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05"/>
  </p:notesMasterIdLst>
  <p:handoutMasterIdLst>
    <p:handoutMasterId r:id="rId106"/>
  </p:handoutMasterIdLst>
  <p:sldIdLst>
    <p:sldId id="322" r:id="rId2"/>
    <p:sldId id="326" r:id="rId3"/>
    <p:sldId id="330" r:id="rId4"/>
    <p:sldId id="258" r:id="rId5"/>
    <p:sldId id="327" r:id="rId6"/>
    <p:sldId id="382" r:id="rId7"/>
    <p:sldId id="328" r:id="rId8"/>
    <p:sldId id="329" r:id="rId9"/>
    <p:sldId id="413" r:id="rId10"/>
    <p:sldId id="383" r:id="rId11"/>
    <p:sldId id="332" r:id="rId12"/>
    <p:sldId id="384" r:id="rId13"/>
    <p:sldId id="387" r:id="rId14"/>
    <p:sldId id="388" r:id="rId15"/>
    <p:sldId id="391" r:id="rId16"/>
    <p:sldId id="333" r:id="rId17"/>
    <p:sldId id="368" r:id="rId18"/>
    <p:sldId id="259" r:id="rId19"/>
    <p:sldId id="338" r:id="rId20"/>
    <p:sldId id="324" r:id="rId21"/>
    <p:sldId id="267" r:id="rId22"/>
    <p:sldId id="268" r:id="rId23"/>
    <p:sldId id="272" r:id="rId24"/>
    <p:sldId id="336" r:id="rId25"/>
    <p:sldId id="335" r:id="rId26"/>
    <p:sldId id="271" r:id="rId27"/>
    <p:sldId id="339" r:id="rId28"/>
    <p:sldId id="340" r:id="rId29"/>
    <p:sldId id="277" r:id="rId30"/>
    <p:sldId id="278" r:id="rId31"/>
    <p:sldId id="279" r:id="rId32"/>
    <p:sldId id="289" r:id="rId33"/>
    <p:sldId id="280" r:id="rId34"/>
    <p:sldId id="282" r:id="rId35"/>
    <p:sldId id="281" r:id="rId36"/>
    <p:sldId id="283" r:id="rId37"/>
    <p:sldId id="284" r:id="rId38"/>
    <p:sldId id="285" r:id="rId39"/>
    <p:sldId id="386" r:id="rId40"/>
    <p:sldId id="287" r:id="rId41"/>
    <p:sldId id="288" r:id="rId42"/>
    <p:sldId id="353" r:id="rId43"/>
    <p:sldId id="290" r:id="rId44"/>
    <p:sldId id="291" r:id="rId45"/>
    <p:sldId id="292" r:id="rId46"/>
    <p:sldId id="293" r:id="rId47"/>
    <p:sldId id="294" r:id="rId48"/>
    <p:sldId id="296" r:id="rId49"/>
    <p:sldId id="300" r:id="rId50"/>
    <p:sldId id="355" r:id="rId51"/>
    <p:sldId id="360" r:id="rId52"/>
    <p:sldId id="297" r:id="rId53"/>
    <p:sldId id="298" r:id="rId54"/>
    <p:sldId id="299" r:id="rId55"/>
    <p:sldId id="415" r:id="rId56"/>
    <p:sldId id="301" r:id="rId57"/>
    <p:sldId id="302" r:id="rId58"/>
    <p:sldId id="303" r:id="rId59"/>
    <p:sldId id="304" r:id="rId60"/>
    <p:sldId id="305" r:id="rId61"/>
    <p:sldId id="307" r:id="rId62"/>
    <p:sldId id="362" r:id="rId63"/>
    <p:sldId id="363" r:id="rId64"/>
    <p:sldId id="365" r:id="rId65"/>
    <p:sldId id="364" r:id="rId66"/>
    <p:sldId id="310" r:id="rId67"/>
    <p:sldId id="311" r:id="rId68"/>
    <p:sldId id="312" r:id="rId69"/>
    <p:sldId id="313" r:id="rId70"/>
    <p:sldId id="316" r:id="rId71"/>
    <p:sldId id="367" r:id="rId72"/>
    <p:sldId id="356" r:id="rId73"/>
    <p:sldId id="319" r:id="rId74"/>
    <p:sldId id="361" r:id="rId75"/>
    <p:sldId id="320" r:id="rId76"/>
    <p:sldId id="341" r:id="rId77"/>
    <p:sldId id="344" r:id="rId78"/>
    <p:sldId id="345" r:id="rId79"/>
    <p:sldId id="343" r:id="rId80"/>
    <p:sldId id="349" r:id="rId81"/>
    <p:sldId id="396" r:id="rId82"/>
    <p:sldId id="397" r:id="rId83"/>
    <p:sldId id="399" r:id="rId84"/>
    <p:sldId id="394" r:id="rId85"/>
    <p:sldId id="395" r:id="rId86"/>
    <p:sldId id="400" r:id="rId87"/>
    <p:sldId id="401" r:id="rId88"/>
    <p:sldId id="402" r:id="rId89"/>
    <p:sldId id="404" r:id="rId90"/>
    <p:sldId id="405" r:id="rId91"/>
    <p:sldId id="406" r:id="rId92"/>
    <p:sldId id="407" r:id="rId93"/>
    <p:sldId id="403" r:id="rId94"/>
    <p:sldId id="409" r:id="rId95"/>
    <p:sldId id="410" r:id="rId96"/>
    <p:sldId id="408" r:id="rId97"/>
    <p:sldId id="376" r:id="rId98"/>
    <p:sldId id="398" r:id="rId99"/>
    <p:sldId id="411" r:id="rId100"/>
    <p:sldId id="261" r:id="rId101"/>
    <p:sldId id="262" r:id="rId102"/>
    <p:sldId id="372" r:id="rId103"/>
    <p:sldId id="321" r:id="rId104"/>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27" autoAdjust="0"/>
    <p:restoredTop sz="94660"/>
  </p:normalViewPr>
  <p:slideViewPr>
    <p:cSldViewPr>
      <p:cViewPr varScale="1">
        <p:scale>
          <a:sx n="68" d="100"/>
          <a:sy n="68" d="100"/>
        </p:scale>
        <p:origin x="1404" y="60"/>
      </p:cViewPr>
      <p:guideLst>
        <p:guide orient="horz" pos="2160"/>
        <p:guide pos="2880"/>
      </p:guideLst>
    </p:cSldViewPr>
  </p:slideViewPr>
  <p:notesTextViewPr>
    <p:cViewPr>
      <p:scale>
        <a:sx n="100" d="100"/>
        <a:sy n="100" d="100"/>
      </p:scale>
      <p:origin x="0" y="-1398"/>
    </p:cViewPr>
  </p:notesTextViewPr>
  <p:sorterViewPr>
    <p:cViewPr>
      <p:scale>
        <a:sx n="66" d="100"/>
        <a:sy n="66" d="100"/>
      </p:scale>
      <p:origin x="0" y="816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presProps" Target="pres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388"/>
          </a:xfrm>
          <a:prstGeom prst="rect">
            <a:avLst/>
          </a:prstGeom>
        </p:spPr>
        <p:txBody>
          <a:bodyPr vert="horz" lIns="94851" tIns="47425" rIns="94851" bIns="47425"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4142962" y="0"/>
            <a:ext cx="3170583" cy="480388"/>
          </a:xfrm>
          <a:prstGeom prst="rect">
            <a:avLst/>
          </a:prstGeom>
        </p:spPr>
        <p:txBody>
          <a:bodyPr vert="horz" lIns="94851" tIns="47425" rIns="94851" bIns="47425" rtlCol="0"/>
          <a:lstStyle>
            <a:lvl1pPr algn="r" fontAlgn="auto">
              <a:spcBef>
                <a:spcPts val="0"/>
              </a:spcBef>
              <a:spcAft>
                <a:spcPts val="0"/>
              </a:spcAft>
              <a:defRPr sz="1200" smtClean="0">
                <a:latin typeface="+mn-lt"/>
                <a:cs typeface="+mn-cs"/>
              </a:defRPr>
            </a:lvl1pPr>
          </a:lstStyle>
          <a:p>
            <a:pPr>
              <a:defRPr/>
            </a:pPr>
            <a:fld id="{8B75D144-9CDC-48DF-9D65-D6BEE8E4A899}" type="datetimeFigureOut">
              <a:rPr lang="en-US"/>
              <a:pPr>
                <a:defRPr/>
              </a:pPr>
              <a:t>3/5/2021</a:t>
            </a:fld>
            <a:endParaRPr lang="en-US"/>
          </a:p>
        </p:txBody>
      </p:sp>
      <p:sp>
        <p:nvSpPr>
          <p:cNvPr id="4" name="Footer Placeholder 3"/>
          <p:cNvSpPr>
            <a:spLocks noGrp="1"/>
          </p:cNvSpPr>
          <p:nvPr>
            <p:ph type="ftr" sz="quarter" idx="2"/>
          </p:nvPr>
        </p:nvSpPr>
        <p:spPr>
          <a:xfrm>
            <a:off x="0" y="9119173"/>
            <a:ext cx="3170583" cy="480388"/>
          </a:xfrm>
          <a:prstGeom prst="rect">
            <a:avLst/>
          </a:prstGeom>
        </p:spPr>
        <p:txBody>
          <a:bodyPr vert="horz" lIns="94851" tIns="47425" rIns="94851" bIns="47425"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4142962" y="9119173"/>
            <a:ext cx="3170583" cy="480388"/>
          </a:xfrm>
          <a:prstGeom prst="rect">
            <a:avLst/>
          </a:prstGeom>
        </p:spPr>
        <p:txBody>
          <a:bodyPr vert="horz" lIns="94851" tIns="47425" rIns="94851" bIns="47425" rtlCol="0" anchor="b"/>
          <a:lstStyle>
            <a:lvl1pPr algn="r" fontAlgn="auto">
              <a:spcBef>
                <a:spcPts val="0"/>
              </a:spcBef>
              <a:spcAft>
                <a:spcPts val="0"/>
              </a:spcAft>
              <a:defRPr sz="1200" smtClean="0">
                <a:latin typeface="+mn-lt"/>
                <a:cs typeface="+mn-cs"/>
              </a:defRPr>
            </a:lvl1pPr>
          </a:lstStyle>
          <a:p>
            <a:pPr>
              <a:defRPr/>
            </a:pPr>
            <a:fld id="{30AF12D5-961D-4255-9DE8-9BE299C7B056}"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388"/>
          </a:xfrm>
          <a:prstGeom prst="rect">
            <a:avLst/>
          </a:prstGeom>
        </p:spPr>
        <p:txBody>
          <a:bodyPr vert="horz" lIns="96653" tIns="48327" rIns="96653" bIns="48327"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4142962" y="0"/>
            <a:ext cx="3170583" cy="480388"/>
          </a:xfrm>
          <a:prstGeom prst="rect">
            <a:avLst/>
          </a:prstGeom>
        </p:spPr>
        <p:txBody>
          <a:bodyPr vert="horz" lIns="96653" tIns="48327" rIns="96653" bIns="48327" rtlCol="0"/>
          <a:lstStyle>
            <a:lvl1pPr algn="r" fontAlgn="auto">
              <a:spcBef>
                <a:spcPts val="0"/>
              </a:spcBef>
              <a:spcAft>
                <a:spcPts val="0"/>
              </a:spcAft>
              <a:defRPr sz="1200" smtClean="0">
                <a:latin typeface="+mn-lt"/>
                <a:cs typeface="+mn-cs"/>
              </a:defRPr>
            </a:lvl1pPr>
          </a:lstStyle>
          <a:p>
            <a:pPr>
              <a:defRPr/>
            </a:pPr>
            <a:fld id="{B71681AA-042C-48FD-BEF6-3378D4F07A03}" type="datetimeFigureOut">
              <a:rPr lang="en-US"/>
              <a:pPr>
                <a:defRPr/>
              </a:pPr>
              <a:t>3/5/2021</a:t>
            </a:fld>
            <a:endParaRPr lang="en-US"/>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6653" tIns="48327" rIns="96653" bIns="48327" rtlCol="0" anchor="ctr"/>
          <a:lstStyle/>
          <a:p>
            <a:pPr lvl="0"/>
            <a:endParaRPr lang="en-US" noProof="0"/>
          </a:p>
        </p:txBody>
      </p:sp>
      <p:sp>
        <p:nvSpPr>
          <p:cNvPr id="5" name="Notes Placeholder 4"/>
          <p:cNvSpPr>
            <a:spLocks noGrp="1"/>
          </p:cNvSpPr>
          <p:nvPr>
            <p:ph type="body" sz="quarter" idx="3"/>
          </p:nvPr>
        </p:nvSpPr>
        <p:spPr>
          <a:xfrm>
            <a:off x="732183" y="4561226"/>
            <a:ext cx="5850835" cy="4320213"/>
          </a:xfrm>
          <a:prstGeom prst="rect">
            <a:avLst/>
          </a:prstGeom>
        </p:spPr>
        <p:txBody>
          <a:bodyPr vert="horz" lIns="96653" tIns="48327" rIns="96653" bIns="48327"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9173"/>
            <a:ext cx="3170583" cy="480388"/>
          </a:xfrm>
          <a:prstGeom prst="rect">
            <a:avLst/>
          </a:prstGeom>
        </p:spPr>
        <p:txBody>
          <a:bodyPr vert="horz" lIns="96653" tIns="48327" rIns="96653" bIns="48327"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4142962" y="9119173"/>
            <a:ext cx="3170583" cy="480388"/>
          </a:xfrm>
          <a:prstGeom prst="rect">
            <a:avLst/>
          </a:prstGeom>
        </p:spPr>
        <p:txBody>
          <a:bodyPr vert="horz" lIns="96653" tIns="48327" rIns="96653" bIns="48327" rtlCol="0" anchor="b"/>
          <a:lstStyle>
            <a:lvl1pPr algn="r" fontAlgn="auto">
              <a:spcBef>
                <a:spcPts val="0"/>
              </a:spcBef>
              <a:spcAft>
                <a:spcPts val="0"/>
              </a:spcAft>
              <a:defRPr sz="1200" smtClean="0">
                <a:latin typeface="+mn-lt"/>
                <a:cs typeface="+mn-cs"/>
              </a:defRPr>
            </a:lvl1pPr>
          </a:lstStyle>
          <a:p>
            <a:pPr>
              <a:defRPr/>
            </a:pPr>
            <a:fld id="{32F1FCA4-F583-4CAF-B41F-0BE93755F44C}"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www2.ed.gov/policy/rights/reg/ocr/edlite-34cfr104.html" TargetMode="External"/><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www2.ed.gov/about/offices/list/ocr/docs/edlite-FAPE504.html" TargetMode="External"/><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www.access-board.gov/sitemap.html" TargetMode="External"/><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www.ed.gov/about/offices/list/ocr/504faq.html" TargetMode="External"/><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Everyone in contact with the child or teen needs to know the warning signs of high and low. In some instances, school buses for instance, kids aren’t allowed to eat but kids with diabetes may need a snack if their BG is dropping or water if their BG is high.</a:t>
            </a:r>
          </a:p>
        </p:txBody>
      </p:sp>
      <p:sp>
        <p:nvSpPr>
          <p:cNvPr id="4" name="Slide Number Placeholder 3"/>
          <p:cNvSpPr>
            <a:spLocks noGrp="1"/>
          </p:cNvSpPr>
          <p:nvPr>
            <p:ph type="sldNum" sz="quarter" idx="10"/>
          </p:nvPr>
        </p:nvSpPr>
        <p:spPr/>
        <p:txBody>
          <a:bodyPr/>
          <a:lstStyle/>
          <a:p>
            <a:pPr>
              <a:defRPr/>
            </a:pPr>
            <a:fld id="{32F1FCA4-F583-4CAF-B41F-0BE93755F44C}" type="slidenum">
              <a:rPr lang="en-US" smtClean="0"/>
              <a:pPr>
                <a:defRPr/>
              </a:pPr>
              <a:t>3</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The SEARCH for Diabetes in Youth (SEARCH) study was initiated in 2000, with funding from the Centers for Disease Control and Prevention and support from the National Institute of Diabetes and Digestive and Kidney Diseases, to address major knowledge gaps in the understanding of childhood diabetes. SEARCH is being conducted at five sites across the U.S. and represents the largest, most diverse study of diabetes among U.S. youth. </a:t>
            </a:r>
            <a:br>
              <a:rPr lang="en-US" dirty="0"/>
            </a:br>
            <a:r>
              <a:rPr lang="en-US" dirty="0"/>
              <a:t>SEARCH has begun to clarify gaps in the understanding of diabetes among youth but challenges remain. Type 1 diabetes is not uncommon among minority youth as previously assumed, and type 2 diabetes is diagnosed among youth from all racial/ethnic groups. Both type 1 and type 2 diabetes are increasing over time, signaling a major challenge for the provision of health care resources.</a:t>
            </a:r>
            <a:br>
              <a:rPr lang="en-US" dirty="0"/>
            </a:br>
            <a:r>
              <a:rPr lang="en-US" dirty="0"/>
              <a:t>From 2002 to 2015, the SEARCH study identified 14,638 youths younger than 20 years with newly diagnosed type 1 diabetes and 3,916 youths aged 10–19 years with type 2 diabetes.</a:t>
            </a:r>
          </a:p>
          <a:p>
            <a:endParaRPr lang="en-US" dirty="0"/>
          </a:p>
        </p:txBody>
      </p:sp>
      <p:sp>
        <p:nvSpPr>
          <p:cNvPr id="4" name="Slide Number Placeholder 3"/>
          <p:cNvSpPr>
            <a:spLocks noGrp="1"/>
          </p:cNvSpPr>
          <p:nvPr>
            <p:ph type="sldNum" sz="quarter" idx="10"/>
          </p:nvPr>
        </p:nvSpPr>
        <p:spPr/>
        <p:txBody>
          <a:bodyPr/>
          <a:lstStyle/>
          <a:p>
            <a:fld id="{3B6D54A4-71BD-4826-8C50-6D627C3BB00D}" type="slidenum">
              <a:rPr lang="en-US" smtClean="0"/>
              <a:pPr/>
              <a:t>14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Stress reducing chance of complications-complications take years even decades to develop. Kids need BG in target range to be able to learn.</a:t>
            </a:r>
          </a:p>
        </p:txBody>
      </p:sp>
      <p:sp>
        <p:nvSpPr>
          <p:cNvPr id="4" name="Slide Number Placeholder 3"/>
          <p:cNvSpPr>
            <a:spLocks noGrp="1"/>
          </p:cNvSpPr>
          <p:nvPr>
            <p:ph type="sldNum" sz="quarter" idx="10"/>
          </p:nvPr>
        </p:nvSpPr>
        <p:spPr/>
        <p:txBody>
          <a:bodyPr/>
          <a:lstStyle/>
          <a:p>
            <a:pPr>
              <a:defRPr/>
            </a:pPr>
            <a:fld id="{32F1FCA4-F583-4CAF-B41F-0BE93755F44C}" type="slidenum">
              <a:rPr lang="en-US" smtClean="0"/>
              <a:pPr>
                <a:defRPr/>
              </a:pPr>
              <a:t>16</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Bus Drivers, sports coaches, PE teachers, substitute teachers, after school care personnel all need copies of emergency care plan. Plans must have emergency contact information too.</a:t>
            </a:r>
          </a:p>
          <a:p>
            <a:r>
              <a:rPr lang="en-US" dirty="0"/>
              <a:t>Student Individualized health care plans are updated as needed and will reflect changed in the doctor’s orders.</a:t>
            </a:r>
          </a:p>
        </p:txBody>
      </p:sp>
      <p:sp>
        <p:nvSpPr>
          <p:cNvPr id="4" name="Slide Number Placeholder 3"/>
          <p:cNvSpPr>
            <a:spLocks noGrp="1"/>
          </p:cNvSpPr>
          <p:nvPr>
            <p:ph type="sldNum" sz="quarter" idx="10"/>
          </p:nvPr>
        </p:nvSpPr>
        <p:spPr/>
        <p:txBody>
          <a:bodyPr/>
          <a:lstStyle/>
          <a:p>
            <a:pPr>
              <a:defRPr/>
            </a:pPr>
            <a:fld id="{32F1FCA4-F583-4CAF-B41F-0BE93755F44C}" type="slidenum">
              <a:rPr lang="en-US" smtClean="0"/>
              <a:pPr>
                <a:defRPr/>
              </a:pPr>
              <a:t>17</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auto">
              <a:spcAft>
                <a:spcPts val="0"/>
              </a:spcAft>
              <a:defRPr/>
            </a:pPr>
            <a:r>
              <a:rPr lang="en-US" dirty="0"/>
              <a:t>Kids and teens with diabetes may:</a:t>
            </a:r>
          </a:p>
          <a:p>
            <a:pPr fontAlgn="auto">
              <a:spcAft>
                <a:spcPts val="0"/>
              </a:spcAft>
              <a:buFont typeface="Arial" pitchFamily="34" charset="0"/>
              <a:buChar char="•"/>
              <a:defRPr/>
            </a:pPr>
            <a:r>
              <a:rPr lang="en-US" dirty="0"/>
              <a:t>feel an invasion of privacy</a:t>
            </a:r>
          </a:p>
          <a:p>
            <a:pPr fontAlgn="auto">
              <a:spcAft>
                <a:spcPts val="0"/>
              </a:spcAft>
              <a:buFont typeface="Arial" pitchFamily="34" charset="0"/>
              <a:buChar char="•"/>
              <a:defRPr/>
            </a:pPr>
            <a:r>
              <a:rPr lang="en-US" dirty="0"/>
              <a:t>be worried about the opinions of classmates and peers who know that they have diabetes</a:t>
            </a:r>
          </a:p>
          <a:p>
            <a:pPr fontAlgn="auto">
              <a:spcAft>
                <a:spcPts val="0"/>
              </a:spcAft>
              <a:buFont typeface="Arial" pitchFamily="34" charset="0"/>
              <a:buChar char="•"/>
              <a:defRPr/>
            </a:pPr>
            <a:r>
              <a:rPr lang="en-US" dirty="0"/>
              <a:t>Feel as thought they are “different” than their peers --especially during teen years</a:t>
            </a:r>
          </a:p>
          <a:p>
            <a:endParaRPr lang="en-US" dirty="0"/>
          </a:p>
        </p:txBody>
      </p:sp>
      <p:sp>
        <p:nvSpPr>
          <p:cNvPr id="4" name="Slide Number Placeholder 3"/>
          <p:cNvSpPr>
            <a:spLocks noGrp="1"/>
          </p:cNvSpPr>
          <p:nvPr>
            <p:ph type="sldNum" sz="quarter" idx="10"/>
          </p:nvPr>
        </p:nvSpPr>
        <p:spPr/>
        <p:txBody>
          <a:bodyPr/>
          <a:lstStyle/>
          <a:p>
            <a:pPr>
              <a:defRPr/>
            </a:pPr>
            <a:fld id="{32F1FCA4-F583-4CAF-B41F-0BE93755F44C}" type="slidenum">
              <a:rPr lang="en-US" smtClean="0"/>
              <a:pPr>
                <a:defRPr/>
              </a:pPr>
              <a:t>18</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Federal laws include</a:t>
            </a:r>
          </a:p>
          <a:p>
            <a:r>
              <a:rPr lang="en-US" dirty="0"/>
              <a:t>Section 504 of the Rehabilitation act of 1973 and Americans with Disabilities Act.</a:t>
            </a:r>
          </a:p>
          <a:p>
            <a:endParaRPr lang="en-US" dirty="0"/>
          </a:p>
        </p:txBody>
      </p:sp>
      <p:sp>
        <p:nvSpPr>
          <p:cNvPr id="4" name="Slide Number Placeholder 3"/>
          <p:cNvSpPr>
            <a:spLocks noGrp="1"/>
          </p:cNvSpPr>
          <p:nvPr>
            <p:ph type="sldNum" sz="quarter" idx="10"/>
          </p:nvPr>
        </p:nvSpPr>
        <p:spPr/>
        <p:txBody>
          <a:bodyPr/>
          <a:lstStyle/>
          <a:p>
            <a:pPr>
              <a:defRPr/>
            </a:pPr>
            <a:fld id="{32F1FCA4-F583-4CAF-B41F-0BE93755F44C}" type="slidenum">
              <a:rPr lang="en-US" smtClean="0"/>
              <a:pPr>
                <a:defRPr/>
              </a:pPr>
              <a:t>19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 Mississippi, the parent needs to assist in the training of school personnel who will assist in routine diabetes care in giving insulin. School nurse should be present in training.  Checklists for basic routine care are in the school emergency boxes provided by the DFM and can be duplicated. </a:t>
            </a:r>
          </a:p>
          <a:p>
            <a:r>
              <a:rPr lang="en-US" dirty="0"/>
              <a:t>Document everything!</a:t>
            </a:r>
          </a:p>
        </p:txBody>
      </p:sp>
      <p:sp>
        <p:nvSpPr>
          <p:cNvPr id="4" name="Slide Number Placeholder 3"/>
          <p:cNvSpPr>
            <a:spLocks noGrp="1"/>
          </p:cNvSpPr>
          <p:nvPr>
            <p:ph type="sldNum" sz="quarter" idx="10"/>
          </p:nvPr>
        </p:nvSpPr>
        <p:spPr/>
        <p:txBody>
          <a:bodyPr/>
          <a:lstStyle/>
          <a:p>
            <a:pPr>
              <a:defRPr/>
            </a:pPr>
            <a:fld id="{32F1FCA4-F583-4CAF-B41F-0BE93755F44C}" type="slidenum">
              <a:rPr lang="en-US" smtClean="0"/>
              <a:pPr>
                <a:defRPr/>
              </a:pPr>
              <a:t>20</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For school staff and teachers who assist child or teen with diabetes, parent generally trains them but school nurse can sit and observe training to ensure accurate information is given. The nurse can speak up if inaccurate information is given.</a:t>
            </a:r>
          </a:p>
        </p:txBody>
      </p:sp>
      <p:sp>
        <p:nvSpPr>
          <p:cNvPr id="4" name="Slide Number Placeholder 3"/>
          <p:cNvSpPr>
            <a:spLocks noGrp="1"/>
          </p:cNvSpPr>
          <p:nvPr>
            <p:ph type="sldNum" sz="quarter" idx="10"/>
          </p:nvPr>
        </p:nvSpPr>
        <p:spPr/>
        <p:txBody>
          <a:bodyPr/>
          <a:lstStyle/>
          <a:p>
            <a:pPr>
              <a:defRPr/>
            </a:pPr>
            <a:fld id="{32F1FCA4-F583-4CAF-B41F-0BE93755F44C}" type="slidenum">
              <a:rPr lang="en-US" smtClean="0"/>
              <a:pPr>
                <a:defRPr/>
              </a:pPr>
              <a:t>21</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auto">
              <a:spcAft>
                <a:spcPts val="0"/>
              </a:spcAft>
              <a:buFont typeface="Arial" pitchFamily="34" charset="0"/>
              <a:buChar char="•"/>
              <a:defRPr/>
            </a:pPr>
            <a:r>
              <a:rPr lang="en-US" dirty="0"/>
              <a:t>Other tasks for teachers include</a:t>
            </a:r>
          </a:p>
          <a:p>
            <a:pPr fontAlgn="auto">
              <a:spcAft>
                <a:spcPts val="0"/>
              </a:spcAft>
              <a:buFont typeface="Arial" pitchFamily="34" charset="0"/>
              <a:buChar char="•"/>
              <a:defRPr/>
            </a:pPr>
            <a:r>
              <a:rPr lang="en-US" dirty="0"/>
              <a:t>Accommodate missed class time/exams/</a:t>
            </a:r>
            <a:r>
              <a:rPr lang="en-US" dirty="0" err="1"/>
              <a:t>classwork</a:t>
            </a:r>
            <a:r>
              <a:rPr lang="en-US" dirty="0"/>
              <a:t> due to diabetes-related illness</a:t>
            </a:r>
          </a:p>
          <a:p>
            <a:pPr fontAlgn="auto">
              <a:spcAft>
                <a:spcPts val="0"/>
              </a:spcAft>
              <a:buFont typeface="Arial" pitchFamily="34" charset="0"/>
              <a:buChar char="•"/>
              <a:defRPr/>
            </a:pPr>
            <a:r>
              <a:rPr lang="en-US" dirty="0"/>
              <a:t>Accommodate needs to urinate or drink more frequently</a:t>
            </a:r>
          </a:p>
          <a:p>
            <a:pPr fontAlgn="auto">
              <a:spcAft>
                <a:spcPts val="0"/>
              </a:spcAft>
              <a:buFont typeface="Arial" pitchFamily="34" charset="0"/>
              <a:buChar char="•"/>
              <a:defRPr/>
            </a:pPr>
            <a:r>
              <a:rPr lang="en-US" dirty="0"/>
              <a:t>Saddest thing is a child with diabetes crying because they weren’t allowed to join in at a school party-don’t let this happen! Sugar is not the enemy and planning ahead can allow full participation!</a:t>
            </a:r>
          </a:p>
        </p:txBody>
      </p:sp>
      <p:sp>
        <p:nvSpPr>
          <p:cNvPr id="4" name="Slide Number Placeholder 3"/>
          <p:cNvSpPr>
            <a:spLocks noGrp="1"/>
          </p:cNvSpPr>
          <p:nvPr>
            <p:ph type="sldNum" sz="quarter" idx="10"/>
          </p:nvPr>
        </p:nvSpPr>
        <p:spPr/>
        <p:txBody>
          <a:bodyPr/>
          <a:lstStyle/>
          <a:p>
            <a:pPr>
              <a:defRPr/>
            </a:pPr>
            <a:fld id="{32F1FCA4-F583-4CAF-B41F-0BE93755F44C}" type="slidenum">
              <a:rPr lang="en-US" smtClean="0"/>
              <a:pPr>
                <a:defRPr/>
              </a:pPr>
              <a:t>22</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Many athletes have diabetes-requires planning ahead! BG should be in the 125 mg range before any </a:t>
            </a:r>
            <a:r>
              <a:rPr lang="en-US" dirty="0" err="1"/>
              <a:t>activ</a:t>
            </a:r>
            <a:endParaRPr lang="en-US" dirty="0"/>
          </a:p>
        </p:txBody>
      </p:sp>
      <p:sp>
        <p:nvSpPr>
          <p:cNvPr id="4" name="Slide Number Placeholder 3"/>
          <p:cNvSpPr>
            <a:spLocks noGrp="1"/>
          </p:cNvSpPr>
          <p:nvPr>
            <p:ph type="sldNum" sz="quarter" idx="10"/>
          </p:nvPr>
        </p:nvSpPr>
        <p:spPr/>
        <p:txBody>
          <a:bodyPr/>
          <a:lstStyle/>
          <a:p>
            <a:pPr>
              <a:defRPr/>
            </a:pPr>
            <a:fld id="{32F1FCA4-F583-4CAF-B41F-0BE93755F44C}" type="slidenum">
              <a:rPr lang="en-US" smtClean="0"/>
              <a:pPr>
                <a:defRPr/>
              </a:pPr>
              <a:t>23</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Parents SHOULD supply these-many do not. The DFM will give a school a supply box with BG meter, test strips and </a:t>
            </a:r>
            <a:r>
              <a:rPr lang="en-US" dirty="0" err="1"/>
              <a:t>ketone</a:t>
            </a:r>
            <a:r>
              <a:rPr lang="en-US" dirty="0"/>
              <a:t> test strips plus supplies to treat high and low BG. Who will supply additional snacks/testing supplies if parents don’t send them?</a:t>
            </a:r>
          </a:p>
        </p:txBody>
      </p:sp>
      <p:sp>
        <p:nvSpPr>
          <p:cNvPr id="4" name="Slide Number Placeholder 3"/>
          <p:cNvSpPr>
            <a:spLocks noGrp="1"/>
          </p:cNvSpPr>
          <p:nvPr>
            <p:ph type="sldNum" sz="quarter" idx="10"/>
          </p:nvPr>
        </p:nvSpPr>
        <p:spPr/>
        <p:txBody>
          <a:bodyPr/>
          <a:lstStyle/>
          <a:p>
            <a:pPr>
              <a:defRPr/>
            </a:pPr>
            <a:fld id="{32F1FCA4-F583-4CAF-B41F-0BE93755F44C}" type="slidenum">
              <a:rPr lang="en-US" smtClean="0"/>
              <a:pPr>
                <a:defRPr/>
              </a:pPr>
              <a:t>24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Even kids who are the same age, weight and height may have different insulin regimens-diabetes management is individualized.</a:t>
            </a:r>
          </a:p>
          <a:p>
            <a:r>
              <a:rPr lang="en-US" dirty="0"/>
              <a:t>Kids need supervision well into their teens with diabetes care-would you let them handle your financial portfolio analogy…</a:t>
            </a:r>
          </a:p>
          <a:p>
            <a:r>
              <a:rPr lang="en-US" dirty="0"/>
              <a:t>Newly diagnosed teens will need assistance with self care tasks-it may take them a while to adjust to giving their insulin. Years ago, the management teams insisted that kids needed to do everything themselves to “own their disease.” Now we understand that the teen brain is very different from the adult brain. Diabetes is very complex to manage-teens cannot think of all of the what ifs which is why they need adult supervision even until their late teen years.</a:t>
            </a:r>
          </a:p>
        </p:txBody>
      </p:sp>
      <p:sp>
        <p:nvSpPr>
          <p:cNvPr id="4" name="Slide Number Placeholder 3"/>
          <p:cNvSpPr>
            <a:spLocks noGrp="1"/>
          </p:cNvSpPr>
          <p:nvPr>
            <p:ph type="sldNum" sz="quarter" idx="10"/>
          </p:nvPr>
        </p:nvSpPr>
        <p:spPr/>
        <p:txBody>
          <a:bodyPr/>
          <a:lstStyle/>
          <a:p>
            <a:pPr>
              <a:defRPr/>
            </a:pPr>
            <a:fld id="{32F1FCA4-F583-4CAF-B41F-0BE93755F44C}" type="slidenum">
              <a:rPr lang="en-US" smtClean="0"/>
              <a:pPr>
                <a:defRPr/>
              </a:pPr>
              <a:t>4</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auto">
              <a:spcAft>
                <a:spcPts val="0"/>
              </a:spcAft>
              <a:buFont typeface="Arial" pitchFamily="34" charset="0"/>
              <a:buChar char="•"/>
              <a:defRPr/>
            </a:pPr>
            <a:r>
              <a:rPr lang="en-US" dirty="0"/>
              <a:t>Provide and keep contact information up to date</a:t>
            </a:r>
          </a:p>
          <a:p>
            <a:pPr fontAlgn="auto">
              <a:spcAft>
                <a:spcPts val="0"/>
              </a:spcAft>
              <a:buFont typeface="Arial" pitchFamily="34" charset="0"/>
              <a:buChar char="•"/>
              <a:defRPr/>
            </a:pPr>
            <a:r>
              <a:rPr lang="en-US" dirty="0"/>
              <a:t>Notify school health team if there is any change in the students DMMP</a:t>
            </a:r>
          </a:p>
          <a:p>
            <a:pPr fontAlgn="auto">
              <a:spcAft>
                <a:spcPts val="0"/>
              </a:spcAft>
              <a:buFont typeface="Arial" pitchFamily="34" charset="0"/>
              <a:buChar char="•"/>
              <a:defRPr/>
            </a:pPr>
            <a:r>
              <a:rPr lang="en-US" dirty="0"/>
              <a:t>Inform School Health Team about the child's usual high and low BG symptoms</a:t>
            </a:r>
          </a:p>
          <a:p>
            <a:pPr fontAlgn="auto">
              <a:spcAft>
                <a:spcPts val="0"/>
              </a:spcAft>
              <a:buFont typeface="Arial" pitchFamily="34" charset="0"/>
              <a:buChar char="•"/>
              <a:defRPr/>
            </a:pPr>
            <a:r>
              <a:rPr lang="en-US" dirty="0"/>
              <a:t>Share what usually works when managing your child’s diabetes</a:t>
            </a:r>
          </a:p>
          <a:p>
            <a:endParaRPr lang="en-US" dirty="0"/>
          </a:p>
        </p:txBody>
      </p:sp>
      <p:sp>
        <p:nvSpPr>
          <p:cNvPr id="4" name="Slide Number Placeholder 3"/>
          <p:cNvSpPr>
            <a:spLocks noGrp="1"/>
          </p:cNvSpPr>
          <p:nvPr>
            <p:ph type="sldNum" sz="quarter" idx="10"/>
          </p:nvPr>
        </p:nvSpPr>
        <p:spPr/>
        <p:txBody>
          <a:bodyPr/>
          <a:lstStyle/>
          <a:p>
            <a:pPr>
              <a:defRPr/>
            </a:pPr>
            <a:fld id="{32F1FCA4-F583-4CAF-B41F-0BE93755F44C}" type="slidenum">
              <a:rPr lang="en-US" smtClean="0"/>
              <a:pPr>
                <a:defRPr/>
              </a:pPr>
              <a:t>25</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auto">
              <a:spcAft>
                <a:spcPts val="0"/>
              </a:spcAft>
              <a:buFont typeface="Arial" pitchFamily="34" charset="0"/>
              <a:buChar char="•"/>
              <a:defRPr/>
            </a:pPr>
            <a:r>
              <a:rPr lang="en-US" dirty="0"/>
              <a:t>As children get older, they will earn self care tasks including monitoring blood glucose, calculation of insulin dosage, recording the results, etc.</a:t>
            </a:r>
          </a:p>
          <a:p>
            <a:pPr fontAlgn="auto">
              <a:spcAft>
                <a:spcPts val="0"/>
              </a:spcAft>
              <a:buFont typeface="Arial" pitchFamily="34" charset="0"/>
              <a:buChar char="•"/>
              <a:defRPr/>
            </a:pPr>
            <a:r>
              <a:rPr lang="en-US" dirty="0"/>
              <a:t>Students should be involved in their school health team meetings</a:t>
            </a:r>
          </a:p>
          <a:p>
            <a:pPr fontAlgn="auto">
              <a:spcAft>
                <a:spcPts val="0"/>
              </a:spcAft>
              <a:buFont typeface="Arial" pitchFamily="34" charset="0"/>
              <a:buChar char="•"/>
              <a:defRPr/>
            </a:pPr>
            <a:r>
              <a:rPr lang="en-US" dirty="0"/>
              <a:t>The DFM advocated for in class testing and keeping emergency snacks and supplies with the student in class plus another supply box in another area of the school (for example, in the office)_</a:t>
            </a:r>
          </a:p>
          <a:p>
            <a:pPr fontAlgn="auto">
              <a:spcAft>
                <a:spcPts val="0"/>
              </a:spcAft>
              <a:buFont typeface="Arial" pitchFamily="34" charset="0"/>
              <a:buChar char="•"/>
              <a:defRPr/>
            </a:pPr>
            <a:r>
              <a:rPr lang="en-US" dirty="0"/>
              <a:t>Ask for help when needed.</a:t>
            </a:r>
          </a:p>
          <a:p>
            <a:pPr fontAlgn="auto">
              <a:spcAft>
                <a:spcPts val="0"/>
              </a:spcAft>
              <a:buFont typeface="Arial" pitchFamily="34" charset="0"/>
              <a:buChar char="•"/>
              <a:defRPr/>
            </a:pPr>
            <a:r>
              <a:rPr lang="en-US" dirty="0"/>
              <a:t>Know how to properly dispose of sharps</a:t>
            </a:r>
          </a:p>
        </p:txBody>
      </p:sp>
      <p:sp>
        <p:nvSpPr>
          <p:cNvPr id="4" name="Slide Number Placeholder 3"/>
          <p:cNvSpPr>
            <a:spLocks noGrp="1"/>
          </p:cNvSpPr>
          <p:nvPr>
            <p:ph type="sldNum" sz="quarter" idx="10"/>
          </p:nvPr>
        </p:nvSpPr>
        <p:spPr/>
        <p:txBody>
          <a:bodyPr/>
          <a:lstStyle/>
          <a:p>
            <a:pPr>
              <a:defRPr/>
            </a:pPr>
            <a:fld id="{32F1FCA4-F583-4CAF-B41F-0BE93755F44C}" type="slidenum">
              <a:rPr lang="en-US" smtClean="0"/>
              <a:pPr>
                <a:defRPr/>
              </a:pPr>
              <a:t>26</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Main purpose is to avoid any hostility, miscommunication and work toward the best interests of the student</a:t>
            </a:r>
          </a:p>
        </p:txBody>
      </p:sp>
      <p:sp>
        <p:nvSpPr>
          <p:cNvPr id="4" name="Slide Number Placeholder 3"/>
          <p:cNvSpPr>
            <a:spLocks noGrp="1"/>
          </p:cNvSpPr>
          <p:nvPr>
            <p:ph type="sldNum" sz="quarter" idx="10"/>
          </p:nvPr>
        </p:nvSpPr>
        <p:spPr/>
        <p:txBody>
          <a:bodyPr/>
          <a:lstStyle/>
          <a:p>
            <a:pPr>
              <a:defRPr/>
            </a:pPr>
            <a:fld id="{32F1FCA4-F583-4CAF-B41F-0BE93755F44C}" type="slidenum">
              <a:rPr lang="en-US" smtClean="0"/>
              <a:pPr>
                <a:defRPr/>
              </a:pPr>
              <a:t>27</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ACT and PSAT tests as well as standardized tests need accommodations for snacks, water and bathroom breaks..</a:t>
            </a:r>
          </a:p>
          <a:p>
            <a:r>
              <a:rPr lang="en-US" dirty="0"/>
              <a:t>Thinking burns glucose so it’s best to have BG in 125 -180 mg/dl range and check CGM trending pattern if possible</a:t>
            </a:r>
          </a:p>
        </p:txBody>
      </p:sp>
      <p:sp>
        <p:nvSpPr>
          <p:cNvPr id="4" name="Slide Number Placeholder 3"/>
          <p:cNvSpPr>
            <a:spLocks noGrp="1"/>
          </p:cNvSpPr>
          <p:nvPr>
            <p:ph type="sldNum" sz="quarter" idx="10"/>
          </p:nvPr>
        </p:nvSpPr>
        <p:spPr/>
        <p:txBody>
          <a:bodyPr/>
          <a:lstStyle/>
          <a:p>
            <a:pPr>
              <a:defRPr/>
            </a:pPr>
            <a:fld id="{32F1FCA4-F583-4CAF-B41F-0BE93755F44C}" type="slidenum">
              <a:rPr lang="en-US" smtClean="0"/>
              <a:pPr>
                <a:defRPr/>
              </a:pPr>
              <a:t>28</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716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A795F96-0C5D-4541-A29E-26424C217BF3}" type="slidenum">
              <a:rPr lang="en-US"/>
              <a:pPr fontAlgn="base">
                <a:spcBef>
                  <a:spcPct val="0"/>
                </a:spcBef>
                <a:spcAft>
                  <a:spcPct val="0"/>
                </a:spcAft>
              </a:pPr>
              <a:t>29</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Encourage parents to tell teacher or school nurse if child had lows during the night or woke up with high BG</a:t>
            </a:r>
          </a:p>
          <a:p>
            <a:r>
              <a:rPr lang="en-US" dirty="0"/>
              <a:t>School staff need to be aware the child might have lows or be groggy at school.</a:t>
            </a:r>
          </a:p>
        </p:txBody>
      </p:sp>
      <p:sp>
        <p:nvSpPr>
          <p:cNvPr id="4" name="Slide Number Placeholder 3"/>
          <p:cNvSpPr>
            <a:spLocks noGrp="1"/>
          </p:cNvSpPr>
          <p:nvPr>
            <p:ph type="sldNum" sz="quarter" idx="10"/>
          </p:nvPr>
        </p:nvSpPr>
        <p:spPr/>
        <p:txBody>
          <a:bodyPr/>
          <a:lstStyle/>
          <a:p>
            <a:pPr>
              <a:defRPr/>
            </a:pPr>
            <a:fld id="{32F1FCA4-F583-4CAF-B41F-0BE93755F44C}" type="slidenum">
              <a:rPr lang="en-US" smtClean="0"/>
              <a:pPr>
                <a:defRPr/>
              </a:pPr>
              <a:t>43</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Please let parents of </a:t>
            </a:r>
            <a:r>
              <a:rPr lang="en-US" dirty="0" err="1"/>
              <a:t>Dkids</a:t>
            </a:r>
            <a:r>
              <a:rPr lang="en-US" dirty="0"/>
              <a:t> know if a GI virus is going around the school. A GI virus can cause them to go to the ER…</a:t>
            </a:r>
          </a:p>
        </p:txBody>
      </p:sp>
      <p:sp>
        <p:nvSpPr>
          <p:cNvPr id="4" name="Slide Number Placeholder 3"/>
          <p:cNvSpPr>
            <a:spLocks noGrp="1"/>
          </p:cNvSpPr>
          <p:nvPr>
            <p:ph type="sldNum" sz="quarter" idx="10"/>
          </p:nvPr>
        </p:nvSpPr>
        <p:spPr/>
        <p:txBody>
          <a:bodyPr/>
          <a:lstStyle/>
          <a:p>
            <a:pPr>
              <a:defRPr/>
            </a:pPr>
            <a:fld id="{32F1FCA4-F583-4CAF-B41F-0BE93755F44C}" type="slidenum">
              <a:rPr lang="en-US" smtClean="0"/>
              <a:pPr>
                <a:defRPr/>
              </a:pPr>
              <a:t>45</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Student will have problems concentrating so hyperglycemia is not a good time for exams/tests.</a:t>
            </a:r>
          </a:p>
          <a:p>
            <a:r>
              <a:rPr lang="en-US" dirty="0"/>
              <a:t>No PE if </a:t>
            </a:r>
            <a:r>
              <a:rPr lang="en-US" dirty="0" err="1"/>
              <a:t>ketones</a:t>
            </a:r>
            <a:r>
              <a:rPr lang="en-US" dirty="0"/>
              <a:t> are present or if BG is over 300 mg/dl</a:t>
            </a:r>
          </a:p>
          <a:p>
            <a:r>
              <a:rPr lang="en-US" dirty="0"/>
              <a:t>Students can usually stay at school unless they feel really nauseated or are vomiting</a:t>
            </a:r>
          </a:p>
          <a:p>
            <a:r>
              <a:rPr lang="en-US" dirty="0"/>
              <a:t> </a:t>
            </a:r>
          </a:p>
        </p:txBody>
      </p:sp>
      <p:sp>
        <p:nvSpPr>
          <p:cNvPr id="4" name="Slide Number Placeholder 3"/>
          <p:cNvSpPr>
            <a:spLocks noGrp="1"/>
          </p:cNvSpPr>
          <p:nvPr>
            <p:ph type="sldNum" sz="quarter" idx="10"/>
          </p:nvPr>
        </p:nvSpPr>
        <p:spPr/>
        <p:txBody>
          <a:bodyPr/>
          <a:lstStyle/>
          <a:p>
            <a:pPr>
              <a:defRPr/>
            </a:pPr>
            <a:fld id="{32F1FCA4-F583-4CAF-B41F-0BE93755F44C}" type="slidenum">
              <a:rPr lang="en-US" smtClean="0"/>
              <a:pPr>
                <a:defRPr/>
              </a:pPr>
              <a:t>48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Go over protocol with parent of students on insulin pumps because they can get into DKA if pump is occluded-they have no insulin on board. At which point do parents want a site change or to use a  syringe/vial of insulin or insulin pump if pump or site appears to be malfunctioning</a:t>
            </a:r>
          </a:p>
        </p:txBody>
      </p:sp>
      <p:sp>
        <p:nvSpPr>
          <p:cNvPr id="4" name="Slide Number Placeholder 3"/>
          <p:cNvSpPr>
            <a:spLocks noGrp="1"/>
          </p:cNvSpPr>
          <p:nvPr>
            <p:ph type="sldNum" sz="quarter" idx="10"/>
          </p:nvPr>
        </p:nvSpPr>
        <p:spPr/>
        <p:txBody>
          <a:bodyPr/>
          <a:lstStyle/>
          <a:p>
            <a:pPr>
              <a:defRPr/>
            </a:pPr>
            <a:fld id="{32F1FCA4-F583-4CAF-B41F-0BE93755F44C}" type="slidenum">
              <a:rPr lang="en-US" smtClean="0"/>
              <a:pPr>
                <a:defRPr/>
              </a:pPr>
              <a:t>49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2F1FCA4-F583-4CAF-B41F-0BE93755F44C}" type="slidenum">
              <a:rPr lang="en-US" smtClean="0"/>
              <a:pPr>
                <a:defRPr/>
              </a:pPr>
              <a:t>50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bwMode="auto">
          <a:xfrm>
            <a:off x="1257300" y="719138"/>
            <a:ext cx="4800600" cy="3600450"/>
          </a:xfrm>
          <a:prstGeom prst="rect">
            <a:avLst/>
          </a:prstGeom>
          <a:noFill/>
          <a:ln>
            <a:solidFill>
              <a:srgbClr val="000000"/>
            </a:solidFill>
            <a:miter lim="800000"/>
            <a:headEnd/>
            <a:tailEnd/>
          </a:ln>
        </p:spPr>
      </p:sp>
      <p:sp>
        <p:nvSpPr>
          <p:cNvPr id="54275" name="Rectangle 3"/>
          <p:cNvSpPr>
            <a:spLocks noGrp="1" noChangeArrowheads="1"/>
          </p:cNvSpPr>
          <p:nvPr>
            <p:ph type="body" idx="1"/>
          </p:nvPr>
        </p:nvSpPr>
        <p:spPr bwMode="auto">
          <a:xfrm>
            <a:off x="731520" y="4560570"/>
            <a:ext cx="5852160" cy="4320540"/>
          </a:xfrm>
          <a:prstGeom prst="rect">
            <a:avLst/>
          </a:prstGeom>
          <a:noFill/>
          <a:ln>
            <a:miter lim="800000"/>
            <a:headEnd/>
            <a:tailEnd/>
          </a:ln>
        </p:spPr>
        <p:txBody>
          <a:bodyPr/>
          <a:lstStyle/>
          <a:p>
            <a:r>
              <a:rPr lang="en-US" dirty="0">
                <a:latin typeface="Times" pitchFamily="18" charset="0"/>
              </a:rPr>
              <a:t>Venous blood not capillary blood from a </a:t>
            </a:r>
            <a:r>
              <a:rPr lang="en-US" dirty="0" err="1">
                <a:latin typeface="Times" pitchFamily="18" charset="0"/>
              </a:rPr>
              <a:t>fingerstick</a:t>
            </a:r>
            <a:r>
              <a:rPr lang="en-US" dirty="0">
                <a:latin typeface="Times" pitchFamily="18" charset="0"/>
              </a:rPr>
              <a:t> is the gold standard to diagnose diabetes. BG level are same for children and adults.</a:t>
            </a:r>
          </a:p>
        </p:txBody>
      </p:sp>
    </p:spTree>
    <p:extLst>
      <p:ext uri="{BB962C8B-B14F-4D97-AF65-F5344CB8AC3E}">
        <p14:creationId xmlns:p14="http://schemas.microsoft.com/office/powerpoint/2010/main" val="29801046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Insulin pumps have ways to check how much insulin there is on board and an EZ BG setting to plug in current BG to calculate how much is  needed to correct a high BG.</a:t>
            </a:r>
          </a:p>
        </p:txBody>
      </p:sp>
      <p:sp>
        <p:nvSpPr>
          <p:cNvPr id="4" name="Slide Number Placeholder 3"/>
          <p:cNvSpPr>
            <a:spLocks noGrp="1"/>
          </p:cNvSpPr>
          <p:nvPr>
            <p:ph type="sldNum" sz="quarter" idx="10"/>
          </p:nvPr>
        </p:nvSpPr>
        <p:spPr/>
        <p:txBody>
          <a:bodyPr/>
          <a:lstStyle/>
          <a:p>
            <a:pPr>
              <a:defRPr/>
            </a:pPr>
            <a:fld id="{32F1FCA4-F583-4CAF-B41F-0BE93755F44C}" type="slidenum">
              <a:rPr lang="en-US" smtClean="0"/>
              <a:pPr>
                <a:defRPr/>
              </a:pPr>
              <a:t>51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Show poster You’re never too young-early diagnosis can help kids stay out of ICU.</a:t>
            </a:r>
          </a:p>
        </p:txBody>
      </p:sp>
      <p:sp>
        <p:nvSpPr>
          <p:cNvPr id="4" name="Slide Number Placeholder 3"/>
          <p:cNvSpPr>
            <a:spLocks noGrp="1"/>
          </p:cNvSpPr>
          <p:nvPr>
            <p:ph type="sldNum" sz="quarter" idx="10"/>
          </p:nvPr>
        </p:nvSpPr>
        <p:spPr/>
        <p:txBody>
          <a:bodyPr/>
          <a:lstStyle/>
          <a:p>
            <a:pPr>
              <a:defRPr/>
            </a:pPr>
            <a:fld id="{32F1FCA4-F583-4CAF-B41F-0BE93755F44C}" type="slidenum">
              <a:rPr lang="en-US" smtClean="0"/>
              <a:pPr>
                <a:defRPr/>
              </a:pPr>
              <a:t>52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We have posters and flyers available for free ! Get the message out about the warning signs of diabetes in children at your school, church, medical office, afterschool program or anywhere children are present!</a:t>
            </a:r>
          </a:p>
        </p:txBody>
      </p:sp>
      <p:sp>
        <p:nvSpPr>
          <p:cNvPr id="4" name="Slide Number Placeholder 3"/>
          <p:cNvSpPr>
            <a:spLocks noGrp="1"/>
          </p:cNvSpPr>
          <p:nvPr>
            <p:ph type="sldNum" sz="quarter" idx="10"/>
          </p:nvPr>
        </p:nvSpPr>
        <p:spPr/>
        <p:txBody>
          <a:bodyPr/>
          <a:lstStyle/>
          <a:p>
            <a:pPr>
              <a:defRPr/>
            </a:pPr>
            <a:fld id="{32F1FCA4-F583-4CAF-B41F-0BE93755F44C}" type="slidenum">
              <a:rPr lang="en-US" smtClean="0"/>
              <a:pPr>
                <a:defRPr/>
              </a:pPr>
              <a:t>55</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You can check BG and it can be normal at a point in time but what will it be 5 minutes from now? 15 minutes from now…Also, BG can be normal but child has low BG symptoms because their BG is rapidly falling.</a:t>
            </a:r>
          </a:p>
        </p:txBody>
      </p:sp>
      <p:sp>
        <p:nvSpPr>
          <p:cNvPr id="4" name="Slide Number Placeholder 3"/>
          <p:cNvSpPr>
            <a:spLocks noGrp="1"/>
          </p:cNvSpPr>
          <p:nvPr>
            <p:ph type="sldNum" sz="quarter" idx="10"/>
          </p:nvPr>
        </p:nvSpPr>
        <p:spPr/>
        <p:txBody>
          <a:bodyPr/>
          <a:lstStyle/>
          <a:p>
            <a:pPr>
              <a:defRPr/>
            </a:pPr>
            <a:fld id="{32F1FCA4-F583-4CAF-B41F-0BE93755F44C}" type="slidenum">
              <a:rPr lang="en-US" smtClean="0"/>
              <a:pPr>
                <a:defRPr/>
              </a:pPr>
              <a:t>56</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Metformin</a:t>
            </a:r>
            <a:r>
              <a:rPr lang="en-US" dirty="0"/>
              <a:t> side effects include nausea or diarrhea. Can be rough on school aged child.</a:t>
            </a:r>
          </a:p>
        </p:txBody>
      </p:sp>
      <p:sp>
        <p:nvSpPr>
          <p:cNvPr id="4" name="Slide Number Placeholder 3"/>
          <p:cNvSpPr>
            <a:spLocks noGrp="1"/>
          </p:cNvSpPr>
          <p:nvPr>
            <p:ph type="sldNum" sz="quarter" idx="10"/>
          </p:nvPr>
        </p:nvSpPr>
        <p:spPr/>
        <p:txBody>
          <a:bodyPr/>
          <a:lstStyle/>
          <a:p>
            <a:pPr>
              <a:defRPr/>
            </a:pPr>
            <a:fld id="{32F1FCA4-F583-4CAF-B41F-0BE93755F44C}" type="slidenum">
              <a:rPr lang="en-US" smtClean="0"/>
              <a:pPr>
                <a:defRPr/>
              </a:pPr>
              <a:t>58</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727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0996301-52BC-4D5B-A965-B9008DEFEF86}" type="slidenum">
              <a:rPr lang="en-US"/>
              <a:pPr fontAlgn="base">
                <a:spcBef>
                  <a:spcPct val="0"/>
                </a:spcBef>
                <a:spcAft>
                  <a:spcPct val="0"/>
                </a:spcAft>
              </a:pPr>
              <a:t>59</a:t>
            </a:fld>
            <a:endParaRPr lang="en-US"/>
          </a:p>
        </p:txBody>
      </p:sp>
      <p:sp>
        <p:nvSpPr>
          <p:cNvPr id="72709"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a:t>© 2012 Diabetes Foundation of Mississippi</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auto">
              <a:spcAft>
                <a:spcPts val="0"/>
              </a:spcAft>
              <a:buFont typeface="Arial" pitchFamily="34" charset="0"/>
              <a:buChar char="•"/>
              <a:defRPr/>
            </a:pPr>
            <a:r>
              <a:rPr lang="en-US" dirty="0"/>
              <a:t>Parents SHOULD supply…</a:t>
            </a:r>
            <a:br>
              <a:rPr lang="en-US" dirty="0"/>
            </a:br>
            <a:r>
              <a:rPr lang="en-US" dirty="0"/>
              <a:t>Know how to use the meter.  Read instructions.</a:t>
            </a:r>
          </a:p>
          <a:p>
            <a:pPr fontAlgn="auto">
              <a:spcAft>
                <a:spcPts val="0"/>
              </a:spcAft>
              <a:buFont typeface="Arial" pitchFamily="34" charset="0"/>
              <a:buChar char="•"/>
              <a:defRPr/>
            </a:pPr>
            <a:r>
              <a:rPr lang="en-US" dirty="0"/>
              <a:t>Code the meters to the strips if required</a:t>
            </a:r>
          </a:p>
          <a:p>
            <a:pPr fontAlgn="auto">
              <a:spcAft>
                <a:spcPts val="0"/>
              </a:spcAft>
              <a:buFont typeface="Arial" pitchFamily="34" charset="0"/>
              <a:buChar char="•"/>
              <a:defRPr/>
            </a:pPr>
            <a:r>
              <a:rPr lang="en-US" dirty="0"/>
              <a:t>Monitor the storage of the strips and keep them cool and dry</a:t>
            </a:r>
          </a:p>
          <a:p>
            <a:pPr fontAlgn="auto">
              <a:spcAft>
                <a:spcPts val="0"/>
              </a:spcAft>
              <a:buFont typeface="Arial" pitchFamily="34" charset="0"/>
              <a:buChar char="•"/>
              <a:defRPr/>
            </a:pPr>
            <a:r>
              <a:rPr lang="en-US" dirty="0"/>
              <a:t>Allow meter to come to room temperature before testing and do not test in bright sunlight. </a:t>
            </a:r>
          </a:p>
          <a:p>
            <a:pPr fontAlgn="auto">
              <a:spcAft>
                <a:spcPts val="0"/>
              </a:spcAft>
              <a:buFont typeface="Arial" pitchFamily="34" charset="0"/>
              <a:buChar char="•"/>
              <a:defRPr/>
            </a:pPr>
            <a:r>
              <a:rPr lang="en-US" dirty="0"/>
              <a:t>Check expiration date on the strips</a:t>
            </a:r>
          </a:p>
          <a:p>
            <a:pPr fontAlgn="auto">
              <a:spcAft>
                <a:spcPts val="0"/>
              </a:spcAft>
              <a:buFont typeface="Arial" pitchFamily="34" charset="0"/>
              <a:buChar char="•"/>
              <a:defRPr/>
            </a:pPr>
            <a:r>
              <a:rPr lang="en-US" dirty="0"/>
              <a:t>When in doubt, use control solution to check the accuracy of the strips</a:t>
            </a:r>
          </a:p>
          <a:p>
            <a:endParaRPr lang="en-US" dirty="0"/>
          </a:p>
        </p:txBody>
      </p:sp>
      <p:sp>
        <p:nvSpPr>
          <p:cNvPr id="4" name="Slide Number Placeholder 3"/>
          <p:cNvSpPr>
            <a:spLocks noGrp="1"/>
          </p:cNvSpPr>
          <p:nvPr>
            <p:ph type="sldNum" sz="quarter" idx="10"/>
          </p:nvPr>
        </p:nvSpPr>
        <p:spPr/>
        <p:txBody>
          <a:bodyPr/>
          <a:lstStyle/>
          <a:p>
            <a:pPr>
              <a:defRPr/>
            </a:pPr>
            <a:fld id="{32F1FCA4-F583-4CAF-B41F-0BE93755F44C}" type="slidenum">
              <a:rPr lang="en-US" smtClean="0"/>
              <a:pPr>
                <a:defRPr/>
              </a:pPr>
              <a:t>60</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Many children and teens are on a basal insulin and a rapid acting insulin.</a:t>
            </a:r>
          </a:p>
          <a:p>
            <a:r>
              <a:rPr lang="en-US" dirty="0"/>
              <a:t>Some are also on NPH to avoid having an insulin shot at lunch time. This is usually the case in schools without a school nurse.</a:t>
            </a:r>
          </a:p>
        </p:txBody>
      </p:sp>
      <p:sp>
        <p:nvSpPr>
          <p:cNvPr id="4" name="Slide Number Placeholder 3"/>
          <p:cNvSpPr>
            <a:spLocks noGrp="1"/>
          </p:cNvSpPr>
          <p:nvPr>
            <p:ph type="sldNum" sz="quarter" idx="10"/>
          </p:nvPr>
        </p:nvSpPr>
        <p:spPr/>
        <p:txBody>
          <a:bodyPr/>
          <a:lstStyle/>
          <a:p>
            <a:pPr>
              <a:defRPr/>
            </a:pPr>
            <a:fld id="{32F1FCA4-F583-4CAF-B41F-0BE93755F44C}" type="slidenum">
              <a:rPr lang="en-US" smtClean="0"/>
              <a:pPr>
                <a:defRPr/>
              </a:pPr>
              <a:t>69</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Stacking-rapid </a:t>
            </a:r>
            <a:r>
              <a:rPr lang="en-US" dirty="0" err="1"/>
              <a:t>actiong</a:t>
            </a:r>
            <a:r>
              <a:rPr lang="en-US" dirty="0"/>
              <a:t> insulin generally clears after three hours-don’t do correction doses any closer together than 3 hours</a:t>
            </a:r>
          </a:p>
          <a:p>
            <a:endParaRPr lang="en-US" dirty="0"/>
          </a:p>
        </p:txBody>
      </p:sp>
      <p:sp>
        <p:nvSpPr>
          <p:cNvPr id="4" name="Slide Number Placeholder 3"/>
          <p:cNvSpPr>
            <a:spLocks noGrp="1"/>
          </p:cNvSpPr>
          <p:nvPr>
            <p:ph type="sldNum" sz="quarter" idx="10"/>
          </p:nvPr>
        </p:nvSpPr>
        <p:spPr/>
        <p:txBody>
          <a:bodyPr/>
          <a:lstStyle/>
          <a:p>
            <a:pPr>
              <a:defRPr/>
            </a:pPr>
            <a:fld id="{32F1FCA4-F583-4CAF-B41F-0BE93755F44C}" type="slidenum">
              <a:rPr lang="en-US" smtClean="0"/>
              <a:pPr>
                <a:defRPr/>
              </a:pPr>
              <a:t>70</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2F1FCA4-F583-4CAF-B41F-0BE93755F44C}" type="slidenum">
              <a:rPr lang="en-US" smtClean="0"/>
              <a:pPr>
                <a:defRPr/>
              </a:pPr>
              <a:t>71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Stress how very different type 1 diabetes is from type 2 in that you have absolute insulin deficiency </a:t>
            </a:r>
            <a:r>
              <a:rPr lang="en-US" dirty="0" err="1"/>
              <a:t>vs</a:t>
            </a:r>
            <a:r>
              <a:rPr lang="en-US" dirty="0"/>
              <a:t> insulin resistance.</a:t>
            </a:r>
          </a:p>
        </p:txBody>
      </p:sp>
      <p:sp>
        <p:nvSpPr>
          <p:cNvPr id="4" name="Slide Number Placeholder 3"/>
          <p:cNvSpPr>
            <a:spLocks noGrp="1"/>
          </p:cNvSpPr>
          <p:nvPr>
            <p:ph type="sldNum" sz="quarter" idx="10"/>
          </p:nvPr>
        </p:nvSpPr>
        <p:spPr/>
        <p:txBody>
          <a:bodyPr/>
          <a:lstStyle/>
          <a:p>
            <a:pPr>
              <a:defRPr/>
            </a:pPr>
            <a:fld id="{32F1FCA4-F583-4CAF-B41F-0BE93755F44C}" type="slidenum">
              <a:rPr lang="en-US" smtClean="0"/>
              <a:pPr>
                <a:defRPr/>
              </a:pPr>
              <a:t>7</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Have parents go over this with you</a:t>
            </a:r>
          </a:p>
        </p:txBody>
      </p:sp>
      <p:sp>
        <p:nvSpPr>
          <p:cNvPr id="4" name="Slide Number Placeholder 3"/>
          <p:cNvSpPr>
            <a:spLocks noGrp="1"/>
          </p:cNvSpPr>
          <p:nvPr>
            <p:ph type="sldNum" sz="quarter" idx="10"/>
          </p:nvPr>
        </p:nvSpPr>
        <p:spPr/>
        <p:txBody>
          <a:bodyPr/>
          <a:lstStyle/>
          <a:p>
            <a:pPr>
              <a:defRPr/>
            </a:pPr>
            <a:fld id="{32F1FCA4-F583-4CAF-B41F-0BE93755F44C}" type="slidenum">
              <a:rPr lang="en-US" smtClean="0"/>
              <a:pPr>
                <a:defRPr/>
              </a:pPr>
              <a:t>74</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Benefit of CGM over dog-don’t have to feed or walk a CGM or have it snooze! Dogs have good points and through urging of DFM in Mississippi Legislature, are allowed in schools</a:t>
            </a:r>
          </a:p>
        </p:txBody>
      </p:sp>
      <p:sp>
        <p:nvSpPr>
          <p:cNvPr id="4" name="Slide Number Placeholder 3"/>
          <p:cNvSpPr>
            <a:spLocks noGrp="1"/>
          </p:cNvSpPr>
          <p:nvPr>
            <p:ph type="sldNum" sz="quarter" idx="10"/>
          </p:nvPr>
        </p:nvSpPr>
        <p:spPr/>
        <p:txBody>
          <a:bodyPr/>
          <a:lstStyle/>
          <a:p>
            <a:pPr>
              <a:defRPr/>
            </a:pPr>
            <a:fld id="{32F1FCA4-F583-4CAF-B41F-0BE93755F44C}" type="slidenum">
              <a:rPr lang="en-US" smtClean="0"/>
              <a:pPr>
                <a:defRPr/>
              </a:pPr>
              <a:t>75</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Who helps your student during field trips?</a:t>
            </a:r>
          </a:p>
        </p:txBody>
      </p:sp>
      <p:sp>
        <p:nvSpPr>
          <p:cNvPr id="4" name="Slide Number Placeholder 3"/>
          <p:cNvSpPr>
            <a:spLocks noGrp="1"/>
          </p:cNvSpPr>
          <p:nvPr>
            <p:ph type="sldNum" sz="quarter" idx="10"/>
          </p:nvPr>
        </p:nvSpPr>
        <p:spPr/>
        <p:txBody>
          <a:bodyPr/>
          <a:lstStyle/>
          <a:p>
            <a:pPr>
              <a:defRPr/>
            </a:pPr>
            <a:fld id="{32F1FCA4-F583-4CAF-B41F-0BE93755F44C}" type="slidenum">
              <a:rPr lang="en-US" smtClean="0"/>
              <a:pPr>
                <a:defRPr/>
              </a:pPr>
              <a:t>76</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Test BG before PE or athletic event. Sip high test Gatorade while playing sports. Chocolate milk good to use after strenuous exercise to prevent delayed low BG</a:t>
            </a:r>
          </a:p>
        </p:txBody>
      </p:sp>
      <p:sp>
        <p:nvSpPr>
          <p:cNvPr id="4" name="Slide Number Placeholder 3"/>
          <p:cNvSpPr>
            <a:spLocks noGrp="1"/>
          </p:cNvSpPr>
          <p:nvPr>
            <p:ph type="sldNum" sz="quarter" idx="10"/>
          </p:nvPr>
        </p:nvSpPr>
        <p:spPr/>
        <p:txBody>
          <a:bodyPr/>
          <a:lstStyle/>
          <a:p>
            <a:pPr>
              <a:defRPr/>
            </a:pPr>
            <a:fld id="{32F1FCA4-F583-4CAF-B41F-0BE93755F44C}" type="slidenum">
              <a:rPr lang="en-US" smtClean="0"/>
              <a:pPr>
                <a:defRPr/>
              </a:pPr>
              <a:t>78</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Someone who chaperones </a:t>
            </a:r>
            <a:r>
              <a:rPr lang="en-US" dirty="0" err="1"/>
              <a:t>Dkid</a:t>
            </a:r>
            <a:r>
              <a:rPr lang="en-US" dirty="0"/>
              <a:t> needs to know how to treat low BG and recognize high BG</a:t>
            </a:r>
          </a:p>
        </p:txBody>
      </p:sp>
      <p:sp>
        <p:nvSpPr>
          <p:cNvPr id="4" name="Slide Number Placeholder 3"/>
          <p:cNvSpPr>
            <a:spLocks noGrp="1"/>
          </p:cNvSpPr>
          <p:nvPr>
            <p:ph type="sldNum" sz="quarter" idx="10"/>
          </p:nvPr>
        </p:nvSpPr>
        <p:spPr/>
        <p:txBody>
          <a:bodyPr/>
          <a:lstStyle/>
          <a:p>
            <a:pPr>
              <a:defRPr/>
            </a:pPr>
            <a:fld id="{32F1FCA4-F583-4CAF-B41F-0BE93755F44C}" type="slidenum">
              <a:rPr lang="en-US" smtClean="0"/>
              <a:pPr>
                <a:defRPr/>
              </a:pPr>
              <a:t>79</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Remind them that lockdowns also happen because of inclement weather-tornadoes, severe storms</a:t>
            </a:r>
          </a:p>
          <a:p>
            <a:r>
              <a:rPr lang="en-US" dirty="0" err="1"/>
              <a:t>Dkids</a:t>
            </a:r>
            <a:r>
              <a:rPr lang="en-US" dirty="0"/>
              <a:t> will need snacks, water and bathroom break even in detention</a:t>
            </a:r>
          </a:p>
          <a:p>
            <a:r>
              <a:rPr lang="en-US" dirty="0"/>
              <a:t>Do all schools have disaster plans?</a:t>
            </a:r>
          </a:p>
        </p:txBody>
      </p:sp>
      <p:sp>
        <p:nvSpPr>
          <p:cNvPr id="4" name="Slide Number Placeholder 3"/>
          <p:cNvSpPr>
            <a:spLocks noGrp="1"/>
          </p:cNvSpPr>
          <p:nvPr>
            <p:ph type="sldNum" sz="quarter" idx="10"/>
          </p:nvPr>
        </p:nvSpPr>
        <p:spPr/>
        <p:txBody>
          <a:bodyPr/>
          <a:lstStyle/>
          <a:p>
            <a:pPr>
              <a:defRPr/>
            </a:pPr>
            <a:fld id="{32F1FCA4-F583-4CAF-B41F-0BE93755F44C}" type="slidenum">
              <a:rPr lang="en-US" smtClean="0"/>
              <a:pPr>
                <a:defRPr/>
              </a:pPr>
              <a:t>80</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Students who are unable to do tasks on their own MUST have supervision and/or assistance</a:t>
            </a:r>
          </a:p>
        </p:txBody>
      </p:sp>
      <p:sp>
        <p:nvSpPr>
          <p:cNvPr id="4" name="Slide Number Placeholder 3"/>
          <p:cNvSpPr>
            <a:spLocks noGrp="1"/>
          </p:cNvSpPr>
          <p:nvPr>
            <p:ph type="sldNum" sz="quarter" idx="10"/>
          </p:nvPr>
        </p:nvSpPr>
        <p:spPr/>
        <p:txBody>
          <a:bodyPr/>
          <a:lstStyle/>
          <a:p>
            <a:pPr>
              <a:defRPr/>
            </a:pPr>
            <a:fld id="{32F1FCA4-F583-4CAF-B41F-0BE93755F44C}" type="slidenum">
              <a:rPr lang="en-US" smtClean="0"/>
              <a:pPr>
                <a:defRPr/>
              </a:pPr>
              <a:t>81</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The term “Section 504” refers to a specific part of the Rehabilitation Act of 1973, a broad national civil rights law that prohibits discrimination against people with disabilities by any program or activity that receives federal funding.</a:t>
            </a:r>
            <a:r>
              <a:rPr lang="en-US" baseline="0" dirty="0"/>
              <a:t> This includes all</a:t>
            </a:r>
            <a:r>
              <a:rPr lang="en-US" dirty="0"/>
              <a:t> public schools and any private schools that receive federal funds. </a:t>
            </a:r>
            <a:r>
              <a:rPr lang="en-US" baseline="0" dirty="0"/>
              <a:t>In addition to protecting school-age children, Section</a:t>
            </a:r>
            <a:r>
              <a:rPr lang="en-US" dirty="0"/>
              <a:t> 504 also ensures nondiscrimination of people with disabilities of all ages in other federally</a:t>
            </a:r>
            <a:r>
              <a:rPr lang="en-US" baseline="0" dirty="0"/>
              <a:t> </a:t>
            </a:r>
            <a:r>
              <a:rPr lang="en-US" dirty="0"/>
              <a:t>funded programs such as postsecondary education, health care, and housing. Kids with diabetes may be considered to have a disability but you have to prove educational impact to qualify.</a:t>
            </a:r>
          </a:p>
          <a:p>
            <a:pPr eaLnBrk="1" hangingPunct="1"/>
            <a:endParaRPr lang="en-US" dirty="0"/>
          </a:p>
          <a:p>
            <a:pPr eaLnBrk="1" hangingPunct="1"/>
            <a:endParaRPr lang="en-US" dirty="0"/>
          </a:p>
          <a:p>
            <a:r>
              <a:rPr lang="en-US" dirty="0"/>
              <a:t>The complete Section 504 Regulations (34 C.F.R. § 104) can be found online: </a:t>
            </a:r>
            <a:r>
              <a:rPr lang="en-US" dirty="0">
                <a:hlinkClick r:id="rId3"/>
              </a:rPr>
              <a:t>http://www2.ed.gov/policy/rights/reg/ocr/edlite-34cfr104.html</a:t>
            </a:r>
            <a:r>
              <a:rPr lang="en-US" dirty="0"/>
              <a:t>.</a:t>
            </a:r>
          </a:p>
          <a:p>
            <a:endParaRPr lang="en-US" dirty="0"/>
          </a:p>
          <a:p>
            <a:endParaRPr lang="en-US" dirty="0"/>
          </a:p>
          <a:p>
            <a:pPr eaLnBrk="1" hangingPunct="1"/>
            <a:endParaRPr lang="en-US" dirty="0"/>
          </a:p>
        </p:txBody>
      </p:sp>
      <p:sp>
        <p:nvSpPr>
          <p:cNvPr id="4" name="Slide Number Placeholder 3"/>
          <p:cNvSpPr>
            <a:spLocks noGrp="1"/>
          </p:cNvSpPr>
          <p:nvPr>
            <p:ph type="sldNum" sz="quarter" idx="10"/>
          </p:nvPr>
        </p:nvSpPr>
        <p:spPr/>
        <p:txBody>
          <a:bodyPr/>
          <a:lstStyle/>
          <a:p>
            <a:fld id="{59AC2905-C959-43B7-8C17-744B3917A234}" type="slidenum">
              <a:rPr lang="en-US" smtClean="0"/>
              <a:pPr/>
              <a:t>83</a:t>
            </a:fld>
            <a:endParaRPr lang="en-US" dirty="0"/>
          </a:p>
        </p:txBody>
      </p:sp>
      <p:sp>
        <p:nvSpPr>
          <p:cNvPr id="5" name="Footer Placeholder 4"/>
          <p:cNvSpPr>
            <a:spLocks noGrp="1"/>
          </p:cNvSpPr>
          <p:nvPr>
            <p:ph type="ftr" sz="quarter" idx="11"/>
          </p:nvPr>
        </p:nvSpPr>
        <p:spPr/>
        <p:txBody>
          <a:bodyPr/>
          <a:lstStyle/>
          <a:p>
            <a:r>
              <a:rPr lang="en-US" dirty="0"/>
              <a:t> </a:t>
            </a:r>
          </a:p>
        </p:txBody>
      </p:sp>
    </p:spTree>
    <p:extLst>
      <p:ext uri="{BB962C8B-B14F-4D97-AF65-F5344CB8AC3E}">
        <p14:creationId xmlns:p14="http://schemas.microsoft.com/office/powerpoint/2010/main" val="12620627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6025" y="708025"/>
            <a:ext cx="4802188" cy="3600450"/>
          </a:xfrm>
        </p:spPr>
      </p:sp>
      <p:sp>
        <p:nvSpPr>
          <p:cNvPr id="3" name="Notes Placeholder 2"/>
          <p:cNvSpPr>
            <a:spLocks noGrp="1"/>
          </p:cNvSpPr>
          <p:nvPr>
            <p:ph type="body" idx="1"/>
          </p:nvPr>
        </p:nvSpPr>
        <p:spPr/>
        <p:txBody>
          <a:bodyPr>
            <a:normAutofit lnSpcReduction="10000"/>
          </a:bodyPr>
          <a:lstStyle/>
          <a:p>
            <a:r>
              <a:rPr lang="en-US" dirty="0">
                <a:cs typeface="Times New Roman" pitchFamily="18" charset="0"/>
              </a:rPr>
              <a:t>This slide includes</a:t>
            </a:r>
            <a:r>
              <a:rPr lang="en-US" sz="1300" dirty="0">
                <a:cs typeface="Times New Roman" pitchFamily="18" charset="0"/>
              </a:rPr>
              <a:t> the exact language found in federal statute that is the basis for Section 504 protections for students with disabilities:</a:t>
            </a:r>
          </a:p>
          <a:p>
            <a:endParaRPr lang="en-US" sz="1300" dirty="0">
              <a:cs typeface="Times New Roman" pitchFamily="18" charset="0"/>
            </a:endParaRPr>
          </a:p>
          <a:p>
            <a:r>
              <a:rPr lang="en-US" sz="1300" dirty="0"/>
              <a:t>“No otherwise qualified individual with a disability in the United States shall, solely by reason of her or his disability</a:t>
            </a:r>
            <a:r>
              <a:rPr lang="en-US" sz="1300" dirty="0">
                <a:cs typeface="Times New Roman" pitchFamily="18" charset="0"/>
              </a:rPr>
              <a:t>— be excluded from the participation in, be denied the benefits of, or be subjected to discrimination under any program or activity receiving Federal financial assistance.” </a:t>
            </a:r>
            <a:r>
              <a:rPr lang="en-US" sz="1300" i="1" dirty="0">
                <a:cs typeface="Times New Roman" pitchFamily="18" charset="0"/>
              </a:rPr>
              <a:t>(29 U.S.C. </a:t>
            </a:r>
            <a:r>
              <a:rPr lang="en-US" dirty="0"/>
              <a:t>§ </a:t>
            </a:r>
            <a:r>
              <a:rPr lang="en-US" sz="1300" i="1" dirty="0">
                <a:cs typeface="Times New Roman" pitchFamily="18" charset="0"/>
              </a:rPr>
              <a:t>794)</a:t>
            </a:r>
          </a:p>
          <a:p>
            <a:endParaRPr lang="en-US" i="1" dirty="0">
              <a:cs typeface="Times New Roman" pitchFamily="18" charset="0"/>
            </a:endParaRPr>
          </a:p>
          <a:p>
            <a:r>
              <a:rPr lang="en-US" dirty="0">
                <a:cs typeface="Times New Roman" pitchFamily="18" charset="0"/>
              </a:rPr>
              <a:t>The phrase “no otherwise qualified individual” means that a person must meet all other requirements for participating in a program in order to be protected against discrimination on the basis of his or her disability. </a:t>
            </a:r>
          </a:p>
          <a:p>
            <a:endParaRPr lang="en-US" dirty="0">
              <a:solidFill>
                <a:srgbClr val="FF0000"/>
              </a:solidFill>
              <a:cs typeface="Times New Roman" pitchFamily="18" charset="0"/>
            </a:endParaRPr>
          </a:p>
          <a:p>
            <a:r>
              <a:rPr lang="en-US" sz="1300" dirty="0"/>
              <a:t>For example, parents of a 4-year old with autism wanted to enroll him in their local public elementary school for kindergarten. The school denied the request. The parents wanted to file a discrimination complaint against the school for refusing to accept their child with a disability. However, since the child was only 4, he did not meet the program requirements which required kindergartners to be at least 5 years old at the start of the school year. Therefore the child did not meet the definition of “otherwise qualified” and was not protected under Section 504 in this case.</a:t>
            </a:r>
          </a:p>
          <a:p>
            <a:endParaRPr lang="en-US" sz="1300" dirty="0">
              <a:solidFill>
                <a:srgbClr val="FF0000"/>
              </a:solidFill>
              <a:cs typeface="Times New Roman" pitchFamily="18" charset="0"/>
            </a:endParaRPr>
          </a:p>
          <a:p>
            <a:endParaRPr lang="en-US" sz="1300" dirty="0">
              <a:solidFill>
                <a:srgbClr val="FF0000"/>
              </a:solidFill>
              <a:cs typeface="Times New Roman" pitchFamily="18" charset="0"/>
            </a:endParaRPr>
          </a:p>
          <a:p>
            <a:endParaRPr lang="en-US" sz="1300" i="1" dirty="0">
              <a:solidFill>
                <a:srgbClr val="FF0000"/>
              </a:solidFill>
              <a:cs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59AC2905-C959-43B7-8C17-744B3917A234}" type="slidenum">
              <a:rPr lang="en-US" smtClean="0"/>
              <a:pPr/>
              <a:t>84</a:t>
            </a:fld>
            <a:endParaRPr lang="en-US" dirty="0"/>
          </a:p>
        </p:txBody>
      </p:sp>
      <p:sp>
        <p:nvSpPr>
          <p:cNvPr id="5" name="Footer Placeholder 4"/>
          <p:cNvSpPr>
            <a:spLocks noGrp="1"/>
          </p:cNvSpPr>
          <p:nvPr>
            <p:ph type="ftr" sz="quarter" idx="11"/>
          </p:nvPr>
        </p:nvSpPr>
        <p:spPr/>
        <p:txBody>
          <a:bodyPr/>
          <a:lstStyle/>
          <a:p>
            <a:r>
              <a:rPr lang="en-US" dirty="0"/>
              <a:t> </a:t>
            </a:r>
          </a:p>
        </p:txBody>
      </p:sp>
    </p:spTree>
    <p:extLst>
      <p:ext uri="{BB962C8B-B14F-4D97-AF65-F5344CB8AC3E}">
        <p14:creationId xmlns:p14="http://schemas.microsoft.com/office/powerpoint/2010/main" val="24082178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327">
              <a:tabLst>
                <a:tab pos="234347" algn="l"/>
              </a:tabLst>
              <a:defRPr/>
            </a:pPr>
            <a:r>
              <a:rPr lang="en-US" dirty="0"/>
              <a:t>The purpose of civil rights laws such as the Rehabilitation Act’s Section 504 is to prevent discrimination and guarantee equal opportunity. Section 504 ensures, through an individualized process, that qualified students with disabilities have equal access to education. Section</a:t>
            </a:r>
            <a:r>
              <a:rPr lang="en-US" baseline="0" dirty="0"/>
              <a:t> </a:t>
            </a:r>
            <a:r>
              <a:rPr lang="en-US" b="1" baseline="0" dirty="0"/>
              <a:t>504 </a:t>
            </a:r>
            <a:r>
              <a:rPr lang="en-US" b="1" dirty="0"/>
              <a:t>does not guarantee</a:t>
            </a:r>
            <a:r>
              <a:rPr lang="en-US" dirty="0"/>
              <a:t> that students with disabilities will achieve certain results (e.g., “A” grades in class).</a:t>
            </a:r>
          </a:p>
          <a:p>
            <a:pPr defTabSz="957327">
              <a:tabLst>
                <a:tab pos="234347" algn="l"/>
              </a:tabLst>
              <a:defRPr/>
            </a:pPr>
            <a:endParaRPr lang="en-US" dirty="0"/>
          </a:p>
          <a:p>
            <a:pPr defTabSz="957327">
              <a:tabLst>
                <a:tab pos="234347" algn="l"/>
              </a:tabLst>
              <a:defRPr/>
            </a:pPr>
            <a:r>
              <a:rPr lang="en-US" dirty="0"/>
              <a:t>According</a:t>
            </a:r>
            <a:r>
              <a:rPr lang="en-US" baseline="0" dirty="0"/>
              <a:t> to Section 504, public schools must provide a free appropriate public education – also known as FAPE – to qualifying students with disabilities </a:t>
            </a:r>
            <a:r>
              <a:rPr lang="en-US" i="1" dirty="0"/>
              <a:t>(34 C.F.R. </a:t>
            </a:r>
            <a:r>
              <a:rPr lang="en-US" i="1" dirty="0">
                <a:cs typeface="Times New Roman" charset="0"/>
              </a:rPr>
              <a:t>§ </a:t>
            </a:r>
            <a:r>
              <a:rPr lang="en-US" i="1" dirty="0"/>
              <a:t>104.33(b) &amp; (c))</a:t>
            </a:r>
            <a:r>
              <a:rPr lang="en-US" dirty="0"/>
              <a:t>. </a:t>
            </a:r>
          </a:p>
          <a:p>
            <a:pPr defTabSz="957327">
              <a:tabLst>
                <a:tab pos="234347" algn="l"/>
              </a:tabLst>
              <a:defRPr/>
            </a:pPr>
            <a:endParaRPr lang="en-US" sz="1300" i="1" dirty="0"/>
          </a:p>
          <a:p>
            <a:pPr defTabSz="957327">
              <a:tabLst>
                <a:tab pos="234347" algn="l"/>
              </a:tabLst>
              <a:defRPr/>
            </a:pPr>
            <a:r>
              <a:rPr lang="en-US" dirty="0"/>
              <a:t>The</a:t>
            </a:r>
            <a:r>
              <a:rPr lang="en-US" baseline="0" dirty="0"/>
              <a:t> first part of the FAPE definition is “free.” Parents cannot be charged for additional services or accommodations that are needed because of a child’s disability. They can, however, </a:t>
            </a:r>
            <a:r>
              <a:rPr lang="en-US" dirty="0"/>
              <a:t>be charged fees that are paid by all students such as activity fees.</a:t>
            </a:r>
            <a:endParaRPr lang="en-US" baseline="0" dirty="0"/>
          </a:p>
          <a:p>
            <a:pPr defTabSz="957327">
              <a:tabLst>
                <a:tab pos="234347" algn="l"/>
              </a:tabLst>
              <a:defRPr/>
            </a:pPr>
            <a:endParaRPr lang="en-US" sz="1300" i="1" dirty="0"/>
          </a:p>
          <a:p>
            <a:pPr defTabSz="957327">
              <a:tabLst>
                <a:tab pos="234347" algn="l"/>
              </a:tabLst>
              <a:defRPr/>
            </a:pPr>
            <a:endParaRPr lang="en-US" sz="1300" i="1" dirty="0"/>
          </a:p>
          <a:p>
            <a:r>
              <a:rPr lang="en-US" sz="1000" i="1" dirty="0"/>
              <a:t>(U.S. Department of Education, Office for Civil Rights. (2010, August). Free appropriate public education for students with disabilities: Requirements under Section 504 of the Rehabilitation Act of 1973. Retrieved from </a:t>
            </a:r>
            <a:r>
              <a:rPr lang="en-US" sz="1000" i="1" u="sng" dirty="0">
                <a:hlinkClick r:id="rId3"/>
              </a:rPr>
              <a:t>http://www2.ed.gov/about/offices/list/ocr/docs/edlite-FAPE504.html</a:t>
            </a:r>
            <a:r>
              <a:rPr lang="en-US" sz="1000" i="1" u="sng" dirty="0"/>
              <a:t>)</a:t>
            </a:r>
            <a:endParaRPr lang="en-US" sz="1000" i="1" dirty="0"/>
          </a:p>
          <a:p>
            <a:endParaRPr lang="en-US" dirty="0"/>
          </a:p>
          <a:p>
            <a:endParaRPr lang="en-US" dirty="0"/>
          </a:p>
        </p:txBody>
      </p:sp>
      <p:sp>
        <p:nvSpPr>
          <p:cNvPr id="4" name="Slide Number Placeholder 3"/>
          <p:cNvSpPr>
            <a:spLocks noGrp="1"/>
          </p:cNvSpPr>
          <p:nvPr>
            <p:ph type="sldNum" sz="quarter" idx="10"/>
          </p:nvPr>
        </p:nvSpPr>
        <p:spPr/>
        <p:txBody>
          <a:bodyPr/>
          <a:lstStyle/>
          <a:p>
            <a:fld id="{59AC2905-C959-43B7-8C17-744B3917A234}" type="slidenum">
              <a:rPr lang="en-US" smtClean="0"/>
              <a:pPr/>
              <a:t>85</a:t>
            </a:fld>
            <a:endParaRPr lang="en-US" dirty="0"/>
          </a:p>
        </p:txBody>
      </p:sp>
      <p:sp>
        <p:nvSpPr>
          <p:cNvPr id="5" name="Footer Placeholder 4"/>
          <p:cNvSpPr>
            <a:spLocks noGrp="1"/>
          </p:cNvSpPr>
          <p:nvPr>
            <p:ph type="ftr" sz="quarter" idx="11"/>
          </p:nvPr>
        </p:nvSpPr>
        <p:spPr/>
        <p:txBody>
          <a:bodyPr/>
          <a:lstStyle/>
          <a:p>
            <a:r>
              <a:rPr lang="en-US" dirty="0"/>
              <a:t> </a:t>
            </a:r>
          </a:p>
        </p:txBody>
      </p:sp>
    </p:spTree>
    <p:extLst>
      <p:ext uri="{BB962C8B-B14F-4D97-AF65-F5344CB8AC3E}">
        <p14:creationId xmlns:p14="http://schemas.microsoft.com/office/powerpoint/2010/main" val="557625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Identical twin studies-if one develops type 1 diabetes, it’s 30-50% chance the other will develop type 1. If it’s type 2 diabetes, it’s almost 100% chance the other will develop type 1 diabetes.</a:t>
            </a:r>
          </a:p>
        </p:txBody>
      </p:sp>
      <p:sp>
        <p:nvSpPr>
          <p:cNvPr id="4" name="Slide Number Placeholder 3"/>
          <p:cNvSpPr>
            <a:spLocks noGrp="1"/>
          </p:cNvSpPr>
          <p:nvPr>
            <p:ph type="sldNum" sz="quarter" idx="10"/>
          </p:nvPr>
        </p:nvSpPr>
        <p:spPr/>
        <p:txBody>
          <a:bodyPr/>
          <a:lstStyle/>
          <a:p>
            <a:pPr>
              <a:defRPr/>
            </a:pPr>
            <a:fld id="{32F1FCA4-F583-4CAF-B41F-0BE93755F44C}" type="slidenum">
              <a:rPr lang="en-US" smtClean="0"/>
              <a:pPr>
                <a:defRPr/>
              </a:pPr>
              <a:t>8</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2"/>
            <a:ext cx="5852160" cy="4647137"/>
          </a:xfrm>
        </p:spPr>
        <p:txBody>
          <a:bodyPr>
            <a:normAutofit/>
          </a:bodyPr>
          <a:lstStyle/>
          <a:p>
            <a:pPr>
              <a:tabLst>
                <a:tab pos="234347" algn="l"/>
              </a:tabLst>
            </a:pPr>
            <a:r>
              <a:rPr lang="en-US" dirty="0"/>
              <a:t>The Americans with Disabilities Act Amendments Act (ADAAA) is also a federal civil rights law reauthorized in 2008, prohibiting discrimination against individuals with disabilities. The ADAAA, or ADA as commonly referred</a:t>
            </a:r>
            <a:r>
              <a:rPr lang="en-US" baseline="0" dirty="0"/>
              <a:t> to, </a:t>
            </a:r>
            <a:r>
              <a:rPr lang="en-US" dirty="0"/>
              <a:t>extends protections beyond federally funded programs and also applies to certain employers, state and local government programs, and places of public accommodation.</a:t>
            </a:r>
          </a:p>
          <a:p>
            <a:pPr>
              <a:tabLst>
                <a:tab pos="234347" algn="l"/>
              </a:tabLst>
            </a:pPr>
            <a:endParaRPr lang="en-US" dirty="0"/>
          </a:p>
          <a:p>
            <a:pPr>
              <a:tabLst>
                <a:tab pos="234347" algn="l"/>
              </a:tabLst>
            </a:pPr>
            <a:r>
              <a:rPr lang="en-US" dirty="0"/>
              <a:t>Title II of the ADAAA, like Section 504, protects students with disabilities from discrimination. However, Title II does not include the same level of detail as previously developed Section 504 regulations that relate to the education of students with disabilities (e.g., in providing students a free appropriate public education (FAPE)).  </a:t>
            </a:r>
          </a:p>
          <a:p>
            <a:pPr>
              <a:tabLst>
                <a:tab pos="234347" algn="l"/>
              </a:tabLst>
            </a:pPr>
            <a:endParaRPr lang="en-US" dirty="0"/>
          </a:p>
          <a:p>
            <a:pPr>
              <a:tabLst>
                <a:tab pos="234347" algn="l"/>
              </a:tabLst>
            </a:pPr>
            <a:r>
              <a:rPr lang="en-US" dirty="0"/>
              <a:t>The Office for Civil Rights and the courts have interpreted the requirements of both ADAAA Title II and Section 504 consistently. This means that in order to comply with Title II of the ADAAA, schools should follow the requirements and regulations that have been outlined for Section 504. (Mills, 2010)</a:t>
            </a:r>
          </a:p>
          <a:p>
            <a:pPr>
              <a:tabLst>
                <a:tab pos="234347" algn="l"/>
              </a:tabLst>
            </a:pPr>
            <a:endParaRPr lang="en-US" dirty="0"/>
          </a:p>
          <a:p>
            <a:pPr defTabSz="957327">
              <a:defRPr/>
            </a:pPr>
            <a:r>
              <a:rPr lang="en-US" dirty="0"/>
              <a:t>The Americans with Disabilities Act was amended by the ADA Amendments Act of 2008 (ADAAA), which became effective on January 1, 2009. The Amendments Act requires the definition of “disability” to be interpreted broadly. </a:t>
            </a:r>
          </a:p>
          <a:p>
            <a:pPr defTabSz="957327">
              <a:defRPr/>
            </a:pPr>
            <a:endParaRPr lang="en-US" dirty="0"/>
          </a:p>
          <a:p>
            <a:pPr>
              <a:defRPr/>
            </a:pPr>
            <a:r>
              <a:rPr lang="en-US" dirty="0"/>
              <a:t>A copy of the ADAAA in its entirety is available at</a:t>
            </a:r>
            <a:r>
              <a:rPr lang="en-US"/>
              <a:t>: </a:t>
            </a:r>
            <a:r>
              <a:rPr lang="en-US" b="0" i="0">
                <a:effectLst/>
                <a:latin typeface="Calibri" panose="020F0502020204030204" pitchFamily="34" charset="0"/>
                <a:hlinkClick r:id="rId3"/>
              </a:rPr>
              <a:t>www.access-board.gov/sitemap.html</a:t>
            </a:r>
            <a:endParaRPr lang="en-US" dirty="0"/>
          </a:p>
          <a:p>
            <a:pPr defTabSz="957327">
              <a:defRPr/>
            </a:pPr>
            <a:endParaRPr lang="en-US" baseline="0" dirty="0"/>
          </a:p>
          <a:p>
            <a:pPr defTabSz="957327">
              <a:defRPr/>
            </a:pPr>
            <a:endParaRPr lang="en-US" dirty="0"/>
          </a:p>
          <a:p>
            <a:endParaRPr lang="en-US" dirty="0"/>
          </a:p>
        </p:txBody>
      </p:sp>
      <p:sp>
        <p:nvSpPr>
          <p:cNvPr id="4" name="Slide Number Placeholder 3"/>
          <p:cNvSpPr>
            <a:spLocks noGrp="1"/>
          </p:cNvSpPr>
          <p:nvPr>
            <p:ph type="sldNum" sz="quarter" idx="10"/>
          </p:nvPr>
        </p:nvSpPr>
        <p:spPr/>
        <p:txBody>
          <a:bodyPr/>
          <a:lstStyle/>
          <a:p>
            <a:fld id="{59AC2905-C959-43B7-8C17-744B3917A234}" type="slidenum">
              <a:rPr lang="en-US" smtClean="0"/>
              <a:pPr/>
              <a:t>86</a:t>
            </a:fld>
            <a:endParaRPr lang="en-US" dirty="0"/>
          </a:p>
        </p:txBody>
      </p:sp>
      <p:sp>
        <p:nvSpPr>
          <p:cNvPr id="5" name="Footer Placeholder 4"/>
          <p:cNvSpPr>
            <a:spLocks noGrp="1"/>
          </p:cNvSpPr>
          <p:nvPr>
            <p:ph type="ftr" sz="quarter" idx="11"/>
          </p:nvPr>
        </p:nvSpPr>
        <p:spPr/>
        <p:txBody>
          <a:bodyPr/>
          <a:lstStyle/>
          <a:p>
            <a:r>
              <a:rPr lang="en-US" dirty="0"/>
              <a:t> </a:t>
            </a:r>
          </a:p>
        </p:txBody>
      </p:sp>
    </p:spTree>
    <p:extLst>
      <p:ext uri="{BB962C8B-B14F-4D97-AF65-F5344CB8AC3E}">
        <p14:creationId xmlns:p14="http://schemas.microsoft.com/office/powerpoint/2010/main" val="27475580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725836"/>
          </a:xfrm>
        </p:spPr>
        <p:txBody>
          <a:bodyPr>
            <a:normAutofit lnSpcReduction="10000"/>
          </a:bodyPr>
          <a:lstStyle/>
          <a:p>
            <a:r>
              <a:rPr lang="en-US" dirty="0"/>
              <a:t>Prior to the enactment of the Americans with Disabilities Act Amendments Act, U.S. Supreme Court decisions had begun to narrow the way “disability” was defined. The ADAAA regulations clarified that disability is to be interpreted broadly.</a:t>
            </a:r>
          </a:p>
          <a:p>
            <a:endParaRPr lang="en-US" dirty="0"/>
          </a:p>
          <a:p>
            <a:r>
              <a:rPr lang="en-US" dirty="0"/>
              <a:t>The ADAAA and Section 504 are interpreted together. Because of this, the updated definition of disability in the ADAAA must be used when a student’s eligibility is determined under Section 504.</a:t>
            </a:r>
            <a:endParaRPr lang="en-US" sz="1300" dirty="0"/>
          </a:p>
          <a:p>
            <a:r>
              <a:rPr lang="en-US" dirty="0"/>
              <a:t>---</a:t>
            </a:r>
            <a:endParaRPr lang="en-US" sz="1300" dirty="0"/>
          </a:p>
          <a:p>
            <a:r>
              <a:rPr lang="en-US" dirty="0"/>
              <a:t>The following information is not critical to the presentation but</a:t>
            </a:r>
            <a:r>
              <a:rPr lang="en-US" baseline="0" dirty="0"/>
              <a:t> may be provided depending on the audience.</a:t>
            </a:r>
          </a:p>
          <a:p>
            <a:endParaRPr lang="en-US" baseline="0" dirty="0"/>
          </a:p>
          <a:p>
            <a:r>
              <a:rPr lang="en-US" dirty="0"/>
              <a:t>The two primary</a:t>
            </a:r>
            <a:r>
              <a:rPr lang="en-US" baseline="0" dirty="0"/>
              <a:t> </a:t>
            </a:r>
            <a:r>
              <a:rPr lang="en-US" dirty="0"/>
              <a:t>U.S. Supreme Court cases narrowing the definition of disability were:</a:t>
            </a:r>
          </a:p>
          <a:p>
            <a:endParaRPr lang="en-US" sz="1300" dirty="0"/>
          </a:p>
          <a:p>
            <a:r>
              <a:rPr lang="en-US" sz="1300" b="1" dirty="0"/>
              <a:t>Sutton v. United Airlines (1999):</a:t>
            </a:r>
            <a:r>
              <a:rPr lang="en-US" sz="1300" dirty="0"/>
              <a:t> This case ruled that, in determining whether a person has a disability under the ADA, any measures taken to control the effects of the person's impairment - such as medication, corrective devices, therapeutic services, or other accommodations that enabled the person to function “normally” – must be considered in determining if that person had a disability. </a:t>
            </a:r>
          </a:p>
          <a:p>
            <a:endParaRPr lang="en-US" sz="1300" dirty="0"/>
          </a:p>
          <a:p>
            <a:r>
              <a:rPr lang="en-US" sz="1300" b="1" dirty="0"/>
              <a:t>Toyota Motors v. Williams (2002): </a:t>
            </a:r>
            <a:r>
              <a:rPr lang="en-US" sz="1300" dirty="0"/>
              <a:t>As a result of this decision, a person’s </a:t>
            </a:r>
            <a:r>
              <a:rPr lang="en-US" sz="1300" i="1" dirty="0"/>
              <a:t>overall functioning</a:t>
            </a:r>
            <a:r>
              <a:rPr lang="en-US" sz="1300" dirty="0"/>
              <a:t> had to be affected by impairment of the particular major life activity, not just the activity itself.</a:t>
            </a:r>
            <a:r>
              <a:rPr lang="en-US" sz="1300" b="1" dirty="0"/>
              <a:t> </a:t>
            </a:r>
            <a:r>
              <a:rPr lang="en-US" sz="1300" dirty="0"/>
              <a:t>The decision also rejected protections for persons whose disability or symptoms were in remission. </a:t>
            </a:r>
          </a:p>
        </p:txBody>
      </p:sp>
      <p:sp>
        <p:nvSpPr>
          <p:cNvPr id="4" name="Slide Number Placeholder 3"/>
          <p:cNvSpPr>
            <a:spLocks noGrp="1"/>
          </p:cNvSpPr>
          <p:nvPr>
            <p:ph type="sldNum" sz="quarter" idx="10"/>
          </p:nvPr>
        </p:nvSpPr>
        <p:spPr/>
        <p:txBody>
          <a:bodyPr/>
          <a:lstStyle/>
          <a:p>
            <a:fld id="{59AC2905-C959-43B7-8C17-744B3917A234}" type="slidenum">
              <a:rPr lang="en-US" smtClean="0"/>
              <a:pPr/>
              <a:t>87</a:t>
            </a:fld>
            <a:endParaRPr lang="en-US" dirty="0"/>
          </a:p>
        </p:txBody>
      </p:sp>
      <p:sp>
        <p:nvSpPr>
          <p:cNvPr id="5" name="Footer Placeholder 4"/>
          <p:cNvSpPr>
            <a:spLocks noGrp="1"/>
          </p:cNvSpPr>
          <p:nvPr>
            <p:ph type="ftr" sz="quarter" idx="11"/>
          </p:nvPr>
        </p:nvSpPr>
        <p:spPr/>
        <p:txBody>
          <a:bodyPr/>
          <a:lstStyle/>
          <a:p>
            <a:r>
              <a:rPr lang="en-US" dirty="0"/>
              <a:t> </a:t>
            </a:r>
          </a:p>
        </p:txBody>
      </p:sp>
    </p:spTree>
    <p:extLst>
      <p:ext uri="{BB962C8B-B14F-4D97-AF65-F5344CB8AC3E}">
        <p14:creationId xmlns:p14="http://schemas.microsoft.com/office/powerpoint/2010/main" val="16665233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2"/>
            <a:ext cx="5852160" cy="4883232"/>
          </a:xfrm>
        </p:spPr>
        <p:txBody>
          <a:bodyPr>
            <a:normAutofit lnSpcReduction="10000"/>
          </a:bodyPr>
          <a:lstStyle/>
          <a:p>
            <a:pPr>
              <a:lnSpc>
                <a:spcPct val="80000"/>
              </a:lnSpc>
            </a:pPr>
            <a:r>
              <a:rPr lang="en-US" dirty="0">
                <a:cs typeface="Times New Roman" charset="0"/>
              </a:rPr>
              <a:t>Section 504 defines “disability” as a person who (1) has an impairment that (2) substantially limits the student’s ability to perform (3) one or more major life activities. In order to qualify as a person with a disability who may be entitled to Section 504 services, a student must meet all three parts of the disability definition. </a:t>
            </a:r>
          </a:p>
          <a:p>
            <a:pPr>
              <a:lnSpc>
                <a:spcPct val="80000"/>
              </a:lnSpc>
            </a:pPr>
            <a:endParaRPr lang="en-US" dirty="0">
              <a:cs typeface="Times New Roman" charset="0"/>
            </a:endParaRPr>
          </a:p>
          <a:p>
            <a:pPr>
              <a:lnSpc>
                <a:spcPct val="80000"/>
              </a:lnSpc>
            </a:pPr>
            <a:r>
              <a:rPr lang="en-US" dirty="0">
                <a:cs typeface="Times New Roman" charset="0"/>
              </a:rPr>
              <a:t>The disability definition also includes someone who has a record of having such an impairment or is regarded as having an impairment. (See 34 C.F.R. § 104.3(j)). Students who have a record of having an impairment or are regarded as having an impairment are not eligible for FAPE or Section 504 services but are prohibited from discrimination on the basis of disability. </a:t>
            </a:r>
            <a:r>
              <a:rPr lang="en-US" dirty="0"/>
              <a:t>For example, if a student was mistakenly considered to have AIDS, he or she would be prohibited against discrimination based on that false assumption. However, the student would not be eligible for any services because he or she would not actually have a disability. </a:t>
            </a:r>
          </a:p>
          <a:p>
            <a:pPr>
              <a:lnSpc>
                <a:spcPct val="80000"/>
              </a:lnSpc>
            </a:pPr>
            <a:endParaRPr lang="en-US" dirty="0">
              <a:cs typeface="Times New Roman" charset="0"/>
            </a:endParaRPr>
          </a:p>
          <a:p>
            <a:r>
              <a:rPr lang="en-US" kern="1200" dirty="0">
                <a:solidFill>
                  <a:schemeClr val="tx1"/>
                </a:solidFill>
              </a:rPr>
              <a:t>The Office </a:t>
            </a:r>
            <a:r>
              <a:rPr lang="en-US" dirty="0"/>
              <a:t>for</a:t>
            </a:r>
            <a:r>
              <a:rPr lang="en-US" kern="1200" dirty="0">
                <a:solidFill>
                  <a:schemeClr val="tx1"/>
                </a:solidFill>
              </a:rPr>
              <a:t> Civil Rights (OCR) has also further defined the definition of a “qualified” student with a disability by adding that a protected </a:t>
            </a:r>
            <a:r>
              <a:rPr lang="en-US" b="1" kern="1200" dirty="0">
                <a:solidFill>
                  <a:schemeClr val="tx1"/>
                </a:solidFill>
              </a:rPr>
              <a:t>elementary or secondary </a:t>
            </a:r>
            <a:r>
              <a:rPr lang="en-US" kern="1200" dirty="0">
                <a:solidFill>
                  <a:schemeClr val="tx1"/>
                </a:solidFill>
              </a:rPr>
              <a:t>student must be:</a:t>
            </a:r>
            <a:endParaRPr lang="en-US" dirty="0"/>
          </a:p>
          <a:p>
            <a:pPr>
              <a:buFont typeface="Arial"/>
              <a:buChar char="•"/>
            </a:pPr>
            <a:r>
              <a:rPr lang="en-US" dirty="0"/>
              <a:t>t</a:t>
            </a:r>
            <a:r>
              <a:rPr lang="en-US" kern="1200" dirty="0">
                <a:solidFill>
                  <a:schemeClr val="tx1"/>
                </a:solidFill>
              </a:rPr>
              <a:t>he age at which students without disabilities are provided elementary and secondary educational services; </a:t>
            </a:r>
          </a:p>
          <a:p>
            <a:pPr>
              <a:buFont typeface="Arial"/>
              <a:buChar char="•"/>
            </a:pPr>
            <a:r>
              <a:rPr lang="en-US" kern="1200" dirty="0">
                <a:solidFill>
                  <a:schemeClr val="tx1"/>
                </a:solidFill>
              </a:rPr>
              <a:t>the age at which state law mandates elementary and secondary educational services to students with disabilities; or </a:t>
            </a:r>
          </a:p>
          <a:p>
            <a:pPr>
              <a:buFont typeface="Arial"/>
              <a:buChar char="•"/>
            </a:pPr>
            <a:r>
              <a:rPr lang="en-US" dirty="0"/>
              <a:t>a student</a:t>
            </a:r>
            <a:r>
              <a:rPr lang="en-US" kern="1200" dirty="0">
                <a:solidFill>
                  <a:schemeClr val="tx1"/>
                </a:solidFill>
              </a:rPr>
              <a:t> to whom a state is required to provide a free appropriate public education under the Individuals with Disabilities Education Act (IDEA). </a:t>
            </a:r>
            <a:endParaRPr lang="en-US" dirty="0"/>
          </a:p>
          <a:p>
            <a:r>
              <a:rPr lang="en-US" kern="1200" dirty="0"/>
              <a:t>This would mean that if a state provided universal preschool services to all students, that preschoolers with disabilities would be protected by Section 504.</a:t>
            </a:r>
          </a:p>
          <a:p>
            <a:endParaRPr lang="en-US" sz="1000" i="1" dirty="0"/>
          </a:p>
          <a:p>
            <a:r>
              <a:rPr lang="en-US" sz="900" i="1" dirty="0"/>
              <a:t>(U.S. Department of Education, Office for Civil Rights. (2011, March). Frequently asked questions about Section 504 and the education of children with disabilities. Retrieved from </a:t>
            </a:r>
            <a:r>
              <a:rPr lang="en-US" sz="900" i="1" u="sng" dirty="0">
                <a:hlinkClick r:id="rId3"/>
              </a:rPr>
              <a:t>http://www.ed.gov/about/offices/list/ocr/504faq.html</a:t>
            </a:r>
            <a:r>
              <a:rPr lang="en-US" sz="900" i="1" u="sng" dirty="0"/>
              <a:t>)</a:t>
            </a:r>
            <a:r>
              <a:rPr lang="en-US" sz="900" i="1" dirty="0"/>
              <a:t> </a:t>
            </a:r>
            <a:r>
              <a:rPr lang="en-US" sz="900" dirty="0"/>
              <a:t>– See Q. 12 &amp; 13</a:t>
            </a:r>
            <a:endParaRPr lang="en-US" sz="900" u="sng" dirty="0">
              <a:latin typeface="Times New Roman" charset="0"/>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59AC2905-C959-43B7-8C17-744B3917A234}" type="slidenum">
              <a:rPr lang="en-US" smtClean="0"/>
              <a:pPr/>
              <a:t>88</a:t>
            </a:fld>
            <a:endParaRPr lang="en-US" dirty="0"/>
          </a:p>
        </p:txBody>
      </p:sp>
      <p:sp>
        <p:nvSpPr>
          <p:cNvPr id="5" name="Footer Placeholder 4"/>
          <p:cNvSpPr>
            <a:spLocks noGrp="1"/>
          </p:cNvSpPr>
          <p:nvPr>
            <p:ph type="ftr" sz="quarter" idx="11"/>
          </p:nvPr>
        </p:nvSpPr>
        <p:spPr/>
        <p:txBody>
          <a:bodyPr/>
          <a:lstStyle/>
          <a:p>
            <a:r>
              <a:rPr lang="en-US" dirty="0"/>
              <a:t> </a:t>
            </a:r>
          </a:p>
        </p:txBody>
      </p:sp>
    </p:spTree>
    <p:extLst>
      <p:ext uri="{BB962C8B-B14F-4D97-AF65-F5344CB8AC3E}">
        <p14:creationId xmlns:p14="http://schemas.microsoft.com/office/powerpoint/2010/main" val="33543592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725836"/>
          </a:xfrm>
        </p:spPr>
        <p:txBody>
          <a:bodyPr/>
          <a:lstStyle/>
          <a:p>
            <a:pPr defTabSz="957327">
              <a:defRPr/>
            </a:pPr>
            <a:r>
              <a:rPr lang="en-US" dirty="0">
                <a:cs typeface="Times New Roman" charset="0"/>
              </a:rPr>
              <a:t>Under Section 504, a</a:t>
            </a:r>
            <a:r>
              <a:rPr lang="en-US" baseline="0" dirty="0">
                <a:cs typeface="Times New Roman" charset="0"/>
              </a:rPr>
              <a:t>n</a:t>
            </a:r>
            <a:r>
              <a:rPr lang="en-US" dirty="0">
                <a:cs typeface="Times New Roman" charset="0"/>
              </a:rPr>
              <a:t> impairment is a physiological</a:t>
            </a:r>
            <a:r>
              <a:rPr lang="en-US" baseline="0" dirty="0">
                <a:cs typeface="Times New Roman" charset="0"/>
              </a:rPr>
              <a:t> condition that affects a bodily system. The precise definition of physical or mental impairment from the Section 504 regulations is:</a:t>
            </a:r>
          </a:p>
          <a:p>
            <a:pPr defTabSz="957327">
              <a:defRPr/>
            </a:pPr>
            <a:r>
              <a:rPr lang="en-US" baseline="0" dirty="0">
                <a:cs typeface="Times New Roman" charset="0"/>
              </a:rPr>
              <a:t> </a:t>
            </a:r>
          </a:p>
          <a:p>
            <a:pPr marL="59834" indent="-59834" defTabSz="957327">
              <a:buFont typeface="Arial"/>
              <a:buChar char="•"/>
              <a:defRPr/>
            </a:pPr>
            <a:r>
              <a:rPr lang="en-US" baseline="0" dirty="0">
                <a:cs typeface="Times New Roman" charset="0"/>
              </a:rPr>
              <a:t>(A) </a:t>
            </a:r>
            <a:r>
              <a:rPr lang="en-US" dirty="0">
                <a:cs typeface="Times New Roman" charset="0"/>
              </a:rPr>
              <a:t>any physiological disorder or condition, cosmetic disfigurement, or anatomical loss affecting one or more of the following body systems: neurological; musculoskeletal; special sense organs; respiratory, including speech organs; cardiovascular; reproductive; digestive; genito-urinary; hemic and lymphatic; skin; and endocrine; or </a:t>
            </a:r>
          </a:p>
          <a:p>
            <a:pPr marL="59834" indent="-59834" defTabSz="957327">
              <a:buFont typeface="Arial"/>
              <a:buChar char="•"/>
              <a:defRPr/>
            </a:pPr>
            <a:r>
              <a:rPr lang="en-US" dirty="0">
                <a:cs typeface="Times New Roman" charset="0"/>
              </a:rPr>
              <a:t>(B) any mental or psychological disorder, such as mental retardation, organic brain syndrome, emotional or mental illness, and specific learning disabilities. </a:t>
            </a:r>
          </a:p>
          <a:p>
            <a:pPr defTabSz="957327">
              <a:defRPr/>
            </a:pPr>
            <a:r>
              <a:rPr lang="en-US" i="1" dirty="0">
                <a:cs typeface="Times New Roman" charset="0"/>
              </a:rPr>
              <a:t>(34 C.F.R. § 104.3(j)(2)(i)) </a:t>
            </a:r>
          </a:p>
          <a:p>
            <a:endParaRPr lang="en-US" dirty="0">
              <a:cs typeface="Times New Roman" charset="0"/>
            </a:endParaRPr>
          </a:p>
          <a:p>
            <a:r>
              <a:rPr lang="en-US" dirty="0">
                <a:cs typeface="Times New Roman" charset="0"/>
              </a:rPr>
              <a:t>Section 504 does not provide a list of specific diseases or conditions that qualify as an impairment. Some examples of disabilities that may</a:t>
            </a:r>
            <a:r>
              <a:rPr lang="en-US" baseline="0" dirty="0">
                <a:cs typeface="Times New Roman" charset="0"/>
              </a:rPr>
              <a:t> qualify a student for services through Section 504 include (but are not limited to): </a:t>
            </a:r>
            <a:r>
              <a:rPr lang="en-US" dirty="0">
                <a:cs typeface="Times New Roman" pitchFamily="18" charset="0"/>
              </a:rPr>
              <a:t>cerebral palsy, epilepsy, muscular dystrophy, multiple sclerosis, cancer, diabetes, heart disease, HIV/AIDS, dyslexia, dysgraphia, rheumatoid arthritis, Attention Deficit Hyperactivity Disorder (ADD/ADHD), cystic fibrosis, severe allergies, and asthma.</a:t>
            </a:r>
          </a:p>
          <a:p>
            <a:endParaRPr lang="en-US" dirty="0">
              <a:cs typeface="Times New Roman" charset="0"/>
            </a:endParaRPr>
          </a:p>
          <a:p>
            <a:r>
              <a:rPr lang="en-US" dirty="0">
                <a:cs typeface="Times New Roman" charset="0"/>
              </a:rPr>
              <a:t>Having an impairment is only the first part of qualifying under Section 504 as a student with a disability. The next few slides will outline the additional requirements that the impairment must substantially limit one or more major life activities.</a:t>
            </a:r>
            <a:endParaRPr lang="en-US" b="1" dirty="0">
              <a:cs typeface="Times New Roman" charset="0"/>
            </a:endParaRPr>
          </a:p>
          <a:p>
            <a:endParaRPr lang="en-US" dirty="0">
              <a:latin typeface="Times New Roman" charset="0"/>
              <a:cs typeface="Times New Roman" charset="0"/>
            </a:endParaRPr>
          </a:p>
          <a:p>
            <a:endParaRPr lang="en-US" dirty="0">
              <a:latin typeface="Times New Roman" charset="0"/>
              <a:cs typeface="Times New Roman" charset="0"/>
            </a:endParaRPr>
          </a:p>
          <a:p>
            <a:endParaRPr lang="en-US" dirty="0">
              <a:latin typeface="Times New Roman" charset="0"/>
              <a:cs typeface="Times New Roman" charset="0"/>
            </a:endParaRPr>
          </a:p>
          <a:p>
            <a:endParaRPr lang="en-US" dirty="0"/>
          </a:p>
        </p:txBody>
      </p:sp>
      <p:sp>
        <p:nvSpPr>
          <p:cNvPr id="4" name="Slide Number Placeholder 3"/>
          <p:cNvSpPr>
            <a:spLocks noGrp="1"/>
          </p:cNvSpPr>
          <p:nvPr>
            <p:ph type="sldNum" sz="quarter" idx="10"/>
          </p:nvPr>
        </p:nvSpPr>
        <p:spPr/>
        <p:txBody>
          <a:bodyPr/>
          <a:lstStyle/>
          <a:p>
            <a:fld id="{59AC2905-C959-43B7-8C17-744B3917A234}" type="slidenum">
              <a:rPr lang="en-US" smtClean="0"/>
              <a:pPr/>
              <a:t>89</a:t>
            </a:fld>
            <a:endParaRPr lang="en-US" dirty="0"/>
          </a:p>
        </p:txBody>
      </p:sp>
      <p:sp>
        <p:nvSpPr>
          <p:cNvPr id="5" name="Footer Placeholder 4"/>
          <p:cNvSpPr>
            <a:spLocks noGrp="1"/>
          </p:cNvSpPr>
          <p:nvPr>
            <p:ph type="ftr" sz="quarter" idx="11"/>
          </p:nvPr>
        </p:nvSpPr>
        <p:spPr/>
        <p:txBody>
          <a:bodyPr/>
          <a:lstStyle/>
          <a:p>
            <a:r>
              <a:rPr lang="en-US" dirty="0"/>
              <a:t> </a:t>
            </a:r>
          </a:p>
        </p:txBody>
      </p:sp>
    </p:spTree>
    <p:extLst>
      <p:ext uri="{BB962C8B-B14F-4D97-AF65-F5344CB8AC3E}">
        <p14:creationId xmlns:p14="http://schemas.microsoft.com/office/powerpoint/2010/main" val="24682047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2"/>
            <a:ext cx="5852160" cy="4332345"/>
          </a:xfrm>
        </p:spPr>
        <p:txBody>
          <a:bodyPr>
            <a:normAutofit lnSpcReduction="10000"/>
          </a:bodyPr>
          <a:lstStyle/>
          <a:p>
            <a:pPr>
              <a:lnSpc>
                <a:spcPct val="70000"/>
              </a:lnSpc>
            </a:pPr>
            <a:r>
              <a:rPr lang="en-US" sz="1300" dirty="0">
                <a:cs typeface="Times New Roman" charset="0"/>
              </a:rPr>
              <a:t>The second part of the Section 504 disability definition is “substantially limits.” </a:t>
            </a:r>
            <a:r>
              <a:rPr lang="en-US" dirty="0">
                <a:cs typeface="Times New Roman" charset="0"/>
              </a:rPr>
              <a:t>“Substantially limits” is </a:t>
            </a:r>
            <a:r>
              <a:rPr lang="en-US" sz="1300" dirty="0">
                <a:cs typeface="Times New Roman" charset="0"/>
              </a:rPr>
              <a:t>one part of the definition of disability that was impacted by the Americans with Disabilities Act Amendments Act (ADAAA) of 2008.</a:t>
            </a:r>
          </a:p>
          <a:p>
            <a:pPr>
              <a:lnSpc>
                <a:spcPct val="70000"/>
              </a:lnSpc>
            </a:pPr>
            <a:endParaRPr lang="en-US" dirty="0">
              <a:cs typeface="Times New Roman" charset="0"/>
            </a:endParaRPr>
          </a:p>
          <a:p>
            <a:pPr>
              <a:lnSpc>
                <a:spcPct val="70000"/>
              </a:lnSpc>
            </a:pPr>
            <a:r>
              <a:rPr lang="en-US" dirty="0">
                <a:cs typeface="Times New Roman" charset="0"/>
              </a:rPr>
              <a:t>According to the updated definition, the term “substantially limits” means more than “materially” limits but less than “severely” limits. In order to determine the level of limitation, one should consider the condition, manner, and duration of the impairment. The nature of the impairment, the severity of its impact on an individual, and the expected length of time the impairment may affect the individual must all be taken into account. For example, an allergy that causes a rash would probably not be considered “substantial,” but an allergy causing anaphylactic shock likely would.</a:t>
            </a:r>
          </a:p>
          <a:p>
            <a:pPr>
              <a:lnSpc>
                <a:spcPct val="70000"/>
              </a:lnSpc>
            </a:pPr>
            <a:endParaRPr lang="en-US" sz="1300" dirty="0">
              <a:cs typeface="Times New Roman" charset="0"/>
            </a:endParaRPr>
          </a:p>
          <a:p>
            <a:pPr>
              <a:lnSpc>
                <a:spcPct val="70000"/>
              </a:lnSpc>
            </a:pPr>
            <a:r>
              <a:rPr lang="en-US" dirty="0">
                <a:cs typeface="Times New Roman" charset="0"/>
              </a:rPr>
              <a:t>The ADAAA clarified two important points that broaden and help clarify the definition of disability under Section 504:</a:t>
            </a:r>
          </a:p>
          <a:p>
            <a:pPr>
              <a:lnSpc>
                <a:spcPct val="70000"/>
              </a:lnSpc>
            </a:pPr>
            <a:endParaRPr lang="en-US" dirty="0">
              <a:cs typeface="Times New Roman" charset="0"/>
            </a:endParaRPr>
          </a:p>
          <a:p>
            <a:pPr marL="239332" indent="-239332">
              <a:lnSpc>
                <a:spcPct val="70000"/>
              </a:lnSpc>
              <a:buFont typeface="+mj-lt"/>
              <a:buAutoNum type="arabicPeriod"/>
            </a:pPr>
            <a:r>
              <a:rPr lang="en-US" dirty="0">
                <a:cs typeface="Times New Roman" charset="0"/>
              </a:rPr>
              <a:t>The first point relates to mitigating measures. “Mitigating measures” are factors that decrease the impact of a disability, such as medications, hearing aids, prosthetic limbs, and other aids used to manage an impairment. Before the ADAAA, mitigating measures were considered when school districts determined whether or not a student had a disability. For example, if a student with diabetes effectively managed his or her condition with insulin, she would not be considered to have a disability. The ADAAA, however, states that a disability determination should be made without looking at how the impairment is affected by measures made to lessen its effect </a:t>
            </a:r>
            <a:r>
              <a:rPr lang="en-US" i="1" dirty="0">
                <a:cs typeface="Times New Roman" charset="0"/>
              </a:rPr>
              <a:t>(42 U.S.C. § 12102(4)(E))</a:t>
            </a:r>
            <a:r>
              <a:rPr lang="en-US" dirty="0">
                <a:cs typeface="Times New Roman" charset="0"/>
              </a:rPr>
              <a:t>.</a:t>
            </a:r>
            <a:r>
              <a:rPr lang="en-US" i="1" dirty="0">
                <a:cs typeface="Times New Roman" charset="0"/>
              </a:rPr>
              <a:t> </a:t>
            </a:r>
            <a:r>
              <a:rPr lang="en-US" dirty="0">
                <a:cs typeface="Times New Roman" charset="0"/>
              </a:rPr>
              <a:t>Examples of mitigating measures according to the law are assistive technology, reasonable accommodations or auxiliary aids or services, learned behavioral or adaptive neurological modifications, and prosthetics. The only exception is the use of ordinary eyeglasses or contact lenses </a:t>
            </a:r>
            <a:r>
              <a:rPr lang="en-US" i="1" dirty="0">
                <a:cs typeface="Times New Roman" charset="0"/>
              </a:rPr>
              <a:t>(42 U.S.C. § 12102(4)(E)(ii),(iii))</a:t>
            </a:r>
            <a:r>
              <a:rPr lang="en-US" dirty="0">
                <a:cs typeface="Times New Roman" charset="0"/>
              </a:rPr>
              <a:t>.</a:t>
            </a:r>
          </a:p>
          <a:p>
            <a:pPr marL="239332" indent="-239332">
              <a:lnSpc>
                <a:spcPct val="70000"/>
              </a:lnSpc>
              <a:buFont typeface="+mj-lt"/>
              <a:buAutoNum type="arabicPeriod"/>
            </a:pPr>
            <a:endParaRPr lang="en-US" dirty="0">
              <a:cs typeface="Times New Roman" charset="0"/>
            </a:endParaRPr>
          </a:p>
          <a:p>
            <a:pPr marL="239332" indent="-239332">
              <a:lnSpc>
                <a:spcPct val="70000"/>
              </a:lnSpc>
              <a:buFont typeface="+mj-lt"/>
              <a:buAutoNum type="arabicPeriod"/>
            </a:pPr>
            <a:r>
              <a:rPr lang="en-US" dirty="0">
                <a:cs typeface="Times New Roman" charset="0"/>
              </a:rPr>
              <a:t>The second point clarified by the ADAAA is that conditions that are episodic in nature or in remission can still be considered as a qualifying impairment if they result in a substantial limitation when they are active </a:t>
            </a:r>
            <a:r>
              <a:rPr lang="en-US" i="1" dirty="0">
                <a:cs typeface="Times New Roman" charset="0"/>
              </a:rPr>
              <a:t>(42 U.S.C. § 12102(4)(D))</a:t>
            </a:r>
            <a:r>
              <a:rPr lang="en-US" dirty="0">
                <a:cs typeface="Times New Roman" charset="0"/>
              </a:rPr>
              <a:t>.</a:t>
            </a:r>
            <a:r>
              <a:rPr lang="en-US" i="1" dirty="0">
                <a:cs typeface="Times New Roman" charset="0"/>
              </a:rPr>
              <a:t> </a:t>
            </a:r>
            <a:r>
              <a:rPr lang="en-US" dirty="0">
                <a:cs typeface="Times New Roman" charset="0"/>
              </a:rPr>
              <a:t>Examples of conditions that may meet this criteria include cancer, epilepsy, and depression.</a:t>
            </a:r>
          </a:p>
          <a:p>
            <a:pPr>
              <a:lnSpc>
                <a:spcPct val="70000"/>
              </a:lnSpc>
            </a:pPr>
            <a:r>
              <a:rPr lang="en-US" sz="1300" dirty="0">
                <a:cs typeface="Times New Roman" charset="0"/>
              </a:rPr>
              <a:t> </a:t>
            </a:r>
          </a:p>
          <a:p>
            <a:pPr defTabSz="957327">
              <a:defRPr/>
            </a:pPr>
            <a:endParaRPr lang="en-US" dirty="0"/>
          </a:p>
          <a:p>
            <a:pPr eaLnBrk="1" hangingPunct="1"/>
            <a:endParaRPr lang="en-US" dirty="0"/>
          </a:p>
          <a:p>
            <a:pPr eaLnBrk="1" hangingPunct="1"/>
            <a:endParaRPr lang="en-US" dirty="0"/>
          </a:p>
          <a:p>
            <a:endParaRPr lang="en-US" dirty="0"/>
          </a:p>
        </p:txBody>
      </p:sp>
      <p:sp>
        <p:nvSpPr>
          <p:cNvPr id="4" name="Slide Number Placeholder 3"/>
          <p:cNvSpPr>
            <a:spLocks noGrp="1"/>
          </p:cNvSpPr>
          <p:nvPr>
            <p:ph type="sldNum" sz="quarter" idx="10"/>
          </p:nvPr>
        </p:nvSpPr>
        <p:spPr/>
        <p:txBody>
          <a:bodyPr/>
          <a:lstStyle/>
          <a:p>
            <a:fld id="{59AC2905-C959-43B7-8C17-744B3917A234}" type="slidenum">
              <a:rPr lang="en-US" smtClean="0"/>
              <a:pPr/>
              <a:t>90</a:t>
            </a:fld>
            <a:endParaRPr lang="en-US" dirty="0"/>
          </a:p>
        </p:txBody>
      </p:sp>
      <p:sp>
        <p:nvSpPr>
          <p:cNvPr id="5" name="Footer Placeholder 4"/>
          <p:cNvSpPr>
            <a:spLocks noGrp="1"/>
          </p:cNvSpPr>
          <p:nvPr>
            <p:ph type="ftr" sz="quarter" idx="11"/>
          </p:nvPr>
        </p:nvSpPr>
        <p:spPr/>
        <p:txBody>
          <a:bodyPr/>
          <a:lstStyle/>
          <a:p>
            <a:r>
              <a:rPr lang="en-US" dirty="0"/>
              <a:t> </a:t>
            </a:r>
          </a:p>
        </p:txBody>
      </p:sp>
    </p:spTree>
    <p:extLst>
      <p:ext uri="{BB962C8B-B14F-4D97-AF65-F5344CB8AC3E}">
        <p14:creationId xmlns:p14="http://schemas.microsoft.com/office/powerpoint/2010/main" val="40750395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cs typeface="Times New Roman" charset="0"/>
              </a:rPr>
              <a:t>The third</a:t>
            </a:r>
            <a:r>
              <a:rPr lang="en-US" baseline="0" dirty="0">
                <a:cs typeface="Times New Roman" charset="0"/>
              </a:rPr>
              <a:t> and final part of the definition of disability under Section 504 is that the impairment must substantially limit a student's ability to perform a </a:t>
            </a:r>
            <a:r>
              <a:rPr lang="en-US" u="sng" baseline="0" dirty="0">
                <a:cs typeface="Times New Roman" charset="0"/>
              </a:rPr>
              <a:t>major life activity</a:t>
            </a:r>
            <a:r>
              <a:rPr lang="en-US" baseline="0" dirty="0">
                <a:cs typeface="Times New Roman" charset="0"/>
              </a:rPr>
              <a:t>. Major life activities are things that are essential for daily living. Both the Section 504 regulations (</a:t>
            </a:r>
            <a:r>
              <a:rPr lang="en-US" i="1" dirty="0">
                <a:cs typeface="Times New Roman" charset="0"/>
              </a:rPr>
              <a:t>34 C.F.R. § 104.3(j)(2)(ii))</a:t>
            </a:r>
            <a:r>
              <a:rPr lang="en-US" i="1" baseline="0" dirty="0">
                <a:cs typeface="Times New Roman" charset="0"/>
              </a:rPr>
              <a:t> </a:t>
            </a:r>
            <a:r>
              <a:rPr lang="en-US" baseline="0" dirty="0">
                <a:cs typeface="Times New Roman" charset="0"/>
              </a:rPr>
              <a:t>and the Americans with Disabilities Act Amendments Act</a:t>
            </a:r>
            <a:r>
              <a:rPr lang="en-US" dirty="0">
                <a:cs typeface="Times New Roman" charset="0"/>
              </a:rPr>
              <a:t>s</a:t>
            </a:r>
            <a:r>
              <a:rPr lang="en-US" baseline="0" dirty="0">
                <a:cs typeface="Times New Roman" charset="0"/>
              </a:rPr>
              <a:t> (</a:t>
            </a:r>
            <a:r>
              <a:rPr lang="en-US" i="1" dirty="0">
                <a:cs typeface="Times New Roman" charset="0"/>
              </a:rPr>
              <a:t>42 U.S.C. § 12102(2)(A))</a:t>
            </a:r>
            <a:r>
              <a:rPr lang="en-US" i="1" baseline="0" dirty="0">
                <a:cs typeface="Times New Roman" charset="0"/>
              </a:rPr>
              <a:t> </a:t>
            </a:r>
            <a:r>
              <a:rPr lang="en-US" baseline="0" dirty="0">
                <a:cs typeface="Times New Roman" charset="0"/>
              </a:rPr>
              <a:t>list examples of major life activities, but they are not meant to be exhaustive. </a:t>
            </a:r>
            <a:r>
              <a:rPr lang="en-US" dirty="0">
                <a:cs typeface="Times New Roman" charset="0"/>
              </a:rPr>
              <a:t>The list on the right shows how the ADAAA expanded the definition of disability by broadening the types of major life activities. This means that students who did not previously qualify for Section 504 protection may now be eligible because of the expanded definition of “major life activity.”</a:t>
            </a:r>
          </a:p>
          <a:p>
            <a:endParaRPr lang="en-US" dirty="0">
              <a:cs typeface="Times New Roman"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fld id="{59AC2905-C959-43B7-8C17-744B3917A234}" type="slidenum">
              <a:rPr lang="en-US" smtClean="0"/>
              <a:pPr/>
              <a:t>91</a:t>
            </a:fld>
            <a:endParaRPr lang="en-US" dirty="0"/>
          </a:p>
        </p:txBody>
      </p:sp>
      <p:sp>
        <p:nvSpPr>
          <p:cNvPr id="5" name="Footer Placeholder 4"/>
          <p:cNvSpPr>
            <a:spLocks noGrp="1"/>
          </p:cNvSpPr>
          <p:nvPr>
            <p:ph type="ftr" sz="quarter" idx="11"/>
          </p:nvPr>
        </p:nvSpPr>
        <p:spPr/>
        <p:txBody>
          <a:bodyPr/>
          <a:lstStyle/>
          <a:p>
            <a:r>
              <a:rPr lang="en-US" dirty="0"/>
              <a:t> </a:t>
            </a:r>
          </a:p>
        </p:txBody>
      </p:sp>
    </p:spTree>
    <p:extLst>
      <p:ext uri="{BB962C8B-B14F-4D97-AF65-F5344CB8AC3E}">
        <p14:creationId xmlns:p14="http://schemas.microsoft.com/office/powerpoint/2010/main" val="34433692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cs typeface="Times New Roman" charset="0"/>
              </a:rPr>
              <a:t>The</a:t>
            </a:r>
            <a:r>
              <a:rPr lang="en-US" baseline="0" dirty="0">
                <a:cs typeface="Times New Roman" charset="0"/>
              </a:rPr>
              <a:t> Americans with Disabilities Act Amendments Act further broadened the definition of disability by adding a list of bodily functions that should be considered as major life activities </a:t>
            </a:r>
            <a:r>
              <a:rPr lang="en-US" i="1" dirty="0">
                <a:cs typeface="Times New Roman" charset="0"/>
              </a:rPr>
              <a:t>(42 U.S.C. § 12102(2)(B))</a:t>
            </a:r>
            <a:r>
              <a:rPr lang="en-US" baseline="0" dirty="0">
                <a:cs typeface="Times New Roman" charset="0"/>
              </a:rPr>
              <a:t>. Again, this list is not exhaustive.</a:t>
            </a:r>
          </a:p>
          <a:p>
            <a:pPr eaLnBrk="1" hangingPunct="1"/>
            <a:endParaRPr lang="en-US" dirty="0">
              <a:cs typeface="Times New Roman" charset="0"/>
            </a:endParaRPr>
          </a:p>
          <a:p>
            <a:pPr eaLnBrk="1" hangingPunct="1"/>
            <a:r>
              <a:rPr lang="en-US" dirty="0">
                <a:cs typeface="Times New Roman" charset="0"/>
              </a:rPr>
              <a:t>The</a:t>
            </a:r>
            <a:r>
              <a:rPr lang="en-US" baseline="0" dirty="0">
                <a:cs typeface="Times New Roman" charset="0"/>
              </a:rPr>
              <a:t> inclusion of bodily functions in the list of major life activities covered by Section 504 may be especially helpful for students with medical conditions such as diabetes or epilepsy. Previously, schools may have developed health plans for these students but not conducted a full </a:t>
            </a:r>
            <a:r>
              <a:rPr lang="en-US" dirty="0">
                <a:cs typeface="Times New Roman" charset="0"/>
              </a:rPr>
              <a:t>504</a:t>
            </a:r>
            <a:r>
              <a:rPr lang="en-US" baseline="0" dirty="0">
                <a:cs typeface="Times New Roman" charset="0"/>
              </a:rPr>
              <a:t> evaluation to determine what services and supports they may need to ensure they can fully participate at school and in school-related events such as field trips. The ADAAA clarification of the disability definition may help students with disabilities related to these bodily functions have their individual education needs</a:t>
            </a:r>
            <a:r>
              <a:rPr lang="en-US" dirty="0">
                <a:cs typeface="Times New Roman" charset="0"/>
              </a:rPr>
              <a:t> met. (Mills, 2010)</a:t>
            </a:r>
          </a:p>
          <a:p>
            <a:pPr eaLnBrk="1" hangingPunct="1"/>
            <a:endParaRPr lang="en-US" baseline="0" dirty="0">
              <a:cs typeface="Times New Roman" charset="0"/>
            </a:endParaRPr>
          </a:p>
        </p:txBody>
      </p:sp>
      <p:sp>
        <p:nvSpPr>
          <p:cNvPr id="4" name="Slide Number Placeholder 3"/>
          <p:cNvSpPr>
            <a:spLocks noGrp="1"/>
          </p:cNvSpPr>
          <p:nvPr>
            <p:ph type="sldNum" sz="quarter" idx="10"/>
          </p:nvPr>
        </p:nvSpPr>
        <p:spPr/>
        <p:txBody>
          <a:bodyPr/>
          <a:lstStyle/>
          <a:p>
            <a:fld id="{59AC2905-C959-43B7-8C17-744B3917A234}" type="slidenum">
              <a:rPr lang="en-US" smtClean="0"/>
              <a:pPr/>
              <a:t>92</a:t>
            </a:fld>
            <a:endParaRPr lang="en-US" dirty="0"/>
          </a:p>
        </p:txBody>
      </p:sp>
      <p:sp>
        <p:nvSpPr>
          <p:cNvPr id="5" name="Footer Placeholder 4"/>
          <p:cNvSpPr>
            <a:spLocks noGrp="1"/>
          </p:cNvSpPr>
          <p:nvPr>
            <p:ph type="ftr" sz="quarter" idx="11"/>
          </p:nvPr>
        </p:nvSpPr>
        <p:spPr/>
        <p:txBody>
          <a:bodyPr/>
          <a:lstStyle/>
          <a:p>
            <a:r>
              <a:rPr lang="en-US" dirty="0"/>
              <a:t> </a:t>
            </a:r>
          </a:p>
        </p:txBody>
      </p:sp>
    </p:spTree>
    <p:extLst>
      <p:ext uri="{BB962C8B-B14F-4D97-AF65-F5344CB8AC3E}">
        <p14:creationId xmlns:p14="http://schemas.microsoft.com/office/powerpoint/2010/main" val="4503239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804534"/>
          </a:xfrm>
        </p:spPr>
        <p:txBody>
          <a:bodyPr>
            <a:normAutofit fontScale="92500"/>
          </a:bodyPr>
          <a:lstStyle/>
          <a:p>
            <a:pPr>
              <a:tabLst>
                <a:tab pos="234347" algn="l"/>
              </a:tabLst>
            </a:pPr>
            <a:r>
              <a:rPr lang="en-US" dirty="0">
                <a:cs typeface="Times New Roman" charset="0"/>
              </a:rPr>
              <a:t>When people think about educating students with disabilities, the first thing that may come to mind is the Individuals with Disabilities Education Act (IDEA). Although students can receive accommodations, related services, and special education under both Section 504 and IDEA, the two laws vary in a number of important ways that will be explained further later in the presentation. Some of the key legal differences are:</a:t>
            </a:r>
          </a:p>
          <a:p>
            <a:pPr>
              <a:tabLst>
                <a:tab pos="234347" algn="l"/>
              </a:tabLst>
            </a:pPr>
            <a:endParaRPr lang="en-US" dirty="0">
              <a:cs typeface="Times New Roman" charset="0"/>
            </a:endParaRPr>
          </a:p>
          <a:p>
            <a:pPr marL="59834" indent="-59834">
              <a:buFont typeface="Arial"/>
              <a:buChar char="•"/>
              <a:tabLst>
                <a:tab pos="234347" algn="l"/>
              </a:tabLst>
            </a:pPr>
            <a:r>
              <a:rPr lang="en-US" dirty="0">
                <a:cs typeface="Times New Roman" charset="0"/>
              </a:rPr>
              <a:t>IDEA is a federal statute that provides funds to state special education programs on the condition that the specific requirements outlined in IDEA are followed. </a:t>
            </a:r>
            <a:r>
              <a:rPr lang="en-US" dirty="0">
                <a:cs typeface="Arial" charset="0"/>
              </a:rPr>
              <a:t>Section 504 prohibits discrimination on the basis of disability but does not provide any type of funding. Entities that received federal financial assistance must agree to comply with Section 504 as a condition of receiving funding. </a:t>
            </a:r>
          </a:p>
          <a:p>
            <a:pPr marL="59834" indent="-59834">
              <a:buFont typeface="Arial"/>
              <a:buChar char="•"/>
              <a:tabLst>
                <a:tab pos="234347" algn="l"/>
              </a:tabLst>
            </a:pPr>
            <a:endParaRPr lang="en-US" dirty="0">
              <a:cs typeface="Arial" charset="0"/>
            </a:endParaRPr>
          </a:p>
          <a:p>
            <a:pPr marL="59834" indent="-59834">
              <a:buFont typeface="Arial"/>
              <a:buChar char="•"/>
              <a:tabLst>
                <a:tab pos="234347" algn="l"/>
              </a:tabLst>
            </a:pPr>
            <a:r>
              <a:rPr lang="en-US" dirty="0">
                <a:cs typeface="Arial" charset="0"/>
              </a:rPr>
              <a:t>The Office for Civil Rights (OCR) enforces schools’ compliance with Section 504. The state education agency enforces districts’ compliance with IDEA with regard to individual students.  </a:t>
            </a:r>
          </a:p>
          <a:p>
            <a:pPr>
              <a:tabLst>
                <a:tab pos="234347" algn="l"/>
              </a:tabLst>
            </a:pPr>
            <a:endParaRPr lang="en-US" dirty="0">
              <a:solidFill>
                <a:srgbClr val="FF0000"/>
              </a:solidFill>
            </a:endParaRPr>
          </a:p>
          <a:p>
            <a:pPr marL="59834" indent="-59834">
              <a:buFont typeface="Arial"/>
              <a:buChar char="•"/>
              <a:tabLst>
                <a:tab pos="234347" algn="l"/>
              </a:tabLst>
            </a:pPr>
            <a:r>
              <a:rPr lang="en-US" dirty="0"/>
              <a:t>If a parent chooses to revoke consent to the provision of special education services for their child under IDEA, the student may still be eligible to receive services under Section 504. In that case, the parent would need to request a Section 504 evaluation.</a:t>
            </a:r>
          </a:p>
          <a:p>
            <a:pPr>
              <a:tabLst>
                <a:tab pos="234347" algn="l"/>
              </a:tabLst>
            </a:pPr>
            <a:endParaRPr lang="en-US" dirty="0">
              <a:cs typeface="Times New Roman" charset="0"/>
            </a:endParaRPr>
          </a:p>
          <a:p>
            <a:pPr>
              <a:tabLst>
                <a:tab pos="234347" algn="l"/>
              </a:tabLst>
            </a:pPr>
            <a:r>
              <a:rPr lang="en-US" dirty="0">
                <a:cs typeface="Times New Roman" charset="0"/>
              </a:rPr>
              <a:t>Many students with disabilities are protected under both IDEA and Section 504, and districts may comply with certain 504 requirements by following IDEA procedures. Although all students who receive special education services under IDEA are protected by Section 504, not all students protected under 504 qualify for IDEA services. Also, if a student is receiving special education services under IDEA, there is no reason to also have a 504 plan.</a:t>
            </a:r>
          </a:p>
          <a:p>
            <a:pPr>
              <a:tabLst>
                <a:tab pos="234347" algn="l"/>
              </a:tabLst>
            </a:pPr>
            <a:endParaRPr lang="en-US" dirty="0"/>
          </a:p>
          <a:p>
            <a:endParaRPr lang="en-US" dirty="0"/>
          </a:p>
        </p:txBody>
      </p:sp>
      <p:sp>
        <p:nvSpPr>
          <p:cNvPr id="4" name="Slide Number Placeholder 3"/>
          <p:cNvSpPr>
            <a:spLocks noGrp="1"/>
          </p:cNvSpPr>
          <p:nvPr>
            <p:ph type="sldNum" sz="quarter" idx="10"/>
          </p:nvPr>
        </p:nvSpPr>
        <p:spPr/>
        <p:txBody>
          <a:bodyPr/>
          <a:lstStyle/>
          <a:p>
            <a:fld id="{59AC2905-C959-43B7-8C17-744B3917A234}" type="slidenum">
              <a:rPr lang="en-US" smtClean="0"/>
              <a:pPr/>
              <a:t>94</a:t>
            </a:fld>
            <a:endParaRPr lang="en-US" dirty="0"/>
          </a:p>
        </p:txBody>
      </p:sp>
      <p:sp>
        <p:nvSpPr>
          <p:cNvPr id="5" name="Footer Placeholder 4"/>
          <p:cNvSpPr>
            <a:spLocks noGrp="1"/>
          </p:cNvSpPr>
          <p:nvPr>
            <p:ph type="ftr" sz="quarter" idx="11"/>
          </p:nvPr>
        </p:nvSpPr>
        <p:spPr/>
        <p:txBody>
          <a:bodyPr/>
          <a:lstStyle/>
          <a:p>
            <a:r>
              <a:rPr lang="en-US" dirty="0"/>
              <a:t> </a:t>
            </a:r>
          </a:p>
        </p:txBody>
      </p:sp>
    </p:spTree>
    <p:extLst>
      <p:ext uri="{BB962C8B-B14F-4D97-AF65-F5344CB8AC3E}">
        <p14:creationId xmlns:p14="http://schemas.microsoft.com/office/powerpoint/2010/main" val="119015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804534"/>
          </a:xfrm>
        </p:spPr>
        <p:txBody>
          <a:bodyPr>
            <a:normAutofit fontScale="92500"/>
          </a:bodyPr>
          <a:lstStyle/>
          <a:p>
            <a:pPr>
              <a:tabLst>
                <a:tab pos="234347" algn="l"/>
              </a:tabLst>
            </a:pPr>
            <a:r>
              <a:rPr lang="en-US" dirty="0">
                <a:cs typeface="Times New Roman" charset="0"/>
              </a:rPr>
              <a:t>When people think about educating students with disabilities, the first thing that may come to mind is the Individuals with Disabilities Education Act (IDEA). Although students can receive accommodations, related services, and special education under both Section 504 and IDEA, the two laws vary in a number of important ways that will be explained further later in the presentation. Some of the key legal differences are:</a:t>
            </a:r>
          </a:p>
          <a:p>
            <a:pPr>
              <a:tabLst>
                <a:tab pos="234347" algn="l"/>
              </a:tabLst>
            </a:pPr>
            <a:endParaRPr lang="en-US" dirty="0">
              <a:cs typeface="Times New Roman" charset="0"/>
            </a:endParaRPr>
          </a:p>
          <a:p>
            <a:pPr marL="59834" indent="-59834">
              <a:buFont typeface="Arial"/>
              <a:buChar char="•"/>
              <a:tabLst>
                <a:tab pos="234347" algn="l"/>
              </a:tabLst>
            </a:pPr>
            <a:r>
              <a:rPr lang="en-US" dirty="0">
                <a:cs typeface="Times New Roman" charset="0"/>
              </a:rPr>
              <a:t>IDEA is a federal statute that provides funds to state special education programs on the condition that the specific requirements outlined in IDEA are followed. </a:t>
            </a:r>
            <a:r>
              <a:rPr lang="en-US" dirty="0">
                <a:cs typeface="Arial" charset="0"/>
              </a:rPr>
              <a:t>Section 504 prohibits discrimination on the basis of disability but does not provide any type of funding. Entities that received federal financial assistance must agree to comply with Section 504 as a condition of receiving funding. </a:t>
            </a:r>
          </a:p>
          <a:p>
            <a:pPr marL="59834" indent="-59834">
              <a:buFont typeface="Arial"/>
              <a:buChar char="•"/>
              <a:tabLst>
                <a:tab pos="234347" algn="l"/>
              </a:tabLst>
            </a:pPr>
            <a:endParaRPr lang="en-US" dirty="0">
              <a:cs typeface="Arial" charset="0"/>
            </a:endParaRPr>
          </a:p>
          <a:p>
            <a:pPr marL="59834" indent="-59834">
              <a:buFont typeface="Arial"/>
              <a:buChar char="•"/>
              <a:tabLst>
                <a:tab pos="234347" algn="l"/>
              </a:tabLst>
            </a:pPr>
            <a:r>
              <a:rPr lang="en-US" dirty="0">
                <a:cs typeface="Arial" charset="0"/>
              </a:rPr>
              <a:t>The Office for Civil Rights (OCR) enforces schools’ compliance with Section 504. The state education agency enforces districts’ compliance with IDEA with regard to individual students.  </a:t>
            </a:r>
          </a:p>
          <a:p>
            <a:pPr>
              <a:tabLst>
                <a:tab pos="234347" algn="l"/>
              </a:tabLst>
            </a:pPr>
            <a:endParaRPr lang="en-US" dirty="0">
              <a:solidFill>
                <a:srgbClr val="FF0000"/>
              </a:solidFill>
            </a:endParaRPr>
          </a:p>
          <a:p>
            <a:pPr marL="59834" indent="-59834">
              <a:buFont typeface="Arial"/>
              <a:buChar char="•"/>
              <a:tabLst>
                <a:tab pos="234347" algn="l"/>
              </a:tabLst>
            </a:pPr>
            <a:r>
              <a:rPr lang="en-US" dirty="0"/>
              <a:t>If a parent chooses to revoke consent to the provision of special education services for their child under IDEA, the student may still be eligible to receive services under Section 504. In that case, the parent would need to request a Section 504 evaluation.</a:t>
            </a:r>
          </a:p>
          <a:p>
            <a:pPr>
              <a:tabLst>
                <a:tab pos="234347" algn="l"/>
              </a:tabLst>
            </a:pPr>
            <a:endParaRPr lang="en-US" dirty="0">
              <a:cs typeface="Times New Roman" charset="0"/>
            </a:endParaRPr>
          </a:p>
          <a:p>
            <a:pPr>
              <a:tabLst>
                <a:tab pos="234347" algn="l"/>
              </a:tabLst>
            </a:pPr>
            <a:r>
              <a:rPr lang="en-US" dirty="0">
                <a:cs typeface="Times New Roman" charset="0"/>
              </a:rPr>
              <a:t>Many students with disabilities are protected under both IDEA and Section 504, and districts may comply with certain 504 requirements by following IDEA procedures. Although all students who receive special education services under IDEA are protected by Section 504, not all students protected under 504 qualify for IDEA services. Also, if a student is receiving special education services under IDEA, there is no reason to also have a 504 plan.</a:t>
            </a:r>
          </a:p>
          <a:p>
            <a:pPr>
              <a:tabLst>
                <a:tab pos="234347" algn="l"/>
              </a:tabLst>
            </a:pPr>
            <a:endParaRPr lang="en-US" dirty="0"/>
          </a:p>
          <a:p>
            <a:endParaRPr lang="en-US" dirty="0"/>
          </a:p>
        </p:txBody>
      </p:sp>
      <p:sp>
        <p:nvSpPr>
          <p:cNvPr id="4" name="Slide Number Placeholder 3"/>
          <p:cNvSpPr>
            <a:spLocks noGrp="1"/>
          </p:cNvSpPr>
          <p:nvPr>
            <p:ph type="sldNum" sz="quarter" idx="10"/>
          </p:nvPr>
        </p:nvSpPr>
        <p:spPr/>
        <p:txBody>
          <a:bodyPr/>
          <a:lstStyle/>
          <a:p>
            <a:fld id="{59AC2905-C959-43B7-8C17-744B3917A234}" type="slidenum">
              <a:rPr lang="en-US" smtClean="0"/>
              <a:pPr/>
              <a:t>95</a:t>
            </a:fld>
            <a:endParaRPr lang="en-US" dirty="0"/>
          </a:p>
        </p:txBody>
      </p:sp>
      <p:sp>
        <p:nvSpPr>
          <p:cNvPr id="5" name="Footer Placeholder 4"/>
          <p:cNvSpPr>
            <a:spLocks noGrp="1"/>
          </p:cNvSpPr>
          <p:nvPr>
            <p:ph type="ftr" sz="quarter" idx="11"/>
          </p:nvPr>
        </p:nvSpPr>
        <p:spPr/>
        <p:txBody>
          <a:bodyPr/>
          <a:lstStyle/>
          <a:p>
            <a:r>
              <a:rPr lang="en-US" dirty="0"/>
              <a:t> </a:t>
            </a:r>
          </a:p>
        </p:txBody>
      </p:sp>
    </p:spTree>
    <p:extLst>
      <p:ext uri="{BB962C8B-B14F-4D97-AF65-F5344CB8AC3E}">
        <p14:creationId xmlns:p14="http://schemas.microsoft.com/office/powerpoint/2010/main" val="1190158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1"/>
            <a:ext cx="5852160" cy="4961931"/>
          </a:xfrm>
        </p:spPr>
        <p:txBody>
          <a:bodyPr>
            <a:normAutofit fontScale="92500" lnSpcReduction="10000"/>
          </a:bodyPr>
          <a:lstStyle/>
          <a:p>
            <a:pPr defTabSz="957327">
              <a:defRPr/>
            </a:pPr>
            <a:r>
              <a:rPr lang="en-US" dirty="0"/>
              <a:t>The chart on this slide</a:t>
            </a:r>
            <a:r>
              <a:rPr lang="en-US" baseline="0" dirty="0"/>
              <a:t> further outlines some of the differences between Section 504 and IDEA.</a:t>
            </a:r>
          </a:p>
          <a:p>
            <a:pPr marL="239332" indent="-239332" defTabSz="957327">
              <a:buFontTx/>
              <a:buAutoNum type="arabicPeriod"/>
              <a:defRPr/>
            </a:pPr>
            <a:r>
              <a:rPr lang="en-US" b="1" dirty="0"/>
              <a:t>Funding: </a:t>
            </a:r>
            <a:r>
              <a:rPr lang="en-US" dirty="0"/>
              <a:t>Section 504 does not authorize any funding to states or school districts to provide services needed by students under Section 504. IDEA, however, is a funding statute, which means that state and local education agencies must ascribe to IDEA provisions in order to receive the related funding. IDEA services are funded by a combination of state and federal funding.</a:t>
            </a:r>
          </a:p>
          <a:p>
            <a:pPr marL="239332" indent="-239332" defTabSz="957327">
              <a:buFontTx/>
              <a:buAutoNum type="arabicPeriod"/>
              <a:defRPr/>
            </a:pPr>
            <a:r>
              <a:rPr lang="en-US" b="1" dirty="0"/>
              <a:t>Eligibility Determination: </a:t>
            </a:r>
            <a:r>
              <a:rPr lang="en-US" dirty="0"/>
              <a:t>The definition of an eligible child with a disability is different under Section 504 and IDEA. The IDEA eligibility criteria is more strict than Section 504.</a:t>
            </a:r>
          </a:p>
          <a:p>
            <a:pPr marL="239332" indent="-239332" defTabSz="957327">
              <a:buFontTx/>
              <a:buAutoNum type="arabicPeriod"/>
              <a:defRPr/>
            </a:pPr>
            <a:r>
              <a:rPr lang="en-US" b="1" dirty="0"/>
              <a:t>Evaluations</a:t>
            </a:r>
            <a:r>
              <a:rPr lang="en-US" dirty="0"/>
              <a:t>: IDEA regulations are much more detailed regarding evaluations. In addition to the initial evaluation, reevaluations must occur at least every three years (unless the parent and school agree that it is not necessary). Under Section 504, only “periodic” reevaluation is required. OCR has interpreted that to mean that reevaluation is required whenever there is to be a significant change in placement or level of service (including termination of services).</a:t>
            </a:r>
          </a:p>
          <a:p>
            <a:pPr marL="239332" indent="-239332" defTabSz="957327">
              <a:buFontTx/>
              <a:buAutoNum type="arabicPeriod"/>
              <a:defRPr/>
            </a:pPr>
            <a:r>
              <a:rPr lang="en-US" b="1" dirty="0"/>
              <a:t>FAPE: </a:t>
            </a:r>
            <a:r>
              <a:rPr lang="en-US" dirty="0"/>
              <a:t>Although both Section 504 and IDEA require that a child with a disability receive a Free Appropriate Public Education, or FAPE, the definition of FAPE is different between the two laws. Under Section 504, FAPE means that the needs of qualified children with disabilities are met as adequately as the needs of children without disabilities. The focus is primarily on </a:t>
            </a:r>
            <a:r>
              <a:rPr lang="en-US" i="1" dirty="0"/>
              <a:t>equal access</a:t>
            </a:r>
            <a:r>
              <a:rPr lang="en-US" dirty="0"/>
              <a:t>. Under IDEA, FAPE means that students with disabilities receive an individualized education program that meets the students’ unique needs, provides access to the general curriculum, meets grade-level standards, and from which the child receives </a:t>
            </a:r>
            <a:r>
              <a:rPr lang="en-US" i="1" dirty="0"/>
              <a:t>educational benefit</a:t>
            </a:r>
            <a:r>
              <a:rPr lang="en-US" dirty="0"/>
              <a:t>. The inclusion of “educational benefit” is an especially important distinction between the two laws.</a:t>
            </a:r>
          </a:p>
          <a:p>
            <a:pPr marL="239332" indent="-239332" defTabSz="957327">
              <a:buFontTx/>
              <a:buAutoNum type="arabicPeriod"/>
              <a:defRPr/>
            </a:pPr>
            <a:r>
              <a:rPr lang="en-US" b="1" dirty="0"/>
              <a:t>Plan: </a:t>
            </a:r>
            <a:r>
              <a:rPr lang="en-US" dirty="0"/>
              <a:t>A written plan is not required under Section 504 regulations, but OCR considers it to be best practice to ensure all parties understand has been agreed to in order to ensure equal access to the student with a disability. Under IDEA, a written Individualized Educational Program (IEP) is required.</a:t>
            </a:r>
          </a:p>
          <a:p>
            <a:pPr marL="239332" indent="-239332">
              <a:buFontTx/>
              <a:buAutoNum type="arabicPeriod"/>
              <a:defRPr/>
            </a:pPr>
            <a:r>
              <a:rPr lang="en-US" b="1" dirty="0"/>
              <a:t>Enforcement: </a:t>
            </a:r>
            <a:r>
              <a:rPr lang="en-US" dirty="0">
                <a:cs typeface="Arial" charset="0"/>
              </a:rPr>
              <a:t>The Office for Civil Rights (OCR) enforces schools’ compliance with Section 504. The state education agency enforces districts’ compliance with IDEA with regard to individual students.  </a:t>
            </a:r>
            <a:endParaRPr lang="en-US" b="1" dirty="0"/>
          </a:p>
          <a:p>
            <a:pPr defTabSz="957327">
              <a:defRPr/>
            </a:pPr>
            <a:endParaRPr lang="en-US" dirty="0"/>
          </a:p>
          <a:p>
            <a:endParaRPr lang="en-US" dirty="0"/>
          </a:p>
        </p:txBody>
      </p:sp>
      <p:sp>
        <p:nvSpPr>
          <p:cNvPr id="4" name="Slide Number Placeholder 3"/>
          <p:cNvSpPr>
            <a:spLocks noGrp="1"/>
          </p:cNvSpPr>
          <p:nvPr>
            <p:ph type="sldNum" sz="quarter" idx="10"/>
          </p:nvPr>
        </p:nvSpPr>
        <p:spPr/>
        <p:txBody>
          <a:bodyPr/>
          <a:lstStyle/>
          <a:p>
            <a:fld id="{59AC2905-C959-43B7-8C17-744B3917A234}" type="slidenum">
              <a:rPr lang="en-US" smtClean="0"/>
              <a:pPr/>
              <a:t>96</a:t>
            </a:fld>
            <a:endParaRPr lang="en-US" dirty="0"/>
          </a:p>
        </p:txBody>
      </p:sp>
      <p:sp>
        <p:nvSpPr>
          <p:cNvPr id="5" name="Footer Placeholder 4"/>
          <p:cNvSpPr>
            <a:spLocks noGrp="1"/>
          </p:cNvSpPr>
          <p:nvPr>
            <p:ph type="ftr" sz="quarter" idx="11"/>
          </p:nvPr>
        </p:nvSpPr>
        <p:spPr/>
        <p:txBody>
          <a:bodyPr/>
          <a:lstStyle/>
          <a:p>
            <a:r>
              <a:rPr lang="en-US" dirty="0"/>
              <a:t> </a:t>
            </a:r>
          </a:p>
        </p:txBody>
      </p:sp>
    </p:spTree>
    <p:extLst>
      <p:ext uri="{BB962C8B-B14F-4D97-AF65-F5344CB8AC3E}">
        <p14:creationId xmlns:p14="http://schemas.microsoft.com/office/powerpoint/2010/main" val="890945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Several viruses are thought to trigger type 1 diabetes. The recent novel </a:t>
            </a:r>
            <a:r>
              <a:rPr lang="en-US" dirty="0" err="1"/>
              <a:t>coronavirus</a:t>
            </a:r>
            <a:r>
              <a:rPr lang="en-US" dirty="0"/>
              <a:t> (COVID-19) is thought to trigger type 1 and type 2 diabetes as well as other autoimmune conditions such as lupus.</a:t>
            </a:r>
          </a:p>
        </p:txBody>
      </p:sp>
      <p:sp>
        <p:nvSpPr>
          <p:cNvPr id="4" name="Slide Number Placeholder 3"/>
          <p:cNvSpPr>
            <a:spLocks noGrp="1"/>
          </p:cNvSpPr>
          <p:nvPr>
            <p:ph type="sldNum" sz="quarter" idx="10"/>
          </p:nvPr>
        </p:nvSpPr>
        <p:spPr/>
        <p:txBody>
          <a:bodyPr/>
          <a:lstStyle/>
          <a:p>
            <a:pPr>
              <a:defRPr/>
            </a:pPr>
            <a:fld id="{32F1FCA4-F583-4CAF-B41F-0BE93755F44C}" type="slidenum">
              <a:rPr lang="en-US" smtClean="0"/>
              <a:pPr>
                <a:defRPr/>
              </a:pPr>
              <a:t>9</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Camp </a:t>
            </a:r>
            <a:r>
              <a:rPr lang="en-US" dirty="0" err="1"/>
              <a:t>Kandu</a:t>
            </a:r>
            <a:r>
              <a:rPr lang="en-US" dirty="0"/>
              <a:t> November 14, 2015</a:t>
            </a:r>
          </a:p>
        </p:txBody>
      </p:sp>
      <p:sp>
        <p:nvSpPr>
          <p:cNvPr id="4" name="Slide Number Placeholder 3"/>
          <p:cNvSpPr>
            <a:spLocks noGrp="1"/>
          </p:cNvSpPr>
          <p:nvPr>
            <p:ph type="sldNum" sz="quarter" idx="10"/>
          </p:nvPr>
        </p:nvSpPr>
        <p:spPr/>
        <p:txBody>
          <a:bodyPr/>
          <a:lstStyle/>
          <a:p>
            <a:pPr>
              <a:defRPr/>
            </a:pPr>
            <a:fld id="{32F1FCA4-F583-4CAF-B41F-0BE93755F44C}" type="slidenum">
              <a:rPr lang="en-US" smtClean="0"/>
              <a:pPr>
                <a:defRPr/>
              </a:pPr>
              <a:t>101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Acanthosis</a:t>
            </a:r>
            <a:r>
              <a:rPr lang="en-US" dirty="0"/>
              <a:t> </a:t>
            </a:r>
            <a:r>
              <a:rPr lang="en-US" dirty="0" err="1"/>
              <a:t>nigricans</a:t>
            </a:r>
            <a:r>
              <a:rPr lang="en-US" dirty="0"/>
              <a:t>-pigmented velvety skin around neck, elbows, knees can signal insulin resistance. It usually fades away when child or teen becomes more active , loses </a:t>
            </a:r>
            <a:r>
              <a:rPr lang="en-US" dirty="0" err="1"/>
              <a:t>weeight</a:t>
            </a:r>
            <a:r>
              <a:rPr lang="en-US" dirty="0"/>
              <a:t> and loses the insulin resistance</a:t>
            </a:r>
          </a:p>
        </p:txBody>
      </p:sp>
      <p:sp>
        <p:nvSpPr>
          <p:cNvPr id="4" name="Slide Number Placeholder 3"/>
          <p:cNvSpPr>
            <a:spLocks noGrp="1"/>
          </p:cNvSpPr>
          <p:nvPr>
            <p:ph type="sldNum" sz="quarter" idx="10"/>
          </p:nvPr>
        </p:nvSpPr>
        <p:spPr/>
        <p:txBody>
          <a:bodyPr/>
          <a:lstStyle/>
          <a:p>
            <a:pPr>
              <a:defRPr/>
            </a:pPr>
            <a:fld id="{32F1FCA4-F583-4CAF-B41F-0BE93755F44C}" type="slidenum">
              <a:rPr lang="en-US" smtClean="0"/>
              <a:pPr>
                <a:defRPr/>
              </a:pPr>
              <a:t>11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14DF70-EE6F-4200-9F7F-4A8DF85DE5B4}" type="slidenum">
              <a:rPr lang="en-US"/>
              <a:pPr/>
              <a:t>12</a:t>
            </a:fld>
            <a:endParaRPr lang="en-US" dirty="0"/>
          </a:p>
        </p:txBody>
      </p:sp>
      <p:sp>
        <p:nvSpPr>
          <p:cNvPr id="50178" name="Rectangle 2"/>
          <p:cNvSpPr>
            <a:spLocks noGrp="1" noRot="1" noChangeAspect="1" noChangeArrowheads="1"/>
          </p:cNvSpPr>
          <p:nvPr>
            <p:ph type="sldImg"/>
          </p:nvPr>
        </p:nvSpPr>
        <p:spPr bwMode="auto">
          <a:xfrm>
            <a:off x="1262063" y="719138"/>
            <a:ext cx="4797425" cy="3597275"/>
          </a:xfrm>
          <a:prstGeom prst="rect">
            <a:avLst/>
          </a:prstGeom>
          <a:solidFill>
            <a:srgbClr val="FFFFFF"/>
          </a:solidFill>
          <a:ln>
            <a:solidFill>
              <a:srgbClr val="000000"/>
            </a:solidFill>
            <a:miter lim="800000"/>
            <a:headEnd/>
            <a:tailEnd/>
          </a:ln>
        </p:spPr>
      </p:sp>
      <p:sp>
        <p:nvSpPr>
          <p:cNvPr id="50179" name="Rectangle 3"/>
          <p:cNvSpPr>
            <a:spLocks noGrp="1" noChangeArrowheads="1"/>
          </p:cNvSpPr>
          <p:nvPr>
            <p:ph type="body" idx="1"/>
          </p:nvPr>
        </p:nvSpPr>
        <p:spPr bwMode="auto">
          <a:xfrm>
            <a:off x="892631" y="4559157"/>
            <a:ext cx="5365447" cy="4322763"/>
          </a:xfrm>
          <a:prstGeom prst="rect">
            <a:avLst/>
          </a:prstGeom>
          <a:solidFill>
            <a:srgbClr val="FFFFFF"/>
          </a:solidFill>
          <a:ln>
            <a:solidFill>
              <a:srgbClr val="000000"/>
            </a:solidFill>
            <a:miter lim="800000"/>
            <a:headEnd/>
            <a:tailEnd/>
          </a:ln>
        </p:spPr>
        <p:txBody>
          <a:bodyPr lIns="93511" tIns="46754" rIns="93511" bIns="46754"/>
          <a:lstStyle/>
          <a:p>
            <a:endParaRPr lang="en-US" dirty="0"/>
          </a:p>
        </p:txBody>
      </p:sp>
    </p:spTree>
    <p:extLst>
      <p:ext uri="{BB962C8B-B14F-4D97-AF65-F5344CB8AC3E}">
        <p14:creationId xmlns:p14="http://schemas.microsoft.com/office/powerpoint/2010/main" val="1664695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From 2002 to 2015, the SEARCH study identified 14,638 youths younger than 20 years with newly diagnosed type 1 diabetes and 3,916 youths aged 10–19 years with type 2 diabetes.</a:t>
            </a:r>
          </a:p>
          <a:p>
            <a:r>
              <a:rPr lang="en-US" dirty="0"/>
              <a:t>Between 2002 and 2015, the incidence of type 1 diabetes increased in all age, sex, and race/ethnicity groups, except for those younger than 5 years and American Indians primarily from one southwestern tribe. The steeper increases in incidence of type 1 diabetes were seen among non-Hispanic blacks (2.7% per year), Hispanics (4.0% per year), and Asians/Pacific Islanders (4.4% per year) while the increase among non-Hispanic whites was much lower (0.7% per year).</a:t>
            </a:r>
          </a:p>
          <a:p>
            <a:r>
              <a:rPr lang="en-US" dirty="0"/>
              <a:t>For type 2 diabetes, incidence during the period increased in all age, sex, and race/ethnicity groups, with the exception of non-Hispanic whites. The steepest increase was seen among Asians/Pacific Islanders (7.7% per year) followed by Hispanics (6.5% per year), non-Hispanic blacks (6.0% per year), and American Indians primarily from one southwestern tribe (3.7% per year).</a:t>
            </a:r>
          </a:p>
          <a:p>
            <a:r>
              <a:rPr lang="en-US" dirty="0"/>
              <a:t>Type 1 and type 2 diabetes diagnoses are on the rise in our pediatric population. Type 1 diabetes, characterized by absolute insulin deficiency, is still the more common form of diabetes in children and teens. </a:t>
            </a:r>
          </a:p>
        </p:txBody>
      </p:sp>
      <p:sp>
        <p:nvSpPr>
          <p:cNvPr id="4" name="Slide Number Placeholder 3"/>
          <p:cNvSpPr>
            <a:spLocks noGrp="1"/>
          </p:cNvSpPr>
          <p:nvPr>
            <p:ph type="sldNum" sz="quarter" idx="10"/>
          </p:nvPr>
        </p:nvSpPr>
        <p:spPr/>
        <p:txBody>
          <a:bodyPr/>
          <a:lstStyle/>
          <a:p>
            <a:fld id="{3B6D54A4-71BD-4826-8C50-6D627C3BB00D}" type="slidenum">
              <a:rPr lang="en-US" smtClean="0"/>
              <a:pPr/>
              <a:t>13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F6BBD6CF-1729-4708-A32B-CF488A05D5DF}" type="datetime1">
              <a:rPr lang="en-US" smtClean="0"/>
              <a:pPr>
                <a:defRPr/>
              </a:pPr>
              <a:t>3/5/2021</a:t>
            </a:fld>
            <a:endParaRPr lang="en-US"/>
          </a:p>
        </p:txBody>
      </p:sp>
      <p:sp>
        <p:nvSpPr>
          <p:cNvPr id="5" name="Footer Placeholder 4"/>
          <p:cNvSpPr>
            <a:spLocks noGrp="1"/>
          </p:cNvSpPr>
          <p:nvPr>
            <p:ph type="ftr" sz="quarter" idx="11"/>
          </p:nvPr>
        </p:nvSpPr>
        <p:spPr/>
        <p:txBody>
          <a:bodyPr/>
          <a:lstStyle/>
          <a:p>
            <a:pPr>
              <a:defRPr/>
            </a:pPr>
            <a:r>
              <a:rPr lang="en-US"/>
              <a:t>© 2020 Diabetes Foundation of Mississippi</a:t>
            </a:r>
          </a:p>
        </p:txBody>
      </p:sp>
      <p:sp>
        <p:nvSpPr>
          <p:cNvPr id="6" name="Slide Number Placeholder 5"/>
          <p:cNvSpPr>
            <a:spLocks noGrp="1"/>
          </p:cNvSpPr>
          <p:nvPr>
            <p:ph type="sldNum" sz="quarter" idx="12"/>
          </p:nvPr>
        </p:nvSpPr>
        <p:spPr/>
        <p:txBody>
          <a:bodyPr/>
          <a:lstStyle/>
          <a:p>
            <a:pPr>
              <a:defRPr/>
            </a:pPr>
            <a:fld id="{4D5B5548-AF4C-46EA-97DE-F220C9419934}" type="slidenum">
              <a:rPr lang="en-US" smtClean="0"/>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27A232C8-954C-4290-92C3-1FF4C2B28275}" type="datetime1">
              <a:rPr lang="en-US" smtClean="0"/>
              <a:pPr>
                <a:defRPr/>
              </a:pPr>
              <a:t>3/5/2021</a:t>
            </a:fld>
            <a:endParaRPr lang="en-US"/>
          </a:p>
        </p:txBody>
      </p:sp>
      <p:sp>
        <p:nvSpPr>
          <p:cNvPr id="5" name="Footer Placeholder 4"/>
          <p:cNvSpPr>
            <a:spLocks noGrp="1"/>
          </p:cNvSpPr>
          <p:nvPr>
            <p:ph type="ftr" sz="quarter" idx="11"/>
          </p:nvPr>
        </p:nvSpPr>
        <p:spPr/>
        <p:txBody>
          <a:bodyPr/>
          <a:lstStyle/>
          <a:p>
            <a:pPr>
              <a:defRPr/>
            </a:pPr>
            <a:r>
              <a:rPr lang="en-US"/>
              <a:t>© 2020 Diabetes Foundation of Mississippi</a:t>
            </a:r>
          </a:p>
        </p:txBody>
      </p:sp>
      <p:sp>
        <p:nvSpPr>
          <p:cNvPr id="6" name="Slide Number Placeholder 5"/>
          <p:cNvSpPr>
            <a:spLocks noGrp="1"/>
          </p:cNvSpPr>
          <p:nvPr>
            <p:ph type="sldNum" sz="quarter" idx="12"/>
          </p:nvPr>
        </p:nvSpPr>
        <p:spPr/>
        <p:txBody>
          <a:bodyPr/>
          <a:lstStyle/>
          <a:p>
            <a:pPr>
              <a:defRPr/>
            </a:pPr>
            <a:fld id="{E7DC0C46-0A8B-4658-9D1B-0F815766AAB0}"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E2491314-C631-4E20-804C-88E7BBD017D6}" type="datetime1">
              <a:rPr lang="en-US" smtClean="0"/>
              <a:pPr>
                <a:defRPr/>
              </a:pPr>
              <a:t>3/5/2021</a:t>
            </a:fld>
            <a:endParaRPr lang="en-US"/>
          </a:p>
        </p:txBody>
      </p:sp>
      <p:sp>
        <p:nvSpPr>
          <p:cNvPr id="5" name="Footer Placeholder 4"/>
          <p:cNvSpPr>
            <a:spLocks noGrp="1"/>
          </p:cNvSpPr>
          <p:nvPr>
            <p:ph type="ftr" sz="quarter" idx="11"/>
          </p:nvPr>
        </p:nvSpPr>
        <p:spPr/>
        <p:txBody>
          <a:bodyPr/>
          <a:lstStyle/>
          <a:p>
            <a:pPr>
              <a:defRPr/>
            </a:pPr>
            <a:r>
              <a:rPr lang="en-US"/>
              <a:t>© 2020 Diabetes Foundation of Mississippi</a:t>
            </a:r>
          </a:p>
        </p:txBody>
      </p:sp>
      <p:sp>
        <p:nvSpPr>
          <p:cNvPr id="6" name="Slide Number Placeholder 5"/>
          <p:cNvSpPr>
            <a:spLocks noGrp="1"/>
          </p:cNvSpPr>
          <p:nvPr>
            <p:ph type="sldNum" sz="quarter" idx="12"/>
          </p:nvPr>
        </p:nvSpPr>
        <p:spPr/>
        <p:txBody>
          <a:bodyPr/>
          <a:lstStyle/>
          <a:p>
            <a:pPr>
              <a:defRPr/>
            </a:pPr>
            <a:fld id="{3EA35B47-7857-42BC-8E4A-0D46772FDBB5}" type="slidenum">
              <a:rPr lang="en-US" smtClean="0"/>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8D7B2D3B-F84B-4483-8232-1494BA7A8927}" type="datetime1">
              <a:rPr lang="en-US" smtClean="0"/>
              <a:pPr>
                <a:defRPr/>
              </a:pPr>
              <a:t>3/5/2021</a:t>
            </a:fld>
            <a:endParaRPr lang="en-US"/>
          </a:p>
        </p:txBody>
      </p:sp>
      <p:sp>
        <p:nvSpPr>
          <p:cNvPr id="5" name="Footer Placeholder 4"/>
          <p:cNvSpPr>
            <a:spLocks noGrp="1"/>
          </p:cNvSpPr>
          <p:nvPr>
            <p:ph type="ftr" sz="quarter" idx="11"/>
          </p:nvPr>
        </p:nvSpPr>
        <p:spPr/>
        <p:txBody>
          <a:bodyPr/>
          <a:lstStyle/>
          <a:p>
            <a:pPr>
              <a:defRPr/>
            </a:pPr>
            <a:r>
              <a:rPr lang="en-US"/>
              <a:t>© 2020 Diabetes Foundation of Mississippi</a:t>
            </a:r>
          </a:p>
        </p:txBody>
      </p:sp>
      <p:sp>
        <p:nvSpPr>
          <p:cNvPr id="6" name="Slide Number Placeholder 5"/>
          <p:cNvSpPr>
            <a:spLocks noGrp="1"/>
          </p:cNvSpPr>
          <p:nvPr>
            <p:ph type="sldNum" sz="quarter" idx="12"/>
          </p:nvPr>
        </p:nvSpPr>
        <p:spPr/>
        <p:txBody>
          <a:bodyPr/>
          <a:lstStyle/>
          <a:p>
            <a:pPr>
              <a:defRPr/>
            </a:pPr>
            <a:fld id="{93F5246D-40AA-422B-88AC-DA639C734B53}"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2794DC9E-5B88-459B-A016-A4487B94F699}" type="datetime1">
              <a:rPr lang="en-US" smtClean="0"/>
              <a:pPr>
                <a:defRPr/>
              </a:pPr>
              <a:t>3/5/2021</a:t>
            </a:fld>
            <a:endParaRPr lang="en-US"/>
          </a:p>
        </p:txBody>
      </p:sp>
      <p:sp>
        <p:nvSpPr>
          <p:cNvPr id="5" name="Footer Placeholder 4"/>
          <p:cNvSpPr>
            <a:spLocks noGrp="1"/>
          </p:cNvSpPr>
          <p:nvPr>
            <p:ph type="ftr" sz="quarter" idx="11"/>
          </p:nvPr>
        </p:nvSpPr>
        <p:spPr/>
        <p:txBody>
          <a:bodyPr/>
          <a:lstStyle/>
          <a:p>
            <a:pPr>
              <a:defRPr/>
            </a:pPr>
            <a:r>
              <a:rPr lang="en-US"/>
              <a:t>© 2020 Diabetes Foundation of Mississippi</a:t>
            </a:r>
          </a:p>
        </p:txBody>
      </p:sp>
      <p:sp>
        <p:nvSpPr>
          <p:cNvPr id="6" name="Slide Number Placeholder 5"/>
          <p:cNvSpPr>
            <a:spLocks noGrp="1"/>
          </p:cNvSpPr>
          <p:nvPr>
            <p:ph type="sldNum" sz="quarter" idx="12"/>
          </p:nvPr>
        </p:nvSpPr>
        <p:spPr/>
        <p:txBody>
          <a:bodyPr/>
          <a:lstStyle/>
          <a:p>
            <a:pPr>
              <a:defRPr/>
            </a:pPr>
            <a:fld id="{6DE13F21-2018-4CF5-8875-94457A949C21}" type="slidenum">
              <a:rPr lang="en-US" smtClean="0"/>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CAE15DFB-2660-4FF7-8024-84B88CF1929D}" type="datetime1">
              <a:rPr lang="en-US" smtClean="0"/>
              <a:pPr>
                <a:defRPr/>
              </a:pPr>
              <a:t>3/5/2021</a:t>
            </a:fld>
            <a:endParaRPr lang="en-US"/>
          </a:p>
        </p:txBody>
      </p:sp>
      <p:sp>
        <p:nvSpPr>
          <p:cNvPr id="6" name="Footer Placeholder 5"/>
          <p:cNvSpPr>
            <a:spLocks noGrp="1"/>
          </p:cNvSpPr>
          <p:nvPr>
            <p:ph type="ftr" sz="quarter" idx="11"/>
          </p:nvPr>
        </p:nvSpPr>
        <p:spPr/>
        <p:txBody>
          <a:bodyPr/>
          <a:lstStyle/>
          <a:p>
            <a:pPr>
              <a:defRPr/>
            </a:pPr>
            <a:r>
              <a:rPr lang="en-US"/>
              <a:t>© 2020 Diabetes Foundation of Mississippi</a:t>
            </a:r>
          </a:p>
        </p:txBody>
      </p:sp>
      <p:sp>
        <p:nvSpPr>
          <p:cNvPr id="7" name="Slide Number Placeholder 6"/>
          <p:cNvSpPr>
            <a:spLocks noGrp="1"/>
          </p:cNvSpPr>
          <p:nvPr>
            <p:ph type="sldNum" sz="quarter" idx="12"/>
          </p:nvPr>
        </p:nvSpPr>
        <p:spPr/>
        <p:txBody>
          <a:bodyPr/>
          <a:lstStyle/>
          <a:p>
            <a:pPr>
              <a:defRPr/>
            </a:pPr>
            <a:fld id="{08FD0532-1323-404F-BC02-1E22A1BD2879}"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B03BF84-6C33-41F7-A1A0-C8A37DBD14BC}" type="datetime1">
              <a:rPr lang="en-US" smtClean="0"/>
              <a:pPr>
                <a:defRPr/>
              </a:pPr>
              <a:t>3/5/2021</a:t>
            </a:fld>
            <a:endParaRPr lang="en-US"/>
          </a:p>
        </p:txBody>
      </p:sp>
      <p:sp>
        <p:nvSpPr>
          <p:cNvPr id="8" name="Footer Placeholder 7"/>
          <p:cNvSpPr>
            <a:spLocks noGrp="1"/>
          </p:cNvSpPr>
          <p:nvPr>
            <p:ph type="ftr" sz="quarter" idx="11"/>
          </p:nvPr>
        </p:nvSpPr>
        <p:spPr/>
        <p:txBody>
          <a:bodyPr/>
          <a:lstStyle/>
          <a:p>
            <a:pPr>
              <a:defRPr/>
            </a:pPr>
            <a:r>
              <a:rPr lang="en-US"/>
              <a:t>© 2020 Diabetes Foundation of Mississippi</a:t>
            </a:r>
          </a:p>
        </p:txBody>
      </p:sp>
      <p:sp>
        <p:nvSpPr>
          <p:cNvPr id="9" name="Slide Number Placeholder 8"/>
          <p:cNvSpPr>
            <a:spLocks noGrp="1"/>
          </p:cNvSpPr>
          <p:nvPr>
            <p:ph type="sldNum" sz="quarter" idx="12"/>
          </p:nvPr>
        </p:nvSpPr>
        <p:spPr/>
        <p:txBody>
          <a:bodyPr/>
          <a:lstStyle/>
          <a:p>
            <a:pPr>
              <a:defRPr/>
            </a:pPr>
            <a:fld id="{8FDB5251-EC3E-4DDD-820E-2E44150AC75D}"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3A0CAF48-F678-4FAA-877D-CE8743F2454A}" type="datetime1">
              <a:rPr lang="en-US" smtClean="0"/>
              <a:pPr>
                <a:defRPr/>
              </a:pPr>
              <a:t>3/5/2021</a:t>
            </a:fld>
            <a:endParaRPr lang="en-US"/>
          </a:p>
        </p:txBody>
      </p:sp>
      <p:sp>
        <p:nvSpPr>
          <p:cNvPr id="4" name="Footer Placeholder 3"/>
          <p:cNvSpPr>
            <a:spLocks noGrp="1"/>
          </p:cNvSpPr>
          <p:nvPr>
            <p:ph type="ftr" sz="quarter" idx="11"/>
          </p:nvPr>
        </p:nvSpPr>
        <p:spPr/>
        <p:txBody>
          <a:bodyPr/>
          <a:lstStyle/>
          <a:p>
            <a:pPr>
              <a:defRPr/>
            </a:pPr>
            <a:r>
              <a:rPr lang="en-US"/>
              <a:t>© 2020 Diabetes Foundation of Mississippi</a:t>
            </a:r>
          </a:p>
        </p:txBody>
      </p:sp>
      <p:sp>
        <p:nvSpPr>
          <p:cNvPr id="5" name="Slide Number Placeholder 4"/>
          <p:cNvSpPr>
            <a:spLocks noGrp="1"/>
          </p:cNvSpPr>
          <p:nvPr>
            <p:ph type="sldNum" sz="quarter" idx="12"/>
          </p:nvPr>
        </p:nvSpPr>
        <p:spPr/>
        <p:txBody>
          <a:bodyPr/>
          <a:lstStyle/>
          <a:p>
            <a:pPr>
              <a:defRPr/>
            </a:pPr>
            <a:fld id="{0617AF2D-2144-45DD-B958-56527D0AC764}"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0A0458E-A71C-4172-99EA-4DB2D354403C}" type="datetime1">
              <a:rPr lang="en-US" smtClean="0"/>
              <a:pPr>
                <a:defRPr/>
              </a:pPr>
              <a:t>3/5/2021</a:t>
            </a:fld>
            <a:endParaRPr lang="en-US"/>
          </a:p>
        </p:txBody>
      </p:sp>
      <p:sp>
        <p:nvSpPr>
          <p:cNvPr id="3" name="Footer Placeholder 2"/>
          <p:cNvSpPr>
            <a:spLocks noGrp="1"/>
          </p:cNvSpPr>
          <p:nvPr>
            <p:ph type="ftr" sz="quarter" idx="11"/>
          </p:nvPr>
        </p:nvSpPr>
        <p:spPr/>
        <p:txBody>
          <a:bodyPr/>
          <a:lstStyle/>
          <a:p>
            <a:pPr>
              <a:defRPr/>
            </a:pPr>
            <a:r>
              <a:rPr lang="en-US"/>
              <a:t>© 2020 Diabetes Foundation of Mississippi</a:t>
            </a:r>
          </a:p>
        </p:txBody>
      </p:sp>
      <p:sp>
        <p:nvSpPr>
          <p:cNvPr id="4" name="Slide Number Placeholder 3"/>
          <p:cNvSpPr>
            <a:spLocks noGrp="1"/>
          </p:cNvSpPr>
          <p:nvPr>
            <p:ph type="sldNum" sz="quarter" idx="12"/>
          </p:nvPr>
        </p:nvSpPr>
        <p:spPr/>
        <p:txBody>
          <a:bodyPr/>
          <a:lstStyle/>
          <a:p>
            <a:pPr>
              <a:defRPr/>
            </a:pPr>
            <a:fld id="{E2021329-BD16-40B9-B78D-7CB366DE1462}"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0BFD9C88-1C48-4627-9750-880FFBA5210A}" type="datetime1">
              <a:rPr lang="en-US" smtClean="0"/>
              <a:pPr>
                <a:defRPr/>
              </a:pPr>
              <a:t>3/5/2021</a:t>
            </a:fld>
            <a:endParaRPr lang="en-US"/>
          </a:p>
        </p:txBody>
      </p:sp>
      <p:sp>
        <p:nvSpPr>
          <p:cNvPr id="6" name="Footer Placeholder 5"/>
          <p:cNvSpPr>
            <a:spLocks noGrp="1"/>
          </p:cNvSpPr>
          <p:nvPr>
            <p:ph type="ftr" sz="quarter" idx="11"/>
          </p:nvPr>
        </p:nvSpPr>
        <p:spPr/>
        <p:txBody>
          <a:bodyPr/>
          <a:lstStyle/>
          <a:p>
            <a:pPr>
              <a:defRPr/>
            </a:pPr>
            <a:r>
              <a:rPr lang="en-US"/>
              <a:t>© 2020 Diabetes Foundation of Mississippi</a:t>
            </a:r>
          </a:p>
        </p:txBody>
      </p:sp>
      <p:sp>
        <p:nvSpPr>
          <p:cNvPr id="7" name="Slide Number Placeholder 6"/>
          <p:cNvSpPr>
            <a:spLocks noGrp="1"/>
          </p:cNvSpPr>
          <p:nvPr>
            <p:ph type="sldNum" sz="quarter" idx="12"/>
          </p:nvPr>
        </p:nvSpPr>
        <p:spPr/>
        <p:txBody>
          <a:bodyPr/>
          <a:lstStyle/>
          <a:p>
            <a:pPr>
              <a:defRPr/>
            </a:pPr>
            <a:fld id="{03585135-BB5D-478E-9FCE-525EFB146F45}"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10B9D47B-8A1D-4EF6-A1B5-5FDAB0DCC4FC}" type="datetime1">
              <a:rPr lang="en-US" smtClean="0"/>
              <a:pPr>
                <a:defRPr/>
              </a:pPr>
              <a:t>3/5/2021</a:t>
            </a:fld>
            <a:endParaRPr lang="en-US"/>
          </a:p>
        </p:txBody>
      </p:sp>
      <p:sp>
        <p:nvSpPr>
          <p:cNvPr id="6" name="Footer Placeholder 5"/>
          <p:cNvSpPr>
            <a:spLocks noGrp="1"/>
          </p:cNvSpPr>
          <p:nvPr>
            <p:ph type="ftr" sz="quarter" idx="11"/>
          </p:nvPr>
        </p:nvSpPr>
        <p:spPr/>
        <p:txBody>
          <a:bodyPr/>
          <a:lstStyle/>
          <a:p>
            <a:pPr>
              <a:defRPr/>
            </a:pPr>
            <a:r>
              <a:rPr lang="en-US"/>
              <a:t>© 2020 Diabetes Foundation of Mississippi</a:t>
            </a:r>
          </a:p>
        </p:txBody>
      </p:sp>
      <p:sp>
        <p:nvSpPr>
          <p:cNvPr id="7" name="Slide Number Placeholder 6"/>
          <p:cNvSpPr>
            <a:spLocks noGrp="1"/>
          </p:cNvSpPr>
          <p:nvPr>
            <p:ph type="sldNum" sz="quarter" idx="12"/>
          </p:nvPr>
        </p:nvSpPr>
        <p:spPr/>
        <p:txBody>
          <a:bodyPr/>
          <a:lstStyle/>
          <a:p>
            <a:pPr>
              <a:defRPr/>
            </a:pPr>
            <a:fld id="{EA88FD70-D9B8-4A7F-B8E7-E6EBFD558A8A}"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E324927-D0DC-4AE4-8B34-D4EE16E974D6}" type="datetime1">
              <a:rPr lang="en-US" smtClean="0"/>
              <a:pPr>
                <a:defRPr/>
              </a:pPr>
              <a:t>3/5/2021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 2020 Diabetes Foundation of Mississippi</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BA8818D4-37B3-4038-89FF-9D473B5AF7F9}"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audio" Target="../media/audio1.wav"/><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6.xml"/><Relationship Id="rId1" Type="http://schemas.openxmlformats.org/officeDocument/2006/relationships/audio" Target="../media/audio10.wav"/></Relationships>
</file>

<file path=ppt/slides/_rels/slide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100.wav"/></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audio" Target="../media/audio101.wav"/><Relationship Id="rId4" Type="http://schemas.openxmlformats.org/officeDocument/2006/relationships/image" Target="../media/image2.png"/></Relationships>
</file>

<file path=ppt/slides/_rels/slide102.xml.rels><?xml version="1.0" encoding="UTF-8" standalone="yes"?>
<Relationships xmlns="http://schemas.openxmlformats.org/package/2006/relationships"><Relationship Id="rId3" Type="http://schemas.openxmlformats.org/officeDocument/2006/relationships/hyperlink" Target="http://www.msdiabetes.org/" TargetMode="External"/><Relationship Id="rId2" Type="http://schemas.openxmlformats.org/officeDocument/2006/relationships/slideLayout" Target="../slideLayouts/slideLayout5.xml"/><Relationship Id="rId1" Type="http://schemas.openxmlformats.org/officeDocument/2006/relationships/audio" Target="../media/audio102.wav"/><Relationship Id="rId6" Type="http://schemas.openxmlformats.org/officeDocument/2006/relationships/image" Target="../media/image2.png"/><Relationship Id="rId5" Type="http://schemas.openxmlformats.org/officeDocument/2006/relationships/hyperlink" Target="https://www.understood.org/en/school-learning/special-services/504-plan/the-difference-between-ieps-and-504-plans" TargetMode="External"/><Relationship Id="rId4" Type="http://schemas.openxmlformats.org/officeDocument/2006/relationships/hyperlink" Target="http://www.mspti.org/"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audio" Target="../media/audio103.wav"/><Relationship Id="rId6" Type="http://schemas.openxmlformats.org/officeDocument/2006/relationships/hyperlink" Target="mailto:irenamcclain@msdiabetes.org" TargetMode="External"/><Relationship Id="rId5" Type="http://schemas.openxmlformats.org/officeDocument/2006/relationships/hyperlink" Target="mailto:msdiabetes@msdiabetes.org" TargetMode="Externa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audio" Target="../media/audio11.wav"/><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audio" Target="../media/audio12.wav"/><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audio" Target="../media/audio13.wav"/><Relationship Id="rId5" Type="http://schemas.openxmlformats.org/officeDocument/2006/relationships/image" Target="../media/image14.pn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audio" Target="../media/audio14.wav"/><Relationship Id="rId5" Type="http://schemas.openxmlformats.org/officeDocument/2006/relationships/image" Target="../media/image16.pn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hyperlink" Target="https://doi.org/10.4081/jphr.2015.467" TargetMode="External"/><Relationship Id="rId2" Type="http://schemas.openxmlformats.org/officeDocument/2006/relationships/slideLayout" Target="../slideLayouts/slideLayout2.xml"/><Relationship Id="rId1" Type="http://schemas.openxmlformats.org/officeDocument/2006/relationships/audio" Target="../media/audio15.wav"/><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audio" Target="../media/audio16.wav"/><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audio" Target="../media/audio17.wav"/><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audio" Target="../media/audio18.wav"/><Relationship Id="rId5" Type="http://schemas.openxmlformats.org/officeDocument/2006/relationships/image" Target="../media/image2.png"/><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audio" Target="../media/audio19.wav"/><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audio" Target="../media/audio20.wav"/><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audio" Target="../media/audio21.wav"/><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audio" Target="../media/audio22.wav"/><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audio" Target="../media/audio23.wav"/><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audio" Target="../media/audio24.wav"/><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audio" Target="../media/audio25.wav"/><Relationship Id="rId5" Type="http://schemas.openxmlformats.org/officeDocument/2006/relationships/image" Target="../media/image9.png"/><Relationship Id="rId4" Type="http://schemas.openxmlformats.org/officeDocument/2006/relationships/image" Target="../media/image19.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audio" Target="../media/audio26.wav"/><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audio" Target="../media/audio27.wav"/><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audio" Target="../media/audio28.wav"/><Relationship Id="rId6" Type="http://schemas.openxmlformats.org/officeDocument/2006/relationships/image" Target="../media/image9.png"/><Relationship Id="rId5" Type="http://schemas.openxmlformats.org/officeDocument/2006/relationships/hyperlink" Target="https://accommodations.collegeboard.org/documentation-guidelines" TargetMode="External"/><Relationship Id="rId4" Type="http://schemas.openxmlformats.org/officeDocument/2006/relationships/hyperlink" Target="https://accommodations.collegeboard.org/typical-accommodations/overview" TargetMode="Externa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audio" Target="../media/audio29.wav"/><Relationship Id="rId5" Type="http://schemas.openxmlformats.org/officeDocument/2006/relationships/image" Target="../media/image9.png"/><Relationship Id="rId4" Type="http://schemas.openxmlformats.org/officeDocument/2006/relationships/image" Target="../media/image20.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audio" Target="../media/audio3.wav"/><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audio" Target="../media/audio30.wav"/><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audio" Target="../media/audio31.wav"/></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32.wav"/></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audio" Target="../media/audio33.wav"/></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audio" Target="../media/audio34.wav"/></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audio" Target="../media/audio35.wav"/></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audio" Target="../media/audio36.wav"/></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audio" Target="../media/audio37.wav"/></Relationships>
</file>

<file path=ppt/slides/_rels/slide3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audio" Target="../media/audio38.wav"/><Relationship Id="rId5" Type="http://schemas.openxmlformats.org/officeDocument/2006/relationships/image" Target="../media/image9.png"/><Relationship Id="rId4" Type="http://schemas.openxmlformats.org/officeDocument/2006/relationships/image" Target="../media/image23.png"/></Relationships>
</file>

<file path=ppt/slides/_rels/slide3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2.xml"/><Relationship Id="rId1" Type="http://schemas.openxmlformats.org/officeDocument/2006/relationships/audio" Target="../media/audio39.wav"/><Relationship Id="rId5" Type="http://schemas.openxmlformats.org/officeDocument/2006/relationships/image" Target="../media/image9.png"/><Relationship Id="rId4" Type="http://schemas.openxmlformats.org/officeDocument/2006/relationships/image" Target="../media/image25.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audio" Target="../media/audio4.wav"/><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audio" Target="../media/audio40.wav"/></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audio" Target="../media/audio41.wav"/></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audio" Target="../media/audio42.wav"/></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audio" Target="../media/audio43.wav"/><Relationship Id="rId4" Type="http://schemas.openxmlformats.org/officeDocument/2006/relationships/image" Target="../media/image9.png"/></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audio" Target="../media/audio44.wav"/></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audio" Target="../media/audio45.wav"/><Relationship Id="rId4" Type="http://schemas.openxmlformats.org/officeDocument/2006/relationships/image" Target="../media/image9.png"/></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audio" Target="../media/audio46.wav"/></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audio" Target="../media/audio47.wav"/></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audio" Target="../media/audio48.wav"/><Relationship Id="rId4" Type="http://schemas.openxmlformats.org/officeDocument/2006/relationships/image" Target="../media/image9.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audio" Target="../media/audio49.wav"/><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5.wav"/></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audio" Target="../media/audio50.wav"/><Relationship Id="rId4" Type="http://schemas.openxmlformats.org/officeDocument/2006/relationships/image" Target="../media/image9.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audio" Target="../media/audio51.wav"/><Relationship Id="rId4" Type="http://schemas.openxmlformats.org/officeDocument/2006/relationships/image" Target="../media/image9.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audio" Target="../media/audio52.wav"/><Relationship Id="rId4" Type="http://schemas.openxmlformats.org/officeDocument/2006/relationships/image" Target="../media/image9.pn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53.wav"/></Relationships>
</file>

<file path=ppt/slides/_rels/slide5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audio" Target="../media/audio54.wav"/></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audio" Target="../media/audio55.wav"/><Relationship Id="rId5" Type="http://schemas.openxmlformats.org/officeDocument/2006/relationships/image" Target="../media/image28.png"/><Relationship Id="rId4" Type="http://schemas.openxmlformats.org/officeDocument/2006/relationships/image" Target="../media/image27.jpe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audio" Target="../media/audio56.wav"/><Relationship Id="rId4" Type="http://schemas.openxmlformats.org/officeDocument/2006/relationships/image" Target="../media/image29.png"/></Relationships>
</file>

<file path=ppt/slides/_rels/slide5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1.xml"/><Relationship Id="rId1" Type="http://schemas.openxmlformats.org/officeDocument/2006/relationships/audio" Target="../media/audio57.wav"/><Relationship Id="rId4" Type="http://schemas.openxmlformats.org/officeDocument/2006/relationships/image" Target="../media/image9.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audio" Target="../media/audio58.wav"/><Relationship Id="rId4" Type="http://schemas.openxmlformats.org/officeDocument/2006/relationships/image" Target="../media/image9.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audio" Target="../media/audio59.wav"/><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audio6.wav"/><Relationship Id="rId1" Type="http://schemas.openxmlformats.org/officeDocument/2006/relationships/tags" Target="../tags/tag1.xml"/><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audio" Target="../media/audio60.wav"/><Relationship Id="rId5" Type="http://schemas.openxmlformats.org/officeDocument/2006/relationships/image" Target="../media/image9.png"/><Relationship Id="rId4" Type="http://schemas.openxmlformats.org/officeDocument/2006/relationships/image" Target="../media/image31.jpeg"/></Relationships>
</file>

<file path=ppt/slides/_rels/slide6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audio" Target="../media/audio61.wav"/></Relationships>
</file>

<file path=ppt/slides/_rels/slide6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audio" Target="../media/audio62.wav"/><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9.png"/><Relationship Id="rId4" Type="http://schemas.openxmlformats.org/officeDocument/2006/relationships/image" Target="../media/image33.png"/><Relationship Id="rId9" Type="http://schemas.openxmlformats.org/officeDocument/2006/relationships/image" Target="../media/image38.png"/></Relationships>
</file>

<file path=ppt/slides/_rels/slide6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audio" Target="../media/audio63.wav"/></Relationships>
</file>

<file path=ppt/slides/_rels/slide6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audio" Target="../media/audio64.wav"/></Relationships>
</file>

<file path=ppt/slides/_rels/slide6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audio" Target="../media/audio65.wav"/><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6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2.xml"/><Relationship Id="rId1" Type="http://schemas.openxmlformats.org/officeDocument/2006/relationships/audio" Target="../media/audio66.wav"/><Relationship Id="rId4" Type="http://schemas.openxmlformats.org/officeDocument/2006/relationships/image" Target="../media/image9.png"/></Relationships>
</file>

<file path=ppt/slides/_rels/slide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audio" Target="../media/audio67.wav"/></Relationships>
</file>

<file path=ppt/slides/_rels/slide6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audio" Target="../media/audio68.wav"/></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audio" Target="../media/audio69.wav"/><Relationship Id="rId5" Type="http://schemas.openxmlformats.org/officeDocument/2006/relationships/image" Target="../media/image44.png"/><Relationship Id="rId4" Type="http://schemas.openxmlformats.org/officeDocument/2006/relationships/image" Target="../media/image43.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audio" Target="../media/audio7.wav"/><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audio" Target="../media/audio70.wav"/><Relationship Id="rId5" Type="http://schemas.openxmlformats.org/officeDocument/2006/relationships/image" Target="../media/image46.png"/><Relationship Id="rId4" Type="http://schemas.openxmlformats.org/officeDocument/2006/relationships/image" Target="../media/image45.jpe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image" Target="../media/image50.png"/><Relationship Id="rId2" Type="http://schemas.openxmlformats.org/officeDocument/2006/relationships/slideLayout" Target="../slideLayouts/slideLayout2.xml"/><Relationship Id="rId1" Type="http://schemas.openxmlformats.org/officeDocument/2006/relationships/audio" Target="../media/audio71.wav"/><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7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2.xml"/><Relationship Id="rId1" Type="http://schemas.openxmlformats.org/officeDocument/2006/relationships/audio" Target="../media/audio72.wav"/></Relationships>
</file>

<file path=ppt/slides/_rels/slide7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2.xml"/><Relationship Id="rId1" Type="http://schemas.openxmlformats.org/officeDocument/2006/relationships/audio" Target="../media/audio73.wav"/></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audio" Target="../media/audio74.wav"/><Relationship Id="rId4" Type="http://schemas.openxmlformats.org/officeDocument/2006/relationships/image" Target="../media/image53.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xml"/><Relationship Id="rId1" Type="http://schemas.openxmlformats.org/officeDocument/2006/relationships/audio" Target="../media/audio75.wav"/><Relationship Id="rId5" Type="http://schemas.openxmlformats.org/officeDocument/2006/relationships/image" Target="../media/image2.png"/><Relationship Id="rId4" Type="http://schemas.openxmlformats.org/officeDocument/2006/relationships/image" Target="../media/image54.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audio" Target="../media/audio76.wav"/><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77.wav"/></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audio" Target="../media/audio78.wav"/><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audio" Target="../media/audio79.wav"/><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audio" Target="../media/audio8.wav"/><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audio" Target="../media/audio80.wav"/><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audio" Target="../media/audio81.wav"/><Relationship Id="rId4" Type="http://schemas.openxmlformats.org/officeDocument/2006/relationships/image" Target="../media/image2.png"/></Relationships>
</file>

<file path=ppt/slides/_rels/slide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82.wav"/></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4.xml"/><Relationship Id="rId1" Type="http://schemas.openxmlformats.org/officeDocument/2006/relationships/audio" Target="../media/audio83.wav"/><Relationship Id="rId4" Type="http://schemas.openxmlformats.org/officeDocument/2006/relationships/image" Target="../media/image2.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audio" Target="../media/audio84.wav"/><Relationship Id="rId4" Type="http://schemas.openxmlformats.org/officeDocument/2006/relationships/image" Target="../media/image2.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audio" Target="../media/audio85.wav"/><Relationship Id="rId4" Type="http://schemas.openxmlformats.org/officeDocument/2006/relationships/image" Target="../media/image2.pn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audio" Target="../media/audio86.wav"/><Relationship Id="rId4" Type="http://schemas.openxmlformats.org/officeDocument/2006/relationships/image" Target="../media/image2.pn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4.xml"/><Relationship Id="rId1" Type="http://schemas.openxmlformats.org/officeDocument/2006/relationships/audio" Target="../media/audio87.wav"/><Relationship Id="rId5" Type="http://schemas.openxmlformats.org/officeDocument/2006/relationships/image" Target="../media/image2.png"/><Relationship Id="rId4" Type="http://schemas.openxmlformats.org/officeDocument/2006/relationships/image" Target="../media/image55.jpe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audio" Target="../media/audio88.wav"/><Relationship Id="rId5" Type="http://schemas.openxmlformats.org/officeDocument/2006/relationships/image" Target="../media/image2.png"/><Relationship Id="rId4" Type="http://schemas.openxmlformats.org/officeDocument/2006/relationships/image" Target="../media/image56.jpe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audio" Target="../media/audio89.wav"/><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audio" Target="../media/audio9.wav"/><Relationship Id="rId4" Type="http://schemas.openxmlformats.org/officeDocument/2006/relationships/image" Target="../media/image9.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audio" Target="../media/audio90.wav"/><Relationship Id="rId4" Type="http://schemas.openxmlformats.org/officeDocument/2006/relationships/image" Target="../media/image57.pn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5.xml"/><Relationship Id="rId1" Type="http://schemas.openxmlformats.org/officeDocument/2006/relationships/audio" Target="../media/audio91.wav"/><Relationship Id="rId4" Type="http://schemas.openxmlformats.org/officeDocument/2006/relationships/image" Target="../media/image9.pn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4.xml"/><Relationship Id="rId1" Type="http://schemas.openxmlformats.org/officeDocument/2006/relationships/audio" Target="../media/audio92.wav"/><Relationship Id="rId4" Type="http://schemas.openxmlformats.org/officeDocument/2006/relationships/image" Target="../media/image2.png"/></Relationships>
</file>

<file path=ppt/slides/_rels/slide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4.xml"/><Relationship Id="rId1" Type="http://schemas.openxmlformats.org/officeDocument/2006/relationships/audio" Target="../media/audio93.wav"/></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audio" Target="../media/audio94.wav"/><Relationship Id="rId4" Type="http://schemas.openxmlformats.org/officeDocument/2006/relationships/image" Target="../media/image2.pn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audio" Target="../media/audio95.wav"/><Relationship Id="rId4" Type="http://schemas.openxmlformats.org/officeDocument/2006/relationships/image" Target="../media/image2.pn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audio" Target="../media/audio96.wav"/><Relationship Id="rId4" Type="http://schemas.openxmlformats.org/officeDocument/2006/relationships/image" Target="../media/image58.png"/></Relationships>
</file>

<file path=ppt/slides/_rels/slide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97.wav"/></Relationships>
</file>

<file path=ppt/slides/_rels/slide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98.wav"/></Relationships>
</file>

<file path=ppt/slides/_rels/slide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9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a:t>Managing diabetes at school, afterschool programs or daycare</a:t>
            </a:r>
          </a:p>
        </p:txBody>
      </p:sp>
      <p:pic>
        <p:nvPicPr>
          <p:cNvPr id="2051" name="Content Placeholder 3" descr="DFM Logo updated 9.2010 copy.jpg"/>
          <p:cNvPicPr>
            <a:picLocks noGrp="1" noChangeAspect="1"/>
          </p:cNvPicPr>
          <p:nvPr>
            <p:ph idx="1"/>
          </p:nvPr>
        </p:nvPicPr>
        <p:blipFill>
          <a:blip r:embed="rId3" cstate="print"/>
          <a:stretch>
            <a:fillRect/>
          </a:stretch>
        </p:blipFill>
        <p:spPr>
          <a:xfrm>
            <a:off x="3187700" y="1723231"/>
            <a:ext cx="2768600" cy="4279900"/>
          </a:xfrm>
        </p:spPr>
      </p:pic>
      <p:sp>
        <p:nvSpPr>
          <p:cNvPr id="5" name="Footer Placeholder 4"/>
          <p:cNvSpPr>
            <a:spLocks noGrp="1"/>
          </p:cNvSpPr>
          <p:nvPr>
            <p:ph type="ftr" sz="quarter" idx="11"/>
          </p:nvPr>
        </p:nvSpPr>
        <p:spPr/>
        <p:txBody>
          <a:bodyPr/>
          <a:lstStyle/>
          <a:p>
            <a:pPr>
              <a:defRPr/>
            </a:pPr>
            <a:r>
              <a:rPr lang="en-US"/>
              <a:t>© 2020 Diabetes Foundation of Mississippi</a:t>
            </a:r>
            <a:endParaRPr lang="en-US" dirty="0"/>
          </a:p>
        </p:txBody>
      </p:sp>
      <p:pic>
        <p:nvPicPr>
          <p:cNvPr id="8" name="~PP3546.WAV">
            <a:hlinkClick r:id="" action="ppaction://media"/>
          </p:cNvPr>
          <p:cNvPicPr>
            <a:picLocks noRot="1" noChangeAspect="1"/>
          </p:cNvPicPr>
          <p:nvPr>
            <a:wavAudioFile r:embed="rId1" name="~PP3546.WAV"/>
          </p:nvPr>
        </p:nvPicPr>
        <p:blipFill>
          <a:blip r:embed="rId4" cstate="print"/>
          <a:stretch>
            <a:fillRect/>
          </a:stretch>
        </p:blipFill>
        <p:spPr>
          <a:xfrm>
            <a:off x="8737600" y="6451600"/>
            <a:ext cx="304800" cy="304800"/>
          </a:xfrm>
          <a:prstGeom prst="rect">
            <a:avLst/>
          </a:prstGeom>
        </p:spPr>
      </p:pic>
    </p:spTree>
  </p:cSld>
  <p:clrMapOvr>
    <a:masterClrMapping/>
  </p:clrMapOvr>
  <p:transition advTm="187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2171701" y="1533525"/>
            <a:ext cx="2197504" cy="58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spAutoFit/>
          </a:bodyPr>
          <a:lstStyle/>
          <a:p>
            <a:pPr eaLnBrk="0" hangingPunct="0">
              <a:spcBef>
                <a:spcPct val="0"/>
              </a:spcBef>
            </a:pPr>
            <a:r>
              <a:rPr lang="en-US" sz="1600" dirty="0">
                <a:latin typeface="Arial" pitchFamily="34" charset="0"/>
                <a:cs typeface="Arial" pitchFamily="34" charset="0"/>
              </a:rPr>
              <a:t>Environmental or Viral</a:t>
            </a:r>
          </a:p>
          <a:p>
            <a:pPr eaLnBrk="0" hangingPunct="0">
              <a:spcBef>
                <a:spcPct val="0"/>
              </a:spcBef>
            </a:pPr>
            <a:r>
              <a:rPr lang="en-US" sz="1600" dirty="0">
                <a:latin typeface="Arial" pitchFamily="34" charset="0"/>
                <a:cs typeface="Arial" pitchFamily="34" charset="0"/>
              </a:rPr>
              <a:t>trigger</a:t>
            </a:r>
          </a:p>
        </p:txBody>
      </p:sp>
      <p:sp>
        <p:nvSpPr>
          <p:cNvPr id="45059" name="Text Box 3"/>
          <p:cNvSpPr txBox="1">
            <a:spLocks noChangeArrowheads="1"/>
          </p:cNvSpPr>
          <p:nvPr/>
        </p:nvSpPr>
        <p:spPr bwMode="auto">
          <a:xfrm>
            <a:off x="4191000" y="2590800"/>
            <a:ext cx="3921246" cy="338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spAutoFit/>
          </a:bodyPr>
          <a:lstStyle/>
          <a:p>
            <a:pPr algn="l" eaLnBrk="0" hangingPunct="0">
              <a:spcBef>
                <a:spcPct val="0"/>
              </a:spcBef>
            </a:pPr>
            <a:r>
              <a:rPr lang="en-US" sz="1600" dirty="0">
                <a:latin typeface="Arial" pitchFamily="34" charset="0"/>
                <a:cs typeface="Arial" pitchFamily="34" charset="0"/>
              </a:rPr>
              <a:t>Circulating autoantibodies (ICA, GAD65)</a:t>
            </a:r>
          </a:p>
        </p:txBody>
      </p:sp>
      <p:sp>
        <p:nvSpPr>
          <p:cNvPr id="45060" name="Text Box 4"/>
          <p:cNvSpPr txBox="1">
            <a:spLocks noChangeArrowheads="1"/>
          </p:cNvSpPr>
          <p:nvPr/>
        </p:nvSpPr>
        <p:spPr bwMode="auto">
          <a:xfrm>
            <a:off x="3352800" y="2209800"/>
            <a:ext cx="2154737" cy="338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spAutoFit/>
          </a:bodyPr>
          <a:lstStyle/>
          <a:p>
            <a:pPr algn="l" eaLnBrk="0" hangingPunct="0">
              <a:spcBef>
                <a:spcPct val="0"/>
              </a:spcBef>
            </a:pPr>
            <a:r>
              <a:rPr lang="en-US" sz="1600" dirty="0">
                <a:latin typeface="Arial" pitchFamily="34" charset="0"/>
                <a:cs typeface="Arial" pitchFamily="34" charset="0"/>
              </a:rPr>
              <a:t>Cellular autoimmunity</a:t>
            </a:r>
          </a:p>
        </p:txBody>
      </p:sp>
      <p:sp>
        <p:nvSpPr>
          <p:cNvPr id="45061" name="Text Box 5"/>
          <p:cNvSpPr txBox="1">
            <a:spLocks noChangeArrowheads="1"/>
          </p:cNvSpPr>
          <p:nvPr/>
        </p:nvSpPr>
        <p:spPr bwMode="auto">
          <a:xfrm>
            <a:off x="4876800" y="3048000"/>
            <a:ext cx="270792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p>
            <a:pPr eaLnBrk="0" hangingPunct="0">
              <a:spcBef>
                <a:spcPct val="0"/>
              </a:spcBef>
            </a:pPr>
            <a:r>
              <a:rPr lang="en-US" sz="1600" dirty="0">
                <a:latin typeface="Arial" pitchFamily="34" charset="0"/>
                <a:cs typeface="Arial" pitchFamily="34" charset="0"/>
              </a:rPr>
              <a:t>Loss of first-phase </a:t>
            </a:r>
          </a:p>
          <a:p>
            <a:pPr eaLnBrk="0" hangingPunct="0">
              <a:spcBef>
                <a:spcPct val="0"/>
              </a:spcBef>
            </a:pPr>
            <a:r>
              <a:rPr lang="en-US" sz="1600" dirty="0">
                <a:latin typeface="Arial" pitchFamily="34" charset="0"/>
                <a:cs typeface="Arial" pitchFamily="34" charset="0"/>
              </a:rPr>
              <a:t>insulin response (IVGTT)</a:t>
            </a:r>
          </a:p>
        </p:txBody>
      </p:sp>
      <p:sp>
        <p:nvSpPr>
          <p:cNvPr id="45062" name="Text Box 6"/>
          <p:cNvSpPr txBox="1">
            <a:spLocks noChangeArrowheads="1"/>
          </p:cNvSpPr>
          <p:nvPr/>
        </p:nvSpPr>
        <p:spPr bwMode="auto">
          <a:xfrm>
            <a:off x="5791200" y="3733800"/>
            <a:ext cx="1976803" cy="58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spAutoFit/>
          </a:bodyPr>
          <a:lstStyle/>
          <a:p>
            <a:pPr eaLnBrk="0" hangingPunct="0">
              <a:spcBef>
                <a:spcPct val="0"/>
              </a:spcBef>
            </a:pPr>
            <a:r>
              <a:rPr lang="en-US" sz="1600" dirty="0">
                <a:latin typeface="Arial" pitchFamily="34" charset="0"/>
                <a:cs typeface="Arial" pitchFamily="34" charset="0"/>
              </a:rPr>
              <a:t>Glucose intolerance</a:t>
            </a:r>
          </a:p>
          <a:p>
            <a:pPr eaLnBrk="0" hangingPunct="0">
              <a:spcBef>
                <a:spcPct val="0"/>
              </a:spcBef>
            </a:pPr>
            <a:r>
              <a:rPr lang="en-US" sz="1600" dirty="0">
                <a:latin typeface="Arial" pitchFamily="34" charset="0"/>
                <a:cs typeface="Arial" pitchFamily="34" charset="0"/>
              </a:rPr>
              <a:t> (OGTT)</a:t>
            </a:r>
          </a:p>
        </p:txBody>
      </p:sp>
      <p:sp>
        <p:nvSpPr>
          <p:cNvPr id="45063" name="Text Box 7"/>
          <p:cNvSpPr txBox="1">
            <a:spLocks noChangeArrowheads="1"/>
          </p:cNvSpPr>
          <p:nvPr/>
        </p:nvSpPr>
        <p:spPr bwMode="auto">
          <a:xfrm>
            <a:off x="7768004" y="3704283"/>
            <a:ext cx="1223596" cy="1477317"/>
          </a:xfrm>
          <a:prstGeom prst="rect">
            <a:avLst/>
          </a:prstGeom>
          <a:noFill/>
          <a:ln w="2857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0" tIns="45715" rIns="91430" bIns="45715">
            <a:spAutoFit/>
          </a:bodyPr>
          <a:lstStyle/>
          <a:p>
            <a:pPr eaLnBrk="0" hangingPunct="0">
              <a:spcBef>
                <a:spcPct val="0"/>
              </a:spcBef>
            </a:pPr>
            <a:r>
              <a:rPr lang="en-US" sz="1800" dirty="0">
                <a:latin typeface="Arial" pitchFamily="34" charset="0"/>
                <a:cs typeface="Arial" pitchFamily="34" charset="0"/>
              </a:rPr>
              <a:t>Clinical</a:t>
            </a:r>
          </a:p>
          <a:p>
            <a:pPr eaLnBrk="0" hangingPunct="0">
              <a:spcBef>
                <a:spcPct val="0"/>
              </a:spcBef>
            </a:pPr>
            <a:r>
              <a:rPr lang="en-US" sz="1800" dirty="0">
                <a:latin typeface="Arial" pitchFamily="34" charset="0"/>
                <a:cs typeface="Arial" pitchFamily="34" charset="0"/>
              </a:rPr>
              <a:t>onset—</a:t>
            </a:r>
          </a:p>
          <a:p>
            <a:pPr eaLnBrk="0" hangingPunct="0">
              <a:spcBef>
                <a:spcPct val="0"/>
              </a:spcBef>
            </a:pPr>
            <a:r>
              <a:rPr lang="en-US" sz="1800" dirty="0">
                <a:latin typeface="Arial" pitchFamily="34" charset="0"/>
                <a:cs typeface="Arial" pitchFamily="34" charset="0"/>
              </a:rPr>
              <a:t>10% of</a:t>
            </a:r>
            <a:br>
              <a:rPr lang="en-US" sz="1800" dirty="0">
                <a:latin typeface="Arial" pitchFamily="34" charset="0"/>
                <a:cs typeface="Arial" pitchFamily="34" charset="0"/>
              </a:rPr>
            </a:br>
            <a:r>
              <a:rPr lang="en-US" sz="1800" dirty="0">
                <a:latin typeface="Arial" pitchFamily="34" charset="0"/>
                <a:cs typeface="Arial" pitchFamily="34" charset="0"/>
                <a:sym typeface="Symbol" pitchFamily="18" charset="2"/>
              </a:rPr>
              <a:t></a:t>
            </a:r>
            <a:r>
              <a:rPr lang="en-US" sz="1800" dirty="0">
                <a:latin typeface="Arial" pitchFamily="34" charset="0"/>
                <a:cs typeface="Arial" pitchFamily="34" charset="0"/>
              </a:rPr>
              <a:t>-cells remain </a:t>
            </a:r>
          </a:p>
        </p:txBody>
      </p:sp>
      <p:sp>
        <p:nvSpPr>
          <p:cNvPr id="45064" name="Text Box 8"/>
          <p:cNvSpPr txBox="1">
            <a:spLocks noChangeArrowheads="1"/>
          </p:cNvSpPr>
          <p:nvPr/>
        </p:nvSpPr>
        <p:spPr bwMode="auto">
          <a:xfrm>
            <a:off x="3635023" y="5948364"/>
            <a:ext cx="776111" cy="369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p>
            <a:pPr algn="l" eaLnBrk="0" hangingPunct="0">
              <a:spcBef>
                <a:spcPct val="0"/>
              </a:spcBef>
            </a:pPr>
            <a:r>
              <a:rPr lang="en-US" dirty="0">
                <a:latin typeface="Arial" pitchFamily="34" charset="0"/>
                <a:cs typeface="Arial" pitchFamily="34" charset="0"/>
              </a:rPr>
              <a:t>Time</a:t>
            </a:r>
          </a:p>
        </p:txBody>
      </p:sp>
      <p:sp>
        <p:nvSpPr>
          <p:cNvPr id="45066" name="Text Box 10"/>
          <p:cNvSpPr txBox="1">
            <a:spLocks noChangeArrowheads="1"/>
          </p:cNvSpPr>
          <p:nvPr/>
        </p:nvSpPr>
        <p:spPr bwMode="auto">
          <a:xfrm>
            <a:off x="0" y="2057401"/>
            <a:ext cx="1390104" cy="646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spAutoFit/>
          </a:bodyPr>
          <a:lstStyle/>
          <a:p>
            <a:pPr algn="l" eaLnBrk="0" hangingPunct="0">
              <a:spcBef>
                <a:spcPct val="0"/>
              </a:spcBef>
            </a:pPr>
            <a:r>
              <a:rPr lang="en-US" dirty="0">
                <a:latin typeface="Arial" pitchFamily="34" charset="0"/>
                <a:cs typeface="Arial" pitchFamily="34" charset="0"/>
                <a:sym typeface="Symbol" pitchFamily="18" charset="2"/>
              </a:rPr>
              <a:t></a:t>
            </a:r>
            <a:r>
              <a:rPr lang="en-US" dirty="0">
                <a:latin typeface="Arial" pitchFamily="34" charset="0"/>
                <a:cs typeface="Arial" pitchFamily="34" charset="0"/>
              </a:rPr>
              <a:t>-Cell </a:t>
            </a:r>
            <a:br>
              <a:rPr lang="en-US" dirty="0">
                <a:latin typeface="Arial" pitchFamily="34" charset="0"/>
                <a:cs typeface="Arial" pitchFamily="34" charset="0"/>
              </a:rPr>
            </a:br>
            <a:r>
              <a:rPr lang="en-US" dirty="0">
                <a:latin typeface="Arial" pitchFamily="34" charset="0"/>
                <a:cs typeface="Arial" pitchFamily="34" charset="0"/>
              </a:rPr>
              <a:t>mass 100%</a:t>
            </a:r>
            <a:endParaRPr lang="en-US" dirty="0">
              <a:solidFill>
                <a:srgbClr val="FFFF99"/>
              </a:solidFill>
              <a:latin typeface="Arial" pitchFamily="34" charset="0"/>
              <a:cs typeface="Arial" pitchFamily="34" charset="0"/>
            </a:endParaRPr>
          </a:p>
        </p:txBody>
      </p:sp>
      <p:sp>
        <p:nvSpPr>
          <p:cNvPr id="45067" name="Freeform 11"/>
          <p:cNvSpPr>
            <a:spLocks/>
          </p:cNvSpPr>
          <p:nvPr/>
        </p:nvSpPr>
        <p:spPr bwMode="auto">
          <a:xfrm>
            <a:off x="857956" y="2784475"/>
            <a:ext cx="7991123" cy="3200400"/>
          </a:xfrm>
          <a:custGeom>
            <a:avLst/>
            <a:gdLst>
              <a:gd name="T0" fmla="*/ 0 w 5664"/>
              <a:gd name="T1" fmla="*/ 0 h 2016"/>
              <a:gd name="T2" fmla="*/ 2160 w 5664"/>
              <a:gd name="T3" fmla="*/ 0 h 2016"/>
              <a:gd name="T4" fmla="*/ 4272 w 5664"/>
              <a:gd name="T5" fmla="*/ 1344 h 2016"/>
              <a:gd name="T6" fmla="*/ 5664 w 5664"/>
              <a:gd name="T7" fmla="*/ 2016 h 2016"/>
              <a:gd name="T8" fmla="*/ 0 w 5664"/>
              <a:gd name="T9" fmla="*/ 2016 h 2016"/>
              <a:gd name="T10" fmla="*/ 0 w 5664"/>
              <a:gd name="T11" fmla="*/ 0 h 2016"/>
            </a:gdLst>
            <a:ahLst/>
            <a:cxnLst>
              <a:cxn ang="0">
                <a:pos x="T0" y="T1"/>
              </a:cxn>
              <a:cxn ang="0">
                <a:pos x="T2" y="T3"/>
              </a:cxn>
              <a:cxn ang="0">
                <a:pos x="T4" y="T5"/>
              </a:cxn>
              <a:cxn ang="0">
                <a:pos x="T6" y="T7"/>
              </a:cxn>
              <a:cxn ang="0">
                <a:pos x="T8" y="T9"/>
              </a:cxn>
              <a:cxn ang="0">
                <a:pos x="T10" y="T11"/>
              </a:cxn>
            </a:cxnLst>
            <a:rect l="0" t="0" r="r" b="b"/>
            <a:pathLst>
              <a:path w="5664" h="2016">
                <a:moveTo>
                  <a:pt x="0" y="0"/>
                </a:moveTo>
                <a:lnTo>
                  <a:pt x="2160" y="0"/>
                </a:lnTo>
                <a:lnTo>
                  <a:pt x="4272" y="1344"/>
                </a:lnTo>
                <a:lnTo>
                  <a:pt x="5664" y="2016"/>
                </a:lnTo>
                <a:lnTo>
                  <a:pt x="0" y="2016"/>
                </a:lnTo>
                <a:lnTo>
                  <a:pt x="0" y="0"/>
                </a:lnTo>
                <a:close/>
              </a:path>
            </a:pathLst>
          </a:custGeom>
          <a:gradFill rotWithShape="0">
            <a:gsLst>
              <a:gs pos="0">
                <a:srgbClr val="FFC901"/>
              </a:gs>
              <a:gs pos="100000">
                <a:srgbClr val="FF0000"/>
              </a:gs>
            </a:gsLst>
            <a:lin ang="0" scaled="1"/>
          </a:gradFill>
          <a:ln w="38100" cmpd="sng">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5068" name="Rectangle 12"/>
          <p:cNvSpPr>
            <a:spLocks noChangeArrowheads="1"/>
          </p:cNvSpPr>
          <p:nvPr/>
        </p:nvSpPr>
        <p:spPr bwMode="auto">
          <a:xfrm>
            <a:off x="857955" y="2784475"/>
            <a:ext cx="1761067" cy="3200400"/>
          </a:xfrm>
          <a:prstGeom prst="rect">
            <a:avLst/>
          </a:prstGeom>
          <a:gradFill rotWithShape="0">
            <a:gsLst>
              <a:gs pos="0">
                <a:srgbClr val="FFFF00"/>
              </a:gs>
              <a:gs pos="100000">
                <a:srgbClr val="FFC901"/>
              </a:gs>
            </a:gsLst>
            <a:lin ang="0" scaled="1"/>
          </a:gradFill>
          <a:ln w="381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5069" name="Line 13"/>
          <p:cNvSpPr>
            <a:spLocks noChangeShapeType="1"/>
          </p:cNvSpPr>
          <p:nvPr/>
        </p:nvSpPr>
        <p:spPr bwMode="auto">
          <a:xfrm flipV="1">
            <a:off x="5328356" y="3810001"/>
            <a:ext cx="0" cy="2174875"/>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5070" name="Line 14"/>
          <p:cNvSpPr>
            <a:spLocks noChangeShapeType="1"/>
          </p:cNvSpPr>
          <p:nvPr/>
        </p:nvSpPr>
        <p:spPr bwMode="ltGray">
          <a:xfrm flipV="1">
            <a:off x="6894689" y="4916488"/>
            <a:ext cx="0" cy="1077912"/>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5071" name="Text Box 15"/>
          <p:cNvSpPr txBox="1">
            <a:spLocks noChangeArrowheads="1"/>
          </p:cNvSpPr>
          <p:nvPr/>
        </p:nvSpPr>
        <p:spPr bwMode="auto">
          <a:xfrm>
            <a:off x="5425723" y="5027613"/>
            <a:ext cx="1230489" cy="595312"/>
          </a:xfrm>
          <a:prstGeom prst="rect">
            <a:avLst/>
          </a:prstGeom>
          <a:solidFill>
            <a:srgbClr val="0B78E5"/>
          </a:solidFill>
          <a:ln w="127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p>
            <a:pPr eaLnBrk="0" hangingPunct="0">
              <a:spcBef>
                <a:spcPct val="0"/>
              </a:spcBef>
            </a:pPr>
            <a:r>
              <a:rPr lang="en-US" sz="1600" dirty="0">
                <a:latin typeface="Arial" pitchFamily="34" charset="0"/>
                <a:cs typeface="Arial" pitchFamily="34" charset="0"/>
              </a:rPr>
              <a:t>“Pre”-diabetes</a:t>
            </a:r>
          </a:p>
        </p:txBody>
      </p:sp>
      <p:sp>
        <p:nvSpPr>
          <p:cNvPr id="45072" name="Text Box 16"/>
          <p:cNvSpPr txBox="1">
            <a:spLocks noChangeArrowheads="1"/>
          </p:cNvSpPr>
          <p:nvPr/>
        </p:nvSpPr>
        <p:spPr bwMode="auto">
          <a:xfrm>
            <a:off x="905934" y="5027613"/>
            <a:ext cx="1618545" cy="595312"/>
          </a:xfrm>
          <a:prstGeom prst="rect">
            <a:avLst/>
          </a:prstGeom>
          <a:solidFill>
            <a:srgbClr val="0B78E5"/>
          </a:solidFill>
          <a:ln w="127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p>
            <a:pPr eaLnBrk="0" hangingPunct="0">
              <a:spcBef>
                <a:spcPct val="0"/>
              </a:spcBef>
            </a:pPr>
            <a:r>
              <a:rPr lang="en-US" sz="1600" dirty="0">
                <a:latin typeface="Arial" pitchFamily="34" charset="0"/>
                <a:cs typeface="Arial" pitchFamily="34" charset="0"/>
              </a:rPr>
              <a:t>Genetic</a:t>
            </a:r>
          </a:p>
          <a:p>
            <a:pPr eaLnBrk="0" hangingPunct="0">
              <a:spcBef>
                <a:spcPct val="0"/>
              </a:spcBef>
            </a:pPr>
            <a:r>
              <a:rPr lang="en-US" sz="1600" dirty="0">
                <a:latin typeface="Arial" pitchFamily="34" charset="0"/>
                <a:cs typeface="Arial" pitchFamily="34" charset="0"/>
              </a:rPr>
              <a:t>predisposition</a:t>
            </a:r>
          </a:p>
        </p:txBody>
      </p:sp>
      <p:sp>
        <p:nvSpPr>
          <p:cNvPr id="45073" name="Text Box 17"/>
          <p:cNvSpPr txBox="1">
            <a:spLocks noChangeArrowheads="1"/>
          </p:cNvSpPr>
          <p:nvPr/>
        </p:nvSpPr>
        <p:spPr bwMode="auto">
          <a:xfrm>
            <a:off x="2911123" y="5027613"/>
            <a:ext cx="2230966" cy="595312"/>
          </a:xfrm>
          <a:prstGeom prst="rect">
            <a:avLst/>
          </a:prstGeom>
          <a:solidFill>
            <a:srgbClr val="0B78E5"/>
          </a:solidFill>
          <a:ln w="127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p>
            <a:pPr eaLnBrk="0" hangingPunct="0">
              <a:spcBef>
                <a:spcPct val="0"/>
              </a:spcBef>
            </a:pPr>
            <a:r>
              <a:rPr lang="en-US" sz="1600" dirty="0">
                <a:latin typeface="Arial" pitchFamily="34" charset="0"/>
                <a:cs typeface="Arial" pitchFamily="34" charset="0"/>
              </a:rPr>
              <a:t>Insulitis</a:t>
            </a:r>
            <a:br>
              <a:rPr lang="en-US" sz="1600" dirty="0">
                <a:latin typeface="Arial" pitchFamily="34" charset="0"/>
                <a:cs typeface="Arial" pitchFamily="34" charset="0"/>
              </a:rPr>
            </a:br>
            <a:r>
              <a:rPr lang="en-US" sz="1600" dirty="0">
                <a:latin typeface="Arial" pitchFamily="34" charset="0"/>
                <a:cs typeface="Arial" pitchFamily="34" charset="0"/>
                <a:sym typeface="Symbol" pitchFamily="18" charset="2"/>
              </a:rPr>
              <a:t>-C</a:t>
            </a:r>
            <a:r>
              <a:rPr lang="en-US" sz="1600" dirty="0">
                <a:latin typeface="Arial" pitchFamily="34" charset="0"/>
                <a:cs typeface="Arial" pitchFamily="34" charset="0"/>
              </a:rPr>
              <a:t>ell injury</a:t>
            </a:r>
          </a:p>
        </p:txBody>
      </p:sp>
      <p:sp>
        <p:nvSpPr>
          <p:cNvPr id="45074" name="Line 18"/>
          <p:cNvSpPr>
            <a:spLocks noChangeShapeType="1"/>
          </p:cNvSpPr>
          <p:nvPr/>
        </p:nvSpPr>
        <p:spPr bwMode="auto">
          <a:xfrm>
            <a:off x="2623256" y="2338389"/>
            <a:ext cx="0" cy="369887"/>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5075" name="Line 19"/>
          <p:cNvSpPr>
            <a:spLocks noChangeShapeType="1"/>
          </p:cNvSpPr>
          <p:nvPr/>
        </p:nvSpPr>
        <p:spPr bwMode="auto">
          <a:xfrm rot="19461166" flipH="1">
            <a:off x="7162801" y="4572000"/>
            <a:ext cx="517878" cy="1588"/>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5076" name="Line 20"/>
          <p:cNvSpPr>
            <a:spLocks noChangeShapeType="1"/>
          </p:cNvSpPr>
          <p:nvPr/>
        </p:nvSpPr>
        <p:spPr bwMode="auto">
          <a:xfrm>
            <a:off x="1056923" y="6130925"/>
            <a:ext cx="2531533"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5077" name="Line 21"/>
          <p:cNvSpPr>
            <a:spLocks noChangeShapeType="1"/>
          </p:cNvSpPr>
          <p:nvPr/>
        </p:nvSpPr>
        <p:spPr bwMode="auto">
          <a:xfrm>
            <a:off x="4435123" y="6149975"/>
            <a:ext cx="4073877"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5078" name="Text Box 22"/>
          <p:cNvSpPr txBox="1">
            <a:spLocks noChangeArrowheads="1"/>
          </p:cNvSpPr>
          <p:nvPr/>
        </p:nvSpPr>
        <p:spPr bwMode="black">
          <a:xfrm>
            <a:off x="-31044" y="6502401"/>
            <a:ext cx="7193844" cy="307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0" tIns="45715" rIns="91430" bIns="45715">
            <a:spAutoFit/>
          </a:bodyPr>
          <a:lstStyle/>
          <a:p>
            <a:pPr algn="l"/>
            <a:r>
              <a:rPr lang="en-US" sz="1400" dirty="0">
                <a:latin typeface="Arial" pitchFamily="34" charset="0"/>
                <a:cs typeface="Arial" pitchFamily="34" charset="0"/>
              </a:rPr>
              <a:t>Eisenbarth GS. </a:t>
            </a:r>
            <a:r>
              <a:rPr lang="en-US" sz="1400" i="1" dirty="0">
                <a:latin typeface="Arial" pitchFamily="34" charset="0"/>
                <a:cs typeface="Arial" pitchFamily="34" charset="0"/>
              </a:rPr>
              <a:t>N Engl J Med</a:t>
            </a:r>
            <a:r>
              <a:rPr lang="en-US" sz="1400" dirty="0">
                <a:latin typeface="Arial" pitchFamily="34" charset="0"/>
                <a:cs typeface="Arial" pitchFamily="34" charset="0"/>
              </a:rPr>
              <a:t>. 1986;314:1360-1368, slide courtesy of Dr. Daniel Hsia</a:t>
            </a:r>
          </a:p>
        </p:txBody>
      </p:sp>
      <p:sp>
        <p:nvSpPr>
          <p:cNvPr id="45079" name="Line 23"/>
          <p:cNvSpPr>
            <a:spLocks noChangeShapeType="1"/>
          </p:cNvSpPr>
          <p:nvPr/>
        </p:nvSpPr>
        <p:spPr bwMode="auto">
          <a:xfrm>
            <a:off x="43745" y="6542088"/>
            <a:ext cx="2895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5082" name="Text Box 26"/>
          <p:cNvSpPr txBox="1">
            <a:spLocks noChangeArrowheads="1"/>
          </p:cNvSpPr>
          <p:nvPr/>
        </p:nvSpPr>
        <p:spPr bwMode="auto">
          <a:xfrm>
            <a:off x="6934201" y="5299075"/>
            <a:ext cx="1116189" cy="349250"/>
          </a:xfrm>
          <a:prstGeom prst="rect">
            <a:avLst/>
          </a:prstGeom>
          <a:solidFill>
            <a:srgbClr val="0B78E5"/>
          </a:solidFill>
          <a:ln w="12700">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p>
            <a:pPr eaLnBrk="0" hangingPunct="0">
              <a:spcBef>
                <a:spcPct val="0"/>
              </a:spcBef>
            </a:pPr>
            <a:r>
              <a:rPr lang="en-US" sz="1600" dirty="0">
                <a:latin typeface="Arial" pitchFamily="34" charset="0"/>
                <a:cs typeface="Arial" pitchFamily="34" charset="0"/>
              </a:rPr>
              <a:t>Diabetes</a:t>
            </a:r>
          </a:p>
        </p:txBody>
      </p:sp>
      <p:sp>
        <p:nvSpPr>
          <p:cNvPr id="45085" name="Rectangle 29"/>
          <p:cNvSpPr>
            <a:spLocks noGrp="1" noChangeArrowheads="1"/>
          </p:cNvSpPr>
          <p:nvPr>
            <p:ph type="title"/>
          </p:nvPr>
        </p:nvSpPr>
        <p:spPr/>
        <p:txBody>
          <a:bodyPr>
            <a:normAutofit fontScale="90000"/>
          </a:bodyPr>
          <a:lstStyle/>
          <a:p>
            <a:pPr algn="ctr"/>
            <a:r>
              <a:rPr lang="en-US" dirty="0">
                <a:latin typeface="Arial" pitchFamily="34" charset="0"/>
                <a:cs typeface="Arial" pitchFamily="34" charset="0"/>
              </a:rPr>
              <a:t>Natural History Of “Pre”–Type 1 Diabetes</a:t>
            </a:r>
          </a:p>
        </p:txBody>
      </p:sp>
      <p:pic>
        <p:nvPicPr>
          <p:cNvPr id="26" name="~PP2331.WAV">
            <a:hlinkClick r:id="" action="ppaction://media"/>
          </p:cNvPr>
          <p:cNvPicPr>
            <a:picLocks noRot="1" noChangeAspect="1"/>
          </p:cNvPicPr>
          <p:nvPr>
            <a:wavAudioFile r:embed="rId1" name="~PP2331.WAV"/>
          </p:nvPr>
        </p:nvPicPr>
        <p:blipFill>
          <a:blip r:embed="rId3" cstate="print"/>
          <a:stretch>
            <a:fillRect/>
          </a:stretch>
        </p:blipFill>
        <p:spPr>
          <a:xfrm>
            <a:off x="8737600" y="6451600"/>
            <a:ext cx="304800" cy="304800"/>
          </a:xfrm>
          <a:prstGeom prst="rect">
            <a:avLst/>
          </a:prstGeom>
        </p:spPr>
      </p:pic>
    </p:spTree>
    <p:extLst>
      <p:ext uri="{BB962C8B-B14F-4D97-AF65-F5344CB8AC3E}">
        <p14:creationId xmlns:p14="http://schemas.microsoft.com/office/powerpoint/2010/main" val="193243029"/>
      </p:ext>
    </p:extLst>
  </p:cSld>
  <p:clrMapOvr>
    <a:masterClrMapping/>
  </p:clrMapOvr>
  <p:transition advTm="417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6"/>
                </p:tgtEl>
              </p:cMediaNode>
            </p:audio>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b="1" dirty="0"/>
              <a:t>How to help our </a:t>
            </a:r>
            <a:r>
              <a:rPr lang="en-US" b="1" dirty="0" err="1"/>
              <a:t>Kandu</a:t>
            </a:r>
            <a:r>
              <a:rPr lang="en-US" b="1" dirty="0"/>
              <a:t> families</a:t>
            </a:r>
          </a:p>
        </p:txBody>
      </p:sp>
      <p:sp>
        <p:nvSpPr>
          <p:cNvPr id="3" name="Content Placeholder 2"/>
          <p:cNvSpPr>
            <a:spLocks noGrp="1"/>
          </p:cNvSpPr>
          <p:nvPr>
            <p:ph idx="1"/>
          </p:nvPr>
        </p:nvSpPr>
        <p:spPr>
          <a:xfrm>
            <a:off x="457200" y="1524000"/>
            <a:ext cx="8229600" cy="4602163"/>
          </a:xfrm>
        </p:spPr>
        <p:txBody>
          <a:bodyPr rtlCol="0">
            <a:normAutofit fontScale="92500" lnSpcReduction="10000"/>
          </a:bodyPr>
          <a:lstStyle/>
          <a:p>
            <a:pPr fontAlgn="auto">
              <a:spcAft>
                <a:spcPts val="0"/>
              </a:spcAft>
              <a:buFont typeface="Arial" pitchFamily="34" charset="0"/>
              <a:buChar char="•"/>
              <a:defRPr/>
            </a:pPr>
            <a:r>
              <a:rPr lang="en-US" dirty="0"/>
              <a:t>Be supportive and understanding</a:t>
            </a:r>
          </a:p>
          <a:p>
            <a:pPr fontAlgn="auto">
              <a:spcAft>
                <a:spcPts val="0"/>
              </a:spcAft>
              <a:buFont typeface="Arial" pitchFamily="34" charset="0"/>
              <a:buChar char="•"/>
              <a:defRPr/>
            </a:pPr>
            <a:r>
              <a:rPr lang="en-US" dirty="0"/>
              <a:t>Let student perform self care tasks with supervision</a:t>
            </a:r>
          </a:p>
          <a:p>
            <a:pPr fontAlgn="auto">
              <a:spcAft>
                <a:spcPts val="0"/>
              </a:spcAft>
              <a:buFont typeface="Arial" pitchFamily="34" charset="0"/>
              <a:buChar char="•"/>
              <a:defRPr/>
            </a:pPr>
            <a:r>
              <a:rPr lang="en-US" dirty="0"/>
              <a:t>Use terms “in range” or “out of range” instead of good or bad for BG</a:t>
            </a:r>
          </a:p>
          <a:p>
            <a:pPr fontAlgn="auto">
              <a:spcAft>
                <a:spcPts val="0"/>
              </a:spcAft>
              <a:buFont typeface="Arial" pitchFamily="34" charset="0"/>
              <a:buChar char="•"/>
              <a:defRPr/>
            </a:pPr>
            <a:r>
              <a:rPr lang="en-US" dirty="0"/>
              <a:t>Remember that stress, growth spurts, excitement, illness all affect BG</a:t>
            </a:r>
          </a:p>
          <a:p>
            <a:pPr fontAlgn="auto">
              <a:spcAft>
                <a:spcPts val="0"/>
              </a:spcAft>
              <a:buFont typeface="Arial" pitchFamily="34" charset="0"/>
              <a:buChar char="•"/>
              <a:defRPr/>
            </a:pPr>
            <a:r>
              <a:rPr lang="en-US" dirty="0"/>
              <a:t>Understand that parents will be very concerned about their child with diabetes until they know someone is caring for their child like they do…</a:t>
            </a:r>
          </a:p>
        </p:txBody>
      </p:sp>
      <p:sp>
        <p:nvSpPr>
          <p:cNvPr id="4" name="Footer Placeholder 3"/>
          <p:cNvSpPr>
            <a:spLocks noGrp="1"/>
          </p:cNvSpPr>
          <p:nvPr>
            <p:ph type="ftr" sz="quarter" idx="11"/>
          </p:nvPr>
        </p:nvSpPr>
        <p:spPr/>
        <p:txBody>
          <a:bodyPr/>
          <a:lstStyle/>
          <a:p>
            <a:pPr>
              <a:defRPr/>
            </a:pPr>
            <a:r>
              <a:rPr lang="en-US"/>
              <a:t>© 2020 Diabetes Foundation of Mississippi</a:t>
            </a:r>
            <a:endParaRPr lang="en-US" dirty="0"/>
          </a:p>
        </p:txBody>
      </p:sp>
      <p:pic>
        <p:nvPicPr>
          <p:cNvPr id="5" name="~PP2314.WAV">
            <a:hlinkClick r:id="" action="ppaction://media"/>
          </p:cNvPr>
          <p:cNvPicPr>
            <a:picLocks noRot="1" noChangeAspect="1"/>
          </p:cNvPicPr>
          <p:nvPr>
            <a:wavAudioFile r:embed="rId1" name="~PP2314.WAV"/>
          </p:nvPr>
        </p:nvPicPr>
        <p:blipFill>
          <a:blip r:embed="rId3" cstate="print"/>
          <a:stretch>
            <a:fillRect/>
          </a:stretch>
        </p:blipFill>
        <p:spPr>
          <a:xfrm>
            <a:off x="8737600" y="6451600"/>
            <a:ext cx="304800" cy="304800"/>
          </a:xfrm>
          <a:prstGeom prst="rect">
            <a:avLst/>
          </a:prstGeom>
        </p:spPr>
      </p:pic>
    </p:spTree>
  </p:cSld>
  <p:clrMapOvr>
    <a:masterClrMapping/>
  </p:clrMapOvr>
  <p:transition advTm="728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b="1" dirty="0"/>
              <a:t>How the DFM supports families</a:t>
            </a:r>
          </a:p>
        </p:txBody>
      </p:sp>
      <p:sp>
        <p:nvSpPr>
          <p:cNvPr id="3" name="Content Placeholder 2"/>
          <p:cNvSpPr>
            <a:spLocks noGrp="1"/>
          </p:cNvSpPr>
          <p:nvPr>
            <p:ph idx="1"/>
          </p:nvPr>
        </p:nvSpPr>
        <p:spPr>
          <a:xfrm>
            <a:off x="457200" y="1524000"/>
            <a:ext cx="8229600" cy="4876800"/>
          </a:xfrm>
        </p:spPr>
        <p:txBody>
          <a:bodyPr rtlCol="0">
            <a:normAutofit/>
          </a:bodyPr>
          <a:lstStyle/>
          <a:p>
            <a:pPr marL="914400" indent="-457200" fontAlgn="auto">
              <a:spcAft>
                <a:spcPts val="0"/>
              </a:spcAft>
              <a:buFont typeface="Wingdings" pitchFamily="2" charset="2"/>
              <a:buChar char="Ø"/>
              <a:defRPr/>
            </a:pPr>
            <a:r>
              <a:rPr lang="en-US" dirty="0"/>
              <a:t>Sweet Subject School Program – training teachers and staff about diabetes</a:t>
            </a:r>
          </a:p>
          <a:p>
            <a:pPr marL="914400" indent="-457200" fontAlgn="auto">
              <a:spcAft>
                <a:spcPts val="0"/>
              </a:spcAft>
              <a:buFont typeface="Wingdings" pitchFamily="2" charset="2"/>
              <a:buChar char="Ø"/>
              <a:defRPr/>
            </a:pPr>
            <a:r>
              <a:rPr lang="en-US" dirty="0"/>
              <a:t>We Care backpack program - for the newly diagnosed</a:t>
            </a:r>
          </a:p>
          <a:p>
            <a:pPr marL="914400" indent="-457200" fontAlgn="auto">
              <a:spcAft>
                <a:spcPts val="0"/>
              </a:spcAft>
              <a:buFont typeface="Wingdings" pitchFamily="2" charset="2"/>
              <a:buChar char="Ø"/>
              <a:defRPr/>
            </a:pPr>
            <a:r>
              <a:rPr lang="en-US" dirty="0"/>
              <a:t>Camp </a:t>
            </a:r>
            <a:r>
              <a:rPr lang="en-US" dirty="0" err="1"/>
              <a:t>Kandu</a:t>
            </a:r>
            <a:r>
              <a:rPr lang="en-US" dirty="0"/>
              <a:t> twice yearly (May and Nov)</a:t>
            </a:r>
          </a:p>
          <a:p>
            <a:pPr marL="914400" indent="-457200" fontAlgn="auto">
              <a:spcAft>
                <a:spcPts val="0"/>
              </a:spcAft>
              <a:buFont typeface="Wingdings" pitchFamily="2" charset="2"/>
              <a:buChar char="Ø"/>
              <a:defRPr/>
            </a:pPr>
            <a:r>
              <a:rPr lang="en-US" dirty="0"/>
              <a:t>Camp Scholarships for summer camp</a:t>
            </a:r>
          </a:p>
          <a:p>
            <a:pPr marL="914400" indent="-457200" fontAlgn="auto">
              <a:spcAft>
                <a:spcPts val="0"/>
              </a:spcAft>
              <a:buFont typeface="Wingdings" pitchFamily="2" charset="2"/>
              <a:buChar char="Ø"/>
              <a:defRPr/>
            </a:pPr>
            <a:r>
              <a:rPr lang="en-US" dirty="0"/>
              <a:t>Patient assistance for uninsured or underinsured</a:t>
            </a:r>
          </a:p>
          <a:p>
            <a:pPr fontAlgn="auto">
              <a:spcAft>
                <a:spcPts val="0"/>
              </a:spcAft>
              <a:buFont typeface="Arial" pitchFamily="34" charset="0"/>
              <a:buChar char="•"/>
              <a:defRPr/>
            </a:pPr>
            <a:endParaRPr lang="en-US" dirty="0"/>
          </a:p>
        </p:txBody>
      </p:sp>
      <p:sp>
        <p:nvSpPr>
          <p:cNvPr id="4" name="Footer Placeholder 3"/>
          <p:cNvSpPr>
            <a:spLocks noGrp="1"/>
          </p:cNvSpPr>
          <p:nvPr>
            <p:ph type="ftr" sz="quarter" idx="11"/>
          </p:nvPr>
        </p:nvSpPr>
        <p:spPr/>
        <p:txBody>
          <a:bodyPr/>
          <a:lstStyle/>
          <a:p>
            <a:pPr>
              <a:defRPr/>
            </a:pPr>
            <a:r>
              <a:rPr lang="en-US"/>
              <a:t>© 2020 Diabetes Foundation of Mississippi</a:t>
            </a:r>
            <a:endParaRPr lang="en-US" dirty="0"/>
          </a:p>
        </p:txBody>
      </p:sp>
      <p:pic>
        <p:nvPicPr>
          <p:cNvPr id="5" name="~PP3354.WAV">
            <a:hlinkClick r:id="" action="ppaction://media"/>
          </p:cNvPr>
          <p:cNvPicPr>
            <a:picLocks noRot="1" noChangeAspect="1"/>
          </p:cNvPicPr>
          <p:nvPr>
            <a:wavAudioFile r:embed="rId1" name="~PP3354.WAV"/>
          </p:nvPr>
        </p:nvPicPr>
        <p:blipFill>
          <a:blip r:embed="rId4" cstate="print"/>
          <a:stretch>
            <a:fillRect/>
          </a:stretch>
        </p:blipFill>
        <p:spPr>
          <a:xfrm>
            <a:off x="8737600" y="6451600"/>
            <a:ext cx="304800" cy="304800"/>
          </a:xfrm>
          <a:prstGeom prst="rect">
            <a:avLst/>
          </a:prstGeom>
        </p:spPr>
      </p:pic>
    </p:spTree>
  </p:cSld>
  <p:clrMapOvr>
    <a:masterClrMapping/>
  </p:clrMapOvr>
  <p:transition advTm="130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3"/>
          <p:cNvSpPr>
            <a:spLocks noGrp="1"/>
          </p:cNvSpPr>
          <p:nvPr>
            <p:ph type="title"/>
          </p:nvPr>
        </p:nvSpPr>
        <p:spPr>
          <a:xfrm>
            <a:off x="457200" y="152400"/>
            <a:ext cx="8229600" cy="1143000"/>
          </a:xfrm>
        </p:spPr>
        <p:txBody>
          <a:bodyPr/>
          <a:lstStyle/>
          <a:p>
            <a:r>
              <a:rPr lang="en-US" altLang="en-US" b="1"/>
              <a:t>Resources</a:t>
            </a:r>
          </a:p>
        </p:txBody>
      </p:sp>
      <p:sp>
        <p:nvSpPr>
          <p:cNvPr id="5" name="Text Placeholder 4"/>
          <p:cNvSpPr>
            <a:spLocks noGrp="1"/>
          </p:cNvSpPr>
          <p:nvPr>
            <p:ph type="body" idx="1"/>
          </p:nvPr>
        </p:nvSpPr>
        <p:spPr>
          <a:xfrm>
            <a:off x="533400" y="1524000"/>
            <a:ext cx="4040188" cy="609600"/>
          </a:xfrm>
        </p:spPr>
        <p:txBody>
          <a:bodyPr>
            <a:normAutofit fontScale="85000" lnSpcReduction="10000"/>
          </a:bodyPr>
          <a:lstStyle/>
          <a:p>
            <a:pPr>
              <a:defRPr/>
            </a:pPr>
            <a:r>
              <a:rPr lang="en-US" sz="2800" dirty="0"/>
              <a:t>Insulin Pump/CGM Websites:</a:t>
            </a:r>
          </a:p>
        </p:txBody>
      </p:sp>
      <p:sp>
        <p:nvSpPr>
          <p:cNvPr id="20483" name="Content Placeholder 5"/>
          <p:cNvSpPr>
            <a:spLocks noGrp="1"/>
          </p:cNvSpPr>
          <p:nvPr>
            <p:ph sz="half" idx="2"/>
          </p:nvPr>
        </p:nvSpPr>
        <p:spPr>
          <a:xfrm>
            <a:off x="457200" y="2438400"/>
            <a:ext cx="4648200" cy="4038600"/>
          </a:xfrm>
        </p:spPr>
        <p:txBody>
          <a:bodyPr/>
          <a:lstStyle/>
          <a:p>
            <a:r>
              <a:rPr lang="en-US" altLang="en-US" sz="2400" dirty="0"/>
              <a:t>www.minimed.com</a:t>
            </a:r>
          </a:p>
          <a:p>
            <a:r>
              <a:rPr lang="en-US" altLang="en-US" sz="2400" dirty="0"/>
              <a:t>www.myomnipod.com</a:t>
            </a:r>
          </a:p>
          <a:p>
            <a:r>
              <a:rPr lang="en-US" altLang="en-US" sz="2400" dirty="0"/>
              <a:t>www.tandemdiabetes.com</a:t>
            </a:r>
          </a:p>
          <a:p>
            <a:r>
              <a:rPr lang="en-US" altLang="en-US" sz="2400" dirty="0"/>
              <a:t>www.dexcom.com</a:t>
            </a:r>
          </a:p>
          <a:p>
            <a:r>
              <a:rPr lang="en-US" altLang="en-US" sz="2400" dirty="0"/>
              <a:t>www.freestylelibre.us</a:t>
            </a:r>
          </a:p>
          <a:p>
            <a:r>
              <a:rPr lang="en-US" altLang="en-US" sz="2000" dirty="0"/>
              <a:t>http://www.diabetesnet.com/diabetes-technology/insulin-pumps/current-pumps/pump-comparison</a:t>
            </a:r>
          </a:p>
        </p:txBody>
      </p:sp>
      <p:sp>
        <p:nvSpPr>
          <p:cNvPr id="20486" name="Text Placeholder 6"/>
          <p:cNvSpPr>
            <a:spLocks noGrp="1"/>
          </p:cNvSpPr>
          <p:nvPr>
            <p:ph type="body" sz="quarter" idx="3"/>
          </p:nvPr>
        </p:nvSpPr>
        <p:spPr>
          <a:xfrm>
            <a:off x="5102225" y="1535113"/>
            <a:ext cx="4041775" cy="639762"/>
          </a:xfrm>
        </p:spPr>
        <p:txBody>
          <a:bodyPr>
            <a:normAutofit fontScale="92500" lnSpcReduction="20000"/>
          </a:bodyPr>
          <a:lstStyle/>
          <a:p>
            <a:r>
              <a:rPr lang="en-US" altLang="en-US" dirty="0"/>
              <a:t>Staff Training/emergency boxes/information</a:t>
            </a:r>
          </a:p>
        </p:txBody>
      </p:sp>
      <p:sp>
        <p:nvSpPr>
          <p:cNvPr id="20484" name="Content Placeholder 7"/>
          <p:cNvSpPr>
            <a:spLocks noGrp="1"/>
          </p:cNvSpPr>
          <p:nvPr>
            <p:ph sz="quarter" idx="4"/>
          </p:nvPr>
        </p:nvSpPr>
        <p:spPr>
          <a:xfrm>
            <a:off x="5029200" y="2133600"/>
            <a:ext cx="3733800" cy="4343400"/>
          </a:xfrm>
        </p:spPr>
        <p:txBody>
          <a:bodyPr/>
          <a:lstStyle/>
          <a:p>
            <a:pPr>
              <a:buNone/>
            </a:pPr>
            <a:r>
              <a:rPr lang="en-US" altLang="en-US" sz="2400" dirty="0"/>
              <a:t>Diabetes Foundation of Mississippi</a:t>
            </a:r>
          </a:p>
          <a:p>
            <a:r>
              <a:rPr lang="en-US" altLang="en-US" dirty="0">
                <a:hlinkClick r:id="rId3"/>
              </a:rPr>
              <a:t>www.msdiabetes.org</a:t>
            </a:r>
            <a:r>
              <a:rPr lang="en-US" altLang="en-US" dirty="0"/>
              <a:t> </a:t>
            </a:r>
            <a:r>
              <a:rPr lang="en-US" altLang="en-US" sz="2400" dirty="0"/>
              <a:t> </a:t>
            </a:r>
          </a:p>
          <a:p>
            <a:pPr>
              <a:buNone/>
            </a:pPr>
            <a:r>
              <a:rPr lang="en-US" altLang="en-US" b="1" dirty="0"/>
              <a:t>IEP/504 help:</a:t>
            </a:r>
          </a:p>
          <a:p>
            <a:pPr>
              <a:buNone/>
            </a:pPr>
            <a:r>
              <a:rPr lang="en-US" altLang="en-US" sz="2000" dirty="0"/>
              <a:t>Mississippi Parent Training Institute  </a:t>
            </a:r>
            <a:r>
              <a:rPr lang="en-US" altLang="en-US" sz="2000" dirty="0">
                <a:hlinkClick r:id="rId4"/>
              </a:rPr>
              <a:t>www.mspti.org</a:t>
            </a:r>
            <a:endParaRPr lang="en-US" altLang="en-US" sz="2000" dirty="0"/>
          </a:p>
          <a:p>
            <a:pPr>
              <a:buNone/>
            </a:pPr>
            <a:r>
              <a:rPr lang="en-US" altLang="en-US" sz="2000" dirty="0"/>
              <a:t>Understood website:</a:t>
            </a:r>
            <a:br>
              <a:rPr lang="en-US" altLang="en-US" sz="2000" dirty="0"/>
            </a:br>
            <a:r>
              <a:rPr lang="en-US" altLang="en-US" sz="1800" dirty="0">
                <a:hlinkClick r:id="rId5"/>
              </a:rPr>
              <a:t>https://www.understood.org/en/school-learning/special-services/504-plan/the-difference-between-ieps-and-504-plans</a:t>
            </a:r>
            <a:r>
              <a:rPr lang="en-US" altLang="en-US" sz="1800" dirty="0"/>
              <a:t> </a:t>
            </a:r>
            <a:br>
              <a:rPr lang="en-US" altLang="en-US" dirty="0"/>
            </a:br>
            <a:endParaRPr lang="en-US" altLang="en-US" sz="2400" dirty="0"/>
          </a:p>
          <a:p>
            <a:pPr algn="ctr">
              <a:buFont typeface="Wingdings 2" pitchFamily="18" charset="2"/>
              <a:buNone/>
            </a:pPr>
            <a:endParaRPr lang="en-US" altLang="en-US" sz="2800" dirty="0"/>
          </a:p>
        </p:txBody>
      </p:sp>
      <p:sp>
        <p:nvSpPr>
          <p:cNvPr id="7" name="Footer Placeholder 6"/>
          <p:cNvSpPr>
            <a:spLocks noGrp="1"/>
          </p:cNvSpPr>
          <p:nvPr>
            <p:ph type="ftr" sz="quarter" idx="11"/>
          </p:nvPr>
        </p:nvSpPr>
        <p:spPr/>
        <p:txBody>
          <a:bodyPr/>
          <a:lstStyle/>
          <a:p>
            <a:pPr>
              <a:defRPr/>
            </a:pPr>
            <a:r>
              <a:rPr lang="en-US"/>
              <a:t>© 2020 Diabetes Foundation of Mississippi</a:t>
            </a:r>
          </a:p>
        </p:txBody>
      </p:sp>
      <p:pic>
        <p:nvPicPr>
          <p:cNvPr id="8" name="~PP2803.WAV">
            <a:hlinkClick r:id="" action="ppaction://media"/>
          </p:cNvPr>
          <p:cNvPicPr>
            <a:picLocks noRot="1" noChangeAspect="1"/>
          </p:cNvPicPr>
          <p:nvPr>
            <a:wavAudioFile r:embed="rId1" name="~PP2803.WAV"/>
          </p:nvPr>
        </p:nvPicPr>
        <p:blipFill>
          <a:blip r:embed="rId6" cstate="print"/>
          <a:stretch>
            <a:fillRect/>
          </a:stretch>
        </p:blipFill>
        <p:spPr>
          <a:xfrm>
            <a:off x="8737600" y="6451600"/>
            <a:ext cx="304800" cy="304800"/>
          </a:xfrm>
          <a:prstGeom prst="rect">
            <a:avLst/>
          </a:prstGeom>
        </p:spPr>
      </p:pic>
    </p:spTree>
  </p:cSld>
  <p:clrMapOvr>
    <a:masterClrMapping/>
  </p:clrMapOvr>
  <p:transition advTm="73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normAutofit fontScale="90000"/>
          </a:bodyPr>
          <a:lstStyle/>
          <a:p>
            <a:r>
              <a:rPr lang="en-US" dirty="0"/>
              <a:t>Questions? Thank you for taking part in this online presentation!</a:t>
            </a:r>
          </a:p>
        </p:txBody>
      </p:sp>
      <p:pic>
        <p:nvPicPr>
          <p:cNvPr id="69635" name="Content Placeholder 3" descr="DFM Logo updated 9.2010 copy.jpg"/>
          <p:cNvPicPr>
            <a:picLocks noGrp="1" noChangeAspect="1"/>
          </p:cNvPicPr>
          <p:nvPr>
            <p:ph idx="1"/>
          </p:nvPr>
        </p:nvPicPr>
        <p:blipFill>
          <a:blip r:embed="rId3" cstate="print"/>
          <a:stretch>
            <a:fillRect/>
          </a:stretch>
        </p:blipFill>
        <p:spPr>
          <a:xfrm>
            <a:off x="3810000" y="1828800"/>
            <a:ext cx="1612900" cy="2493336"/>
          </a:xfrm>
        </p:spPr>
      </p:pic>
      <p:sp>
        <p:nvSpPr>
          <p:cNvPr id="5" name="Footer Placeholder 4"/>
          <p:cNvSpPr>
            <a:spLocks noGrp="1"/>
          </p:cNvSpPr>
          <p:nvPr>
            <p:ph type="ftr" sz="quarter" idx="11"/>
          </p:nvPr>
        </p:nvSpPr>
        <p:spPr/>
        <p:txBody>
          <a:bodyPr/>
          <a:lstStyle/>
          <a:p>
            <a:pPr>
              <a:defRPr/>
            </a:pPr>
            <a:r>
              <a:rPr lang="en-US"/>
              <a:t>© 2020 Diabetes Foundation of Mississippi</a:t>
            </a:r>
            <a:endParaRPr lang="en-US" dirty="0"/>
          </a:p>
        </p:txBody>
      </p:sp>
      <p:pic>
        <p:nvPicPr>
          <p:cNvPr id="6" name="~PP99.WAV">
            <a:hlinkClick r:id="" action="ppaction://media"/>
          </p:cNvPr>
          <p:cNvPicPr>
            <a:picLocks noRot="1" noChangeAspect="1"/>
          </p:cNvPicPr>
          <p:nvPr>
            <a:wavAudioFile r:embed="rId1" name="~PP99.WAV"/>
          </p:nvPr>
        </p:nvPicPr>
        <p:blipFill>
          <a:blip r:embed="rId4" cstate="print"/>
          <a:stretch>
            <a:fillRect/>
          </a:stretch>
        </p:blipFill>
        <p:spPr>
          <a:xfrm>
            <a:off x="8737600" y="6451600"/>
            <a:ext cx="304800" cy="304800"/>
          </a:xfrm>
          <a:prstGeom prst="rect">
            <a:avLst/>
          </a:prstGeom>
        </p:spPr>
      </p:pic>
      <p:sp>
        <p:nvSpPr>
          <p:cNvPr id="7" name="TextBox 6"/>
          <p:cNvSpPr txBox="1"/>
          <p:nvPr/>
        </p:nvSpPr>
        <p:spPr>
          <a:xfrm>
            <a:off x="457200" y="4572000"/>
            <a:ext cx="7696200" cy="1015663"/>
          </a:xfrm>
          <a:prstGeom prst="rect">
            <a:avLst/>
          </a:prstGeom>
          <a:noFill/>
        </p:spPr>
        <p:txBody>
          <a:bodyPr wrap="square" rtlCol="0">
            <a:spAutoFit/>
          </a:bodyPr>
          <a:lstStyle/>
          <a:p>
            <a:pPr>
              <a:buFont typeface="Arial" pitchFamily="34" charset="0"/>
              <a:buChar char="•"/>
            </a:pPr>
            <a:r>
              <a:rPr lang="en-US" sz="2000" b="1" dirty="0"/>
              <a:t>Call the DFM 601 957-7878</a:t>
            </a:r>
          </a:p>
          <a:p>
            <a:pPr>
              <a:buFont typeface="Arial" pitchFamily="34" charset="0"/>
              <a:buChar char="•"/>
            </a:pPr>
            <a:r>
              <a:rPr lang="en-US" sz="2000" b="1" dirty="0"/>
              <a:t>Email us at </a:t>
            </a:r>
            <a:r>
              <a:rPr lang="en-US" sz="2000" b="1" dirty="0">
                <a:hlinkClick r:id="rId5"/>
              </a:rPr>
              <a:t>msdiabetes@msdiabetes.org</a:t>
            </a:r>
            <a:endParaRPr lang="en-US" sz="2000" b="1" dirty="0"/>
          </a:p>
          <a:p>
            <a:pPr>
              <a:buFont typeface="Arial" pitchFamily="34" charset="0"/>
              <a:buChar char="•"/>
            </a:pPr>
            <a:r>
              <a:rPr lang="en-US" sz="2000" b="1" dirty="0"/>
              <a:t>Email Irena McClain, MPH at </a:t>
            </a:r>
            <a:r>
              <a:rPr lang="en-US" sz="2000" b="1" dirty="0">
                <a:hlinkClick r:id="rId6"/>
              </a:rPr>
              <a:t>irenamcclain@msdiabetes.org</a:t>
            </a:r>
            <a:r>
              <a:rPr lang="en-US" sz="2000" b="1" dirty="0"/>
              <a:t>  </a:t>
            </a:r>
          </a:p>
        </p:txBody>
      </p:sp>
    </p:spTree>
  </p:cSld>
  <p:clrMapOvr>
    <a:masterClrMapping/>
  </p:clrMapOvr>
  <p:transition advTm="257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lstStyle/>
          <a:p>
            <a:r>
              <a:rPr lang="en-US" dirty="0"/>
              <a:t>Type 2 diabetes </a:t>
            </a:r>
          </a:p>
        </p:txBody>
      </p:sp>
      <p:sp>
        <p:nvSpPr>
          <p:cNvPr id="3" name="Content Placeholder 2"/>
          <p:cNvSpPr>
            <a:spLocks noGrp="1"/>
          </p:cNvSpPr>
          <p:nvPr>
            <p:ph idx="1"/>
          </p:nvPr>
        </p:nvSpPr>
        <p:spPr>
          <a:xfrm>
            <a:off x="457200" y="1371600"/>
            <a:ext cx="8229600" cy="4754563"/>
          </a:xfrm>
        </p:spPr>
        <p:txBody>
          <a:bodyPr/>
          <a:lstStyle/>
          <a:p>
            <a:r>
              <a:rPr lang="en-US" sz="2800" dirty="0"/>
              <a:t>Insulin resistance-body produces insulin but cannot use it properly</a:t>
            </a:r>
          </a:p>
          <a:p>
            <a:r>
              <a:rPr lang="en-US" sz="2800" dirty="0"/>
              <a:t>More common in adults but increasing in children: associated with family history, ethnicity and overweight/obesity</a:t>
            </a:r>
          </a:p>
          <a:p>
            <a:r>
              <a:rPr lang="en-US" sz="2800" dirty="0"/>
              <a:t>Symptoms </a:t>
            </a:r>
            <a:r>
              <a:rPr lang="en-US" sz="2800" b="1" dirty="0"/>
              <a:t>may</a:t>
            </a:r>
            <a:r>
              <a:rPr lang="en-US" sz="2800" dirty="0"/>
              <a:t> include increased thirst, frequent urination, tiredness, hunger </a:t>
            </a:r>
            <a:r>
              <a:rPr lang="en-US" sz="2800" b="1" dirty="0"/>
              <a:t>but</a:t>
            </a:r>
            <a:r>
              <a:rPr lang="en-US" sz="2800" dirty="0"/>
              <a:t> some children show no symptom at diagnosis</a:t>
            </a:r>
          </a:p>
          <a:p>
            <a:r>
              <a:rPr lang="en-US" sz="2800" dirty="0"/>
              <a:t>Gestational diabetes-type 2 diabetes during pregnancy</a:t>
            </a:r>
          </a:p>
          <a:p>
            <a:endParaRPr lang="en-US" dirty="0"/>
          </a:p>
        </p:txBody>
      </p:sp>
      <p:sp>
        <p:nvSpPr>
          <p:cNvPr id="4" name="Footer Placeholder 3"/>
          <p:cNvSpPr>
            <a:spLocks noGrp="1"/>
          </p:cNvSpPr>
          <p:nvPr>
            <p:ph type="ftr" sz="quarter" idx="11"/>
          </p:nvPr>
        </p:nvSpPr>
        <p:spPr/>
        <p:txBody>
          <a:bodyPr/>
          <a:lstStyle/>
          <a:p>
            <a:pPr>
              <a:defRPr/>
            </a:pPr>
            <a:r>
              <a:rPr lang="en-US"/>
              <a:t>© 2020 Diabetes Foundation of Mississippi</a:t>
            </a:r>
          </a:p>
        </p:txBody>
      </p:sp>
      <p:pic>
        <p:nvPicPr>
          <p:cNvPr id="7" name="~PP2960.WAV">
            <a:hlinkClick r:id="" action="ppaction://media"/>
          </p:cNvPr>
          <p:cNvPicPr>
            <a:picLocks noRot="1" noChangeAspect="1"/>
          </p:cNvPicPr>
          <p:nvPr>
            <a:wavAudioFile r:embed="rId1" name="~PP2960.WAV"/>
          </p:nvPr>
        </p:nvPicPr>
        <p:blipFill>
          <a:blip r:embed="rId4" cstate="print"/>
          <a:stretch>
            <a:fillRect/>
          </a:stretch>
        </p:blipFill>
        <p:spPr>
          <a:xfrm>
            <a:off x="8737600" y="6451600"/>
            <a:ext cx="304800" cy="304800"/>
          </a:xfrm>
          <a:prstGeom prst="rect">
            <a:avLst/>
          </a:prstGeom>
        </p:spPr>
      </p:pic>
    </p:spTree>
  </p:cSld>
  <p:clrMapOvr>
    <a:masterClrMapping/>
  </p:clrMapOvr>
  <p:transition advTm="644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29633" y="6523038"/>
            <a:ext cx="6219503" cy="307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spAutoFit/>
          </a:bodyPr>
          <a:lstStyle/>
          <a:p>
            <a:pPr algn="l" eaLnBrk="0" hangingPunct="0">
              <a:spcBef>
                <a:spcPct val="0"/>
              </a:spcBef>
            </a:pPr>
            <a:r>
              <a:rPr lang="en-US" sz="1400" dirty="0">
                <a:latin typeface="Arial" pitchFamily="34" charset="0"/>
                <a:cs typeface="Arial" pitchFamily="34" charset="0"/>
              </a:rPr>
              <a:t>Adapted from Ramlo-Halsted BA, Edelman SV. </a:t>
            </a:r>
            <a:r>
              <a:rPr lang="en-US" sz="1400" i="1" dirty="0">
                <a:latin typeface="Arial" pitchFamily="34" charset="0"/>
                <a:cs typeface="Arial" pitchFamily="34" charset="0"/>
              </a:rPr>
              <a:t>Prim Care. </a:t>
            </a:r>
            <a:r>
              <a:rPr lang="en-US" sz="1400" dirty="0">
                <a:latin typeface="Arial" pitchFamily="34" charset="0"/>
                <a:cs typeface="Arial" pitchFamily="34" charset="0"/>
              </a:rPr>
              <a:t>1999;26:771-789</a:t>
            </a:r>
          </a:p>
        </p:txBody>
      </p:sp>
      <p:sp>
        <p:nvSpPr>
          <p:cNvPr id="49156" name="Rectangle 4"/>
          <p:cNvSpPr>
            <a:spLocks noGrp="1" noChangeArrowheads="1"/>
          </p:cNvSpPr>
          <p:nvPr>
            <p:ph type="title"/>
          </p:nvPr>
        </p:nvSpPr>
        <p:spPr/>
        <p:txBody>
          <a:bodyPr>
            <a:normAutofit fontScale="90000"/>
          </a:bodyPr>
          <a:lstStyle/>
          <a:p>
            <a:pPr algn="ctr"/>
            <a:r>
              <a:rPr lang="en-US" dirty="0">
                <a:latin typeface="Arial" pitchFamily="34" charset="0"/>
                <a:cs typeface="Arial" pitchFamily="34" charset="0"/>
              </a:rPr>
              <a:t>Natural History of Type 2 Diabetes</a:t>
            </a:r>
          </a:p>
        </p:txBody>
      </p:sp>
      <p:sp>
        <p:nvSpPr>
          <p:cNvPr id="49157" name="Rectangle 5"/>
          <p:cNvSpPr>
            <a:spLocks noChangeArrowheads="1"/>
          </p:cNvSpPr>
          <p:nvPr/>
        </p:nvSpPr>
        <p:spPr bwMode="gray">
          <a:xfrm>
            <a:off x="2510367" y="6013451"/>
            <a:ext cx="4739922" cy="220663"/>
          </a:xfrm>
          <a:prstGeom prst="rect">
            <a:avLst/>
          </a:prstGeom>
          <a:solidFill>
            <a:srgbClr val="9E1C66"/>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nchor="ctr" anchorCtr="1"/>
          <a:lstStyle/>
          <a:p>
            <a:pPr eaLnBrk="0" hangingPunct="0">
              <a:spcBef>
                <a:spcPct val="0"/>
              </a:spcBef>
            </a:pPr>
            <a:r>
              <a:rPr lang="en-US" sz="1600" dirty="0">
                <a:solidFill>
                  <a:srgbClr val="FFFFFF"/>
                </a:solidFill>
                <a:latin typeface="Arial" pitchFamily="34" charset="0"/>
                <a:cs typeface="Arial" pitchFamily="34" charset="0"/>
              </a:rPr>
              <a:t>Macrovascular complications</a:t>
            </a:r>
            <a:endParaRPr lang="en-US" sz="1600" dirty="0">
              <a:solidFill>
                <a:schemeClr val="accent1"/>
              </a:solidFill>
              <a:latin typeface="Arial" pitchFamily="34" charset="0"/>
              <a:cs typeface="Arial" pitchFamily="34" charset="0"/>
            </a:endParaRPr>
          </a:p>
        </p:txBody>
      </p:sp>
      <p:sp>
        <p:nvSpPr>
          <p:cNvPr id="49158" name="Rectangle 6"/>
          <p:cNvSpPr>
            <a:spLocks noChangeArrowheads="1"/>
          </p:cNvSpPr>
          <p:nvPr/>
        </p:nvSpPr>
        <p:spPr bwMode="gray">
          <a:xfrm>
            <a:off x="3865034" y="5792789"/>
            <a:ext cx="3385255" cy="219075"/>
          </a:xfrm>
          <a:prstGeom prst="rect">
            <a:avLst/>
          </a:prstGeom>
          <a:solidFill>
            <a:srgbClr val="064686"/>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nchor="ctr" anchorCtr="1"/>
          <a:lstStyle/>
          <a:p>
            <a:pPr>
              <a:spcBef>
                <a:spcPct val="0"/>
              </a:spcBef>
            </a:pPr>
            <a:r>
              <a:rPr lang="en-US" sz="1600" dirty="0">
                <a:solidFill>
                  <a:srgbClr val="FFFFFF"/>
                </a:solidFill>
                <a:latin typeface="Arial" pitchFamily="34" charset="0"/>
                <a:cs typeface="Arial" pitchFamily="34" charset="0"/>
              </a:rPr>
              <a:t>Microvascular complications</a:t>
            </a:r>
          </a:p>
        </p:txBody>
      </p:sp>
      <p:sp>
        <p:nvSpPr>
          <p:cNvPr id="49159" name="Text Box 7"/>
          <p:cNvSpPr txBox="1">
            <a:spLocks noChangeArrowheads="1"/>
          </p:cNvSpPr>
          <p:nvPr/>
        </p:nvSpPr>
        <p:spPr bwMode="black">
          <a:xfrm>
            <a:off x="6855178" y="2778126"/>
            <a:ext cx="2398889" cy="369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p>
            <a:pPr algn="l" eaLnBrk="0" hangingPunct="0">
              <a:spcBef>
                <a:spcPct val="100000"/>
              </a:spcBef>
            </a:pPr>
            <a:r>
              <a:rPr lang="en-US" dirty="0">
                <a:solidFill>
                  <a:srgbClr val="FF0000"/>
                </a:solidFill>
                <a:latin typeface="Arial" pitchFamily="34" charset="0"/>
                <a:cs typeface="Arial" pitchFamily="34" charset="0"/>
              </a:rPr>
              <a:t>Insulin resistance</a:t>
            </a:r>
          </a:p>
        </p:txBody>
      </p:sp>
      <p:sp>
        <p:nvSpPr>
          <p:cNvPr id="49160" name="Line 8"/>
          <p:cNvSpPr>
            <a:spLocks noChangeShapeType="1"/>
          </p:cNvSpPr>
          <p:nvPr/>
        </p:nvSpPr>
        <p:spPr bwMode="black">
          <a:xfrm>
            <a:off x="3526367" y="2324101"/>
            <a:ext cx="4233" cy="3736975"/>
          </a:xfrm>
          <a:prstGeom prst="line">
            <a:avLst/>
          </a:prstGeom>
          <a:noFill/>
          <a:ln w="127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9161" name="Line 9"/>
          <p:cNvSpPr>
            <a:spLocks noChangeShapeType="1"/>
          </p:cNvSpPr>
          <p:nvPr/>
        </p:nvSpPr>
        <p:spPr bwMode="black">
          <a:xfrm>
            <a:off x="781756" y="6246814"/>
            <a:ext cx="7078133" cy="158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9162" name="Freeform 10"/>
          <p:cNvSpPr>
            <a:spLocks/>
          </p:cNvSpPr>
          <p:nvPr/>
        </p:nvSpPr>
        <p:spPr bwMode="invGray">
          <a:xfrm>
            <a:off x="1154289" y="2774951"/>
            <a:ext cx="5548489" cy="1139825"/>
          </a:xfrm>
          <a:custGeom>
            <a:avLst/>
            <a:gdLst>
              <a:gd name="T0" fmla="*/ 0 w 3932"/>
              <a:gd name="T1" fmla="*/ 718 h 718"/>
              <a:gd name="T2" fmla="*/ 1680 w 3932"/>
              <a:gd name="T3" fmla="*/ 117 h 718"/>
              <a:gd name="T4" fmla="*/ 3172 w 3932"/>
              <a:gd name="T5" fmla="*/ 14 h 718"/>
              <a:gd name="T6" fmla="*/ 3932 w 3932"/>
              <a:gd name="T7" fmla="*/ 64 h 718"/>
            </a:gdLst>
            <a:ahLst/>
            <a:cxnLst>
              <a:cxn ang="0">
                <a:pos x="T0" y="T1"/>
              </a:cxn>
              <a:cxn ang="0">
                <a:pos x="T2" y="T3"/>
              </a:cxn>
              <a:cxn ang="0">
                <a:pos x="T4" y="T5"/>
              </a:cxn>
              <a:cxn ang="0">
                <a:pos x="T6" y="T7"/>
              </a:cxn>
            </a:cxnLst>
            <a:rect l="0" t="0" r="r" b="b"/>
            <a:pathLst>
              <a:path w="3932" h="718">
                <a:moveTo>
                  <a:pt x="0" y="718"/>
                </a:moveTo>
                <a:cubicBezTo>
                  <a:pt x="512" y="471"/>
                  <a:pt x="1151" y="234"/>
                  <a:pt x="1680" y="117"/>
                </a:cubicBezTo>
                <a:cubicBezTo>
                  <a:pt x="2209" y="0"/>
                  <a:pt x="2797" y="23"/>
                  <a:pt x="3172" y="14"/>
                </a:cubicBezTo>
                <a:cubicBezTo>
                  <a:pt x="3547" y="5"/>
                  <a:pt x="3774" y="54"/>
                  <a:pt x="3932" y="64"/>
                </a:cubicBezTo>
              </a:path>
            </a:pathLst>
          </a:custGeom>
          <a:noFill/>
          <a:ln w="57150"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9163" name="Freeform 11"/>
          <p:cNvSpPr>
            <a:spLocks/>
          </p:cNvSpPr>
          <p:nvPr/>
        </p:nvSpPr>
        <p:spPr bwMode="ltGray">
          <a:xfrm>
            <a:off x="1138768" y="2605088"/>
            <a:ext cx="5634566" cy="1344612"/>
          </a:xfrm>
          <a:custGeom>
            <a:avLst/>
            <a:gdLst>
              <a:gd name="T0" fmla="*/ 0 w 3512"/>
              <a:gd name="T1" fmla="*/ 817 h 844"/>
              <a:gd name="T2" fmla="*/ 498 w 3512"/>
              <a:gd name="T3" fmla="*/ 515 h 844"/>
              <a:gd name="T4" fmla="*/ 1493 w 3512"/>
              <a:gd name="T5" fmla="*/ 26 h 844"/>
              <a:gd name="T6" fmla="*/ 2836 w 3512"/>
              <a:gd name="T7" fmla="*/ 631 h 844"/>
              <a:gd name="T8" fmla="*/ 3512 w 3512"/>
              <a:gd name="T9" fmla="*/ 835 h 844"/>
            </a:gdLst>
            <a:ahLst/>
            <a:cxnLst>
              <a:cxn ang="0">
                <a:pos x="T0" y="T1"/>
              </a:cxn>
              <a:cxn ang="0">
                <a:pos x="T2" y="T3"/>
              </a:cxn>
              <a:cxn ang="0">
                <a:pos x="T4" y="T5"/>
              </a:cxn>
              <a:cxn ang="0">
                <a:pos x="T6" y="T7"/>
              </a:cxn>
              <a:cxn ang="0">
                <a:pos x="T8" y="T9"/>
              </a:cxn>
            </a:cxnLst>
            <a:rect l="0" t="0" r="r" b="b"/>
            <a:pathLst>
              <a:path w="3512" h="844">
                <a:moveTo>
                  <a:pt x="0" y="817"/>
                </a:moveTo>
                <a:cubicBezTo>
                  <a:pt x="83" y="767"/>
                  <a:pt x="249" y="647"/>
                  <a:pt x="498" y="515"/>
                </a:cubicBezTo>
                <a:cubicBezTo>
                  <a:pt x="747" y="383"/>
                  <a:pt x="1021" y="43"/>
                  <a:pt x="1493" y="26"/>
                </a:cubicBezTo>
                <a:cubicBezTo>
                  <a:pt x="2205" y="0"/>
                  <a:pt x="2445" y="471"/>
                  <a:pt x="2836" y="631"/>
                </a:cubicBezTo>
                <a:cubicBezTo>
                  <a:pt x="3147" y="844"/>
                  <a:pt x="3502" y="826"/>
                  <a:pt x="3512" y="835"/>
                </a:cubicBezTo>
              </a:path>
            </a:pathLst>
          </a:custGeom>
          <a:noFill/>
          <a:ln w="57150" cap="flat" cmpd="sng">
            <a:solidFill>
              <a:srgbClr val="00B0F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9164" name="Text Box 12"/>
          <p:cNvSpPr txBox="1">
            <a:spLocks noChangeArrowheads="1"/>
          </p:cNvSpPr>
          <p:nvPr/>
        </p:nvSpPr>
        <p:spPr bwMode="black">
          <a:xfrm>
            <a:off x="1295400" y="1681163"/>
            <a:ext cx="2223911"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p>
            <a:pPr algn="ctr" eaLnBrk="0" hangingPunct="0">
              <a:spcBef>
                <a:spcPct val="0"/>
              </a:spcBef>
            </a:pPr>
            <a:r>
              <a:rPr lang="en-US" sz="1800" dirty="0">
                <a:latin typeface="Arial" pitchFamily="34" charset="0"/>
                <a:cs typeface="Arial" pitchFamily="34" charset="0"/>
              </a:rPr>
              <a:t>Impaired</a:t>
            </a:r>
          </a:p>
          <a:p>
            <a:pPr algn="ctr" eaLnBrk="0" hangingPunct="0">
              <a:spcBef>
                <a:spcPct val="0"/>
              </a:spcBef>
            </a:pPr>
            <a:r>
              <a:rPr lang="en-US" sz="1800" dirty="0">
                <a:latin typeface="Arial" pitchFamily="34" charset="0"/>
                <a:cs typeface="Arial" pitchFamily="34" charset="0"/>
              </a:rPr>
              <a:t>glucose tolerance</a:t>
            </a:r>
          </a:p>
        </p:txBody>
      </p:sp>
      <p:sp>
        <p:nvSpPr>
          <p:cNvPr id="49165" name="Text Box 13"/>
          <p:cNvSpPr txBox="1">
            <a:spLocks noChangeArrowheads="1"/>
          </p:cNvSpPr>
          <p:nvPr/>
        </p:nvSpPr>
        <p:spPr bwMode="black">
          <a:xfrm>
            <a:off x="3352800" y="1727200"/>
            <a:ext cx="1543993" cy="646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spAutoFit/>
          </a:bodyPr>
          <a:lstStyle/>
          <a:p>
            <a:pPr algn="ctr" eaLnBrk="0" hangingPunct="0">
              <a:spcBef>
                <a:spcPct val="0"/>
              </a:spcBef>
            </a:pPr>
            <a:r>
              <a:rPr lang="en-US" sz="1800" dirty="0">
                <a:latin typeface="Arial" pitchFamily="34" charset="0"/>
                <a:cs typeface="Arial" pitchFamily="34" charset="0"/>
              </a:rPr>
              <a:t>Undiagnosed</a:t>
            </a:r>
          </a:p>
          <a:p>
            <a:pPr algn="ctr" eaLnBrk="0" hangingPunct="0">
              <a:spcBef>
                <a:spcPct val="0"/>
              </a:spcBef>
            </a:pPr>
            <a:r>
              <a:rPr lang="en-US" sz="1800" dirty="0">
                <a:latin typeface="Arial" pitchFamily="34" charset="0"/>
                <a:cs typeface="Arial" pitchFamily="34" charset="0"/>
              </a:rPr>
              <a:t>diabetes</a:t>
            </a:r>
          </a:p>
        </p:txBody>
      </p:sp>
      <p:sp>
        <p:nvSpPr>
          <p:cNvPr id="49166" name="Line 14"/>
          <p:cNvSpPr>
            <a:spLocks noChangeShapeType="1"/>
          </p:cNvSpPr>
          <p:nvPr/>
        </p:nvSpPr>
        <p:spPr bwMode="black">
          <a:xfrm>
            <a:off x="3625145" y="2347913"/>
            <a:ext cx="951089"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9167" name="Line 15"/>
          <p:cNvSpPr>
            <a:spLocks noChangeShapeType="1"/>
          </p:cNvSpPr>
          <p:nvPr/>
        </p:nvSpPr>
        <p:spPr bwMode="black">
          <a:xfrm flipV="1">
            <a:off x="1295400" y="2347914"/>
            <a:ext cx="2163234" cy="1587"/>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9168" name="Line 16"/>
          <p:cNvSpPr>
            <a:spLocks noChangeShapeType="1"/>
          </p:cNvSpPr>
          <p:nvPr/>
        </p:nvSpPr>
        <p:spPr bwMode="black">
          <a:xfrm>
            <a:off x="4677834" y="2347913"/>
            <a:ext cx="2099733"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9169" name="Text Box 17"/>
          <p:cNvSpPr txBox="1">
            <a:spLocks noChangeArrowheads="1"/>
          </p:cNvSpPr>
          <p:nvPr/>
        </p:nvSpPr>
        <p:spPr bwMode="black">
          <a:xfrm>
            <a:off x="4824589" y="1955801"/>
            <a:ext cx="2033411"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p>
            <a:pPr algn="ctr" eaLnBrk="0" hangingPunct="0">
              <a:spcBef>
                <a:spcPct val="0"/>
              </a:spcBef>
            </a:pPr>
            <a:r>
              <a:rPr lang="en-US" sz="1800" dirty="0">
                <a:latin typeface="Arial" pitchFamily="34" charset="0"/>
                <a:cs typeface="Arial" pitchFamily="34" charset="0"/>
              </a:rPr>
              <a:t>Known diabetes</a:t>
            </a:r>
          </a:p>
        </p:txBody>
      </p:sp>
      <p:sp>
        <p:nvSpPr>
          <p:cNvPr id="49170" name="Line 18"/>
          <p:cNvSpPr>
            <a:spLocks noChangeShapeType="1"/>
          </p:cNvSpPr>
          <p:nvPr/>
        </p:nvSpPr>
        <p:spPr bwMode="black">
          <a:xfrm>
            <a:off x="4648200" y="2349500"/>
            <a:ext cx="0" cy="3524250"/>
          </a:xfrm>
          <a:prstGeom prst="line">
            <a:avLst/>
          </a:prstGeom>
          <a:noFill/>
          <a:ln w="127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9171" name="Line 19"/>
          <p:cNvSpPr>
            <a:spLocks noChangeShapeType="1"/>
          </p:cNvSpPr>
          <p:nvPr/>
        </p:nvSpPr>
        <p:spPr bwMode="ltGray">
          <a:xfrm flipH="1">
            <a:off x="1087967" y="5753100"/>
            <a:ext cx="1422400" cy="0"/>
          </a:xfrm>
          <a:prstGeom prst="line">
            <a:avLst/>
          </a:prstGeom>
          <a:noFill/>
          <a:ln w="571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nvGrpSpPr>
          <p:cNvPr id="2" name="Group 20"/>
          <p:cNvGrpSpPr>
            <a:grpSpLocks/>
          </p:cNvGrpSpPr>
          <p:nvPr/>
        </p:nvGrpSpPr>
        <p:grpSpPr bwMode="auto">
          <a:xfrm>
            <a:off x="781756" y="2365375"/>
            <a:ext cx="358422" cy="3881438"/>
            <a:chOff x="403" y="1218"/>
            <a:chExt cx="226" cy="2445"/>
          </a:xfrm>
        </p:grpSpPr>
        <p:sp>
          <p:nvSpPr>
            <p:cNvPr id="49173" name="Line 21"/>
            <p:cNvSpPr>
              <a:spLocks noChangeShapeType="1"/>
            </p:cNvSpPr>
            <p:nvPr/>
          </p:nvSpPr>
          <p:spPr bwMode="black">
            <a:xfrm>
              <a:off x="403" y="1218"/>
              <a:ext cx="0" cy="244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9174" name="Line 22"/>
            <p:cNvSpPr>
              <a:spLocks noChangeShapeType="1"/>
            </p:cNvSpPr>
            <p:nvPr/>
          </p:nvSpPr>
          <p:spPr bwMode="black">
            <a:xfrm>
              <a:off x="628" y="3285"/>
              <a:ext cx="1"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grpSp>
      <p:sp>
        <p:nvSpPr>
          <p:cNvPr id="49175" name="Line 23"/>
          <p:cNvSpPr>
            <a:spLocks noChangeShapeType="1"/>
          </p:cNvSpPr>
          <p:nvPr/>
        </p:nvSpPr>
        <p:spPr bwMode="gray">
          <a:xfrm flipH="1" flipV="1">
            <a:off x="1087967" y="5665788"/>
            <a:ext cx="1557867" cy="0"/>
          </a:xfrm>
          <a:prstGeom prst="line">
            <a:avLst/>
          </a:prstGeom>
          <a:noFill/>
          <a:ln w="57150">
            <a:solidFill>
              <a:srgbClr val="70C10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49176" name="Freeform 24"/>
          <p:cNvSpPr>
            <a:spLocks/>
          </p:cNvSpPr>
          <p:nvPr/>
        </p:nvSpPr>
        <p:spPr bwMode="ltGray">
          <a:xfrm>
            <a:off x="2510367" y="4799014"/>
            <a:ext cx="4267200" cy="954087"/>
          </a:xfrm>
          <a:custGeom>
            <a:avLst/>
            <a:gdLst>
              <a:gd name="T0" fmla="*/ 0 w 2976"/>
              <a:gd name="T1" fmla="*/ 672 h 672"/>
              <a:gd name="T2" fmla="*/ 1680 w 2976"/>
              <a:gd name="T3" fmla="*/ 528 h 672"/>
              <a:gd name="T4" fmla="*/ 2976 w 2976"/>
              <a:gd name="T5" fmla="*/ 0 h 672"/>
            </a:gdLst>
            <a:ahLst/>
            <a:cxnLst>
              <a:cxn ang="0">
                <a:pos x="T0" y="T1"/>
              </a:cxn>
              <a:cxn ang="0">
                <a:pos x="T2" y="T3"/>
              </a:cxn>
              <a:cxn ang="0">
                <a:pos x="T4" y="T5"/>
              </a:cxn>
            </a:cxnLst>
            <a:rect l="0" t="0" r="r" b="b"/>
            <a:pathLst>
              <a:path w="2976" h="672">
                <a:moveTo>
                  <a:pt x="0" y="672"/>
                </a:moveTo>
                <a:cubicBezTo>
                  <a:pt x="592" y="656"/>
                  <a:pt x="1184" y="640"/>
                  <a:pt x="1680" y="528"/>
                </a:cubicBezTo>
                <a:cubicBezTo>
                  <a:pt x="2176" y="416"/>
                  <a:pt x="2576" y="208"/>
                  <a:pt x="2976" y="0"/>
                </a:cubicBezTo>
              </a:path>
            </a:pathLst>
          </a:custGeom>
          <a:noFill/>
          <a:ln w="57150" cap="flat" cmpd="sng">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9177" name="Freeform 25"/>
          <p:cNvSpPr>
            <a:spLocks/>
          </p:cNvSpPr>
          <p:nvPr/>
        </p:nvSpPr>
        <p:spPr bwMode="gray">
          <a:xfrm>
            <a:off x="2510367" y="4117976"/>
            <a:ext cx="4267200" cy="1566863"/>
          </a:xfrm>
          <a:custGeom>
            <a:avLst/>
            <a:gdLst>
              <a:gd name="T0" fmla="*/ 0 w 3024"/>
              <a:gd name="T1" fmla="*/ 1056 h 1072"/>
              <a:gd name="T2" fmla="*/ 624 w 3024"/>
              <a:gd name="T3" fmla="*/ 1008 h 1072"/>
              <a:gd name="T4" fmla="*/ 1584 w 3024"/>
              <a:gd name="T5" fmla="*/ 672 h 1072"/>
              <a:gd name="T6" fmla="*/ 3024 w 3024"/>
              <a:gd name="T7" fmla="*/ 0 h 1072"/>
            </a:gdLst>
            <a:ahLst/>
            <a:cxnLst>
              <a:cxn ang="0">
                <a:pos x="T0" y="T1"/>
              </a:cxn>
              <a:cxn ang="0">
                <a:pos x="T2" y="T3"/>
              </a:cxn>
              <a:cxn ang="0">
                <a:pos x="T4" y="T5"/>
              </a:cxn>
              <a:cxn ang="0">
                <a:pos x="T6" y="T7"/>
              </a:cxn>
            </a:cxnLst>
            <a:rect l="0" t="0" r="r" b="b"/>
            <a:pathLst>
              <a:path w="3024" h="1072">
                <a:moveTo>
                  <a:pt x="0" y="1056"/>
                </a:moveTo>
                <a:cubicBezTo>
                  <a:pt x="180" y="1064"/>
                  <a:pt x="360" y="1072"/>
                  <a:pt x="624" y="1008"/>
                </a:cubicBezTo>
                <a:cubicBezTo>
                  <a:pt x="888" y="944"/>
                  <a:pt x="1184" y="840"/>
                  <a:pt x="1584" y="672"/>
                </a:cubicBezTo>
                <a:cubicBezTo>
                  <a:pt x="1984" y="504"/>
                  <a:pt x="2784" y="112"/>
                  <a:pt x="3024" y="0"/>
                </a:cubicBezTo>
              </a:path>
            </a:pathLst>
          </a:custGeom>
          <a:noFill/>
          <a:ln w="57150" cap="flat" cmpd="sng">
            <a:solidFill>
              <a:srgbClr val="70C10D"/>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49178" name="Text Box 26"/>
          <p:cNvSpPr txBox="1">
            <a:spLocks noChangeArrowheads="1"/>
          </p:cNvSpPr>
          <p:nvPr/>
        </p:nvSpPr>
        <p:spPr bwMode="ltGray">
          <a:xfrm>
            <a:off x="6862234" y="3711576"/>
            <a:ext cx="2398889" cy="369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p>
            <a:pPr algn="l" eaLnBrk="0" hangingPunct="0">
              <a:spcBef>
                <a:spcPct val="0"/>
              </a:spcBef>
            </a:pPr>
            <a:r>
              <a:rPr lang="en-US" dirty="0">
                <a:solidFill>
                  <a:srgbClr val="00B0F0"/>
                </a:solidFill>
                <a:latin typeface="Arial" pitchFamily="34" charset="0"/>
                <a:cs typeface="Arial" pitchFamily="34" charset="0"/>
              </a:rPr>
              <a:t>Insulin secretion </a:t>
            </a:r>
          </a:p>
        </p:txBody>
      </p:sp>
      <p:sp>
        <p:nvSpPr>
          <p:cNvPr id="49179" name="Text Box 27"/>
          <p:cNvSpPr txBox="1">
            <a:spLocks noChangeArrowheads="1"/>
          </p:cNvSpPr>
          <p:nvPr/>
        </p:nvSpPr>
        <p:spPr bwMode="gray">
          <a:xfrm>
            <a:off x="6804378" y="4035426"/>
            <a:ext cx="2398889" cy="369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p>
            <a:pPr algn="l" eaLnBrk="0" hangingPunct="0">
              <a:spcBef>
                <a:spcPct val="100000"/>
              </a:spcBef>
            </a:pPr>
            <a:r>
              <a:rPr lang="en-US" dirty="0">
                <a:solidFill>
                  <a:srgbClr val="70C10D"/>
                </a:solidFill>
                <a:effectLst>
                  <a:outerShdw blurRad="38100" dist="38100" dir="2700000" algn="tl">
                    <a:srgbClr val="000000"/>
                  </a:outerShdw>
                </a:effectLst>
                <a:latin typeface="Arial" pitchFamily="34" charset="0"/>
                <a:cs typeface="Arial" pitchFamily="34" charset="0"/>
              </a:rPr>
              <a:t> </a:t>
            </a:r>
            <a:r>
              <a:rPr lang="en-US" dirty="0">
                <a:solidFill>
                  <a:srgbClr val="70C10D"/>
                </a:solidFill>
                <a:latin typeface="Arial" pitchFamily="34" charset="0"/>
                <a:cs typeface="Arial" pitchFamily="34" charset="0"/>
              </a:rPr>
              <a:t>Postprandial glucose</a:t>
            </a:r>
            <a:endParaRPr lang="en-US" dirty="0">
              <a:solidFill>
                <a:srgbClr val="9966FF"/>
              </a:solidFill>
              <a:effectLst>
                <a:outerShdw blurRad="38100" dist="38100" dir="2700000" algn="tl">
                  <a:srgbClr val="000000"/>
                </a:outerShdw>
              </a:effectLst>
              <a:latin typeface="Arial" pitchFamily="34" charset="0"/>
              <a:cs typeface="Arial" pitchFamily="34" charset="0"/>
            </a:endParaRPr>
          </a:p>
        </p:txBody>
      </p:sp>
      <p:sp>
        <p:nvSpPr>
          <p:cNvPr id="49180" name="Text Box 28"/>
          <p:cNvSpPr txBox="1">
            <a:spLocks noChangeArrowheads="1"/>
          </p:cNvSpPr>
          <p:nvPr/>
        </p:nvSpPr>
        <p:spPr bwMode="ltGray">
          <a:xfrm>
            <a:off x="6862234" y="4567239"/>
            <a:ext cx="2398889" cy="369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p>
            <a:pPr algn="l" eaLnBrk="0" hangingPunct="0">
              <a:spcBef>
                <a:spcPct val="100000"/>
              </a:spcBef>
            </a:pPr>
            <a:r>
              <a:rPr lang="en-US" dirty="0">
                <a:solidFill>
                  <a:srgbClr val="002060"/>
                </a:solidFill>
                <a:latin typeface="Arial" pitchFamily="34" charset="0"/>
                <a:cs typeface="Arial" pitchFamily="34" charset="0"/>
              </a:rPr>
              <a:t>Fasting glucose</a:t>
            </a:r>
          </a:p>
        </p:txBody>
      </p:sp>
      <p:pic>
        <p:nvPicPr>
          <p:cNvPr id="30" name="~PP3025.WAV">
            <a:hlinkClick r:id="" action="ppaction://media"/>
          </p:cNvPr>
          <p:cNvPicPr>
            <a:picLocks noRot="1" noChangeAspect="1"/>
          </p:cNvPicPr>
          <p:nvPr>
            <a:wavAudioFile r:embed="rId1" name="~PP3025.WAV"/>
          </p:nvPr>
        </p:nvPicPr>
        <p:blipFill>
          <a:blip r:embed="rId4" cstate="print"/>
          <a:stretch>
            <a:fillRect/>
          </a:stretch>
        </p:blipFill>
        <p:spPr>
          <a:xfrm>
            <a:off x="8737600" y="6451600"/>
            <a:ext cx="304800" cy="304800"/>
          </a:xfrm>
          <a:prstGeom prst="rect">
            <a:avLst/>
          </a:prstGeom>
        </p:spPr>
      </p:pic>
    </p:spTree>
    <p:extLst>
      <p:ext uri="{BB962C8B-B14F-4D97-AF65-F5344CB8AC3E}">
        <p14:creationId xmlns:p14="http://schemas.microsoft.com/office/powerpoint/2010/main" val="720508283"/>
      </p:ext>
    </p:extLst>
  </p:cSld>
  <p:clrMapOvr>
    <a:masterClrMapping/>
  </p:clrMapOvr>
  <p:transition advTm="244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sz="2700" b="1" dirty="0"/>
            </a:br>
            <a:r>
              <a:rPr lang="en-US" sz="2700" b="1" dirty="0"/>
              <a:t>Rates of New Diagnosed Cases of Type 1 and Type 2 Diabetes Continue to Rise Among Children, Teens</a:t>
            </a:r>
            <a:br>
              <a:rPr lang="en-US" b="1" dirty="0"/>
            </a:br>
            <a:endParaRPr lang="en-US" dirty="0"/>
          </a:p>
        </p:txBody>
      </p:sp>
      <p:sp>
        <p:nvSpPr>
          <p:cNvPr id="3" name="Content Placeholder 2"/>
          <p:cNvSpPr>
            <a:spLocks noGrp="1"/>
          </p:cNvSpPr>
          <p:nvPr>
            <p:ph idx="1"/>
          </p:nvPr>
        </p:nvSpPr>
        <p:spPr/>
        <p:txBody>
          <a:bodyPr/>
          <a:lstStyle/>
          <a:p>
            <a:pPr>
              <a:buNone/>
            </a:pPr>
            <a:r>
              <a:rPr lang="en-US" dirty="0"/>
              <a:t> </a:t>
            </a:r>
          </a:p>
        </p:txBody>
      </p:sp>
      <p:pic>
        <p:nvPicPr>
          <p:cNvPr id="2050" name="Picture 2" descr="Trends in incidence of type 1 and type 2 diabetes among youth younger than 20 years of age. Type 1 diabetes rose from 20 incidences per 100,000 in year 2002 to 23 in year 2015. Type 2 diabetes rose from 9 incidences per 100,000 in year 2002 to 14 in year 2015."/>
          <p:cNvPicPr>
            <a:picLocks noChangeAspect="1" noChangeArrowheads="1"/>
          </p:cNvPicPr>
          <p:nvPr/>
        </p:nvPicPr>
        <p:blipFill>
          <a:blip r:embed="rId4" cstate="print"/>
          <a:srcRect/>
          <a:stretch>
            <a:fillRect/>
          </a:stretch>
        </p:blipFill>
        <p:spPr bwMode="auto">
          <a:xfrm>
            <a:off x="1676400" y="2966444"/>
            <a:ext cx="5715000" cy="2986682"/>
          </a:xfrm>
          <a:prstGeom prst="rect">
            <a:avLst/>
          </a:prstGeom>
          <a:noFill/>
        </p:spPr>
      </p:pic>
      <p:sp>
        <p:nvSpPr>
          <p:cNvPr id="5" name="TextBox 4"/>
          <p:cNvSpPr txBox="1"/>
          <p:nvPr/>
        </p:nvSpPr>
        <p:spPr>
          <a:xfrm>
            <a:off x="457200" y="6488668"/>
            <a:ext cx="8478421" cy="369332"/>
          </a:xfrm>
          <a:prstGeom prst="rect">
            <a:avLst/>
          </a:prstGeom>
          <a:noFill/>
        </p:spPr>
        <p:txBody>
          <a:bodyPr wrap="square" rtlCol="0">
            <a:spAutoFit/>
          </a:bodyPr>
          <a:lstStyle/>
          <a:p>
            <a:r>
              <a:rPr lang="en-US" sz="1200" dirty="0"/>
              <a:t>Divers J </a:t>
            </a:r>
            <a:r>
              <a:rPr lang="en-US" sz="1200" i="1" dirty="0"/>
              <a:t>et al </a:t>
            </a:r>
            <a:r>
              <a:rPr lang="en-US" sz="1200" dirty="0"/>
              <a:t>MMWR </a:t>
            </a:r>
            <a:r>
              <a:rPr lang="en-US" sz="1200" dirty="0" err="1"/>
              <a:t>Morb</a:t>
            </a:r>
            <a:r>
              <a:rPr lang="en-US" sz="1200" dirty="0"/>
              <a:t> Mortal Wkly Rep 2020;69:161–165</a:t>
            </a:r>
            <a:r>
              <a:rPr lang="en-US" dirty="0"/>
              <a:t>. </a:t>
            </a:r>
          </a:p>
        </p:txBody>
      </p:sp>
      <p:pic>
        <p:nvPicPr>
          <p:cNvPr id="7" name="~PP3422.WAV">
            <a:hlinkClick r:id="" action="ppaction://media"/>
          </p:cNvPr>
          <p:cNvPicPr>
            <a:picLocks noRot="1" noChangeAspect="1"/>
          </p:cNvPicPr>
          <p:nvPr>
            <a:wavAudioFile r:embed="rId1" name="~PP3422.WAV"/>
          </p:nvPr>
        </p:nvPicPr>
        <p:blipFill>
          <a:blip r:embed="rId5" cstate="print"/>
          <a:stretch>
            <a:fillRect/>
          </a:stretch>
        </p:blipFill>
        <p:spPr>
          <a:xfrm>
            <a:off x="8737600" y="6451600"/>
            <a:ext cx="304800" cy="304800"/>
          </a:xfrm>
          <a:prstGeom prst="rect">
            <a:avLst/>
          </a:prstGeom>
        </p:spPr>
      </p:pic>
    </p:spTree>
  </p:cSld>
  <p:clrMapOvr>
    <a:masterClrMapping/>
  </p:clrMapOvr>
  <p:transition advTm="165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3475" y="355616"/>
            <a:ext cx="8554805" cy="1015984"/>
          </a:xfrm>
        </p:spPr>
        <p:txBody>
          <a:bodyPr>
            <a:normAutofit fontScale="90000"/>
          </a:bodyPr>
          <a:lstStyle/>
          <a:p>
            <a:r>
              <a:rPr lang="en-US" dirty="0"/>
              <a:t>SEARCH for Diabetes in Youth 2002-2012</a:t>
            </a:r>
          </a:p>
        </p:txBody>
      </p:sp>
      <p:pic>
        <p:nvPicPr>
          <p:cNvPr id="4" name="Content Placeholder 3" descr="Image"/>
          <p:cNvPicPr>
            <a:picLocks noGrp="1" noChangeAspect="1"/>
          </p:cNvPicPr>
          <p:nvPr>
            <p:ph idx="1"/>
          </p:nvPr>
        </p:nvPicPr>
        <p:blipFill>
          <a:blip r:embed="rId4" cstate="print"/>
          <a:stretch>
            <a:fillRect/>
          </a:stretch>
        </p:blipFill>
        <p:spPr>
          <a:xfrm>
            <a:off x="152400" y="1676400"/>
            <a:ext cx="8844898" cy="4114800"/>
          </a:xfrm>
          <a:prstGeom prst="rect">
            <a:avLst/>
          </a:prstGeom>
        </p:spPr>
      </p:pic>
      <p:sp>
        <p:nvSpPr>
          <p:cNvPr id="5" name="Text Box 4"/>
          <p:cNvSpPr txBox="1">
            <a:spLocks noChangeArrowheads="1"/>
          </p:cNvSpPr>
          <p:nvPr/>
        </p:nvSpPr>
        <p:spPr bwMode="auto">
          <a:xfrm>
            <a:off x="304800" y="6583363"/>
            <a:ext cx="8915400" cy="179152"/>
          </a:xfrm>
          <a:prstGeom prst="rect">
            <a:avLst/>
          </a:prstGeom>
          <a:noFill/>
          <a:ln w="9525">
            <a:noFill/>
            <a:miter lim="800000"/>
            <a:headEnd/>
            <a:tailEnd/>
          </a:ln>
        </p:spPr>
        <p:txBody>
          <a:bodyPr lIns="0" tIns="0" rIns="0" bIns="0">
            <a:spAutoFit/>
          </a:bodyPr>
          <a:lstStyle/>
          <a:p>
            <a:pPr eaLnBrk="1">
              <a:lnSpc>
                <a:spcPct val="97000"/>
              </a:lnSpc>
              <a:buClr>
                <a:srgbClr val="FFFFFF"/>
              </a:buClr>
              <a:buSzPct val="45000"/>
              <a:buFont typeface="StarSymbol" charset="0"/>
              <a:buNone/>
              <a:tabLst>
                <a:tab pos="723900" algn="l"/>
                <a:tab pos="1447800" algn="l"/>
                <a:tab pos="2171700" algn="l"/>
                <a:tab pos="2895600" algn="l"/>
                <a:tab pos="3619500" algn="l"/>
              </a:tabLst>
            </a:pPr>
            <a:r>
              <a:rPr lang="en-GB" sz="1200" dirty="0">
                <a:latin typeface="Arial" charset="0"/>
              </a:rPr>
              <a:t>Mayer-Davis EJ et al. N </a:t>
            </a:r>
            <a:r>
              <a:rPr lang="en-GB" sz="1200" dirty="0" err="1">
                <a:latin typeface="Arial" charset="0"/>
              </a:rPr>
              <a:t>Engl</a:t>
            </a:r>
            <a:r>
              <a:rPr lang="en-GB" sz="1200" dirty="0">
                <a:latin typeface="Arial" charset="0"/>
              </a:rPr>
              <a:t> J Med 2017</a:t>
            </a:r>
          </a:p>
        </p:txBody>
      </p:sp>
      <p:pic>
        <p:nvPicPr>
          <p:cNvPr id="6" name="~PP3632.WAV">
            <a:hlinkClick r:id="" action="ppaction://media"/>
          </p:cNvPr>
          <p:cNvPicPr>
            <a:picLocks noRot="1" noChangeAspect="1"/>
          </p:cNvPicPr>
          <p:nvPr>
            <a:wavAudioFile r:embed="rId1" name="~PP3632.WAV"/>
          </p:nvPr>
        </p:nvPicPr>
        <p:blipFill>
          <a:blip r:embed="rId5" cstate="print"/>
          <a:stretch>
            <a:fillRect/>
          </a:stretch>
        </p:blipFill>
        <p:spPr>
          <a:xfrm>
            <a:off x="8737600" y="6451600"/>
            <a:ext cx="304800" cy="304800"/>
          </a:xfrm>
          <a:prstGeom prst="rect">
            <a:avLst/>
          </a:prstGeom>
        </p:spPr>
      </p:pic>
    </p:spTree>
    <p:extLst>
      <p:ext uri="{BB962C8B-B14F-4D97-AF65-F5344CB8AC3E}">
        <p14:creationId xmlns:p14="http://schemas.microsoft.com/office/powerpoint/2010/main" val="2062783159"/>
      </p:ext>
    </p:extLst>
  </p:cSld>
  <p:clrMapOvr>
    <a:masterClrMapping/>
  </p:clrMapOvr>
  <p:transition advTm="450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Why effective management at school is so important</a:t>
            </a:r>
          </a:p>
        </p:txBody>
      </p:sp>
      <p:sp>
        <p:nvSpPr>
          <p:cNvPr id="3" name="Content Placeholder 2"/>
          <p:cNvSpPr>
            <a:spLocks noGrp="1"/>
          </p:cNvSpPr>
          <p:nvPr>
            <p:ph idx="1"/>
          </p:nvPr>
        </p:nvSpPr>
        <p:spPr/>
        <p:txBody>
          <a:bodyPr/>
          <a:lstStyle/>
          <a:p>
            <a:r>
              <a:rPr lang="en-US" sz="2400" dirty="0"/>
              <a:t>Poorly controlled diabetes in children leads to school absenteeism, poor quality of life, depression, stress and poor academic performance. (1)</a:t>
            </a:r>
          </a:p>
          <a:p>
            <a:r>
              <a:rPr lang="en-US" sz="2400" dirty="0"/>
              <a:t>Poorly controlled diabetes not only affects academic performance but can lead to long-term complications such as retinopathy, cardiovascular disease, and nephropathy.(2)</a:t>
            </a:r>
          </a:p>
          <a:p>
            <a:r>
              <a:rPr lang="en-US" sz="2400" dirty="0"/>
              <a:t> Maintaining blood glucose levels within a target range can prevent, reduce, and reverse long-term complications of diabetes (2)</a:t>
            </a:r>
          </a:p>
          <a:p>
            <a:endParaRPr lang="en-US" dirty="0"/>
          </a:p>
        </p:txBody>
      </p:sp>
      <p:sp>
        <p:nvSpPr>
          <p:cNvPr id="4" name="Footer Placeholder 3"/>
          <p:cNvSpPr>
            <a:spLocks noGrp="1"/>
          </p:cNvSpPr>
          <p:nvPr>
            <p:ph type="ftr" sz="quarter" idx="11"/>
          </p:nvPr>
        </p:nvSpPr>
        <p:spPr/>
        <p:txBody>
          <a:bodyPr/>
          <a:lstStyle/>
          <a:p>
            <a:pPr>
              <a:defRPr/>
            </a:pPr>
            <a:r>
              <a:rPr lang="en-US"/>
              <a:t>© 2020 Diabetes Foundation of Mississippi</a:t>
            </a:r>
          </a:p>
        </p:txBody>
      </p:sp>
      <p:sp>
        <p:nvSpPr>
          <p:cNvPr id="5" name="TextBox 4"/>
          <p:cNvSpPr txBox="1"/>
          <p:nvPr/>
        </p:nvSpPr>
        <p:spPr>
          <a:xfrm>
            <a:off x="762000" y="5715000"/>
            <a:ext cx="7696200" cy="769441"/>
          </a:xfrm>
          <a:prstGeom prst="rect">
            <a:avLst/>
          </a:prstGeom>
          <a:noFill/>
        </p:spPr>
        <p:txBody>
          <a:bodyPr wrap="square" rtlCol="0">
            <a:spAutoFit/>
          </a:bodyPr>
          <a:lstStyle/>
          <a:p>
            <a:r>
              <a:rPr lang="en-US" sz="1100" dirty="0"/>
              <a:t>1.Pansier, B., &amp; Schulz, P. J. (2015). School-based diabetes interventions and their outcomes: a systematic literature review. </a:t>
            </a:r>
            <a:r>
              <a:rPr lang="en-US" sz="1100" i="1" dirty="0"/>
              <a:t>Journal of public health research</a:t>
            </a:r>
            <a:r>
              <a:rPr lang="en-US" sz="1100" dirty="0"/>
              <a:t>, </a:t>
            </a:r>
            <a:r>
              <a:rPr lang="en-US" sz="1100" i="1" dirty="0"/>
              <a:t>4</a:t>
            </a:r>
            <a:r>
              <a:rPr lang="en-US" sz="1100" dirty="0"/>
              <a:t>(1), 467. </a:t>
            </a:r>
            <a:r>
              <a:rPr lang="en-US" sz="1100" dirty="0">
                <a:hlinkClick r:id="rId3"/>
              </a:rPr>
              <a:t>https://doi.org/10.4081/jphr.2015.467</a:t>
            </a:r>
            <a:br>
              <a:rPr lang="en-US" sz="1100" dirty="0"/>
            </a:br>
            <a:r>
              <a:rPr lang="en-US" sz="1100" dirty="0"/>
              <a:t>2. Diabetes Control and Complications Trials Research Group. (1993). </a:t>
            </a:r>
            <a:br>
              <a:rPr lang="en-US" sz="1100" dirty="0"/>
            </a:br>
            <a:endParaRPr lang="en-US" sz="1100" dirty="0"/>
          </a:p>
        </p:txBody>
      </p:sp>
      <p:pic>
        <p:nvPicPr>
          <p:cNvPr id="8" name="~PP1076.WAV">
            <a:hlinkClick r:id="" action="ppaction://media"/>
          </p:cNvPr>
          <p:cNvPicPr>
            <a:picLocks noRot="1" noChangeAspect="1"/>
          </p:cNvPicPr>
          <p:nvPr>
            <a:wavAudioFile r:embed="rId1" name="~PP1076.WAV"/>
          </p:nvPr>
        </p:nvPicPr>
        <p:blipFill>
          <a:blip r:embed="rId4" cstate="print"/>
          <a:stretch>
            <a:fillRect/>
          </a:stretch>
        </p:blipFill>
        <p:spPr>
          <a:xfrm>
            <a:off x="8737600" y="6451600"/>
            <a:ext cx="304800" cy="304800"/>
          </a:xfrm>
          <a:prstGeom prst="rect">
            <a:avLst/>
          </a:prstGeom>
        </p:spPr>
      </p:pic>
    </p:spTree>
  </p:cSld>
  <p:clrMapOvr>
    <a:masterClrMapping/>
  </p:clrMapOvr>
  <p:transition advTm="709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Effective Diabetes Management at School</a:t>
            </a:r>
          </a:p>
        </p:txBody>
      </p:sp>
      <p:sp>
        <p:nvSpPr>
          <p:cNvPr id="3" name="Content Placeholder 2"/>
          <p:cNvSpPr>
            <a:spLocks noGrp="1"/>
          </p:cNvSpPr>
          <p:nvPr>
            <p:ph idx="1"/>
          </p:nvPr>
        </p:nvSpPr>
        <p:spPr/>
        <p:txBody>
          <a:bodyPr/>
          <a:lstStyle/>
          <a:p>
            <a:r>
              <a:rPr lang="en-US" dirty="0"/>
              <a:t>Maintain optimal blood glucose control</a:t>
            </a:r>
          </a:p>
          <a:p>
            <a:r>
              <a:rPr lang="en-US" dirty="0"/>
              <a:t>Assisting student with their diabetes care tasks</a:t>
            </a:r>
          </a:p>
          <a:p>
            <a:r>
              <a:rPr lang="en-US" dirty="0"/>
              <a:t>Designating Trained Diabetes Personnel (non-medical personnel)-teachers, office staff, counselors, etc</a:t>
            </a:r>
          </a:p>
          <a:p>
            <a:r>
              <a:rPr lang="en-US" dirty="0"/>
              <a:t>Advocate for school special services (504, IEP) if diabetes is affecting school performance</a:t>
            </a:r>
          </a:p>
        </p:txBody>
      </p:sp>
      <p:sp>
        <p:nvSpPr>
          <p:cNvPr id="4" name="Footer Placeholder 3"/>
          <p:cNvSpPr>
            <a:spLocks noGrp="1"/>
          </p:cNvSpPr>
          <p:nvPr>
            <p:ph type="ftr" sz="quarter" idx="11"/>
          </p:nvPr>
        </p:nvSpPr>
        <p:spPr/>
        <p:txBody>
          <a:bodyPr/>
          <a:lstStyle/>
          <a:p>
            <a:pPr>
              <a:defRPr/>
            </a:pPr>
            <a:r>
              <a:rPr lang="en-US"/>
              <a:t>© 2020 Diabetes Foundation of Mississippi</a:t>
            </a:r>
          </a:p>
        </p:txBody>
      </p:sp>
      <p:pic>
        <p:nvPicPr>
          <p:cNvPr id="5" name="~PP2404.WAV">
            <a:hlinkClick r:id="" action="ppaction://media"/>
          </p:cNvPr>
          <p:cNvPicPr>
            <a:picLocks noRot="1" noChangeAspect="1"/>
          </p:cNvPicPr>
          <p:nvPr>
            <a:wavAudioFile r:embed="rId1" name="~PP2404.WAV"/>
          </p:nvPr>
        </p:nvPicPr>
        <p:blipFill>
          <a:blip r:embed="rId4" cstate="print"/>
          <a:stretch>
            <a:fillRect/>
          </a:stretch>
        </p:blipFill>
        <p:spPr>
          <a:xfrm>
            <a:off x="8737600" y="6451600"/>
            <a:ext cx="304800" cy="304800"/>
          </a:xfrm>
          <a:prstGeom prst="rect">
            <a:avLst/>
          </a:prstGeom>
        </p:spPr>
      </p:pic>
    </p:spTree>
  </p:cSld>
  <p:clrMapOvr>
    <a:masterClrMapping/>
  </p:clrMapOvr>
  <p:transition advTm="584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Steps for Effective Diabetes Management</a:t>
            </a:r>
          </a:p>
        </p:txBody>
      </p:sp>
      <p:sp>
        <p:nvSpPr>
          <p:cNvPr id="3" name="Content Placeholder 2"/>
          <p:cNvSpPr>
            <a:spLocks noGrp="1"/>
          </p:cNvSpPr>
          <p:nvPr>
            <p:ph idx="1"/>
          </p:nvPr>
        </p:nvSpPr>
        <p:spPr/>
        <p:txBody>
          <a:bodyPr>
            <a:normAutofit lnSpcReduction="10000"/>
          </a:bodyPr>
          <a:lstStyle/>
          <a:p>
            <a:r>
              <a:rPr lang="en-US" sz="2800" dirty="0"/>
              <a:t>Parents should provide </a:t>
            </a:r>
            <a:r>
              <a:rPr lang="en-US" sz="2800" b="1" dirty="0"/>
              <a:t>current</a:t>
            </a:r>
            <a:r>
              <a:rPr lang="en-US" sz="2800" dirty="0"/>
              <a:t> Diabetes Medical Management Plan (aka Doctor’s orders) from child’s health care team.</a:t>
            </a:r>
          </a:p>
          <a:p>
            <a:r>
              <a:rPr lang="en-US" sz="2800" dirty="0"/>
              <a:t>School nurse uses DMMP information on emergency treatment of hypo and hyperglycemia for student’s emergency care plan</a:t>
            </a:r>
          </a:p>
          <a:p>
            <a:r>
              <a:rPr lang="en-US" sz="2800" dirty="0"/>
              <a:t>School nurse prepares Individualized Health Care Plan and reviews with parents/student.</a:t>
            </a:r>
          </a:p>
          <a:p>
            <a:r>
              <a:rPr lang="en-US" sz="2800" dirty="0"/>
              <a:t>Emergency care plan given to all who have contact with child during school day/school activities</a:t>
            </a:r>
          </a:p>
        </p:txBody>
      </p:sp>
      <p:sp>
        <p:nvSpPr>
          <p:cNvPr id="4" name="Footer Placeholder 3"/>
          <p:cNvSpPr>
            <a:spLocks noGrp="1"/>
          </p:cNvSpPr>
          <p:nvPr>
            <p:ph type="ftr" sz="quarter" idx="11"/>
          </p:nvPr>
        </p:nvSpPr>
        <p:spPr/>
        <p:txBody>
          <a:bodyPr/>
          <a:lstStyle/>
          <a:p>
            <a:pPr>
              <a:defRPr/>
            </a:pPr>
            <a:r>
              <a:rPr lang="en-US"/>
              <a:t>© 2020 Diabetes Foundation of Mississippi</a:t>
            </a:r>
          </a:p>
        </p:txBody>
      </p:sp>
      <p:pic>
        <p:nvPicPr>
          <p:cNvPr id="5" name="~PP245.WAV">
            <a:hlinkClick r:id="" action="ppaction://media"/>
          </p:cNvPr>
          <p:cNvPicPr>
            <a:picLocks noRot="1" noChangeAspect="1"/>
          </p:cNvPicPr>
          <p:nvPr>
            <a:wavAudioFile r:embed="rId1" name="~PP245.WAV"/>
          </p:nvPr>
        </p:nvPicPr>
        <p:blipFill>
          <a:blip r:embed="rId4" cstate="print"/>
          <a:stretch>
            <a:fillRect/>
          </a:stretch>
        </p:blipFill>
        <p:spPr>
          <a:xfrm>
            <a:off x="8737600" y="6451600"/>
            <a:ext cx="304800" cy="304800"/>
          </a:xfrm>
          <a:prstGeom prst="rect">
            <a:avLst/>
          </a:prstGeom>
        </p:spPr>
      </p:pic>
    </p:spTree>
  </p:cSld>
  <p:clrMapOvr>
    <a:masterClrMapping/>
  </p:clrMapOvr>
  <p:transition advTm="590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3810000" cy="2087563"/>
          </a:xfrm>
        </p:spPr>
        <p:txBody>
          <a:bodyPr rtlCol="0">
            <a:normAutofit fontScale="90000"/>
          </a:bodyPr>
          <a:lstStyle/>
          <a:p>
            <a:pPr fontAlgn="auto">
              <a:spcAft>
                <a:spcPts val="0"/>
              </a:spcAft>
              <a:defRPr/>
            </a:pPr>
            <a:r>
              <a:rPr lang="en-US" sz="3200" b="1" dirty="0"/>
              <a:t>Remember-families and children may be </a:t>
            </a:r>
            <a:br>
              <a:rPr lang="en-US" sz="3200" b="1" dirty="0"/>
            </a:br>
            <a:r>
              <a:rPr lang="en-US" sz="3200" b="1" dirty="0"/>
              <a:t>emotionally affected by a diagnosis of diabetes</a:t>
            </a:r>
          </a:p>
        </p:txBody>
      </p:sp>
      <p:sp>
        <p:nvSpPr>
          <p:cNvPr id="3" name="Content Placeholder 2"/>
          <p:cNvSpPr>
            <a:spLocks noGrp="1"/>
          </p:cNvSpPr>
          <p:nvPr>
            <p:ph idx="1"/>
          </p:nvPr>
        </p:nvSpPr>
        <p:spPr>
          <a:xfrm>
            <a:off x="1295400" y="3276600"/>
            <a:ext cx="7124700" cy="3108325"/>
          </a:xfrm>
        </p:spPr>
        <p:txBody>
          <a:bodyPr rtlCol="0">
            <a:normAutofit/>
          </a:bodyPr>
          <a:lstStyle/>
          <a:p>
            <a:pPr marL="0" indent="0" fontAlgn="auto">
              <a:spcAft>
                <a:spcPts val="0"/>
              </a:spcAft>
              <a:buFont typeface="Arial" pitchFamily="34" charset="0"/>
              <a:buNone/>
              <a:defRPr/>
            </a:pPr>
            <a:r>
              <a:rPr lang="en-US" sz="2400" dirty="0"/>
              <a:t>The family of a child or teen as well as the child with diabetes may:</a:t>
            </a:r>
          </a:p>
          <a:p>
            <a:pPr marL="914400" indent="-457200" fontAlgn="auto">
              <a:spcBef>
                <a:spcPts val="600"/>
              </a:spcBef>
              <a:spcAft>
                <a:spcPts val="0"/>
              </a:spcAft>
              <a:buFont typeface="Arial" pitchFamily="34" charset="0"/>
              <a:buChar char="•"/>
              <a:defRPr/>
            </a:pPr>
            <a:r>
              <a:rPr lang="en-US" sz="2600" dirty="0"/>
              <a:t>grieve for their previous lifestyle</a:t>
            </a:r>
          </a:p>
          <a:p>
            <a:pPr marL="914400" indent="-457200" fontAlgn="auto">
              <a:spcBef>
                <a:spcPts val="600"/>
              </a:spcBef>
              <a:spcAft>
                <a:spcPts val="0"/>
              </a:spcAft>
              <a:buFont typeface="Arial" pitchFamily="34" charset="0"/>
              <a:buChar char="•"/>
              <a:defRPr/>
            </a:pPr>
            <a:r>
              <a:rPr lang="en-US" sz="2600" dirty="0"/>
              <a:t>feel out of control or helpless</a:t>
            </a:r>
          </a:p>
          <a:p>
            <a:pPr marL="914400" indent="-457200" fontAlgn="auto">
              <a:spcBef>
                <a:spcPts val="600"/>
              </a:spcBef>
              <a:spcAft>
                <a:spcPts val="0"/>
              </a:spcAft>
              <a:buFont typeface="Arial" pitchFamily="34" charset="0"/>
              <a:buChar char="•"/>
              <a:defRPr/>
            </a:pPr>
            <a:r>
              <a:rPr lang="en-US" sz="2600" dirty="0"/>
              <a:t>be angry, afraid, depressed or anxious</a:t>
            </a:r>
          </a:p>
          <a:p>
            <a:pPr marL="0" indent="0" fontAlgn="auto">
              <a:spcAft>
                <a:spcPts val="0"/>
              </a:spcAft>
              <a:buFont typeface="Arial" pitchFamily="34" charset="0"/>
              <a:buNone/>
              <a:defRPr/>
            </a:pPr>
            <a:endParaRPr lang="en-US" dirty="0"/>
          </a:p>
        </p:txBody>
      </p:sp>
      <p:sp>
        <p:nvSpPr>
          <p:cNvPr id="5" name="Footer Placeholder 4"/>
          <p:cNvSpPr>
            <a:spLocks noGrp="1"/>
          </p:cNvSpPr>
          <p:nvPr>
            <p:ph type="ftr" sz="quarter" idx="11"/>
          </p:nvPr>
        </p:nvSpPr>
        <p:spPr/>
        <p:txBody>
          <a:bodyPr/>
          <a:lstStyle/>
          <a:p>
            <a:pPr>
              <a:defRPr/>
            </a:pPr>
            <a:r>
              <a:rPr lang="en-US"/>
              <a:t>© 2020 Diabetes Foundation of Mississippi</a:t>
            </a:r>
            <a:endParaRPr lang="en-US" dirty="0"/>
          </a:p>
        </p:txBody>
      </p:sp>
      <p:pic>
        <p:nvPicPr>
          <p:cNvPr id="5124" name="Picture 3"/>
          <p:cNvPicPr>
            <a:picLocks noChangeAspect="1"/>
          </p:cNvPicPr>
          <p:nvPr/>
        </p:nvPicPr>
        <p:blipFill>
          <a:blip r:embed="rId4" cstate="print"/>
          <a:srcRect l="22998" t="6268" r="4865" b="33440"/>
          <a:stretch>
            <a:fillRect/>
          </a:stretch>
        </p:blipFill>
        <p:spPr bwMode="auto">
          <a:xfrm>
            <a:off x="4495800" y="457200"/>
            <a:ext cx="4121150" cy="2682875"/>
          </a:xfrm>
          <a:prstGeom prst="rect">
            <a:avLst/>
          </a:prstGeom>
          <a:noFill/>
          <a:ln w="9525">
            <a:noFill/>
            <a:miter lim="800000"/>
            <a:headEnd/>
            <a:tailEnd/>
          </a:ln>
        </p:spPr>
      </p:pic>
      <p:sp>
        <p:nvSpPr>
          <p:cNvPr id="6" name="TextBox 5"/>
          <p:cNvSpPr txBox="1"/>
          <p:nvPr/>
        </p:nvSpPr>
        <p:spPr>
          <a:xfrm>
            <a:off x="381000" y="6019800"/>
            <a:ext cx="6477000" cy="461665"/>
          </a:xfrm>
          <a:prstGeom prst="rect">
            <a:avLst/>
          </a:prstGeom>
          <a:noFill/>
        </p:spPr>
        <p:txBody>
          <a:bodyPr wrap="square" rtlCol="0">
            <a:spAutoFit/>
          </a:bodyPr>
          <a:lstStyle/>
          <a:p>
            <a:r>
              <a:rPr lang="en-US" sz="1200" dirty="0">
                <a:latin typeface="+mn-lt"/>
              </a:rPr>
              <a:t>Frank M. R. (2005). Psychological issues in the care of children and adolescents with type 1 diabetes. </a:t>
            </a:r>
            <a:r>
              <a:rPr lang="en-US" sz="1200" i="1" dirty="0" err="1">
                <a:latin typeface="+mn-lt"/>
              </a:rPr>
              <a:t>Paediatrics</a:t>
            </a:r>
            <a:r>
              <a:rPr lang="en-US" sz="1200" i="1" dirty="0">
                <a:latin typeface="+mn-lt"/>
              </a:rPr>
              <a:t> &amp; child health</a:t>
            </a:r>
            <a:r>
              <a:rPr lang="en-US" sz="1200" dirty="0">
                <a:latin typeface="+mn-lt"/>
              </a:rPr>
              <a:t>, </a:t>
            </a:r>
            <a:r>
              <a:rPr lang="en-US" sz="1200" i="1" dirty="0">
                <a:latin typeface="+mn-lt"/>
              </a:rPr>
              <a:t>10</a:t>
            </a:r>
            <a:r>
              <a:rPr lang="en-US" sz="1200" dirty="0">
                <a:latin typeface="+mn-lt"/>
              </a:rPr>
              <a:t>(1), 18–20</a:t>
            </a:r>
          </a:p>
        </p:txBody>
      </p:sp>
      <p:pic>
        <p:nvPicPr>
          <p:cNvPr id="7" name="~PP1227.WAV">
            <a:hlinkClick r:id="" action="ppaction://media"/>
          </p:cNvPr>
          <p:cNvPicPr>
            <a:picLocks noRot="1" noChangeAspect="1"/>
          </p:cNvPicPr>
          <p:nvPr>
            <a:wavAudioFile r:embed="rId1" name="~PP1227.WAV"/>
          </p:nvPr>
        </p:nvPicPr>
        <p:blipFill>
          <a:blip r:embed="rId5" cstate="print"/>
          <a:stretch>
            <a:fillRect/>
          </a:stretch>
        </p:blipFill>
        <p:spPr>
          <a:xfrm>
            <a:off x="8737600" y="6451600"/>
            <a:ext cx="304800" cy="304800"/>
          </a:xfrm>
          <a:prstGeom prst="rect">
            <a:avLst/>
          </a:prstGeom>
        </p:spPr>
      </p:pic>
    </p:spTree>
  </p:cSld>
  <p:clrMapOvr>
    <a:masterClrMapping/>
  </p:clrMapOvr>
  <p:transition advTm="335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b="1" dirty="0"/>
              <a:t>Role and Responsibility of the </a:t>
            </a:r>
            <a:br>
              <a:rPr lang="en-US" b="1" dirty="0"/>
            </a:br>
            <a:r>
              <a:rPr lang="en-US" b="1" dirty="0"/>
              <a:t>School Nurse </a:t>
            </a:r>
          </a:p>
        </p:txBody>
      </p:sp>
      <p:sp>
        <p:nvSpPr>
          <p:cNvPr id="3" name="Content Placeholder 2"/>
          <p:cNvSpPr>
            <a:spLocks noGrp="1"/>
          </p:cNvSpPr>
          <p:nvPr>
            <p:ph idx="1"/>
          </p:nvPr>
        </p:nvSpPr>
        <p:spPr/>
        <p:txBody>
          <a:bodyPr rtlCol="0">
            <a:normAutofit lnSpcReduction="10000"/>
          </a:bodyPr>
          <a:lstStyle/>
          <a:p>
            <a:pPr fontAlgn="auto">
              <a:spcAft>
                <a:spcPts val="0"/>
              </a:spcAft>
              <a:buFont typeface="Arial" pitchFamily="34" charset="0"/>
              <a:buChar char="•"/>
              <a:defRPr/>
            </a:pPr>
            <a:r>
              <a:rPr lang="en-US" dirty="0"/>
              <a:t>Understand the Diabetes Medical Management Plan prescribed for the student by their medical team.</a:t>
            </a:r>
          </a:p>
          <a:p>
            <a:pPr fontAlgn="auto">
              <a:spcAft>
                <a:spcPts val="0"/>
              </a:spcAft>
              <a:buFont typeface="Arial" pitchFamily="34" charset="0"/>
              <a:buChar char="•"/>
              <a:defRPr/>
            </a:pPr>
            <a:r>
              <a:rPr lang="en-US" dirty="0"/>
              <a:t>Prepare Individualized Health Care Plan (IHP) and Emergency Care Plans for teachers/school staff</a:t>
            </a:r>
          </a:p>
          <a:p>
            <a:pPr fontAlgn="auto">
              <a:spcAft>
                <a:spcPts val="0"/>
              </a:spcAft>
              <a:buFont typeface="Arial" pitchFamily="34" charset="0"/>
              <a:buChar char="•"/>
              <a:defRPr/>
            </a:pPr>
            <a:r>
              <a:rPr lang="en-US" dirty="0"/>
              <a:t>Understand Federal laws that apply to students with diabetes and State laws regarding delegation of nursing tasks.</a:t>
            </a:r>
          </a:p>
        </p:txBody>
      </p:sp>
      <p:sp>
        <p:nvSpPr>
          <p:cNvPr id="6" name="Footer Placeholder 5"/>
          <p:cNvSpPr>
            <a:spLocks noGrp="1"/>
          </p:cNvSpPr>
          <p:nvPr>
            <p:ph type="ftr" sz="quarter" idx="11"/>
          </p:nvPr>
        </p:nvSpPr>
        <p:spPr/>
        <p:txBody>
          <a:bodyPr/>
          <a:lstStyle/>
          <a:p>
            <a:pPr>
              <a:defRPr/>
            </a:pPr>
            <a:r>
              <a:rPr lang="en-US"/>
              <a:t>© 2020 Diabetes Foundation of Mississippi</a:t>
            </a:r>
            <a:endParaRPr lang="en-US" dirty="0"/>
          </a:p>
        </p:txBody>
      </p:sp>
      <p:pic>
        <p:nvPicPr>
          <p:cNvPr id="8" name="~PP3829.WAV">
            <a:hlinkClick r:id="" action="ppaction://media"/>
          </p:cNvPr>
          <p:cNvPicPr>
            <a:picLocks noRot="1" noChangeAspect="1"/>
          </p:cNvPicPr>
          <p:nvPr>
            <a:wavAudioFile r:embed="rId1" name="~PP3829.WAV"/>
          </p:nvPr>
        </p:nvPicPr>
        <p:blipFill>
          <a:blip r:embed="rId4" cstate="print"/>
          <a:stretch>
            <a:fillRect/>
          </a:stretch>
        </p:blipFill>
        <p:spPr>
          <a:xfrm>
            <a:off x="8737600" y="6451600"/>
            <a:ext cx="304800" cy="304800"/>
          </a:xfrm>
          <a:prstGeom prst="rect">
            <a:avLst/>
          </a:prstGeom>
        </p:spPr>
      </p:pic>
    </p:spTree>
  </p:cSld>
  <p:clrMapOvr>
    <a:masterClrMapping/>
  </p:clrMapOvr>
  <p:transition advTm="425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a:t>
            </a:r>
          </a:p>
        </p:txBody>
      </p:sp>
      <p:sp>
        <p:nvSpPr>
          <p:cNvPr id="3" name="Content Placeholder 2"/>
          <p:cNvSpPr>
            <a:spLocks noGrp="1"/>
          </p:cNvSpPr>
          <p:nvPr>
            <p:ph idx="1"/>
          </p:nvPr>
        </p:nvSpPr>
        <p:spPr/>
        <p:txBody>
          <a:bodyPr>
            <a:normAutofit lnSpcReduction="10000"/>
          </a:bodyPr>
          <a:lstStyle/>
          <a:p>
            <a:pPr>
              <a:buNone/>
            </a:pPr>
            <a:r>
              <a:rPr lang="en-US" sz="2800" dirty="0"/>
              <a:t>The goal of this program is to teach you</a:t>
            </a:r>
          </a:p>
          <a:p>
            <a:r>
              <a:rPr lang="en-US" sz="2800" dirty="0"/>
              <a:t>What is diabetes and what trends are we seeing in children?</a:t>
            </a:r>
          </a:p>
          <a:p>
            <a:r>
              <a:rPr lang="en-US" sz="2800" dirty="0"/>
              <a:t>What is the school nurses or trained school personnel role in caring for kids with diabetes at school?</a:t>
            </a:r>
          </a:p>
          <a:p>
            <a:r>
              <a:rPr lang="en-US" sz="2800" dirty="0"/>
              <a:t>How do we plan for special school situations-parties, field trips, school testing, lockdowns etc…</a:t>
            </a:r>
          </a:p>
          <a:p>
            <a:r>
              <a:rPr lang="en-US" sz="2800" dirty="0"/>
              <a:t>What laws protect students with diabetes and what steps go into accessing</a:t>
            </a:r>
          </a:p>
        </p:txBody>
      </p:sp>
      <p:sp>
        <p:nvSpPr>
          <p:cNvPr id="4" name="Footer Placeholder 3"/>
          <p:cNvSpPr>
            <a:spLocks noGrp="1"/>
          </p:cNvSpPr>
          <p:nvPr>
            <p:ph type="ftr" sz="quarter" idx="11"/>
          </p:nvPr>
        </p:nvSpPr>
        <p:spPr/>
        <p:txBody>
          <a:bodyPr/>
          <a:lstStyle/>
          <a:p>
            <a:pPr>
              <a:defRPr/>
            </a:pPr>
            <a:r>
              <a:rPr lang="en-US"/>
              <a:t>© 2020 Diabetes Foundation of Mississippi</a:t>
            </a:r>
            <a:endParaRPr lang="en-US" dirty="0"/>
          </a:p>
        </p:txBody>
      </p:sp>
      <p:pic>
        <p:nvPicPr>
          <p:cNvPr id="9" name="~PP2353.WAV">
            <a:hlinkClick r:id="" action="ppaction://media"/>
          </p:cNvPr>
          <p:cNvPicPr>
            <a:picLocks noRot="1" noChangeAspect="1"/>
          </p:cNvPicPr>
          <p:nvPr>
            <a:wavAudioFile r:embed="rId1" name="~PP2353.WAV"/>
          </p:nvPr>
        </p:nvPicPr>
        <p:blipFill>
          <a:blip r:embed="rId3" cstate="print"/>
          <a:stretch>
            <a:fillRect/>
          </a:stretch>
        </p:blipFill>
        <p:spPr>
          <a:xfrm>
            <a:off x="8737600" y="6451600"/>
            <a:ext cx="304800" cy="304800"/>
          </a:xfrm>
          <a:prstGeom prst="rect">
            <a:avLst/>
          </a:prstGeom>
        </p:spPr>
      </p:pic>
    </p:spTree>
  </p:cSld>
  <p:clrMapOvr>
    <a:masterClrMapping/>
  </p:clrMapOvr>
  <p:transition advTm="354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Role and Responsibility of the </a:t>
            </a:r>
            <a:br>
              <a:rPr lang="en-US" b="1" dirty="0"/>
            </a:br>
            <a:r>
              <a:rPr lang="en-US" b="1" dirty="0"/>
              <a:t>School Nurse </a:t>
            </a:r>
            <a:endParaRPr lang="en-US" dirty="0"/>
          </a:p>
        </p:txBody>
      </p:sp>
      <p:sp>
        <p:nvSpPr>
          <p:cNvPr id="5" name="Content Placeholder 4"/>
          <p:cNvSpPr>
            <a:spLocks noGrp="1"/>
          </p:cNvSpPr>
          <p:nvPr>
            <p:ph idx="1"/>
          </p:nvPr>
        </p:nvSpPr>
        <p:spPr/>
        <p:txBody>
          <a:bodyPr/>
          <a:lstStyle/>
          <a:p>
            <a:pPr marL="457200" indent="-457200"/>
            <a:endParaRPr lang="en-US" sz="2800" dirty="0">
              <a:latin typeface="Calibri" pitchFamily="34" charset="0"/>
            </a:endParaRPr>
          </a:p>
          <a:p>
            <a:pPr marL="457200" indent="-457200"/>
            <a:r>
              <a:rPr lang="en-US" sz="2800" dirty="0">
                <a:latin typeface="Calibri" pitchFamily="34" charset="0"/>
              </a:rPr>
              <a:t>Provide routine and emergency care for the student as needed including injections, BG testing, etc.</a:t>
            </a:r>
          </a:p>
          <a:p>
            <a:pPr marL="457200" indent="-457200"/>
            <a:r>
              <a:rPr lang="en-US" sz="2800" dirty="0">
                <a:latin typeface="Calibri" pitchFamily="34" charset="0"/>
              </a:rPr>
              <a:t>Plan training for school staff and trained diabetes personnel-include parent in this</a:t>
            </a:r>
          </a:p>
          <a:p>
            <a:pPr marL="457200" indent="-457200"/>
            <a:r>
              <a:rPr lang="en-US" sz="2800" dirty="0">
                <a:latin typeface="Calibri" pitchFamily="34" charset="0"/>
              </a:rPr>
              <a:t>Assist teachers in developing care plans for substitute teachers</a:t>
            </a:r>
          </a:p>
          <a:p>
            <a:pPr marL="457200" indent="-457200"/>
            <a:r>
              <a:rPr lang="en-US" sz="2800" dirty="0">
                <a:latin typeface="Calibri" pitchFamily="34" charset="0"/>
              </a:rPr>
              <a:t>Communicate with parents </a:t>
            </a:r>
          </a:p>
          <a:p>
            <a:pPr marL="457200" indent="-457200"/>
            <a:r>
              <a:rPr lang="en-US" sz="2800" dirty="0">
                <a:latin typeface="Arial" pitchFamily="34" charset="0"/>
                <a:cs typeface="Arial" pitchFamily="34" charset="0"/>
              </a:rPr>
              <a:t>Respect student’s right to privacy/confidentiality</a:t>
            </a:r>
          </a:p>
        </p:txBody>
      </p:sp>
      <p:sp>
        <p:nvSpPr>
          <p:cNvPr id="6" name="Footer Placeholder 5"/>
          <p:cNvSpPr>
            <a:spLocks noGrp="1"/>
          </p:cNvSpPr>
          <p:nvPr>
            <p:ph type="ftr" sz="quarter" idx="11"/>
          </p:nvPr>
        </p:nvSpPr>
        <p:spPr/>
        <p:txBody>
          <a:bodyPr/>
          <a:lstStyle/>
          <a:p>
            <a:pPr>
              <a:defRPr/>
            </a:pPr>
            <a:r>
              <a:rPr lang="en-US"/>
              <a:t>© 2020 Diabetes Foundation of Mississippi</a:t>
            </a:r>
          </a:p>
        </p:txBody>
      </p:sp>
      <p:pic>
        <p:nvPicPr>
          <p:cNvPr id="16" name="~PP344.WAV">
            <a:hlinkClick r:id="" action="ppaction://media"/>
          </p:cNvPr>
          <p:cNvPicPr>
            <a:picLocks noRot="1" noChangeAspect="1"/>
          </p:cNvPicPr>
          <p:nvPr>
            <a:wavAudioFile r:embed="rId1" name="~PP344.WAV"/>
          </p:nvPr>
        </p:nvPicPr>
        <p:blipFill>
          <a:blip r:embed="rId4" cstate="print"/>
          <a:stretch>
            <a:fillRect/>
          </a:stretch>
        </p:blipFill>
        <p:spPr>
          <a:xfrm>
            <a:off x="8737600" y="6451600"/>
            <a:ext cx="304800" cy="304800"/>
          </a:xfrm>
          <a:prstGeom prst="rect">
            <a:avLst/>
          </a:prstGeom>
        </p:spPr>
      </p:pic>
    </p:spTree>
  </p:cSld>
  <p:clrMapOvr>
    <a:masterClrMapping/>
  </p:clrMapOvr>
  <p:transition advTm="455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rtlCol="0">
            <a:normAutofit fontScale="90000"/>
          </a:bodyPr>
          <a:lstStyle/>
          <a:p>
            <a:pPr fontAlgn="auto">
              <a:spcAft>
                <a:spcPts val="0"/>
              </a:spcAft>
              <a:defRPr/>
            </a:pPr>
            <a:r>
              <a:rPr lang="en-US" b="1" dirty="0"/>
              <a:t>Role and Responsibility of the</a:t>
            </a:r>
            <a:br>
              <a:rPr lang="en-US" b="1" dirty="0"/>
            </a:br>
            <a:r>
              <a:rPr lang="en-US" b="1" dirty="0"/>
              <a:t>Non-medical Diabetes Caregiver(s)</a:t>
            </a:r>
          </a:p>
        </p:txBody>
      </p:sp>
      <p:sp>
        <p:nvSpPr>
          <p:cNvPr id="6" name="Content Placeholder 5"/>
          <p:cNvSpPr>
            <a:spLocks noGrp="1"/>
          </p:cNvSpPr>
          <p:nvPr>
            <p:ph idx="1"/>
          </p:nvPr>
        </p:nvSpPr>
        <p:spPr>
          <a:xfrm>
            <a:off x="457200" y="1600200"/>
            <a:ext cx="8229600" cy="4648200"/>
          </a:xfrm>
        </p:spPr>
        <p:txBody>
          <a:bodyPr>
            <a:normAutofit lnSpcReduction="10000"/>
          </a:bodyPr>
          <a:lstStyle/>
          <a:p>
            <a:r>
              <a:rPr lang="en-US" dirty="0"/>
              <a:t>Help provide routine diabetes care to students, including insulin administration if needed</a:t>
            </a:r>
          </a:p>
          <a:p>
            <a:r>
              <a:rPr lang="en-US" dirty="0"/>
              <a:t>Recognize signs of low or high BG and treat accordingly</a:t>
            </a:r>
          </a:p>
          <a:p>
            <a:r>
              <a:rPr lang="en-US" dirty="0"/>
              <a:t>Provide emergency care for students including glucagon administration</a:t>
            </a:r>
          </a:p>
          <a:p>
            <a:r>
              <a:rPr lang="en-US" dirty="0"/>
              <a:t>Go on field trips, help student in emergency situations</a:t>
            </a:r>
          </a:p>
        </p:txBody>
      </p:sp>
      <p:sp>
        <p:nvSpPr>
          <p:cNvPr id="5" name="Footer Placeholder 4"/>
          <p:cNvSpPr>
            <a:spLocks noGrp="1"/>
          </p:cNvSpPr>
          <p:nvPr>
            <p:ph type="ftr" sz="quarter" idx="11"/>
          </p:nvPr>
        </p:nvSpPr>
        <p:spPr/>
        <p:txBody>
          <a:bodyPr/>
          <a:lstStyle/>
          <a:p>
            <a:pPr>
              <a:defRPr/>
            </a:pPr>
            <a:r>
              <a:rPr lang="en-US"/>
              <a:t>© 2020 Diabetes Foundation of Mississippi</a:t>
            </a:r>
            <a:endParaRPr lang="en-US" dirty="0"/>
          </a:p>
        </p:txBody>
      </p:sp>
      <p:pic>
        <p:nvPicPr>
          <p:cNvPr id="9" name="~PP3394.WAV">
            <a:hlinkClick r:id="" action="ppaction://media"/>
          </p:cNvPr>
          <p:cNvPicPr>
            <a:picLocks noRot="1" noChangeAspect="1"/>
          </p:cNvPicPr>
          <p:nvPr>
            <a:wavAudioFile r:embed="rId1" name="~PP3394.WAV"/>
          </p:nvPr>
        </p:nvPicPr>
        <p:blipFill>
          <a:blip r:embed="rId4" cstate="print"/>
          <a:stretch>
            <a:fillRect/>
          </a:stretch>
        </p:blipFill>
        <p:spPr>
          <a:xfrm>
            <a:off x="8737600" y="6451600"/>
            <a:ext cx="304800" cy="304800"/>
          </a:xfrm>
          <a:prstGeom prst="rect">
            <a:avLst/>
          </a:prstGeom>
        </p:spPr>
      </p:pic>
    </p:spTree>
  </p:cSld>
  <p:clrMapOvr>
    <a:masterClrMapping/>
  </p:clrMapOvr>
  <p:transition advTm="560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b="1" dirty="0"/>
              <a:t>Role and Responsibility of the Teacher</a:t>
            </a:r>
            <a:endParaRPr lang="en-US" dirty="0"/>
          </a:p>
        </p:txBody>
      </p:sp>
      <p:sp>
        <p:nvSpPr>
          <p:cNvPr id="3" name="Content Placeholder 2"/>
          <p:cNvSpPr>
            <a:spLocks noGrp="1"/>
          </p:cNvSpPr>
          <p:nvPr>
            <p:ph idx="1"/>
          </p:nvPr>
        </p:nvSpPr>
        <p:spPr/>
        <p:txBody>
          <a:bodyPr rtlCol="0">
            <a:normAutofit fontScale="92500" lnSpcReduction="20000"/>
          </a:bodyPr>
          <a:lstStyle/>
          <a:p>
            <a:pPr fontAlgn="auto">
              <a:spcAft>
                <a:spcPts val="0"/>
              </a:spcAft>
              <a:buFont typeface="Arial" pitchFamily="34" charset="0"/>
              <a:buChar char="•"/>
              <a:defRPr/>
            </a:pPr>
            <a:r>
              <a:rPr lang="en-US" dirty="0"/>
              <a:t>Understand that changes in the student’s behavior could indicate blood glucose changes. </a:t>
            </a:r>
          </a:p>
          <a:p>
            <a:pPr fontAlgn="auto">
              <a:spcAft>
                <a:spcPts val="0"/>
              </a:spcAft>
              <a:buFont typeface="Arial" pitchFamily="34" charset="0"/>
              <a:buChar char="•"/>
              <a:defRPr/>
            </a:pPr>
            <a:r>
              <a:rPr lang="en-US" dirty="0"/>
              <a:t>Be prepared to respond immediately to the signs and symptoms of (low and high blood glucose) in accordance with the student’s Emergency Care Plans.</a:t>
            </a:r>
          </a:p>
          <a:p>
            <a:pPr fontAlgn="auto">
              <a:spcAft>
                <a:spcPts val="0"/>
              </a:spcAft>
              <a:buFont typeface="Arial" pitchFamily="34" charset="0"/>
              <a:buChar char="•"/>
              <a:defRPr/>
            </a:pPr>
            <a:r>
              <a:rPr lang="en-US" dirty="0"/>
              <a:t>Know that eating meals and snacks on time is a vital part of diabetes management.</a:t>
            </a:r>
          </a:p>
          <a:p>
            <a:pPr fontAlgn="auto">
              <a:spcAft>
                <a:spcPts val="0"/>
              </a:spcAft>
              <a:buFont typeface="Arial" pitchFamily="34" charset="0"/>
              <a:buChar char="•"/>
              <a:defRPr/>
            </a:pPr>
            <a:r>
              <a:rPr lang="en-US" dirty="0"/>
              <a:t>Notify parent of any changes in school schedule</a:t>
            </a:r>
          </a:p>
          <a:p>
            <a:pPr fontAlgn="auto">
              <a:spcAft>
                <a:spcPts val="0"/>
              </a:spcAft>
              <a:buFont typeface="Arial" pitchFamily="34" charset="0"/>
              <a:buChar char="•"/>
              <a:defRPr/>
            </a:pPr>
            <a:r>
              <a:rPr lang="en-US" dirty="0"/>
              <a:t>Participate in school health team meeting(s) and foster cooperative learning environment.</a:t>
            </a:r>
          </a:p>
          <a:p>
            <a:pPr fontAlgn="auto">
              <a:spcAft>
                <a:spcPts val="0"/>
              </a:spcAft>
              <a:buFont typeface="Arial" pitchFamily="34" charset="0"/>
              <a:buChar char="•"/>
              <a:defRPr/>
            </a:pPr>
            <a:endParaRPr lang="en-US" dirty="0"/>
          </a:p>
          <a:p>
            <a:pPr fontAlgn="auto">
              <a:spcAft>
                <a:spcPts val="0"/>
              </a:spcAft>
              <a:buFont typeface="Arial" pitchFamily="34" charset="0"/>
              <a:buChar char="•"/>
              <a:defRPr/>
            </a:pPr>
            <a:endParaRPr lang="en-US" dirty="0"/>
          </a:p>
        </p:txBody>
      </p:sp>
      <p:sp>
        <p:nvSpPr>
          <p:cNvPr id="5" name="Footer Placeholder 4"/>
          <p:cNvSpPr>
            <a:spLocks noGrp="1"/>
          </p:cNvSpPr>
          <p:nvPr>
            <p:ph type="ftr" sz="quarter" idx="11"/>
          </p:nvPr>
        </p:nvSpPr>
        <p:spPr/>
        <p:txBody>
          <a:bodyPr/>
          <a:lstStyle/>
          <a:p>
            <a:pPr>
              <a:defRPr/>
            </a:pPr>
            <a:r>
              <a:rPr lang="en-US"/>
              <a:t>© 2020 Diabetes Foundation of Mississippi</a:t>
            </a:r>
            <a:endParaRPr lang="en-US" dirty="0"/>
          </a:p>
        </p:txBody>
      </p:sp>
      <p:pic>
        <p:nvPicPr>
          <p:cNvPr id="6" name="~PP338.WAV">
            <a:hlinkClick r:id="" action="ppaction://media"/>
          </p:cNvPr>
          <p:cNvPicPr>
            <a:picLocks noRot="1" noChangeAspect="1"/>
          </p:cNvPicPr>
          <p:nvPr>
            <a:wavAudioFile r:embed="rId1" name="~PP338.WAV"/>
          </p:nvPr>
        </p:nvPicPr>
        <p:blipFill>
          <a:blip r:embed="rId4" cstate="print"/>
          <a:stretch>
            <a:fillRect/>
          </a:stretch>
        </p:blipFill>
        <p:spPr>
          <a:xfrm>
            <a:off x="8737600" y="6451600"/>
            <a:ext cx="304800" cy="304800"/>
          </a:xfrm>
          <a:prstGeom prst="rect">
            <a:avLst/>
          </a:prstGeom>
        </p:spPr>
      </p:pic>
    </p:spTree>
  </p:cSld>
  <p:clrMapOvr>
    <a:masterClrMapping/>
  </p:clrMapOvr>
  <p:transition advTm="417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t>PE Teachers/Coaches</a:t>
            </a:r>
          </a:p>
        </p:txBody>
      </p:sp>
      <p:sp>
        <p:nvSpPr>
          <p:cNvPr id="3" name="Content Placeholder 2"/>
          <p:cNvSpPr>
            <a:spLocks noGrp="1"/>
          </p:cNvSpPr>
          <p:nvPr>
            <p:ph idx="1"/>
          </p:nvPr>
        </p:nvSpPr>
        <p:spPr/>
        <p:txBody>
          <a:bodyPr rtlCol="0">
            <a:normAutofit fontScale="92500"/>
          </a:bodyPr>
          <a:lstStyle/>
          <a:p>
            <a:pPr fontAlgn="auto">
              <a:spcAft>
                <a:spcPts val="0"/>
              </a:spcAft>
              <a:buFont typeface="Arial" pitchFamily="34" charset="0"/>
              <a:buChar char="•"/>
              <a:defRPr/>
            </a:pPr>
            <a:r>
              <a:rPr lang="en-US" dirty="0"/>
              <a:t>Know that activity usually decreases BG levels</a:t>
            </a:r>
          </a:p>
          <a:p>
            <a:pPr fontAlgn="auto">
              <a:spcAft>
                <a:spcPts val="0"/>
              </a:spcAft>
              <a:buFont typeface="Arial" pitchFamily="34" charset="0"/>
              <a:buChar char="•"/>
              <a:defRPr/>
            </a:pPr>
            <a:r>
              <a:rPr lang="en-US" dirty="0"/>
              <a:t>Know how to use and interpret BG monitor</a:t>
            </a:r>
          </a:p>
          <a:p>
            <a:pPr fontAlgn="auto">
              <a:spcAft>
                <a:spcPts val="0"/>
              </a:spcAft>
              <a:buFont typeface="Arial" pitchFamily="34" charset="0"/>
              <a:buChar char="•"/>
              <a:defRPr/>
            </a:pPr>
            <a:r>
              <a:rPr lang="en-US" dirty="0"/>
              <a:t>Recognize and respond quickly to the highs and lows of diabetes</a:t>
            </a:r>
          </a:p>
          <a:p>
            <a:pPr fontAlgn="auto">
              <a:spcAft>
                <a:spcPts val="0"/>
              </a:spcAft>
              <a:buFont typeface="Arial" pitchFamily="34" charset="0"/>
              <a:buChar char="•"/>
              <a:defRPr/>
            </a:pPr>
            <a:r>
              <a:rPr lang="en-US" dirty="0"/>
              <a:t>Understand that snacks are part of a student with diabetes management plan</a:t>
            </a:r>
          </a:p>
          <a:p>
            <a:pPr fontAlgn="auto">
              <a:spcAft>
                <a:spcPts val="0"/>
              </a:spcAft>
              <a:buFont typeface="Arial" pitchFamily="34" charset="0"/>
              <a:buChar char="•"/>
              <a:defRPr/>
            </a:pPr>
            <a:r>
              <a:rPr lang="en-US" dirty="0"/>
              <a:t>Treat student with diabetes like all other athletes</a:t>
            </a:r>
          </a:p>
          <a:p>
            <a:pPr fontAlgn="auto">
              <a:spcAft>
                <a:spcPts val="0"/>
              </a:spcAft>
              <a:buFont typeface="Arial" pitchFamily="34" charset="0"/>
              <a:buChar char="•"/>
              <a:defRPr/>
            </a:pPr>
            <a:r>
              <a:rPr lang="en-US" dirty="0"/>
              <a:t>Discuss concerns with parents/guardians</a:t>
            </a:r>
          </a:p>
        </p:txBody>
      </p:sp>
      <p:sp>
        <p:nvSpPr>
          <p:cNvPr id="4" name="Footer Placeholder 3"/>
          <p:cNvSpPr>
            <a:spLocks noGrp="1"/>
          </p:cNvSpPr>
          <p:nvPr>
            <p:ph type="ftr" sz="quarter" idx="11"/>
          </p:nvPr>
        </p:nvSpPr>
        <p:spPr/>
        <p:txBody>
          <a:bodyPr/>
          <a:lstStyle/>
          <a:p>
            <a:pPr>
              <a:defRPr/>
            </a:pPr>
            <a:r>
              <a:rPr lang="en-US"/>
              <a:t>© 2020 Diabetes Foundation of Mississippi</a:t>
            </a:r>
          </a:p>
        </p:txBody>
      </p:sp>
      <p:pic>
        <p:nvPicPr>
          <p:cNvPr id="5" name="~PP1222.WAV">
            <a:hlinkClick r:id="" action="ppaction://media"/>
          </p:cNvPr>
          <p:cNvPicPr>
            <a:picLocks noRot="1" noChangeAspect="1"/>
          </p:cNvPicPr>
          <p:nvPr>
            <a:wavAudioFile r:embed="rId1" name="~PP1222.WAV"/>
          </p:nvPr>
        </p:nvPicPr>
        <p:blipFill>
          <a:blip r:embed="rId4" cstate="print"/>
          <a:stretch>
            <a:fillRect/>
          </a:stretch>
        </p:blipFill>
        <p:spPr>
          <a:xfrm>
            <a:off x="8737600" y="6451600"/>
            <a:ext cx="304800" cy="304800"/>
          </a:xfrm>
          <a:prstGeom prst="rect">
            <a:avLst/>
          </a:prstGeom>
        </p:spPr>
      </p:pic>
    </p:spTree>
  </p:cSld>
  <p:clrMapOvr>
    <a:masterClrMapping/>
  </p:clrMapOvr>
  <p:transition advTm="129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b="1" dirty="0"/>
              <a:t>Roles and Responsibilities of Parent/Guardian </a:t>
            </a:r>
            <a:endParaRPr lang="en-US" dirty="0"/>
          </a:p>
        </p:txBody>
      </p:sp>
      <p:sp>
        <p:nvSpPr>
          <p:cNvPr id="4" name="Content Placeholder 3"/>
          <p:cNvSpPr>
            <a:spLocks noGrp="1"/>
          </p:cNvSpPr>
          <p:nvPr>
            <p:ph idx="1"/>
          </p:nvPr>
        </p:nvSpPr>
        <p:spPr>
          <a:xfrm>
            <a:off x="457200" y="1600200"/>
            <a:ext cx="8229600" cy="4648200"/>
          </a:xfrm>
        </p:spPr>
        <p:txBody>
          <a:bodyPr rtlCol="0">
            <a:normAutofit fontScale="85000" lnSpcReduction="20000"/>
          </a:bodyPr>
          <a:lstStyle/>
          <a:p>
            <a:pPr fontAlgn="auto">
              <a:spcAft>
                <a:spcPts val="0"/>
              </a:spcAft>
              <a:buNone/>
              <a:defRPr/>
            </a:pPr>
            <a:r>
              <a:rPr lang="en-US" dirty="0"/>
              <a:t>Provide supplies and equipment to school:</a:t>
            </a:r>
          </a:p>
          <a:p>
            <a:pPr marL="640080" indent="-457200" fontAlgn="auto">
              <a:spcAft>
                <a:spcPts val="0"/>
              </a:spcAft>
              <a:buSzPct val="80000"/>
              <a:buFont typeface="Wingdings" pitchFamily="2" charset="2"/>
              <a:buChar char="§"/>
              <a:defRPr/>
            </a:pPr>
            <a:r>
              <a:rPr lang="en-US" dirty="0"/>
              <a:t>Blood glucose monitor, strips, lancets, log book</a:t>
            </a:r>
          </a:p>
          <a:p>
            <a:pPr marL="640080" indent="-457200" fontAlgn="auto">
              <a:spcAft>
                <a:spcPts val="0"/>
              </a:spcAft>
              <a:buSzPct val="80000"/>
              <a:buFont typeface="Wingdings" pitchFamily="2" charset="2"/>
              <a:buChar char="§"/>
              <a:defRPr/>
            </a:pPr>
            <a:r>
              <a:rPr lang="en-US" dirty="0"/>
              <a:t>Ketone test strips</a:t>
            </a:r>
          </a:p>
          <a:p>
            <a:pPr marL="640080" indent="-457200" fontAlgn="auto">
              <a:spcAft>
                <a:spcPts val="0"/>
              </a:spcAft>
              <a:buSzPct val="80000"/>
              <a:buFont typeface="Wingdings" pitchFamily="2" charset="2"/>
              <a:buChar char="§"/>
              <a:defRPr/>
            </a:pPr>
            <a:r>
              <a:rPr lang="en-US" dirty="0"/>
              <a:t>Supplies to treat hypoglycemia - from  snacks to Glucagon</a:t>
            </a:r>
          </a:p>
          <a:p>
            <a:pPr marL="640080" indent="-457200" fontAlgn="auto">
              <a:spcAft>
                <a:spcPts val="0"/>
              </a:spcAft>
              <a:buSzPct val="80000"/>
              <a:buFont typeface="Wingdings" pitchFamily="2" charset="2"/>
              <a:buChar char="§"/>
              <a:defRPr/>
            </a:pPr>
            <a:r>
              <a:rPr lang="en-US" dirty="0"/>
              <a:t>Insulin injection or pump supplies</a:t>
            </a:r>
          </a:p>
          <a:p>
            <a:pPr marL="640080" indent="-457200" fontAlgn="auto">
              <a:spcAft>
                <a:spcPts val="0"/>
              </a:spcAft>
              <a:buSzPct val="80000"/>
              <a:buFont typeface="Wingdings" pitchFamily="2" charset="2"/>
              <a:buChar char="§"/>
              <a:defRPr/>
            </a:pPr>
            <a:r>
              <a:rPr lang="en-US" dirty="0"/>
              <a:t>Emergency packs for coaches and bus drivers</a:t>
            </a:r>
          </a:p>
          <a:p>
            <a:pPr marL="640080" indent="-457200" fontAlgn="auto">
              <a:spcAft>
                <a:spcPts val="0"/>
              </a:spcAft>
              <a:buSzPct val="80000"/>
              <a:buNone/>
              <a:defRPr/>
            </a:pPr>
            <a:endParaRPr lang="en-US" dirty="0"/>
          </a:p>
          <a:p>
            <a:pPr marL="640080" indent="-457200" fontAlgn="auto">
              <a:spcAft>
                <a:spcPts val="0"/>
              </a:spcAft>
              <a:buSzPct val="80000"/>
              <a:buNone/>
              <a:defRPr/>
            </a:pPr>
            <a:r>
              <a:rPr lang="en-US" sz="3600" dirty="0"/>
              <a:t>Parents  should train school nurse and non-medical staff on routine tasks, including insulin administration and CGM</a:t>
            </a:r>
          </a:p>
          <a:p>
            <a:pPr fontAlgn="auto">
              <a:spcAft>
                <a:spcPts val="0"/>
              </a:spcAft>
              <a:buFont typeface="Arial" pitchFamily="34" charset="0"/>
              <a:buChar char="•"/>
              <a:defRPr/>
            </a:pPr>
            <a:endParaRPr lang="en-US" dirty="0"/>
          </a:p>
        </p:txBody>
      </p:sp>
      <p:sp>
        <p:nvSpPr>
          <p:cNvPr id="5" name="Footer Placeholder 4"/>
          <p:cNvSpPr>
            <a:spLocks noGrp="1"/>
          </p:cNvSpPr>
          <p:nvPr>
            <p:ph type="ftr" sz="quarter" idx="11"/>
          </p:nvPr>
        </p:nvSpPr>
        <p:spPr/>
        <p:txBody>
          <a:bodyPr/>
          <a:lstStyle/>
          <a:p>
            <a:pPr>
              <a:defRPr/>
            </a:pPr>
            <a:r>
              <a:rPr lang="en-US"/>
              <a:t>© 2020 Diabetes Foundation of Mississippi</a:t>
            </a:r>
            <a:endParaRPr lang="en-US" dirty="0"/>
          </a:p>
        </p:txBody>
      </p:sp>
      <p:pic>
        <p:nvPicPr>
          <p:cNvPr id="6" name="~PP1675.WAV">
            <a:hlinkClick r:id="" action="ppaction://media"/>
          </p:cNvPr>
          <p:cNvPicPr>
            <a:picLocks noRot="1" noChangeAspect="1"/>
          </p:cNvPicPr>
          <p:nvPr>
            <a:wavAudioFile r:embed="rId1" name="~PP1675.WAV"/>
          </p:nvPr>
        </p:nvPicPr>
        <p:blipFill>
          <a:blip r:embed="rId4" cstate="print"/>
          <a:stretch>
            <a:fillRect/>
          </a:stretch>
        </p:blipFill>
        <p:spPr>
          <a:xfrm>
            <a:off x="8737600" y="6451600"/>
            <a:ext cx="304800" cy="304800"/>
          </a:xfrm>
          <a:prstGeom prst="rect">
            <a:avLst/>
          </a:prstGeom>
        </p:spPr>
      </p:pic>
    </p:spTree>
  </p:cSld>
  <p:clrMapOvr>
    <a:masterClrMapping/>
  </p:clrMapOvr>
  <p:transition advTm="575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b="1" dirty="0"/>
              <a:t>Roles and Responsibilities of Parent/Guardian </a:t>
            </a:r>
          </a:p>
        </p:txBody>
      </p:sp>
      <p:pic>
        <p:nvPicPr>
          <p:cNvPr id="15363" name="Content Placeholder 4"/>
          <p:cNvPicPr>
            <a:picLocks noGrp="1" noChangeAspect="1"/>
          </p:cNvPicPr>
          <p:nvPr>
            <p:ph sz="half" idx="1"/>
          </p:nvPr>
        </p:nvPicPr>
        <p:blipFill>
          <a:blip r:embed="rId4" cstate="print"/>
          <a:srcRect l="18115" r="-4155"/>
          <a:stretch>
            <a:fillRect/>
          </a:stretch>
        </p:blipFill>
        <p:spPr>
          <a:xfrm>
            <a:off x="609600" y="1752600"/>
            <a:ext cx="4108450" cy="3581400"/>
          </a:xfrm>
        </p:spPr>
      </p:pic>
      <p:sp>
        <p:nvSpPr>
          <p:cNvPr id="4" name="Content Placeholder 3"/>
          <p:cNvSpPr>
            <a:spLocks noGrp="1"/>
          </p:cNvSpPr>
          <p:nvPr>
            <p:ph sz="half" idx="2"/>
          </p:nvPr>
        </p:nvSpPr>
        <p:spPr>
          <a:xfrm>
            <a:off x="4648200" y="1600200"/>
            <a:ext cx="4038600" cy="4572000"/>
          </a:xfrm>
        </p:spPr>
        <p:txBody>
          <a:bodyPr rtlCol="0">
            <a:normAutofit fontScale="85000" lnSpcReduction="20000"/>
          </a:bodyPr>
          <a:lstStyle/>
          <a:p>
            <a:pPr fontAlgn="auto">
              <a:spcAft>
                <a:spcPts val="0"/>
              </a:spcAft>
              <a:buFont typeface="Arial" pitchFamily="34" charset="0"/>
              <a:buChar char="•"/>
              <a:defRPr/>
            </a:pPr>
            <a:r>
              <a:rPr lang="en-US" dirty="0"/>
              <a:t>Provide the school with a </a:t>
            </a:r>
            <a:r>
              <a:rPr lang="en-US" b="1" dirty="0"/>
              <a:t>current</a:t>
            </a:r>
            <a:r>
              <a:rPr lang="en-US" dirty="0"/>
              <a:t> </a:t>
            </a:r>
            <a:r>
              <a:rPr lang="en-US" b="1" dirty="0"/>
              <a:t>copy of student’s DMMP</a:t>
            </a:r>
            <a:r>
              <a:rPr lang="en-US" b="1" i="1" dirty="0"/>
              <a:t> </a:t>
            </a:r>
            <a:r>
              <a:rPr lang="en-US" b="1" dirty="0"/>
              <a:t>and update as soon as it changes.</a:t>
            </a:r>
          </a:p>
          <a:p>
            <a:pPr fontAlgn="auto">
              <a:spcAft>
                <a:spcPts val="0"/>
              </a:spcAft>
              <a:buFont typeface="Arial" pitchFamily="34" charset="0"/>
              <a:buChar char="•"/>
              <a:defRPr/>
            </a:pPr>
            <a:endParaRPr lang="en-US" dirty="0"/>
          </a:p>
          <a:p>
            <a:pPr fontAlgn="auto">
              <a:spcAft>
                <a:spcPts val="0"/>
              </a:spcAft>
              <a:buFont typeface="Arial" pitchFamily="34" charset="0"/>
              <a:buChar char="•"/>
              <a:defRPr/>
            </a:pPr>
            <a:r>
              <a:rPr lang="en-US" dirty="0"/>
              <a:t>Stay in touch with the school health care team to monitor child progress and supply levels.</a:t>
            </a:r>
          </a:p>
          <a:p>
            <a:pPr fontAlgn="auto">
              <a:spcAft>
                <a:spcPts val="0"/>
              </a:spcAft>
              <a:buNone/>
              <a:defRPr/>
            </a:pPr>
            <a:endParaRPr lang="en-US" dirty="0"/>
          </a:p>
          <a:p>
            <a:pPr fontAlgn="auto">
              <a:spcAft>
                <a:spcPts val="0"/>
              </a:spcAft>
              <a:buFont typeface="Arial" pitchFamily="34" charset="0"/>
              <a:buChar char="•"/>
              <a:defRPr/>
            </a:pPr>
            <a:r>
              <a:rPr lang="en-US" dirty="0"/>
              <a:t>Allow student to do as much diabetes self-care as possible with supervision to- promote independence</a:t>
            </a:r>
          </a:p>
          <a:p>
            <a:pPr fontAlgn="auto">
              <a:spcAft>
                <a:spcPts val="0"/>
              </a:spcAft>
              <a:buFont typeface="Arial" pitchFamily="34" charset="0"/>
              <a:buChar char="•"/>
              <a:defRPr/>
            </a:pPr>
            <a:endParaRPr lang="en-US" dirty="0"/>
          </a:p>
        </p:txBody>
      </p:sp>
      <p:sp>
        <p:nvSpPr>
          <p:cNvPr id="6" name="Footer Placeholder 5"/>
          <p:cNvSpPr>
            <a:spLocks noGrp="1"/>
          </p:cNvSpPr>
          <p:nvPr>
            <p:ph type="ftr" sz="quarter" idx="11"/>
          </p:nvPr>
        </p:nvSpPr>
        <p:spPr/>
        <p:txBody>
          <a:bodyPr/>
          <a:lstStyle/>
          <a:p>
            <a:pPr>
              <a:defRPr/>
            </a:pPr>
            <a:r>
              <a:rPr lang="en-US"/>
              <a:t>© 2020 Diabetes Foundation of Mississippi</a:t>
            </a:r>
            <a:endParaRPr lang="en-US" dirty="0"/>
          </a:p>
        </p:txBody>
      </p:sp>
      <p:pic>
        <p:nvPicPr>
          <p:cNvPr id="7" name="~PP1907.WAV">
            <a:hlinkClick r:id="" action="ppaction://media"/>
          </p:cNvPr>
          <p:cNvPicPr>
            <a:picLocks noRot="1" noChangeAspect="1"/>
          </p:cNvPicPr>
          <p:nvPr>
            <a:wavAudioFile r:embed="rId1" name="~PP1907.WAV"/>
          </p:nvPr>
        </p:nvPicPr>
        <p:blipFill>
          <a:blip r:embed="rId5" cstate="print"/>
          <a:stretch>
            <a:fillRect/>
          </a:stretch>
        </p:blipFill>
        <p:spPr>
          <a:xfrm>
            <a:off x="8737600" y="6451600"/>
            <a:ext cx="304800" cy="304800"/>
          </a:xfrm>
          <a:prstGeom prst="rect">
            <a:avLst/>
          </a:prstGeom>
        </p:spPr>
      </p:pic>
    </p:spTree>
  </p:cSld>
  <p:clrMapOvr>
    <a:masterClrMapping/>
  </p:clrMapOvr>
  <p:transition advTm="327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b="1" dirty="0"/>
              <a:t>Role and Responsibilities of the Student</a:t>
            </a:r>
          </a:p>
        </p:txBody>
      </p:sp>
      <p:sp>
        <p:nvSpPr>
          <p:cNvPr id="3" name="Content Placeholder 2"/>
          <p:cNvSpPr>
            <a:spLocks noGrp="1"/>
          </p:cNvSpPr>
          <p:nvPr>
            <p:ph idx="1"/>
          </p:nvPr>
        </p:nvSpPr>
        <p:spPr/>
        <p:txBody>
          <a:bodyPr rtlCol="0">
            <a:normAutofit/>
          </a:bodyPr>
          <a:lstStyle/>
          <a:p>
            <a:pPr fontAlgn="auto">
              <a:spcAft>
                <a:spcPts val="0"/>
              </a:spcAft>
              <a:buFont typeface="Arial" pitchFamily="34" charset="0"/>
              <a:buChar char="•"/>
              <a:defRPr/>
            </a:pPr>
            <a:r>
              <a:rPr lang="en-US" dirty="0"/>
              <a:t>Tell teachers or other school staff if they feel symptoms of high or low blood glucose</a:t>
            </a:r>
          </a:p>
          <a:p>
            <a:pPr fontAlgn="auto">
              <a:spcAft>
                <a:spcPts val="0"/>
              </a:spcAft>
              <a:buFont typeface="Arial" pitchFamily="34" charset="0"/>
              <a:buChar char="•"/>
              <a:defRPr/>
            </a:pPr>
            <a:r>
              <a:rPr lang="en-US" dirty="0"/>
              <a:t>Always carry fast acting glucose for lows</a:t>
            </a:r>
          </a:p>
          <a:p>
            <a:pPr fontAlgn="auto">
              <a:spcAft>
                <a:spcPts val="0"/>
              </a:spcAft>
              <a:buFont typeface="Arial" pitchFamily="34" charset="0"/>
              <a:buChar char="•"/>
              <a:defRPr/>
            </a:pPr>
            <a:r>
              <a:rPr lang="en-US" dirty="0"/>
              <a:t>Always wear medical alert ID</a:t>
            </a:r>
          </a:p>
          <a:p>
            <a:pPr fontAlgn="auto">
              <a:spcAft>
                <a:spcPts val="0"/>
              </a:spcAft>
              <a:buFont typeface="Arial" pitchFamily="34" charset="0"/>
              <a:buChar char="•"/>
              <a:defRPr/>
            </a:pPr>
            <a:r>
              <a:rPr lang="en-US" dirty="0"/>
              <a:t>Perform diabetes self-care tasks as outlined in health care plan</a:t>
            </a:r>
          </a:p>
          <a:p>
            <a:pPr fontAlgn="auto">
              <a:spcAft>
                <a:spcPts val="0"/>
              </a:spcAft>
              <a:buFont typeface="Arial" pitchFamily="34" charset="0"/>
              <a:buChar char="•"/>
              <a:defRPr/>
            </a:pPr>
            <a:r>
              <a:rPr lang="en-US" dirty="0"/>
              <a:t>Know where daily and emergency supplies are kept and who to contact if you need help</a:t>
            </a:r>
          </a:p>
          <a:p>
            <a:pPr fontAlgn="auto">
              <a:spcAft>
                <a:spcPts val="0"/>
              </a:spcAft>
              <a:buFont typeface="Arial" pitchFamily="34" charset="0"/>
              <a:buChar char="•"/>
              <a:defRPr/>
            </a:pPr>
            <a:endParaRPr lang="en-US" dirty="0"/>
          </a:p>
          <a:p>
            <a:pPr fontAlgn="auto">
              <a:spcAft>
                <a:spcPts val="0"/>
              </a:spcAft>
              <a:buFont typeface="Arial" pitchFamily="34" charset="0"/>
              <a:buChar char="•"/>
              <a:defRPr/>
            </a:pPr>
            <a:endParaRPr lang="en-US" dirty="0"/>
          </a:p>
        </p:txBody>
      </p:sp>
      <p:sp>
        <p:nvSpPr>
          <p:cNvPr id="5" name="Footer Placeholder 4"/>
          <p:cNvSpPr>
            <a:spLocks noGrp="1"/>
          </p:cNvSpPr>
          <p:nvPr>
            <p:ph type="ftr" sz="quarter" idx="11"/>
          </p:nvPr>
        </p:nvSpPr>
        <p:spPr/>
        <p:txBody>
          <a:bodyPr/>
          <a:lstStyle/>
          <a:p>
            <a:pPr>
              <a:defRPr/>
            </a:pPr>
            <a:r>
              <a:rPr lang="en-US"/>
              <a:t>© 2020 Diabetes Foundation of Mississippi</a:t>
            </a:r>
            <a:endParaRPr lang="en-US" dirty="0"/>
          </a:p>
        </p:txBody>
      </p:sp>
      <p:pic>
        <p:nvPicPr>
          <p:cNvPr id="6" name="~PP2137.WAV">
            <a:hlinkClick r:id="" action="ppaction://media"/>
          </p:cNvPr>
          <p:cNvPicPr>
            <a:picLocks noRot="1" noChangeAspect="1"/>
          </p:cNvPicPr>
          <p:nvPr>
            <a:wavAudioFile r:embed="rId1" name="~PP2137.WAV"/>
          </p:nvPr>
        </p:nvPicPr>
        <p:blipFill>
          <a:blip r:embed="rId4" cstate="print"/>
          <a:stretch>
            <a:fillRect/>
          </a:stretch>
        </p:blipFill>
        <p:spPr>
          <a:xfrm>
            <a:off x="8737600" y="6451600"/>
            <a:ext cx="304800" cy="304800"/>
          </a:xfrm>
          <a:prstGeom prst="rect">
            <a:avLst/>
          </a:prstGeom>
        </p:spPr>
      </p:pic>
    </p:spTree>
  </p:cSld>
  <p:clrMapOvr>
    <a:masterClrMapping/>
  </p:clrMapOvr>
  <p:transition advTm="368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b="1" dirty="0"/>
              <a:t>Negotiating and problem solving</a:t>
            </a:r>
          </a:p>
        </p:txBody>
      </p:sp>
      <p:sp>
        <p:nvSpPr>
          <p:cNvPr id="11267" name="Content Placeholder 2"/>
          <p:cNvSpPr>
            <a:spLocks noGrp="1"/>
          </p:cNvSpPr>
          <p:nvPr>
            <p:ph idx="1"/>
          </p:nvPr>
        </p:nvSpPr>
        <p:spPr>
          <a:xfrm>
            <a:off x="457200" y="1447800"/>
            <a:ext cx="8229600" cy="4678363"/>
          </a:xfrm>
        </p:spPr>
        <p:txBody>
          <a:bodyPr>
            <a:normAutofit lnSpcReduction="10000"/>
          </a:bodyPr>
          <a:lstStyle/>
          <a:p>
            <a:r>
              <a:rPr lang="en-US" sz="2800" dirty="0">
                <a:latin typeface="Arial" pitchFamily="34" charset="0"/>
                <a:cs typeface="Arial" pitchFamily="34" charset="0"/>
              </a:rPr>
              <a:t>Talk to and listen to all the parties involved.</a:t>
            </a:r>
          </a:p>
          <a:p>
            <a:r>
              <a:rPr lang="en-US" sz="2800" dirty="0">
                <a:latin typeface="Arial" pitchFamily="34" charset="0"/>
                <a:cs typeface="Arial" pitchFamily="34" charset="0"/>
              </a:rPr>
              <a:t>Understand the student’s needs</a:t>
            </a:r>
          </a:p>
          <a:p>
            <a:r>
              <a:rPr lang="en-US" sz="2800" dirty="0">
                <a:latin typeface="Arial" pitchFamily="34" charset="0"/>
                <a:cs typeface="Arial" pitchFamily="34" charset="0"/>
              </a:rPr>
              <a:t>Be clear what role the student’s family expects you to play in the care of their child. Parents may feel scared especially if child is newly diagnosed.</a:t>
            </a:r>
          </a:p>
          <a:p>
            <a:r>
              <a:rPr lang="en-US" sz="2800" dirty="0">
                <a:latin typeface="Arial" pitchFamily="34" charset="0"/>
                <a:cs typeface="Arial" pitchFamily="34" charset="0"/>
              </a:rPr>
              <a:t>Learn what the School expects of the parents or guardians</a:t>
            </a:r>
          </a:p>
          <a:p>
            <a:r>
              <a:rPr lang="en-US" sz="2800" dirty="0">
                <a:latin typeface="Arial" pitchFamily="34" charset="0"/>
                <a:cs typeface="Arial" pitchFamily="34" charset="0"/>
              </a:rPr>
              <a:t>Be supportive and ensure that the student’s needs are met</a:t>
            </a:r>
            <a:r>
              <a:rPr lang="en-US" dirty="0">
                <a:latin typeface="Arial" pitchFamily="34" charset="0"/>
                <a:cs typeface="Arial" pitchFamily="34" charset="0"/>
              </a:rPr>
              <a:t>.</a:t>
            </a:r>
          </a:p>
        </p:txBody>
      </p:sp>
      <p:sp>
        <p:nvSpPr>
          <p:cNvPr id="4" name="Footer Placeholder 3"/>
          <p:cNvSpPr>
            <a:spLocks noGrp="1"/>
          </p:cNvSpPr>
          <p:nvPr>
            <p:ph type="ftr" sz="quarter" idx="11"/>
          </p:nvPr>
        </p:nvSpPr>
        <p:spPr/>
        <p:txBody>
          <a:bodyPr/>
          <a:lstStyle/>
          <a:p>
            <a:pPr>
              <a:defRPr/>
            </a:pPr>
            <a:r>
              <a:rPr lang="en-US"/>
              <a:t>© 2020 Diabetes Foundation of Mississippi</a:t>
            </a:r>
            <a:endParaRPr lang="en-US" dirty="0"/>
          </a:p>
        </p:txBody>
      </p:sp>
      <p:pic>
        <p:nvPicPr>
          <p:cNvPr id="5" name="~PP4090.WAV">
            <a:hlinkClick r:id="" action="ppaction://media"/>
          </p:cNvPr>
          <p:cNvPicPr>
            <a:picLocks noRot="1" noChangeAspect="1"/>
          </p:cNvPicPr>
          <p:nvPr>
            <a:wavAudioFile r:embed="rId1" name="~PP4090.WAV"/>
          </p:nvPr>
        </p:nvPicPr>
        <p:blipFill>
          <a:blip r:embed="rId4" cstate="print"/>
          <a:stretch>
            <a:fillRect/>
          </a:stretch>
        </p:blipFill>
        <p:spPr>
          <a:xfrm>
            <a:off x="8737600" y="6451600"/>
            <a:ext cx="304800" cy="304800"/>
          </a:xfrm>
          <a:prstGeom prst="rect">
            <a:avLst/>
          </a:prstGeom>
        </p:spPr>
      </p:pic>
    </p:spTree>
  </p:cSld>
  <p:clrMapOvr>
    <a:masterClrMapping/>
  </p:clrMapOvr>
  <p:transition advTm="590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5400" b="1" dirty="0"/>
              <a:t>Accommodations for </a:t>
            </a:r>
            <a:br>
              <a:rPr lang="en-US" sz="5400" b="1" dirty="0"/>
            </a:br>
            <a:r>
              <a:rPr lang="en-US" b="1" dirty="0"/>
              <a:t>Exams and Tests</a:t>
            </a:r>
          </a:p>
        </p:txBody>
      </p:sp>
      <p:sp>
        <p:nvSpPr>
          <p:cNvPr id="3" name="Content Placeholder 2"/>
          <p:cNvSpPr>
            <a:spLocks noGrp="1"/>
          </p:cNvSpPr>
          <p:nvPr>
            <p:ph idx="1"/>
          </p:nvPr>
        </p:nvSpPr>
        <p:spPr>
          <a:xfrm>
            <a:off x="457200" y="1828800"/>
            <a:ext cx="8229600" cy="4297363"/>
          </a:xfrm>
        </p:spPr>
        <p:txBody>
          <a:bodyPr rtlCol="0">
            <a:normAutofit fontScale="62500" lnSpcReduction="20000"/>
          </a:bodyPr>
          <a:lstStyle/>
          <a:p>
            <a:pPr fontAlgn="auto">
              <a:spcAft>
                <a:spcPts val="0"/>
              </a:spcAft>
              <a:buFont typeface="Arial" pitchFamily="34" charset="0"/>
              <a:buChar char="•"/>
              <a:defRPr/>
            </a:pPr>
            <a:r>
              <a:rPr lang="en-US" dirty="0">
                <a:latin typeface="Arial" pitchFamily="34" charset="0"/>
                <a:cs typeface="Arial" pitchFamily="34" charset="0"/>
              </a:rPr>
              <a:t>Monitor the student’s blood glucose before and during the testing. </a:t>
            </a:r>
          </a:p>
          <a:p>
            <a:pPr fontAlgn="auto">
              <a:spcAft>
                <a:spcPts val="0"/>
              </a:spcAft>
              <a:buFont typeface="Arial" pitchFamily="34" charset="0"/>
              <a:buChar char="•"/>
              <a:defRPr/>
            </a:pPr>
            <a:r>
              <a:rPr lang="en-US" dirty="0">
                <a:latin typeface="Arial" pitchFamily="34" charset="0"/>
                <a:cs typeface="Arial" pitchFamily="34" charset="0"/>
              </a:rPr>
              <a:t>Have student write down BG on test before starting the exam.</a:t>
            </a:r>
          </a:p>
          <a:p>
            <a:pPr fontAlgn="auto">
              <a:spcAft>
                <a:spcPts val="0"/>
              </a:spcAft>
              <a:buFont typeface="Arial" pitchFamily="34" charset="0"/>
              <a:buChar char="•"/>
              <a:defRPr/>
            </a:pPr>
            <a:r>
              <a:rPr lang="en-US" dirty="0">
                <a:latin typeface="Arial" pitchFamily="34" charset="0"/>
                <a:cs typeface="Arial" pitchFamily="34" charset="0"/>
              </a:rPr>
              <a:t>If the student is experiencing high (over 250 mg/dl) or low blood sugars (below 80 mg/dl) during the test, allow them to reschedule the test when they have better controlled BG.</a:t>
            </a:r>
          </a:p>
          <a:p>
            <a:pPr fontAlgn="auto">
              <a:spcAft>
                <a:spcPts val="0"/>
              </a:spcAft>
              <a:buFont typeface="Arial" pitchFamily="34" charset="0"/>
              <a:buChar char="•"/>
              <a:defRPr/>
            </a:pPr>
            <a:r>
              <a:rPr lang="en-US" dirty="0">
                <a:latin typeface="Arial" pitchFamily="34" charset="0"/>
                <a:cs typeface="Arial" pitchFamily="34" charset="0"/>
              </a:rPr>
              <a:t>Allow student have water, food and access to the restroom if needed.</a:t>
            </a:r>
          </a:p>
          <a:p>
            <a:pPr fontAlgn="auto">
              <a:spcAft>
                <a:spcPts val="0"/>
              </a:spcAft>
              <a:buFont typeface="Arial" pitchFamily="34" charset="0"/>
              <a:buChar char="•"/>
              <a:defRPr/>
            </a:pPr>
            <a:r>
              <a:rPr lang="en-US" dirty="0">
                <a:latin typeface="Arial" pitchFamily="34" charset="0"/>
                <a:cs typeface="Arial" pitchFamily="34" charset="0"/>
              </a:rPr>
              <a:t>Consult the student’s Individualized Health Care Plan (IHP), Individual Education Plan (IEP) or 504 plan for accommodations for testing. </a:t>
            </a:r>
          </a:p>
          <a:p>
            <a:pPr fontAlgn="auto">
              <a:spcAft>
                <a:spcPts val="0"/>
              </a:spcAft>
              <a:buFont typeface="Arial" pitchFamily="34" charset="0"/>
              <a:buChar char="•"/>
              <a:defRPr/>
            </a:pPr>
            <a:r>
              <a:rPr lang="en-US" dirty="0">
                <a:latin typeface="Arial" pitchFamily="34" charset="0"/>
                <a:cs typeface="Arial" pitchFamily="34" charset="0"/>
              </a:rPr>
              <a:t>May need a letter from medical doctor confirming diabetes diagnosis and a teacher letter outlining for ACT/SAT accommodations.</a:t>
            </a:r>
          </a:p>
          <a:p>
            <a:pPr fontAlgn="auto">
              <a:spcAft>
                <a:spcPts val="0"/>
              </a:spcAft>
              <a:buFont typeface="Arial" pitchFamily="34" charset="0"/>
              <a:buChar char="•"/>
              <a:defRPr/>
            </a:pPr>
            <a:endParaRPr lang="en-US" dirty="0">
              <a:latin typeface="Arial" pitchFamily="34" charset="0"/>
              <a:cs typeface="Arial" pitchFamily="34" charset="0"/>
            </a:endParaRPr>
          </a:p>
          <a:p>
            <a:pPr fontAlgn="auto">
              <a:spcAft>
                <a:spcPts val="0"/>
              </a:spcAft>
              <a:buNone/>
              <a:defRPr/>
            </a:pPr>
            <a:r>
              <a:rPr lang="en-US" sz="1900" dirty="0">
                <a:cs typeface="Arial" pitchFamily="34" charset="0"/>
                <a:hlinkClick r:id="rId4"/>
              </a:rPr>
              <a:t>https://accommodations.collegeboard.org/typical-accommodations/overview</a:t>
            </a:r>
            <a:r>
              <a:rPr lang="en-US" sz="1900" dirty="0">
                <a:cs typeface="Arial" pitchFamily="34" charset="0"/>
              </a:rPr>
              <a:t>    </a:t>
            </a:r>
          </a:p>
          <a:p>
            <a:pPr fontAlgn="auto">
              <a:spcAft>
                <a:spcPts val="0"/>
              </a:spcAft>
              <a:buNone/>
              <a:defRPr/>
            </a:pPr>
            <a:br>
              <a:rPr lang="en-US" sz="1900" dirty="0">
                <a:cs typeface="Arial" pitchFamily="34" charset="0"/>
              </a:rPr>
            </a:br>
            <a:r>
              <a:rPr lang="en-US" sz="1900" dirty="0">
                <a:cs typeface="Arial" pitchFamily="34" charset="0"/>
                <a:hlinkClick r:id="rId5"/>
              </a:rPr>
              <a:t>https://accommodations.collegeboard.org/documentation-guidelines</a:t>
            </a:r>
            <a:r>
              <a:rPr lang="en-US" sz="1900" dirty="0">
                <a:cs typeface="Arial" pitchFamily="34" charset="0"/>
              </a:rPr>
              <a:t> </a:t>
            </a:r>
          </a:p>
          <a:p>
            <a:pPr fontAlgn="auto">
              <a:spcAft>
                <a:spcPts val="0"/>
              </a:spcAft>
              <a:buNone/>
              <a:defRPr/>
            </a:pPr>
            <a:endParaRPr lang="en-US" dirty="0"/>
          </a:p>
        </p:txBody>
      </p:sp>
      <p:sp>
        <p:nvSpPr>
          <p:cNvPr id="4" name="Footer Placeholder 3"/>
          <p:cNvSpPr>
            <a:spLocks noGrp="1"/>
          </p:cNvSpPr>
          <p:nvPr>
            <p:ph type="ftr" sz="quarter" idx="11"/>
          </p:nvPr>
        </p:nvSpPr>
        <p:spPr/>
        <p:txBody>
          <a:bodyPr/>
          <a:lstStyle/>
          <a:p>
            <a:pPr>
              <a:defRPr/>
            </a:pPr>
            <a:r>
              <a:rPr lang="en-US"/>
              <a:t>© 2020 Diabetes Foundation of Mississippi</a:t>
            </a:r>
            <a:endParaRPr lang="en-US" dirty="0"/>
          </a:p>
        </p:txBody>
      </p:sp>
      <p:pic>
        <p:nvPicPr>
          <p:cNvPr id="5" name="~PP3268.WAV">
            <a:hlinkClick r:id="" action="ppaction://media"/>
          </p:cNvPr>
          <p:cNvPicPr>
            <a:picLocks noRot="1" noChangeAspect="1"/>
          </p:cNvPicPr>
          <p:nvPr>
            <a:wavAudioFile r:embed="rId1" name="~PP3268.WAV"/>
          </p:nvPr>
        </p:nvPicPr>
        <p:blipFill>
          <a:blip r:embed="rId6" cstate="print"/>
          <a:stretch>
            <a:fillRect/>
          </a:stretch>
        </p:blipFill>
        <p:spPr>
          <a:xfrm>
            <a:off x="8737600" y="6451600"/>
            <a:ext cx="304800" cy="304800"/>
          </a:xfrm>
          <a:prstGeom prst="rect">
            <a:avLst/>
          </a:prstGeom>
        </p:spPr>
      </p:pic>
    </p:spTree>
  </p:cSld>
  <p:clrMapOvr>
    <a:masterClrMapping/>
  </p:clrMapOvr>
  <p:transition advTm="726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ctrTitle"/>
          </p:nvPr>
        </p:nvSpPr>
        <p:spPr/>
        <p:txBody>
          <a:bodyPr/>
          <a:lstStyle/>
          <a:p>
            <a:r>
              <a:rPr lang="en-US" dirty="0"/>
              <a:t>Managing Diabetes at School,</a:t>
            </a:r>
            <a:br>
              <a:rPr lang="en-US" dirty="0"/>
            </a:br>
            <a:endParaRPr lang="en-US" dirty="0"/>
          </a:p>
        </p:txBody>
      </p:sp>
      <p:sp>
        <p:nvSpPr>
          <p:cNvPr id="3" name="Subtitle 2"/>
          <p:cNvSpPr>
            <a:spLocks noGrp="1"/>
          </p:cNvSpPr>
          <p:nvPr>
            <p:ph type="subTitle" idx="1"/>
          </p:nvPr>
        </p:nvSpPr>
        <p:spPr/>
        <p:txBody>
          <a:bodyPr rtlCol="0">
            <a:normAutofit/>
          </a:bodyPr>
          <a:lstStyle/>
          <a:p>
            <a:pPr fontAlgn="auto">
              <a:spcAft>
                <a:spcPts val="0"/>
              </a:spcAft>
              <a:buFont typeface="Arial" pitchFamily="34" charset="0"/>
              <a:buNone/>
              <a:defRPr/>
            </a:pPr>
            <a:r>
              <a:rPr lang="en-US" dirty="0"/>
              <a:t>Hypoglycemia and Hyperglycemia</a:t>
            </a:r>
          </a:p>
          <a:p>
            <a:pPr fontAlgn="auto">
              <a:spcAft>
                <a:spcPts val="0"/>
              </a:spcAft>
              <a:buFont typeface="Arial" pitchFamily="34" charset="0"/>
              <a:buNone/>
              <a:defRPr/>
            </a:pPr>
            <a:endParaRPr lang="en-US" dirty="0"/>
          </a:p>
        </p:txBody>
      </p:sp>
      <p:sp>
        <p:nvSpPr>
          <p:cNvPr id="5" name="Footer Placeholder 4"/>
          <p:cNvSpPr>
            <a:spLocks noGrp="1"/>
          </p:cNvSpPr>
          <p:nvPr>
            <p:ph type="ftr" sz="quarter" idx="11"/>
          </p:nvPr>
        </p:nvSpPr>
        <p:spPr/>
        <p:txBody>
          <a:bodyPr/>
          <a:lstStyle/>
          <a:p>
            <a:pPr>
              <a:defRPr/>
            </a:pPr>
            <a:r>
              <a:rPr lang="en-US"/>
              <a:t>© 2020 Diabetes Foundation of Mississippi</a:t>
            </a:r>
          </a:p>
        </p:txBody>
      </p:sp>
      <p:pic>
        <p:nvPicPr>
          <p:cNvPr id="23556" name="Picture 4" descr="DFM_Logo_NoInc_H_2C_2010.JPG"/>
          <p:cNvPicPr>
            <a:picLocks noChangeAspect="1"/>
          </p:cNvPicPr>
          <p:nvPr/>
        </p:nvPicPr>
        <p:blipFill>
          <a:blip r:embed="rId4" cstate="print"/>
          <a:srcRect/>
          <a:stretch>
            <a:fillRect/>
          </a:stretch>
        </p:blipFill>
        <p:spPr bwMode="auto">
          <a:xfrm>
            <a:off x="3352800" y="4495800"/>
            <a:ext cx="1981200" cy="619125"/>
          </a:xfrm>
          <a:prstGeom prst="rect">
            <a:avLst/>
          </a:prstGeom>
          <a:noFill/>
          <a:ln w="9525">
            <a:noFill/>
            <a:miter lim="800000"/>
            <a:headEnd/>
            <a:tailEnd/>
          </a:ln>
        </p:spPr>
      </p:pic>
      <p:pic>
        <p:nvPicPr>
          <p:cNvPr id="6" name="~PP485.WAV">
            <a:hlinkClick r:id="" action="ppaction://media"/>
          </p:cNvPr>
          <p:cNvPicPr>
            <a:picLocks noRot="1" noChangeAspect="1"/>
          </p:cNvPicPr>
          <p:nvPr>
            <a:wavAudioFile r:embed="rId1" name="~PP485.WAV"/>
          </p:nvPr>
        </p:nvPicPr>
        <p:blipFill>
          <a:blip r:embed="rId5" cstate="print"/>
          <a:stretch>
            <a:fillRect/>
          </a:stretch>
        </p:blipFill>
        <p:spPr>
          <a:xfrm>
            <a:off x="8737600" y="6451600"/>
            <a:ext cx="304800" cy="304800"/>
          </a:xfrm>
          <a:prstGeom prst="rect">
            <a:avLst/>
          </a:prstGeom>
        </p:spPr>
      </p:pic>
    </p:spTree>
  </p:cSld>
  <p:clrMapOvr>
    <a:masterClrMapping/>
  </p:clrMapOvr>
  <p:transition advTm="10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 takes a village…</a:t>
            </a:r>
          </a:p>
        </p:txBody>
      </p:sp>
      <p:sp>
        <p:nvSpPr>
          <p:cNvPr id="3" name="Content Placeholder 2"/>
          <p:cNvSpPr>
            <a:spLocks noGrp="1"/>
          </p:cNvSpPr>
          <p:nvPr>
            <p:ph idx="1"/>
          </p:nvPr>
        </p:nvSpPr>
        <p:spPr/>
        <p:txBody>
          <a:bodyPr/>
          <a:lstStyle/>
          <a:p>
            <a:r>
              <a:rPr lang="en-US" dirty="0"/>
              <a:t>The student, parents, teachers, school nurse, school administrators, cafeteria staff, bus drivers-everyone needs to work together to keep the student “Diabetes safe!”</a:t>
            </a:r>
          </a:p>
          <a:p>
            <a:r>
              <a:rPr lang="en-US" dirty="0"/>
              <a:t>Open communication and discussion between all is vitally important</a:t>
            </a:r>
          </a:p>
          <a:p>
            <a:r>
              <a:rPr lang="en-US" dirty="0"/>
              <a:t>Tasks and responsibilities need to be clear for all involved in caring for student</a:t>
            </a:r>
          </a:p>
        </p:txBody>
      </p:sp>
      <p:sp>
        <p:nvSpPr>
          <p:cNvPr id="4" name="Footer Placeholder 3"/>
          <p:cNvSpPr>
            <a:spLocks noGrp="1"/>
          </p:cNvSpPr>
          <p:nvPr>
            <p:ph type="ftr" sz="quarter" idx="11"/>
          </p:nvPr>
        </p:nvSpPr>
        <p:spPr/>
        <p:txBody>
          <a:bodyPr/>
          <a:lstStyle/>
          <a:p>
            <a:pPr>
              <a:defRPr/>
            </a:pPr>
            <a:r>
              <a:rPr lang="en-US"/>
              <a:t>© 2020 Diabetes Foundation of Mississippi</a:t>
            </a:r>
            <a:endParaRPr lang="en-US" dirty="0"/>
          </a:p>
        </p:txBody>
      </p:sp>
      <p:pic>
        <p:nvPicPr>
          <p:cNvPr id="8" name="~PP3407.WAV">
            <a:hlinkClick r:id="" action="ppaction://media"/>
          </p:cNvPr>
          <p:cNvPicPr>
            <a:picLocks noRot="1" noChangeAspect="1"/>
          </p:cNvPicPr>
          <p:nvPr>
            <a:wavAudioFile r:embed="rId1" name="~PP3407.WAV"/>
          </p:nvPr>
        </p:nvPicPr>
        <p:blipFill>
          <a:blip r:embed="rId4" cstate="print"/>
          <a:stretch>
            <a:fillRect/>
          </a:stretch>
        </p:blipFill>
        <p:spPr>
          <a:xfrm>
            <a:off x="8737600" y="6451600"/>
            <a:ext cx="304800" cy="304800"/>
          </a:xfrm>
          <a:prstGeom prst="rect">
            <a:avLst/>
          </a:prstGeom>
        </p:spPr>
      </p:pic>
    </p:spTree>
  </p:cSld>
  <p:clrMapOvr>
    <a:masterClrMapping/>
  </p:clrMapOvr>
  <p:transition advTm="325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a:t>Hypoglycemia is the true emergency situation in diabetes</a:t>
            </a:r>
          </a:p>
        </p:txBody>
      </p:sp>
      <p:sp>
        <p:nvSpPr>
          <p:cNvPr id="24579" name="Content Placeholder 2"/>
          <p:cNvSpPr>
            <a:spLocks noGrp="1"/>
          </p:cNvSpPr>
          <p:nvPr>
            <p:ph idx="1"/>
          </p:nvPr>
        </p:nvSpPr>
        <p:spPr/>
        <p:txBody>
          <a:bodyPr/>
          <a:lstStyle/>
          <a:p>
            <a:r>
              <a:rPr lang="en-US" dirty="0">
                <a:latin typeface="Arial" pitchFamily="34" charset="0"/>
                <a:cs typeface="Arial" pitchFamily="34" charset="0"/>
              </a:rPr>
              <a:t>Child or teen may not be able to perform diabetes self management due to cognitive impairment and potential loss of motor function</a:t>
            </a:r>
          </a:p>
          <a:p>
            <a:endParaRPr lang="en-US" dirty="0"/>
          </a:p>
        </p:txBody>
      </p:sp>
      <p:sp>
        <p:nvSpPr>
          <p:cNvPr id="5" name="Footer Placeholder 4"/>
          <p:cNvSpPr>
            <a:spLocks noGrp="1"/>
          </p:cNvSpPr>
          <p:nvPr>
            <p:ph type="ftr" sz="quarter" idx="11"/>
          </p:nvPr>
        </p:nvSpPr>
        <p:spPr/>
        <p:txBody>
          <a:bodyPr/>
          <a:lstStyle/>
          <a:p>
            <a:pPr>
              <a:defRPr/>
            </a:pPr>
            <a:r>
              <a:rPr lang="en-US"/>
              <a:t>© 2020 Diabetes Foundation of Mississippi</a:t>
            </a:r>
            <a:endParaRPr lang="en-US" dirty="0"/>
          </a:p>
        </p:txBody>
      </p:sp>
      <p:pic>
        <p:nvPicPr>
          <p:cNvPr id="24580" name="Picture 3" descr="IMG_0760.JPG"/>
          <p:cNvPicPr>
            <a:picLocks noChangeAspect="1"/>
          </p:cNvPicPr>
          <p:nvPr/>
        </p:nvPicPr>
        <p:blipFill>
          <a:blip r:embed="rId3" cstate="print"/>
          <a:srcRect/>
          <a:stretch>
            <a:fillRect/>
          </a:stretch>
        </p:blipFill>
        <p:spPr bwMode="auto">
          <a:xfrm>
            <a:off x="3200400" y="3962400"/>
            <a:ext cx="2819400" cy="2114550"/>
          </a:xfrm>
          <a:prstGeom prst="rect">
            <a:avLst/>
          </a:prstGeom>
          <a:noFill/>
          <a:ln w="9525">
            <a:noFill/>
            <a:miter lim="800000"/>
            <a:headEnd/>
            <a:tailEnd/>
          </a:ln>
        </p:spPr>
      </p:pic>
      <p:pic>
        <p:nvPicPr>
          <p:cNvPr id="6" name="~PP1815.WAV">
            <a:hlinkClick r:id="" action="ppaction://media"/>
          </p:cNvPr>
          <p:cNvPicPr>
            <a:picLocks noRot="1" noChangeAspect="1"/>
          </p:cNvPicPr>
          <p:nvPr>
            <a:wavAudioFile r:embed="rId1" name="~PP1815.WAV"/>
          </p:nvPr>
        </p:nvPicPr>
        <p:blipFill>
          <a:blip r:embed="rId4" cstate="print"/>
          <a:stretch>
            <a:fillRect/>
          </a:stretch>
        </p:blipFill>
        <p:spPr>
          <a:xfrm>
            <a:off x="8737600" y="6451600"/>
            <a:ext cx="304800" cy="304800"/>
          </a:xfrm>
          <a:prstGeom prst="rect">
            <a:avLst/>
          </a:prstGeom>
        </p:spPr>
      </p:pic>
    </p:spTree>
  </p:cSld>
  <p:clrMapOvr>
    <a:masterClrMapping/>
  </p:clrMapOvr>
  <p:transition advTm="256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t>What causes hypoglycemia?</a:t>
            </a:r>
          </a:p>
        </p:txBody>
      </p:sp>
      <p:sp>
        <p:nvSpPr>
          <p:cNvPr id="3" name="Content Placeholder 2"/>
          <p:cNvSpPr>
            <a:spLocks noGrp="1"/>
          </p:cNvSpPr>
          <p:nvPr>
            <p:ph idx="1"/>
          </p:nvPr>
        </p:nvSpPr>
        <p:spPr/>
        <p:txBody>
          <a:bodyPr rtlCol="0">
            <a:normAutofit lnSpcReduction="10000"/>
          </a:bodyPr>
          <a:lstStyle/>
          <a:p>
            <a:pPr fontAlgn="auto">
              <a:spcAft>
                <a:spcPts val="0"/>
              </a:spcAft>
              <a:buFont typeface="Arial" pitchFamily="34" charset="0"/>
              <a:buChar char="•"/>
              <a:defRPr/>
            </a:pPr>
            <a:r>
              <a:rPr lang="en-US" dirty="0">
                <a:latin typeface="Arial" pitchFamily="34" charset="0"/>
                <a:cs typeface="Arial" pitchFamily="34" charset="0"/>
              </a:rPr>
              <a:t>Too much insulin or oral medication</a:t>
            </a:r>
          </a:p>
          <a:p>
            <a:pPr fontAlgn="auto">
              <a:spcAft>
                <a:spcPts val="0"/>
              </a:spcAft>
              <a:buFont typeface="Arial" pitchFamily="34" charset="0"/>
              <a:buChar char="•"/>
              <a:defRPr/>
            </a:pPr>
            <a:r>
              <a:rPr lang="en-US" dirty="0">
                <a:latin typeface="Arial" pitchFamily="34" charset="0"/>
                <a:cs typeface="Arial" pitchFamily="34" charset="0"/>
              </a:rPr>
              <a:t>Skipped meals or snacks</a:t>
            </a:r>
          </a:p>
          <a:p>
            <a:pPr fontAlgn="auto">
              <a:spcAft>
                <a:spcPts val="0"/>
              </a:spcAft>
              <a:buFont typeface="Arial" pitchFamily="34" charset="0"/>
              <a:buChar char="•"/>
              <a:defRPr/>
            </a:pPr>
            <a:r>
              <a:rPr lang="en-US" dirty="0">
                <a:latin typeface="Arial" pitchFamily="34" charset="0"/>
                <a:cs typeface="Arial" pitchFamily="34" charset="0"/>
              </a:rPr>
              <a:t>Delayed meals or snacks</a:t>
            </a:r>
          </a:p>
          <a:p>
            <a:pPr fontAlgn="auto">
              <a:spcAft>
                <a:spcPts val="0"/>
              </a:spcAft>
              <a:buFont typeface="Arial" pitchFamily="34" charset="0"/>
              <a:buChar char="•"/>
              <a:defRPr/>
            </a:pPr>
            <a:r>
              <a:rPr lang="en-US" dirty="0">
                <a:latin typeface="Arial" pitchFamily="34" charset="0"/>
                <a:cs typeface="Arial" pitchFamily="34" charset="0"/>
              </a:rPr>
              <a:t>Too little food</a:t>
            </a:r>
          </a:p>
          <a:p>
            <a:pPr fontAlgn="auto">
              <a:spcAft>
                <a:spcPts val="0"/>
              </a:spcAft>
              <a:buFont typeface="Arial" pitchFamily="34" charset="0"/>
              <a:buChar char="•"/>
              <a:defRPr/>
            </a:pPr>
            <a:r>
              <a:rPr lang="en-US" dirty="0">
                <a:latin typeface="Arial" pitchFamily="34" charset="0"/>
                <a:cs typeface="Arial" pitchFamily="34" charset="0"/>
              </a:rPr>
              <a:t>Physical activity</a:t>
            </a:r>
          </a:p>
          <a:p>
            <a:pPr fontAlgn="auto">
              <a:spcAft>
                <a:spcPts val="0"/>
              </a:spcAft>
              <a:buFont typeface="Arial" pitchFamily="34" charset="0"/>
              <a:buChar char="•"/>
              <a:defRPr/>
            </a:pPr>
            <a:r>
              <a:rPr lang="en-US" dirty="0">
                <a:latin typeface="Arial" pitchFamily="34" charset="0"/>
                <a:cs typeface="Arial" pitchFamily="34" charset="0"/>
              </a:rPr>
              <a:t>Alcohol consumption (teens)</a:t>
            </a:r>
          </a:p>
          <a:p>
            <a:pPr fontAlgn="auto">
              <a:spcAft>
                <a:spcPts val="0"/>
              </a:spcAft>
              <a:buFont typeface="Arial" pitchFamily="34" charset="0"/>
              <a:buChar char="•"/>
              <a:defRPr/>
            </a:pPr>
            <a:r>
              <a:rPr lang="en-US" dirty="0">
                <a:latin typeface="Arial" pitchFamily="34" charset="0"/>
                <a:cs typeface="Arial" pitchFamily="34" charset="0"/>
              </a:rPr>
              <a:t>Illness </a:t>
            </a:r>
          </a:p>
          <a:p>
            <a:pPr fontAlgn="auto">
              <a:spcAft>
                <a:spcPts val="0"/>
              </a:spcAft>
              <a:buFont typeface="Arial" pitchFamily="34" charset="0"/>
              <a:buChar char="•"/>
              <a:defRPr/>
            </a:pPr>
            <a:r>
              <a:rPr lang="en-US" dirty="0">
                <a:latin typeface="Arial" pitchFamily="34" charset="0"/>
                <a:cs typeface="Arial" pitchFamily="34" charset="0"/>
              </a:rPr>
              <a:t>Eating disorders (purging)</a:t>
            </a:r>
          </a:p>
          <a:p>
            <a:pPr fontAlgn="auto">
              <a:spcAft>
                <a:spcPts val="0"/>
              </a:spcAft>
              <a:buFont typeface="Arial" pitchFamily="34" charset="0"/>
              <a:buChar char="•"/>
              <a:defRPr/>
            </a:pPr>
            <a:endParaRPr lang="en-US" dirty="0"/>
          </a:p>
        </p:txBody>
      </p:sp>
      <p:sp>
        <p:nvSpPr>
          <p:cNvPr id="4" name="Footer Placeholder 3"/>
          <p:cNvSpPr>
            <a:spLocks noGrp="1"/>
          </p:cNvSpPr>
          <p:nvPr>
            <p:ph type="ftr" sz="quarter" idx="11"/>
          </p:nvPr>
        </p:nvSpPr>
        <p:spPr/>
        <p:txBody>
          <a:bodyPr/>
          <a:lstStyle/>
          <a:p>
            <a:pPr>
              <a:defRPr/>
            </a:pPr>
            <a:r>
              <a:rPr lang="en-US"/>
              <a:t>© 2020 Diabetes Foundation of Mississippi</a:t>
            </a:r>
            <a:endParaRPr lang="en-US" dirty="0"/>
          </a:p>
        </p:txBody>
      </p:sp>
      <p:pic>
        <p:nvPicPr>
          <p:cNvPr id="5" name="~PP2609.WAV">
            <a:hlinkClick r:id="" action="ppaction://media"/>
          </p:cNvPr>
          <p:cNvPicPr>
            <a:picLocks noRot="1" noChangeAspect="1"/>
          </p:cNvPicPr>
          <p:nvPr>
            <a:wavAudioFile r:embed="rId1" name="~PP2609.WAV"/>
          </p:nvPr>
        </p:nvPicPr>
        <p:blipFill>
          <a:blip r:embed="rId3" cstate="print"/>
          <a:stretch>
            <a:fillRect/>
          </a:stretch>
        </p:blipFill>
        <p:spPr>
          <a:xfrm>
            <a:off x="8737600" y="6451600"/>
            <a:ext cx="304800" cy="304800"/>
          </a:xfrm>
          <a:prstGeom prst="rect">
            <a:avLst/>
          </a:prstGeom>
        </p:spPr>
      </p:pic>
    </p:spTree>
  </p:cSld>
  <p:clrMapOvr>
    <a:masterClrMapping/>
  </p:clrMapOvr>
  <p:transition advTm="333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a:t>Managing Hypoglycemia at school</a:t>
            </a:r>
          </a:p>
        </p:txBody>
      </p:sp>
      <p:sp>
        <p:nvSpPr>
          <p:cNvPr id="35843" name="Content Placeholder 2"/>
          <p:cNvSpPr>
            <a:spLocks noGrp="1"/>
          </p:cNvSpPr>
          <p:nvPr>
            <p:ph idx="1"/>
          </p:nvPr>
        </p:nvSpPr>
        <p:spPr/>
        <p:txBody>
          <a:bodyPr/>
          <a:lstStyle/>
          <a:p>
            <a:r>
              <a:rPr lang="en-US"/>
              <a:t>School emergency care plan is developed from the student’s Diabetes Medical Management Plan (DMMP) and distributed by school nurse to all teachers in contact with student</a:t>
            </a:r>
          </a:p>
          <a:p>
            <a:r>
              <a:rPr lang="en-US"/>
              <a:t>Glucose source should be readily available-keep in classroom if possible</a:t>
            </a:r>
          </a:p>
          <a:p>
            <a:r>
              <a:rPr lang="en-US"/>
              <a:t>Allow in class testing and treatment of low BG</a:t>
            </a:r>
          </a:p>
          <a:p>
            <a:r>
              <a:rPr lang="en-US"/>
              <a:t>If in doubt, </a:t>
            </a:r>
            <a:r>
              <a:rPr lang="en-US" b="1">
                <a:solidFill>
                  <a:srgbClr val="FF0000"/>
                </a:solidFill>
              </a:rPr>
              <a:t>ALWAYS</a:t>
            </a:r>
            <a:r>
              <a:rPr lang="en-US"/>
              <a:t> treat as a low</a:t>
            </a:r>
          </a:p>
        </p:txBody>
      </p:sp>
      <p:sp>
        <p:nvSpPr>
          <p:cNvPr id="4" name="Footer Placeholder 3"/>
          <p:cNvSpPr>
            <a:spLocks noGrp="1"/>
          </p:cNvSpPr>
          <p:nvPr>
            <p:ph type="ftr" sz="quarter" idx="11"/>
          </p:nvPr>
        </p:nvSpPr>
        <p:spPr/>
        <p:txBody>
          <a:bodyPr/>
          <a:lstStyle/>
          <a:p>
            <a:pPr>
              <a:defRPr/>
            </a:pPr>
            <a:r>
              <a:rPr lang="en-US"/>
              <a:t>© 2020 Diabetes Foundation of Mississippi</a:t>
            </a:r>
            <a:endParaRPr lang="en-US" dirty="0"/>
          </a:p>
        </p:txBody>
      </p:sp>
      <p:pic>
        <p:nvPicPr>
          <p:cNvPr id="6" name="~PP3438.WAV">
            <a:hlinkClick r:id="" action="ppaction://media"/>
          </p:cNvPr>
          <p:cNvPicPr>
            <a:picLocks noRot="1" noChangeAspect="1"/>
          </p:cNvPicPr>
          <p:nvPr>
            <a:wavAudioFile r:embed="rId1" name="~PP3438.WAV"/>
          </p:nvPr>
        </p:nvPicPr>
        <p:blipFill>
          <a:blip r:embed="rId3" cstate="print"/>
          <a:stretch>
            <a:fillRect/>
          </a:stretch>
        </p:blipFill>
        <p:spPr>
          <a:xfrm>
            <a:off x="8737600" y="6451600"/>
            <a:ext cx="304800" cy="304800"/>
          </a:xfrm>
          <a:prstGeom prst="rect">
            <a:avLst/>
          </a:prstGeom>
        </p:spPr>
      </p:pic>
    </p:spTree>
  </p:cSld>
  <p:clrMapOvr>
    <a:masterClrMapping/>
  </p:clrMapOvr>
  <p:transition advTm="942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a:t>Symptoms of mild to </a:t>
            </a:r>
            <a:br>
              <a:rPr lang="en-US" dirty="0"/>
            </a:br>
            <a:r>
              <a:rPr lang="en-US" dirty="0"/>
              <a:t>moderate hypoglycemia</a:t>
            </a:r>
          </a:p>
        </p:txBody>
      </p:sp>
      <p:sp>
        <p:nvSpPr>
          <p:cNvPr id="3" name="Content Placeholder 2"/>
          <p:cNvSpPr>
            <a:spLocks noGrp="1"/>
          </p:cNvSpPr>
          <p:nvPr>
            <p:ph idx="1"/>
          </p:nvPr>
        </p:nvSpPr>
        <p:spPr/>
        <p:txBody>
          <a:bodyPr numCol="2" rtlCol="0">
            <a:normAutofit fontScale="47500" lnSpcReduction="20000"/>
          </a:bodyPr>
          <a:lstStyle/>
          <a:p>
            <a:pPr fontAlgn="auto">
              <a:spcAft>
                <a:spcPts val="0"/>
              </a:spcAft>
              <a:buFont typeface="Arial" pitchFamily="34" charset="0"/>
              <a:buNone/>
              <a:defRPr/>
            </a:pPr>
            <a:r>
              <a:rPr lang="en-US" dirty="0"/>
              <a:t>			</a:t>
            </a:r>
          </a:p>
          <a:p>
            <a:pPr fontAlgn="auto">
              <a:spcAft>
                <a:spcPts val="0"/>
              </a:spcAft>
              <a:buFont typeface="Arial" pitchFamily="34" charset="0"/>
              <a:buChar char="•"/>
              <a:defRPr/>
            </a:pPr>
            <a:r>
              <a:rPr lang="en-US" sz="5900" dirty="0"/>
              <a:t>Shaky or jittery 	</a:t>
            </a:r>
          </a:p>
          <a:p>
            <a:pPr fontAlgn="auto">
              <a:spcAft>
                <a:spcPts val="0"/>
              </a:spcAft>
              <a:buFont typeface="Arial" pitchFamily="34" charset="0"/>
              <a:buNone/>
              <a:defRPr/>
            </a:pPr>
            <a:r>
              <a:rPr lang="en-US" sz="5900" dirty="0"/>
              <a:t>•	Sweaty	</a:t>
            </a:r>
          </a:p>
          <a:p>
            <a:pPr fontAlgn="auto">
              <a:spcAft>
                <a:spcPts val="0"/>
              </a:spcAft>
              <a:buFont typeface="Arial" pitchFamily="34" charset="0"/>
              <a:buNone/>
              <a:defRPr/>
            </a:pPr>
            <a:r>
              <a:rPr lang="en-US" sz="5900" dirty="0"/>
              <a:t>•	Hungry</a:t>
            </a:r>
          </a:p>
          <a:p>
            <a:pPr fontAlgn="auto">
              <a:spcAft>
                <a:spcPts val="0"/>
              </a:spcAft>
              <a:buFont typeface="Arial" pitchFamily="34" charset="0"/>
              <a:buNone/>
              <a:defRPr/>
            </a:pPr>
            <a:r>
              <a:rPr lang="en-US" sz="5900" dirty="0"/>
              <a:t>•	Pale</a:t>
            </a:r>
          </a:p>
          <a:p>
            <a:pPr fontAlgn="auto">
              <a:spcAft>
                <a:spcPts val="0"/>
              </a:spcAft>
              <a:buFont typeface="Arial" pitchFamily="34" charset="0"/>
              <a:buNone/>
              <a:defRPr/>
            </a:pPr>
            <a:r>
              <a:rPr lang="en-US" sz="5900" dirty="0"/>
              <a:t>•	Sleepy</a:t>
            </a:r>
          </a:p>
          <a:p>
            <a:pPr fontAlgn="auto">
              <a:spcAft>
                <a:spcPts val="0"/>
              </a:spcAft>
              <a:buFont typeface="Arial" pitchFamily="34" charset="0"/>
              <a:buNone/>
              <a:defRPr/>
            </a:pPr>
            <a:r>
              <a:rPr lang="en-US" sz="5900" dirty="0"/>
              <a:t>•	Headache </a:t>
            </a:r>
          </a:p>
          <a:p>
            <a:pPr fontAlgn="auto">
              <a:spcAft>
                <a:spcPts val="0"/>
              </a:spcAft>
              <a:buFont typeface="Arial" pitchFamily="34" charset="0"/>
              <a:buChar char="•"/>
              <a:defRPr/>
            </a:pPr>
            <a:r>
              <a:rPr lang="en-US" sz="5900" dirty="0"/>
              <a:t>Dizzy</a:t>
            </a:r>
          </a:p>
          <a:p>
            <a:pPr fontAlgn="auto">
              <a:spcAft>
                <a:spcPts val="0"/>
              </a:spcAft>
              <a:buFont typeface="Arial" pitchFamily="34" charset="0"/>
              <a:buChar char="•"/>
              <a:defRPr/>
            </a:pPr>
            <a:r>
              <a:rPr lang="en-US" sz="5900" dirty="0"/>
              <a:t>Blurry vision </a:t>
            </a:r>
          </a:p>
          <a:p>
            <a:pPr fontAlgn="auto">
              <a:spcAft>
                <a:spcPts val="0"/>
              </a:spcAft>
              <a:buFont typeface="Arial" pitchFamily="34" charset="0"/>
              <a:buChar char="•"/>
              <a:defRPr/>
            </a:pPr>
            <a:r>
              <a:rPr lang="en-US" sz="5900" dirty="0"/>
              <a:t>Uncoordinated</a:t>
            </a:r>
          </a:p>
          <a:p>
            <a:pPr fontAlgn="auto">
              <a:spcAft>
                <a:spcPts val="0"/>
              </a:spcAft>
              <a:buFont typeface="Arial" pitchFamily="34" charset="0"/>
              <a:buChar char="•"/>
              <a:defRPr/>
            </a:pPr>
            <a:endParaRPr lang="en-US" sz="5900" dirty="0"/>
          </a:p>
          <a:p>
            <a:pPr fontAlgn="auto">
              <a:spcAft>
                <a:spcPts val="0"/>
              </a:spcAft>
              <a:buFont typeface="Arial" pitchFamily="34" charset="0"/>
              <a:buChar char="•"/>
              <a:defRPr/>
            </a:pPr>
            <a:r>
              <a:rPr lang="en-US" sz="5900" dirty="0"/>
              <a:t>Irritable or nervous</a:t>
            </a:r>
          </a:p>
          <a:p>
            <a:pPr fontAlgn="auto">
              <a:spcAft>
                <a:spcPts val="0"/>
              </a:spcAft>
              <a:buFont typeface="Arial" pitchFamily="34" charset="0"/>
              <a:buChar char="•"/>
              <a:defRPr/>
            </a:pPr>
            <a:r>
              <a:rPr lang="en-US" sz="5900" dirty="0"/>
              <a:t>Argumentative</a:t>
            </a:r>
          </a:p>
          <a:p>
            <a:pPr fontAlgn="auto">
              <a:spcAft>
                <a:spcPts val="0"/>
              </a:spcAft>
              <a:buFont typeface="Arial" pitchFamily="34" charset="0"/>
              <a:buChar char="•"/>
              <a:defRPr/>
            </a:pPr>
            <a:r>
              <a:rPr lang="en-US" sz="5900" dirty="0"/>
              <a:t>Combative</a:t>
            </a:r>
          </a:p>
          <a:p>
            <a:pPr fontAlgn="auto">
              <a:spcAft>
                <a:spcPts val="0"/>
              </a:spcAft>
              <a:buFont typeface="Arial" pitchFamily="34" charset="0"/>
              <a:buChar char="•"/>
              <a:defRPr/>
            </a:pPr>
            <a:r>
              <a:rPr lang="en-US" sz="5900" dirty="0"/>
              <a:t>Changed personality</a:t>
            </a:r>
          </a:p>
          <a:p>
            <a:pPr fontAlgn="auto">
              <a:spcAft>
                <a:spcPts val="0"/>
              </a:spcAft>
              <a:buFont typeface="Arial" pitchFamily="34" charset="0"/>
              <a:buChar char="•"/>
              <a:defRPr/>
            </a:pPr>
            <a:r>
              <a:rPr lang="en-US" sz="5900" dirty="0"/>
              <a:t>Changed behavior</a:t>
            </a:r>
          </a:p>
          <a:p>
            <a:pPr fontAlgn="auto">
              <a:spcAft>
                <a:spcPts val="0"/>
              </a:spcAft>
              <a:buFont typeface="Arial" pitchFamily="34" charset="0"/>
              <a:buChar char="•"/>
              <a:defRPr/>
            </a:pPr>
            <a:r>
              <a:rPr lang="en-US" sz="5900" dirty="0"/>
              <a:t>Inability to concentrate</a:t>
            </a:r>
          </a:p>
          <a:p>
            <a:pPr fontAlgn="auto">
              <a:spcAft>
                <a:spcPts val="0"/>
              </a:spcAft>
              <a:buFont typeface="Arial" pitchFamily="34" charset="0"/>
              <a:buChar char="•"/>
              <a:defRPr/>
            </a:pPr>
            <a:r>
              <a:rPr lang="en-US" sz="5900" dirty="0"/>
              <a:t>Weak </a:t>
            </a:r>
          </a:p>
          <a:p>
            <a:pPr fontAlgn="auto">
              <a:spcAft>
                <a:spcPts val="0"/>
              </a:spcAft>
              <a:buFont typeface="Arial" pitchFamily="34" charset="0"/>
              <a:buChar char="•"/>
              <a:defRPr/>
            </a:pPr>
            <a:r>
              <a:rPr lang="en-US" sz="5900" dirty="0"/>
              <a:t>Confused </a:t>
            </a:r>
          </a:p>
          <a:p>
            <a:pPr fontAlgn="auto">
              <a:spcAft>
                <a:spcPts val="0"/>
              </a:spcAft>
              <a:buFont typeface="Arial" pitchFamily="34" charset="0"/>
              <a:buChar char="•"/>
              <a:defRPr/>
            </a:pPr>
            <a:r>
              <a:rPr lang="en-US" sz="5900" dirty="0"/>
              <a:t>Lethargic</a:t>
            </a:r>
          </a:p>
        </p:txBody>
      </p:sp>
      <p:sp>
        <p:nvSpPr>
          <p:cNvPr id="4" name="Footer Placeholder 3"/>
          <p:cNvSpPr>
            <a:spLocks noGrp="1"/>
          </p:cNvSpPr>
          <p:nvPr>
            <p:ph type="ftr" sz="quarter" idx="11"/>
          </p:nvPr>
        </p:nvSpPr>
        <p:spPr/>
        <p:txBody>
          <a:bodyPr/>
          <a:lstStyle/>
          <a:p>
            <a:pPr>
              <a:defRPr/>
            </a:pPr>
            <a:r>
              <a:rPr lang="en-US"/>
              <a:t>© 2020 Diabetes Foundation of Mississippi</a:t>
            </a:r>
            <a:endParaRPr lang="en-US" dirty="0"/>
          </a:p>
        </p:txBody>
      </p:sp>
      <p:pic>
        <p:nvPicPr>
          <p:cNvPr id="5" name="~PP2250.WAV">
            <a:hlinkClick r:id="" action="ppaction://media"/>
          </p:cNvPr>
          <p:cNvPicPr>
            <a:picLocks noRot="1" noChangeAspect="1"/>
          </p:cNvPicPr>
          <p:nvPr>
            <a:wavAudioFile r:embed="rId1" name="~PP2250.WAV"/>
          </p:nvPr>
        </p:nvPicPr>
        <p:blipFill>
          <a:blip r:embed="rId3" cstate="print"/>
          <a:stretch>
            <a:fillRect/>
          </a:stretch>
        </p:blipFill>
        <p:spPr>
          <a:xfrm>
            <a:off x="8737600" y="6451600"/>
            <a:ext cx="304800" cy="304800"/>
          </a:xfrm>
          <a:prstGeom prst="rect">
            <a:avLst/>
          </a:prstGeom>
        </p:spPr>
      </p:pic>
    </p:spTree>
  </p:cSld>
  <p:clrMapOvr>
    <a:masterClrMapping/>
  </p:clrMapOvr>
  <p:transition advTm="206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a:t>Treatment of mild to moderate hypoglycemia (BG&lt; 70 mg/dl)</a:t>
            </a:r>
          </a:p>
        </p:txBody>
      </p:sp>
      <p:sp>
        <p:nvSpPr>
          <p:cNvPr id="3" name="Content Placeholder 2"/>
          <p:cNvSpPr>
            <a:spLocks noGrp="1"/>
          </p:cNvSpPr>
          <p:nvPr>
            <p:ph idx="1"/>
          </p:nvPr>
        </p:nvSpPr>
        <p:spPr/>
        <p:txBody>
          <a:bodyPr rtlCol="0">
            <a:normAutofit fontScale="92500" lnSpcReduction="10000"/>
          </a:bodyPr>
          <a:lstStyle/>
          <a:p>
            <a:pPr fontAlgn="auto">
              <a:spcAft>
                <a:spcPts val="0"/>
              </a:spcAft>
              <a:buFont typeface="Arial" pitchFamily="34" charset="0"/>
              <a:buChar char="•"/>
              <a:defRPr/>
            </a:pPr>
            <a:r>
              <a:rPr lang="en-US" dirty="0">
                <a:solidFill>
                  <a:srgbClr val="FF0000"/>
                </a:solidFill>
                <a:latin typeface="Arial" pitchFamily="34" charset="0"/>
                <a:cs typeface="Arial" pitchFamily="34" charset="0"/>
              </a:rPr>
              <a:t>Never leave child alone!</a:t>
            </a:r>
          </a:p>
          <a:p>
            <a:pPr fontAlgn="auto">
              <a:spcAft>
                <a:spcPts val="0"/>
              </a:spcAft>
              <a:buFont typeface="Arial" pitchFamily="34" charset="0"/>
              <a:buChar char="•"/>
              <a:defRPr/>
            </a:pPr>
            <a:r>
              <a:rPr lang="en-US" sz="2800" dirty="0">
                <a:latin typeface="Arial" pitchFamily="34" charset="0"/>
                <a:cs typeface="Arial" pitchFamily="34" charset="0"/>
              </a:rPr>
              <a:t>Rule of 15: treat with 15 grams of fast acting carbohydrate (Airhead, small juice box, 3-4 glucose tabs, 6 oz regular (not diet) soda)</a:t>
            </a:r>
          </a:p>
          <a:p>
            <a:pPr fontAlgn="auto">
              <a:spcAft>
                <a:spcPts val="0"/>
              </a:spcAft>
              <a:buFont typeface="Arial" pitchFamily="34" charset="0"/>
              <a:buChar char="•"/>
              <a:defRPr/>
            </a:pPr>
            <a:r>
              <a:rPr lang="en-US" sz="2800" dirty="0">
                <a:latin typeface="Arial" pitchFamily="34" charset="0"/>
                <a:cs typeface="Arial" pitchFamily="34" charset="0"/>
              </a:rPr>
              <a:t>Wait 15 minutes</a:t>
            </a:r>
          </a:p>
          <a:p>
            <a:pPr fontAlgn="auto">
              <a:spcAft>
                <a:spcPts val="0"/>
              </a:spcAft>
              <a:buFont typeface="Arial" pitchFamily="34" charset="0"/>
              <a:buChar char="•"/>
              <a:defRPr/>
            </a:pPr>
            <a:r>
              <a:rPr lang="en-US" sz="2800" dirty="0">
                <a:latin typeface="Arial" pitchFamily="34" charset="0"/>
                <a:cs typeface="Arial" pitchFamily="34" charset="0"/>
              </a:rPr>
              <a:t>Recheck Blood glucose-should be going up. </a:t>
            </a:r>
          </a:p>
          <a:p>
            <a:pPr fontAlgn="auto">
              <a:spcAft>
                <a:spcPts val="0"/>
              </a:spcAft>
              <a:buFont typeface="Arial" pitchFamily="34" charset="0"/>
              <a:buChar char="•"/>
              <a:defRPr/>
            </a:pPr>
            <a:r>
              <a:rPr lang="en-US" sz="2800" dirty="0">
                <a:latin typeface="Arial" pitchFamily="34" charset="0"/>
                <a:cs typeface="Arial" pitchFamily="34" charset="0"/>
              </a:rPr>
              <a:t>Give another 15 grams carbohydrate if BG is still less than 70 mg/dl</a:t>
            </a:r>
          </a:p>
          <a:p>
            <a:pPr fontAlgn="auto">
              <a:spcAft>
                <a:spcPts val="0"/>
              </a:spcAft>
              <a:buFont typeface="Arial" pitchFamily="34" charset="0"/>
              <a:buChar char="•"/>
              <a:defRPr/>
            </a:pPr>
            <a:r>
              <a:rPr lang="en-US" dirty="0">
                <a:latin typeface="Arial" pitchFamily="34" charset="0"/>
                <a:cs typeface="Arial" pitchFamily="34" charset="0"/>
              </a:rPr>
              <a:t>Recheck BG</a:t>
            </a:r>
          </a:p>
          <a:p>
            <a:pPr fontAlgn="auto">
              <a:spcAft>
                <a:spcPts val="0"/>
              </a:spcAft>
              <a:buFont typeface="Arial" pitchFamily="34" charset="0"/>
              <a:buChar char="•"/>
              <a:defRPr/>
            </a:pPr>
            <a:r>
              <a:rPr lang="en-US" dirty="0">
                <a:latin typeface="Arial" pitchFamily="34" charset="0"/>
                <a:cs typeface="Arial" pitchFamily="34" charset="0"/>
              </a:rPr>
              <a:t>Document treatment </a:t>
            </a:r>
          </a:p>
        </p:txBody>
      </p:sp>
      <p:sp>
        <p:nvSpPr>
          <p:cNvPr id="4" name="Footer Placeholder 3"/>
          <p:cNvSpPr>
            <a:spLocks noGrp="1"/>
          </p:cNvSpPr>
          <p:nvPr>
            <p:ph type="ftr" sz="quarter" idx="11"/>
          </p:nvPr>
        </p:nvSpPr>
        <p:spPr/>
        <p:txBody>
          <a:bodyPr/>
          <a:lstStyle/>
          <a:p>
            <a:pPr>
              <a:defRPr/>
            </a:pPr>
            <a:r>
              <a:rPr lang="en-US"/>
              <a:t>© 2020 Diabetes Foundation of Mississippi</a:t>
            </a:r>
            <a:endParaRPr lang="en-US" dirty="0"/>
          </a:p>
        </p:txBody>
      </p:sp>
      <p:pic>
        <p:nvPicPr>
          <p:cNvPr id="5" name="~PP1582.WAV">
            <a:hlinkClick r:id="" action="ppaction://media"/>
          </p:cNvPr>
          <p:cNvPicPr>
            <a:picLocks noRot="1" noChangeAspect="1"/>
          </p:cNvPicPr>
          <p:nvPr>
            <a:wavAudioFile r:embed="rId1" name="~PP1582.WAV"/>
          </p:nvPr>
        </p:nvPicPr>
        <p:blipFill>
          <a:blip r:embed="rId3" cstate="print"/>
          <a:stretch>
            <a:fillRect/>
          </a:stretch>
        </p:blipFill>
        <p:spPr>
          <a:xfrm>
            <a:off x="8737600" y="6451600"/>
            <a:ext cx="304800" cy="304800"/>
          </a:xfrm>
          <a:prstGeom prst="rect">
            <a:avLst/>
          </a:prstGeom>
        </p:spPr>
      </p:pic>
    </p:spTree>
  </p:cSld>
  <p:clrMapOvr>
    <a:masterClrMapping/>
  </p:clrMapOvr>
  <p:transition advTm="768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a:t>Symptoms of severe hypoglycemia</a:t>
            </a:r>
          </a:p>
        </p:txBody>
      </p:sp>
      <p:sp>
        <p:nvSpPr>
          <p:cNvPr id="27651" name="Content Placeholder 2"/>
          <p:cNvSpPr>
            <a:spLocks noGrp="1"/>
          </p:cNvSpPr>
          <p:nvPr>
            <p:ph idx="1"/>
          </p:nvPr>
        </p:nvSpPr>
        <p:spPr/>
        <p:txBody>
          <a:bodyPr/>
          <a:lstStyle/>
          <a:p>
            <a:r>
              <a:rPr lang="en-US" dirty="0">
                <a:latin typeface="Arial" pitchFamily="34" charset="0"/>
                <a:cs typeface="Arial" pitchFamily="34" charset="0"/>
              </a:rPr>
              <a:t>Inability to eat or drink</a:t>
            </a:r>
          </a:p>
          <a:p>
            <a:r>
              <a:rPr lang="en-US" dirty="0">
                <a:latin typeface="Arial" pitchFamily="34" charset="0"/>
                <a:cs typeface="Arial" pitchFamily="34" charset="0"/>
              </a:rPr>
              <a:t>Unconscious</a:t>
            </a:r>
          </a:p>
          <a:p>
            <a:r>
              <a:rPr lang="en-US" dirty="0">
                <a:latin typeface="Arial" pitchFamily="34" charset="0"/>
                <a:cs typeface="Arial" pitchFamily="34" charset="0"/>
              </a:rPr>
              <a:t>Unresponsive</a:t>
            </a:r>
          </a:p>
          <a:p>
            <a:r>
              <a:rPr lang="en-US" dirty="0">
                <a:latin typeface="Arial" pitchFamily="34" charset="0"/>
                <a:cs typeface="Arial" pitchFamily="34" charset="0"/>
              </a:rPr>
              <a:t>Seizure activity or convulsions </a:t>
            </a:r>
          </a:p>
        </p:txBody>
      </p:sp>
      <p:sp>
        <p:nvSpPr>
          <p:cNvPr id="4" name="Footer Placeholder 3"/>
          <p:cNvSpPr>
            <a:spLocks noGrp="1"/>
          </p:cNvSpPr>
          <p:nvPr>
            <p:ph type="ftr" sz="quarter" idx="11"/>
          </p:nvPr>
        </p:nvSpPr>
        <p:spPr/>
        <p:txBody>
          <a:bodyPr/>
          <a:lstStyle/>
          <a:p>
            <a:pPr>
              <a:defRPr/>
            </a:pPr>
            <a:r>
              <a:rPr lang="en-US"/>
              <a:t>© 2020 Diabetes Foundation of Mississippi</a:t>
            </a:r>
            <a:endParaRPr lang="en-US" dirty="0"/>
          </a:p>
        </p:txBody>
      </p:sp>
      <p:pic>
        <p:nvPicPr>
          <p:cNvPr id="5" name="~PP1278.WAV">
            <a:hlinkClick r:id="" action="ppaction://media"/>
          </p:cNvPr>
          <p:cNvPicPr>
            <a:picLocks noRot="1" noChangeAspect="1"/>
          </p:cNvPicPr>
          <p:nvPr>
            <a:wavAudioFile r:embed="rId1" name="~PP1278.WAV"/>
          </p:nvPr>
        </p:nvPicPr>
        <p:blipFill>
          <a:blip r:embed="rId3" cstate="print"/>
          <a:stretch>
            <a:fillRect/>
          </a:stretch>
        </p:blipFill>
        <p:spPr>
          <a:xfrm>
            <a:off x="8737600" y="6451600"/>
            <a:ext cx="304800" cy="304800"/>
          </a:xfrm>
          <a:prstGeom prst="rect">
            <a:avLst/>
          </a:prstGeom>
        </p:spPr>
      </p:pic>
    </p:spTree>
  </p:cSld>
  <p:clrMapOvr>
    <a:masterClrMapping/>
  </p:clrMapOvr>
  <p:transition advTm="117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t>Treating severe hypoglycemia</a:t>
            </a:r>
          </a:p>
        </p:txBody>
      </p:sp>
      <p:sp>
        <p:nvSpPr>
          <p:cNvPr id="29699" name="Content Placeholder 2"/>
          <p:cNvSpPr>
            <a:spLocks noGrp="1"/>
          </p:cNvSpPr>
          <p:nvPr>
            <p:ph idx="1"/>
          </p:nvPr>
        </p:nvSpPr>
        <p:spPr/>
        <p:txBody>
          <a:bodyPr/>
          <a:lstStyle/>
          <a:p>
            <a:r>
              <a:rPr lang="en-US" dirty="0">
                <a:solidFill>
                  <a:srgbClr val="FF0000"/>
                </a:solidFill>
                <a:latin typeface="Arial" pitchFamily="34" charset="0"/>
                <a:cs typeface="Arial" pitchFamily="34" charset="0"/>
              </a:rPr>
              <a:t>Stay with child </a:t>
            </a:r>
          </a:p>
          <a:p>
            <a:r>
              <a:rPr lang="en-US" dirty="0">
                <a:latin typeface="Arial" pitchFamily="34" charset="0"/>
                <a:cs typeface="Arial" pitchFamily="34" charset="0"/>
              </a:rPr>
              <a:t>DO NOT GIVE ANYTHING BY MOUTH!</a:t>
            </a:r>
          </a:p>
          <a:p>
            <a:r>
              <a:rPr lang="en-US" dirty="0">
                <a:latin typeface="Arial" pitchFamily="34" charset="0"/>
                <a:cs typeface="Arial" pitchFamily="34" charset="0"/>
              </a:rPr>
              <a:t>Administer glucagon per child’s medical plan</a:t>
            </a:r>
          </a:p>
          <a:p>
            <a:r>
              <a:rPr lang="en-US" dirty="0">
                <a:latin typeface="Arial" pitchFamily="34" charset="0"/>
                <a:cs typeface="Arial" pitchFamily="34" charset="0"/>
              </a:rPr>
              <a:t>Position child on side after glucagon is administered</a:t>
            </a:r>
          </a:p>
          <a:p>
            <a:r>
              <a:rPr lang="en-US" dirty="0">
                <a:latin typeface="Arial" pitchFamily="34" charset="0"/>
                <a:cs typeface="Arial" pitchFamily="34" charset="0"/>
              </a:rPr>
              <a:t>Have someone call 911 and parent/guardian</a:t>
            </a:r>
          </a:p>
        </p:txBody>
      </p:sp>
      <p:sp>
        <p:nvSpPr>
          <p:cNvPr id="4" name="Footer Placeholder 3"/>
          <p:cNvSpPr>
            <a:spLocks noGrp="1"/>
          </p:cNvSpPr>
          <p:nvPr>
            <p:ph type="ftr" sz="quarter" idx="11"/>
          </p:nvPr>
        </p:nvSpPr>
        <p:spPr/>
        <p:txBody>
          <a:bodyPr/>
          <a:lstStyle/>
          <a:p>
            <a:pPr>
              <a:defRPr/>
            </a:pPr>
            <a:r>
              <a:rPr lang="en-US"/>
              <a:t>© 2020 Diabetes Foundation of Mississippi</a:t>
            </a:r>
            <a:endParaRPr lang="en-US" dirty="0"/>
          </a:p>
        </p:txBody>
      </p:sp>
      <p:pic>
        <p:nvPicPr>
          <p:cNvPr id="5" name="~PP794.WAV">
            <a:hlinkClick r:id="" action="ppaction://media"/>
          </p:cNvPr>
          <p:cNvPicPr>
            <a:picLocks noRot="1" noChangeAspect="1"/>
          </p:cNvPicPr>
          <p:nvPr>
            <a:wavAudioFile r:embed="rId1" name="~PP794.WAV"/>
          </p:nvPr>
        </p:nvPicPr>
        <p:blipFill>
          <a:blip r:embed="rId3" cstate="print"/>
          <a:stretch>
            <a:fillRect/>
          </a:stretch>
        </p:blipFill>
        <p:spPr>
          <a:xfrm>
            <a:off x="8737600" y="6451600"/>
            <a:ext cx="304800" cy="304800"/>
          </a:xfrm>
          <a:prstGeom prst="rect">
            <a:avLst/>
          </a:prstGeom>
        </p:spPr>
      </p:pic>
    </p:spTree>
  </p:cSld>
  <p:clrMapOvr>
    <a:masterClrMapping/>
  </p:clrMapOvr>
  <p:transition advTm="279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a:t>Glucagon-the facts</a:t>
            </a:r>
          </a:p>
        </p:txBody>
      </p:sp>
      <p:sp>
        <p:nvSpPr>
          <p:cNvPr id="3" name="Content Placeholder 2"/>
          <p:cNvSpPr>
            <a:spLocks noGrp="1"/>
          </p:cNvSpPr>
          <p:nvPr>
            <p:ph idx="1"/>
          </p:nvPr>
        </p:nvSpPr>
        <p:spPr/>
        <p:txBody>
          <a:bodyPr rtlCol="0">
            <a:normAutofit fontScale="92500" lnSpcReduction="20000"/>
          </a:bodyPr>
          <a:lstStyle/>
          <a:p>
            <a:pPr fontAlgn="auto">
              <a:spcAft>
                <a:spcPts val="0"/>
              </a:spcAft>
              <a:buFont typeface="Arial" pitchFamily="34" charset="0"/>
              <a:buChar char="•"/>
              <a:defRPr/>
            </a:pPr>
            <a:r>
              <a:rPr lang="en-US" dirty="0">
                <a:latin typeface="Arial" pitchFamily="34" charset="0"/>
                <a:cs typeface="Arial" pitchFamily="34" charset="0"/>
              </a:rPr>
              <a:t>Hormone produced by alpha cells of pancreas</a:t>
            </a:r>
          </a:p>
          <a:p>
            <a:pPr fontAlgn="auto">
              <a:spcAft>
                <a:spcPts val="0"/>
              </a:spcAft>
              <a:buFont typeface="Arial" pitchFamily="34" charset="0"/>
              <a:buChar char="•"/>
              <a:defRPr/>
            </a:pPr>
            <a:r>
              <a:rPr lang="en-US" dirty="0">
                <a:latin typeface="Arial" pitchFamily="34" charset="0"/>
                <a:cs typeface="Arial" pitchFamily="34" charset="0"/>
              </a:rPr>
              <a:t>Action impaired in those with type 1 diabetes</a:t>
            </a:r>
          </a:p>
          <a:p>
            <a:pPr fontAlgn="auto">
              <a:spcAft>
                <a:spcPts val="0"/>
              </a:spcAft>
              <a:buFont typeface="Arial" pitchFamily="34" charset="0"/>
              <a:buChar char="•"/>
              <a:defRPr/>
            </a:pPr>
            <a:r>
              <a:rPr lang="en-US" dirty="0">
                <a:latin typeface="Arial" pitchFamily="34" charset="0"/>
                <a:cs typeface="Arial" pitchFamily="34" charset="0"/>
              </a:rPr>
              <a:t>Raises blood sugar by causing liver to release stored sugar (glycogen)</a:t>
            </a:r>
          </a:p>
          <a:p>
            <a:pPr fontAlgn="auto">
              <a:spcAft>
                <a:spcPts val="0"/>
              </a:spcAft>
              <a:buFont typeface="Arial" pitchFamily="34" charset="0"/>
              <a:buChar char="•"/>
              <a:defRPr/>
            </a:pPr>
            <a:r>
              <a:rPr lang="en-US" dirty="0">
                <a:latin typeface="Arial" pitchFamily="34" charset="0"/>
                <a:cs typeface="Arial" pitchFamily="34" charset="0"/>
              </a:rPr>
              <a:t>Does not harm child-very safe to use</a:t>
            </a:r>
          </a:p>
          <a:p>
            <a:pPr fontAlgn="auto">
              <a:spcAft>
                <a:spcPts val="0"/>
              </a:spcAft>
              <a:buFont typeface="Arial" pitchFamily="34" charset="0"/>
              <a:buChar char="•"/>
              <a:defRPr/>
            </a:pPr>
            <a:r>
              <a:rPr lang="en-US" dirty="0">
                <a:latin typeface="Arial" pitchFamily="34" charset="0"/>
                <a:cs typeface="Arial" pitchFamily="34" charset="0"/>
              </a:rPr>
              <a:t>Administer subcutaneously</a:t>
            </a:r>
          </a:p>
          <a:p>
            <a:pPr fontAlgn="auto">
              <a:spcAft>
                <a:spcPts val="0"/>
              </a:spcAft>
              <a:buFont typeface="Arial" pitchFamily="34" charset="0"/>
              <a:buChar char="•"/>
              <a:defRPr/>
            </a:pPr>
            <a:r>
              <a:rPr lang="en-US" dirty="0">
                <a:latin typeface="Arial" pitchFamily="34" charset="0"/>
                <a:cs typeface="Arial" pitchFamily="34" charset="0"/>
              </a:rPr>
              <a:t>Usually child under 44 lbs -1/2 syringe. Over 44 lbs, receives full syringe-obtain dosage from parent or child’s medical orders.</a:t>
            </a:r>
          </a:p>
        </p:txBody>
      </p:sp>
      <p:sp>
        <p:nvSpPr>
          <p:cNvPr id="4" name="Footer Placeholder 3"/>
          <p:cNvSpPr>
            <a:spLocks noGrp="1"/>
          </p:cNvSpPr>
          <p:nvPr>
            <p:ph type="ftr" sz="quarter" idx="11"/>
          </p:nvPr>
        </p:nvSpPr>
        <p:spPr/>
        <p:txBody>
          <a:bodyPr/>
          <a:lstStyle/>
          <a:p>
            <a:pPr>
              <a:defRPr/>
            </a:pPr>
            <a:r>
              <a:rPr lang="en-US"/>
              <a:t>© 2020 Diabetes Foundation of Mississippi</a:t>
            </a:r>
            <a:endParaRPr lang="en-US" dirty="0"/>
          </a:p>
        </p:txBody>
      </p:sp>
      <p:pic>
        <p:nvPicPr>
          <p:cNvPr id="5" name="~PP461.WAV">
            <a:hlinkClick r:id="" action="ppaction://media"/>
          </p:cNvPr>
          <p:cNvPicPr>
            <a:picLocks noRot="1" noChangeAspect="1"/>
          </p:cNvPicPr>
          <p:nvPr>
            <a:wavAudioFile r:embed="rId1" name="~PP461.WAV"/>
          </p:nvPr>
        </p:nvPicPr>
        <p:blipFill>
          <a:blip r:embed="rId3" cstate="print"/>
          <a:stretch>
            <a:fillRect/>
          </a:stretch>
        </p:blipFill>
        <p:spPr>
          <a:xfrm>
            <a:off x="8737600" y="6451600"/>
            <a:ext cx="304800" cy="304800"/>
          </a:xfrm>
          <a:prstGeom prst="rect">
            <a:avLst/>
          </a:prstGeom>
        </p:spPr>
      </p:pic>
    </p:spTree>
  </p:cSld>
  <p:clrMapOvr>
    <a:masterClrMapping/>
  </p:clrMapOvr>
  <p:transition advTm="362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t>Glucagon Emergency Kit</a:t>
            </a:r>
          </a:p>
        </p:txBody>
      </p:sp>
      <p:pic>
        <p:nvPicPr>
          <p:cNvPr id="31747" name="Content Placeholder 3" descr="Glucagon kit.JPG"/>
          <p:cNvPicPr>
            <a:picLocks noGrp="1" noChangeAspect="1"/>
          </p:cNvPicPr>
          <p:nvPr>
            <p:ph idx="1"/>
          </p:nvPr>
        </p:nvPicPr>
        <p:blipFill>
          <a:blip r:embed="rId3" cstate="print"/>
          <a:srcRect/>
          <a:stretch>
            <a:fillRect/>
          </a:stretch>
        </p:blipFill>
        <p:spPr>
          <a:xfrm>
            <a:off x="1066800" y="3962400"/>
            <a:ext cx="2946400" cy="2209800"/>
          </a:xfrm>
        </p:spPr>
      </p:pic>
      <p:sp>
        <p:nvSpPr>
          <p:cNvPr id="9" name="Footer Placeholder 8"/>
          <p:cNvSpPr>
            <a:spLocks noGrp="1"/>
          </p:cNvSpPr>
          <p:nvPr>
            <p:ph type="ftr" sz="quarter" idx="11"/>
          </p:nvPr>
        </p:nvSpPr>
        <p:spPr/>
        <p:txBody>
          <a:bodyPr/>
          <a:lstStyle/>
          <a:p>
            <a:pPr>
              <a:defRPr/>
            </a:pPr>
            <a:r>
              <a:rPr lang="en-US"/>
              <a:t>© 2020 Diabetes Foundation of Mississippi</a:t>
            </a:r>
            <a:endParaRPr lang="en-US" dirty="0"/>
          </a:p>
        </p:txBody>
      </p:sp>
      <p:sp>
        <p:nvSpPr>
          <p:cNvPr id="31748" name="TextBox 4"/>
          <p:cNvSpPr txBox="1">
            <a:spLocks noChangeArrowheads="1"/>
          </p:cNvSpPr>
          <p:nvPr/>
        </p:nvSpPr>
        <p:spPr bwMode="auto">
          <a:xfrm>
            <a:off x="1524000" y="1371600"/>
            <a:ext cx="6477000" cy="1384300"/>
          </a:xfrm>
          <a:prstGeom prst="rect">
            <a:avLst/>
          </a:prstGeom>
          <a:noFill/>
          <a:ln w="9525">
            <a:noFill/>
            <a:miter lim="800000"/>
            <a:headEnd/>
            <a:tailEnd/>
          </a:ln>
        </p:spPr>
        <p:txBody>
          <a:bodyPr>
            <a:spAutoFit/>
          </a:bodyPr>
          <a:lstStyle/>
          <a:p>
            <a:r>
              <a:rPr lang="en-US" sz="2800" dirty="0">
                <a:latin typeface="Arial" pitchFamily="34" charset="0"/>
                <a:cs typeface="Arial" pitchFamily="34" charset="0"/>
              </a:rPr>
              <a:t>A glucagon kit consists of powdered glucagon (vial) and solution to reconstitute the glucagon (syringe).</a:t>
            </a:r>
          </a:p>
        </p:txBody>
      </p:sp>
      <p:pic>
        <p:nvPicPr>
          <p:cNvPr id="31749" name="Picture 5" descr="glucagon emergency kit 2.gif"/>
          <p:cNvPicPr>
            <a:picLocks noChangeAspect="1"/>
          </p:cNvPicPr>
          <p:nvPr/>
        </p:nvPicPr>
        <p:blipFill>
          <a:blip r:embed="rId4" cstate="print"/>
          <a:srcRect/>
          <a:stretch>
            <a:fillRect/>
          </a:stretch>
        </p:blipFill>
        <p:spPr bwMode="auto">
          <a:xfrm>
            <a:off x="5181600" y="4038600"/>
            <a:ext cx="2536825" cy="2181225"/>
          </a:xfrm>
          <a:prstGeom prst="rect">
            <a:avLst/>
          </a:prstGeom>
          <a:noFill/>
          <a:ln w="9525">
            <a:noFill/>
            <a:miter lim="800000"/>
            <a:headEnd/>
            <a:tailEnd/>
          </a:ln>
        </p:spPr>
      </p:pic>
      <p:sp>
        <p:nvSpPr>
          <p:cNvPr id="31750" name="TextBox 6"/>
          <p:cNvSpPr txBox="1">
            <a:spLocks noChangeArrowheads="1"/>
          </p:cNvSpPr>
          <p:nvPr/>
        </p:nvSpPr>
        <p:spPr bwMode="auto">
          <a:xfrm>
            <a:off x="1219200" y="3581400"/>
            <a:ext cx="2590800" cy="369888"/>
          </a:xfrm>
          <a:prstGeom prst="rect">
            <a:avLst/>
          </a:prstGeom>
          <a:noFill/>
          <a:ln w="9525">
            <a:noFill/>
            <a:miter lim="800000"/>
            <a:headEnd/>
            <a:tailEnd/>
          </a:ln>
        </p:spPr>
        <p:txBody>
          <a:bodyPr>
            <a:spAutoFit/>
          </a:bodyPr>
          <a:lstStyle/>
          <a:p>
            <a:r>
              <a:rPr lang="en-US">
                <a:latin typeface="Calibri" pitchFamily="34" charset="0"/>
              </a:rPr>
              <a:t>       Lilly glucagon kit</a:t>
            </a:r>
          </a:p>
        </p:txBody>
      </p:sp>
      <p:sp>
        <p:nvSpPr>
          <p:cNvPr id="31751" name="TextBox 7"/>
          <p:cNvSpPr txBox="1">
            <a:spLocks noChangeArrowheads="1"/>
          </p:cNvSpPr>
          <p:nvPr/>
        </p:nvSpPr>
        <p:spPr bwMode="auto">
          <a:xfrm>
            <a:off x="5181600" y="3581400"/>
            <a:ext cx="2819400" cy="369888"/>
          </a:xfrm>
          <a:prstGeom prst="rect">
            <a:avLst/>
          </a:prstGeom>
          <a:noFill/>
          <a:ln w="9525">
            <a:noFill/>
            <a:miter lim="800000"/>
            <a:headEnd/>
            <a:tailEnd/>
          </a:ln>
        </p:spPr>
        <p:txBody>
          <a:bodyPr>
            <a:spAutoFit/>
          </a:bodyPr>
          <a:lstStyle/>
          <a:p>
            <a:r>
              <a:rPr lang="en-US">
                <a:latin typeface="Calibri" pitchFamily="34" charset="0"/>
              </a:rPr>
              <a:t>Novo Nordisk Glucagen® kit</a:t>
            </a:r>
          </a:p>
        </p:txBody>
      </p:sp>
      <p:pic>
        <p:nvPicPr>
          <p:cNvPr id="10" name="~PP588.WAV">
            <a:hlinkClick r:id="" action="ppaction://media"/>
          </p:cNvPr>
          <p:cNvPicPr>
            <a:picLocks noRot="1" noChangeAspect="1"/>
          </p:cNvPicPr>
          <p:nvPr>
            <a:wavAudioFile r:embed="rId1" name="~PP588.WAV"/>
          </p:nvPr>
        </p:nvPicPr>
        <p:blipFill>
          <a:blip r:embed="rId5" cstate="print"/>
          <a:stretch>
            <a:fillRect/>
          </a:stretch>
        </p:blipFill>
        <p:spPr>
          <a:xfrm>
            <a:off x="8737600" y="6451600"/>
            <a:ext cx="304800" cy="304800"/>
          </a:xfrm>
          <a:prstGeom prst="rect">
            <a:avLst/>
          </a:prstGeom>
        </p:spPr>
      </p:pic>
    </p:spTree>
  </p:cSld>
  <p:clrMapOvr>
    <a:masterClrMapping/>
  </p:clrMapOvr>
  <p:transition advTm="244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style>
          <a:lnRef idx="2">
            <a:schemeClr val="dk1"/>
          </a:lnRef>
          <a:fillRef idx="1">
            <a:schemeClr val="lt1"/>
          </a:fillRef>
          <a:effectRef idx="0">
            <a:schemeClr val="dk1"/>
          </a:effectRef>
          <a:fontRef idx="minor">
            <a:schemeClr val="dk1"/>
          </a:fontRef>
        </p:style>
        <p:txBody>
          <a:bodyPr/>
          <a:lstStyle/>
          <a:p>
            <a:r>
              <a:rPr lang="en-US" dirty="0"/>
              <a:t>New glucagon kits</a:t>
            </a:r>
            <a:endParaRPr lang="en-US" dirty="0">
              <a:solidFill>
                <a:srgbClr val="FF0000"/>
              </a:solidFill>
            </a:endParaRPr>
          </a:p>
        </p:txBody>
      </p:sp>
      <p:pic>
        <p:nvPicPr>
          <p:cNvPr id="31747" name="Content Placeholder 3" descr="Glucagon kit.JPG"/>
          <p:cNvPicPr>
            <a:picLocks noGrp="1" noChangeAspect="1"/>
          </p:cNvPicPr>
          <p:nvPr>
            <p:ph idx="1"/>
          </p:nvPr>
        </p:nvPicPr>
        <p:blipFill>
          <a:blip r:embed="rId3" cstate="print"/>
          <a:stretch>
            <a:fillRect/>
          </a:stretch>
        </p:blipFill>
        <p:spPr>
          <a:xfrm>
            <a:off x="609600" y="3962400"/>
            <a:ext cx="3760909" cy="1816414"/>
          </a:xfrm>
        </p:spPr>
      </p:pic>
      <p:sp>
        <p:nvSpPr>
          <p:cNvPr id="9" name="Footer Placeholder 8"/>
          <p:cNvSpPr>
            <a:spLocks noGrp="1"/>
          </p:cNvSpPr>
          <p:nvPr>
            <p:ph type="ftr" sz="quarter" idx="11"/>
          </p:nvPr>
        </p:nvSpPr>
        <p:spPr/>
        <p:txBody>
          <a:bodyPr/>
          <a:lstStyle/>
          <a:p>
            <a:pPr>
              <a:defRPr/>
            </a:pPr>
            <a:r>
              <a:rPr lang="en-US"/>
              <a:t>© 2020 Diabetes Foundation of Mississippi</a:t>
            </a:r>
            <a:endParaRPr lang="en-US" dirty="0"/>
          </a:p>
        </p:txBody>
      </p:sp>
      <p:sp>
        <p:nvSpPr>
          <p:cNvPr id="31748" name="TextBox 4"/>
          <p:cNvSpPr txBox="1">
            <a:spLocks noChangeArrowheads="1"/>
          </p:cNvSpPr>
          <p:nvPr/>
        </p:nvSpPr>
        <p:spPr bwMode="auto">
          <a:xfrm>
            <a:off x="457200" y="1371600"/>
            <a:ext cx="7848600" cy="2246769"/>
          </a:xfrm>
          <a:prstGeom prst="rect">
            <a:avLst/>
          </a:prstGeom>
          <a:noFill/>
          <a:ln w="9525">
            <a:noFill/>
            <a:miter lim="800000"/>
            <a:headEnd/>
            <a:tailEnd/>
          </a:ln>
        </p:spPr>
        <p:txBody>
          <a:bodyPr wrap="square">
            <a:spAutoFit/>
          </a:bodyPr>
          <a:lstStyle/>
          <a:p>
            <a:r>
              <a:rPr lang="en-US" sz="2800" dirty="0">
                <a:latin typeface="Calibri" pitchFamily="34" charset="0"/>
              </a:rPr>
              <a:t>Prefilled glucagon pens and nasal glucagon sprays are now available. Follow same precautions as with any glucagon and turn patient on side after administration to prevent aspiration. </a:t>
            </a:r>
            <a:br>
              <a:rPr lang="en-US" sz="2800" dirty="0">
                <a:latin typeface="Calibri" pitchFamily="34" charset="0"/>
              </a:rPr>
            </a:br>
            <a:r>
              <a:rPr lang="en-US" sz="2800" dirty="0">
                <a:latin typeface="Calibri" pitchFamily="34" charset="0"/>
              </a:rPr>
              <a:t>Use indicated only in type 1 diabetes</a:t>
            </a:r>
          </a:p>
        </p:txBody>
      </p:sp>
      <p:pic>
        <p:nvPicPr>
          <p:cNvPr id="31749" name="Picture 5" descr="glucagon emergency kit 2.gif"/>
          <p:cNvPicPr>
            <a:picLocks noChangeAspect="1"/>
          </p:cNvPicPr>
          <p:nvPr/>
        </p:nvPicPr>
        <p:blipFill>
          <a:blip r:embed="rId4" cstate="print"/>
          <a:stretch>
            <a:fillRect/>
          </a:stretch>
        </p:blipFill>
        <p:spPr bwMode="auto">
          <a:xfrm>
            <a:off x="5181600" y="4267200"/>
            <a:ext cx="2536825" cy="1969770"/>
          </a:xfrm>
          <a:prstGeom prst="rect">
            <a:avLst/>
          </a:prstGeom>
          <a:noFill/>
          <a:ln w="9525">
            <a:noFill/>
            <a:miter lim="800000"/>
            <a:headEnd/>
            <a:tailEnd/>
          </a:ln>
        </p:spPr>
      </p:pic>
      <p:sp>
        <p:nvSpPr>
          <p:cNvPr id="31750" name="TextBox 6"/>
          <p:cNvSpPr txBox="1">
            <a:spLocks noChangeArrowheads="1"/>
          </p:cNvSpPr>
          <p:nvPr/>
        </p:nvSpPr>
        <p:spPr bwMode="auto">
          <a:xfrm>
            <a:off x="609600" y="3581400"/>
            <a:ext cx="3429000" cy="646331"/>
          </a:xfrm>
          <a:prstGeom prst="rect">
            <a:avLst/>
          </a:prstGeom>
          <a:noFill/>
          <a:ln w="9525">
            <a:noFill/>
            <a:miter lim="800000"/>
            <a:headEnd/>
            <a:tailEnd/>
          </a:ln>
        </p:spPr>
        <p:txBody>
          <a:bodyPr wrap="square">
            <a:spAutoFit/>
          </a:bodyPr>
          <a:lstStyle/>
          <a:p>
            <a:r>
              <a:rPr lang="en-US" dirty="0">
                <a:latin typeface="Calibri" pitchFamily="34" charset="0"/>
              </a:rPr>
              <a:t>      </a:t>
            </a:r>
          </a:p>
          <a:p>
            <a:r>
              <a:rPr lang="en-US" dirty="0">
                <a:latin typeface="Calibri" pitchFamily="34" charset="0"/>
              </a:rPr>
              <a:t> </a:t>
            </a:r>
            <a:r>
              <a:rPr lang="en-US" dirty="0" err="1">
                <a:latin typeface="Calibri" pitchFamily="34" charset="0"/>
              </a:rPr>
              <a:t>Gvoke</a:t>
            </a:r>
            <a:r>
              <a:rPr lang="en-US" dirty="0">
                <a:latin typeface="Calibri" pitchFamily="34" charset="0"/>
              </a:rPr>
              <a:t> prefilled glucagon pen</a:t>
            </a:r>
          </a:p>
        </p:txBody>
      </p:sp>
      <p:sp>
        <p:nvSpPr>
          <p:cNvPr id="31751" name="TextBox 7"/>
          <p:cNvSpPr txBox="1">
            <a:spLocks noChangeArrowheads="1"/>
          </p:cNvSpPr>
          <p:nvPr/>
        </p:nvSpPr>
        <p:spPr bwMode="auto">
          <a:xfrm>
            <a:off x="5181600" y="3581400"/>
            <a:ext cx="2895600" cy="646331"/>
          </a:xfrm>
          <a:prstGeom prst="rect">
            <a:avLst/>
          </a:prstGeom>
          <a:noFill/>
          <a:ln w="9525">
            <a:noFill/>
            <a:miter lim="800000"/>
            <a:headEnd/>
            <a:tailEnd/>
          </a:ln>
        </p:spPr>
        <p:txBody>
          <a:bodyPr wrap="square">
            <a:spAutoFit/>
          </a:bodyPr>
          <a:lstStyle/>
          <a:p>
            <a:endParaRPr lang="en-US" dirty="0">
              <a:latin typeface="Calibri" pitchFamily="34" charset="0"/>
            </a:endParaRPr>
          </a:p>
          <a:p>
            <a:r>
              <a:rPr lang="en-US" dirty="0">
                <a:latin typeface="Calibri" pitchFamily="34" charset="0"/>
              </a:rPr>
              <a:t>Lilly </a:t>
            </a:r>
            <a:r>
              <a:rPr lang="en-US" dirty="0" err="1">
                <a:latin typeface="Calibri" pitchFamily="34" charset="0"/>
              </a:rPr>
              <a:t>Baqsimi</a:t>
            </a:r>
            <a:r>
              <a:rPr lang="en-US" dirty="0">
                <a:latin typeface="Calibri" pitchFamily="34" charset="0"/>
              </a:rPr>
              <a:t>® nasal glucagon</a:t>
            </a:r>
          </a:p>
        </p:txBody>
      </p:sp>
      <p:pic>
        <p:nvPicPr>
          <p:cNvPr id="10" name="~PP865.WAV">
            <a:hlinkClick r:id="" action="ppaction://media"/>
          </p:cNvPr>
          <p:cNvPicPr>
            <a:picLocks noRot="1" noChangeAspect="1"/>
          </p:cNvPicPr>
          <p:nvPr>
            <a:wavAudioFile r:embed="rId1" name="~PP865.WAV"/>
          </p:nvPr>
        </p:nvPicPr>
        <p:blipFill>
          <a:blip r:embed="rId5" cstate="print"/>
          <a:stretch>
            <a:fillRect/>
          </a:stretch>
        </p:blipFill>
        <p:spPr>
          <a:xfrm>
            <a:off x="8737600" y="6451600"/>
            <a:ext cx="304800" cy="304800"/>
          </a:xfrm>
          <a:prstGeom prst="rect">
            <a:avLst/>
          </a:prstGeom>
        </p:spPr>
      </p:pic>
    </p:spTree>
  </p:cSld>
  <p:clrMapOvr>
    <a:masterClrMapping/>
  </p:clrMapOvr>
  <p:transition advTm="369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normAutofit fontScale="90000"/>
          </a:bodyPr>
          <a:lstStyle/>
          <a:p>
            <a:r>
              <a:rPr lang="en-US" sz="4000" b="1" dirty="0"/>
              <a:t>Diabetes management is individualized</a:t>
            </a:r>
          </a:p>
        </p:txBody>
      </p:sp>
      <p:sp>
        <p:nvSpPr>
          <p:cNvPr id="3" name="Content Placeholder 2"/>
          <p:cNvSpPr>
            <a:spLocks noGrp="1"/>
          </p:cNvSpPr>
          <p:nvPr>
            <p:ph idx="1"/>
          </p:nvPr>
        </p:nvSpPr>
        <p:spPr/>
        <p:txBody>
          <a:bodyPr rtlCol="0">
            <a:normAutofit fontScale="92500"/>
          </a:bodyPr>
          <a:lstStyle/>
          <a:p>
            <a:pPr marL="457200" fontAlgn="auto">
              <a:spcAft>
                <a:spcPts val="0"/>
              </a:spcAft>
              <a:buFont typeface="Arial" pitchFamily="34" charset="0"/>
              <a:buChar char="•"/>
              <a:defRPr/>
            </a:pPr>
            <a:r>
              <a:rPr lang="en-US" dirty="0"/>
              <a:t>Each child is different and will have an individualized medical management plan.</a:t>
            </a:r>
          </a:p>
          <a:p>
            <a:pPr marL="457200" fontAlgn="auto">
              <a:spcAft>
                <a:spcPts val="0"/>
              </a:spcAft>
              <a:buFont typeface="Arial" pitchFamily="34" charset="0"/>
              <a:buChar char="•"/>
              <a:defRPr/>
            </a:pPr>
            <a:r>
              <a:rPr lang="en-US" dirty="0"/>
              <a:t>Kid’s size, weight, activity level, blood glucose and insulin dosage will change often.</a:t>
            </a:r>
          </a:p>
          <a:p>
            <a:pPr marL="457200" fontAlgn="auto">
              <a:spcAft>
                <a:spcPts val="0"/>
              </a:spcAft>
              <a:buFont typeface="Arial" pitchFamily="34" charset="0"/>
              <a:buChar char="•"/>
              <a:defRPr/>
            </a:pPr>
            <a:r>
              <a:rPr lang="en-US" dirty="0"/>
              <a:t>Young children or newly diagnosed teens may not be able to perform all self-care tasks .</a:t>
            </a:r>
          </a:p>
          <a:p>
            <a:pPr marL="457200" fontAlgn="auto">
              <a:spcAft>
                <a:spcPts val="0"/>
              </a:spcAft>
              <a:buFont typeface="Arial" pitchFamily="34" charset="0"/>
              <a:buChar char="•"/>
              <a:defRPr/>
            </a:pPr>
            <a:r>
              <a:rPr lang="en-US" dirty="0"/>
              <a:t>Young children and teens do not have the executive functions necessary to make the evaluations and decisions to manage diabetes.</a:t>
            </a:r>
          </a:p>
          <a:p>
            <a:pPr marL="0" indent="0" fontAlgn="auto">
              <a:spcAft>
                <a:spcPts val="0"/>
              </a:spcAft>
              <a:buFont typeface="Arial" pitchFamily="34" charset="0"/>
              <a:buNone/>
              <a:defRPr/>
            </a:pPr>
            <a:endParaRPr lang="en-US" dirty="0"/>
          </a:p>
          <a:p>
            <a:pPr marL="0" indent="0" fontAlgn="auto">
              <a:spcAft>
                <a:spcPts val="0"/>
              </a:spcAft>
              <a:buFont typeface="Arial" pitchFamily="34" charset="0"/>
              <a:buNone/>
              <a:defRPr/>
            </a:pPr>
            <a:endParaRPr lang="en-US" dirty="0"/>
          </a:p>
          <a:p>
            <a:pPr marL="0" indent="0" fontAlgn="auto">
              <a:spcAft>
                <a:spcPts val="0"/>
              </a:spcAft>
              <a:buFont typeface="Arial" pitchFamily="34" charset="0"/>
              <a:buNone/>
              <a:defRPr/>
            </a:pPr>
            <a:endParaRPr lang="en-US" dirty="0"/>
          </a:p>
        </p:txBody>
      </p:sp>
      <p:sp>
        <p:nvSpPr>
          <p:cNvPr id="4" name="Footer Placeholder 3"/>
          <p:cNvSpPr>
            <a:spLocks noGrp="1"/>
          </p:cNvSpPr>
          <p:nvPr>
            <p:ph type="ftr" sz="quarter" idx="11"/>
          </p:nvPr>
        </p:nvSpPr>
        <p:spPr/>
        <p:txBody>
          <a:bodyPr/>
          <a:lstStyle/>
          <a:p>
            <a:pPr>
              <a:defRPr/>
            </a:pPr>
            <a:r>
              <a:rPr lang="en-US"/>
              <a:t>© 2020 Diabetes Foundation of Mississippi</a:t>
            </a:r>
            <a:endParaRPr lang="en-US" dirty="0"/>
          </a:p>
        </p:txBody>
      </p:sp>
      <p:pic>
        <p:nvPicPr>
          <p:cNvPr id="10" name="~PP3479.WAV">
            <a:hlinkClick r:id="" action="ppaction://media"/>
          </p:cNvPr>
          <p:cNvPicPr>
            <a:picLocks noRot="1" noChangeAspect="1"/>
          </p:cNvPicPr>
          <p:nvPr>
            <a:wavAudioFile r:embed="rId1" name="~PP3479.WAV"/>
          </p:nvPr>
        </p:nvPicPr>
        <p:blipFill>
          <a:blip r:embed="rId4" cstate="print"/>
          <a:stretch>
            <a:fillRect/>
          </a:stretch>
        </p:blipFill>
        <p:spPr>
          <a:xfrm>
            <a:off x="8737600" y="6451600"/>
            <a:ext cx="304800" cy="304800"/>
          </a:xfrm>
          <a:prstGeom prst="rect">
            <a:avLst/>
          </a:prstGeom>
        </p:spPr>
      </p:pic>
    </p:spTree>
  </p:cSld>
  <p:clrMapOvr>
    <a:masterClrMapping/>
  </p:clrMapOvr>
  <p:transition advTm="660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a:t>Using glucagon</a:t>
            </a:r>
          </a:p>
        </p:txBody>
      </p:sp>
      <p:sp>
        <p:nvSpPr>
          <p:cNvPr id="3" name="Content Placeholder 2"/>
          <p:cNvSpPr>
            <a:spLocks noGrp="1"/>
          </p:cNvSpPr>
          <p:nvPr>
            <p:ph idx="1"/>
          </p:nvPr>
        </p:nvSpPr>
        <p:spPr/>
        <p:txBody>
          <a:bodyPr rtlCol="0">
            <a:normAutofit fontScale="85000" lnSpcReduction="10000"/>
          </a:bodyPr>
          <a:lstStyle/>
          <a:p>
            <a:pPr fontAlgn="auto">
              <a:spcAft>
                <a:spcPts val="0"/>
              </a:spcAft>
              <a:buFont typeface="Arial" pitchFamily="34" charset="0"/>
              <a:buChar char="•"/>
              <a:defRPr/>
            </a:pPr>
            <a:r>
              <a:rPr lang="en-US" b="1" dirty="0">
                <a:solidFill>
                  <a:srgbClr val="FF0000"/>
                </a:solidFill>
              </a:rPr>
              <a:t>Call 911 immediately after administering Glucagon</a:t>
            </a:r>
            <a:r>
              <a:rPr lang="en-US" dirty="0"/>
              <a:t>. If student does not awaken within 15 minutes, you may administer a second dose of Glucagon, if previously instructed by their healthcare provider to do so.</a:t>
            </a:r>
            <a:br>
              <a:rPr lang="en-US" dirty="0"/>
            </a:br>
            <a:br>
              <a:rPr lang="en-US" dirty="0"/>
            </a:br>
            <a:r>
              <a:rPr lang="en-US" dirty="0"/>
              <a:t>As soon as student is awake and able to swallow, give them a fast-acting source of sugar (such as fruit juice) followed by a snack or meal containing both protein and carbohydrates (such as cheese and crackers, or a peanut butter sandwich). </a:t>
            </a:r>
          </a:p>
          <a:p>
            <a:pPr fontAlgn="auto">
              <a:spcAft>
                <a:spcPts val="0"/>
              </a:spcAft>
              <a:buFont typeface="Arial" pitchFamily="34" charset="0"/>
              <a:buChar char="•"/>
              <a:defRPr/>
            </a:pPr>
            <a:r>
              <a:rPr lang="en-US" dirty="0"/>
              <a:t>Discard any unused reconstituted Glucagon.</a:t>
            </a:r>
          </a:p>
          <a:p>
            <a:pPr fontAlgn="auto">
              <a:spcAft>
                <a:spcPts val="0"/>
              </a:spcAft>
              <a:buFont typeface="Arial" pitchFamily="34" charset="0"/>
              <a:buChar char="•"/>
              <a:defRPr/>
            </a:pPr>
            <a:endParaRPr lang="en-US" dirty="0"/>
          </a:p>
        </p:txBody>
      </p:sp>
      <p:sp>
        <p:nvSpPr>
          <p:cNvPr id="4" name="Footer Placeholder 3"/>
          <p:cNvSpPr>
            <a:spLocks noGrp="1"/>
          </p:cNvSpPr>
          <p:nvPr>
            <p:ph type="ftr" sz="quarter" idx="11"/>
          </p:nvPr>
        </p:nvSpPr>
        <p:spPr/>
        <p:txBody>
          <a:bodyPr/>
          <a:lstStyle/>
          <a:p>
            <a:pPr>
              <a:defRPr/>
            </a:pPr>
            <a:r>
              <a:rPr lang="en-US"/>
              <a:t>© 2020 Diabetes Foundation of Mississippi</a:t>
            </a:r>
            <a:endParaRPr lang="en-US" dirty="0"/>
          </a:p>
        </p:txBody>
      </p:sp>
      <p:pic>
        <p:nvPicPr>
          <p:cNvPr id="5" name="~PP2586.WAV">
            <a:hlinkClick r:id="" action="ppaction://media"/>
          </p:cNvPr>
          <p:cNvPicPr>
            <a:picLocks noRot="1" noChangeAspect="1"/>
          </p:cNvPicPr>
          <p:nvPr>
            <a:wavAudioFile r:embed="rId1" name="~PP2586.WAV"/>
          </p:nvPr>
        </p:nvPicPr>
        <p:blipFill>
          <a:blip r:embed="rId3" cstate="print"/>
          <a:stretch>
            <a:fillRect/>
          </a:stretch>
        </p:blipFill>
        <p:spPr>
          <a:xfrm>
            <a:off x="8737600" y="6451600"/>
            <a:ext cx="304800" cy="304800"/>
          </a:xfrm>
          <a:prstGeom prst="rect">
            <a:avLst/>
          </a:prstGeom>
        </p:spPr>
      </p:pic>
    </p:spTree>
  </p:cSld>
  <p:clrMapOvr>
    <a:masterClrMapping/>
  </p:clrMapOvr>
  <p:transition advTm="260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a:t>Glucagon Kit at school</a:t>
            </a:r>
          </a:p>
        </p:txBody>
      </p:sp>
      <p:sp>
        <p:nvSpPr>
          <p:cNvPr id="34819" name="Content Placeholder 2"/>
          <p:cNvSpPr>
            <a:spLocks noGrp="1"/>
          </p:cNvSpPr>
          <p:nvPr>
            <p:ph idx="1"/>
          </p:nvPr>
        </p:nvSpPr>
        <p:spPr/>
        <p:txBody>
          <a:bodyPr/>
          <a:lstStyle/>
          <a:p>
            <a:r>
              <a:rPr lang="en-US" dirty="0">
                <a:latin typeface="Arial" pitchFamily="34" charset="0"/>
                <a:cs typeface="Arial" pitchFamily="34" charset="0"/>
              </a:rPr>
              <a:t>Keep it accessible-if an emergency arises, you will need it quickly!</a:t>
            </a:r>
          </a:p>
          <a:p>
            <a:r>
              <a:rPr lang="en-US" dirty="0">
                <a:latin typeface="Arial" pitchFamily="34" charset="0"/>
                <a:cs typeface="Arial" pitchFamily="34" charset="0"/>
              </a:rPr>
              <a:t>Store at room temperature</a:t>
            </a:r>
          </a:p>
          <a:p>
            <a:r>
              <a:rPr lang="en-US" dirty="0">
                <a:latin typeface="Arial" pitchFamily="34" charset="0"/>
                <a:cs typeface="Arial" pitchFamily="34" charset="0"/>
              </a:rPr>
              <a:t>Check expiration date</a:t>
            </a:r>
          </a:p>
          <a:p>
            <a:r>
              <a:rPr lang="en-US" dirty="0">
                <a:latin typeface="Arial" pitchFamily="34" charset="0"/>
                <a:cs typeface="Arial" pitchFamily="34" charset="0"/>
              </a:rPr>
              <a:t>Write dosage for student on outside of kit</a:t>
            </a:r>
          </a:p>
          <a:p>
            <a:r>
              <a:rPr lang="en-US" dirty="0">
                <a:latin typeface="Arial" pitchFamily="34" charset="0"/>
                <a:cs typeface="Arial" pitchFamily="34" charset="0"/>
              </a:rPr>
              <a:t>After using, dispose of any unused portion</a:t>
            </a:r>
          </a:p>
          <a:p>
            <a:r>
              <a:rPr lang="en-US" dirty="0">
                <a:latin typeface="Arial" pitchFamily="34" charset="0"/>
                <a:cs typeface="Arial" pitchFamily="34" charset="0"/>
              </a:rPr>
              <a:t>Parent/guardian should replace after use or if kit has reached expiration date</a:t>
            </a:r>
          </a:p>
        </p:txBody>
      </p:sp>
      <p:sp>
        <p:nvSpPr>
          <p:cNvPr id="4" name="Footer Placeholder 3"/>
          <p:cNvSpPr>
            <a:spLocks noGrp="1"/>
          </p:cNvSpPr>
          <p:nvPr>
            <p:ph type="ftr" sz="quarter" idx="11"/>
          </p:nvPr>
        </p:nvSpPr>
        <p:spPr/>
        <p:txBody>
          <a:bodyPr/>
          <a:lstStyle/>
          <a:p>
            <a:pPr>
              <a:defRPr/>
            </a:pPr>
            <a:r>
              <a:rPr lang="en-US"/>
              <a:t>© 2020 Diabetes Foundation of Mississippi</a:t>
            </a:r>
            <a:endParaRPr lang="en-US" dirty="0"/>
          </a:p>
        </p:txBody>
      </p:sp>
      <p:pic>
        <p:nvPicPr>
          <p:cNvPr id="5" name="~PP2248.WAV">
            <a:hlinkClick r:id="" action="ppaction://media"/>
          </p:cNvPr>
          <p:cNvPicPr>
            <a:picLocks noRot="1" noChangeAspect="1"/>
          </p:cNvPicPr>
          <p:nvPr>
            <a:wavAudioFile r:embed="rId1" name="~PP2248.WAV"/>
          </p:nvPr>
        </p:nvPicPr>
        <p:blipFill>
          <a:blip r:embed="rId3" cstate="print"/>
          <a:stretch>
            <a:fillRect/>
          </a:stretch>
        </p:blipFill>
        <p:spPr>
          <a:xfrm>
            <a:off x="8737600" y="6451600"/>
            <a:ext cx="304800" cy="304800"/>
          </a:xfrm>
          <a:prstGeom prst="rect">
            <a:avLst/>
          </a:prstGeom>
        </p:spPr>
      </p:pic>
    </p:spTree>
  </p:cSld>
  <p:clrMapOvr>
    <a:masterClrMapping/>
  </p:clrMapOvr>
  <p:transition advTm="158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381000"/>
            <a:ext cx="8229600" cy="1143000"/>
          </a:xfrm>
        </p:spPr>
        <p:txBody>
          <a:bodyPr/>
          <a:lstStyle/>
          <a:p>
            <a:pPr eaLnBrk="1" hangingPunct="1"/>
            <a:r>
              <a:rPr lang="en-US" altLang="en-US" b="1"/>
              <a:t>Hypoglycemia on a Pump</a:t>
            </a:r>
          </a:p>
        </p:txBody>
      </p:sp>
      <p:sp>
        <p:nvSpPr>
          <p:cNvPr id="16387" name="Content Placeholder 4"/>
          <p:cNvSpPr>
            <a:spLocks noGrp="1"/>
          </p:cNvSpPr>
          <p:nvPr>
            <p:ph idx="1"/>
          </p:nvPr>
        </p:nvSpPr>
        <p:spPr>
          <a:xfrm>
            <a:off x="457200" y="1600200"/>
            <a:ext cx="8229600" cy="5029200"/>
          </a:xfrm>
        </p:spPr>
        <p:txBody>
          <a:bodyPr>
            <a:normAutofit fontScale="92500" lnSpcReduction="20000"/>
          </a:bodyPr>
          <a:lstStyle/>
          <a:p>
            <a:pPr eaLnBrk="1" hangingPunct="1"/>
            <a:r>
              <a:rPr lang="en-US" altLang="en-US" sz="2800" dirty="0">
                <a:solidFill>
                  <a:srgbClr val="FF0000"/>
                </a:solidFill>
              </a:rPr>
              <a:t>ALWAYS TREAT HYPOGLYCEMIA ACCORDING TO PROVIDER PROTOCOL</a:t>
            </a:r>
          </a:p>
          <a:p>
            <a:pPr eaLnBrk="1" hangingPunct="1"/>
            <a:r>
              <a:rPr lang="en-US" altLang="en-US" dirty="0"/>
              <a:t>Treating hypoglycemia between mealtimes</a:t>
            </a:r>
          </a:p>
          <a:p>
            <a:pPr lvl="1" eaLnBrk="1" hangingPunct="1"/>
            <a:r>
              <a:rPr lang="en-US" altLang="en-US" sz="2000" dirty="0"/>
              <a:t>Rule of 15: For BG &lt;70mg/dl, give 15gm of rapid-acting carbohydrate, and re-check BG in 15 minutes</a:t>
            </a:r>
          </a:p>
          <a:p>
            <a:pPr lvl="1" eaLnBrk="1" hangingPunct="1"/>
            <a:r>
              <a:rPr lang="en-US" altLang="en-US" sz="2000" dirty="0"/>
              <a:t>For BG &lt;55mg/dl, recommend 30gm carbohydrate</a:t>
            </a:r>
            <a:endParaRPr lang="en-US" altLang="en-US" dirty="0"/>
          </a:p>
          <a:p>
            <a:pPr eaLnBrk="1" hangingPunct="1"/>
            <a:r>
              <a:rPr lang="en-US" altLang="en-US" dirty="0"/>
              <a:t>Treating hypoglycemia at mealtimes</a:t>
            </a:r>
          </a:p>
          <a:p>
            <a:pPr lvl="1" eaLnBrk="1" hangingPunct="1"/>
            <a:r>
              <a:rPr lang="en-US" altLang="en-US" sz="2000" dirty="0"/>
              <a:t>Provide 15gm carbohydrate, and send student to eat lunch.</a:t>
            </a:r>
          </a:p>
          <a:p>
            <a:pPr lvl="1" eaLnBrk="1" hangingPunct="1"/>
            <a:r>
              <a:rPr lang="en-US" altLang="en-US" sz="2000" dirty="0"/>
              <a:t>Bolus guidelines vary according to the individual student and provider protocol; however, most pumps will provide a calculation with a negative correction to bolus for the remainder of the </a:t>
            </a:r>
            <a:r>
              <a:rPr lang="en-US" altLang="en-US" sz="2000" dirty="0" err="1"/>
              <a:t>carbs</a:t>
            </a:r>
            <a:endParaRPr lang="en-US" altLang="en-US" dirty="0"/>
          </a:p>
          <a:p>
            <a:pPr eaLnBrk="1" hangingPunct="1"/>
            <a:r>
              <a:rPr lang="en-US" altLang="en-US" dirty="0"/>
              <a:t>Suspending the pump may be necessary for severe hypoglycemia or if the provider has a preference</a:t>
            </a:r>
          </a:p>
        </p:txBody>
      </p:sp>
      <p:sp>
        <p:nvSpPr>
          <p:cNvPr id="4" name="Footer Placeholder 3"/>
          <p:cNvSpPr>
            <a:spLocks noGrp="1"/>
          </p:cNvSpPr>
          <p:nvPr>
            <p:ph type="ftr" sz="quarter" idx="11"/>
          </p:nvPr>
        </p:nvSpPr>
        <p:spPr/>
        <p:txBody>
          <a:bodyPr/>
          <a:lstStyle/>
          <a:p>
            <a:pPr>
              <a:defRPr/>
            </a:pPr>
            <a:r>
              <a:rPr lang="en-US"/>
              <a:t>© 2020 Diabetes Foundation of Mississippi</a:t>
            </a:r>
          </a:p>
        </p:txBody>
      </p:sp>
      <p:pic>
        <p:nvPicPr>
          <p:cNvPr id="5" name="~PP2800.WAV">
            <a:hlinkClick r:id="" action="ppaction://media"/>
          </p:cNvPr>
          <p:cNvPicPr>
            <a:picLocks noRot="1" noChangeAspect="1"/>
          </p:cNvPicPr>
          <p:nvPr>
            <a:wavAudioFile r:embed="rId1" name="~PP2800.WAV"/>
          </p:nvPr>
        </p:nvPicPr>
        <p:blipFill>
          <a:blip r:embed="rId3" cstate="print"/>
          <a:stretch>
            <a:fillRect/>
          </a:stretch>
        </p:blipFill>
        <p:spPr>
          <a:xfrm>
            <a:off x="8737600" y="6451600"/>
            <a:ext cx="304800" cy="304800"/>
          </a:xfrm>
          <a:prstGeom prst="rect">
            <a:avLst/>
          </a:prstGeom>
        </p:spPr>
      </p:pic>
    </p:spTree>
  </p:cSld>
  <p:clrMapOvr>
    <a:masterClrMapping/>
  </p:clrMapOvr>
  <p:transition advTm="494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dirty="0"/>
              <a:t>Things to Remember</a:t>
            </a:r>
          </a:p>
        </p:txBody>
      </p:sp>
      <p:sp>
        <p:nvSpPr>
          <p:cNvPr id="3" name="Content Placeholder 2"/>
          <p:cNvSpPr>
            <a:spLocks noGrp="1"/>
          </p:cNvSpPr>
          <p:nvPr>
            <p:ph idx="1"/>
          </p:nvPr>
        </p:nvSpPr>
        <p:spPr/>
        <p:txBody>
          <a:bodyPr rtlCol="0">
            <a:normAutofit fontScale="85000" lnSpcReduction="20000"/>
          </a:bodyPr>
          <a:lstStyle/>
          <a:p>
            <a:pPr fontAlgn="auto">
              <a:spcAft>
                <a:spcPts val="0"/>
              </a:spcAft>
              <a:buFont typeface="Arial" pitchFamily="34" charset="0"/>
              <a:buChar char="•"/>
              <a:defRPr/>
            </a:pPr>
            <a:r>
              <a:rPr lang="en-US" dirty="0"/>
              <a:t>NEVER send student alone or with classmate to have BG treated</a:t>
            </a:r>
          </a:p>
          <a:p>
            <a:pPr fontAlgn="auto">
              <a:spcAft>
                <a:spcPts val="0"/>
              </a:spcAft>
              <a:buFont typeface="Arial" pitchFamily="34" charset="0"/>
              <a:buChar char="•"/>
              <a:defRPr/>
            </a:pPr>
            <a:r>
              <a:rPr lang="en-US" dirty="0"/>
              <a:t>Maintain calm during hypoglycemic episodes</a:t>
            </a:r>
          </a:p>
          <a:p>
            <a:pPr fontAlgn="auto">
              <a:spcAft>
                <a:spcPts val="0"/>
              </a:spcAft>
              <a:buFont typeface="Arial" pitchFamily="34" charset="0"/>
              <a:buChar char="•"/>
              <a:defRPr/>
            </a:pPr>
            <a:r>
              <a:rPr lang="en-US" dirty="0"/>
              <a:t>Child can stay at school after treatment unless glucagon was given</a:t>
            </a:r>
          </a:p>
          <a:p>
            <a:pPr fontAlgn="auto">
              <a:spcAft>
                <a:spcPts val="0"/>
              </a:spcAft>
              <a:buFont typeface="Arial" pitchFamily="34" charset="0"/>
              <a:buChar char="•"/>
              <a:defRPr/>
            </a:pPr>
            <a:r>
              <a:rPr lang="en-US" dirty="0"/>
              <a:t>If glucagon is given, 911 MUST be called and parent/guardian notified</a:t>
            </a:r>
          </a:p>
          <a:p>
            <a:pPr fontAlgn="auto">
              <a:spcAft>
                <a:spcPts val="0"/>
              </a:spcAft>
              <a:buFont typeface="Arial" pitchFamily="34" charset="0"/>
              <a:buChar char="•"/>
              <a:defRPr/>
            </a:pPr>
            <a:r>
              <a:rPr lang="en-US" dirty="0"/>
              <a:t>Help student avoid lows by noting trending patterns, discussing with parent/guardian and making changes as needed. </a:t>
            </a:r>
          </a:p>
          <a:p>
            <a:pPr fontAlgn="auto">
              <a:spcAft>
                <a:spcPts val="0"/>
              </a:spcAft>
              <a:buFont typeface="Arial" pitchFamily="34" charset="0"/>
              <a:buChar char="•"/>
              <a:defRPr/>
            </a:pPr>
            <a:r>
              <a:rPr lang="en-US" dirty="0"/>
              <a:t>Provide info for substitute teachers-signs/symptoms, who to contact if student seems hypo/hyperglycemic</a:t>
            </a:r>
          </a:p>
        </p:txBody>
      </p:sp>
      <p:sp>
        <p:nvSpPr>
          <p:cNvPr id="4" name="Footer Placeholder 3"/>
          <p:cNvSpPr>
            <a:spLocks noGrp="1"/>
          </p:cNvSpPr>
          <p:nvPr>
            <p:ph type="ftr" sz="quarter" idx="11"/>
          </p:nvPr>
        </p:nvSpPr>
        <p:spPr/>
        <p:txBody>
          <a:bodyPr/>
          <a:lstStyle/>
          <a:p>
            <a:pPr>
              <a:defRPr/>
            </a:pPr>
            <a:r>
              <a:rPr lang="en-US"/>
              <a:t>© 2020 Diabetes Foundation of Mississippi</a:t>
            </a:r>
            <a:endParaRPr lang="en-US" dirty="0"/>
          </a:p>
        </p:txBody>
      </p:sp>
      <p:pic>
        <p:nvPicPr>
          <p:cNvPr id="5" name="~PP3634.WAV">
            <a:hlinkClick r:id="" action="ppaction://media"/>
          </p:cNvPr>
          <p:cNvPicPr>
            <a:picLocks noRot="1" noChangeAspect="1"/>
          </p:cNvPicPr>
          <p:nvPr>
            <a:wavAudioFile r:embed="rId1" name="~PP3634.WAV"/>
          </p:nvPr>
        </p:nvPicPr>
        <p:blipFill>
          <a:blip r:embed="rId4" cstate="print"/>
          <a:stretch>
            <a:fillRect/>
          </a:stretch>
        </p:blipFill>
        <p:spPr>
          <a:xfrm>
            <a:off x="8737600" y="6451600"/>
            <a:ext cx="304800" cy="304800"/>
          </a:xfrm>
          <a:prstGeom prst="rect">
            <a:avLst/>
          </a:prstGeom>
        </p:spPr>
      </p:pic>
    </p:spTree>
  </p:cSld>
  <p:clrMapOvr>
    <a:masterClrMapping/>
  </p:clrMapOvr>
  <p:transition advTm="743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a:t>Managing hyperglycemia at school</a:t>
            </a:r>
          </a:p>
        </p:txBody>
      </p:sp>
      <p:sp>
        <p:nvSpPr>
          <p:cNvPr id="37891" name="Content Placeholder 2"/>
          <p:cNvSpPr>
            <a:spLocks noGrp="1"/>
          </p:cNvSpPr>
          <p:nvPr>
            <p:ph idx="1"/>
          </p:nvPr>
        </p:nvSpPr>
        <p:spPr/>
        <p:txBody>
          <a:bodyPr/>
          <a:lstStyle/>
          <a:p>
            <a:r>
              <a:rPr lang="en-US" dirty="0">
                <a:latin typeface="Arial" pitchFamily="34" charset="0"/>
                <a:cs typeface="Arial" pitchFamily="34" charset="0"/>
              </a:rPr>
              <a:t>Unlike hypoglycemia, hyperglycemia is generally not considered a medical emergency unless symptoms of diabetic </a:t>
            </a:r>
            <a:r>
              <a:rPr lang="en-US" dirty="0" err="1">
                <a:latin typeface="Arial" pitchFamily="34" charset="0"/>
                <a:cs typeface="Arial" pitchFamily="34" charset="0"/>
              </a:rPr>
              <a:t>ketoacidosis</a:t>
            </a:r>
            <a:r>
              <a:rPr lang="en-US" dirty="0">
                <a:latin typeface="Arial" pitchFamily="34" charset="0"/>
                <a:cs typeface="Arial" pitchFamily="34" charset="0"/>
              </a:rPr>
              <a:t> (DKA) are present</a:t>
            </a:r>
          </a:p>
          <a:p>
            <a:r>
              <a:rPr lang="en-US" dirty="0">
                <a:latin typeface="Arial" pitchFamily="34" charset="0"/>
                <a:cs typeface="Arial" pitchFamily="34" charset="0"/>
              </a:rPr>
              <a:t>However, it is important to treat hyperglycemia quickly</a:t>
            </a:r>
          </a:p>
        </p:txBody>
      </p:sp>
      <p:sp>
        <p:nvSpPr>
          <p:cNvPr id="4" name="Footer Placeholder 3"/>
          <p:cNvSpPr>
            <a:spLocks noGrp="1"/>
          </p:cNvSpPr>
          <p:nvPr>
            <p:ph type="ftr" sz="quarter" idx="11"/>
          </p:nvPr>
        </p:nvSpPr>
        <p:spPr/>
        <p:txBody>
          <a:bodyPr/>
          <a:lstStyle/>
          <a:p>
            <a:pPr>
              <a:defRPr/>
            </a:pPr>
            <a:r>
              <a:rPr lang="en-US"/>
              <a:t>© 2020 Diabetes Foundation of Mississippi</a:t>
            </a:r>
            <a:endParaRPr lang="en-US" dirty="0"/>
          </a:p>
        </p:txBody>
      </p:sp>
      <p:pic>
        <p:nvPicPr>
          <p:cNvPr id="5" name="~PP3299.WAV">
            <a:hlinkClick r:id="" action="ppaction://media"/>
          </p:cNvPr>
          <p:cNvPicPr>
            <a:picLocks noRot="1" noChangeAspect="1"/>
          </p:cNvPicPr>
          <p:nvPr>
            <a:wavAudioFile r:embed="rId1" name="~PP3299.WAV"/>
          </p:nvPr>
        </p:nvPicPr>
        <p:blipFill>
          <a:blip r:embed="rId3" cstate="print"/>
          <a:stretch>
            <a:fillRect/>
          </a:stretch>
        </p:blipFill>
        <p:spPr>
          <a:xfrm>
            <a:off x="8737600" y="6451600"/>
            <a:ext cx="304800" cy="304800"/>
          </a:xfrm>
          <a:prstGeom prst="rect">
            <a:avLst/>
          </a:prstGeom>
        </p:spPr>
      </p:pic>
    </p:spTree>
  </p:cSld>
  <p:clrMapOvr>
    <a:masterClrMapping/>
  </p:clrMapOvr>
  <p:transition advTm="117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a:t>What causes hyperglycemia?</a:t>
            </a:r>
          </a:p>
        </p:txBody>
      </p:sp>
      <p:sp>
        <p:nvSpPr>
          <p:cNvPr id="3" name="Content Placeholder 2"/>
          <p:cNvSpPr>
            <a:spLocks noGrp="1"/>
          </p:cNvSpPr>
          <p:nvPr>
            <p:ph idx="1"/>
          </p:nvPr>
        </p:nvSpPr>
        <p:spPr/>
        <p:txBody>
          <a:bodyPr rtlCol="0">
            <a:normAutofit lnSpcReduction="10000"/>
          </a:bodyPr>
          <a:lstStyle/>
          <a:p>
            <a:pPr fontAlgn="auto">
              <a:spcAft>
                <a:spcPts val="0"/>
              </a:spcAft>
              <a:buFont typeface="Arial" pitchFamily="34" charset="0"/>
              <a:buChar char="•"/>
              <a:defRPr/>
            </a:pPr>
            <a:r>
              <a:rPr lang="en-US" dirty="0">
                <a:latin typeface="Arial" pitchFamily="34" charset="0"/>
                <a:cs typeface="Arial" pitchFamily="34" charset="0"/>
              </a:rPr>
              <a:t>Too little insulin</a:t>
            </a:r>
          </a:p>
          <a:p>
            <a:pPr fontAlgn="auto">
              <a:spcAft>
                <a:spcPts val="0"/>
              </a:spcAft>
              <a:buFont typeface="Arial" pitchFamily="34" charset="0"/>
              <a:buChar char="•"/>
              <a:defRPr/>
            </a:pPr>
            <a:r>
              <a:rPr lang="en-US" dirty="0">
                <a:latin typeface="Arial" pitchFamily="34" charset="0"/>
                <a:cs typeface="Arial" pitchFamily="34" charset="0"/>
              </a:rPr>
              <a:t>Too much food</a:t>
            </a:r>
          </a:p>
          <a:p>
            <a:pPr fontAlgn="auto">
              <a:spcAft>
                <a:spcPts val="0"/>
              </a:spcAft>
              <a:buFont typeface="Arial" pitchFamily="34" charset="0"/>
              <a:buChar char="•"/>
              <a:defRPr/>
            </a:pPr>
            <a:r>
              <a:rPr lang="en-US" dirty="0">
                <a:latin typeface="Arial" pitchFamily="34" charset="0"/>
                <a:cs typeface="Arial" pitchFamily="34" charset="0"/>
              </a:rPr>
              <a:t>Decreased activity</a:t>
            </a:r>
          </a:p>
          <a:p>
            <a:pPr fontAlgn="auto">
              <a:spcAft>
                <a:spcPts val="0"/>
              </a:spcAft>
              <a:buFont typeface="Arial" pitchFamily="34" charset="0"/>
              <a:buChar char="•"/>
              <a:defRPr/>
            </a:pPr>
            <a:r>
              <a:rPr lang="en-US" dirty="0">
                <a:latin typeface="Arial" pitchFamily="34" charset="0"/>
                <a:cs typeface="Arial" pitchFamily="34" charset="0"/>
              </a:rPr>
              <a:t>Illness or infection</a:t>
            </a:r>
          </a:p>
          <a:p>
            <a:pPr fontAlgn="auto">
              <a:spcAft>
                <a:spcPts val="0"/>
              </a:spcAft>
              <a:buFont typeface="Arial" pitchFamily="34" charset="0"/>
              <a:buChar char="•"/>
              <a:defRPr/>
            </a:pPr>
            <a:r>
              <a:rPr lang="en-US" dirty="0">
                <a:latin typeface="Arial" pitchFamily="34" charset="0"/>
                <a:cs typeface="Arial" pitchFamily="34" charset="0"/>
              </a:rPr>
              <a:t>Stress</a:t>
            </a:r>
          </a:p>
          <a:p>
            <a:pPr fontAlgn="auto">
              <a:spcAft>
                <a:spcPts val="0"/>
              </a:spcAft>
              <a:buFont typeface="Arial" pitchFamily="34" charset="0"/>
              <a:buChar char="•"/>
              <a:defRPr/>
            </a:pPr>
            <a:r>
              <a:rPr lang="en-US" dirty="0">
                <a:latin typeface="Arial" pitchFamily="34" charset="0"/>
                <a:cs typeface="Arial" pitchFamily="34" charset="0"/>
              </a:rPr>
              <a:t>Insulin resistance</a:t>
            </a:r>
          </a:p>
          <a:p>
            <a:pPr fontAlgn="auto">
              <a:spcAft>
                <a:spcPts val="0"/>
              </a:spcAft>
              <a:buFont typeface="Arial" pitchFamily="34" charset="0"/>
              <a:buChar char="•"/>
              <a:defRPr/>
            </a:pPr>
            <a:r>
              <a:rPr lang="en-US" dirty="0">
                <a:latin typeface="Arial" pitchFamily="34" charset="0"/>
                <a:cs typeface="Arial" pitchFamily="34" charset="0"/>
              </a:rPr>
              <a:t>Some medicines</a:t>
            </a:r>
          </a:p>
          <a:p>
            <a:pPr fontAlgn="auto">
              <a:spcAft>
                <a:spcPts val="0"/>
              </a:spcAft>
              <a:buFont typeface="Arial" pitchFamily="34" charset="0"/>
              <a:buChar char="•"/>
              <a:defRPr/>
            </a:pPr>
            <a:r>
              <a:rPr lang="en-US" dirty="0">
                <a:latin typeface="Arial" pitchFamily="34" charset="0"/>
                <a:cs typeface="Arial" pitchFamily="34" charset="0"/>
              </a:rPr>
              <a:t>Menses</a:t>
            </a:r>
          </a:p>
        </p:txBody>
      </p:sp>
      <p:sp>
        <p:nvSpPr>
          <p:cNvPr id="4" name="Footer Placeholder 3"/>
          <p:cNvSpPr>
            <a:spLocks noGrp="1"/>
          </p:cNvSpPr>
          <p:nvPr>
            <p:ph type="ftr" sz="quarter" idx="11"/>
          </p:nvPr>
        </p:nvSpPr>
        <p:spPr/>
        <p:txBody>
          <a:bodyPr/>
          <a:lstStyle/>
          <a:p>
            <a:pPr>
              <a:defRPr/>
            </a:pPr>
            <a:r>
              <a:rPr lang="en-US"/>
              <a:t>© 2020 Diabetes Foundation of Mississippi</a:t>
            </a:r>
            <a:endParaRPr lang="en-US" dirty="0"/>
          </a:p>
        </p:txBody>
      </p:sp>
      <p:pic>
        <p:nvPicPr>
          <p:cNvPr id="5" name="~PP3609.WAV">
            <a:hlinkClick r:id="" action="ppaction://media"/>
          </p:cNvPr>
          <p:cNvPicPr>
            <a:picLocks noRot="1" noChangeAspect="1"/>
          </p:cNvPicPr>
          <p:nvPr>
            <a:wavAudioFile r:embed="rId1" name="~PP3609.WAV"/>
          </p:nvPr>
        </p:nvPicPr>
        <p:blipFill>
          <a:blip r:embed="rId4" cstate="print"/>
          <a:stretch>
            <a:fillRect/>
          </a:stretch>
        </p:blipFill>
        <p:spPr>
          <a:xfrm>
            <a:off x="8737600" y="6451600"/>
            <a:ext cx="304800" cy="304800"/>
          </a:xfrm>
          <a:prstGeom prst="rect">
            <a:avLst/>
          </a:prstGeom>
        </p:spPr>
      </p:pic>
    </p:spTree>
  </p:cSld>
  <p:clrMapOvr>
    <a:masterClrMapping/>
  </p:clrMapOvr>
  <p:transition advTm="901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a:t>Symptoms of mild to moderate hyperglycemia</a:t>
            </a:r>
          </a:p>
        </p:txBody>
      </p:sp>
      <p:sp>
        <p:nvSpPr>
          <p:cNvPr id="39939" name="Content Placeholder 2"/>
          <p:cNvSpPr>
            <a:spLocks noGrp="1"/>
          </p:cNvSpPr>
          <p:nvPr>
            <p:ph idx="1"/>
          </p:nvPr>
        </p:nvSpPr>
        <p:spPr/>
        <p:txBody>
          <a:bodyPr>
            <a:normAutofit lnSpcReduction="10000"/>
          </a:bodyPr>
          <a:lstStyle/>
          <a:p>
            <a:r>
              <a:rPr lang="en-US" b="1" dirty="0">
                <a:latin typeface="Arial" pitchFamily="34" charset="0"/>
                <a:cs typeface="Arial" pitchFamily="34" charset="0"/>
              </a:rPr>
              <a:t>Mild</a:t>
            </a:r>
            <a:r>
              <a:rPr lang="en-US" dirty="0">
                <a:latin typeface="Arial" pitchFamily="34" charset="0"/>
                <a:cs typeface="Arial" pitchFamily="34" charset="0"/>
              </a:rPr>
              <a:t>: thirst, frequent urination, sleepiness, increased, hunger, blurry vision, stomach pain, flushed skin, inability to concentrate, stomachache/headache, fruity smelling breath</a:t>
            </a:r>
          </a:p>
          <a:p>
            <a:r>
              <a:rPr lang="en-US" b="1" dirty="0">
                <a:latin typeface="Arial" pitchFamily="34" charset="0"/>
                <a:cs typeface="Arial" pitchFamily="34" charset="0"/>
              </a:rPr>
              <a:t>Moderate</a:t>
            </a:r>
            <a:r>
              <a:rPr lang="en-US" dirty="0">
                <a:latin typeface="Arial" pitchFamily="34" charset="0"/>
                <a:cs typeface="Arial" pitchFamily="34" charset="0"/>
              </a:rPr>
              <a:t>: Mild symptoms plus dry mouth, nausea/vomiting, stomach cramps, dizziness, dehydration, inability to focus or concentrate</a:t>
            </a:r>
          </a:p>
        </p:txBody>
      </p:sp>
      <p:sp>
        <p:nvSpPr>
          <p:cNvPr id="4" name="Footer Placeholder 3"/>
          <p:cNvSpPr>
            <a:spLocks noGrp="1"/>
          </p:cNvSpPr>
          <p:nvPr>
            <p:ph type="ftr" sz="quarter" idx="11"/>
          </p:nvPr>
        </p:nvSpPr>
        <p:spPr/>
        <p:txBody>
          <a:bodyPr/>
          <a:lstStyle/>
          <a:p>
            <a:pPr>
              <a:defRPr/>
            </a:pPr>
            <a:r>
              <a:rPr lang="en-US"/>
              <a:t>© 2020 Diabetes Foundation of Mississippi</a:t>
            </a:r>
            <a:endParaRPr lang="en-US" dirty="0"/>
          </a:p>
        </p:txBody>
      </p:sp>
      <p:pic>
        <p:nvPicPr>
          <p:cNvPr id="5" name="~PP1167.WAV">
            <a:hlinkClick r:id="" action="ppaction://media"/>
          </p:cNvPr>
          <p:cNvPicPr>
            <a:picLocks noRot="1" noChangeAspect="1"/>
          </p:cNvPicPr>
          <p:nvPr>
            <a:wavAudioFile r:embed="rId1" name="~PP1167.WAV"/>
          </p:nvPr>
        </p:nvPicPr>
        <p:blipFill>
          <a:blip r:embed="rId3" cstate="print"/>
          <a:stretch>
            <a:fillRect/>
          </a:stretch>
        </p:blipFill>
        <p:spPr>
          <a:xfrm>
            <a:off x="8737600" y="6451600"/>
            <a:ext cx="304800" cy="304800"/>
          </a:xfrm>
          <a:prstGeom prst="rect">
            <a:avLst/>
          </a:prstGeom>
        </p:spPr>
      </p:pic>
    </p:spTree>
  </p:cSld>
  <p:clrMapOvr>
    <a:masterClrMapping/>
  </p:clrMapOvr>
  <p:transition advTm="342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a:t>Symptoms of Severe hyperglycemia</a:t>
            </a:r>
          </a:p>
        </p:txBody>
      </p:sp>
      <p:sp>
        <p:nvSpPr>
          <p:cNvPr id="40963" name="Content Placeholder 2"/>
          <p:cNvSpPr>
            <a:spLocks noGrp="1"/>
          </p:cNvSpPr>
          <p:nvPr>
            <p:ph idx="1"/>
          </p:nvPr>
        </p:nvSpPr>
        <p:spPr/>
        <p:txBody>
          <a:bodyPr/>
          <a:lstStyle/>
          <a:p>
            <a:pPr>
              <a:buFont typeface="Arial" charset="0"/>
              <a:buNone/>
            </a:pPr>
            <a:r>
              <a:rPr lang="en-US" dirty="0">
                <a:latin typeface="Arial" pitchFamily="34" charset="0"/>
                <a:cs typeface="Arial" pitchFamily="34" charset="0"/>
              </a:rPr>
              <a:t>Symptoms of mild to moderate hyperglycemia</a:t>
            </a:r>
          </a:p>
          <a:p>
            <a:pPr algn="ctr">
              <a:buFont typeface="Arial" charset="0"/>
              <a:buNone/>
            </a:pPr>
            <a:r>
              <a:rPr lang="en-US" dirty="0">
                <a:latin typeface="Arial" pitchFamily="34" charset="0"/>
                <a:cs typeface="Arial" pitchFamily="34" charset="0"/>
              </a:rPr>
              <a:t>Plus</a:t>
            </a:r>
          </a:p>
          <a:p>
            <a:r>
              <a:rPr lang="en-US" dirty="0">
                <a:latin typeface="Arial" pitchFamily="34" charset="0"/>
                <a:cs typeface="Arial" pitchFamily="34" charset="0"/>
              </a:rPr>
              <a:t>Labored breathing</a:t>
            </a:r>
          </a:p>
          <a:p>
            <a:r>
              <a:rPr lang="en-US" dirty="0">
                <a:latin typeface="Arial" pitchFamily="34" charset="0"/>
                <a:cs typeface="Arial" pitchFamily="34" charset="0"/>
              </a:rPr>
              <a:t>Confused</a:t>
            </a:r>
          </a:p>
          <a:p>
            <a:r>
              <a:rPr lang="en-US" dirty="0">
                <a:latin typeface="Arial" pitchFamily="34" charset="0"/>
                <a:cs typeface="Arial" pitchFamily="34" charset="0"/>
              </a:rPr>
              <a:t>Very weak</a:t>
            </a:r>
          </a:p>
          <a:p>
            <a:r>
              <a:rPr lang="en-US" dirty="0">
                <a:latin typeface="Arial" pitchFamily="34" charset="0"/>
                <a:cs typeface="Arial" pitchFamily="34" charset="0"/>
              </a:rPr>
              <a:t>Unconscious</a:t>
            </a:r>
          </a:p>
          <a:p>
            <a:pPr>
              <a:buFont typeface="Arial" charset="0"/>
              <a:buNone/>
            </a:pPr>
            <a:endParaRPr lang="en-US" dirty="0"/>
          </a:p>
        </p:txBody>
      </p:sp>
      <p:sp>
        <p:nvSpPr>
          <p:cNvPr id="4" name="Footer Placeholder 3"/>
          <p:cNvSpPr>
            <a:spLocks noGrp="1"/>
          </p:cNvSpPr>
          <p:nvPr>
            <p:ph type="ftr" sz="quarter" idx="11"/>
          </p:nvPr>
        </p:nvSpPr>
        <p:spPr/>
        <p:txBody>
          <a:bodyPr/>
          <a:lstStyle/>
          <a:p>
            <a:pPr>
              <a:defRPr/>
            </a:pPr>
            <a:r>
              <a:rPr lang="en-US"/>
              <a:t>© 2020 Diabetes Foundation of Mississippi</a:t>
            </a:r>
            <a:endParaRPr lang="en-US" dirty="0"/>
          </a:p>
        </p:txBody>
      </p:sp>
      <p:pic>
        <p:nvPicPr>
          <p:cNvPr id="5" name="~PP881.WAV">
            <a:hlinkClick r:id="" action="ppaction://media"/>
          </p:cNvPr>
          <p:cNvPicPr>
            <a:picLocks noRot="1" noChangeAspect="1"/>
          </p:cNvPicPr>
          <p:nvPr>
            <a:wavAudioFile r:embed="rId1" name="~PP881.WAV"/>
          </p:nvPr>
        </p:nvPicPr>
        <p:blipFill>
          <a:blip r:embed="rId3" cstate="print"/>
          <a:stretch>
            <a:fillRect/>
          </a:stretch>
        </p:blipFill>
        <p:spPr>
          <a:xfrm>
            <a:off x="8737600" y="6451600"/>
            <a:ext cx="304800" cy="304800"/>
          </a:xfrm>
          <a:prstGeom prst="rect">
            <a:avLst/>
          </a:prstGeom>
        </p:spPr>
      </p:pic>
    </p:spTree>
  </p:cSld>
  <p:clrMapOvr>
    <a:masterClrMapping/>
  </p:clrMapOvr>
  <p:transition advTm="76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a:t>Managing hyperglycemia at school</a:t>
            </a:r>
          </a:p>
        </p:txBody>
      </p:sp>
      <p:sp>
        <p:nvSpPr>
          <p:cNvPr id="3" name="Content Placeholder 2"/>
          <p:cNvSpPr>
            <a:spLocks noGrp="1"/>
          </p:cNvSpPr>
          <p:nvPr>
            <p:ph idx="1"/>
          </p:nvPr>
        </p:nvSpPr>
        <p:spPr/>
        <p:txBody>
          <a:bodyPr rtlCol="0">
            <a:normAutofit fontScale="85000" lnSpcReduction="20000"/>
          </a:bodyPr>
          <a:lstStyle/>
          <a:p>
            <a:pPr fontAlgn="auto">
              <a:spcAft>
                <a:spcPts val="0"/>
              </a:spcAft>
              <a:buFont typeface="Arial" pitchFamily="34" charset="0"/>
              <a:buChar char="•"/>
              <a:defRPr/>
            </a:pPr>
            <a:r>
              <a:rPr lang="en-US" dirty="0"/>
              <a:t>Follow protocol in the student’s Diabetes Medical Management Plan (DMMP)</a:t>
            </a:r>
          </a:p>
          <a:p>
            <a:pPr fontAlgn="auto">
              <a:spcAft>
                <a:spcPts val="0"/>
              </a:spcAft>
              <a:buFont typeface="Arial" pitchFamily="34" charset="0"/>
              <a:buChar char="•"/>
              <a:defRPr/>
            </a:pPr>
            <a:r>
              <a:rPr lang="en-US" dirty="0"/>
              <a:t>Allow use of bathroom and access to water</a:t>
            </a:r>
          </a:p>
          <a:p>
            <a:pPr fontAlgn="auto">
              <a:spcAft>
                <a:spcPts val="0"/>
              </a:spcAft>
              <a:buFont typeface="Arial" pitchFamily="34" charset="0"/>
              <a:buChar char="•"/>
              <a:defRPr/>
            </a:pPr>
            <a:r>
              <a:rPr lang="en-US" dirty="0"/>
              <a:t>If BG is &gt;250 mg/dl, test for urinary or blood </a:t>
            </a:r>
            <a:r>
              <a:rPr lang="en-US" dirty="0" err="1"/>
              <a:t>ketones</a:t>
            </a:r>
            <a:r>
              <a:rPr lang="en-US" dirty="0"/>
              <a:t>. Student may need insulin per doctor’s orders. Notify parent/guardian or other contact if moderate-high </a:t>
            </a:r>
            <a:r>
              <a:rPr lang="en-US" dirty="0" err="1"/>
              <a:t>ketones</a:t>
            </a:r>
            <a:r>
              <a:rPr lang="en-US" dirty="0"/>
              <a:t> are present</a:t>
            </a:r>
          </a:p>
          <a:p>
            <a:pPr fontAlgn="auto">
              <a:spcAft>
                <a:spcPts val="0"/>
              </a:spcAft>
              <a:buFont typeface="Arial" pitchFamily="34" charset="0"/>
              <a:buChar char="•"/>
              <a:defRPr/>
            </a:pPr>
            <a:r>
              <a:rPr lang="en-US" dirty="0"/>
              <a:t>Help student avoid high BG by noting trending patterns, discussing with parent/guardian and making changes as needed. </a:t>
            </a:r>
          </a:p>
          <a:p>
            <a:pPr fontAlgn="auto">
              <a:spcAft>
                <a:spcPts val="0"/>
              </a:spcAft>
              <a:buFont typeface="Arial" pitchFamily="34" charset="0"/>
              <a:buChar char="•"/>
              <a:defRPr/>
            </a:pPr>
            <a:r>
              <a:rPr lang="en-US" dirty="0"/>
              <a:t>Remember, hyperglycemia is an emergency situation if there are symptoms of DKA</a:t>
            </a:r>
          </a:p>
        </p:txBody>
      </p:sp>
      <p:sp>
        <p:nvSpPr>
          <p:cNvPr id="4" name="Footer Placeholder 3"/>
          <p:cNvSpPr>
            <a:spLocks noGrp="1"/>
          </p:cNvSpPr>
          <p:nvPr>
            <p:ph type="ftr" sz="quarter" idx="11"/>
          </p:nvPr>
        </p:nvSpPr>
        <p:spPr/>
        <p:txBody>
          <a:bodyPr/>
          <a:lstStyle/>
          <a:p>
            <a:pPr>
              <a:defRPr/>
            </a:pPr>
            <a:r>
              <a:rPr lang="en-US"/>
              <a:t>© 2020 Diabetes Foundation of Mississippi</a:t>
            </a:r>
            <a:endParaRPr lang="en-US" dirty="0"/>
          </a:p>
        </p:txBody>
      </p:sp>
      <p:pic>
        <p:nvPicPr>
          <p:cNvPr id="5" name="~PP2560.WAV">
            <a:hlinkClick r:id="" action="ppaction://media"/>
          </p:cNvPr>
          <p:cNvPicPr>
            <a:picLocks noRot="1" noChangeAspect="1"/>
          </p:cNvPicPr>
          <p:nvPr>
            <a:wavAudioFile r:embed="rId1" name="~PP2560.WAV"/>
          </p:nvPr>
        </p:nvPicPr>
        <p:blipFill>
          <a:blip r:embed="rId4" cstate="print"/>
          <a:stretch>
            <a:fillRect/>
          </a:stretch>
        </p:blipFill>
        <p:spPr>
          <a:xfrm>
            <a:off x="8737600" y="6451600"/>
            <a:ext cx="304800" cy="304800"/>
          </a:xfrm>
          <a:prstGeom prst="rect">
            <a:avLst/>
          </a:prstGeom>
        </p:spPr>
      </p:pic>
    </p:spTree>
  </p:cSld>
  <p:clrMapOvr>
    <a:masterClrMapping/>
  </p:clrMapOvr>
  <p:transition advTm="464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a:t>DKA and Students with Insulin Pumps</a:t>
            </a:r>
          </a:p>
        </p:txBody>
      </p:sp>
      <p:sp>
        <p:nvSpPr>
          <p:cNvPr id="3" name="Content Placeholder 2"/>
          <p:cNvSpPr>
            <a:spLocks noGrp="1"/>
          </p:cNvSpPr>
          <p:nvPr>
            <p:ph idx="1"/>
          </p:nvPr>
        </p:nvSpPr>
        <p:spPr/>
        <p:txBody>
          <a:bodyPr rtlCol="0">
            <a:normAutofit fontScale="92500" lnSpcReduction="10000"/>
          </a:bodyPr>
          <a:lstStyle/>
          <a:p>
            <a:pPr fontAlgn="auto">
              <a:spcAft>
                <a:spcPts val="0"/>
              </a:spcAft>
              <a:buFont typeface="Arial" pitchFamily="34" charset="0"/>
              <a:buChar char="•"/>
              <a:defRPr/>
            </a:pPr>
            <a:r>
              <a:rPr lang="en-US" dirty="0">
                <a:latin typeface="Arial" pitchFamily="34" charset="0"/>
                <a:cs typeface="Arial" pitchFamily="34" charset="0"/>
              </a:rPr>
              <a:t>Hyperglycemia in students with insulin pumps requires rapid assessment as interruption of insulin delivery leads to insulin deficiency.</a:t>
            </a:r>
          </a:p>
          <a:p>
            <a:pPr fontAlgn="auto">
              <a:spcAft>
                <a:spcPts val="0"/>
              </a:spcAft>
              <a:buFont typeface="Arial" pitchFamily="34" charset="0"/>
              <a:buChar char="•"/>
              <a:defRPr/>
            </a:pPr>
            <a:r>
              <a:rPr lang="en-US" dirty="0">
                <a:latin typeface="Arial" pitchFamily="34" charset="0"/>
                <a:cs typeface="Arial" pitchFamily="34" charset="0"/>
              </a:rPr>
              <a:t>Check for </a:t>
            </a:r>
            <a:r>
              <a:rPr lang="en-US" dirty="0" err="1">
                <a:latin typeface="Arial" pitchFamily="34" charset="0"/>
                <a:cs typeface="Arial" pitchFamily="34" charset="0"/>
              </a:rPr>
              <a:t>ketones</a:t>
            </a:r>
            <a:r>
              <a:rPr lang="en-US" dirty="0">
                <a:latin typeface="Arial" pitchFamily="34" charset="0"/>
                <a:cs typeface="Arial" pitchFamily="34" charset="0"/>
              </a:rPr>
              <a:t> immediately as per student’s Diabetes Medical Management Plan (DMMP).</a:t>
            </a:r>
          </a:p>
          <a:p>
            <a:pPr fontAlgn="auto">
              <a:spcAft>
                <a:spcPts val="0"/>
              </a:spcAft>
              <a:buFont typeface="Arial" pitchFamily="34" charset="0"/>
              <a:buChar char="•"/>
              <a:defRPr/>
            </a:pPr>
            <a:r>
              <a:rPr lang="en-US" dirty="0">
                <a:latin typeface="Arial" pitchFamily="34" charset="0"/>
                <a:cs typeface="Arial" pitchFamily="34" charset="0"/>
              </a:rPr>
              <a:t>Check for pump malfunction, infusion site disconnect or site failure</a:t>
            </a:r>
          </a:p>
          <a:p>
            <a:pPr fontAlgn="auto">
              <a:spcAft>
                <a:spcPts val="0"/>
              </a:spcAft>
              <a:buFont typeface="Arial" pitchFamily="34" charset="0"/>
              <a:buChar char="•"/>
              <a:defRPr/>
            </a:pPr>
            <a:r>
              <a:rPr lang="en-US" dirty="0">
                <a:latin typeface="Arial" pitchFamily="34" charset="0"/>
                <a:cs typeface="Arial" pitchFamily="34" charset="0"/>
              </a:rPr>
              <a:t>Change pump site immediately per student’s DMMP</a:t>
            </a:r>
          </a:p>
        </p:txBody>
      </p:sp>
      <p:sp>
        <p:nvSpPr>
          <p:cNvPr id="4" name="Footer Placeholder 3"/>
          <p:cNvSpPr>
            <a:spLocks noGrp="1"/>
          </p:cNvSpPr>
          <p:nvPr>
            <p:ph type="ftr" sz="quarter" idx="11"/>
          </p:nvPr>
        </p:nvSpPr>
        <p:spPr/>
        <p:txBody>
          <a:bodyPr/>
          <a:lstStyle/>
          <a:p>
            <a:pPr>
              <a:defRPr/>
            </a:pPr>
            <a:r>
              <a:rPr lang="en-US"/>
              <a:t>© 2020 Diabetes Foundation of Mississippi</a:t>
            </a:r>
            <a:endParaRPr lang="en-US" dirty="0"/>
          </a:p>
        </p:txBody>
      </p:sp>
      <p:pic>
        <p:nvPicPr>
          <p:cNvPr id="8" name="~PP2432.WAV">
            <a:hlinkClick r:id="" action="ppaction://media"/>
          </p:cNvPr>
          <p:cNvPicPr>
            <a:picLocks noRot="1" noChangeAspect="1"/>
          </p:cNvPicPr>
          <p:nvPr>
            <a:wavAudioFile r:embed="rId1" name="~PP2432.WAV"/>
          </p:nvPr>
        </p:nvPicPr>
        <p:blipFill>
          <a:blip r:embed="rId4" cstate="print"/>
          <a:stretch>
            <a:fillRect/>
          </a:stretch>
        </p:blipFill>
        <p:spPr>
          <a:xfrm>
            <a:off x="8737600" y="6451600"/>
            <a:ext cx="304800" cy="304800"/>
          </a:xfrm>
          <a:prstGeom prst="rect">
            <a:avLst/>
          </a:prstGeom>
        </p:spPr>
      </p:pic>
    </p:spTree>
  </p:cSld>
  <p:clrMapOvr>
    <a:masterClrMapping/>
  </p:clrMapOvr>
  <p:transition advTm="487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What is diabetes?</a:t>
            </a:r>
          </a:p>
        </p:txBody>
      </p:sp>
      <p:sp>
        <p:nvSpPr>
          <p:cNvPr id="3" name="Content Placeholder 2"/>
          <p:cNvSpPr>
            <a:spLocks noGrp="1"/>
          </p:cNvSpPr>
          <p:nvPr>
            <p:ph idx="1"/>
          </p:nvPr>
        </p:nvSpPr>
        <p:spPr/>
        <p:txBody>
          <a:bodyPr/>
          <a:lstStyle/>
          <a:p>
            <a:r>
              <a:rPr lang="en-US" sz="2800" dirty="0"/>
              <a:t>Insulin is a hormone produced by beta cells of the pancreas</a:t>
            </a:r>
          </a:p>
          <a:p>
            <a:r>
              <a:rPr lang="en-US" sz="2800" dirty="0"/>
              <a:t>Insulin is needed to help move sugars (glucose)  from food that we eat into body cells to burn for energy</a:t>
            </a:r>
          </a:p>
          <a:p>
            <a:r>
              <a:rPr lang="en-US" sz="2800" dirty="0"/>
              <a:t>If body cannot produce insulin or cannot use it properly, blood glucose (BG) levels go up</a:t>
            </a:r>
          </a:p>
          <a:p>
            <a:r>
              <a:rPr lang="en-US" sz="2800" dirty="0"/>
              <a:t>High BG means body cells are starving from lack of fuel. High BG over time can cause both short and long term complications</a:t>
            </a:r>
          </a:p>
          <a:p>
            <a:pPr>
              <a:buNone/>
            </a:pPr>
            <a:endParaRPr lang="en-US" dirty="0"/>
          </a:p>
        </p:txBody>
      </p:sp>
      <p:sp>
        <p:nvSpPr>
          <p:cNvPr id="4" name="Footer Placeholder 3"/>
          <p:cNvSpPr>
            <a:spLocks noGrp="1"/>
          </p:cNvSpPr>
          <p:nvPr>
            <p:ph type="ftr" sz="quarter" idx="11"/>
          </p:nvPr>
        </p:nvSpPr>
        <p:spPr/>
        <p:txBody>
          <a:bodyPr/>
          <a:lstStyle/>
          <a:p>
            <a:pPr>
              <a:defRPr/>
            </a:pPr>
            <a:r>
              <a:rPr lang="en-US"/>
              <a:t>© 2020 Diabetes Foundation of Mississippi</a:t>
            </a:r>
            <a:endParaRPr lang="en-US" dirty="0"/>
          </a:p>
        </p:txBody>
      </p:sp>
      <p:pic>
        <p:nvPicPr>
          <p:cNvPr id="10" name="~PP3614.WAV">
            <a:hlinkClick r:id="" action="ppaction://media"/>
          </p:cNvPr>
          <p:cNvPicPr>
            <a:picLocks noRot="1" noChangeAspect="1"/>
          </p:cNvPicPr>
          <p:nvPr>
            <a:wavAudioFile r:embed="rId1" name="~PP3614.WAV"/>
          </p:nvPr>
        </p:nvPicPr>
        <p:blipFill>
          <a:blip r:embed="rId3" cstate="print"/>
          <a:stretch>
            <a:fillRect/>
          </a:stretch>
        </p:blipFill>
        <p:spPr>
          <a:xfrm>
            <a:off x="8737600" y="6451600"/>
            <a:ext cx="304800" cy="304800"/>
          </a:xfrm>
          <a:prstGeom prst="rect">
            <a:avLst/>
          </a:prstGeom>
        </p:spPr>
      </p:pic>
    </p:spTree>
  </p:cSld>
  <p:clrMapOvr>
    <a:masterClrMapping/>
  </p:clrMapOvr>
  <p:transition advTm="659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381000"/>
            <a:ext cx="8229600" cy="1143000"/>
          </a:xfrm>
        </p:spPr>
        <p:txBody>
          <a:bodyPr/>
          <a:lstStyle/>
          <a:p>
            <a:pPr eaLnBrk="1" hangingPunct="1"/>
            <a:r>
              <a:rPr lang="en-US" altLang="en-US" b="1"/>
              <a:t>Hyperglycemia on a Pump</a:t>
            </a:r>
          </a:p>
        </p:txBody>
      </p:sp>
      <p:sp>
        <p:nvSpPr>
          <p:cNvPr id="24579" name="Content Placeholder 4"/>
          <p:cNvSpPr>
            <a:spLocks noGrp="1"/>
          </p:cNvSpPr>
          <p:nvPr>
            <p:ph idx="1"/>
          </p:nvPr>
        </p:nvSpPr>
        <p:spPr>
          <a:xfrm>
            <a:off x="457200" y="1600200"/>
            <a:ext cx="8229600" cy="4694238"/>
          </a:xfrm>
        </p:spPr>
        <p:txBody>
          <a:bodyPr>
            <a:normAutofit fontScale="85000" lnSpcReduction="10000"/>
          </a:bodyPr>
          <a:lstStyle/>
          <a:p>
            <a:pPr eaLnBrk="1" hangingPunct="1">
              <a:defRPr/>
            </a:pPr>
            <a:r>
              <a:rPr lang="en-US" altLang="en-US" dirty="0"/>
              <a:t>High blood glucose levels can be corrected at meal times or between meals.</a:t>
            </a:r>
          </a:p>
          <a:p>
            <a:pPr eaLnBrk="1" hangingPunct="1">
              <a:defRPr/>
            </a:pPr>
            <a:r>
              <a:rPr lang="en-US" altLang="en-US" dirty="0"/>
              <a:t>If blood glucose is elevated prior to the meal, the insulin pump will calculate additional insulin based on the student’s correction factor/insulin sensitivity factor to bring the BG back to target range</a:t>
            </a:r>
          </a:p>
          <a:p>
            <a:pPr eaLnBrk="1" hangingPunct="1">
              <a:defRPr/>
            </a:pPr>
            <a:r>
              <a:rPr lang="en-US" altLang="en-US" dirty="0"/>
              <a:t>If blood glucose is elevated between meals, a correction bolus can be delivered per provider orders</a:t>
            </a:r>
          </a:p>
          <a:p>
            <a:pPr lvl="1" eaLnBrk="1" hangingPunct="1">
              <a:defRPr/>
            </a:pPr>
            <a:r>
              <a:rPr lang="en-US" altLang="en-US" sz="2000" dirty="0"/>
              <a:t>Ex: If BG is &gt;250 2 hours PP, a correction bolus may be delivered</a:t>
            </a:r>
          </a:p>
          <a:p>
            <a:pPr eaLnBrk="1" hangingPunct="1">
              <a:defRPr/>
            </a:pPr>
            <a:r>
              <a:rPr lang="en-US" altLang="en-US" dirty="0"/>
              <a:t>Insulin pumps utilize the insulin on board (IOB)feature to track insulin and prevent “stacking”</a:t>
            </a:r>
          </a:p>
          <a:p>
            <a:pPr marL="0" indent="0" eaLnBrk="1" hangingPunct="1">
              <a:buFont typeface="Wingdings 2" pitchFamily="18" charset="2"/>
              <a:buNone/>
              <a:defRPr/>
            </a:pPr>
            <a:endParaRPr lang="en-US" altLang="en-US" dirty="0"/>
          </a:p>
        </p:txBody>
      </p:sp>
      <p:sp>
        <p:nvSpPr>
          <p:cNvPr id="4" name="Footer Placeholder 3"/>
          <p:cNvSpPr>
            <a:spLocks noGrp="1"/>
          </p:cNvSpPr>
          <p:nvPr>
            <p:ph type="ftr" sz="quarter" idx="11"/>
          </p:nvPr>
        </p:nvSpPr>
        <p:spPr/>
        <p:txBody>
          <a:bodyPr/>
          <a:lstStyle/>
          <a:p>
            <a:pPr>
              <a:defRPr/>
            </a:pPr>
            <a:r>
              <a:rPr lang="en-US"/>
              <a:t>© 2020 Diabetes Foundation of Mississippi</a:t>
            </a:r>
          </a:p>
        </p:txBody>
      </p:sp>
      <p:pic>
        <p:nvPicPr>
          <p:cNvPr id="5" name="~PP3624.WAV">
            <a:hlinkClick r:id="" action="ppaction://media"/>
          </p:cNvPr>
          <p:cNvPicPr>
            <a:picLocks noRot="1" noChangeAspect="1"/>
          </p:cNvPicPr>
          <p:nvPr>
            <a:wavAudioFile r:embed="rId1" name="~PP3624.WAV"/>
          </p:nvPr>
        </p:nvPicPr>
        <p:blipFill>
          <a:blip r:embed="rId4" cstate="print"/>
          <a:stretch>
            <a:fillRect/>
          </a:stretch>
        </p:blipFill>
        <p:spPr>
          <a:xfrm>
            <a:off x="8737600" y="6451600"/>
            <a:ext cx="304800" cy="304800"/>
          </a:xfrm>
          <a:prstGeom prst="rect">
            <a:avLst/>
          </a:prstGeom>
        </p:spPr>
      </p:pic>
    </p:spTree>
  </p:cSld>
  <p:clrMapOvr>
    <a:masterClrMapping/>
  </p:clrMapOvr>
  <p:transition advTm="253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57200" y="704850"/>
            <a:ext cx="8382000" cy="1143000"/>
          </a:xfrm>
        </p:spPr>
        <p:txBody>
          <a:bodyPr/>
          <a:lstStyle/>
          <a:p>
            <a:pPr eaLnBrk="1" hangingPunct="1"/>
            <a:r>
              <a:rPr lang="en-US" altLang="en-US" sz="3600" b="1" dirty="0"/>
              <a:t>Troubleshooting Insulin Pump-High BG</a:t>
            </a:r>
          </a:p>
        </p:txBody>
      </p:sp>
      <p:sp>
        <p:nvSpPr>
          <p:cNvPr id="18435" name="Content Placeholder 4"/>
          <p:cNvSpPr>
            <a:spLocks noGrp="1"/>
          </p:cNvSpPr>
          <p:nvPr>
            <p:ph idx="1"/>
          </p:nvPr>
        </p:nvSpPr>
        <p:spPr>
          <a:xfrm>
            <a:off x="457200" y="1935163"/>
            <a:ext cx="8229600" cy="4694237"/>
          </a:xfrm>
        </p:spPr>
        <p:txBody>
          <a:bodyPr>
            <a:normAutofit fontScale="92500" lnSpcReduction="10000"/>
          </a:bodyPr>
          <a:lstStyle/>
          <a:p>
            <a:pPr eaLnBrk="1" hangingPunct="1"/>
            <a:r>
              <a:rPr lang="en-US" altLang="en-US"/>
              <a:t>If a student receives an “Occlusion” alarm, he/she is </a:t>
            </a:r>
            <a:r>
              <a:rPr lang="en-US" altLang="en-US" u="sng"/>
              <a:t>NOT</a:t>
            </a:r>
            <a:r>
              <a:rPr lang="en-US" altLang="en-US"/>
              <a:t> receiving insulin.  If this occurs:</a:t>
            </a:r>
          </a:p>
          <a:p>
            <a:pPr lvl="1" eaLnBrk="1" hangingPunct="1"/>
            <a:r>
              <a:rPr lang="en-US" altLang="en-US"/>
              <a:t>Notify the parent/caregiver for intervention</a:t>
            </a:r>
          </a:p>
          <a:p>
            <a:pPr lvl="1" eaLnBrk="1" hangingPunct="1"/>
            <a:r>
              <a:rPr lang="en-US" altLang="en-US"/>
              <a:t>Have student/parent change infusion site or pod</a:t>
            </a:r>
          </a:p>
          <a:p>
            <a:pPr lvl="1" eaLnBrk="1" hangingPunct="1"/>
            <a:r>
              <a:rPr lang="en-US" altLang="en-US"/>
              <a:t>Check BG immediately and if elevated, deliver correction bolus (may give via injection)</a:t>
            </a:r>
          </a:p>
          <a:p>
            <a:pPr lvl="1" eaLnBrk="1" hangingPunct="1"/>
            <a:r>
              <a:rPr lang="en-US" altLang="en-US"/>
              <a:t>If BG is &gt;250, follow protocol for DKA prevention by testing ketones and pushing fluids and insulin</a:t>
            </a:r>
          </a:p>
          <a:p>
            <a:pPr eaLnBrk="1" hangingPunct="1"/>
            <a:r>
              <a:rPr lang="en-US" altLang="en-US"/>
              <a:t>If unresolved hyperglycemia is noted after a correction bolus, follow the same steps as above</a:t>
            </a:r>
          </a:p>
        </p:txBody>
      </p:sp>
      <p:sp>
        <p:nvSpPr>
          <p:cNvPr id="4" name="Footer Placeholder 3"/>
          <p:cNvSpPr>
            <a:spLocks noGrp="1"/>
          </p:cNvSpPr>
          <p:nvPr>
            <p:ph type="ftr" sz="quarter" idx="11"/>
          </p:nvPr>
        </p:nvSpPr>
        <p:spPr/>
        <p:txBody>
          <a:bodyPr/>
          <a:lstStyle/>
          <a:p>
            <a:pPr>
              <a:defRPr/>
            </a:pPr>
            <a:r>
              <a:rPr lang="en-US"/>
              <a:t>© 2020 Diabetes Foundation of Mississippi</a:t>
            </a:r>
          </a:p>
        </p:txBody>
      </p:sp>
      <p:pic>
        <p:nvPicPr>
          <p:cNvPr id="8" name="~PP2878.WAV">
            <a:hlinkClick r:id="" action="ppaction://media"/>
          </p:cNvPr>
          <p:cNvPicPr>
            <a:picLocks noRot="1" noChangeAspect="1"/>
          </p:cNvPicPr>
          <p:nvPr>
            <a:wavAudioFile r:embed="rId1" name="~PP2878.WAV"/>
          </p:nvPr>
        </p:nvPicPr>
        <p:blipFill>
          <a:blip r:embed="rId4" cstate="print"/>
          <a:stretch>
            <a:fillRect/>
          </a:stretch>
        </p:blipFill>
        <p:spPr>
          <a:xfrm>
            <a:off x="8737600" y="6451600"/>
            <a:ext cx="304800" cy="304800"/>
          </a:xfrm>
          <a:prstGeom prst="rect">
            <a:avLst/>
          </a:prstGeom>
        </p:spPr>
      </p:pic>
    </p:spTree>
  </p:cSld>
  <p:clrMapOvr>
    <a:masterClrMapping/>
  </p:clrMapOvr>
  <p:transition advTm="350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a:t>What is DKA?</a:t>
            </a:r>
          </a:p>
        </p:txBody>
      </p:sp>
      <p:sp>
        <p:nvSpPr>
          <p:cNvPr id="44035" name="Content Placeholder 2"/>
          <p:cNvSpPr>
            <a:spLocks noGrp="1"/>
          </p:cNvSpPr>
          <p:nvPr>
            <p:ph idx="1"/>
          </p:nvPr>
        </p:nvSpPr>
        <p:spPr/>
        <p:txBody>
          <a:bodyPr/>
          <a:lstStyle/>
          <a:p>
            <a:r>
              <a:rPr lang="en-US" dirty="0">
                <a:latin typeface="Arial" pitchFamily="34" charset="0"/>
                <a:cs typeface="Arial" pitchFamily="34" charset="0"/>
              </a:rPr>
              <a:t>Diabetic </a:t>
            </a:r>
            <a:r>
              <a:rPr lang="en-US" dirty="0" err="1">
                <a:latin typeface="Arial" pitchFamily="34" charset="0"/>
                <a:cs typeface="Arial" pitchFamily="34" charset="0"/>
              </a:rPr>
              <a:t>ketoacidosis</a:t>
            </a:r>
            <a:r>
              <a:rPr lang="en-US" dirty="0">
                <a:latin typeface="Arial" pitchFamily="34" charset="0"/>
                <a:cs typeface="Arial" pitchFamily="34" charset="0"/>
              </a:rPr>
              <a:t> (DKA) –An emergency condition in which extremely high blood glucose levels, along with a severe lack of insulin, result in the breakdown of body fat for energy and an accumulation of </a:t>
            </a:r>
            <a:r>
              <a:rPr lang="en-US" dirty="0" err="1">
                <a:latin typeface="Arial" pitchFamily="34" charset="0"/>
                <a:cs typeface="Arial" pitchFamily="34" charset="0"/>
              </a:rPr>
              <a:t>ketones</a:t>
            </a:r>
            <a:r>
              <a:rPr lang="en-US" dirty="0">
                <a:latin typeface="Arial" pitchFamily="34" charset="0"/>
                <a:cs typeface="Arial" pitchFamily="34" charset="0"/>
              </a:rPr>
              <a:t> in the blood and urine-</a:t>
            </a:r>
          </a:p>
          <a:p>
            <a:pPr>
              <a:buFont typeface="Arial" charset="0"/>
              <a:buNone/>
            </a:pPr>
            <a:endParaRPr lang="en-US" dirty="0"/>
          </a:p>
          <a:p>
            <a:pPr algn="r">
              <a:buFont typeface="Arial" charset="0"/>
              <a:buNone/>
            </a:pPr>
            <a:r>
              <a:rPr lang="en-US" sz="1400" dirty="0"/>
              <a:t>National Institutes of Health/Centers for Disease Control and Prevention (2010)</a:t>
            </a:r>
          </a:p>
        </p:txBody>
      </p:sp>
      <p:sp>
        <p:nvSpPr>
          <p:cNvPr id="4" name="Footer Placeholder 3"/>
          <p:cNvSpPr>
            <a:spLocks noGrp="1"/>
          </p:cNvSpPr>
          <p:nvPr>
            <p:ph type="ftr" sz="quarter" idx="11"/>
          </p:nvPr>
        </p:nvSpPr>
        <p:spPr/>
        <p:txBody>
          <a:bodyPr/>
          <a:lstStyle/>
          <a:p>
            <a:pPr>
              <a:defRPr/>
            </a:pPr>
            <a:r>
              <a:rPr lang="en-US"/>
              <a:t>© 2020 Diabetes Foundation of Mississippi</a:t>
            </a:r>
            <a:endParaRPr lang="en-US" dirty="0"/>
          </a:p>
        </p:txBody>
      </p:sp>
      <p:pic>
        <p:nvPicPr>
          <p:cNvPr id="5" name="~PP671.WAV">
            <a:hlinkClick r:id="" action="ppaction://media"/>
          </p:cNvPr>
          <p:cNvPicPr>
            <a:picLocks noRot="1" noChangeAspect="1"/>
          </p:cNvPicPr>
          <p:nvPr>
            <a:wavAudioFile r:embed="rId1" name="~PP671.WAV"/>
          </p:nvPr>
        </p:nvPicPr>
        <p:blipFill>
          <a:blip r:embed="rId4" cstate="print"/>
          <a:stretch>
            <a:fillRect/>
          </a:stretch>
        </p:blipFill>
        <p:spPr>
          <a:xfrm>
            <a:off x="8737600" y="6451600"/>
            <a:ext cx="304800" cy="304800"/>
          </a:xfrm>
          <a:prstGeom prst="rect">
            <a:avLst/>
          </a:prstGeom>
        </p:spPr>
      </p:pic>
    </p:spTree>
  </p:cSld>
  <p:clrMapOvr>
    <a:masterClrMapping/>
  </p:clrMapOvr>
  <p:transition advTm="271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a:t>DKA in school aged children</a:t>
            </a:r>
          </a:p>
        </p:txBody>
      </p:sp>
      <p:sp>
        <p:nvSpPr>
          <p:cNvPr id="3" name="Content Placeholder 2"/>
          <p:cNvSpPr>
            <a:spLocks noGrp="1"/>
          </p:cNvSpPr>
          <p:nvPr>
            <p:ph idx="1"/>
          </p:nvPr>
        </p:nvSpPr>
        <p:spPr/>
        <p:txBody>
          <a:bodyPr rtlCol="0">
            <a:normAutofit/>
          </a:bodyPr>
          <a:lstStyle/>
          <a:p>
            <a:pPr fontAlgn="auto">
              <a:spcAft>
                <a:spcPts val="0"/>
              </a:spcAft>
              <a:buFont typeface="Arial" pitchFamily="34" charset="0"/>
              <a:buChar char="•"/>
              <a:defRPr/>
            </a:pPr>
            <a:r>
              <a:rPr lang="en-US" dirty="0">
                <a:latin typeface="Arial" pitchFamily="34" charset="0"/>
                <a:cs typeface="Arial" pitchFamily="34" charset="0"/>
              </a:rPr>
              <a:t>Can appear in children and teens with diagnosed and </a:t>
            </a:r>
            <a:r>
              <a:rPr lang="en-US" b="1" i="1" dirty="0">
                <a:latin typeface="Arial" pitchFamily="34" charset="0"/>
                <a:cs typeface="Arial" pitchFamily="34" charset="0"/>
              </a:rPr>
              <a:t>undiagnosed</a:t>
            </a:r>
            <a:r>
              <a:rPr lang="en-US" dirty="0">
                <a:latin typeface="Arial" pitchFamily="34" charset="0"/>
                <a:cs typeface="Arial" pitchFamily="34" charset="0"/>
              </a:rPr>
              <a:t> diabetes</a:t>
            </a:r>
          </a:p>
          <a:p>
            <a:pPr fontAlgn="auto">
              <a:spcAft>
                <a:spcPts val="0"/>
              </a:spcAft>
              <a:buFont typeface="Arial" pitchFamily="34" charset="0"/>
              <a:buNone/>
              <a:defRPr/>
            </a:pPr>
            <a:endParaRPr lang="en-US" dirty="0">
              <a:latin typeface="Arial" pitchFamily="34" charset="0"/>
              <a:cs typeface="Arial" pitchFamily="34" charset="0"/>
            </a:endParaRPr>
          </a:p>
          <a:p>
            <a:pPr fontAlgn="auto">
              <a:spcAft>
                <a:spcPts val="0"/>
              </a:spcAft>
              <a:buFont typeface="Arial" pitchFamily="34" charset="0"/>
              <a:buNone/>
              <a:defRPr/>
            </a:pPr>
            <a:r>
              <a:rPr lang="en-US" dirty="0">
                <a:latin typeface="Arial" pitchFamily="34" charset="0"/>
                <a:cs typeface="Arial" pitchFamily="34" charset="0"/>
              </a:rPr>
              <a:t>In students with diagnosed diabetes:</a:t>
            </a:r>
          </a:p>
          <a:p>
            <a:pPr fontAlgn="auto">
              <a:spcAft>
                <a:spcPts val="0"/>
              </a:spcAft>
              <a:buFont typeface="Arial" pitchFamily="34" charset="0"/>
              <a:buChar char="•"/>
              <a:defRPr/>
            </a:pPr>
            <a:r>
              <a:rPr lang="en-US" dirty="0">
                <a:latin typeface="Arial" pitchFamily="34" charset="0"/>
                <a:cs typeface="Arial" pitchFamily="34" charset="0"/>
              </a:rPr>
              <a:t>Insulin omission is most common cause of recurrent DKA</a:t>
            </a:r>
          </a:p>
        </p:txBody>
      </p:sp>
      <p:sp>
        <p:nvSpPr>
          <p:cNvPr id="4" name="Footer Placeholder 3"/>
          <p:cNvSpPr>
            <a:spLocks noGrp="1"/>
          </p:cNvSpPr>
          <p:nvPr>
            <p:ph type="ftr" sz="quarter" idx="11"/>
          </p:nvPr>
        </p:nvSpPr>
        <p:spPr/>
        <p:txBody>
          <a:bodyPr/>
          <a:lstStyle/>
          <a:p>
            <a:pPr>
              <a:defRPr/>
            </a:pPr>
            <a:r>
              <a:rPr lang="en-US"/>
              <a:t>© 2020 Diabetes Foundation of Mississippi</a:t>
            </a:r>
            <a:endParaRPr lang="en-US" dirty="0"/>
          </a:p>
        </p:txBody>
      </p:sp>
      <p:pic>
        <p:nvPicPr>
          <p:cNvPr id="10" name="~PP104.WAV">
            <a:hlinkClick r:id="" action="ppaction://media"/>
          </p:cNvPr>
          <p:cNvPicPr>
            <a:picLocks noRot="1" noChangeAspect="1"/>
          </p:cNvPicPr>
          <p:nvPr>
            <a:wavAudioFile r:embed="rId1" name="~PP104.WAV"/>
          </p:nvPr>
        </p:nvPicPr>
        <p:blipFill>
          <a:blip r:embed="rId3" cstate="print"/>
          <a:stretch>
            <a:fillRect/>
          </a:stretch>
        </p:blipFill>
        <p:spPr>
          <a:xfrm>
            <a:off x="8737600" y="6451600"/>
            <a:ext cx="304800" cy="304800"/>
          </a:xfrm>
          <a:prstGeom prst="rect">
            <a:avLst/>
          </a:prstGeom>
        </p:spPr>
      </p:pic>
    </p:spTree>
  </p:cSld>
  <p:clrMapOvr>
    <a:masterClrMapping/>
  </p:clrMapOvr>
  <p:transition advTm="202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a:t>DKA in children with </a:t>
            </a:r>
            <a:br>
              <a:rPr lang="en-US" dirty="0"/>
            </a:br>
            <a:r>
              <a:rPr lang="en-US" dirty="0"/>
              <a:t>undiagnosed diabetes</a:t>
            </a:r>
          </a:p>
        </p:txBody>
      </p:sp>
      <p:sp>
        <p:nvSpPr>
          <p:cNvPr id="3" name="Content Placeholder 2"/>
          <p:cNvSpPr>
            <a:spLocks noGrp="1"/>
          </p:cNvSpPr>
          <p:nvPr>
            <p:ph idx="1"/>
          </p:nvPr>
        </p:nvSpPr>
        <p:spPr/>
        <p:txBody>
          <a:bodyPr rtlCol="0">
            <a:normAutofit/>
          </a:bodyPr>
          <a:lstStyle/>
          <a:p>
            <a:pPr fontAlgn="auto">
              <a:spcAft>
                <a:spcPts val="0"/>
              </a:spcAft>
              <a:buFont typeface="Arial" pitchFamily="34" charset="0"/>
              <a:buChar char="•"/>
              <a:defRPr/>
            </a:pPr>
            <a:r>
              <a:rPr lang="en-US" dirty="0"/>
              <a:t>DKA more frequently diagnosed in younger children (&lt;5 years of age)</a:t>
            </a:r>
          </a:p>
          <a:p>
            <a:pPr fontAlgn="auto">
              <a:spcAft>
                <a:spcPts val="0"/>
              </a:spcAft>
              <a:buFont typeface="Arial" pitchFamily="34" charset="0"/>
              <a:buChar char="•"/>
              <a:defRPr/>
            </a:pPr>
            <a:r>
              <a:rPr lang="en-US" dirty="0"/>
              <a:t>40% of children in the USA present with DKA when diagnosed with diabetes</a:t>
            </a:r>
          </a:p>
          <a:p>
            <a:pPr fontAlgn="auto">
              <a:spcAft>
                <a:spcPts val="0"/>
              </a:spcAft>
              <a:buFont typeface="Arial" pitchFamily="34" charset="0"/>
              <a:buNone/>
              <a:defRPr/>
            </a:pPr>
            <a:r>
              <a:rPr lang="en-US" dirty="0"/>
              <a:t>Always inform the child or teen’s parent/guardian know if they are constantly thirsty, need frequent bathroom breaks, are very sleepy and/or visibly losing weight. </a:t>
            </a:r>
          </a:p>
        </p:txBody>
      </p:sp>
      <p:sp>
        <p:nvSpPr>
          <p:cNvPr id="4" name="Footer Placeholder 3"/>
          <p:cNvSpPr>
            <a:spLocks noGrp="1"/>
          </p:cNvSpPr>
          <p:nvPr>
            <p:ph type="ftr" sz="quarter" idx="11"/>
          </p:nvPr>
        </p:nvSpPr>
        <p:spPr/>
        <p:txBody>
          <a:bodyPr/>
          <a:lstStyle/>
          <a:p>
            <a:pPr>
              <a:defRPr/>
            </a:pPr>
            <a:r>
              <a:rPr lang="en-US"/>
              <a:t>© 2020 Diabetes Foundation of Mississippi</a:t>
            </a:r>
            <a:endParaRPr lang="en-US" dirty="0"/>
          </a:p>
        </p:txBody>
      </p:sp>
      <p:pic>
        <p:nvPicPr>
          <p:cNvPr id="6" name="~PP126.WAV">
            <a:hlinkClick r:id="" action="ppaction://media"/>
          </p:cNvPr>
          <p:cNvPicPr>
            <a:picLocks noRot="1" noChangeAspect="1"/>
          </p:cNvPicPr>
          <p:nvPr>
            <a:wavAudioFile r:embed="rId1" name="~PP126.WAV"/>
          </p:nvPr>
        </p:nvPicPr>
        <p:blipFill>
          <a:blip r:embed="rId3" cstate="print"/>
          <a:stretch>
            <a:fillRect/>
          </a:stretch>
        </p:blipFill>
        <p:spPr>
          <a:xfrm>
            <a:off x="8737600" y="6451600"/>
            <a:ext cx="304800" cy="304800"/>
          </a:xfrm>
          <a:prstGeom prst="rect">
            <a:avLst/>
          </a:prstGeom>
        </p:spPr>
      </p:pic>
    </p:spTree>
  </p:cSld>
  <p:clrMapOvr>
    <a:masterClrMapping/>
  </p:clrMapOvr>
  <p:transition advTm="421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a:t>© 2020 Diabetes Foundation of Mississippi</a:t>
            </a:r>
          </a:p>
        </p:txBody>
      </p:sp>
      <p:pic>
        <p:nvPicPr>
          <p:cNvPr id="68610" name="Picture Placeholder 6" descr="DFM NeverTooYoung Pstr(P3) copy.JPG"/>
          <p:cNvPicPr>
            <a:picLocks noGrp="1" noChangeAspect="1"/>
          </p:cNvPicPr>
          <p:nvPr>
            <p:ph type="pic" idx="4294967295"/>
          </p:nvPr>
        </p:nvPicPr>
        <p:blipFill>
          <a:blip r:embed="rId4" cstate="print"/>
          <a:srcRect/>
          <a:stretch>
            <a:fillRect/>
          </a:stretch>
        </p:blipFill>
        <p:spPr>
          <a:xfrm>
            <a:off x="3434936" y="228600"/>
            <a:ext cx="3499263" cy="5181600"/>
          </a:xfrm>
        </p:spPr>
      </p:pic>
      <p:sp>
        <p:nvSpPr>
          <p:cNvPr id="10" name="Text Placeholder 9"/>
          <p:cNvSpPr>
            <a:spLocks noGrp="1"/>
          </p:cNvSpPr>
          <p:nvPr>
            <p:ph type="body" sz="half" idx="4294967295"/>
          </p:nvPr>
        </p:nvSpPr>
        <p:spPr>
          <a:xfrm>
            <a:off x="0" y="5562600"/>
            <a:ext cx="9144000" cy="533400"/>
          </a:xfrm>
        </p:spPr>
        <p:txBody>
          <a:bodyPr rtlCol="0">
            <a:normAutofit fontScale="55000" lnSpcReduction="20000"/>
          </a:bodyPr>
          <a:lstStyle/>
          <a:p>
            <a:pPr algn="ctr" fontAlgn="auto">
              <a:spcAft>
                <a:spcPts val="0"/>
              </a:spcAft>
              <a:buFont typeface="Arial" pitchFamily="34" charset="0"/>
              <a:buNone/>
              <a:defRPr/>
            </a:pPr>
            <a:r>
              <a:rPr lang="en-US" b="1" dirty="0">
                <a:solidFill>
                  <a:srgbClr val="FF0000"/>
                </a:solidFill>
              </a:rPr>
              <a:t>Remember</a:t>
            </a:r>
            <a:r>
              <a:rPr lang="en-US" dirty="0"/>
              <a:t>-school nurses, teachers and school staff may be the first to recognize a medical issues in students…</a:t>
            </a:r>
          </a:p>
          <a:p>
            <a:pPr fontAlgn="auto">
              <a:spcAft>
                <a:spcPts val="0"/>
              </a:spcAft>
              <a:buFont typeface="Arial" pitchFamily="34" charset="0"/>
              <a:buChar char="•"/>
              <a:defRPr/>
            </a:pPr>
            <a:endParaRPr lang="en-US" dirty="0"/>
          </a:p>
        </p:txBody>
      </p:sp>
      <p:pic>
        <p:nvPicPr>
          <p:cNvPr id="5" name="~PP1005.WAV">
            <a:hlinkClick r:id="" action="ppaction://media"/>
          </p:cNvPr>
          <p:cNvPicPr>
            <a:picLocks noRot="1" noChangeAspect="1"/>
          </p:cNvPicPr>
          <p:nvPr>
            <a:wavAudioFile r:embed="rId1" name="~PP1005.WAV"/>
          </p:nvPr>
        </p:nvPicPr>
        <p:blipFill>
          <a:blip r:embed="rId5" cstate="print"/>
          <a:stretch>
            <a:fillRect/>
          </a:stretch>
        </p:blipFill>
        <p:spPr>
          <a:xfrm>
            <a:off x="8737600" y="6451600"/>
            <a:ext cx="304800" cy="304800"/>
          </a:xfrm>
          <a:prstGeom prst="rect">
            <a:avLst/>
          </a:prstGeom>
        </p:spPr>
      </p:pic>
    </p:spTree>
  </p:cSld>
  <p:clrMapOvr>
    <a:masterClrMapping/>
  </p:clrMapOvr>
  <p:transition advTm="191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a:t>Don’t forget!</a:t>
            </a:r>
          </a:p>
        </p:txBody>
      </p:sp>
      <p:sp>
        <p:nvSpPr>
          <p:cNvPr id="3" name="Content Placeholder 2"/>
          <p:cNvSpPr>
            <a:spLocks noGrp="1"/>
          </p:cNvSpPr>
          <p:nvPr>
            <p:ph idx="1"/>
          </p:nvPr>
        </p:nvSpPr>
        <p:spPr/>
        <p:txBody>
          <a:bodyPr rtlCol="0">
            <a:normAutofit fontScale="92500" lnSpcReduction="10000"/>
          </a:bodyPr>
          <a:lstStyle/>
          <a:p>
            <a:pPr fontAlgn="auto">
              <a:spcAft>
                <a:spcPts val="0"/>
              </a:spcAft>
              <a:buFont typeface="Arial" pitchFamily="34" charset="0"/>
              <a:buChar char="•"/>
              <a:defRPr/>
            </a:pPr>
            <a:r>
              <a:rPr lang="en-US" dirty="0"/>
              <a:t>Children or teens may not recognize that their BG is dropping or rising, especially if they are concentrating on a task</a:t>
            </a:r>
          </a:p>
          <a:p>
            <a:pPr fontAlgn="auto">
              <a:spcAft>
                <a:spcPts val="0"/>
              </a:spcAft>
              <a:buFont typeface="Arial" pitchFamily="34" charset="0"/>
              <a:buChar char="•"/>
              <a:defRPr/>
            </a:pPr>
            <a:r>
              <a:rPr lang="en-US" dirty="0"/>
              <a:t>Special needs children such as those with autism or intellectual disabilities may not be able to tell you their BG is dropping. Please work with the family to determine their usual symptoms of hypoglycemia (and hyperglycemia) and if there are any patterns in when low (or high) blood glucose is more likely to occur.</a:t>
            </a:r>
          </a:p>
          <a:p>
            <a:pPr fontAlgn="auto">
              <a:spcAft>
                <a:spcPts val="0"/>
              </a:spcAft>
              <a:buFont typeface="Arial" pitchFamily="34" charset="0"/>
              <a:buChar char="•"/>
              <a:defRPr/>
            </a:pPr>
            <a:endParaRPr lang="en-US" dirty="0"/>
          </a:p>
        </p:txBody>
      </p:sp>
      <p:sp>
        <p:nvSpPr>
          <p:cNvPr id="4" name="Footer Placeholder 3"/>
          <p:cNvSpPr>
            <a:spLocks noGrp="1"/>
          </p:cNvSpPr>
          <p:nvPr>
            <p:ph type="ftr" sz="quarter" idx="11"/>
          </p:nvPr>
        </p:nvSpPr>
        <p:spPr/>
        <p:txBody>
          <a:bodyPr/>
          <a:lstStyle/>
          <a:p>
            <a:pPr>
              <a:defRPr/>
            </a:pPr>
            <a:r>
              <a:rPr lang="en-US"/>
              <a:t>© 2020 Diabetes Foundation of Mississippi</a:t>
            </a:r>
            <a:endParaRPr lang="en-US" dirty="0"/>
          </a:p>
        </p:txBody>
      </p:sp>
      <p:pic>
        <p:nvPicPr>
          <p:cNvPr id="7" name="~PP1265.WAV">
            <a:hlinkClick r:id="" action="ppaction://media"/>
          </p:cNvPr>
          <p:cNvPicPr>
            <a:picLocks noRot="1" noChangeAspect="1"/>
          </p:cNvPicPr>
          <p:nvPr>
            <a:wavAudioFile r:embed="rId1" name="~PP1265.WAV"/>
          </p:nvPr>
        </p:nvPicPr>
        <p:blipFill>
          <a:blip r:embed="rId4" cstate="print"/>
          <a:stretch>
            <a:fillRect/>
          </a:stretch>
        </p:blipFill>
        <p:spPr>
          <a:xfrm>
            <a:off x="8737600" y="6451600"/>
            <a:ext cx="304800" cy="304800"/>
          </a:xfrm>
          <a:prstGeom prst="rect">
            <a:avLst/>
          </a:prstGeom>
        </p:spPr>
      </p:pic>
    </p:spTree>
  </p:cSld>
  <p:clrMapOvr>
    <a:masterClrMapping/>
  </p:clrMapOvr>
  <p:transition advTm="363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ctrTitle"/>
          </p:nvPr>
        </p:nvSpPr>
        <p:spPr/>
        <p:txBody>
          <a:bodyPr/>
          <a:lstStyle/>
          <a:p>
            <a:r>
              <a:rPr lang="en-US"/>
              <a:t>Managing Diabetes at School,</a:t>
            </a:r>
            <a:br>
              <a:rPr lang="en-US"/>
            </a:br>
            <a:r>
              <a:rPr lang="en-US"/>
              <a:t>Part B</a:t>
            </a:r>
          </a:p>
        </p:txBody>
      </p:sp>
      <p:sp>
        <p:nvSpPr>
          <p:cNvPr id="3" name="Subtitle 2"/>
          <p:cNvSpPr>
            <a:spLocks noGrp="1"/>
          </p:cNvSpPr>
          <p:nvPr>
            <p:ph type="subTitle" idx="1"/>
          </p:nvPr>
        </p:nvSpPr>
        <p:spPr/>
        <p:txBody>
          <a:bodyPr rtlCol="0">
            <a:normAutofit/>
          </a:bodyPr>
          <a:lstStyle/>
          <a:p>
            <a:pPr fontAlgn="auto">
              <a:spcAft>
                <a:spcPts val="0"/>
              </a:spcAft>
              <a:buFont typeface="Arial" pitchFamily="34" charset="0"/>
              <a:buNone/>
              <a:defRPr/>
            </a:pPr>
            <a:r>
              <a:rPr lang="en-US" dirty="0"/>
              <a:t>BG Monitoring, Insulin, Oral Medications and new Technology</a:t>
            </a:r>
          </a:p>
          <a:p>
            <a:pPr fontAlgn="auto">
              <a:spcAft>
                <a:spcPts val="0"/>
              </a:spcAft>
              <a:buFont typeface="Arial" pitchFamily="34" charset="0"/>
              <a:buNone/>
              <a:defRPr/>
            </a:pPr>
            <a:endParaRPr lang="en-US" dirty="0"/>
          </a:p>
        </p:txBody>
      </p:sp>
      <p:sp>
        <p:nvSpPr>
          <p:cNvPr id="5" name="Footer Placeholder 4"/>
          <p:cNvSpPr>
            <a:spLocks noGrp="1"/>
          </p:cNvSpPr>
          <p:nvPr>
            <p:ph type="ftr" sz="quarter" idx="11"/>
          </p:nvPr>
        </p:nvSpPr>
        <p:spPr/>
        <p:txBody>
          <a:bodyPr/>
          <a:lstStyle/>
          <a:p>
            <a:pPr>
              <a:defRPr/>
            </a:pPr>
            <a:r>
              <a:rPr lang="en-US"/>
              <a:t>© 2020 Diabetes Foundation of Mississippi</a:t>
            </a:r>
          </a:p>
        </p:txBody>
      </p:sp>
      <p:pic>
        <p:nvPicPr>
          <p:cNvPr id="49156" name="Picture 3" descr="DFM_Logo_NoInc_H_2C_2010.JPG"/>
          <p:cNvPicPr>
            <a:picLocks noChangeAspect="1"/>
          </p:cNvPicPr>
          <p:nvPr/>
        </p:nvPicPr>
        <p:blipFill>
          <a:blip r:embed="rId3" cstate="print"/>
          <a:srcRect/>
          <a:stretch>
            <a:fillRect/>
          </a:stretch>
        </p:blipFill>
        <p:spPr bwMode="auto">
          <a:xfrm>
            <a:off x="3124200" y="5181600"/>
            <a:ext cx="3048000" cy="954088"/>
          </a:xfrm>
          <a:prstGeom prst="rect">
            <a:avLst/>
          </a:prstGeom>
          <a:noFill/>
          <a:ln w="9525">
            <a:noFill/>
            <a:miter lim="800000"/>
            <a:headEnd/>
            <a:tailEnd/>
          </a:ln>
        </p:spPr>
      </p:pic>
      <p:pic>
        <p:nvPicPr>
          <p:cNvPr id="6" name="~PP3998.WAV">
            <a:hlinkClick r:id="" action="ppaction://media"/>
          </p:cNvPr>
          <p:cNvPicPr>
            <a:picLocks noRot="1" noChangeAspect="1"/>
          </p:cNvPicPr>
          <p:nvPr>
            <a:wavAudioFile r:embed="rId1" name="~PP3998.WAV"/>
          </p:nvPr>
        </p:nvPicPr>
        <p:blipFill>
          <a:blip r:embed="rId4" cstate="print"/>
          <a:stretch>
            <a:fillRect/>
          </a:stretch>
        </p:blipFill>
        <p:spPr>
          <a:xfrm>
            <a:off x="8737600" y="6451600"/>
            <a:ext cx="304800" cy="304800"/>
          </a:xfrm>
          <a:prstGeom prst="rect">
            <a:avLst/>
          </a:prstGeom>
        </p:spPr>
      </p:pic>
    </p:spTree>
  </p:cSld>
  <p:clrMapOvr>
    <a:masterClrMapping/>
  </p:clrMapOvr>
  <p:transition advTm="59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a:t>Managing diabetes in children </a:t>
            </a:r>
            <a:br>
              <a:rPr lang="en-US" dirty="0"/>
            </a:br>
            <a:r>
              <a:rPr lang="en-US" dirty="0"/>
              <a:t>and teens</a:t>
            </a:r>
          </a:p>
        </p:txBody>
      </p:sp>
      <p:sp>
        <p:nvSpPr>
          <p:cNvPr id="3" name="Content Placeholder 2"/>
          <p:cNvSpPr>
            <a:spLocks noGrp="1"/>
          </p:cNvSpPr>
          <p:nvPr>
            <p:ph idx="1"/>
          </p:nvPr>
        </p:nvSpPr>
        <p:spPr/>
        <p:txBody>
          <a:bodyPr rtlCol="0">
            <a:normAutofit fontScale="92500" lnSpcReduction="20000"/>
          </a:bodyPr>
          <a:lstStyle/>
          <a:p>
            <a:pPr fontAlgn="auto">
              <a:spcAft>
                <a:spcPts val="0"/>
              </a:spcAft>
              <a:buFont typeface="Arial" pitchFamily="34" charset="0"/>
              <a:buNone/>
              <a:defRPr/>
            </a:pPr>
            <a:r>
              <a:rPr lang="en-US" dirty="0"/>
              <a:t>Type 1 diabetes in school aged children:</a:t>
            </a:r>
          </a:p>
          <a:p>
            <a:pPr fontAlgn="auto">
              <a:spcAft>
                <a:spcPts val="0"/>
              </a:spcAft>
              <a:buFont typeface="Arial" pitchFamily="34" charset="0"/>
              <a:buChar char="•"/>
              <a:defRPr/>
            </a:pPr>
            <a:r>
              <a:rPr lang="en-US" dirty="0"/>
              <a:t>Treated with insulin from day of diagnosis with disease.</a:t>
            </a:r>
          </a:p>
          <a:p>
            <a:pPr fontAlgn="auto">
              <a:spcAft>
                <a:spcPts val="0"/>
              </a:spcAft>
              <a:buFont typeface="Arial" pitchFamily="34" charset="0"/>
              <a:buChar char="•"/>
              <a:defRPr/>
            </a:pPr>
            <a:r>
              <a:rPr lang="en-US" dirty="0"/>
              <a:t>Performs BG testing at school</a:t>
            </a:r>
          </a:p>
          <a:p>
            <a:pPr fontAlgn="auto">
              <a:spcAft>
                <a:spcPts val="0"/>
              </a:spcAft>
              <a:buFont typeface="Arial" pitchFamily="34" charset="0"/>
              <a:buNone/>
              <a:defRPr/>
            </a:pPr>
            <a:endParaRPr lang="en-US" dirty="0"/>
          </a:p>
          <a:p>
            <a:pPr fontAlgn="auto">
              <a:spcAft>
                <a:spcPts val="0"/>
              </a:spcAft>
              <a:buFont typeface="Arial" pitchFamily="34" charset="0"/>
              <a:buNone/>
              <a:defRPr/>
            </a:pPr>
            <a:r>
              <a:rPr lang="en-US" dirty="0"/>
              <a:t>Type 2 diabetes in school aged children:</a:t>
            </a:r>
          </a:p>
          <a:p>
            <a:pPr fontAlgn="auto">
              <a:spcAft>
                <a:spcPts val="0"/>
              </a:spcAft>
              <a:buFont typeface="Arial" pitchFamily="34" charset="0"/>
              <a:buChar char="•"/>
              <a:defRPr/>
            </a:pPr>
            <a:r>
              <a:rPr lang="en-US" dirty="0"/>
              <a:t>May be managed with oral medications (generally </a:t>
            </a:r>
            <a:r>
              <a:rPr lang="en-US" dirty="0" err="1"/>
              <a:t>metformin</a:t>
            </a:r>
            <a:r>
              <a:rPr lang="en-US" dirty="0"/>
              <a:t>) and/or insulin. </a:t>
            </a:r>
          </a:p>
          <a:p>
            <a:pPr fontAlgn="auto">
              <a:spcAft>
                <a:spcPts val="0"/>
              </a:spcAft>
              <a:buFont typeface="Arial" pitchFamily="34" charset="0"/>
              <a:buChar char="•"/>
              <a:defRPr/>
            </a:pPr>
            <a:r>
              <a:rPr lang="en-US" dirty="0"/>
              <a:t>Student may or may not perform BG testing at school</a:t>
            </a:r>
          </a:p>
          <a:p>
            <a:pPr fontAlgn="auto">
              <a:spcAft>
                <a:spcPts val="0"/>
              </a:spcAft>
              <a:buFont typeface="Arial" pitchFamily="34" charset="0"/>
              <a:buChar char="•"/>
              <a:defRPr/>
            </a:pPr>
            <a:endParaRPr lang="en-US" dirty="0"/>
          </a:p>
        </p:txBody>
      </p:sp>
      <p:sp>
        <p:nvSpPr>
          <p:cNvPr id="4" name="Footer Placeholder 3"/>
          <p:cNvSpPr>
            <a:spLocks noGrp="1"/>
          </p:cNvSpPr>
          <p:nvPr>
            <p:ph type="ftr" sz="quarter" idx="11"/>
          </p:nvPr>
        </p:nvSpPr>
        <p:spPr/>
        <p:txBody>
          <a:bodyPr/>
          <a:lstStyle/>
          <a:p>
            <a:pPr>
              <a:defRPr/>
            </a:pPr>
            <a:r>
              <a:rPr lang="en-US"/>
              <a:t>© 2020 Diabetes Foundation of Mississippi</a:t>
            </a:r>
            <a:endParaRPr lang="en-US" dirty="0"/>
          </a:p>
        </p:txBody>
      </p:sp>
      <p:pic>
        <p:nvPicPr>
          <p:cNvPr id="6" name="~PP3044.WAV">
            <a:hlinkClick r:id="" action="ppaction://media"/>
          </p:cNvPr>
          <p:cNvPicPr>
            <a:picLocks noRot="1" noChangeAspect="1"/>
          </p:cNvPicPr>
          <p:nvPr>
            <a:wavAudioFile r:embed="rId1" name="~PP3044.WAV"/>
          </p:nvPr>
        </p:nvPicPr>
        <p:blipFill>
          <a:blip r:embed="rId4" cstate="print"/>
          <a:stretch>
            <a:fillRect/>
          </a:stretch>
        </p:blipFill>
        <p:spPr>
          <a:xfrm>
            <a:off x="8737600" y="6451600"/>
            <a:ext cx="304800" cy="304800"/>
          </a:xfrm>
          <a:prstGeom prst="rect">
            <a:avLst/>
          </a:prstGeom>
        </p:spPr>
      </p:pic>
    </p:spTree>
  </p:cSld>
  <p:clrMapOvr>
    <a:masterClrMapping/>
  </p:clrMapOvr>
  <p:transition advTm="294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US" b="1"/>
              <a:t>Blood Glucose Monitoring</a:t>
            </a:r>
          </a:p>
        </p:txBody>
      </p:sp>
      <p:sp>
        <p:nvSpPr>
          <p:cNvPr id="3" name="Content Placeholder 2"/>
          <p:cNvSpPr>
            <a:spLocks noGrp="1"/>
          </p:cNvSpPr>
          <p:nvPr>
            <p:ph idx="1"/>
          </p:nvPr>
        </p:nvSpPr>
        <p:spPr/>
        <p:txBody>
          <a:bodyPr rtlCol="0">
            <a:normAutofit fontScale="92500" lnSpcReduction="20000"/>
          </a:bodyPr>
          <a:lstStyle/>
          <a:p>
            <a:pPr fontAlgn="auto">
              <a:spcAft>
                <a:spcPts val="0"/>
              </a:spcAft>
              <a:buFont typeface="Arial" pitchFamily="34" charset="0"/>
              <a:buChar char="•"/>
              <a:defRPr/>
            </a:pPr>
            <a:r>
              <a:rPr lang="en-US" dirty="0"/>
              <a:t>Monitoring blood glucose (BGM) is very important.</a:t>
            </a:r>
          </a:p>
          <a:p>
            <a:pPr fontAlgn="auto">
              <a:spcAft>
                <a:spcPts val="0"/>
              </a:spcAft>
              <a:buFont typeface="Arial" pitchFamily="34" charset="0"/>
              <a:buChar char="•"/>
              <a:defRPr/>
            </a:pPr>
            <a:r>
              <a:rPr lang="en-US" dirty="0"/>
              <a:t>Insulin dosing is based on the results</a:t>
            </a:r>
          </a:p>
          <a:p>
            <a:pPr fontAlgn="auto">
              <a:spcAft>
                <a:spcPts val="0"/>
              </a:spcAft>
              <a:buFont typeface="Arial" pitchFamily="34" charset="0"/>
              <a:buChar char="•"/>
              <a:defRPr/>
            </a:pPr>
            <a:r>
              <a:rPr lang="en-US" dirty="0"/>
              <a:t>Blood glucose trends and patterns are important for figuring out long term management plans and avoiding highs and lows</a:t>
            </a:r>
          </a:p>
          <a:p>
            <a:pPr fontAlgn="auto">
              <a:spcAft>
                <a:spcPts val="0"/>
              </a:spcAft>
              <a:buFont typeface="Arial" pitchFamily="34" charset="0"/>
              <a:buChar char="•"/>
              <a:defRPr/>
            </a:pPr>
            <a:r>
              <a:rPr lang="en-US" dirty="0"/>
              <a:t>Monitoring should be performed according to the student’s Diabetes Medical Management Plan (DMMP)/doctor’s orders </a:t>
            </a:r>
          </a:p>
          <a:p>
            <a:pPr fontAlgn="auto">
              <a:spcAft>
                <a:spcPts val="0"/>
              </a:spcAft>
              <a:buFont typeface="Arial" pitchFamily="34" charset="0"/>
              <a:buChar char="•"/>
              <a:defRPr/>
            </a:pPr>
            <a:r>
              <a:rPr lang="en-US" dirty="0"/>
              <a:t>Student should be gradually guided into doing all their own checking as their skills increase.</a:t>
            </a:r>
          </a:p>
          <a:p>
            <a:pPr fontAlgn="auto">
              <a:spcAft>
                <a:spcPts val="0"/>
              </a:spcAft>
              <a:buFont typeface="Arial" pitchFamily="34" charset="0"/>
              <a:buChar char="•"/>
              <a:defRPr/>
            </a:pPr>
            <a:endParaRPr lang="en-US" dirty="0"/>
          </a:p>
        </p:txBody>
      </p:sp>
      <p:sp>
        <p:nvSpPr>
          <p:cNvPr id="4" name="Footer Placeholder 3"/>
          <p:cNvSpPr>
            <a:spLocks noGrp="1"/>
          </p:cNvSpPr>
          <p:nvPr>
            <p:ph type="ftr" sz="quarter" idx="11"/>
          </p:nvPr>
        </p:nvSpPr>
        <p:spPr/>
        <p:txBody>
          <a:bodyPr/>
          <a:lstStyle/>
          <a:p>
            <a:pPr>
              <a:defRPr/>
            </a:pPr>
            <a:r>
              <a:rPr lang="en-US"/>
              <a:t>© 2020 Diabetes Foundation of Mississippi</a:t>
            </a:r>
            <a:endParaRPr lang="en-US" dirty="0"/>
          </a:p>
        </p:txBody>
      </p:sp>
      <p:pic>
        <p:nvPicPr>
          <p:cNvPr id="7" name="~PP2645.WAV">
            <a:hlinkClick r:id="" action="ppaction://media"/>
          </p:cNvPr>
          <p:cNvPicPr>
            <a:picLocks noRot="1" noChangeAspect="1"/>
          </p:cNvPicPr>
          <p:nvPr>
            <a:wavAudioFile r:embed="rId1" name="~PP2645.WAV"/>
          </p:nvPr>
        </p:nvPicPr>
        <p:blipFill>
          <a:blip r:embed="rId4" cstate="print"/>
          <a:stretch>
            <a:fillRect/>
          </a:stretch>
        </p:blipFill>
        <p:spPr>
          <a:xfrm>
            <a:off x="8737600" y="6451600"/>
            <a:ext cx="304800" cy="304800"/>
          </a:xfrm>
          <a:prstGeom prst="rect">
            <a:avLst/>
          </a:prstGeom>
        </p:spPr>
      </p:pic>
    </p:spTree>
  </p:cSld>
  <p:clrMapOvr>
    <a:masterClrMapping/>
  </p:clrMapOvr>
  <p:transition advTm="781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dirty="0">
                <a:latin typeface="Arial" charset="0"/>
                <a:cs typeface="Arial" charset="0"/>
              </a:rPr>
              <a:t>Diagnosis of Diabetes Mellitus</a:t>
            </a:r>
          </a:p>
        </p:txBody>
      </p:sp>
      <p:grpSp>
        <p:nvGrpSpPr>
          <p:cNvPr id="2" name="Group 3"/>
          <p:cNvGrpSpPr>
            <a:grpSpLocks/>
          </p:cNvGrpSpPr>
          <p:nvPr/>
        </p:nvGrpSpPr>
        <p:grpSpPr bwMode="auto">
          <a:xfrm>
            <a:off x="40782" y="1610051"/>
            <a:ext cx="5701783" cy="4522747"/>
            <a:chOff x="27" y="948"/>
            <a:chExt cx="3774" cy="2663"/>
          </a:xfrm>
        </p:grpSpPr>
        <p:sp>
          <p:nvSpPr>
            <p:cNvPr id="19472" name="AutoShape 4"/>
            <p:cNvSpPr>
              <a:spLocks noChangeArrowheads="1"/>
            </p:cNvSpPr>
            <p:nvPr/>
          </p:nvSpPr>
          <p:spPr bwMode="auto">
            <a:xfrm>
              <a:off x="786" y="1073"/>
              <a:ext cx="1559" cy="2185"/>
            </a:xfrm>
            <a:prstGeom prst="upArrow">
              <a:avLst>
                <a:gd name="adj1" fmla="val 50000"/>
                <a:gd name="adj2" fmla="val 35038"/>
              </a:avLst>
            </a:prstGeom>
            <a:solidFill>
              <a:srgbClr val="FF0000"/>
            </a:solidFill>
            <a:ln w="76200">
              <a:solidFill>
                <a:schemeClr val="tx1"/>
              </a:solidFill>
              <a:miter lim="800000"/>
              <a:headEnd/>
              <a:tailEnd/>
            </a:ln>
          </p:spPr>
          <p:txBody>
            <a:bodyPr wrap="none" anchor="ctr"/>
            <a:lstStyle/>
            <a:p>
              <a:endParaRPr lang="en-US">
                <a:solidFill>
                  <a:prstClr val="black"/>
                </a:solidFill>
                <a:latin typeface="Arial" panose="020B0604020202020204" pitchFamily="34" charset="0"/>
                <a:cs typeface="Arial" panose="020B0604020202020204" pitchFamily="34" charset="0"/>
              </a:endParaRPr>
            </a:p>
          </p:txBody>
        </p:sp>
        <p:sp>
          <p:nvSpPr>
            <p:cNvPr id="19473" name="Rectangle 5"/>
            <p:cNvSpPr>
              <a:spLocks noChangeArrowheads="1"/>
            </p:cNvSpPr>
            <p:nvPr/>
          </p:nvSpPr>
          <p:spPr bwMode="auto">
            <a:xfrm>
              <a:off x="1201" y="1857"/>
              <a:ext cx="734" cy="666"/>
            </a:xfrm>
            <a:prstGeom prst="rect">
              <a:avLst/>
            </a:prstGeom>
            <a:solidFill>
              <a:srgbClr val="FFFF00"/>
            </a:solidFill>
            <a:ln w="9525">
              <a:noFill/>
              <a:miter lim="800000"/>
              <a:headEnd/>
              <a:tailEnd/>
            </a:ln>
          </p:spPr>
          <p:txBody>
            <a:bodyPr wrap="none" anchor="ctr"/>
            <a:lstStyle/>
            <a:p>
              <a:endParaRPr lang="en-US">
                <a:solidFill>
                  <a:prstClr val="black"/>
                </a:solidFill>
                <a:latin typeface="Arial" panose="020B0604020202020204" pitchFamily="34" charset="0"/>
                <a:cs typeface="Arial" panose="020B0604020202020204" pitchFamily="34" charset="0"/>
              </a:endParaRPr>
            </a:p>
          </p:txBody>
        </p:sp>
        <p:sp>
          <p:nvSpPr>
            <p:cNvPr id="19474" name="Rectangle 6"/>
            <p:cNvSpPr>
              <a:spLocks noChangeArrowheads="1"/>
            </p:cNvSpPr>
            <p:nvPr/>
          </p:nvSpPr>
          <p:spPr bwMode="auto">
            <a:xfrm>
              <a:off x="1193" y="2493"/>
              <a:ext cx="741" cy="775"/>
            </a:xfrm>
            <a:prstGeom prst="rect">
              <a:avLst/>
            </a:prstGeom>
            <a:solidFill>
              <a:srgbClr val="00B050"/>
            </a:solidFill>
            <a:ln w="9525">
              <a:noFill/>
              <a:miter lim="800000"/>
              <a:headEnd/>
              <a:tailEnd/>
            </a:ln>
          </p:spPr>
          <p:txBody>
            <a:bodyPr wrap="none" anchor="ctr"/>
            <a:lstStyle/>
            <a:p>
              <a:endParaRPr lang="en-US">
                <a:solidFill>
                  <a:prstClr val="black"/>
                </a:solidFill>
                <a:latin typeface="Arial" panose="020B0604020202020204" pitchFamily="34" charset="0"/>
                <a:cs typeface="Arial" panose="020B0604020202020204" pitchFamily="34" charset="0"/>
              </a:endParaRPr>
            </a:p>
          </p:txBody>
        </p:sp>
        <p:sp>
          <p:nvSpPr>
            <p:cNvPr id="19475" name="Text Box 7"/>
            <p:cNvSpPr txBox="1">
              <a:spLocks noChangeArrowheads="1"/>
            </p:cNvSpPr>
            <p:nvPr/>
          </p:nvSpPr>
          <p:spPr bwMode="auto">
            <a:xfrm>
              <a:off x="984" y="3267"/>
              <a:ext cx="1232" cy="344"/>
            </a:xfrm>
            <a:prstGeom prst="rect">
              <a:avLst/>
            </a:prstGeom>
            <a:noFill/>
            <a:ln w="9525">
              <a:noFill/>
              <a:miter lim="800000"/>
              <a:headEnd/>
              <a:tailEnd/>
            </a:ln>
          </p:spPr>
          <p:txBody>
            <a:bodyPr>
              <a:spAutoFit/>
            </a:bodyPr>
            <a:lstStyle/>
            <a:p>
              <a:pPr algn="ctr">
                <a:spcBef>
                  <a:spcPct val="50000"/>
                </a:spcBef>
              </a:pPr>
              <a:r>
                <a:rPr lang="en-US" sz="3200" b="1">
                  <a:solidFill>
                    <a:prstClr val="black"/>
                  </a:solidFill>
                  <a:latin typeface="Arial" panose="020B0604020202020204" pitchFamily="34" charset="0"/>
                  <a:cs typeface="Arial" panose="020B0604020202020204" pitchFamily="34" charset="0"/>
                </a:rPr>
                <a:t>Fasting</a:t>
              </a:r>
            </a:p>
          </p:txBody>
        </p:sp>
        <p:sp>
          <p:nvSpPr>
            <p:cNvPr id="19476" name="Text Box 8"/>
            <p:cNvSpPr txBox="1">
              <a:spLocks noChangeArrowheads="1"/>
            </p:cNvSpPr>
            <p:nvPr/>
          </p:nvSpPr>
          <p:spPr bwMode="auto">
            <a:xfrm>
              <a:off x="2232" y="948"/>
              <a:ext cx="1365" cy="344"/>
            </a:xfrm>
            <a:prstGeom prst="rect">
              <a:avLst/>
            </a:prstGeom>
            <a:noFill/>
            <a:ln w="9525">
              <a:noFill/>
              <a:miter lim="800000"/>
              <a:headEnd/>
              <a:tailEnd/>
            </a:ln>
          </p:spPr>
          <p:txBody>
            <a:bodyPr wrap="square">
              <a:spAutoFit/>
            </a:bodyPr>
            <a:lstStyle/>
            <a:p>
              <a:pPr algn="ctr">
                <a:spcBef>
                  <a:spcPct val="50000"/>
                </a:spcBef>
              </a:pPr>
              <a:r>
                <a:rPr lang="en-US" sz="3200" b="1" dirty="0">
                  <a:solidFill>
                    <a:srgbClr val="E8041A"/>
                  </a:solidFill>
                  <a:latin typeface="Arial" panose="020B0604020202020204" pitchFamily="34" charset="0"/>
                  <a:cs typeface="Arial" panose="020B0604020202020204" pitchFamily="34" charset="0"/>
                </a:rPr>
                <a:t>Diabetes*</a:t>
              </a:r>
            </a:p>
          </p:txBody>
        </p:sp>
        <p:sp>
          <p:nvSpPr>
            <p:cNvPr id="19477" name="Text Box 9"/>
            <p:cNvSpPr txBox="1">
              <a:spLocks noChangeArrowheads="1"/>
            </p:cNvSpPr>
            <p:nvPr/>
          </p:nvSpPr>
          <p:spPr bwMode="auto">
            <a:xfrm>
              <a:off x="2017" y="1973"/>
              <a:ext cx="1777" cy="344"/>
            </a:xfrm>
            <a:prstGeom prst="rect">
              <a:avLst/>
            </a:prstGeom>
            <a:noFill/>
            <a:ln w="9525">
              <a:noFill/>
              <a:miter lim="800000"/>
              <a:headEnd/>
              <a:tailEnd/>
            </a:ln>
          </p:spPr>
          <p:txBody>
            <a:bodyPr wrap="square">
              <a:spAutoFit/>
            </a:bodyPr>
            <a:lstStyle/>
            <a:p>
              <a:pPr>
                <a:spcBef>
                  <a:spcPct val="50000"/>
                </a:spcBef>
              </a:pPr>
              <a:r>
                <a:rPr lang="en-US" sz="3200" b="1" dirty="0">
                  <a:solidFill>
                    <a:srgbClr val="FFCC66"/>
                  </a:solidFill>
                  <a:latin typeface="Arial" panose="020B0604020202020204" pitchFamily="34" charset="0"/>
                  <a:cs typeface="Arial" panose="020B0604020202020204" pitchFamily="34" charset="0"/>
                </a:rPr>
                <a:t>Pre-Diabetes</a:t>
              </a:r>
            </a:p>
          </p:txBody>
        </p:sp>
        <p:sp>
          <p:nvSpPr>
            <p:cNvPr id="19478" name="Text Box 10"/>
            <p:cNvSpPr txBox="1">
              <a:spLocks noChangeArrowheads="1"/>
            </p:cNvSpPr>
            <p:nvPr/>
          </p:nvSpPr>
          <p:spPr bwMode="auto">
            <a:xfrm>
              <a:off x="2232" y="2715"/>
              <a:ext cx="1569" cy="344"/>
            </a:xfrm>
            <a:prstGeom prst="rect">
              <a:avLst/>
            </a:prstGeom>
            <a:noFill/>
            <a:ln w="9525">
              <a:noFill/>
              <a:miter lim="800000"/>
              <a:headEnd/>
              <a:tailEnd/>
            </a:ln>
          </p:spPr>
          <p:txBody>
            <a:bodyPr>
              <a:spAutoFit/>
            </a:bodyPr>
            <a:lstStyle/>
            <a:p>
              <a:pPr algn="ctr">
                <a:spcBef>
                  <a:spcPct val="50000"/>
                </a:spcBef>
              </a:pPr>
              <a:r>
                <a:rPr lang="en-US" sz="3200" b="1" dirty="0">
                  <a:solidFill>
                    <a:srgbClr val="00B050"/>
                  </a:solidFill>
                  <a:latin typeface="Arial" panose="020B0604020202020204" pitchFamily="34" charset="0"/>
                  <a:cs typeface="Arial" panose="020B0604020202020204" pitchFamily="34" charset="0"/>
                </a:rPr>
                <a:t>Normal</a:t>
              </a:r>
            </a:p>
          </p:txBody>
        </p:sp>
        <p:sp>
          <p:nvSpPr>
            <p:cNvPr id="19479" name="Text Box 11"/>
            <p:cNvSpPr txBox="1">
              <a:spLocks noChangeArrowheads="1"/>
            </p:cNvSpPr>
            <p:nvPr/>
          </p:nvSpPr>
          <p:spPr bwMode="auto">
            <a:xfrm>
              <a:off x="74" y="2353"/>
              <a:ext cx="1072" cy="217"/>
            </a:xfrm>
            <a:prstGeom prst="rect">
              <a:avLst/>
            </a:prstGeom>
            <a:noFill/>
            <a:ln w="28575">
              <a:noFill/>
              <a:miter lim="800000"/>
              <a:headEnd/>
              <a:tailEnd/>
            </a:ln>
          </p:spPr>
          <p:txBody>
            <a:bodyPr>
              <a:spAutoFit/>
            </a:bodyPr>
            <a:lstStyle/>
            <a:p>
              <a:pPr algn="ctr">
                <a:spcBef>
                  <a:spcPct val="50000"/>
                </a:spcBef>
              </a:pPr>
              <a:r>
                <a:rPr lang="en-US" b="1">
                  <a:solidFill>
                    <a:prstClr val="black"/>
                  </a:solidFill>
                  <a:latin typeface="Arial" panose="020B0604020202020204" pitchFamily="34" charset="0"/>
                  <a:cs typeface="Arial" panose="020B0604020202020204" pitchFamily="34" charset="0"/>
                </a:rPr>
                <a:t>100 mg/dl</a:t>
              </a:r>
            </a:p>
          </p:txBody>
        </p:sp>
        <p:sp>
          <p:nvSpPr>
            <p:cNvPr id="19480" name="Text Box 12"/>
            <p:cNvSpPr txBox="1">
              <a:spLocks noChangeArrowheads="1"/>
            </p:cNvSpPr>
            <p:nvPr/>
          </p:nvSpPr>
          <p:spPr bwMode="auto">
            <a:xfrm>
              <a:off x="27" y="1714"/>
              <a:ext cx="1072" cy="217"/>
            </a:xfrm>
            <a:prstGeom prst="rect">
              <a:avLst/>
            </a:prstGeom>
            <a:noFill/>
            <a:ln w="28575">
              <a:noFill/>
              <a:miter lim="800000"/>
              <a:headEnd/>
              <a:tailEnd/>
            </a:ln>
          </p:spPr>
          <p:txBody>
            <a:bodyPr>
              <a:spAutoFit/>
            </a:bodyPr>
            <a:lstStyle/>
            <a:p>
              <a:pPr algn="ctr">
                <a:spcBef>
                  <a:spcPct val="50000"/>
                </a:spcBef>
              </a:pPr>
              <a:r>
                <a:rPr lang="en-US" b="1">
                  <a:solidFill>
                    <a:prstClr val="black"/>
                  </a:solidFill>
                  <a:latin typeface="Arial" panose="020B0604020202020204" pitchFamily="34" charset="0"/>
                  <a:cs typeface="Arial" panose="020B0604020202020204" pitchFamily="34" charset="0"/>
                </a:rPr>
                <a:t>126 mg/dl</a:t>
              </a:r>
            </a:p>
          </p:txBody>
        </p:sp>
      </p:grpSp>
      <p:grpSp>
        <p:nvGrpSpPr>
          <p:cNvPr id="3" name="Group 13"/>
          <p:cNvGrpSpPr>
            <a:grpSpLocks/>
          </p:cNvGrpSpPr>
          <p:nvPr/>
        </p:nvGrpSpPr>
        <p:grpSpPr bwMode="auto">
          <a:xfrm>
            <a:off x="0" y="1817252"/>
            <a:ext cx="8944626" cy="4784297"/>
            <a:chOff x="0" y="1070"/>
            <a:chExt cx="5922" cy="2817"/>
          </a:xfrm>
        </p:grpSpPr>
        <p:grpSp>
          <p:nvGrpSpPr>
            <p:cNvPr id="4" name="Group 14"/>
            <p:cNvGrpSpPr>
              <a:grpSpLocks/>
            </p:cNvGrpSpPr>
            <p:nvPr/>
          </p:nvGrpSpPr>
          <p:grpSpPr bwMode="auto">
            <a:xfrm>
              <a:off x="3561" y="1070"/>
              <a:ext cx="1559" cy="2195"/>
              <a:chOff x="3561" y="1070"/>
              <a:chExt cx="1559" cy="2195"/>
            </a:xfrm>
          </p:grpSpPr>
          <p:sp>
            <p:nvSpPr>
              <p:cNvPr id="19469" name="AutoShape 15"/>
              <p:cNvSpPr>
                <a:spLocks noChangeArrowheads="1"/>
              </p:cNvSpPr>
              <p:nvPr/>
            </p:nvSpPr>
            <p:spPr bwMode="auto">
              <a:xfrm>
                <a:off x="3561" y="1070"/>
                <a:ext cx="1559" cy="2185"/>
              </a:xfrm>
              <a:prstGeom prst="upArrow">
                <a:avLst>
                  <a:gd name="adj1" fmla="val 50000"/>
                  <a:gd name="adj2" fmla="val 35038"/>
                </a:avLst>
              </a:prstGeom>
              <a:solidFill>
                <a:srgbClr val="FF0000"/>
              </a:solidFill>
              <a:ln w="76200">
                <a:solidFill>
                  <a:schemeClr val="tx1"/>
                </a:solidFill>
                <a:miter lim="800000"/>
                <a:headEnd/>
                <a:tailEnd/>
              </a:ln>
            </p:spPr>
            <p:txBody>
              <a:bodyPr wrap="none" anchor="ctr"/>
              <a:lstStyle/>
              <a:p>
                <a:endParaRPr lang="en-US">
                  <a:solidFill>
                    <a:prstClr val="black"/>
                  </a:solidFill>
                </a:endParaRPr>
              </a:p>
            </p:txBody>
          </p:sp>
          <p:sp>
            <p:nvSpPr>
              <p:cNvPr id="19470" name="Rectangle 16"/>
              <p:cNvSpPr>
                <a:spLocks noChangeArrowheads="1"/>
              </p:cNvSpPr>
              <p:nvPr/>
            </p:nvSpPr>
            <p:spPr bwMode="auto">
              <a:xfrm>
                <a:off x="3978" y="1854"/>
                <a:ext cx="743" cy="666"/>
              </a:xfrm>
              <a:prstGeom prst="rect">
                <a:avLst/>
              </a:prstGeom>
              <a:solidFill>
                <a:srgbClr val="FFFF00"/>
              </a:solidFill>
              <a:ln w="9525">
                <a:noFill/>
                <a:miter lim="800000"/>
                <a:headEnd/>
                <a:tailEnd/>
              </a:ln>
            </p:spPr>
            <p:txBody>
              <a:bodyPr wrap="none" anchor="ctr"/>
              <a:lstStyle/>
              <a:p>
                <a:endParaRPr lang="en-US">
                  <a:solidFill>
                    <a:prstClr val="black"/>
                  </a:solidFill>
                </a:endParaRPr>
              </a:p>
            </p:txBody>
          </p:sp>
          <p:sp>
            <p:nvSpPr>
              <p:cNvPr id="19471" name="Rectangle 17"/>
              <p:cNvSpPr>
                <a:spLocks noChangeArrowheads="1"/>
              </p:cNvSpPr>
              <p:nvPr/>
            </p:nvSpPr>
            <p:spPr bwMode="auto">
              <a:xfrm>
                <a:off x="3981" y="2490"/>
                <a:ext cx="738" cy="775"/>
              </a:xfrm>
              <a:prstGeom prst="rect">
                <a:avLst/>
              </a:prstGeom>
              <a:solidFill>
                <a:srgbClr val="00B050"/>
              </a:solidFill>
              <a:ln w="9525">
                <a:noFill/>
                <a:miter lim="800000"/>
                <a:headEnd/>
                <a:tailEnd/>
              </a:ln>
            </p:spPr>
            <p:txBody>
              <a:bodyPr wrap="none" anchor="ctr"/>
              <a:lstStyle/>
              <a:p>
                <a:endParaRPr lang="en-US">
                  <a:solidFill>
                    <a:prstClr val="black"/>
                  </a:solidFill>
                </a:endParaRPr>
              </a:p>
            </p:txBody>
          </p:sp>
        </p:grpSp>
        <p:sp>
          <p:nvSpPr>
            <p:cNvPr id="19465" name="Text Box 18"/>
            <p:cNvSpPr txBox="1">
              <a:spLocks noChangeArrowheads="1"/>
            </p:cNvSpPr>
            <p:nvPr/>
          </p:nvSpPr>
          <p:spPr bwMode="auto">
            <a:xfrm>
              <a:off x="3194" y="3278"/>
              <a:ext cx="2383" cy="344"/>
            </a:xfrm>
            <a:prstGeom prst="rect">
              <a:avLst/>
            </a:prstGeom>
            <a:noFill/>
            <a:ln w="9525">
              <a:noFill/>
              <a:miter lim="800000"/>
              <a:headEnd/>
              <a:tailEnd/>
            </a:ln>
          </p:spPr>
          <p:txBody>
            <a:bodyPr>
              <a:spAutoFit/>
            </a:bodyPr>
            <a:lstStyle/>
            <a:p>
              <a:pPr algn="ctr">
                <a:spcBef>
                  <a:spcPct val="50000"/>
                </a:spcBef>
              </a:pPr>
              <a:r>
                <a:rPr lang="en-US" sz="3200" b="1" dirty="0">
                  <a:solidFill>
                    <a:prstClr val="black"/>
                  </a:solidFill>
                  <a:latin typeface="Arial" panose="020B0604020202020204" pitchFamily="34" charset="0"/>
                  <a:cs typeface="Arial" panose="020B0604020202020204" pitchFamily="34" charset="0"/>
                </a:rPr>
                <a:t>2 </a:t>
              </a:r>
              <a:r>
                <a:rPr lang="en-US" sz="3200" b="1" dirty="0" err="1">
                  <a:solidFill>
                    <a:prstClr val="black"/>
                  </a:solidFill>
                  <a:latin typeface="Arial" panose="020B0604020202020204" pitchFamily="34" charset="0"/>
                  <a:cs typeface="Arial" panose="020B0604020202020204" pitchFamily="34" charset="0"/>
                </a:rPr>
                <a:t>hr</a:t>
              </a:r>
              <a:r>
                <a:rPr lang="en-US" sz="3200" b="1" dirty="0">
                  <a:solidFill>
                    <a:prstClr val="black"/>
                  </a:solidFill>
                  <a:latin typeface="Arial" panose="020B0604020202020204" pitchFamily="34" charset="0"/>
                  <a:cs typeface="Arial" panose="020B0604020202020204" pitchFamily="34" charset="0"/>
                </a:rPr>
                <a:t> post OGTT</a:t>
              </a:r>
            </a:p>
          </p:txBody>
        </p:sp>
        <p:sp>
          <p:nvSpPr>
            <p:cNvPr id="19466" name="Text Box 19"/>
            <p:cNvSpPr txBox="1">
              <a:spLocks noChangeArrowheads="1"/>
            </p:cNvSpPr>
            <p:nvPr/>
          </p:nvSpPr>
          <p:spPr bwMode="auto">
            <a:xfrm>
              <a:off x="4831" y="1721"/>
              <a:ext cx="1072" cy="217"/>
            </a:xfrm>
            <a:prstGeom prst="rect">
              <a:avLst/>
            </a:prstGeom>
            <a:noFill/>
            <a:ln w="28575">
              <a:noFill/>
              <a:miter lim="800000"/>
              <a:headEnd/>
              <a:tailEnd/>
            </a:ln>
          </p:spPr>
          <p:txBody>
            <a:bodyPr>
              <a:spAutoFit/>
            </a:bodyPr>
            <a:lstStyle/>
            <a:p>
              <a:pPr algn="ctr">
                <a:spcBef>
                  <a:spcPct val="50000"/>
                </a:spcBef>
              </a:pPr>
              <a:r>
                <a:rPr lang="en-US" b="1" dirty="0">
                  <a:solidFill>
                    <a:prstClr val="black"/>
                  </a:solidFill>
                  <a:latin typeface="Arial" panose="020B0604020202020204" pitchFamily="34" charset="0"/>
                  <a:cs typeface="Arial" panose="020B0604020202020204" pitchFamily="34" charset="0"/>
                </a:rPr>
                <a:t>200 mg/dl </a:t>
              </a:r>
            </a:p>
          </p:txBody>
        </p:sp>
        <p:sp>
          <p:nvSpPr>
            <p:cNvPr id="19467" name="Text Box 20"/>
            <p:cNvSpPr txBox="1">
              <a:spLocks noChangeArrowheads="1"/>
            </p:cNvSpPr>
            <p:nvPr/>
          </p:nvSpPr>
          <p:spPr bwMode="auto">
            <a:xfrm>
              <a:off x="4850" y="2347"/>
              <a:ext cx="1072" cy="217"/>
            </a:xfrm>
            <a:prstGeom prst="rect">
              <a:avLst/>
            </a:prstGeom>
            <a:noFill/>
            <a:ln w="28575">
              <a:noFill/>
              <a:miter lim="800000"/>
              <a:headEnd/>
              <a:tailEnd/>
            </a:ln>
          </p:spPr>
          <p:txBody>
            <a:bodyPr>
              <a:spAutoFit/>
            </a:bodyPr>
            <a:lstStyle/>
            <a:p>
              <a:pPr algn="ctr">
                <a:spcBef>
                  <a:spcPct val="50000"/>
                </a:spcBef>
              </a:pPr>
              <a:r>
                <a:rPr lang="en-US" b="1">
                  <a:solidFill>
                    <a:prstClr val="black"/>
                  </a:solidFill>
                  <a:latin typeface="Arial" panose="020B0604020202020204" pitchFamily="34" charset="0"/>
                  <a:cs typeface="Arial" panose="020B0604020202020204" pitchFamily="34" charset="0"/>
                </a:rPr>
                <a:t>140 mg/dl</a:t>
              </a:r>
            </a:p>
          </p:txBody>
        </p:sp>
        <p:sp>
          <p:nvSpPr>
            <p:cNvPr id="129045" name="Text Box 21"/>
            <p:cNvSpPr txBox="1">
              <a:spLocks noChangeArrowheads="1"/>
            </p:cNvSpPr>
            <p:nvPr/>
          </p:nvSpPr>
          <p:spPr bwMode="auto">
            <a:xfrm>
              <a:off x="0" y="3679"/>
              <a:ext cx="5915" cy="208"/>
            </a:xfrm>
            <a:prstGeom prst="rect">
              <a:avLst/>
            </a:prstGeom>
            <a:noFill/>
            <a:ln w="9525">
              <a:noFill/>
              <a:miter lim="800000"/>
              <a:headEnd/>
              <a:tailEnd/>
            </a:ln>
            <a:effectLst/>
          </p:spPr>
          <p:txBody>
            <a:bodyPr wrap="square">
              <a:spAutoFit/>
            </a:bodyPr>
            <a:lstStyle/>
            <a:p>
              <a:pPr lvl="1" indent="-228600">
                <a:lnSpc>
                  <a:spcPct val="85000"/>
                </a:lnSpc>
                <a:spcBef>
                  <a:spcPct val="25000"/>
                </a:spcBef>
                <a:buClr>
                  <a:srgbClr val="66FFFF"/>
                </a:buClr>
                <a:buSzPct val="75000"/>
                <a:buFont typeface="Wingdings" pitchFamily="2" charset="2"/>
                <a:buNone/>
                <a:defRPr/>
              </a:pPr>
              <a:r>
                <a:rPr lang="en-US" sz="2000" b="1" dirty="0">
                  <a:solidFill>
                    <a:prstClr val="black"/>
                  </a:solidFill>
                  <a:latin typeface="Arial" panose="020B0604020202020204" pitchFamily="34" charset="0"/>
                  <a:cs typeface="Arial" panose="020B0604020202020204" pitchFamily="34" charset="0"/>
                </a:rPr>
                <a:t>*Or Random glucose </a:t>
              </a:r>
              <a:r>
                <a:rPr lang="en-US" sz="2000" b="1" u="sng" baseline="20000" dirty="0">
                  <a:solidFill>
                    <a:prstClr val="black"/>
                  </a:solidFill>
                  <a:latin typeface="Arial" panose="020B0604020202020204" pitchFamily="34" charset="0"/>
                  <a:cs typeface="Arial" panose="020B0604020202020204" pitchFamily="34" charset="0"/>
                </a:rPr>
                <a:t>&gt;</a:t>
              </a:r>
              <a:r>
                <a:rPr lang="en-US" sz="2000" b="1" dirty="0">
                  <a:solidFill>
                    <a:prstClr val="black"/>
                  </a:solidFill>
                  <a:latin typeface="Arial" panose="020B0604020202020204" pitchFamily="34" charset="0"/>
                  <a:cs typeface="Arial" panose="020B0604020202020204" pitchFamily="34" charset="0"/>
                </a:rPr>
                <a:t> 200mg/dl  with signs and symptoms of diabetes</a:t>
              </a:r>
            </a:p>
          </p:txBody>
        </p:sp>
      </p:grpSp>
      <p:sp>
        <p:nvSpPr>
          <p:cNvPr id="19461" name="Text Box 22"/>
          <p:cNvSpPr txBox="1">
            <a:spLocks noChangeArrowheads="1"/>
          </p:cNvSpPr>
          <p:nvPr/>
        </p:nvSpPr>
        <p:spPr bwMode="auto">
          <a:xfrm>
            <a:off x="838200" y="1334328"/>
            <a:ext cx="7620000" cy="265872"/>
          </a:xfrm>
          <a:prstGeom prst="rect">
            <a:avLst/>
          </a:prstGeom>
          <a:noFill/>
          <a:ln w="9525">
            <a:noFill/>
            <a:miter lim="800000"/>
            <a:headEnd/>
            <a:tailEnd/>
          </a:ln>
        </p:spPr>
        <p:txBody>
          <a:bodyPr wrap="square">
            <a:spAutoFit/>
          </a:bodyPr>
          <a:lstStyle/>
          <a:p>
            <a:pPr algn="ctr">
              <a:spcBef>
                <a:spcPct val="50000"/>
              </a:spcBef>
            </a:pPr>
            <a:r>
              <a:rPr lang="en-US" sz="1100" b="1" dirty="0">
                <a:solidFill>
                  <a:prstClr val="black"/>
                </a:solidFill>
                <a:latin typeface="Arial" panose="020B0604020202020204" pitchFamily="34" charset="0"/>
                <a:cs typeface="Arial" panose="020B0604020202020204" pitchFamily="34" charset="0"/>
              </a:rPr>
              <a:t>https://www.niddk.nih.gov/health-information/diabetes/overview/tests-diagnosis</a:t>
            </a:r>
          </a:p>
        </p:txBody>
      </p:sp>
      <p:sp>
        <p:nvSpPr>
          <p:cNvPr id="23" name="TextBox 22"/>
          <p:cNvSpPr txBox="1">
            <a:spLocks noChangeArrowheads="1"/>
          </p:cNvSpPr>
          <p:nvPr/>
        </p:nvSpPr>
        <p:spPr bwMode="auto">
          <a:xfrm>
            <a:off x="3549455" y="2236748"/>
            <a:ext cx="2333578" cy="369332"/>
          </a:xfrm>
          <a:prstGeom prst="rect">
            <a:avLst/>
          </a:prstGeom>
          <a:noFill/>
          <a:ln w="9525">
            <a:noFill/>
            <a:miter lim="800000"/>
            <a:headEnd/>
            <a:tailEnd/>
          </a:ln>
        </p:spPr>
        <p:txBody>
          <a:bodyPr>
            <a:spAutoFit/>
          </a:bodyPr>
          <a:lstStyle/>
          <a:p>
            <a:r>
              <a:rPr lang="en-US" b="1" dirty="0">
                <a:solidFill>
                  <a:prstClr val="black"/>
                </a:solidFill>
                <a:latin typeface="Arial" panose="020B0604020202020204" pitchFamily="34" charset="0"/>
                <a:cs typeface="Arial" panose="020B0604020202020204" pitchFamily="34" charset="0"/>
              </a:rPr>
              <a:t>HbA1c ≥ 6.5%</a:t>
            </a:r>
          </a:p>
        </p:txBody>
      </p:sp>
      <p:sp>
        <p:nvSpPr>
          <p:cNvPr id="24" name="TextBox 23"/>
          <p:cNvSpPr txBox="1">
            <a:spLocks noChangeArrowheads="1"/>
          </p:cNvSpPr>
          <p:nvPr/>
        </p:nvSpPr>
        <p:spPr bwMode="auto">
          <a:xfrm>
            <a:off x="3352800" y="3812832"/>
            <a:ext cx="2333578" cy="369332"/>
          </a:xfrm>
          <a:prstGeom prst="rect">
            <a:avLst/>
          </a:prstGeom>
          <a:noFill/>
          <a:ln w="9525">
            <a:noFill/>
            <a:miter lim="800000"/>
            <a:headEnd/>
            <a:tailEnd/>
          </a:ln>
        </p:spPr>
        <p:txBody>
          <a:bodyPr>
            <a:spAutoFit/>
          </a:bodyPr>
          <a:lstStyle/>
          <a:p>
            <a:r>
              <a:rPr lang="en-US" b="1" dirty="0">
                <a:solidFill>
                  <a:prstClr val="black"/>
                </a:solidFill>
                <a:latin typeface="Arial" panose="020B0604020202020204" pitchFamily="34" charset="0"/>
                <a:cs typeface="Arial" panose="020B0604020202020204" pitchFamily="34" charset="0"/>
              </a:rPr>
              <a:t>HbA1c 5.7-6.4%</a:t>
            </a:r>
          </a:p>
        </p:txBody>
      </p:sp>
      <p:pic>
        <p:nvPicPr>
          <p:cNvPr id="26" name="~PP1410.WAV">
            <a:hlinkClick r:id="" action="ppaction://media"/>
          </p:cNvPr>
          <p:cNvPicPr>
            <a:picLocks noRot="1" noChangeAspect="1"/>
          </p:cNvPicPr>
          <p:nvPr>
            <a:wavAudioFile r:embed="rId2" name="~PP1410.WAV"/>
          </p:nvPr>
        </p:nvPicPr>
        <p:blipFill>
          <a:blip r:embed="rId5" cstate="print"/>
          <a:stretch>
            <a:fillRect/>
          </a:stretch>
        </p:blipFill>
        <p:spPr>
          <a:xfrm>
            <a:off x="8737600" y="6451600"/>
            <a:ext cx="304800" cy="304800"/>
          </a:xfrm>
          <a:prstGeom prst="rect">
            <a:avLst/>
          </a:prstGeom>
        </p:spPr>
      </p:pic>
    </p:spTree>
    <p:custDataLst>
      <p:tags r:id="rId1"/>
    </p:custDataLst>
    <p:extLst>
      <p:ext uri="{BB962C8B-B14F-4D97-AF65-F5344CB8AC3E}">
        <p14:creationId xmlns:p14="http://schemas.microsoft.com/office/powerpoint/2010/main" val="2925113672"/>
      </p:ext>
    </p:extLst>
  </p:cSld>
  <p:clrMapOvr>
    <a:masterClrMapping/>
  </p:clrMapOvr>
  <p:transition advTm="763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down)">
                                      <p:cBhvr>
                                        <p:cTn id="21" dur="500"/>
                                        <p:tgtEl>
                                          <p:spTgt spid="23"/>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5" fill="hold" display="0">
                  <p:stCondLst>
                    <p:cond delay="indefinite"/>
                  </p:stCondLst>
                  <p:endCondLst>
                    <p:cond evt="onPrev" delay="0">
                      <p:tgtEl>
                        <p:sldTgt/>
                      </p:tgtEl>
                    </p:cond>
                    <p:cond evt="onStopAudio" delay="0">
                      <p:tgtEl>
                        <p:sldTgt/>
                      </p:tgtEl>
                    </p:cond>
                  </p:endCondLst>
                </p:cTn>
                <p:tgtEl>
                  <p:spTgt spid="26"/>
                </p:tgtEl>
              </p:cMediaNode>
            </p:audio>
          </p:childTnLst>
        </p:cTn>
      </p:par>
    </p:tnLst>
    <p:bldLst>
      <p:bldP spid="23" grpId="0"/>
      <p:bldP spid="2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pPr algn="l"/>
            <a:r>
              <a:rPr lang="en-US" b="1"/>
              <a:t>Monitoring Supplies</a:t>
            </a:r>
          </a:p>
        </p:txBody>
      </p:sp>
      <p:sp>
        <p:nvSpPr>
          <p:cNvPr id="3" name="Content Placeholder 2"/>
          <p:cNvSpPr>
            <a:spLocks noGrp="1"/>
          </p:cNvSpPr>
          <p:nvPr>
            <p:ph idx="1"/>
          </p:nvPr>
        </p:nvSpPr>
        <p:spPr>
          <a:xfrm>
            <a:off x="381000" y="1600200"/>
            <a:ext cx="8077200" cy="4525963"/>
          </a:xfrm>
        </p:spPr>
        <p:txBody>
          <a:bodyPr rtlCol="0">
            <a:normAutofit fontScale="92500"/>
          </a:bodyPr>
          <a:lstStyle/>
          <a:p>
            <a:pPr fontAlgn="auto">
              <a:spcAft>
                <a:spcPts val="0"/>
              </a:spcAft>
              <a:buFont typeface="Arial" pitchFamily="34" charset="0"/>
              <a:buChar char="•"/>
              <a:defRPr/>
            </a:pPr>
            <a:r>
              <a:rPr lang="en-US" dirty="0"/>
              <a:t>Lancets</a:t>
            </a:r>
          </a:p>
          <a:p>
            <a:pPr fontAlgn="auto">
              <a:spcAft>
                <a:spcPts val="0"/>
              </a:spcAft>
              <a:buFont typeface="Arial" pitchFamily="34" charset="0"/>
              <a:buChar char="•"/>
              <a:defRPr/>
            </a:pPr>
            <a:r>
              <a:rPr lang="en-US" dirty="0"/>
              <a:t>Lancing device</a:t>
            </a:r>
          </a:p>
          <a:p>
            <a:pPr fontAlgn="auto">
              <a:spcAft>
                <a:spcPts val="0"/>
              </a:spcAft>
              <a:buFont typeface="Arial" pitchFamily="34" charset="0"/>
              <a:buChar char="•"/>
              <a:defRPr/>
            </a:pPr>
            <a:r>
              <a:rPr lang="en-US" dirty="0" err="1"/>
              <a:t>Glucometer</a:t>
            </a:r>
            <a:endParaRPr lang="en-US" dirty="0"/>
          </a:p>
          <a:p>
            <a:pPr fontAlgn="auto">
              <a:spcAft>
                <a:spcPts val="0"/>
              </a:spcAft>
              <a:buFont typeface="Arial" pitchFamily="34" charset="0"/>
              <a:buChar char="•"/>
              <a:defRPr/>
            </a:pPr>
            <a:r>
              <a:rPr lang="en-US" dirty="0"/>
              <a:t>Test strips</a:t>
            </a:r>
          </a:p>
          <a:p>
            <a:pPr fontAlgn="auto">
              <a:spcAft>
                <a:spcPts val="0"/>
              </a:spcAft>
              <a:buFont typeface="Arial" pitchFamily="34" charset="0"/>
              <a:buChar char="•"/>
              <a:defRPr/>
            </a:pPr>
            <a:r>
              <a:rPr lang="en-US" dirty="0"/>
              <a:t>Safe sharps disposal</a:t>
            </a:r>
          </a:p>
          <a:p>
            <a:pPr fontAlgn="auto">
              <a:spcAft>
                <a:spcPts val="0"/>
              </a:spcAft>
              <a:buFont typeface="Arial" pitchFamily="34" charset="0"/>
              <a:buChar char="•"/>
              <a:defRPr/>
            </a:pPr>
            <a:r>
              <a:rPr lang="en-US" dirty="0" err="1"/>
              <a:t>Bandaids</a:t>
            </a:r>
            <a:r>
              <a:rPr lang="en-US" dirty="0"/>
              <a:t>, alcohol swabs  or cotton balls (opt.)</a:t>
            </a:r>
          </a:p>
          <a:p>
            <a:pPr fontAlgn="auto">
              <a:spcAft>
                <a:spcPts val="0"/>
              </a:spcAft>
              <a:buFont typeface="Arial" pitchFamily="34" charset="0"/>
              <a:buChar char="•"/>
              <a:defRPr/>
            </a:pPr>
            <a:r>
              <a:rPr lang="en-US" dirty="0"/>
              <a:t>Supplies should be labeled and not shared between students</a:t>
            </a:r>
          </a:p>
        </p:txBody>
      </p:sp>
      <p:sp>
        <p:nvSpPr>
          <p:cNvPr id="5" name="Footer Placeholder 4"/>
          <p:cNvSpPr>
            <a:spLocks noGrp="1"/>
          </p:cNvSpPr>
          <p:nvPr>
            <p:ph type="ftr" sz="quarter" idx="11"/>
          </p:nvPr>
        </p:nvSpPr>
        <p:spPr/>
        <p:txBody>
          <a:bodyPr/>
          <a:lstStyle/>
          <a:p>
            <a:pPr>
              <a:defRPr/>
            </a:pPr>
            <a:r>
              <a:rPr lang="en-US"/>
              <a:t>© 2020 Diabetes Foundation of Mississippi</a:t>
            </a:r>
            <a:endParaRPr lang="en-US" dirty="0"/>
          </a:p>
        </p:txBody>
      </p:sp>
      <p:pic>
        <p:nvPicPr>
          <p:cNvPr id="52228" name="Picture 2" descr="http://ts1.mm.bing.net/th?id=I4877807902655660&amp;pid=1.7&amp;w=235&amp;h=153&amp;c=7&amp;rs=1"/>
          <p:cNvPicPr>
            <a:picLocks noChangeAspect="1" noChangeArrowheads="1"/>
          </p:cNvPicPr>
          <p:nvPr/>
        </p:nvPicPr>
        <p:blipFill>
          <a:blip r:embed="rId4" cstate="print"/>
          <a:srcRect/>
          <a:stretch>
            <a:fillRect/>
          </a:stretch>
        </p:blipFill>
        <p:spPr bwMode="auto">
          <a:xfrm>
            <a:off x="4876800" y="1177925"/>
            <a:ext cx="3925888" cy="2555875"/>
          </a:xfrm>
          <a:prstGeom prst="rect">
            <a:avLst/>
          </a:prstGeom>
          <a:noFill/>
          <a:ln w="9525">
            <a:noFill/>
            <a:miter lim="800000"/>
            <a:headEnd/>
            <a:tailEnd/>
          </a:ln>
        </p:spPr>
      </p:pic>
      <p:pic>
        <p:nvPicPr>
          <p:cNvPr id="6" name="~PP2045.WAV">
            <a:hlinkClick r:id="" action="ppaction://media"/>
          </p:cNvPr>
          <p:cNvPicPr>
            <a:picLocks noRot="1" noChangeAspect="1"/>
          </p:cNvPicPr>
          <p:nvPr>
            <a:wavAudioFile r:embed="rId1" name="~PP2045.WAV"/>
          </p:nvPr>
        </p:nvPicPr>
        <p:blipFill>
          <a:blip r:embed="rId5" cstate="print"/>
          <a:stretch>
            <a:fillRect/>
          </a:stretch>
        </p:blipFill>
        <p:spPr>
          <a:xfrm>
            <a:off x="8737600" y="6451600"/>
            <a:ext cx="304800" cy="304800"/>
          </a:xfrm>
          <a:prstGeom prst="rect">
            <a:avLst/>
          </a:prstGeom>
        </p:spPr>
      </p:pic>
    </p:spTree>
  </p:cSld>
  <p:clrMapOvr>
    <a:masterClrMapping/>
  </p:clrMapOvr>
  <p:transition advTm="850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b="1" dirty="0"/>
              <a:t>BG Monitoring Hints</a:t>
            </a:r>
          </a:p>
        </p:txBody>
      </p:sp>
      <p:sp>
        <p:nvSpPr>
          <p:cNvPr id="54275" name="Content Placeholder 2"/>
          <p:cNvSpPr>
            <a:spLocks noGrp="1"/>
          </p:cNvSpPr>
          <p:nvPr>
            <p:ph idx="1"/>
          </p:nvPr>
        </p:nvSpPr>
        <p:spPr/>
        <p:txBody>
          <a:bodyPr/>
          <a:lstStyle/>
          <a:p>
            <a:r>
              <a:rPr lang="en-US" dirty="0"/>
              <a:t>Observe standard safety precautions</a:t>
            </a:r>
          </a:p>
          <a:p>
            <a:r>
              <a:rPr lang="en-US" dirty="0"/>
              <a:t>Testing site should be washed, warm and dry</a:t>
            </a:r>
          </a:p>
          <a:p>
            <a:r>
              <a:rPr lang="en-US" dirty="0"/>
              <a:t>If you are having trouble, lower site below level of heart and milk finger toward stick site.</a:t>
            </a:r>
          </a:p>
          <a:p>
            <a:r>
              <a:rPr lang="en-US" dirty="0"/>
              <a:t>Use sides or pad of fingers not tip</a:t>
            </a:r>
          </a:p>
          <a:p>
            <a:r>
              <a:rPr lang="en-US" dirty="0"/>
              <a:t>Don’t use injured, damaged or callused sites.</a:t>
            </a:r>
          </a:p>
          <a:p>
            <a:r>
              <a:rPr lang="en-US" dirty="0"/>
              <a:t>Always record results!!</a:t>
            </a:r>
          </a:p>
        </p:txBody>
      </p:sp>
      <p:sp>
        <p:nvSpPr>
          <p:cNvPr id="4" name="Footer Placeholder 3"/>
          <p:cNvSpPr>
            <a:spLocks noGrp="1"/>
          </p:cNvSpPr>
          <p:nvPr>
            <p:ph type="ftr" sz="quarter" idx="11"/>
          </p:nvPr>
        </p:nvSpPr>
        <p:spPr>
          <a:xfrm>
            <a:off x="2819400" y="6356350"/>
            <a:ext cx="4114800" cy="365125"/>
          </a:xfrm>
        </p:spPr>
        <p:txBody>
          <a:bodyPr/>
          <a:lstStyle/>
          <a:p>
            <a:pPr>
              <a:defRPr/>
            </a:pPr>
            <a:r>
              <a:rPr lang="en-US"/>
              <a:t>© 2020 Diabetes Foundation of Mississippi</a:t>
            </a:r>
            <a:endParaRPr lang="en-US" dirty="0"/>
          </a:p>
        </p:txBody>
      </p:sp>
      <p:pic>
        <p:nvPicPr>
          <p:cNvPr id="6" name="~PP3068.WAV">
            <a:hlinkClick r:id="" action="ppaction://media"/>
          </p:cNvPr>
          <p:cNvPicPr>
            <a:picLocks noRot="1" noChangeAspect="1"/>
          </p:cNvPicPr>
          <p:nvPr>
            <a:wavAudioFile r:embed="rId1" name="~PP3068.WAV"/>
          </p:nvPr>
        </p:nvPicPr>
        <p:blipFill>
          <a:blip r:embed="rId3" cstate="print"/>
          <a:stretch>
            <a:fillRect/>
          </a:stretch>
        </p:blipFill>
        <p:spPr>
          <a:xfrm>
            <a:off x="8737600" y="6451600"/>
            <a:ext cx="304800" cy="304800"/>
          </a:xfrm>
          <a:prstGeom prst="rect">
            <a:avLst/>
          </a:prstGeom>
        </p:spPr>
      </p:pic>
    </p:spTree>
  </p:cSld>
  <p:clrMapOvr>
    <a:masterClrMapping/>
  </p:clrMapOvr>
  <p:transition advTm="465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2"/>
          <p:cNvSpPr>
            <a:spLocks noGrp="1"/>
          </p:cNvSpPr>
          <p:nvPr>
            <p:ph type="title"/>
          </p:nvPr>
        </p:nvSpPr>
        <p:spPr>
          <a:xfrm>
            <a:off x="1485900" y="990600"/>
            <a:ext cx="6299200" cy="857250"/>
          </a:xfrm>
        </p:spPr>
        <p:txBody>
          <a:bodyPr>
            <a:normAutofit fontScale="90000"/>
          </a:bodyPr>
          <a:lstStyle/>
          <a:p>
            <a:pPr>
              <a:defRPr/>
            </a:pPr>
            <a:r>
              <a:rPr lang="en-US" altLang="en-US" b="1" dirty="0"/>
              <a:t>Continuous Glucose Monitoring (CGM)</a:t>
            </a:r>
          </a:p>
        </p:txBody>
      </p:sp>
      <p:sp>
        <p:nvSpPr>
          <p:cNvPr id="15" name="Footer Placeholder 14"/>
          <p:cNvSpPr>
            <a:spLocks noGrp="1"/>
          </p:cNvSpPr>
          <p:nvPr>
            <p:ph type="ftr" sz="quarter" idx="11"/>
          </p:nvPr>
        </p:nvSpPr>
        <p:spPr/>
        <p:txBody>
          <a:bodyPr/>
          <a:lstStyle/>
          <a:p>
            <a:pPr>
              <a:defRPr/>
            </a:pPr>
            <a:r>
              <a:rPr lang="en-US"/>
              <a:t>© 2020 Diabetes Foundation of Mississippi</a:t>
            </a:r>
          </a:p>
        </p:txBody>
      </p:sp>
      <p:pic>
        <p:nvPicPr>
          <p:cNvPr id="20483" name="Picture 6"/>
          <p:cNvPicPr>
            <a:picLocks noChangeAspect="1" noChangeArrowheads="1"/>
          </p:cNvPicPr>
          <p:nvPr/>
        </p:nvPicPr>
        <p:blipFill>
          <a:blip r:embed="rId3" cstate="print"/>
          <a:srcRect/>
          <a:stretch>
            <a:fillRect/>
          </a:stretch>
        </p:blipFill>
        <p:spPr bwMode="auto">
          <a:xfrm>
            <a:off x="381000" y="3962400"/>
            <a:ext cx="1541463" cy="1444625"/>
          </a:xfrm>
          <a:prstGeom prst="rect">
            <a:avLst/>
          </a:prstGeom>
          <a:noFill/>
          <a:ln w="9525">
            <a:noFill/>
            <a:miter lim="800000"/>
            <a:headEnd/>
            <a:tailEnd/>
          </a:ln>
        </p:spPr>
      </p:pic>
      <p:pic>
        <p:nvPicPr>
          <p:cNvPr id="20484" name="Picture 7"/>
          <p:cNvPicPr>
            <a:picLocks noChangeAspect="1" noChangeArrowheads="1"/>
          </p:cNvPicPr>
          <p:nvPr/>
        </p:nvPicPr>
        <p:blipFill>
          <a:blip r:embed="rId4" cstate="print"/>
          <a:srcRect/>
          <a:stretch>
            <a:fillRect/>
          </a:stretch>
        </p:blipFill>
        <p:spPr bwMode="auto">
          <a:xfrm>
            <a:off x="2197100" y="4637088"/>
            <a:ext cx="1381125" cy="1574800"/>
          </a:xfrm>
          <a:prstGeom prst="rect">
            <a:avLst/>
          </a:prstGeom>
          <a:noFill/>
          <a:ln w="9525">
            <a:noFill/>
            <a:miter lim="800000"/>
            <a:headEnd/>
            <a:tailEnd/>
          </a:ln>
        </p:spPr>
      </p:pic>
      <p:sp>
        <p:nvSpPr>
          <p:cNvPr id="16393" name="TextBox 13"/>
          <p:cNvSpPr txBox="1">
            <a:spLocks noChangeArrowheads="1"/>
          </p:cNvSpPr>
          <p:nvPr/>
        </p:nvSpPr>
        <p:spPr bwMode="auto">
          <a:xfrm>
            <a:off x="7310438" y="1905000"/>
            <a:ext cx="16811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en-US" sz="1350" b="1" dirty="0"/>
              <a:t>MEDTRONIC 630/670G</a:t>
            </a:r>
          </a:p>
          <a:p>
            <a:pPr algn="ctr">
              <a:defRPr/>
            </a:pPr>
            <a:r>
              <a:rPr lang="en-US" altLang="en-US" sz="1350" b="1" dirty="0" err="1"/>
              <a:t>Enlite</a:t>
            </a:r>
            <a:r>
              <a:rPr lang="en-US" altLang="en-US" sz="1350" b="1" dirty="0"/>
              <a:t>/Guardian Sensor</a:t>
            </a:r>
          </a:p>
        </p:txBody>
      </p:sp>
      <p:pic>
        <p:nvPicPr>
          <p:cNvPr id="20486" name="Picture 12"/>
          <p:cNvPicPr>
            <a:picLocks noChangeAspect="1" noChangeArrowheads="1"/>
          </p:cNvPicPr>
          <p:nvPr/>
        </p:nvPicPr>
        <p:blipFill>
          <a:blip r:embed="rId5" cstate="print"/>
          <a:srcRect/>
          <a:stretch>
            <a:fillRect/>
          </a:stretch>
        </p:blipFill>
        <p:spPr bwMode="auto">
          <a:xfrm>
            <a:off x="247650" y="1919288"/>
            <a:ext cx="2249488" cy="1770062"/>
          </a:xfrm>
          <a:prstGeom prst="rect">
            <a:avLst/>
          </a:prstGeom>
          <a:noFill/>
          <a:ln w="9525">
            <a:noFill/>
            <a:miter lim="800000"/>
            <a:headEnd/>
            <a:tailEnd/>
          </a:ln>
        </p:spPr>
      </p:pic>
      <p:sp>
        <p:nvSpPr>
          <p:cNvPr id="16395" name="TextBox 11"/>
          <p:cNvSpPr txBox="1">
            <a:spLocks noChangeArrowheads="1"/>
          </p:cNvSpPr>
          <p:nvPr/>
        </p:nvSpPr>
        <p:spPr bwMode="auto">
          <a:xfrm>
            <a:off x="2071688" y="2006600"/>
            <a:ext cx="150971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en-US" altLang="en-US" sz="1350" b="1" dirty="0"/>
              <a:t>DEXCOM G5</a:t>
            </a:r>
          </a:p>
          <a:p>
            <a:pPr>
              <a:defRPr/>
            </a:pPr>
            <a:r>
              <a:rPr lang="en-US" altLang="en-US" sz="1350" b="1" dirty="0"/>
              <a:t>(and now…G6)</a:t>
            </a:r>
          </a:p>
        </p:txBody>
      </p:sp>
      <p:sp>
        <p:nvSpPr>
          <p:cNvPr id="2" name="AutoShape 2" descr="Image result for medtronic 670G"/>
          <p:cNvSpPr>
            <a:spLocks noChangeAspect="1" noChangeArrowheads="1"/>
          </p:cNvSpPr>
          <p:nvPr/>
        </p:nvSpPr>
        <p:spPr bwMode="auto">
          <a:xfrm>
            <a:off x="115888" y="7493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lIns="68580" tIns="34290" rIns="68580" bIns="34290"/>
          <a:lstStyle/>
          <a:p>
            <a:pPr>
              <a:defRPr/>
            </a:pPr>
            <a:endParaRPr lang="en-US" sz="1350">
              <a:latin typeface="Arial" panose="020B0604020202020204" pitchFamily="34" charset="0"/>
              <a:cs typeface="Arial" panose="020B0604020202020204" pitchFamily="34" charset="0"/>
            </a:endParaRPr>
          </a:p>
        </p:txBody>
      </p:sp>
      <p:pic>
        <p:nvPicPr>
          <p:cNvPr id="20489" name="Picture 2"/>
          <p:cNvPicPr>
            <a:picLocks noChangeAspect="1"/>
          </p:cNvPicPr>
          <p:nvPr/>
        </p:nvPicPr>
        <p:blipFill>
          <a:blip r:embed="rId6" cstate="print"/>
          <a:srcRect/>
          <a:stretch>
            <a:fillRect/>
          </a:stretch>
        </p:blipFill>
        <p:spPr bwMode="auto">
          <a:xfrm>
            <a:off x="6019800" y="2133600"/>
            <a:ext cx="1306513" cy="1963737"/>
          </a:xfrm>
          <a:prstGeom prst="rect">
            <a:avLst/>
          </a:prstGeom>
          <a:noFill/>
          <a:ln w="9525">
            <a:noFill/>
            <a:miter lim="800000"/>
            <a:headEnd/>
            <a:tailEnd/>
          </a:ln>
        </p:spPr>
      </p:pic>
      <p:pic>
        <p:nvPicPr>
          <p:cNvPr id="20490" name="Picture 3"/>
          <p:cNvPicPr>
            <a:picLocks noChangeAspect="1"/>
          </p:cNvPicPr>
          <p:nvPr/>
        </p:nvPicPr>
        <p:blipFill>
          <a:blip r:embed="rId7" cstate="print"/>
          <a:srcRect/>
          <a:stretch>
            <a:fillRect/>
          </a:stretch>
        </p:blipFill>
        <p:spPr bwMode="auto">
          <a:xfrm>
            <a:off x="4800600" y="4637088"/>
            <a:ext cx="2590800" cy="1851025"/>
          </a:xfrm>
          <a:prstGeom prst="rect">
            <a:avLst/>
          </a:prstGeom>
          <a:noFill/>
          <a:ln w="9525">
            <a:noFill/>
            <a:miter lim="800000"/>
            <a:headEnd/>
            <a:tailEnd/>
          </a:ln>
        </p:spPr>
      </p:pic>
      <p:pic>
        <p:nvPicPr>
          <p:cNvPr id="20491" name="Picture 4"/>
          <p:cNvPicPr>
            <a:picLocks noChangeAspect="1"/>
          </p:cNvPicPr>
          <p:nvPr/>
        </p:nvPicPr>
        <p:blipFill>
          <a:blip r:embed="rId8" cstate="print"/>
          <a:srcRect/>
          <a:stretch>
            <a:fillRect/>
          </a:stretch>
        </p:blipFill>
        <p:spPr bwMode="auto">
          <a:xfrm>
            <a:off x="6932613" y="4541838"/>
            <a:ext cx="1677987" cy="1668462"/>
          </a:xfrm>
          <a:prstGeom prst="rect">
            <a:avLst/>
          </a:prstGeom>
          <a:noFill/>
          <a:ln w="9525">
            <a:noFill/>
            <a:miter lim="800000"/>
            <a:headEnd/>
            <a:tailEnd/>
          </a:ln>
        </p:spPr>
      </p:pic>
      <p:sp>
        <p:nvSpPr>
          <p:cNvPr id="14" name="TextBox 11"/>
          <p:cNvSpPr txBox="1">
            <a:spLocks noChangeArrowheads="1"/>
          </p:cNvSpPr>
          <p:nvPr/>
        </p:nvSpPr>
        <p:spPr bwMode="auto">
          <a:xfrm>
            <a:off x="5676900" y="4267200"/>
            <a:ext cx="146050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en-US" altLang="en-US" sz="1350" b="1" dirty="0"/>
              <a:t>ABBOTT LIBRE</a:t>
            </a:r>
          </a:p>
        </p:txBody>
      </p:sp>
      <p:pic>
        <p:nvPicPr>
          <p:cNvPr id="20493" name="Picture 5"/>
          <p:cNvPicPr>
            <a:picLocks noChangeAspect="1"/>
          </p:cNvPicPr>
          <p:nvPr/>
        </p:nvPicPr>
        <p:blipFill>
          <a:blip r:embed="rId9" cstate="print"/>
          <a:srcRect/>
          <a:stretch>
            <a:fillRect/>
          </a:stretch>
        </p:blipFill>
        <p:spPr bwMode="auto">
          <a:xfrm>
            <a:off x="2619375" y="2535238"/>
            <a:ext cx="2781300" cy="1647825"/>
          </a:xfrm>
          <a:prstGeom prst="rect">
            <a:avLst/>
          </a:prstGeom>
          <a:noFill/>
          <a:ln w="9525">
            <a:noFill/>
            <a:miter lim="800000"/>
            <a:headEnd/>
            <a:tailEnd/>
          </a:ln>
        </p:spPr>
      </p:pic>
      <p:pic>
        <p:nvPicPr>
          <p:cNvPr id="17" name="~PP1121.WAV">
            <a:hlinkClick r:id="" action="ppaction://media"/>
          </p:cNvPr>
          <p:cNvPicPr>
            <a:picLocks noRot="1" noChangeAspect="1"/>
          </p:cNvPicPr>
          <p:nvPr>
            <a:wavAudioFile r:embed="rId1" name="~PP1121.WAV"/>
          </p:nvPr>
        </p:nvPicPr>
        <p:blipFill>
          <a:blip r:embed="rId10" cstate="print"/>
          <a:stretch>
            <a:fillRect/>
          </a:stretch>
        </p:blipFill>
        <p:spPr>
          <a:xfrm>
            <a:off x="8737600" y="6451600"/>
            <a:ext cx="304800" cy="304800"/>
          </a:xfrm>
          <a:prstGeom prst="rect">
            <a:avLst/>
          </a:prstGeom>
        </p:spPr>
      </p:pic>
    </p:spTree>
  </p:cSld>
  <p:clrMapOvr>
    <a:masterClrMapping/>
  </p:clrMapOvr>
  <p:transition spd="med" advTm="5801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7"/>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ltLang="en-US" b="1"/>
              <a:t>Benefits of CGM</a:t>
            </a:r>
          </a:p>
        </p:txBody>
      </p:sp>
      <p:sp>
        <p:nvSpPr>
          <p:cNvPr id="21507" name="Content Placeholder 2"/>
          <p:cNvSpPr>
            <a:spLocks noGrp="1"/>
          </p:cNvSpPr>
          <p:nvPr>
            <p:ph idx="1"/>
          </p:nvPr>
        </p:nvSpPr>
        <p:spPr/>
        <p:txBody>
          <a:bodyPr>
            <a:normAutofit fontScale="92500" lnSpcReduction="10000"/>
          </a:bodyPr>
          <a:lstStyle/>
          <a:p>
            <a:r>
              <a:rPr lang="en-US" altLang="en-US" dirty="0"/>
              <a:t>Minimizes need for BG </a:t>
            </a:r>
            <a:r>
              <a:rPr lang="en-US" altLang="en-US" dirty="0" err="1"/>
              <a:t>fingersticks</a:t>
            </a:r>
            <a:r>
              <a:rPr lang="en-US" altLang="en-US" dirty="0"/>
              <a:t> between meals and in overnight hours</a:t>
            </a:r>
          </a:p>
          <a:p>
            <a:r>
              <a:rPr lang="en-US" altLang="en-US" dirty="0"/>
              <a:t>Provides high and low BG alerts to allow for early intervention to decrease risk of severe hypo or hyperglycemia</a:t>
            </a:r>
          </a:p>
          <a:p>
            <a:r>
              <a:rPr lang="en-US" altLang="en-US" dirty="0"/>
              <a:t>Provides data to fine tuning insulin pump basal rates and bolus doses</a:t>
            </a:r>
          </a:p>
          <a:p>
            <a:r>
              <a:rPr lang="en-US" altLang="en-US" dirty="0"/>
              <a:t>Provides insight to help refine bolus doses for specific foods and need to adjust basal rates for activity</a:t>
            </a:r>
          </a:p>
          <a:p>
            <a:endParaRPr lang="en-US" altLang="en-US" dirty="0"/>
          </a:p>
          <a:p>
            <a:endParaRPr lang="en-US" altLang="en-US" dirty="0"/>
          </a:p>
        </p:txBody>
      </p:sp>
      <p:sp>
        <p:nvSpPr>
          <p:cNvPr id="4" name="Footer Placeholder 3"/>
          <p:cNvSpPr>
            <a:spLocks noGrp="1"/>
          </p:cNvSpPr>
          <p:nvPr>
            <p:ph type="ftr" sz="quarter" idx="11"/>
          </p:nvPr>
        </p:nvSpPr>
        <p:spPr/>
        <p:txBody>
          <a:bodyPr/>
          <a:lstStyle/>
          <a:p>
            <a:pPr>
              <a:defRPr/>
            </a:pPr>
            <a:r>
              <a:rPr lang="en-US"/>
              <a:t>© 2020 Diabetes Foundation of Mississippi</a:t>
            </a:r>
          </a:p>
        </p:txBody>
      </p:sp>
      <p:pic>
        <p:nvPicPr>
          <p:cNvPr id="5" name="~PP181.WAV">
            <a:hlinkClick r:id="" action="ppaction://media"/>
          </p:cNvPr>
          <p:cNvPicPr>
            <a:picLocks noRot="1" noChangeAspect="1"/>
          </p:cNvPicPr>
          <p:nvPr>
            <a:wavAudioFile r:embed="rId1" name="~PP181.WAV"/>
          </p:nvPr>
        </p:nvPicPr>
        <p:blipFill>
          <a:blip r:embed="rId3" cstate="print"/>
          <a:stretch>
            <a:fillRect/>
          </a:stretch>
        </p:blipFill>
        <p:spPr>
          <a:xfrm>
            <a:off x="8737600" y="6451600"/>
            <a:ext cx="304800" cy="304800"/>
          </a:xfrm>
          <a:prstGeom prst="rect">
            <a:avLst/>
          </a:prstGeom>
        </p:spPr>
      </p:pic>
    </p:spTree>
  </p:cSld>
  <p:clrMapOvr>
    <a:masterClrMapping/>
  </p:clrMapOvr>
  <p:transition advTm="380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b="1"/>
              <a:t>CGM – The School Nurse Role</a:t>
            </a:r>
          </a:p>
        </p:txBody>
      </p:sp>
      <p:sp>
        <p:nvSpPr>
          <p:cNvPr id="23555" name="Content Placeholder 2"/>
          <p:cNvSpPr>
            <a:spLocks noGrp="1"/>
          </p:cNvSpPr>
          <p:nvPr>
            <p:ph idx="1"/>
          </p:nvPr>
        </p:nvSpPr>
        <p:spPr>
          <a:xfrm>
            <a:off x="457200" y="1935163"/>
            <a:ext cx="8305800" cy="4389437"/>
          </a:xfrm>
        </p:spPr>
        <p:txBody>
          <a:bodyPr>
            <a:normAutofit fontScale="92500" lnSpcReduction="20000"/>
          </a:bodyPr>
          <a:lstStyle/>
          <a:p>
            <a:r>
              <a:rPr lang="en-US" altLang="en-US" dirty="0"/>
              <a:t>Monitor high and low alarms for hypo or hyperglycemic emergencies</a:t>
            </a:r>
          </a:p>
          <a:p>
            <a:r>
              <a:rPr lang="en-US" altLang="en-US" dirty="0"/>
              <a:t>Utilize significant trend arrows for decision making around correcting high blood sugars or adjusting for lows according to individual protocols</a:t>
            </a:r>
          </a:p>
          <a:p>
            <a:r>
              <a:rPr lang="en-US" altLang="en-US" dirty="0"/>
              <a:t>STICK TO THE BASICS!</a:t>
            </a:r>
          </a:p>
          <a:p>
            <a:pPr lvl="1"/>
            <a:r>
              <a:rPr lang="en-US" altLang="en-US" dirty="0"/>
              <a:t>Target BG two hours after meals is 140 – 180, and it should continue to drop to the 80 – 120 range by 4 hours</a:t>
            </a:r>
          </a:p>
          <a:p>
            <a:pPr lvl="1"/>
            <a:r>
              <a:rPr lang="en-US" altLang="en-US" dirty="0"/>
              <a:t>Low BG is still &lt;70mg/dl</a:t>
            </a:r>
          </a:p>
          <a:p>
            <a:endParaRPr lang="en-US" altLang="en-US" dirty="0"/>
          </a:p>
          <a:p>
            <a:endParaRPr lang="en-US" altLang="en-US" dirty="0"/>
          </a:p>
        </p:txBody>
      </p:sp>
      <p:sp>
        <p:nvSpPr>
          <p:cNvPr id="4" name="Footer Placeholder 3"/>
          <p:cNvSpPr>
            <a:spLocks noGrp="1"/>
          </p:cNvSpPr>
          <p:nvPr>
            <p:ph type="ftr" sz="quarter" idx="11"/>
          </p:nvPr>
        </p:nvSpPr>
        <p:spPr/>
        <p:txBody>
          <a:bodyPr/>
          <a:lstStyle/>
          <a:p>
            <a:pPr>
              <a:defRPr/>
            </a:pPr>
            <a:r>
              <a:rPr lang="en-US"/>
              <a:t>© 2020 Diabetes Foundation of Mississippi</a:t>
            </a:r>
          </a:p>
        </p:txBody>
      </p:sp>
      <p:pic>
        <p:nvPicPr>
          <p:cNvPr id="5" name="~PP3225.WAV">
            <a:hlinkClick r:id="" action="ppaction://media"/>
          </p:cNvPr>
          <p:cNvPicPr>
            <a:picLocks noRot="1" noChangeAspect="1"/>
          </p:cNvPicPr>
          <p:nvPr>
            <a:wavAudioFile r:embed="rId1" name="~PP3225.WAV"/>
          </p:nvPr>
        </p:nvPicPr>
        <p:blipFill>
          <a:blip r:embed="rId3" cstate="print"/>
          <a:stretch>
            <a:fillRect/>
          </a:stretch>
        </p:blipFill>
        <p:spPr>
          <a:xfrm>
            <a:off x="8737600" y="6451600"/>
            <a:ext cx="304800" cy="304800"/>
          </a:xfrm>
          <a:prstGeom prst="rect">
            <a:avLst/>
          </a:prstGeom>
        </p:spPr>
      </p:pic>
    </p:spTree>
  </p:cSld>
  <p:clrMapOvr>
    <a:masterClrMapping/>
  </p:clrMapOvr>
  <p:transition advTm="642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b="1"/>
              <a:t>Data! Reading Trend Arrows </a:t>
            </a:r>
          </a:p>
        </p:txBody>
      </p:sp>
      <p:pic>
        <p:nvPicPr>
          <p:cNvPr id="22535" name="Content Placeholder 4"/>
          <p:cNvPicPr>
            <a:picLocks noGrp="1" noChangeAspect="1"/>
          </p:cNvPicPr>
          <p:nvPr>
            <p:ph idx="1"/>
          </p:nvPr>
        </p:nvPicPr>
        <p:blipFill>
          <a:blip r:embed="rId3" cstate="print"/>
          <a:stretch>
            <a:fillRect/>
          </a:stretch>
        </p:blipFill>
        <p:spPr>
          <a:xfrm>
            <a:off x="3771900" y="2429669"/>
            <a:ext cx="1600200" cy="2867025"/>
          </a:xfrm>
        </p:spPr>
      </p:pic>
      <p:sp>
        <p:nvSpPr>
          <p:cNvPr id="8" name="Footer Placeholder 7"/>
          <p:cNvSpPr>
            <a:spLocks noGrp="1"/>
          </p:cNvSpPr>
          <p:nvPr>
            <p:ph type="ftr" sz="quarter" idx="11"/>
          </p:nvPr>
        </p:nvSpPr>
        <p:spPr/>
        <p:txBody>
          <a:bodyPr/>
          <a:lstStyle/>
          <a:p>
            <a:pPr>
              <a:defRPr/>
            </a:pPr>
            <a:r>
              <a:rPr lang="en-US"/>
              <a:t>© 2020 Diabetes Foundation of Mississippi</a:t>
            </a:r>
          </a:p>
        </p:txBody>
      </p:sp>
      <p:pic>
        <p:nvPicPr>
          <p:cNvPr id="22531" name="Picture 4"/>
          <p:cNvPicPr>
            <a:picLocks noChangeAspect="1" noChangeArrowheads="1"/>
          </p:cNvPicPr>
          <p:nvPr/>
        </p:nvPicPr>
        <p:blipFill>
          <a:blip r:embed="rId4" cstate="print"/>
          <a:srcRect/>
          <a:stretch>
            <a:fillRect/>
          </a:stretch>
        </p:blipFill>
        <p:spPr bwMode="auto">
          <a:xfrm>
            <a:off x="304800" y="3124200"/>
            <a:ext cx="1905000" cy="3402013"/>
          </a:xfrm>
          <a:prstGeom prst="rect">
            <a:avLst/>
          </a:prstGeom>
          <a:noFill/>
          <a:ln w="9525">
            <a:noFill/>
            <a:miter lim="800000"/>
            <a:headEnd/>
            <a:tailEnd/>
          </a:ln>
        </p:spPr>
      </p:pic>
      <p:pic>
        <p:nvPicPr>
          <p:cNvPr id="22532" name="Picture 5"/>
          <p:cNvPicPr>
            <a:picLocks noChangeAspect="1" noChangeArrowheads="1"/>
          </p:cNvPicPr>
          <p:nvPr/>
        </p:nvPicPr>
        <p:blipFill>
          <a:blip r:embed="rId5" cstate="print"/>
          <a:srcRect/>
          <a:stretch>
            <a:fillRect/>
          </a:stretch>
        </p:blipFill>
        <p:spPr bwMode="auto">
          <a:xfrm>
            <a:off x="5241925" y="2062163"/>
            <a:ext cx="3143250" cy="1457325"/>
          </a:xfrm>
          <a:prstGeom prst="rect">
            <a:avLst/>
          </a:prstGeom>
          <a:noFill/>
          <a:ln w="9525">
            <a:noFill/>
            <a:miter lim="800000"/>
            <a:headEnd/>
            <a:tailEnd/>
          </a:ln>
        </p:spPr>
      </p:pic>
      <p:sp>
        <p:nvSpPr>
          <p:cNvPr id="22533" name="AutoShape 7" descr="Image result for dexcom trend arrows"/>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ltLang="en-US"/>
          </a:p>
        </p:txBody>
      </p:sp>
      <p:pic>
        <p:nvPicPr>
          <p:cNvPr id="22534" name="Picture 8"/>
          <p:cNvPicPr>
            <a:picLocks noChangeAspect="1" noChangeArrowheads="1"/>
          </p:cNvPicPr>
          <p:nvPr/>
        </p:nvPicPr>
        <p:blipFill>
          <a:blip r:embed="rId6" cstate="print"/>
          <a:srcRect/>
          <a:stretch>
            <a:fillRect/>
          </a:stretch>
        </p:blipFill>
        <p:spPr bwMode="auto">
          <a:xfrm>
            <a:off x="2667000" y="2124075"/>
            <a:ext cx="1704975" cy="3533775"/>
          </a:xfrm>
          <a:prstGeom prst="rect">
            <a:avLst/>
          </a:prstGeom>
          <a:noFill/>
          <a:ln w="9525">
            <a:noFill/>
            <a:miter lim="800000"/>
            <a:headEnd/>
            <a:tailEnd/>
          </a:ln>
        </p:spPr>
      </p:pic>
      <p:pic>
        <p:nvPicPr>
          <p:cNvPr id="9" name="~PP3615.WAV">
            <a:hlinkClick r:id="" action="ppaction://media"/>
          </p:cNvPr>
          <p:cNvPicPr>
            <a:picLocks noRot="1" noChangeAspect="1"/>
          </p:cNvPicPr>
          <p:nvPr>
            <a:wavAudioFile r:embed="rId1" name="~PP3615.WAV"/>
          </p:nvPr>
        </p:nvPicPr>
        <p:blipFill>
          <a:blip r:embed="rId7" cstate="print"/>
          <a:stretch>
            <a:fillRect/>
          </a:stretch>
        </p:blipFill>
        <p:spPr>
          <a:xfrm>
            <a:off x="8737600" y="6451600"/>
            <a:ext cx="304800" cy="304800"/>
          </a:xfrm>
          <a:prstGeom prst="rect">
            <a:avLst/>
          </a:prstGeom>
        </p:spPr>
      </p:pic>
    </p:spTree>
  </p:cSld>
  <p:clrMapOvr>
    <a:masterClrMapping/>
  </p:clrMapOvr>
  <p:transition advTm="288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1447800"/>
          </a:xfrm>
        </p:spPr>
        <p:txBody>
          <a:bodyPr rtlCol="0">
            <a:normAutofit fontScale="90000"/>
          </a:bodyPr>
          <a:lstStyle/>
          <a:p>
            <a:pPr fontAlgn="auto">
              <a:spcAft>
                <a:spcPts val="0"/>
              </a:spcAft>
              <a:defRPr/>
            </a:pPr>
            <a:br>
              <a:rPr lang="en-US" dirty="0"/>
            </a:br>
            <a:r>
              <a:rPr lang="en-US" dirty="0"/>
              <a:t>Oral Medication, Insulin Delivery and other topics</a:t>
            </a:r>
            <a:br>
              <a:rPr lang="en-US" dirty="0"/>
            </a:br>
            <a:endParaRPr lang="en-US" dirty="0"/>
          </a:p>
        </p:txBody>
      </p:sp>
      <p:sp>
        <p:nvSpPr>
          <p:cNvPr id="57347" name="Content Placeholder 2"/>
          <p:cNvSpPr>
            <a:spLocks noGrp="1"/>
          </p:cNvSpPr>
          <p:nvPr>
            <p:ph idx="1"/>
          </p:nvPr>
        </p:nvSpPr>
        <p:spPr/>
        <p:txBody>
          <a:bodyPr/>
          <a:lstStyle/>
          <a:p>
            <a:pPr algn="ctr">
              <a:buFont typeface="Arial" charset="0"/>
              <a:buNone/>
            </a:pPr>
            <a:endParaRPr lang="en-US" sz="4400" dirty="0"/>
          </a:p>
          <a:p>
            <a:pPr algn="ctr">
              <a:buFont typeface="Arial" charset="0"/>
              <a:buNone/>
            </a:pPr>
            <a:endParaRPr lang="en-US" sz="4400" dirty="0"/>
          </a:p>
          <a:p>
            <a:pPr algn="ctr">
              <a:buFont typeface="Arial" charset="0"/>
              <a:buNone/>
            </a:pPr>
            <a:endParaRPr lang="en-US" dirty="0"/>
          </a:p>
        </p:txBody>
      </p:sp>
      <p:sp>
        <p:nvSpPr>
          <p:cNvPr id="5" name="Footer Placeholder 4"/>
          <p:cNvSpPr>
            <a:spLocks noGrp="1"/>
          </p:cNvSpPr>
          <p:nvPr>
            <p:ph type="ftr" sz="quarter" idx="11"/>
          </p:nvPr>
        </p:nvSpPr>
        <p:spPr/>
        <p:txBody>
          <a:bodyPr/>
          <a:lstStyle/>
          <a:p>
            <a:pPr>
              <a:defRPr/>
            </a:pPr>
            <a:r>
              <a:rPr lang="en-US"/>
              <a:t>© 2020 Diabetes Foundation of Mississippi</a:t>
            </a:r>
            <a:endParaRPr lang="en-US" dirty="0"/>
          </a:p>
        </p:txBody>
      </p:sp>
      <p:pic>
        <p:nvPicPr>
          <p:cNvPr id="57348" name="Picture 3" descr="DFM_Logo_NoInc_H_2C_2010.JPG"/>
          <p:cNvPicPr>
            <a:picLocks noChangeAspect="1"/>
          </p:cNvPicPr>
          <p:nvPr/>
        </p:nvPicPr>
        <p:blipFill>
          <a:blip r:embed="rId3" cstate="print"/>
          <a:srcRect/>
          <a:stretch>
            <a:fillRect/>
          </a:stretch>
        </p:blipFill>
        <p:spPr bwMode="auto">
          <a:xfrm>
            <a:off x="2895600" y="3505200"/>
            <a:ext cx="3048000" cy="954088"/>
          </a:xfrm>
          <a:prstGeom prst="rect">
            <a:avLst/>
          </a:prstGeom>
          <a:noFill/>
          <a:ln w="9525">
            <a:noFill/>
            <a:miter lim="800000"/>
            <a:headEnd/>
            <a:tailEnd/>
          </a:ln>
        </p:spPr>
      </p:pic>
      <p:pic>
        <p:nvPicPr>
          <p:cNvPr id="6" name="~PP910.WAV">
            <a:hlinkClick r:id="" action="ppaction://media"/>
          </p:cNvPr>
          <p:cNvPicPr>
            <a:picLocks noRot="1" noChangeAspect="1"/>
          </p:cNvPicPr>
          <p:nvPr>
            <a:wavAudioFile r:embed="rId1" name="~PP910.WAV"/>
          </p:nvPr>
        </p:nvPicPr>
        <p:blipFill>
          <a:blip r:embed="rId4" cstate="print"/>
          <a:stretch>
            <a:fillRect/>
          </a:stretch>
        </p:blipFill>
        <p:spPr>
          <a:xfrm>
            <a:off x="8737600" y="6451600"/>
            <a:ext cx="304800" cy="304800"/>
          </a:xfrm>
          <a:prstGeom prst="rect">
            <a:avLst/>
          </a:prstGeom>
        </p:spPr>
      </p:pic>
    </p:spTree>
  </p:cSld>
  <p:clrMapOvr>
    <a:masterClrMapping/>
  </p:clrMapOvr>
  <p:transition advTm="11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a:t>Type 2 Diabetes and Oral Medication  in School Aged Children and Teens</a:t>
            </a:r>
          </a:p>
        </p:txBody>
      </p:sp>
      <p:sp>
        <p:nvSpPr>
          <p:cNvPr id="3" name="Content Placeholder 2"/>
          <p:cNvSpPr>
            <a:spLocks noGrp="1"/>
          </p:cNvSpPr>
          <p:nvPr>
            <p:ph idx="1"/>
          </p:nvPr>
        </p:nvSpPr>
        <p:spPr/>
        <p:txBody>
          <a:bodyPr rtlCol="0">
            <a:normAutofit fontScale="92500" lnSpcReduction="20000"/>
          </a:bodyPr>
          <a:lstStyle/>
          <a:p>
            <a:pPr fontAlgn="auto">
              <a:spcAft>
                <a:spcPts val="0"/>
              </a:spcAft>
              <a:buFont typeface="Arial" pitchFamily="34" charset="0"/>
              <a:buChar char="•"/>
              <a:defRPr/>
            </a:pPr>
            <a:r>
              <a:rPr lang="en-US" dirty="0" err="1"/>
              <a:t>Metformin</a:t>
            </a:r>
            <a:r>
              <a:rPr lang="en-US" dirty="0"/>
              <a:t> is most commonly used in children ages 10-16 with type 2 diabetes</a:t>
            </a:r>
          </a:p>
          <a:p>
            <a:pPr fontAlgn="auto">
              <a:spcAft>
                <a:spcPts val="0"/>
              </a:spcAft>
              <a:buFont typeface="Arial" pitchFamily="34" charset="0"/>
              <a:buChar char="•"/>
              <a:defRPr/>
            </a:pPr>
            <a:r>
              <a:rPr lang="en-US" dirty="0" err="1"/>
              <a:t>Metformin</a:t>
            </a:r>
            <a:r>
              <a:rPr lang="en-US" dirty="0"/>
              <a:t>  suppresses glucose production by the liver and stimulates glucose uptake by muscle cells</a:t>
            </a:r>
          </a:p>
          <a:p>
            <a:pPr fontAlgn="auto">
              <a:spcAft>
                <a:spcPts val="0"/>
              </a:spcAft>
              <a:buFont typeface="Arial" pitchFamily="34" charset="0"/>
              <a:buChar char="•"/>
              <a:defRPr/>
            </a:pPr>
            <a:r>
              <a:rPr lang="en-US" dirty="0"/>
              <a:t>Usual dose is 500 mg twice a day with meals</a:t>
            </a:r>
          </a:p>
          <a:p>
            <a:pPr fontAlgn="auto">
              <a:spcAft>
                <a:spcPts val="0"/>
              </a:spcAft>
              <a:buFont typeface="Arial" pitchFamily="34" charset="0"/>
              <a:buChar char="•"/>
              <a:defRPr/>
            </a:pPr>
            <a:r>
              <a:rPr lang="en-US" dirty="0"/>
              <a:t>Can cause hypoglycemia  especially if meals or snacks are missed, or if used with another diabetes medicine</a:t>
            </a:r>
          </a:p>
          <a:p>
            <a:pPr fontAlgn="auto">
              <a:spcAft>
                <a:spcPts val="0"/>
              </a:spcAft>
              <a:buFont typeface="Arial" pitchFamily="34" charset="0"/>
              <a:buChar char="•"/>
              <a:defRPr/>
            </a:pPr>
            <a:r>
              <a:rPr lang="en-US" dirty="0"/>
              <a:t>Side effects include abdominal discomfort</a:t>
            </a:r>
          </a:p>
        </p:txBody>
      </p:sp>
      <p:sp>
        <p:nvSpPr>
          <p:cNvPr id="4" name="Footer Placeholder 3"/>
          <p:cNvSpPr>
            <a:spLocks noGrp="1"/>
          </p:cNvSpPr>
          <p:nvPr>
            <p:ph type="ftr" sz="quarter" idx="11"/>
          </p:nvPr>
        </p:nvSpPr>
        <p:spPr/>
        <p:txBody>
          <a:bodyPr/>
          <a:lstStyle/>
          <a:p>
            <a:pPr>
              <a:defRPr/>
            </a:pPr>
            <a:r>
              <a:rPr lang="en-US"/>
              <a:t>© 2020 Diabetes Foundation of Mississippi</a:t>
            </a:r>
            <a:endParaRPr lang="en-US" dirty="0"/>
          </a:p>
        </p:txBody>
      </p:sp>
      <p:pic>
        <p:nvPicPr>
          <p:cNvPr id="5" name="~PP1225.WAV">
            <a:hlinkClick r:id="" action="ppaction://media"/>
          </p:cNvPr>
          <p:cNvPicPr>
            <a:picLocks noRot="1" noChangeAspect="1"/>
          </p:cNvPicPr>
          <p:nvPr>
            <a:wavAudioFile r:embed="rId1" name="~PP1225.WAV"/>
          </p:nvPr>
        </p:nvPicPr>
        <p:blipFill>
          <a:blip r:embed="rId3" cstate="print"/>
          <a:stretch>
            <a:fillRect/>
          </a:stretch>
        </p:blipFill>
        <p:spPr>
          <a:xfrm>
            <a:off x="8737600" y="6451600"/>
            <a:ext cx="304800" cy="304800"/>
          </a:xfrm>
          <a:prstGeom prst="rect">
            <a:avLst/>
          </a:prstGeom>
        </p:spPr>
      </p:pic>
    </p:spTree>
  </p:cSld>
  <p:clrMapOvr>
    <a:masterClrMapping/>
  </p:clrMapOvr>
  <p:transition advTm="533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US" b="1"/>
              <a:t>Insulin</a:t>
            </a:r>
          </a:p>
        </p:txBody>
      </p:sp>
      <p:sp>
        <p:nvSpPr>
          <p:cNvPr id="3" name="Content Placeholder 2"/>
          <p:cNvSpPr>
            <a:spLocks noGrp="1"/>
          </p:cNvSpPr>
          <p:nvPr>
            <p:ph idx="1"/>
          </p:nvPr>
        </p:nvSpPr>
        <p:spPr/>
        <p:txBody>
          <a:bodyPr rtlCol="0">
            <a:normAutofit lnSpcReduction="10000"/>
          </a:bodyPr>
          <a:lstStyle/>
          <a:p>
            <a:pPr fontAlgn="auto">
              <a:spcAft>
                <a:spcPts val="0"/>
              </a:spcAft>
              <a:buFont typeface="Arial" pitchFamily="34" charset="0"/>
              <a:buChar char="•"/>
              <a:defRPr/>
            </a:pPr>
            <a:r>
              <a:rPr lang="en-US" dirty="0"/>
              <a:t>Insulin is used to manage both type 1 and type 2 diabetes in school aged children</a:t>
            </a:r>
          </a:p>
          <a:p>
            <a:pPr fontAlgn="auto">
              <a:spcAft>
                <a:spcPts val="0"/>
              </a:spcAft>
              <a:buFont typeface="Arial" pitchFamily="34" charset="0"/>
              <a:buChar char="•"/>
              <a:defRPr/>
            </a:pPr>
            <a:r>
              <a:rPr lang="en-US" dirty="0"/>
              <a:t>Can be administered through syringe, insulin pen or pump</a:t>
            </a:r>
          </a:p>
          <a:p>
            <a:pPr fontAlgn="auto">
              <a:spcAft>
                <a:spcPts val="0"/>
              </a:spcAft>
              <a:buFont typeface="Arial" pitchFamily="34" charset="0"/>
              <a:buChar char="•"/>
              <a:defRPr/>
            </a:pPr>
            <a:r>
              <a:rPr lang="en-US" dirty="0"/>
              <a:t>School must provide accommodation for administration during the school day, during field trips and extra curricular activities</a:t>
            </a:r>
          </a:p>
          <a:p>
            <a:pPr fontAlgn="auto">
              <a:spcAft>
                <a:spcPts val="0"/>
              </a:spcAft>
              <a:buFont typeface="Arial" pitchFamily="34" charset="0"/>
              <a:buChar char="•"/>
              <a:defRPr/>
            </a:pPr>
            <a:r>
              <a:rPr lang="en-US" dirty="0"/>
              <a:t>School must administer according to state laws and regulations</a:t>
            </a:r>
          </a:p>
        </p:txBody>
      </p:sp>
      <p:sp>
        <p:nvSpPr>
          <p:cNvPr id="4" name="Footer Placeholder 3"/>
          <p:cNvSpPr>
            <a:spLocks noGrp="1"/>
          </p:cNvSpPr>
          <p:nvPr>
            <p:ph type="ftr" sz="quarter" idx="11"/>
          </p:nvPr>
        </p:nvSpPr>
        <p:spPr/>
        <p:txBody>
          <a:bodyPr/>
          <a:lstStyle/>
          <a:p>
            <a:pPr>
              <a:defRPr/>
            </a:pPr>
            <a:r>
              <a:rPr lang="en-US"/>
              <a:t>© 2020 Diabetes Foundation of Mississippi</a:t>
            </a:r>
            <a:endParaRPr lang="en-US" dirty="0"/>
          </a:p>
        </p:txBody>
      </p:sp>
      <p:pic>
        <p:nvPicPr>
          <p:cNvPr id="5" name="~PP2287.WAV">
            <a:hlinkClick r:id="" action="ppaction://media"/>
          </p:cNvPr>
          <p:cNvPicPr>
            <a:picLocks noRot="1" noChangeAspect="1"/>
          </p:cNvPicPr>
          <p:nvPr>
            <a:wavAudioFile r:embed="rId1" name="~PP2287.WAV"/>
          </p:nvPr>
        </p:nvPicPr>
        <p:blipFill>
          <a:blip r:embed="rId3" cstate="print"/>
          <a:stretch>
            <a:fillRect/>
          </a:stretch>
        </p:blipFill>
        <p:spPr>
          <a:xfrm>
            <a:off x="8737600" y="6451600"/>
            <a:ext cx="304800" cy="304800"/>
          </a:xfrm>
          <a:prstGeom prst="rect">
            <a:avLst/>
          </a:prstGeom>
        </p:spPr>
      </p:pic>
    </p:spTree>
  </p:cSld>
  <p:clrMapOvr>
    <a:masterClrMapping/>
  </p:clrMapOvr>
  <p:transition advTm="581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endParaRPr lang="en-US"/>
          </a:p>
        </p:txBody>
      </p:sp>
      <p:pic>
        <p:nvPicPr>
          <p:cNvPr id="60419" name="Content Placeholder 3" descr="Insulin Action Profile slide image.jpg"/>
          <p:cNvPicPr>
            <a:picLocks noGrp="1" noChangeAspect="1"/>
          </p:cNvPicPr>
          <p:nvPr>
            <p:ph idx="1"/>
          </p:nvPr>
        </p:nvPicPr>
        <p:blipFill>
          <a:blip r:embed="rId4" cstate="print"/>
          <a:srcRect/>
          <a:stretch>
            <a:fillRect/>
          </a:stretch>
        </p:blipFill>
        <p:spPr>
          <a:xfrm>
            <a:off x="381000" y="152400"/>
            <a:ext cx="8421688" cy="6362700"/>
          </a:xfrm>
        </p:spPr>
      </p:pic>
      <p:sp>
        <p:nvSpPr>
          <p:cNvPr id="5" name="Footer Placeholder 4"/>
          <p:cNvSpPr>
            <a:spLocks noGrp="1"/>
          </p:cNvSpPr>
          <p:nvPr>
            <p:ph type="ftr" sz="quarter" idx="11"/>
          </p:nvPr>
        </p:nvSpPr>
        <p:spPr/>
        <p:txBody>
          <a:bodyPr/>
          <a:lstStyle/>
          <a:p>
            <a:pPr>
              <a:defRPr/>
            </a:pPr>
            <a:r>
              <a:rPr lang="en-US"/>
              <a:t>© 2020 Diabetes Foundation of Mississippi</a:t>
            </a:r>
            <a:endParaRPr lang="en-US" dirty="0"/>
          </a:p>
        </p:txBody>
      </p:sp>
      <p:pic>
        <p:nvPicPr>
          <p:cNvPr id="8" name="~PP2217.WAV">
            <a:hlinkClick r:id="" action="ppaction://media"/>
          </p:cNvPr>
          <p:cNvPicPr>
            <a:picLocks noRot="1" noChangeAspect="1"/>
          </p:cNvPicPr>
          <p:nvPr>
            <a:wavAudioFile r:embed="rId1" name="~PP2217.WAV"/>
          </p:nvPr>
        </p:nvPicPr>
        <p:blipFill>
          <a:blip r:embed="rId5" cstate="print"/>
          <a:stretch>
            <a:fillRect/>
          </a:stretch>
        </p:blipFill>
        <p:spPr>
          <a:xfrm>
            <a:off x="8737600" y="6451600"/>
            <a:ext cx="304800" cy="304800"/>
          </a:xfrm>
          <a:prstGeom prst="rect">
            <a:avLst/>
          </a:prstGeom>
        </p:spPr>
      </p:pic>
    </p:spTree>
  </p:cSld>
  <p:clrMapOvr>
    <a:masterClrMapping/>
  </p:clrMapOvr>
  <p:transition advTm="443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 1 diabetes</a:t>
            </a:r>
          </a:p>
        </p:txBody>
      </p:sp>
      <p:sp>
        <p:nvSpPr>
          <p:cNvPr id="3" name="Content Placeholder 2"/>
          <p:cNvSpPr>
            <a:spLocks noGrp="1"/>
          </p:cNvSpPr>
          <p:nvPr>
            <p:ph idx="1"/>
          </p:nvPr>
        </p:nvSpPr>
        <p:spPr/>
        <p:txBody>
          <a:bodyPr/>
          <a:lstStyle/>
          <a:p>
            <a:r>
              <a:rPr lang="en-US" dirty="0"/>
              <a:t>Autoimmune form of diabetes</a:t>
            </a:r>
          </a:p>
          <a:p>
            <a:r>
              <a:rPr lang="en-US" dirty="0"/>
              <a:t>Insulin producing cells destroyed by body’s immune system (T cells)</a:t>
            </a:r>
          </a:p>
          <a:p>
            <a:r>
              <a:rPr lang="en-US" dirty="0"/>
              <a:t>Insulin required from moment of diagnosis</a:t>
            </a:r>
          </a:p>
          <a:p>
            <a:r>
              <a:rPr lang="en-US" dirty="0"/>
              <a:t>Usually affects children and young adults, BUT can be diagnosed into ninth decade of life!</a:t>
            </a:r>
          </a:p>
          <a:p>
            <a:r>
              <a:rPr lang="en-US" dirty="0"/>
              <a:t>Still the most prevalent form of diabetes in school aged children and teens</a:t>
            </a:r>
          </a:p>
        </p:txBody>
      </p:sp>
      <p:sp>
        <p:nvSpPr>
          <p:cNvPr id="4" name="Footer Placeholder 3"/>
          <p:cNvSpPr>
            <a:spLocks noGrp="1"/>
          </p:cNvSpPr>
          <p:nvPr>
            <p:ph type="ftr" sz="quarter" idx="11"/>
          </p:nvPr>
        </p:nvSpPr>
        <p:spPr/>
        <p:txBody>
          <a:bodyPr/>
          <a:lstStyle/>
          <a:p>
            <a:pPr>
              <a:defRPr/>
            </a:pPr>
            <a:r>
              <a:rPr lang="en-US"/>
              <a:t>© 2020 Diabetes Foundation of Mississippi</a:t>
            </a:r>
            <a:endParaRPr lang="en-US" dirty="0"/>
          </a:p>
        </p:txBody>
      </p:sp>
      <p:pic>
        <p:nvPicPr>
          <p:cNvPr id="6" name="~PP1751.WAV">
            <a:hlinkClick r:id="" action="ppaction://media"/>
          </p:cNvPr>
          <p:cNvPicPr>
            <a:picLocks noRot="1" noChangeAspect="1"/>
          </p:cNvPicPr>
          <p:nvPr>
            <a:wavAudioFile r:embed="rId1" name="~PP1751.WAV"/>
          </p:nvPr>
        </p:nvPicPr>
        <p:blipFill>
          <a:blip r:embed="rId4" cstate="print"/>
          <a:stretch>
            <a:fillRect/>
          </a:stretch>
        </p:blipFill>
        <p:spPr>
          <a:xfrm>
            <a:off x="8737600" y="6451600"/>
            <a:ext cx="304800" cy="304800"/>
          </a:xfrm>
          <a:prstGeom prst="rect">
            <a:avLst/>
          </a:prstGeom>
        </p:spPr>
      </p:pic>
    </p:spTree>
  </p:cSld>
  <p:clrMapOvr>
    <a:masterClrMapping/>
  </p:clrMapOvr>
  <p:transition advTm="328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b="1"/>
              <a:t>Insulin Administration Pens</a:t>
            </a:r>
          </a:p>
        </p:txBody>
      </p:sp>
      <p:sp>
        <p:nvSpPr>
          <p:cNvPr id="3" name="Content Placeholder 2"/>
          <p:cNvSpPr>
            <a:spLocks noGrp="1"/>
          </p:cNvSpPr>
          <p:nvPr>
            <p:ph idx="1"/>
          </p:nvPr>
        </p:nvSpPr>
        <p:spPr/>
        <p:txBody>
          <a:bodyPr rtlCol="0">
            <a:normAutofit/>
          </a:bodyPr>
          <a:lstStyle/>
          <a:p>
            <a:pPr fontAlgn="auto">
              <a:spcAft>
                <a:spcPts val="0"/>
              </a:spcAft>
              <a:buFont typeface="Arial" pitchFamily="34" charset="0"/>
              <a:buChar char="•"/>
              <a:defRPr/>
            </a:pPr>
            <a:r>
              <a:rPr lang="en-US" dirty="0"/>
              <a:t>Pen needles are changed with every dose</a:t>
            </a:r>
          </a:p>
          <a:p>
            <a:pPr fontAlgn="auto">
              <a:spcAft>
                <a:spcPts val="0"/>
              </a:spcAft>
              <a:buFont typeface="Arial" pitchFamily="34" charset="0"/>
              <a:buChar char="•"/>
              <a:defRPr/>
            </a:pPr>
            <a:r>
              <a:rPr lang="en-US" dirty="0"/>
              <a:t>Priming (air shot) clears the air from the needle and fills needle with insulin</a:t>
            </a:r>
          </a:p>
          <a:p>
            <a:pPr fontAlgn="auto">
              <a:spcAft>
                <a:spcPts val="0"/>
              </a:spcAft>
              <a:buFont typeface="Arial" pitchFamily="34" charset="0"/>
              <a:buChar char="•"/>
              <a:defRPr/>
            </a:pPr>
            <a:r>
              <a:rPr lang="en-US" dirty="0"/>
              <a:t>Needle should be kept in skin for 5-10 count</a:t>
            </a:r>
          </a:p>
          <a:p>
            <a:pPr fontAlgn="auto">
              <a:spcAft>
                <a:spcPts val="0"/>
              </a:spcAft>
              <a:buFont typeface="Arial" pitchFamily="34" charset="0"/>
              <a:buChar char="•"/>
              <a:defRPr/>
            </a:pPr>
            <a:r>
              <a:rPr lang="en-US" dirty="0"/>
              <a:t>Some pens have half unit accuracy or memory to prevent                               insulin stacking.</a:t>
            </a:r>
          </a:p>
          <a:p>
            <a:pPr fontAlgn="auto">
              <a:spcAft>
                <a:spcPts val="0"/>
              </a:spcAft>
              <a:buFont typeface="Arial" pitchFamily="34" charset="0"/>
              <a:buChar char="•"/>
              <a:defRPr/>
            </a:pPr>
            <a:endParaRPr lang="en-US" dirty="0"/>
          </a:p>
        </p:txBody>
      </p:sp>
      <p:sp>
        <p:nvSpPr>
          <p:cNvPr id="5" name="Footer Placeholder 4"/>
          <p:cNvSpPr>
            <a:spLocks noGrp="1"/>
          </p:cNvSpPr>
          <p:nvPr>
            <p:ph type="ftr" sz="quarter" idx="11"/>
          </p:nvPr>
        </p:nvSpPr>
        <p:spPr/>
        <p:txBody>
          <a:bodyPr/>
          <a:lstStyle/>
          <a:p>
            <a:pPr>
              <a:defRPr/>
            </a:pPr>
            <a:r>
              <a:rPr lang="en-US"/>
              <a:t>© 2020 Diabetes Foundation of Mississippi</a:t>
            </a:r>
            <a:endParaRPr lang="en-US" dirty="0"/>
          </a:p>
        </p:txBody>
      </p:sp>
      <p:pic>
        <p:nvPicPr>
          <p:cNvPr id="63492" name="Picture 2" descr="http://www.prediabetics.org/wp-content/uploads/2012/03/insulin_pen.jpg"/>
          <p:cNvPicPr>
            <a:picLocks noChangeAspect="1" noChangeArrowheads="1"/>
          </p:cNvPicPr>
          <p:nvPr/>
        </p:nvPicPr>
        <p:blipFill>
          <a:blip r:embed="rId4" cstate="print"/>
          <a:srcRect/>
          <a:stretch>
            <a:fillRect/>
          </a:stretch>
        </p:blipFill>
        <p:spPr bwMode="auto">
          <a:xfrm>
            <a:off x="2743200" y="4267200"/>
            <a:ext cx="2590800" cy="1947863"/>
          </a:xfrm>
          <a:prstGeom prst="rect">
            <a:avLst/>
          </a:prstGeom>
          <a:noFill/>
          <a:ln w="9525">
            <a:noFill/>
            <a:miter lim="800000"/>
            <a:headEnd/>
            <a:tailEnd/>
          </a:ln>
        </p:spPr>
      </p:pic>
      <p:pic>
        <p:nvPicPr>
          <p:cNvPr id="6" name="~PP150.WAV">
            <a:hlinkClick r:id="" action="ppaction://media"/>
          </p:cNvPr>
          <p:cNvPicPr>
            <a:picLocks noRot="1" noChangeAspect="1"/>
          </p:cNvPicPr>
          <p:nvPr>
            <a:wavAudioFile r:embed="rId1" name="~PP150.WAV"/>
          </p:nvPr>
        </p:nvPicPr>
        <p:blipFill>
          <a:blip r:embed="rId5" cstate="print"/>
          <a:stretch>
            <a:fillRect/>
          </a:stretch>
        </p:blipFill>
        <p:spPr>
          <a:xfrm>
            <a:off x="8737600" y="6451600"/>
            <a:ext cx="304800" cy="304800"/>
          </a:xfrm>
          <a:prstGeom prst="rect">
            <a:avLst/>
          </a:prstGeom>
        </p:spPr>
      </p:pic>
    </p:spTree>
  </p:cSld>
  <p:clrMapOvr>
    <a:masterClrMapping/>
  </p:clrMapOvr>
  <p:transition advTm="345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2"/>
          <p:cNvSpPr>
            <a:spLocks noGrp="1"/>
          </p:cNvSpPr>
          <p:nvPr>
            <p:ph type="title"/>
          </p:nvPr>
        </p:nvSpPr>
        <p:spPr>
          <a:xfrm>
            <a:off x="457200" y="304800"/>
            <a:ext cx="8229600" cy="1143000"/>
          </a:xfrm>
        </p:spPr>
        <p:txBody>
          <a:bodyPr/>
          <a:lstStyle/>
          <a:p>
            <a:r>
              <a:rPr lang="en-US" altLang="en-US" b="1" dirty="0"/>
              <a:t>Insulin pumps</a:t>
            </a:r>
          </a:p>
        </p:txBody>
      </p:sp>
      <p:sp>
        <p:nvSpPr>
          <p:cNvPr id="10" name="Footer Placeholder 9"/>
          <p:cNvSpPr>
            <a:spLocks noGrp="1"/>
          </p:cNvSpPr>
          <p:nvPr>
            <p:ph type="ftr" sz="quarter" idx="11"/>
          </p:nvPr>
        </p:nvSpPr>
        <p:spPr/>
        <p:txBody>
          <a:bodyPr/>
          <a:lstStyle/>
          <a:p>
            <a:pPr>
              <a:defRPr/>
            </a:pPr>
            <a:r>
              <a:rPr lang="en-US"/>
              <a:t>© 2020 Diabetes Foundation of Mississippi</a:t>
            </a:r>
          </a:p>
        </p:txBody>
      </p:sp>
      <p:pic>
        <p:nvPicPr>
          <p:cNvPr id="6147" name="Picture 2"/>
          <p:cNvPicPr>
            <a:picLocks noChangeAspect="1" noChangeArrowheads="1"/>
          </p:cNvPicPr>
          <p:nvPr/>
        </p:nvPicPr>
        <p:blipFill>
          <a:blip r:embed="rId4" cstate="print"/>
          <a:srcRect/>
          <a:stretch>
            <a:fillRect/>
          </a:stretch>
        </p:blipFill>
        <p:spPr bwMode="auto">
          <a:xfrm>
            <a:off x="6019800" y="1590675"/>
            <a:ext cx="2058988" cy="2030413"/>
          </a:xfrm>
          <a:prstGeom prst="rect">
            <a:avLst/>
          </a:prstGeom>
          <a:noFill/>
          <a:ln w="9525">
            <a:noFill/>
            <a:miter lim="800000"/>
            <a:headEnd/>
            <a:tailEnd/>
          </a:ln>
        </p:spPr>
      </p:pic>
      <p:pic>
        <p:nvPicPr>
          <p:cNvPr id="6148" name="Picture 11"/>
          <p:cNvPicPr>
            <a:picLocks noChangeAspect="1" noChangeArrowheads="1"/>
          </p:cNvPicPr>
          <p:nvPr/>
        </p:nvPicPr>
        <p:blipFill>
          <a:blip r:embed="rId5" cstate="print"/>
          <a:srcRect/>
          <a:stretch>
            <a:fillRect/>
          </a:stretch>
        </p:blipFill>
        <p:spPr bwMode="auto">
          <a:xfrm>
            <a:off x="3429000" y="3416300"/>
            <a:ext cx="2133600" cy="2309813"/>
          </a:xfrm>
          <a:prstGeom prst="rect">
            <a:avLst/>
          </a:prstGeom>
          <a:noFill/>
          <a:ln w="9525">
            <a:noFill/>
            <a:miter lim="800000"/>
            <a:headEnd/>
            <a:tailEnd/>
          </a:ln>
        </p:spPr>
      </p:pic>
      <p:sp>
        <p:nvSpPr>
          <p:cNvPr id="6149" name="TextBox 1"/>
          <p:cNvSpPr txBox="1">
            <a:spLocks noChangeArrowheads="1"/>
          </p:cNvSpPr>
          <p:nvPr/>
        </p:nvSpPr>
        <p:spPr bwMode="auto">
          <a:xfrm>
            <a:off x="6400800" y="3757613"/>
            <a:ext cx="1752600" cy="646112"/>
          </a:xfrm>
          <a:prstGeom prst="rect">
            <a:avLst/>
          </a:prstGeom>
          <a:noFill/>
          <a:ln w="9525">
            <a:noFill/>
            <a:miter lim="800000"/>
            <a:headEnd/>
            <a:tailEnd/>
          </a:ln>
        </p:spPr>
        <p:txBody>
          <a:bodyPr>
            <a:spAutoFit/>
          </a:bodyPr>
          <a:lstStyle/>
          <a:p>
            <a:pPr algn="ctr"/>
            <a:r>
              <a:rPr lang="en-US" altLang="en-US" b="1"/>
              <a:t>MEDTRONIC</a:t>
            </a:r>
          </a:p>
          <a:p>
            <a:pPr algn="ctr"/>
            <a:r>
              <a:rPr lang="en-US" altLang="en-US" b="1"/>
              <a:t>630G or 670G</a:t>
            </a:r>
          </a:p>
        </p:txBody>
      </p:sp>
      <p:sp>
        <p:nvSpPr>
          <p:cNvPr id="6150" name="TextBox 9"/>
          <p:cNvSpPr txBox="1">
            <a:spLocks noChangeArrowheads="1"/>
          </p:cNvSpPr>
          <p:nvPr/>
        </p:nvSpPr>
        <p:spPr bwMode="auto">
          <a:xfrm>
            <a:off x="3352800" y="5802313"/>
            <a:ext cx="2514600" cy="369887"/>
          </a:xfrm>
          <a:prstGeom prst="rect">
            <a:avLst/>
          </a:prstGeom>
          <a:noFill/>
          <a:ln w="9525">
            <a:noFill/>
            <a:miter lim="800000"/>
            <a:headEnd/>
            <a:tailEnd/>
          </a:ln>
        </p:spPr>
        <p:txBody>
          <a:bodyPr>
            <a:spAutoFit/>
          </a:bodyPr>
          <a:lstStyle/>
          <a:p>
            <a:pPr algn="ctr"/>
            <a:r>
              <a:rPr lang="en-US" altLang="en-US" b="1"/>
              <a:t>TANDEM T:SLIM</a:t>
            </a:r>
          </a:p>
        </p:txBody>
      </p:sp>
      <p:sp>
        <p:nvSpPr>
          <p:cNvPr id="6151" name="TextBox 10"/>
          <p:cNvSpPr txBox="1">
            <a:spLocks noChangeArrowheads="1"/>
          </p:cNvSpPr>
          <p:nvPr/>
        </p:nvSpPr>
        <p:spPr bwMode="auto">
          <a:xfrm>
            <a:off x="3048000" y="1847850"/>
            <a:ext cx="1287463" cy="646113"/>
          </a:xfrm>
          <a:prstGeom prst="rect">
            <a:avLst/>
          </a:prstGeom>
          <a:noFill/>
          <a:ln w="9525">
            <a:noFill/>
            <a:miter lim="800000"/>
            <a:headEnd/>
            <a:tailEnd/>
          </a:ln>
        </p:spPr>
        <p:txBody>
          <a:bodyPr>
            <a:spAutoFit/>
          </a:bodyPr>
          <a:lstStyle/>
          <a:p>
            <a:pPr algn="ctr"/>
            <a:r>
              <a:rPr lang="en-US" altLang="en-US" b="1"/>
              <a:t>INSULET </a:t>
            </a:r>
          </a:p>
          <a:p>
            <a:pPr algn="ctr"/>
            <a:r>
              <a:rPr lang="en-US" altLang="en-US" b="1"/>
              <a:t>OMNIPOD</a:t>
            </a:r>
          </a:p>
        </p:txBody>
      </p:sp>
      <p:sp>
        <p:nvSpPr>
          <p:cNvPr id="6152" name="AutoShape 14" descr="Image result for animas vibe pump"/>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ltLang="en-US"/>
          </a:p>
        </p:txBody>
      </p:sp>
      <p:pic>
        <p:nvPicPr>
          <p:cNvPr id="6153" name="Picture 2"/>
          <p:cNvPicPr>
            <a:picLocks noChangeAspect="1"/>
          </p:cNvPicPr>
          <p:nvPr/>
        </p:nvPicPr>
        <p:blipFill>
          <a:blip r:embed="rId6" cstate="print"/>
          <a:srcRect/>
          <a:stretch>
            <a:fillRect/>
          </a:stretch>
        </p:blipFill>
        <p:spPr bwMode="auto">
          <a:xfrm>
            <a:off x="609600" y="1893888"/>
            <a:ext cx="2276475" cy="2187575"/>
          </a:xfrm>
          <a:prstGeom prst="rect">
            <a:avLst/>
          </a:prstGeom>
          <a:noFill/>
          <a:ln w="9525">
            <a:noFill/>
            <a:miter lim="800000"/>
            <a:headEnd/>
            <a:tailEnd/>
          </a:ln>
        </p:spPr>
      </p:pic>
      <p:pic>
        <p:nvPicPr>
          <p:cNvPr id="11" name="~PP786.WAV">
            <a:hlinkClick r:id="" action="ppaction://media"/>
          </p:cNvPr>
          <p:cNvPicPr>
            <a:picLocks noRot="1" noChangeAspect="1"/>
          </p:cNvPicPr>
          <p:nvPr>
            <a:wavAudioFile r:embed="rId1" name="~PP786.WAV"/>
          </p:nvPr>
        </p:nvPicPr>
        <p:blipFill>
          <a:blip r:embed="rId7" cstate="print"/>
          <a:stretch>
            <a:fillRect/>
          </a:stretch>
        </p:blipFill>
        <p:spPr>
          <a:xfrm>
            <a:off x="8737600" y="6451600"/>
            <a:ext cx="304800" cy="304800"/>
          </a:xfrm>
          <a:prstGeom prst="rect">
            <a:avLst/>
          </a:prstGeom>
        </p:spPr>
      </p:pic>
    </p:spTree>
  </p:cSld>
  <p:clrMapOvr>
    <a:masterClrMapping/>
  </p:clrMapOvr>
  <p:transition spd="med" advTm="856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533400"/>
            <a:ext cx="8229600" cy="1143000"/>
          </a:xfrm>
        </p:spPr>
        <p:txBody>
          <a:bodyPr/>
          <a:lstStyle/>
          <a:p>
            <a:pPr eaLnBrk="1" hangingPunct="1"/>
            <a:r>
              <a:rPr lang="en-US" altLang="en-US" b="1" dirty="0"/>
              <a:t>The School Nurse Role</a:t>
            </a:r>
          </a:p>
        </p:txBody>
      </p:sp>
      <p:sp>
        <p:nvSpPr>
          <p:cNvPr id="14339" name="Content Placeholder 4"/>
          <p:cNvSpPr>
            <a:spLocks noGrp="1"/>
          </p:cNvSpPr>
          <p:nvPr>
            <p:ph idx="1"/>
          </p:nvPr>
        </p:nvSpPr>
        <p:spPr>
          <a:xfrm>
            <a:off x="457200" y="1752600"/>
            <a:ext cx="8229600" cy="4389438"/>
          </a:xfrm>
        </p:spPr>
        <p:txBody>
          <a:bodyPr>
            <a:normAutofit fontScale="92500" lnSpcReduction="20000"/>
          </a:bodyPr>
          <a:lstStyle/>
          <a:p>
            <a:pPr eaLnBrk="1" hangingPunct="1"/>
            <a:r>
              <a:rPr lang="en-US" altLang="en-US"/>
              <a:t>Monitor blood glucose checks and insulin delivery</a:t>
            </a:r>
          </a:p>
          <a:p>
            <a:pPr eaLnBrk="1" hangingPunct="1"/>
            <a:r>
              <a:rPr lang="en-US" altLang="en-US"/>
              <a:t>Respond to hypo or hyperglycemia events, and treat according to protocol</a:t>
            </a:r>
          </a:p>
          <a:p>
            <a:pPr eaLnBrk="1" hangingPunct="1"/>
            <a:r>
              <a:rPr lang="en-US" altLang="en-US"/>
              <a:t>Respond to pump and CGM alarms and contact parents for feedback and/or intervention</a:t>
            </a:r>
          </a:p>
          <a:p>
            <a:pPr eaLnBrk="1" hangingPunct="1"/>
            <a:r>
              <a:rPr lang="en-US" altLang="en-US"/>
              <a:t>Communicate blood glucose patterns or trends to parents so they can follow-up with their health care provider for pump adjustments</a:t>
            </a:r>
          </a:p>
          <a:p>
            <a:pPr eaLnBrk="1" hangingPunct="1"/>
            <a:r>
              <a:rPr lang="en-US" altLang="en-US"/>
              <a:t>Maintain back up and emergency supplies per individual student</a:t>
            </a:r>
          </a:p>
        </p:txBody>
      </p:sp>
      <p:sp>
        <p:nvSpPr>
          <p:cNvPr id="4" name="Footer Placeholder 3"/>
          <p:cNvSpPr>
            <a:spLocks noGrp="1"/>
          </p:cNvSpPr>
          <p:nvPr>
            <p:ph type="ftr" sz="quarter" idx="11"/>
          </p:nvPr>
        </p:nvSpPr>
        <p:spPr/>
        <p:txBody>
          <a:bodyPr/>
          <a:lstStyle/>
          <a:p>
            <a:pPr>
              <a:defRPr/>
            </a:pPr>
            <a:r>
              <a:rPr lang="en-US"/>
              <a:t>© 2020 Diabetes Foundation of Mississippi</a:t>
            </a:r>
          </a:p>
        </p:txBody>
      </p:sp>
      <p:pic>
        <p:nvPicPr>
          <p:cNvPr id="5" name="~PP2281.WAV">
            <a:hlinkClick r:id="" action="ppaction://media"/>
          </p:cNvPr>
          <p:cNvPicPr>
            <a:picLocks noRot="1" noChangeAspect="1"/>
          </p:cNvPicPr>
          <p:nvPr>
            <a:wavAudioFile r:embed="rId1" name="~PP2281.WAV"/>
          </p:nvPr>
        </p:nvPicPr>
        <p:blipFill>
          <a:blip r:embed="rId3" cstate="print"/>
          <a:stretch>
            <a:fillRect/>
          </a:stretch>
        </p:blipFill>
        <p:spPr>
          <a:xfrm>
            <a:off x="8737600" y="6451600"/>
            <a:ext cx="304800" cy="304800"/>
          </a:xfrm>
          <a:prstGeom prst="rect">
            <a:avLst/>
          </a:prstGeom>
        </p:spPr>
      </p:pic>
    </p:spTree>
  </p:cSld>
  <p:clrMapOvr>
    <a:masterClrMapping/>
  </p:clrMapOvr>
  <p:transition advTm="377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a:t>School  Nurse Checklist for student with insulin pump</a:t>
            </a:r>
          </a:p>
        </p:txBody>
      </p:sp>
      <p:sp>
        <p:nvSpPr>
          <p:cNvPr id="3" name="Content Placeholder 2"/>
          <p:cNvSpPr>
            <a:spLocks noGrp="1"/>
          </p:cNvSpPr>
          <p:nvPr>
            <p:ph idx="1"/>
          </p:nvPr>
        </p:nvSpPr>
        <p:spPr/>
        <p:txBody>
          <a:bodyPr rtlCol="0">
            <a:normAutofit fontScale="92500" lnSpcReduction="20000"/>
          </a:bodyPr>
          <a:lstStyle/>
          <a:p>
            <a:pPr fontAlgn="auto">
              <a:spcAft>
                <a:spcPts val="0"/>
              </a:spcAft>
              <a:buFont typeface="Arial" pitchFamily="34" charset="0"/>
              <a:buChar char="•"/>
              <a:defRPr/>
            </a:pPr>
            <a:r>
              <a:rPr lang="en-US" dirty="0"/>
              <a:t>Know where pump supplies are kept (infusion sets, reservoirs, alcohol or skin prep pads, extra batteries, insulin vial/syringe or pen in case of pump failure)</a:t>
            </a:r>
          </a:p>
          <a:p>
            <a:pPr algn="ctr" fontAlgn="auto">
              <a:spcAft>
                <a:spcPts val="0"/>
              </a:spcAft>
              <a:buFont typeface="Arial" pitchFamily="34" charset="0"/>
              <a:buNone/>
              <a:defRPr/>
            </a:pPr>
            <a:r>
              <a:rPr lang="en-US" b="1" dirty="0">
                <a:solidFill>
                  <a:srgbClr val="FF0000"/>
                </a:solidFill>
              </a:rPr>
              <a:t>Information and training from Parents:</a:t>
            </a:r>
          </a:p>
          <a:p>
            <a:pPr fontAlgn="auto">
              <a:spcAft>
                <a:spcPts val="0"/>
              </a:spcAft>
              <a:buFont typeface="Arial" pitchFamily="34" charset="0"/>
              <a:buChar char="•"/>
              <a:defRPr/>
            </a:pPr>
            <a:r>
              <a:rPr lang="en-US" dirty="0"/>
              <a:t>Administer a bolus</a:t>
            </a:r>
          </a:p>
          <a:p>
            <a:pPr fontAlgn="auto">
              <a:spcAft>
                <a:spcPts val="0"/>
              </a:spcAft>
              <a:buFont typeface="Arial" pitchFamily="34" charset="0"/>
              <a:buChar char="•"/>
              <a:defRPr/>
            </a:pPr>
            <a:r>
              <a:rPr lang="en-US" dirty="0"/>
              <a:t>Set a temporary basal rate</a:t>
            </a:r>
          </a:p>
          <a:p>
            <a:pPr fontAlgn="auto">
              <a:spcAft>
                <a:spcPts val="0"/>
              </a:spcAft>
              <a:buFont typeface="Arial" pitchFamily="34" charset="0"/>
              <a:buChar char="•"/>
              <a:defRPr/>
            </a:pPr>
            <a:r>
              <a:rPr lang="en-US" dirty="0"/>
              <a:t>Suspend and stop a pump</a:t>
            </a:r>
          </a:p>
          <a:p>
            <a:pPr fontAlgn="auto">
              <a:spcAft>
                <a:spcPts val="0"/>
              </a:spcAft>
              <a:buFont typeface="Arial" pitchFamily="34" charset="0"/>
              <a:buChar char="•"/>
              <a:defRPr/>
            </a:pPr>
            <a:r>
              <a:rPr lang="en-US" dirty="0"/>
              <a:t>Recognize pump alarms and troubleshoot </a:t>
            </a:r>
          </a:p>
          <a:p>
            <a:pPr fontAlgn="auto">
              <a:spcAft>
                <a:spcPts val="0"/>
              </a:spcAft>
              <a:buFont typeface="Arial" pitchFamily="34" charset="0"/>
              <a:buChar char="•"/>
              <a:defRPr/>
            </a:pPr>
            <a:r>
              <a:rPr lang="en-US" dirty="0"/>
              <a:t>Who to call for assistance with pump</a:t>
            </a:r>
          </a:p>
        </p:txBody>
      </p:sp>
      <p:sp>
        <p:nvSpPr>
          <p:cNvPr id="4" name="Footer Placeholder 3"/>
          <p:cNvSpPr>
            <a:spLocks noGrp="1"/>
          </p:cNvSpPr>
          <p:nvPr>
            <p:ph type="ftr" sz="quarter" idx="11"/>
          </p:nvPr>
        </p:nvSpPr>
        <p:spPr/>
        <p:txBody>
          <a:bodyPr/>
          <a:lstStyle/>
          <a:p>
            <a:pPr>
              <a:defRPr/>
            </a:pPr>
            <a:r>
              <a:rPr lang="en-US"/>
              <a:t>© 2020 Diabetes Foundation of Mississippi</a:t>
            </a:r>
            <a:endParaRPr lang="en-US" dirty="0"/>
          </a:p>
        </p:txBody>
      </p:sp>
      <p:pic>
        <p:nvPicPr>
          <p:cNvPr id="5" name="~PP794.WAV">
            <a:hlinkClick r:id="" action="ppaction://media"/>
          </p:cNvPr>
          <p:cNvPicPr>
            <a:picLocks noRot="1" noChangeAspect="1"/>
          </p:cNvPicPr>
          <p:nvPr>
            <a:wavAudioFile r:embed="rId1" name="~PP794.WAV"/>
          </p:nvPr>
        </p:nvPicPr>
        <p:blipFill>
          <a:blip r:embed="rId3" cstate="print"/>
          <a:stretch>
            <a:fillRect/>
          </a:stretch>
        </p:blipFill>
        <p:spPr>
          <a:xfrm>
            <a:off x="8737600" y="6451600"/>
            <a:ext cx="304800" cy="304800"/>
          </a:xfrm>
          <a:prstGeom prst="rect">
            <a:avLst/>
          </a:prstGeom>
        </p:spPr>
      </p:pic>
    </p:spTree>
  </p:cSld>
  <p:clrMapOvr>
    <a:masterClrMapping/>
  </p:clrMapOvr>
  <p:transition advTm="597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57200" y="609600"/>
            <a:ext cx="8382000" cy="1143000"/>
          </a:xfrm>
        </p:spPr>
        <p:txBody>
          <a:bodyPr/>
          <a:lstStyle/>
          <a:p>
            <a:pPr eaLnBrk="1" hangingPunct="1"/>
            <a:r>
              <a:rPr lang="en-US" altLang="en-US" b="1" dirty="0"/>
              <a:t>Common Pump Alarms</a:t>
            </a:r>
          </a:p>
        </p:txBody>
      </p:sp>
      <p:sp>
        <p:nvSpPr>
          <p:cNvPr id="19459" name="Content Placeholder 4"/>
          <p:cNvSpPr>
            <a:spLocks noGrp="1"/>
          </p:cNvSpPr>
          <p:nvPr>
            <p:ph idx="1"/>
          </p:nvPr>
        </p:nvSpPr>
        <p:spPr>
          <a:xfrm>
            <a:off x="457200" y="1828800"/>
            <a:ext cx="8229600" cy="4694238"/>
          </a:xfrm>
        </p:spPr>
        <p:txBody>
          <a:bodyPr>
            <a:normAutofit lnSpcReduction="10000"/>
          </a:bodyPr>
          <a:lstStyle/>
          <a:p>
            <a:pPr eaLnBrk="1" hangingPunct="1"/>
            <a:r>
              <a:rPr lang="en-US" altLang="en-US"/>
              <a:t>Low Battery</a:t>
            </a:r>
          </a:p>
          <a:p>
            <a:pPr lvl="1" eaLnBrk="1" hangingPunct="1"/>
            <a:r>
              <a:rPr lang="en-US" altLang="en-US" sz="2000"/>
              <a:t>Medtronic		AAA Alkaline</a:t>
            </a:r>
          </a:p>
          <a:p>
            <a:pPr lvl="1" eaLnBrk="1" hangingPunct="1"/>
            <a:r>
              <a:rPr lang="en-US" altLang="en-US" sz="2000"/>
              <a:t>Omnipod		Two AAA Alkaline</a:t>
            </a:r>
          </a:p>
          <a:p>
            <a:pPr lvl="1" eaLnBrk="1" hangingPunct="1"/>
            <a:r>
              <a:rPr lang="en-US" altLang="en-US" sz="2000"/>
              <a:t>Animas		AA Lithium/Can use Alkaline</a:t>
            </a:r>
          </a:p>
          <a:p>
            <a:pPr lvl="1" eaLnBrk="1" hangingPunct="1"/>
            <a:r>
              <a:rPr lang="en-US" altLang="en-US" sz="2000"/>
              <a:t>Tandem		Requires Charger</a:t>
            </a:r>
          </a:p>
          <a:p>
            <a:pPr eaLnBrk="1" hangingPunct="1"/>
            <a:r>
              <a:rPr lang="en-US" altLang="en-US"/>
              <a:t>Low Reservoir</a:t>
            </a:r>
          </a:p>
          <a:p>
            <a:pPr lvl="1" eaLnBrk="1" hangingPunct="1"/>
            <a:r>
              <a:rPr lang="en-US" altLang="en-US" sz="2000"/>
              <a:t>Insulin remaining can be tracked on the pump screen</a:t>
            </a:r>
          </a:p>
          <a:p>
            <a:pPr eaLnBrk="1" hangingPunct="1"/>
            <a:r>
              <a:rPr lang="en-US" altLang="en-US"/>
              <a:t>Pod Expiration Advisory</a:t>
            </a:r>
          </a:p>
          <a:p>
            <a:pPr lvl="1" eaLnBrk="1" hangingPunct="1"/>
            <a:r>
              <a:rPr lang="en-US" altLang="en-US" sz="2000"/>
              <a:t>Pod expires 8 hours after the time on the status screen</a:t>
            </a:r>
          </a:p>
          <a:p>
            <a:pPr eaLnBrk="1" hangingPunct="1"/>
            <a:r>
              <a:rPr lang="en-US" altLang="en-US"/>
              <a:t>Other Pump Errors/Pump Malfunction</a:t>
            </a:r>
          </a:p>
          <a:p>
            <a:pPr lvl="1" eaLnBrk="1" hangingPunct="1"/>
            <a:r>
              <a:rPr lang="en-US" altLang="en-US" sz="2000"/>
              <a:t>Contact parent/caregiver to contact pump support</a:t>
            </a:r>
          </a:p>
          <a:p>
            <a:pPr eaLnBrk="1" hangingPunct="1"/>
            <a:endParaRPr lang="en-US" altLang="en-US"/>
          </a:p>
        </p:txBody>
      </p:sp>
      <p:sp>
        <p:nvSpPr>
          <p:cNvPr id="4" name="Footer Placeholder 3"/>
          <p:cNvSpPr>
            <a:spLocks noGrp="1"/>
          </p:cNvSpPr>
          <p:nvPr>
            <p:ph type="ftr" sz="quarter" idx="11"/>
          </p:nvPr>
        </p:nvSpPr>
        <p:spPr/>
        <p:txBody>
          <a:bodyPr/>
          <a:lstStyle/>
          <a:p>
            <a:pPr>
              <a:defRPr/>
            </a:pPr>
            <a:r>
              <a:rPr lang="en-US"/>
              <a:t>© 2020 Diabetes Foundation of Mississippi</a:t>
            </a:r>
          </a:p>
        </p:txBody>
      </p:sp>
      <p:pic>
        <p:nvPicPr>
          <p:cNvPr id="5" name="~PP1207.WAV">
            <a:hlinkClick r:id="" action="ppaction://media"/>
          </p:cNvPr>
          <p:cNvPicPr>
            <a:picLocks noRot="1" noChangeAspect="1"/>
          </p:cNvPicPr>
          <p:nvPr>
            <a:wavAudioFile r:embed="rId1" name="~PP1207.WAV"/>
          </p:nvPr>
        </p:nvPicPr>
        <p:blipFill>
          <a:blip r:embed="rId4" cstate="print"/>
          <a:stretch>
            <a:fillRect/>
          </a:stretch>
        </p:blipFill>
        <p:spPr>
          <a:xfrm>
            <a:off x="8737600" y="6451600"/>
            <a:ext cx="304800" cy="304800"/>
          </a:xfrm>
          <a:prstGeom prst="rect">
            <a:avLst/>
          </a:prstGeom>
        </p:spPr>
      </p:pic>
    </p:spTree>
  </p:cSld>
  <p:clrMapOvr>
    <a:masterClrMapping/>
  </p:clrMapOvr>
  <p:transition advTm="165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b="1"/>
              <a:t>Diabetes Alert Dogs</a:t>
            </a:r>
          </a:p>
        </p:txBody>
      </p:sp>
      <p:sp>
        <p:nvSpPr>
          <p:cNvPr id="67587" name="Content Placeholder 2"/>
          <p:cNvSpPr>
            <a:spLocks noGrp="1"/>
          </p:cNvSpPr>
          <p:nvPr>
            <p:ph sz="half" idx="1"/>
          </p:nvPr>
        </p:nvSpPr>
        <p:spPr>
          <a:xfrm>
            <a:off x="549275" y="5105400"/>
            <a:ext cx="4419600" cy="1181100"/>
          </a:xfrm>
        </p:spPr>
        <p:txBody>
          <a:bodyPr>
            <a:normAutofit fontScale="92500"/>
          </a:bodyPr>
          <a:lstStyle/>
          <a:p>
            <a:pPr marL="0" indent="0">
              <a:buFont typeface="Arial" charset="0"/>
              <a:buNone/>
            </a:pPr>
            <a:r>
              <a:rPr lang="en-US" sz="1800"/>
              <a:t>With the help of the Diabetes Foundation of Mississippi, HB 1405 was passed and signed into law in May of 2012.  It requires that MS schools allow diabetes alert dogs in the classroom.</a:t>
            </a:r>
          </a:p>
        </p:txBody>
      </p:sp>
      <p:sp>
        <p:nvSpPr>
          <p:cNvPr id="67588" name="Content Placeholder 3"/>
          <p:cNvSpPr>
            <a:spLocks noGrp="1"/>
          </p:cNvSpPr>
          <p:nvPr>
            <p:ph sz="half" idx="2"/>
          </p:nvPr>
        </p:nvSpPr>
        <p:spPr>
          <a:xfrm>
            <a:off x="4876800" y="1371600"/>
            <a:ext cx="3810000" cy="4953000"/>
          </a:xfrm>
        </p:spPr>
        <p:txBody>
          <a:bodyPr>
            <a:normAutofit fontScale="92500"/>
          </a:bodyPr>
          <a:lstStyle/>
          <a:p>
            <a:r>
              <a:rPr lang="en-US" sz="2000"/>
              <a:t>These dogs are trained to sense when their owner’s blood glucose is out of range and to tell them to check it.</a:t>
            </a:r>
          </a:p>
          <a:p>
            <a:r>
              <a:rPr lang="en-US" sz="2000"/>
              <a:t>They are service dogs like any other and should be considered diagnostic equipment, not classroom pets.</a:t>
            </a:r>
          </a:p>
          <a:p>
            <a:r>
              <a:rPr lang="en-US" sz="2000"/>
              <a:t>Students should be taught the appropriate behavior in the presence of such a dog. -- to ignore it while it is working</a:t>
            </a:r>
          </a:p>
          <a:p>
            <a:r>
              <a:rPr lang="en-US" sz="2000"/>
              <a:t>Reasonable care to be taken to prevent contact by students who are allergic to dogs.</a:t>
            </a:r>
          </a:p>
        </p:txBody>
      </p:sp>
      <p:sp>
        <p:nvSpPr>
          <p:cNvPr id="6" name="Footer Placeholder 5"/>
          <p:cNvSpPr>
            <a:spLocks noGrp="1"/>
          </p:cNvSpPr>
          <p:nvPr>
            <p:ph type="ftr" sz="quarter" idx="11"/>
          </p:nvPr>
        </p:nvSpPr>
        <p:spPr/>
        <p:txBody>
          <a:bodyPr/>
          <a:lstStyle/>
          <a:p>
            <a:pPr>
              <a:defRPr/>
            </a:pPr>
            <a:r>
              <a:rPr lang="en-US"/>
              <a:t>© 2020 Diabetes Foundation of Mississippi</a:t>
            </a:r>
            <a:endParaRPr lang="en-US" dirty="0"/>
          </a:p>
        </p:txBody>
      </p:sp>
      <p:pic>
        <p:nvPicPr>
          <p:cNvPr id="67589" name="Picture 2"/>
          <p:cNvPicPr>
            <a:picLocks noChangeAspect="1" noChangeArrowheads="1"/>
          </p:cNvPicPr>
          <p:nvPr/>
        </p:nvPicPr>
        <p:blipFill>
          <a:blip r:embed="rId4" cstate="print"/>
          <a:srcRect l="9747" r="17383"/>
          <a:stretch>
            <a:fillRect/>
          </a:stretch>
        </p:blipFill>
        <p:spPr bwMode="auto">
          <a:xfrm>
            <a:off x="549275" y="1257300"/>
            <a:ext cx="4205288" cy="3848100"/>
          </a:xfrm>
          <a:prstGeom prst="rect">
            <a:avLst/>
          </a:prstGeom>
          <a:noFill/>
          <a:ln w="9525">
            <a:noFill/>
            <a:miter lim="800000"/>
            <a:headEnd/>
            <a:tailEnd/>
          </a:ln>
        </p:spPr>
      </p:pic>
      <p:pic>
        <p:nvPicPr>
          <p:cNvPr id="7" name="~PP1551.WAV">
            <a:hlinkClick r:id="" action="ppaction://media"/>
          </p:cNvPr>
          <p:cNvPicPr>
            <a:picLocks noRot="1" noChangeAspect="1"/>
          </p:cNvPicPr>
          <p:nvPr>
            <a:wavAudioFile r:embed="rId1" name="~PP1551.WAV"/>
          </p:nvPr>
        </p:nvPicPr>
        <p:blipFill>
          <a:blip r:embed="rId5" cstate="print"/>
          <a:stretch>
            <a:fillRect/>
          </a:stretch>
        </p:blipFill>
        <p:spPr>
          <a:xfrm>
            <a:off x="8737600" y="6451600"/>
            <a:ext cx="304800" cy="304800"/>
          </a:xfrm>
          <a:prstGeom prst="rect">
            <a:avLst/>
          </a:prstGeom>
        </p:spPr>
      </p:pic>
    </p:spTree>
  </p:cSld>
  <p:clrMapOvr>
    <a:masterClrMapping/>
  </p:clrMapOvr>
  <p:transition advTm="574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57200" y="274638"/>
            <a:ext cx="8229600" cy="1706562"/>
          </a:xfrm>
        </p:spPr>
        <p:txBody>
          <a:bodyPr/>
          <a:lstStyle/>
          <a:p>
            <a:r>
              <a:rPr lang="en-US" sz="5400" b="1"/>
              <a:t>Accommodations </a:t>
            </a:r>
            <a:r>
              <a:rPr lang="en-US" b="1"/>
              <a:t>for</a:t>
            </a:r>
            <a:r>
              <a:rPr lang="en-US"/>
              <a:t> </a:t>
            </a:r>
            <a:br>
              <a:rPr lang="en-US"/>
            </a:br>
            <a:r>
              <a:rPr lang="en-US" b="1"/>
              <a:t>Special Events</a:t>
            </a:r>
          </a:p>
        </p:txBody>
      </p:sp>
      <p:sp>
        <p:nvSpPr>
          <p:cNvPr id="3" name="Content Placeholder 2"/>
          <p:cNvSpPr>
            <a:spLocks noGrp="1"/>
          </p:cNvSpPr>
          <p:nvPr>
            <p:ph idx="1"/>
          </p:nvPr>
        </p:nvSpPr>
        <p:spPr>
          <a:xfrm>
            <a:off x="990600" y="2209800"/>
            <a:ext cx="7696200" cy="3916363"/>
          </a:xfrm>
        </p:spPr>
        <p:txBody>
          <a:bodyPr rtlCol="0">
            <a:normAutofit fontScale="92500" lnSpcReduction="20000"/>
          </a:bodyPr>
          <a:lstStyle/>
          <a:p>
            <a:pPr marL="457200" indent="0" fontAlgn="auto">
              <a:spcAft>
                <a:spcPts val="0"/>
              </a:spcAft>
              <a:buFont typeface="Arial" pitchFamily="34" charset="0"/>
              <a:buNone/>
              <a:defRPr/>
            </a:pPr>
            <a:r>
              <a:rPr lang="en-US" dirty="0">
                <a:latin typeface="Arial" pitchFamily="34" charset="0"/>
                <a:cs typeface="Arial" pitchFamily="34" charset="0"/>
              </a:rPr>
              <a:t>Any variations in the daily routine may require additional monitoring and possibly extra snacks/supplies.  Parents should be notified if any of these things are happening</a:t>
            </a:r>
          </a:p>
          <a:p>
            <a:pPr marL="914400" indent="-457200" fontAlgn="auto">
              <a:spcAft>
                <a:spcPts val="0"/>
              </a:spcAft>
              <a:buFont typeface="Arial" pitchFamily="34" charset="0"/>
              <a:buChar char="•"/>
              <a:defRPr/>
            </a:pPr>
            <a:r>
              <a:rPr lang="en-US" dirty="0">
                <a:latin typeface="Arial" pitchFamily="34" charset="0"/>
                <a:cs typeface="Arial" pitchFamily="34" charset="0"/>
              </a:rPr>
              <a:t>Parties at School</a:t>
            </a:r>
          </a:p>
          <a:p>
            <a:pPr marL="914400" indent="-457200" fontAlgn="auto">
              <a:spcAft>
                <a:spcPts val="0"/>
              </a:spcAft>
              <a:buFont typeface="Arial" pitchFamily="34" charset="0"/>
              <a:buChar char="•"/>
              <a:defRPr/>
            </a:pPr>
            <a:r>
              <a:rPr lang="en-US" dirty="0">
                <a:latin typeface="Arial" pitchFamily="34" charset="0"/>
                <a:cs typeface="Arial" pitchFamily="34" charset="0"/>
              </a:rPr>
              <a:t>Athletic Events</a:t>
            </a:r>
          </a:p>
          <a:p>
            <a:pPr marL="914400" indent="-457200" fontAlgn="auto">
              <a:spcAft>
                <a:spcPts val="0"/>
              </a:spcAft>
              <a:buFont typeface="Arial" pitchFamily="34" charset="0"/>
              <a:buChar char="•"/>
              <a:defRPr/>
            </a:pPr>
            <a:r>
              <a:rPr lang="en-US" dirty="0">
                <a:latin typeface="Arial" pitchFamily="34" charset="0"/>
                <a:cs typeface="Arial" pitchFamily="34" charset="0"/>
              </a:rPr>
              <a:t>Field Trips</a:t>
            </a:r>
          </a:p>
          <a:p>
            <a:pPr marL="914400" indent="-457200" fontAlgn="auto">
              <a:spcAft>
                <a:spcPts val="0"/>
              </a:spcAft>
              <a:buFont typeface="Arial" pitchFamily="34" charset="0"/>
              <a:buChar char="•"/>
              <a:defRPr/>
            </a:pPr>
            <a:r>
              <a:rPr lang="en-US" dirty="0">
                <a:latin typeface="Arial" pitchFamily="34" charset="0"/>
                <a:cs typeface="Arial" pitchFamily="34" charset="0"/>
              </a:rPr>
              <a:t>Extra-Curricular Activities</a:t>
            </a:r>
          </a:p>
        </p:txBody>
      </p:sp>
      <p:sp>
        <p:nvSpPr>
          <p:cNvPr id="4" name="Footer Placeholder 3"/>
          <p:cNvSpPr>
            <a:spLocks noGrp="1"/>
          </p:cNvSpPr>
          <p:nvPr>
            <p:ph type="ftr" sz="quarter" idx="11"/>
          </p:nvPr>
        </p:nvSpPr>
        <p:spPr/>
        <p:txBody>
          <a:bodyPr/>
          <a:lstStyle/>
          <a:p>
            <a:pPr>
              <a:defRPr/>
            </a:pPr>
            <a:r>
              <a:rPr lang="en-US"/>
              <a:t>© 2020 Diabetes Foundation of Mississippi</a:t>
            </a:r>
            <a:endParaRPr lang="en-US" dirty="0"/>
          </a:p>
        </p:txBody>
      </p:sp>
      <p:pic>
        <p:nvPicPr>
          <p:cNvPr id="5" name="~PP2881.WAV">
            <a:hlinkClick r:id="" action="ppaction://media"/>
          </p:cNvPr>
          <p:cNvPicPr>
            <a:picLocks noRot="1" noChangeAspect="1"/>
          </p:cNvPicPr>
          <p:nvPr>
            <a:wavAudioFile r:embed="rId1" name="~PP2881.WAV"/>
          </p:nvPr>
        </p:nvPicPr>
        <p:blipFill>
          <a:blip r:embed="rId4" cstate="print"/>
          <a:stretch>
            <a:fillRect/>
          </a:stretch>
        </p:blipFill>
        <p:spPr>
          <a:xfrm>
            <a:off x="8737600" y="6451600"/>
            <a:ext cx="304800" cy="304800"/>
          </a:xfrm>
          <a:prstGeom prst="rect">
            <a:avLst/>
          </a:prstGeom>
        </p:spPr>
      </p:pic>
    </p:spTree>
  </p:cSld>
  <p:clrMapOvr>
    <a:masterClrMapping/>
  </p:clrMapOvr>
  <p:transition advTm="256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School parties</a:t>
            </a:r>
          </a:p>
        </p:txBody>
      </p:sp>
      <p:sp>
        <p:nvSpPr>
          <p:cNvPr id="3" name="Content Placeholder 2"/>
          <p:cNvSpPr>
            <a:spLocks noGrp="1"/>
          </p:cNvSpPr>
          <p:nvPr>
            <p:ph idx="1"/>
          </p:nvPr>
        </p:nvSpPr>
        <p:spPr/>
        <p:txBody>
          <a:bodyPr/>
          <a:lstStyle/>
          <a:p>
            <a:r>
              <a:rPr lang="en-US" sz="2800" dirty="0">
                <a:latin typeface="Arial" pitchFamily="34" charset="0"/>
                <a:cs typeface="Arial" pitchFamily="34" charset="0"/>
              </a:rPr>
              <a:t>Let the parents know ahead of time! They can adjust insulin/school meal to accommodate snacks.</a:t>
            </a:r>
          </a:p>
          <a:p>
            <a:r>
              <a:rPr lang="en-US" sz="2800" dirty="0">
                <a:latin typeface="Arial" pitchFamily="34" charset="0"/>
                <a:cs typeface="Arial" pitchFamily="34" charset="0"/>
              </a:rPr>
              <a:t>Encourage all parents to bring healthier snacks to parties but understand, sugar is not absolutely forbidden. (timing is everything!)</a:t>
            </a:r>
          </a:p>
          <a:p>
            <a:r>
              <a:rPr lang="en-US" sz="2800" dirty="0">
                <a:latin typeface="Arial" pitchFamily="34" charset="0"/>
                <a:cs typeface="Arial" pitchFamily="34" charset="0"/>
              </a:rPr>
              <a:t>Understand that some students may choose to bring their own snacks</a:t>
            </a:r>
          </a:p>
          <a:p>
            <a:r>
              <a:rPr lang="en-US" sz="2800" dirty="0">
                <a:latin typeface="Arial" pitchFamily="34" charset="0"/>
                <a:cs typeface="Arial" pitchFamily="34" charset="0"/>
              </a:rPr>
              <a:t>Follow student’s DMMP, IEP or 504 plan.</a:t>
            </a:r>
          </a:p>
        </p:txBody>
      </p:sp>
      <p:sp>
        <p:nvSpPr>
          <p:cNvPr id="4" name="Footer Placeholder 3"/>
          <p:cNvSpPr>
            <a:spLocks noGrp="1"/>
          </p:cNvSpPr>
          <p:nvPr>
            <p:ph type="ftr" sz="quarter" idx="11"/>
          </p:nvPr>
        </p:nvSpPr>
        <p:spPr/>
        <p:txBody>
          <a:bodyPr/>
          <a:lstStyle/>
          <a:p>
            <a:pPr>
              <a:defRPr/>
            </a:pPr>
            <a:r>
              <a:rPr lang="en-US"/>
              <a:t>© 2020 Diabetes Foundation of Mississippi</a:t>
            </a:r>
          </a:p>
        </p:txBody>
      </p:sp>
      <p:pic>
        <p:nvPicPr>
          <p:cNvPr id="5" name="~PP392.WAV">
            <a:hlinkClick r:id="" action="ppaction://media"/>
          </p:cNvPr>
          <p:cNvPicPr>
            <a:picLocks noRot="1" noChangeAspect="1"/>
          </p:cNvPicPr>
          <p:nvPr>
            <a:wavAudioFile r:embed="rId1" name="~PP392.WAV"/>
          </p:nvPr>
        </p:nvPicPr>
        <p:blipFill>
          <a:blip r:embed="rId3" cstate="print"/>
          <a:stretch>
            <a:fillRect/>
          </a:stretch>
        </p:blipFill>
        <p:spPr>
          <a:xfrm>
            <a:off x="8737600" y="6451600"/>
            <a:ext cx="304800" cy="304800"/>
          </a:xfrm>
          <a:prstGeom prst="rect">
            <a:avLst/>
          </a:prstGeom>
        </p:spPr>
      </p:pic>
    </p:spTree>
  </p:cSld>
  <p:clrMapOvr>
    <a:masterClrMapping/>
  </p:clrMapOvr>
  <p:transition advTm="628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Athletic events</a:t>
            </a:r>
          </a:p>
        </p:txBody>
      </p:sp>
      <p:sp>
        <p:nvSpPr>
          <p:cNvPr id="3" name="Content Placeholder 2"/>
          <p:cNvSpPr>
            <a:spLocks noGrp="1"/>
          </p:cNvSpPr>
          <p:nvPr>
            <p:ph idx="1"/>
          </p:nvPr>
        </p:nvSpPr>
        <p:spPr/>
        <p:txBody>
          <a:bodyPr/>
          <a:lstStyle/>
          <a:p>
            <a:r>
              <a:rPr lang="en-US" sz="2800" dirty="0"/>
              <a:t>Kids and teens with diabetes CAN participate in exercise!</a:t>
            </a:r>
          </a:p>
          <a:p>
            <a:r>
              <a:rPr lang="en-US" sz="2800" dirty="0"/>
              <a:t>Remember, exercise usually lowers BG</a:t>
            </a:r>
          </a:p>
          <a:p>
            <a:r>
              <a:rPr lang="en-US" sz="2800" dirty="0"/>
              <a:t>Have on hand a rapid acting sugar source (juice, Air head, etc…)</a:t>
            </a:r>
          </a:p>
          <a:p>
            <a:r>
              <a:rPr lang="en-US" sz="2800" dirty="0"/>
              <a:t>Adjust insulin and/or food intake</a:t>
            </a:r>
          </a:p>
          <a:p>
            <a:r>
              <a:rPr lang="en-US" sz="2800" dirty="0"/>
              <a:t>Coaches and PE teachers MUST be familiar and respond appropriately to the “highs and lows” of diabetes.</a:t>
            </a:r>
          </a:p>
        </p:txBody>
      </p:sp>
      <p:sp>
        <p:nvSpPr>
          <p:cNvPr id="4" name="Footer Placeholder 3"/>
          <p:cNvSpPr>
            <a:spLocks noGrp="1"/>
          </p:cNvSpPr>
          <p:nvPr>
            <p:ph type="ftr" sz="quarter" idx="11"/>
          </p:nvPr>
        </p:nvSpPr>
        <p:spPr/>
        <p:txBody>
          <a:bodyPr/>
          <a:lstStyle/>
          <a:p>
            <a:pPr>
              <a:defRPr/>
            </a:pPr>
            <a:r>
              <a:rPr lang="en-US"/>
              <a:t>© 2020 Diabetes Foundation of Mississippi</a:t>
            </a:r>
          </a:p>
        </p:txBody>
      </p:sp>
      <p:pic>
        <p:nvPicPr>
          <p:cNvPr id="5" name="~PP140.WAV">
            <a:hlinkClick r:id="" action="ppaction://media"/>
          </p:cNvPr>
          <p:cNvPicPr>
            <a:picLocks noRot="1" noChangeAspect="1"/>
          </p:cNvPicPr>
          <p:nvPr>
            <a:wavAudioFile r:embed="rId1" name="~PP140.WAV"/>
          </p:nvPr>
        </p:nvPicPr>
        <p:blipFill>
          <a:blip r:embed="rId4" cstate="print"/>
          <a:stretch>
            <a:fillRect/>
          </a:stretch>
        </p:blipFill>
        <p:spPr>
          <a:xfrm>
            <a:off x="8737600" y="6451600"/>
            <a:ext cx="304800" cy="304800"/>
          </a:xfrm>
          <a:prstGeom prst="rect">
            <a:avLst/>
          </a:prstGeom>
        </p:spPr>
      </p:pic>
    </p:spTree>
  </p:cSld>
  <p:clrMapOvr>
    <a:masterClrMapping/>
  </p:clrMapOvr>
  <p:transition advTm="322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Field trips</a:t>
            </a:r>
          </a:p>
        </p:txBody>
      </p:sp>
      <p:sp>
        <p:nvSpPr>
          <p:cNvPr id="3" name="Content Placeholder 2"/>
          <p:cNvSpPr>
            <a:spLocks noGrp="1"/>
          </p:cNvSpPr>
          <p:nvPr>
            <p:ph idx="1"/>
          </p:nvPr>
        </p:nvSpPr>
        <p:spPr/>
        <p:txBody>
          <a:bodyPr/>
          <a:lstStyle/>
          <a:p>
            <a:r>
              <a:rPr lang="en-US" sz="3000" dirty="0">
                <a:latin typeface="Arial" pitchFamily="34" charset="0"/>
                <a:cs typeface="Arial" pitchFamily="34" charset="0"/>
              </a:rPr>
              <a:t>Talk with parents/guardians about food and insulin adjustments for extra activity level.</a:t>
            </a:r>
          </a:p>
          <a:p>
            <a:r>
              <a:rPr lang="en-US" sz="3000" dirty="0">
                <a:latin typeface="Arial" pitchFamily="34" charset="0"/>
                <a:cs typeface="Arial" pitchFamily="34" charset="0"/>
              </a:rPr>
              <a:t>Bring extra snacks for low BG</a:t>
            </a:r>
          </a:p>
          <a:p>
            <a:r>
              <a:rPr lang="en-US" sz="3000" dirty="0">
                <a:latin typeface="Arial" pitchFamily="34" charset="0"/>
                <a:cs typeface="Arial" pitchFamily="34" charset="0"/>
              </a:rPr>
              <a:t>Bring list of emergency contacts for child/teen</a:t>
            </a:r>
          </a:p>
          <a:p>
            <a:r>
              <a:rPr lang="en-US" sz="3000" dirty="0">
                <a:latin typeface="Arial" pitchFamily="34" charset="0"/>
                <a:cs typeface="Arial" pitchFamily="34" charset="0"/>
              </a:rPr>
              <a:t>Bring diabetes testing supplies and insulin/medication</a:t>
            </a:r>
          </a:p>
          <a:p>
            <a:r>
              <a:rPr lang="en-US" sz="3000" dirty="0">
                <a:latin typeface="Arial" pitchFamily="34" charset="0"/>
                <a:cs typeface="Arial" pitchFamily="34" charset="0"/>
              </a:rPr>
              <a:t>Who will chaperone student with diabetes?</a:t>
            </a:r>
          </a:p>
        </p:txBody>
      </p:sp>
      <p:sp>
        <p:nvSpPr>
          <p:cNvPr id="4" name="Footer Placeholder 3"/>
          <p:cNvSpPr>
            <a:spLocks noGrp="1"/>
          </p:cNvSpPr>
          <p:nvPr>
            <p:ph type="ftr" sz="quarter" idx="11"/>
          </p:nvPr>
        </p:nvSpPr>
        <p:spPr/>
        <p:txBody>
          <a:bodyPr/>
          <a:lstStyle/>
          <a:p>
            <a:pPr>
              <a:defRPr/>
            </a:pPr>
            <a:r>
              <a:rPr lang="en-US"/>
              <a:t>© 2020 Diabetes Foundation of Mississippi</a:t>
            </a:r>
          </a:p>
        </p:txBody>
      </p:sp>
      <p:pic>
        <p:nvPicPr>
          <p:cNvPr id="5" name="~PP3999.WAV">
            <a:hlinkClick r:id="" action="ppaction://media"/>
          </p:cNvPr>
          <p:cNvPicPr>
            <a:picLocks noRot="1" noChangeAspect="1"/>
          </p:cNvPicPr>
          <p:nvPr>
            <a:wavAudioFile r:embed="rId1" name="~PP3999.WAV"/>
          </p:nvPr>
        </p:nvPicPr>
        <p:blipFill>
          <a:blip r:embed="rId4" cstate="print"/>
          <a:stretch>
            <a:fillRect/>
          </a:stretch>
        </p:blipFill>
        <p:spPr>
          <a:xfrm>
            <a:off x="8737600" y="6451600"/>
            <a:ext cx="304800" cy="304800"/>
          </a:xfrm>
          <a:prstGeom prst="rect">
            <a:avLst/>
          </a:prstGeom>
        </p:spPr>
      </p:pic>
    </p:spTree>
  </p:cSld>
  <p:clrMapOvr>
    <a:masterClrMapping/>
  </p:clrMapOvr>
  <p:transition advTm="609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 1 diabetes</a:t>
            </a:r>
          </a:p>
        </p:txBody>
      </p:sp>
      <p:sp>
        <p:nvSpPr>
          <p:cNvPr id="3" name="Content Placeholder 2"/>
          <p:cNvSpPr>
            <a:spLocks noGrp="1"/>
          </p:cNvSpPr>
          <p:nvPr>
            <p:ph idx="1"/>
          </p:nvPr>
        </p:nvSpPr>
        <p:spPr/>
        <p:txBody>
          <a:bodyPr/>
          <a:lstStyle/>
          <a:p>
            <a:r>
              <a:rPr lang="en-US" sz="2800" dirty="0"/>
              <a:t>Triggered by a combination of genetic and environmental factors</a:t>
            </a:r>
          </a:p>
          <a:p>
            <a:r>
              <a:rPr lang="en-US" sz="2800" dirty="0"/>
              <a:t>Can resemble stomach flu-symptoms may include :</a:t>
            </a:r>
            <a:br>
              <a:rPr lang="en-US" dirty="0"/>
            </a:br>
            <a:r>
              <a:rPr lang="en-US" sz="2000" dirty="0"/>
              <a:t>extreme thirst </a:t>
            </a:r>
          </a:p>
          <a:p>
            <a:pPr>
              <a:buNone/>
            </a:pPr>
            <a:r>
              <a:rPr lang="en-US" sz="2000" dirty="0"/>
              <a:t>	frequent urination (including toileting “accidents” in young children</a:t>
            </a:r>
          </a:p>
          <a:p>
            <a:pPr>
              <a:buNone/>
            </a:pPr>
            <a:r>
              <a:rPr lang="en-US" sz="2000" dirty="0"/>
              <a:t>	tiredness </a:t>
            </a:r>
          </a:p>
          <a:p>
            <a:pPr>
              <a:buNone/>
            </a:pPr>
            <a:r>
              <a:rPr lang="en-US" sz="2000" dirty="0"/>
              <a:t>	weight loss</a:t>
            </a:r>
          </a:p>
          <a:p>
            <a:pPr>
              <a:buNone/>
            </a:pPr>
            <a:r>
              <a:rPr lang="en-US" sz="2000" dirty="0"/>
              <a:t>	irritability</a:t>
            </a:r>
          </a:p>
          <a:p>
            <a:pPr>
              <a:buNone/>
            </a:pPr>
            <a:r>
              <a:rPr lang="en-US" sz="2000" dirty="0"/>
              <a:t>	nausea/vomiting</a:t>
            </a:r>
          </a:p>
          <a:p>
            <a:r>
              <a:rPr lang="en-US" sz="2800" dirty="0"/>
              <a:t>Onset appears to be rapid </a:t>
            </a:r>
            <a:r>
              <a:rPr lang="en-US" sz="1800" dirty="0"/>
              <a:t>although process has gone on for several weeks/months-even years before diagnosis.</a:t>
            </a:r>
          </a:p>
          <a:p>
            <a:endParaRPr lang="en-US" sz="1800" dirty="0"/>
          </a:p>
          <a:p>
            <a:pPr>
              <a:buNone/>
            </a:pPr>
            <a:endParaRPr lang="en-US" dirty="0"/>
          </a:p>
        </p:txBody>
      </p:sp>
      <p:sp>
        <p:nvSpPr>
          <p:cNvPr id="5" name="Footer Placeholder 4"/>
          <p:cNvSpPr>
            <a:spLocks noGrp="1"/>
          </p:cNvSpPr>
          <p:nvPr>
            <p:ph type="ftr" sz="quarter" idx="11"/>
          </p:nvPr>
        </p:nvSpPr>
        <p:spPr/>
        <p:txBody>
          <a:bodyPr/>
          <a:lstStyle/>
          <a:p>
            <a:pPr>
              <a:defRPr/>
            </a:pPr>
            <a:r>
              <a:rPr lang="en-US"/>
              <a:t>© 2020 Diabetes Foundation of Mississippi</a:t>
            </a:r>
          </a:p>
        </p:txBody>
      </p:sp>
      <p:pic>
        <p:nvPicPr>
          <p:cNvPr id="7" name="~PP1260.WAV">
            <a:hlinkClick r:id="" action="ppaction://media"/>
          </p:cNvPr>
          <p:cNvPicPr>
            <a:picLocks noRot="1" noChangeAspect="1"/>
          </p:cNvPicPr>
          <p:nvPr>
            <a:wavAudioFile r:embed="rId1" name="~PP1260.WAV"/>
          </p:nvPr>
        </p:nvPicPr>
        <p:blipFill>
          <a:blip r:embed="rId4" cstate="print"/>
          <a:stretch>
            <a:fillRect/>
          </a:stretch>
        </p:blipFill>
        <p:spPr>
          <a:xfrm>
            <a:off x="8737600" y="6451600"/>
            <a:ext cx="304800" cy="304800"/>
          </a:xfrm>
          <a:prstGeom prst="rect">
            <a:avLst/>
          </a:prstGeom>
        </p:spPr>
      </p:pic>
    </p:spTree>
  </p:cSld>
  <p:clrMapOvr>
    <a:masterClrMapping/>
  </p:clrMapOvr>
  <p:transition advTm="402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school situations</a:t>
            </a:r>
          </a:p>
        </p:txBody>
      </p:sp>
      <p:sp>
        <p:nvSpPr>
          <p:cNvPr id="3" name="Content Placeholder 2"/>
          <p:cNvSpPr>
            <a:spLocks noGrp="1"/>
          </p:cNvSpPr>
          <p:nvPr>
            <p:ph idx="1"/>
          </p:nvPr>
        </p:nvSpPr>
        <p:spPr>
          <a:xfrm>
            <a:off x="457200" y="1219200"/>
            <a:ext cx="8229600" cy="5029200"/>
          </a:xfrm>
        </p:spPr>
        <p:txBody>
          <a:bodyPr>
            <a:normAutofit lnSpcReduction="10000"/>
          </a:bodyPr>
          <a:lstStyle/>
          <a:p>
            <a:r>
              <a:rPr lang="en-US" sz="2800" b="1" dirty="0">
                <a:latin typeface="Arial" pitchFamily="34" charset="0"/>
                <a:cs typeface="Arial" pitchFamily="34" charset="0"/>
              </a:rPr>
              <a:t>Lockdown</a:t>
            </a:r>
            <a:r>
              <a:rPr lang="en-US" sz="2800" dirty="0">
                <a:latin typeface="Arial" pitchFamily="34" charset="0"/>
                <a:cs typeface="Arial" pitchFamily="34" charset="0"/>
              </a:rPr>
              <a:t>-student needs access to snacks, testing supplies and water. Have supplies in two locations (office and classroom).</a:t>
            </a:r>
          </a:p>
          <a:p>
            <a:r>
              <a:rPr lang="en-US" sz="2800" b="1" dirty="0">
                <a:latin typeface="Arial" pitchFamily="34" charset="0"/>
                <a:cs typeface="Arial" pitchFamily="34" charset="0"/>
              </a:rPr>
              <a:t>Disaster plan</a:t>
            </a:r>
            <a:r>
              <a:rPr lang="en-US" sz="2800" dirty="0">
                <a:latin typeface="Arial" pitchFamily="34" charset="0"/>
                <a:cs typeface="Arial" pitchFamily="34" charset="0"/>
              </a:rPr>
              <a:t>-students with diabetes must have access to snacks and BG testing equipment. Suggested 72 hours worth of supplies to test and treat BG, insulin/oral meds, water and food.</a:t>
            </a:r>
          </a:p>
          <a:p>
            <a:r>
              <a:rPr lang="en-US" sz="2800" b="1" dirty="0">
                <a:latin typeface="Arial" pitchFamily="34" charset="0"/>
                <a:cs typeface="Arial" pitchFamily="34" charset="0"/>
              </a:rPr>
              <a:t>Detention</a:t>
            </a:r>
            <a:r>
              <a:rPr lang="en-US" sz="2800" dirty="0">
                <a:latin typeface="Arial" pitchFamily="34" charset="0"/>
                <a:cs typeface="Arial" pitchFamily="34" charset="0"/>
              </a:rPr>
              <a:t>-student with diabetes must be able to test BG and treat high or low BG if necessary</a:t>
            </a:r>
          </a:p>
          <a:p>
            <a:r>
              <a:rPr lang="en-US" sz="2800" b="1" dirty="0">
                <a:latin typeface="Arial" pitchFamily="34" charset="0"/>
                <a:cs typeface="Arial" pitchFamily="34" charset="0"/>
              </a:rPr>
              <a:t>Field Day</a:t>
            </a:r>
            <a:r>
              <a:rPr lang="en-US" sz="2800" dirty="0">
                <a:latin typeface="Arial" pitchFamily="34" charset="0"/>
                <a:cs typeface="Arial" pitchFamily="34" charset="0"/>
              </a:rPr>
              <a:t>-have snacks available for low BG and water for high BG. Test often!</a:t>
            </a:r>
          </a:p>
          <a:p>
            <a:endParaRPr lang="en-US" dirty="0"/>
          </a:p>
        </p:txBody>
      </p:sp>
      <p:sp>
        <p:nvSpPr>
          <p:cNvPr id="4" name="Footer Placeholder 3"/>
          <p:cNvSpPr>
            <a:spLocks noGrp="1"/>
          </p:cNvSpPr>
          <p:nvPr>
            <p:ph type="ftr" sz="quarter" idx="11"/>
          </p:nvPr>
        </p:nvSpPr>
        <p:spPr/>
        <p:txBody>
          <a:bodyPr/>
          <a:lstStyle/>
          <a:p>
            <a:pPr>
              <a:defRPr/>
            </a:pPr>
            <a:r>
              <a:rPr lang="en-US"/>
              <a:t>© 2020 Diabetes Foundation of Mississippi</a:t>
            </a:r>
          </a:p>
        </p:txBody>
      </p:sp>
      <p:pic>
        <p:nvPicPr>
          <p:cNvPr id="5" name="~PP3985.WAV">
            <a:hlinkClick r:id="" action="ppaction://media"/>
          </p:cNvPr>
          <p:cNvPicPr>
            <a:picLocks noRot="1" noChangeAspect="1"/>
          </p:cNvPicPr>
          <p:nvPr>
            <a:wavAudioFile r:embed="rId1" name="~PP3985.WAV"/>
          </p:nvPr>
        </p:nvPicPr>
        <p:blipFill>
          <a:blip r:embed="rId4" cstate="print"/>
          <a:stretch>
            <a:fillRect/>
          </a:stretch>
        </p:blipFill>
        <p:spPr>
          <a:xfrm>
            <a:off x="8737600" y="6451600"/>
            <a:ext cx="304800" cy="304800"/>
          </a:xfrm>
          <a:prstGeom prst="rect">
            <a:avLst/>
          </a:prstGeom>
        </p:spPr>
      </p:pic>
    </p:spTree>
  </p:cSld>
  <p:clrMapOvr>
    <a:masterClrMapping/>
  </p:clrMapOvr>
  <p:transition advTm="816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do you need to do to manage diabetes at school?</a:t>
            </a:r>
          </a:p>
        </p:txBody>
      </p:sp>
      <p:sp>
        <p:nvSpPr>
          <p:cNvPr id="3" name="Content Placeholder 2"/>
          <p:cNvSpPr>
            <a:spLocks noGrp="1"/>
          </p:cNvSpPr>
          <p:nvPr>
            <p:ph idx="1"/>
          </p:nvPr>
        </p:nvSpPr>
        <p:spPr>
          <a:xfrm>
            <a:off x="457200" y="1600200"/>
            <a:ext cx="8229600" cy="4648200"/>
          </a:xfrm>
        </p:spPr>
        <p:txBody>
          <a:bodyPr/>
          <a:lstStyle/>
          <a:p>
            <a:r>
              <a:rPr lang="en-US" sz="1800" dirty="0"/>
              <a:t>Check and treat high and low BG </a:t>
            </a:r>
          </a:p>
          <a:p>
            <a:r>
              <a:rPr lang="en-US" sz="1800" dirty="0"/>
              <a:t>Test for urinary </a:t>
            </a:r>
            <a:r>
              <a:rPr lang="en-US" sz="1800" dirty="0" err="1"/>
              <a:t>ketones</a:t>
            </a:r>
            <a:r>
              <a:rPr lang="en-US" sz="1800" dirty="0"/>
              <a:t> if BG is over 250 mg/dl</a:t>
            </a:r>
          </a:p>
          <a:p>
            <a:r>
              <a:rPr lang="en-US" sz="1800" dirty="0"/>
              <a:t>Access to water and bathroom if BG is elevated</a:t>
            </a:r>
          </a:p>
          <a:p>
            <a:r>
              <a:rPr lang="en-US" sz="1800" dirty="0"/>
              <a:t>Correction dose of insulin via injection or insulin pump </a:t>
            </a:r>
            <a:r>
              <a:rPr lang="en-US" sz="1800" dirty="0" err="1"/>
              <a:t>ig</a:t>
            </a:r>
            <a:r>
              <a:rPr lang="en-US" sz="1800" dirty="0"/>
              <a:t> BG is elevated</a:t>
            </a:r>
          </a:p>
          <a:p>
            <a:r>
              <a:rPr lang="en-US" sz="1800" dirty="0"/>
              <a:t>Using glucagon for severe hypoglycemia</a:t>
            </a:r>
          </a:p>
          <a:p>
            <a:r>
              <a:rPr lang="en-US" sz="1800" dirty="0"/>
              <a:t>Counting </a:t>
            </a:r>
            <a:r>
              <a:rPr lang="en-US" sz="1800" dirty="0" err="1"/>
              <a:t>carbs</a:t>
            </a:r>
            <a:r>
              <a:rPr lang="en-US" sz="1800" dirty="0"/>
              <a:t> for snacks and meals and using appropriate insulin to cover the </a:t>
            </a:r>
            <a:r>
              <a:rPr lang="en-US" sz="1800" dirty="0" err="1"/>
              <a:t>carbs</a:t>
            </a:r>
            <a:endParaRPr lang="en-US" sz="1800" dirty="0"/>
          </a:p>
          <a:p>
            <a:r>
              <a:rPr lang="en-US" sz="1800" dirty="0"/>
              <a:t>Having regular meal and snack times and enough time to finish the snack/meal</a:t>
            </a:r>
          </a:p>
          <a:p>
            <a:r>
              <a:rPr lang="en-US" sz="1800" dirty="0"/>
              <a:t>Participate in all school activities including field trips, PE and sports</a:t>
            </a:r>
          </a:p>
          <a:p>
            <a:r>
              <a:rPr lang="en-US" sz="1800" dirty="0"/>
              <a:t>Have someone to assist or at very least supervise student if they are capable of administering  insulin</a:t>
            </a:r>
          </a:p>
          <a:p>
            <a:r>
              <a:rPr lang="en-US" sz="1800" dirty="0"/>
              <a:t>Not be penalized for doctor’s visits or absences due to illness</a:t>
            </a:r>
          </a:p>
          <a:p>
            <a:r>
              <a:rPr lang="en-US" sz="1800" dirty="0"/>
              <a:t>Be allowed to make up </a:t>
            </a:r>
            <a:r>
              <a:rPr lang="en-US" sz="1800" dirty="0" err="1"/>
              <a:t>classwork</a:t>
            </a:r>
            <a:r>
              <a:rPr lang="en-US" sz="1800" dirty="0"/>
              <a:t> and exams if missed due to illness or low/elevated BG</a:t>
            </a:r>
          </a:p>
          <a:p>
            <a:endParaRPr lang="en-US" sz="1800" dirty="0"/>
          </a:p>
          <a:p>
            <a:endParaRPr lang="en-US" sz="1800" dirty="0"/>
          </a:p>
          <a:p>
            <a:endParaRPr lang="en-US" sz="1800" dirty="0"/>
          </a:p>
          <a:p>
            <a:endParaRPr lang="en-US" dirty="0"/>
          </a:p>
        </p:txBody>
      </p:sp>
      <p:sp>
        <p:nvSpPr>
          <p:cNvPr id="4" name="Footer Placeholder 3"/>
          <p:cNvSpPr>
            <a:spLocks noGrp="1"/>
          </p:cNvSpPr>
          <p:nvPr>
            <p:ph type="ftr" sz="quarter" idx="11"/>
          </p:nvPr>
        </p:nvSpPr>
        <p:spPr/>
        <p:txBody>
          <a:bodyPr/>
          <a:lstStyle/>
          <a:p>
            <a:pPr>
              <a:defRPr/>
            </a:pPr>
            <a:r>
              <a:rPr lang="en-US"/>
              <a:t>© 2020 Diabetes Foundation of Mississippi</a:t>
            </a:r>
          </a:p>
        </p:txBody>
      </p:sp>
      <p:pic>
        <p:nvPicPr>
          <p:cNvPr id="5" name="~PP1063.WAV">
            <a:hlinkClick r:id="" action="ppaction://media"/>
          </p:cNvPr>
          <p:cNvPicPr>
            <a:picLocks noRot="1" noChangeAspect="1"/>
          </p:cNvPicPr>
          <p:nvPr>
            <a:wavAudioFile r:embed="rId1" name="~PP1063.WAV"/>
          </p:nvPr>
        </p:nvPicPr>
        <p:blipFill>
          <a:blip r:embed="rId4" cstate="print"/>
          <a:stretch>
            <a:fillRect/>
          </a:stretch>
        </p:blipFill>
        <p:spPr>
          <a:xfrm>
            <a:off x="8737600" y="6451600"/>
            <a:ext cx="304800" cy="304800"/>
          </a:xfrm>
          <a:prstGeom prst="rect">
            <a:avLst/>
          </a:prstGeom>
        </p:spPr>
      </p:pic>
    </p:spTree>
  </p:cSld>
  <p:clrMapOvr>
    <a:masterClrMapping/>
  </p:clrMapOvr>
  <p:transition advTm="255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Reality check</a:t>
            </a:r>
          </a:p>
        </p:txBody>
      </p:sp>
      <p:sp>
        <p:nvSpPr>
          <p:cNvPr id="3" name="Content Placeholder 2"/>
          <p:cNvSpPr>
            <a:spLocks noGrp="1"/>
          </p:cNvSpPr>
          <p:nvPr>
            <p:ph idx="1"/>
          </p:nvPr>
        </p:nvSpPr>
        <p:spPr/>
        <p:txBody>
          <a:bodyPr>
            <a:normAutofit fontScale="77500" lnSpcReduction="20000"/>
          </a:bodyPr>
          <a:lstStyle/>
          <a:p>
            <a:pPr>
              <a:buNone/>
            </a:pPr>
            <a:r>
              <a:rPr lang="en-US" dirty="0"/>
              <a:t>Stories from real life indicate there are problems at Mississippi schools that have students with diabetes. </a:t>
            </a:r>
          </a:p>
          <a:p>
            <a:pPr>
              <a:spcAft>
                <a:spcPts val="600"/>
              </a:spcAft>
              <a:buNone/>
            </a:pPr>
            <a:r>
              <a:rPr lang="en-US" dirty="0"/>
              <a:t>However, there are Federal laws to protect students with diabetes </a:t>
            </a:r>
          </a:p>
          <a:p>
            <a:pPr>
              <a:spcAft>
                <a:spcPts val="600"/>
              </a:spcAft>
              <a:buNone/>
            </a:pPr>
            <a:br>
              <a:rPr lang="en-US" dirty="0"/>
            </a:br>
            <a:r>
              <a:rPr lang="en-US" b="1" dirty="0"/>
              <a:t>1.	Section 504 of the Rehabilitation Act (Section 504)</a:t>
            </a:r>
          </a:p>
          <a:p>
            <a:pPr>
              <a:spcAft>
                <a:spcPts val="600"/>
              </a:spcAft>
              <a:buNone/>
            </a:pPr>
            <a:endParaRPr lang="en-US" b="1" dirty="0"/>
          </a:p>
          <a:p>
            <a:pPr>
              <a:spcAft>
                <a:spcPts val="600"/>
              </a:spcAft>
              <a:buNone/>
            </a:pPr>
            <a:r>
              <a:rPr lang="en-US" b="1" dirty="0"/>
              <a:t>	2.	Americans with Disabilities Act (ADA)</a:t>
            </a:r>
          </a:p>
          <a:p>
            <a:pPr>
              <a:spcAft>
                <a:spcPts val="600"/>
              </a:spcAft>
              <a:buNone/>
            </a:pPr>
            <a:endParaRPr lang="en-US" b="1" dirty="0"/>
          </a:p>
          <a:p>
            <a:pPr>
              <a:spcAft>
                <a:spcPts val="600"/>
              </a:spcAft>
              <a:buNone/>
            </a:pPr>
            <a:r>
              <a:rPr lang="en-US" b="1" dirty="0"/>
              <a:t>	3.	Individuals with Disabilities Education Act (IDEA)</a:t>
            </a:r>
          </a:p>
          <a:p>
            <a:pPr>
              <a:buNone/>
            </a:pPr>
            <a:endParaRPr lang="en-US" dirty="0"/>
          </a:p>
        </p:txBody>
      </p:sp>
      <p:sp>
        <p:nvSpPr>
          <p:cNvPr id="4" name="Footer Placeholder 3"/>
          <p:cNvSpPr>
            <a:spLocks noGrp="1"/>
          </p:cNvSpPr>
          <p:nvPr>
            <p:ph type="ftr" sz="quarter" idx="11"/>
          </p:nvPr>
        </p:nvSpPr>
        <p:spPr/>
        <p:txBody>
          <a:bodyPr/>
          <a:lstStyle/>
          <a:p>
            <a:pPr>
              <a:defRPr/>
            </a:pPr>
            <a:r>
              <a:rPr lang="en-US"/>
              <a:t>© 2020 Diabetes Foundation of Mississippi</a:t>
            </a:r>
          </a:p>
        </p:txBody>
      </p:sp>
      <p:pic>
        <p:nvPicPr>
          <p:cNvPr id="5" name="~PP3087.WAV">
            <a:hlinkClick r:id="" action="ppaction://media"/>
          </p:cNvPr>
          <p:cNvPicPr>
            <a:picLocks noRot="1" noChangeAspect="1"/>
          </p:cNvPicPr>
          <p:nvPr>
            <a:wavAudioFile r:embed="rId1" name="~PP3087.WAV"/>
          </p:nvPr>
        </p:nvPicPr>
        <p:blipFill>
          <a:blip r:embed="rId3" cstate="print"/>
          <a:stretch>
            <a:fillRect/>
          </a:stretch>
        </p:blipFill>
        <p:spPr>
          <a:xfrm>
            <a:off x="8737600" y="6451600"/>
            <a:ext cx="304800" cy="304800"/>
          </a:xfrm>
          <a:prstGeom prst="rect">
            <a:avLst/>
          </a:prstGeom>
        </p:spPr>
      </p:pic>
    </p:spTree>
  </p:cSld>
  <p:clrMapOvr>
    <a:masterClrMapping/>
  </p:clrMapOvr>
  <p:transition advTm="427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Section 504?</a:t>
            </a:r>
          </a:p>
        </p:txBody>
      </p:sp>
      <p:sp>
        <p:nvSpPr>
          <p:cNvPr id="4" name="Slide Number Placeholder 3"/>
          <p:cNvSpPr>
            <a:spLocks noGrp="1"/>
          </p:cNvSpPr>
          <p:nvPr>
            <p:ph type="sldNum" sz="quarter" idx="12"/>
          </p:nvPr>
        </p:nvSpPr>
        <p:spPr/>
        <p:txBody>
          <a:bodyPr/>
          <a:lstStyle/>
          <a:p>
            <a:fld id="{62C08589-81B0-4039-83BA-8D54AD50CDDC}" type="slidenum">
              <a:rPr lang="en-US" smtClean="0"/>
              <a:pPr/>
              <a:t>83</a:t>
            </a:fld>
            <a:endParaRPr lang="en-US" dirty="0"/>
          </a:p>
        </p:txBody>
      </p:sp>
      <p:sp>
        <p:nvSpPr>
          <p:cNvPr id="3" name="Content Placeholder 2"/>
          <p:cNvSpPr>
            <a:spLocks noGrp="1"/>
          </p:cNvSpPr>
          <p:nvPr>
            <p:ph sz="quarter" idx="4294967295"/>
          </p:nvPr>
        </p:nvSpPr>
        <p:spPr>
          <a:xfrm>
            <a:off x="676654" y="2057400"/>
            <a:ext cx="7552945" cy="3886200"/>
          </a:xfrm>
          <a:prstGeom prst="rect">
            <a:avLst/>
          </a:prstGeom>
        </p:spPr>
        <p:txBody>
          <a:bodyPr>
            <a:normAutofit/>
          </a:bodyPr>
          <a:lstStyle/>
          <a:p>
            <a:r>
              <a:rPr lang="en-US" dirty="0"/>
              <a:t>Part of the Rehabilitation Act of 1973, a national civil rights law</a:t>
            </a:r>
          </a:p>
          <a:p>
            <a:r>
              <a:rPr lang="en-US" dirty="0"/>
              <a:t>It prohibits discrimination on the basis of disability by any program or activity (including schools) that receive federal financial assistance</a:t>
            </a:r>
          </a:p>
          <a:p>
            <a:pPr marL="0" indent="0">
              <a:buNone/>
            </a:pPr>
            <a:endParaRPr lang="en-US" dirty="0"/>
          </a:p>
          <a:p>
            <a:endParaRPr lang="en-US" dirty="0"/>
          </a:p>
        </p:txBody>
      </p:sp>
      <p:sp>
        <p:nvSpPr>
          <p:cNvPr id="5" name="Footer Placeholder 4"/>
          <p:cNvSpPr>
            <a:spLocks noGrp="1"/>
          </p:cNvSpPr>
          <p:nvPr>
            <p:ph type="ftr" sz="quarter" idx="11"/>
          </p:nvPr>
        </p:nvSpPr>
        <p:spPr/>
        <p:txBody>
          <a:bodyPr/>
          <a:lstStyle/>
          <a:p>
            <a:r>
              <a:rPr lang="en-US" dirty="0"/>
              <a:t>MSPTI</a:t>
            </a:r>
          </a:p>
        </p:txBody>
      </p:sp>
      <p:pic>
        <p:nvPicPr>
          <p:cNvPr id="6" name="~PP1000.WAV">
            <a:hlinkClick r:id="" action="ppaction://media"/>
          </p:cNvPr>
          <p:cNvPicPr>
            <a:picLocks noRot="1" noChangeAspect="1"/>
          </p:cNvPicPr>
          <p:nvPr>
            <a:wavAudioFile r:embed="rId1" name="~PP1000.WAV"/>
          </p:nvPr>
        </p:nvPicPr>
        <p:blipFill>
          <a:blip r:embed="rId4" cstate="print"/>
          <a:stretch>
            <a:fillRect/>
          </a:stretch>
        </p:blipFill>
        <p:spPr>
          <a:xfrm>
            <a:off x="8737600" y="6451600"/>
            <a:ext cx="304800" cy="304800"/>
          </a:xfrm>
          <a:prstGeom prst="rect">
            <a:avLst/>
          </a:prstGeom>
        </p:spPr>
      </p:pic>
    </p:spTree>
    <p:extLst>
      <p:ext uri="{BB962C8B-B14F-4D97-AF65-F5344CB8AC3E}">
        <p14:creationId xmlns:p14="http://schemas.microsoft.com/office/powerpoint/2010/main" val="3922590239"/>
      </p:ext>
    </p:extLst>
  </p:cSld>
  <p:clrMapOvr>
    <a:masterClrMapping/>
  </p:clrMapOvr>
  <p:transition advTm="140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pPr marL="0" indent="0">
              <a:buNone/>
            </a:pPr>
            <a:r>
              <a:rPr lang="en-US" dirty="0"/>
              <a:t>“No otherwise qualified individual with a disability in the United States shall, solely by reason of her or his disability,</a:t>
            </a:r>
            <a:br>
              <a:rPr lang="en-US" dirty="0"/>
            </a:br>
            <a:endParaRPr lang="en-US" dirty="0"/>
          </a:p>
          <a:p>
            <a:r>
              <a:rPr lang="en-US" dirty="0"/>
              <a:t>be excluded from the participation in, </a:t>
            </a:r>
          </a:p>
          <a:p>
            <a:r>
              <a:rPr lang="en-US" dirty="0"/>
              <a:t>be denied the benefits of, or </a:t>
            </a:r>
          </a:p>
          <a:p>
            <a:r>
              <a:rPr lang="en-US" dirty="0"/>
              <a:t>be subjected to discrimination  </a:t>
            </a:r>
            <a:br>
              <a:rPr lang="en-US" dirty="0"/>
            </a:br>
            <a:endParaRPr lang="en-US" dirty="0"/>
          </a:p>
          <a:p>
            <a:pPr marL="0" indent="0">
              <a:buNone/>
            </a:pPr>
            <a:r>
              <a:rPr lang="en-US" dirty="0"/>
              <a:t>under any program or activity receiving Federal financial assistance.”</a:t>
            </a:r>
          </a:p>
          <a:p>
            <a:endParaRPr lang="en-US" dirty="0"/>
          </a:p>
        </p:txBody>
      </p:sp>
      <p:sp>
        <p:nvSpPr>
          <p:cNvPr id="2" name="Title 1"/>
          <p:cNvSpPr>
            <a:spLocks noGrp="1"/>
          </p:cNvSpPr>
          <p:nvPr>
            <p:ph type="title"/>
          </p:nvPr>
        </p:nvSpPr>
        <p:spPr/>
        <p:txBody>
          <a:bodyPr/>
          <a:lstStyle/>
          <a:p>
            <a:r>
              <a:rPr lang="en-US" dirty="0"/>
              <a:t>What Section 504 Says . . .</a:t>
            </a:r>
          </a:p>
        </p:txBody>
      </p:sp>
      <p:sp>
        <p:nvSpPr>
          <p:cNvPr id="4" name="Slide Number Placeholder 3"/>
          <p:cNvSpPr>
            <a:spLocks noGrp="1"/>
          </p:cNvSpPr>
          <p:nvPr>
            <p:ph type="sldNum" sz="quarter" idx="12"/>
          </p:nvPr>
        </p:nvSpPr>
        <p:spPr/>
        <p:txBody>
          <a:bodyPr/>
          <a:lstStyle/>
          <a:p>
            <a:fld id="{62C08589-81B0-4039-83BA-8D54AD50CDDC}" type="slidenum">
              <a:rPr lang="en-US" smtClean="0"/>
              <a:pPr/>
              <a:t>84</a:t>
            </a:fld>
            <a:endParaRPr lang="en-US" dirty="0"/>
          </a:p>
        </p:txBody>
      </p:sp>
      <p:sp>
        <p:nvSpPr>
          <p:cNvPr id="5" name="Footer Placeholder 4"/>
          <p:cNvSpPr>
            <a:spLocks noGrp="1"/>
          </p:cNvSpPr>
          <p:nvPr>
            <p:ph type="ftr" sz="quarter" idx="11"/>
          </p:nvPr>
        </p:nvSpPr>
        <p:spPr/>
        <p:txBody>
          <a:bodyPr/>
          <a:lstStyle/>
          <a:p>
            <a:r>
              <a:rPr lang="en-US" dirty="0"/>
              <a:t>MSPTI</a:t>
            </a:r>
          </a:p>
          <a:p>
            <a:endParaRPr lang="en-US" dirty="0"/>
          </a:p>
        </p:txBody>
      </p:sp>
      <p:pic>
        <p:nvPicPr>
          <p:cNvPr id="6" name="~PP2168.WAV">
            <a:hlinkClick r:id="" action="ppaction://media"/>
          </p:cNvPr>
          <p:cNvPicPr>
            <a:picLocks noRot="1" noChangeAspect="1"/>
          </p:cNvPicPr>
          <p:nvPr>
            <a:wavAudioFile r:embed="rId1" name="~PP2168.WAV"/>
          </p:nvPr>
        </p:nvPicPr>
        <p:blipFill>
          <a:blip r:embed="rId4" cstate="print"/>
          <a:stretch>
            <a:fillRect/>
          </a:stretch>
        </p:blipFill>
        <p:spPr>
          <a:xfrm>
            <a:off x="8737600" y="6451600"/>
            <a:ext cx="304800" cy="304800"/>
          </a:xfrm>
          <a:prstGeom prst="rect">
            <a:avLst/>
          </a:prstGeom>
        </p:spPr>
      </p:pic>
    </p:spTree>
    <p:extLst>
      <p:ext uri="{BB962C8B-B14F-4D97-AF65-F5344CB8AC3E}">
        <p14:creationId xmlns:p14="http://schemas.microsoft.com/office/powerpoint/2010/main" val="3345520566"/>
      </p:ext>
    </p:extLst>
  </p:cSld>
  <p:clrMapOvr>
    <a:masterClrMapping/>
  </p:clrMapOvr>
  <p:transition advTm="91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cs typeface="Arial" charset="0"/>
              </a:rPr>
              <a:t>Intent of civil rights laws is to </a:t>
            </a:r>
            <a:r>
              <a:rPr lang="en-US" b="1" dirty="0">
                <a:cs typeface="Arial" charset="0"/>
              </a:rPr>
              <a:t>provide equal opportunity</a:t>
            </a:r>
            <a:r>
              <a:rPr lang="en-US" dirty="0">
                <a:cs typeface="Arial" charset="0"/>
              </a:rPr>
              <a:t> and </a:t>
            </a:r>
            <a:r>
              <a:rPr lang="en-US" b="1" dirty="0">
                <a:cs typeface="Arial" charset="0"/>
              </a:rPr>
              <a:t>prevent discrimination </a:t>
            </a:r>
            <a:r>
              <a:rPr lang="en-US" dirty="0">
                <a:cs typeface="Arial" charset="0"/>
              </a:rPr>
              <a:t>based on disability</a:t>
            </a:r>
          </a:p>
          <a:p>
            <a:pPr marL="0" indent="0">
              <a:buNone/>
            </a:pPr>
            <a:endParaRPr lang="en-US" dirty="0">
              <a:cs typeface="Arial" charset="0"/>
            </a:endParaRPr>
          </a:p>
          <a:p>
            <a:r>
              <a:rPr lang="en-US" dirty="0">
                <a:cs typeface="Arial" charset="0"/>
              </a:rPr>
              <a:t>Public schools </a:t>
            </a:r>
            <a:r>
              <a:rPr lang="en-US" b="1" dirty="0">
                <a:cs typeface="Arial" charset="0"/>
              </a:rPr>
              <a:t>must provide FAPE </a:t>
            </a:r>
            <a:r>
              <a:rPr lang="en-US" dirty="0">
                <a:cs typeface="Arial" charset="0"/>
              </a:rPr>
              <a:t>(free appropriate public education) to each qualified student with a disability</a:t>
            </a:r>
          </a:p>
          <a:p>
            <a:endParaRPr lang="en-US" dirty="0">
              <a:cs typeface="Arial" charset="0"/>
            </a:endParaRPr>
          </a:p>
          <a:p>
            <a:endParaRPr lang="en-US" dirty="0">
              <a:cs typeface="Arial" charset="0"/>
            </a:endParaRPr>
          </a:p>
        </p:txBody>
      </p:sp>
      <p:sp>
        <p:nvSpPr>
          <p:cNvPr id="2" name="Title 1"/>
          <p:cNvSpPr>
            <a:spLocks noGrp="1"/>
          </p:cNvSpPr>
          <p:nvPr>
            <p:ph type="title"/>
          </p:nvPr>
        </p:nvSpPr>
        <p:spPr/>
        <p:txBody>
          <a:bodyPr>
            <a:normAutofit/>
          </a:bodyPr>
          <a:lstStyle/>
          <a:p>
            <a:r>
              <a:rPr lang="en-US" sz="3600" dirty="0"/>
              <a:t>Section 504 and Public Schools</a:t>
            </a:r>
          </a:p>
        </p:txBody>
      </p:sp>
      <p:sp>
        <p:nvSpPr>
          <p:cNvPr id="4" name="Slide Number Placeholder 3"/>
          <p:cNvSpPr>
            <a:spLocks noGrp="1"/>
          </p:cNvSpPr>
          <p:nvPr>
            <p:ph type="sldNum" sz="quarter" idx="12"/>
          </p:nvPr>
        </p:nvSpPr>
        <p:spPr/>
        <p:txBody>
          <a:bodyPr/>
          <a:lstStyle/>
          <a:p>
            <a:fld id="{62C08589-81B0-4039-83BA-8D54AD50CDDC}" type="slidenum">
              <a:rPr lang="en-US" smtClean="0"/>
              <a:pPr/>
              <a:t>85</a:t>
            </a:fld>
            <a:endParaRPr lang="en-US" dirty="0"/>
          </a:p>
        </p:txBody>
      </p:sp>
      <p:sp>
        <p:nvSpPr>
          <p:cNvPr id="5" name="Footer Placeholder 4"/>
          <p:cNvSpPr>
            <a:spLocks noGrp="1"/>
          </p:cNvSpPr>
          <p:nvPr>
            <p:ph type="ftr" sz="quarter" idx="11"/>
          </p:nvPr>
        </p:nvSpPr>
        <p:spPr/>
        <p:txBody>
          <a:bodyPr/>
          <a:lstStyle/>
          <a:p>
            <a:r>
              <a:rPr lang="en-US" dirty="0"/>
              <a:t>MSPTI</a:t>
            </a:r>
          </a:p>
          <a:p>
            <a:endParaRPr lang="en-US" dirty="0"/>
          </a:p>
        </p:txBody>
      </p:sp>
      <p:pic>
        <p:nvPicPr>
          <p:cNvPr id="6" name="~PP2038.WAV">
            <a:hlinkClick r:id="" action="ppaction://media"/>
          </p:cNvPr>
          <p:cNvPicPr>
            <a:picLocks noRot="1" noChangeAspect="1"/>
          </p:cNvPicPr>
          <p:nvPr>
            <a:wavAudioFile r:embed="rId1" name="~PP2038.WAV"/>
          </p:nvPr>
        </p:nvPicPr>
        <p:blipFill>
          <a:blip r:embed="rId4" cstate="print"/>
          <a:stretch>
            <a:fillRect/>
          </a:stretch>
        </p:blipFill>
        <p:spPr>
          <a:xfrm>
            <a:off x="8737600" y="6451600"/>
            <a:ext cx="304800" cy="304800"/>
          </a:xfrm>
          <a:prstGeom prst="rect">
            <a:avLst/>
          </a:prstGeom>
        </p:spPr>
      </p:pic>
    </p:spTree>
    <p:extLst>
      <p:ext uri="{BB962C8B-B14F-4D97-AF65-F5344CB8AC3E}">
        <p14:creationId xmlns:p14="http://schemas.microsoft.com/office/powerpoint/2010/main" val="688915992"/>
      </p:ext>
    </p:extLst>
  </p:cSld>
  <p:clrMapOvr>
    <a:masterClrMapping/>
  </p:clrMapOvr>
  <p:transition advTm="78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514600"/>
            <a:ext cx="8762999" cy="4114799"/>
          </a:xfrm>
        </p:spPr>
        <p:txBody>
          <a:bodyPr>
            <a:normAutofit fontScale="77500" lnSpcReduction="20000"/>
          </a:bodyPr>
          <a:lstStyle/>
          <a:p>
            <a:pPr>
              <a:buNone/>
            </a:pPr>
            <a:r>
              <a:rPr lang="en-US" dirty="0"/>
              <a:t>	</a:t>
            </a:r>
            <a:r>
              <a:rPr lang="en-US" dirty="0">
                <a:solidFill>
                  <a:schemeClr val="tx1"/>
                </a:solidFill>
              </a:rPr>
              <a:t>ADA prohibits discrimination of people with disabilities by:</a:t>
            </a:r>
          </a:p>
          <a:p>
            <a:pPr lvl="1"/>
            <a:r>
              <a:rPr lang="en-US" dirty="0">
                <a:solidFill>
                  <a:schemeClr val="tx1"/>
                </a:solidFill>
              </a:rPr>
              <a:t>All qualifying </a:t>
            </a:r>
            <a:r>
              <a:rPr lang="en-US" b="1" dirty="0">
                <a:solidFill>
                  <a:schemeClr val="tx1"/>
                </a:solidFill>
              </a:rPr>
              <a:t>private employers </a:t>
            </a:r>
            <a:r>
              <a:rPr lang="en-US" dirty="0">
                <a:solidFill>
                  <a:schemeClr val="tx1"/>
                </a:solidFill>
              </a:rPr>
              <a:t>(Title I)</a:t>
            </a:r>
          </a:p>
          <a:p>
            <a:pPr lvl="1"/>
            <a:r>
              <a:rPr lang="en-US" dirty="0">
                <a:solidFill>
                  <a:schemeClr val="tx1"/>
                </a:solidFill>
              </a:rPr>
              <a:t>All </a:t>
            </a:r>
            <a:r>
              <a:rPr lang="en-US" b="1" dirty="0">
                <a:solidFill>
                  <a:schemeClr val="tx1"/>
                </a:solidFill>
              </a:rPr>
              <a:t>state and local government programs, </a:t>
            </a:r>
            <a:r>
              <a:rPr lang="en-US" dirty="0">
                <a:solidFill>
                  <a:schemeClr val="tx1"/>
                </a:solidFill>
              </a:rPr>
              <a:t>including the public schools (Title II), and</a:t>
            </a:r>
          </a:p>
          <a:p>
            <a:pPr lvl="1"/>
            <a:r>
              <a:rPr lang="en-US" dirty="0">
                <a:solidFill>
                  <a:schemeClr val="tx1"/>
                </a:solidFill>
              </a:rPr>
              <a:t>All places of </a:t>
            </a:r>
            <a:r>
              <a:rPr lang="en-US" b="1" dirty="0">
                <a:solidFill>
                  <a:schemeClr val="tx1"/>
                </a:solidFill>
              </a:rPr>
              <a:t>public accommodation, </a:t>
            </a:r>
            <a:r>
              <a:rPr lang="en-US" dirty="0">
                <a:solidFill>
                  <a:schemeClr val="tx1"/>
                </a:solidFill>
              </a:rPr>
              <a:t>including non-religiously controlled colleges and universities and test agencies (Title III)</a:t>
            </a:r>
          </a:p>
          <a:p>
            <a:r>
              <a:rPr lang="en-US" dirty="0">
                <a:solidFill>
                  <a:schemeClr val="tx1"/>
                </a:solidFill>
              </a:rPr>
              <a:t>§ 504 preceded enactment of the ADA and has generally been used as basis for disability discrimination protection in schools</a:t>
            </a:r>
          </a:p>
          <a:p>
            <a:r>
              <a:rPr lang="en-US" dirty="0">
                <a:solidFill>
                  <a:schemeClr val="tx1"/>
                </a:solidFill>
              </a:rPr>
              <a:t>Courts and OCR interpret the requirements of § 504 &amp; ADA consistently</a:t>
            </a:r>
          </a:p>
          <a:p>
            <a:r>
              <a:rPr lang="en-US" dirty="0">
                <a:solidFill>
                  <a:schemeClr val="tx1"/>
                </a:solidFill>
              </a:rPr>
              <a:t>§ 504 &amp; ADA regulations are the same</a:t>
            </a:r>
          </a:p>
        </p:txBody>
      </p:sp>
      <p:sp>
        <p:nvSpPr>
          <p:cNvPr id="2" name="Title 1"/>
          <p:cNvSpPr>
            <a:spLocks noGrp="1"/>
          </p:cNvSpPr>
          <p:nvPr>
            <p:ph type="title"/>
          </p:nvPr>
        </p:nvSpPr>
        <p:spPr>
          <a:xfrm>
            <a:off x="76200" y="152400"/>
            <a:ext cx="8915400" cy="1600200"/>
          </a:xfrm>
        </p:spPr>
        <p:txBody>
          <a:bodyPr>
            <a:normAutofit/>
          </a:bodyPr>
          <a:lstStyle/>
          <a:p>
            <a:pPr>
              <a:lnSpc>
                <a:spcPct val="100000"/>
              </a:lnSpc>
            </a:pPr>
            <a:r>
              <a:rPr lang="en-US" sz="3800" dirty="0"/>
              <a:t>Americans with Disabilities Act </a:t>
            </a:r>
            <a:br>
              <a:rPr lang="en-US" sz="3800" dirty="0"/>
            </a:br>
            <a:r>
              <a:rPr lang="en-US" sz="3800" dirty="0"/>
              <a:t>as Amended in 2008  (ADA) </a:t>
            </a:r>
          </a:p>
        </p:txBody>
      </p:sp>
      <p:sp>
        <p:nvSpPr>
          <p:cNvPr id="4" name="Slide Number Placeholder 3"/>
          <p:cNvSpPr>
            <a:spLocks noGrp="1"/>
          </p:cNvSpPr>
          <p:nvPr>
            <p:ph type="sldNum" sz="quarter" idx="12"/>
          </p:nvPr>
        </p:nvSpPr>
        <p:spPr/>
        <p:txBody>
          <a:bodyPr/>
          <a:lstStyle/>
          <a:p>
            <a:fld id="{62C08589-81B0-4039-83BA-8D54AD50CDDC}" type="slidenum">
              <a:rPr lang="en-US" smtClean="0"/>
              <a:pPr/>
              <a:t>86</a:t>
            </a:fld>
            <a:endParaRPr lang="en-US" dirty="0"/>
          </a:p>
        </p:txBody>
      </p:sp>
      <p:sp>
        <p:nvSpPr>
          <p:cNvPr id="5" name="Footer Placeholder 4"/>
          <p:cNvSpPr>
            <a:spLocks noGrp="1"/>
          </p:cNvSpPr>
          <p:nvPr>
            <p:ph type="ftr" sz="quarter" idx="11"/>
          </p:nvPr>
        </p:nvSpPr>
        <p:spPr/>
        <p:txBody>
          <a:bodyPr/>
          <a:lstStyle/>
          <a:p>
            <a:r>
              <a:rPr lang="en-US" dirty="0">
                <a:solidFill>
                  <a:schemeClr val="tx2">
                    <a:lumMod val="60000"/>
                    <a:lumOff val="40000"/>
                  </a:schemeClr>
                </a:solidFill>
              </a:rPr>
              <a:t>§ 504 &amp; ADA</a:t>
            </a:r>
            <a:r>
              <a:rPr lang="en-US" dirty="0"/>
              <a:t>    MSPTI</a:t>
            </a:r>
          </a:p>
          <a:p>
            <a:r>
              <a:rPr lang="en-US" dirty="0"/>
              <a:t> </a:t>
            </a:r>
          </a:p>
        </p:txBody>
      </p:sp>
      <p:pic>
        <p:nvPicPr>
          <p:cNvPr id="6" name="~PP2205.WAV">
            <a:hlinkClick r:id="" action="ppaction://media"/>
          </p:cNvPr>
          <p:cNvPicPr>
            <a:picLocks noRot="1" noChangeAspect="1"/>
          </p:cNvPicPr>
          <p:nvPr>
            <a:wavAudioFile r:embed="rId1" name="~PP2205.WAV"/>
          </p:nvPr>
        </p:nvPicPr>
        <p:blipFill>
          <a:blip r:embed="rId4" cstate="print"/>
          <a:stretch>
            <a:fillRect/>
          </a:stretch>
        </p:blipFill>
        <p:spPr>
          <a:xfrm>
            <a:off x="8737600" y="6451600"/>
            <a:ext cx="304800" cy="304800"/>
          </a:xfrm>
          <a:prstGeom prst="rect">
            <a:avLst/>
          </a:prstGeom>
        </p:spPr>
      </p:pic>
    </p:spTree>
    <p:extLst>
      <p:ext uri="{BB962C8B-B14F-4D97-AF65-F5344CB8AC3E}">
        <p14:creationId xmlns:p14="http://schemas.microsoft.com/office/powerpoint/2010/main" val="3313044833"/>
      </p:ext>
    </p:extLst>
  </p:cSld>
  <p:clrMapOvr>
    <a:masterClrMapping/>
  </p:clrMapOvr>
  <p:transition advTm="81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Americans with Disabilities Act </a:t>
            </a:r>
            <a:br>
              <a:rPr lang="en-US" dirty="0"/>
            </a:br>
            <a:r>
              <a:rPr lang="en-US" dirty="0"/>
              <a:t>as Amended in 2008  (ADA) </a:t>
            </a:r>
          </a:p>
        </p:txBody>
      </p:sp>
      <p:sp>
        <p:nvSpPr>
          <p:cNvPr id="5" name="Footer Placeholder 4"/>
          <p:cNvSpPr>
            <a:spLocks noGrp="1"/>
          </p:cNvSpPr>
          <p:nvPr>
            <p:ph type="ftr" sz="quarter" idx="11"/>
          </p:nvPr>
        </p:nvSpPr>
        <p:spPr/>
        <p:txBody>
          <a:bodyPr/>
          <a:lstStyle/>
          <a:p>
            <a:r>
              <a:rPr lang="en-US" dirty="0"/>
              <a:t>MSPTI</a:t>
            </a:r>
          </a:p>
          <a:p>
            <a:endParaRPr lang="en-US" dirty="0"/>
          </a:p>
        </p:txBody>
      </p:sp>
      <p:sp>
        <p:nvSpPr>
          <p:cNvPr id="4" name="Slide Number Placeholder 3"/>
          <p:cNvSpPr>
            <a:spLocks noGrp="1"/>
          </p:cNvSpPr>
          <p:nvPr>
            <p:ph type="sldNum" sz="quarter" idx="12"/>
          </p:nvPr>
        </p:nvSpPr>
        <p:spPr/>
        <p:txBody>
          <a:bodyPr/>
          <a:lstStyle/>
          <a:p>
            <a:fld id="{62C08589-81B0-4039-83BA-8D54AD50CDDC}" type="slidenum">
              <a:rPr lang="en-US" smtClean="0"/>
              <a:pPr/>
              <a:t>87</a:t>
            </a:fld>
            <a:endParaRPr lang="en-US" dirty="0"/>
          </a:p>
        </p:txBody>
      </p:sp>
      <p:sp>
        <p:nvSpPr>
          <p:cNvPr id="3" name="Content Placeholder 2"/>
          <p:cNvSpPr>
            <a:spLocks noGrp="1"/>
          </p:cNvSpPr>
          <p:nvPr>
            <p:ph sz="quarter" idx="4294967295"/>
          </p:nvPr>
        </p:nvSpPr>
        <p:spPr>
          <a:xfrm>
            <a:off x="676654" y="2133600"/>
            <a:ext cx="4276345" cy="4191000"/>
          </a:xfrm>
          <a:prstGeom prst="rect">
            <a:avLst/>
          </a:prstGeom>
        </p:spPr>
        <p:txBody>
          <a:bodyPr>
            <a:normAutofit fontScale="92500" lnSpcReduction="10000"/>
          </a:bodyPr>
          <a:lstStyle/>
          <a:p>
            <a:r>
              <a:rPr lang="en-US" dirty="0"/>
              <a:t>Requires that the definition of disability be interpreted broadly</a:t>
            </a:r>
          </a:p>
          <a:p>
            <a:pPr marL="0" indent="0">
              <a:buNone/>
            </a:pPr>
            <a:endParaRPr lang="en-US" dirty="0"/>
          </a:p>
          <a:p>
            <a:r>
              <a:rPr lang="en-US" dirty="0"/>
              <a:t>The new definition of disability in the ADA must be used when determining Section 504 eligibility</a:t>
            </a:r>
          </a:p>
        </p:txBody>
      </p:sp>
      <p:pic>
        <p:nvPicPr>
          <p:cNvPr id="7" name="Content Placeholder 6"/>
          <p:cNvPicPr>
            <a:picLocks noGrp="1" noChangeAspect="1"/>
          </p:cNvPicPr>
          <p:nvPr>
            <p:ph sz="quarter" idx="4294967295"/>
          </p:nvPr>
        </p:nvPicPr>
        <p:blipFill>
          <a:blip r:embed="rId4" cstate="screen">
            <a:extLst>
              <a:ext uri="{28A0092B-C50C-407E-A947-70E740481C1C}">
                <a14:useLocalDpi xmlns:a14="http://schemas.microsoft.com/office/drawing/2010/main"/>
              </a:ext>
            </a:extLst>
          </a:blip>
          <a:stretch>
            <a:fillRect/>
          </a:stretch>
        </p:blipFill>
        <p:spPr>
          <a:xfrm>
            <a:off x="5562600" y="1828800"/>
            <a:ext cx="3201405" cy="4808979"/>
          </a:xfrm>
          <a:prstGeom prst="rect">
            <a:avLst/>
          </a:prstGeom>
          <a:effectLst>
            <a:softEdge rad="190500"/>
          </a:effectLst>
        </p:spPr>
      </p:pic>
      <p:pic>
        <p:nvPicPr>
          <p:cNvPr id="8" name="~PP3578.WAV">
            <a:hlinkClick r:id="" action="ppaction://media"/>
          </p:cNvPr>
          <p:cNvPicPr>
            <a:picLocks noRot="1" noChangeAspect="1"/>
          </p:cNvPicPr>
          <p:nvPr>
            <a:wavAudioFile r:embed="rId1" name="~PP3578.WAV"/>
          </p:nvPr>
        </p:nvPicPr>
        <p:blipFill>
          <a:blip r:embed="rId5" cstate="print"/>
          <a:stretch>
            <a:fillRect/>
          </a:stretch>
        </p:blipFill>
        <p:spPr>
          <a:xfrm>
            <a:off x="8737600" y="6451600"/>
            <a:ext cx="304800" cy="304800"/>
          </a:xfrm>
          <a:prstGeom prst="rect">
            <a:avLst/>
          </a:prstGeom>
        </p:spPr>
      </p:pic>
    </p:spTree>
    <p:extLst>
      <p:ext uri="{BB962C8B-B14F-4D97-AF65-F5344CB8AC3E}">
        <p14:creationId xmlns:p14="http://schemas.microsoft.com/office/powerpoint/2010/main" val="3982171761"/>
      </p:ext>
    </p:extLst>
  </p:cSld>
  <p:clrMapOvr>
    <a:masterClrMapping/>
  </p:clrMapOvr>
  <p:transition advTm="52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1" y="2286000"/>
            <a:ext cx="5683466" cy="4038600"/>
          </a:xfrm>
        </p:spPr>
        <p:txBody>
          <a:bodyPr>
            <a:normAutofit fontScale="85000" lnSpcReduction="10000"/>
          </a:bodyPr>
          <a:lstStyle/>
          <a:p>
            <a:pPr marL="0" indent="0">
              <a:buNone/>
            </a:pPr>
            <a:r>
              <a:rPr lang="en-US" b="1" dirty="0"/>
              <a:t>Does the student:</a:t>
            </a:r>
          </a:p>
          <a:p>
            <a:pPr marL="0" indent="0">
              <a:buNone/>
            </a:pPr>
            <a:endParaRPr lang="en-US" dirty="0"/>
          </a:p>
          <a:p>
            <a:r>
              <a:rPr lang="en-US" dirty="0"/>
              <a:t>have a physical or mental </a:t>
            </a:r>
            <a:r>
              <a:rPr lang="en-US" b="1" u="sng" dirty="0"/>
              <a:t>impairment*</a:t>
            </a:r>
            <a:r>
              <a:rPr lang="en-US" b="1" dirty="0"/>
              <a:t> </a:t>
            </a:r>
          </a:p>
          <a:p>
            <a:r>
              <a:rPr lang="en-US" dirty="0"/>
              <a:t>which </a:t>
            </a:r>
            <a:r>
              <a:rPr lang="en-US" b="1" u="sng" dirty="0"/>
              <a:t>substantially limits</a:t>
            </a:r>
            <a:r>
              <a:rPr lang="en-US" b="1" dirty="0"/>
              <a:t> </a:t>
            </a:r>
          </a:p>
          <a:p>
            <a:r>
              <a:rPr lang="en-US" dirty="0"/>
              <a:t>one or more </a:t>
            </a:r>
            <a:r>
              <a:rPr lang="en-US" b="1" u="sng" dirty="0"/>
              <a:t>major life activities</a:t>
            </a:r>
            <a:r>
              <a:rPr lang="en-US" dirty="0"/>
              <a:t>?</a:t>
            </a:r>
          </a:p>
          <a:p>
            <a:endParaRPr lang="en-US" dirty="0"/>
          </a:p>
          <a:p>
            <a:endParaRPr lang="en-US" dirty="0"/>
          </a:p>
          <a:p>
            <a:pPr>
              <a:buNone/>
            </a:pPr>
            <a:r>
              <a:rPr lang="en-US" sz="1800" dirty="0"/>
              <a:t>*or has a record of having an impairment or is regarded as having an impairment</a:t>
            </a:r>
          </a:p>
          <a:p>
            <a:endParaRPr lang="en-US" dirty="0"/>
          </a:p>
        </p:txBody>
      </p:sp>
      <p:sp>
        <p:nvSpPr>
          <p:cNvPr id="2" name="Title 1"/>
          <p:cNvSpPr>
            <a:spLocks noGrp="1"/>
          </p:cNvSpPr>
          <p:nvPr>
            <p:ph type="title"/>
          </p:nvPr>
        </p:nvSpPr>
        <p:spPr/>
        <p:txBody>
          <a:bodyPr>
            <a:normAutofit fontScale="90000"/>
          </a:bodyPr>
          <a:lstStyle/>
          <a:p>
            <a:r>
              <a:rPr lang="en-US" dirty="0"/>
              <a:t>Person with a Disability: </a:t>
            </a:r>
            <a:br>
              <a:rPr lang="en-US" dirty="0"/>
            </a:br>
            <a:r>
              <a:rPr lang="en-US" dirty="0"/>
              <a:t>ADA &amp; Section 504 Definition</a:t>
            </a:r>
          </a:p>
        </p:txBody>
      </p:sp>
      <p:sp>
        <p:nvSpPr>
          <p:cNvPr id="4" name="Slide Number Placeholder 3"/>
          <p:cNvSpPr>
            <a:spLocks noGrp="1"/>
          </p:cNvSpPr>
          <p:nvPr>
            <p:ph type="sldNum" sz="quarter" idx="12"/>
          </p:nvPr>
        </p:nvSpPr>
        <p:spPr/>
        <p:txBody>
          <a:bodyPr/>
          <a:lstStyle/>
          <a:p>
            <a:fld id="{62C08589-81B0-4039-83BA-8D54AD50CDDC}" type="slidenum">
              <a:rPr lang="en-US" smtClean="0"/>
              <a:pPr/>
              <a:t>88</a:t>
            </a:fld>
            <a:endParaRPr lang="en-US" dirty="0"/>
          </a:p>
        </p:txBody>
      </p:sp>
      <p:sp>
        <p:nvSpPr>
          <p:cNvPr id="5" name="Footer Placeholder 4"/>
          <p:cNvSpPr>
            <a:spLocks noGrp="1"/>
          </p:cNvSpPr>
          <p:nvPr>
            <p:ph type="ftr" sz="quarter" idx="11"/>
          </p:nvPr>
        </p:nvSpPr>
        <p:spPr/>
        <p:txBody>
          <a:bodyPr/>
          <a:lstStyle/>
          <a:p>
            <a:r>
              <a:rPr lang="en-US" dirty="0"/>
              <a:t>MSPTI</a:t>
            </a:r>
          </a:p>
          <a:p>
            <a:endParaRPr lang="en-US" dirty="0"/>
          </a:p>
        </p:txBody>
      </p:sp>
      <p:pic>
        <p:nvPicPr>
          <p:cNvPr id="3074" name="Picture 2" descr="C:\Users\Gretchen_G\Pictures\Microsoft Clip Organizer\MP900439576[1].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5912067" y="2590800"/>
            <a:ext cx="3012475" cy="4112118"/>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7" name="~PP223.WAV">
            <a:hlinkClick r:id="" action="ppaction://media"/>
          </p:cNvPr>
          <p:cNvPicPr>
            <a:picLocks noRot="1" noChangeAspect="1"/>
          </p:cNvPicPr>
          <p:nvPr>
            <a:wavAudioFile r:embed="rId1" name="~PP223.WAV"/>
          </p:nvPr>
        </p:nvPicPr>
        <p:blipFill>
          <a:blip r:embed="rId5" cstate="print"/>
          <a:stretch>
            <a:fillRect/>
          </a:stretch>
        </p:blipFill>
        <p:spPr>
          <a:xfrm>
            <a:off x="8737600" y="6451600"/>
            <a:ext cx="304800" cy="304800"/>
          </a:xfrm>
          <a:prstGeom prst="rect">
            <a:avLst/>
          </a:prstGeom>
        </p:spPr>
      </p:pic>
    </p:spTree>
    <p:extLst>
      <p:ext uri="{BB962C8B-B14F-4D97-AF65-F5344CB8AC3E}">
        <p14:creationId xmlns:p14="http://schemas.microsoft.com/office/powerpoint/2010/main" val="580300225"/>
      </p:ext>
    </p:extLst>
  </p:cSld>
  <p:clrMapOvr>
    <a:masterClrMapping/>
  </p:clrMapOvr>
  <p:transition advTm="168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2067" y="2819400"/>
            <a:ext cx="7408333" cy="2438400"/>
          </a:xfrm>
          <a:ln w="25400">
            <a:solidFill>
              <a:schemeClr val="accent1"/>
            </a:solidFill>
          </a:ln>
          <a:effectLst>
            <a:softEdge rad="165100"/>
          </a:effectLst>
        </p:spPr>
        <p:txBody>
          <a:bodyPr>
            <a:normAutofit/>
          </a:bodyPr>
          <a:lstStyle/>
          <a:p>
            <a:pPr>
              <a:buNone/>
            </a:pPr>
            <a:r>
              <a:rPr lang="en-US" sz="3000" dirty="0"/>
              <a:t>	</a:t>
            </a:r>
            <a:r>
              <a:rPr lang="en-US" sz="3600" dirty="0"/>
              <a:t>Any physiological condition that affects a bodily system, or any mental or </a:t>
            </a:r>
            <a:r>
              <a:rPr lang="en-US" sz="3600" dirty="0">
                <a:cs typeface="Times New Roman" charset="0"/>
              </a:rPr>
              <a:t>psychological disorder</a:t>
            </a:r>
          </a:p>
          <a:p>
            <a:pPr marL="0" indent="0" algn="ctr">
              <a:buNone/>
            </a:pPr>
            <a:endParaRPr lang="en-US" dirty="0"/>
          </a:p>
          <a:p>
            <a:pPr algn="ctr"/>
            <a:endParaRPr lang="en-US" dirty="0"/>
          </a:p>
        </p:txBody>
      </p:sp>
      <p:sp>
        <p:nvSpPr>
          <p:cNvPr id="2" name="Title 1"/>
          <p:cNvSpPr>
            <a:spLocks noGrp="1"/>
          </p:cNvSpPr>
          <p:nvPr>
            <p:ph type="title"/>
          </p:nvPr>
        </p:nvSpPr>
        <p:spPr/>
        <p:txBody>
          <a:bodyPr>
            <a:normAutofit fontScale="90000"/>
          </a:bodyPr>
          <a:lstStyle/>
          <a:p>
            <a:r>
              <a:rPr lang="en-US" sz="2667" dirty="0"/>
              <a:t>Section 504 &amp; ADA Disability Definition Part 1:</a:t>
            </a:r>
            <a:br>
              <a:rPr lang="en-US" dirty="0"/>
            </a:br>
            <a:r>
              <a:rPr lang="en-US" dirty="0"/>
              <a:t>Impairment</a:t>
            </a:r>
          </a:p>
        </p:txBody>
      </p:sp>
      <p:sp>
        <p:nvSpPr>
          <p:cNvPr id="4" name="Slide Number Placeholder 3"/>
          <p:cNvSpPr>
            <a:spLocks noGrp="1"/>
          </p:cNvSpPr>
          <p:nvPr>
            <p:ph type="sldNum" sz="quarter" idx="12"/>
          </p:nvPr>
        </p:nvSpPr>
        <p:spPr/>
        <p:txBody>
          <a:bodyPr/>
          <a:lstStyle/>
          <a:p>
            <a:fld id="{62C08589-81B0-4039-83BA-8D54AD50CDDC}" type="slidenum">
              <a:rPr lang="en-US" smtClean="0"/>
              <a:pPr/>
              <a:t>89</a:t>
            </a:fld>
            <a:endParaRPr lang="en-US" dirty="0"/>
          </a:p>
        </p:txBody>
      </p:sp>
      <p:sp>
        <p:nvSpPr>
          <p:cNvPr id="5" name="Footer Placeholder 4"/>
          <p:cNvSpPr>
            <a:spLocks noGrp="1"/>
          </p:cNvSpPr>
          <p:nvPr>
            <p:ph type="ftr" sz="quarter" idx="11"/>
          </p:nvPr>
        </p:nvSpPr>
        <p:spPr/>
        <p:txBody>
          <a:bodyPr/>
          <a:lstStyle/>
          <a:p>
            <a:endParaRPr lang="en-US" dirty="0"/>
          </a:p>
        </p:txBody>
      </p:sp>
      <p:pic>
        <p:nvPicPr>
          <p:cNvPr id="7" name="~PP4079.WAV">
            <a:hlinkClick r:id="" action="ppaction://media"/>
          </p:cNvPr>
          <p:cNvPicPr>
            <a:picLocks noRot="1" noChangeAspect="1"/>
          </p:cNvPicPr>
          <p:nvPr>
            <a:wavAudioFile r:embed="rId1" name="~PP4079.WAV"/>
          </p:nvPr>
        </p:nvPicPr>
        <p:blipFill>
          <a:blip r:embed="rId4" cstate="print"/>
          <a:stretch>
            <a:fillRect/>
          </a:stretch>
        </p:blipFill>
        <p:spPr>
          <a:xfrm>
            <a:off x="8737600" y="6451600"/>
            <a:ext cx="304800" cy="304800"/>
          </a:xfrm>
          <a:prstGeom prst="rect">
            <a:avLst/>
          </a:prstGeom>
        </p:spPr>
      </p:pic>
    </p:spTree>
    <p:extLst>
      <p:ext uri="{BB962C8B-B14F-4D97-AF65-F5344CB8AC3E}">
        <p14:creationId xmlns:p14="http://schemas.microsoft.com/office/powerpoint/2010/main" val="2974174842"/>
      </p:ext>
    </p:extLst>
  </p:cSld>
  <p:clrMapOvr>
    <a:masterClrMapping/>
  </p:clrMapOvr>
  <p:transition advTm="79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normAutofit fontScale="90000"/>
          </a:bodyPr>
          <a:lstStyle/>
          <a:p>
            <a:r>
              <a:rPr lang="en-US" dirty="0"/>
              <a:t>Suspected viral triggers for type 1 diabetes</a:t>
            </a:r>
          </a:p>
        </p:txBody>
      </p:sp>
      <p:sp>
        <p:nvSpPr>
          <p:cNvPr id="3" name="Content Placeholder 2"/>
          <p:cNvSpPr>
            <a:spLocks noGrp="1"/>
          </p:cNvSpPr>
          <p:nvPr>
            <p:ph idx="1"/>
          </p:nvPr>
        </p:nvSpPr>
        <p:spPr>
          <a:xfrm>
            <a:off x="457200" y="1371600"/>
            <a:ext cx="8229600" cy="4754563"/>
          </a:xfrm>
        </p:spPr>
        <p:txBody>
          <a:bodyPr>
            <a:normAutofit fontScale="85000" lnSpcReduction="20000"/>
          </a:bodyPr>
          <a:lstStyle/>
          <a:p>
            <a:endParaRPr lang="en-US" sz="2800" dirty="0"/>
          </a:p>
          <a:p>
            <a:r>
              <a:rPr lang="en-US" sz="2800" dirty="0">
                <a:latin typeface="Arial" pitchFamily="34" charset="0"/>
                <a:cs typeface="Arial" pitchFamily="34" charset="0"/>
              </a:rPr>
              <a:t>COVID-19  (can also trigger type 2 diabetes)</a:t>
            </a:r>
          </a:p>
          <a:p>
            <a:r>
              <a:rPr lang="en-US" sz="2800" dirty="0">
                <a:latin typeface="Arial" pitchFamily="34" charset="0"/>
                <a:cs typeface="Arial" pitchFamily="34" charset="0"/>
              </a:rPr>
              <a:t>Human parvovirus: causes Fifth disease</a:t>
            </a:r>
          </a:p>
          <a:p>
            <a:r>
              <a:rPr lang="en-US" sz="2800" dirty="0" err="1">
                <a:latin typeface="Arial" pitchFamily="34" charset="0"/>
                <a:cs typeface="Arial" pitchFamily="34" charset="0"/>
              </a:rPr>
              <a:t>Enteroviruses</a:t>
            </a:r>
            <a:r>
              <a:rPr lang="en-US" sz="2800" dirty="0">
                <a:latin typeface="Arial" pitchFamily="34" charset="0"/>
                <a:cs typeface="Arial" pitchFamily="34" charset="0"/>
              </a:rPr>
              <a:t>: Coxsackie B virus</a:t>
            </a:r>
          </a:p>
          <a:p>
            <a:r>
              <a:rPr lang="en-US" sz="2800" dirty="0">
                <a:latin typeface="Arial" pitchFamily="34" charset="0"/>
                <a:cs typeface="Arial" pitchFamily="34" charset="0"/>
              </a:rPr>
              <a:t>Cytomegalovirus</a:t>
            </a:r>
          </a:p>
          <a:p>
            <a:r>
              <a:rPr lang="en-US" sz="2800" dirty="0">
                <a:latin typeface="Arial" pitchFamily="34" charset="0"/>
                <a:cs typeface="Arial" pitchFamily="34" charset="0"/>
              </a:rPr>
              <a:t>Epstein-Barr virus: causes mononucleosis </a:t>
            </a:r>
          </a:p>
          <a:p>
            <a:r>
              <a:rPr lang="en-US" sz="2800" dirty="0">
                <a:latin typeface="Arial" pitchFamily="34" charset="0"/>
                <a:cs typeface="Arial" pitchFamily="34" charset="0"/>
              </a:rPr>
              <a:t>Rotavirus</a:t>
            </a:r>
          </a:p>
          <a:p>
            <a:endParaRPr lang="en-US" dirty="0"/>
          </a:p>
          <a:p>
            <a:endParaRPr lang="en-US" dirty="0"/>
          </a:p>
          <a:p>
            <a:endParaRPr lang="en-US" dirty="0"/>
          </a:p>
          <a:p>
            <a:r>
              <a:rPr lang="en-US" sz="1600" dirty="0">
                <a:latin typeface="Arial" pitchFamily="34" charset="0"/>
                <a:cs typeface="Arial" pitchFamily="34" charset="0"/>
              </a:rPr>
              <a:t>Sources:</a:t>
            </a:r>
            <a:br>
              <a:rPr lang="en-US" sz="1600" dirty="0">
                <a:latin typeface="Arial" pitchFamily="34" charset="0"/>
                <a:cs typeface="Arial" pitchFamily="34" charset="0"/>
              </a:rPr>
            </a:br>
            <a:r>
              <a:rPr lang="en-US" sz="1600" dirty="0" err="1">
                <a:latin typeface="Arial" pitchFamily="34" charset="0"/>
                <a:cs typeface="Arial" pitchFamily="34" charset="0"/>
              </a:rPr>
              <a:t>Rubino</a:t>
            </a:r>
            <a:r>
              <a:rPr lang="en-US" sz="1600" dirty="0">
                <a:latin typeface="Arial" pitchFamily="34" charset="0"/>
                <a:cs typeface="Arial" pitchFamily="34" charset="0"/>
              </a:rPr>
              <a:t>, F. </a:t>
            </a:r>
            <a:r>
              <a:rPr lang="en-US" sz="1600" i="1" dirty="0">
                <a:latin typeface="Arial" pitchFamily="34" charset="0"/>
                <a:cs typeface="Arial" pitchFamily="34" charset="0"/>
              </a:rPr>
              <a:t>et al.</a:t>
            </a:r>
            <a:r>
              <a:rPr lang="en-US" sz="1600" dirty="0">
                <a:latin typeface="Arial" pitchFamily="34" charset="0"/>
                <a:cs typeface="Arial" pitchFamily="34" charset="0"/>
              </a:rPr>
              <a:t> </a:t>
            </a:r>
            <a:r>
              <a:rPr lang="en-US" sz="1600" i="1" dirty="0">
                <a:latin typeface="Arial" pitchFamily="34" charset="0"/>
                <a:cs typeface="Arial" pitchFamily="34" charset="0"/>
              </a:rPr>
              <a:t>New Engl. J. Med</a:t>
            </a:r>
            <a:r>
              <a:rPr lang="en-US" sz="1600" dirty="0">
                <a:latin typeface="Arial" pitchFamily="34" charset="0"/>
                <a:cs typeface="Arial" pitchFamily="34" charset="0"/>
              </a:rPr>
              <a:t>. https://doi.org/10.1056/NEJMc2018688 (2020)</a:t>
            </a:r>
          </a:p>
          <a:p>
            <a:r>
              <a:rPr lang="en-US" sz="1600" dirty="0">
                <a:latin typeface="Arial" pitchFamily="34" charset="0"/>
                <a:cs typeface="Arial" pitchFamily="34" charset="0"/>
              </a:rPr>
              <a:t>https://www.ncbi.nlm.nih.gov/pmc/articles/PMC6294842/</a:t>
            </a:r>
          </a:p>
        </p:txBody>
      </p:sp>
      <p:sp>
        <p:nvSpPr>
          <p:cNvPr id="4" name="Footer Placeholder 3"/>
          <p:cNvSpPr>
            <a:spLocks noGrp="1"/>
          </p:cNvSpPr>
          <p:nvPr>
            <p:ph type="ftr" sz="quarter" idx="11"/>
          </p:nvPr>
        </p:nvSpPr>
        <p:spPr/>
        <p:txBody>
          <a:bodyPr/>
          <a:lstStyle/>
          <a:p>
            <a:pPr>
              <a:defRPr/>
            </a:pPr>
            <a:r>
              <a:rPr lang="en-US"/>
              <a:t>© 2020 Diabetes Foundation of Mississippi</a:t>
            </a:r>
          </a:p>
        </p:txBody>
      </p:sp>
      <p:pic>
        <p:nvPicPr>
          <p:cNvPr id="8" name="~PP3183.WAV">
            <a:hlinkClick r:id="" action="ppaction://media"/>
          </p:cNvPr>
          <p:cNvPicPr>
            <a:picLocks noRot="1" noChangeAspect="1"/>
          </p:cNvPicPr>
          <p:nvPr>
            <a:wavAudioFile r:embed="rId1" name="~PP3183.WAV"/>
          </p:nvPr>
        </p:nvPicPr>
        <p:blipFill>
          <a:blip r:embed="rId4" cstate="print"/>
          <a:stretch>
            <a:fillRect/>
          </a:stretch>
        </p:blipFill>
        <p:spPr>
          <a:xfrm>
            <a:off x="8737600" y="6451600"/>
            <a:ext cx="304800" cy="304800"/>
          </a:xfrm>
          <a:prstGeom prst="rect">
            <a:avLst/>
          </a:prstGeom>
        </p:spPr>
      </p:pic>
    </p:spTree>
  </p:cSld>
  <p:clrMapOvr>
    <a:masterClrMapping/>
  </p:clrMapOvr>
  <p:transition advTm="330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spcAft>
                <a:spcPts val="600"/>
              </a:spcAft>
              <a:tabLst>
                <a:tab pos="457200" algn="l"/>
              </a:tabLst>
            </a:pPr>
            <a:r>
              <a:rPr lang="en-US" dirty="0"/>
              <a:t>More than </a:t>
            </a:r>
            <a:r>
              <a:rPr lang="en-US" i="1" dirty="0"/>
              <a:t>material</a:t>
            </a:r>
            <a:r>
              <a:rPr lang="en-US" dirty="0"/>
              <a:t> limitation but less than </a:t>
            </a:r>
            <a:r>
              <a:rPr lang="en-US" i="1" dirty="0"/>
              <a:t>severe </a:t>
            </a:r>
            <a:r>
              <a:rPr lang="en-US" dirty="0"/>
              <a:t>limitation (Look to condition, manner, duration)</a:t>
            </a:r>
          </a:p>
          <a:p>
            <a:pPr>
              <a:spcAft>
                <a:spcPts val="600"/>
              </a:spcAft>
              <a:tabLst>
                <a:tab pos="457200" algn="l"/>
              </a:tabLst>
            </a:pPr>
            <a:r>
              <a:rPr lang="en-US" dirty="0"/>
              <a:t>Mitigating measures may not be considered (hearing aids, medication, insulin, etc.)</a:t>
            </a:r>
          </a:p>
          <a:p>
            <a:pPr>
              <a:spcAft>
                <a:spcPts val="600"/>
              </a:spcAft>
              <a:tabLst>
                <a:tab pos="457200" algn="l"/>
              </a:tabLst>
            </a:pPr>
            <a:r>
              <a:rPr lang="en-US" dirty="0"/>
              <a:t>Includes substantially limiting impairments that may be episodic or go into remission (cancer, depression, etc.)</a:t>
            </a:r>
          </a:p>
          <a:p>
            <a:pPr>
              <a:tabLst>
                <a:tab pos="457200" algn="l"/>
              </a:tabLst>
            </a:pPr>
            <a:endParaRPr lang="en-US" dirty="0"/>
          </a:p>
          <a:p>
            <a:endParaRPr lang="en-US" dirty="0"/>
          </a:p>
        </p:txBody>
      </p:sp>
      <p:sp>
        <p:nvSpPr>
          <p:cNvPr id="2" name="Title 1"/>
          <p:cNvSpPr>
            <a:spLocks noGrp="1"/>
          </p:cNvSpPr>
          <p:nvPr>
            <p:ph type="title"/>
          </p:nvPr>
        </p:nvSpPr>
        <p:spPr/>
        <p:txBody>
          <a:bodyPr>
            <a:normAutofit fontScale="90000"/>
          </a:bodyPr>
          <a:lstStyle/>
          <a:p>
            <a:r>
              <a:rPr lang="en-US" sz="2667" dirty="0"/>
              <a:t>Section 504 &amp; ADA Disability Definition Part 2:</a:t>
            </a:r>
            <a:br>
              <a:rPr lang="en-US" dirty="0"/>
            </a:br>
            <a:r>
              <a:rPr lang="en-US" dirty="0"/>
              <a:t>Substantial Limitation </a:t>
            </a:r>
          </a:p>
        </p:txBody>
      </p:sp>
      <p:sp>
        <p:nvSpPr>
          <p:cNvPr id="4" name="Slide Number Placeholder 3"/>
          <p:cNvSpPr>
            <a:spLocks noGrp="1"/>
          </p:cNvSpPr>
          <p:nvPr>
            <p:ph type="sldNum" sz="quarter" idx="12"/>
          </p:nvPr>
        </p:nvSpPr>
        <p:spPr/>
        <p:txBody>
          <a:bodyPr/>
          <a:lstStyle/>
          <a:p>
            <a:fld id="{62C08589-81B0-4039-83BA-8D54AD50CDDC}" type="slidenum">
              <a:rPr lang="en-US" smtClean="0"/>
              <a:pPr/>
              <a:t>90</a:t>
            </a:fld>
            <a:endParaRPr lang="en-US" dirty="0"/>
          </a:p>
        </p:txBody>
      </p:sp>
      <p:sp>
        <p:nvSpPr>
          <p:cNvPr id="5" name="Footer Placeholder 4"/>
          <p:cNvSpPr>
            <a:spLocks noGrp="1"/>
          </p:cNvSpPr>
          <p:nvPr>
            <p:ph type="ftr" sz="quarter" idx="11"/>
          </p:nvPr>
        </p:nvSpPr>
        <p:spPr/>
        <p:txBody>
          <a:bodyPr/>
          <a:lstStyle/>
          <a:p>
            <a:r>
              <a:rPr lang="en-US" dirty="0"/>
              <a:t>MSPTI</a:t>
            </a:r>
          </a:p>
          <a:p>
            <a:endParaRPr lang="en-US" dirty="0"/>
          </a:p>
        </p:txBody>
      </p:sp>
      <p:pic>
        <p:nvPicPr>
          <p:cNvPr id="8" name="~PP575.WAV">
            <a:hlinkClick r:id="" action="ppaction://media"/>
          </p:cNvPr>
          <p:cNvPicPr>
            <a:picLocks noRot="1" noChangeAspect="1"/>
          </p:cNvPicPr>
          <p:nvPr>
            <a:wavAudioFile r:embed="rId1" name="~PP575.WAV"/>
          </p:nvPr>
        </p:nvPicPr>
        <p:blipFill>
          <a:blip r:embed="rId4" cstate="print"/>
          <a:stretch>
            <a:fillRect/>
          </a:stretch>
        </p:blipFill>
        <p:spPr>
          <a:xfrm>
            <a:off x="8737600" y="6451600"/>
            <a:ext cx="304800" cy="304800"/>
          </a:xfrm>
          <a:prstGeom prst="rect">
            <a:avLst/>
          </a:prstGeom>
        </p:spPr>
      </p:pic>
    </p:spTree>
    <p:extLst>
      <p:ext uri="{BB962C8B-B14F-4D97-AF65-F5344CB8AC3E}">
        <p14:creationId xmlns:p14="http://schemas.microsoft.com/office/powerpoint/2010/main" val="2940028290"/>
      </p:ext>
    </p:extLst>
  </p:cSld>
  <p:clrMapOvr>
    <a:masterClrMapping/>
  </p:clrMapOvr>
  <p:transition advTm="40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667" dirty="0"/>
              <a:t>Section 504 &amp; ADA Disability Definition Part 3:</a:t>
            </a:r>
            <a:br>
              <a:rPr lang="en-US" dirty="0"/>
            </a:br>
            <a:r>
              <a:rPr lang="en-US" dirty="0"/>
              <a:t>Major Life Activity</a:t>
            </a:r>
          </a:p>
        </p:txBody>
      </p:sp>
      <p:sp>
        <p:nvSpPr>
          <p:cNvPr id="6" name="Text Placeholder 5"/>
          <p:cNvSpPr>
            <a:spLocks noGrp="1"/>
          </p:cNvSpPr>
          <p:nvPr>
            <p:ph type="body" idx="1"/>
          </p:nvPr>
        </p:nvSpPr>
        <p:spPr>
          <a:xfrm>
            <a:off x="381000" y="1752600"/>
            <a:ext cx="4040188" cy="609600"/>
          </a:xfrm>
        </p:spPr>
        <p:txBody>
          <a:bodyPr/>
          <a:lstStyle/>
          <a:p>
            <a:r>
              <a:rPr lang="en-US" b="1" dirty="0"/>
              <a:t>Section 504</a:t>
            </a:r>
          </a:p>
        </p:txBody>
      </p:sp>
      <p:sp>
        <p:nvSpPr>
          <p:cNvPr id="4" name="Content Placeholder 3"/>
          <p:cNvSpPr>
            <a:spLocks noGrp="1"/>
          </p:cNvSpPr>
          <p:nvPr>
            <p:ph sz="half" idx="2"/>
          </p:nvPr>
        </p:nvSpPr>
        <p:spPr>
          <a:xfrm>
            <a:off x="457200" y="2286000"/>
            <a:ext cx="4041648" cy="3810000"/>
          </a:xfrm>
        </p:spPr>
        <p:txBody>
          <a:bodyPr>
            <a:normAutofit lnSpcReduction="10000"/>
          </a:bodyPr>
          <a:lstStyle/>
          <a:p>
            <a:r>
              <a:rPr lang="en-US" sz="2400" dirty="0"/>
              <a:t>Caring for oneself</a:t>
            </a:r>
          </a:p>
          <a:p>
            <a:r>
              <a:rPr lang="en-US" sz="2400" dirty="0"/>
              <a:t>Performing manual tasks</a:t>
            </a:r>
          </a:p>
          <a:p>
            <a:r>
              <a:rPr lang="en-US" sz="2400" dirty="0"/>
              <a:t>Walking</a:t>
            </a:r>
          </a:p>
          <a:p>
            <a:r>
              <a:rPr lang="en-US" sz="2400" dirty="0"/>
              <a:t>Seeing</a:t>
            </a:r>
          </a:p>
          <a:p>
            <a:r>
              <a:rPr lang="en-US" sz="2400" dirty="0"/>
              <a:t>Hearing</a:t>
            </a:r>
          </a:p>
          <a:p>
            <a:r>
              <a:rPr lang="en-US" sz="2400" dirty="0"/>
              <a:t>Speaking</a:t>
            </a:r>
          </a:p>
          <a:p>
            <a:r>
              <a:rPr lang="en-US" sz="2400" dirty="0"/>
              <a:t>Breathing</a:t>
            </a:r>
          </a:p>
          <a:p>
            <a:r>
              <a:rPr lang="en-US" sz="2400" dirty="0"/>
              <a:t>Learning</a:t>
            </a:r>
          </a:p>
          <a:p>
            <a:r>
              <a:rPr lang="en-US" sz="2400" dirty="0"/>
              <a:t>Working</a:t>
            </a:r>
          </a:p>
          <a:p>
            <a:endParaRPr lang="en-US" dirty="0"/>
          </a:p>
        </p:txBody>
      </p:sp>
      <p:sp>
        <p:nvSpPr>
          <p:cNvPr id="7" name="Text Placeholder 6"/>
          <p:cNvSpPr>
            <a:spLocks noGrp="1"/>
          </p:cNvSpPr>
          <p:nvPr>
            <p:ph type="body" sz="quarter" idx="3"/>
          </p:nvPr>
        </p:nvSpPr>
        <p:spPr>
          <a:xfrm>
            <a:off x="4585867" y="2514600"/>
            <a:ext cx="4041775" cy="609600"/>
          </a:xfrm>
        </p:spPr>
        <p:txBody>
          <a:bodyPr/>
          <a:lstStyle/>
          <a:p>
            <a:r>
              <a:rPr lang="en-US" b="1" dirty="0"/>
              <a:t>Added by ADA</a:t>
            </a:r>
          </a:p>
        </p:txBody>
      </p:sp>
      <p:sp>
        <p:nvSpPr>
          <p:cNvPr id="5" name="Content Placeholder 4"/>
          <p:cNvSpPr>
            <a:spLocks noGrp="1"/>
          </p:cNvSpPr>
          <p:nvPr>
            <p:ph sz="quarter" idx="4"/>
          </p:nvPr>
        </p:nvSpPr>
        <p:spPr>
          <a:xfrm>
            <a:off x="4672584" y="3094165"/>
            <a:ext cx="4041648" cy="3382835"/>
          </a:xfrm>
        </p:spPr>
        <p:txBody>
          <a:bodyPr>
            <a:normAutofit/>
          </a:bodyPr>
          <a:lstStyle/>
          <a:p>
            <a:pPr>
              <a:lnSpc>
                <a:spcPct val="80000"/>
              </a:lnSpc>
            </a:pPr>
            <a:r>
              <a:rPr lang="en-US" sz="2400" dirty="0"/>
              <a:t>Eating</a:t>
            </a:r>
          </a:p>
          <a:p>
            <a:pPr>
              <a:lnSpc>
                <a:spcPct val="80000"/>
              </a:lnSpc>
            </a:pPr>
            <a:r>
              <a:rPr lang="en-US" sz="2400" dirty="0"/>
              <a:t>Sleeping</a:t>
            </a:r>
          </a:p>
          <a:p>
            <a:pPr>
              <a:lnSpc>
                <a:spcPct val="80000"/>
              </a:lnSpc>
            </a:pPr>
            <a:r>
              <a:rPr lang="en-US" sz="2400" dirty="0"/>
              <a:t>Standing</a:t>
            </a:r>
          </a:p>
          <a:p>
            <a:pPr>
              <a:lnSpc>
                <a:spcPct val="80000"/>
              </a:lnSpc>
            </a:pPr>
            <a:r>
              <a:rPr lang="en-US" sz="2400" dirty="0"/>
              <a:t>Lifting</a:t>
            </a:r>
          </a:p>
          <a:p>
            <a:pPr>
              <a:lnSpc>
                <a:spcPct val="80000"/>
              </a:lnSpc>
            </a:pPr>
            <a:r>
              <a:rPr lang="en-US" sz="2400" dirty="0"/>
              <a:t>Bending</a:t>
            </a:r>
          </a:p>
          <a:p>
            <a:pPr>
              <a:lnSpc>
                <a:spcPct val="80000"/>
              </a:lnSpc>
            </a:pPr>
            <a:r>
              <a:rPr lang="en-US" sz="2400" dirty="0"/>
              <a:t>Reading</a:t>
            </a:r>
          </a:p>
          <a:p>
            <a:pPr>
              <a:lnSpc>
                <a:spcPct val="80000"/>
              </a:lnSpc>
            </a:pPr>
            <a:r>
              <a:rPr lang="en-US" sz="2400" dirty="0"/>
              <a:t>Concentrating</a:t>
            </a:r>
          </a:p>
          <a:p>
            <a:pPr>
              <a:lnSpc>
                <a:spcPct val="80000"/>
              </a:lnSpc>
            </a:pPr>
            <a:r>
              <a:rPr lang="en-US" sz="2400" dirty="0"/>
              <a:t>Thinking</a:t>
            </a:r>
          </a:p>
          <a:p>
            <a:pPr>
              <a:lnSpc>
                <a:spcPct val="80000"/>
              </a:lnSpc>
            </a:pPr>
            <a:r>
              <a:rPr lang="en-US" sz="2400" dirty="0"/>
              <a:t>Communicating</a:t>
            </a:r>
          </a:p>
          <a:p>
            <a:endParaRPr lang="en-US" dirty="0"/>
          </a:p>
        </p:txBody>
      </p:sp>
      <p:sp>
        <p:nvSpPr>
          <p:cNvPr id="8" name="Slide Number Placeholder 7"/>
          <p:cNvSpPr>
            <a:spLocks noGrp="1"/>
          </p:cNvSpPr>
          <p:nvPr>
            <p:ph type="sldNum" sz="quarter" idx="12"/>
          </p:nvPr>
        </p:nvSpPr>
        <p:spPr/>
        <p:txBody>
          <a:bodyPr/>
          <a:lstStyle/>
          <a:p>
            <a:fld id="{62C08589-81B0-4039-83BA-8D54AD50CDDC}" type="slidenum">
              <a:rPr lang="en-US" smtClean="0"/>
              <a:pPr/>
              <a:t>91</a:t>
            </a:fld>
            <a:endParaRPr lang="en-US" dirty="0"/>
          </a:p>
        </p:txBody>
      </p:sp>
      <p:sp>
        <p:nvSpPr>
          <p:cNvPr id="3" name="Footer Placeholder 2"/>
          <p:cNvSpPr>
            <a:spLocks noGrp="1"/>
          </p:cNvSpPr>
          <p:nvPr>
            <p:ph type="ftr" sz="quarter" idx="11"/>
          </p:nvPr>
        </p:nvSpPr>
        <p:spPr/>
        <p:txBody>
          <a:bodyPr/>
          <a:lstStyle/>
          <a:p>
            <a:r>
              <a:rPr lang="en-US" dirty="0"/>
              <a:t>MSPTI</a:t>
            </a:r>
          </a:p>
          <a:p>
            <a:endParaRPr lang="en-US" dirty="0"/>
          </a:p>
        </p:txBody>
      </p:sp>
      <p:pic>
        <p:nvPicPr>
          <p:cNvPr id="10" name="~PP1448.WAV">
            <a:hlinkClick r:id="" action="ppaction://media"/>
          </p:cNvPr>
          <p:cNvPicPr>
            <a:picLocks noRot="1" noChangeAspect="1"/>
          </p:cNvPicPr>
          <p:nvPr>
            <a:wavAudioFile r:embed="rId1" name="~PP1448.WAV"/>
          </p:nvPr>
        </p:nvPicPr>
        <p:blipFill>
          <a:blip r:embed="rId4" cstate="print"/>
          <a:stretch>
            <a:fillRect/>
          </a:stretch>
        </p:blipFill>
        <p:spPr>
          <a:xfrm>
            <a:off x="8737600" y="6451600"/>
            <a:ext cx="304800" cy="304800"/>
          </a:xfrm>
          <a:prstGeom prst="rect">
            <a:avLst/>
          </a:prstGeom>
        </p:spPr>
      </p:pic>
    </p:spTree>
    <p:extLst>
      <p:ext uri="{BB962C8B-B14F-4D97-AF65-F5344CB8AC3E}">
        <p14:creationId xmlns:p14="http://schemas.microsoft.com/office/powerpoint/2010/main" val="2516680163"/>
      </p:ext>
    </p:extLst>
  </p:cSld>
  <p:clrMapOvr>
    <a:masterClrMapping/>
  </p:clrMapOvr>
  <p:transition advTm="47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Additional Major Life Activities </a:t>
            </a:r>
            <a:br>
              <a:rPr lang="en-US" dirty="0"/>
            </a:br>
            <a:r>
              <a:rPr lang="en-US" sz="2800" dirty="0"/>
              <a:t>(Bodily Functions)</a:t>
            </a:r>
          </a:p>
        </p:txBody>
      </p:sp>
      <p:sp>
        <p:nvSpPr>
          <p:cNvPr id="4" name="Content Placeholder 3"/>
          <p:cNvSpPr>
            <a:spLocks noGrp="1"/>
          </p:cNvSpPr>
          <p:nvPr>
            <p:ph sz="quarter" idx="4294967295"/>
          </p:nvPr>
        </p:nvSpPr>
        <p:spPr>
          <a:xfrm>
            <a:off x="676655" y="2679192"/>
            <a:ext cx="3822192" cy="3447288"/>
          </a:xfrm>
          <a:prstGeom prst="rect">
            <a:avLst/>
          </a:prstGeom>
        </p:spPr>
        <p:txBody>
          <a:bodyPr/>
          <a:lstStyle/>
          <a:p>
            <a:r>
              <a:rPr lang="en-US" dirty="0"/>
              <a:t>Brain</a:t>
            </a:r>
          </a:p>
          <a:p>
            <a:r>
              <a:rPr lang="en-US" dirty="0"/>
              <a:t>Circulatory</a:t>
            </a:r>
          </a:p>
          <a:p>
            <a:r>
              <a:rPr lang="en-US" dirty="0"/>
              <a:t>Endocrine</a:t>
            </a:r>
          </a:p>
          <a:p>
            <a:r>
              <a:rPr lang="en-US" dirty="0"/>
              <a:t>Reproductive</a:t>
            </a:r>
          </a:p>
          <a:p>
            <a:r>
              <a:rPr lang="en-US" dirty="0"/>
              <a:t>Neurological</a:t>
            </a:r>
          </a:p>
          <a:p>
            <a:endParaRPr lang="en-US" dirty="0"/>
          </a:p>
        </p:txBody>
      </p:sp>
      <p:sp>
        <p:nvSpPr>
          <p:cNvPr id="5" name="Content Placeholder 4"/>
          <p:cNvSpPr>
            <a:spLocks noGrp="1"/>
          </p:cNvSpPr>
          <p:nvPr>
            <p:ph sz="quarter" idx="4294967295"/>
          </p:nvPr>
        </p:nvSpPr>
        <p:spPr>
          <a:xfrm>
            <a:off x="4645152" y="2679192"/>
            <a:ext cx="3822192" cy="3447288"/>
          </a:xfrm>
          <a:prstGeom prst="rect">
            <a:avLst/>
          </a:prstGeom>
        </p:spPr>
        <p:txBody>
          <a:bodyPr/>
          <a:lstStyle/>
          <a:p>
            <a:pPr>
              <a:lnSpc>
                <a:spcPct val="90000"/>
              </a:lnSpc>
            </a:pPr>
            <a:r>
              <a:rPr lang="en-US" dirty="0"/>
              <a:t>Immune system</a:t>
            </a:r>
          </a:p>
          <a:p>
            <a:pPr>
              <a:lnSpc>
                <a:spcPct val="90000"/>
              </a:lnSpc>
            </a:pPr>
            <a:r>
              <a:rPr lang="en-US" dirty="0"/>
              <a:t>Normal cell growth</a:t>
            </a:r>
          </a:p>
          <a:p>
            <a:pPr>
              <a:lnSpc>
                <a:spcPct val="90000"/>
              </a:lnSpc>
            </a:pPr>
            <a:r>
              <a:rPr lang="en-US" dirty="0"/>
              <a:t>Digestive</a:t>
            </a:r>
          </a:p>
          <a:p>
            <a:pPr>
              <a:lnSpc>
                <a:spcPct val="90000"/>
              </a:lnSpc>
            </a:pPr>
            <a:r>
              <a:rPr lang="en-US" dirty="0"/>
              <a:t>Bowel </a:t>
            </a:r>
          </a:p>
          <a:p>
            <a:pPr>
              <a:lnSpc>
                <a:spcPct val="90000"/>
              </a:lnSpc>
            </a:pPr>
            <a:r>
              <a:rPr lang="en-US" dirty="0"/>
              <a:t>Bladder</a:t>
            </a:r>
          </a:p>
          <a:p>
            <a:r>
              <a:rPr lang="en-US" dirty="0"/>
              <a:t>Respiratory</a:t>
            </a:r>
          </a:p>
          <a:p>
            <a:endParaRPr lang="en-US" dirty="0"/>
          </a:p>
        </p:txBody>
      </p:sp>
      <p:sp>
        <p:nvSpPr>
          <p:cNvPr id="3" name="Slide Number Placeholder 2"/>
          <p:cNvSpPr>
            <a:spLocks noGrp="1"/>
          </p:cNvSpPr>
          <p:nvPr>
            <p:ph type="sldNum" sz="quarter" idx="12"/>
          </p:nvPr>
        </p:nvSpPr>
        <p:spPr/>
        <p:txBody>
          <a:bodyPr/>
          <a:lstStyle/>
          <a:p>
            <a:fld id="{62C08589-81B0-4039-83BA-8D54AD50CDDC}" type="slidenum">
              <a:rPr lang="en-US" smtClean="0"/>
              <a:pPr/>
              <a:t>92</a:t>
            </a:fld>
            <a:endParaRPr lang="en-US" dirty="0"/>
          </a:p>
        </p:txBody>
      </p:sp>
      <p:sp>
        <p:nvSpPr>
          <p:cNvPr id="6" name="Footer Placeholder 5"/>
          <p:cNvSpPr>
            <a:spLocks noGrp="1"/>
          </p:cNvSpPr>
          <p:nvPr>
            <p:ph type="ftr" sz="quarter" idx="11"/>
          </p:nvPr>
        </p:nvSpPr>
        <p:spPr/>
        <p:txBody>
          <a:bodyPr/>
          <a:lstStyle/>
          <a:p>
            <a:r>
              <a:rPr lang="en-US" dirty="0"/>
              <a:t>MSPTI</a:t>
            </a:r>
          </a:p>
          <a:p>
            <a:endParaRPr lang="en-US" dirty="0"/>
          </a:p>
        </p:txBody>
      </p:sp>
      <p:pic>
        <p:nvPicPr>
          <p:cNvPr id="7" name="~PP415.WAV">
            <a:hlinkClick r:id="" action="ppaction://media"/>
          </p:cNvPr>
          <p:cNvPicPr>
            <a:picLocks noRot="1" noChangeAspect="1"/>
          </p:cNvPicPr>
          <p:nvPr>
            <a:wavAudioFile r:embed="rId1" name="~PP415.WAV"/>
          </p:nvPr>
        </p:nvPicPr>
        <p:blipFill>
          <a:blip r:embed="rId4" cstate="print"/>
          <a:stretch>
            <a:fillRect/>
          </a:stretch>
        </p:blipFill>
        <p:spPr>
          <a:xfrm>
            <a:off x="8737600" y="6451600"/>
            <a:ext cx="304800" cy="304800"/>
          </a:xfrm>
          <a:prstGeom prst="rect">
            <a:avLst/>
          </a:prstGeom>
        </p:spPr>
      </p:pic>
    </p:spTree>
    <p:extLst>
      <p:ext uri="{BB962C8B-B14F-4D97-AF65-F5344CB8AC3E}">
        <p14:creationId xmlns:p14="http://schemas.microsoft.com/office/powerpoint/2010/main" val="408674609"/>
      </p:ext>
    </p:extLst>
  </p:cSld>
  <p:clrMapOvr>
    <a:masterClrMapping/>
  </p:clrMapOvr>
  <p:transition advTm="44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Person with a Disability: </a:t>
            </a:r>
            <a:br>
              <a:rPr lang="en-US" dirty="0"/>
            </a:br>
            <a:r>
              <a:rPr lang="en-US" dirty="0"/>
              <a:t>ADA &amp; Section 504 Definition</a:t>
            </a:r>
          </a:p>
        </p:txBody>
      </p:sp>
      <p:sp>
        <p:nvSpPr>
          <p:cNvPr id="3" name="Footer Placeholder 2"/>
          <p:cNvSpPr>
            <a:spLocks noGrp="1"/>
          </p:cNvSpPr>
          <p:nvPr>
            <p:ph type="ftr" sz="quarter" idx="11"/>
          </p:nvPr>
        </p:nvSpPr>
        <p:spPr/>
        <p:txBody>
          <a:bodyPr/>
          <a:lstStyle/>
          <a:p>
            <a:r>
              <a:rPr lang="en-US" dirty="0"/>
              <a:t>MSPTI</a:t>
            </a:r>
          </a:p>
          <a:p>
            <a:endParaRPr lang="en-US" dirty="0"/>
          </a:p>
        </p:txBody>
      </p:sp>
      <p:sp>
        <p:nvSpPr>
          <p:cNvPr id="4" name="Slide Number Placeholder 3"/>
          <p:cNvSpPr>
            <a:spLocks noGrp="1"/>
          </p:cNvSpPr>
          <p:nvPr>
            <p:ph type="sldNum" sz="quarter" idx="12"/>
          </p:nvPr>
        </p:nvSpPr>
        <p:spPr/>
        <p:txBody>
          <a:bodyPr/>
          <a:lstStyle/>
          <a:p>
            <a:fld id="{62C08589-81B0-4039-83BA-8D54AD50CDDC}" type="slidenum">
              <a:rPr lang="en-US" smtClean="0"/>
              <a:pPr/>
              <a:t>93</a:t>
            </a:fld>
            <a:endParaRPr lang="en-US" dirty="0"/>
          </a:p>
        </p:txBody>
      </p:sp>
      <p:sp>
        <p:nvSpPr>
          <p:cNvPr id="5" name="Content Placeholder 4"/>
          <p:cNvSpPr>
            <a:spLocks noGrp="1"/>
          </p:cNvSpPr>
          <p:nvPr>
            <p:ph sz="quarter" idx="4294967295"/>
          </p:nvPr>
        </p:nvSpPr>
        <p:spPr>
          <a:xfrm>
            <a:off x="676654" y="2679192"/>
            <a:ext cx="7552945" cy="3447288"/>
          </a:xfrm>
          <a:prstGeom prst="rect">
            <a:avLst/>
          </a:prstGeom>
        </p:spPr>
        <p:txBody>
          <a:bodyPr>
            <a:normAutofit fontScale="77500" lnSpcReduction="20000"/>
          </a:bodyPr>
          <a:lstStyle/>
          <a:p>
            <a:pPr marL="0" indent="0">
              <a:buNone/>
            </a:pPr>
            <a:r>
              <a:rPr lang="en-US" dirty="0"/>
              <a:t>A student with diabetes falls under the protection of the ADA and Section 504:</a:t>
            </a:r>
          </a:p>
          <a:p>
            <a:pPr marL="0" indent="0">
              <a:buNone/>
            </a:pPr>
            <a:r>
              <a:rPr lang="en-US" dirty="0"/>
              <a:t> </a:t>
            </a:r>
          </a:p>
          <a:p>
            <a:r>
              <a:rPr lang="en-US" dirty="0"/>
              <a:t>have a physical  </a:t>
            </a:r>
            <a:r>
              <a:rPr lang="en-US" b="1" u="sng" dirty="0"/>
              <a:t>impairment</a:t>
            </a:r>
            <a:endParaRPr lang="en-US" b="1" dirty="0"/>
          </a:p>
          <a:p>
            <a:r>
              <a:rPr lang="en-US" dirty="0"/>
              <a:t>which </a:t>
            </a:r>
            <a:r>
              <a:rPr lang="en-US" b="1" u="sng" dirty="0"/>
              <a:t>substantially limits</a:t>
            </a:r>
            <a:r>
              <a:rPr lang="en-US" b="1" dirty="0"/>
              <a:t> </a:t>
            </a:r>
          </a:p>
          <a:p>
            <a:r>
              <a:rPr lang="en-US" dirty="0"/>
              <a:t>one or more </a:t>
            </a:r>
            <a:r>
              <a:rPr lang="en-US" b="1" u="sng" dirty="0"/>
              <a:t>major life activities</a:t>
            </a:r>
          </a:p>
          <a:p>
            <a:pPr>
              <a:buNone/>
            </a:pPr>
            <a:endParaRPr lang="en-US" dirty="0"/>
          </a:p>
          <a:p>
            <a:pPr>
              <a:buNone/>
            </a:pPr>
            <a:r>
              <a:rPr lang="en-US" dirty="0"/>
              <a:t>It does not matter that the diabetes is well controlled.</a:t>
            </a:r>
          </a:p>
        </p:txBody>
      </p:sp>
      <p:sp>
        <p:nvSpPr>
          <p:cNvPr id="6" name="Content Placeholder 5"/>
          <p:cNvSpPr>
            <a:spLocks noGrp="1"/>
          </p:cNvSpPr>
          <p:nvPr>
            <p:ph sz="quarter" idx="4294967295"/>
          </p:nvPr>
        </p:nvSpPr>
        <p:spPr>
          <a:xfrm flipV="1">
            <a:off x="8382000" y="4953000"/>
            <a:ext cx="381000" cy="152400"/>
          </a:xfrm>
          <a:prstGeom prst="rect">
            <a:avLst/>
          </a:prstGeom>
        </p:spPr>
        <p:txBody>
          <a:bodyPr>
            <a:normAutofit fontScale="25000" lnSpcReduction="20000"/>
          </a:bodyPr>
          <a:lstStyle/>
          <a:p>
            <a:endParaRPr lang="en-US" dirty="0"/>
          </a:p>
        </p:txBody>
      </p:sp>
      <p:pic>
        <p:nvPicPr>
          <p:cNvPr id="7" name="~PP111.WAV">
            <a:hlinkClick r:id="" action="ppaction://media"/>
          </p:cNvPr>
          <p:cNvPicPr>
            <a:picLocks noRot="1" noChangeAspect="1"/>
          </p:cNvPicPr>
          <p:nvPr>
            <a:wavAudioFile r:embed="rId1" name="~PP111.WAV"/>
          </p:nvPr>
        </p:nvPicPr>
        <p:blipFill>
          <a:blip r:embed="rId3" cstate="print"/>
          <a:stretch>
            <a:fillRect/>
          </a:stretch>
        </p:blipFill>
        <p:spPr>
          <a:xfrm>
            <a:off x="8737600" y="6451600"/>
            <a:ext cx="304800" cy="304800"/>
          </a:xfrm>
          <a:prstGeom prst="rect">
            <a:avLst/>
          </a:prstGeom>
        </p:spPr>
      </p:pic>
    </p:spTree>
  </p:cSld>
  <p:clrMapOvr>
    <a:masterClrMapping/>
  </p:clrMapOvr>
  <p:transition advTm="117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2675466"/>
            <a:ext cx="8381999" cy="3877733"/>
          </a:xfrm>
        </p:spPr>
        <p:txBody>
          <a:bodyPr>
            <a:normAutofit/>
          </a:bodyPr>
          <a:lstStyle/>
          <a:p>
            <a:pPr marL="457200" indent="-457200">
              <a:spcAft>
                <a:spcPct val="40000"/>
              </a:spcAft>
              <a:buNone/>
            </a:pPr>
            <a:r>
              <a:rPr lang="en-US" sz="2800" b="1" dirty="0">
                <a:solidFill>
                  <a:schemeClr val="hlink"/>
                </a:solidFill>
              </a:rPr>
              <a:t>	</a:t>
            </a:r>
            <a:r>
              <a:rPr lang="en-US" sz="2800" b="1" dirty="0">
                <a:solidFill>
                  <a:schemeClr val="tx1"/>
                </a:solidFill>
              </a:rPr>
              <a:t>IDEA guides how states and school districts provide specially designed instruction and related services to more than six million eligible children with disabilities.</a:t>
            </a:r>
          </a:p>
          <a:p>
            <a:pPr marL="457200" indent="-457200">
              <a:spcAft>
                <a:spcPct val="40000"/>
              </a:spcAft>
              <a:buFont typeface="Wingdings" pitchFamily="2" charset="2"/>
              <a:buChar char="§"/>
            </a:pPr>
            <a:r>
              <a:rPr lang="en-US" sz="2800" b="1" dirty="0">
                <a:solidFill>
                  <a:schemeClr val="tx1"/>
                </a:solidFill>
              </a:rPr>
              <a:t>Funded in part with federal dollars</a:t>
            </a:r>
          </a:p>
          <a:p>
            <a:pPr marL="457200" indent="-457200">
              <a:spcAft>
                <a:spcPct val="40000"/>
              </a:spcAft>
              <a:buFont typeface="Wingdings" pitchFamily="2" charset="2"/>
              <a:buChar char="§"/>
            </a:pPr>
            <a:r>
              <a:rPr lang="en-US" sz="2800" b="1" dirty="0">
                <a:solidFill>
                  <a:schemeClr val="tx1"/>
                </a:solidFill>
              </a:rPr>
              <a:t>Eligible students have an Individualized Education Program or Plan (IEP) that  governs the services</a:t>
            </a:r>
          </a:p>
          <a:p>
            <a:pPr>
              <a:spcAft>
                <a:spcPts val="600"/>
              </a:spcAft>
            </a:pPr>
            <a:endParaRPr lang="en-US" dirty="0"/>
          </a:p>
          <a:p>
            <a:pPr>
              <a:buNone/>
            </a:pPr>
            <a:endParaRPr lang="en-US" sz="1800" dirty="0"/>
          </a:p>
          <a:p>
            <a:pPr>
              <a:buNone/>
            </a:pPr>
            <a:endParaRPr lang="en-US" sz="1800" dirty="0"/>
          </a:p>
        </p:txBody>
      </p:sp>
      <p:sp>
        <p:nvSpPr>
          <p:cNvPr id="2" name="Title 1"/>
          <p:cNvSpPr>
            <a:spLocks noGrp="1"/>
          </p:cNvSpPr>
          <p:nvPr>
            <p:ph type="title"/>
          </p:nvPr>
        </p:nvSpPr>
        <p:spPr/>
        <p:txBody>
          <a:bodyPr>
            <a:normAutofit fontScale="90000"/>
          </a:bodyPr>
          <a:lstStyle/>
          <a:p>
            <a:r>
              <a:rPr lang="en-US" b="1" dirty="0"/>
              <a:t>Individuals with Disabilities</a:t>
            </a:r>
            <a:br>
              <a:rPr lang="en-US" b="1" dirty="0"/>
            </a:br>
            <a:r>
              <a:rPr lang="en-US" b="1" dirty="0"/>
              <a:t> Education Act</a:t>
            </a:r>
            <a:endParaRPr lang="en-US" dirty="0"/>
          </a:p>
        </p:txBody>
      </p:sp>
      <p:sp>
        <p:nvSpPr>
          <p:cNvPr id="4" name="Slide Number Placeholder 3"/>
          <p:cNvSpPr>
            <a:spLocks noGrp="1"/>
          </p:cNvSpPr>
          <p:nvPr>
            <p:ph type="sldNum" sz="quarter" idx="12"/>
          </p:nvPr>
        </p:nvSpPr>
        <p:spPr/>
        <p:txBody>
          <a:bodyPr/>
          <a:lstStyle/>
          <a:p>
            <a:fld id="{62C08589-81B0-4039-83BA-8D54AD50CDDC}" type="slidenum">
              <a:rPr lang="en-US" smtClean="0"/>
              <a:pPr/>
              <a:t>94</a:t>
            </a:fld>
            <a:endParaRPr lang="en-US" dirty="0"/>
          </a:p>
        </p:txBody>
      </p:sp>
      <p:sp>
        <p:nvSpPr>
          <p:cNvPr id="5" name="Footer Placeholder 4"/>
          <p:cNvSpPr>
            <a:spLocks noGrp="1"/>
          </p:cNvSpPr>
          <p:nvPr>
            <p:ph type="ftr" sz="quarter" idx="11"/>
          </p:nvPr>
        </p:nvSpPr>
        <p:spPr/>
        <p:txBody>
          <a:bodyPr/>
          <a:lstStyle/>
          <a:p>
            <a:r>
              <a:rPr lang="en-US" dirty="0"/>
              <a:t>MSPTI</a:t>
            </a:r>
          </a:p>
        </p:txBody>
      </p:sp>
      <p:pic>
        <p:nvPicPr>
          <p:cNvPr id="6" name="~PP2991.WAV">
            <a:hlinkClick r:id="" action="ppaction://media"/>
          </p:cNvPr>
          <p:cNvPicPr>
            <a:picLocks noRot="1" noChangeAspect="1"/>
          </p:cNvPicPr>
          <p:nvPr>
            <a:wavAudioFile r:embed="rId1" name="~PP2991.WAV"/>
          </p:nvPr>
        </p:nvPicPr>
        <p:blipFill>
          <a:blip r:embed="rId4" cstate="print"/>
          <a:stretch>
            <a:fillRect/>
          </a:stretch>
        </p:blipFill>
        <p:spPr>
          <a:xfrm>
            <a:off x="8737600" y="6451600"/>
            <a:ext cx="304800" cy="304800"/>
          </a:xfrm>
          <a:prstGeom prst="rect">
            <a:avLst/>
          </a:prstGeom>
        </p:spPr>
      </p:pic>
    </p:spTree>
    <p:extLst>
      <p:ext uri="{BB962C8B-B14F-4D97-AF65-F5344CB8AC3E}">
        <p14:creationId xmlns:p14="http://schemas.microsoft.com/office/powerpoint/2010/main" val="1694274161"/>
      </p:ext>
    </p:extLst>
  </p:cSld>
  <p:clrMapOvr>
    <a:masterClrMapping/>
  </p:clrMapOvr>
  <p:transition advTm="231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1" y="2895600"/>
            <a:ext cx="3962399" cy="2971800"/>
          </a:xfrm>
        </p:spPr>
        <p:txBody>
          <a:bodyPr>
            <a:normAutofit/>
          </a:bodyPr>
          <a:lstStyle/>
          <a:p>
            <a:pPr>
              <a:lnSpc>
                <a:spcPct val="90000"/>
              </a:lnSpc>
              <a:spcBef>
                <a:spcPts val="600"/>
              </a:spcBef>
              <a:buClr>
                <a:srgbClr val="CC0000"/>
              </a:buClr>
              <a:buNone/>
            </a:pPr>
            <a:r>
              <a:rPr lang="en-US" sz="2000" dirty="0">
                <a:solidFill>
                  <a:schemeClr val="tx1"/>
                </a:solidFill>
              </a:rPr>
              <a:t>*	Mental retardation/Intellectual Disability</a:t>
            </a:r>
          </a:p>
          <a:p>
            <a:pPr>
              <a:lnSpc>
                <a:spcPct val="90000"/>
              </a:lnSpc>
              <a:spcBef>
                <a:spcPts val="600"/>
              </a:spcBef>
              <a:buClr>
                <a:srgbClr val="CC0000"/>
              </a:buClr>
              <a:buNone/>
            </a:pPr>
            <a:r>
              <a:rPr lang="en-US" sz="2000" dirty="0">
                <a:solidFill>
                  <a:schemeClr val="tx1"/>
                </a:solidFill>
              </a:rPr>
              <a:t>*	Hearing impairment, including deafness</a:t>
            </a:r>
          </a:p>
          <a:p>
            <a:pPr>
              <a:lnSpc>
                <a:spcPct val="90000"/>
              </a:lnSpc>
              <a:spcBef>
                <a:spcPts val="600"/>
              </a:spcBef>
              <a:buClr>
                <a:srgbClr val="CC0000"/>
              </a:buClr>
              <a:buNone/>
            </a:pPr>
            <a:r>
              <a:rPr lang="en-US" sz="2000" dirty="0">
                <a:solidFill>
                  <a:schemeClr val="tx1"/>
                </a:solidFill>
              </a:rPr>
              <a:t>*	Speech or language impairment</a:t>
            </a:r>
          </a:p>
          <a:p>
            <a:pPr>
              <a:lnSpc>
                <a:spcPct val="90000"/>
              </a:lnSpc>
              <a:spcBef>
                <a:spcPts val="600"/>
              </a:spcBef>
              <a:buClr>
                <a:srgbClr val="CC0000"/>
              </a:buClr>
              <a:buNone/>
            </a:pPr>
            <a:r>
              <a:rPr lang="en-US" sz="2000" dirty="0">
                <a:solidFill>
                  <a:schemeClr val="tx1"/>
                </a:solidFill>
              </a:rPr>
              <a:t>*	Visual impairment </a:t>
            </a:r>
            <a:br>
              <a:rPr lang="en-US" sz="2000" dirty="0">
                <a:solidFill>
                  <a:schemeClr val="tx1"/>
                </a:solidFill>
              </a:rPr>
            </a:br>
            <a:r>
              <a:rPr lang="en-US" sz="2000" dirty="0">
                <a:solidFill>
                  <a:schemeClr val="tx1"/>
                </a:solidFill>
              </a:rPr>
              <a:t>including blindness</a:t>
            </a:r>
          </a:p>
          <a:p>
            <a:pPr>
              <a:lnSpc>
                <a:spcPct val="90000"/>
              </a:lnSpc>
              <a:spcBef>
                <a:spcPts val="600"/>
              </a:spcBef>
              <a:buClr>
                <a:srgbClr val="CC0000"/>
              </a:buClr>
              <a:buNone/>
            </a:pPr>
            <a:r>
              <a:rPr lang="en-US" sz="2000" dirty="0">
                <a:solidFill>
                  <a:schemeClr val="tx1"/>
                </a:solidFill>
              </a:rPr>
              <a:t>*	Emotional disturbance</a:t>
            </a:r>
          </a:p>
          <a:p>
            <a:pPr>
              <a:lnSpc>
                <a:spcPct val="80000"/>
              </a:lnSpc>
              <a:spcBef>
                <a:spcPts val="600"/>
              </a:spcBef>
              <a:buClr>
                <a:srgbClr val="CC0000"/>
              </a:buClr>
              <a:buNone/>
            </a:pPr>
            <a:r>
              <a:rPr lang="en-US" sz="2000" dirty="0">
                <a:solidFill>
                  <a:schemeClr val="tx1"/>
                </a:solidFill>
              </a:rPr>
              <a:t>*	Orthopedic impairment</a:t>
            </a:r>
          </a:p>
          <a:p>
            <a:pPr>
              <a:lnSpc>
                <a:spcPct val="80000"/>
              </a:lnSpc>
              <a:spcBef>
                <a:spcPts val="600"/>
              </a:spcBef>
              <a:buClr>
                <a:srgbClr val="CC0000"/>
              </a:buClr>
            </a:pPr>
            <a:endParaRPr lang="en-US" dirty="0">
              <a:solidFill>
                <a:schemeClr val="hlink"/>
              </a:solidFill>
            </a:endParaRPr>
          </a:p>
          <a:p>
            <a:pPr>
              <a:buNone/>
            </a:pPr>
            <a:endParaRPr lang="en-US" sz="1800" dirty="0"/>
          </a:p>
        </p:txBody>
      </p:sp>
      <p:sp>
        <p:nvSpPr>
          <p:cNvPr id="2" name="Title 1"/>
          <p:cNvSpPr>
            <a:spLocks noGrp="1"/>
          </p:cNvSpPr>
          <p:nvPr>
            <p:ph type="title"/>
          </p:nvPr>
        </p:nvSpPr>
        <p:spPr/>
        <p:txBody>
          <a:bodyPr>
            <a:normAutofit/>
          </a:bodyPr>
          <a:lstStyle/>
          <a:p>
            <a:r>
              <a:rPr lang="en-US" dirty="0"/>
              <a:t>IDEA: Categories of Disabilities</a:t>
            </a:r>
          </a:p>
        </p:txBody>
      </p:sp>
      <p:sp>
        <p:nvSpPr>
          <p:cNvPr id="4" name="Slide Number Placeholder 3"/>
          <p:cNvSpPr>
            <a:spLocks noGrp="1"/>
          </p:cNvSpPr>
          <p:nvPr>
            <p:ph type="sldNum" sz="quarter" idx="12"/>
          </p:nvPr>
        </p:nvSpPr>
        <p:spPr/>
        <p:txBody>
          <a:bodyPr/>
          <a:lstStyle/>
          <a:p>
            <a:fld id="{62C08589-81B0-4039-83BA-8D54AD50CDDC}" type="slidenum">
              <a:rPr lang="en-US" smtClean="0"/>
              <a:pPr/>
              <a:t>95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Rectangle 5"/>
          <p:cNvSpPr/>
          <p:nvPr/>
        </p:nvSpPr>
        <p:spPr>
          <a:xfrm>
            <a:off x="762000" y="1676400"/>
            <a:ext cx="7467600" cy="954107"/>
          </a:xfrm>
          <a:prstGeom prst="rect">
            <a:avLst/>
          </a:prstGeom>
        </p:spPr>
        <p:txBody>
          <a:bodyPr wrap="square">
            <a:spAutoFit/>
          </a:bodyPr>
          <a:lstStyle/>
          <a:p>
            <a:pPr algn="ctr" defTabSz="838200">
              <a:buFont typeface="Wingdings" pitchFamily="2" charset="2"/>
              <a:buNone/>
            </a:pPr>
            <a:r>
              <a:rPr lang="en-US" sz="2800" b="1" i="1" dirty="0">
                <a:solidFill>
                  <a:schemeClr val="accent1">
                    <a:lumMod val="75000"/>
                  </a:schemeClr>
                </a:solidFill>
              </a:rPr>
              <a:t>who, because of the disability, need </a:t>
            </a:r>
          </a:p>
          <a:p>
            <a:pPr algn="ctr" defTabSz="838200">
              <a:buFont typeface="Wingdings" pitchFamily="2" charset="2"/>
              <a:buNone/>
            </a:pPr>
            <a:r>
              <a:rPr lang="en-US" sz="2800" b="1" i="1" dirty="0">
                <a:solidFill>
                  <a:schemeClr val="accent1">
                    <a:lumMod val="75000"/>
                  </a:schemeClr>
                </a:solidFill>
              </a:rPr>
              <a:t>special education and related services</a:t>
            </a:r>
          </a:p>
        </p:txBody>
      </p:sp>
      <p:sp>
        <p:nvSpPr>
          <p:cNvPr id="7" name="TextBox 6"/>
          <p:cNvSpPr txBox="1"/>
          <p:nvPr/>
        </p:nvSpPr>
        <p:spPr>
          <a:xfrm>
            <a:off x="4953000" y="2895600"/>
            <a:ext cx="3352800" cy="2277547"/>
          </a:xfrm>
          <a:prstGeom prst="rect">
            <a:avLst/>
          </a:prstGeom>
          <a:noFill/>
        </p:spPr>
        <p:txBody>
          <a:bodyPr wrap="square" rtlCol="0">
            <a:spAutoFit/>
          </a:bodyPr>
          <a:lstStyle/>
          <a:p>
            <a:pPr>
              <a:lnSpc>
                <a:spcPct val="80000"/>
              </a:lnSpc>
              <a:spcBef>
                <a:spcPts val="600"/>
              </a:spcBef>
              <a:buClr>
                <a:srgbClr val="CC0000"/>
              </a:buClr>
            </a:pPr>
            <a:r>
              <a:rPr lang="en-US" sz="2000" dirty="0"/>
              <a:t>*  Autism</a:t>
            </a:r>
          </a:p>
          <a:p>
            <a:pPr>
              <a:lnSpc>
                <a:spcPct val="80000"/>
              </a:lnSpc>
              <a:spcBef>
                <a:spcPts val="600"/>
              </a:spcBef>
              <a:buClr>
                <a:srgbClr val="CC0000"/>
              </a:buClr>
            </a:pPr>
            <a:r>
              <a:rPr lang="en-US" sz="2000" dirty="0"/>
              <a:t>*  Traumatic brain injury</a:t>
            </a:r>
          </a:p>
          <a:p>
            <a:pPr>
              <a:lnSpc>
                <a:spcPct val="80000"/>
              </a:lnSpc>
              <a:spcBef>
                <a:spcPts val="600"/>
              </a:spcBef>
              <a:buClr>
                <a:srgbClr val="CC0000"/>
              </a:buClr>
            </a:pPr>
            <a:r>
              <a:rPr lang="en-US" sz="2000" dirty="0"/>
              <a:t>*  Other health impairment</a:t>
            </a:r>
          </a:p>
          <a:p>
            <a:pPr>
              <a:lnSpc>
                <a:spcPct val="80000"/>
              </a:lnSpc>
              <a:spcBef>
                <a:spcPts val="600"/>
              </a:spcBef>
              <a:buClr>
                <a:srgbClr val="CC0000"/>
              </a:buClr>
            </a:pPr>
            <a:r>
              <a:rPr lang="en-US" sz="2000" dirty="0"/>
              <a:t>*  Specific learning disability</a:t>
            </a:r>
          </a:p>
          <a:p>
            <a:pPr>
              <a:lnSpc>
                <a:spcPct val="80000"/>
              </a:lnSpc>
              <a:spcBef>
                <a:spcPts val="600"/>
              </a:spcBef>
              <a:buClr>
                <a:srgbClr val="CC0000"/>
              </a:buClr>
            </a:pPr>
            <a:r>
              <a:rPr lang="en-US" sz="2000" dirty="0"/>
              <a:t>*  Deaf-blindness</a:t>
            </a:r>
          </a:p>
          <a:p>
            <a:pPr>
              <a:lnSpc>
                <a:spcPct val="80000"/>
              </a:lnSpc>
              <a:spcBef>
                <a:spcPts val="600"/>
              </a:spcBef>
              <a:buClr>
                <a:srgbClr val="CC0000"/>
              </a:buClr>
            </a:pPr>
            <a:r>
              <a:rPr lang="en-US" sz="2000" dirty="0"/>
              <a:t>*  Multiple disabilities</a:t>
            </a:r>
          </a:p>
          <a:p>
            <a:pPr>
              <a:lnSpc>
                <a:spcPct val="80000"/>
              </a:lnSpc>
              <a:spcBef>
                <a:spcPts val="600"/>
              </a:spcBef>
              <a:buClr>
                <a:srgbClr val="CC0000"/>
              </a:buClr>
            </a:pPr>
            <a:r>
              <a:rPr lang="en-US" sz="2000" dirty="0"/>
              <a:t>*  Developmental Disability</a:t>
            </a:r>
          </a:p>
        </p:txBody>
      </p:sp>
      <p:pic>
        <p:nvPicPr>
          <p:cNvPr id="8" name="~PP1096.WAV">
            <a:hlinkClick r:id="" action="ppaction://media"/>
          </p:cNvPr>
          <p:cNvPicPr>
            <a:picLocks noRot="1" noChangeAspect="1"/>
          </p:cNvPicPr>
          <p:nvPr>
            <a:wavAudioFile r:embed="rId1" name="~PP1096.WAV"/>
          </p:nvPr>
        </p:nvPicPr>
        <p:blipFill>
          <a:blip r:embed="rId4" cstate="print"/>
          <a:stretch>
            <a:fillRect/>
          </a:stretch>
        </p:blipFill>
        <p:spPr>
          <a:xfrm>
            <a:off x="8737600" y="6451600"/>
            <a:ext cx="304800" cy="304800"/>
          </a:xfrm>
          <a:prstGeom prst="rect">
            <a:avLst/>
          </a:prstGeom>
        </p:spPr>
      </p:pic>
    </p:spTree>
    <p:extLst>
      <p:ext uri="{BB962C8B-B14F-4D97-AF65-F5344CB8AC3E}">
        <p14:creationId xmlns:p14="http://schemas.microsoft.com/office/powerpoint/2010/main" val="1694274161"/>
      </p:ext>
    </p:extLst>
  </p:cSld>
  <p:clrMapOvr>
    <a:masterClrMapping/>
  </p:clrMapOvr>
  <p:transition advTm="60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p:cNvGraphicFramePr>
            <a:graphicFrameLocks noGrp="1"/>
          </p:cNvGraphicFramePr>
          <p:nvPr>
            <p:ph idx="1"/>
            <p:extLst>
              <p:ext uri="{D42A27DB-BD31-4B8C-83A1-F6EECF244321}">
                <p14:modId xmlns:p14="http://schemas.microsoft.com/office/powerpoint/2010/main" val="2535290349"/>
              </p:ext>
            </p:extLst>
          </p:nvPr>
        </p:nvGraphicFramePr>
        <p:xfrm>
          <a:off x="228600" y="1066800"/>
          <a:ext cx="8686800" cy="5321072"/>
        </p:xfrm>
        <a:graphic>
          <a:graphicData uri="http://schemas.openxmlformats.org/drawingml/2006/table">
            <a:tbl>
              <a:tblPr firstRow="1" bandRow="1">
                <a:tableStyleId>{85BE263C-DBD7-4A20-BB59-AAB30ACAA65A}</a:tableStyleId>
              </a:tblPr>
              <a:tblGrid>
                <a:gridCol w="2057401">
                  <a:extLst>
                    <a:ext uri="{9D8B030D-6E8A-4147-A177-3AD203B41FA5}">
                      <a16:colId xmlns:a16="http://schemas.microsoft.com/office/drawing/2014/main" val="20000"/>
                    </a:ext>
                  </a:extLst>
                </a:gridCol>
                <a:gridCol w="2819400">
                  <a:extLst>
                    <a:ext uri="{9D8B030D-6E8A-4147-A177-3AD203B41FA5}">
                      <a16:colId xmlns:a16="http://schemas.microsoft.com/office/drawing/2014/main" val="20001"/>
                    </a:ext>
                  </a:extLst>
                </a:gridCol>
                <a:gridCol w="3809999">
                  <a:extLst>
                    <a:ext uri="{9D8B030D-6E8A-4147-A177-3AD203B41FA5}">
                      <a16:colId xmlns:a16="http://schemas.microsoft.com/office/drawing/2014/main" val="20002"/>
                    </a:ext>
                  </a:extLst>
                </a:gridCol>
              </a:tblGrid>
              <a:tr h="811060">
                <a:tc>
                  <a:txBody>
                    <a:bodyPr/>
                    <a:lstStyle/>
                    <a:p>
                      <a:pPr algn="ct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3600" dirty="0"/>
                        <a:t>Section</a:t>
                      </a:r>
                      <a:r>
                        <a:rPr lang="en-US" sz="3600" baseline="0" dirty="0"/>
                        <a:t> 504</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3600" dirty="0"/>
                        <a:t>IDEA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560540">
                <a:tc>
                  <a:txBody>
                    <a:bodyPr/>
                    <a:lstStyle/>
                    <a:p>
                      <a:r>
                        <a:rPr lang="en-US" sz="2400" dirty="0">
                          <a:latin typeface="Calibri" pitchFamily="34" charset="0"/>
                          <a:cs typeface="Calibri" pitchFamily="34" charset="0"/>
                        </a:rPr>
                        <a:t>Funding?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2400" dirty="0">
                          <a:latin typeface="Calibri" pitchFamily="34" charset="0"/>
                          <a:cs typeface="Calibri" pitchFamily="34" charset="0"/>
                        </a:rPr>
                        <a:t>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2400" dirty="0">
                          <a:latin typeface="Calibri" pitchFamily="34" charset="0"/>
                          <a:cs typeface="Calibri" pitchFamily="34" charset="0"/>
                        </a:rPr>
                        <a:t>Federal &amp; State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1219200">
                <a:tc>
                  <a:txBody>
                    <a:bodyPr/>
                    <a:lstStyle/>
                    <a:p>
                      <a:r>
                        <a:rPr lang="en-US" sz="2400" dirty="0">
                          <a:latin typeface="Calibri" pitchFamily="34" charset="0"/>
                          <a:cs typeface="Calibri" pitchFamily="34" charset="0"/>
                        </a:rPr>
                        <a:t>Eligibility Determination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2400" dirty="0">
                          <a:latin typeface="Calibri" pitchFamily="34" charset="0"/>
                          <a:cs typeface="Calibri" pitchFamily="34" charset="0"/>
                        </a:rPr>
                        <a:t>General disability definition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2400" dirty="0">
                          <a:latin typeface="Calibri" pitchFamily="34" charset="0"/>
                          <a:cs typeface="Calibri" pitchFamily="34" charset="0"/>
                        </a:rPr>
                        <a:t>Disability categories &amp;</a:t>
                      </a:r>
                      <a:r>
                        <a:rPr lang="en-US" sz="2400" baseline="0" dirty="0">
                          <a:latin typeface="Calibri" pitchFamily="34" charset="0"/>
                          <a:cs typeface="Calibri" pitchFamily="34" charset="0"/>
                        </a:rPr>
                        <a:t> need for special education and related services</a:t>
                      </a:r>
                      <a:endParaRPr lang="en-US" sz="2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457200">
                <a:tc>
                  <a:txBody>
                    <a:bodyPr/>
                    <a:lstStyle/>
                    <a:p>
                      <a:r>
                        <a:rPr lang="en-US" sz="2400" dirty="0">
                          <a:latin typeface="Calibri" pitchFamily="34" charset="0"/>
                          <a:cs typeface="Calibri" pitchFamily="34" charset="0"/>
                        </a:rPr>
                        <a:t>Evaluations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latin typeface="Calibri" pitchFamily="34" charset="0"/>
                          <a:cs typeface="Calibri" pitchFamily="34" charset="0"/>
                        </a:rPr>
                        <a:t>Initial &amp;</a:t>
                      </a:r>
                      <a:r>
                        <a:rPr lang="en-US" sz="2400" baseline="0" dirty="0">
                          <a:latin typeface="Calibri" pitchFamily="34" charset="0"/>
                          <a:cs typeface="Calibri" pitchFamily="34" charset="0"/>
                        </a:rPr>
                        <a:t> “periodic”</a:t>
                      </a:r>
                      <a:endParaRPr lang="en-US" sz="2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latin typeface="Calibri" pitchFamily="34" charset="0"/>
                          <a:cs typeface="Calibri" pitchFamily="34" charset="0"/>
                        </a:rPr>
                        <a:t>Initial &amp; triannual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1219200">
                <a:tc>
                  <a:txBody>
                    <a:bodyPr/>
                    <a:lstStyle/>
                    <a:p>
                      <a:r>
                        <a:rPr lang="en-US" sz="2400" dirty="0">
                          <a:latin typeface="Calibri" pitchFamily="34" charset="0"/>
                          <a:cs typeface="Calibri" pitchFamily="34" charset="0"/>
                        </a:rPr>
                        <a:t>FAPE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2400" dirty="0">
                          <a:latin typeface="Calibri" pitchFamily="34" charset="0"/>
                          <a:cs typeface="Calibri" pitchFamily="34" charset="0"/>
                        </a:rPr>
                        <a:t>Needs met as adequately as those without disabilities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2400" dirty="0">
                          <a:latin typeface="Calibri" pitchFamily="34" charset="0"/>
                          <a:cs typeface="Calibri" pitchFamily="34" charset="0"/>
                        </a:rPr>
                        <a:t>Individualized educational program from which child receives educational benefit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457200">
                <a:tc>
                  <a:txBody>
                    <a:bodyPr/>
                    <a:lstStyle/>
                    <a:p>
                      <a:r>
                        <a:rPr lang="en-US" sz="2400" dirty="0">
                          <a:latin typeface="Calibri" pitchFamily="34" charset="0"/>
                          <a:cs typeface="Calibri" pitchFamily="34" charset="0"/>
                        </a:rPr>
                        <a:t>Plan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2400" dirty="0">
                          <a:latin typeface="Calibri" pitchFamily="34" charset="0"/>
                          <a:cs typeface="Calibri" pitchFamily="34" charset="0"/>
                        </a:rPr>
                        <a:t>504 Plan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sz="2400" dirty="0">
                          <a:latin typeface="Calibri" pitchFamily="34" charset="0"/>
                          <a:cs typeface="Calibri" pitchFamily="34" charset="0"/>
                        </a:rPr>
                        <a:t>IEP</a:t>
                      </a:r>
                      <a:r>
                        <a:rPr lang="en-US" sz="2400" baseline="0" dirty="0">
                          <a:latin typeface="Calibri" pitchFamily="34" charset="0"/>
                          <a:cs typeface="Calibri" pitchFamily="34" charset="0"/>
                        </a:rPr>
                        <a:t> in writing</a:t>
                      </a:r>
                      <a:endParaRPr lang="en-US" sz="2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596672">
                <a:tc>
                  <a:txBody>
                    <a:bodyPr/>
                    <a:lstStyle/>
                    <a:p>
                      <a:r>
                        <a:rPr lang="en-US" sz="2400" dirty="0">
                          <a:latin typeface="Calibri" pitchFamily="34" charset="0"/>
                          <a:cs typeface="Calibri" pitchFamily="34" charset="0"/>
                        </a:rPr>
                        <a:t>Enforcement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sz="2400" dirty="0">
                          <a:latin typeface="Calibri" pitchFamily="34" charset="0"/>
                          <a:cs typeface="Calibri" pitchFamily="34" charset="0"/>
                        </a:rPr>
                        <a:t>Office for Civil</a:t>
                      </a:r>
                      <a:r>
                        <a:rPr lang="en-US" sz="2400" baseline="0" dirty="0">
                          <a:latin typeface="Calibri" pitchFamily="34" charset="0"/>
                          <a:cs typeface="Calibri" pitchFamily="34" charset="0"/>
                        </a:rPr>
                        <a:t> Rights</a:t>
                      </a:r>
                      <a:endParaRPr lang="en-US" sz="2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sz="2400" dirty="0">
                          <a:latin typeface="Calibri" pitchFamily="34" charset="0"/>
                          <a:cs typeface="Calibri" pitchFamily="34" charset="0"/>
                        </a:rPr>
                        <a:t>State Education Agency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7" name="Slide Number Placeholder 6"/>
          <p:cNvSpPr>
            <a:spLocks noGrp="1"/>
          </p:cNvSpPr>
          <p:nvPr>
            <p:ph type="sldNum" sz="quarter" idx="12"/>
          </p:nvPr>
        </p:nvSpPr>
        <p:spPr/>
        <p:txBody>
          <a:bodyPr/>
          <a:lstStyle/>
          <a:p>
            <a:fld id="{62C08589-81B0-4039-83BA-8D54AD50CDDC}" type="slidenum">
              <a:rPr lang="en-US" smtClean="0"/>
              <a:pPr/>
              <a:t>96</a:t>
            </a:fld>
            <a:endParaRPr lang="en-US" dirty="0"/>
          </a:p>
        </p:txBody>
      </p:sp>
      <p:sp>
        <p:nvSpPr>
          <p:cNvPr id="2" name="Title 1"/>
          <p:cNvSpPr>
            <a:spLocks noGrp="1"/>
          </p:cNvSpPr>
          <p:nvPr>
            <p:ph type="title"/>
          </p:nvPr>
        </p:nvSpPr>
        <p:spPr>
          <a:xfrm>
            <a:off x="457200" y="0"/>
            <a:ext cx="8229600" cy="914400"/>
          </a:xfrm>
        </p:spPr>
        <p:txBody>
          <a:bodyPr/>
          <a:lstStyle/>
          <a:p>
            <a:r>
              <a:rPr lang="en-US" b="1" dirty="0">
                <a:solidFill>
                  <a:schemeClr val="accent1"/>
                </a:solidFill>
              </a:rPr>
              <a:t>Side-by-Side Comparison</a:t>
            </a:r>
          </a:p>
        </p:txBody>
      </p:sp>
      <p:sp>
        <p:nvSpPr>
          <p:cNvPr id="3" name="Footer Placeholder 2"/>
          <p:cNvSpPr>
            <a:spLocks noGrp="1"/>
          </p:cNvSpPr>
          <p:nvPr>
            <p:ph type="ftr" sz="quarter" idx="11"/>
          </p:nvPr>
        </p:nvSpPr>
        <p:spPr/>
        <p:txBody>
          <a:bodyPr/>
          <a:lstStyle/>
          <a:p>
            <a:endParaRPr lang="en-US" dirty="0"/>
          </a:p>
        </p:txBody>
      </p:sp>
      <p:pic>
        <p:nvPicPr>
          <p:cNvPr id="8" name="~PP2391.WAV">
            <a:hlinkClick r:id="" action="ppaction://media"/>
          </p:cNvPr>
          <p:cNvPicPr>
            <a:picLocks noRot="1" noChangeAspect="1"/>
          </p:cNvPicPr>
          <p:nvPr>
            <a:wavAudioFile r:embed="rId1" name="~PP2391.WAV"/>
          </p:nvPr>
        </p:nvPicPr>
        <p:blipFill>
          <a:blip r:embed="rId4" cstate="print"/>
          <a:stretch>
            <a:fillRect/>
          </a:stretch>
        </p:blipFill>
        <p:spPr>
          <a:xfrm>
            <a:off x="8737600" y="6451600"/>
            <a:ext cx="304800" cy="304800"/>
          </a:xfrm>
          <a:prstGeom prst="rect">
            <a:avLst/>
          </a:prstGeom>
        </p:spPr>
      </p:pic>
    </p:spTree>
    <p:extLst>
      <p:ext uri="{BB962C8B-B14F-4D97-AF65-F5344CB8AC3E}">
        <p14:creationId xmlns:p14="http://schemas.microsoft.com/office/powerpoint/2010/main" val="1993935240"/>
      </p:ext>
    </p:extLst>
  </p:cSld>
  <p:clrMapOvr>
    <a:masterClrMapping/>
  </p:clrMapOvr>
  <p:transition advTm="241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School nurse role 504/IEP</a:t>
            </a:r>
          </a:p>
        </p:txBody>
      </p:sp>
      <p:sp>
        <p:nvSpPr>
          <p:cNvPr id="3" name="Content Placeholder 2"/>
          <p:cNvSpPr>
            <a:spLocks noGrp="1"/>
          </p:cNvSpPr>
          <p:nvPr>
            <p:ph idx="1"/>
          </p:nvPr>
        </p:nvSpPr>
        <p:spPr/>
        <p:txBody>
          <a:bodyPr/>
          <a:lstStyle/>
          <a:p>
            <a:r>
              <a:rPr lang="en-US" sz="2400" dirty="0"/>
              <a:t>Training and supervising unlicensed assistive personnel to provide specialized healthcare services in the school setting according to state delegation guidelines (Gibbons, Lehr, &amp; </a:t>
            </a:r>
            <a:r>
              <a:rPr lang="en-US" sz="2400" dirty="0" err="1"/>
              <a:t>Selekman</a:t>
            </a:r>
            <a:r>
              <a:rPr lang="en-US" sz="2400" dirty="0"/>
              <a:t>, 2013, p. 269- 270).</a:t>
            </a:r>
          </a:p>
          <a:p>
            <a:r>
              <a:rPr lang="en-US" sz="2400" dirty="0"/>
              <a:t>Participating in transition planning, including promotion of successful post-school employment and/or education, and transition of medical care.</a:t>
            </a:r>
          </a:p>
          <a:p>
            <a:r>
              <a:rPr lang="en-US" sz="2400" dirty="0"/>
              <a:t>Evaluating the effectiveness of the health-related components of the IEP and/or 504 plan with the student, parent(s), and other team members and revising the plan(s) as needed (Gibbons et al., 2013, p. 269- 270).</a:t>
            </a:r>
          </a:p>
        </p:txBody>
      </p:sp>
      <p:sp>
        <p:nvSpPr>
          <p:cNvPr id="4" name="Footer Placeholder 3"/>
          <p:cNvSpPr>
            <a:spLocks noGrp="1"/>
          </p:cNvSpPr>
          <p:nvPr>
            <p:ph type="ftr" sz="quarter" idx="11"/>
          </p:nvPr>
        </p:nvSpPr>
        <p:spPr/>
        <p:txBody>
          <a:bodyPr/>
          <a:lstStyle/>
          <a:p>
            <a:pPr>
              <a:defRPr/>
            </a:pPr>
            <a:r>
              <a:rPr lang="en-US"/>
              <a:t>© 2020 Diabetes Foundation of Mississippi</a:t>
            </a:r>
          </a:p>
        </p:txBody>
      </p:sp>
      <p:pic>
        <p:nvPicPr>
          <p:cNvPr id="5" name="~PP863.WAV">
            <a:hlinkClick r:id="" action="ppaction://media"/>
          </p:cNvPr>
          <p:cNvPicPr>
            <a:picLocks noRot="1" noChangeAspect="1"/>
          </p:cNvPicPr>
          <p:nvPr>
            <a:wavAudioFile r:embed="rId1" name="~PP863.WAV"/>
          </p:nvPr>
        </p:nvPicPr>
        <p:blipFill>
          <a:blip r:embed="rId3" cstate="print"/>
          <a:stretch>
            <a:fillRect/>
          </a:stretch>
        </p:blipFill>
        <p:spPr>
          <a:xfrm>
            <a:off x="8737600" y="6451600"/>
            <a:ext cx="304800" cy="304800"/>
          </a:xfrm>
          <a:prstGeom prst="rect">
            <a:avLst/>
          </a:prstGeom>
        </p:spPr>
      </p:pic>
    </p:spTree>
  </p:cSld>
  <p:clrMapOvr>
    <a:masterClrMapping/>
  </p:clrMapOvr>
  <p:transition advTm="163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could be in an 504 plan?</a:t>
            </a:r>
          </a:p>
        </p:txBody>
      </p:sp>
      <p:sp>
        <p:nvSpPr>
          <p:cNvPr id="3" name="Content Placeholder 2"/>
          <p:cNvSpPr>
            <a:spLocks noGrp="1"/>
          </p:cNvSpPr>
          <p:nvPr>
            <p:ph idx="1"/>
          </p:nvPr>
        </p:nvSpPr>
        <p:spPr/>
        <p:txBody>
          <a:bodyPr/>
          <a:lstStyle/>
          <a:p>
            <a:r>
              <a:rPr lang="en-US" dirty="0"/>
              <a:t>Where  and when the student can test and treat BG</a:t>
            </a:r>
          </a:p>
          <a:p>
            <a:r>
              <a:rPr lang="en-US" dirty="0"/>
              <a:t>Who will administer insulin and how</a:t>
            </a:r>
          </a:p>
          <a:p>
            <a:r>
              <a:rPr lang="en-US" dirty="0"/>
              <a:t>Who will be trained non medical personnel to help student if school nurse if not available</a:t>
            </a:r>
          </a:p>
          <a:p>
            <a:r>
              <a:rPr lang="en-US" dirty="0"/>
              <a:t>Right to carry BG testing supplies and snacks to treat low BG</a:t>
            </a:r>
          </a:p>
          <a:p>
            <a:r>
              <a:rPr lang="en-US" dirty="0"/>
              <a:t>And much more!</a:t>
            </a:r>
          </a:p>
        </p:txBody>
      </p:sp>
      <p:sp>
        <p:nvSpPr>
          <p:cNvPr id="4" name="Footer Placeholder 3"/>
          <p:cNvSpPr>
            <a:spLocks noGrp="1"/>
          </p:cNvSpPr>
          <p:nvPr>
            <p:ph type="ftr" sz="quarter" idx="11"/>
          </p:nvPr>
        </p:nvSpPr>
        <p:spPr/>
        <p:txBody>
          <a:bodyPr/>
          <a:lstStyle/>
          <a:p>
            <a:pPr>
              <a:defRPr/>
            </a:pPr>
            <a:r>
              <a:rPr lang="en-US"/>
              <a:t>© 2020 Diabetes Foundation of Mississippi</a:t>
            </a:r>
          </a:p>
        </p:txBody>
      </p:sp>
      <p:pic>
        <p:nvPicPr>
          <p:cNvPr id="5" name="~PP2078.WAV">
            <a:hlinkClick r:id="" action="ppaction://media"/>
          </p:cNvPr>
          <p:cNvPicPr>
            <a:picLocks noRot="1" noChangeAspect="1"/>
          </p:cNvPicPr>
          <p:nvPr>
            <a:wavAudioFile r:embed="rId1" name="~PP2078.WAV"/>
          </p:nvPr>
        </p:nvPicPr>
        <p:blipFill>
          <a:blip r:embed="rId3" cstate="print"/>
          <a:stretch>
            <a:fillRect/>
          </a:stretch>
        </p:blipFill>
        <p:spPr>
          <a:xfrm>
            <a:off x="8737600" y="6451600"/>
            <a:ext cx="304800" cy="304800"/>
          </a:xfrm>
          <a:prstGeom prst="rect">
            <a:avLst/>
          </a:prstGeom>
        </p:spPr>
      </p:pic>
    </p:spTree>
  </p:cSld>
  <p:clrMapOvr>
    <a:masterClrMapping/>
  </p:clrMapOvr>
  <p:transition advTm="91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would be in an IEP plan?</a:t>
            </a:r>
          </a:p>
        </p:txBody>
      </p:sp>
      <p:sp>
        <p:nvSpPr>
          <p:cNvPr id="3" name="Content Placeholder 2"/>
          <p:cNvSpPr>
            <a:spLocks noGrp="1"/>
          </p:cNvSpPr>
          <p:nvPr>
            <p:ph idx="1"/>
          </p:nvPr>
        </p:nvSpPr>
        <p:spPr/>
        <p:txBody>
          <a:bodyPr/>
          <a:lstStyle/>
          <a:p>
            <a:r>
              <a:rPr lang="en-US" dirty="0"/>
              <a:t>The student’s detailed plan from the school’s special education services detailing their academic goals</a:t>
            </a:r>
          </a:p>
          <a:p>
            <a:r>
              <a:rPr lang="en-US" dirty="0"/>
              <a:t>The student’s diabetes care plan</a:t>
            </a:r>
          </a:p>
        </p:txBody>
      </p:sp>
      <p:sp>
        <p:nvSpPr>
          <p:cNvPr id="4" name="Footer Placeholder 3"/>
          <p:cNvSpPr>
            <a:spLocks noGrp="1"/>
          </p:cNvSpPr>
          <p:nvPr>
            <p:ph type="ftr" sz="quarter" idx="11"/>
          </p:nvPr>
        </p:nvSpPr>
        <p:spPr/>
        <p:txBody>
          <a:bodyPr/>
          <a:lstStyle/>
          <a:p>
            <a:pPr>
              <a:defRPr/>
            </a:pPr>
            <a:r>
              <a:rPr lang="en-US"/>
              <a:t>© 2020 Diabetes Foundation of Mississippi</a:t>
            </a:r>
          </a:p>
        </p:txBody>
      </p:sp>
      <p:pic>
        <p:nvPicPr>
          <p:cNvPr id="5" name="~PP2651.WAV">
            <a:hlinkClick r:id="" action="ppaction://media"/>
          </p:cNvPr>
          <p:cNvPicPr>
            <a:picLocks noRot="1" noChangeAspect="1"/>
          </p:cNvPicPr>
          <p:nvPr>
            <a:wavAudioFile r:embed="rId1" name="~PP2651.WAV"/>
          </p:nvPr>
        </p:nvPicPr>
        <p:blipFill>
          <a:blip r:embed="rId3" cstate="print"/>
          <a:stretch>
            <a:fillRect/>
          </a:stretch>
        </p:blipFill>
        <p:spPr>
          <a:xfrm>
            <a:off x="8737600" y="6451600"/>
            <a:ext cx="304800" cy="304800"/>
          </a:xfrm>
          <a:prstGeom prst="rect">
            <a:avLst/>
          </a:prstGeom>
        </p:spPr>
      </p:pic>
    </p:spTree>
  </p:cSld>
  <p:clrMapOvr>
    <a:masterClrMapping/>
  </p:clrMapOvr>
  <p:transition advTm="85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4|4.6|9.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72979</TotalTime>
  <Words>11988</Words>
  <Application>Microsoft Office PowerPoint</Application>
  <PresentationFormat>On-screen Show (4:3)</PresentationFormat>
  <Paragraphs>1045</Paragraphs>
  <Slides>103</Slides>
  <Notes>60</Notes>
  <HiddenSlides>0</HiddenSlides>
  <MMClips>103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103</vt:i4>
      </vt:variant>
    </vt:vector>
  </HeadingPairs>
  <TitlesOfParts>
    <vt:vector size="111" baseType="lpstr">
      <vt:lpstr>Arial</vt:lpstr>
      <vt:lpstr>Calibri</vt:lpstr>
      <vt:lpstr>StarSymbol</vt:lpstr>
      <vt:lpstr>Times</vt:lpstr>
      <vt:lpstr>Times New Roman</vt:lpstr>
      <vt:lpstr>Wingdings</vt:lpstr>
      <vt:lpstr>Wingdings 2</vt:lpstr>
      <vt:lpstr>Office Theme</vt:lpstr>
      <vt:lpstr>Managing diabetes at school, afterschool programs or daycare</vt:lpstr>
      <vt:lpstr>Learning Objectives</vt:lpstr>
      <vt:lpstr>It takes a village…</vt:lpstr>
      <vt:lpstr>Diabetes management is individualized</vt:lpstr>
      <vt:lpstr>What is diabetes?</vt:lpstr>
      <vt:lpstr>Diagnosis of Diabetes Mellitus</vt:lpstr>
      <vt:lpstr>Type 1 diabetes</vt:lpstr>
      <vt:lpstr>Type 1 diabetes</vt:lpstr>
      <vt:lpstr>Suspected viral triggers for type 1 diabetes</vt:lpstr>
      <vt:lpstr>Natural History Of “Pre”–Type 1 Diabetes</vt:lpstr>
      <vt:lpstr>Type 2 diabetes </vt:lpstr>
      <vt:lpstr>Natural History of Type 2 Diabetes</vt:lpstr>
      <vt:lpstr> Rates of New Diagnosed Cases of Type 1 and Type 2 Diabetes Continue to Rise Among Children, Teens </vt:lpstr>
      <vt:lpstr>SEARCH for Diabetes in Youth 2002-2012</vt:lpstr>
      <vt:lpstr>Why effective management at school is so important</vt:lpstr>
      <vt:lpstr>Effective Diabetes Management at School</vt:lpstr>
      <vt:lpstr>Steps for Effective Diabetes Management</vt:lpstr>
      <vt:lpstr>Remember-families and children may be  emotionally affected by a diagnosis of diabetes</vt:lpstr>
      <vt:lpstr>Role and Responsibility of the  School Nurse </vt:lpstr>
      <vt:lpstr>Role and Responsibility of the  School Nurse </vt:lpstr>
      <vt:lpstr>Role and Responsibility of the Non-medical Diabetes Caregiver(s)</vt:lpstr>
      <vt:lpstr>Role and Responsibility of the Teacher</vt:lpstr>
      <vt:lpstr>PE Teachers/Coaches</vt:lpstr>
      <vt:lpstr>Roles and Responsibilities of Parent/Guardian </vt:lpstr>
      <vt:lpstr>Roles and Responsibilities of Parent/Guardian </vt:lpstr>
      <vt:lpstr>Role and Responsibilities of the Student</vt:lpstr>
      <vt:lpstr>Negotiating and problem solving</vt:lpstr>
      <vt:lpstr>Accommodations for  Exams and Tests</vt:lpstr>
      <vt:lpstr>Managing Diabetes at School, </vt:lpstr>
      <vt:lpstr>Hypoglycemia is the true emergency situation in diabetes</vt:lpstr>
      <vt:lpstr>What causes hypoglycemia?</vt:lpstr>
      <vt:lpstr>Managing Hypoglycemia at school</vt:lpstr>
      <vt:lpstr>Symptoms of mild to  moderate hypoglycemia</vt:lpstr>
      <vt:lpstr>Treatment of mild to moderate hypoglycemia (BG&lt; 70 mg/dl)</vt:lpstr>
      <vt:lpstr>Symptoms of severe hypoglycemia</vt:lpstr>
      <vt:lpstr>Treating severe hypoglycemia</vt:lpstr>
      <vt:lpstr>Glucagon-the facts</vt:lpstr>
      <vt:lpstr>Glucagon Emergency Kit</vt:lpstr>
      <vt:lpstr>New glucagon kits</vt:lpstr>
      <vt:lpstr>Using glucagon</vt:lpstr>
      <vt:lpstr>Glucagon Kit at school</vt:lpstr>
      <vt:lpstr>Hypoglycemia on a Pump</vt:lpstr>
      <vt:lpstr>Things to Remember</vt:lpstr>
      <vt:lpstr>Managing hyperglycemia at school</vt:lpstr>
      <vt:lpstr>What causes hyperglycemia?</vt:lpstr>
      <vt:lpstr>Symptoms of mild to moderate hyperglycemia</vt:lpstr>
      <vt:lpstr>Symptoms of Severe hyperglycemia</vt:lpstr>
      <vt:lpstr>Managing hyperglycemia at school</vt:lpstr>
      <vt:lpstr>DKA and Students with Insulin Pumps</vt:lpstr>
      <vt:lpstr>Hyperglycemia on a Pump</vt:lpstr>
      <vt:lpstr>Troubleshooting Insulin Pump-High BG</vt:lpstr>
      <vt:lpstr>What is DKA?</vt:lpstr>
      <vt:lpstr>DKA in school aged children</vt:lpstr>
      <vt:lpstr>DKA in children with  undiagnosed diabetes</vt:lpstr>
      <vt:lpstr>PowerPoint Presentation</vt:lpstr>
      <vt:lpstr>Don’t forget!</vt:lpstr>
      <vt:lpstr>Managing Diabetes at School, Part B</vt:lpstr>
      <vt:lpstr>Managing diabetes in children  and teens</vt:lpstr>
      <vt:lpstr>Blood Glucose Monitoring</vt:lpstr>
      <vt:lpstr>Monitoring Supplies</vt:lpstr>
      <vt:lpstr>BG Monitoring Hints</vt:lpstr>
      <vt:lpstr>Continuous Glucose Monitoring (CGM)</vt:lpstr>
      <vt:lpstr>Benefits of CGM</vt:lpstr>
      <vt:lpstr>CGM – The School Nurse Role</vt:lpstr>
      <vt:lpstr>Data! Reading Trend Arrows </vt:lpstr>
      <vt:lpstr> Oral Medication, Insulin Delivery and other topics </vt:lpstr>
      <vt:lpstr>Type 2 Diabetes and Oral Medication  in School Aged Children and Teens</vt:lpstr>
      <vt:lpstr>Insulin</vt:lpstr>
      <vt:lpstr>PowerPoint Presentation</vt:lpstr>
      <vt:lpstr>Insulin Administration Pens</vt:lpstr>
      <vt:lpstr>Insulin pumps</vt:lpstr>
      <vt:lpstr>The School Nurse Role</vt:lpstr>
      <vt:lpstr>School  Nurse Checklist for student with insulin pump</vt:lpstr>
      <vt:lpstr>Common Pump Alarms</vt:lpstr>
      <vt:lpstr>Diabetes Alert Dogs</vt:lpstr>
      <vt:lpstr>Accommodations for  Special Events</vt:lpstr>
      <vt:lpstr>School parties</vt:lpstr>
      <vt:lpstr>Athletic events</vt:lpstr>
      <vt:lpstr>Field trips</vt:lpstr>
      <vt:lpstr>Other school situations</vt:lpstr>
      <vt:lpstr>What do you need to do to manage diabetes at school?</vt:lpstr>
      <vt:lpstr>Reality check</vt:lpstr>
      <vt:lpstr>What is Section 504?</vt:lpstr>
      <vt:lpstr>What Section 504 Says . . .</vt:lpstr>
      <vt:lpstr>Section 504 and Public Schools</vt:lpstr>
      <vt:lpstr>Americans with Disabilities Act  as Amended in 2008  (ADA) </vt:lpstr>
      <vt:lpstr>Americans with Disabilities Act  as Amended in 2008  (ADA) </vt:lpstr>
      <vt:lpstr>Person with a Disability:  ADA &amp; Section 504 Definition</vt:lpstr>
      <vt:lpstr>Section 504 &amp; ADA Disability Definition Part 1: Impairment</vt:lpstr>
      <vt:lpstr>Section 504 &amp; ADA Disability Definition Part 2: Substantial Limitation </vt:lpstr>
      <vt:lpstr>Section 504 &amp; ADA Disability Definition Part 3: Major Life Activity</vt:lpstr>
      <vt:lpstr>Additional Major Life Activities  (Bodily Functions)</vt:lpstr>
      <vt:lpstr>Person with a Disability:  ADA &amp; Section 504 Definition</vt:lpstr>
      <vt:lpstr>Individuals with Disabilities  Education Act</vt:lpstr>
      <vt:lpstr>IDEA: Categories of Disabilities</vt:lpstr>
      <vt:lpstr>Side-by-Side Comparison</vt:lpstr>
      <vt:lpstr>School nurse role 504/IEP</vt:lpstr>
      <vt:lpstr>What could be in an 504 plan?</vt:lpstr>
      <vt:lpstr>What would be in an IEP plan?</vt:lpstr>
      <vt:lpstr>How to help our Kandu families</vt:lpstr>
      <vt:lpstr>How the DFM supports families</vt:lpstr>
      <vt:lpstr>Resources</vt:lpstr>
      <vt:lpstr>Questions? Thank you for taking part in this online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Managing diabetes at school or daycare</dc:title>
  <dc:creator>wks5</dc:creator>
  <cp:lastModifiedBy>Latoya T. Hood</cp:lastModifiedBy>
  <cp:revision>5244</cp:revision>
  <dcterms:created xsi:type="dcterms:W3CDTF">2014-07-07T21:55:25Z</dcterms:created>
  <dcterms:modified xsi:type="dcterms:W3CDTF">2021-03-05T21:23:47Z</dcterms:modified>
</cp:coreProperties>
</file>