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88" r:id="rId5"/>
    <p:sldId id="286" r:id="rId6"/>
    <p:sldId id="287" r:id="rId7"/>
    <p:sldId id="337" r:id="rId8"/>
    <p:sldId id="336" r:id="rId9"/>
    <p:sldId id="348" r:id="rId10"/>
    <p:sldId id="317" r:id="rId11"/>
    <p:sldId id="349" r:id="rId12"/>
    <p:sldId id="315" r:id="rId13"/>
    <p:sldId id="338" r:id="rId14"/>
    <p:sldId id="339" r:id="rId15"/>
    <p:sldId id="312" r:id="rId16"/>
    <p:sldId id="313" r:id="rId17"/>
    <p:sldId id="322" r:id="rId18"/>
    <p:sldId id="325" r:id="rId19"/>
    <p:sldId id="326" r:id="rId20"/>
    <p:sldId id="324" r:id="rId21"/>
    <p:sldId id="319" r:id="rId22"/>
    <p:sldId id="332" r:id="rId23"/>
    <p:sldId id="343" r:id="rId24"/>
    <p:sldId id="345" r:id="rId25"/>
    <p:sldId id="344" r:id="rId26"/>
    <p:sldId id="330" r:id="rId27"/>
    <p:sldId id="334" r:id="rId28"/>
    <p:sldId id="346" r:id="rId29"/>
    <p:sldId id="320" r:id="rId30"/>
    <p:sldId id="333" r:id="rId31"/>
    <p:sldId id="314" r:id="rId32"/>
    <p:sldId id="347" r:id="rId33"/>
    <p:sldId id="30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C392B2-24C9-B474-E5FE-5A4D2857BB38}" name="Jill Dent" initials="JD" userId="S::JDent@mdek12.org::3c3fa625-25be-49c9-a346-825be54a4ece" providerId="AD"/>
  <p188:author id="{BB301AB7-8303-EBA2-BD88-4483A98C2B29}" name="Marisa Prewitt" initials="MP" userId="S::mprewitt@mdek12.org::30a42b56-179b-4332-b803-d0de3b3696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ill Dent" initials="JD" lastIdx="2" clrIdx="0">
    <p:extLst>
      <p:ext uri="{19B8F6BF-5375-455C-9EA6-DF929625EA0E}">
        <p15:presenceInfo xmlns:p15="http://schemas.microsoft.com/office/powerpoint/2012/main" userId="S::JDent@mdek12.org::3c3fa625-25be-49c9-a346-825be54a4e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ADE"/>
    <a:srgbClr val="003B71"/>
    <a:srgbClr val="A74A7A"/>
    <a:srgbClr val="EF3A5B"/>
    <a:srgbClr val="E9F7FE"/>
    <a:srgbClr val="F3A51E"/>
    <a:srgbClr val="B0D357"/>
    <a:srgbClr val="69C8C3"/>
    <a:srgbClr val="39A1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B298D5-E93C-4569-AE47-B32FAF0152E4}"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7E51D7BC-19FC-4A63-81F8-5A0EA2F0E657}">
      <dgm:prSet/>
      <dgm:spPr/>
      <dgm:t>
        <a:bodyPr/>
        <a:lstStyle/>
        <a:p>
          <a:r>
            <a:rPr lang="en-US">
              <a:latin typeface="Arial"/>
              <a:cs typeface="Arial"/>
            </a:rPr>
            <a:t>Boston only has Math and English Language Arts Standards listed.</a:t>
          </a:r>
        </a:p>
      </dgm:t>
    </dgm:pt>
    <dgm:pt modelId="{5C0C1A0A-FF27-4EAB-8ECE-6661E591DE3D}" type="parTrans" cxnId="{B9FDBB56-40BC-464F-8356-1FB76812ED88}">
      <dgm:prSet/>
      <dgm:spPr/>
      <dgm:t>
        <a:bodyPr/>
        <a:lstStyle/>
        <a:p>
          <a:endParaRPr lang="en-US"/>
        </a:p>
      </dgm:t>
    </dgm:pt>
    <dgm:pt modelId="{7D640EC9-48B1-4625-9318-8F3634ECEB1C}" type="sibTrans" cxnId="{B9FDBB56-40BC-464F-8356-1FB76812ED88}">
      <dgm:prSet/>
      <dgm:spPr/>
      <dgm:t>
        <a:bodyPr/>
        <a:lstStyle/>
        <a:p>
          <a:endParaRPr lang="en-US"/>
        </a:p>
      </dgm:t>
    </dgm:pt>
    <dgm:pt modelId="{94BF971D-39FE-4AAD-9D75-9B2481E636B4}">
      <dgm:prSet/>
      <dgm:spPr/>
      <dgm:t>
        <a:bodyPr/>
        <a:lstStyle/>
        <a:p>
          <a:r>
            <a:rPr lang="en-US">
              <a:latin typeface="Arial"/>
              <a:cs typeface="Arial"/>
            </a:rPr>
            <a:t>We have aligned Mississippi Standards to the Overview and have added in our other domains. </a:t>
          </a:r>
        </a:p>
      </dgm:t>
    </dgm:pt>
    <dgm:pt modelId="{B09D3F1E-7DDB-4B0A-B32C-6B5DDEA70F13}" type="parTrans" cxnId="{231437D9-DEF4-460A-99A0-029EE51F9DEA}">
      <dgm:prSet/>
      <dgm:spPr/>
      <dgm:t>
        <a:bodyPr/>
        <a:lstStyle/>
        <a:p>
          <a:endParaRPr lang="en-US"/>
        </a:p>
      </dgm:t>
    </dgm:pt>
    <dgm:pt modelId="{E9832D07-9582-4361-9138-03970B539049}" type="sibTrans" cxnId="{231437D9-DEF4-460A-99A0-029EE51F9DEA}">
      <dgm:prSet/>
      <dgm:spPr/>
      <dgm:t>
        <a:bodyPr/>
        <a:lstStyle/>
        <a:p>
          <a:endParaRPr lang="en-US"/>
        </a:p>
      </dgm:t>
    </dgm:pt>
    <dgm:pt modelId="{2668DB04-9168-49CD-979B-DBAFBBD35A18}" type="pres">
      <dgm:prSet presAssocID="{F2B298D5-E93C-4569-AE47-B32FAF0152E4}" presName="hierChild1" presStyleCnt="0">
        <dgm:presLayoutVars>
          <dgm:chPref val="1"/>
          <dgm:dir/>
          <dgm:animOne val="branch"/>
          <dgm:animLvl val="lvl"/>
          <dgm:resizeHandles/>
        </dgm:presLayoutVars>
      </dgm:prSet>
      <dgm:spPr/>
    </dgm:pt>
    <dgm:pt modelId="{7AB32ACD-87D0-4091-95F8-A015E9E8982C}" type="pres">
      <dgm:prSet presAssocID="{7E51D7BC-19FC-4A63-81F8-5A0EA2F0E657}" presName="hierRoot1" presStyleCnt="0"/>
      <dgm:spPr/>
    </dgm:pt>
    <dgm:pt modelId="{27C4B916-BA6F-44D3-9010-E695518B2A24}" type="pres">
      <dgm:prSet presAssocID="{7E51D7BC-19FC-4A63-81F8-5A0EA2F0E657}" presName="composite" presStyleCnt="0"/>
      <dgm:spPr/>
    </dgm:pt>
    <dgm:pt modelId="{4322D10C-E297-4908-BB83-0C210A08FA3D}" type="pres">
      <dgm:prSet presAssocID="{7E51D7BC-19FC-4A63-81F8-5A0EA2F0E657}" presName="background" presStyleLbl="node0" presStyleIdx="0" presStyleCnt="2"/>
      <dgm:spPr/>
    </dgm:pt>
    <dgm:pt modelId="{EAEB8D5D-0524-47A7-A4F6-F0DB78653951}" type="pres">
      <dgm:prSet presAssocID="{7E51D7BC-19FC-4A63-81F8-5A0EA2F0E657}" presName="text" presStyleLbl="fgAcc0" presStyleIdx="0" presStyleCnt="2">
        <dgm:presLayoutVars>
          <dgm:chPref val="3"/>
        </dgm:presLayoutVars>
      </dgm:prSet>
      <dgm:spPr/>
    </dgm:pt>
    <dgm:pt modelId="{572F3555-4EA3-448C-9770-36E494F21AAF}" type="pres">
      <dgm:prSet presAssocID="{7E51D7BC-19FC-4A63-81F8-5A0EA2F0E657}" presName="hierChild2" presStyleCnt="0"/>
      <dgm:spPr/>
    </dgm:pt>
    <dgm:pt modelId="{C486161F-3EE8-4889-A497-809BDA84A0E1}" type="pres">
      <dgm:prSet presAssocID="{94BF971D-39FE-4AAD-9D75-9B2481E636B4}" presName="hierRoot1" presStyleCnt="0"/>
      <dgm:spPr/>
    </dgm:pt>
    <dgm:pt modelId="{F41B5CDC-1547-4837-BF5A-6D36790074CC}" type="pres">
      <dgm:prSet presAssocID="{94BF971D-39FE-4AAD-9D75-9B2481E636B4}" presName="composite" presStyleCnt="0"/>
      <dgm:spPr/>
    </dgm:pt>
    <dgm:pt modelId="{CA7395C1-9586-48D5-B2BD-B63222FCBFD8}" type="pres">
      <dgm:prSet presAssocID="{94BF971D-39FE-4AAD-9D75-9B2481E636B4}" presName="background" presStyleLbl="node0" presStyleIdx="1" presStyleCnt="2"/>
      <dgm:spPr/>
    </dgm:pt>
    <dgm:pt modelId="{8AEC68A0-7D7A-4A3E-8E2B-15ED552FAB76}" type="pres">
      <dgm:prSet presAssocID="{94BF971D-39FE-4AAD-9D75-9B2481E636B4}" presName="text" presStyleLbl="fgAcc0" presStyleIdx="1" presStyleCnt="2">
        <dgm:presLayoutVars>
          <dgm:chPref val="3"/>
        </dgm:presLayoutVars>
      </dgm:prSet>
      <dgm:spPr/>
    </dgm:pt>
    <dgm:pt modelId="{78669DB5-B827-4B89-AB17-380C1119B2EB}" type="pres">
      <dgm:prSet presAssocID="{94BF971D-39FE-4AAD-9D75-9B2481E636B4}" presName="hierChild2" presStyleCnt="0"/>
      <dgm:spPr/>
    </dgm:pt>
  </dgm:ptLst>
  <dgm:cxnLst>
    <dgm:cxn modelId="{FC4EB939-E364-4A49-9950-873F26994A65}" type="presOf" srcId="{F2B298D5-E93C-4569-AE47-B32FAF0152E4}" destId="{2668DB04-9168-49CD-979B-DBAFBBD35A18}" srcOrd="0" destOrd="0" presId="urn:microsoft.com/office/officeart/2005/8/layout/hierarchy1"/>
    <dgm:cxn modelId="{1F03A64C-933E-49F8-B626-E55CAA545E42}" type="presOf" srcId="{94BF971D-39FE-4AAD-9D75-9B2481E636B4}" destId="{8AEC68A0-7D7A-4A3E-8E2B-15ED552FAB76}" srcOrd="0" destOrd="0" presId="urn:microsoft.com/office/officeart/2005/8/layout/hierarchy1"/>
    <dgm:cxn modelId="{B9FDBB56-40BC-464F-8356-1FB76812ED88}" srcId="{F2B298D5-E93C-4569-AE47-B32FAF0152E4}" destId="{7E51D7BC-19FC-4A63-81F8-5A0EA2F0E657}" srcOrd="0" destOrd="0" parTransId="{5C0C1A0A-FF27-4EAB-8ECE-6661E591DE3D}" sibTransId="{7D640EC9-48B1-4625-9318-8F3634ECEB1C}"/>
    <dgm:cxn modelId="{231437D9-DEF4-460A-99A0-029EE51F9DEA}" srcId="{F2B298D5-E93C-4569-AE47-B32FAF0152E4}" destId="{94BF971D-39FE-4AAD-9D75-9B2481E636B4}" srcOrd="1" destOrd="0" parTransId="{B09D3F1E-7DDB-4B0A-B32C-6B5DDEA70F13}" sibTransId="{E9832D07-9582-4361-9138-03970B539049}"/>
    <dgm:cxn modelId="{CF6462FC-B97C-4630-B762-D9368CB8B500}" type="presOf" srcId="{7E51D7BC-19FC-4A63-81F8-5A0EA2F0E657}" destId="{EAEB8D5D-0524-47A7-A4F6-F0DB78653951}" srcOrd="0" destOrd="0" presId="urn:microsoft.com/office/officeart/2005/8/layout/hierarchy1"/>
    <dgm:cxn modelId="{343F089A-E6C5-4888-9798-86F29ABE3237}" type="presParOf" srcId="{2668DB04-9168-49CD-979B-DBAFBBD35A18}" destId="{7AB32ACD-87D0-4091-95F8-A015E9E8982C}" srcOrd="0" destOrd="0" presId="urn:microsoft.com/office/officeart/2005/8/layout/hierarchy1"/>
    <dgm:cxn modelId="{F894D434-8F5F-4BB9-9624-302293A346EA}" type="presParOf" srcId="{7AB32ACD-87D0-4091-95F8-A015E9E8982C}" destId="{27C4B916-BA6F-44D3-9010-E695518B2A24}" srcOrd="0" destOrd="0" presId="urn:microsoft.com/office/officeart/2005/8/layout/hierarchy1"/>
    <dgm:cxn modelId="{78561CBC-7CF0-4058-8087-6F4B1FEA9531}" type="presParOf" srcId="{27C4B916-BA6F-44D3-9010-E695518B2A24}" destId="{4322D10C-E297-4908-BB83-0C210A08FA3D}" srcOrd="0" destOrd="0" presId="urn:microsoft.com/office/officeart/2005/8/layout/hierarchy1"/>
    <dgm:cxn modelId="{34F5B0FC-05AE-4BC3-BBC5-12CF4E88EFAD}" type="presParOf" srcId="{27C4B916-BA6F-44D3-9010-E695518B2A24}" destId="{EAEB8D5D-0524-47A7-A4F6-F0DB78653951}" srcOrd="1" destOrd="0" presId="urn:microsoft.com/office/officeart/2005/8/layout/hierarchy1"/>
    <dgm:cxn modelId="{4D4AABC2-75A0-4B40-BBCC-34D18692F340}" type="presParOf" srcId="{7AB32ACD-87D0-4091-95F8-A015E9E8982C}" destId="{572F3555-4EA3-448C-9770-36E494F21AAF}" srcOrd="1" destOrd="0" presId="urn:microsoft.com/office/officeart/2005/8/layout/hierarchy1"/>
    <dgm:cxn modelId="{242A05B5-4F20-4141-AA92-839ACD6C5FE3}" type="presParOf" srcId="{2668DB04-9168-49CD-979B-DBAFBBD35A18}" destId="{C486161F-3EE8-4889-A497-809BDA84A0E1}" srcOrd="1" destOrd="0" presId="urn:microsoft.com/office/officeart/2005/8/layout/hierarchy1"/>
    <dgm:cxn modelId="{2C5F62E0-CE82-4B2F-A33B-9B4153EC242D}" type="presParOf" srcId="{C486161F-3EE8-4889-A497-809BDA84A0E1}" destId="{F41B5CDC-1547-4837-BF5A-6D36790074CC}" srcOrd="0" destOrd="0" presId="urn:microsoft.com/office/officeart/2005/8/layout/hierarchy1"/>
    <dgm:cxn modelId="{DDC549AB-9559-46FF-8FD6-25836E49C527}" type="presParOf" srcId="{F41B5CDC-1547-4837-BF5A-6D36790074CC}" destId="{CA7395C1-9586-48D5-B2BD-B63222FCBFD8}" srcOrd="0" destOrd="0" presId="urn:microsoft.com/office/officeart/2005/8/layout/hierarchy1"/>
    <dgm:cxn modelId="{BD0313EC-9EF3-430A-A589-8EC64BB991EB}" type="presParOf" srcId="{F41B5CDC-1547-4837-BF5A-6D36790074CC}" destId="{8AEC68A0-7D7A-4A3E-8E2B-15ED552FAB76}" srcOrd="1" destOrd="0" presId="urn:microsoft.com/office/officeart/2005/8/layout/hierarchy1"/>
    <dgm:cxn modelId="{7B1AC232-93B7-4E79-B2C9-2D2D12CB9899}" type="presParOf" srcId="{C486161F-3EE8-4889-A497-809BDA84A0E1}" destId="{78669DB5-B827-4B89-AB17-380C1119B2E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2D10C-E297-4908-BB83-0C210A08FA3D}">
      <dsp:nvSpPr>
        <dsp:cNvPr id="0" name=""/>
        <dsp:cNvSpPr/>
      </dsp:nvSpPr>
      <dsp:spPr>
        <a:xfrm>
          <a:off x="727" y="1761022"/>
          <a:ext cx="2554238" cy="16219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B8D5D-0524-47A7-A4F6-F0DB78653951}">
      <dsp:nvSpPr>
        <dsp:cNvPr id="0" name=""/>
        <dsp:cNvSpPr/>
      </dsp:nvSpPr>
      <dsp:spPr>
        <a:xfrm>
          <a:off x="284531" y="2030636"/>
          <a:ext cx="2554238" cy="16219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a:cs typeface="Arial"/>
            </a:rPr>
            <a:t>Boston only has Math and English Language Arts Standards listed.</a:t>
          </a:r>
        </a:p>
      </dsp:txBody>
      <dsp:txXfrm>
        <a:off x="332036" y="2078141"/>
        <a:ext cx="2459228" cy="1526931"/>
      </dsp:txXfrm>
    </dsp:sp>
    <dsp:sp modelId="{CA7395C1-9586-48D5-B2BD-B63222FCBFD8}">
      <dsp:nvSpPr>
        <dsp:cNvPr id="0" name=""/>
        <dsp:cNvSpPr/>
      </dsp:nvSpPr>
      <dsp:spPr>
        <a:xfrm>
          <a:off x="3122574" y="1761022"/>
          <a:ext cx="2554238" cy="16219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C68A0-7D7A-4A3E-8E2B-15ED552FAB76}">
      <dsp:nvSpPr>
        <dsp:cNvPr id="0" name=""/>
        <dsp:cNvSpPr/>
      </dsp:nvSpPr>
      <dsp:spPr>
        <a:xfrm>
          <a:off x="3406378" y="2030636"/>
          <a:ext cx="2554238" cy="16219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a:cs typeface="Arial"/>
            </a:rPr>
            <a:t>We have aligned Mississippi Standards to the Overview and have added in our other domains. </a:t>
          </a:r>
        </a:p>
      </dsp:txBody>
      <dsp:txXfrm>
        <a:off x="3453883" y="2078141"/>
        <a:ext cx="2459228" cy="152693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7CCA9-ED3A-F045-97E2-A2791CD30ACD}"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4287C-F1A9-1F49-875F-770B5241E278}" type="slidenum">
              <a:rPr lang="en-US" smtClean="0"/>
              <a:t>‹#›</a:t>
            </a:fld>
            <a:endParaRPr lang="en-US"/>
          </a:p>
        </p:txBody>
      </p:sp>
    </p:spTree>
    <p:extLst>
      <p:ext uri="{BB962C8B-B14F-4D97-AF65-F5344CB8AC3E}">
        <p14:creationId xmlns:p14="http://schemas.microsoft.com/office/powerpoint/2010/main" val="59980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4287C-F1A9-1F49-875F-770B5241E278}" type="slidenum">
              <a:rPr lang="en-US" smtClean="0"/>
              <a:t>4</a:t>
            </a:fld>
            <a:endParaRPr lang="en-US"/>
          </a:p>
        </p:txBody>
      </p:sp>
    </p:spTree>
    <p:extLst>
      <p:ext uri="{BB962C8B-B14F-4D97-AF65-F5344CB8AC3E}">
        <p14:creationId xmlns:p14="http://schemas.microsoft.com/office/powerpoint/2010/main" val="413178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7</a:t>
            </a:fld>
            <a:endParaRPr lang="en-US"/>
          </a:p>
        </p:txBody>
      </p:sp>
    </p:spTree>
    <p:extLst>
      <p:ext uri="{BB962C8B-B14F-4D97-AF65-F5344CB8AC3E}">
        <p14:creationId xmlns:p14="http://schemas.microsoft.com/office/powerpoint/2010/main" val="371210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74287C-F1A9-1F49-875F-770B5241E278}" type="slidenum">
              <a:rPr lang="en-US" smtClean="0"/>
              <a:t>8</a:t>
            </a:fld>
            <a:endParaRPr lang="en-US"/>
          </a:p>
        </p:txBody>
      </p:sp>
    </p:spTree>
    <p:extLst>
      <p:ext uri="{BB962C8B-B14F-4D97-AF65-F5344CB8AC3E}">
        <p14:creationId xmlns:p14="http://schemas.microsoft.com/office/powerpoint/2010/main" val="311867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74287C-F1A9-1F49-875F-770B5241E278}" type="slidenum">
              <a:rPr lang="en-US" smtClean="0"/>
              <a:t>30</a:t>
            </a:fld>
            <a:endParaRPr lang="en-US"/>
          </a:p>
        </p:txBody>
      </p:sp>
    </p:spTree>
    <p:extLst>
      <p:ext uri="{BB962C8B-B14F-4D97-AF65-F5344CB8AC3E}">
        <p14:creationId xmlns:p14="http://schemas.microsoft.com/office/powerpoint/2010/main" val="1497607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1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18180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99362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291941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013365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9903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_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45222-F49A-2946-B87B-CDB9140992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0224"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100224"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7D7FFC99-FFCC-B042-B50D-2B5680E20D15}"/>
              </a:ext>
            </a:extLst>
          </p:cNvPr>
          <p:cNvSpPr>
            <a:spLocks noGrp="1"/>
          </p:cNvSpPr>
          <p:nvPr>
            <p:ph type="title"/>
          </p:nvPr>
        </p:nvSpPr>
        <p:spPr>
          <a:xfrm>
            <a:off x="408655" y="635431"/>
            <a:ext cx="4558553" cy="4866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7792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_Image 2">
    <p:spTree>
      <p:nvGrpSpPr>
        <p:cNvPr id="1" name=""/>
        <p:cNvGrpSpPr/>
        <p:nvPr/>
      </p:nvGrpSpPr>
      <p:grpSpPr>
        <a:xfrm>
          <a:off x="0" y="0"/>
          <a:ext cx="0" cy="0"/>
          <a:chOff x="0" y="0"/>
          <a:chExt cx="0" cy="0"/>
        </a:xfrm>
      </p:grpSpPr>
      <p:pic>
        <p:nvPicPr>
          <p:cNvPr id="10" name="Picture 9" descr="Girl working while leaning over textbook">
            <a:extLst>
              <a:ext uri="{FF2B5EF4-FFF2-40B4-BE49-F238E27FC236}">
                <a16:creationId xmlns:a16="http://schemas.microsoft.com/office/drawing/2014/main" id="{AE6389C0-BABF-AE41-8EEA-3CD9FFCC1B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283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_Image 3">
    <p:spTree>
      <p:nvGrpSpPr>
        <p:cNvPr id="1" name=""/>
        <p:cNvGrpSpPr/>
        <p:nvPr/>
      </p:nvGrpSpPr>
      <p:grpSpPr>
        <a:xfrm>
          <a:off x="0" y="0"/>
          <a:ext cx="0" cy="0"/>
          <a:chOff x="0" y="0"/>
          <a:chExt cx="0" cy="0"/>
        </a:xfrm>
      </p:grpSpPr>
      <p:pic>
        <p:nvPicPr>
          <p:cNvPr id="9" name="Picture 8" descr="A teacher teaching a class&#10;&#10;Description automatically generated with low confidence">
            <a:extLst>
              <a:ext uri="{FF2B5EF4-FFF2-40B4-BE49-F238E27FC236}">
                <a16:creationId xmlns:a16="http://schemas.microsoft.com/office/drawing/2014/main" id="{8F7DF7AC-C006-B240-B7F4-F67CAFFBC0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8BF3C42-6097-E149-AEA0-6F411938B4E3}"/>
              </a:ext>
            </a:extLst>
          </p:cNvPr>
          <p:cNvSpPr>
            <a:spLocks noGrp="1"/>
          </p:cNvSpPr>
          <p:nvPr>
            <p:ph type="title"/>
          </p:nvPr>
        </p:nvSpPr>
        <p:spPr>
          <a:xfrm>
            <a:off x="408655" y="480447"/>
            <a:ext cx="4558553" cy="4990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67886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_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2FAE2F-A945-3944-85DC-35B8286B3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 y="0"/>
            <a:ext cx="12191111"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3D068261-7C2B-2043-A313-794866D392BD}"/>
              </a:ext>
            </a:extLst>
          </p:cNvPr>
          <p:cNvSpPr>
            <a:spLocks noGrp="1"/>
          </p:cNvSpPr>
          <p:nvPr>
            <p:ph type="title"/>
          </p:nvPr>
        </p:nvSpPr>
        <p:spPr>
          <a:xfrm>
            <a:off x="408655" y="511443"/>
            <a:ext cx="4558553" cy="5021441"/>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7035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_Image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223DED-4585-F74E-BC9C-2599464E51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21265"/>
            <a:ext cx="12292224" cy="701922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37240"/>
            <a:ext cx="12292224" cy="7019224"/>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extBox 1">
            <a:extLst>
              <a:ext uri="{FF2B5EF4-FFF2-40B4-BE49-F238E27FC236}">
                <a16:creationId xmlns:a16="http://schemas.microsoft.com/office/drawing/2014/main" id="{6215581E-3ED5-CC47-BBF5-03361955FBF2}"/>
              </a:ext>
            </a:extLst>
          </p:cNvPr>
          <p:cNvSpPr txBox="1"/>
          <p:nvPr userDrawn="1"/>
        </p:nvSpPr>
        <p:spPr>
          <a:xfrm>
            <a:off x="7076661" y="168965"/>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570BF63-EF7F-3241-9C2D-8A00E3D8C4E5}"/>
              </a:ext>
            </a:extLst>
          </p:cNvPr>
          <p:cNvSpPr>
            <a:spLocks noGrp="1"/>
          </p:cNvSpPr>
          <p:nvPr>
            <p:ph type="title"/>
          </p:nvPr>
        </p:nvSpPr>
        <p:spPr>
          <a:xfrm>
            <a:off x="408655" y="728419"/>
            <a:ext cx="4558553" cy="4788975"/>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201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_Image 6">
    <p:spTree>
      <p:nvGrpSpPr>
        <p:cNvPr id="1" name=""/>
        <p:cNvGrpSpPr/>
        <p:nvPr/>
      </p:nvGrpSpPr>
      <p:grpSpPr>
        <a:xfrm>
          <a:off x="0" y="0"/>
          <a:ext cx="0" cy="0"/>
          <a:chOff x="0" y="0"/>
          <a:chExt cx="0" cy="0"/>
        </a:xfrm>
      </p:grpSpPr>
      <p:pic>
        <p:nvPicPr>
          <p:cNvPr id="9" name="Picture 8" descr="A pair of headphones on a chair in a classroom&#10;&#10;Description automatically generated with low confidence">
            <a:extLst>
              <a:ext uri="{FF2B5EF4-FFF2-40B4-BE49-F238E27FC236}">
                <a16:creationId xmlns:a16="http://schemas.microsoft.com/office/drawing/2014/main" id="{1674A74B-09C5-BD4E-963B-D2A8B69ED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6"/>
          <a:stretch/>
        </p:blipFill>
        <p:spPr>
          <a:xfrm>
            <a:off x="-75168" y="1"/>
            <a:ext cx="12267168" cy="694256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98C0861C-C36B-9F4D-A3EC-F1137A1B1ED3}"/>
              </a:ext>
            </a:extLst>
          </p:cNvPr>
          <p:cNvSpPr>
            <a:spLocks noGrp="1"/>
          </p:cNvSpPr>
          <p:nvPr>
            <p:ph type="title"/>
          </p:nvPr>
        </p:nvSpPr>
        <p:spPr>
          <a:xfrm>
            <a:off x="387457" y="424562"/>
            <a:ext cx="4688237" cy="5029179"/>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7552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564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6773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5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353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94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92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08737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12/14/2021</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375604720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50" r:id="rId5"/>
    <p:sldLayoutId id="2147483681" r:id="rId6"/>
    <p:sldLayoutId id="2147483682" r:id="rId7"/>
    <p:sldLayoutId id="2147483689" r:id="rId8"/>
    <p:sldLayoutId id="2147483683" r:id="rId9"/>
    <p:sldLayoutId id="2147483684" r:id="rId10"/>
    <p:sldLayoutId id="2147483685" r:id="rId11"/>
    <p:sldLayoutId id="2147483686" r:id="rId12"/>
    <p:sldLayoutId id="2147483687" r:id="rId13"/>
    <p:sldLayoutId id="2147483688" r:id="rId14"/>
    <p:sldLayoutId id="2147483675" r:id="rId15"/>
    <p:sldLayoutId id="2147483676" r:id="rId16"/>
    <p:sldLayoutId id="2147483677" r:id="rId17"/>
    <p:sldLayoutId id="2147483678" r:id="rId18"/>
    <p:sldLayoutId id="2147483679" r:id="rId19"/>
    <p:sldLayoutId id="2147483680" r:id="rId20"/>
    <p:sldLayoutId id="214748365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video" Target="https://www.youtube.com/embed/FZAqtnRYIas?feature=oembed" TargetMode="External"/><Relationship Id="rId4" Type="http://schemas.openxmlformats.org/officeDocument/2006/relationships/hyperlink" Target="https://youtu.be/FZAqtnRYIa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www.bpsearlylearning.org/focus-on-k0-k1"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nT37CSNP1mo" TargetMode="External"/><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bpsearlylearning.org/make-and-takes" TargetMode="External"/><Relationship Id="rId2" Type="http://schemas.openxmlformats.org/officeDocument/2006/relationships/hyperlink" Target="https://www.bpsearlylearning.org/voice-threads" TargetMode="Externa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s://www.bpsearlylearning.org/research-articl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FkxEatUjT-Q" TargetMode="External"/><Relationship Id="rId2" Type="http://schemas.openxmlformats.org/officeDocument/2006/relationships/hyperlink" Target="https://youtu.be/a2aimUZ0M6U" TargetMode="External"/><Relationship Id="rId1" Type="http://schemas.openxmlformats.org/officeDocument/2006/relationships/slideLayout" Target="../slideLayouts/slideLayout5.xml"/><Relationship Id="rId4" Type="http://schemas.openxmlformats.org/officeDocument/2006/relationships/hyperlink" Target="https://youtu.be/UNzotN07mN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hyperlink" Target="https://www.bpsearlylearning.org/family-engagement"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5.xml"/><Relationship Id="rId1" Type="http://schemas.openxmlformats.org/officeDocument/2006/relationships/video" Target="https://player.vimeo.com/video/74481930?app_id=122963" TargetMode="External"/><Relationship Id="rId4" Type="http://schemas.openxmlformats.org/officeDocument/2006/relationships/hyperlink" Target="https://vimeo.com/7448193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bpsearlylearning.org/focus-on-k0-k1/" TargetMode="External"/><Relationship Id="rId2" Type="http://schemas.openxmlformats.org/officeDocument/2006/relationships/hyperlink" Target="https://www.mdek12.org/sites/default/files/documents/TAP/TAP%20-%20Adoption/2021/pre-kindergarten_comprehensive_curriculum_results_for_children_ages_three_and_four_executive_summary.pdf"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srcd.onlinelibrary.wiley.com/doi/abs/10.1111/cdev.12099" TargetMode="External"/><Relationship Id="rId2" Type="http://schemas.openxmlformats.org/officeDocument/2006/relationships/hyperlink" Target="https://www.bpsearlylearning.org/results" TargetMode="External"/><Relationship Id="rId1" Type="http://schemas.openxmlformats.org/officeDocument/2006/relationships/slideLayout" Target="../slideLayouts/slideLayout5.xml"/><Relationship Id="rId6" Type="http://schemas.openxmlformats.org/officeDocument/2006/relationships/hyperlink" Target="https://blueprintcdn.com/wp-content/uploads/2021/05/Blueprint-Labs-Discussion-Paper-2021.4-Gray-Lobe-Pathak-and-Walters.pdf" TargetMode="External"/><Relationship Id="rId5" Type="http://schemas.openxmlformats.org/officeDocument/2006/relationships/hyperlink" Target="https://www.mdrc.org/sites/default/files/ExCEL_SustainingPreschoolImpacts.REV_.pdf" TargetMode="External"/><Relationship Id="rId4" Type="http://schemas.openxmlformats.org/officeDocument/2006/relationships/hyperlink" Target="https://www.bostonpublicschools.org/cms/lib07/MA01906464/Centricity/domain/238/other%20academic%20reports/DIBELSAnalysisBOY2013_FINAL_FINAL.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5.xml"/><Relationship Id="rId1" Type="http://schemas.openxmlformats.org/officeDocument/2006/relationships/video" Target="https://player.vimeo.com/video/279725886?app_id=122963" TargetMode="External"/><Relationship Id="rId4" Type="http://schemas.openxmlformats.org/officeDocument/2006/relationships/hyperlink" Target="https://vimeo.com/27972588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79980-EBB3-E44B-BEA9-4BD8C5DD0115}"/>
              </a:ext>
            </a:extLst>
          </p:cNvPr>
          <p:cNvSpPr>
            <a:spLocks noGrp="1"/>
          </p:cNvSpPr>
          <p:nvPr>
            <p:ph type="body" sz="quarter" idx="13"/>
          </p:nvPr>
        </p:nvSpPr>
        <p:spPr/>
        <p:txBody>
          <a:bodyPr vert="horz" lIns="91440" tIns="45720" rIns="91440" bIns="45720" rtlCol="0" anchor="t">
            <a:normAutofit/>
          </a:bodyPr>
          <a:lstStyle/>
          <a:p>
            <a:r>
              <a:rPr lang="en-US">
                <a:latin typeface="Arial"/>
                <a:cs typeface="Arial"/>
              </a:rPr>
              <a:t>November 5, 2021</a:t>
            </a:r>
            <a:endParaRPr lang="en-US"/>
          </a:p>
        </p:txBody>
      </p:sp>
      <p:sp>
        <p:nvSpPr>
          <p:cNvPr id="4" name="Subtitle 3">
            <a:extLst>
              <a:ext uri="{FF2B5EF4-FFF2-40B4-BE49-F238E27FC236}">
                <a16:creationId xmlns:a16="http://schemas.microsoft.com/office/drawing/2014/main" id="{0B6F1FEF-7EFD-DE44-8B24-4CA989814070}"/>
              </a:ext>
            </a:extLst>
          </p:cNvPr>
          <p:cNvSpPr>
            <a:spLocks noGrp="1"/>
          </p:cNvSpPr>
          <p:nvPr>
            <p:ph type="subTitle" idx="1"/>
          </p:nvPr>
        </p:nvSpPr>
        <p:spPr>
          <a:xfrm>
            <a:off x="502356" y="4453468"/>
            <a:ext cx="7145866" cy="1241776"/>
          </a:xfrm>
        </p:spPr>
        <p:txBody>
          <a:bodyPr vert="horz" lIns="91440" tIns="45720" rIns="91440" bIns="45720" rtlCol="0" anchor="t">
            <a:normAutofit fontScale="92500" lnSpcReduction="20000"/>
          </a:bodyPr>
          <a:lstStyle/>
          <a:p>
            <a:r>
              <a:rPr lang="en-US"/>
              <a:t>Jill Dent, Ph.D.</a:t>
            </a:r>
          </a:p>
          <a:p>
            <a:r>
              <a:rPr lang="en-US">
                <a:latin typeface="Arial"/>
                <a:cs typeface="Arial"/>
              </a:rPr>
              <a:t>Joyce Greer, NBCT, M.Ed.</a:t>
            </a:r>
            <a:endParaRPr lang="en-US"/>
          </a:p>
          <a:p>
            <a:r>
              <a:rPr lang="en-US">
                <a:latin typeface="Arial"/>
                <a:cs typeface="Arial"/>
              </a:rPr>
              <a:t>Marisa Prewitt, NBCT, M.Ed.  </a:t>
            </a:r>
            <a:endParaRPr lang="en-US"/>
          </a:p>
        </p:txBody>
      </p:sp>
      <p:sp>
        <p:nvSpPr>
          <p:cNvPr id="3" name="Title 2">
            <a:extLst>
              <a:ext uri="{FF2B5EF4-FFF2-40B4-BE49-F238E27FC236}">
                <a16:creationId xmlns:a16="http://schemas.microsoft.com/office/drawing/2014/main" id="{E009D2A2-2270-5645-8100-381AB0D38022}"/>
              </a:ext>
            </a:extLst>
          </p:cNvPr>
          <p:cNvSpPr>
            <a:spLocks noGrp="1"/>
          </p:cNvSpPr>
          <p:nvPr>
            <p:ph type="ctrTitle"/>
          </p:nvPr>
        </p:nvSpPr>
        <p:spPr>
          <a:xfrm>
            <a:off x="617584" y="835572"/>
            <a:ext cx="6744269" cy="1823652"/>
          </a:xfrm>
        </p:spPr>
        <p:txBody>
          <a:bodyPr>
            <a:normAutofit fontScale="90000"/>
          </a:bodyPr>
          <a:lstStyle/>
          <a:p>
            <a:r>
              <a:rPr lang="en-US"/>
              <a:t>MS Beginnings</a:t>
            </a:r>
          </a:p>
        </p:txBody>
      </p:sp>
      <p:pic>
        <p:nvPicPr>
          <p:cNvPr id="6" name="Picture 5" descr="Logo&#10;&#10;Description automatically generated">
            <a:extLst>
              <a:ext uri="{FF2B5EF4-FFF2-40B4-BE49-F238E27FC236}">
                <a16:creationId xmlns:a16="http://schemas.microsoft.com/office/drawing/2014/main" id="{2F0D8954-DE2D-4964-B504-0F3C22E0B69C}"/>
              </a:ext>
            </a:extLst>
          </p:cNvPr>
          <p:cNvPicPr>
            <a:picLocks noChangeAspect="1"/>
          </p:cNvPicPr>
          <p:nvPr/>
        </p:nvPicPr>
        <p:blipFill>
          <a:blip r:embed="rId2"/>
          <a:stretch>
            <a:fillRect/>
          </a:stretch>
        </p:blipFill>
        <p:spPr>
          <a:xfrm>
            <a:off x="6826250" y="313366"/>
            <a:ext cx="4309940" cy="4044875"/>
          </a:xfrm>
          <a:prstGeom prst="rect">
            <a:avLst/>
          </a:prstGeom>
        </p:spPr>
      </p:pic>
    </p:spTree>
    <p:extLst>
      <p:ext uri="{BB962C8B-B14F-4D97-AF65-F5344CB8AC3E}">
        <p14:creationId xmlns:p14="http://schemas.microsoft.com/office/powerpoint/2010/main" val="43810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211F-E491-4358-80EE-5CDD660816C1}"/>
              </a:ext>
            </a:extLst>
          </p:cNvPr>
          <p:cNvSpPr>
            <a:spLocks noGrp="1"/>
          </p:cNvSpPr>
          <p:nvPr>
            <p:ph type="title"/>
          </p:nvPr>
        </p:nvSpPr>
        <p:spPr/>
        <p:txBody>
          <a:bodyPr/>
          <a:lstStyle/>
          <a:p>
            <a:r>
              <a:rPr lang="en-US"/>
              <a:t>Timeline of Implementation</a:t>
            </a:r>
          </a:p>
        </p:txBody>
      </p:sp>
      <p:sp>
        <p:nvSpPr>
          <p:cNvPr id="3" name="Content Placeholder 2">
            <a:extLst>
              <a:ext uri="{FF2B5EF4-FFF2-40B4-BE49-F238E27FC236}">
                <a16:creationId xmlns:a16="http://schemas.microsoft.com/office/drawing/2014/main" id="{5E7FBE9F-0AB1-40EE-8837-60AC7E178DF3}"/>
              </a:ext>
            </a:extLst>
          </p:cNvPr>
          <p:cNvSpPr>
            <a:spLocks noGrp="1"/>
          </p:cNvSpPr>
          <p:nvPr>
            <p:ph idx="1"/>
          </p:nvPr>
        </p:nvSpPr>
        <p:spPr/>
        <p:txBody>
          <a:bodyPr/>
          <a:lstStyle/>
          <a:p>
            <a:r>
              <a:rPr lang="en-US" dirty="0"/>
              <a:t>EC staff conducted </a:t>
            </a:r>
            <a:r>
              <a:rPr lang="en-US" i="1" dirty="0"/>
              <a:t>Children at the Center </a:t>
            </a:r>
            <a:r>
              <a:rPr lang="en-US" dirty="0"/>
              <a:t>book study - summer 2021</a:t>
            </a:r>
          </a:p>
          <a:p>
            <a:r>
              <a:rPr lang="en-US" dirty="0"/>
              <a:t>Committed staff member to work on curriculum implementation</a:t>
            </a:r>
          </a:p>
          <a:p>
            <a:r>
              <a:rPr lang="en-US" dirty="0"/>
              <a:t>Working with Boston staff to assist with training and technical assistance</a:t>
            </a:r>
          </a:p>
          <a:p>
            <a:r>
              <a:rPr lang="en-US" dirty="0"/>
              <a:t>Working with REACH MS, Graduate Center, and Education Counsel to help with standards alignment and development </a:t>
            </a:r>
          </a:p>
          <a:p>
            <a:r>
              <a:rPr lang="en-US" dirty="0"/>
              <a:t>Creation of webpage – spring 2022</a:t>
            </a:r>
          </a:p>
        </p:txBody>
      </p:sp>
    </p:spTree>
    <p:extLst>
      <p:ext uri="{BB962C8B-B14F-4D97-AF65-F5344CB8AC3E}">
        <p14:creationId xmlns:p14="http://schemas.microsoft.com/office/powerpoint/2010/main" val="604835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71FE-5F83-4E3B-900C-5FF6FDE154A0}"/>
              </a:ext>
            </a:extLst>
          </p:cNvPr>
          <p:cNvSpPr>
            <a:spLocks noGrp="1"/>
          </p:cNvSpPr>
          <p:nvPr>
            <p:ph type="title"/>
          </p:nvPr>
        </p:nvSpPr>
        <p:spPr/>
        <p:txBody>
          <a:bodyPr/>
          <a:lstStyle/>
          <a:p>
            <a:r>
              <a:rPr lang="en-US"/>
              <a:t>Timeline of Implementation Continued</a:t>
            </a:r>
          </a:p>
        </p:txBody>
      </p:sp>
      <p:sp>
        <p:nvSpPr>
          <p:cNvPr id="3" name="Content Placeholder 2">
            <a:extLst>
              <a:ext uri="{FF2B5EF4-FFF2-40B4-BE49-F238E27FC236}">
                <a16:creationId xmlns:a16="http://schemas.microsoft.com/office/drawing/2014/main" id="{D02E9913-604F-46F1-87D6-734375511003}"/>
              </a:ext>
            </a:extLst>
          </p:cNvPr>
          <p:cNvSpPr>
            <a:spLocks noGrp="1"/>
          </p:cNvSpPr>
          <p:nvPr>
            <p:ph idx="1"/>
          </p:nvPr>
        </p:nvSpPr>
        <p:spPr/>
        <p:txBody>
          <a:bodyPr/>
          <a:lstStyle/>
          <a:p>
            <a:r>
              <a:rPr lang="en-US"/>
              <a:t>Training for MDE staff and district administration – spring 2022</a:t>
            </a:r>
          </a:p>
          <a:p>
            <a:r>
              <a:rPr lang="en-US"/>
              <a:t>Training for MDE staff, administrators and teachers – summer 2022</a:t>
            </a:r>
          </a:p>
          <a:p>
            <a:r>
              <a:rPr lang="en-US"/>
              <a:t>Implementation in ELC Cohort IV classrooms – August 2022 </a:t>
            </a:r>
          </a:p>
          <a:p>
            <a:endParaRPr lang="en-US"/>
          </a:p>
        </p:txBody>
      </p:sp>
    </p:spTree>
    <p:extLst>
      <p:ext uri="{BB962C8B-B14F-4D97-AF65-F5344CB8AC3E}">
        <p14:creationId xmlns:p14="http://schemas.microsoft.com/office/powerpoint/2010/main" val="151939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iletry&#10;&#10;Description automatically generated">
            <a:extLst>
              <a:ext uri="{FF2B5EF4-FFF2-40B4-BE49-F238E27FC236}">
                <a16:creationId xmlns:a16="http://schemas.microsoft.com/office/drawing/2014/main" id="{F6523D0F-6736-4209-AD0F-0305F8329399}"/>
              </a:ext>
            </a:extLst>
          </p:cNvPr>
          <p:cNvPicPr>
            <a:picLocks noChangeAspect="1"/>
          </p:cNvPicPr>
          <p:nvPr/>
        </p:nvPicPr>
        <p:blipFill rotWithShape="1">
          <a:blip r:embed="rId2"/>
          <a:srcRect l="13343" t="5863" r="13316"/>
          <a:stretch/>
        </p:blipFill>
        <p:spPr>
          <a:xfrm>
            <a:off x="321734" y="474131"/>
            <a:ext cx="5305777" cy="4984151"/>
          </a:xfrm>
          <a:prstGeom prst="rect">
            <a:avLst/>
          </a:prstGeom>
        </p:spPr>
      </p:pic>
      <p:sp>
        <p:nvSpPr>
          <p:cNvPr id="5" name="TextBox 4">
            <a:extLst>
              <a:ext uri="{FF2B5EF4-FFF2-40B4-BE49-F238E27FC236}">
                <a16:creationId xmlns:a16="http://schemas.microsoft.com/office/drawing/2014/main" id="{ECF05A06-23F0-42FB-BD6C-5B28D86B628B}"/>
              </a:ext>
            </a:extLst>
          </p:cNvPr>
          <p:cNvSpPr txBox="1"/>
          <p:nvPr/>
        </p:nvSpPr>
        <p:spPr>
          <a:xfrm>
            <a:off x="6096000" y="1874808"/>
            <a:ext cx="5020574" cy="2656936"/>
          </a:xfrm>
          <a:prstGeom prst="rect">
            <a:avLst/>
          </a:prstGeom>
        </p:spPr>
        <p:txBody>
          <a:bodyPr vert="horz" wrap="none" lIns="91440" tIns="45720" rIns="91440" bIns="45720" rtlCol="0" anchor="ctr">
            <a:noAutofit/>
          </a:bodyPr>
          <a:lstStyle/>
          <a:p>
            <a:pPr lvl="1" fontAlgn="base"/>
            <a:r>
              <a:rPr lang="en-US" sz="2000">
                <a:solidFill>
                  <a:srgbClr val="003B71"/>
                </a:solidFill>
                <a:latin typeface="Arial" panose="020B0604020202020204" pitchFamily="34" charset="0"/>
                <a:cs typeface="Arial" panose="020B0604020202020204" pitchFamily="34" charset="0"/>
              </a:rPr>
              <a:t>p.12 “Instead of building an education</a:t>
            </a:r>
          </a:p>
          <a:p>
            <a:pPr lvl="1" fontAlgn="base"/>
            <a:r>
              <a:rPr lang="en-US" sz="2000">
                <a:solidFill>
                  <a:srgbClr val="003B71"/>
                </a:solidFill>
                <a:latin typeface="Arial" panose="020B0604020202020204" pitchFamily="34" charset="0"/>
                <a:cs typeface="Arial" panose="020B0604020202020204" pitchFamily="34" charset="0"/>
              </a:rPr>
              <a:t>program from the top down, as many </a:t>
            </a:r>
          </a:p>
          <a:p>
            <a:pPr lvl="1" fontAlgn="base"/>
            <a:r>
              <a:rPr lang="en-US" sz="2000">
                <a:solidFill>
                  <a:srgbClr val="003B71"/>
                </a:solidFill>
                <a:latin typeface="Arial" panose="020B0604020202020204" pitchFamily="34" charset="0"/>
                <a:cs typeface="Arial" panose="020B0604020202020204" pitchFamily="34" charset="0"/>
              </a:rPr>
              <a:t>school systems do, Boston is rebuilding </a:t>
            </a:r>
          </a:p>
          <a:p>
            <a:pPr lvl="1" fontAlgn="base"/>
            <a:r>
              <a:rPr lang="en-US" sz="2000">
                <a:solidFill>
                  <a:srgbClr val="003B71"/>
                </a:solidFill>
                <a:latin typeface="Arial"/>
                <a:cs typeface="Arial"/>
              </a:rPr>
              <a:t>it's from the bottom up.”- Children at </a:t>
            </a:r>
            <a:endParaRPr lang="en-US" sz="2000">
              <a:solidFill>
                <a:srgbClr val="003B71"/>
              </a:solidFill>
              <a:latin typeface="Arial" panose="020B0604020202020204" pitchFamily="34" charset="0"/>
              <a:cs typeface="Arial" panose="020B0604020202020204" pitchFamily="34" charset="0"/>
            </a:endParaRPr>
          </a:p>
          <a:p>
            <a:pPr lvl="1" fontAlgn="base"/>
            <a:r>
              <a:rPr lang="en-US" sz="2000">
                <a:solidFill>
                  <a:srgbClr val="003B71"/>
                </a:solidFill>
                <a:latin typeface="Arial" panose="020B0604020202020204" pitchFamily="34" charset="0"/>
                <a:cs typeface="Arial" panose="020B0604020202020204" pitchFamily="34" charset="0"/>
              </a:rPr>
              <a:t>the Center</a:t>
            </a:r>
          </a:p>
        </p:txBody>
      </p:sp>
      <p:sp>
        <p:nvSpPr>
          <p:cNvPr id="2" name="TextBox 1">
            <a:extLst>
              <a:ext uri="{FF2B5EF4-FFF2-40B4-BE49-F238E27FC236}">
                <a16:creationId xmlns:a16="http://schemas.microsoft.com/office/drawing/2014/main" id="{FE26AABA-A4D5-42BF-908B-7E0D3811C9F4}"/>
              </a:ext>
            </a:extLst>
          </p:cNvPr>
          <p:cNvSpPr txBox="1"/>
          <p:nvPr/>
        </p:nvSpPr>
        <p:spPr>
          <a:xfrm>
            <a:off x="4938712" y="719404"/>
            <a:ext cx="7094932" cy="132343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8000" b="1">
                <a:solidFill>
                  <a:srgbClr val="003B71"/>
                </a:solidFill>
                <a:latin typeface="Arial"/>
                <a:cs typeface="Arial"/>
              </a:rPr>
              <a:t>Strategy Shift</a:t>
            </a:r>
          </a:p>
        </p:txBody>
      </p:sp>
    </p:spTree>
    <p:extLst>
      <p:ext uri="{BB962C8B-B14F-4D97-AF65-F5344CB8AC3E}">
        <p14:creationId xmlns:p14="http://schemas.microsoft.com/office/powerpoint/2010/main" val="301315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682BC4-36B8-4F70-981F-2EA0792373FC}"/>
              </a:ext>
            </a:extLst>
          </p:cNvPr>
          <p:cNvSpPr>
            <a:spLocks noGrp="1"/>
          </p:cNvSpPr>
          <p:nvPr>
            <p:ph type="title"/>
          </p:nvPr>
        </p:nvSpPr>
        <p:spPr>
          <a:xfrm>
            <a:off x="966952" y="1204108"/>
            <a:ext cx="2669406" cy="1781175"/>
          </a:xfrm>
        </p:spPr>
        <p:txBody>
          <a:bodyPr vert="horz" lIns="91440" tIns="45720" rIns="91440" bIns="45720" rtlCol="0">
            <a:normAutofit fontScale="90000"/>
          </a:bodyPr>
          <a:lstStyle/>
          <a:p>
            <a:r>
              <a:rPr lang="en-US" sz="1800">
                <a:solidFill>
                  <a:srgbClr val="FFFFFF"/>
                </a:solidFill>
                <a:latin typeface="Arial"/>
                <a:cs typeface="Calibri Light"/>
              </a:rPr>
              <a:t>Why is high-</a:t>
            </a:r>
            <a:r>
              <a:rPr lang="en-US" sz="2000">
                <a:solidFill>
                  <a:srgbClr val="FFFFFF"/>
                </a:solidFill>
                <a:latin typeface="Arial"/>
                <a:cs typeface="Calibri Light"/>
              </a:rPr>
              <a:t>quality</a:t>
            </a:r>
            <a:r>
              <a:rPr lang="en-US" sz="1800">
                <a:solidFill>
                  <a:srgbClr val="FFFFFF"/>
                </a:solidFill>
                <a:latin typeface="Arial"/>
                <a:cs typeface="Calibri Light"/>
              </a:rPr>
              <a:t> Early Childhood Education such a critical lever for closing the opportunity and achievement gaps?</a:t>
            </a:r>
          </a:p>
        </p:txBody>
      </p:sp>
      <p:sp>
        <p:nvSpPr>
          <p:cNvPr id="51" name="Content Placeholder 50">
            <a:extLst>
              <a:ext uri="{FF2B5EF4-FFF2-40B4-BE49-F238E27FC236}">
                <a16:creationId xmlns:a16="http://schemas.microsoft.com/office/drawing/2014/main" id="{CE387611-BE9B-49B3-BB6C-8B8EFD09484A}"/>
              </a:ext>
            </a:extLst>
          </p:cNvPr>
          <p:cNvSpPr>
            <a:spLocks noGrp="1"/>
          </p:cNvSpPr>
          <p:nvPr>
            <p:ph idx="1"/>
          </p:nvPr>
        </p:nvSpPr>
        <p:spPr>
          <a:xfrm>
            <a:off x="78283" y="3355130"/>
            <a:ext cx="4447406" cy="2653110"/>
          </a:xfrm>
        </p:spPr>
        <p:txBody>
          <a:bodyPr vert="horz" lIns="91440" tIns="45720" rIns="91440" bIns="45720" rtlCol="0" anchor="t">
            <a:normAutofit/>
          </a:bodyPr>
          <a:lstStyle/>
          <a:p>
            <a:r>
              <a:rPr lang="en-US" sz="1600" dirty="0">
                <a:latin typeface="Arial"/>
                <a:cs typeface="Arial"/>
              </a:rPr>
              <a:t>Executive Director Jason Sachs</a:t>
            </a:r>
          </a:p>
          <a:p>
            <a:r>
              <a:rPr lang="en-US" sz="1600" dirty="0">
                <a:latin typeface="Arial"/>
                <a:cs typeface="Arial"/>
              </a:rPr>
              <a:t>Focus on Pre-K (K1):  Pre-K 4-year-old</a:t>
            </a:r>
          </a:p>
        </p:txBody>
      </p:sp>
      <p:pic>
        <p:nvPicPr>
          <p:cNvPr id="47" name="Picture 47">
            <a:hlinkClick r:id="" action="ppaction://media"/>
            <a:extLst>
              <a:ext uri="{FF2B5EF4-FFF2-40B4-BE49-F238E27FC236}">
                <a16:creationId xmlns:a16="http://schemas.microsoft.com/office/drawing/2014/main" id="{81512D53-3B09-4CCC-961D-C86BD9ACCB40}"/>
              </a:ext>
            </a:extLst>
          </p:cNvPr>
          <p:cNvPicPr>
            <a:picLocks noRot="1" noChangeAspect="1"/>
          </p:cNvPicPr>
          <p:nvPr>
            <a:videoFile r:link="rId1"/>
          </p:nvPr>
        </p:nvPicPr>
        <p:blipFill>
          <a:blip r:embed="rId3"/>
          <a:stretch>
            <a:fillRect/>
          </a:stretch>
        </p:blipFill>
        <p:spPr>
          <a:xfrm>
            <a:off x="4123024" y="952500"/>
            <a:ext cx="7999808" cy="4829963"/>
          </a:xfrm>
          <a:prstGeom prst="rect">
            <a:avLst/>
          </a:prstGeom>
        </p:spPr>
      </p:pic>
      <p:sp>
        <p:nvSpPr>
          <p:cNvPr id="3" name="TextBox 2">
            <a:extLst>
              <a:ext uri="{FF2B5EF4-FFF2-40B4-BE49-F238E27FC236}">
                <a16:creationId xmlns:a16="http://schemas.microsoft.com/office/drawing/2014/main" id="{8F963A07-8151-4DBE-BEB3-B5073A2D3945}"/>
              </a:ext>
            </a:extLst>
          </p:cNvPr>
          <p:cNvSpPr txBox="1"/>
          <p:nvPr/>
        </p:nvSpPr>
        <p:spPr>
          <a:xfrm>
            <a:off x="3266983" y="6365289"/>
            <a:ext cx="914400" cy="91440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BF761E8-4B77-4AF6-9422-7EE9EB6F5B2D}"/>
              </a:ext>
            </a:extLst>
          </p:cNvPr>
          <p:cNvSpPr txBox="1"/>
          <p:nvPr/>
        </p:nvSpPr>
        <p:spPr>
          <a:xfrm>
            <a:off x="483833" y="4312353"/>
            <a:ext cx="3005091" cy="646331"/>
          </a:xfrm>
          <a:prstGeom prst="rect">
            <a:avLst/>
          </a:prstGeom>
          <a:noFill/>
        </p:spPr>
        <p:txBody>
          <a:bodyPr wrap="square">
            <a:spAutoFit/>
          </a:bodyPr>
          <a:lstStyle/>
          <a:p>
            <a:r>
              <a:rPr lang="en-US" dirty="0">
                <a:hlinkClick r:id="rId4"/>
              </a:rPr>
              <a:t>https://youtu.be/FZAqtnRYIas</a:t>
            </a:r>
            <a:endParaRPr lang="en-US" dirty="0"/>
          </a:p>
          <a:p>
            <a:endParaRPr lang="en-US" dirty="0"/>
          </a:p>
        </p:txBody>
      </p:sp>
    </p:spTree>
    <p:extLst>
      <p:ext uri="{BB962C8B-B14F-4D97-AF65-F5344CB8AC3E}">
        <p14:creationId xmlns:p14="http://schemas.microsoft.com/office/powerpoint/2010/main" val="3293290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9D2F-0C1B-497D-BE8A-8CEC4E2E0AC2}"/>
              </a:ext>
            </a:extLst>
          </p:cNvPr>
          <p:cNvSpPr>
            <a:spLocks noGrp="1"/>
          </p:cNvSpPr>
          <p:nvPr>
            <p:ph type="title"/>
          </p:nvPr>
        </p:nvSpPr>
        <p:spPr>
          <a:xfrm>
            <a:off x="1653363" y="365760"/>
            <a:ext cx="9367203" cy="1188720"/>
          </a:xfrm>
        </p:spPr>
        <p:txBody>
          <a:bodyPr>
            <a:normAutofit/>
          </a:bodyPr>
          <a:lstStyle/>
          <a:p>
            <a:r>
              <a:rPr lang="en-US" sz="4000" dirty="0">
                <a:latin typeface="Arial"/>
                <a:cs typeface="Arial"/>
              </a:rPr>
              <a:t>Curriculum Comparable Struggles</a:t>
            </a:r>
            <a:endParaRPr lang="en-US" sz="4000" dirty="0"/>
          </a:p>
        </p:txBody>
      </p:sp>
      <p:sp>
        <p:nvSpPr>
          <p:cNvPr id="5"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5AAA519-6BEE-4F9B-AB53-86A2AA1B5824}"/>
              </a:ext>
            </a:extLst>
          </p:cNvPr>
          <p:cNvSpPr>
            <a:spLocks noGrp="1"/>
          </p:cNvSpPr>
          <p:nvPr>
            <p:ph idx="1"/>
          </p:nvPr>
        </p:nvSpPr>
        <p:spPr>
          <a:xfrm>
            <a:off x="1653363" y="2176272"/>
            <a:ext cx="9367204" cy="4041648"/>
          </a:xfrm>
        </p:spPr>
        <p:txBody>
          <a:bodyPr vert="horz" lIns="91440" tIns="45720" rIns="91440" bIns="45720" rtlCol="0" anchor="t">
            <a:normAutofit/>
          </a:bodyPr>
          <a:lstStyle/>
          <a:p>
            <a:pPr>
              <a:lnSpc>
                <a:spcPct val="90000"/>
              </a:lnSpc>
            </a:pPr>
            <a:r>
              <a:rPr lang="en-US" sz="2400">
                <a:latin typeface="Arial"/>
                <a:cs typeface="Arial"/>
              </a:rPr>
              <a:t>"Some teachers were not on board right away.  They were involved only because their principals had signed them up." (pg. 108)</a:t>
            </a:r>
          </a:p>
          <a:p>
            <a:pPr>
              <a:lnSpc>
                <a:spcPct val="90000"/>
              </a:lnSpc>
            </a:pPr>
            <a:r>
              <a:rPr lang="en-US" sz="2400">
                <a:latin typeface="Arial"/>
                <a:cs typeface="Arial"/>
              </a:rPr>
              <a:t>"Some teachers said that they knew about good practice, but their administrators wouldn't let them teach in developmentally appropriate ways." (pg. 47)</a:t>
            </a:r>
          </a:p>
          <a:p>
            <a:pPr>
              <a:lnSpc>
                <a:spcPct val="90000"/>
              </a:lnSpc>
            </a:pPr>
            <a:r>
              <a:rPr lang="en-US" sz="2400">
                <a:latin typeface="Arial"/>
                <a:cs typeface="Arial"/>
              </a:rPr>
              <a:t>"Should children get to choose what centers they go to, or should teachers organize Center Time so that children participate in all the activities.  What if they spend too much time in some centers and ignored others?" (pg. 109)</a:t>
            </a:r>
            <a:endParaRPr lang="en-US" sz="2400"/>
          </a:p>
        </p:txBody>
      </p:sp>
    </p:spTree>
    <p:extLst>
      <p:ext uri="{BB962C8B-B14F-4D97-AF65-F5344CB8AC3E}">
        <p14:creationId xmlns:p14="http://schemas.microsoft.com/office/powerpoint/2010/main" val="3073029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013A2DA-8C33-422E-BDD3-0964302E7CCF}"/>
              </a:ext>
            </a:extLst>
          </p:cNvPr>
          <p:cNvSpPr>
            <a:spLocks noGrp="1"/>
          </p:cNvSpPr>
          <p:nvPr>
            <p:ph type="title"/>
          </p:nvPr>
        </p:nvSpPr>
        <p:spPr>
          <a:xfrm>
            <a:off x="1146879" y="461780"/>
            <a:ext cx="3182940" cy="1471959"/>
          </a:xfrm>
        </p:spPr>
        <p:txBody>
          <a:bodyPr>
            <a:normAutofit/>
          </a:bodyPr>
          <a:lstStyle/>
          <a:p>
            <a:r>
              <a:rPr lang="en-US" sz="4000">
                <a:solidFill>
                  <a:srgbClr val="FFFFFF"/>
                </a:solidFill>
                <a:latin typeface="Arial"/>
                <a:cs typeface="Arial"/>
              </a:rPr>
              <a:t>Themes</a:t>
            </a:r>
            <a:endParaRPr lang="en-US" sz="4000">
              <a:solidFill>
                <a:srgbClr val="FFFFFF"/>
              </a:solidFill>
            </a:endParaRPr>
          </a:p>
        </p:txBody>
      </p:sp>
      <p:sp>
        <p:nvSpPr>
          <p:cNvPr id="3" name="Content Placeholder 2">
            <a:extLst>
              <a:ext uri="{FF2B5EF4-FFF2-40B4-BE49-F238E27FC236}">
                <a16:creationId xmlns:a16="http://schemas.microsoft.com/office/drawing/2014/main" id="{EE3EDD8F-0D32-4694-9778-A969C963A7A6}"/>
              </a:ext>
            </a:extLst>
          </p:cNvPr>
          <p:cNvSpPr>
            <a:spLocks noGrp="1"/>
          </p:cNvSpPr>
          <p:nvPr>
            <p:ph idx="1"/>
          </p:nvPr>
        </p:nvSpPr>
        <p:spPr>
          <a:xfrm>
            <a:off x="1139635" y="1628939"/>
            <a:ext cx="3200451" cy="3268151"/>
          </a:xfrm>
        </p:spPr>
        <p:txBody>
          <a:bodyPr vert="horz" lIns="91440" tIns="45720" rIns="91440" bIns="45720" rtlCol="0" anchor="t">
            <a:normAutofit fontScale="85000" lnSpcReduction="10000"/>
          </a:bodyPr>
          <a:lstStyle/>
          <a:p>
            <a:pPr marL="0" indent="0">
              <a:lnSpc>
                <a:spcPct val="90000"/>
              </a:lnSpc>
              <a:buNone/>
            </a:pPr>
            <a:r>
              <a:rPr lang="en-US" sz="2000">
                <a:solidFill>
                  <a:srgbClr val="FEFFFF"/>
                </a:solidFill>
                <a:latin typeface="Arial"/>
                <a:cs typeface="Arial"/>
              </a:rPr>
              <a:t>Pre-K</a:t>
            </a:r>
          </a:p>
          <a:p>
            <a:pPr>
              <a:lnSpc>
                <a:spcPct val="90000"/>
              </a:lnSpc>
            </a:pPr>
            <a:r>
              <a:rPr lang="en-US" sz="2000">
                <a:solidFill>
                  <a:srgbClr val="FEFFFF"/>
                </a:solidFill>
                <a:latin typeface="Arial"/>
                <a:cs typeface="Arial"/>
              </a:rPr>
              <a:t>Getting started (3 weeks)</a:t>
            </a:r>
          </a:p>
          <a:p>
            <a:pPr>
              <a:lnSpc>
                <a:spcPct val="90000"/>
              </a:lnSpc>
            </a:pPr>
            <a:r>
              <a:rPr lang="en-US" sz="2000">
                <a:solidFill>
                  <a:srgbClr val="FEFFFF"/>
                </a:solidFill>
                <a:latin typeface="Arial"/>
                <a:cs typeface="Arial"/>
              </a:rPr>
              <a:t>Family (5 weeks)</a:t>
            </a:r>
            <a:endParaRPr lang="en-US" sz="2000">
              <a:solidFill>
                <a:srgbClr val="FEFFFF"/>
              </a:solidFill>
            </a:endParaRPr>
          </a:p>
          <a:p>
            <a:pPr>
              <a:lnSpc>
                <a:spcPct val="90000"/>
              </a:lnSpc>
            </a:pPr>
            <a:r>
              <a:rPr lang="en-US" sz="2000">
                <a:solidFill>
                  <a:srgbClr val="FEFFFF"/>
                </a:solidFill>
                <a:latin typeface="Arial"/>
                <a:cs typeface="Arial"/>
              </a:rPr>
              <a:t>Friends (5 weeks)</a:t>
            </a:r>
          </a:p>
          <a:p>
            <a:pPr>
              <a:lnSpc>
                <a:spcPct val="90000"/>
              </a:lnSpc>
            </a:pPr>
            <a:r>
              <a:rPr lang="en-US" sz="2000">
                <a:solidFill>
                  <a:srgbClr val="FEFFFF"/>
                </a:solidFill>
                <a:latin typeface="Arial"/>
                <a:cs typeface="Arial"/>
              </a:rPr>
              <a:t>Wind and Water (5 weeks)</a:t>
            </a:r>
            <a:endParaRPr lang="en-US" sz="2000">
              <a:solidFill>
                <a:srgbClr val="FEFFFF"/>
              </a:solidFill>
            </a:endParaRPr>
          </a:p>
          <a:p>
            <a:pPr>
              <a:lnSpc>
                <a:spcPct val="90000"/>
              </a:lnSpc>
            </a:pPr>
            <a:r>
              <a:rPr lang="en-US" sz="2000">
                <a:solidFill>
                  <a:srgbClr val="FEFFFF"/>
                </a:solidFill>
                <a:latin typeface="Arial"/>
                <a:cs typeface="Arial"/>
              </a:rPr>
              <a:t>The World of Color (5 weeks)</a:t>
            </a:r>
          </a:p>
          <a:p>
            <a:pPr>
              <a:lnSpc>
                <a:spcPct val="90000"/>
              </a:lnSpc>
            </a:pPr>
            <a:r>
              <a:rPr lang="en-US" sz="2000">
                <a:solidFill>
                  <a:srgbClr val="FEFFFF"/>
                </a:solidFill>
                <a:latin typeface="Arial"/>
                <a:cs typeface="Arial"/>
              </a:rPr>
              <a:t>Shadows/Reflections (5 weeks)</a:t>
            </a:r>
          </a:p>
          <a:p>
            <a:pPr>
              <a:lnSpc>
                <a:spcPct val="90000"/>
              </a:lnSpc>
            </a:pPr>
            <a:r>
              <a:rPr lang="en-US" sz="2000">
                <a:solidFill>
                  <a:srgbClr val="FEFFFF"/>
                </a:solidFill>
                <a:latin typeface="Arial"/>
                <a:cs typeface="Arial"/>
              </a:rPr>
              <a:t>Things that Grow (5 weeks)</a:t>
            </a:r>
          </a:p>
        </p:txBody>
      </p:sp>
      <p:pic>
        <p:nvPicPr>
          <p:cNvPr id="8" name="Picture 8" descr="Calendar&#10;&#10;Description automatically generated">
            <a:extLst>
              <a:ext uri="{FF2B5EF4-FFF2-40B4-BE49-F238E27FC236}">
                <a16:creationId xmlns:a16="http://schemas.microsoft.com/office/drawing/2014/main" id="{53A8ED49-FEB3-4E89-84CE-1C2AA5B4307E}"/>
              </a:ext>
            </a:extLst>
          </p:cNvPr>
          <p:cNvPicPr>
            <a:picLocks noChangeAspect="1"/>
          </p:cNvPicPr>
          <p:nvPr/>
        </p:nvPicPr>
        <p:blipFill rotWithShape="1">
          <a:blip r:embed="rId2"/>
          <a:srcRect l="13144" t="14052" r="9591" b="906"/>
          <a:stretch/>
        </p:blipFill>
        <p:spPr>
          <a:xfrm>
            <a:off x="4998268" y="910382"/>
            <a:ext cx="6539075" cy="4971815"/>
          </a:xfrm>
          <a:prstGeom prst="rect">
            <a:avLst/>
          </a:prstGeom>
        </p:spPr>
      </p:pic>
    </p:spTree>
    <p:extLst>
      <p:ext uri="{BB962C8B-B14F-4D97-AF65-F5344CB8AC3E}">
        <p14:creationId xmlns:p14="http://schemas.microsoft.com/office/powerpoint/2010/main" val="1158625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20">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E0D51-75A4-4E56-9A60-165CAEB8894C}"/>
              </a:ext>
            </a:extLst>
          </p:cNvPr>
          <p:cNvSpPr>
            <a:spLocks noGrp="1"/>
          </p:cNvSpPr>
          <p:nvPr>
            <p:ph type="title"/>
          </p:nvPr>
        </p:nvSpPr>
        <p:spPr>
          <a:xfrm>
            <a:off x="260964" y="1535691"/>
            <a:ext cx="3197013" cy="2743200"/>
          </a:xfrm>
        </p:spPr>
        <p:txBody>
          <a:bodyPr anchor="t">
            <a:normAutofit/>
          </a:bodyPr>
          <a:lstStyle/>
          <a:p>
            <a:pPr algn="ctr"/>
            <a:r>
              <a:rPr lang="en-US" sz="3400">
                <a:solidFill>
                  <a:schemeClr val="bg1"/>
                </a:solidFill>
                <a:latin typeface="Arial"/>
                <a:cs typeface="Arial"/>
              </a:rPr>
              <a:t>Pre-K through 2nd grade curriculum contains the following: </a:t>
            </a:r>
            <a:endParaRPr lang="en-US" sz="3400">
              <a:solidFill>
                <a:schemeClr val="bg1"/>
              </a:solidFill>
            </a:endParaRPr>
          </a:p>
        </p:txBody>
      </p:sp>
      <p:sp>
        <p:nvSpPr>
          <p:cNvPr id="3" name="Content Placeholder 2">
            <a:extLst>
              <a:ext uri="{FF2B5EF4-FFF2-40B4-BE49-F238E27FC236}">
                <a16:creationId xmlns:a16="http://schemas.microsoft.com/office/drawing/2014/main" id="{63B591FA-F538-4B7F-87CD-2F9351760388}"/>
              </a:ext>
            </a:extLst>
          </p:cNvPr>
          <p:cNvSpPr>
            <a:spLocks noGrp="1"/>
          </p:cNvSpPr>
          <p:nvPr>
            <p:ph idx="1"/>
          </p:nvPr>
        </p:nvSpPr>
        <p:spPr>
          <a:xfrm>
            <a:off x="4330719" y="641615"/>
            <a:ext cx="7289799" cy="5533496"/>
          </a:xfrm>
        </p:spPr>
        <p:txBody>
          <a:bodyPr vert="horz" lIns="91440" tIns="45720" rIns="91440" bIns="45720" rtlCol="0" anchor="ctr">
            <a:normAutofit/>
          </a:bodyPr>
          <a:lstStyle/>
          <a:p>
            <a:pPr marL="0" indent="0">
              <a:buNone/>
            </a:pPr>
            <a:r>
              <a:rPr lang="en-US">
                <a:latin typeface="Arial"/>
                <a:cs typeface="Arial"/>
              </a:rPr>
              <a:t>Unit overview</a:t>
            </a:r>
            <a:endParaRPr lang="en-US"/>
          </a:p>
          <a:p>
            <a:pPr lvl="1"/>
            <a:r>
              <a:rPr lang="en-US">
                <a:latin typeface="Arial"/>
                <a:cs typeface="Arial"/>
              </a:rPr>
              <a:t>Enduring understandings (what it is the children will learn during the unit)</a:t>
            </a:r>
          </a:p>
          <a:p>
            <a:pPr lvl="1"/>
            <a:r>
              <a:rPr lang="en-US">
                <a:latin typeface="Arial"/>
                <a:cs typeface="Arial"/>
              </a:rPr>
              <a:t>Essential questions (support the conceptual development)</a:t>
            </a:r>
          </a:p>
          <a:p>
            <a:pPr lvl="1"/>
            <a:r>
              <a:rPr lang="en-US">
                <a:latin typeface="Arial"/>
                <a:cs typeface="Arial"/>
              </a:rPr>
              <a:t>Core texts (fiction &amp; non-fiction)</a:t>
            </a:r>
            <a:endParaRPr lang="en-US"/>
          </a:p>
          <a:p>
            <a:pPr lvl="1"/>
            <a:r>
              <a:rPr lang="en-US">
                <a:latin typeface="Arial"/>
                <a:cs typeface="Arial"/>
              </a:rPr>
              <a:t>Incorporates social-emotional</a:t>
            </a:r>
            <a:endParaRPr lang="en-US"/>
          </a:p>
          <a:p>
            <a:pPr lvl="1"/>
            <a:r>
              <a:rPr lang="en-US">
                <a:latin typeface="Arial"/>
                <a:cs typeface="Arial"/>
              </a:rPr>
              <a:t>Encourages teachers to document </a:t>
            </a:r>
            <a:endParaRPr lang="en-US"/>
          </a:p>
          <a:p>
            <a:pPr marL="457200" lvl="1" indent="0">
              <a:buNone/>
            </a:pPr>
            <a:r>
              <a:rPr lang="en-US">
                <a:latin typeface="Arial"/>
                <a:cs typeface="Arial"/>
                <a:hlinkClick r:id="rId2"/>
              </a:rPr>
              <a:t>https://www.bpsearlylearning.org/focus-on-k0-k1</a:t>
            </a:r>
            <a:endParaRPr lang="en-US"/>
          </a:p>
          <a:p>
            <a:pPr marL="457200" lvl="1" indent="0">
              <a:buNone/>
            </a:pPr>
            <a:endParaRPr lang="en-US"/>
          </a:p>
          <a:p>
            <a:pPr marL="457200" lvl="1" indent="0">
              <a:buNone/>
            </a:pPr>
            <a:endParaRPr lang="en-US"/>
          </a:p>
          <a:p>
            <a:pPr lvl="1"/>
            <a:endParaRPr lang="en-US"/>
          </a:p>
          <a:p>
            <a:pPr lvl="1"/>
            <a:endParaRPr lang="en-US"/>
          </a:p>
        </p:txBody>
      </p:sp>
    </p:spTree>
    <p:extLst>
      <p:ext uri="{BB962C8B-B14F-4D97-AF65-F5344CB8AC3E}">
        <p14:creationId xmlns:p14="http://schemas.microsoft.com/office/powerpoint/2010/main" val="763193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1E7D1D-C1BF-4008-9C66-8682924E82B0}"/>
              </a:ext>
            </a:extLst>
          </p:cNvPr>
          <p:cNvSpPr>
            <a:spLocks noGrp="1"/>
          </p:cNvSpPr>
          <p:nvPr>
            <p:ph type="title"/>
          </p:nvPr>
        </p:nvSpPr>
        <p:spPr>
          <a:xfrm>
            <a:off x="838200" y="621792"/>
            <a:ext cx="4795157" cy="5413248"/>
          </a:xfrm>
        </p:spPr>
        <p:txBody>
          <a:bodyPr>
            <a:normAutofit/>
          </a:bodyPr>
          <a:lstStyle/>
          <a:p>
            <a:r>
              <a:rPr lang="en-US" sz="5200">
                <a:solidFill>
                  <a:schemeClr val="bg1"/>
                </a:solidFill>
                <a:latin typeface="Arial"/>
                <a:cs typeface="Arial"/>
              </a:rPr>
              <a:t>Weekly Pre-K plan includes:</a:t>
            </a:r>
            <a:endParaRPr lang="en-US" sz="5200">
              <a:solidFill>
                <a:schemeClr val="bg1"/>
              </a:solidFill>
            </a:endParaRPr>
          </a:p>
        </p:txBody>
      </p:sp>
      <p:sp>
        <p:nvSpPr>
          <p:cNvPr id="20" name="Content Placeholder 2">
            <a:extLst>
              <a:ext uri="{FF2B5EF4-FFF2-40B4-BE49-F238E27FC236}">
                <a16:creationId xmlns:a16="http://schemas.microsoft.com/office/drawing/2014/main" id="{DE8DBD27-3E9C-4F85-A90F-FFBDAC51EEAC}"/>
              </a:ext>
            </a:extLst>
          </p:cNvPr>
          <p:cNvSpPr>
            <a:spLocks noGrp="1"/>
          </p:cNvSpPr>
          <p:nvPr>
            <p:ph idx="1"/>
          </p:nvPr>
        </p:nvSpPr>
        <p:spPr>
          <a:xfrm>
            <a:off x="6521450" y="858982"/>
            <a:ext cx="4832349" cy="5176058"/>
          </a:xfrm>
        </p:spPr>
        <p:txBody>
          <a:bodyPr vert="horz" lIns="91440" tIns="45720" rIns="91440" bIns="45720" rtlCol="0" anchor="ctr">
            <a:normAutofit/>
          </a:bodyPr>
          <a:lstStyle/>
          <a:p>
            <a:pPr>
              <a:lnSpc>
                <a:spcPct val="90000"/>
              </a:lnSpc>
            </a:pPr>
            <a:r>
              <a:rPr lang="en-US" sz="1500">
                <a:latin typeface="Arial"/>
                <a:cs typeface="Arial"/>
              </a:rPr>
              <a:t>Arrival centers/gather stories for story acting</a:t>
            </a:r>
          </a:p>
          <a:p>
            <a:pPr>
              <a:lnSpc>
                <a:spcPct val="90000"/>
              </a:lnSpc>
            </a:pPr>
            <a:r>
              <a:rPr lang="en-US" sz="1500">
                <a:latin typeface="Arial"/>
                <a:cs typeface="Arial"/>
              </a:rPr>
              <a:t>Greeting</a:t>
            </a:r>
            <a:endParaRPr lang="en-US" sz="1500"/>
          </a:p>
          <a:p>
            <a:pPr>
              <a:lnSpc>
                <a:spcPct val="90000"/>
              </a:lnSpc>
            </a:pPr>
            <a:r>
              <a:rPr lang="en-US" sz="1500">
                <a:latin typeface="Arial"/>
                <a:cs typeface="Arial"/>
              </a:rPr>
              <a:t>Intro to centers</a:t>
            </a:r>
            <a:endParaRPr lang="en-US" sz="1500"/>
          </a:p>
          <a:p>
            <a:pPr>
              <a:lnSpc>
                <a:spcPct val="90000"/>
              </a:lnSpc>
            </a:pPr>
            <a:r>
              <a:rPr lang="en-US" sz="1500">
                <a:latin typeface="Arial"/>
                <a:cs typeface="Arial"/>
              </a:rPr>
              <a:t>Centers</a:t>
            </a:r>
            <a:endParaRPr lang="en-US" sz="1500"/>
          </a:p>
          <a:p>
            <a:pPr>
              <a:lnSpc>
                <a:spcPct val="90000"/>
              </a:lnSpc>
            </a:pPr>
            <a:r>
              <a:rPr lang="en-US" sz="1500">
                <a:latin typeface="Arial"/>
                <a:cs typeface="Arial"/>
              </a:rPr>
              <a:t>Thinking and feedback</a:t>
            </a:r>
            <a:endParaRPr lang="en-US" sz="1500"/>
          </a:p>
          <a:p>
            <a:pPr>
              <a:lnSpc>
                <a:spcPct val="90000"/>
              </a:lnSpc>
            </a:pPr>
            <a:r>
              <a:rPr lang="en-US" sz="1500">
                <a:latin typeface="Arial"/>
                <a:cs typeface="Arial"/>
              </a:rPr>
              <a:t>Read aloud</a:t>
            </a:r>
          </a:p>
          <a:p>
            <a:pPr>
              <a:lnSpc>
                <a:spcPct val="90000"/>
              </a:lnSpc>
            </a:pPr>
            <a:r>
              <a:rPr lang="en-US" sz="1500">
                <a:latin typeface="Arial"/>
                <a:cs typeface="Arial"/>
              </a:rPr>
              <a:t>Transition</a:t>
            </a:r>
          </a:p>
          <a:p>
            <a:pPr>
              <a:lnSpc>
                <a:spcPct val="90000"/>
              </a:lnSpc>
            </a:pPr>
            <a:r>
              <a:rPr lang="en-US" sz="1500">
                <a:latin typeface="Arial"/>
                <a:cs typeface="Arial"/>
              </a:rPr>
              <a:t>Small literacy group</a:t>
            </a:r>
          </a:p>
          <a:p>
            <a:pPr>
              <a:lnSpc>
                <a:spcPct val="90000"/>
              </a:lnSpc>
            </a:pPr>
            <a:r>
              <a:rPr lang="en-US" sz="1500">
                <a:latin typeface="Arial"/>
                <a:cs typeface="Arial"/>
              </a:rPr>
              <a:t>Math small groups</a:t>
            </a:r>
          </a:p>
          <a:p>
            <a:pPr>
              <a:lnSpc>
                <a:spcPct val="90000"/>
              </a:lnSpc>
            </a:pPr>
            <a:r>
              <a:rPr lang="en-US" sz="1500">
                <a:latin typeface="Arial"/>
                <a:cs typeface="Arial"/>
              </a:rPr>
              <a:t>SWPL/BB whole group (/swipple/: Songs, Word Play, and Letters)/ (Building Blocks)</a:t>
            </a:r>
          </a:p>
          <a:p>
            <a:pPr>
              <a:lnSpc>
                <a:spcPct val="90000"/>
              </a:lnSpc>
            </a:pPr>
            <a:r>
              <a:rPr lang="en-US" sz="1500">
                <a:latin typeface="Arial"/>
                <a:cs typeface="Arial"/>
              </a:rPr>
              <a:t>Let's find out about it problem story:  using information from non-fiction text and experiences to explore concepts related to OWL units (what's a pinwheel? Washable vs permanent colors)</a:t>
            </a:r>
          </a:p>
          <a:p>
            <a:pPr>
              <a:lnSpc>
                <a:spcPct val="90000"/>
              </a:lnSpc>
            </a:pPr>
            <a:r>
              <a:rPr lang="en-US" sz="1500">
                <a:latin typeface="Arial"/>
                <a:cs typeface="Arial"/>
              </a:rPr>
              <a:t>Story acting</a:t>
            </a:r>
          </a:p>
          <a:p>
            <a:pPr>
              <a:lnSpc>
                <a:spcPct val="90000"/>
              </a:lnSpc>
            </a:pPr>
            <a:endParaRPr lang="en-US" sz="1500">
              <a:latin typeface="Arial"/>
              <a:cs typeface="Arial"/>
            </a:endParaRPr>
          </a:p>
        </p:txBody>
      </p:sp>
    </p:spTree>
    <p:extLst>
      <p:ext uri="{BB962C8B-B14F-4D97-AF65-F5344CB8AC3E}">
        <p14:creationId xmlns:p14="http://schemas.microsoft.com/office/powerpoint/2010/main" val="213219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19C-978C-48ED-BFA2-94B0D8D3E7CB}"/>
              </a:ext>
            </a:extLst>
          </p:cNvPr>
          <p:cNvSpPr>
            <a:spLocks noGrp="1"/>
          </p:cNvSpPr>
          <p:nvPr>
            <p:ph type="title"/>
          </p:nvPr>
        </p:nvSpPr>
        <p:spPr>
          <a:xfrm>
            <a:off x="6202072" y="217368"/>
            <a:ext cx="4845967" cy="579229"/>
          </a:xfrm>
        </p:spPr>
        <p:txBody>
          <a:bodyPr vert="horz" lIns="91440" tIns="45720" rIns="91440" bIns="45720" rtlCol="0" anchor="b">
            <a:noAutofit/>
          </a:bodyPr>
          <a:lstStyle/>
          <a:p>
            <a:r>
              <a:rPr lang="en-US" sz="3600">
                <a:latin typeface="Arial"/>
                <a:cs typeface="Arial"/>
              </a:rPr>
              <a:t>Sample of an Activity</a:t>
            </a:r>
            <a:endParaRPr lang="en-US" sz="3600"/>
          </a:p>
        </p:txBody>
      </p:sp>
      <p:pic>
        <p:nvPicPr>
          <p:cNvPr id="4" name="Picture 4">
            <a:extLst>
              <a:ext uri="{FF2B5EF4-FFF2-40B4-BE49-F238E27FC236}">
                <a16:creationId xmlns:a16="http://schemas.microsoft.com/office/drawing/2014/main" id="{3B3E3E14-51AC-4945-9CA6-99E85324D974}"/>
              </a:ext>
            </a:extLst>
          </p:cNvPr>
          <p:cNvPicPr>
            <a:picLocks noChangeAspect="1"/>
          </p:cNvPicPr>
          <p:nvPr/>
        </p:nvPicPr>
        <p:blipFill rotWithShape="1">
          <a:blip r:embed="rId2"/>
          <a:srcRect r="4245" b="11387"/>
          <a:stretch/>
        </p:blipFill>
        <p:spPr>
          <a:xfrm>
            <a:off x="19" y="10"/>
            <a:ext cx="5887143" cy="6029471"/>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5A3186D0-2A6E-4634-967F-2E5730A2DE6C}"/>
              </a:ext>
            </a:extLst>
          </p:cNvPr>
          <p:cNvSpPr>
            <a:spLocks noGrp="1"/>
          </p:cNvSpPr>
          <p:nvPr>
            <p:ph idx="1"/>
          </p:nvPr>
        </p:nvSpPr>
        <p:spPr>
          <a:xfrm>
            <a:off x="6417734" y="2614612"/>
            <a:ext cx="5291663" cy="3752849"/>
          </a:xfrm>
        </p:spPr>
        <p:txBody>
          <a:bodyPr vert="horz" lIns="91440" tIns="45720" rIns="91440" bIns="45720" rtlCol="0">
            <a:normAutofit/>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p:txBody>
      </p:sp>
      <p:sp>
        <p:nvSpPr>
          <p:cNvPr id="5" name="TextBox 4">
            <a:extLst>
              <a:ext uri="{FF2B5EF4-FFF2-40B4-BE49-F238E27FC236}">
                <a16:creationId xmlns:a16="http://schemas.microsoft.com/office/drawing/2014/main" id="{6D4839EA-6D0C-47D8-ADA0-22740AFED027}"/>
              </a:ext>
            </a:extLst>
          </p:cNvPr>
          <p:cNvSpPr txBox="1"/>
          <p:nvPr/>
        </p:nvSpPr>
        <p:spPr>
          <a:xfrm>
            <a:off x="9255760" y="2564080"/>
            <a:ext cx="2743200" cy="132343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endParaRPr lang="en-US" sz="8000" b="1">
              <a:solidFill>
                <a:srgbClr val="003B71"/>
              </a:solidFill>
              <a:latin typeface="Arial"/>
              <a:cs typeface="Arial"/>
            </a:endParaRPr>
          </a:p>
        </p:txBody>
      </p:sp>
      <p:sp>
        <p:nvSpPr>
          <p:cNvPr id="6" name="TextBox 5">
            <a:extLst>
              <a:ext uri="{FF2B5EF4-FFF2-40B4-BE49-F238E27FC236}">
                <a16:creationId xmlns:a16="http://schemas.microsoft.com/office/drawing/2014/main" id="{9053B5EE-A541-40C5-ABAC-18D43BAFDBD8}"/>
              </a:ext>
            </a:extLst>
          </p:cNvPr>
          <p:cNvSpPr txBox="1"/>
          <p:nvPr/>
        </p:nvSpPr>
        <p:spPr>
          <a:xfrm>
            <a:off x="6742094" y="959581"/>
            <a:ext cx="3885457" cy="435503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fontAlgn="base">
              <a:spcAft>
                <a:spcPts val="600"/>
              </a:spcAft>
            </a:pPr>
            <a:r>
              <a:rPr lang="en-US" sz="2800" b="1" u="sng">
                <a:solidFill>
                  <a:srgbClr val="003B71"/>
                </a:solidFill>
                <a:latin typeface="Arial"/>
                <a:cs typeface="Arial"/>
              </a:rPr>
              <a:t>Standards-</a:t>
            </a:r>
          </a:p>
          <a:p>
            <a:pPr marL="342900" indent="-342900">
              <a:spcAft>
                <a:spcPts val="600"/>
              </a:spcAft>
              <a:buFont typeface="Arial"/>
              <a:buChar char="•"/>
            </a:pPr>
            <a:r>
              <a:rPr lang="en-US" sz="2800" b="1">
                <a:solidFill>
                  <a:srgbClr val="003B71"/>
                </a:solidFill>
                <a:latin typeface="Arial"/>
                <a:cs typeface="Arial"/>
              </a:rPr>
              <a:t>Reading Information</a:t>
            </a:r>
          </a:p>
          <a:p>
            <a:pPr marL="342900" indent="-342900">
              <a:spcAft>
                <a:spcPts val="600"/>
              </a:spcAft>
              <a:buFont typeface="Arial"/>
              <a:buChar char="•"/>
            </a:pPr>
            <a:r>
              <a:rPr lang="en-US" sz="2800" b="1">
                <a:solidFill>
                  <a:srgbClr val="003B71"/>
                </a:solidFill>
                <a:latin typeface="Arial"/>
                <a:cs typeface="Arial"/>
              </a:rPr>
              <a:t>Speaking and Listening</a:t>
            </a:r>
          </a:p>
          <a:p>
            <a:pPr marL="342900" indent="-342900">
              <a:spcAft>
                <a:spcPts val="600"/>
              </a:spcAft>
              <a:buFont typeface="Arial"/>
              <a:buChar char="•"/>
            </a:pPr>
            <a:r>
              <a:rPr lang="en-US" sz="2800" b="1">
                <a:solidFill>
                  <a:srgbClr val="003B71"/>
                </a:solidFill>
                <a:latin typeface="Arial"/>
                <a:cs typeface="Arial"/>
              </a:rPr>
              <a:t>Language </a:t>
            </a:r>
          </a:p>
          <a:p>
            <a:pPr marL="342900" indent="-342900">
              <a:spcAft>
                <a:spcPts val="600"/>
              </a:spcAft>
              <a:buFont typeface="Arial"/>
              <a:buChar char="•"/>
            </a:pPr>
            <a:r>
              <a:rPr lang="en-US" sz="2800" b="1">
                <a:solidFill>
                  <a:srgbClr val="003B71"/>
                </a:solidFill>
                <a:latin typeface="Arial"/>
                <a:cs typeface="Arial"/>
              </a:rPr>
              <a:t>Measurement and Data</a:t>
            </a:r>
          </a:p>
          <a:p>
            <a:pPr marL="342900" indent="-342900">
              <a:spcAft>
                <a:spcPts val="600"/>
              </a:spcAft>
              <a:buFont typeface="Arial"/>
              <a:buChar char="•"/>
            </a:pPr>
            <a:r>
              <a:rPr lang="en-US" sz="2800" b="1">
                <a:solidFill>
                  <a:srgbClr val="003B71"/>
                </a:solidFill>
                <a:latin typeface="Arial"/>
                <a:cs typeface="Arial"/>
              </a:rPr>
              <a:t>Geometry</a:t>
            </a:r>
          </a:p>
        </p:txBody>
      </p:sp>
      <p:sp>
        <p:nvSpPr>
          <p:cNvPr id="7" name="TextBox 6">
            <a:extLst>
              <a:ext uri="{FF2B5EF4-FFF2-40B4-BE49-F238E27FC236}">
                <a16:creationId xmlns:a16="http://schemas.microsoft.com/office/drawing/2014/main" id="{A84D57E7-AF5F-458E-911B-17EEA151836C}"/>
              </a:ext>
            </a:extLst>
          </p:cNvPr>
          <p:cNvSpPr txBox="1"/>
          <p:nvPr/>
        </p:nvSpPr>
        <p:spPr>
          <a:xfrm>
            <a:off x="6829927" y="5253561"/>
            <a:ext cx="6412831" cy="46166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400" b="1" u="sng">
                <a:solidFill>
                  <a:srgbClr val="00B0F0"/>
                </a:solidFill>
                <a:latin typeface="Arial"/>
                <a:cs typeface="Arial"/>
              </a:rPr>
              <a:t>I</a:t>
            </a:r>
            <a:r>
              <a:rPr lang="en-US" sz="2400" b="1">
                <a:solidFill>
                  <a:srgbClr val="00B0F0"/>
                </a:solidFill>
                <a:latin typeface="Arial"/>
                <a:cs typeface="Arial"/>
                <a:hlinkClick r:id="rId3">
                  <a:extLst>
                    <a:ext uri="{A12FA001-AC4F-418D-AE19-62706E023703}">
                      <ahyp:hlinkClr xmlns:ahyp="http://schemas.microsoft.com/office/drawing/2018/hyperlinkcolor" val="tx"/>
                    </a:ext>
                  </a:extLst>
                </a:hlinkClick>
              </a:rPr>
              <a:t>ntro to centers and centers</a:t>
            </a:r>
            <a:r>
              <a:rPr lang="en-US" sz="2400">
                <a:solidFill>
                  <a:srgbClr val="000000"/>
                </a:solidFill>
                <a:latin typeface="Calibri"/>
                <a:cs typeface="Calibri"/>
              </a:rPr>
              <a:t> (10 min)</a:t>
            </a:r>
            <a:endParaRPr lang="en-US" sz="2400"/>
          </a:p>
        </p:txBody>
      </p:sp>
    </p:spTree>
    <p:extLst>
      <p:ext uri="{BB962C8B-B14F-4D97-AF65-F5344CB8AC3E}">
        <p14:creationId xmlns:p14="http://schemas.microsoft.com/office/powerpoint/2010/main" val="1949038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8F15-7DFA-45B3-8E15-052C9A67C7B9}"/>
              </a:ext>
            </a:extLst>
          </p:cNvPr>
          <p:cNvSpPr>
            <a:spLocks noGrp="1"/>
          </p:cNvSpPr>
          <p:nvPr>
            <p:ph type="title"/>
          </p:nvPr>
        </p:nvSpPr>
        <p:spPr/>
        <p:txBody>
          <a:bodyPr/>
          <a:lstStyle/>
          <a:p>
            <a:r>
              <a:rPr lang="en-US">
                <a:latin typeface="Arial"/>
                <a:cs typeface="Arial"/>
              </a:rPr>
              <a:t>Teacher Supports: Professional Development</a:t>
            </a:r>
            <a:endParaRPr lang="en-US"/>
          </a:p>
        </p:txBody>
      </p:sp>
      <p:sp>
        <p:nvSpPr>
          <p:cNvPr id="3" name="Content Placeholder 2">
            <a:extLst>
              <a:ext uri="{FF2B5EF4-FFF2-40B4-BE49-F238E27FC236}">
                <a16:creationId xmlns:a16="http://schemas.microsoft.com/office/drawing/2014/main" id="{1CA56201-0409-4C52-B539-FC7F0000FD66}"/>
              </a:ext>
            </a:extLst>
          </p:cNvPr>
          <p:cNvSpPr>
            <a:spLocks noGrp="1"/>
          </p:cNvSpPr>
          <p:nvPr>
            <p:ph idx="1"/>
          </p:nvPr>
        </p:nvSpPr>
        <p:spPr>
          <a:xfrm>
            <a:off x="256674" y="772803"/>
            <a:ext cx="6072062" cy="5024498"/>
          </a:xfrm>
        </p:spPr>
        <p:txBody>
          <a:bodyPr vert="horz" lIns="91440" tIns="45720" rIns="91440" bIns="45720" rtlCol="0" anchor="t">
            <a:noAutofit/>
          </a:bodyPr>
          <a:lstStyle/>
          <a:p>
            <a:pPr marL="0" indent="0">
              <a:spcBef>
                <a:spcPts val="200"/>
              </a:spcBef>
              <a:spcAft>
                <a:spcPts val="200"/>
              </a:spcAft>
              <a:buNone/>
            </a:pPr>
            <a:r>
              <a:rPr lang="en-US" sz="2400">
                <a:solidFill>
                  <a:srgbClr val="0C0C0C"/>
                </a:solidFill>
                <a:latin typeface="Arial"/>
                <a:cs typeface="Arial"/>
              </a:rPr>
              <a:t>Slideshows </a:t>
            </a:r>
            <a:r>
              <a:rPr lang="en-US" sz="1400">
                <a:latin typeface="Arial"/>
                <a:cs typeface="Arial"/>
                <a:hlinkClick r:id="rId2"/>
              </a:rPr>
              <a:t>https://www.bpsearlylearning.org/voice-threads</a:t>
            </a:r>
            <a:endParaRPr lang="en-US" sz="1400">
              <a:solidFill>
                <a:srgbClr val="0C0C0C"/>
              </a:solidFill>
            </a:endParaRPr>
          </a:p>
          <a:p>
            <a:pPr marL="342900" indent="-342900">
              <a:spcBef>
                <a:spcPts val="200"/>
              </a:spcBef>
              <a:spcAft>
                <a:spcPts val="200"/>
              </a:spcAft>
            </a:pPr>
            <a:r>
              <a:rPr lang="en-US" sz="2200">
                <a:solidFill>
                  <a:srgbClr val="0C0C0C"/>
                </a:solidFill>
                <a:latin typeface="Arial"/>
                <a:cs typeface="Arial"/>
              </a:rPr>
              <a:t>Unit Previews</a:t>
            </a:r>
            <a:endParaRPr lang="en-US" sz="2200">
              <a:solidFill>
                <a:srgbClr val="0C0C0C"/>
              </a:solidFill>
            </a:endParaRPr>
          </a:p>
          <a:p>
            <a:pPr marL="342900" indent="-342900">
              <a:spcBef>
                <a:spcPts val="200"/>
              </a:spcBef>
              <a:spcAft>
                <a:spcPts val="200"/>
              </a:spcAft>
            </a:pPr>
            <a:r>
              <a:rPr lang="en-US" sz="2200">
                <a:solidFill>
                  <a:srgbClr val="0C0C0C"/>
                </a:solidFill>
                <a:latin typeface="Arial"/>
                <a:cs typeface="Arial"/>
              </a:rPr>
              <a:t>Curriculum Components</a:t>
            </a:r>
          </a:p>
          <a:p>
            <a:pPr marL="342900" indent="-342900">
              <a:spcBef>
                <a:spcPts val="200"/>
              </a:spcBef>
              <a:spcAft>
                <a:spcPts val="200"/>
              </a:spcAft>
            </a:pPr>
            <a:r>
              <a:rPr lang="en-US" sz="2200">
                <a:solidFill>
                  <a:srgbClr val="0C0C0C"/>
                </a:solidFill>
                <a:latin typeface="Arial"/>
                <a:cs typeface="Arial"/>
              </a:rPr>
              <a:t>Additional Topics</a:t>
            </a:r>
            <a:endParaRPr lang="en-US"/>
          </a:p>
          <a:p>
            <a:pPr marL="0" indent="0">
              <a:spcBef>
                <a:spcPts val="200"/>
              </a:spcBef>
              <a:spcAft>
                <a:spcPts val="200"/>
              </a:spcAft>
              <a:buNone/>
            </a:pPr>
            <a:r>
              <a:rPr lang="en-US" sz="2400">
                <a:solidFill>
                  <a:srgbClr val="0C0C0C"/>
                </a:solidFill>
                <a:latin typeface="Arial"/>
                <a:cs typeface="Arial"/>
              </a:rPr>
              <a:t>Make and Takes </a:t>
            </a:r>
            <a:r>
              <a:rPr lang="en-US" sz="1200">
                <a:latin typeface="Arial"/>
                <a:cs typeface="Arial"/>
                <a:hlinkClick r:id="rId3"/>
              </a:rPr>
              <a:t>https://www.bpsearlylearning.org/make-and-takes</a:t>
            </a:r>
            <a:endParaRPr lang="en-US" sz="1200">
              <a:solidFill>
                <a:srgbClr val="0C0C0C"/>
              </a:solidFill>
            </a:endParaRPr>
          </a:p>
          <a:p>
            <a:pPr marL="342900" indent="-342900">
              <a:spcBef>
                <a:spcPts val="200"/>
              </a:spcBef>
              <a:spcAft>
                <a:spcPts val="200"/>
              </a:spcAft>
            </a:pPr>
            <a:r>
              <a:rPr lang="en-US" sz="2200">
                <a:solidFill>
                  <a:srgbClr val="0C0C0C"/>
                </a:solidFill>
                <a:latin typeface="Arial"/>
                <a:cs typeface="Arial"/>
              </a:rPr>
              <a:t>Labels for centers (all subject areas)</a:t>
            </a:r>
          </a:p>
          <a:p>
            <a:pPr marL="342900" indent="-342900">
              <a:spcBef>
                <a:spcPts val="200"/>
              </a:spcBef>
              <a:spcAft>
                <a:spcPts val="200"/>
              </a:spcAft>
            </a:pPr>
            <a:r>
              <a:rPr lang="en-US" sz="2200">
                <a:solidFill>
                  <a:srgbClr val="0C0C0C"/>
                </a:solidFill>
                <a:latin typeface="Arial"/>
                <a:cs typeface="Arial"/>
              </a:rPr>
              <a:t>Miscellaneous</a:t>
            </a:r>
            <a:endParaRPr lang="en-US"/>
          </a:p>
          <a:p>
            <a:pPr marL="0" indent="0">
              <a:spcBef>
                <a:spcPts val="200"/>
              </a:spcBef>
              <a:spcAft>
                <a:spcPts val="200"/>
              </a:spcAft>
              <a:buNone/>
            </a:pPr>
            <a:r>
              <a:rPr lang="en-US" sz="2400">
                <a:solidFill>
                  <a:srgbClr val="0C0C0C"/>
                </a:solidFill>
                <a:latin typeface="Arial"/>
                <a:cs typeface="Arial"/>
              </a:rPr>
              <a:t>Research Articles </a:t>
            </a:r>
            <a:r>
              <a:rPr lang="en-US" sz="1400">
                <a:latin typeface="Arial"/>
                <a:cs typeface="Arial"/>
                <a:hlinkClick r:id="rId4"/>
              </a:rPr>
              <a:t>https://www.bpsearlylearning.org/research-articles</a:t>
            </a:r>
          </a:p>
          <a:p>
            <a:pPr marL="342900" indent="-342900">
              <a:spcBef>
                <a:spcPts val="200"/>
              </a:spcBef>
              <a:spcAft>
                <a:spcPts val="200"/>
              </a:spcAft>
            </a:pPr>
            <a:r>
              <a:rPr lang="en-US" sz="2200">
                <a:solidFill>
                  <a:srgbClr val="0C0C0C"/>
                </a:solidFill>
                <a:latin typeface="Arial"/>
                <a:cs typeface="Arial"/>
              </a:rPr>
              <a:t>Calendar Time for Young Children: Good Intentions Gone Awry (NAEYC)</a:t>
            </a:r>
            <a:endParaRPr lang="en-US" sz="2400">
              <a:solidFill>
                <a:srgbClr val="0C0C0C"/>
              </a:solidFill>
              <a:latin typeface="Arial"/>
              <a:cs typeface="Arial"/>
            </a:endParaRPr>
          </a:p>
          <a:p>
            <a:pPr marL="342900" indent="-342900">
              <a:spcBef>
                <a:spcPts val="200"/>
              </a:spcBef>
              <a:spcAft>
                <a:spcPts val="200"/>
              </a:spcAft>
            </a:pPr>
            <a:r>
              <a:rPr lang="en-US" sz="2200">
                <a:solidFill>
                  <a:srgbClr val="0C0C0C"/>
                </a:solidFill>
                <a:latin typeface="Arial"/>
                <a:cs typeface="Arial"/>
              </a:rPr>
              <a:t>Stages of Writing Development</a:t>
            </a:r>
          </a:p>
          <a:p>
            <a:pPr marL="342900" indent="-342900">
              <a:spcBef>
                <a:spcPts val="200"/>
              </a:spcBef>
              <a:spcAft>
                <a:spcPts val="200"/>
              </a:spcAft>
            </a:pPr>
            <a:r>
              <a:rPr lang="en-US" sz="2200">
                <a:solidFill>
                  <a:srgbClr val="0C0C0C"/>
                </a:solidFill>
                <a:latin typeface="Arial"/>
                <a:cs typeface="Arial"/>
              </a:rPr>
              <a:t>Bridging the Vocabulary Gap</a:t>
            </a:r>
          </a:p>
          <a:p>
            <a:pPr marL="0" indent="0">
              <a:spcBef>
                <a:spcPts val="200"/>
              </a:spcBef>
              <a:spcAft>
                <a:spcPts val="200"/>
              </a:spcAft>
              <a:buNone/>
            </a:pPr>
            <a:endParaRPr lang="en-US" sz="2200"/>
          </a:p>
          <a:p>
            <a:pPr marL="0" indent="0">
              <a:spcBef>
                <a:spcPts val="200"/>
              </a:spcBef>
              <a:spcAft>
                <a:spcPts val="200"/>
              </a:spcAft>
              <a:buNone/>
            </a:pPr>
            <a:endParaRPr lang="en-US" sz="2200"/>
          </a:p>
        </p:txBody>
      </p:sp>
      <p:pic>
        <p:nvPicPr>
          <p:cNvPr id="4" name="Picture 4">
            <a:extLst>
              <a:ext uri="{FF2B5EF4-FFF2-40B4-BE49-F238E27FC236}">
                <a16:creationId xmlns:a16="http://schemas.microsoft.com/office/drawing/2014/main" id="{2088C377-BA13-4273-9397-2F772210D62A}"/>
              </a:ext>
            </a:extLst>
          </p:cNvPr>
          <p:cNvPicPr>
            <a:picLocks noChangeAspect="1"/>
          </p:cNvPicPr>
          <p:nvPr/>
        </p:nvPicPr>
        <p:blipFill>
          <a:blip r:embed="rId5"/>
          <a:stretch>
            <a:fillRect/>
          </a:stretch>
        </p:blipFill>
        <p:spPr>
          <a:xfrm>
            <a:off x="6761452" y="1053900"/>
            <a:ext cx="4850605" cy="4817849"/>
          </a:xfrm>
          <a:prstGeom prst="rect">
            <a:avLst/>
          </a:prstGeom>
        </p:spPr>
      </p:pic>
    </p:spTree>
    <p:extLst>
      <p:ext uri="{BB962C8B-B14F-4D97-AF65-F5344CB8AC3E}">
        <p14:creationId xmlns:p14="http://schemas.microsoft.com/office/powerpoint/2010/main" val="1932189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2</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50809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A154-2AA4-4131-B487-B67B90D148C9}"/>
              </a:ext>
            </a:extLst>
          </p:cNvPr>
          <p:cNvSpPr>
            <a:spLocks noGrp="1"/>
          </p:cNvSpPr>
          <p:nvPr>
            <p:ph type="title"/>
          </p:nvPr>
        </p:nvSpPr>
        <p:spPr/>
        <p:txBody>
          <a:bodyPr/>
          <a:lstStyle/>
          <a:p>
            <a:r>
              <a:rPr lang="en-US"/>
              <a:t>Thinking and Feedback</a:t>
            </a:r>
          </a:p>
        </p:txBody>
      </p:sp>
      <p:sp>
        <p:nvSpPr>
          <p:cNvPr id="3" name="Content Placeholder 2">
            <a:extLst>
              <a:ext uri="{FF2B5EF4-FFF2-40B4-BE49-F238E27FC236}">
                <a16:creationId xmlns:a16="http://schemas.microsoft.com/office/drawing/2014/main" id="{4D6A12C7-4AA0-4CC8-9AD7-565C891417A3}"/>
              </a:ext>
            </a:extLst>
          </p:cNvPr>
          <p:cNvSpPr>
            <a:spLocks noGrp="1"/>
          </p:cNvSpPr>
          <p:nvPr>
            <p:ph idx="1"/>
          </p:nvPr>
        </p:nvSpPr>
        <p:spPr/>
        <p:txBody>
          <a:bodyPr vert="horz" lIns="91440" tIns="45720" rIns="91440" bIns="45720" rtlCol="0" anchor="t">
            <a:normAutofit/>
          </a:bodyPr>
          <a:lstStyle/>
          <a:p>
            <a:r>
              <a:rPr lang="en-US"/>
              <a:t>Unique component to curriculum</a:t>
            </a:r>
          </a:p>
          <a:p>
            <a:r>
              <a:rPr lang="en-US"/>
              <a:t>Relevant to preschoolers because:</a:t>
            </a:r>
          </a:p>
          <a:p>
            <a:pPr lvl="1"/>
            <a:r>
              <a:rPr lang="en-US"/>
              <a:t>Their work is elevated and visible to classroom communication</a:t>
            </a:r>
          </a:p>
          <a:p>
            <a:pPr lvl="1"/>
            <a:r>
              <a:rPr lang="en-US"/>
              <a:t>Reflect on and extend their learning</a:t>
            </a:r>
          </a:p>
          <a:p>
            <a:pPr lvl="1"/>
            <a:r>
              <a:rPr lang="en-US"/>
              <a:t>Development of critical thinking and discourse skills</a:t>
            </a:r>
          </a:p>
          <a:p>
            <a:r>
              <a:rPr lang="en-US"/>
              <a:t>Happens immediately after centers</a:t>
            </a:r>
          </a:p>
          <a:p>
            <a:r>
              <a:rPr lang="en-US">
                <a:latin typeface="Arial"/>
                <a:cs typeface="Arial"/>
              </a:rPr>
              <a:t>Only takes 8 - 10 minutes max</a:t>
            </a:r>
            <a:endParaRPr lang="en-US"/>
          </a:p>
          <a:p>
            <a:endParaRPr lang="en-US"/>
          </a:p>
        </p:txBody>
      </p:sp>
    </p:spTree>
    <p:extLst>
      <p:ext uri="{BB962C8B-B14F-4D97-AF65-F5344CB8AC3E}">
        <p14:creationId xmlns:p14="http://schemas.microsoft.com/office/powerpoint/2010/main" val="2184678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CEAB-E08C-4642-9275-0E0C05046643}"/>
              </a:ext>
            </a:extLst>
          </p:cNvPr>
          <p:cNvSpPr>
            <a:spLocks noGrp="1"/>
          </p:cNvSpPr>
          <p:nvPr>
            <p:ph type="title"/>
          </p:nvPr>
        </p:nvSpPr>
        <p:spPr/>
        <p:txBody>
          <a:bodyPr/>
          <a:lstStyle/>
          <a:p>
            <a:r>
              <a:rPr lang="en-US" sz="2400">
                <a:latin typeface="Arial"/>
                <a:cs typeface="Arial"/>
              </a:rPr>
              <a:t>Thinking and Feedback</a:t>
            </a:r>
            <a:endParaRPr lang="en-US"/>
          </a:p>
        </p:txBody>
      </p:sp>
      <p:sp>
        <p:nvSpPr>
          <p:cNvPr id="3" name="Content Placeholder 2">
            <a:extLst>
              <a:ext uri="{FF2B5EF4-FFF2-40B4-BE49-F238E27FC236}">
                <a16:creationId xmlns:a16="http://schemas.microsoft.com/office/drawing/2014/main" id="{DD1289A1-FF30-4003-BEB0-C4625229F16E}"/>
              </a:ext>
            </a:extLst>
          </p:cNvPr>
          <p:cNvSpPr>
            <a:spLocks noGrp="1"/>
          </p:cNvSpPr>
          <p:nvPr>
            <p:ph idx="1"/>
          </p:nvPr>
        </p:nvSpPr>
        <p:spPr/>
        <p:txBody>
          <a:bodyPr>
            <a:normAutofit lnSpcReduction="10000"/>
          </a:bodyPr>
          <a:lstStyle/>
          <a:p>
            <a:pPr>
              <a:lnSpc>
                <a:spcPct val="90000"/>
              </a:lnSpc>
            </a:pPr>
            <a:r>
              <a:rPr lang="en-US" sz="2800">
                <a:latin typeface="Arial"/>
                <a:cs typeface="Arial"/>
              </a:rPr>
              <a:t>Children LOOK (silently)</a:t>
            </a:r>
          </a:p>
          <a:p>
            <a:pPr>
              <a:lnSpc>
                <a:spcPct val="90000"/>
              </a:lnSpc>
            </a:pPr>
            <a:r>
              <a:rPr lang="en-US" sz="2800">
                <a:latin typeface="Arial"/>
                <a:cs typeface="Arial"/>
              </a:rPr>
              <a:t>Children are asked what do you NOTICE statement (teacher or child chooses 2 -  3 children to share)  </a:t>
            </a:r>
            <a:endParaRPr lang="en-US" sz="2800"/>
          </a:p>
          <a:p>
            <a:pPr>
              <a:lnSpc>
                <a:spcPct val="90000"/>
              </a:lnSpc>
            </a:pPr>
            <a:r>
              <a:rPr lang="en-US" sz="2800">
                <a:latin typeface="Arial"/>
                <a:cs typeface="Arial"/>
              </a:rPr>
              <a:t>LISTENING the child shares with the group what materials used, what he created and any problems that occurred</a:t>
            </a:r>
            <a:endParaRPr lang="en-US" sz="2800"/>
          </a:p>
          <a:p>
            <a:pPr>
              <a:lnSpc>
                <a:spcPct val="90000"/>
              </a:lnSpc>
            </a:pPr>
            <a:r>
              <a:rPr lang="en-US" sz="2800">
                <a:latin typeface="Arial"/>
                <a:cs typeface="Arial"/>
              </a:rPr>
              <a:t>WONDERING (the hardest for children, because they have to ask a question) the teacher should model this often..."I wonder why you used so much green?"</a:t>
            </a:r>
            <a:endParaRPr lang="en-US" sz="2800"/>
          </a:p>
          <a:p>
            <a:pPr>
              <a:lnSpc>
                <a:spcPct val="90000"/>
              </a:lnSpc>
            </a:pPr>
            <a:r>
              <a:rPr lang="en-US" sz="2800">
                <a:latin typeface="Arial"/>
                <a:cs typeface="Arial"/>
              </a:rPr>
              <a:t>INSPIRING or SUGGESTIONS (should be kind, specific, and helpful) "it looks like you worked very hard on this Ian"</a:t>
            </a:r>
            <a:endParaRPr lang="en-US" sz="2800"/>
          </a:p>
          <a:p>
            <a:endParaRPr lang="en-US"/>
          </a:p>
        </p:txBody>
      </p:sp>
    </p:spTree>
    <p:extLst>
      <p:ext uri="{BB962C8B-B14F-4D97-AF65-F5344CB8AC3E}">
        <p14:creationId xmlns:p14="http://schemas.microsoft.com/office/powerpoint/2010/main" val="140540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6631-CD58-436E-9C47-E5E3A3EAF98C}"/>
              </a:ext>
            </a:extLst>
          </p:cNvPr>
          <p:cNvSpPr>
            <a:spLocks noGrp="1"/>
          </p:cNvSpPr>
          <p:nvPr>
            <p:ph type="title"/>
          </p:nvPr>
        </p:nvSpPr>
        <p:spPr/>
        <p:txBody>
          <a:bodyPr/>
          <a:lstStyle/>
          <a:p>
            <a:r>
              <a:rPr lang="en-US">
                <a:latin typeface="Arial"/>
                <a:cs typeface="Arial"/>
              </a:rPr>
              <a:t>Thinking and Feedback In Action</a:t>
            </a:r>
            <a:endParaRPr lang="en-US"/>
          </a:p>
        </p:txBody>
      </p:sp>
      <p:sp>
        <p:nvSpPr>
          <p:cNvPr id="3" name="Content Placeholder 2">
            <a:extLst>
              <a:ext uri="{FF2B5EF4-FFF2-40B4-BE49-F238E27FC236}">
                <a16:creationId xmlns:a16="http://schemas.microsoft.com/office/drawing/2014/main" id="{C2FD7E0F-2330-4319-B533-4EA40FFDFC7F}"/>
              </a:ext>
            </a:extLst>
          </p:cNvPr>
          <p:cNvSpPr>
            <a:spLocks noGrp="1"/>
          </p:cNvSpPr>
          <p:nvPr>
            <p:ph idx="1"/>
          </p:nvPr>
        </p:nvSpPr>
        <p:spPr>
          <a:xfrm>
            <a:off x="838200" y="1166649"/>
            <a:ext cx="10515600" cy="4722522"/>
          </a:xfrm>
        </p:spPr>
        <p:txBody>
          <a:bodyPr vert="horz" lIns="91440" tIns="45720" rIns="91440" bIns="45720" rtlCol="0" anchor="t">
            <a:normAutofit/>
          </a:bodyPr>
          <a:lstStyle/>
          <a:p>
            <a:r>
              <a:rPr lang="en-US">
                <a:solidFill>
                  <a:srgbClr val="5FAADE"/>
                </a:solidFill>
                <a:latin typeface="Arial"/>
                <a:cs typeface="Arial"/>
                <a:hlinkClick r:id="rId2">
                  <a:extLst>
                    <a:ext uri="{A12FA001-AC4F-418D-AE19-62706E023703}">
                      <ahyp:hlinkClr xmlns:ahyp="http://schemas.microsoft.com/office/drawing/2018/hyperlinkcolor" val="tx"/>
                    </a:ext>
                  </a:extLst>
                </a:hlinkClick>
              </a:rPr>
              <a:t>Glitter teacher and child</a:t>
            </a:r>
            <a:r>
              <a:rPr lang="en-US">
                <a:solidFill>
                  <a:srgbClr val="5FAADE"/>
                </a:solidFill>
                <a:latin typeface="Arial"/>
                <a:cs typeface="Arial"/>
              </a:rPr>
              <a:t> (1 min)</a:t>
            </a:r>
            <a:endParaRPr lang="en-US">
              <a:latin typeface="Arial"/>
              <a:cs typeface="Arial"/>
            </a:endParaRPr>
          </a:p>
          <a:p>
            <a:r>
              <a:rPr lang="en-US">
                <a:solidFill>
                  <a:srgbClr val="5FAADE"/>
                </a:solidFill>
                <a:latin typeface="Arial"/>
                <a:cs typeface="Arial"/>
                <a:hlinkClick r:id="rId3"/>
              </a:rPr>
              <a:t>Thinking and Feedback in action </a:t>
            </a:r>
            <a:r>
              <a:rPr lang="en-US">
                <a:solidFill>
                  <a:srgbClr val="5FAADE"/>
                </a:solidFill>
                <a:latin typeface="Arial"/>
                <a:cs typeface="Arial"/>
              </a:rPr>
              <a:t>(10 min)</a:t>
            </a:r>
          </a:p>
          <a:p>
            <a:r>
              <a:rPr lang="en-US">
                <a:solidFill>
                  <a:srgbClr val="5FAADE"/>
                </a:solidFill>
                <a:latin typeface="Arial"/>
                <a:cs typeface="Arial"/>
                <a:hlinkClick r:id="rId4"/>
              </a:rPr>
              <a:t>Interview with teacher</a:t>
            </a:r>
            <a:r>
              <a:rPr lang="en-US">
                <a:solidFill>
                  <a:srgbClr val="5FAADE"/>
                </a:solidFill>
                <a:latin typeface="Arial"/>
                <a:cs typeface="Arial"/>
              </a:rPr>
              <a:t> (3 min)</a:t>
            </a:r>
          </a:p>
          <a:p>
            <a:endParaRPr lang="en-US">
              <a:solidFill>
                <a:srgbClr val="5FAADE"/>
              </a:solidFill>
            </a:endParaRPr>
          </a:p>
        </p:txBody>
      </p:sp>
    </p:spTree>
    <p:extLst>
      <p:ext uri="{BB962C8B-B14F-4D97-AF65-F5344CB8AC3E}">
        <p14:creationId xmlns:p14="http://schemas.microsoft.com/office/powerpoint/2010/main" val="1850461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C21A-C34D-415F-A62A-B056B4123F57}"/>
              </a:ext>
            </a:extLst>
          </p:cNvPr>
          <p:cNvSpPr>
            <a:spLocks noGrp="1"/>
          </p:cNvSpPr>
          <p:nvPr>
            <p:ph type="title"/>
          </p:nvPr>
        </p:nvSpPr>
        <p:spPr>
          <a:xfrm>
            <a:off x="4965430" y="629268"/>
            <a:ext cx="6586491" cy="1286160"/>
          </a:xfrm>
        </p:spPr>
        <p:txBody>
          <a:bodyPr anchor="b">
            <a:normAutofit/>
          </a:bodyPr>
          <a:lstStyle/>
          <a:p>
            <a:r>
              <a:rPr lang="en-US" sz="4000">
                <a:latin typeface="Arial"/>
                <a:cs typeface="Arial"/>
              </a:rPr>
              <a:t>Teacher Supports: Toolbox</a:t>
            </a:r>
          </a:p>
        </p:txBody>
      </p:sp>
      <p:sp>
        <p:nvSpPr>
          <p:cNvPr id="3" name="Content Placeholder 2">
            <a:extLst>
              <a:ext uri="{FF2B5EF4-FFF2-40B4-BE49-F238E27FC236}">
                <a16:creationId xmlns:a16="http://schemas.microsoft.com/office/drawing/2014/main" id="{DABF35AE-7495-4276-8FEC-20C6E78BC27C}"/>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400">
                <a:solidFill>
                  <a:srgbClr val="0C0C0C"/>
                </a:solidFill>
                <a:latin typeface="Arial"/>
                <a:cs typeface="Arial"/>
              </a:rPr>
              <a:t>Set Up for Success</a:t>
            </a:r>
          </a:p>
          <a:p>
            <a:r>
              <a:rPr lang="en-US" sz="2400">
                <a:solidFill>
                  <a:srgbClr val="0C0C0C"/>
                </a:solidFill>
                <a:latin typeface="Arial"/>
                <a:cs typeface="Arial"/>
              </a:rPr>
              <a:t>Pacing Calendar</a:t>
            </a:r>
          </a:p>
          <a:p>
            <a:r>
              <a:rPr lang="en-US" sz="2400">
                <a:solidFill>
                  <a:srgbClr val="0C0C0C"/>
                </a:solidFill>
                <a:latin typeface="Arial"/>
                <a:cs typeface="Arial"/>
              </a:rPr>
              <a:t>SWPL (Songs, Word Play and Letters) Songs and Poems</a:t>
            </a:r>
          </a:p>
          <a:p>
            <a:r>
              <a:rPr lang="en-US" sz="2400">
                <a:solidFill>
                  <a:srgbClr val="0C0C0C"/>
                </a:solidFill>
                <a:latin typeface="Arial"/>
                <a:cs typeface="Arial"/>
              </a:rPr>
              <a:t>Vocabulary Picture Cards</a:t>
            </a:r>
          </a:p>
          <a:p>
            <a:r>
              <a:rPr lang="en-US" sz="2400">
                <a:solidFill>
                  <a:srgbClr val="0C0C0C"/>
                </a:solidFill>
                <a:latin typeface="Arial"/>
                <a:cs typeface="Arial"/>
              </a:rPr>
              <a:t>Book List</a:t>
            </a:r>
          </a:p>
          <a:p>
            <a:r>
              <a:rPr lang="en-US" sz="2400">
                <a:solidFill>
                  <a:srgbClr val="0C0C0C"/>
                </a:solidFill>
                <a:latin typeface="Arial"/>
                <a:cs typeface="Arial"/>
              </a:rPr>
              <a:t>Assessments</a:t>
            </a:r>
          </a:p>
        </p:txBody>
      </p:sp>
      <p:pic>
        <p:nvPicPr>
          <p:cNvPr id="5" name="Picture 4" descr="Colourful adhesive taps and pen on open notebook">
            <a:extLst>
              <a:ext uri="{FF2B5EF4-FFF2-40B4-BE49-F238E27FC236}">
                <a16:creationId xmlns:a16="http://schemas.microsoft.com/office/drawing/2014/main" id="{6DE365EA-20E9-4BCF-B761-69BB9039BF28}"/>
              </a:ext>
            </a:extLst>
          </p:cNvPr>
          <p:cNvPicPr>
            <a:picLocks noChangeAspect="1"/>
          </p:cNvPicPr>
          <p:nvPr/>
        </p:nvPicPr>
        <p:blipFill rotWithShape="1">
          <a:blip r:embed="rId2"/>
          <a:srcRect l="19001" r="35946" b="-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15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962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84C671-CF6A-4E62-B213-E088976299A9}"/>
              </a:ext>
            </a:extLst>
          </p:cNvPr>
          <p:cNvSpPr>
            <a:spLocks noGrp="1"/>
          </p:cNvSpPr>
          <p:nvPr>
            <p:ph type="title"/>
          </p:nvPr>
        </p:nvSpPr>
        <p:spPr>
          <a:xfrm>
            <a:off x="457201" y="1412488"/>
            <a:ext cx="3280188" cy="4363844"/>
          </a:xfrm>
        </p:spPr>
        <p:txBody>
          <a:bodyPr vert="horz" lIns="91440" tIns="45720" rIns="91440" bIns="45720" rtlCol="0" anchor="t">
            <a:normAutofit/>
          </a:bodyPr>
          <a:lstStyle/>
          <a:p>
            <a:r>
              <a:rPr lang="en-US" sz="4000" kern="1200">
                <a:solidFill>
                  <a:srgbClr val="FFFFFF"/>
                </a:solidFill>
                <a:latin typeface="Arial"/>
                <a:cs typeface="Arial"/>
              </a:rPr>
              <a:t>Family Engagement</a:t>
            </a:r>
          </a:p>
        </p:txBody>
      </p:sp>
      <p:sp>
        <p:nvSpPr>
          <p:cNvPr id="3" name="Content Placeholder 2">
            <a:extLst>
              <a:ext uri="{FF2B5EF4-FFF2-40B4-BE49-F238E27FC236}">
                <a16:creationId xmlns:a16="http://schemas.microsoft.com/office/drawing/2014/main" id="{E874E844-2429-47BC-8E6A-B60466AD09D5}"/>
              </a:ext>
            </a:extLst>
          </p:cNvPr>
          <p:cNvSpPr>
            <a:spLocks noGrp="1"/>
          </p:cNvSpPr>
          <p:nvPr>
            <p:ph idx="1"/>
          </p:nvPr>
        </p:nvSpPr>
        <p:spPr>
          <a:xfrm>
            <a:off x="4380855" y="1412489"/>
            <a:ext cx="3427283" cy="4363844"/>
          </a:xfrm>
        </p:spPr>
        <p:txBody>
          <a:bodyPr vert="horz" lIns="91440" tIns="45720" rIns="91440" bIns="45720" rtlCol="0" anchor="t">
            <a:normAutofit lnSpcReduction="10000"/>
          </a:bodyPr>
          <a:lstStyle/>
          <a:p>
            <a:pPr marL="0">
              <a:lnSpc>
                <a:spcPct val="90000"/>
              </a:lnSpc>
            </a:pPr>
            <a:r>
              <a:rPr lang="en-US" sz="2000">
                <a:solidFill>
                  <a:schemeClr val="tx1"/>
                </a:solidFill>
                <a:latin typeface="Arial"/>
                <a:cs typeface="Arial"/>
              </a:rPr>
              <a:t>Weekly Home Links provided for each unit</a:t>
            </a:r>
          </a:p>
          <a:p>
            <a:pPr lvl="1">
              <a:lnSpc>
                <a:spcPct val="90000"/>
              </a:lnSpc>
            </a:pPr>
            <a:r>
              <a:rPr lang="en-US" sz="2000">
                <a:solidFill>
                  <a:schemeClr val="tx1"/>
                </a:solidFill>
                <a:latin typeface="Arial"/>
                <a:cs typeface="Arial"/>
              </a:rPr>
              <a:t>Language conversation starters</a:t>
            </a:r>
          </a:p>
          <a:p>
            <a:pPr lvl="1">
              <a:lnSpc>
                <a:spcPct val="90000"/>
              </a:lnSpc>
            </a:pPr>
            <a:r>
              <a:rPr lang="en-US" sz="2000">
                <a:solidFill>
                  <a:schemeClr val="tx1"/>
                </a:solidFill>
                <a:latin typeface="Arial"/>
                <a:cs typeface="Arial"/>
              </a:rPr>
              <a:t>Literacy conversation starters</a:t>
            </a:r>
          </a:p>
          <a:p>
            <a:pPr lvl="1">
              <a:lnSpc>
                <a:spcPct val="90000"/>
              </a:lnSpc>
            </a:pPr>
            <a:r>
              <a:rPr lang="en-US" sz="2000">
                <a:solidFill>
                  <a:schemeClr val="tx1"/>
                </a:solidFill>
                <a:latin typeface="Arial"/>
                <a:cs typeface="Arial"/>
              </a:rPr>
              <a:t>Gross motor</a:t>
            </a:r>
          </a:p>
          <a:p>
            <a:pPr lvl="1">
              <a:lnSpc>
                <a:spcPct val="90000"/>
              </a:lnSpc>
            </a:pPr>
            <a:r>
              <a:rPr lang="en-US" sz="2000">
                <a:solidFill>
                  <a:schemeClr val="tx1"/>
                </a:solidFill>
                <a:latin typeface="Arial"/>
                <a:cs typeface="Arial"/>
              </a:rPr>
              <a:t>Read &amp; Talk Together conversation starters</a:t>
            </a:r>
          </a:p>
          <a:p>
            <a:pPr lvl="1">
              <a:lnSpc>
                <a:spcPct val="90000"/>
              </a:lnSpc>
            </a:pPr>
            <a:r>
              <a:rPr lang="en-US" sz="2000">
                <a:solidFill>
                  <a:schemeClr val="tx1"/>
                </a:solidFill>
                <a:latin typeface="Arial"/>
                <a:cs typeface="Arial"/>
              </a:rPr>
              <a:t>Math conversation starters</a:t>
            </a:r>
          </a:p>
          <a:p>
            <a:pPr lvl="1">
              <a:lnSpc>
                <a:spcPct val="90000"/>
              </a:lnSpc>
            </a:pPr>
            <a:r>
              <a:rPr lang="en-US" sz="2000">
                <a:solidFill>
                  <a:schemeClr val="tx1"/>
                </a:solidFill>
                <a:latin typeface="Arial"/>
                <a:cs typeface="Arial"/>
              </a:rPr>
              <a:t>Tips for reading together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435584-D3ED-4CA3-AD8F-E4CA5393185C}"/>
              </a:ext>
            </a:extLst>
          </p:cNvPr>
          <p:cNvSpPr txBox="1"/>
          <p:nvPr/>
        </p:nvSpPr>
        <p:spPr>
          <a:xfrm>
            <a:off x="8451604" y="1412489"/>
            <a:ext cx="3197701" cy="436384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indent="-228600" fontAlgn="base">
              <a:lnSpc>
                <a:spcPct val="90000"/>
              </a:lnSpc>
              <a:spcAft>
                <a:spcPts val="600"/>
              </a:spcAft>
              <a:buFont typeface="Arial" panose="020B0604020202020204" pitchFamily="34" charset="0"/>
              <a:buChar char="•"/>
            </a:pPr>
            <a:r>
              <a:rPr lang="en-US" sz="2000">
                <a:latin typeface="Arial"/>
                <a:cs typeface="Arial"/>
              </a:rPr>
              <a:t>For Families link: </a:t>
            </a:r>
          </a:p>
          <a:p>
            <a:pPr marL="342900" indent="-228600">
              <a:lnSpc>
                <a:spcPct val="90000"/>
              </a:lnSpc>
              <a:spcAft>
                <a:spcPts val="600"/>
              </a:spcAft>
              <a:buFont typeface="Arial" panose="020B0604020202020204" pitchFamily="34" charset="0"/>
              <a:buChar char="•"/>
            </a:pPr>
            <a:r>
              <a:rPr lang="en-US" sz="2000">
                <a:latin typeface="Arial"/>
                <a:cs typeface="Arial"/>
                <a:hlinkClick r:id="rId2"/>
              </a:rPr>
              <a:t>https://www.bpsearlylearning.org/family-engagement</a:t>
            </a:r>
            <a:endParaRPr lang="en-US" sz="2000">
              <a:latin typeface="Arial"/>
              <a:cs typeface="Arial"/>
            </a:endParaRPr>
          </a:p>
          <a:p>
            <a:pPr marL="800100" lvl="1" indent="-228600">
              <a:lnSpc>
                <a:spcPct val="90000"/>
              </a:lnSpc>
              <a:spcAft>
                <a:spcPts val="600"/>
              </a:spcAft>
              <a:buFont typeface="Arial" panose="020B0604020202020204" pitchFamily="34" charset="0"/>
              <a:buChar char="•"/>
            </a:pPr>
            <a:r>
              <a:rPr lang="en-US" sz="2000">
                <a:latin typeface="Arial"/>
                <a:cs typeface="Arial"/>
              </a:rPr>
              <a:t>Wealth of information for parents ranging from research shows to direct links for all subject areas and Kindergarten information</a:t>
            </a:r>
          </a:p>
          <a:p>
            <a:pPr marL="800100" lvl="1" indent="-228600">
              <a:lnSpc>
                <a:spcPct val="90000"/>
              </a:lnSpc>
              <a:spcAft>
                <a:spcPts val="600"/>
              </a:spcAft>
              <a:buFont typeface="Arial" panose="020B0604020202020204" pitchFamily="34" charset="0"/>
              <a:buChar char="•"/>
            </a:pPr>
            <a:r>
              <a:rPr lang="en-US" sz="2000">
                <a:latin typeface="Arial"/>
                <a:cs typeface="Arial"/>
              </a:rPr>
              <a:t>BPS Parent University sessions</a:t>
            </a:r>
          </a:p>
        </p:txBody>
      </p:sp>
    </p:spTree>
    <p:extLst>
      <p:ext uri="{BB962C8B-B14F-4D97-AF65-F5344CB8AC3E}">
        <p14:creationId xmlns:p14="http://schemas.microsoft.com/office/powerpoint/2010/main" val="136058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F8E0-02EF-4F9E-A08F-F1A747C0818C}"/>
              </a:ext>
            </a:extLst>
          </p:cNvPr>
          <p:cNvSpPr>
            <a:spLocks noGrp="1"/>
          </p:cNvSpPr>
          <p:nvPr>
            <p:ph type="title"/>
          </p:nvPr>
        </p:nvSpPr>
        <p:spPr/>
        <p:txBody>
          <a:bodyPr/>
          <a:lstStyle/>
          <a:p>
            <a:r>
              <a:rPr lang="en-US"/>
              <a:t>Coaching</a:t>
            </a:r>
          </a:p>
        </p:txBody>
      </p:sp>
      <p:sp>
        <p:nvSpPr>
          <p:cNvPr id="3" name="Content Placeholder 2">
            <a:extLst>
              <a:ext uri="{FF2B5EF4-FFF2-40B4-BE49-F238E27FC236}">
                <a16:creationId xmlns:a16="http://schemas.microsoft.com/office/drawing/2014/main" id="{5FB9D313-6F71-4B2D-A3C0-5EB0BEC24769}"/>
              </a:ext>
            </a:extLst>
          </p:cNvPr>
          <p:cNvSpPr>
            <a:spLocks noGrp="1"/>
          </p:cNvSpPr>
          <p:nvPr>
            <p:ph idx="1"/>
          </p:nvPr>
        </p:nvSpPr>
        <p:spPr>
          <a:xfrm>
            <a:off x="5271795" y="821415"/>
            <a:ext cx="6399245" cy="5168837"/>
          </a:xfrm>
        </p:spPr>
        <p:txBody>
          <a:bodyPr>
            <a:normAutofit fontScale="85000" lnSpcReduction="20000"/>
          </a:bodyPr>
          <a:lstStyle/>
          <a:p>
            <a:pPr>
              <a:lnSpc>
                <a:spcPct val="90000"/>
              </a:lnSpc>
            </a:pPr>
            <a:r>
              <a:rPr lang="en-US" sz="2800">
                <a:latin typeface="Arial"/>
                <a:cs typeface="Arial"/>
              </a:rPr>
              <a:t>What were you working on with the child or group?</a:t>
            </a:r>
            <a:endParaRPr lang="en-US" sz="2800"/>
          </a:p>
          <a:p>
            <a:pPr>
              <a:lnSpc>
                <a:spcPct val="90000"/>
              </a:lnSpc>
            </a:pPr>
            <a:r>
              <a:rPr lang="en-US" sz="2800">
                <a:latin typeface="Arial"/>
                <a:cs typeface="Arial"/>
              </a:rPr>
              <a:t>What did you hope they would learn?</a:t>
            </a:r>
          </a:p>
          <a:p>
            <a:pPr>
              <a:lnSpc>
                <a:spcPct val="90000"/>
              </a:lnSpc>
            </a:pPr>
            <a:r>
              <a:rPr lang="en-US" sz="2800">
                <a:latin typeface="Arial"/>
                <a:cs typeface="Arial"/>
              </a:rPr>
              <a:t>Why did you choose that particular activity, approach, or strategy?</a:t>
            </a:r>
          </a:p>
          <a:p>
            <a:pPr>
              <a:lnSpc>
                <a:spcPct val="90000"/>
              </a:lnSpc>
            </a:pPr>
            <a:r>
              <a:rPr lang="en-US" sz="2800">
                <a:latin typeface="Arial"/>
                <a:cs typeface="Arial"/>
              </a:rPr>
              <a:t>What did you think about how Circle Time went?</a:t>
            </a:r>
          </a:p>
          <a:p>
            <a:pPr>
              <a:lnSpc>
                <a:spcPct val="90000"/>
              </a:lnSpc>
            </a:pPr>
            <a:r>
              <a:rPr lang="en-US" sz="2800">
                <a:latin typeface="Arial"/>
                <a:cs typeface="Arial"/>
              </a:rPr>
              <a:t>Tell me a little more about the learning goals of the art activity?</a:t>
            </a:r>
          </a:p>
          <a:p>
            <a:pPr>
              <a:lnSpc>
                <a:spcPct val="90000"/>
              </a:lnSpc>
            </a:pPr>
            <a:r>
              <a:rPr lang="en-US" sz="2800">
                <a:latin typeface="Arial"/>
                <a:cs typeface="Arial"/>
              </a:rPr>
              <a:t>How do you think your questions changed the child's thinking direction?</a:t>
            </a:r>
          </a:p>
          <a:p>
            <a:pPr>
              <a:lnSpc>
                <a:spcPct val="90000"/>
              </a:lnSpc>
            </a:pPr>
            <a:r>
              <a:rPr lang="en-US" sz="2800">
                <a:latin typeface="Arial"/>
                <a:cs typeface="Arial"/>
              </a:rPr>
              <a:t>How do you think the child felt?</a:t>
            </a:r>
          </a:p>
          <a:p>
            <a:pPr>
              <a:lnSpc>
                <a:spcPct val="90000"/>
              </a:lnSpc>
            </a:pPr>
            <a:r>
              <a:rPr lang="en-US" sz="2800">
                <a:latin typeface="Arial"/>
                <a:cs typeface="Arial"/>
              </a:rPr>
              <a:t>How did your teaching strategy sustain the child's interest and engagement?</a:t>
            </a:r>
          </a:p>
          <a:p>
            <a:endParaRPr lang="en-US"/>
          </a:p>
        </p:txBody>
      </p:sp>
      <p:pic>
        <p:nvPicPr>
          <p:cNvPr id="4" name="Picture 3" descr="Coach's whistle">
            <a:extLst>
              <a:ext uri="{FF2B5EF4-FFF2-40B4-BE49-F238E27FC236}">
                <a16:creationId xmlns:a16="http://schemas.microsoft.com/office/drawing/2014/main" id="{1612B25C-DDB6-4A88-AA09-7F818BB74C85}"/>
              </a:ext>
            </a:extLst>
          </p:cNvPr>
          <p:cNvPicPr>
            <a:picLocks noChangeAspect="1"/>
          </p:cNvPicPr>
          <p:nvPr/>
        </p:nvPicPr>
        <p:blipFill rotWithShape="1">
          <a:blip r:embed="rId2"/>
          <a:srcRect l="40233" r="232" b="-1"/>
          <a:stretch/>
        </p:blipFill>
        <p:spPr>
          <a:xfrm>
            <a:off x="20" y="755780"/>
            <a:ext cx="5271775" cy="528080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4136962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377EB-2E96-4915-9B6C-3AA6D4883887}"/>
              </a:ext>
            </a:extLst>
          </p:cNvPr>
          <p:cNvSpPr>
            <a:spLocks noGrp="1"/>
          </p:cNvSpPr>
          <p:nvPr>
            <p:ph type="title"/>
          </p:nvPr>
        </p:nvSpPr>
        <p:spPr>
          <a:xfrm>
            <a:off x="838201" y="624568"/>
            <a:ext cx="3351755" cy="5412920"/>
          </a:xfrm>
        </p:spPr>
        <p:txBody>
          <a:bodyPr>
            <a:normAutofit/>
          </a:bodyPr>
          <a:lstStyle/>
          <a:p>
            <a:r>
              <a:rPr lang="en-US" sz="4000">
                <a:solidFill>
                  <a:schemeClr val="bg1"/>
                </a:solidFill>
              </a:rPr>
              <a:t>Standards Alignment</a:t>
            </a:r>
          </a:p>
        </p:txBody>
      </p:sp>
      <p:graphicFrame>
        <p:nvGraphicFramePr>
          <p:cNvPr id="5" name="Content Placeholder 2">
            <a:extLst>
              <a:ext uri="{FF2B5EF4-FFF2-40B4-BE49-F238E27FC236}">
                <a16:creationId xmlns:a16="http://schemas.microsoft.com/office/drawing/2014/main" id="{3D66E610-1970-40A2-9006-2DB6AE69B4A2}"/>
              </a:ext>
            </a:extLst>
          </p:cNvPr>
          <p:cNvGraphicFramePr>
            <a:graphicFrameLocks noGrp="1"/>
          </p:cNvGraphicFramePr>
          <p:nvPr>
            <p:ph idx="1"/>
            <p:extLst>
              <p:ext uri="{D42A27DB-BD31-4B8C-83A1-F6EECF244321}">
                <p14:modId xmlns:p14="http://schemas.microsoft.com/office/powerpoint/2010/main" val="1755053733"/>
              </p:ext>
            </p:extLst>
          </p:nvPr>
        </p:nvGraphicFramePr>
        <p:xfrm>
          <a:off x="5392455" y="623888"/>
          <a:ext cx="5961345" cy="541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936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FFEA5-0C41-4D58-AE72-0AEFDEC4103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4000" kern="1200">
                <a:solidFill>
                  <a:schemeClr val="bg1"/>
                </a:solidFill>
              </a:rPr>
              <a:t>Standards Alignment</a:t>
            </a:r>
          </a:p>
        </p:txBody>
      </p:sp>
      <p:pic>
        <p:nvPicPr>
          <p:cNvPr id="4" name="Picture 4" descr="Graphical user interface, text, application, Word&#10;&#10;Description automatically generated">
            <a:extLst>
              <a:ext uri="{FF2B5EF4-FFF2-40B4-BE49-F238E27FC236}">
                <a16:creationId xmlns:a16="http://schemas.microsoft.com/office/drawing/2014/main" id="{5E3AC55E-480C-4AD9-BC82-FEC7F313B289}"/>
              </a:ext>
            </a:extLst>
          </p:cNvPr>
          <p:cNvPicPr>
            <a:picLocks noGrp="1" noChangeAspect="1"/>
          </p:cNvPicPr>
          <p:nvPr>
            <p:ph idx="1"/>
          </p:nvPr>
        </p:nvPicPr>
        <p:blipFill rotWithShape="1">
          <a:blip r:embed="rId2"/>
          <a:srcRect l="9982" t="17042" r="6897" b="3859"/>
          <a:stretch/>
        </p:blipFill>
        <p:spPr>
          <a:xfrm>
            <a:off x="1483567" y="1403373"/>
            <a:ext cx="8716996" cy="4666053"/>
          </a:xfrm>
          <a:prstGeom prst="rect">
            <a:avLst/>
          </a:prstGeom>
        </p:spPr>
      </p:pic>
    </p:spTree>
    <p:extLst>
      <p:ext uri="{BB962C8B-B14F-4D97-AF65-F5344CB8AC3E}">
        <p14:creationId xmlns:p14="http://schemas.microsoft.com/office/powerpoint/2010/main" val="3630081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hlinkClick r:id="" action="ppaction://media"/>
            <a:extLst>
              <a:ext uri="{FF2B5EF4-FFF2-40B4-BE49-F238E27FC236}">
                <a16:creationId xmlns:a16="http://schemas.microsoft.com/office/drawing/2014/main" id="{BE96447A-0AF5-4303-8D76-79FC35B59F1D}"/>
              </a:ext>
            </a:extLst>
          </p:cNvPr>
          <p:cNvPicPr>
            <a:picLocks noGrp="1" noRot="1" noChangeAspect="1"/>
          </p:cNvPicPr>
          <p:nvPr>
            <p:ph idx="1"/>
            <a:videoFile r:link="rId1"/>
          </p:nvPr>
        </p:nvPicPr>
        <p:blipFill>
          <a:blip r:embed="rId3"/>
          <a:stretch>
            <a:fillRect/>
          </a:stretch>
        </p:blipFill>
        <p:spPr>
          <a:xfrm>
            <a:off x="1228607" y="841022"/>
            <a:ext cx="9565453" cy="4645378"/>
          </a:xfrm>
          <a:prstGeom prst="rect">
            <a:avLst/>
          </a:prstGeom>
        </p:spPr>
      </p:pic>
      <p:sp>
        <p:nvSpPr>
          <p:cNvPr id="5" name="TextBox 4">
            <a:extLst>
              <a:ext uri="{FF2B5EF4-FFF2-40B4-BE49-F238E27FC236}">
                <a16:creationId xmlns:a16="http://schemas.microsoft.com/office/drawing/2014/main" id="{F357165C-0414-420A-965E-B29341D2B487}"/>
              </a:ext>
            </a:extLst>
          </p:cNvPr>
          <p:cNvSpPr txBox="1"/>
          <p:nvPr/>
        </p:nvSpPr>
        <p:spPr>
          <a:xfrm>
            <a:off x="434622" y="27053"/>
            <a:ext cx="9177866"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fontAlgn="base"/>
            <a:r>
              <a:rPr lang="en-US" sz="4000" b="1">
                <a:solidFill>
                  <a:srgbClr val="003B71"/>
                </a:solidFill>
                <a:latin typeface="Arial"/>
                <a:cs typeface="Arial"/>
              </a:rPr>
              <a:t>The Color Investigation</a:t>
            </a:r>
            <a:endParaRPr lang="en-US" sz="4000" b="1">
              <a:solidFill>
                <a:srgbClr val="003B7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E269E7E-7C23-4E8C-ACF6-5B3441C6EC4B}"/>
              </a:ext>
            </a:extLst>
          </p:cNvPr>
          <p:cNvSpPr txBox="1"/>
          <p:nvPr/>
        </p:nvSpPr>
        <p:spPr>
          <a:xfrm>
            <a:off x="506027" y="6123061"/>
            <a:ext cx="8513686" cy="707886"/>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62A043-CBF4-4706-AAD0-3132CA03B58F}"/>
              </a:ext>
            </a:extLst>
          </p:cNvPr>
          <p:cNvSpPr txBox="1"/>
          <p:nvPr/>
        </p:nvSpPr>
        <p:spPr>
          <a:xfrm>
            <a:off x="3080551" y="6471821"/>
            <a:ext cx="914400" cy="91440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598745C-26FD-4CFD-8114-55E59FC8CE98}"/>
              </a:ext>
            </a:extLst>
          </p:cNvPr>
          <p:cNvSpPr txBox="1"/>
          <p:nvPr/>
        </p:nvSpPr>
        <p:spPr>
          <a:xfrm>
            <a:off x="3994951" y="5593381"/>
            <a:ext cx="2969580" cy="646331"/>
          </a:xfrm>
          <a:prstGeom prst="rect">
            <a:avLst/>
          </a:prstGeom>
          <a:noFill/>
        </p:spPr>
        <p:txBody>
          <a:bodyPr wrap="square">
            <a:spAutoFit/>
          </a:bodyPr>
          <a:lstStyle/>
          <a:p>
            <a:r>
              <a:rPr lang="en-US" dirty="0">
                <a:hlinkClick r:id="rId4"/>
              </a:rPr>
              <a:t>https://vimeo.com/74481930</a:t>
            </a:r>
            <a:endParaRPr lang="en-US" dirty="0"/>
          </a:p>
          <a:p>
            <a:endParaRPr lang="en-US" dirty="0"/>
          </a:p>
        </p:txBody>
      </p:sp>
    </p:spTree>
    <p:extLst>
      <p:ext uri="{BB962C8B-B14F-4D97-AF65-F5344CB8AC3E}">
        <p14:creationId xmlns:p14="http://schemas.microsoft.com/office/powerpoint/2010/main" val="1812090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2737-8AC4-4037-9830-E025015FD7D2}"/>
              </a:ext>
            </a:extLst>
          </p:cNvPr>
          <p:cNvSpPr>
            <a:spLocks noGrp="1"/>
          </p:cNvSpPr>
          <p:nvPr>
            <p:ph type="title"/>
          </p:nvPr>
        </p:nvSpPr>
        <p:spPr/>
        <p:txBody>
          <a:bodyPr/>
          <a:lstStyle/>
          <a:p>
            <a:r>
              <a:rPr lang="en-US"/>
              <a:t>Other Locations of Implementation </a:t>
            </a:r>
          </a:p>
        </p:txBody>
      </p:sp>
      <p:sp>
        <p:nvSpPr>
          <p:cNvPr id="3" name="Content Placeholder 2">
            <a:extLst>
              <a:ext uri="{FF2B5EF4-FFF2-40B4-BE49-F238E27FC236}">
                <a16:creationId xmlns:a16="http://schemas.microsoft.com/office/drawing/2014/main" id="{33712977-2036-468B-836B-E7680EF9E12D}"/>
              </a:ext>
            </a:extLst>
          </p:cNvPr>
          <p:cNvSpPr>
            <a:spLocks noGrp="1"/>
          </p:cNvSpPr>
          <p:nvPr>
            <p:ph idx="1"/>
          </p:nvPr>
        </p:nvSpPr>
        <p:spPr/>
        <p:txBody>
          <a:bodyPr/>
          <a:lstStyle/>
          <a:p>
            <a:r>
              <a:rPr lang="en-US"/>
              <a:t>Maine Department of Education: Pre-K for ME</a:t>
            </a:r>
          </a:p>
          <a:p>
            <a:r>
              <a:rPr lang="en-US"/>
              <a:t>Rhode Island Department of Education: Kindergarten and First Grade</a:t>
            </a:r>
          </a:p>
        </p:txBody>
      </p:sp>
    </p:spTree>
    <p:extLst>
      <p:ext uri="{BB962C8B-B14F-4D97-AF65-F5344CB8AC3E}">
        <p14:creationId xmlns:p14="http://schemas.microsoft.com/office/powerpoint/2010/main" val="349014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3</a:t>
            </a:fld>
            <a:endParaRPr lang="en-US"/>
          </a:p>
        </p:txBody>
      </p:sp>
    </p:spTree>
    <p:extLst>
      <p:ext uri="{BB962C8B-B14F-4D97-AF65-F5344CB8AC3E}">
        <p14:creationId xmlns:p14="http://schemas.microsoft.com/office/powerpoint/2010/main" val="265557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E777E5-DB0E-944C-888B-F1EB1B00095E}"/>
              </a:ext>
            </a:extLst>
          </p:cNvPr>
          <p:cNvSpPr>
            <a:spLocks noGrp="1"/>
          </p:cNvSpPr>
          <p:nvPr>
            <p:ph type="sldNum" sz="quarter" idx="12"/>
          </p:nvPr>
        </p:nvSpPr>
        <p:spPr>
          <a:xfrm>
            <a:off x="9138920" y="260350"/>
            <a:ext cx="2743200" cy="365125"/>
          </a:xfrm>
        </p:spPr>
        <p:txBody>
          <a:bodyPr/>
          <a:lstStyle/>
          <a:p>
            <a:fld id="{84E24DD3-0117-F947-8F74-C808912B5A2D}" type="slidenum">
              <a:rPr lang="en-US" smtClean="0"/>
              <a:pPr/>
              <a:t>30</a:t>
            </a:fld>
            <a:endParaRPr lang="en-US"/>
          </a:p>
        </p:txBody>
      </p:sp>
      <p:sp>
        <p:nvSpPr>
          <p:cNvPr id="7" name="Title 6">
            <a:extLst>
              <a:ext uri="{FF2B5EF4-FFF2-40B4-BE49-F238E27FC236}">
                <a16:creationId xmlns:a16="http://schemas.microsoft.com/office/drawing/2014/main" id="{76A3AAB8-F29F-764E-B5C9-42DFED79A186}"/>
              </a:ext>
            </a:extLst>
          </p:cNvPr>
          <p:cNvSpPr>
            <a:spLocks noGrp="1"/>
          </p:cNvSpPr>
          <p:nvPr>
            <p:ph type="title"/>
          </p:nvPr>
        </p:nvSpPr>
        <p:spPr>
          <a:xfrm>
            <a:off x="491265" y="2073713"/>
            <a:ext cx="8346109" cy="3781177"/>
          </a:xfrm>
        </p:spPr>
        <p:txBody>
          <a:bodyPr>
            <a:normAutofit/>
          </a:bodyPr>
          <a:lstStyle/>
          <a:p>
            <a:r>
              <a:rPr lang="en-US"/>
              <a:t>Jill Dent </a:t>
            </a:r>
            <a:r>
              <a:rPr lang="en-US" sz="2400" b="0">
                <a:solidFill>
                  <a:srgbClr val="00B0F0"/>
                </a:solidFill>
              </a:rPr>
              <a:t>jdent@mdek12.org</a:t>
            </a:r>
            <a:br>
              <a:rPr lang="en-US"/>
            </a:br>
            <a:r>
              <a:rPr lang="en-US"/>
              <a:t>Joyce Greer </a:t>
            </a:r>
            <a:r>
              <a:rPr lang="en-US" sz="2400" b="0">
                <a:solidFill>
                  <a:srgbClr val="00B0F0"/>
                </a:solidFill>
              </a:rPr>
              <a:t>jgreer@mdek12.org</a:t>
            </a:r>
            <a:br>
              <a:rPr lang="en-US"/>
            </a:br>
            <a:r>
              <a:rPr lang="en-US"/>
              <a:t>Marisa Prewitt </a:t>
            </a:r>
            <a:r>
              <a:rPr lang="en-US" sz="2700" b="0">
                <a:solidFill>
                  <a:srgbClr val="00B0F0"/>
                </a:solidFill>
              </a:rPr>
              <a:t>mprewitt@mdek12.org</a:t>
            </a:r>
            <a:br>
              <a:rPr lang="en-US"/>
            </a:br>
            <a:br>
              <a:rPr lang="en-US"/>
            </a:br>
            <a:endParaRPr lang="en-US"/>
          </a:p>
        </p:txBody>
      </p:sp>
      <p:sp>
        <p:nvSpPr>
          <p:cNvPr id="3" name="TextBox 2">
            <a:extLst>
              <a:ext uri="{FF2B5EF4-FFF2-40B4-BE49-F238E27FC236}">
                <a16:creationId xmlns:a16="http://schemas.microsoft.com/office/drawing/2014/main" id="{671876D4-64CA-CE4C-8E5E-09956B96310A}"/>
              </a:ext>
            </a:extLst>
          </p:cNvPr>
          <p:cNvSpPr txBox="1"/>
          <p:nvPr/>
        </p:nvSpPr>
        <p:spPr>
          <a:xfrm>
            <a:off x="10951779" y="4656083"/>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537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B9A6-0EB3-4252-B7C4-45A56A3B13DD}"/>
              </a:ext>
            </a:extLst>
          </p:cNvPr>
          <p:cNvSpPr>
            <a:spLocks noGrp="1"/>
          </p:cNvSpPr>
          <p:nvPr>
            <p:ph type="title"/>
          </p:nvPr>
        </p:nvSpPr>
        <p:spPr/>
        <p:txBody>
          <a:bodyPr/>
          <a:lstStyle/>
          <a:p>
            <a:r>
              <a:rPr lang="en-US"/>
              <a:t>Early Learning Collaborative Curriculum Requirements</a:t>
            </a:r>
          </a:p>
        </p:txBody>
      </p:sp>
      <p:sp>
        <p:nvSpPr>
          <p:cNvPr id="3" name="Content Placeholder 2">
            <a:extLst>
              <a:ext uri="{FF2B5EF4-FFF2-40B4-BE49-F238E27FC236}">
                <a16:creationId xmlns:a16="http://schemas.microsoft.com/office/drawing/2014/main" id="{945680F9-B578-4C2A-85CD-6FB34755FF01}"/>
              </a:ext>
            </a:extLst>
          </p:cNvPr>
          <p:cNvSpPr>
            <a:spLocks noGrp="1"/>
          </p:cNvSpPr>
          <p:nvPr>
            <p:ph idx="1"/>
          </p:nvPr>
        </p:nvSpPr>
        <p:spPr/>
        <p:txBody>
          <a:bodyPr vert="horz" lIns="91440" tIns="45720" rIns="91440" bIns="45720" rtlCol="0" anchor="t">
            <a:normAutofit/>
          </a:bodyPr>
          <a:lstStyle/>
          <a:p>
            <a:r>
              <a:rPr lang="en-US" dirty="0">
                <a:latin typeface="Arial"/>
                <a:cs typeface="Arial"/>
              </a:rPr>
              <a:t>Thematic based</a:t>
            </a:r>
          </a:p>
          <a:p>
            <a:r>
              <a:rPr lang="en-US" dirty="0">
                <a:latin typeface="Arial"/>
                <a:cs typeface="Arial"/>
              </a:rPr>
              <a:t>Emphasis on early childhood literacy</a:t>
            </a:r>
          </a:p>
          <a:p>
            <a:r>
              <a:rPr lang="en-US" dirty="0">
                <a:latin typeface="Arial"/>
                <a:cs typeface="Arial"/>
              </a:rPr>
              <a:t>Aligned to Early Learning Standards</a:t>
            </a:r>
          </a:p>
          <a:p>
            <a:r>
              <a:rPr lang="en-US" dirty="0">
                <a:latin typeface="Arial"/>
                <a:cs typeface="Arial"/>
              </a:rPr>
              <a:t>Comprehensive to cover all domains</a:t>
            </a:r>
          </a:p>
          <a:p>
            <a:r>
              <a:rPr lang="en-US" dirty="0">
                <a:latin typeface="Arial"/>
                <a:cs typeface="Arial"/>
              </a:rPr>
              <a:t>Evidence – base of child outcomes</a:t>
            </a:r>
          </a:p>
          <a:p>
            <a:endParaRPr lang="en-US" dirty="0"/>
          </a:p>
        </p:txBody>
      </p:sp>
    </p:spTree>
    <p:extLst>
      <p:ext uri="{BB962C8B-B14F-4D97-AF65-F5344CB8AC3E}">
        <p14:creationId xmlns:p14="http://schemas.microsoft.com/office/powerpoint/2010/main" val="352110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B8DB-DCEF-4230-8D5D-114BCB87EBBC}"/>
              </a:ext>
            </a:extLst>
          </p:cNvPr>
          <p:cNvSpPr>
            <a:spLocks noGrp="1"/>
          </p:cNvSpPr>
          <p:nvPr>
            <p:ph type="title"/>
          </p:nvPr>
        </p:nvSpPr>
        <p:spPr/>
        <p:txBody>
          <a:bodyPr/>
          <a:lstStyle/>
          <a:p>
            <a:r>
              <a:rPr lang="en-US"/>
              <a:t>Curriculum Conundrum…</a:t>
            </a:r>
          </a:p>
        </p:txBody>
      </p:sp>
      <p:sp>
        <p:nvSpPr>
          <p:cNvPr id="3" name="Content Placeholder 2">
            <a:extLst>
              <a:ext uri="{FF2B5EF4-FFF2-40B4-BE49-F238E27FC236}">
                <a16:creationId xmlns:a16="http://schemas.microsoft.com/office/drawing/2014/main" id="{7829EFB5-5ABB-446F-A374-1FEF7B53AA3A}"/>
              </a:ext>
            </a:extLst>
          </p:cNvPr>
          <p:cNvSpPr>
            <a:spLocks noGrp="1"/>
          </p:cNvSpPr>
          <p:nvPr>
            <p:ph idx="1"/>
          </p:nvPr>
        </p:nvSpPr>
        <p:spPr>
          <a:xfrm>
            <a:off x="838200" y="1166649"/>
            <a:ext cx="10515600" cy="4870970"/>
          </a:xfrm>
        </p:spPr>
        <p:txBody>
          <a:bodyPr vert="horz" lIns="91440" tIns="45720" rIns="91440" bIns="45720" rtlCol="0" anchor="t">
            <a:normAutofit/>
          </a:bodyPr>
          <a:lstStyle/>
          <a:p>
            <a:r>
              <a:rPr lang="en-US" dirty="0">
                <a:latin typeface="Arial"/>
                <a:cs typeface="Arial"/>
              </a:rPr>
              <a:t>Opening the World of Learning (OWL) – out of print</a:t>
            </a:r>
          </a:p>
          <a:p>
            <a:r>
              <a:rPr lang="en-US" dirty="0">
                <a:latin typeface="Arial"/>
                <a:cs typeface="Arial"/>
              </a:rPr>
              <a:t>Reviewed list of curricula:  </a:t>
            </a:r>
            <a:r>
              <a:rPr lang="en-US" b="1" i="0" u="sng" dirty="0">
                <a:solidFill>
                  <a:srgbClr val="23527C"/>
                </a:solidFill>
                <a:effectLst/>
                <a:latin typeface="Helvetica Neue"/>
                <a:cs typeface="Arial"/>
                <a:hlinkClick r:id="rId2"/>
              </a:rPr>
              <a:t>Pre-Kindergarten Comprehensive Curriculum Results for Children Ages Three and Four Executive Summary</a:t>
            </a:r>
            <a:endParaRPr lang="en-US" b="1" i="0" u="sng" dirty="0">
              <a:solidFill>
                <a:srgbClr val="23527C"/>
              </a:solidFill>
              <a:effectLst/>
              <a:latin typeface="Helvetica Neue"/>
              <a:cs typeface="Arial"/>
            </a:endParaRPr>
          </a:p>
          <a:p>
            <a:r>
              <a:rPr lang="en-US" dirty="0">
                <a:latin typeface="Helvetica Neue"/>
                <a:cs typeface="Arial"/>
              </a:rPr>
              <a:t>Focus on Pre-K: </a:t>
            </a:r>
            <a:r>
              <a:rPr lang="en-US" dirty="0">
                <a:latin typeface="Arial"/>
                <a:cs typeface="Arial"/>
                <a:hlinkClick r:id="rId3"/>
              </a:rPr>
              <a:t>Pre-K — Focus on Early Learning (bpsearlylearning.org)</a:t>
            </a:r>
            <a:endParaRPr lang="en-US" dirty="0">
              <a:latin typeface="Arial"/>
              <a:cs typeface="Arial"/>
            </a:endParaRPr>
          </a:p>
          <a:p>
            <a:r>
              <a:rPr lang="en-US" dirty="0">
                <a:latin typeface="Arial"/>
                <a:cs typeface="Arial"/>
              </a:rPr>
              <a:t>Focus has been renamed to “MS Beginnings” for our state</a:t>
            </a:r>
          </a:p>
          <a:p>
            <a:r>
              <a:rPr lang="en-US" dirty="0">
                <a:latin typeface="Arial"/>
                <a:cs typeface="Arial"/>
              </a:rPr>
              <a:t>MDE will conduct a quasi-experimental design study to measure implementation and child outcomes</a:t>
            </a:r>
          </a:p>
          <a:p>
            <a:endParaRPr lang="en-US" dirty="0"/>
          </a:p>
          <a:p>
            <a:pPr marL="0" indent="0">
              <a:buNone/>
            </a:pPr>
            <a:endParaRPr lang="en-US" dirty="0"/>
          </a:p>
        </p:txBody>
      </p:sp>
    </p:spTree>
    <p:extLst>
      <p:ext uri="{BB962C8B-B14F-4D97-AF65-F5344CB8AC3E}">
        <p14:creationId xmlns:p14="http://schemas.microsoft.com/office/powerpoint/2010/main" val="2972203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5684-A14D-4070-8809-383A80CF925C}"/>
              </a:ext>
            </a:extLst>
          </p:cNvPr>
          <p:cNvSpPr>
            <a:spLocks noGrp="1"/>
          </p:cNvSpPr>
          <p:nvPr>
            <p:ph type="title"/>
          </p:nvPr>
        </p:nvSpPr>
        <p:spPr/>
        <p:txBody>
          <a:bodyPr/>
          <a:lstStyle/>
          <a:p>
            <a:r>
              <a:rPr lang="en-US">
                <a:latin typeface="Arial"/>
                <a:cs typeface="Arial"/>
              </a:rPr>
              <a:t>Focus on Pre-K Research</a:t>
            </a:r>
            <a:endParaRPr lang="en-US"/>
          </a:p>
        </p:txBody>
      </p:sp>
      <p:sp>
        <p:nvSpPr>
          <p:cNvPr id="3" name="Content Placeholder 2">
            <a:extLst>
              <a:ext uri="{FF2B5EF4-FFF2-40B4-BE49-F238E27FC236}">
                <a16:creationId xmlns:a16="http://schemas.microsoft.com/office/drawing/2014/main" id="{63BB42C1-5453-4497-A055-BC7488F9565D}"/>
              </a:ext>
            </a:extLst>
          </p:cNvPr>
          <p:cNvSpPr>
            <a:spLocks noGrp="1"/>
          </p:cNvSpPr>
          <p:nvPr>
            <p:ph idx="1"/>
          </p:nvPr>
        </p:nvSpPr>
        <p:spPr>
          <a:xfrm>
            <a:off x="409576" y="772042"/>
            <a:ext cx="11420473" cy="4811438"/>
          </a:xfrm>
        </p:spPr>
        <p:txBody>
          <a:bodyPr vert="horz" lIns="91440" tIns="45720" rIns="91440" bIns="45720" rtlCol="0" anchor="t">
            <a:normAutofit fontScale="77500" lnSpcReduction="20000"/>
          </a:bodyPr>
          <a:lstStyle/>
          <a:p>
            <a:r>
              <a:rPr lang="en-US">
                <a:latin typeface="Arial"/>
                <a:cs typeface="Arial"/>
                <a:hlinkClick r:id="rId2"/>
              </a:rPr>
              <a:t>Results — Focus on Early Learning (bpsearlylearning.org)</a:t>
            </a:r>
            <a:endParaRPr lang="en-US">
              <a:latin typeface="Arial"/>
              <a:cs typeface="Arial"/>
            </a:endParaRPr>
          </a:p>
          <a:p>
            <a:r>
              <a:rPr lang="en-US">
                <a:latin typeface="Arial"/>
                <a:cs typeface="Arial"/>
              </a:rPr>
              <a:t>Large Pre-K Impact in the Boston Public Schools (Harvard study)  </a:t>
            </a:r>
            <a:r>
              <a:rPr lang="en-US">
                <a:latin typeface="Arial"/>
                <a:cs typeface="Arial"/>
                <a:hlinkClick r:id="rId3"/>
              </a:rPr>
              <a:t>Impacts of a Prekindergarten Program on Children's Mathematics, Language, Literacy, Executive Function, and Emotional Skills - Weiland - 2013 - Child Development - Wiley Online Library</a:t>
            </a:r>
            <a:endParaRPr lang="en-US">
              <a:latin typeface="Arial"/>
              <a:cs typeface="Arial"/>
            </a:endParaRPr>
          </a:p>
          <a:p>
            <a:r>
              <a:rPr lang="en-US">
                <a:latin typeface="Arial"/>
                <a:cs typeface="Arial"/>
              </a:rPr>
              <a:t>The </a:t>
            </a:r>
            <a:r>
              <a:rPr lang="en-US">
                <a:latin typeface="Arial"/>
                <a:cs typeface="Arial"/>
                <a:hlinkClick r:id="rId4"/>
              </a:rPr>
              <a:t>internal BPS study</a:t>
            </a:r>
            <a:r>
              <a:rPr lang="en-US">
                <a:latin typeface="Arial"/>
                <a:cs typeface="Arial"/>
              </a:rPr>
              <a:t> relies on results from the Dynamic Indicators of Basic Early Literacy Skills (DIBELS) assessment.</a:t>
            </a:r>
          </a:p>
          <a:p>
            <a:r>
              <a:rPr lang="en-US">
                <a:latin typeface="Arial"/>
                <a:cs typeface="Arial"/>
              </a:rPr>
              <a:t>Findings from the </a:t>
            </a:r>
            <a:r>
              <a:rPr lang="en-US" err="1">
                <a:latin typeface="Arial"/>
                <a:cs typeface="Arial"/>
                <a:hlinkClick r:id="rId5"/>
              </a:rPr>
              <a:t>ExCEL</a:t>
            </a:r>
            <a:r>
              <a:rPr lang="en-US">
                <a:latin typeface="Arial"/>
                <a:cs typeface="Arial"/>
                <a:hlinkClick r:id="rId5"/>
              </a:rPr>
              <a:t> study</a:t>
            </a:r>
            <a:r>
              <a:rPr lang="en-US">
                <a:latin typeface="Arial"/>
                <a:cs typeface="Arial"/>
              </a:rPr>
              <a:t>, a five-year longitudinal study funded by the Institute of Educational Sciences, evaluates all aspects of our program from Pre-K through third grade. These findings provide further longer-term evidence around the effectiveness of our Pre-K (K1) program and help the Department of Early Childhood identify how to further improve our curriculum and the supports we provide our educators. Nationally, this study will help understand the challenges of sustaining the Pre-K gains.</a:t>
            </a:r>
          </a:p>
          <a:p>
            <a:r>
              <a:rPr lang="en-US">
                <a:latin typeface="Arial"/>
                <a:cs typeface="Arial"/>
                <a:hlinkClick r:id="rId6"/>
              </a:rPr>
              <a:t>MIT Study on Boston PreK outcomes</a:t>
            </a:r>
            <a:endParaRPr lang="en-US"/>
          </a:p>
          <a:p>
            <a:pPr marL="0" indent="0">
              <a:buNone/>
            </a:pPr>
            <a:endParaRPr lang="en-US"/>
          </a:p>
          <a:p>
            <a:endParaRPr lang="en-US"/>
          </a:p>
          <a:p>
            <a:endParaRPr lang="en-US"/>
          </a:p>
        </p:txBody>
      </p:sp>
    </p:spTree>
    <p:extLst>
      <p:ext uri="{BB962C8B-B14F-4D97-AF65-F5344CB8AC3E}">
        <p14:creationId xmlns:p14="http://schemas.microsoft.com/office/powerpoint/2010/main" val="268887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41FF2-9C74-4A46-967F-731609368784}"/>
              </a:ext>
            </a:extLst>
          </p:cNvPr>
          <p:cNvSpPr>
            <a:spLocks noGrp="1"/>
          </p:cNvSpPr>
          <p:nvPr>
            <p:ph type="title"/>
          </p:nvPr>
        </p:nvSpPr>
        <p:spPr>
          <a:xfrm>
            <a:off x="2311147" y="365760"/>
            <a:ext cx="7569706" cy="847707"/>
          </a:xfrm>
        </p:spPr>
        <p:txBody>
          <a:bodyPr anchor="ctr">
            <a:normAutofit/>
          </a:bodyPr>
          <a:lstStyle/>
          <a:p>
            <a:pPr algn="ctr"/>
            <a:r>
              <a:rPr lang="en-US" sz="4000">
                <a:latin typeface="Arial"/>
                <a:cs typeface="Arial"/>
              </a:rPr>
              <a:t>What the studies found... </a:t>
            </a:r>
            <a:endParaRPr lang="en-US" sz="4000"/>
          </a:p>
        </p:txBody>
      </p:sp>
      <p:sp>
        <p:nvSpPr>
          <p:cNvPr id="3" name="Content Placeholder 2">
            <a:extLst>
              <a:ext uri="{FF2B5EF4-FFF2-40B4-BE49-F238E27FC236}">
                <a16:creationId xmlns:a16="http://schemas.microsoft.com/office/drawing/2014/main" id="{83B438FF-641F-4A7A-BA99-8BA205AA5B1D}"/>
              </a:ext>
            </a:extLst>
          </p:cNvPr>
          <p:cNvSpPr>
            <a:spLocks noGrp="1"/>
          </p:cNvSpPr>
          <p:nvPr>
            <p:ph idx="1"/>
          </p:nvPr>
        </p:nvSpPr>
        <p:spPr>
          <a:xfrm>
            <a:off x="2165569" y="1251215"/>
            <a:ext cx="7860863" cy="5111485"/>
          </a:xfrm>
        </p:spPr>
        <p:txBody>
          <a:bodyPr vert="horz" lIns="91440" tIns="45720" rIns="91440" bIns="45720" rtlCol="0" anchor="t">
            <a:noAutofit/>
          </a:bodyPr>
          <a:lstStyle/>
          <a:p>
            <a:pPr>
              <a:lnSpc>
                <a:spcPct val="90000"/>
              </a:lnSpc>
            </a:pPr>
            <a:r>
              <a:rPr lang="en-US" sz="2400">
                <a:latin typeface="Arial"/>
                <a:cs typeface="Arial"/>
              </a:rPr>
              <a:t>Positive effects on student performance in both the short and long term.</a:t>
            </a:r>
          </a:p>
          <a:p>
            <a:pPr>
              <a:lnSpc>
                <a:spcPct val="90000"/>
              </a:lnSpc>
            </a:pPr>
            <a:r>
              <a:rPr lang="en-US" sz="2400">
                <a:latin typeface="Arial"/>
                <a:cs typeface="Arial"/>
              </a:rPr>
              <a:t>Positive effects of Pre-K (K1) programs on student achievement. </a:t>
            </a:r>
            <a:endParaRPr lang="en-US" sz="2400"/>
          </a:p>
          <a:p>
            <a:pPr>
              <a:lnSpc>
                <a:spcPct val="90000"/>
              </a:lnSpc>
            </a:pPr>
            <a:r>
              <a:rPr lang="en-US" sz="2400">
                <a:latin typeface="Arial"/>
                <a:cs typeface="Arial"/>
              </a:rPr>
              <a:t>Black and Hispanic/Latino students who participate in Boston Public Schools Pre-K outperform white students who do not participate in Pre-K.</a:t>
            </a:r>
            <a:endParaRPr lang="en-US" sz="2400"/>
          </a:p>
          <a:p>
            <a:pPr>
              <a:lnSpc>
                <a:spcPct val="90000"/>
              </a:lnSpc>
            </a:pPr>
            <a:r>
              <a:rPr lang="en-US" sz="2400">
                <a:latin typeface="Arial"/>
                <a:cs typeface="Arial"/>
              </a:rPr>
              <a:t>Students who participated were more likely to be “ready for kindergarten” than students who did not participate.</a:t>
            </a:r>
            <a:endParaRPr lang="en-US" sz="2400"/>
          </a:p>
          <a:p>
            <a:pPr>
              <a:lnSpc>
                <a:spcPct val="90000"/>
              </a:lnSpc>
            </a:pPr>
            <a:r>
              <a:rPr lang="en-US" sz="2400">
                <a:latin typeface="Arial"/>
                <a:cs typeface="Arial"/>
              </a:rPr>
              <a:t>Students who attended the Boston Public Schools Pre-K Program outperform their peers on standardized state tests, years after their Pre-K attendance.</a:t>
            </a:r>
            <a:endParaRPr lang="en-US" sz="2400"/>
          </a:p>
          <a:p>
            <a:pPr>
              <a:lnSpc>
                <a:spcPct val="90000"/>
              </a:lnSpc>
            </a:pPr>
            <a:endParaRPr lang="en-US" sz="1700">
              <a:latin typeface="Arial"/>
              <a:cs typeface="Arial"/>
            </a:endParaRPr>
          </a:p>
          <a:p>
            <a:pPr>
              <a:lnSpc>
                <a:spcPct val="90000"/>
              </a:lnSpc>
            </a:pPr>
            <a:endParaRPr lang="en-US" sz="1700"/>
          </a:p>
        </p:txBody>
      </p:sp>
    </p:spTree>
    <p:extLst>
      <p:ext uri="{BB962C8B-B14F-4D97-AF65-F5344CB8AC3E}">
        <p14:creationId xmlns:p14="http://schemas.microsoft.com/office/powerpoint/2010/main" val="146987098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41FF2-9C74-4A46-967F-731609368784}"/>
              </a:ext>
            </a:extLst>
          </p:cNvPr>
          <p:cNvSpPr>
            <a:spLocks noGrp="1"/>
          </p:cNvSpPr>
          <p:nvPr>
            <p:ph type="title"/>
          </p:nvPr>
        </p:nvSpPr>
        <p:spPr>
          <a:xfrm>
            <a:off x="2311147" y="365760"/>
            <a:ext cx="7569706" cy="764364"/>
          </a:xfrm>
        </p:spPr>
        <p:txBody>
          <a:bodyPr anchor="ctr">
            <a:normAutofit/>
          </a:bodyPr>
          <a:lstStyle/>
          <a:p>
            <a:pPr algn="ctr"/>
            <a:r>
              <a:rPr lang="en-US" sz="4000">
                <a:latin typeface="Arial"/>
                <a:cs typeface="Arial"/>
              </a:rPr>
              <a:t>What the studies found... </a:t>
            </a:r>
            <a:endParaRPr lang="en-US" sz="4000"/>
          </a:p>
        </p:txBody>
      </p:sp>
      <p:sp>
        <p:nvSpPr>
          <p:cNvPr id="3" name="Content Placeholder 2">
            <a:extLst>
              <a:ext uri="{FF2B5EF4-FFF2-40B4-BE49-F238E27FC236}">
                <a16:creationId xmlns:a16="http://schemas.microsoft.com/office/drawing/2014/main" id="{83B438FF-641F-4A7A-BA99-8BA205AA5B1D}"/>
              </a:ext>
            </a:extLst>
          </p:cNvPr>
          <p:cNvSpPr>
            <a:spLocks noGrp="1"/>
          </p:cNvSpPr>
          <p:nvPr>
            <p:ph idx="1"/>
          </p:nvPr>
        </p:nvSpPr>
        <p:spPr>
          <a:xfrm>
            <a:off x="2165569" y="1298840"/>
            <a:ext cx="7860863" cy="5456766"/>
          </a:xfrm>
        </p:spPr>
        <p:txBody>
          <a:bodyPr vert="horz" lIns="91440" tIns="45720" rIns="91440" bIns="45720" rtlCol="0" anchor="t">
            <a:noAutofit/>
          </a:bodyPr>
          <a:lstStyle/>
          <a:p>
            <a:r>
              <a:rPr lang="en-US" sz="2400">
                <a:latin typeface="Arial"/>
                <a:cs typeface="Arial"/>
              </a:rPr>
              <a:t>Among students who qualified for free-or-reduced-price lunch, 71 percent who participated in a BPS Pre-K program scored at or above benchmark when they entered Kindergarten, compared to 46 percent who did not.</a:t>
            </a:r>
            <a:endParaRPr lang="en-US" sz="2400" b="1">
              <a:latin typeface="Arial"/>
              <a:cs typeface="Arial"/>
            </a:endParaRPr>
          </a:p>
          <a:p>
            <a:r>
              <a:rPr lang="en-US" sz="2400">
                <a:latin typeface="Arial"/>
                <a:cs typeface="Arial"/>
              </a:rPr>
              <a:t>Among students who have a disability, 57 percent who participated in a BPS Pre-K program scored at or above benchmark when they entered Kindergarten, compared to 41 percent who did not.</a:t>
            </a:r>
          </a:p>
        </p:txBody>
      </p:sp>
    </p:spTree>
    <p:extLst>
      <p:ext uri="{BB962C8B-B14F-4D97-AF65-F5344CB8AC3E}">
        <p14:creationId xmlns:p14="http://schemas.microsoft.com/office/powerpoint/2010/main" val="39324913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6F0E6D-1A8B-4B35-BECC-DD3A1F22488C}"/>
              </a:ext>
            </a:extLst>
          </p:cNvPr>
          <p:cNvSpPr>
            <a:spLocks noGrp="1"/>
          </p:cNvSpPr>
          <p:nvPr>
            <p:ph type="title"/>
          </p:nvPr>
        </p:nvSpPr>
        <p:spPr>
          <a:xfrm>
            <a:off x="7041856" y="2944090"/>
            <a:ext cx="4036334" cy="2387600"/>
          </a:xfrm>
        </p:spPr>
        <p:txBody>
          <a:bodyPr vert="horz" lIns="91440" tIns="45720" rIns="91440" bIns="45720" rtlCol="0" anchor="t">
            <a:noAutofit/>
          </a:bodyPr>
          <a:lstStyle/>
          <a:p>
            <a:r>
              <a:rPr lang="en-US" sz="4800" kern="1200">
                <a:solidFill>
                  <a:schemeClr val="tx1"/>
                </a:solidFill>
                <a:latin typeface="Arial"/>
                <a:cs typeface="Arial"/>
              </a:rPr>
              <a:t>Boston Research and Evaluation</a:t>
            </a:r>
          </a:p>
        </p:txBody>
      </p:sp>
      <p:sp>
        <p:nvSpPr>
          <p:cNvPr id="11" name="Rectangle 1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AD5E6C75-9E4E-4885-A94C-A785E3402BD2}"/>
              </a:ext>
            </a:extLst>
          </p:cNvPr>
          <p:cNvPicPr>
            <a:picLocks noGrp="1" noRot="1" noChangeAspect="1"/>
          </p:cNvPicPr>
          <p:nvPr>
            <p:ph idx="1"/>
            <a:videoFile r:link="rId1"/>
          </p:nvPr>
        </p:nvPicPr>
        <p:blipFill>
          <a:blip r:embed="rId3"/>
          <a:stretch>
            <a:fillRect/>
          </a:stretch>
        </p:blipFill>
        <p:spPr>
          <a:xfrm>
            <a:off x="742471" y="1842623"/>
            <a:ext cx="5527037" cy="3804282"/>
          </a:xfrm>
          <a:prstGeom prst="rect">
            <a:avLst/>
          </a:prstGeom>
        </p:spPr>
      </p:pic>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C5ACE949-D0E7-4A7A-ABA0-4E4672678F7D}"/>
              </a:ext>
            </a:extLst>
          </p:cNvPr>
          <p:cNvSpPr txBox="1"/>
          <p:nvPr/>
        </p:nvSpPr>
        <p:spPr>
          <a:xfrm>
            <a:off x="7119891" y="6107837"/>
            <a:ext cx="914400" cy="91440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B8FC036-3C21-4049-A5AB-47E524C12530}"/>
              </a:ext>
            </a:extLst>
          </p:cNvPr>
          <p:cNvSpPr txBox="1"/>
          <p:nvPr/>
        </p:nvSpPr>
        <p:spPr>
          <a:xfrm>
            <a:off x="1757406" y="5762633"/>
            <a:ext cx="3214089" cy="646331"/>
          </a:xfrm>
          <a:prstGeom prst="rect">
            <a:avLst/>
          </a:prstGeom>
          <a:noFill/>
        </p:spPr>
        <p:txBody>
          <a:bodyPr wrap="square">
            <a:spAutoFit/>
          </a:bodyPr>
          <a:lstStyle/>
          <a:p>
            <a:r>
              <a:rPr lang="en-US" dirty="0">
                <a:hlinkClick r:id="rId4"/>
              </a:rPr>
              <a:t>https://vimeo.com/279725886</a:t>
            </a:r>
            <a:endParaRPr lang="en-US" dirty="0"/>
          </a:p>
          <a:p>
            <a:endParaRPr lang="en-US" dirty="0"/>
          </a:p>
        </p:txBody>
      </p:sp>
    </p:spTree>
    <p:extLst>
      <p:ext uri="{BB962C8B-B14F-4D97-AF65-F5344CB8AC3E}">
        <p14:creationId xmlns:p14="http://schemas.microsoft.com/office/powerpoint/2010/main" val="2559857620"/>
      </p:ext>
    </p:extLst>
  </p:cSld>
  <p:clrMapOvr>
    <a:masterClrMapping/>
  </p:clrMapOvr>
</p:sld>
</file>

<file path=ppt/theme/theme1.xml><?xml version="1.0" encoding="utf-8"?>
<a:theme xmlns:a="http://schemas.openxmlformats.org/drawingml/2006/main" name="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BF8BAE12569046AD400C5F321F256E" ma:contentTypeVersion="10" ma:contentTypeDescription="Create a new document." ma:contentTypeScope="" ma:versionID="8f5f220b80af45bf3170394626156a3f">
  <xsd:schema xmlns:xsd="http://www.w3.org/2001/XMLSchema" xmlns:xs="http://www.w3.org/2001/XMLSchema" xmlns:p="http://schemas.microsoft.com/office/2006/metadata/properties" xmlns:ns2="dd6cd1fb-a1bc-4ad9-8dc3-425eb831b5bd" xmlns:ns3="0d791c9e-5015-40b2-aa08-5a5adf23dcb2" targetNamespace="http://schemas.microsoft.com/office/2006/metadata/properties" ma:root="true" ma:fieldsID="6859fe11db2eb090a6e4b43fe9be7e99" ns2:_="" ns3:_="">
    <xsd:import namespace="dd6cd1fb-a1bc-4ad9-8dc3-425eb831b5bd"/>
    <xsd:import namespace="0d791c9e-5015-40b2-aa08-5a5adf23dc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cd1fb-a1bc-4ad9-8dc3-425eb831b5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791c9e-5015-40b2-aa08-5a5adf23dcb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BEAE6F-C95F-4DDA-AC50-22563F1AD6C8}">
  <ds:schemaRefs>
    <ds:schemaRef ds:uri="http://schemas.microsoft.com/sharepoint/v3/contenttype/forms"/>
  </ds:schemaRefs>
</ds:datastoreItem>
</file>

<file path=customXml/itemProps2.xml><?xml version="1.0" encoding="utf-8"?>
<ds:datastoreItem xmlns:ds="http://schemas.openxmlformats.org/officeDocument/2006/customXml" ds:itemID="{EAFD418E-1738-4F84-8D6E-17BABBE03559}">
  <ds:schemaRefs>
    <ds:schemaRef ds:uri="0d791c9e-5015-40b2-aa08-5a5adf23dcb2"/>
    <ds:schemaRef ds:uri="dd6cd1fb-a1bc-4ad9-8dc3-425eb831b5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6B2A16B-7EBB-4933-980A-22CA2C72B1E0}">
  <ds:schemaRefs>
    <ds:schemaRef ds:uri="0d791c9e-5015-40b2-aa08-5a5adf23dcb2"/>
    <ds:schemaRef ds:uri="dd6cd1fb-a1bc-4ad9-8dc3-425eb831b5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TotalTime>
  <Words>1498</Words>
  <Application>Microsoft Office PowerPoint</Application>
  <PresentationFormat>Widescreen</PresentationFormat>
  <Paragraphs>232</Paragraphs>
  <Slides>30</Slides>
  <Notes>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Black</vt:lpstr>
      <vt:lpstr>Arial Narrow</vt:lpstr>
      <vt:lpstr>Calibri</vt:lpstr>
      <vt:lpstr>Calibri Light</vt:lpstr>
      <vt:lpstr>Helvetica Neue</vt:lpstr>
      <vt:lpstr>Office Theme</vt:lpstr>
      <vt:lpstr>MS Beginnings</vt:lpstr>
      <vt:lpstr>State Board of Education  STRATEGIC PLAN GOALS</vt:lpstr>
      <vt:lpstr>Mississippi Department of Education</vt:lpstr>
      <vt:lpstr>Early Learning Collaborative Curriculum Requirements</vt:lpstr>
      <vt:lpstr>Curriculum Conundrum…</vt:lpstr>
      <vt:lpstr>Focus on Pre-K Research</vt:lpstr>
      <vt:lpstr>What the studies found... </vt:lpstr>
      <vt:lpstr>What the studies found... </vt:lpstr>
      <vt:lpstr>Boston Research and Evaluation</vt:lpstr>
      <vt:lpstr>Timeline of Implementation</vt:lpstr>
      <vt:lpstr>Timeline of Implementation Continued</vt:lpstr>
      <vt:lpstr>PowerPoint Presentation</vt:lpstr>
      <vt:lpstr>Why is high-quality Early Childhood Education such a critical lever for closing the opportunity and achievement gaps?</vt:lpstr>
      <vt:lpstr>Curriculum Comparable Struggles</vt:lpstr>
      <vt:lpstr>Themes</vt:lpstr>
      <vt:lpstr>Pre-K through 2nd grade curriculum contains the following: </vt:lpstr>
      <vt:lpstr>Weekly Pre-K plan includes:</vt:lpstr>
      <vt:lpstr>Sample of an Activity</vt:lpstr>
      <vt:lpstr>Teacher Supports: Professional Development</vt:lpstr>
      <vt:lpstr>Thinking and Feedback</vt:lpstr>
      <vt:lpstr>Thinking and Feedback</vt:lpstr>
      <vt:lpstr>Thinking and Feedback In Action</vt:lpstr>
      <vt:lpstr>Teacher Supports: Toolbox</vt:lpstr>
      <vt:lpstr>Family Engagement</vt:lpstr>
      <vt:lpstr>Coaching</vt:lpstr>
      <vt:lpstr>Standards Alignment</vt:lpstr>
      <vt:lpstr>Standards Alignment</vt:lpstr>
      <vt:lpstr>PowerPoint Presentation</vt:lpstr>
      <vt:lpstr>Other Locations of Implementation </vt:lpstr>
      <vt:lpstr>Jill Dent jdent@mdek12.org Joyce Greer jgreer@mdek12.org Marisa Prewitt mprewitt@mdek12.org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Melissa Banks</dc:creator>
  <cp:keywords/>
  <dc:description/>
  <cp:lastModifiedBy>Marisa Prewitt</cp:lastModifiedBy>
  <cp:revision>4</cp:revision>
  <dcterms:created xsi:type="dcterms:W3CDTF">2020-12-28T15:17:46Z</dcterms:created>
  <dcterms:modified xsi:type="dcterms:W3CDTF">2021-12-14T21:37:13Z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0x01010081BF8BAE12569046AD400C5F321F256E</vt:lpwstr>
  </property>
</Properties>
</file>