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55"/>
  </p:notesMasterIdLst>
  <p:sldIdLst>
    <p:sldId id="256" r:id="rId2"/>
    <p:sldId id="257" r:id="rId3"/>
    <p:sldId id="258" r:id="rId4"/>
    <p:sldId id="391" r:id="rId5"/>
    <p:sldId id="259" r:id="rId6"/>
    <p:sldId id="315" r:id="rId7"/>
    <p:sldId id="316" r:id="rId8"/>
    <p:sldId id="360" r:id="rId9"/>
    <p:sldId id="341" r:id="rId10"/>
    <p:sldId id="373" r:id="rId11"/>
    <p:sldId id="344" r:id="rId12"/>
    <p:sldId id="394" r:id="rId13"/>
    <p:sldId id="347" r:id="rId14"/>
    <p:sldId id="332" r:id="rId15"/>
    <p:sldId id="350" r:id="rId16"/>
    <p:sldId id="356" r:id="rId17"/>
    <p:sldId id="333" r:id="rId18"/>
    <p:sldId id="377" r:id="rId19"/>
    <p:sldId id="366" r:id="rId20"/>
    <p:sldId id="397" r:id="rId21"/>
    <p:sldId id="349" r:id="rId22"/>
    <p:sldId id="387" r:id="rId23"/>
    <p:sldId id="399" r:id="rId24"/>
    <p:sldId id="374" r:id="rId25"/>
    <p:sldId id="357" r:id="rId26"/>
    <p:sldId id="342" r:id="rId27"/>
    <p:sldId id="348" r:id="rId28"/>
    <p:sldId id="388" r:id="rId29"/>
    <p:sldId id="375" r:id="rId30"/>
    <p:sldId id="358" r:id="rId31"/>
    <p:sldId id="400" r:id="rId32"/>
    <p:sldId id="368" r:id="rId33"/>
    <p:sldId id="340" r:id="rId34"/>
    <p:sldId id="398" r:id="rId35"/>
    <p:sldId id="261" r:id="rId36"/>
    <p:sldId id="380" r:id="rId37"/>
    <p:sldId id="376" r:id="rId38"/>
    <p:sldId id="359" r:id="rId39"/>
    <p:sldId id="367" r:id="rId40"/>
    <p:sldId id="266" r:id="rId41"/>
    <p:sldId id="355" r:id="rId42"/>
    <p:sldId id="371" r:id="rId43"/>
    <p:sldId id="393" r:id="rId44"/>
    <p:sldId id="293" r:id="rId45"/>
    <p:sldId id="392" r:id="rId46"/>
    <p:sldId id="395" r:id="rId47"/>
    <p:sldId id="396" r:id="rId48"/>
    <p:sldId id="331" r:id="rId49"/>
    <p:sldId id="401" r:id="rId50"/>
    <p:sldId id="353" r:id="rId51"/>
    <p:sldId id="354" r:id="rId52"/>
    <p:sldId id="351" r:id="rId53"/>
    <p:sldId id="402" r:id="rId5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57" autoAdjust="0"/>
    <p:restoredTop sz="79157" autoAdjust="0"/>
  </p:normalViewPr>
  <p:slideViewPr>
    <p:cSldViewPr snapToGrid="0">
      <p:cViewPr varScale="1">
        <p:scale>
          <a:sx n="57" d="100"/>
          <a:sy n="57" d="100"/>
        </p:scale>
        <p:origin x="1368" y="72"/>
      </p:cViewPr>
      <p:guideLst>
        <p:guide orient="horz" pos="2160"/>
        <p:guide pos="2880"/>
      </p:guideLst>
    </p:cSldViewPr>
  </p:slid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52" d="100"/>
          <a:sy n="52" d="100"/>
        </p:scale>
        <p:origin x="243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6887"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971925" y="0"/>
            <a:ext cx="3036887"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6887"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971925" y="8829675"/>
            <a:ext cx="3036887" cy="465137"/>
          </a:xfrm>
          <a:prstGeom prst="rect">
            <a:avLst/>
          </a:prstGeom>
          <a:noFill/>
          <a:ln>
            <a:noFill/>
          </a:ln>
        </p:spPr>
        <p:txBody>
          <a:bodyPr lIns="92275" tIns="46125" rIns="92275" bIns="4612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436019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27" name="Shape 2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93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Give 15 minutes to look through the overview and lesson 1. </a:t>
            </a:r>
          </a:p>
          <a:p>
            <a:r>
              <a:rPr lang="en-US" dirty="0"/>
              <a:t>Create an anchor chart of ideas shared from annotations.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11</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8099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13</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1249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buFont typeface="+mj-lt"/>
              <a:buNone/>
            </a:pPr>
            <a:r>
              <a:rPr lang="en-US" sz="1800" b="0" i="0" u="none" strike="noStrike" dirty="0">
                <a:solidFill>
                  <a:srgbClr val="FFFFFF"/>
                </a:solidFill>
                <a:effectLst/>
                <a:latin typeface="Arial" panose="020B0604020202020204" pitchFamily="34" charset="0"/>
              </a:rPr>
              <a:t>Ask teachers to talk with their table about what each of these elements means to them, then based on the conversations you heard while walking around, select tables to share out what was discussed. </a:t>
            </a:r>
            <a:r>
              <a:rPr lang="en-US" sz="1800" b="0" i="0" dirty="0">
                <a:solidFill>
                  <a:srgbClr val="FFFFFF"/>
                </a:solidFill>
                <a:effectLst/>
                <a:latin typeface="Arial" panose="020B0604020202020204" pitchFamily="34" charset="0"/>
              </a:rPr>
              <a:t>​</a:t>
            </a:r>
            <a:endParaRPr lang="en-US" sz="800" b="0" i="0" u="none" strike="noStrike" dirty="0">
              <a:solidFill>
                <a:srgbClr val="FFFFFF"/>
              </a:solidFill>
              <a:effectLst/>
              <a:latin typeface="Arial" panose="020B0604020202020204" pitchFamily="34" charset="0"/>
            </a:endParaRPr>
          </a:p>
          <a:p>
            <a:pPr algn="l" rtl="0" fontAlgn="base">
              <a:buFont typeface="+mj-lt"/>
              <a:buNone/>
            </a:pPr>
            <a:endParaRPr lang="en-US" sz="800" b="0" i="0" u="none" strike="noStrike"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latin typeface="Arial" panose="020B0604020202020204" pitchFamily="34" charset="0"/>
              </a:rPr>
              <a:t>When walking around, listen for tables who discuss: </a:t>
            </a:r>
            <a:r>
              <a:rPr lang="en-US" sz="1800" b="0" i="0" dirty="0">
                <a:solidFill>
                  <a:srgbClr val="FFFFFF"/>
                </a:solidFill>
                <a:effectLst/>
                <a:latin typeface="Arial" panose="020B0604020202020204" pitchFamily="34" charset="0"/>
              </a:rPr>
              <a:t>​</a:t>
            </a:r>
            <a:endParaRPr lang="en-US" sz="800" b="0" i="0"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latin typeface="Arial" panose="020B0604020202020204" pitchFamily="34" charset="0"/>
              </a:rPr>
              <a:t>1. Content, Scaffolding Document, and being Grade Appropriate</a:t>
            </a:r>
            <a:r>
              <a:rPr lang="en-US" sz="1800" b="0" i="0" dirty="0">
                <a:solidFill>
                  <a:srgbClr val="FFFFFF"/>
                </a:solidFill>
                <a:effectLst/>
                <a:latin typeface="Arial" panose="020B0604020202020204" pitchFamily="34" charset="0"/>
              </a:rPr>
              <a:t>​</a:t>
            </a:r>
            <a:endParaRPr lang="en-US" sz="800" b="0" i="0"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highlight>
                  <a:srgbClr val="FFFF00"/>
                </a:highlight>
                <a:latin typeface="Arial" panose="020B0604020202020204" pitchFamily="34" charset="0"/>
              </a:rPr>
              <a:t>2</a:t>
            </a:r>
            <a:r>
              <a:rPr lang="en-US" sz="1800" b="0" i="0" u="none" strike="noStrike" dirty="0">
                <a:solidFill>
                  <a:srgbClr val="FFFFFF"/>
                </a:solidFill>
                <a:effectLst/>
                <a:latin typeface="Arial" panose="020B0604020202020204" pitchFamily="34" charset="0"/>
              </a:rPr>
              <a:t>. </a:t>
            </a:r>
            <a:r>
              <a:rPr lang="en-US" sz="1800" b="0" i="0" u="none" strike="noStrike" dirty="0">
                <a:solidFill>
                  <a:srgbClr val="FFFFFF"/>
                </a:solidFill>
                <a:effectLst/>
                <a:highlight>
                  <a:srgbClr val="FFFF00"/>
                </a:highlight>
                <a:latin typeface="Arial" panose="020B0604020202020204" pitchFamily="34" charset="0"/>
              </a:rPr>
              <a:t>Focus, Coherence, and Rigor www.corestandards.org/other-resources/key-shifts-in-mathematics/</a:t>
            </a:r>
            <a:r>
              <a:rPr lang="en-US" sz="1800" b="0" i="0" dirty="0">
                <a:solidFill>
                  <a:srgbClr val="FFFFFF"/>
                </a:solidFill>
                <a:effectLst/>
                <a:highlight>
                  <a:srgbClr val="FFFF00"/>
                </a:highlight>
                <a:latin typeface="Arial" panose="020B0604020202020204" pitchFamily="34" charset="0"/>
              </a:rPr>
              <a:t>​  </a:t>
            </a:r>
            <a:r>
              <a:rPr lang="en-US" sz="1800" b="1" i="0" dirty="0">
                <a:solidFill>
                  <a:srgbClr val="FFFFFF"/>
                </a:solidFill>
                <a:effectLst/>
                <a:highlight>
                  <a:srgbClr val="FFFF00"/>
                </a:highlight>
                <a:latin typeface="Arial" panose="020B0604020202020204" pitchFamily="34" charset="0"/>
              </a:rPr>
              <a:t>Expect them to need guidance on these. </a:t>
            </a:r>
          </a:p>
          <a:p>
            <a:pPr algn="l" rtl="0" fontAlgn="base">
              <a:buFont typeface="+mj-lt"/>
              <a:buNone/>
            </a:pPr>
            <a:r>
              <a:rPr lang="en-US" sz="1800" b="0" i="0" u="none" strike="noStrike" dirty="0">
                <a:solidFill>
                  <a:srgbClr val="FFFFFF"/>
                </a:solidFill>
                <a:effectLst/>
                <a:latin typeface="Arial" panose="020B0604020202020204" pitchFamily="34" charset="0"/>
              </a:rPr>
              <a:t>3. Technology/media, precise language, concrete and abstract models, productive struggle, questioning, differentiates, scope and sequence…</a:t>
            </a:r>
            <a:r>
              <a:rPr lang="en-US" sz="1800" b="0" i="0" dirty="0">
                <a:solidFill>
                  <a:srgbClr val="FFFFFF"/>
                </a:solidFill>
                <a:effectLst/>
                <a:latin typeface="Arial" panose="020B0604020202020204" pitchFamily="34" charset="0"/>
              </a:rPr>
              <a:t>​</a:t>
            </a:r>
            <a:endParaRPr lang="en-US" sz="800" b="0" i="0" dirty="0">
              <a:solidFill>
                <a:srgbClr val="FFFFFF"/>
              </a:solidFill>
              <a:effectLst/>
              <a:latin typeface="Arial" panose="020B0604020202020204" pitchFamily="34" charset="0"/>
            </a:endParaRPr>
          </a:p>
          <a:p>
            <a:pPr algn="l" rtl="0" fontAlgn="base">
              <a:buFont typeface="+mj-lt"/>
              <a:buNone/>
            </a:pPr>
            <a:r>
              <a:rPr lang="en-US" sz="1800" b="0" i="0" u="none" strike="noStrike" dirty="0">
                <a:solidFill>
                  <a:srgbClr val="FFFFFF"/>
                </a:solidFill>
                <a:effectLst/>
                <a:latin typeface="Arial" panose="020B0604020202020204" pitchFamily="34" charset="0"/>
              </a:rPr>
              <a:t>4. Formative assessment throughout, rubrics, answer keys, unbiased, various assessments. </a:t>
            </a:r>
            <a:r>
              <a:rPr lang="en-US" sz="1800" b="0" i="0" dirty="0">
                <a:solidFill>
                  <a:srgbClr val="FFFFFF"/>
                </a:solidFill>
                <a:effectLst/>
                <a:latin typeface="Arial" panose="020B0604020202020204" pitchFamily="34" charset="0"/>
              </a:rPr>
              <a:t>​</a:t>
            </a:r>
            <a:endParaRPr lang="en-US" sz="800" b="0" i="0" dirty="0">
              <a:solidFill>
                <a:srgbClr val="FFFFFF"/>
              </a:solidFill>
              <a:effectLst/>
              <a:latin typeface="Arial" panose="020B0604020202020204" pitchFamily="34" charset="0"/>
            </a:endParaRPr>
          </a:p>
          <a:p>
            <a:pPr algn="l" rtl="0" fontAlgn="base">
              <a:buFont typeface="+mj-lt"/>
              <a:buNone/>
            </a:pPr>
            <a:endParaRPr lang="en-US" sz="800" b="0" i="0" dirty="0">
              <a:solidFill>
                <a:srgbClr val="FFFFFF"/>
              </a:solidFill>
              <a:effectLst/>
              <a:latin typeface="Arial" panose="020B0604020202020204" pitchFamily="34" charset="0"/>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14</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2657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endParaRPr lang="en-US" sz="1800" b="0" i="0" u="none" strike="noStrike" kern="1200" cap="none"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15</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48988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Participants can write responses on post-its or on the left side of the Exemplar Quality Review Packet underneath the standards.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16</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4421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Now that the facilitator has modeled how to find and cite evidence, have the participants locate the MS UNIT and QUALITY packet.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They will now work with their table to find evidence to support the units exemplar status.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Have tables share their findings and facilitate a whole group discussion on the MS units</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17</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49852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Have participants at each table share a strength and a weakness supported by evidence in the unit.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18</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94529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FFFF"/>
                </a:solidFill>
                <a:effectLst/>
                <a:latin typeface="Arial" panose="020B0604020202020204" pitchFamily="34" charset="0"/>
              </a:rPr>
              <a:t>Allow time to discuss how verifying Alignment can help move them towards being a Level 4 teacher in Standard 1. </a:t>
            </a: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19</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80039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This session is 1 hour long. ​</a:t>
            </a:r>
          </a:p>
          <a:p>
            <a:pPr rtl="0" fontAlgn="base"/>
            <a:r>
              <a:rPr lang="en-US" sz="1800" b="0" i="0" u="none" strike="noStrike" kern="1200" cap="none" dirty="0">
                <a:solidFill>
                  <a:schemeClr val="tx1"/>
                </a:solidFill>
                <a:effectLst/>
                <a:latin typeface="+mn-lt"/>
                <a:ea typeface="+mn-ea"/>
                <a:cs typeface="+mn-cs"/>
              </a:rPr>
              <a:t>​</a:t>
            </a:r>
          </a:p>
          <a:p>
            <a:pPr rtl="0" fontAlgn="base"/>
            <a:r>
              <a:rPr lang="en-US" sz="1800" b="0" i="0" u="none" strike="noStrike" kern="1200" cap="none" dirty="0">
                <a:solidFill>
                  <a:schemeClr val="tx1"/>
                </a:solidFill>
                <a:effectLst/>
                <a:latin typeface="+mn-lt"/>
                <a:ea typeface="+mn-ea"/>
                <a:cs typeface="+mn-cs"/>
              </a:rPr>
              <a:t>Remind teachers that when we discuss the Key shifts, we are referring to the focus, coherence and the rigor of the unit.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21</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9374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Now that the facilitator has modeled how to find and cite evidence, have the participants locate the MS UNIT and QUALITY packet.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They will now work with their table to find evidence to support the units exemplar status.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Have tables share their findings and facilitate a whole group discussion on the MS units</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24</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1283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lvl="0" rtl="0">
              <a:spcBef>
                <a:spcPts val="0"/>
              </a:spcBef>
              <a:buNone/>
            </a:pPr>
            <a:endParaRPr dirty="0"/>
          </a:p>
        </p:txBody>
      </p:sp>
      <p:sp>
        <p:nvSpPr>
          <p:cNvPr id="33" name="Shape 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183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Have participants at each table share a strength and a weakness supported by evidence in the unit.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25</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752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FFFF"/>
                </a:solidFill>
                <a:effectLst/>
                <a:latin typeface="Arial" panose="020B0604020202020204" pitchFamily="34" charset="0"/>
              </a:rPr>
              <a:t>Allow time to discuss how verifying Key Shifts can help move them towards being a Level 4 teacher in Standard 4</a:t>
            </a: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26</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800391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This session is 1.5 hours long.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Remind teachers that when we discuss the instructional supports, we are talking about the actual support a teacher gets in how to teach and differentiate.</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27</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68500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Now that the facilitator has modeled how to find and cite evidence, have the participants locate the MS UNIT and QUALITY packet.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They will now work with their table to find evidence to support the units exemplar status.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Have tables share their findings and facilitate a whole group discussion on the MS units</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29</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358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Have participants at each table share a strength and a weakness supported by evidence in the unit.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30</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89174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how the scaffolding documents can help to</a:t>
            </a:r>
            <a:r>
              <a:rPr lang="en-US" baseline="0" dirty="0"/>
              <a:t> meet this exemplar quality. Show participants how to locate scaffolding document on the </a:t>
            </a:r>
            <a:r>
              <a:rPr lang="en-US" baseline="0" dirty="0" err="1"/>
              <a:t>mde</a:t>
            </a:r>
            <a:r>
              <a:rPr lang="en-US" baseline="0" dirty="0"/>
              <a:t> page so they can use it as they check for the alignment of their unit.</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31</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92772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FFFF"/>
                </a:solidFill>
                <a:effectLst/>
                <a:latin typeface="Arial" panose="020B0604020202020204" pitchFamily="34" charset="0"/>
              </a:rPr>
              <a:t>Allow time to discuss how verifying Instructional Supports can help move them towards being a Level 4 teacher in Standard 2.</a:t>
            </a: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32</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800391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Explain how to use these books</a:t>
            </a:r>
            <a:r>
              <a:rPr lang="en-US" baseline="0" dirty="0"/>
              <a:t> to accomplish this domain and standard. </a:t>
            </a:r>
          </a:p>
          <a:p>
            <a:r>
              <a:rPr lang="en-US" baseline="0" dirty="0"/>
              <a:t>Download one and show them how they can be used.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33</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71159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This session is 45 minutes long.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Remind teachers that when we discuss the assessments, we are looking for unbiased, variety, and rubrics/answer keys provided.</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35</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06855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Now that the facilitator has modeled how to find and cite evidence, have the participants locate the MS UNIT and QUALITY packet.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They will now work with their table to find evidence to support the units exemplar status.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Have tables share their findings and facilitate a whole group discussion on the MS units</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37</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8485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45" name="Shape 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375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Have participants at each table share a strength and a weakness supported by evidence in the unit.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38</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52284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FFFFFF"/>
                </a:solidFill>
                <a:effectLst/>
                <a:latin typeface="Arial" panose="020B0604020202020204" pitchFamily="34" charset="0"/>
              </a:rPr>
              <a:t>Allow time to discuss how verifying Assessment can help move them towards being a Level 4 teacher in Standard 3. </a:t>
            </a: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39</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800391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solidFill>
                  <a:srgbClr val="FFFFFF"/>
                </a:solidFill>
                <a:effectLst/>
                <a:latin typeface="Arial" panose="020B0604020202020204" pitchFamily="34" charset="0"/>
              </a:rPr>
              <a:t>This part is only 15 minutes total.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40</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58860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solidFill>
                  <a:srgbClr val="FFFFFF"/>
                </a:solidFill>
                <a:effectLst/>
                <a:latin typeface="Arial" panose="020B0604020202020204" pitchFamily="34" charset="0"/>
              </a:rPr>
              <a:t>This part is only 15 minutes total.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43</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71579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This can be done on back of clock sheet or on post its/index cards..</a:t>
            </a:r>
          </a:p>
          <a:p>
            <a:r>
              <a:rPr lang="en-US" dirty="0"/>
              <a:t>Find some way of sharing to hold accountable.</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44</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83962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0" i="0" u="none" strike="noStrike" dirty="0">
                <a:solidFill>
                  <a:srgbClr val="FFFFFF"/>
                </a:solidFill>
                <a:effectLst/>
                <a:latin typeface="Arial" panose="020B0604020202020204" pitchFamily="34" charset="0"/>
              </a:rPr>
              <a:t>This part is only 15 minutes total.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45</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96473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r>
              <a:rPr lang="en-US" sz="1800" b="0" i="0" u="none" strike="noStrike" dirty="0">
                <a:solidFill>
                  <a:srgbClr val="FFFFFF"/>
                </a:solidFill>
                <a:effectLst/>
                <a:latin typeface="Arial" panose="020B0604020202020204" pitchFamily="34" charset="0"/>
              </a:rPr>
              <a:t>The Exemplar Quality Review we used today was based on the </a:t>
            </a:r>
            <a:r>
              <a:rPr lang="en-US" sz="1800" b="0" i="0" u="none" strike="noStrike" dirty="0" err="1">
                <a:solidFill>
                  <a:srgbClr val="FFFFFF"/>
                </a:solidFill>
                <a:effectLst/>
                <a:latin typeface="Arial" panose="020B0604020202020204" pitchFamily="34" charset="0"/>
              </a:rPr>
              <a:t>EQuIP</a:t>
            </a:r>
            <a:r>
              <a:rPr lang="en-US" sz="1800" b="0" i="0" u="none" strike="noStrike" dirty="0">
                <a:solidFill>
                  <a:srgbClr val="FFFFFF"/>
                </a:solidFill>
                <a:effectLst/>
                <a:latin typeface="Arial" panose="020B0604020202020204" pitchFamily="34" charset="0"/>
              </a:rPr>
              <a:t> Rubric, which is used to evaluate units for exemplarity.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You can find the rubric at </a:t>
            </a:r>
            <a:r>
              <a:rPr lang="en-US" sz="1800" b="0" i="0" dirty="0">
                <a:solidFill>
                  <a:srgbClr val="FFFFFF"/>
                </a:solidFill>
                <a:effectLst/>
                <a:latin typeface="Arial" panose="020B0604020202020204" pitchFamily="34" charset="0"/>
              </a:rPr>
              <a:t>​</a:t>
            </a:r>
            <a:endParaRPr lang="en-US" b="0" i="0" dirty="0">
              <a:solidFill>
                <a:srgbClr val="FFFFFF"/>
              </a:solidFill>
              <a:effectLst/>
            </a:endParaRPr>
          </a:p>
          <a:p>
            <a:pPr algn="l" rtl="0" fontAlgn="base"/>
            <a:r>
              <a:rPr lang="en-US" sz="1800" b="0" i="0" u="none" strike="noStrike" dirty="0">
                <a:solidFill>
                  <a:srgbClr val="FFFFFF"/>
                </a:solidFill>
                <a:effectLst/>
                <a:latin typeface="Arial" panose="020B0604020202020204" pitchFamily="34" charset="0"/>
              </a:rPr>
              <a:t>https://www.achieve.org/our-initiatives/equip/rubrics-and-feedback-forms </a:t>
            </a:r>
            <a:endParaRPr lang="en-US" b="0"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5" name="Slide Number Placeholder 4"/>
          <p:cNvSpPr>
            <a:spLocks noGrp="1"/>
          </p:cNvSpPr>
          <p:nvPr>
            <p:ph type="sldNum" sz="quarter" idx="11"/>
          </p:nvPr>
        </p:nvSpPr>
        <p:spPr/>
        <p:txBody>
          <a:bodyPr/>
          <a:lstStyle/>
          <a:p>
            <a:fld id="{DEC9D1E9-DFA8-4075-938E-73810E693BE7}" type="slidenum">
              <a:rPr lang="en-US" altLang="en-US" smtClean="0">
                <a:solidFill>
                  <a:prstClr val="black"/>
                </a:solidFill>
              </a:rPr>
              <a:pPr/>
              <a:t>48</a:t>
            </a:fld>
            <a:endParaRPr lang="en-US" alt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Professional Growth System </a:t>
            </a:r>
          </a:p>
        </p:txBody>
      </p:sp>
      <p:sp>
        <p:nvSpPr>
          <p:cNvPr id="8" name="TextBox 7"/>
          <p:cNvSpPr txBox="1"/>
          <p:nvPr/>
        </p:nvSpPr>
        <p:spPr>
          <a:xfrm>
            <a:off x="458070" y="668108"/>
            <a:ext cx="2241003" cy="1927403"/>
          </a:xfrm>
          <a:prstGeom prst="rect">
            <a:avLst/>
          </a:prstGeom>
          <a:noFill/>
        </p:spPr>
        <p:txBody>
          <a:bodyPr wrap="square" rtlCol="0">
            <a:spAutoFit/>
          </a:bodyPr>
          <a:lstStyle/>
          <a:p>
            <a:pPr eaLnBrk="0" fontAlgn="base" hangingPunct="0">
              <a:spcBef>
                <a:spcPct val="0"/>
              </a:spcBef>
              <a:spcAft>
                <a:spcPct val="0"/>
              </a:spcAft>
            </a:pPr>
            <a:r>
              <a:rPr lang="en-US" sz="1200" b="1" kern="1200" dirty="0">
                <a:solidFill>
                  <a:prstClr val="black"/>
                </a:solidFill>
                <a:latin typeface="Calibri"/>
                <a:ea typeface="+mn-ea"/>
                <a:cs typeface="Arial" charset="0"/>
              </a:rPr>
              <a:t>Key Point:</a:t>
            </a:r>
          </a:p>
          <a:p>
            <a:pPr eaLnBrk="0" fontAlgn="base" hangingPunct="0">
              <a:spcBef>
                <a:spcPct val="0"/>
              </a:spcBef>
              <a:spcAft>
                <a:spcPct val="0"/>
              </a:spcAft>
            </a:pPr>
            <a:endParaRPr lang="en-US" sz="1200" kern="1200" dirty="0">
              <a:solidFill>
                <a:prstClr val="black"/>
              </a:solidFill>
              <a:latin typeface="Calibri"/>
              <a:ea typeface="+mn-ea"/>
              <a:cs typeface="Arial" charset="0"/>
            </a:endParaRPr>
          </a:p>
          <a:p>
            <a:pPr eaLnBrk="0" fontAlgn="base" hangingPunct="0">
              <a:spcBef>
                <a:spcPct val="0"/>
              </a:spcBef>
              <a:spcAft>
                <a:spcPct val="0"/>
              </a:spcAft>
            </a:pPr>
            <a:r>
              <a:rPr lang="en-US" sz="1200" kern="1200" dirty="0">
                <a:solidFill>
                  <a:prstClr val="black"/>
                </a:solidFill>
                <a:latin typeface="Calibri"/>
                <a:ea typeface="+mn-ea"/>
                <a:cs typeface="Arial" charset="0"/>
              </a:rPr>
              <a:t>The Mississippi Educator and Administrator </a:t>
            </a:r>
            <a:r>
              <a:rPr lang="en-US" sz="1200" kern="1200" dirty="0">
                <a:solidFill>
                  <a:srgbClr val="FF0000"/>
                </a:solidFill>
                <a:latin typeface="Calibri"/>
                <a:ea typeface="+mn-ea"/>
                <a:cs typeface="Arial" charset="0"/>
              </a:rPr>
              <a:t>Professional Growth System </a:t>
            </a:r>
            <a:r>
              <a:rPr lang="en-US" sz="1200" kern="1200" dirty="0">
                <a:solidFill>
                  <a:prstClr val="black"/>
                </a:solidFill>
                <a:latin typeface="Calibri"/>
                <a:ea typeface="+mn-ea"/>
                <a:cs typeface="Arial" charset="0"/>
              </a:rPr>
              <a:t>is designed to facilitate continuous improvement in practice.  The system can be referred to as the Professional Growth System. </a:t>
            </a:r>
            <a:endParaRPr lang="en-US" sz="1200" kern="1200" dirty="0">
              <a:solidFill>
                <a:srgbClr val="FF0000"/>
              </a:solidFill>
              <a:latin typeface="Calibri"/>
              <a:ea typeface="+mn-ea"/>
              <a:cs typeface="Arial" charset="0"/>
            </a:endParaRPr>
          </a:p>
          <a:p>
            <a:pPr eaLnBrk="0" fontAlgn="base" hangingPunct="0">
              <a:spcBef>
                <a:spcPct val="0"/>
              </a:spcBef>
              <a:spcAft>
                <a:spcPct val="0"/>
              </a:spcAft>
            </a:pPr>
            <a:endParaRPr lang="en-US" sz="1200" b="1" kern="1200" dirty="0">
              <a:solidFill>
                <a:prstClr val="black"/>
              </a:solidFill>
              <a:latin typeface="Calibri"/>
              <a:ea typeface="+mn-ea"/>
              <a:cs typeface="Arial" charset="0"/>
            </a:endParaRPr>
          </a:p>
        </p:txBody>
      </p:sp>
      <p:sp>
        <p:nvSpPr>
          <p:cNvPr id="9" name="Date Placeholder 8"/>
          <p:cNvSpPr>
            <a:spLocks noGrp="1"/>
          </p:cNvSpPr>
          <p:nvPr>
            <p:ph type="dt" idx="13"/>
          </p:nvPr>
        </p:nvSpPr>
        <p:spPr/>
        <p:txBody>
          <a:bodyPr/>
          <a:lstStyle/>
          <a:p>
            <a:pPr>
              <a:defRPr/>
            </a:pPr>
            <a:endParaRPr lang="en-US" dirty="0">
              <a:solidFill>
                <a:prstClr val="black"/>
              </a:solidFill>
            </a:endParaRPr>
          </a:p>
        </p:txBody>
      </p:sp>
      <p:sp>
        <p:nvSpPr>
          <p:cNvPr id="10" name="Footer Placeholder 9"/>
          <p:cNvSpPr>
            <a:spLocks noGrp="1"/>
          </p:cNvSpPr>
          <p:nvPr>
            <p:ph type="ftr" sz="quarter" idx="14"/>
          </p:nvPr>
        </p:nvSpPr>
        <p:spPr/>
        <p:txBody>
          <a:bodyPr/>
          <a:lstStyle/>
          <a:p>
            <a:endParaRPr lang="en-US" dirty="0">
              <a:solidFill>
                <a:prstClr val="black"/>
              </a:solidFill>
            </a:endParaRPr>
          </a:p>
        </p:txBody>
      </p:sp>
    </p:spTree>
    <p:extLst>
      <p:ext uri="{BB962C8B-B14F-4D97-AF65-F5344CB8AC3E}">
        <p14:creationId xmlns:p14="http://schemas.microsoft.com/office/powerpoint/2010/main" val="311654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Consider grouping teachers by grade-level and having a special table for administrators and CC. </a:t>
            </a:r>
            <a:endParaRPr lang="en-US" b="1" dirty="0"/>
          </a:p>
          <a:p>
            <a:r>
              <a:rPr lang="en-US" b="1" dirty="0"/>
              <a:t>**Change your name badge**</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4</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5081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675" y="4416425"/>
            <a:ext cx="5607000" cy="4183200"/>
          </a:xfrm>
          <a:prstGeom prst="rect">
            <a:avLst/>
          </a:prstGeom>
        </p:spPr>
        <p:txBody>
          <a:bodyPr lIns="91425" tIns="91425" rIns="91425" bIns="91425" anchor="t" anchorCtr="0">
            <a:noAutofit/>
          </a:bodyPr>
          <a:lstStyle/>
          <a:p>
            <a:pPr rtl="0" fontAlgn="base"/>
            <a:r>
              <a:rPr lang="en-US" sz="1800" b="0" i="0" u="none" strike="noStrike" kern="1200" cap="none" dirty="0">
                <a:solidFill>
                  <a:schemeClr val="tx1"/>
                </a:solidFill>
                <a:effectLst/>
                <a:latin typeface="+mn-lt"/>
                <a:ea typeface="+mn-ea"/>
                <a:cs typeface="+mn-cs"/>
              </a:rPr>
              <a:t>On this slide, briefly touch on the goals of the day. </a:t>
            </a:r>
            <a:endParaRPr dirty="0"/>
          </a:p>
        </p:txBody>
      </p:sp>
      <p:sp>
        <p:nvSpPr>
          <p:cNvPr id="53" name="Shape 53"/>
          <p:cNvSpPr txBox="1">
            <a:spLocks noGrp="1"/>
          </p:cNvSpPr>
          <p:nvPr>
            <p:ph type="sldNum" idx="12"/>
          </p:nvPr>
        </p:nvSpPr>
        <p:spPr>
          <a:xfrm>
            <a:off x="3971925" y="8829675"/>
            <a:ext cx="3036900" cy="465000"/>
          </a:xfrm>
          <a:prstGeom prst="rect">
            <a:avLst/>
          </a:prstGeom>
        </p:spPr>
        <p:txBody>
          <a:bodyPr lIns="92275" tIns="46125" rIns="92275" bIns="46125" anchor="b"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Tree>
    <p:extLst>
      <p:ext uri="{BB962C8B-B14F-4D97-AF65-F5344CB8AC3E}">
        <p14:creationId xmlns:p14="http://schemas.microsoft.com/office/powerpoint/2010/main" val="413235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These are the norms we are asking the teachers to follow during the training session. ​</a:t>
            </a:r>
          </a:p>
          <a:p>
            <a:pPr marL="285750" indent="-285750" rtl="0" fontAlgn="base">
              <a:buFont typeface="Arial" panose="020B0604020202020204" pitchFamily="34" charset="0"/>
              <a:buChar char="•"/>
            </a:pPr>
            <a:r>
              <a:rPr lang="en-US" sz="1800" b="0" i="0" u="none" strike="noStrike" kern="1200" cap="none" dirty="0">
                <a:solidFill>
                  <a:schemeClr val="tx1"/>
                </a:solidFill>
                <a:effectLst/>
                <a:latin typeface="+mn-lt"/>
                <a:ea typeface="+mn-ea"/>
                <a:cs typeface="+mn-cs"/>
              </a:rPr>
              <a:t>When asking them to silence, tell them you understand things come up, but to please step outside if they need to use their phone during the session. ​</a:t>
            </a:r>
          </a:p>
          <a:p>
            <a:pPr marL="285750" indent="-285750" rtl="0" fontAlgn="base">
              <a:buFont typeface="Arial" panose="020B0604020202020204" pitchFamily="34" charset="0"/>
              <a:buChar char="•"/>
            </a:pPr>
            <a:r>
              <a:rPr lang="en-US" sz="1800" b="0" i="0" u="none" strike="noStrike" kern="1200" cap="none" dirty="0">
                <a:solidFill>
                  <a:schemeClr val="tx1"/>
                </a:solidFill>
                <a:effectLst/>
                <a:latin typeface="+mn-lt"/>
                <a:ea typeface="+mn-ea"/>
                <a:cs typeface="+mn-cs"/>
              </a:rPr>
              <a:t>Groups will be less than 25, but some participants may be less willing to share than others. Encourage them to ask if they need clarification or to write their question on a post-it note so you can make sure everyone leaves with a solid understanding of exemplar units. ​</a:t>
            </a:r>
          </a:p>
          <a:p>
            <a:pPr marL="285750" indent="-285750" rtl="0" fontAlgn="base">
              <a:buFont typeface="Arial" panose="020B0604020202020204" pitchFamily="34" charset="0"/>
              <a:buChar char="•"/>
            </a:pPr>
            <a:r>
              <a:rPr lang="en-US" sz="1800" b="0" i="0" u="none" strike="noStrike" kern="1200" cap="none" dirty="0">
                <a:solidFill>
                  <a:schemeClr val="tx1"/>
                </a:solidFill>
                <a:effectLst/>
                <a:latin typeface="+mn-lt"/>
                <a:ea typeface="+mn-ea"/>
                <a:cs typeface="+mn-cs"/>
              </a:rPr>
              <a:t>Point out the parking lot/poster broken up into the 4 elements. Ask participants to add post-its with questions to each section as they come up if they want something addressed when it’s not being discussed. ​</a:t>
            </a:r>
          </a:p>
          <a:p>
            <a:pPr marL="285750" indent="-285750" rtl="0" fontAlgn="base">
              <a:buFont typeface="Arial" panose="020B0604020202020204" pitchFamily="34" charset="0"/>
              <a:buChar char="•"/>
            </a:pPr>
            <a:r>
              <a:rPr lang="en-US" sz="1800" b="0" i="0" u="none" strike="noStrike" kern="1200" cap="none" dirty="0">
                <a:solidFill>
                  <a:schemeClr val="tx1"/>
                </a:solidFill>
                <a:effectLst/>
                <a:latin typeface="+mn-lt"/>
                <a:ea typeface="+mn-ea"/>
                <a:cs typeface="+mn-cs"/>
              </a:rPr>
              <a:t>Explain that we will be asking them to share at their table and with partners across the room. Ask they are willing to share with their partners and are active listeners as well.​</a:t>
            </a:r>
          </a:p>
          <a:p>
            <a:pPr rtl="0" fontAlgn="base"/>
            <a:r>
              <a:rPr lang="en-US" sz="1800" b="0" i="0" u="none" strike="noStrike" kern="1200" cap="none"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6</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8669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Tell participants they should have received a copy of the agenda when they signed in, but you want to reinforce the schedule.​</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7</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33651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base"/>
            <a:r>
              <a:rPr lang="en-US" sz="1800" b="0" i="0" u="none" strike="noStrike" kern="1200" cap="none" dirty="0">
                <a:solidFill>
                  <a:schemeClr val="tx1"/>
                </a:solidFill>
                <a:effectLst/>
                <a:latin typeface="+mn-lt"/>
                <a:ea typeface="+mn-ea"/>
                <a:cs typeface="+mn-cs"/>
              </a:rPr>
              <a:t>This can be switched with ANY grouping strategy that works for you! Just let Kristi know if you aren’t using it so they don’t run copies for it.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9</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364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u="none" strike="noStrike" dirty="0">
                <a:solidFill>
                  <a:srgbClr val="FFFFFF"/>
                </a:solidFill>
                <a:effectLst/>
                <a:latin typeface="Arial" panose="020B0604020202020204" pitchFamily="34" charset="0"/>
              </a:rPr>
              <a:t>At this time, make sure everyone identifies the two documents. </a:t>
            </a:r>
          </a:p>
          <a:p>
            <a:pPr algn="l" rtl="0" fontAlgn="base">
              <a:buFont typeface="Arial" panose="020B0604020202020204" pitchFamily="34" charset="0"/>
              <a:buNone/>
            </a:pPr>
            <a:r>
              <a:rPr lang="en-US" sz="1800" b="0" i="0" u="none" strike="noStrike" dirty="0">
                <a:solidFill>
                  <a:srgbClr val="FFFFFF"/>
                </a:solidFill>
                <a:effectLst/>
                <a:latin typeface="Arial" panose="020B0604020202020204" pitchFamily="34" charset="0"/>
              </a:rPr>
              <a:t>Starting with the Exemplar Quality Review Packet: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Give participants time to highlight the headers, each in a different color: Alignment, Key Shifts, Instructional Support, and Assessment. This will alleviate confusion when you get to Instructional Supports since it’s 2 pages long. </a:t>
            </a:r>
          </a:p>
          <a:p>
            <a:pPr marL="0" indent="0" algn="l" rtl="0" fontAlgn="base">
              <a:buFont typeface="Arial" panose="020B0604020202020204" pitchFamily="34" charset="0"/>
              <a:buNone/>
            </a:pPr>
            <a:r>
              <a:rPr lang="en-US" sz="1800" b="0" i="0" u="none" strike="noStrike" dirty="0">
                <a:solidFill>
                  <a:srgbClr val="FFFFFF"/>
                </a:solidFill>
                <a:effectLst/>
                <a:latin typeface="Arial" panose="020B0604020202020204" pitchFamily="34" charset="0"/>
              </a:rPr>
              <a:t>Guide participants to the last page with the Key to Scoring.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Ask them to highlight the words “most to all,” “many,” “some,” and “does not meet” for Element I. Explain that a unit must score a 2-3 to move on to the other Elements.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Repeat this process for the Element II, III, IV Scoring.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Explain to participants that the score for each Element will be a rounded average for all standards within the Element, but the Final Score will be the total of the Elements. </a:t>
            </a:r>
          </a:p>
          <a:p>
            <a:pPr marL="0" indent="0" algn="l" rtl="0" fontAlgn="base">
              <a:buFont typeface="Arial" panose="020B0604020202020204" pitchFamily="34" charset="0"/>
              <a:buNone/>
            </a:pPr>
            <a:endParaRPr lang="en-US" sz="1800" b="0" i="0" u="none" strike="noStrike" dirty="0">
              <a:solidFill>
                <a:srgbClr val="FFFFFF"/>
              </a:solidFill>
              <a:effectLst/>
              <a:latin typeface="Arial" panose="020B0604020202020204" pitchFamily="34" charset="0"/>
            </a:endParaRPr>
          </a:p>
          <a:p>
            <a:pPr marL="0" indent="0" algn="l" rtl="0" fontAlgn="base">
              <a:buFont typeface="Arial" panose="020B0604020202020204" pitchFamily="34" charset="0"/>
              <a:buNone/>
            </a:pPr>
            <a:r>
              <a:rPr lang="en-US" sz="1800" b="0" i="0" u="none" strike="noStrike" dirty="0">
                <a:solidFill>
                  <a:srgbClr val="FFFFFF"/>
                </a:solidFill>
                <a:effectLst/>
                <a:latin typeface="Arial" panose="020B0604020202020204" pitchFamily="34" charset="0"/>
              </a:rPr>
              <a:t>Click to bring up the MS Exemplar Units:</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Briefly explain the Kellogg Grant and the writing process.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Explain to teachers that we will be analyzing these units using the Exemplar Quality Review Packet.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Ask teachers at this time to use the Post-It flags to mark the pages where the Overview and each lesson begins to help them navigate the units easier throughout the day. </a:t>
            </a:r>
          </a:p>
          <a:p>
            <a:pPr marL="285750" indent="-285750" algn="l" rtl="0" fontAlgn="base">
              <a:buFont typeface="Arial" panose="020B0604020202020204" pitchFamily="34" charset="0"/>
              <a:buChar char="•"/>
            </a:pPr>
            <a:r>
              <a:rPr lang="en-US" sz="1800" b="0" i="0" u="none" strike="noStrike" dirty="0">
                <a:solidFill>
                  <a:srgbClr val="FFFFFF"/>
                </a:solidFill>
                <a:effectLst/>
                <a:latin typeface="Arial" panose="020B0604020202020204" pitchFamily="34" charset="0"/>
              </a:rPr>
              <a:t>Reassure the teachers that while this may seem to be an overwhelming amount of paper, the MDE website has these organized to print one lesson at a time. </a:t>
            </a:r>
          </a:p>
          <a:p>
            <a:pPr algn="l" rtl="0" fontAlgn="base">
              <a:buFont typeface="Arial" panose="020B0604020202020204" pitchFamily="34" charse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10</a:t>
            </a:fld>
            <a:endParaRPr lang="en-US"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6038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982649"/>
            <a:ext cx="7772400" cy="1470024"/>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rgbClr val="223264"/>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685800" y="3505200"/>
            <a:ext cx="7696199" cy="1371599"/>
          </a:xfrm>
          <a:prstGeom prst="rect">
            <a:avLst/>
          </a:prstGeom>
          <a:noFill/>
          <a:ln>
            <a:noFill/>
          </a:ln>
        </p:spPr>
        <p:txBody>
          <a:bodyPr lIns="91425" tIns="91425" rIns="91425" bIns="91425" anchor="t" anchorCtr="0"/>
          <a:lstStyle>
            <a:lvl1pPr marL="0" marR="0" lvl="0" indent="0" algn="ctr" rtl="0">
              <a:lnSpc>
                <a:spcPct val="100000"/>
              </a:lnSpc>
              <a:spcBef>
                <a:spcPts val="560"/>
              </a:spcBef>
              <a:spcAft>
                <a:spcPts val="0"/>
              </a:spcAft>
              <a:buClr>
                <a:srgbClr val="223264"/>
              </a:buClr>
              <a:buFont typeface="Arial"/>
              <a:buNone/>
              <a:defRPr sz="2800" b="0" i="0" u="none" strike="noStrike" cap="none">
                <a:solidFill>
                  <a:srgbClr val="223264"/>
                </a:solidFill>
                <a:latin typeface="Arial"/>
                <a:ea typeface="Arial"/>
                <a:cs typeface="Arial"/>
                <a:sym typeface="Arial"/>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b="83333"/>
          <a:stretch>
            <a:fillRect/>
          </a:stretch>
        </p:blipFill>
        <p:spPr bwMode="auto">
          <a:xfrm>
            <a:off x="0" y="0"/>
            <a:ext cx="9163050" cy="1143000"/>
          </a:xfrm>
          <a:prstGeom prst="rect">
            <a:avLst/>
          </a:prstGeom>
          <a:noFill/>
          <a:ln w="9525">
            <a:noFill/>
            <a:miter lim="800000"/>
            <a:headEnd/>
            <a:tailEnd/>
          </a:ln>
        </p:spPr>
      </p:pic>
      <p:sp>
        <p:nvSpPr>
          <p:cNvPr id="3" name="Content Placeholder 2"/>
          <p:cNvSpPr>
            <a:spLocks noGrp="1"/>
          </p:cNvSpPr>
          <p:nvPr>
            <p:ph idx="1"/>
          </p:nvPr>
        </p:nvSpPr>
        <p:spPr>
          <a:xfrm>
            <a:off x="466725" y="1435828"/>
            <a:ext cx="8229600" cy="4724400"/>
          </a:xfrm>
          <a:prstGeom prst="rect">
            <a:avLst/>
          </a:prstGeom>
        </p:spPr>
        <p:txBody>
          <a:bodyPr/>
          <a:lstStyle>
            <a:lvl1pPr>
              <a:defRPr sz="3200">
                <a:solidFill>
                  <a:srgbClr val="223264"/>
                </a:solidFill>
                <a:latin typeface="Arial" pitchFamily="34" charset="0"/>
                <a:cs typeface="Arial" pitchFamily="34" charset="0"/>
              </a:defRPr>
            </a:lvl1pPr>
            <a:lvl2pPr marL="457200" indent="-457200">
              <a:buFont typeface="Arial" charset="0"/>
              <a:buChar char="•"/>
              <a:defRPr sz="3200">
                <a:solidFill>
                  <a:srgbClr val="223264"/>
                </a:solidFill>
                <a:latin typeface="Arial" pitchFamily="34" charset="0"/>
                <a:cs typeface="Arial" pitchFamily="34" charset="0"/>
              </a:defRPr>
            </a:lvl2pPr>
            <a:lvl3pPr marL="457200" indent="-457200">
              <a:buFont typeface="Arial" charset="0"/>
              <a:buChar char="•"/>
              <a:defRPr sz="3200">
                <a:solidFill>
                  <a:srgbClr val="223264"/>
                </a:solidFill>
                <a:latin typeface="Arial" pitchFamily="34" charset="0"/>
                <a:cs typeface="Arial" pitchFamily="34" charset="0"/>
              </a:defRPr>
            </a:lvl3pPr>
            <a:lvl4pPr marL="457200" indent="-457200">
              <a:buFont typeface="Arial" charset="0"/>
              <a:buChar char="•"/>
              <a:defRPr sz="3200">
                <a:solidFill>
                  <a:srgbClr val="223264"/>
                </a:solidFill>
                <a:latin typeface="Arial" pitchFamily="34" charset="0"/>
                <a:cs typeface="Arial" pitchFamily="34" charset="0"/>
              </a:defRPr>
            </a:lvl4pPr>
            <a:lvl5pPr marL="457200" indent="-457200">
              <a:buFont typeface="Arial" charset="0"/>
              <a:buChar char="•"/>
              <a:defRPr sz="3200">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292828"/>
            <a:ext cx="6019800" cy="584775"/>
          </a:xfrm>
          <a:prstGeom prst="rect">
            <a:avLst/>
          </a:prstGeom>
        </p:spPr>
        <p:txBody>
          <a:bodyPr wrap="square" anchor="ctr" anchorCtr="0">
            <a:spAutoFit/>
          </a:bodyPr>
          <a:lstStyle>
            <a:lvl1pPr marL="0" indent="0">
              <a:buNone/>
              <a:defRPr sz="3200"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10" name="Slide Number Placeholder 5"/>
          <p:cNvSpPr>
            <a:spLocks noGrp="1"/>
          </p:cNvSpPr>
          <p:nvPr>
            <p:ph type="sldNum" sz="quarter" idx="19"/>
          </p:nvPr>
        </p:nvSpPr>
        <p:spPr>
          <a:xfrm>
            <a:off x="6553200" y="6476999"/>
            <a:ext cx="2133600" cy="307975"/>
          </a:xfrm>
          <a:prstGeom prst="rect">
            <a:avLst/>
          </a:prstGeom>
        </p:spPr>
        <p:txBody>
          <a:bodyPr/>
          <a:lstStyle>
            <a:lvl1pPr algn="r">
              <a:defRPr b="1">
                <a:solidFill>
                  <a:srgbClr val="223264"/>
                </a:solidFill>
                <a:latin typeface="Arial" charset="0"/>
              </a:defRPr>
            </a:lvl1pPr>
          </a:lstStyle>
          <a:p>
            <a:fld id="{271A7131-30B2-4D02-83DA-1E78F2A09612}" type="slidenum">
              <a:rPr lang="en-US" altLang="en-US" smtClean="0"/>
              <a:pPr/>
              <a:t>‹#›</a:t>
            </a:fld>
            <a:endParaRPr lang="en-US" altLang="en-US" dirty="0"/>
          </a:p>
        </p:txBody>
      </p:sp>
    </p:spTree>
    <p:extLst>
      <p:ext uri="{BB962C8B-B14F-4D97-AF65-F5344CB8AC3E}">
        <p14:creationId xmlns:p14="http://schemas.microsoft.com/office/powerpoint/2010/main" val="473189678"/>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b="83333"/>
          <a:stretch>
            <a:fillRect/>
          </a:stretch>
        </p:blipFill>
        <p:spPr bwMode="auto">
          <a:xfrm>
            <a:off x="0" y="0"/>
            <a:ext cx="9163050" cy="1143000"/>
          </a:xfrm>
          <a:prstGeom prst="rect">
            <a:avLst/>
          </a:prstGeom>
          <a:noFill/>
          <a:ln w="9525">
            <a:noFill/>
            <a:miter lim="800000"/>
            <a:headEnd/>
            <a:tailEnd/>
          </a:ln>
        </p:spPr>
      </p:pic>
      <p:sp>
        <p:nvSpPr>
          <p:cNvPr id="3" name="Content Placeholder 2"/>
          <p:cNvSpPr>
            <a:spLocks noGrp="1"/>
          </p:cNvSpPr>
          <p:nvPr>
            <p:ph idx="1"/>
          </p:nvPr>
        </p:nvSpPr>
        <p:spPr>
          <a:xfrm>
            <a:off x="457200" y="1600200"/>
            <a:ext cx="4023360" cy="47244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4648200" y="1600200"/>
            <a:ext cx="4114800" cy="47244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7"/>
          </p:nvPr>
        </p:nvSpPr>
        <p:spPr>
          <a:xfrm>
            <a:off x="6553200" y="6476999"/>
            <a:ext cx="2133600" cy="307975"/>
          </a:xfrm>
          <a:prstGeom prst="rect">
            <a:avLst/>
          </a:prstGeom>
        </p:spPr>
        <p:txBody>
          <a:bodyPr/>
          <a:lstStyle>
            <a:lvl1pPr algn="r">
              <a:defRPr sz="1200" b="1">
                <a:solidFill>
                  <a:srgbClr val="223264"/>
                </a:solidFill>
                <a:latin typeface="Arial" charset="0"/>
              </a:defRPr>
            </a:lvl1pPr>
          </a:lstStyle>
          <a:p>
            <a:fld id="{271A7131-30B2-4D02-83DA-1E78F2A09612}" type="slidenum">
              <a:rPr lang="en-US" altLang="en-US" smtClean="0"/>
              <a:pPr/>
              <a:t>‹#›</a:t>
            </a:fld>
            <a:endParaRPr lang="en-US" altLang="en-US" dirty="0"/>
          </a:p>
        </p:txBody>
      </p:sp>
      <p:sp>
        <p:nvSpPr>
          <p:cNvPr id="9" name="Content Placeholder 2"/>
          <p:cNvSpPr>
            <a:spLocks noGrp="1"/>
          </p:cNvSpPr>
          <p:nvPr>
            <p:ph idx="18"/>
          </p:nvPr>
        </p:nvSpPr>
        <p:spPr>
          <a:xfrm>
            <a:off x="2667000" y="292828"/>
            <a:ext cx="6019800" cy="584775"/>
          </a:xfrm>
          <a:prstGeom prst="rect">
            <a:avLst/>
          </a:prstGeom>
        </p:spPr>
        <p:txBody>
          <a:bodyPr wrap="square" anchor="ctr" anchorCtr="0">
            <a:spAutoFit/>
          </a:bodyPr>
          <a:lstStyle>
            <a:lvl1pPr marL="0" indent="0">
              <a:buNone/>
              <a:defRPr sz="3200"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Tree>
    <p:extLst>
      <p:ext uri="{BB962C8B-B14F-4D97-AF65-F5344CB8AC3E}">
        <p14:creationId xmlns:p14="http://schemas.microsoft.com/office/powerpoint/2010/main" val="1876323194"/>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marL="0" indent="0">
              <a:buFont typeface="Arial" charset="0"/>
              <a:buNone/>
              <a:defRPr sz="3200">
                <a:solidFill>
                  <a:srgbClr val="223264"/>
                </a:solidFill>
                <a:latin typeface="Arial" pitchFamily="34" charset="0"/>
                <a:cs typeface="Arial" pitchFamily="34" charset="0"/>
              </a:defRPr>
            </a:lvl1pPr>
            <a:lvl2pPr marL="457200" indent="-457200">
              <a:buFont typeface="Arial" charset="0"/>
              <a:buChar char="•"/>
              <a:defRPr sz="3200">
                <a:solidFill>
                  <a:srgbClr val="223264"/>
                </a:solidFill>
                <a:latin typeface="Arial" pitchFamily="34" charset="0"/>
                <a:cs typeface="Arial" pitchFamily="34" charset="0"/>
              </a:defRPr>
            </a:lvl2pPr>
            <a:lvl3pPr marL="457200" indent="-457200">
              <a:buFont typeface="Arial" charset="0"/>
              <a:buChar char="•"/>
              <a:defRPr sz="3200">
                <a:solidFill>
                  <a:srgbClr val="223264"/>
                </a:solidFill>
                <a:latin typeface="Arial" pitchFamily="34" charset="0"/>
                <a:cs typeface="Arial" pitchFamily="34" charset="0"/>
              </a:defRPr>
            </a:lvl3pPr>
            <a:lvl4pPr marL="457200" indent="-457200">
              <a:buFont typeface="Arial" charset="0"/>
              <a:buChar char="•"/>
              <a:defRPr sz="3200">
                <a:solidFill>
                  <a:srgbClr val="223264"/>
                </a:solidFill>
                <a:latin typeface="Arial" pitchFamily="34" charset="0"/>
                <a:cs typeface="Arial" pitchFamily="34" charset="0"/>
              </a:defRPr>
            </a:lvl4pPr>
            <a:lvl5pPr marL="457200" indent="-457200">
              <a:buFont typeface="Arial" charset="0"/>
              <a:buChar char="•"/>
              <a:defRPr sz="3200">
                <a:solidFill>
                  <a:srgbClr val="223264"/>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2667000" y="304800"/>
            <a:ext cx="7029450" cy="838200"/>
          </a:xfrm>
          <a:prstGeom prst="rect">
            <a:avLst/>
          </a:prstGeom>
        </p:spPr>
        <p:txBody>
          <a:bodyPr/>
          <a:lstStyle>
            <a:lvl1pPr marL="0" indent="0">
              <a:buNone/>
              <a:defRPr sz="3200"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p:txBody>
      </p:sp>
      <p:sp>
        <p:nvSpPr>
          <p:cNvPr id="10" name="Slide Number Placeholder 1"/>
          <p:cNvSpPr>
            <a:spLocks noGrp="1"/>
          </p:cNvSpPr>
          <p:nvPr>
            <p:ph type="sldNum" idx="14"/>
          </p:nvPr>
        </p:nvSpPr>
        <p:spPr>
          <a:xfrm>
            <a:off x="6553200" y="6256337"/>
            <a:ext cx="2133599" cy="501650"/>
          </a:xfrm>
          <a:prstGeom prst="rect">
            <a:avLst/>
          </a:prstGeom>
        </p:spPr>
        <p:txBody>
          <a:bodyPr/>
          <a:lstStyle/>
          <a:p>
            <a:pPr marL="0" marR="0" lvl="0" indent="0" algn="r" rtl="0">
              <a:lnSpc>
                <a:spcPct val="100000"/>
              </a:lnSpc>
              <a:spcBef>
                <a:spcPts val="0"/>
              </a:spcBef>
              <a:spcAft>
                <a:spcPts val="0"/>
              </a:spcAft>
              <a:buClr>
                <a:srgbClr val="223264"/>
              </a:buClr>
              <a:buSzPct val="25000"/>
              <a:buFont typeface="Arial"/>
              <a:buNone/>
            </a:pPr>
            <a:fld id="{00000000-1234-1234-1234-123412341234}" type="slidenum">
              <a:rPr lang="en-US" sz="1200" b="1" i="0" u="none" strike="noStrike" cap="none" smtClean="0">
                <a:solidFill>
                  <a:srgbClr val="223264"/>
                </a:solidFill>
                <a:latin typeface="Arial"/>
                <a:ea typeface="Arial"/>
                <a:cs typeface="Arial"/>
                <a:sym typeface="Arial"/>
              </a:rPr>
              <a:t>‹#›</a:t>
            </a:fld>
            <a:endParaRPr lang="en-US" sz="1200" b="1" i="0" u="none" strike="noStrike" cap="none" dirty="0">
              <a:solidFill>
                <a:srgbClr val="223264"/>
              </a:solidFill>
              <a:latin typeface="Arial"/>
              <a:ea typeface="Arial"/>
              <a:cs typeface="Arial"/>
              <a:sym typeface="Arial"/>
            </a:endParaRPr>
          </a:p>
        </p:txBody>
      </p:sp>
    </p:spTree>
    <p:extLst>
      <p:ext uri="{BB962C8B-B14F-4D97-AF65-F5344CB8AC3E}">
        <p14:creationId xmlns:p14="http://schemas.microsoft.com/office/powerpoint/2010/main" val="181841101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6">
            <a:alphaModFix/>
          </a:blip>
          <a:srcRect/>
          <a:stretch/>
        </p:blipFill>
        <p:spPr>
          <a:xfrm>
            <a:off x="0" y="0"/>
            <a:ext cx="9163049"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77" r:id="rId2"/>
    <p:sldLayoutId id="2147483678" r:id="rId3"/>
    <p:sldLayoutId id="2147483682" r:id="rId4"/>
  </p:sldLayoutIdLst>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www.mdek12.org/ESE/mississippi-exemplar-units-and-less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de.k12.ms.us/ESE/EL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hyperlink" Target="http://www.mde.k12.ms.us/ESE/links/response-to-intervention-teacher-support-team/family-guides-for-student-succes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mdek12.org/"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spr.mde.k12.ms.us/TakeSurvey.aspx?SurveyID=ExemplarUnitFeedbac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http://www.mde.k12.ms.us/ESE/ccr" TargetMode="Externa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www.mde.k12.ms.us/docs/elementary-education-and-reading-library/multi-tiered-system-of-supports-documentation-packet.pdf?sfvrsn=2" TargetMode="External"/><Relationship Id="rId1" Type="http://schemas.openxmlformats.org/officeDocument/2006/relationships/slideLayout" Target="../slideLayouts/slideLayout2.xml"/><Relationship Id="rId6" Type="http://schemas.openxmlformats.org/officeDocument/2006/relationships/hyperlink" Target="http://www.mdek12.org/ESE/mississippi-exemplar-units-and-lessons" TargetMode="External"/><Relationship Id="rId5" Type="http://schemas.openxmlformats.org/officeDocument/2006/relationships/image" Target="../media/image34.png"/><Relationship Id="rId4" Type="http://schemas.openxmlformats.org/officeDocument/2006/relationships/hyperlink" Target="http://www.mde.k12.ms.us/ESE/literacy/professional-development-and-resources-for-teachers" TargetMode="External"/><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hyperlink" Target="https://districtaccess.mde.k12.ms.us/curriculumandInstruction/Professional%20Development/Forms/AllItems.aspx" TargetMode="External"/><Relationship Id="rId1" Type="http://schemas.openxmlformats.org/officeDocument/2006/relationships/slideLayout" Target="../slideLayouts/slideLayout2.xml"/><Relationship Id="rId6" Type="http://schemas.openxmlformats.org/officeDocument/2006/relationships/hyperlink" Target="http://strongreadersms.com/" TargetMode="External"/><Relationship Id="rId5" Type="http://schemas.openxmlformats.org/officeDocument/2006/relationships/image" Target="../media/image38.png"/><Relationship Id="rId4" Type="http://schemas.openxmlformats.org/officeDocument/2006/relationships/hyperlink" Target="http://www.mde.k12.ms.us/docs/cte/early-warning-system-benton-final.pdf?sfvrsn=2"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png"/><Relationship Id="rId2" Type="http://schemas.openxmlformats.org/officeDocument/2006/relationships/hyperlink" Target="http://mdek12.org/ESE/links/response-to-intervention-teacher-support-team/family-guides-for-student-success" TargetMode="External"/><Relationship Id="rId1" Type="http://schemas.openxmlformats.org/officeDocument/2006/relationships/slideLayout" Target="../slideLayouts/slideLayout2.xml"/><Relationship Id="rId6" Type="http://schemas.openxmlformats.org/officeDocument/2006/relationships/hyperlink" Target="http://www.mde.k12.ms.us/docs/elementary-education-and-reading-library/2016_2017-mde-parents-as-partners-meetings_parent-nights_20161116094544_352213.pdf?sfvrsn=2" TargetMode="External"/><Relationship Id="rId5" Type="http://schemas.openxmlformats.org/officeDocument/2006/relationships/image" Target="../media/image41.jpeg"/><Relationship Id="rId4" Type="http://schemas.openxmlformats.org/officeDocument/2006/relationships/hyperlink" Target="http://www.mde.k12.ms.us/docs/curriculum-and-instructions-library/parent-read-at-home-plan_mde_lbpa.pdf?sfvrsn=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klivingston@mdek12.org" TargetMode="External"/><Relationship Id="rId2" Type="http://schemas.openxmlformats.org/officeDocument/2006/relationships/hyperlink" Target="mailto:Wclemons@mdek12.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ashley.kazery@mdek12.org" TargetMode="External"/><Relationship Id="rId2" Type="http://schemas.openxmlformats.org/officeDocument/2006/relationships/hyperlink" Target="mailto:Christie.hatten@mdek12.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304800" y="1600200"/>
            <a:ext cx="8534399" cy="19049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b="1" dirty="0"/>
              <a:t>Effective </a:t>
            </a:r>
            <a:r>
              <a:rPr lang="en-US" sz="4400" b="1" i="0" u="none" strike="noStrike" cap="none" dirty="0">
                <a:solidFill>
                  <a:srgbClr val="223264"/>
                </a:solidFill>
                <a:latin typeface="Arial"/>
                <a:ea typeface="Arial"/>
                <a:cs typeface="Arial"/>
                <a:sym typeface="Arial"/>
              </a:rPr>
              <a:t>Instructional Practices in Exemplar Units</a:t>
            </a:r>
            <a:endParaRPr sz="4400" b="1" i="0" u="none" strike="noStrike" cap="none" dirty="0">
              <a:solidFill>
                <a:srgbClr val="223264"/>
              </a:solidFill>
              <a:latin typeface="Arial"/>
              <a:ea typeface="Arial"/>
              <a:cs typeface="Arial"/>
              <a:sym typeface="Arial"/>
            </a:endParaRPr>
          </a:p>
        </p:txBody>
      </p:sp>
      <p:sp>
        <p:nvSpPr>
          <p:cNvPr id="30" name="Shape 30"/>
          <p:cNvSpPr txBox="1">
            <a:spLocks noGrp="1"/>
          </p:cNvSpPr>
          <p:nvPr>
            <p:ph type="subTitle" idx="1"/>
          </p:nvPr>
        </p:nvSpPr>
        <p:spPr>
          <a:xfrm>
            <a:off x="457200" y="3505200"/>
            <a:ext cx="8381999" cy="144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23264"/>
              </a:buClr>
              <a:buSzPct val="25000"/>
              <a:buFont typeface="Arial"/>
              <a:buNone/>
            </a:pPr>
            <a:r>
              <a:rPr lang="en-US" sz="4800" dirty="0"/>
              <a:t>ELA</a:t>
            </a:r>
            <a:endParaRPr sz="4800" b="0" i="0" u="none" strike="noStrike" cap="none" dirty="0">
              <a:solidFill>
                <a:srgbClr val="223264"/>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3"/>
          </p:nvPr>
        </p:nvSpPr>
        <p:spPr>
          <a:xfrm>
            <a:off x="2667000" y="273589"/>
            <a:ext cx="6019800" cy="1077218"/>
          </a:xfrm>
        </p:spPr>
        <p:txBody>
          <a:bodyPr/>
          <a:lstStyle/>
          <a:p>
            <a:r>
              <a:rPr lang="en-US" dirty="0"/>
              <a:t>Today’s Documents</a:t>
            </a:r>
          </a:p>
          <a:p>
            <a:endParaRPr lang="en-US" dirty="0"/>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10</a:t>
            </a:fld>
            <a:endParaRPr lang="en-US" altLang="en-US" dirty="0"/>
          </a:p>
        </p:txBody>
      </p:sp>
      <p:sp>
        <p:nvSpPr>
          <p:cNvPr id="7" name="Text Placeholder 3"/>
          <p:cNvSpPr>
            <a:spLocks noGrp="1"/>
          </p:cNvSpPr>
          <p:nvPr>
            <p:ph idx="1"/>
          </p:nvPr>
        </p:nvSpPr>
        <p:spPr>
          <a:xfrm>
            <a:off x="-62940" y="1221576"/>
            <a:ext cx="8988136" cy="4889308"/>
          </a:xfrm>
        </p:spPr>
        <p:txBody>
          <a:bodyPr/>
          <a:lstStyle/>
          <a:p>
            <a:pPr algn="ctr"/>
            <a:r>
              <a:rPr lang="en-US" sz="2800" b="1" u="sng" dirty="0"/>
              <a:t>Exemplar Quality Review Packet</a:t>
            </a:r>
            <a:endParaRPr lang="en-US" sz="2800" b="1" dirty="0"/>
          </a:p>
          <a:p>
            <a:endParaRPr lang="en-US" sz="2800" b="1" dirty="0"/>
          </a:p>
          <a:p>
            <a:endParaRPr lang="en-US" sz="2800" b="1" dirty="0"/>
          </a:p>
          <a:p>
            <a:endParaRPr lang="en-US" sz="2800" b="1" dirty="0"/>
          </a:p>
          <a:p>
            <a:endParaRPr lang="en-US" sz="2800" b="1" dirty="0"/>
          </a:p>
          <a:p>
            <a:endParaRPr lang="en-US" sz="2800" b="1" dirty="0"/>
          </a:p>
          <a:p>
            <a:endParaRPr lang="en-US" sz="2800" b="1" dirty="0"/>
          </a:p>
          <a:p>
            <a:pPr algn="ctr"/>
            <a:r>
              <a:rPr lang="en-US" sz="2800" b="1" u="sng" dirty="0"/>
              <a:t>Mississippi Unit</a:t>
            </a:r>
          </a:p>
          <a:p>
            <a:endParaRPr lang="en-US" sz="2800" b="1" u="sng" dirty="0"/>
          </a:p>
        </p:txBody>
      </p:sp>
      <p:pic>
        <p:nvPicPr>
          <p:cNvPr id="6" name="Picture 5">
            <a:extLst>
              <a:ext uri="{FF2B5EF4-FFF2-40B4-BE49-F238E27FC236}">
                <a16:creationId xmlns:a16="http://schemas.microsoft.com/office/drawing/2014/main" id="{6E09CBBF-3711-4CCF-9B8F-50DE8FDB6069}"/>
              </a:ext>
            </a:extLst>
          </p:cNvPr>
          <p:cNvPicPr>
            <a:picLocks noChangeAspect="1"/>
          </p:cNvPicPr>
          <p:nvPr/>
        </p:nvPicPr>
        <p:blipFill>
          <a:blip r:embed="rId3"/>
          <a:stretch>
            <a:fillRect/>
          </a:stretch>
        </p:blipFill>
        <p:spPr>
          <a:xfrm>
            <a:off x="2279127" y="4868395"/>
            <a:ext cx="4304001" cy="1762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5DC1C8CA-0037-4C49-8DA1-A0493E171FFE}"/>
              </a:ext>
            </a:extLst>
          </p:cNvPr>
          <p:cNvPicPr>
            <a:picLocks noChangeAspect="1"/>
          </p:cNvPicPr>
          <p:nvPr/>
        </p:nvPicPr>
        <p:blipFill>
          <a:blip r:embed="rId4"/>
          <a:stretch>
            <a:fillRect/>
          </a:stretch>
        </p:blipFill>
        <p:spPr>
          <a:xfrm>
            <a:off x="2899855" y="1843843"/>
            <a:ext cx="3062549" cy="2323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32565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000"/>
                                        <p:tgtEl>
                                          <p:spTgt spid="7">
                                            <p:txEl>
                                              <p:pRg st="7" end="7"/>
                                            </p:txEl>
                                          </p:spTgt>
                                        </p:tgtEl>
                                      </p:cBhvr>
                                    </p:animEffect>
                                    <p:anim calcmode="lin" valueType="num">
                                      <p:cBhvr>
                                        <p:cTn id="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3"/>
          </p:nvPr>
        </p:nvSpPr>
        <p:spPr>
          <a:xfrm>
            <a:off x="2667000" y="273589"/>
            <a:ext cx="6019800" cy="1077218"/>
          </a:xfrm>
        </p:spPr>
        <p:txBody>
          <a:bodyPr/>
          <a:lstStyle/>
          <a:p>
            <a:r>
              <a:rPr lang="en-US" dirty="0"/>
              <a:t>Mississippi Unit Scan</a:t>
            </a:r>
          </a:p>
          <a:p>
            <a:endParaRPr lang="en-US" dirty="0"/>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11</a:t>
            </a:fld>
            <a:endParaRPr lang="en-US" altLang="en-US" dirty="0"/>
          </a:p>
        </p:txBody>
      </p:sp>
      <p:sp>
        <p:nvSpPr>
          <p:cNvPr id="7" name="Text Placeholder 3"/>
          <p:cNvSpPr>
            <a:spLocks noGrp="1"/>
          </p:cNvSpPr>
          <p:nvPr>
            <p:ph idx="1"/>
          </p:nvPr>
        </p:nvSpPr>
        <p:spPr>
          <a:xfrm>
            <a:off x="701749" y="1587691"/>
            <a:ext cx="7666074" cy="4889308"/>
          </a:xfrm>
        </p:spPr>
        <p:txBody>
          <a:bodyPr/>
          <a:lstStyle/>
          <a:p>
            <a:pPr marL="457200" indent="-457200">
              <a:buFont typeface="Arial" panose="020B0604020202020204" pitchFamily="34" charset="0"/>
              <a:buChar char="•"/>
            </a:pPr>
            <a:r>
              <a:rPr lang="en-US" sz="3000" dirty="0"/>
              <a:t>Locate the</a:t>
            </a:r>
            <a:r>
              <a:rPr lang="en-US" sz="3000" b="1" dirty="0"/>
              <a:t> </a:t>
            </a:r>
            <a:r>
              <a:rPr lang="en-US" sz="3000" b="1" dirty="0">
                <a:hlinkClick r:id="rId3"/>
              </a:rPr>
              <a:t>Mississippi Unit</a:t>
            </a:r>
            <a:r>
              <a:rPr lang="en-US" sz="3000" b="1" dirty="0"/>
              <a:t> </a:t>
            </a:r>
            <a:r>
              <a:rPr lang="en-US" sz="3000" dirty="0">
                <a:solidFill>
                  <a:srgbClr val="002060"/>
                </a:solidFill>
              </a:rPr>
              <a:t>for your grade level.</a:t>
            </a:r>
            <a:endParaRPr lang="en-US" sz="3000" b="1" dirty="0">
              <a:solidFill>
                <a:srgbClr val="002060"/>
              </a:solidFill>
            </a:endParaRPr>
          </a:p>
          <a:p>
            <a:pPr marL="457200" indent="-457200">
              <a:buFont typeface="Arial" panose="020B0604020202020204" pitchFamily="34" charset="0"/>
              <a:buChar char="•"/>
            </a:pPr>
            <a:r>
              <a:rPr lang="en-US" sz="3000" dirty="0">
                <a:solidFill>
                  <a:srgbClr val="002060"/>
                </a:solidFill>
              </a:rPr>
              <a:t>Focusing only on the Unit Overview and Lesson 1, annotate the unit using the symbols shown on the next slide. </a:t>
            </a:r>
            <a:r>
              <a:rPr lang="en-US" sz="3000" dirty="0"/>
              <a:t> </a:t>
            </a:r>
          </a:p>
          <a:p>
            <a:pPr marL="457200" indent="-457200">
              <a:buFont typeface="Arial" panose="020B0604020202020204" pitchFamily="34" charset="0"/>
              <a:buChar char="•"/>
            </a:pPr>
            <a:r>
              <a:rPr lang="en-US" sz="3000" dirty="0"/>
              <a:t>Be prepared to share your findings. </a:t>
            </a:r>
          </a:p>
        </p:txBody>
      </p:sp>
      <p:pic>
        <p:nvPicPr>
          <p:cNvPr id="6" name="Picture 5">
            <a:extLst>
              <a:ext uri="{FF2B5EF4-FFF2-40B4-BE49-F238E27FC236}">
                <a16:creationId xmlns:a16="http://schemas.microsoft.com/office/drawing/2014/main" id="{BC8BC738-CEA9-4A06-8D11-99C47EC81FB4}"/>
              </a:ext>
            </a:extLst>
          </p:cNvPr>
          <p:cNvPicPr>
            <a:picLocks noChangeAspect="1"/>
          </p:cNvPicPr>
          <p:nvPr/>
        </p:nvPicPr>
        <p:blipFill>
          <a:blip r:embed="rId4"/>
          <a:stretch>
            <a:fillRect/>
          </a:stretch>
        </p:blipFill>
        <p:spPr>
          <a:xfrm>
            <a:off x="2382785" y="4714408"/>
            <a:ext cx="4304001" cy="1762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419843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11C6A-27B2-470C-BB74-83B844CF058D}"/>
              </a:ext>
            </a:extLst>
          </p:cNvPr>
          <p:cNvSpPr>
            <a:spLocks noGrp="1"/>
          </p:cNvSpPr>
          <p:nvPr>
            <p:ph idx="13"/>
          </p:nvPr>
        </p:nvSpPr>
        <p:spPr/>
        <p:txBody>
          <a:bodyPr/>
          <a:lstStyle/>
          <a:p>
            <a:r>
              <a:rPr lang="en-US" dirty="0"/>
              <a:t>Annotating the MS Unit</a:t>
            </a:r>
          </a:p>
        </p:txBody>
      </p:sp>
      <p:sp>
        <p:nvSpPr>
          <p:cNvPr id="4" name="Slide Number Placeholder 3">
            <a:extLst>
              <a:ext uri="{FF2B5EF4-FFF2-40B4-BE49-F238E27FC236}">
                <a16:creationId xmlns:a16="http://schemas.microsoft.com/office/drawing/2014/main" id="{E0D0E182-98FC-4B53-A7FC-08BBE9EE4E64}"/>
              </a:ext>
            </a:extLst>
          </p:cNvPr>
          <p:cNvSpPr>
            <a:spLocks noGrp="1"/>
          </p:cNvSpPr>
          <p:nvPr>
            <p:ph type="sldNum" sz="quarter" idx="19"/>
          </p:nvPr>
        </p:nvSpPr>
        <p:spPr/>
        <p:txBody>
          <a:bodyPr/>
          <a:lstStyle/>
          <a:p>
            <a:fld id="{271A7131-30B2-4D02-83DA-1E78F2A09612}" type="slidenum">
              <a:rPr lang="en-US" altLang="en-US" smtClean="0"/>
              <a:pPr/>
              <a:t>12</a:t>
            </a:fld>
            <a:endParaRPr lang="en-US" altLang="en-US" dirty="0"/>
          </a:p>
        </p:txBody>
      </p:sp>
      <p:pic>
        <p:nvPicPr>
          <p:cNvPr id="5" name="Picture 4">
            <a:extLst>
              <a:ext uri="{FF2B5EF4-FFF2-40B4-BE49-F238E27FC236}">
                <a16:creationId xmlns:a16="http://schemas.microsoft.com/office/drawing/2014/main" id="{E95C073F-C01B-4409-9FC6-274A7DCD68FD}"/>
              </a:ext>
            </a:extLst>
          </p:cNvPr>
          <p:cNvPicPr>
            <a:picLocks noChangeAspect="1"/>
          </p:cNvPicPr>
          <p:nvPr/>
        </p:nvPicPr>
        <p:blipFill>
          <a:blip r:embed="rId2"/>
          <a:stretch>
            <a:fillRect/>
          </a:stretch>
        </p:blipFill>
        <p:spPr>
          <a:xfrm>
            <a:off x="2203124" y="1267486"/>
            <a:ext cx="5016383" cy="5437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362422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706" y="2225841"/>
            <a:ext cx="7772400" cy="1470024"/>
          </a:xfrm>
        </p:spPr>
        <p:txBody>
          <a:bodyPr/>
          <a:lstStyle/>
          <a:p>
            <a:r>
              <a:rPr lang="en-US" b="1" dirty="0"/>
              <a:t>Effective Instructional Practices in Exemplar Units</a:t>
            </a:r>
          </a:p>
        </p:txBody>
      </p:sp>
    </p:spTree>
    <p:extLst>
      <p:ext uri="{BB962C8B-B14F-4D97-AF65-F5344CB8AC3E}">
        <p14:creationId xmlns:p14="http://schemas.microsoft.com/office/powerpoint/2010/main" val="2849240600"/>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686455" y="323851"/>
            <a:ext cx="6000345" cy="1066799"/>
          </a:xfrm>
        </p:spPr>
        <p:txBody>
          <a:bodyPr/>
          <a:lstStyle/>
          <a:p>
            <a:r>
              <a:rPr lang="en-US" b="1" dirty="0"/>
              <a:t>Four Major Elements of a Unit</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14</a:t>
            </a:fld>
            <a:endParaRPr lang="en-US" altLang="en-US" dirty="0"/>
          </a:p>
        </p:txBody>
      </p:sp>
      <p:sp>
        <p:nvSpPr>
          <p:cNvPr id="4" name="TextBox 3"/>
          <p:cNvSpPr txBox="1"/>
          <p:nvPr/>
        </p:nvSpPr>
        <p:spPr>
          <a:xfrm>
            <a:off x="410440" y="2138796"/>
            <a:ext cx="8401052" cy="2862322"/>
          </a:xfrm>
          <a:prstGeom prst="rect">
            <a:avLst/>
          </a:prstGeom>
          <a:noFill/>
        </p:spPr>
        <p:txBody>
          <a:bodyPr wrap="square" rtlCol="0">
            <a:spAutoFit/>
          </a:bodyPr>
          <a:lstStyle/>
          <a:p>
            <a:pPr marL="742950" indent="-742950">
              <a:lnSpc>
                <a:spcPct val="150000"/>
              </a:lnSpc>
              <a:buFont typeface="+mj-lt"/>
              <a:buAutoNum type="arabicPeriod"/>
            </a:pPr>
            <a:r>
              <a:rPr lang="en-US" sz="3000" dirty="0">
                <a:solidFill>
                  <a:srgbClr val="002060"/>
                </a:solidFill>
              </a:rPr>
              <a:t>Alignment to the Depth of the MS CCRS </a:t>
            </a:r>
          </a:p>
          <a:p>
            <a:pPr marL="742950" indent="-742950">
              <a:lnSpc>
                <a:spcPct val="150000"/>
              </a:lnSpc>
              <a:buFont typeface="+mj-lt"/>
              <a:buAutoNum type="arabicPeriod"/>
            </a:pPr>
            <a:r>
              <a:rPr lang="en-US" sz="3000" dirty="0">
                <a:solidFill>
                  <a:srgbClr val="002060"/>
                </a:solidFill>
              </a:rPr>
              <a:t>Key Shifts in the MS CCRS </a:t>
            </a:r>
          </a:p>
          <a:p>
            <a:pPr marL="742950" indent="-742950">
              <a:lnSpc>
                <a:spcPct val="150000"/>
              </a:lnSpc>
              <a:buFont typeface="+mj-lt"/>
              <a:buAutoNum type="arabicPeriod"/>
            </a:pPr>
            <a:r>
              <a:rPr lang="en-US" sz="3000" dirty="0">
                <a:solidFill>
                  <a:srgbClr val="002060"/>
                </a:solidFill>
              </a:rPr>
              <a:t>Instructional Supports</a:t>
            </a:r>
          </a:p>
          <a:p>
            <a:pPr marL="742950" indent="-742950">
              <a:lnSpc>
                <a:spcPct val="150000"/>
              </a:lnSpc>
              <a:buFont typeface="+mj-lt"/>
              <a:buAutoNum type="arabicPeriod"/>
            </a:pPr>
            <a:r>
              <a:rPr lang="en-US" sz="3000" dirty="0">
                <a:solidFill>
                  <a:srgbClr val="002060"/>
                </a:solidFill>
              </a:rPr>
              <a:t>Assessment</a:t>
            </a:r>
          </a:p>
        </p:txBody>
      </p:sp>
    </p:spTree>
    <p:extLst>
      <p:ext uri="{BB962C8B-B14F-4D97-AF65-F5344CB8AC3E}">
        <p14:creationId xmlns:p14="http://schemas.microsoft.com/office/powerpoint/2010/main" val="2921579910"/>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3115" y="2225841"/>
            <a:ext cx="7772400" cy="1470024"/>
          </a:xfrm>
        </p:spPr>
        <p:txBody>
          <a:bodyPr/>
          <a:lstStyle/>
          <a:p>
            <a:r>
              <a:rPr lang="en-US" b="1" dirty="0">
                <a:solidFill>
                  <a:srgbClr val="002060"/>
                </a:solidFill>
              </a:rPr>
              <a:t>Alignment to the Depth of the MS CCRS </a:t>
            </a:r>
            <a:br>
              <a:rPr lang="en-US" b="1" dirty="0">
                <a:solidFill>
                  <a:srgbClr val="002060"/>
                </a:solidFill>
              </a:rPr>
            </a:br>
            <a:br>
              <a:rPr lang="en-US" b="1" dirty="0"/>
            </a:br>
            <a:endParaRPr lang="en-US" b="1" dirty="0"/>
          </a:p>
        </p:txBody>
      </p:sp>
    </p:spTree>
    <p:extLst>
      <p:ext uri="{BB962C8B-B14F-4D97-AF65-F5344CB8AC3E}">
        <p14:creationId xmlns:p14="http://schemas.microsoft.com/office/powerpoint/2010/main" val="2783114358"/>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Clock Partner Sharing</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16</a:t>
            </a:fld>
            <a:endParaRPr lang="en-US" altLang="en-US" dirty="0"/>
          </a:p>
        </p:txBody>
      </p:sp>
      <p:sp>
        <p:nvSpPr>
          <p:cNvPr id="5" name="Content Placeholder 4">
            <a:extLst>
              <a:ext uri="{FF2B5EF4-FFF2-40B4-BE49-F238E27FC236}">
                <a16:creationId xmlns:a16="http://schemas.microsoft.com/office/drawing/2014/main" id="{51D825EB-AF35-4053-B734-F3B6EF191162}"/>
              </a:ext>
            </a:extLst>
          </p:cNvPr>
          <p:cNvSpPr>
            <a:spLocks noGrp="1"/>
          </p:cNvSpPr>
          <p:nvPr>
            <p:ph idx="1"/>
          </p:nvPr>
        </p:nvSpPr>
        <p:spPr>
          <a:xfrm>
            <a:off x="466725" y="1435828"/>
            <a:ext cx="8229600" cy="4724400"/>
          </a:xfrm>
        </p:spPr>
        <p:txBody>
          <a:bodyPr/>
          <a:lstStyle/>
          <a:p>
            <a:r>
              <a:rPr lang="en-US" dirty="0"/>
              <a:t>Find your 12 o’clock partner and discuss what each of the traits in the Alignment Element on the </a:t>
            </a:r>
            <a:r>
              <a:rPr lang="en-US" b="1" dirty="0"/>
              <a:t>Exemplar Quality Review </a:t>
            </a:r>
            <a:r>
              <a:rPr lang="en-US" dirty="0"/>
              <a:t>packet means to you. </a:t>
            </a:r>
          </a:p>
          <a:p>
            <a:endParaRPr lang="en-US" dirty="0"/>
          </a:p>
          <a:p>
            <a:r>
              <a:rPr lang="en-US" dirty="0"/>
              <a:t>Ask yourselves: </a:t>
            </a:r>
          </a:p>
          <a:p>
            <a:r>
              <a:rPr lang="en-US" dirty="0"/>
              <a:t>“What would evidence </a:t>
            </a:r>
          </a:p>
          <a:p>
            <a:r>
              <a:rPr lang="en-US" dirty="0"/>
              <a:t>of each trait look like?”</a:t>
            </a:r>
          </a:p>
          <a:p>
            <a:endParaRPr lang="en-US" dirty="0"/>
          </a:p>
        </p:txBody>
      </p:sp>
      <p:pic>
        <p:nvPicPr>
          <p:cNvPr id="3074" name="Picture 2" descr="Image result for clock clip art">
            <a:extLst>
              <a:ext uri="{FF2B5EF4-FFF2-40B4-BE49-F238E27FC236}">
                <a16:creationId xmlns:a16="http://schemas.microsoft.com/office/drawing/2014/main" id="{48BF4ABD-C827-47C9-8EC4-A761F85D9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66" y="3205963"/>
            <a:ext cx="2720867" cy="272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63661"/>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A8A5-0D20-460B-AAF0-1D72025689E2}"/>
              </a:ext>
            </a:extLst>
          </p:cNvPr>
          <p:cNvPicPr>
            <a:picLocks noChangeAspect="1"/>
          </p:cNvPicPr>
          <p:nvPr/>
        </p:nvPicPr>
        <p:blipFill>
          <a:blip r:embed="rId3"/>
          <a:stretch>
            <a:fillRect/>
          </a:stretch>
        </p:blipFill>
        <p:spPr>
          <a:xfrm>
            <a:off x="5809905" y="1290666"/>
            <a:ext cx="3255156" cy="133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idx="1"/>
          </p:nvPr>
        </p:nvSpPr>
        <p:spPr>
          <a:xfrm>
            <a:off x="2666999" y="51815"/>
            <a:ext cx="6000345" cy="1066799"/>
          </a:xfrm>
        </p:spPr>
        <p:txBody>
          <a:bodyPr/>
          <a:lstStyle/>
          <a:p>
            <a:r>
              <a:rPr lang="en-US" b="1" dirty="0"/>
              <a:t>Finding Evidence: Alignment to the Depth of the MS CCRS</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17</a:t>
            </a:fld>
            <a:endParaRPr lang="en-US" altLang="en-US" dirty="0"/>
          </a:p>
        </p:txBody>
      </p:sp>
      <p:sp>
        <p:nvSpPr>
          <p:cNvPr id="6" name="TextBox 5"/>
          <p:cNvSpPr txBox="1"/>
          <p:nvPr/>
        </p:nvSpPr>
        <p:spPr>
          <a:xfrm>
            <a:off x="0" y="1702016"/>
            <a:ext cx="8346558" cy="4708981"/>
          </a:xfrm>
          <a:prstGeom prst="rect">
            <a:avLst/>
          </a:prstGeom>
          <a:noFill/>
        </p:spPr>
        <p:txBody>
          <a:bodyPr wrap="square" rtlCol="0">
            <a:spAutoFit/>
          </a:bodyPr>
          <a:lstStyle/>
          <a:p>
            <a:pPr marL="717550" lvl="0" indent="-514350">
              <a:buFont typeface="Arial"/>
              <a:buAutoNum type="arabicPeriod"/>
            </a:pPr>
            <a:r>
              <a:rPr lang="en-US" sz="3000" dirty="0">
                <a:solidFill>
                  <a:srgbClr val="223264"/>
                </a:solidFill>
                <a:latin typeface="Arial" pitchFamily="34" charset="0"/>
                <a:cs typeface="Arial" pitchFamily="34" charset="0"/>
              </a:rPr>
              <a:t>Locate the</a:t>
            </a:r>
            <a:r>
              <a:rPr lang="en-US" sz="3000" b="1" dirty="0">
                <a:solidFill>
                  <a:srgbClr val="223264"/>
                </a:solidFill>
                <a:latin typeface="Arial" pitchFamily="34" charset="0"/>
                <a:cs typeface="Arial" pitchFamily="34" charset="0"/>
              </a:rPr>
              <a:t> Mississippi Unit                        </a:t>
            </a:r>
            <a:r>
              <a:rPr lang="en-US" sz="3000" dirty="0">
                <a:solidFill>
                  <a:srgbClr val="223264"/>
                </a:solidFill>
                <a:latin typeface="Arial" pitchFamily="34" charset="0"/>
                <a:cs typeface="Arial" pitchFamily="34" charset="0"/>
              </a:rPr>
              <a:t>for your grade level and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a:t>
            </a:r>
          </a:p>
          <a:p>
            <a:pPr marL="717550" lvl="0" indent="-514350">
              <a:buFont typeface="Arial"/>
              <a:buAutoNum type="arabicPeriod"/>
            </a:pPr>
            <a:r>
              <a:rPr lang="en-US" sz="3000" dirty="0">
                <a:solidFill>
                  <a:srgbClr val="223264"/>
                </a:solidFill>
                <a:latin typeface="Arial" pitchFamily="34" charset="0"/>
                <a:cs typeface="Arial" pitchFamily="34" charset="0"/>
              </a:rPr>
              <a:t>Focus on the first major element: </a:t>
            </a:r>
            <a:r>
              <a:rPr lang="en-US" sz="3000" i="1" dirty="0">
                <a:solidFill>
                  <a:srgbClr val="223264"/>
                </a:solidFill>
                <a:latin typeface="Arial" pitchFamily="34" charset="0"/>
                <a:cs typeface="Arial" pitchFamily="34" charset="0"/>
              </a:rPr>
              <a:t>Alignment to the Depth of the MS CCRS</a:t>
            </a:r>
            <a:r>
              <a:rPr lang="en-US" sz="3000" dirty="0">
                <a:solidFill>
                  <a:srgbClr val="223264"/>
                </a:solidFill>
                <a:latin typeface="Arial" pitchFamily="34" charset="0"/>
                <a:cs typeface="Arial" pitchFamily="34" charset="0"/>
              </a:rPr>
              <a:t>.</a:t>
            </a:r>
          </a:p>
          <a:p>
            <a:pPr marL="717550" lvl="0" indent="-514350">
              <a:buFontTx/>
              <a:buAutoNum type="arabicPeriod"/>
            </a:pPr>
            <a:r>
              <a:rPr lang="en-US" sz="3000" dirty="0">
                <a:solidFill>
                  <a:srgbClr val="223264"/>
                </a:solidFill>
                <a:latin typeface="Arial" pitchFamily="34" charset="0"/>
                <a:cs typeface="Arial" pitchFamily="34" charset="0"/>
              </a:rPr>
              <a:t>Work with others to identify evidence and discuss which parts are of exemplar quality. </a:t>
            </a:r>
          </a:p>
          <a:p>
            <a:pPr marL="717550" lvl="0" indent="-514350">
              <a:buFontTx/>
              <a:buAutoNum type="arabicPeriod"/>
            </a:pPr>
            <a:r>
              <a:rPr lang="en-US" sz="3000" dirty="0">
                <a:solidFill>
                  <a:srgbClr val="223264"/>
                </a:solidFill>
                <a:latin typeface="Arial" pitchFamily="34" charset="0"/>
                <a:cs typeface="Arial" pitchFamily="34" charset="0"/>
              </a:rPr>
              <a:t>Record your findings on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with your table group.</a:t>
            </a:r>
          </a:p>
        </p:txBody>
      </p:sp>
    </p:spTree>
    <p:extLst>
      <p:ext uri="{BB962C8B-B14F-4D97-AF65-F5344CB8AC3E}">
        <p14:creationId xmlns:p14="http://schemas.microsoft.com/office/powerpoint/2010/main" val="1037545251"/>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Share Out </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18</a:t>
            </a:fld>
            <a:endParaRPr lang="en-US" altLang="en-US" dirty="0"/>
          </a:p>
        </p:txBody>
      </p:sp>
      <p:pic>
        <p:nvPicPr>
          <p:cNvPr id="10" name="Content Placeholder 9">
            <a:extLst>
              <a:ext uri="{FF2B5EF4-FFF2-40B4-BE49-F238E27FC236}">
                <a16:creationId xmlns:a16="http://schemas.microsoft.com/office/drawing/2014/main" id="{A99F212B-E58E-43F1-A2E9-AE5A242CD315}"/>
              </a:ext>
            </a:extLst>
          </p:cNvPr>
          <p:cNvPicPr>
            <a:picLocks noGrp="1" noChangeAspect="1"/>
          </p:cNvPicPr>
          <p:nvPr>
            <p:ph idx="1"/>
          </p:nvPr>
        </p:nvPicPr>
        <p:blipFill>
          <a:blip r:embed="rId3"/>
          <a:stretch>
            <a:fillRect/>
          </a:stretch>
        </p:blipFill>
        <p:spPr>
          <a:xfrm>
            <a:off x="1936937" y="1435100"/>
            <a:ext cx="5289176" cy="4724400"/>
          </a:xfrm>
        </p:spPr>
      </p:pic>
    </p:spTree>
    <p:extLst>
      <p:ext uri="{BB962C8B-B14F-4D97-AF65-F5344CB8AC3E}">
        <p14:creationId xmlns:p14="http://schemas.microsoft.com/office/powerpoint/2010/main" val="3221860577"/>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19</a:t>
            </a:fld>
            <a:endParaRPr lang="en-US" altLang="en-US" dirty="0"/>
          </a:p>
        </p:txBody>
      </p:sp>
      <p:sp>
        <p:nvSpPr>
          <p:cNvPr id="17" name="Content Placeholder 2"/>
          <p:cNvSpPr>
            <a:spLocks noGrp="1"/>
          </p:cNvSpPr>
          <p:nvPr>
            <p:ph idx="13"/>
          </p:nvPr>
        </p:nvSpPr>
        <p:spPr>
          <a:xfrm>
            <a:off x="2667000" y="101600"/>
            <a:ext cx="6477000" cy="697139"/>
          </a:xfrm>
        </p:spPr>
        <p:txBody>
          <a:bodyPr/>
          <a:lstStyle/>
          <a:p>
            <a:pPr marL="0" indent="0">
              <a:buNone/>
            </a:pPr>
            <a:r>
              <a:rPr lang="en-US" sz="2800" b="1" dirty="0"/>
              <a:t>Teacher Growth Rubric: </a:t>
            </a:r>
          </a:p>
          <a:p>
            <a:pPr marL="0" indent="0">
              <a:buNone/>
            </a:pPr>
            <a:r>
              <a:rPr lang="en-US" sz="2800" b="1" dirty="0"/>
              <a:t>Alignment to the Depth of Standards</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pic>
        <p:nvPicPr>
          <p:cNvPr id="3" name="Picture 2" descr="Screen Shot 2017-06-20 at 3.39.13 PM.png"/>
          <p:cNvPicPr>
            <a:picLocks noChangeAspect="1"/>
          </p:cNvPicPr>
          <p:nvPr/>
        </p:nvPicPr>
        <p:blipFill rotWithShape="1">
          <a:blip r:embed="rId3">
            <a:extLst>
              <a:ext uri="{28A0092B-C50C-407E-A947-70E740481C1C}">
                <a14:useLocalDpi xmlns:a14="http://schemas.microsoft.com/office/drawing/2010/main" val="0"/>
              </a:ext>
            </a:extLst>
          </a:blip>
          <a:srcRect b="62770"/>
          <a:stretch/>
        </p:blipFill>
        <p:spPr>
          <a:xfrm>
            <a:off x="557868" y="2965186"/>
            <a:ext cx="8128932" cy="2716143"/>
          </a:xfrm>
          <a:prstGeom prst="rect">
            <a:avLst/>
          </a:prstGeom>
        </p:spPr>
      </p:pic>
      <p:pic>
        <p:nvPicPr>
          <p:cNvPr id="4" name="Picture 3">
            <a:extLst>
              <a:ext uri="{FF2B5EF4-FFF2-40B4-BE49-F238E27FC236}">
                <a16:creationId xmlns:a16="http://schemas.microsoft.com/office/drawing/2014/main" id="{3CBC7239-75CB-4E27-B314-929288A9D662}"/>
              </a:ext>
            </a:extLst>
          </p:cNvPr>
          <p:cNvPicPr>
            <a:picLocks noChangeAspect="1"/>
          </p:cNvPicPr>
          <p:nvPr/>
        </p:nvPicPr>
        <p:blipFill>
          <a:blip r:embed="rId4"/>
          <a:stretch>
            <a:fillRect/>
          </a:stretch>
        </p:blipFill>
        <p:spPr>
          <a:xfrm>
            <a:off x="0" y="1214205"/>
            <a:ext cx="9144000" cy="1596018"/>
          </a:xfrm>
          <a:prstGeom prst="rect">
            <a:avLst/>
          </a:prstGeom>
        </p:spPr>
      </p:pic>
    </p:spTree>
    <p:extLst>
      <p:ext uri="{BB962C8B-B14F-4D97-AF65-F5344CB8AC3E}">
        <p14:creationId xmlns:p14="http://schemas.microsoft.com/office/powerpoint/2010/main" val="618987777"/>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idx="1"/>
          </p:nvPr>
        </p:nvSpPr>
        <p:spPr>
          <a:xfrm>
            <a:off x="2555875" y="57150"/>
            <a:ext cx="64008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23264"/>
              </a:buClr>
              <a:buSzPct val="25000"/>
              <a:buFont typeface="Arial"/>
              <a:buNone/>
            </a:pPr>
            <a:r>
              <a:rPr lang="en-US" sz="3200" b="1" i="0" u="none" strike="noStrike" cap="none" dirty="0">
                <a:solidFill>
                  <a:srgbClr val="223264"/>
                </a:solidFill>
                <a:latin typeface="Arial"/>
                <a:ea typeface="Arial"/>
                <a:cs typeface="Arial"/>
                <a:sym typeface="Arial"/>
              </a:rPr>
              <a:t>Mississippi Board of Education</a:t>
            </a:r>
          </a:p>
        </p:txBody>
      </p:sp>
      <p:sp>
        <p:nvSpPr>
          <p:cNvPr id="36" name="Shape 36"/>
          <p:cNvSpPr txBox="1"/>
          <p:nvPr/>
        </p:nvSpPr>
        <p:spPr>
          <a:xfrm>
            <a:off x="1485900" y="2343150"/>
            <a:ext cx="6172200" cy="1314300"/>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223264"/>
              </a:buClr>
              <a:buSzPct val="25000"/>
              <a:buFont typeface="Calibri"/>
              <a:buNone/>
            </a:pPr>
            <a:r>
              <a:rPr lang="en-US" sz="2400" b="0" i="0" u="none" strike="noStrike" cap="none" dirty="0">
                <a:solidFill>
                  <a:srgbClr val="223264"/>
                </a:solidFill>
                <a:latin typeface="Calibri"/>
                <a:ea typeface="Calibri"/>
                <a:cs typeface="Calibri"/>
                <a:sym typeface="Calibri"/>
              </a:rPr>
              <a:t>To create a world-class educational system that gives students the knowledge and skills to be successful in college and the workforce and to flourish as parents and citizens</a:t>
            </a:r>
          </a:p>
        </p:txBody>
      </p:sp>
      <p:sp>
        <p:nvSpPr>
          <p:cNvPr id="37" name="Shape 37"/>
          <p:cNvSpPr txBox="1"/>
          <p:nvPr/>
        </p:nvSpPr>
        <p:spPr>
          <a:xfrm>
            <a:off x="1485900" y="1885950"/>
            <a:ext cx="1070100" cy="50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23264"/>
              </a:buClr>
              <a:buSzPct val="25000"/>
              <a:buFont typeface="Calibri"/>
              <a:buNone/>
            </a:pPr>
            <a:r>
              <a:rPr lang="en-US" sz="2700" b="1" i="0" u="none" strike="noStrike" cap="none" dirty="0">
                <a:solidFill>
                  <a:srgbClr val="223264"/>
                </a:solidFill>
                <a:latin typeface="Calibri"/>
                <a:ea typeface="Calibri"/>
                <a:cs typeface="Calibri"/>
                <a:sym typeface="Calibri"/>
              </a:rPr>
              <a:t>Vision</a:t>
            </a:r>
          </a:p>
        </p:txBody>
      </p:sp>
      <p:sp>
        <p:nvSpPr>
          <p:cNvPr id="38" name="Shape 38"/>
          <p:cNvSpPr txBox="1"/>
          <p:nvPr/>
        </p:nvSpPr>
        <p:spPr>
          <a:xfrm>
            <a:off x="1485900" y="4476750"/>
            <a:ext cx="6172200" cy="184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23264"/>
              </a:buClr>
              <a:buSzPct val="25000"/>
              <a:buFont typeface="Calibri"/>
              <a:buNone/>
            </a:pPr>
            <a:r>
              <a:rPr lang="en-US" sz="2400" b="0" i="0" u="none" strike="noStrike" cap="none" dirty="0">
                <a:solidFill>
                  <a:srgbClr val="223264"/>
                </a:solidFill>
                <a:latin typeface="Calibri"/>
                <a:ea typeface="Calibri"/>
                <a:cs typeface="Calibri"/>
                <a:sym typeface="Calibri"/>
              </a:rPr>
              <a:t>To provide leadership through the development of policy and accountability systems so that all students are prepared to compete in the global community</a:t>
            </a:r>
          </a:p>
          <a:p>
            <a:pPr marL="0" marR="0" lvl="0" indent="0" algn="l" rtl="0">
              <a:lnSpc>
                <a:spcPct val="100000"/>
              </a:lnSpc>
              <a:spcBef>
                <a:spcPts val="0"/>
              </a:spcBef>
              <a:spcAft>
                <a:spcPts val="0"/>
              </a:spcAft>
              <a:buNone/>
            </a:pPr>
            <a:endParaRPr sz="2400" b="0" i="0" u="none" dirty="0">
              <a:solidFill>
                <a:srgbClr val="223264"/>
              </a:solidFill>
              <a:latin typeface="Calibri"/>
              <a:ea typeface="Calibri"/>
              <a:cs typeface="Calibri"/>
              <a:sym typeface="Calibri"/>
            </a:endParaRPr>
          </a:p>
        </p:txBody>
      </p:sp>
      <p:sp>
        <p:nvSpPr>
          <p:cNvPr id="39" name="Shape 39"/>
          <p:cNvSpPr txBox="1"/>
          <p:nvPr/>
        </p:nvSpPr>
        <p:spPr>
          <a:xfrm>
            <a:off x="1485900" y="4040187"/>
            <a:ext cx="1305000" cy="507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23264"/>
              </a:buClr>
              <a:buSzPct val="25000"/>
              <a:buFont typeface="Calibri"/>
              <a:buNone/>
            </a:pPr>
            <a:r>
              <a:rPr lang="en-US" sz="2700" b="1" i="0" u="none" dirty="0">
                <a:solidFill>
                  <a:srgbClr val="223264"/>
                </a:solidFill>
                <a:latin typeface="Calibri"/>
                <a:ea typeface="Calibri"/>
                <a:cs typeface="Calibri"/>
                <a:sym typeface="Calibri"/>
              </a:rPr>
              <a:t>Mission</a:t>
            </a:r>
          </a:p>
        </p:txBody>
      </p:sp>
      <p:cxnSp>
        <p:nvCxnSpPr>
          <p:cNvPr id="40" name="Shape 40"/>
          <p:cNvCxnSpPr/>
          <p:nvPr/>
        </p:nvCxnSpPr>
        <p:spPr>
          <a:xfrm rot="10800000" flipH="1">
            <a:off x="2846386" y="4373648"/>
            <a:ext cx="4515000" cy="1500"/>
          </a:xfrm>
          <a:prstGeom prst="straightConnector1">
            <a:avLst/>
          </a:prstGeom>
          <a:noFill/>
          <a:ln w="25400" cap="flat" cmpd="sng">
            <a:solidFill>
              <a:srgbClr val="FF0000"/>
            </a:solidFill>
            <a:prstDash val="solid"/>
            <a:miter/>
            <a:headEnd type="none" w="med" len="med"/>
            <a:tailEnd type="none" w="med" len="med"/>
          </a:ln>
          <a:effectLst>
            <a:outerShdw blurRad="63500" dist="20000" dir="5400000">
              <a:srgbClr val="808080">
                <a:alpha val="37650"/>
              </a:srgbClr>
            </a:outerShdw>
          </a:effectLst>
        </p:spPr>
      </p:cxnSp>
      <p:sp>
        <p:nvSpPr>
          <p:cNvPr id="41" name="Shape 41"/>
          <p:cNvSpPr txBox="1"/>
          <p:nvPr/>
        </p:nvSpPr>
        <p:spPr>
          <a:xfrm>
            <a:off x="7361386" y="6256337"/>
            <a:ext cx="1325414" cy="5015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23264"/>
              </a:buClr>
              <a:buSzPct val="25000"/>
              <a:buFont typeface="Arial"/>
              <a:buNone/>
            </a:pPr>
            <a:fld id="{00000000-1234-1234-1234-123412341234}" type="slidenum">
              <a:rPr lang="en-US" sz="1200" b="1" i="0" u="none">
                <a:solidFill>
                  <a:srgbClr val="223264"/>
                </a:solidFill>
                <a:latin typeface="Arial"/>
                <a:ea typeface="Arial"/>
                <a:cs typeface="Arial"/>
                <a:sym typeface="Arial"/>
              </a:rPr>
              <a:t>2</a:t>
            </a:fld>
            <a:endParaRPr lang="en-US" sz="1200" b="1" i="0" u="none" dirty="0">
              <a:solidFill>
                <a:srgbClr val="223264"/>
              </a:solidFill>
              <a:latin typeface="Arial"/>
              <a:ea typeface="Arial"/>
              <a:cs typeface="Arial"/>
              <a:sym typeface="Arial"/>
            </a:endParaRPr>
          </a:p>
        </p:txBody>
      </p:sp>
      <p:cxnSp>
        <p:nvCxnSpPr>
          <p:cNvPr id="42" name="Shape 42"/>
          <p:cNvCxnSpPr/>
          <p:nvPr/>
        </p:nvCxnSpPr>
        <p:spPr>
          <a:xfrm rot="10800000" flipH="1">
            <a:off x="2687461" y="2139148"/>
            <a:ext cx="4515000" cy="1500"/>
          </a:xfrm>
          <a:prstGeom prst="straightConnector1">
            <a:avLst/>
          </a:prstGeom>
          <a:noFill/>
          <a:ln w="25400" cap="flat" cmpd="sng">
            <a:solidFill>
              <a:srgbClr val="FF0000"/>
            </a:solidFill>
            <a:prstDash val="solid"/>
            <a:miter/>
            <a:headEnd type="none" w="med" len="med"/>
            <a:tailEnd type="none" w="med" len="med"/>
          </a:ln>
          <a:effectLst>
            <a:outerShdw blurRad="63500" dist="20000" dir="5400000">
              <a:srgbClr val="808080">
                <a:alpha val="37650"/>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E2C042-AC13-43B7-921B-B404B4050AE1}"/>
              </a:ext>
            </a:extLst>
          </p:cNvPr>
          <p:cNvSpPr>
            <a:spLocks noGrp="1"/>
          </p:cNvSpPr>
          <p:nvPr>
            <p:ph type="sldNum" sz="quarter" idx="17"/>
          </p:nvPr>
        </p:nvSpPr>
        <p:spPr/>
        <p:txBody>
          <a:bodyPr/>
          <a:lstStyle/>
          <a:p>
            <a:fld id="{271A7131-30B2-4D02-83DA-1E78F2A09612}" type="slidenum">
              <a:rPr lang="en-US" altLang="en-US" smtClean="0"/>
              <a:pPr/>
              <a:t>20</a:t>
            </a:fld>
            <a:endParaRPr lang="en-US" altLang="en-US" dirty="0"/>
          </a:p>
        </p:txBody>
      </p:sp>
      <p:sp>
        <p:nvSpPr>
          <p:cNvPr id="5" name="Content Placeholder 4">
            <a:extLst>
              <a:ext uri="{FF2B5EF4-FFF2-40B4-BE49-F238E27FC236}">
                <a16:creationId xmlns:a16="http://schemas.microsoft.com/office/drawing/2014/main" id="{2325E140-C22D-4239-9ABD-88096C27438E}"/>
              </a:ext>
            </a:extLst>
          </p:cNvPr>
          <p:cNvSpPr>
            <a:spLocks noGrp="1"/>
          </p:cNvSpPr>
          <p:nvPr>
            <p:ph idx="18"/>
          </p:nvPr>
        </p:nvSpPr>
        <p:spPr/>
        <p:txBody>
          <a:bodyPr/>
          <a:lstStyle/>
          <a:p>
            <a:r>
              <a:rPr lang="en-US" dirty="0"/>
              <a:t>15 Minute Break</a:t>
            </a:r>
          </a:p>
        </p:txBody>
      </p:sp>
      <p:pic>
        <p:nvPicPr>
          <p:cNvPr id="9" name="Picture 8">
            <a:extLst>
              <a:ext uri="{FF2B5EF4-FFF2-40B4-BE49-F238E27FC236}">
                <a16:creationId xmlns:a16="http://schemas.microsoft.com/office/drawing/2014/main" id="{5297458B-9811-4F63-97FF-C363270909AC}"/>
              </a:ext>
            </a:extLst>
          </p:cNvPr>
          <p:cNvPicPr>
            <a:picLocks noChangeAspect="1"/>
          </p:cNvPicPr>
          <p:nvPr/>
        </p:nvPicPr>
        <p:blipFill>
          <a:blip r:embed="rId2"/>
          <a:stretch>
            <a:fillRect/>
          </a:stretch>
        </p:blipFill>
        <p:spPr>
          <a:xfrm>
            <a:off x="1524000" y="1948513"/>
            <a:ext cx="6096000" cy="3748877"/>
          </a:xfrm>
          <a:prstGeom prst="rect">
            <a:avLst/>
          </a:prstGeom>
        </p:spPr>
      </p:pic>
    </p:spTree>
    <p:extLst>
      <p:ext uri="{BB962C8B-B14F-4D97-AF65-F5344CB8AC3E}">
        <p14:creationId xmlns:p14="http://schemas.microsoft.com/office/powerpoint/2010/main" val="3862002336"/>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706" y="2225841"/>
            <a:ext cx="7772400" cy="1470024"/>
          </a:xfrm>
        </p:spPr>
        <p:txBody>
          <a:bodyPr/>
          <a:lstStyle/>
          <a:p>
            <a:r>
              <a:rPr lang="en-US" b="1" dirty="0">
                <a:solidFill>
                  <a:srgbClr val="002060"/>
                </a:solidFill>
              </a:rPr>
              <a:t>Key Shifts in the MS CCRS</a:t>
            </a:r>
            <a:br>
              <a:rPr lang="en-US" b="1" dirty="0"/>
            </a:br>
            <a:endParaRPr lang="en-US" b="1" dirty="0"/>
          </a:p>
        </p:txBody>
      </p:sp>
    </p:spTree>
    <p:extLst>
      <p:ext uri="{BB962C8B-B14F-4D97-AF65-F5344CB8AC3E}">
        <p14:creationId xmlns:p14="http://schemas.microsoft.com/office/powerpoint/2010/main" val="1947850106"/>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Clock Partner Sharing</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22</a:t>
            </a:fld>
            <a:endParaRPr lang="en-US" altLang="en-US" dirty="0"/>
          </a:p>
        </p:txBody>
      </p:sp>
      <p:sp>
        <p:nvSpPr>
          <p:cNvPr id="5" name="Content Placeholder 4">
            <a:extLst>
              <a:ext uri="{FF2B5EF4-FFF2-40B4-BE49-F238E27FC236}">
                <a16:creationId xmlns:a16="http://schemas.microsoft.com/office/drawing/2014/main" id="{51D825EB-AF35-4053-B734-F3B6EF191162}"/>
              </a:ext>
            </a:extLst>
          </p:cNvPr>
          <p:cNvSpPr>
            <a:spLocks noGrp="1"/>
          </p:cNvSpPr>
          <p:nvPr>
            <p:ph idx="1"/>
          </p:nvPr>
        </p:nvSpPr>
        <p:spPr>
          <a:xfrm>
            <a:off x="466725" y="1435828"/>
            <a:ext cx="8229600" cy="4724400"/>
          </a:xfrm>
        </p:spPr>
        <p:txBody>
          <a:bodyPr/>
          <a:lstStyle/>
          <a:p>
            <a:r>
              <a:rPr lang="en-US" dirty="0"/>
              <a:t>Find your 3 o’clock partner and discuss what each of the traits in the Key Shifts Element on the </a:t>
            </a:r>
            <a:r>
              <a:rPr lang="en-US" b="1" dirty="0"/>
              <a:t>Exemplar Quality Review </a:t>
            </a:r>
            <a:r>
              <a:rPr lang="en-US" dirty="0"/>
              <a:t>packet means to you. </a:t>
            </a:r>
          </a:p>
          <a:p>
            <a:endParaRPr lang="en-US" dirty="0"/>
          </a:p>
          <a:p>
            <a:r>
              <a:rPr lang="en-US" dirty="0"/>
              <a:t>Ask yourselves: </a:t>
            </a:r>
          </a:p>
          <a:p>
            <a:r>
              <a:rPr lang="en-US" dirty="0"/>
              <a:t>“What would evidence </a:t>
            </a:r>
          </a:p>
          <a:p>
            <a:r>
              <a:rPr lang="en-US" dirty="0"/>
              <a:t>of each trait look like?”</a:t>
            </a:r>
          </a:p>
          <a:p>
            <a:endParaRPr lang="en-US" dirty="0"/>
          </a:p>
        </p:txBody>
      </p:sp>
      <p:pic>
        <p:nvPicPr>
          <p:cNvPr id="6" name="Picture 2" descr="Image result for 3 o'clock clip ar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109" y="3261191"/>
            <a:ext cx="2733333" cy="274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56223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9E2D0E-F860-4DE1-BCDA-082F77CF1D24}"/>
              </a:ext>
            </a:extLst>
          </p:cNvPr>
          <p:cNvSpPr>
            <a:spLocks noGrp="1"/>
          </p:cNvSpPr>
          <p:nvPr>
            <p:ph type="sldNum" sz="quarter" idx="17"/>
          </p:nvPr>
        </p:nvSpPr>
        <p:spPr/>
        <p:txBody>
          <a:bodyPr/>
          <a:lstStyle/>
          <a:p>
            <a:fld id="{271A7131-30B2-4D02-83DA-1E78F2A09612}" type="slidenum">
              <a:rPr lang="en-US" altLang="en-US" smtClean="0"/>
              <a:pPr/>
              <a:t>23</a:t>
            </a:fld>
            <a:endParaRPr lang="en-US" altLang="en-US" dirty="0"/>
          </a:p>
        </p:txBody>
      </p:sp>
      <p:sp>
        <p:nvSpPr>
          <p:cNvPr id="5" name="Content Placeholder 4">
            <a:extLst>
              <a:ext uri="{FF2B5EF4-FFF2-40B4-BE49-F238E27FC236}">
                <a16:creationId xmlns:a16="http://schemas.microsoft.com/office/drawing/2014/main" id="{2CF7EEF6-9A2B-4F1E-8E68-C9DB3C47B231}"/>
              </a:ext>
            </a:extLst>
          </p:cNvPr>
          <p:cNvSpPr>
            <a:spLocks noGrp="1"/>
          </p:cNvSpPr>
          <p:nvPr>
            <p:ph idx="18"/>
          </p:nvPr>
        </p:nvSpPr>
        <p:spPr/>
        <p:txBody>
          <a:bodyPr/>
          <a:lstStyle/>
          <a:p>
            <a:r>
              <a:rPr lang="en-US" dirty="0"/>
              <a:t>11:00 – 12:30</a:t>
            </a:r>
          </a:p>
        </p:txBody>
      </p:sp>
      <p:pic>
        <p:nvPicPr>
          <p:cNvPr id="12" name="Picture 11">
            <a:extLst>
              <a:ext uri="{FF2B5EF4-FFF2-40B4-BE49-F238E27FC236}">
                <a16:creationId xmlns:a16="http://schemas.microsoft.com/office/drawing/2014/main" id="{0393FDF6-B3DF-486C-B4D1-57AA9E2DB6E0}"/>
              </a:ext>
            </a:extLst>
          </p:cNvPr>
          <p:cNvPicPr>
            <a:picLocks noChangeAspect="1"/>
          </p:cNvPicPr>
          <p:nvPr/>
        </p:nvPicPr>
        <p:blipFill>
          <a:blip r:embed="rId2"/>
          <a:stretch>
            <a:fillRect/>
          </a:stretch>
        </p:blipFill>
        <p:spPr>
          <a:xfrm>
            <a:off x="1163492" y="1663171"/>
            <a:ext cx="7168766" cy="3874030"/>
          </a:xfrm>
          <a:prstGeom prst="rect">
            <a:avLst/>
          </a:prstGeom>
        </p:spPr>
      </p:pic>
    </p:spTree>
    <p:extLst>
      <p:ext uri="{BB962C8B-B14F-4D97-AF65-F5344CB8AC3E}">
        <p14:creationId xmlns:p14="http://schemas.microsoft.com/office/powerpoint/2010/main" val="2127071889"/>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A8A5-0D20-460B-AAF0-1D72025689E2}"/>
              </a:ext>
            </a:extLst>
          </p:cNvPr>
          <p:cNvPicPr>
            <a:picLocks noChangeAspect="1"/>
          </p:cNvPicPr>
          <p:nvPr/>
        </p:nvPicPr>
        <p:blipFill>
          <a:blip r:embed="rId3"/>
          <a:stretch>
            <a:fillRect/>
          </a:stretch>
        </p:blipFill>
        <p:spPr>
          <a:xfrm>
            <a:off x="5736770" y="1248135"/>
            <a:ext cx="3255156" cy="133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idx="1"/>
          </p:nvPr>
        </p:nvSpPr>
        <p:spPr>
          <a:xfrm>
            <a:off x="2667000" y="51815"/>
            <a:ext cx="5340928" cy="1066799"/>
          </a:xfrm>
        </p:spPr>
        <p:txBody>
          <a:bodyPr/>
          <a:lstStyle/>
          <a:p>
            <a:r>
              <a:rPr lang="en-US" b="1" dirty="0"/>
              <a:t>Finding Evidence: Key Shifts in the MS CCRS</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24</a:t>
            </a:fld>
            <a:endParaRPr lang="en-US" altLang="en-US" dirty="0"/>
          </a:p>
        </p:txBody>
      </p:sp>
      <p:sp>
        <p:nvSpPr>
          <p:cNvPr id="6" name="TextBox 5"/>
          <p:cNvSpPr txBox="1"/>
          <p:nvPr/>
        </p:nvSpPr>
        <p:spPr>
          <a:xfrm>
            <a:off x="-96981" y="1614328"/>
            <a:ext cx="8104909" cy="5170646"/>
          </a:xfrm>
          <a:prstGeom prst="rect">
            <a:avLst/>
          </a:prstGeom>
          <a:noFill/>
        </p:spPr>
        <p:txBody>
          <a:bodyPr wrap="square" rtlCol="0">
            <a:spAutoFit/>
          </a:bodyPr>
          <a:lstStyle/>
          <a:p>
            <a:pPr marL="717550" lvl="0" indent="-514350">
              <a:buFont typeface="Arial"/>
              <a:buAutoNum type="arabicPeriod"/>
            </a:pPr>
            <a:r>
              <a:rPr lang="en-US" sz="3000" dirty="0">
                <a:solidFill>
                  <a:srgbClr val="223264"/>
                </a:solidFill>
                <a:latin typeface="Arial" pitchFamily="34" charset="0"/>
                <a:cs typeface="Arial" pitchFamily="34" charset="0"/>
              </a:rPr>
              <a:t>Locate the</a:t>
            </a:r>
            <a:r>
              <a:rPr lang="en-US" sz="3000" b="1" dirty="0">
                <a:solidFill>
                  <a:srgbClr val="223264"/>
                </a:solidFill>
                <a:latin typeface="Arial" pitchFamily="34" charset="0"/>
                <a:cs typeface="Arial" pitchFamily="34" charset="0"/>
              </a:rPr>
              <a:t> Mississippi Unit                        </a:t>
            </a:r>
            <a:r>
              <a:rPr lang="en-US" sz="3000" dirty="0">
                <a:solidFill>
                  <a:srgbClr val="223264"/>
                </a:solidFill>
                <a:latin typeface="Arial" pitchFamily="34" charset="0"/>
                <a:cs typeface="Arial" pitchFamily="34" charset="0"/>
              </a:rPr>
              <a:t>for your grade level and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a:t>
            </a:r>
          </a:p>
          <a:p>
            <a:pPr marL="717550" lvl="0" indent="-514350">
              <a:buFont typeface="Arial"/>
              <a:buAutoNum type="arabicPeriod"/>
            </a:pPr>
            <a:r>
              <a:rPr lang="en-US" sz="3000" dirty="0">
                <a:solidFill>
                  <a:srgbClr val="223264"/>
                </a:solidFill>
                <a:latin typeface="Arial" pitchFamily="34" charset="0"/>
                <a:cs typeface="Arial" pitchFamily="34" charset="0"/>
              </a:rPr>
              <a:t>Focus on the second major element: </a:t>
            </a:r>
            <a:r>
              <a:rPr lang="en-US" sz="3000" i="1" dirty="0">
                <a:solidFill>
                  <a:srgbClr val="223264"/>
                </a:solidFill>
                <a:latin typeface="Arial" pitchFamily="34" charset="0"/>
                <a:cs typeface="Arial" pitchFamily="34" charset="0"/>
              </a:rPr>
              <a:t>Key Shifts in the MS CCRS</a:t>
            </a:r>
            <a:r>
              <a:rPr lang="en-US" sz="3000" dirty="0">
                <a:solidFill>
                  <a:srgbClr val="223264"/>
                </a:solidFill>
                <a:latin typeface="Arial" pitchFamily="34" charset="0"/>
                <a:cs typeface="Arial" pitchFamily="34" charset="0"/>
              </a:rPr>
              <a:t>.</a:t>
            </a:r>
          </a:p>
          <a:p>
            <a:pPr marL="717550" lvl="0" indent="-514350">
              <a:buFontTx/>
              <a:buAutoNum type="arabicPeriod"/>
            </a:pPr>
            <a:r>
              <a:rPr lang="en-US" sz="3000" dirty="0">
                <a:solidFill>
                  <a:srgbClr val="223264"/>
                </a:solidFill>
                <a:latin typeface="Arial" pitchFamily="34" charset="0"/>
                <a:cs typeface="Arial" pitchFamily="34" charset="0"/>
              </a:rPr>
              <a:t>Work with others to identify evidence and discuss which parts are of exemplar quality. </a:t>
            </a:r>
          </a:p>
          <a:p>
            <a:pPr marL="717550" lvl="0" indent="-514350">
              <a:buFontTx/>
              <a:buAutoNum type="arabicPeriod"/>
            </a:pPr>
            <a:r>
              <a:rPr lang="en-US" sz="3000" dirty="0">
                <a:solidFill>
                  <a:srgbClr val="223264"/>
                </a:solidFill>
                <a:latin typeface="Arial" pitchFamily="34" charset="0"/>
                <a:cs typeface="Arial" pitchFamily="34" charset="0"/>
              </a:rPr>
              <a:t>Record your findings on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with your table group.</a:t>
            </a:r>
          </a:p>
        </p:txBody>
      </p:sp>
    </p:spTree>
    <p:extLst>
      <p:ext uri="{BB962C8B-B14F-4D97-AF65-F5344CB8AC3E}">
        <p14:creationId xmlns:p14="http://schemas.microsoft.com/office/powerpoint/2010/main" val="4130270667"/>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5D871-20F6-4348-982E-5D32BC19C2A3}"/>
              </a:ext>
            </a:extLst>
          </p:cNvPr>
          <p:cNvSpPr>
            <a:spLocks noGrp="1"/>
          </p:cNvSpPr>
          <p:nvPr>
            <p:ph idx="13"/>
          </p:nvPr>
        </p:nvSpPr>
        <p:spPr/>
        <p:txBody>
          <a:bodyPr/>
          <a:lstStyle/>
          <a:p>
            <a:r>
              <a:rPr lang="en-US" dirty="0"/>
              <a:t>Share Out </a:t>
            </a:r>
          </a:p>
        </p:txBody>
      </p:sp>
      <p:sp>
        <p:nvSpPr>
          <p:cNvPr id="4" name="Slide Number Placeholder 3">
            <a:extLst>
              <a:ext uri="{FF2B5EF4-FFF2-40B4-BE49-F238E27FC236}">
                <a16:creationId xmlns:a16="http://schemas.microsoft.com/office/drawing/2014/main" id="{EECC920F-88F5-49A7-BAA6-95F331ECCE53}"/>
              </a:ext>
            </a:extLst>
          </p:cNvPr>
          <p:cNvSpPr>
            <a:spLocks noGrp="1"/>
          </p:cNvSpPr>
          <p:nvPr>
            <p:ph type="sldNum" sz="quarter" idx="19"/>
          </p:nvPr>
        </p:nvSpPr>
        <p:spPr/>
        <p:txBody>
          <a:bodyPr/>
          <a:lstStyle/>
          <a:p>
            <a:fld id="{271A7131-30B2-4D02-83DA-1E78F2A09612}" type="slidenum">
              <a:rPr lang="en-US" altLang="en-US" smtClean="0"/>
              <a:pPr/>
              <a:t>25</a:t>
            </a:fld>
            <a:endParaRPr lang="en-US" altLang="en-US" dirty="0"/>
          </a:p>
        </p:txBody>
      </p:sp>
      <p:pic>
        <p:nvPicPr>
          <p:cNvPr id="5" name="Content Placeholder 9">
            <a:extLst>
              <a:ext uri="{FF2B5EF4-FFF2-40B4-BE49-F238E27FC236}">
                <a16:creationId xmlns:a16="http://schemas.microsoft.com/office/drawing/2014/main" id="{811C973B-6E6D-4CA3-9DAF-9A45573F014C}"/>
              </a:ext>
            </a:extLst>
          </p:cNvPr>
          <p:cNvPicPr>
            <a:picLocks noGrp="1" noChangeAspect="1"/>
          </p:cNvPicPr>
          <p:nvPr>
            <p:ph idx="1"/>
          </p:nvPr>
        </p:nvPicPr>
        <p:blipFill>
          <a:blip r:embed="rId3"/>
          <a:stretch>
            <a:fillRect/>
          </a:stretch>
        </p:blipFill>
        <p:spPr>
          <a:xfrm>
            <a:off x="1936937" y="1435100"/>
            <a:ext cx="5289176" cy="4724400"/>
          </a:xfrm>
        </p:spPr>
      </p:pic>
    </p:spTree>
    <p:extLst>
      <p:ext uri="{BB962C8B-B14F-4D97-AF65-F5344CB8AC3E}">
        <p14:creationId xmlns:p14="http://schemas.microsoft.com/office/powerpoint/2010/main" val="110540279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26</a:t>
            </a:fld>
            <a:endParaRPr lang="en-US" altLang="en-US" dirty="0"/>
          </a:p>
        </p:txBody>
      </p:sp>
      <p:sp>
        <p:nvSpPr>
          <p:cNvPr id="17" name="Content Placeholder 2"/>
          <p:cNvSpPr>
            <a:spLocks noGrp="1"/>
          </p:cNvSpPr>
          <p:nvPr>
            <p:ph idx="13"/>
          </p:nvPr>
        </p:nvSpPr>
        <p:spPr>
          <a:xfrm>
            <a:off x="2667000" y="38100"/>
            <a:ext cx="6019800" cy="697139"/>
          </a:xfrm>
        </p:spPr>
        <p:txBody>
          <a:bodyPr/>
          <a:lstStyle/>
          <a:p>
            <a:pPr marL="0" indent="0">
              <a:buNone/>
            </a:pPr>
            <a:r>
              <a:rPr lang="en-US" sz="3200" b="1" dirty="0"/>
              <a:t>Teacher Growth Rubric: </a:t>
            </a:r>
          </a:p>
          <a:p>
            <a:pPr marL="0" indent="0">
              <a:buNone/>
            </a:pPr>
            <a:r>
              <a:rPr lang="en-US" sz="3200" b="1" dirty="0"/>
              <a:t>Key Shifts in the MS CCRS</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pic>
        <p:nvPicPr>
          <p:cNvPr id="5" name="Picture 4" descr="Screen Shot 2017-06-20 at 3.55.24 PM.png"/>
          <p:cNvPicPr>
            <a:picLocks noChangeAspect="1"/>
          </p:cNvPicPr>
          <p:nvPr/>
        </p:nvPicPr>
        <p:blipFill rotWithShape="1">
          <a:blip r:embed="rId3">
            <a:extLst>
              <a:ext uri="{28A0092B-C50C-407E-A947-70E740481C1C}">
                <a14:useLocalDpi xmlns:a14="http://schemas.microsoft.com/office/drawing/2010/main" val="0"/>
              </a:ext>
            </a:extLst>
          </a:blip>
          <a:srcRect b="69157"/>
          <a:stretch/>
        </p:blipFill>
        <p:spPr>
          <a:xfrm>
            <a:off x="480639" y="2998825"/>
            <a:ext cx="8417081" cy="2815915"/>
          </a:xfrm>
          <a:prstGeom prst="rect">
            <a:avLst/>
          </a:prstGeom>
        </p:spPr>
      </p:pic>
      <p:pic>
        <p:nvPicPr>
          <p:cNvPr id="3" name="Picture 2">
            <a:extLst>
              <a:ext uri="{FF2B5EF4-FFF2-40B4-BE49-F238E27FC236}">
                <a16:creationId xmlns:a16="http://schemas.microsoft.com/office/drawing/2014/main" id="{42AA4779-BC80-40A6-9A72-A669C37371BC}"/>
              </a:ext>
            </a:extLst>
          </p:cNvPr>
          <p:cNvPicPr>
            <a:picLocks noChangeAspect="1"/>
          </p:cNvPicPr>
          <p:nvPr/>
        </p:nvPicPr>
        <p:blipFill>
          <a:blip r:embed="rId4"/>
          <a:stretch>
            <a:fillRect/>
          </a:stretch>
        </p:blipFill>
        <p:spPr>
          <a:xfrm>
            <a:off x="0" y="1153065"/>
            <a:ext cx="9144000" cy="1596018"/>
          </a:xfrm>
          <a:prstGeom prst="rect">
            <a:avLst/>
          </a:prstGeom>
        </p:spPr>
      </p:pic>
    </p:spTree>
    <p:extLst>
      <p:ext uri="{BB962C8B-B14F-4D97-AF65-F5344CB8AC3E}">
        <p14:creationId xmlns:p14="http://schemas.microsoft.com/office/powerpoint/2010/main" val="321923409"/>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706" y="2225841"/>
            <a:ext cx="7772400" cy="1470024"/>
          </a:xfrm>
        </p:spPr>
        <p:txBody>
          <a:bodyPr/>
          <a:lstStyle/>
          <a:p>
            <a:r>
              <a:rPr lang="en-US" b="1" dirty="0">
                <a:solidFill>
                  <a:srgbClr val="002060"/>
                </a:solidFill>
              </a:rPr>
              <a:t>Instructional Supports</a:t>
            </a:r>
            <a:br>
              <a:rPr lang="en-US" b="1" dirty="0"/>
            </a:br>
            <a:endParaRPr lang="en-US" b="1" dirty="0"/>
          </a:p>
        </p:txBody>
      </p:sp>
    </p:spTree>
    <p:extLst>
      <p:ext uri="{BB962C8B-B14F-4D97-AF65-F5344CB8AC3E}">
        <p14:creationId xmlns:p14="http://schemas.microsoft.com/office/powerpoint/2010/main" val="3941419437"/>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Clock Partner Sharing</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28</a:t>
            </a:fld>
            <a:endParaRPr lang="en-US" altLang="en-US" dirty="0"/>
          </a:p>
        </p:txBody>
      </p:sp>
      <p:sp>
        <p:nvSpPr>
          <p:cNvPr id="5" name="Content Placeholder 4">
            <a:extLst>
              <a:ext uri="{FF2B5EF4-FFF2-40B4-BE49-F238E27FC236}">
                <a16:creationId xmlns:a16="http://schemas.microsoft.com/office/drawing/2014/main" id="{51D825EB-AF35-4053-B734-F3B6EF191162}"/>
              </a:ext>
            </a:extLst>
          </p:cNvPr>
          <p:cNvSpPr>
            <a:spLocks noGrp="1"/>
          </p:cNvSpPr>
          <p:nvPr>
            <p:ph idx="1"/>
          </p:nvPr>
        </p:nvSpPr>
        <p:spPr>
          <a:xfrm>
            <a:off x="466725" y="1435828"/>
            <a:ext cx="8229600" cy="4724400"/>
          </a:xfrm>
        </p:spPr>
        <p:txBody>
          <a:bodyPr/>
          <a:lstStyle/>
          <a:p>
            <a:r>
              <a:rPr lang="en-US" dirty="0"/>
              <a:t>Find your 6 o’clock partner and discuss what each of the traits in the Instructional Supports Element on the </a:t>
            </a:r>
            <a:r>
              <a:rPr lang="en-US" b="1" dirty="0"/>
              <a:t>Exemplar Quality Review </a:t>
            </a:r>
            <a:r>
              <a:rPr lang="en-US" dirty="0"/>
              <a:t>packet means to you. </a:t>
            </a:r>
          </a:p>
          <a:p>
            <a:endParaRPr lang="en-US" dirty="0"/>
          </a:p>
          <a:p>
            <a:r>
              <a:rPr lang="en-US" dirty="0"/>
              <a:t>Ask yourselves: </a:t>
            </a:r>
          </a:p>
          <a:p>
            <a:r>
              <a:rPr lang="en-US" dirty="0"/>
              <a:t>“What would evidence </a:t>
            </a:r>
          </a:p>
          <a:p>
            <a:r>
              <a:rPr lang="en-US" dirty="0"/>
              <a:t>of each trait look like?”</a:t>
            </a:r>
          </a:p>
          <a:p>
            <a:endParaRPr lang="en-US" dirty="0"/>
          </a:p>
        </p:txBody>
      </p:sp>
      <p:pic>
        <p:nvPicPr>
          <p:cNvPr id="6" name="Picture 5" descr="Image result for 6 o'clock clip art">
            <a:extLst>
              <a:ext uri="{FF2B5EF4-FFF2-40B4-BE49-F238E27FC236}">
                <a16:creationId xmlns:a16="http://schemas.microsoft.com/office/drawing/2014/main" id="{75F42F25-77C9-4B8B-8D4D-42FD70C31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1340" y="3630612"/>
            <a:ext cx="2675860" cy="26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08222"/>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A8A5-0D20-460B-AAF0-1D72025689E2}"/>
              </a:ext>
            </a:extLst>
          </p:cNvPr>
          <p:cNvPicPr>
            <a:picLocks noChangeAspect="1"/>
          </p:cNvPicPr>
          <p:nvPr/>
        </p:nvPicPr>
        <p:blipFill>
          <a:blip r:embed="rId3"/>
          <a:stretch>
            <a:fillRect/>
          </a:stretch>
        </p:blipFill>
        <p:spPr>
          <a:xfrm>
            <a:off x="5761254" y="1280032"/>
            <a:ext cx="3255156" cy="133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idx="1"/>
          </p:nvPr>
        </p:nvSpPr>
        <p:spPr>
          <a:xfrm>
            <a:off x="2666999" y="51815"/>
            <a:ext cx="6000345" cy="1066799"/>
          </a:xfrm>
        </p:spPr>
        <p:txBody>
          <a:bodyPr/>
          <a:lstStyle/>
          <a:p>
            <a:r>
              <a:rPr lang="en-US" b="1" dirty="0"/>
              <a:t>Finding Evidence: Instructional Supports</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29</a:t>
            </a:fld>
            <a:endParaRPr lang="en-US" altLang="en-US" dirty="0"/>
          </a:p>
        </p:txBody>
      </p:sp>
      <p:sp>
        <p:nvSpPr>
          <p:cNvPr id="6" name="TextBox 5"/>
          <p:cNvSpPr txBox="1"/>
          <p:nvPr/>
        </p:nvSpPr>
        <p:spPr>
          <a:xfrm>
            <a:off x="0" y="1768018"/>
            <a:ext cx="8357191" cy="4708981"/>
          </a:xfrm>
          <a:prstGeom prst="rect">
            <a:avLst/>
          </a:prstGeom>
          <a:noFill/>
        </p:spPr>
        <p:txBody>
          <a:bodyPr wrap="square" rtlCol="0">
            <a:spAutoFit/>
          </a:bodyPr>
          <a:lstStyle/>
          <a:p>
            <a:pPr marL="717550" lvl="0" indent="-514350">
              <a:buFont typeface="Arial"/>
              <a:buAutoNum type="arabicPeriod"/>
            </a:pPr>
            <a:r>
              <a:rPr lang="en-US" sz="3000" dirty="0">
                <a:solidFill>
                  <a:srgbClr val="223264"/>
                </a:solidFill>
                <a:latin typeface="Arial" pitchFamily="34" charset="0"/>
                <a:cs typeface="Arial" pitchFamily="34" charset="0"/>
              </a:rPr>
              <a:t>Locate the</a:t>
            </a:r>
            <a:r>
              <a:rPr lang="en-US" sz="3000" b="1" dirty="0">
                <a:solidFill>
                  <a:srgbClr val="223264"/>
                </a:solidFill>
                <a:latin typeface="Arial" pitchFamily="34" charset="0"/>
                <a:cs typeface="Arial" pitchFamily="34" charset="0"/>
              </a:rPr>
              <a:t> Mississippi Unit                        </a:t>
            </a:r>
            <a:r>
              <a:rPr lang="en-US" sz="3000" dirty="0">
                <a:solidFill>
                  <a:srgbClr val="223264"/>
                </a:solidFill>
                <a:latin typeface="Arial" pitchFamily="34" charset="0"/>
                <a:cs typeface="Arial" pitchFamily="34" charset="0"/>
              </a:rPr>
              <a:t>for your grade level and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a:t>
            </a:r>
          </a:p>
          <a:p>
            <a:pPr marL="717550" lvl="0" indent="-514350">
              <a:buFont typeface="Arial"/>
              <a:buAutoNum type="arabicPeriod"/>
            </a:pPr>
            <a:r>
              <a:rPr lang="en-US" sz="3000" dirty="0">
                <a:solidFill>
                  <a:srgbClr val="223264"/>
                </a:solidFill>
                <a:latin typeface="Arial" pitchFamily="34" charset="0"/>
                <a:cs typeface="Arial" pitchFamily="34" charset="0"/>
              </a:rPr>
              <a:t>Focus on the third major element: </a:t>
            </a:r>
            <a:r>
              <a:rPr lang="en-US" sz="3000" i="1" dirty="0">
                <a:solidFill>
                  <a:srgbClr val="223264"/>
                </a:solidFill>
                <a:latin typeface="Arial" pitchFamily="34" charset="0"/>
                <a:cs typeface="Arial" pitchFamily="34" charset="0"/>
              </a:rPr>
              <a:t>Instructional Supports</a:t>
            </a:r>
            <a:r>
              <a:rPr lang="en-US" sz="3000" dirty="0">
                <a:solidFill>
                  <a:srgbClr val="223264"/>
                </a:solidFill>
                <a:latin typeface="Arial" pitchFamily="34" charset="0"/>
                <a:cs typeface="Arial" pitchFamily="34" charset="0"/>
              </a:rPr>
              <a:t>.</a:t>
            </a:r>
          </a:p>
          <a:p>
            <a:pPr marL="717550" lvl="0" indent="-514350">
              <a:buFontTx/>
              <a:buAutoNum type="arabicPeriod"/>
            </a:pPr>
            <a:r>
              <a:rPr lang="en-US" sz="3000" dirty="0">
                <a:solidFill>
                  <a:srgbClr val="223264"/>
                </a:solidFill>
                <a:latin typeface="Arial" pitchFamily="34" charset="0"/>
                <a:cs typeface="Arial" pitchFamily="34" charset="0"/>
              </a:rPr>
              <a:t>Work with others to identify evidence and discuss which parts are of exemplar quality. </a:t>
            </a:r>
          </a:p>
          <a:p>
            <a:pPr marL="717550" lvl="0" indent="-514350">
              <a:buFontTx/>
              <a:buAutoNum type="arabicPeriod"/>
            </a:pPr>
            <a:r>
              <a:rPr lang="en-US" sz="3000" dirty="0">
                <a:solidFill>
                  <a:srgbClr val="223264"/>
                </a:solidFill>
                <a:latin typeface="Arial" pitchFamily="34" charset="0"/>
                <a:cs typeface="Arial" pitchFamily="34" charset="0"/>
              </a:rPr>
              <a:t>Record your findings on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with your table group.</a:t>
            </a:r>
          </a:p>
        </p:txBody>
      </p:sp>
    </p:spTree>
    <p:extLst>
      <p:ext uri="{BB962C8B-B14F-4D97-AF65-F5344CB8AC3E}">
        <p14:creationId xmlns:p14="http://schemas.microsoft.com/office/powerpoint/2010/main" val="3547813056"/>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idx="1"/>
          </p:nvPr>
        </p:nvSpPr>
        <p:spPr>
          <a:xfrm>
            <a:off x="228600" y="1425575"/>
            <a:ext cx="8686800" cy="4830762"/>
          </a:xfrm>
          <a:prstGeom prst="rect">
            <a:avLst/>
          </a:prstGeom>
          <a:noFill/>
          <a:ln>
            <a:noFill/>
          </a:ln>
        </p:spPr>
        <p:txBody>
          <a:bodyPr lIns="91425" tIns="45700" rIns="91425" bIns="45700" anchor="t" anchorCtr="0">
            <a:noAutofit/>
          </a:bodyPr>
          <a:lstStyle/>
          <a:p>
            <a:pPr marL="514350" marR="0" lvl="0" indent="-514350" algn="l" rtl="0">
              <a:lnSpc>
                <a:spcPct val="100000"/>
              </a:lnSpc>
              <a:spcBef>
                <a:spcPts val="0"/>
              </a:spcBef>
              <a:spcAft>
                <a:spcPts val="0"/>
              </a:spcAft>
              <a:buClr>
                <a:srgbClr val="FF0000"/>
              </a:buClr>
              <a:buSzPct val="100000"/>
              <a:buFont typeface="Calibri"/>
              <a:buAutoNum type="arabicPeriod"/>
            </a:pPr>
            <a:r>
              <a:rPr lang="en-US" sz="2600" b="1" i="0" u="none" strike="noStrike" cap="none" dirty="0">
                <a:solidFill>
                  <a:srgbClr val="223264"/>
                </a:solidFill>
                <a:latin typeface="Arial"/>
                <a:ea typeface="Arial"/>
                <a:cs typeface="Arial"/>
                <a:sym typeface="Arial"/>
              </a:rPr>
              <a:t>All Students Proficient and Showing Growth in All Assessed Areas</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1" i="0" u="none" strike="noStrike" cap="none" dirty="0">
                <a:solidFill>
                  <a:srgbClr val="223264"/>
                </a:solidFill>
                <a:latin typeface="Arial"/>
                <a:ea typeface="Arial"/>
                <a:cs typeface="Arial"/>
                <a:sym typeface="Arial"/>
              </a:rPr>
              <a:t>Every Student Graduates From High School and is Ready for College and Career</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0" i="0" u="none" strike="noStrike" cap="none" dirty="0">
                <a:solidFill>
                  <a:srgbClr val="223264"/>
                </a:solidFill>
                <a:latin typeface="Arial"/>
                <a:ea typeface="Arial"/>
                <a:cs typeface="Arial"/>
                <a:sym typeface="Arial"/>
              </a:rPr>
              <a:t>Every Child Has Access to a High-Quality Early Childhood Program</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1" i="0" u="none" strike="noStrike" cap="none" dirty="0">
                <a:solidFill>
                  <a:srgbClr val="223264"/>
                </a:solidFill>
                <a:latin typeface="Arial"/>
                <a:ea typeface="Arial"/>
                <a:cs typeface="Arial"/>
                <a:sym typeface="Arial"/>
              </a:rPr>
              <a:t>Every School Has Effective Teachers and Leaders</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0" i="0" u="none" strike="noStrike" cap="none" dirty="0">
                <a:solidFill>
                  <a:srgbClr val="223264"/>
                </a:solidFill>
                <a:latin typeface="Arial"/>
                <a:ea typeface="Arial"/>
                <a:cs typeface="Arial"/>
                <a:sym typeface="Arial"/>
              </a:rPr>
              <a:t>Every Community Effectively Using a World-Class Data System to Improve Student Outcomes</a:t>
            </a:r>
          </a:p>
          <a:p>
            <a:pPr marL="514350" marR="0" lvl="0" indent="-514350" algn="l" rtl="0">
              <a:lnSpc>
                <a:spcPct val="100000"/>
              </a:lnSpc>
              <a:spcBef>
                <a:spcPts val="1120"/>
              </a:spcBef>
              <a:spcAft>
                <a:spcPts val="0"/>
              </a:spcAft>
              <a:buClr>
                <a:srgbClr val="FF0000"/>
              </a:buClr>
              <a:buSzPct val="100000"/>
              <a:buFont typeface="Calibri"/>
              <a:buAutoNum type="arabicPeriod"/>
            </a:pPr>
            <a:r>
              <a:rPr lang="en-US" sz="2600" b="1" i="0" u="none" strike="noStrike" cap="none" dirty="0">
                <a:solidFill>
                  <a:srgbClr val="223264"/>
                </a:solidFill>
                <a:latin typeface="Arial"/>
                <a:ea typeface="Arial"/>
                <a:cs typeface="Arial"/>
                <a:sym typeface="Arial"/>
              </a:rPr>
              <a:t>Every School and District is Rated “C” or Higher</a:t>
            </a:r>
          </a:p>
        </p:txBody>
      </p:sp>
      <p:sp>
        <p:nvSpPr>
          <p:cNvPr id="48" name="Shape 48"/>
          <p:cNvSpPr txBox="1">
            <a:spLocks noGrp="1"/>
          </p:cNvSpPr>
          <p:nvPr>
            <p:ph idx="13"/>
          </p:nvPr>
        </p:nvSpPr>
        <p:spPr>
          <a:xfrm>
            <a:off x="2667000" y="111125"/>
            <a:ext cx="6019799" cy="990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23264"/>
              </a:buClr>
              <a:buSzPct val="25000"/>
              <a:buFont typeface="Arial"/>
              <a:buNone/>
            </a:pPr>
            <a:r>
              <a:rPr lang="en-US" sz="3200" b="1" i="0" u="none" strike="noStrike" cap="none" dirty="0">
                <a:solidFill>
                  <a:srgbClr val="223264"/>
                </a:solidFill>
                <a:latin typeface="Arial"/>
                <a:ea typeface="Arial"/>
                <a:cs typeface="Arial"/>
                <a:sym typeface="Arial"/>
              </a:rPr>
              <a:t>Board Strategic Plan Goals</a:t>
            </a:r>
          </a:p>
        </p:txBody>
      </p:sp>
      <p:sp>
        <p:nvSpPr>
          <p:cNvPr id="49" name="Shape 49"/>
          <p:cNvSpPr txBox="1"/>
          <p:nvPr/>
        </p:nvSpPr>
        <p:spPr>
          <a:xfrm>
            <a:off x="7200900" y="6256337"/>
            <a:ext cx="1485899" cy="50165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223264"/>
              </a:buClr>
              <a:buSzPct val="25000"/>
              <a:buFont typeface="Arial"/>
              <a:buNone/>
            </a:pPr>
            <a:fld id="{00000000-1234-1234-1234-123412341234}" type="slidenum">
              <a:rPr lang="en-US" sz="1200" b="1" i="0" u="none">
                <a:solidFill>
                  <a:srgbClr val="223264"/>
                </a:solidFill>
                <a:latin typeface="Arial"/>
                <a:ea typeface="Arial"/>
                <a:cs typeface="Arial"/>
                <a:sym typeface="Arial"/>
              </a:rPr>
              <a:t>3</a:t>
            </a:fld>
            <a:endParaRPr lang="en-US" sz="1200" b="1" i="0" u="none" dirty="0">
              <a:solidFill>
                <a:srgbClr val="223264"/>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E4EB2D-85F9-4B92-8353-B867A8000856}"/>
              </a:ext>
            </a:extLst>
          </p:cNvPr>
          <p:cNvSpPr>
            <a:spLocks noGrp="1"/>
          </p:cNvSpPr>
          <p:nvPr>
            <p:ph idx="13"/>
          </p:nvPr>
        </p:nvSpPr>
        <p:spPr/>
        <p:txBody>
          <a:bodyPr/>
          <a:lstStyle/>
          <a:p>
            <a:r>
              <a:rPr lang="en-US" dirty="0"/>
              <a:t>Share Out </a:t>
            </a:r>
          </a:p>
        </p:txBody>
      </p:sp>
      <p:sp>
        <p:nvSpPr>
          <p:cNvPr id="4" name="Slide Number Placeholder 3">
            <a:extLst>
              <a:ext uri="{FF2B5EF4-FFF2-40B4-BE49-F238E27FC236}">
                <a16:creationId xmlns:a16="http://schemas.microsoft.com/office/drawing/2014/main" id="{5BE54EFA-EBF7-467E-9B97-51E7F968BA27}"/>
              </a:ext>
            </a:extLst>
          </p:cNvPr>
          <p:cNvSpPr>
            <a:spLocks noGrp="1"/>
          </p:cNvSpPr>
          <p:nvPr>
            <p:ph type="sldNum" sz="quarter" idx="19"/>
          </p:nvPr>
        </p:nvSpPr>
        <p:spPr/>
        <p:txBody>
          <a:bodyPr/>
          <a:lstStyle/>
          <a:p>
            <a:fld id="{271A7131-30B2-4D02-83DA-1E78F2A09612}" type="slidenum">
              <a:rPr lang="en-US" altLang="en-US" smtClean="0"/>
              <a:pPr/>
              <a:t>30</a:t>
            </a:fld>
            <a:endParaRPr lang="en-US" altLang="en-US" dirty="0"/>
          </a:p>
        </p:txBody>
      </p:sp>
      <p:pic>
        <p:nvPicPr>
          <p:cNvPr id="5" name="Content Placeholder 9">
            <a:extLst>
              <a:ext uri="{FF2B5EF4-FFF2-40B4-BE49-F238E27FC236}">
                <a16:creationId xmlns:a16="http://schemas.microsoft.com/office/drawing/2014/main" id="{5935050C-6F46-44A7-A1A2-2FA0A372D984}"/>
              </a:ext>
            </a:extLst>
          </p:cNvPr>
          <p:cNvPicPr>
            <a:picLocks noGrp="1" noChangeAspect="1"/>
          </p:cNvPicPr>
          <p:nvPr>
            <p:ph idx="1"/>
          </p:nvPr>
        </p:nvPicPr>
        <p:blipFill>
          <a:blip r:embed="rId3"/>
          <a:stretch>
            <a:fillRect/>
          </a:stretch>
        </p:blipFill>
        <p:spPr>
          <a:xfrm>
            <a:off x="1936937" y="1435100"/>
            <a:ext cx="5289176" cy="4724400"/>
          </a:xfrm>
        </p:spPr>
      </p:pic>
    </p:spTree>
    <p:extLst>
      <p:ext uri="{BB962C8B-B14F-4D97-AF65-F5344CB8AC3E}">
        <p14:creationId xmlns:p14="http://schemas.microsoft.com/office/powerpoint/2010/main" val="892369581"/>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667000" y="361950"/>
            <a:ext cx="4881664" cy="756664"/>
          </a:xfrm>
        </p:spPr>
        <p:txBody>
          <a:bodyPr/>
          <a:lstStyle/>
          <a:p>
            <a:r>
              <a:rPr lang="en-US" b="1" dirty="0"/>
              <a:t>Scaffolding Documents</a:t>
            </a:r>
          </a:p>
        </p:txBody>
      </p:sp>
      <p:pic>
        <p:nvPicPr>
          <p:cNvPr id="2" name="Picture 1">
            <a:hlinkClick r:id="rId3"/>
          </p:cNvPr>
          <p:cNvPicPr>
            <a:picLocks noChangeAspect="1"/>
          </p:cNvPicPr>
          <p:nvPr/>
        </p:nvPicPr>
        <p:blipFill rotWithShape="1">
          <a:blip r:embed="rId4"/>
          <a:srcRect l="4031" t="4764" r="5644" b="4867"/>
          <a:stretch/>
        </p:blipFill>
        <p:spPr>
          <a:xfrm>
            <a:off x="479686" y="1432497"/>
            <a:ext cx="8139658" cy="4578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9"/>
          </p:nvPr>
        </p:nvSpPr>
        <p:spPr/>
        <p:txBody>
          <a:bodyPr/>
          <a:lstStyle/>
          <a:p>
            <a:fld id="{271A7131-30B2-4D02-83DA-1E78F2A09612}" type="slidenum">
              <a:rPr lang="en-US" altLang="en-US" smtClean="0"/>
              <a:pPr/>
              <a:t>31</a:t>
            </a:fld>
            <a:endParaRPr lang="en-US" altLang="en-US" dirty="0"/>
          </a:p>
        </p:txBody>
      </p:sp>
    </p:spTree>
    <p:extLst>
      <p:ext uri="{BB962C8B-B14F-4D97-AF65-F5344CB8AC3E}">
        <p14:creationId xmlns:p14="http://schemas.microsoft.com/office/powerpoint/2010/main" val="3111104446"/>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32</a:t>
            </a:fld>
            <a:endParaRPr lang="en-US" altLang="en-US" dirty="0"/>
          </a:p>
        </p:txBody>
      </p:sp>
      <p:sp>
        <p:nvSpPr>
          <p:cNvPr id="17" name="Content Placeholder 2"/>
          <p:cNvSpPr>
            <a:spLocks noGrp="1"/>
          </p:cNvSpPr>
          <p:nvPr>
            <p:ph idx="13"/>
          </p:nvPr>
        </p:nvSpPr>
        <p:spPr>
          <a:xfrm>
            <a:off x="2667000" y="38100"/>
            <a:ext cx="6019800" cy="697139"/>
          </a:xfrm>
        </p:spPr>
        <p:txBody>
          <a:bodyPr/>
          <a:lstStyle/>
          <a:p>
            <a:pPr marL="0" indent="0">
              <a:buNone/>
            </a:pPr>
            <a:r>
              <a:rPr lang="en-US" sz="3200" b="1" dirty="0"/>
              <a:t>Teacher Growth Rubric: Instructional Supports</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pic>
        <p:nvPicPr>
          <p:cNvPr id="5" name="Picture 4" descr="Screen Shot 2017-06-20 at 3.42.13 PM.png"/>
          <p:cNvPicPr>
            <a:picLocks noChangeAspect="1"/>
          </p:cNvPicPr>
          <p:nvPr/>
        </p:nvPicPr>
        <p:blipFill rotWithShape="1">
          <a:blip r:embed="rId3">
            <a:extLst>
              <a:ext uri="{28A0092B-C50C-407E-A947-70E740481C1C}">
                <a14:useLocalDpi xmlns:a14="http://schemas.microsoft.com/office/drawing/2010/main" val="0"/>
              </a:ext>
            </a:extLst>
          </a:blip>
          <a:srcRect b="65438"/>
          <a:stretch/>
        </p:blipFill>
        <p:spPr>
          <a:xfrm>
            <a:off x="347023" y="3100887"/>
            <a:ext cx="8215593" cy="2992670"/>
          </a:xfrm>
          <a:prstGeom prst="rect">
            <a:avLst/>
          </a:prstGeom>
        </p:spPr>
      </p:pic>
      <p:pic>
        <p:nvPicPr>
          <p:cNvPr id="3" name="Picture 2">
            <a:extLst>
              <a:ext uri="{FF2B5EF4-FFF2-40B4-BE49-F238E27FC236}">
                <a16:creationId xmlns:a16="http://schemas.microsoft.com/office/drawing/2014/main" id="{72C54BD1-5DF4-4FCB-8C3D-D6B99E405759}"/>
              </a:ext>
            </a:extLst>
          </p:cNvPr>
          <p:cNvPicPr>
            <a:picLocks noChangeAspect="1"/>
          </p:cNvPicPr>
          <p:nvPr/>
        </p:nvPicPr>
        <p:blipFill>
          <a:blip r:embed="rId4"/>
          <a:stretch>
            <a:fillRect/>
          </a:stretch>
        </p:blipFill>
        <p:spPr>
          <a:xfrm>
            <a:off x="0" y="1196231"/>
            <a:ext cx="9144000" cy="1596018"/>
          </a:xfrm>
          <a:prstGeom prst="rect">
            <a:avLst/>
          </a:prstGeom>
        </p:spPr>
      </p:pic>
    </p:spTree>
    <p:extLst>
      <p:ext uri="{BB962C8B-B14F-4D97-AF65-F5344CB8AC3E}">
        <p14:creationId xmlns:p14="http://schemas.microsoft.com/office/powerpoint/2010/main" val="3059370662"/>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667000" y="51815"/>
            <a:ext cx="6362700" cy="1066799"/>
          </a:xfrm>
        </p:spPr>
        <p:txBody>
          <a:bodyPr/>
          <a:lstStyle/>
          <a:p>
            <a:r>
              <a:rPr lang="en-US" b="1" dirty="0"/>
              <a:t>Family Guides for Student Success</a:t>
            </a:r>
          </a:p>
        </p:txBody>
      </p:sp>
      <p:pic>
        <p:nvPicPr>
          <p:cNvPr id="2" name="Picture 1">
            <a:hlinkClick r:id="rId3"/>
          </p:cNvPr>
          <p:cNvPicPr>
            <a:picLocks noChangeAspect="1"/>
          </p:cNvPicPr>
          <p:nvPr/>
        </p:nvPicPr>
        <p:blipFill rotWithShape="1">
          <a:blip r:embed="rId4"/>
          <a:srcRect l="4400" t="5277" r="5643" b="15387"/>
          <a:stretch/>
        </p:blipFill>
        <p:spPr>
          <a:xfrm>
            <a:off x="951057" y="1892182"/>
            <a:ext cx="7225260" cy="3582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9"/>
          </p:nvPr>
        </p:nvSpPr>
        <p:spPr/>
        <p:txBody>
          <a:bodyPr/>
          <a:lstStyle/>
          <a:p>
            <a:fld id="{271A7131-30B2-4D02-83DA-1E78F2A09612}" type="slidenum">
              <a:rPr lang="en-US" altLang="en-US" smtClean="0"/>
              <a:pPr/>
              <a:t>33</a:t>
            </a:fld>
            <a:endParaRPr lang="en-US" altLang="en-US" dirty="0"/>
          </a:p>
        </p:txBody>
      </p:sp>
    </p:spTree>
    <p:extLst>
      <p:ext uri="{BB962C8B-B14F-4D97-AF65-F5344CB8AC3E}">
        <p14:creationId xmlns:p14="http://schemas.microsoft.com/office/powerpoint/2010/main" val="2819318338"/>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E2C042-AC13-43B7-921B-B404B4050AE1}"/>
              </a:ext>
            </a:extLst>
          </p:cNvPr>
          <p:cNvSpPr>
            <a:spLocks noGrp="1"/>
          </p:cNvSpPr>
          <p:nvPr>
            <p:ph type="sldNum" sz="quarter" idx="17"/>
          </p:nvPr>
        </p:nvSpPr>
        <p:spPr/>
        <p:txBody>
          <a:bodyPr/>
          <a:lstStyle/>
          <a:p>
            <a:fld id="{271A7131-30B2-4D02-83DA-1E78F2A09612}" type="slidenum">
              <a:rPr lang="en-US" altLang="en-US" smtClean="0"/>
              <a:pPr/>
              <a:t>34</a:t>
            </a:fld>
            <a:endParaRPr lang="en-US" altLang="en-US" dirty="0"/>
          </a:p>
        </p:txBody>
      </p:sp>
      <p:sp>
        <p:nvSpPr>
          <p:cNvPr id="5" name="Content Placeholder 4">
            <a:extLst>
              <a:ext uri="{FF2B5EF4-FFF2-40B4-BE49-F238E27FC236}">
                <a16:creationId xmlns:a16="http://schemas.microsoft.com/office/drawing/2014/main" id="{2325E140-C22D-4239-9ABD-88096C27438E}"/>
              </a:ext>
            </a:extLst>
          </p:cNvPr>
          <p:cNvSpPr>
            <a:spLocks noGrp="1"/>
          </p:cNvSpPr>
          <p:nvPr>
            <p:ph idx="18"/>
          </p:nvPr>
        </p:nvSpPr>
        <p:spPr/>
        <p:txBody>
          <a:bodyPr/>
          <a:lstStyle/>
          <a:p>
            <a:r>
              <a:rPr lang="en-US" dirty="0"/>
              <a:t>15 Minute Break</a:t>
            </a:r>
          </a:p>
        </p:txBody>
      </p:sp>
      <p:pic>
        <p:nvPicPr>
          <p:cNvPr id="9" name="Picture 8">
            <a:extLst>
              <a:ext uri="{FF2B5EF4-FFF2-40B4-BE49-F238E27FC236}">
                <a16:creationId xmlns:a16="http://schemas.microsoft.com/office/drawing/2014/main" id="{5297458B-9811-4F63-97FF-C363270909AC}"/>
              </a:ext>
            </a:extLst>
          </p:cNvPr>
          <p:cNvPicPr>
            <a:picLocks noChangeAspect="1"/>
          </p:cNvPicPr>
          <p:nvPr/>
        </p:nvPicPr>
        <p:blipFill>
          <a:blip r:embed="rId2"/>
          <a:stretch>
            <a:fillRect/>
          </a:stretch>
        </p:blipFill>
        <p:spPr>
          <a:xfrm>
            <a:off x="1524000" y="1948513"/>
            <a:ext cx="6096000" cy="3748877"/>
          </a:xfrm>
          <a:prstGeom prst="rect">
            <a:avLst/>
          </a:prstGeom>
        </p:spPr>
      </p:pic>
    </p:spTree>
    <p:extLst>
      <p:ext uri="{BB962C8B-B14F-4D97-AF65-F5344CB8AC3E}">
        <p14:creationId xmlns:p14="http://schemas.microsoft.com/office/powerpoint/2010/main" val="2731717609"/>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7706" y="2103011"/>
            <a:ext cx="7772400" cy="1470024"/>
          </a:xfrm>
        </p:spPr>
        <p:txBody>
          <a:bodyPr/>
          <a:lstStyle/>
          <a:p>
            <a:r>
              <a:rPr lang="en-US" b="1" dirty="0"/>
              <a:t>Assessment</a:t>
            </a:r>
          </a:p>
        </p:txBody>
      </p:sp>
    </p:spTree>
    <p:extLst>
      <p:ext uri="{BB962C8B-B14F-4D97-AF65-F5344CB8AC3E}">
        <p14:creationId xmlns:p14="http://schemas.microsoft.com/office/powerpoint/2010/main" val="148113233"/>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6CA69-94DD-4B58-A420-42E2C33F2D05}"/>
              </a:ext>
            </a:extLst>
          </p:cNvPr>
          <p:cNvSpPr>
            <a:spLocks noGrp="1"/>
          </p:cNvSpPr>
          <p:nvPr>
            <p:ph idx="13"/>
          </p:nvPr>
        </p:nvSpPr>
        <p:spPr/>
        <p:txBody>
          <a:bodyPr/>
          <a:lstStyle/>
          <a:p>
            <a:r>
              <a:rPr lang="en-US" dirty="0"/>
              <a:t>Clock Partner Sharing</a:t>
            </a:r>
          </a:p>
        </p:txBody>
      </p:sp>
      <p:sp>
        <p:nvSpPr>
          <p:cNvPr id="4" name="Slide Number Placeholder 3">
            <a:extLst>
              <a:ext uri="{FF2B5EF4-FFF2-40B4-BE49-F238E27FC236}">
                <a16:creationId xmlns:a16="http://schemas.microsoft.com/office/drawing/2014/main" id="{848A2932-652A-40D6-9E2F-7C020FAB3269}"/>
              </a:ext>
            </a:extLst>
          </p:cNvPr>
          <p:cNvSpPr>
            <a:spLocks noGrp="1"/>
          </p:cNvSpPr>
          <p:nvPr>
            <p:ph type="sldNum" sz="quarter" idx="19"/>
          </p:nvPr>
        </p:nvSpPr>
        <p:spPr/>
        <p:txBody>
          <a:bodyPr/>
          <a:lstStyle/>
          <a:p>
            <a:fld id="{271A7131-30B2-4D02-83DA-1E78F2A09612}" type="slidenum">
              <a:rPr lang="en-US" altLang="en-US" smtClean="0"/>
              <a:pPr/>
              <a:t>36</a:t>
            </a:fld>
            <a:endParaRPr lang="en-US" altLang="en-US" dirty="0"/>
          </a:p>
        </p:txBody>
      </p:sp>
      <p:sp>
        <p:nvSpPr>
          <p:cNvPr id="5" name="Content Placeholder 4">
            <a:extLst>
              <a:ext uri="{FF2B5EF4-FFF2-40B4-BE49-F238E27FC236}">
                <a16:creationId xmlns:a16="http://schemas.microsoft.com/office/drawing/2014/main" id="{51D825EB-AF35-4053-B734-F3B6EF191162}"/>
              </a:ext>
            </a:extLst>
          </p:cNvPr>
          <p:cNvSpPr>
            <a:spLocks noGrp="1"/>
          </p:cNvSpPr>
          <p:nvPr>
            <p:ph idx="1"/>
          </p:nvPr>
        </p:nvSpPr>
        <p:spPr>
          <a:xfrm>
            <a:off x="457200" y="1526971"/>
            <a:ext cx="8229600" cy="4724400"/>
          </a:xfrm>
        </p:spPr>
        <p:txBody>
          <a:bodyPr/>
          <a:lstStyle/>
          <a:p>
            <a:r>
              <a:rPr lang="en-US" dirty="0"/>
              <a:t>Find your 9 o’clock partner and discuss what each of the traits in the Assessment Element on the </a:t>
            </a:r>
            <a:r>
              <a:rPr lang="en-US" b="1" dirty="0"/>
              <a:t>Exemplar Quality Review </a:t>
            </a:r>
            <a:r>
              <a:rPr lang="en-US" dirty="0"/>
              <a:t>packet means to you. </a:t>
            </a:r>
          </a:p>
          <a:p>
            <a:endParaRPr lang="en-US" dirty="0"/>
          </a:p>
          <a:p>
            <a:r>
              <a:rPr lang="en-US" dirty="0"/>
              <a:t>Ask yourselves: </a:t>
            </a:r>
          </a:p>
          <a:p>
            <a:r>
              <a:rPr lang="en-US" dirty="0"/>
              <a:t>“What would evidence </a:t>
            </a:r>
          </a:p>
          <a:p>
            <a:r>
              <a:rPr lang="en-US" dirty="0"/>
              <a:t>of each trait look like?”</a:t>
            </a:r>
          </a:p>
          <a:p>
            <a:endParaRPr lang="en-US" dirty="0"/>
          </a:p>
        </p:txBody>
      </p:sp>
      <p:grpSp>
        <p:nvGrpSpPr>
          <p:cNvPr id="8" name="Group 7">
            <a:extLst>
              <a:ext uri="{FF2B5EF4-FFF2-40B4-BE49-F238E27FC236}">
                <a16:creationId xmlns:a16="http://schemas.microsoft.com/office/drawing/2014/main" id="{4BA8BC83-9A49-4F5E-8D31-90CA35377305}"/>
              </a:ext>
            </a:extLst>
          </p:cNvPr>
          <p:cNvGrpSpPr/>
          <p:nvPr/>
        </p:nvGrpSpPr>
        <p:grpSpPr>
          <a:xfrm>
            <a:off x="5380074" y="3494980"/>
            <a:ext cx="2615610" cy="2576211"/>
            <a:chOff x="2609117" y="2727892"/>
            <a:chExt cx="3588759" cy="3590721"/>
          </a:xfrm>
        </p:grpSpPr>
        <p:pic>
          <p:nvPicPr>
            <p:cNvPr id="9218" name="Picture 2" descr="Image result for 9 o'clock clip art">
              <a:extLst>
                <a:ext uri="{FF2B5EF4-FFF2-40B4-BE49-F238E27FC236}">
                  <a16:creationId xmlns:a16="http://schemas.microsoft.com/office/drawing/2014/main" id="{9664D717-E968-43E7-9B27-128E42C3F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27892"/>
              <a:ext cx="3530876" cy="35907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3833AF8-1A84-4236-9851-AC86E0597069}"/>
                </a:ext>
              </a:extLst>
            </p:cNvPr>
            <p:cNvPicPr>
              <a:picLocks noChangeAspect="1"/>
            </p:cNvPicPr>
            <p:nvPr/>
          </p:nvPicPr>
          <p:blipFill>
            <a:blip r:embed="rId3"/>
            <a:stretch>
              <a:fillRect/>
            </a:stretch>
          </p:blipFill>
          <p:spPr>
            <a:xfrm rot="839939">
              <a:off x="2609117" y="4398390"/>
              <a:ext cx="295664" cy="451276"/>
            </a:xfrm>
            <a:prstGeom prst="rect">
              <a:avLst/>
            </a:prstGeom>
          </p:spPr>
        </p:pic>
        <p:pic>
          <p:nvPicPr>
            <p:cNvPr id="6" name="Picture 5">
              <a:extLst>
                <a:ext uri="{FF2B5EF4-FFF2-40B4-BE49-F238E27FC236}">
                  <a16:creationId xmlns:a16="http://schemas.microsoft.com/office/drawing/2014/main" id="{C66DF75F-265D-4B29-8BB4-09B79EB6B667}"/>
                </a:ext>
              </a:extLst>
            </p:cNvPr>
            <p:cNvPicPr>
              <a:picLocks noChangeAspect="1"/>
            </p:cNvPicPr>
            <p:nvPr/>
          </p:nvPicPr>
          <p:blipFill>
            <a:blip r:embed="rId4"/>
            <a:stretch>
              <a:fillRect/>
            </a:stretch>
          </p:blipFill>
          <p:spPr>
            <a:xfrm>
              <a:off x="2846046" y="4316322"/>
              <a:ext cx="381000" cy="451555"/>
            </a:xfrm>
            <a:prstGeom prst="rect">
              <a:avLst/>
            </a:prstGeom>
          </p:spPr>
        </p:pic>
      </p:grpSp>
    </p:spTree>
    <p:extLst>
      <p:ext uri="{BB962C8B-B14F-4D97-AF65-F5344CB8AC3E}">
        <p14:creationId xmlns:p14="http://schemas.microsoft.com/office/powerpoint/2010/main" val="3711810234"/>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F3A8A5-0D20-460B-AAF0-1D72025689E2}"/>
              </a:ext>
            </a:extLst>
          </p:cNvPr>
          <p:cNvPicPr>
            <a:picLocks noChangeAspect="1"/>
          </p:cNvPicPr>
          <p:nvPr/>
        </p:nvPicPr>
        <p:blipFill>
          <a:blip r:embed="rId3"/>
          <a:stretch>
            <a:fillRect/>
          </a:stretch>
        </p:blipFill>
        <p:spPr>
          <a:xfrm>
            <a:off x="5706157" y="1242557"/>
            <a:ext cx="3255156" cy="133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 Placeholder 2"/>
          <p:cNvSpPr>
            <a:spLocks noGrp="1"/>
          </p:cNvSpPr>
          <p:nvPr>
            <p:ph idx="1"/>
          </p:nvPr>
        </p:nvSpPr>
        <p:spPr>
          <a:xfrm>
            <a:off x="2666999" y="51815"/>
            <a:ext cx="6000345" cy="1066799"/>
          </a:xfrm>
        </p:spPr>
        <p:txBody>
          <a:bodyPr anchor="ctr"/>
          <a:lstStyle/>
          <a:p>
            <a:r>
              <a:rPr lang="en-US" b="1" dirty="0"/>
              <a:t>Finding Evidence: Assessments</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37</a:t>
            </a:fld>
            <a:endParaRPr lang="en-US" altLang="en-US" dirty="0"/>
          </a:p>
        </p:txBody>
      </p:sp>
      <p:sp>
        <p:nvSpPr>
          <p:cNvPr id="6" name="TextBox 5"/>
          <p:cNvSpPr txBox="1"/>
          <p:nvPr/>
        </p:nvSpPr>
        <p:spPr>
          <a:xfrm>
            <a:off x="-202018" y="1687354"/>
            <a:ext cx="8104909" cy="5170646"/>
          </a:xfrm>
          <a:prstGeom prst="rect">
            <a:avLst/>
          </a:prstGeom>
          <a:noFill/>
        </p:spPr>
        <p:txBody>
          <a:bodyPr wrap="square" rtlCol="0">
            <a:spAutoFit/>
          </a:bodyPr>
          <a:lstStyle/>
          <a:p>
            <a:pPr marL="717550" lvl="0" indent="-514350">
              <a:buFont typeface="Arial"/>
              <a:buAutoNum type="arabicPeriod"/>
            </a:pPr>
            <a:r>
              <a:rPr lang="en-US" sz="3000" dirty="0">
                <a:solidFill>
                  <a:srgbClr val="223264"/>
                </a:solidFill>
                <a:latin typeface="Arial" pitchFamily="34" charset="0"/>
                <a:cs typeface="Arial" pitchFamily="34" charset="0"/>
              </a:rPr>
              <a:t>Locate the</a:t>
            </a:r>
            <a:r>
              <a:rPr lang="en-US" sz="3000" b="1" dirty="0">
                <a:solidFill>
                  <a:srgbClr val="223264"/>
                </a:solidFill>
                <a:latin typeface="Arial" pitchFamily="34" charset="0"/>
                <a:cs typeface="Arial" pitchFamily="34" charset="0"/>
              </a:rPr>
              <a:t> Mississippi Unit                        </a:t>
            </a:r>
            <a:r>
              <a:rPr lang="en-US" sz="3000" dirty="0">
                <a:solidFill>
                  <a:srgbClr val="223264"/>
                </a:solidFill>
                <a:latin typeface="Arial" pitchFamily="34" charset="0"/>
                <a:cs typeface="Arial" pitchFamily="34" charset="0"/>
              </a:rPr>
              <a:t>for your grade level and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a:t>
            </a:r>
          </a:p>
          <a:p>
            <a:pPr marL="717550" lvl="0" indent="-514350">
              <a:buFont typeface="Arial"/>
              <a:buAutoNum type="arabicPeriod"/>
            </a:pPr>
            <a:r>
              <a:rPr lang="en-US" sz="3000" dirty="0">
                <a:solidFill>
                  <a:srgbClr val="223264"/>
                </a:solidFill>
                <a:latin typeface="Arial" pitchFamily="34" charset="0"/>
                <a:cs typeface="Arial" pitchFamily="34" charset="0"/>
              </a:rPr>
              <a:t>Focus on the fourth major element: </a:t>
            </a:r>
            <a:r>
              <a:rPr lang="en-US" sz="3000" i="1" dirty="0">
                <a:solidFill>
                  <a:srgbClr val="223264"/>
                </a:solidFill>
                <a:latin typeface="Arial" pitchFamily="34" charset="0"/>
                <a:cs typeface="Arial" pitchFamily="34" charset="0"/>
              </a:rPr>
              <a:t>Assessment</a:t>
            </a:r>
            <a:r>
              <a:rPr lang="en-US" sz="3000" dirty="0">
                <a:solidFill>
                  <a:srgbClr val="223264"/>
                </a:solidFill>
                <a:latin typeface="Arial" pitchFamily="34" charset="0"/>
                <a:cs typeface="Arial" pitchFamily="34" charset="0"/>
              </a:rPr>
              <a:t>.</a:t>
            </a:r>
          </a:p>
          <a:p>
            <a:pPr marL="717550" lvl="0" indent="-514350">
              <a:buFontTx/>
              <a:buAutoNum type="arabicPeriod"/>
            </a:pPr>
            <a:r>
              <a:rPr lang="en-US" sz="3000" dirty="0">
                <a:solidFill>
                  <a:srgbClr val="223264"/>
                </a:solidFill>
                <a:latin typeface="Arial" pitchFamily="34" charset="0"/>
                <a:cs typeface="Arial" pitchFamily="34" charset="0"/>
              </a:rPr>
              <a:t>Work with others to identify evidence and discuss which parts are of exemplar quality. </a:t>
            </a:r>
          </a:p>
          <a:p>
            <a:pPr marL="717550" lvl="0" indent="-514350">
              <a:buFontTx/>
              <a:buAutoNum type="arabicPeriod"/>
            </a:pPr>
            <a:r>
              <a:rPr lang="en-US" sz="3000" dirty="0">
                <a:solidFill>
                  <a:srgbClr val="223264"/>
                </a:solidFill>
                <a:latin typeface="Arial" pitchFamily="34" charset="0"/>
                <a:cs typeface="Arial" pitchFamily="34" charset="0"/>
              </a:rPr>
              <a:t>Record your findings on the </a:t>
            </a:r>
            <a:r>
              <a:rPr lang="en-US" sz="3000" b="1" dirty="0">
                <a:solidFill>
                  <a:srgbClr val="223264"/>
                </a:solidFill>
                <a:latin typeface="Arial" pitchFamily="34" charset="0"/>
                <a:cs typeface="Arial" pitchFamily="34" charset="0"/>
              </a:rPr>
              <a:t>Exemplar Quality Review </a:t>
            </a:r>
            <a:r>
              <a:rPr lang="en-US" sz="3000" dirty="0">
                <a:solidFill>
                  <a:srgbClr val="223264"/>
                </a:solidFill>
                <a:latin typeface="Arial" pitchFamily="34" charset="0"/>
                <a:cs typeface="Arial" pitchFamily="34" charset="0"/>
              </a:rPr>
              <a:t>packet with your table group.</a:t>
            </a:r>
          </a:p>
        </p:txBody>
      </p:sp>
    </p:spTree>
    <p:extLst>
      <p:ext uri="{BB962C8B-B14F-4D97-AF65-F5344CB8AC3E}">
        <p14:creationId xmlns:p14="http://schemas.microsoft.com/office/powerpoint/2010/main" val="4292912447"/>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BC1AD-FADB-42BC-A15E-724A663DCAE1}"/>
              </a:ext>
            </a:extLst>
          </p:cNvPr>
          <p:cNvSpPr>
            <a:spLocks noGrp="1"/>
          </p:cNvSpPr>
          <p:nvPr>
            <p:ph idx="13"/>
          </p:nvPr>
        </p:nvSpPr>
        <p:spPr/>
        <p:txBody>
          <a:bodyPr/>
          <a:lstStyle/>
          <a:p>
            <a:r>
              <a:rPr lang="en-US" dirty="0"/>
              <a:t>Share Out </a:t>
            </a:r>
          </a:p>
        </p:txBody>
      </p:sp>
      <p:sp>
        <p:nvSpPr>
          <p:cNvPr id="4" name="Slide Number Placeholder 3">
            <a:extLst>
              <a:ext uri="{FF2B5EF4-FFF2-40B4-BE49-F238E27FC236}">
                <a16:creationId xmlns:a16="http://schemas.microsoft.com/office/drawing/2014/main" id="{6962586B-E0C1-487B-992D-F69ED6791768}"/>
              </a:ext>
            </a:extLst>
          </p:cNvPr>
          <p:cNvSpPr>
            <a:spLocks noGrp="1"/>
          </p:cNvSpPr>
          <p:nvPr>
            <p:ph type="sldNum" sz="quarter" idx="19"/>
          </p:nvPr>
        </p:nvSpPr>
        <p:spPr/>
        <p:txBody>
          <a:bodyPr/>
          <a:lstStyle/>
          <a:p>
            <a:fld id="{271A7131-30B2-4D02-83DA-1E78F2A09612}" type="slidenum">
              <a:rPr lang="en-US" altLang="en-US" smtClean="0"/>
              <a:pPr/>
              <a:t>38</a:t>
            </a:fld>
            <a:endParaRPr lang="en-US" altLang="en-US" dirty="0"/>
          </a:p>
        </p:txBody>
      </p:sp>
      <p:pic>
        <p:nvPicPr>
          <p:cNvPr id="5" name="Content Placeholder 9">
            <a:extLst>
              <a:ext uri="{FF2B5EF4-FFF2-40B4-BE49-F238E27FC236}">
                <a16:creationId xmlns:a16="http://schemas.microsoft.com/office/drawing/2014/main" id="{DDCEEE0B-3052-4ECA-9A85-AEA3C12B2185}"/>
              </a:ext>
            </a:extLst>
          </p:cNvPr>
          <p:cNvPicPr>
            <a:picLocks noGrp="1" noChangeAspect="1"/>
          </p:cNvPicPr>
          <p:nvPr>
            <p:ph idx="1"/>
          </p:nvPr>
        </p:nvPicPr>
        <p:blipFill>
          <a:blip r:embed="rId3"/>
          <a:stretch>
            <a:fillRect/>
          </a:stretch>
        </p:blipFill>
        <p:spPr>
          <a:xfrm>
            <a:off x="1936937" y="1435100"/>
            <a:ext cx="5289176" cy="4724400"/>
          </a:xfrm>
        </p:spPr>
      </p:pic>
    </p:spTree>
    <p:extLst>
      <p:ext uri="{BB962C8B-B14F-4D97-AF65-F5344CB8AC3E}">
        <p14:creationId xmlns:p14="http://schemas.microsoft.com/office/powerpoint/2010/main" val="79506861"/>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39</a:t>
            </a:fld>
            <a:endParaRPr lang="en-US" altLang="en-US" dirty="0"/>
          </a:p>
        </p:txBody>
      </p:sp>
      <p:sp>
        <p:nvSpPr>
          <p:cNvPr id="17" name="Content Placeholder 2"/>
          <p:cNvSpPr>
            <a:spLocks noGrp="1"/>
          </p:cNvSpPr>
          <p:nvPr>
            <p:ph idx="13"/>
          </p:nvPr>
        </p:nvSpPr>
        <p:spPr>
          <a:xfrm>
            <a:off x="2667000" y="38100"/>
            <a:ext cx="6019800" cy="697139"/>
          </a:xfrm>
        </p:spPr>
        <p:txBody>
          <a:bodyPr/>
          <a:lstStyle/>
          <a:p>
            <a:pPr marL="0" indent="0">
              <a:buNone/>
            </a:pPr>
            <a:r>
              <a:rPr lang="en-US" sz="3200" b="1" dirty="0"/>
              <a:t>Teacher Growth Rubric: Assessments</a:t>
            </a:r>
          </a:p>
        </p:txBody>
      </p:sp>
      <p:sp>
        <p:nvSpPr>
          <p:cNvPr id="2" name="Rectangle 1"/>
          <p:cNvSpPr/>
          <p:nvPr/>
        </p:nvSpPr>
        <p:spPr>
          <a:xfrm>
            <a:off x="4454820" y="3275112"/>
            <a:ext cx="234360" cy="307777"/>
          </a:xfrm>
          <a:prstGeom prst="rect">
            <a:avLst/>
          </a:prstGeom>
        </p:spPr>
        <p:txBody>
          <a:bodyPr wrap="none">
            <a:spAutoFit/>
          </a:bodyPr>
          <a:lstStyle/>
          <a:p>
            <a:r>
              <a:rPr lang="en-US" dirty="0"/>
              <a:t> </a:t>
            </a:r>
          </a:p>
        </p:txBody>
      </p:sp>
      <p:pic>
        <p:nvPicPr>
          <p:cNvPr id="5" name="Picture 4" descr="Screen Shot 2017-06-20 at 3.59.27 PM.png"/>
          <p:cNvPicPr>
            <a:picLocks noChangeAspect="1"/>
          </p:cNvPicPr>
          <p:nvPr/>
        </p:nvPicPr>
        <p:blipFill rotWithShape="1">
          <a:blip r:embed="rId3">
            <a:extLst>
              <a:ext uri="{28A0092B-C50C-407E-A947-70E740481C1C}">
                <a14:useLocalDpi xmlns:a14="http://schemas.microsoft.com/office/drawing/2010/main" val="0"/>
              </a:ext>
            </a:extLst>
          </a:blip>
          <a:srcRect b="60134"/>
          <a:stretch/>
        </p:blipFill>
        <p:spPr>
          <a:xfrm>
            <a:off x="360097" y="2837906"/>
            <a:ext cx="8189445" cy="3458262"/>
          </a:xfrm>
          <a:prstGeom prst="rect">
            <a:avLst/>
          </a:prstGeom>
        </p:spPr>
      </p:pic>
      <p:pic>
        <p:nvPicPr>
          <p:cNvPr id="3" name="Picture 2">
            <a:extLst>
              <a:ext uri="{FF2B5EF4-FFF2-40B4-BE49-F238E27FC236}">
                <a16:creationId xmlns:a16="http://schemas.microsoft.com/office/drawing/2014/main" id="{3CDD0FEA-E5E0-4920-8661-08C277CB765D}"/>
              </a:ext>
            </a:extLst>
          </p:cNvPr>
          <p:cNvPicPr>
            <a:picLocks noChangeAspect="1"/>
          </p:cNvPicPr>
          <p:nvPr/>
        </p:nvPicPr>
        <p:blipFill>
          <a:blip r:embed="rId4"/>
          <a:stretch>
            <a:fillRect/>
          </a:stretch>
        </p:blipFill>
        <p:spPr>
          <a:xfrm>
            <a:off x="0" y="1061058"/>
            <a:ext cx="9144000" cy="1596018"/>
          </a:xfrm>
          <a:prstGeom prst="rect">
            <a:avLst/>
          </a:prstGeom>
        </p:spPr>
      </p:pic>
    </p:spTree>
    <p:extLst>
      <p:ext uri="{BB962C8B-B14F-4D97-AF65-F5344CB8AC3E}">
        <p14:creationId xmlns:p14="http://schemas.microsoft.com/office/powerpoint/2010/main" val="2425733966"/>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725" y="1906586"/>
            <a:ext cx="3850538" cy="4724400"/>
          </a:xfrm>
        </p:spPr>
        <p:txBody>
          <a:bodyPr/>
          <a:lstStyle/>
          <a:p>
            <a:r>
              <a:rPr lang="en-US" dirty="0"/>
              <a:t>Share a few things </a:t>
            </a:r>
          </a:p>
          <a:p>
            <a:r>
              <a:rPr lang="en-US" dirty="0"/>
              <a:t>about yourself:</a:t>
            </a:r>
          </a:p>
          <a:p>
            <a:pPr marL="457200" indent="-457200">
              <a:buFont typeface="Arial" panose="020B0604020202020204" pitchFamily="34" charset="0"/>
              <a:buChar char="•"/>
            </a:pPr>
            <a:r>
              <a:rPr lang="en-US" dirty="0"/>
              <a:t>Name</a:t>
            </a:r>
          </a:p>
          <a:p>
            <a:pPr marL="457200" indent="-457200">
              <a:buFont typeface="Arial" panose="020B0604020202020204" pitchFamily="34" charset="0"/>
              <a:buChar char="•"/>
            </a:pPr>
            <a:r>
              <a:rPr lang="en-US" dirty="0"/>
              <a:t>School/District</a:t>
            </a:r>
          </a:p>
          <a:p>
            <a:pPr marL="457200" indent="-457200">
              <a:buFont typeface="Arial" panose="020B0604020202020204" pitchFamily="34" charset="0"/>
              <a:buChar char="•"/>
            </a:pPr>
            <a:r>
              <a:rPr lang="en-US" dirty="0"/>
              <a:t>Grade Level</a:t>
            </a:r>
          </a:p>
          <a:p>
            <a:pPr marL="457200" indent="-457200">
              <a:buFont typeface="Arial" panose="020B0604020202020204" pitchFamily="34" charset="0"/>
              <a:buChar char="•"/>
            </a:pPr>
            <a:r>
              <a:rPr lang="en-US" dirty="0"/>
              <a:t>Reason for coming today </a:t>
            </a:r>
          </a:p>
        </p:txBody>
      </p:sp>
      <p:sp>
        <p:nvSpPr>
          <p:cNvPr id="3" name="Content Placeholder 2"/>
          <p:cNvSpPr>
            <a:spLocks noGrp="1"/>
          </p:cNvSpPr>
          <p:nvPr>
            <p:ph idx="13"/>
          </p:nvPr>
        </p:nvSpPr>
        <p:spPr/>
        <p:txBody>
          <a:bodyPr/>
          <a:lstStyle/>
          <a:p>
            <a:r>
              <a:rPr lang="en-US" dirty="0"/>
              <a:t>Getting to Know You</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4</a:t>
            </a:fld>
            <a:endParaRPr lang="en-US" altLang="en-US" dirty="0"/>
          </a:p>
        </p:txBody>
      </p:sp>
      <p:pic>
        <p:nvPicPr>
          <p:cNvPr id="8" name="Picture 7"/>
          <p:cNvPicPr>
            <a:picLocks noChangeAspect="1"/>
          </p:cNvPicPr>
          <p:nvPr/>
        </p:nvPicPr>
        <p:blipFill rotWithShape="1">
          <a:blip r:embed="rId3"/>
          <a:srcRect r="1694"/>
          <a:stretch/>
        </p:blipFill>
        <p:spPr>
          <a:xfrm>
            <a:off x="4317264" y="2107475"/>
            <a:ext cx="4295514" cy="3134949"/>
          </a:xfrm>
          <a:prstGeom prst="rect">
            <a:avLst/>
          </a:prstGeom>
        </p:spPr>
      </p:pic>
      <p:pic>
        <p:nvPicPr>
          <p:cNvPr id="6" name="Picture 5">
            <a:extLst>
              <a:ext uri="{FF2B5EF4-FFF2-40B4-BE49-F238E27FC236}">
                <a16:creationId xmlns:a16="http://schemas.microsoft.com/office/drawing/2014/main" id="{D7772078-BDD1-4539-978C-FBBF4C2BD162}"/>
              </a:ext>
            </a:extLst>
          </p:cNvPr>
          <p:cNvPicPr>
            <a:picLocks noChangeAspect="1"/>
          </p:cNvPicPr>
          <p:nvPr/>
        </p:nvPicPr>
        <p:blipFill>
          <a:blip r:embed="rId4"/>
          <a:stretch>
            <a:fillRect/>
          </a:stretch>
        </p:blipFill>
        <p:spPr>
          <a:xfrm rot="1690599">
            <a:off x="4938937" y="2732062"/>
            <a:ext cx="2873322" cy="2873322"/>
          </a:xfrm>
          <a:prstGeom prst="rect">
            <a:avLst/>
          </a:prstGeom>
        </p:spPr>
      </p:pic>
    </p:spTree>
    <p:extLst>
      <p:ext uri="{BB962C8B-B14F-4D97-AF65-F5344CB8AC3E}">
        <p14:creationId xmlns:p14="http://schemas.microsoft.com/office/powerpoint/2010/main" val="3402108340"/>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Feedback on </a:t>
            </a:r>
            <a:br>
              <a:rPr lang="en-US" b="1" dirty="0"/>
            </a:br>
            <a:r>
              <a:rPr lang="en-US" b="1" dirty="0"/>
              <a:t>Mississippi Units </a:t>
            </a:r>
          </a:p>
        </p:txBody>
      </p:sp>
    </p:spTree>
    <p:extLst>
      <p:ext uri="{BB962C8B-B14F-4D97-AF65-F5344CB8AC3E}">
        <p14:creationId xmlns:p14="http://schemas.microsoft.com/office/powerpoint/2010/main" val="2341540034"/>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7E6E32-9F67-4315-8C3E-F672EDCAD47D}"/>
              </a:ext>
            </a:extLst>
          </p:cNvPr>
          <p:cNvSpPr>
            <a:spLocks noGrp="1"/>
          </p:cNvSpPr>
          <p:nvPr>
            <p:ph idx="1"/>
          </p:nvPr>
        </p:nvSpPr>
        <p:spPr>
          <a:xfrm>
            <a:off x="457200" y="1125625"/>
            <a:ext cx="8229600" cy="1278797"/>
          </a:xfrm>
        </p:spPr>
        <p:txBody>
          <a:bodyPr/>
          <a:lstStyle/>
          <a:p>
            <a:r>
              <a:rPr lang="en-US" dirty="0">
                <a:solidFill>
                  <a:srgbClr val="002060"/>
                </a:solidFill>
              </a:rPr>
              <a:t>Go to</a:t>
            </a:r>
            <a:r>
              <a:rPr lang="en-US" dirty="0"/>
              <a:t> </a:t>
            </a:r>
            <a:r>
              <a:rPr lang="en-US" dirty="0">
                <a:hlinkClick r:id="rId2"/>
              </a:rPr>
              <a:t>www.mdek12.org</a:t>
            </a:r>
            <a:r>
              <a:rPr lang="en-US" dirty="0"/>
              <a:t>.</a:t>
            </a:r>
          </a:p>
        </p:txBody>
      </p:sp>
      <p:sp>
        <p:nvSpPr>
          <p:cNvPr id="3" name="Content Placeholder 2">
            <a:extLst>
              <a:ext uri="{FF2B5EF4-FFF2-40B4-BE49-F238E27FC236}">
                <a16:creationId xmlns:a16="http://schemas.microsoft.com/office/drawing/2014/main" id="{A4933C9D-F149-4A20-A699-2EC9F955CF3D}"/>
              </a:ext>
            </a:extLst>
          </p:cNvPr>
          <p:cNvSpPr>
            <a:spLocks noGrp="1"/>
          </p:cNvSpPr>
          <p:nvPr>
            <p:ph idx="13"/>
          </p:nvPr>
        </p:nvSpPr>
        <p:spPr/>
        <p:txBody>
          <a:bodyPr/>
          <a:lstStyle/>
          <a:p>
            <a:r>
              <a:rPr lang="en-US" dirty="0"/>
              <a:t>Provide Feedback </a:t>
            </a:r>
          </a:p>
        </p:txBody>
      </p:sp>
      <p:sp>
        <p:nvSpPr>
          <p:cNvPr id="4" name="Slide Number Placeholder 3">
            <a:extLst>
              <a:ext uri="{FF2B5EF4-FFF2-40B4-BE49-F238E27FC236}">
                <a16:creationId xmlns:a16="http://schemas.microsoft.com/office/drawing/2014/main" id="{4AD45C97-84EE-4D37-A6B4-048AA77DC2C1}"/>
              </a:ext>
            </a:extLst>
          </p:cNvPr>
          <p:cNvSpPr>
            <a:spLocks noGrp="1"/>
          </p:cNvSpPr>
          <p:nvPr>
            <p:ph type="sldNum" sz="quarter" idx="19"/>
          </p:nvPr>
        </p:nvSpPr>
        <p:spPr/>
        <p:txBody>
          <a:bodyPr/>
          <a:lstStyle/>
          <a:p>
            <a:fld id="{271A7131-30B2-4D02-83DA-1E78F2A09612}" type="slidenum">
              <a:rPr lang="en-US" altLang="en-US" smtClean="0"/>
              <a:pPr/>
              <a:t>41</a:t>
            </a:fld>
            <a:endParaRPr lang="en-US" altLang="en-US" dirty="0"/>
          </a:p>
        </p:txBody>
      </p:sp>
      <p:grpSp>
        <p:nvGrpSpPr>
          <p:cNvPr id="13" name="Group 12">
            <a:extLst>
              <a:ext uri="{FF2B5EF4-FFF2-40B4-BE49-F238E27FC236}">
                <a16:creationId xmlns:a16="http://schemas.microsoft.com/office/drawing/2014/main" id="{3EA5D2C1-CAE6-4A8C-B2D2-918453FF412B}"/>
              </a:ext>
            </a:extLst>
          </p:cNvPr>
          <p:cNvGrpSpPr/>
          <p:nvPr/>
        </p:nvGrpSpPr>
        <p:grpSpPr>
          <a:xfrm>
            <a:off x="1357745" y="1877950"/>
            <a:ext cx="4524372" cy="4132186"/>
            <a:chOff x="1074590" y="1651170"/>
            <a:chExt cx="5478610" cy="5638690"/>
          </a:xfrm>
        </p:grpSpPr>
        <p:pic>
          <p:nvPicPr>
            <p:cNvPr id="11" name="Picture 10">
              <a:extLst>
                <a:ext uri="{FF2B5EF4-FFF2-40B4-BE49-F238E27FC236}">
                  <a16:creationId xmlns:a16="http://schemas.microsoft.com/office/drawing/2014/main" id="{AEE7A06C-4FD3-4B83-A42E-F2B0F0F16372}"/>
                </a:ext>
              </a:extLst>
            </p:cNvPr>
            <p:cNvPicPr>
              <a:picLocks noChangeAspect="1"/>
            </p:cNvPicPr>
            <p:nvPr/>
          </p:nvPicPr>
          <p:blipFill>
            <a:blip r:embed="rId3"/>
            <a:stretch>
              <a:fillRect/>
            </a:stretch>
          </p:blipFill>
          <p:spPr>
            <a:xfrm>
              <a:off x="1092006" y="4298890"/>
              <a:ext cx="5461194" cy="2990970"/>
            </a:xfrm>
            <a:prstGeom prst="rect">
              <a:avLst/>
            </a:prstGeom>
          </p:spPr>
          <p:style>
            <a:lnRef idx="2">
              <a:schemeClr val="dk1"/>
            </a:lnRef>
            <a:fillRef idx="1">
              <a:schemeClr val="lt1"/>
            </a:fillRef>
            <a:effectRef idx="0">
              <a:schemeClr val="dk1"/>
            </a:effectRef>
            <a:fontRef idx="minor">
              <a:schemeClr val="dk1"/>
            </a:fontRef>
          </p:style>
        </p:pic>
        <p:pic>
          <p:nvPicPr>
            <p:cNvPr id="12" name="Picture 11">
              <a:extLst>
                <a:ext uri="{FF2B5EF4-FFF2-40B4-BE49-F238E27FC236}">
                  <a16:creationId xmlns:a16="http://schemas.microsoft.com/office/drawing/2014/main" id="{E86445AC-A9E0-4616-9024-9D0F0DB3CCF2}"/>
                </a:ext>
              </a:extLst>
            </p:cNvPr>
            <p:cNvPicPr>
              <a:picLocks noChangeAspect="1"/>
            </p:cNvPicPr>
            <p:nvPr/>
          </p:nvPicPr>
          <p:blipFill>
            <a:blip r:embed="rId4"/>
            <a:stretch>
              <a:fillRect/>
            </a:stretch>
          </p:blipFill>
          <p:spPr>
            <a:xfrm>
              <a:off x="1074590" y="1651170"/>
              <a:ext cx="5478610" cy="2864360"/>
            </a:xfrm>
            <a:prstGeom prst="rect">
              <a:avLst/>
            </a:prstGeom>
          </p:spPr>
          <p:style>
            <a:lnRef idx="2">
              <a:schemeClr val="dk1"/>
            </a:lnRef>
            <a:fillRef idx="1">
              <a:schemeClr val="lt1"/>
            </a:fillRef>
            <a:effectRef idx="0">
              <a:schemeClr val="dk1"/>
            </a:effectRef>
            <a:fontRef idx="minor">
              <a:schemeClr val="dk1"/>
            </a:fontRef>
          </p:style>
        </p:pic>
      </p:grpSp>
      <p:pic>
        <p:nvPicPr>
          <p:cNvPr id="14" name="Picture 13">
            <a:extLst>
              <a:ext uri="{FF2B5EF4-FFF2-40B4-BE49-F238E27FC236}">
                <a16:creationId xmlns:a16="http://schemas.microsoft.com/office/drawing/2014/main" id="{FC840CD2-545E-40DF-9BEF-8E94F4516AB3}"/>
              </a:ext>
            </a:extLst>
          </p:cNvPr>
          <p:cNvPicPr>
            <a:picLocks noChangeAspect="1"/>
          </p:cNvPicPr>
          <p:nvPr/>
        </p:nvPicPr>
        <p:blipFill>
          <a:blip r:embed="rId5"/>
          <a:stretch>
            <a:fillRect/>
          </a:stretch>
        </p:blipFill>
        <p:spPr>
          <a:xfrm>
            <a:off x="2752512" y="2736277"/>
            <a:ext cx="3638976" cy="3986157"/>
          </a:xfrm>
          <a:prstGeom prst="rect">
            <a:avLst/>
          </a:prstGeom>
        </p:spPr>
      </p:pic>
      <p:sp>
        <p:nvSpPr>
          <p:cNvPr id="8" name="Oval 7"/>
          <p:cNvSpPr/>
          <p:nvPr/>
        </p:nvSpPr>
        <p:spPr>
          <a:xfrm>
            <a:off x="2752511" y="4812963"/>
            <a:ext cx="3426615" cy="49212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p:cNvSpPr/>
          <p:nvPr/>
        </p:nvSpPr>
        <p:spPr>
          <a:xfrm rot="6289199">
            <a:off x="5112708" y="1889848"/>
            <a:ext cx="2633492" cy="4500160"/>
          </a:xfrm>
          <a:prstGeom prst="circularArrow">
            <a:avLst>
              <a:gd name="adj1" fmla="val 12500"/>
              <a:gd name="adj2" fmla="val 1142319"/>
              <a:gd name="adj3" fmla="val 20457681"/>
              <a:gd name="adj4" fmla="val 15363259"/>
              <a:gd name="adj5" fmla="val 12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6110837"/>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7E6E32-9F67-4315-8C3E-F672EDCAD47D}"/>
              </a:ext>
            </a:extLst>
          </p:cNvPr>
          <p:cNvSpPr>
            <a:spLocks noGrp="1"/>
          </p:cNvSpPr>
          <p:nvPr>
            <p:ph idx="1"/>
          </p:nvPr>
        </p:nvSpPr>
        <p:spPr>
          <a:xfrm>
            <a:off x="466725" y="1435828"/>
            <a:ext cx="8229600" cy="1278797"/>
          </a:xfrm>
        </p:spPr>
        <p:txBody>
          <a:bodyPr/>
          <a:lstStyle/>
          <a:p>
            <a:r>
              <a:rPr lang="en-US" sz="3000" dirty="0"/>
              <a:t>Once you have reviewed and/or used the unit, provide </a:t>
            </a:r>
            <a:r>
              <a:rPr lang="en-US" sz="3000" dirty="0">
                <a:hlinkClick r:id="rId2"/>
              </a:rPr>
              <a:t>feedback</a:t>
            </a:r>
            <a:r>
              <a:rPr lang="en-US" sz="3000" dirty="0"/>
              <a:t>. </a:t>
            </a:r>
          </a:p>
          <a:p>
            <a:endParaRPr lang="en-US" dirty="0"/>
          </a:p>
          <a:p>
            <a:endParaRPr lang="en-US" dirty="0"/>
          </a:p>
        </p:txBody>
      </p:sp>
      <p:sp>
        <p:nvSpPr>
          <p:cNvPr id="3" name="Content Placeholder 2">
            <a:extLst>
              <a:ext uri="{FF2B5EF4-FFF2-40B4-BE49-F238E27FC236}">
                <a16:creationId xmlns:a16="http://schemas.microsoft.com/office/drawing/2014/main" id="{A4933C9D-F149-4A20-A699-2EC9F955CF3D}"/>
              </a:ext>
            </a:extLst>
          </p:cNvPr>
          <p:cNvSpPr>
            <a:spLocks noGrp="1"/>
          </p:cNvSpPr>
          <p:nvPr>
            <p:ph idx="13"/>
          </p:nvPr>
        </p:nvSpPr>
        <p:spPr/>
        <p:txBody>
          <a:bodyPr/>
          <a:lstStyle/>
          <a:p>
            <a:r>
              <a:rPr lang="en-US" dirty="0"/>
              <a:t>Provide Feedback </a:t>
            </a:r>
          </a:p>
        </p:txBody>
      </p:sp>
      <p:sp>
        <p:nvSpPr>
          <p:cNvPr id="4" name="Slide Number Placeholder 3">
            <a:extLst>
              <a:ext uri="{FF2B5EF4-FFF2-40B4-BE49-F238E27FC236}">
                <a16:creationId xmlns:a16="http://schemas.microsoft.com/office/drawing/2014/main" id="{4AD45C97-84EE-4D37-A6B4-048AA77DC2C1}"/>
              </a:ext>
            </a:extLst>
          </p:cNvPr>
          <p:cNvSpPr>
            <a:spLocks noGrp="1"/>
          </p:cNvSpPr>
          <p:nvPr>
            <p:ph type="sldNum" sz="quarter" idx="19"/>
          </p:nvPr>
        </p:nvSpPr>
        <p:spPr/>
        <p:txBody>
          <a:bodyPr/>
          <a:lstStyle/>
          <a:p>
            <a:fld id="{271A7131-30B2-4D02-83DA-1E78F2A09612}" type="slidenum">
              <a:rPr lang="en-US" altLang="en-US" smtClean="0"/>
              <a:pPr/>
              <a:t>42</a:t>
            </a:fld>
            <a:endParaRPr lang="en-US" altLang="en-US" dirty="0"/>
          </a:p>
        </p:txBody>
      </p:sp>
      <p:pic>
        <p:nvPicPr>
          <p:cNvPr id="6" name="Picture 5" descr="Screen Shot 2017-06-20 at 4.06.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2673721"/>
            <a:ext cx="6969125" cy="3948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4476750" y="5302250"/>
            <a:ext cx="1968500" cy="49212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p:cNvSpPr/>
          <p:nvPr/>
        </p:nvSpPr>
        <p:spPr>
          <a:xfrm rot="6289199">
            <a:off x="5114117" y="2453798"/>
            <a:ext cx="2633492" cy="4500160"/>
          </a:xfrm>
          <a:prstGeom prst="circularArrow">
            <a:avLst>
              <a:gd name="adj1" fmla="val 12500"/>
              <a:gd name="adj2" fmla="val 1142319"/>
              <a:gd name="adj3" fmla="val 20457681"/>
              <a:gd name="adj4" fmla="val 15363259"/>
              <a:gd name="adj5" fmla="val 12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744718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Reflection and </a:t>
            </a:r>
            <a:br>
              <a:rPr lang="en-US" b="1" dirty="0"/>
            </a:br>
            <a:r>
              <a:rPr lang="en-US" b="1" dirty="0"/>
              <a:t>Plan of Action</a:t>
            </a:r>
          </a:p>
        </p:txBody>
      </p:sp>
    </p:spTree>
    <p:extLst>
      <p:ext uri="{BB962C8B-B14F-4D97-AF65-F5344CB8AC3E}">
        <p14:creationId xmlns:p14="http://schemas.microsoft.com/office/powerpoint/2010/main" val="1339444422"/>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3"/>
          </p:nvPr>
        </p:nvSpPr>
        <p:spPr>
          <a:xfrm>
            <a:off x="2609850" y="257405"/>
            <a:ext cx="6324600" cy="584775"/>
          </a:xfrm>
        </p:spPr>
        <p:txBody>
          <a:bodyPr/>
          <a:lstStyle/>
          <a:p>
            <a:r>
              <a:rPr lang="en-US" dirty="0"/>
              <a:t>3-2-1 Strategy </a:t>
            </a:r>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44</a:t>
            </a:fld>
            <a:endParaRPr lang="en-US" altLang="en-US" dirty="0"/>
          </a:p>
        </p:txBody>
      </p:sp>
      <p:pic>
        <p:nvPicPr>
          <p:cNvPr id="12" name="Content Placeholder 11" descr="A screenshot of a video game&#10;&#10;Description generated with high confidence"/>
          <p:cNvPicPr>
            <a:picLocks noGrp="1" noChangeAspect="1"/>
          </p:cNvPicPr>
          <p:nvPr>
            <p:ph idx="1"/>
          </p:nvPr>
        </p:nvPicPr>
        <p:blipFill>
          <a:blip r:embed="rId3"/>
          <a:stretch>
            <a:fillRect/>
          </a:stretch>
        </p:blipFill>
        <p:spPr>
          <a:xfrm>
            <a:off x="414373" y="1424468"/>
            <a:ext cx="2741577" cy="4724400"/>
          </a:xfrm>
        </p:spPr>
      </p:pic>
      <p:sp>
        <p:nvSpPr>
          <p:cNvPr id="14" name="Text Placeholder 3"/>
          <p:cNvSpPr txBox="1">
            <a:spLocks/>
          </p:cNvSpPr>
          <p:nvPr/>
        </p:nvSpPr>
        <p:spPr>
          <a:xfrm>
            <a:off x="3349256" y="1523686"/>
            <a:ext cx="5337544" cy="45259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223264"/>
                </a:solidFill>
                <a:latin typeface="Arial" pitchFamily="34" charset="0"/>
                <a:ea typeface="Arial"/>
                <a:cs typeface="Arial" pitchFamily="34" charset="0"/>
                <a:sym typeface="Arial"/>
              </a:defRPr>
            </a:lvl1pPr>
            <a:lvl2pPr marL="457200" marR="0" lvl="1" indent="-457200" algn="l" rtl="0">
              <a:lnSpc>
                <a:spcPct val="100000"/>
              </a:lnSpc>
              <a:spcBef>
                <a:spcPts val="0"/>
              </a:spcBef>
              <a:spcAft>
                <a:spcPts val="0"/>
              </a:spcAft>
              <a:buFont typeface="Arial" charset="0"/>
              <a:buChar char="•"/>
              <a:defRPr sz="3200" b="0" i="0" u="none" strike="noStrike" cap="none">
                <a:solidFill>
                  <a:srgbClr val="223264"/>
                </a:solidFill>
                <a:latin typeface="Arial" pitchFamily="34" charset="0"/>
                <a:ea typeface="Arial"/>
                <a:cs typeface="Arial" pitchFamily="34" charset="0"/>
                <a:sym typeface="Arial"/>
              </a:defRPr>
            </a:lvl2pPr>
            <a:lvl3pPr marL="457200" marR="0" lvl="2" indent="-457200" algn="l" rtl="0">
              <a:lnSpc>
                <a:spcPct val="100000"/>
              </a:lnSpc>
              <a:spcBef>
                <a:spcPts val="0"/>
              </a:spcBef>
              <a:spcAft>
                <a:spcPts val="0"/>
              </a:spcAft>
              <a:buFont typeface="Arial" charset="0"/>
              <a:buChar char="•"/>
              <a:defRPr sz="3200" b="0" i="0" u="none" strike="noStrike" cap="none">
                <a:solidFill>
                  <a:srgbClr val="223264"/>
                </a:solidFill>
                <a:latin typeface="Arial" pitchFamily="34" charset="0"/>
                <a:ea typeface="Arial"/>
                <a:cs typeface="Arial" pitchFamily="34" charset="0"/>
                <a:sym typeface="Arial"/>
              </a:defRPr>
            </a:lvl3pPr>
            <a:lvl4pPr marL="457200" marR="0" lvl="3" indent="-457200" algn="l" rtl="0">
              <a:lnSpc>
                <a:spcPct val="100000"/>
              </a:lnSpc>
              <a:spcBef>
                <a:spcPts val="0"/>
              </a:spcBef>
              <a:spcAft>
                <a:spcPts val="0"/>
              </a:spcAft>
              <a:buFont typeface="Arial" charset="0"/>
              <a:buChar char="•"/>
              <a:defRPr sz="3200" b="0" i="0" u="none" strike="noStrike" cap="none">
                <a:solidFill>
                  <a:srgbClr val="223264"/>
                </a:solidFill>
                <a:latin typeface="Arial" pitchFamily="34" charset="0"/>
                <a:ea typeface="Arial"/>
                <a:cs typeface="Arial" pitchFamily="34" charset="0"/>
                <a:sym typeface="Arial"/>
              </a:defRPr>
            </a:lvl4pPr>
            <a:lvl5pPr marL="457200" marR="0" lvl="4" indent="-457200" algn="l" rtl="0">
              <a:lnSpc>
                <a:spcPct val="100000"/>
              </a:lnSpc>
              <a:spcBef>
                <a:spcPts val="0"/>
              </a:spcBef>
              <a:spcAft>
                <a:spcPts val="0"/>
              </a:spcAft>
              <a:buFont typeface="Arial" charset="0"/>
              <a:buChar char="•"/>
              <a:defRPr sz="3200" b="0" i="0" u="none" strike="noStrike" cap="none">
                <a:solidFill>
                  <a:srgbClr val="223264"/>
                </a:solidFill>
                <a:latin typeface="Arial" pitchFamily="34" charset="0"/>
                <a:ea typeface="Arial"/>
                <a:cs typeface="Arial" pitchFamily="34" charset="0"/>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a:r>
              <a:rPr lang="en-US" sz="3000" dirty="0"/>
              <a:t>Jot down: </a:t>
            </a:r>
          </a:p>
          <a:p>
            <a:pPr marL="914400" indent="-457200">
              <a:buFont typeface="Arial" panose="020B0604020202020204" pitchFamily="34" charset="0"/>
              <a:buChar char="•"/>
            </a:pPr>
            <a:r>
              <a:rPr lang="en-US" sz="3000" dirty="0"/>
              <a:t>3 things you learned today,</a:t>
            </a:r>
          </a:p>
          <a:p>
            <a:pPr marL="914400" indent="-457200">
              <a:buFont typeface="Arial" panose="020B0604020202020204" pitchFamily="34" charset="0"/>
              <a:buChar char="•"/>
            </a:pPr>
            <a:r>
              <a:rPr lang="en-US" sz="3000" dirty="0"/>
              <a:t>2 components of exemplar quality you will look for when selecting units, and</a:t>
            </a:r>
          </a:p>
          <a:p>
            <a:pPr marL="914400" indent="-457200">
              <a:buFont typeface="Arial" panose="020B0604020202020204" pitchFamily="34" charset="0"/>
              <a:buChar char="•"/>
            </a:pPr>
            <a:r>
              <a:rPr lang="en-US" sz="3000" dirty="0"/>
              <a:t>1 idea we discussed that you want to know more about.</a:t>
            </a:r>
          </a:p>
        </p:txBody>
      </p:sp>
    </p:spTree>
    <p:extLst>
      <p:ext uri="{BB962C8B-B14F-4D97-AF65-F5344CB8AC3E}">
        <p14:creationId xmlns:p14="http://schemas.microsoft.com/office/powerpoint/2010/main" val="2740229993"/>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Resources</a:t>
            </a:r>
          </a:p>
        </p:txBody>
      </p:sp>
    </p:spTree>
    <p:extLst>
      <p:ext uri="{BB962C8B-B14F-4D97-AF65-F5344CB8AC3E}">
        <p14:creationId xmlns:p14="http://schemas.microsoft.com/office/powerpoint/2010/main" val="30182798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1508A-22C3-4665-9CAF-1B774B9215A9}"/>
              </a:ext>
            </a:extLst>
          </p:cNvPr>
          <p:cNvSpPr>
            <a:spLocks noGrp="1"/>
          </p:cNvSpPr>
          <p:nvPr>
            <p:ph idx="13"/>
          </p:nvPr>
        </p:nvSpPr>
        <p:spPr/>
        <p:txBody>
          <a:bodyPr/>
          <a:lstStyle/>
          <a:p>
            <a:r>
              <a:rPr lang="en-US" dirty="0"/>
              <a:t>Exemplar Resources</a:t>
            </a:r>
          </a:p>
        </p:txBody>
      </p:sp>
      <p:sp>
        <p:nvSpPr>
          <p:cNvPr id="4" name="Slide Number Placeholder 3">
            <a:extLst>
              <a:ext uri="{FF2B5EF4-FFF2-40B4-BE49-F238E27FC236}">
                <a16:creationId xmlns:a16="http://schemas.microsoft.com/office/drawing/2014/main" id="{B2DFDBCF-95AA-41C9-9863-141A8DB6173B}"/>
              </a:ext>
            </a:extLst>
          </p:cNvPr>
          <p:cNvSpPr>
            <a:spLocks noGrp="1"/>
          </p:cNvSpPr>
          <p:nvPr>
            <p:ph type="sldNum" sz="quarter" idx="19"/>
          </p:nvPr>
        </p:nvSpPr>
        <p:spPr/>
        <p:txBody>
          <a:bodyPr/>
          <a:lstStyle/>
          <a:p>
            <a:fld id="{271A7131-30B2-4D02-83DA-1E78F2A09612}" type="slidenum">
              <a:rPr lang="en-US" altLang="en-US" smtClean="0"/>
              <a:pPr/>
              <a:t>46</a:t>
            </a:fld>
            <a:endParaRPr lang="en-US" altLang="en-US" dirty="0"/>
          </a:p>
        </p:txBody>
      </p:sp>
      <p:pic>
        <p:nvPicPr>
          <p:cNvPr id="5" name="Picture 4">
            <a:extLst>
              <a:ext uri="{FF2B5EF4-FFF2-40B4-BE49-F238E27FC236}">
                <a16:creationId xmlns:a16="http://schemas.microsoft.com/office/drawing/2014/main" id="{FCB62DF2-0FF4-49C7-99DE-4683DE3B0DC7}"/>
              </a:ext>
            </a:extLst>
          </p:cNvPr>
          <p:cNvPicPr>
            <a:picLocks noChangeAspect="1"/>
          </p:cNvPicPr>
          <p:nvPr/>
        </p:nvPicPr>
        <p:blipFill>
          <a:blip r:embed="rId2"/>
          <a:stretch>
            <a:fillRect/>
          </a:stretch>
        </p:blipFill>
        <p:spPr>
          <a:xfrm>
            <a:off x="480936" y="1691009"/>
            <a:ext cx="8205864" cy="4029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0CBFAF11-8577-4FB2-AE6F-77EF1BDA868A}"/>
              </a:ext>
            </a:extLst>
          </p:cNvPr>
          <p:cNvSpPr/>
          <p:nvPr/>
        </p:nvSpPr>
        <p:spPr>
          <a:xfrm>
            <a:off x="5104071" y="5360470"/>
            <a:ext cx="1968500" cy="49212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a:extLst>
              <a:ext uri="{FF2B5EF4-FFF2-40B4-BE49-F238E27FC236}">
                <a16:creationId xmlns:a16="http://schemas.microsoft.com/office/drawing/2014/main" id="{CE1F32FC-F217-4C1F-A42A-53D77C497B04}"/>
              </a:ext>
            </a:extLst>
          </p:cNvPr>
          <p:cNvSpPr/>
          <p:nvPr/>
        </p:nvSpPr>
        <p:spPr>
          <a:xfrm rot="5706943">
            <a:off x="6365705" y="3323096"/>
            <a:ext cx="1701614" cy="3317439"/>
          </a:xfrm>
          <a:prstGeom prst="circularArrow">
            <a:avLst>
              <a:gd name="adj1" fmla="val 12500"/>
              <a:gd name="adj2" fmla="val 1142319"/>
              <a:gd name="adj3" fmla="val 20457681"/>
              <a:gd name="adj4" fmla="val 15363259"/>
              <a:gd name="adj5" fmla="val 12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6305549"/>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607CEA-4313-481E-8FCA-285E2CF33956}"/>
              </a:ext>
            </a:extLst>
          </p:cNvPr>
          <p:cNvPicPr>
            <a:picLocks noChangeAspect="1"/>
          </p:cNvPicPr>
          <p:nvPr/>
        </p:nvPicPr>
        <p:blipFill>
          <a:blip r:embed="rId2"/>
          <a:stretch>
            <a:fillRect/>
          </a:stretch>
        </p:blipFill>
        <p:spPr>
          <a:xfrm>
            <a:off x="739753" y="1877471"/>
            <a:ext cx="7791102" cy="3857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9831508A-22C3-4665-9CAF-1B774B9215A9}"/>
              </a:ext>
            </a:extLst>
          </p:cNvPr>
          <p:cNvSpPr>
            <a:spLocks noGrp="1"/>
          </p:cNvSpPr>
          <p:nvPr>
            <p:ph idx="13"/>
          </p:nvPr>
        </p:nvSpPr>
        <p:spPr/>
        <p:txBody>
          <a:bodyPr/>
          <a:lstStyle/>
          <a:p>
            <a:r>
              <a:rPr lang="en-US" dirty="0"/>
              <a:t>Exemplar Resources</a:t>
            </a:r>
          </a:p>
        </p:txBody>
      </p:sp>
      <p:sp>
        <p:nvSpPr>
          <p:cNvPr id="4" name="Slide Number Placeholder 3">
            <a:extLst>
              <a:ext uri="{FF2B5EF4-FFF2-40B4-BE49-F238E27FC236}">
                <a16:creationId xmlns:a16="http://schemas.microsoft.com/office/drawing/2014/main" id="{B2DFDBCF-95AA-41C9-9863-141A8DB6173B}"/>
              </a:ext>
            </a:extLst>
          </p:cNvPr>
          <p:cNvSpPr>
            <a:spLocks noGrp="1"/>
          </p:cNvSpPr>
          <p:nvPr>
            <p:ph type="sldNum" sz="quarter" idx="19"/>
          </p:nvPr>
        </p:nvSpPr>
        <p:spPr/>
        <p:txBody>
          <a:bodyPr/>
          <a:lstStyle/>
          <a:p>
            <a:fld id="{271A7131-30B2-4D02-83DA-1E78F2A09612}" type="slidenum">
              <a:rPr lang="en-US" altLang="en-US" smtClean="0"/>
              <a:pPr/>
              <a:t>47</a:t>
            </a:fld>
            <a:endParaRPr lang="en-US" altLang="en-US" dirty="0"/>
          </a:p>
        </p:txBody>
      </p:sp>
      <p:sp>
        <p:nvSpPr>
          <p:cNvPr id="6" name="Oval 5">
            <a:extLst>
              <a:ext uri="{FF2B5EF4-FFF2-40B4-BE49-F238E27FC236}">
                <a16:creationId xmlns:a16="http://schemas.microsoft.com/office/drawing/2014/main" id="{0CBFAF11-8577-4FB2-AE6F-77EF1BDA868A}"/>
              </a:ext>
            </a:extLst>
          </p:cNvPr>
          <p:cNvSpPr/>
          <p:nvPr/>
        </p:nvSpPr>
        <p:spPr>
          <a:xfrm>
            <a:off x="739752" y="4720856"/>
            <a:ext cx="3215560" cy="101372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a:extLst>
              <a:ext uri="{FF2B5EF4-FFF2-40B4-BE49-F238E27FC236}">
                <a16:creationId xmlns:a16="http://schemas.microsoft.com/office/drawing/2014/main" id="{CE1F32FC-F217-4C1F-A42A-53D77C497B04}"/>
              </a:ext>
            </a:extLst>
          </p:cNvPr>
          <p:cNvSpPr/>
          <p:nvPr/>
        </p:nvSpPr>
        <p:spPr>
          <a:xfrm rot="5706943">
            <a:off x="3335427" y="3080537"/>
            <a:ext cx="1701614" cy="3317439"/>
          </a:xfrm>
          <a:prstGeom prst="circularArrow">
            <a:avLst>
              <a:gd name="adj1" fmla="val 12500"/>
              <a:gd name="adj2" fmla="val 1142319"/>
              <a:gd name="adj3" fmla="val 20457681"/>
              <a:gd name="adj4" fmla="val 15363259"/>
              <a:gd name="adj5" fmla="val 125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1807247"/>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7"/>
          </p:nvPr>
        </p:nvSpPr>
        <p:spPr/>
        <p:txBody>
          <a:bodyPr/>
          <a:lstStyle/>
          <a:p>
            <a:fld id="{0EDFBDC9-7ABF-43B9-A56D-B2D4325E9188}" type="slidenum">
              <a:rPr lang="en-US" altLang="en-US" smtClean="0"/>
              <a:pPr/>
              <a:t>48</a:t>
            </a:fld>
            <a:endParaRPr lang="en-US" altLang="en-US" dirty="0"/>
          </a:p>
        </p:txBody>
      </p:sp>
      <p:pic>
        <p:nvPicPr>
          <p:cNvPr id="3" name="Picture 2"/>
          <p:cNvPicPr>
            <a:picLocks noChangeAspect="1"/>
          </p:cNvPicPr>
          <p:nvPr/>
        </p:nvPicPr>
        <p:blipFill rotWithShape="1">
          <a:blip r:embed="rId3"/>
          <a:srcRect l="13363" t="14191" r="14285" b="10195"/>
          <a:stretch/>
        </p:blipFill>
        <p:spPr>
          <a:xfrm>
            <a:off x="420660" y="1452083"/>
            <a:ext cx="8551889" cy="5024916"/>
          </a:xfrm>
          <a:prstGeom prst="rect">
            <a:avLst/>
          </a:prstGeom>
        </p:spPr>
      </p:pic>
      <p:sp>
        <p:nvSpPr>
          <p:cNvPr id="17" name="Content Placeholder 2"/>
          <p:cNvSpPr>
            <a:spLocks noGrp="1"/>
          </p:cNvSpPr>
          <p:nvPr>
            <p:ph idx="13"/>
          </p:nvPr>
        </p:nvSpPr>
        <p:spPr>
          <a:xfrm>
            <a:off x="2667000" y="228600"/>
            <a:ext cx="6019800" cy="697139"/>
          </a:xfrm>
        </p:spPr>
        <p:txBody>
          <a:bodyPr/>
          <a:lstStyle/>
          <a:p>
            <a:pPr marL="0" indent="0">
              <a:buNone/>
            </a:pPr>
            <a:r>
              <a:rPr lang="en-US" sz="3200" b="1" dirty="0" err="1"/>
              <a:t>EQuIP</a:t>
            </a:r>
            <a:r>
              <a:rPr lang="en-US" sz="3200" b="1" dirty="0"/>
              <a:t> Rubric</a:t>
            </a:r>
          </a:p>
        </p:txBody>
      </p:sp>
    </p:spTree>
    <p:extLst>
      <p:ext uri="{BB962C8B-B14F-4D97-AF65-F5344CB8AC3E}">
        <p14:creationId xmlns:p14="http://schemas.microsoft.com/office/powerpoint/2010/main" val="2728197581"/>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bwMode="auto">
          <a:xfrm>
            <a:off x="2608003" y="131336"/>
            <a:ext cx="6795293"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t>Resources &amp; Publications </a:t>
            </a:r>
          </a:p>
          <a:p>
            <a:r>
              <a:rPr lang="en-US" altLang="en-US" b="1" dirty="0"/>
              <a:t>for </a:t>
            </a:r>
            <a:r>
              <a:rPr lang="en-US" altLang="en-US" b="1" dirty="0">
                <a:solidFill>
                  <a:srgbClr val="C00000"/>
                </a:solidFill>
              </a:rPr>
              <a:t>Teachers</a:t>
            </a:r>
          </a:p>
        </p:txBody>
      </p:sp>
      <p:sp>
        <p:nvSpPr>
          <p:cNvPr id="2" name="Slide Number Placeholder 1"/>
          <p:cNvSpPr>
            <a:spLocks noGrp="1"/>
          </p:cNvSpPr>
          <p:nvPr>
            <p:ph type="sldNum" sz="quarter" idx="19"/>
          </p:nvPr>
        </p:nvSpPr>
        <p:spPr/>
        <p:txBody>
          <a:bodyPr rtlCol="0"/>
          <a:lstStyle/>
          <a:p>
            <a:pPr algn="ctr" fontAlgn="auto">
              <a:spcBef>
                <a:spcPts val="0"/>
              </a:spcBef>
              <a:spcAft>
                <a:spcPts val="0"/>
              </a:spcAft>
              <a:defRPr/>
            </a:pPr>
            <a:fld id="{C4EC7FCB-3864-41E2-8044-5525E1E82DB7}" type="slidenum">
              <a:rPr lang="en-US" altLang="en-US">
                <a:solidFill>
                  <a:srgbClr val="223264"/>
                </a:solidFill>
                <a:latin typeface="Arial" pitchFamily="34" charset="0"/>
                <a:ea typeface="+mn-ea"/>
              </a:rPr>
              <a:pPr algn="ctr" fontAlgn="auto">
                <a:spcBef>
                  <a:spcPts val="0"/>
                </a:spcBef>
                <a:spcAft>
                  <a:spcPts val="0"/>
                </a:spcAft>
                <a:defRPr/>
              </a:pPr>
              <a:t>49</a:t>
            </a:fld>
            <a:endParaRPr lang="en-US" altLang="en-US" dirty="0">
              <a:solidFill>
                <a:srgbClr val="223264"/>
              </a:solidFill>
              <a:latin typeface="Arial" pitchFamily="34" charset="0"/>
              <a:ea typeface="+mn-ea"/>
            </a:endParaRPr>
          </a:p>
        </p:txBody>
      </p:sp>
      <p:pic>
        <p:nvPicPr>
          <p:cNvPr id="17" name="Picture 16">
            <a:hlinkClick r:id="rId2"/>
            <a:extLst>
              <a:ext uri="{FF2B5EF4-FFF2-40B4-BE49-F238E27FC236}">
                <a16:creationId xmlns:a16="http://schemas.microsoft.com/office/drawing/2014/main" id="{F7BF0D1A-B989-44D4-B2D0-3DE5139BE249}"/>
              </a:ext>
            </a:extLst>
          </p:cNvPr>
          <p:cNvPicPr>
            <a:picLocks noChangeAspect="1"/>
          </p:cNvPicPr>
          <p:nvPr/>
        </p:nvPicPr>
        <p:blipFill>
          <a:blip r:embed="rId3"/>
          <a:srcRect/>
          <a:stretch>
            <a:fillRect/>
          </a:stretch>
        </p:blipFill>
        <p:spPr bwMode="auto">
          <a:xfrm>
            <a:off x="312738" y="1308100"/>
            <a:ext cx="2439987" cy="341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17">
            <a:hlinkClick r:id="rId4"/>
            <a:extLst>
              <a:ext uri="{FF2B5EF4-FFF2-40B4-BE49-F238E27FC236}">
                <a16:creationId xmlns:a16="http://schemas.microsoft.com/office/drawing/2014/main" id="{D49C300C-7420-4C51-8FCB-470814908479}"/>
              </a:ext>
            </a:extLst>
          </p:cNvPr>
          <p:cNvPicPr>
            <a:picLocks noChangeAspect="1"/>
          </p:cNvPicPr>
          <p:nvPr/>
        </p:nvPicPr>
        <p:blipFill>
          <a:blip r:embed="rId5"/>
          <a:stretch>
            <a:fillRect/>
          </a:stretch>
        </p:blipFill>
        <p:spPr>
          <a:xfrm>
            <a:off x="3062822" y="1308100"/>
            <a:ext cx="2225675" cy="1241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hlinkClick r:id="rId6"/>
            <a:extLst>
              <a:ext uri="{FF2B5EF4-FFF2-40B4-BE49-F238E27FC236}">
                <a16:creationId xmlns:a16="http://schemas.microsoft.com/office/drawing/2014/main" id="{E3DCD7A2-ECD8-4A88-9EB2-B843E6730F2C}"/>
              </a:ext>
            </a:extLst>
          </p:cNvPr>
          <p:cNvPicPr>
            <a:picLocks noChangeAspect="1"/>
          </p:cNvPicPr>
          <p:nvPr/>
        </p:nvPicPr>
        <p:blipFill>
          <a:blip r:embed="rId7"/>
          <a:stretch>
            <a:fillRect/>
          </a:stretch>
        </p:blipFill>
        <p:spPr>
          <a:xfrm>
            <a:off x="5719245" y="1350962"/>
            <a:ext cx="2941084" cy="1255713"/>
          </a:xfrm>
          <a:prstGeom prst="rect">
            <a:avLst/>
          </a:prstGeom>
          <a:ln w="31750">
            <a:solidFill>
              <a:schemeClr val="tx1"/>
            </a:solidFill>
          </a:ln>
        </p:spPr>
      </p:pic>
      <p:pic>
        <p:nvPicPr>
          <p:cNvPr id="25" name="Picture 24">
            <a:hlinkClick r:id="rId8"/>
            <a:extLst>
              <a:ext uri="{FF2B5EF4-FFF2-40B4-BE49-F238E27FC236}">
                <a16:creationId xmlns:a16="http://schemas.microsoft.com/office/drawing/2014/main" id="{7EFEB7DD-70C5-4651-A142-3093E63B3FCC}"/>
              </a:ext>
            </a:extLst>
          </p:cNvPr>
          <p:cNvPicPr>
            <a:picLocks noChangeAspect="1"/>
          </p:cNvPicPr>
          <p:nvPr/>
        </p:nvPicPr>
        <p:blipFill>
          <a:blip r:embed="rId9"/>
          <a:stretch>
            <a:fillRect/>
          </a:stretch>
        </p:blipFill>
        <p:spPr>
          <a:xfrm>
            <a:off x="3985695" y="3681412"/>
            <a:ext cx="31369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 name="TextBox 22">
            <a:extLst>
              <a:ext uri="{FF2B5EF4-FFF2-40B4-BE49-F238E27FC236}">
                <a16:creationId xmlns:a16="http://schemas.microsoft.com/office/drawing/2014/main" id="{93BC72AC-8A3D-43C0-8AC0-F53399520F3A}"/>
              </a:ext>
            </a:extLst>
          </p:cNvPr>
          <p:cNvSpPr txBox="1">
            <a:spLocks noChangeArrowheads="1"/>
          </p:cNvSpPr>
          <p:nvPr/>
        </p:nvSpPr>
        <p:spPr bwMode="auto">
          <a:xfrm>
            <a:off x="-61379" y="4981575"/>
            <a:ext cx="30480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Multi-Tiered System of Supports</a:t>
            </a:r>
          </a:p>
          <a:p>
            <a:pPr algn="ctr"/>
            <a:r>
              <a:rPr lang="en-US" altLang="en-US" sz="1600" i="1" dirty="0">
                <a:solidFill>
                  <a:srgbClr val="002060"/>
                </a:solidFill>
              </a:rPr>
              <a:t>PK-12</a:t>
            </a:r>
          </a:p>
        </p:txBody>
      </p:sp>
      <p:sp>
        <p:nvSpPr>
          <p:cNvPr id="27" name="TextBox 10">
            <a:extLst>
              <a:ext uri="{FF2B5EF4-FFF2-40B4-BE49-F238E27FC236}">
                <a16:creationId xmlns:a16="http://schemas.microsoft.com/office/drawing/2014/main" id="{63B469FB-1A74-4FF1-85E4-EC123A294844}"/>
              </a:ext>
            </a:extLst>
          </p:cNvPr>
          <p:cNvSpPr txBox="1">
            <a:spLocks noChangeArrowheads="1"/>
          </p:cNvSpPr>
          <p:nvPr/>
        </p:nvSpPr>
        <p:spPr bwMode="auto">
          <a:xfrm>
            <a:off x="2608004" y="2659489"/>
            <a:ext cx="3255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Literacy Focus of </a:t>
            </a:r>
          </a:p>
          <a:p>
            <a:pPr algn="ctr"/>
            <a:r>
              <a:rPr lang="en-US" altLang="en-US" sz="1600" b="1" i="1" dirty="0">
                <a:solidFill>
                  <a:srgbClr val="002060"/>
                </a:solidFill>
              </a:rPr>
              <a:t>the Month </a:t>
            </a:r>
          </a:p>
          <a:p>
            <a:pPr algn="ctr"/>
            <a:r>
              <a:rPr lang="en-US" altLang="en-US" sz="1600" i="1" dirty="0">
                <a:solidFill>
                  <a:srgbClr val="002060"/>
                </a:solidFill>
              </a:rPr>
              <a:t>PK – 12</a:t>
            </a:r>
          </a:p>
        </p:txBody>
      </p:sp>
      <p:sp>
        <p:nvSpPr>
          <p:cNvPr id="28" name="TextBox 15">
            <a:extLst>
              <a:ext uri="{FF2B5EF4-FFF2-40B4-BE49-F238E27FC236}">
                <a16:creationId xmlns:a16="http://schemas.microsoft.com/office/drawing/2014/main" id="{F18E2094-0464-4164-AAB0-CBDB0098B5F5}"/>
              </a:ext>
            </a:extLst>
          </p:cNvPr>
          <p:cNvSpPr txBox="1">
            <a:spLocks noChangeArrowheads="1"/>
          </p:cNvSpPr>
          <p:nvPr/>
        </p:nvSpPr>
        <p:spPr bwMode="auto">
          <a:xfrm>
            <a:off x="3706295" y="5883701"/>
            <a:ext cx="3695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ea typeface="MS PGothic" panose="020B0600070205080204" pitchFamily="34" charset="-128"/>
              </a:rPr>
              <a:t>Instructional Scaffolding Document </a:t>
            </a:r>
          </a:p>
          <a:p>
            <a:pPr algn="ctr"/>
            <a:r>
              <a:rPr lang="en-US" altLang="en-US" sz="1600" i="1" dirty="0">
                <a:solidFill>
                  <a:srgbClr val="002060"/>
                </a:solidFill>
                <a:ea typeface="MS PGothic" panose="020B0600070205080204" pitchFamily="34" charset="-128"/>
              </a:rPr>
              <a:t>PK-8</a:t>
            </a:r>
          </a:p>
        </p:txBody>
      </p:sp>
      <p:sp>
        <p:nvSpPr>
          <p:cNvPr id="29" name="TextBox 20">
            <a:extLst>
              <a:ext uri="{FF2B5EF4-FFF2-40B4-BE49-F238E27FC236}">
                <a16:creationId xmlns:a16="http://schemas.microsoft.com/office/drawing/2014/main" id="{FC4DB8E2-8292-4436-8E3A-D6A1E8970F11}"/>
              </a:ext>
            </a:extLst>
          </p:cNvPr>
          <p:cNvSpPr txBox="1">
            <a:spLocks noChangeArrowheads="1"/>
          </p:cNvSpPr>
          <p:nvPr/>
        </p:nvSpPr>
        <p:spPr bwMode="auto">
          <a:xfrm>
            <a:off x="5719245" y="2705526"/>
            <a:ext cx="2806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Mississippi Exemplar Units</a:t>
            </a:r>
            <a:endParaRPr lang="en-US" altLang="en-US" sz="1600" i="1" dirty="0">
              <a:solidFill>
                <a:srgbClr val="002060"/>
              </a:solidFill>
            </a:endParaRPr>
          </a:p>
          <a:p>
            <a:pPr algn="ctr"/>
            <a:r>
              <a:rPr lang="en-US" altLang="en-US" sz="1600" i="1" dirty="0">
                <a:solidFill>
                  <a:srgbClr val="002060"/>
                </a:solidFill>
              </a:rPr>
              <a:t> PreK -12 </a:t>
            </a:r>
          </a:p>
        </p:txBody>
      </p:sp>
    </p:spTree>
    <p:extLst>
      <p:ext uri="{BB962C8B-B14F-4D97-AF65-F5344CB8AC3E}">
        <p14:creationId xmlns:p14="http://schemas.microsoft.com/office/powerpoint/2010/main" val="231288910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idx="1"/>
          </p:nvPr>
        </p:nvSpPr>
        <p:spPr>
          <a:prstGeom prst="rect">
            <a:avLst/>
          </a:prstGeom>
        </p:spPr>
        <p:txBody>
          <a:bodyPr lIns="91425" tIns="91425" rIns="91425" bIns="91425" anchor="t" anchorCtr="0">
            <a:noAutofit/>
          </a:bodyPr>
          <a:lstStyle/>
          <a:p>
            <a:pPr marL="203200" indent="0">
              <a:spcBef>
                <a:spcPts val="0"/>
              </a:spcBef>
              <a:buNone/>
            </a:pPr>
            <a:r>
              <a:rPr lang="en-US" sz="3000" dirty="0"/>
              <a:t>During this training, participants will </a:t>
            </a:r>
          </a:p>
          <a:p>
            <a:pPr marL="203200" indent="0">
              <a:spcBef>
                <a:spcPts val="0"/>
              </a:spcBef>
              <a:buNone/>
            </a:pPr>
            <a:endParaRPr lang="en-US" sz="3000" dirty="0"/>
          </a:p>
          <a:p>
            <a:pPr marL="660400" indent="-457200">
              <a:buFont typeface="Arial" charset="0"/>
              <a:buChar char="•"/>
            </a:pPr>
            <a:r>
              <a:rPr lang="en-US" sz="3000" dirty="0"/>
              <a:t>identify and discuss the major elements and qualities of an exemplar unit. </a:t>
            </a:r>
          </a:p>
          <a:p>
            <a:pPr marL="660400" indent="-457200">
              <a:buFont typeface="Arial" charset="0"/>
              <a:buChar char="•"/>
            </a:pPr>
            <a:r>
              <a:rPr lang="en-US" sz="3000" dirty="0"/>
              <a:t>develop an understanding of effective content-specific instructional practices in exemplar units.</a:t>
            </a:r>
          </a:p>
          <a:p>
            <a:pPr marL="660400" indent="-457200">
              <a:spcBef>
                <a:spcPts val="0"/>
              </a:spcBef>
              <a:buFont typeface="Arial" charset="0"/>
              <a:buChar char="•"/>
            </a:pPr>
            <a:r>
              <a:rPr lang="en-US" sz="3000" dirty="0"/>
              <a:t>discuss how to make informed instructional decisions concerning instructional units. </a:t>
            </a:r>
          </a:p>
          <a:p>
            <a:pPr marL="633413" indent="-430213">
              <a:spcBef>
                <a:spcPts val="0"/>
              </a:spcBef>
            </a:pPr>
            <a:endParaRPr lang="en-US" sz="2800" dirty="0"/>
          </a:p>
          <a:p>
            <a:pPr marL="633413" indent="-430213">
              <a:spcBef>
                <a:spcPts val="0"/>
              </a:spcBef>
            </a:pPr>
            <a:endParaRPr lang="en-US" sz="2800" dirty="0"/>
          </a:p>
          <a:p>
            <a:pPr>
              <a:lnSpc>
                <a:spcPct val="150000"/>
              </a:lnSpc>
              <a:spcBef>
                <a:spcPts val="0"/>
              </a:spcBef>
            </a:pPr>
            <a:endParaRPr lang="en-US" sz="2800" dirty="0"/>
          </a:p>
          <a:p>
            <a:pPr>
              <a:spcBef>
                <a:spcPts val="0"/>
              </a:spcBef>
            </a:pPr>
            <a:endParaRPr dirty="0"/>
          </a:p>
        </p:txBody>
      </p:sp>
      <p:sp>
        <p:nvSpPr>
          <p:cNvPr id="56" name="Shape 56"/>
          <p:cNvSpPr txBox="1">
            <a:spLocks noGrp="1"/>
          </p:cNvSpPr>
          <p:nvPr>
            <p:ph idx="13"/>
          </p:nvPr>
        </p:nvSpPr>
        <p:spPr>
          <a:prstGeom prst="rect">
            <a:avLst/>
          </a:prstGeom>
        </p:spPr>
        <p:txBody>
          <a:bodyPr lIns="91425" tIns="91425" rIns="91425" bIns="91425" anchor="t" anchorCtr="0">
            <a:noAutofit/>
          </a:bodyPr>
          <a:lstStyle/>
          <a:p>
            <a:pPr lvl="0">
              <a:spcBef>
                <a:spcPts val="0"/>
              </a:spcBef>
              <a:buNone/>
            </a:pPr>
            <a:r>
              <a:rPr lang="en-US" dirty="0"/>
              <a:t>Session Goals</a:t>
            </a:r>
          </a:p>
        </p:txBody>
      </p:sp>
      <p:sp>
        <p:nvSpPr>
          <p:cNvPr id="2" name="Slide Number Placeholder 1"/>
          <p:cNvSpPr>
            <a:spLocks noGrp="1"/>
          </p:cNvSpPr>
          <p:nvPr>
            <p:ph type="sldNum" sz="quarter" idx="19"/>
          </p:nvPr>
        </p:nvSpPr>
        <p:spPr/>
        <p:txBody>
          <a:bodyPr/>
          <a:lstStyle/>
          <a:p>
            <a:pPr marL="0" marR="0" lvl="0" indent="0" algn="r" rtl="0">
              <a:lnSpc>
                <a:spcPct val="100000"/>
              </a:lnSpc>
              <a:spcBef>
                <a:spcPts val="0"/>
              </a:spcBef>
              <a:spcAft>
                <a:spcPts val="0"/>
              </a:spcAft>
              <a:buClr>
                <a:srgbClr val="223264"/>
              </a:buClr>
              <a:buSzPct val="25000"/>
              <a:buFont typeface="Arial"/>
              <a:buNone/>
            </a:pPr>
            <a:fld id="{00000000-1234-1234-1234-123412341234}" type="slidenum">
              <a:rPr lang="en-US" sz="1200" b="1" i="0" u="none" strike="noStrike" cap="none" smtClean="0">
                <a:solidFill>
                  <a:srgbClr val="223264"/>
                </a:solidFill>
                <a:latin typeface="Arial"/>
                <a:ea typeface="Arial"/>
                <a:cs typeface="Arial"/>
                <a:sym typeface="Arial"/>
              </a:rPr>
              <a:t>5</a:t>
            </a:fld>
            <a:endParaRPr lang="en-US" sz="1200" b="1" i="0" u="none" strike="noStrike" cap="none" dirty="0">
              <a:solidFill>
                <a:srgbClr val="223264"/>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bwMode="auto">
          <a:xfrm>
            <a:off x="2625724" y="180975"/>
            <a:ext cx="6753225"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t>Resources &amp; Publications </a:t>
            </a:r>
          </a:p>
          <a:p>
            <a:r>
              <a:rPr lang="en-US" altLang="en-US" b="1" dirty="0"/>
              <a:t>for </a:t>
            </a:r>
            <a:r>
              <a:rPr lang="en-US" altLang="en-US" b="1" dirty="0">
                <a:solidFill>
                  <a:srgbClr val="C00000"/>
                </a:solidFill>
              </a:rPr>
              <a:t>Administrators</a:t>
            </a:r>
          </a:p>
        </p:txBody>
      </p:sp>
      <p:sp>
        <p:nvSpPr>
          <p:cNvPr id="2" name="Slide Number Placeholder 1"/>
          <p:cNvSpPr>
            <a:spLocks noGrp="1"/>
          </p:cNvSpPr>
          <p:nvPr>
            <p:ph type="sldNum" sz="quarter" idx="19"/>
          </p:nvPr>
        </p:nvSpPr>
        <p:spPr/>
        <p:txBody>
          <a:bodyPr rtlCol="0"/>
          <a:lstStyle/>
          <a:p>
            <a:pPr algn="ctr" fontAlgn="auto">
              <a:spcBef>
                <a:spcPts val="0"/>
              </a:spcBef>
              <a:spcAft>
                <a:spcPts val="0"/>
              </a:spcAft>
              <a:defRPr/>
            </a:pPr>
            <a:fld id="{29495E73-4FE1-4D50-BC72-11ECFA8C0DA0}" type="slidenum">
              <a:rPr lang="en-US" altLang="en-US">
                <a:solidFill>
                  <a:srgbClr val="223264"/>
                </a:solidFill>
                <a:latin typeface="Arial" pitchFamily="34" charset="0"/>
                <a:ea typeface="+mn-ea"/>
              </a:rPr>
              <a:pPr algn="ctr" fontAlgn="auto">
                <a:spcBef>
                  <a:spcPts val="0"/>
                </a:spcBef>
                <a:spcAft>
                  <a:spcPts val="0"/>
                </a:spcAft>
                <a:defRPr/>
              </a:pPr>
              <a:t>50</a:t>
            </a:fld>
            <a:endParaRPr lang="en-US" altLang="en-US" dirty="0">
              <a:solidFill>
                <a:srgbClr val="223264"/>
              </a:solidFill>
              <a:latin typeface="Arial" pitchFamily="34" charset="0"/>
              <a:ea typeface="+mn-ea"/>
            </a:endParaRPr>
          </a:p>
        </p:txBody>
      </p:sp>
      <p:sp>
        <p:nvSpPr>
          <p:cNvPr id="78861" name="Slide Number Placeholder 3"/>
          <p:cNvSpPr txBox="1">
            <a:spLocks noGrp="1"/>
          </p:cNvSpPr>
          <p:nvPr/>
        </p:nvSpPr>
        <p:spPr bwMode="auto">
          <a:xfrm>
            <a:off x="6057900" y="5549900"/>
            <a:ext cx="1600200"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endParaRPr lang="en-US" altLang="en-US" sz="1200" b="1" dirty="0">
              <a:solidFill>
                <a:srgbClr val="223264"/>
              </a:solidFill>
              <a:cs typeface="Arial" panose="020B0604020202020204" pitchFamily="34" charset="0"/>
            </a:endParaRPr>
          </a:p>
        </p:txBody>
      </p:sp>
      <p:pic>
        <p:nvPicPr>
          <p:cNvPr id="14" name="Picture 13">
            <a:hlinkClick r:id="rId2"/>
            <a:extLst>
              <a:ext uri="{FF2B5EF4-FFF2-40B4-BE49-F238E27FC236}">
                <a16:creationId xmlns:a16="http://schemas.microsoft.com/office/drawing/2014/main" id="{5A4DD81A-911A-4102-BEEB-5EEED1DF25A0}"/>
              </a:ext>
            </a:extLst>
          </p:cNvPr>
          <p:cNvPicPr>
            <a:picLocks noChangeAspect="1"/>
          </p:cNvPicPr>
          <p:nvPr/>
        </p:nvPicPr>
        <p:blipFill rotWithShape="1">
          <a:blip r:embed="rId3"/>
          <a:srcRect l="6453" t="12085" r="6451" b="8294"/>
          <a:stretch/>
        </p:blipFill>
        <p:spPr>
          <a:xfrm>
            <a:off x="380189" y="2002632"/>
            <a:ext cx="2707467" cy="2105025"/>
          </a:xfrm>
          <a:prstGeom prst="rect">
            <a:avLst/>
          </a:prstGeom>
          <a:ln w="38100" cap="sq">
            <a:solidFill>
              <a:srgbClr val="000000"/>
            </a:solidFill>
            <a:prstDash val="solid"/>
            <a:miter lim="800000"/>
          </a:ln>
          <a:effectLst>
            <a:outerShdw blurRad="50800" dist="38100" dir="2700000" sx="9000" sy="9000" algn="tl" rotWithShape="0">
              <a:srgbClr val="000000"/>
            </a:outerShdw>
          </a:effectLst>
        </p:spPr>
      </p:pic>
      <p:pic>
        <p:nvPicPr>
          <p:cNvPr id="15" name="Picture 14">
            <a:hlinkClick r:id="rId4"/>
            <a:extLst>
              <a:ext uri="{FF2B5EF4-FFF2-40B4-BE49-F238E27FC236}">
                <a16:creationId xmlns:a16="http://schemas.microsoft.com/office/drawing/2014/main" id="{41392B2B-14C8-4E23-896F-1198737482C9}"/>
              </a:ext>
            </a:extLst>
          </p:cNvPr>
          <p:cNvPicPr>
            <a:picLocks noChangeAspect="1"/>
          </p:cNvPicPr>
          <p:nvPr/>
        </p:nvPicPr>
        <p:blipFill>
          <a:blip r:embed="rId5"/>
          <a:stretch>
            <a:fillRect/>
          </a:stretch>
        </p:blipFill>
        <p:spPr>
          <a:xfrm>
            <a:off x="3313890" y="1524001"/>
            <a:ext cx="2784475" cy="3475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hlinkClick r:id="rId6"/>
            <a:extLst>
              <a:ext uri="{FF2B5EF4-FFF2-40B4-BE49-F238E27FC236}">
                <a16:creationId xmlns:a16="http://schemas.microsoft.com/office/drawing/2014/main" id="{979A4E78-01BA-42B9-A09D-FCB59CA56038}"/>
              </a:ext>
            </a:extLst>
          </p:cNvPr>
          <p:cNvPicPr>
            <a:picLocks noChangeAspect="1"/>
          </p:cNvPicPr>
          <p:nvPr/>
        </p:nvPicPr>
        <p:blipFill>
          <a:blip r:embed="rId7"/>
          <a:stretch>
            <a:fillRect/>
          </a:stretch>
        </p:blipFill>
        <p:spPr>
          <a:xfrm>
            <a:off x="6324600" y="1995488"/>
            <a:ext cx="2686050" cy="2011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16">
            <a:extLst>
              <a:ext uri="{FF2B5EF4-FFF2-40B4-BE49-F238E27FC236}">
                <a16:creationId xmlns:a16="http://schemas.microsoft.com/office/drawing/2014/main" id="{B4D53265-1A53-4085-B62A-430B2E239E5F}"/>
              </a:ext>
            </a:extLst>
          </p:cNvPr>
          <p:cNvSpPr txBox="1">
            <a:spLocks noChangeArrowheads="1"/>
          </p:cNvSpPr>
          <p:nvPr/>
        </p:nvSpPr>
        <p:spPr bwMode="auto">
          <a:xfrm>
            <a:off x="-80963" y="4152900"/>
            <a:ext cx="3254376"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On Demand PD &amp; </a:t>
            </a:r>
          </a:p>
          <a:p>
            <a:pPr algn="ctr"/>
            <a:r>
              <a:rPr lang="en-US" altLang="en-US" sz="1600" b="1" i="1" dirty="0">
                <a:solidFill>
                  <a:srgbClr val="002060"/>
                </a:solidFill>
              </a:rPr>
              <a:t>Technical Assistance</a:t>
            </a:r>
          </a:p>
        </p:txBody>
      </p:sp>
      <p:sp>
        <p:nvSpPr>
          <p:cNvPr id="27" name="TextBox 18">
            <a:extLst>
              <a:ext uri="{FF2B5EF4-FFF2-40B4-BE49-F238E27FC236}">
                <a16:creationId xmlns:a16="http://schemas.microsoft.com/office/drawing/2014/main" id="{6FC7BC15-9B79-459F-A871-37C81B59C182}"/>
              </a:ext>
            </a:extLst>
          </p:cNvPr>
          <p:cNvSpPr txBox="1">
            <a:spLocks noChangeArrowheads="1"/>
          </p:cNvSpPr>
          <p:nvPr/>
        </p:nvSpPr>
        <p:spPr bwMode="auto">
          <a:xfrm>
            <a:off x="2625725" y="5126038"/>
            <a:ext cx="401796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Early Warning System</a:t>
            </a:r>
          </a:p>
          <a:p>
            <a:pPr algn="ctr"/>
            <a:r>
              <a:rPr lang="en-US" altLang="en-US" sz="1600" b="1" i="1" dirty="0">
                <a:solidFill>
                  <a:srgbClr val="002060"/>
                </a:solidFill>
              </a:rPr>
              <a:t>College and Career Readiness Data Guidance Document</a:t>
            </a:r>
          </a:p>
        </p:txBody>
      </p:sp>
      <p:sp>
        <p:nvSpPr>
          <p:cNvPr id="28" name="TextBox 6">
            <a:extLst>
              <a:ext uri="{FF2B5EF4-FFF2-40B4-BE49-F238E27FC236}">
                <a16:creationId xmlns:a16="http://schemas.microsoft.com/office/drawing/2014/main" id="{BEAEB13C-71C7-4FFC-B1C3-9C41FBEB8CA1}"/>
              </a:ext>
            </a:extLst>
          </p:cNvPr>
          <p:cNvSpPr txBox="1">
            <a:spLocks noChangeArrowheads="1"/>
          </p:cNvSpPr>
          <p:nvPr/>
        </p:nvSpPr>
        <p:spPr bwMode="auto">
          <a:xfrm>
            <a:off x="6524625" y="4202905"/>
            <a:ext cx="2286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Strong Readers = Strong Leaders</a:t>
            </a:r>
            <a:endParaRPr lang="en-US" altLang="en-US" sz="1600" i="1" dirty="0">
              <a:solidFill>
                <a:srgbClr val="002060"/>
              </a:solidFill>
            </a:endParaRPr>
          </a:p>
        </p:txBody>
      </p:sp>
    </p:spTree>
    <p:extLst>
      <p:ext uri="{BB962C8B-B14F-4D97-AF65-F5344CB8AC3E}">
        <p14:creationId xmlns:p14="http://schemas.microsoft.com/office/powerpoint/2010/main" val="1492196818"/>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Content Placeholder 2"/>
          <p:cNvSpPr>
            <a:spLocks noGrp="1"/>
          </p:cNvSpPr>
          <p:nvPr>
            <p:ph idx="13"/>
          </p:nvPr>
        </p:nvSpPr>
        <p:spPr bwMode="auto">
          <a:xfrm>
            <a:off x="2667000" y="123578"/>
            <a:ext cx="6019800" cy="107721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Resources &amp; Publications </a:t>
            </a:r>
          </a:p>
          <a:p>
            <a:r>
              <a:rPr lang="en-US" altLang="en-US" dirty="0"/>
              <a:t>for </a:t>
            </a:r>
            <a:r>
              <a:rPr lang="en-US" altLang="en-US" dirty="0">
                <a:solidFill>
                  <a:srgbClr val="C00000"/>
                </a:solidFill>
              </a:rPr>
              <a:t>Parents</a:t>
            </a:r>
          </a:p>
        </p:txBody>
      </p:sp>
      <p:sp>
        <p:nvSpPr>
          <p:cNvPr id="79875" name="Slide Number Placeholder 3"/>
          <p:cNvSpPr>
            <a:spLocks noGrp="1"/>
          </p:cNvSpPr>
          <p:nvPr>
            <p:ph type="sldNum" sz="quarter" idx="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3ECBDEA-8D68-4E9A-AE0F-25C15A168E81}" type="slidenum">
              <a:rPr lang="en-US" altLang="en-US" sz="1200" smtClean="0">
                <a:solidFill>
                  <a:srgbClr val="223264"/>
                </a:solidFill>
              </a:rPr>
              <a:pPr/>
              <a:t>51</a:t>
            </a:fld>
            <a:endParaRPr lang="en-US" altLang="en-US" sz="1200">
              <a:solidFill>
                <a:srgbClr val="223264"/>
              </a:solidFill>
            </a:endParaRPr>
          </a:p>
        </p:txBody>
      </p:sp>
      <p:pic>
        <p:nvPicPr>
          <p:cNvPr id="12" name="Picture 3" descr="3066d17d-f302-42cc-99c5-6e3025a1ac77@namprd06">
            <a:hlinkClick r:id="rId2"/>
            <a:extLst>
              <a:ext uri="{FF2B5EF4-FFF2-40B4-BE49-F238E27FC236}">
                <a16:creationId xmlns:a16="http://schemas.microsoft.com/office/drawing/2014/main" id="{1CBB2C07-91EE-4B8A-BD47-34E8A40CF2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537" y="2617457"/>
            <a:ext cx="2424630" cy="1630938"/>
          </a:xfrm>
          <a:prstGeom prst="rect">
            <a:avLst/>
          </a:prstGeom>
          <a:ln w="38100" cap="sq">
            <a:solidFill>
              <a:srgbClr val="000000"/>
            </a:solidFill>
            <a:prstDash val="solid"/>
            <a:miter lim="800000"/>
          </a:ln>
          <a:effectLst>
            <a:outerShdw blurRad="50800" dist="38100" dir="2700000" sx="1000" sy="1000" algn="tl" rotWithShape="0">
              <a:srgbClr val="000000"/>
            </a:outerShdw>
          </a:effectLst>
          <a:extLst>
            <a:ext uri="{909E8E84-426E-40dd-AFC4-6F175D3DCCD1}">
              <a14:hiddenFill xmlns:a14="http://schemas.microsoft.com/office/drawing/2010/main" xmlns="">
                <a:solidFill>
                  <a:srgbClr val="FFFFFF"/>
                </a:solidFill>
              </a14:hiddenFill>
            </a:ext>
          </a:extLst>
        </p:spPr>
      </p:pic>
      <p:pic>
        <p:nvPicPr>
          <p:cNvPr id="13" name="Content Placeholder 4">
            <a:hlinkClick r:id="rId4"/>
            <a:extLst>
              <a:ext uri="{FF2B5EF4-FFF2-40B4-BE49-F238E27FC236}">
                <a16:creationId xmlns:a16="http://schemas.microsoft.com/office/drawing/2014/main" id="{AC46CDCB-D877-4075-8F18-53E7A9C7CB26}"/>
              </a:ext>
            </a:extLst>
          </p:cNvPr>
          <p:cNvPicPr>
            <a:picLocks noGrp="1" noChangeAspect="1"/>
          </p:cNvPicPr>
          <p:nvPr>
            <p:ph idx="1"/>
          </p:nvPr>
        </p:nvPicPr>
        <p:blipFill>
          <a:blip r:embed="rId5"/>
          <a:stretch>
            <a:fillRect/>
          </a:stretch>
        </p:blipFill>
        <p:spPr>
          <a:xfrm>
            <a:off x="3043238" y="1676489"/>
            <a:ext cx="3051883" cy="3965575"/>
          </a:xfrm>
          <a:ln w="38100" cap="sq">
            <a:solidFill>
              <a:srgbClr val="000000"/>
            </a:solidFill>
            <a:miter lim="800000"/>
          </a:ln>
          <a:effectLst>
            <a:outerShdw blurRad="50800" dist="38100" dir="2700000" algn="tl" rotWithShape="0">
              <a:srgbClr val="000000">
                <a:alpha val="43000"/>
              </a:srgbClr>
            </a:outerShdw>
          </a:effectLst>
        </p:spPr>
      </p:pic>
      <p:pic>
        <p:nvPicPr>
          <p:cNvPr id="18" name="Picture 17">
            <a:hlinkClick r:id="rId6"/>
            <a:extLst>
              <a:ext uri="{FF2B5EF4-FFF2-40B4-BE49-F238E27FC236}">
                <a16:creationId xmlns:a16="http://schemas.microsoft.com/office/drawing/2014/main" id="{908C85E5-DEF4-41E3-972A-F16E9AC6E8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0002" y="2617457"/>
            <a:ext cx="2383646" cy="1723823"/>
          </a:xfrm>
          <a:prstGeom prst="rect">
            <a:avLst/>
          </a:prstGeom>
          <a:ln w="38100" cap="sq">
            <a:solidFill>
              <a:srgbClr val="000000"/>
            </a:solidFill>
            <a:prstDash val="solid"/>
            <a:miter lim="800000"/>
          </a:ln>
          <a:effectLst>
            <a:outerShdw blurRad="50800" dist="38100" dir="2700000" sx="1000" sy="1000" algn="tl" rotWithShape="0">
              <a:srgbClr val="000000"/>
            </a:outerShdw>
          </a:effectLst>
        </p:spPr>
      </p:pic>
      <p:sp>
        <p:nvSpPr>
          <p:cNvPr id="19" name="TextBox 14">
            <a:extLst>
              <a:ext uri="{FF2B5EF4-FFF2-40B4-BE49-F238E27FC236}">
                <a16:creationId xmlns:a16="http://schemas.microsoft.com/office/drawing/2014/main" id="{F56A65A9-35C4-42F3-B73D-BAE52AD1575C}"/>
              </a:ext>
            </a:extLst>
          </p:cNvPr>
          <p:cNvSpPr txBox="1">
            <a:spLocks noChangeArrowheads="1"/>
          </p:cNvSpPr>
          <p:nvPr/>
        </p:nvSpPr>
        <p:spPr bwMode="auto">
          <a:xfrm>
            <a:off x="6383192" y="4478057"/>
            <a:ext cx="28067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Parents As Partners</a:t>
            </a:r>
          </a:p>
          <a:p>
            <a:pPr algn="ctr"/>
            <a:r>
              <a:rPr lang="en-US" altLang="en-US" sz="1600" i="1" dirty="0">
                <a:solidFill>
                  <a:srgbClr val="002060"/>
                </a:solidFill>
              </a:rPr>
              <a:t>LBPA </a:t>
            </a:r>
          </a:p>
          <a:p>
            <a:pPr algn="ctr"/>
            <a:r>
              <a:rPr lang="en-US" altLang="en-US" sz="1600" i="1" dirty="0">
                <a:solidFill>
                  <a:srgbClr val="002060"/>
                </a:solidFill>
              </a:rPr>
              <a:t>Parent Presentation</a:t>
            </a:r>
          </a:p>
        </p:txBody>
      </p:sp>
      <p:sp>
        <p:nvSpPr>
          <p:cNvPr id="20" name="TextBox 16">
            <a:extLst>
              <a:ext uri="{FF2B5EF4-FFF2-40B4-BE49-F238E27FC236}">
                <a16:creationId xmlns:a16="http://schemas.microsoft.com/office/drawing/2014/main" id="{7725BAE0-F2E4-4062-BEE0-F14EEBE589E7}"/>
              </a:ext>
            </a:extLst>
          </p:cNvPr>
          <p:cNvSpPr txBox="1">
            <a:spLocks noChangeArrowheads="1"/>
          </p:cNvSpPr>
          <p:nvPr/>
        </p:nvSpPr>
        <p:spPr bwMode="auto">
          <a:xfrm>
            <a:off x="80230" y="4447192"/>
            <a:ext cx="267493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Family Guides for Student Success</a:t>
            </a:r>
          </a:p>
          <a:p>
            <a:pPr algn="ctr"/>
            <a:r>
              <a:rPr lang="en-US" altLang="en-US" sz="1600" i="1" dirty="0">
                <a:solidFill>
                  <a:srgbClr val="002060"/>
                </a:solidFill>
              </a:rPr>
              <a:t>PK-8</a:t>
            </a:r>
          </a:p>
        </p:txBody>
      </p:sp>
      <p:sp>
        <p:nvSpPr>
          <p:cNvPr id="21" name="TextBox 9">
            <a:extLst>
              <a:ext uri="{FF2B5EF4-FFF2-40B4-BE49-F238E27FC236}">
                <a16:creationId xmlns:a16="http://schemas.microsoft.com/office/drawing/2014/main" id="{CF046329-280A-46F4-8608-BF887E3D3A69}"/>
              </a:ext>
            </a:extLst>
          </p:cNvPr>
          <p:cNvSpPr txBox="1">
            <a:spLocks noChangeArrowheads="1"/>
          </p:cNvSpPr>
          <p:nvPr/>
        </p:nvSpPr>
        <p:spPr bwMode="auto">
          <a:xfrm>
            <a:off x="3043238" y="5767835"/>
            <a:ext cx="3509962"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i="1" dirty="0">
                <a:solidFill>
                  <a:srgbClr val="002060"/>
                </a:solidFill>
              </a:rPr>
              <a:t>Parents’ Read-At-Home Plan</a:t>
            </a:r>
          </a:p>
          <a:p>
            <a:pPr algn="ctr"/>
            <a:r>
              <a:rPr lang="en-US" altLang="en-US" sz="1600" i="1" dirty="0">
                <a:solidFill>
                  <a:srgbClr val="002060"/>
                </a:solidFill>
              </a:rPr>
              <a:t>LBPA Parent Document</a:t>
            </a:r>
            <a:br>
              <a:rPr lang="en-US" altLang="en-US" i="1" dirty="0">
                <a:solidFill>
                  <a:srgbClr val="002060"/>
                </a:solidFill>
              </a:rPr>
            </a:br>
            <a:r>
              <a:rPr lang="en-US" altLang="en-US" i="1" dirty="0">
                <a:solidFill>
                  <a:srgbClr val="002060"/>
                </a:solidFill>
              </a:rPr>
              <a:t> </a:t>
            </a:r>
          </a:p>
        </p:txBody>
      </p:sp>
    </p:spTree>
    <p:extLst>
      <p:ext uri="{BB962C8B-B14F-4D97-AF65-F5344CB8AC3E}">
        <p14:creationId xmlns:p14="http://schemas.microsoft.com/office/powerpoint/2010/main" val="615021599"/>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fontAlgn="base"/>
            <a:r>
              <a:rPr lang="en-US" b="1" dirty="0"/>
              <a:t>Wendy Clemons, </a:t>
            </a:r>
            <a:r>
              <a:rPr lang="en-US" b="1" dirty="0" err="1"/>
              <a:t>Ed.S</a:t>
            </a:r>
            <a:r>
              <a:rPr lang="en-US" dirty="0">
                <a:solidFill>
                  <a:srgbClr val="FFFFFF"/>
                </a:solidFill>
              </a:rPr>
              <a:t>​</a:t>
            </a:r>
          </a:p>
          <a:p>
            <a:pPr algn="ctr" fontAlgn="base"/>
            <a:r>
              <a:rPr lang="en-US" dirty="0"/>
              <a:t>Bureau Director</a:t>
            </a:r>
            <a:r>
              <a:rPr lang="en-US" dirty="0">
                <a:solidFill>
                  <a:srgbClr val="FFFFFF"/>
                </a:solidFill>
              </a:rPr>
              <a:t>​</a:t>
            </a:r>
          </a:p>
          <a:p>
            <a:pPr algn="ctr" fontAlgn="base"/>
            <a:r>
              <a:rPr lang="en-US" dirty="0">
                <a:solidFill>
                  <a:srgbClr val="FFFFFF"/>
                </a:solidFill>
                <a:hlinkClick r:id="rId2"/>
              </a:rPr>
              <a:t>Wclemons@mdek12.org</a:t>
            </a:r>
            <a:r>
              <a:rPr lang="en-US" dirty="0">
                <a:solidFill>
                  <a:srgbClr val="FFFFFF"/>
                </a:solidFill>
              </a:rPr>
              <a:t>​</a:t>
            </a:r>
          </a:p>
          <a:p>
            <a:pPr fontAlgn="base"/>
            <a:r>
              <a:rPr lang="en-US" dirty="0">
                <a:solidFill>
                  <a:srgbClr val="FFFFFF"/>
                </a:solidFill>
              </a:rPr>
              <a:t>​</a:t>
            </a:r>
          </a:p>
          <a:p>
            <a:pPr algn="ctr" fontAlgn="base"/>
            <a:r>
              <a:rPr lang="en-US" dirty="0">
                <a:solidFill>
                  <a:srgbClr val="FFFFFF"/>
                </a:solidFill>
              </a:rPr>
              <a:t>​</a:t>
            </a:r>
          </a:p>
          <a:p>
            <a:pPr algn="ctr" fontAlgn="base"/>
            <a:r>
              <a:rPr lang="en-US" b="1" dirty="0"/>
              <a:t>Kristina Livingston, </a:t>
            </a:r>
            <a:r>
              <a:rPr lang="en-US" b="1" dirty="0" err="1"/>
              <a:t>Ed.D</a:t>
            </a:r>
            <a:r>
              <a:rPr lang="en-US" b="1" dirty="0"/>
              <a:t>., NBCT</a:t>
            </a:r>
            <a:r>
              <a:rPr lang="en-US" dirty="0">
                <a:solidFill>
                  <a:srgbClr val="FFFFFF"/>
                </a:solidFill>
              </a:rPr>
              <a:t>​</a:t>
            </a:r>
            <a:br>
              <a:rPr lang="en-US" dirty="0">
                <a:solidFill>
                  <a:srgbClr val="FFFFFF"/>
                </a:solidFill>
              </a:rPr>
            </a:br>
            <a:r>
              <a:rPr lang="en-US" dirty="0"/>
              <a:t>Lead Professional Development Coordinator</a:t>
            </a:r>
            <a:r>
              <a:rPr lang="en-US" dirty="0">
                <a:solidFill>
                  <a:srgbClr val="FFFFFF"/>
                </a:solidFill>
              </a:rPr>
              <a:t>​</a:t>
            </a:r>
          </a:p>
          <a:p>
            <a:pPr algn="ctr" fontAlgn="base"/>
            <a:r>
              <a:rPr lang="en-US" dirty="0">
                <a:solidFill>
                  <a:srgbClr val="FFFFFF"/>
                </a:solidFill>
                <a:hlinkClick r:id="rId3"/>
              </a:rPr>
              <a:t>klivingston@mdek12.org</a:t>
            </a:r>
            <a:r>
              <a:rPr lang="en-US" dirty="0"/>
              <a:t> </a:t>
            </a:r>
            <a:endParaRPr lang="en-US" dirty="0">
              <a:solidFill>
                <a:srgbClr val="FFFFFF"/>
              </a:solidFill>
            </a:endParaRPr>
          </a:p>
          <a:p>
            <a:endParaRPr lang="en-US" dirty="0"/>
          </a:p>
        </p:txBody>
      </p:sp>
      <p:sp>
        <p:nvSpPr>
          <p:cNvPr id="3" name="Content Placeholder 2"/>
          <p:cNvSpPr>
            <a:spLocks noGrp="1"/>
          </p:cNvSpPr>
          <p:nvPr>
            <p:ph idx="13"/>
          </p:nvPr>
        </p:nvSpPr>
        <p:spPr>
          <a:xfrm>
            <a:off x="2667000" y="46607"/>
            <a:ext cx="6019800" cy="1077218"/>
          </a:xfrm>
        </p:spPr>
        <p:txBody>
          <a:bodyPr/>
          <a:lstStyle/>
          <a:p>
            <a:r>
              <a:rPr lang="en-US" dirty="0"/>
              <a:t>Professional Development Contact Information </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52</a:t>
            </a:fld>
            <a:endParaRPr lang="en-US" altLang="en-US" dirty="0"/>
          </a:p>
        </p:txBody>
      </p:sp>
    </p:spTree>
    <p:extLst>
      <p:ext uri="{BB962C8B-B14F-4D97-AF65-F5344CB8AC3E}">
        <p14:creationId xmlns:p14="http://schemas.microsoft.com/office/powerpoint/2010/main" val="4265259352"/>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38212"/>
            <a:ext cx="8229600" cy="4724400"/>
          </a:xfrm>
        </p:spPr>
        <p:txBody>
          <a:bodyPr/>
          <a:lstStyle/>
          <a:p>
            <a:pPr algn="ctr"/>
            <a:endParaRPr lang="en-US" b="1" dirty="0"/>
          </a:p>
          <a:p>
            <a:pPr algn="ctr"/>
            <a:r>
              <a:rPr lang="en-US" altLang="en-US" b="1" dirty="0">
                <a:solidFill>
                  <a:srgbClr val="002060"/>
                </a:solidFill>
                <a:ea typeface="ＭＳ Ｐゴシック" panose="020B0600070205080204" pitchFamily="34" charset="-128"/>
              </a:rPr>
              <a:t>Christie Hatten</a:t>
            </a:r>
          </a:p>
          <a:p>
            <a:pPr algn="ctr"/>
            <a:r>
              <a:rPr lang="en-US" altLang="en-US" dirty="0">
                <a:solidFill>
                  <a:srgbClr val="002060"/>
                </a:solidFill>
                <a:ea typeface="ＭＳ Ｐゴシック" panose="020B0600070205080204" pitchFamily="34" charset="-128"/>
              </a:rPr>
              <a:t>Professional Development Coordinator</a:t>
            </a:r>
          </a:p>
          <a:p>
            <a:pPr algn="ctr"/>
            <a:r>
              <a:rPr lang="en-US" altLang="en-US" dirty="0">
                <a:solidFill>
                  <a:srgbClr val="002060"/>
                </a:solidFill>
                <a:ea typeface="ＭＳ Ｐゴシック" panose="020B0600070205080204" pitchFamily="34" charset="-128"/>
                <a:hlinkClick r:id="rId2"/>
              </a:rPr>
              <a:t>Christie.hatten@mdek12.org</a:t>
            </a:r>
            <a:endParaRPr lang="en-US" altLang="en-US" dirty="0">
              <a:solidFill>
                <a:srgbClr val="002060"/>
              </a:solidFill>
              <a:ea typeface="ＭＳ Ｐゴシック" panose="020B0600070205080204" pitchFamily="34" charset="-128"/>
            </a:endParaRPr>
          </a:p>
          <a:p>
            <a:pPr algn="ctr"/>
            <a:endParaRPr lang="en-US" altLang="en-US" b="1" dirty="0">
              <a:solidFill>
                <a:srgbClr val="002060"/>
              </a:solidFill>
              <a:ea typeface="ＭＳ Ｐゴシック" panose="020B0600070205080204" pitchFamily="34" charset="-128"/>
            </a:endParaRPr>
          </a:p>
          <a:p>
            <a:pPr algn="ctr"/>
            <a:r>
              <a:rPr lang="en-US" altLang="en-US" b="1" dirty="0">
                <a:solidFill>
                  <a:srgbClr val="002060"/>
                </a:solidFill>
                <a:ea typeface="ＭＳ Ｐゴシック" panose="020B0600070205080204" pitchFamily="34" charset="-128"/>
              </a:rPr>
              <a:t>Ashley Kazery</a:t>
            </a:r>
          </a:p>
          <a:p>
            <a:pPr algn="ctr"/>
            <a:r>
              <a:rPr lang="en-US" altLang="en-US" dirty="0">
                <a:solidFill>
                  <a:srgbClr val="002060"/>
                </a:solidFill>
                <a:ea typeface="ＭＳ Ｐゴシック" panose="020B0600070205080204" pitchFamily="34" charset="-128"/>
              </a:rPr>
              <a:t>Professional Development Coordinator</a:t>
            </a:r>
          </a:p>
          <a:p>
            <a:pPr algn="ctr"/>
            <a:r>
              <a:rPr lang="en-US" altLang="en-US" dirty="0">
                <a:solidFill>
                  <a:srgbClr val="002060"/>
                </a:solidFill>
                <a:ea typeface="ＭＳ Ｐゴシック" panose="020B0600070205080204" pitchFamily="34" charset="-128"/>
                <a:hlinkClick r:id="rId3"/>
              </a:rPr>
              <a:t>ashley.kazery@mdek12.org</a:t>
            </a:r>
            <a:endParaRPr lang="en-US" altLang="en-US" dirty="0">
              <a:solidFill>
                <a:srgbClr val="002060"/>
              </a:solidFill>
              <a:ea typeface="ＭＳ Ｐゴシック" panose="020B0600070205080204" pitchFamily="34" charset="-128"/>
            </a:endParaRPr>
          </a:p>
          <a:p>
            <a:pPr algn="ctr"/>
            <a:endParaRPr lang="en-US" dirty="0"/>
          </a:p>
        </p:txBody>
      </p:sp>
      <p:sp>
        <p:nvSpPr>
          <p:cNvPr id="3" name="Content Placeholder 2"/>
          <p:cNvSpPr>
            <a:spLocks noGrp="1"/>
          </p:cNvSpPr>
          <p:nvPr>
            <p:ph idx="13"/>
          </p:nvPr>
        </p:nvSpPr>
        <p:spPr>
          <a:xfrm>
            <a:off x="2667000" y="46607"/>
            <a:ext cx="6019800" cy="1077218"/>
          </a:xfrm>
        </p:spPr>
        <p:txBody>
          <a:bodyPr/>
          <a:lstStyle/>
          <a:p>
            <a:r>
              <a:rPr lang="en-US" dirty="0"/>
              <a:t>Professional Development Contact Information </a:t>
            </a:r>
          </a:p>
        </p:txBody>
      </p:sp>
      <p:sp>
        <p:nvSpPr>
          <p:cNvPr id="4" name="Slide Number Placeholder 3"/>
          <p:cNvSpPr>
            <a:spLocks noGrp="1"/>
          </p:cNvSpPr>
          <p:nvPr>
            <p:ph type="sldNum" sz="quarter" idx="19"/>
          </p:nvPr>
        </p:nvSpPr>
        <p:spPr/>
        <p:txBody>
          <a:bodyPr/>
          <a:lstStyle/>
          <a:p>
            <a:fld id="{271A7131-30B2-4D02-83DA-1E78F2A09612}" type="slidenum">
              <a:rPr lang="en-US" altLang="en-US" smtClean="0"/>
              <a:pPr/>
              <a:t>53</a:t>
            </a:fld>
            <a:endParaRPr lang="en-US" altLang="en-US" dirty="0"/>
          </a:p>
        </p:txBody>
      </p:sp>
    </p:spTree>
    <p:extLst>
      <p:ext uri="{BB962C8B-B14F-4D97-AF65-F5344CB8AC3E}">
        <p14:creationId xmlns:p14="http://schemas.microsoft.com/office/powerpoint/2010/main" val="1326090794"/>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spcAft>
                <a:spcPts val="1200"/>
              </a:spcAft>
              <a:buFont typeface="Arial" charset="0"/>
              <a:buChar char="•"/>
            </a:pPr>
            <a:r>
              <a:rPr lang="en-US" sz="3000" dirty="0">
                <a:solidFill>
                  <a:srgbClr val="002060"/>
                </a:solidFill>
              </a:rPr>
              <a:t>Silence your cell phones.</a:t>
            </a:r>
          </a:p>
          <a:p>
            <a:pPr marL="457200" indent="-457200">
              <a:spcAft>
                <a:spcPts val="1200"/>
              </a:spcAft>
              <a:buFont typeface="Arial" charset="0"/>
              <a:buChar char="•"/>
            </a:pPr>
            <a:r>
              <a:rPr lang="en-US" sz="3000" dirty="0">
                <a:solidFill>
                  <a:srgbClr val="002060"/>
                </a:solidFill>
              </a:rPr>
              <a:t>Do not hesitate to ask questions.</a:t>
            </a:r>
          </a:p>
          <a:p>
            <a:pPr marL="457200" indent="-457200">
              <a:spcAft>
                <a:spcPts val="1200"/>
              </a:spcAft>
              <a:buFont typeface="Arial" charset="0"/>
              <a:buChar char="•"/>
            </a:pPr>
            <a:r>
              <a:rPr lang="en-US" sz="3000" dirty="0">
                <a:solidFill>
                  <a:srgbClr val="002060"/>
                </a:solidFill>
              </a:rPr>
              <a:t>Be willing to share with other participants throughout the day.</a:t>
            </a:r>
          </a:p>
          <a:p>
            <a:endParaRPr lang="en-US" dirty="0">
              <a:latin typeface="+mn-lt"/>
            </a:endParaRPr>
          </a:p>
          <a:p>
            <a:endParaRPr lang="en-US" dirty="0"/>
          </a:p>
        </p:txBody>
      </p:sp>
      <p:sp>
        <p:nvSpPr>
          <p:cNvPr id="5" name="Content Placeholder 4"/>
          <p:cNvSpPr>
            <a:spLocks noGrp="1"/>
          </p:cNvSpPr>
          <p:nvPr>
            <p:ph idx="13"/>
          </p:nvPr>
        </p:nvSpPr>
        <p:spPr/>
        <p:txBody>
          <a:bodyPr>
            <a:normAutofit/>
          </a:bodyPr>
          <a:lstStyle/>
          <a:p>
            <a:r>
              <a:rPr lang="en-US" dirty="0"/>
              <a:t>Session Norms</a:t>
            </a:r>
          </a:p>
        </p:txBody>
      </p:sp>
      <p:sp>
        <p:nvSpPr>
          <p:cNvPr id="2" name="Slide Number Placeholder 1"/>
          <p:cNvSpPr>
            <a:spLocks noGrp="1"/>
          </p:cNvSpPr>
          <p:nvPr>
            <p:ph type="sldNum" sz="quarter" idx="19"/>
          </p:nvPr>
        </p:nvSpPr>
        <p:spPr/>
        <p:txBody>
          <a:bodyPr/>
          <a:lstStyle/>
          <a:p>
            <a:fld id="{4882B065-0B87-4A63-94CA-832030EFC65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33811749"/>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64192"/>
            <a:ext cx="8820150" cy="5505450"/>
          </a:xfrm>
        </p:spPr>
        <p:txBody>
          <a:bodyPr>
            <a:normAutofit/>
          </a:bodyPr>
          <a:lstStyle/>
          <a:p>
            <a:pPr marL="0" lvl="0" indent="0">
              <a:spcBef>
                <a:spcPts val="0"/>
              </a:spcBef>
              <a:buNone/>
            </a:pPr>
            <a:r>
              <a:rPr lang="en-US" sz="1600" b="1" dirty="0"/>
              <a:t> </a:t>
            </a:r>
            <a:r>
              <a:rPr lang="en-US" sz="2000" b="1" dirty="0"/>
              <a:t>8:00 a.m.    Registration </a:t>
            </a:r>
          </a:p>
          <a:p>
            <a:pPr marL="0" lvl="0" indent="0">
              <a:spcBef>
                <a:spcPts val="0"/>
              </a:spcBef>
              <a:buNone/>
            </a:pPr>
            <a:r>
              <a:rPr lang="en-US" sz="2000" b="1" dirty="0"/>
              <a:t>  </a:t>
            </a:r>
          </a:p>
          <a:p>
            <a:pPr marL="0" indent="0">
              <a:spcBef>
                <a:spcPts val="0"/>
              </a:spcBef>
              <a:buNone/>
            </a:pPr>
            <a:r>
              <a:rPr lang="en-US" sz="2000" b="1" dirty="0"/>
              <a:t>8:30 a.m.     Introductions, Agenda, Overview, Clock Partners</a:t>
            </a:r>
          </a:p>
          <a:p>
            <a:pPr marL="0" indent="0">
              <a:spcBef>
                <a:spcPts val="0"/>
              </a:spcBef>
              <a:buNone/>
            </a:pPr>
            <a:endParaRPr lang="en-US" sz="2000" b="1" dirty="0"/>
          </a:p>
          <a:p>
            <a:r>
              <a:rPr lang="en-US" sz="2000" b="1" dirty="0"/>
              <a:t>8:40 a.m.     Unit Preview</a:t>
            </a:r>
          </a:p>
          <a:p>
            <a:endParaRPr lang="en-US" sz="2000" b="1" dirty="0"/>
          </a:p>
          <a:p>
            <a:r>
              <a:rPr lang="en-US" sz="2000" b="1" dirty="0"/>
              <a:t>9:00 a.m.     Effective Instructional Practices in Exemplar Units: 	   	        Alignment to the MS CCRS</a:t>
            </a:r>
            <a:br>
              <a:rPr lang="en-US" sz="2000" b="1" dirty="0"/>
            </a:br>
            <a:r>
              <a:rPr lang="en-US" sz="2000" b="1" dirty="0"/>
              <a:t> </a:t>
            </a:r>
          </a:p>
          <a:p>
            <a:pPr marL="0" indent="0">
              <a:spcBef>
                <a:spcPts val="0"/>
              </a:spcBef>
              <a:buNone/>
            </a:pPr>
            <a:r>
              <a:rPr lang="en-US" sz="2000" b="1" dirty="0"/>
              <a:t>9:45 a.m.     Break</a:t>
            </a:r>
          </a:p>
          <a:p>
            <a:pPr marL="0" indent="0">
              <a:spcBef>
                <a:spcPts val="0"/>
              </a:spcBef>
              <a:buNone/>
            </a:pPr>
            <a:r>
              <a:rPr lang="en-US" sz="2000" b="1" dirty="0"/>
              <a:t> </a:t>
            </a:r>
          </a:p>
          <a:p>
            <a:pPr marL="0" indent="0">
              <a:spcBef>
                <a:spcPts val="0"/>
              </a:spcBef>
              <a:buNone/>
            </a:pPr>
            <a:r>
              <a:rPr lang="en-US" sz="2000" b="1" dirty="0"/>
              <a:t>10:00 a.m.   Effective Instructional Practices in Exemplar Units: 	   	        Key Shifts</a:t>
            </a:r>
          </a:p>
          <a:p>
            <a:pPr marL="0" indent="0">
              <a:spcBef>
                <a:spcPts val="0"/>
              </a:spcBef>
              <a:buNone/>
            </a:pPr>
            <a:r>
              <a:rPr lang="en-US" sz="2000" b="1" dirty="0"/>
              <a:t>	</a:t>
            </a:r>
          </a:p>
          <a:p>
            <a:r>
              <a:rPr lang="en-US" sz="2000" b="1" dirty="0"/>
              <a:t>11:00 a.m.     Lunch</a:t>
            </a:r>
          </a:p>
        </p:txBody>
      </p:sp>
      <p:sp>
        <p:nvSpPr>
          <p:cNvPr id="5" name="Content Placeholder 4"/>
          <p:cNvSpPr>
            <a:spLocks noGrp="1"/>
          </p:cNvSpPr>
          <p:nvPr>
            <p:ph idx="13"/>
          </p:nvPr>
        </p:nvSpPr>
        <p:spPr/>
        <p:txBody>
          <a:bodyPr/>
          <a:lstStyle/>
          <a:p>
            <a:r>
              <a:rPr lang="en-US" dirty="0"/>
              <a:t>Agenda</a:t>
            </a:r>
          </a:p>
        </p:txBody>
      </p:sp>
      <p:sp>
        <p:nvSpPr>
          <p:cNvPr id="4" name="Slide Number Placeholder 3"/>
          <p:cNvSpPr>
            <a:spLocks noGrp="1"/>
          </p:cNvSpPr>
          <p:nvPr>
            <p:ph type="sldNum" sz="quarter" idx="19"/>
          </p:nvPr>
        </p:nvSpPr>
        <p:spPr>
          <a:prstGeom prst="rect">
            <a:avLst/>
          </a:prstGeom>
        </p:spPr>
        <p:txBody>
          <a:bodyPr/>
          <a:lstStyle/>
          <a:p>
            <a:pPr>
              <a:defRPr/>
            </a:pPr>
            <a:fld id="{F687981E-4536-42CB-BEB0-D246A80FED6C}" type="slidenum">
              <a:rPr lang="en-US" altLang="en-US" smtClean="0"/>
              <a:pPr>
                <a:defRPr/>
              </a:pPr>
              <a:t>7</a:t>
            </a:fld>
            <a:endParaRPr lang="en-US" altLang="en-US" dirty="0"/>
          </a:p>
        </p:txBody>
      </p:sp>
    </p:spTree>
    <p:extLst>
      <p:ext uri="{BB962C8B-B14F-4D97-AF65-F5344CB8AC3E}">
        <p14:creationId xmlns:p14="http://schemas.microsoft.com/office/powerpoint/2010/main" val="1894653550"/>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E5959-ED3E-4B03-85F2-2CF1F42F0BBD}"/>
              </a:ext>
            </a:extLst>
          </p:cNvPr>
          <p:cNvSpPr>
            <a:spLocks noGrp="1"/>
          </p:cNvSpPr>
          <p:nvPr>
            <p:ph idx="1"/>
          </p:nvPr>
        </p:nvSpPr>
        <p:spPr>
          <a:xfrm>
            <a:off x="295275" y="1348047"/>
            <a:ext cx="8229600" cy="4724400"/>
          </a:xfrm>
        </p:spPr>
        <p:txBody>
          <a:bodyPr/>
          <a:lstStyle/>
          <a:p>
            <a:r>
              <a:rPr lang="en-US" sz="2000" b="1" dirty="0"/>
              <a:t>12:30 p.m.   Effective Instructional Practices in Exemplar Units: 	        Key Shifts (Continued)</a:t>
            </a:r>
          </a:p>
          <a:p>
            <a:endParaRPr lang="en-US" sz="2000" b="1" dirty="0"/>
          </a:p>
          <a:p>
            <a:r>
              <a:rPr lang="en-US" sz="2000" b="1" dirty="0"/>
              <a:t>1:00 p.m.     Continue Effective Instructional Practices in 	  	        Exemplar Units: Instructional  Supports </a:t>
            </a:r>
          </a:p>
          <a:p>
            <a:endParaRPr lang="en-US" sz="2000" b="1" dirty="0"/>
          </a:p>
          <a:p>
            <a:r>
              <a:rPr lang="en-US" sz="2000" b="1" dirty="0"/>
              <a:t>2:00  p.m.    Break</a:t>
            </a:r>
          </a:p>
          <a:p>
            <a:endParaRPr lang="en-US" sz="2000" b="1" dirty="0"/>
          </a:p>
          <a:p>
            <a:r>
              <a:rPr lang="en-US" sz="2000" b="1" dirty="0"/>
              <a:t>2:15 p.m.     Continue Effective Instructional Practices in Exemplar 	        Units: Assessment</a:t>
            </a:r>
          </a:p>
          <a:p>
            <a:endParaRPr lang="en-US" sz="2000" b="1" dirty="0"/>
          </a:p>
          <a:p>
            <a:r>
              <a:rPr lang="en-US" sz="2000" b="1" dirty="0"/>
              <a:t>3:00  p.m.     Reflection and Plan of Action</a:t>
            </a:r>
          </a:p>
          <a:p>
            <a:r>
              <a:rPr lang="en-US" sz="2000" b="1" dirty="0"/>
              <a:t> </a:t>
            </a:r>
          </a:p>
          <a:p>
            <a:r>
              <a:rPr lang="en-US" sz="2000" b="1" dirty="0"/>
              <a:t>3:15 p.m.      Closing Remarks</a:t>
            </a:r>
          </a:p>
          <a:p>
            <a:r>
              <a:rPr lang="en-US" sz="2000" b="1" dirty="0"/>
              <a:t> </a:t>
            </a:r>
          </a:p>
          <a:p>
            <a:r>
              <a:rPr lang="en-US" sz="2000" b="1" dirty="0"/>
              <a:t>3:30 p.m.      Dismissal </a:t>
            </a:r>
          </a:p>
          <a:p>
            <a:endParaRPr lang="en-US" dirty="0"/>
          </a:p>
        </p:txBody>
      </p:sp>
      <p:sp>
        <p:nvSpPr>
          <p:cNvPr id="3" name="Content Placeholder 2">
            <a:extLst>
              <a:ext uri="{FF2B5EF4-FFF2-40B4-BE49-F238E27FC236}">
                <a16:creationId xmlns:a16="http://schemas.microsoft.com/office/drawing/2014/main" id="{7AC9C0CA-5635-4915-A8CD-00E69783F0A8}"/>
              </a:ext>
            </a:extLst>
          </p:cNvPr>
          <p:cNvSpPr>
            <a:spLocks noGrp="1"/>
          </p:cNvSpPr>
          <p:nvPr>
            <p:ph idx="13"/>
          </p:nvPr>
        </p:nvSpPr>
        <p:spPr>
          <a:xfrm>
            <a:off x="2667000" y="270829"/>
            <a:ext cx="6019800" cy="1077218"/>
          </a:xfrm>
        </p:spPr>
        <p:txBody>
          <a:bodyPr/>
          <a:lstStyle/>
          <a:p>
            <a:r>
              <a:rPr lang="en-US" dirty="0"/>
              <a:t>Agenda</a:t>
            </a:r>
          </a:p>
          <a:p>
            <a:endParaRPr lang="en-US" dirty="0"/>
          </a:p>
        </p:txBody>
      </p:sp>
      <p:sp>
        <p:nvSpPr>
          <p:cNvPr id="4" name="Slide Number Placeholder 3">
            <a:extLst>
              <a:ext uri="{FF2B5EF4-FFF2-40B4-BE49-F238E27FC236}">
                <a16:creationId xmlns:a16="http://schemas.microsoft.com/office/drawing/2014/main" id="{931BA92F-B180-446A-8CF1-FE5B11954312}"/>
              </a:ext>
            </a:extLst>
          </p:cNvPr>
          <p:cNvSpPr>
            <a:spLocks noGrp="1"/>
          </p:cNvSpPr>
          <p:nvPr>
            <p:ph type="sldNum" sz="quarter" idx="19"/>
          </p:nvPr>
        </p:nvSpPr>
        <p:spPr/>
        <p:txBody>
          <a:bodyPr/>
          <a:lstStyle/>
          <a:p>
            <a:fld id="{271A7131-30B2-4D02-83DA-1E78F2A09612}" type="slidenum">
              <a:rPr lang="en-US" altLang="en-US" smtClean="0"/>
              <a:pPr/>
              <a:t>8</a:t>
            </a:fld>
            <a:endParaRPr lang="en-US" altLang="en-US" dirty="0"/>
          </a:p>
        </p:txBody>
      </p:sp>
    </p:spTree>
    <p:extLst>
      <p:ext uri="{BB962C8B-B14F-4D97-AF65-F5344CB8AC3E}">
        <p14:creationId xmlns:p14="http://schemas.microsoft.com/office/powerpoint/2010/main" val="2003480835"/>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3"/>
          </p:nvPr>
        </p:nvSpPr>
        <p:spPr>
          <a:xfrm>
            <a:off x="2667000" y="273589"/>
            <a:ext cx="6019800" cy="1077218"/>
          </a:xfrm>
        </p:spPr>
        <p:txBody>
          <a:bodyPr/>
          <a:lstStyle/>
          <a:p>
            <a:r>
              <a:rPr lang="en-US" dirty="0"/>
              <a:t>Clock Partners</a:t>
            </a:r>
          </a:p>
          <a:p>
            <a:endParaRPr lang="en-US" dirty="0"/>
          </a:p>
        </p:txBody>
      </p:sp>
      <p:sp>
        <p:nvSpPr>
          <p:cNvPr id="2" name="Slide Number Placeholder 1"/>
          <p:cNvSpPr>
            <a:spLocks noGrp="1"/>
          </p:cNvSpPr>
          <p:nvPr>
            <p:ph type="sldNum" sz="quarter" idx="19"/>
          </p:nvPr>
        </p:nvSpPr>
        <p:spPr/>
        <p:txBody>
          <a:bodyPr/>
          <a:lstStyle/>
          <a:p>
            <a:fld id="{271A7131-30B2-4D02-83DA-1E78F2A09612}" type="slidenum">
              <a:rPr lang="en-US" altLang="en-US" smtClean="0"/>
              <a:pPr/>
              <a:t>9</a:t>
            </a:fld>
            <a:endParaRPr lang="en-US" altLang="en-US" dirty="0"/>
          </a:p>
        </p:txBody>
      </p:sp>
      <p:sp>
        <p:nvSpPr>
          <p:cNvPr id="7" name="Text Placeholder 3"/>
          <p:cNvSpPr>
            <a:spLocks noGrp="1"/>
          </p:cNvSpPr>
          <p:nvPr>
            <p:ph idx="1"/>
          </p:nvPr>
        </p:nvSpPr>
        <p:spPr>
          <a:xfrm>
            <a:off x="0" y="1350807"/>
            <a:ext cx="8134350" cy="4889308"/>
          </a:xfrm>
        </p:spPr>
        <p:txBody>
          <a:bodyPr/>
          <a:lstStyle/>
          <a:p>
            <a:pPr marL="973138" indent="-515938">
              <a:buFont typeface="Arial" charset="0"/>
              <a:buChar char="•"/>
            </a:pPr>
            <a:r>
              <a:rPr lang="en-US" sz="2800" dirty="0"/>
              <a:t>Stand up.</a:t>
            </a:r>
          </a:p>
          <a:p>
            <a:pPr marL="973138" indent="-515938">
              <a:buFont typeface="Arial" charset="0"/>
              <a:buChar char="•"/>
            </a:pPr>
            <a:r>
              <a:rPr lang="en-US" sz="2800" dirty="0"/>
              <a:t>Grab your clock sheet and a pen.</a:t>
            </a:r>
          </a:p>
          <a:p>
            <a:pPr marL="973138" indent="-515938">
              <a:buFont typeface="Arial" charset="0"/>
              <a:buChar char="•"/>
            </a:pPr>
            <a:r>
              <a:rPr lang="en-US" sz="2800" dirty="0"/>
              <a:t>Find a partner for the different appointment times: </a:t>
            </a:r>
          </a:p>
          <a:p>
            <a:pPr marL="457200"/>
            <a:endParaRPr lang="en-US" sz="2800" dirty="0"/>
          </a:p>
          <a:p>
            <a:pPr marL="1430338" lvl="1" indent="-515938"/>
            <a:r>
              <a:rPr lang="en-US" sz="2800" dirty="0"/>
              <a:t>12 o’clock</a:t>
            </a:r>
          </a:p>
          <a:p>
            <a:pPr marL="1430338" lvl="1" indent="-515938"/>
            <a:r>
              <a:rPr lang="en-US" sz="2800" dirty="0"/>
              <a:t>3 o’clock</a:t>
            </a:r>
          </a:p>
          <a:p>
            <a:pPr marL="1430338" lvl="1" indent="-515938"/>
            <a:r>
              <a:rPr lang="en-US" sz="2800" dirty="0"/>
              <a:t>6 o’clock</a:t>
            </a:r>
          </a:p>
          <a:p>
            <a:pPr marL="1430338" lvl="1" indent="-515938"/>
            <a:r>
              <a:rPr lang="en-US" sz="2800" dirty="0"/>
              <a:t>9 o’clock</a:t>
            </a:r>
          </a:p>
          <a:p>
            <a:pPr marL="914400" lvl="1" indent="0">
              <a:buNone/>
            </a:pPr>
            <a:endParaRPr lang="en-US" sz="2800" dirty="0"/>
          </a:p>
          <a:p>
            <a:pPr marL="914400" indent="-457200">
              <a:buFont typeface="Arial" panose="020B0604020202020204" pitchFamily="34" charset="0"/>
              <a:buChar char="•"/>
            </a:pPr>
            <a:r>
              <a:rPr lang="en-US" sz="2800" dirty="0"/>
              <a:t>You and your partner will write each other’s names in the appointment slot.</a:t>
            </a:r>
          </a:p>
          <a:p>
            <a:endParaRPr lang="en-US" dirty="0"/>
          </a:p>
        </p:txBody>
      </p:sp>
      <p:pic>
        <p:nvPicPr>
          <p:cNvPr id="4" name="Picture 3"/>
          <p:cNvPicPr>
            <a:picLocks noChangeAspect="1"/>
          </p:cNvPicPr>
          <p:nvPr/>
        </p:nvPicPr>
        <p:blipFill>
          <a:blip r:embed="rId3"/>
          <a:stretch>
            <a:fillRect/>
          </a:stretch>
        </p:blipFill>
        <p:spPr>
          <a:xfrm>
            <a:off x="4445998" y="3119144"/>
            <a:ext cx="2107202" cy="2309408"/>
          </a:xfrm>
          <a:prstGeom prst="rect">
            <a:avLst/>
          </a:prstGeom>
        </p:spPr>
      </p:pic>
    </p:spTree>
    <p:extLst>
      <p:ext uri="{BB962C8B-B14F-4D97-AF65-F5344CB8AC3E}">
        <p14:creationId xmlns:p14="http://schemas.microsoft.com/office/powerpoint/2010/main" val="434316538"/>
      </p:ext>
    </p:extLst>
  </p:cSld>
  <p:clrMapOvr>
    <a:masterClrMapping/>
  </p:clrMapOvr>
  <mc:AlternateContent xmlns:mc="http://schemas.openxmlformats.org/markup-compatibility/2006" xmlns:p14="http://schemas.microsoft.com/office/powerpoint/2010/main">
    <mc:Choice Requires="p14">
      <p:transition spd="slow" p14:dur="2000" advClick="0" advTm="660000"/>
    </mc:Choice>
    <mc:Fallback xmlns="">
      <p:transition spd="slow" advClick="0" advTm="6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DE PowerPoint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13032</TotalTime>
  <Words>2183</Words>
  <Application>Microsoft Office PowerPoint</Application>
  <PresentationFormat>On-screen Show (4:3)</PresentationFormat>
  <Paragraphs>393</Paragraphs>
  <Slides>53</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ＭＳ Ｐゴシック</vt:lpstr>
      <vt:lpstr>ＭＳ Ｐゴシック</vt:lpstr>
      <vt:lpstr>Arial</vt:lpstr>
      <vt:lpstr>Calibri</vt:lpstr>
      <vt:lpstr>1_MDE PowerPoint Master</vt:lpstr>
      <vt:lpstr>Effective Instructional Practices in Exemplar Units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Instructional Practices in Exemplar Units</vt:lpstr>
      <vt:lpstr>PowerPoint Presentation</vt:lpstr>
      <vt:lpstr>Alignment to the Depth of the MS CCRS   </vt:lpstr>
      <vt:lpstr>PowerPoint Presentation</vt:lpstr>
      <vt:lpstr>PowerPoint Presentation</vt:lpstr>
      <vt:lpstr>PowerPoint Presentation</vt:lpstr>
      <vt:lpstr>PowerPoint Presentation</vt:lpstr>
      <vt:lpstr>PowerPoint Presentation</vt:lpstr>
      <vt:lpstr>Key Shifts in the MS CCRS </vt:lpstr>
      <vt:lpstr>PowerPoint Presentation</vt:lpstr>
      <vt:lpstr>PowerPoint Presentation</vt:lpstr>
      <vt:lpstr>PowerPoint Presentation</vt:lpstr>
      <vt:lpstr>PowerPoint Presentation</vt:lpstr>
      <vt:lpstr>PowerPoint Presentation</vt:lpstr>
      <vt:lpstr>Instructional Supports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vt:lpstr>
      <vt:lpstr>PowerPoint Presentation</vt:lpstr>
      <vt:lpstr>PowerPoint Presentation</vt:lpstr>
      <vt:lpstr>PowerPoint Presentation</vt:lpstr>
      <vt:lpstr>PowerPoint Presentation</vt:lpstr>
      <vt:lpstr>Feedback on  Mississippi Units </vt:lpstr>
      <vt:lpstr>PowerPoint Presentation</vt:lpstr>
      <vt:lpstr>PowerPoint Presentation</vt:lpstr>
      <vt:lpstr>Reflection and  Plan of Action</vt:lpstr>
      <vt:lpstr>PowerPoint Presentation</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Bowen</dc:creator>
  <cp:lastModifiedBy>Ashley Kazery</cp:lastModifiedBy>
  <cp:revision>181</cp:revision>
  <dcterms:modified xsi:type="dcterms:W3CDTF">2017-06-30T16:45:06Z</dcterms:modified>
</cp:coreProperties>
</file>