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3444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B75319-80DD-472F-9E93-E5F2A5CAF241}" v="2" dt="2023-03-08T14:58:59.0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44" y="114"/>
      </p:cViewPr>
      <p:guideLst>
        <p:guide orient="horz" pos="2160"/>
        <p:guide pos="3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830" y="2130426"/>
            <a:ext cx="1049274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1660" y="3886200"/>
            <a:ext cx="864108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3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082939" y="274639"/>
            <a:ext cx="374832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3677" y="274639"/>
            <a:ext cx="1104352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5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3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123" y="4406901"/>
            <a:ext cx="104927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5123" y="2906713"/>
            <a:ext cx="104927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9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3676" y="1600201"/>
            <a:ext cx="73959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5341" y="1600201"/>
            <a:ext cx="73959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0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274638"/>
            <a:ext cx="1110996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535113"/>
            <a:ext cx="54542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2174875"/>
            <a:ext cx="54542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0785" y="1535113"/>
            <a:ext cx="545639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0785" y="2174875"/>
            <a:ext cx="545639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8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7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273050"/>
            <a:ext cx="406122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317" y="273051"/>
            <a:ext cx="6900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1435101"/>
            <a:ext cx="40612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8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589" y="4800600"/>
            <a:ext cx="74066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19589" y="612775"/>
            <a:ext cx="74066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19589" y="5367338"/>
            <a:ext cx="74066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2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274638"/>
            <a:ext cx="11109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600201"/>
            <a:ext cx="111099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" y="6356351"/>
            <a:ext cx="2880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F8578-6A4A-4FC9-8201-0E32E5B95380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7670" y="6356351"/>
            <a:ext cx="3909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46820" y="6356351"/>
            <a:ext cx="2880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7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3899" y="152400"/>
            <a:ext cx="3429000" cy="533400"/>
          </a:xfrm>
        </p:spPr>
        <p:txBody>
          <a:bodyPr>
            <a:normAutofit/>
          </a:bodyPr>
          <a:lstStyle/>
          <a:p>
            <a:pPr>
              <a:lnSpc>
                <a:spcPts val="1600"/>
              </a:lnSpc>
            </a:pPr>
            <a:r>
              <a:rPr lang="en-US" sz="1600" dirty="0">
                <a:latin typeface="+mn-lt"/>
              </a:rPr>
              <a:t>Office of Academic Education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Leadership Chart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68214" y="645763"/>
            <a:ext cx="2179398" cy="71419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</a:pPr>
            <a:r>
              <a:rPr lang="en-US" sz="1600" b="1">
                <a:latin typeface="+mn-lt"/>
              </a:rPr>
              <a:t>Donna H. Boone</a:t>
            </a:r>
            <a:r>
              <a:rPr lang="en-US" sz="1600" b="1" dirty="0">
                <a:latin typeface="+mn-lt"/>
              </a:rPr>
              <a:t>, Ph.D.</a:t>
            </a:r>
            <a:br>
              <a:rPr lang="en-US" sz="1600" b="1" dirty="0">
                <a:latin typeface="+mn-lt"/>
              </a:rPr>
            </a:br>
            <a:r>
              <a:rPr lang="en-US" sz="1200" dirty="0">
                <a:latin typeface="+mn-lt"/>
              </a:rPr>
              <a:t>Chief Academic Officer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4053" y="1752713"/>
            <a:ext cx="1542526" cy="5037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900"/>
              </a:lnSpc>
            </a:pPr>
            <a:r>
              <a:rPr lang="en-US" sz="900" b="1" dirty="0">
                <a:latin typeface="+mn-lt"/>
              </a:rPr>
              <a:t>Dr. Tenette Smith</a:t>
            </a:r>
          </a:p>
          <a:p>
            <a:pPr>
              <a:lnSpc>
                <a:spcPts val="900"/>
              </a:lnSpc>
            </a:pPr>
            <a:r>
              <a:rPr lang="en-US" sz="900" b="1" i="1" dirty="0">
                <a:latin typeface="+mn-lt"/>
              </a:rPr>
              <a:t>Early Childhood,  Elementary Education and Reading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630790" y="2362152"/>
            <a:ext cx="1312569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800" b="1" dirty="0">
                <a:latin typeface="+mn-lt"/>
              </a:rPr>
              <a:t>Dr. Mary Lea Johnson</a:t>
            </a:r>
          </a:p>
          <a:p>
            <a:pPr>
              <a:lnSpc>
                <a:spcPts val="1200"/>
              </a:lnSpc>
            </a:pPr>
            <a:r>
              <a:rPr lang="en-US" sz="800" dirty="0">
                <a:latin typeface="+mn-lt"/>
              </a:rPr>
              <a:t>Professional Development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40060" y="1758297"/>
            <a:ext cx="1701718" cy="457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endParaRPr lang="en-US" sz="900" b="1" dirty="0">
              <a:latin typeface="+mn-lt"/>
            </a:endParaRPr>
          </a:p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Wendy Clemons </a:t>
            </a:r>
          </a:p>
          <a:p>
            <a:pPr>
              <a:lnSpc>
                <a:spcPts val="1200"/>
              </a:lnSpc>
            </a:pPr>
            <a:r>
              <a:rPr lang="en-US" sz="900" b="1" i="1" dirty="0">
                <a:latin typeface="+mn-lt"/>
              </a:rPr>
              <a:t>Secondary Education and Career and Technical Education</a:t>
            </a:r>
          </a:p>
          <a:p>
            <a:pPr>
              <a:lnSpc>
                <a:spcPts val="1200"/>
              </a:lnSpc>
            </a:pPr>
            <a:endParaRPr lang="en-US" sz="9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844290" y="1723066"/>
            <a:ext cx="1434253" cy="457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Dr. Judy Nelson</a:t>
            </a:r>
          </a:p>
          <a:p>
            <a:pPr>
              <a:lnSpc>
                <a:spcPts val="1200"/>
              </a:lnSpc>
            </a:pPr>
            <a:r>
              <a:rPr lang="en-US" sz="900" b="1" i="1" dirty="0">
                <a:latin typeface="+mn-lt"/>
              </a:rPr>
              <a:t>Federal Programs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915657" y="1710103"/>
            <a:ext cx="1524000" cy="457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Dr. Jennifer Boykin</a:t>
            </a:r>
          </a:p>
          <a:p>
            <a:pPr>
              <a:lnSpc>
                <a:spcPts val="1200"/>
              </a:lnSpc>
            </a:pPr>
            <a:r>
              <a:rPr lang="en-US" sz="900" b="1" i="1" dirty="0">
                <a:latin typeface="+mn-lt"/>
              </a:rPr>
              <a:t>Special Education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566247" y="4625561"/>
            <a:ext cx="1286161" cy="431096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Dr. Jeremy Stinson</a:t>
            </a:r>
          </a:p>
          <a:p>
            <a:r>
              <a:rPr lang="en-US" sz="800" dirty="0">
                <a:latin typeface="+mn-lt"/>
              </a:rPr>
              <a:t>MS School for the Deaf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 MS School for the Blind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03352" y="2932209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Dr. Jill Dent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Early Childhood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17577" y="2368459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Kristen Wells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Literacy K-12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01919" y="3539534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Laurie Weathersby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Intervention Services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 K-12</a:t>
            </a:r>
          </a:p>
        </p:txBody>
      </p: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1457799" y="2256461"/>
            <a:ext cx="10111" cy="15045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324335" y="2553483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7" idx="3"/>
          </p:cNvCxnSpPr>
          <p:nvPr/>
        </p:nvCxnSpPr>
        <p:spPr>
          <a:xfrm>
            <a:off x="1310110" y="3160809"/>
            <a:ext cx="164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 txBox="1">
            <a:spLocks/>
          </p:cNvSpPr>
          <p:nvPr/>
        </p:nvSpPr>
        <p:spPr>
          <a:xfrm>
            <a:off x="1595778" y="3599632"/>
            <a:ext cx="1257769" cy="38549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Dr. Suzanne Hirsch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MS School of the Arts</a:t>
            </a:r>
          </a:p>
        </p:txBody>
      </p:sp>
      <p:cxnSp>
        <p:nvCxnSpPr>
          <p:cNvPr id="30" name="Straight Connector 29"/>
          <p:cNvCxnSpPr>
            <a:cxnSpLocks/>
          </p:cNvCxnSpPr>
          <p:nvPr/>
        </p:nvCxnSpPr>
        <p:spPr>
          <a:xfrm flipH="1">
            <a:off x="3157639" y="2173929"/>
            <a:ext cx="386" cy="26517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/>
          <p:cNvSpPr txBox="1">
            <a:spLocks/>
          </p:cNvSpPr>
          <p:nvPr/>
        </p:nvSpPr>
        <p:spPr>
          <a:xfrm>
            <a:off x="3391100" y="2324883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solidFill>
                  <a:srgbClr val="FF0000"/>
                </a:solidFill>
                <a:latin typeface="+mn-lt"/>
              </a:rPr>
              <a:t>Vacant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Career and Technical Education</a:t>
            </a: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3428043" y="2944799"/>
            <a:ext cx="1206758" cy="50237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Tammy </a:t>
            </a:r>
            <a:r>
              <a:rPr lang="en-US" sz="800" b="1" dirty="0" err="1">
                <a:latin typeface="+mn-lt"/>
              </a:rPr>
              <a:t>Crosetti</a:t>
            </a:r>
            <a:endParaRPr lang="en-US" sz="800" b="1" dirty="0">
              <a:latin typeface="+mn-lt"/>
            </a:endParaRP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Secondary Curriculum and Instruction</a:t>
            </a: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6934211" y="2375410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Charles Crump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Fiscal Support</a:t>
            </a:r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8909887" y="2331762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 err="1">
                <a:latin typeface="+mn-lt"/>
              </a:rPr>
              <a:t>Brendsha</a:t>
            </a:r>
            <a:r>
              <a:rPr lang="en-US" sz="800" b="1">
                <a:latin typeface="+mn-lt"/>
              </a:rPr>
              <a:t> Roby-Fletcher</a:t>
            </a:r>
            <a:endParaRPr lang="en-US" sz="800" b="1" dirty="0">
              <a:latin typeface="+mn-lt"/>
            </a:endParaRP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Consolidated Programs</a:t>
            </a:r>
          </a:p>
        </p:txBody>
      </p:sp>
      <p:cxnSp>
        <p:nvCxnSpPr>
          <p:cNvPr id="65" name="Straight Connector 64"/>
          <p:cNvCxnSpPr>
            <a:cxnSpLocks/>
          </p:cNvCxnSpPr>
          <p:nvPr/>
        </p:nvCxnSpPr>
        <p:spPr>
          <a:xfrm>
            <a:off x="6303836" y="2215497"/>
            <a:ext cx="0" cy="326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cxnSpLocks/>
          </p:cNvCxnSpPr>
          <p:nvPr/>
        </p:nvCxnSpPr>
        <p:spPr>
          <a:xfrm>
            <a:off x="6120535" y="2555600"/>
            <a:ext cx="1833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itle 1"/>
          <p:cNvSpPr txBox="1">
            <a:spLocks/>
          </p:cNvSpPr>
          <p:nvPr/>
        </p:nvSpPr>
        <p:spPr>
          <a:xfrm>
            <a:off x="7647820" y="914400"/>
            <a:ext cx="1262065" cy="457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Rana Hood</a:t>
            </a:r>
          </a:p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Executive Assistant</a:t>
            </a: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3525634" y="902527"/>
            <a:ext cx="1188799" cy="457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Darla Hammons</a:t>
            </a:r>
          </a:p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Executive Assistant</a:t>
            </a:r>
          </a:p>
        </p:txBody>
      </p:sp>
      <p:cxnSp>
        <p:nvCxnSpPr>
          <p:cNvPr id="73" name="Straight Connector 72"/>
          <p:cNvCxnSpPr>
            <a:cxnSpLocks/>
            <a:stCxn id="4" idx="1"/>
            <a:endCxn id="71" idx="3"/>
          </p:cNvCxnSpPr>
          <p:nvPr/>
        </p:nvCxnSpPr>
        <p:spPr>
          <a:xfrm flipH="1">
            <a:off x="4714433" y="1002862"/>
            <a:ext cx="353781" cy="12826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cxnSpLocks/>
            <a:stCxn id="4" idx="3"/>
            <a:endCxn id="70" idx="1"/>
          </p:cNvCxnSpPr>
          <p:nvPr/>
        </p:nvCxnSpPr>
        <p:spPr>
          <a:xfrm>
            <a:off x="7247612" y="1002862"/>
            <a:ext cx="400208" cy="1401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/>
          </p:cNvCxnSpPr>
          <p:nvPr/>
        </p:nvCxnSpPr>
        <p:spPr>
          <a:xfrm>
            <a:off x="609600" y="1532044"/>
            <a:ext cx="7011885" cy="223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2"/>
          <p:cNvSpPr txBox="1">
            <a:spLocks noChangeArrowheads="1"/>
          </p:cNvSpPr>
          <p:nvPr/>
        </p:nvSpPr>
        <p:spPr bwMode="auto">
          <a:xfrm>
            <a:off x="114140" y="4191000"/>
            <a:ext cx="1233576" cy="178485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Early Childhood Education (PK)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English Learners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K-12 Reading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Library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Textbooks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Dyslexia 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Content Specialists PK-5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Instructional Technology 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Multi-Tiered System of Support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Gifted Education</a:t>
            </a:r>
            <a:endParaRPr lang="en-US" sz="800" dirty="0"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0" marR="0" defTabSz="168275">
              <a:lnSpc>
                <a:spcPts val="800"/>
              </a:lnSpc>
              <a:spcBef>
                <a:spcPts val="0"/>
              </a:spcBef>
            </a:pP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00" name="Text Box 2"/>
          <p:cNvSpPr txBox="1">
            <a:spLocks noChangeArrowheads="1"/>
          </p:cNvSpPr>
          <p:nvPr/>
        </p:nvSpPr>
        <p:spPr bwMode="auto">
          <a:xfrm>
            <a:off x="1549543" y="5284266"/>
            <a:ext cx="1445494" cy="65301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Professional Development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Regional Service Program (RESA)</a:t>
            </a: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State Schools</a:t>
            </a: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endParaRPr lang="en-US" sz="800" dirty="0">
              <a:latin typeface="Calibri"/>
              <a:ea typeface="Times New Roman"/>
              <a:cs typeface="Times New Roman"/>
            </a:endParaRPr>
          </a:p>
          <a:p>
            <a:pPr marR="0" lvl="0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tabLst>
                <a:tab pos="114300" algn="l"/>
              </a:tabLst>
            </a:pPr>
            <a:endParaRPr lang="en-US" sz="800" dirty="0">
              <a:latin typeface="Calibri"/>
              <a:ea typeface="Times New Roman"/>
              <a:cs typeface="Times New Roman"/>
            </a:endParaRPr>
          </a:p>
        </p:txBody>
      </p:sp>
      <p:sp>
        <p:nvSpPr>
          <p:cNvPr id="101" name="Text Box 2"/>
          <p:cNvSpPr txBox="1">
            <a:spLocks noChangeArrowheads="1"/>
          </p:cNvSpPr>
          <p:nvPr/>
        </p:nvSpPr>
        <p:spPr bwMode="auto">
          <a:xfrm>
            <a:off x="3372004" y="3849661"/>
            <a:ext cx="1352381" cy="1845353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Content Area Specialists 6-12</a:t>
            </a:r>
            <a:endParaRPr lang="en-US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JROTC</a:t>
            </a:r>
            <a:endParaRPr lang="en-US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Diploma Options</a:t>
            </a: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Arts Education</a:t>
            </a: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 </a:t>
            </a: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Counseling  (K-12)</a:t>
            </a:r>
            <a:endParaRPr lang="en-US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Innovative High School Models</a:t>
            </a:r>
            <a:endParaRPr lang="en-US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STEM (6-12)</a:t>
            </a: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Math and Science Partnership</a:t>
            </a: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MS Virtual Schools</a:t>
            </a: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Middle School Programs</a:t>
            </a:r>
          </a:p>
          <a:p>
            <a:pPr lvl="0" fontAlgn="base">
              <a:lnSpc>
                <a:spcPts val="900"/>
              </a:lnSpc>
              <a:spcAft>
                <a:spcPts val="200"/>
              </a:spcAft>
              <a:tabLst>
                <a:tab pos="1771650" algn="l"/>
              </a:tabLst>
            </a:pPr>
            <a:endParaRPr lang="en-US" sz="1200" dirty="0">
              <a:latin typeface="Times New Roman"/>
              <a:ea typeface="Times New Roman"/>
              <a:cs typeface="Times New Roman"/>
            </a:endParaRP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endParaRPr lang="en-US" sz="8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R="0" lvl="0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tabLst>
                <a:tab pos="1771650" algn="l"/>
              </a:tabLst>
            </a:pPr>
            <a:endParaRPr lang="en-US" dirty="0">
              <a:effectLst/>
              <a:cs typeface="Times New Roman"/>
            </a:endParaRPr>
          </a:p>
        </p:txBody>
      </p:sp>
      <p:sp>
        <p:nvSpPr>
          <p:cNvPr id="102" name="Text Box 2"/>
          <p:cNvSpPr txBox="1">
            <a:spLocks noChangeArrowheads="1"/>
          </p:cNvSpPr>
          <p:nvPr/>
        </p:nvSpPr>
        <p:spPr bwMode="auto">
          <a:xfrm>
            <a:off x="6934211" y="4350472"/>
            <a:ext cx="1374548" cy="112745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Educable Child</a:t>
            </a:r>
            <a:endParaRPr lang="en-US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Compliance Monitoring</a:t>
            </a:r>
            <a:endParaRPr lang="en-US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Fiscal Services</a:t>
            </a:r>
            <a:endParaRPr lang="en-US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Parent Engagement and Support</a:t>
            </a:r>
            <a:endParaRPr lang="en-US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Instructional Support and Professional Development     </a:t>
            </a:r>
            <a:endParaRPr lang="en-US" dirty="0">
              <a:effectLst/>
              <a:cs typeface="Times New Roman"/>
            </a:endParaRPr>
          </a:p>
          <a:p>
            <a:pPr marR="0" lvl="0" fontAlgn="base">
              <a:spcBef>
                <a:spcPts val="0"/>
              </a:spcBef>
              <a:spcAft>
                <a:spcPts val="0"/>
              </a:spcAft>
              <a:tabLst>
                <a:tab pos="114300" algn="l"/>
                <a:tab pos="1771650" algn="l"/>
              </a:tabLst>
            </a:pPr>
            <a:endParaRPr lang="en-US" dirty="0">
              <a:effectLst/>
              <a:cs typeface="Times New Roman"/>
            </a:endParaRPr>
          </a:p>
        </p:txBody>
      </p:sp>
      <p:sp>
        <p:nvSpPr>
          <p:cNvPr id="104" name="Text Box 2"/>
          <p:cNvSpPr txBox="1">
            <a:spLocks noChangeArrowheads="1"/>
          </p:cNvSpPr>
          <p:nvPr/>
        </p:nvSpPr>
        <p:spPr bwMode="auto">
          <a:xfrm>
            <a:off x="8812339" y="3829831"/>
            <a:ext cx="1421922" cy="155364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All ESEA </a:t>
            </a: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programs as authorized by ESSA, including equitable service and parental and community engagement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All ESSER programs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ARP Homeless I and ARP Homeless II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 EANS and ARP EANS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cs typeface="Times New Roman"/>
              </a:rPr>
              <a:t>Compliance and Monitoring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ffectLst/>
                <a:cs typeface="Times New Roman"/>
              </a:rPr>
              <a:t>Programmatic and Fiscal Services</a:t>
            </a:r>
            <a:endParaRPr lang="en-US" dirty="0">
              <a:effectLst/>
              <a:cs typeface="Times New Roman"/>
            </a:endParaRPr>
          </a:p>
        </p:txBody>
      </p:sp>
      <p:sp>
        <p:nvSpPr>
          <p:cNvPr id="82" name="Title 1"/>
          <p:cNvSpPr txBox="1">
            <a:spLocks/>
          </p:cNvSpPr>
          <p:nvPr/>
        </p:nvSpPr>
        <p:spPr>
          <a:xfrm>
            <a:off x="10592160" y="1729257"/>
            <a:ext cx="1474642" cy="5535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endParaRPr lang="en-US" sz="900" b="1" dirty="0"/>
          </a:p>
          <a:p>
            <a:pPr>
              <a:lnSpc>
                <a:spcPts val="1000"/>
              </a:lnSpc>
            </a:pPr>
            <a:r>
              <a:rPr lang="en-US" sz="900" b="1" dirty="0">
                <a:latin typeface="+mn-lt"/>
              </a:rPr>
              <a:t>Dr. Armerita Tell</a:t>
            </a:r>
          </a:p>
          <a:p>
            <a:pPr>
              <a:lnSpc>
                <a:spcPts val="800"/>
              </a:lnSpc>
            </a:pPr>
            <a:r>
              <a:rPr lang="en-US" sz="900" b="1" i="1" dirty="0">
                <a:latin typeface="+mn-lt"/>
              </a:rPr>
              <a:t>Compulsory School Attendance &amp; </a:t>
            </a:r>
          </a:p>
          <a:p>
            <a:pPr>
              <a:lnSpc>
                <a:spcPts val="800"/>
              </a:lnSpc>
            </a:pPr>
            <a:r>
              <a:rPr lang="en-US" sz="900" b="1" i="1" dirty="0">
                <a:latin typeface="+mn-lt"/>
              </a:rPr>
              <a:t>Alternative Education &amp;</a:t>
            </a:r>
          </a:p>
          <a:p>
            <a:pPr>
              <a:lnSpc>
                <a:spcPts val="800"/>
              </a:lnSpc>
            </a:pPr>
            <a:r>
              <a:rPr lang="en-US" sz="900" b="1" i="1" dirty="0">
                <a:latin typeface="+mn-lt"/>
              </a:rPr>
              <a:t>Dropout Prevention</a:t>
            </a:r>
          </a:p>
          <a:p>
            <a:pPr>
              <a:lnSpc>
                <a:spcPts val="1000"/>
              </a:lnSpc>
            </a:pPr>
            <a:r>
              <a:rPr lang="en-US" sz="900" dirty="0">
                <a:latin typeface="+mn-lt"/>
              </a:rPr>
              <a:t>    </a:t>
            </a:r>
          </a:p>
        </p:txBody>
      </p:sp>
      <p:sp>
        <p:nvSpPr>
          <p:cNvPr id="91" name="Title 1"/>
          <p:cNvSpPr txBox="1">
            <a:spLocks/>
          </p:cNvSpPr>
          <p:nvPr/>
        </p:nvSpPr>
        <p:spPr>
          <a:xfrm>
            <a:off x="1620022" y="3013297"/>
            <a:ext cx="1221634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Amy Pinkerton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Regional Professional Development</a:t>
            </a:r>
          </a:p>
        </p:txBody>
      </p:sp>
      <p:cxnSp>
        <p:nvCxnSpPr>
          <p:cNvPr id="74" name="Straight Connector 73"/>
          <p:cNvCxnSpPr>
            <a:cxnSpLocks/>
          </p:cNvCxnSpPr>
          <p:nvPr/>
        </p:nvCxnSpPr>
        <p:spPr>
          <a:xfrm>
            <a:off x="5602752" y="1558989"/>
            <a:ext cx="2318" cy="1784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3009342" y="1558989"/>
            <a:ext cx="0" cy="1897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609600" y="1539562"/>
            <a:ext cx="0" cy="1978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itle 1"/>
          <p:cNvSpPr txBox="1">
            <a:spLocks/>
          </p:cNvSpPr>
          <p:nvPr/>
        </p:nvSpPr>
        <p:spPr>
          <a:xfrm>
            <a:off x="801752" y="497840"/>
            <a:ext cx="1474642" cy="5535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endParaRPr lang="en-US" sz="900" b="1" dirty="0"/>
          </a:p>
          <a:p>
            <a:pPr>
              <a:lnSpc>
                <a:spcPts val="1000"/>
              </a:lnSpc>
            </a:pPr>
            <a:r>
              <a:rPr lang="en-US" sz="900" b="1" dirty="0"/>
              <a:t>Mike Kent</a:t>
            </a:r>
          </a:p>
          <a:p>
            <a:pPr>
              <a:lnSpc>
                <a:spcPts val="800"/>
              </a:lnSpc>
            </a:pPr>
            <a:r>
              <a:rPr lang="en-US" sz="900" b="1" i="1" dirty="0"/>
              <a:t>School District Consolidation</a:t>
            </a:r>
          </a:p>
          <a:p>
            <a:pPr>
              <a:lnSpc>
                <a:spcPts val="1000"/>
              </a:lnSpc>
            </a:pPr>
            <a:r>
              <a:rPr lang="en-US" sz="900" dirty="0">
                <a:latin typeface="+mn-lt"/>
              </a:rPr>
              <a:t> </a:t>
            </a:r>
          </a:p>
        </p:txBody>
      </p:sp>
      <p:sp>
        <p:nvSpPr>
          <p:cNvPr id="94" name="Title 1"/>
          <p:cNvSpPr txBox="1">
            <a:spLocks/>
          </p:cNvSpPr>
          <p:nvPr/>
        </p:nvSpPr>
        <p:spPr>
          <a:xfrm>
            <a:off x="4873848" y="1758297"/>
            <a:ext cx="1610592" cy="457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Dr. Sonja Robertson</a:t>
            </a:r>
          </a:p>
          <a:p>
            <a:pPr>
              <a:lnSpc>
                <a:spcPts val="1200"/>
              </a:lnSpc>
            </a:pPr>
            <a:r>
              <a:rPr lang="en-US" sz="900" dirty="0">
                <a:latin typeface="+mn-lt"/>
              </a:rPr>
              <a:t> </a:t>
            </a:r>
            <a:r>
              <a:rPr lang="en-US" sz="900" b="1" i="1" dirty="0">
                <a:latin typeface="+mn-lt"/>
              </a:rPr>
              <a:t>School Improvement</a:t>
            </a:r>
          </a:p>
        </p:txBody>
      </p:sp>
      <p:sp>
        <p:nvSpPr>
          <p:cNvPr id="97" name="Title 1"/>
          <p:cNvSpPr txBox="1">
            <a:spLocks/>
          </p:cNvSpPr>
          <p:nvPr/>
        </p:nvSpPr>
        <p:spPr>
          <a:xfrm>
            <a:off x="4904763" y="2353800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Shakinna Patterson 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School Improvement Specialist</a:t>
            </a:r>
          </a:p>
        </p:txBody>
      </p:sp>
      <p:cxnSp>
        <p:nvCxnSpPr>
          <p:cNvPr id="105" name="Straight Connector 104"/>
          <p:cNvCxnSpPr>
            <a:cxnSpLocks/>
          </p:cNvCxnSpPr>
          <p:nvPr/>
        </p:nvCxnSpPr>
        <p:spPr>
          <a:xfrm>
            <a:off x="10234261" y="2167303"/>
            <a:ext cx="0" cy="947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2"/>
          <p:cNvSpPr txBox="1">
            <a:spLocks noChangeArrowheads="1"/>
          </p:cNvSpPr>
          <p:nvPr/>
        </p:nvSpPr>
        <p:spPr bwMode="auto">
          <a:xfrm>
            <a:off x="4938365" y="3137802"/>
            <a:ext cx="1425723" cy="1199762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SIG Program</a:t>
            </a:r>
            <a:endParaRPr lang="en-US" dirty="0"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Priority Schools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Focus Schools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At-Risk Schools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P16 Community Engagement Council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Title I 1003A 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Comprehensive and Targeted Support Schools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endParaRPr lang="en-US" sz="800" kern="1200" dirty="0">
              <a:solidFill>
                <a:srgbClr val="000000"/>
              </a:solidFill>
              <a:effectLst/>
              <a:ea typeface="Times New Roman"/>
              <a:cs typeface="Times New Roman"/>
            </a:endParaRPr>
          </a:p>
        </p:txBody>
      </p:sp>
      <p:cxnSp>
        <p:nvCxnSpPr>
          <p:cNvPr id="54" name="Straight Connector 53"/>
          <p:cNvCxnSpPr>
            <a:cxnSpLocks/>
          </p:cNvCxnSpPr>
          <p:nvPr/>
        </p:nvCxnSpPr>
        <p:spPr>
          <a:xfrm flipV="1">
            <a:off x="10116645" y="2491582"/>
            <a:ext cx="117616" cy="2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>
          <a:xfrm>
            <a:off x="7247612" y="799720"/>
            <a:ext cx="2667913" cy="0"/>
          </a:xfrm>
          <a:prstGeom prst="line">
            <a:avLst/>
          </a:prstGeom>
          <a:ln w="127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 Box 2"/>
          <p:cNvSpPr txBox="1">
            <a:spLocks noChangeArrowheads="1"/>
          </p:cNvSpPr>
          <p:nvPr/>
        </p:nvSpPr>
        <p:spPr bwMode="auto">
          <a:xfrm>
            <a:off x="10518585" y="4109920"/>
            <a:ext cx="1662117" cy="143145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Compulsory School Attendance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Detention Centers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Alternative Education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GED Options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School Attendance Officers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Mandated State/Federal Reporting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Foster Care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Juvenile Education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Chronic Absenteeism</a:t>
            </a:r>
          </a:p>
          <a:p>
            <a:pPr marL="112713" indent="-112713" fontAlgn="base">
              <a:lnSpc>
                <a:spcPts val="800"/>
              </a:lnSpc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800" dirty="0">
                <a:solidFill>
                  <a:srgbClr val="000000"/>
                </a:solidFill>
                <a:ea typeface="Times New Roman"/>
                <a:cs typeface="Times New Roman"/>
              </a:rPr>
              <a:t>Dropout Prevention</a:t>
            </a:r>
          </a:p>
          <a:p>
            <a:pPr marR="0" lvl="0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tabLst>
                <a:tab pos="114300" algn="l"/>
              </a:tabLst>
            </a:pPr>
            <a:endParaRPr lang="en-US" sz="8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R="0" lvl="0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tabLst>
                <a:tab pos="114300" algn="l"/>
              </a:tabLst>
            </a:pPr>
            <a:endParaRPr lang="en-US" sz="8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endParaRPr lang="en-US" sz="8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R="0" lvl="0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tabLst>
                <a:tab pos="114300" algn="l"/>
              </a:tabLst>
            </a:pPr>
            <a:endParaRPr lang="en-US" sz="800" kern="1200" dirty="0">
              <a:solidFill>
                <a:srgbClr val="000000"/>
              </a:solidFill>
              <a:effectLst/>
              <a:ea typeface="Times New Roman"/>
              <a:cs typeface="Times New Roman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1322466" y="3753977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itle 1">
            <a:extLst>
              <a:ext uri="{FF2B5EF4-FFF2-40B4-BE49-F238E27FC236}">
                <a16:creationId xmlns:a16="http://schemas.microsoft.com/office/drawing/2014/main" id="{45A67570-7A62-42AE-AF31-F34AC8E62B5E}"/>
              </a:ext>
            </a:extLst>
          </p:cNvPr>
          <p:cNvSpPr txBox="1">
            <a:spLocks/>
          </p:cNvSpPr>
          <p:nvPr/>
        </p:nvSpPr>
        <p:spPr>
          <a:xfrm>
            <a:off x="10592160" y="2375868"/>
            <a:ext cx="1206758" cy="53596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Danny Rochelle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Juvenile Detention Centers / Dropout Prevention</a:t>
            </a:r>
          </a:p>
        </p:txBody>
      </p:sp>
      <p:sp>
        <p:nvSpPr>
          <p:cNvPr id="80" name="Title 1">
            <a:extLst>
              <a:ext uri="{FF2B5EF4-FFF2-40B4-BE49-F238E27FC236}">
                <a16:creationId xmlns:a16="http://schemas.microsoft.com/office/drawing/2014/main" id="{E1BD6CC4-273C-49BB-951E-7F1D507A2ECB}"/>
              </a:ext>
            </a:extLst>
          </p:cNvPr>
          <p:cNvSpPr txBox="1">
            <a:spLocks/>
          </p:cNvSpPr>
          <p:nvPr/>
        </p:nvSpPr>
        <p:spPr>
          <a:xfrm>
            <a:off x="10598884" y="3008738"/>
            <a:ext cx="1206758" cy="645799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Terissa Williams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Alternative Education / High School Equivalency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/ Foster Care  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2A12943F-E12E-4F6F-AB07-373311971E2E}"/>
              </a:ext>
            </a:extLst>
          </p:cNvPr>
          <p:cNvCxnSpPr>
            <a:cxnSpLocks/>
          </p:cNvCxnSpPr>
          <p:nvPr/>
        </p:nvCxnSpPr>
        <p:spPr>
          <a:xfrm>
            <a:off x="11959420" y="2282817"/>
            <a:ext cx="10563" cy="8474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15377E1-45AA-44A6-8F2E-4EEEC0136D32}"/>
              </a:ext>
            </a:extLst>
          </p:cNvPr>
          <p:cNvCxnSpPr>
            <a:cxnSpLocks/>
          </p:cNvCxnSpPr>
          <p:nvPr/>
        </p:nvCxnSpPr>
        <p:spPr>
          <a:xfrm flipH="1">
            <a:off x="11803278" y="2599558"/>
            <a:ext cx="15614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657BEC7-F96B-47F1-9D82-C0A3413FAE8D}"/>
              </a:ext>
            </a:extLst>
          </p:cNvPr>
          <p:cNvCxnSpPr>
            <a:cxnSpLocks/>
          </p:cNvCxnSpPr>
          <p:nvPr/>
        </p:nvCxnSpPr>
        <p:spPr>
          <a:xfrm flipH="1">
            <a:off x="11813841" y="3130241"/>
            <a:ext cx="15614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1A36E22-2EB6-462F-A0FF-52271FA25249}"/>
              </a:ext>
            </a:extLst>
          </p:cNvPr>
          <p:cNvCxnSpPr>
            <a:cxnSpLocks/>
          </p:cNvCxnSpPr>
          <p:nvPr/>
        </p:nvCxnSpPr>
        <p:spPr>
          <a:xfrm flipH="1">
            <a:off x="2943360" y="2553483"/>
            <a:ext cx="2132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7DC7E0E5-8554-4332-9104-273DC0A07AAC}"/>
              </a:ext>
            </a:extLst>
          </p:cNvPr>
          <p:cNvCxnSpPr>
            <a:cxnSpLocks/>
          </p:cNvCxnSpPr>
          <p:nvPr/>
        </p:nvCxnSpPr>
        <p:spPr>
          <a:xfrm flipH="1">
            <a:off x="3156649" y="2632929"/>
            <a:ext cx="2344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40FE914-8DE1-4B23-9240-F601921BEF5F}"/>
              </a:ext>
            </a:extLst>
          </p:cNvPr>
          <p:cNvCxnSpPr>
            <a:cxnSpLocks/>
          </p:cNvCxnSpPr>
          <p:nvPr/>
        </p:nvCxnSpPr>
        <p:spPr>
          <a:xfrm flipH="1">
            <a:off x="3144086" y="3184567"/>
            <a:ext cx="2761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446ABD-7B36-4CCC-9876-CE314904364F}"/>
              </a:ext>
            </a:extLst>
          </p:cNvPr>
          <p:cNvCxnSpPr>
            <a:cxnSpLocks/>
          </p:cNvCxnSpPr>
          <p:nvPr/>
        </p:nvCxnSpPr>
        <p:spPr>
          <a:xfrm>
            <a:off x="2237012" y="2819352"/>
            <a:ext cx="0" cy="1939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F8D6292-6DAE-4EE8-9ADE-32AB74D38643}"/>
              </a:ext>
            </a:extLst>
          </p:cNvPr>
          <p:cNvCxnSpPr>
            <a:cxnSpLocks/>
          </p:cNvCxnSpPr>
          <p:nvPr/>
        </p:nvCxnSpPr>
        <p:spPr>
          <a:xfrm flipH="1" flipV="1">
            <a:off x="2860521" y="3760391"/>
            <a:ext cx="286714" cy="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05010344-6C77-4D57-8B44-B436F6FF4C0B}"/>
              </a:ext>
            </a:extLst>
          </p:cNvPr>
          <p:cNvCxnSpPr>
            <a:cxnSpLocks/>
          </p:cNvCxnSpPr>
          <p:nvPr/>
        </p:nvCxnSpPr>
        <p:spPr>
          <a:xfrm flipH="1">
            <a:off x="2857610" y="4825645"/>
            <a:ext cx="3139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9CEECA44-5551-4D44-BA0B-91724E165F33}"/>
              </a:ext>
            </a:extLst>
          </p:cNvPr>
          <p:cNvCxnSpPr>
            <a:cxnSpLocks/>
          </p:cNvCxnSpPr>
          <p:nvPr/>
        </p:nvCxnSpPr>
        <p:spPr>
          <a:xfrm>
            <a:off x="2294612" y="808206"/>
            <a:ext cx="2773602" cy="4404"/>
          </a:xfrm>
          <a:prstGeom prst="line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itle 1">
            <a:extLst>
              <a:ext uri="{FF2B5EF4-FFF2-40B4-BE49-F238E27FC236}">
                <a16:creationId xmlns:a16="http://schemas.microsoft.com/office/drawing/2014/main" id="{278F7338-F3A6-4006-AABB-0AA1E50C7956}"/>
              </a:ext>
            </a:extLst>
          </p:cNvPr>
          <p:cNvSpPr txBox="1">
            <a:spLocks/>
          </p:cNvSpPr>
          <p:nvPr/>
        </p:nvSpPr>
        <p:spPr>
          <a:xfrm>
            <a:off x="9915525" y="658412"/>
            <a:ext cx="1474642" cy="5535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endParaRPr lang="en-US" sz="900" b="1" dirty="0"/>
          </a:p>
          <a:p>
            <a:pPr>
              <a:lnSpc>
                <a:spcPts val="1000"/>
              </a:lnSpc>
            </a:pPr>
            <a:r>
              <a:rPr lang="en-US" sz="900" b="1" dirty="0"/>
              <a:t>Dr. Marla Davis</a:t>
            </a:r>
          </a:p>
          <a:p>
            <a:pPr>
              <a:lnSpc>
                <a:spcPts val="800"/>
              </a:lnSpc>
            </a:pPr>
            <a:r>
              <a:rPr lang="en-US" sz="900" b="1" i="1" dirty="0"/>
              <a:t>Academic Education Liaison</a:t>
            </a:r>
          </a:p>
          <a:p>
            <a:pPr>
              <a:lnSpc>
                <a:spcPts val="1000"/>
              </a:lnSpc>
            </a:pPr>
            <a:r>
              <a:rPr lang="en-US" sz="900" dirty="0">
                <a:latin typeface="+mn-lt"/>
              </a:rPr>
              <a:t> </a:t>
            </a:r>
          </a:p>
        </p:txBody>
      </p:sp>
      <p:sp>
        <p:nvSpPr>
          <p:cNvPr id="87" name="Title 1">
            <a:extLst>
              <a:ext uri="{FF2B5EF4-FFF2-40B4-BE49-F238E27FC236}">
                <a16:creationId xmlns:a16="http://schemas.microsoft.com/office/drawing/2014/main" id="{BCB035D8-7FF8-43B0-9578-EB1B33D498AC}"/>
              </a:ext>
            </a:extLst>
          </p:cNvPr>
          <p:cNvSpPr txBox="1">
            <a:spLocks/>
          </p:cNvSpPr>
          <p:nvPr/>
        </p:nvSpPr>
        <p:spPr>
          <a:xfrm>
            <a:off x="6944074" y="2971800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Ginger Koestler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Policy and Practice</a:t>
            </a:r>
          </a:p>
        </p:txBody>
      </p:sp>
      <p:sp>
        <p:nvSpPr>
          <p:cNvPr id="96" name="Title 1">
            <a:extLst>
              <a:ext uri="{FF2B5EF4-FFF2-40B4-BE49-F238E27FC236}">
                <a16:creationId xmlns:a16="http://schemas.microsoft.com/office/drawing/2014/main" id="{9343F1C5-40B4-4B8B-91CF-718A69D204CC}"/>
              </a:ext>
            </a:extLst>
          </p:cNvPr>
          <p:cNvSpPr txBox="1">
            <a:spLocks/>
          </p:cNvSpPr>
          <p:nvPr/>
        </p:nvSpPr>
        <p:spPr>
          <a:xfrm>
            <a:off x="6956769" y="3583345"/>
            <a:ext cx="1206758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Sharon Coon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Data and Compliance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096F834B-41BE-4A2B-99EC-EA69429DC939}"/>
              </a:ext>
            </a:extLst>
          </p:cNvPr>
          <p:cNvCxnSpPr>
            <a:cxnSpLocks/>
          </p:cNvCxnSpPr>
          <p:nvPr/>
        </p:nvCxnSpPr>
        <p:spPr>
          <a:xfrm flipV="1">
            <a:off x="8162769" y="3792378"/>
            <a:ext cx="143790" cy="99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182F86F-BB08-4558-8969-EDFE267F6E2D}"/>
              </a:ext>
            </a:extLst>
          </p:cNvPr>
          <p:cNvCxnSpPr>
            <a:cxnSpLocks/>
          </p:cNvCxnSpPr>
          <p:nvPr/>
        </p:nvCxnSpPr>
        <p:spPr>
          <a:xfrm flipV="1">
            <a:off x="7593929" y="1550475"/>
            <a:ext cx="3762021" cy="66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561C6D0-6E1E-4A73-9FDF-80B1785F1B9C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9561416" y="1539562"/>
            <a:ext cx="1" cy="183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6705B766-E3D8-44BA-B1AD-1ECE0879AF1B}"/>
              </a:ext>
            </a:extLst>
          </p:cNvPr>
          <p:cNvCxnSpPr>
            <a:cxnSpLocks/>
            <a:endCxn id="82" idx="0"/>
          </p:cNvCxnSpPr>
          <p:nvPr/>
        </p:nvCxnSpPr>
        <p:spPr>
          <a:xfrm>
            <a:off x="11329481" y="1563103"/>
            <a:ext cx="0" cy="1661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1DB578F-6E62-4BA8-B87C-DE76898D0A45}"/>
              </a:ext>
            </a:extLst>
          </p:cNvPr>
          <p:cNvCxnSpPr/>
          <p:nvPr/>
        </p:nvCxnSpPr>
        <p:spPr>
          <a:xfrm>
            <a:off x="8305800" y="2180266"/>
            <a:ext cx="0" cy="162973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6FD481-C5CD-4CBE-B8DF-1E8EF5DE7D4F}"/>
              </a:ext>
            </a:extLst>
          </p:cNvPr>
          <p:cNvCxnSpPr>
            <a:stCxn id="49" idx="3"/>
          </p:cNvCxnSpPr>
          <p:nvPr/>
        </p:nvCxnSpPr>
        <p:spPr>
          <a:xfrm flipV="1">
            <a:off x="8140969" y="2599558"/>
            <a:ext cx="166348" cy="44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1699EBD-7536-45DD-99CD-1905CEE562D4}"/>
              </a:ext>
            </a:extLst>
          </p:cNvPr>
          <p:cNvCxnSpPr>
            <a:cxnSpLocks/>
            <a:stCxn id="87" idx="3"/>
          </p:cNvCxnSpPr>
          <p:nvPr/>
        </p:nvCxnSpPr>
        <p:spPr>
          <a:xfrm flipV="1">
            <a:off x="8150832" y="3195988"/>
            <a:ext cx="142273" cy="44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F4652FC5-8AB3-4136-BA98-9A8F25E2F519}"/>
              </a:ext>
            </a:extLst>
          </p:cNvPr>
          <p:cNvCxnSpPr>
            <a:cxnSpLocks/>
          </p:cNvCxnSpPr>
          <p:nvPr/>
        </p:nvCxnSpPr>
        <p:spPr>
          <a:xfrm>
            <a:off x="7627527" y="1539562"/>
            <a:ext cx="1" cy="1705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D96685D-99D8-7306-91ED-B80CDEB4BC1A}"/>
              </a:ext>
            </a:extLst>
          </p:cNvPr>
          <p:cNvSpPr txBox="1"/>
          <p:nvPr/>
        </p:nvSpPr>
        <p:spPr>
          <a:xfrm>
            <a:off x="1577545" y="4070230"/>
            <a:ext cx="1285267" cy="461665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Dr. Donnie Cook</a:t>
            </a:r>
          </a:p>
          <a:p>
            <a:pPr algn="ctr"/>
            <a:r>
              <a:rPr lang="en-US" sz="800" dirty="0"/>
              <a:t>MS School for Math &amp; Science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3758C4F-527C-4493-C62E-D7BDA6559303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2862812" y="4301063"/>
            <a:ext cx="3035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A893E3DD-24A2-8583-0F33-E1D7C3999301}"/>
              </a:ext>
            </a:extLst>
          </p:cNvPr>
          <p:cNvSpPr txBox="1">
            <a:spLocks/>
          </p:cNvSpPr>
          <p:nvPr/>
        </p:nvSpPr>
        <p:spPr>
          <a:xfrm>
            <a:off x="8909885" y="2955967"/>
            <a:ext cx="1217275" cy="45720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latin typeface="+mn-lt"/>
              </a:rPr>
              <a:t>Dr. Diona Stevenson</a:t>
            </a:r>
          </a:p>
          <a:p>
            <a:pPr>
              <a:lnSpc>
                <a:spcPts val="1000"/>
              </a:lnSpc>
            </a:pPr>
            <a:r>
              <a:rPr lang="en-US" sz="800" dirty="0">
                <a:latin typeface="+mn-lt"/>
              </a:rPr>
              <a:t>District and School Support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A3E5D01-4938-B35D-E056-D9F3566279B3}"/>
              </a:ext>
            </a:extLst>
          </p:cNvPr>
          <p:cNvCxnSpPr>
            <a:cxnSpLocks/>
          </p:cNvCxnSpPr>
          <p:nvPr/>
        </p:nvCxnSpPr>
        <p:spPr>
          <a:xfrm flipV="1">
            <a:off x="10128380" y="3129036"/>
            <a:ext cx="117616" cy="2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61C6D0-6E1E-4A73-9FDF-80B1785F1B9C}"/>
              </a:ext>
            </a:extLst>
          </p:cNvPr>
          <p:cNvCxnSpPr>
            <a:cxnSpLocks/>
            <a:endCxn id="71" idx="0"/>
          </p:cNvCxnSpPr>
          <p:nvPr/>
        </p:nvCxnSpPr>
        <p:spPr>
          <a:xfrm>
            <a:off x="4115542" y="799720"/>
            <a:ext cx="4492" cy="1028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820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382</Words>
  <Application>Microsoft Office PowerPoint</Application>
  <PresentationFormat>Custom</PresentationFormat>
  <Paragraphs>126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Office of Academic Education Leadership Chart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Academic Education Leadership Chart</dc:title>
  <dc:creator>Rana Hood</dc:creator>
  <cp:lastModifiedBy>Rana Hood</cp:lastModifiedBy>
  <cp:revision>122</cp:revision>
  <cp:lastPrinted>2022-11-28T22:34:59Z</cp:lastPrinted>
  <dcterms:created xsi:type="dcterms:W3CDTF">2015-02-20T20:59:18Z</dcterms:created>
  <dcterms:modified xsi:type="dcterms:W3CDTF">2023-03-16T12:10:33Z</dcterms:modified>
</cp:coreProperties>
</file>