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9.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0.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1"/>
  </p:sldMasterIdLst>
  <p:notesMasterIdLst>
    <p:notesMasterId r:id="rId55"/>
  </p:notesMasterIdLst>
  <p:sldIdLst>
    <p:sldId id="423" r:id="rId2"/>
    <p:sldId id="287" r:id="rId3"/>
    <p:sldId id="286" r:id="rId4"/>
    <p:sldId id="564" r:id="rId5"/>
    <p:sldId id="517" r:id="rId6"/>
    <p:sldId id="425" r:id="rId7"/>
    <p:sldId id="416" r:id="rId8"/>
    <p:sldId id="436" r:id="rId9"/>
    <p:sldId id="562" r:id="rId10"/>
    <p:sldId id="431" r:id="rId11"/>
    <p:sldId id="566" r:id="rId12"/>
    <p:sldId id="565" r:id="rId13"/>
    <p:sldId id="547" r:id="rId14"/>
    <p:sldId id="516" r:id="rId15"/>
    <p:sldId id="515" r:id="rId16"/>
    <p:sldId id="318" r:id="rId17"/>
    <p:sldId id="561" r:id="rId18"/>
    <p:sldId id="525" r:id="rId19"/>
    <p:sldId id="524" r:id="rId20"/>
    <p:sldId id="528" r:id="rId21"/>
    <p:sldId id="549" r:id="rId22"/>
    <p:sldId id="534" r:id="rId23"/>
    <p:sldId id="535" r:id="rId24"/>
    <p:sldId id="533" r:id="rId25"/>
    <p:sldId id="567" r:id="rId26"/>
    <p:sldId id="568" r:id="rId27"/>
    <p:sldId id="559" r:id="rId28"/>
    <p:sldId id="415" r:id="rId29"/>
    <p:sldId id="520" r:id="rId30"/>
    <p:sldId id="521" r:id="rId31"/>
    <p:sldId id="546" r:id="rId32"/>
    <p:sldId id="545" r:id="rId33"/>
    <p:sldId id="538" r:id="rId34"/>
    <p:sldId id="544" r:id="rId35"/>
    <p:sldId id="542" r:id="rId36"/>
    <p:sldId id="541" r:id="rId37"/>
    <p:sldId id="540" r:id="rId38"/>
    <p:sldId id="539" r:id="rId39"/>
    <p:sldId id="543" r:id="rId40"/>
    <p:sldId id="548" r:id="rId41"/>
    <p:sldId id="537" r:id="rId42"/>
    <p:sldId id="536" r:id="rId43"/>
    <p:sldId id="560" r:id="rId44"/>
    <p:sldId id="526" r:id="rId45"/>
    <p:sldId id="519" r:id="rId46"/>
    <p:sldId id="554" r:id="rId47"/>
    <p:sldId id="553" r:id="rId48"/>
    <p:sldId id="552" r:id="rId49"/>
    <p:sldId id="557" r:id="rId50"/>
    <p:sldId id="563" r:id="rId51"/>
    <p:sldId id="531" r:id="rId52"/>
    <p:sldId id="558" r:id="rId53"/>
    <p:sldId id="420" r:id="rId54"/>
  </p:sldIdLst>
  <p:sldSz cx="12192000" cy="6858000"/>
  <p:notesSz cx="6858000" cy="9144000"/>
  <p:custDataLst>
    <p:tags r:id="rId5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364248-A63B-D0CA-B9DA-43642C70A0B7}" name="Monique Corley" initials="MC" userId="S::MCorley@mdek12.org::8fd5f4ca-3723-4370-ace8-2882463c5dd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71"/>
    <a:srgbClr val="5FAADE"/>
    <a:srgbClr val="A74A7A"/>
    <a:srgbClr val="EF3A5B"/>
    <a:srgbClr val="E9F7FE"/>
    <a:srgbClr val="F3A51E"/>
    <a:srgbClr val="B0D357"/>
    <a:srgbClr val="69C8C3"/>
    <a:srgbClr val="39A1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59FE5A-36EB-4304-8030-7404139A456C}" v="90" dt="2022-06-30T21:44:04.690"/>
    <p1510:client id="{4C1AD308-291A-4338-8A33-68683C8E9EA5}" v="4" dt="2022-06-29T14:49:22.2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p:restoredTop sz="86410" autoAdjust="0"/>
  </p:normalViewPr>
  <p:slideViewPr>
    <p:cSldViewPr snapToGrid="0">
      <p:cViewPr varScale="1">
        <p:scale>
          <a:sx n="45" d="100"/>
          <a:sy n="45" d="100"/>
        </p:scale>
        <p:origin x="381" y="38"/>
      </p:cViewPr>
      <p:guideLst/>
    </p:cSldViewPr>
  </p:slideViewPr>
  <p:outlineViewPr>
    <p:cViewPr>
      <p:scale>
        <a:sx n="33" d="100"/>
        <a:sy n="33" d="100"/>
      </p:scale>
      <p:origin x="0" y="-3213"/>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61"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95B8F4-15A4-4A75-857B-C09DA0A6DB00}" type="doc">
      <dgm:prSet loTypeId="urn:microsoft.com/office/officeart/2009/3/layout/OpposingIdeas" loCatId="relationship" qsTypeId="urn:microsoft.com/office/officeart/2005/8/quickstyle/simple1" qsCatId="simple" csTypeId="urn:microsoft.com/office/officeart/2005/8/colors/accent1_2" csCatId="accent1" phldr="1"/>
      <dgm:spPr/>
      <dgm:t>
        <a:bodyPr/>
        <a:lstStyle/>
        <a:p>
          <a:endParaRPr lang="en-US"/>
        </a:p>
      </dgm:t>
    </dgm:pt>
    <dgm:pt modelId="{FF7D2C0C-894D-4CE8-A5D2-FE3DB4F38F6A}">
      <dgm:prSet phldrT="[Text]" custT="1"/>
      <dgm:spPr/>
      <dgm:t>
        <a:bodyPr/>
        <a:lstStyle/>
        <a:p>
          <a:r>
            <a:rPr lang="en-US" sz="3200" b="1"/>
            <a:t> Human Resources</a:t>
          </a:r>
        </a:p>
      </dgm:t>
    </dgm:pt>
    <dgm:pt modelId="{07A930EB-6169-44DA-BA75-2DB1F3A7475C}" type="parTrans" cxnId="{2D1D779B-51D2-432F-82BF-0BAA822BD4C2}">
      <dgm:prSet/>
      <dgm:spPr/>
      <dgm:t>
        <a:bodyPr/>
        <a:lstStyle/>
        <a:p>
          <a:endParaRPr lang="en-US"/>
        </a:p>
      </dgm:t>
    </dgm:pt>
    <dgm:pt modelId="{686B2C46-F45F-4175-AB3C-89DE85B81930}" type="sibTrans" cxnId="{2D1D779B-51D2-432F-82BF-0BAA822BD4C2}">
      <dgm:prSet/>
      <dgm:spPr/>
      <dgm:t>
        <a:bodyPr/>
        <a:lstStyle/>
        <a:p>
          <a:endParaRPr lang="en-US"/>
        </a:p>
      </dgm:t>
    </dgm:pt>
    <dgm:pt modelId="{D660A541-1915-4F73-98E4-80AFD2FD6C92}">
      <dgm:prSet phldrT="[Text]"/>
      <dgm:spPr/>
      <dgm:t>
        <a:bodyPr/>
        <a:lstStyle/>
        <a:p>
          <a:pPr algn="ctr"/>
          <a:r>
            <a:rPr lang="en-US" b="1">
              <a:solidFill>
                <a:schemeClr val="bg1"/>
              </a:solidFill>
            </a:rPr>
            <a:t>$0 - $75,000</a:t>
          </a:r>
        </a:p>
      </dgm:t>
    </dgm:pt>
    <dgm:pt modelId="{26F168C5-4E8C-46C8-B8B4-2BF2B273B9FC}" type="parTrans" cxnId="{1B2D7FCA-B5B9-4092-8EF1-E0134587DEA3}">
      <dgm:prSet/>
      <dgm:spPr/>
      <dgm:t>
        <a:bodyPr/>
        <a:lstStyle/>
        <a:p>
          <a:endParaRPr lang="en-US"/>
        </a:p>
      </dgm:t>
    </dgm:pt>
    <dgm:pt modelId="{3DE6688D-6483-4D5B-9ACA-C2527076A9DB}" type="sibTrans" cxnId="{1B2D7FCA-B5B9-4092-8EF1-E0134587DEA3}">
      <dgm:prSet/>
      <dgm:spPr/>
      <dgm:t>
        <a:bodyPr/>
        <a:lstStyle/>
        <a:p>
          <a:endParaRPr lang="en-US"/>
        </a:p>
      </dgm:t>
    </dgm:pt>
    <dgm:pt modelId="{B0130B81-1586-4F69-8B4E-7C6BCCA07B97}">
      <dgm:prSet phldrT="[Text]" custT="1"/>
      <dgm:spPr/>
      <dgm:t>
        <a:bodyPr/>
        <a:lstStyle/>
        <a:p>
          <a:r>
            <a:rPr lang="en-US" sz="2800" b="1"/>
            <a:t> Procurement </a:t>
          </a:r>
        </a:p>
      </dgm:t>
    </dgm:pt>
    <dgm:pt modelId="{A5E3CFE4-8C11-4C10-B00D-50131314F663}" type="parTrans" cxnId="{AB780E2C-E86B-4A51-AAF6-D0E43C3809D4}">
      <dgm:prSet/>
      <dgm:spPr/>
      <dgm:t>
        <a:bodyPr/>
        <a:lstStyle/>
        <a:p>
          <a:endParaRPr lang="en-US"/>
        </a:p>
      </dgm:t>
    </dgm:pt>
    <dgm:pt modelId="{33BC55E8-88FB-4FE5-B895-6F82D1E3F8D9}" type="sibTrans" cxnId="{AB780E2C-E86B-4A51-AAF6-D0E43C3809D4}">
      <dgm:prSet/>
      <dgm:spPr/>
      <dgm:t>
        <a:bodyPr/>
        <a:lstStyle/>
        <a:p>
          <a:endParaRPr lang="en-US"/>
        </a:p>
      </dgm:t>
    </dgm:pt>
    <dgm:pt modelId="{34FAB01E-564B-4122-9E9C-23BC4D931B33}">
      <dgm:prSet phldrT="[Text]"/>
      <dgm:spPr/>
      <dgm:t>
        <a:bodyPr/>
        <a:lstStyle/>
        <a:p>
          <a:r>
            <a:rPr lang="en-US" b="1">
              <a:solidFill>
                <a:schemeClr val="bg1"/>
              </a:solidFill>
            </a:rPr>
            <a:t>$75,000.01 and Over </a:t>
          </a:r>
        </a:p>
      </dgm:t>
    </dgm:pt>
    <dgm:pt modelId="{0E50D22D-F606-4934-A8B1-E4129BEC3AB7}" type="parTrans" cxnId="{2717B25E-EF42-4BF0-8533-F751C985703C}">
      <dgm:prSet/>
      <dgm:spPr/>
      <dgm:t>
        <a:bodyPr/>
        <a:lstStyle/>
        <a:p>
          <a:endParaRPr lang="en-US"/>
        </a:p>
      </dgm:t>
    </dgm:pt>
    <dgm:pt modelId="{4511A141-BCF1-4FF8-AF5A-195AB1AEF071}" type="sibTrans" cxnId="{2717B25E-EF42-4BF0-8533-F751C985703C}">
      <dgm:prSet/>
      <dgm:spPr/>
      <dgm:t>
        <a:bodyPr/>
        <a:lstStyle/>
        <a:p>
          <a:endParaRPr lang="en-US"/>
        </a:p>
      </dgm:t>
    </dgm:pt>
    <dgm:pt modelId="{DF5FCA7A-905A-48E0-9DB3-91A0D7566CAB}" type="pres">
      <dgm:prSet presAssocID="{5A95B8F4-15A4-4A75-857B-C09DA0A6DB00}" presName="Name0" presStyleCnt="0">
        <dgm:presLayoutVars>
          <dgm:chMax val="2"/>
          <dgm:dir/>
          <dgm:animOne val="branch"/>
          <dgm:animLvl val="lvl"/>
          <dgm:resizeHandles val="exact"/>
        </dgm:presLayoutVars>
      </dgm:prSet>
      <dgm:spPr/>
    </dgm:pt>
    <dgm:pt modelId="{D3E78908-C388-48C4-8C84-2F199C26C559}" type="pres">
      <dgm:prSet presAssocID="{5A95B8F4-15A4-4A75-857B-C09DA0A6DB00}" presName="Background" presStyleLbl="node1" presStyleIdx="0" presStyleCnt="1" custScaleX="90300" custScaleY="100846"/>
      <dgm:spPr/>
    </dgm:pt>
    <dgm:pt modelId="{D43BAA9E-2BA5-49A9-8F81-4DBABC616E79}" type="pres">
      <dgm:prSet presAssocID="{5A95B8F4-15A4-4A75-857B-C09DA0A6DB00}" presName="Divider" presStyleLbl="callout" presStyleIdx="0" presStyleCnt="1"/>
      <dgm:spPr/>
    </dgm:pt>
    <dgm:pt modelId="{912DC7AF-78B5-473B-B592-284F78D83417}" type="pres">
      <dgm:prSet presAssocID="{5A95B8F4-15A4-4A75-857B-C09DA0A6DB00}" presName="ChildText1" presStyleLbl="revTx" presStyleIdx="0" presStyleCnt="0">
        <dgm:presLayoutVars>
          <dgm:chMax val="0"/>
          <dgm:chPref val="0"/>
          <dgm:bulletEnabled val="1"/>
        </dgm:presLayoutVars>
      </dgm:prSet>
      <dgm:spPr/>
    </dgm:pt>
    <dgm:pt modelId="{B026180B-AA4E-4732-B9A0-3E3AD4E73736}" type="pres">
      <dgm:prSet presAssocID="{5A95B8F4-15A4-4A75-857B-C09DA0A6DB00}" presName="ChildText2" presStyleLbl="revTx" presStyleIdx="0" presStyleCnt="0">
        <dgm:presLayoutVars>
          <dgm:chMax val="0"/>
          <dgm:chPref val="0"/>
          <dgm:bulletEnabled val="1"/>
        </dgm:presLayoutVars>
      </dgm:prSet>
      <dgm:spPr/>
    </dgm:pt>
    <dgm:pt modelId="{9AD4E7B4-96E1-4C66-89DE-A0F1870AD68D}" type="pres">
      <dgm:prSet presAssocID="{5A95B8F4-15A4-4A75-857B-C09DA0A6DB00}" presName="ParentText1" presStyleLbl="revTx" presStyleIdx="0" presStyleCnt="0">
        <dgm:presLayoutVars>
          <dgm:chMax val="1"/>
          <dgm:chPref val="1"/>
        </dgm:presLayoutVars>
      </dgm:prSet>
      <dgm:spPr/>
    </dgm:pt>
    <dgm:pt modelId="{7F01AE30-260C-4A71-9256-2B256E82837E}" type="pres">
      <dgm:prSet presAssocID="{5A95B8F4-15A4-4A75-857B-C09DA0A6DB00}" presName="ParentShape1" presStyleLbl="alignImgPlace1" presStyleIdx="0" presStyleCnt="2" custScaleY="156924">
        <dgm:presLayoutVars/>
      </dgm:prSet>
      <dgm:spPr/>
    </dgm:pt>
    <dgm:pt modelId="{7FDE9533-C0D2-462B-8DF2-16ADF79FF858}" type="pres">
      <dgm:prSet presAssocID="{5A95B8F4-15A4-4A75-857B-C09DA0A6DB00}" presName="ParentText2" presStyleLbl="revTx" presStyleIdx="0" presStyleCnt="0">
        <dgm:presLayoutVars>
          <dgm:chMax val="1"/>
          <dgm:chPref val="1"/>
        </dgm:presLayoutVars>
      </dgm:prSet>
      <dgm:spPr/>
    </dgm:pt>
    <dgm:pt modelId="{C0742F49-DDCA-473F-B51F-05EC38AAF087}" type="pres">
      <dgm:prSet presAssocID="{5A95B8F4-15A4-4A75-857B-C09DA0A6DB00}" presName="ParentShape2" presStyleLbl="alignImgPlace1" presStyleIdx="1" presStyleCnt="2" custScaleX="169312" custScaleY="153883">
        <dgm:presLayoutVars/>
      </dgm:prSet>
      <dgm:spPr/>
    </dgm:pt>
  </dgm:ptLst>
  <dgm:cxnLst>
    <dgm:cxn modelId="{AB780E2C-E86B-4A51-AAF6-D0E43C3809D4}" srcId="{5A95B8F4-15A4-4A75-857B-C09DA0A6DB00}" destId="{B0130B81-1586-4F69-8B4E-7C6BCCA07B97}" srcOrd="1" destOrd="0" parTransId="{A5E3CFE4-8C11-4C10-B00D-50131314F663}" sibTransId="{33BC55E8-88FB-4FE5-B895-6F82D1E3F8D9}"/>
    <dgm:cxn modelId="{2717B25E-EF42-4BF0-8533-F751C985703C}" srcId="{B0130B81-1586-4F69-8B4E-7C6BCCA07B97}" destId="{34FAB01E-564B-4122-9E9C-23BC4D931B33}" srcOrd="0" destOrd="0" parTransId="{0E50D22D-F606-4934-A8B1-E4129BEC3AB7}" sibTransId="{4511A141-BCF1-4FF8-AF5A-195AB1AEF071}"/>
    <dgm:cxn modelId="{EBE03874-3191-4453-867F-DB94968DA308}" type="presOf" srcId="{FF7D2C0C-894D-4CE8-A5D2-FE3DB4F38F6A}" destId="{7F01AE30-260C-4A71-9256-2B256E82837E}" srcOrd="1" destOrd="0" presId="urn:microsoft.com/office/officeart/2009/3/layout/OpposingIdeas"/>
    <dgm:cxn modelId="{EA131C7D-9FD9-447A-9BA6-B4D1486CD26B}" type="presOf" srcId="{34FAB01E-564B-4122-9E9C-23BC4D931B33}" destId="{B026180B-AA4E-4732-B9A0-3E3AD4E73736}" srcOrd="0" destOrd="0" presId="urn:microsoft.com/office/officeart/2009/3/layout/OpposingIdeas"/>
    <dgm:cxn modelId="{3C71CB84-E709-42ED-B05A-762B25CD60D3}" type="presOf" srcId="{B0130B81-1586-4F69-8B4E-7C6BCCA07B97}" destId="{C0742F49-DDCA-473F-B51F-05EC38AAF087}" srcOrd="1" destOrd="0" presId="urn:microsoft.com/office/officeart/2009/3/layout/OpposingIdeas"/>
    <dgm:cxn modelId="{2D1D779B-51D2-432F-82BF-0BAA822BD4C2}" srcId="{5A95B8F4-15A4-4A75-857B-C09DA0A6DB00}" destId="{FF7D2C0C-894D-4CE8-A5D2-FE3DB4F38F6A}" srcOrd="0" destOrd="0" parTransId="{07A930EB-6169-44DA-BA75-2DB1F3A7475C}" sibTransId="{686B2C46-F45F-4175-AB3C-89DE85B81930}"/>
    <dgm:cxn modelId="{A64246B4-0608-4983-AD82-EDF6EADA5B0D}" type="presOf" srcId="{5A95B8F4-15A4-4A75-857B-C09DA0A6DB00}" destId="{DF5FCA7A-905A-48E0-9DB3-91A0D7566CAB}" srcOrd="0" destOrd="0" presId="urn:microsoft.com/office/officeart/2009/3/layout/OpposingIdeas"/>
    <dgm:cxn modelId="{9797F4B8-1445-4EE1-A548-D7087733B08C}" type="presOf" srcId="{FF7D2C0C-894D-4CE8-A5D2-FE3DB4F38F6A}" destId="{9AD4E7B4-96E1-4C66-89DE-A0F1870AD68D}" srcOrd="0" destOrd="0" presId="urn:microsoft.com/office/officeart/2009/3/layout/OpposingIdeas"/>
    <dgm:cxn modelId="{3514A0B9-901B-4582-A447-3CE3524A133F}" type="presOf" srcId="{B0130B81-1586-4F69-8B4E-7C6BCCA07B97}" destId="{7FDE9533-C0D2-462B-8DF2-16ADF79FF858}" srcOrd="0" destOrd="0" presId="urn:microsoft.com/office/officeart/2009/3/layout/OpposingIdeas"/>
    <dgm:cxn modelId="{1B2D7FCA-B5B9-4092-8EF1-E0134587DEA3}" srcId="{FF7D2C0C-894D-4CE8-A5D2-FE3DB4F38F6A}" destId="{D660A541-1915-4F73-98E4-80AFD2FD6C92}" srcOrd="0" destOrd="0" parTransId="{26F168C5-4E8C-46C8-B8B4-2BF2B273B9FC}" sibTransId="{3DE6688D-6483-4D5B-9ACA-C2527076A9DB}"/>
    <dgm:cxn modelId="{30A8DFD8-0B06-48E0-8286-F022B2F4D95D}" type="presOf" srcId="{D660A541-1915-4F73-98E4-80AFD2FD6C92}" destId="{912DC7AF-78B5-473B-B592-284F78D83417}" srcOrd="0" destOrd="0" presId="urn:microsoft.com/office/officeart/2009/3/layout/OpposingIdeas"/>
    <dgm:cxn modelId="{B40AF965-2E96-4DE5-B021-A570FDD25C7C}" type="presParOf" srcId="{DF5FCA7A-905A-48E0-9DB3-91A0D7566CAB}" destId="{D3E78908-C388-48C4-8C84-2F199C26C559}" srcOrd="0" destOrd="0" presId="urn:microsoft.com/office/officeart/2009/3/layout/OpposingIdeas"/>
    <dgm:cxn modelId="{35849441-BBED-4AAE-84F9-9B27E4D366B8}" type="presParOf" srcId="{DF5FCA7A-905A-48E0-9DB3-91A0D7566CAB}" destId="{D43BAA9E-2BA5-49A9-8F81-4DBABC616E79}" srcOrd="1" destOrd="0" presId="urn:microsoft.com/office/officeart/2009/3/layout/OpposingIdeas"/>
    <dgm:cxn modelId="{3B157F33-2ED2-44BE-B906-7CA748D66A84}" type="presParOf" srcId="{DF5FCA7A-905A-48E0-9DB3-91A0D7566CAB}" destId="{912DC7AF-78B5-473B-B592-284F78D83417}" srcOrd="2" destOrd="0" presId="urn:microsoft.com/office/officeart/2009/3/layout/OpposingIdeas"/>
    <dgm:cxn modelId="{37CA8D95-373B-4D69-BD6D-1E2BEF9B6C77}" type="presParOf" srcId="{DF5FCA7A-905A-48E0-9DB3-91A0D7566CAB}" destId="{B026180B-AA4E-4732-B9A0-3E3AD4E73736}" srcOrd="3" destOrd="0" presId="urn:microsoft.com/office/officeart/2009/3/layout/OpposingIdeas"/>
    <dgm:cxn modelId="{94D104FE-6597-465B-9981-FE2DDB2394F9}" type="presParOf" srcId="{DF5FCA7A-905A-48E0-9DB3-91A0D7566CAB}" destId="{9AD4E7B4-96E1-4C66-89DE-A0F1870AD68D}" srcOrd="4" destOrd="0" presId="urn:microsoft.com/office/officeart/2009/3/layout/OpposingIdeas"/>
    <dgm:cxn modelId="{1D5BAEF1-DDA3-4155-B84F-98FF61892432}" type="presParOf" srcId="{DF5FCA7A-905A-48E0-9DB3-91A0D7566CAB}" destId="{7F01AE30-260C-4A71-9256-2B256E82837E}" srcOrd="5" destOrd="0" presId="urn:microsoft.com/office/officeart/2009/3/layout/OpposingIdeas"/>
    <dgm:cxn modelId="{C6E31B24-AB68-43C4-B39B-71234842CC72}" type="presParOf" srcId="{DF5FCA7A-905A-48E0-9DB3-91A0D7566CAB}" destId="{7FDE9533-C0D2-462B-8DF2-16ADF79FF858}" srcOrd="6" destOrd="0" presId="urn:microsoft.com/office/officeart/2009/3/layout/OpposingIdeas"/>
    <dgm:cxn modelId="{08B60DCC-FB69-47A2-BF7E-62606CA4915E}" type="presParOf" srcId="{DF5FCA7A-905A-48E0-9DB3-91A0D7566CAB}" destId="{C0742F49-DDCA-473F-B51F-05EC38AAF087}" srcOrd="7" destOrd="0" presId="urn:microsoft.com/office/officeart/2009/3/layout/OpposingIdea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E78908-C388-48C4-8C84-2F199C26C559}">
      <dsp:nvSpPr>
        <dsp:cNvPr id="0" name=""/>
        <dsp:cNvSpPr/>
      </dsp:nvSpPr>
      <dsp:spPr>
        <a:xfrm>
          <a:off x="825496" y="1562266"/>
          <a:ext cx="4001484" cy="2403174"/>
        </a:xfrm>
        <a:prstGeom prst="round2DiagRect">
          <a:avLst>
            <a:gd name="adj1" fmla="val 0"/>
            <a:gd name="adj2"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3BAA9E-2BA5-49A9-8F81-4DBABC616E79}">
      <dsp:nvSpPr>
        <dsp:cNvPr id="0" name=""/>
        <dsp:cNvSpPr/>
      </dsp:nvSpPr>
      <dsp:spPr>
        <a:xfrm>
          <a:off x="2826238" y="1825090"/>
          <a:ext cx="590" cy="1877526"/>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2DC7AF-78B5-473B-B592-284F78D83417}">
      <dsp:nvSpPr>
        <dsp:cNvPr id="0" name=""/>
        <dsp:cNvSpPr/>
      </dsp:nvSpPr>
      <dsp:spPr>
        <a:xfrm>
          <a:off x="758288" y="1752878"/>
          <a:ext cx="1920240" cy="202195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ctr" defTabSz="1289050">
            <a:lnSpc>
              <a:spcPct val="90000"/>
            </a:lnSpc>
            <a:spcBef>
              <a:spcPct val="0"/>
            </a:spcBef>
            <a:spcAft>
              <a:spcPct val="35000"/>
            </a:spcAft>
            <a:buNone/>
          </a:pPr>
          <a:r>
            <a:rPr lang="en-US" sz="2900" b="1" kern="1200">
              <a:solidFill>
                <a:schemeClr val="bg1"/>
              </a:solidFill>
            </a:rPr>
            <a:t>$0 - $75,000</a:t>
          </a:r>
        </a:p>
      </dsp:txBody>
      <dsp:txXfrm>
        <a:off x="758288" y="1752878"/>
        <a:ext cx="1920240" cy="2021951"/>
      </dsp:txXfrm>
    </dsp:sp>
    <dsp:sp modelId="{B026180B-AA4E-4732-B9A0-3E3AD4E73736}">
      <dsp:nvSpPr>
        <dsp:cNvPr id="0" name=""/>
        <dsp:cNvSpPr/>
      </dsp:nvSpPr>
      <dsp:spPr>
        <a:xfrm>
          <a:off x="2973949" y="1752878"/>
          <a:ext cx="1920240" cy="202195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1" kern="1200">
              <a:solidFill>
                <a:schemeClr val="bg1"/>
              </a:solidFill>
            </a:rPr>
            <a:t>$75,000.01 and Over </a:t>
          </a:r>
        </a:p>
      </dsp:txBody>
      <dsp:txXfrm>
        <a:off x="2973949" y="1752878"/>
        <a:ext cx="1920240" cy="2021951"/>
      </dsp:txXfrm>
    </dsp:sp>
    <dsp:sp modelId="{7F01AE30-260C-4A71-9256-2B256E82837E}">
      <dsp:nvSpPr>
        <dsp:cNvPr id="0" name=""/>
        <dsp:cNvSpPr/>
      </dsp:nvSpPr>
      <dsp:spPr>
        <a:xfrm rot="16200000">
          <a:off x="-1798438" y="1889089"/>
          <a:ext cx="4079477" cy="738553"/>
        </a:xfrm>
        <a:prstGeom prst="rightArrow">
          <a:avLst>
            <a:gd name="adj1" fmla="val 49830"/>
            <a:gd name="adj2" fmla="val 6066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r" defTabSz="1422400">
            <a:lnSpc>
              <a:spcPct val="90000"/>
            </a:lnSpc>
            <a:spcBef>
              <a:spcPct val="0"/>
            </a:spcBef>
            <a:spcAft>
              <a:spcPct val="35000"/>
            </a:spcAft>
            <a:buNone/>
          </a:pPr>
          <a:r>
            <a:rPr lang="en-US" sz="3200" b="1" kern="1200"/>
            <a:t> Human Resources</a:t>
          </a:r>
        </a:p>
      </dsp:txBody>
      <dsp:txXfrm>
        <a:off x="-1686817" y="2185976"/>
        <a:ext cx="3856235" cy="368021"/>
      </dsp:txXfrm>
    </dsp:sp>
    <dsp:sp modelId="{C0742F49-DDCA-473F-B51F-05EC38AAF087}">
      <dsp:nvSpPr>
        <dsp:cNvPr id="0" name=""/>
        <dsp:cNvSpPr/>
      </dsp:nvSpPr>
      <dsp:spPr>
        <a:xfrm rot="5400000">
          <a:off x="3410966" y="2644111"/>
          <a:ext cx="4000422" cy="1250460"/>
        </a:xfrm>
        <a:prstGeom prst="rightArrow">
          <a:avLst>
            <a:gd name="adj1" fmla="val 49830"/>
            <a:gd name="adj2" fmla="val 6066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r" defTabSz="1244600">
            <a:lnSpc>
              <a:spcPct val="90000"/>
            </a:lnSpc>
            <a:spcBef>
              <a:spcPct val="0"/>
            </a:spcBef>
            <a:spcAft>
              <a:spcPct val="35000"/>
            </a:spcAft>
            <a:buNone/>
          </a:pPr>
          <a:r>
            <a:rPr lang="en-US" sz="2800" b="1" kern="1200"/>
            <a:t> Procurement </a:t>
          </a:r>
        </a:p>
      </dsp:txBody>
      <dsp:txXfrm>
        <a:off x="3599954" y="2768802"/>
        <a:ext cx="3622447" cy="623104"/>
      </dsp:txXfrm>
    </dsp:sp>
  </dsp:spTree>
</dsp:drawing>
</file>

<file path=ppt/diagrams/layout1.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E7CCA9-ED3A-F045-97E2-A2791CD30ACD}" type="datetimeFigureOut">
              <a:rPr lang="en-US" smtClean="0"/>
              <a:t>6/30/2022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74287C-F1A9-1F49-875F-770B5241E278}" type="slidenum">
              <a:rPr lang="en-US" smtClean="0"/>
              <a:t>‹#›</a:t>
            </a:fld>
            <a:endParaRPr lang="en-US"/>
          </a:p>
        </p:txBody>
      </p:sp>
    </p:spTree>
    <p:extLst>
      <p:ext uri="{BB962C8B-B14F-4D97-AF65-F5344CB8AC3E}">
        <p14:creationId xmlns:p14="http://schemas.microsoft.com/office/powerpoint/2010/main" val="599804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74287C-F1A9-1F49-875F-770B5241E278}" type="slidenum">
              <a:rPr lang="en-US" smtClean="0"/>
              <a:t>1</a:t>
            </a:fld>
            <a:endParaRPr lang="en-US"/>
          </a:p>
        </p:txBody>
      </p:sp>
    </p:spTree>
    <p:extLst>
      <p:ext uri="{BB962C8B-B14F-4D97-AF65-F5344CB8AC3E}">
        <p14:creationId xmlns:p14="http://schemas.microsoft.com/office/powerpoint/2010/main" val="2288541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74287C-F1A9-1F49-875F-770B5241E278}" type="slidenum">
              <a:rPr lang="en-US" smtClean="0"/>
              <a:t>13</a:t>
            </a:fld>
            <a:endParaRPr lang="en-US"/>
          </a:p>
        </p:txBody>
      </p:sp>
    </p:spTree>
    <p:extLst>
      <p:ext uri="{BB962C8B-B14F-4D97-AF65-F5344CB8AC3E}">
        <p14:creationId xmlns:p14="http://schemas.microsoft.com/office/powerpoint/2010/main" val="2506434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74287C-F1A9-1F49-875F-770B5241E278}" type="slidenum">
              <a:rPr lang="en-US" smtClean="0"/>
              <a:t>14</a:t>
            </a:fld>
            <a:endParaRPr lang="en-US"/>
          </a:p>
        </p:txBody>
      </p:sp>
    </p:spTree>
    <p:extLst>
      <p:ext uri="{BB962C8B-B14F-4D97-AF65-F5344CB8AC3E}">
        <p14:creationId xmlns:p14="http://schemas.microsoft.com/office/powerpoint/2010/main" val="3133131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74287C-F1A9-1F49-875F-770B5241E278}" type="slidenum">
              <a:rPr lang="en-US" smtClean="0"/>
              <a:t>15</a:t>
            </a:fld>
            <a:endParaRPr lang="en-US"/>
          </a:p>
        </p:txBody>
      </p:sp>
    </p:spTree>
    <p:extLst>
      <p:ext uri="{BB962C8B-B14F-4D97-AF65-F5344CB8AC3E}">
        <p14:creationId xmlns:p14="http://schemas.microsoft.com/office/powerpoint/2010/main" val="1512782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74287C-F1A9-1F49-875F-770B5241E278}" type="slidenum">
              <a:rPr lang="en-US" smtClean="0"/>
              <a:t>16</a:t>
            </a:fld>
            <a:endParaRPr lang="en-US"/>
          </a:p>
        </p:txBody>
      </p:sp>
    </p:spTree>
    <p:extLst>
      <p:ext uri="{BB962C8B-B14F-4D97-AF65-F5344CB8AC3E}">
        <p14:creationId xmlns:p14="http://schemas.microsoft.com/office/powerpoint/2010/main" val="1763073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74287C-F1A9-1F49-875F-770B5241E278}" type="slidenum">
              <a:rPr lang="en-US" smtClean="0"/>
              <a:t>17</a:t>
            </a:fld>
            <a:endParaRPr lang="en-US"/>
          </a:p>
        </p:txBody>
      </p:sp>
    </p:spTree>
    <p:extLst>
      <p:ext uri="{BB962C8B-B14F-4D97-AF65-F5344CB8AC3E}">
        <p14:creationId xmlns:p14="http://schemas.microsoft.com/office/powerpoint/2010/main" val="830015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74287C-F1A9-1F49-875F-770B5241E278}" type="slidenum">
              <a:rPr lang="en-US" smtClean="0"/>
              <a:t>18</a:t>
            </a:fld>
            <a:endParaRPr lang="en-US"/>
          </a:p>
        </p:txBody>
      </p:sp>
    </p:spTree>
    <p:extLst>
      <p:ext uri="{BB962C8B-B14F-4D97-AF65-F5344CB8AC3E}">
        <p14:creationId xmlns:p14="http://schemas.microsoft.com/office/powerpoint/2010/main" val="14251771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CONTRACTS EXEMPT FROM APPROVAL BY THE PPRB The following contracts are exempt from approval by the PPRB: Unless otherwise ordered by regulation of the PPRB, the following listed items are exempt from the competitive bid process and do not require approval of the OPTFM except as may be required when submitting an Inventory Deletion Form. </a:t>
            </a:r>
          </a:p>
          <a:p>
            <a:endParaRPr lang="en-US"/>
          </a:p>
          <a:p>
            <a:r>
              <a:rPr lang="en-US"/>
              <a:t>By authority of the Mississippi Legislature, service contracts which do not exceed $75,000.00 do not require approval of the PPRB. Contracts which do not exceed $75,000.00 shall follow the procedures set forth in Section 3-205 (Small Purchases). The following are exempt from the purview of the PPRB in accordance with Mississippi Code Annotated § 27-104-7(2)(f) and as determined by the PPRB when performing duties for which they are licensed or certified.</a:t>
            </a:r>
          </a:p>
          <a:p>
            <a:r>
              <a:rPr lang="en-US"/>
              <a:t> </a:t>
            </a:r>
          </a:p>
          <a:p>
            <a:r>
              <a:rPr lang="en-US"/>
              <a:t>• Personal service contracts not exceeding $75,000 </a:t>
            </a:r>
          </a:p>
          <a:p>
            <a:r>
              <a:rPr lang="en-US"/>
              <a:t>• Contracts between agencies under the purview of the PPRB </a:t>
            </a:r>
          </a:p>
          <a:p>
            <a:r>
              <a:rPr lang="en-US"/>
              <a:t>• Computer or information technology-related services governed by the Mississippi Department of Information Technology Services (ITS) </a:t>
            </a:r>
          </a:p>
          <a:p>
            <a:r>
              <a:rPr lang="en-US"/>
              <a:t>• Personal service contracts entered into by the Mississippi Department of Transportation </a:t>
            </a:r>
          </a:p>
          <a:p>
            <a:r>
              <a:rPr lang="en-US"/>
              <a:t>• Contracts exempt by legislative statutory authority </a:t>
            </a:r>
          </a:p>
          <a:p>
            <a:endParaRPr lang="en-US"/>
          </a:p>
          <a:p>
            <a:r>
              <a:rPr lang="en-US"/>
              <a:t>Contracts for equipment repairs governed by Mississippi Code Annotated 31-7-13 </a:t>
            </a:r>
          </a:p>
          <a:p>
            <a:r>
              <a:rPr lang="en-US"/>
              <a:t>• Contracts to manage trust funds by the Board of Trustees of the Public Employees’ Retirement System </a:t>
            </a:r>
          </a:p>
          <a:p>
            <a:r>
              <a:rPr lang="en-US"/>
              <a:t>• Accountant </a:t>
            </a:r>
          </a:p>
          <a:p>
            <a:r>
              <a:rPr lang="en-US"/>
              <a:t>• Engineer </a:t>
            </a:r>
          </a:p>
          <a:p>
            <a:r>
              <a:rPr lang="en-US"/>
              <a:t>• Architect </a:t>
            </a:r>
          </a:p>
          <a:p>
            <a:r>
              <a:rPr lang="en-US"/>
              <a:t>• Attorney </a:t>
            </a:r>
          </a:p>
          <a:p>
            <a:r>
              <a:rPr lang="en-US"/>
              <a:t>• Utility rate expert services </a:t>
            </a:r>
          </a:p>
        </p:txBody>
      </p:sp>
      <p:sp>
        <p:nvSpPr>
          <p:cNvPr id="4" name="Slide Number Placeholder 3"/>
          <p:cNvSpPr>
            <a:spLocks noGrp="1"/>
          </p:cNvSpPr>
          <p:nvPr>
            <p:ph type="sldNum" sz="quarter" idx="5"/>
          </p:nvPr>
        </p:nvSpPr>
        <p:spPr/>
        <p:txBody>
          <a:bodyPr/>
          <a:lstStyle/>
          <a:p>
            <a:fld id="{D074287C-F1A9-1F49-875F-770B5241E278}" type="slidenum">
              <a:rPr lang="en-US" smtClean="0"/>
              <a:t>19</a:t>
            </a:fld>
            <a:endParaRPr lang="en-US"/>
          </a:p>
        </p:txBody>
      </p:sp>
    </p:spTree>
    <p:extLst>
      <p:ext uri="{BB962C8B-B14F-4D97-AF65-F5344CB8AC3E}">
        <p14:creationId xmlns:p14="http://schemas.microsoft.com/office/powerpoint/2010/main" val="5640436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technology process handouts</a:t>
            </a:r>
          </a:p>
        </p:txBody>
      </p:sp>
      <p:sp>
        <p:nvSpPr>
          <p:cNvPr id="4" name="Slide Number Placeholder 3"/>
          <p:cNvSpPr>
            <a:spLocks noGrp="1"/>
          </p:cNvSpPr>
          <p:nvPr>
            <p:ph type="sldNum" sz="quarter" idx="5"/>
          </p:nvPr>
        </p:nvSpPr>
        <p:spPr/>
        <p:txBody>
          <a:bodyPr/>
          <a:lstStyle/>
          <a:p>
            <a:fld id="{D074287C-F1A9-1F49-875F-770B5241E278}" type="slidenum">
              <a:rPr lang="en-US" smtClean="0"/>
              <a:t>20</a:t>
            </a:fld>
            <a:endParaRPr lang="en-US"/>
          </a:p>
        </p:txBody>
      </p:sp>
    </p:spTree>
    <p:extLst>
      <p:ext uri="{BB962C8B-B14F-4D97-AF65-F5344CB8AC3E}">
        <p14:creationId xmlns:p14="http://schemas.microsoft.com/office/powerpoint/2010/main" val="727676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74287C-F1A9-1F49-875F-770B5241E278}" type="slidenum">
              <a:rPr lang="en-US" smtClean="0"/>
              <a:t>21</a:t>
            </a:fld>
            <a:endParaRPr lang="en-US"/>
          </a:p>
        </p:txBody>
      </p:sp>
    </p:spTree>
    <p:extLst>
      <p:ext uri="{BB962C8B-B14F-4D97-AF65-F5344CB8AC3E}">
        <p14:creationId xmlns:p14="http://schemas.microsoft.com/office/powerpoint/2010/main" val="32528856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74287C-F1A9-1F49-875F-770B5241E278}" type="slidenum">
              <a:rPr lang="en-US" smtClean="0"/>
              <a:t>22</a:t>
            </a:fld>
            <a:endParaRPr lang="en-US"/>
          </a:p>
        </p:txBody>
      </p:sp>
    </p:spTree>
    <p:extLst>
      <p:ext uri="{BB962C8B-B14F-4D97-AF65-F5344CB8AC3E}">
        <p14:creationId xmlns:p14="http://schemas.microsoft.com/office/powerpoint/2010/main" val="190800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74287C-F1A9-1F49-875F-770B5241E278}" type="slidenum">
              <a:rPr lang="en-US" smtClean="0"/>
              <a:t>2</a:t>
            </a:fld>
            <a:endParaRPr lang="en-US"/>
          </a:p>
        </p:txBody>
      </p:sp>
    </p:spTree>
    <p:extLst>
      <p:ext uri="{BB962C8B-B14F-4D97-AF65-F5344CB8AC3E}">
        <p14:creationId xmlns:p14="http://schemas.microsoft.com/office/powerpoint/2010/main" val="12239882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74287C-F1A9-1F49-875F-770B5241E278}" type="slidenum">
              <a:rPr lang="en-US" smtClean="0"/>
              <a:t>23</a:t>
            </a:fld>
            <a:endParaRPr lang="en-US"/>
          </a:p>
        </p:txBody>
      </p:sp>
    </p:spTree>
    <p:extLst>
      <p:ext uri="{BB962C8B-B14F-4D97-AF65-F5344CB8AC3E}">
        <p14:creationId xmlns:p14="http://schemas.microsoft.com/office/powerpoint/2010/main" val="14232733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74287C-F1A9-1F49-875F-770B5241E278}" type="slidenum">
              <a:rPr lang="en-US" smtClean="0"/>
              <a:t>24</a:t>
            </a:fld>
            <a:endParaRPr lang="en-US"/>
          </a:p>
        </p:txBody>
      </p:sp>
    </p:spTree>
    <p:extLst>
      <p:ext uri="{BB962C8B-B14F-4D97-AF65-F5344CB8AC3E}">
        <p14:creationId xmlns:p14="http://schemas.microsoft.com/office/powerpoint/2010/main" val="26089713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74287C-F1A9-1F49-875F-770B5241E278}" type="slidenum">
              <a:rPr lang="en-US" smtClean="0"/>
              <a:t>27</a:t>
            </a:fld>
            <a:endParaRPr lang="en-US"/>
          </a:p>
        </p:txBody>
      </p:sp>
    </p:spTree>
    <p:extLst>
      <p:ext uri="{BB962C8B-B14F-4D97-AF65-F5344CB8AC3E}">
        <p14:creationId xmlns:p14="http://schemas.microsoft.com/office/powerpoint/2010/main" val="39174953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74287C-F1A9-1F49-875F-770B5241E278}" type="slidenum">
              <a:rPr lang="en-US" smtClean="0"/>
              <a:t>28</a:t>
            </a:fld>
            <a:endParaRPr lang="en-US"/>
          </a:p>
        </p:txBody>
      </p:sp>
    </p:spTree>
    <p:extLst>
      <p:ext uri="{BB962C8B-B14F-4D97-AF65-F5344CB8AC3E}">
        <p14:creationId xmlns:p14="http://schemas.microsoft.com/office/powerpoint/2010/main" val="31573630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74287C-F1A9-1F49-875F-770B5241E278}" type="slidenum">
              <a:rPr lang="en-US" smtClean="0"/>
              <a:t>29</a:t>
            </a:fld>
            <a:endParaRPr lang="en-US"/>
          </a:p>
        </p:txBody>
      </p:sp>
    </p:spTree>
    <p:extLst>
      <p:ext uri="{BB962C8B-B14F-4D97-AF65-F5344CB8AC3E}">
        <p14:creationId xmlns:p14="http://schemas.microsoft.com/office/powerpoint/2010/main" val="8735690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competitive quote is required once a vendor’s cumulative total of multiple contracts or purchases exceeds the threshold between awarding offices within the agency for the same service or product. All contracts in in excess of $50,000 shall be approved by the Mississippi Board of Education (Board). Additionally, contracts in excess of $50,000 shall be approved by the PPRB for commodities, equipment, furniture, printing, construction, repair, fleet and personal and real property. Contracts in excess of $75,000 for personal and professional services shall be approved by the SBE and PPRB prior to the Department awarding a contract. The awarding office shall present any such contract to the SBE and PPRB at each Board meeting prior to the beginning date of a contract.</a:t>
            </a:r>
          </a:p>
        </p:txBody>
      </p:sp>
      <p:sp>
        <p:nvSpPr>
          <p:cNvPr id="4" name="Slide Number Placeholder 3"/>
          <p:cNvSpPr>
            <a:spLocks noGrp="1"/>
          </p:cNvSpPr>
          <p:nvPr>
            <p:ph type="sldNum" sz="quarter" idx="5"/>
          </p:nvPr>
        </p:nvSpPr>
        <p:spPr/>
        <p:txBody>
          <a:bodyPr/>
          <a:lstStyle/>
          <a:p>
            <a:fld id="{D074287C-F1A9-1F49-875F-770B5241E278}" type="slidenum">
              <a:rPr lang="en-US" smtClean="0"/>
              <a:t>30</a:t>
            </a:fld>
            <a:endParaRPr lang="en-US"/>
          </a:p>
        </p:txBody>
      </p:sp>
    </p:spTree>
    <p:extLst>
      <p:ext uri="{BB962C8B-B14F-4D97-AF65-F5344CB8AC3E}">
        <p14:creationId xmlns:p14="http://schemas.microsoft.com/office/powerpoint/2010/main" val="31665914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74287C-F1A9-1F49-875F-770B5241E278}" type="slidenum">
              <a:rPr lang="en-US" smtClean="0"/>
              <a:t>31</a:t>
            </a:fld>
            <a:endParaRPr lang="en-US"/>
          </a:p>
        </p:txBody>
      </p:sp>
    </p:spTree>
    <p:extLst>
      <p:ext uri="{BB962C8B-B14F-4D97-AF65-F5344CB8AC3E}">
        <p14:creationId xmlns:p14="http://schemas.microsoft.com/office/powerpoint/2010/main" val="22351483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25" y="1143000"/>
            <a:ext cx="5487988"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3D68465-3E1E-44A6-AFEB-A9DFA513E4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Header Placeholder 4"/>
          <p:cNvSpPr>
            <a:spLocks noGrp="1"/>
          </p:cNvSpPr>
          <p:nvPr>
            <p:ph type="hd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43976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74287C-F1A9-1F49-875F-770B5241E278}" type="slidenum">
              <a:rPr lang="en-US" smtClean="0"/>
              <a:t>33</a:t>
            </a:fld>
            <a:endParaRPr lang="en-US"/>
          </a:p>
        </p:txBody>
      </p:sp>
    </p:spTree>
    <p:extLst>
      <p:ext uri="{BB962C8B-B14F-4D97-AF65-F5344CB8AC3E}">
        <p14:creationId xmlns:p14="http://schemas.microsoft.com/office/powerpoint/2010/main" val="2547626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74287C-F1A9-1F49-875F-770B5241E278}" type="slidenum">
              <a:rPr lang="en-US" smtClean="0"/>
              <a:t>34</a:t>
            </a:fld>
            <a:endParaRPr lang="en-US"/>
          </a:p>
        </p:txBody>
      </p:sp>
    </p:spTree>
    <p:extLst>
      <p:ext uri="{BB962C8B-B14F-4D97-AF65-F5344CB8AC3E}">
        <p14:creationId xmlns:p14="http://schemas.microsoft.com/office/powerpoint/2010/main" val="1749517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74287C-F1A9-1F49-875F-770B5241E278}" type="slidenum">
              <a:rPr lang="en-US" smtClean="0"/>
              <a:t>3</a:t>
            </a:fld>
            <a:endParaRPr lang="en-US"/>
          </a:p>
        </p:txBody>
      </p:sp>
    </p:spTree>
    <p:extLst>
      <p:ext uri="{BB962C8B-B14F-4D97-AF65-F5344CB8AC3E}">
        <p14:creationId xmlns:p14="http://schemas.microsoft.com/office/powerpoint/2010/main" val="31723767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3D68465-3E1E-44A6-AFEB-A9DFA513E4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6317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3D68465-3E1E-44A6-AFEB-A9DFA513E4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83956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3D68465-3E1E-44A6-AFEB-A9DFA513E4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3567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3D68465-3E1E-44A6-AFEB-A9DFA513E4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90084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74287C-F1A9-1F49-875F-770B5241E278}" type="slidenum">
              <a:rPr lang="en-US" smtClean="0"/>
              <a:t>39</a:t>
            </a:fld>
            <a:endParaRPr lang="en-US"/>
          </a:p>
        </p:txBody>
      </p:sp>
    </p:spTree>
    <p:extLst>
      <p:ext uri="{BB962C8B-B14F-4D97-AF65-F5344CB8AC3E}">
        <p14:creationId xmlns:p14="http://schemas.microsoft.com/office/powerpoint/2010/main" val="27390553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74287C-F1A9-1F49-875F-770B5241E278}" type="slidenum">
              <a:rPr lang="en-US" smtClean="0"/>
              <a:t>40</a:t>
            </a:fld>
            <a:endParaRPr lang="en-US"/>
          </a:p>
        </p:txBody>
      </p:sp>
    </p:spTree>
    <p:extLst>
      <p:ext uri="{BB962C8B-B14F-4D97-AF65-F5344CB8AC3E}">
        <p14:creationId xmlns:p14="http://schemas.microsoft.com/office/powerpoint/2010/main" val="26727405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74287C-F1A9-1F49-875F-770B5241E278}" type="slidenum">
              <a:rPr lang="en-US" smtClean="0"/>
              <a:t>41</a:t>
            </a:fld>
            <a:endParaRPr lang="en-US"/>
          </a:p>
        </p:txBody>
      </p:sp>
    </p:spTree>
    <p:extLst>
      <p:ext uri="{BB962C8B-B14F-4D97-AF65-F5344CB8AC3E}">
        <p14:creationId xmlns:p14="http://schemas.microsoft.com/office/powerpoint/2010/main" val="30239941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74287C-F1A9-1F49-875F-770B5241E278}" type="slidenum">
              <a:rPr lang="en-US" smtClean="0"/>
              <a:t>42</a:t>
            </a:fld>
            <a:endParaRPr lang="en-US"/>
          </a:p>
        </p:txBody>
      </p:sp>
    </p:spTree>
    <p:extLst>
      <p:ext uri="{BB962C8B-B14F-4D97-AF65-F5344CB8AC3E}">
        <p14:creationId xmlns:p14="http://schemas.microsoft.com/office/powerpoint/2010/main" val="23484032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74287C-F1A9-1F49-875F-770B5241E278}" type="slidenum">
              <a:rPr lang="en-US" smtClean="0"/>
              <a:t>43</a:t>
            </a:fld>
            <a:endParaRPr lang="en-US"/>
          </a:p>
        </p:txBody>
      </p:sp>
    </p:spTree>
    <p:extLst>
      <p:ext uri="{BB962C8B-B14F-4D97-AF65-F5344CB8AC3E}">
        <p14:creationId xmlns:p14="http://schemas.microsoft.com/office/powerpoint/2010/main" val="24914842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74287C-F1A9-1F49-875F-770B5241E278}" type="slidenum">
              <a:rPr lang="en-US" smtClean="0"/>
              <a:t>44</a:t>
            </a:fld>
            <a:endParaRPr lang="en-US"/>
          </a:p>
        </p:txBody>
      </p:sp>
    </p:spTree>
    <p:extLst>
      <p:ext uri="{BB962C8B-B14F-4D97-AF65-F5344CB8AC3E}">
        <p14:creationId xmlns:p14="http://schemas.microsoft.com/office/powerpoint/2010/main" val="845102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74287C-F1A9-1F49-875F-770B5241E278}" type="slidenum">
              <a:rPr lang="en-US" smtClean="0"/>
              <a:t>5</a:t>
            </a:fld>
            <a:endParaRPr lang="en-US"/>
          </a:p>
        </p:txBody>
      </p:sp>
    </p:spTree>
    <p:extLst>
      <p:ext uri="{BB962C8B-B14F-4D97-AF65-F5344CB8AC3E}">
        <p14:creationId xmlns:p14="http://schemas.microsoft.com/office/powerpoint/2010/main" val="7703180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CONTRACTS EXEMPT FROM APPROVAL BY THE PPRB The following contracts are exempt from approval by the PPRB: Unless otherwise ordered by regulation of the PPRB, the following listed items are exempt from the competitive bid process and do not require approval of the OPTFM except as may be required when submitting an Inventory Deletion Form. </a:t>
            </a:r>
          </a:p>
          <a:p>
            <a:endParaRPr lang="en-US" dirty="0"/>
          </a:p>
          <a:p>
            <a:r>
              <a:rPr lang="en-US" dirty="0"/>
              <a:t>By authority of the Mississippi Legislature, service contracts which do not exceed $75,000.00 do not require approval of the PPRB. Contracts which do not exceed $75,000.00 shall follow the procedures set forth in Section 3-205 (Small Purchases). The following are exempt from the purview of the PPRB in accordance with Mississippi Code Annotated § 27-104-7(2)(f) and as determined by the PPRB when performing duties for which they are licensed or certified.</a:t>
            </a:r>
          </a:p>
          <a:p>
            <a:r>
              <a:rPr lang="en-US" dirty="0"/>
              <a:t> </a:t>
            </a:r>
          </a:p>
          <a:p>
            <a:r>
              <a:rPr lang="en-US" dirty="0"/>
              <a:t>• Personal service contracts not exceeding $75,000 </a:t>
            </a:r>
          </a:p>
          <a:p>
            <a:r>
              <a:rPr lang="en-US" dirty="0"/>
              <a:t>• Contracts between agencies under the purview of the PPRB </a:t>
            </a:r>
          </a:p>
          <a:p>
            <a:r>
              <a:rPr lang="en-US" dirty="0"/>
              <a:t>• Computer or information technology-related services governed by the Mississippi Department of Information Technology Services (ITS) </a:t>
            </a:r>
          </a:p>
          <a:p>
            <a:r>
              <a:rPr lang="en-US" dirty="0"/>
              <a:t>• Personal service contracts entered into by the Mississippi Department of Transportation </a:t>
            </a:r>
          </a:p>
          <a:p>
            <a:r>
              <a:rPr lang="en-US" dirty="0"/>
              <a:t>• Contracts exempt by legislative statutory authority </a:t>
            </a:r>
          </a:p>
          <a:p>
            <a:endParaRPr lang="en-US" dirty="0"/>
          </a:p>
          <a:p>
            <a:r>
              <a:rPr lang="en-US" dirty="0"/>
              <a:t>Contracts for equipment repairs governed by Mississippi Code Annotated 31-7-13 </a:t>
            </a:r>
          </a:p>
          <a:p>
            <a:r>
              <a:rPr lang="en-US" dirty="0"/>
              <a:t>• Contracts to manage trust funds by the Board of Trustees of the Public Employees’ Retirement System </a:t>
            </a:r>
          </a:p>
          <a:p>
            <a:r>
              <a:rPr lang="en-US" dirty="0"/>
              <a:t>• Accountant </a:t>
            </a:r>
          </a:p>
          <a:p>
            <a:r>
              <a:rPr lang="en-US" dirty="0"/>
              <a:t>• Engineer </a:t>
            </a:r>
          </a:p>
          <a:p>
            <a:r>
              <a:rPr lang="en-US" dirty="0"/>
              <a:t>• Architect </a:t>
            </a:r>
          </a:p>
          <a:p>
            <a:r>
              <a:rPr lang="en-US" dirty="0"/>
              <a:t>• Attorney </a:t>
            </a:r>
          </a:p>
          <a:p>
            <a:r>
              <a:rPr lang="en-US" dirty="0"/>
              <a:t>• Utility rate expert services </a:t>
            </a:r>
          </a:p>
        </p:txBody>
      </p:sp>
      <p:sp>
        <p:nvSpPr>
          <p:cNvPr id="4" name="Slide Number Placeholder 3"/>
          <p:cNvSpPr>
            <a:spLocks noGrp="1"/>
          </p:cNvSpPr>
          <p:nvPr>
            <p:ph type="sldNum" sz="quarter" idx="5"/>
          </p:nvPr>
        </p:nvSpPr>
        <p:spPr/>
        <p:txBody>
          <a:bodyPr/>
          <a:lstStyle/>
          <a:p>
            <a:fld id="{D074287C-F1A9-1F49-875F-770B5241E278}" type="slidenum">
              <a:rPr lang="en-US" smtClean="0"/>
              <a:t>45</a:t>
            </a:fld>
            <a:endParaRPr lang="en-US"/>
          </a:p>
        </p:txBody>
      </p:sp>
    </p:spTree>
    <p:extLst>
      <p:ext uri="{BB962C8B-B14F-4D97-AF65-F5344CB8AC3E}">
        <p14:creationId xmlns:p14="http://schemas.microsoft.com/office/powerpoint/2010/main" val="26578035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74287C-F1A9-1F49-875F-770B5241E278}" type="slidenum">
              <a:rPr lang="en-US" smtClean="0"/>
              <a:t>46</a:t>
            </a:fld>
            <a:endParaRPr lang="en-US"/>
          </a:p>
        </p:txBody>
      </p:sp>
    </p:spTree>
    <p:extLst>
      <p:ext uri="{BB962C8B-B14F-4D97-AF65-F5344CB8AC3E}">
        <p14:creationId xmlns:p14="http://schemas.microsoft.com/office/powerpoint/2010/main" val="10895883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Handout for Shopping Carts</a:t>
            </a:r>
          </a:p>
        </p:txBody>
      </p:sp>
      <p:sp>
        <p:nvSpPr>
          <p:cNvPr id="4" name="Slide Number Placeholder 3"/>
          <p:cNvSpPr>
            <a:spLocks noGrp="1"/>
          </p:cNvSpPr>
          <p:nvPr>
            <p:ph type="sldNum" sz="quarter" idx="5"/>
          </p:nvPr>
        </p:nvSpPr>
        <p:spPr/>
        <p:txBody>
          <a:bodyPr/>
          <a:lstStyle/>
          <a:p>
            <a:fld id="{D074287C-F1A9-1F49-875F-770B5241E278}" type="slidenum">
              <a:rPr lang="en-US" smtClean="0"/>
              <a:t>47</a:t>
            </a:fld>
            <a:endParaRPr lang="en-US"/>
          </a:p>
        </p:txBody>
      </p:sp>
    </p:spTree>
    <p:extLst>
      <p:ext uri="{BB962C8B-B14F-4D97-AF65-F5344CB8AC3E}">
        <p14:creationId xmlns:p14="http://schemas.microsoft.com/office/powerpoint/2010/main" val="7617209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Food and space requests may be submitted as far in advance </a:t>
            </a:r>
          </a:p>
        </p:txBody>
      </p:sp>
      <p:sp>
        <p:nvSpPr>
          <p:cNvPr id="4" name="Slide Number Placeholder 3"/>
          <p:cNvSpPr>
            <a:spLocks noGrp="1"/>
          </p:cNvSpPr>
          <p:nvPr>
            <p:ph type="sldNum" sz="quarter" idx="5"/>
          </p:nvPr>
        </p:nvSpPr>
        <p:spPr/>
        <p:txBody>
          <a:bodyPr/>
          <a:lstStyle/>
          <a:p>
            <a:fld id="{D074287C-F1A9-1F49-875F-770B5241E278}" type="slidenum">
              <a:rPr lang="en-US" smtClean="0"/>
              <a:t>48</a:t>
            </a:fld>
            <a:endParaRPr lang="en-US"/>
          </a:p>
        </p:txBody>
      </p:sp>
    </p:spTree>
    <p:extLst>
      <p:ext uri="{BB962C8B-B14F-4D97-AF65-F5344CB8AC3E}">
        <p14:creationId xmlns:p14="http://schemas.microsoft.com/office/powerpoint/2010/main" val="7195523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74287C-F1A9-1F49-875F-770B5241E278}" type="slidenum">
              <a:rPr lang="en-US" smtClean="0"/>
              <a:t>49</a:t>
            </a:fld>
            <a:endParaRPr lang="en-US"/>
          </a:p>
        </p:txBody>
      </p:sp>
    </p:spTree>
    <p:extLst>
      <p:ext uri="{BB962C8B-B14F-4D97-AF65-F5344CB8AC3E}">
        <p14:creationId xmlns:p14="http://schemas.microsoft.com/office/powerpoint/2010/main" val="12701575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74287C-F1A9-1F49-875F-770B5241E278}" type="slidenum">
              <a:rPr lang="en-US" smtClean="0"/>
              <a:t>50</a:t>
            </a:fld>
            <a:endParaRPr lang="en-US"/>
          </a:p>
        </p:txBody>
      </p:sp>
    </p:spTree>
    <p:extLst>
      <p:ext uri="{BB962C8B-B14F-4D97-AF65-F5344CB8AC3E}">
        <p14:creationId xmlns:p14="http://schemas.microsoft.com/office/powerpoint/2010/main" val="31086320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74287C-F1A9-1F49-875F-770B5241E278}" type="slidenum">
              <a:rPr lang="en-US" smtClean="0"/>
              <a:t>51</a:t>
            </a:fld>
            <a:endParaRPr lang="en-US"/>
          </a:p>
        </p:txBody>
      </p:sp>
    </p:spTree>
    <p:extLst>
      <p:ext uri="{BB962C8B-B14F-4D97-AF65-F5344CB8AC3E}">
        <p14:creationId xmlns:p14="http://schemas.microsoft.com/office/powerpoint/2010/main" val="8274324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74287C-F1A9-1F49-875F-770B5241E278}" type="slidenum">
              <a:rPr lang="en-US" smtClean="0"/>
              <a:t>52</a:t>
            </a:fld>
            <a:endParaRPr lang="en-US"/>
          </a:p>
        </p:txBody>
      </p:sp>
    </p:spTree>
    <p:extLst>
      <p:ext uri="{BB962C8B-B14F-4D97-AF65-F5344CB8AC3E}">
        <p14:creationId xmlns:p14="http://schemas.microsoft.com/office/powerpoint/2010/main" val="24636213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74287C-F1A9-1F49-875F-770B5241E278}" type="slidenum">
              <a:rPr lang="en-US" smtClean="0"/>
              <a:t>53</a:t>
            </a:fld>
            <a:endParaRPr lang="en-US"/>
          </a:p>
        </p:txBody>
      </p:sp>
    </p:spTree>
    <p:extLst>
      <p:ext uri="{BB962C8B-B14F-4D97-AF65-F5344CB8AC3E}">
        <p14:creationId xmlns:p14="http://schemas.microsoft.com/office/powerpoint/2010/main" val="3232005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74287C-F1A9-1F49-875F-770B5241E278}" type="slidenum">
              <a:rPr lang="en-US" smtClean="0"/>
              <a:t>6</a:t>
            </a:fld>
            <a:endParaRPr lang="en-US"/>
          </a:p>
        </p:txBody>
      </p:sp>
    </p:spTree>
    <p:extLst>
      <p:ext uri="{BB962C8B-B14F-4D97-AF65-F5344CB8AC3E}">
        <p14:creationId xmlns:p14="http://schemas.microsoft.com/office/powerpoint/2010/main" val="3671909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Internal Stakeholders</a:t>
            </a:r>
          </a:p>
          <a:p>
            <a:r>
              <a:rPr lang="en-US"/>
              <a:t>Federal funds includes Office of federal programs with program/office</a:t>
            </a:r>
          </a:p>
        </p:txBody>
      </p:sp>
      <p:sp>
        <p:nvSpPr>
          <p:cNvPr id="4" name="Slide Number Placeholder 3"/>
          <p:cNvSpPr>
            <a:spLocks noGrp="1"/>
          </p:cNvSpPr>
          <p:nvPr>
            <p:ph type="sldNum" sz="quarter" idx="5"/>
          </p:nvPr>
        </p:nvSpPr>
        <p:spPr/>
        <p:txBody>
          <a:bodyPr/>
          <a:lstStyle/>
          <a:p>
            <a:fld id="{D074287C-F1A9-1F49-875F-770B5241E278}" type="slidenum">
              <a:rPr lang="en-US" smtClean="0"/>
              <a:t>7</a:t>
            </a:fld>
            <a:endParaRPr lang="en-US"/>
          </a:p>
        </p:txBody>
      </p:sp>
    </p:spTree>
    <p:extLst>
      <p:ext uri="{BB962C8B-B14F-4D97-AF65-F5344CB8AC3E}">
        <p14:creationId xmlns:p14="http://schemas.microsoft.com/office/powerpoint/2010/main" val="2798267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74287C-F1A9-1F49-875F-770B5241E278}" type="slidenum">
              <a:rPr lang="en-US" smtClean="0"/>
              <a:t>8</a:t>
            </a:fld>
            <a:endParaRPr lang="en-US"/>
          </a:p>
        </p:txBody>
      </p:sp>
    </p:spTree>
    <p:extLst>
      <p:ext uri="{BB962C8B-B14F-4D97-AF65-F5344CB8AC3E}">
        <p14:creationId xmlns:p14="http://schemas.microsoft.com/office/powerpoint/2010/main" val="2986409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74287C-F1A9-1F49-875F-770B5241E278}" type="slidenum">
              <a:rPr lang="en-US" smtClean="0"/>
              <a:t>9</a:t>
            </a:fld>
            <a:endParaRPr lang="en-US"/>
          </a:p>
        </p:txBody>
      </p:sp>
    </p:spTree>
    <p:extLst>
      <p:ext uri="{BB962C8B-B14F-4D97-AF65-F5344CB8AC3E}">
        <p14:creationId xmlns:p14="http://schemas.microsoft.com/office/powerpoint/2010/main" val="1435649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74287C-F1A9-1F49-875F-770B5241E278}" type="slidenum">
              <a:rPr lang="en-US" smtClean="0"/>
              <a:t>10</a:t>
            </a:fld>
            <a:endParaRPr lang="en-US"/>
          </a:p>
        </p:txBody>
      </p:sp>
    </p:spTree>
    <p:extLst>
      <p:ext uri="{BB962C8B-B14F-4D97-AF65-F5344CB8AC3E}">
        <p14:creationId xmlns:p14="http://schemas.microsoft.com/office/powerpoint/2010/main" val="37668387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sv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E86C2C-175D-6746-AE92-BB6E3C529A26}"/>
              </a:ext>
            </a:extLst>
          </p:cNvPr>
          <p:cNvSpPr>
            <a:spLocks noGrp="1"/>
          </p:cNvSpPr>
          <p:nvPr>
            <p:ph type="dt" sz="half" idx="10"/>
          </p:nvPr>
        </p:nvSpPr>
        <p:spPr/>
        <p:txBody>
          <a:bodyPr/>
          <a:lstStyle/>
          <a:p>
            <a:fld id="{68B5EC5A-B15F-6649-9C6B-BB2DB3E417C9}" type="datetime1">
              <a:rPr lang="en-US" smtClean="0"/>
              <a:t>6/30/2022</a:t>
            </a:fld>
            <a:endParaRPr lang="en-US"/>
          </a:p>
        </p:txBody>
      </p:sp>
      <p:sp>
        <p:nvSpPr>
          <p:cNvPr id="5" name="Footer Placeholder 4">
            <a:extLst>
              <a:ext uri="{FF2B5EF4-FFF2-40B4-BE49-F238E27FC236}">
                <a16:creationId xmlns:a16="http://schemas.microsoft.com/office/drawing/2014/main" id="{4F96C72B-A6BC-2B46-82E4-3166BB8D96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A042A1-E20C-3C45-B21B-988D8277A7ED}"/>
              </a:ext>
            </a:extLst>
          </p:cNvPr>
          <p:cNvSpPr>
            <a:spLocks noGrp="1"/>
          </p:cNvSpPr>
          <p:nvPr>
            <p:ph type="sldNum" sz="quarter" idx="12"/>
          </p:nvPr>
        </p:nvSpPr>
        <p:spPr/>
        <p:txBody>
          <a:bodyPr/>
          <a:lstStyle/>
          <a:p>
            <a:fld id="{84E24DD3-0117-F947-8F74-C808912B5A2D}" type="slidenum">
              <a:rPr lang="en-US" smtClean="0"/>
              <a:t>‹#›</a:t>
            </a:fld>
            <a:endParaRPr lang="en-US"/>
          </a:p>
        </p:txBody>
      </p:sp>
      <p:sp>
        <p:nvSpPr>
          <p:cNvPr id="7" name="Rectangle 6">
            <a:extLst>
              <a:ext uri="{FF2B5EF4-FFF2-40B4-BE49-F238E27FC236}">
                <a16:creationId xmlns:a16="http://schemas.microsoft.com/office/drawing/2014/main" id="{CF3B22B5-418E-C14A-82F2-8BFB743584A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text, sign&#10;&#10;Description automatically generated">
            <a:extLst>
              <a:ext uri="{FF2B5EF4-FFF2-40B4-BE49-F238E27FC236}">
                <a16:creationId xmlns:a16="http://schemas.microsoft.com/office/drawing/2014/main" id="{C1AE4D28-F5A0-B947-A421-CBF3D3DA1F8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40906" y="4746632"/>
            <a:ext cx="2837793" cy="1097280"/>
          </a:xfrm>
          <a:prstGeom prst="rect">
            <a:avLst/>
          </a:prstGeom>
        </p:spPr>
      </p:pic>
      <p:pic>
        <p:nvPicPr>
          <p:cNvPr id="13" name="Picture 12" descr="A black and white logo&#10;&#10;Description automatically generated with low confidence">
            <a:extLst>
              <a:ext uri="{FF2B5EF4-FFF2-40B4-BE49-F238E27FC236}">
                <a16:creationId xmlns:a16="http://schemas.microsoft.com/office/drawing/2014/main" id="{E046170F-90BA-2745-8B7C-0E7C6CEFFC8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29626" y="6254936"/>
            <a:ext cx="1554480" cy="457200"/>
          </a:xfrm>
          <a:prstGeom prst="rect">
            <a:avLst/>
          </a:prstGeom>
        </p:spPr>
      </p:pic>
      <p:sp>
        <p:nvSpPr>
          <p:cNvPr id="14" name="Rectangle 13">
            <a:extLst>
              <a:ext uri="{FF2B5EF4-FFF2-40B4-BE49-F238E27FC236}">
                <a16:creationId xmlns:a16="http://schemas.microsoft.com/office/drawing/2014/main" id="{D6B2FB67-39A2-6E44-B495-201A124265B2}"/>
              </a:ext>
            </a:extLst>
          </p:cNvPr>
          <p:cNvSpPr/>
          <p:nvPr userDrawn="1"/>
        </p:nvSpPr>
        <p:spPr>
          <a:xfrm>
            <a:off x="617584" y="3163088"/>
            <a:ext cx="3822087" cy="242507"/>
          </a:xfrm>
          <a:prstGeom prst="rect">
            <a:avLst/>
          </a:prstGeom>
          <a:solidFill>
            <a:srgbClr val="EF3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A5B"/>
              </a:solidFill>
            </a:endParaRPr>
          </a:p>
        </p:txBody>
      </p:sp>
      <p:sp>
        <p:nvSpPr>
          <p:cNvPr id="15" name="Rectangle 14">
            <a:extLst>
              <a:ext uri="{FF2B5EF4-FFF2-40B4-BE49-F238E27FC236}">
                <a16:creationId xmlns:a16="http://schemas.microsoft.com/office/drawing/2014/main" id="{9EA0E46B-BAE6-2745-B2BB-836E6AD4DFE6}"/>
              </a:ext>
            </a:extLst>
          </p:cNvPr>
          <p:cNvSpPr/>
          <p:nvPr userDrawn="1"/>
        </p:nvSpPr>
        <p:spPr>
          <a:xfrm>
            <a:off x="10566401" y="4436342"/>
            <a:ext cx="1625600" cy="365125"/>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pc="50">
                <a:solidFill>
                  <a:schemeClr val="bg1"/>
                </a:solidFill>
                <a:latin typeface="Arial" panose="020B0604020202020204" pitchFamily="34" charset="0"/>
                <a:cs typeface="Arial" panose="020B0604020202020204" pitchFamily="34" charset="0"/>
              </a:rPr>
              <a:t>mdek12.org</a:t>
            </a:r>
          </a:p>
        </p:txBody>
      </p:sp>
      <p:sp>
        <p:nvSpPr>
          <p:cNvPr id="25" name="Title 1">
            <a:extLst>
              <a:ext uri="{FF2B5EF4-FFF2-40B4-BE49-F238E27FC236}">
                <a16:creationId xmlns:a16="http://schemas.microsoft.com/office/drawing/2014/main" id="{C67B8F4E-F659-1547-8DA4-6F8B2DE11E45}"/>
              </a:ext>
            </a:extLst>
          </p:cNvPr>
          <p:cNvSpPr>
            <a:spLocks noGrp="1"/>
          </p:cNvSpPr>
          <p:nvPr>
            <p:ph type="ctrTitle"/>
          </p:nvPr>
        </p:nvSpPr>
        <p:spPr>
          <a:xfrm>
            <a:off x="617584" y="835572"/>
            <a:ext cx="10050416" cy="2119305"/>
          </a:xfrm>
        </p:spPr>
        <p:txBody>
          <a:bodyPr anchor="b">
            <a:normAutofit/>
          </a:bodyPr>
          <a:lstStyle>
            <a:lvl1pPr algn="l">
              <a:defRPr sz="8000" b="1">
                <a:solidFill>
                  <a:srgbClr val="003B71"/>
                </a:solidFill>
                <a:latin typeface="Arial" panose="020B0604020202020204" pitchFamily="34" charset="0"/>
                <a:cs typeface="Arial" panose="020B0604020202020204" pitchFamily="34" charset="0"/>
              </a:defRPr>
            </a:lvl1pPr>
          </a:lstStyle>
          <a:p>
            <a:r>
              <a:rPr lang="en-US"/>
              <a:t>Click to edit Master title style</a:t>
            </a:r>
          </a:p>
        </p:txBody>
      </p:sp>
      <p:sp>
        <p:nvSpPr>
          <p:cNvPr id="26" name="Subtitle 2">
            <a:extLst>
              <a:ext uri="{FF2B5EF4-FFF2-40B4-BE49-F238E27FC236}">
                <a16:creationId xmlns:a16="http://schemas.microsoft.com/office/drawing/2014/main" id="{F0279B7A-573D-4943-BAE5-A2FC871B9E40}"/>
              </a:ext>
            </a:extLst>
          </p:cNvPr>
          <p:cNvSpPr>
            <a:spLocks noGrp="1"/>
          </p:cNvSpPr>
          <p:nvPr>
            <p:ph type="subTitle" idx="1"/>
          </p:nvPr>
        </p:nvSpPr>
        <p:spPr>
          <a:xfrm>
            <a:off x="617584" y="4966410"/>
            <a:ext cx="6319244" cy="510465"/>
          </a:xfrm>
        </p:spPr>
        <p:txBody>
          <a:bodyPr>
            <a:normAutofit/>
          </a:bodyPr>
          <a:lstStyle>
            <a:lvl1pPr marL="0" indent="0" algn="l">
              <a:buNone/>
              <a:defRPr sz="2800" b="1">
                <a:solidFill>
                  <a:srgbClr val="5FAADE"/>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3" name="Text Placeholder 32">
            <a:extLst>
              <a:ext uri="{FF2B5EF4-FFF2-40B4-BE49-F238E27FC236}">
                <a16:creationId xmlns:a16="http://schemas.microsoft.com/office/drawing/2014/main" id="{2AB356AE-57B7-C64F-82AF-9F7BFA65DFE3}"/>
              </a:ext>
            </a:extLst>
          </p:cNvPr>
          <p:cNvSpPr>
            <a:spLocks noGrp="1"/>
          </p:cNvSpPr>
          <p:nvPr>
            <p:ph type="body" sz="quarter" idx="13"/>
          </p:nvPr>
        </p:nvSpPr>
        <p:spPr>
          <a:xfrm>
            <a:off x="617538" y="6254750"/>
            <a:ext cx="6208712" cy="457200"/>
          </a:xfrm>
        </p:spPr>
        <p:txBody>
          <a:bodyPr>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35" name="Text Placeholder 34">
            <a:extLst>
              <a:ext uri="{FF2B5EF4-FFF2-40B4-BE49-F238E27FC236}">
                <a16:creationId xmlns:a16="http://schemas.microsoft.com/office/drawing/2014/main" id="{53F48FB1-DCA1-0948-BA38-293261604383}"/>
              </a:ext>
            </a:extLst>
          </p:cNvPr>
          <p:cNvSpPr>
            <a:spLocks noGrp="1"/>
          </p:cNvSpPr>
          <p:nvPr>
            <p:ph type="body" sz="quarter" idx="14"/>
          </p:nvPr>
        </p:nvSpPr>
        <p:spPr>
          <a:xfrm>
            <a:off x="617538" y="5486400"/>
            <a:ext cx="6096000" cy="555625"/>
          </a:xfrm>
        </p:spPr>
        <p:txBody>
          <a:bodyPr>
            <a:normAutofit/>
          </a:bodyPr>
          <a:lstStyle>
            <a:lvl1pPr marL="0" indent="0">
              <a:buNone/>
              <a:defRPr sz="24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5812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lor Transition_2">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E86C2C-175D-6746-AE92-BB6E3C529A26}"/>
              </a:ext>
            </a:extLst>
          </p:cNvPr>
          <p:cNvSpPr>
            <a:spLocks noGrp="1"/>
          </p:cNvSpPr>
          <p:nvPr>
            <p:ph type="dt" sz="half" idx="10"/>
          </p:nvPr>
        </p:nvSpPr>
        <p:spPr/>
        <p:txBody>
          <a:bodyPr/>
          <a:lstStyle/>
          <a:p>
            <a:fld id="{68B5EC5A-B15F-6649-9C6B-BB2DB3E417C9}" type="datetime1">
              <a:rPr lang="en-US" smtClean="0"/>
              <a:t>6/30/2022</a:t>
            </a:fld>
            <a:endParaRPr lang="en-US"/>
          </a:p>
        </p:txBody>
      </p:sp>
      <p:sp>
        <p:nvSpPr>
          <p:cNvPr id="5" name="Footer Placeholder 4">
            <a:extLst>
              <a:ext uri="{FF2B5EF4-FFF2-40B4-BE49-F238E27FC236}">
                <a16:creationId xmlns:a16="http://schemas.microsoft.com/office/drawing/2014/main" id="{4F96C72B-A6BC-2B46-82E4-3166BB8D96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A042A1-E20C-3C45-B21B-988D8277A7ED}"/>
              </a:ext>
            </a:extLst>
          </p:cNvPr>
          <p:cNvSpPr>
            <a:spLocks noGrp="1"/>
          </p:cNvSpPr>
          <p:nvPr>
            <p:ph type="sldNum" sz="quarter" idx="12"/>
          </p:nvPr>
        </p:nvSpPr>
        <p:spPr/>
        <p:txBody>
          <a:bodyPr/>
          <a:lstStyle/>
          <a:p>
            <a:fld id="{84E24DD3-0117-F947-8F74-C808912B5A2D}" type="slidenum">
              <a:rPr lang="en-US" smtClean="0"/>
              <a:t>‹#›</a:t>
            </a:fld>
            <a:endParaRPr lang="en-US"/>
          </a:p>
        </p:txBody>
      </p:sp>
      <p:sp>
        <p:nvSpPr>
          <p:cNvPr id="7" name="Rectangle 6">
            <a:extLst>
              <a:ext uri="{FF2B5EF4-FFF2-40B4-BE49-F238E27FC236}">
                <a16:creationId xmlns:a16="http://schemas.microsoft.com/office/drawing/2014/main" id="{CF3B22B5-418E-C14A-82F2-8BFB743584A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6B2FB67-39A2-6E44-B495-201A124265B2}"/>
              </a:ext>
            </a:extLst>
          </p:cNvPr>
          <p:cNvSpPr/>
          <p:nvPr userDrawn="1"/>
        </p:nvSpPr>
        <p:spPr>
          <a:xfrm>
            <a:off x="838200" y="3163088"/>
            <a:ext cx="5478416" cy="265912"/>
          </a:xfrm>
          <a:prstGeom prst="rect">
            <a:avLst/>
          </a:prstGeom>
          <a:solidFill>
            <a:srgbClr val="F3A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A5B"/>
              </a:solidFill>
            </a:endParaRPr>
          </a:p>
        </p:txBody>
      </p:sp>
      <p:sp>
        <p:nvSpPr>
          <p:cNvPr id="25" name="Title 1">
            <a:extLst>
              <a:ext uri="{FF2B5EF4-FFF2-40B4-BE49-F238E27FC236}">
                <a16:creationId xmlns:a16="http://schemas.microsoft.com/office/drawing/2014/main" id="{C67B8F4E-F659-1547-8DA4-6F8B2DE11E45}"/>
              </a:ext>
            </a:extLst>
          </p:cNvPr>
          <p:cNvSpPr>
            <a:spLocks noGrp="1"/>
          </p:cNvSpPr>
          <p:nvPr>
            <p:ph type="ctrTitle"/>
          </p:nvPr>
        </p:nvSpPr>
        <p:spPr>
          <a:xfrm>
            <a:off x="838200" y="835572"/>
            <a:ext cx="10050416" cy="2119305"/>
          </a:xfrm>
        </p:spPr>
        <p:txBody>
          <a:bodyPr anchor="b">
            <a:normAutofit/>
          </a:bodyPr>
          <a:lstStyle>
            <a:lvl1pPr algn="l">
              <a:defRPr sz="8000" b="1">
                <a:solidFill>
                  <a:srgbClr val="F3A51E"/>
                </a:solidFill>
                <a:latin typeface="Arial" panose="020B0604020202020204" pitchFamily="34" charset="0"/>
                <a:cs typeface="Arial" panose="020B0604020202020204" pitchFamily="34" charset="0"/>
              </a:defRPr>
            </a:lvl1pPr>
          </a:lstStyle>
          <a:p>
            <a:r>
              <a:rPr lang="en-US"/>
              <a:t>Click to edit Master title style</a:t>
            </a:r>
          </a:p>
        </p:txBody>
      </p:sp>
      <p:sp>
        <p:nvSpPr>
          <p:cNvPr id="35" name="Text Placeholder 34">
            <a:extLst>
              <a:ext uri="{FF2B5EF4-FFF2-40B4-BE49-F238E27FC236}">
                <a16:creationId xmlns:a16="http://schemas.microsoft.com/office/drawing/2014/main" id="{53F48FB1-DCA1-0948-BA38-293261604383}"/>
              </a:ext>
            </a:extLst>
          </p:cNvPr>
          <p:cNvSpPr>
            <a:spLocks noGrp="1"/>
          </p:cNvSpPr>
          <p:nvPr>
            <p:ph type="body" sz="quarter" idx="14"/>
          </p:nvPr>
        </p:nvSpPr>
        <p:spPr>
          <a:xfrm>
            <a:off x="838200" y="3746980"/>
            <a:ext cx="10050416" cy="555625"/>
          </a:xfrm>
        </p:spPr>
        <p:txBody>
          <a:bodyPr>
            <a:noAutofit/>
          </a:bodyPr>
          <a:lstStyle>
            <a:lvl1pPr marL="0" indent="0">
              <a:buNone/>
              <a:defRPr sz="36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16" name="Picture 15" descr="Mississi[ppi Department of Education logo">
            <a:extLst>
              <a:ext uri="{FF2B5EF4-FFF2-40B4-BE49-F238E27FC236}">
                <a16:creationId xmlns:a16="http://schemas.microsoft.com/office/drawing/2014/main" id="{06D7FA75-4768-FF4D-959C-FA772BDFE4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Tree>
    <p:extLst>
      <p:ext uri="{BB962C8B-B14F-4D97-AF65-F5344CB8AC3E}">
        <p14:creationId xmlns:p14="http://schemas.microsoft.com/office/powerpoint/2010/main" val="1181804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lor Transition_3">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E86C2C-175D-6746-AE92-BB6E3C529A26}"/>
              </a:ext>
            </a:extLst>
          </p:cNvPr>
          <p:cNvSpPr>
            <a:spLocks noGrp="1"/>
          </p:cNvSpPr>
          <p:nvPr>
            <p:ph type="dt" sz="half" idx="10"/>
          </p:nvPr>
        </p:nvSpPr>
        <p:spPr/>
        <p:txBody>
          <a:bodyPr/>
          <a:lstStyle/>
          <a:p>
            <a:fld id="{68B5EC5A-B15F-6649-9C6B-BB2DB3E417C9}" type="datetime1">
              <a:rPr lang="en-US" smtClean="0"/>
              <a:t>6/30/2022</a:t>
            </a:fld>
            <a:endParaRPr lang="en-US"/>
          </a:p>
        </p:txBody>
      </p:sp>
      <p:sp>
        <p:nvSpPr>
          <p:cNvPr id="5" name="Footer Placeholder 4">
            <a:extLst>
              <a:ext uri="{FF2B5EF4-FFF2-40B4-BE49-F238E27FC236}">
                <a16:creationId xmlns:a16="http://schemas.microsoft.com/office/drawing/2014/main" id="{4F96C72B-A6BC-2B46-82E4-3166BB8D96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A042A1-E20C-3C45-B21B-988D8277A7ED}"/>
              </a:ext>
            </a:extLst>
          </p:cNvPr>
          <p:cNvSpPr>
            <a:spLocks noGrp="1"/>
          </p:cNvSpPr>
          <p:nvPr>
            <p:ph type="sldNum" sz="quarter" idx="12"/>
          </p:nvPr>
        </p:nvSpPr>
        <p:spPr/>
        <p:txBody>
          <a:bodyPr/>
          <a:lstStyle/>
          <a:p>
            <a:fld id="{84E24DD3-0117-F947-8F74-C808912B5A2D}" type="slidenum">
              <a:rPr lang="en-US" smtClean="0"/>
              <a:t>‹#›</a:t>
            </a:fld>
            <a:endParaRPr lang="en-US"/>
          </a:p>
        </p:txBody>
      </p:sp>
      <p:sp>
        <p:nvSpPr>
          <p:cNvPr id="7" name="Rectangle 6">
            <a:extLst>
              <a:ext uri="{FF2B5EF4-FFF2-40B4-BE49-F238E27FC236}">
                <a16:creationId xmlns:a16="http://schemas.microsoft.com/office/drawing/2014/main" id="{CF3B22B5-418E-C14A-82F2-8BFB743584A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6B2FB67-39A2-6E44-B495-201A124265B2}"/>
              </a:ext>
            </a:extLst>
          </p:cNvPr>
          <p:cNvSpPr/>
          <p:nvPr userDrawn="1"/>
        </p:nvSpPr>
        <p:spPr>
          <a:xfrm>
            <a:off x="838200" y="3163088"/>
            <a:ext cx="5478416" cy="265912"/>
          </a:xfrm>
          <a:prstGeom prst="rect">
            <a:avLst/>
          </a:prstGeom>
          <a:solidFill>
            <a:srgbClr val="B0D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A5B"/>
              </a:solidFill>
            </a:endParaRPr>
          </a:p>
        </p:txBody>
      </p:sp>
      <p:sp>
        <p:nvSpPr>
          <p:cNvPr id="25" name="Title 1">
            <a:extLst>
              <a:ext uri="{FF2B5EF4-FFF2-40B4-BE49-F238E27FC236}">
                <a16:creationId xmlns:a16="http://schemas.microsoft.com/office/drawing/2014/main" id="{C67B8F4E-F659-1547-8DA4-6F8B2DE11E45}"/>
              </a:ext>
            </a:extLst>
          </p:cNvPr>
          <p:cNvSpPr>
            <a:spLocks noGrp="1"/>
          </p:cNvSpPr>
          <p:nvPr>
            <p:ph type="ctrTitle"/>
          </p:nvPr>
        </p:nvSpPr>
        <p:spPr>
          <a:xfrm>
            <a:off x="838200" y="835572"/>
            <a:ext cx="10050416" cy="2119305"/>
          </a:xfrm>
        </p:spPr>
        <p:txBody>
          <a:bodyPr anchor="b">
            <a:normAutofit/>
          </a:bodyPr>
          <a:lstStyle>
            <a:lvl1pPr algn="l">
              <a:defRPr sz="8000" b="1">
                <a:solidFill>
                  <a:srgbClr val="B0D357"/>
                </a:solidFill>
                <a:latin typeface="Arial" panose="020B0604020202020204" pitchFamily="34" charset="0"/>
                <a:cs typeface="Arial" panose="020B0604020202020204" pitchFamily="34" charset="0"/>
              </a:defRPr>
            </a:lvl1pPr>
          </a:lstStyle>
          <a:p>
            <a:r>
              <a:rPr lang="en-US"/>
              <a:t>Click to edit Master title style</a:t>
            </a:r>
          </a:p>
        </p:txBody>
      </p:sp>
      <p:sp>
        <p:nvSpPr>
          <p:cNvPr id="35" name="Text Placeholder 34">
            <a:extLst>
              <a:ext uri="{FF2B5EF4-FFF2-40B4-BE49-F238E27FC236}">
                <a16:creationId xmlns:a16="http://schemas.microsoft.com/office/drawing/2014/main" id="{53F48FB1-DCA1-0948-BA38-293261604383}"/>
              </a:ext>
            </a:extLst>
          </p:cNvPr>
          <p:cNvSpPr>
            <a:spLocks noGrp="1"/>
          </p:cNvSpPr>
          <p:nvPr>
            <p:ph type="body" sz="quarter" idx="14"/>
          </p:nvPr>
        </p:nvSpPr>
        <p:spPr>
          <a:xfrm>
            <a:off x="838200" y="3746980"/>
            <a:ext cx="10050416" cy="555625"/>
          </a:xfrm>
        </p:spPr>
        <p:txBody>
          <a:bodyPr>
            <a:noAutofit/>
          </a:bodyPr>
          <a:lstStyle>
            <a:lvl1pPr marL="0" indent="0">
              <a:buNone/>
              <a:defRPr sz="36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16" name="Picture 15" descr="Mississi[ppi Department of Education logo">
            <a:extLst>
              <a:ext uri="{FF2B5EF4-FFF2-40B4-BE49-F238E27FC236}">
                <a16:creationId xmlns:a16="http://schemas.microsoft.com/office/drawing/2014/main" id="{06D7FA75-4768-FF4D-959C-FA772BDFE4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Tree>
    <p:extLst>
      <p:ext uri="{BB962C8B-B14F-4D97-AF65-F5344CB8AC3E}">
        <p14:creationId xmlns:p14="http://schemas.microsoft.com/office/powerpoint/2010/main" val="993620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lor Transition_4">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E86C2C-175D-6746-AE92-BB6E3C529A26}"/>
              </a:ext>
            </a:extLst>
          </p:cNvPr>
          <p:cNvSpPr>
            <a:spLocks noGrp="1"/>
          </p:cNvSpPr>
          <p:nvPr>
            <p:ph type="dt" sz="half" idx="10"/>
          </p:nvPr>
        </p:nvSpPr>
        <p:spPr/>
        <p:txBody>
          <a:bodyPr/>
          <a:lstStyle/>
          <a:p>
            <a:fld id="{68B5EC5A-B15F-6649-9C6B-BB2DB3E417C9}" type="datetime1">
              <a:rPr lang="en-US" smtClean="0"/>
              <a:t>6/30/2022</a:t>
            </a:fld>
            <a:endParaRPr lang="en-US"/>
          </a:p>
        </p:txBody>
      </p:sp>
      <p:sp>
        <p:nvSpPr>
          <p:cNvPr id="5" name="Footer Placeholder 4">
            <a:extLst>
              <a:ext uri="{FF2B5EF4-FFF2-40B4-BE49-F238E27FC236}">
                <a16:creationId xmlns:a16="http://schemas.microsoft.com/office/drawing/2014/main" id="{4F96C72B-A6BC-2B46-82E4-3166BB8D96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A042A1-E20C-3C45-B21B-988D8277A7ED}"/>
              </a:ext>
            </a:extLst>
          </p:cNvPr>
          <p:cNvSpPr>
            <a:spLocks noGrp="1"/>
          </p:cNvSpPr>
          <p:nvPr>
            <p:ph type="sldNum" sz="quarter" idx="12"/>
          </p:nvPr>
        </p:nvSpPr>
        <p:spPr/>
        <p:txBody>
          <a:bodyPr/>
          <a:lstStyle/>
          <a:p>
            <a:fld id="{84E24DD3-0117-F947-8F74-C808912B5A2D}" type="slidenum">
              <a:rPr lang="en-US" smtClean="0"/>
              <a:t>‹#›</a:t>
            </a:fld>
            <a:endParaRPr lang="en-US"/>
          </a:p>
        </p:txBody>
      </p:sp>
      <p:sp>
        <p:nvSpPr>
          <p:cNvPr id="7" name="Rectangle 6">
            <a:extLst>
              <a:ext uri="{FF2B5EF4-FFF2-40B4-BE49-F238E27FC236}">
                <a16:creationId xmlns:a16="http://schemas.microsoft.com/office/drawing/2014/main" id="{CF3B22B5-418E-C14A-82F2-8BFB743584A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6B2FB67-39A2-6E44-B495-201A124265B2}"/>
              </a:ext>
            </a:extLst>
          </p:cNvPr>
          <p:cNvSpPr/>
          <p:nvPr userDrawn="1"/>
        </p:nvSpPr>
        <p:spPr>
          <a:xfrm>
            <a:off x="838200" y="3163088"/>
            <a:ext cx="5478416" cy="265912"/>
          </a:xfrm>
          <a:prstGeom prst="rect">
            <a:avLst/>
          </a:prstGeom>
          <a:solidFill>
            <a:srgbClr val="69C8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A5B"/>
              </a:solidFill>
            </a:endParaRPr>
          </a:p>
        </p:txBody>
      </p:sp>
      <p:sp>
        <p:nvSpPr>
          <p:cNvPr id="25" name="Title 1">
            <a:extLst>
              <a:ext uri="{FF2B5EF4-FFF2-40B4-BE49-F238E27FC236}">
                <a16:creationId xmlns:a16="http://schemas.microsoft.com/office/drawing/2014/main" id="{C67B8F4E-F659-1547-8DA4-6F8B2DE11E45}"/>
              </a:ext>
            </a:extLst>
          </p:cNvPr>
          <p:cNvSpPr>
            <a:spLocks noGrp="1"/>
          </p:cNvSpPr>
          <p:nvPr>
            <p:ph type="ctrTitle"/>
          </p:nvPr>
        </p:nvSpPr>
        <p:spPr>
          <a:xfrm>
            <a:off x="838200" y="835572"/>
            <a:ext cx="10050416" cy="2119305"/>
          </a:xfrm>
        </p:spPr>
        <p:txBody>
          <a:bodyPr anchor="b">
            <a:normAutofit/>
          </a:bodyPr>
          <a:lstStyle>
            <a:lvl1pPr algn="l">
              <a:defRPr sz="8000" b="1">
                <a:solidFill>
                  <a:srgbClr val="69C8C3"/>
                </a:solidFill>
                <a:latin typeface="Arial" panose="020B0604020202020204" pitchFamily="34" charset="0"/>
                <a:cs typeface="Arial" panose="020B0604020202020204" pitchFamily="34" charset="0"/>
              </a:defRPr>
            </a:lvl1pPr>
          </a:lstStyle>
          <a:p>
            <a:r>
              <a:rPr lang="en-US"/>
              <a:t>Click to edit Master title style</a:t>
            </a:r>
          </a:p>
        </p:txBody>
      </p:sp>
      <p:sp>
        <p:nvSpPr>
          <p:cNvPr id="35" name="Text Placeholder 34">
            <a:extLst>
              <a:ext uri="{FF2B5EF4-FFF2-40B4-BE49-F238E27FC236}">
                <a16:creationId xmlns:a16="http://schemas.microsoft.com/office/drawing/2014/main" id="{53F48FB1-DCA1-0948-BA38-293261604383}"/>
              </a:ext>
            </a:extLst>
          </p:cNvPr>
          <p:cNvSpPr>
            <a:spLocks noGrp="1"/>
          </p:cNvSpPr>
          <p:nvPr>
            <p:ph type="body" sz="quarter" idx="14"/>
          </p:nvPr>
        </p:nvSpPr>
        <p:spPr>
          <a:xfrm>
            <a:off x="838200" y="3746980"/>
            <a:ext cx="10050416" cy="555625"/>
          </a:xfrm>
        </p:spPr>
        <p:txBody>
          <a:bodyPr>
            <a:noAutofit/>
          </a:bodyPr>
          <a:lstStyle>
            <a:lvl1pPr marL="0" indent="0">
              <a:buNone/>
              <a:defRPr sz="36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16" name="Picture 15" descr="Mississi[ppi Department of Education logo">
            <a:extLst>
              <a:ext uri="{FF2B5EF4-FFF2-40B4-BE49-F238E27FC236}">
                <a16:creationId xmlns:a16="http://schemas.microsoft.com/office/drawing/2014/main" id="{06D7FA75-4768-FF4D-959C-FA772BDFE4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Tree>
    <p:extLst>
      <p:ext uri="{BB962C8B-B14F-4D97-AF65-F5344CB8AC3E}">
        <p14:creationId xmlns:p14="http://schemas.microsoft.com/office/powerpoint/2010/main" val="3291941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lor Transition_5">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E86C2C-175D-6746-AE92-BB6E3C529A26}"/>
              </a:ext>
            </a:extLst>
          </p:cNvPr>
          <p:cNvSpPr>
            <a:spLocks noGrp="1"/>
          </p:cNvSpPr>
          <p:nvPr>
            <p:ph type="dt" sz="half" idx="10"/>
          </p:nvPr>
        </p:nvSpPr>
        <p:spPr/>
        <p:txBody>
          <a:bodyPr/>
          <a:lstStyle/>
          <a:p>
            <a:fld id="{68B5EC5A-B15F-6649-9C6B-BB2DB3E417C9}" type="datetime1">
              <a:rPr lang="en-US" smtClean="0"/>
              <a:t>6/30/2022</a:t>
            </a:fld>
            <a:endParaRPr lang="en-US"/>
          </a:p>
        </p:txBody>
      </p:sp>
      <p:sp>
        <p:nvSpPr>
          <p:cNvPr id="5" name="Footer Placeholder 4">
            <a:extLst>
              <a:ext uri="{FF2B5EF4-FFF2-40B4-BE49-F238E27FC236}">
                <a16:creationId xmlns:a16="http://schemas.microsoft.com/office/drawing/2014/main" id="{4F96C72B-A6BC-2B46-82E4-3166BB8D96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A042A1-E20C-3C45-B21B-988D8277A7ED}"/>
              </a:ext>
            </a:extLst>
          </p:cNvPr>
          <p:cNvSpPr>
            <a:spLocks noGrp="1"/>
          </p:cNvSpPr>
          <p:nvPr>
            <p:ph type="sldNum" sz="quarter" idx="12"/>
          </p:nvPr>
        </p:nvSpPr>
        <p:spPr/>
        <p:txBody>
          <a:bodyPr/>
          <a:lstStyle/>
          <a:p>
            <a:fld id="{84E24DD3-0117-F947-8F74-C808912B5A2D}" type="slidenum">
              <a:rPr lang="en-US" smtClean="0"/>
              <a:t>‹#›</a:t>
            </a:fld>
            <a:endParaRPr lang="en-US"/>
          </a:p>
        </p:txBody>
      </p:sp>
      <p:sp>
        <p:nvSpPr>
          <p:cNvPr id="7" name="Rectangle 6">
            <a:extLst>
              <a:ext uri="{FF2B5EF4-FFF2-40B4-BE49-F238E27FC236}">
                <a16:creationId xmlns:a16="http://schemas.microsoft.com/office/drawing/2014/main" id="{CF3B22B5-418E-C14A-82F2-8BFB743584A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6B2FB67-39A2-6E44-B495-201A124265B2}"/>
              </a:ext>
            </a:extLst>
          </p:cNvPr>
          <p:cNvSpPr/>
          <p:nvPr userDrawn="1"/>
        </p:nvSpPr>
        <p:spPr>
          <a:xfrm>
            <a:off x="838200" y="3163088"/>
            <a:ext cx="5478416" cy="265912"/>
          </a:xfrm>
          <a:prstGeom prst="rect">
            <a:avLst/>
          </a:prstGeom>
          <a:solidFill>
            <a:srgbClr val="39A1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A5B"/>
              </a:solidFill>
            </a:endParaRPr>
          </a:p>
        </p:txBody>
      </p:sp>
      <p:sp>
        <p:nvSpPr>
          <p:cNvPr id="25" name="Title 1">
            <a:extLst>
              <a:ext uri="{FF2B5EF4-FFF2-40B4-BE49-F238E27FC236}">
                <a16:creationId xmlns:a16="http://schemas.microsoft.com/office/drawing/2014/main" id="{C67B8F4E-F659-1547-8DA4-6F8B2DE11E45}"/>
              </a:ext>
            </a:extLst>
          </p:cNvPr>
          <p:cNvSpPr>
            <a:spLocks noGrp="1"/>
          </p:cNvSpPr>
          <p:nvPr>
            <p:ph type="ctrTitle"/>
          </p:nvPr>
        </p:nvSpPr>
        <p:spPr>
          <a:xfrm>
            <a:off x="838200" y="835572"/>
            <a:ext cx="10050416" cy="2119305"/>
          </a:xfrm>
        </p:spPr>
        <p:txBody>
          <a:bodyPr anchor="b">
            <a:normAutofit/>
          </a:bodyPr>
          <a:lstStyle>
            <a:lvl1pPr algn="l">
              <a:defRPr sz="8000" b="1">
                <a:solidFill>
                  <a:srgbClr val="39A1BF"/>
                </a:solidFill>
                <a:latin typeface="Arial" panose="020B0604020202020204" pitchFamily="34" charset="0"/>
                <a:cs typeface="Arial" panose="020B0604020202020204" pitchFamily="34" charset="0"/>
              </a:defRPr>
            </a:lvl1pPr>
          </a:lstStyle>
          <a:p>
            <a:r>
              <a:rPr lang="en-US"/>
              <a:t>Click to edit Master title style</a:t>
            </a:r>
          </a:p>
        </p:txBody>
      </p:sp>
      <p:sp>
        <p:nvSpPr>
          <p:cNvPr id="35" name="Text Placeholder 34">
            <a:extLst>
              <a:ext uri="{FF2B5EF4-FFF2-40B4-BE49-F238E27FC236}">
                <a16:creationId xmlns:a16="http://schemas.microsoft.com/office/drawing/2014/main" id="{53F48FB1-DCA1-0948-BA38-293261604383}"/>
              </a:ext>
            </a:extLst>
          </p:cNvPr>
          <p:cNvSpPr>
            <a:spLocks noGrp="1"/>
          </p:cNvSpPr>
          <p:nvPr>
            <p:ph type="body" sz="quarter" idx="14"/>
          </p:nvPr>
        </p:nvSpPr>
        <p:spPr>
          <a:xfrm>
            <a:off x="838200" y="3746980"/>
            <a:ext cx="10050416" cy="555625"/>
          </a:xfrm>
        </p:spPr>
        <p:txBody>
          <a:bodyPr>
            <a:noAutofit/>
          </a:bodyPr>
          <a:lstStyle>
            <a:lvl1pPr marL="0" indent="0">
              <a:buNone/>
              <a:defRPr sz="36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16" name="Picture 15" descr="Mississi[ppi Department of Education logo">
            <a:extLst>
              <a:ext uri="{FF2B5EF4-FFF2-40B4-BE49-F238E27FC236}">
                <a16:creationId xmlns:a16="http://schemas.microsoft.com/office/drawing/2014/main" id="{06D7FA75-4768-FF4D-959C-FA772BDFE4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Tree>
    <p:extLst>
      <p:ext uri="{BB962C8B-B14F-4D97-AF65-F5344CB8AC3E}">
        <p14:creationId xmlns:p14="http://schemas.microsoft.com/office/powerpoint/2010/main" val="3013365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lor Transition_6">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E86C2C-175D-6746-AE92-BB6E3C529A26}"/>
              </a:ext>
            </a:extLst>
          </p:cNvPr>
          <p:cNvSpPr>
            <a:spLocks noGrp="1"/>
          </p:cNvSpPr>
          <p:nvPr>
            <p:ph type="dt" sz="half" idx="10"/>
          </p:nvPr>
        </p:nvSpPr>
        <p:spPr/>
        <p:txBody>
          <a:bodyPr/>
          <a:lstStyle/>
          <a:p>
            <a:fld id="{68B5EC5A-B15F-6649-9C6B-BB2DB3E417C9}" type="datetime1">
              <a:rPr lang="en-US" smtClean="0"/>
              <a:t>6/30/2022</a:t>
            </a:fld>
            <a:endParaRPr lang="en-US"/>
          </a:p>
        </p:txBody>
      </p:sp>
      <p:sp>
        <p:nvSpPr>
          <p:cNvPr id="5" name="Footer Placeholder 4">
            <a:extLst>
              <a:ext uri="{FF2B5EF4-FFF2-40B4-BE49-F238E27FC236}">
                <a16:creationId xmlns:a16="http://schemas.microsoft.com/office/drawing/2014/main" id="{4F96C72B-A6BC-2B46-82E4-3166BB8D96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A042A1-E20C-3C45-B21B-988D8277A7ED}"/>
              </a:ext>
            </a:extLst>
          </p:cNvPr>
          <p:cNvSpPr>
            <a:spLocks noGrp="1"/>
          </p:cNvSpPr>
          <p:nvPr>
            <p:ph type="sldNum" sz="quarter" idx="12"/>
          </p:nvPr>
        </p:nvSpPr>
        <p:spPr/>
        <p:txBody>
          <a:bodyPr/>
          <a:lstStyle/>
          <a:p>
            <a:fld id="{84E24DD3-0117-F947-8F74-C808912B5A2D}" type="slidenum">
              <a:rPr lang="en-US" smtClean="0"/>
              <a:t>‹#›</a:t>
            </a:fld>
            <a:endParaRPr lang="en-US"/>
          </a:p>
        </p:txBody>
      </p:sp>
      <p:sp>
        <p:nvSpPr>
          <p:cNvPr id="7" name="Rectangle 6">
            <a:extLst>
              <a:ext uri="{FF2B5EF4-FFF2-40B4-BE49-F238E27FC236}">
                <a16:creationId xmlns:a16="http://schemas.microsoft.com/office/drawing/2014/main" id="{CF3B22B5-418E-C14A-82F2-8BFB743584A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6B2FB67-39A2-6E44-B495-201A124265B2}"/>
              </a:ext>
            </a:extLst>
          </p:cNvPr>
          <p:cNvSpPr/>
          <p:nvPr userDrawn="1"/>
        </p:nvSpPr>
        <p:spPr>
          <a:xfrm>
            <a:off x="838200" y="3163088"/>
            <a:ext cx="5478416" cy="265912"/>
          </a:xfrm>
          <a:prstGeom prst="rect">
            <a:avLst/>
          </a:prstGeom>
          <a:solidFill>
            <a:srgbClr val="A74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A5B"/>
              </a:solidFill>
            </a:endParaRPr>
          </a:p>
        </p:txBody>
      </p:sp>
      <p:sp>
        <p:nvSpPr>
          <p:cNvPr id="25" name="Title 1">
            <a:extLst>
              <a:ext uri="{FF2B5EF4-FFF2-40B4-BE49-F238E27FC236}">
                <a16:creationId xmlns:a16="http://schemas.microsoft.com/office/drawing/2014/main" id="{C67B8F4E-F659-1547-8DA4-6F8B2DE11E45}"/>
              </a:ext>
            </a:extLst>
          </p:cNvPr>
          <p:cNvSpPr>
            <a:spLocks noGrp="1"/>
          </p:cNvSpPr>
          <p:nvPr>
            <p:ph type="ctrTitle"/>
          </p:nvPr>
        </p:nvSpPr>
        <p:spPr>
          <a:xfrm>
            <a:off x="838200" y="835572"/>
            <a:ext cx="10050416" cy="2119305"/>
          </a:xfrm>
        </p:spPr>
        <p:txBody>
          <a:bodyPr anchor="b">
            <a:normAutofit/>
          </a:bodyPr>
          <a:lstStyle>
            <a:lvl1pPr algn="l">
              <a:defRPr sz="8000" b="1">
                <a:solidFill>
                  <a:srgbClr val="A74A7A"/>
                </a:solidFill>
                <a:latin typeface="Arial" panose="020B0604020202020204" pitchFamily="34" charset="0"/>
                <a:cs typeface="Arial" panose="020B0604020202020204" pitchFamily="34" charset="0"/>
              </a:defRPr>
            </a:lvl1pPr>
          </a:lstStyle>
          <a:p>
            <a:r>
              <a:rPr lang="en-US"/>
              <a:t>Click to edit Master title style</a:t>
            </a:r>
          </a:p>
        </p:txBody>
      </p:sp>
      <p:sp>
        <p:nvSpPr>
          <p:cNvPr id="35" name="Text Placeholder 34">
            <a:extLst>
              <a:ext uri="{FF2B5EF4-FFF2-40B4-BE49-F238E27FC236}">
                <a16:creationId xmlns:a16="http://schemas.microsoft.com/office/drawing/2014/main" id="{53F48FB1-DCA1-0948-BA38-293261604383}"/>
              </a:ext>
            </a:extLst>
          </p:cNvPr>
          <p:cNvSpPr>
            <a:spLocks noGrp="1"/>
          </p:cNvSpPr>
          <p:nvPr>
            <p:ph type="body" sz="quarter" idx="14"/>
          </p:nvPr>
        </p:nvSpPr>
        <p:spPr>
          <a:xfrm>
            <a:off x="838200" y="3746980"/>
            <a:ext cx="10050416" cy="555625"/>
          </a:xfrm>
        </p:spPr>
        <p:txBody>
          <a:bodyPr>
            <a:noAutofit/>
          </a:bodyPr>
          <a:lstStyle>
            <a:lvl1pPr marL="0" indent="0">
              <a:buNone/>
              <a:defRPr sz="36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16" name="Picture 15" descr="Mississi[ppi Department of Education logo">
            <a:extLst>
              <a:ext uri="{FF2B5EF4-FFF2-40B4-BE49-F238E27FC236}">
                <a16:creationId xmlns:a16="http://schemas.microsoft.com/office/drawing/2014/main" id="{06D7FA75-4768-FF4D-959C-FA772BDFE4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Tree>
    <p:extLst>
      <p:ext uri="{BB962C8B-B14F-4D97-AF65-F5344CB8AC3E}">
        <p14:creationId xmlns:p14="http://schemas.microsoft.com/office/powerpoint/2010/main" val="499034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ansition_Image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E45222-F49A-2946-B87B-CDB91409924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0224" y="0"/>
            <a:ext cx="12292224" cy="6858000"/>
          </a:xfrm>
          <a:prstGeom prst="rect">
            <a:avLst/>
          </a:prstGeom>
        </p:spPr>
      </p:pic>
      <p:sp>
        <p:nvSpPr>
          <p:cNvPr id="6" name="Rectangle 5">
            <a:extLst>
              <a:ext uri="{FF2B5EF4-FFF2-40B4-BE49-F238E27FC236}">
                <a16:creationId xmlns:a16="http://schemas.microsoft.com/office/drawing/2014/main" id="{9B149279-92D5-E048-A42D-31FBA8601084}"/>
              </a:ext>
            </a:extLst>
          </p:cNvPr>
          <p:cNvSpPr/>
          <p:nvPr userDrawn="1"/>
        </p:nvSpPr>
        <p:spPr>
          <a:xfrm>
            <a:off x="-100224" y="0"/>
            <a:ext cx="12292224" cy="6858000"/>
          </a:xfrm>
          <a:prstGeom prst="rect">
            <a:avLst/>
          </a:prstGeom>
          <a:gradFill flip="none" rotWithShape="1">
            <a:gsLst>
              <a:gs pos="0">
                <a:schemeClr val="accent3">
                  <a:lumMod val="36000"/>
                  <a:lumOff val="64000"/>
                  <a:alpha val="0"/>
                </a:schemeClr>
              </a:gs>
              <a:gs pos="41000">
                <a:schemeClr val="accent3">
                  <a:lumMod val="0"/>
                  <a:lumOff val="100000"/>
                  <a:alpha val="0"/>
                </a:schemeClr>
              </a:gs>
              <a:gs pos="100000">
                <a:schemeClr val="bg2">
                  <a:lumMod val="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3448F209-D135-AA41-BEFD-AA34260C9929}"/>
              </a:ext>
            </a:extLst>
          </p:cNvPr>
          <p:cNvCxnSpPr/>
          <p:nvPr userDrawn="1"/>
        </p:nvCxnSpPr>
        <p:spPr>
          <a:xfrm>
            <a:off x="470647" y="5655795"/>
            <a:ext cx="4558553" cy="0"/>
          </a:xfrm>
          <a:prstGeom prst="line">
            <a:avLst/>
          </a:prstGeom>
          <a:ln w="76200">
            <a:solidFill>
              <a:srgbClr val="69C8C3"/>
            </a:solidFill>
          </a:ln>
        </p:spPr>
        <p:style>
          <a:lnRef idx="1">
            <a:schemeClr val="accent1"/>
          </a:lnRef>
          <a:fillRef idx="0">
            <a:schemeClr val="accent1"/>
          </a:fillRef>
          <a:effectRef idx="0">
            <a:schemeClr val="accent1"/>
          </a:effectRef>
          <a:fontRef idx="minor">
            <a:schemeClr val="tx1"/>
          </a:fontRef>
        </p:style>
      </p:cxnSp>
      <p:pic>
        <p:nvPicPr>
          <p:cNvPr id="8" name="Picture 7" descr="Mississi[ppi Department of Education logo">
            <a:extLst>
              <a:ext uri="{FF2B5EF4-FFF2-40B4-BE49-F238E27FC236}">
                <a16:creationId xmlns:a16="http://schemas.microsoft.com/office/drawing/2014/main" id="{9026A4EA-A112-A94B-81AC-4BE075340DD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86275" y="6075361"/>
            <a:ext cx="1238172" cy="442818"/>
          </a:xfrm>
          <a:prstGeom prst="rect">
            <a:avLst/>
          </a:prstGeom>
        </p:spPr>
      </p:pic>
      <p:sp>
        <p:nvSpPr>
          <p:cNvPr id="2" name="Title 1">
            <a:extLst>
              <a:ext uri="{FF2B5EF4-FFF2-40B4-BE49-F238E27FC236}">
                <a16:creationId xmlns:a16="http://schemas.microsoft.com/office/drawing/2014/main" id="{7D7FFC99-FFCC-B042-B50D-2B5680E20D15}"/>
              </a:ext>
            </a:extLst>
          </p:cNvPr>
          <p:cNvSpPr>
            <a:spLocks noGrp="1"/>
          </p:cNvSpPr>
          <p:nvPr>
            <p:ph type="title"/>
          </p:nvPr>
        </p:nvSpPr>
        <p:spPr>
          <a:xfrm>
            <a:off x="408655" y="635431"/>
            <a:ext cx="4558553" cy="4866451"/>
          </a:xfrm>
        </p:spPr>
        <p:txBody>
          <a:bodyPr anchor="b" anchorCtr="0">
            <a:normAutofit/>
          </a:bodyPr>
          <a:lstStyle>
            <a:lvl1pPr>
              <a:defRPr sz="72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8277921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ansition_Image 2">
    <p:spTree>
      <p:nvGrpSpPr>
        <p:cNvPr id="1" name=""/>
        <p:cNvGrpSpPr/>
        <p:nvPr/>
      </p:nvGrpSpPr>
      <p:grpSpPr>
        <a:xfrm>
          <a:off x="0" y="0"/>
          <a:ext cx="0" cy="0"/>
          <a:chOff x="0" y="0"/>
          <a:chExt cx="0" cy="0"/>
        </a:xfrm>
      </p:grpSpPr>
      <p:pic>
        <p:nvPicPr>
          <p:cNvPr id="10" name="Picture 9" descr="Girl working while leaning over textbook">
            <a:extLst>
              <a:ext uri="{FF2B5EF4-FFF2-40B4-BE49-F238E27FC236}">
                <a16:creationId xmlns:a16="http://schemas.microsoft.com/office/drawing/2014/main" id="{AE6389C0-BABF-AE41-8EEA-3CD9FFCC1B1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0112" y="0"/>
            <a:ext cx="12292224" cy="6858000"/>
          </a:xfrm>
          <a:prstGeom prst="rect">
            <a:avLst/>
          </a:prstGeom>
        </p:spPr>
      </p:pic>
      <p:sp>
        <p:nvSpPr>
          <p:cNvPr id="6" name="Rectangle 5">
            <a:extLst>
              <a:ext uri="{FF2B5EF4-FFF2-40B4-BE49-F238E27FC236}">
                <a16:creationId xmlns:a16="http://schemas.microsoft.com/office/drawing/2014/main" id="{9B149279-92D5-E048-A42D-31FBA8601084}"/>
              </a:ext>
            </a:extLst>
          </p:cNvPr>
          <p:cNvSpPr/>
          <p:nvPr userDrawn="1"/>
        </p:nvSpPr>
        <p:spPr>
          <a:xfrm>
            <a:off x="-50112" y="0"/>
            <a:ext cx="12292224" cy="6858000"/>
          </a:xfrm>
          <a:prstGeom prst="rect">
            <a:avLst/>
          </a:prstGeom>
          <a:gradFill flip="none" rotWithShape="1">
            <a:gsLst>
              <a:gs pos="0">
                <a:schemeClr val="accent3">
                  <a:lumMod val="36000"/>
                  <a:lumOff val="64000"/>
                  <a:alpha val="0"/>
                </a:schemeClr>
              </a:gs>
              <a:gs pos="41000">
                <a:schemeClr val="accent3">
                  <a:lumMod val="0"/>
                  <a:lumOff val="100000"/>
                  <a:alpha val="0"/>
                </a:schemeClr>
              </a:gs>
              <a:gs pos="100000">
                <a:schemeClr val="bg2">
                  <a:lumMod val="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3448F209-D135-AA41-BEFD-AA34260C9929}"/>
              </a:ext>
            </a:extLst>
          </p:cNvPr>
          <p:cNvCxnSpPr/>
          <p:nvPr userDrawn="1"/>
        </p:nvCxnSpPr>
        <p:spPr>
          <a:xfrm>
            <a:off x="470647" y="5655795"/>
            <a:ext cx="4558553" cy="0"/>
          </a:xfrm>
          <a:prstGeom prst="line">
            <a:avLst/>
          </a:prstGeom>
          <a:ln w="76200">
            <a:solidFill>
              <a:srgbClr val="69C8C3"/>
            </a:solidFill>
          </a:ln>
        </p:spPr>
        <p:style>
          <a:lnRef idx="1">
            <a:schemeClr val="accent1"/>
          </a:lnRef>
          <a:fillRef idx="0">
            <a:schemeClr val="accent1"/>
          </a:fillRef>
          <a:effectRef idx="0">
            <a:schemeClr val="accent1"/>
          </a:effectRef>
          <a:fontRef idx="minor">
            <a:schemeClr val="tx1"/>
          </a:fontRef>
        </p:style>
      </p:cxnSp>
      <p:pic>
        <p:nvPicPr>
          <p:cNvPr id="8" name="Picture 7" descr="Mississi[ppi Department of Education logo">
            <a:extLst>
              <a:ext uri="{FF2B5EF4-FFF2-40B4-BE49-F238E27FC236}">
                <a16:creationId xmlns:a16="http://schemas.microsoft.com/office/drawing/2014/main" id="{9026A4EA-A112-A94B-81AC-4BE075340DD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86275" y="6075361"/>
            <a:ext cx="1238172" cy="442818"/>
          </a:xfrm>
          <a:prstGeom prst="rect">
            <a:avLst/>
          </a:prstGeom>
        </p:spPr>
      </p:pic>
      <p:sp>
        <p:nvSpPr>
          <p:cNvPr id="2" name="Title 1">
            <a:extLst>
              <a:ext uri="{FF2B5EF4-FFF2-40B4-BE49-F238E27FC236}">
                <a16:creationId xmlns:a16="http://schemas.microsoft.com/office/drawing/2014/main" id="{FC95B889-F2E9-9A4B-A33E-49E312820CAA}"/>
              </a:ext>
            </a:extLst>
          </p:cNvPr>
          <p:cNvSpPr>
            <a:spLocks noGrp="1"/>
          </p:cNvSpPr>
          <p:nvPr>
            <p:ph type="title"/>
          </p:nvPr>
        </p:nvSpPr>
        <p:spPr>
          <a:xfrm>
            <a:off x="439651" y="380623"/>
            <a:ext cx="4558553" cy="5121273"/>
          </a:xfrm>
        </p:spPr>
        <p:txBody>
          <a:bodyPr anchor="b" anchorCtr="0">
            <a:noAutofit/>
          </a:bodyPr>
          <a:lstStyle>
            <a:lvl1pPr>
              <a:defRPr sz="72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982835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ransition_Image 3">
    <p:spTree>
      <p:nvGrpSpPr>
        <p:cNvPr id="1" name=""/>
        <p:cNvGrpSpPr/>
        <p:nvPr/>
      </p:nvGrpSpPr>
      <p:grpSpPr>
        <a:xfrm>
          <a:off x="0" y="0"/>
          <a:ext cx="0" cy="0"/>
          <a:chOff x="0" y="0"/>
          <a:chExt cx="0" cy="0"/>
        </a:xfrm>
      </p:grpSpPr>
      <p:pic>
        <p:nvPicPr>
          <p:cNvPr id="9" name="Picture 8" descr="A teacher teaching a class&#10;&#10;Description automatically generated with low confidence">
            <a:extLst>
              <a:ext uri="{FF2B5EF4-FFF2-40B4-BE49-F238E27FC236}">
                <a16:creationId xmlns:a16="http://schemas.microsoft.com/office/drawing/2014/main" id="{8F7DF7AC-C006-B240-B7F4-F67CAFFBC05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9B149279-92D5-E048-A42D-31FBA8601084}"/>
              </a:ext>
            </a:extLst>
          </p:cNvPr>
          <p:cNvSpPr/>
          <p:nvPr userDrawn="1"/>
        </p:nvSpPr>
        <p:spPr>
          <a:xfrm>
            <a:off x="-50112" y="0"/>
            <a:ext cx="12292224" cy="6858000"/>
          </a:xfrm>
          <a:prstGeom prst="rect">
            <a:avLst/>
          </a:prstGeom>
          <a:gradFill flip="none" rotWithShape="1">
            <a:gsLst>
              <a:gs pos="0">
                <a:schemeClr val="accent3">
                  <a:lumMod val="36000"/>
                  <a:lumOff val="64000"/>
                  <a:alpha val="0"/>
                </a:schemeClr>
              </a:gs>
              <a:gs pos="41000">
                <a:schemeClr val="accent3">
                  <a:lumMod val="0"/>
                  <a:lumOff val="100000"/>
                  <a:alpha val="0"/>
                </a:schemeClr>
              </a:gs>
              <a:gs pos="100000">
                <a:schemeClr val="bg2">
                  <a:lumMod val="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3448F209-D135-AA41-BEFD-AA34260C9929}"/>
              </a:ext>
            </a:extLst>
          </p:cNvPr>
          <p:cNvCxnSpPr/>
          <p:nvPr userDrawn="1"/>
        </p:nvCxnSpPr>
        <p:spPr>
          <a:xfrm>
            <a:off x="470647" y="5655795"/>
            <a:ext cx="4558553" cy="0"/>
          </a:xfrm>
          <a:prstGeom prst="line">
            <a:avLst/>
          </a:prstGeom>
          <a:ln w="76200">
            <a:solidFill>
              <a:srgbClr val="69C8C3"/>
            </a:solidFill>
          </a:ln>
        </p:spPr>
        <p:style>
          <a:lnRef idx="1">
            <a:schemeClr val="accent1"/>
          </a:lnRef>
          <a:fillRef idx="0">
            <a:schemeClr val="accent1"/>
          </a:fillRef>
          <a:effectRef idx="0">
            <a:schemeClr val="accent1"/>
          </a:effectRef>
          <a:fontRef idx="minor">
            <a:schemeClr val="tx1"/>
          </a:fontRef>
        </p:style>
      </p:cxnSp>
      <p:pic>
        <p:nvPicPr>
          <p:cNvPr id="8" name="Picture 7" descr="Mississi[ppi Department of Education logo">
            <a:extLst>
              <a:ext uri="{FF2B5EF4-FFF2-40B4-BE49-F238E27FC236}">
                <a16:creationId xmlns:a16="http://schemas.microsoft.com/office/drawing/2014/main" id="{9026A4EA-A112-A94B-81AC-4BE075340DD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86275" y="6075361"/>
            <a:ext cx="1238172" cy="442818"/>
          </a:xfrm>
          <a:prstGeom prst="rect">
            <a:avLst/>
          </a:prstGeom>
        </p:spPr>
      </p:pic>
      <p:sp>
        <p:nvSpPr>
          <p:cNvPr id="2" name="Title 1">
            <a:extLst>
              <a:ext uri="{FF2B5EF4-FFF2-40B4-BE49-F238E27FC236}">
                <a16:creationId xmlns:a16="http://schemas.microsoft.com/office/drawing/2014/main" id="{F8BF3C42-6097-E149-AEA0-6F411938B4E3}"/>
              </a:ext>
            </a:extLst>
          </p:cNvPr>
          <p:cNvSpPr>
            <a:spLocks noGrp="1"/>
          </p:cNvSpPr>
          <p:nvPr>
            <p:ph type="title"/>
          </p:nvPr>
        </p:nvSpPr>
        <p:spPr>
          <a:xfrm>
            <a:off x="408655" y="480447"/>
            <a:ext cx="4558553" cy="4990451"/>
          </a:xfrm>
        </p:spPr>
        <p:txBody>
          <a:bodyPr anchor="b" anchorCtr="0">
            <a:normAutofit/>
          </a:bodyPr>
          <a:lstStyle>
            <a:lvl1pPr>
              <a:defRPr sz="72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42678869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ransition_Image 4">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92FAE2F-A945-3944-85DC-35B8286B338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89" y="0"/>
            <a:ext cx="12191111" cy="6858000"/>
          </a:xfrm>
          <a:prstGeom prst="rect">
            <a:avLst/>
          </a:prstGeom>
        </p:spPr>
      </p:pic>
      <p:sp>
        <p:nvSpPr>
          <p:cNvPr id="6" name="Rectangle 5">
            <a:extLst>
              <a:ext uri="{FF2B5EF4-FFF2-40B4-BE49-F238E27FC236}">
                <a16:creationId xmlns:a16="http://schemas.microsoft.com/office/drawing/2014/main" id="{9B149279-92D5-E048-A42D-31FBA8601084}"/>
              </a:ext>
            </a:extLst>
          </p:cNvPr>
          <p:cNvSpPr/>
          <p:nvPr userDrawn="1"/>
        </p:nvSpPr>
        <p:spPr>
          <a:xfrm>
            <a:off x="0" y="0"/>
            <a:ext cx="12292224" cy="6858000"/>
          </a:xfrm>
          <a:prstGeom prst="rect">
            <a:avLst/>
          </a:prstGeom>
          <a:gradFill flip="none" rotWithShape="1">
            <a:gsLst>
              <a:gs pos="0">
                <a:schemeClr val="accent3">
                  <a:lumMod val="36000"/>
                  <a:lumOff val="64000"/>
                  <a:alpha val="0"/>
                </a:schemeClr>
              </a:gs>
              <a:gs pos="41000">
                <a:schemeClr val="accent3">
                  <a:lumMod val="0"/>
                  <a:lumOff val="100000"/>
                  <a:alpha val="0"/>
                </a:schemeClr>
              </a:gs>
              <a:gs pos="100000">
                <a:schemeClr val="bg2">
                  <a:lumMod val="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3448F209-D135-AA41-BEFD-AA34260C9929}"/>
              </a:ext>
            </a:extLst>
          </p:cNvPr>
          <p:cNvCxnSpPr/>
          <p:nvPr userDrawn="1"/>
        </p:nvCxnSpPr>
        <p:spPr>
          <a:xfrm>
            <a:off x="470647" y="5655795"/>
            <a:ext cx="4558553" cy="0"/>
          </a:xfrm>
          <a:prstGeom prst="line">
            <a:avLst/>
          </a:prstGeom>
          <a:ln w="76200">
            <a:solidFill>
              <a:srgbClr val="69C8C3"/>
            </a:solidFill>
          </a:ln>
        </p:spPr>
        <p:style>
          <a:lnRef idx="1">
            <a:schemeClr val="accent1"/>
          </a:lnRef>
          <a:fillRef idx="0">
            <a:schemeClr val="accent1"/>
          </a:fillRef>
          <a:effectRef idx="0">
            <a:schemeClr val="accent1"/>
          </a:effectRef>
          <a:fontRef idx="minor">
            <a:schemeClr val="tx1"/>
          </a:fontRef>
        </p:style>
      </p:cxnSp>
      <p:pic>
        <p:nvPicPr>
          <p:cNvPr id="8" name="Picture 7" descr="Mississi[ppi Department of Education logo">
            <a:extLst>
              <a:ext uri="{FF2B5EF4-FFF2-40B4-BE49-F238E27FC236}">
                <a16:creationId xmlns:a16="http://schemas.microsoft.com/office/drawing/2014/main" id="{9026A4EA-A112-A94B-81AC-4BE075340DD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86275" y="6075361"/>
            <a:ext cx="1238172" cy="442818"/>
          </a:xfrm>
          <a:prstGeom prst="rect">
            <a:avLst/>
          </a:prstGeom>
        </p:spPr>
      </p:pic>
      <p:sp>
        <p:nvSpPr>
          <p:cNvPr id="2" name="Title 1">
            <a:extLst>
              <a:ext uri="{FF2B5EF4-FFF2-40B4-BE49-F238E27FC236}">
                <a16:creationId xmlns:a16="http://schemas.microsoft.com/office/drawing/2014/main" id="{3D068261-7C2B-2043-A313-794866D392BD}"/>
              </a:ext>
            </a:extLst>
          </p:cNvPr>
          <p:cNvSpPr>
            <a:spLocks noGrp="1"/>
          </p:cNvSpPr>
          <p:nvPr>
            <p:ph type="title"/>
          </p:nvPr>
        </p:nvSpPr>
        <p:spPr>
          <a:xfrm>
            <a:off x="408655" y="511443"/>
            <a:ext cx="4558553" cy="5021441"/>
          </a:xfrm>
        </p:spPr>
        <p:txBody>
          <a:bodyPr anchor="b" anchorCtr="0">
            <a:noAutofit/>
          </a:bodyPr>
          <a:lstStyle>
            <a:lvl1pPr>
              <a:defRPr sz="72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6703531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ransition_Image 5">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4223DED-4585-F74E-BC9C-2599464E512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0112" y="-21265"/>
            <a:ext cx="12292224" cy="7019224"/>
          </a:xfrm>
          <a:prstGeom prst="rect">
            <a:avLst/>
          </a:prstGeom>
        </p:spPr>
      </p:pic>
      <p:sp>
        <p:nvSpPr>
          <p:cNvPr id="6" name="Rectangle 5">
            <a:extLst>
              <a:ext uri="{FF2B5EF4-FFF2-40B4-BE49-F238E27FC236}">
                <a16:creationId xmlns:a16="http://schemas.microsoft.com/office/drawing/2014/main" id="{9B149279-92D5-E048-A42D-31FBA8601084}"/>
              </a:ext>
            </a:extLst>
          </p:cNvPr>
          <p:cNvSpPr/>
          <p:nvPr userDrawn="1"/>
        </p:nvSpPr>
        <p:spPr>
          <a:xfrm>
            <a:off x="-50112" y="-37240"/>
            <a:ext cx="12292224" cy="7019224"/>
          </a:xfrm>
          <a:prstGeom prst="rect">
            <a:avLst/>
          </a:prstGeom>
          <a:gradFill flip="none" rotWithShape="1">
            <a:gsLst>
              <a:gs pos="0">
                <a:schemeClr val="accent3">
                  <a:lumMod val="36000"/>
                  <a:lumOff val="64000"/>
                  <a:alpha val="0"/>
                </a:schemeClr>
              </a:gs>
              <a:gs pos="41000">
                <a:schemeClr val="accent3">
                  <a:lumMod val="0"/>
                  <a:lumOff val="100000"/>
                  <a:alpha val="0"/>
                </a:schemeClr>
              </a:gs>
              <a:gs pos="100000">
                <a:schemeClr val="bg2">
                  <a:lumMod val="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3448F209-D135-AA41-BEFD-AA34260C9929}"/>
              </a:ext>
            </a:extLst>
          </p:cNvPr>
          <p:cNvCxnSpPr/>
          <p:nvPr userDrawn="1"/>
        </p:nvCxnSpPr>
        <p:spPr>
          <a:xfrm>
            <a:off x="470647" y="5655795"/>
            <a:ext cx="4558553" cy="0"/>
          </a:xfrm>
          <a:prstGeom prst="line">
            <a:avLst/>
          </a:prstGeom>
          <a:ln w="76200">
            <a:solidFill>
              <a:srgbClr val="69C8C3"/>
            </a:solidFill>
          </a:ln>
        </p:spPr>
        <p:style>
          <a:lnRef idx="1">
            <a:schemeClr val="accent1"/>
          </a:lnRef>
          <a:fillRef idx="0">
            <a:schemeClr val="accent1"/>
          </a:fillRef>
          <a:effectRef idx="0">
            <a:schemeClr val="accent1"/>
          </a:effectRef>
          <a:fontRef idx="minor">
            <a:schemeClr val="tx1"/>
          </a:fontRef>
        </p:style>
      </p:cxnSp>
      <p:pic>
        <p:nvPicPr>
          <p:cNvPr id="8" name="Picture 7" descr="Mississi[ppi Department of Education logo">
            <a:extLst>
              <a:ext uri="{FF2B5EF4-FFF2-40B4-BE49-F238E27FC236}">
                <a16:creationId xmlns:a16="http://schemas.microsoft.com/office/drawing/2014/main" id="{9026A4EA-A112-A94B-81AC-4BE075340DD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86275" y="6075361"/>
            <a:ext cx="1238172" cy="442818"/>
          </a:xfrm>
          <a:prstGeom prst="rect">
            <a:avLst/>
          </a:prstGeom>
        </p:spPr>
      </p:pic>
      <p:sp>
        <p:nvSpPr>
          <p:cNvPr id="2" name="TextBox 1">
            <a:extLst>
              <a:ext uri="{FF2B5EF4-FFF2-40B4-BE49-F238E27FC236}">
                <a16:creationId xmlns:a16="http://schemas.microsoft.com/office/drawing/2014/main" id="{6215581E-3ED5-CC47-BBF5-03361955FBF2}"/>
              </a:ext>
            </a:extLst>
          </p:cNvPr>
          <p:cNvSpPr txBox="1"/>
          <p:nvPr userDrawn="1"/>
        </p:nvSpPr>
        <p:spPr>
          <a:xfrm>
            <a:off x="7076661" y="168965"/>
            <a:ext cx="0" cy="0"/>
          </a:xfrm>
          <a:prstGeom prst="rect">
            <a:avLst/>
          </a:prstGeom>
        </p:spPr>
        <p:txBody>
          <a:bodyPr vert="horz" wrap="none" lIns="91440" tIns="45720" rIns="91440" bIns="45720" rtlCol="0" anchor="ctr">
            <a:noAutofit/>
          </a:bodyPr>
          <a:lstStyle/>
          <a:p>
            <a:pPr algn="l" fontAlgn="base"/>
            <a:endParaRPr lang="en-US" sz="8000" b="1">
              <a:solidFill>
                <a:srgbClr val="003B71"/>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3570BF63-EF7F-3241-9C2D-8A00E3D8C4E5}"/>
              </a:ext>
            </a:extLst>
          </p:cNvPr>
          <p:cNvSpPr>
            <a:spLocks noGrp="1"/>
          </p:cNvSpPr>
          <p:nvPr>
            <p:ph type="title"/>
          </p:nvPr>
        </p:nvSpPr>
        <p:spPr>
          <a:xfrm>
            <a:off x="408655" y="728419"/>
            <a:ext cx="4558553" cy="4788975"/>
          </a:xfrm>
        </p:spPr>
        <p:txBody>
          <a:bodyPr anchor="b" anchorCtr="0">
            <a:noAutofit/>
          </a:bodyPr>
          <a:lstStyle>
            <a:lvl1pPr>
              <a:defRPr sz="72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722011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te Board Goal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D9CDFB-04FC-1C45-BCF2-7BF44CD5916B}"/>
              </a:ext>
            </a:extLst>
          </p:cNvPr>
          <p:cNvSpPr>
            <a:spLocks noGrp="1"/>
          </p:cNvSpPr>
          <p:nvPr>
            <p:ph type="sldNum" sz="quarter" idx="12"/>
          </p:nvPr>
        </p:nvSpPr>
        <p:spPr>
          <a:xfrm>
            <a:off x="9066748" y="260350"/>
            <a:ext cx="2743200" cy="365125"/>
          </a:xfrm>
        </p:spPr>
        <p:txBody>
          <a:bodyPr/>
          <a:lstStyle>
            <a:lvl1pPr>
              <a:defRPr sz="2800" b="1">
                <a:solidFill>
                  <a:srgbClr val="5FAADE"/>
                </a:solidFill>
                <a:latin typeface="Arial" panose="020B0604020202020204" pitchFamily="34" charset="0"/>
                <a:cs typeface="Arial" panose="020B0604020202020204" pitchFamily="34" charset="0"/>
              </a:defRPr>
            </a:lvl1pPr>
          </a:lstStyle>
          <a:p>
            <a:fld id="{84E24DD3-0117-F947-8F74-C808912B5A2D}" type="slidenum">
              <a:rPr lang="en-US" smtClean="0"/>
              <a:pPr/>
              <a:t>‹#›</a:t>
            </a:fld>
            <a:endParaRPr lang="en-US"/>
          </a:p>
        </p:txBody>
      </p:sp>
      <p:pic>
        <p:nvPicPr>
          <p:cNvPr id="28" name="Graphic 27">
            <a:extLst>
              <a:ext uri="{FF2B5EF4-FFF2-40B4-BE49-F238E27FC236}">
                <a16:creationId xmlns:a16="http://schemas.microsoft.com/office/drawing/2014/main" id="{A709C453-856A-3246-893D-4B40BFCF6B9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349728" y="2951211"/>
            <a:ext cx="1027214" cy="914400"/>
          </a:xfrm>
          <a:prstGeom prst="rect">
            <a:avLst/>
          </a:prstGeom>
        </p:spPr>
      </p:pic>
      <p:cxnSp>
        <p:nvCxnSpPr>
          <p:cNvPr id="30" name="Straight Connector 29">
            <a:extLst>
              <a:ext uri="{FF2B5EF4-FFF2-40B4-BE49-F238E27FC236}">
                <a16:creationId xmlns:a16="http://schemas.microsoft.com/office/drawing/2014/main" id="{BDC82DC9-14B7-884D-A1F0-DD3535A167C0}"/>
              </a:ext>
            </a:extLst>
          </p:cNvPr>
          <p:cNvCxnSpPr>
            <a:cxnSpLocks/>
          </p:cNvCxnSpPr>
          <p:nvPr userDrawn="1"/>
        </p:nvCxnSpPr>
        <p:spPr>
          <a:xfrm flipH="1">
            <a:off x="491447" y="733806"/>
            <a:ext cx="1120910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7FDAB950-8708-1144-AF83-EB34DED0B4D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descr="Mississi[ppi Department of Education logo">
            <a:extLst>
              <a:ext uri="{FF2B5EF4-FFF2-40B4-BE49-F238E27FC236}">
                <a16:creationId xmlns:a16="http://schemas.microsoft.com/office/drawing/2014/main" id="{EC068218-4799-9B4D-8F36-593A6CDCCC8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
        <p:nvSpPr>
          <p:cNvPr id="33" name="Rectangle 32">
            <a:extLst>
              <a:ext uri="{FF2B5EF4-FFF2-40B4-BE49-F238E27FC236}">
                <a16:creationId xmlns:a16="http://schemas.microsoft.com/office/drawing/2014/main" id="{18ADC1EF-E950-C542-A532-660435656B18}"/>
              </a:ext>
            </a:extLst>
          </p:cNvPr>
          <p:cNvSpPr/>
          <p:nvPr userDrawn="1"/>
        </p:nvSpPr>
        <p:spPr>
          <a:xfrm>
            <a:off x="1645920" y="1222408"/>
            <a:ext cx="4215865" cy="1164657"/>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182880" rtlCol="0" anchor="ctr"/>
          <a:lstStyle/>
          <a:p>
            <a:r>
              <a:rPr lang="en-US" b="1">
                <a:solidFill>
                  <a:schemeClr val="tx1">
                    <a:lumMod val="75000"/>
                    <a:lumOff val="25000"/>
                  </a:schemeClr>
                </a:solidFill>
                <a:latin typeface="Arial Black" panose="020B0604020202020204" pitchFamily="34" charset="0"/>
                <a:cs typeface="Arial Black" panose="020B0604020202020204" pitchFamily="34" charset="0"/>
              </a:rPr>
              <a:t>ALL</a:t>
            </a:r>
            <a:r>
              <a:rPr lang="en-US">
                <a:solidFill>
                  <a:schemeClr val="tx1">
                    <a:lumMod val="75000"/>
                    <a:lumOff val="25000"/>
                  </a:schemeClr>
                </a:solidFill>
                <a:latin typeface="Arial" panose="020B0604020202020204" pitchFamily="34" charset="0"/>
                <a:cs typeface="Arial" panose="020B0604020202020204" pitchFamily="34" charset="0"/>
              </a:rPr>
              <a:t> Students Proficient </a:t>
            </a:r>
            <a:br>
              <a:rPr lang="en-US">
                <a:solidFill>
                  <a:schemeClr val="tx1">
                    <a:lumMod val="75000"/>
                    <a:lumOff val="25000"/>
                  </a:schemeClr>
                </a:solidFill>
                <a:latin typeface="Arial" panose="020B0604020202020204" pitchFamily="34" charset="0"/>
                <a:cs typeface="Arial" panose="020B0604020202020204" pitchFamily="34" charset="0"/>
              </a:rPr>
            </a:br>
            <a:r>
              <a:rPr lang="en-US">
                <a:solidFill>
                  <a:schemeClr val="tx1">
                    <a:lumMod val="75000"/>
                    <a:lumOff val="25000"/>
                  </a:schemeClr>
                </a:solidFill>
                <a:latin typeface="Arial" panose="020B0604020202020204" pitchFamily="34" charset="0"/>
                <a:cs typeface="Arial" panose="020B0604020202020204" pitchFamily="34" charset="0"/>
              </a:rPr>
              <a:t>and Showing Growth in All </a:t>
            </a:r>
            <a:br>
              <a:rPr lang="en-US">
                <a:solidFill>
                  <a:schemeClr val="tx1">
                    <a:lumMod val="75000"/>
                    <a:lumOff val="25000"/>
                  </a:schemeClr>
                </a:solidFill>
                <a:latin typeface="Arial" panose="020B0604020202020204" pitchFamily="34" charset="0"/>
                <a:cs typeface="Arial" panose="020B0604020202020204" pitchFamily="34" charset="0"/>
              </a:rPr>
            </a:br>
            <a:r>
              <a:rPr lang="en-US">
                <a:solidFill>
                  <a:schemeClr val="tx1">
                    <a:lumMod val="75000"/>
                    <a:lumOff val="25000"/>
                  </a:schemeClr>
                </a:solidFill>
                <a:latin typeface="Arial" panose="020B0604020202020204" pitchFamily="34" charset="0"/>
                <a:cs typeface="Arial" panose="020B0604020202020204" pitchFamily="34" charset="0"/>
              </a:rPr>
              <a:t>Assessed Areas</a:t>
            </a:r>
          </a:p>
        </p:txBody>
      </p:sp>
      <p:sp>
        <p:nvSpPr>
          <p:cNvPr id="34" name="Rectangle 33">
            <a:extLst>
              <a:ext uri="{FF2B5EF4-FFF2-40B4-BE49-F238E27FC236}">
                <a16:creationId xmlns:a16="http://schemas.microsoft.com/office/drawing/2014/main" id="{74F33589-56F9-3549-89FB-15D80688A547}"/>
              </a:ext>
            </a:extLst>
          </p:cNvPr>
          <p:cNvSpPr/>
          <p:nvPr userDrawn="1"/>
        </p:nvSpPr>
        <p:spPr>
          <a:xfrm>
            <a:off x="1645920" y="2666197"/>
            <a:ext cx="4215865" cy="1164657"/>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182880" rtlCol="0" anchor="ctr"/>
          <a:lstStyle/>
          <a:p>
            <a:r>
              <a:rPr lang="en-US" b="1">
                <a:solidFill>
                  <a:schemeClr val="tx1">
                    <a:lumMod val="75000"/>
                    <a:lumOff val="25000"/>
                  </a:schemeClr>
                </a:solidFill>
                <a:latin typeface="Arial Black" panose="020B0604020202020204" pitchFamily="34" charset="0"/>
                <a:cs typeface="Arial Black" panose="020B0604020202020204" pitchFamily="34" charset="0"/>
              </a:rPr>
              <a:t>EVERY</a:t>
            </a:r>
            <a:r>
              <a:rPr lang="en-US">
                <a:solidFill>
                  <a:schemeClr val="tx1">
                    <a:lumMod val="75000"/>
                    <a:lumOff val="25000"/>
                  </a:schemeClr>
                </a:solidFill>
                <a:latin typeface="Arial" panose="020B0604020202020204" pitchFamily="34" charset="0"/>
                <a:cs typeface="Arial" panose="020B0604020202020204" pitchFamily="34" charset="0"/>
              </a:rPr>
              <a:t> Student Graduates </a:t>
            </a:r>
            <a:br>
              <a:rPr lang="en-US">
                <a:solidFill>
                  <a:schemeClr val="tx1">
                    <a:lumMod val="75000"/>
                    <a:lumOff val="25000"/>
                  </a:schemeClr>
                </a:solidFill>
                <a:latin typeface="Arial" panose="020B0604020202020204" pitchFamily="34" charset="0"/>
                <a:cs typeface="Arial" panose="020B0604020202020204" pitchFamily="34" charset="0"/>
              </a:rPr>
            </a:br>
            <a:r>
              <a:rPr lang="en-US">
                <a:solidFill>
                  <a:schemeClr val="tx1">
                    <a:lumMod val="75000"/>
                    <a:lumOff val="25000"/>
                  </a:schemeClr>
                </a:solidFill>
                <a:latin typeface="Arial" panose="020B0604020202020204" pitchFamily="34" charset="0"/>
                <a:cs typeface="Arial" panose="020B0604020202020204" pitchFamily="34" charset="0"/>
              </a:rPr>
              <a:t>from High School and is Ready </a:t>
            </a:r>
            <a:br>
              <a:rPr lang="en-US">
                <a:solidFill>
                  <a:schemeClr val="tx1">
                    <a:lumMod val="75000"/>
                    <a:lumOff val="25000"/>
                  </a:schemeClr>
                </a:solidFill>
                <a:latin typeface="Arial" panose="020B0604020202020204" pitchFamily="34" charset="0"/>
                <a:cs typeface="Arial" panose="020B0604020202020204" pitchFamily="34" charset="0"/>
              </a:rPr>
            </a:br>
            <a:r>
              <a:rPr lang="en-US">
                <a:solidFill>
                  <a:schemeClr val="tx1">
                    <a:lumMod val="75000"/>
                    <a:lumOff val="25000"/>
                  </a:schemeClr>
                </a:solidFill>
                <a:latin typeface="Arial" panose="020B0604020202020204" pitchFamily="34" charset="0"/>
                <a:cs typeface="Arial" panose="020B0604020202020204" pitchFamily="34" charset="0"/>
              </a:rPr>
              <a:t>for College and Career</a:t>
            </a:r>
          </a:p>
        </p:txBody>
      </p:sp>
      <p:sp>
        <p:nvSpPr>
          <p:cNvPr id="35" name="Rectangle 34">
            <a:extLst>
              <a:ext uri="{FF2B5EF4-FFF2-40B4-BE49-F238E27FC236}">
                <a16:creationId xmlns:a16="http://schemas.microsoft.com/office/drawing/2014/main" id="{1698876D-FC4A-DA45-BCB6-D07D18AF04CE}"/>
              </a:ext>
            </a:extLst>
          </p:cNvPr>
          <p:cNvSpPr/>
          <p:nvPr userDrawn="1"/>
        </p:nvSpPr>
        <p:spPr>
          <a:xfrm>
            <a:off x="1645920" y="4109987"/>
            <a:ext cx="4215865" cy="1164657"/>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182880" rtlCol="0" anchor="ctr"/>
          <a:lstStyle/>
          <a:p>
            <a:r>
              <a:rPr lang="en-US" b="1">
                <a:solidFill>
                  <a:schemeClr val="tx1">
                    <a:lumMod val="75000"/>
                    <a:lumOff val="25000"/>
                  </a:schemeClr>
                </a:solidFill>
                <a:latin typeface="Arial Black" panose="020B0604020202020204" pitchFamily="34" charset="0"/>
                <a:cs typeface="Arial Black" panose="020B0604020202020204" pitchFamily="34" charset="0"/>
              </a:rPr>
              <a:t>EVERY</a:t>
            </a:r>
            <a:r>
              <a:rPr lang="en-US">
                <a:solidFill>
                  <a:schemeClr val="tx1">
                    <a:lumMod val="75000"/>
                    <a:lumOff val="25000"/>
                  </a:schemeClr>
                </a:solidFill>
                <a:latin typeface="Arial" panose="020B0604020202020204" pitchFamily="34" charset="0"/>
                <a:cs typeface="Arial" panose="020B0604020202020204" pitchFamily="34" charset="0"/>
              </a:rPr>
              <a:t> Child Has Access </a:t>
            </a:r>
            <a:br>
              <a:rPr lang="en-US">
                <a:solidFill>
                  <a:schemeClr val="tx1">
                    <a:lumMod val="75000"/>
                    <a:lumOff val="25000"/>
                  </a:schemeClr>
                </a:solidFill>
                <a:latin typeface="Arial" panose="020B0604020202020204" pitchFamily="34" charset="0"/>
                <a:cs typeface="Arial" panose="020B0604020202020204" pitchFamily="34" charset="0"/>
              </a:rPr>
            </a:br>
            <a:r>
              <a:rPr lang="en-US">
                <a:solidFill>
                  <a:schemeClr val="tx1">
                    <a:lumMod val="75000"/>
                    <a:lumOff val="25000"/>
                  </a:schemeClr>
                </a:solidFill>
                <a:latin typeface="Arial" panose="020B0604020202020204" pitchFamily="34" charset="0"/>
                <a:cs typeface="Arial" panose="020B0604020202020204" pitchFamily="34" charset="0"/>
              </a:rPr>
              <a:t>to a High-Quality Early </a:t>
            </a:r>
            <a:br>
              <a:rPr lang="en-US">
                <a:solidFill>
                  <a:schemeClr val="tx1">
                    <a:lumMod val="75000"/>
                    <a:lumOff val="25000"/>
                  </a:schemeClr>
                </a:solidFill>
                <a:latin typeface="Arial" panose="020B0604020202020204" pitchFamily="34" charset="0"/>
                <a:cs typeface="Arial" panose="020B0604020202020204" pitchFamily="34" charset="0"/>
              </a:rPr>
            </a:br>
            <a:r>
              <a:rPr lang="en-US">
                <a:solidFill>
                  <a:schemeClr val="tx1">
                    <a:lumMod val="75000"/>
                    <a:lumOff val="25000"/>
                  </a:schemeClr>
                </a:solidFill>
                <a:latin typeface="Arial" panose="020B0604020202020204" pitchFamily="34" charset="0"/>
                <a:cs typeface="Arial" panose="020B0604020202020204" pitchFamily="34" charset="0"/>
              </a:rPr>
              <a:t>Childhood Program</a:t>
            </a:r>
          </a:p>
        </p:txBody>
      </p:sp>
      <p:sp>
        <p:nvSpPr>
          <p:cNvPr id="36" name="Rectangle 35">
            <a:extLst>
              <a:ext uri="{FF2B5EF4-FFF2-40B4-BE49-F238E27FC236}">
                <a16:creationId xmlns:a16="http://schemas.microsoft.com/office/drawing/2014/main" id="{77156B17-16E6-C941-A299-F7A86CF04FB3}"/>
              </a:ext>
            </a:extLst>
          </p:cNvPr>
          <p:cNvSpPr/>
          <p:nvPr userDrawn="1"/>
        </p:nvSpPr>
        <p:spPr>
          <a:xfrm>
            <a:off x="6294922" y="1222408"/>
            <a:ext cx="4215865" cy="1164657"/>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45720" rIns="274320" bIns="45720" rtlCol="0" anchor="ctr"/>
          <a:lstStyle/>
          <a:p>
            <a:pPr algn="r"/>
            <a:r>
              <a:rPr lang="en-US" b="1">
                <a:solidFill>
                  <a:schemeClr val="tx1">
                    <a:lumMod val="75000"/>
                    <a:lumOff val="25000"/>
                  </a:schemeClr>
                </a:solidFill>
                <a:latin typeface="Arial Black"/>
                <a:cs typeface="Arial Black" panose="020B0604020202020204" pitchFamily="34" charset="0"/>
              </a:rPr>
              <a:t>EVERY </a:t>
            </a:r>
            <a:r>
              <a:rPr lang="en-US">
                <a:solidFill>
                  <a:schemeClr val="tx1">
                    <a:lumMod val="75000"/>
                    <a:lumOff val="25000"/>
                  </a:schemeClr>
                </a:solidFill>
                <a:latin typeface="Arial"/>
                <a:cs typeface="Arial"/>
              </a:rPr>
              <a:t>School Has Effective Teachers and Leaders</a:t>
            </a:r>
          </a:p>
        </p:txBody>
      </p:sp>
      <p:sp>
        <p:nvSpPr>
          <p:cNvPr id="37" name="Rectangle 36">
            <a:extLst>
              <a:ext uri="{FF2B5EF4-FFF2-40B4-BE49-F238E27FC236}">
                <a16:creationId xmlns:a16="http://schemas.microsoft.com/office/drawing/2014/main" id="{60F2D9AD-F3C7-B94C-ADAC-5B40319ED59E}"/>
              </a:ext>
            </a:extLst>
          </p:cNvPr>
          <p:cNvSpPr/>
          <p:nvPr userDrawn="1"/>
        </p:nvSpPr>
        <p:spPr>
          <a:xfrm>
            <a:off x="6294922" y="2666197"/>
            <a:ext cx="4215865" cy="1164657"/>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274320" rtlCol="0" anchor="ctr"/>
          <a:lstStyle/>
          <a:p>
            <a:pPr algn="r"/>
            <a:r>
              <a:rPr lang="en-US" b="1">
                <a:solidFill>
                  <a:schemeClr val="tx1">
                    <a:lumMod val="75000"/>
                    <a:lumOff val="25000"/>
                  </a:schemeClr>
                </a:solidFill>
                <a:latin typeface="Arial Black" panose="020B0604020202020204" pitchFamily="34" charset="0"/>
                <a:cs typeface="Arial Black" panose="020B0604020202020204" pitchFamily="34" charset="0"/>
              </a:rPr>
              <a:t>EVERY</a:t>
            </a:r>
            <a:r>
              <a:rPr lang="en-US">
                <a:solidFill>
                  <a:schemeClr val="tx1">
                    <a:lumMod val="75000"/>
                    <a:lumOff val="25000"/>
                  </a:schemeClr>
                </a:solidFill>
                <a:latin typeface="Arial" panose="020B0604020202020204" pitchFamily="34" charset="0"/>
                <a:cs typeface="Arial" panose="020B0604020202020204" pitchFamily="34" charset="0"/>
              </a:rPr>
              <a:t> Community Effectively Uses a World-Class Data System to Improve Student Outcomes</a:t>
            </a:r>
          </a:p>
        </p:txBody>
      </p:sp>
      <p:sp>
        <p:nvSpPr>
          <p:cNvPr id="38" name="Rectangle 37">
            <a:extLst>
              <a:ext uri="{FF2B5EF4-FFF2-40B4-BE49-F238E27FC236}">
                <a16:creationId xmlns:a16="http://schemas.microsoft.com/office/drawing/2014/main" id="{9B9B6281-3D75-E94D-AC04-61E0399F0D06}"/>
              </a:ext>
            </a:extLst>
          </p:cNvPr>
          <p:cNvSpPr/>
          <p:nvPr userDrawn="1"/>
        </p:nvSpPr>
        <p:spPr>
          <a:xfrm>
            <a:off x="6294922" y="4109987"/>
            <a:ext cx="4215865" cy="1164657"/>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274320" rtlCol="0" anchor="ctr"/>
          <a:lstStyle/>
          <a:p>
            <a:pPr algn="r"/>
            <a:r>
              <a:rPr lang="en-US" b="1">
                <a:solidFill>
                  <a:schemeClr val="tx1">
                    <a:lumMod val="75000"/>
                    <a:lumOff val="25000"/>
                  </a:schemeClr>
                </a:solidFill>
                <a:latin typeface="Arial Black" panose="020B0604020202020204" pitchFamily="34" charset="0"/>
                <a:cs typeface="Arial Black" panose="020B0604020202020204" pitchFamily="34" charset="0"/>
              </a:rPr>
              <a:t>EVERY </a:t>
            </a:r>
            <a:r>
              <a:rPr lang="en-US">
                <a:solidFill>
                  <a:schemeClr val="tx1">
                    <a:lumMod val="75000"/>
                    <a:lumOff val="25000"/>
                  </a:schemeClr>
                </a:solidFill>
                <a:latin typeface="Arial" panose="020B0604020202020204" pitchFamily="34" charset="0"/>
                <a:cs typeface="Arial" panose="020B0604020202020204" pitchFamily="34" charset="0"/>
              </a:rPr>
              <a:t>School and District is </a:t>
            </a:r>
            <a:br>
              <a:rPr lang="en-US">
                <a:solidFill>
                  <a:schemeClr val="tx1">
                    <a:lumMod val="75000"/>
                    <a:lumOff val="25000"/>
                  </a:schemeClr>
                </a:solidFill>
                <a:latin typeface="Arial" panose="020B0604020202020204" pitchFamily="34" charset="0"/>
                <a:cs typeface="Arial" panose="020B0604020202020204" pitchFamily="34" charset="0"/>
              </a:rPr>
            </a:br>
            <a:r>
              <a:rPr lang="en-US">
                <a:solidFill>
                  <a:schemeClr val="tx1">
                    <a:lumMod val="75000"/>
                    <a:lumOff val="25000"/>
                  </a:schemeClr>
                </a:solidFill>
                <a:latin typeface="Arial" panose="020B0604020202020204" pitchFamily="34" charset="0"/>
                <a:cs typeface="Arial" panose="020B0604020202020204" pitchFamily="34" charset="0"/>
              </a:rPr>
              <a:t>Rated “C” or Higher</a:t>
            </a:r>
          </a:p>
        </p:txBody>
      </p:sp>
      <p:sp>
        <p:nvSpPr>
          <p:cNvPr id="39" name="Rectangle 38">
            <a:extLst>
              <a:ext uri="{FF2B5EF4-FFF2-40B4-BE49-F238E27FC236}">
                <a16:creationId xmlns:a16="http://schemas.microsoft.com/office/drawing/2014/main" id="{253633F8-E58F-C944-9EE7-A94D49E9DA88}"/>
              </a:ext>
            </a:extLst>
          </p:cNvPr>
          <p:cNvSpPr/>
          <p:nvPr userDrawn="1"/>
        </p:nvSpPr>
        <p:spPr>
          <a:xfrm>
            <a:off x="10510787" y="1222408"/>
            <a:ext cx="198966" cy="1164657"/>
          </a:xfrm>
          <a:prstGeom prst="rect">
            <a:avLst/>
          </a:prstGeom>
          <a:solidFill>
            <a:srgbClr val="69C8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A5E5AB30-A154-BD4A-A239-16499575701C}"/>
              </a:ext>
            </a:extLst>
          </p:cNvPr>
          <p:cNvSpPr/>
          <p:nvPr userDrawn="1"/>
        </p:nvSpPr>
        <p:spPr>
          <a:xfrm>
            <a:off x="10510787" y="2665766"/>
            <a:ext cx="198966" cy="1164657"/>
          </a:xfrm>
          <a:prstGeom prst="rect">
            <a:avLst/>
          </a:prstGeom>
          <a:solidFill>
            <a:srgbClr val="39A1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70A6D1B-D464-A145-ACB9-8DD578CC9D13}"/>
              </a:ext>
            </a:extLst>
          </p:cNvPr>
          <p:cNvSpPr/>
          <p:nvPr userDrawn="1"/>
        </p:nvSpPr>
        <p:spPr>
          <a:xfrm>
            <a:off x="10510787" y="4113225"/>
            <a:ext cx="198966" cy="1164657"/>
          </a:xfrm>
          <a:prstGeom prst="rect">
            <a:avLst/>
          </a:prstGeom>
          <a:solidFill>
            <a:srgbClr val="A74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1473B032-CAF1-3B41-9C95-D43315DA64D7}"/>
              </a:ext>
            </a:extLst>
          </p:cNvPr>
          <p:cNvSpPr/>
          <p:nvPr userDrawn="1"/>
        </p:nvSpPr>
        <p:spPr>
          <a:xfrm>
            <a:off x="1460571" y="1222408"/>
            <a:ext cx="198966" cy="1164657"/>
          </a:xfrm>
          <a:prstGeom prst="rect">
            <a:avLst/>
          </a:prstGeom>
          <a:solidFill>
            <a:srgbClr val="EF3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3383531C-D381-1448-80C5-E3B1D5B786D3}"/>
              </a:ext>
            </a:extLst>
          </p:cNvPr>
          <p:cNvSpPr/>
          <p:nvPr userDrawn="1"/>
        </p:nvSpPr>
        <p:spPr>
          <a:xfrm>
            <a:off x="1460571" y="2665766"/>
            <a:ext cx="198966" cy="1164657"/>
          </a:xfrm>
          <a:prstGeom prst="rect">
            <a:avLst/>
          </a:prstGeom>
          <a:solidFill>
            <a:srgbClr val="F3A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03B24343-DBE5-0E4B-B5F0-34121D4E14ED}"/>
              </a:ext>
            </a:extLst>
          </p:cNvPr>
          <p:cNvSpPr/>
          <p:nvPr userDrawn="1"/>
        </p:nvSpPr>
        <p:spPr>
          <a:xfrm>
            <a:off x="1460571" y="4113225"/>
            <a:ext cx="198966" cy="1164657"/>
          </a:xfrm>
          <a:prstGeom prst="rect">
            <a:avLst/>
          </a:prstGeom>
          <a:solidFill>
            <a:srgbClr val="B0D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1E646921-2DC8-1743-8FD1-96019FBEE02D}"/>
              </a:ext>
            </a:extLst>
          </p:cNvPr>
          <p:cNvSpPr txBox="1"/>
          <p:nvPr userDrawn="1"/>
        </p:nvSpPr>
        <p:spPr>
          <a:xfrm>
            <a:off x="793465" y="1683821"/>
            <a:ext cx="574431" cy="923330"/>
          </a:xfrm>
          <a:prstGeom prst="rect">
            <a:avLst/>
          </a:prstGeom>
          <a:noFill/>
        </p:spPr>
        <p:txBody>
          <a:bodyPr wrap="square" rtlCol="0" anchor="b" anchorCtr="1">
            <a:spAutoFit/>
          </a:bodyPr>
          <a:lstStyle/>
          <a:p>
            <a:r>
              <a:rPr lang="en-US" sz="5400" b="1">
                <a:solidFill>
                  <a:srgbClr val="EF3A5B"/>
                </a:solidFill>
                <a:latin typeface="Arial Black" panose="020B0604020202020204" pitchFamily="34" charset="0"/>
                <a:cs typeface="Arial Black" panose="020B0604020202020204" pitchFamily="34" charset="0"/>
              </a:rPr>
              <a:t>1</a:t>
            </a:r>
          </a:p>
        </p:txBody>
      </p:sp>
      <p:sp>
        <p:nvSpPr>
          <p:cNvPr id="46" name="TextBox 45">
            <a:extLst>
              <a:ext uri="{FF2B5EF4-FFF2-40B4-BE49-F238E27FC236}">
                <a16:creationId xmlns:a16="http://schemas.microsoft.com/office/drawing/2014/main" id="{34D6BD40-0F76-E544-BBB7-C36A9DEBC9AD}"/>
              </a:ext>
            </a:extLst>
          </p:cNvPr>
          <p:cNvSpPr txBox="1"/>
          <p:nvPr userDrawn="1"/>
        </p:nvSpPr>
        <p:spPr>
          <a:xfrm>
            <a:off x="793465" y="3114036"/>
            <a:ext cx="574431" cy="923330"/>
          </a:xfrm>
          <a:prstGeom prst="rect">
            <a:avLst/>
          </a:prstGeom>
          <a:noFill/>
        </p:spPr>
        <p:txBody>
          <a:bodyPr wrap="square" rtlCol="0" anchor="b" anchorCtr="1">
            <a:spAutoFit/>
          </a:bodyPr>
          <a:lstStyle/>
          <a:p>
            <a:r>
              <a:rPr lang="en-US" sz="5400" b="1">
                <a:solidFill>
                  <a:srgbClr val="F3A51E"/>
                </a:solidFill>
                <a:latin typeface="Arial Black" panose="020B0604020202020204" pitchFamily="34" charset="0"/>
                <a:cs typeface="Arial Black" panose="020B0604020202020204" pitchFamily="34" charset="0"/>
              </a:rPr>
              <a:t>2</a:t>
            </a:r>
          </a:p>
        </p:txBody>
      </p:sp>
      <p:sp>
        <p:nvSpPr>
          <p:cNvPr id="47" name="TextBox 46">
            <a:extLst>
              <a:ext uri="{FF2B5EF4-FFF2-40B4-BE49-F238E27FC236}">
                <a16:creationId xmlns:a16="http://schemas.microsoft.com/office/drawing/2014/main" id="{1BA6EAF3-33DB-F342-9364-26DDDD62B9CB}"/>
              </a:ext>
            </a:extLst>
          </p:cNvPr>
          <p:cNvSpPr txBox="1"/>
          <p:nvPr userDrawn="1"/>
        </p:nvSpPr>
        <p:spPr>
          <a:xfrm>
            <a:off x="793465" y="4567698"/>
            <a:ext cx="574431" cy="923330"/>
          </a:xfrm>
          <a:prstGeom prst="rect">
            <a:avLst/>
          </a:prstGeom>
          <a:noFill/>
        </p:spPr>
        <p:txBody>
          <a:bodyPr wrap="square" rtlCol="0" anchor="b" anchorCtr="1">
            <a:spAutoFit/>
          </a:bodyPr>
          <a:lstStyle/>
          <a:p>
            <a:r>
              <a:rPr lang="en-US" sz="5400" b="1">
                <a:solidFill>
                  <a:srgbClr val="B0D357"/>
                </a:solidFill>
                <a:latin typeface="Arial Black" panose="020B0604020202020204" pitchFamily="34" charset="0"/>
                <a:cs typeface="Arial Black" panose="020B0604020202020204" pitchFamily="34" charset="0"/>
              </a:rPr>
              <a:t>3</a:t>
            </a:r>
          </a:p>
        </p:txBody>
      </p:sp>
      <p:sp>
        <p:nvSpPr>
          <p:cNvPr id="48" name="TextBox 47">
            <a:extLst>
              <a:ext uri="{FF2B5EF4-FFF2-40B4-BE49-F238E27FC236}">
                <a16:creationId xmlns:a16="http://schemas.microsoft.com/office/drawing/2014/main" id="{A27CD245-96D5-FE42-84A2-1FF855372F8D}"/>
              </a:ext>
            </a:extLst>
          </p:cNvPr>
          <p:cNvSpPr txBox="1"/>
          <p:nvPr userDrawn="1"/>
        </p:nvSpPr>
        <p:spPr>
          <a:xfrm>
            <a:off x="10804973" y="1660375"/>
            <a:ext cx="574431" cy="923330"/>
          </a:xfrm>
          <a:prstGeom prst="rect">
            <a:avLst/>
          </a:prstGeom>
          <a:noFill/>
        </p:spPr>
        <p:txBody>
          <a:bodyPr wrap="square" rtlCol="0" anchor="b" anchorCtr="1">
            <a:spAutoFit/>
          </a:bodyPr>
          <a:lstStyle/>
          <a:p>
            <a:r>
              <a:rPr lang="en-US" sz="5400" b="1">
                <a:solidFill>
                  <a:srgbClr val="69C8C3"/>
                </a:solidFill>
                <a:latin typeface="Arial Black" panose="020B0604020202020204" pitchFamily="34" charset="0"/>
                <a:cs typeface="Arial Black" panose="020B0604020202020204" pitchFamily="34" charset="0"/>
              </a:rPr>
              <a:t>4</a:t>
            </a:r>
          </a:p>
        </p:txBody>
      </p:sp>
      <p:sp>
        <p:nvSpPr>
          <p:cNvPr id="49" name="TextBox 48">
            <a:extLst>
              <a:ext uri="{FF2B5EF4-FFF2-40B4-BE49-F238E27FC236}">
                <a16:creationId xmlns:a16="http://schemas.microsoft.com/office/drawing/2014/main" id="{62E990BB-8375-E548-98A0-9A3714984933}"/>
              </a:ext>
            </a:extLst>
          </p:cNvPr>
          <p:cNvSpPr txBox="1"/>
          <p:nvPr userDrawn="1"/>
        </p:nvSpPr>
        <p:spPr>
          <a:xfrm>
            <a:off x="10804973" y="3090590"/>
            <a:ext cx="574431" cy="923330"/>
          </a:xfrm>
          <a:prstGeom prst="rect">
            <a:avLst/>
          </a:prstGeom>
          <a:noFill/>
        </p:spPr>
        <p:txBody>
          <a:bodyPr wrap="square" rtlCol="0" anchor="b" anchorCtr="1">
            <a:spAutoFit/>
          </a:bodyPr>
          <a:lstStyle/>
          <a:p>
            <a:r>
              <a:rPr lang="en-US" sz="5400" b="1">
                <a:solidFill>
                  <a:srgbClr val="39A1BF"/>
                </a:solidFill>
                <a:latin typeface="Arial Black" panose="020B0604020202020204" pitchFamily="34" charset="0"/>
                <a:cs typeface="Arial Black" panose="020B0604020202020204" pitchFamily="34" charset="0"/>
              </a:rPr>
              <a:t>5</a:t>
            </a:r>
          </a:p>
        </p:txBody>
      </p:sp>
      <p:sp>
        <p:nvSpPr>
          <p:cNvPr id="50" name="TextBox 49">
            <a:extLst>
              <a:ext uri="{FF2B5EF4-FFF2-40B4-BE49-F238E27FC236}">
                <a16:creationId xmlns:a16="http://schemas.microsoft.com/office/drawing/2014/main" id="{7BB9E0B7-7E66-9A4D-B594-50C0E31271F0}"/>
              </a:ext>
            </a:extLst>
          </p:cNvPr>
          <p:cNvSpPr txBox="1"/>
          <p:nvPr userDrawn="1"/>
        </p:nvSpPr>
        <p:spPr>
          <a:xfrm>
            <a:off x="10804973" y="4544252"/>
            <a:ext cx="574431" cy="923330"/>
          </a:xfrm>
          <a:prstGeom prst="rect">
            <a:avLst/>
          </a:prstGeom>
          <a:noFill/>
        </p:spPr>
        <p:txBody>
          <a:bodyPr wrap="square" rtlCol="0" anchor="b" anchorCtr="1">
            <a:spAutoFit/>
          </a:bodyPr>
          <a:lstStyle/>
          <a:p>
            <a:r>
              <a:rPr lang="en-US" sz="5400" b="1">
                <a:solidFill>
                  <a:srgbClr val="A74A7A"/>
                </a:solidFill>
                <a:latin typeface="Arial Black" panose="020B0604020202020204" pitchFamily="34" charset="0"/>
                <a:cs typeface="Arial Black" panose="020B0604020202020204" pitchFamily="34" charset="0"/>
              </a:rPr>
              <a:t>6</a:t>
            </a:r>
          </a:p>
        </p:txBody>
      </p:sp>
      <p:pic>
        <p:nvPicPr>
          <p:cNvPr id="51" name="Graphic 50">
            <a:extLst>
              <a:ext uri="{FF2B5EF4-FFF2-40B4-BE49-F238E27FC236}">
                <a16:creationId xmlns:a16="http://schemas.microsoft.com/office/drawing/2014/main" id="{4B9E8D18-8B2B-F94E-8248-0FFE8B9C1DF9}"/>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20935" y="4576628"/>
            <a:ext cx="914400" cy="914400"/>
          </a:xfrm>
          <a:prstGeom prst="rect">
            <a:avLst/>
          </a:prstGeom>
        </p:spPr>
      </p:pic>
      <p:pic>
        <p:nvPicPr>
          <p:cNvPr id="52" name="Graphic 51">
            <a:extLst>
              <a:ext uri="{FF2B5EF4-FFF2-40B4-BE49-F238E27FC236}">
                <a16:creationId xmlns:a16="http://schemas.microsoft.com/office/drawing/2014/main" id="{DC4FCE0F-C54C-FA44-B108-E8F82851C87F}"/>
              </a:ext>
            </a:extLst>
          </p:cNvPr>
          <p:cNvPicPr>
            <a:picLocks noChangeAspect="1"/>
          </p:cNvPicPr>
          <p:nvPr userDrawn="1"/>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140162" y="1784518"/>
            <a:ext cx="914400" cy="914400"/>
          </a:xfrm>
          <a:prstGeom prst="rect">
            <a:avLst/>
          </a:prstGeom>
        </p:spPr>
      </p:pic>
      <p:pic>
        <p:nvPicPr>
          <p:cNvPr id="53" name="Graphic 52">
            <a:extLst>
              <a:ext uri="{FF2B5EF4-FFF2-40B4-BE49-F238E27FC236}">
                <a16:creationId xmlns:a16="http://schemas.microsoft.com/office/drawing/2014/main" id="{352AA6E4-2F0B-3F4F-87CD-44D0458173E1}"/>
              </a:ext>
            </a:extLst>
          </p:cNvPr>
          <p:cNvPicPr>
            <a:picLocks noChangeAspect="1"/>
          </p:cNvPicPr>
          <p:nvPr userDrawn="1"/>
        </p:nvPicPr>
        <p:blipFill>
          <a:blip r:embed="rId9">
            <a:extLst>
              <a:ext uri="{96DAC541-7B7A-43D3-8B79-37D633B846F1}">
                <asvg:svgBlip xmlns:asvg="http://schemas.microsoft.com/office/drawing/2016/SVG/main" r:embed="rId10"/>
              </a:ext>
            </a:extLst>
          </a:blip>
          <a:srcRect/>
          <a:stretch/>
        </p:blipFill>
        <p:spPr>
          <a:xfrm>
            <a:off x="11453591" y="1686529"/>
            <a:ext cx="952500" cy="952500"/>
          </a:xfrm>
          <a:prstGeom prst="rect">
            <a:avLst/>
          </a:prstGeom>
        </p:spPr>
      </p:pic>
      <p:pic>
        <p:nvPicPr>
          <p:cNvPr id="54" name="Graphic 53">
            <a:extLst>
              <a:ext uri="{FF2B5EF4-FFF2-40B4-BE49-F238E27FC236}">
                <a16:creationId xmlns:a16="http://schemas.microsoft.com/office/drawing/2014/main" id="{89475315-D462-FC49-AD4E-E6DDBC8C2273}"/>
              </a:ext>
            </a:extLst>
          </p:cNvPr>
          <p:cNvPicPr>
            <a:picLocks noChangeAspect="1"/>
          </p:cNvPicPr>
          <p:nvPr userDrawn="1"/>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a:off x="11474624" y="4507821"/>
            <a:ext cx="914400" cy="914400"/>
          </a:xfrm>
          <a:prstGeom prst="rect">
            <a:avLst/>
          </a:prstGeom>
        </p:spPr>
      </p:pic>
      <p:pic>
        <p:nvPicPr>
          <p:cNvPr id="55" name="Graphic 54">
            <a:extLst>
              <a:ext uri="{FF2B5EF4-FFF2-40B4-BE49-F238E27FC236}">
                <a16:creationId xmlns:a16="http://schemas.microsoft.com/office/drawing/2014/main" id="{88DE9802-37C8-9F47-9827-7885E4E30CD6}"/>
              </a:ext>
            </a:extLst>
          </p:cNvPr>
          <p:cNvPicPr>
            <a:picLocks noChangeAspect="1"/>
          </p:cNvPicPr>
          <p:nvPr userDrawn="1"/>
        </p:nvPicPr>
        <p:blipFill>
          <a:blip r:embed="rId13">
            <a:extLst>
              <a:ext uri="{96DAC541-7B7A-43D3-8B79-37D633B846F1}">
                <asvg:svgBlip xmlns:asvg="http://schemas.microsoft.com/office/drawing/2016/SVG/main" r:embed="rId14"/>
              </a:ext>
            </a:extLst>
          </a:blip>
          <a:srcRect/>
          <a:stretch/>
        </p:blipFill>
        <p:spPr>
          <a:xfrm flipH="1">
            <a:off x="-248588" y="3104476"/>
            <a:ext cx="1035471" cy="1035471"/>
          </a:xfrm>
          <a:prstGeom prst="rect">
            <a:avLst/>
          </a:prstGeom>
        </p:spPr>
      </p:pic>
    </p:spTree>
    <p:extLst>
      <p:ext uri="{BB962C8B-B14F-4D97-AF65-F5344CB8AC3E}">
        <p14:creationId xmlns:p14="http://schemas.microsoft.com/office/powerpoint/2010/main" val="23701172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ransition_Image 6">
    <p:spTree>
      <p:nvGrpSpPr>
        <p:cNvPr id="1" name=""/>
        <p:cNvGrpSpPr/>
        <p:nvPr/>
      </p:nvGrpSpPr>
      <p:grpSpPr>
        <a:xfrm>
          <a:off x="0" y="0"/>
          <a:ext cx="0" cy="0"/>
          <a:chOff x="0" y="0"/>
          <a:chExt cx="0" cy="0"/>
        </a:xfrm>
      </p:grpSpPr>
      <p:pic>
        <p:nvPicPr>
          <p:cNvPr id="9" name="Picture 8" descr="A pair of headphones on a chair in a classroom&#10;&#10;Description automatically generated with low confidence">
            <a:extLst>
              <a:ext uri="{FF2B5EF4-FFF2-40B4-BE49-F238E27FC236}">
                <a16:creationId xmlns:a16="http://schemas.microsoft.com/office/drawing/2014/main" id="{1674A74B-09C5-BD4E-963B-D2A8B69ED09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616"/>
          <a:stretch/>
        </p:blipFill>
        <p:spPr>
          <a:xfrm>
            <a:off x="-75168" y="1"/>
            <a:ext cx="12267168" cy="6942564"/>
          </a:xfrm>
          <a:prstGeom prst="rect">
            <a:avLst/>
          </a:prstGeom>
        </p:spPr>
      </p:pic>
      <p:sp>
        <p:nvSpPr>
          <p:cNvPr id="6" name="Rectangle 5">
            <a:extLst>
              <a:ext uri="{FF2B5EF4-FFF2-40B4-BE49-F238E27FC236}">
                <a16:creationId xmlns:a16="http://schemas.microsoft.com/office/drawing/2014/main" id="{9B149279-92D5-E048-A42D-31FBA8601084}"/>
              </a:ext>
            </a:extLst>
          </p:cNvPr>
          <p:cNvSpPr/>
          <p:nvPr userDrawn="1"/>
        </p:nvSpPr>
        <p:spPr>
          <a:xfrm>
            <a:off x="0" y="0"/>
            <a:ext cx="12292224" cy="6858000"/>
          </a:xfrm>
          <a:prstGeom prst="rect">
            <a:avLst/>
          </a:prstGeom>
          <a:gradFill flip="none" rotWithShape="1">
            <a:gsLst>
              <a:gs pos="0">
                <a:schemeClr val="accent3">
                  <a:lumMod val="36000"/>
                  <a:lumOff val="64000"/>
                  <a:alpha val="0"/>
                </a:schemeClr>
              </a:gs>
              <a:gs pos="41000">
                <a:schemeClr val="accent3">
                  <a:lumMod val="0"/>
                  <a:lumOff val="100000"/>
                  <a:alpha val="0"/>
                </a:schemeClr>
              </a:gs>
              <a:gs pos="100000">
                <a:schemeClr val="bg2">
                  <a:lumMod val="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3448F209-D135-AA41-BEFD-AA34260C9929}"/>
              </a:ext>
            </a:extLst>
          </p:cNvPr>
          <p:cNvCxnSpPr/>
          <p:nvPr userDrawn="1"/>
        </p:nvCxnSpPr>
        <p:spPr>
          <a:xfrm>
            <a:off x="470647" y="5655795"/>
            <a:ext cx="4558553" cy="0"/>
          </a:xfrm>
          <a:prstGeom prst="line">
            <a:avLst/>
          </a:prstGeom>
          <a:ln w="76200">
            <a:solidFill>
              <a:srgbClr val="69C8C3"/>
            </a:solidFill>
          </a:ln>
        </p:spPr>
        <p:style>
          <a:lnRef idx="1">
            <a:schemeClr val="accent1"/>
          </a:lnRef>
          <a:fillRef idx="0">
            <a:schemeClr val="accent1"/>
          </a:fillRef>
          <a:effectRef idx="0">
            <a:schemeClr val="accent1"/>
          </a:effectRef>
          <a:fontRef idx="minor">
            <a:schemeClr val="tx1"/>
          </a:fontRef>
        </p:style>
      </p:cxnSp>
      <p:pic>
        <p:nvPicPr>
          <p:cNvPr id="8" name="Picture 7" descr="Mississi[ppi Department of Education logo">
            <a:extLst>
              <a:ext uri="{FF2B5EF4-FFF2-40B4-BE49-F238E27FC236}">
                <a16:creationId xmlns:a16="http://schemas.microsoft.com/office/drawing/2014/main" id="{9026A4EA-A112-A94B-81AC-4BE075340DD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86275" y="6075361"/>
            <a:ext cx="1238172" cy="442818"/>
          </a:xfrm>
          <a:prstGeom prst="rect">
            <a:avLst/>
          </a:prstGeom>
        </p:spPr>
      </p:pic>
      <p:sp>
        <p:nvSpPr>
          <p:cNvPr id="2" name="Title 1">
            <a:extLst>
              <a:ext uri="{FF2B5EF4-FFF2-40B4-BE49-F238E27FC236}">
                <a16:creationId xmlns:a16="http://schemas.microsoft.com/office/drawing/2014/main" id="{98C0861C-C36B-9F4D-A3EC-F1137A1B1ED3}"/>
              </a:ext>
            </a:extLst>
          </p:cNvPr>
          <p:cNvSpPr>
            <a:spLocks noGrp="1"/>
          </p:cNvSpPr>
          <p:nvPr>
            <p:ph type="title"/>
          </p:nvPr>
        </p:nvSpPr>
        <p:spPr>
          <a:xfrm>
            <a:off x="387457" y="424562"/>
            <a:ext cx="4688237" cy="5029179"/>
          </a:xfrm>
        </p:spPr>
        <p:txBody>
          <a:bodyPr anchor="b" anchorCtr="0">
            <a:noAutofit/>
          </a:bodyPr>
          <a:lstStyle>
            <a:lvl1pPr>
              <a:defRPr sz="72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275522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D9CDFB-04FC-1C45-BCF2-7BF44CD5916B}"/>
              </a:ext>
            </a:extLst>
          </p:cNvPr>
          <p:cNvSpPr>
            <a:spLocks noGrp="1"/>
          </p:cNvSpPr>
          <p:nvPr>
            <p:ph type="sldNum" sz="quarter" idx="12"/>
          </p:nvPr>
        </p:nvSpPr>
        <p:spPr>
          <a:xfrm>
            <a:off x="9138920" y="260350"/>
            <a:ext cx="2743200" cy="365125"/>
          </a:xfrm>
        </p:spPr>
        <p:txBody>
          <a:bodyPr/>
          <a:lstStyle>
            <a:lvl1pPr>
              <a:defRPr sz="2800" b="1">
                <a:solidFill>
                  <a:srgbClr val="5FAADE"/>
                </a:solidFill>
                <a:latin typeface="Arial" panose="020B0604020202020204" pitchFamily="34" charset="0"/>
                <a:cs typeface="Arial" panose="020B0604020202020204" pitchFamily="34" charset="0"/>
              </a:defRPr>
            </a:lvl1pPr>
          </a:lstStyle>
          <a:p>
            <a:fld id="{84E24DD3-0117-F947-8F74-C808912B5A2D}" type="slidenum">
              <a:rPr lang="en-US" smtClean="0"/>
              <a:pPr/>
              <a:t>‹#›</a:t>
            </a:fld>
            <a:endParaRPr lang="en-US"/>
          </a:p>
        </p:txBody>
      </p:sp>
      <p:sp>
        <p:nvSpPr>
          <p:cNvPr id="5" name="Rectangle 4">
            <a:extLst>
              <a:ext uri="{FF2B5EF4-FFF2-40B4-BE49-F238E27FC236}">
                <a16:creationId xmlns:a16="http://schemas.microsoft.com/office/drawing/2014/main" id="{CA2C0FA9-C06C-D849-9C30-F1672C75EB04}"/>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text, sign&#10;&#10;Description automatically generated">
            <a:extLst>
              <a:ext uri="{FF2B5EF4-FFF2-40B4-BE49-F238E27FC236}">
                <a16:creationId xmlns:a16="http://schemas.microsoft.com/office/drawing/2014/main" id="{0EA3CA18-3F3C-7840-B4C6-8C638E31B5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40906" y="4746632"/>
            <a:ext cx="2837793" cy="1097280"/>
          </a:xfrm>
          <a:prstGeom prst="rect">
            <a:avLst/>
          </a:prstGeom>
        </p:spPr>
      </p:pic>
      <p:pic>
        <p:nvPicPr>
          <p:cNvPr id="9" name="Picture 8" descr="A black and white logo&#10;&#10;Description automatically generated with low confidence">
            <a:extLst>
              <a:ext uri="{FF2B5EF4-FFF2-40B4-BE49-F238E27FC236}">
                <a16:creationId xmlns:a16="http://schemas.microsoft.com/office/drawing/2014/main" id="{17846ABD-3226-8443-9D8A-74A6E8E8A08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29626" y="6254936"/>
            <a:ext cx="1554480" cy="457200"/>
          </a:xfrm>
          <a:prstGeom prst="rect">
            <a:avLst/>
          </a:prstGeom>
        </p:spPr>
      </p:pic>
      <p:sp>
        <p:nvSpPr>
          <p:cNvPr id="10" name="Rectangle 9">
            <a:extLst>
              <a:ext uri="{FF2B5EF4-FFF2-40B4-BE49-F238E27FC236}">
                <a16:creationId xmlns:a16="http://schemas.microsoft.com/office/drawing/2014/main" id="{EC797C7B-1E37-6545-B842-2A117C45938B}"/>
              </a:ext>
            </a:extLst>
          </p:cNvPr>
          <p:cNvSpPr/>
          <p:nvPr userDrawn="1"/>
        </p:nvSpPr>
        <p:spPr>
          <a:xfrm>
            <a:off x="617584" y="1556185"/>
            <a:ext cx="3822087" cy="242507"/>
          </a:xfrm>
          <a:prstGeom prst="rect">
            <a:avLst/>
          </a:prstGeom>
          <a:solidFill>
            <a:srgbClr val="EF3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A5B"/>
              </a:solidFill>
            </a:endParaRPr>
          </a:p>
        </p:txBody>
      </p:sp>
      <p:sp>
        <p:nvSpPr>
          <p:cNvPr id="11" name="Rectangle 10">
            <a:extLst>
              <a:ext uri="{FF2B5EF4-FFF2-40B4-BE49-F238E27FC236}">
                <a16:creationId xmlns:a16="http://schemas.microsoft.com/office/drawing/2014/main" id="{E70F7D88-3317-7B4C-8370-167250E236D2}"/>
              </a:ext>
            </a:extLst>
          </p:cNvPr>
          <p:cNvSpPr/>
          <p:nvPr userDrawn="1"/>
        </p:nvSpPr>
        <p:spPr>
          <a:xfrm>
            <a:off x="10566401" y="4436342"/>
            <a:ext cx="1625600" cy="365125"/>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pc="50">
                <a:solidFill>
                  <a:schemeClr val="bg1"/>
                </a:solidFill>
                <a:latin typeface="Arial" panose="020B0604020202020204" pitchFamily="34" charset="0"/>
                <a:cs typeface="Arial" panose="020B0604020202020204" pitchFamily="34" charset="0"/>
              </a:rPr>
              <a:t>mdek12.org</a:t>
            </a:r>
          </a:p>
        </p:txBody>
      </p:sp>
      <p:sp>
        <p:nvSpPr>
          <p:cNvPr id="15" name="Text Placeholder 14">
            <a:extLst>
              <a:ext uri="{FF2B5EF4-FFF2-40B4-BE49-F238E27FC236}">
                <a16:creationId xmlns:a16="http://schemas.microsoft.com/office/drawing/2014/main" id="{53D73A61-D809-204A-9E99-77076591DE79}"/>
              </a:ext>
            </a:extLst>
          </p:cNvPr>
          <p:cNvSpPr>
            <a:spLocks noGrp="1"/>
          </p:cNvSpPr>
          <p:nvPr>
            <p:ph type="body" sz="quarter" idx="14"/>
          </p:nvPr>
        </p:nvSpPr>
        <p:spPr>
          <a:xfrm>
            <a:off x="504401" y="2994888"/>
            <a:ext cx="5011980" cy="868224"/>
          </a:xfrm>
        </p:spPr>
        <p:txBody>
          <a:bodyPr>
            <a:noAutofit/>
          </a:bodyPr>
          <a:lstStyle>
            <a:lvl1pPr marL="0" indent="0">
              <a:buNone/>
              <a:defRPr sz="2400">
                <a:solidFill>
                  <a:schemeClr val="tx1">
                    <a:lumMod val="50000"/>
                    <a:lumOff val="50000"/>
                  </a:schemeClr>
                </a:solidFill>
                <a:latin typeface="Arial" panose="020B0604020202020204" pitchFamily="34" charset="0"/>
                <a:cs typeface="Arial" panose="020B0604020202020204" pitchFamily="34" charset="0"/>
              </a:defRPr>
            </a:lvl1pPr>
            <a:lvl2pPr>
              <a:defRPr sz="2400">
                <a:solidFill>
                  <a:schemeClr val="tx1">
                    <a:lumMod val="50000"/>
                    <a:lumOff val="50000"/>
                  </a:schemeClr>
                </a:solidFill>
                <a:latin typeface="Arial" panose="020B0604020202020204" pitchFamily="34" charset="0"/>
                <a:cs typeface="Arial" panose="020B0604020202020204" pitchFamily="34" charset="0"/>
              </a:defRPr>
            </a:lvl2pPr>
            <a:lvl3pPr>
              <a:defRPr sz="2400">
                <a:solidFill>
                  <a:schemeClr val="tx1">
                    <a:lumMod val="50000"/>
                    <a:lumOff val="50000"/>
                  </a:schemeClr>
                </a:solidFill>
                <a:latin typeface="Arial" panose="020B0604020202020204" pitchFamily="34" charset="0"/>
                <a:cs typeface="Arial" panose="020B0604020202020204" pitchFamily="34" charset="0"/>
              </a:defRPr>
            </a:lvl3pPr>
            <a:lvl4pPr>
              <a:defRPr sz="2400">
                <a:solidFill>
                  <a:schemeClr val="tx1">
                    <a:lumMod val="50000"/>
                    <a:lumOff val="50000"/>
                  </a:schemeClr>
                </a:solidFill>
                <a:latin typeface="Arial" panose="020B0604020202020204" pitchFamily="34" charset="0"/>
                <a:cs typeface="Arial" panose="020B0604020202020204" pitchFamily="34" charset="0"/>
              </a:defRPr>
            </a:lvl4pPr>
            <a:lvl5pPr>
              <a:defRPr sz="2400">
                <a:solidFill>
                  <a:schemeClr val="tx1">
                    <a:lumMod val="50000"/>
                    <a:lumOff val="50000"/>
                  </a:schemeClr>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 name="Title 1">
            <a:extLst>
              <a:ext uri="{FF2B5EF4-FFF2-40B4-BE49-F238E27FC236}">
                <a16:creationId xmlns:a16="http://schemas.microsoft.com/office/drawing/2014/main" id="{9512D961-B295-8943-B9BF-9EA8B4DD832C}"/>
              </a:ext>
            </a:extLst>
          </p:cNvPr>
          <p:cNvSpPr>
            <a:spLocks noGrp="1"/>
          </p:cNvSpPr>
          <p:nvPr>
            <p:ph type="title"/>
          </p:nvPr>
        </p:nvSpPr>
        <p:spPr>
          <a:xfrm>
            <a:off x="491266" y="2073713"/>
            <a:ext cx="8127212" cy="868225"/>
          </a:xfrm>
        </p:spPr>
        <p:txBody>
          <a:bodyPr/>
          <a:lstStyle>
            <a:lvl1pPr>
              <a:defRPr b="1">
                <a:solidFill>
                  <a:srgbClr val="003B7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42856495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3FA838-AC77-4492-A37A-E9ADD109C20E}"/>
              </a:ext>
            </a:extLst>
          </p:cNvPr>
          <p:cNvSpPr>
            <a:spLocks noGrp="1"/>
          </p:cNvSpPr>
          <p:nvPr>
            <p:ph type="dt" sz="half" idx="10"/>
          </p:nvPr>
        </p:nvSpPr>
        <p:spPr/>
        <p:txBody>
          <a:bodyPr/>
          <a:lstStyle/>
          <a:p>
            <a:fld id="{97FE87F1-B258-4841-BE83-6BEF13A8E107}" type="datetime1">
              <a:rPr lang="en-US" smtClean="0"/>
              <a:t>6/30/2022</a:t>
            </a:fld>
            <a:endParaRPr lang="en-US"/>
          </a:p>
        </p:txBody>
      </p:sp>
      <p:sp>
        <p:nvSpPr>
          <p:cNvPr id="3" name="Footer Placeholder 2">
            <a:extLst>
              <a:ext uri="{FF2B5EF4-FFF2-40B4-BE49-F238E27FC236}">
                <a16:creationId xmlns:a16="http://schemas.microsoft.com/office/drawing/2014/main" id="{2E5FAB9B-3896-452B-B2F4-26C0376D1A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9F477FB-B879-4EE5-A252-D750E51501CF}"/>
              </a:ext>
            </a:extLst>
          </p:cNvPr>
          <p:cNvSpPr>
            <a:spLocks noGrp="1"/>
          </p:cNvSpPr>
          <p:nvPr>
            <p:ph type="sldNum" sz="quarter" idx="12"/>
          </p:nvPr>
        </p:nvSpPr>
        <p:spPr/>
        <p:txBody>
          <a:bodyPr/>
          <a:lstStyle/>
          <a:p>
            <a:fld id="{84E24DD3-0117-F947-8F74-C808912B5A2D}" type="slidenum">
              <a:rPr lang="en-US" smtClean="0"/>
              <a:t>‹#›</a:t>
            </a:fld>
            <a:endParaRPr lang="en-US"/>
          </a:p>
        </p:txBody>
      </p:sp>
    </p:spTree>
    <p:extLst>
      <p:ext uri="{BB962C8B-B14F-4D97-AF65-F5344CB8AC3E}">
        <p14:creationId xmlns:p14="http://schemas.microsoft.com/office/powerpoint/2010/main" val="4086901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999DC0-E190-4E92-A646-DF8A2FBFFF53}" type="datetimeFigureOut">
              <a:rPr lang="en-US" smtClean="0"/>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4DA44-2704-45AA-A44D-737C88E21BDF}" type="slidenum">
              <a:rPr lang="en-US" smtClean="0"/>
              <a:t>‹#›</a:t>
            </a:fld>
            <a:endParaRPr lang="en-US"/>
          </a:p>
        </p:txBody>
      </p:sp>
    </p:spTree>
    <p:extLst>
      <p:ext uri="{BB962C8B-B14F-4D97-AF65-F5344CB8AC3E}">
        <p14:creationId xmlns:p14="http://schemas.microsoft.com/office/powerpoint/2010/main" val="3412757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Vision and Miss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A75DB-D4C4-9F4B-A1CE-70ADEDA34595}"/>
              </a:ext>
            </a:extLst>
          </p:cNvPr>
          <p:cNvSpPr>
            <a:spLocks noGrp="1"/>
          </p:cNvSpPr>
          <p:nvPr>
            <p:ph type="title"/>
          </p:nvPr>
        </p:nvSpPr>
        <p:spPr>
          <a:xfrm>
            <a:off x="396853" y="295851"/>
            <a:ext cx="10574358" cy="371337"/>
          </a:xfrm>
        </p:spPr>
        <p:txBody>
          <a:bodyPr>
            <a:noAutofit/>
          </a:bodyPr>
          <a:lstStyle>
            <a:lvl1pPr>
              <a:defRPr sz="2400" b="1">
                <a:solidFill>
                  <a:srgbClr val="003B71"/>
                </a:solidFill>
                <a:latin typeface="Arial" panose="020B0604020202020204" pitchFamily="34" charset="0"/>
                <a:cs typeface="Arial" panose="020B0604020202020204" pitchFamily="34" charset="0"/>
              </a:defRPr>
            </a:lvl1pPr>
          </a:lstStyle>
          <a:p>
            <a:r>
              <a:rPr lang="en-US"/>
              <a:t>Click to edit Master title style</a:t>
            </a:r>
          </a:p>
        </p:txBody>
      </p:sp>
      <p:sp>
        <p:nvSpPr>
          <p:cNvPr id="5" name="Slide Number Placeholder 4">
            <a:extLst>
              <a:ext uri="{FF2B5EF4-FFF2-40B4-BE49-F238E27FC236}">
                <a16:creationId xmlns:a16="http://schemas.microsoft.com/office/drawing/2014/main" id="{38F9EA09-CD93-4A4B-85D3-80C8ADEADBC7}"/>
              </a:ext>
            </a:extLst>
          </p:cNvPr>
          <p:cNvSpPr>
            <a:spLocks noGrp="1"/>
          </p:cNvSpPr>
          <p:nvPr>
            <p:ph type="sldNum" sz="quarter" idx="12"/>
          </p:nvPr>
        </p:nvSpPr>
        <p:spPr>
          <a:xfrm>
            <a:off x="11034273" y="302063"/>
            <a:ext cx="729343" cy="380297"/>
          </a:xfrm>
        </p:spPr>
        <p:txBody>
          <a:bodyPr/>
          <a:lstStyle>
            <a:lvl1pPr>
              <a:defRPr sz="2800" b="1">
                <a:solidFill>
                  <a:srgbClr val="5FAADE"/>
                </a:solidFill>
                <a:latin typeface="Arial" panose="020B0604020202020204" pitchFamily="34" charset="0"/>
                <a:cs typeface="Arial" panose="020B0604020202020204" pitchFamily="34" charset="0"/>
              </a:defRPr>
            </a:lvl1pPr>
          </a:lstStyle>
          <a:p>
            <a:fld id="{84E24DD3-0117-F947-8F74-C808912B5A2D}" type="slidenum">
              <a:rPr lang="en-US" smtClean="0"/>
              <a:pPr/>
              <a:t>‹#›</a:t>
            </a:fld>
            <a:endParaRPr lang="en-US"/>
          </a:p>
        </p:txBody>
      </p:sp>
      <p:sp>
        <p:nvSpPr>
          <p:cNvPr id="17" name="Rectangle 16">
            <a:extLst>
              <a:ext uri="{FF2B5EF4-FFF2-40B4-BE49-F238E27FC236}">
                <a16:creationId xmlns:a16="http://schemas.microsoft.com/office/drawing/2014/main" id="{9B09DCF1-2BDE-3C4D-BDF0-9CE5D40490A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Mississi[ppi Department of Education logo">
            <a:extLst>
              <a:ext uri="{FF2B5EF4-FFF2-40B4-BE49-F238E27FC236}">
                <a16:creationId xmlns:a16="http://schemas.microsoft.com/office/drawing/2014/main" id="{33B5E5BF-349C-5947-BB03-984894C2EB7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
        <p:nvSpPr>
          <p:cNvPr id="19" name="Rectangle 18">
            <a:extLst>
              <a:ext uri="{FF2B5EF4-FFF2-40B4-BE49-F238E27FC236}">
                <a16:creationId xmlns:a16="http://schemas.microsoft.com/office/drawing/2014/main" id="{9A18822B-FBFD-6F49-AB1E-F1B7B049325E}"/>
              </a:ext>
            </a:extLst>
          </p:cNvPr>
          <p:cNvSpPr/>
          <p:nvPr userDrawn="1"/>
        </p:nvSpPr>
        <p:spPr>
          <a:xfrm>
            <a:off x="2891808" y="2097742"/>
            <a:ext cx="3822087" cy="3402105"/>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hape 72">
            <a:extLst>
              <a:ext uri="{FF2B5EF4-FFF2-40B4-BE49-F238E27FC236}">
                <a16:creationId xmlns:a16="http://schemas.microsoft.com/office/drawing/2014/main" id="{4E68BEAF-CC7C-6845-BC92-B6384EF87D72}"/>
              </a:ext>
            </a:extLst>
          </p:cNvPr>
          <p:cNvSpPr txBox="1"/>
          <p:nvPr userDrawn="1"/>
        </p:nvSpPr>
        <p:spPr>
          <a:xfrm>
            <a:off x="3050742" y="2208305"/>
            <a:ext cx="3663153" cy="2827909"/>
          </a:xfrm>
          <a:prstGeom prst="rect">
            <a:avLst/>
          </a:prstGeom>
          <a:noFill/>
          <a:ln>
            <a:noFill/>
          </a:ln>
        </p:spPr>
        <p:txBody>
          <a:bodyPr lIns="91425" tIns="91425" rIns="91425" bIns="91425" anchor="t" anchorCtr="0">
            <a:noAutofit/>
          </a:bodyPr>
          <a:lstStyle/>
          <a:p>
            <a:pPr lvl="0" rtl="0">
              <a:lnSpc>
                <a:spcPct val="115000"/>
              </a:lnSpc>
              <a:spcBef>
                <a:spcPts val="500"/>
              </a:spcBef>
              <a:buNone/>
            </a:pPr>
            <a:r>
              <a:rPr lang="en" sz="2000">
                <a:solidFill>
                  <a:schemeClr val="accent3">
                    <a:lumMod val="50000"/>
                  </a:schemeClr>
                </a:solidFill>
                <a:latin typeface="Arial" panose="020B0604020202020204" pitchFamily="34" charset="0"/>
                <a:ea typeface="Arial" charset="0"/>
                <a:cs typeface="Arial" panose="020B0604020202020204" pitchFamily="34" charset="0"/>
                <a:sym typeface="Open Sans"/>
              </a:rPr>
              <a:t>To create a world-class educational system that gives students the knowledge and skills to be successful in college and the workforce, </a:t>
            </a:r>
            <a:br>
              <a:rPr lang="en" sz="2000">
                <a:solidFill>
                  <a:schemeClr val="accent3">
                    <a:lumMod val="50000"/>
                  </a:schemeClr>
                </a:solidFill>
                <a:latin typeface="Arial" panose="020B0604020202020204" pitchFamily="34" charset="0"/>
                <a:ea typeface="Arial" charset="0"/>
                <a:cs typeface="Arial" panose="020B0604020202020204" pitchFamily="34" charset="0"/>
                <a:sym typeface="Open Sans"/>
              </a:rPr>
            </a:br>
            <a:r>
              <a:rPr lang="en" sz="2000">
                <a:solidFill>
                  <a:schemeClr val="accent3">
                    <a:lumMod val="50000"/>
                  </a:schemeClr>
                </a:solidFill>
                <a:latin typeface="Arial" panose="020B0604020202020204" pitchFamily="34" charset="0"/>
                <a:ea typeface="Arial" charset="0"/>
                <a:cs typeface="Arial" panose="020B0604020202020204" pitchFamily="34" charset="0"/>
                <a:sym typeface="Open Sans"/>
              </a:rPr>
              <a:t>and to flourish as parents </a:t>
            </a:r>
            <a:br>
              <a:rPr lang="en" sz="2000">
                <a:solidFill>
                  <a:schemeClr val="accent3">
                    <a:lumMod val="50000"/>
                  </a:schemeClr>
                </a:solidFill>
                <a:latin typeface="Arial" panose="020B0604020202020204" pitchFamily="34" charset="0"/>
                <a:ea typeface="Arial" charset="0"/>
                <a:cs typeface="Arial" panose="020B0604020202020204" pitchFamily="34" charset="0"/>
                <a:sym typeface="Open Sans"/>
              </a:rPr>
            </a:br>
            <a:r>
              <a:rPr lang="en" sz="2000">
                <a:solidFill>
                  <a:schemeClr val="accent3">
                    <a:lumMod val="50000"/>
                  </a:schemeClr>
                </a:solidFill>
                <a:latin typeface="Arial" panose="020B0604020202020204" pitchFamily="34" charset="0"/>
                <a:ea typeface="Arial" charset="0"/>
                <a:cs typeface="Arial" panose="020B0604020202020204" pitchFamily="34" charset="0"/>
                <a:sym typeface="Open Sans"/>
              </a:rPr>
              <a:t>and citizens</a:t>
            </a:r>
          </a:p>
        </p:txBody>
      </p:sp>
      <p:sp>
        <p:nvSpPr>
          <p:cNvPr id="21" name="Shape 73">
            <a:extLst>
              <a:ext uri="{FF2B5EF4-FFF2-40B4-BE49-F238E27FC236}">
                <a16:creationId xmlns:a16="http://schemas.microsoft.com/office/drawing/2014/main" id="{9BEF04DF-069F-324B-8C11-D4A0DA0C14A3}"/>
              </a:ext>
            </a:extLst>
          </p:cNvPr>
          <p:cNvSpPr txBox="1"/>
          <p:nvPr userDrawn="1"/>
        </p:nvSpPr>
        <p:spPr>
          <a:xfrm>
            <a:off x="2838019" y="1062333"/>
            <a:ext cx="2971800" cy="682340"/>
          </a:xfrm>
          <a:prstGeom prst="rect">
            <a:avLst/>
          </a:prstGeom>
          <a:noFill/>
          <a:ln>
            <a:noFill/>
          </a:ln>
        </p:spPr>
        <p:txBody>
          <a:bodyPr lIns="91425" tIns="91425" rIns="91425" bIns="91425" anchor="t" anchorCtr="0">
            <a:noAutofit/>
          </a:bodyPr>
          <a:lstStyle/>
          <a:p>
            <a:pPr lvl="0">
              <a:spcBef>
                <a:spcPts val="0"/>
              </a:spcBef>
              <a:buNone/>
            </a:pPr>
            <a:r>
              <a:rPr lang="en" sz="4800" b="1" spc="100">
                <a:solidFill>
                  <a:srgbClr val="003B71"/>
                </a:solidFill>
                <a:latin typeface="Arial Black" panose="020B0604020202020204" pitchFamily="34" charset="0"/>
                <a:ea typeface="Arial" charset="0"/>
                <a:cs typeface="Arial Black" panose="020B0604020202020204" pitchFamily="34" charset="0"/>
                <a:sym typeface="Open Sans"/>
              </a:rPr>
              <a:t>VISION</a:t>
            </a:r>
            <a:endParaRPr lang="en" sz="4400" b="1" spc="100">
              <a:solidFill>
                <a:srgbClr val="003B71"/>
              </a:solidFill>
              <a:latin typeface="Arial Black" panose="020B0604020202020204" pitchFamily="34" charset="0"/>
              <a:ea typeface="Arial" charset="0"/>
              <a:cs typeface="Arial Black" panose="020B0604020202020204" pitchFamily="34" charset="0"/>
              <a:sym typeface="Open Sans"/>
            </a:endParaRPr>
          </a:p>
        </p:txBody>
      </p:sp>
      <p:sp>
        <p:nvSpPr>
          <p:cNvPr id="22" name="Rectangle 21">
            <a:extLst>
              <a:ext uri="{FF2B5EF4-FFF2-40B4-BE49-F238E27FC236}">
                <a16:creationId xmlns:a16="http://schemas.microsoft.com/office/drawing/2014/main" id="{9F8471E0-9BAF-364D-8CE8-ECC2537F3DD7}"/>
              </a:ext>
            </a:extLst>
          </p:cNvPr>
          <p:cNvSpPr/>
          <p:nvPr userDrawn="1"/>
        </p:nvSpPr>
        <p:spPr>
          <a:xfrm>
            <a:off x="2891808" y="1855235"/>
            <a:ext cx="3822087" cy="242507"/>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8D46F02-1F3F-F04B-A89C-B5FF81178F60}"/>
              </a:ext>
            </a:extLst>
          </p:cNvPr>
          <p:cNvSpPr/>
          <p:nvPr userDrawn="1"/>
        </p:nvSpPr>
        <p:spPr>
          <a:xfrm>
            <a:off x="7343099" y="2097742"/>
            <a:ext cx="3822087" cy="3402106"/>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hape 76">
            <a:extLst>
              <a:ext uri="{FF2B5EF4-FFF2-40B4-BE49-F238E27FC236}">
                <a16:creationId xmlns:a16="http://schemas.microsoft.com/office/drawing/2014/main" id="{773A840E-13D2-DE41-9002-80FFD6C2A237}"/>
              </a:ext>
            </a:extLst>
          </p:cNvPr>
          <p:cNvSpPr txBox="1"/>
          <p:nvPr userDrawn="1"/>
        </p:nvSpPr>
        <p:spPr>
          <a:xfrm>
            <a:off x="7573425" y="2208305"/>
            <a:ext cx="3591761" cy="2538508"/>
          </a:xfrm>
          <a:prstGeom prst="rect">
            <a:avLst/>
          </a:prstGeom>
          <a:noFill/>
          <a:ln>
            <a:noFill/>
          </a:ln>
        </p:spPr>
        <p:txBody>
          <a:bodyPr lIns="91425" tIns="91425" rIns="91425" bIns="91425" anchor="t" anchorCtr="0">
            <a:noAutofit/>
          </a:bodyPr>
          <a:lstStyle/>
          <a:p>
            <a:pPr lvl="0" rtl="0">
              <a:lnSpc>
                <a:spcPct val="115000"/>
              </a:lnSpc>
              <a:spcBef>
                <a:spcPts val="500"/>
              </a:spcBef>
              <a:buNone/>
            </a:pPr>
            <a:r>
              <a:rPr lang="en" sz="2000" dirty="0">
                <a:solidFill>
                  <a:schemeClr val="accent3">
                    <a:lumMod val="50000"/>
                  </a:schemeClr>
                </a:solidFill>
                <a:latin typeface="Arial" charset="0"/>
                <a:ea typeface="Arial" charset="0"/>
                <a:cs typeface="Arial" charset="0"/>
                <a:sym typeface="Open Sans"/>
              </a:rPr>
              <a:t>To provide leadership </a:t>
            </a:r>
            <a:br>
              <a:rPr lang="en" sz="2000" dirty="0">
                <a:solidFill>
                  <a:schemeClr val="accent3">
                    <a:lumMod val="50000"/>
                  </a:schemeClr>
                </a:solidFill>
                <a:latin typeface="Arial" charset="0"/>
                <a:ea typeface="Arial" charset="0"/>
                <a:cs typeface="Arial" charset="0"/>
                <a:sym typeface="Open Sans"/>
              </a:rPr>
            </a:br>
            <a:r>
              <a:rPr lang="en" sz="2000" dirty="0">
                <a:solidFill>
                  <a:schemeClr val="accent3">
                    <a:lumMod val="50000"/>
                  </a:schemeClr>
                </a:solidFill>
                <a:latin typeface="Arial" charset="0"/>
                <a:ea typeface="Arial" charset="0"/>
                <a:cs typeface="Arial" charset="0"/>
                <a:sym typeface="Open Sans"/>
              </a:rPr>
              <a:t>through the development of policy and accountability systems so that all students are prepared to compete in </a:t>
            </a:r>
            <a:br>
              <a:rPr lang="en" sz="2000" dirty="0">
                <a:solidFill>
                  <a:schemeClr val="accent3">
                    <a:lumMod val="50000"/>
                  </a:schemeClr>
                </a:solidFill>
                <a:latin typeface="Arial" charset="0"/>
                <a:ea typeface="Arial" charset="0"/>
                <a:cs typeface="Arial" charset="0"/>
                <a:sym typeface="Open Sans"/>
              </a:rPr>
            </a:br>
            <a:r>
              <a:rPr lang="en" sz="2000" dirty="0">
                <a:solidFill>
                  <a:schemeClr val="accent3">
                    <a:lumMod val="50000"/>
                  </a:schemeClr>
                </a:solidFill>
                <a:latin typeface="Arial" charset="0"/>
                <a:ea typeface="Arial" charset="0"/>
                <a:cs typeface="Arial" charset="0"/>
                <a:sym typeface="Open Sans"/>
              </a:rPr>
              <a:t>the global community</a:t>
            </a:r>
          </a:p>
        </p:txBody>
      </p:sp>
      <p:sp>
        <p:nvSpPr>
          <p:cNvPr id="25" name="Shape 73">
            <a:extLst>
              <a:ext uri="{FF2B5EF4-FFF2-40B4-BE49-F238E27FC236}">
                <a16:creationId xmlns:a16="http://schemas.microsoft.com/office/drawing/2014/main" id="{9197D1F5-5734-6741-8ED3-E87D3EEB618E}"/>
              </a:ext>
            </a:extLst>
          </p:cNvPr>
          <p:cNvSpPr txBox="1"/>
          <p:nvPr userDrawn="1"/>
        </p:nvSpPr>
        <p:spPr>
          <a:xfrm>
            <a:off x="7227283" y="1048886"/>
            <a:ext cx="3743927" cy="682340"/>
          </a:xfrm>
          <a:prstGeom prst="rect">
            <a:avLst/>
          </a:prstGeom>
          <a:noFill/>
          <a:ln>
            <a:noFill/>
          </a:ln>
        </p:spPr>
        <p:txBody>
          <a:bodyPr lIns="91425" tIns="91425" rIns="91425" bIns="91425" anchor="t" anchorCtr="0">
            <a:noAutofit/>
          </a:bodyPr>
          <a:lstStyle/>
          <a:p>
            <a:pPr lvl="0">
              <a:spcBef>
                <a:spcPts val="0"/>
              </a:spcBef>
              <a:buNone/>
            </a:pPr>
            <a:r>
              <a:rPr lang="en" sz="4800" b="1" spc="100">
                <a:solidFill>
                  <a:srgbClr val="EF3A5B"/>
                </a:solidFill>
                <a:latin typeface="Arial Black" panose="020B0604020202020204" pitchFamily="34" charset="0"/>
                <a:ea typeface="Arial" charset="0"/>
                <a:cs typeface="Arial Black" panose="020B0604020202020204" pitchFamily="34" charset="0"/>
                <a:sym typeface="Open Sans"/>
              </a:rPr>
              <a:t>MISSION</a:t>
            </a:r>
            <a:endParaRPr lang="en" sz="4400" b="1" spc="100">
              <a:solidFill>
                <a:srgbClr val="EF3A5B"/>
              </a:solidFill>
              <a:latin typeface="Arial Black" panose="020B0604020202020204" pitchFamily="34" charset="0"/>
              <a:ea typeface="Arial" charset="0"/>
              <a:cs typeface="Arial Black" panose="020B0604020202020204" pitchFamily="34" charset="0"/>
              <a:sym typeface="Open Sans"/>
            </a:endParaRPr>
          </a:p>
        </p:txBody>
      </p:sp>
      <p:sp>
        <p:nvSpPr>
          <p:cNvPr id="26" name="Rectangle 25">
            <a:extLst>
              <a:ext uri="{FF2B5EF4-FFF2-40B4-BE49-F238E27FC236}">
                <a16:creationId xmlns:a16="http://schemas.microsoft.com/office/drawing/2014/main" id="{403D452E-57B1-C74D-93D3-8D0149826093}"/>
              </a:ext>
            </a:extLst>
          </p:cNvPr>
          <p:cNvSpPr/>
          <p:nvPr userDrawn="1"/>
        </p:nvSpPr>
        <p:spPr>
          <a:xfrm>
            <a:off x="7343099" y="1855235"/>
            <a:ext cx="3822087" cy="242507"/>
          </a:xfrm>
          <a:prstGeom prst="rect">
            <a:avLst/>
          </a:prstGeom>
          <a:solidFill>
            <a:srgbClr val="EF3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F0A2C"/>
              </a:solidFill>
            </a:endParaRPr>
          </a:p>
        </p:txBody>
      </p:sp>
      <p:pic>
        <p:nvPicPr>
          <p:cNvPr id="27" name="Graphic 26">
            <a:extLst>
              <a:ext uri="{FF2B5EF4-FFF2-40B4-BE49-F238E27FC236}">
                <a16:creationId xmlns:a16="http://schemas.microsoft.com/office/drawing/2014/main" id="{5103C63F-1517-9D4B-AA78-403C59FB969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00166" y="3058273"/>
            <a:ext cx="3171441" cy="3171441"/>
          </a:xfrm>
          <a:prstGeom prst="rect">
            <a:avLst/>
          </a:prstGeom>
        </p:spPr>
      </p:pic>
      <p:cxnSp>
        <p:nvCxnSpPr>
          <p:cNvPr id="28" name="Straight Connector 27">
            <a:extLst>
              <a:ext uri="{FF2B5EF4-FFF2-40B4-BE49-F238E27FC236}">
                <a16:creationId xmlns:a16="http://schemas.microsoft.com/office/drawing/2014/main" id="{4AFABC2F-642F-9F48-AFA5-25C3D1C119E4}"/>
              </a:ext>
            </a:extLst>
          </p:cNvPr>
          <p:cNvCxnSpPr>
            <a:cxnSpLocks/>
          </p:cNvCxnSpPr>
          <p:nvPr userDrawn="1"/>
        </p:nvCxnSpPr>
        <p:spPr>
          <a:xfrm flipH="1">
            <a:off x="491447" y="733806"/>
            <a:ext cx="1120910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7134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rge Image/Graph">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8D0693F-7196-2D41-8717-F87A0FB724FC}"/>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Mississi[ppi Department of Education logo">
            <a:extLst>
              <a:ext uri="{FF2B5EF4-FFF2-40B4-BE49-F238E27FC236}">
                <a16:creationId xmlns:a16="http://schemas.microsoft.com/office/drawing/2014/main" id="{EF2E6BE5-F26E-4F44-A805-B5CA4037E91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
        <p:nvSpPr>
          <p:cNvPr id="9" name="Slide Number Placeholder 4">
            <a:extLst>
              <a:ext uri="{FF2B5EF4-FFF2-40B4-BE49-F238E27FC236}">
                <a16:creationId xmlns:a16="http://schemas.microsoft.com/office/drawing/2014/main" id="{A4BE1E58-5AC0-CD4A-81AC-FEBCA41A8CC5}"/>
              </a:ext>
            </a:extLst>
          </p:cNvPr>
          <p:cNvSpPr txBox="1">
            <a:spLocks/>
          </p:cNvSpPr>
          <p:nvPr userDrawn="1"/>
        </p:nvSpPr>
        <p:spPr>
          <a:xfrm>
            <a:off x="11034273" y="302063"/>
            <a:ext cx="729343" cy="380297"/>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rgbClr val="5FAAD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E24DD3-0117-F947-8F74-C808912B5A2D}" type="slidenum">
              <a:rPr lang="en-US" smtClean="0">
                <a:latin typeface="Arial" panose="020B0604020202020204" pitchFamily="34" charset="0"/>
                <a:cs typeface="Arial" panose="020B0604020202020204" pitchFamily="34" charset="0"/>
              </a:rPr>
              <a:pPr/>
              <a:t>‹#›</a:t>
            </a:fld>
            <a:endParaRPr lang="en-US">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491FFDF0-1644-A046-A560-6F2CDCB872E0}"/>
              </a:ext>
            </a:extLst>
          </p:cNvPr>
          <p:cNvSpPr>
            <a:spLocks noGrp="1"/>
          </p:cNvSpPr>
          <p:nvPr>
            <p:ph type="title"/>
          </p:nvPr>
        </p:nvSpPr>
        <p:spPr>
          <a:xfrm>
            <a:off x="518673" y="421076"/>
            <a:ext cx="10515600" cy="380297"/>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367737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F9ED6-618C-CD4C-8C33-135934806B0F}"/>
              </a:ext>
            </a:extLst>
          </p:cNvPr>
          <p:cNvSpPr>
            <a:spLocks noGrp="1"/>
          </p:cNvSpPr>
          <p:nvPr>
            <p:ph type="title"/>
          </p:nvPr>
        </p:nvSpPr>
        <p:spPr>
          <a:xfrm>
            <a:off x="412618" y="275585"/>
            <a:ext cx="10605890" cy="380298"/>
          </a:xfrm>
        </p:spPr>
        <p:txBody>
          <a:bodyPr>
            <a:noAutofit/>
          </a:bodyPr>
          <a:lstStyle>
            <a:lvl1pPr>
              <a:defRPr sz="2400" b="1">
                <a:solidFill>
                  <a:srgbClr val="003B7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2C77970-4E2E-5048-92F3-937EFE651729}"/>
              </a:ext>
            </a:extLst>
          </p:cNvPr>
          <p:cNvSpPr>
            <a:spLocks noGrp="1"/>
          </p:cNvSpPr>
          <p:nvPr>
            <p:ph idx="1"/>
          </p:nvPr>
        </p:nvSpPr>
        <p:spPr>
          <a:xfrm>
            <a:off x="838200" y="1166649"/>
            <a:ext cx="10515600" cy="4382814"/>
          </a:xfrm>
        </p:spPr>
        <p:txBody>
          <a:bodyPr/>
          <a:lstStyle>
            <a:lvl1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1pPr>
            <a:lvl2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2pPr>
            <a:lvl3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3pPr>
            <a:lvl4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4pPr>
            <a:lvl5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E5C9B242-5CA0-A34F-86FE-099FED94217F}"/>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Mississi[ppi Department of Education logo">
            <a:extLst>
              <a:ext uri="{FF2B5EF4-FFF2-40B4-BE49-F238E27FC236}">
                <a16:creationId xmlns:a16="http://schemas.microsoft.com/office/drawing/2014/main" id="{D85153D0-0355-B746-881C-AC05FECA29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
        <p:nvSpPr>
          <p:cNvPr id="9" name="Slide Number Placeholder 4">
            <a:extLst>
              <a:ext uri="{FF2B5EF4-FFF2-40B4-BE49-F238E27FC236}">
                <a16:creationId xmlns:a16="http://schemas.microsoft.com/office/drawing/2014/main" id="{A34A995F-FE26-0943-A8BE-1A7AA2750630}"/>
              </a:ext>
            </a:extLst>
          </p:cNvPr>
          <p:cNvSpPr txBox="1">
            <a:spLocks/>
          </p:cNvSpPr>
          <p:nvPr userDrawn="1"/>
        </p:nvSpPr>
        <p:spPr>
          <a:xfrm>
            <a:off x="11034273" y="302063"/>
            <a:ext cx="729343" cy="380297"/>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rgbClr val="5FAAD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E24DD3-0117-F947-8F74-C808912B5A2D}" type="slidenum">
              <a:rPr lang="en-US" smtClean="0">
                <a:latin typeface="Arial" panose="020B0604020202020204" pitchFamily="34" charset="0"/>
                <a:cs typeface="Arial" panose="020B0604020202020204" pitchFamily="34" charset="0"/>
              </a:rPr>
              <a:pPr/>
              <a:t>‹#›</a:t>
            </a:fld>
            <a:endParaRPr lang="en-US">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BE059E4F-96FC-B446-81BB-45BB917E46C1}"/>
              </a:ext>
            </a:extLst>
          </p:cNvPr>
          <p:cNvCxnSpPr>
            <a:cxnSpLocks/>
          </p:cNvCxnSpPr>
          <p:nvPr userDrawn="1"/>
        </p:nvCxnSpPr>
        <p:spPr>
          <a:xfrm flipH="1">
            <a:off x="491447" y="733806"/>
            <a:ext cx="1120910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4856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and ic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F9ED6-618C-CD4C-8C33-135934806B0F}"/>
              </a:ext>
            </a:extLst>
          </p:cNvPr>
          <p:cNvSpPr>
            <a:spLocks noGrp="1"/>
          </p:cNvSpPr>
          <p:nvPr>
            <p:ph type="title"/>
          </p:nvPr>
        </p:nvSpPr>
        <p:spPr>
          <a:xfrm>
            <a:off x="412618" y="275585"/>
            <a:ext cx="10605890" cy="380298"/>
          </a:xfrm>
        </p:spPr>
        <p:txBody>
          <a:bodyPr>
            <a:noAutofit/>
          </a:bodyPr>
          <a:lstStyle>
            <a:lvl1pPr>
              <a:defRPr sz="2400" b="1">
                <a:solidFill>
                  <a:srgbClr val="003B7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2C77970-4E2E-5048-92F3-937EFE651729}"/>
              </a:ext>
            </a:extLst>
          </p:cNvPr>
          <p:cNvSpPr>
            <a:spLocks noGrp="1"/>
          </p:cNvSpPr>
          <p:nvPr>
            <p:ph idx="1"/>
          </p:nvPr>
        </p:nvSpPr>
        <p:spPr>
          <a:xfrm>
            <a:off x="2280356" y="1365955"/>
            <a:ext cx="9073444" cy="4438352"/>
          </a:xfrm>
        </p:spPr>
        <p:txBody>
          <a:bodyPr/>
          <a:lstStyle>
            <a:lvl1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1pPr>
            <a:lvl2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2pPr>
            <a:lvl3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3pPr>
            <a:lvl4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4pPr>
            <a:lvl5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E5C9B242-5CA0-A34F-86FE-099FED94217F}"/>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Mississi[ppi Department of Education logo">
            <a:extLst>
              <a:ext uri="{FF2B5EF4-FFF2-40B4-BE49-F238E27FC236}">
                <a16:creationId xmlns:a16="http://schemas.microsoft.com/office/drawing/2014/main" id="{D85153D0-0355-B746-881C-AC05FECA29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
        <p:nvSpPr>
          <p:cNvPr id="9" name="Slide Number Placeholder 4">
            <a:extLst>
              <a:ext uri="{FF2B5EF4-FFF2-40B4-BE49-F238E27FC236}">
                <a16:creationId xmlns:a16="http://schemas.microsoft.com/office/drawing/2014/main" id="{A34A995F-FE26-0943-A8BE-1A7AA2750630}"/>
              </a:ext>
            </a:extLst>
          </p:cNvPr>
          <p:cNvSpPr txBox="1">
            <a:spLocks/>
          </p:cNvSpPr>
          <p:nvPr userDrawn="1"/>
        </p:nvSpPr>
        <p:spPr>
          <a:xfrm>
            <a:off x="11034273" y="302063"/>
            <a:ext cx="729343" cy="380297"/>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rgbClr val="5FAAD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E24DD3-0117-F947-8F74-C808912B5A2D}" type="slidenum">
              <a:rPr lang="en-US" smtClean="0">
                <a:latin typeface="Arial" panose="020B0604020202020204" pitchFamily="34" charset="0"/>
                <a:cs typeface="Arial" panose="020B0604020202020204" pitchFamily="34" charset="0"/>
              </a:rPr>
              <a:pPr/>
              <a:t>‹#›</a:t>
            </a:fld>
            <a:endParaRPr lang="en-US">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BE059E4F-96FC-B446-81BB-45BB917E46C1}"/>
              </a:ext>
            </a:extLst>
          </p:cNvPr>
          <p:cNvCxnSpPr>
            <a:cxnSpLocks/>
          </p:cNvCxnSpPr>
          <p:nvPr userDrawn="1"/>
        </p:nvCxnSpPr>
        <p:spPr>
          <a:xfrm flipH="1">
            <a:off x="491447" y="733806"/>
            <a:ext cx="1120910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003E9ACD-D2AC-ED42-B419-5F1A18F3E7C6}"/>
              </a:ext>
            </a:extLst>
          </p:cNvPr>
          <p:cNvSpPr>
            <a:spLocks noGrp="1"/>
          </p:cNvSpPr>
          <p:nvPr>
            <p:ph type="body" sz="quarter" idx="10"/>
          </p:nvPr>
        </p:nvSpPr>
        <p:spPr>
          <a:xfrm>
            <a:off x="412619" y="903288"/>
            <a:ext cx="5943732" cy="461962"/>
          </a:xfrm>
        </p:spPr>
        <p:txBody>
          <a:bodyPr>
            <a:normAutofit/>
          </a:bodyPr>
          <a:lstStyle>
            <a:lvl1pPr marL="0" indent="0">
              <a:buNone/>
              <a:defRPr sz="2400" b="1">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293532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F9ED6-618C-CD4C-8C33-135934806B0F}"/>
              </a:ext>
            </a:extLst>
          </p:cNvPr>
          <p:cNvSpPr>
            <a:spLocks noGrp="1"/>
          </p:cNvSpPr>
          <p:nvPr>
            <p:ph type="title"/>
          </p:nvPr>
        </p:nvSpPr>
        <p:spPr>
          <a:xfrm>
            <a:off x="5396458" y="275585"/>
            <a:ext cx="5622049" cy="380298"/>
          </a:xfrm>
        </p:spPr>
        <p:txBody>
          <a:bodyPr>
            <a:noAutofit/>
          </a:bodyPr>
          <a:lstStyle>
            <a:lvl1pPr>
              <a:defRPr sz="2400" b="1">
                <a:solidFill>
                  <a:srgbClr val="003B7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2C77970-4E2E-5048-92F3-937EFE651729}"/>
              </a:ext>
            </a:extLst>
          </p:cNvPr>
          <p:cNvSpPr>
            <a:spLocks noGrp="1"/>
          </p:cNvSpPr>
          <p:nvPr>
            <p:ph idx="1"/>
          </p:nvPr>
        </p:nvSpPr>
        <p:spPr>
          <a:xfrm>
            <a:off x="5561351" y="921186"/>
            <a:ext cx="6139201" cy="4883121"/>
          </a:xfrm>
        </p:spPr>
        <p:txBody>
          <a:bodyPr/>
          <a:lstStyle>
            <a:lvl1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1pPr>
            <a:lvl2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2pPr>
            <a:lvl3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3pPr>
            <a:lvl4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4pPr>
            <a:lvl5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E5C9B242-5CA0-A34F-86FE-099FED94217F}"/>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Mississi[ppi Department of Education logo">
            <a:extLst>
              <a:ext uri="{FF2B5EF4-FFF2-40B4-BE49-F238E27FC236}">
                <a16:creationId xmlns:a16="http://schemas.microsoft.com/office/drawing/2014/main" id="{D85153D0-0355-B746-881C-AC05FECA29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
        <p:nvSpPr>
          <p:cNvPr id="9" name="Slide Number Placeholder 4">
            <a:extLst>
              <a:ext uri="{FF2B5EF4-FFF2-40B4-BE49-F238E27FC236}">
                <a16:creationId xmlns:a16="http://schemas.microsoft.com/office/drawing/2014/main" id="{A34A995F-FE26-0943-A8BE-1A7AA2750630}"/>
              </a:ext>
            </a:extLst>
          </p:cNvPr>
          <p:cNvSpPr txBox="1">
            <a:spLocks/>
          </p:cNvSpPr>
          <p:nvPr userDrawn="1"/>
        </p:nvSpPr>
        <p:spPr>
          <a:xfrm>
            <a:off x="11034273" y="302063"/>
            <a:ext cx="729343" cy="380297"/>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rgbClr val="5FAAD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E24DD3-0117-F947-8F74-C808912B5A2D}" type="slidenum">
              <a:rPr lang="en-US" smtClean="0">
                <a:latin typeface="Arial" panose="020B0604020202020204" pitchFamily="34" charset="0"/>
                <a:cs typeface="Arial" panose="020B0604020202020204" pitchFamily="34" charset="0"/>
              </a:rPr>
              <a:pPr/>
              <a:t>‹#›</a:t>
            </a:fld>
            <a:endParaRPr lang="en-US">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BE059E4F-96FC-B446-81BB-45BB917E46C1}"/>
              </a:ext>
            </a:extLst>
          </p:cNvPr>
          <p:cNvCxnSpPr>
            <a:cxnSpLocks/>
          </p:cNvCxnSpPr>
          <p:nvPr userDrawn="1"/>
        </p:nvCxnSpPr>
        <p:spPr>
          <a:xfrm flipH="1">
            <a:off x="5396458" y="733806"/>
            <a:ext cx="63040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7294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boxes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F9ED6-618C-CD4C-8C33-135934806B0F}"/>
              </a:ext>
            </a:extLst>
          </p:cNvPr>
          <p:cNvSpPr>
            <a:spLocks noGrp="1"/>
          </p:cNvSpPr>
          <p:nvPr>
            <p:ph type="title"/>
          </p:nvPr>
        </p:nvSpPr>
        <p:spPr>
          <a:xfrm>
            <a:off x="412618" y="275585"/>
            <a:ext cx="10605890" cy="380298"/>
          </a:xfrm>
        </p:spPr>
        <p:txBody>
          <a:bodyPr>
            <a:noAutofit/>
          </a:bodyPr>
          <a:lstStyle>
            <a:lvl1pPr>
              <a:defRPr sz="2400" b="1">
                <a:solidFill>
                  <a:srgbClr val="003B71"/>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Rectangle 6">
            <a:extLst>
              <a:ext uri="{FF2B5EF4-FFF2-40B4-BE49-F238E27FC236}">
                <a16:creationId xmlns:a16="http://schemas.microsoft.com/office/drawing/2014/main" id="{E5C9B242-5CA0-A34F-86FE-099FED94217F}"/>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Mississi[ppi Department of Education logo">
            <a:extLst>
              <a:ext uri="{FF2B5EF4-FFF2-40B4-BE49-F238E27FC236}">
                <a16:creationId xmlns:a16="http://schemas.microsoft.com/office/drawing/2014/main" id="{D85153D0-0355-B746-881C-AC05FECA29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
        <p:nvSpPr>
          <p:cNvPr id="9" name="Slide Number Placeholder 4">
            <a:extLst>
              <a:ext uri="{FF2B5EF4-FFF2-40B4-BE49-F238E27FC236}">
                <a16:creationId xmlns:a16="http://schemas.microsoft.com/office/drawing/2014/main" id="{A34A995F-FE26-0943-A8BE-1A7AA2750630}"/>
              </a:ext>
            </a:extLst>
          </p:cNvPr>
          <p:cNvSpPr txBox="1">
            <a:spLocks/>
          </p:cNvSpPr>
          <p:nvPr userDrawn="1"/>
        </p:nvSpPr>
        <p:spPr>
          <a:xfrm>
            <a:off x="11034273" y="302063"/>
            <a:ext cx="729343" cy="380297"/>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rgbClr val="5FAAD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E24DD3-0117-F947-8F74-C808912B5A2D}" type="slidenum">
              <a:rPr lang="en-US" smtClean="0">
                <a:latin typeface="Arial" panose="020B0604020202020204" pitchFamily="34" charset="0"/>
                <a:cs typeface="Arial" panose="020B0604020202020204" pitchFamily="34" charset="0"/>
              </a:rPr>
              <a:pPr/>
              <a:t>‹#›</a:t>
            </a:fld>
            <a:endParaRPr lang="en-US">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BE059E4F-96FC-B446-81BB-45BB917E46C1}"/>
              </a:ext>
            </a:extLst>
          </p:cNvPr>
          <p:cNvCxnSpPr>
            <a:cxnSpLocks/>
          </p:cNvCxnSpPr>
          <p:nvPr userDrawn="1"/>
        </p:nvCxnSpPr>
        <p:spPr>
          <a:xfrm flipH="1">
            <a:off x="491447" y="733806"/>
            <a:ext cx="1120910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9920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lor Transition_1">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E86C2C-175D-6746-AE92-BB6E3C529A26}"/>
              </a:ext>
            </a:extLst>
          </p:cNvPr>
          <p:cNvSpPr>
            <a:spLocks noGrp="1"/>
          </p:cNvSpPr>
          <p:nvPr>
            <p:ph type="dt" sz="half" idx="10"/>
          </p:nvPr>
        </p:nvSpPr>
        <p:spPr/>
        <p:txBody>
          <a:bodyPr/>
          <a:lstStyle/>
          <a:p>
            <a:fld id="{68B5EC5A-B15F-6649-9C6B-BB2DB3E417C9}" type="datetime1">
              <a:rPr lang="en-US" smtClean="0"/>
              <a:t>6/30/2022</a:t>
            </a:fld>
            <a:endParaRPr lang="en-US"/>
          </a:p>
        </p:txBody>
      </p:sp>
      <p:sp>
        <p:nvSpPr>
          <p:cNvPr id="5" name="Footer Placeholder 4">
            <a:extLst>
              <a:ext uri="{FF2B5EF4-FFF2-40B4-BE49-F238E27FC236}">
                <a16:creationId xmlns:a16="http://schemas.microsoft.com/office/drawing/2014/main" id="{4F96C72B-A6BC-2B46-82E4-3166BB8D96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A042A1-E20C-3C45-B21B-988D8277A7ED}"/>
              </a:ext>
            </a:extLst>
          </p:cNvPr>
          <p:cNvSpPr>
            <a:spLocks noGrp="1"/>
          </p:cNvSpPr>
          <p:nvPr>
            <p:ph type="sldNum" sz="quarter" idx="12"/>
          </p:nvPr>
        </p:nvSpPr>
        <p:spPr/>
        <p:txBody>
          <a:bodyPr/>
          <a:lstStyle/>
          <a:p>
            <a:fld id="{84E24DD3-0117-F947-8F74-C808912B5A2D}" type="slidenum">
              <a:rPr lang="en-US" smtClean="0"/>
              <a:t>‹#›</a:t>
            </a:fld>
            <a:endParaRPr lang="en-US"/>
          </a:p>
        </p:txBody>
      </p:sp>
      <p:sp>
        <p:nvSpPr>
          <p:cNvPr id="7" name="Rectangle 6">
            <a:extLst>
              <a:ext uri="{FF2B5EF4-FFF2-40B4-BE49-F238E27FC236}">
                <a16:creationId xmlns:a16="http://schemas.microsoft.com/office/drawing/2014/main" id="{CF3B22B5-418E-C14A-82F2-8BFB743584A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6B2FB67-39A2-6E44-B495-201A124265B2}"/>
              </a:ext>
            </a:extLst>
          </p:cNvPr>
          <p:cNvSpPr/>
          <p:nvPr userDrawn="1"/>
        </p:nvSpPr>
        <p:spPr>
          <a:xfrm>
            <a:off x="838200" y="3163088"/>
            <a:ext cx="5478416" cy="265912"/>
          </a:xfrm>
          <a:prstGeom prst="rect">
            <a:avLst/>
          </a:prstGeom>
          <a:solidFill>
            <a:srgbClr val="EF3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A5B"/>
              </a:solidFill>
            </a:endParaRPr>
          </a:p>
        </p:txBody>
      </p:sp>
      <p:sp>
        <p:nvSpPr>
          <p:cNvPr id="25" name="Title 1">
            <a:extLst>
              <a:ext uri="{FF2B5EF4-FFF2-40B4-BE49-F238E27FC236}">
                <a16:creationId xmlns:a16="http://schemas.microsoft.com/office/drawing/2014/main" id="{C67B8F4E-F659-1547-8DA4-6F8B2DE11E45}"/>
              </a:ext>
            </a:extLst>
          </p:cNvPr>
          <p:cNvSpPr>
            <a:spLocks noGrp="1"/>
          </p:cNvSpPr>
          <p:nvPr>
            <p:ph type="ctrTitle"/>
          </p:nvPr>
        </p:nvSpPr>
        <p:spPr>
          <a:xfrm>
            <a:off x="838200" y="835572"/>
            <a:ext cx="10050416" cy="2119305"/>
          </a:xfrm>
        </p:spPr>
        <p:txBody>
          <a:bodyPr anchor="b">
            <a:normAutofit/>
          </a:bodyPr>
          <a:lstStyle>
            <a:lvl1pPr algn="l">
              <a:defRPr sz="8000" b="1">
                <a:solidFill>
                  <a:srgbClr val="EF3A5B"/>
                </a:solidFill>
                <a:latin typeface="Arial" panose="020B0604020202020204" pitchFamily="34" charset="0"/>
                <a:cs typeface="Arial" panose="020B0604020202020204" pitchFamily="34" charset="0"/>
              </a:defRPr>
            </a:lvl1pPr>
          </a:lstStyle>
          <a:p>
            <a:r>
              <a:rPr lang="en-US"/>
              <a:t>Click to edit Master title style</a:t>
            </a:r>
          </a:p>
        </p:txBody>
      </p:sp>
      <p:sp>
        <p:nvSpPr>
          <p:cNvPr id="35" name="Text Placeholder 34">
            <a:extLst>
              <a:ext uri="{FF2B5EF4-FFF2-40B4-BE49-F238E27FC236}">
                <a16:creationId xmlns:a16="http://schemas.microsoft.com/office/drawing/2014/main" id="{53F48FB1-DCA1-0948-BA38-293261604383}"/>
              </a:ext>
            </a:extLst>
          </p:cNvPr>
          <p:cNvSpPr>
            <a:spLocks noGrp="1"/>
          </p:cNvSpPr>
          <p:nvPr>
            <p:ph type="body" sz="quarter" idx="14"/>
          </p:nvPr>
        </p:nvSpPr>
        <p:spPr>
          <a:xfrm>
            <a:off x="838200" y="3746980"/>
            <a:ext cx="10050416" cy="555625"/>
          </a:xfrm>
        </p:spPr>
        <p:txBody>
          <a:bodyPr>
            <a:noAutofit/>
          </a:bodyPr>
          <a:lstStyle>
            <a:lvl1pPr marL="0" indent="0">
              <a:buNone/>
              <a:defRPr sz="36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16" name="Picture 15" descr="Mississi[ppi Department of Education logo">
            <a:extLst>
              <a:ext uri="{FF2B5EF4-FFF2-40B4-BE49-F238E27FC236}">
                <a16:creationId xmlns:a16="http://schemas.microsoft.com/office/drawing/2014/main" id="{06D7FA75-4768-FF4D-959C-FA772BDFE4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Tree>
    <p:extLst>
      <p:ext uri="{BB962C8B-B14F-4D97-AF65-F5344CB8AC3E}">
        <p14:creationId xmlns:p14="http://schemas.microsoft.com/office/powerpoint/2010/main" val="1087371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1400A5-A2F9-8E45-B415-6DD7D1A08B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86A986-F23B-4549-8F88-5E5D2A6AC6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6DB1F0-8889-7141-9887-8BF33AE304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FE87F1-B258-4841-BE83-6BEF13A8E107}" type="datetime1">
              <a:rPr lang="en-US" smtClean="0"/>
              <a:t>6/30/2022</a:t>
            </a:fld>
            <a:endParaRPr lang="en-US"/>
          </a:p>
        </p:txBody>
      </p:sp>
      <p:sp>
        <p:nvSpPr>
          <p:cNvPr id="5" name="Footer Placeholder 4">
            <a:extLst>
              <a:ext uri="{FF2B5EF4-FFF2-40B4-BE49-F238E27FC236}">
                <a16:creationId xmlns:a16="http://schemas.microsoft.com/office/drawing/2014/main" id="{1664F5D8-44C9-B043-B4CE-7B371693F4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0755481-5126-3542-BD1F-05C5956718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E24DD3-0117-F947-8F74-C808912B5A2D}" type="slidenum">
              <a:rPr lang="en-US" smtClean="0"/>
              <a:t>‹#›</a:t>
            </a:fld>
            <a:endParaRPr lang="en-US"/>
          </a:p>
        </p:txBody>
      </p:sp>
    </p:spTree>
    <p:extLst>
      <p:ext uri="{BB962C8B-B14F-4D97-AF65-F5344CB8AC3E}">
        <p14:creationId xmlns:p14="http://schemas.microsoft.com/office/powerpoint/2010/main" val="3756047208"/>
      </p:ext>
    </p:extLst>
  </p:cSld>
  <p:clrMap bg1="lt1" tx1="dk1" bg2="lt2" tx2="dk2" accent1="accent1" accent2="accent2" accent3="accent3" accent4="accent4" accent5="accent5" accent6="accent6" hlink="hlink" folHlink="folHlink"/>
  <p:sldLayoutIdLst>
    <p:sldLayoutId id="2147483649" r:id="rId1"/>
    <p:sldLayoutId id="2147483672" r:id="rId2"/>
    <p:sldLayoutId id="2147483673" r:id="rId3"/>
    <p:sldLayoutId id="2147483674" r:id="rId4"/>
    <p:sldLayoutId id="2147483692" r:id="rId5"/>
    <p:sldLayoutId id="2147483681" r:id="rId6"/>
    <p:sldLayoutId id="2147483682" r:id="rId7"/>
    <p:sldLayoutId id="2147483689" r:id="rId8"/>
    <p:sldLayoutId id="2147483683" r:id="rId9"/>
    <p:sldLayoutId id="2147483684" r:id="rId10"/>
    <p:sldLayoutId id="2147483685" r:id="rId11"/>
    <p:sldLayoutId id="2147483686" r:id="rId12"/>
    <p:sldLayoutId id="2147483687" r:id="rId13"/>
    <p:sldLayoutId id="2147483688" r:id="rId14"/>
    <p:sldLayoutId id="2147483675" r:id="rId15"/>
    <p:sldLayoutId id="2147483676" r:id="rId16"/>
    <p:sldLayoutId id="2147483677" r:id="rId17"/>
    <p:sldLayoutId id="2147483678" r:id="rId18"/>
    <p:sldLayoutId id="2147483679" r:id="rId19"/>
    <p:sldLayoutId id="2147483680" r:id="rId20"/>
    <p:sldLayoutId id="2147483655" r:id="rId21"/>
    <p:sldLayoutId id="2147483690" r:id="rId22"/>
    <p:sldLayoutId id="2147483693" r:id="rId2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5.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4.xml"/><Relationship Id="rId7" Type="http://schemas.openxmlformats.org/officeDocument/2006/relationships/notesSlide" Target="../notesSlides/notesSlide1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22.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9.jpg"/></Relationships>
</file>

<file path=ppt/slides/_rels/slide2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9.xml"/><Relationship Id="rId7" Type="http://schemas.openxmlformats.org/officeDocument/2006/relationships/notesSlide" Target="../notesSlides/notesSlide1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2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30.png"/></Relationships>
</file>

<file path=ppt/slides/_rels/slide2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14.xml"/><Relationship Id="rId7" Type="http://schemas.openxmlformats.org/officeDocument/2006/relationships/notesSlide" Target="../notesSlides/notesSlide20.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22.xml"/><Relationship Id="rId5" Type="http://schemas.openxmlformats.org/officeDocument/2006/relationships/tags" Target="../tags/tag16.xml"/><Relationship Id="rId4" Type="http://schemas.openxmlformats.org/officeDocument/2006/relationships/tags" Target="../tags/tag15.xml"/><Relationship Id="rId9" Type="http://schemas.openxmlformats.org/officeDocument/2006/relationships/image" Target="../media/image30.png"/></Relationships>
</file>

<file path=ppt/slides/_rels/slide2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19.xml"/><Relationship Id="rId7" Type="http://schemas.openxmlformats.org/officeDocument/2006/relationships/notesSlide" Target="../notesSlides/notesSlide21.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Layout" Target="../slideLayouts/slideLayout22.xml"/><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0.png"/></Relationships>
</file>

<file path=ppt/slides/_rels/slide2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tags" Target="../tags/tag24.xml"/><Relationship Id="rId7" Type="http://schemas.openxmlformats.org/officeDocument/2006/relationships/image" Target="../media/image26.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Layout" Target="../slideLayouts/slideLayout22.xml"/><Relationship Id="rId5" Type="http://schemas.openxmlformats.org/officeDocument/2006/relationships/tags" Target="../tags/tag26.xml"/><Relationship Id="rId4" Type="http://schemas.openxmlformats.org/officeDocument/2006/relationships/tags" Target="../tags/tag25.xml"/></Relationships>
</file>

<file path=ppt/slides/_rels/slide2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tags" Target="../tags/tag29.xml"/><Relationship Id="rId7" Type="http://schemas.openxmlformats.org/officeDocument/2006/relationships/image" Target="../media/image26.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slideLayout" Target="../slideLayouts/slideLayout22.xml"/><Relationship Id="rId5" Type="http://schemas.openxmlformats.org/officeDocument/2006/relationships/tags" Target="../tags/tag31.xml"/><Relationship Id="rId4" Type="http://schemas.openxmlformats.org/officeDocument/2006/relationships/tags" Target="../tags/tag30.xml"/></Relationships>
</file>

<file path=ppt/slides/_rels/slide2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34.xml"/><Relationship Id="rId7" Type="http://schemas.openxmlformats.org/officeDocument/2006/relationships/notesSlide" Target="../notesSlides/notesSlide22.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slideLayout" Target="../slideLayouts/slideLayout22.xml"/><Relationship Id="rId5" Type="http://schemas.openxmlformats.org/officeDocument/2006/relationships/tags" Target="../tags/tag36.xml"/><Relationship Id="rId4" Type="http://schemas.openxmlformats.org/officeDocument/2006/relationships/tags" Target="../tags/tag35.xml"/><Relationship Id="rId9" Type="http://schemas.openxmlformats.org/officeDocument/2006/relationships/image" Target="../media/image2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hyperlink" Target="https://www.mdek12.org/op/contracts"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31.gif"/></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39.xml"/><Relationship Id="rId7" Type="http://schemas.openxmlformats.org/officeDocument/2006/relationships/notesSlide" Target="../notesSlides/notesSlide38.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slideLayout" Target="../slideLayouts/slideLayout22.xml"/><Relationship Id="rId5" Type="http://schemas.openxmlformats.org/officeDocument/2006/relationships/tags" Target="../tags/tag41.xml"/><Relationship Id="rId4" Type="http://schemas.openxmlformats.org/officeDocument/2006/relationships/tags" Target="../tags/tag40.xml"/><Relationship Id="rId9" Type="http://schemas.openxmlformats.org/officeDocument/2006/relationships/image" Target="../media/image27.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hyperlink" Target="https://portal.magic.ms.gov/irj/portal" TargetMode="External"/><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openxmlformats.org/officeDocument/2006/relationships/image" Target="../media/image33.gif"/></Relationships>
</file>

<file path=ppt/slides/_rels/slide48.xml.rels><?xml version="1.0" encoding="UTF-8" standalone="yes"?>
<Relationships xmlns="http://schemas.openxmlformats.org/package/2006/relationships"><Relationship Id="rId3" Type="http://schemas.openxmlformats.org/officeDocument/2006/relationships/hyperlink" Target="https://www.dfa.ms.gov/media/ccxppvls/procurementcardguidelinesrevised10-30-2013.pdf" TargetMode="External"/><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44.xml"/><Relationship Id="rId7" Type="http://schemas.openxmlformats.org/officeDocument/2006/relationships/notesSlide" Target="../notesSlides/notesSlide47.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slideLayout" Target="../slideLayouts/slideLayout22.xml"/><Relationship Id="rId5" Type="http://schemas.openxmlformats.org/officeDocument/2006/relationships/tags" Target="../tags/tag46.xml"/><Relationship Id="rId4" Type="http://schemas.openxmlformats.org/officeDocument/2006/relationships/tags" Target="../tags/tag45.xml"/><Relationship Id="rId9" Type="http://schemas.openxmlformats.org/officeDocument/2006/relationships/image" Target="../media/image27.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3279980-EBB3-E44B-BEA9-4BD8C5DD0115}"/>
              </a:ext>
            </a:extLst>
          </p:cNvPr>
          <p:cNvSpPr>
            <a:spLocks noGrp="1"/>
          </p:cNvSpPr>
          <p:nvPr>
            <p:ph type="body" sz="quarter" idx="13"/>
          </p:nvPr>
        </p:nvSpPr>
        <p:spPr/>
        <p:txBody>
          <a:bodyPr/>
          <a:lstStyle/>
          <a:p>
            <a:r>
              <a:rPr lang="en-US" dirty="0"/>
              <a:t>June 28 – 29</a:t>
            </a:r>
            <a:r>
              <a:rPr lang="en-US"/>
              <a:t>, 2022</a:t>
            </a:r>
          </a:p>
        </p:txBody>
      </p:sp>
      <p:sp>
        <p:nvSpPr>
          <p:cNvPr id="3" name="Title 2">
            <a:extLst>
              <a:ext uri="{FF2B5EF4-FFF2-40B4-BE49-F238E27FC236}">
                <a16:creationId xmlns:a16="http://schemas.microsoft.com/office/drawing/2014/main" id="{E009D2A2-2270-5645-8100-381AB0D38022}"/>
              </a:ext>
            </a:extLst>
          </p:cNvPr>
          <p:cNvSpPr>
            <a:spLocks noGrp="1"/>
          </p:cNvSpPr>
          <p:nvPr>
            <p:ph type="ctrTitle"/>
          </p:nvPr>
        </p:nvSpPr>
        <p:spPr>
          <a:xfrm>
            <a:off x="617584" y="835572"/>
            <a:ext cx="11574416" cy="2119305"/>
          </a:xfrm>
        </p:spPr>
        <p:txBody>
          <a:bodyPr>
            <a:normAutofit/>
          </a:bodyPr>
          <a:lstStyle/>
          <a:p>
            <a:r>
              <a:rPr lang="en-US" sz="6700" dirty="0"/>
              <a:t>MDE Procurement Training</a:t>
            </a:r>
            <a:br>
              <a:rPr lang="en-US" dirty="0"/>
            </a:br>
            <a:r>
              <a:rPr lang="en-US" sz="3600" dirty="0"/>
              <a:t>An Operational Overview</a:t>
            </a:r>
            <a:endParaRPr lang="en-US" dirty="0"/>
          </a:p>
        </p:txBody>
      </p:sp>
      <p:sp>
        <p:nvSpPr>
          <p:cNvPr id="9" name="Subtitle 8">
            <a:extLst>
              <a:ext uri="{FF2B5EF4-FFF2-40B4-BE49-F238E27FC236}">
                <a16:creationId xmlns:a16="http://schemas.microsoft.com/office/drawing/2014/main" id="{52BE4583-3E0B-406B-B066-9459F2E59F29}"/>
              </a:ext>
            </a:extLst>
          </p:cNvPr>
          <p:cNvSpPr>
            <a:spLocks noGrp="1"/>
          </p:cNvSpPr>
          <p:nvPr>
            <p:ph type="subTitle" idx="1"/>
          </p:nvPr>
        </p:nvSpPr>
        <p:spPr>
          <a:xfrm>
            <a:off x="105588" y="3774186"/>
            <a:ext cx="8352221" cy="2248242"/>
          </a:xfrm>
        </p:spPr>
        <p:txBody>
          <a:bodyPr>
            <a:normAutofit lnSpcReduction="10000"/>
          </a:bodyPr>
          <a:lstStyle/>
          <a:p>
            <a:r>
              <a:rPr lang="en-US" dirty="0"/>
              <a:t>Monique Corley</a:t>
            </a:r>
            <a:r>
              <a:rPr lang="en-US"/>
              <a:t>, </a:t>
            </a:r>
            <a:r>
              <a:rPr lang="en-US" dirty="0"/>
              <a:t>Director</a:t>
            </a:r>
            <a:endParaRPr lang="en-US"/>
          </a:p>
          <a:p>
            <a:r>
              <a:rPr lang="en-US"/>
              <a:t>Office of </a:t>
            </a:r>
            <a:r>
              <a:rPr lang="en-US" dirty="0"/>
              <a:t>Procurement</a:t>
            </a:r>
          </a:p>
          <a:p>
            <a:endParaRPr lang="en-US"/>
          </a:p>
          <a:p>
            <a:r>
              <a:rPr lang="en-US" sz="2200"/>
              <a:t>Dr. Felicia Gavin, Chief</a:t>
            </a:r>
          </a:p>
          <a:p>
            <a:r>
              <a:rPr lang="en-US" sz="2200"/>
              <a:t>Office of Operations </a:t>
            </a:r>
          </a:p>
        </p:txBody>
      </p:sp>
    </p:spTree>
    <p:extLst>
      <p:ext uri="{BB962C8B-B14F-4D97-AF65-F5344CB8AC3E}">
        <p14:creationId xmlns:p14="http://schemas.microsoft.com/office/powerpoint/2010/main" val="1565955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32600-1EAA-A341-B94E-BB77F1B0FB6C}"/>
              </a:ext>
            </a:extLst>
          </p:cNvPr>
          <p:cNvSpPr>
            <a:spLocks noGrp="1"/>
          </p:cNvSpPr>
          <p:nvPr>
            <p:ph type="title"/>
          </p:nvPr>
        </p:nvSpPr>
        <p:spPr/>
        <p:txBody>
          <a:bodyPr/>
          <a:lstStyle/>
          <a:p>
            <a:r>
              <a:rPr lang="en-US" dirty="0"/>
              <a:t>Grant Disbursement Methods</a:t>
            </a:r>
          </a:p>
        </p:txBody>
      </p:sp>
      <p:sp>
        <p:nvSpPr>
          <p:cNvPr id="4" name="Text Placeholder 1">
            <a:extLst>
              <a:ext uri="{FF2B5EF4-FFF2-40B4-BE49-F238E27FC236}">
                <a16:creationId xmlns:a16="http://schemas.microsoft.com/office/drawing/2014/main" id="{6F197113-9EC8-4EE0-AE54-66640EAD21C6}"/>
              </a:ext>
            </a:extLst>
          </p:cNvPr>
          <p:cNvSpPr txBox="1">
            <a:spLocks/>
          </p:cNvSpPr>
          <p:nvPr/>
        </p:nvSpPr>
        <p:spPr>
          <a:xfrm>
            <a:off x="517236" y="887801"/>
            <a:ext cx="10094169" cy="577774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1800"/>
              </a:spcAft>
              <a:buClr>
                <a:schemeClr val="tx1"/>
              </a:buClr>
              <a:buNone/>
            </a:pPr>
            <a:r>
              <a:rPr lang="en-US" sz="2400">
                <a:effectLst/>
                <a:latin typeface="Arial" panose="020B0604020202020204" pitchFamily="34" charset="0"/>
                <a:ea typeface="Calibri" panose="020F0502020204030204" pitchFamily="34" charset="0"/>
                <a:cs typeface="Arial" panose="020B0604020202020204" pitchFamily="34" charset="0"/>
              </a:rPr>
              <a:t>There are two (2) methods of procuring grants: Request for Application and Request for Proposal </a:t>
            </a:r>
          </a:p>
          <a:p>
            <a:pPr>
              <a:lnSpc>
                <a:spcPct val="100000"/>
              </a:lnSpc>
              <a:spcAft>
                <a:spcPts val="1800"/>
              </a:spcAft>
              <a:buClr>
                <a:schemeClr val="tx1"/>
              </a:buClr>
              <a:buFont typeface="Wingdings" panose="05000000000000000000" pitchFamily="2" charset="2"/>
              <a:buChar char="Ø"/>
            </a:pPr>
            <a:r>
              <a:rPr lang="en-US" sz="2400" b="1">
                <a:latin typeface="Arial" panose="020B0604020202020204" pitchFamily="34" charset="0"/>
                <a:cs typeface="Arial" panose="020B0604020202020204" pitchFamily="34" charset="0"/>
              </a:rPr>
              <a:t>Request for Application – </a:t>
            </a:r>
            <a:r>
              <a:rPr lang="en-US" sz="2400">
                <a:latin typeface="Arial" panose="020B0604020202020204" pitchFamily="34" charset="0"/>
                <a:cs typeface="Arial" panose="020B0604020202020204" pitchFamily="34" charset="0"/>
              </a:rPr>
              <a:t>Program creates an application of questions to obtain required eligibility information.</a:t>
            </a:r>
          </a:p>
          <a:p>
            <a:pPr>
              <a:lnSpc>
                <a:spcPct val="100000"/>
              </a:lnSpc>
              <a:spcAft>
                <a:spcPts val="1800"/>
              </a:spcAft>
              <a:buClr>
                <a:schemeClr val="tx1"/>
              </a:buClr>
              <a:buFont typeface="Wingdings" panose="05000000000000000000" pitchFamily="2" charset="2"/>
              <a:buChar char="Ø"/>
            </a:pPr>
            <a:r>
              <a:rPr lang="en-US" sz="2400" b="1">
                <a:latin typeface="Arial" panose="020B0604020202020204" pitchFamily="34" charset="0"/>
                <a:cs typeface="Arial" panose="020B0604020202020204" pitchFamily="34" charset="0"/>
              </a:rPr>
              <a:t>Request for Proposal – </a:t>
            </a:r>
            <a:r>
              <a:rPr lang="en-US" sz="2400">
                <a:latin typeface="Arial" panose="020B0604020202020204" pitchFamily="34" charset="0"/>
                <a:cs typeface="Arial" panose="020B0604020202020204" pitchFamily="34" charset="0"/>
              </a:rPr>
              <a:t>Program requests a plan-of-action to review implementation of how the work will be accomplished.   </a:t>
            </a:r>
          </a:p>
          <a:p>
            <a:pPr marL="0" indent="0">
              <a:lnSpc>
                <a:spcPct val="100000"/>
              </a:lnSpc>
              <a:spcAft>
                <a:spcPts val="1800"/>
              </a:spcAft>
              <a:buClr>
                <a:schemeClr val="tx1"/>
              </a:buClr>
              <a:buNone/>
            </a:pPr>
            <a:endParaRPr lang="en-US" sz="20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9074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BF4AE-5AB8-C5E2-BC56-DE37EBCE7798}"/>
              </a:ext>
            </a:extLst>
          </p:cNvPr>
          <p:cNvSpPr>
            <a:spLocks noGrp="1"/>
          </p:cNvSpPr>
          <p:nvPr>
            <p:ph type="title"/>
          </p:nvPr>
        </p:nvSpPr>
        <p:spPr>
          <a:xfrm>
            <a:off x="412618" y="251201"/>
            <a:ext cx="10605890" cy="380298"/>
          </a:xfrm>
        </p:spPr>
        <p:txBody>
          <a:bodyPr/>
          <a:lstStyle/>
          <a:p>
            <a:r>
              <a:rPr lang="en-US" dirty="0"/>
              <a:t>Grant Disbursements</a:t>
            </a:r>
          </a:p>
        </p:txBody>
      </p:sp>
      <p:sp>
        <p:nvSpPr>
          <p:cNvPr id="3" name="Content Placeholder 2">
            <a:extLst>
              <a:ext uri="{FF2B5EF4-FFF2-40B4-BE49-F238E27FC236}">
                <a16:creationId xmlns:a16="http://schemas.microsoft.com/office/drawing/2014/main" id="{1095325B-C010-B853-74DD-63A969C331F2}"/>
              </a:ext>
            </a:extLst>
          </p:cNvPr>
          <p:cNvSpPr>
            <a:spLocks noGrp="1"/>
          </p:cNvSpPr>
          <p:nvPr>
            <p:ph idx="1"/>
          </p:nvPr>
        </p:nvSpPr>
        <p:spPr/>
        <p:txBody>
          <a:bodyPr>
            <a:normAutofit fontScale="70000" lnSpcReduction="20000"/>
          </a:bodyPr>
          <a:lstStyle/>
          <a:p>
            <a:pPr>
              <a:lnSpc>
                <a:spcPct val="100000"/>
              </a:lnSpc>
              <a:spcAft>
                <a:spcPts val="1800"/>
              </a:spcAft>
              <a:buClr>
                <a:schemeClr val="tx1"/>
              </a:buClr>
            </a:pPr>
            <a:r>
              <a:rPr lang="en-US" sz="2800" b="1" dirty="0">
                <a:solidFill>
                  <a:schemeClr val="tx1">
                    <a:lumMod val="65000"/>
                    <a:lumOff val="35000"/>
                  </a:schemeClr>
                </a:solidFill>
                <a:latin typeface="Arial"/>
                <a:cs typeface="Arial"/>
              </a:rPr>
              <a:t>Formula grants </a:t>
            </a:r>
            <a:r>
              <a:rPr lang="en-US" sz="2800" dirty="0">
                <a:solidFill>
                  <a:schemeClr val="tx1">
                    <a:lumMod val="65000"/>
                    <a:lumOff val="35000"/>
                  </a:schemeClr>
                </a:solidFill>
                <a:latin typeface="Arial"/>
                <a:cs typeface="Arial"/>
              </a:rPr>
              <a:t>– (RFA) Noncompetitive awards based on a predetermined formula established by law</a:t>
            </a:r>
            <a:r>
              <a:rPr lang="en-US" sz="2800" dirty="0">
                <a:latin typeface="Arial"/>
                <a:cs typeface="Arial"/>
              </a:rPr>
              <a:t> and the required forms are due at the awarding of the grant funds</a:t>
            </a:r>
            <a:endParaRPr lang="en-US" sz="2800" dirty="0">
              <a:solidFill>
                <a:schemeClr val="tx1">
                  <a:lumMod val="65000"/>
                  <a:lumOff val="35000"/>
                </a:schemeClr>
              </a:solidFill>
              <a:latin typeface="Arial"/>
              <a:cs typeface="Arial"/>
            </a:endParaRPr>
          </a:p>
          <a:p>
            <a:pPr>
              <a:lnSpc>
                <a:spcPct val="100000"/>
              </a:lnSpc>
              <a:spcAft>
                <a:spcPts val="1800"/>
              </a:spcAft>
              <a:buClr>
                <a:schemeClr val="tx1"/>
              </a:buClr>
            </a:pPr>
            <a:r>
              <a:rPr lang="en-US" sz="2800" b="1" dirty="0">
                <a:solidFill>
                  <a:schemeClr val="tx1">
                    <a:lumMod val="65000"/>
                    <a:lumOff val="35000"/>
                  </a:schemeClr>
                </a:solidFill>
                <a:latin typeface="Arial"/>
                <a:cs typeface="Arial"/>
              </a:rPr>
              <a:t>State-Administered grants </a:t>
            </a:r>
            <a:r>
              <a:rPr lang="en-US" sz="2800" dirty="0">
                <a:solidFill>
                  <a:schemeClr val="tx1">
                    <a:lumMod val="65000"/>
                    <a:lumOff val="35000"/>
                  </a:schemeClr>
                </a:solidFill>
                <a:latin typeface="Arial"/>
                <a:cs typeface="Arial"/>
              </a:rPr>
              <a:t>– (RFA) </a:t>
            </a:r>
            <a:r>
              <a:rPr lang="en-US" sz="2800" dirty="0">
                <a:latin typeface="Arial"/>
                <a:cs typeface="Arial"/>
              </a:rPr>
              <a:t>Competitive awards based on the review of an application, eligibility, and the required forms are due at the awarding of the grant funds. </a:t>
            </a:r>
          </a:p>
          <a:p>
            <a:pPr>
              <a:lnSpc>
                <a:spcPct val="100000"/>
              </a:lnSpc>
              <a:spcAft>
                <a:spcPts val="1800"/>
              </a:spcAft>
              <a:buClr>
                <a:schemeClr val="tx1"/>
              </a:buClr>
            </a:pPr>
            <a:r>
              <a:rPr lang="en-US" sz="2800" b="1" dirty="0">
                <a:latin typeface="Arial"/>
                <a:cs typeface="Arial"/>
              </a:rPr>
              <a:t>Educator in Residence </a:t>
            </a:r>
            <a:r>
              <a:rPr lang="en-US" sz="2800" dirty="0">
                <a:latin typeface="Arial"/>
                <a:cs typeface="Arial"/>
              </a:rPr>
              <a:t>– (RFA)</a:t>
            </a:r>
            <a:r>
              <a:rPr lang="en-US" sz="2800" dirty="0">
                <a:solidFill>
                  <a:schemeClr val="tx1">
                    <a:lumMod val="65000"/>
                    <a:lumOff val="35000"/>
                  </a:schemeClr>
                </a:solidFill>
                <a:latin typeface="Arial"/>
                <a:cs typeface="Arial"/>
              </a:rPr>
              <a:t> Competitive awards based on the review of an application.</a:t>
            </a:r>
            <a:endParaRPr lang="en-US" sz="2800" dirty="0">
              <a:latin typeface="Arial"/>
              <a:cs typeface="Arial"/>
            </a:endParaRPr>
          </a:p>
          <a:p>
            <a:pPr>
              <a:lnSpc>
                <a:spcPct val="100000"/>
              </a:lnSpc>
              <a:spcAft>
                <a:spcPts val="1800"/>
              </a:spcAft>
              <a:buClr>
                <a:schemeClr val="tx1"/>
              </a:buClr>
            </a:pPr>
            <a:r>
              <a:rPr lang="en-US" sz="2800" b="1" dirty="0">
                <a:solidFill>
                  <a:schemeClr val="tx1">
                    <a:lumMod val="65000"/>
                    <a:lumOff val="35000"/>
                  </a:schemeClr>
                </a:solidFill>
                <a:latin typeface="Arial"/>
                <a:cs typeface="Arial"/>
              </a:rPr>
              <a:t>Competitive grants </a:t>
            </a:r>
            <a:r>
              <a:rPr lang="en-US" sz="2800" dirty="0">
                <a:solidFill>
                  <a:schemeClr val="tx1">
                    <a:lumMod val="65000"/>
                    <a:lumOff val="35000"/>
                  </a:schemeClr>
                </a:solidFill>
                <a:latin typeface="Arial"/>
                <a:cs typeface="Arial"/>
              </a:rPr>
              <a:t>– (RFP) Competitive awards based on the review of a proposal.</a:t>
            </a:r>
          </a:p>
          <a:p>
            <a:pPr>
              <a:lnSpc>
                <a:spcPct val="100000"/>
              </a:lnSpc>
              <a:spcAft>
                <a:spcPts val="1800"/>
              </a:spcAft>
              <a:buClr>
                <a:schemeClr val="tx1"/>
              </a:buClr>
            </a:pPr>
            <a:r>
              <a:rPr lang="en-US" sz="2800" b="1" dirty="0">
                <a:solidFill>
                  <a:schemeClr val="tx1">
                    <a:lumMod val="65000"/>
                    <a:lumOff val="35000"/>
                  </a:schemeClr>
                </a:solidFill>
                <a:latin typeface="Arial"/>
                <a:cs typeface="Arial"/>
              </a:rPr>
              <a:t>Discretionary grants </a:t>
            </a:r>
            <a:r>
              <a:rPr lang="en-US" sz="2800" dirty="0">
                <a:solidFill>
                  <a:schemeClr val="tx1">
                    <a:lumMod val="65000"/>
                    <a:lumOff val="35000"/>
                  </a:schemeClr>
                </a:solidFill>
                <a:latin typeface="Arial"/>
                <a:cs typeface="Arial"/>
              </a:rPr>
              <a:t>– (RFP/A) Competitive awards based on the review of an application or proposal based on eligibility and a specialized population. </a:t>
            </a:r>
          </a:p>
          <a:p>
            <a:endParaRPr lang="en-US" dirty="0"/>
          </a:p>
        </p:txBody>
      </p:sp>
    </p:spTree>
    <p:extLst>
      <p:ext uri="{BB962C8B-B14F-4D97-AF65-F5344CB8AC3E}">
        <p14:creationId xmlns:p14="http://schemas.microsoft.com/office/powerpoint/2010/main" val="2025320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2ABEF-2ACB-A0B1-0B9C-7884BAADEB61}"/>
              </a:ext>
            </a:extLst>
          </p:cNvPr>
          <p:cNvSpPr>
            <a:spLocks noGrp="1"/>
          </p:cNvSpPr>
          <p:nvPr>
            <p:ph type="title"/>
          </p:nvPr>
        </p:nvSpPr>
        <p:spPr/>
        <p:txBody>
          <a:bodyPr/>
          <a:lstStyle/>
          <a:p>
            <a:r>
              <a:rPr lang="en-US" dirty="0"/>
              <a:t>Grant Disbursement (Cont.)</a:t>
            </a:r>
          </a:p>
        </p:txBody>
      </p:sp>
      <p:sp>
        <p:nvSpPr>
          <p:cNvPr id="3" name="Content Placeholder 2">
            <a:extLst>
              <a:ext uri="{FF2B5EF4-FFF2-40B4-BE49-F238E27FC236}">
                <a16:creationId xmlns:a16="http://schemas.microsoft.com/office/drawing/2014/main" id="{8E2273CD-6505-9B3A-2388-F8F6A03934BC}"/>
              </a:ext>
            </a:extLst>
          </p:cNvPr>
          <p:cNvSpPr>
            <a:spLocks noGrp="1"/>
          </p:cNvSpPr>
          <p:nvPr>
            <p:ph idx="1"/>
          </p:nvPr>
        </p:nvSpPr>
        <p:spPr/>
        <p:txBody>
          <a:bodyPr/>
          <a:lstStyle/>
          <a:p>
            <a:pPr>
              <a:buFont typeface="Wingdings" panose="05000000000000000000" pitchFamily="2" charset="2"/>
              <a:buChar char="Ø"/>
            </a:pPr>
            <a:r>
              <a:rPr lang="en-US" dirty="0"/>
              <a:t> State Administered Grants </a:t>
            </a:r>
          </a:p>
          <a:p>
            <a:pPr lvl="2">
              <a:buFont typeface="Wingdings" panose="05000000000000000000" pitchFamily="2" charset="2"/>
              <a:buChar char="ü"/>
            </a:pPr>
            <a:r>
              <a:rPr lang="en-US" dirty="0"/>
              <a:t>Application </a:t>
            </a:r>
          </a:p>
          <a:p>
            <a:pPr lvl="2">
              <a:buFont typeface="Wingdings" panose="05000000000000000000" pitchFamily="2" charset="2"/>
              <a:buChar char="ü"/>
            </a:pPr>
            <a:r>
              <a:rPr lang="en-US" dirty="0"/>
              <a:t>Points/priority required, if funds are limited</a:t>
            </a:r>
          </a:p>
          <a:p>
            <a:pPr lvl="2">
              <a:buFont typeface="Wingdings" panose="05000000000000000000" pitchFamily="2" charset="2"/>
              <a:buChar char="ü"/>
            </a:pPr>
            <a:r>
              <a:rPr lang="en-US" dirty="0"/>
              <a:t>Program review</a:t>
            </a:r>
          </a:p>
          <a:p>
            <a:pPr lvl="2">
              <a:buFont typeface="Wingdings" panose="05000000000000000000" pitchFamily="2" charset="2"/>
              <a:buChar char="ü"/>
            </a:pPr>
            <a:r>
              <a:rPr lang="en-US" dirty="0"/>
              <a:t>Subgrantee(s) must meet eligibility</a:t>
            </a:r>
          </a:p>
          <a:p>
            <a:pPr lvl="2">
              <a:buFont typeface="Wingdings" panose="05000000000000000000" pitchFamily="2" charset="2"/>
              <a:buChar char="ü"/>
            </a:pPr>
            <a:r>
              <a:rPr lang="en-US" dirty="0"/>
              <a:t>All awarded or award highest to lowest score</a:t>
            </a:r>
          </a:p>
        </p:txBody>
      </p:sp>
    </p:spTree>
    <p:extLst>
      <p:ext uri="{BB962C8B-B14F-4D97-AF65-F5344CB8AC3E}">
        <p14:creationId xmlns:p14="http://schemas.microsoft.com/office/powerpoint/2010/main" val="4206111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7A235-90CD-1247-94D0-386953865910}"/>
              </a:ext>
            </a:extLst>
          </p:cNvPr>
          <p:cNvSpPr>
            <a:spLocks noGrp="1"/>
          </p:cNvSpPr>
          <p:nvPr>
            <p:ph type="title"/>
          </p:nvPr>
        </p:nvSpPr>
        <p:spPr>
          <a:xfrm>
            <a:off x="412618" y="251201"/>
            <a:ext cx="10605890" cy="380298"/>
          </a:xfrm>
        </p:spPr>
        <p:txBody>
          <a:bodyPr/>
          <a:lstStyle/>
          <a:p>
            <a:r>
              <a:rPr lang="en-US" dirty="0"/>
              <a:t>Grant Requirements</a:t>
            </a:r>
            <a:endParaRPr lang="en-US"/>
          </a:p>
        </p:txBody>
      </p:sp>
      <p:sp>
        <p:nvSpPr>
          <p:cNvPr id="3" name="Content Placeholder 2">
            <a:extLst>
              <a:ext uri="{FF2B5EF4-FFF2-40B4-BE49-F238E27FC236}">
                <a16:creationId xmlns:a16="http://schemas.microsoft.com/office/drawing/2014/main" id="{581691F2-994E-B706-671A-1C8A51A0F650}"/>
              </a:ext>
            </a:extLst>
          </p:cNvPr>
          <p:cNvSpPr>
            <a:spLocks noGrp="1"/>
          </p:cNvSpPr>
          <p:nvPr>
            <p:ph idx="1"/>
          </p:nvPr>
        </p:nvSpPr>
        <p:spPr/>
        <p:txBody>
          <a:bodyPr vert="horz" lIns="91440" tIns="45720" rIns="91440" bIns="45720" rtlCol="0" anchor="t">
            <a:normAutofit/>
          </a:bodyPr>
          <a:lstStyle/>
          <a:p>
            <a:r>
              <a:rPr lang="en-US" sz="3600" dirty="0">
                <a:latin typeface="Arial"/>
                <a:cs typeface="Arial"/>
              </a:rPr>
              <a:t>Methodology</a:t>
            </a:r>
          </a:p>
          <a:p>
            <a:r>
              <a:rPr lang="en-US" sz="3600" dirty="0">
                <a:latin typeface="Arial"/>
                <a:cs typeface="Arial"/>
              </a:rPr>
              <a:t>New Process to Replace DUNS Number </a:t>
            </a:r>
          </a:p>
          <a:p>
            <a:pPr lvl="1"/>
            <a:r>
              <a:rPr lang="en-US" sz="3200" dirty="0">
                <a:latin typeface="Arial"/>
                <a:cs typeface="Arial"/>
              </a:rPr>
              <a:t>Unique Entity Identifier</a:t>
            </a:r>
          </a:p>
          <a:p>
            <a:r>
              <a:rPr lang="en-US" sz="3600" dirty="0">
                <a:latin typeface="Arial"/>
                <a:cs typeface="Arial"/>
              </a:rPr>
              <a:t>New State-Administered Grants Process</a:t>
            </a:r>
            <a:endParaRPr lang="en-US" sz="3600" dirty="0"/>
          </a:p>
        </p:txBody>
      </p:sp>
    </p:spTree>
    <p:extLst>
      <p:ext uri="{BB962C8B-B14F-4D97-AF65-F5344CB8AC3E}">
        <p14:creationId xmlns:p14="http://schemas.microsoft.com/office/powerpoint/2010/main" val="2158874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32600-1EAA-A341-B94E-BB77F1B0FB6C}"/>
              </a:ext>
            </a:extLst>
          </p:cNvPr>
          <p:cNvSpPr>
            <a:spLocks noGrp="1"/>
          </p:cNvSpPr>
          <p:nvPr>
            <p:ph type="title"/>
          </p:nvPr>
        </p:nvSpPr>
        <p:spPr>
          <a:xfrm>
            <a:off x="412617" y="258422"/>
            <a:ext cx="10605890" cy="380298"/>
          </a:xfrm>
        </p:spPr>
        <p:txBody>
          <a:bodyPr/>
          <a:lstStyle/>
          <a:p>
            <a:r>
              <a:rPr lang="en-US" sz="2800" dirty="0"/>
              <a:t>Grant Award</a:t>
            </a:r>
          </a:p>
        </p:txBody>
      </p:sp>
      <p:sp>
        <p:nvSpPr>
          <p:cNvPr id="4" name="Text Placeholder 1">
            <a:extLst>
              <a:ext uri="{FF2B5EF4-FFF2-40B4-BE49-F238E27FC236}">
                <a16:creationId xmlns:a16="http://schemas.microsoft.com/office/drawing/2014/main" id="{36DC3E6F-CE13-49BC-8CF4-5CAD12BCFD02}"/>
              </a:ext>
            </a:extLst>
          </p:cNvPr>
          <p:cNvSpPr txBox="1">
            <a:spLocks/>
          </p:cNvSpPr>
          <p:nvPr/>
        </p:nvSpPr>
        <p:spPr>
          <a:xfrm>
            <a:off x="864209" y="1394065"/>
            <a:ext cx="9884304" cy="378178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342900" marR="0" lvl="0" indent="-342900" algn="l" defTabSz="457200" rtl="0" eaLnBrk="1" hangingPunct="1">
              <a:lnSpc>
                <a:spcPct val="115000"/>
              </a:lnSpc>
              <a:spcBef>
                <a:spcPts val="0"/>
              </a:spcBef>
              <a:spcAft>
                <a:spcPts val="1600"/>
              </a:spcAft>
              <a:buClr>
                <a:schemeClr val="dk2"/>
              </a:buClr>
              <a:buSzPct val="100000"/>
              <a:buFont typeface="Arial" charset="0"/>
              <a:buChar char="•"/>
              <a:tabLst>
                <a:tab pos="457200" algn="l"/>
              </a:tabLst>
              <a:defRPr sz="2400" b="0" i="0" u="none" strike="noStrike" cap="none">
                <a:solidFill>
                  <a:schemeClr val="accent3">
                    <a:lumMod val="50000"/>
                  </a:schemeClr>
                </a:solidFill>
                <a:latin typeface="Arial"/>
                <a:ea typeface="Arial"/>
                <a:cs typeface="Arial"/>
                <a:sym typeface="Arial"/>
              </a:defRPr>
            </a:lvl1pPr>
            <a:lvl2pPr marR="0" lvl="1" algn="l" rtl="0" eaLnBrk="1" hangingPunct="1">
              <a:lnSpc>
                <a:spcPct val="115000"/>
              </a:lnSpc>
              <a:spcBef>
                <a:spcPts val="0"/>
              </a:spcBef>
              <a:spcAft>
                <a:spcPts val="1600"/>
              </a:spcAft>
              <a:buClr>
                <a:schemeClr val="dk2"/>
              </a:buClr>
              <a:buNone/>
              <a:defRPr sz="1400" b="0" i="0" u="none" strike="noStrike" cap="none">
                <a:solidFill>
                  <a:schemeClr val="accent3">
                    <a:lumMod val="50000"/>
                  </a:schemeClr>
                </a:solidFill>
                <a:latin typeface="Arial"/>
                <a:ea typeface="Arial"/>
                <a:cs typeface="Arial"/>
                <a:sym typeface="Arial"/>
              </a:defRPr>
            </a:lvl2pPr>
            <a:lvl3pPr marR="0" lvl="2" algn="l" rtl="0" eaLnBrk="1" hangingPunct="1">
              <a:lnSpc>
                <a:spcPct val="115000"/>
              </a:lnSpc>
              <a:spcBef>
                <a:spcPts val="0"/>
              </a:spcBef>
              <a:spcAft>
                <a:spcPts val="1600"/>
              </a:spcAft>
              <a:buClr>
                <a:schemeClr val="dk2"/>
              </a:buClr>
              <a:buNone/>
              <a:defRPr sz="1400" b="0" i="0" u="none" strike="noStrike" cap="none">
                <a:solidFill>
                  <a:schemeClr val="accent3">
                    <a:lumMod val="50000"/>
                  </a:schemeClr>
                </a:solidFill>
                <a:latin typeface="Arial"/>
                <a:ea typeface="Arial"/>
                <a:cs typeface="Arial"/>
                <a:sym typeface="Arial"/>
              </a:defRPr>
            </a:lvl3pPr>
            <a:lvl4pPr marR="0" lvl="3" algn="l" rtl="0" eaLnBrk="1" hangingPunct="1">
              <a:lnSpc>
                <a:spcPct val="115000"/>
              </a:lnSpc>
              <a:spcBef>
                <a:spcPts val="0"/>
              </a:spcBef>
              <a:spcAft>
                <a:spcPts val="1600"/>
              </a:spcAft>
              <a:buClr>
                <a:schemeClr val="dk2"/>
              </a:buClr>
              <a:buNone/>
              <a:defRPr sz="1400" b="0" i="0" u="none" strike="noStrike" cap="none">
                <a:solidFill>
                  <a:schemeClr val="accent3">
                    <a:lumMod val="50000"/>
                  </a:schemeClr>
                </a:solidFill>
                <a:latin typeface="Arial"/>
                <a:ea typeface="Arial"/>
                <a:cs typeface="Arial"/>
                <a:sym typeface="Arial"/>
              </a:defRPr>
            </a:lvl4pPr>
            <a:lvl5pPr marR="0" lvl="4" algn="l" rtl="0" eaLnBrk="1" hangingPunct="1">
              <a:lnSpc>
                <a:spcPct val="115000"/>
              </a:lnSpc>
              <a:spcBef>
                <a:spcPts val="0"/>
              </a:spcBef>
              <a:spcAft>
                <a:spcPts val="1600"/>
              </a:spcAft>
              <a:buClr>
                <a:schemeClr val="dk2"/>
              </a:buClr>
              <a:buNone/>
              <a:defRPr sz="1400" b="0" i="0" u="none" strike="noStrike" cap="none">
                <a:solidFill>
                  <a:schemeClr val="accent3">
                    <a:lumMod val="50000"/>
                  </a:schemeClr>
                </a:solidFill>
                <a:latin typeface="Arial"/>
                <a:ea typeface="Arial"/>
                <a:cs typeface="Arial"/>
                <a:sym typeface="Arial"/>
              </a:defRPr>
            </a:lvl5pPr>
            <a:lvl6pPr marR="0" lvl="5" algn="l" rtl="0" eaLnBrk="1" hangingPunct="1">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6pPr>
            <a:lvl7pPr marR="0" lvl="6" algn="l" rtl="0" eaLnBrk="1" hangingPunct="1">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7pPr>
            <a:lvl8pPr marR="0" lvl="7" algn="l" rtl="0" eaLnBrk="1" hangingPunct="1">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8pPr>
            <a:lvl9pPr marR="0" lvl="8" algn="l" rtl="0" eaLnBrk="1" hangingPunct="1">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9pPr>
          </a:lstStyle>
          <a:p>
            <a:pPr marL="0" marR="0" lvl="0" indent="0" algn="l" defTabSz="457200" rtl="0" eaLnBrk="1" fontAlgn="auto" latinLnBrk="0" hangingPunct="1">
              <a:lnSpc>
                <a:spcPct val="115000"/>
              </a:lnSpc>
              <a:spcBef>
                <a:spcPts val="0"/>
              </a:spcBef>
              <a:spcAft>
                <a:spcPts val="1600"/>
              </a:spcAft>
              <a:buClr>
                <a:srgbClr val="797979"/>
              </a:buClr>
              <a:buSzPct val="100000"/>
              <a:buFont typeface="Arial" charset="0"/>
              <a:buNone/>
              <a:tabLst>
                <a:tab pos="457200" algn="l"/>
              </a:tabLst>
              <a:defRPr/>
            </a:pPr>
            <a:r>
              <a:rPr lang="en-US" sz="2800" b="1" kern="0" dirty="0">
                <a:solidFill>
                  <a:schemeClr val="tx1">
                    <a:lumMod val="65000"/>
                    <a:lumOff val="35000"/>
                  </a:schemeClr>
                </a:solidFill>
              </a:rPr>
              <a:t>Award</a:t>
            </a:r>
            <a:r>
              <a:rPr kumimoji="0" lang="en-US" sz="2800" b="1" i="0" u="none" strike="noStrike" kern="0" cap="none" spc="0" normalizeH="0" baseline="0" noProof="0" dirty="0">
                <a:ln>
                  <a:noFill/>
                </a:ln>
                <a:solidFill>
                  <a:schemeClr val="tx1">
                    <a:lumMod val="65000"/>
                    <a:lumOff val="35000"/>
                  </a:schemeClr>
                </a:solidFill>
                <a:effectLst/>
                <a:uLnTx/>
                <a:uFillTx/>
                <a:latin typeface="Arial"/>
                <a:cs typeface="Arial"/>
                <a:sym typeface="Arial"/>
              </a:rPr>
              <a:t> Process:</a:t>
            </a:r>
          </a:p>
          <a:p>
            <a:pPr marL="342900" marR="0" lvl="0" indent="-342900" algn="l" defTabSz="457200" rtl="0" eaLnBrk="1" fontAlgn="auto" latinLnBrk="0" hangingPunct="1">
              <a:lnSpc>
                <a:spcPct val="114999"/>
              </a:lnSpc>
              <a:spcBef>
                <a:spcPts val="0"/>
              </a:spcBef>
              <a:spcAft>
                <a:spcPts val="1600"/>
              </a:spcAft>
              <a:buClr>
                <a:srgbClr val="000000"/>
              </a:buClr>
              <a:buSzPct val="100000"/>
              <a:buFont typeface="Arial" charset="0"/>
              <a:buChar char="•"/>
              <a:tabLst>
                <a:tab pos="457200" algn="l"/>
              </a:tabLst>
              <a:defRPr/>
            </a:pPr>
            <a:r>
              <a:rPr kumimoji="0" lang="en-US" sz="2800" b="0" i="0" u="none" strike="noStrike" kern="0" cap="none" spc="0" normalizeH="0" baseline="0" noProof="0" dirty="0">
                <a:ln>
                  <a:noFill/>
                </a:ln>
                <a:solidFill>
                  <a:schemeClr val="tx1">
                    <a:lumMod val="65000"/>
                    <a:lumOff val="35000"/>
                  </a:schemeClr>
                </a:solidFill>
                <a:effectLst/>
                <a:uLnTx/>
                <a:uFillTx/>
                <a:latin typeface="Arial"/>
                <a:cs typeface="Arial"/>
                <a:sym typeface="Arial"/>
              </a:rPr>
              <a:t>After an RFP/A is released, the evaluation, selection, and awarding of the grants must take place</a:t>
            </a:r>
            <a:endParaRPr lang="en-US" sz="2800" b="0" i="0" u="none" strike="noStrike" kern="0" cap="none" spc="0" normalizeH="0" baseline="0" noProof="0" dirty="0">
              <a:ln>
                <a:noFill/>
              </a:ln>
              <a:solidFill>
                <a:schemeClr val="tx1">
                  <a:lumMod val="65000"/>
                  <a:lumOff val="35000"/>
                </a:schemeClr>
              </a:solidFill>
              <a:effectLst/>
              <a:uLnTx/>
              <a:uFillTx/>
              <a:latin typeface="Arial"/>
              <a:cs typeface="Arial"/>
            </a:endParaRPr>
          </a:p>
          <a:p>
            <a:pPr marL="342900" marR="0" lvl="0" indent="-342900" algn="l" defTabSz="457200" rtl="0" eaLnBrk="1" fontAlgn="auto" latinLnBrk="0" hangingPunct="1">
              <a:lnSpc>
                <a:spcPct val="114999"/>
              </a:lnSpc>
              <a:spcBef>
                <a:spcPts val="0"/>
              </a:spcBef>
              <a:spcAft>
                <a:spcPts val="1600"/>
              </a:spcAft>
              <a:buClr>
                <a:srgbClr val="000000"/>
              </a:buClr>
              <a:buSzPct val="100000"/>
              <a:buFont typeface="Arial" charset="0"/>
              <a:buChar char="•"/>
              <a:tabLst>
                <a:tab pos="457200" algn="l"/>
              </a:tabLst>
              <a:defRPr/>
            </a:pPr>
            <a:r>
              <a:rPr kumimoji="0" lang="en-US" sz="2800" b="0" i="0" u="none" strike="noStrike" kern="0" cap="none" spc="0" normalizeH="0" baseline="0" noProof="0" dirty="0">
                <a:ln>
                  <a:noFill/>
                </a:ln>
                <a:solidFill>
                  <a:schemeClr val="tx1">
                    <a:lumMod val="65000"/>
                    <a:lumOff val="35000"/>
                  </a:schemeClr>
                </a:solidFill>
                <a:effectLst/>
                <a:uLnTx/>
                <a:uFillTx/>
                <a:latin typeface="Arial"/>
                <a:cs typeface="Arial"/>
                <a:sym typeface="Arial"/>
              </a:rPr>
              <a:t>The SBE approves ALL grant awards $50,000 and over</a:t>
            </a:r>
            <a:endParaRPr lang="en-US" sz="2800" b="0" i="0" u="none" strike="noStrike" kern="0" cap="none" spc="0" normalizeH="0" baseline="0" noProof="0" dirty="0">
              <a:ln>
                <a:noFill/>
              </a:ln>
              <a:solidFill>
                <a:schemeClr val="tx1">
                  <a:lumMod val="65000"/>
                  <a:lumOff val="35000"/>
                </a:schemeClr>
              </a:solidFill>
              <a:effectLst/>
              <a:uLnTx/>
              <a:uFillTx/>
              <a:latin typeface="Arial"/>
              <a:cs typeface="Arial"/>
            </a:endParaRPr>
          </a:p>
          <a:p>
            <a:pPr marL="342900" marR="0" lvl="0" indent="-342900" algn="l" defTabSz="457200" rtl="0" eaLnBrk="1" fontAlgn="auto" latinLnBrk="0" hangingPunct="1">
              <a:lnSpc>
                <a:spcPct val="114999"/>
              </a:lnSpc>
              <a:spcBef>
                <a:spcPts val="0"/>
              </a:spcBef>
              <a:spcAft>
                <a:spcPts val="1600"/>
              </a:spcAft>
              <a:buClr>
                <a:srgbClr val="797979"/>
              </a:buClr>
              <a:buSzPct val="100000"/>
              <a:buFont typeface="Arial" charset="0"/>
              <a:buChar char="•"/>
              <a:tabLst>
                <a:tab pos="457200" algn="l"/>
              </a:tabLst>
              <a:defRPr/>
            </a:pPr>
            <a:endParaRPr kumimoji="0" lang="en-US" sz="2400" b="0" i="0" u="none" strike="noStrike" kern="0" cap="none" spc="0" normalizeH="0" baseline="0" noProof="0" dirty="0">
              <a:ln>
                <a:noFill/>
              </a:ln>
              <a:solidFill>
                <a:srgbClr val="78909C">
                  <a:lumMod val="50000"/>
                </a:srgbClr>
              </a:solidFill>
              <a:effectLst/>
              <a:uLnTx/>
              <a:uFillTx/>
              <a:latin typeface="Arial"/>
              <a:cs typeface="Arial"/>
              <a:sym typeface="Arial"/>
            </a:endParaRPr>
          </a:p>
          <a:p>
            <a:pPr marL="342900" marR="0" lvl="0" indent="-342900" algn="l" defTabSz="457200" rtl="0" eaLnBrk="1" fontAlgn="auto" latinLnBrk="0" hangingPunct="1">
              <a:lnSpc>
                <a:spcPct val="114999"/>
              </a:lnSpc>
              <a:spcBef>
                <a:spcPts val="0"/>
              </a:spcBef>
              <a:spcAft>
                <a:spcPts val="1600"/>
              </a:spcAft>
              <a:buClr>
                <a:srgbClr val="797979"/>
              </a:buClr>
              <a:buSzPct val="100000"/>
              <a:buFont typeface="Arial" charset="0"/>
              <a:buChar char="•"/>
              <a:tabLst>
                <a:tab pos="457200" algn="l"/>
              </a:tabLst>
              <a:defRPr/>
            </a:pPr>
            <a:endParaRPr kumimoji="0" lang="en-US" sz="2400" b="0" i="0" u="none" strike="noStrike" kern="0" cap="none" spc="0" normalizeH="0" baseline="0" noProof="0" dirty="0">
              <a:ln>
                <a:noFill/>
              </a:ln>
              <a:solidFill>
                <a:srgbClr val="78909C">
                  <a:lumMod val="50000"/>
                </a:srgbClr>
              </a:solidFill>
              <a:effectLst/>
              <a:uLnTx/>
              <a:uFillTx/>
              <a:latin typeface="Arial"/>
              <a:cs typeface="Arial"/>
              <a:sym typeface="Arial"/>
            </a:endParaRPr>
          </a:p>
        </p:txBody>
      </p:sp>
    </p:spTree>
    <p:extLst>
      <p:ext uri="{BB962C8B-B14F-4D97-AF65-F5344CB8AC3E}">
        <p14:creationId xmlns:p14="http://schemas.microsoft.com/office/powerpoint/2010/main" val="712640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F2D9E8F-E0C8-DA45-BB80-4D935160838C}"/>
              </a:ext>
            </a:extLst>
          </p:cNvPr>
          <p:cNvSpPr>
            <a:spLocks noGrp="1"/>
          </p:cNvSpPr>
          <p:nvPr>
            <p:ph type="body" sz="quarter" idx="10"/>
          </p:nvPr>
        </p:nvSpPr>
        <p:spPr>
          <a:xfrm>
            <a:off x="412619" y="903288"/>
            <a:ext cx="9073444" cy="461962"/>
          </a:xfrm>
        </p:spPr>
        <p:txBody>
          <a:bodyPr>
            <a:noAutofit/>
          </a:bodyPr>
          <a:lstStyle/>
          <a:p>
            <a:r>
              <a:rPr lang="en-US" sz="3600">
                <a:solidFill>
                  <a:srgbClr val="69C8C3"/>
                </a:solidFill>
              </a:rPr>
              <a:t>REMEMBER!</a:t>
            </a:r>
          </a:p>
        </p:txBody>
      </p:sp>
      <p:pic>
        <p:nvPicPr>
          <p:cNvPr id="10" name="Graphic 9" descr="Questions with solid fill">
            <a:extLst>
              <a:ext uri="{FF2B5EF4-FFF2-40B4-BE49-F238E27FC236}">
                <a16:creationId xmlns:a16="http://schemas.microsoft.com/office/drawing/2014/main" id="{FE574A66-7355-4BFA-BCF8-2BDFECB2C9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737" y="1764593"/>
            <a:ext cx="3328813" cy="3328813"/>
          </a:xfrm>
          <a:prstGeom prst="rect">
            <a:avLst/>
          </a:prstGeom>
        </p:spPr>
      </p:pic>
      <p:sp>
        <p:nvSpPr>
          <p:cNvPr id="8" name="Text Placeholder 1">
            <a:extLst>
              <a:ext uri="{FF2B5EF4-FFF2-40B4-BE49-F238E27FC236}">
                <a16:creationId xmlns:a16="http://schemas.microsoft.com/office/drawing/2014/main" id="{36AA78BF-D316-4864-A478-AD658428D19B}"/>
              </a:ext>
            </a:extLst>
          </p:cNvPr>
          <p:cNvSpPr txBox="1">
            <a:spLocks/>
          </p:cNvSpPr>
          <p:nvPr/>
        </p:nvSpPr>
        <p:spPr>
          <a:xfrm>
            <a:off x="3697839" y="1612655"/>
            <a:ext cx="6943491" cy="33288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4000" b="1" dirty="0">
                <a:solidFill>
                  <a:schemeClr val="tx1">
                    <a:lumMod val="65000"/>
                    <a:lumOff val="35000"/>
                  </a:schemeClr>
                </a:solidFill>
              </a:rPr>
              <a:t> </a:t>
            </a:r>
          </a:p>
          <a:p>
            <a:pPr marL="0" indent="0" algn="ctr">
              <a:lnSpc>
                <a:spcPct val="100000"/>
              </a:lnSpc>
              <a:buFont typeface="Arial" panose="020B0604020202020204" pitchFamily="34" charset="0"/>
              <a:buNone/>
            </a:pPr>
            <a:r>
              <a:rPr lang="en-US" sz="3200" b="1" dirty="0">
                <a:solidFill>
                  <a:schemeClr val="tx1">
                    <a:lumMod val="65000"/>
                    <a:lumOff val="35000"/>
                  </a:schemeClr>
                </a:solidFill>
                <a:latin typeface="Arial" panose="020B0604020202020204" pitchFamily="34" charset="0"/>
                <a:cs typeface="Arial" panose="020B0604020202020204" pitchFamily="34" charset="0"/>
              </a:rPr>
              <a:t>The MDE cannot grant awards to any entity unless it is outlined in law or the State Board of Education has approved a </a:t>
            </a:r>
            <a:r>
              <a:rPr lang="en-US" sz="3200" b="1" u="sng" dirty="0">
                <a:solidFill>
                  <a:schemeClr val="tx1">
                    <a:lumMod val="65000"/>
                    <a:lumOff val="35000"/>
                  </a:schemeClr>
                </a:solidFill>
                <a:latin typeface="Arial" panose="020B0604020202020204" pitchFamily="34" charset="0"/>
                <a:cs typeface="Arial" panose="020B0604020202020204" pitchFamily="34" charset="0"/>
              </a:rPr>
              <a:t>methodology.</a:t>
            </a:r>
            <a:endParaRPr lang="en-US" sz="32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F21480C2-9BFE-2CC7-DE61-9B11854A1383}"/>
              </a:ext>
            </a:extLst>
          </p:cNvPr>
          <p:cNvSpPr>
            <a:spLocks noGrp="1"/>
          </p:cNvSpPr>
          <p:nvPr>
            <p:ph type="title"/>
          </p:nvPr>
        </p:nvSpPr>
        <p:spPr>
          <a:xfrm>
            <a:off x="412618" y="251201"/>
            <a:ext cx="10605890" cy="380298"/>
          </a:xfrm>
        </p:spPr>
        <p:txBody>
          <a:bodyPr/>
          <a:lstStyle/>
          <a:p>
            <a:r>
              <a:rPr lang="en-US" dirty="0"/>
              <a:t>Methodology </a:t>
            </a:r>
          </a:p>
        </p:txBody>
      </p:sp>
    </p:spTree>
    <p:extLst>
      <p:ext uri="{BB962C8B-B14F-4D97-AF65-F5344CB8AC3E}">
        <p14:creationId xmlns:p14="http://schemas.microsoft.com/office/powerpoint/2010/main" val="4235544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 name="Straight Connector 60">
            <a:extLst>
              <a:ext uri="{FF2B5EF4-FFF2-40B4-BE49-F238E27FC236}">
                <a16:creationId xmlns:a16="http://schemas.microsoft.com/office/drawing/2014/main" id="{5BCB9BAF-E11C-4C5E-8AA9-C09A1E4F1193}"/>
              </a:ext>
            </a:extLst>
          </p:cNvPr>
          <p:cNvCxnSpPr>
            <a:cxnSpLocks/>
            <a:stCxn id="55" idx="2"/>
          </p:cNvCxnSpPr>
          <p:nvPr/>
        </p:nvCxnSpPr>
        <p:spPr>
          <a:xfrm>
            <a:off x="2943546" y="4362794"/>
            <a:ext cx="0" cy="281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B8B824C-8056-45C9-9CD3-9C6DCEC6E3F9}"/>
              </a:ext>
            </a:extLst>
          </p:cNvPr>
          <p:cNvCxnSpPr>
            <a:cxnSpLocks/>
          </p:cNvCxnSpPr>
          <p:nvPr/>
        </p:nvCxnSpPr>
        <p:spPr>
          <a:xfrm>
            <a:off x="2922999" y="4953899"/>
            <a:ext cx="0" cy="281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AC9AE53E-1BEC-4009-A68C-27FAB395DDEB}"/>
              </a:ext>
            </a:extLst>
          </p:cNvPr>
          <p:cNvCxnSpPr>
            <a:cxnSpLocks/>
          </p:cNvCxnSpPr>
          <p:nvPr/>
        </p:nvCxnSpPr>
        <p:spPr>
          <a:xfrm>
            <a:off x="4482663" y="4382783"/>
            <a:ext cx="0" cy="281125"/>
          </a:xfrm>
          <a:prstGeom prst="line">
            <a:avLst/>
          </a:prstGeom>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F01F1B32-FF32-4991-8207-64AF9469380D}"/>
              </a:ext>
            </a:extLst>
          </p:cNvPr>
          <p:cNvSpPr/>
          <p:nvPr/>
        </p:nvSpPr>
        <p:spPr>
          <a:xfrm>
            <a:off x="3799431" y="5202489"/>
            <a:ext cx="1325367" cy="381785"/>
          </a:xfrm>
          <a:prstGeom prst="rect">
            <a:avLst/>
          </a:prstGeom>
          <a:solidFill>
            <a:srgbClr val="003B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latin typeface="Arial" panose="020B0604020202020204" pitchFamily="34" charset="0"/>
                <a:cs typeface="Arial" panose="020B0604020202020204" pitchFamily="34" charset="0"/>
              </a:rPr>
              <a:t>Schedule</a:t>
            </a:r>
            <a:r>
              <a:rPr lang="en-US" sz="1400" b="1"/>
              <a:t> </a:t>
            </a:r>
            <a:r>
              <a:rPr lang="en-US" sz="1400" b="1">
                <a:latin typeface="Arial" panose="020B0604020202020204" pitchFamily="34" charset="0"/>
                <a:cs typeface="Arial" panose="020B0604020202020204" pitchFamily="34" charset="0"/>
              </a:rPr>
              <a:t>Monitoring</a:t>
            </a:r>
            <a:endParaRPr lang="en-US" sz="2000" b="1">
              <a:latin typeface="Arial" panose="020B0604020202020204" pitchFamily="34" charset="0"/>
              <a:cs typeface="Arial" panose="020B0604020202020204" pitchFamily="34" charset="0"/>
            </a:endParaRPr>
          </a:p>
        </p:txBody>
      </p:sp>
      <p:cxnSp>
        <p:nvCxnSpPr>
          <p:cNvPr id="83" name="Straight Connector 82">
            <a:extLst>
              <a:ext uri="{FF2B5EF4-FFF2-40B4-BE49-F238E27FC236}">
                <a16:creationId xmlns:a16="http://schemas.microsoft.com/office/drawing/2014/main" id="{F9CC5B48-066E-4B68-BBFA-1252E73DB85B}"/>
              </a:ext>
            </a:extLst>
          </p:cNvPr>
          <p:cNvCxnSpPr>
            <a:cxnSpLocks/>
          </p:cNvCxnSpPr>
          <p:nvPr/>
        </p:nvCxnSpPr>
        <p:spPr>
          <a:xfrm>
            <a:off x="6276629" y="4964067"/>
            <a:ext cx="0" cy="281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31EDFE7F-E09D-4215-A31A-08D8CF0FB068}"/>
              </a:ext>
            </a:extLst>
          </p:cNvPr>
          <p:cNvCxnSpPr>
            <a:cxnSpLocks/>
          </p:cNvCxnSpPr>
          <p:nvPr/>
        </p:nvCxnSpPr>
        <p:spPr>
          <a:xfrm>
            <a:off x="6276629" y="4394620"/>
            <a:ext cx="0" cy="281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E09A901B-DEBE-4EE3-A1F4-E0B287796395}"/>
              </a:ext>
            </a:extLst>
          </p:cNvPr>
          <p:cNvCxnSpPr>
            <a:cxnSpLocks/>
          </p:cNvCxnSpPr>
          <p:nvPr/>
        </p:nvCxnSpPr>
        <p:spPr>
          <a:xfrm>
            <a:off x="8415656" y="4951432"/>
            <a:ext cx="0" cy="281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4BC5AAF0-24BE-4CB5-96E6-C14A49FB3A5A}"/>
              </a:ext>
            </a:extLst>
          </p:cNvPr>
          <p:cNvCxnSpPr>
            <a:cxnSpLocks/>
          </p:cNvCxnSpPr>
          <p:nvPr/>
        </p:nvCxnSpPr>
        <p:spPr>
          <a:xfrm>
            <a:off x="8415656" y="4381985"/>
            <a:ext cx="0" cy="281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3635C0AE-DC5E-42BD-8FDA-1F1F19E5AC64}"/>
              </a:ext>
            </a:extLst>
          </p:cNvPr>
          <p:cNvCxnSpPr>
            <a:cxnSpLocks/>
          </p:cNvCxnSpPr>
          <p:nvPr/>
        </p:nvCxnSpPr>
        <p:spPr>
          <a:xfrm>
            <a:off x="10548658" y="4942833"/>
            <a:ext cx="0" cy="281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7091F0F8-007E-4E84-818B-32121C55ACEC}"/>
              </a:ext>
            </a:extLst>
          </p:cNvPr>
          <p:cNvCxnSpPr>
            <a:cxnSpLocks/>
          </p:cNvCxnSpPr>
          <p:nvPr/>
        </p:nvCxnSpPr>
        <p:spPr>
          <a:xfrm>
            <a:off x="10586665" y="4373386"/>
            <a:ext cx="0" cy="281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F85E0C01-F5D2-443D-8654-20757E29876C}"/>
              </a:ext>
            </a:extLst>
          </p:cNvPr>
          <p:cNvCxnSpPr>
            <a:cxnSpLocks/>
          </p:cNvCxnSpPr>
          <p:nvPr/>
        </p:nvCxnSpPr>
        <p:spPr>
          <a:xfrm>
            <a:off x="10502252" y="5438360"/>
            <a:ext cx="0" cy="281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76F72B5B-E72B-47CE-A9B1-685FF880ED30}"/>
              </a:ext>
            </a:extLst>
          </p:cNvPr>
          <p:cNvCxnSpPr>
            <a:cxnSpLocks/>
          </p:cNvCxnSpPr>
          <p:nvPr/>
        </p:nvCxnSpPr>
        <p:spPr>
          <a:xfrm>
            <a:off x="4482663" y="4993326"/>
            <a:ext cx="0" cy="281125"/>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8C4DFAB-BE94-4058-82BC-C981091FCD96}"/>
              </a:ext>
            </a:extLst>
          </p:cNvPr>
          <p:cNvSpPr>
            <a:spLocks noGrp="1"/>
          </p:cNvSpPr>
          <p:nvPr>
            <p:ph type="title"/>
          </p:nvPr>
        </p:nvSpPr>
        <p:spPr/>
        <p:txBody>
          <a:bodyPr/>
          <a:lstStyle/>
          <a:p>
            <a:r>
              <a:rPr lang="en-US"/>
              <a:t>Grants Process Map</a:t>
            </a:r>
          </a:p>
        </p:txBody>
      </p:sp>
      <p:sp>
        <p:nvSpPr>
          <p:cNvPr id="7" name="Rectangle 6">
            <a:extLst>
              <a:ext uri="{FF2B5EF4-FFF2-40B4-BE49-F238E27FC236}">
                <a16:creationId xmlns:a16="http://schemas.microsoft.com/office/drawing/2014/main" id="{0E5A03E0-79DE-486D-AFE3-6976E2523B9A}"/>
              </a:ext>
            </a:extLst>
          </p:cNvPr>
          <p:cNvSpPr/>
          <p:nvPr/>
        </p:nvSpPr>
        <p:spPr>
          <a:xfrm>
            <a:off x="256854" y="1484608"/>
            <a:ext cx="1520575" cy="7042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latin typeface="Arial" panose="020B0604020202020204" pitchFamily="34" charset="0"/>
                <a:cs typeface="Arial" panose="020B0604020202020204" pitchFamily="34" charset="0"/>
              </a:rPr>
              <a:t>Tentative Start Date</a:t>
            </a:r>
          </a:p>
        </p:txBody>
      </p:sp>
      <p:sp>
        <p:nvSpPr>
          <p:cNvPr id="11" name="Rectangle 10">
            <a:extLst>
              <a:ext uri="{FF2B5EF4-FFF2-40B4-BE49-F238E27FC236}">
                <a16:creationId xmlns:a16="http://schemas.microsoft.com/office/drawing/2014/main" id="{489A374B-36CF-46D3-A7AC-41B1473AA361}"/>
              </a:ext>
            </a:extLst>
          </p:cNvPr>
          <p:cNvSpPr/>
          <p:nvPr/>
        </p:nvSpPr>
        <p:spPr>
          <a:xfrm>
            <a:off x="2126750" y="1484607"/>
            <a:ext cx="2034278" cy="7042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t> </a:t>
            </a:r>
            <a:r>
              <a:rPr lang="en-US" sz="1200" b="1">
                <a:latin typeface="Arial" panose="020B0604020202020204" pitchFamily="34" charset="0"/>
                <a:cs typeface="Arial" panose="020B0604020202020204" pitchFamily="34" charset="0"/>
              </a:rPr>
              <a:t>Method of Determination &amp; Requirements Development </a:t>
            </a:r>
          </a:p>
        </p:txBody>
      </p:sp>
      <p:cxnSp>
        <p:nvCxnSpPr>
          <p:cNvPr id="13" name="Straight Arrow Connector 12">
            <a:extLst>
              <a:ext uri="{FF2B5EF4-FFF2-40B4-BE49-F238E27FC236}">
                <a16:creationId xmlns:a16="http://schemas.microsoft.com/office/drawing/2014/main" id="{765A8356-21F0-4920-B406-7735E2A2A1D9}"/>
              </a:ext>
            </a:extLst>
          </p:cNvPr>
          <p:cNvCxnSpPr>
            <a:cxnSpLocks/>
            <a:endCxn id="11" idx="1"/>
          </p:cNvCxnSpPr>
          <p:nvPr/>
        </p:nvCxnSpPr>
        <p:spPr>
          <a:xfrm flipV="1">
            <a:off x="1726059" y="1836730"/>
            <a:ext cx="400691" cy="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0FBDCCA-E5E1-40A2-A2ED-57A19D9F5446}"/>
              </a:ext>
            </a:extLst>
          </p:cNvPr>
          <p:cNvSpPr/>
          <p:nvPr/>
        </p:nvSpPr>
        <p:spPr>
          <a:xfrm>
            <a:off x="626724" y="1116945"/>
            <a:ext cx="2897312" cy="369332"/>
          </a:xfrm>
          <a:prstGeom prst="rect">
            <a:avLst/>
          </a:prstGeom>
          <a:noFill/>
        </p:spPr>
        <p:txBody>
          <a:bodyPr wrap="square" lIns="91440" tIns="45720" rIns="91440" bIns="45720">
            <a:spAutoFit/>
          </a:bodyPr>
          <a:lstStyle/>
          <a:p>
            <a:pPr algn="ctr"/>
            <a:r>
              <a:rPr lang="en-US" b="0" cap="none" spc="0">
                <a:ln w="0"/>
                <a:solidFill>
                  <a:schemeClr val="tx1"/>
                </a:solidFill>
                <a:effectLst>
                  <a:outerShdw blurRad="38100" dist="19050" dir="2700000" algn="tl" rotWithShape="0">
                    <a:schemeClr val="dk1">
                      <a:alpha val="40000"/>
                    </a:schemeClr>
                  </a:outerShdw>
                </a:effectLst>
              </a:rPr>
              <a:t>Planning</a:t>
            </a:r>
          </a:p>
        </p:txBody>
      </p:sp>
      <p:cxnSp>
        <p:nvCxnSpPr>
          <p:cNvPr id="17" name="Straight Arrow Connector 16">
            <a:extLst>
              <a:ext uri="{FF2B5EF4-FFF2-40B4-BE49-F238E27FC236}">
                <a16:creationId xmlns:a16="http://schemas.microsoft.com/office/drawing/2014/main" id="{06506936-B67C-4E67-AACC-C2630AFE6E26}"/>
              </a:ext>
            </a:extLst>
          </p:cNvPr>
          <p:cNvCxnSpPr>
            <a:cxnSpLocks/>
          </p:cNvCxnSpPr>
          <p:nvPr/>
        </p:nvCxnSpPr>
        <p:spPr>
          <a:xfrm>
            <a:off x="4161028" y="1824116"/>
            <a:ext cx="2054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E37C7D02-A0A6-4374-9945-B6BA3628A3A1}"/>
              </a:ext>
            </a:extLst>
          </p:cNvPr>
          <p:cNvSpPr/>
          <p:nvPr/>
        </p:nvSpPr>
        <p:spPr>
          <a:xfrm>
            <a:off x="4366515" y="1505154"/>
            <a:ext cx="1417834" cy="7042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latin typeface="Arial" panose="020B0604020202020204" pitchFamily="34" charset="0"/>
                <a:cs typeface="Arial" panose="020B0604020202020204" pitchFamily="34" charset="0"/>
              </a:rPr>
              <a:t>Methodology/ Solicitation</a:t>
            </a:r>
          </a:p>
        </p:txBody>
      </p:sp>
      <p:cxnSp>
        <p:nvCxnSpPr>
          <p:cNvPr id="19" name="Straight Arrow Connector 18">
            <a:extLst>
              <a:ext uri="{FF2B5EF4-FFF2-40B4-BE49-F238E27FC236}">
                <a16:creationId xmlns:a16="http://schemas.microsoft.com/office/drawing/2014/main" id="{930A4E29-08A6-4D0E-8574-25B319257A3E}"/>
              </a:ext>
            </a:extLst>
          </p:cNvPr>
          <p:cNvCxnSpPr/>
          <p:nvPr/>
        </p:nvCxnSpPr>
        <p:spPr>
          <a:xfrm flipV="1">
            <a:off x="5743252" y="1858948"/>
            <a:ext cx="390417"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9107C86-5D82-4886-8F32-62C436606D81}"/>
              </a:ext>
            </a:extLst>
          </p:cNvPr>
          <p:cNvSpPr/>
          <p:nvPr/>
        </p:nvSpPr>
        <p:spPr>
          <a:xfrm>
            <a:off x="6143944" y="1506825"/>
            <a:ext cx="1160978" cy="7042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latin typeface="Arial" panose="020B0604020202020204" pitchFamily="34" charset="0"/>
                <a:cs typeface="Arial" panose="020B0604020202020204" pitchFamily="34" charset="0"/>
              </a:rPr>
              <a:t>Evaluation</a:t>
            </a:r>
          </a:p>
        </p:txBody>
      </p:sp>
      <p:sp>
        <p:nvSpPr>
          <p:cNvPr id="21" name="Rectangle 20">
            <a:extLst>
              <a:ext uri="{FF2B5EF4-FFF2-40B4-BE49-F238E27FC236}">
                <a16:creationId xmlns:a16="http://schemas.microsoft.com/office/drawing/2014/main" id="{0D030487-226A-45ED-9D6E-0E73A334878C}"/>
              </a:ext>
            </a:extLst>
          </p:cNvPr>
          <p:cNvSpPr/>
          <p:nvPr/>
        </p:nvSpPr>
        <p:spPr>
          <a:xfrm>
            <a:off x="4407610" y="1135823"/>
            <a:ext cx="2897312" cy="369332"/>
          </a:xfrm>
          <a:prstGeom prst="rect">
            <a:avLst/>
          </a:prstGeom>
          <a:noFill/>
        </p:spPr>
        <p:txBody>
          <a:bodyPr wrap="square" lIns="91440" tIns="45720" rIns="91440" bIns="45720">
            <a:spAutoFit/>
          </a:bodyPr>
          <a:lstStyle/>
          <a:p>
            <a:pPr algn="ctr"/>
            <a:r>
              <a:rPr lang="en-US">
                <a:ln w="0"/>
                <a:effectLst>
                  <a:outerShdw blurRad="38100" dist="19050" dir="2700000" algn="tl" rotWithShape="0">
                    <a:schemeClr val="dk1">
                      <a:alpha val="40000"/>
                    </a:schemeClr>
                  </a:outerShdw>
                </a:effectLst>
              </a:rPr>
              <a:t>Proposal</a:t>
            </a:r>
            <a:endParaRPr lang="en-US" b="0" cap="none" spc="0">
              <a:ln w="0"/>
              <a:solidFill>
                <a:schemeClr val="tx1"/>
              </a:solidFill>
              <a:effectLst>
                <a:outerShdw blurRad="38100" dist="19050" dir="2700000" algn="tl" rotWithShape="0">
                  <a:schemeClr val="dk1">
                    <a:alpha val="40000"/>
                  </a:schemeClr>
                </a:outerShdw>
              </a:effectLst>
            </a:endParaRPr>
          </a:p>
        </p:txBody>
      </p:sp>
      <p:sp>
        <p:nvSpPr>
          <p:cNvPr id="31" name="TextBox 30">
            <a:extLst>
              <a:ext uri="{FF2B5EF4-FFF2-40B4-BE49-F238E27FC236}">
                <a16:creationId xmlns:a16="http://schemas.microsoft.com/office/drawing/2014/main" id="{B29415C5-FC84-4B8B-95FD-90EEF656B4B5}"/>
              </a:ext>
            </a:extLst>
          </p:cNvPr>
          <p:cNvSpPr txBox="1"/>
          <p:nvPr/>
        </p:nvSpPr>
        <p:spPr>
          <a:xfrm>
            <a:off x="626725" y="2321958"/>
            <a:ext cx="2640458" cy="562054"/>
          </a:xfrm>
          <a:prstGeom prst="rect">
            <a:avLst/>
          </a:prstGeom>
          <a:solidFill>
            <a:schemeClr val="accent5">
              <a:lumMod val="20000"/>
              <a:lumOff val="80000"/>
            </a:schemeClr>
          </a:solidFill>
        </p:spPr>
        <p:txBody>
          <a:bodyPr vert="horz" wrap="square" lIns="91440" tIns="45720" rIns="91440" bIns="45720" rtlCol="0" anchor="ctr">
            <a:noAutofit/>
          </a:bodyPr>
          <a:lstStyle/>
          <a:p>
            <a:pPr algn="ctr" fontAlgn="base"/>
            <a:r>
              <a:rPr lang="en-US" sz="1200" b="1">
                <a:solidFill>
                  <a:srgbClr val="003B71"/>
                </a:solidFill>
                <a:latin typeface="Arial" panose="020B0604020202020204" pitchFamily="34" charset="0"/>
                <a:cs typeface="Arial" panose="020B0604020202020204" pitchFamily="34" charset="0"/>
              </a:rPr>
              <a:t>Proposal Planning &amp; Submission</a:t>
            </a:r>
          </a:p>
          <a:p>
            <a:pPr algn="ctr" fontAlgn="base"/>
            <a:r>
              <a:rPr lang="en-US" sz="1200" b="1">
                <a:solidFill>
                  <a:srgbClr val="003B71"/>
                </a:solidFill>
                <a:latin typeface="Arial" panose="020B0604020202020204" pitchFamily="34" charset="0"/>
                <a:cs typeface="Arial" panose="020B0604020202020204" pitchFamily="34" charset="0"/>
              </a:rPr>
              <a:t>(3-6 months) </a:t>
            </a:r>
          </a:p>
          <a:p>
            <a:pPr algn="ctr" fontAlgn="base"/>
            <a:r>
              <a:rPr lang="en-US" sz="1200" b="1">
                <a:solidFill>
                  <a:srgbClr val="003B71"/>
                </a:solidFill>
                <a:latin typeface="Arial" panose="020B0604020202020204" pitchFamily="34" charset="0"/>
                <a:cs typeface="Arial" panose="020B0604020202020204" pitchFamily="34" charset="0"/>
              </a:rPr>
              <a:t>Program Office </a:t>
            </a:r>
          </a:p>
        </p:txBody>
      </p:sp>
      <p:sp>
        <p:nvSpPr>
          <p:cNvPr id="32" name="TextBox 31">
            <a:extLst>
              <a:ext uri="{FF2B5EF4-FFF2-40B4-BE49-F238E27FC236}">
                <a16:creationId xmlns:a16="http://schemas.microsoft.com/office/drawing/2014/main" id="{AC004298-92F0-409B-9D74-74A3F778798B}"/>
              </a:ext>
            </a:extLst>
          </p:cNvPr>
          <p:cNvSpPr txBox="1"/>
          <p:nvPr/>
        </p:nvSpPr>
        <p:spPr>
          <a:xfrm>
            <a:off x="4503212" y="2321958"/>
            <a:ext cx="5539252" cy="603150"/>
          </a:xfrm>
          <a:prstGeom prst="rect">
            <a:avLst/>
          </a:prstGeom>
          <a:solidFill>
            <a:schemeClr val="accent5">
              <a:lumMod val="20000"/>
              <a:lumOff val="80000"/>
            </a:schemeClr>
          </a:solidFill>
        </p:spPr>
        <p:txBody>
          <a:bodyPr vert="horz" wrap="square" lIns="91440" tIns="45720" rIns="91440" bIns="45720" rtlCol="0" anchor="ctr">
            <a:noAutofit/>
          </a:bodyPr>
          <a:lstStyle/>
          <a:p>
            <a:pPr algn="ctr" fontAlgn="base"/>
            <a:r>
              <a:rPr lang="en-US" sz="1200" b="1">
                <a:solidFill>
                  <a:srgbClr val="003B71"/>
                </a:solidFill>
                <a:latin typeface="Arial" panose="020B0604020202020204" pitchFamily="34" charset="0"/>
                <a:cs typeface="Arial" panose="020B0604020202020204" pitchFamily="34" charset="0"/>
              </a:rPr>
              <a:t>Proposal Review, Approval, Negotiation, Protests</a:t>
            </a:r>
          </a:p>
          <a:p>
            <a:pPr algn="ctr" fontAlgn="base"/>
            <a:r>
              <a:rPr lang="en-US" sz="1200" b="1">
                <a:solidFill>
                  <a:srgbClr val="003B71"/>
                </a:solidFill>
                <a:latin typeface="Arial" panose="020B0604020202020204" pitchFamily="34" charset="0"/>
                <a:cs typeface="Arial" panose="020B0604020202020204" pitchFamily="34" charset="0"/>
              </a:rPr>
              <a:t>(3 - 6 Months)</a:t>
            </a:r>
          </a:p>
          <a:p>
            <a:pPr algn="ctr" fontAlgn="base"/>
            <a:r>
              <a:rPr lang="en-US" sz="1200" b="1">
                <a:solidFill>
                  <a:srgbClr val="003B71"/>
                </a:solidFill>
                <a:latin typeface="Arial" panose="020B0604020202020204" pitchFamily="34" charset="0"/>
                <a:cs typeface="Arial" panose="020B0604020202020204" pitchFamily="34" charset="0"/>
              </a:rPr>
              <a:t>MDE Office of Procurement</a:t>
            </a:r>
          </a:p>
        </p:txBody>
      </p:sp>
      <p:sp>
        <p:nvSpPr>
          <p:cNvPr id="34" name="Rectangle 33">
            <a:extLst>
              <a:ext uri="{FF2B5EF4-FFF2-40B4-BE49-F238E27FC236}">
                <a16:creationId xmlns:a16="http://schemas.microsoft.com/office/drawing/2014/main" id="{DB5B24F6-3F3E-41CC-9E4F-6148CF063725}"/>
              </a:ext>
            </a:extLst>
          </p:cNvPr>
          <p:cNvSpPr/>
          <p:nvPr/>
        </p:nvSpPr>
        <p:spPr>
          <a:xfrm>
            <a:off x="7535565" y="1505155"/>
            <a:ext cx="1160978" cy="7042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latin typeface="Arial" panose="020B0604020202020204" pitchFamily="34" charset="0"/>
                <a:cs typeface="Arial" panose="020B0604020202020204" pitchFamily="34" charset="0"/>
              </a:rPr>
              <a:t>Selection </a:t>
            </a:r>
          </a:p>
        </p:txBody>
      </p:sp>
      <p:cxnSp>
        <p:nvCxnSpPr>
          <p:cNvPr id="35" name="Straight Arrow Connector 34">
            <a:extLst>
              <a:ext uri="{FF2B5EF4-FFF2-40B4-BE49-F238E27FC236}">
                <a16:creationId xmlns:a16="http://schemas.microsoft.com/office/drawing/2014/main" id="{FB69489C-5AB0-4059-A4A7-7A08E3B84B8B}"/>
              </a:ext>
            </a:extLst>
          </p:cNvPr>
          <p:cNvCxnSpPr/>
          <p:nvPr/>
        </p:nvCxnSpPr>
        <p:spPr>
          <a:xfrm flipV="1">
            <a:off x="8645175" y="1858949"/>
            <a:ext cx="390417"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F980BFAE-82B4-44AC-9C0B-7190FE8E2D6E}"/>
              </a:ext>
            </a:extLst>
          </p:cNvPr>
          <p:cNvSpPr/>
          <p:nvPr/>
        </p:nvSpPr>
        <p:spPr>
          <a:xfrm>
            <a:off x="8850671" y="1506826"/>
            <a:ext cx="1191794" cy="7042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latin typeface="Arial" panose="020B0604020202020204" pitchFamily="34" charset="0"/>
                <a:cs typeface="Arial" panose="020B0604020202020204" pitchFamily="34" charset="0"/>
              </a:rPr>
              <a:t>Negotiation</a:t>
            </a:r>
          </a:p>
        </p:txBody>
      </p:sp>
      <p:cxnSp>
        <p:nvCxnSpPr>
          <p:cNvPr id="38" name="Straight Arrow Connector 37">
            <a:extLst>
              <a:ext uri="{FF2B5EF4-FFF2-40B4-BE49-F238E27FC236}">
                <a16:creationId xmlns:a16="http://schemas.microsoft.com/office/drawing/2014/main" id="{AE01096E-AE93-4246-BD3E-987248F68432}"/>
              </a:ext>
            </a:extLst>
          </p:cNvPr>
          <p:cNvCxnSpPr>
            <a:cxnSpLocks/>
            <a:endCxn id="34" idx="1"/>
          </p:cNvCxnSpPr>
          <p:nvPr/>
        </p:nvCxnSpPr>
        <p:spPr>
          <a:xfrm flipV="1">
            <a:off x="7304922" y="1857278"/>
            <a:ext cx="230643" cy="16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A8CF36DD-DD0D-43D2-BCE8-C5B6B5437935}"/>
              </a:ext>
            </a:extLst>
          </p:cNvPr>
          <p:cNvSpPr/>
          <p:nvPr/>
        </p:nvSpPr>
        <p:spPr>
          <a:xfrm>
            <a:off x="7319802" y="1135822"/>
            <a:ext cx="2897312" cy="369332"/>
          </a:xfrm>
          <a:prstGeom prst="rect">
            <a:avLst/>
          </a:prstGeom>
          <a:noFill/>
        </p:spPr>
        <p:txBody>
          <a:bodyPr wrap="square" lIns="91440" tIns="45720" rIns="91440" bIns="45720">
            <a:spAutoFit/>
          </a:bodyPr>
          <a:lstStyle/>
          <a:p>
            <a:pPr algn="ctr"/>
            <a:r>
              <a:rPr lang="en-US" b="0" cap="none" spc="0">
                <a:ln w="0"/>
                <a:solidFill>
                  <a:schemeClr val="tx1"/>
                </a:solidFill>
                <a:effectLst>
                  <a:outerShdw blurRad="38100" dist="19050" dir="2700000" algn="tl" rotWithShape="0">
                    <a:schemeClr val="dk1">
                      <a:alpha val="40000"/>
                    </a:schemeClr>
                  </a:outerShdw>
                </a:effectLst>
              </a:rPr>
              <a:t>Selection </a:t>
            </a:r>
          </a:p>
        </p:txBody>
      </p:sp>
      <p:cxnSp>
        <p:nvCxnSpPr>
          <p:cNvPr id="42" name="Straight Arrow Connector 41">
            <a:extLst>
              <a:ext uri="{FF2B5EF4-FFF2-40B4-BE49-F238E27FC236}">
                <a16:creationId xmlns:a16="http://schemas.microsoft.com/office/drawing/2014/main" id="{AB74E406-8693-49C3-82B6-CEC0F0A92467}"/>
              </a:ext>
            </a:extLst>
          </p:cNvPr>
          <p:cNvCxnSpPr>
            <a:cxnSpLocks/>
          </p:cNvCxnSpPr>
          <p:nvPr/>
        </p:nvCxnSpPr>
        <p:spPr>
          <a:xfrm flipV="1">
            <a:off x="10056689" y="1871609"/>
            <a:ext cx="300846"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C657E7B0-40AD-4D29-A62F-2C8A6B539C93}"/>
              </a:ext>
            </a:extLst>
          </p:cNvPr>
          <p:cNvSpPr/>
          <p:nvPr/>
        </p:nvSpPr>
        <p:spPr>
          <a:xfrm>
            <a:off x="10371243" y="1519486"/>
            <a:ext cx="1017142" cy="7042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latin typeface="Arial" panose="020B0604020202020204" pitchFamily="34" charset="0"/>
                <a:cs typeface="Arial" panose="020B0604020202020204" pitchFamily="34" charset="0"/>
              </a:rPr>
              <a:t>Award</a:t>
            </a:r>
          </a:p>
        </p:txBody>
      </p:sp>
      <p:cxnSp>
        <p:nvCxnSpPr>
          <p:cNvPr id="47" name="Straight Connector 46">
            <a:extLst>
              <a:ext uri="{FF2B5EF4-FFF2-40B4-BE49-F238E27FC236}">
                <a16:creationId xmlns:a16="http://schemas.microsoft.com/office/drawing/2014/main" id="{B7BC5E24-33D1-43E5-BF9C-2546D54ADDAE}"/>
              </a:ext>
            </a:extLst>
          </p:cNvPr>
          <p:cNvCxnSpPr>
            <a:stCxn id="45" idx="2"/>
          </p:cNvCxnSpPr>
          <p:nvPr/>
        </p:nvCxnSpPr>
        <p:spPr>
          <a:xfrm>
            <a:off x="10879814" y="2223731"/>
            <a:ext cx="0" cy="992078"/>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F10D556-BE8D-4DED-90E5-84602895DA42}"/>
              </a:ext>
            </a:extLst>
          </p:cNvPr>
          <p:cNvCxnSpPr/>
          <p:nvPr/>
        </p:nvCxnSpPr>
        <p:spPr>
          <a:xfrm flipH="1">
            <a:off x="2126750" y="3215809"/>
            <a:ext cx="87530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8A4A08F-F3B7-4CA5-9D03-8B3FDB809B23}"/>
              </a:ext>
            </a:extLst>
          </p:cNvPr>
          <p:cNvCxnSpPr>
            <a:cxnSpLocks/>
          </p:cNvCxnSpPr>
          <p:nvPr/>
        </p:nvCxnSpPr>
        <p:spPr>
          <a:xfrm>
            <a:off x="2137026" y="3215809"/>
            <a:ext cx="0" cy="914402"/>
          </a:xfrm>
          <a:prstGeom prst="line">
            <a:avLst/>
          </a:prstGeom>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6C28CE11-9488-4461-8A72-8B97EF52C9A9}"/>
              </a:ext>
            </a:extLst>
          </p:cNvPr>
          <p:cNvSpPr/>
          <p:nvPr/>
        </p:nvSpPr>
        <p:spPr>
          <a:xfrm>
            <a:off x="4198794" y="639744"/>
            <a:ext cx="3314946" cy="584775"/>
          </a:xfrm>
          <a:prstGeom prst="rect">
            <a:avLst/>
          </a:prstGeom>
          <a:noFill/>
        </p:spPr>
        <p:txBody>
          <a:bodyPr wrap="none" lIns="91440" tIns="45720" rIns="91440" bIns="45720">
            <a:spAutoFit/>
          </a:bodyPr>
          <a:lstStyle/>
          <a:p>
            <a:pPr algn="ctr"/>
            <a:r>
              <a:rPr lang="en-US" sz="3200" b="0" cap="none" spc="0">
                <a:ln w="0"/>
                <a:solidFill>
                  <a:schemeClr val="tx1"/>
                </a:solidFill>
                <a:effectLst>
                  <a:outerShdw blurRad="38100" dist="19050" dir="2700000" algn="tl" rotWithShape="0">
                    <a:schemeClr val="dk1">
                      <a:alpha val="40000"/>
                    </a:schemeClr>
                  </a:outerShdw>
                </a:effectLst>
              </a:rPr>
              <a:t>Pre-Award </a:t>
            </a:r>
            <a:r>
              <a:rPr lang="en-US" sz="2000" b="0" cap="none" spc="0">
                <a:ln w="0"/>
                <a:solidFill>
                  <a:schemeClr val="tx1"/>
                </a:solidFill>
                <a:effectLst>
                  <a:outerShdw blurRad="38100" dist="19050" dir="2700000" algn="tl" rotWithShape="0">
                    <a:schemeClr val="dk1">
                      <a:alpha val="40000"/>
                    </a:schemeClr>
                  </a:outerShdw>
                </a:effectLst>
              </a:rPr>
              <a:t>(12 Months)</a:t>
            </a:r>
            <a:endParaRPr lang="en-US" sz="5400" b="0" cap="none" spc="0">
              <a:ln w="0"/>
              <a:solidFill>
                <a:schemeClr val="tx1"/>
              </a:solidFill>
              <a:effectLst>
                <a:outerShdw blurRad="38100" dist="19050" dir="2700000" algn="tl" rotWithShape="0">
                  <a:schemeClr val="dk1">
                    <a:alpha val="40000"/>
                  </a:schemeClr>
                </a:outerShdw>
              </a:effectLst>
            </a:endParaRPr>
          </a:p>
        </p:txBody>
      </p:sp>
      <p:sp>
        <p:nvSpPr>
          <p:cNvPr id="54" name="Rectangle 53">
            <a:extLst>
              <a:ext uri="{FF2B5EF4-FFF2-40B4-BE49-F238E27FC236}">
                <a16:creationId xmlns:a16="http://schemas.microsoft.com/office/drawing/2014/main" id="{D55A57E0-AD82-462E-B571-98E937C6A3F9}"/>
              </a:ext>
            </a:extLst>
          </p:cNvPr>
          <p:cNvSpPr/>
          <p:nvPr/>
        </p:nvSpPr>
        <p:spPr>
          <a:xfrm>
            <a:off x="2434975" y="3222024"/>
            <a:ext cx="8031301" cy="584775"/>
          </a:xfrm>
          <a:prstGeom prst="rect">
            <a:avLst/>
          </a:prstGeom>
          <a:noFill/>
        </p:spPr>
        <p:txBody>
          <a:bodyPr wrap="square" lIns="91440" tIns="45720" rIns="91440" bIns="45720">
            <a:spAutoFit/>
          </a:bodyPr>
          <a:lstStyle/>
          <a:p>
            <a:pPr algn="ctr"/>
            <a:r>
              <a:rPr lang="en-US" sz="3200" b="0" cap="none" spc="0">
                <a:ln w="0"/>
                <a:solidFill>
                  <a:schemeClr val="tx1"/>
                </a:solidFill>
                <a:effectLst>
                  <a:outerShdw blurRad="38100" dist="19050" dir="2700000" algn="tl" rotWithShape="0">
                    <a:schemeClr val="dk1">
                      <a:alpha val="40000"/>
                    </a:schemeClr>
                  </a:outerShdw>
                </a:effectLst>
              </a:rPr>
              <a:t>Performance &amp; Administration</a:t>
            </a:r>
            <a:endParaRPr lang="en-US" sz="5400" b="0" cap="none" spc="0">
              <a:ln w="0"/>
              <a:solidFill>
                <a:schemeClr val="tx1"/>
              </a:solidFill>
              <a:effectLst>
                <a:outerShdw blurRad="38100" dist="19050" dir="2700000" algn="tl" rotWithShape="0">
                  <a:schemeClr val="dk1">
                    <a:alpha val="40000"/>
                  </a:schemeClr>
                </a:outerShdw>
              </a:effectLst>
            </a:endParaRPr>
          </a:p>
        </p:txBody>
      </p:sp>
      <p:sp>
        <p:nvSpPr>
          <p:cNvPr id="55" name="Rectangle 54">
            <a:extLst>
              <a:ext uri="{FF2B5EF4-FFF2-40B4-BE49-F238E27FC236}">
                <a16:creationId xmlns:a16="http://schemas.microsoft.com/office/drawing/2014/main" id="{A1FF3EE5-94BA-40C0-B3EA-B83981E74F52}"/>
              </a:ext>
            </a:extLst>
          </p:cNvPr>
          <p:cNvSpPr/>
          <p:nvPr/>
        </p:nvSpPr>
        <p:spPr>
          <a:xfrm>
            <a:off x="2280862" y="3981009"/>
            <a:ext cx="1325367" cy="3817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t>Post Award </a:t>
            </a:r>
            <a:r>
              <a:rPr lang="en-US" sz="1400" b="1">
                <a:latin typeface="Arial" panose="020B0604020202020204" pitchFamily="34" charset="0"/>
                <a:cs typeface="Arial" panose="020B0604020202020204" pitchFamily="34" charset="0"/>
              </a:rPr>
              <a:t>Activities</a:t>
            </a:r>
            <a:r>
              <a:rPr lang="en-US" sz="1400" b="1"/>
              <a:t> </a:t>
            </a:r>
            <a:endParaRPr lang="en-US" sz="2000" b="1"/>
          </a:p>
        </p:txBody>
      </p:sp>
      <p:cxnSp>
        <p:nvCxnSpPr>
          <p:cNvPr id="58" name="Straight Connector 57">
            <a:extLst>
              <a:ext uri="{FF2B5EF4-FFF2-40B4-BE49-F238E27FC236}">
                <a16:creationId xmlns:a16="http://schemas.microsoft.com/office/drawing/2014/main" id="{867697B5-ACBD-4CD6-8AA0-E05A67522C6D}"/>
              </a:ext>
            </a:extLst>
          </p:cNvPr>
          <p:cNvCxnSpPr>
            <a:cxnSpLocks/>
            <a:endCxn id="55" idx="1"/>
          </p:cNvCxnSpPr>
          <p:nvPr/>
        </p:nvCxnSpPr>
        <p:spPr>
          <a:xfrm>
            <a:off x="2137026" y="4130211"/>
            <a:ext cx="143836" cy="41691"/>
          </a:xfrm>
          <a:prstGeom prst="line">
            <a:avLst/>
          </a:prstGeom>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3BE2ED99-CCE5-407D-AD17-48B1CA79C2FB}"/>
              </a:ext>
            </a:extLst>
          </p:cNvPr>
          <p:cNvSpPr/>
          <p:nvPr/>
        </p:nvSpPr>
        <p:spPr>
          <a:xfrm>
            <a:off x="2280861" y="4591395"/>
            <a:ext cx="1325367" cy="381785"/>
          </a:xfrm>
          <a:prstGeom prst="rect">
            <a:avLst/>
          </a:prstGeom>
          <a:solidFill>
            <a:srgbClr val="003B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latin typeface="Arial" panose="020B0604020202020204" pitchFamily="34" charset="0"/>
                <a:cs typeface="Arial" panose="020B0604020202020204" pitchFamily="34" charset="0"/>
              </a:rPr>
              <a:t>Signatures</a:t>
            </a:r>
            <a:endParaRPr lang="en-US" sz="2000" b="1">
              <a:latin typeface="Arial" panose="020B0604020202020204" pitchFamily="34" charset="0"/>
              <a:cs typeface="Arial" panose="020B0604020202020204" pitchFamily="34" charset="0"/>
            </a:endParaRPr>
          </a:p>
        </p:txBody>
      </p:sp>
      <p:sp>
        <p:nvSpPr>
          <p:cNvPr id="65" name="Rectangle 64">
            <a:extLst>
              <a:ext uri="{FF2B5EF4-FFF2-40B4-BE49-F238E27FC236}">
                <a16:creationId xmlns:a16="http://schemas.microsoft.com/office/drawing/2014/main" id="{ED68CCE7-BDD6-4735-8ECB-B4ECEBF2282E}"/>
              </a:ext>
            </a:extLst>
          </p:cNvPr>
          <p:cNvSpPr/>
          <p:nvPr/>
        </p:nvSpPr>
        <p:spPr>
          <a:xfrm>
            <a:off x="2260314" y="5182500"/>
            <a:ext cx="1325367" cy="835530"/>
          </a:xfrm>
          <a:prstGeom prst="rect">
            <a:avLst/>
          </a:prstGeom>
          <a:solidFill>
            <a:srgbClr val="003B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a:latin typeface="Arial" panose="020B0604020202020204" pitchFamily="34" charset="0"/>
                <a:cs typeface="Arial" panose="020B0604020202020204" pitchFamily="34" charset="0"/>
              </a:rPr>
              <a:t>Budget /Grants </a:t>
            </a:r>
            <a:r>
              <a:rPr lang="en-US" sz="1400" b="1">
                <a:latin typeface="Arial" panose="020B0604020202020204" pitchFamily="34" charset="0"/>
                <a:cs typeface="Arial" panose="020B0604020202020204" pitchFamily="34" charset="0"/>
              </a:rPr>
              <a:t>Management</a:t>
            </a:r>
            <a:endParaRPr lang="en-US" sz="2000" b="1">
              <a:latin typeface="Arial" panose="020B0604020202020204" pitchFamily="34" charset="0"/>
              <a:cs typeface="Arial" panose="020B0604020202020204" pitchFamily="34" charset="0"/>
            </a:endParaRPr>
          </a:p>
        </p:txBody>
      </p:sp>
      <p:sp>
        <p:nvSpPr>
          <p:cNvPr id="66" name="Rectangle 65">
            <a:extLst>
              <a:ext uri="{FF2B5EF4-FFF2-40B4-BE49-F238E27FC236}">
                <a16:creationId xmlns:a16="http://schemas.microsoft.com/office/drawing/2014/main" id="{26921C4F-2F0F-4B9E-B5A7-588D145F4EEB}"/>
              </a:ext>
            </a:extLst>
          </p:cNvPr>
          <p:cNvSpPr/>
          <p:nvPr/>
        </p:nvSpPr>
        <p:spPr>
          <a:xfrm>
            <a:off x="3840528" y="3981008"/>
            <a:ext cx="1325367" cy="3817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latin typeface="Arial" panose="020B0604020202020204" pitchFamily="34" charset="0"/>
                <a:cs typeface="Arial" panose="020B0604020202020204" pitchFamily="34" charset="0"/>
              </a:rPr>
              <a:t>Agreement Management</a:t>
            </a:r>
            <a:endParaRPr lang="en-US" sz="2000" b="1">
              <a:latin typeface="Arial" panose="020B0604020202020204" pitchFamily="34" charset="0"/>
              <a:cs typeface="Arial" panose="020B0604020202020204" pitchFamily="34" charset="0"/>
            </a:endParaRPr>
          </a:p>
        </p:txBody>
      </p:sp>
      <p:cxnSp>
        <p:nvCxnSpPr>
          <p:cNvPr id="68" name="Straight Arrow Connector 67">
            <a:extLst>
              <a:ext uri="{FF2B5EF4-FFF2-40B4-BE49-F238E27FC236}">
                <a16:creationId xmlns:a16="http://schemas.microsoft.com/office/drawing/2014/main" id="{1A4DD327-3A23-4A0E-A295-D187B3E848EF}"/>
              </a:ext>
            </a:extLst>
          </p:cNvPr>
          <p:cNvCxnSpPr>
            <a:stCxn id="55" idx="3"/>
            <a:endCxn id="66" idx="1"/>
          </p:cNvCxnSpPr>
          <p:nvPr/>
        </p:nvCxnSpPr>
        <p:spPr>
          <a:xfrm flipV="1">
            <a:off x="3606229" y="4171901"/>
            <a:ext cx="234299"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6D0562F4-C50E-4213-9298-6D5D7B5D06FE}"/>
              </a:ext>
            </a:extLst>
          </p:cNvPr>
          <p:cNvSpPr/>
          <p:nvPr/>
        </p:nvSpPr>
        <p:spPr>
          <a:xfrm>
            <a:off x="3819978" y="4611384"/>
            <a:ext cx="1325367" cy="381785"/>
          </a:xfrm>
          <a:prstGeom prst="rect">
            <a:avLst/>
          </a:prstGeom>
          <a:solidFill>
            <a:srgbClr val="003B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latin typeface="Arial" panose="020B0604020202020204" pitchFamily="34" charset="0"/>
                <a:cs typeface="Arial" panose="020B0604020202020204" pitchFamily="34" charset="0"/>
              </a:rPr>
              <a:t>Quality Assurance</a:t>
            </a:r>
            <a:endParaRPr lang="en-US" sz="2000" b="1">
              <a:latin typeface="Arial" panose="020B0604020202020204" pitchFamily="34" charset="0"/>
              <a:cs typeface="Arial" panose="020B0604020202020204" pitchFamily="34" charset="0"/>
            </a:endParaRPr>
          </a:p>
        </p:txBody>
      </p:sp>
      <p:sp>
        <p:nvSpPr>
          <p:cNvPr id="77" name="Rectangle 76">
            <a:extLst>
              <a:ext uri="{FF2B5EF4-FFF2-40B4-BE49-F238E27FC236}">
                <a16:creationId xmlns:a16="http://schemas.microsoft.com/office/drawing/2014/main" id="{6DF051F7-522D-431E-A1D1-2FAC15AEA19E}"/>
              </a:ext>
            </a:extLst>
          </p:cNvPr>
          <p:cNvSpPr/>
          <p:nvPr/>
        </p:nvSpPr>
        <p:spPr>
          <a:xfrm>
            <a:off x="5367364" y="3989761"/>
            <a:ext cx="1937558" cy="4291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a:latin typeface="Arial" panose="020B0604020202020204" pitchFamily="34" charset="0"/>
                <a:cs typeface="Arial" panose="020B0604020202020204" pitchFamily="34" charset="0"/>
              </a:rPr>
              <a:t>Inspection</a:t>
            </a:r>
            <a:r>
              <a:rPr lang="en-US" sz="1300" b="1"/>
              <a:t>/Acceptance</a:t>
            </a:r>
          </a:p>
        </p:txBody>
      </p:sp>
      <p:cxnSp>
        <p:nvCxnSpPr>
          <p:cNvPr id="78" name="Straight Arrow Connector 77">
            <a:extLst>
              <a:ext uri="{FF2B5EF4-FFF2-40B4-BE49-F238E27FC236}">
                <a16:creationId xmlns:a16="http://schemas.microsoft.com/office/drawing/2014/main" id="{D398C898-43E0-4D91-A52F-C2014D8084FF}"/>
              </a:ext>
            </a:extLst>
          </p:cNvPr>
          <p:cNvCxnSpPr>
            <a:cxnSpLocks/>
            <a:endCxn id="77" idx="1"/>
          </p:cNvCxnSpPr>
          <p:nvPr/>
        </p:nvCxnSpPr>
        <p:spPr>
          <a:xfrm>
            <a:off x="5133065" y="4180656"/>
            <a:ext cx="234299" cy="236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3ED7FB6A-3515-40F6-AD66-E3278EFA1712}"/>
              </a:ext>
            </a:extLst>
          </p:cNvPr>
          <p:cNvSpPr/>
          <p:nvPr/>
        </p:nvSpPr>
        <p:spPr>
          <a:xfrm>
            <a:off x="5346814" y="4620137"/>
            <a:ext cx="1937558" cy="353043"/>
          </a:xfrm>
          <a:prstGeom prst="rect">
            <a:avLst/>
          </a:prstGeom>
          <a:solidFill>
            <a:srgbClr val="003B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latin typeface="Arial" panose="020B0604020202020204" pitchFamily="34" charset="0"/>
                <a:cs typeface="Arial" panose="020B0604020202020204" pitchFamily="34" charset="0"/>
              </a:rPr>
              <a:t>Review Deliverables</a:t>
            </a:r>
            <a:endParaRPr lang="en-US" sz="2000" b="1">
              <a:latin typeface="Arial" panose="020B0604020202020204" pitchFamily="34" charset="0"/>
              <a:cs typeface="Arial" panose="020B0604020202020204" pitchFamily="34" charset="0"/>
            </a:endParaRPr>
          </a:p>
        </p:txBody>
      </p:sp>
      <p:sp>
        <p:nvSpPr>
          <p:cNvPr id="80" name="Rectangle 79">
            <a:extLst>
              <a:ext uri="{FF2B5EF4-FFF2-40B4-BE49-F238E27FC236}">
                <a16:creationId xmlns:a16="http://schemas.microsoft.com/office/drawing/2014/main" id="{AEDCB160-FC57-41F7-BCBA-96E13D375604}"/>
              </a:ext>
            </a:extLst>
          </p:cNvPr>
          <p:cNvSpPr/>
          <p:nvPr/>
        </p:nvSpPr>
        <p:spPr>
          <a:xfrm>
            <a:off x="5326267" y="5211242"/>
            <a:ext cx="1993535" cy="697189"/>
          </a:xfrm>
          <a:prstGeom prst="rect">
            <a:avLst/>
          </a:prstGeom>
          <a:solidFill>
            <a:srgbClr val="003B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latin typeface="Arial" panose="020B0604020202020204" pitchFamily="34" charset="0"/>
                <a:cs typeface="Arial" panose="020B0604020202020204" pitchFamily="34" charset="0"/>
              </a:rPr>
              <a:t>Review Invoices/Requests for Funds</a:t>
            </a:r>
            <a:endParaRPr lang="en-US" sz="2000" b="1">
              <a:latin typeface="Arial" panose="020B0604020202020204" pitchFamily="34" charset="0"/>
              <a:cs typeface="Arial" panose="020B0604020202020204" pitchFamily="34" charset="0"/>
            </a:endParaRPr>
          </a:p>
        </p:txBody>
      </p:sp>
      <p:sp>
        <p:nvSpPr>
          <p:cNvPr id="87" name="Rectangle 86">
            <a:extLst>
              <a:ext uri="{FF2B5EF4-FFF2-40B4-BE49-F238E27FC236}">
                <a16:creationId xmlns:a16="http://schemas.microsoft.com/office/drawing/2014/main" id="{96C698A2-DA82-425E-AA97-02FA6F1357F5}"/>
              </a:ext>
            </a:extLst>
          </p:cNvPr>
          <p:cNvSpPr/>
          <p:nvPr/>
        </p:nvSpPr>
        <p:spPr>
          <a:xfrm>
            <a:off x="7506391" y="3920055"/>
            <a:ext cx="1937558" cy="498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t> </a:t>
            </a:r>
            <a:r>
              <a:rPr lang="en-US" sz="1400" b="1">
                <a:latin typeface="Arial" panose="020B0604020202020204" pitchFamily="34" charset="0"/>
                <a:cs typeface="Arial" panose="020B0604020202020204" pitchFamily="34" charset="0"/>
              </a:rPr>
              <a:t>Modifications</a:t>
            </a:r>
            <a:endParaRPr lang="en-US" sz="2000" b="1">
              <a:latin typeface="Arial" panose="020B0604020202020204" pitchFamily="34" charset="0"/>
              <a:cs typeface="Arial" panose="020B0604020202020204" pitchFamily="34" charset="0"/>
            </a:endParaRPr>
          </a:p>
        </p:txBody>
      </p:sp>
      <p:cxnSp>
        <p:nvCxnSpPr>
          <p:cNvPr id="88" name="Straight Arrow Connector 87">
            <a:extLst>
              <a:ext uri="{FF2B5EF4-FFF2-40B4-BE49-F238E27FC236}">
                <a16:creationId xmlns:a16="http://schemas.microsoft.com/office/drawing/2014/main" id="{0E6520E9-B0B6-4310-A82D-00741615AF1E}"/>
              </a:ext>
            </a:extLst>
          </p:cNvPr>
          <p:cNvCxnSpPr>
            <a:cxnSpLocks/>
            <a:endCxn id="87" idx="1"/>
          </p:cNvCxnSpPr>
          <p:nvPr/>
        </p:nvCxnSpPr>
        <p:spPr>
          <a:xfrm>
            <a:off x="7272092" y="4168022"/>
            <a:ext cx="234299" cy="14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99D5B698-E94F-4021-8C9D-56F6C6E75361}"/>
              </a:ext>
            </a:extLst>
          </p:cNvPr>
          <p:cNvSpPr/>
          <p:nvPr/>
        </p:nvSpPr>
        <p:spPr>
          <a:xfrm>
            <a:off x="7485841" y="4607502"/>
            <a:ext cx="1937558" cy="353043"/>
          </a:xfrm>
          <a:prstGeom prst="rect">
            <a:avLst/>
          </a:prstGeom>
          <a:solidFill>
            <a:srgbClr val="003B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latin typeface="Arial" panose="020B0604020202020204" pitchFamily="34" charset="0"/>
                <a:cs typeface="Arial" panose="020B0604020202020204" pitchFamily="34" charset="0"/>
              </a:rPr>
              <a:t>Adjustments</a:t>
            </a:r>
            <a:endParaRPr lang="en-US" sz="2000" b="1">
              <a:latin typeface="Arial" panose="020B0604020202020204" pitchFamily="34" charset="0"/>
              <a:cs typeface="Arial" panose="020B0604020202020204" pitchFamily="34" charset="0"/>
            </a:endParaRPr>
          </a:p>
        </p:txBody>
      </p:sp>
      <p:sp>
        <p:nvSpPr>
          <p:cNvPr id="90" name="Rectangle 89">
            <a:extLst>
              <a:ext uri="{FF2B5EF4-FFF2-40B4-BE49-F238E27FC236}">
                <a16:creationId xmlns:a16="http://schemas.microsoft.com/office/drawing/2014/main" id="{66C3B225-F9AF-44EE-99E4-6DB3EED1B37A}"/>
              </a:ext>
            </a:extLst>
          </p:cNvPr>
          <p:cNvSpPr/>
          <p:nvPr/>
        </p:nvSpPr>
        <p:spPr>
          <a:xfrm>
            <a:off x="7465294" y="5198607"/>
            <a:ext cx="1993535" cy="520878"/>
          </a:xfrm>
          <a:prstGeom prst="rect">
            <a:avLst/>
          </a:prstGeom>
          <a:solidFill>
            <a:srgbClr val="003B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latin typeface="Arial" panose="020B0604020202020204" pitchFamily="34" charset="0"/>
                <a:cs typeface="Arial" panose="020B0604020202020204" pitchFamily="34" charset="0"/>
              </a:rPr>
              <a:t>Approvals, if applicable</a:t>
            </a:r>
            <a:endParaRPr lang="en-US" sz="2000" b="1">
              <a:latin typeface="Arial" panose="020B0604020202020204" pitchFamily="34" charset="0"/>
              <a:cs typeface="Arial" panose="020B0604020202020204" pitchFamily="34" charset="0"/>
            </a:endParaRPr>
          </a:p>
        </p:txBody>
      </p:sp>
      <p:sp>
        <p:nvSpPr>
          <p:cNvPr id="93" name="Rectangle 92">
            <a:extLst>
              <a:ext uri="{FF2B5EF4-FFF2-40B4-BE49-F238E27FC236}">
                <a16:creationId xmlns:a16="http://schemas.microsoft.com/office/drawing/2014/main" id="{221ED412-252A-49BA-AF92-7FF96D2B1137}"/>
              </a:ext>
            </a:extLst>
          </p:cNvPr>
          <p:cNvSpPr/>
          <p:nvPr/>
        </p:nvSpPr>
        <p:spPr>
          <a:xfrm>
            <a:off x="9639393" y="3968527"/>
            <a:ext cx="1937558" cy="4291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t> </a:t>
            </a:r>
            <a:r>
              <a:rPr lang="en-US" sz="1400" b="1">
                <a:latin typeface="Arial" panose="020B0604020202020204" pitchFamily="34" charset="0"/>
                <a:cs typeface="Arial" panose="020B0604020202020204" pitchFamily="34" charset="0"/>
              </a:rPr>
              <a:t>Disposition</a:t>
            </a:r>
            <a:endParaRPr lang="en-US" sz="2000" b="1">
              <a:latin typeface="Arial" panose="020B0604020202020204" pitchFamily="34" charset="0"/>
              <a:cs typeface="Arial" panose="020B0604020202020204" pitchFamily="34" charset="0"/>
            </a:endParaRPr>
          </a:p>
        </p:txBody>
      </p:sp>
      <p:cxnSp>
        <p:nvCxnSpPr>
          <p:cNvPr id="94" name="Straight Arrow Connector 93">
            <a:extLst>
              <a:ext uri="{FF2B5EF4-FFF2-40B4-BE49-F238E27FC236}">
                <a16:creationId xmlns:a16="http://schemas.microsoft.com/office/drawing/2014/main" id="{A771FBE9-6291-4F89-91F8-FF8D5B0D0173}"/>
              </a:ext>
            </a:extLst>
          </p:cNvPr>
          <p:cNvCxnSpPr>
            <a:cxnSpLocks/>
            <a:endCxn id="93" idx="1"/>
          </p:cNvCxnSpPr>
          <p:nvPr/>
        </p:nvCxnSpPr>
        <p:spPr>
          <a:xfrm>
            <a:off x="9405094" y="4159422"/>
            <a:ext cx="234299" cy="236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5" name="Rectangle 94">
            <a:extLst>
              <a:ext uri="{FF2B5EF4-FFF2-40B4-BE49-F238E27FC236}">
                <a16:creationId xmlns:a16="http://schemas.microsoft.com/office/drawing/2014/main" id="{D6CF0C6B-F521-46DC-896C-BDF550330446}"/>
              </a:ext>
            </a:extLst>
          </p:cNvPr>
          <p:cNvSpPr/>
          <p:nvPr/>
        </p:nvSpPr>
        <p:spPr>
          <a:xfrm>
            <a:off x="9656850" y="4598903"/>
            <a:ext cx="1937558" cy="353043"/>
          </a:xfrm>
          <a:prstGeom prst="rect">
            <a:avLst/>
          </a:prstGeom>
          <a:solidFill>
            <a:srgbClr val="003B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latin typeface="Arial" panose="020B0604020202020204" pitchFamily="34" charset="0"/>
                <a:cs typeface="Arial" panose="020B0604020202020204" pitchFamily="34" charset="0"/>
              </a:rPr>
              <a:t>Renewals</a:t>
            </a:r>
            <a:endParaRPr lang="en-US" sz="2000" b="1">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760494D0-0C1B-4E9A-9BD6-9EBFFA28D96D}"/>
              </a:ext>
            </a:extLst>
          </p:cNvPr>
          <p:cNvSpPr/>
          <p:nvPr/>
        </p:nvSpPr>
        <p:spPr>
          <a:xfrm>
            <a:off x="9636303" y="5148912"/>
            <a:ext cx="1993535" cy="353043"/>
          </a:xfrm>
          <a:prstGeom prst="rect">
            <a:avLst/>
          </a:prstGeom>
          <a:solidFill>
            <a:srgbClr val="003B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latin typeface="Arial" panose="020B0604020202020204" pitchFamily="34" charset="0"/>
                <a:cs typeface="Arial" panose="020B0604020202020204" pitchFamily="34" charset="0"/>
              </a:rPr>
              <a:t>Expiration</a:t>
            </a:r>
            <a:endParaRPr lang="en-US" sz="2000" b="1">
              <a:latin typeface="Arial" panose="020B0604020202020204" pitchFamily="34" charset="0"/>
              <a:cs typeface="Arial" panose="020B0604020202020204" pitchFamily="34" charset="0"/>
            </a:endParaRPr>
          </a:p>
        </p:txBody>
      </p:sp>
      <p:sp>
        <p:nvSpPr>
          <p:cNvPr id="99" name="Rectangle 98">
            <a:extLst>
              <a:ext uri="{FF2B5EF4-FFF2-40B4-BE49-F238E27FC236}">
                <a16:creationId xmlns:a16="http://schemas.microsoft.com/office/drawing/2014/main" id="{16405D27-7C69-481F-B04B-C67F1EA868BE}"/>
              </a:ext>
            </a:extLst>
          </p:cNvPr>
          <p:cNvSpPr/>
          <p:nvPr/>
        </p:nvSpPr>
        <p:spPr>
          <a:xfrm>
            <a:off x="9604337" y="5664987"/>
            <a:ext cx="1993535" cy="353043"/>
          </a:xfrm>
          <a:prstGeom prst="rect">
            <a:avLst/>
          </a:prstGeom>
          <a:solidFill>
            <a:srgbClr val="003B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latin typeface="Arial" panose="020B0604020202020204" pitchFamily="34" charset="0"/>
                <a:cs typeface="Arial" panose="020B0604020202020204" pitchFamily="34" charset="0"/>
              </a:rPr>
              <a:t>Termination</a:t>
            </a:r>
            <a:endParaRPr lang="en-US" sz="20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8385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ED833B-6486-46C8-BA01-8EB615C4DCD2}"/>
              </a:ext>
            </a:extLst>
          </p:cNvPr>
          <p:cNvSpPr>
            <a:spLocks noGrp="1"/>
          </p:cNvSpPr>
          <p:nvPr>
            <p:ph type="sldNum" sz="quarter" idx="12"/>
          </p:nvPr>
        </p:nvSpPr>
        <p:spPr/>
        <p:txBody>
          <a:bodyPr/>
          <a:lstStyle/>
          <a:p>
            <a:fld id="{84E24DD3-0117-F947-8F74-C808912B5A2D}" type="slidenum">
              <a:rPr lang="en-US" smtClean="0"/>
              <a:t>17</a:t>
            </a:fld>
            <a:endParaRPr lang="en-US"/>
          </a:p>
        </p:txBody>
      </p:sp>
      <p:pic>
        <p:nvPicPr>
          <p:cNvPr id="4" name="Picture 3">
            <a:extLst>
              <a:ext uri="{FF2B5EF4-FFF2-40B4-BE49-F238E27FC236}">
                <a16:creationId xmlns:a16="http://schemas.microsoft.com/office/drawing/2014/main" id="{02D0A11E-43F0-491E-87E3-E7C9B0F0D7A0}"/>
              </a:ext>
            </a:extLst>
          </p:cNvPr>
          <p:cNvPicPr>
            <a:picLocks/>
          </p:cNvPicPr>
          <p:nvPr>
            <p:custDataLst>
              <p:tags r:id="rId2"/>
            </p:custDataLst>
          </p:nvPr>
        </p:nvPicPr>
        <p:blipFill>
          <a:blip r:embed="rId8"/>
          <a:stretch>
            <a:fillRect/>
          </a:stretch>
        </p:blipFill>
        <p:spPr>
          <a:xfrm>
            <a:off x="3201670" y="508000"/>
            <a:ext cx="1219200" cy="510126"/>
          </a:xfrm>
          <a:prstGeom prst="rect">
            <a:avLst/>
          </a:prstGeom>
        </p:spPr>
      </p:pic>
      <p:pic>
        <p:nvPicPr>
          <p:cNvPr id="6" name="Picture 5">
            <a:extLst>
              <a:ext uri="{FF2B5EF4-FFF2-40B4-BE49-F238E27FC236}">
                <a16:creationId xmlns:a16="http://schemas.microsoft.com/office/drawing/2014/main" id="{E3348038-39D7-4780-ABDE-8A7099FD1594}"/>
              </a:ext>
            </a:extLst>
          </p:cNvPr>
          <p:cNvPicPr>
            <a:picLocks/>
          </p:cNvPicPr>
          <p:nvPr>
            <p:custDataLst>
              <p:tags r:id="rId3"/>
            </p:custDataLst>
          </p:nvPr>
        </p:nvPicPr>
        <p:blipFill>
          <a:blip r:embed="rId9"/>
          <a:stretch>
            <a:fillRect/>
          </a:stretch>
        </p:blipFill>
        <p:spPr>
          <a:xfrm>
            <a:off x="508000" y="2209800"/>
            <a:ext cx="2438400" cy="2438400"/>
          </a:xfrm>
          <a:prstGeom prst="rect">
            <a:avLst/>
          </a:prstGeom>
        </p:spPr>
      </p:pic>
      <p:sp>
        <p:nvSpPr>
          <p:cNvPr id="7" name="Rectangle 6">
            <a:extLst>
              <a:ext uri="{FF2B5EF4-FFF2-40B4-BE49-F238E27FC236}">
                <a16:creationId xmlns:a16="http://schemas.microsoft.com/office/drawing/2014/main" id="{C1227DE8-D19D-4930-A326-412EAEC3CCF8}"/>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a:solidFill>
                  <a:srgbClr val="5B5B5B"/>
                </a:solidFill>
              </a:rPr>
              <a:t>Audience Q&amp;A Session</a:t>
            </a:r>
          </a:p>
        </p:txBody>
      </p:sp>
      <p:sp>
        <p:nvSpPr>
          <p:cNvPr id="8" name="Rectangle 7">
            <a:extLst>
              <a:ext uri="{FF2B5EF4-FFF2-40B4-BE49-F238E27FC236}">
                <a16:creationId xmlns:a16="http://schemas.microsoft.com/office/drawing/2014/main" id="{D00DCAB7-57F8-4192-92EA-E265DB35DA96}"/>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audience questions on this slide.</a:t>
            </a:r>
          </a:p>
        </p:txBody>
      </p:sp>
    </p:spTree>
    <p:custDataLst>
      <p:tags r:id="rId1"/>
    </p:custDataLst>
    <p:extLst>
      <p:ext uri="{BB962C8B-B14F-4D97-AF65-F5344CB8AC3E}">
        <p14:creationId xmlns:p14="http://schemas.microsoft.com/office/powerpoint/2010/main" val="291273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9625B1-174F-1E43-B405-EDA230B27C81}"/>
              </a:ext>
            </a:extLst>
          </p:cNvPr>
          <p:cNvSpPr>
            <a:spLocks noGrp="1"/>
          </p:cNvSpPr>
          <p:nvPr>
            <p:ph type="ctrTitle"/>
          </p:nvPr>
        </p:nvSpPr>
        <p:spPr>
          <a:xfrm>
            <a:off x="838200" y="835572"/>
            <a:ext cx="10514744" cy="2119305"/>
          </a:xfrm>
        </p:spPr>
        <p:txBody>
          <a:bodyPr>
            <a:normAutofit/>
          </a:bodyPr>
          <a:lstStyle/>
          <a:p>
            <a:r>
              <a:rPr lang="en-US" dirty="0">
                <a:latin typeface="Arial"/>
                <a:cs typeface="Arial"/>
              </a:rPr>
              <a:t>Part 2: </a:t>
            </a:r>
            <a:br>
              <a:rPr lang="en-US" dirty="0"/>
            </a:br>
            <a:r>
              <a:rPr lang="en-US" sz="4800" dirty="0"/>
              <a:t>Technology</a:t>
            </a:r>
            <a:endParaRPr lang="en-US" sz="4800" dirty="0">
              <a:latin typeface="Arial"/>
              <a:cs typeface="Arial"/>
            </a:endParaRPr>
          </a:p>
        </p:txBody>
      </p:sp>
      <p:sp>
        <p:nvSpPr>
          <p:cNvPr id="5" name="Text Placeholder 4">
            <a:extLst>
              <a:ext uri="{FF2B5EF4-FFF2-40B4-BE49-F238E27FC236}">
                <a16:creationId xmlns:a16="http://schemas.microsoft.com/office/drawing/2014/main" id="{8C86A2BD-25FA-435E-A322-11AD550F933F}"/>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35389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11E8BB-F440-4BDC-94A9-CE7AE164ADBA}"/>
              </a:ext>
            </a:extLst>
          </p:cNvPr>
          <p:cNvSpPr>
            <a:spLocks noGrp="1"/>
          </p:cNvSpPr>
          <p:nvPr>
            <p:ph type="title"/>
          </p:nvPr>
        </p:nvSpPr>
        <p:spPr>
          <a:xfrm>
            <a:off x="402344" y="327616"/>
            <a:ext cx="11217728" cy="365125"/>
          </a:xfrm>
        </p:spPr>
        <p:txBody>
          <a:bodyPr/>
          <a:lstStyle/>
          <a:p>
            <a:r>
              <a:rPr lang="en-US" b="1" dirty="0"/>
              <a:t>Technology </a:t>
            </a:r>
            <a:br>
              <a:rPr lang="en-US" sz="2800" b="1" dirty="0"/>
            </a:br>
            <a:endParaRPr lang="en-US" sz="2800" dirty="0"/>
          </a:p>
        </p:txBody>
      </p:sp>
      <p:sp>
        <p:nvSpPr>
          <p:cNvPr id="2" name="Slide Number Placeholder 1">
            <a:extLst>
              <a:ext uri="{FF2B5EF4-FFF2-40B4-BE49-F238E27FC236}">
                <a16:creationId xmlns:a16="http://schemas.microsoft.com/office/drawing/2014/main" id="{C2899005-7DFF-464F-8F6A-A89E1B4EF748}"/>
              </a:ext>
            </a:extLst>
          </p:cNvPr>
          <p:cNvSpPr>
            <a:spLocks noGrp="1"/>
          </p:cNvSpPr>
          <p:nvPr>
            <p:ph type="sldNum" sz="quarter" idx="4294967295"/>
          </p:nvPr>
        </p:nvSpPr>
        <p:spPr>
          <a:xfrm>
            <a:off x="9448800" y="6356350"/>
            <a:ext cx="2743200" cy="365125"/>
          </a:xfrm>
        </p:spPr>
        <p:txBody>
          <a:bodyPr/>
          <a:lstStyle/>
          <a:p>
            <a:fld id="{84E24DD3-0117-F947-8F74-C808912B5A2D}" type="slidenum">
              <a:rPr lang="en-US" smtClean="0"/>
              <a:t>19</a:t>
            </a:fld>
            <a:endParaRPr lang="en-US"/>
          </a:p>
        </p:txBody>
      </p:sp>
      <p:graphicFrame>
        <p:nvGraphicFramePr>
          <p:cNvPr id="7" name="Table 7">
            <a:extLst>
              <a:ext uri="{FF2B5EF4-FFF2-40B4-BE49-F238E27FC236}">
                <a16:creationId xmlns:a16="http://schemas.microsoft.com/office/drawing/2014/main" id="{8AB0F535-A60A-4C83-BAE7-77B290BD2C3A}"/>
              </a:ext>
            </a:extLst>
          </p:cNvPr>
          <p:cNvGraphicFramePr>
            <a:graphicFrameLocks noGrp="1"/>
          </p:cNvGraphicFramePr>
          <p:nvPr>
            <p:extLst>
              <p:ext uri="{D42A27DB-BD31-4B8C-83A1-F6EECF244321}">
                <p14:modId xmlns:p14="http://schemas.microsoft.com/office/powerpoint/2010/main" val="2091752815"/>
              </p:ext>
            </p:extLst>
          </p:nvPr>
        </p:nvGraphicFramePr>
        <p:xfrm>
          <a:off x="490876" y="914947"/>
          <a:ext cx="11129196" cy="4540425"/>
        </p:xfrm>
        <a:graphic>
          <a:graphicData uri="http://schemas.openxmlformats.org/drawingml/2006/table">
            <a:tbl>
              <a:tblPr firstRow="1" bandRow="1">
                <a:tableStyleId>{5C22544A-7EE6-4342-B048-85BDC9FD1C3A}</a:tableStyleId>
              </a:tblPr>
              <a:tblGrid>
                <a:gridCol w="3979524">
                  <a:extLst>
                    <a:ext uri="{9D8B030D-6E8A-4147-A177-3AD203B41FA5}">
                      <a16:colId xmlns:a16="http://schemas.microsoft.com/office/drawing/2014/main" val="466101531"/>
                    </a:ext>
                  </a:extLst>
                </a:gridCol>
                <a:gridCol w="7149672">
                  <a:extLst>
                    <a:ext uri="{9D8B030D-6E8A-4147-A177-3AD203B41FA5}">
                      <a16:colId xmlns:a16="http://schemas.microsoft.com/office/drawing/2014/main" val="1708648481"/>
                    </a:ext>
                  </a:extLst>
                </a:gridCol>
              </a:tblGrid>
              <a:tr h="791385">
                <a:tc>
                  <a:txBody>
                    <a:bodyPr/>
                    <a:lstStyle/>
                    <a:p>
                      <a:pPr algn="ctr"/>
                      <a:r>
                        <a:rPr lang="en-US" sz="2800" dirty="0"/>
                        <a:t>Thresholds</a:t>
                      </a:r>
                    </a:p>
                  </a:txBody>
                  <a:tcPr/>
                </a:tc>
                <a:tc>
                  <a:txBody>
                    <a:bodyPr/>
                    <a:lstStyle/>
                    <a:p>
                      <a:pPr algn="ctr"/>
                      <a:r>
                        <a:rPr lang="en-US" sz="3200"/>
                        <a:t>Procurement Methods</a:t>
                      </a:r>
                    </a:p>
                  </a:txBody>
                  <a:tcPr/>
                </a:tc>
                <a:extLst>
                  <a:ext uri="{0D108BD9-81ED-4DB2-BD59-A6C34878D82A}">
                    <a16:rowId xmlns:a16="http://schemas.microsoft.com/office/drawing/2014/main" val="1236997920"/>
                  </a:ext>
                </a:extLst>
              </a:tr>
              <a:tr h="1365951">
                <a:tc>
                  <a:txBody>
                    <a:bodyPr/>
                    <a:lstStyle/>
                    <a:p>
                      <a:pPr algn="ctr"/>
                      <a:r>
                        <a:rPr lang="en-US" sz="2400" dirty="0">
                          <a:solidFill>
                            <a:schemeClr val="tx1"/>
                          </a:solidFill>
                          <a:latin typeface="Arial" panose="020B0604020202020204" pitchFamily="34" charset="0"/>
                          <a:cs typeface="Arial" panose="020B0604020202020204" pitchFamily="34" charset="0"/>
                        </a:rPr>
                        <a:t>$.01 - $49,999</a:t>
                      </a:r>
                    </a:p>
                  </a:txBody>
                  <a:tcPr/>
                </a:tc>
                <a:tc>
                  <a:txBody>
                    <a:bodyPr/>
                    <a:lstStyle/>
                    <a:p>
                      <a:pPr marL="285750" indent="-285750" algn="l">
                        <a:buFont typeface="Arial" panose="020B0604020202020204" pitchFamily="34" charset="0"/>
                        <a:buChar char="•"/>
                      </a:pPr>
                      <a:r>
                        <a:rPr lang="en-US" sz="2400" b="1">
                          <a:solidFill>
                            <a:schemeClr val="tx1"/>
                          </a:solidFill>
                          <a:latin typeface="Arial" panose="020B0604020202020204" pitchFamily="34" charset="0"/>
                          <a:cs typeface="Arial" panose="020B0604020202020204" pitchFamily="34" charset="0"/>
                        </a:rPr>
                        <a:t>Does not require ITS approval</a:t>
                      </a:r>
                    </a:p>
                    <a:p>
                      <a:pPr marL="0" indent="0" algn="l">
                        <a:buFont typeface="Arial" panose="020B0604020202020204" pitchFamily="34" charset="0"/>
                        <a:buNone/>
                      </a:pPr>
                      <a:endParaRPr lang="en-US" sz="2400" b="1">
                        <a:solidFill>
                          <a:schemeClr val="tx1"/>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2400" b="1">
                          <a:solidFill>
                            <a:schemeClr val="tx1"/>
                          </a:solidFill>
                          <a:latin typeface="Arial" panose="020B0604020202020204" pitchFamily="34" charset="0"/>
                          <a:cs typeface="Arial" panose="020B0604020202020204" pitchFamily="34" charset="0"/>
                        </a:rPr>
                        <a:t>Technology Procurement Request Required </a:t>
                      </a:r>
                    </a:p>
                    <a:p>
                      <a:pPr marL="285750" indent="-285750" algn="l">
                        <a:buFont typeface="Arial" panose="020B0604020202020204" pitchFamily="34" charset="0"/>
                        <a:buChar char="•"/>
                      </a:pPr>
                      <a:endParaRPr lang="en-US" sz="2400" b="1">
                        <a:solidFill>
                          <a:schemeClr val="tx1"/>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2400" b="1">
                          <a:solidFill>
                            <a:schemeClr val="tx1"/>
                          </a:solidFill>
                          <a:latin typeface="Arial" panose="020B0604020202020204" pitchFamily="34" charset="0"/>
                          <a:cs typeface="Arial" panose="020B0604020202020204" pitchFamily="34" charset="0"/>
                        </a:rPr>
                        <a:t>Requires two quotes for processing</a:t>
                      </a:r>
                      <a:endParaRPr lang="en-US" sz="24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40678924"/>
                  </a:ext>
                </a:extLst>
              </a:tr>
              <a:tr h="1365951">
                <a:tc>
                  <a:txBody>
                    <a:bodyPr/>
                    <a:lstStyle/>
                    <a:p>
                      <a:pPr algn="ctr"/>
                      <a:r>
                        <a:rPr lang="en-US" sz="2400" dirty="0">
                          <a:solidFill>
                            <a:schemeClr val="tx1"/>
                          </a:solidFill>
                          <a:latin typeface="Arial" panose="020B0604020202020204" pitchFamily="34" charset="0"/>
                          <a:cs typeface="Arial" panose="020B0604020202020204" pitchFamily="34" charset="0"/>
                        </a:rPr>
                        <a:t>$50,000 and over  </a:t>
                      </a:r>
                    </a:p>
                  </a:txBody>
                  <a:tcPr/>
                </a:tc>
                <a:tc>
                  <a:txBody>
                    <a:bodyPr/>
                    <a:lstStyle/>
                    <a:p>
                      <a:pPr marL="342900" indent="-342900" algn="l">
                        <a:buFont typeface="Arial" panose="020B0604020202020204" pitchFamily="34" charset="0"/>
                        <a:buChar char="•"/>
                      </a:pPr>
                      <a:r>
                        <a:rPr lang="en-US" sz="2400" b="1">
                          <a:solidFill>
                            <a:schemeClr val="tx1"/>
                          </a:solidFill>
                          <a:latin typeface="Arial" panose="020B0604020202020204" pitchFamily="34" charset="0"/>
                          <a:cs typeface="Arial" panose="020B0604020202020204" pitchFamily="34" charset="0"/>
                        </a:rPr>
                        <a:t>Technology Procurement Request Required </a:t>
                      </a:r>
                    </a:p>
                    <a:p>
                      <a:pPr marL="0" indent="0" algn="l">
                        <a:buFont typeface="Arial" panose="020B0604020202020204" pitchFamily="34" charset="0"/>
                        <a:buNone/>
                      </a:pPr>
                      <a:endParaRPr lang="en-US" sz="1800" b="1">
                        <a:solidFill>
                          <a:schemeClr val="tx1"/>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2400" b="1">
                          <a:solidFill>
                            <a:schemeClr val="tx1"/>
                          </a:solidFill>
                          <a:latin typeface="Arial" panose="020B0604020202020204" pitchFamily="34" charset="0"/>
                          <a:cs typeface="Arial" panose="020B0604020202020204" pitchFamily="34" charset="0"/>
                        </a:rPr>
                        <a:t>Approval is required by </a:t>
                      </a:r>
                    </a:p>
                    <a:p>
                      <a:pPr marL="914400" lvl="1" indent="-457200" algn="l">
                        <a:buFont typeface="Arial" panose="020B0604020202020204" pitchFamily="34" charset="0"/>
                        <a:buChar char="•"/>
                      </a:pPr>
                      <a:r>
                        <a:rPr lang="en-US" sz="2400" b="1">
                          <a:solidFill>
                            <a:schemeClr val="tx1"/>
                          </a:solidFill>
                          <a:latin typeface="Arial" panose="020B0604020202020204" pitchFamily="34" charset="0"/>
                          <a:cs typeface="Arial" panose="020B0604020202020204" pitchFamily="34" charset="0"/>
                        </a:rPr>
                        <a:t>SBE </a:t>
                      </a:r>
                    </a:p>
                    <a:p>
                      <a:pPr marL="914400" lvl="1" indent="-457200" algn="l">
                        <a:buFont typeface="Arial" panose="020B0604020202020204" pitchFamily="34" charset="0"/>
                        <a:buChar char="•"/>
                      </a:pPr>
                      <a:r>
                        <a:rPr lang="en-US" sz="2400" b="1">
                          <a:solidFill>
                            <a:schemeClr val="tx1"/>
                          </a:solidFill>
                          <a:latin typeface="Arial" panose="020B0604020202020204" pitchFamily="34" charset="0"/>
                          <a:cs typeface="Arial" panose="020B0604020202020204" pitchFamily="34" charset="0"/>
                        </a:rPr>
                        <a:t>ITS</a:t>
                      </a:r>
                      <a:endParaRPr lang="en-US" sz="24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71433582"/>
                  </a:ext>
                </a:extLst>
              </a:tr>
            </a:tbl>
          </a:graphicData>
        </a:graphic>
      </p:graphicFrame>
    </p:spTree>
    <p:extLst>
      <p:ext uri="{BB962C8B-B14F-4D97-AF65-F5344CB8AC3E}">
        <p14:creationId xmlns:p14="http://schemas.microsoft.com/office/powerpoint/2010/main" val="1161393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8FA50-6086-8A4F-99F6-6737B35FFBC4}"/>
              </a:ext>
            </a:extLst>
          </p:cNvPr>
          <p:cNvSpPr>
            <a:spLocks noGrp="1"/>
          </p:cNvSpPr>
          <p:nvPr>
            <p:ph type="title"/>
          </p:nvPr>
        </p:nvSpPr>
        <p:spPr/>
        <p:txBody>
          <a:bodyPr/>
          <a:lstStyle/>
          <a:p>
            <a:r>
              <a:rPr lang="en-US" dirty="0"/>
              <a:t>Mississippi Department of Education</a:t>
            </a:r>
          </a:p>
        </p:txBody>
      </p:sp>
      <p:sp>
        <p:nvSpPr>
          <p:cNvPr id="3" name="Slide Number Placeholder 2">
            <a:extLst>
              <a:ext uri="{FF2B5EF4-FFF2-40B4-BE49-F238E27FC236}">
                <a16:creationId xmlns:a16="http://schemas.microsoft.com/office/drawing/2014/main" id="{2204A568-B0BD-8645-A781-E5705AA4E542}"/>
              </a:ext>
            </a:extLst>
          </p:cNvPr>
          <p:cNvSpPr>
            <a:spLocks noGrp="1"/>
          </p:cNvSpPr>
          <p:nvPr>
            <p:ph type="sldNum" sz="quarter" idx="12"/>
          </p:nvPr>
        </p:nvSpPr>
        <p:spPr/>
        <p:txBody>
          <a:bodyPr/>
          <a:lstStyle/>
          <a:p>
            <a:fld id="{84E24DD3-0117-F947-8F74-C808912B5A2D}" type="slidenum">
              <a:rPr lang="en-US" smtClean="0"/>
              <a:pPr/>
              <a:t>2</a:t>
            </a:fld>
            <a:endParaRPr lang="en-US"/>
          </a:p>
        </p:txBody>
      </p:sp>
    </p:spTree>
    <p:extLst>
      <p:ext uri="{BB962C8B-B14F-4D97-AF65-F5344CB8AC3E}">
        <p14:creationId xmlns:p14="http://schemas.microsoft.com/office/powerpoint/2010/main" val="2655570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7F13FD-AA14-4E91-80F8-3D59FD1B15C8}"/>
              </a:ext>
            </a:extLst>
          </p:cNvPr>
          <p:cNvSpPr>
            <a:spLocks noGrp="1"/>
          </p:cNvSpPr>
          <p:nvPr>
            <p:ph type="title"/>
          </p:nvPr>
        </p:nvSpPr>
        <p:spPr>
          <a:xfrm>
            <a:off x="412618" y="251201"/>
            <a:ext cx="10605890" cy="380298"/>
          </a:xfrm>
        </p:spPr>
        <p:txBody>
          <a:bodyPr/>
          <a:lstStyle/>
          <a:p>
            <a:r>
              <a:rPr lang="en-US" dirty="0"/>
              <a:t>Technology</a:t>
            </a:r>
          </a:p>
        </p:txBody>
      </p:sp>
      <p:sp>
        <p:nvSpPr>
          <p:cNvPr id="6" name="Content Placeholder 5">
            <a:extLst>
              <a:ext uri="{FF2B5EF4-FFF2-40B4-BE49-F238E27FC236}">
                <a16:creationId xmlns:a16="http://schemas.microsoft.com/office/drawing/2014/main" id="{82E225C6-CCEB-470A-9565-3726055B4462}"/>
              </a:ext>
            </a:extLst>
          </p:cNvPr>
          <p:cNvSpPr>
            <a:spLocks noGrp="1"/>
          </p:cNvSpPr>
          <p:nvPr>
            <p:ph idx="1"/>
          </p:nvPr>
        </p:nvSpPr>
        <p:spPr/>
        <p:txBody>
          <a:bodyPr vert="horz" lIns="91440" tIns="45720" rIns="91440" bIns="45720" rtlCol="0" anchor="t">
            <a:normAutofit/>
          </a:bodyPr>
          <a:lstStyle/>
          <a:p>
            <a:endParaRPr lang="en-US" dirty="0"/>
          </a:p>
          <a:p>
            <a:r>
              <a:rPr lang="en-US" sz="3600" dirty="0">
                <a:latin typeface="Arial"/>
                <a:cs typeface="Arial"/>
              </a:rPr>
              <a:t>MDE Technology Request Procedures</a:t>
            </a:r>
          </a:p>
          <a:p>
            <a:r>
              <a:rPr lang="en-US" sz="3600" dirty="0"/>
              <a:t>Review TPR Revisions  </a:t>
            </a:r>
          </a:p>
        </p:txBody>
      </p:sp>
      <p:sp>
        <p:nvSpPr>
          <p:cNvPr id="2" name="Slide Number Placeholder 1">
            <a:extLst>
              <a:ext uri="{FF2B5EF4-FFF2-40B4-BE49-F238E27FC236}">
                <a16:creationId xmlns:a16="http://schemas.microsoft.com/office/drawing/2014/main" id="{66FC4579-4DD0-4201-926D-B7D093EE8E45}"/>
              </a:ext>
            </a:extLst>
          </p:cNvPr>
          <p:cNvSpPr>
            <a:spLocks noGrp="1"/>
          </p:cNvSpPr>
          <p:nvPr>
            <p:ph type="sldNum" sz="quarter" idx="4294967295"/>
          </p:nvPr>
        </p:nvSpPr>
        <p:spPr>
          <a:xfrm>
            <a:off x="9448800" y="6356350"/>
            <a:ext cx="2743200" cy="365125"/>
          </a:xfrm>
        </p:spPr>
        <p:txBody>
          <a:bodyPr/>
          <a:lstStyle/>
          <a:p>
            <a:fld id="{84E24DD3-0117-F947-8F74-C808912B5A2D}" type="slidenum">
              <a:rPr lang="en-US" smtClean="0"/>
              <a:t>20</a:t>
            </a:fld>
            <a:endParaRPr lang="en-US"/>
          </a:p>
        </p:txBody>
      </p:sp>
    </p:spTree>
    <p:extLst>
      <p:ext uri="{BB962C8B-B14F-4D97-AF65-F5344CB8AC3E}">
        <p14:creationId xmlns:p14="http://schemas.microsoft.com/office/powerpoint/2010/main" val="2927878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ext, application&#10;&#10;Description automatically generated with medium confidence">
            <a:extLst>
              <a:ext uri="{FF2B5EF4-FFF2-40B4-BE49-F238E27FC236}">
                <a16:creationId xmlns:a16="http://schemas.microsoft.com/office/drawing/2014/main" id="{71733C3B-49A5-4485-989F-5952B8B48D4C}"/>
              </a:ext>
            </a:extLst>
          </p:cNvPr>
          <p:cNvPicPr>
            <a:picLocks noGrp="1" noChangeAspect="1"/>
          </p:cNvPicPr>
          <p:nvPr>
            <p:ph idx="4294967295"/>
          </p:nvPr>
        </p:nvPicPr>
        <p:blipFill rotWithShape="1">
          <a:blip r:embed="rId3"/>
          <a:srcRect l="3771" t="1807" r="5134" b="8804"/>
          <a:stretch/>
        </p:blipFill>
        <p:spPr>
          <a:xfrm>
            <a:off x="6096000" y="0"/>
            <a:ext cx="4962448" cy="6555036"/>
          </a:xfrm>
        </p:spPr>
      </p:pic>
      <p:pic>
        <p:nvPicPr>
          <p:cNvPr id="7" name="Picture 6" descr="A picture containing table&#10;&#10;Description automatically generated">
            <a:extLst>
              <a:ext uri="{FF2B5EF4-FFF2-40B4-BE49-F238E27FC236}">
                <a16:creationId xmlns:a16="http://schemas.microsoft.com/office/drawing/2014/main" id="{0B1D8071-61DA-4BEB-9BE1-EB2B5C6363E7}"/>
              </a:ext>
            </a:extLst>
          </p:cNvPr>
          <p:cNvPicPr>
            <a:picLocks noChangeAspect="1"/>
          </p:cNvPicPr>
          <p:nvPr/>
        </p:nvPicPr>
        <p:blipFill rotWithShape="1">
          <a:blip r:embed="rId4"/>
          <a:srcRect l="3981" t="2508" r="4288" b="5869"/>
          <a:stretch/>
        </p:blipFill>
        <p:spPr>
          <a:xfrm>
            <a:off x="1033701" y="92748"/>
            <a:ext cx="4861170" cy="6462288"/>
          </a:xfrm>
          <a:prstGeom prst="rect">
            <a:avLst/>
          </a:prstGeom>
        </p:spPr>
      </p:pic>
    </p:spTree>
    <p:extLst>
      <p:ext uri="{BB962C8B-B14F-4D97-AF65-F5344CB8AC3E}">
        <p14:creationId xmlns:p14="http://schemas.microsoft.com/office/powerpoint/2010/main" val="3152934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1F2A84-B493-4D65-95B2-EC640A1AF30A}"/>
              </a:ext>
            </a:extLst>
          </p:cNvPr>
          <p:cNvSpPr>
            <a:spLocks noGrp="1"/>
          </p:cNvSpPr>
          <p:nvPr>
            <p:ph type="sldNum" sz="quarter" idx="12"/>
          </p:nvPr>
        </p:nvSpPr>
        <p:spPr/>
        <p:txBody>
          <a:bodyPr/>
          <a:lstStyle/>
          <a:p>
            <a:fld id="{84E24DD3-0117-F947-8F74-C808912B5A2D}" type="slidenum">
              <a:rPr lang="en-US" smtClean="0"/>
              <a:t>22</a:t>
            </a:fld>
            <a:endParaRPr lang="en-US"/>
          </a:p>
        </p:txBody>
      </p:sp>
      <p:pic>
        <p:nvPicPr>
          <p:cNvPr id="4" name="Picture 3">
            <a:extLst>
              <a:ext uri="{FF2B5EF4-FFF2-40B4-BE49-F238E27FC236}">
                <a16:creationId xmlns:a16="http://schemas.microsoft.com/office/drawing/2014/main" id="{789F1449-C9CB-4FE2-A917-018040E6AA4B}"/>
              </a:ext>
            </a:extLst>
          </p:cNvPr>
          <p:cNvPicPr>
            <a:picLocks/>
          </p:cNvPicPr>
          <p:nvPr>
            <p:custDataLst>
              <p:tags r:id="rId2"/>
            </p:custDataLst>
          </p:nvPr>
        </p:nvPicPr>
        <p:blipFill>
          <a:blip r:embed="rId8"/>
          <a:stretch>
            <a:fillRect/>
          </a:stretch>
        </p:blipFill>
        <p:spPr>
          <a:xfrm>
            <a:off x="3201670" y="508000"/>
            <a:ext cx="1219200" cy="510126"/>
          </a:xfrm>
          <a:prstGeom prst="rect">
            <a:avLst/>
          </a:prstGeom>
        </p:spPr>
      </p:pic>
      <p:pic>
        <p:nvPicPr>
          <p:cNvPr id="6" name="Picture 5">
            <a:extLst>
              <a:ext uri="{FF2B5EF4-FFF2-40B4-BE49-F238E27FC236}">
                <a16:creationId xmlns:a16="http://schemas.microsoft.com/office/drawing/2014/main" id="{36DA2CA6-9560-4B2E-AA2D-86A8BC3BD3DE}"/>
              </a:ext>
            </a:extLst>
          </p:cNvPr>
          <p:cNvPicPr>
            <a:picLocks/>
          </p:cNvPicPr>
          <p:nvPr>
            <p:custDataLst>
              <p:tags r:id="rId3"/>
            </p:custDataLst>
          </p:nvPr>
        </p:nvPicPr>
        <p:blipFill>
          <a:blip r:embed="rId9"/>
          <a:stretch>
            <a:fillRect/>
          </a:stretch>
        </p:blipFill>
        <p:spPr>
          <a:xfrm>
            <a:off x="508000" y="2209800"/>
            <a:ext cx="2438400" cy="2438400"/>
          </a:xfrm>
          <a:prstGeom prst="rect">
            <a:avLst/>
          </a:prstGeom>
        </p:spPr>
      </p:pic>
      <p:sp>
        <p:nvSpPr>
          <p:cNvPr id="7" name="Rectangle 6">
            <a:extLst>
              <a:ext uri="{FF2B5EF4-FFF2-40B4-BE49-F238E27FC236}">
                <a16:creationId xmlns:a16="http://schemas.microsoft.com/office/drawing/2014/main" id="{5564F5B7-000B-41AA-A293-80B674A5B5AD}"/>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a:solidFill>
                  <a:srgbClr val="5B5B5B"/>
                </a:solidFill>
              </a:rPr>
              <a:t>For State Funded grants, when are the required forms due</a:t>
            </a:r>
          </a:p>
        </p:txBody>
      </p:sp>
      <p:sp>
        <p:nvSpPr>
          <p:cNvPr id="8" name="Rectangle 7">
            <a:extLst>
              <a:ext uri="{FF2B5EF4-FFF2-40B4-BE49-F238E27FC236}">
                <a16:creationId xmlns:a16="http://schemas.microsoft.com/office/drawing/2014/main" id="{CBCF5B64-89B9-42E1-810A-BE67C4B7EC70}"/>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42859832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D02F3E-ACA9-4209-A2AA-E1A56758717C}"/>
              </a:ext>
            </a:extLst>
          </p:cNvPr>
          <p:cNvSpPr>
            <a:spLocks noGrp="1"/>
          </p:cNvSpPr>
          <p:nvPr>
            <p:ph type="sldNum" sz="quarter" idx="12"/>
          </p:nvPr>
        </p:nvSpPr>
        <p:spPr/>
        <p:txBody>
          <a:bodyPr/>
          <a:lstStyle/>
          <a:p>
            <a:fld id="{84E24DD3-0117-F947-8F74-C808912B5A2D}" type="slidenum">
              <a:rPr lang="en-US" smtClean="0"/>
              <a:t>23</a:t>
            </a:fld>
            <a:endParaRPr lang="en-US"/>
          </a:p>
        </p:txBody>
      </p:sp>
      <p:pic>
        <p:nvPicPr>
          <p:cNvPr id="4" name="Picture 3">
            <a:extLst>
              <a:ext uri="{FF2B5EF4-FFF2-40B4-BE49-F238E27FC236}">
                <a16:creationId xmlns:a16="http://schemas.microsoft.com/office/drawing/2014/main" id="{23D9A172-2B9C-4702-8EB9-9383D5C0C83F}"/>
              </a:ext>
            </a:extLst>
          </p:cNvPr>
          <p:cNvPicPr>
            <a:picLocks/>
          </p:cNvPicPr>
          <p:nvPr>
            <p:custDataLst>
              <p:tags r:id="rId2"/>
            </p:custDataLst>
          </p:nvPr>
        </p:nvPicPr>
        <p:blipFill>
          <a:blip r:embed="rId8"/>
          <a:stretch>
            <a:fillRect/>
          </a:stretch>
        </p:blipFill>
        <p:spPr>
          <a:xfrm>
            <a:off x="3201670" y="508000"/>
            <a:ext cx="1219200" cy="510126"/>
          </a:xfrm>
          <a:prstGeom prst="rect">
            <a:avLst/>
          </a:prstGeom>
        </p:spPr>
      </p:pic>
      <p:pic>
        <p:nvPicPr>
          <p:cNvPr id="6" name="Picture 5">
            <a:extLst>
              <a:ext uri="{FF2B5EF4-FFF2-40B4-BE49-F238E27FC236}">
                <a16:creationId xmlns:a16="http://schemas.microsoft.com/office/drawing/2014/main" id="{1B2963D3-E1E9-4306-88C5-A055DE708D77}"/>
              </a:ext>
            </a:extLst>
          </p:cNvPr>
          <p:cNvPicPr>
            <a:picLocks/>
          </p:cNvPicPr>
          <p:nvPr>
            <p:custDataLst>
              <p:tags r:id="rId3"/>
            </p:custDataLst>
          </p:nvPr>
        </p:nvPicPr>
        <p:blipFill>
          <a:blip r:embed="rId9"/>
          <a:stretch>
            <a:fillRect/>
          </a:stretch>
        </p:blipFill>
        <p:spPr>
          <a:xfrm>
            <a:off x="508000" y="2209800"/>
            <a:ext cx="2438400" cy="2438400"/>
          </a:xfrm>
          <a:prstGeom prst="rect">
            <a:avLst/>
          </a:prstGeom>
        </p:spPr>
      </p:pic>
      <p:sp>
        <p:nvSpPr>
          <p:cNvPr id="7" name="Rectangle 6">
            <a:extLst>
              <a:ext uri="{FF2B5EF4-FFF2-40B4-BE49-F238E27FC236}">
                <a16:creationId xmlns:a16="http://schemas.microsoft.com/office/drawing/2014/main" id="{800E4734-612F-4ABC-853D-D671E6CA9F80}"/>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a:solidFill>
                  <a:srgbClr val="5B5B5B"/>
                </a:solidFill>
              </a:rPr>
              <a:t>Federally funded grants must be procured using a competitive method</a:t>
            </a:r>
          </a:p>
        </p:txBody>
      </p:sp>
      <p:sp>
        <p:nvSpPr>
          <p:cNvPr id="8" name="Rectangle 7">
            <a:extLst>
              <a:ext uri="{FF2B5EF4-FFF2-40B4-BE49-F238E27FC236}">
                <a16:creationId xmlns:a16="http://schemas.microsoft.com/office/drawing/2014/main" id="{1905717F-5530-4118-BF34-28BA446C028A}"/>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19760566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79C81B-845D-47DA-8B6D-96883C02DF5C}"/>
              </a:ext>
            </a:extLst>
          </p:cNvPr>
          <p:cNvSpPr>
            <a:spLocks noGrp="1"/>
          </p:cNvSpPr>
          <p:nvPr>
            <p:ph type="sldNum" sz="quarter" idx="12"/>
          </p:nvPr>
        </p:nvSpPr>
        <p:spPr/>
        <p:txBody>
          <a:bodyPr/>
          <a:lstStyle/>
          <a:p>
            <a:fld id="{84E24DD3-0117-F947-8F74-C808912B5A2D}" type="slidenum">
              <a:rPr lang="en-US" smtClean="0"/>
              <a:t>24</a:t>
            </a:fld>
            <a:endParaRPr lang="en-US"/>
          </a:p>
        </p:txBody>
      </p:sp>
      <p:pic>
        <p:nvPicPr>
          <p:cNvPr id="4" name="Picture 3">
            <a:extLst>
              <a:ext uri="{FF2B5EF4-FFF2-40B4-BE49-F238E27FC236}">
                <a16:creationId xmlns:a16="http://schemas.microsoft.com/office/drawing/2014/main" id="{026A3433-27B6-43B4-AEC9-EA376B6CBC10}"/>
              </a:ext>
            </a:extLst>
          </p:cNvPr>
          <p:cNvPicPr>
            <a:picLocks/>
          </p:cNvPicPr>
          <p:nvPr>
            <p:custDataLst>
              <p:tags r:id="rId2"/>
            </p:custDataLst>
          </p:nvPr>
        </p:nvPicPr>
        <p:blipFill>
          <a:blip r:embed="rId8"/>
          <a:stretch>
            <a:fillRect/>
          </a:stretch>
        </p:blipFill>
        <p:spPr>
          <a:xfrm>
            <a:off x="3201670" y="508000"/>
            <a:ext cx="1219200" cy="510126"/>
          </a:xfrm>
          <a:prstGeom prst="rect">
            <a:avLst/>
          </a:prstGeom>
        </p:spPr>
      </p:pic>
      <p:pic>
        <p:nvPicPr>
          <p:cNvPr id="6" name="Picture 5">
            <a:extLst>
              <a:ext uri="{FF2B5EF4-FFF2-40B4-BE49-F238E27FC236}">
                <a16:creationId xmlns:a16="http://schemas.microsoft.com/office/drawing/2014/main" id="{29281EF4-8265-46EB-952D-507F8F090F88}"/>
              </a:ext>
            </a:extLst>
          </p:cNvPr>
          <p:cNvPicPr>
            <a:picLocks/>
          </p:cNvPicPr>
          <p:nvPr>
            <p:custDataLst>
              <p:tags r:id="rId3"/>
            </p:custDataLst>
          </p:nvPr>
        </p:nvPicPr>
        <p:blipFill>
          <a:blip r:embed="rId9"/>
          <a:stretch>
            <a:fillRect/>
          </a:stretch>
        </p:blipFill>
        <p:spPr>
          <a:xfrm>
            <a:off x="508000" y="2209800"/>
            <a:ext cx="2438400" cy="2438400"/>
          </a:xfrm>
          <a:prstGeom prst="rect">
            <a:avLst/>
          </a:prstGeom>
        </p:spPr>
      </p:pic>
      <p:sp>
        <p:nvSpPr>
          <p:cNvPr id="7" name="Rectangle 6">
            <a:extLst>
              <a:ext uri="{FF2B5EF4-FFF2-40B4-BE49-F238E27FC236}">
                <a16:creationId xmlns:a16="http://schemas.microsoft.com/office/drawing/2014/main" id="{DC35B3C8-6CCC-423E-A869-9F45A3F471E3}"/>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a:solidFill>
                  <a:srgbClr val="5B5B5B"/>
                </a:solidFill>
              </a:rPr>
              <a:t>An SBE Methodology is required for all grants over $50k. </a:t>
            </a:r>
          </a:p>
        </p:txBody>
      </p:sp>
      <p:sp>
        <p:nvSpPr>
          <p:cNvPr id="8" name="Rectangle 7">
            <a:extLst>
              <a:ext uri="{FF2B5EF4-FFF2-40B4-BE49-F238E27FC236}">
                <a16:creationId xmlns:a16="http://schemas.microsoft.com/office/drawing/2014/main" id="{32DAC541-A6B9-49E6-9F7C-C20A05485B1E}"/>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334251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7"/>
                                        </p:tgtEl>
                                      </p:cBhvr>
                                    </p:animEffect>
                                    <p:animScale>
                                      <p:cBhvr>
                                        <p:cTn id="7" dur="25" autoRev="1" fill="hold"/>
                                        <p:tgtEl>
                                          <p:spTgt spid="7"/>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1" nodeType="clickEffect">
                                  <p:stCondLst>
                                    <p:cond delay="0"/>
                                  </p:stCondLst>
                                  <p:childTnLst>
                                    <p:animEffect transition="out" filter="fade">
                                      <p:cBhvr>
                                        <p:cTn id="11" dur="50" tmFilter="0, 0; .2, .5; .8, .5; 1, 0"/>
                                        <p:tgtEl>
                                          <p:spTgt spid="7"/>
                                        </p:tgtEl>
                                      </p:cBhvr>
                                    </p:animEffect>
                                    <p:animScale>
                                      <p:cBhvr>
                                        <p:cTn id="12" dur="25" autoRev="1" fill="hold"/>
                                        <p:tgtEl>
                                          <p:spTgt spid="7"/>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2" nodeType="clickEffect">
                                  <p:stCondLst>
                                    <p:cond delay="0"/>
                                  </p:stCondLst>
                                  <p:childTnLst>
                                    <p:animEffect transition="out" filter="fade">
                                      <p:cBhvr>
                                        <p:cTn id="16" dur="50" tmFilter="0, 0; .2, .5; .8, .5; 1, 0"/>
                                        <p:tgtEl>
                                          <p:spTgt spid="7"/>
                                        </p:tgtEl>
                                      </p:cBhvr>
                                    </p:animEffect>
                                    <p:animScale>
                                      <p:cBhvr>
                                        <p:cTn id="17" dur="25"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9C4C22-7525-4AD9-AAB4-25DC461341BB}"/>
              </a:ext>
            </a:extLst>
          </p:cNvPr>
          <p:cNvSpPr>
            <a:spLocks noGrp="1"/>
          </p:cNvSpPr>
          <p:nvPr>
            <p:ph type="sldNum" sz="quarter" idx="12"/>
          </p:nvPr>
        </p:nvSpPr>
        <p:spPr/>
        <p:txBody>
          <a:bodyPr/>
          <a:lstStyle/>
          <a:p>
            <a:fld id="{84E24DD3-0117-F947-8F74-C808912B5A2D}" type="slidenum">
              <a:rPr lang="en-US" smtClean="0"/>
              <a:t>25</a:t>
            </a:fld>
            <a:endParaRPr lang="en-US"/>
          </a:p>
        </p:txBody>
      </p:sp>
      <p:pic>
        <p:nvPicPr>
          <p:cNvPr id="4" name="Picture 3">
            <a:extLst>
              <a:ext uri="{FF2B5EF4-FFF2-40B4-BE49-F238E27FC236}">
                <a16:creationId xmlns:a16="http://schemas.microsoft.com/office/drawing/2014/main" id="{C6C7F54D-A6E4-4181-83A4-B56BB13C22C0}"/>
              </a:ext>
            </a:extLst>
          </p:cNvPr>
          <p:cNvPicPr>
            <a:picLocks/>
          </p:cNvPicPr>
          <p:nvPr>
            <p:custDataLst>
              <p:tags r:id="rId2"/>
            </p:custDataLst>
          </p:nvPr>
        </p:nvPicPr>
        <p:blipFill>
          <a:blip r:embed="rId7"/>
          <a:stretch>
            <a:fillRect/>
          </a:stretch>
        </p:blipFill>
        <p:spPr>
          <a:xfrm>
            <a:off x="3201670" y="508000"/>
            <a:ext cx="1219200" cy="510126"/>
          </a:xfrm>
          <a:prstGeom prst="rect">
            <a:avLst/>
          </a:prstGeom>
        </p:spPr>
      </p:pic>
      <p:pic>
        <p:nvPicPr>
          <p:cNvPr id="6" name="Picture 5">
            <a:extLst>
              <a:ext uri="{FF2B5EF4-FFF2-40B4-BE49-F238E27FC236}">
                <a16:creationId xmlns:a16="http://schemas.microsoft.com/office/drawing/2014/main" id="{B6B8CC04-3A11-403B-B1B7-D39E03C1B94E}"/>
              </a:ext>
            </a:extLst>
          </p:cNvPr>
          <p:cNvPicPr>
            <a:picLocks/>
          </p:cNvPicPr>
          <p:nvPr>
            <p:custDataLst>
              <p:tags r:id="rId3"/>
            </p:custDataLst>
          </p:nvPr>
        </p:nvPicPr>
        <p:blipFill>
          <a:blip r:embed="rId8"/>
          <a:stretch>
            <a:fillRect/>
          </a:stretch>
        </p:blipFill>
        <p:spPr>
          <a:xfrm>
            <a:off x="508000" y="2209800"/>
            <a:ext cx="2438400" cy="2438400"/>
          </a:xfrm>
          <a:prstGeom prst="rect">
            <a:avLst/>
          </a:prstGeom>
        </p:spPr>
      </p:pic>
      <p:sp>
        <p:nvSpPr>
          <p:cNvPr id="7" name="Rectangle 6">
            <a:extLst>
              <a:ext uri="{FF2B5EF4-FFF2-40B4-BE49-F238E27FC236}">
                <a16:creationId xmlns:a16="http://schemas.microsoft.com/office/drawing/2014/main" id="{CA30D2C0-52D9-44E3-8909-094CCB91E39B}"/>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5B5B5B"/>
                </a:solidFill>
              </a:rPr>
              <a:t>The Technology Purchase Request Form requires signatures from the program office director and chief. </a:t>
            </a:r>
          </a:p>
        </p:txBody>
      </p:sp>
      <p:sp>
        <p:nvSpPr>
          <p:cNvPr id="8" name="Rectangle 7">
            <a:extLst>
              <a:ext uri="{FF2B5EF4-FFF2-40B4-BE49-F238E27FC236}">
                <a16:creationId xmlns:a16="http://schemas.microsoft.com/office/drawing/2014/main" id="{1DDDD175-2E2E-43B8-AEDC-C94FF9BCFC1E}"/>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3980259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7"/>
                                        </p:tgtEl>
                                      </p:cBhvr>
                                    </p:animEffect>
                                    <p:animScale>
                                      <p:cBhvr>
                                        <p:cTn id="7" dur="25" autoRev="1" fill="hold"/>
                                        <p:tgtEl>
                                          <p:spTgt spid="7"/>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1" nodeType="clickEffect">
                                  <p:stCondLst>
                                    <p:cond delay="0"/>
                                  </p:stCondLst>
                                  <p:childTnLst>
                                    <p:animEffect transition="out" filter="fade">
                                      <p:cBhvr>
                                        <p:cTn id="11" dur="50" tmFilter="0, 0; .2, .5; .8, .5; 1, 0"/>
                                        <p:tgtEl>
                                          <p:spTgt spid="7"/>
                                        </p:tgtEl>
                                      </p:cBhvr>
                                    </p:animEffect>
                                    <p:animScale>
                                      <p:cBhvr>
                                        <p:cTn id="12" dur="25" autoRev="1" fill="hold"/>
                                        <p:tgtEl>
                                          <p:spTgt spid="7"/>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2" nodeType="clickEffect">
                                  <p:stCondLst>
                                    <p:cond delay="0"/>
                                  </p:stCondLst>
                                  <p:childTnLst>
                                    <p:animEffect transition="out" filter="fade">
                                      <p:cBhvr>
                                        <p:cTn id="16" dur="50" tmFilter="0, 0; .2, .5; .8, .5; 1, 0"/>
                                        <p:tgtEl>
                                          <p:spTgt spid="7"/>
                                        </p:tgtEl>
                                      </p:cBhvr>
                                    </p:animEffect>
                                    <p:animScale>
                                      <p:cBhvr>
                                        <p:cTn id="17" dur="25"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F33134-F1F3-42F5-8636-A99253CD8B97}"/>
              </a:ext>
            </a:extLst>
          </p:cNvPr>
          <p:cNvSpPr>
            <a:spLocks noGrp="1"/>
          </p:cNvSpPr>
          <p:nvPr>
            <p:ph type="sldNum" sz="quarter" idx="12"/>
          </p:nvPr>
        </p:nvSpPr>
        <p:spPr/>
        <p:txBody>
          <a:bodyPr/>
          <a:lstStyle/>
          <a:p>
            <a:fld id="{84E24DD3-0117-F947-8F74-C808912B5A2D}" type="slidenum">
              <a:rPr lang="en-US" smtClean="0"/>
              <a:t>26</a:t>
            </a:fld>
            <a:endParaRPr lang="en-US"/>
          </a:p>
        </p:txBody>
      </p:sp>
      <p:pic>
        <p:nvPicPr>
          <p:cNvPr id="4" name="Picture 3">
            <a:extLst>
              <a:ext uri="{FF2B5EF4-FFF2-40B4-BE49-F238E27FC236}">
                <a16:creationId xmlns:a16="http://schemas.microsoft.com/office/drawing/2014/main" id="{9F443421-491D-44B2-9917-354BEDC3A1EE}"/>
              </a:ext>
            </a:extLst>
          </p:cNvPr>
          <p:cNvPicPr>
            <a:picLocks/>
          </p:cNvPicPr>
          <p:nvPr>
            <p:custDataLst>
              <p:tags r:id="rId2"/>
            </p:custDataLst>
          </p:nvPr>
        </p:nvPicPr>
        <p:blipFill>
          <a:blip r:embed="rId7"/>
          <a:stretch>
            <a:fillRect/>
          </a:stretch>
        </p:blipFill>
        <p:spPr>
          <a:xfrm>
            <a:off x="3201670" y="508000"/>
            <a:ext cx="1219200" cy="510126"/>
          </a:xfrm>
          <a:prstGeom prst="rect">
            <a:avLst/>
          </a:prstGeom>
        </p:spPr>
      </p:pic>
      <p:pic>
        <p:nvPicPr>
          <p:cNvPr id="6" name="Picture 5">
            <a:extLst>
              <a:ext uri="{FF2B5EF4-FFF2-40B4-BE49-F238E27FC236}">
                <a16:creationId xmlns:a16="http://schemas.microsoft.com/office/drawing/2014/main" id="{5620DC0B-48EA-4AFF-A691-36BC1F290495}"/>
              </a:ext>
            </a:extLst>
          </p:cNvPr>
          <p:cNvPicPr>
            <a:picLocks/>
          </p:cNvPicPr>
          <p:nvPr>
            <p:custDataLst>
              <p:tags r:id="rId3"/>
            </p:custDataLst>
          </p:nvPr>
        </p:nvPicPr>
        <p:blipFill>
          <a:blip r:embed="rId8"/>
          <a:stretch>
            <a:fillRect/>
          </a:stretch>
        </p:blipFill>
        <p:spPr>
          <a:xfrm>
            <a:off x="508000" y="2209800"/>
            <a:ext cx="2438400" cy="2438400"/>
          </a:xfrm>
          <a:prstGeom prst="rect">
            <a:avLst/>
          </a:prstGeom>
        </p:spPr>
      </p:pic>
      <p:sp>
        <p:nvSpPr>
          <p:cNvPr id="7" name="Rectangle 6">
            <a:extLst>
              <a:ext uri="{FF2B5EF4-FFF2-40B4-BE49-F238E27FC236}">
                <a16:creationId xmlns:a16="http://schemas.microsoft.com/office/drawing/2014/main" id="{19613015-B94C-46C6-B9BF-28A3B7D622F9}"/>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5B5B5B"/>
                </a:solidFill>
              </a:rPr>
              <a:t>Does the technology procurement analyst or the program office complete the Request for Quotes Form?</a:t>
            </a:r>
          </a:p>
        </p:txBody>
      </p:sp>
      <p:sp>
        <p:nvSpPr>
          <p:cNvPr id="8" name="Rectangle 7">
            <a:extLst>
              <a:ext uri="{FF2B5EF4-FFF2-40B4-BE49-F238E27FC236}">
                <a16:creationId xmlns:a16="http://schemas.microsoft.com/office/drawing/2014/main" id="{5DF5D4E6-D44D-40CD-A952-F9C4DE30F62F}"/>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418946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7"/>
                                        </p:tgtEl>
                                      </p:cBhvr>
                                    </p:animEffect>
                                    <p:animScale>
                                      <p:cBhvr>
                                        <p:cTn id="7" dur="25" autoRev="1" fill="hold"/>
                                        <p:tgtEl>
                                          <p:spTgt spid="7"/>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1" nodeType="clickEffect">
                                  <p:stCondLst>
                                    <p:cond delay="0"/>
                                  </p:stCondLst>
                                  <p:childTnLst>
                                    <p:animEffect transition="out" filter="fade">
                                      <p:cBhvr>
                                        <p:cTn id="11" dur="50" tmFilter="0, 0; .2, .5; .8, .5; 1, 0"/>
                                        <p:tgtEl>
                                          <p:spTgt spid="7"/>
                                        </p:tgtEl>
                                      </p:cBhvr>
                                    </p:animEffect>
                                    <p:animScale>
                                      <p:cBhvr>
                                        <p:cTn id="12" dur="25" autoRev="1" fill="hold"/>
                                        <p:tgtEl>
                                          <p:spTgt spid="7"/>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2" nodeType="clickEffect">
                                  <p:stCondLst>
                                    <p:cond delay="0"/>
                                  </p:stCondLst>
                                  <p:childTnLst>
                                    <p:animEffect transition="out" filter="fade">
                                      <p:cBhvr>
                                        <p:cTn id="16" dur="50" tmFilter="0, 0; .2, .5; .8, .5; 1, 0"/>
                                        <p:tgtEl>
                                          <p:spTgt spid="7"/>
                                        </p:tgtEl>
                                      </p:cBhvr>
                                    </p:animEffect>
                                    <p:animScale>
                                      <p:cBhvr>
                                        <p:cTn id="17" dur="25"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3CC626-7CC0-4CAF-BB82-ECF89AD3A68E}"/>
              </a:ext>
            </a:extLst>
          </p:cNvPr>
          <p:cNvSpPr>
            <a:spLocks noGrp="1"/>
          </p:cNvSpPr>
          <p:nvPr>
            <p:ph type="sldNum" sz="quarter" idx="12"/>
          </p:nvPr>
        </p:nvSpPr>
        <p:spPr/>
        <p:txBody>
          <a:bodyPr/>
          <a:lstStyle/>
          <a:p>
            <a:fld id="{84E24DD3-0117-F947-8F74-C808912B5A2D}" type="slidenum">
              <a:rPr lang="en-US" smtClean="0"/>
              <a:t>27</a:t>
            </a:fld>
            <a:endParaRPr lang="en-US"/>
          </a:p>
        </p:txBody>
      </p:sp>
      <p:pic>
        <p:nvPicPr>
          <p:cNvPr id="4" name="Picture 3">
            <a:extLst>
              <a:ext uri="{FF2B5EF4-FFF2-40B4-BE49-F238E27FC236}">
                <a16:creationId xmlns:a16="http://schemas.microsoft.com/office/drawing/2014/main" id="{794EF331-1FE3-486D-8037-EF8763C0B727}"/>
              </a:ext>
            </a:extLst>
          </p:cNvPr>
          <p:cNvPicPr>
            <a:picLocks/>
          </p:cNvPicPr>
          <p:nvPr>
            <p:custDataLst>
              <p:tags r:id="rId2"/>
            </p:custDataLst>
          </p:nvPr>
        </p:nvPicPr>
        <p:blipFill>
          <a:blip r:embed="rId8"/>
          <a:stretch>
            <a:fillRect/>
          </a:stretch>
        </p:blipFill>
        <p:spPr>
          <a:xfrm>
            <a:off x="3201670" y="508000"/>
            <a:ext cx="1219200" cy="510126"/>
          </a:xfrm>
          <a:prstGeom prst="rect">
            <a:avLst/>
          </a:prstGeom>
        </p:spPr>
      </p:pic>
      <p:pic>
        <p:nvPicPr>
          <p:cNvPr id="6" name="Picture 5">
            <a:extLst>
              <a:ext uri="{FF2B5EF4-FFF2-40B4-BE49-F238E27FC236}">
                <a16:creationId xmlns:a16="http://schemas.microsoft.com/office/drawing/2014/main" id="{246CE4BC-A4EC-435B-BC86-E4725BF5B4AF}"/>
              </a:ext>
            </a:extLst>
          </p:cNvPr>
          <p:cNvPicPr>
            <a:picLocks/>
          </p:cNvPicPr>
          <p:nvPr>
            <p:custDataLst>
              <p:tags r:id="rId3"/>
            </p:custDataLst>
          </p:nvPr>
        </p:nvPicPr>
        <p:blipFill>
          <a:blip r:embed="rId9"/>
          <a:stretch>
            <a:fillRect/>
          </a:stretch>
        </p:blipFill>
        <p:spPr>
          <a:xfrm>
            <a:off x="508000" y="2209800"/>
            <a:ext cx="2438400" cy="2438400"/>
          </a:xfrm>
          <a:prstGeom prst="rect">
            <a:avLst/>
          </a:prstGeom>
        </p:spPr>
      </p:pic>
      <p:sp>
        <p:nvSpPr>
          <p:cNvPr id="7" name="Rectangle 6">
            <a:extLst>
              <a:ext uri="{FF2B5EF4-FFF2-40B4-BE49-F238E27FC236}">
                <a16:creationId xmlns:a16="http://schemas.microsoft.com/office/drawing/2014/main" id="{200EFDAF-4937-4B6B-B9F6-2650DE23FF5D}"/>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a:solidFill>
                  <a:srgbClr val="5B5B5B"/>
                </a:solidFill>
              </a:rPr>
              <a:t>Audience Q&amp;A Session</a:t>
            </a:r>
          </a:p>
        </p:txBody>
      </p:sp>
      <p:sp>
        <p:nvSpPr>
          <p:cNvPr id="8" name="Rectangle 7">
            <a:extLst>
              <a:ext uri="{FF2B5EF4-FFF2-40B4-BE49-F238E27FC236}">
                <a16:creationId xmlns:a16="http://schemas.microsoft.com/office/drawing/2014/main" id="{E30A4C90-DBB8-48E9-81AD-7BBC21B384E3}"/>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audience questions on this slide.</a:t>
            </a:r>
          </a:p>
        </p:txBody>
      </p:sp>
    </p:spTree>
    <p:custDataLst>
      <p:tags r:id="rId1"/>
    </p:custDataLst>
    <p:extLst>
      <p:ext uri="{BB962C8B-B14F-4D97-AF65-F5344CB8AC3E}">
        <p14:creationId xmlns:p14="http://schemas.microsoft.com/office/powerpoint/2010/main" val="33797853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9625B1-174F-1E43-B405-EDA230B27C81}"/>
              </a:ext>
            </a:extLst>
          </p:cNvPr>
          <p:cNvSpPr>
            <a:spLocks noGrp="1"/>
          </p:cNvSpPr>
          <p:nvPr>
            <p:ph type="ctrTitle"/>
          </p:nvPr>
        </p:nvSpPr>
        <p:spPr>
          <a:xfrm>
            <a:off x="838200" y="835572"/>
            <a:ext cx="10514744" cy="2119305"/>
          </a:xfrm>
        </p:spPr>
        <p:txBody>
          <a:bodyPr>
            <a:normAutofit/>
          </a:bodyPr>
          <a:lstStyle/>
          <a:p>
            <a:r>
              <a:rPr lang="en-US" dirty="0">
                <a:latin typeface="Arial"/>
                <a:cs typeface="Arial"/>
              </a:rPr>
              <a:t>Part 3: </a:t>
            </a:r>
            <a:br>
              <a:rPr lang="en-US" dirty="0"/>
            </a:br>
            <a:r>
              <a:rPr lang="en-US" sz="4800" dirty="0">
                <a:latin typeface="Arial"/>
                <a:cs typeface="Arial"/>
              </a:rPr>
              <a:t>Contracts</a:t>
            </a:r>
          </a:p>
        </p:txBody>
      </p:sp>
      <p:sp>
        <p:nvSpPr>
          <p:cNvPr id="5" name="Text Placeholder 4">
            <a:extLst>
              <a:ext uri="{FF2B5EF4-FFF2-40B4-BE49-F238E27FC236}">
                <a16:creationId xmlns:a16="http://schemas.microsoft.com/office/drawing/2014/main" id="{8C86A2BD-25FA-435E-A322-11AD550F933F}"/>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5066259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11E8BB-F440-4BDC-94A9-CE7AE164ADBA}"/>
              </a:ext>
            </a:extLst>
          </p:cNvPr>
          <p:cNvSpPr>
            <a:spLocks noGrp="1"/>
          </p:cNvSpPr>
          <p:nvPr>
            <p:ph type="title"/>
          </p:nvPr>
        </p:nvSpPr>
        <p:spPr>
          <a:xfrm>
            <a:off x="402344" y="427695"/>
            <a:ext cx="11217728" cy="365125"/>
          </a:xfrm>
        </p:spPr>
        <p:txBody>
          <a:bodyPr/>
          <a:lstStyle/>
          <a:p>
            <a:r>
              <a:rPr lang="en-US" b="1" dirty="0"/>
              <a:t>Personal and Professional Services</a:t>
            </a:r>
            <a:br>
              <a:rPr lang="en-US" b="1" dirty="0"/>
            </a:br>
            <a:endParaRPr lang="en-US" dirty="0"/>
          </a:p>
        </p:txBody>
      </p:sp>
      <p:sp>
        <p:nvSpPr>
          <p:cNvPr id="2" name="Slide Number Placeholder 1">
            <a:extLst>
              <a:ext uri="{FF2B5EF4-FFF2-40B4-BE49-F238E27FC236}">
                <a16:creationId xmlns:a16="http://schemas.microsoft.com/office/drawing/2014/main" id="{C2899005-7DFF-464F-8F6A-A89E1B4EF748}"/>
              </a:ext>
            </a:extLst>
          </p:cNvPr>
          <p:cNvSpPr>
            <a:spLocks noGrp="1"/>
          </p:cNvSpPr>
          <p:nvPr>
            <p:ph type="sldNum" sz="quarter" idx="4294967295"/>
          </p:nvPr>
        </p:nvSpPr>
        <p:spPr>
          <a:xfrm>
            <a:off x="9448800" y="6356350"/>
            <a:ext cx="2743200" cy="365125"/>
          </a:xfrm>
        </p:spPr>
        <p:txBody>
          <a:bodyPr/>
          <a:lstStyle/>
          <a:p>
            <a:fld id="{84E24DD3-0117-F947-8F74-C808912B5A2D}" type="slidenum">
              <a:rPr lang="en-US" smtClean="0"/>
              <a:t>29</a:t>
            </a:fld>
            <a:endParaRPr lang="en-US"/>
          </a:p>
        </p:txBody>
      </p:sp>
      <p:graphicFrame>
        <p:nvGraphicFramePr>
          <p:cNvPr id="7" name="Table 7">
            <a:extLst>
              <a:ext uri="{FF2B5EF4-FFF2-40B4-BE49-F238E27FC236}">
                <a16:creationId xmlns:a16="http://schemas.microsoft.com/office/drawing/2014/main" id="{8AB0F535-A60A-4C83-BAE7-77B290BD2C3A}"/>
              </a:ext>
            </a:extLst>
          </p:cNvPr>
          <p:cNvGraphicFramePr>
            <a:graphicFrameLocks noGrp="1"/>
          </p:cNvGraphicFramePr>
          <p:nvPr>
            <p:extLst>
              <p:ext uri="{D42A27DB-BD31-4B8C-83A1-F6EECF244321}">
                <p14:modId xmlns:p14="http://schemas.microsoft.com/office/powerpoint/2010/main" val="1827154024"/>
              </p:ext>
            </p:extLst>
          </p:nvPr>
        </p:nvGraphicFramePr>
        <p:xfrm>
          <a:off x="154112" y="719190"/>
          <a:ext cx="11918024" cy="6002284"/>
        </p:xfrm>
        <a:graphic>
          <a:graphicData uri="http://schemas.openxmlformats.org/drawingml/2006/table">
            <a:tbl>
              <a:tblPr firstRow="1" bandRow="1">
                <a:tableStyleId>{5C22544A-7EE6-4342-B048-85BDC9FD1C3A}</a:tableStyleId>
              </a:tblPr>
              <a:tblGrid>
                <a:gridCol w="5978464">
                  <a:extLst>
                    <a:ext uri="{9D8B030D-6E8A-4147-A177-3AD203B41FA5}">
                      <a16:colId xmlns:a16="http://schemas.microsoft.com/office/drawing/2014/main" val="466101531"/>
                    </a:ext>
                  </a:extLst>
                </a:gridCol>
                <a:gridCol w="5939560">
                  <a:extLst>
                    <a:ext uri="{9D8B030D-6E8A-4147-A177-3AD203B41FA5}">
                      <a16:colId xmlns:a16="http://schemas.microsoft.com/office/drawing/2014/main" val="1708648481"/>
                    </a:ext>
                  </a:extLst>
                </a:gridCol>
              </a:tblGrid>
              <a:tr h="565605">
                <a:tc>
                  <a:txBody>
                    <a:bodyPr/>
                    <a:lstStyle/>
                    <a:p>
                      <a:pPr algn="ctr"/>
                      <a:r>
                        <a:rPr lang="en-US" sz="2400" dirty="0"/>
                        <a:t>Independent Contractor Thresholds</a:t>
                      </a:r>
                    </a:p>
                  </a:txBody>
                  <a:tcPr/>
                </a:tc>
                <a:tc>
                  <a:txBody>
                    <a:bodyPr/>
                    <a:lstStyle/>
                    <a:p>
                      <a:pPr algn="ctr"/>
                      <a:r>
                        <a:rPr lang="en-US" sz="2400"/>
                        <a:t>Procurement Methods</a:t>
                      </a:r>
                    </a:p>
                  </a:txBody>
                  <a:tcPr/>
                </a:tc>
                <a:extLst>
                  <a:ext uri="{0D108BD9-81ED-4DB2-BD59-A6C34878D82A}">
                    <a16:rowId xmlns:a16="http://schemas.microsoft.com/office/drawing/2014/main" val="1236997920"/>
                  </a:ext>
                </a:extLst>
              </a:tr>
              <a:tr h="709970">
                <a:tc>
                  <a:txBody>
                    <a:bodyPr/>
                    <a:lstStyle/>
                    <a:p>
                      <a:pPr algn="ctr"/>
                      <a:r>
                        <a:rPr lang="en-US" sz="2000" b="1" dirty="0">
                          <a:solidFill>
                            <a:schemeClr val="tx1"/>
                          </a:solidFill>
                        </a:rPr>
                        <a:t>Up to $10,000</a:t>
                      </a:r>
                    </a:p>
                  </a:txBody>
                  <a:tcPr/>
                </a:tc>
                <a:tc>
                  <a:txBody>
                    <a:bodyPr/>
                    <a:lstStyle/>
                    <a:p>
                      <a:pPr algn="l"/>
                      <a:r>
                        <a:rPr lang="en-US" sz="1600" dirty="0">
                          <a:solidFill>
                            <a:schemeClr val="tx1"/>
                          </a:solidFill>
                        </a:rPr>
                        <a:t>Two (2) Written Quotations</a:t>
                      </a:r>
                    </a:p>
                    <a:p>
                      <a:pPr lvl="0" algn="l">
                        <a:buNone/>
                      </a:pPr>
                      <a:r>
                        <a:rPr lang="en-US" sz="1600" b="1" dirty="0">
                          <a:solidFill>
                            <a:srgbClr val="FF0000"/>
                          </a:solidFill>
                        </a:rPr>
                        <a:t>No contract required/Purchase Order (PO) required</a:t>
                      </a:r>
                    </a:p>
                  </a:txBody>
                  <a:tcPr/>
                </a:tc>
                <a:extLst>
                  <a:ext uri="{0D108BD9-81ED-4DB2-BD59-A6C34878D82A}">
                    <a16:rowId xmlns:a16="http://schemas.microsoft.com/office/drawing/2014/main" val="2340678924"/>
                  </a:ext>
                </a:extLst>
              </a:tr>
              <a:tr h="1763354">
                <a:tc>
                  <a:txBody>
                    <a:bodyPr/>
                    <a:lstStyle/>
                    <a:p>
                      <a:pPr algn="ctr"/>
                      <a:r>
                        <a:rPr lang="en-US" sz="2000" b="1" dirty="0">
                          <a:solidFill>
                            <a:schemeClr val="tx1"/>
                          </a:solidFill>
                        </a:rPr>
                        <a:t>$10,000.01 - $49,999</a:t>
                      </a:r>
                    </a:p>
                  </a:txBody>
                  <a:tcPr/>
                </a:tc>
                <a:tc>
                  <a:txBody>
                    <a:bodyPr/>
                    <a:lstStyle/>
                    <a:p>
                      <a:pPr marL="0" indent="0" algn="l">
                        <a:buFont typeface="Arial" panose="020B0604020202020204" pitchFamily="34" charset="0"/>
                        <a:buNone/>
                      </a:pPr>
                      <a:r>
                        <a:rPr lang="en-US" sz="1600" dirty="0">
                          <a:solidFill>
                            <a:schemeClr val="tx1"/>
                          </a:solidFill>
                        </a:rPr>
                        <a:t>Three (3) written quotations </a:t>
                      </a:r>
                    </a:p>
                    <a:p>
                      <a:pPr marL="0" indent="0" algn="l">
                        <a:buFont typeface="Arial" panose="020B0604020202020204" pitchFamily="34" charset="0"/>
                        <a:buNone/>
                      </a:pPr>
                      <a:r>
                        <a:rPr lang="en-US" sz="1600" dirty="0">
                          <a:solidFill>
                            <a:schemeClr val="tx1"/>
                          </a:solidFill>
                        </a:rPr>
                        <a:t>Invitation for Bid</a:t>
                      </a:r>
                    </a:p>
                    <a:p>
                      <a:pPr marL="0" indent="0" algn="l">
                        <a:buFont typeface="Arial" panose="020B0604020202020204" pitchFamily="34" charset="0"/>
                        <a:buNone/>
                      </a:pPr>
                      <a:r>
                        <a:rPr lang="en-US" sz="1600" dirty="0">
                          <a:solidFill>
                            <a:schemeClr val="tx1"/>
                          </a:solidFill>
                        </a:rPr>
                        <a:t>Request for Proposal</a:t>
                      </a:r>
                    </a:p>
                    <a:p>
                      <a:pPr marL="0" indent="0" algn="l">
                        <a:buFont typeface="Arial" panose="020B0604020202020204" pitchFamily="34" charset="0"/>
                        <a:buNone/>
                      </a:pPr>
                      <a:r>
                        <a:rPr lang="en-US" sz="1600" dirty="0">
                          <a:solidFill>
                            <a:schemeClr val="tx1"/>
                          </a:solidFill>
                        </a:rPr>
                        <a:t>Request for Qualification</a:t>
                      </a:r>
                    </a:p>
                    <a:p>
                      <a:pPr marL="0" indent="0" algn="l">
                        <a:buFont typeface="Arial" panose="020B0604020202020204" pitchFamily="34" charset="0"/>
                        <a:buNone/>
                      </a:pPr>
                      <a:r>
                        <a:rPr lang="en-US" sz="1600" dirty="0">
                          <a:solidFill>
                            <a:schemeClr val="tx1"/>
                          </a:solidFill>
                        </a:rPr>
                        <a:t>PPRB Preapproved Vendor List</a:t>
                      </a:r>
                    </a:p>
                    <a:p>
                      <a:pPr marL="0" indent="0" algn="l">
                        <a:buFont typeface="Arial" panose="020B0604020202020204" pitchFamily="34" charset="0"/>
                        <a:buNone/>
                      </a:pPr>
                      <a:r>
                        <a:rPr lang="en-US" sz="1600" b="1" dirty="0">
                          <a:solidFill>
                            <a:srgbClr val="FF0000"/>
                          </a:solidFill>
                        </a:rPr>
                        <a:t>Contract/PO required</a:t>
                      </a:r>
                    </a:p>
                  </a:txBody>
                  <a:tcPr/>
                </a:tc>
                <a:extLst>
                  <a:ext uri="{0D108BD9-81ED-4DB2-BD59-A6C34878D82A}">
                    <a16:rowId xmlns:a16="http://schemas.microsoft.com/office/drawing/2014/main" val="3271433582"/>
                  </a:ext>
                </a:extLst>
              </a:tr>
              <a:tr h="1636019">
                <a:tc>
                  <a:txBody>
                    <a:bodyPr/>
                    <a:lstStyle/>
                    <a:p>
                      <a:pPr algn="ctr"/>
                      <a:r>
                        <a:rPr lang="en-US" sz="2000" b="1"/>
                        <a:t>$50,000 - $75,000</a:t>
                      </a:r>
                    </a:p>
                  </a:txBody>
                  <a:tcPr/>
                </a:tc>
                <a:tc>
                  <a:txBody>
                    <a:bodyPr/>
                    <a:lstStyle/>
                    <a:p>
                      <a:pPr algn="l"/>
                      <a:r>
                        <a:rPr lang="en-US" sz="1600" dirty="0"/>
                        <a:t>Invitation for Bid</a:t>
                      </a:r>
                    </a:p>
                    <a:p>
                      <a:pPr algn="l"/>
                      <a:r>
                        <a:rPr lang="en-US" sz="1600" dirty="0"/>
                        <a:t>Request for Proposal</a:t>
                      </a:r>
                    </a:p>
                    <a:p>
                      <a:pPr algn="l"/>
                      <a:r>
                        <a:rPr lang="en-US" sz="1600" dirty="0"/>
                        <a:t>Request for Qualification</a:t>
                      </a:r>
                    </a:p>
                    <a:p>
                      <a:pPr algn="l"/>
                      <a:r>
                        <a:rPr lang="en-US" sz="1600" dirty="0"/>
                        <a:t>PPRB Preapproved Vendor List</a:t>
                      </a:r>
                    </a:p>
                    <a:p>
                      <a:pPr algn="l"/>
                      <a:r>
                        <a:rPr lang="en-US" sz="1600" b="1" dirty="0">
                          <a:solidFill>
                            <a:srgbClr val="FF0000"/>
                          </a:solidFill>
                        </a:rPr>
                        <a:t>Contract/PO required</a:t>
                      </a:r>
                    </a:p>
                  </a:txBody>
                  <a:tcPr/>
                </a:tc>
                <a:extLst>
                  <a:ext uri="{0D108BD9-81ED-4DB2-BD59-A6C34878D82A}">
                    <a16:rowId xmlns:a16="http://schemas.microsoft.com/office/drawing/2014/main" val="3219063792"/>
                  </a:ext>
                </a:extLst>
              </a:tr>
              <a:tr h="1327336">
                <a:tc>
                  <a:txBody>
                    <a:bodyPr/>
                    <a:lstStyle/>
                    <a:p>
                      <a:pPr algn="ctr"/>
                      <a:r>
                        <a:rPr lang="en-US" sz="2000" b="1" dirty="0"/>
                        <a:t>Over $75,000</a:t>
                      </a:r>
                    </a:p>
                  </a:txBody>
                  <a:tcPr/>
                </a:tc>
                <a:tc>
                  <a:txBody>
                    <a:bodyPr/>
                    <a:lstStyle/>
                    <a:p>
                      <a:pPr algn="l"/>
                      <a:r>
                        <a:rPr lang="en-US" sz="1600" dirty="0"/>
                        <a:t>Invitation for Bid</a:t>
                      </a:r>
                    </a:p>
                    <a:p>
                      <a:pPr algn="l"/>
                      <a:r>
                        <a:rPr lang="en-US" sz="1600" dirty="0"/>
                        <a:t>Request for Proposal</a:t>
                      </a:r>
                    </a:p>
                    <a:p>
                      <a:pPr algn="l"/>
                      <a:r>
                        <a:rPr lang="en-US" sz="1600" dirty="0"/>
                        <a:t>Request for Qualification</a:t>
                      </a:r>
                    </a:p>
                    <a:p>
                      <a:pPr algn="l"/>
                      <a:r>
                        <a:rPr lang="en-US" sz="1600" dirty="0"/>
                        <a:t>PPRB Preapproved Vendor List</a:t>
                      </a:r>
                    </a:p>
                    <a:p>
                      <a:pPr algn="l"/>
                      <a:r>
                        <a:rPr lang="en-US" sz="1600" b="1" dirty="0">
                          <a:solidFill>
                            <a:srgbClr val="FF0000"/>
                          </a:solidFill>
                        </a:rPr>
                        <a:t>Contract/PO required</a:t>
                      </a:r>
                    </a:p>
                  </a:txBody>
                  <a:tcPr/>
                </a:tc>
                <a:extLst>
                  <a:ext uri="{0D108BD9-81ED-4DB2-BD59-A6C34878D82A}">
                    <a16:rowId xmlns:a16="http://schemas.microsoft.com/office/drawing/2014/main" val="3468987705"/>
                  </a:ext>
                </a:extLst>
              </a:tr>
            </a:tbl>
          </a:graphicData>
        </a:graphic>
      </p:graphicFrame>
    </p:spTree>
    <p:extLst>
      <p:ext uri="{BB962C8B-B14F-4D97-AF65-F5344CB8AC3E}">
        <p14:creationId xmlns:p14="http://schemas.microsoft.com/office/powerpoint/2010/main" val="859070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44AED0-6231-0542-A6C2-424358F916F2}"/>
              </a:ext>
            </a:extLst>
          </p:cNvPr>
          <p:cNvSpPr>
            <a:spLocks noGrp="1"/>
          </p:cNvSpPr>
          <p:nvPr>
            <p:ph type="sldNum" sz="quarter" idx="12"/>
          </p:nvPr>
        </p:nvSpPr>
        <p:spPr/>
        <p:txBody>
          <a:bodyPr/>
          <a:lstStyle/>
          <a:p>
            <a:fld id="{84E24DD3-0117-F947-8F74-C808912B5A2D}" type="slidenum">
              <a:rPr lang="en-US" smtClean="0"/>
              <a:pPr/>
              <a:t>3</a:t>
            </a:fld>
            <a:endParaRPr lang="en-US"/>
          </a:p>
        </p:txBody>
      </p:sp>
      <p:sp>
        <p:nvSpPr>
          <p:cNvPr id="6" name="Title 4">
            <a:extLst>
              <a:ext uri="{FF2B5EF4-FFF2-40B4-BE49-F238E27FC236}">
                <a16:creationId xmlns:a16="http://schemas.microsoft.com/office/drawing/2014/main" id="{4AD9B96B-BE1E-DA46-BD10-0F34714B937F}"/>
              </a:ext>
            </a:extLst>
          </p:cNvPr>
          <p:cNvSpPr>
            <a:spLocks noGrp="1"/>
          </p:cNvSpPr>
          <p:nvPr>
            <p:ph type="title" idx="4294967295"/>
          </p:nvPr>
        </p:nvSpPr>
        <p:spPr>
          <a:xfrm>
            <a:off x="413295" y="291882"/>
            <a:ext cx="10515600" cy="365125"/>
          </a:xfrm>
        </p:spPr>
        <p:txBody>
          <a:bodyPr>
            <a:normAutofit fontScale="90000"/>
          </a:bodyPr>
          <a:lstStyle/>
          <a:p>
            <a:r>
              <a:rPr lang="en-US" sz="2700" b="1" dirty="0">
                <a:solidFill>
                  <a:srgbClr val="003B71"/>
                </a:solidFill>
                <a:latin typeface="Arial"/>
                <a:ea typeface="+mn-ea"/>
                <a:cs typeface="Arial"/>
              </a:rPr>
              <a:t>State Board of Education  </a:t>
            </a:r>
            <a:r>
              <a:rPr lang="en-US" sz="2000" spc="200" dirty="0">
                <a:solidFill>
                  <a:srgbClr val="003B71"/>
                </a:solidFill>
                <a:latin typeface="Arial Narrow"/>
                <a:ea typeface="+mn-ea"/>
                <a:cs typeface="Arial Narrow" panose="020B0604020202020204" pitchFamily="34" charset="0"/>
              </a:rPr>
              <a:t>STRATEGIC PLAN GOALS</a:t>
            </a:r>
            <a:endParaRPr lang="en-US" sz="2000" spc="200" dirty="0">
              <a:solidFill>
                <a:srgbClr val="003B71"/>
              </a:solidFill>
              <a:latin typeface="Arial Narrow" panose="020B0604020202020204" pitchFamily="34" charset="0"/>
              <a:ea typeface="+mn-ea"/>
              <a:cs typeface="Arial Narrow" panose="020B0604020202020204" pitchFamily="34" charset="0"/>
            </a:endParaRPr>
          </a:p>
        </p:txBody>
      </p:sp>
    </p:spTree>
    <p:extLst>
      <p:ext uri="{BB962C8B-B14F-4D97-AF65-F5344CB8AC3E}">
        <p14:creationId xmlns:p14="http://schemas.microsoft.com/office/powerpoint/2010/main" val="4508099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11E8BB-F440-4BDC-94A9-CE7AE164ADBA}"/>
              </a:ext>
            </a:extLst>
          </p:cNvPr>
          <p:cNvSpPr>
            <a:spLocks noGrp="1"/>
          </p:cNvSpPr>
          <p:nvPr>
            <p:ph type="title"/>
          </p:nvPr>
        </p:nvSpPr>
        <p:spPr>
          <a:xfrm>
            <a:off x="402344" y="476463"/>
            <a:ext cx="11217728" cy="365125"/>
          </a:xfrm>
        </p:spPr>
        <p:txBody>
          <a:bodyPr/>
          <a:lstStyle/>
          <a:p>
            <a:r>
              <a:rPr lang="en-US" b="1" dirty="0"/>
              <a:t>Personal and Professional Services (Continued)</a:t>
            </a:r>
            <a:br>
              <a:rPr lang="en-US" b="1" dirty="0"/>
            </a:br>
            <a:endParaRPr lang="en-US" dirty="0"/>
          </a:p>
        </p:txBody>
      </p:sp>
      <p:sp>
        <p:nvSpPr>
          <p:cNvPr id="2" name="Slide Number Placeholder 1">
            <a:extLst>
              <a:ext uri="{FF2B5EF4-FFF2-40B4-BE49-F238E27FC236}">
                <a16:creationId xmlns:a16="http://schemas.microsoft.com/office/drawing/2014/main" id="{C2899005-7DFF-464F-8F6A-A89E1B4EF748}"/>
              </a:ext>
            </a:extLst>
          </p:cNvPr>
          <p:cNvSpPr>
            <a:spLocks noGrp="1"/>
          </p:cNvSpPr>
          <p:nvPr>
            <p:ph type="sldNum" sz="quarter" idx="4294967295"/>
          </p:nvPr>
        </p:nvSpPr>
        <p:spPr>
          <a:xfrm>
            <a:off x="9448800" y="6356350"/>
            <a:ext cx="2743200" cy="365125"/>
          </a:xfrm>
        </p:spPr>
        <p:txBody>
          <a:bodyPr/>
          <a:lstStyle/>
          <a:p>
            <a:fld id="{84E24DD3-0117-F947-8F74-C808912B5A2D}" type="slidenum">
              <a:rPr lang="en-US" smtClean="0"/>
              <a:t>30</a:t>
            </a:fld>
            <a:endParaRPr lang="en-US"/>
          </a:p>
        </p:txBody>
      </p:sp>
      <p:graphicFrame>
        <p:nvGraphicFramePr>
          <p:cNvPr id="7" name="Table 7">
            <a:extLst>
              <a:ext uri="{FF2B5EF4-FFF2-40B4-BE49-F238E27FC236}">
                <a16:creationId xmlns:a16="http://schemas.microsoft.com/office/drawing/2014/main" id="{8AB0F535-A60A-4C83-BAE7-77B290BD2C3A}"/>
              </a:ext>
            </a:extLst>
          </p:cNvPr>
          <p:cNvGraphicFramePr>
            <a:graphicFrameLocks noGrp="1"/>
          </p:cNvGraphicFramePr>
          <p:nvPr>
            <p:extLst>
              <p:ext uri="{D42A27DB-BD31-4B8C-83A1-F6EECF244321}">
                <p14:modId xmlns:p14="http://schemas.microsoft.com/office/powerpoint/2010/main" val="1621788240"/>
              </p:ext>
            </p:extLst>
          </p:nvPr>
        </p:nvGraphicFramePr>
        <p:xfrm>
          <a:off x="154112" y="743574"/>
          <a:ext cx="11918024" cy="3038929"/>
        </p:xfrm>
        <a:graphic>
          <a:graphicData uri="http://schemas.openxmlformats.org/drawingml/2006/table">
            <a:tbl>
              <a:tblPr firstRow="1" bandRow="1">
                <a:tableStyleId>{5C22544A-7EE6-4342-B048-85BDC9FD1C3A}</a:tableStyleId>
              </a:tblPr>
              <a:tblGrid>
                <a:gridCol w="5563936">
                  <a:extLst>
                    <a:ext uri="{9D8B030D-6E8A-4147-A177-3AD203B41FA5}">
                      <a16:colId xmlns:a16="http://schemas.microsoft.com/office/drawing/2014/main" val="466101531"/>
                    </a:ext>
                  </a:extLst>
                </a:gridCol>
                <a:gridCol w="6354088">
                  <a:extLst>
                    <a:ext uri="{9D8B030D-6E8A-4147-A177-3AD203B41FA5}">
                      <a16:colId xmlns:a16="http://schemas.microsoft.com/office/drawing/2014/main" val="1708648481"/>
                    </a:ext>
                  </a:extLst>
                </a:gridCol>
              </a:tblGrid>
              <a:tr h="565605">
                <a:tc>
                  <a:txBody>
                    <a:bodyPr/>
                    <a:lstStyle/>
                    <a:p>
                      <a:pPr algn="ctr"/>
                      <a:r>
                        <a:rPr lang="en-US" sz="2400" dirty="0">
                          <a:solidFill>
                            <a:schemeClr val="bg1"/>
                          </a:solidFill>
                        </a:rPr>
                        <a:t>Contract Worker Thresholds</a:t>
                      </a:r>
                    </a:p>
                  </a:txBody>
                  <a:tcPr/>
                </a:tc>
                <a:tc>
                  <a:txBody>
                    <a:bodyPr/>
                    <a:lstStyle/>
                    <a:p>
                      <a:pPr algn="ctr"/>
                      <a:r>
                        <a:rPr lang="en-US" sz="2400" dirty="0">
                          <a:solidFill>
                            <a:schemeClr val="bg1"/>
                          </a:solidFill>
                        </a:rPr>
                        <a:t>Procurement Methods</a:t>
                      </a:r>
                    </a:p>
                  </a:txBody>
                  <a:tcPr/>
                </a:tc>
                <a:extLst>
                  <a:ext uri="{0D108BD9-81ED-4DB2-BD59-A6C34878D82A}">
                    <a16:rowId xmlns:a16="http://schemas.microsoft.com/office/drawing/2014/main" val="1236997920"/>
                  </a:ext>
                </a:extLst>
              </a:tr>
              <a:tr h="709970">
                <a:tc>
                  <a:txBody>
                    <a:bodyPr/>
                    <a:lstStyle/>
                    <a:p>
                      <a:pPr algn="ctr"/>
                      <a:r>
                        <a:rPr lang="en-US" sz="2000" b="1" dirty="0">
                          <a:solidFill>
                            <a:schemeClr val="tx1"/>
                          </a:solidFill>
                        </a:rPr>
                        <a:t>Up to $75,000</a:t>
                      </a:r>
                    </a:p>
                  </a:txBody>
                  <a:tcPr/>
                </a:tc>
                <a:tc>
                  <a:txBody>
                    <a:bodyPr/>
                    <a:lstStyle/>
                    <a:p>
                      <a:pPr lvl="0" algn="l">
                        <a:buNone/>
                      </a:pPr>
                      <a:r>
                        <a:rPr lang="en-US" sz="2000" dirty="0">
                          <a:solidFill>
                            <a:schemeClr val="tx1"/>
                          </a:solidFill>
                        </a:rPr>
                        <a:t>Application through the Office of Human Resources (HR)</a:t>
                      </a:r>
                    </a:p>
                    <a:p>
                      <a:pPr lvl="0" algn="l">
                        <a:buNone/>
                      </a:pPr>
                      <a:r>
                        <a:rPr lang="en-US" sz="2000" b="1" dirty="0">
                          <a:solidFill>
                            <a:srgbClr val="FF0000"/>
                          </a:solidFill>
                        </a:rPr>
                        <a:t>Employment agreement required</a:t>
                      </a:r>
                      <a:endParaRPr lang="en-US" b="1" dirty="0">
                        <a:solidFill>
                          <a:srgbClr val="FF0000"/>
                        </a:solidFill>
                      </a:endParaRPr>
                    </a:p>
                  </a:txBody>
                  <a:tcPr/>
                </a:tc>
                <a:extLst>
                  <a:ext uri="{0D108BD9-81ED-4DB2-BD59-A6C34878D82A}">
                    <a16:rowId xmlns:a16="http://schemas.microsoft.com/office/drawing/2014/main" val="2340678924"/>
                  </a:ext>
                </a:extLst>
              </a:tr>
              <a:tr h="1763354">
                <a:tc>
                  <a:txBody>
                    <a:bodyPr/>
                    <a:lstStyle/>
                    <a:p>
                      <a:pPr algn="ctr"/>
                      <a:r>
                        <a:rPr lang="en-US" sz="2000" b="1" dirty="0"/>
                        <a:t>Over $75,000</a:t>
                      </a:r>
                    </a:p>
                  </a:txBody>
                  <a:tcPr/>
                </a:tc>
                <a:tc>
                  <a:txBody>
                    <a:bodyPr/>
                    <a:lstStyle/>
                    <a:p>
                      <a:pPr marL="0" indent="0" algn="l">
                        <a:buFont typeface="Arial" panose="020B0604020202020204" pitchFamily="34" charset="0"/>
                        <a:buNone/>
                      </a:pPr>
                      <a:r>
                        <a:rPr lang="en-US" sz="2000" dirty="0"/>
                        <a:t>Office of Procurement Request for Application</a:t>
                      </a:r>
                    </a:p>
                    <a:p>
                      <a:pPr marL="0" indent="0" algn="l">
                        <a:buFont typeface="Arial" panose="020B0604020202020204" pitchFamily="34" charset="0"/>
                        <a:buNone/>
                      </a:pPr>
                      <a:r>
                        <a:rPr lang="en-US" sz="2000" b="1" dirty="0">
                          <a:solidFill>
                            <a:srgbClr val="FF0000"/>
                          </a:solidFill>
                        </a:rPr>
                        <a:t>Contract required</a:t>
                      </a:r>
                    </a:p>
                    <a:p>
                      <a:pPr marL="0" lvl="0" indent="0" algn="l">
                        <a:buFont typeface="Arial" panose="020B0604020202020204" pitchFamily="34" charset="0"/>
                        <a:buNone/>
                      </a:pPr>
                      <a:endParaRPr lang="en-US" sz="2000" dirty="0"/>
                    </a:p>
                  </a:txBody>
                  <a:tcPr/>
                </a:tc>
                <a:extLst>
                  <a:ext uri="{0D108BD9-81ED-4DB2-BD59-A6C34878D82A}">
                    <a16:rowId xmlns:a16="http://schemas.microsoft.com/office/drawing/2014/main" val="3271433582"/>
                  </a:ext>
                </a:extLst>
              </a:tr>
            </a:tbl>
          </a:graphicData>
        </a:graphic>
      </p:graphicFrame>
    </p:spTree>
    <p:extLst>
      <p:ext uri="{BB962C8B-B14F-4D97-AF65-F5344CB8AC3E}">
        <p14:creationId xmlns:p14="http://schemas.microsoft.com/office/powerpoint/2010/main" val="4811567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C69AA-94D3-4DFF-B313-875B3362E712}"/>
              </a:ext>
            </a:extLst>
          </p:cNvPr>
          <p:cNvSpPr>
            <a:spLocks noGrp="1"/>
          </p:cNvSpPr>
          <p:nvPr>
            <p:ph type="title"/>
          </p:nvPr>
        </p:nvSpPr>
        <p:spPr/>
        <p:txBody>
          <a:bodyPr/>
          <a:lstStyle/>
          <a:p>
            <a:r>
              <a:rPr lang="en-US" dirty="0"/>
              <a:t>Methods of Solicitation</a:t>
            </a:r>
          </a:p>
        </p:txBody>
      </p:sp>
      <p:sp>
        <p:nvSpPr>
          <p:cNvPr id="4" name="Content Placeholder 7">
            <a:extLst>
              <a:ext uri="{FF2B5EF4-FFF2-40B4-BE49-F238E27FC236}">
                <a16:creationId xmlns:a16="http://schemas.microsoft.com/office/drawing/2014/main" id="{309BEB10-1D9F-41BB-8EFA-4E4F66BE2BD3}"/>
              </a:ext>
            </a:extLst>
          </p:cNvPr>
          <p:cNvSpPr>
            <a:spLocks noGrp="1"/>
          </p:cNvSpPr>
          <p:nvPr>
            <p:ph idx="1"/>
          </p:nvPr>
        </p:nvSpPr>
        <p:spPr>
          <a:xfrm>
            <a:off x="838200" y="1166813"/>
            <a:ext cx="10515600" cy="4383087"/>
          </a:xfrm>
        </p:spPr>
        <p:txBody>
          <a:bodyPr vert="horz" lIns="91440" tIns="45720" rIns="91440" bIns="45720" rtlCol="0" anchor="t">
            <a:normAutofit lnSpcReduction="10000"/>
          </a:bodyPr>
          <a:lstStyle/>
          <a:p>
            <a:pPr>
              <a:buFont typeface="Wingdings" panose="05000000000000000000" pitchFamily="2" charset="2"/>
              <a:buChar char="Ø"/>
            </a:pPr>
            <a:r>
              <a:rPr lang="en-US" sz="2400" dirty="0">
                <a:solidFill>
                  <a:schemeClr val="tx1"/>
                </a:solidFill>
              </a:rPr>
              <a:t>Request for Quote (RFQuotes)</a:t>
            </a:r>
          </a:p>
          <a:p>
            <a:pPr>
              <a:buFont typeface="Wingdings" panose="05000000000000000000" pitchFamily="2" charset="2"/>
              <a:buChar char="Ø"/>
            </a:pPr>
            <a:r>
              <a:rPr lang="en-US" sz="2400" dirty="0">
                <a:solidFill>
                  <a:schemeClr val="tx1"/>
                </a:solidFill>
              </a:rPr>
              <a:t>Invitation for Bid (IFB) </a:t>
            </a:r>
            <a:endParaRPr lang="en-US" dirty="0">
              <a:solidFill>
                <a:schemeClr val="tx1"/>
              </a:solidFill>
            </a:endParaRPr>
          </a:p>
          <a:p>
            <a:pPr>
              <a:buFont typeface="Wingdings" panose="05000000000000000000" pitchFamily="2" charset="2"/>
              <a:buChar char="Ø"/>
            </a:pPr>
            <a:r>
              <a:rPr lang="en-US" sz="2400" dirty="0">
                <a:solidFill>
                  <a:schemeClr val="tx1"/>
                </a:solidFill>
              </a:rPr>
              <a:t>Request for Proposal (RFP)</a:t>
            </a:r>
          </a:p>
          <a:p>
            <a:pPr>
              <a:buFont typeface="Wingdings" panose="05000000000000000000" pitchFamily="2" charset="2"/>
              <a:buChar char="Ø"/>
            </a:pPr>
            <a:r>
              <a:rPr lang="en-US" sz="2400" dirty="0">
                <a:solidFill>
                  <a:schemeClr val="tx1"/>
                </a:solidFill>
              </a:rPr>
              <a:t>Request for Qualification (RFQ)</a:t>
            </a:r>
          </a:p>
          <a:p>
            <a:pPr>
              <a:buFont typeface="Wingdings" panose="05000000000000000000" pitchFamily="2" charset="2"/>
              <a:buChar char="Ø"/>
            </a:pPr>
            <a:r>
              <a:rPr lang="en-US" sz="2400" dirty="0">
                <a:solidFill>
                  <a:schemeClr val="tx1"/>
                </a:solidFill>
              </a:rPr>
              <a:t>Request for Application (RFA)</a:t>
            </a:r>
          </a:p>
          <a:p>
            <a:pPr lvl="1">
              <a:buFont typeface="Wingdings" panose="05000000000000000000" pitchFamily="2" charset="2"/>
              <a:buChar char="Ø"/>
            </a:pPr>
            <a:r>
              <a:rPr lang="en-US" sz="1800" dirty="0">
                <a:solidFill>
                  <a:schemeClr val="tx1"/>
                </a:solidFill>
              </a:rPr>
              <a:t>Contract Worker $75k+</a:t>
            </a:r>
          </a:p>
          <a:p>
            <a:pPr>
              <a:buFont typeface="Wingdings" panose="05000000000000000000" pitchFamily="2" charset="2"/>
              <a:buChar char="Ø"/>
            </a:pPr>
            <a:r>
              <a:rPr lang="en-US" sz="2400" dirty="0">
                <a:solidFill>
                  <a:schemeClr val="tx1"/>
                </a:solidFill>
              </a:rPr>
              <a:t>Emergency</a:t>
            </a:r>
          </a:p>
          <a:p>
            <a:pPr>
              <a:buFont typeface="Wingdings" panose="05000000000000000000" pitchFamily="2" charset="2"/>
              <a:buChar char="Ø"/>
            </a:pPr>
            <a:r>
              <a:rPr lang="en-US" sz="2400" dirty="0">
                <a:solidFill>
                  <a:schemeClr val="tx1"/>
                </a:solidFill>
              </a:rPr>
              <a:t>Sole-Source</a:t>
            </a:r>
          </a:p>
          <a:p>
            <a:pPr>
              <a:buFont typeface="Wingdings" panose="05000000000000000000" pitchFamily="2" charset="2"/>
              <a:buChar char="Ø"/>
            </a:pPr>
            <a:r>
              <a:rPr lang="en-US" sz="2400" dirty="0">
                <a:solidFill>
                  <a:schemeClr val="tx1"/>
                </a:solidFill>
              </a:rPr>
              <a:t>Preapproved Vendor Lists (PVL)</a:t>
            </a:r>
            <a:endParaRPr lang="en-US" sz="1400" b="1" strike="sngStrike" dirty="0">
              <a:solidFill>
                <a:schemeClr val="tx1"/>
              </a:solidFill>
            </a:endParaRPr>
          </a:p>
        </p:txBody>
      </p:sp>
    </p:spTree>
    <p:extLst>
      <p:ext uri="{BB962C8B-B14F-4D97-AF65-F5344CB8AC3E}">
        <p14:creationId xmlns:p14="http://schemas.microsoft.com/office/powerpoint/2010/main" val="12369445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664" y="761999"/>
            <a:ext cx="11856336" cy="2980267"/>
          </a:xfrm>
        </p:spPr>
        <p:txBody>
          <a:bodyPr>
            <a:normAutofit fontScale="90000"/>
          </a:bodyPr>
          <a:lstStyle/>
          <a:p>
            <a:pPr algn="ctr"/>
            <a:r>
              <a:rPr lang="en-US" sz="6700" b="1" dirty="0">
                <a:solidFill>
                  <a:schemeClr val="tx1"/>
                </a:solidFill>
                <a:latin typeface="Arial"/>
                <a:cs typeface="Arial"/>
              </a:rPr>
              <a:t>What’s the difference between an </a:t>
            </a:r>
            <a:r>
              <a:rPr lang="en-US" sz="6700" dirty="0">
                <a:solidFill>
                  <a:schemeClr val="tx1"/>
                </a:solidFill>
                <a:latin typeface="Arial"/>
                <a:cs typeface="Arial"/>
              </a:rPr>
              <a:t>RFQuote, IFB</a:t>
            </a:r>
            <a:r>
              <a:rPr lang="en-US" sz="6700" b="1" dirty="0">
                <a:solidFill>
                  <a:schemeClr val="tx1"/>
                </a:solidFill>
                <a:latin typeface="Arial"/>
                <a:cs typeface="Arial"/>
              </a:rPr>
              <a:t>, RFP, RFQ, and RFA?</a:t>
            </a:r>
            <a:br>
              <a:rPr lang="en-US" dirty="0"/>
            </a:br>
            <a:endParaRPr lang="en-US" dirty="0">
              <a:solidFill>
                <a:schemeClr val="tx1"/>
              </a:solidFill>
            </a:endParaRPr>
          </a:p>
        </p:txBody>
      </p:sp>
      <p:pic>
        <p:nvPicPr>
          <p:cNvPr id="4" name="Content Placeholder 3" descr="Definiciones de literatura | Lengua y Literatura.">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096632" y="3429000"/>
            <a:ext cx="2234935" cy="2234935"/>
          </a:xfrm>
        </p:spPr>
      </p:pic>
      <p:sp>
        <p:nvSpPr>
          <p:cNvPr id="7" name="Slide Number Placeholder 6"/>
          <p:cNvSpPr>
            <a:spLocks noGrp="1"/>
          </p:cNvSpPr>
          <p:nvPr>
            <p:ph type="sldNum" sz="quarter" idx="12"/>
          </p:nvPr>
        </p:nvSpPr>
        <p:spPr>
          <a:xfrm>
            <a:off x="8590663" y="6041362"/>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lang="en-US" smtClean="0"/>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9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67327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E0448-0A0C-4C99-A47E-B24A0D088C11}"/>
              </a:ext>
            </a:extLst>
          </p:cNvPr>
          <p:cNvSpPr>
            <a:spLocks noGrp="1"/>
          </p:cNvSpPr>
          <p:nvPr>
            <p:ph type="title"/>
          </p:nvPr>
        </p:nvSpPr>
        <p:spPr/>
        <p:txBody>
          <a:bodyPr>
            <a:normAutofit fontScale="90000"/>
          </a:bodyPr>
          <a:lstStyle/>
          <a:p>
            <a:endParaRPr lang="en-US"/>
          </a:p>
        </p:txBody>
      </p:sp>
      <p:pic>
        <p:nvPicPr>
          <p:cNvPr id="8" name="Picture 7" descr="Table&#10;&#10;Description automatically generated">
            <a:extLst>
              <a:ext uri="{FF2B5EF4-FFF2-40B4-BE49-F238E27FC236}">
                <a16:creationId xmlns:a16="http://schemas.microsoft.com/office/drawing/2014/main" id="{BCDA06FB-FEB8-4A46-8E65-14D1C29F27BB}"/>
              </a:ext>
            </a:extLst>
          </p:cNvPr>
          <p:cNvPicPr>
            <a:picLocks noChangeAspect="1"/>
          </p:cNvPicPr>
          <p:nvPr/>
        </p:nvPicPr>
        <p:blipFill>
          <a:blip r:embed="rId3"/>
          <a:stretch>
            <a:fillRect/>
          </a:stretch>
        </p:blipFill>
        <p:spPr>
          <a:xfrm>
            <a:off x="-82192" y="-328773"/>
            <a:ext cx="12274192" cy="7787811"/>
          </a:xfrm>
          <a:prstGeom prst="rect">
            <a:avLst/>
          </a:prstGeom>
        </p:spPr>
      </p:pic>
    </p:spTree>
    <p:extLst>
      <p:ext uri="{BB962C8B-B14F-4D97-AF65-F5344CB8AC3E}">
        <p14:creationId xmlns:p14="http://schemas.microsoft.com/office/powerpoint/2010/main" val="4419326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052EF-5004-4D0C-83AF-C5B63FC60EDB}"/>
              </a:ext>
            </a:extLst>
          </p:cNvPr>
          <p:cNvSpPr>
            <a:spLocks noGrp="1"/>
          </p:cNvSpPr>
          <p:nvPr>
            <p:ph type="title"/>
          </p:nvPr>
        </p:nvSpPr>
        <p:spPr/>
        <p:txBody>
          <a:bodyPr/>
          <a:lstStyle/>
          <a:p>
            <a:r>
              <a:rPr lang="en-US" dirty="0">
                <a:latin typeface="Arial"/>
                <a:cs typeface="Arial"/>
              </a:rPr>
              <a:t>When to use a Request for Quote</a:t>
            </a:r>
            <a:endParaRPr lang="en-US" dirty="0"/>
          </a:p>
        </p:txBody>
      </p:sp>
      <p:sp>
        <p:nvSpPr>
          <p:cNvPr id="9" name="TextBox 8">
            <a:extLst>
              <a:ext uri="{FF2B5EF4-FFF2-40B4-BE49-F238E27FC236}">
                <a16:creationId xmlns:a16="http://schemas.microsoft.com/office/drawing/2014/main" id="{C6EAFE36-027E-53E8-3147-A17058A133E4}"/>
              </a:ext>
            </a:extLst>
          </p:cNvPr>
          <p:cNvSpPr txBox="1"/>
          <p:nvPr/>
        </p:nvSpPr>
        <p:spPr>
          <a:xfrm>
            <a:off x="457200" y="616153"/>
            <a:ext cx="11859658" cy="5539978"/>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285750" indent="-285750">
              <a:buFont typeface="Wingdings,Sans-Serif"/>
              <a:buChar char="Ø"/>
            </a:pPr>
            <a:r>
              <a:rPr lang="en-US" sz="2800" dirty="0">
                <a:latin typeface="Arial"/>
                <a:ea typeface="+mn-lt"/>
                <a:cs typeface="+mn-lt"/>
              </a:rPr>
              <a:t>When cost/price alone is not a factor</a:t>
            </a:r>
          </a:p>
          <a:p>
            <a:pPr marL="285750" indent="-285750">
              <a:buFont typeface="Wingdings,Sans-Serif"/>
              <a:buChar char="Ø"/>
            </a:pPr>
            <a:endParaRPr lang="en-US" sz="2800" dirty="0">
              <a:latin typeface="Arial"/>
              <a:ea typeface="+mn-lt"/>
              <a:cs typeface="+mn-lt"/>
            </a:endParaRPr>
          </a:p>
          <a:p>
            <a:pPr marL="285750" indent="-285750">
              <a:buFont typeface="Wingdings,Sans-Serif"/>
              <a:buChar char="Ø"/>
            </a:pPr>
            <a:r>
              <a:rPr lang="en-US" sz="2800" dirty="0">
                <a:latin typeface="Arial"/>
                <a:ea typeface="+mn-lt"/>
                <a:cs typeface="+mn-lt"/>
              </a:rPr>
              <a:t>When the specification/scope of work is well-defined (clear to both the seller and buyer)</a:t>
            </a:r>
          </a:p>
          <a:p>
            <a:endParaRPr lang="en-US" sz="2800" dirty="0">
              <a:latin typeface="Arial"/>
              <a:ea typeface="+mn-lt"/>
              <a:cs typeface="+mn-lt"/>
            </a:endParaRPr>
          </a:p>
          <a:p>
            <a:pPr marL="285750" indent="-285750">
              <a:buFont typeface="Wingdings,Sans-Serif"/>
              <a:buChar char="Ø"/>
            </a:pPr>
            <a:r>
              <a:rPr lang="en-US" sz="2800" dirty="0">
                <a:latin typeface="Arial"/>
                <a:ea typeface="+mn-lt"/>
                <a:cs typeface="+mn-lt"/>
              </a:rPr>
              <a:t>When the agency has the ability to adequately describe its needs</a:t>
            </a:r>
          </a:p>
          <a:p>
            <a:pPr marL="285750" indent="-285750">
              <a:buFont typeface="Wingdings,Sans-Serif"/>
              <a:buChar char="Ø"/>
            </a:pPr>
            <a:endParaRPr lang="en-US" sz="2800" dirty="0">
              <a:latin typeface="Arial"/>
              <a:ea typeface="+mn-lt"/>
              <a:cs typeface="+mn-lt"/>
            </a:endParaRPr>
          </a:p>
          <a:p>
            <a:pPr marL="285750" indent="-285750">
              <a:buFont typeface="Wingdings,Sans-Serif"/>
              <a:buChar char="Ø"/>
            </a:pPr>
            <a:r>
              <a:rPr lang="en-US" sz="2800" dirty="0">
                <a:latin typeface="Arial"/>
                <a:ea typeface="+mn-lt"/>
                <a:cs typeface="+mn-lt"/>
              </a:rPr>
              <a:t>When the specification/scope of work are specific to the performance and design</a:t>
            </a:r>
          </a:p>
          <a:p>
            <a:pPr marL="285750" indent="-285750">
              <a:buFont typeface="Wingdings,Sans-Serif"/>
              <a:buChar char="Ø"/>
            </a:pPr>
            <a:endParaRPr lang="en-US" sz="2800" b="1" dirty="0">
              <a:latin typeface="Arial"/>
              <a:cs typeface="Calibri" panose="020F0502020204030204"/>
            </a:endParaRPr>
          </a:p>
          <a:p>
            <a:pPr marL="285750" indent="-285750">
              <a:buFont typeface="Wingdings,Sans-Serif"/>
              <a:buChar char="Ø"/>
            </a:pPr>
            <a:r>
              <a:rPr lang="en-US" sz="2800" b="1" dirty="0">
                <a:latin typeface="Arial"/>
                <a:cs typeface="Calibri" panose="020F0502020204030204"/>
              </a:rPr>
              <a:t>Must solicit at least two (2) or three (3) vendor quotes, pending applicable threshold</a:t>
            </a:r>
          </a:p>
          <a:p>
            <a:pPr>
              <a:buChar char="•"/>
            </a:pPr>
            <a:endParaRPr lang="en-US" dirty="0">
              <a:latin typeface="Arial"/>
              <a:cs typeface="Arial"/>
            </a:endParaRPr>
          </a:p>
        </p:txBody>
      </p:sp>
    </p:spTree>
    <p:extLst>
      <p:ext uri="{BB962C8B-B14F-4D97-AF65-F5344CB8AC3E}">
        <p14:creationId xmlns:p14="http://schemas.microsoft.com/office/powerpoint/2010/main" val="40039740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5159" y="-168983"/>
            <a:ext cx="8596668" cy="1190406"/>
          </a:xfrm>
        </p:spPr>
        <p:txBody>
          <a:bodyPr>
            <a:normAutofit/>
          </a:bodyPr>
          <a:lstStyle/>
          <a:p>
            <a:pPr algn="ctr"/>
            <a:r>
              <a:rPr lang="en-US" sz="4400" b="1">
                <a:solidFill>
                  <a:schemeClr val="tx1"/>
                </a:solidFill>
              </a:rPr>
              <a:t>When to use an IFB?</a:t>
            </a:r>
            <a:endParaRPr lang="en-US" sz="3200" b="1">
              <a:solidFill>
                <a:srgbClr val="C00000"/>
              </a:solidFill>
            </a:endParaRPr>
          </a:p>
        </p:txBody>
      </p:sp>
      <p:sp>
        <p:nvSpPr>
          <p:cNvPr id="3" name="Content Placeholder 2"/>
          <p:cNvSpPr>
            <a:spLocks noGrp="1"/>
          </p:cNvSpPr>
          <p:nvPr>
            <p:ph idx="1"/>
          </p:nvPr>
        </p:nvSpPr>
        <p:spPr>
          <a:xfrm>
            <a:off x="358520" y="1021423"/>
            <a:ext cx="11425938" cy="4793012"/>
          </a:xfrm>
        </p:spPr>
        <p:txBody>
          <a:bodyPr vert="horz" lIns="91440" tIns="45720" rIns="91440" bIns="45720" rtlCol="0" anchor="t">
            <a:noAutofit/>
          </a:bodyPr>
          <a:lstStyle/>
          <a:p>
            <a:pPr>
              <a:spcBef>
                <a:spcPts val="0"/>
              </a:spcBef>
              <a:spcAft>
                <a:spcPts val="0"/>
              </a:spcAft>
              <a:buFont typeface="Wingdings" panose="05000000000000000000" pitchFamily="2" charset="2"/>
              <a:buChar char="Ø"/>
            </a:pPr>
            <a:r>
              <a:rPr lang="en-US" dirty="0">
                <a:solidFill>
                  <a:schemeClr val="tx1"/>
                </a:solidFill>
                <a:latin typeface="Arial"/>
                <a:cs typeface="Arial"/>
              </a:rPr>
              <a:t>When cost/price alone is not a factor</a:t>
            </a:r>
          </a:p>
          <a:p>
            <a:pPr>
              <a:spcBef>
                <a:spcPts val="0"/>
              </a:spcBef>
              <a:spcAft>
                <a:spcPts val="0"/>
              </a:spcAft>
              <a:buFont typeface="Wingdings" panose="05000000000000000000" pitchFamily="2" charset="2"/>
              <a:buChar char="Ø"/>
            </a:pPr>
            <a:endParaRPr lang="en-US" dirty="0">
              <a:solidFill>
                <a:schemeClr val="tx1"/>
              </a:solidFill>
            </a:endParaRPr>
          </a:p>
          <a:p>
            <a:pPr>
              <a:spcBef>
                <a:spcPts val="0"/>
              </a:spcBef>
              <a:spcAft>
                <a:spcPts val="0"/>
              </a:spcAft>
              <a:buFont typeface="Wingdings" panose="05000000000000000000" pitchFamily="2" charset="2"/>
              <a:buChar char="Ø"/>
            </a:pPr>
            <a:r>
              <a:rPr lang="en-US" dirty="0">
                <a:solidFill>
                  <a:schemeClr val="tx1"/>
                </a:solidFill>
                <a:latin typeface="Arial"/>
                <a:cs typeface="Arial"/>
              </a:rPr>
              <a:t>When the specification/scope of work is well-defined (clear to both the seller and buyer)</a:t>
            </a:r>
          </a:p>
          <a:p>
            <a:pPr>
              <a:spcBef>
                <a:spcPts val="0"/>
              </a:spcBef>
              <a:spcAft>
                <a:spcPts val="0"/>
              </a:spcAft>
              <a:buFont typeface="Wingdings" panose="05000000000000000000" pitchFamily="2" charset="2"/>
              <a:buChar char="Ø"/>
            </a:pPr>
            <a:endParaRPr lang="en-US" dirty="0">
              <a:solidFill>
                <a:schemeClr val="tx1"/>
              </a:solidFill>
            </a:endParaRPr>
          </a:p>
          <a:p>
            <a:pPr>
              <a:spcBef>
                <a:spcPts val="0"/>
              </a:spcBef>
              <a:spcAft>
                <a:spcPts val="0"/>
              </a:spcAft>
              <a:buFont typeface="Wingdings" panose="05000000000000000000" pitchFamily="2" charset="2"/>
              <a:buChar char="Ø"/>
            </a:pPr>
            <a:r>
              <a:rPr lang="en-US" dirty="0">
                <a:solidFill>
                  <a:schemeClr val="tx1"/>
                </a:solidFill>
                <a:latin typeface="Arial"/>
                <a:cs typeface="Arial"/>
              </a:rPr>
              <a:t>When the agency has the ability to adequately describe its needs</a:t>
            </a:r>
          </a:p>
          <a:p>
            <a:pPr>
              <a:spcBef>
                <a:spcPts val="0"/>
              </a:spcBef>
              <a:spcAft>
                <a:spcPts val="0"/>
              </a:spcAft>
              <a:buFont typeface="Wingdings" panose="05000000000000000000" pitchFamily="2" charset="2"/>
              <a:buChar char="Ø"/>
            </a:pPr>
            <a:endParaRPr lang="en-US" dirty="0">
              <a:solidFill>
                <a:schemeClr val="tx1"/>
              </a:solidFill>
            </a:endParaRPr>
          </a:p>
          <a:p>
            <a:pPr>
              <a:spcBef>
                <a:spcPts val="0"/>
              </a:spcBef>
              <a:spcAft>
                <a:spcPts val="0"/>
              </a:spcAft>
              <a:buFont typeface="Wingdings" panose="05000000000000000000" pitchFamily="2" charset="2"/>
              <a:buChar char="Ø"/>
            </a:pPr>
            <a:r>
              <a:rPr lang="en-US" dirty="0">
                <a:solidFill>
                  <a:schemeClr val="tx1"/>
                </a:solidFill>
                <a:latin typeface="Arial"/>
                <a:cs typeface="Arial"/>
              </a:rPr>
              <a:t>When the specification/scope of work are specific to the performance and design</a:t>
            </a:r>
          </a:p>
          <a:p>
            <a:pPr>
              <a:spcBef>
                <a:spcPts val="0"/>
              </a:spcBef>
              <a:spcAft>
                <a:spcPts val="0"/>
              </a:spcAft>
              <a:buFont typeface="Wingdings" panose="05000000000000000000" pitchFamily="2" charset="2"/>
              <a:buChar char="Ø"/>
            </a:pPr>
            <a:endParaRPr lang="en-US" b="1" dirty="0">
              <a:solidFill>
                <a:schemeClr val="tx1"/>
              </a:solidFill>
              <a:latin typeface="Arial"/>
              <a:cs typeface="Arial"/>
            </a:endParaRPr>
          </a:p>
          <a:p>
            <a:pPr>
              <a:spcBef>
                <a:spcPts val="0"/>
              </a:spcBef>
              <a:spcAft>
                <a:spcPts val="0"/>
              </a:spcAft>
              <a:buFont typeface="Wingdings" panose="05000000000000000000" pitchFamily="2" charset="2"/>
              <a:buChar char="Ø"/>
            </a:pPr>
            <a:r>
              <a:rPr lang="en-US" b="1" dirty="0">
                <a:solidFill>
                  <a:schemeClr val="tx1"/>
                </a:solidFill>
                <a:latin typeface="Arial"/>
                <a:cs typeface="Arial"/>
              </a:rPr>
              <a:t>Must be solicited publicly</a:t>
            </a:r>
            <a:endParaRPr lang="en-US" b="1" dirty="0">
              <a:solidFill>
                <a:schemeClr val="tx1"/>
              </a:solidFill>
            </a:endParaRPr>
          </a:p>
        </p:txBody>
      </p:sp>
      <p:sp>
        <p:nvSpPr>
          <p:cNvPr id="7" name="Slide Number Placeholder 6"/>
          <p:cNvSpPr>
            <a:spLocks noGrp="1"/>
          </p:cNvSpPr>
          <p:nvPr>
            <p:ph type="sldNum" sz="quarter" idx="12"/>
          </p:nvPr>
        </p:nvSpPr>
        <p:spPr>
          <a:xfrm>
            <a:off x="8590663" y="6041362"/>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lang="en-US" smtClean="0"/>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9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6268555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9545" y="-127886"/>
            <a:ext cx="8596668" cy="1190406"/>
          </a:xfrm>
        </p:spPr>
        <p:txBody>
          <a:bodyPr>
            <a:normAutofit/>
          </a:bodyPr>
          <a:lstStyle/>
          <a:p>
            <a:pPr algn="ctr"/>
            <a:r>
              <a:rPr lang="en-US" sz="4000" b="1">
                <a:solidFill>
                  <a:schemeClr val="tx1"/>
                </a:solidFill>
              </a:rPr>
              <a:t>When to use an RFP?</a:t>
            </a:r>
            <a:endParaRPr lang="en-US" sz="2800" b="1">
              <a:solidFill>
                <a:srgbClr val="C00000"/>
              </a:solidFill>
            </a:endParaRPr>
          </a:p>
        </p:txBody>
      </p:sp>
      <p:sp>
        <p:nvSpPr>
          <p:cNvPr id="3" name="Content Placeholder 2"/>
          <p:cNvSpPr>
            <a:spLocks noGrp="1"/>
          </p:cNvSpPr>
          <p:nvPr>
            <p:ph idx="1"/>
          </p:nvPr>
        </p:nvSpPr>
        <p:spPr>
          <a:xfrm>
            <a:off x="300837" y="1062520"/>
            <a:ext cx="11590325" cy="5029017"/>
          </a:xfrm>
        </p:spPr>
        <p:txBody>
          <a:bodyPr>
            <a:noAutofit/>
          </a:bodyPr>
          <a:lstStyle/>
          <a:p>
            <a:pPr>
              <a:spcBef>
                <a:spcPts val="800"/>
              </a:spcBef>
              <a:buFont typeface="Wingdings" panose="05000000000000000000" pitchFamily="2" charset="2"/>
              <a:buChar char="Ø"/>
            </a:pPr>
            <a:r>
              <a:rPr lang="en-US">
                <a:solidFill>
                  <a:schemeClr val="tx1"/>
                </a:solidFill>
              </a:rPr>
              <a:t>When factors other than price alone are critical</a:t>
            </a:r>
          </a:p>
          <a:p>
            <a:pPr>
              <a:spcBef>
                <a:spcPts val="800"/>
              </a:spcBef>
              <a:buFont typeface="Wingdings" panose="05000000000000000000" pitchFamily="2" charset="2"/>
              <a:buChar char="Ø"/>
            </a:pPr>
            <a:r>
              <a:rPr lang="en-US">
                <a:solidFill>
                  <a:schemeClr val="tx1"/>
                </a:solidFill>
              </a:rPr>
              <a:t>When the requirements are highly technical</a:t>
            </a:r>
          </a:p>
          <a:p>
            <a:pPr>
              <a:spcBef>
                <a:spcPts val="800"/>
              </a:spcBef>
              <a:buFont typeface="Wingdings" panose="05000000000000000000" pitchFamily="2" charset="2"/>
              <a:buChar char="Ø"/>
            </a:pPr>
            <a:r>
              <a:rPr lang="en-US">
                <a:solidFill>
                  <a:schemeClr val="tx1"/>
                </a:solidFill>
              </a:rPr>
              <a:t>When the agency looks for each proposer to develop and provide ideas or solutions</a:t>
            </a:r>
          </a:p>
          <a:p>
            <a:pPr>
              <a:spcBef>
                <a:spcPts val="800"/>
              </a:spcBef>
              <a:buFont typeface="Wingdings" panose="05000000000000000000" pitchFamily="2" charset="2"/>
              <a:buChar char="Ø"/>
            </a:pPr>
            <a:r>
              <a:rPr lang="en-US">
                <a:solidFill>
                  <a:schemeClr val="tx1"/>
                </a:solidFill>
              </a:rPr>
              <a:t>When an agency has a complex need that is difficult to specify</a:t>
            </a:r>
          </a:p>
          <a:p>
            <a:pPr>
              <a:spcBef>
                <a:spcPts val="800"/>
              </a:spcBef>
              <a:buFont typeface="Wingdings" panose="05000000000000000000" pitchFamily="2" charset="2"/>
              <a:buChar char="Ø"/>
            </a:pPr>
            <a:r>
              <a:rPr lang="en-US">
                <a:solidFill>
                  <a:schemeClr val="tx1"/>
                </a:solidFill>
              </a:rPr>
              <a:t>If the agency needs flexibility in the award process to allow vendors an opportunity to revise their initial submission</a:t>
            </a:r>
          </a:p>
        </p:txBody>
      </p:sp>
      <p:sp>
        <p:nvSpPr>
          <p:cNvPr id="7" name="Slide Number Placeholder 6"/>
          <p:cNvSpPr>
            <a:spLocks noGrp="1"/>
          </p:cNvSpPr>
          <p:nvPr>
            <p:ph type="sldNum" sz="quarter" idx="12"/>
          </p:nvPr>
        </p:nvSpPr>
        <p:spPr>
          <a:xfrm>
            <a:off x="8590663" y="6041362"/>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lang="en-US" smtClean="0"/>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9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7691605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7225" y="-196450"/>
            <a:ext cx="8596668" cy="1190406"/>
          </a:xfrm>
        </p:spPr>
        <p:txBody>
          <a:bodyPr>
            <a:normAutofit/>
          </a:bodyPr>
          <a:lstStyle/>
          <a:p>
            <a:pPr algn="ctr"/>
            <a:r>
              <a:rPr lang="en-US" sz="4000" b="1">
                <a:solidFill>
                  <a:schemeClr val="tx1"/>
                </a:solidFill>
              </a:rPr>
              <a:t>When to use an RFQ?</a:t>
            </a:r>
            <a:endParaRPr lang="en-US" sz="4000" b="1">
              <a:solidFill>
                <a:srgbClr val="C00000"/>
              </a:solidFill>
            </a:endParaRPr>
          </a:p>
        </p:txBody>
      </p:sp>
      <p:sp>
        <p:nvSpPr>
          <p:cNvPr id="3" name="Content Placeholder 2"/>
          <p:cNvSpPr>
            <a:spLocks noGrp="1"/>
          </p:cNvSpPr>
          <p:nvPr>
            <p:ph idx="1"/>
          </p:nvPr>
        </p:nvSpPr>
        <p:spPr>
          <a:xfrm>
            <a:off x="542280" y="1116976"/>
            <a:ext cx="11107440" cy="4624047"/>
          </a:xfrm>
        </p:spPr>
        <p:txBody>
          <a:bodyPr>
            <a:noAutofit/>
          </a:bodyPr>
          <a:lstStyle/>
          <a:p>
            <a:pPr>
              <a:spcBef>
                <a:spcPts val="0"/>
              </a:spcBef>
              <a:buFont typeface="Wingdings" panose="05000000000000000000" pitchFamily="2" charset="2"/>
              <a:buChar char="Ø"/>
            </a:pPr>
            <a:r>
              <a:rPr lang="en-US">
                <a:solidFill>
                  <a:schemeClr val="tx1"/>
                </a:solidFill>
              </a:rPr>
              <a:t>When the most critical factor to an agency is the vendor’s qualification or specialized experience</a:t>
            </a:r>
          </a:p>
          <a:p>
            <a:pPr>
              <a:spcBef>
                <a:spcPts val="0"/>
              </a:spcBef>
              <a:buFont typeface="Wingdings" panose="05000000000000000000" pitchFamily="2" charset="2"/>
              <a:buChar char="Ø"/>
            </a:pPr>
            <a:endParaRPr lang="en-US">
              <a:solidFill>
                <a:schemeClr val="tx1"/>
              </a:solidFill>
            </a:endParaRPr>
          </a:p>
          <a:p>
            <a:pPr>
              <a:spcBef>
                <a:spcPts val="0"/>
              </a:spcBef>
              <a:buFont typeface="Wingdings" panose="05000000000000000000" pitchFamily="2" charset="2"/>
              <a:buChar char="Ø"/>
            </a:pPr>
            <a:r>
              <a:rPr lang="en-US">
                <a:solidFill>
                  <a:schemeClr val="tx1"/>
                </a:solidFill>
              </a:rPr>
              <a:t>When no plan, only qualifications are needed</a:t>
            </a:r>
          </a:p>
          <a:p>
            <a:pPr>
              <a:spcBef>
                <a:spcPts val="0"/>
              </a:spcBef>
              <a:buFont typeface="Wingdings" panose="05000000000000000000" pitchFamily="2" charset="2"/>
              <a:buChar char="Ø"/>
            </a:pPr>
            <a:endParaRPr lang="en-US">
              <a:solidFill>
                <a:schemeClr val="tx1"/>
              </a:solidFill>
            </a:endParaRPr>
          </a:p>
          <a:p>
            <a:pPr>
              <a:spcBef>
                <a:spcPts val="0"/>
              </a:spcBef>
              <a:buFont typeface="Wingdings" panose="05000000000000000000" pitchFamily="2" charset="2"/>
              <a:buChar char="Ø"/>
            </a:pPr>
            <a:r>
              <a:rPr lang="en-US">
                <a:solidFill>
                  <a:schemeClr val="tx1"/>
                </a:solidFill>
              </a:rPr>
              <a:t>When a professional service organization prohibits members from bidding</a:t>
            </a:r>
          </a:p>
        </p:txBody>
      </p:sp>
      <p:sp>
        <p:nvSpPr>
          <p:cNvPr id="7" name="Slide Number Placeholder 6"/>
          <p:cNvSpPr>
            <a:spLocks noGrp="1"/>
          </p:cNvSpPr>
          <p:nvPr>
            <p:ph type="sldNum" sz="quarter" idx="12"/>
          </p:nvPr>
        </p:nvSpPr>
        <p:spPr>
          <a:xfrm>
            <a:off x="8590663" y="6041362"/>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lang="en-US" smtClean="0"/>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9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490155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4380" y="-138161"/>
            <a:ext cx="8596668" cy="1190406"/>
          </a:xfrm>
        </p:spPr>
        <p:txBody>
          <a:bodyPr>
            <a:normAutofit/>
          </a:bodyPr>
          <a:lstStyle/>
          <a:p>
            <a:pPr algn="ctr"/>
            <a:r>
              <a:rPr lang="en-US" sz="4000" b="1">
                <a:solidFill>
                  <a:schemeClr val="tx1"/>
                </a:solidFill>
              </a:rPr>
              <a:t>When to use an RFA?</a:t>
            </a:r>
            <a:endParaRPr lang="en-US" sz="4000" b="1">
              <a:solidFill>
                <a:srgbClr val="C00000"/>
              </a:solidFill>
            </a:endParaRPr>
          </a:p>
        </p:txBody>
      </p:sp>
      <p:sp>
        <p:nvSpPr>
          <p:cNvPr id="3" name="Content Placeholder 2"/>
          <p:cNvSpPr>
            <a:spLocks noGrp="1"/>
          </p:cNvSpPr>
          <p:nvPr>
            <p:ph idx="1"/>
          </p:nvPr>
        </p:nvSpPr>
        <p:spPr>
          <a:xfrm>
            <a:off x="358520" y="1052245"/>
            <a:ext cx="6159511" cy="4624047"/>
          </a:xfrm>
        </p:spPr>
        <p:txBody>
          <a:bodyPr>
            <a:noAutofit/>
          </a:bodyPr>
          <a:lstStyle/>
          <a:p>
            <a:pPr>
              <a:spcBef>
                <a:spcPts val="800"/>
              </a:spcBef>
              <a:buFont typeface="Wingdings" panose="05000000000000000000" pitchFamily="2" charset="2"/>
              <a:buChar char="Ø"/>
            </a:pPr>
            <a:r>
              <a:rPr lang="en-US" sz="2400">
                <a:solidFill>
                  <a:schemeClr val="tx1"/>
                </a:solidFill>
              </a:rPr>
              <a:t>Agency gives in-depth specification for: </a:t>
            </a:r>
          </a:p>
          <a:p>
            <a:pPr lvl="1">
              <a:spcBef>
                <a:spcPts val="800"/>
              </a:spcBef>
            </a:pPr>
            <a:r>
              <a:rPr lang="en-US">
                <a:solidFill>
                  <a:schemeClr val="tx1"/>
                </a:solidFill>
              </a:rPr>
              <a:t>Qualifications/requirements, </a:t>
            </a:r>
          </a:p>
          <a:p>
            <a:pPr lvl="1">
              <a:spcBef>
                <a:spcPts val="800"/>
              </a:spcBef>
            </a:pPr>
            <a:r>
              <a:rPr lang="en-US">
                <a:solidFill>
                  <a:schemeClr val="tx1"/>
                </a:solidFill>
              </a:rPr>
              <a:t>Sets price for the services and </a:t>
            </a:r>
          </a:p>
          <a:p>
            <a:pPr lvl="1">
              <a:spcBef>
                <a:spcPts val="800"/>
              </a:spcBef>
            </a:pPr>
            <a:r>
              <a:rPr lang="en-US">
                <a:solidFill>
                  <a:schemeClr val="tx1"/>
                </a:solidFill>
              </a:rPr>
              <a:t>Controls the work to be performed. </a:t>
            </a:r>
          </a:p>
          <a:p>
            <a:pPr>
              <a:spcBef>
                <a:spcPts val="800"/>
              </a:spcBef>
              <a:buFont typeface="Wingdings" panose="05000000000000000000" pitchFamily="2" charset="2"/>
              <a:buChar char="Ø"/>
            </a:pPr>
            <a:r>
              <a:rPr lang="en-US" sz="2400">
                <a:solidFill>
                  <a:schemeClr val="tx1"/>
                </a:solidFill>
              </a:rPr>
              <a:t>The contractor is a contract worker under the IRS code. </a:t>
            </a:r>
          </a:p>
          <a:p>
            <a:pPr>
              <a:spcBef>
                <a:spcPts val="800"/>
              </a:spcBef>
              <a:buFont typeface="Wingdings" panose="05000000000000000000" pitchFamily="2" charset="2"/>
              <a:buChar char="Ø"/>
            </a:pPr>
            <a:r>
              <a:rPr lang="en-US" sz="2400">
                <a:solidFill>
                  <a:schemeClr val="tx1"/>
                </a:solidFill>
              </a:rPr>
              <a:t>An award made to the most qualified applicant meeting the specifications and may be interviewed. </a:t>
            </a:r>
          </a:p>
        </p:txBody>
      </p:sp>
      <p:sp>
        <p:nvSpPr>
          <p:cNvPr id="7" name="Slide Number Placeholder 6"/>
          <p:cNvSpPr>
            <a:spLocks noGrp="1"/>
          </p:cNvSpPr>
          <p:nvPr>
            <p:ph type="sldNum" sz="quarter" idx="12"/>
          </p:nvPr>
        </p:nvSpPr>
        <p:spPr>
          <a:xfrm>
            <a:off x="8590663" y="6041362"/>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lang="en-US" smtClean="0"/>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9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graphicFrame>
        <p:nvGraphicFramePr>
          <p:cNvPr id="4" name="Diagram 3">
            <a:extLst>
              <a:ext uri="{FF2B5EF4-FFF2-40B4-BE49-F238E27FC236}">
                <a16:creationId xmlns:a16="http://schemas.microsoft.com/office/drawing/2014/main" id="{6264587A-9BD6-4A39-8709-7774404EF36B}"/>
              </a:ext>
            </a:extLst>
          </p:cNvPr>
          <p:cNvGraphicFramePr/>
          <p:nvPr>
            <p:extLst>
              <p:ext uri="{D42A27DB-BD31-4B8C-83A1-F6EECF244321}">
                <p14:modId xmlns:p14="http://schemas.microsoft.com/office/powerpoint/2010/main" val="3526727721"/>
              </p:ext>
            </p:extLst>
          </p:nvPr>
        </p:nvGraphicFramePr>
        <p:xfrm>
          <a:off x="6416431" y="451512"/>
          <a:ext cx="5908431" cy="5488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91071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D34A3-7108-42FA-B25B-79380498A9F1}"/>
              </a:ext>
            </a:extLst>
          </p:cNvPr>
          <p:cNvSpPr>
            <a:spLocks noGrp="1"/>
          </p:cNvSpPr>
          <p:nvPr>
            <p:ph type="title"/>
          </p:nvPr>
        </p:nvSpPr>
        <p:spPr>
          <a:xfrm>
            <a:off x="412618" y="251201"/>
            <a:ext cx="10605890" cy="380298"/>
          </a:xfrm>
        </p:spPr>
        <p:txBody>
          <a:bodyPr/>
          <a:lstStyle/>
          <a:p>
            <a:r>
              <a:rPr lang="en-US" dirty="0">
                <a:latin typeface="Arial"/>
                <a:cs typeface="Arial"/>
              </a:rPr>
              <a:t>PPRB Preferred Method to Award</a:t>
            </a:r>
            <a:endParaRPr lang="en-US" dirty="0"/>
          </a:p>
        </p:txBody>
      </p:sp>
      <p:sp>
        <p:nvSpPr>
          <p:cNvPr id="3" name="Content Placeholder 2">
            <a:extLst>
              <a:ext uri="{FF2B5EF4-FFF2-40B4-BE49-F238E27FC236}">
                <a16:creationId xmlns:a16="http://schemas.microsoft.com/office/drawing/2014/main" id="{E87D160D-E108-46F3-A802-9100FB9A5E7A}"/>
              </a:ext>
            </a:extLst>
          </p:cNvPr>
          <p:cNvSpPr>
            <a:spLocks noGrp="1"/>
          </p:cNvSpPr>
          <p:nvPr>
            <p:ph idx="1"/>
          </p:nvPr>
        </p:nvSpPr>
        <p:spPr>
          <a:xfrm>
            <a:off x="606175" y="852755"/>
            <a:ext cx="11291299" cy="5065160"/>
          </a:xfrm>
        </p:spPr>
        <p:txBody>
          <a:bodyPr vert="horz" lIns="91440" tIns="45720" rIns="91440" bIns="45720" rtlCol="0" anchor="t">
            <a:normAutofit/>
          </a:bodyPr>
          <a:lstStyle/>
          <a:p>
            <a:r>
              <a:rPr lang="en-US" b="1" dirty="0">
                <a:solidFill>
                  <a:schemeClr val="tx1"/>
                </a:solidFill>
                <a:latin typeface="Arial"/>
                <a:cs typeface="Arial"/>
              </a:rPr>
              <a:t>Invitation for Bids (IFB) </a:t>
            </a:r>
            <a:endParaRPr lang="en-US" b="1" dirty="0">
              <a:solidFill>
                <a:schemeClr val="tx1"/>
              </a:solidFill>
            </a:endParaRPr>
          </a:p>
          <a:p>
            <a:pPr lvl="1"/>
            <a:r>
              <a:rPr lang="en-US" dirty="0">
                <a:solidFill>
                  <a:schemeClr val="tx1"/>
                </a:solidFill>
                <a:latin typeface="Arial"/>
                <a:cs typeface="Arial"/>
              </a:rPr>
              <a:t>If it is determined that an IFB is not the best method, MDE has to do the following: </a:t>
            </a:r>
            <a:endParaRPr lang="en-US" dirty="0">
              <a:solidFill>
                <a:schemeClr val="tx1"/>
              </a:solidFill>
            </a:endParaRPr>
          </a:p>
          <a:p>
            <a:pPr lvl="2"/>
            <a:r>
              <a:rPr lang="en-US" b="1" dirty="0">
                <a:solidFill>
                  <a:schemeClr val="tx1"/>
                </a:solidFill>
              </a:rPr>
              <a:t>Submit a Petition for Relief </a:t>
            </a:r>
            <a:r>
              <a:rPr lang="en-US" b="1" u="sng" dirty="0">
                <a:solidFill>
                  <a:schemeClr val="tx1"/>
                </a:solidFill>
              </a:rPr>
              <a:t>30 days </a:t>
            </a:r>
            <a:r>
              <a:rPr lang="en-US" b="1" dirty="0">
                <a:solidFill>
                  <a:schemeClr val="tx1"/>
                </a:solidFill>
              </a:rPr>
              <a:t>before PPRB Meeting/Issuing Solicitation.</a:t>
            </a:r>
          </a:p>
          <a:p>
            <a:pPr lvl="2"/>
            <a:r>
              <a:rPr lang="en-US" dirty="0">
                <a:solidFill>
                  <a:schemeClr val="tx1"/>
                </a:solidFill>
              </a:rPr>
              <a:t>The Petition must include:</a:t>
            </a:r>
          </a:p>
          <a:p>
            <a:pPr lvl="3"/>
            <a:r>
              <a:rPr lang="en-US" dirty="0">
                <a:solidFill>
                  <a:schemeClr val="tx1"/>
                </a:solidFill>
              </a:rPr>
              <a:t>Alternate Method of Procurement </a:t>
            </a:r>
          </a:p>
          <a:p>
            <a:pPr lvl="3"/>
            <a:r>
              <a:rPr lang="en-US" dirty="0">
                <a:solidFill>
                  <a:schemeClr val="tx1"/>
                </a:solidFill>
              </a:rPr>
              <a:t>Evaluation factors that will be used in reviewing submitted proposals or qualifications.</a:t>
            </a:r>
          </a:p>
          <a:p>
            <a:pPr lvl="3"/>
            <a:r>
              <a:rPr lang="en-US" dirty="0">
                <a:solidFill>
                  <a:schemeClr val="tx1"/>
                </a:solidFill>
              </a:rPr>
              <a:t>Must be in writing and signed by the Agency Head</a:t>
            </a:r>
          </a:p>
          <a:p>
            <a:pPr marL="1371600" lvl="3" indent="0">
              <a:buNone/>
            </a:pPr>
            <a:endParaRPr lang="en-US" dirty="0">
              <a:solidFill>
                <a:schemeClr val="tx1"/>
              </a:solidFill>
            </a:endParaRPr>
          </a:p>
          <a:p>
            <a:pPr lvl="1"/>
            <a:r>
              <a:rPr lang="en-US" dirty="0">
                <a:solidFill>
                  <a:schemeClr val="tx1"/>
                </a:solidFill>
                <a:latin typeface="Arial"/>
                <a:cs typeface="Arial"/>
              </a:rPr>
              <a:t>PPRB </a:t>
            </a:r>
            <a:r>
              <a:rPr lang="en-US" b="1" u="sng" dirty="0">
                <a:solidFill>
                  <a:schemeClr val="tx1"/>
                </a:solidFill>
                <a:latin typeface="Arial"/>
                <a:cs typeface="Arial"/>
              </a:rPr>
              <a:t>must approve </a:t>
            </a:r>
            <a:r>
              <a:rPr lang="en-US" dirty="0">
                <a:solidFill>
                  <a:schemeClr val="tx1"/>
                </a:solidFill>
                <a:latin typeface="Arial"/>
                <a:cs typeface="Arial"/>
              </a:rPr>
              <a:t>the Petition in order to use any other method</a:t>
            </a:r>
          </a:p>
          <a:p>
            <a:pPr marL="457200" lvl="1" indent="0">
              <a:buNone/>
            </a:pPr>
            <a:endParaRPr lang="en-US" sz="5000" dirty="0"/>
          </a:p>
        </p:txBody>
      </p:sp>
    </p:spTree>
    <p:extLst>
      <p:ext uri="{BB962C8B-B14F-4D97-AF65-F5344CB8AC3E}">
        <p14:creationId xmlns:p14="http://schemas.microsoft.com/office/powerpoint/2010/main" val="26482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21FC5-B1B3-AE14-99A5-8B16858A4A24}"/>
              </a:ext>
            </a:extLst>
          </p:cNvPr>
          <p:cNvSpPr>
            <a:spLocks noGrp="1"/>
          </p:cNvSpPr>
          <p:nvPr>
            <p:ph type="title"/>
          </p:nvPr>
        </p:nvSpPr>
        <p:spPr>
          <a:xfrm>
            <a:off x="412618" y="251201"/>
            <a:ext cx="10605890" cy="380298"/>
          </a:xfrm>
        </p:spPr>
        <p:txBody>
          <a:bodyPr/>
          <a:lstStyle/>
          <a:p>
            <a:r>
              <a:rPr lang="en-US" dirty="0">
                <a:latin typeface="Arial"/>
                <a:cs typeface="Arial"/>
              </a:rPr>
              <a:t>Office of Procurement Staff</a:t>
            </a:r>
            <a:endParaRPr lang="en-US" dirty="0"/>
          </a:p>
        </p:txBody>
      </p:sp>
      <p:sp>
        <p:nvSpPr>
          <p:cNvPr id="3" name="Content Placeholder 2">
            <a:extLst>
              <a:ext uri="{FF2B5EF4-FFF2-40B4-BE49-F238E27FC236}">
                <a16:creationId xmlns:a16="http://schemas.microsoft.com/office/drawing/2014/main" id="{12739662-3757-70E9-542F-E132F6039EBA}"/>
              </a:ext>
            </a:extLst>
          </p:cNvPr>
          <p:cNvSpPr>
            <a:spLocks noGrp="1"/>
          </p:cNvSpPr>
          <p:nvPr>
            <p:ph idx="1"/>
          </p:nvPr>
        </p:nvSpPr>
        <p:spPr/>
        <p:txBody>
          <a:bodyPr vert="horz" lIns="91440" tIns="45720" rIns="91440" bIns="45720" rtlCol="0" anchor="t">
            <a:normAutofit fontScale="55000" lnSpcReduction="20000"/>
          </a:bodyPr>
          <a:lstStyle/>
          <a:p>
            <a:r>
              <a:rPr lang="en-US" sz="4400" dirty="0">
                <a:latin typeface="Arial"/>
                <a:cs typeface="Arial"/>
              </a:rPr>
              <a:t>Technology - Teresa Washington </a:t>
            </a:r>
            <a:endParaRPr lang="en-US" sz="4400" dirty="0"/>
          </a:p>
          <a:p>
            <a:endParaRPr lang="en-US" sz="4400" dirty="0">
              <a:latin typeface="Arial"/>
              <a:cs typeface="Arial"/>
            </a:endParaRPr>
          </a:p>
          <a:p>
            <a:r>
              <a:rPr lang="en-US" sz="4400" dirty="0">
                <a:latin typeface="Arial"/>
                <a:cs typeface="Arial"/>
              </a:rPr>
              <a:t>Contracts/Grants - Ashley Robinson, Betsy Toles, Patricia Youngblood, and Qualandia "Star" Hooker </a:t>
            </a:r>
            <a:endParaRPr lang="en-US" sz="4400" dirty="0"/>
          </a:p>
          <a:p>
            <a:endParaRPr lang="en-US" sz="4400" dirty="0">
              <a:latin typeface="Arial"/>
              <a:cs typeface="Arial"/>
            </a:endParaRPr>
          </a:p>
          <a:p>
            <a:r>
              <a:rPr lang="en-US" sz="4400" dirty="0">
                <a:latin typeface="Arial"/>
                <a:cs typeface="Arial"/>
              </a:rPr>
              <a:t>Purchasing - Vivian Taylor and Candice Webster</a:t>
            </a:r>
          </a:p>
          <a:p>
            <a:endParaRPr lang="en-US" sz="4400" dirty="0">
              <a:latin typeface="Arial"/>
              <a:cs typeface="Arial"/>
            </a:endParaRPr>
          </a:p>
          <a:p>
            <a:r>
              <a:rPr lang="en-US" sz="4400" dirty="0">
                <a:latin typeface="Arial"/>
                <a:cs typeface="Arial"/>
              </a:rPr>
              <a:t>Office Director - Toya Brown </a:t>
            </a:r>
            <a:endParaRPr lang="en-US" sz="4400" dirty="0"/>
          </a:p>
          <a:p>
            <a:endParaRPr lang="en-US" sz="4400" dirty="0">
              <a:latin typeface="Arial"/>
              <a:cs typeface="Arial"/>
            </a:endParaRPr>
          </a:p>
          <a:p>
            <a:r>
              <a:rPr lang="en-US" sz="4400" dirty="0">
                <a:latin typeface="Arial"/>
                <a:cs typeface="Arial"/>
              </a:rPr>
              <a:t>Director - Monique Corley</a:t>
            </a:r>
          </a:p>
          <a:p>
            <a:pPr lvl="1"/>
            <a:endParaRPr lang="en-US" dirty="0">
              <a:latin typeface="Arial"/>
              <a:cs typeface="Arial"/>
            </a:endParaRPr>
          </a:p>
          <a:p>
            <a:pPr lvl="1"/>
            <a:endParaRPr lang="en-US" dirty="0">
              <a:latin typeface="Arial"/>
              <a:cs typeface="Arial"/>
            </a:endParaRPr>
          </a:p>
        </p:txBody>
      </p:sp>
    </p:spTree>
    <p:extLst>
      <p:ext uri="{BB962C8B-B14F-4D97-AF65-F5344CB8AC3E}">
        <p14:creationId xmlns:p14="http://schemas.microsoft.com/office/powerpoint/2010/main" val="7605685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E05E9-4657-B17B-019A-37DF5DEC3B48}"/>
              </a:ext>
            </a:extLst>
          </p:cNvPr>
          <p:cNvSpPr>
            <a:spLocks noGrp="1"/>
          </p:cNvSpPr>
          <p:nvPr>
            <p:ph type="title"/>
          </p:nvPr>
        </p:nvSpPr>
        <p:spPr/>
        <p:txBody>
          <a:bodyPr/>
          <a:lstStyle/>
          <a:p>
            <a:r>
              <a:rPr lang="en-US" dirty="0">
                <a:latin typeface="Arial"/>
                <a:cs typeface="Arial"/>
              </a:rPr>
              <a:t>PPRB</a:t>
            </a:r>
            <a:r>
              <a:rPr lang="en-US" sz="4000" dirty="0">
                <a:latin typeface="Arial"/>
                <a:cs typeface="Arial"/>
              </a:rPr>
              <a:t> </a:t>
            </a:r>
            <a:r>
              <a:rPr lang="en-US" dirty="0">
                <a:latin typeface="Arial"/>
                <a:cs typeface="Arial"/>
              </a:rPr>
              <a:t>Procurement Requirements</a:t>
            </a:r>
            <a:endParaRPr lang="en-US" dirty="0"/>
          </a:p>
        </p:txBody>
      </p:sp>
      <p:sp>
        <p:nvSpPr>
          <p:cNvPr id="3" name="Content Placeholder 2">
            <a:extLst>
              <a:ext uri="{FF2B5EF4-FFF2-40B4-BE49-F238E27FC236}">
                <a16:creationId xmlns:a16="http://schemas.microsoft.com/office/drawing/2014/main" id="{ABB11236-ED6A-A57B-AE69-520CD078D362}"/>
              </a:ext>
            </a:extLst>
          </p:cNvPr>
          <p:cNvSpPr>
            <a:spLocks noGrp="1"/>
          </p:cNvSpPr>
          <p:nvPr>
            <p:ph idx="1"/>
          </p:nvPr>
        </p:nvSpPr>
        <p:spPr/>
        <p:txBody>
          <a:bodyPr vert="horz" lIns="91440" tIns="45720" rIns="91440" bIns="45720" rtlCol="0" anchor="t">
            <a:normAutofit/>
          </a:bodyPr>
          <a:lstStyle/>
          <a:p>
            <a:r>
              <a:rPr lang="en-US" dirty="0">
                <a:latin typeface="Arial"/>
                <a:cs typeface="Arial"/>
              </a:rPr>
              <a:t>Petition for Relief</a:t>
            </a:r>
          </a:p>
          <a:p>
            <a:r>
              <a:rPr lang="en-US" dirty="0">
                <a:latin typeface="Arial"/>
                <a:cs typeface="Arial"/>
              </a:rPr>
              <a:t>Acknowledgement of Amendments Form</a:t>
            </a:r>
          </a:p>
          <a:p>
            <a:r>
              <a:rPr lang="en-US" dirty="0">
                <a:latin typeface="Arial"/>
                <a:cs typeface="Arial"/>
              </a:rPr>
              <a:t>Receipt of Responses</a:t>
            </a:r>
          </a:p>
          <a:p>
            <a:r>
              <a:rPr lang="en-US" dirty="0">
                <a:latin typeface="Arial"/>
                <a:cs typeface="Arial"/>
              </a:rPr>
              <a:t>Evaluation Process</a:t>
            </a:r>
          </a:p>
          <a:p>
            <a:r>
              <a:rPr lang="en-US" dirty="0">
                <a:latin typeface="Arial"/>
                <a:cs typeface="Arial"/>
              </a:rPr>
              <a:t>Notice of Intent to Award</a:t>
            </a:r>
          </a:p>
          <a:p>
            <a:endParaRPr lang="en-US" dirty="0"/>
          </a:p>
        </p:txBody>
      </p:sp>
    </p:spTree>
    <p:extLst>
      <p:ext uri="{BB962C8B-B14F-4D97-AF65-F5344CB8AC3E}">
        <p14:creationId xmlns:p14="http://schemas.microsoft.com/office/powerpoint/2010/main" val="6449655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32600-1EAA-A341-B94E-BB77F1B0FB6C}"/>
              </a:ext>
            </a:extLst>
          </p:cNvPr>
          <p:cNvSpPr>
            <a:spLocks noGrp="1"/>
          </p:cNvSpPr>
          <p:nvPr>
            <p:ph type="title"/>
          </p:nvPr>
        </p:nvSpPr>
        <p:spPr>
          <a:xfrm>
            <a:off x="412617" y="258422"/>
            <a:ext cx="10605890" cy="380298"/>
          </a:xfrm>
        </p:spPr>
        <p:txBody>
          <a:bodyPr/>
          <a:lstStyle/>
          <a:p>
            <a:r>
              <a:rPr lang="en-US" dirty="0">
                <a:solidFill>
                  <a:schemeClr val="tx1"/>
                </a:solidFill>
                <a:latin typeface="Arial"/>
                <a:cs typeface="Arial"/>
              </a:rPr>
              <a:t>Contract</a:t>
            </a:r>
            <a:r>
              <a:rPr lang="en-US" sz="4000" dirty="0">
                <a:solidFill>
                  <a:schemeClr val="tx1"/>
                </a:solidFill>
                <a:latin typeface="Arial"/>
                <a:cs typeface="Arial"/>
              </a:rPr>
              <a:t> </a:t>
            </a:r>
            <a:r>
              <a:rPr lang="en-US" dirty="0">
                <a:solidFill>
                  <a:schemeClr val="tx1"/>
                </a:solidFill>
                <a:latin typeface="Arial"/>
                <a:cs typeface="Arial"/>
              </a:rPr>
              <a:t>for Services Award</a:t>
            </a:r>
            <a:endParaRPr lang="en-US" dirty="0">
              <a:solidFill>
                <a:schemeClr val="tx1"/>
              </a:solidFill>
            </a:endParaRPr>
          </a:p>
        </p:txBody>
      </p:sp>
      <p:sp>
        <p:nvSpPr>
          <p:cNvPr id="4" name="Text Placeholder 1">
            <a:extLst>
              <a:ext uri="{FF2B5EF4-FFF2-40B4-BE49-F238E27FC236}">
                <a16:creationId xmlns:a16="http://schemas.microsoft.com/office/drawing/2014/main" id="{36DC3E6F-CE13-49BC-8CF4-5CAD12BCFD02}"/>
              </a:ext>
            </a:extLst>
          </p:cNvPr>
          <p:cNvSpPr txBox="1">
            <a:spLocks/>
          </p:cNvSpPr>
          <p:nvPr/>
        </p:nvSpPr>
        <p:spPr>
          <a:xfrm>
            <a:off x="412617" y="940772"/>
            <a:ext cx="10605890" cy="488700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342900" marR="0" lvl="0" indent="-342900" algn="l" defTabSz="457200" rtl="0" eaLnBrk="1" hangingPunct="1">
              <a:lnSpc>
                <a:spcPct val="115000"/>
              </a:lnSpc>
              <a:spcBef>
                <a:spcPts val="0"/>
              </a:spcBef>
              <a:spcAft>
                <a:spcPts val="1600"/>
              </a:spcAft>
              <a:buClr>
                <a:schemeClr val="dk2"/>
              </a:buClr>
              <a:buSzPct val="100000"/>
              <a:buFont typeface="Arial" charset="0"/>
              <a:buChar char="•"/>
              <a:tabLst>
                <a:tab pos="457200" algn="l"/>
              </a:tabLst>
              <a:defRPr sz="2400" b="0" i="0" u="none" strike="noStrike" cap="none">
                <a:solidFill>
                  <a:schemeClr val="accent3">
                    <a:lumMod val="50000"/>
                  </a:schemeClr>
                </a:solidFill>
                <a:latin typeface="Arial"/>
                <a:ea typeface="Arial"/>
                <a:cs typeface="Arial"/>
                <a:sym typeface="Arial"/>
              </a:defRPr>
            </a:lvl1pPr>
            <a:lvl2pPr marR="0" lvl="1" algn="l" rtl="0" eaLnBrk="1" hangingPunct="1">
              <a:lnSpc>
                <a:spcPct val="115000"/>
              </a:lnSpc>
              <a:spcBef>
                <a:spcPts val="0"/>
              </a:spcBef>
              <a:spcAft>
                <a:spcPts val="1600"/>
              </a:spcAft>
              <a:buClr>
                <a:schemeClr val="dk2"/>
              </a:buClr>
              <a:buNone/>
              <a:defRPr sz="1400" b="0" i="0" u="none" strike="noStrike" cap="none">
                <a:solidFill>
                  <a:schemeClr val="accent3">
                    <a:lumMod val="50000"/>
                  </a:schemeClr>
                </a:solidFill>
                <a:latin typeface="Arial"/>
                <a:ea typeface="Arial"/>
                <a:cs typeface="Arial"/>
                <a:sym typeface="Arial"/>
              </a:defRPr>
            </a:lvl2pPr>
            <a:lvl3pPr marR="0" lvl="2" algn="l" rtl="0" eaLnBrk="1" hangingPunct="1">
              <a:lnSpc>
                <a:spcPct val="115000"/>
              </a:lnSpc>
              <a:spcBef>
                <a:spcPts val="0"/>
              </a:spcBef>
              <a:spcAft>
                <a:spcPts val="1600"/>
              </a:spcAft>
              <a:buClr>
                <a:schemeClr val="dk2"/>
              </a:buClr>
              <a:buNone/>
              <a:defRPr sz="1400" b="0" i="0" u="none" strike="noStrike" cap="none">
                <a:solidFill>
                  <a:schemeClr val="accent3">
                    <a:lumMod val="50000"/>
                  </a:schemeClr>
                </a:solidFill>
                <a:latin typeface="Arial"/>
                <a:ea typeface="Arial"/>
                <a:cs typeface="Arial"/>
                <a:sym typeface="Arial"/>
              </a:defRPr>
            </a:lvl3pPr>
            <a:lvl4pPr marR="0" lvl="3" algn="l" rtl="0" eaLnBrk="1" hangingPunct="1">
              <a:lnSpc>
                <a:spcPct val="115000"/>
              </a:lnSpc>
              <a:spcBef>
                <a:spcPts val="0"/>
              </a:spcBef>
              <a:spcAft>
                <a:spcPts val="1600"/>
              </a:spcAft>
              <a:buClr>
                <a:schemeClr val="dk2"/>
              </a:buClr>
              <a:buNone/>
              <a:defRPr sz="1400" b="0" i="0" u="none" strike="noStrike" cap="none">
                <a:solidFill>
                  <a:schemeClr val="accent3">
                    <a:lumMod val="50000"/>
                  </a:schemeClr>
                </a:solidFill>
                <a:latin typeface="Arial"/>
                <a:ea typeface="Arial"/>
                <a:cs typeface="Arial"/>
                <a:sym typeface="Arial"/>
              </a:defRPr>
            </a:lvl4pPr>
            <a:lvl5pPr marR="0" lvl="4" algn="l" rtl="0" eaLnBrk="1" hangingPunct="1">
              <a:lnSpc>
                <a:spcPct val="115000"/>
              </a:lnSpc>
              <a:spcBef>
                <a:spcPts val="0"/>
              </a:spcBef>
              <a:spcAft>
                <a:spcPts val="1600"/>
              </a:spcAft>
              <a:buClr>
                <a:schemeClr val="dk2"/>
              </a:buClr>
              <a:buNone/>
              <a:defRPr sz="1400" b="0" i="0" u="none" strike="noStrike" cap="none">
                <a:solidFill>
                  <a:schemeClr val="accent3">
                    <a:lumMod val="50000"/>
                  </a:schemeClr>
                </a:solidFill>
                <a:latin typeface="Arial"/>
                <a:ea typeface="Arial"/>
                <a:cs typeface="Arial"/>
                <a:sym typeface="Arial"/>
              </a:defRPr>
            </a:lvl5pPr>
            <a:lvl6pPr marR="0" lvl="5" algn="l" rtl="0" eaLnBrk="1" hangingPunct="1">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6pPr>
            <a:lvl7pPr marR="0" lvl="6" algn="l" rtl="0" eaLnBrk="1" hangingPunct="1">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7pPr>
            <a:lvl8pPr marR="0" lvl="7" algn="l" rtl="0" eaLnBrk="1" hangingPunct="1">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8pPr>
            <a:lvl9pPr marR="0" lvl="8" algn="l" rtl="0" eaLnBrk="1" hangingPunct="1">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9pPr>
          </a:lstStyle>
          <a:p>
            <a:pPr marL="0" marR="0" lvl="0" indent="0" algn="l" defTabSz="457200" rtl="0" eaLnBrk="1" fontAlgn="auto" latinLnBrk="0" hangingPunct="1">
              <a:lnSpc>
                <a:spcPct val="115000"/>
              </a:lnSpc>
              <a:spcBef>
                <a:spcPts val="0"/>
              </a:spcBef>
              <a:spcAft>
                <a:spcPts val="1600"/>
              </a:spcAft>
              <a:buClr>
                <a:srgbClr val="797979"/>
              </a:buClr>
              <a:buSzPct val="100000"/>
              <a:buFont typeface="Arial" charset="0"/>
              <a:buNone/>
              <a:tabLst>
                <a:tab pos="457200" algn="l"/>
              </a:tabLst>
              <a:defRPr/>
            </a:pPr>
            <a:r>
              <a:rPr lang="en-US" b="1" kern="0" dirty="0">
                <a:solidFill>
                  <a:schemeClr val="tx1">
                    <a:lumMod val="65000"/>
                    <a:lumOff val="35000"/>
                  </a:schemeClr>
                </a:solidFill>
              </a:rPr>
              <a:t>Award</a:t>
            </a:r>
            <a:r>
              <a:rPr kumimoji="0" lang="en-US" b="1" i="0" u="none" strike="noStrike" kern="0" cap="none" spc="0" normalizeH="0" baseline="0" noProof="0" dirty="0">
                <a:ln>
                  <a:noFill/>
                </a:ln>
                <a:solidFill>
                  <a:schemeClr val="tx1">
                    <a:lumMod val="65000"/>
                    <a:lumOff val="35000"/>
                  </a:schemeClr>
                </a:solidFill>
                <a:effectLst/>
                <a:uLnTx/>
                <a:uFillTx/>
                <a:latin typeface="Arial"/>
                <a:cs typeface="Arial"/>
                <a:sym typeface="Arial"/>
              </a:rPr>
              <a:t> Process:</a:t>
            </a:r>
            <a:endParaRPr lang="en-US" b="1" i="0" u="none" strike="noStrike" kern="0" cap="none" spc="0" normalizeH="0" baseline="0" noProof="0" dirty="0">
              <a:ln>
                <a:noFill/>
              </a:ln>
              <a:solidFill>
                <a:schemeClr val="tx1">
                  <a:lumMod val="65000"/>
                  <a:lumOff val="35000"/>
                </a:schemeClr>
              </a:solidFill>
              <a:effectLst/>
              <a:uLnTx/>
              <a:uFillTx/>
              <a:latin typeface="Arial"/>
              <a:cs typeface="Arial"/>
            </a:endParaRPr>
          </a:p>
          <a:p>
            <a:pPr>
              <a:lnSpc>
                <a:spcPct val="114999"/>
              </a:lnSpc>
              <a:buClr>
                <a:srgbClr val="000000"/>
              </a:buClr>
              <a:defRPr/>
            </a:pPr>
            <a:r>
              <a:rPr lang="en-US" kern="0" dirty="0">
                <a:solidFill>
                  <a:schemeClr val="tx1"/>
                </a:solidFill>
              </a:rPr>
              <a:t>After an RFQuote is released, the lowest bidder receives the award</a:t>
            </a:r>
          </a:p>
          <a:p>
            <a:pPr>
              <a:lnSpc>
                <a:spcPct val="114999"/>
              </a:lnSpc>
              <a:buClr>
                <a:srgbClr val="000000"/>
              </a:buClr>
              <a:defRPr/>
            </a:pPr>
            <a:r>
              <a:rPr kumimoji="0" lang="en-US" b="0" i="0" u="none" strike="noStrike" kern="0" cap="none" spc="0" normalizeH="0" baseline="0" noProof="0" dirty="0">
                <a:ln>
                  <a:noFill/>
                </a:ln>
                <a:solidFill>
                  <a:schemeClr val="tx1">
                    <a:lumMod val="65000"/>
                    <a:lumOff val="35000"/>
                  </a:schemeClr>
                </a:solidFill>
                <a:effectLst/>
                <a:uLnTx/>
                <a:uFillTx/>
                <a:latin typeface="Arial"/>
                <a:cs typeface="Arial"/>
                <a:sym typeface="Arial"/>
              </a:rPr>
              <a:t>After an RFP/Q/A is released, the evaluation, selection, and awarding of the</a:t>
            </a:r>
            <a:r>
              <a:rPr lang="en-US" kern="0" dirty="0">
                <a:solidFill>
                  <a:schemeClr val="tx1">
                    <a:lumMod val="65000"/>
                    <a:lumOff val="35000"/>
                  </a:schemeClr>
                </a:solidFill>
              </a:rPr>
              <a:t> contract</a:t>
            </a:r>
            <a:r>
              <a:rPr kumimoji="0" lang="en-US" b="0" i="0" u="none" strike="noStrike" kern="0" cap="none" spc="0" normalizeH="0" baseline="0" noProof="0" dirty="0">
                <a:ln>
                  <a:noFill/>
                </a:ln>
                <a:solidFill>
                  <a:schemeClr val="tx1">
                    <a:lumMod val="65000"/>
                    <a:lumOff val="35000"/>
                  </a:schemeClr>
                </a:solidFill>
                <a:effectLst/>
                <a:uLnTx/>
                <a:uFillTx/>
                <a:latin typeface="Arial"/>
                <a:cs typeface="Arial"/>
                <a:sym typeface="Arial"/>
              </a:rPr>
              <a:t> must take place</a:t>
            </a:r>
            <a:endParaRPr lang="en-US" dirty="0">
              <a:solidFill>
                <a:schemeClr val="tx1">
                  <a:lumMod val="65000"/>
                  <a:lumOff val="35000"/>
                </a:schemeClr>
              </a:solidFill>
            </a:endParaRPr>
          </a:p>
          <a:p>
            <a:pPr marL="342900" marR="0" lvl="0" indent="-342900" algn="l" defTabSz="457200" rtl="0" eaLnBrk="1" fontAlgn="auto" latinLnBrk="0" hangingPunct="1">
              <a:lnSpc>
                <a:spcPct val="114999"/>
              </a:lnSpc>
              <a:spcBef>
                <a:spcPts val="0"/>
              </a:spcBef>
              <a:spcAft>
                <a:spcPts val="1600"/>
              </a:spcAft>
              <a:buClr>
                <a:srgbClr val="000000"/>
              </a:buClr>
              <a:buSzPct val="100000"/>
              <a:buFont typeface="Arial" charset="0"/>
              <a:buChar char="•"/>
              <a:tabLst>
                <a:tab pos="457200" algn="l"/>
              </a:tabLst>
              <a:defRPr/>
            </a:pPr>
            <a:r>
              <a:rPr kumimoji="0" lang="en-US" b="0" i="0" u="none" strike="noStrike" kern="0" cap="none" spc="0" normalizeH="0" baseline="0" noProof="0" dirty="0">
                <a:ln>
                  <a:noFill/>
                </a:ln>
                <a:solidFill>
                  <a:schemeClr val="tx1">
                    <a:lumMod val="65000"/>
                    <a:lumOff val="35000"/>
                  </a:schemeClr>
                </a:solidFill>
                <a:effectLst/>
                <a:uLnTx/>
                <a:uFillTx/>
                <a:latin typeface="Arial"/>
                <a:cs typeface="Arial"/>
                <a:sym typeface="Arial"/>
              </a:rPr>
              <a:t>A board item is developed for awards of $50,000 and over</a:t>
            </a:r>
            <a:endParaRPr lang="en-US" b="0" i="0" u="none" strike="noStrike" kern="0" cap="none" spc="0" normalizeH="0" baseline="0" noProof="0" dirty="0">
              <a:ln>
                <a:noFill/>
              </a:ln>
              <a:solidFill>
                <a:schemeClr val="tx1">
                  <a:lumMod val="65000"/>
                  <a:lumOff val="35000"/>
                </a:schemeClr>
              </a:solidFill>
              <a:effectLst/>
              <a:uLnTx/>
              <a:uFillTx/>
              <a:latin typeface="Arial"/>
              <a:cs typeface="Arial"/>
            </a:endParaRPr>
          </a:p>
          <a:p>
            <a:pPr>
              <a:lnSpc>
                <a:spcPct val="114999"/>
              </a:lnSpc>
              <a:buClr>
                <a:srgbClr val="000000"/>
              </a:buClr>
              <a:defRPr/>
            </a:pPr>
            <a:r>
              <a:rPr kumimoji="0" lang="en-US" b="0" i="0" u="none" strike="noStrike" kern="0" cap="none" spc="0" normalizeH="0" baseline="0" noProof="0" dirty="0">
                <a:ln>
                  <a:noFill/>
                </a:ln>
                <a:solidFill>
                  <a:schemeClr val="tx1">
                    <a:lumMod val="65000"/>
                    <a:lumOff val="35000"/>
                  </a:schemeClr>
                </a:solidFill>
                <a:effectLst/>
                <a:uLnTx/>
                <a:uFillTx/>
                <a:latin typeface="Arial"/>
                <a:cs typeface="Arial"/>
                <a:sym typeface="Arial"/>
              </a:rPr>
              <a:t>The board approves </a:t>
            </a:r>
            <a:r>
              <a:rPr kumimoji="0" lang="en-US" b="1" i="0" u="sng" strike="noStrike" kern="0" cap="none" spc="0" normalizeH="0" baseline="0" noProof="0" dirty="0">
                <a:ln>
                  <a:noFill/>
                </a:ln>
                <a:solidFill>
                  <a:schemeClr val="tx1">
                    <a:lumMod val="65000"/>
                    <a:lumOff val="35000"/>
                  </a:schemeClr>
                </a:solidFill>
                <a:effectLst/>
                <a:uLnTx/>
                <a:uFillTx/>
                <a:latin typeface="Arial"/>
                <a:cs typeface="Arial"/>
                <a:sym typeface="Arial"/>
              </a:rPr>
              <a:t>ALL</a:t>
            </a:r>
            <a:r>
              <a:rPr kumimoji="0" lang="en-US" b="0" i="0" u="none" strike="noStrike" kern="0" cap="none" spc="0" normalizeH="0" baseline="0" noProof="0" dirty="0">
                <a:ln>
                  <a:noFill/>
                </a:ln>
                <a:solidFill>
                  <a:schemeClr val="tx1">
                    <a:lumMod val="65000"/>
                    <a:lumOff val="35000"/>
                  </a:schemeClr>
                </a:solidFill>
                <a:effectLst/>
                <a:uLnTx/>
                <a:uFillTx/>
                <a:latin typeface="Arial"/>
                <a:cs typeface="Arial"/>
                <a:sym typeface="Arial"/>
              </a:rPr>
              <a:t> </a:t>
            </a:r>
            <a:r>
              <a:rPr lang="en-US" kern="0" dirty="0">
                <a:solidFill>
                  <a:schemeClr val="tx1">
                    <a:lumMod val="65000"/>
                    <a:lumOff val="35000"/>
                  </a:schemeClr>
                </a:solidFill>
              </a:rPr>
              <a:t>service contract</a:t>
            </a:r>
            <a:r>
              <a:rPr kumimoji="0" lang="en-US" b="0" i="0" u="none" strike="noStrike" kern="0" cap="none" spc="0" normalizeH="0" baseline="0" noProof="0" dirty="0">
                <a:ln>
                  <a:noFill/>
                </a:ln>
                <a:solidFill>
                  <a:schemeClr val="tx1">
                    <a:lumMod val="65000"/>
                    <a:lumOff val="35000"/>
                  </a:schemeClr>
                </a:solidFill>
                <a:effectLst/>
                <a:uLnTx/>
                <a:uFillTx/>
                <a:latin typeface="Arial"/>
                <a:cs typeface="Arial"/>
                <a:sym typeface="Arial"/>
              </a:rPr>
              <a:t> awards $50,000 and over</a:t>
            </a:r>
          </a:p>
          <a:p>
            <a:pPr>
              <a:lnSpc>
                <a:spcPct val="114999"/>
              </a:lnSpc>
              <a:buClr>
                <a:srgbClr val="000000"/>
              </a:buClr>
              <a:defRPr/>
            </a:pPr>
            <a:r>
              <a:rPr lang="en-US" kern="0" dirty="0">
                <a:solidFill>
                  <a:schemeClr val="tx1">
                    <a:lumMod val="65000"/>
                    <a:lumOff val="35000"/>
                  </a:schemeClr>
                </a:solidFill>
              </a:rPr>
              <a:t>A</a:t>
            </a:r>
            <a:r>
              <a:rPr lang="en-US" kern="0" dirty="0">
                <a:solidFill>
                  <a:schemeClr val="tx1"/>
                </a:solidFill>
              </a:rPr>
              <a:t> </a:t>
            </a:r>
            <a:r>
              <a:rPr lang="en-US" kern="0">
                <a:solidFill>
                  <a:schemeClr val="tx1"/>
                </a:solidFill>
              </a:rPr>
              <a:t>PO shall </a:t>
            </a:r>
            <a:r>
              <a:rPr lang="en-US" kern="0" dirty="0">
                <a:solidFill>
                  <a:schemeClr val="tx1"/>
                </a:solidFill>
              </a:rPr>
              <a:t>be requested upon receipt of the signed contract</a:t>
            </a:r>
            <a:endParaRPr kumimoji="0" lang="en-US" b="0" i="0" u="none" strike="noStrike" kern="0" cap="none" spc="0" normalizeH="0" baseline="0" noProof="0" dirty="0">
              <a:ln>
                <a:noFill/>
              </a:ln>
              <a:solidFill>
                <a:schemeClr val="tx1">
                  <a:lumMod val="65000"/>
                  <a:lumOff val="35000"/>
                </a:schemeClr>
              </a:solidFill>
              <a:effectLst/>
              <a:uLnTx/>
              <a:uFillTx/>
              <a:latin typeface="Arial"/>
              <a:cs typeface="Arial"/>
              <a:sym typeface="Arial"/>
            </a:endParaRPr>
          </a:p>
          <a:p>
            <a:pPr marL="342900" marR="0" lvl="0" indent="-342900" algn="l" defTabSz="457200" rtl="0" eaLnBrk="1" fontAlgn="auto" latinLnBrk="0" hangingPunct="1">
              <a:lnSpc>
                <a:spcPct val="114999"/>
              </a:lnSpc>
              <a:spcBef>
                <a:spcPts val="0"/>
              </a:spcBef>
              <a:spcAft>
                <a:spcPts val="1600"/>
              </a:spcAft>
              <a:buClr>
                <a:srgbClr val="000000"/>
              </a:buClr>
              <a:buSzPct val="100000"/>
              <a:buFont typeface="Arial" charset="0"/>
              <a:buChar char="•"/>
              <a:tabLst>
                <a:tab pos="457200" algn="l"/>
              </a:tabLst>
              <a:defRPr/>
            </a:pPr>
            <a:endParaRPr lang="en-US" b="0" i="0" u="none" strike="noStrike" kern="0" cap="none" spc="0" normalizeH="0" baseline="0" noProof="0" dirty="0">
              <a:ln>
                <a:noFill/>
              </a:ln>
              <a:solidFill>
                <a:schemeClr val="tx1">
                  <a:lumMod val="65000"/>
                  <a:lumOff val="35000"/>
                </a:schemeClr>
              </a:solidFill>
              <a:effectLst/>
              <a:uLnTx/>
              <a:uFillTx/>
              <a:latin typeface="Arial"/>
              <a:cs typeface="Arial"/>
            </a:endParaRPr>
          </a:p>
          <a:p>
            <a:pPr marL="342900" marR="0" lvl="0" indent="-342900" algn="l" defTabSz="457200" rtl="0" eaLnBrk="1" fontAlgn="auto" latinLnBrk="0" hangingPunct="1">
              <a:lnSpc>
                <a:spcPct val="114999"/>
              </a:lnSpc>
              <a:spcBef>
                <a:spcPts val="0"/>
              </a:spcBef>
              <a:spcAft>
                <a:spcPts val="1600"/>
              </a:spcAft>
              <a:buClr>
                <a:srgbClr val="797979"/>
              </a:buClr>
              <a:buSzPct val="100000"/>
              <a:buFont typeface="Arial" charset="0"/>
              <a:buChar char="•"/>
              <a:tabLst>
                <a:tab pos="457200" algn="l"/>
              </a:tabLst>
              <a:defRPr/>
            </a:pPr>
            <a:endParaRPr kumimoji="0" lang="en-US" sz="2400" b="0" i="0" u="none" strike="noStrike" kern="0" cap="none" spc="0" normalizeH="0" baseline="0" noProof="0" dirty="0">
              <a:ln>
                <a:noFill/>
              </a:ln>
              <a:solidFill>
                <a:srgbClr val="78909C">
                  <a:lumMod val="50000"/>
                </a:srgbClr>
              </a:solidFill>
              <a:effectLst/>
              <a:uLnTx/>
              <a:uFillTx/>
              <a:latin typeface="Arial"/>
              <a:cs typeface="Arial"/>
              <a:sym typeface="Arial"/>
            </a:endParaRPr>
          </a:p>
          <a:p>
            <a:pPr marL="342900" marR="0" lvl="0" indent="-342900" algn="l" defTabSz="457200" rtl="0" eaLnBrk="1" fontAlgn="auto" latinLnBrk="0" hangingPunct="1">
              <a:lnSpc>
                <a:spcPct val="114999"/>
              </a:lnSpc>
              <a:spcBef>
                <a:spcPts val="0"/>
              </a:spcBef>
              <a:spcAft>
                <a:spcPts val="1600"/>
              </a:spcAft>
              <a:buClr>
                <a:srgbClr val="797979"/>
              </a:buClr>
              <a:buSzPct val="100000"/>
              <a:buFont typeface="Arial" charset="0"/>
              <a:buChar char="•"/>
              <a:tabLst>
                <a:tab pos="457200" algn="l"/>
              </a:tabLst>
              <a:defRPr/>
            </a:pPr>
            <a:endParaRPr kumimoji="0" lang="en-US" sz="2400" b="0" i="0" u="none" strike="noStrike" kern="0" cap="none" spc="0" normalizeH="0" baseline="0" noProof="0" dirty="0">
              <a:ln>
                <a:noFill/>
              </a:ln>
              <a:solidFill>
                <a:srgbClr val="78909C">
                  <a:lumMod val="50000"/>
                </a:srgbClr>
              </a:solidFill>
              <a:effectLst/>
              <a:uLnTx/>
              <a:uFillTx/>
              <a:latin typeface="Arial"/>
              <a:cs typeface="Arial"/>
              <a:sym typeface="Arial"/>
            </a:endParaRPr>
          </a:p>
        </p:txBody>
      </p:sp>
    </p:spTree>
    <p:extLst>
      <p:ext uri="{BB962C8B-B14F-4D97-AF65-F5344CB8AC3E}">
        <p14:creationId xmlns:p14="http://schemas.microsoft.com/office/powerpoint/2010/main" val="11192108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 name="Straight Connector 60">
            <a:extLst>
              <a:ext uri="{FF2B5EF4-FFF2-40B4-BE49-F238E27FC236}">
                <a16:creationId xmlns:a16="http://schemas.microsoft.com/office/drawing/2014/main" id="{5BCB9BAF-E11C-4C5E-8AA9-C09A1E4F1193}"/>
              </a:ext>
            </a:extLst>
          </p:cNvPr>
          <p:cNvCxnSpPr>
            <a:cxnSpLocks/>
            <a:stCxn id="55" idx="2"/>
          </p:cNvCxnSpPr>
          <p:nvPr/>
        </p:nvCxnSpPr>
        <p:spPr>
          <a:xfrm>
            <a:off x="2943546" y="4362794"/>
            <a:ext cx="0" cy="281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B8B824C-8056-45C9-9CD3-9C6DCEC6E3F9}"/>
              </a:ext>
            </a:extLst>
          </p:cNvPr>
          <p:cNvCxnSpPr>
            <a:cxnSpLocks/>
          </p:cNvCxnSpPr>
          <p:nvPr/>
        </p:nvCxnSpPr>
        <p:spPr>
          <a:xfrm>
            <a:off x="2922999" y="4953899"/>
            <a:ext cx="0" cy="281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AC9AE53E-1BEC-4009-A68C-27FAB395DDEB}"/>
              </a:ext>
            </a:extLst>
          </p:cNvPr>
          <p:cNvCxnSpPr>
            <a:cxnSpLocks/>
          </p:cNvCxnSpPr>
          <p:nvPr/>
        </p:nvCxnSpPr>
        <p:spPr>
          <a:xfrm>
            <a:off x="4482663" y="4382783"/>
            <a:ext cx="0" cy="281125"/>
          </a:xfrm>
          <a:prstGeom prst="line">
            <a:avLst/>
          </a:prstGeom>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F01F1B32-FF32-4991-8207-64AF9469380D}"/>
              </a:ext>
            </a:extLst>
          </p:cNvPr>
          <p:cNvSpPr/>
          <p:nvPr/>
        </p:nvSpPr>
        <p:spPr>
          <a:xfrm>
            <a:off x="3799431" y="5202489"/>
            <a:ext cx="1325367" cy="381785"/>
          </a:xfrm>
          <a:prstGeom prst="rect">
            <a:avLst/>
          </a:prstGeom>
          <a:solidFill>
            <a:srgbClr val="003B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latin typeface="Arial" panose="020B0604020202020204" pitchFamily="34" charset="0"/>
                <a:cs typeface="Arial" panose="020B0604020202020204" pitchFamily="34" charset="0"/>
              </a:rPr>
              <a:t>Schedule Monitoring</a:t>
            </a:r>
            <a:endParaRPr lang="en-US" sz="2000" b="1">
              <a:latin typeface="Arial" panose="020B0604020202020204" pitchFamily="34" charset="0"/>
              <a:cs typeface="Arial" panose="020B0604020202020204" pitchFamily="34" charset="0"/>
            </a:endParaRPr>
          </a:p>
        </p:txBody>
      </p:sp>
      <p:cxnSp>
        <p:nvCxnSpPr>
          <p:cNvPr id="83" name="Straight Connector 82">
            <a:extLst>
              <a:ext uri="{FF2B5EF4-FFF2-40B4-BE49-F238E27FC236}">
                <a16:creationId xmlns:a16="http://schemas.microsoft.com/office/drawing/2014/main" id="{F9CC5B48-066E-4B68-BBFA-1252E73DB85B}"/>
              </a:ext>
            </a:extLst>
          </p:cNvPr>
          <p:cNvCxnSpPr>
            <a:cxnSpLocks/>
          </p:cNvCxnSpPr>
          <p:nvPr/>
        </p:nvCxnSpPr>
        <p:spPr>
          <a:xfrm>
            <a:off x="6276629" y="4964067"/>
            <a:ext cx="0" cy="281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31EDFE7F-E09D-4215-A31A-08D8CF0FB068}"/>
              </a:ext>
            </a:extLst>
          </p:cNvPr>
          <p:cNvCxnSpPr>
            <a:cxnSpLocks/>
          </p:cNvCxnSpPr>
          <p:nvPr/>
        </p:nvCxnSpPr>
        <p:spPr>
          <a:xfrm>
            <a:off x="6276629" y="4394620"/>
            <a:ext cx="0" cy="281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E09A901B-DEBE-4EE3-A1F4-E0B287796395}"/>
              </a:ext>
            </a:extLst>
          </p:cNvPr>
          <p:cNvCxnSpPr>
            <a:cxnSpLocks/>
          </p:cNvCxnSpPr>
          <p:nvPr/>
        </p:nvCxnSpPr>
        <p:spPr>
          <a:xfrm>
            <a:off x="8415656" y="4951432"/>
            <a:ext cx="0" cy="281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4BC5AAF0-24BE-4CB5-96E6-C14A49FB3A5A}"/>
              </a:ext>
            </a:extLst>
          </p:cNvPr>
          <p:cNvCxnSpPr>
            <a:cxnSpLocks/>
          </p:cNvCxnSpPr>
          <p:nvPr/>
        </p:nvCxnSpPr>
        <p:spPr>
          <a:xfrm>
            <a:off x="8415656" y="4381985"/>
            <a:ext cx="0" cy="281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3635C0AE-DC5E-42BD-8FDA-1F1F19E5AC64}"/>
              </a:ext>
            </a:extLst>
          </p:cNvPr>
          <p:cNvCxnSpPr>
            <a:cxnSpLocks/>
          </p:cNvCxnSpPr>
          <p:nvPr/>
        </p:nvCxnSpPr>
        <p:spPr>
          <a:xfrm>
            <a:off x="10548658" y="4942833"/>
            <a:ext cx="0" cy="281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7091F0F8-007E-4E84-818B-32121C55ACEC}"/>
              </a:ext>
            </a:extLst>
          </p:cNvPr>
          <p:cNvCxnSpPr>
            <a:cxnSpLocks/>
          </p:cNvCxnSpPr>
          <p:nvPr/>
        </p:nvCxnSpPr>
        <p:spPr>
          <a:xfrm>
            <a:off x="10586665" y="4373386"/>
            <a:ext cx="0" cy="281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F85E0C01-F5D2-443D-8654-20757E29876C}"/>
              </a:ext>
            </a:extLst>
          </p:cNvPr>
          <p:cNvCxnSpPr>
            <a:cxnSpLocks/>
          </p:cNvCxnSpPr>
          <p:nvPr/>
        </p:nvCxnSpPr>
        <p:spPr>
          <a:xfrm>
            <a:off x="10502252" y="5438360"/>
            <a:ext cx="0" cy="281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76F72B5B-E72B-47CE-A9B1-685FF880ED30}"/>
              </a:ext>
            </a:extLst>
          </p:cNvPr>
          <p:cNvCxnSpPr>
            <a:cxnSpLocks/>
          </p:cNvCxnSpPr>
          <p:nvPr/>
        </p:nvCxnSpPr>
        <p:spPr>
          <a:xfrm>
            <a:off x="4482663" y="4993326"/>
            <a:ext cx="0" cy="281125"/>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8C4DFAB-BE94-4058-82BC-C981091FCD96}"/>
              </a:ext>
            </a:extLst>
          </p:cNvPr>
          <p:cNvSpPr>
            <a:spLocks noGrp="1"/>
          </p:cNvSpPr>
          <p:nvPr>
            <p:ph type="title"/>
          </p:nvPr>
        </p:nvSpPr>
        <p:spPr>
          <a:xfrm>
            <a:off x="412618" y="226817"/>
            <a:ext cx="10605890" cy="380298"/>
          </a:xfrm>
        </p:spPr>
        <p:txBody>
          <a:bodyPr/>
          <a:lstStyle/>
          <a:p>
            <a:r>
              <a:rPr lang="en-US"/>
              <a:t>Contracts Process Map</a:t>
            </a:r>
          </a:p>
        </p:txBody>
      </p:sp>
      <p:sp>
        <p:nvSpPr>
          <p:cNvPr id="7" name="Rectangle 6">
            <a:extLst>
              <a:ext uri="{FF2B5EF4-FFF2-40B4-BE49-F238E27FC236}">
                <a16:creationId xmlns:a16="http://schemas.microsoft.com/office/drawing/2014/main" id="{0E5A03E0-79DE-486D-AFE3-6976E2523B9A}"/>
              </a:ext>
            </a:extLst>
          </p:cNvPr>
          <p:cNvSpPr/>
          <p:nvPr/>
        </p:nvSpPr>
        <p:spPr>
          <a:xfrm>
            <a:off x="256854" y="1484608"/>
            <a:ext cx="1520575" cy="7042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latin typeface="Arial" panose="020B0604020202020204" pitchFamily="34" charset="0"/>
                <a:cs typeface="Arial" panose="020B0604020202020204" pitchFamily="34" charset="0"/>
              </a:rPr>
              <a:t>Tentative Start Date</a:t>
            </a:r>
          </a:p>
        </p:txBody>
      </p:sp>
      <p:sp>
        <p:nvSpPr>
          <p:cNvPr id="11" name="Rectangle 10">
            <a:extLst>
              <a:ext uri="{FF2B5EF4-FFF2-40B4-BE49-F238E27FC236}">
                <a16:creationId xmlns:a16="http://schemas.microsoft.com/office/drawing/2014/main" id="{489A374B-36CF-46D3-A7AC-41B1473AA361}"/>
              </a:ext>
            </a:extLst>
          </p:cNvPr>
          <p:cNvSpPr/>
          <p:nvPr/>
        </p:nvSpPr>
        <p:spPr>
          <a:xfrm>
            <a:off x="2126750" y="1484607"/>
            <a:ext cx="2034278" cy="7042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t> </a:t>
            </a:r>
            <a:r>
              <a:rPr lang="en-US" sz="1200" b="1">
                <a:latin typeface="Arial" panose="020B0604020202020204" pitchFamily="34" charset="0"/>
                <a:cs typeface="Arial" panose="020B0604020202020204" pitchFamily="34" charset="0"/>
              </a:rPr>
              <a:t>Method of Determination &amp; Requirements Development </a:t>
            </a:r>
          </a:p>
        </p:txBody>
      </p:sp>
      <p:cxnSp>
        <p:nvCxnSpPr>
          <p:cNvPr id="13" name="Straight Arrow Connector 12">
            <a:extLst>
              <a:ext uri="{FF2B5EF4-FFF2-40B4-BE49-F238E27FC236}">
                <a16:creationId xmlns:a16="http://schemas.microsoft.com/office/drawing/2014/main" id="{765A8356-21F0-4920-B406-7735E2A2A1D9}"/>
              </a:ext>
            </a:extLst>
          </p:cNvPr>
          <p:cNvCxnSpPr>
            <a:cxnSpLocks/>
            <a:endCxn id="11" idx="1"/>
          </p:cNvCxnSpPr>
          <p:nvPr/>
        </p:nvCxnSpPr>
        <p:spPr>
          <a:xfrm flipV="1">
            <a:off x="1726059" y="1836730"/>
            <a:ext cx="400691" cy="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0FBDCCA-E5E1-40A2-A2ED-57A19D9F5446}"/>
              </a:ext>
            </a:extLst>
          </p:cNvPr>
          <p:cNvSpPr/>
          <p:nvPr/>
        </p:nvSpPr>
        <p:spPr>
          <a:xfrm>
            <a:off x="626724" y="1116945"/>
            <a:ext cx="2897312" cy="369332"/>
          </a:xfrm>
          <a:prstGeom prst="rect">
            <a:avLst/>
          </a:prstGeom>
          <a:noFill/>
        </p:spPr>
        <p:txBody>
          <a:bodyPr wrap="square" lIns="91440" tIns="45720" rIns="91440" bIns="45720">
            <a:spAutoFit/>
          </a:bodyPr>
          <a:lstStyle/>
          <a:p>
            <a:pPr algn="ctr"/>
            <a:r>
              <a:rPr lang="en-US" b="0" cap="none" spc="0">
                <a:ln w="0"/>
                <a:solidFill>
                  <a:schemeClr val="tx1"/>
                </a:solidFill>
                <a:effectLst>
                  <a:outerShdw blurRad="38100" dist="19050" dir="2700000" algn="tl" rotWithShape="0">
                    <a:schemeClr val="dk1">
                      <a:alpha val="40000"/>
                    </a:schemeClr>
                  </a:outerShdw>
                </a:effectLst>
              </a:rPr>
              <a:t>Planning</a:t>
            </a:r>
          </a:p>
        </p:txBody>
      </p:sp>
      <p:cxnSp>
        <p:nvCxnSpPr>
          <p:cNvPr id="17" name="Straight Arrow Connector 16">
            <a:extLst>
              <a:ext uri="{FF2B5EF4-FFF2-40B4-BE49-F238E27FC236}">
                <a16:creationId xmlns:a16="http://schemas.microsoft.com/office/drawing/2014/main" id="{06506936-B67C-4E67-AACC-C2630AFE6E26}"/>
              </a:ext>
            </a:extLst>
          </p:cNvPr>
          <p:cNvCxnSpPr>
            <a:cxnSpLocks/>
          </p:cNvCxnSpPr>
          <p:nvPr/>
        </p:nvCxnSpPr>
        <p:spPr>
          <a:xfrm>
            <a:off x="4161028" y="1824116"/>
            <a:ext cx="2054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E37C7D02-A0A6-4374-9945-B6BA3628A3A1}"/>
              </a:ext>
            </a:extLst>
          </p:cNvPr>
          <p:cNvSpPr/>
          <p:nvPr/>
        </p:nvSpPr>
        <p:spPr>
          <a:xfrm>
            <a:off x="4366515" y="1505154"/>
            <a:ext cx="1417834" cy="7042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latin typeface="Arial" panose="020B0604020202020204" pitchFamily="34" charset="0"/>
                <a:cs typeface="Arial" panose="020B0604020202020204" pitchFamily="34" charset="0"/>
              </a:rPr>
              <a:t>Solicitation</a:t>
            </a:r>
          </a:p>
        </p:txBody>
      </p:sp>
      <p:cxnSp>
        <p:nvCxnSpPr>
          <p:cNvPr id="19" name="Straight Arrow Connector 18">
            <a:extLst>
              <a:ext uri="{FF2B5EF4-FFF2-40B4-BE49-F238E27FC236}">
                <a16:creationId xmlns:a16="http://schemas.microsoft.com/office/drawing/2014/main" id="{930A4E29-08A6-4D0E-8574-25B319257A3E}"/>
              </a:ext>
            </a:extLst>
          </p:cNvPr>
          <p:cNvCxnSpPr/>
          <p:nvPr/>
        </p:nvCxnSpPr>
        <p:spPr>
          <a:xfrm flipV="1">
            <a:off x="5743252" y="1858948"/>
            <a:ext cx="390417"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9107C86-5D82-4886-8F32-62C436606D81}"/>
              </a:ext>
            </a:extLst>
          </p:cNvPr>
          <p:cNvSpPr/>
          <p:nvPr/>
        </p:nvSpPr>
        <p:spPr>
          <a:xfrm>
            <a:off x="6143944" y="1506825"/>
            <a:ext cx="1160978" cy="7042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latin typeface="Arial" panose="020B0604020202020204" pitchFamily="34" charset="0"/>
                <a:cs typeface="Arial" panose="020B0604020202020204" pitchFamily="34" charset="0"/>
              </a:rPr>
              <a:t>Evaluation</a:t>
            </a:r>
          </a:p>
        </p:txBody>
      </p:sp>
      <p:sp>
        <p:nvSpPr>
          <p:cNvPr id="21" name="Rectangle 20">
            <a:extLst>
              <a:ext uri="{FF2B5EF4-FFF2-40B4-BE49-F238E27FC236}">
                <a16:creationId xmlns:a16="http://schemas.microsoft.com/office/drawing/2014/main" id="{0D030487-226A-45ED-9D6E-0E73A334878C}"/>
              </a:ext>
            </a:extLst>
          </p:cNvPr>
          <p:cNvSpPr/>
          <p:nvPr/>
        </p:nvSpPr>
        <p:spPr>
          <a:xfrm>
            <a:off x="4407610" y="1135823"/>
            <a:ext cx="2897312" cy="369332"/>
          </a:xfrm>
          <a:prstGeom prst="rect">
            <a:avLst/>
          </a:prstGeom>
          <a:noFill/>
        </p:spPr>
        <p:txBody>
          <a:bodyPr wrap="square" lIns="91440" tIns="45720" rIns="91440" bIns="45720">
            <a:spAutoFit/>
          </a:bodyPr>
          <a:lstStyle/>
          <a:p>
            <a:pPr algn="ctr"/>
            <a:r>
              <a:rPr lang="en-US">
                <a:ln w="0"/>
                <a:effectLst>
                  <a:outerShdw blurRad="38100" dist="19050" dir="2700000" algn="tl" rotWithShape="0">
                    <a:schemeClr val="dk1">
                      <a:alpha val="40000"/>
                    </a:schemeClr>
                  </a:outerShdw>
                </a:effectLst>
              </a:rPr>
              <a:t>Proposal</a:t>
            </a:r>
            <a:endParaRPr lang="en-US" b="0" cap="none" spc="0">
              <a:ln w="0"/>
              <a:solidFill>
                <a:schemeClr val="tx1"/>
              </a:solidFill>
              <a:effectLst>
                <a:outerShdw blurRad="38100" dist="19050" dir="2700000" algn="tl" rotWithShape="0">
                  <a:schemeClr val="dk1">
                    <a:alpha val="40000"/>
                  </a:schemeClr>
                </a:outerShdw>
              </a:effectLst>
            </a:endParaRPr>
          </a:p>
        </p:txBody>
      </p:sp>
      <p:sp>
        <p:nvSpPr>
          <p:cNvPr id="31" name="TextBox 30">
            <a:extLst>
              <a:ext uri="{FF2B5EF4-FFF2-40B4-BE49-F238E27FC236}">
                <a16:creationId xmlns:a16="http://schemas.microsoft.com/office/drawing/2014/main" id="{B29415C5-FC84-4B8B-95FD-90EEF656B4B5}"/>
              </a:ext>
            </a:extLst>
          </p:cNvPr>
          <p:cNvSpPr txBox="1"/>
          <p:nvPr/>
        </p:nvSpPr>
        <p:spPr>
          <a:xfrm>
            <a:off x="626725" y="2321958"/>
            <a:ext cx="2640458" cy="562054"/>
          </a:xfrm>
          <a:prstGeom prst="rect">
            <a:avLst/>
          </a:prstGeom>
          <a:solidFill>
            <a:schemeClr val="accent5">
              <a:lumMod val="20000"/>
              <a:lumOff val="80000"/>
            </a:schemeClr>
          </a:solidFill>
        </p:spPr>
        <p:txBody>
          <a:bodyPr vert="horz" wrap="square" lIns="91440" tIns="45720" rIns="91440" bIns="45720" rtlCol="0" anchor="ctr">
            <a:noAutofit/>
          </a:bodyPr>
          <a:lstStyle/>
          <a:p>
            <a:pPr algn="ctr" fontAlgn="base"/>
            <a:r>
              <a:rPr lang="en-US" sz="1200" b="1">
                <a:solidFill>
                  <a:srgbClr val="003B71"/>
                </a:solidFill>
                <a:latin typeface="Arial" panose="020B0604020202020204" pitchFamily="34" charset="0"/>
                <a:cs typeface="Arial" panose="020B0604020202020204" pitchFamily="34" charset="0"/>
              </a:rPr>
              <a:t>Proposal Planning &amp; Submission</a:t>
            </a:r>
          </a:p>
          <a:p>
            <a:pPr algn="ctr" fontAlgn="base"/>
            <a:r>
              <a:rPr lang="en-US" sz="1200" b="1">
                <a:solidFill>
                  <a:srgbClr val="003B71"/>
                </a:solidFill>
                <a:latin typeface="Arial" panose="020B0604020202020204" pitchFamily="34" charset="0"/>
                <a:cs typeface="Arial" panose="020B0604020202020204" pitchFamily="34" charset="0"/>
              </a:rPr>
              <a:t>(3-6 months) </a:t>
            </a:r>
          </a:p>
          <a:p>
            <a:pPr algn="ctr" fontAlgn="base"/>
            <a:r>
              <a:rPr lang="en-US" sz="1200" b="1">
                <a:solidFill>
                  <a:srgbClr val="003B71"/>
                </a:solidFill>
                <a:latin typeface="Arial" panose="020B0604020202020204" pitchFamily="34" charset="0"/>
                <a:cs typeface="Arial" panose="020B0604020202020204" pitchFamily="34" charset="0"/>
              </a:rPr>
              <a:t>Program/Office </a:t>
            </a:r>
          </a:p>
        </p:txBody>
      </p:sp>
      <p:sp>
        <p:nvSpPr>
          <p:cNvPr id="32" name="TextBox 31">
            <a:extLst>
              <a:ext uri="{FF2B5EF4-FFF2-40B4-BE49-F238E27FC236}">
                <a16:creationId xmlns:a16="http://schemas.microsoft.com/office/drawing/2014/main" id="{AC004298-92F0-409B-9D74-74A3F778798B}"/>
              </a:ext>
            </a:extLst>
          </p:cNvPr>
          <p:cNvSpPr txBox="1"/>
          <p:nvPr/>
        </p:nvSpPr>
        <p:spPr>
          <a:xfrm>
            <a:off x="4503212" y="2321958"/>
            <a:ext cx="5539252" cy="603150"/>
          </a:xfrm>
          <a:prstGeom prst="rect">
            <a:avLst/>
          </a:prstGeom>
          <a:solidFill>
            <a:schemeClr val="accent5">
              <a:lumMod val="20000"/>
              <a:lumOff val="80000"/>
            </a:schemeClr>
          </a:solidFill>
        </p:spPr>
        <p:txBody>
          <a:bodyPr vert="horz" wrap="square" lIns="91440" tIns="45720" rIns="91440" bIns="45720" rtlCol="0" anchor="ctr">
            <a:noAutofit/>
          </a:bodyPr>
          <a:lstStyle/>
          <a:p>
            <a:pPr algn="ctr" fontAlgn="base"/>
            <a:r>
              <a:rPr lang="en-US" sz="1200" b="1">
                <a:solidFill>
                  <a:srgbClr val="003B71"/>
                </a:solidFill>
                <a:latin typeface="Arial" panose="020B0604020202020204" pitchFamily="34" charset="0"/>
                <a:cs typeface="Arial" panose="020B0604020202020204" pitchFamily="34" charset="0"/>
              </a:rPr>
              <a:t>Proposal Review, Approval, Negotiation, Protests</a:t>
            </a:r>
          </a:p>
          <a:p>
            <a:pPr algn="ctr" fontAlgn="base"/>
            <a:r>
              <a:rPr lang="en-US" sz="1200" b="1">
                <a:solidFill>
                  <a:srgbClr val="003B71"/>
                </a:solidFill>
                <a:latin typeface="Arial" panose="020B0604020202020204" pitchFamily="34" charset="0"/>
                <a:cs typeface="Arial" panose="020B0604020202020204" pitchFamily="34" charset="0"/>
              </a:rPr>
              <a:t>(3-6 Months)</a:t>
            </a:r>
          </a:p>
          <a:p>
            <a:pPr algn="ctr" fontAlgn="base"/>
            <a:r>
              <a:rPr lang="en-US" sz="1200" b="1">
                <a:solidFill>
                  <a:srgbClr val="003B71"/>
                </a:solidFill>
                <a:latin typeface="Arial" panose="020B0604020202020204" pitchFamily="34" charset="0"/>
                <a:cs typeface="Arial" panose="020B0604020202020204" pitchFamily="34" charset="0"/>
              </a:rPr>
              <a:t>MDE Office of Procurement</a:t>
            </a:r>
          </a:p>
        </p:txBody>
      </p:sp>
      <p:sp>
        <p:nvSpPr>
          <p:cNvPr id="34" name="Rectangle 33">
            <a:extLst>
              <a:ext uri="{FF2B5EF4-FFF2-40B4-BE49-F238E27FC236}">
                <a16:creationId xmlns:a16="http://schemas.microsoft.com/office/drawing/2014/main" id="{DB5B24F6-3F3E-41CC-9E4F-6148CF063725}"/>
              </a:ext>
            </a:extLst>
          </p:cNvPr>
          <p:cNvSpPr/>
          <p:nvPr/>
        </p:nvSpPr>
        <p:spPr>
          <a:xfrm>
            <a:off x="7535575" y="1505154"/>
            <a:ext cx="1160978" cy="7042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latin typeface="Arial" panose="020B0604020202020204" pitchFamily="34" charset="0"/>
                <a:cs typeface="Arial" panose="020B0604020202020204" pitchFamily="34" charset="0"/>
              </a:rPr>
              <a:t>Selection</a:t>
            </a:r>
          </a:p>
        </p:txBody>
      </p:sp>
      <p:cxnSp>
        <p:nvCxnSpPr>
          <p:cNvPr id="35" name="Straight Arrow Connector 34">
            <a:extLst>
              <a:ext uri="{FF2B5EF4-FFF2-40B4-BE49-F238E27FC236}">
                <a16:creationId xmlns:a16="http://schemas.microsoft.com/office/drawing/2014/main" id="{FB69489C-5AB0-4059-A4A7-7A08E3B84B8B}"/>
              </a:ext>
            </a:extLst>
          </p:cNvPr>
          <p:cNvCxnSpPr/>
          <p:nvPr/>
        </p:nvCxnSpPr>
        <p:spPr>
          <a:xfrm flipV="1">
            <a:off x="8645175" y="1858949"/>
            <a:ext cx="390417"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F980BFAE-82B4-44AC-9C0B-7190FE8E2D6E}"/>
              </a:ext>
            </a:extLst>
          </p:cNvPr>
          <p:cNvSpPr/>
          <p:nvPr/>
        </p:nvSpPr>
        <p:spPr>
          <a:xfrm>
            <a:off x="8953409" y="1506826"/>
            <a:ext cx="1191783" cy="7042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latin typeface="Arial" panose="020B0604020202020204" pitchFamily="34" charset="0"/>
                <a:cs typeface="Arial" panose="020B0604020202020204" pitchFamily="34" charset="0"/>
              </a:rPr>
              <a:t>Negotiation</a:t>
            </a:r>
          </a:p>
        </p:txBody>
      </p:sp>
      <p:cxnSp>
        <p:nvCxnSpPr>
          <p:cNvPr id="38" name="Straight Arrow Connector 37">
            <a:extLst>
              <a:ext uri="{FF2B5EF4-FFF2-40B4-BE49-F238E27FC236}">
                <a16:creationId xmlns:a16="http://schemas.microsoft.com/office/drawing/2014/main" id="{AE01096E-AE93-4246-BD3E-987248F68432}"/>
              </a:ext>
            </a:extLst>
          </p:cNvPr>
          <p:cNvCxnSpPr>
            <a:cxnSpLocks/>
            <a:endCxn id="34" idx="1"/>
          </p:cNvCxnSpPr>
          <p:nvPr/>
        </p:nvCxnSpPr>
        <p:spPr>
          <a:xfrm flipV="1">
            <a:off x="7304932" y="1857277"/>
            <a:ext cx="230643" cy="16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A8CF36DD-DD0D-43D2-BCE8-C5B6B5437935}"/>
              </a:ext>
            </a:extLst>
          </p:cNvPr>
          <p:cNvSpPr/>
          <p:nvPr/>
        </p:nvSpPr>
        <p:spPr>
          <a:xfrm>
            <a:off x="7319802" y="1135822"/>
            <a:ext cx="2897312" cy="369332"/>
          </a:xfrm>
          <a:prstGeom prst="rect">
            <a:avLst/>
          </a:prstGeom>
          <a:noFill/>
        </p:spPr>
        <p:txBody>
          <a:bodyPr wrap="square" lIns="91440" tIns="45720" rIns="91440" bIns="45720">
            <a:spAutoFit/>
          </a:bodyPr>
          <a:lstStyle/>
          <a:p>
            <a:pPr algn="ctr"/>
            <a:r>
              <a:rPr lang="en-US" b="0" cap="none" spc="0">
                <a:ln w="0"/>
                <a:solidFill>
                  <a:schemeClr val="tx1"/>
                </a:solidFill>
                <a:effectLst>
                  <a:outerShdw blurRad="38100" dist="19050" dir="2700000" algn="tl" rotWithShape="0">
                    <a:schemeClr val="dk1">
                      <a:alpha val="40000"/>
                    </a:schemeClr>
                  </a:outerShdw>
                </a:effectLst>
              </a:rPr>
              <a:t>Selection </a:t>
            </a:r>
          </a:p>
        </p:txBody>
      </p:sp>
      <p:cxnSp>
        <p:nvCxnSpPr>
          <p:cNvPr id="42" name="Straight Arrow Connector 41">
            <a:extLst>
              <a:ext uri="{FF2B5EF4-FFF2-40B4-BE49-F238E27FC236}">
                <a16:creationId xmlns:a16="http://schemas.microsoft.com/office/drawing/2014/main" id="{AB74E406-8693-49C3-82B6-CEC0F0A92467}"/>
              </a:ext>
            </a:extLst>
          </p:cNvPr>
          <p:cNvCxnSpPr>
            <a:cxnSpLocks/>
          </p:cNvCxnSpPr>
          <p:nvPr/>
        </p:nvCxnSpPr>
        <p:spPr>
          <a:xfrm flipV="1">
            <a:off x="10056689" y="1871609"/>
            <a:ext cx="300846"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C657E7B0-40AD-4D29-A62F-2C8A6B539C93}"/>
              </a:ext>
            </a:extLst>
          </p:cNvPr>
          <p:cNvSpPr/>
          <p:nvPr/>
        </p:nvSpPr>
        <p:spPr>
          <a:xfrm>
            <a:off x="10371243" y="1519486"/>
            <a:ext cx="1017142" cy="7042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latin typeface="Arial" panose="020B0604020202020204" pitchFamily="34" charset="0"/>
                <a:cs typeface="Arial" panose="020B0604020202020204" pitchFamily="34" charset="0"/>
              </a:rPr>
              <a:t>Award</a:t>
            </a:r>
          </a:p>
        </p:txBody>
      </p:sp>
      <p:cxnSp>
        <p:nvCxnSpPr>
          <p:cNvPr id="47" name="Straight Connector 46">
            <a:extLst>
              <a:ext uri="{FF2B5EF4-FFF2-40B4-BE49-F238E27FC236}">
                <a16:creationId xmlns:a16="http://schemas.microsoft.com/office/drawing/2014/main" id="{B7BC5E24-33D1-43E5-BF9C-2546D54ADDAE}"/>
              </a:ext>
            </a:extLst>
          </p:cNvPr>
          <p:cNvCxnSpPr>
            <a:stCxn id="45" idx="2"/>
          </p:cNvCxnSpPr>
          <p:nvPr/>
        </p:nvCxnSpPr>
        <p:spPr>
          <a:xfrm>
            <a:off x="10879814" y="2223731"/>
            <a:ext cx="0" cy="992078"/>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F10D556-BE8D-4DED-90E5-84602895DA42}"/>
              </a:ext>
            </a:extLst>
          </p:cNvPr>
          <p:cNvCxnSpPr/>
          <p:nvPr/>
        </p:nvCxnSpPr>
        <p:spPr>
          <a:xfrm flipH="1">
            <a:off x="2126750" y="3215809"/>
            <a:ext cx="87530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8A4A08F-F3B7-4CA5-9D03-8B3FDB809B23}"/>
              </a:ext>
            </a:extLst>
          </p:cNvPr>
          <p:cNvCxnSpPr>
            <a:cxnSpLocks/>
          </p:cNvCxnSpPr>
          <p:nvPr/>
        </p:nvCxnSpPr>
        <p:spPr>
          <a:xfrm>
            <a:off x="2137026" y="3215809"/>
            <a:ext cx="0" cy="914402"/>
          </a:xfrm>
          <a:prstGeom prst="line">
            <a:avLst/>
          </a:prstGeom>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6C28CE11-9488-4461-8A72-8B97EF52C9A9}"/>
              </a:ext>
            </a:extLst>
          </p:cNvPr>
          <p:cNvSpPr/>
          <p:nvPr/>
        </p:nvSpPr>
        <p:spPr>
          <a:xfrm>
            <a:off x="4059653" y="639744"/>
            <a:ext cx="3593228" cy="584775"/>
          </a:xfrm>
          <a:prstGeom prst="rect">
            <a:avLst/>
          </a:prstGeom>
          <a:noFill/>
        </p:spPr>
        <p:txBody>
          <a:bodyPr wrap="none" lIns="91440" tIns="45720" rIns="91440" bIns="45720">
            <a:spAutoFit/>
          </a:bodyPr>
          <a:lstStyle/>
          <a:p>
            <a:pPr algn="ctr"/>
            <a:r>
              <a:rPr lang="en-US" sz="3200" b="0" cap="none" spc="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Pre-Award </a:t>
            </a:r>
            <a:r>
              <a:rPr lang="en-US" sz="2000" b="0" cap="none" spc="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(12 Months)</a:t>
            </a:r>
            <a:endParaRPr lang="en-US" sz="5400" b="0" cap="none" spc="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4" name="Rectangle 53">
            <a:extLst>
              <a:ext uri="{FF2B5EF4-FFF2-40B4-BE49-F238E27FC236}">
                <a16:creationId xmlns:a16="http://schemas.microsoft.com/office/drawing/2014/main" id="{D55A57E0-AD82-462E-B571-98E937C6A3F9}"/>
              </a:ext>
            </a:extLst>
          </p:cNvPr>
          <p:cNvSpPr/>
          <p:nvPr/>
        </p:nvSpPr>
        <p:spPr>
          <a:xfrm>
            <a:off x="2434975" y="3222024"/>
            <a:ext cx="8031301" cy="584775"/>
          </a:xfrm>
          <a:prstGeom prst="rect">
            <a:avLst/>
          </a:prstGeom>
          <a:noFill/>
        </p:spPr>
        <p:txBody>
          <a:bodyPr wrap="square" lIns="91440" tIns="45720" rIns="91440" bIns="45720">
            <a:spAutoFit/>
          </a:bodyPr>
          <a:lstStyle/>
          <a:p>
            <a:pPr algn="ctr"/>
            <a:r>
              <a:rPr lang="en-US" sz="3200" b="0" cap="none" spc="0">
                <a:ln w="0"/>
                <a:solidFill>
                  <a:schemeClr val="tx1"/>
                </a:solidFill>
                <a:effectLst>
                  <a:outerShdw blurRad="38100" dist="19050" dir="2700000" algn="tl" rotWithShape="0">
                    <a:schemeClr val="dk1">
                      <a:alpha val="40000"/>
                    </a:schemeClr>
                  </a:outerShdw>
                </a:effectLst>
              </a:rPr>
              <a:t>Performance &amp; Administration</a:t>
            </a:r>
            <a:endParaRPr lang="en-US" sz="5400" b="0" cap="none" spc="0">
              <a:ln w="0"/>
              <a:solidFill>
                <a:schemeClr val="tx1"/>
              </a:solidFill>
              <a:effectLst>
                <a:outerShdw blurRad="38100" dist="19050" dir="2700000" algn="tl" rotWithShape="0">
                  <a:schemeClr val="dk1">
                    <a:alpha val="40000"/>
                  </a:schemeClr>
                </a:outerShdw>
              </a:effectLst>
            </a:endParaRPr>
          </a:p>
        </p:txBody>
      </p:sp>
      <p:sp>
        <p:nvSpPr>
          <p:cNvPr id="55" name="Rectangle 54">
            <a:extLst>
              <a:ext uri="{FF2B5EF4-FFF2-40B4-BE49-F238E27FC236}">
                <a16:creationId xmlns:a16="http://schemas.microsoft.com/office/drawing/2014/main" id="{A1FF3EE5-94BA-40C0-B3EA-B83981E74F52}"/>
              </a:ext>
            </a:extLst>
          </p:cNvPr>
          <p:cNvSpPr/>
          <p:nvPr/>
        </p:nvSpPr>
        <p:spPr>
          <a:xfrm>
            <a:off x="2280862" y="3981009"/>
            <a:ext cx="1325367" cy="3817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latin typeface="Arial" panose="020B0604020202020204" pitchFamily="34" charset="0"/>
                <a:cs typeface="Arial" panose="020B0604020202020204" pitchFamily="34" charset="0"/>
              </a:rPr>
              <a:t>Post Award Activities </a:t>
            </a:r>
            <a:endParaRPr lang="en-US" sz="2000" b="1">
              <a:latin typeface="Arial" panose="020B0604020202020204" pitchFamily="34" charset="0"/>
              <a:cs typeface="Arial" panose="020B0604020202020204" pitchFamily="34" charset="0"/>
            </a:endParaRPr>
          </a:p>
        </p:txBody>
      </p:sp>
      <p:cxnSp>
        <p:nvCxnSpPr>
          <p:cNvPr id="58" name="Straight Connector 57">
            <a:extLst>
              <a:ext uri="{FF2B5EF4-FFF2-40B4-BE49-F238E27FC236}">
                <a16:creationId xmlns:a16="http://schemas.microsoft.com/office/drawing/2014/main" id="{867697B5-ACBD-4CD6-8AA0-E05A67522C6D}"/>
              </a:ext>
            </a:extLst>
          </p:cNvPr>
          <p:cNvCxnSpPr>
            <a:cxnSpLocks/>
            <a:endCxn id="55" idx="1"/>
          </p:cNvCxnSpPr>
          <p:nvPr/>
        </p:nvCxnSpPr>
        <p:spPr>
          <a:xfrm>
            <a:off x="2137026" y="4130211"/>
            <a:ext cx="143836" cy="41691"/>
          </a:xfrm>
          <a:prstGeom prst="line">
            <a:avLst/>
          </a:prstGeom>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3BE2ED99-CCE5-407D-AD17-48B1CA79C2FB}"/>
              </a:ext>
            </a:extLst>
          </p:cNvPr>
          <p:cNvSpPr/>
          <p:nvPr/>
        </p:nvSpPr>
        <p:spPr>
          <a:xfrm>
            <a:off x="2280861" y="4591395"/>
            <a:ext cx="1325367" cy="381785"/>
          </a:xfrm>
          <a:prstGeom prst="rect">
            <a:avLst/>
          </a:prstGeom>
          <a:solidFill>
            <a:srgbClr val="003B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latin typeface="Arial" panose="020B0604020202020204" pitchFamily="34" charset="0"/>
                <a:cs typeface="Arial" panose="020B0604020202020204" pitchFamily="34" charset="0"/>
              </a:rPr>
              <a:t>Signatures</a:t>
            </a:r>
            <a:endParaRPr lang="en-US" sz="2000" b="1">
              <a:latin typeface="Arial" panose="020B0604020202020204" pitchFamily="34" charset="0"/>
              <a:cs typeface="Arial" panose="020B0604020202020204" pitchFamily="34" charset="0"/>
            </a:endParaRPr>
          </a:p>
        </p:txBody>
      </p:sp>
      <p:sp>
        <p:nvSpPr>
          <p:cNvPr id="65" name="Rectangle 64">
            <a:extLst>
              <a:ext uri="{FF2B5EF4-FFF2-40B4-BE49-F238E27FC236}">
                <a16:creationId xmlns:a16="http://schemas.microsoft.com/office/drawing/2014/main" id="{ED68CCE7-BDD6-4735-8ECB-B4ECEBF2282E}"/>
              </a:ext>
            </a:extLst>
          </p:cNvPr>
          <p:cNvSpPr/>
          <p:nvPr/>
        </p:nvSpPr>
        <p:spPr>
          <a:xfrm>
            <a:off x="2260314" y="5182500"/>
            <a:ext cx="1325367" cy="835530"/>
          </a:xfrm>
          <a:prstGeom prst="rect">
            <a:avLst/>
          </a:prstGeom>
          <a:solidFill>
            <a:srgbClr val="003B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latin typeface="Arial" panose="020B0604020202020204" pitchFamily="34" charset="0"/>
                <a:cs typeface="Arial" panose="020B0604020202020204" pitchFamily="34" charset="0"/>
              </a:rPr>
              <a:t>Request PO </a:t>
            </a:r>
          </a:p>
          <a:p>
            <a:pPr algn="ctr"/>
            <a:r>
              <a:rPr lang="en-US" sz="1100" b="1">
                <a:latin typeface="Arial" panose="020B0604020202020204" pitchFamily="34" charset="0"/>
                <a:cs typeface="Arial" panose="020B0604020202020204" pitchFamily="34" charset="0"/>
              </a:rPr>
              <a:t>(excludes contract workers</a:t>
            </a:r>
            <a:r>
              <a:rPr lang="en-US" sz="1100" b="1"/>
              <a:t>)</a:t>
            </a:r>
            <a:endParaRPr lang="en-US" sz="2000" b="1"/>
          </a:p>
        </p:txBody>
      </p:sp>
      <p:sp>
        <p:nvSpPr>
          <p:cNvPr id="66" name="Rectangle 65">
            <a:extLst>
              <a:ext uri="{FF2B5EF4-FFF2-40B4-BE49-F238E27FC236}">
                <a16:creationId xmlns:a16="http://schemas.microsoft.com/office/drawing/2014/main" id="{26921C4F-2F0F-4B9E-B5A7-588D145F4EEB}"/>
              </a:ext>
            </a:extLst>
          </p:cNvPr>
          <p:cNvSpPr/>
          <p:nvPr/>
        </p:nvSpPr>
        <p:spPr>
          <a:xfrm>
            <a:off x="3840528" y="3981008"/>
            <a:ext cx="1325367" cy="3817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latin typeface="Arial" panose="020B0604020202020204" pitchFamily="34" charset="0"/>
                <a:cs typeface="Arial" panose="020B0604020202020204" pitchFamily="34" charset="0"/>
              </a:rPr>
              <a:t>Agreement Management</a:t>
            </a:r>
            <a:endParaRPr lang="en-US" sz="2000" b="1">
              <a:latin typeface="Arial" panose="020B0604020202020204" pitchFamily="34" charset="0"/>
              <a:cs typeface="Arial" panose="020B0604020202020204" pitchFamily="34" charset="0"/>
            </a:endParaRPr>
          </a:p>
        </p:txBody>
      </p:sp>
      <p:cxnSp>
        <p:nvCxnSpPr>
          <p:cNvPr id="68" name="Straight Arrow Connector 67">
            <a:extLst>
              <a:ext uri="{FF2B5EF4-FFF2-40B4-BE49-F238E27FC236}">
                <a16:creationId xmlns:a16="http://schemas.microsoft.com/office/drawing/2014/main" id="{1A4DD327-3A23-4A0E-A295-D187B3E848EF}"/>
              </a:ext>
            </a:extLst>
          </p:cNvPr>
          <p:cNvCxnSpPr>
            <a:stCxn id="55" idx="3"/>
            <a:endCxn id="66" idx="1"/>
          </p:cNvCxnSpPr>
          <p:nvPr/>
        </p:nvCxnSpPr>
        <p:spPr>
          <a:xfrm flipV="1">
            <a:off x="3606229" y="4171901"/>
            <a:ext cx="234299"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6D0562F4-C50E-4213-9298-6D5D7B5D06FE}"/>
              </a:ext>
            </a:extLst>
          </p:cNvPr>
          <p:cNvSpPr/>
          <p:nvPr/>
        </p:nvSpPr>
        <p:spPr>
          <a:xfrm>
            <a:off x="3819978" y="4611384"/>
            <a:ext cx="1325367" cy="381785"/>
          </a:xfrm>
          <a:prstGeom prst="rect">
            <a:avLst/>
          </a:prstGeom>
          <a:solidFill>
            <a:srgbClr val="003B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latin typeface="Arial" panose="020B0604020202020204" pitchFamily="34" charset="0"/>
                <a:cs typeface="Arial" panose="020B0604020202020204" pitchFamily="34" charset="0"/>
              </a:rPr>
              <a:t>Quality Assurance</a:t>
            </a:r>
            <a:endParaRPr lang="en-US" sz="2000" b="1">
              <a:latin typeface="Arial" panose="020B0604020202020204" pitchFamily="34" charset="0"/>
              <a:cs typeface="Arial" panose="020B0604020202020204" pitchFamily="34" charset="0"/>
            </a:endParaRPr>
          </a:p>
        </p:txBody>
      </p:sp>
      <p:sp>
        <p:nvSpPr>
          <p:cNvPr id="77" name="Rectangle 76">
            <a:extLst>
              <a:ext uri="{FF2B5EF4-FFF2-40B4-BE49-F238E27FC236}">
                <a16:creationId xmlns:a16="http://schemas.microsoft.com/office/drawing/2014/main" id="{6DF051F7-522D-431E-A1D1-2FAC15AEA19E}"/>
              </a:ext>
            </a:extLst>
          </p:cNvPr>
          <p:cNvSpPr/>
          <p:nvPr/>
        </p:nvSpPr>
        <p:spPr>
          <a:xfrm>
            <a:off x="5367364" y="3989761"/>
            <a:ext cx="1937558" cy="4291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a:latin typeface="Arial" panose="020B0604020202020204" pitchFamily="34" charset="0"/>
                <a:cs typeface="Arial" panose="020B0604020202020204" pitchFamily="34" charset="0"/>
              </a:rPr>
              <a:t>Inspection/</a:t>
            </a:r>
          </a:p>
          <a:p>
            <a:pPr algn="ctr"/>
            <a:r>
              <a:rPr lang="en-US" sz="1300" b="1">
                <a:latin typeface="Arial" panose="020B0604020202020204" pitchFamily="34" charset="0"/>
                <a:cs typeface="Arial" panose="020B0604020202020204" pitchFamily="34" charset="0"/>
              </a:rPr>
              <a:t>Acceptance</a:t>
            </a:r>
          </a:p>
        </p:txBody>
      </p:sp>
      <p:cxnSp>
        <p:nvCxnSpPr>
          <p:cNvPr id="78" name="Straight Arrow Connector 77">
            <a:extLst>
              <a:ext uri="{FF2B5EF4-FFF2-40B4-BE49-F238E27FC236}">
                <a16:creationId xmlns:a16="http://schemas.microsoft.com/office/drawing/2014/main" id="{D398C898-43E0-4D91-A52F-C2014D8084FF}"/>
              </a:ext>
            </a:extLst>
          </p:cNvPr>
          <p:cNvCxnSpPr>
            <a:cxnSpLocks/>
            <a:endCxn id="77" idx="1"/>
          </p:cNvCxnSpPr>
          <p:nvPr/>
        </p:nvCxnSpPr>
        <p:spPr>
          <a:xfrm>
            <a:off x="5133065" y="4180656"/>
            <a:ext cx="234299" cy="236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3ED7FB6A-3515-40F6-AD66-E3278EFA1712}"/>
              </a:ext>
            </a:extLst>
          </p:cNvPr>
          <p:cNvSpPr/>
          <p:nvPr/>
        </p:nvSpPr>
        <p:spPr>
          <a:xfrm>
            <a:off x="5346814" y="4620137"/>
            <a:ext cx="1937558" cy="353043"/>
          </a:xfrm>
          <a:prstGeom prst="rect">
            <a:avLst/>
          </a:prstGeom>
          <a:solidFill>
            <a:srgbClr val="003B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latin typeface="Arial" panose="020B0604020202020204" pitchFamily="34" charset="0"/>
                <a:cs typeface="Arial" panose="020B0604020202020204" pitchFamily="34" charset="0"/>
              </a:rPr>
              <a:t>Review Deliverables</a:t>
            </a:r>
            <a:endParaRPr lang="en-US" sz="2000" b="1">
              <a:latin typeface="Arial" panose="020B0604020202020204" pitchFamily="34" charset="0"/>
              <a:cs typeface="Arial" panose="020B0604020202020204" pitchFamily="34" charset="0"/>
            </a:endParaRPr>
          </a:p>
        </p:txBody>
      </p:sp>
      <p:sp>
        <p:nvSpPr>
          <p:cNvPr id="80" name="Rectangle 79">
            <a:extLst>
              <a:ext uri="{FF2B5EF4-FFF2-40B4-BE49-F238E27FC236}">
                <a16:creationId xmlns:a16="http://schemas.microsoft.com/office/drawing/2014/main" id="{AEDCB160-FC57-41F7-BCBA-96E13D375604}"/>
              </a:ext>
            </a:extLst>
          </p:cNvPr>
          <p:cNvSpPr/>
          <p:nvPr/>
        </p:nvSpPr>
        <p:spPr>
          <a:xfrm>
            <a:off x="5326267" y="5211242"/>
            <a:ext cx="1993535" cy="697189"/>
          </a:xfrm>
          <a:prstGeom prst="rect">
            <a:avLst/>
          </a:prstGeom>
          <a:solidFill>
            <a:srgbClr val="003B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latin typeface="Arial" panose="020B0604020202020204" pitchFamily="34" charset="0"/>
                <a:cs typeface="Arial" panose="020B0604020202020204" pitchFamily="34" charset="0"/>
              </a:rPr>
              <a:t>Review Invoices/Requests for Funds</a:t>
            </a:r>
            <a:endParaRPr lang="en-US" sz="2000" b="1">
              <a:latin typeface="Arial" panose="020B0604020202020204" pitchFamily="34" charset="0"/>
              <a:cs typeface="Arial" panose="020B0604020202020204" pitchFamily="34" charset="0"/>
            </a:endParaRPr>
          </a:p>
        </p:txBody>
      </p:sp>
      <p:sp>
        <p:nvSpPr>
          <p:cNvPr id="87" name="Rectangle 86">
            <a:extLst>
              <a:ext uri="{FF2B5EF4-FFF2-40B4-BE49-F238E27FC236}">
                <a16:creationId xmlns:a16="http://schemas.microsoft.com/office/drawing/2014/main" id="{96C698A2-DA82-425E-AA97-02FA6F1357F5}"/>
              </a:ext>
            </a:extLst>
          </p:cNvPr>
          <p:cNvSpPr/>
          <p:nvPr/>
        </p:nvSpPr>
        <p:spPr>
          <a:xfrm>
            <a:off x="7506391" y="3920055"/>
            <a:ext cx="1937558" cy="498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t> </a:t>
            </a:r>
            <a:r>
              <a:rPr lang="en-US" sz="1400" b="1">
                <a:latin typeface="Arial" panose="020B0604020202020204" pitchFamily="34" charset="0"/>
                <a:cs typeface="Arial" panose="020B0604020202020204" pitchFamily="34" charset="0"/>
              </a:rPr>
              <a:t>Modifications</a:t>
            </a:r>
            <a:endParaRPr lang="en-US" sz="2000" b="1">
              <a:latin typeface="Arial" panose="020B0604020202020204" pitchFamily="34" charset="0"/>
              <a:cs typeface="Arial" panose="020B0604020202020204" pitchFamily="34" charset="0"/>
            </a:endParaRPr>
          </a:p>
        </p:txBody>
      </p:sp>
      <p:cxnSp>
        <p:nvCxnSpPr>
          <p:cNvPr id="88" name="Straight Arrow Connector 87">
            <a:extLst>
              <a:ext uri="{FF2B5EF4-FFF2-40B4-BE49-F238E27FC236}">
                <a16:creationId xmlns:a16="http://schemas.microsoft.com/office/drawing/2014/main" id="{0E6520E9-B0B6-4310-A82D-00741615AF1E}"/>
              </a:ext>
            </a:extLst>
          </p:cNvPr>
          <p:cNvCxnSpPr>
            <a:cxnSpLocks/>
            <a:endCxn id="87" idx="1"/>
          </p:cNvCxnSpPr>
          <p:nvPr/>
        </p:nvCxnSpPr>
        <p:spPr>
          <a:xfrm>
            <a:off x="7272092" y="4168022"/>
            <a:ext cx="234299" cy="14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99D5B698-E94F-4021-8C9D-56F6C6E75361}"/>
              </a:ext>
            </a:extLst>
          </p:cNvPr>
          <p:cNvSpPr/>
          <p:nvPr/>
        </p:nvSpPr>
        <p:spPr>
          <a:xfrm>
            <a:off x="7485841" y="4607502"/>
            <a:ext cx="1937558" cy="353043"/>
          </a:xfrm>
          <a:prstGeom prst="rect">
            <a:avLst/>
          </a:prstGeom>
          <a:solidFill>
            <a:srgbClr val="003B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latin typeface="Arial" panose="020B0604020202020204" pitchFamily="34" charset="0"/>
                <a:cs typeface="Arial" panose="020B0604020202020204" pitchFamily="34" charset="0"/>
              </a:rPr>
              <a:t>Adjustments</a:t>
            </a:r>
            <a:endParaRPr lang="en-US" sz="2000" b="1">
              <a:latin typeface="Arial" panose="020B0604020202020204" pitchFamily="34" charset="0"/>
              <a:cs typeface="Arial" panose="020B0604020202020204" pitchFamily="34" charset="0"/>
            </a:endParaRPr>
          </a:p>
        </p:txBody>
      </p:sp>
      <p:sp>
        <p:nvSpPr>
          <p:cNvPr id="90" name="Rectangle 89">
            <a:extLst>
              <a:ext uri="{FF2B5EF4-FFF2-40B4-BE49-F238E27FC236}">
                <a16:creationId xmlns:a16="http://schemas.microsoft.com/office/drawing/2014/main" id="{66C3B225-F9AF-44EE-99E4-6DB3EED1B37A}"/>
              </a:ext>
            </a:extLst>
          </p:cNvPr>
          <p:cNvSpPr/>
          <p:nvPr/>
        </p:nvSpPr>
        <p:spPr>
          <a:xfrm>
            <a:off x="7465294" y="5198607"/>
            <a:ext cx="1993535" cy="353043"/>
          </a:xfrm>
          <a:prstGeom prst="rect">
            <a:avLst/>
          </a:prstGeom>
          <a:solidFill>
            <a:srgbClr val="003B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latin typeface="Arial" panose="020B0604020202020204" pitchFamily="34" charset="0"/>
                <a:cs typeface="Arial" panose="020B0604020202020204" pitchFamily="34" charset="0"/>
              </a:rPr>
              <a:t>Approvals, if applicable</a:t>
            </a:r>
            <a:endParaRPr lang="en-US" sz="2000" b="1">
              <a:latin typeface="Arial" panose="020B0604020202020204" pitchFamily="34" charset="0"/>
              <a:cs typeface="Arial" panose="020B0604020202020204" pitchFamily="34" charset="0"/>
            </a:endParaRPr>
          </a:p>
        </p:txBody>
      </p:sp>
      <p:sp>
        <p:nvSpPr>
          <p:cNvPr id="93" name="Rectangle 92">
            <a:extLst>
              <a:ext uri="{FF2B5EF4-FFF2-40B4-BE49-F238E27FC236}">
                <a16:creationId xmlns:a16="http://schemas.microsoft.com/office/drawing/2014/main" id="{221ED412-252A-49BA-AF92-7FF96D2B1137}"/>
              </a:ext>
            </a:extLst>
          </p:cNvPr>
          <p:cNvSpPr/>
          <p:nvPr/>
        </p:nvSpPr>
        <p:spPr>
          <a:xfrm>
            <a:off x="9639393" y="3968527"/>
            <a:ext cx="1937558" cy="4291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latin typeface="Arial" panose="020B0604020202020204" pitchFamily="34" charset="0"/>
                <a:cs typeface="Arial" panose="020B0604020202020204" pitchFamily="34" charset="0"/>
              </a:rPr>
              <a:t> Disposition</a:t>
            </a:r>
            <a:endParaRPr lang="en-US" sz="2000" b="1">
              <a:latin typeface="Arial" panose="020B0604020202020204" pitchFamily="34" charset="0"/>
              <a:cs typeface="Arial" panose="020B0604020202020204" pitchFamily="34" charset="0"/>
            </a:endParaRPr>
          </a:p>
        </p:txBody>
      </p:sp>
      <p:cxnSp>
        <p:nvCxnSpPr>
          <p:cNvPr id="94" name="Straight Arrow Connector 93">
            <a:extLst>
              <a:ext uri="{FF2B5EF4-FFF2-40B4-BE49-F238E27FC236}">
                <a16:creationId xmlns:a16="http://schemas.microsoft.com/office/drawing/2014/main" id="{A771FBE9-6291-4F89-91F8-FF8D5B0D0173}"/>
              </a:ext>
            </a:extLst>
          </p:cNvPr>
          <p:cNvCxnSpPr>
            <a:cxnSpLocks/>
            <a:endCxn id="93" idx="1"/>
          </p:cNvCxnSpPr>
          <p:nvPr/>
        </p:nvCxnSpPr>
        <p:spPr>
          <a:xfrm>
            <a:off x="9405094" y="4159422"/>
            <a:ext cx="234299" cy="236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5" name="Rectangle 94">
            <a:extLst>
              <a:ext uri="{FF2B5EF4-FFF2-40B4-BE49-F238E27FC236}">
                <a16:creationId xmlns:a16="http://schemas.microsoft.com/office/drawing/2014/main" id="{D6CF0C6B-F521-46DC-896C-BDF550330446}"/>
              </a:ext>
            </a:extLst>
          </p:cNvPr>
          <p:cNvSpPr/>
          <p:nvPr/>
        </p:nvSpPr>
        <p:spPr>
          <a:xfrm>
            <a:off x="9656850" y="4598903"/>
            <a:ext cx="1937558" cy="353043"/>
          </a:xfrm>
          <a:prstGeom prst="rect">
            <a:avLst/>
          </a:prstGeom>
          <a:solidFill>
            <a:srgbClr val="003B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latin typeface="Arial" panose="020B0604020202020204" pitchFamily="34" charset="0"/>
                <a:cs typeface="Arial" panose="020B0604020202020204" pitchFamily="34" charset="0"/>
              </a:rPr>
              <a:t>Renewals</a:t>
            </a:r>
            <a:endParaRPr lang="en-US" sz="2000" b="1">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760494D0-0C1B-4E9A-9BD6-9EBFFA28D96D}"/>
              </a:ext>
            </a:extLst>
          </p:cNvPr>
          <p:cNvSpPr/>
          <p:nvPr/>
        </p:nvSpPr>
        <p:spPr>
          <a:xfrm>
            <a:off x="9636303" y="5148912"/>
            <a:ext cx="1993535" cy="353043"/>
          </a:xfrm>
          <a:prstGeom prst="rect">
            <a:avLst/>
          </a:prstGeom>
          <a:solidFill>
            <a:srgbClr val="003B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latin typeface="Arial" panose="020B0604020202020204" pitchFamily="34" charset="0"/>
                <a:cs typeface="Arial" panose="020B0604020202020204" pitchFamily="34" charset="0"/>
              </a:rPr>
              <a:t>Expiration</a:t>
            </a:r>
            <a:endParaRPr lang="en-US" sz="2000" b="1">
              <a:latin typeface="Arial" panose="020B0604020202020204" pitchFamily="34" charset="0"/>
              <a:cs typeface="Arial" panose="020B0604020202020204" pitchFamily="34" charset="0"/>
            </a:endParaRPr>
          </a:p>
        </p:txBody>
      </p:sp>
      <p:sp>
        <p:nvSpPr>
          <p:cNvPr id="99" name="Rectangle 98">
            <a:extLst>
              <a:ext uri="{FF2B5EF4-FFF2-40B4-BE49-F238E27FC236}">
                <a16:creationId xmlns:a16="http://schemas.microsoft.com/office/drawing/2014/main" id="{16405D27-7C69-481F-B04B-C67F1EA868BE}"/>
              </a:ext>
            </a:extLst>
          </p:cNvPr>
          <p:cNvSpPr/>
          <p:nvPr/>
        </p:nvSpPr>
        <p:spPr>
          <a:xfrm>
            <a:off x="9604337" y="5664987"/>
            <a:ext cx="1993535" cy="353043"/>
          </a:xfrm>
          <a:prstGeom prst="rect">
            <a:avLst/>
          </a:prstGeom>
          <a:solidFill>
            <a:srgbClr val="003B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latin typeface="Arial" panose="020B0604020202020204" pitchFamily="34" charset="0"/>
                <a:cs typeface="Arial" panose="020B0604020202020204" pitchFamily="34" charset="0"/>
              </a:rPr>
              <a:t>Termination</a:t>
            </a:r>
            <a:endParaRPr lang="en-US" sz="20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50365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A1D0719-0D7E-418B-BBF0-F197B99CEF01}"/>
              </a:ext>
            </a:extLst>
          </p:cNvPr>
          <p:cNvSpPr>
            <a:spLocks noGrp="1"/>
          </p:cNvSpPr>
          <p:nvPr>
            <p:ph type="sldNum" sz="quarter" idx="12"/>
          </p:nvPr>
        </p:nvSpPr>
        <p:spPr/>
        <p:txBody>
          <a:bodyPr/>
          <a:lstStyle/>
          <a:p>
            <a:fld id="{84E24DD3-0117-F947-8F74-C808912B5A2D}" type="slidenum">
              <a:rPr lang="en-US" smtClean="0"/>
              <a:t>43</a:t>
            </a:fld>
            <a:endParaRPr lang="en-US"/>
          </a:p>
        </p:txBody>
      </p:sp>
      <p:pic>
        <p:nvPicPr>
          <p:cNvPr id="4" name="Picture 3">
            <a:extLst>
              <a:ext uri="{FF2B5EF4-FFF2-40B4-BE49-F238E27FC236}">
                <a16:creationId xmlns:a16="http://schemas.microsoft.com/office/drawing/2014/main" id="{4160A1B3-841B-466D-B0F1-7C9FF81A3579}"/>
              </a:ext>
            </a:extLst>
          </p:cNvPr>
          <p:cNvPicPr>
            <a:picLocks/>
          </p:cNvPicPr>
          <p:nvPr>
            <p:custDataLst>
              <p:tags r:id="rId2"/>
            </p:custDataLst>
          </p:nvPr>
        </p:nvPicPr>
        <p:blipFill>
          <a:blip r:embed="rId8"/>
          <a:stretch>
            <a:fillRect/>
          </a:stretch>
        </p:blipFill>
        <p:spPr>
          <a:xfrm>
            <a:off x="3201670" y="508000"/>
            <a:ext cx="1219200" cy="510126"/>
          </a:xfrm>
          <a:prstGeom prst="rect">
            <a:avLst/>
          </a:prstGeom>
        </p:spPr>
      </p:pic>
      <p:pic>
        <p:nvPicPr>
          <p:cNvPr id="6" name="Picture 5">
            <a:extLst>
              <a:ext uri="{FF2B5EF4-FFF2-40B4-BE49-F238E27FC236}">
                <a16:creationId xmlns:a16="http://schemas.microsoft.com/office/drawing/2014/main" id="{A5D5977E-5201-4690-BA95-ECF0EF9F9FF0}"/>
              </a:ext>
            </a:extLst>
          </p:cNvPr>
          <p:cNvPicPr>
            <a:picLocks/>
          </p:cNvPicPr>
          <p:nvPr>
            <p:custDataLst>
              <p:tags r:id="rId3"/>
            </p:custDataLst>
          </p:nvPr>
        </p:nvPicPr>
        <p:blipFill>
          <a:blip r:embed="rId9"/>
          <a:stretch>
            <a:fillRect/>
          </a:stretch>
        </p:blipFill>
        <p:spPr>
          <a:xfrm>
            <a:off x="508000" y="2209800"/>
            <a:ext cx="2438400" cy="2438400"/>
          </a:xfrm>
          <a:prstGeom prst="rect">
            <a:avLst/>
          </a:prstGeom>
        </p:spPr>
      </p:pic>
      <p:sp>
        <p:nvSpPr>
          <p:cNvPr id="7" name="Rectangle 6">
            <a:extLst>
              <a:ext uri="{FF2B5EF4-FFF2-40B4-BE49-F238E27FC236}">
                <a16:creationId xmlns:a16="http://schemas.microsoft.com/office/drawing/2014/main" id="{51125B7C-272C-4BE6-86A5-C879632B195E}"/>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a:solidFill>
                  <a:srgbClr val="5B5B5B"/>
                </a:solidFill>
              </a:rPr>
              <a:t>Audience Q&amp;A Session</a:t>
            </a:r>
          </a:p>
        </p:txBody>
      </p:sp>
      <p:sp>
        <p:nvSpPr>
          <p:cNvPr id="8" name="Rectangle 7">
            <a:extLst>
              <a:ext uri="{FF2B5EF4-FFF2-40B4-BE49-F238E27FC236}">
                <a16:creationId xmlns:a16="http://schemas.microsoft.com/office/drawing/2014/main" id="{1CD0E487-0D7B-4E48-A509-27EC5D649E58}"/>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audience questions on this slide.</a:t>
            </a:r>
          </a:p>
        </p:txBody>
      </p:sp>
    </p:spTree>
    <p:custDataLst>
      <p:tags r:id="rId1"/>
    </p:custDataLst>
    <p:extLst>
      <p:ext uri="{BB962C8B-B14F-4D97-AF65-F5344CB8AC3E}">
        <p14:creationId xmlns:p14="http://schemas.microsoft.com/office/powerpoint/2010/main" val="36366837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9625B1-174F-1E43-B405-EDA230B27C81}"/>
              </a:ext>
            </a:extLst>
          </p:cNvPr>
          <p:cNvSpPr>
            <a:spLocks noGrp="1"/>
          </p:cNvSpPr>
          <p:nvPr>
            <p:ph type="ctrTitle"/>
          </p:nvPr>
        </p:nvSpPr>
        <p:spPr>
          <a:xfrm>
            <a:off x="838200" y="835572"/>
            <a:ext cx="10514744" cy="2119305"/>
          </a:xfrm>
        </p:spPr>
        <p:txBody>
          <a:bodyPr>
            <a:normAutofit/>
          </a:bodyPr>
          <a:lstStyle/>
          <a:p>
            <a:r>
              <a:rPr lang="en-US" dirty="0">
                <a:latin typeface="Arial"/>
                <a:cs typeface="Arial"/>
              </a:rPr>
              <a:t>Part 4: </a:t>
            </a:r>
            <a:br>
              <a:rPr lang="en-US" dirty="0"/>
            </a:br>
            <a:r>
              <a:rPr lang="en-US" sz="4800" dirty="0">
                <a:latin typeface="Arial"/>
                <a:cs typeface="Arial"/>
              </a:rPr>
              <a:t>Purchasing</a:t>
            </a:r>
          </a:p>
        </p:txBody>
      </p:sp>
      <p:sp>
        <p:nvSpPr>
          <p:cNvPr id="5" name="Text Placeholder 4">
            <a:extLst>
              <a:ext uri="{FF2B5EF4-FFF2-40B4-BE49-F238E27FC236}">
                <a16:creationId xmlns:a16="http://schemas.microsoft.com/office/drawing/2014/main" id="{8C86A2BD-25FA-435E-A322-11AD550F933F}"/>
              </a:ext>
            </a:extLst>
          </p:cNvPr>
          <p:cNvSpPr>
            <a:spLocks noGrp="1"/>
          </p:cNvSpPr>
          <p:nvPr>
            <p:ph type="body" sz="quarter" idx="14"/>
          </p:nvPr>
        </p:nvSpPr>
        <p:spPr/>
        <p:txBody>
          <a:bodyPr/>
          <a:lstStyle/>
          <a:p>
            <a:r>
              <a:rPr lang="en-US" sz="2800" dirty="0"/>
              <a:t>Commodities, Equipment, Repairs, Furniture, Fleet</a:t>
            </a:r>
            <a:r>
              <a:rPr lang="en-US" sz="2800"/>
              <a:t>,</a:t>
            </a:r>
            <a:r>
              <a:rPr lang="en-US" sz="2800" dirty="0"/>
              <a:t> and Personal and Real Property</a:t>
            </a:r>
            <a:br>
              <a:rPr lang="en-US" dirty="0"/>
            </a:br>
            <a:endParaRPr lang="en-US" dirty="0"/>
          </a:p>
        </p:txBody>
      </p:sp>
    </p:spTree>
    <p:extLst>
      <p:ext uri="{BB962C8B-B14F-4D97-AF65-F5344CB8AC3E}">
        <p14:creationId xmlns:p14="http://schemas.microsoft.com/office/powerpoint/2010/main" val="42451515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11E8BB-F440-4BDC-94A9-CE7AE164ADBA}"/>
              </a:ext>
            </a:extLst>
          </p:cNvPr>
          <p:cNvSpPr>
            <a:spLocks noGrp="1"/>
          </p:cNvSpPr>
          <p:nvPr>
            <p:ph type="title"/>
          </p:nvPr>
        </p:nvSpPr>
        <p:spPr>
          <a:xfrm>
            <a:off x="446610" y="5565354"/>
            <a:ext cx="11217728" cy="365125"/>
          </a:xfrm>
        </p:spPr>
        <p:txBody>
          <a:bodyPr/>
          <a:lstStyle/>
          <a:p>
            <a:r>
              <a:rPr lang="en-US" sz="1800" b="1" i="1" dirty="0"/>
              <a:t>Commodities, Furniture, Printing, Construction, Repair, Fleet and Personal and Real Property</a:t>
            </a:r>
            <a:br>
              <a:rPr lang="en-US" sz="2000" b="1" i="1" dirty="0"/>
            </a:br>
            <a:endParaRPr lang="en-US" sz="2000" i="1" dirty="0"/>
          </a:p>
        </p:txBody>
      </p:sp>
      <p:sp>
        <p:nvSpPr>
          <p:cNvPr id="2" name="Slide Number Placeholder 1">
            <a:extLst>
              <a:ext uri="{FF2B5EF4-FFF2-40B4-BE49-F238E27FC236}">
                <a16:creationId xmlns:a16="http://schemas.microsoft.com/office/drawing/2014/main" id="{C2899005-7DFF-464F-8F6A-A89E1B4EF748}"/>
              </a:ext>
            </a:extLst>
          </p:cNvPr>
          <p:cNvSpPr>
            <a:spLocks noGrp="1"/>
          </p:cNvSpPr>
          <p:nvPr>
            <p:ph type="sldNum" sz="quarter" idx="4294967295"/>
          </p:nvPr>
        </p:nvSpPr>
        <p:spPr>
          <a:xfrm>
            <a:off x="9448800" y="6356350"/>
            <a:ext cx="2743200" cy="365125"/>
          </a:xfrm>
        </p:spPr>
        <p:txBody>
          <a:bodyPr/>
          <a:lstStyle/>
          <a:p>
            <a:fld id="{84E24DD3-0117-F947-8F74-C808912B5A2D}" type="slidenum">
              <a:rPr lang="en-US" smtClean="0"/>
              <a:t>45</a:t>
            </a:fld>
            <a:endParaRPr lang="en-US"/>
          </a:p>
        </p:txBody>
      </p:sp>
      <p:graphicFrame>
        <p:nvGraphicFramePr>
          <p:cNvPr id="7" name="Table 7">
            <a:extLst>
              <a:ext uri="{FF2B5EF4-FFF2-40B4-BE49-F238E27FC236}">
                <a16:creationId xmlns:a16="http://schemas.microsoft.com/office/drawing/2014/main" id="{8AB0F535-A60A-4C83-BAE7-77B290BD2C3A}"/>
              </a:ext>
            </a:extLst>
          </p:cNvPr>
          <p:cNvGraphicFramePr>
            <a:graphicFrameLocks noGrp="1"/>
          </p:cNvGraphicFramePr>
          <p:nvPr>
            <p:extLst>
              <p:ext uri="{D42A27DB-BD31-4B8C-83A1-F6EECF244321}">
                <p14:modId xmlns:p14="http://schemas.microsoft.com/office/powerpoint/2010/main" val="1221293353"/>
              </p:ext>
            </p:extLst>
          </p:nvPr>
        </p:nvGraphicFramePr>
        <p:xfrm>
          <a:off x="490876" y="1110083"/>
          <a:ext cx="11129196" cy="4314672"/>
        </p:xfrm>
        <a:graphic>
          <a:graphicData uri="http://schemas.openxmlformats.org/drawingml/2006/table">
            <a:tbl>
              <a:tblPr firstRow="1" bandRow="1">
                <a:tableStyleId>{5C22544A-7EE6-4342-B048-85BDC9FD1C3A}</a:tableStyleId>
              </a:tblPr>
              <a:tblGrid>
                <a:gridCol w="4128016">
                  <a:extLst>
                    <a:ext uri="{9D8B030D-6E8A-4147-A177-3AD203B41FA5}">
                      <a16:colId xmlns:a16="http://schemas.microsoft.com/office/drawing/2014/main" val="466101531"/>
                    </a:ext>
                  </a:extLst>
                </a:gridCol>
                <a:gridCol w="7001180">
                  <a:extLst>
                    <a:ext uri="{9D8B030D-6E8A-4147-A177-3AD203B41FA5}">
                      <a16:colId xmlns:a16="http://schemas.microsoft.com/office/drawing/2014/main" val="1708648481"/>
                    </a:ext>
                  </a:extLst>
                </a:gridCol>
              </a:tblGrid>
              <a:tr h="791385">
                <a:tc>
                  <a:txBody>
                    <a:bodyPr/>
                    <a:lstStyle/>
                    <a:p>
                      <a:pPr algn="ctr"/>
                      <a:r>
                        <a:rPr lang="en-US" sz="2800" dirty="0">
                          <a:latin typeface="Arial" panose="020B0604020202020204" pitchFamily="34" charset="0"/>
                          <a:cs typeface="Arial" panose="020B0604020202020204" pitchFamily="34" charset="0"/>
                        </a:rPr>
                        <a:t>Thresholds</a:t>
                      </a:r>
                    </a:p>
                  </a:txBody>
                  <a:tcPr/>
                </a:tc>
                <a:tc>
                  <a:txBody>
                    <a:bodyPr/>
                    <a:lstStyle/>
                    <a:p>
                      <a:pPr algn="ctr"/>
                      <a:r>
                        <a:rPr lang="en-US" sz="2800" dirty="0">
                          <a:latin typeface="Arial" panose="020B0604020202020204" pitchFamily="34" charset="0"/>
                          <a:cs typeface="Arial" panose="020B0604020202020204" pitchFamily="34" charset="0"/>
                        </a:rPr>
                        <a:t>Procurement Methods</a:t>
                      </a:r>
                    </a:p>
                  </a:txBody>
                  <a:tcPr/>
                </a:tc>
                <a:extLst>
                  <a:ext uri="{0D108BD9-81ED-4DB2-BD59-A6C34878D82A}">
                    <a16:rowId xmlns:a16="http://schemas.microsoft.com/office/drawing/2014/main" val="1236997920"/>
                  </a:ext>
                </a:extLst>
              </a:tr>
              <a:tr h="1365951">
                <a:tc>
                  <a:txBody>
                    <a:bodyPr/>
                    <a:lstStyle/>
                    <a:p>
                      <a:pPr algn="ctr"/>
                      <a:r>
                        <a:rPr lang="en-US" sz="2800" dirty="0">
                          <a:solidFill>
                            <a:schemeClr val="tx1"/>
                          </a:solidFill>
                          <a:latin typeface="Arial" panose="020B0604020202020204" pitchFamily="34" charset="0"/>
                          <a:cs typeface="Arial" panose="020B0604020202020204" pitchFamily="34" charset="0"/>
                        </a:rPr>
                        <a:t>Up to $50,000</a:t>
                      </a:r>
                    </a:p>
                  </a:txBody>
                  <a:tcPr/>
                </a:tc>
                <a:tc>
                  <a:txBody>
                    <a:bodyPr/>
                    <a:lstStyle/>
                    <a:p>
                      <a:pPr algn="ctr"/>
                      <a:r>
                        <a:rPr lang="en-US" sz="2800">
                          <a:solidFill>
                            <a:schemeClr val="tx1"/>
                          </a:solidFill>
                          <a:latin typeface="Arial" panose="020B0604020202020204" pitchFamily="34" charset="0"/>
                          <a:cs typeface="Arial" panose="020B0604020202020204" pitchFamily="34" charset="0"/>
                        </a:rPr>
                        <a:t>Two (2) Written Quotations</a:t>
                      </a:r>
                    </a:p>
                    <a:p>
                      <a:pPr algn="ctr"/>
                      <a:r>
                        <a:rPr lang="en-US" sz="2400" i="1">
                          <a:solidFill>
                            <a:schemeClr val="tx1"/>
                          </a:solidFill>
                          <a:latin typeface="Arial" panose="020B0604020202020204" pitchFamily="34" charset="0"/>
                          <a:cs typeface="Arial" panose="020B0604020202020204" pitchFamily="34" charset="0"/>
                        </a:rPr>
                        <a:t>(Exception: Competitive State Contracts)</a:t>
                      </a:r>
                      <a:endParaRPr lang="en-US" sz="1600" i="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40678924"/>
                  </a:ext>
                </a:extLst>
              </a:tr>
              <a:tr h="1365951">
                <a:tc>
                  <a:txBody>
                    <a:bodyPr/>
                    <a:lstStyle/>
                    <a:p>
                      <a:pPr algn="ctr"/>
                      <a:r>
                        <a:rPr lang="en-US" sz="2800" dirty="0">
                          <a:solidFill>
                            <a:schemeClr val="tx1"/>
                          </a:solidFill>
                          <a:latin typeface="Arial" panose="020B0604020202020204" pitchFamily="34" charset="0"/>
                          <a:cs typeface="Arial" panose="020B0604020202020204" pitchFamily="34" charset="0"/>
                        </a:rPr>
                        <a:t>$50,000 - $75,000</a:t>
                      </a:r>
                    </a:p>
                  </a:txBody>
                  <a:tcPr/>
                </a:tc>
                <a:tc>
                  <a:txBody>
                    <a:bodyPr/>
                    <a:lstStyle/>
                    <a:p>
                      <a:pPr algn="ctr"/>
                      <a:r>
                        <a:rPr lang="en-US" sz="2800">
                          <a:solidFill>
                            <a:schemeClr val="tx1"/>
                          </a:solidFill>
                          <a:latin typeface="Arial" panose="020B0604020202020204" pitchFamily="34" charset="0"/>
                          <a:cs typeface="Arial" panose="020B0604020202020204" pitchFamily="34" charset="0"/>
                        </a:rPr>
                        <a:t>Three (3) Written Quotations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i="1">
                          <a:solidFill>
                            <a:schemeClr val="tx1"/>
                          </a:solidFill>
                          <a:latin typeface="Arial" panose="020B0604020202020204" pitchFamily="34" charset="0"/>
                          <a:cs typeface="Arial" panose="020B0604020202020204" pitchFamily="34" charset="0"/>
                        </a:rPr>
                        <a:t>(Exception: Competitive State Contracts)</a:t>
                      </a:r>
                      <a:endParaRPr lang="en-US" sz="1600" i="1">
                        <a:solidFill>
                          <a:schemeClr val="tx1"/>
                        </a:solidFill>
                        <a:latin typeface="Arial" panose="020B0604020202020204" pitchFamily="34" charset="0"/>
                        <a:cs typeface="Arial" panose="020B0604020202020204" pitchFamily="34" charset="0"/>
                      </a:endParaRPr>
                    </a:p>
                    <a:p>
                      <a:pPr algn="ctr"/>
                      <a:endParaRPr lang="en-US" sz="28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71433582"/>
                  </a:ext>
                </a:extLst>
              </a:tr>
              <a:tr h="791385">
                <a:tc>
                  <a:txBody>
                    <a:bodyPr/>
                    <a:lstStyle/>
                    <a:p>
                      <a:pPr algn="ctr"/>
                      <a:r>
                        <a:rPr lang="en-US" sz="2800" dirty="0">
                          <a:latin typeface="Arial" panose="020B0604020202020204" pitchFamily="34" charset="0"/>
                          <a:cs typeface="Arial" panose="020B0604020202020204" pitchFamily="34" charset="0"/>
                        </a:rPr>
                        <a:t> Over $75,000 </a:t>
                      </a:r>
                    </a:p>
                  </a:txBody>
                  <a:tcPr/>
                </a:tc>
                <a:tc>
                  <a:txBody>
                    <a:bodyPr/>
                    <a:lstStyle/>
                    <a:p>
                      <a:pPr algn="ctr"/>
                      <a:r>
                        <a:rPr lang="en-US" sz="2800" dirty="0">
                          <a:latin typeface="Arial" panose="020B0604020202020204" pitchFamily="34" charset="0"/>
                          <a:cs typeface="Arial" panose="020B0604020202020204" pitchFamily="34" charset="0"/>
                        </a:rPr>
                        <a:t>Invitation for Bid</a:t>
                      </a:r>
                    </a:p>
                  </a:txBody>
                  <a:tcPr/>
                </a:tc>
                <a:extLst>
                  <a:ext uri="{0D108BD9-81ED-4DB2-BD59-A6C34878D82A}">
                    <a16:rowId xmlns:a16="http://schemas.microsoft.com/office/drawing/2014/main" val="3219063792"/>
                  </a:ext>
                </a:extLst>
              </a:tr>
            </a:tbl>
          </a:graphicData>
        </a:graphic>
      </p:graphicFrame>
      <p:sp>
        <p:nvSpPr>
          <p:cNvPr id="3" name="TextBox 2">
            <a:extLst>
              <a:ext uri="{FF2B5EF4-FFF2-40B4-BE49-F238E27FC236}">
                <a16:creationId xmlns:a16="http://schemas.microsoft.com/office/drawing/2014/main" id="{E6652C1A-2C7B-45D5-8E2F-AAA0DE73F446}"/>
              </a:ext>
            </a:extLst>
          </p:cNvPr>
          <p:cNvSpPr txBox="1"/>
          <p:nvPr/>
        </p:nvSpPr>
        <p:spPr>
          <a:xfrm>
            <a:off x="640862" y="336062"/>
            <a:ext cx="9401907" cy="414215"/>
          </a:xfrm>
          <a:prstGeom prst="rect">
            <a:avLst/>
          </a:prstGeom>
        </p:spPr>
        <p:txBody>
          <a:bodyPr vert="horz" wrap="square" lIns="91440" tIns="45720" rIns="91440" bIns="45720" rtlCol="0" anchor="ctr">
            <a:noAutofit/>
          </a:bodyPr>
          <a:lstStyle/>
          <a:p>
            <a:pPr algn="l" fontAlgn="base"/>
            <a:r>
              <a:rPr lang="en-US" sz="3200" b="1" dirty="0">
                <a:solidFill>
                  <a:srgbClr val="003B71"/>
                </a:solidFill>
                <a:latin typeface="Arial" panose="020B0604020202020204" pitchFamily="34" charset="0"/>
                <a:cs typeface="Arial" panose="020B0604020202020204" pitchFamily="34" charset="0"/>
              </a:rPr>
              <a:t>Purchasing</a:t>
            </a:r>
          </a:p>
        </p:txBody>
      </p:sp>
    </p:spTree>
    <p:extLst>
      <p:ext uri="{BB962C8B-B14F-4D97-AF65-F5344CB8AC3E}">
        <p14:creationId xmlns:p14="http://schemas.microsoft.com/office/powerpoint/2010/main" val="24537590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D0DD9-C5C1-4834-AD71-F9A93D1621A2}"/>
              </a:ext>
            </a:extLst>
          </p:cNvPr>
          <p:cNvSpPr>
            <a:spLocks noGrp="1"/>
          </p:cNvSpPr>
          <p:nvPr>
            <p:ph type="title"/>
          </p:nvPr>
        </p:nvSpPr>
        <p:spPr/>
        <p:txBody>
          <a:bodyPr/>
          <a:lstStyle/>
          <a:p>
            <a:r>
              <a:rPr lang="en-US" dirty="0"/>
              <a:t>Procurement Methods</a:t>
            </a:r>
          </a:p>
        </p:txBody>
      </p:sp>
      <p:sp>
        <p:nvSpPr>
          <p:cNvPr id="3" name="Content Placeholder 2">
            <a:extLst>
              <a:ext uri="{FF2B5EF4-FFF2-40B4-BE49-F238E27FC236}">
                <a16:creationId xmlns:a16="http://schemas.microsoft.com/office/drawing/2014/main" id="{3EB55263-D444-4E39-B92A-03680AF07D37}"/>
              </a:ext>
            </a:extLst>
          </p:cNvPr>
          <p:cNvSpPr>
            <a:spLocks noGrp="1"/>
          </p:cNvSpPr>
          <p:nvPr>
            <p:ph idx="1"/>
          </p:nvPr>
        </p:nvSpPr>
        <p:spPr/>
        <p:txBody>
          <a:bodyPr/>
          <a:lstStyle/>
          <a:p>
            <a:r>
              <a:rPr lang="en-US" dirty="0"/>
              <a:t>Competitive State Contracts</a:t>
            </a:r>
          </a:p>
          <a:p>
            <a:r>
              <a:rPr lang="en-US" dirty="0"/>
              <a:t>Cooperative and Negotiated Contracts</a:t>
            </a:r>
          </a:p>
          <a:p>
            <a:r>
              <a:rPr lang="en-US" dirty="0"/>
              <a:t>Non-State Contract Items</a:t>
            </a:r>
          </a:p>
        </p:txBody>
      </p:sp>
    </p:spTree>
    <p:extLst>
      <p:ext uri="{BB962C8B-B14F-4D97-AF65-F5344CB8AC3E}">
        <p14:creationId xmlns:p14="http://schemas.microsoft.com/office/powerpoint/2010/main" val="20862161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06A3E-808F-421E-A79B-F5B2B11B304D}"/>
              </a:ext>
            </a:extLst>
          </p:cNvPr>
          <p:cNvSpPr>
            <a:spLocks noGrp="1"/>
          </p:cNvSpPr>
          <p:nvPr>
            <p:ph type="title"/>
          </p:nvPr>
        </p:nvSpPr>
        <p:spPr/>
        <p:txBody>
          <a:bodyPr/>
          <a:lstStyle/>
          <a:p>
            <a:r>
              <a:rPr lang="en-US" dirty="0"/>
              <a:t>Purchase Order Request Methods	</a:t>
            </a:r>
          </a:p>
        </p:txBody>
      </p:sp>
      <p:sp>
        <p:nvSpPr>
          <p:cNvPr id="3" name="Content Placeholder 2">
            <a:extLst>
              <a:ext uri="{FF2B5EF4-FFF2-40B4-BE49-F238E27FC236}">
                <a16:creationId xmlns:a16="http://schemas.microsoft.com/office/drawing/2014/main" id="{E99192E2-33D4-4ED0-AE80-C89A828838D2}"/>
              </a:ext>
            </a:extLst>
          </p:cNvPr>
          <p:cNvSpPr>
            <a:spLocks noGrp="1"/>
          </p:cNvSpPr>
          <p:nvPr>
            <p:ph idx="1"/>
          </p:nvPr>
        </p:nvSpPr>
        <p:spPr/>
        <p:txBody>
          <a:bodyPr/>
          <a:lstStyle/>
          <a:p>
            <a:r>
              <a:rPr lang="en-US" dirty="0"/>
              <a:t>Requisitions</a:t>
            </a:r>
          </a:p>
          <a:p>
            <a:pPr lvl="1"/>
            <a:r>
              <a:rPr lang="en-US" dirty="0"/>
              <a:t>Should only be used when purchasing technology, equipment/fixed assets, furniture, and fleet</a:t>
            </a:r>
          </a:p>
          <a:p>
            <a:r>
              <a:rPr lang="en-US" dirty="0">
                <a:hlinkClick r:id="rId3"/>
              </a:rPr>
              <a:t>Shopping Cart</a:t>
            </a:r>
            <a:endParaRPr lang="en-US" dirty="0"/>
          </a:p>
          <a:p>
            <a:pPr lvl="1"/>
            <a:r>
              <a:rPr lang="en-US" dirty="0"/>
              <a:t>All other purchases </a:t>
            </a:r>
          </a:p>
          <a:p>
            <a:pPr lvl="1"/>
            <a:endParaRPr lang="en-US" dirty="0"/>
          </a:p>
        </p:txBody>
      </p:sp>
      <p:pic>
        <p:nvPicPr>
          <p:cNvPr id="5" name="Picture 4" descr="A close-up of a toy&#10;&#10;Description automatically generated with medium confidence">
            <a:extLst>
              <a:ext uri="{FF2B5EF4-FFF2-40B4-BE49-F238E27FC236}">
                <a16:creationId xmlns:a16="http://schemas.microsoft.com/office/drawing/2014/main" id="{05568D93-EE55-41E6-8B21-62550CB98085}"/>
              </a:ext>
            </a:extLst>
          </p:cNvPr>
          <p:cNvPicPr>
            <a:picLocks noChangeAspect="1"/>
          </p:cNvPicPr>
          <p:nvPr/>
        </p:nvPicPr>
        <p:blipFill>
          <a:blip r:embed="rId4"/>
          <a:stretch>
            <a:fillRect/>
          </a:stretch>
        </p:blipFill>
        <p:spPr>
          <a:xfrm rot="228644">
            <a:off x="8707359" y="2477114"/>
            <a:ext cx="2803534" cy="2982483"/>
          </a:xfrm>
          <a:prstGeom prst="rect">
            <a:avLst/>
          </a:prstGeom>
        </p:spPr>
      </p:pic>
    </p:spTree>
    <p:extLst>
      <p:ext uri="{BB962C8B-B14F-4D97-AF65-F5344CB8AC3E}">
        <p14:creationId xmlns:p14="http://schemas.microsoft.com/office/powerpoint/2010/main" val="9906775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CABC1-848A-438A-B002-80DD4E4CC44A}"/>
              </a:ext>
            </a:extLst>
          </p:cNvPr>
          <p:cNvSpPr>
            <a:spLocks noGrp="1"/>
          </p:cNvSpPr>
          <p:nvPr>
            <p:ph type="title"/>
          </p:nvPr>
        </p:nvSpPr>
        <p:spPr/>
        <p:txBody>
          <a:bodyPr/>
          <a:lstStyle/>
          <a:p>
            <a:r>
              <a:rPr lang="en-US" dirty="0"/>
              <a:t>State Procurement Card Program</a:t>
            </a:r>
          </a:p>
        </p:txBody>
      </p:sp>
      <p:sp>
        <p:nvSpPr>
          <p:cNvPr id="3" name="Content Placeholder 2">
            <a:extLst>
              <a:ext uri="{FF2B5EF4-FFF2-40B4-BE49-F238E27FC236}">
                <a16:creationId xmlns:a16="http://schemas.microsoft.com/office/drawing/2014/main" id="{E60D4792-E25F-4B17-9156-C77CF225368D}"/>
              </a:ext>
            </a:extLst>
          </p:cNvPr>
          <p:cNvSpPr>
            <a:spLocks noGrp="1"/>
          </p:cNvSpPr>
          <p:nvPr>
            <p:ph idx="1"/>
          </p:nvPr>
        </p:nvSpPr>
        <p:spPr/>
        <p:txBody>
          <a:bodyPr/>
          <a:lstStyle/>
          <a:p>
            <a:pPr marL="0" indent="0">
              <a:buNone/>
            </a:pPr>
            <a:r>
              <a:rPr lang="en-US" dirty="0">
                <a:hlinkClick r:id="rId3"/>
              </a:rPr>
              <a:t>Procurement Card Guidelines</a:t>
            </a:r>
            <a:endParaRPr lang="en-US" dirty="0"/>
          </a:p>
          <a:p>
            <a:endParaRPr lang="en-US" dirty="0"/>
          </a:p>
        </p:txBody>
      </p:sp>
    </p:spTree>
    <p:extLst>
      <p:ext uri="{BB962C8B-B14F-4D97-AF65-F5344CB8AC3E}">
        <p14:creationId xmlns:p14="http://schemas.microsoft.com/office/powerpoint/2010/main" val="32088158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977157" y="737054"/>
            <a:ext cx="2329607" cy="2678696"/>
            <a:chOff x="3484563" y="368300"/>
            <a:chExt cx="2627313" cy="3021013"/>
          </a:xfrm>
        </p:grpSpPr>
        <p:sp>
          <p:nvSpPr>
            <p:cNvPr id="18" name="Freeform 7"/>
            <p:cNvSpPr>
              <a:spLocks/>
            </p:cNvSpPr>
            <p:nvPr/>
          </p:nvSpPr>
          <p:spPr bwMode="auto">
            <a:xfrm>
              <a:off x="3484563" y="803275"/>
              <a:ext cx="2627313" cy="2586038"/>
            </a:xfrm>
            <a:custGeom>
              <a:avLst/>
              <a:gdLst>
                <a:gd name="T0" fmla="*/ 582 w 1655"/>
                <a:gd name="T1" fmla="*/ 1621 h 1629"/>
                <a:gd name="T2" fmla="*/ 592 w 1655"/>
                <a:gd name="T3" fmla="*/ 1517 h 1629"/>
                <a:gd name="T4" fmla="*/ 610 w 1655"/>
                <a:gd name="T5" fmla="*/ 1417 h 1629"/>
                <a:gd name="T6" fmla="*/ 638 w 1655"/>
                <a:gd name="T7" fmla="*/ 1321 h 1629"/>
                <a:gd name="T8" fmla="*/ 675 w 1655"/>
                <a:gd name="T9" fmla="*/ 1229 h 1629"/>
                <a:gd name="T10" fmla="*/ 719 w 1655"/>
                <a:gd name="T11" fmla="*/ 1139 h 1629"/>
                <a:gd name="T12" fmla="*/ 771 w 1655"/>
                <a:gd name="T13" fmla="*/ 1057 h 1629"/>
                <a:gd name="T14" fmla="*/ 829 w 1655"/>
                <a:gd name="T15" fmla="*/ 977 h 1629"/>
                <a:gd name="T16" fmla="*/ 895 w 1655"/>
                <a:gd name="T17" fmla="*/ 905 h 1629"/>
                <a:gd name="T18" fmla="*/ 965 w 1655"/>
                <a:gd name="T19" fmla="*/ 837 h 1629"/>
                <a:gd name="T20" fmla="*/ 1043 w 1655"/>
                <a:gd name="T21" fmla="*/ 777 h 1629"/>
                <a:gd name="T22" fmla="*/ 1125 w 1655"/>
                <a:gd name="T23" fmla="*/ 723 h 1629"/>
                <a:gd name="T24" fmla="*/ 1211 w 1655"/>
                <a:gd name="T25" fmla="*/ 678 h 1629"/>
                <a:gd name="T26" fmla="*/ 1303 w 1655"/>
                <a:gd name="T27" fmla="*/ 640 h 1629"/>
                <a:gd name="T28" fmla="*/ 1399 w 1655"/>
                <a:gd name="T29" fmla="*/ 610 h 1629"/>
                <a:gd name="T30" fmla="*/ 1497 w 1655"/>
                <a:gd name="T31" fmla="*/ 588 h 1629"/>
                <a:gd name="T32" fmla="*/ 1599 w 1655"/>
                <a:gd name="T33" fmla="*/ 576 h 1629"/>
                <a:gd name="T34" fmla="*/ 1583 w 1655"/>
                <a:gd name="T35" fmla="*/ 0 h 1629"/>
                <a:gd name="T36" fmla="*/ 1503 w 1655"/>
                <a:gd name="T37" fmla="*/ 6 h 1629"/>
                <a:gd name="T38" fmla="*/ 1345 w 1655"/>
                <a:gd name="T39" fmla="*/ 30 h 1629"/>
                <a:gd name="T40" fmla="*/ 1191 w 1655"/>
                <a:gd name="T41" fmla="*/ 68 h 1629"/>
                <a:gd name="T42" fmla="*/ 1043 w 1655"/>
                <a:gd name="T43" fmla="*/ 120 h 1629"/>
                <a:gd name="T44" fmla="*/ 903 w 1655"/>
                <a:gd name="T45" fmla="*/ 186 h 1629"/>
                <a:gd name="T46" fmla="*/ 771 w 1655"/>
                <a:gd name="T47" fmla="*/ 264 h 1629"/>
                <a:gd name="T48" fmla="*/ 644 w 1655"/>
                <a:gd name="T49" fmla="*/ 352 h 1629"/>
                <a:gd name="T50" fmla="*/ 528 w 1655"/>
                <a:gd name="T51" fmla="*/ 452 h 1629"/>
                <a:gd name="T52" fmla="*/ 422 w 1655"/>
                <a:gd name="T53" fmla="*/ 560 h 1629"/>
                <a:gd name="T54" fmla="*/ 324 w 1655"/>
                <a:gd name="T55" fmla="*/ 680 h 1629"/>
                <a:gd name="T56" fmla="*/ 240 w 1655"/>
                <a:gd name="T57" fmla="*/ 807 h 1629"/>
                <a:gd name="T58" fmla="*/ 166 w 1655"/>
                <a:gd name="T59" fmla="*/ 941 h 1629"/>
                <a:gd name="T60" fmla="*/ 104 w 1655"/>
                <a:gd name="T61" fmla="*/ 1085 h 1629"/>
                <a:gd name="T62" fmla="*/ 58 w 1655"/>
                <a:gd name="T63" fmla="*/ 1233 h 1629"/>
                <a:gd name="T64" fmla="*/ 24 w 1655"/>
                <a:gd name="T65" fmla="*/ 1389 h 1629"/>
                <a:gd name="T66" fmla="*/ 4 w 1655"/>
                <a:gd name="T67" fmla="*/ 1549 h 1629"/>
                <a:gd name="T68" fmla="*/ 310 w 1655"/>
                <a:gd name="T69" fmla="*/ 1565 h 1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55" h="1629">
                  <a:moveTo>
                    <a:pt x="582" y="1621"/>
                  </a:moveTo>
                  <a:lnTo>
                    <a:pt x="582" y="1621"/>
                  </a:lnTo>
                  <a:lnTo>
                    <a:pt x="586" y="1569"/>
                  </a:lnTo>
                  <a:lnTo>
                    <a:pt x="592" y="1517"/>
                  </a:lnTo>
                  <a:lnTo>
                    <a:pt x="600" y="1467"/>
                  </a:lnTo>
                  <a:lnTo>
                    <a:pt x="610" y="1417"/>
                  </a:lnTo>
                  <a:lnTo>
                    <a:pt x="624" y="1369"/>
                  </a:lnTo>
                  <a:lnTo>
                    <a:pt x="638" y="1321"/>
                  </a:lnTo>
                  <a:lnTo>
                    <a:pt x="656" y="1275"/>
                  </a:lnTo>
                  <a:lnTo>
                    <a:pt x="675" y="1229"/>
                  </a:lnTo>
                  <a:lnTo>
                    <a:pt x="697" y="1183"/>
                  </a:lnTo>
                  <a:lnTo>
                    <a:pt x="719" y="1139"/>
                  </a:lnTo>
                  <a:lnTo>
                    <a:pt x="745" y="1097"/>
                  </a:lnTo>
                  <a:lnTo>
                    <a:pt x="771" y="1057"/>
                  </a:lnTo>
                  <a:lnTo>
                    <a:pt x="799" y="1017"/>
                  </a:lnTo>
                  <a:lnTo>
                    <a:pt x="829" y="977"/>
                  </a:lnTo>
                  <a:lnTo>
                    <a:pt x="861" y="941"/>
                  </a:lnTo>
                  <a:lnTo>
                    <a:pt x="895" y="905"/>
                  </a:lnTo>
                  <a:lnTo>
                    <a:pt x="929" y="871"/>
                  </a:lnTo>
                  <a:lnTo>
                    <a:pt x="965" y="837"/>
                  </a:lnTo>
                  <a:lnTo>
                    <a:pt x="1003" y="807"/>
                  </a:lnTo>
                  <a:lnTo>
                    <a:pt x="1043" y="777"/>
                  </a:lnTo>
                  <a:lnTo>
                    <a:pt x="1083" y="749"/>
                  </a:lnTo>
                  <a:lnTo>
                    <a:pt x="1125" y="723"/>
                  </a:lnTo>
                  <a:lnTo>
                    <a:pt x="1167" y="699"/>
                  </a:lnTo>
                  <a:lnTo>
                    <a:pt x="1211" y="678"/>
                  </a:lnTo>
                  <a:lnTo>
                    <a:pt x="1257" y="658"/>
                  </a:lnTo>
                  <a:lnTo>
                    <a:pt x="1303" y="640"/>
                  </a:lnTo>
                  <a:lnTo>
                    <a:pt x="1351" y="624"/>
                  </a:lnTo>
                  <a:lnTo>
                    <a:pt x="1399" y="610"/>
                  </a:lnTo>
                  <a:lnTo>
                    <a:pt x="1447" y="598"/>
                  </a:lnTo>
                  <a:lnTo>
                    <a:pt x="1497" y="588"/>
                  </a:lnTo>
                  <a:lnTo>
                    <a:pt x="1549" y="580"/>
                  </a:lnTo>
                  <a:lnTo>
                    <a:pt x="1599" y="576"/>
                  </a:lnTo>
                  <a:lnTo>
                    <a:pt x="1655" y="308"/>
                  </a:lnTo>
                  <a:lnTo>
                    <a:pt x="1583" y="0"/>
                  </a:lnTo>
                  <a:lnTo>
                    <a:pt x="1583" y="0"/>
                  </a:lnTo>
                  <a:lnTo>
                    <a:pt x="1503" y="6"/>
                  </a:lnTo>
                  <a:lnTo>
                    <a:pt x="1423" y="16"/>
                  </a:lnTo>
                  <a:lnTo>
                    <a:pt x="1345" y="30"/>
                  </a:lnTo>
                  <a:lnTo>
                    <a:pt x="1267" y="48"/>
                  </a:lnTo>
                  <a:lnTo>
                    <a:pt x="1191" y="68"/>
                  </a:lnTo>
                  <a:lnTo>
                    <a:pt x="1117" y="94"/>
                  </a:lnTo>
                  <a:lnTo>
                    <a:pt x="1043" y="120"/>
                  </a:lnTo>
                  <a:lnTo>
                    <a:pt x="973" y="152"/>
                  </a:lnTo>
                  <a:lnTo>
                    <a:pt x="903" y="186"/>
                  </a:lnTo>
                  <a:lnTo>
                    <a:pt x="835" y="222"/>
                  </a:lnTo>
                  <a:lnTo>
                    <a:pt x="771" y="264"/>
                  </a:lnTo>
                  <a:lnTo>
                    <a:pt x="707" y="306"/>
                  </a:lnTo>
                  <a:lnTo>
                    <a:pt x="644" y="352"/>
                  </a:lnTo>
                  <a:lnTo>
                    <a:pt x="584" y="400"/>
                  </a:lnTo>
                  <a:lnTo>
                    <a:pt x="528" y="452"/>
                  </a:lnTo>
                  <a:lnTo>
                    <a:pt x="474" y="504"/>
                  </a:lnTo>
                  <a:lnTo>
                    <a:pt x="422" y="560"/>
                  </a:lnTo>
                  <a:lnTo>
                    <a:pt x="372" y="620"/>
                  </a:lnTo>
                  <a:lnTo>
                    <a:pt x="324" y="680"/>
                  </a:lnTo>
                  <a:lnTo>
                    <a:pt x="280" y="741"/>
                  </a:lnTo>
                  <a:lnTo>
                    <a:pt x="240" y="807"/>
                  </a:lnTo>
                  <a:lnTo>
                    <a:pt x="202" y="873"/>
                  </a:lnTo>
                  <a:lnTo>
                    <a:pt x="166" y="941"/>
                  </a:lnTo>
                  <a:lnTo>
                    <a:pt x="134" y="1013"/>
                  </a:lnTo>
                  <a:lnTo>
                    <a:pt x="104" y="1085"/>
                  </a:lnTo>
                  <a:lnTo>
                    <a:pt x="80" y="1159"/>
                  </a:lnTo>
                  <a:lnTo>
                    <a:pt x="58" y="1233"/>
                  </a:lnTo>
                  <a:lnTo>
                    <a:pt x="38" y="1311"/>
                  </a:lnTo>
                  <a:lnTo>
                    <a:pt x="24" y="1389"/>
                  </a:lnTo>
                  <a:lnTo>
                    <a:pt x="12" y="1467"/>
                  </a:lnTo>
                  <a:lnTo>
                    <a:pt x="4" y="1549"/>
                  </a:lnTo>
                  <a:lnTo>
                    <a:pt x="0" y="1629"/>
                  </a:lnTo>
                  <a:lnTo>
                    <a:pt x="310" y="1565"/>
                  </a:lnTo>
                  <a:lnTo>
                    <a:pt x="582" y="1621"/>
                  </a:lnTo>
                  <a:close/>
                </a:path>
              </a:pathLst>
            </a:custGeom>
            <a:solidFill>
              <a:srgbClr val="F79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9"/>
            <p:cNvSpPr>
              <a:spLocks/>
            </p:cNvSpPr>
            <p:nvPr/>
          </p:nvSpPr>
          <p:spPr bwMode="auto">
            <a:xfrm>
              <a:off x="4927601" y="368300"/>
              <a:ext cx="987425" cy="987425"/>
            </a:xfrm>
            <a:custGeom>
              <a:avLst/>
              <a:gdLst>
                <a:gd name="T0" fmla="*/ 304 w 622"/>
                <a:gd name="T1" fmla="*/ 0 h 622"/>
                <a:gd name="T2" fmla="*/ 242 w 622"/>
                <a:gd name="T3" fmla="*/ 8 h 622"/>
                <a:gd name="T4" fmla="*/ 184 w 622"/>
                <a:gd name="T5" fmla="*/ 26 h 622"/>
                <a:gd name="T6" fmla="*/ 132 w 622"/>
                <a:gd name="T7" fmla="*/ 56 h 622"/>
                <a:gd name="T8" fmla="*/ 86 w 622"/>
                <a:gd name="T9" fmla="*/ 96 h 622"/>
                <a:gd name="T10" fmla="*/ 50 w 622"/>
                <a:gd name="T11" fmla="*/ 142 h 622"/>
                <a:gd name="T12" fmla="*/ 22 w 622"/>
                <a:gd name="T13" fmla="*/ 196 h 622"/>
                <a:gd name="T14" fmla="*/ 6 w 622"/>
                <a:gd name="T15" fmla="*/ 254 h 622"/>
                <a:gd name="T16" fmla="*/ 0 w 622"/>
                <a:gd name="T17" fmla="*/ 318 h 622"/>
                <a:gd name="T18" fmla="*/ 2 w 622"/>
                <a:gd name="T19" fmla="*/ 350 h 622"/>
                <a:gd name="T20" fmla="*/ 16 w 622"/>
                <a:gd name="T21" fmla="*/ 410 h 622"/>
                <a:gd name="T22" fmla="*/ 42 w 622"/>
                <a:gd name="T23" fmla="*/ 466 h 622"/>
                <a:gd name="T24" fmla="*/ 76 w 622"/>
                <a:gd name="T25" fmla="*/ 514 h 622"/>
                <a:gd name="T26" fmla="*/ 120 w 622"/>
                <a:gd name="T27" fmla="*/ 556 h 622"/>
                <a:gd name="T28" fmla="*/ 170 w 622"/>
                <a:gd name="T29" fmla="*/ 588 h 622"/>
                <a:gd name="T30" fmla="*/ 226 w 622"/>
                <a:gd name="T31" fmla="*/ 610 h 622"/>
                <a:gd name="T32" fmla="*/ 286 w 622"/>
                <a:gd name="T33" fmla="*/ 620 h 622"/>
                <a:gd name="T34" fmla="*/ 318 w 622"/>
                <a:gd name="T35" fmla="*/ 622 h 622"/>
                <a:gd name="T36" fmla="*/ 382 w 622"/>
                <a:gd name="T37" fmla="*/ 614 h 622"/>
                <a:gd name="T38" fmla="*/ 440 w 622"/>
                <a:gd name="T39" fmla="*/ 594 h 622"/>
                <a:gd name="T40" fmla="*/ 492 w 622"/>
                <a:gd name="T41" fmla="*/ 564 h 622"/>
                <a:gd name="T42" fmla="*/ 536 w 622"/>
                <a:gd name="T43" fmla="*/ 526 h 622"/>
                <a:gd name="T44" fmla="*/ 574 w 622"/>
                <a:gd name="T45" fmla="*/ 478 h 622"/>
                <a:gd name="T46" fmla="*/ 602 w 622"/>
                <a:gd name="T47" fmla="*/ 426 h 622"/>
                <a:gd name="T48" fmla="*/ 618 w 622"/>
                <a:gd name="T49" fmla="*/ 366 h 622"/>
                <a:gd name="T50" fmla="*/ 622 w 622"/>
                <a:gd name="T51" fmla="*/ 304 h 622"/>
                <a:gd name="T52" fmla="*/ 620 w 622"/>
                <a:gd name="T53" fmla="*/ 272 h 622"/>
                <a:gd name="T54" fmla="*/ 606 w 622"/>
                <a:gd name="T55" fmla="*/ 212 h 622"/>
                <a:gd name="T56" fmla="*/ 582 w 622"/>
                <a:gd name="T57" fmla="*/ 156 h 622"/>
                <a:gd name="T58" fmla="*/ 548 w 622"/>
                <a:gd name="T59" fmla="*/ 108 h 622"/>
                <a:gd name="T60" fmla="*/ 504 w 622"/>
                <a:gd name="T61" fmla="*/ 66 h 622"/>
                <a:gd name="T62" fmla="*/ 454 w 622"/>
                <a:gd name="T63" fmla="*/ 34 h 622"/>
                <a:gd name="T64" fmla="*/ 398 w 622"/>
                <a:gd name="T65" fmla="*/ 12 h 622"/>
                <a:gd name="T66" fmla="*/ 336 w 622"/>
                <a:gd name="T67" fmla="*/ 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2" h="622">
                  <a:moveTo>
                    <a:pt x="304" y="0"/>
                  </a:moveTo>
                  <a:lnTo>
                    <a:pt x="304" y="0"/>
                  </a:lnTo>
                  <a:lnTo>
                    <a:pt x="272" y="2"/>
                  </a:lnTo>
                  <a:lnTo>
                    <a:pt x="242" y="8"/>
                  </a:lnTo>
                  <a:lnTo>
                    <a:pt x="212" y="16"/>
                  </a:lnTo>
                  <a:lnTo>
                    <a:pt x="184" y="26"/>
                  </a:lnTo>
                  <a:lnTo>
                    <a:pt x="158" y="40"/>
                  </a:lnTo>
                  <a:lnTo>
                    <a:pt x="132" y="56"/>
                  </a:lnTo>
                  <a:lnTo>
                    <a:pt x="108" y="74"/>
                  </a:lnTo>
                  <a:lnTo>
                    <a:pt x="86" y="96"/>
                  </a:lnTo>
                  <a:lnTo>
                    <a:pt x="68" y="118"/>
                  </a:lnTo>
                  <a:lnTo>
                    <a:pt x="50" y="142"/>
                  </a:lnTo>
                  <a:lnTo>
                    <a:pt x="34" y="168"/>
                  </a:lnTo>
                  <a:lnTo>
                    <a:pt x="22" y="196"/>
                  </a:lnTo>
                  <a:lnTo>
                    <a:pt x="12" y="224"/>
                  </a:lnTo>
                  <a:lnTo>
                    <a:pt x="6" y="254"/>
                  </a:lnTo>
                  <a:lnTo>
                    <a:pt x="2" y="286"/>
                  </a:lnTo>
                  <a:lnTo>
                    <a:pt x="0" y="318"/>
                  </a:lnTo>
                  <a:lnTo>
                    <a:pt x="0" y="318"/>
                  </a:lnTo>
                  <a:lnTo>
                    <a:pt x="2" y="350"/>
                  </a:lnTo>
                  <a:lnTo>
                    <a:pt x="8" y="380"/>
                  </a:lnTo>
                  <a:lnTo>
                    <a:pt x="16" y="410"/>
                  </a:lnTo>
                  <a:lnTo>
                    <a:pt x="28" y="438"/>
                  </a:lnTo>
                  <a:lnTo>
                    <a:pt x="42" y="466"/>
                  </a:lnTo>
                  <a:lnTo>
                    <a:pt x="58" y="490"/>
                  </a:lnTo>
                  <a:lnTo>
                    <a:pt x="76" y="514"/>
                  </a:lnTo>
                  <a:lnTo>
                    <a:pt x="96" y="536"/>
                  </a:lnTo>
                  <a:lnTo>
                    <a:pt x="120" y="556"/>
                  </a:lnTo>
                  <a:lnTo>
                    <a:pt x="144" y="572"/>
                  </a:lnTo>
                  <a:lnTo>
                    <a:pt x="170" y="588"/>
                  </a:lnTo>
                  <a:lnTo>
                    <a:pt x="198" y="600"/>
                  </a:lnTo>
                  <a:lnTo>
                    <a:pt x="226" y="610"/>
                  </a:lnTo>
                  <a:lnTo>
                    <a:pt x="256" y="616"/>
                  </a:lnTo>
                  <a:lnTo>
                    <a:pt x="286" y="620"/>
                  </a:lnTo>
                  <a:lnTo>
                    <a:pt x="318" y="622"/>
                  </a:lnTo>
                  <a:lnTo>
                    <a:pt x="318" y="622"/>
                  </a:lnTo>
                  <a:lnTo>
                    <a:pt x="350" y="620"/>
                  </a:lnTo>
                  <a:lnTo>
                    <a:pt x="382" y="614"/>
                  </a:lnTo>
                  <a:lnTo>
                    <a:pt x="410" y="606"/>
                  </a:lnTo>
                  <a:lnTo>
                    <a:pt x="440" y="594"/>
                  </a:lnTo>
                  <a:lnTo>
                    <a:pt x="466" y="580"/>
                  </a:lnTo>
                  <a:lnTo>
                    <a:pt x="492" y="564"/>
                  </a:lnTo>
                  <a:lnTo>
                    <a:pt x="516" y="546"/>
                  </a:lnTo>
                  <a:lnTo>
                    <a:pt x="536" y="526"/>
                  </a:lnTo>
                  <a:lnTo>
                    <a:pt x="556" y="504"/>
                  </a:lnTo>
                  <a:lnTo>
                    <a:pt x="574" y="478"/>
                  </a:lnTo>
                  <a:lnTo>
                    <a:pt x="588" y="452"/>
                  </a:lnTo>
                  <a:lnTo>
                    <a:pt x="602" y="426"/>
                  </a:lnTo>
                  <a:lnTo>
                    <a:pt x="610" y="396"/>
                  </a:lnTo>
                  <a:lnTo>
                    <a:pt x="618" y="366"/>
                  </a:lnTo>
                  <a:lnTo>
                    <a:pt x="622" y="336"/>
                  </a:lnTo>
                  <a:lnTo>
                    <a:pt x="622" y="304"/>
                  </a:lnTo>
                  <a:lnTo>
                    <a:pt x="622" y="304"/>
                  </a:lnTo>
                  <a:lnTo>
                    <a:pt x="620" y="272"/>
                  </a:lnTo>
                  <a:lnTo>
                    <a:pt x="616" y="242"/>
                  </a:lnTo>
                  <a:lnTo>
                    <a:pt x="606" y="212"/>
                  </a:lnTo>
                  <a:lnTo>
                    <a:pt x="596" y="184"/>
                  </a:lnTo>
                  <a:lnTo>
                    <a:pt x="582" y="156"/>
                  </a:lnTo>
                  <a:lnTo>
                    <a:pt x="566" y="130"/>
                  </a:lnTo>
                  <a:lnTo>
                    <a:pt x="548" y="108"/>
                  </a:lnTo>
                  <a:lnTo>
                    <a:pt x="526" y="86"/>
                  </a:lnTo>
                  <a:lnTo>
                    <a:pt x="504" y="66"/>
                  </a:lnTo>
                  <a:lnTo>
                    <a:pt x="480" y="48"/>
                  </a:lnTo>
                  <a:lnTo>
                    <a:pt x="454" y="34"/>
                  </a:lnTo>
                  <a:lnTo>
                    <a:pt x="426" y="22"/>
                  </a:lnTo>
                  <a:lnTo>
                    <a:pt x="398" y="12"/>
                  </a:lnTo>
                  <a:lnTo>
                    <a:pt x="368" y="4"/>
                  </a:lnTo>
                  <a:lnTo>
                    <a:pt x="336" y="0"/>
                  </a:lnTo>
                  <a:lnTo>
                    <a:pt x="304" y="0"/>
                  </a:lnTo>
                  <a:close/>
                </a:path>
              </a:pathLst>
            </a:custGeom>
            <a:solidFill>
              <a:srgbClr val="F79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1"/>
            <p:cNvSpPr>
              <a:spLocks/>
            </p:cNvSpPr>
            <p:nvPr/>
          </p:nvSpPr>
          <p:spPr bwMode="auto">
            <a:xfrm>
              <a:off x="5060951" y="501650"/>
              <a:ext cx="720725" cy="720725"/>
            </a:xfrm>
            <a:custGeom>
              <a:avLst/>
              <a:gdLst>
                <a:gd name="T0" fmla="*/ 222 w 454"/>
                <a:gd name="T1" fmla="*/ 0 h 454"/>
                <a:gd name="T2" fmla="*/ 178 w 454"/>
                <a:gd name="T3" fmla="*/ 6 h 454"/>
                <a:gd name="T4" fmla="*/ 134 w 454"/>
                <a:gd name="T5" fmla="*/ 20 h 454"/>
                <a:gd name="T6" fmla="*/ 96 w 454"/>
                <a:gd name="T7" fmla="*/ 42 h 454"/>
                <a:gd name="T8" fmla="*/ 64 w 454"/>
                <a:gd name="T9" fmla="*/ 70 h 454"/>
                <a:gd name="T10" fmla="*/ 36 w 454"/>
                <a:gd name="T11" fmla="*/ 104 h 454"/>
                <a:gd name="T12" fmla="*/ 16 w 454"/>
                <a:gd name="T13" fmla="*/ 144 h 454"/>
                <a:gd name="T14" fmla="*/ 4 w 454"/>
                <a:gd name="T15" fmla="*/ 186 h 454"/>
                <a:gd name="T16" fmla="*/ 0 w 454"/>
                <a:gd name="T17" fmla="*/ 232 h 454"/>
                <a:gd name="T18" fmla="*/ 2 w 454"/>
                <a:gd name="T19" fmla="*/ 254 h 454"/>
                <a:gd name="T20" fmla="*/ 12 w 454"/>
                <a:gd name="T21" fmla="*/ 298 h 454"/>
                <a:gd name="T22" fmla="*/ 30 w 454"/>
                <a:gd name="T23" fmla="*/ 340 h 454"/>
                <a:gd name="T24" fmla="*/ 56 w 454"/>
                <a:gd name="T25" fmla="*/ 374 h 454"/>
                <a:gd name="T26" fmla="*/ 88 w 454"/>
                <a:gd name="T27" fmla="*/ 404 h 454"/>
                <a:gd name="T28" fmla="*/ 124 w 454"/>
                <a:gd name="T29" fmla="*/ 428 h 454"/>
                <a:gd name="T30" fmla="*/ 166 w 454"/>
                <a:gd name="T31" fmla="*/ 444 h 454"/>
                <a:gd name="T32" fmla="*/ 210 w 454"/>
                <a:gd name="T33" fmla="*/ 452 h 454"/>
                <a:gd name="T34" fmla="*/ 232 w 454"/>
                <a:gd name="T35" fmla="*/ 454 h 454"/>
                <a:gd name="T36" fmla="*/ 278 w 454"/>
                <a:gd name="T37" fmla="*/ 448 h 454"/>
                <a:gd name="T38" fmla="*/ 320 w 454"/>
                <a:gd name="T39" fmla="*/ 434 h 454"/>
                <a:gd name="T40" fmla="*/ 358 w 454"/>
                <a:gd name="T41" fmla="*/ 412 h 454"/>
                <a:gd name="T42" fmla="*/ 392 w 454"/>
                <a:gd name="T43" fmla="*/ 384 h 454"/>
                <a:gd name="T44" fmla="*/ 418 w 454"/>
                <a:gd name="T45" fmla="*/ 350 h 454"/>
                <a:gd name="T46" fmla="*/ 438 w 454"/>
                <a:gd name="T47" fmla="*/ 310 h 454"/>
                <a:gd name="T48" fmla="*/ 452 w 454"/>
                <a:gd name="T49" fmla="*/ 268 h 454"/>
                <a:gd name="T50" fmla="*/ 454 w 454"/>
                <a:gd name="T51" fmla="*/ 222 h 454"/>
                <a:gd name="T52" fmla="*/ 452 w 454"/>
                <a:gd name="T53" fmla="*/ 198 h 454"/>
                <a:gd name="T54" fmla="*/ 442 w 454"/>
                <a:gd name="T55" fmla="*/ 154 h 454"/>
                <a:gd name="T56" fmla="*/ 424 w 454"/>
                <a:gd name="T57" fmla="*/ 114 h 454"/>
                <a:gd name="T58" fmla="*/ 400 w 454"/>
                <a:gd name="T59" fmla="*/ 78 h 454"/>
                <a:gd name="T60" fmla="*/ 368 w 454"/>
                <a:gd name="T61" fmla="*/ 48 h 454"/>
                <a:gd name="T62" fmla="*/ 332 w 454"/>
                <a:gd name="T63" fmla="*/ 24 h 454"/>
                <a:gd name="T64" fmla="*/ 290 w 454"/>
                <a:gd name="T65" fmla="*/ 8 h 454"/>
                <a:gd name="T66" fmla="*/ 246 w 454"/>
                <a:gd name="T67"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4" h="454">
                  <a:moveTo>
                    <a:pt x="222" y="0"/>
                  </a:moveTo>
                  <a:lnTo>
                    <a:pt x="222" y="0"/>
                  </a:lnTo>
                  <a:lnTo>
                    <a:pt x="200" y="2"/>
                  </a:lnTo>
                  <a:lnTo>
                    <a:pt x="178" y="6"/>
                  </a:lnTo>
                  <a:lnTo>
                    <a:pt x="156" y="12"/>
                  </a:lnTo>
                  <a:lnTo>
                    <a:pt x="134" y="20"/>
                  </a:lnTo>
                  <a:lnTo>
                    <a:pt x="116" y="30"/>
                  </a:lnTo>
                  <a:lnTo>
                    <a:pt x="96" y="42"/>
                  </a:lnTo>
                  <a:lnTo>
                    <a:pt x="80" y="54"/>
                  </a:lnTo>
                  <a:lnTo>
                    <a:pt x="64" y="70"/>
                  </a:lnTo>
                  <a:lnTo>
                    <a:pt x="50" y="86"/>
                  </a:lnTo>
                  <a:lnTo>
                    <a:pt x="36" y="104"/>
                  </a:lnTo>
                  <a:lnTo>
                    <a:pt x="26" y="122"/>
                  </a:lnTo>
                  <a:lnTo>
                    <a:pt x="16" y="144"/>
                  </a:lnTo>
                  <a:lnTo>
                    <a:pt x="10" y="164"/>
                  </a:lnTo>
                  <a:lnTo>
                    <a:pt x="4" y="186"/>
                  </a:lnTo>
                  <a:lnTo>
                    <a:pt x="2" y="208"/>
                  </a:lnTo>
                  <a:lnTo>
                    <a:pt x="0" y="232"/>
                  </a:lnTo>
                  <a:lnTo>
                    <a:pt x="0" y="232"/>
                  </a:lnTo>
                  <a:lnTo>
                    <a:pt x="2" y="254"/>
                  </a:lnTo>
                  <a:lnTo>
                    <a:pt x="6" y="278"/>
                  </a:lnTo>
                  <a:lnTo>
                    <a:pt x="12" y="298"/>
                  </a:lnTo>
                  <a:lnTo>
                    <a:pt x="20" y="320"/>
                  </a:lnTo>
                  <a:lnTo>
                    <a:pt x="30" y="340"/>
                  </a:lnTo>
                  <a:lnTo>
                    <a:pt x="42" y="358"/>
                  </a:lnTo>
                  <a:lnTo>
                    <a:pt x="56" y="374"/>
                  </a:lnTo>
                  <a:lnTo>
                    <a:pt x="70" y="390"/>
                  </a:lnTo>
                  <a:lnTo>
                    <a:pt x="88" y="404"/>
                  </a:lnTo>
                  <a:lnTo>
                    <a:pt x="106" y="418"/>
                  </a:lnTo>
                  <a:lnTo>
                    <a:pt x="124" y="428"/>
                  </a:lnTo>
                  <a:lnTo>
                    <a:pt x="144" y="438"/>
                  </a:lnTo>
                  <a:lnTo>
                    <a:pt x="166" y="444"/>
                  </a:lnTo>
                  <a:lnTo>
                    <a:pt x="188" y="450"/>
                  </a:lnTo>
                  <a:lnTo>
                    <a:pt x="210" y="452"/>
                  </a:lnTo>
                  <a:lnTo>
                    <a:pt x="232" y="454"/>
                  </a:lnTo>
                  <a:lnTo>
                    <a:pt x="232" y="454"/>
                  </a:lnTo>
                  <a:lnTo>
                    <a:pt x="256" y="452"/>
                  </a:lnTo>
                  <a:lnTo>
                    <a:pt x="278" y="448"/>
                  </a:lnTo>
                  <a:lnTo>
                    <a:pt x="300" y="442"/>
                  </a:lnTo>
                  <a:lnTo>
                    <a:pt x="320" y="434"/>
                  </a:lnTo>
                  <a:lnTo>
                    <a:pt x="340" y="424"/>
                  </a:lnTo>
                  <a:lnTo>
                    <a:pt x="358" y="412"/>
                  </a:lnTo>
                  <a:lnTo>
                    <a:pt x="376" y="398"/>
                  </a:lnTo>
                  <a:lnTo>
                    <a:pt x="392" y="384"/>
                  </a:lnTo>
                  <a:lnTo>
                    <a:pt x="406" y="366"/>
                  </a:lnTo>
                  <a:lnTo>
                    <a:pt x="418" y="350"/>
                  </a:lnTo>
                  <a:lnTo>
                    <a:pt x="430" y="330"/>
                  </a:lnTo>
                  <a:lnTo>
                    <a:pt x="438" y="310"/>
                  </a:lnTo>
                  <a:lnTo>
                    <a:pt x="446" y="290"/>
                  </a:lnTo>
                  <a:lnTo>
                    <a:pt x="452" y="268"/>
                  </a:lnTo>
                  <a:lnTo>
                    <a:pt x="454" y="244"/>
                  </a:lnTo>
                  <a:lnTo>
                    <a:pt x="454" y="222"/>
                  </a:lnTo>
                  <a:lnTo>
                    <a:pt x="454" y="222"/>
                  </a:lnTo>
                  <a:lnTo>
                    <a:pt x="452" y="198"/>
                  </a:lnTo>
                  <a:lnTo>
                    <a:pt x="448" y="176"/>
                  </a:lnTo>
                  <a:lnTo>
                    <a:pt x="442" y="154"/>
                  </a:lnTo>
                  <a:lnTo>
                    <a:pt x="434" y="134"/>
                  </a:lnTo>
                  <a:lnTo>
                    <a:pt x="424" y="114"/>
                  </a:lnTo>
                  <a:lnTo>
                    <a:pt x="414" y="96"/>
                  </a:lnTo>
                  <a:lnTo>
                    <a:pt x="400" y="78"/>
                  </a:lnTo>
                  <a:lnTo>
                    <a:pt x="384" y="62"/>
                  </a:lnTo>
                  <a:lnTo>
                    <a:pt x="368" y="48"/>
                  </a:lnTo>
                  <a:lnTo>
                    <a:pt x="350" y="36"/>
                  </a:lnTo>
                  <a:lnTo>
                    <a:pt x="332" y="24"/>
                  </a:lnTo>
                  <a:lnTo>
                    <a:pt x="312" y="16"/>
                  </a:lnTo>
                  <a:lnTo>
                    <a:pt x="290" y="8"/>
                  </a:lnTo>
                  <a:lnTo>
                    <a:pt x="268" y="4"/>
                  </a:lnTo>
                  <a:lnTo>
                    <a:pt x="246" y="0"/>
                  </a:lnTo>
                  <a:lnTo>
                    <a:pt x="22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r>
                <a:rPr lang="en-US" sz="4400" b="1"/>
                <a:t>1</a:t>
              </a:r>
            </a:p>
          </p:txBody>
        </p:sp>
      </p:grpSp>
      <p:grpSp>
        <p:nvGrpSpPr>
          <p:cNvPr id="6" name="Group 5"/>
          <p:cNvGrpSpPr/>
          <p:nvPr/>
        </p:nvGrpSpPr>
        <p:grpSpPr>
          <a:xfrm>
            <a:off x="6388405" y="1119926"/>
            <a:ext cx="2670250" cy="2312716"/>
            <a:chOff x="6203951" y="800100"/>
            <a:chExt cx="3011487" cy="2608263"/>
          </a:xfrm>
        </p:grpSpPr>
        <p:sp>
          <p:nvSpPr>
            <p:cNvPr id="15" name="Freeform 13"/>
            <p:cNvSpPr>
              <a:spLocks/>
            </p:cNvSpPr>
            <p:nvPr/>
          </p:nvSpPr>
          <p:spPr bwMode="auto">
            <a:xfrm>
              <a:off x="8228013" y="2176463"/>
              <a:ext cx="987425" cy="987425"/>
            </a:xfrm>
            <a:custGeom>
              <a:avLst/>
              <a:gdLst>
                <a:gd name="T0" fmla="*/ 304 w 622"/>
                <a:gd name="T1" fmla="*/ 0 h 622"/>
                <a:gd name="T2" fmla="*/ 242 w 622"/>
                <a:gd name="T3" fmla="*/ 8 h 622"/>
                <a:gd name="T4" fmla="*/ 184 w 622"/>
                <a:gd name="T5" fmla="*/ 26 h 622"/>
                <a:gd name="T6" fmla="*/ 132 w 622"/>
                <a:gd name="T7" fmla="*/ 56 h 622"/>
                <a:gd name="T8" fmla="*/ 86 w 622"/>
                <a:gd name="T9" fmla="*/ 96 h 622"/>
                <a:gd name="T10" fmla="*/ 50 w 622"/>
                <a:gd name="T11" fmla="*/ 142 h 622"/>
                <a:gd name="T12" fmla="*/ 22 w 622"/>
                <a:gd name="T13" fmla="*/ 196 h 622"/>
                <a:gd name="T14" fmla="*/ 6 w 622"/>
                <a:gd name="T15" fmla="*/ 254 h 622"/>
                <a:gd name="T16" fmla="*/ 0 w 622"/>
                <a:gd name="T17" fmla="*/ 318 h 622"/>
                <a:gd name="T18" fmla="*/ 2 w 622"/>
                <a:gd name="T19" fmla="*/ 350 h 622"/>
                <a:gd name="T20" fmla="*/ 16 w 622"/>
                <a:gd name="T21" fmla="*/ 410 h 622"/>
                <a:gd name="T22" fmla="*/ 42 w 622"/>
                <a:gd name="T23" fmla="*/ 466 h 622"/>
                <a:gd name="T24" fmla="*/ 76 w 622"/>
                <a:gd name="T25" fmla="*/ 514 h 622"/>
                <a:gd name="T26" fmla="*/ 120 w 622"/>
                <a:gd name="T27" fmla="*/ 556 h 622"/>
                <a:gd name="T28" fmla="*/ 170 w 622"/>
                <a:gd name="T29" fmla="*/ 588 h 622"/>
                <a:gd name="T30" fmla="*/ 226 w 622"/>
                <a:gd name="T31" fmla="*/ 610 h 622"/>
                <a:gd name="T32" fmla="*/ 286 w 622"/>
                <a:gd name="T33" fmla="*/ 622 h 622"/>
                <a:gd name="T34" fmla="*/ 318 w 622"/>
                <a:gd name="T35" fmla="*/ 622 h 622"/>
                <a:gd name="T36" fmla="*/ 382 w 622"/>
                <a:gd name="T37" fmla="*/ 614 h 622"/>
                <a:gd name="T38" fmla="*/ 440 w 622"/>
                <a:gd name="T39" fmla="*/ 594 h 622"/>
                <a:gd name="T40" fmla="*/ 492 w 622"/>
                <a:gd name="T41" fmla="*/ 564 h 622"/>
                <a:gd name="T42" fmla="*/ 536 w 622"/>
                <a:gd name="T43" fmla="*/ 526 h 622"/>
                <a:gd name="T44" fmla="*/ 574 w 622"/>
                <a:gd name="T45" fmla="*/ 480 h 622"/>
                <a:gd name="T46" fmla="*/ 600 w 622"/>
                <a:gd name="T47" fmla="*/ 426 h 622"/>
                <a:gd name="T48" fmla="*/ 618 w 622"/>
                <a:gd name="T49" fmla="*/ 366 h 622"/>
                <a:gd name="T50" fmla="*/ 622 w 622"/>
                <a:gd name="T51" fmla="*/ 304 h 622"/>
                <a:gd name="T52" fmla="*/ 620 w 622"/>
                <a:gd name="T53" fmla="*/ 272 h 622"/>
                <a:gd name="T54" fmla="*/ 606 w 622"/>
                <a:gd name="T55" fmla="*/ 212 h 622"/>
                <a:gd name="T56" fmla="*/ 582 w 622"/>
                <a:gd name="T57" fmla="*/ 156 h 622"/>
                <a:gd name="T58" fmla="*/ 548 w 622"/>
                <a:gd name="T59" fmla="*/ 108 h 622"/>
                <a:gd name="T60" fmla="*/ 504 w 622"/>
                <a:gd name="T61" fmla="*/ 66 h 622"/>
                <a:gd name="T62" fmla="*/ 454 w 622"/>
                <a:gd name="T63" fmla="*/ 34 h 622"/>
                <a:gd name="T64" fmla="*/ 398 w 622"/>
                <a:gd name="T65" fmla="*/ 12 h 622"/>
                <a:gd name="T66" fmla="*/ 336 w 622"/>
                <a:gd name="T67" fmla="*/ 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2" h="622">
                  <a:moveTo>
                    <a:pt x="304" y="0"/>
                  </a:moveTo>
                  <a:lnTo>
                    <a:pt x="304" y="0"/>
                  </a:lnTo>
                  <a:lnTo>
                    <a:pt x="272" y="2"/>
                  </a:lnTo>
                  <a:lnTo>
                    <a:pt x="242" y="8"/>
                  </a:lnTo>
                  <a:lnTo>
                    <a:pt x="212" y="16"/>
                  </a:lnTo>
                  <a:lnTo>
                    <a:pt x="184" y="26"/>
                  </a:lnTo>
                  <a:lnTo>
                    <a:pt x="158" y="40"/>
                  </a:lnTo>
                  <a:lnTo>
                    <a:pt x="132" y="56"/>
                  </a:lnTo>
                  <a:lnTo>
                    <a:pt x="108" y="76"/>
                  </a:lnTo>
                  <a:lnTo>
                    <a:pt x="86" y="96"/>
                  </a:lnTo>
                  <a:lnTo>
                    <a:pt x="66" y="118"/>
                  </a:lnTo>
                  <a:lnTo>
                    <a:pt x="50" y="142"/>
                  </a:lnTo>
                  <a:lnTo>
                    <a:pt x="34" y="168"/>
                  </a:lnTo>
                  <a:lnTo>
                    <a:pt x="22" y="196"/>
                  </a:lnTo>
                  <a:lnTo>
                    <a:pt x="12" y="224"/>
                  </a:lnTo>
                  <a:lnTo>
                    <a:pt x="6" y="254"/>
                  </a:lnTo>
                  <a:lnTo>
                    <a:pt x="2" y="286"/>
                  </a:lnTo>
                  <a:lnTo>
                    <a:pt x="0" y="318"/>
                  </a:lnTo>
                  <a:lnTo>
                    <a:pt x="0" y="318"/>
                  </a:lnTo>
                  <a:lnTo>
                    <a:pt x="2" y="350"/>
                  </a:lnTo>
                  <a:lnTo>
                    <a:pt x="8" y="380"/>
                  </a:lnTo>
                  <a:lnTo>
                    <a:pt x="16" y="410"/>
                  </a:lnTo>
                  <a:lnTo>
                    <a:pt x="28" y="438"/>
                  </a:lnTo>
                  <a:lnTo>
                    <a:pt x="42" y="466"/>
                  </a:lnTo>
                  <a:lnTo>
                    <a:pt x="58" y="490"/>
                  </a:lnTo>
                  <a:lnTo>
                    <a:pt x="76" y="514"/>
                  </a:lnTo>
                  <a:lnTo>
                    <a:pt x="96" y="536"/>
                  </a:lnTo>
                  <a:lnTo>
                    <a:pt x="120" y="556"/>
                  </a:lnTo>
                  <a:lnTo>
                    <a:pt x="144" y="572"/>
                  </a:lnTo>
                  <a:lnTo>
                    <a:pt x="170" y="588"/>
                  </a:lnTo>
                  <a:lnTo>
                    <a:pt x="196" y="600"/>
                  </a:lnTo>
                  <a:lnTo>
                    <a:pt x="226" y="610"/>
                  </a:lnTo>
                  <a:lnTo>
                    <a:pt x="256" y="618"/>
                  </a:lnTo>
                  <a:lnTo>
                    <a:pt x="286" y="622"/>
                  </a:lnTo>
                  <a:lnTo>
                    <a:pt x="318" y="622"/>
                  </a:lnTo>
                  <a:lnTo>
                    <a:pt x="318" y="622"/>
                  </a:lnTo>
                  <a:lnTo>
                    <a:pt x="350" y="620"/>
                  </a:lnTo>
                  <a:lnTo>
                    <a:pt x="382" y="614"/>
                  </a:lnTo>
                  <a:lnTo>
                    <a:pt x="410" y="606"/>
                  </a:lnTo>
                  <a:lnTo>
                    <a:pt x="440" y="594"/>
                  </a:lnTo>
                  <a:lnTo>
                    <a:pt x="466" y="582"/>
                  </a:lnTo>
                  <a:lnTo>
                    <a:pt x="492" y="564"/>
                  </a:lnTo>
                  <a:lnTo>
                    <a:pt x="514" y="546"/>
                  </a:lnTo>
                  <a:lnTo>
                    <a:pt x="536" y="526"/>
                  </a:lnTo>
                  <a:lnTo>
                    <a:pt x="556" y="504"/>
                  </a:lnTo>
                  <a:lnTo>
                    <a:pt x="574" y="480"/>
                  </a:lnTo>
                  <a:lnTo>
                    <a:pt x="588" y="454"/>
                  </a:lnTo>
                  <a:lnTo>
                    <a:pt x="600" y="426"/>
                  </a:lnTo>
                  <a:lnTo>
                    <a:pt x="610" y="396"/>
                  </a:lnTo>
                  <a:lnTo>
                    <a:pt x="618" y="366"/>
                  </a:lnTo>
                  <a:lnTo>
                    <a:pt x="622" y="336"/>
                  </a:lnTo>
                  <a:lnTo>
                    <a:pt x="622" y="304"/>
                  </a:lnTo>
                  <a:lnTo>
                    <a:pt x="622" y="304"/>
                  </a:lnTo>
                  <a:lnTo>
                    <a:pt x="620" y="272"/>
                  </a:lnTo>
                  <a:lnTo>
                    <a:pt x="614" y="242"/>
                  </a:lnTo>
                  <a:lnTo>
                    <a:pt x="606" y="212"/>
                  </a:lnTo>
                  <a:lnTo>
                    <a:pt x="596" y="184"/>
                  </a:lnTo>
                  <a:lnTo>
                    <a:pt x="582" y="156"/>
                  </a:lnTo>
                  <a:lnTo>
                    <a:pt x="566" y="132"/>
                  </a:lnTo>
                  <a:lnTo>
                    <a:pt x="548" y="108"/>
                  </a:lnTo>
                  <a:lnTo>
                    <a:pt x="526" y="86"/>
                  </a:lnTo>
                  <a:lnTo>
                    <a:pt x="504" y="66"/>
                  </a:lnTo>
                  <a:lnTo>
                    <a:pt x="480" y="48"/>
                  </a:lnTo>
                  <a:lnTo>
                    <a:pt x="454" y="34"/>
                  </a:lnTo>
                  <a:lnTo>
                    <a:pt x="426" y="22"/>
                  </a:lnTo>
                  <a:lnTo>
                    <a:pt x="398" y="12"/>
                  </a:lnTo>
                  <a:lnTo>
                    <a:pt x="368" y="4"/>
                  </a:lnTo>
                  <a:lnTo>
                    <a:pt x="336" y="0"/>
                  </a:lnTo>
                  <a:lnTo>
                    <a:pt x="304" y="0"/>
                  </a:lnTo>
                  <a:close/>
                </a:path>
              </a:pathLst>
            </a:custGeom>
            <a:solidFill>
              <a:srgbClr val="F79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5"/>
            <p:cNvSpPr>
              <a:spLocks/>
            </p:cNvSpPr>
            <p:nvPr/>
          </p:nvSpPr>
          <p:spPr bwMode="auto">
            <a:xfrm>
              <a:off x="6203951" y="800100"/>
              <a:ext cx="2595563" cy="2608263"/>
            </a:xfrm>
            <a:custGeom>
              <a:avLst/>
              <a:gdLst>
                <a:gd name="T0" fmla="*/ 1635 w 1635"/>
                <a:gd name="T1" fmla="*/ 1573 h 1643"/>
                <a:gd name="T2" fmla="*/ 1617 w 1635"/>
                <a:gd name="T3" fmla="*/ 1413 h 1643"/>
                <a:gd name="T4" fmla="*/ 1585 w 1635"/>
                <a:gd name="T5" fmla="*/ 1259 h 1643"/>
                <a:gd name="T6" fmla="*/ 1539 w 1635"/>
                <a:gd name="T7" fmla="*/ 1109 h 1643"/>
                <a:gd name="T8" fmla="*/ 1481 w 1635"/>
                <a:gd name="T9" fmla="*/ 965 h 1643"/>
                <a:gd name="T10" fmla="*/ 1409 w 1635"/>
                <a:gd name="T11" fmla="*/ 829 h 1643"/>
                <a:gd name="T12" fmla="*/ 1325 w 1635"/>
                <a:gd name="T13" fmla="*/ 701 h 1643"/>
                <a:gd name="T14" fmla="*/ 1231 w 1635"/>
                <a:gd name="T15" fmla="*/ 580 h 1643"/>
                <a:gd name="T16" fmla="*/ 1127 w 1635"/>
                <a:gd name="T17" fmla="*/ 470 h 1643"/>
                <a:gd name="T18" fmla="*/ 1013 w 1635"/>
                <a:gd name="T19" fmla="*/ 370 h 1643"/>
                <a:gd name="T20" fmla="*/ 888 w 1635"/>
                <a:gd name="T21" fmla="*/ 278 h 1643"/>
                <a:gd name="T22" fmla="*/ 756 w 1635"/>
                <a:gd name="T23" fmla="*/ 200 h 1643"/>
                <a:gd name="T24" fmla="*/ 616 w 1635"/>
                <a:gd name="T25" fmla="*/ 132 h 1643"/>
                <a:gd name="T26" fmla="*/ 472 w 1635"/>
                <a:gd name="T27" fmla="*/ 78 h 1643"/>
                <a:gd name="T28" fmla="*/ 320 w 1635"/>
                <a:gd name="T29" fmla="*/ 38 h 1643"/>
                <a:gd name="T30" fmla="*/ 162 w 1635"/>
                <a:gd name="T31" fmla="*/ 12 h 1643"/>
                <a:gd name="T32" fmla="*/ 0 w 1635"/>
                <a:gd name="T33" fmla="*/ 0 h 1643"/>
                <a:gd name="T34" fmla="*/ 10 w 1635"/>
                <a:gd name="T35" fmla="*/ 574 h 1643"/>
                <a:gd name="T36" fmla="*/ 64 w 1635"/>
                <a:gd name="T37" fmla="*/ 578 h 1643"/>
                <a:gd name="T38" fmla="*/ 166 w 1635"/>
                <a:gd name="T39" fmla="*/ 592 h 1643"/>
                <a:gd name="T40" fmla="*/ 266 w 1635"/>
                <a:gd name="T41" fmla="*/ 614 h 1643"/>
                <a:gd name="T42" fmla="*/ 362 w 1635"/>
                <a:gd name="T43" fmla="*/ 646 h 1643"/>
                <a:gd name="T44" fmla="*/ 452 w 1635"/>
                <a:gd name="T45" fmla="*/ 684 h 1643"/>
                <a:gd name="T46" fmla="*/ 540 w 1635"/>
                <a:gd name="T47" fmla="*/ 731 h 1643"/>
                <a:gd name="T48" fmla="*/ 622 w 1635"/>
                <a:gd name="T49" fmla="*/ 785 h 1643"/>
                <a:gd name="T50" fmla="*/ 700 w 1635"/>
                <a:gd name="T51" fmla="*/ 847 h 1643"/>
                <a:gd name="T52" fmla="*/ 770 w 1635"/>
                <a:gd name="T53" fmla="*/ 915 h 1643"/>
                <a:gd name="T54" fmla="*/ 834 w 1635"/>
                <a:gd name="T55" fmla="*/ 991 h 1643"/>
                <a:gd name="T56" fmla="*/ 892 w 1635"/>
                <a:gd name="T57" fmla="*/ 1071 h 1643"/>
                <a:gd name="T58" fmla="*/ 945 w 1635"/>
                <a:gd name="T59" fmla="*/ 1155 h 1643"/>
                <a:gd name="T60" fmla="*/ 987 w 1635"/>
                <a:gd name="T61" fmla="*/ 1245 h 1643"/>
                <a:gd name="T62" fmla="*/ 1023 w 1635"/>
                <a:gd name="T63" fmla="*/ 1339 h 1643"/>
                <a:gd name="T64" fmla="*/ 1049 w 1635"/>
                <a:gd name="T65" fmla="*/ 1437 h 1643"/>
                <a:gd name="T66" fmla="*/ 1067 w 1635"/>
                <a:gd name="T67" fmla="*/ 1539 h 1643"/>
                <a:gd name="T68" fmla="*/ 1333 w 1635"/>
                <a:gd name="T69" fmla="*/ 1643 h 1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35" h="1643">
                  <a:moveTo>
                    <a:pt x="1635" y="1573"/>
                  </a:moveTo>
                  <a:lnTo>
                    <a:pt x="1635" y="1573"/>
                  </a:lnTo>
                  <a:lnTo>
                    <a:pt x="1627" y="1493"/>
                  </a:lnTo>
                  <a:lnTo>
                    <a:pt x="1617" y="1413"/>
                  </a:lnTo>
                  <a:lnTo>
                    <a:pt x="1603" y="1335"/>
                  </a:lnTo>
                  <a:lnTo>
                    <a:pt x="1585" y="1259"/>
                  </a:lnTo>
                  <a:lnTo>
                    <a:pt x="1565" y="1183"/>
                  </a:lnTo>
                  <a:lnTo>
                    <a:pt x="1539" y="1109"/>
                  </a:lnTo>
                  <a:lnTo>
                    <a:pt x="1511" y="1035"/>
                  </a:lnTo>
                  <a:lnTo>
                    <a:pt x="1481" y="965"/>
                  </a:lnTo>
                  <a:lnTo>
                    <a:pt x="1447" y="895"/>
                  </a:lnTo>
                  <a:lnTo>
                    <a:pt x="1409" y="829"/>
                  </a:lnTo>
                  <a:lnTo>
                    <a:pt x="1369" y="763"/>
                  </a:lnTo>
                  <a:lnTo>
                    <a:pt x="1325" y="701"/>
                  </a:lnTo>
                  <a:lnTo>
                    <a:pt x="1279" y="640"/>
                  </a:lnTo>
                  <a:lnTo>
                    <a:pt x="1231" y="580"/>
                  </a:lnTo>
                  <a:lnTo>
                    <a:pt x="1181" y="524"/>
                  </a:lnTo>
                  <a:lnTo>
                    <a:pt x="1127" y="470"/>
                  </a:lnTo>
                  <a:lnTo>
                    <a:pt x="1071" y="418"/>
                  </a:lnTo>
                  <a:lnTo>
                    <a:pt x="1013" y="370"/>
                  </a:lnTo>
                  <a:lnTo>
                    <a:pt x="951" y="322"/>
                  </a:lnTo>
                  <a:lnTo>
                    <a:pt x="888" y="278"/>
                  </a:lnTo>
                  <a:lnTo>
                    <a:pt x="822" y="238"/>
                  </a:lnTo>
                  <a:lnTo>
                    <a:pt x="756" y="200"/>
                  </a:lnTo>
                  <a:lnTo>
                    <a:pt x="688" y="164"/>
                  </a:lnTo>
                  <a:lnTo>
                    <a:pt x="616" y="132"/>
                  </a:lnTo>
                  <a:lnTo>
                    <a:pt x="544" y="104"/>
                  </a:lnTo>
                  <a:lnTo>
                    <a:pt x="472" y="78"/>
                  </a:lnTo>
                  <a:lnTo>
                    <a:pt x="396" y="56"/>
                  </a:lnTo>
                  <a:lnTo>
                    <a:pt x="320" y="38"/>
                  </a:lnTo>
                  <a:lnTo>
                    <a:pt x="242" y="22"/>
                  </a:lnTo>
                  <a:lnTo>
                    <a:pt x="162" y="12"/>
                  </a:lnTo>
                  <a:lnTo>
                    <a:pt x="82" y="4"/>
                  </a:lnTo>
                  <a:lnTo>
                    <a:pt x="0" y="0"/>
                  </a:lnTo>
                  <a:lnTo>
                    <a:pt x="66" y="310"/>
                  </a:lnTo>
                  <a:lnTo>
                    <a:pt x="10" y="574"/>
                  </a:lnTo>
                  <a:lnTo>
                    <a:pt x="10" y="574"/>
                  </a:lnTo>
                  <a:lnTo>
                    <a:pt x="64" y="578"/>
                  </a:lnTo>
                  <a:lnTo>
                    <a:pt x="114" y="584"/>
                  </a:lnTo>
                  <a:lnTo>
                    <a:pt x="166" y="592"/>
                  </a:lnTo>
                  <a:lnTo>
                    <a:pt x="216" y="602"/>
                  </a:lnTo>
                  <a:lnTo>
                    <a:pt x="266" y="614"/>
                  </a:lnTo>
                  <a:lnTo>
                    <a:pt x="314" y="628"/>
                  </a:lnTo>
                  <a:lnTo>
                    <a:pt x="362" y="646"/>
                  </a:lnTo>
                  <a:lnTo>
                    <a:pt x="408" y="664"/>
                  </a:lnTo>
                  <a:lnTo>
                    <a:pt x="452" y="684"/>
                  </a:lnTo>
                  <a:lnTo>
                    <a:pt x="498" y="707"/>
                  </a:lnTo>
                  <a:lnTo>
                    <a:pt x="540" y="731"/>
                  </a:lnTo>
                  <a:lnTo>
                    <a:pt x="582" y="757"/>
                  </a:lnTo>
                  <a:lnTo>
                    <a:pt x="622" y="785"/>
                  </a:lnTo>
                  <a:lnTo>
                    <a:pt x="662" y="815"/>
                  </a:lnTo>
                  <a:lnTo>
                    <a:pt x="700" y="847"/>
                  </a:lnTo>
                  <a:lnTo>
                    <a:pt x="736" y="881"/>
                  </a:lnTo>
                  <a:lnTo>
                    <a:pt x="770" y="915"/>
                  </a:lnTo>
                  <a:lnTo>
                    <a:pt x="804" y="953"/>
                  </a:lnTo>
                  <a:lnTo>
                    <a:pt x="834" y="991"/>
                  </a:lnTo>
                  <a:lnTo>
                    <a:pt x="864" y="1029"/>
                  </a:lnTo>
                  <a:lnTo>
                    <a:pt x="892" y="1071"/>
                  </a:lnTo>
                  <a:lnTo>
                    <a:pt x="919" y="1113"/>
                  </a:lnTo>
                  <a:lnTo>
                    <a:pt x="945" y="1155"/>
                  </a:lnTo>
                  <a:lnTo>
                    <a:pt x="967" y="1199"/>
                  </a:lnTo>
                  <a:lnTo>
                    <a:pt x="987" y="1245"/>
                  </a:lnTo>
                  <a:lnTo>
                    <a:pt x="1005" y="1291"/>
                  </a:lnTo>
                  <a:lnTo>
                    <a:pt x="1023" y="1339"/>
                  </a:lnTo>
                  <a:lnTo>
                    <a:pt x="1037" y="1387"/>
                  </a:lnTo>
                  <a:lnTo>
                    <a:pt x="1049" y="1437"/>
                  </a:lnTo>
                  <a:lnTo>
                    <a:pt x="1059" y="1487"/>
                  </a:lnTo>
                  <a:lnTo>
                    <a:pt x="1067" y="1539"/>
                  </a:lnTo>
                  <a:lnTo>
                    <a:pt x="1071" y="1591"/>
                  </a:lnTo>
                  <a:lnTo>
                    <a:pt x="1333" y="1643"/>
                  </a:lnTo>
                  <a:lnTo>
                    <a:pt x="1635" y="1573"/>
                  </a:lnTo>
                  <a:close/>
                </a:path>
              </a:pathLst>
            </a:custGeom>
            <a:solidFill>
              <a:srgbClr val="F79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5"/>
            <p:cNvSpPr>
              <a:spLocks/>
            </p:cNvSpPr>
            <p:nvPr/>
          </p:nvSpPr>
          <p:spPr bwMode="auto">
            <a:xfrm>
              <a:off x="8361363" y="2309813"/>
              <a:ext cx="720725" cy="720725"/>
            </a:xfrm>
            <a:custGeom>
              <a:avLst/>
              <a:gdLst>
                <a:gd name="T0" fmla="*/ 222 w 454"/>
                <a:gd name="T1" fmla="*/ 0 h 454"/>
                <a:gd name="T2" fmla="*/ 176 w 454"/>
                <a:gd name="T3" fmla="*/ 6 h 454"/>
                <a:gd name="T4" fmla="*/ 134 w 454"/>
                <a:gd name="T5" fmla="*/ 20 h 454"/>
                <a:gd name="T6" fmla="*/ 96 w 454"/>
                <a:gd name="T7" fmla="*/ 42 h 454"/>
                <a:gd name="T8" fmla="*/ 64 w 454"/>
                <a:gd name="T9" fmla="*/ 70 h 454"/>
                <a:gd name="T10" fmla="*/ 36 w 454"/>
                <a:gd name="T11" fmla="*/ 104 h 454"/>
                <a:gd name="T12" fmla="*/ 16 w 454"/>
                <a:gd name="T13" fmla="*/ 144 h 454"/>
                <a:gd name="T14" fmla="*/ 4 w 454"/>
                <a:gd name="T15" fmla="*/ 186 h 454"/>
                <a:gd name="T16" fmla="*/ 0 w 454"/>
                <a:gd name="T17" fmla="*/ 232 h 454"/>
                <a:gd name="T18" fmla="*/ 2 w 454"/>
                <a:gd name="T19" fmla="*/ 256 h 454"/>
                <a:gd name="T20" fmla="*/ 12 w 454"/>
                <a:gd name="T21" fmla="*/ 300 h 454"/>
                <a:gd name="T22" fmla="*/ 30 w 454"/>
                <a:gd name="T23" fmla="*/ 340 h 454"/>
                <a:gd name="T24" fmla="*/ 56 w 454"/>
                <a:gd name="T25" fmla="*/ 376 h 454"/>
                <a:gd name="T26" fmla="*/ 88 w 454"/>
                <a:gd name="T27" fmla="*/ 406 h 454"/>
                <a:gd name="T28" fmla="*/ 124 w 454"/>
                <a:gd name="T29" fmla="*/ 428 h 454"/>
                <a:gd name="T30" fmla="*/ 164 w 454"/>
                <a:gd name="T31" fmla="*/ 446 h 454"/>
                <a:gd name="T32" fmla="*/ 210 w 454"/>
                <a:gd name="T33" fmla="*/ 454 h 454"/>
                <a:gd name="T34" fmla="*/ 232 w 454"/>
                <a:gd name="T35" fmla="*/ 454 h 454"/>
                <a:gd name="T36" fmla="*/ 278 w 454"/>
                <a:gd name="T37" fmla="*/ 448 h 454"/>
                <a:gd name="T38" fmla="*/ 320 w 454"/>
                <a:gd name="T39" fmla="*/ 434 h 454"/>
                <a:gd name="T40" fmla="*/ 358 w 454"/>
                <a:gd name="T41" fmla="*/ 412 h 454"/>
                <a:gd name="T42" fmla="*/ 392 w 454"/>
                <a:gd name="T43" fmla="*/ 384 h 454"/>
                <a:gd name="T44" fmla="*/ 418 w 454"/>
                <a:gd name="T45" fmla="*/ 350 h 454"/>
                <a:gd name="T46" fmla="*/ 438 w 454"/>
                <a:gd name="T47" fmla="*/ 310 h 454"/>
                <a:gd name="T48" fmla="*/ 450 w 454"/>
                <a:gd name="T49" fmla="*/ 268 h 454"/>
                <a:gd name="T50" fmla="*/ 454 w 454"/>
                <a:gd name="T51" fmla="*/ 222 h 454"/>
                <a:gd name="T52" fmla="*/ 452 w 454"/>
                <a:gd name="T53" fmla="*/ 198 h 454"/>
                <a:gd name="T54" fmla="*/ 442 w 454"/>
                <a:gd name="T55" fmla="*/ 154 h 454"/>
                <a:gd name="T56" fmla="*/ 424 w 454"/>
                <a:gd name="T57" fmla="*/ 114 h 454"/>
                <a:gd name="T58" fmla="*/ 400 w 454"/>
                <a:gd name="T59" fmla="*/ 78 h 454"/>
                <a:gd name="T60" fmla="*/ 368 w 454"/>
                <a:gd name="T61" fmla="*/ 48 h 454"/>
                <a:gd name="T62" fmla="*/ 332 w 454"/>
                <a:gd name="T63" fmla="*/ 24 h 454"/>
                <a:gd name="T64" fmla="*/ 290 w 454"/>
                <a:gd name="T65" fmla="*/ 8 h 454"/>
                <a:gd name="T66" fmla="*/ 246 w 454"/>
                <a:gd name="T67"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4" h="454">
                  <a:moveTo>
                    <a:pt x="222" y="0"/>
                  </a:moveTo>
                  <a:lnTo>
                    <a:pt x="222" y="0"/>
                  </a:lnTo>
                  <a:lnTo>
                    <a:pt x="200" y="2"/>
                  </a:lnTo>
                  <a:lnTo>
                    <a:pt x="176" y="6"/>
                  </a:lnTo>
                  <a:lnTo>
                    <a:pt x="156" y="12"/>
                  </a:lnTo>
                  <a:lnTo>
                    <a:pt x="134" y="20"/>
                  </a:lnTo>
                  <a:lnTo>
                    <a:pt x="114" y="30"/>
                  </a:lnTo>
                  <a:lnTo>
                    <a:pt x="96" y="42"/>
                  </a:lnTo>
                  <a:lnTo>
                    <a:pt x="80" y="56"/>
                  </a:lnTo>
                  <a:lnTo>
                    <a:pt x="64" y="70"/>
                  </a:lnTo>
                  <a:lnTo>
                    <a:pt x="50" y="86"/>
                  </a:lnTo>
                  <a:lnTo>
                    <a:pt x="36" y="104"/>
                  </a:lnTo>
                  <a:lnTo>
                    <a:pt x="26" y="124"/>
                  </a:lnTo>
                  <a:lnTo>
                    <a:pt x="16" y="144"/>
                  </a:lnTo>
                  <a:lnTo>
                    <a:pt x="10" y="164"/>
                  </a:lnTo>
                  <a:lnTo>
                    <a:pt x="4" y="186"/>
                  </a:lnTo>
                  <a:lnTo>
                    <a:pt x="2" y="208"/>
                  </a:lnTo>
                  <a:lnTo>
                    <a:pt x="0" y="232"/>
                  </a:lnTo>
                  <a:lnTo>
                    <a:pt x="0" y="232"/>
                  </a:lnTo>
                  <a:lnTo>
                    <a:pt x="2" y="256"/>
                  </a:lnTo>
                  <a:lnTo>
                    <a:pt x="6" y="278"/>
                  </a:lnTo>
                  <a:lnTo>
                    <a:pt x="12" y="300"/>
                  </a:lnTo>
                  <a:lnTo>
                    <a:pt x="20" y="320"/>
                  </a:lnTo>
                  <a:lnTo>
                    <a:pt x="30" y="340"/>
                  </a:lnTo>
                  <a:lnTo>
                    <a:pt x="42" y="358"/>
                  </a:lnTo>
                  <a:lnTo>
                    <a:pt x="56" y="376"/>
                  </a:lnTo>
                  <a:lnTo>
                    <a:pt x="70" y="390"/>
                  </a:lnTo>
                  <a:lnTo>
                    <a:pt x="88" y="406"/>
                  </a:lnTo>
                  <a:lnTo>
                    <a:pt x="104" y="418"/>
                  </a:lnTo>
                  <a:lnTo>
                    <a:pt x="124" y="428"/>
                  </a:lnTo>
                  <a:lnTo>
                    <a:pt x="144" y="438"/>
                  </a:lnTo>
                  <a:lnTo>
                    <a:pt x="164" y="446"/>
                  </a:lnTo>
                  <a:lnTo>
                    <a:pt x="186" y="450"/>
                  </a:lnTo>
                  <a:lnTo>
                    <a:pt x="210" y="454"/>
                  </a:lnTo>
                  <a:lnTo>
                    <a:pt x="232" y="454"/>
                  </a:lnTo>
                  <a:lnTo>
                    <a:pt x="232" y="454"/>
                  </a:lnTo>
                  <a:lnTo>
                    <a:pt x="256" y="452"/>
                  </a:lnTo>
                  <a:lnTo>
                    <a:pt x="278" y="448"/>
                  </a:lnTo>
                  <a:lnTo>
                    <a:pt x="300" y="442"/>
                  </a:lnTo>
                  <a:lnTo>
                    <a:pt x="320" y="434"/>
                  </a:lnTo>
                  <a:lnTo>
                    <a:pt x="340" y="424"/>
                  </a:lnTo>
                  <a:lnTo>
                    <a:pt x="358" y="412"/>
                  </a:lnTo>
                  <a:lnTo>
                    <a:pt x="376" y="398"/>
                  </a:lnTo>
                  <a:lnTo>
                    <a:pt x="392" y="384"/>
                  </a:lnTo>
                  <a:lnTo>
                    <a:pt x="406" y="368"/>
                  </a:lnTo>
                  <a:lnTo>
                    <a:pt x="418" y="350"/>
                  </a:lnTo>
                  <a:lnTo>
                    <a:pt x="430" y="330"/>
                  </a:lnTo>
                  <a:lnTo>
                    <a:pt x="438" y="310"/>
                  </a:lnTo>
                  <a:lnTo>
                    <a:pt x="446" y="290"/>
                  </a:lnTo>
                  <a:lnTo>
                    <a:pt x="450" y="268"/>
                  </a:lnTo>
                  <a:lnTo>
                    <a:pt x="454" y="244"/>
                  </a:lnTo>
                  <a:lnTo>
                    <a:pt x="454" y="222"/>
                  </a:lnTo>
                  <a:lnTo>
                    <a:pt x="454" y="222"/>
                  </a:lnTo>
                  <a:lnTo>
                    <a:pt x="452" y="198"/>
                  </a:lnTo>
                  <a:lnTo>
                    <a:pt x="448" y="176"/>
                  </a:lnTo>
                  <a:lnTo>
                    <a:pt x="442" y="154"/>
                  </a:lnTo>
                  <a:lnTo>
                    <a:pt x="434" y="134"/>
                  </a:lnTo>
                  <a:lnTo>
                    <a:pt x="424" y="114"/>
                  </a:lnTo>
                  <a:lnTo>
                    <a:pt x="412" y="96"/>
                  </a:lnTo>
                  <a:lnTo>
                    <a:pt x="400" y="78"/>
                  </a:lnTo>
                  <a:lnTo>
                    <a:pt x="384" y="62"/>
                  </a:lnTo>
                  <a:lnTo>
                    <a:pt x="368" y="48"/>
                  </a:lnTo>
                  <a:lnTo>
                    <a:pt x="350" y="36"/>
                  </a:lnTo>
                  <a:lnTo>
                    <a:pt x="332" y="24"/>
                  </a:lnTo>
                  <a:lnTo>
                    <a:pt x="312" y="16"/>
                  </a:lnTo>
                  <a:lnTo>
                    <a:pt x="290" y="8"/>
                  </a:lnTo>
                  <a:lnTo>
                    <a:pt x="268" y="4"/>
                  </a:lnTo>
                  <a:lnTo>
                    <a:pt x="246" y="0"/>
                  </a:lnTo>
                  <a:lnTo>
                    <a:pt x="22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r>
                <a:rPr lang="en-US" sz="4400" b="1"/>
                <a:t>4</a:t>
              </a:r>
            </a:p>
          </p:txBody>
        </p:sp>
      </p:grpSp>
      <p:grpSp>
        <p:nvGrpSpPr>
          <p:cNvPr id="7" name="Group 6"/>
          <p:cNvGrpSpPr/>
          <p:nvPr/>
        </p:nvGrpSpPr>
        <p:grpSpPr>
          <a:xfrm>
            <a:off x="6427819" y="3517098"/>
            <a:ext cx="2264857" cy="2647728"/>
            <a:chOff x="6248401" y="3503613"/>
            <a:chExt cx="2554288" cy="2986087"/>
          </a:xfrm>
        </p:grpSpPr>
        <p:sp>
          <p:nvSpPr>
            <p:cNvPr id="12" name="Freeform 8"/>
            <p:cNvSpPr>
              <a:spLocks/>
            </p:cNvSpPr>
            <p:nvPr/>
          </p:nvSpPr>
          <p:spPr bwMode="auto">
            <a:xfrm>
              <a:off x="6248401" y="3503613"/>
              <a:ext cx="2554288" cy="2601913"/>
            </a:xfrm>
            <a:custGeom>
              <a:avLst/>
              <a:gdLst>
                <a:gd name="T0" fmla="*/ 1305 w 1609"/>
                <a:gd name="T1" fmla="*/ 64 h 1639"/>
                <a:gd name="T2" fmla="*/ 1045 w 1609"/>
                <a:gd name="T3" fmla="*/ 12 h 1639"/>
                <a:gd name="T4" fmla="*/ 1037 w 1609"/>
                <a:gd name="T5" fmla="*/ 114 h 1639"/>
                <a:gd name="T6" fmla="*/ 1021 w 1609"/>
                <a:gd name="T7" fmla="*/ 214 h 1639"/>
                <a:gd name="T8" fmla="*/ 995 w 1609"/>
                <a:gd name="T9" fmla="*/ 310 h 1639"/>
                <a:gd name="T10" fmla="*/ 959 w 1609"/>
                <a:gd name="T11" fmla="*/ 402 h 1639"/>
                <a:gd name="T12" fmla="*/ 917 w 1609"/>
                <a:gd name="T13" fmla="*/ 490 h 1639"/>
                <a:gd name="T14" fmla="*/ 868 w 1609"/>
                <a:gd name="T15" fmla="*/ 574 h 1639"/>
                <a:gd name="T16" fmla="*/ 810 w 1609"/>
                <a:gd name="T17" fmla="*/ 652 h 1639"/>
                <a:gd name="T18" fmla="*/ 748 w 1609"/>
                <a:gd name="T19" fmla="*/ 726 h 1639"/>
                <a:gd name="T20" fmla="*/ 678 w 1609"/>
                <a:gd name="T21" fmla="*/ 794 h 1639"/>
                <a:gd name="T22" fmla="*/ 604 w 1609"/>
                <a:gd name="T23" fmla="*/ 856 h 1639"/>
                <a:gd name="T24" fmla="*/ 524 w 1609"/>
                <a:gd name="T25" fmla="*/ 910 h 1639"/>
                <a:gd name="T26" fmla="*/ 438 w 1609"/>
                <a:gd name="T27" fmla="*/ 957 h 1639"/>
                <a:gd name="T28" fmla="*/ 348 w 1609"/>
                <a:gd name="T29" fmla="*/ 997 h 1639"/>
                <a:gd name="T30" fmla="*/ 254 w 1609"/>
                <a:gd name="T31" fmla="*/ 1029 h 1639"/>
                <a:gd name="T32" fmla="*/ 158 w 1609"/>
                <a:gd name="T33" fmla="*/ 1053 h 1639"/>
                <a:gd name="T34" fmla="*/ 58 w 1609"/>
                <a:gd name="T35" fmla="*/ 1067 h 1639"/>
                <a:gd name="T36" fmla="*/ 68 w 1609"/>
                <a:gd name="T37" fmla="*/ 1639 h 1639"/>
                <a:gd name="T38" fmla="*/ 148 w 1609"/>
                <a:gd name="T39" fmla="*/ 1631 h 1639"/>
                <a:gd name="T40" fmla="*/ 302 w 1609"/>
                <a:gd name="T41" fmla="*/ 1603 h 1639"/>
                <a:gd name="T42" fmla="*/ 452 w 1609"/>
                <a:gd name="T43" fmla="*/ 1561 h 1639"/>
                <a:gd name="T44" fmla="*/ 596 w 1609"/>
                <a:gd name="T45" fmla="*/ 1507 h 1639"/>
                <a:gd name="T46" fmla="*/ 734 w 1609"/>
                <a:gd name="T47" fmla="*/ 1441 h 1639"/>
                <a:gd name="T48" fmla="*/ 864 w 1609"/>
                <a:gd name="T49" fmla="*/ 1363 h 1639"/>
                <a:gd name="T50" fmla="*/ 987 w 1609"/>
                <a:gd name="T51" fmla="*/ 1273 h 1639"/>
                <a:gd name="T52" fmla="*/ 1101 w 1609"/>
                <a:gd name="T53" fmla="*/ 1173 h 1639"/>
                <a:gd name="T54" fmla="*/ 1203 w 1609"/>
                <a:gd name="T55" fmla="*/ 1063 h 1639"/>
                <a:gd name="T56" fmla="*/ 1297 w 1609"/>
                <a:gd name="T57" fmla="*/ 943 h 1639"/>
                <a:gd name="T58" fmla="*/ 1379 w 1609"/>
                <a:gd name="T59" fmla="*/ 818 h 1639"/>
                <a:gd name="T60" fmla="*/ 1451 w 1609"/>
                <a:gd name="T61" fmla="*/ 682 h 1639"/>
                <a:gd name="T62" fmla="*/ 1509 w 1609"/>
                <a:gd name="T63" fmla="*/ 540 h 1639"/>
                <a:gd name="T64" fmla="*/ 1555 w 1609"/>
                <a:gd name="T65" fmla="*/ 392 h 1639"/>
                <a:gd name="T66" fmla="*/ 1589 w 1609"/>
                <a:gd name="T67" fmla="*/ 240 h 1639"/>
                <a:gd name="T68" fmla="*/ 1605 w 1609"/>
                <a:gd name="T69" fmla="*/ 80 h 1639"/>
                <a:gd name="T70" fmla="*/ 1609 w 1609"/>
                <a:gd name="T71" fmla="*/ 0 h 1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9" h="1639">
                  <a:moveTo>
                    <a:pt x="1609" y="0"/>
                  </a:moveTo>
                  <a:lnTo>
                    <a:pt x="1305" y="64"/>
                  </a:lnTo>
                  <a:lnTo>
                    <a:pt x="1045" y="12"/>
                  </a:lnTo>
                  <a:lnTo>
                    <a:pt x="1045" y="12"/>
                  </a:lnTo>
                  <a:lnTo>
                    <a:pt x="1043" y="62"/>
                  </a:lnTo>
                  <a:lnTo>
                    <a:pt x="1037" y="114"/>
                  </a:lnTo>
                  <a:lnTo>
                    <a:pt x="1031" y="164"/>
                  </a:lnTo>
                  <a:lnTo>
                    <a:pt x="1021" y="214"/>
                  </a:lnTo>
                  <a:lnTo>
                    <a:pt x="1009" y="262"/>
                  </a:lnTo>
                  <a:lnTo>
                    <a:pt x="995" y="310"/>
                  </a:lnTo>
                  <a:lnTo>
                    <a:pt x="977" y="356"/>
                  </a:lnTo>
                  <a:lnTo>
                    <a:pt x="959" y="402"/>
                  </a:lnTo>
                  <a:lnTo>
                    <a:pt x="939" y="446"/>
                  </a:lnTo>
                  <a:lnTo>
                    <a:pt x="917" y="490"/>
                  </a:lnTo>
                  <a:lnTo>
                    <a:pt x="893" y="532"/>
                  </a:lnTo>
                  <a:lnTo>
                    <a:pt x="868" y="574"/>
                  </a:lnTo>
                  <a:lnTo>
                    <a:pt x="840" y="614"/>
                  </a:lnTo>
                  <a:lnTo>
                    <a:pt x="810" y="652"/>
                  </a:lnTo>
                  <a:lnTo>
                    <a:pt x="780" y="690"/>
                  </a:lnTo>
                  <a:lnTo>
                    <a:pt x="748" y="726"/>
                  </a:lnTo>
                  <a:lnTo>
                    <a:pt x="714" y="760"/>
                  </a:lnTo>
                  <a:lnTo>
                    <a:pt x="678" y="794"/>
                  </a:lnTo>
                  <a:lnTo>
                    <a:pt x="642" y="826"/>
                  </a:lnTo>
                  <a:lnTo>
                    <a:pt x="604" y="856"/>
                  </a:lnTo>
                  <a:lnTo>
                    <a:pt x="564" y="884"/>
                  </a:lnTo>
                  <a:lnTo>
                    <a:pt x="524" y="910"/>
                  </a:lnTo>
                  <a:lnTo>
                    <a:pt x="482" y="933"/>
                  </a:lnTo>
                  <a:lnTo>
                    <a:pt x="438" y="957"/>
                  </a:lnTo>
                  <a:lnTo>
                    <a:pt x="394" y="977"/>
                  </a:lnTo>
                  <a:lnTo>
                    <a:pt x="348" y="997"/>
                  </a:lnTo>
                  <a:lnTo>
                    <a:pt x="302" y="1015"/>
                  </a:lnTo>
                  <a:lnTo>
                    <a:pt x="254" y="1029"/>
                  </a:lnTo>
                  <a:lnTo>
                    <a:pt x="206" y="1043"/>
                  </a:lnTo>
                  <a:lnTo>
                    <a:pt x="158" y="1053"/>
                  </a:lnTo>
                  <a:lnTo>
                    <a:pt x="108" y="1061"/>
                  </a:lnTo>
                  <a:lnTo>
                    <a:pt x="58" y="1067"/>
                  </a:lnTo>
                  <a:lnTo>
                    <a:pt x="0" y="1347"/>
                  </a:lnTo>
                  <a:lnTo>
                    <a:pt x="68" y="1639"/>
                  </a:lnTo>
                  <a:lnTo>
                    <a:pt x="68" y="1639"/>
                  </a:lnTo>
                  <a:lnTo>
                    <a:pt x="148" y="1631"/>
                  </a:lnTo>
                  <a:lnTo>
                    <a:pt x="226" y="1619"/>
                  </a:lnTo>
                  <a:lnTo>
                    <a:pt x="302" y="1603"/>
                  </a:lnTo>
                  <a:lnTo>
                    <a:pt x="378" y="1585"/>
                  </a:lnTo>
                  <a:lnTo>
                    <a:pt x="452" y="1561"/>
                  </a:lnTo>
                  <a:lnTo>
                    <a:pt x="526" y="1537"/>
                  </a:lnTo>
                  <a:lnTo>
                    <a:pt x="596" y="1507"/>
                  </a:lnTo>
                  <a:lnTo>
                    <a:pt x="666" y="1475"/>
                  </a:lnTo>
                  <a:lnTo>
                    <a:pt x="734" y="1441"/>
                  </a:lnTo>
                  <a:lnTo>
                    <a:pt x="800" y="1403"/>
                  </a:lnTo>
                  <a:lnTo>
                    <a:pt x="864" y="1363"/>
                  </a:lnTo>
                  <a:lnTo>
                    <a:pt x="927" y="1319"/>
                  </a:lnTo>
                  <a:lnTo>
                    <a:pt x="987" y="1273"/>
                  </a:lnTo>
                  <a:lnTo>
                    <a:pt x="1045" y="1223"/>
                  </a:lnTo>
                  <a:lnTo>
                    <a:pt x="1101" y="1173"/>
                  </a:lnTo>
                  <a:lnTo>
                    <a:pt x="1153" y="1119"/>
                  </a:lnTo>
                  <a:lnTo>
                    <a:pt x="1203" y="1063"/>
                  </a:lnTo>
                  <a:lnTo>
                    <a:pt x="1251" y="1003"/>
                  </a:lnTo>
                  <a:lnTo>
                    <a:pt x="1297" y="943"/>
                  </a:lnTo>
                  <a:lnTo>
                    <a:pt x="1341" y="882"/>
                  </a:lnTo>
                  <a:lnTo>
                    <a:pt x="1379" y="818"/>
                  </a:lnTo>
                  <a:lnTo>
                    <a:pt x="1417" y="750"/>
                  </a:lnTo>
                  <a:lnTo>
                    <a:pt x="1451" y="682"/>
                  </a:lnTo>
                  <a:lnTo>
                    <a:pt x="1483" y="612"/>
                  </a:lnTo>
                  <a:lnTo>
                    <a:pt x="1509" y="540"/>
                  </a:lnTo>
                  <a:lnTo>
                    <a:pt x="1535" y="468"/>
                  </a:lnTo>
                  <a:lnTo>
                    <a:pt x="1555" y="392"/>
                  </a:lnTo>
                  <a:lnTo>
                    <a:pt x="1573" y="316"/>
                  </a:lnTo>
                  <a:lnTo>
                    <a:pt x="1589" y="240"/>
                  </a:lnTo>
                  <a:lnTo>
                    <a:pt x="1599" y="160"/>
                  </a:lnTo>
                  <a:lnTo>
                    <a:pt x="1605" y="80"/>
                  </a:lnTo>
                  <a:lnTo>
                    <a:pt x="1609" y="0"/>
                  </a:lnTo>
                  <a:lnTo>
                    <a:pt x="1609" y="0"/>
                  </a:lnTo>
                  <a:close/>
                </a:path>
              </a:pathLst>
            </a:custGeom>
            <a:solidFill>
              <a:srgbClr val="F79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7"/>
            <p:cNvSpPr>
              <a:spLocks/>
            </p:cNvSpPr>
            <p:nvPr/>
          </p:nvSpPr>
          <p:spPr bwMode="auto">
            <a:xfrm>
              <a:off x="6511926" y="5502275"/>
              <a:ext cx="987425" cy="987425"/>
            </a:xfrm>
            <a:custGeom>
              <a:avLst/>
              <a:gdLst>
                <a:gd name="T0" fmla="*/ 304 w 622"/>
                <a:gd name="T1" fmla="*/ 0 h 622"/>
                <a:gd name="T2" fmla="*/ 242 w 622"/>
                <a:gd name="T3" fmla="*/ 8 h 622"/>
                <a:gd name="T4" fmla="*/ 184 w 622"/>
                <a:gd name="T5" fmla="*/ 26 h 622"/>
                <a:gd name="T6" fmla="*/ 132 w 622"/>
                <a:gd name="T7" fmla="*/ 56 h 622"/>
                <a:gd name="T8" fmla="*/ 86 w 622"/>
                <a:gd name="T9" fmla="*/ 96 h 622"/>
                <a:gd name="T10" fmla="*/ 50 w 622"/>
                <a:gd name="T11" fmla="*/ 142 h 622"/>
                <a:gd name="T12" fmla="*/ 22 w 622"/>
                <a:gd name="T13" fmla="*/ 196 h 622"/>
                <a:gd name="T14" fmla="*/ 6 w 622"/>
                <a:gd name="T15" fmla="*/ 254 h 622"/>
                <a:gd name="T16" fmla="*/ 0 w 622"/>
                <a:gd name="T17" fmla="*/ 318 h 622"/>
                <a:gd name="T18" fmla="*/ 2 w 622"/>
                <a:gd name="T19" fmla="*/ 350 h 622"/>
                <a:gd name="T20" fmla="*/ 16 w 622"/>
                <a:gd name="T21" fmla="*/ 410 h 622"/>
                <a:gd name="T22" fmla="*/ 42 w 622"/>
                <a:gd name="T23" fmla="*/ 466 h 622"/>
                <a:gd name="T24" fmla="*/ 76 w 622"/>
                <a:gd name="T25" fmla="*/ 514 h 622"/>
                <a:gd name="T26" fmla="*/ 120 w 622"/>
                <a:gd name="T27" fmla="*/ 556 h 622"/>
                <a:gd name="T28" fmla="*/ 170 w 622"/>
                <a:gd name="T29" fmla="*/ 588 h 622"/>
                <a:gd name="T30" fmla="*/ 226 w 622"/>
                <a:gd name="T31" fmla="*/ 610 h 622"/>
                <a:gd name="T32" fmla="*/ 286 w 622"/>
                <a:gd name="T33" fmla="*/ 622 h 622"/>
                <a:gd name="T34" fmla="*/ 318 w 622"/>
                <a:gd name="T35" fmla="*/ 622 h 622"/>
                <a:gd name="T36" fmla="*/ 382 w 622"/>
                <a:gd name="T37" fmla="*/ 614 h 622"/>
                <a:gd name="T38" fmla="*/ 440 w 622"/>
                <a:gd name="T39" fmla="*/ 594 h 622"/>
                <a:gd name="T40" fmla="*/ 492 w 622"/>
                <a:gd name="T41" fmla="*/ 564 h 622"/>
                <a:gd name="T42" fmla="*/ 536 w 622"/>
                <a:gd name="T43" fmla="*/ 526 h 622"/>
                <a:gd name="T44" fmla="*/ 574 w 622"/>
                <a:gd name="T45" fmla="*/ 480 h 622"/>
                <a:gd name="T46" fmla="*/ 602 w 622"/>
                <a:gd name="T47" fmla="*/ 426 h 622"/>
                <a:gd name="T48" fmla="*/ 618 w 622"/>
                <a:gd name="T49" fmla="*/ 366 h 622"/>
                <a:gd name="T50" fmla="*/ 622 w 622"/>
                <a:gd name="T51" fmla="*/ 304 h 622"/>
                <a:gd name="T52" fmla="*/ 620 w 622"/>
                <a:gd name="T53" fmla="*/ 272 h 622"/>
                <a:gd name="T54" fmla="*/ 606 w 622"/>
                <a:gd name="T55" fmla="*/ 212 h 622"/>
                <a:gd name="T56" fmla="*/ 582 w 622"/>
                <a:gd name="T57" fmla="*/ 156 h 622"/>
                <a:gd name="T58" fmla="*/ 548 w 622"/>
                <a:gd name="T59" fmla="*/ 108 h 622"/>
                <a:gd name="T60" fmla="*/ 504 w 622"/>
                <a:gd name="T61" fmla="*/ 66 h 622"/>
                <a:gd name="T62" fmla="*/ 454 w 622"/>
                <a:gd name="T63" fmla="*/ 34 h 622"/>
                <a:gd name="T64" fmla="*/ 398 w 622"/>
                <a:gd name="T65" fmla="*/ 12 h 622"/>
                <a:gd name="T66" fmla="*/ 336 w 622"/>
                <a:gd name="T67" fmla="*/ 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2" h="622">
                  <a:moveTo>
                    <a:pt x="304" y="0"/>
                  </a:moveTo>
                  <a:lnTo>
                    <a:pt x="304" y="0"/>
                  </a:lnTo>
                  <a:lnTo>
                    <a:pt x="272" y="2"/>
                  </a:lnTo>
                  <a:lnTo>
                    <a:pt x="242" y="8"/>
                  </a:lnTo>
                  <a:lnTo>
                    <a:pt x="212" y="16"/>
                  </a:lnTo>
                  <a:lnTo>
                    <a:pt x="184" y="26"/>
                  </a:lnTo>
                  <a:lnTo>
                    <a:pt x="158" y="40"/>
                  </a:lnTo>
                  <a:lnTo>
                    <a:pt x="132" y="56"/>
                  </a:lnTo>
                  <a:lnTo>
                    <a:pt x="108" y="76"/>
                  </a:lnTo>
                  <a:lnTo>
                    <a:pt x="86" y="96"/>
                  </a:lnTo>
                  <a:lnTo>
                    <a:pt x="68" y="118"/>
                  </a:lnTo>
                  <a:lnTo>
                    <a:pt x="50" y="142"/>
                  </a:lnTo>
                  <a:lnTo>
                    <a:pt x="34" y="168"/>
                  </a:lnTo>
                  <a:lnTo>
                    <a:pt x="22" y="196"/>
                  </a:lnTo>
                  <a:lnTo>
                    <a:pt x="12" y="224"/>
                  </a:lnTo>
                  <a:lnTo>
                    <a:pt x="6" y="254"/>
                  </a:lnTo>
                  <a:lnTo>
                    <a:pt x="2" y="286"/>
                  </a:lnTo>
                  <a:lnTo>
                    <a:pt x="0" y="318"/>
                  </a:lnTo>
                  <a:lnTo>
                    <a:pt x="0" y="318"/>
                  </a:lnTo>
                  <a:lnTo>
                    <a:pt x="2" y="350"/>
                  </a:lnTo>
                  <a:lnTo>
                    <a:pt x="8" y="380"/>
                  </a:lnTo>
                  <a:lnTo>
                    <a:pt x="16" y="410"/>
                  </a:lnTo>
                  <a:lnTo>
                    <a:pt x="28" y="438"/>
                  </a:lnTo>
                  <a:lnTo>
                    <a:pt x="42" y="466"/>
                  </a:lnTo>
                  <a:lnTo>
                    <a:pt x="58" y="490"/>
                  </a:lnTo>
                  <a:lnTo>
                    <a:pt x="76" y="514"/>
                  </a:lnTo>
                  <a:lnTo>
                    <a:pt x="96" y="536"/>
                  </a:lnTo>
                  <a:lnTo>
                    <a:pt x="120" y="556"/>
                  </a:lnTo>
                  <a:lnTo>
                    <a:pt x="144" y="572"/>
                  </a:lnTo>
                  <a:lnTo>
                    <a:pt x="170" y="588"/>
                  </a:lnTo>
                  <a:lnTo>
                    <a:pt x="198" y="600"/>
                  </a:lnTo>
                  <a:lnTo>
                    <a:pt x="226" y="610"/>
                  </a:lnTo>
                  <a:lnTo>
                    <a:pt x="256" y="618"/>
                  </a:lnTo>
                  <a:lnTo>
                    <a:pt x="286" y="622"/>
                  </a:lnTo>
                  <a:lnTo>
                    <a:pt x="318" y="622"/>
                  </a:lnTo>
                  <a:lnTo>
                    <a:pt x="318" y="622"/>
                  </a:lnTo>
                  <a:lnTo>
                    <a:pt x="350" y="620"/>
                  </a:lnTo>
                  <a:lnTo>
                    <a:pt x="382" y="614"/>
                  </a:lnTo>
                  <a:lnTo>
                    <a:pt x="410" y="606"/>
                  </a:lnTo>
                  <a:lnTo>
                    <a:pt x="440" y="594"/>
                  </a:lnTo>
                  <a:lnTo>
                    <a:pt x="466" y="582"/>
                  </a:lnTo>
                  <a:lnTo>
                    <a:pt x="492" y="564"/>
                  </a:lnTo>
                  <a:lnTo>
                    <a:pt x="516" y="546"/>
                  </a:lnTo>
                  <a:lnTo>
                    <a:pt x="536" y="526"/>
                  </a:lnTo>
                  <a:lnTo>
                    <a:pt x="556" y="504"/>
                  </a:lnTo>
                  <a:lnTo>
                    <a:pt x="574" y="480"/>
                  </a:lnTo>
                  <a:lnTo>
                    <a:pt x="588" y="454"/>
                  </a:lnTo>
                  <a:lnTo>
                    <a:pt x="602" y="426"/>
                  </a:lnTo>
                  <a:lnTo>
                    <a:pt x="610" y="396"/>
                  </a:lnTo>
                  <a:lnTo>
                    <a:pt x="618" y="366"/>
                  </a:lnTo>
                  <a:lnTo>
                    <a:pt x="622" y="336"/>
                  </a:lnTo>
                  <a:lnTo>
                    <a:pt x="622" y="304"/>
                  </a:lnTo>
                  <a:lnTo>
                    <a:pt x="622" y="304"/>
                  </a:lnTo>
                  <a:lnTo>
                    <a:pt x="620" y="272"/>
                  </a:lnTo>
                  <a:lnTo>
                    <a:pt x="616" y="242"/>
                  </a:lnTo>
                  <a:lnTo>
                    <a:pt x="606" y="212"/>
                  </a:lnTo>
                  <a:lnTo>
                    <a:pt x="596" y="184"/>
                  </a:lnTo>
                  <a:lnTo>
                    <a:pt x="582" y="156"/>
                  </a:lnTo>
                  <a:lnTo>
                    <a:pt x="566" y="132"/>
                  </a:lnTo>
                  <a:lnTo>
                    <a:pt x="548" y="108"/>
                  </a:lnTo>
                  <a:lnTo>
                    <a:pt x="526" y="86"/>
                  </a:lnTo>
                  <a:lnTo>
                    <a:pt x="504" y="66"/>
                  </a:lnTo>
                  <a:lnTo>
                    <a:pt x="480" y="48"/>
                  </a:lnTo>
                  <a:lnTo>
                    <a:pt x="454" y="34"/>
                  </a:lnTo>
                  <a:lnTo>
                    <a:pt x="426" y="22"/>
                  </a:lnTo>
                  <a:lnTo>
                    <a:pt x="398" y="12"/>
                  </a:lnTo>
                  <a:lnTo>
                    <a:pt x="368" y="4"/>
                  </a:lnTo>
                  <a:lnTo>
                    <a:pt x="336" y="0"/>
                  </a:lnTo>
                  <a:lnTo>
                    <a:pt x="304" y="0"/>
                  </a:lnTo>
                  <a:close/>
                </a:path>
              </a:pathLst>
            </a:custGeom>
            <a:solidFill>
              <a:srgbClr val="F79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9"/>
            <p:cNvSpPr>
              <a:spLocks/>
            </p:cNvSpPr>
            <p:nvPr/>
          </p:nvSpPr>
          <p:spPr bwMode="auto">
            <a:xfrm>
              <a:off x="6645276" y="5635625"/>
              <a:ext cx="720725" cy="720725"/>
            </a:xfrm>
            <a:custGeom>
              <a:avLst/>
              <a:gdLst>
                <a:gd name="T0" fmla="*/ 222 w 454"/>
                <a:gd name="T1" fmla="*/ 0 h 454"/>
                <a:gd name="T2" fmla="*/ 178 w 454"/>
                <a:gd name="T3" fmla="*/ 6 h 454"/>
                <a:gd name="T4" fmla="*/ 134 w 454"/>
                <a:gd name="T5" fmla="*/ 20 h 454"/>
                <a:gd name="T6" fmla="*/ 96 w 454"/>
                <a:gd name="T7" fmla="*/ 42 h 454"/>
                <a:gd name="T8" fmla="*/ 64 w 454"/>
                <a:gd name="T9" fmla="*/ 70 h 454"/>
                <a:gd name="T10" fmla="*/ 36 w 454"/>
                <a:gd name="T11" fmla="*/ 104 h 454"/>
                <a:gd name="T12" fmla="*/ 16 w 454"/>
                <a:gd name="T13" fmla="*/ 144 h 454"/>
                <a:gd name="T14" fmla="*/ 4 w 454"/>
                <a:gd name="T15" fmla="*/ 186 h 454"/>
                <a:gd name="T16" fmla="*/ 0 w 454"/>
                <a:gd name="T17" fmla="*/ 232 h 454"/>
                <a:gd name="T18" fmla="*/ 2 w 454"/>
                <a:gd name="T19" fmla="*/ 256 h 454"/>
                <a:gd name="T20" fmla="*/ 12 w 454"/>
                <a:gd name="T21" fmla="*/ 300 h 454"/>
                <a:gd name="T22" fmla="*/ 30 w 454"/>
                <a:gd name="T23" fmla="*/ 340 h 454"/>
                <a:gd name="T24" fmla="*/ 56 w 454"/>
                <a:gd name="T25" fmla="*/ 376 h 454"/>
                <a:gd name="T26" fmla="*/ 88 w 454"/>
                <a:gd name="T27" fmla="*/ 406 h 454"/>
                <a:gd name="T28" fmla="*/ 124 w 454"/>
                <a:gd name="T29" fmla="*/ 428 h 454"/>
                <a:gd name="T30" fmla="*/ 166 w 454"/>
                <a:gd name="T31" fmla="*/ 446 h 454"/>
                <a:gd name="T32" fmla="*/ 210 w 454"/>
                <a:gd name="T33" fmla="*/ 454 h 454"/>
                <a:gd name="T34" fmla="*/ 232 w 454"/>
                <a:gd name="T35" fmla="*/ 454 h 454"/>
                <a:gd name="T36" fmla="*/ 278 w 454"/>
                <a:gd name="T37" fmla="*/ 448 h 454"/>
                <a:gd name="T38" fmla="*/ 320 w 454"/>
                <a:gd name="T39" fmla="*/ 434 h 454"/>
                <a:gd name="T40" fmla="*/ 358 w 454"/>
                <a:gd name="T41" fmla="*/ 412 h 454"/>
                <a:gd name="T42" fmla="*/ 392 w 454"/>
                <a:gd name="T43" fmla="*/ 384 h 454"/>
                <a:gd name="T44" fmla="*/ 418 w 454"/>
                <a:gd name="T45" fmla="*/ 350 h 454"/>
                <a:gd name="T46" fmla="*/ 438 w 454"/>
                <a:gd name="T47" fmla="*/ 310 h 454"/>
                <a:gd name="T48" fmla="*/ 450 w 454"/>
                <a:gd name="T49" fmla="*/ 268 h 454"/>
                <a:gd name="T50" fmla="*/ 454 w 454"/>
                <a:gd name="T51" fmla="*/ 222 h 454"/>
                <a:gd name="T52" fmla="*/ 452 w 454"/>
                <a:gd name="T53" fmla="*/ 198 h 454"/>
                <a:gd name="T54" fmla="*/ 442 w 454"/>
                <a:gd name="T55" fmla="*/ 154 h 454"/>
                <a:gd name="T56" fmla="*/ 424 w 454"/>
                <a:gd name="T57" fmla="*/ 114 h 454"/>
                <a:gd name="T58" fmla="*/ 400 w 454"/>
                <a:gd name="T59" fmla="*/ 78 h 454"/>
                <a:gd name="T60" fmla="*/ 368 w 454"/>
                <a:gd name="T61" fmla="*/ 48 h 454"/>
                <a:gd name="T62" fmla="*/ 332 w 454"/>
                <a:gd name="T63" fmla="*/ 24 h 454"/>
                <a:gd name="T64" fmla="*/ 290 w 454"/>
                <a:gd name="T65" fmla="*/ 8 h 454"/>
                <a:gd name="T66" fmla="*/ 246 w 454"/>
                <a:gd name="T67"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4" h="454">
                  <a:moveTo>
                    <a:pt x="222" y="0"/>
                  </a:moveTo>
                  <a:lnTo>
                    <a:pt x="222" y="0"/>
                  </a:lnTo>
                  <a:lnTo>
                    <a:pt x="200" y="2"/>
                  </a:lnTo>
                  <a:lnTo>
                    <a:pt x="178" y="6"/>
                  </a:lnTo>
                  <a:lnTo>
                    <a:pt x="156" y="12"/>
                  </a:lnTo>
                  <a:lnTo>
                    <a:pt x="134" y="20"/>
                  </a:lnTo>
                  <a:lnTo>
                    <a:pt x="116" y="30"/>
                  </a:lnTo>
                  <a:lnTo>
                    <a:pt x="96" y="42"/>
                  </a:lnTo>
                  <a:lnTo>
                    <a:pt x="80" y="56"/>
                  </a:lnTo>
                  <a:lnTo>
                    <a:pt x="64" y="70"/>
                  </a:lnTo>
                  <a:lnTo>
                    <a:pt x="50" y="86"/>
                  </a:lnTo>
                  <a:lnTo>
                    <a:pt x="36" y="104"/>
                  </a:lnTo>
                  <a:lnTo>
                    <a:pt x="26" y="124"/>
                  </a:lnTo>
                  <a:lnTo>
                    <a:pt x="16" y="144"/>
                  </a:lnTo>
                  <a:lnTo>
                    <a:pt x="10" y="164"/>
                  </a:lnTo>
                  <a:lnTo>
                    <a:pt x="4" y="186"/>
                  </a:lnTo>
                  <a:lnTo>
                    <a:pt x="2" y="208"/>
                  </a:lnTo>
                  <a:lnTo>
                    <a:pt x="0" y="232"/>
                  </a:lnTo>
                  <a:lnTo>
                    <a:pt x="0" y="232"/>
                  </a:lnTo>
                  <a:lnTo>
                    <a:pt x="2" y="256"/>
                  </a:lnTo>
                  <a:lnTo>
                    <a:pt x="6" y="278"/>
                  </a:lnTo>
                  <a:lnTo>
                    <a:pt x="12" y="300"/>
                  </a:lnTo>
                  <a:lnTo>
                    <a:pt x="20" y="320"/>
                  </a:lnTo>
                  <a:lnTo>
                    <a:pt x="30" y="340"/>
                  </a:lnTo>
                  <a:lnTo>
                    <a:pt x="42" y="358"/>
                  </a:lnTo>
                  <a:lnTo>
                    <a:pt x="56" y="376"/>
                  </a:lnTo>
                  <a:lnTo>
                    <a:pt x="70" y="390"/>
                  </a:lnTo>
                  <a:lnTo>
                    <a:pt x="88" y="406"/>
                  </a:lnTo>
                  <a:lnTo>
                    <a:pt x="106" y="418"/>
                  </a:lnTo>
                  <a:lnTo>
                    <a:pt x="124" y="428"/>
                  </a:lnTo>
                  <a:lnTo>
                    <a:pt x="144" y="438"/>
                  </a:lnTo>
                  <a:lnTo>
                    <a:pt x="166" y="446"/>
                  </a:lnTo>
                  <a:lnTo>
                    <a:pt x="188" y="450"/>
                  </a:lnTo>
                  <a:lnTo>
                    <a:pt x="210" y="454"/>
                  </a:lnTo>
                  <a:lnTo>
                    <a:pt x="232" y="454"/>
                  </a:lnTo>
                  <a:lnTo>
                    <a:pt x="232" y="454"/>
                  </a:lnTo>
                  <a:lnTo>
                    <a:pt x="256" y="452"/>
                  </a:lnTo>
                  <a:lnTo>
                    <a:pt x="278" y="448"/>
                  </a:lnTo>
                  <a:lnTo>
                    <a:pt x="300" y="442"/>
                  </a:lnTo>
                  <a:lnTo>
                    <a:pt x="320" y="434"/>
                  </a:lnTo>
                  <a:lnTo>
                    <a:pt x="340" y="424"/>
                  </a:lnTo>
                  <a:lnTo>
                    <a:pt x="358" y="412"/>
                  </a:lnTo>
                  <a:lnTo>
                    <a:pt x="376" y="398"/>
                  </a:lnTo>
                  <a:lnTo>
                    <a:pt x="392" y="384"/>
                  </a:lnTo>
                  <a:lnTo>
                    <a:pt x="406" y="368"/>
                  </a:lnTo>
                  <a:lnTo>
                    <a:pt x="418" y="350"/>
                  </a:lnTo>
                  <a:lnTo>
                    <a:pt x="430" y="330"/>
                  </a:lnTo>
                  <a:lnTo>
                    <a:pt x="438" y="310"/>
                  </a:lnTo>
                  <a:lnTo>
                    <a:pt x="446" y="290"/>
                  </a:lnTo>
                  <a:lnTo>
                    <a:pt x="450" y="268"/>
                  </a:lnTo>
                  <a:lnTo>
                    <a:pt x="454" y="244"/>
                  </a:lnTo>
                  <a:lnTo>
                    <a:pt x="454" y="222"/>
                  </a:lnTo>
                  <a:lnTo>
                    <a:pt x="454" y="222"/>
                  </a:lnTo>
                  <a:lnTo>
                    <a:pt x="452" y="198"/>
                  </a:lnTo>
                  <a:lnTo>
                    <a:pt x="448" y="176"/>
                  </a:lnTo>
                  <a:lnTo>
                    <a:pt x="442" y="154"/>
                  </a:lnTo>
                  <a:lnTo>
                    <a:pt x="434" y="134"/>
                  </a:lnTo>
                  <a:lnTo>
                    <a:pt x="424" y="114"/>
                  </a:lnTo>
                  <a:lnTo>
                    <a:pt x="412" y="96"/>
                  </a:lnTo>
                  <a:lnTo>
                    <a:pt x="400" y="78"/>
                  </a:lnTo>
                  <a:lnTo>
                    <a:pt x="384" y="62"/>
                  </a:lnTo>
                  <a:lnTo>
                    <a:pt x="368" y="48"/>
                  </a:lnTo>
                  <a:lnTo>
                    <a:pt x="350" y="36"/>
                  </a:lnTo>
                  <a:lnTo>
                    <a:pt x="332" y="24"/>
                  </a:lnTo>
                  <a:lnTo>
                    <a:pt x="312" y="16"/>
                  </a:lnTo>
                  <a:lnTo>
                    <a:pt x="290" y="8"/>
                  </a:lnTo>
                  <a:lnTo>
                    <a:pt x="268" y="4"/>
                  </a:lnTo>
                  <a:lnTo>
                    <a:pt x="246" y="0"/>
                  </a:lnTo>
                  <a:lnTo>
                    <a:pt x="22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r>
                <a:rPr lang="en-US" sz="4400" b="1"/>
                <a:t>3</a:t>
              </a:r>
            </a:p>
          </p:txBody>
        </p:sp>
      </p:grpSp>
      <p:grpSp>
        <p:nvGrpSpPr>
          <p:cNvPr id="8" name="Group 7"/>
          <p:cNvGrpSpPr/>
          <p:nvPr/>
        </p:nvGrpSpPr>
        <p:grpSpPr>
          <a:xfrm>
            <a:off x="3526719" y="3500207"/>
            <a:ext cx="2816643" cy="2332422"/>
            <a:chOff x="2976563" y="3484563"/>
            <a:chExt cx="3176588" cy="2630488"/>
          </a:xfrm>
        </p:grpSpPr>
        <p:sp>
          <p:nvSpPr>
            <p:cNvPr id="9" name="Freeform 6"/>
            <p:cNvSpPr>
              <a:spLocks/>
            </p:cNvSpPr>
            <p:nvPr/>
          </p:nvSpPr>
          <p:spPr bwMode="auto">
            <a:xfrm>
              <a:off x="3487738" y="3484563"/>
              <a:ext cx="2665413" cy="2630488"/>
            </a:xfrm>
            <a:custGeom>
              <a:avLst/>
              <a:gdLst>
                <a:gd name="T0" fmla="*/ 1671 w 1679"/>
                <a:gd name="T1" fmla="*/ 1085 h 1657"/>
                <a:gd name="T2" fmla="*/ 1617 w 1679"/>
                <a:gd name="T3" fmla="*/ 1083 h 1657"/>
                <a:gd name="T4" fmla="*/ 1511 w 1679"/>
                <a:gd name="T5" fmla="*/ 1073 h 1657"/>
                <a:gd name="T6" fmla="*/ 1409 w 1679"/>
                <a:gd name="T7" fmla="*/ 1051 h 1657"/>
                <a:gd name="T8" fmla="*/ 1309 w 1679"/>
                <a:gd name="T9" fmla="*/ 1021 h 1657"/>
                <a:gd name="T10" fmla="*/ 1215 w 1679"/>
                <a:gd name="T11" fmla="*/ 983 h 1657"/>
                <a:gd name="T12" fmla="*/ 1125 w 1679"/>
                <a:gd name="T13" fmla="*/ 935 h 1657"/>
                <a:gd name="T14" fmla="*/ 1039 w 1679"/>
                <a:gd name="T15" fmla="*/ 880 h 1657"/>
                <a:gd name="T16" fmla="*/ 961 w 1679"/>
                <a:gd name="T17" fmla="*/ 818 h 1657"/>
                <a:gd name="T18" fmla="*/ 887 w 1679"/>
                <a:gd name="T19" fmla="*/ 748 h 1657"/>
                <a:gd name="T20" fmla="*/ 821 w 1679"/>
                <a:gd name="T21" fmla="*/ 672 h 1657"/>
                <a:gd name="T22" fmla="*/ 761 w 1679"/>
                <a:gd name="T23" fmla="*/ 590 h 1657"/>
                <a:gd name="T24" fmla="*/ 709 w 1679"/>
                <a:gd name="T25" fmla="*/ 502 h 1657"/>
                <a:gd name="T26" fmla="*/ 665 w 1679"/>
                <a:gd name="T27" fmla="*/ 410 h 1657"/>
                <a:gd name="T28" fmla="*/ 630 w 1679"/>
                <a:gd name="T29" fmla="*/ 314 h 1657"/>
                <a:gd name="T30" fmla="*/ 602 w 1679"/>
                <a:gd name="T31" fmla="*/ 212 h 1657"/>
                <a:gd name="T32" fmla="*/ 586 w 1679"/>
                <a:gd name="T33" fmla="*/ 108 h 1657"/>
                <a:gd name="T34" fmla="*/ 308 w 1679"/>
                <a:gd name="T35" fmla="*/ 0 h 1657"/>
                <a:gd name="T36" fmla="*/ 0 w 1679"/>
                <a:gd name="T37" fmla="*/ 70 h 1657"/>
                <a:gd name="T38" fmla="*/ 16 w 1679"/>
                <a:gd name="T39" fmla="*/ 234 h 1657"/>
                <a:gd name="T40" fmla="*/ 48 w 1679"/>
                <a:gd name="T41" fmla="*/ 392 h 1657"/>
                <a:gd name="T42" fmla="*/ 94 w 1679"/>
                <a:gd name="T43" fmla="*/ 546 h 1657"/>
                <a:gd name="T44" fmla="*/ 154 w 1679"/>
                <a:gd name="T45" fmla="*/ 692 h 1657"/>
                <a:gd name="T46" fmla="*/ 228 w 1679"/>
                <a:gd name="T47" fmla="*/ 830 h 1657"/>
                <a:gd name="T48" fmla="*/ 312 w 1679"/>
                <a:gd name="T49" fmla="*/ 961 h 1657"/>
                <a:gd name="T50" fmla="*/ 410 w 1679"/>
                <a:gd name="T51" fmla="*/ 1083 h 1657"/>
                <a:gd name="T52" fmla="*/ 518 w 1679"/>
                <a:gd name="T53" fmla="*/ 1195 h 1657"/>
                <a:gd name="T54" fmla="*/ 634 w 1679"/>
                <a:gd name="T55" fmla="*/ 1297 h 1657"/>
                <a:gd name="T56" fmla="*/ 763 w 1679"/>
                <a:gd name="T57" fmla="*/ 1387 h 1657"/>
                <a:gd name="T58" fmla="*/ 897 w 1679"/>
                <a:gd name="T59" fmla="*/ 1467 h 1657"/>
                <a:gd name="T60" fmla="*/ 1041 w 1679"/>
                <a:gd name="T61" fmla="*/ 1533 h 1657"/>
                <a:gd name="T62" fmla="*/ 1191 w 1679"/>
                <a:gd name="T63" fmla="*/ 1585 h 1657"/>
                <a:gd name="T64" fmla="*/ 1345 w 1679"/>
                <a:gd name="T65" fmla="*/ 1625 h 1657"/>
                <a:gd name="T66" fmla="*/ 1507 w 1679"/>
                <a:gd name="T67" fmla="*/ 1647 h 1657"/>
                <a:gd name="T68" fmla="*/ 1673 w 1679"/>
                <a:gd name="T69" fmla="*/ 1657 h 1657"/>
                <a:gd name="T70" fmla="*/ 1679 w 1679"/>
                <a:gd name="T71" fmla="*/ 1655 h 1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79" h="1657">
                  <a:moveTo>
                    <a:pt x="1615" y="1359"/>
                  </a:moveTo>
                  <a:lnTo>
                    <a:pt x="1671" y="1085"/>
                  </a:lnTo>
                  <a:lnTo>
                    <a:pt x="1671" y="1085"/>
                  </a:lnTo>
                  <a:lnTo>
                    <a:pt x="1617" y="1083"/>
                  </a:lnTo>
                  <a:lnTo>
                    <a:pt x="1565" y="1079"/>
                  </a:lnTo>
                  <a:lnTo>
                    <a:pt x="1511" y="1073"/>
                  </a:lnTo>
                  <a:lnTo>
                    <a:pt x="1459" y="1063"/>
                  </a:lnTo>
                  <a:lnTo>
                    <a:pt x="1409" y="1051"/>
                  </a:lnTo>
                  <a:lnTo>
                    <a:pt x="1359" y="1037"/>
                  </a:lnTo>
                  <a:lnTo>
                    <a:pt x="1309" y="1021"/>
                  </a:lnTo>
                  <a:lnTo>
                    <a:pt x="1261" y="1003"/>
                  </a:lnTo>
                  <a:lnTo>
                    <a:pt x="1215" y="983"/>
                  </a:lnTo>
                  <a:lnTo>
                    <a:pt x="1169" y="959"/>
                  </a:lnTo>
                  <a:lnTo>
                    <a:pt x="1125" y="935"/>
                  </a:lnTo>
                  <a:lnTo>
                    <a:pt x="1081" y="908"/>
                  </a:lnTo>
                  <a:lnTo>
                    <a:pt x="1039" y="880"/>
                  </a:lnTo>
                  <a:lnTo>
                    <a:pt x="999" y="850"/>
                  </a:lnTo>
                  <a:lnTo>
                    <a:pt x="961" y="818"/>
                  </a:lnTo>
                  <a:lnTo>
                    <a:pt x="923" y="784"/>
                  </a:lnTo>
                  <a:lnTo>
                    <a:pt x="887" y="748"/>
                  </a:lnTo>
                  <a:lnTo>
                    <a:pt x="853" y="710"/>
                  </a:lnTo>
                  <a:lnTo>
                    <a:pt x="821" y="672"/>
                  </a:lnTo>
                  <a:lnTo>
                    <a:pt x="791" y="632"/>
                  </a:lnTo>
                  <a:lnTo>
                    <a:pt x="761" y="590"/>
                  </a:lnTo>
                  <a:lnTo>
                    <a:pt x="735" y="548"/>
                  </a:lnTo>
                  <a:lnTo>
                    <a:pt x="709" y="502"/>
                  </a:lnTo>
                  <a:lnTo>
                    <a:pt x="687" y="458"/>
                  </a:lnTo>
                  <a:lnTo>
                    <a:pt x="665" y="410"/>
                  </a:lnTo>
                  <a:lnTo>
                    <a:pt x="646" y="362"/>
                  </a:lnTo>
                  <a:lnTo>
                    <a:pt x="630" y="314"/>
                  </a:lnTo>
                  <a:lnTo>
                    <a:pt x="614" y="264"/>
                  </a:lnTo>
                  <a:lnTo>
                    <a:pt x="602" y="212"/>
                  </a:lnTo>
                  <a:lnTo>
                    <a:pt x="594" y="162"/>
                  </a:lnTo>
                  <a:lnTo>
                    <a:pt x="586" y="108"/>
                  </a:lnTo>
                  <a:lnTo>
                    <a:pt x="582" y="56"/>
                  </a:lnTo>
                  <a:lnTo>
                    <a:pt x="308" y="0"/>
                  </a:lnTo>
                  <a:lnTo>
                    <a:pt x="0" y="70"/>
                  </a:lnTo>
                  <a:lnTo>
                    <a:pt x="0" y="70"/>
                  </a:lnTo>
                  <a:lnTo>
                    <a:pt x="6" y="154"/>
                  </a:lnTo>
                  <a:lnTo>
                    <a:pt x="16" y="234"/>
                  </a:lnTo>
                  <a:lnTo>
                    <a:pt x="30" y="314"/>
                  </a:lnTo>
                  <a:lnTo>
                    <a:pt x="48" y="392"/>
                  </a:lnTo>
                  <a:lnTo>
                    <a:pt x="70" y="470"/>
                  </a:lnTo>
                  <a:lnTo>
                    <a:pt x="94" y="546"/>
                  </a:lnTo>
                  <a:lnTo>
                    <a:pt x="122" y="620"/>
                  </a:lnTo>
                  <a:lnTo>
                    <a:pt x="154" y="692"/>
                  </a:lnTo>
                  <a:lnTo>
                    <a:pt x="190" y="762"/>
                  </a:lnTo>
                  <a:lnTo>
                    <a:pt x="228" y="830"/>
                  </a:lnTo>
                  <a:lnTo>
                    <a:pt x="268" y="896"/>
                  </a:lnTo>
                  <a:lnTo>
                    <a:pt x="312" y="961"/>
                  </a:lnTo>
                  <a:lnTo>
                    <a:pt x="360" y="1023"/>
                  </a:lnTo>
                  <a:lnTo>
                    <a:pt x="410" y="1083"/>
                  </a:lnTo>
                  <a:lnTo>
                    <a:pt x="462" y="1139"/>
                  </a:lnTo>
                  <a:lnTo>
                    <a:pt x="518" y="1195"/>
                  </a:lnTo>
                  <a:lnTo>
                    <a:pt x="574" y="1247"/>
                  </a:lnTo>
                  <a:lnTo>
                    <a:pt x="634" y="1297"/>
                  </a:lnTo>
                  <a:lnTo>
                    <a:pt x="699" y="1343"/>
                  </a:lnTo>
                  <a:lnTo>
                    <a:pt x="763" y="1387"/>
                  </a:lnTo>
                  <a:lnTo>
                    <a:pt x="829" y="1429"/>
                  </a:lnTo>
                  <a:lnTo>
                    <a:pt x="897" y="1467"/>
                  </a:lnTo>
                  <a:lnTo>
                    <a:pt x="969" y="1501"/>
                  </a:lnTo>
                  <a:lnTo>
                    <a:pt x="1041" y="1533"/>
                  </a:lnTo>
                  <a:lnTo>
                    <a:pt x="1115" y="1561"/>
                  </a:lnTo>
                  <a:lnTo>
                    <a:pt x="1191" y="1585"/>
                  </a:lnTo>
                  <a:lnTo>
                    <a:pt x="1267" y="1607"/>
                  </a:lnTo>
                  <a:lnTo>
                    <a:pt x="1345" y="1625"/>
                  </a:lnTo>
                  <a:lnTo>
                    <a:pt x="1425" y="1637"/>
                  </a:lnTo>
                  <a:lnTo>
                    <a:pt x="1507" y="1647"/>
                  </a:lnTo>
                  <a:lnTo>
                    <a:pt x="1589" y="1653"/>
                  </a:lnTo>
                  <a:lnTo>
                    <a:pt x="1673" y="1657"/>
                  </a:lnTo>
                  <a:lnTo>
                    <a:pt x="1673" y="1657"/>
                  </a:lnTo>
                  <a:lnTo>
                    <a:pt x="1679" y="1655"/>
                  </a:lnTo>
                  <a:lnTo>
                    <a:pt x="1615" y="1359"/>
                  </a:lnTo>
                  <a:close/>
                </a:path>
              </a:pathLst>
            </a:custGeom>
            <a:solidFill>
              <a:srgbClr val="F79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21"/>
            <p:cNvSpPr>
              <a:spLocks/>
            </p:cNvSpPr>
            <p:nvPr/>
          </p:nvSpPr>
          <p:spPr bwMode="auto">
            <a:xfrm>
              <a:off x="2976563" y="3716338"/>
              <a:ext cx="987425" cy="987425"/>
            </a:xfrm>
            <a:custGeom>
              <a:avLst/>
              <a:gdLst>
                <a:gd name="T0" fmla="*/ 304 w 622"/>
                <a:gd name="T1" fmla="*/ 0 h 622"/>
                <a:gd name="T2" fmla="*/ 240 w 622"/>
                <a:gd name="T3" fmla="*/ 6 h 622"/>
                <a:gd name="T4" fmla="*/ 182 w 622"/>
                <a:gd name="T5" fmla="*/ 26 h 622"/>
                <a:gd name="T6" fmla="*/ 130 w 622"/>
                <a:gd name="T7" fmla="*/ 56 h 622"/>
                <a:gd name="T8" fmla="*/ 86 w 622"/>
                <a:gd name="T9" fmla="*/ 96 h 622"/>
                <a:gd name="T10" fmla="*/ 48 w 622"/>
                <a:gd name="T11" fmla="*/ 142 h 622"/>
                <a:gd name="T12" fmla="*/ 20 w 622"/>
                <a:gd name="T13" fmla="*/ 196 h 622"/>
                <a:gd name="T14" fmla="*/ 4 w 622"/>
                <a:gd name="T15" fmla="*/ 254 h 622"/>
                <a:gd name="T16" fmla="*/ 0 w 622"/>
                <a:gd name="T17" fmla="*/ 318 h 622"/>
                <a:gd name="T18" fmla="*/ 2 w 622"/>
                <a:gd name="T19" fmla="*/ 350 h 622"/>
                <a:gd name="T20" fmla="*/ 16 w 622"/>
                <a:gd name="T21" fmla="*/ 410 h 622"/>
                <a:gd name="T22" fmla="*/ 40 w 622"/>
                <a:gd name="T23" fmla="*/ 464 h 622"/>
                <a:gd name="T24" fmla="*/ 74 w 622"/>
                <a:gd name="T25" fmla="*/ 514 h 622"/>
                <a:gd name="T26" fmla="*/ 118 w 622"/>
                <a:gd name="T27" fmla="*/ 554 h 622"/>
                <a:gd name="T28" fmla="*/ 168 w 622"/>
                <a:gd name="T29" fmla="*/ 588 h 622"/>
                <a:gd name="T30" fmla="*/ 224 w 622"/>
                <a:gd name="T31" fmla="*/ 610 h 622"/>
                <a:gd name="T32" fmla="*/ 286 w 622"/>
                <a:gd name="T33" fmla="*/ 620 h 622"/>
                <a:gd name="T34" fmla="*/ 318 w 622"/>
                <a:gd name="T35" fmla="*/ 622 h 622"/>
                <a:gd name="T36" fmla="*/ 380 w 622"/>
                <a:gd name="T37" fmla="*/ 614 h 622"/>
                <a:gd name="T38" fmla="*/ 438 w 622"/>
                <a:gd name="T39" fmla="*/ 594 h 622"/>
                <a:gd name="T40" fmla="*/ 490 w 622"/>
                <a:gd name="T41" fmla="*/ 564 h 622"/>
                <a:gd name="T42" fmla="*/ 536 w 622"/>
                <a:gd name="T43" fmla="*/ 526 h 622"/>
                <a:gd name="T44" fmla="*/ 572 w 622"/>
                <a:gd name="T45" fmla="*/ 478 h 622"/>
                <a:gd name="T46" fmla="*/ 600 w 622"/>
                <a:gd name="T47" fmla="*/ 426 h 622"/>
                <a:gd name="T48" fmla="*/ 616 w 622"/>
                <a:gd name="T49" fmla="*/ 366 h 622"/>
                <a:gd name="T50" fmla="*/ 622 w 622"/>
                <a:gd name="T51" fmla="*/ 304 h 622"/>
                <a:gd name="T52" fmla="*/ 620 w 622"/>
                <a:gd name="T53" fmla="*/ 272 h 622"/>
                <a:gd name="T54" fmla="*/ 606 w 622"/>
                <a:gd name="T55" fmla="*/ 212 h 622"/>
                <a:gd name="T56" fmla="*/ 580 w 622"/>
                <a:gd name="T57" fmla="*/ 156 h 622"/>
                <a:gd name="T58" fmla="*/ 546 w 622"/>
                <a:gd name="T59" fmla="*/ 108 h 622"/>
                <a:gd name="T60" fmla="*/ 502 w 622"/>
                <a:gd name="T61" fmla="*/ 66 h 622"/>
                <a:gd name="T62" fmla="*/ 452 w 622"/>
                <a:gd name="T63" fmla="*/ 34 h 622"/>
                <a:gd name="T64" fmla="*/ 396 w 622"/>
                <a:gd name="T65" fmla="*/ 12 h 622"/>
                <a:gd name="T66" fmla="*/ 336 w 622"/>
                <a:gd name="T67" fmla="*/ 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2" h="622">
                  <a:moveTo>
                    <a:pt x="304" y="0"/>
                  </a:moveTo>
                  <a:lnTo>
                    <a:pt x="304" y="0"/>
                  </a:lnTo>
                  <a:lnTo>
                    <a:pt x="272" y="2"/>
                  </a:lnTo>
                  <a:lnTo>
                    <a:pt x="240" y="6"/>
                  </a:lnTo>
                  <a:lnTo>
                    <a:pt x="212" y="16"/>
                  </a:lnTo>
                  <a:lnTo>
                    <a:pt x="182" y="26"/>
                  </a:lnTo>
                  <a:lnTo>
                    <a:pt x="156" y="40"/>
                  </a:lnTo>
                  <a:lnTo>
                    <a:pt x="130" y="56"/>
                  </a:lnTo>
                  <a:lnTo>
                    <a:pt x="106" y="74"/>
                  </a:lnTo>
                  <a:lnTo>
                    <a:pt x="86" y="96"/>
                  </a:lnTo>
                  <a:lnTo>
                    <a:pt x="66" y="118"/>
                  </a:lnTo>
                  <a:lnTo>
                    <a:pt x="48" y="142"/>
                  </a:lnTo>
                  <a:lnTo>
                    <a:pt x="34" y="168"/>
                  </a:lnTo>
                  <a:lnTo>
                    <a:pt x="20" y="196"/>
                  </a:lnTo>
                  <a:lnTo>
                    <a:pt x="12" y="224"/>
                  </a:lnTo>
                  <a:lnTo>
                    <a:pt x="4" y="254"/>
                  </a:lnTo>
                  <a:lnTo>
                    <a:pt x="0" y="286"/>
                  </a:lnTo>
                  <a:lnTo>
                    <a:pt x="0" y="318"/>
                  </a:lnTo>
                  <a:lnTo>
                    <a:pt x="0" y="318"/>
                  </a:lnTo>
                  <a:lnTo>
                    <a:pt x="2" y="350"/>
                  </a:lnTo>
                  <a:lnTo>
                    <a:pt x="6" y="380"/>
                  </a:lnTo>
                  <a:lnTo>
                    <a:pt x="16" y="410"/>
                  </a:lnTo>
                  <a:lnTo>
                    <a:pt x="26" y="438"/>
                  </a:lnTo>
                  <a:lnTo>
                    <a:pt x="40" y="464"/>
                  </a:lnTo>
                  <a:lnTo>
                    <a:pt x="56" y="490"/>
                  </a:lnTo>
                  <a:lnTo>
                    <a:pt x="74" y="514"/>
                  </a:lnTo>
                  <a:lnTo>
                    <a:pt x="96" y="536"/>
                  </a:lnTo>
                  <a:lnTo>
                    <a:pt x="118" y="554"/>
                  </a:lnTo>
                  <a:lnTo>
                    <a:pt x="142" y="572"/>
                  </a:lnTo>
                  <a:lnTo>
                    <a:pt x="168" y="588"/>
                  </a:lnTo>
                  <a:lnTo>
                    <a:pt x="196" y="600"/>
                  </a:lnTo>
                  <a:lnTo>
                    <a:pt x="224" y="610"/>
                  </a:lnTo>
                  <a:lnTo>
                    <a:pt x="254" y="616"/>
                  </a:lnTo>
                  <a:lnTo>
                    <a:pt x="286" y="620"/>
                  </a:lnTo>
                  <a:lnTo>
                    <a:pt x="318" y="622"/>
                  </a:lnTo>
                  <a:lnTo>
                    <a:pt x="318" y="622"/>
                  </a:lnTo>
                  <a:lnTo>
                    <a:pt x="350" y="620"/>
                  </a:lnTo>
                  <a:lnTo>
                    <a:pt x="380" y="614"/>
                  </a:lnTo>
                  <a:lnTo>
                    <a:pt x="410" y="606"/>
                  </a:lnTo>
                  <a:lnTo>
                    <a:pt x="438" y="594"/>
                  </a:lnTo>
                  <a:lnTo>
                    <a:pt x="464" y="580"/>
                  </a:lnTo>
                  <a:lnTo>
                    <a:pt x="490" y="564"/>
                  </a:lnTo>
                  <a:lnTo>
                    <a:pt x="514" y="546"/>
                  </a:lnTo>
                  <a:lnTo>
                    <a:pt x="536" y="526"/>
                  </a:lnTo>
                  <a:lnTo>
                    <a:pt x="554" y="502"/>
                  </a:lnTo>
                  <a:lnTo>
                    <a:pt x="572" y="478"/>
                  </a:lnTo>
                  <a:lnTo>
                    <a:pt x="588" y="452"/>
                  </a:lnTo>
                  <a:lnTo>
                    <a:pt x="600" y="426"/>
                  </a:lnTo>
                  <a:lnTo>
                    <a:pt x="610" y="396"/>
                  </a:lnTo>
                  <a:lnTo>
                    <a:pt x="616" y="366"/>
                  </a:lnTo>
                  <a:lnTo>
                    <a:pt x="620" y="336"/>
                  </a:lnTo>
                  <a:lnTo>
                    <a:pt x="622" y="304"/>
                  </a:lnTo>
                  <a:lnTo>
                    <a:pt x="622" y="304"/>
                  </a:lnTo>
                  <a:lnTo>
                    <a:pt x="620" y="272"/>
                  </a:lnTo>
                  <a:lnTo>
                    <a:pt x="614" y="240"/>
                  </a:lnTo>
                  <a:lnTo>
                    <a:pt x="606" y="212"/>
                  </a:lnTo>
                  <a:lnTo>
                    <a:pt x="594" y="182"/>
                  </a:lnTo>
                  <a:lnTo>
                    <a:pt x="580" y="156"/>
                  </a:lnTo>
                  <a:lnTo>
                    <a:pt x="564" y="130"/>
                  </a:lnTo>
                  <a:lnTo>
                    <a:pt x="546" y="108"/>
                  </a:lnTo>
                  <a:lnTo>
                    <a:pt x="526" y="86"/>
                  </a:lnTo>
                  <a:lnTo>
                    <a:pt x="502" y="66"/>
                  </a:lnTo>
                  <a:lnTo>
                    <a:pt x="478" y="48"/>
                  </a:lnTo>
                  <a:lnTo>
                    <a:pt x="452" y="34"/>
                  </a:lnTo>
                  <a:lnTo>
                    <a:pt x="424" y="20"/>
                  </a:lnTo>
                  <a:lnTo>
                    <a:pt x="396" y="12"/>
                  </a:lnTo>
                  <a:lnTo>
                    <a:pt x="366" y="4"/>
                  </a:lnTo>
                  <a:lnTo>
                    <a:pt x="336" y="0"/>
                  </a:lnTo>
                  <a:lnTo>
                    <a:pt x="304" y="0"/>
                  </a:lnTo>
                  <a:close/>
                </a:path>
              </a:pathLst>
            </a:custGeom>
            <a:solidFill>
              <a:srgbClr val="F79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23"/>
            <p:cNvSpPr>
              <a:spLocks/>
            </p:cNvSpPr>
            <p:nvPr/>
          </p:nvSpPr>
          <p:spPr bwMode="auto">
            <a:xfrm>
              <a:off x="3109913" y="3849688"/>
              <a:ext cx="720725" cy="720725"/>
            </a:xfrm>
            <a:custGeom>
              <a:avLst/>
              <a:gdLst>
                <a:gd name="T0" fmla="*/ 222 w 454"/>
                <a:gd name="T1" fmla="*/ 0 h 454"/>
                <a:gd name="T2" fmla="*/ 176 w 454"/>
                <a:gd name="T3" fmla="*/ 6 h 454"/>
                <a:gd name="T4" fmla="*/ 134 w 454"/>
                <a:gd name="T5" fmla="*/ 20 h 454"/>
                <a:gd name="T6" fmla="*/ 96 w 454"/>
                <a:gd name="T7" fmla="*/ 42 h 454"/>
                <a:gd name="T8" fmla="*/ 62 w 454"/>
                <a:gd name="T9" fmla="*/ 70 h 454"/>
                <a:gd name="T10" fmla="*/ 36 w 454"/>
                <a:gd name="T11" fmla="*/ 104 h 454"/>
                <a:gd name="T12" fmla="*/ 16 w 454"/>
                <a:gd name="T13" fmla="*/ 142 h 454"/>
                <a:gd name="T14" fmla="*/ 4 w 454"/>
                <a:gd name="T15" fmla="*/ 186 h 454"/>
                <a:gd name="T16" fmla="*/ 0 w 454"/>
                <a:gd name="T17" fmla="*/ 232 h 454"/>
                <a:gd name="T18" fmla="*/ 2 w 454"/>
                <a:gd name="T19" fmla="*/ 254 h 454"/>
                <a:gd name="T20" fmla="*/ 12 w 454"/>
                <a:gd name="T21" fmla="*/ 298 h 454"/>
                <a:gd name="T22" fmla="*/ 30 w 454"/>
                <a:gd name="T23" fmla="*/ 338 h 454"/>
                <a:gd name="T24" fmla="*/ 54 w 454"/>
                <a:gd name="T25" fmla="*/ 374 h 454"/>
                <a:gd name="T26" fmla="*/ 86 w 454"/>
                <a:gd name="T27" fmla="*/ 404 h 454"/>
                <a:gd name="T28" fmla="*/ 122 w 454"/>
                <a:gd name="T29" fmla="*/ 428 h 454"/>
                <a:gd name="T30" fmla="*/ 164 w 454"/>
                <a:gd name="T31" fmla="*/ 444 h 454"/>
                <a:gd name="T32" fmla="*/ 208 w 454"/>
                <a:gd name="T33" fmla="*/ 452 h 454"/>
                <a:gd name="T34" fmla="*/ 232 w 454"/>
                <a:gd name="T35" fmla="*/ 454 h 454"/>
                <a:gd name="T36" fmla="*/ 276 w 454"/>
                <a:gd name="T37" fmla="*/ 448 h 454"/>
                <a:gd name="T38" fmla="*/ 320 w 454"/>
                <a:gd name="T39" fmla="*/ 434 h 454"/>
                <a:gd name="T40" fmla="*/ 358 w 454"/>
                <a:gd name="T41" fmla="*/ 412 h 454"/>
                <a:gd name="T42" fmla="*/ 390 w 454"/>
                <a:gd name="T43" fmla="*/ 384 h 454"/>
                <a:gd name="T44" fmla="*/ 418 w 454"/>
                <a:gd name="T45" fmla="*/ 348 h 454"/>
                <a:gd name="T46" fmla="*/ 438 w 454"/>
                <a:gd name="T47" fmla="*/ 310 h 454"/>
                <a:gd name="T48" fmla="*/ 450 w 454"/>
                <a:gd name="T49" fmla="*/ 268 h 454"/>
                <a:gd name="T50" fmla="*/ 454 w 454"/>
                <a:gd name="T51" fmla="*/ 222 h 454"/>
                <a:gd name="T52" fmla="*/ 452 w 454"/>
                <a:gd name="T53" fmla="*/ 198 h 454"/>
                <a:gd name="T54" fmla="*/ 442 w 454"/>
                <a:gd name="T55" fmla="*/ 154 h 454"/>
                <a:gd name="T56" fmla="*/ 424 w 454"/>
                <a:gd name="T57" fmla="*/ 114 h 454"/>
                <a:gd name="T58" fmla="*/ 398 w 454"/>
                <a:gd name="T59" fmla="*/ 78 h 454"/>
                <a:gd name="T60" fmla="*/ 366 w 454"/>
                <a:gd name="T61" fmla="*/ 48 h 454"/>
                <a:gd name="T62" fmla="*/ 330 w 454"/>
                <a:gd name="T63" fmla="*/ 24 h 454"/>
                <a:gd name="T64" fmla="*/ 288 w 454"/>
                <a:gd name="T65" fmla="*/ 8 h 454"/>
                <a:gd name="T66" fmla="*/ 244 w 454"/>
                <a:gd name="T67"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4" h="454">
                  <a:moveTo>
                    <a:pt x="222" y="0"/>
                  </a:moveTo>
                  <a:lnTo>
                    <a:pt x="222" y="0"/>
                  </a:lnTo>
                  <a:lnTo>
                    <a:pt x="198" y="2"/>
                  </a:lnTo>
                  <a:lnTo>
                    <a:pt x="176" y="6"/>
                  </a:lnTo>
                  <a:lnTo>
                    <a:pt x="154" y="12"/>
                  </a:lnTo>
                  <a:lnTo>
                    <a:pt x="134" y="20"/>
                  </a:lnTo>
                  <a:lnTo>
                    <a:pt x="114" y="30"/>
                  </a:lnTo>
                  <a:lnTo>
                    <a:pt x="96" y="42"/>
                  </a:lnTo>
                  <a:lnTo>
                    <a:pt x="78" y="54"/>
                  </a:lnTo>
                  <a:lnTo>
                    <a:pt x="62" y="70"/>
                  </a:lnTo>
                  <a:lnTo>
                    <a:pt x="48" y="86"/>
                  </a:lnTo>
                  <a:lnTo>
                    <a:pt x="36" y="104"/>
                  </a:lnTo>
                  <a:lnTo>
                    <a:pt x="24" y="122"/>
                  </a:lnTo>
                  <a:lnTo>
                    <a:pt x="16" y="142"/>
                  </a:lnTo>
                  <a:lnTo>
                    <a:pt x="8" y="164"/>
                  </a:lnTo>
                  <a:lnTo>
                    <a:pt x="4" y="186"/>
                  </a:lnTo>
                  <a:lnTo>
                    <a:pt x="0" y="208"/>
                  </a:lnTo>
                  <a:lnTo>
                    <a:pt x="0" y="232"/>
                  </a:lnTo>
                  <a:lnTo>
                    <a:pt x="0" y="232"/>
                  </a:lnTo>
                  <a:lnTo>
                    <a:pt x="2" y="254"/>
                  </a:lnTo>
                  <a:lnTo>
                    <a:pt x="6" y="278"/>
                  </a:lnTo>
                  <a:lnTo>
                    <a:pt x="12" y="298"/>
                  </a:lnTo>
                  <a:lnTo>
                    <a:pt x="20" y="320"/>
                  </a:lnTo>
                  <a:lnTo>
                    <a:pt x="30" y="338"/>
                  </a:lnTo>
                  <a:lnTo>
                    <a:pt x="42" y="358"/>
                  </a:lnTo>
                  <a:lnTo>
                    <a:pt x="54" y="374"/>
                  </a:lnTo>
                  <a:lnTo>
                    <a:pt x="70" y="390"/>
                  </a:lnTo>
                  <a:lnTo>
                    <a:pt x="86" y="404"/>
                  </a:lnTo>
                  <a:lnTo>
                    <a:pt x="104" y="418"/>
                  </a:lnTo>
                  <a:lnTo>
                    <a:pt x="122" y="428"/>
                  </a:lnTo>
                  <a:lnTo>
                    <a:pt x="142" y="438"/>
                  </a:lnTo>
                  <a:lnTo>
                    <a:pt x="164" y="444"/>
                  </a:lnTo>
                  <a:lnTo>
                    <a:pt x="186" y="450"/>
                  </a:lnTo>
                  <a:lnTo>
                    <a:pt x="208" y="452"/>
                  </a:lnTo>
                  <a:lnTo>
                    <a:pt x="232" y="454"/>
                  </a:lnTo>
                  <a:lnTo>
                    <a:pt x="232" y="454"/>
                  </a:lnTo>
                  <a:lnTo>
                    <a:pt x="254" y="452"/>
                  </a:lnTo>
                  <a:lnTo>
                    <a:pt x="276" y="448"/>
                  </a:lnTo>
                  <a:lnTo>
                    <a:pt x="298" y="442"/>
                  </a:lnTo>
                  <a:lnTo>
                    <a:pt x="320" y="434"/>
                  </a:lnTo>
                  <a:lnTo>
                    <a:pt x="338" y="424"/>
                  </a:lnTo>
                  <a:lnTo>
                    <a:pt x="358" y="412"/>
                  </a:lnTo>
                  <a:lnTo>
                    <a:pt x="374" y="398"/>
                  </a:lnTo>
                  <a:lnTo>
                    <a:pt x="390" y="384"/>
                  </a:lnTo>
                  <a:lnTo>
                    <a:pt x="404" y="366"/>
                  </a:lnTo>
                  <a:lnTo>
                    <a:pt x="418" y="348"/>
                  </a:lnTo>
                  <a:lnTo>
                    <a:pt x="428" y="330"/>
                  </a:lnTo>
                  <a:lnTo>
                    <a:pt x="438" y="310"/>
                  </a:lnTo>
                  <a:lnTo>
                    <a:pt x="444" y="288"/>
                  </a:lnTo>
                  <a:lnTo>
                    <a:pt x="450" y="268"/>
                  </a:lnTo>
                  <a:lnTo>
                    <a:pt x="452" y="244"/>
                  </a:lnTo>
                  <a:lnTo>
                    <a:pt x="454" y="222"/>
                  </a:lnTo>
                  <a:lnTo>
                    <a:pt x="454" y="222"/>
                  </a:lnTo>
                  <a:lnTo>
                    <a:pt x="452" y="198"/>
                  </a:lnTo>
                  <a:lnTo>
                    <a:pt x="448" y="176"/>
                  </a:lnTo>
                  <a:lnTo>
                    <a:pt x="442" y="154"/>
                  </a:lnTo>
                  <a:lnTo>
                    <a:pt x="434" y="134"/>
                  </a:lnTo>
                  <a:lnTo>
                    <a:pt x="424" y="114"/>
                  </a:lnTo>
                  <a:lnTo>
                    <a:pt x="412" y="96"/>
                  </a:lnTo>
                  <a:lnTo>
                    <a:pt x="398" y="78"/>
                  </a:lnTo>
                  <a:lnTo>
                    <a:pt x="384" y="62"/>
                  </a:lnTo>
                  <a:lnTo>
                    <a:pt x="366" y="48"/>
                  </a:lnTo>
                  <a:lnTo>
                    <a:pt x="348" y="36"/>
                  </a:lnTo>
                  <a:lnTo>
                    <a:pt x="330" y="24"/>
                  </a:lnTo>
                  <a:lnTo>
                    <a:pt x="310" y="16"/>
                  </a:lnTo>
                  <a:lnTo>
                    <a:pt x="288" y="8"/>
                  </a:lnTo>
                  <a:lnTo>
                    <a:pt x="268" y="4"/>
                  </a:lnTo>
                  <a:lnTo>
                    <a:pt x="244" y="0"/>
                  </a:lnTo>
                  <a:lnTo>
                    <a:pt x="22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r>
                <a:rPr lang="en-US" sz="4400" b="1"/>
                <a:t>2</a:t>
              </a:r>
            </a:p>
          </p:txBody>
        </p:sp>
      </p:grpSp>
      <p:sp>
        <p:nvSpPr>
          <p:cNvPr id="2" name="TextBox 1"/>
          <p:cNvSpPr txBox="1"/>
          <p:nvPr/>
        </p:nvSpPr>
        <p:spPr>
          <a:xfrm>
            <a:off x="8311863" y="1577437"/>
            <a:ext cx="3096467" cy="923330"/>
          </a:xfrm>
          <a:prstGeom prst="rect">
            <a:avLst/>
          </a:prstGeom>
          <a:noFill/>
        </p:spPr>
        <p:txBody>
          <a:bodyPr wrap="square" rtlCol="0">
            <a:spAutoFit/>
          </a:bodyPr>
          <a:lstStyle/>
          <a:p>
            <a:r>
              <a:rPr lang="en-US" b="1">
                <a:latin typeface="Arial" panose="020B0604020202020204" pitchFamily="34" charset="0"/>
                <a:cs typeface="Arial" panose="020B0604020202020204" pitchFamily="34" charset="0"/>
              </a:rPr>
              <a:t>4. If approved, proceed with event</a:t>
            </a:r>
            <a:br>
              <a:rPr lang="en-US">
                <a:latin typeface="Arial" panose="020B0604020202020204" pitchFamily="34" charset="0"/>
                <a:cs typeface="Arial" panose="020B0604020202020204" pitchFamily="34" charset="0"/>
              </a:rPr>
            </a:br>
            <a:endParaRPr lang="en-US">
              <a:latin typeface="Arial" panose="020B0604020202020204" pitchFamily="34" charset="0"/>
              <a:cs typeface="Arial" panose="020B0604020202020204" pitchFamily="34" charset="0"/>
            </a:endParaRPr>
          </a:p>
        </p:txBody>
      </p:sp>
      <p:sp>
        <p:nvSpPr>
          <p:cNvPr id="21" name="TextBox 20"/>
          <p:cNvSpPr txBox="1"/>
          <p:nvPr/>
        </p:nvSpPr>
        <p:spPr>
          <a:xfrm>
            <a:off x="7655261" y="5348173"/>
            <a:ext cx="3096467" cy="646331"/>
          </a:xfrm>
          <a:prstGeom prst="rect">
            <a:avLst/>
          </a:prstGeom>
          <a:noFill/>
        </p:spPr>
        <p:txBody>
          <a:bodyPr wrap="square" rtlCol="0">
            <a:spAutoFit/>
          </a:bodyPr>
          <a:lstStyle/>
          <a:p>
            <a:r>
              <a:rPr lang="en-US" b="1">
                <a:latin typeface="Arial" panose="020B0604020202020204" pitchFamily="34" charset="0"/>
                <a:cs typeface="Arial" panose="020B0604020202020204" pitchFamily="34" charset="0"/>
              </a:rPr>
              <a:t>3. Procurement Review</a:t>
            </a:r>
            <a:br>
              <a:rPr lang="en-US">
                <a:latin typeface="Arial" panose="020B0604020202020204" pitchFamily="34" charset="0"/>
                <a:cs typeface="Arial" panose="020B0604020202020204" pitchFamily="34" charset="0"/>
              </a:rPr>
            </a:br>
            <a:endParaRPr lang="en-US">
              <a:latin typeface="Arial" panose="020B0604020202020204" pitchFamily="34" charset="0"/>
              <a:cs typeface="Arial" panose="020B0604020202020204" pitchFamily="34" charset="0"/>
            </a:endParaRPr>
          </a:p>
        </p:txBody>
      </p:sp>
      <p:sp>
        <p:nvSpPr>
          <p:cNvPr id="22" name="TextBox 21"/>
          <p:cNvSpPr txBox="1"/>
          <p:nvPr/>
        </p:nvSpPr>
        <p:spPr>
          <a:xfrm>
            <a:off x="519403" y="3517098"/>
            <a:ext cx="3096467" cy="2031325"/>
          </a:xfrm>
          <a:prstGeom prst="rect">
            <a:avLst/>
          </a:prstGeom>
          <a:noFill/>
        </p:spPr>
        <p:txBody>
          <a:bodyPr wrap="square" rtlCol="0">
            <a:spAutoFit/>
          </a:bodyPr>
          <a:lstStyle/>
          <a:p>
            <a:r>
              <a:rPr lang="en-US" b="1">
                <a:latin typeface="Arial" panose="020B0604020202020204" pitchFamily="34" charset="0"/>
                <a:cs typeface="Arial" panose="020B0604020202020204" pitchFamily="34" charset="0"/>
              </a:rPr>
              <a:t>2. Complete Food &amp; Space Request Form</a:t>
            </a:r>
            <a:br>
              <a:rPr lang="en-US">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Upon receipt of all bids for either food or space, complete and submit Food and Space Request Packet to Procurement for Review.</a:t>
            </a:r>
          </a:p>
        </p:txBody>
      </p:sp>
      <p:sp>
        <p:nvSpPr>
          <p:cNvPr id="23" name="TextBox 22"/>
          <p:cNvSpPr txBox="1"/>
          <p:nvPr/>
        </p:nvSpPr>
        <p:spPr>
          <a:xfrm>
            <a:off x="1259448" y="1040526"/>
            <a:ext cx="3227616" cy="1477328"/>
          </a:xfrm>
          <a:prstGeom prst="rect">
            <a:avLst/>
          </a:prstGeom>
          <a:noFill/>
        </p:spPr>
        <p:txBody>
          <a:bodyPr wrap="square" rtlCol="0">
            <a:spAutoFit/>
          </a:bodyPr>
          <a:lstStyle/>
          <a:p>
            <a:r>
              <a:rPr lang="en-US" b="1">
                <a:latin typeface="Arial" panose="020B0604020202020204" pitchFamily="34" charset="0"/>
                <a:cs typeface="Arial" panose="020B0604020202020204" pitchFamily="34" charset="0"/>
              </a:rPr>
              <a:t>1: To Reserve Food or Space</a:t>
            </a:r>
            <a:br>
              <a:rPr lang="en-US">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Complete the </a:t>
            </a:r>
            <a:r>
              <a:rPr lang="en-US" err="1">
                <a:latin typeface="Arial" panose="020B0604020202020204" pitchFamily="34" charset="0"/>
                <a:cs typeface="Arial" panose="020B0604020202020204" pitchFamily="34" charset="0"/>
              </a:rPr>
              <a:t>RFQuote</a:t>
            </a:r>
            <a:r>
              <a:rPr lang="en-US">
                <a:latin typeface="Arial" panose="020B0604020202020204" pitchFamily="34" charset="0"/>
                <a:cs typeface="Arial" panose="020B0604020202020204" pitchFamily="34" charset="0"/>
              </a:rPr>
              <a:t> process first to select the vendor with the lowest bid.</a:t>
            </a:r>
          </a:p>
        </p:txBody>
      </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5296" y="1594017"/>
            <a:ext cx="3401356" cy="3401356"/>
          </a:xfrm>
          <a:prstGeom prst="rect">
            <a:avLst/>
          </a:prstGeom>
        </p:spPr>
      </p:pic>
      <p:sp>
        <p:nvSpPr>
          <p:cNvPr id="3" name="TextBox 2">
            <a:extLst>
              <a:ext uri="{FF2B5EF4-FFF2-40B4-BE49-F238E27FC236}">
                <a16:creationId xmlns:a16="http://schemas.microsoft.com/office/drawing/2014/main" id="{C1C4C696-3937-45EF-8198-DC293D33FC39}"/>
              </a:ext>
            </a:extLst>
          </p:cNvPr>
          <p:cNvSpPr txBox="1"/>
          <p:nvPr/>
        </p:nvSpPr>
        <p:spPr>
          <a:xfrm>
            <a:off x="5634892" y="2997200"/>
            <a:ext cx="914400" cy="914400"/>
          </a:xfrm>
          <a:prstGeom prst="rect">
            <a:avLst/>
          </a:prstGeom>
        </p:spPr>
        <p:txBody>
          <a:bodyPr vert="horz" wrap="square" lIns="91440" tIns="45720" rIns="91440" bIns="45720" rtlCol="0" anchor="ctr">
            <a:noAutofit/>
          </a:bodyPr>
          <a:lstStyle/>
          <a:p>
            <a:pPr algn="l" fontAlgn="base"/>
            <a:endParaRPr lang="en-US" sz="8000" b="1">
              <a:solidFill>
                <a:srgbClr val="003B71"/>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2D946762-FC4A-437A-A7EF-18A1D6895A9C}"/>
              </a:ext>
            </a:extLst>
          </p:cNvPr>
          <p:cNvSpPr txBox="1"/>
          <p:nvPr/>
        </p:nvSpPr>
        <p:spPr>
          <a:xfrm>
            <a:off x="582447" y="187717"/>
            <a:ext cx="7729416" cy="533853"/>
          </a:xfrm>
          <a:prstGeom prst="rect">
            <a:avLst/>
          </a:prstGeom>
        </p:spPr>
        <p:txBody>
          <a:bodyPr vert="horz" wrap="square" lIns="91440" tIns="45720" rIns="91440" bIns="45720" rtlCol="0" anchor="ctr">
            <a:noAutofit/>
          </a:bodyPr>
          <a:lstStyle/>
          <a:p>
            <a:pPr algn="l" fontAlgn="base"/>
            <a:r>
              <a:rPr lang="en-US" sz="3600" b="1">
                <a:solidFill>
                  <a:srgbClr val="003B71"/>
                </a:solidFill>
                <a:latin typeface="Arial" panose="020B0604020202020204" pitchFamily="34" charset="0"/>
                <a:cs typeface="Arial" panose="020B0604020202020204" pitchFamily="34" charset="0"/>
              </a:rPr>
              <a:t>Food &amp; Space Request Form</a:t>
            </a:r>
          </a:p>
        </p:txBody>
      </p:sp>
    </p:spTree>
    <p:extLst>
      <p:ext uri="{BB962C8B-B14F-4D97-AF65-F5344CB8AC3E}">
        <p14:creationId xmlns:p14="http://schemas.microsoft.com/office/powerpoint/2010/main" val="3130313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32600-1EAA-A341-B94E-BB77F1B0FB6C}"/>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A5552A36-7966-F741-9799-77A69E029E7D}"/>
              </a:ext>
            </a:extLst>
          </p:cNvPr>
          <p:cNvSpPr>
            <a:spLocks noGrp="1"/>
          </p:cNvSpPr>
          <p:nvPr>
            <p:ph idx="1"/>
          </p:nvPr>
        </p:nvSpPr>
        <p:spPr/>
        <p:txBody>
          <a:bodyPr vert="horz" lIns="91440" tIns="45720" rIns="91440" bIns="45720" rtlCol="0" anchor="t">
            <a:normAutofit fontScale="92500" lnSpcReduction="10000"/>
          </a:bodyPr>
          <a:lstStyle/>
          <a:p>
            <a:r>
              <a:rPr lang="en-US" dirty="0"/>
              <a:t>The Purpose of Training</a:t>
            </a:r>
          </a:p>
          <a:p>
            <a:r>
              <a:rPr lang="en-US" dirty="0"/>
              <a:t>Procurement Stakeholders &amp; Thresholds</a:t>
            </a:r>
          </a:p>
          <a:p>
            <a:r>
              <a:rPr lang="en-US" dirty="0">
                <a:latin typeface="Arial"/>
                <a:cs typeface="Arial"/>
              </a:rPr>
              <a:t>Grants</a:t>
            </a:r>
            <a:endParaRPr lang="en-US" dirty="0"/>
          </a:p>
          <a:p>
            <a:r>
              <a:rPr lang="en-US" dirty="0">
                <a:latin typeface="Arial"/>
                <a:cs typeface="Arial"/>
              </a:rPr>
              <a:t>Technology </a:t>
            </a:r>
            <a:endParaRPr lang="en-US" dirty="0"/>
          </a:p>
          <a:p>
            <a:r>
              <a:rPr lang="en-US" dirty="0">
                <a:latin typeface="Arial"/>
                <a:cs typeface="Arial"/>
              </a:rPr>
              <a:t>Contracts </a:t>
            </a:r>
            <a:endParaRPr lang="en-US" dirty="0"/>
          </a:p>
          <a:p>
            <a:r>
              <a:rPr lang="en-US" dirty="0">
                <a:latin typeface="Arial"/>
                <a:cs typeface="Arial"/>
              </a:rPr>
              <a:t>Purchasing </a:t>
            </a:r>
            <a:endParaRPr lang="en-US" dirty="0"/>
          </a:p>
          <a:p>
            <a:r>
              <a:rPr lang="en-US" dirty="0">
                <a:latin typeface="Arial"/>
                <a:cs typeface="Arial"/>
              </a:rPr>
              <a:t>Procurement Process Maps</a:t>
            </a:r>
            <a:endParaRPr lang="en-US" dirty="0"/>
          </a:p>
          <a:p>
            <a:r>
              <a:rPr lang="en-US" dirty="0"/>
              <a:t>Q &amp; A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9081355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DAE2A-7B0F-4D92-1C13-B29F5FA43236}"/>
              </a:ext>
            </a:extLst>
          </p:cNvPr>
          <p:cNvSpPr>
            <a:spLocks noGrp="1"/>
          </p:cNvSpPr>
          <p:nvPr>
            <p:ph type="title"/>
          </p:nvPr>
        </p:nvSpPr>
        <p:spPr/>
        <p:txBody>
          <a:bodyPr/>
          <a:lstStyle/>
          <a:p>
            <a:r>
              <a:rPr lang="en-US" dirty="0"/>
              <a:t>Food and Space Request (Cont.)</a:t>
            </a:r>
            <a:endParaRPr lang="en-US"/>
          </a:p>
        </p:txBody>
      </p:sp>
      <p:sp>
        <p:nvSpPr>
          <p:cNvPr id="3" name="Content Placeholder 2">
            <a:extLst>
              <a:ext uri="{FF2B5EF4-FFF2-40B4-BE49-F238E27FC236}">
                <a16:creationId xmlns:a16="http://schemas.microsoft.com/office/drawing/2014/main" id="{81203ADB-367E-0BC4-6F20-D69F9E3EEDFF}"/>
              </a:ext>
            </a:extLst>
          </p:cNvPr>
          <p:cNvSpPr>
            <a:spLocks noGrp="1"/>
          </p:cNvSpPr>
          <p:nvPr>
            <p:ph idx="1"/>
          </p:nvPr>
        </p:nvSpPr>
        <p:spPr/>
        <p:txBody>
          <a:bodyPr/>
          <a:lstStyle/>
          <a:p>
            <a:r>
              <a:rPr lang="en-US" dirty="0"/>
              <a:t>Refreshment cost</a:t>
            </a:r>
          </a:p>
          <a:p>
            <a:r>
              <a:rPr lang="en-US" dirty="0"/>
              <a:t>The Procurement Office will require at least </a:t>
            </a:r>
            <a:r>
              <a:rPr lang="en-US" b="1" u="sng" dirty="0"/>
              <a:t>seven (7) business </a:t>
            </a:r>
            <a:r>
              <a:rPr lang="en-US" dirty="0"/>
              <a:t>days to process and approve a food and space request. </a:t>
            </a:r>
          </a:p>
          <a:p>
            <a:endParaRPr lang="en-US" dirty="0"/>
          </a:p>
        </p:txBody>
      </p:sp>
    </p:spTree>
    <p:extLst>
      <p:ext uri="{BB962C8B-B14F-4D97-AF65-F5344CB8AC3E}">
        <p14:creationId xmlns:p14="http://schemas.microsoft.com/office/powerpoint/2010/main" val="16526353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13152-8308-476D-B397-D537AF7B3827}"/>
              </a:ext>
            </a:extLst>
          </p:cNvPr>
          <p:cNvSpPr>
            <a:spLocks noGrp="1"/>
          </p:cNvSpPr>
          <p:nvPr>
            <p:ph type="title"/>
          </p:nvPr>
        </p:nvSpPr>
        <p:spPr/>
        <p:txBody>
          <a:bodyPr/>
          <a:lstStyle/>
          <a:p>
            <a:pPr algn="ctr"/>
            <a:r>
              <a:rPr lang="en-US" dirty="0"/>
              <a:t>Group Activity</a:t>
            </a:r>
          </a:p>
        </p:txBody>
      </p:sp>
      <p:sp>
        <p:nvSpPr>
          <p:cNvPr id="3" name="Content Placeholder 2">
            <a:extLst>
              <a:ext uri="{FF2B5EF4-FFF2-40B4-BE49-F238E27FC236}">
                <a16:creationId xmlns:a16="http://schemas.microsoft.com/office/drawing/2014/main" id="{0E00B6FD-3AFC-4D4E-8B98-09F407DBAF81}"/>
              </a:ext>
            </a:extLst>
          </p:cNvPr>
          <p:cNvSpPr>
            <a:spLocks noGrp="1"/>
          </p:cNvSpPr>
          <p:nvPr>
            <p:ph idx="1"/>
          </p:nvPr>
        </p:nvSpPr>
        <p:spPr/>
        <p:txBody>
          <a:bodyPr>
            <a:normAutofit fontScale="85000" lnSpcReduction="20000"/>
          </a:bodyPr>
          <a:lstStyle/>
          <a:p>
            <a:pPr marL="0" indent="0" algn="ctr">
              <a:buNone/>
            </a:pPr>
            <a:r>
              <a:rPr lang="en-US" sz="3600" b="1" dirty="0">
                <a:solidFill>
                  <a:srgbClr val="5B5B5B"/>
                </a:solidFill>
              </a:rPr>
              <a:t>A program is planning to host an annual conference. The agency wants to contract with a motivational speaker to inspire teachers and administrators and lunch will be served. </a:t>
            </a:r>
            <a:endParaRPr lang="en-US" sz="3600" b="1">
              <a:solidFill>
                <a:srgbClr val="5B5B5B"/>
              </a:solidFill>
            </a:endParaRPr>
          </a:p>
          <a:p>
            <a:pPr marL="0" indent="0" algn="ctr">
              <a:buNone/>
            </a:pPr>
            <a:endParaRPr lang="en-US" sz="3600" b="1" dirty="0">
              <a:solidFill>
                <a:srgbClr val="5B5B5B"/>
              </a:solidFill>
            </a:endParaRPr>
          </a:p>
          <a:p>
            <a:pPr marL="0" indent="0" algn="ctr">
              <a:buNone/>
            </a:pPr>
            <a:r>
              <a:rPr lang="en-US" sz="3600" b="1" dirty="0">
                <a:solidFill>
                  <a:srgbClr val="5B5B5B"/>
                </a:solidFill>
              </a:rPr>
              <a:t>How should your program office proceed?</a:t>
            </a:r>
          </a:p>
          <a:p>
            <a:pPr marL="0" indent="0" algn="ctr">
              <a:buNone/>
            </a:pPr>
            <a:endParaRPr lang="en-US" sz="3600" b="1" dirty="0">
              <a:solidFill>
                <a:srgbClr val="5B5B5B"/>
              </a:solidFill>
            </a:endParaRPr>
          </a:p>
          <a:p>
            <a:pPr marL="0" indent="0" algn="ctr">
              <a:buNone/>
            </a:pPr>
            <a:endParaRPr lang="en-US" sz="3600" b="1" dirty="0">
              <a:solidFill>
                <a:srgbClr val="5B5B5B"/>
              </a:solidFill>
            </a:endParaRPr>
          </a:p>
          <a:p>
            <a:pPr marL="0" indent="0" algn="ctr">
              <a:buNone/>
            </a:pPr>
            <a:r>
              <a:rPr lang="en-US" sz="3600" b="1" dirty="0">
                <a:solidFill>
                  <a:srgbClr val="5B5B5B"/>
                </a:solidFill>
              </a:rPr>
              <a:t>Email final RFQ Form to kwiggins@mdek12.org</a:t>
            </a:r>
          </a:p>
          <a:p>
            <a:endParaRPr lang="en-US" dirty="0"/>
          </a:p>
        </p:txBody>
      </p:sp>
    </p:spTree>
    <p:extLst>
      <p:ext uri="{BB962C8B-B14F-4D97-AF65-F5344CB8AC3E}">
        <p14:creationId xmlns:p14="http://schemas.microsoft.com/office/powerpoint/2010/main" val="11114842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C0D4F8-33B5-461D-B706-11E4CCD6CD5A}"/>
              </a:ext>
            </a:extLst>
          </p:cNvPr>
          <p:cNvSpPr>
            <a:spLocks noGrp="1"/>
          </p:cNvSpPr>
          <p:nvPr>
            <p:ph type="sldNum" sz="quarter" idx="12"/>
          </p:nvPr>
        </p:nvSpPr>
        <p:spPr/>
        <p:txBody>
          <a:bodyPr/>
          <a:lstStyle/>
          <a:p>
            <a:fld id="{84E24DD3-0117-F947-8F74-C808912B5A2D}" type="slidenum">
              <a:rPr lang="en-US" smtClean="0"/>
              <a:t>52</a:t>
            </a:fld>
            <a:endParaRPr lang="en-US"/>
          </a:p>
        </p:txBody>
      </p:sp>
      <p:pic>
        <p:nvPicPr>
          <p:cNvPr id="4" name="Picture 3">
            <a:extLst>
              <a:ext uri="{FF2B5EF4-FFF2-40B4-BE49-F238E27FC236}">
                <a16:creationId xmlns:a16="http://schemas.microsoft.com/office/drawing/2014/main" id="{8EBCFC23-EBC0-4817-B8BE-0D8D71A73F91}"/>
              </a:ext>
            </a:extLst>
          </p:cNvPr>
          <p:cNvPicPr>
            <a:picLocks/>
          </p:cNvPicPr>
          <p:nvPr>
            <p:custDataLst>
              <p:tags r:id="rId2"/>
            </p:custDataLst>
          </p:nvPr>
        </p:nvPicPr>
        <p:blipFill>
          <a:blip r:embed="rId8"/>
          <a:stretch>
            <a:fillRect/>
          </a:stretch>
        </p:blipFill>
        <p:spPr>
          <a:xfrm>
            <a:off x="3201670" y="508000"/>
            <a:ext cx="1219200" cy="510126"/>
          </a:xfrm>
          <a:prstGeom prst="rect">
            <a:avLst/>
          </a:prstGeom>
        </p:spPr>
      </p:pic>
      <p:pic>
        <p:nvPicPr>
          <p:cNvPr id="6" name="Picture 5">
            <a:extLst>
              <a:ext uri="{FF2B5EF4-FFF2-40B4-BE49-F238E27FC236}">
                <a16:creationId xmlns:a16="http://schemas.microsoft.com/office/drawing/2014/main" id="{051C2060-6C12-4324-9A96-0AFD26FE82CE}"/>
              </a:ext>
            </a:extLst>
          </p:cNvPr>
          <p:cNvPicPr>
            <a:picLocks/>
          </p:cNvPicPr>
          <p:nvPr>
            <p:custDataLst>
              <p:tags r:id="rId3"/>
            </p:custDataLst>
          </p:nvPr>
        </p:nvPicPr>
        <p:blipFill>
          <a:blip r:embed="rId9"/>
          <a:stretch>
            <a:fillRect/>
          </a:stretch>
        </p:blipFill>
        <p:spPr>
          <a:xfrm>
            <a:off x="508000" y="2209800"/>
            <a:ext cx="2438400" cy="2438400"/>
          </a:xfrm>
          <a:prstGeom prst="rect">
            <a:avLst/>
          </a:prstGeom>
        </p:spPr>
      </p:pic>
      <p:sp>
        <p:nvSpPr>
          <p:cNvPr id="7" name="Rectangle 6">
            <a:extLst>
              <a:ext uri="{FF2B5EF4-FFF2-40B4-BE49-F238E27FC236}">
                <a16:creationId xmlns:a16="http://schemas.microsoft.com/office/drawing/2014/main" id="{DBAC8A73-CC56-4AEF-A8CD-6746E82A9903}"/>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a:solidFill>
                  <a:srgbClr val="5B5B5B"/>
                </a:solidFill>
              </a:rPr>
              <a:t>Audience Q&amp;A Session</a:t>
            </a:r>
          </a:p>
        </p:txBody>
      </p:sp>
      <p:sp>
        <p:nvSpPr>
          <p:cNvPr id="8" name="Rectangle 7">
            <a:extLst>
              <a:ext uri="{FF2B5EF4-FFF2-40B4-BE49-F238E27FC236}">
                <a16:creationId xmlns:a16="http://schemas.microsoft.com/office/drawing/2014/main" id="{AD64CE8C-46F3-4463-9C53-0FF18ACC8225}"/>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audience questions on this slide.</a:t>
            </a:r>
          </a:p>
        </p:txBody>
      </p:sp>
    </p:spTree>
    <p:custDataLst>
      <p:tags r:id="rId1"/>
    </p:custDataLst>
    <p:extLst>
      <p:ext uri="{BB962C8B-B14F-4D97-AF65-F5344CB8AC3E}">
        <p14:creationId xmlns:p14="http://schemas.microsoft.com/office/powerpoint/2010/main" val="10968532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25" name="Freeform: Shape 2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extBox 5">
            <a:extLst>
              <a:ext uri="{FF2B5EF4-FFF2-40B4-BE49-F238E27FC236}">
                <a16:creationId xmlns:a16="http://schemas.microsoft.com/office/drawing/2014/main" id="{DEDAABC6-B32F-4F75-AE5B-EC07BC78FCCC}"/>
              </a:ext>
            </a:extLst>
          </p:cNvPr>
          <p:cNvSpPr txBox="1"/>
          <p:nvPr/>
        </p:nvSpPr>
        <p:spPr>
          <a:xfrm>
            <a:off x="1554078" y="1391138"/>
            <a:ext cx="9464430" cy="3087077"/>
          </a:xfrm>
          <a:prstGeom prst="rect">
            <a:avLst/>
          </a:prstGeom>
        </p:spPr>
        <p:txBody>
          <a:bodyPr vert="horz" wrap="square" lIns="91440" tIns="45720" rIns="91440" bIns="45720" rtlCol="0" anchor="ctr">
            <a:noAutofit/>
          </a:bodyPr>
          <a:lstStyle/>
          <a:p>
            <a:pPr algn="ctr" fontAlgn="base"/>
            <a:r>
              <a:rPr lang="en-US" sz="4800" b="1" dirty="0">
                <a:solidFill>
                  <a:srgbClr val="003B71"/>
                </a:solidFill>
                <a:latin typeface="Arial" panose="020B0604020202020204" pitchFamily="34" charset="0"/>
                <a:cs typeface="Arial" panose="020B0604020202020204" pitchFamily="34" charset="0"/>
              </a:rPr>
              <a:t>Documents from this presentation will be emailed to you at the conclusion of this session.</a:t>
            </a:r>
          </a:p>
        </p:txBody>
      </p:sp>
    </p:spTree>
    <p:extLst>
      <p:ext uri="{BB962C8B-B14F-4D97-AF65-F5344CB8AC3E}">
        <p14:creationId xmlns:p14="http://schemas.microsoft.com/office/powerpoint/2010/main" val="3034534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32600-1EAA-A341-B94E-BB77F1B0FB6C}"/>
              </a:ext>
            </a:extLst>
          </p:cNvPr>
          <p:cNvSpPr>
            <a:spLocks noGrp="1"/>
          </p:cNvSpPr>
          <p:nvPr>
            <p:ph type="title"/>
          </p:nvPr>
        </p:nvSpPr>
        <p:spPr>
          <a:xfrm>
            <a:off x="490323" y="275585"/>
            <a:ext cx="10605890" cy="380298"/>
          </a:xfrm>
        </p:spPr>
        <p:txBody>
          <a:bodyPr/>
          <a:lstStyle/>
          <a:p>
            <a:r>
              <a:rPr lang="en-US" sz="2800">
                <a:latin typeface="Arial"/>
                <a:cs typeface="Arial"/>
              </a:rPr>
              <a:t>Understanding MDE Procurement</a:t>
            </a:r>
            <a:endParaRPr lang="en-US" sz="2800" dirty="0">
              <a:latin typeface="Arial"/>
              <a:cs typeface="Arial"/>
            </a:endParaRPr>
          </a:p>
        </p:txBody>
      </p:sp>
      <p:sp>
        <p:nvSpPr>
          <p:cNvPr id="4" name="Text Placeholder 2">
            <a:extLst>
              <a:ext uri="{FF2B5EF4-FFF2-40B4-BE49-F238E27FC236}">
                <a16:creationId xmlns:a16="http://schemas.microsoft.com/office/drawing/2014/main" id="{FEE71EB5-61FB-4F24-A545-7319F1F048A7}"/>
              </a:ext>
            </a:extLst>
          </p:cNvPr>
          <p:cNvSpPr txBox="1">
            <a:spLocks/>
          </p:cNvSpPr>
          <p:nvPr/>
        </p:nvSpPr>
        <p:spPr>
          <a:xfrm>
            <a:off x="490323" y="965265"/>
            <a:ext cx="11142836" cy="3860767"/>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9725" lvl="1" indent="-339725">
              <a:lnSpc>
                <a:spcPct val="100000"/>
              </a:lnSpc>
              <a:spcAft>
                <a:spcPts val="1800"/>
              </a:spcAft>
              <a:buClr>
                <a:schemeClr val="tx1"/>
              </a:buClr>
            </a:pPr>
            <a:r>
              <a:rPr lang="en-US" sz="3600" dirty="0">
                <a:latin typeface="Arial" panose="020B0604020202020204" pitchFamily="34" charset="0"/>
                <a:cs typeface="Arial" panose="020B0604020202020204" pitchFamily="34" charset="0"/>
              </a:rPr>
              <a:t>What is the Office of Procurement’s role?</a:t>
            </a:r>
          </a:p>
          <a:p>
            <a:pPr marL="339725" lvl="1" indent="-339725">
              <a:lnSpc>
                <a:spcPct val="100000"/>
              </a:lnSpc>
              <a:spcAft>
                <a:spcPts val="1800"/>
              </a:spcAft>
              <a:buClr>
                <a:schemeClr val="tx1"/>
              </a:buClr>
            </a:pPr>
            <a:r>
              <a:rPr lang="en-US" sz="3600" dirty="0">
                <a:latin typeface="Arial" panose="020B0604020202020204" pitchFamily="34" charset="0"/>
                <a:cs typeface="Arial" panose="020B0604020202020204" pitchFamily="34" charset="0"/>
              </a:rPr>
              <a:t>What is the Office of Grants Management’s role?</a:t>
            </a:r>
          </a:p>
          <a:p>
            <a:pPr marL="796925" lvl="2" indent="-339725">
              <a:lnSpc>
                <a:spcPct val="100000"/>
              </a:lnSpc>
              <a:spcAft>
                <a:spcPts val="1800"/>
              </a:spcAft>
              <a:buClr>
                <a:schemeClr val="tx1"/>
              </a:buClr>
            </a:pPr>
            <a:r>
              <a:rPr lang="en-US" sz="3200" dirty="0">
                <a:latin typeface="Arial"/>
                <a:cs typeface="Arial"/>
              </a:rPr>
              <a:t>Ensure the public </a:t>
            </a:r>
            <a:r>
              <a:rPr lang="en-US" sz="3200" dirty="0">
                <a:solidFill>
                  <a:schemeClr val="tx1">
                    <a:lumMod val="65000"/>
                    <a:lumOff val="35000"/>
                  </a:schemeClr>
                </a:solidFill>
                <a:latin typeface="Arial"/>
                <a:cs typeface="Arial"/>
              </a:rPr>
              <a:t>that the State’s purchasing awards are competitive, fair, and transparent </a:t>
            </a:r>
          </a:p>
          <a:p>
            <a:pPr marL="0" lvl="1" indent="0">
              <a:lnSpc>
                <a:spcPct val="100000"/>
              </a:lnSpc>
              <a:spcAft>
                <a:spcPts val="1800"/>
              </a:spcAft>
              <a:buClr>
                <a:schemeClr val="tx1"/>
              </a:buClr>
              <a:buNone/>
            </a:pPr>
            <a:endParaRPr lang="en-US" sz="3600" dirty="0">
              <a:latin typeface="Arial" panose="020B0604020202020204" pitchFamily="34" charset="0"/>
              <a:cs typeface="Arial" panose="020B0604020202020204" pitchFamily="34" charset="0"/>
            </a:endParaRPr>
          </a:p>
          <a:p>
            <a:pPr>
              <a:lnSpc>
                <a:spcPct val="100000"/>
              </a:lnSpc>
              <a:buFont typeface="Arial" charset="0"/>
              <a:buChar char="•"/>
            </a:pPr>
            <a:endParaRPr lang="en-US" sz="900" dirty="0"/>
          </a:p>
        </p:txBody>
      </p:sp>
    </p:spTree>
    <p:extLst>
      <p:ext uri="{BB962C8B-B14F-4D97-AF65-F5344CB8AC3E}">
        <p14:creationId xmlns:p14="http://schemas.microsoft.com/office/powerpoint/2010/main" val="263049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0B68C-2DFD-4B91-9A7C-7B362C94EBEA}"/>
              </a:ext>
            </a:extLst>
          </p:cNvPr>
          <p:cNvSpPr>
            <a:spLocks noGrp="1"/>
          </p:cNvSpPr>
          <p:nvPr>
            <p:ph type="title"/>
          </p:nvPr>
        </p:nvSpPr>
        <p:spPr/>
        <p:txBody>
          <a:bodyPr/>
          <a:lstStyle/>
          <a:p>
            <a:r>
              <a:rPr lang="en-US" dirty="0"/>
              <a:t>Who are the Stakeholders? What are their responsibilities?</a:t>
            </a:r>
          </a:p>
        </p:txBody>
      </p:sp>
      <p:grpSp>
        <p:nvGrpSpPr>
          <p:cNvPr id="20" name="Group 19">
            <a:extLst>
              <a:ext uri="{FF2B5EF4-FFF2-40B4-BE49-F238E27FC236}">
                <a16:creationId xmlns:a16="http://schemas.microsoft.com/office/drawing/2014/main" id="{E80EB1D6-DAB0-46F3-9E45-1A4378E884A9}"/>
              </a:ext>
            </a:extLst>
          </p:cNvPr>
          <p:cNvGrpSpPr/>
          <p:nvPr/>
        </p:nvGrpSpPr>
        <p:grpSpPr>
          <a:xfrm>
            <a:off x="753534" y="765267"/>
            <a:ext cx="11353800" cy="5195693"/>
            <a:chOff x="838200" y="802898"/>
            <a:chExt cx="11353800" cy="5195693"/>
          </a:xfrm>
        </p:grpSpPr>
        <p:sp>
          <p:nvSpPr>
            <p:cNvPr id="21" name="Freeform: Shape 20">
              <a:extLst>
                <a:ext uri="{FF2B5EF4-FFF2-40B4-BE49-F238E27FC236}">
                  <a16:creationId xmlns:a16="http://schemas.microsoft.com/office/drawing/2014/main" id="{E6E73120-A24B-4705-B626-D89328DC62AF}"/>
                </a:ext>
              </a:extLst>
            </p:cNvPr>
            <p:cNvSpPr/>
            <p:nvPr/>
          </p:nvSpPr>
          <p:spPr>
            <a:xfrm>
              <a:off x="838200" y="4440647"/>
              <a:ext cx="11353800" cy="1557944"/>
            </a:xfrm>
            <a:custGeom>
              <a:avLst/>
              <a:gdLst>
                <a:gd name="connsiteX0" fmla="*/ 0 w 11353800"/>
                <a:gd name="connsiteY0" fmla="*/ 155794 h 1557944"/>
                <a:gd name="connsiteX1" fmla="*/ 155794 w 11353800"/>
                <a:gd name="connsiteY1" fmla="*/ 0 h 1557944"/>
                <a:gd name="connsiteX2" fmla="*/ 11198006 w 11353800"/>
                <a:gd name="connsiteY2" fmla="*/ 0 h 1557944"/>
                <a:gd name="connsiteX3" fmla="*/ 11353800 w 11353800"/>
                <a:gd name="connsiteY3" fmla="*/ 155794 h 1557944"/>
                <a:gd name="connsiteX4" fmla="*/ 11353800 w 11353800"/>
                <a:gd name="connsiteY4" fmla="*/ 1402150 h 1557944"/>
                <a:gd name="connsiteX5" fmla="*/ 11198006 w 11353800"/>
                <a:gd name="connsiteY5" fmla="*/ 1557944 h 1557944"/>
                <a:gd name="connsiteX6" fmla="*/ 155794 w 11353800"/>
                <a:gd name="connsiteY6" fmla="*/ 1557944 h 1557944"/>
                <a:gd name="connsiteX7" fmla="*/ 0 w 11353800"/>
                <a:gd name="connsiteY7" fmla="*/ 1402150 h 1557944"/>
                <a:gd name="connsiteX8" fmla="*/ 0 w 11353800"/>
                <a:gd name="connsiteY8" fmla="*/ 155794 h 1557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53800" h="1557944">
                  <a:moveTo>
                    <a:pt x="0" y="155794"/>
                  </a:moveTo>
                  <a:cubicBezTo>
                    <a:pt x="0" y="69751"/>
                    <a:pt x="69751" y="0"/>
                    <a:pt x="155794" y="0"/>
                  </a:cubicBezTo>
                  <a:lnTo>
                    <a:pt x="11198006" y="0"/>
                  </a:lnTo>
                  <a:cubicBezTo>
                    <a:pt x="11284049" y="0"/>
                    <a:pt x="11353800" y="69751"/>
                    <a:pt x="11353800" y="155794"/>
                  </a:cubicBezTo>
                  <a:lnTo>
                    <a:pt x="11353800" y="1402150"/>
                  </a:lnTo>
                  <a:cubicBezTo>
                    <a:pt x="11353800" y="1488193"/>
                    <a:pt x="11284049" y="1557944"/>
                    <a:pt x="11198006" y="1557944"/>
                  </a:cubicBezTo>
                  <a:lnTo>
                    <a:pt x="155794" y="1557944"/>
                  </a:lnTo>
                  <a:cubicBezTo>
                    <a:pt x="69751" y="1557944"/>
                    <a:pt x="0" y="1488193"/>
                    <a:pt x="0" y="1402150"/>
                  </a:cubicBezTo>
                  <a:lnTo>
                    <a:pt x="0" y="155794"/>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256032" tIns="256032" rIns="8203692" bIns="256032" numCol="1" spcCol="1270" anchor="ctr" anchorCtr="0">
              <a:noAutofit/>
            </a:bodyPr>
            <a:lstStyle/>
            <a:p>
              <a:pPr marL="0" lvl="0" indent="0" defTabSz="1600200">
                <a:lnSpc>
                  <a:spcPct val="90000"/>
                </a:lnSpc>
                <a:spcBef>
                  <a:spcPct val="0"/>
                </a:spcBef>
                <a:spcAft>
                  <a:spcPct val="35000"/>
                </a:spcAft>
                <a:buNone/>
              </a:pPr>
              <a:r>
                <a:rPr lang="en-US" sz="3200" kern="1200" dirty="0">
                  <a:latin typeface="Arial" panose="020B0604020202020204" pitchFamily="34" charset="0"/>
                  <a:cs typeface="Arial" panose="020B0604020202020204" pitchFamily="34" charset="0"/>
                </a:rPr>
                <a:t>Internal Stakeholders</a:t>
              </a:r>
            </a:p>
            <a:p>
              <a:pPr marL="0" lvl="0" indent="0" defTabSz="1600200">
                <a:lnSpc>
                  <a:spcPct val="90000"/>
                </a:lnSpc>
                <a:spcBef>
                  <a:spcPct val="0"/>
                </a:spcBef>
                <a:spcAft>
                  <a:spcPct val="35000"/>
                </a:spcAft>
                <a:buNone/>
              </a:pPr>
              <a:r>
                <a:rPr lang="en-US" sz="3200" dirty="0">
                  <a:latin typeface="Arial" panose="020B0604020202020204" pitchFamily="34" charset="0"/>
                  <a:cs typeface="Arial" panose="020B0604020202020204" pitchFamily="34" charset="0"/>
                </a:rPr>
                <a:t>(MDE)</a:t>
              </a:r>
              <a:endParaRPr lang="en-US" sz="3200" kern="1200" dirty="0">
                <a:latin typeface="Arial" panose="020B0604020202020204" pitchFamily="34" charset="0"/>
                <a:cs typeface="Arial" panose="020B0604020202020204" pitchFamily="34" charset="0"/>
              </a:endParaRPr>
            </a:p>
          </p:txBody>
        </p:sp>
        <p:sp>
          <p:nvSpPr>
            <p:cNvPr id="22" name="Freeform: Shape 21">
              <a:extLst>
                <a:ext uri="{FF2B5EF4-FFF2-40B4-BE49-F238E27FC236}">
                  <a16:creationId xmlns:a16="http://schemas.microsoft.com/office/drawing/2014/main" id="{F7609D30-CA9D-42D1-B4CD-36651C13610A}"/>
                </a:ext>
              </a:extLst>
            </p:cNvPr>
            <p:cNvSpPr/>
            <p:nvPr/>
          </p:nvSpPr>
          <p:spPr>
            <a:xfrm>
              <a:off x="838200" y="2621772"/>
              <a:ext cx="11353800" cy="1557944"/>
            </a:xfrm>
            <a:custGeom>
              <a:avLst/>
              <a:gdLst>
                <a:gd name="connsiteX0" fmla="*/ 0 w 11353800"/>
                <a:gd name="connsiteY0" fmla="*/ 155794 h 1557944"/>
                <a:gd name="connsiteX1" fmla="*/ 155794 w 11353800"/>
                <a:gd name="connsiteY1" fmla="*/ 0 h 1557944"/>
                <a:gd name="connsiteX2" fmla="*/ 11198006 w 11353800"/>
                <a:gd name="connsiteY2" fmla="*/ 0 h 1557944"/>
                <a:gd name="connsiteX3" fmla="*/ 11353800 w 11353800"/>
                <a:gd name="connsiteY3" fmla="*/ 155794 h 1557944"/>
                <a:gd name="connsiteX4" fmla="*/ 11353800 w 11353800"/>
                <a:gd name="connsiteY4" fmla="*/ 1402150 h 1557944"/>
                <a:gd name="connsiteX5" fmla="*/ 11198006 w 11353800"/>
                <a:gd name="connsiteY5" fmla="*/ 1557944 h 1557944"/>
                <a:gd name="connsiteX6" fmla="*/ 155794 w 11353800"/>
                <a:gd name="connsiteY6" fmla="*/ 1557944 h 1557944"/>
                <a:gd name="connsiteX7" fmla="*/ 0 w 11353800"/>
                <a:gd name="connsiteY7" fmla="*/ 1402150 h 1557944"/>
                <a:gd name="connsiteX8" fmla="*/ 0 w 11353800"/>
                <a:gd name="connsiteY8" fmla="*/ 155794 h 1557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53800" h="1557944">
                  <a:moveTo>
                    <a:pt x="0" y="155794"/>
                  </a:moveTo>
                  <a:cubicBezTo>
                    <a:pt x="0" y="69751"/>
                    <a:pt x="69751" y="0"/>
                    <a:pt x="155794" y="0"/>
                  </a:cubicBezTo>
                  <a:lnTo>
                    <a:pt x="11198006" y="0"/>
                  </a:lnTo>
                  <a:cubicBezTo>
                    <a:pt x="11284049" y="0"/>
                    <a:pt x="11353800" y="69751"/>
                    <a:pt x="11353800" y="155794"/>
                  </a:cubicBezTo>
                  <a:lnTo>
                    <a:pt x="11353800" y="1402150"/>
                  </a:lnTo>
                  <a:cubicBezTo>
                    <a:pt x="11353800" y="1488193"/>
                    <a:pt x="11284049" y="1557944"/>
                    <a:pt x="11198006" y="1557944"/>
                  </a:cubicBezTo>
                  <a:lnTo>
                    <a:pt x="155794" y="1557944"/>
                  </a:lnTo>
                  <a:cubicBezTo>
                    <a:pt x="69751" y="1557944"/>
                    <a:pt x="0" y="1488193"/>
                    <a:pt x="0" y="1402150"/>
                  </a:cubicBezTo>
                  <a:lnTo>
                    <a:pt x="0" y="155794"/>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256032" tIns="256032" rIns="8203692" bIns="256032" numCol="1" spcCol="1270" anchor="ctr" anchorCtr="0">
              <a:noAutofit/>
            </a:bodyPr>
            <a:lstStyle/>
            <a:p>
              <a:pPr marL="0" lvl="0" indent="0" defTabSz="16002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External Stakeholders</a:t>
              </a:r>
            </a:p>
            <a:p>
              <a:pPr marL="0" lvl="0" indent="0" defTabSz="1600200">
                <a:lnSpc>
                  <a:spcPct val="90000"/>
                </a:lnSpc>
                <a:spcBef>
                  <a:spcPct val="0"/>
                </a:spcBef>
                <a:spcAft>
                  <a:spcPct val="35000"/>
                </a:spcAft>
                <a:buNone/>
              </a:pPr>
              <a:r>
                <a:rPr lang="en-US" sz="2400" dirty="0">
                  <a:latin typeface="Arial" panose="020B0604020202020204" pitchFamily="34" charset="0"/>
                  <a:cs typeface="Arial" panose="020B0604020202020204" pitchFamily="34" charset="0"/>
                </a:rPr>
                <a:t>(Oversight Entities)</a:t>
              </a:r>
              <a:r>
                <a:rPr lang="en-US" sz="3200" kern="1200" dirty="0">
                  <a:latin typeface="Arial" panose="020B0604020202020204" pitchFamily="34" charset="0"/>
                  <a:cs typeface="Arial" panose="020B0604020202020204" pitchFamily="34" charset="0"/>
                </a:rPr>
                <a:t> </a:t>
              </a:r>
            </a:p>
          </p:txBody>
        </p:sp>
        <p:sp>
          <p:nvSpPr>
            <p:cNvPr id="23" name="Freeform: Shape 22">
              <a:extLst>
                <a:ext uri="{FF2B5EF4-FFF2-40B4-BE49-F238E27FC236}">
                  <a16:creationId xmlns:a16="http://schemas.microsoft.com/office/drawing/2014/main" id="{76285765-CCAD-44BD-8AA1-CED54DDCAEC4}"/>
                </a:ext>
              </a:extLst>
            </p:cNvPr>
            <p:cNvSpPr/>
            <p:nvPr/>
          </p:nvSpPr>
          <p:spPr>
            <a:xfrm>
              <a:off x="838200" y="802898"/>
              <a:ext cx="11353800" cy="1557944"/>
            </a:xfrm>
            <a:custGeom>
              <a:avLst/>
              <a:gdLst>
                <a:gd name="connsiteX0" fmla="*/ 0 w 11353800"/>
                <a:gd name="connsiteY0" fmla="*/ 155794 h 1557944"/>
                <a:gd name="connsiteX1" fmla="*/ 155794 w 11353800"/>
                <a:gd name="connsiteY1" fmla="*/ 0 h 1557944"/>
                <a:gd name="connsiteX2" fmla="*/ 11198006 w 11353800"/>
                <a:gd name="connsiteY2" fmla="*/ 0 h 1557944"/>
                <a:gd name="connsiteX3" fmla="*/ 11353800 w 11353800"/>
                <a:gd name="connsiteY3" fmla="*/ 155794 h 1557944"/>
                <a:gd name="connsiteX4" fmla="*/ 11353800 w 11353800"/>
                <a:gd name="connsiteY4" fmla="*/ 1402150 h 1557944"/>
                <a:gd name="connsiteX5" fmla="*/ 11198006 w 11353800"/>
                <a:gd name="connsiteY5" fmla="*/ 1557944 h 1557944"/>
                <a:gd name="connsiteX6" fmla="*/ 155794 w 11353800"/>
                <a:gd name="connsiteY6" fmla="*/ 1557944 h 1557944"/>
                <a:gd name="connsiteX7" fmla="*/ 0 w 11353800"/>
                <a:gd name="connsiteY7" fmla="*/ 1402150 h 1557944"/>
                <a:gd name="connsiteX8" fmla="*/ 0 w 11353800"/>
                <a:gd name="connsiteY8" fmla="*/ 155794 h 1557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53800" h="1557944">
                  <a:moveTo>
                    <a:pt x="0" y="155794"/>
                  </a:moveTo>
                  <a:cubicBezTo>
                    <a:pt x="0" y="69751"/>
                    <a:pt x="69751" y="0"/>
                    <a:pt x="155794" y="0"/>
                  </a:cubicBezTo>
                  <a:lnTo>
                    <a:pt x="11198006" y="0"/>
                  </a:lnTo>
                  <a:cubicBezTo>
                    <a:pt x="11284049" y="0"/>
                    <a:pt x="11353800" y="69751"/>
                    <a:pt x="11353800" y="155794"/>
                  </a:cubicBezTo>
                  <a:lnTo>
                    <a:pt x="11353800" y="1402150"/>
                  </a:lnTo>
                  <a:cubicBezTo>
                    <a:pt x="11353800" y="1488193"/>
                    <a:pt x="11284049" y="1557944"/>
                    <a:pt x="11198006" y="1557944"/>
                  </a:cubicBezTo>
                  <a:lnTo>
                    <a:pt x="155794" y="1557944"/>
                  </a:lnTo>
                  <a:cubicBezTo>
                    <a:pt x="69751" y="1557944"/>
                    <a:pt x="0" y="1488193"/>
                    <a:pt x="0" y="1402150"/>
                  </a:cubicBezTo>
                  <a:lnTo>
                    <a:pt x="0" y="155794"/>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256032" tIns="256032" rIns="8203692" bIns="256032" numCol="1" spcCol="1270" anchor="ctr" anchorCtr="0">
              <a:noAutofit/>
            </a:bodyPr>
            <a:lstStyle/>
            <a:p>
              <a:pPr marL="0" lvl="0" indent="0" defTabSz="1600200">
                <a:lnSpc>
                  <a:spcPct val="90000"/>
                </a:lnSpc>
                <a:spcBef>
                  <a:spcPct val="0"/>
                </a:spcBef>
                <a:spcAft>
                  <a:spcPct val="35000"/>
                </a:spcAft>
                <a:buNone/>
              </a:pPr>
              <a:r>
                <a:rPr lang="en-US" sz="3200" kern="1200" dirty="0">
                  <a:latin typeface="Arial" panose="020B0604020202020204" pitchFamily="34" charset="0"/>
                  <a:cs typeface="Arial" panose="020B0604020202020204" pitchFamily="34" charset="0"/>
                </a:rPr>
                <a:t>Procurement Opportunity</a:t>
              </a:r>
            </a:p>
          </p:txBody>
        </p:sp>
        <p:sp>
          <p:nvSpPr>
            <p:cNvPr id="24" name="Freeform: Shape 23">
              <a:extLst>
                <a:ext uri="{FF2B5EF4-FFF2-40B4-BE49-F238E27FC236}">
                  <a16:creationId xmlns:a16="http://schemas.microsoft.com/office/drawing/2014/main" id="{0171B15E-6A56-428B-AECF-128CC0ED8DD1}"/>
                </a:ext>
              </a:extLst>
            </p:cNvPr>
            <p:cNvSpPr/>
            <p:nvPr/>
          </p:nvSpPr>
          <p:spPr>
            <a:xfrm>
              <a:off x="3608025" y="1036845"/>
              <a:ext cx="1956978" cy="1304652"/>
            </a:xfrm>
            <a:custGeom>
              <a:avLst/>
              <a:gdLst>
                <a:gd name="connsiteX0" fmla="*/ 0 w 1956978"/>
                <a:gd name="connsiteY0" fmla="*/ 130465 h 1304652"/>
                <a:gd name="connsiteX1" fmla="*/ 130465 w 1956978"/>
                <a:gd name="connsiteY1" fmla="*/ 0 h 1304652"/>
                <a:gd name="connsiteX2" fmla="*/ 1826513 w 1956978"/>
                <a:gd name="connsiteY2" fmla="*/ 0 h 1304652"/>
                <a:gd name="connsiteX3" fmla="*/ 1956978 w 1956978"/>
                <a:gd name="connsiteY3" fmla="*/ 130465 h 1304652"/>
                <a:gd name="connsiteX4" fmla="*/ 1956978 w 1956978"/>
                <a:gd name="connsiteY4" fmla="*/ 1174187 h 1304652"/>
                <a:gd name="connsiteX5" fmla="*/ 1826513 w 1956978"/>
                <a:gd name="connsiteY5" fmla="*/ 1304652 h 1304652"/>
                <a:gd name="connsiteX6" fmla="*/ 130465 w 1956978"/>
                <a:gd name="connsiteY6" fmla="*/ 1304652 h 1304652"/>
                <a:gd name="connsiteX7" fmla="*/ 0 w 1956978"/>
                <a:gd name="connsiteY7" fmla="*/ 1174187 h 1304652"/>
                <a:gd name="connsiteX8" fmla="*/ 0 w 1956978"/>
                <a:gd name="connsiteY8" fmla="*/ 130465 h 130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6978" h="1304652">
                  <a:moveTo>
                    <a:pt x="0" y="130465"/>
                  </a:moveTo>
                  <a:cubicBezTo>
                    <a:pt x="0" y="58411"/>
                    <a:pt x="58411" y="0"/>
                    <a:pt x="130465" y="0"/>
                  </a:cubicBezTo>
                  <a:lnTo>
                    <a:pt x="1826513" y="0"/>
                  </a:lnTo>
                  <a:cubicBezTo>
                    <a:pt x="1898567" y="0"/>
                    <a:pt x="1956978" y="58411"/>
                    <a:pt x="1956978" y="130465"/>
                  </a:cubicBezTo>
                  <a:lnTo>
                    <a:pt x="1956978" y="1174187"/>
                  </a:lnTo>
                  <a:cubicBezTo>
                    <a:pt x="1956978" y="1246241"/>
                    <a:pt x="1898567" y="1304652"/>
                    <a:pt x="1826513" y="1304652"/>
                  </a:cubicBezTo>
                  <a:lnTo>
                    <a:pt x="130465" y="1304652"/>
                  </a:lnTo>
                  <a:cubicBezTo>
                    <a:pt x="58411" y="1304652"/>
                    <a:pt x="0" y="1246241"/>
                    <a:pt x="0" y="1174187"/>
                  </a:cubicBezTo>
                  <a:lnTo>
                    <a:pt x="0" y="13046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792" tIns="106792" rIns="106792" bIns="106792" numCol="1" spcCol="1270" anchor="ctr" anchorCtr="0">
              <a:noAutofit/>
            </a:bodyPr>
            <a:lstStyle/>
            <a:p>
              <a:pPr marL="0" lvl="0" indent="0" algn="ctr" defTabSz="8001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Grants</a:t>
              </a:r>
            </a:p>
          </p:txBody>
        </p:sp>
        <p:sp>
          <p:nvSpPr>
            <p:cNvPr id="26" name="Freeform: Shape 25">
              <a:extLst>
                <a:ext uri="{FF2B5EF4-FFF2-40B4-BE49-F238E27FC236}">
                  <a16:creationId xmlns:a16="http://schemas.microsoft.com/office/drawing/2014/main" id="{ADFB7E74-B797-497D-8ED1-21303346E385}"/>
                </a:ext>
              </a:extLst>
            </p:cNvPr>
            <p:cNvSpPr/>
            <p:nvPr/>
          </p:nvSpPr>
          <p:spPr>
            <a:xfrm>
              <a:off x="7957480" y="2788100"/>
              <a:ext cx="1956978" cy="1304652"/>
            </a:xfrm>
            <a:custGeom>
              <a:avLst/>
              <a:gdLst>
                <a:gd name="connsiteX0" fmla="*/ 0 w 1956978"/>
                <a:gd name="connsiteY0" fmla="*/ 130465 h 1304652"/>
                <a:gd name="connsiteX1" fmla="*/ 130465 w 1956978"/>
                <a:gd name="connsiteY1" fmla="*/ 0 h 1304652"/>
                <a:gd name="connsiteX2" fmla="*/ 1826513 w 1956978"/>
                <a:gd name="connsiteY2" fmla="*/ 0 h 1304652"/>
                <a:gd name="connsiteX3" fmla="*/ 1956978 w 1956978"/>
                <a:gd name="connsiteY3" fmla="*/ 130465 h 1304652"/>
                <a:gd name="connsiteX4" fmla="*/ 1956978 w 1956978"/>
                <a:gd name="connsiteY4" fmla="*/ 1174187 h 1304652"/>
                <a:gd name="connsiteX5" fmla="*/ 1826513 w 1956978"/>
                <a:gd name="connsiteY5" fmla="*/ 1304652 h 1304652"/>
                <a:gd name="connsiteX6" fmla="*/ 130465 w 1956978"/>
                <a:gd name="connsiteY6" fmla="*/ 1304652 h 1304652"/>
                <a:gd name="connsiteX7" fmla="*/ 0 w 1956978"/>
                <a:gd name="connsiteY7" fmla="*/ 1174187 h 1304652"/>
                <a:gd name="connsiteX8" fmla="*/ 0 w 1956978"/>
                <a:gd name="connsiteY8" fmla="*/ 130465 h 130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6978" h="1304652">
                  <a:moveTo>
                    <a:pt x="0" y="130465"/>
                  </a:moveTo>
                  <a:cubicBezTo>
                    <a:pt x="0" y="58411"/>
                    <a:pt x="58411" y="0"/>
                    <a:pt x="130465" y="0"/>
                  </a:cubicBezTo>
                  <a:lnTo>
                    <a:pt x="1826513" y="0"/>
                  </a:lnTo>
                  <a:cubicBezTo>
                    <a:pt x="1898567" y="0"/>
                    <a:pt x="1956978" y="58411"/>
                    <a:pt x="1956978" y="130465"/>
                  </a:cubicBezTo>
                  <a:lnTo>
                    <a:pt x="1956978" y="1174187"/>
                  </a:lnTo>
                  <a:cubicBezTo>
                    <a:pt x="1956978" y="1246241"/>
                    <a:pt x="1898567" y="1304652"/>
                    <a:pt x="1826513" y="1304652"/>
                  </a:cubicBezTo>
                  <a:lnTo>
                    <a:pt x="130465" y="1304652"/>
                  </a:lnTo>
                  <a:cubicBezTo>
                    <a:pt x="58411" y="1304652"/>
                    <a:pt x="0" y="1246241"/>
                    <a:pt x="0" y="1174187"/>
                  </a:cubicBezTo>
                  <a:lnTo>
                    <a:pt x="0" y="13046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172" tIns="99172" rIns="99172" bIns="99172" numCol="1" spcCol="1270" anchor="ctr" anchorCtr="0">
              <a:noAutofit/>
            </a:bodyPr>
            <a:lstStyle/>
            <a:p>
              <a:pPr marL="0" lvl="0" indent="0" algn="ctr" defTabSz="7112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Public Procurement Review Board </a:t>
              </a:r>
            </a:p>
            <a:p>
              <a:pPr marL="0" lvl="0" indent="0" algn="ctr" defTabSz="711200">
                <a:lnSpc>
                  <a:spcPct val="90000"/>
                </a:lnSpc>
                <a:spcBef>
                  <a:spcPct val="0"/>
                </a:spcBef>
                <a:spcAft>
                  <a:spcPct val="35000"/>
                </a:spcAft>
                <a:buNone/>
              </a:pPr>
              <a:r>
                <a:rPr lang="en-US" sz="1100" b="1" kern="1200" dirty="0">
                  <a:latin typeface="Arial" panose="020B0604020202020204" pitchFamily="34" charset="0"/>
                  <a:cs typeface="Arial" panose="020B0604020202020204" pitchFamily="34" charset="0"/>
                </a:rPr>
                <a:t>$75k+ </a:t>
              </a:r>
            </a:p>
            <a:p>
              <a:pPr marL="0" lvl="0" indent="0" algn="ctr" defTabSz="711200">
                <a:lnSpc>
                  <a:spcPct val="90000"/>
                </a:lnSpc>
                <a:spcBef>
                  <a:spcPct val="0"/>
                </a:spcBef>
                <a:spcAft>
                  <a:spcPct val="35000"/>
                </a:spcAft>
                <a:buNone/>
              </a:pPr>
              <a:r>
                <a:rPr lang="en-US" sz="1100" b="1" kern="1200" dirty="0">
                  <a:latin typeface="Arial" panose="020B0604020202020204" pitchFamily="34" charset="0"/>
                  <a:cs typeface="Arial" panose="020B0604020202020204" pitchFamily="34" charset="0"/>
                </a:rPr>
                <a:t>(DFA/OPSCR)</a:t>
              </a:r>
            </a:p>
            <a:p>
              <a:pPr marL="0" lvl="0" indent="0" algn="ctr" defTabSz="711200">
                <a:lnSpc>
                  <a:spcPct val="90000"/>
                </a:lnSpc>
                <a:spcBef>
                  <a:spcPct val="0"/>
                </a:spcBef>
                <a:spcAft>
                  <a:spcPct val="35000"/>
                </a:spcAft>
                <a:buNone/>
              </a:pPr>
              <a:endParaRPr lang="en-US" sz="1000" kern="1200" dirty="0"/>
            </a:p>
          </p:txBody>
        </p:sp>
        <p:sp>
          <p:nvSpPr>
            <p:cNvPr id="28" name="Freeform: Shape 27">
              <a:extLst>
                <a:ext uri="{FF2B5EF4-FFF2-40B4-BE49-F238E27FC236}">
                  <a16:creationId xmlns:a16="http://schemas.microsoft.com/office/drawing/2014/main" id="{84D7723E-5C54-4769-837F-4968B5091AB5}"/>
                </a:ext>
              </a:extLst>
            </p:cNvPr>
            <p:cNvSpPr/>
            <p:nvPr/>
          </p:nvSpPr>
          <p:spPr>
            <a:xfrm>
              <a:off x="10064739" y="4567576"/>
              <a:ext cx="1956978" cy="1304652"/>
            </a:xfrm>
            <a:custGeom>
              <a:avLst/>
              <a:gdLst>
                <a:gd name="connsiteX0" fmla="*/ 0 w 1956978"/>
                <a:gd name="connsiteY0" fmla="*/ 130465 h 1304652"/>
                <a:gd name="connsiteX1" fmla="*/ 130465 w 1956978"/>
                <a:gd name="connsiteY1" fmla="*/ 0 h 1304652"/>
                <a:gd name="connsiteX2" fmla="*/ 1826513 w 1956978"/>
                <a:gd name="connsiteY2" fmla="*/ 0 h 1304652"/>
                <a:gd name="connsiteX3" fmla="*/ 1956978 w 1956978"/>
                <a:gd name="connsiteY3" fmla="*/ 130465 h 1304652"/>
                <a:gd name="connsiteX4" fmla="*/ 1956978 w 1956978"/>
                <a:gd name="connsiteY4" fmla="*/ 1174187 h 1304652"/>
                <a:gd name="connsiteX5" fmla="*/ 1826513 w 1956978"/>
                <a:gd name="connsiteY5" fmla="*/ 1304652 h 1304652"/>
                <a:gd name="connsiteX6" fmla="*/ 130465 w 1956978"/>
                <a:gd name="connsiteY6" fmla="*/ 1304652 h 1304652"/>
                <a:gd name="connsiteX7" fmla="*/ 0 w 1956978"/>
                <a:gd name="connsiteY7" fmla="*/ 1174187 h 1304652"/>
                <a:gd name="connsiteX8" fmla="*/ 0 w 1956978"/>
                <a:gd name="connsiteY8" fmla="*/ 130465 h 130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6978" h="1304652">
                  <a:moveTo>
                    <a:pt x="0" y="130465"/>
                  </a:moveTo>
                  <a:cubicBezTo>
                    <a:pt x="0" y="58411"/>
                    <a:pt x="58411" y="0"/>
                    <a:pt x="130465" y="0"/>
                  </a:cubicBezTo>
                  <a:lnTo>
                    <a:pt x="1826513" y="0"/>
                  </a:lnTo>
                  <a:cubicBezTo>
                    <a:pt x="1898567" y="0"/>
                    <a:pt x="1956978" y="58411"/>
                    <a:pt x="1956978" y="130465"/>
                  </a:cubicBezTo>
                  <a:lnTo>
                    <a:pt x="1956978" y="1174187"/>
                  </a:lnTo>
                  <a:cubicBezTo>
                    <a:pt x="1956978" y="1246241"/>
                    <a:pt x="1898567" y="1304652"/>
                    <a:pt x="1826513" y="1304652"/>
                  </a:cubicBezTo>
                  <a:lnTo>
                    <a:pt x="130465" y="1304652"/>
                  </a:lnTo>
                  <a:cubicBezTo>
                    <a:pt x="58411" y="1304652"/>
                    <a:pt x="0" y="1246241"/>
                    <a:pt x="0" y="1174187"/>
                  </a:cubicBezTo>
                  <a:lnTo>
                    <a:pt x="0" y="13046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792" tIns="106792" rIns="106792" bIns="106792" numCol="1" spcCol="1270" anchor="ctr" anchorCtr="0">
              <a:noAutofit/>
            </a:bodyPr>
            <a:lstStyle/>
            <a:p>
              <a:pPr marL="285750" lvl="0" indent="-285750" defTabSz="800100">
                <a:lnSpc>
                  <a:spcPct val="90000"/>
                </a:lnSpc>
                <a:spcBef>
                  <a:spcPct val="0"/>
                </a:spcBef>
                <a:spcAft>
                  <a:spcPct val="35000"/>
                </a:spcAft>
                <a:buFont typeface="Arial" panose="020B0604020202020204" pitchFamily="34" charset="0"/>
                <a:buChar char="•"/>
              </a:pPr>
              <a:r>
                <a:rPr lang="en-US" sz="1600" kern="1200" dirty="0">
                  <a:latin typeface="Arial" panose="020B0604020202020204" pitchFamily="34" charset="0"/>
                  <a:cs typeface="Arial" panose="020B0604020202020204" pitchFamily="34" charset="0"/>
                </a:rPr>
                <a:t>Program/Office</a:t>
              </a:r>
            </a:p>
            <a:p>
              <a:pPr marL="285750" lvl="0" indent="-285750" defTabSz="800100">
                <a:lnSpc>
                  <a:spcPct val="90000"/>
                </a:lnSpc>
                <a:spcBef>
                  <a:spcPct val="0"/>
                </a:spcBef>
                <a:spcAft>
                  <a:spcPct val="35000"/>
                </a:spcAft>
                <a:buFont typeface="Arial" panose="020B0604020202020204" pitchFamily="34" charset="0"/>
                <a:buChar char="•"/>
              </a:pPr>
              <a:r>
                <a:rPr lang="en-US" sz="1600" dirty="0">
                  <a:latin typeface="Arial" panose="020B0604020202020204" pitchFamily="34" charset="0"/>
                  <a:cs typeface="Arial" panose="020B0604020202020204" pitchFamily="34" charset="0"/>
                </a:rPr>
                <a:t>Procurement</a:t>
              </a:r>
            </a:p>
            <a:p>
              <a:pPr marL="285750" lvl="0" indent="-285750" defTabSz="800100">
                <a:lnSpc>
                  <a:spcPct val="90000"/>
                </a:lnSpc>
                <a:spcBef>
                  <a:spcPct val="0"/>
                </a:spcBef>
                <a:spcAft>
                  <a:spcPct val="35000"/>
                </a:spcAft>
                <a:buFont typeface="Arial" panose="020B0604020202020204" pitchFamily="34" charset="0"/>
                <a:buChar char="•"/>
              </a:pPr>
              <a:r>
                <a:rPr lang="en-US" sz="1600" kern="1200" dirty="0">
                  <a:latin typeface="Arial" panose="020B0604020202020204" pitchFamily="34" charset="0"/>
                  <a:cs typeface="Arial" panose="020B0604020202020204" pitchFamily="34" charset="0"/>
                </a:rPr>
                <a:t>SBE - $50k+</a:t>
              </a:r>
            </a:p>
          </p:txBody>
        </p:sp>
        <p:sp>
          <p:nvSpPr>
            <p:cNvPr id="30" name="Freeform: Shape 29">
              <a:extLst>
                <a:ext uri="{FF2B5EF4-FFF2-40B4-BE49-F238E27FC236}">
                  <a16:creationId xmlns:a16="http://schemas.microsoft.com/office/drawing/2014/main" id="{13E4F676-E79F-46BA-BFA4-E6E04311EE08}"/>
                </a:ext>
              </a:extLst>
            </p:cNvPr>
            <p:cNvSpPr/>
            <p:nvPr/>
          </p:nvSpPr>
          <p:spPr>
            <a:xfrm>
              <a:off x="3697694" y="2776643"/>
              <a:ext cx="1956978" cy="1304652"/>
            </a:xfrm>
            <a:custGeom>
              <a:avLst/>
              <a:gdLst>
                <a:gd name="connsiteX0" fmla="*/ 0 w 1956978"/>
                <a:gd name="connsiteY0" fmla="*/ 130465 h 1304652"/>
                <a:gd name="connsiteX1" fmla="*/ 130465 w 1956978"/>
                <a:gd name="connsiteY1" fmla="*/ 0 h 1304652"/>
                <a:gd name="connsiteX2" fmla="*/ 1826513 w 1956978"/>
                <a:gd name="connsiteY2" fmla="*/ 0 h 1304652"/>
                <a:gd name="connsiteX3" fmla="*/ 1956978 w 1956978"/>
                <a:gd name="connsiteY3" fmla="*/ 130465 h 1304652"/>
                <a:gd name="connsiteX4" fmla="*/ 1956978 w 1956978"/>
                <a:gd name="connsiteY4" fmla="*/ 1174187 h 1304652"/>
                <a:gd name="connsiteX5" fmla="*/ 1826513 w 1956978"/>
                <a:gd name="connsiteY5" fmla="*/ 1304652 h 1304652"/>
                <a:gd name="connsiteX6" fmla="*/ 130465 w 1956978"/>
                <a:gd name="connsiteY6" fmla="*/ 1304652 h 1304652"/>
                <a:gd name="connsiteX7" fmla="*/ 0 w 1956978"/>
                <a:gd name="connsiteY7" fmla="*/ 1174187 h 1304652"/>
                <a:gd name="connsiteX8" fmla="*/ 0 w 1956978"/>
                <a:gd name="connsiteY8" fmla="*/ 130465 h 130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6978" h="1304652">
                  <a:moveTo>
                    <a:pt x="0" y="130465"/>
                  </a:moveTo>
                  <a:cubicBezTo>
                    <a:pt x="0" y="58411"/>
                    <a:pt x="58411" y="0"/>
                    <a:pt x="130465" y="0"/>
                  </a:cubicBezTo>
                  <a:lnTo>
                    <a:pt x="1826513" y="0"/>
                  </a:lnTo>
                  <a:cubicBezTo>
                    <a:pt x="1898567" y="0"/>
                    <a:pt x="1956978" y="58411"/>
                    <a:pt x="1956978" y="130465"/>
                  </a:cubicBezTo>
                  <a:lnTo>
                    <a:pt x="1956978" y="1174187"/>
                  </a:lnTo>
                  <a:cubicBezTo>
                    <a:pt x="1956978" y="1246241"/>
                    <a:pt x="1898567" y="1304652"/>
                    <a:pt x="1826513" y="1304652"/>
                  </a:cubicBezTo>
                  <a:lnTo>
                    <a:pt x="130465" y="1304652"/>
                  </a:lnTo>
                  <a:cubicBezTo>
                    <a:pt x="58411" y="1304652"/>
                    <a:pt x="0" y="1246241"/>
                    <a:pt x="0" y="1174187"/>
                  </a:cubicBezTo>
                  <a:lnTo>
                    <a:pt x="0" y="13046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792" tIns="106792" rIns="106792" bIns="106792" numCol="1" spcCol="1270" anchor="ctr" anchorCtr="0">
              <a:noAutofit/>
            </a:bodyPr>
            <a:lstStyle/>
            <a:p>
              <a:pPr marL="0" lvl="0" indent="0" algn="ctr" defTabSz="800100">
                <a:lnSpc>
                  <a:spcPct val="90000"/>
                </a:lnSpc>
                <a:spcBef>
                  <a:spcPct val="0"/>
                </a:spcBef>
                <a:spcAft>
                  <a:spcPct val="35000"/>
                </a:spcAft>
                <a:buNone/>
              </a:pPr>
              <a:r>
                <a:rPr lang="en-US" sz="2000" b="1" i="1" dirty="0">
                  <a:latin typeface="Arial" panose="020B0604020202020204" pitchFamily="34" charset="0"/>
                  <a:cs typeface="Arial" panose="020B0604020202020204" pitchFamily="34" charset="0"/>
                </a:rPr>
                <a:t>N/A</a:t>
              </a:r>
              <a:endParaRPr lang="en-US" sz="1050" b="1" i="1" dirty="0">
                <a:latin typeface="Arial" panose="020B0604020202020204" pitchFamily="34" charset="0"/>
                <a:cs typeface="Arial" panose="020B0604020202020204" pitchFamily="34" charset="0"/>
              </a:endParaRPr>
            </a:p>
          </p:txBody>
        </p:sp>
        <p:sp>
          <p:nvSpPr>
            <p:cNvPr id="32" name="Freeform: Shape 31">
              <a:extLst>
                <a:ext uri="{FF2B5EF4-FFF2-40B4-BE49-F238E27FC236}">
                  <a16:creationId xmlns:a16="http://schemas.microsoft.com/office/drawing/2014/main" id="{C5792F76-E922-417E-B8C8-CA179CC65C07}"/>
                </a:ext>
              </a:extLst>
            </p:cNvPr>
            <p:cNvSpPr/>
            <p:nvPr/>
          </p:nvSpPr>
          <p:spPr>
            <a:xfrm>
              <a:off x="3673877" y="4633427"/>
              <a:ext cx="1956978" cy="1304652"/>
            </a:xfrm>
            <a:custGeom>
              <a:avLst/>
              <a:gdLst>
                <a:gd name="connsiteX0" fmla="*/ 0 w 1956978"/>
                <a:gd name="connsiteY0" fmla="*/ 130465 h 1304652"/>
                <a:gd name="connsiteX1" fmla="*/ 130465 w 1956978"/>
                <a:gd name="connsiteY1" fmla="*/ 0 h 1304652"/>
                <a:gd name="connsiteX2" fmla="*/ 1826513 w 1956978"/>
                <a:gd name="connsiteY2" fmla="*/ 0 h 1304652"/>
                <a:gd name="connsiteX3" fmla="*/ 1956978 w 1956978"/>
                <a:gd name="connsiteY3" fmla="*/ 130465 h 1304652"/>
                <a:gd name="connsiteX4" fmla="*/ 1956978 w 1956978"/>
                <a:gd name="connsiteY4" fmla="*/ 1174187 h 1304652"/>
                <a:gd name="connsiteX5" fmla="*/ 1826513 w 1956978"/>
                <a:gd name="connsiteY5" fmla="*/ 1304652 h 1304652"/>
                <a:gd name="connsiteX6" fmla="*/ 130465 w 1956978"/>
                <a:gd name="connsiteY6" fmla="*/ 1304652 h 1304652"/>
                <a:gd name="connsiteX7" fmla="*/ 0 w 1956978"/>
                <a:gd name="connsiteY7" fmla="*/ 1174187 h 1304652"/>
                <a:gd name="connsiteX8" fmla="*/ 0 w 1956978"/>
                <a:gd name="connsiteY8" fmla="*/ 130465 h 130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6978" h="1304652">
                  <a:moveTo>
                    <a:pt x="0" y="130465"/>
                  </a:moveTo>
                  <a:cubicBezTo>
                    <a:pt x="0" y="58411"/>
                    <a:pt x="58411" y="0"/>
                    <a:pt x="130465" y="0"/>
                  </a:cubicBezTo>
                  <a:lnTo>
                    <a:pt x="1826513" y="0"/>
                  </a:lnTo>
                  <a:cubicBezTo>
                    <a:pt x="1898567" y="0"/>
                    <a:pt x="1956978" y="58411"/>
                    <a:pt x="1956978" y="130465"/>
                  </a:cubicBezTo>
                  <a:lnTo>
                    <a:pt x="1956978" y="1174187"/>
                  </a:lnTo>
                  <a:cubicBezTo>
                    <a:pt x="1956978" y="1246241"/>
                    <a:pt x="1898567" y="1304652"/>
                    <a:pt x="1826513" y="1304652"/>
                  </a:cubicBezTo>
                  <a:lnTo>
                    <a:pt x="130465" y="1304652"/>
                  </a:lnTo>
                  <a:cubicBezTo>
                    <a:pt x="58411" y="1304652"/>
                    <a:pt x="0" y="1246241"/>
                    <a:pt x="0" y="1174187"/>
                  </a:cubicBezTo>
                  <a:lnTo>
                    <a:pt x="0" y="13046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792" tIns="106792" rIns="106792" bIns="106792" numCol="1" spcCol="1270" anchor="ctr" anchorCtr="0">
              <a:noAutofit/>
            </a:bodyPr>
            <a:lstStyle/>
            <a:p>
              <a:pPr marL="285750" lvl="0" indent="-285750" defTabSz="800100">
                <a:lnSpc>
                  <a:spcPct val="90000"/>
                </a:lnSpc>
                <a:spcBef>
                  <a:spcPct val="0"/>
                </a:spcBef>
                <a:spcAft>
                  <a:spcPct val="35000"/>
                </a:spcAft>
                <a:buFont typeface="Arial" panose="020B0604020202020204" pitchFamily="34" charset="0"/>
                <a:buChar char="•"/>
              </a:pPr>
              <a:r>
                <a:rPr lang="en-US" sz="1600" kern="1200" dirty="0">
                  <a:latin typeface="Arial" panose="020B0604020202020204" pitchFamily="34" charset="0"/>
                  <a:cs typeface="Arial" panose="020B0604020202020204" pitchFamily="34" charset="0"/>
                </a:rPr>
                <a:t>Program/Office</a:t>
              </a:r>
            </a:p>
            <a:p>
              <a:pPr marL="285750" lvl="0" indent="-285750" defTabSz="800100">
                <a:lnSpc>
                  <a:spcPct val="90000"/>
                </a:lnSpc>
                <a:spcBef>
                  <a:spcPct val="0"/>
                </a:spcBef>
                <a:spcAft>
                  <a:spcPct val="35000"/>
                </a:spcAft>
                <a:buFont typeface="Arial" panose="020B0604020202020204" pitchFamily="34" charset="0"/>
                <a:buChar char="•"/>
              </a:pPr>
              <a:r>
                <a:rPr lang="en-US" sz="1600" dirty="0">
                  <a:latin typeface="Arial" panose="020B0604020202020204" pitchFamily="34" charset="0"/>
                  <a:cs typeface="Arial" panose="020B0604020202020204" pitchFamily="34" charset="0"/>
                </a:rPr>
                <a:t>Procurement</a:t>
              </a:r>
            </a:p>
            <a:p>
              <a:pPr marL="285750" lvl="0" indent="-285750" defTabSz="800100">
                <a:lnSpc>
                  <a:spcPct val="90000"/>
                </a:lnSpc>
                <a:spcBef>
                  <a:spcPct val="0"/>
                </a:spcBef>
                <a:spcAft>
                  <a:spcPct val="35000"/>
                </a:spcAft>
                <a:buFont typeface="Arial" panose="020B0604020202020204" pitchFamily="34" charset="0"/>
                <a:buChar char="•"/>
              </a:pPr>
              <a:r>
                <a:rPr lang="en-US" sz="1600" dirty="0">
                  <a:latin typeface="Arial" panose="020B0604020202020204" pitchFamily="34" charset="0"/>
                  <a:cs typeface="Arial" panose="020B0604020202020204" pitchFamily="34" charset="0"/>
                </a:rPr>
                <a:t>Grants Mgmt</a:t>
              </a:r>
            </a:p>
            <a:p>
              <a:pPr marL="285750" lvl="0" indent="-285750" defTabSz="800100">
                <a:lnSpc>
                  <a:spcPct val="90000"/>
                </a:lnSpc>
                <a:spcBef>
                  <a:spcPct val="0"/>
                </a:spcBef>
                <a:spcAft>
                  <a:spcPct val="35000"/>
                </a:spcAft>
                <a:buFont typeface="Arial" panose="020B0604020202020204" pitchFamily="34" charset="0"/>
                <a:buChar char="•"/>
              </a:pPr>
              <a:r>
                <a:rPr lang="en-US" sz="1600" kern="1200" dirty="0">
                  <a:latin typeface="Arial" panose="020B0604020202020204" pitchFamily="34" charset="0"/>
                  <a:cs typeface="Arial" panose="020B0604020202020204" pitchFamily="34" charset="0"/>
                </a:rPr>
                <a:t>SBE - $50k+</a:t>
              </a:r>
            </a:p>
          </p:txBody>
        </p:sp>
        <p:sp>
          <p:nvSpPr>
            <p:cNvPr id="34" name="Freeform: Shape 33">
              <a:extLst>
                <a:ext uri="{FF2B5EF4-FFF2-40B4-BE49-F238E27FC236}">
                  <a16:creationId xmlns:a16="http://schemas.microsoft.com/office/drawing/2014/main" id="{0D51F839-F405-4409-90B8-3CF49F78814F}"/>
                </a:ext>
              </a:extLst>
            </p:cNvPr>
            <p:cNvSpPr/>
            <p:nvPr/>
          </p:nvSpPr>
          <p:spPr>
            <a:xfrm>
              <a:off x="10062384" y="2788100"/>
              <a:ext cx="1956978" cy="1304652"/>
            </a:xfrm>
            <a:custGeom>
              <a:avLst/>
              <a:gdLst>
                <a:gd name="connsiteX0" fmla="*/ 0 w 1956978"/>
                <a:gd name="connsiteY0" fmla="*/ 130465 h 1304652"/>
                <a:gd name="connsiteX1" fmla="*/ 130465 w 1956978"/>
                <a:gd name="connsiteY1" fmla="*/ 0 h 1304652"/>
                <a:gd name="connsiteX2" fmla="*/ 1826513 w 1956978"/>
                <a:gd name="connsiteY2" fmla="*/ 0 h 1304652"/>
                <a:gd name="connsiteX3" fmla="*/ 1956978 w 1956978"/>
                <a:gd name="connsiteY3" fmla="*/ 130465 h 1304652"/>
                <a:gd name="connsiteX4" fmla="*/ 1956978 w 1956978"/>
                <a:gd name="connsiteY4" fmla="*/ 1174187 h 1304652"/>
                <a:gd name="connsiteX5" fmla="*/ 1826513 w 1956978"/>
                <a:gd name="connsiteY5" fmla="*/ 1304652 h 1304652"/>
                <a:gd name="connsiteX6" fmla="*/ 130465 w 1956978"/>
                <a:gd name="connsiteY6" fmla="*/ 1304652 h 1304652"/>
                <a:gd name="connsiteX7" fmla="*/ 0 w 1956978"/>
                <a:gd name="connsiteY7" fmla="*/ 1174187 h 1304652"/>
                <a:gd name="connsiteX8" fmla="*/ 0 w 1956978"/>
                <a:gd name="connsiteY8" fmla="*/ 130465 h 130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6978" h="1304652">
                  <a:moveTo>
                    <a:pt x="0" y="130465"/>
                  </a:moveTo>
                  <a:cubicBezTo>
                    <a:pt x="0" y="58411"/>
                    <a:pt x="58411" y="0"/>
                    <a:pt x="130465" y="0"/>
                  </a:cubicBezTo>
                  <a:lnTo>
                    <a:pt x="1826513" y="0"/>
                  </a:lnTo>
                  <a:cubicBezTo>
                    <a:pt x="1898567" y="0"/>
                    <a:pt x="1956978" y="58411"/>
                    <a:pt x="1956978" y="130465"/>
                  </a:cubicBezTo>
                  <a:lnTo>
                    <a:pt x="1956978" y="1174187"/>
                  </a:lnTo>
                  <a:cubicBezTo>
                    <a:pt x="1956978" y="1246241"/>
                    <a:pt x="1898567" y="1304652"/>
                    <a:pt x="1826513" y="1304652"/>
                  </a:cubicBezTo>
                  <a:lnTo>
                    <a:pt x="130465" y="1304652"/>
                  </a:lnTo>
                  <a:cubicBezTo>
                    <a:pt x="58411" y="1304652"/>
                    <a:pt x="0" y="1246241"/>
                    <a:pt x="0" y="1174187"/>
                  </a:cubicBezTo>
                  <a:lnTo>
                    <a:pt x="0" y="13046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792" tIns="106792" rIns="106792" bIns="106792" numCol="1" spcCol="1270" anchor="ctr" anchorCtr="0">
              <a:noAutofit/>
            </a:bodyPr>
            <a:lstStyle/>
            <a:p>
              <a:pPr algn="ctr" defTabSz="711200">
                <a:lnSpc>
                  <a:spcPct val="90000"/>
                </a:lnSpc>
                <a:spcBef>
                  <a:spcPct val="0"/>
                </a:spcBef>
                <a:spcAft>
                  <a:spcPct val="35000"/>
                </a:spcAft>
              </a:pPr>
              <a:r>
                <a:rPr lang="en-US" sz="1400" b="1" kern="1200" dirty="0">
                  <a:latin typeface="Arial" panose="020B0604020202020204" pitchFamily="34" charset="0"/>
                  <a:cs typeface="Arial" panose="020B0604020202020204" pitchFamily="34" charset="0"/>
                </a:rPr>
                <a:t>Public Procurement Review Board</a:t>
              </a:r>
              <a:r>
                <a:rPr lang="en-US" sz="1400" b="1" dirty="0">
                  <a:latin typeface="Arial" panose="020B0604020202020204" pitchFamily="34" charset="0"/>
                  <a:cs typeface="Arial" panose="020B0604020202020204" pitchFamily="34" charset="0"/>
                </a:rPr>
                <a:t> </a:t>
              </a:r>
            </a:p>
            <a:p>
              <a:pPr algn="ctr" defTabSz="711200">
                <a:lnSpc>
                  <a:spcPct val="90000"/>
                </a:lnSpc>
                <a:spcBef>
                  <a:spcPct val="0"/>
                </a:spcBef>
                <a:spcAft>
                  <a:spcPct val="35000"/>
                </a:spcAft>
              </a:pPr>
              <a:r>
                <a:rPr lang="en-US" sz="1200" b="1" i="1" kern="1200" dirty="0">
                  <a:latin typeface="Arial" panose="020B0604020202020204" pitchFamily="34" charset="0"/>
                  <a:cs typeface="Arial" panose="020B0604020202020204" pitchFamily="34" charset="0"/>
                </a:rPr>
                <a:t>$75k+</a:t>
              </a:r>
            </a:p>
            <a:p>
              <a:pPr marL="0" lvl="0" indent="0" algn="ctr" defTabSz="711200">
                <a:lnSpc>
                  <a:spcPct val="90000"/>
                </a:lnSpc>
                <a:spcBef>
                  <a:spcPct val="0"/>
                </a:spcBef>
                <a:spcAft>
                  <a:spcPct val="35000"/>
                </a:spcAft>
                <a:buNone/>
              </a:pPr>
              <a:r>
                <a:rPr lang="en-US" sz="1100" b="1" i="1" dirty="0">
                  <a:solidFill>
                    <a:schemeClr val="bg1"/>
                  </a:solidFill>
                  <a:latin typeface="Arial" panose="020B0604020202020204" pitchFamily="34" charset="0"/>
                  <a:cs typeface="Arial" panose="020B0604020202020204" pitchFamily="34" charset="0"/>
                </a:rPr>
                <a:t>(</a:t>
              </a:r>
              <a:r>
                <a:rPr lang="en-US" sz="1100" b="1" i="1" kern="1200" dirty="0">
                  <a:latin typeface="Arial" panose="020B0604020202020204" pitchFamily="34" charset="0"/>
                  <a:cs typeface="Arial" panose="020B0604020202020204" pitchFamily="34" charset="0"/>
                </a:rPr>
                <a:t>DFA/OPTFM)</a:t>
              </a:r>
            </a:p>
          </p:txBody>
        </p:sp>
      </p:grpSp>
      <p:sp>
        <p:nvSpPr>
          <p:cNvPr id="35" name="Freeform: Shape 34">
            <a:extLst>
              <a:ext uri="{FF2B5EF4-FFF2-40B4-BE49-F238E27FC236}">
                <a16:creationId xmlns:a16="http://schemas.microsoft.com/office/drawing/2014/main" id="{2165FC0A-7CF0-469D-A331-88DA828940AB}"/>
              </a:ext>
            </a:extLst>
          </p:cNvPr>
          <p:cNvSpPr/>
          <p:nvPr/>
        </p:nvSpPr>
        <p:spPr>
          <a:xfrm>
            <a:off x="7768813" y="1001479"/>
            <a:ext cx="1956978" cy="1304652"/>
          </a:xfrm>
          <a:custGeom>
            <a:avLst/>
            <a:gdLst>
              <a:gd name="connsiteX0" fmla="*/ 0 w 1956978"/>
              <a:gd name="connsiteY0" fmla="*/ 130465 h 1304652"/>
              <a:gd name="connsiteX1" fmla="*/ 130465 w 1956978"/>
              <a:gd name="connsiteY1" fmla="*/ 0 h 1304652"/>
              <a:gd name="connsiteX2" fmla="*/ 1826513 w 1956978"/>
              <a:gd name="connsiteY2" fmla="*/ 0 h 1304652"/>
              <a:gd name="connsiteX3" fmla="*/ 1956978 w 1956978"/>
              <a:gd name="connsiteY3" fmla="*/ 130465 h 1304652"/>
              <a:gd name="connsiteX4" fmla="*/ 1956978 w 1956978"/>
              <a:gd name="connsiteY4" fmla="*/ 1174187 h 1304652"/>
              <a:gd name="connsiteX5" fmla="*/ 1826513 w 1956978"/>
              <a:gd name="connsiteY5" fmla="*/ 1304652 h 1304652"/>
              <a:gd name="connsiteX6" fmla="*/ 130465 w 1956978"/>
              <a:gd name="connsiteY6" fmla="*/ 1304652 h 1304652"/>
              <a:gd name="connsiteX7" fmla="*/ 0 w 1956978"/>
              <a:gd name="connsiteY7" fmla="*/ 1174187 h 1304652"/>
              <a:gd name="connsiteX8" fmla="*/ 0 w 1956978"/>
              <a:gd name="connsiteY8" fmla="*/ 130465 h 130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6978" h="1304652">
                <a:moveTo>
                  <a:pt x="0" y="130465"/>
                </a:moveTo>
                <a:cubicBezTo>
                  <a:pt x="0" y="58411"/>
                  <a:pt x="58411" y="0"/>
                  <a:pt x="130465" y="0"/>
                </a:cubicBezTo>
                <a:lnTo>
                  <a:pt x="1826513" y="0"/>
                </a:lnTo>
                <a:cubicBezTo>
                  <a:pt x="1898567" y="0"/>
                  <a:pt x="1956978" y="58411"/>
                  <a:pt x="1956978" y="130465"/>
                </a:cubicBezTo>
                <a:lnTo>
                  <a:pt x="1956978" y="1174187"/>
                </a:lnTo>
                <a:cubicBezTo>
                  <a:pt x="1956978" y="1246241"/>
                  <a:pt x="1898567" y="1304652"/>
                  <a:pt x="1826513" y="1304652"/>
                </a:cubicBezTo>
                <a:lnTo>
                  <a:pt x="130465" y="1304652"/>
                </a:lnTo>
                <a:cubicBezTo>
                  <a:pt x="58411" y="1304652"/>
                  <a:pt x="0" y="1246241"/>
                  <a:pt x="0" y="1174187"/>
                </a:cubicBezTo>
                <a:lnTo>
                  <a:pt x="0" y="13046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792" tIns="106792" rIns="106792" bIns="106792" numCol="1" spcCol="1270" anchor="ctr" anchorCtr="0">
            <a:noAutofit/>
          </a:bodyPr>
          <a:lstStyle/>
          <a:p>
            <a:pPr marL="0" lvl="0" indent="0" algn="ctr" defTabSz="8001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Services</a:t>
            </a:r>
          </a:p>
        </p:txBody>
      </p:sp>
      <p:sp>
        <p:nvSpPr>
          <p:cNvPr id="36" name="Freeform: Shape 35">
            <a:extLst>
              <a:ext uri="{FF2B5EF4-FFF2-40B4-BE49-F238E27FC236}">
                <a16:creationId xmlns:a16="http://schemas.microsoft.com/office/drawing/2014/main" id="{9057DBF9-C20B-4D8D-B11B-ADFA03443387}"/>
              </a:ext>
            </a:extLst>
          </p:cNvPr>
          <p:cNvSpPr/>
          <p:nvPr/>
        </p:nvSpPr>
        <p:spPr>
          <a:xfrm>
            <a:off x="9934887" y="999215"/>
            <a:ext cx="1956978" cy="1304652"/>
          </a:xfrm>
          <a:custGeom>
            <a:avLst/>
            <a:gdLst>
              <a:gd name="connsiteX0" fmla="*/ 0 w 1956978"/>
              <a:gd name="connsiteY0" fmla="*/ 130465 h 1304652"/>
              <a:gd name="connsiteX1" fmla="*/ 130465 w 1956978"/>
              <a:gd name="connsiteY1" fmla="*/ 0 h 1304652"/>
              <a:gd name="connsiteX2" fmla="*/ 1826513 w 1956978"/>
              <a:gd name="connsiteY2" fmla="*/ 0 h 1304652"/>
              <a:gd name="connsiteX3" fmla="*/ 1956978 w 1956978"/>
              <a:gd name="connsiteY3" fmla="*/ 130465 h 1304652"/>
              <a:gd name="connsiteX4" fmla="*/ 1956978 w 1956978"/>
              <a:gd name="connsiteY4" fmla="*/ 1174187 h 1304652"/>
              <a:gd name="connsiteX5" fmla="*/ 1826513 w 1956978"/>
              <a:gd name="connsiteY5" fmla="*/ 1304652 h 1304652"/>
              <a:gd name="connsiteX6" fmla="*/ 130465 w 1956978"/>
              <a:gd name="connsiteY6" fmla="*/ 1304652 h 1304652"/>
              <a:gd name="connsiteX7" fmla="*/ 0 w 1956978"/>
              <a:gd name="connsiteY7" fmla="*/ 1174187 h 1304652"/>
              <a:gd name="connsiteX8" fmla="*/ 0 w 1956978"/>
              <a:gd name="connsiteY8" fmla="*/ 130465 h 130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6978" h="1304652">
                <a:moveTo>
                  <a:pt x="0" y="130465"/>
                </a:moveTo>
                <a:cubicBezTo>
                  <a:pt x="0" y="58411"/>
                  <a:pt x="58411" y="0"/>
                  <a:pt x="130465" y="0"/>
                </a:cubicBezTo>
                <a:lnTo>
                  <a:pt x="1826513" y="0"/>
                </a:lnTo>
                <a:cubicBezTo>
                  <a:pt x="1898567" y="0"/>
                  <a:pt x="1956978" y="58411"/>
                  <a:pt x="1956978" y="130465"/>
                </a:cubicBezTo>
                <a:lnTo>
                  <a:pt x="1956978" y="1174187"/>
                </a:lnTo>
                <a:cubicBezTo>
                  <a:pt x="1956978" y="1246241"/>
                  <a:pt x="1898567" y="1304652"/>
                  <a:pt x="1826513" y="1304652"/>
                </a:cubicBezTo>
                <a:lnTo>
                  <a:pt x="130465" y="1304652"/>
                </a:lnTo>
                <a:cubicBezTo>
                  <a:pt x="58411" y="1304652"/>
                  <a:pt x="0" y="1246241"/>
                  <a:pt x="0" y="1174187"/>
                </a:cubicBezTo>
                <a:lnTo>
                  <a:pt x="0" y="13046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792" tIns="106792" rIns="106792" bIns="106792" numCol="1" spcCol="1270" anchor="ctr" anchorCtr="0">
            <a:noAutofit/>
          </a:bodyPr>
          <a:lstStyle/>
          <a:p>
            <a:pPr marL="0" lvl="0" indent="0" algn="ctr" defTabSz="8001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Commodities</a:t>
            </a:r>
          </a:p>
        </p:txBody>
      </p:sp>
      <p:sp>
        <p:nvSpPr>
          <p:cNvPr id="37" name="Freeform: Shape 36">
            <a:extLst>
              <a:ext uri="{FF2B5EF4-FFF2-40B4-BE49-F238E27FC236}">
                <a16:creationId xmlns:a16="http://schemas.microsoft.com/office/drawing/2014/main" id="{01767BD8-5CBF-4D8B-A678-202FB15C5AD0}"/>
              </a:ext>
            </a:extLst>
          </p:cNvPr>
          <p:cNvSpPr/>
          <p:nvPr/>
        </p:nvSpPr>
        <p:spPr>
          <a:xfrm>
            <a:off x="7771183" y="4596338"/>
            <a:ext cx="1956978" cy="1304652"/>
          </a:xfrm>
          <a:custGeom>
            <a:avLst/>
            <a:gdLst>
              <a:gd name="connsiteX0" fmla="*/ 0 w 1956978"/>
              <a:gd name="connsiteY0" fmla="*/ 130465 h 1304652"/>
              <a:gd name="connsiteX1" fmla="*/ 130465 w 1956978"/>
              <a:gd name="connsiteY1" fmla="*/ 0 h 1304652"/>
              <a:gd name="connsiteX2" fmla="*/ 1826513 w 1956978"/>
              <a:gd name="connsiteY2" fmla="*/ 0 h 1304652"/>
              <a:gd name="connsiteX3" fmla="*/ 1956978 w 1956978"/>
              <a:gd name="connsiteY3" fmla="*/ 130465 h 1304652"/>
              <a:gd name="connsiteX4" fmla="*/ 1956978 w 1956978"/>
              <a:gd name="connsiteY4" fmla="*/ 1174187 h 1304652"/>
              <a:gd name="connsiteX5" fmla="*/ 1826513 w 1956978"/>
              <a:gd name="connsiteY5" fmla="*/ 1304652 h 1304652"/>
              <a:gd name="connsiteX6" fmla="*/ 130465 w 1956978"/>
              <a:gd name="connsiteY6" fmla="*/ 1304652 h 1304652"/>
              <a:gd name="connsiteX7" fmla="*/ 0 w 1956978"/>
              <a:gd name="connsiteY7" fmla="*/ 1174187 h 1304652"/>
              <a:gd name="connsiteX8" fmla="*/ 0 w 1956978"/>
              <a:gd name="connsiteY8" fmla="*/ 130465 h 130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6978" h="1304652">
                <a:moveTo>
                  <a:pt x="0" y="130465"/>
                </a:moveTo>
                <a:cubicBezTo>
                  <a:pt x="0" y="58411"/>
                  <a:pt x="58411" y="0"/>
                  <a:pt x="130465" y="0"/>
                </a:cubicBezTo>
                <a:lnTo>
                  <a:pt x="1826513" y="0"/>
                </a:lnTo>
                <a:cubicBezTo>
                  <a:pt x="1898567" y="0"/>
                  <a:pt x="1956978" y="58411"/>
                  <a:pt x="1956978" y="130465"/>
                </a:cubicBezTo>
                <a:lnTo>
                  <a:pt x="1956978" y="1174187"/>
                </a:lnTo>
                <a:cubicBezTo>
                  <a:pt x="1956978" y="1246241"/>
                  <a:pt x="1898567" y="1304652"/>
                  <a:pt x="1826513" y="1304652"/>
                </a:cubicBezTo>
                <a:lnTo>
                  <a:pt x="130465" y="1304652"/>
                </a:lnTo>
                <a:cubicBezTo>
                  <a:pt x="58411" y="1304652"/>
                  <a:pt x="0" y="1246241"/>
                  <a:pt x="0" y="1174187"/>
                </a:cubicBezTo>
                <a:lnTo>
                  <a:pt x="0" y="13046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792" tIns="106792" rIns="106792" bIns="106792" numCol="1" spcCol="1270" anchor="ctr" anchorCtr="0">
            <a:noAutofit/>
          </a:bodyPr>
          <a:lstStyle/>
          <a:p>
            <a:pPr marL="285750" lvl="0" indent="-285750" defTabSz="800100">
              <a:lnSpc>
                <a:spcPct val="90000"/>
              </a:lnSpc>
              <a:spcBef>
                <a:spcPct val="0"/>
              </a:spcBef>
              <a:spcAft>
                <a:spcPct val="35000"/>
              </a:spcAft>
              <a:buFont typeface="Arial" panose="020B0604020202020204" pitchFamily="34" charset="0"/>
              <a:buChar char="•"/>
            </a:pPr>
            <a:r>
              <a:rPr lang="en-US" sz="1600" kern="1200" dirty="0">
                <a:latin typeface="Arial" panose="020B0604020202020204" pitchFamily="34" charset="0"/>
                <a:cs typeface="Arial" panose="020B0604020202020204" pitchFamily="34" charset="0"/>
              </a:rPr>
              <a:t>Program/Office</a:t>
            </a:r>
          </a:p>
          <a:p>
            <a:pPr marL="285750" lvl="0" indent="-285750" defTabSz="800100">
              <a:lnSpc>
                <a:spcPct val="90000"/>
              </a:lnSpc>
              <a:spcBef>
                <a:spcPct val="0"/>
              </a:spcBef>
              <a:spcAft>
                <a:spcPct val="35000"/>
              </a:spcAft>
              <a:buFont typeface="Arial" panose="020B0604020202020204" pitchFamily="34" charset="0"/>
              <a:buChar char="•"/>
            </a:pPr>
            <a:r>
              <a:rPr lang="en-US" sz="1600" dirty="0">
                <a:latin typeface="Arial" panose="020B0604020202020204" pitchFamily="34" charset="0"/>
                <a:cs typeface="Arial" panose="020B0604020202020204" pitchFamily="34" charset="0"/>
              </a:rPr>
              <a:t>Procurement</a:t>
            </a:r>
          </a:p>
          <a:p>
            <a:pPr marL="285750" lvl="0" indent="-285750" defTabSz="800100">
              <a:lnSpc>
                <a:spcPct val="90000"/>
              </a:lnSpc>
              <a:spcBef>
                <a:spcPct val="0"/>
              </a:spcBef>
              <a:spcAft>
                <a:spcPct val="35000"/>
              </a:spcAft>
              <a:buFont typeface="Arial" panose="020B0604020202020204" pitchFamily="34" charset="0"/>
              <a:buChar char="•"/>
            </a:pPr>
            <a:r>
              <a:rPr lang="en-US" sz="1600" kern="1200" dirty="0">
                <a:latin typeface="Arial" panose="020B0604020202020204" pitchFamily="34" charset="0"/>
                <a:cs typeface="Arial" panose="020B0604020202020204" pitchFamily="34" charset="0"/>
              </a:rPr>
              <a:t>SBE - $50k+</a:t>
            </a:r>
          </a:p>
        </p:txBody>
      </p:sp>
      <p:sp>
        <p:nvSpPr>
          <p:cNvPr id="38" name="Freeform: Shape 37">
            <a:extLst>
              <a:ext uri="{FF2B5EF4-FFF2-40B4-BE49-F238E27FC236}">
                <a16:creationId xmlns:a16="http://schemas.microsoft.com/office/drawing/2014/main" id="{0D4E2B2C-0BCB-42AF-849D-F6D1F3AD9F1C}"/>
              </a:ext>
            </a:extLst>
          </p:cNvPr>
          <p:cNvSpPr/>
          <p:nvPr/>
        </p:nvSpPr>
        <p:spPr>
          <a:xfrm>
            <a:off x="5626185" y="999214"/>
            <a:ext cx="1956978" cy="1304652"/>
          </a:xfrm>
          <a:custGeom>
            <a:avLst/>
            <a:gdLst>
              <a:gd name="connsiteX0" fmla="*/ 0 w 1956978"/>
              <a:gd name="connsiteY0" fmla="*/ 130465 h 1304652"/>
              <a:gd name="connsiteX1" fmla="*/ 130465 w 1956978"/>
              <a:gd name="connsiteY1" fmla="*/ 0 h 1304652"/>
              <a:gd name="connsiteX2" fmla="*/ 1826513 w 1956978"/>
              <a:gd name="connsiteY2" fmla="*/ 0 h 1304652"/>
              <a:gd name="connsiteX3" fmla="*/ 1956978 w 1956978"/>
              <a:gd name="connsiteY3" fmla="*/ 130465 h 1304652"/>
              <a:gd name="connsiteX4" fmla="*/ 1956978 w 1956978"/>
              <a:gd name="connsiteY4" fmla="*/ 1174187 h 1304652"/>
              <a:gd name="connsiteX5" fmla="*/ 1826513 w 1956978"/>
              <a:gd name="connsiteY5" fmla="*/ 1304652 h 1304652"/>
              <a:gd name="connsiteX6" fmla="*/ 130465 w 1956978"/>
              <a:gd name="connsiteY6" fmla="*/ 1304652 h 1304652"/>
              <a:gd name="connsiteX7" fmla="*/ 0 w 1956978"/>
              <a:gd name="connsiteY7" fmla="*/ 1174187 h 1304652"/>
              <a:gd name="connsiteX8" fmla="*/ 0 w 1956978"/>
              <a:gd name="connsiteY8" fmla="*/ 130465 h 130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6978" h="1304652">
                <a:moveTo>
                  <a:pt x="0" y="130465"/>
                </a:moveTo>
                <a:cubicBezTo>
                  <a:pt x="0" y="58411"/>
                  <a:pt x="58411" y="0"/>
                  <a:pt x="130465" y="0"/>
                </a:cubicBezTo>
                <a:lnTo>
                  <a:pt x="1826513" y="0"/>
                </a:lnTo>
                <a:cubicBezTo>
                  <a:pt x="1898567" y="0"/>
                  <a:pt x="1956978" y="58411"/>
                  <a:pt x="1956978" y="130465"/>
                </a:cubicBezTo>
                <a:lnTo>
                  <a:pt x="1956978" y="1174187"/>
                </a:lnTo>
                <a:cubicBezTo>
                  <a:pt x="1956978" y="1246241"/>
                  <a:pt x="1898567" y="1304652"/>
                  <a:pt x="1826513" y="1304652"/>
                </a:cubicBezTo>
                <a:lnTo>
                  <a:pt x="130465" y="1304652"/>
                </a:lnTo>
                <a:cubicBezTo>
                  <a:pt x="58411" y="1304652"/>
                  <a:pt x="0" y="1246241"/>
                  <a:pt x="0" y="1174187"/>
                </a:cubicBezTo>
                <a:lnTo>
                  <a:pt x="0" y="13046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792" tIns="106792" rIns="106792" bIns="106792" numCol="1" spcCol="1270" anchor="ctr" anchorCtr="0">
            <a:noAutofit/>
          </a:bodyPr>
          <a:lstStyle/>
          <a:p>
            <a:pPr marL="0" lvl="0" indent="0" algn="ctr" defTabSz="8001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Technology</a:t>
            </a:r>
          </a:p>
        </p:txBody>
      </p:sp>
      <p:sp>
        <p:nvSpPr>
          <p:cNvPr id="39" name="Freeform: Shape 38">
            <a:extLst>
              <a:ext uri="{FF2B5EF4-FFF2-40B4-BE49-F238E27FC236}">
                <a16:creationId xmlns:a16="http://schemas.microsoft.com/office/drawing/2014/main" id="{E67BDE3D-7E01-4AED-A39F-34FA68C3B235}"/>
              </a:ext>
            </a:extLst>
          </p:cNvPr>
          <p:cNvSpPr/>
          <p:nvPr/>
        </p:nvSpPr>
        <p:spPr>
          <a:xfrm>
            <a:off x="5717932" y="2739012"/>
            <a:ext cx="1956978" cy="1304652"/>
          </a:xfrm>
          <a:custGeom>
            <a:avLst/>
            <a:gdLst>
              <a:gd name="connsiteX0" fmla="*/ 0 w 1956978"/>
              <a:gd name="connsiteY0" fmla="*/ 130465 h 1304652"/>
              <a:gd name="connsiteX1" fmla="*/ 130465 w 1956978"/>
              <a:gd name="connsiteY1" fmla="*/ 0 h 1304652"/>
              <a:gd name="connsiteX2" fmla="*/ 1826513 w 1956978"/>
              <a:gd name="connsiteY2" fmla="*/ 0 h 1304652"/>
              <a:gd name="connsiteX3" fmla="*/ 1956978 w 1956978"/>
              <a:gd name="connsiteY3" fmla="*/ 130465 h 1304652"/>
              <a:gd name="connsiteX4" fmla="*/ 1956978 w 1956978"/>
              <a:gd name="connsiteY4" fmla="*/ 1174187 h 1304652"/>
              <a:gd name="connsiteX5" fmla="*/ 1826513 w 1956978"/>
              <a:gd name="connsiteY5" fmla="*/ 1304652 h 1304652"/>
              <a:gd name="connsiteX6" fmla="*/ 130465 w 1956978"/>
              <a:gd name="connsiteY6" fmla="*/ 1304652 h 1304652"/>
              <a:gd name="connsiteX7" fmla="*/ 0 w 1956978"/>
              <a:gd name="connsiteY7" fmla="*/ 1174187 h 1304652"/>
              <a:gd name="connsiteX8" fmla="*/ 0 w 1956978"/>
              <a:gd name="connsiteY8" fmla="*/ 130465 h 130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6978" h="1304652">
                <a:moveTo>
                  <a:pt x="0" y="130465"/>
                </a:moveTo>
                <a:cubicBezTo>
                  <a:pt x="0" y="58411"/>
                  <a:pt x="58411" y="0"/>
                  <a:pt x="130465" y="0"/>
                </a:cubicBezTo>
                <a:lnTo>
                  <a:pt x="1826513" y="0"/>
                </a:lnTo>
                <a:cubicBezTo>
                  <a:pt x="1898567" y="0"/>
                  <a:pt x="1956978" y="58411"/>
                  <a:pt x="1956978" y="130465"/>
                </a:cubicBezTo>
                <a:lnTo>
                  <a:pt x="1956978" y="1174187"/>
                </a:lnTo>
                <a:cubicBezTo>
                  <a:pt x="1956978" y="1246241"/>
                  <a:pt x="1898567" y="1304652"/>
                  <a:pt x="1826513" y="1304652"/>
                </a:cubicBezTo>
                <a:lnTo>
                  <a:pt x="130465" y="1304652"/>
                </a:lnTo>
                <a:cubicBezTo>
                  <a:pt x="58411" y="1304652"/>
                  <a:pt x="0" y="1246241"/>
                  <a:pt x="0" y="1174187"/>
                </a:cubicBezTo>
                <a:lnTo>
                  <a:pt x="0" y="13046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792" tIns="106792" rIns="106792" bIns="106792" numCol="1" spcCol="1270" anchor="ctr" anchorCtr="0">
            <a:noAutofit/>
          </a:bodyPr>
          <a:lstStyle/>
          <a:p>
            <a:pPr marL="0" lvl="0" indent="0" algn="ctr" defTabSz="800100">
              <a:lnSpc>
                <a:spcPct val="90000"/>
              </a:lnSpc>
              <a:spcBef>
                <a:spcPct val="0"/>
              </a:spcBef>
              <a:spcAft>
                <a:spcPct val="35000"/>
              </a:spcAft>
              <a:buNone/>
            </a:pPr>
            <a:r>
              <a:rPr lang="en-US" sz="1200" b="1" kern="1200" dirty="0">
                <a:latin typeface="Arial" panose="020B0604020202020204" pitchFamily="34" charset="0"/>
                <a:cs typeface="Arial" panose="020B0604020202020204" pitchFamily="34" charset="0"/>
              </a:rPr>
              <a:t>Information Technology </a:t>
            </a:r>
            <a:r>
              <a:rPr lang="en-US" sz="1200" b="1" dirty="0">
                <a:latin typeface="Arial" panose="020B0604020202020204" pitchFamily="34" charset="0"/>
                <a:cs typeface="Arial" panose="020B0604020202020204" pitchFamily="34" charset="0"/>
              </a:rPr>
              <a:t>Services </a:t>
            </a:r>
            <a:r>
              <a:rPr lang="en-US" sz="1200" b="1" kern="1200" dirty="0">
                <a:latin typeface="Arial" panose="020B0604020202020204" pitchFamily="34" charset="0"/>
                <a:cs typeface="Arial" panose="020B0604020202020204" pitchFamily="34" charset="0"/>
              </a:rPr>
              <a:t>Board</a:t>
            </a:r>
          </a:p>
          <a:p>
            <a:pPr marL="0" lvl="0" indent="0" algn="ctr" defTabSz="800100">
              <a:lnSpc>
                <a:spcPct val="90000"/>
              </a:lnSpc>
              <a:spcBef>
                <a:spcPct val="0"/>
              </a:spcBef>
              <a:spcAft>
                <a:spcPct val="35000"/>
              </a:spcAft>
              <a:buNone/>
            </a:pPr>
            <a:r>
              <a:rPr lang="en-US" sz="1400" b="1" dirty="0">
                <a:latin typeface="Arial" panose="020B0604020202020204" pitchFamily="34" charset="0"/>
                <a:cs typeface="Arial" panose="020B0604020202020204" pitchFamily="34" charset="0"/>
              </a:rPr>
              <a:t>$1m+</a:t>
            </a:r>
          </a:p>
          <a:p>
            <a:pPr marL="0" lvl="0" indent="0" algn="ctr" defTabSz="800100">
              <a:lnSpc>
                <a:spcPct val="90000"/>
              </a:lnSpc>
              <a:spcBef>
                <a:spcPct val="0"/>
              </a:spcBef>
              <a:spcAft>
                <a:spcPct val="35000"/>
              </a:spcAft>
              <a:buNone/>
            </a:pPr>
            <a:r>
              <a:rPr lang="en-US" sz="1100" dirty="0">
                <a:latin typeface="Arial" panose="020B0604020202020204" pitchFamily="34" charset="0"/>
                <a:cs typeface="Arial" panose="020B0604020202020204" pitchFamily="34" charset="0"/>
              </a:rPr>
              <a:t>(tech services &amp; commodities)</a:t>
            </a:r>
          </a:p>
          <a:p>
            <a:pPr marL="0" lvl="0" indent="0" algn="ctr" defTabSz="800100">
              <a:lnSpc>
                <a:spcPct val="90000"/>
              </a:lnSpc>
              <a:spcBef>
                <a:spcPct val="0"/>
              </a:spcBef>
              <a:spcAft>
                <a:spcPct val="35000"/>
              </a:spcAft>
              <a:buNone/>
            </a:pPr>
            <a:r>
              <a:rPr lang="en-US" sz="1100" dirty="0">
                <a:latin typeface="Arial" panose="020B0604020202020204" pitchFamily="34" charset="0"/>
                <a:cs typeface="Arial" panose="020B0604020202020204" pitchFamily="34" charset="0"/>
              </a:rPr>
              <a:t>(50k+ ITS Staff Only)</a:t>
            </a:r>
            <a:endParaRPr lang="en-US" sz="1100" kern="1200" dirty="0">
              <a:latin typeface="Arial" panose="020B0604020202020204" pitchFamily="34" charset="0"/>
              <a:cs typeface="Arial" panose="020B0604020202020204" pitchFamily="34" charset="0"/>
            </a:endParaRPr>
          </a:p>
        </p:txBody>
      </p:sp>
      <p:sp>
        <p:nvSpPr>
          <p:cNvPr id="40" name="Freeform: Shape 39">
            <a:extLst>
              <a:ext uri="{FF2B5EF4-FFF2-40B4-BE49-F238E27FC236}">
                <a16:creationId xmlns:a16="http://schemas.microsoft.com/office/drawing/2014/main" id="{8AF88A77-8541-4238-BB91-67997CEA5C1F}"/>
              </a:ext>
            </a:extLst>
          </p:cNvPr>
          <p:cNvSpPr/>
          <p:nvPr/>
        </p:nvSpPr>
        <p:spPr>
          <a:xfrm>
            <a:off x="5717932" y="4596393"/>
            <a:ext cx="1956978" cy="1304652"/>
          </a:xfrm>
          <a:custGeom>
            <a:avLst/>
            <a:gdLst>
              <a:gd name="connsiteX0" fmla="*/ 0 w 1956978"/>
              <a:gd name="connsiteY0" fmla="*/ 130465 h 1304652"/>
              <a:gd name="connsiteX1" fmla="*/ 130465 w 1956978"/>
              <a:gd name="connsiteY1" fmla="*/ 0 h 1304652"/>
              <a:gd name="connsiteX2" fmla="*/ 1826513 w 1956978"/>
              <a:gd name="connsiteY2" fmla="*/ 0 h 1304652"/>
              <a:gd name="connsiteX3" fmla="*/ 1956978 w 1956978"/>
              <a:gd name="connsiteY3" fmla="*/ 130465 h 1304652"/>
              <a:gd name="connsiteX4" fmla="*/ 1956978 w 1956978"/>
              <a:gd name="connsiteY4" fmla="*/ 1174187 h 1304652"/>
              <a:gd name="connsiteX5" fmla="*/ 1826513 w 1956978"/>
              <a:gd name="connsiteY5" fmla="*/ 1304652 h 1304652"/>
              <a:gd name="connsiteX6" fmla="*/ 130465 w 1956978"/>
              <a:gd name="connsiteY6" fmla="*/ 1304652 h 1304652"/>
              <a:gd name="connsiteX7" fmla="*/ 0 w 1956978"/>
              <a:gd name="connsiteY7" fmla="*/ 1174187 h 1304652"/>
              <a:gd name="connsiteX8" fmla="*/ 0 w 1956978"/>
              <a:gd name="connsiteY8" fmla="*/ 130465 h 130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6978" h="1304652">
                <a:moveTo>
                  <a:pt x="0" y="130465"/>
                </a:moveTo>
                <a:cubicBezTo>
                  <a:pt x="0" y="58411"/>
                  <a:pt x="58411" y="0"/>
                  <a:pt x="130465" y="0"/>
                </a:cubicBezTo>
                <a:lnTo>
                  <a:pt x="1826513" y="0"/>
                </a:lnTo>
                <a:cubicBezTo>
                  <a:pt x="1898567" y="0"/>
                  <a:pt x="1956978" y="58411"/>
                  <a:pt x="1956978" y="130465"/>
                </a:cubicBezTo>
                <a:lnTo>
                  <a:pt x="1956978" y="1174187"/>
                </a:lnTo>
                <a:cubicBezTo>
                  <a:pt x="1956978" y="1246241"/>
                  <a:pt x="1898567" y="1304652"/>
                  <a:pt x="1826513" y="1304652"/>
                </a:cubicBezTo>
                <a:lnTo>
                  <a:pt x="130465" y="1304652"/>
                </a:lnTo>
                <a:cubicBezTo>
                  <a:pt x="58411" y="1304652"/>
                  <a:pt x="0" y="1246241"/>
                  <a:pt x="0" y="1174187"/>
                </a:cubicBezTo>
                <a:lnTo>
                  <a:pt x="0" y="13046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792" tIns="106792" rIns="106792" bIns="106792" numCol="1" spcCol="1270" anchor="ctr" anchorCtr="0">
            <a:noAutofit/>
          </a:bodyPr>
          <a:lstStyle/>
          <a:p>
            <a:pPr marL="285750" lvl="0" indent="-285750" defTabSz="800100">
              <a:lnSpc>
                <a:spcPct val="90000"/>
              </a:lnSpc>
              <a:spcBef>
                <a:spcPct val="0"/>
              </a:spcBef>
              <a:spcAft>
                <a:spcPct val="35000"/>
              </a:spcAft>
              <a:buFont typeface="Arial" panose="020B0604020202020204" pitchFamily="34" charset="0"/>
              <a:buChar char="•"/>
            </a:pPr>
            <a:r>
              <a:rPr lang="en-US" sz="1600" kern="1200" dirty="0">
                <a:latin typeface="Arial" panose="020B0604020202020204" pitchFamily="34" charset="0"/>
                <a:cs typeface="Arial" panose="020B0604020202020204" pitchFamily="34" charset="0"/>
              </a:rPr>
              <a:t>Program</a:t>
            </a:r>
            <a:r>
              <a:rPr lang="en-US" sz="1800" kern="1200" dirty="0"/>
              <a:t>/Office</a:t>
            </a:r>
          </a:p>
          <a:p>
            <a:pPr marL="285750" lvl="0" indent="-285750" defTabSz="800100">
              <a:lnSpc>
                <a:spcPct val="90000"/>
              </a:lnSpc>
              <a:spcBef>
                <a:spcPct val="0"/>
              </a:spcBef>
              <a:spcAft>
                <a:spcPct val="35000"/>
              </a:spcAft>
              <a:buFont typeface="Arial" panose="020B0604020202020204" pitchFamily="34" charset="0"/>
              <a:buChar char="•"/>
            </a:pPr>
            <a:r>
              <a:rPr lang="en-US" dirty="0"/>
              <a:t>OTSS</a:t>
            </a:r>
          </a:p>
          <a:p>
            <a:pPr marL="285750" lvl="0" indent="-285750" defTabSz="800100">
              <a:lnSpc>
                <a:spcPct val="90000"/>
              </a:lnSpc>
              <a:spcBef>
                <a:spcPct val="0"/>
              </a:spcBef>
              <a:spcAft>
                <a:spcPct val="35000"/>
              </a:spcAft>
              <a:buFont typeface="Arial" panose="020B0604020202020204" pitchFamily="34" charset="0"/>
              <a:buChar char="•"/>
            </a:pPr>
            <a:r>
              <a:rPr lang="en-US" dirty="0"/>
              <a:t>Procurement</a:t>
            </a:r>
          </a:p>
          <a:p>
            <a:pPr marL="285750" lvl="0" indent="-285750" defTabSz="800100">
              <a:lnSpc>
                <a:spcPct val="90000"/>
              </a:lnSpc>
              <a:spcBef>
                <a:spcPct val="0"/>
              </a:spcBef>
              <a:spcAft>
                <a:spcPct val="35000"/>
              </a:spcAft>
              <a:buFont typeface="Arial" panose="020B0604020202020204" pitchFamily="34" charset="0"/>
              <a:buChar char="•"/>
            </a:pPr>
            <a:r>
              <a:rPr lang="en-US" sz="1800" kern="1200" dirty="0"/>
              <a:t>SBE - $50k+</a:t>
            </a:r>
          </a:p>
        </p:txBody>
      </p:sp>
    </p:spTree>
    <p:extLst>
      <p:ext uri="{BB962C8B-B14F-4D97-AF65-F5344CB8AC3E}">
        <p14:creationId xmlns:p14="http://schemas.microsoft.com/office/powerpoint/2010/main" val="405862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9625B1-174F-1E43-B405-EDA230B27C81}"/>
              </a:ext>
            </a:extLst>
          </p:cNvPr>
          <p:cNvSpPr>
            <a:spLocks noGrp="1"/>
          </p:cNvSpPr>
          <p:nvPr>
            <p:ph type="ctrTitle"/>
          </p:nvPr>
        </p:nvSpPr>
        <p:spPr>
          <a:xfrm>
            <a:off x="838200" y="835572"/>
            <a:ext cx="10514744" cy="2119305"/>
          </a:xfrm>
        </p:spPr>
        <p:txBody>
          <a:bodyPr>
            <a:normAutofit/>
          </a:bodyPr>
          <a:lstStyle/>
          <a:p>
            <a:r>
              <a:rPr lang="en-US" dirty="0">
                <a:latin typeface="Arial"/>
                <a:cs typeface="Arial"/>
              </a:rPr>
              <a:t>Part 1: </a:t>
            </a:r>
            <a:br>
              <a:rPr lang="en-US" dirty="0"/>
            </a:br>
            <a:r>
              <a:rPr lang="en-US" sz="4800" dirty="0">
                <a:latin typeface="Arial"/>
                <a:cs typeface="Arial"/>
              </a:rPr>
              <a:t>Grants</a:t>
            </a:r>
          </a:p>
        </p:txBody>
      </p:sp>
      <p:sp>
        <p:nvSpPr>
          <p:cNvPr id="5" name="Text Placeholder 4">
            <a:extLst>
              <a:ext uri="{FF2B5EF4-FFF2-40B4-BE49-F238E27FC236}">
                <a16:creationId xmlns:a16="http://schemas.microsoft.com/office/drawing/2014/main" id="{4EB54D5A-9EB6-4CE6-9750-52C11C62ABE4}"/>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871814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BCD65-1981-E0E4-301C-F1D440658558}"/>
              </a:ext>
            </a:extLst>
          </p:cNvPr>
          <p:cNvSpPr>
            <a:spLocks noGrp="1"/>
          </p:cNvSpPr>
          <p:nvPr>
            <p:ph type="title"/>
          </p:nvPr>
        </p:nvSpPr>
        <p:spPr/>
        <p:txBody>
          <a:bodyPr/>
          <a:lstStyle/>
          <a:p>
            <a:r>
              <a:rPr lang="en-US" dirty="0"/>
              <a:t>Types of Grants</a:t>
            </a:r>
          </a:p>
        </p:txBody>
      </p:sp>
      <p:sp>
        <p:nvSpPr>
          <p:cNvPr id="5" name="TextBox 4">
            <a:extLst>
              <a:ext uri="{FF2B5EF4-FFF2-40B4-BE49-F238E27FC236}">
                <a16:creationId xmlns:a16="http://schemas.microsoft.com/office/drawing/2014/main" id="{D10A3E8A-49BF-CAFB-ABDD-B1B6224FB015}"/>
              </a:ext>
            </a:extLst>
          </p:cNvPr>
          <p:cNvSpPr txBox="1"/>
          <p:nvPr/>
        </p:nvSpPr>
        <p:spPr>
          <a:xfrm>
            <a:off x="412618" y="804047"/>
            <a:ext cx="10723468" cy="5059398"/>
          </a:xfrm>
          <a:prstGeom prst="rect">
            <a:avLst/>
          </a:prstGeom>
          <a:noFill/>
        </p:spPr>
        <p:txBody>
          <a:bodyPr wrap="square">
            <a:spAutoFit/>
          </a:bodyPr>
          <a:lstStyle/>
          <a:p>
            <a:pPr marL="6350" marR="0" indent="-6350" algn="just">
              <a:lnSpc>
                <a:spcPct val="104000"/>
              </a:lnSpc>
              <a:spcBef>
                <a:spcPts val="0"/>
              </a:spcBef>
              <a:spcAft>
                <a:spcPts val="25"/>
              </a:spcAft>
            </a:pPr>
            <a: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State/Local/Other Grants. </a:t>
            </a: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State,</a:t>
            </a:r>
            <a: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Local, and national foundations offer funding opportunities, as do cities and counties. These opportunities are typically narrowly focused on a specific need. Awards are usually smaller than those available from the federal government.</a:t>
            </a:r>
            <a:r>
              <a:rPr lang="en-US"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indent="0" algn="l">
              <a:lnSpc>
                <a:spcPct val="104000"/>
              </a:lnSpc>
              <a:spcBef>
                <a:spcPts val="0"/>
              </a:spcBef>
              <a:spcAft>
                <a:spcPts val="0"/>
              </a:spcAft>
            </a:pPr>
            <a:r>
              <a:rPr lang="en-US"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indent="0" algn="l">
              <a:lnSpc>
                <a:spcPct val="104000"/>
              </a:lnSpc>
              <a:spcBef>
                <a:spcPts val="0"/>
              </a:spcBef>
              <a:spcAft>
                <a:spcPts val="0"/>
              </a:spcAft>
            </a:pPr>
            <a:r>
              <a:rPr lang="en-US"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Federal State-Administered Grants</a:t>
            </a:r>
            <a:r>
              <a:rPr lang="en-US" sz="24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Federally funded opportunities that MDE receives based on a formula.  These grants pass funds on to eligible subgrantee(s) to carry out the program, but the MDE is permitted to use some funds directly to administer the grant program.</a:t>
            </a:r>
            <a:endPar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indent="0" algn="l">
              <a:lnSpc>
                <a:spcPct val="104000"/>
              </a:lnSpc>
              <a:spcBef>
                <a:spcPts val="0"/>
              </a:spcBef>
              <a:spcAft>
                <a:spcPts val="0"/>
              </a:spcAft>
            </a:pP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indent="0" algn="l">
              <a:lnSpc>
                <a:spcPct val="104000"/>
              </a:lnSpc>
              <a:spcBef>
                <a:spcPts val="0"/>
              </a:spcBef>
              <a:spcAft>
                <a:spcPts val="0"/>
              </a:spcAft>
            </a:pPr>
            <a:r>
              <a:rPr lang="en-US"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Direct Federal Grants. </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Federal agencies announce, award, and supervise all aspects of grant-funded projects. Federal opportunities are typically the largest awards available. </a:t>
            </a:r>
            <a:endPar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900738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3.1.2927"/>
  <p:tag name="SLIDO_PRESENTATION_ID" val="00000000-0000-0000-0000-000000000000"/>
  <p:tag name="SLIDO_EVENT_UUID" val="a0353fd4-3619-444f-8370-e759af65e0bc"/>
  <p:tag name="SLIDO_EVENT_SECTION_UUID" val="fd0c65fb-73f7-4cba-abea-fa4496815c82"/>
</p:tagLst>
</file>

<file path=ppt/tags/tag10.xml><?xml version="1.0" encoding="utf-8"?>
<p:tagLst xmlns:a="http://schemas.openxmlformats.org/drawingml/2006/main" xmlns:r="http://schemas.openxmlformats.org/officeDocument/2006/relationships" xmlns:p="http://schemas.openxmlformats.org/presentationml/2006/main">
  <p:tag name="SLIDO_ELEMENT" val="title"/>
</p:tagLst>
</file>

<file path=ppt/tags/tag11.xml><?xml version="1.0" encoding="utf-8"?>
<p:tagLst xmlns:a="http://schemas.openxmlformats.org/drawingml/2006/main" xmlns:r="http://schemas.openxmlformats.org/officeDocument/2006/relationships" xmlns:p="http://schemas.openxmlformats.org/presentationml/2006/main">
  <p:tag name="SLIDO_ELEMENT" val="footer"/>
</p:tagLst>
</file>

<file path=ppt/tags/tag12.xml><?xml version="1.0" encoding="utf-8"?>
<p:tagLst xmlns:a="http://schemas.openxmlformats.org/drawingml/2006/main" xmlns:r="http://schemas.openxmlformats.org/officeDocument/2006/relationships" xmlns:p="http://schemas.openxmlformats.org/presentationml/2006/main">
  <p:tag name="SLIDO_METADATA" val="eyJUaW1lc3RhbXAiOjE2NTU0ODc3ODZ9"/>
  <p:tag name="SLIDO_TYPE" val="SlidoPoll"/>
  <p:tag name="SLIDO_POLL_UUID" val="ed49ecc1-f13e-4588-8c38-4e0d011a9fb9"/>
  <p:tag name="SLIDO_POLL_QUESTION_UUID" val="9d0b3521-0c2a-4c65-8fdc-d4a4104aae7c"/>
  <p:tag name="SLIDO_TIMELINE" val="W3sicG9sbFF1ZXN0aW9uVXVpZCI6IjlkMGIzNTIxLTBjMmEtNGM2NS04ZmRjLWQ0YTQxMDRhYWU3YyIsInNob3dSZXN1bHRzIjpmYWxzZSwic2hvd0NvcnJlY3RBbnN3ZXJzIjpmYWxzZSwidm90aW5nTG9ja2VkIjpmYWxzZX0seyJwb2xsUXVlc3Rpb25VdWlkIjoiOWQwYjM1MjEtMGMyYS00YzY1LThmZGMtZDRhNDEwNGFhZTdjIiwic2hvd1Jlc3VsdHMiOnRydWUsInNob3dDb3JyZWN0QW5zd2VycyI6ZmFsc2UsInZvdGluZ0xvY2tlZCI6dHJ1ZX0seyJwb2xsUXVlc3Rpb25VdWlkIjoiOWQwYjM1MjEtMGMyYS00YzY1LThmZGMtZDRhNDEwNGFhZTdjIiwic2hvd1Jlc3VsdHMiOnRydWUsInNob3dDb3JyZWN0QW5zd2VycyI6dHJ1ZSwidm90aW5nTG9ja2VkIjp0cnVlfSx7InNjcmVlbiI6IlF1aXpJbnRlcmltTGVhZGVyYm9hcmQiLCJwb2xsUXVlc3Rpb25VdWlkIjoiOWQwYjM1MjEtMGMyYS00YzY1LThmZGMtZDRhNDEwNGFhZTdjIiwic2hvd1Jlc3VsdHMiOmZhbHNlLCJzaG93Q29ycmVjdEFuc3dlcnMiOmZhbHNlLCJ2b3RpbmdMb2NrZWQiOmZhbHNlfV0="/>
</p:tagLst>
</file>

<file path=ppt/tags/tag13.xml><?xml version="1.0" encoding="utf-8"?>
<p:tagLst xmlns:a="http://schemas.openxmlformats.org/drawingml/2006/main" xmlns:r="http://schemas.openxmlformats.org/officeDocument/2006/relationships" xmlns:p="http://schemas.openxmlformats.org/presentationml/2006/main">
  <p:tag name="SLIDO_ELEMENT" val="logo"/>
</p:tagLst>
</file>

<file path=ppt/tags/tag1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uiz"/>
</p:tagLst>
</file>

<file path=ppt/tags/tag15.xml><?xml version="1.0" encoding="utf-8"?>
<p:tagLst xmlns:a="http://schemas.openxmlformats.org/drawingml/2006/main" xmlns:r="http://schemas.openxmlformats.org/officeDocument/2006/relationships" xmlns:p="http://schemas.openxmlformats.org/presentationml/2006/main">
  <p:tag name="SLIDO_ELEMENT" val="title"/>
</p:tagLst>
</file>

<file path=ppt/tags/tag16.xml><?xml version="1.0" encoding="utf-8"?>
<p:tagLst xmlns:a="http://schemas.openxmlformats.org/drawingml/2006/main" xmlns:r="http://schemas.openxmlformats.org/officeDocument/2006/relationships" xmlns:p="http://schemas.openxmlformats.org/presentationml/2006/main">
  <p:tag name="SLIDO_ELEMENT" val="footer"/>
</p:tagLst>
</file>

<file path=ppt/tags/tag17.xml><?xml version="1.0" encoding="utf-8"?>
<p:tagLst xmlns:a="http://schemas.openxmlformats.org/drawingml/2006/main" xmlns:r="http://schemas.openxmlformats.org/officeDocument/2006/relationships" xmlns:p="http://schemas.openxmlformats.org/presentationml/2006/main">
  <p:tag name="SLIDO_METADATA" val="eyJUaW1lc3RhbXAiOjE2NTU0ODc2MTB9"/>
  <p:tag name="SLIDO_TYPE" val="SlidoPoll"/>
  <p:tag name="SLIDO_POLL_UUID" val="ed49ecc1-f13e-4588-8c38-4e0d011a9fb9"/>
  <p:tag name="SLIDO_POLL_QUESTION_UUID" val="601fd248-d7e8-4ffc-9d65-cb69563b2249"/>
  <p:tag name="SLIDO_TIMELINE" val="W3sicG9sbFF1ZXN0aW9uVXVpZCI6IjYwMWZkMjQ4LWQ3ZTgtNGZmYy05ZDY1LWNiNjk1NjNiMjI0OSIsInNob3dSZXN1bHRzIjpmYWxzZSwic2hvd0NvcnJlY3RBbnN3ZXJzIjpmYWxzZSwidm90aW5nTG9ja2VkIjpmYWxzZX0seyJwb2xsUXVlc3Rpb25VdWlkIjoiNjAxZmQyNDgtZDdlOC00ZmZjLTlkNjUtY2I2OTU2M2IyMjQ5Iiwic2hvd1Jlc3VsdHMiOnRydWUsInNob3dDb3JyZWN0QW5zd2VycyI6ZmFsc2UsInZvdGluZ0xvY2tlZCI6dHJ1ZX0seyJwb2xsUXVlc3Rpb25VdWlkIjoiNjAxZmQyNDgtZDdlOC00ZmZjLTlkNjUtY2I2OTU2M2IyMjQ5Iiwic2hvd1Jlc3VsdHMiOnRydWUsInNob3dDb3JyZWN0QW5zd2VycyI6dHJ1ZSwidm90aW5nTG9ja2VkIjp0cnVlfSx7InNjcmVlbiI6IlF1aXpJbnRlcmltTGVhZGVyYm9hcmQiLCJwb2xsUXVlc3Rpb25VdWlkIjoiNjAxZmQyNDgtZDdlOC00ZmZjLTlkNjUtY2I2OTU2M2IyMjQ5Iiwic2hvd1Jlc3VsdHMiOmZhbHNlLCJzaG93Q29ycmVjdEFuc3dlcnMiOmZhbHNlLCJ2b3RpbmdMb2NrZWQiOmZhbHNlfV0="/>
</p:tagLst>
</file>

<file path=ppt/tags/tag18.xml><?xml version="1.0" encoding="utf-8"?>
<p:tagLst xmlns:a="http://schemas.openxmlformats.org/drawingml/2006/main" xmlns:r="http://schemas.openxmlformats.org/officeDocument/2006/relationships" xmlns:p="http://schemas.openxmlformats.org/presentationml/2006/main">
  <p:tag name="SLIDO_ELEMENT" val="logo"/>
</p:tagLst>
</file>

<file path=ppt/tags/tag1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uiz"/>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2NTU1MDM1NjR9"/>
  <p:tag name="SLIDO_TYPE" val="SlidoQA"/>
</p:tagLst>
</file>

<file path=ppt/tags/tag20.xml><?xml version="1.0" encoding="utf-8"?>
<p:tagLst xmlns:a="http://schemas.openxmlformats.org/drawingml/2006/main" xmlns:r="http://schemas.openxmlformats.org/officeDocument/2006/relationships" xmlns:p="http://schemas.openxmlformats.org/presentationml/2006/main">
  <p:tag name="SLIDO_ELEMENT" val="title"/>
</p:tagLst>
</file>

<file path=ppt/tags/tag21.xml><?xml version="1.0" encoding="utf-8"?>
<p:tagLst xmlns:a="http://schemas.openxmlformats.org/drawingml/2006/main" xmlns:r="http://schemas.openxmlformats.org/officeDocument/2006/relationships" xmlns:p="http://schemas.openxmlformats.org/presentationml/2006/main">
  <p:tag name="SLIDO_ELEMENT" val="footer"/>
</p:tagLst>
</file>

<file path=ppt/tags/tag22.xml><?xml version="1.0" encoding="utf-8"?>
<p:tagLst xmlns:a="http://schemas.openxmlformats.org/drawingml/2006/main" xmlns:r="http://schemas.openxmlformats.org/officeDocument/2006/relationships" xmlns:p="http://schemas.openxmlformats.org/presentationml/2006/main">
  <p:tag name="SLIDO_METADATA" val="eyJUaW1lc3RhbXAiOjE2NTY0MjA3MzJ9"/>
  <p:tag name="SLIDO_TYPE" val="SlidoPoll"/>
  <p:tag name="SLIDO_POLL_UUID" val="ed49ecc1-f13e-4588-8c38-4e0d011a9fb9"/>
  <p:tag name="SLIDO_POLL_QUESTION_UUID" val="33ae83b7-34cf-438c-a96b-9133a880fa74"/>
  <p:tag name="SLIDO_TIMELINE" val="W3sicG9sbFF1ZXN0aW9uVXVpZCI6IjMzYWU4M2I3LTM0Y2YtNDM4Yy1hOTZiLTkxMzNhODgwZmE3NCIsInNob3dSZXN1bHRzIjpmYWxzZSwic2hvd0NvcnJlY3RBbnN3ZXJzIjpmYWxzZSwidm90aW5nTG9ja2VkIjpmYWxzZX0seyJwb2xsUXVlc3Rpb25VdWlkIjoiMzNhZTgzYjctMzRjZi00MzhjLWE5NmItOTEzM2E4ODBmYTc0Iiwic2hvd1Jlc3VsdHMiOnRydWUsInNob3dDb3JyZWN0QW5zd2VycyI6ZmFsc2UsInZvdGluZ0xvY2tlZCI6dHJ1ZX0seyJwb2xsUXVlc3Rpb25VdWlkIjoiMzNhZTgzYjctMzRjZi00MzhjLWE5NmItOTEzM2E4ODBmYTc0Iiwic2hvd1Jlc3VsdHMiOnRydWUsInNob3dDb3JyZWN0QW5zd2VycyI6dHJ1ZSwidm90aW5nTG9ja2VkIjp0cnVlfSx7InNjcmVlbiI6IlF1aXpJbnRlcmltTGVhZGVyYm9hcmQiLCJwb2xsUXVlc3Rpb25VdWlkIjoiMzNhZTgzYjctMzRjZi00MzhjLWE5NmItOTEzM2E4ODBmYTc0Iiwic2hvd1Jlc3VsdHMiOmZhbHNlLCJzaG93Q29ycmVjdEFuc3dlcnMiOmZhbHNlLCJ2b3RpbmdMb2NrZWQiOmZhbHNlfV0="/>
</p:tagLst>
</file>

<file path=ppt/tags/tag23.xml><?xml version="1.0" encoding="utf-8"?>
<p:tagLst xmlns:a="http://schemas.openxmlformats.org/drawingml/2006/main" xmlns:r="http://schemas.openxmlformats.org/officeDocument/2006/relationships" xmlns:p="http://schemas.openxmlformats.org/presentationml/2006/main">
  <p:tag name="SLIDO_ELEMENT" val="logo"/>
</p:tagLst>
</file>

<file path=ppt/tags/tag2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uiz"/>
</p:tagLst>
</file>

<file path=ppt/tags/tag25.xml><?xml version="1.0" encoding="utf-8"?>
<p:tagLst xmlns:a="http://schemas.openxmlformats.org/drawingml/2006/main" xmlns:r="http://schemas.openxmlformats.org/officeDocument/2006/relationships" xmlns:p="http://schemas.openxmlformats.org/presentationml/2006/main">
  <p:tag name="SLIDO_ELEMENT" val="title"/>
</p:tagLst>
</file>

<file path=ppt/tags/tag26.xml><?xml version="1.0" encoding="utf-8"?>
<p:tagLst xmlns:a="http://schemas.openxmlformats.org/drawingml/2006/main" xmlns:r="http://schemas.openxmlformats.org/officeDocument/2006/relationships" xmlns:p="http://schemas.openxmlformats.org/presentationml/2006/main">
  <p:tag name="SLIDO_ELEMENT" val="footer"/>
</p:tagLst>
</file>

<file path=ppt/tags/tag27.xml><?xml version="1.0" encoding="utf-8"?>
<p:tagLst xmlns:a="http://schemas.openxmlformats.org/drawingml/2006/main" xmlns:r="http://schemas.openxmlformats.org/officeDocument/2006/relationships" xmlns:p="http://schemas.openxmlformats.org/presentationml/2006/main">
  <p:tag name="SLIDO_METADATA" val="eyJUaW1lc3RhbXAiOjE2NTY0MjA4MDN9"/>
  <p:tag name="SLIDO_TYPE" val="SlidoPoll"/>
  <p:tag name="SLIDO_POLL_UUID" val="ed49ecc1-f13e-4588-8c38-4e0d011a9fb9"/>
  <p:tag name="SLIDO_POLL_QUESTION_UUID" val="9734b8e7-c731-4be7-b914-8fd7b88c578a"/>
  <p:tag name="SLIDO_TIMELINE" val="W3sicG9sbFF1ZXN0aW9uVXVpZCI6Ijk3MzRiOGU3LWM3MzEtNGJlNy1iOTE0LThmZDdiODhjNTc4YSIsInNob3dSZXN1bHRzIjpmYWxzZSwic2hvd0NvcnJlY3RBbnN3ZXJzIjpmYWxzZSwidm90aW5nTG9ja2VkIjpmYWxzZX0seyJwb2xsUXVlc3Rpb25VdWlkIjoiOTczNGI4ZTctYzczMS00YmU3LWI5MTQtOGZkN2I4OGM1NzhhIiwic2hvd1Jlc3VsdHMiOnRydWUsInNob3dDb3JyZWN0QW5zd2VycyI6ZmFsc2UsInZvdGluZ0xvY2tlZCI6dHJ1ZX0seyJwb2xsUXVlc3Rpb25VdWlkIjoiOTczNGI4ZTctYzczMS00YmU3LWI5MTQtOGZkN2I4OGM1NzhhIiwic2hvd1Jlc3VsdHMiOnRydWUsInNob3dDb3JyZWN0QW5zd2VycyI6dHJ1ZSwidm90aW5nTG9ja2VkIjp0cnVlfSx7InNjcmVlbiI6IlF1aXpMZWFkZXJib2FyZCIsInBvbGxRdWVzdGlvblV1aWQiOiJhMzlhOGJmMy05Y2U0LTQ1ZTgtYjk0NC05ZWZjOTg4MDhjOGQiLCJzaG93UmVzdWx0cyI6dHJ1ZSwic2hvd0NvcnJlY3RBbnN3ZXJzIjp0cnVlLCJ2b3RpbmdMb2NrZWQiOnRydWV9XQ=="/>
</p:tagLst>
</file>

<file path=ppt/tags/tag28.xml><?xml version="1.0" encoding="utf-8"?>
<p:tagLst xmlns:a="http://schemas.openxmlformats.org/drawingml/2006/main" xmlns:r="http://schemas.openxmlformats.org/officeDocument/2006/relationships" xmlns:p="http://schemas.openxmlformats.org/presentationml/2006/main">
  <p:tag name="SLIDO_ELEMENT" val="logo"/>
</p:tagLst>
</file>

<file path=ppt/tags/tag2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uiz"/>
</p:tagLst>
</file>

<file path=ppt/tags/tag3.xml><?xml version="1.0" encoding="utf-8"?>
<p:tagLst xmlns:a="http://schemas.openxmlformats.org/drawingml/2006/main" xmlns:r="http://schemas.openxmlformats.org/officeDocument/2006/relationships" xmlns:p="http://schemas.openxmlformats.org/presentationml/2006/main">
  <p:tag name="SLIDO_ELEMENT" val="logo"/>
</p:tagLst>
</file>

<file path=ppt/tags/tag30.xml><?xml version="1.0" encoding="utf-8"?>
<p:tagLst xmlns:a="http://schemas.openxmlformats.org/drawingml/2006/main" xmlns:r="http://schemas.openxmlformats.org/officeDocument/2006/relationships" xmlns:p="http://schemas.openxmlformats.org/presentationml/2006/main">
  <p:tag name="SLIDO_ELEMENT" val="title"/>
</p:tagLst>
</file>

<file path=ppt/tags/tag31.xml><?xml version="1.0" encoding="utf-8"?>
<p:tagLst xmlns:a="http://schemas.openxmlformats.org/drawingml/2006/main" xmlns:r="http://schemas.openxmlformats.org/officeDocument/2006/relationships" xmlns:p="http://schemas.openxmlformats.org/presentationml/2006/main">
  <p:tag name="SLIDO_ELEMENT" val="footer"/>
</p:tagLst>
</file>

<file path=ppt/tags/tag32.xml><?xml version="1.0" encoding="utf-8"?>
<p:tagLst xmlns:a="http://schemas.openxmlformats.org/drawingml/2006/main" xmlns:r="http://schemas.openxmlformats.org/officeDocument/2006/relationships" xmlns:p="http://schemas.openxmlformats.org/presentationml/2006/main">
  <p:tag name="SLIDO_METADATA" val="eyJUaW1lc3RhbXAiOjE2NTU1MDM1Mzh9"/>
  <p:tag name="SLIDO_TYPE" val="SlidoQA"/>
</p:tagLst>
</file>

<file path=ppt/tags/tag33.xml><?xml version="1.0" encoding="utf-8"?>
<p:tagLst xmlns:a="http://schemas.openxmlformats.org/drawingml/2006/main" xmlns:r="http://schemas.openxmlformats.org/officeDocument/2006/relationships" xmlns:p="http://schemas.openxmlformats.org/presentationml/2006/main">
  <p:tag name="SLIDO_ELEMENT" val="logo"/>
</p:tagLst>
</file>

<file path=ppt/tags/tag3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A"/>
</p:tagLst>
</file>

<file path=ppt/tags/tag35.xml><?xml version="1.0" encoding="utf-8"?>
<p:tagLst xmlns:a="http://schemas.openxmlformats.org/drawingml/2006/main" xmlns:r="http://schemas.openxmlformats.org/officeDocument/2006/relationships" xmlns:p="http://schemas.openxmlformats.org/presentationml/2006/main">
  <p:tag name="SLIDO_ELEMENT" val="title"/>
</p:tagLst>
</file>

<file path=ppt/tags/tag36.xml><?xml version="1.0" encoding="utf-8"?>
<p:tagLst xmlns:a="http://schemas.openxmlformats.org/drawingml/2006/main" xmlns:r="http://schemas.openxmlformats.org/officeDocument/2006/relationships" xmlns:p="http://schemas.openxmlformats.org/presentationml/2006/main">
  <p:tag name="SLIDO_ELEMENT" val="footer"/>
</p:tagLst>
</file>

<file path=ppt/tags/tag37.xml><?xml version="1.0" encoding="utf-8"?>
<p:tagLst xmlns:a="http://schemas.openxmlformats.org/drawingml/2006/main" xmlns:r="http://schemas.openxmlformats.org/officeDocument/2006/relationships" xmlns:p="http://schemas.openxmlformats.org/presentationml/2006/main">
  <p:tag name="SLIDO_METADATA" val="eyJUaW1lc3RhbXAiOjE2NTU1MDM1NDV9"/>
  <p:tag name="SLIDO_TYPE" val="SlidoQA"/>
</p:tagLst>
</file>

<file path=ppt/tags/tag38.xml><?xml version="1.0" encoding="utf-8"?>
<p:tagLst xmlns:a="http://schemas.openxmlformats.org/drawingml/2006/main" xmlns:r="http://schemas.openxmlformats.org/officeDocument/2006/relationships" xmlns:p="http://schemas.openxmlformats.org/presentationml/2006/main">
  <p:tag name="SLIDO_ELEMENT" val="logo"/>
</p:tagLst>
</file>

<file path=ppt/tags/tag3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A"/>
</p:tagLst>
</file>

<file path=ppt/tags/tag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A"/>
</p:tagLst>
</file>

<file path=ppt/tags/tag40.xml><?xml version="1.0" encoding="utf-8"?>
<p:tagLst xmlns:a="http://schemas.openxmlformats.org/drawingml/2006/main" xmlns:r="http://schemas.openxmlformats.org/officeDocument/2006/relationships" xmlns:p="http://schemas.openxmlformats.org/presentationml/2006/main">
  <p:tag name="SLIDO_ELEMENT" val="title"/>
</p:tagLst>
</file>

<file path=ppt/tags/tag41.xml><?xml version="1.0" encoding="utf-8"?>
<p:tagLst xmlns:a="http://schemas.openxmlformats.org/drawingml/2006/main" xmlns:r="http://schemas.openxmlformats.org/officeDocument/2006/relationships" xmlns:p="http://schemas.openxmlformats.org/presentationml/2006/main">
  <p:tag name="SLIDO_ELEMENT" val="footer"/>
</p:tagLst>
</file>

<file path=ppt/tags/tag42.xml><?xml version="1.0" encoding="utf-8"?>
<p:tagLst xmlns:a="http://schemas.openxmlformats.org/drawingml/2006/main" xmlns:r="http://schemas.openxmlformats.org/officeDocument/2006/relationships" xmlns:p="http://schemas.openxmlformats.org/presentationml/2006/main">
  <p:tag name="SLIDO_METADATA" val="eyJUaW1lc3RhbXAiOjE2NTU1MDM1MjB9"/>
  <p:tag name="SLIDO_TYPE" val="SlidoQA"/>
</p:tagLst>
</file>

<file path=ppt/tags/tag43.xml><?xml version="1.0" encoding="utf-8"?>
<p:tagLst xmlns:a="http://schemas.openxmlformats.org/drawingml/2006/main" xmlns:r="http://schemas.openxmlformats.org/officeDocument/2006/relationships" xmlns:p="http://schemas.openxmlformats.org/presentationml/2006/main">
  <p:tag name="SLIDO_ELEMENT" val="logo"/>
</p:tagLst>
</file>

<file path=ppt/tags/tag4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A"/>
</p:tagLst>
</file>

<file path=ppt/tags/tag45.xml><?xml version="1.0" encoding="utf-8"?>
<p:tagLst xmlns:a="http://schemas.openxmlformats.org/drawingml/2006/main" xmlns:r="http://schemas.openxmlformats.org/officeDocument/2006/relationships" xmlns:p="http://schemas.openxmlformats.org/presentationml/2006/main">
  <p:tag name="SLIDO_ELEMENT" val="title"/>
</p:tagLst>
</file>

<file path=ppt/tags/tag46.xml><?xml version="1.0" encoding="utf-8"?>
<p:tagLst xmlns:a="http://schemas.openxmlformats.org/drawingml/2006/main" xmlns:r="http://schemas.openxmlformats.org/officeDocument/2006/relationships" xmlns:p="http://schemas.openxmlformats.org/presentationml/2006/main">
  <p:tag name="SLIDO_ELEMENT" val="footer"/>
</p:tagLst>
</file>

<file path=ppt/tags/tag5.xml><?xml version="1.0" encoding="utf-8"?>
<p:tagLst xmlns:a="http://schemas.openxmlformats.org/drawingml/2006/main" xmlns:r="http://schemas.openxmlformats.org/officeDocument/2006/relationships" xmlns:p="http://schemas.openxmlformats.org/presentationml/2006/main">
  <p:tag name="SLIDO_ELEMENT" val="title"/>
</p:tagLst>
</file>

<file path=ppt/tags/tag6.xml><?xml version="1.0" encoding="utf-8"?>
<p:tagLst xmlns:a="http://schemas.openxmlformats.org/drawingml/2006/main" xmlns:r="http://schemas.openxmlformats.org/officeDocument/2006/relationships" xmlns:p="http://schemas.openxmlformats.org/presentationml/2006/main">
  <p:tag name="SLIDO_ELEMENT" val="footer"/>
</p:tagLst>
</file>

<file path=ppt/tags/tag7.xml><?xml version="1.0" encoding="utf-8"?>
<p:tagLst xmlns:a="http://schemas.openxmlformats.org/drawingml/2006/main" xmlns:r="http://schemas.openxmlformats.org/officeDocument/2006/relationships" xmlns:p="http://schemas.openxmlformats.org/presentationml/2006/main">
  <p:tag name="SLIDO_METADATA" val="eyJUaW1lc3RhbXAiOjE2NTU0ODc3MTN9"/>
  <p:tag name="SLIDO_TYPE" val="SlidoPoll"/>
  <p:tag name="SLIDO_POLL_UUID" val="ed49ecc1-f13e-4588-8c38-4e0d011a9fb9"/>
  <p:tag name="SLIDO_POLL_QUESTION_UUID" val="4113c178-763b-4e05-885b-3e34b32c9386"/>
  <p:tag name="SLIDO_TIMELINE" val="W3sic2NyZWVuIjoiUXVpekpvaW5pbmciLCJzaG93UmVzdWx0cyI6ZmFsc2UsInNob3dDb3JyZWN0QW5zd2VycyI6ZmFsc2UsInZvdGluZ0xvY2tlZCI6ZmFsc2V9LHsicG9sbFF1ZXN0aW9uVXVpZCI6IjQxMTNjMTc4LTc2M2ItNGUwNS04ODViLTNlMzRiMzJjOTM4NiIsInNob3dSZXN1bHRzIjpmYWxzZSwic2hvd0NvcnJlY3RBbnN3ZXJzIjpmYWxzZSwidm90aW5nTG9ja2VkIjpmYWxzZX0seyJwb2xsUXVlc3Rpb25VdWlkIjoiNDExM2MxNzgtNzYzYi00ZTA1LTg4NWItM2UzNGIzMmM5Mzg2Iiwic2hvd1Jlc3VsdHMiOnRydWUsInNob3dDb3JyZWN0QW5zd2VycyI6ZmFsc2UsInZvdGluZ0xvY2tlZCI6dHJ1ZX0seyJwb2xsUXVlc3Rpb25VdWlkIjoiNDExM2MxNzgtNzYzYi00ZTA1LTg4NWItM2UzNGIzMmM5Mzg2Iiwic2hvd1Jlc3VsdHMiOnRydWUsInNob3dDb3JyZWN0QW5zd2VycyI6dHJ1ZSwidm90aW5nTG9ja2VkIjp0cnVlfSx7InNjcmVlbiI6IlF1aXpJbnRlcmltTGVhZGVyYm9hcmQiLCJwb2xsUXVlc3Rpb25VdWlkIjoiNDExM2MxNzgtNzYzYi00ZTA1LTg4NWItM2UzNGIzMmM5Mzg2Iiwic2hvd1Jlc3VsdHMiOmZhbHNlLCJzaG93Q29ycmVjdEFuc3dlcnMiOmZhbHNlLCJ2b3RpbmdMb2NrZWQiOmZhbHNlfV0="/>
</p:tagLst>
</file>

<file path=ppt/tags/tag8.xml><?xml version="1.0" encoding="utf-8"?>
<p:tagLst xmlns:a="http://schemas.openxmlformats.org/drawingml/2006/main" xmlns:r="http://schemas.openxmlformats.org/officeDocument/2006/relationships" xmlns:p="http://schemas.openxmlformats.org/presentationml/2006/main">
  <p:tag name="SLIDO_ELEMENT" val="logo"/>
</p:tagLst>
</file>

<file path=ppt/tags/tag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uiz"/>
</p:tagLst>
</file>

<file path=ppt/theme/theme1.xml><?xml version="1.0" encoding="utf-8"?>
<a:theme xmlns:a="http://schemas.openxmlformats.org/drawingml/2006/main" name="Office Theme">
  <a:themeElements>
    <a:clrScheme name="MDE">
      <a:dk1>
        <a:srgbClr val="000000"/>
      </a:dk1>
      <a:lt1>
        <a:srgbClr val="FFFFFF"/>
      </a:lt1>
      <a:dk2>
        <a:srgbClr val="44546A"/>
      </a:dk2>
      <a:lt2>
        <a:srgbClr val="E7E6E6"/>
      </a:lt2>
      <a:accent1>
        <a:srgbClr val="A74979"/>
      </a:accent1>
      <a:accent2>
        <a:srgbClr val="EF3A5B"/>
      </a:accent2>
      <a:accent3>
        <a:srgbClr val="A5A5A5"/>
      </a:accent3>
      <a:accent4>
        <a:srgbClr val="F3A51E"/>
      </a:accent4>
      <a:accent5>
        <a:srgbClr val="69C8C3"/>
      </a:accent5>
      <a:accent6>
        <a:srgbClr val="007FDC"/>
      </a:accent6>
      <a:hlink>
        <a:srgbClr val="20B7FF"/>
      </a:hlink>
      <a:folHlink>
        <a:srgbClr val="00539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Autofit/>
      </a:bodyPr>
      <a:lstStyle>
        <a:defPPr algn="l" fontAlgn="base">
          <a:defRPr sz="8000" b="1" dirty="0" smtClean="0">
            <a:solidFill>
              <a:srgbClr val="003B71"/>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388</TotalTime>
  <Words>2838</Words>
  <Application>Microsoft Office PowerPoint</Application>
  <PresentationFormat>Widescreen</PresentationFormat>
  <Paragraphs>483</Paragraphs>
  <Slides>53</Slides>
  <Notes>48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53</vt:i4>
      </vt:variant>
    </vt:vector>
  </HeadingPairs>
  <TitlesOfParts>
    <vt:vector size="62" baseType="lpstr">
      <vt:lpstr>Arial</vt:lpstr>
      <vt:lpstr>Arial Black</vt:lpstr>
      <vt:lpstr>Arial Narrow</vt:lpstr>
      <vt:lpstr>Calibri</vt:lpstr>
      <vt:lpstr>Calibri Light</vt:lpstr>
      <vt:lpstr>Trebuchet MS</vt:lpstr>
      <vt:lpstr>Wingdings</vt:lpstr>
      <vt:lpstr>Wingdings,Sans-Serif</vt:lpstr>
      <vt:lpstr>Office Theme</vt:lpstr>
      <vt:lpstr>MDE Procurement Training An Operational Overview</vt:lpstr>
      <vt:lpstr>Mississippi Department of Education</vt:lpstr>
      <vt:lpstr>State Board of Education  STRATEGIC PLAN GOALS</vt:lpstr>
      <vt:lpstr>Office of Procurement Staff</vt:lpstr>
      <vt:lpstr>Agenda</vt:lpstr>
      <vt:lpstr>Understanding MDE Procurement</vt:lpstr>
      <vt:lpstr>Who are the Stakeholders? What are their responsibilities?</vt:lpstr>
      <vt:lpstr>Part 1:  Grants</vt:lpstr>
      <vt:lpstr>Types of Grants</vt:lpstr>
      <vt:lpstr>Grant Disbursement Methods</vt:lpstr>
      <vt:lpstr>Grant Disbursements</vt:lpstr>
      <vt:lpstr>Grant Disbursement (Cont.)</vt:lpstr>
      <vt:lpstr>Grant Requirements</vt:lpstr>
      <vt:lpstr>Grant Award</vt:lpstr>
      <vt:lpstr>Methodology </vt:lpstr>
      <vt:lpstr>Grants Process Map</vt:lpstr>
      <vt:lpstr>PowerPoint Presentation</vt:lpstr>
      <vt:lpstr>Part 2:  Technology</vt:lpstr>
      <vt:lpstr>Technology  </vt:lpstr>
      <vt:lpstr>Technology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 3:  Contracts</vt:lpstr>
      <vt:lpstr>Personal and Professional Services </vt:lpstr>
      <vt:lpstr>Personal and Professional Services (Continued) </vt:lpstr>
      <vt:lpstr>Methods of Solicitation</vt:lpstr>
      <vt:lpstr>What’s the difference between an RFQuote, IFB, RFP, RFQ, and RFA? </vt:lpstr>
      <vt:lpstr>PowerPoint Presentation</vt:lpstr>
      <vt:lpstr>When to use a Request for Quote</vt:lpstr>
      <vt:lpstr>When to use an IFB?</vt:lpstr>
      <vt:lpstr>When to use an RFP?</vt:lpstr>
      <vt:lpstr>When to use an RFQ?</vt:lpstr>
      <vt:lpstr>When to use an RFA?</vt:lpstr>
      <vt:lpstr>PPRB Preferred Method to Award</vt:lpstr>
      <vt:lpstr>PPRB Procurement Requirements</vt:lpstr>
      <vt:lpstr>Contract for Services Award</vt:lpstr>
      <vt:lpstr>Contracts Process Map</vt:lpstr>
      <vt:lpstr>PowerPoint Presentation</vt:lpstr>
      <vt:lpstr>Part 4:  Purchasing</vt:lpstr>
      <vt:lpstr>Commodities, Furniture, Printing, Construction, Repair, Fleet and Personal and Real Property </vt:lpstr>
      <vt:lpstr>Procurement Methods</vt:lpstr>
      <vt:lpstr>Purchase Order Request Methods </vt:lpstr>
      <vt:lpstr>State Procurement Card Program</vt:lpstr>
      <vt:lpstr>PowerPoint Presentation</vt:lpstr>
      <vt:lpstr>Food and Space Request (Cont.)</vt:lpstr>
      <vt:lpstr>Group Activity</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Melissa Banks</dc:creator>
  <cp:keywords/>
  <dc:description/>
  <cp:lastModifiedBy>Monique Corley</cp:lastModifiedBy>
  <cp:revision>2</cp:revision>
  <dcterms:created xsi:type="dcterms:W3CDTF">2020-12-28T15:17:46Z</dcterms:created>
  <dcterms:modified xsi:type="dcterms:W3CDTF">2022-06-30T22:51:19Z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1.3.1.2927</vt:lpwstr>
  </property>
</Properties>
</file>