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96" r:id="rId2"/>
  </p:sldMasterIdLst>
  <p:notesMasterIdLst>
    <p:notesMasterId r:id="rId11"/>
  </p:notesMasterIdLst>
  <p:handoutMasterIdLst>
    <p:handoutMasterId r:id="rId12"/>
  </p:handoutMasterIdLst>
  <p:sldIdLst>
    <p:sldId id="355" r:id="rId3"/>
    <p:sldId id="414" r:id="rId4"/>
    <p:sldId id="404" r:id="rId5"/>
    <p:sldId id="405" r:id="rId6"/>
    <p:sldId id="407" r:id="rId7"/>
    <p:sldId id="415" r:id="rId8"/>
    <p:sldId id="270" r:id="rId9"/>
    <p:sldId id="34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1B1BD3"/>
    <a:srgbClr val="223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869" autoAdjust="0"/>
    <p:restoredTop sz="91195" autoAdjust="0"/>
  </p:normalViewPr>
  <p:slideViewPr>
    <p:cSldViewPr>
      <p:cViewPr varScale="1">
        <p:scale>
          <a:sx n="104" d="100"/>
          <a:sy n="104" d="100"/>
        </p:scale>
        <p:origin x="14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28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233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F5F10D22-B70B-4302-B7F6-6FCD67FAB0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503543" cy="459074"/>
          </a:xfrm>
          <a:prstGeom prst="rect">
            <a:avLst/>
          </a:prstGeom>
        </p:spPr>
        <p:txBody>
          <a:bodyPr vert="horz" lIns="89730" tIns="44865" rIns="89730" bIns="44865" rtlCol="0"/>
          <a:lstStyle>
            <a:lvl1pPr algn="l">
              <a:defRPr sz="1200"/>
            </a:lvl1pPr>
          </a:lstStyle>
          <a:p>
            <a:r>
              <a:rPr lang="en-US" b="1" cap="all" dirty="0"/>
              <a:t>SBAC TRAINING </a:t>
            </a:r>
          </a:p>
          <a:p>
            <a:r>
              <a:rPr lang="en-US" b="1" cap="all" dirty="0"/>
              <a:t>INTEGRITY TRAINING 10/10/2019</a:t>
            </a:r>
          </a:p>
        </p:txBody>
      </p:sp>
    </p:spTree>
    <p:extLst>
      <p:ext uri="{BB962C8B-B14F-4D97-AF65-F5344CB8AC3E}">
        <p14:creationId xmlns:p14="http://schemas.microsoft.com/office/powerpoint/2010/main" val="11578303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Office of Student Assessment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Winter 2012 DTC Training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Insert Program Name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F7AAFE4-860E-4A62-BAF0-C0090CD4698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17364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583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64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7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80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10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2649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696200" cy="13716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800" baseline="0"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2004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33"/>
          <a:stretch>
            <a:fillRect/>
          </a:stretch>
        </p:blipFill>
        <p:spPr bwMode="auto">
          <a:xfrm>
            <a:off x="0" y="0"/>
            <a:ext cx="91630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2667000" y="51816"/>
            <a:ext cx="4114800" cy="106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553200" y="6256338"/>
            <a:ext cx="2133600" cy="501650"/>
          </a:xfrm>
        </p:spPr>
        <p:txBody>
          <a:bodyPr/>
          <a:lstStyle>
            <a:lvl1pPr>
              <a:defRPr b="1">
                <a:solidFill>
                  <a:srgbClr val="223264"/>
                </a:solidFill>
                <a:latin typeface="Arial" pitchFamily="34" charset="0"/>
              </a:defRPr>
            </a:lvl1pPr>
          </a:lstStyle>
          <a:p>
            <a:fld id="{A4A72D74-FC48-4140-BB5E-207D84F4B07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299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33"/>
          <a:stretch>
            <a:fillRect/>
          </a:stretch>
        </p:blipFill>
        <p:spPr bwMode="auto">
          <a:xfrm>
            <a:off x="0" y="0"/>
            <a:ext cx="91630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4800600" y="1600200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2667000" y="54864"/>
            <a:ext cx="4038600" cy="106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6553200" y="6283325"/>
            <a:ext cx="2133600" cy="501650"/>
          </a:xfrm>
        </p:spPr>
        <p:txBody>
          <a:bodyPr/>
          <a:lstStyle>
            <a:lvl1pPr>
              <a:defRPr b="1">
                <a:solidFill>
                  <a:srgbClr val="223264"/>
                </a:solidFill>
                <a:latin typeface="Arial" pitchFamily="34" charset="0"/>
              </a:defRPr>
            </a:lvl1pPr>
          </a:lstStyle>
          <a:p>
            <a:fld id="{B36BC275-9141-44CE-B7CB-8525F4F82B6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5532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2649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696200" cy="13716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800" baseline="0"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52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33"/>
          <a:stretch>
            <a:fillRect/>
          </a:stretch>
        </p:blipFill>
        <p:spPr bwMode="auto">
          <a:xfrm>
            <a:off x="0" y="0"/>
            <a:ext cx="91630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2667000" y="51816"/>
            <a:ext cx="4114800" cy="106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553200" y="6256338"/>
            <a:ext cx="2133600" cy="501650"/>
          </a:xfrm>
        </p:spPr>
        <p:txBody>
          <a:bodyPr/>
          <a:lstStyle>
            <a:lvl1pPr>
              <a:defRPr b="1">
                <a:solidFill>
                  <a:srgbClr val="223264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E34F1A-C755-42A0-831C-BC713060FA16}" type="slidenum">
              <a:rPr kumimoji="0" lang="en-US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22326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2232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56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33"/>
          <a:stretch>
            <a:fillRect/>
          </a:stretch>
        </p:blipFill>
        <p:spPr bwMode="auto">
          <a:xfrm>
            <a:off x="0" y="0"/>
            <a:ext cx="91630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4800600" y="1600200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2667000" y="54864"/>
            <a:ext cx="4038600" cy="106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223264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6553200" y="6283325"/>
            <a:ext cx="2133600" cy="501650"/>
          </a:xfrm>
        </p:spPr>
        <p:txBody>
          <a:bodyPr/>
          <a:lstStyle>
            <a:lvl1pPr>
              <a:defRPr b="1">
                <a:solidFill>
                  <a:srgbClr val="223264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C6DF4B-40C5-46C5-A883-D7C2696E3B8F}" type="slidenum">
              <a:rPr kumimoji="0" lang="en-US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22326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2232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9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A1D6620-DB49-4277-AD84-20519F8F22C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C48B86-2712-4FFC-AF16-D4ACF072A8A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66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/>
          </p:cNvSpPr>
          <p:nvPr/>
        </p:nvSpPr>
        <p:spPr bwMode="auto">
          <a:xfrm>
            <a:off x="93366" y="1219200"/>
            <a:ext cx="895726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algn="ctr">
              <a:defRPr/>
            </a:pPr>
            <a:endParaRPr lang="en-US" sz="2400" dirty="0">
              <a:solidFill>
                <a:srgbClr val="223264"/>
              </a:solidFill>
            </a:endParaRPr>
          </a:p>
          <a:p>
            <a:pPr marL="0" indent="0" algn="ctr">
              <a:defRPr/>
            </a:pPr>
            <a:endParaRPr lang="en-US" sz="2400" dirty="0">
              <a:solidFill>
                <a:srgbClr val="223264"/>
              </a:solidFill>
            </a:endParaRPr>
          </a:p>
          <a:p>
            <a:pPr marL="0" indent="0" algn="ctr">
              <a:defRPr/>
            </a:pPr>
            <a:endParaRPr lang="en-US" sz="2400" dirty="0">
              <a:solidFill>
                <a:srgbClr val="223264"/>
              </a:solidFill>
            </a:endParaRPr>
          </a:p>
          <a:p>
            <a:pPr marL="0" indent="0" algn="ctr">
              <a:defRPr/>
            </a:pPr>
            <a:endParaRPr lang="en-US" sz="2400" dirty="0">
              <a:solidFill>
                <a:srgbClr val="223264"/>
              </a:solidFill>
            </a:endParaRPr>
          </a:p>
          <a:p>
            <a:pPr marL="0" indent="0" algn="ctr">
              <a:defRPr/>
            </a:pPr>
            <a:endParaRPr lang="en-US" sz="2400" dirty="0">
              <a:solidFill>
                <a:srgbClr val="223264"/>
              </a:solidFill>
            </a:endParaRPr>
          </a:p>
          <a:p>
            <a:pPr marL="0" indent="0" algn="ctr">
              <a:defRPr/>
            </a:pPr>
            <a:r>
              <a:rPr lang="en-US" sz="4000" dirty="0">
                <a:solidFill>
                  <a:srgbClr val="223264"/>
                </a:solidFill>
              </a:rPr>
              <a:t>School Based Administrative Claiming Program</a:t>
            </a:r>
          </a:p>
          <a:p>
            <a:pPr marL="0" indent="0" algn="ctr">
              <a:defRPr/>
            </a:pPr>
            <a:endParaRPr lang="en-US" sz="2400" dirty="0">
              <a:solidFill>
                <a:srgbClr val="223264"/>
              </a:solidFill>
            </a:endParaRPr>
          </a:p>
          <a:p>
            <a:pPr marL="0" indent="0" algn="just">
              <a:defRPr/>
            </a:pPr>
            <a:endParaRPr lang="en-US" sz="2400" dirty="0">
              <a:solidFill>
                <a:srgbClr val="2232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83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/>
          </p:cNvSpPr>
          <p:nvPr>
            <p:ph sz="quarter" idx="1"/>
          </p:nvPr>
        </p:nvSpPr>
        <p:spPr>
          <a:xfrm>
            <a:off x="0" y="1142999"/>
            <a:ext cx="9144000" cy="5641975"/>
          </a:xfrm>
          <a:ln w="19050" cmpd="dbl"/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000" u="sng" dirty="0"/>
              <a:t>SBAC Employee Training</a:t>
            </a:r>
          </a:p>
          <a:p>
            <a:pPr marL="0" indent="0">
              <a:buNone/>
              <a:defRPr/>
            </a:pPr>
            <a:endParaRPr lang="en-US" sz="2000" u="sng" dirty="0"/>
          </a:p>
          <a:p>
            <a:pPr marL="0" indent="0">
              <a:buNone/>
              <a:defRPr/>
            </a:pPr>
            <a:r>
              <a:rPr lang="en-US" sz="2000" dirty="0"/>
              <a:t>When a new employee is added to the system, they will be sent a link within 24 hours and the module will teach them about the program requirements. 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 marL="0" indent="0">
              <a:buNone/>
              <a:defRPr/>
            </a:pPr>
            <a:r>
              <a:rPr lang="en-US" sz="2000" u="sng" dirty="0"/>
              <a:t>SBAC Employee Training (</a:t>
            </a:r>
            <a:r>
              <a:rPr lang="en-US" sz="2000" b="1" u="sng" dirty="0"/>
              <a:t>Annual requirement</a:t>
            </a:r>
            <a:r>
              <a:rPr lang="en-US" sz="2000" u="sng" dirty="0"/>
              <a:t>) 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 marL="0" indent="0">
              <a:buNone/>
              <a:defRPr/>
            </a:pPr>
            <a:r>
              <a:rPr lang="en-US" sz="2000" dirty="0"/>
              <a:t>All employees listed on the employee roster must be trained once a year. 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 marL="0" indent="0">
              <a:buNone/>
              <a:defRPr/>
            </a:pPr>
            <a:r>
              <a:rPr lang="en-US" sz="2000" dirty="0"/>
              <a:t>They can be trained in a professional development setting or by using an online module.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 marL="0" indent="0">
              <a:buNone/>
              <a:defRPr/>
            </a:pPr>
            <a:endParaRPr lang="en-US" sz="2000" dirty="0"/>
          </a:p>
          <a:p>
            <a:pPr marL="0" indent="0">
              <a:buNone/>
              <a:defRPr/>
            </a:pPr>
            <a:endParaRPr lang="en-US" sz="2000" b="1" u="sng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0" indent="0">
              <a:buNone/>
              <a:defRPr/>
            </a:pPr>
            <a:endParaRPr lang="en-US" sz="1600" dirty="0"/>
          </a:p>
        </p:txBody>
      </p:sp>
      <p:sp>
        <p:nvSpPr>
          <p:cNvPr id="8" name="Content Placeholder 3"/>
          <p:cNvSpPr>
            <a:spLocks noGrp="1"/>
          </p:cNvSpPr>
          <p:nvPr>
            <p:ph idx="14"/>
          </p:nvPr>
        </p:nvSpPr>
        <p:spPr bwMode="auto">
          <a:xfrm>
            <a:off x="2590800" y="381000"/>
            <a:ext cx="6476999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/>
              <a:t>2 Types of Employee Training</a:t>
            </a:r>
          </a:p>
        </p:txBody>
      </p:sp>
    </p:spTree>
    <p:extLst>
      <p:ext uri="{BB962C8B-B14F-4D97-AF65-F5344CB8AC3E}">
        <p14:creationId xmlns:p14="http://schemas.microsoft.com/office/powerpoint/2010/main" val="1336805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idx="14"/>
          </p:nvPr>
        </p:nvSpPr>
        <p:spPr bwMode="auto">
          <a:xfrm>
            <a:off x="2590800" y="304800"/>
            <a:ext cx="6476999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/>
              <a:t>Online Training Tool: </a:t>
            </a:r>
            <a:r>
              <a:rPr lang="en-US" altLang="en-US" sz="2400" dirty="0">
                <a:solidFill>
                  <a:srgbClr val="FF0000"/>
                </a:solidFill>
              </a:rPr>
              <a:t>New feature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7DB358DC-AEF0-4E72-B9DD-A5F08F863062}"/>
              </a:ext>
            </a:extLst>
          </p:cNvPr>
          <p:cNvSpPr txBox="1">
            <a:spLocks/>
          </p:cNvSpPr>
          <p:nvPr/>
        </p:nvSpPr>
        <p:spPr>
          <a:xfrm>
            <a:off x="120757" y="1219200"/>
            <a:ext cx="8902485" cy="2895599"/>
          </a:xfrm>
          <a:prstGeom prst="rect">
            <a:avLst/>
          </a:prstGeom>
          <a:ln w="19050" cmpd="dbl"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2000" u="sng" dirty="0"/>
              <a:t>SBAC Coordinator:</a:t>
            </a:r>
          </a:p>
          <a:p>
            <a:pPr marL="0" indent="0">
              <a:buNone/>
              <a:defRPr/>
            </a:pPr>
            <a:endParaRPr lang="en-US" sz="2000" u="sng" dirty="0"/>
          </a:p>
          <a:p>
            <a:pPr>
              <a:defRPr/>
            </a:pPr>
            <a:r>
              <a:rPr lang="en-US" sz="2000" dirty="0"/>
              <a:t>Can be used to train employees, track progress and build SBAC employee profiles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0" indent="0">
              <a:buFont typeface="Arial" pitchFamily="34" charset="0"/>
              <a:buNone/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94522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/>
          </p:cNvSpPr>
          <p:nvPr>
            <p:ph sz="quarter" idx="1"/>
          </p:nvPr>
        </p:nvSpPr>
        <p:spPr>
          <a:xfrm>
            <a:off x="0" y="1142999"/>
            <a:ext cx="9144000" cy="5641975"/>
          </a:xfrm>
          <a:ln w="19050" cmpd="dbl"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0" indent="0">
              <a:buNone/>
              <a:defRPr/>
            </a:pPr>
            <a:endParaRPr lang="en-US" sz="1600" dirty="0"/>
          </a:p>
          <a:p>
            <a:pPr marL="0" indent="0">
              <a:buNone/>
              <a:defRPr/>
            </a:pPr>
            <a:endParaRPr lang="en-US" sz="1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C73149-9A84-4AA2-BFC3-0EC60E4AA6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024" y="1142999"/>
            <a:ext cx="7122291" cy="5410202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1D6998F-38AF-4921-BE06-E313D126D974}"/>
              </a:ext>
            </a:extLst>
          </p:cNvPr>
          <p:cNvCxnSpPr>
            <a:cxnSpLocks/>
          </p:cNvCxnSpPr>
          <p:nvPr/>
        </p:nvCxnSpPr>
        <p:spPr>
          <a:xfrm flipH="1">
            <a:off x="6934200" y="2514600"/>
            <a:ext cx="10668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77248F4-52D9-4C54-8D57-F130F50C33AF}"/>
              </a:ext>
            </a:extLst>
          </p:cNvPr>
          <p:cNvSpPr txBox="1">
            <a:spLocks/>
          </p:cNvSpPr>
          <p:nvPr/>
        </p:nvSpPr>
        <p:spPr bwMode="auto">
          <a:xfrm>
            <a:off x="2667001" y="304799"/>
            <a:ext cx="6476999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b="1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Online Training Tool</a:t>
            </a:r>
          </a:p>
        </p:txBody>
      </p:sp>
    </p:spTree>
    <p:extLst>
      <p:ext uri="{BB962C8B-B14F-4D97-AF65-F5344CB8AC3E}">
        <p14:creationId xmlns:p14="http://schemas.microsoft.com/office/powerpoint/2010/main" val="308981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/>
          </p:cNvSpPr>
          <p:nvPr>
            <p:ph sz="quarter" idx="1"/>
          </p:nvPr>
        </p:nvSpPr>
        <p:spPr>
          <a:xfrm>
            <a:off x="0" y="1142999"/>
            <a:ext cx="9144000" cy="5641975"/>
          </a:xfrm>
          <a:ln w="19050" cmpd="dbl"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0" indent="0">
              <a:buNone/>
              <a:defRPr/>
            </a:pPr>
            <a:endParaRPr lang="en-US" sz="1600" dirty="0"/>
          </a:p>
          <a:p>
            <a:pPr marL="0" indent="0">
              <a:buNone/>
              <a:defRPr/>
            </a:pPr>
            <a:endParaRPr lang="en-US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D351E9-0778-491B-ABA5-F68CA9AAFE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914399"/>
            <a:ext cx="6324600" cy="5848350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0B3C0BD3-CA4D-4877-B8EB-CE557A4E51FC}"/>
              </a:ext>
            </a:extLst>
          </p:cNvPr>
          <p:cNvSpPr txBox="1">
            <a:spLocks/>
          </p:cNvSpPr>
          <p:nvPr/>
        </p:nvSpPr>
        <p:spPr>
          <a:xfrm>
            <a:off x="19050" y="1143000"/>
            <a:ext cx="2667000" cy="2895599"/>
          </a:xfrm>
          <a:prstGeom prst="rect">
            <a:avLst/>
          </a:prstGeom>
          <a:ln w="19050" cmpd="dbl"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dirty="0"/>
              <a:t>Information can be used to build employee profile in the SBAC system</a:t>
            </a:r>
          </a:p>
          <a:p>
            <a:pPr>
              <a:defRPr/>
            </a:pPr>
            <a:endParaRPr lang="en-US" sz="2000" dirty="0"/>
          </a:p>
          <a:p>
            <a:pPr marL="0" indent="0">
              <a:buNone/>
              <a:defRPr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0" indent="0">
              <a:buFont typeface="Arial" pitchFamily="34" charset="0"/>
              <a:buNone/>
              <a:defRPr/>
            </a:pPr>
            <a:endParaRPr lang="en-US" sz="1600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C19E2791-C078-4A11-B889-36CC191DF66F}"/>
              </a:ext>
            </a:extLst>
          </p:cNvPr>
          <p:cNvSpPr txBox="1">
            <a:spLocks/>
          </p:cNvSpPr>
          <p:nvPr/>
        </p:nvSpPr>
        <p:spPr bwMode="auto">
          <a:xfrm>
            <a:off x="2667001" y="304799"/>
            <a:ext cx="6476999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b="1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Online Training Tool</a:t>
            </a:r>
          </a:p>
        </p:txBody>
      </p:sp>
    </p:spTree>
    <p:extLst>
      <p:ext uri="{BB962C8B-B14F-4D97-AF65-F5344CB8AC3E}">
        <p14:creationId xmlns:p14="http://schemas.microsoft.com/office/powerpoint/2010/main" val="411543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/>
          </p:cNvSpPr>
          <p:nvPr>
            <p:ph sz="quarter" idx="1"/>
          </p:nvPr>
        </p:nvSpPr>
        <p:spPr>
          <a:xfrm>
            <a:off x="0" y="1142999"/>
            <a:ext cx="9144000" cy="5641975"/>
          </a:xfrm>
          <a:ln w="19050" cmpd="dbl"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0" indent="0">
              <a:buNone/>
              <a:defRPr/>
            </a:pPr>
            <a:endParaRPr lang="en-US" sz="1600" dirty="0"/>
          </a:p>
          <a:p>
            <a:pPr marL="0" indent="0">
              <a:buNone/>
              <a:defRPr/>
            </a:pPr>
            <a:endParaRPr lang="en-US" sz="1600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B3C0BD3-CA4D-4877-B8EB-CE557A4E51FC}"/>
              </a:ext>
            </a:extLst>
          </p:cNvPr>
          <p:cNvSpPr txBox="1">
            <a:spLocks/>
          </p:cNvSpPr>
          <p:nvPr/>
        </p:nvSpPr>
        <p:spPr>
          <a:xfrm>
            <a:off x="19050" y="1143000"/>
            <a:ext cx="2667000" cy="2895599"/>
          </a:xfrm>
          <a:prstGeom prst="rect">
            <a:avLst/>
          </a:prstGeom>
          <a:ln w="19050" cmpd="dbl"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dirty="0"/>
              <a:t>System will email results to the SBAC Coordinator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Results can be used to determine if additional help is needed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0" indent="0">
              <a:buFont typeface="Arial" pitchFamily="34" charset="0"/>
              <a:buNone/>
              <a:defRPr/>
            </a:pPr>
            <a:endParaRPr lang="en-US" sz="1600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C19E2791-C078-4A11-B889-36CC191DF66F}"/>
              </a:ext>
            </a:extLst>
          </p:cNvPr>
          <p:cNvSpPr txBox="1">
            <a:spLocks/>
          </p:cNvSpPr>
          <p:nvPr/>
        </p:nvSpPr>
        <p:spPr bwMode="auto">
          <a:xfrm>
            <a:off x="2667001" y="304799"/>
            <a:ext cx="6476999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b="1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Online Training Tool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8D3AE3-47EC-4AEB-BE09-5AA6E112A7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1" y="838200"/>
            <a:ext cx="6491096" cy="5439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675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Eric\AppData\Local\Microsoft\Windows\INetCache\IE\5LP4ASCW\Questionmark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415219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35437545-212D-4674-A180-33EC3D7BD261}"/>
              </a:ext>
            </a:extLst>
          </p:cNvPr>
          <p:cNvSpPr txBox="1">
            <a:spLocks/>
          </p:cNvSpPr>
          <p:nvPr/>
        </p:nvSpPr>
        <p:spPr>
          <a:xfrm>
            <a:off x="3733800" y="2781300"/>
            <a:ext cx="5410200" cy="838200"/>
          </a:xfrm>
          <a:prstGeom prst="rect">
            <a:avLst/>
          </a:prstGeom>
          <a:ln w="19050" cmpd="dbl"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rgbClr val="223264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2000" dirty="0"/>
              <a:t>If you are interested in using the online module, please contact the SBAC staff.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0" indent="0">
              <a:buFont typeface="Arial" pitchFamily="34" charset="0"/>
              <a:buNone/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Content Placeholder 1"/>
          <p:cNvSpPr>
            <a:spLocks noGrp="1"/>
          </p:cNvSpPr>
          <p:nvPr>
            <p:ph idx="1"/>
          </p:nvPr>
        </p:nvSpPr>
        <p:spPr bwMode="auto">
          <a:xfrm>
            <a:off x="1943099" y="1239044"/>
            <a:ext cx="5257800" cy="2667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1600" dirty="0">
                <a:solidFill>
                  <a:srgbClr val="003366"/>
                </a:solidFill>
                <a:ea typeface="MS Mincho" panose="02020609040205080304" pitchFamily="49" charset="-128"/>
              </a:rPr>
              <a:t>Mississippi Department of Education </a:t>
            </a:r>
            <a:endParaRPr lang="en-US" altLang="ja-JP" sz="1600" dirty="0">
              <a:solidFill>
                <a:srgbClr val="003366"/>
              </a:solidFill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1600" dirty="0">
                <a:solidFill>
                  <a:srgbClr val="003366"/>
                </a:solidFill>
                <a:ea typeface="MS Mincho" panose="02020609040205080304" pitchFamily="49" charset="-128"/>
              </a:rPr>
              <a:t>Office of Healthy Schools </a:t>
            </a: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1600" dirty="0">
                <a:solidFill>
                  <a:srgbClr val="003366"/>
                </a:solidFill>
                <a:ea typeface="MS Mincho" panose="02020609040205080304" pitchFamily="49" charset="-128"/>
              </a:rPr>
              <a:t>359 North West Street</a:t>
            </a:r>
            <a:endParaRPr lang="en-US" altLang="ja-JP" sz="1600" dirty="0">
              <a:solidFill>
                <a:srgbClr val="003366"/>
              </a:solidFill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1600" dirty="0">
                <a:solidFill>
                  <a:srgbClr val="003366"/>
                </a:solidFill>
                <a:ea typeface="MS Mincho" panose="02020609040205080304" pitchFamily="49" charset="-128"/>
              </a:rPr>
              <a:t>Jackson, MS 39205</a:t>
            </a:r>
            <a:endParaRPr lang="en-US" altLang="ja-JP" sz="1600" dirty="0">
              <a:solidFill>
                <a:srgbClr val="003366"/>
              </a:solidFill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1600" dirty="0">
                <a:solidFill>
                  <a:srgbClr val="003366"/>
                </a:solidFill>
                <a:ea typeface="MS Mincho" panose="02020609040205080304" pitchFamily="49" charset="-128"/>
              </a:rPr>
              <a:t>Phone: (601) 359-1737</a:t>
            </a:r>
            <a:endParaRPr lang="en-US" altLang="ja-JP" sz="1600" dirty="0">
              <a:solidFill>
                <a:srgbClr val="003366"/>
              </a:solidFill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1600" dirty="0">
                <a:solidFill>
                  <a:srgbClr val="003366"/>
                </a:solidFill>
                <a:ea typeface="MS Mincho" panose="02020609040205080304" pitchFamily="49" charset="-128"/>
              </a:rPr>
              <a:t>Fax: (601) 576-1417</a:t>
            </a:r>
            <a:endParaRPr lang="en-US" altLang="ja-JP" sz="1600" dirty="0">
              <a:solidFill>
                <a:srgbClr val="003366"/>
              </a:solidFill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ja-JP" sz="1600" dirty="0">
              <a:solidFill>
                <a:srgbClr val="003366"/>
              </a:solidFill>
              <a:ea typeface="MS Mincho" panose="02020609040205080304" pitchFamily="49" charset="-128"/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1600" b="1" dirty="0">
                <a:solidFill>
                  <a:srgbClr val="003366"/>
                </a:solidFill>
                <a:ea typeface="MS Mincho" panose="02020609040205080304" pitchFamily="49" charset="-128"/>
              </a:rPr>
              <a:t>SBAC website: www.sbaconline.org</a:t>
            </a:r>
          </a:p>
        </p:txBody>
      </p:sp>
      <p:sp>
        <p:nvSpPr>
          <p:cNvPr id="37893" name="Rectangle 1"/>
          <p:cNvSpPr>
            <a:spLocks noChangeArrowheads="1"/>
          </p:cNvSpPr>
          <p:nvPr/>
        </p:nvSpPr>
        <p:spPr bwMode="auto">
          <a:xfrm>
            <a:off x="3001961" y="3475711"/>
            <a:ext cx="31400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Office of Healthy Schools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Louis King, Office Director II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Phone: (601) 359-1737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Email: lking@mdek12.org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7896" name="Rectangle 1"/>
          <p:cNvSpPr>
            <a:spLocks noChangeArrowheads="1"/>
          </p:cNvSpPr>
          <p:nvPr/>
        </p:nvSpPr>
        <p:spPr bwMode="auto">
          <a:xfrm>
            <a:off x="5257800" y="4953555"/>
            <a:ext cx="36576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Office of Healthy Schools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Kegila Lyles, Programmer Analyst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Phone: (601) 359-1737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Email: klyles@mdek12.org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7897" name="Rectangle 1"/>
          <p:cNvSpPr>
            <a:spLocks noChangeArrowheads="1"/>
          </p:cNvSpPr>
          <p:nvPr/>
        </p:nvSpPr>
        <p:spPr bwMode="auto">
          <a:xfrm>
            <a:off x="-19050" y="4845834"/>
            <a:ext cx="365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Office of Healthy Schools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003366"/>
                </a:solidFill>
                <a:ea typeface="MS Mincho" panose="02020609040205080304" pitchFamily="49" charset="-128"/>
              </a:rPr>
              <a:t>Shun Taylor</a:t>
            </a:r>
            <a:r>
              <a:rPr lang="en-US" altLang="ja-JP" sz="1400" b="1" dirty="0">
                <a:solidFill>
                  <a:srgbClr val="003366"/>
                </a:solidFill>
                <a:ea typeface="MS Mincho" panose="02020609040205080304" pitchFamily="49" charset="-128"/>
              </a:rPr>
              <a:t>, </a:t>
            </a: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Accounting Specialist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Phone: (601) 359-1737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>
                <a:solidFill>
                  <a:srgbClr val="003366"/>
                </a:solidFill>
                <a:ea typeface="MS Mincho" panose="02020609040205080304" pitchFamily="49" charset="-128"/>
              </a:rPr>
              <a:t>ShTaylor@mdek12.or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idx="14"/>
          </p:nvPr>
        </p:nvSpPr>
        <p:spPr bwMode="auto">
          <a:xfrm>
            <a:off x="2614565" y="533400"/>
            <a:ext cx="5691235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364564143"/>
      </p:ext>
    </p:extLst>
  </p:cSld>
  <p:clrMapOvr>
    <a:masterClrMapping/>
  </p:clrMapOvr>
</p:sld>
</file>

<file path=ppt/theme/theme1.xml><?xml version="1.0" encoding="utf-8"?>
<a:theme xmlns:a="http://schemas.openxmlformats.org/drawingml/2006/main" name="MDE PowerPoi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DE PowerPoi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29253</TotalTime>
  <Words>262</Words>
  <Application>Microsoft Office PowerPoint</Application>
  <PresentationFormat>On-screen Show (4:3)</PresentationFormat>
  <Paragraphs>63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MDE PowerPoint Master</vt:lpstr>
      <vt:lpstr>1_MDE PowerPoint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jtruhett</dc:creator>
  <cp:lastModifiedBy>Latoya T. Hood</cp:lastModifiedBy>
  <cp:revision>367</cp:revision>
  <cp:lastPrinted>2019-10-16T13:21:15Z</cp:lastPrinted>
  <dcterms:created xsi:type="dcterms:W3CDTF">2011-12-19T22:06:56Z</dcterms:created>
  <dcterms:modified xsi:type="dcterms:W3CDTF">2019-10-16T20:09:42Z</dcterms:modified>
</cp:coreProperties>
</file>