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404" r:id="rId2"/>
    <p:sldId id="626" r:id="rId3"/>
    <p:sldId id="567" r:id="rId4"/>
    <p:sldId id="589" r:id="rId5"/>
    <p:sldId id="586" r:id="rId6"/>
    <p:sldId id="591" r:id="rId7"/>
    <p:sldId id="596" r:id="rId8"/>
    <p:sldId id="597" r:id="rId9"/>
    <p:sldId id="598" r:id="rId10"/>
    <p:sldId id="592" r:id="rId11"/>
    <p:sldId id="632" r:id="rId12"/>
    <p:sldId id="599" r:id="rId13"/>
    <p:sldId id="633" r:id="rId14"/>
    <p:sldId id="631" r:id="rId15"/>
    <p:sldId id="630" r:id="rId16"/>
    <p:sldId id="629" r:id="rId17"/>
    <p:sldId id="628" r:id="rId18"/>
    <p:sldId id="627" r:id="rId19"/>
    <p:sldId id="609" r:id="rId20"/>
    <p:sldId id="610" r:id="rId21"/>
    <p:sldId id="611" r:id="rId22"/>
    <p:sldId id="612" r:id="rId23"/>
    <p:sldId id="613" r:id="rId24"/>
    <p:sldId id="614" r:id="rId25"/>
    <p:sldId id="615" r:id="rId26"/>
    <p:sldId id="616" r:id="rId27"/>
    <p:sldId id="617" r:id="rId28"/>
    <p:sldId id="618" r:id="rId29"/>
    <p:sldId id="619" r:id="rId30"/>
    <p:sldId id="620" r:id="rId31"/>
    <p:sldId id="621" r:id="rId32"/>
    <p:sldId id="622" r:id="rId33"/>
    <p:sldId id="623" r:id="rId34"/>
    <p:sldId id="624" r:id="rId35"/>
    <p:sldId id="625" r:id="rId36"/>
    <p:sldId id="604" r:id="rId37"/>
    <p:sldId id="605" r:id="rId38"/>
    <p:sldId id="606" r:id="rId39"/>
    <p:sldId id="607" r:id="rId40"/>
    <p:sldId id="608" r:id="rId41"/>
    <p:sldId id="644" r:id="rId42"/>
    <p:sldId id="634" r:id="rId43"/>
    <p:sldId id="635" r:id="rId44"/>
    <p:sldId id="637" r:id="rId45"/>
    <p:sldId id="638" r:id="rId46"/>
    <p:sldId id="645" r:id="rId47"/>
    <p:sldId id="646" r:id="rId48"/>
    <p:sldId id="648" r:id="rId49"/>
    <p:sldId id="582" r:id="rId50"/>
    <p:sldId id="584" r:id="rId5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a Shaw" initials="" lastIdx="10" clrIdx="0"/>
  <p:cmAuthor id="1" name="adp4"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1"/>
    <a:srgbClr val="22326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521" autoAdjust="0"/>
  </p:normalViewPr>
  <p:slideViewPr>
    <p:cSldViewPr>
      <p:cViewPr varScale="1">
        <p:scale>
          <a:sx n="70" d="100"/>
          <a:sy n="70" d="100"/>
        </p:scale>
        <p:origin x="1098"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8E2A6-EC48-447F-839E-F8525A861895}" type="doc">
      <dgm:prSet loTypeId="urn:microsoft.com/office/officeart/2005/8/layout/hProcess9" loCatId="process" qsTypeId="urn:microsoft.com/office/officeart/2005/8/quickstyle/simple2" qsCatId="simple" csTypeId="urn:microsoft.com/office/officeart/2005/8/colors/accent1_2" csCatId="accent1" phldr="1"/>
      <dgm:spPr/>
    </dgm:pt>
    <dgm:pt modelId="{C547C5BA-EDFA-46B8-BCDD-50907DFC367A}">
      <dgm:prSet phldrT="[Text]"/>
      <dgm:spPr>
        <a:gradFill flip="none" rotWithShape="1">
          <a:gsLst>
            <a:gs pos="100000">
              <a:schemeClr val="accent1">
                <a:hueOff val="0"/>
                <a:satOff val="0"/>
                <a:lumOff val="0"/>
              </a:schemeClr>
            </a:gs>
            <a:gs pos="0">
              <a:schemeClr val="tx2">
                <a:lumMod val="75000"/>
              </a:schemeClr>
            </a:gs>
          </a:gsLst>
          <a:path path="circle">
            <a:fillToRect l="100000" t="100000"/>
          </a:path>
          <a:tileRect r="-100000" b="-100000"/>
        </a:gradFill>
      </dgm:spPr>
      <dgm:t>
        <a:bodyPr/>
        <a:lstStyle/>
        <a:p>
          <a:r>
            <a:rPr lang="en-US" dirty="0"/>
            <a:t>Improved </a:t>
          </a:r>
          <a:r>
            <a:rPr lang="en-US" dirty="0" smtClean="0"/>
            <a:t>Educator Quality</a:t>
          </a:r>
          <a:endParaRPr lang="en-US" dirty="0"/>
        </a:p>
      </dgm:t>
    </dgm:pt>
    <dgm:pt modelId="{E366A7F9-3262-465D-874B-0EC41567DFEB}" type="parTrans" cxnId="{4326CD31-EF9E-4D9B-90F4-50BA32168380}">
      <dgm:prSet/>
      <dgm:spPr/>
      <dgm:t>
        <a:bodyPr/>
        <a:lstStyle/>
        <a:p>
          <a:endParaRPr lang="en-US"/>
        </a:p>
      </dgm:t>
    </dgm:pt>
    <dgm:pt modelId="{FDCF530F-2D03-44BE-9C81-BC0329082396}" type="sibTrans" cxnId="{4326CD31-EF9E-4D9B-90F4-50BA32168380}">
      <dgm:prSet/>
      <dgm:spPr/>
      <dgm:t>
        <a:bodyPr/>
        <a:lstStyle/>
        <a:p>
          <a:endParaRPr lang="en-US"/>
        </a:p>
      </dgm:t>
    </dgm:pt>
    <dgm:pt modelId="{BAC4FA5A-70EF-4BE9-9160-702F4DDAFA52}">
      <dgm:prSet phldrT="[Text]"/>
      <dgm:spPr>
        <a:gradFill flip="none" rotWithShape="1">
          <a:gsLst>
            <a:gs pos="100000">
              <a:schemeClr val="accent1">
                <a:hueOff val="0"/>
                <a:satOff val="0"/>
                <a:lumOff val="0"/>
              </a:schemeClr>
            </a:gs>
            <a:gs pos="0">
              <a:schemeClr val="tx2">
                <a:lumMod val="75000"/>
              </a:schemeClr>
            </a:gs>
          </a:gsLst>
          <a:path path="circle">
            <a:fillToRect l="100000" t="100000"/>
          </a:path>
          <a:tileRect r="-100000" b="-100000"/>
        </a:gradFill>
      </dgm:spPr>
      <dgm:t>
        <a:bodyPr/>
        <a:lstStyle/>
        <a:p>
          <a:r>
            <a:rPr lang="en-US" dirty="0" smtClean="0"/>
            <a:t>Improved Student Outcomes</a:t>
          </a:r>
          <a:endParaRPr lang="en-US" dirty="0"/>
        </a:p>
      </dgm:t>
    </dgm:pt>
    <dgm:pt modelId="{16894E86-3966-41C8-91AA-41B3C2705E03}" type="parTrans" cxnId="{FFE83032-ECD3-4F65-9DDA-AA3CB9515324}">
      <dgm:prSet/>
      <dgm:spPr/>
      <dgm:t>
        <a:bodyPr/>
        <a:lstStyle/>
        <a:p>
          <a:endParaRPr lang="en-US"/>
        </a:p>
      </dgm:t>
    </dgm:pt>
    <dgm:pt modelId="{490D79D9-4EF0-4E71-8028-2A58DE6E6590}" type="sibTrans" cxnId="{FFE83032-ECD3-4F65-9DDA-AA3CB9515324}">
      <dgm:prSet/>
      <dgm:spPr/>
      <dgm:t>
        <a:bodyPr/>
        <a:lstStyle/>
        <a:p>
          <a:endParaRPr lang="en-US"/>
        </a:p>
      </dgm:t>
    </dgm:pt>
    <dgm:pt modelId="{DE67DE2E-07CC-4249-8B20-0A519A05FF8B}">
      <dgm:prSet/>
      <dgm:spPr>
        <a:gradFill flip="none" rotWithShape="1">
          <a:gsLst>
            <a:gs pos="100000">
              <a:schemeClr val="accent1">
                <a:hueOff val="0"/>
                <a:satOff val="0"/>
                <a:lumOff val="0"/>
              </a:schemeClr>
            </a:gs>
            <a:gs pos="0">
              <a:schemeClr val="tx2">
                <a:lumMod val="75000"/>
              </a:schemeClr>
            </a:gs>
          </a:gsLst>
          <a:path path="circle">
            <a:fillToRect l="100000" t="100000"/>
          </a:path>
          <a:tileRect r="-100000" b="-100000"/>
        </a:gradFill>
      </dgm:spPr>
      <dgm:t>
        <a:bodyPr/>
        <a:lstStyle/>
        <a:p>
          <a:r>
            <a:rPr lang="en-US" dirty="0"/>
            <a:t>Improved Evaluation System</a:t>
          </a:r>
        </a:p>
      </dgm:t>
    </dgm:pt>
    <dgm:pt modelId="{ABB21C84-D633-4599-9009-80C2B9850029}" type="parTrans" cxnId="{34D99BA0-ECBA-445E-A2BA-F8CA4F3A10D1}">
      <dgm:prSet/>
      <dgm:spPr/>
      <dgm:t>
        <a:bodyPr/>
        <a:lstStyle/>
        <a:p>
          <a:endParaRPr lang="en-US"/>
        </a:p>
      </dgm:t>
    </dgm:pt>
    <dgm:pt modelId="{60B43892-DD7E-4845-A6CB-0D6E9DB60A97}" type="sibTrans" cxnId="{34D99BA0-ECBA-445E-A2BA-F8CA4F3A10D1}">
      <dgm:prSet/>
      <dgm:spPr/>
      <dgm:t>
        <a:bodyPr/>
        <a:lstStyle/>
        <a:p>
          <a:endParaRPr lang="en-US"/>
        </a:p>
      </dgm:t>
    </dgm:pt>
    <dgm:pt modelId="{EAE51EA8-8D45-4F2B-A6EA-F9D7F7FB18DE}" type="pres">
      <dgm:prSet presAssocID="{02C8E2A6-EC48-447F-839E-F8525A861895}" presName="CompostProcess" presStyleCnt="0">
        <dgm:presLayoutVars>
          <dgm:dir/>
          <dgm:resizeHandles val="exact"/>
        </dgm:presLayoutVars>
      </dgm:prSet>
      <dgm:spPr/>
    </dgm:pt>
    <dgm:pt modelId="{699B741C-E3A3-42F1-9F2A-DC782B660199}" type="pres">
      <dgm:prSet presAssocID="{02C8E2A6-EC48-447F-839E-F8525A861895}" presName="arrow" presStyleLbl="bgShp" presStyleIdx="0" presStyleCnt="1" custLinFactNeighborX="9004" custLinFactNeighborY="-11129"/>
      <dgm:spPr/>
    </dgm:pt>
    <dgm:pt modelId="{057C5DE8-4A7E-4119-882D-D6BDA077D524}" type="pres">
      <dgm:prSet presAssocID="{02C8E2A6-EC48-447F-839E-F8525A861895}" presName="linearProcess" presStyleCnt="0"/>
      <dgm:spPr/>
    </dgm:pt>
    <dgm:pt modelId="{0CA5D1B9-EF74-4A1C-9630-696CFE0C26FA}" type="pres">
      <dgm:prSet presAssocID="{DE67DE2E-07CC-4249-8B20-0A519A05FF8B}" presName="textNode" presStyleLbl="node1" presStyleIdx="0" presStyleCnt="3">
        <dgm:presLayoutVars>
          <dgm:bulletEnabled val="1"/>
        </dgm:presLayoutVars>
      </dgm:prSet>
      <dgm:spPr/>
      <dgm:t>
        <a:bodyPr/>
        <a:lstStyle/>
        <a:p>
          <a:endParaRPr lang="en-US"/>
        </a:p>
      </dgm:t>
    </dgm:pt>
    <dgm:pt modelId="{9D3B8F7E-5407-47D6-8BFD-84ABDF198818}" type="pres">
      <dgm:prSet presAssocID="{60B43892-DD7E-4845-A6CB-0D6E9DB60A97}" presName="sibTrans" presStyleCnt="0"/>
      <dgm:spPr/>
    </dgm:pt>
    <dgm:pt modelId="{0B446058-0E56-4A2F-8BA2-EE2C0F974A17}" type="pres">
      <dgm:prSet presAssocID="{C547C5BA-EDFA-46B8-BCDD-50907DFC367A}" presName="textNode" presStyleLbl="node1" presStyleIdx="1" presStyleCnt="3">
        <dgm:presLayoutVars>
          <dgm:bulletEnabled val="1"/>
        </dgm:presLayoutVars>
      </dgm:prSet>
      <dgm:spPr/>
      <dgm:t>
        <a:bodyPr/>
        <a:lstStyle/>
        <a:p>
          <a:endParaRPr lang="en-US"/>
        </a:p>
      </dgm:t>
    </dgm:pt>
    <dgm:pt modelId="{E086BC45-A22D-4875-89A9-C19889627420}" type="pres">
      <dgm:prSet presAssocID="{FDCF530F-2D03-44BE-9C81-BC0329082396}" presName="sibTrans" presStyleCnt="0"/>
      <dgm:spPr/>
    </dgm:pt>
    <dgm:pt modelId="{3FC37260-AD54-470C-AA94-F7308F4A82A9}" type="pres">
      <dgm:prSet presAssocID="{BAC4FA5A-70EF-4BE9-9160-702F4DDAFA52}" presName="textNode" presStyleLbl="node1" presStyleIdx="2" presStyleCnt="3">
        <dgm:presLayoutVars>
          <dgm:bulletEnabled val="1"/>
        </dgm:presLayoutVars>
      </dgm:prSet>
      <dgm:spPr/>
      <dgm:t>
        <a:bodyPr/>
        <a:lstStyle/>
        <a:p>
          <a:endParaRPr lang="en-US"/>
        </a:p>
      </dgm:t>
    </dgm:pt>
  </dgm:ptLst>
  <dgm:cxnLst>
    <dgm:cxn modelId="{260465A9-8C2B-4C42-9808-64DC26044301}" type="presOf" srcId="{02C8E2A6-EC48-447F-839E-F8525A861895}" destId="{EAE51EA8-8D45-4F2B-A6EA-F9D7F7FB18DE}" srcOrd="0" destOrd="0" presId="urn:microsoft.com/office/officeart/2005/8/layout/hProcess9"/>
    <dgm:cxn modelId="{6138E23C-C847-4D0A-B382-643BE568D933}" type="presOf" srcId="{C547C5BA-EDFA-46B8-BCDD-50907DFC367A}" destId="{0B446058-0E56-4A2F-8BA2-EE2C0F974A17}" srcOrd="0" destOrd="0" presId="urn:microsoft.com/office/officeart/2005/8/layout/hProcess9"/>
    <dgm:cxn modelId="{FFE83032-ECD3-4F65-9DDA-AA3CB9515324}" srcId="{02C8E2A6-EC48-447F-839E-F8525A861895}" destId="{BAC4FA5A-70EF-4BE9-9160-702F4DDAFA52}" srcOrd="2" destOrd="0" parTransId="{16894E86-3966-41C8-91AA-41B3C2705E03}" sibTransId="{490D79D9-4EF0-4E71-8028-2A58DE6E6590}"/>
    <dgm:cxn modelId="{4326CD31-EF9E-4D9B-90F4-50BA32168380}" srcId="{02C8E2A6-EC48-447F-839E-F8525A861895}" destId="{C547C5BA-EDFA-46B8-BCDD-50907DFC367A}" srcOrd="1" destOrd="0" parTransId="{E366A7F9-3262-465D-874B-0EC41567DFEB}" sibTransId="{FDCF530F-2D03-44BE-9C81-BC0329082396}"/>
    <dgm:cxn modelId="{82F1ABD8-2EBE-4003-8B16-BE622776B91A}" type="presOf" srcId="{DE67DE2E-07CC-4249-8B20-0A519A05FF8B}" destId="{0CA5D1B9-EF74-4A1C-9630-696CFE0C26FA}" srcOrd="0" destOrd="0" presId="urn:microsoft.com/office/officeart/2005/8/layout/hProcess9"/>
    <dgm:cxn modelId="{B72917A8-D00D-4D07-81DE-B2DB889F42B7}" type="presOf" srcId="{BAC4FA5A-70EF-4BE9-9160-702F4DDAFA52}" destId="{3FC37260-AD54-470C-AA94-F7308F4A82A9}" srcOrd="0" destOrd="0" presId="urn:microsoft.com/office/officeart/2005/8/layout/hProcess9"/>
    <dgm:cxn modelId="{34D99BA0-ECBA-445E-A2BA-F8CA4F3A10D1}" srcId="{02C8E2A6-EC48-447F-839E-F8525A861895}" destId="{DE67DE2E-07CC-4249-8B20-0A519A05FF8B}" srcOrd="0" destOrd="0" parTransId="{ABB21C84-D633-4599-9009-80C2B9850029}" sibTransId="{60B43892-DD7E-4845-A6CB-0D6E9DB60A97}"/>
    <dgm:cxn modelId="{D4D3CFA3-D45B-4747-9F48-D18987656CF4}" type="presParOf" srcId="{EAE51EA8-8D45-4F2B-A6EA-F9D7F7FB18DE}" destId="{699B741C-E3A3-42F1-9F2A-DC782B660199}" srcOrd="0" destOrd="0" presId="urn:microsoft.com/office/officeart/2005/8/layout/hProcess9"/>
    <dgm:cxn modelId="{529911E5-DC91-438E-B978-FD55160294E0}" type="presParOf" srcId="{EAE51EA8-8D45-4F2B-A6EA-F9D7F7FB18DE}" destId="{057C5DE8-4A7E-4119-882D-D6BDA077D524}" srcOrd="1" destOrd="0" presId="urn:microsoft.com/office/officeart/2005/8/layout/hProcess9"/>
    <dgm:cxn modelId="{866973DC-77A4-4C14-9354-212E4AE91731}" type="presParOf" srcId="{057C5DE8-4A7E-4119-882D-D6BDA077D524}" destId="{0CA5D1B9-EF74-4A1C-9630-696CFE0C26FA}" srcOrd="0" destOrd="0" presId="urn:microsoft.com/office/officeart/2005/8/layout/hProcess9"/>
    <dgm:cxn modelId="{B06CFBFB-7DBC-47DA-98D8-58C71EC4B033}" type="presParOf" srcId="{057C5DE8-4A7E-4119-882D-D6BDA077D524}" destId="{9D3B8F7E-5407-47D6-8BFD-84ABDF198818}" srcOrd="1" destOrd="0" presId="urn:microsoft.com/office/officeart/2005/8/layout/hProcess9"/>
    <dgm:cxn modelId="{B46A3285-AD25-4805-8CE3-5B0D6C476B76}" type="presParOf" srcId="{057C5DE8-4A7E-4119-882D-D6BDA077D524}" destId="{0B446058-0E56-4A2F-8BA2-EE2C0F974A17}" srcOrd="2" destOrd="0" presId="urn:microsoft.com/office/officeart/2005/8/layout/hProcess9"/>
    <dgm:cxn modelId="{3B4244BE-B709-4A4F-81F9-19ABCDE14F49}" type="presParOf" srcId="{057C5DE8-4A7E-4119-882D-D6BDA077D524}" destId="{E086BC45-A22D-4875-89A9-C19889627420}" srcOrd="3" destOrd="0" presId="urn:microsoft.com/office/officeart/2005/8/layout/hProcess9"/>
    <dgm:cxn modelId="{A5BFC1DE-6609-4634-B0BE-86125100E99B}" type="presParOf" srcId="{057C5DE8-4A7E-4119-882D-D6BDA077D524}" destId="{3FC37260-AD54-470C-AA94-F7308F4A82A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0268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2358"/>
          </a:xfrm>
          <a:prstGeom prst="rect">
            <a:avLst/>
          </a:prstGeom>
        </p:spPr>
        <p:txBody>
          <a:bodyPr vert="horz" lIns="92534" tIns="46268" rIns="92534" bIns="4626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pPr lvl="0"/>
            <a:endParaRPr lang="en-US" noProof="0" dirty="0"/>
          </a:p>
        </p:txBody>
      </p:sp>
      <p:sp>
        <p:nvSpPr>
          <p:cNvPr id="5" name="Notes Placeholder 4"/>
          <p:cNvSpPr>
            <a:spLocks noGrp="1"/>
          </p:cNvSpPr>
          <p:nvPr>
            <p:ph type="body" sz="quarter" idx="3"/>
          </p:nvPr>
        </p:nvSpPr>
        <p:spPr>
          <a:xfrm>
            <a:off x="696114" y="4390030"/>
            <a:ext cx="5562610" cy="4158062"/>
          </a:xfrm>
          <a:prstGeom prst="rect">
            <a:avLst/>
          </a:prstGeom>
        </p:spPr>
        <p:txBody>
          <a:bodyPr vert="horz" lIns="92534" tIns="46268" rIns="92534" bIns="46268"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520555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Time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Time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Time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Time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Time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696114" y="4476820"/>
            <a:ext cx="5562610" cy="415806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Times" pitchFamily="-84" charset="0"/>
            </a:endParaRPr>
          </a:p>
        </p:txBody>
      </p:sp>
    </p:spTree>
    <p:extLst>
      <p:ext uri="{BB962C8B-B14F-4D97-AF65-F5344CB8AC3E}">
        <p14:creationId xmlns:p14="http://schemas.microsoft.com/office/powerpoint/2010/main" val="305404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067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016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66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703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989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992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9827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478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288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150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55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00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332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678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830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5170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582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9460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31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4056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949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16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9994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7496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444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52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5043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3895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578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1507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2579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30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2300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749283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8483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8019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5340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3971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7893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51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8360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3547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040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568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016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389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645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694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616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a:solidFill>
                  <a:srgbClr val="223264"/>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09183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r>
              <a:rPr lang="en-US" dirty="0"/>
              <a:t>2014 CREATE Conference</a:t>
            </a:r>
          </a:p>
        </p:txBody>
      </p:sp>
      <p:sp>
        <p:nvSpPr>
          <p:cNvPr id="6" name="Footer Placeholder 4"/>
          <p:cNvSpPr>
            <a:spLocks noGrp="1"/>
          </p:cNvSpPr>
          <p:nvPr>
            <p:ph type="ftr" sz="quarter" idx="15"/>
          </p:nvPr>
        </p:nvSpPr>
        <p:spPr>
          <a:xfrm>
            <a:off x="3124200" y="6264275"/>
            <a:ext cx="2895600" cy="501650"/>
          </a:xfrm>
        </p:spPr>
        <p:txBody>
          <a:bodyPr/>
          <a:lstStyle>
            <a:lvl1pPr>
              <a:defRPr b="1">
                <a:solidFill>
                  <a:srgbClr val="223264"/>
                </a:solidFill>
                <a:latin typeface="Arial" pitchFamily="34" charset="0"/>
              </a:defRPr>
            </a:lvl1pPr>
          </a:lstStyle>
          <a:p>
            <a:pPr>
              <a:defRPr/>
            </a:pPr>
            <a:r>
              <a:rPr lang="en-US" altLang="en-US" dirty="0"/>
              <a:t>©MDE – Office of Educator Quality</a:t>
            </a:r>
          </a:p>
        </p:txBody>
      </p:sp>
      <p:sp>
        <p:nvSpPr>
          <p:cNvPr id="7" name="Slide Number Placeholder 5"/>
          <p:cNvSpPr>
            <a:spLocks noGrp="1"/>
          </p:cNvSpPr>
          <p:nvPr>
            <p:ph type="sldNum" sz="quarter" idx="16"/>
          </p:nvPr>
        </p:nvSpPr>
        <p:spPr>
          <a:xfrm>
            <a:off x="6553200" y="6256338"/>
            <a:ext cx="2133600" cy="501650"/>
          </a:xfrm>
        </p:spPr>
        <p:txBody>
          <a:bodyPr/>
          <a:lstStyle>
            <a:lvl1pPr>
              <a:defRPr b="1">
                <a:solidFill>
                  <a:srgbClr val="223264"/>
                </a:solidFill>
                <a:latin typeface="Arial" panose="020B0604020202020204" pitchFamily="34" charset="0"/>
              </a:defRPr>
            </a:lvl1pPr>
          </a:lstStyle>
          <a:p>
            <a:fld id="{DD703991-08C7-45BF-9C56-CD0BE4849A7C}" type="slidenum">
              <a:rPr lang="en-US" altLang="en-US"/>
              <a:pPr/>
              <a:t>‹#›</a:t>
            </a:fld>
            <a:endParaRPr lang="en-US" altLang="en-US" dirty="0"/>
          </a:p>
        </p:txBody>
      </p:sp>
    </p:spTree>
    <p:extLst>
      <p:ext uri="{BB962C8B-B14F-4D97-AF65-F5344CB8AC3E}">
        <p14:creationId xmlns:p14="http://schemas.microsoft.com/office/powerpoint/2010/main" val="247226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54864"/>
            <a:ext cx="40386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6" name="Date Placeholder 3"/>
          <p:cNvSpPr>
            <a:spLocks noGrp="1"/>
          </p:cNvSpPr>
          <p:nvPr>
            <p:ph type="dt" sz="half" idx="15"/>
          </p:nvPr>
        </p:nvSpPr>
        <p:spPr>
          <a:xfrm>
            <a:off x="457200" y="6283325"/>
            <a:ext cx="2133600" cy="501650"/>
          </a:xfrm>
        </p:spPr>
        <p:txBody>
          <a:bodyPr/>
          <a:lstStyle>
            <a:lvl1pPr>
              <a:defRPr b="1">
                <a:solidFill>
                  <a:srgbClr val="223264"/>
                </a:solidFill>
                <a:latin typeface="Arial" pitchFamily="34" charset="0"/>
                <a:cs typeface="Arial" pitchFamily="34" charset="0"/>
              </a:defRPr>
            </a:lvl1pPr>
          </a:lstStyle>
          <a:p>
            <a:pPr>
              <a:defRPr/>
            </a:pPr>
            <a:r>
              <a:rPr lang="en-US" dirty="0"/>
              <a:t>2014 CREATE Conference</a:t>
            </a:r>
          </a:p>
        </p:txBody>
      </p:sp>
      <p:sp>
        <p:nvSpPr>
          <p:cNvPr id="7" name="Footer Placeholder 4"/>
          <p:cNvSpPr>
            <a:spLocks noGrp="1"/>
          </p:cNvSpPr>
          <p:nvPr>
            <p:ph type="ftr" sz="quarter" idx="16"/>
          </p:nvPr>
        </p:nvSpPr>
        <p:spPr>
          <a:xfrm>
            <a:off x="3124200" y="6283325"/>
            <a:ext cx="2895600" cy="501650"/>
          </a:xfrm>
        </p:spPr>
        <p:txBody>
          <a:bodyPr/>
          <a:lstStyle>
            <a:lvl1pPr>
              <a:defRPr b="1">
                <a:solidFill>
                  <a:srgbClr val="223264"/>
                </a:solidFill>
                <a:latin typeface="Arial" pitchFamily="34" charset="0"/>
              </a:defRPr>
            </a:lvl1pPr>
          </a:lstStyle>
          <a:p>
            <a:pPr>
              <a:defRPr/>
            </a:pPr>
            <a:r>
              <a:rPr lang="en-US" altLang="en-US" dirty="0"/>
              <a:t>©MDE – Office of Educator Quality</a:t>
            </a:r>
          </a:p>
        </p:txBody>
      </p:sp>
      <p:sp>
        <p:nvSpPr>
          <p:cNvPr id="8" name="Slide Number Placeholder 5"/>
          <p:cNvSpPr>
            <a:spLocks noGrp="1"/>
          </p:cNvSpPr>
          <p:nvPr>
            <p:ph type="sldNum" sz="quarter" idx="17"/>
          </p:nvPr>
        </p:nvSpPr>
        <p:spPr>
          <a:xfrm>
            <a:off x="6553200" y="6283325"/>
            <a:ext cx="2133600" cy="501650"/>
          </a:xfrm>
        </p:spPr>
        <p:txBody>
          <a:bodyPr/>
          <a:lstStyle>
            <a:lvl1pPr>
              <a:defRPr b="1">
                <a:solidFill>
                  <a:srgbClr val="223264"/>
                </a:solidFill>
                <a:latin typeface="Arial" panose="020B0604020202020204" pitchFamily="34" charset="0"/>
              </a:defRPr>
            </a:lvl1pPr>
          </a:lstStyle>
          <a:p>
            <a:fld id="{F394D8F3-6968-4D79-B9BB-F2F26AAE43E1}" type="slidenum">
              <a:rPr lang="en-US" altLang="en-US"/>
              <a:pPr/>
              <a:t>‹#›</a:t>
            </a:fld>
            <a:endParaRPr lang="en-US" altLang="en-US" dirty="0"/>
          </a:p>
        </p:txBody>
      </p:sp>
    </p:spTree>
    <p:extLst>
      <p:ext uri="{BB962C8B-B14F-4D97-AF65-F5344CB8AC3E}">
        <p14:creationId xmlns:p14="http://schemas.microsoft.com/office/powerpoint/2010/main" val="38175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r>
              <a:rPr lang="en-US" dirty="0"/>
              <a:t>2014 CREATE Conference</a:t>
            </a:r>
          </a:p>
        </p:txBody>
      </p:sp>
      <p:sp>
        <p:nvSpPr>
          <p:cNvPr id="8" name="Footer Placeholder 7"/>
          <p:cNvSpPr>
            <a:spLocks noGrp="1"/>
          </p:cNvSpPr>
          <p:nvPr>
            <p:ph type="ftr" sz="quarter" idx="11"/>
          </p:nvPr>
        </p:nvSpPr>
        <p:spPr/>
        <p:txBody>
          <a:bodyPr/>
          <a:lstStyle>
            <a:lvl1pPr>
              <a:defRPr/>
            </a:lvl1pPr>
          </a:lstStyle>
          <a:p>
            <a:pPr>
              <a:defRPr/>
            </a:pPr>
            <a:r>
              <a:rPr lang="en-US" altLang="en-US" dirty="0"/>
              <a:t>©MDE – Office of Educator Quality</a:t>
            </a:r>
          </a:p>
        </p:txBody>
      </p:sp>
      <p:sp>
        <p:nvSpPr>
          <p:cNvPr id="9" name="Slide Number Placeholder 8"/>
          <p:cNvSpPr>
            <a:spLocks noGrp="1"/>
          </p:cNvSpPr>
          <p:nvPr>
            <p:ph type="sldNum" sz="quarter" idx="12"/>
          </p:nvPr>
        </p:nvSpPr>
        <p:spPr/>
        <p:txBody>
          <a:bodyPr/>
          <a:lstStyle>
            <a:lvl1pPr>
              <a:defRPr/>
            </a:lvl1pPr>
          </a:lstStyle>
          <a:p>
            <a:fld id="{A127B7FA-638D-4CB0-A8EE-08ED080333BB}" type="slidenum">
              <a:rPr lang="en-US" altLang="en-US"/>
              <a:pPr/>
              <a:t>‹#›</a:t>
            </a:fld>
            <a:endParaRPr lang="en-US" altLang="en-US" dirty="0"/>
          </a:p>
        </p:txBody>
      </p:sp>
    </p:spTree>
    <p:extLst>
      <p:ext uri="{BB962C8B-B14F-4D97-AF65-F5344CB8AC3E}">
        <p14:creationId xmlns:p14="http://schemas.microsoft.com/office/powerpoint/2010/main" val="2221842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2014 CREATE Conference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ltLang="en-US" dirty="0">
                <a:ea typeface="ＭＳ Ｐゴシック" panose="020B0600070205080204" pitchFamily="34" charset="-128"/>
              </a:rPr>
              <a:t>©MDE – Office of Educator Quality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56D2990-4338-4F77-B799-C5891333107B}" type="slidenum">
              <a:rPr lang="en-US" altLang="en-US" smtClean="0">
                <a:ea typeface="ＭＳ Ｐゴシック" panose="020B0600070205080204" pitchFamily="34" charset="-128"/>
              </a:rPr>
              <a:pPr/>
              <a:t>‹#›</a:t>
            </a:fld>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78265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tntp.org/publications/view/the-widget-effect-failure-to-act-on-differences-in-teacher-effectivenes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auragoe.com/LauraGoe/practicalGuideEvalSystem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cneal@mde.k12.ms.us" TargetMode="External"/><Relationship Id="rId7" Type="http://schemas.openxmlformats.org/officeDocument/2006/relationships/hyperlink" Target="mailto:lwhite@mde.k12.ms.u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thart@mde.k12.ms.us" TargetMode="External"/><Relationship Id="rId5" Type="http://schemas.openxmlformats.org/officeDocument/2006/relationships/hyperlink" Target="mailto:adaniel@mde.k12.ms.us" TargetMode="External"/><Relationship Id="rId4" Type="http://schemas.openxmlformats.org/officeDocument/2006/relationships/hyperlink" Target="mailto:hhaywood@mde.k12.ms.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071675"/>
          </a:xfrm>
        </p:spPr>
        <p:txBody>
          <a:bodyPr>
            <a:normAutofit fontScale="90000"/>
          </a:bodyPr>
          <a:lstStyle/>
          <a:p>
            <a:pPr eaLnBrk="1" hangingPunct="1">
              <a:defRPr/>
            </a:pPr>
            <a:r>
              <a:rPr lang="en-US" altLang="en-US" sz="4000" b="1" dirty="0" smtClean="0">
                <a:effectLst>
                  <a:outerShdw blurRad="38100" dist="38100" dir="2700000" algn="tl">
                    <a:srgbClr val="000000">
                      <a:alpha val="43137"/>
                    </a:srgbClr>
                  </a:outerShdw>
                </a:effectLst>
              </a:rPr>
              <a:t/>
            </a:r>
            <a:br>
              <a:rPr lang="en-US" altLang="en-US" sz="4000" b="1" dirty="0" smtClean="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altLang="en-US" sz="4000" b="1" dirty="0" smtClean="0">
                <a:effectLst>
                  <a:outerShdw blurRad="38100" dist="38100" dir="2700000" algn="tl">
                    <a:srgbClr val="000000">
                      <a:alpha val="43137"/>
                    </a:srgbClr>
                  </a:outerShdw>
                </a:effectLst>
              </a:rPr>
              <a:t/>
            </a:r>
            <a:br>
              <a:rPr lang="en-US" altLang="en-US" sz="4000" b="1" dirty="0" smtClean="0">
                <a:effectLst>
                  <a:outerShdw blurRad="38100" dist="38100" dir="2700000" algn="tl">
                    <a:srgbClr val="000000">
                      <a:alpha val="43137"/>
                    </a:srgbClr>
                  </a:outerShdw>
                </a:effectLst>
              </a:rPr>
            </a:br>
            <a:r>
              <a:rPr lang="en-US" altLang="en-US" sz="4000" b="1" dirty="0" smtClean="0">
                <a:effectLst>
                  <a:outerShdw blurRad="38100" dist="38100" dir="2700000" algn="tl">
                    <a:srgbClr val="000000">
                      <a:alpha val="43137"/>
                    </a:srgbClr>
                  </a:outerShdw>
                </a:effectLst>
              </a:rPr>
              <a:t>OFFICE OF EDUCATOR QUALITY</a:t>
            </a:r>
            <a:br>
              <a:rPr lang="en-US" altLang="en-US" sz="4000" b="1" dirty="0" smtClean="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altLang="en-US" sz="4000" dirty="0" smtClean="0"/>
              <a:t/>
            </a:r>
            <a:br>
              <a:rPr lang="en-US" altLang="en-US" sz="4000" dirty="0" smtClean="0"/>
            </a:br>
            <a:r>
              <a:rPr lang="en-US" altLang="en-US" sz="5300" b="1" dirty="0" smtClean="0"/>
              <a:t/>
            </a:r>
            <a:br>
              <a:rPr lang="en-US" altLang="en-US" sz="5300" b="1" dirty="0" smtClean="0"/>
            </a:br>
            <a:r>
              <a:rPr lang="en-US" altLang="en-US" dirty="0" smtClean="0"/>
              <a:t/>
            </a:r>
            <a:br>
              <a:rPr lang="en-US" altLang="en-US" dirty="0" smtClean="0"/>
            </a:br>
            <a:endParaRPr lang="en-US" altLang="en-US" dirty="0" smtClean="0"/>
          </a:p>
        </p:txBody>
      </p:sp>
      <p:sp>
        <p:nvSpPr>
          <p:cNvPr id="3" name="Subtitle 2"/>
          <p:cNvSpPr>
            <a:spLocks noGrp="1"/>
          </p:cNvSpPr>
          <p:nvPr>
            <p:ph type="subTitle" idx="1"/>
          </p:nvPr>
        </p:nvSpPr>
        <p:spPr>
          <a:xfrm>
            <a:off x="685800" y="3429000"/>
            <a:ext cx="7696200" cy="1066800"/>
          </a:xfrm>
        </p:spPr>
        <p:txBody>
          <a:bodyPr rtlCol="0">
            <a:noAutofit/>
          </a:bodyPr>
          <a:lstStyle/>
          <a:p>
            <a:pPr eaLnBrk="1" fontAlgn="auto" hangingPunct="1">
              <a:lnSpc>
                <a:spcPct val="70000"/>
              </a:lnSpc>
              <a:spcAft>
                <a:spcPts val="0"/>
              </a:spcAft>
              <a:defRPr/>
            </a:pPr>
            <a:r>
              <a:rPr lang="en-US" altLang="en-US" b="1" dirty="0" smtClean="0">
                <a:effectLst>
                  <a:outerShdw blurRad="38100" dist="38100" dir="2700000" algn="tl">
                    <a:srgbClr val="000000">
                      <a:alpha val="43137"/>
                    </a:srgbClr>
                  </a:outerShdw>
                </a:effectLst>
              </a:rPr>
              <a:t>MASS Summer Conference</a:t>
            </a:r>
          </a:p>
          <a:p>
            <a:pPr eaLnBrk="1" fontAlgn="auto" hangingPunct="1">
              <a:lnSpc>
                <a:spcPct val="70000"/>
              </a:lnSpc>
              <a:spcAft>
                <a:spcPts val="0"/>
              </a:spcAft>
              <a:defRPr/>
            </a:pPr>
            <a:endParaRPr lang="en-US" b="1" dirty="0">
              <a:effectLst>
                <a:outerShdw blurRad="38100" dist="38100" dir="2700000" algn="tl">
                  <a:srgbClr val="000000">
                    <a:alpha val="43137"/>
                  </a:srgbClr>
                </a:outerShdw>
              </a:effectLst>
              <a:ea typeface="+mn-ea"/>
            </a:endParaRPr>
          </a:p>
          <a:p>
            <a:pPr eaLnBrk="1" fontAlgn="auto" hangingPunct="1">
              <a:lnSpc>
                <a:spcPct val="70000"/>
              </a:lnSpc>
              <a:spcAft>
                <a:spcPts val="0"/>
              </a:spcAft>
              <a:defRPr/>
            </a:pPr>
            <a:r>
              <a:rPr lang="en-US" sz="2000" b="1" dirty="0" smtClean="0">
                <a:effectLst>
                  <a:outerShdw blurRad="38100" dist="38100" dir="2700000" algn="tl">
                    <a:srgbClr val="000000">
                      <a:alpha val="43137"/>
                    </a:srgbClr>
                  </a:outerShdw>
                </a:effectLst>
                <a:ea typeface="+mn-ea"/>
              </a:rPr>
              <a:t>July 2015</a:t>
            </a:r>
            <a:endParaRPr lang="en-US" sz="2000" dirty="0" smtClean="0">
              <a:ea typeface="+mn-ea"/>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4209E3AC-2265-49F7-B92F-BB6FA93ABE92}" type="slidenum">
              <a:rPr lang="en-US" altLang="en-US" smtClean="0"/>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No single strategy will solve the problem of inequity access. Those committed to improving access will likely employ a combination of strategies to address root causes of inequity access.</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10</a:t>
            </a:fld>
            <a:endParaRPr lang="en-US" altLang="en-US" dirty="0"/>
          </a:p>
        </p:txBody>
      </p:sp>
      <p:sp>
        <p:nvSpPr>
          <p:cNvPr id="10" name="Content Placeholder 2"/>
          <p:cNvSpPr>
            <a:spLocks noGrp="1"/>
          </p:cNvSpPr>
          <p:nvPr>
            <p:ph idx="13"/>
          </p:nvPr>
        </p:nvSpPr>
        <p:spPr>
          <a:xfrm>
            <a:off x="2667000" y="381000"/>
            <a:ext cx="5105400" cy="737616"/>
          </a:xfrm>
        </p:spPr>
        <p:txBody>
          <a:bodyPr/>
          <a:lstStyle/>
          <a:p>
            <a:r>
              <a:rPr lang="en-US" dirty="0"/>
              <a:t> </a:t>
            </a:r>
          </a:p>
        </p:txBody>
      </p:sp>
    </p:spTree>
    <p:extLst>
      <p:ext uri="{BB962C8B-B14F-4D97-AF65-F5344CB8AC3E}">
        <p14:creationId xmlns:p14="http://schemas.microsoft.com/office/powerpoint/2010/main" val="121625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dirty="0" smtClean="0"/>
              <a:t>Educator Licensure:</a:t>
            </a:r>
            <a:endParaRPr lang="en-US" dirty="0"/>
          </a:p>
          <a:p>
            <a:pPr marL="0" indent="0" algn="ctr">
              <a:buNone/>
            </a:pPr>
            <a:r>
              <a:rPr lang="en-US" dirty="0" smtClean="0"/>
              <a:t>LICENSURE AND ELMS</a:t>
            </a:r>
          </a:p>
          <a:p>
            <a:endParaRPr lang="en-US" dirty="0"/>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11</a:t>
            </a:fld>
            <a:endParaRPr lang="en-US" altLang="en-US" dirty="0"/>
          </a:p>
        </p:txBody>
      </p:sp>
    </p:spTree>
    <p:extLst>
      <p:ext uri="{BB962C8B-B14F-4D97-AF65-F5344CB8AC3E}">
        <p14:creationId xmlns:p14="http://schemas.microsoft.com/office/powerpoint/2010/main" val="402647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24400"/>
          </a:xfrm>
        </p:spPr>
        <p:txBody>
          <a:bodyPr/>
          <a:lstStyle/>
          <a:p>
            <a:r>
              <a:rPr lang="en-US" dirty="0" smtClean="0"/>
              <a:t>Elementary Certification:</a:t>
            </a:r>
          </a:p>
          <a:p>
            <a:pPr lvl="1"/>
            <a:r>
              <a:rPr lang="en-US" dirty="0" smtClean="0"/>
              <a:t>Beginning September, 2016, all teachers seeking elementary certification through a traditional route program will be required to take and pass the Pearson Foundations of Reading assessment for certification. Information about that assessment can be found on the Educator Quality website.</a:t>
            </a:r>
          </a:p>
          <a:p>
            <a:pPr lvl="1"/>
            <a:r>
              <a:rPr lang="en-US" dirty="0" smtClean="0"/>
              <a:t>Beginning September 30, 2015, the </a:t>
            </a:r>
            <a:r>
              <a:rPr lang="en-US" u="sng" dirty="0" smtClean="0"/>
              <a:t>Praxis I will no longer be accepted for certification</a:t>
            </a:r>
            <a:r>
              <a:rPr lang="en-US" dirty="0" smtClean="0"/>
              <a:t>.</a:t>
            </a:r>
          </a:p>
          <a:p>
            <a:pPr lvl="1"/>
            <a:endParaRPr lang="en-US" dirty="0"/>
          </a:p>
          <a:p>
            <a:pPr lvl="1"/>
            <a:endParaRPr lang="en-US" dirty="0"/>
          </a:p>
        </p:txBody>
      </p:sp>
      <p:sp>
        <p:nvSpPr>
          <p:cNvPr id="3" name="Content Placeholder 2"/>
          <p:cNvSpPr>
            <a:spLocks noGrp="1"/>
          </p:cNvSpPr>
          <p:nvPr>
            <p:ph idx="13"/>
          </p:nvPr>
        </p:nvSpPr>
        <p:spPr>
          <a:xfrm>
            <a:off x="2667000" y="51816"/>
            <a:ext cx="6019800" cy="1066800"/>
          </a:xfrm>
        </p:spPr>
        <p:txBody>
          <a:bodyPr/>
          <a:lstStyle/>
          <a:p>
            <a:r>
              <a:rPr lang="en-US" dirty="0" smtClean="0">
                <a:solidFill>
                  <a:schemeClr val="bg1"/>
                </a:solidFill>
                <a:effectLst>
                  <a:outerShdw blurRad="38100" dist="38100" dir="2700000" algn="tl">
                    <a:srgbClr val="000000">
                      <a:alpha val="43137"/>
                    </a:srgbClr>
                  </a:outerShdw>
                </a:effectLst>
              </a:rPr>
              <a:t>LICENSURE &amp; ELMS</a:t>
            </a:r>
            <a:endParaRPr lang="en-US"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12</a:t>
            </a:fld>
            <a:endParaRPr lang="en-US" altLang="en-US" dirty="0"/>
          </a:p>
        </p:txBody>
      </p:sp>
    </p:spTree>
    <p:extLst>
      <p:ext uri="{BB962C8B-B14F-4D97-AF65-F5344CB8AC3E}">
        <p14:creationId xmlns:p14="http://schemas.microsoft.com/office/powerpoint/2010/main" val="22460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 Intern License (101)</a:t>
            </a:r>
          </a:p>
          <a:p>
            <a:pPr lvl="1"/>
            <a:r>
              <a:rPr lang="en-US" smtClean="0"/>
              <a:t>Will </a:t>
            </a:r>
            <a:r>
              <a:rPr lang="en-US" dirty="0"/>
              <a:t>certify all student teachers with a temporary license for student teaching only. </a:t>
            </a:r>
          </a:p>
          <a:p>
            <a:pPr lvl="1"/>
            <a:r>
              <a:rPr lang="en-US" dirty="0"/>
              <a:t>Will require student teachers to abide by the MS Educator Code of Ethics.</a:t>
            </a:r>
          </a:p>
          <a:p>
            <a:pPr lvl="1"/>
            <a:r>
              <a:rPr lang="en-US" dirty="0"/>
              <a:t>Proposed implementation: Fall 2015</a:t>
            </a:r>
          </a:p>
          <a:p>
            <a:endParaRPr lang="en-US" dirty="0"/>
          </a:p>
        </p:txBody>
      </p:sp>
      <p:sp>
        <p:nvSpPr>
          <p:cNvPr id="3" name="Content Placeholder 2"/>
          <p:cNvSpPr>
            <a:spLocks noGrp="1"/>
          </p:cNvSpPr>
          <p:nvPr>
            <p:ph idx="13"/>
          </p:nvPr>
        </p:nvSpPr>
        <p:spPr>
          <a:xfrm>
            <a:off x="2667000" y="51816"/>
            <a:ext cx="5105400" cy="1066800"/>
          </a:xfrm>
        </p:spPr>
        <p:txBody>
          <a:bodyPr/>
          <a:lstStyle/>
          <a:p>
            <a:r>
              <a:rPr lang="en-US" dirty="0">
                <a:solidFill>
                  <a:schemeClr val="bg1"/>
                </a:solidFill>
                <a:effectLst>
                  <a:outerShdw blurRad="38100" dist="38100" dir="2700000" algn="tl">
                    <a:srgbClr val="000000">
                      <a:alpha val="43137"/>
                    </a:srgbClr>
                  </a:outerShdw>
                </a:effectLst>
              </a:rPr>
              <a:t>LICENSURE &amp; ELMS</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13</a:t>
            </a:fld>
            <a:endParaRPr lang="en-US" altLang="en-US" dirty="0"/>
          </a:p>
        </p:txBody>
      </p:sp>
    </p:spTree>
    <p:extLst>
      <p:ext uri="{BB962C8B-B14F-4D97-AF65-F5344CB8AC3E}">
        <p14:creationId xmlns:p14="http://schemas.microsoft.com/office/powerpoint/2010/main" val="295041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requirements for ENTRY into a teacher preparation program have been revised (MS Code 37-3-2) and now require:</a:t>
            </a:r>
          </a:p>
          <a:p>
            <a:pPr lvl="1"/>
            <a:r>
              <a:rPr lang="en-US" dirty="0" smtClean="0"/>
              <a:t>Passing Praxis Core scores or 21 or above ACT scores</a:t>
            </a:r>
          </a:p>
          <a:p>
            <a:pPr lvl="1"/>
            <a:r>
              <a:rPr lang="en-US" dirty="0" smtClean="0"/>
              <a:t>Minimum GPA of 2.75 with a cohort GPA of 3.0</a:t>
            </a:r>
            <a:endParaRPr lang="en-US" dirty="0"/>
          </a:p>
        </p:txBody>
      </p:sp>
      <p:sp>
        <p:nvSpPr>
          <p:cNvPr id="3" name="Content Placeholder 2"/>
          <p:cNvSpPr>
            <a:spLocks noGrp="1"/>
          </p:cNvSpPr>
          <p:nvPr>
            <p:ph idx="13"/>
          </p:nvPr>
        </p:nvSpPr>
        <p:spPr>
          <a:xfrm>
            <a:off x="2667000" y="51816"/>
            <a:ext cx="5410200" cy="1066800"/>
          </a:xfrm>
        </p:spPr>
        <p:txBody>
          <a:bodyPr/>
          <a:lstStyle/>
          <a:p>
            <a:r>
              <a:rPr lang="en-US" dirty="0">
                <a:solidFill>
                  <a:schemeClr val="bg1"/>
                </a:solidFill>
                <a:effectLst>
                  <a:outerShdw blurRad="38100" dist="38100" dir="2700000" algn="tl">
                    <a:srgbClr val="000000">
                      <a:alpha val="43137"/>
                    </a:srgbClr>
                  </a:outerShdw>
                </a:effectLst>
              </a:rPr>
              <a:t>LICENSURE &amp; ELMS</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14</a:t>
            </a:fld>
            <a:endParaRPr lang="en-US" altLang="en-US" dirty="0"/>
          </a:p>
        </p:txBody>
      </p:sp>
    </p:spTree>
    <p:extLst>
      <p:ext uri="{BB962C8B-B14F-4D97-AF65-F5344CB8AC3E}">
        <p14:creationId xmlns:p14="http://schemas.microsoft.com/office/powerpoint/2010/main" val="157888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Applications for certification (renewals, upgrades, reciprocity, etc.) are loaded into ELMS. Once the file is complete it is assigned to an analyst and processed in order based on the date the application was complete.</a:t>
            </a:r>
          </a:p>
          <a:p>
            <a:r>
              <a:rPr lang="en-US" sz="2000" dirty="0" smtClean="0"/>
              <a:t>There are 2,973 applications pending now (as of this morning). The turnaround time for processing applications is currently 20 business days.</a:t>
            </a:r>
          </a:p>
          <a:p>
            <a:r>
              <a:rPr lang="en-US" sz="2000" dirty="0" smtClean="0"/>
              <a:t>If you are awaiting certification to offer a job to a prospective teacher please use the contingent contract. If the educator fails to receive his/her license, the contract will become void in October.</a:t>
            </a:r>
          </a:p>
          <a:p>
            <a:pPr lvl="1"/>
            <a:r>
              <a:rPr lang="en-US" sz="1600" dirty="0" smtClean="0"/>
              <a:t>Things you should verify before issuing a contingent contract: Praxis scores and transcript confirming a degree</a:t>
            </a:r>
            <a:endParaRPr lang="en-US" sz="1600" dirty="0"/>
          </a:p>
        </p:txBody>
      </p:sp>
      <p:sp>
        <p:nvSpPr>
          <p:cNvPr id="3" name="Content Placeholder 2"/>
          <p:cNvSpPr>
            <a:spLocks noGrp="1"/>
          </p:cNvSpPr>
          <p:nvPr>
            <p:ph idx="13"/>
          </p:nvPr>
        </p:nvSpPr>
        <p:spPr>
          <a:xfrm>
            <a:off x="2667000" y="51816"/>
            <a:ext cx="5943600" cy="1066800"/>
          </a:xfrm>
        </p:spPr>
        <p:txBody>
          <a:bodyPr/>
          <a:lstStyle/>
          <a:p>
            <a:r>
              <a:rPr lang="en-US" dirty="0">
                <a:solidFill>
                  <a:schemeClr val="bg1"/>
                </a:solidFill>
                <a:effectLst>
                  <a:outerShdw blurRad="38100" dist="38100" dir="2700000" algn="tl">
                    <a:srgbClr val="000000">
                      <a:alpha val="43137"/>
                    </a:srgbClr>
                  </a:outerShdw>
                </a:effectLst>
              </a:rPr>
              <a:t>LICENSURE &amp; ELMS</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15</a:t>
            </a:fld>
            <a:endParaRPr lang="en-US" altLang="en-US" dirty="0"/>
          </a:p>
        </p:txBody>
      </p:sp>
    </p:spTree>
    <p:extLst>
      <p:ext uri="{BB962C8B-B14F-4D97-AF65-F5344CB8AC3E}">
        <p14:creationId xmlns:p14="http://schemas.microsoft.com/office/powerpoint/2010/main" val="352191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Applications in ELMS are considered confidential. Discussions about the contents of an educator’s file will only be conducted with the educator.</a:t>
            </a:r>
            <a:endParaRPr lang="en-US" dirty="0"/>
          </a:p>
        </p:txBody>
      </p:sp>
      <p:sp>
        <p:nvSpPr>
          <p:cNvPr id="3" name="Content Placeholder 2"/>
          <p:cNvSpPr>
            <a:spLocks noGrp="1"/>
          </p:cNvSpPr>
          <p:nvPr>
            <p:ph idx="13"/>
          </p:nvPr>
        </p:nvSpPr>
        <p:spPr>
          <a:xfrm>
            <a:off x="2667000" y="51816"/>
            <a:ext cx="5410200" cy="1066800"/>
          </a:xfrm>
        </p:spPr>
        <p:txBody>
          <a:bodyPr/>
          <a:lstStyle/>
          <a:p>
            <a:r>
              <a:rPr lang="en-US" dirty="0">
                <a:solidFill>
                  <a:schemeClr val="bg1"/>
                </a:solidFill>
                <a:effectLst>
                  <a:outerShdw blurRad="38100" dist="38100" dir="2700000" algn="tl">
                    <a:srgbClr val="000000">
                      <a:alpha val="43137"/>
                    </a:srgbClr>
                  </a:outerShdw>
                </a:effectLst>
              </a:rPr>
              <a:t>LICENSURE &amp; ELMS</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16</a:t>
            </a:fld>
            <a:endParaRPr lang="en-US" altLang="en-US" dirty="0"/>
          </a:p>
        </p:txBody>
      </p:sp>
    </p:spTree>
    <p:extLst>
      <p:ext uri="{BB962C8B-B14F-4D97-AF65-F5344CB8AC3E}">
        <p14:creationId xmlns:p14="http://schemas.microsoft.com/office/powerpoint/2010/main" val="145064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r>
              <a:rPr lang="en-US" dirty="0" smtClean="0"/>
              <a:t>Renewing licenses in ELMS</a:t>
            </a:r>
          </a:p>
          <a:p>
            <a:pPr lvl="1"/>
            <a:r>
              <a:rPr lang="en-US" sz="2400" dirty="0"/>
              <a:t>CEUs must be obtained through an accredited CEU granting agency. Any Continuing Education Office at a college, university, or community/junior college is an accredited CEU granting agency</a:t>
            </a:r>
            <a:r>
              <a:rPr lang="en-US" sz="2400" dirty="0" smtClean="0"/>
              <a:t>.</a:t>
            </a:r>
          </a:p>
          <a:p>
            <a:pPr lvl="1"/>
            <a:r>
              <a:rPr lang="en-US" sz="2400" dirty="0" smtClean="0"/>
              <a:t>CEU credit for less than .5 should not be accepted.</a:t>
            </a:r>
          </a:p>
          <a:p>
            <a:pPr lvl="1"/>
            <a:r>
              <a:rPr lang="en-US" sz="2400" dirty="0" smtClean="0"/>
              <a:t>10 hours = 1 CEU</a:t>
            </a:r>
          </a:p>
          <a:p>
            <a:pPr lvl="1"/>
            <a:r>
              <a:rPr lang="en-US" sz="2400" dirty="0" smtClean="0"/>
              <a:t>An annual audit will be conducted to verify renewals at the district level are compliant with SBE policy.</a:t>
            </a:r>
          </a:p>
          <a:p>
            <a:pPr lvl="1"/>
            <a:r>
              <a:rPr lang="en-US" sz="2400" dirty="0" smtClean="0"/>
              <a:t>An educator’s renewal will be void if proper documentation is not used to satisfy the requirements for renewal.</a:t>
            </a:r>
            <a:endParaRPr lang="en-US" sz="2400" dirty="0"/>
          </a:p>
        </p:txBody>
      </p:sp>
      <p:sp>
        <p:nvSpPr>
          <p:cNvPr id="3" name="Content Placeholder 2"/>
          <p:cNvSpPr>
            <a:spLocks noGrp="1"/>
          </p:cNvSpPr>
          <p:nvPr>
            <p:ph idx="13"/>
          </p:nvPr>
        </p:nvSpPr>
        <p:spPr>
          <a:xfrm>
            <a:off x="3089366" y="152400"/>
            <a:ext cx="5597434" cy="1066800"/>
          </a:xfrm>
        </p:spPr>
        <p:txBody>
          <a:bodyPr/>
          <a:lstStyle/>
          <a:p>
            <a:r>
              <a:rPr lang="en-US" dirty="0">
                <a:solidFill>
                  <a:schemeClr val="bg1"/>
                </a:solidFill>
                <a:effectLst>
                  <a:outerShdw blurRad="38100" dist="38100" dir="2700000" algn="tl">
                    <a:srgbClr val="000000">
                      <a:alpha val="43137"/>
                    </a:srgbClr>
                  </a:outerShdw>
                </a:effectLst>
              </a:rPr>
              <a:t>LICENSURE &amp; ELMS</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17</a:t>
            </a:fld>
            <a:endParaRPr lang="en-US" altLang="en-US" dirty="0"/>
          </a:p>
        </p:txBody>
      </p:sp>
    </p:spTree>
    <p:extLst>
      <p:ext uri="{BB962C8B-B14F-4D97-AF65-F5344CB8AC3E}">
        <p14:creationId xmlns:p14="http://schemas.microsoft.com/office/powerpoint/2010/main" val="161851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r>
              <a:rPr lang="en-US" sz="2400" dirty="0"/>
              <a:t>Reporting period for Superintendents – 10 days</a:t>
            </a:r>
          </a:p>
          <a:p>
            <a:r>
              <a:rPr lang="en-US" sz="2400" dirty="0"/>
              <a:t>Code of Ethics training – Please conduct annually </a:t>
            </a:r>
          </a:p>
          <a:p>
            <a:r>
              <a:rPr lang="en-US" sz="2400" dirty="0"/>
              <a:t>Common Reporting offenses:</a:t>
            </a:r>
          </a:p>
          <a:p>
            <a:pPr lvl="1"/>
            <a:r>
              <a:rPr lang="en-US" sz="2400" dirty="0"/>
              <a:t>Texting</a:t>
            </a:r>
          </a:p>
          <a:p>
            <a:pPr lvl="1"/>
            <a:r>
              <a:rPr lang="en-US" sz="2400" dirty="0"/>
              <a:t>Sexting</a:t>
            </a:r>
          </a:p>
          <a:p>
            <a:pPr lvl="1"/>
            <a:r>
              <a:rPr lang="en-US" sz="2400" dirty="0"/>
              <a:t>Breach of Contract</a:t>
            </a:r>
          </a:p>
          <a:p>
            <a:pPr lvl="1"/>
            <a:r>
              <a:rPr lang="en-US" sz="2400" dirty="0"/>
              <a:t>Inappropriate Relationships – Physical</a:t>
            </a:r>
          </a:p>
          <a:p>
            <a:pPr lvl="1"/>
            <a:r>
              <a:rPr lang="en-US" sz="2400" dirty="0"/>
              <a:t>Inappropriate Relationships – Non-Physical</a:t>
            </a:r>
          </a:p>
          <a:p>
            <a:pPr lvl="1"/>
            <a:r>
              <a:rPr lang="en-US" sz="2400" dirty="0"/>
              <a:t>Violation of Student Rights to Privacy and Religion.</a:t>
            </a:r>
          </a:p>
          <a:p>
            <a:endParaRPr lang="en-US" dirty="0"/>
          </a:p>
        </p:txBody>
      </p:sp>
      <p:sp>
        <p:nvSpPr>
          <p:cNvPr id="3" name="Content Placeholder 2"/>
          <p:cNvSpPr>
            <a:spLocks noGrp="1"/>
          </p:cNvSpPr>
          <p:nvPr>
            <p:ph idx="13"/>
          </p:nvPr>
        </p:nvSpPr>
        <p:spPr>
          <a:xfrm>
            <a:off x="2667000" y="51816"/>
            <a:ext cx="5638800" cy="1066800"/>
          </a:xfrm>
        </p:spPr>
        <p:txBody>
          <a:bodyPr/>
          <a:lstStyle/>
          <a:p>
            <a:r>
              <a:rPr lang="en-US" dirty="0" smtClean="0">
                <a:solidFill>
                  <a:schemeClr val="bg1"/>
                </a:solidFill>
                <a:effectLst>
                  <a:outerShdw blurRad="38100" dist="38100" dir="2700000" algn="tl">
                    <a:srgbClr val="000000">
                      <a:alpha val="43137"/>
                    </a:srgbClr>
                  </a:outerShdw>
                </a:effectLst>
              </a:rPr>
              <a:t>Educator Misconduct</a:t>
            </a:r>
            <a:endParaRPr lang="en-US"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18</a:t>
            </a:fld>
            <a:endParaRPr lang="en-US" altLang="en-US" dirty="0"/>
          </a:p>
        </p:txBody>
      </p:sp>
    </p:spTree>
    <p:extLst>
      <p:ext uri="{BB962C8B-B14F-4D97-AF65-F5344CB8AC3E}">
        <p14:creationId xmlns:p14="http://schemas.microsoft.com/office/powerpoint/2010/main" val="98206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bwMode="auto">
          <a:xfrm>
            <a:off x="647700" y="914400"/>
            <a:ext cx="77724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smtClean="0"/>
              <a:t/>
            </a:r>
            <a:br>
              <a:rPr lang="en-US" altLang="en-US" b="1" dirty="0" smtClean="0"/>
            </a:br>
            <a:r>
              <a:rPr lang="en-US" altLang="en-US" b="1" dirty="0" smtClean="0"/>
              <a:t>Educator Evaluations</a:t>
            </a:r>
            <a:r>
              <a:rPr lang="en-US" altLang="en-US" dirty="0" smtClean="0"/>
              <a:t/>
            </a:r>
            <a:br>
              <a:rPr lang="en-US" altLang="en-US" dirty="0" smtClean="0"/>
            </a:br>
            <a:endParaRPr lang="en-US" altLang="en-US" sz="3200" dirty="0" smtClean="0"/>
          </a:p>
        </p:txBody>
      </p:sp>
      <p:sp>
        <p:nvSpPr>
          <p:cNvPr id="7171"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None/>
            </a:pPr>
            <a:r>
              <a:rPr lang="en-US" altLang="en-US" dirty="0" smtClean="0"/>
              <a:t>Cerissa Neal</a:t>
            </a:r>
          </a:p>
          <a:p>
            <a:pPr eaLnBrk="1" hangingPunct="1">
              <a:buFont typeface="Arial" panose="020B0604020202020204" pitchFamily="34" charset="0"/>
              <a:buNone/>
            </a:pPr>
            <a:r>
              <a:rPr lang="en-US" altLang="en-US" dirty="0" smtClean="0"/>
              <a:t>Office of Educator Quality</a:t>
            </a:r>
          </a:p>
        </p:txBody>
      </p:sp>
    </p:spTree>
    <p:extLst>
      <p:ext uri="{BB962C8B-B14F-4D97-AF65-F5344CB8AC3E}">
        <p14:creationId xmlns:p14="http://schemas.microsoft.com/office/powerpoint/2010/main" val="272916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3600" dirty="0" smtClean="0"/>
          </a:p>
          <a:p>
            <a:pPr marL="0" indent="0" algn="ctr">
              <a:buNone/>
            </a:pPr>
            <a:endParaRPr lang="en-US" sz="3600" dirty="0"/>
          </a:p>
          <a:p>
            <a:pPr marL="0" indent="0" algn="ctr">
              <a:buNone/>
            </a:pPr>
            <a:r>
              <a:rPr lang="en-US" sz="3600" dirty="0" smtClean="0"/>
              <a:t>EQUITY ACCESS</a:t>
            </a:r>
            <a:endParaRPr lang="en-US" sz="3600" dirty="0"/>
          </a:p>
        </p:txBody>
      </p:sp>
      <p:sp>
        <p:nvSpPr>
          <p:cNvPr id="3" name="Content Placeholder 2"/>
          <p:cNvSpPr>
            <a:spLocks noGrp="1"/>
          </p:cNvSpPr>
          <p:nvPr>
            <p:ph idx="13"/>
          </p:nvPr>
        </p:nvSpPr>
        <p:spPr>
          <a:xfrm>
            <a:off x="2590800" y="51816"/>
            <a:ext cx="6553200" cy="1066800"/>
          </a:xfrm>
        </p:spPr>
        <p:txBody>
          <a:bodyPr/>
          <a:lstStyle/>
          <a:p>
            <a:r>
              <a:rPr lang="en-US" sz="2800" dirty="0">
                <a:solidFill>
                  <a:schemeClr val="bg1"/>
                </a:solidFill>
                <a:effectLst>
                  <a:outerShdw blurRad="38100" dist="38100" dir="2700000" algn="tl">
                    <a:srgbClr val="000000">
                      <a:alpha val="43137"/>
                    </a:srgbClr>
                  </a:outerShdw>
                </a:effectLst>
              </a:rPr>
              <a:t>Equity Access to Excellent Educators</a:t>
            </a:r>
            <a:endParaRPr lang="en-US" sz="2800"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2</a:t>
            </a:fld>
            <a:endParaRPr lang="en-US" altLang="en-US" dirty="0"/>
          </a:p>
        </p:txBody>
      </p:sp>
    </p:spTree>
    <p:extLst>
      <p:ext uri="{BB962C8B-B14F-4D97-AF65-F5344CB8AC3E}">
        <p14:creationId xmlns:p14="http://schemas.microsoft.com/office/powerpoint/2010/main" val="69913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5"/>
          <p:cNvSpPr>
            <a:spLocks noGrp="1"/>
          </p:cNvSpPr>
          <p:nvPr>
            <p:ph idx="13"/>
          </p:nvPr>
        </p:nvSpPr>
        <p:spPr bwMode="auto">
          <a:xfrm>
            <a:off x="2895600" y="76200"/>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Federal and State Theory of Action</a:t>
            </a:r>
          </a:p>
        </p:txBody>
      </p:sp>
      <p:sp>
        <p:nvSpPr>
          <p:cNvPr id="8196"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8197"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18F45B-9C49-4966-9527-030BD73E4036}" type="slidenum">
              <a:rPr lang="en-US" altLang="en-US" smtClean="0">
                <a:solidFill>
                  <a:srgbClr val="223264"/>
                </a:solidFill>
              </a:rPr>
              <a:pPr/>
              <a:t>20</a:t>
            </a:fld>
            <a:endParaRPr lang="en-US" altLang="en-US" dirty="0" smtClean="0">
              <a:solidFill>
                <a:srgbClr val="223264"/>
              </a:solidFill>
            </a:endParaRPr>
          </a:p>
        </p:txBody>
      </p:sp>
      <p:graphicFrame>
        <p:nvGraphicFramePr>
          <p:cNvPr id="8"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03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lstStyle/>
          <a:p>
            <a:pPr marL="0" indent="0">
              <a:buNone/>
            </a:pPr>
            <a:endParaRPr lang="en-US" sz="2400" dirty="0" smtClean="0"/>
          </a:p>
          <a:p>
            <a:pPr marL="0" indent="0">
              <a:buNone/>
            </a:pPr>
            <a:r>
              <a:rPr lang="en-US" sz="2400" dirty="0" smtClean="0"/>
              <a:t>“</a:t>
            </a:r>
            <a:r>
              <a:rPr lang="en-US" sz="2400" dirty="0" smtClean="0">
                <a:solidFill>
                  <a:srgbClr val="003366"/>
                </a:solidFill>
              </a:rPr>
              <a:t>In </a:t>
            </a:r>
            <a:r>
              <a:rPr lang="en-US" sz="2400" dirty="0">
                <a:solidFill>
                  <a:srgbClr val="003366"/>
                </a:solidFill>
              </a:rPr>
              <a:t>theory, </a:t>
            </a:r>
            <a:r>
              <a:rPr lang="en-US" sz="2400" i="1" dirty="0">
                <a:solidFill>
                  <a:srgbClr val="003366"/>
                </a:solidFill>
              </a:rPr>
              <a:t>an evaluation system should identify and measure individual teachers’ strengths and weaknesses accurately and consistently, so </a:t>
            </a:r>
            <a:r>
              <a:rPr lang="en-US" sz="2400" b="1" u="sng" dirty="0">
                <a:solidFill>
                  <a:srgbClr val="003366"/>
                </a:solidFill>
              </a:rPr>
              <a:t>that teachers get the feedback they need to improve their practice</a:t>
            </a:r>
            <a:r>
              <a:rPr lang="en-US" sz="2400" b="1" dirty="0">
                <a:solidFill>
                  <a:srgbClr val="003366"/>
                </a:solidFill>
              </a:rPr>
              <a:t> </a:t>
            </a:r>
            <a:r>
              <a:rPr lang="en-US" sz="2400" i="1" dirty="0">
                <a:solidFill>
                  <a:srgbClr val="003366"/>
                </a:solidFill>
              </a:rPr>
              <a:t>and so that schools can determine how best to allocate resources and provide support</a:t>
            </a:r>
            <a:r>
              <a:rPr lang="en-US" sz="2400" i="1" dirty="0" smtClean="0">
                <a:solidFill>
                  <a:srgbClr val="003366"/>
                </a:solidFill>
              </a:rPr>
              <a:t>.</a:t>
            </a:r>
            <a:r>
              <a:rPr lang="en-US" sz="2400" dirty="0" smtClean="0">
                <a:solidFill>
                  <a:srgbClr val="003366"/>
                </a:solidFill>
              </a:rPr>
              <a:t>” </a:t>
            </a:r>
          </a:p>
          <a:p>
            <a:pPr marL="0" indent="-457200">
              <a:buNone/>
            </a:pPr>
            <a:endParaRPr lang="en-US" sz="900" dirty="0" smtClean="0">
              <a:solidFill>
                <a:srgbClr val="003366"/>
              </a:solidFill>
              <a:ea typeface="Times New Roman" panose="02020603050405020304" pitchFamily="18" charset="0"/>
            </a:endParaRPr>
          </a:p>
          <a:p>
            <a:pPr marL="0" indent="-457200">
              <a:buNone/>
            </a:pPr>
            <a:endParaRPr lang="en-US" sz="900" dirty="0">
              <a:solidFill>
                <a:srgbClr val="003366"/>
              </a:solidFill>
              <a:ea typeface="Times New Roman" panose="02020603050405020304" pitchFamily="18" charset="0"/>
            </a:endParaRPr>
          </a:p>
          <a:p>
            <a:pPr marL="0" indent="-457200">
              <a:buNone/>
            </a:pPr>
            <a:endParaRPr lang="en-US" sz="900" dirty="0" smtClean="0">
              <a:solidFill>
                <a:srgbClr val="003366"/>
              </a:solidFill>
              <a:ea typeface="Times New Roman" panose="02020603050405020304" pitchFamily="18" charset="0"/>
            </a:endParaRPr>
          </a:p>
          <a:p>
            <a:pPr marL="0" indent="-457200">
              <a:buNone/>
            </a:pPr>
            <a:endParaRPr lang="en-US" sz="900" dirty="0">
              <a:solidFill>
                <a:srgbClr val="003366"/>
              </a:solidFill>
              <a:ea typeface="Times New Roman" panose="02020603050405020304" pitchFamily="18" charset="0"/>
            </a:endParaRPr>
          </a:p>
          <a:p>
            <a:pPr marL="0" indent="-457200">
              <a:buNone/>
            </a:pPr>
            <a:endParaRPr lang="en-US" sz="900" dirty="0" smtClean="0">
              <a:solidFill>
                <a:srgbClr val="003366"/>
              </a:solidFill>
              <a:ea typeface="Times New Roman" panose="02020603050405020304" pitchFamily="18" charset="0"/>
            </a:endParaRPr>
          </a:p>
          <a:p>
            <a:pPr marL="0" indent="-457200">
              <a:buNone/>
            </a:pPr>
            <a:endParaRPr lang="en-US" sz="900" dirty="0">
              <a:solidFill>
                <a:srgbClr val="003366"/>
              </a:solidFill>
              <a:ea typeface="Times New Roman" panose="02020603050405020304" pitchFamily="18" charset="0"/>
            </a:endParaRPr>
          </a:p>
          <a:p>
            <a:pPr marL="0" indent="-457200">
              <a:buNone/>
            </a:pPr>
            <a:endParaRPr lang="en-US" sz="900" dirty="0" smtClean="0">
              <a:solidFill>
                <a:srgbClr val="003366"/>
              </a:solidFill>
              <a:ea typeface="Times New Roman" panose="02020603050405020304" pitchFamily="18" charset="0"/>
            </a:endParaRPr>
          </a:p>
          <a:p>
            <a:pPr marL="0" indent="-457200">
              <a:buNone/>
            </a:pPr>
            <a:endParaRPr lang="en-US" sz="900" dirty="0">
              <a:solidFill>
                <a:srgbClr val="003366"/>
              </a:solidFill>
              <a:ea typeface="Times New Roman" panose="02020603050405020304" pitchFamily="18" charset="0"/>
            </a:endParaRPr>
          </a:p>
          <a:p>
            <a:pPr marL="0" indent="-457200">
              <a:buNone/>
            </a:pPr>
            <a:endParaRPr lang="en-US" sz="900" dirty="0" smtClean="0">
              <a:solidFill>
                <a:srgbClr val="003366"/>
              </a:solidFill>
              <a:ea typeface="Times New Roman" panose="02020603050405020304" pitchFamily="18" charset="0"/>
            </a:endParaRPr>
          </a:p>
          <a:p>
            <a:pPr marL="0" indent="-457200">
              <a:buNone/>
            </a:pPr>
            <a:endParaRPr lang="en-US" sz="900" dirty="0">
              <a:solidFill>
                <a:srgbClr val="003366"/>
              </a:solidFill>
              <a:ea typeface="Times New Roman" panose="02020603050405020304" pitchFamily="18" charset="0"/>
            </a:endParaRPr>
          </a:p>
          <a:p>
            <a:pPr marL="0" indent="-457200">
              <a:buNone/>
            </a:pPr>
            <a:endParaRPr lang="en-US" sz="900" dirty="0" smtClean="0">
              <a:solidFill>
                <a:srgbClr val="003366"/>
              </a:solidFill>
              <a:ea typeface="Times New Roman" panose="02020603050405020304" pitchFamily="18" charset="0"/>
            </a:endParaRPr>
          </a:p>
          <a:p>
            <a:pPr marL="0" indent="-457200">
              <a:buNone/>
            </a:pPr>
            <a:r>
              <a:rPr lang="en-US" sz="1100" dirty="0" smtClean="0">
                <a:solidFill>
                  <a:schemeClr val="accent1">
                    <a:lumMod val="75000"/>
                  </a:schemeClr>
                </a:solidFill>
                <a:ea typeface="Times New Roman" panose="02020603050405020304" pitchFamily="18" charset="0"/>
              </a:rPr>
              <a:t>Weisberg</a:t>
            </a:r>
            <a:r>
              <a:rPr lang="en-US" sz="1100" dirty="0">
                <a:solidFill>
                  <a:schemeClr val="accent1">
                    <a:lumMod val="75000"/>
                  </a:schemeClr>
                </a:solidFill>
                <a:ea typeface="Times New Roman" panose="02020603050405020304" pitchFamily="18" charset="0"/>
              </a:rPr>
              <a:t>, D., Sexton, S., Mulhern, J., Keeling, D. (2009). </a:t>
            </a:r>
            <a:r>
              <a:rPr lang="en-US" sz="1100" i="1" dirty="0">
                <a:solidFill>
                  <a:schemeClr val="accent1">
                    <a:lumMod val="75000"/>
                  </a:schemeClr>
                </a:solidFill>
                <a:ea typeface="Times New Roman" panose="02020603050405020304" pitchFamily="18" charset="0"/>
              </a:rPr>
              <a:t>The Widget Effect: Our National Failure to Acknowledge and </a:t>
            </a:r>
            <a:r>
              <a:rPr lang="en-US" sz="1100" i="1" dirty="0" smtClean="0">
                <a:solidFill>
                  <a:schemeClr val="accent1">
                    <a:lumMod val="75000"/>
                  </a:schemeClr>
                </a:solidFill>
                <a:ea typeface="Times New Roman" panose="02020603050405020304" pitchFamily="18" charset="0"/>
              </a:rPr>
              <a:t>Act </a:t>
            </a:r>
            <a:r>
              <a:rPr lang="en-US" sz="1100" i="1" dirty="0">
                <a:solidFill>
                  <a:schemeClr val="accent1">
                    <a:lumMod val="75000"/>
                  </a:schemeClr>
                </a:solidFill>
                <a:ea typeface="Times New Roman" panose="02020603050405020304" pitchFamily="18" charset="0"/>
              </a:rPr>
              <a:t>on Differences in </a:t>
            </a:r>
            <a:r>
              <a:rPr lang="en-US" sz="1100" i="1" dirty="0" smtClean="0">
                <a:solidFill>
                  <a:schemeClr val="accent1">
                    <a:lumMod val="75000"/>
                  </a:schemeClr>
                </a:solidFill>
                <a:ea typeface="Times New Roman" panose="02020603050405020304" pitchFamily="18" charset="0"/>
              </a:rPr>
              <a:t>Teacher     Effectiveness</a:t>
            </a:r>
            <a:r>
              <a:rPr lang="en-US" sz="1100" i="1" dirty="0">
                <a:solidFill>
                  <a:schemeClr val="accent1">
                    <a:lumMod val="75000"/>
                  </a:schemeClr>
                </a:solidFill>
                <a:ea typeface="Times New Roman" panose="02020603050405020304" pitchFamily="18" charset="0"/>
              </a:rPr>
              <a:t>. </a:t>
            </a:r>
            <a:r>
              <a:rPr lang="en-US" sz="1100" dirty="0">
                <a:solidFill>
                  <a:schemeClr val="accent1">
                    <a:lumMod val="75000"/>
                  </a:schemeClr>
                </a:solidFill>
                <a:ea typeface="Times New Roman" panose="02020603050405020304" pitchFamily="18" charset="0"/>
              </a:rPr>
              <a:t>Retrieved from the New Teacher Project: </a:t>
            </a:r>
            <a:r>
              <a:rPr lang="en-US" sz="1100" u="sng" dirty="0" smtClean="0">
                <a:solidFill>
                  <a:schemeClr val="accent1">
                    <a:lumMod val="75000"/>
                  </a:schemeClr>
                </a:solidFill>
                <a:ea typeface="Times New Roman" panose="02020603050405020304" pitchFamily="18" charset="0"/>
                <a:hlinkClick r:id="rId3"/>
              </a:rPr>
              <a:t>http</a:t>
            </a:r>
            <a:r>
              <a:rPr lang="en-US" sz="1100" u="sng" dirty="0">
                <a:solidFill>
                  <a:schemeClr val="accent1">
                    <a:lumMod val="75000"/>
                  </a:schemeClr>
                </a:solidFill>
                <a:ea typeface="Times New Roman" panose="02020603050405020304" pitchFamily="18" charset="0"/>
                <a:hlinkClick r:id="rId3"/>
              </a:rPr>
              <a:t>://</a:t>
            </a:r>
            <a:r>
              <a:rPr lang="en-US" sz="1100" u="sng" dirty="0" smtClean="0">
                <a:solidFill>
                  <a:schemeClr val="accent1">
                    <a:lumMod val="75000"/>
                  </a:schemeClr>
                </a:solidFill>
                <a:ea typeface="Times New Roman" panose="02020603050405020304" pitchFamily="18" charset="0"/>
                <a:hlinkClick r:id="rId3"/>
              </a:rPr>
              <a:t>tntp.org/publications/view/the-widget-effect-failure-to-act-on-differences-in-teacher-effectiveness</a:t>
            </a:r>
            <a:r>
              <a:rPr lang="en-US" sz="1100" dirty="0" smtClean="0">
                <a:solidFill>
                  <a:schemeClr val="accent1">
                    <a:lumMod val="75000"/>
                  </a:schemeClr>
                </a:solidFill>
                <a:ea typeface="Times New Roman" panose="02020603050405020304" pitchFamily="18" charset="0"/>
              </a:rPr>
              <a:t> </a:t>
            </a:r>
            <a:endParaRPr lang="en-US" sz="1100" dirty="0">
              <a:solidFill>
                <a:schemeClr val="accent1">
                  <a:lumMod val="75000"/>
                </a:schemeClr>
              </a:solidFill>
            </a:endParaRPr>
          </a:p>
        </p:txBody>
      </p:sp>
      <p:sp>
        <p:nvSpPr>
          <p:cNvPr id="3" name="Content Placeholder 2"/>
          <p:cNvSpPr>
            <a:spLocks noGrp="1"/>
          </p:cNvSpPr>
          <p:nvPr>
            <p:ph idx="13"/>
          </p:nvPr>
        </p:nvSpPr>
        <p:spPr>
          <a:xfrm>
            <a:off x="2667000" y="51816"/>
            <a:ext cx="4419600" cy="1066800"/>
          </a:xfrm>
        </p:spPr>
        <p:txBody>
          <a:bodyPr/>
          <a:lstStyle/>
          <a:p>
            <a:r>
              <a:rPr lang="en-US" i="1" dirty="0" smtClean="0"/>
              <a:t>The Goals of an Evaluation System</a:t>
            </a:r>
            <a:endParaRPr lang="en-US" i="1" dirty="0"/>
          </a:p>
        </p:txBody>
      </p:sp>
      <p:sp>
        <p:nvSpPr>
          <p:cNvPr id="5" name="Footer Placeholder 4"/>
          <p:cNvSpPr>
            <a:spLocks noGrp="1"/>
          </p:cNvSpPr>
          <p:nvPr>
            <p:ph type="ftr" sz="quarter" idx="15"/>
          </p:nvPr>
        </p:nvSpPr>
        <p:spPr/>
        <p:txBody>
          <a:bodyPr/>
          <a:lstStyle/>
          <a:p>
            <a:pPr>
              <a:defRPr/>
            </a:pPr>
            <a:r>
              <a:rPr lang="en-US" dirty="0" smtClean="0"/>
              <a:t>©MDE - Office of Educator Quality</a:t>
            </a:r>
            <a:endParaRPr lang="en-US" dirty="0"/>
          </a:p>
        </p:txBody>
      </p:sp>
      <p:sp>
        <p:nvSpPr>
          <p:cNvPr id="6" name="Slide Number Placeholder 5"/>
          <p:cNvSpPr>
            <a:spLocks noGrp="1"/>
          </p:cNvSpPr>
          <p:nvPr>
            <p:ph type="sldNum" sz="quarter" idx="16"/>
          </p:nvPr>
        </p:nvSpPr>
        <p:spPr/>
        <p:txBody>
          <a:bodyPr/>
          <a:lstStyle/>
          <a:p>
            <a:pPr>
              <a:defRPr/>
            </a:pPr>
            <a:fld id="{320C9644-8E67-4E6F-BBCA-DBE9339AE5CD}" type="slidenum">
              <a:rPr lang="en-US" altLang="en-US" smtClean="0"/>
              <a:pPr>
                <a:defRPr/>
              </a:pPr>
              <a:t>21</a:t>
            </a:fld>
            <a:endParaRPr lang="en-US" altLang="en-US" dirty="0"/>
          </a:p>
        </p:txBody>
      </p:sp>
    </p:spTree>
    <p:extLst>
      <p:ext uri="{BB962C8B-B14F-4D97-AF65-F5344CB8AC3E}">
        <p14:creationId xmlns:p14="http://schemas.microsoft.com/office/powerpoint/2010/main" val="141242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“Across </a:t>
            </a:r>
            <a:r>
              <a:rPr lang="en-US" dirty="0"/>
              <a:t>the nation, states and districts are in the process of building better teacher evaluation systems that not only identify highly effective teachers but also systematically </a:t>
            </a:r>
            <a:r>
              <a:rPr lang="en-US" b="1" i="1" dirty="0"/>
              <a:t>provide data and feedback that can be used to improve teacher practice</a:t>
            </a:r>
            <a:r>
              <a:rPr lang="en-US" b="1" i="1" dirty="0" smtClean="0"/>
              <a:t>.”</a:t>
            </a:r>
          </a:p>
          <a:p>
            <a:pPr marL="0" indent="0">
              <a:buNone/>
            </a:pPr>
            <a:endParaRPr lang="en-US" sz="900" dirty="0" smtClean="0"/>
          </a:p>
          <a:p>
            <a:pPr marL="91440" indent="-457200">
              <a:spcBef>
                <a:spcPts val="0"/>
              </a:spcBef>
              <a:buNone/>
            </a:pPr>
            <a:r>
              <a:rPr lang="en-US" sz="1100" dirty="0"/>
              <a:t>Goe, L., Holdheide, L., &amp; Miller, T. (2011). </a:t>
            </a:r>
            <a:r>
              <a:rPr lang="en-US" sz="1100" i="1" dirty="0"/>
              <a:t>A Practical Guide to Designing Comprehensive Teacher Evaluation Systems A Tool to Assist in the Development of Teacher Evaluation Systems</a:t>
            </a:r>
            <a:r>
              <a:rPr lang="en-US" sz="1100" dirty="0"/>
              <a:t>. Retrieved from National Comprehensive Center for Teacher Quality: </a:t>
            </a:r>
            <a:r>
              <a:rPr lang="en-US" sz="1100" dirty="0">
                <a:hlinkClick r:id="rId3"/>
              </a:rPr>
              <a:t>http://</a:t>
            </a:r>
            <a:r>
              <a:rPr lang="en-US" sz="1100" dirty="0" smtClean="0">
                <a:hlinkClick r:id="rId3"/>
              </a:rPr>
              <a:t>www.lauragoe.com/LauraGoe/practicalGuideEvalSystems.pdf</a:t>
            </a:r>
            <a:r>
              <a:rPr lang="en-US" sz="1100" dirty="0" smtClean="0"/>
              <a:t> </a:t>
            </a:r>
            <a:endParaRPr lang="en-US" sz="1100" dirty="0"/>
          </a:p>
          <a:p>
            <a:pPr marL="91440" indent="-457200">
              <a:buNone/>
            </a:pPr>
            <a:endParaRPr lang="en-US" sz="1100" dirty="0"/>
          </a:p>
          <a:p>
            <a:pPr marL="0" indent="0">
              <a:buNone/>
            </a:pPr>
            <a:endParaRPr lang="en-US" sz="1100" dirty="0"/>
          </a:p>
          <a:p>
            <a:pPr marL="0" indent="0">
              <a:buNone/>
            </a:pPr>
            <a:endParaRPr lang="en-US" dirty="0" smtClean="0"/>
          </a:p>
        </p:txBody>
      </p:sp>
      <p:sp>
        <p:nvSpPr>
          <p:cNvPr id="3" name="Content Placeholder 2"/>
          <p:cNvSpPr>
            <a:spLocks noGrp="1"/>
          </p:cNvSpPr>
          <p:nvPr>
            <p:ph idx="13"/>
          </p:nvPr>
        </p:nvSpPr>
        <p:spPr>
          <a:xfrm>
            <a:off x="2667000" y="51816"/>
            <a:ext cx="4114800" cy="1066800"/>
          </a:xfrm>
        </p:spPr>
        <p:txBody>
          <a:bodyPr/>
          <a:lstStyle/>
          <a:p>
            <a:r>
              <a:rPr lang="en-US" i="1" dirty="0" smtClean="0"/>
              <a:t>Improving Teaching Practice</a:t>
            </a:r>
            <a:endParaRPr lang="en-US" i="1" dirty="0"/>
          </a:p>
        </p:txBody>
      </p:sp>
      <p:sp>
        <p:nvSpPr>
          <p:cNvPr id="5" name="Footer Placeholder 4"/>
          <p:cNvSpPr>
            <a:spLocks noGrp="1"/>
          </p:cNvSpPr>
          <p:nvPr>
            <p:ph type="ftr" sz="quarter" idx="15"/>
          </p:nvPr>
        </p:nvSpPr>
        <p:spPr/>
        <p:txBody>
          <a:bodyPr/>
          <a:lstStyle/>
          <a:p>
            <a:pPr>
              <a:defRPr/>
            </a:pPr>
            <a:r>
              <a:rPr lang="en-US" dirty="0" smtClean="0"/>
              <a:t>©MDE - Office of Educator Quality</a:t>
            </a:r>
            <a:endParaRPr lang="en-US" dirty="0"/>
          </a:p>
        </p:txBody>
      </p:sp>
      <p:sp>
        <p:nvSpPr>
          <p:cNvPr id="6" name="Slide Number Placeholder 5"/>
          <p:cNvSpPr>
            <a:spLocks noGrp="1"/>
          </p:cNvSpPr>
          <p:nvPr>
            <p:ph type="sldNum" sz="quarter" idx="16"/>
          </p:nvPr>
        </p:nvSpPr>
        <p:spPr/>
        <p:txBody>
          <a:bodyPr/>
          <a:lstStyle/>
          <a:p>
            <a:pPr>
              <a:defRPr/>
            </a:pPr>
            <a:fld id="{320C9644-8E67-4E6F-BBCA-DBE9339AE5CD}" type="slidenum">
              <a:rPr lang="en-US" altLang="en-US" smtClean="0"/>
              <a:pPr>
                <a:defRPr/>
              </a:pPr>
              <a:t>22</a:t>
            </a:fld>
            <a:endParaRPr lang="en-US" altLang="en-US" dirty="0"/>
          </a:p>
        </p:txBody>
      </p:sp>
    </p:spTree>
    <p:extLst>
      <p:ext uri="{BB962C8B-B14F-4D97-AF65-F5344CB8AC3E}">
        <p14:creationId xmlns:p14="http://schemas.microsoft.com/office/powerpoint/2010/main" val="2677330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buNone/>
            </a:pPr>
            <a:r>
              <a:rPr lang="en-US" sz="2400" dirty="0" smtClean="0"/>
              <a:t>“Teacher </a:t>
            </a:r>
            <a:r>
              <a:rPr lang="en-US" sz="2400" dirty="0"/>
              <a:t>evaluation systems alone are insufficient to improve instructional quality and increase student achievement. To be successful, reform efforts need to be coherent and aligned across the educator career continuum, beginning with recruitment and preparation, and extending to support, evaluation, and compensation</a:t>
            </a:r>
            <a:r>
              <a:rPr lang="en-US" sz="2400" dirty="0" smtClean="0"/>
              <a:t>.</a:t>
            </a:r>
            <a:r>
              <a:rPr lang="en-US" dirty="0" smtClean="0"/>
              <a:t>”</a:t>
            </a:r>
          </a:p>
          <a:p>
            <a:pPr marL="0" indent="0">
              <a:buNone/>
            </a:pPr>
            <a:endParaRPr lang="en-US" sz="1800" b="1" i="1" dirty="0" smtClean="0"/>
          </a:p>
          <a:p>
            <a:pPr marL="0" indent="0">
              <a:buNone/>
            </a:pPr>
            <a:r>
              <a:rPr lang="en-US" sz="1800" b="1" i="1" dirty="0" smtClean="0"/>
              <a:t>Angela Minnici</a:t>
            </a:r>
          </a:p>
          <a:p>
            <a:pPr marL="0" indent="0">
              <a:buNone/>
            </a:pPr>
            <a:r>
              <a:rPr lang="en-US" sz="1800" b="1" i="1" dirty="0" smtClean="0"/>
              <a:t>The Mind Shift in Teacher Evaluation</a:t>
            </a:r>
            <a:endParaRPr lang="en-US" sz="1800" b="1" i="1" dirty="0"/>
          </a:p>
        </p:txBody>
      </p:sp>
      <p:sp>
        <p:nvSpPr>
          <p:cNvPr id="3" name="Content Placeholder 2"/>
          <p:cNvSpPr>
            <a:spLocks noGrp="1"/>
          </p:cNvSpPr>
          <p:nvPr>
            <p:ph idx="13"/>
          </p:nvPr>
        </p:nvSpPr>
        <p:spPr>
          <a:xfrm>
            <a:off x="2667000" y="51816"/>
            <a:ext cx="5029200" cy="1014984"/>
          </a:xfrm>
        </p:spPr>
        <p:txBody>
          <a:bodyPr/>
          <a:lstStyle/>
          <a:p>
            <a:r>
              <a:rPr lang="en-US" i="1" dirty="0" smtClean="0"/>
              <a:t>Teacher Evaluation IS NOT a Silver Bullet</a:t>
            </a:r>
            <a:endParaRPr lang="en-US" i="1" dirty="0"/>
          </a:p>
        </p:txBody>
      </p:sp>
      <p:sp>
        <p:nvSpPr>
          <p:cNvPr id="5" name="Footer Placeholder 4"/>
          <p:cNvSpPr>
            <a:spLocks noGrp="1"/>
          </p:cNvSpPr>
          <p:nvPr>
            <p:ph type="ftr" sz="quarter" idx="15"/>
          </p:nvPr>
        </p:nvSpPr>
        <p:spPr/>
        <p:txBody>
          <a:bodyPr/>
          <a:lstStyle/>
          <a:p>
            <a:pPr>
              <a:defRPr/>
            </a:pPr>
            <a:r>
              <a:rPr lang="en-US" dirty="0" smtClean="0"/>
              <a:t>©MDE - Office of Educator Quality</a:t>
            </a:r>
            <a:endParaRPr lang="en-US" dirty="0"/>
          </a:p>
        </p:txBody>
      </p:sp>
      <p:sp>
        <p:nvSpPr>
          <p:cNvPr id="6" name="Slide Number Placeholder 5"/>
          <p:cNvSpPr>
            <a:spLocks noGrp="1"/>
          </p:cNvSpPr>
          <p:nvPr>
            <p:ph type="sldNum" sz="quarter" idx="16"/>
          </p:nvPr>
        </p:nvSpPr>
        <p:spPr/>
        <p:txBody>
          <a:bodyPr/>
          <a:lstStyle/>
          <a:p>
            <a:pPr>
              <a:defRPr/>
            </a:pPr>
            <a:fld id="{320C9644-8E67-4E6F-BBCA-DBE9339AE5CD}" type="slidenum">
              <a:rPr lang="en-US" altLang="en-US" smtClean="0"/>
              <a:pPr>
                <a:defRPr/>
              </a:pPr>
              <a:t>23</a:t>
            </a:fld>
            <a:endParaRPr lang="en-US" altLang="en-US" dirty="0"/>
          </a:p>
        </p:txBody>
      </p:sp>
    </p:spTree>
    <p:extLst>
      <p:ext uri="{BB962C8B-B14F-4D97-AF65-F5344CB8AC3E}">
        <p14:creationId xmlns:p14="http://schemas.microsoft.com/office/powerpoint/2010/main" val="330263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spc="100" dirty="0" smtClean="0">
                <a:solidFill>
                  <a:srgbClr val="C00000"/>
                </a:solidFill>
              </a:rPr>
              <a:t>Goal 4</a:t>
            </a:r>
          </a:p>
          <a:p>
            <a:pPr marL="0" indent="0">
              <a:buNone/>
            </a:pPr>
            <a:r>
              <a:rPr lang="en-US" sz="3600" i="1" dirty="0" smtClean="0">
                <a:solidFill>
                  <a:srgbClr val="003366"/>
                </a:solidFill>
              </a:rPr>
              <a:t>Every </a:t>
            </a:r>
            <a:r>
              <a:rPr lang="en-US" sz="3600" i="1" dirty="0">
                <a:solidFill>
                  <a:srgbClr val="003366"/>
                </a:solidFill>
              </a:rPr>
              <a:t>School Has Effective Teachers and Leaders </a:t>
            </a:r>
            <a:endParaRPr lang="en-US" sz="3600" i="1" dirty="0" smtClean="0">
              <a:solidFill>
                <a:srgbClr val="003366"/>
              </a:solidFill>
            </a:endParaRPr>
          </a:p>
          <a:p>
            <a:pPr lvl="1"/>
            <a:endParaRPr lang="en-US" dirty="0"/>
          </a:p>
        </p:txBody>
      </p:sp>
      <p:sp>
        <p:nvSpPr>
          <p:cNvPr id="3" name="Content Placeholder 2"/>
          <p:cNvSpPr>
            <a:spLocks noGrp="1"/>
          </p:cNvSpPr>
          <p:nvPr>
            <p:ph idx="13"/>
          </p:nvPr>
        </p:nvSpPr>
        <p:spPr/>
        <p:txBody>
          <a:bodyPr/>
          <a:lstStyle/>
          <a:p>
            <a:pPr marL="0" indent="0">
              <a:buNone/>
            </a:pPr>
            <a:r>
              <a:rPr lang="en-US" sz="2000" b="1" spc="100" dirty="0" smtClean="0">
                <a:solidFill>
                  <a:srgbClr val="C00000"/>
                </a:solidFill>
              </a:rPr>
              <a:t>Strategy:</a:t>
            </a:r>
            <a:r>
              <a:rPr lang="en-US" sz="2000" dirty="0" smtClean="0"/>
              <a:t> </a:t>
            </a:r>
          </a:p>
          <a:p>
            <a:pPr marL="0" indent="0">
              <a:buNone/>
            </a:pPr>
            <a:r>
              <a:rPr lang="en-US" sz="2800" dirty="0" smtClean="0"/>
              <a:t>Implement </a:t>
            </a:r>
            <a:r>
              <a:rPr lang="en-US" sz="2800" dirty="0"/>
              <a:t>with fidelity Mississippi Teacher Evaluation System (MTES) and Mississippi Principal Evaluation System (MPES) and other educator evaluation systems. </a:t>
            </a:r>
          </a:p>
        </p:txBody>
      </p:sp>
      <p:sp>
        <p:nvSpPr>
          <p:cNvPr id="7" name="Content Placeholder 6"/>
          <p:cNvSpPr>
            <a:spLocks noGrp="1"/>
          </p:cNvSpPr>
          <p:nvPr>
            <p:ph idx="14"/>
          </p:nvPr>
        </p:nvSpPr>
        <p:spPr>
          <a:xfrm>
            <a:off x="2819400" y="76200"/>
            <a:ext cx="4648200" cy="988219"/>
          </a:xfrm>
        </p:spPr>
        <p:txBody>
          <a:bodyPr/>
          <a:lstStyle/>
          <a:p>
            <a:r>
              <a:rPr lang="en-US" i="1" dirty="0" smtClean="0"/>
              <a:t>MS Board of Education Strategic Plan</a:t>
            </a:r>
            <a:endParaRPr lang="en-US" i="1" dirty="0"/>
          </a:p>
        </p:txBody>
      </p:sp>
      <p:sp>
        <p:nvSpPr>
          <p:cNvPr id="5" name="Footer Placeholder 4"/>
          <p:cNvSpPr>
            <a:spLocks noGrp="1"/>
          </p:cNvSpPr>
          <p:nvPr>
            <p:ph type="ftr" sz="quarter" idx="16"/>
          </p:nvPr>
        </p:nvSpPr>
        <p:spPr/>
        <p:txBody>
          <a:bodyPr/>
          <a:lstStyle/>
          <a:p>
            <a:pPr>
              <a:defRPr/>
            </a:pPr>
            <a:r>
              <a:rPr lang="en-US" smtClean="0"/>
              <a:t>©MDE - Office of Educator Quality</a:t>
            </a:r>
            <a:endParaRPr lang="en-US" dirty="0"/>
          </a:p>
        </p:txBody>
      </p:sp>
      <p:sp>
        <p:nvSpPr>
          <p:cNvPr id="6" name="Slide Number Placeholder 5"/>
          <p:cNvSpPr>
            <a:spLocks noGrp="1"/>
          </p:cNvSpPr>
          <p:nvPr>
            <p:ph type="sldNum" sz="quarter" idx="17"/>
          </p:nvPr>
        </p:nvSpPr>
        <p:spPr/>
        <p:txBody>
          <a:bodyPr/>
          <a:lstStyle/>
          <a:p>
            <a:pPr>
              <a:defRPr/>
            </a:pPr>
            <a:fld id="{320C9644-8E67-4E6F-BBCA-DBE9339AE5CD}" type="slidenum">
              <a:rPr lang="en-US" altLang="en-US" smtClean="0"/>
              <a:pPr>
                <a:defRPr/>
              </a:pPr>
              <a:t>24</a:t>
            </a:fld>
            <a:endParaRPr lang="en-US" altLang="en-US" dirty="0"/>
          </a:p>
        </p:txBody>
      </p:sp>
      <p:cxnSp>
        <p:nvCxnSpPr>
          <p:cNvPr id="9" name="Straight Connector 8"/>
          <p:cNvCxnSpPr/>
          <p:nvPr/>
        </p:nvCxnSpPr>
        <p:spPr>
          <a:xfrm>
            <a:off x="1676400" y="1828800"/>
            <a:ext cx="2209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09409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03366"/>
                </a:solidFill>
              </a:rPr>
              <a:t>Mississippi Teacher Evaluation System</a:t>
            </a:r>
          </a:p>
          <a:p>
            <a:r>
              <a:rPr lang="en-US" altLang="en-US" dirty="0" smtClean="0">
                <a:solidFill>
                  <a:srgbClr val="003366"/>
                </a:solidFill>
              </a:rPr>
              <a:t>Mississippi Principal Evaluation System</a:t>
            </a:r>
          </a:p>
          <a:p>
            <a:r>
              <a:rPr lang="en-US" altLang="en-US" dirty="0" smtClean="0"/>
              <a:t>Mississippi Counselor Appraisal Rubric</a:t>
            </a:r>
          </a:p>
          <a:p>
            <a:r>
              <a:rPr lang="en-US" altLang="en-US" dirty="0" smtClean="0"/>
              <a:t>Mississippi Student Services Appraisal Rubric </a:t>
            </a:r>
          </a:p>
          <a:p>
            <a:r>
              <a:rPr lang="en-US" altLang="en-US" dirty="0" smtClean="0"/>
              <a:t>Mississippi Speech-Language Pathologist Assessment </a:t>
            </a:r>
          </a:p>
          <a:p>
            <a:r>
              <a:rPr lang="en-US" altLang="en-US" dirty="0" smtClean="0"/>
              <a:t>Mississippi Librarian Evaluation Instrument</a:t>
            </a:r>
          </a:p>
        </p:txBody>
      </p:sp>
      <p:sp>
        <p:nvSpPr>
          <p:cNvPr id="9219"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Educator Evaluations</a:t>
            </a:r>
          </a:p>
        </p:txBody>
      </p:sp>
      <p:sp>
        <p:nvSpPr>
          <p:cNvPr id="9221"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9222"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4DB8AC-18AB-4F6A-9ACA-159B1A4F292D}" type="slidenum">
              <a:rPr lang="en-US" altLang="en-US" smtClean="0">
                <a:solidFill>
                  <a:srgbClr val="223264"/>
                </a:solidFill>
              </a:rPr>
              <a:pPr/>
              <a:t>25</a:t>
            </a:fld>
            <a:endParaRPr lang="en-US" altLang="en-US" dirty="0" smtClean="0">
              <a:solidFill>
                <a:srgbClr val="223264"/>
              </a:solidFill>
            </a:endParaRPr>
          </a:p>
        </p:txBody>
      </p:sp>
    </p:spTree>
    <p:extLst>
      <p:ext uri="{BB962C8B-B14F-4D97-AF65-F5344CB8AC3E}">
        <p14:creationId xmlns:p14="http://schemas.microsoft.com/office/powerpoint/2010/main" val="555171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fontAlgn="auto" hangingPunct="1">
              <a:spcAft>
                <a:spcPts val="0"/>
              </a:spcAft>
              <a:buClr>
                <a:schemeClr val="tx2">
                  <a:lumMod val="75000"/>
                </a:schemeClr>
              </a:buClr>
              <a:defRPr/>
            </a:pPr>
            <a:r>
              <a:rPr lang="en-US" dirty="0"/>
              <a:t>Teacher Self-Assessment</a:t>
            </a:r>
          </a:p>
          <a:p>
            <a:pPr eaLnBrk="1" fontAlgn="auto" hangingPunct="1">
              <a:spcAft>
                <a:spcPts val="0"/>
              </a:spcAft>
              <a:buClr>
                <a:schemeClr val="tx2">
                  <a:lumMod val="75000"/>
                </a:schemeClr>
              </a:buClr>
              <a:defRPr/>
            </a:pPr>
            <a:r>
              <a:rPr lang="en-US" dirty="0"/>
              <a:t>Walk-through Visits</a:t>
            </a:r>
          </a:p>
          <a:p>
            <a:pPr eaLnBrk="1" fontAlgn="auto" hangingPunct="1">
              <a:spcAft>
                <a:spcPts val="0"/>
              </a:spcAft>
              <a:buClr>
                <a:schemeClr val="tx2">
                  <a:lumMod val="75000"/>
                </a:schemeClr>
              </a:buClr>
              <a:defRPr/>
            </a:pPr>
            <a:r>
              <a:rPr lang="en-US" dirty="0"/>
              <a:t>Formal Observations/Conferences  </a:t>
            </a:r>
          </a:p>
          <a:p>
            <a:pPr eaLnBrk="1" fontAlgn="auto" hangingPunct="1">
              <a:spcAft>
                <a:spcPts val="0"/>
              </a:spcAft>
              <a:buClr>
                <a:schemeClr val="tx2">
                  <a:lumMod val="75000"/>
                </a:schemeClr>
              </a:buClr>
              <a:defRPr/>
            </a:pPr>
            <a:r>
              <a:rPr lang="en-US" dirty="0"/>
              <a:t>Review of Artifacts                  </a:t>
            </a:r>
          </a:p>
          <a:p>
            <a:pPr eaLnBrk="1" fontAlgn="auto" hangingPunct="1">
              <a:spcAft>
                <a:spcPts val="0"/>
              </a:spcAft>
              <a:buClr>
                <a:schemeClr val="tx2">
                  <a:lumMod val="75000"/>
                </a:schemeClr>
              </a:buClr>
              <a:defRPr/>
            </a:pPr>
            <a:r>
              <a:rPr lang="en-US" dirty="0"/>
              <a:t>Student Survey (optional)</a:t>
            </a:r>
          </a:p>
          <a:p>
            <a:pPr>
              <a:defRPr/>
            </a:pPr>
            <a:endParaRPr lang="en-US" dirty="0"/>
          </a:p>
        </p:txBody>
      </p:sp>
      <p:sp>
        <p:nvSpPr>
          <p:cNvPr id="13315" name="Content Placeholder 2"/>
          <p:cNvSpPr>
            <a:spLocks noGrp="1"/>
          </p:cNvSpPr>
          <p:nvPr>
            <p:ph idx="13"/>
          </p:nvPr>
        </p:nvSpPr>
        <p:spPr bwMode="auto">
          <a:xfrm>
            <a:off x="2667000" y="152400"/>
            <a:ext cx="533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a:t>M-STAR</a:t>
            </a:r>
            <a:r>
              <a:rPr lang="en-US" altLang="en-US" dirty="0"/>
              <a:t/>
            </a:r>
            <a:br>
              <a:rPr lang="en-US" altLang="en-US" dirty="0"/>
            </a:br>
            <a:endParaRPr lang="en-US" altLang="en-US" dirty="0"/>
          </a:p>
          <a:p>
            <a:endParaRPr lang="en-US" altLang="en-US" sz="2800" dirty="0" smtClean="0"/>
          </a:p>
        </p:txBody>
      </p:sp>
      <p:sp>
        <p:nvSpPr>
          <p:cNvPr id="13317"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3318"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F0A095-4EA7-4F45-84C0-3A69607D575B}" type="slidenum">
              <a:rPr lang="en-US" altLang="en-US" smtClean="0">
                <a:solidFill>
                  <a:srgbClr val="223264"/>
                </a:solidFill>
              </a:rPr>
              <a:pPr/>
              <a:t>26</a:t>
            </a:fld>
            <a:endParaRPr lang="en-US" altLang="en-US" dirty="0" smtClean="0">
              <a:solidFill>
                <a:srgbClr val="223264"/>
              </a:solidFill>
            </a:endParaRPr>
          </a:p>
        </p:txBody>
      </p:sp>
    </p:spTree>
    <p:extLst>
      <p:ext uri="{BB962C8B-B14F-4D97-AF65-F5344CB8AC3E}">
        <p14:creationId xmlns:p14="http://schemas.microsoft.com/office/powerpoint/2010/main" val="1991728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eaLnBrk="1" fontAlgn="auto" hangingPunct="1">
              <a:spcAft>
                <a:spcPts val="0"/>
              </a:spcAft>
              <a:buFont typeface="+mj-lt"/>
              <a:buAutoNum type="arabicPeriod"/>
              <a:defRPr/>
            </a:pPr>
            <a:r>
              <a:rPr lang="en-US" sz="2400" b="1" dirty="0" smtClean="0"/>
              <a:t>Teacher </a:t>
            </a:r>
            <a:r>
              <a:rPr lang="en-US" sz="2400" b="1" dirty="0"/>
              <a:t>Self-Assessment (optional)</a:t>
            </a:r>
          </a:p>
          <a:p>
            <a:pPr lvl="2" eaLnBrk="1" fontAlgn="auto" hangingPunct="1">
              <a:spcAft>
                <a:spcPts val="0"/>
              </a:spcAft>
              <a:buClr>
                <a:schemeClr val="tx2">
                  <a:lumMod val="75000"/>
                </a:schemeClr>
              </a:buClr>
              <a:defRPr/>
            </a:pPr>
            <a:r>
              <a:rPr lang="en-US" dirty="0"/>
              <a:t>Based on the M-STAR standards</a:t>
            </a:r>
          </a:p>
          <a:p>
            <a:pPr marL="914400" lvl="2" indent="0" eaLnBrk="1" fontAlgn="auto" hangingPunct="1">
              <a:spcAft>
                <a:spcPts val="0"/>
              </a:spcAft>
              <a:buFont typeface="Arial" panose="020B0604020202020204" pitchFamily="34" charset="0"/>
              <a:buNone/>
              <a:defRPr/>
            </a:pPr>
            <a:endParaRPr lang="en-US" dirty="0"/>
          </a:p>
          <a:p>
            <a:pPr marL="0" lvl="1" indent="0" eaLnBrk="1" fontAlgn="auto" hangingPunct="1">
              <a:spcAft>
                <a:spcPts val="0"/>
              </a:spcAft>
              <a:buFont typeface="Arial" panose="020B0604020202020204" pitchFamily="34" charset="0"/>
              <a:buNone/>
              <a:defRPr/>
            </a:pPr>
            <a:r>
              <a:rPr lang="en-US" sz="2400" b="1" dirty="0"/>
              <a:t>2</a:t>
            </a:r>
            <a:r>
              <a:rPr lang="en-US" sz="2400" dirty="0"/>
              <a:t>. </a:t>
            </a:r>
            <a:r>
              <a:rPr lang="en-US" sz="2400" b="1" dirty="0"/>
              <a:t>Walk-through (informal) Observations</a:t>
            </a:r>
          </a:p>
          <a:p>
            <a:pPr lvl="2" eaLnBrk="1" fontAlgn="auto" hangingPunct="1">
              <a:spcAft>
                <a:spcPts val="0"/>
              </a:spcAft>
              <a:buClr>
                <a:schemeClr val="tx2">
                  <a:lumMod val="75000"/>
                </a:schemeClr>
              </a:buClr>
              <a:defRPr/>
            </a:pPr>
            <a:r>
              <a:rPr lang="en-US" dirty="0"/>
              <a:t>A minimum of two are required (at least five are recommended)</a:t>
            </a:r>
          </a:p>
          <a:p>
            <a:pPr lvl="2" eaLnBrk="1" fontAlgn="auto" hangingPunct="1">
              <a:spcAft>
                <a:spcPts val="0"/>
              </a:spcAft>
              <a:buClr>
                <a:schemeClr val="tx2">
                  <a:lumMod val="75000"/>
                </a:schemeClr>
              </a:buClr>
              <a:defRPr/>
            </a:pPr>
            <a:r>
              <a:rPr lang="en-US" dirty="0" smtClean="0"/>
              <a:t>Beyond </a:t>
            </a:r>
            <a:r>
              <a:rPr lang="en-US" dirty="0"/>
              <a:t>the two required, the frequency and length of time of the walk-through visits are at the discretion of the school district.</a:t>
            </a:r>
          </a:p>
          <a:p>
            <a:pPr>
              <a:defRPr/>
            </a:pPr>
            <a:endParaRPr lang="en-US" sz="2400" dirty="0"/>
          </a:p>
        </p:txBody>
      </p:sp>
      <p:sp>
        <p:nvSpPr>
          <p:cNvPr id="14339" name="Content Placeholder 2"/>
          <p:cNvSpPr>
            <a:spLocks noGrp="1"/>
          </p:cNvSpPr>
          <p:nvPr>
            <p:ph idx="13"/>
          </p:nvPr>
        </p:nvSpPr>
        <p:spPr bwMode="auto">
          <a:xfrm>
            <a:off x="2667000" y="52388"/>
            <a:ext cx="4191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The Teacher Observation Cycle</a:t>
            </a:r>
          </a:p>
        </p:txBody>
      </p:sp>
      <p:sp>
        <p:nvSpPr>
          <p:cNvPr id="14341"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4342"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AF63EA-354C-4DA1-BC66-BD4F672816AD}" type="slidenum">
              <a:rPr lang="en-US" altLang="en-US" smtClean="0">
                <a:solidFill>
                  <a:srgbClr val="223264"/>
                </a:solidFill>
              </a:rPr>
              <a:pPr/>
              <a:t>27</a:t>
            </a:fld>
            <a:endParaRPr lang="en-US" altLang="en-US" dirty="0" smtClean="0">
              <a:solidFill>
                <a:srgbClr val="223264"/>
              </a:solidFill>
            </a:endParaRPr>
          </a:p>
        </p:txBody>
      </p:sp>
    </p:spTree>
    <p:extLst>
      <p:ext uri="{BB962C8B-B14F-4D97-AF65-F5344CB8AC3E}">
        <p14:creationId xmlns:p14="http://schemas.microsoft.com/office/powerpoint/2010/main" val="3847972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17557"/>
            <a:ext cx="8458200" cy="4800600"/>
          </a:xfrm>
        </p:spPr>
        <p:txBody>
          <a:bodyPr/>
          <a:lstStyle/>
          <a:p>
            <a:pPr eaLnBrk="1" hangingPunct="1">
              <a:buFont typeface="Arial" charset="0"/>
              <a:buNone/>
              <a:defRPr/>
            </a:pPr>
            <a:r>
              <a:rPr lang="en-US" sz="2000" b="1" dirty="0">
                <a:latin typeface="Calibri" charset="0"/>
              </a:rPr>
              <a:t>3</a:t>
            </a:r>
            <a:r>
              <a:rPr lang="en-US" sz="2000" b="1" dirty="0">
                <a:solidFill>
                  <a:schemeClr val="tx2">
                    <a:lumMod val="75000"/>
                  </a:schemeClr>
                </a:solidFill>
                <a:latin typeface="Calibri" charset="0"/>
              </a:rPr>
              <a:t>. Formal Observation and Conferences </a:t>
            </a:r>
          </a:p>
          <a:p>
            <a:pPr lvl="2" eaLnBrk="1" hangingPunct="1">
              <a:buClr>
                <a:schemeClr val="tx2">
                  <a:lumMod val="75000"/>
                </a:schemeClr>
              </a:buClr>
              <a:defRPr/>
            </a:pPr>
            <a:r>
              <a:rPr lang="en-US" sz="2000" b="1" dirty="0">
                <a:solidFill>
                  <a:schemeClr val="tx2">
                    <a:lumMod val="75000"/>
                  </a:schemeClr>
                </a:solidFill>
                <a:latin typeface="Calibri" charset="0"/>
              </a:rPr>
              <a:t>Pre-Observation Conference (optional)</a:t>
            </a:r>
          </a:p>
          <a:p>
            <a:pPr lvl="3" eaLnBrk="1" hangingPunct="1">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Discussion of the lesson to be observed</a:t>
            </a:r>
          </a:p>
          <a:p>
            <a:pPr lvl="3" eaLnBrk="1" hangingPunct="1">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Discussion of teacher self-assessment</a:t>
            </a:r>
          </a:p>
          <a:p>
            <a:pPr lvl="2" eaLnBrk="1" hangingPunct="1">
              <a:buClr>
                <a:schemeClr val="tx2">
                  <a:lumMod val="75000"/>
                </a:schemeClr>
              </a:buClr>
              <a:defRPr/>
            </a:pPr>
            <a:r>
              <a:rPr lang="en-US" sz="2000" b="1" dirty="0">
                <a:solidFill>
                  <a:schemeClr val="tx2">
                    <a:lumMod val="75000"/>
                  </a:schemeClr>
                </a:solidFill>
                <a:latin typeface="Calibri" charset="0"/>
              </a:rPr>
              <a:t>Formal</a:t>
            </a:r>
            <a:r>
              <a:rPr lang="en-US" sz="2000" dirty="0">
                <a:solidFill>
                  <a:schemeClr val="tx2">
                    <a:lumMod val="75000"/>
                  </a:schemeClr>
                </a:solidFill>
                <a:latin typeface="Calibri" charset="0"/>
              </a:rPr>
              <a:t> </a:t>
            </a:r>
            <a:r>
              <a:rPr lang="en-US" sz="2000" b="1" dirty="0">
                <a:solidFill>
                  <a:schemeClr val="tx2">
                    <a:lumMod val="75000"/>
                  </a:schemeClr>
                </a:solidFill>
                <a:latin typeface="Calibri" charset="0"/>
              </a:rPr>
              <a:t>Observation</a:t>
            </a:r>
          </a:p>
          <a:p>
            <a:pPr lvl="3">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Two are recommended</a:t>
            </a:r>
          </a:p>
          <a:p>
            <a:pPr lvl="3">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A minimum of one is required</a:t>
            </a:r>
          </a:p>
          <a:p>
            <a:pPr lvl="3">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A minimum of 30 minutes</a:t>
            </a:r>
          </a:p>
          <a:p>
            <a:pPr lvl="2" eaLnBrk="1" hangingPunct="1">
              <a:buClr>
                <a:schemeClr val="tx2">
                  <a:lumMod val="75000"/>
                </a:schemeClr>
              </a:buClr>
              <a:defRPr/>
            </a:pPr>
            <a:r>
              <a:rPr lang="en-US" sz="2000" b="1" dirty="0">
                <a:solidFill>
                  <a:schemeClr val="tx2">
                    <a:lumMod val="75000"/>
                  </a:schemeClr>
                </a:solidFill>
                <a:latin typeface="Calibri" charset="0"/>
              </a:rPr>
              <a:t>Formal Post-Observation Conference</a:t>
            </a:r>
          </a:p>
          <a:p>
            <a:pPr lvl="3" eaLnBrk="1" hangingPunct="1">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Required after each formal observation</a:t>
            </a:r>
          </a:p>
          <a:p>
            <a:pPr lvl="3" eaLnBrk="1" hangingPunct="1">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Discussion/Feedback</a:t>
            </a:r>
          </a:p>
          <a:p>
            <a:pPr lvl="3" eaLnBrk="1" hangingPunct="1">
              <a:buClr>
                <a:schemeClr val="tx2">
                  <a:lumMod val="75000"/>
                </a:schemeClr>
              </a:buClr>
              <a:buFont typeface="Wingdings" panose="05000000000000000000" pitchFamily="2" charset="2"/>
              <a:buChar char="Ø"/>
              <a:defRPr/>
            </a:pPr>
            <a:r>
              <a:rPr lang="en-US" dirty="0">
                <a:solidFill>
                  <a:schemeClr val="tx2">
                    <a:lumMod val="75000"/>
                  </a:schemeClr>
                </a:solidFill>
                <a:latin typeface="Calibri" charset="0"/>
              </a:rPr>
              <a:t>Next Steps/professional growth plan</a:t>
            </a:r>
          </a:p>
          <a:p>
            <a:pPr>
              <a:buClr>
                <a:srgbClr val="C00000"/>
              </a:buClr>
              <a:buFont typeface="Arial" panose="020B0604020202020204" pitchFamily="34" charset="0"/>
              <a:buNone/>
              <a:defRPr/>
            </a:pPr>
            <a:r>
              <a:rPr lang="en-US" sz="2000" b="1" dirty="0">
                <a:solidFill>
                  <a:schemeClr val="tx2">
                    <a:lumMod val="75000"/>
                  </a:schemeClr>
                </a:solidFill>
              </a:rPr>
              <a:t>4.  Student Surveys (optional)</a:t>
            </a:r>
            <a:r>
              <a:rPr lang="en-US" sz="2000" dirty="0">
                <a:solidFill>
                  <a:schemeClr val="tx2">
                    <a:lumMod val="75000"/>
                  </a:schemeClr>
                </a:solidFill>
              </a:rPr>
              <a:t>	</a:t>
            </a:r>
          </a:p>
          <a:p>
            <a:pPr>
              <a:defRPr/>
            </a:pPr>
            <a:endParaRPr lang="en-US" dirty="0"/>
          </a:p>
        </p:txBody>
      </p:sp>
      <p:sp>
        <p:nvSpPr>
          <p:cNvPr id="15363"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The Teacher Observation Cycle</a:t>
            </a:r>
          </a:p>
          <a:p>
            <a:endParaRPr lang="en-US" altLang="en-US" dirty="0" smtClean="0"/>
          </a:p>
        </p:txBody>
      </p:sp>
      <p:sp>
        <p:nvSpPr>
          <p:cNvPr id="15365"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5366"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388A12-77AE-4053-80E4-71DCCCE1B1BA}" type="slidenum">
              <a:rPr lang="en-US" altLang="en-US" smtClean="0">
                <a:solidFill>
                  <a:srgbClr val="223264"/>
                </a:solidFill>
              </a:rPr>
              <a:pPr/>
              <a:t>28</a:t>
            </a:fld>
            <a:endParaRPr lang="en-US" altLang="en-US" dirty="0" smtClean="0">
              <a:solidFill>
                <a:srgbClr val="223264"/>
              </a:solidFill>
            </a:endParaRPr>
          </a:p>
        </p:txBody>
      </p:sp>
    </p:spTree>
    <p:extLst>
      <p:ext uri="{BB962C8B-B14F-4D97-AF65-F5344CB8AC3E}">
        <p14:creationId xmlns:p14="http://schemas.microsoft.com/office/powerpoint/2010/main" val="377763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fontAlgn="auto" hangingPunct="1">
              <a:spcAft>
                <a:spcPts val="600"/>
              </a:spcAft>
              <a:buClr>
                <a:schemeClr val="tx2">
                  <a:lumMod val="75000"/>
                </a:schemeClr>
              </a:buClr>
              <a:buSzPct val="90000"/>
              <a:defRPr/>
            </a:pPr>
            <a:r>
              <a:rPr lang="en-US" altLang="en-US" sz="3600" b="1" dirty="0">
                <a:cs typeface="Times New Roman" pitchFamily="18" charset="0"/>
              </a:rPr>
              <a:t>Five domains (weighted equally)</a:t>
            </a:r>
          </a:p>
          <a:p>
            <a:pPr marL="457200" indent="-457200" eaLnBrk="1" fontAlgn="auto" hangingPunct="1">
              <a:spcBef>
                <a:spcPts val="0"/>
              </a:spcBef>
              <a:spcAft>
                <a:spcPts val="0"/>
              </a:spcAft>
              <a:buClr>
                <a:schemeClr val="tx2">
                  <a:lumMod val="75000"/>
                </a:schemeClr>
              </a:buClr>
              <a:buSzPct val="90000"/>
              <a:buFont typeface="+mj-lt"/>
              <a:buAutoNum type="arabicPeriod"/>
              <a:defRPr/>
            </a:pPr>
            <a:r>
              <a:rPr lang="en-US" altLang="en-US" sz="3600" dirty="0">
                <a:cs typeface="Times New Roman" pitchFamily="18" charset="0"/>
              </a:rPr>
              <a:t>Planning</a:t>
            </a:r>
          </a:p>
          <a:p>
            <a:pPr marL="457200" indent="-457200" eaLnBrk="1" fontAlgn="auto" hangingPunct="1">
              <a:spcBef>
                <a:spcPts val="0"/>
              </a:spcBef>
              <a:spcAft>
                <a:spcPts val="0"/>
              </a:spcAft>
              <a:buClr>
                <a:schemeClr val="tx2">
                  <a:lumMod val="75000"/>
                </a:schemeClr>
              </a:buClr>
              <a:buSzPct val="90000"/>
              <a:buFont typeface="+mj-lt"/>
              <a:buAutoNum type="arabicPeriod"/>
              <a:defRPr/>
            </a:pPr>
            <a:r>
              <a:rPr lang="en-US" altLang="en-US" sz="3600" dirty="0">
                <a:cs typeface="Times New Roman" pitchFamily="18" charset="0"/>
              </a:rPr>
              <a:t>Assessment</a:t>
            </a:r>
          </a:p>
          <a:p>
            <a:pPr marL="457200" indent="-457200" eaLnBrk="1" fontAlgn="auto" hangingPunct="1">
              <a:spcBef>
                <a:spcPts val="0"/>
              </a:spcBef>
              <a:spcAft>
                <a:spcPts val="0"/>
              </a:spcAft>
              <a:buClr>
                <a:schemeClr val="tx2">
                  <a:lumMod val="75000"/>
                </a:schemeClr>
              </a:buClr>
              <a:buSzPct val="90000"/>
              <a:buFont typeface="+mj-lt"/>
              <a:buAutoNum type="arabicPeriod"/>
              <a:defRPr/>
            </a:pPr>
            <a:r>
              <a:rPr lang="en-US" altLang="en-US" sz="3600" dirty="0">
                <a:cs typeface="Times New Roman" pitchFamily="18" charset="0"/>
              </a:rPr>
              <a:t>Instruction</a:t>
            </a:r>
          </a:p>
          <a:p>
            <a:pPr marL="457200" indent="-457200" eaLnBrk="1" fontAlgn="auto" hangingPunct="1">
              <a:spcBef>
                <a:spcPts val="0"/>
              </a:spcBef>
              <a:spcAft>
                <a:spcPts val="0"/>
              </a:spcAft>
              <a:buClr>
                <a:schemeClr val="tx2">
                  <a:lumMod val="75000"/>
                </a:schemeClr>
              </a:buClr>
              <a:buSzPct val="90000"/>
              <a:buFont typeface="+mj-lt"/>
              <a:buAutoNum type="arabicPeriod"/>
              <a:defRPr/>
            </a:pPr>
            <a:r>
              <a:rPr lang="en-US" altLang="en-US" sz="3600" dirty="0">
                <a:cs typeface="Times New Roman" pitchFamily="18" charset="0"/>
              </a:rPr>
              <a:t>Learning Environment</a:t>
            </a:r>
          </a:p>
          <a:p>
            <a:pPr marL="457200" indent="-457200" eaLnBrk="1" fontAlgn="auto" hangingPunct="1">
              <a:spcBef>
                <a:spcPts val="0"/>
              </a:spcBef>
              <a:spcAft>
                <a:spcPts val="0"/>
              </a:spcAft>
              <a:buClr>
                <a:schemeClr val="tx2">
                  <a:lumMod val="75000"/>
                </a:schemeClr>
              </a:buClr>
              <a:buSzPct val="90000"/>
              <a:buFont typeface="+mj-lt"/>
              <a:buAutoNum type="arabicPeriod"/>
              <a:defRPr/>
            </a:pPr>
            <a:r>
              <a:rPr lang="en-US" altLang="en-US" sz="3600" dirty="0">
                <a:cs typeface="Times New Roman" pitchFamily="18" charset="0"/>
              </a:rPr>
              <a:t>Professional Responsibilities</a:t>
            </a:r>
            <a:endParaRPr lang="en-US" altLang="en-US" sz="1100" dirty="0">
              <a:cs typeface="Times New Roman" pitchFamily="18" charset="0"/>
            </a:endParaRPr>
          </a:p>
          <a:p>
            <a:pPr marL="914400" lvl="1" indent="-514350" eaLnBrk="1" fontAlgn="auto" hangingPunct="1">
              <a:spcBef>
                <a:spcPts val="0"/>
              </a:spcBef>
              <a:spcAft>
                <a:spcPts val="0"/>
              </a:spcAft>
              <a:buClr>
                <a:schemeClr val="tx2">
                  <a:lumMod val="75000"/>
                </a:schemeClr>
              </a:buClr>
              <a:buSzPct val="90000"/>
              <a:buFont typeface="Arial" panose="020B0604020202020204" pitchFamily="34" charset="0"/>
              <a:buNone/>
              <a:defRPr/>
            </a:pPr>
            <a:endParaRPr lang="en-US" altLang="en-US" sz="1100" dirty="0">
              <a:cs typeface="Times New Roman" pitchFamily="18" charset="0"/>
            </a:endParaRPr>
          </a:p>
          <a:p>
            <a:pPr eaLnBrk="1" fontAlgn="auto" hangingPunct="1">
              <a:spcBef>
                <a:spcPts val="0"/>
              </a:spcBef>
              <a:spcAft>
                <a:spcPts val="0"/>
              </a:spcAft>
              <a:buClr>
                <a:schemeClr val="tx2">
                  <a:lumMod val="75000"/>
                </a:schemeClr>
              </a:buClr>
              <a:buSzPct val="90000"/>
              <a:defRPr/>
            </a:pPr>
            <a:r>
              <a:rPr lang="en-US" altLang="en-US" sz="3600" b="1" dirty="0">
                <a:cs typeface="Times New Roman" pitchFamily="18" charset="0"/>
              </a:rPr>
              <a:t>20 Standards</a:t>
            </a:r>
            <a:endParaRPr lang="en-US" altLang="en-US" sz="1100" b="1" dirty="0">
              <a:cs typeface="Times New Roman" pitchFamily="18" charset="0"/>
            </a:endParaRPr>
          </a:p>
          <a:p>
            <a:pPr eaLnBrk="1" fontAlgn="auto" hangingPunct="1">
              <a:spcBef>
                <a:spcPts val="0"/>
              </a:spcBef>
              <a:spcAft>
                <a:spcPts val="0"/>
              </a:spcAft>
              <a:buClr>
                <a:srgbClr val="B30000"/>
              </a:buClr>
              <a:buSzPct val="90000"/>
              <a:buFont typeface="Arial" panose="020B0604020202020204" pitchFamily="34" charset="0"/>
              <a:buNone/>
              <a:defRPr/>
            </a:pPr>
            <a:endParaRPr lang="en-US" altLang="en-US" sz="800" b="1" dirty="0">
              <a:latin typeface="Times New Roman" pitchFamily="18" charset="0"/>
              <a:cs typeface="Times New Roman" pitchFamily="18" charset="0"/>
            </a:endParaRPr>
          </a:p>
          <a:p>
            <a:pPr>
              <a:defRPr/>
            </a:pPr>
            <a:endParaRPr lang="en-US" dirty="0"/>
          </a:p>
        </p:txBody>
      </p:sp>
      <p:sp>
        <p:nvSpPr>
          <p:cNvPr id="17411"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800" dirty="0" smtClean="0"/>
          </a:p>
          <a:p>
            <a:r>
              <a:rPr lang="en-US" altLang="en-US" i="1" dirty="0" smtClean="0"/>
              <a:t>Rubric Overview</a:t>
            </a:r>
          </a:p>
        </p:txBody>
      </p:sp>
      <p:sp>
        <p:nvSpPr>
          <p:cNvPr id="17413"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7414"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162606-E8B6-4237-A394-DAAF095B0AB5}" type="slidenum">
              <a:rPr lang="en-US" altLang="en-US" smtClean="0">
                <a:solidFill>
                  <a:srgbClr val="223264"/>
                </a:solidFill>
              </a:rPr>
              <a:pPr/>
              <a:t>29</a:t>
            </a:fld>
            <a:endParaRPr lang="en-US" altLang="en-US" dirty="0" smtClean="0">
              <a:solidFill>
                <a:srgbClr val="223264"/>
              </a:solidFill>
            </a:endParaRPr>
          </a:p>
        </p:txBody>
      </p:sp>
    </p:spTree>
    <p:extLst>
      <p:ext uri="{BB962C8B-B14F-4D97-AF65-F5344CB8AC3E}">
        <p14:creationId xmlns:p14="http://schemas.microsoft.com/office/powerpoint/2010/main" val="253121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000" dirty="0" smtClean="0"/>
              <a:t>Teachers are the single most important school-based factor affecting student achievement.</a:t>
            </a:r>
            <a:r>
              <a:rPr lang="en-US" sz="2000" baseline="30000" dirty="0" smtClean="0"/>
              <a:t>1</a:t>
            </a:r>
            <a:r>
              <a:rPr lang="en-US" sz="2000" dirty="0" smtClean="0"/>
              <a:t> </a:t>
            </a:r>
            <a:endParaRPr lang="en-US" sz="2000" dirty="0"/>
          </a:p>
          <a:p>
            <a:r>
              <a:rPr lang="en-US" sz="2000" dirty="0" smtClean="0"/>
              <a:t>Low-income students and students of color are disproportionately located in the lowest-performing schools, which have half as many highly effective and 1.5 times as many ineffective teachers as high-performing schools.</a:t>
            </a:r>
            <a:r>
              <a:rPr lang="en-US" sz="2000" baseline="30000" dirty="0" smtClean="0"/>
              <a:t>2</a:t>
            </a:r>
            <a:r>
              <a:rPr lang="en-US" sz="2000" dirty="0" smtClean="0"/>
              <a:t> </a:t>
            </a:r>
          </a:p>
          <a:p>
            <a:r>
              <a:rPr lang="en-US" sz="2000" dirty="0" smtClean="0"/>
              <a:t>Providing high-need students with equitable access to effective teachers is a strategy that can close the achievement gap.</a:t>
            </a:r>
            <a:endParaRPr lang="en-US" sz="2000" baseline="30000" dirty="0"/>
          </a:p>
          <a:p>
            <a:pPr marL="457200" lvl="1" indent="0">
              <a:buNone/>
            </a:pPr>
            <a:r>
              <a:rPr lang="en-US" sz="1600" baseline="30000" dirty="0"/>
              <a:t> </a:t>
            </a:r>
            <a:endParaRPr lang="en-US" sz="1600" baseline="30000" dirty="0" smtClean="0"/>
          </a:p>
          <a:p>
            <a:pPr marL="457200" lvl="1" indent="0">
              <a:buNone/>
            </a:pPr>
            <a:r>
              <a:rPr lang="en-US" sz="1200" dirty="0" smtClean="0"/>
              <a:t>High-need students means students at risk of educational failure or otherwise in need of special assistance and support, such as students who are living in poverty, who attend high-minority schools, who are far below grade level, who have left school before receiving a regular high school diploma, who are at risk of not graduating with a diploma on time, who are homeless, who are in foster care, who have been incarcerated, who have disabilities, or who are English language learners.</a:t>
            </a:r>
            <a:r>
              <a:rPr lang="en-US" sz="1200" baseline="30000" dirty="0" smtClean="0"/>
              <a:t>3</a:t>
            </a:r>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3</a:t>
            </a:fld>
            <a:endParaRPr lang="en-US" altLang="en-US" dirty="0"/>
          </a:p>
        </p:txBody>
      </p:sp>
      <p:sp>
        <p:nvSpPr>
          <p:cNvPr id="10" name="Content Placeholder 2"/>
          <p:cNvSpPr>
            <a:spLocks noGrp="1"/>
          </p:cNvSpPr>
          <p:nvPr>
            <p:ph idx="13"/>
          </p:nvPr>
        </p:nvSpPr>
        <p:spPr>
          <a:xfrm>
            <a:off x="2667000" y="381000"/>
            <a:ext cx="6324600" cy="737616"/>
          </a:xfrm>
          <a:ln>
            <a:noFill/>
          </a:ln>
        </p:spPr>
        <p:txBody>
          <a:bodyPr/>
          <a:lstStyle/>
          <a:p>
            <a:r>
              <a:rPr lang="en-US" dirty="0"/>
              <a:t> </a:t>
            </a:r>
            <a:r>
              <a:rPr lang="en-US" sz="2400" dirty="0" smtClean="0">
                <a:solidFill>
                  <a:schemeClr val="bg1"/>
                </a:solidFill>
                <a:effectLst>
                  <a:outerShdw blurRad="38100" dist="38100" dir="2700000" algn="tl">
                    <a:srgbClr val="000000">
                      <a:alpha val="43137"/>
                    </a:srgbClr>
                  </a:outerShdw>
                </a:effectLst>
              </a:rPr>
              <a:t>Equity Access to Excellent Educators</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39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4688" y="1763713"/>
            <a:ext cx="779462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800" dirty="0" smtClean="0"/>
          </a:p>
          <a:p>
            <a:r>
              <a:rPr lang="en-US" altLang="en-US" i="1" dirty="0" smtClean="0"/>
              <a:t>Rubric</a:t>
            </a:r>
          </a:p>
        </p:txBody>
      </p:sp>
      <p:sp>
        <p:nvSpPr>
          <p:cNvPr id="18437"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8438"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EC8F4B-1ECF-4849-B2AC-35CE2E3A98A4}" type="slidenum">
              <a:rPr lang="en-US" altLang="en-US" smtClean="0">
                <a:solidFill>
                  <a:srgbClr val="223264"/>
                </a:solidFill>
              </a:rPr>
              <a:pPr/>
              <a:t>30</a:t>
            </a:fld>
            <a:endParaRPr lang="en-US" altLang="en-US" dirty="0" smtClean="0">
              <a:solidFill>
                <a:srgbClr val="223264"/>
              </a:solidFill>
            </a:endParaRPr>
          </a:p>
        </p:txBody>
      </p:sp>
      <p:pic>
        <p:nvPicPr>
          <p:cNvPr id="1843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88" y="1219200"/>
            <a:ext cx="77946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79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726" y="1828800"/>
            <a:ext cx="8229600" cy="428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800" dirty="0" smtClean="0"/>
          </a:p>
          <a:p>
            <a:r>
              <a:rPr lang="en-US" altLang="en-US" i="1" dirty="0" smtClean="0"/>
              <a:t>Rubric</a:t>
            </a:r>
          </a:p>
        </p:txBody>
      </p:sp>
      <p:sp>
        <p:nvSpPr>
          <p:cNvPr id="19461"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19462"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7D604F-D56C-4E82-916A-D1B4264AA1EE}" type="slidenum">
              <a:rPr lang="en-US" altLang="en-US" smtClean="0">
                <a:solidFill>
                  <a:srgbClr val="223264"/>
                </a:solidFill>
              </a:rPr>
              <a:pPr/>
              <a:t>31</a:t>
            </a:fld>
            <a:endParaRPr lang="en-US" altLang="en-US" dirty="0" smtClean="0">
              <a:solidFill>
                <a:srgbClr val="223264"/>
              </a:solidFill>
            </a:endParaRPr>
          </a:p>
        </p:txBody>
      </p:sp>
      <p:pic>
        <p:nvPicPr>
          <p:cNvPr id="1946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26" y="1304450"/>
            <a:ext cx="822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750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55863"/>
            <a:ext cx="8229600" cy="281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800" dirty="0" smtClean="0"/>
          </a:p>
          <a:p>
            <a:r>
              <a:rPr lang="en-US" altLang="en-US" i="1" dirty="0" smtClean="0"/>
              <a:t>Rubric</a:t>
            </a:r>
          </a:p>
        </p:txBody>
      </p:sp>
      <p:sp>
        <p:nvSpPr>
          <p:cNvPr id="20485"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20486"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12CE1-BC6F-4595-A09F-89A613CAAE39}" type="slidenum">
              <a:rPr lang="en-US" altLang="en-US" smtClean="0">
                <a:solidFill>
                  <a:srgbClr val="223264"/>
                </a:solidFill>
              </a:rPr>
              <a:pPr/>
              <a:t>32</a:t>
            </a:fld>
            <a:endParaRPr lang="en-US" altLang="en-US" dirty="0" smtClean="0">
              <a:solidFill>
                <a:srgbClr val="223264"/>
              </a:solidFill>
            </a:endParaRPr>
          </a:p>
        </p:txBody>
      </p:sp>
      <p:graphicFrame>
        <p:nvGraphicFramePr>
          <p:cNvPr id="8" name="Table 7"/>
          <p:cNvGraphicFramePr>
            <a:graphicFrameLocks noGrp="1"/>
          </p:cNvGraphicFramePr>
          <p:nvPr/>
        </p:nvGraphicFramePr>
        <p:xfrm>
          <a:off x="457200" y="1848704"/>
          <a:ext cx="8229600" cy="632927"/>
        </p:xfrm>
        <a:graphic>
          <a:graphicData uri="http://schemas.openxmlformats.org/drawingml/2006/table">
            <a:tbl>
              <a:tblPr/>
              <a:tblGrid>
                <a:gridCol w="968188"/>
                <a:gridCol w="7261412"/>
              </a:tblGrid>
              <a:tr h="632927">
                <a:tc>
                  <a:txBody>
                    <a:bodyPr/>
                    <a:lstStyle/>
                    <a:p>
                      <a:pPr marL="71755" marR="71755" algn="ctr">
                        <a:lnSpc>
                          <a:spcPct val="115000"/>
                        </a:lnSpc>
                        <a:spcBef>
                          <a:spcPts val="0"/>
                        </a:spcBef>
                        <a:spcAft>
                          <a:spcPts val="0"/>
                        </a:spcAft>
                      </a:pPr>
                      <a:endParaRPr lang="en-US" sz="2000" b="1" dirty="0">
                        <a:solidFill>
                          <a:schemeClr val="bg1"/>
                        </a:solidFill>
                        <a:latin typeface="Arial" pitchFamily="34" charset="0"/>
                        <a:ea typeface="Times New Roman"/>
                        <a:cs typeface="Arial" pitchFamily="34" charset="0"/>
                      </a:endParaRPr>
                    </a:p>
                  </a:txBody>
                  <a:tcPr marL="43809" marR="438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dirty="0" smtClean="0">
                          <a:latin typeface="+mn-lt"/>
                          <a:ea typeface="Calibri"/>
                          <a:cs typeface="Arial" pitchFamily="34" charset="0"/>
                        </a:rPr>
                        <a:t>Domain V Professional</a:t>
                      </a:r>
                      <a:r>
                        <a:rPr lang="en-US" sz="2800" baseline="0" dirty="0" smtClean="0">
                          <a:latin typeface="+mn-lt"/>
                          <a:ea typeface="Calibri"/>
                          <a:cs typeface="Arial" pitchFamily="34" charset="0"/>
                        </a:rPr>
                        <a:t> Responsibilities</a:t>
                      </a:r>
                      <a:endParaRPr lang="en-US" sz="2800" dirty="0">
                        <a:latin typeface="+mn-lt"/>
                        <a:ea typeface="Calibri"/>
                        <a:cs typeface="Arial" pitchFamily="34" charset="0"/>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75029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a:xfrm>
            <a:off x="2667000" y="1600200"/>
            <a:ext cx="601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171450" eaLnBrk="1" hangingPunct="1">
              <a:buClr>
                <a:schemeClr val="tx2"/>
              </a:buClr>
              <a:buFontTx/>
              <a:buChar char="•"/>
            </a:pPr>
            <a:endParaRPr lang="en-US" altLang="en-US" sz="1200" b="1" dirty="0" smtClean="0">
              <a:solidFill>
                <a:srgbClr val="FF0000"/>
              </a:solidFill>
            </a:endParaRPr>
          </a:p>
          <a:p>
            <a:pPr marL="285750" lvl="1" indent="-171450" eaLnBrk="1" hangingPunct="1">
              <a:buClr>
                <a:schemeClr val="tx2"/>
              </a:buClr>
              <a:buFontTx/>
              <a:buChar char="•"/>
            </a:pPr>
            <a:r>
              <a:rPr lang="en-US" altLang="en-US" sz="1200" b="1" dirty="0" smtClean="0">
                <a:solidFill>
                  <a:srgbClr val="FF0000"/>
                </a:solidFill>
              </a:rPr>
              <a:t>Level 4 </a:t>
            </a:r>
            <a:r>
              <a:rPr lang="en-US" altLang="en-US" sz="1200" dirty="0" smtClean="0"/>
              <a:t>is the most effective level of teacher performance. Rating at this level indicates that the teacher’s performance is exemplary; </a:t>
            </a:r>
            <a:r>
              <a:rPr lang="en-US" altLang="en-US" sz="1200" b="1" dirty="0" smtClean="0">
                <a:solidFill>
                  <a:srgbClr val="FF0000"/>
                </a:solidFill>
              </a:rPr>
              <a:t>consistently exceeding expectations.</a:t>
            </a:r>
            <a:r>
              <a:rPr lang="en-US" altLang="en-US" sz="1200" dirty="0" smtClean="0"/>
              <a:t> Teachers who receive this rating should receive professional development and support to continue to grow and develop their skills.</a:t>
            </a:r>
          </a:p>
          <a:p>
            <a:pPr marL="285750" lvl="1" indent="-171450" eaLnBrk="1" hangingPunct="1">
              <a:buClr>
                <a:schemeClr val="tx2"/>
              </a:buClr>
              <a:buFontTx/>
              <a:buChar char="•"/>
            </a:pPr>
            <a:endParaRPr lang="en-US" altLang="en-US" sz="1200" b="1" dirty="0" smtClean="0">
              <a:solidFill>
                <a:srgbClr val="FF0000"/>
              </a:solidFill>
            </a:endParaRPr>
          </a:p>
          <a:p>
            <a:pPr marL="285750" lvl="1" indent="-171450" eaLnBrk="1" hangingPunct="1">
              <a:buClr>
                <a:schemeClr val="tx2"/>
              </a:buClr>
              <a:buFontTx/>
              <a:buChar char="•"/>
            </a:pPr>
            <a:r>
              <a:rPr lang="en-US" altLang="en-US" sz="1200" b="1" dirty="0" smtClean="0">
                <a:solidFill>
                  <a:srgbClr val="FF0000"/>
                </a:solidFill>
              </a:rPr>
              <a:t>Level 3 </a:t>
            </a:r>
            <a:r>
              <a:rPr lang="en-US" altLang="en-US" sz="1200" dirty="0" smtClean="0"/>
              <a:t>is the expectation for all teachers. Rating at this level indicates the teacher’s performance </a:t>
            </a:r>
            <a:r>
              <a:rPr lang="en-US" altLang="en-US" sz="1200" b="1" dirty="0" smtClean="0">
                <a:solidFill>
                  <a:srgbClr val="FF0000"/>
                </a:solidFill>
              </a:rPr>
              <a:t>consistently meets expectations. </a:t>
            </a:r>
            <a:r>
              <a:rPr lang="en-US" altLang="en-US" sz="1200" dirty="0" smtClean="0"/>
              <a:t>Teachers who receive this rating should receive professional development and support designed to address the identified area(s) for growth.</a:t>
            </a:r>
          </a:p>
          <a:p>
            <a:pPr marL="285750" lvl="1" indent="-171450" eaLnBrk="1" hangingPunct="1">
              <a:buClr>
                <a:schemeClr val="tx2"/>
              </a:buClr>
              <a:buFontTx/>
              <a:buChar char="•"/>
            </a:pPr>
            <a:endParaRPr lang="en-US" altLang="en-US" sz="1200" dirty="0" smtClean="0"/>
          </a:p>
          <a:p>
            <a:pPr marL="285750" lvl="1" indent="-171450" eaLnBrk="1" hangingPunct="1">
              <a:buClr>
                <a:schemeClr val="tx2"/>
              </a:buClr>
              <a:buFontTx/>
              <a:buChar char="•"/>
            </a:pPr>
            <a:r>
              <a:rPr lang="en-US" altLang="en-US" sz="1200" b="1" dirty="0" smtClean="0">
                <a:solidFill>
                  <a:srgbClr val="FF0000"/>
                </a:solidFill>
              </a:rPr>
              <a:t>Level 2 </a:t>
            </a:r>
            <a:r>
              <a:rPr lang="en-US" altLang="en-US" sz="1200" dirty="0" smtClean="0"/>
              <a:t>indicates either a beginning teacher or a teacher who needs focused professional development. Rating at this level indicates the teacher is </a:t>
            </a:r>
            <a:r>
              <a:rPr lang="en-US" altLang="en-US" sz="1200" b="1" dirty="0" smtClean="0">
                <a:solidFill>
                  <a:srgbClr val="FF0000"/>
                </a:solidFill>
              </a:rPr>
              <a:t>sometimes meeting expectations, but not doing so consistently.</a:t>
            </a:r>
            <a:r>
              <a:rPr lang="en-US" altLang="en-US" sz="1200" dirty="0" smtClean="0"/>
              <a:t> Teachers who receive this rating should receive professional development and support designed to address the identified area(s) of challenge.</a:t>
            </a:r>
          </a:p>
          <a:p>
            <a:pPr marL="285750" lvl="1" indent="-171450" eaLnBrk="1" hangingPunct="1">
              <a:buClr>
                <a:schemeClr val="tx2"/>
              </a:buClr>
            </a:pPr>
            <a:endParaRPr lang="en-US" altLang="en-US" sz="1200" dirty="0" smtClean="0"/>
          </a:p>
          <a:p>
            <a:pPr marL="285750" lvl="1" indent="-171450" eaLnBrk="1" hangingPunct="1">
              <a:buClr>
                <a:schemeClr val="tx2"/>
              </a:buClr>
              <a:buFontTx/>
              <a:buChar char="•"/>
            </a:pPr>
            <a:r>
              <a:rPr lang="en-US" altLang="en-US" sz="1200" b="1" dirty="0" smtClean="0">
                <a:solidFill>
                  <a:srgbClr val="FF0000"/>
                </a:solidFill>
              </a:rPr>
              <a:t>Level 1 </a:t>
            </a:r>
            <a:r>
              <a:rPr lang="en-US" altLang="en-US" sz="1200" dirty="0" smtClean="0"/>
              <a:t>is the least effective level of teacher performance. Rating at this level indicates the teacher’s performance is not acceptable. Teachers who receive this rating </a:t>
            </a:r>
            <a:r>
              <a:rPr lang="en-US" altLang="en-US" sz="1200" b="1" dirty="0" smtClean="0">
                <a:solidFill>
                  <a:srgbClr val="FF0000"/>
                </a:solidFill>
              </a:rPr>
              <a:t>rarely meet expectations</a:t>
            </a:r>
            <a:r>
              <a:rPr lang="en-US" altLang="en-US" sz="1200" dirty="0" smtClean="0"/>
              <a:t>.  Teachers who receive this rating should receive immediate and comprehensive professional development and support designed to address the identified area(s) for growth.</a:t>
            </a:r>
          </a:p>
          <a:p>
            <a:endParaRPr lang="en-US" altLang="en-US" sz="1100" dirty="0" smtClean="0"/>
          </a:p>
        </p:txBody>
      </p:sp>
      <p:sp>
        <p:nvSpPr>
          <p:cNvPr id="21507"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800" dirty="0" smtClean="0"/>
          </a:p>
          <a:p>
            <a:r>
              <a:rPr lang="en-US" altLang="en-US" i="1" dirty="0" smtClean="0"/>
              <a:t>Performance Levels</a:t>
            </a:r>
          </a:p>
        </p:txBody>
      </p:sp>
      <p:sp>
        <p:nvSpPr>
          <p:cNvPr id="21509"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21510"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13C223-4E96-412D-BF46-6EFF095701D7}" type="slidenum">
              <a:rPr lang="en-US" altLang="en-US" smtClean="0">
                <a:solidFill>
                  <a:srgbClr val="223264"/>
                </a:solidFill>
              </a:rPr>
              <a:pPr/>
              <a:t>33</a:t>
            </a:fld>
            <a:endParaRPr lang="en-US" altLang="en-US" dirty="0" smtClean="0">
              <a:solidFill>
                <a:srgbClr val="223264"/>
              </a:solidFill>
            </a:endParaRPr>
          </a:p>
        </p:txBody>
      </p:sp>
      <p:sp>
        <p:nvSpPr>
          <p:cNvPr id="7" name="Rectangle 8"/>
          <p:cNvSpPr>
            <a:spLocks noChangeArrowheads="1"/>
          </p:cNvSpPr>
          <p:nvPr/>
        </p:nvSpPr>
        <p:spPr bwMode="gray">
          <a:xfrm>
            <a:off x="2952750" y="1243012"/>
            <a:ext cx="6134100" cy="428625"/>
          </a:xfrm>
          <a:prstGeom prst="rect">
            <a:avLst/>
          </a:prstGeom>
          <a:solidFill>
            <a:schemeClr val="bg1"/>
          </a:solidFill>
          <a:ln>
            <a:noFill/>
          </a:ln>
          <a:effectLst>
            <a:outerShdw blurRad="63500" dist="26940" dir="5400000" algn="ctr" rotWithShape="0">
              <a:schemeClr val="tx2">
                <a:alpha val="74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91440" bIns="91440" anchor="b">
            <a:spAutoFit/>
          </a:bodyPr>
          <a:lstStyle/>
          <a:p>
            <a:pPr algn="ctr" eaLnBrk="1" hangingPunct="1">
              <a:defRPr/>
            </a:pPr>
            <a:r>
              <a:rPr lang="en-US" sz="1600" b="1" dirty="0"/>
              <a:t>Description</a:t>
            </a:r>
          </a:p>
        </p:txBody>
      </p:sp>
      <p:sp>
        <p:nvSpPr>
          <p:cNvPr id="8" name="Rectangle 3"/>
          <p:cNvSpPr>
            <a:spLocks noChangeArrowheads="1"/>
          </p:cNvSpPr>
          <p:nvPr/>
        </p:nvSpPr>
        <p:spPr bwMode="auto">
          <a:xfrm>
            <a:off x="441325" y="1843088"/>
            <a:ext cx="1847850" cy="682625"/>
          </a:xfrm>
          <a:prstGeom prst="rect">
            <a:avLst/>
          </a:prstGeom>
          <a:solidFill>
            <a:schemeClr val="accent1">
              <a:lumMod val="75000"/>
            </a:schemeClr>
          </a:solidFill>
          <a:ln>
            <a:noFill/>
          </a:ln>
        </p:spPr>
        <p:txBody>
          <a:bodyPr wrap="none" tIns="91440" bIns="91440" anchor="ctr"/>
          <a:lstStyle/>
          <a:p>
            <a:pPr algn="ctr" eaLnBrk="1" fontAlgn="auto" hangingPunct="1">
              <a:spcBef>
                <a:spcPts val="0"/>
              </a:spcBef>
              <a:spcAft>
                <a:spcPts val="0"/>
              </a:spcAft>
              <a:defRPr/>
            </a:pPr>
            <a:r>
              <a:rPr lang="en-US" sz="1400" b="1" dirty="0">
                <a:latin typeface="+mn-lt"/>
              </a:rPr>
              <a:t>Level 4</a:t>
            </a:r>
          </a:p>
        </p:txBody>
      </p:sp>
      <p:sp>
        <p:nvSpPr>
          <p:cNvPr id="9" name="Rectangle 7"/>
          <p:cNvSpPr>
            <a:spLocks noChangeArrowheads="1"/>
          </p:cNvSpPr>
          <p:nvPr/>
        </p:nvSpPr>
        <p:spPr bwMode="gray">
          <a:xfrm>
            <a:off x="546893" y="1119188"/>
            <a:ext cx="1636713" cy="676275"/>
          </a:xfrm>
          <a:prstGeom prst="rect">
            <a:avLst/>
          </a:prstGeom>
          <a:solidFill>
            <a:schemeClr val="bg1"/>
          </a:solidFill>
          <a:ln>
            <a:noFill/>
          </a:ln>
          <a:effectLst>
            <a:outerShdw blurRad="63500" dist="26940" dir="5400000" algn="ctr" rotWithShape="0">
              <a:schemeClr val="tx2">
                <a:alpha val="74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91440" bIns="91440" anchor="b">
            <a:spAutoFit/>
          </a:bodyPr>
          <a:lstStyle/>
          <a:p>
            <a:pPr algn="ctr" eaLnBrk="1" hangingPunct="1">
              <a:defRPr/>
            </a:pPr>
            <a:r>
              <a:rPr lang="en-US" sz="1600" b="1" dirty="0"/>
              <a:t>Performance ratings</a:t>
            </a:r>
          </a:p>
        </p:txBody>
      </p:sp>
      <p:sp>
        <p:nvSpPr>
          <p:cNvPr id="10" name="Rectangle 4"/>
          <p:cNvSpPr>
            <a:spLocks noChangeArrowheads="1"/>
          </p:cNvSpPr>
          <p:nvPr/>
        </p:nvSpPr>
        <p:spPr bwMode="auto">
          <a:xfrm>
            <a:off x="447675" y="2765425"/>
            <a:ext cx="1847850" cy="685800"/>
          </a:xfrm>
          <a:prstGeom prst="rect">
            <a:avLst/>
          </a:prstGeom>
          <a:solidFill>
            <a:schemeClr val="accent1">
              <a:lumMod val="60000"/>
              <a:lumOff val="40000"/>
              <a:alpha val="90000"/>
            </a:schemeClr>
          </a:solidFill>
          <a:ln w="9525" algn="ctr">
            <a:noFill/>
            <a:miter lim="800000"/>
            <a:headEnd type="none" w="lg" len="lg"/>
            <a:tailEnd type="none" w="lg" len="lg"/>
          </a:ln>
        </p:spPr>
        <p:txBody>
          <a:bodyPr wrap="none" tIns="91440" bIns="91440" anchor="ctr"/>
          <a:lstStyle/>
          <a:p>
            <a:pPr algn="ctr" eaLnBrk="1" fontAlgn="auto" hangingPunct="1">
              <a:spcBef>
                <a:spcPts val="0"/>
              </a:spcBef>
              <a:spcAft>
                <a:spcPts val="0"/>
              </a:spcAft>
              <a:defRPr/>
            </a:pPr>
            <a:r>
              <a:rPr lang="en-US" sz="1400" b="1" dirty="0">
                <a:latin typeface="+mn-lt"/>
              </a:rPr>
              <a:t>Level 3</a:t>
            </a:r>
          </a:p>
        </p:txBody>
      </p:sp>
      <p:sp>
        <p:nvSpPr>
          <p:cNvPr id="11" name="Rectangle 5"/>
          <p:cNvSpPr>
            <a:spLocks noChangeArrowheads="1"/>
          </p:cNvSpPr>
          <p:nvPr/>
        </p:nvSpPr>
        <p:spPr bwMode="auto">
          <a:xfrm>
            <a:off x="457200" y="3840163"/>
            <a:ext cx="1847850" cy="914400"/>
          </a:xfrm>
          <a:prstGeom prst="rect">
            <a:avLst/>
          </a:prstGeom>
          <a:solidFill>
            <a:schemeClr val="accent1">
              <a:lumMod val="40000"/>
              <a:lumOff val="60000"/>
            </a:schemeClr>
          </a:solidFill>
          <a:ln w="9525" algn="ctr">
            <a:noFill/>
            <a:miter lim="800000"/>
            <a:headEnd type="none" w="lg" len="lg"/>
            <a:tailEnd type="none" w="lg" len="lg"/>
          </a:ln>
        </p:spPr>
        <p:txBody>
          <a:bodyPr wrap="none" tIns="91440" bIns="91440" anchor="ctr"/>
          <a:lstStyle/>
          <a:p>
            <a:pPr algn="ctr" eaLnBrk="1" fontAlgn="auto" hangingPunct="1">
              <a:spcBef>
                <a:spcPts val="0"/>
              </a:spcBef>
              <a:spcAft>
                <a:spcPts val="0"/>
              </a:spcAft>
              <a:defRPr/>
            </a:pPr>
            <a:endParaRPr lang="en-US" sz="1400" b="1" dirty="0">
              <a:latin typeface="+mn-lt"/>
            </a:endParaRPr>
          </a:p>
          <a:p>
            <a:pPr algn="ctr" eaLnBrk="1" fontAlgn="auto" hangingPunct="1">
              <a:spcBef>
                <a:spcPts val="0"/>
              </a:spcBef>
              <a:spcAft>
                <a:spcPts val="0"/>
              </a:spcAft>
              <a:defRPr/>
            </a:pPr>
            <a:r>
              <a:rPr lang="en-US" sz="1400" b="1" dirty="0">
                <a:latin typeface="+mn-lt"/>
              </a:rPr>
              <a:t>Level 2</a:t>
            </a:r>
          </a:p>
          <a:p>
            <a:pPr algn="ctr" eaLnBrk="1" fontAlgn="auto" hangingPunct="1">
              <a:spcBef>
                <a:spcPts val="0"/>
              </a:spcBef>
              <a:spcAft>
                <a:spcPts val="0"/>
              </a:spcAft>
              <a:defRPr/>
            </a:pPr>
            <a:endParaRPr lang="en-US" sz="1400" b="1" dirty="0">
              <a:latin typeface="+mn-lt"/>
            </a:endParaRPr>
          </a:p>
        </p:txBody>
      </p:sp>
      <p:sp>
        <p:nvSpPr>
          <p:cNvPr id="12" name="Rectangle 6"/>
          <p:cNvSpPr>
            <a:spLocks noChangeArrowheads="1"/>
          </p:cNvSpPr>
          <p:nvPr/>
        </p:nvSpPr>
        <p:spPr bwMode="auto">
          <a:xfrm>
            <a:off x="457200" y="5143500"/>
            <a:ext cx="1847850" cy="682625"/>
          </a:xfrm>
          <a:prstGeom prst="rect">
            <a:avLst/>
          </a:prstGeom>
          <a:solidFill>
            <a:schemeClr val="accent1">
              <a:lumMod val="20000"/>
              <a:lumOff val="80000"/>
            </a:schemeClr>
          </a:solidFill>
          <a:ln>
            <a:noFill/>
          </a:ln>
        </p:spPr>
        <p:txBody>
          <a:bodyPr wrap="none" tIns="91440" bIns="91440" anchor="ctr"/>
          <a:lstStyle/>
          <a:p>
            <a:pPr algn="ctr" eaLnBrk="1" fontAlgn="auto" hangingPunct="1">
              <a:spcBef>
                <a:spcPts val="0"/>
              </a:spcBef>
              <a:spcAft>
                <a:spcPts val="0"/>
              </a:spcAft>
              <a:defRPr/>
            </a:pPr>
            <a:r>
              <a:rPr lang="en-US" sz="1400" b="1" dirty="0">
                <a:latin typeface="+mn-lt"/>
              </a:rPr>
              <a:t>Level 1</a:t>
            </a:r>
          </a:p>
        </p:txBody>
      </p:sp>
    </p:spTree>
    <p:extLst>
      <p:ext uri="{BB962C8B-B14F-4D97-AF65-F5344CB8AC3E}">
        <p14:creationId xmlns:p14="http://schemas.microsoft.com/office/powerpoint/2010/main" val="1055342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Ratings for all twenty standards should be linked to the </a:t>
            </a:r>
            <a:r>
              <a:rPr lang="en-US" altLang="en-US" dirty="0" smtClean="0">
                <a:solidFill>
                  <a:srgbClr val="FF0000"/>
                </a:solidFill>
              </a:rPr>
              <a:t>evidence</a:t>
            </a:r>
            <a:r>
              <a:rPr lang="en-US" altLang="en-US" dirty="0" smtClean="0"/>
              <a:t> collected during the formal observation(s), walk-through (informal) observations, artifact review,  and post-observation conference(s).  </a:t>
            </a:r>
          </a:p>
          <a:p>
            <a:r>
              <a:rPr lang="en-US" altLang="en-US" dirty="0" smtClean="0"/>
              <a:t>Pre-observation conferences and student surveys are optional methods of evidence collection.</a:t>
            </a:r>
          </a:p>
          <a:p>
            <a:endParaRPr lang="en-US" altLang="en-US" dirty="0" smtClean="0"/>
          </a:p>
        </p:txBody>
      </p:sp>
      <p:sp>
        <p:nvSpPr>
          <p:cNvPr id="22531" name="Content Placeholder 2"/>
          <p:cNvSpPr>
            <a:spLocks noGrp="1"/>
          </p:cNvSpPr>
          <p:nvPr>
            <p:ph idx="13"/>
          </p:nvPr>
        </p:nvSpPr>
        <p:spPr bwMode="auto">
          <a:xfrm>
            <a:off x="2667000" y="52388"/>
            <a:ext cx="441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M-STAR Standards Ratings</a:t>
            </a:r>
          </a:p>
        </p:txBody>
      </p:sp>
      <p:sp>
        <p:nvSpPr>
          <p:cNvPr id="22533"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22534"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AEC068-22C3-4BED-8787-9865604428F2}" type="slidenum">
              <a:rPr lang="en-US" altLang="en-US" smtClean="0">
                <a:solidFill>
                  <a:srgbClr val="223264"/>
                </a:solidFill>
              </a:rPr>
              <a:pPr/>
              <a:t>34</a:t>
            </a:fld>
            <a:endParaRPr lang="en-US" altLang="en-US" dirty="0" smtClean="0">
              <a:solidFill>
                <a:srgbClr val="223264"/>
              </a:solidFill>
            </a:endParaRPr>
          </a:p>
        </p:txBody>
      </p:sp>
    </p:spTree>
    <p:extLst>
      <p:ext uri="{BB962C8B-B14F-4D97-AF65-F5344CB8AC3E}">
        <p14:creationId xmlns:p14="http://schemas.microsoft.com/office/powerpoint/2010/main" val="169590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63" y="1676400"/>
            <a:ext cx="8042275" cy="351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a:spLocks noGrp="1"/>
          </p:cNvSpPr>
          <p:nvPr>
            <p:ph idx="13"/>
          </p:nvPr>
        </p:nvSpPr>
        <p:spPr bwMode="auto">
          <a:xfrm>
            <a:off x="2667000" y="52388"/>
            <a:ext cx="4876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dirty="0" smtClean="0"/>
              <a:t>Example: Summative </a:t>
            </a:r>
            <a:br>
              <a:rPr lang="en-US" altLang="en-US" i="1" dirty="0" smtClean="0"/>
            </a:br>
            <a:r>
              <a:rPr lang="en-US" altLang="en-US" i="1" dirty="0" smtClean="0"/>
              <a:t>Observation Rating</a:t>
            </a:r>
          </a:p>
        </p:txBody>
      </p:sp>
      <p:sp>
        <p:nvSpPr>
          <p:cNvPr id="23557"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223264"/>
                </a:solidFill>
              </a:rPr>
              <a:t>©MDE - Office of Educator Quality</a:t>
            </a:r>
          </a:p>
        </p:txBody>
      </p:sp>
      <p:sp>
        <p:nvSpPr>
          <p:cNvPr id="23558"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EB121E-075B-4201-A42A-5854FE8AEF5C}" type="slidenum">
              <a:rPr lang="en-US" altLang="en-US" smtClean="0">
                <a:solidFill>
                  <a:srgbClr val="223264"/>
                </a:solidFill>
              </a:rPr>
              <a:pPr/>
              <a:t>35</a:t>
            </a:fld>
            <a:endParaRPr lang="en-US" altLang="en-US" dirty="0" smtClean="0">
              <a:solidFill>
                <a:srgbClr val="223264"/>
              </a:solidFill>
            </a:endParaRPr>
          </a:p>
        </p:txBody>
      </p:sp>
    </p:spTree>
    <p:extLst>
      <p:ext uri="{BB962C8B-B14F-4D97-AF65-F5344CB8AC3E}">
        <p14:creationId xmlns:p14="http://schemas.microsoft.com/office/powerpoint/2010/main" val="2849197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PRINCIPAL EVALUATION</a:t>
            </a:r>
            <a:endParaRPr lang="en-US" dirty="0"/>
          </a:p>
        </p:txBody>
      </p:sp>
      <p:sp>
        <p:nvSpPr>
          <p:cNvPr id="6" name="Slide Number Placeholder 5"/>
          <p:cNvSpPr>
            <a:spLocks noGrp="1"/>
          </p:cNvSpPr>
          <p:nvPr>
            <p:ph type="sldNum" sz="quarter" idx="4294967295"/>
          </p:nvPr>
        </p:nvSpPr>
        <p:spPr>
          <a:xfrm>
            <a:off x="7010400" y="6256338"/>
            <a:ext cx="2133600" cy="501650"/>
          </a:xfrm>
        </p:spPr>
        <p:txBody>
          <a:bodyPr/>
          <a:lstStyle/>
          <a:p>
            <a:fld id="{DD703991-08C7-45BF-9C56-CD0BE4849A7C}" type="slidenum">
              <a:rPr lang="en-US" altLang="en-US" smtClean="0"/>
              <a:pPr/>
              <a:t>36</a:t>
            </a:fld>
            <a:endParaRPr lang="en-US" altLang="en-US" dirty="0"/>
          </a:p>
        </p:txBody>
      </p:sp>
    </p:spTree>
    <p:extLst>
      <p:ext uri="{BB962C8B-B14F-4D97-AF65-F5344CB8AC3E}">
        <p14:creationId xmlns:p14="http://schemas.microsoft.com/office/powerpoint/2010/main" val="1410408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sz="1600" smtClean="0"/>
          </a:p>
          <a:p>
            <a:pPr marL="0" indent="0">
              <a:buFont typeface="Arial" panose="020B0604020202020204" pitchFamily="34" charset="0"/>
              <a:buNone/>
            </a:pPr>
            <a:endParaRPr lang="en-US" altLang="en-US" sz="1600" smtClean="0"/>
          </a:p>
          <a:p>
            <a:pPr marL="0" indent="0">
              <a:buFont typeface="Arial" panose="020B0604020202020204" pitchFamily="34" charset="0"/>
              <a:buNone/>
            </a:pPr>
            <a:endParaRPr lang="en-US" altLang="en-US" smtClean="0"/>
          </a:p>
        </p:txBody>
      </p:sp>
      <p:sp>
        <p:nvSpPr>
          <p:cNvPr id="8194" name="Content Placeholder 5"/>
          <p:cNvSpPr>
            <a:spLocks noGrp="1"/>
          </p:cNvSpPr>
          <p:nvPr>
            <p:ph idx="13"/>
          </p:nvPr>
        </p:nvSpPr>
        <p:spPr bwMode="auto">
          <a:xfrm>
            <a:off x="2667000" y="52388"/>
            <a:ext cx="4191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altLang="en-US" smtClean="0"/>
              <a:t>MPES Target Dates</a:t>
            </a:r>
          </a:p>
        </p:txBody>
      </p:sp>
      <p:sp>
        <p:nvSpPr>
          <p:cNvPr id="8195"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solidFill>
                  <a:srgbClr val="223264"/>
                </a:solidFill>
              </a:rPr>
              <a:t>©MDE – Office of Educator Quality</a:t>
            </a:r>
          </a:p>
        </p:txBody>
      </p:sp>
      <p:sp>
        <p:nvSpPr>
          <p:cNvPr id="8196"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0691EF-4D17-4E68-BE1A-92E511DF1E48}" type="slidenum">
              <a:rPr lang="en-US" altLang="en-US" sz="1200">
                <a:solidFill>
                  <a:srgbClr val="223264"/>
                </a:solidFill>
              </a:rPr>
              <a:pPr/>
              <a:t>37</a:t>
            </a:fld>
            <a:endParaRPr lang="en-US" altLang="en-US" sz="1200">
              <a:solidFill>
                <a:srgbClr val="223264"/>
              </a:solidFill>
            </a:endParaRPr>
          </a:p>
        </p:txBody>
      </p:sp>
      <p:sp>
        <p:nvSpPr>
          <p:cNvPr id="8197" name="Rectangle 2"/>
          <p:cNvSpPr>
            <a:spLocks noChangeArrowheads="1"/>
          </p:cNvSpPr>
          <p:nvPr/>
        </p:nvSpPr>
        <p:spPr bwMode="auto">
          <a:xfrm>
            <a:off x="838200" y="2967038"/>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b="1"/>
          </a:p>
          <a:p>
            <a:pPr algn="ctr"/>
            <a:endParaRPr lang="en-US" altLang="en-US" sz="1800" b="1"/>
          </a:p>
          <a:p>
            <a:pPr algn="ctr"/>
            <a:endParaRPr lang="en-US" altLang="en-US" b="1"/>
          </a:p>
        </p:txBody>
      </p:sp>
      <p:graphicFrame>
        <p:nvGraphicFramePr>
          <p:cNvPr id="8198" name="Chart 3"/>
          <p:cNvGraphicFramePr>
            <a:graphicFrameLocks/>
          </p:cNvGraphicFramePr>
          <p:nvPr/>
        </p:nvGraphicFramePr>
        <p:xfrm>
          <a:off x="381000" y="1143000"/>
          <a:ext cx="7569200" cy="4749800"/>
        </p:xfrm>
        <a:graphic>
          <a:graphicData uri="http://schemas.openxmlformats.org/presentationml/2006/ole">
            <mc:AlternateContent xmlns:mc="http://schemas.openxmlformats.org/markup-compatibility/2006">
              <mc:Choice xmlns:v="urn:schemas-microsoft-com:vml" Requires="v">
                <p:oleObj spid="_x0000_s1050" name="Chart" r:id="rId5" imgW="7571888" imgH="4749196" progId="Excel.Chart.8">
                  <p:embed/>
                </p:oleObj>
              </mc:Choice>
              <mc:Fallback>
                <p:oleObj name="Chart" r:id="rId5" imgW="7571888" imgH="474919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43000"/>
                        <a:ext cx="75692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93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mtClean="0"/>
              <a:t>In 2014-2015, the MDE began capturing MPES data in ELMS as the method chosen to monitor MPES implementation throughout the school year (federal requirement).</a:t>
            </a:r>
          </a:p>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smtClean="0"/>
              <a:t>*</a:t>
            </a:r>
            <a:r>
              <a:rPr lang="en-US" altLang="en-US" sz="2400" smtClean="0"/>
              <a:t>Note: Scores will be reported via SharePoint for the 2014-2015 MPES cycle due to the waiver that allows states respite from using student assessment data in educator evaluation for 2014-2015.</a:t>
            </a:r>
          </a:p>
        </p:txBody>
      </p:sp>
      <p:sp>
        <p:nvSpPr>
          <p:cNvPr id="9218" name="Content Placeholder 2"/>
          <p:cNvSpPr>
            <a:spLocks noGrp="1"/>
          </p:cNvSpPr>
          <p:nvPr>
            <p:ph idx="13"/>
          </p:nvPr>
        </p:nvSpPr>
        <p:spPr bwMode="auto">
          <a:xfrm>
            <a:off x="2667000" y="52388"/>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MS Principal Evaluation System</a:t>
            </a:r>
          </a:p>
        </p:txBody>
      </p:sp>
      <p:sp>
        <p:nvSpPr>
          <p:cNvPr id="9219"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solidFill>
                  <a:srgbClr val="223264"/>
                </a:solidFill>
              </a:rPr>
              <a:t>©MDE – Office of Educator Quality</a:t>
            </a:r>
          </a:p>
        </p:txBody>
      </p:sp>
      <p:sp>
        <p:nvSpPr>
          <p:cNvPr id="9220"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B65234-CF31-4DB9-9C6E-388DBCB5D3A7}" type="slidenum">
              <a:rPr lang="en-US" altLang="en-US" sz="1200">
                <a:solidFill>
                  <a:srgbClr val="223264"/>
                </a:solidFill>
              </a:rPr>
              <a:pPr/>
              <a:t>38</a:t>
            </a:fld>
            <a:endParaRPr lang="en-US" altLang="en-US" sz="1200">
              <a:solidFill>
                <a:srgbClr val="223264"/>
              </a:solidFill>
            </a:endParaRPr>
          </a:p>
        </p:txBody>
      </p:sp>
    </p:spTree>
    <p:extLst>
      <p:ext uri="{BB962C8B-B14F-4D97-AF65-F5344CB8AC3E}">
        <p14:creationId xmlns:p14="http://schemas.microsoft.com/office/powerpoint/2010/main" val="3706423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Content Placeholder 1" descr="Screen Shot 2015-06-08 at 9.44.52 AM.png"/>
          <p:cNvPicPr>
            <a:picLocks noGrp="1" noChangeAspect="1"/>
          </p:cNvPicPr>
          <p:nvPr>
            <p:ph idx="1"/>
          </p:nvPr>
        </p:nvPicPr>
        <p:blipFill>
          <a:blip r:embed="rId3">
            <a:extLst>
              <a:ext uri="{28A0092B-C50C-407E-A947-70E740481C1C}">
                <a14:useLocalDpi xmlns:a14="http://schemas.microsoft.com/office/drawing/2010/main" val="0"/>
              </a:ext>
            </a:extLst>
          </a:blip>
          <a:srcRect t="-29239" b="-29239"/>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Content Placeholder 2"/>
          <p:cNvSpPr>
            <a:spLocks noGrp="1"/>
          </p:cNvSpPr>
          <p:nvPr>
            <p:ph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t>The superintendent (or his/her designee) creates a list of all school administrators in the district (which assigns the MPES module to them)</a:t>
            </a:r>
          </a:p>
          <a:p>
            <a:r>
              <a:rPr lang="en-US" altLang="en-US" sz="2400" smtClean="0"/>
              <a:t>The superintendent reports MPES scores at the end of the MPES cycle</a:t>
            </a:r>
          </a:p>
        </p:txBody>
      </p:sp>
      <p:sp>
        <p:nvSpPr>
          <p:cNvPr id="10243" name="Content Placeholder 2"/>
          <p:cNvSpPr>
            <a:spLocks noGrp="1"/>
          </p:cNvSpPr>
          <p:nvPr>
            <p:ph idx="14"/>
          </p:nvPr>
        </p:nvSpPr>
        <p:spPr bwMode="auto">
          <a:xfrm>
            <a:off x="2667000" y="55563"/>
            <a:ext cx="4038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mtClean="0"/>
              <a:t>MPES-ELMS:</a:t>
            </a:r>
          </a:p>
          <a:p>
            <a:pPr algn="ctr"/>
            <a:r>
              <a:rPr lang="en-US" altLang="en-US" smtClean="0"/>
              <a:t>Superintendent</a:t>
            </a:r>
          </a:p>
        </p:txBody>
      </p:sp>
      <p:sp>
        <p:nvSpPr>
          <p:cNvPr id="10244" name="Footer Placeholder 4"/>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solidFill>
                  <a:srgbClr val="223264"/>
                </a:solidFill>
              </a:rPr>
              <a:t>©MDE – Office of Educator Quality</a:t>
            </a:r>
          </a:p>
        </p:txBody>
      </p:sp>
      <p:sp>
        <p:nvSpPr>
          <p:cNvPr id="10245" name="Slide Number Placehold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18A84E-063D-40E5-8B3D-D1B824406644}" type="slidenum">
              <a:rPr lang="en-US" altLang="en-US" sz="1200">
                <a:solidFill>
                  <a:srgbClr val="223264"/>
                </a:solidFill>
              </a:rPr>
              <a:pPr/>
              <a:t>39</a:t>
            </a:fld>
            <a:endParaRPr lang="en-US" altLang="en-US" sz="1200">
              <a:solidFill>
                <a:srgbClr val="223264"/>
              </a:solidFill>
            </a:endParaRPr>
          </a:p>
        </p:txBody>
      </p:sp>
    </p:spTree>
    <p:extLst>
      <p:ext uri="{BB962C8B-B14F-4D97-AF65-F5344CB8AC3E}">
        <p14:creationId xmlns:p14="http://schemas.microsoft.com/office/powerpoint/2010/main" val="135898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the problem of inequitable access may begin with the supply of teachers, it compounds over time as new teachers develop their skills.</a:t>
            </a:r>
            <a:r>
              <a:rPr lang="en-US" baseline="30000" dirty="0" smtClean="0"/>
              <a:t>3 </a:t>
            </a:r>
          </a:p>
          <a:p>
            <a:pPr lvl="1"/>
            <a:r>
              <a:rPr lang="en-US" sz="2000" dirty="0" smtClean="0"/>
              <a:t>In low-poverty, low-minority schools, teachers develop more quickly and improve over a longer period of time more often than in high-poverty, high-minority schools.</a:t>
            </a:r>
            <a:r>
              <a:rPr lang="en-US" sz="2000" baseline="30000" dirty="0" smtClean="0"/>
              <a:t>4</a:t>
            </a:r>
            <a:r>
              <a:rPr lang="en-US" sz="2000" dirty="0" smtClean="0"/>
              <a:t> </a:t>
            </a:r>
          </a:p>
          <a:p>
            <a:pPr lvl="1"/>
            <a:r>
              <a:rPr lang="en-US" sz="2000" dirty="0" smtClean="0"/>
              <a:t>In low-poverty schools, teacher effectiveness increases with experience, particularly from years 6 to 12; whereas teacher effectiveness plateaus in high-poverty schools after 5 years of teaching.</a:t>
            </a:r>
            <a:r>
              <a:rPr lang="en-US" sz="2000" baseline="30000" dirty="0" smtClean="0"/>
              <a:t>5</a:t>
            </a:r>
            <a:endParaRPr lang="en-US" sz="2000" baseline="30000"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a:t>
            </a:fld>
            <a:endParaRPr lang="en-US" altLang="en-US" dirty="0"/>
          </a:p>
        </p:txBody>
      </p:sp>
      <p:sp>
        <p:nvSpPr>
          <p:cNvPr id="10" name="Content Placeholder 2"/>
          <p:cNvSpPr>
            <a:spLocks noGrp="1"/>
          </p:cNvSpPr>
          <p:nvPr>
            <p:ph idx="13"/>
          </p:nvPr>
        </p:nvSpPr>
        <p:spPr>
          <a:xfrm>
            <a:off x="2667000" y="381000"/>
            <a:ext cx="5486400" cy="737616"/>
          </a:xfrm>
        </p:spPr>
        <p:txBody>
          <a:bodyPr/>
          <a:lstStyle/>
          <a:p>
            <a:r>
              <a:rPr lang="en-US" dirty="0"/>
              <a:t> </a:t>
            </a:r>
            <a:r>
              <a:rPr lang="en-US" dirty="0" smtClean="0">
                <a:solidFill>
                  <a:schemeClr val="bg1"/>
                </a:solidFill>
                <a:effectLst>
                  <a:outerShdw blurRad="38100" dist="38100" dir="2700000" algn="tl">
                    <a:srgbClr val="000000">
                      <a:alpha val="43137"/>
                    </a:srgbClr>
                  </a:outerShdw>
                </a:effectLst>
              </a:rPr>
              <a:t>Development of Teachers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2587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t>School administrators log into ELMS after MPES conferences and enter required data in the MPES module</a:t>
            </a:r>
          </a:p>
          <a:p>
            <a:r>
              <a:rPr lang="en-US" altLang="en-US" sz="2400" smtClean="0"/>
              <a:t>Required data include:</a:t>
            </a:r>
          </a:p>
          <a:p>
            <a:pPr lvl="1"/>
            <a:r>
              <a:rPr lang="en-US" altLang="en-US" sz="2000" smtClean="0"/>
              <a:t>All goal-setting data</a:t>
            </a:r>
          </a:p>
          <a:p>
            <a:pPr lvl="1"/>
            <a:r>
              <a:rPr lang="en-US" altLang="en-US" sz="2000" smtClean="0"/>
              <a:t>Supervisor information</a:t>
            </a:r>
          </a:p>
          <a:p>
            <a:pPr lvl="1"/>
            <a:r>
              <a:rPr lang="en-US" altLang="en-US" sz="2000" smtClean="0"/>
              <a:t>Certified staff and student numbers</a:t>
            </a:r>
          </a:p>
          <a:p>
            <a:pPr lvl="1"/>
            <a:r>
              <a:rPr lang="en-US" altLang="en-US" sz="2000" smtClean="0"/>
              <a:t>Action plan completion date</a:t>
            </a:r>
          </a:p>
          <a:p>
            <a:pPr lvl="1"/>
            <a:r>
              <a:rPr lang="en-US" altLang="en-US" sz="2000" smtClean="0"/>
              <a:t>Conference dates</a:t>
            </a:r>
          </a:p>
          <a:p>
            <a:pPr lvl="1"/>
            <a:endParaRPr lang="en-US" altLang="en-US" sz="2000" smtClean="0"/>
          </a:p>
        </p:txBody>
      </p:sp>
      <p:pic>
        <p:nvPicPr>
          <p:cNvPr id="11266" name="Content Placeholder 5" descr="Screen Shot 2015-06-08 at 9.47.55 AM.png"/>
          <p:cNvPicPr>
            <a:picLocks noGrp="1" noChangeAspect="1"/>
          </p:cNvPicPr>
          <p:nvPr>
            <p:ph idx="13"/>
          </p:nvPr>
        </p:nvPicPr>
        <p:blipFill>
          <a:blip r:embed="rId3">
            <a:extLst>
              <a:ext uri="{28A0092B-C50C-407E-A947-70E740481C1C}">
                <a14:useLocalDpi xmlns:a14="http://schemas.microsoft.com/office/drawing/2010/main" val="0"/>
              </a:ext>
            </a:extLst>
          </a:blip>
          <a:srcRect t="-104823" b="-104823"/>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3"/>
          <p:cNvSpPr>
            <a:spLocks noGrp="1"/>
          </p:cNvSpPr>
          <p:nvPr>
            <p:ph idx="14"/>
          </p:nvPr>
        </p:nvSpPr>
        <p:spPr bwMode="auto">
          <a:xfrm>
            <a:off x="2667000" y="55563"/>
            <a:ext cx="4038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smtClean="0"/>
              <a:t>MPES-ELMS:</a:t>
            </a:r>
          </a:p>
          <a:p>
            <a:pPr algn="ctr"/>
            <a:r>
              <a:rPr lang="en-US" altLang="en-US" sz="2800" smtClean="0"/>
              <a:t>School Administrators</a:t>
            </a:r>
          </a:p>
        </p:txBody>
      </p:sp>
      <p:sp>
        <p:nvSpPr>
          <p:cNvPr id="11268" name="Footer Placeholder 1"/>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solidFill>
                  <a:srgbClr val="223264"/>
                </a:solidFill>
              </a:rPr>
              <a:t>©MDE – Office of Educator Quality</a:t>
            </a:r>
          </a:p>
        </p:txBody>
      </p:sp>
      <p:sp>
        <p:nvSpPr>
          <p:cNvPr id="11269"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DD7B13-B232-4A7B-AD1A-AB1D36D18F13}" type="slidenum">
              <a:rPr lang="en-US" altLang="en-US" sz="1200">
                <a:solidFill>
                  <a:srgbClr val="223264"/>
                </a:solidFill>
              </a:rPr>
              <a:pPr/>
              <a:t>40</a:t>
            </a:fld>
            <a:endParaRPr lang="en-US" altLang="en-US" sz="1200">
              <a:solidFill>
                <a:srgbClr val="223264"/>
              </a:solidFill>
            </a:endParaRPr>
          </a:p>
        </p:txBody>
      </p:sp>
    </p:spTree>
    <p:extLst>
      <p:ext uri="{BB962C8B-B14F-4D97-AF65-F5344CB8AC3E}">
        <p14:creationId xmlns:p14="http://schemas.microsoft.com/office/powerpoint/2010/main" val="2591447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Educator Misconduct</a:t>
            </a:r>
            <a:br>
              <a:rPr lang="en-US" dirty="0" smtClean="0"/>
            </a:br>
            <a:r>
              <a:rPr lang="en-US" dirty="0"/>
              <a:t/>
            </a:r>
            <a:br>
              <a:rPr lang="en-US" dirty="0"/>
            </a:br>
            <a:r>
              <a:rPr lang="en-US" dirty="0" smtClean="0"/>
              <a:t/>
            </a:r>
            <a:br>
              <a:rPr lang="en-US" dirty="0" smtClean="0"/>
            </a:br>
            <a:endParaRPr lang="en-US" dirty="0"/>
          </a:p>
        </p:txBody>
      </p:sp>
      <p:sp>
        <p:nvSpPr>
          <p:cNvPr id="9" name="Subtitle 8"/>
          <p:cNvSpPr>
            <a:spLocks noGrp="1"/>
          </p:cNvSpPr>
          <p:nvPr>
            <p:ph type="subTitle" idx="1"/>
          </p:nvPr>
        </p:nvSpPr>
        <p:spPr/>
        <p:txBody>
          <a:bodyPr/>
          <a:lstStyle/>
          <a:p>
            <a:r>
              <a:rPr lang="en-US" dirty="0" smtClean="0"/>
              <a:t>Conducting Investigations</a:t>
            </a:r>
            <a:endParaRPr lang="en-US" dirty="0"/>
          </a:p>
        </p:txBody>
      </p:sp>
      <p:sp>
        <p:nvSpPr>
          <p:cNvPr id="7" name="Slide Number Placeholder 6"/>
          <p:cNvSpPr>
            <a:spLocks noGrp="1"/>
          </p:cNvSpPr>
          <p:nvPr>
            <p:ph type="sldNum" sz="quarter" idx="4294967295"/>
          </p:nvPr>
        </p:nvSpPr>
        <p:spPr>
          <a:xfrm>
            <a:off x="7010400" y="6283325"/>
            <a:ext cx="2133600" cy="501650"/>
          </a:xfrm>
        </p:spPr>
        <p:txBody>
          <a:bodyPr/>
          <a:lstStyle/>
          <a:p>
            <a:fld id="{F394D8F3-6968-4D79-B9BB-F2F26AAE43E1}" type="slidenum">
              <a:rPr lang="en-US" altLang="en-US" smtClean="0"/>
              <a:pPr/>
              <a:t>41</a:t>
            </a:fld>
            <a:endParaRPr lang="en-US" altLang="en-US" dirty="0"/>
          </a:p>
        </p:txBody>
      </p:sp>
    </p:spTree>
    <p:extLst>
      <p:ext uri="{BB962C8B-B14F-4D97-AF65-F5344CB8AC3E}">
        <p14:creationId xmlns:p14="http://schemas.microsoft.com/office/powerpoint/2010/main" val="4034691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pPr marL="0" indent="0" algn="ctr">
              <a:buNone/>
            </a:pPr>
            <a:r>
              <a:rPr lang="en-US" b="1" i="1" dirty="0"/>
              <a:t>MS Code 37-3-2 Certification of Teachers and Administrators</a:t>
            </a:r>
            <a:endParaRPr lang="en-US" dirty="0"/>
          </a:p>
          <a:p>
            <a:r>
              <a:rPr lang="en-US" dirty="0" smtClean="0"/>
              <a:t>Obtain </a:t>
            </a:r>
            <a:r>
              <a:rPr lang="en-US" dirty="0"/>
              <a:t>as much information as possible. The more information that is obtained the easier it becomes to make a decision.</a:t>
            </a:r>
          </a:p>
          <a:p>
            <a:endParaRPr lang="en-US" dirty="0"/>
          </a:p>
        </p:txBody>
      </p:sp>
      <p:sp>
        <p:nvSpPr>
          <p:cNvPr id="3" name="Content Placeholder 2"/>
          <p:cNvSpPr>
            <a:spLocks noGrp="1"/>
          </p:cNvSpPr>
          <p:nvPr>
            <p:ph idx="13"/>
          </p:nvPr>
        </p:nvSpPr>
        <p:spPr>
          <a:xfrm>
            <a:off x="2667000" y="22789"/>
            <a:ext cx="5638800" cy="1066800"/>
          </a:xfrm>
        </p:spPr>
        <p:txBody>
          <a:bodyPr/>
          <a:lstStyle/>
          <a:p>
            <a:r>
              <a:rPr lang="en-US" dirty="0" smtClean="0"/>
              <a:t>Educator Misconduct</a:t>
            </a:r>
          </a:p>
          <a:p>
            <a:r>
              <a:rPr lang="en-US" dirty="0" smtClean="0"/>
              <a:t>Conducting an Investigation</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42</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600" y="4210506"/>
            <a:ext cx="1828571" cy="1828571"/>
          </a:xfrm>
          <a:prstGeom prst="rect">
            <a:avLst/>
          </a:prstGeom>
        </p:spPr>
      </p:pic>
    </p:spTree>
    <p:extLst>
      <p:ext uri="{BB962C8B-B14F-4D97-AF65-F5344CB8AC3E}">
        <p14:creationId xmlns:p14="http://schemas.microsoft.com/office/powerpoint/2010/main" val="7925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2667000" y="51816"/>
            <a:ext cx="5410200" cy="1066800"/>
          </a:xfrm>
        </p:spPr>
        <p:txBody>
          <a:bodyPr/>
          <a:lstStyle/>
          <a:p>
            <a:r>
              <a:rPr lang="en-US" dirty="0" smtClean="0"/>
              <a:t>Educator Misconduct</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43</a:t>
            </a:fld>
            <a:endParaRPr lang="en-US" altLang="en-US" dirty="0"/>
          </a:p>
        </p:txBody>
      </p:sp>
      <p:sp>
        <p:nvSpPr>
          <p:cNvPr id="7" name="Rectangle 2"/>
          <p:cNvSpPr>
            <a:spLocks noGrp="1"/>
          </p:cNvSpPr>
          <p:nvPr>
            <p:ph idx="1"/>
          </p:nvPr>
        </p:nvSpPr>
        <p:spPr/>
        <p:txBody>
          <a:bodyPr/>
          <a:lstStyle/>
          <a:p>
            <a:pPr marL="0" indent="0">
              <a:buNone/>
            </a:pPr>
            <a:r>
              <a:rPr lang="en-US" dirty="0" smtClean="0"/>
              <a:t>Begin the investigation Immediately!</a:t>
            </a:r>
          </a:p>
          <a:p>
            <a:r>
              <a:rPr lang="en-US" sz="2800" dirty="0" smtClean="0"/>
              <a:t>Secure Physical Evidence</a:t>
            </a:r>
          </a:p>
          <a:p>
            <a:r>
              <a:rPr lang="en-US" sz="2800" dirty="0" smtClean="0"/>
              <a:t>Photograph the scene of the event</a:t>
            </a:r>
          </a:p>
          <a:p>
            <a:r>
              <a:rPr lang="en-US" sz="2800" dirty="0" smtClean="0"/>
              <a:t>Document what happened</a:t>
            </a:r>
          </a:p>
          <a:p>
            <a:r>
              <a:rPr lang="en-US" sz="2800" dirty="0" smtClean="0"/>
              <a:t>Make a list of potential witnesses</a:t>
            </a:r>
          </a:p>
          <a:p>
            <a:endParaRPr lang="en-US" dirty="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602" y="4341254"/>
            <a:ext cx="1796796" cy="1784909"/>
          </a:xfrm>
          <a:prstGeom prst="rect">
            <a:avLst/>
          </a:prstGeom>
        </p:spPr>
      </p:pic>
    </p:spTree>
    <p:extLst>
      <p:ext uri="{BB962C8B-B14F-4D97-AF65-F5344CB8AC3E}">
        <p14:creationId xmlns:p14="http://schemas.microsoft.com/office/powerpoint/2010/main" val="295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pPr>
              <a:buFontTx/>
              <a:buChar char="•"/>
            </a:pPr>
            <a:r>
              <a:rPr lang="en-US" sz="2400" b="1" dirty="0"/>
              <a:t>Who is in charge</a:t>
            </a:r>
            <a:r>
              <a:rPr lang="en-US" sz="2400" dirty="0"/>
              <a:t> of the investigation? </a:t>
            </a:r>
          </a:p>
          <a:p>
            <a:pPr>
              <a:buFontTx/>
              <a:buChar char="•"/>
            </a:pPr>
            <a:r>
              <a:rPr lang="en-US" sz="2400" dirty="0"/>
              <a:t>What </a:t>
            </a:r>
            <a:r>
              <a:rPr lang="en-US" sz="2400" b="1" dirty="0"/>
              <a:t>facts</a:t>
            </a:r>
            <a:r>
              <a:rPr lang="en-US" sz="2400" dirty="0"/>
              <a:t> are </a:t>
            </a:r>
            <a:r>
              <a:rPr lang="en-US" sz="2400" b="1" dirty="0"/>
              <a:t>needed</a:t>
            </a:r>
            <a:r>
              <a:rPr lang="en-US" sz="2400" dirty="0"/>
              <a:t> to substantiate or prove unsubstantiated the allegation?</a:t>
            </a:r>
          </a:p>
          <a:p>
            <a:pPr>
              <a:buFontTx/>
              <a:buChar char="•"/>
            </a:pPr>
            <a:r>
              <a:rPr lang="en-US" sz="2400" dirty="0"/>
              <a:t>What </a:t>
            </a:r>
            <a:r>
              <a:rPr lang="en-US" sz="2400" b="1" dirty="0"/>
              <a:t>documentation</a:t>
            </a:r>
            <a:r>
              <a:rPr lang="en-US" sz="2400" dirty="0"/>
              <a:t> is available?</a:t>
            </a:r>
          </a:p>
          <a:p>
            <a:pPr>
              <a:buFontTx/>
              <a:buChar char="•"/>
            </a:pPr>
            <a:r>
              <a:rPr lang="en-US" sz="2400" dirty="0"/>
              <a:t>Is there </a:t>
            </a:r>
            <a:r>
              <a:rPr lang="en-US" sz="2400" b="1" dirty="0"/>
              <a:t>evidence</a:t>
            </a:r>
            <a:r>
              <a:rPr lang="en-US" sz="2400" dirty="0"/>
              <a:t> that needs to be collected?</a:t>
            </a:r>
          </a:p>
          <a:p>
            <a:pPr>
              <a:buFontTx/>
              <a:buChar char="•"/>
            </a:pPr>
            <a:r>
              <a:rPr lang="en-US" sz="2400" b="1" dirty="0"/>
              <a:t>Who should be interviewed</a:t>
            </a:r>
            <a:r>
              <a:rPr lang="en-US" sz="2400" dirty="0"/>
              <a:t>? (</a:t>
            </a:r>
            <a:r>
              <a:rPr lang="en-US" sz="2400" i="1" dirty="0"/>
              <a:t>What information is expected?</a:t>
            </a:r>
            <a:r>
              <a:rPr lang="en-US" sz="2400" dirty="0"/>
              <a:t>)</a:t>
            </a:r>
          </a:p>
          <a:p>
            <a:pPr>
              <a:buFontTx/>
              <a:buChar char="•"/>
            </a:pPr>
            <a:r>
              <a:rPr lang="en-US" sz="2400" dirty="0"/>
              <a:t>What </a:t>
            </a:r>
            <a:r>
              <a:rPr lang="en-US" sz="2400" b="1" dirty="0"/>
              <a:t>other agencies</a:t>
            </a:r>
            <a:r>
              <a:rPr lang="en-US" sz="2400" dirty="0"/>
              <a:t> (DHS, Police, District Attorney, etc.)? need to be involved</a:t>
            </a:r>
          </a:p>
          <a:p>
            <a:pPr>
              <a:buFontTx/>
              <a:buChar char="•"/>
            </a:pPr>
            <a:r>
              <a:rPr lang="en-US" sz="2400" b="1" dirty="0"/>
              <a:t>What independent actions </a:t>
            </a:r>
            <a:r>
              <a:rPr lang="en-US" sz="2400" dirty="0"/>
              <a:t>should the school system take immediately?</a:t>
            </a:r>
            <a:endParaRPr lang="en-US" sz="2400" dirty="0">
              <a:solidFill>
                <a:schemeClr val="tx2"/>
              </a:solidFill>
            </a:endParaRPr>
          </a:p>
        </p:txBody>
      </p:sp>
      <p:sp>
        <p:nvSpPr>
          <p:cNvPr id="3" name="Content Placeholder 2"/>
          <p:cNvSpPr>
            <a:spLocks noGrp="1"/>
          </p:cNvSpPr>
          <p:nvPr>
            <p:ph idx="13"/>
          </p:nvPr>
        </p:nvSpPr>
        <p:spPr>
          <a:xfrm>
            <a:off x="2667000" y="51816"/>
            <a:ext cx="5867400" cy="1066800"/>
          </a:xfrm>
        </p:spPr>
        <p:txBody>
          <a:bodyPr/>
          <a:lstStyle/>
          <a:p>
            <a:r>
              <a:rPr lang="en-US" dirty="0" smtClean="0"/>
              <a:t>Educator Misconduct</a:t>
            </a:r>
          </a:p>
          <a:p>
            <a:r>
              <a:rPr lang="en-US" dirty="0" smtClean="0"/>
              <a:t>Plan the Investigation</a:t>
            </a:r>
            <a:endParaRPr lang="en-US" dirty="0"/>
          </a:p>
        </p:txBody>
      </p:sp>
      <p:sp>
        <p:nvSpPr>
          <p:cNvPr id="5" name="Footer Placeholder 4"/>
          <p:cNvSpPr>
            <a:spLocks noGrp="1"/>
          </p:cNvSpPr>
          <p:nvPr>
            <p:ph type="ftr" sz="quarter" idx="15"/>
          </p:nvPr>
        </p:nvSpPr>
        <p:spPr/>
        <p:txBody>
          <a:bodyPr/>
          <a:lstStyle/>
          <a:p>
            <a:pPr>
              <a:defRPr/>
            </a:pPr>
            <a:r>
              <a:rPr lang="en-US" altLang="en-US" dirty="0"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44</a:t>
            </a:fld>
            <a:endParaRPr lang="en-US" altLang="en-US" dirty="0"/>
          </a:p>
        </p:txBody>
      </p:sp>
    </p:spTree>
    <p:extLst>
      <p:ext uri="{BB962C8B-B14F-4D97-AF65-F5344CB8AC3E}">
        <p14:creationId xmlns:p14="http://schemas.microsoft.com/office/powerpoint/2010/main" val="3764822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t>Questions to Ask:</a:t>
            </a:r>
            <a:endParaRPr lang="en-US" b="1" dirty="0"/>
          </a:p>
          <a:p>
            <a:r>
              <a:rPr lang="en-US" dirty="0" smtClean="0"/>
              <a:t>WHO </a:t>
            </a:r>
            <a:r>
              <a:rPr lang="en-US" dirty="0"/>
              <a:t>was involved?</a:t>
            </a:r>
          </a:p>
          <a:p>
            <a:r>
              <a:rPr lang="en-US" dirty="0"/>
              <a:t>WHAT happened?</a:t>
            </a:r>
          </a:p>
          <a:p>
            <a:r>
              <a:rPr lang="en-US" dirty="0"/>
              <a:t>WHEN did it happen?</a:t>
            </a:r>
          </a:p>
          <a:p>
            <a:r>
              <a:rPr lang="en-US" dirty="0"/>
              <a:t>WHERE did it happen?</a:t>
            </a:r>
          </a:p>
          <a:p>
            <a:r>
              <a:rPr lang="en-US" dirty="0"/>
              <a:t>WHY did it happen?</a:t>
            </a:r>
          </a:p>
          <a:p>
            <a:r>
              <a:rPr lang="en-US" dirty="0"/>
              <a:t>HOW did it happen?</a:t>
            </a:r>
          </a:p>
          <a:p>
            <a:endParaRPr lang="en-US" dirty="0"/>
          </a:p>
        </p:txBody>
      </p:sp>
      <p:sp>
        <p:nvSpPr>
          <p:cNvPr id="3" name="Content Placeholder 2"/>
          <p:cNvSpPr>
            <a:spLocks noGrp="1"/>
          </p:cNvSpPr>
          <p:nvPr>
            <p:ph idx="13"/>
          </p:nvPr>
        </p:nvSpPr>
        <p:spPr>
          <a:xfrm>
            <a:off x="2667000" y="51816"/>
            <a:ext cx="6477000" cy="1066800"/>
          </a:xfrm>
        </p:spPr>
        <p:txBody>
          <a:bodyPr/>
          <a:lstStyle/>
          <a:p>
            <a:r>
              <a:rPr lang="en-US" dirty="0" smtClean="0"/>
              <a:t>Educator Misconduct</a:t>
            </a:r>
          </a:p>
          <a:p>
            <a:r>
              <a:rPr lang="en-US" dirty="0" smtClean="0"/>
              <a:t>Conducting and Investigation</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45</a:t>
            </a:fld>
            <a:endParaRPr lang="en-US" altLang="en-US" dirty="0"/>
          </a:p>
        </p:txBody>
      </p:sp>
    </p:spTree>
    <p:extLst>
      <p:ext uri="{BB962C8B-B14F-4D97-AF65-F5344CB8AC3E}">
        <p14:creationId xmlns:p14="http://schemas.microsoft.com/office/powerpoint/2010/main" val="1729362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latin typeface="Times New Roman" panose="02020603050405020304" pitchFamily="18" charset="0"/>
              </a:rPr>
              <a:t>Avoid Leading Questions</a:t>
            </a:r>
            <a:r>
              <a:rPr lang="en-US" sz="2800" dirty="0">
                <a:latin typeface="Times New Roman" panose="02020603050405020304" pitchFamily="18" charset="0"/>
              </a:rPr>
              <a:t> </a:t>
            </a:r>
          </a:p>
          <a:p>
            <a:r>
              <a:rPr lang="en-US" sz="2800" i="1" dirty="0">
                <a:latin typeface="Times New Roman" panose="02020603050405020304" pitchFamily="18" charset="0"/>
              </a:rPr>
              <a:t>	</a:t>
            </a:r>
            <a:r>
              <a:rPr lang="en-US" sz="2800" i="1" dirty="0">
                <a:solidFill>
                  <a:schemeClr val="tx2"/>
                </a:solidFill>
                <a:latin typeface="Times New Roman" panose="02020603050405020304" pitchFamily="18" charset="0"/>
              </a:rPr>
              <a:t>Do you remember X?</a:t>
            </a:r>
            <a:r>
              <a:rPr lang="en-US" sz="2800" dirty="0">
                <a:latin typeface="Times New Roman" panose="02020603050405020304" pitchFamily="18" charset="0"/>
              </a:rPr>
              <a:t> </a:t>
            </a:r>
            <a:br>
              <a:rPr lang="en-US" sz="2800" dirty="0">
                <a:latin typeface="Times New Roman" panose="02020603050405020304" pitchFamily="18" charset="0"/>
              </a:rPr>
            </a:br>
            <a:r>
              <a:rPr lang="en-US" sz="2800" b="1" dirty="0">
                <a:latin typeface="Times New Roman" panose="02020603050405020304" pitchFamily="18" charset="0"/>
              </a:rPr>
              <a:t>Avoid Yes or No Questions</a:t>
            </a:r>
            <a:r>
              <a:rPr lang="en-US" sz="2800" dirty="0">
                <a:latin typeface="Times New Roman" panose="02020603050405020304" pitchFamily="18" charset="0"/>
              </a:rPr>
              <a:t>. </a:t>
            </a:r>
            <a:br>
              <a:rPr lang="en-US" sz="2800" dirty="0">
                <a:latin typeface="Times New Roman" panose="02020603050405020304" pitchFamily="18" charset="0"/>
              </a:rPr>
            </a:br>
            <a:r>
              <a:rPr lang="en-US" sz="2800" dirty="0">
                <a:latin typeface="Times New Roman" panose="02020603050405020304" pitchFamily="18" charset="0"/>
              </a:rPr>
              <a:t>	</a:t>
            </a:r>
            <a:r>
              <a:rPr lang="en-US" sz="2800" i="1" dirty="0">
                <a:solidFill>
                  <a:schemeClr val="tx2"/>
                </a:solidFill>
                <a:latin typeface="Times New Roman" panose="02020603050405020304" pitchFamily="18" charset="0"/>
              </a:rPr>
              <a:t>Were you at the gym on Friday?</a:t>
            </a:r>
            <a:endParaRPr lang="en-US" sz="2800" i="1" dirty="0">
              <a:latin typeface="Times New Roman" panose="02020603050405020304" pitchFamily="18" charset="0"/>
            </a:endParaRPr>
          </a:p>
          <a:p>
            <a:r>
              <a:rPr lang="en-US" sz="2800" u="sng" dirty="0">
                <a:latin typeface="Times New Roman" panose="02020603050405020304" pitchFamily="18" charset="0"/>
              </a:rPr>
              <a:t>Ask:</a:t>
            </a:r>
            <a:r>
              <a:rPr lang="en-US" sz="2800" dirty="0">
                <a:latin typeface="Times New Roman" panose="02020603050405020304" pitchFamily="18" charset="0"/>
              </a:rPr>
              <a:t> </a:t>
            </a:r>
            <a:r>
              <a:rPr lang="en-US" sz="2800" i="1" dirty="0">
                <a:solidFill>
                  <a:schemeClr val="tx2"/>
                </a:solidFill>
                <a:latin typeface="Times New Roman" panose="02020603050405020304" pitchFamily="18" charset="0"/>
              </a:rPr>
              <a:t>Where were you on Friday?</a:t>
            </a:r>
            <a:endParaRPr lang="en-US" sz="2800" dirty="0">
              <a:latin typeface="Times New Roman" panose="02020603050405020304" pitchFamily="18" charset="0"/>
            </a:endParaRPr>
          </a:p>
          <a:p>
            <a:r>
              <a:rPr lang="en-US" sz="2800" b="1" dirty="0">
                <a:latin typeface="Times New Roman" panose="02020603050405020304" pitchFamily="18" charset="0"/>
              </a:rPr>
              <a:t>Avoid Negative Wording</a:t>
            </a:r>
            <a:r>
              <a:rPr lang="en-US" sz="2800" dirty="0">
                <a:latin typeface="Times New Roman" panose="02020603050405020304" pitchFamily="18" charset="0"/>
              </a:rPr>
              <a:t> </a:t>
            </a:r>
          </a:p>
          <a:p>
            <a:r>
              <a:rPr lang="en-US" sz="2800" dirty="0">
                <a:latin typeface="Times New Roman" panose="02020603050405020304" pitchFamily="18" charset="0"/>
              </a:rPr>
              <a:t>	</a:t>
            </a:r>
            <a:r>
              <a:rPr lang="en-US" sz="2800" i="1" dirty="0">
                <a:solidFill>
                  <a:schemeClr val="tx2"/>
                </a:solidFill>
                <a:latin typeface="Times New Roman" panose="02020603050405020304" pitchFamily="18" charset="0"/>
              </a:rPr>
              <a:t>You don’t remember X, do you?</a:t>
            </a:r>
          </a:p>
          <a:p>
            <a:r>
              <a:rPr lang="en-US" sz="2800" b="1" dirty="0">
                <a:latin typeface="Times New Roman" panose="02020603050405020304" pitchFamily="18" charset="0"/>
              </a:rPr>
              <a:t>Allow the witness to talk.</a:t>
            </a:r>
            <a:endParaRPr lang="en-US" sz="2800" dirty="0">
              <a:latin typeface="Times New Roman" panose="02020603050405020304" pitchFamily="18" charset="0"/>
            </a:endParaRPr>
          </a:p>
          <a:p>
            <a:r>
              <a:rPr lang="en-US" sz="2800" u="sng" dirty="0">
                <a:latin typeface="Times New Roman" panose="02020603050405020304" pitchFamily="18" charset="0"/>
              </a:rPr>
              <a:t>Ask:</a:t>
            </a:r>
            <a:r>
              <a:rPr lang="en-US" sz="2800" dirty="0">
                <a:latin typeface="Times New Roman" panose="02020603050405020304" pitchFamily="18" charset="0"/>
              </a:rPr>
              <a:t>  </a:t>
            </a:r>
            <a:r>
              <a:rPr lang="en-US" sz="2800" i="1" dirty="0">
                <a:solidFill>
                  <a:schemeClr val="tx2"/>
                </a:solidFill>
                <a:latin typeface="Times New Roman" panose="02020603050405020304" pitchFamily="18" charset="0"/>
              </a:rPr>
              <a:t>Tell me what you remember about…</a:t>
            </a:r>
            <a:endParaRPr lang="en-US" sz="2800" dirty="0"/>
          </a:p>
          <a:p>
            <a:endParaRPr lang="en-US" dirty="0"/>
          </a:p>
        </p:txBody>
      </p:sp>
      <p:sp>
        <p:nvSpPr>
          <p:cNvPr id="3" name="Content Placeholder 2"/>
          <p:cNvSpPr>
            <a:spLocks noGrp="1"/>
          </p:cNvSpPr>
          <p:nvPr>
            <p:ph idx="13"/>
          </p:nvPr>
        </p:nvSpPr>
        <p:spPr>
          <a:xfrm>
            <a:off x="2667000" y="51816"/>
            <a:ext cx="5410200" cy="1066800"/>
          </a:xfrm>
        </p:spPr>
        <p:txBody>
          <a:bodyPr/>
          <a:lstStyle/>
          <a:p>
            <a:r>
              <a:rPr lang="en-US" dirty="0" smtClean="0"/>
              <a:t>Educator Misconduct</a:t>
            </a:r>
          </a:p>
          <a:p>
            <a:r>
              <a:rPr lang="en-US" dirty="0" smtClean="0"/>
              <a:t>Interview Questions</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46</a:t>
            </a:fld>
            <a:endParaRPr lang="en-US" altLang="en-US" dirty="0"/>
          </a:p>
        </p:txBody>
      </p:sp>
    </p:spTree>
    <p:extLst>
      <p:ext uri="{BB962C8B-B14F-4D97-AF65-F5344CB8AC3E}">
        <p14:creationId xmlns:p14="http://schemas.microsoft.com/office/powerpoint/2010/main" val="3258237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pPr lvl="1">
              <a:buFontTx/>
              <a:buChar char="•"/>
            </a:pPr>
            <a:r>
              <a:rPr lang="en-US" sz="2000" b="1" dirty="0">
                <a:solidFill>
                  <a:schemeClr val="tx2"/>
                </a:solidFill>
              </a:rPr>
              <a:t>Open-Ended Questions - </a:t>
            </a:r>
            <a:r>
              <a:rPr lang="en-US" sz="2000" b="1" dirty="0"/>
              <a:t>avoid the use of questions </a:t>
            </a:r>
            <a:r>
              <a:rPr lang="en-US" sz="2000" b="1" dirty="0" smtClean="0"/>
              <a:t>that </a:t>
            </a:r>
            <a:r>
              <a:rPr lang="en-US" sz="2000" b="1" dirty="0"/>
              <a:t>typically result in a Yes or No answer</a:t>
            </a:r>
            <a:r>
              <a:rPr lang="en-US" sz="2000" b="1" dirty="0">
                <a:solidFill>
                  <a:schemeClr val="tx2"/>
                </a:solidFill>
              </a:rPr>
              <a:t>.</a:t>
            </a:r>
          </a:p>
          <a:p>
            <a:pPr lvl="1">
              <a:buFontTx/>
              <a:buChar char="•"/>
            </a:pPr>
            <a:r>
              <a:rPr lang="en-US" sz="2000" b="1" dirty="0">
                <a:solidFill>
                  <a:schemeClr val="tx2"/>
                </a:solidFill>
              </a:rPr>
              <a:t>Do not assume that you understand. </a:t>
            </a:r>
            <a:r>
              <a:rPr lang="en-US" sz="2000" b="1" dirty="0"/>
              <a:t>If at first you </a:t>
            </a:r>
            <a:r>
              <a:rPr lang="en-US" sz="2000" b="1" dirty="0" smtClean="0"/>
              <a:t>don’t </a:t>
            </a:r>
            <a:r>
              <a:rPr lang="en-US" sz="2000" b="1" dirty="0"/>
              <a:t>understand what they are trying to tell you, </a:t>
            </a:r>
            <a:r>
              <a:rPr lang="en-US" sz="2000" b="1" dirty="0" smtClean="0"/>
              <a:t>ask </a:t>
            </a:r>
            <a:r>
              <a:rPr lang="en-US" sz="2000" b="1" dirty="0"/>
              <a:t>them to re-state what they want to say.</a:t>
            </a:r>
          </a:p>
          <a:p>
            <a:pPr lvl="1">
              <a:buFontTx/>
              <a:buChar char="•"/>
            </a:pPr>
            <a:r>
              <a:rPr lang="en-US" sz="2000" b="1" dirty="0">
                <a:solidFill>
                  <a:schemeClr val="tx2"/>
                </a:solidFill>
              </a:rPr>
              <a:t>Allow the child to move around, fiddle it allows the child feel they have some control.</a:t>
            </a:r>
          </a:p>
          <a:p>
            <a:pPr lvl="1">
              <a:buFontTx/>
              <a:buChar char="•"/>
            </a:pPr>
            <a:r>
              <a:rPr lang="en-US" sz="2000" b="1" dirty="0">
                <a:solidFill>
                  <a:schemeClr val="tx2"/>
                </a:solidFill>
              </a:rPr>
              <a:t>Listen and observe nonverbal expressions. </a:t>
            </a:r>
            <a:r>
              <a:rPr lang="en-US" sz="2000" b="1" dirty="0"/>
              <a:t>Indirect 	approaches work best with reluctant children.</a:t>
            </a:r>
          </a:p>
          <a:p>
            <a:pPr lvl="1">
              <a:buFontTx/>
              <a:buChar char="•"/>
            </a:pPr>
            <a:r>
              <a:rPr lang="en-US" sz="2000" b="1" dirty="0">
                <a:solidFill>
                  <a:schemeClr val="tx2"/>
                </a:solidFill>
              </a:rPr>
              <a:t>Encourage the child to expand, </a:t>
            </a:r>
            <a:r>
              <a:rPr lang="en-US" sz="2000" b="1" dirty="0"/>
              <a:t>“What happened 	next?” and “You were saying that ____ ”</a:t>
            </a:r>
          </a:p>
          <a:p>
            <a:pPr lvl="1">
              <a:buFontTx/>
              <a:buChar char="•"/>
            </a:pPr>
            <a:r>
              <a:rPr lang="en-US" sz="2000" b="1" dirty="0">
                <a:solidFill>
                  <a:schemeClr val="tx2"/>
                </a:solidFill>
              </a:rPr>
              <a:t>Adolescents - written statements are possibly more effective than interviews. They tend to express private</a:t>
            </a:r>
          </a:p>
          <a:p>
            <a:pPr marL="457200" lvl="1" indent="0">
              <a:buNone/>
            </a:pPr>
            <a:r>
              <a:rPr lang="en-US" sz="2000" b="1" dirty="0" smtClean="0">
                <a:solidFill>
                  <a:schemeClr val="tx2"/>
                </a:solidFill>
              </a:rPr>
              <a:t>    feelings</a:t>
            </a:r>
            <a:r>
              <a:rPr lang="en-US" sz="2000" b="1" dirty="0">
                <a:solidFill>
                  <a:schemeClr val="tx2"/>
                </a:solidFill>
              </a:rPr>
              <a:t>. </a:t>
            </a:r>
          </a:p>
          <a:p>
            <a:endParaRPr lang="en-US" dirty="0"/>
          </a:p>
        </p:txBody>
      </p:sp>
      <p:sp>
        <p:nvSpPr>
          <p:cNvPr id="3" name="Content Placeholder 2"/>
          <p:cNvSpPr>
            <a:spLocks noGrp="1"/>
          </p:cNvSpPr>
          <p:nvPr>
            <p:ph idx="13"/>
          </p:nvPr>
        </p:nvSpPr>
        <p:spPr>
          <a:xfrm>
            <a:off x="2667000" y="51816"/>
            <a:ext cx="5410200" cy="1066800"/>
          </a:xfrm>
        </p:spPr>
        <p:txBody>
          <a:bodyPr/>
          <a:lstStyle/>
          <a:p>
            <a:r>
              <a:rPr lang="en-US" dirty="0" smtClean="0"/>
              <a:t>Educator Misconduct</a:t>
            </a:r>
          </a:p>
          <a:p>
            <a:r>
              <a:rPr lang="en-US" dirty="0" smtClean="0"/>
              <a:t>Interviewing Children</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47</a:t>
            </a:fld>
            <a:endParaRPr lang="en-US" altLang="en-US" dirty="0"/>
          </a:p>
        </p:txBody>
      </p:sp>
    </p:spTree>
    <p:extLst>
      <p:ext uri="{BB962C8B-B14F-4D97-AF65-F5344CB8AC3E}">
        <p14:creationId xmlns:p14="http://schemas.microsoft.com/office/powerpoint/2010/main" val="1379356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lstStyle/>
          <a:p>
            <a:r>
              <a:rPr lang="en-US" sz="1800" dirty="0"/>
              <a:t>Violations of Standard 1.2 (Misuse or mismanagement of tests or test materials) that affect the validity of mandatory uniform test results as provided in Section 37-16-4 (1)   </a:t>
            </a:r>
          </a:p>
          <a:p>
            <a:r>
              <a:rPr lang="en-US" sz="1800" dirty="0"/>
              <a:t> Violations of Standard 2 (Trustworthiness) that result in a felony conviction  </a:t>
            </a:r>
          </a:p>
          <a:p>
            <a:r>
              <a:rPr lang="en-US" sz="1800" dirty="0"/>
              <a:t> Violations of Standard 3 (Unlawful Acts) (felony and sex offense convictions)   </a:t>
            </a:r>
          </a:p>
          <a:p>
            <a:r>
              <a:rPr lang="en-US" sz="1800" dirty="0"/>
              <a:t> Violations of Standard 4 (Educator/Student Relationships)  </a:t>
            </a:r>
          </a:p>
          <a:p>
            <a:r>
              <a:rPr lang="en-US" sz="1800" dirty="0"/>
              <a:t> Violations of Standard 7 (Public Funds and Property) that result in a felony conviction  </a:t>
            </a:r>
          </a:p>
          <a:p>
            <a:r>
              <a:rPr lang="en-US" sz="1800" dirty="0"/>
              <a:t> Violations of Standard 6 (Alcohol, Drug and Tobacco Use or Possession) that result in termination and/or a felony conviction  </a:t>
            </a:r>
          </a:p>
          <a:p>
            <a:r>
              <a:rPr lang="en-US" sz="1800" dirty="0"/>
              <a:t> Violations of Standard 9 (Maintenance of Confidentiality) that affect the validity of mandatory uniform test results as provided in Section 37-16-4 (1)  </a:t>
            </a:r>
          </a:p>
          <a:p>
            <a:r>
              <a:rPr lang="en-US" sz="1800" dirty="0"/>
              <a:t> Violations of Standard 10 (Breach of Contract or Abandonment of Employment) </a:t>
            </a:r>
          </a:p>
          <a:p>
            <a:endParaRPr lang="en-US" dirty="0"/>
          </a:p>
        </p:txBody>
      </p:sp>
      <p:sp>
        <p:nvSpPr>
          <p:cNvPr id="3" name="Content Placeholder 2"/>
          <p:cNvSpPr>
            <a:spLocks noGrp="1"/>
          </p:cNvSpPr>
          <p:nvPr>
            <p:ph idx="13"/>
          </p:nvPr>
        </p:nvSpPr>
        <p:spPr>
          <a:xfrm>
            <a:off x="2667000" y="51816"/>
            <a:ext cx="6019800" cy="1066800"/>
          </a:xfrm>
        </p:spPr>
        <p:txBody>
          <a:bodyPr/>
          <a:lstStyle/>
          <a:p>
            <a:r>
              <a:rPr lang="en-US" dirty="0" smtClean="0"/>
              <a:t>Educator Misconduct</a:t>
            </a:r>
          </a:p>
          <a:p>
            <a:r>
              <a:rPr lang="en-US" dirty="0" smtClean="0"/>
              <a:t>What to Report</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48</a:t>
            </a:fld>
            <a:endParaRPr lang="en-US" altLang="en-US" dirty="0"/>
          </a:p>
        </p:txBody>
      </p:sp>
    </p:spTree>
    <p:extLst>
      <p:ext uri="{BB962C8B-B14F-4D97-AF65-F5344CB8AC3E}">
        <p14:creationId xmlns:p14="http://schemas.microsoft.com/office/powerpoint/2010/main" val="2224778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68127"/>
            <a:ext cx="8915400" cy="4830763"/>
          </a:xfrm>
        </p:spPr>
        <p:txBody>
          <a:bodyPr/>
          <a:lstStyle/>
          <a:p>
            <a:r>
              <a:rPr lang="en-US" sz="2400" dirty="0"/>
              <a:t>Cerissa Neal, </a:t>
            </a:r>
            <a:r>
              <a:rPr lang="en-US" sz="2400" dirty="0" smtClean="0"/>
              <a:t>Executive Director, </a:t>
            </a:r>
            <a:r>
              <a:rPr lang="en-US" sz="2400" dirty="0"/>
              <a:t>Office of Educator Quality</a:t>
            </a:r>
          </a:p>
          <a:p>
            <a:pPr lvl="1"/>
            <a:r>
              <a:rPr lang="en-US" sz="2400" dirty="0"/>
              <a:t>601-359-3631 or </a:t>
            </a:r>
            <a:r>
              <a:rPr lang="en-US" sz="2400" dirty="0" smtClean="0">
                <a:hlinkClick r:id="rId3"/>
              </a:rPr>
              <a:t>cneal@mde.k12.ms.us</a:t>
            </a:r>
            <a:endParaRPr lang="en-US" sz="2400" dirty="0"/>
          </a:p>
          <a:p>
            <a:pPr marL="514350" indent="-457200"/>
            <a:r>
              <a:rPr lang="en-US" sz="2400" dirty="0" smtClean="0"/>
              <a:t>Sargent Holley Haywood, Licensing Investigator</a:t>
            </a:r>
          </a:p>
          <a:p>
            <a:pPr marL="914400" lvl="1" indent="-457200"/>
            <a:r>
              <a:rPr lang="en-US" sz="2400" dirty="0" smtClean="0"/>
              <a:t>601-359-3631 or </a:t>
            </a:r>
            <a:r>
              <a:rPr lang="en-US" sz="2400" dirty="0" smtClean="0">
                <a:hlinkClick r:id="rId4"/>
              </a:rPr>
              <a:t>hhaywood@mde.k12.ms.us</a:t>
            </a:r>
            <a:endParaRPr lang="en-US" sz="2400" dirty="0"/>
          </a:p>
          <a:p>
            <a:r>
              <a:rPr lang="en-US" sz="2400" dirty="0"/>
              <a:t>Amy Daniel, Office Director, Educator Misconduct</a:t>
            </a:r>
          </a:p>
          <a:p>
            <a:pPr lvl="1"/>
            <a:r>
              <a:rPr lang="en-US" sz="2400" dirty="0"/>
              <a:t>601-359-3483 or </a:t>
            </a:r>
            <a:r>
              <a:rPr lang="en-US" sz="2400" dirty="0">
                <a:hlinkClick r:id="rId5"/>
              </a:rPr>
              <a:t>adaniel@mde.k12.ms.us</a:t>
            </a:r>
            <a:endParaRPr lang="en-US" sz="2400" dirty="0"/>
          </a:p>
          <a:p>
            <a:r>
              <a:rPr lang="en-US" sz="2400" dirty="0" smtClean="0"/>
              <a:t>Tarance </a:t>
            </a:r>
            <a:r>
              <a:rPr lang="en-US" sz="2400" dirty="0"/>
              <a:t>Hart, </a:t>
            </a:r>
            <a:r>
              <a:rPr lang="en-US" sz="2400" dirty="0" smtClean="0"/>
              <a:t>Office Director, MS Teacher Center</a:t>
            </a:r>
          </a:p>
          <a:p>
            <a:pPr lvl="1"/>
            <a:r>
              <a:rPr lang="en-US" sz="2400" dirty="0" smtClean="0"/>
              <a:t>601-359-3631 </a:t>
            </a:r>
            <a:r>
              <a:rPr lang="en-US" sz="2400" dirty="0"/>
              <a:t>or </a:t>
            </a:r>
            <a:r>
              <a:rPr lang="en-US" sz="2400" dirty="0">
                <a:hlinkClick r:id="rId6"/>
              </a:rPr>
              <a:t>thart@mde.k12.ms.us</a:t>
            </a:r>
            <a:endParaRPr lang="en-US" sz="2400" dirty="0"/>
          </a:p>
          <a:p>
            <a:r>
              <a:rPr lang="en-US" sz="2400" dirty="0"/>
              <a:t>Lisa White, Educator in Residence, Principal Evaluations</a:t>
            </a:r>
          </a:p>
          <a:p>
            <a:pPr lvl="1"/>
            <a:r>
              <a:rPr lang="en-US" sz="2400" dirty="0"/>
              <a:t>601-359-3631 or </a:t>
            </a:r>
            <a:r>
              <a:rPr lang="en-US" sz="2400" dirty="0">
                <a:hlinkClick r:id="rId7"/>
              </a:rPr>
              <a:t>lwhite@mde.k12.ms.us</a:t>
            </a:r>
            <a:endParaRPr lang="en-US" sz="2400" dirty="0"/>
          </a:p>
          <a:p>
            <a:endParaRPr lang="en-US" dirty="0"/>
          </a:p>
        </p:txBody>
      </p:sp>
      <p:sp>
        <p:nvSpPr>
          <p:cNvPr id="3" name="Content Placeholder 2"/>
          <p:cNvSpPr>
            <a:spLocks noGrp="1"/>
          </p:cNvSpPr>
          <p:nvPr>
            <p:ph idx="13"/>
          </p:nvPr>
        </p:nvSpPr>
        <p:spPr>
          <a:xfrm>
            <a:off x="2667000" y="457200"/>
            <a:ext cx="4114800" cy="661416"/>
          </a:xfrm>
        </p:spPr>
        <p:txBody>
          <a:bodyPr/>
          <a:lstStyle/>
          <a:p>
            <a:r>
              <a:rPr lang="en-US" dirty="0" smtClean="0"/>
              <a:t>Contact Information</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49</a:t>
            </a:fld>
            <a:endParaRPr lang="en-US" altLang="en-US" dirty="0"/>
          </a:p>
        </p:txBody>
      </p:sp>
    </p:spTree>
    <p:extLst>
      <p:ext uri="{BB962C8B-B14F-4D97-AF65-F5344CB8AC3E}">
        <p14:creationId xmlns:p14="http://schemas.microsoft.com/office/powerpoint/2010/main" val="145427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Teacher attrition is problematic because high levels of teacher turnover usually result in higher levels of teachers with little or no experience, who are on average less effective than their peers with at least 2 years of experience. </a:t>
            </a:r>
          </a:p>
          <a:p>
            <a:r>
              <a:rPr lang="en-US" sz="2400" dirty="0" smtClean="0"/>
              <a:t>To address the issue of inequitable access, we must also understand the impact initial placement has on a teacher’s career and student learning, the amount of time he or she will stay in his or her initial placement and the reasoning behind his or her decision to transfer to another school or district or to leave the profession entirely.</a:t>
            </a:r>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5</a:t>
            </a:fld>
            <a:endParaRPr lang="en-US" altLang="en-US" dirty="0"/>
          </a:p>
        </p:txBody>
      </p:sp>
      <p:sp>
        <p:nvSpPr>
          <p:cNvPr id="10" name="Content Placeholder 2"/>
          <p:cNvSpPr>
            <a:spLocks noGrp="1"/>
          </p:cNvSpPr>
          <p:nvPr>
            <p:ph idx="13"/>
          </p:nvPr>
        </p:nvSpPr>
        <p:spPr>
          <a:xfrm>
            <a:off x="2667000" y="381000"/>
            <a:ext cx="6019800" cy="737616"/>
          </a:xfrm>
        </p:spPr>
        <p:txBody>
          <a:bodyPr/>
          <a:lstStyle/>
          <a:p>
            <a:r>
              <a:rPr lang="en-US" dirty="0"/>
              <a:t> </a:t>
            </a:r>
            <a:r>
              <a:rPr lang="en-US" dirty="0">
                <a:solidFill>
                  <a:schemeClr val="bg1"/>
                </a:solidFill>
                <a:effectLst>
                  <a:outerShdw blurRad="38100" dist="38100" dir="2700000" algn="tl">
                    <a:srgbClr val="000000">
                      <a:alpha val="43137"/>
                    </a:srgbClr>
                  </a:outerShdw>
                </a:effectLst>
              </a:rPr>
              <a:t>Teacher Mobility and Attrition</a:t>
            </a:r>
            <a:endParaRPr lang="en-US" dirty="0"/>
          </a:p>
          <a:p>
            <a:endParaRPr lang="en-US" dirty="0"/>
          </a:p>
        </p:txBody>
      </p:sp>
    </p:spTree>
    <p:extLst>
      <p:ext uri="{BB962C8B-B14F-4D97-AF65-F5344CB8AC3E}">
        <p14:creationId xmlns:p14="http://schemas.microsoft.com/office/powerpoint/2010/main" val="2162504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400" baseline="30000" dirty="0" smtClean="0"/>
              <a:t>1</a:t>
            </a:r>
            <a:r>
              <a:rPr lang="en-US" sz="1400" dirty="0" smtClean="0"/>
              <a:t>Aaronson, D., Barrow, L., and Sander, W. (2007). Teachers and students achievement in Chicago public high schools. </a:t>
            </a:r>
            <a:r>
              <a:rPr lang="en-US" sz="1400" i="1" dirty="0" smtClean="0"/>
              <a:t>Journal of Labor Economics.</a:t>
            </a:r>
            <a:r>
              <a:rPr lang="en-US" sz="1400" dirty="0" smtClean="0"/>
              <a:t> 25(1): 95-135. </a:t>
            </a:r>
          </a:p>
          <a:p>
            <a:pPr marL="0" indent="0">
              <a:buNone/>
            </a:pPr>
            <a:endParaRPr lang="en-US" sz="1400" dirty="0" smtClean="0"/>
          </a:p>
          <a:p>
            <a:pPr marL="0" indent="0">
              <a:buNone/>
            </a:pPr>
            <a:r>
              <a:rPr lang="en-US" sz="1400" baseline="30000" dirty="0" smtClean="0"/>
              <a:t>2</a:t>
            </a:r>
            <a:r>
              <a:rPr lang="en-US" sz="1400" dirty="0" smtClean="0"/>
              <a:t>TNTP. (2012). </a:t>
            </a:r>
            <a:r>
              <a:rPr lang="en-US" sz="1400" i="1" dirty="0" smtClean="0"/>
              <a:t>The </a:t>
            </a:r>
            <a:r>
              <a:rPr lang="en-US" sz="1400" i="1" dirty="0" err="1" smtClean="0"/>
              <a:t>irreplaceables</a:t>
            </a:r>
            <a:r>
              <a:rPr lang="en-US" sz="1400" i="1" dirty="0" smtClean="0"/>
              <a:t>: Understanding the real retention crisis in America’s urban schools</a:t>
            </a:r>
            <a:r>
              <a:rPr lang="en-US" sz="1400" dirty="0" smtClean="0"/>
              <a:t>. The New Teacher Project.</a:t>
            </a:r>
          </a:p>
          <a:p>
            <a:pPr marL="0" indent="0">
              <a:buNone/>
            </a:pPr>
            <a:endParaRPr lang="en-US" sz="1400" dirty="0" smtClean="0"/>
          </a:p>
          <a:p>
            <a:pPr marL="0" indent="0">
              <a:buNone/>
            </a:pPr>
            <a:r>
              <a:rPr lang="en-US" sz="1400" baseline="30000" dirty="0" smtClean="0"/>
              <a:t>3</a:t>
            </a:r>
            <a:r>
              <a:rPr lang="en-US" sz="1400" dirty="0" smtClean="0"/>
              <a:t>Reform Support Network. (2015). </a:t>
            </a:r>
            <a:r>
              <a:rPr lang="en-US" sz="1400" i="1" dirty="0" smtClean="0"/>
              <a:t>Promoting more equitable access to effective teachers: Problem and root causes</a:t>
            </a:r>
            <a:r>
              <a:rPr lang="en-US" sz="1400" dirty="0" smtClean="0"/>
              <a:t>. </a:t>
            </a:r>
          </a:p>
          <a:p>
            <a:pPr marL="0" indent="0">
              <a:buNone/>
            </a:pPr>
            <a:endParaRPr lang="en-US" sz="1400" dirty="0" smtClean="0"/>
          </a:p>
          <a:p>
            <a:pPr marL="0" indent="0">
              <a:buNone/>
            </a:pPr>
            <a:r>
              <a:rPr lang="en-US" sz="1400" baseline="30000" dirty="0" smtClean="0"/>
              <a:t>4</a:t>
            </a:r>
            <a:r>
              <a:rPr lang="en-US" sz="1400" dirty="0" smtClean="0"/>
              <a:t>Tenessee Department of Education. (2009).</a:t>
            </a:r>
          </a:p>
          <a:p>
            <a:pPr marL="0" indent="0">
              <a:buNone/>
            </a:pPr>
            <a:endParaRPr lang="en-US" sz="1400" dirty="0" smtClean="0"/>
          </a:p>
          <a:p>
            <a:pPr marL="0" indent="0">
              <a:buNone/>
            </a:pPr>
            <a:r>
              <a:rPr lang="en-US" sz="1400" baseline="30000" dirty="0" smtClean="0"/>
              <a:t>5</a:t>
            </a:r>
            <a:r>
              <a:rPr lang="en-US" sz="1400" dirty="0" smtClean="0"/>
              <a:t>Sass, T. (2010). </a:t>
            </a:r>
            <a:r>
              <a:rPr lang="en-US" sz="1400" i="1" dirty="0" smtClean="0"/>
              <a:t>Value added of teachers in high-poverty and lower-poverty schools</a:t>
            </a:r>
            <a:r>
              <a:rPr lang="en-US" sz="1400" dirty="0" smtClean="0"/>
              <a:t>. National Center for Analysis of Longitudinal Data in Education Research. </a:t>
            </a:r>
          </a:p>
          <a:p>
            <a:pPr marL="0" indent="0">
              <a:buNone/>
            </a:pPr>
            <a:endParaRPr lang="en-US" sz="1400" dirty="0" smtClean="0"/>
          </a:p>
          <a:p>
            <a:pPr marL="0" indent="0">
              <a:buNone/>
            </a:pPr>
            <a:r>
              <a:rPr lang="en-US" sz="1400" baseline="30000" dirty="0" smtClean="0"/>
              <a:t>6</a:t>
            </a:r>
            <a:r>
              <a:rPr lang="en-US" sz="1400" dirty="0" smtClean="0"/>
              <a:t>Goldhaber, D. (2009). </a:t>
            </a:r>
            <a:r>
              <a:rPr lang="en-US" sz="1400" i="1" dirty="0" smtClean="0"/>
              <a:t>Teacher career paths, teacher quality, and persistence in the classroom: Are public schools keeping their best</a:t>
            </a:r>
            <a:r>
              <a:rPr lang="en-US" sz="1400" dirty="0" smtClean="0"/>
              <a:t>?. National Center for Analysis of Longitudinal Data in Educational Research. </a:t>
            </a:r>
          </a:p>
          <a:p>
            <a:pPr marL="0" indent="0">
              <a:buNone/>
            </a:pPr>
            <a:endParaRPr lang="en-US" sz="1400" dirty="0" smtClean="0"/>
          </a:p>
          <a:p>
            <a:pPr marL="0" indent="0">
              <a:buNone/>
            </a:pPr>
            <a:endParaRPr lang="en-US" sz="1400" dirty="0" smtClean="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50</a:t>
            </a:fld>
            <a:endParaRPr lang="en-US" altLang="en-US" dirty="0"/>
          </a:p>
        </p:txBody>
      </p:sp>
      <p:sp>
        <p:nvSpPr>
          <p:cNvPr id="10" name="Content Placeholder 2"/>
          <p:cNvSpPr>
            <a:spLocks noGrp="1"/>
          </p:cNvSpPr>
          <p:nvPr>
            <p:ph idx="13"/>
          </p:nvPr>
        </p:nvSpPr>
        <p:spPr>
          <a:xfrm>
            <a:off x="2667000" y="381000"/>
            <a:ext cx="5105400" cy="737616"/>
          </a:xfrm>
        </p:spPr>
        <p:txBody>
          <a:bodyPr/>
          <a:lstStyle/>
          <a:p>
            <a:r>
              <a:rPr lang="en-US" dirty="0"/>
              <a:t> </a:t>
            </a:r>
            <a:r>
              <a:rPr lang="en-US" dirty="0" smtClean="0"/>
              <a:t>References</a:t>
            </a:r>
            <a:endParaRPr lang="en-US" dirty="0"/>
          </a:p>
        </p:txBody>
      </p:sp>
    </p:spTree>
    <p:extLst>
      <p:ext uri="{BB962C8B-B14F-4D97-AF65-F5344CB8AC3E}">
        <p14:creationId xmlns:p14="http://schemas.microsoft.com/office/powerpoint/2010/main" val="92546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lstStyle/>
          <a:p>
            <a:r>
              <a:rPr lang="en-US" dirty="0" smtClean="0"/>
              <a:t>2014-2015:</a:t>
            </a:r>
          </a:p>
          <a:p>
            <a:pPr lvl="1"/>
            <a:r>
              <a:rPr lang="en-US" dirty="0" smtClean="0"/>
              <a:t>7.65% of teachers do not have previous teaching experience</a:t>
            </a:r>
          </a:p>
          <a:p>
            <a:pPr lvl="1"/>
            <a:r>
              <a:rPr lang="en-US" dirty="0" smtClean="0"/>
              <a:t>25.43% of teachers have between 0-3 years are inexperienced</a:t>
            </a:r>
          </a:p>
          <a:p>
            <a:pPr lvl="1"/>
            <a:r>
              <a:rPr lang="en-US" dirty="0" smtClean="0"/>
              <a:t>Of the 55 school districts with 90% or more free/reduced lunch status:</a:t>
            </a:r>
          </a:p>
          <a:p>
            <a:pPr lvl="2"/>
            <a:r>
              <a:rPr lang="en-US" dirty="0" smtClean="0"/>
              <a:t>47 districts exceed state average of new/inexperienced teachers</a:t>
            </a:r>
          </a:p>
          <a:p>
            <a:pPr lvl="1"/>
            <a:r>
              <a:rPr lang="en-US" dirty="0" smtClean="0"/>
              <a:t>9.84% of teachers are eligible to retire</a:t>
            </a:r>
          </a:p>
          <a:p>
            <a:pPr lvl="1"/>
            <a:endParaRPr lang="en-US" dirty="0" smtClean="0"/>
          </a:p>
          <a:p>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6</a:t>
            </a:fld>
            <a:endParaRPr lang="en-US" altLang="en-US" dirty="0"/>
          </a:p>
        </p:txBody>
      </p:sp>
      <p:sp>
        <p:nvSpPr>
          <p:cNvPr id="10" name="Content Placeholder 2"/>
          <p:cNvSpPr>
            <a:spLocks noGrp="1"/>
          </p:cNvSpPr>
          <p:nvPr>
            <p:ph idx="13"/>
          </p:nvPr>
        </p:nvSpPr>
        <p:spPr>
          <a:xfrm>
            <a:off x="2667000" y="381000"/>
            <a:ext cx="5105400" cy="737616"/>
          </a:xfrm>
        </p:spPr>
        <p:txBody>
          <a:bodyPr/>
          <a:lstStyle/>
          <a:p>
            <a:r>
              <a:rPr lang="en-US" dirty="0"/>
              <a:t> </a:t>
            </a:r>
            <a:r>
              <a:rPr lang="en-US" dirty="0" smtClean="0">
                <a:solidFill>
                  <a:schemeClr val="bg1"/>
                </a:solidFill>
                <a:effectLst>
                  <a:outerShdw blurRad="38100" dist="38100" dir="2700000" algn="tl">
                    <a:srgbClr val="000000">
                      <a:alpha val="43137"/>
                    </a:srgbClr>
                  </a:outerShdw>
                </a:effectLst>
              </a:rPr>
              <a:t>State Data</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700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14 School Districts employ 25% or more non-highly qualified teachers.</a:t>
            </a:r>
          </a:p>
          <a:p>
            <a:r>
              <a:rPr lang="en-US" dirty="0" smtClean="0"/>
              <a:t>All 14 of those districts </a:t>
            </a:r>
            <a:r>
              <a:rPr lang="en-US" smtClean="0"/>
              <a:t>are 100% </a:t>
            </a:r>
            <a:r>
              <a:rPr lang="en-US" dirty="0" smtClean="0"/>
              <a:t>free/reduced lunch based on 2014-15 snapshot data.</a:t>
            </a:r>
            <a:endParaRPr lang="en-US"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7</a:t>
            </a:fld>
            <a:endParaRPr lang="en-US" altLang="en-US" dirty="0"/>
          </a:p>
        </p:txBody>
      </p:sp>
      <p:sp>
        <p:nvSpPr>
          <p:cNvPr id="10" name="Content Placeholder 2"/>
          <p:cNvSpPr>
            <a:spLocks noGrp="1"/>
          </p:cNvSpPr>
          <p:nvPr>
            <p:ph idx="13"/>
          </p:nvPr>
        </p:nvSpPr>
        <p:spPr>
          <a:xfrm>
            <a:off x="2667000" y="381000"/>
            <a:ext cx="5105400" cy="737616"/>
          </a:xfrm>
        </p:spPr>
        <p:txBody>
          <a:bodyPr/>
          <a:lstStyle/>
          <a:p>
            <a:r>
              <a:rPr lang="en-US" dirty="0"/>
              <a:t>  </a:t>
            </a:r>
            <a:r>
              <a:rPr lang="en-US" dirty="0">
                <a:solidFill>
                  <a:schemeClr val="bg1"/>
                </a:solidFill>
                <a:effectLst>
                  <a:outerShdw blurRad="38100" dist="38100" dir="2700000" algn="tl">
                    <a:srgbClr val="000000">
                      <a:alpha val="43137"/>
                    </a:srgbClr>
                  </a:outerShdw>
                </a:effectLst>
              </a:rPr>
              <a:t>State Data</a:t>
            </a:r>
          </a:p>
          <a:p>
            <a:endParaRPr lang="en-US" dirty="0"/>
          </a:p>
        </p:txBody>
      </p:sp>
    </p:spTree>
    <p:extLst>
      <p:ext uri="{BB962C8B-B14F-4D97-AF65-F5344CB8AC3E}">
        <p14:creationId xmlns:p14="http://schemas.microsoft.com/office/powerpoint/2010/main" val="365447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Ongoing Professional Learning</a:t>
            </a:r>
            <a:endParaRPr lang="en-US" dirty="0"/>
          </a:p>
          <a:p>
            <a:pPr lvl="2"/>
            <a:r>
              <a:rPr lang="en-US" sz="1800" dirty="0" smtClean="0"/>
              <a:t>Lack of Aligned Professional Learning Opportunities – Teachers and principals may not have access to professional learning that is directly linked to their goals, needs, or content area or linked to the expectations included in the evaluation system. This situation not only negatively affects the district’s ability to improve the practice of the existing teaching force but also limits opportunities for teacher advancement into leadership roles.</a:t>
            </a:r>
          </a:p>
          <a:p>
            <a:pPr lvl="2"/>
            <a:r>
              <a:rPr lang="en-US" sz="1800" dirty="0" smtClean="0"/>
              <a:t>Inconsistent Induction and Mentoring Opportunities – Stakeholders (including teacher and district personnel) shared that this challenge is especially relevant to new teachers, who often need higher levels of professional learning than their more veteran peers.</a:t>
            </a:r>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8</a:t>
            </a:fld>
            <a:endParaRPr lang="en-US" altLang="en-US" dirty="0"/>
          </a:p>
        </p:txBody>
      </p:sp>
      <p:sp>
        <p:nvSpPr>
          <p:cNvPr id="10" name="Content Placeholder 2"/>
          <p:cNvSpPr>
            <a:spLocks noGrp="1"/>
          </p:cNvSpPr>
          <p:nvPr>
            <p:ph idx="13"/>
          </p:nvPr>
        </p:nvSpPr>
        <p:spPr>
          <a:xfrm>
            <a:off x="2667000" y="381000"/>
            <a:ext cx="6324600" cy="737616"/>
          </a:xfrm>
        </p:spPr>
        <p:txBody>
          <a:bodyPr/>
          <a:lstStyle/>
          <a:p>
            <a:r>
              <a:rPr lang="en-US" dirty="0"/>
              <a:t> </a:t>
            </a:r>
            <a:r>
              <a:rPr lang="en-US" sz="2800" dirty="0" smtClean="0">
                <a:solidFill>
                  <a:schemeClr val="bg1"/>
                </a:solidFill>
                <a:effectLst>
                  <a:outerShdw blurRad="38100" dist="38100" dir="2700000" algn="tl">
                    <a:srgbClr val="000000">
                      <a:alpha val="43137"/>
                    </a:srgbClr>
                  </a:outerShdw>
                </a:effectLst>
              </a:rPr>
              <a:t>Conducting a Root Cause Analysis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721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Teacher and Principal Preparation</a:t>
            </a:r>
            <a:endParaRPr lang="en-US" dirty="0"/>
          </a:p>
          <a:p>
            <a:pPr lvl="2"/>
            <a:r>
              <a:rPr lang="en-US" sz="1800" dirty="0" smtClean="0"/>
              <a:t>Well-prepared educators positively impact student achievement and have lower turnover rates, and thorough teacher and principal preparation provides candidates with the knowledge and skills they need for successful instruction and leadership.</a:t>
            </a:r>
          </a:p>
          <a:p>
            <a:pPr lvl="2"/>
            <a:endParaRPr lang="en-US" sz="2200" dirty="0"/>
          </a:p>
          <a:p>
            <a:pPr lvl="1"/>
            <a:r>
              <a:rPr lang="en-US" sz="2200" dirty="0" smtClean="0"/>
              <a:t>Fiscal Equity </a:t>
            </a:r>
          </a:p>
          <a:p>
            <a:pPr lvl="2"/>
            <a:r>
              <a:rPr lang="en-US" sz="1800" dirty="0" smtClean="0"/>
              <a:t>High-need schools tend to face complicated resource needs at the school level (e.g., larger individualized education program costs, costs associated with behavioral issues, remedial education needs.) If available resources at these schools are systematically inadequate, their ability to maintain attractive school facilities and provide teachers with instructional and non-instructional supports will suffer, leading to high turnover.</a:t>
            </a:r>
            <a:endParaRPr lang="en-US" sz="1800" dirty="0"/>
          </a:p>
        </p:txBody>
      </p:sp>
      <p:sp>
        <p:nvSpPr>
          <p:cNvPr id="5" name="Footer Placeholder 4"/>
          <p:cNvSpPr>
            <a:spLocks noGrp="1"/>
          </p:cNvSpPr>
          <p:nvPr>
            <p:ph type="ftr" sz="quarter" idx="15"/>
          </p:nvPr>
        </p:nvSpPr>
        <p:spPr/>
        <p:txBody>
          <a:bodyPr/>
          <a:lstStyle/>
          <a:p>
            <a:pPr>
              <a:defRPr/>
            </a:pPr>
            <a:r>
              <a:rPr lang="en-US" altLang="en-US" smtClean="0"/>
              <a:t>©MDE – Office of Educator Quality</a:t>
            </a:r>
            <a:endParaRPr lang="en-US" altLang="en-US" dirty="0"/>
          </a:p>
        </p:txBody>
      </p:sp>
      <p:sp>
        <p:nvSpPr>
          <p:cNvPr id="6" name="Slide Number Placeholder 5"/>
          <p:cNvSpPr>
            <a:spLocks noGrp="1"/>
          </p:cNvSpPr>
          <p:nvPr>
            <p:ph type="sldNum" sz="quarter" idx="16"/>
          </p:nvPr>
        </p:nvSpPr>
        <p:spPr/>
        <p:txBody>
          <a:bodyPr/>
          <a:lstStyle/>
          <a:p>
            <a:fld id="{DD703991-08C7-45BF-9C56-CD0BE4849A7C}" type="slidenum">
              <a:rPr lang="en-US" altLang="en-US" smtClean="0"/>
              <a:pPr/>
              <a:t>9</a:t>
            </a:fld>
            <a:endParaRPr lang="en-US" altLang="en-US" dirty="0"/>
          </a:p>
        </p:txBody>
      </p:sp>
      <p:sp>
        <p:nvSpPr>
          <p:cNvPr id="10" name="Content Placeholder 2"/>
          <p:cNvSpPr>
            <a:spLocks noGrp="1"/>
          </p:cNvSpPr>
          <p:nvPr>
            <p:ph idx="13"/>
          </p:nvPr>
        </p:nvSpPr>
        <p:spPr>
          <a:xfrm>
            <a:off x="2667000" y="381000"/>
            <a:ext cx="6324600" cy="737616"/>
          </a:xfrm>
        </p:spPr>
        <p:txBody>
          <a:bodyPr/>
          <a:lstStyle/>
          <a:p>
            <a:r>
              <a:rPr lang="en-US" dirty="0"/>
              <a:t> </a:t>
            </a:r>
            <a:r>
              <a:rPr lang="en-US" sz="2800" dirty="0" smtClean="0">
                <a:solidFill>
                  <a:schemeClr val="bg1"/>
                </a:solidFill>
                <a:effectLst>
                  <a:outerShdw blurRad="38100" dist="38100" dir="2700000" algn="tl">
                    <a:srgbClr val="000000">
                      <a:alpha val="43137"/>
                    </a:srgbClr>
                  </a:outerShdw>
                </a:effectLst>
              </a:rPr>
              <a:t>Conducting a Root Cause Analysis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996482"/>
      </p:ext>
    </p:extLst>
  </p:cSld>
  <p:clrMapOvr>
    <a:masterClrMapping/>
  </p:clrMapOvr>
</p:sld>
</file>

<file path=ppt/theme/theme1.xml><?xml version="1.0" encoding="utf-8"?>
<a:theme xmlns:a="http://schemas.openxmlformats.org/drawingml/2006/main" name="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MPES Advisory Board 9252013_revAPN</Template>
  <TotalTime>4038</TotalTime>
  <Words>3066</Words>
  <Application>Microsoft Office PowerPoint</Application>
  <PresentationFormat>On-screen Show (4:3)</PresentationFormat>
  <Paragraphs>398</Paragraphs>
  <Slides>50</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MS PGothic</vt:lpstr>
      <vt:lpstr>MS PGothic</vt:lpstr>
      <vt:lpstr>Arial</vt:lpstr>
      <vt:lpstr>Calibri</vt:lpstr>
      <vt:lpstr>Times</vt:lpstr>
      <vt:lpstr>Times New Roman</vt:lpstr>
      <vt:lpstr>Wingdings</vt:lpstr>
      <vt:lpstr>MDE PowerPoint Master</vt:lpstr>
      <vt:lpstr>Chart</vt:lpstr>
      <vt:lpstr>   OFFICE OF EDUCATOR QUALITY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Educator Evaluations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EVALUATION</vt:lpstr>
      <vt:lpstr>PowerPoint Presentation</vt:lpstr>
      <vt:lpstr>PowerPoint Presentation</vt:lpstr>
      <vt:lpstr>PowerPoint Presentation</vt:lpstr>
      <vt:lpstr>PowerPoint Presentation</vt:lpstr>
      <vt:lpstr>Educator Misconduct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Principal Evaluation System (MPES)</dc:title>
  <dc:creator>adp4</dc:creator>
  <cp:lastModifiedBy>Crystal Womack</cp:lastModifiedBy>
  <cp:revision>289</cp:revision>
  <cp:lastPrinted>2015-06-23T15:07:13Z</cp:lastPrinted>
  <dcterms:created xsi:type="dcterms:W3CDTF">2013-09-16T21:10:39Z</dcterms:created>
  <dcterms:modified xsi:type="dcterms:W3CDTF">2015-07-23T18:55:14Z</dcterms:modified>
</cp:coreProperties>
</file>