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462" r:id="rId5"/>
    <p:sldId id="460" r:id="rId6"/>
    <p:sldId id="464" r:id="rId7"/>
    <p:sldId id="4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3" d="100"/>
          <a:sy n="63" d="100"/>
        </p:scale>
        <p:origin x="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3825C-4DA2-4D0A-9F5B-445B0D87B0CE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648F9B-08D4-4D66-BAAF-087AE5E6B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738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964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931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73" name="Google Shape;373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140971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73" name="Google Shape;373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69791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B73BB-4E04-45E4-8ED8-9B517746B9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4F7937-87BF-4891-91CF-7525E0FD23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CD3D7-61FF-4D6C-B981-B1B1F1CD9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BCBEB-3601-4047-9498-B04A3FD72AF5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BCCA3B-93E9-47E5-9058-4B8524453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350EAB-51B6-4ADF-AF88-96F984405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0282-0B68-460B-995B-9B03932A2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436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EDA58-A0E5-4BB2-B854-13352A85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D55112-B967-4810-B597-24AB81074F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0F8D95-0008-4775-B516-3C171B82E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BCBEB-3601-4047-9498-B04A3FD72AF5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7AD9BD-83D6-4E72-9A0F-1CB0C4BC3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B74F31-48BB-4C44-8CBD-3372D9017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0282-0B68-460B-995B-9B03932A2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482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CE8482-2172-448C-A3FD-D8192640BF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5EDD3D-0223-4BBD-8904-DAE75C272B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8C768D-2800-4DA1-8E48-3C76A3416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BCBEB-3601-4047-9498-B04A3FD72AF5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16015E-1250-4D6E-8053-A76B9BE0E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25B7DA-1BCC-40B4-81CF-8124E87B5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0282-0B68-460B-995B-9B03932A2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06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85"/>
          <p:cNvSpPr/>
          <p:nvPr userDrawn="1"/>
        </p:nvSpPr>
        <p:spPr>
          <a:xfrm>
            <a:off x="0" y="0"/>
            <a:ext cx="11422600" cy="7172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>
              <a:solidFill>
                <a:srgbClr val="CCCCCC"/>
              </a:solidFill>
            </a:endParaRPr>
          </a:p>
        </p:txBody>
      </p:sp>
      <p:sp>
        <p:nvSpPr>
          <p:cNvPr id="6" name="Shape 86"/>
          <p:cNvSpPr/>
          <p:nvPr userDrawn="1"/>
        </p:nvSpPr>
        <p:spPr>
          <a:xfrm>
            <a:off x="0" y="816305"/>
            <a:ext cx="10119360" cy="51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pic>
        <p:nvPicPr>
          <p:cNvPr id="8" name="Shape 79"/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78067" y="6064333"/>
            <a:ext cx="1352599" cy="65326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 Placeholder 2"/>
          <p:cNvSpPr>
            <a:spLocks noGrp="1" noChangeAspect="1"/>
          </p:cNvSpPr>
          <p:nvPr>
            <p:ph type="body" sz="quarter" idx="13" hasCustomPrompt="1"/>
          </p:nvPr>
        </p:nvSpPr>
        <p:spPr>
          <a:xfrm>
            <a:off x="415600" y="42042"/>
            <a:ext cx="11007000" cy="600591"/>
          </a:xfrm>
        </p:spPr>
        <p:txBody>
          <a:bodyPr anchor="ctr"/>
          <a:lstStyle>
            <a:lvl1pPr>
              <a:defRPr sz="4267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/>
              <a:t>Heading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54182" y="1536701"/>
            <a:ext cx="11059887" cy="4290484"/>
          </a:xfrm>
        </p:spPr>
        <p:txBody>
          <a:bodyPr/>
          <a:lstStyle>
            <a:lvl1pPr marL="457189" indent="-457189" defTabSz="609585">
              <a:buFont typeface="Arial" charset="0"/>
              <a:buChar char="•"/>
              <a:tabLst>
                <a:tab pos="609585" algn="l"/>
              </a:tabLst>
              <a:defRPr sz="32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add text</a:t>
            </a:r>
          </a:p>
          <a:p>
            <a:pPr lvl="1"/>
            <a:endParaRPr lang="en-US"/>
          </a:p>
        </p:txBody>
      </p:sp>
      <p:sp>
        <p:nvSpPr>
          <p:cNvPr id="11" name="Shape 19"/>
          <p:cNvSpPr txBox="1">
            <a:spLocks noGrp="1"/>
          </p:cNvSpPr>
          <p:nvPr>
            <p:ph type="sldNum" idx="12"/>
          </p:nvPr>
        </p:nvSpPr>
        <p:spPr>
          <a:xfrm>
            <a:off x="11308111" y="6516409"/>
            <a:ext cx="731600" cy="311561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>
            <a:lvl1pPr algn="r">
              <a:defRPr sz="1400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918163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body">
  <p:cSld name="2_Title and bod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57"/>
          <p:cNvSpPr/>
          <p:nvPr/>
        </p:nvSpPr>
        <p:spPr>
          <a:xfrm>
            <a:off x="0" y="0"/>
            <a:ext cx="11422600" cy="7172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CCCCC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57"/>
          <p:cNvSpPr/>
          <p:nvPr/>
        </p:nvSpPr>
        <p:spPr>
          <a:xfrm>
            <a:off x="0" y="816305"/>
            <a:ext cx="10119360" cy="51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3" name="Google Shape;43;p5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78067" y="6064333"/>
            <a:ext cx="1352599" cy="653267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44;p57"/>
          <p:cNvSpPr txBox="1">
            <a:spLocks noGrp="1"/>
          </p:cNvSpPr>
          <p:nvPr>
            <p:ph type="body" idx="1"/>
          </p:nvPr>
        </p:nvSpPr>
        <p:spPr>
          <a:xfrm>
            <a:off x="415600" y="42042"/>
            <a:ext cx="11007000" cy="600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Font typeface="Arial"/>
              <a:buNone/>
              <a:defRPr sz="4267" b="1">
                <a:solidFill>
                  <a:schemeClr val="accent6"/>
                </a:solidFill>
              </a:defRPr>
            </a:lvl1pPr>
            <a:lvl2pPr marL="1219170" lvl="1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800"/>
              <a:buNone/>
              <a:defRPr/>
            </a:lvl2pPr>
            <a:lvl3pPr marL="1828754" lvl="2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800"/>
              <a:buNone/>
              <a:defRPr/>
            </a:lvl3pPr>
            <a:lvl4pPr marL="2438339" lvl="3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800"/>
              <a:buNone/>
              <a:defRPr/>
            </a:lvl4pPr>
            <a:lvl5pPr marL="3047924" lvl="4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800"/>
              <a:buNone/>
              <a:defRPr/>
            </a:lvl5pPr>
            <a:lvl6pPr marL="3657509" lvl="5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800"/>
              <a:buNone/>
              <a:defRPr/>
            </a:lvl6pPr>
            <a:lvl7pPr marL="4267093" lvl="6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800"/>
              <a:buNone/>
              <a:defRPr/>
            </a:lvl7pPr>
            <a:lvl8pPr marL="4876678" lvl="7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800"/>
              <a:buNone/>
              <a:defRPr/>
            </a:lvl8pPr>
            <a:lvl9pPr marL="5486263" lvl="8" indent="-304792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57"/>
          <p:cNvSpPr txBox="1">
            <a:spLocks noGrp="1"/>
          </p:cNvSpPr>
          <p:nvPr>
            <p:ph type="body" idx="2"/>
          </p:nvPr>
        </p:nvSpPr>
        <p:spPr>
          <a:xfrm>
            <a:off x="554182" y="1536701"/>
            <a:ext cx="11059887" cy="42904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507987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  <a:defRPr sz="3200">
                <a:solidFill>
                  <a:srgbClr val="3A484F"/>
                </a:solidFill>
              </a:defRPr>
            </a:lvl1pPr>
            <a:lvl2pPr marL="1219170" lvl="1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Arial"/>
              <a:buNone/>
              <a:defRPr>
                <a:solidFill>
                  <a:srgbClr val="3A484F"/>
                </a:solidFill>
              </a:defRPr>
            </a:lvl2pPr>
            <a:lvl3pPr marL="1828754" lvl="2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Arial"/>
              <a:buNone/>
              <a:defRPr>
                <a:solidFill>
                  <a:srgbClr val="3A484F"/>
                </a:solidFill>
              </a:defRPr>
            </a:lvl3pPr>
            <a:lvl4pPr marL="2438339" lvl="3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Arial"/>
              <a:buNone/>
              <a:defRPr>
                <a:solidFill>
                  <a:srgbClr val="3A484F"/>
                </a:solidFill>
              </a:defRPr>
            </a:lvl4pPr>
            <a:lvl5pPr marL="3047924" lvl="4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Arial"/>
              <a:buNone/>
              <a:defRPr>
                <a:solidFill>
                  <a:srgbClr val="3A484F"/>
                </a:solidFill>
              </a:defRPr>
            </a:lvl5pPr>
            <a:lvl6pPr marL="3657509" lvl="5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800"/>
              <a:buNone/>
              <a:defRPr/>
            </a:lvl6pPr>
            <a:lvl7pPr marL="4267093" lvl="6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800"/>
              <a:buNone/>
              <a:defRPr/>
            </a:lvl7pPr>
            <a:lvl8pPr marL="4876678" lvl="7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800"/>
              <a:buNone/>
              <a:defRPr/>
            </a:lvl8pPr>
            <a:lvl9pPr marL="5486263" lvl="8" indent="-304792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57"/>
          <p:cNvSpPr txBox="1">
            <a:spLocks noGrp="1"/>
          </p:cNvSpPr>
          <p:nvPr>
            <p:ph type="sldNum" idx="12"/>
          </p:nvPr>
        </p:nvSpPr>
        <p:spPr>
          <a:xfrm>
            <a:off x="11308111" y="6516409"/>
            <a:ext cx="731600" cy="3115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484F"/>
              </a:buClr>
              <a:buSzPts val="1050"/>
              <a:buFont typeface="Arial"/>
              <a:buNone/>
              <a:defRPr sz="1400" b="0" i="0" u="none" strike="noStrike" cap="none">
                <a:solidFill>
                  <a:srgbClr val="3A484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484F"/>
              </a:buClr>
              <a:buSzPts val="1050"/>
              <a:buFont typeface="Arial"/>
              <a:buNone/>
              <a:defRPr sz="1400" b="0" i="0" u="none" strike="noStrike" cap="none">
                <a:solidFill>
                  <a:srgbClr val="3A484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484F"/>
              </a:buClr>
              <a:buSzPts val="1050"/>
              <a:buFont typeface="Arial"/>
              <a:buNone/>
              <a:defRPr sz="1400" b="0" i="0" u="none" strike="noStrike" cap="none">
                <a:solidFill>
                  <a:srgbClr val="3A484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484F"/>
              </a:buClr>
              <a:buSzPts val="1050"/>
              <a:buFont typeface="Arial"/>
              <a:buNone/>
              <a:defRPr sz="1400" b="0" i="0" u="none" strike="noStrike" cap="none">
                <a:solidFill>
                  <a:srgbClr val="3A484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484F"/>
              </a:buClr>
              <a:buSzPts val="1050"/>
              <a:buFont typeface="Arial"/>
              <a:buNone/>
              <a:defRPr sz="1400" b="0" i="0" u="none" strike="noStrike" cap="none">
                <a:solidFill>
                  <a:srgbClr val="3A484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484F"/>
              </a:buClr>
              <a:buSzPts val="1050"/>
              <a:buFont typeface="Arial"/>
              <a:buNone/>
              <a:defRPr sz="1400" b="0" i="0" u="none" strike="noStrike" cap="none">
                <a:solidFill>
                  <a:srgbClr val="3A484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484F"/>
              </a:buClr>
              <a:buSzPts val="1050"/>
              <a:buFont typeface="Arial"/>
              <a:buNone/>
              <a:defRPr sz="1400" b="0" i="0" u="none" strike="noStrike" cap="none">
                <a:solidFill>
                  <a:srgbClr val="3A484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484F"/>
              </a:buClr>
              <a:buSzPts val="1050"/>
              <a:buFont typeface="Arial"/>
              <a:buNone/>
              <a:defRPr sz="1400" b="0" i="0" u="none" strike="noStrike" cap="none">
                <a:solidFill>
                  <a:srgbClr val="3A484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484F"/>
              </a:buClr>
              <a:buSzPts val="1050"/>
              <a:buFont typeface="Arial"/>
              <a:buNone/>
              <a:defRPr sz="1400" b="0" i="0" u="none" strike="noStrike" cap="none">
                <a:solidFill>
                  <a:srgbClr val="3A484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319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46D37-564E-414C-B63C-1B2F33A83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7E2DC5-0191-4E21-A8D4-5E793D7B5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EB6DFD-AC35-4A59-BCED-1C2DDBD84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BCBEB-3601-4047-9498-B04A3FD72AF5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6173D-F4E1-4273-8AF0-E88110AD1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82C9BA-C8E0-4D63-83EA-2CECCFC8E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0282-0B68-460B-995B-9B03932A2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282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9CCE4-145D-4176-98C4-571D59663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688813-1F2B-49A7-8836-8B9D7EE627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792141-3CBB-480F-A63F-13A693ECC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BCBEB-3601-4047-9498-B04A3FD72AF5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E714C7-9281-4E40-9C5D-2083F82E7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056010-B860-4BA0-85DD-7C9B17BE4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0282-0B68-460B-995B-9B03932A2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252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CDB2A-4C2E-42E0-87E7-D6529971E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F5585E-CBC0-4D83-BBBD-768C9AAC6C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2DF811-5C06-415F-991B-614E740257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8EEC61-2EA1-45A2-AF64-2466FF477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BCBEB-3601-4047-9498-B04A3FD72AF5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2CC1BE-3EDD-4E8C-B5A4-022058080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D677-44D4-4820-A05F-931F556A9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0282-0B68-460B-995B-9B03932A2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789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64B7D-D5B0-4CC0-B958-73A9007C9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838D49-8311-4617-867C-6B91CB2E7F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8FEECC-24B4-4A84-BE1B-78F0810E19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A040C6-2065-4B6A-9BE8-768799AB7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5F1E52-D8F7-4BA7-948F-4056C59BCA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1D4C64-AA80-48F5-B615-4724118E7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BCBEB-3601-4047-9498-B04A3FD72AF5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D49FAA-F8D1-4988-93D5-50C472675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D2671A-2877-4E21-974A-34BB37B21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0282-0B68-460B-995B-9B03932A2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176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055DB-2A2B-4D3A-85DC-C53141BA4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026026-33E3-4EE5-9786-A059832DC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BCBEB-3601-4047-9498-B04A3FD72AF5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1AB416-0955-4BE8-A462-25A369AAC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1ADF61-F238-4096-ACE6-DE51B5788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0282-0B68-460B-995B-9B03932A2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62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C7B238-871E-4037-B8EC-77AC99854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BCBEB-3601-4047-9498-B04A3FD72AF5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F7C611-C4E1-4921-8F1D-F91243575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302A54-B9FC-4EEF-AD3E-193A2AD4B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0282-0B68-460B-995B-9B03932A2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1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C45AB-9E95-401D-87ED-0FB94E961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CC201-FFAA-4474-A9C3-309246A93A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0ABC20-9B39-4CD6-B386-F6D5498DBE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0BCF95-A135-4783-A7C6-CCD94C2BF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BCBEB-3601-4047-9498-B04A3FD72AF5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9A9815-FFE8-4708-8EE7-E61341166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AFC83D-2E29-47F1-B0A0-D5456A6F2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0282-0B68-460B-995B-9B03932A2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781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222C5-C07F-4FEE-B136-562845113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3E96DF-EC61-491E-8F0D-38B16F3B9A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4B6559-BA54-45A3-92A5-2F35CB4247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FAB894-CB65-4BE3-ACF8-3C94916BD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BCBEB-3601-4047-9498-B04A3FD72AF5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94375E-9FF5-4342-8162-B58759E69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9040F1-12FF-479B-975C-7A848B55E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0282-0B68-460B-995B-9B03932A2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71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CDC658-95CC-476E-9896-7EFDC30A1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37BFBB-56FB-4AD1-8EDC-FE0B78A37C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04ED0-6A9B-4715-9037-5633EAAD78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BCBEB-3601-4047-9498-B04A3FD72AF5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42C630-EDA6-4B5C-8C1C-9ADD82056E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75779-7104-45A7-8951-04E525BCAB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F0282-0B68-460B-995B-9B03932A2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647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5A89663-50EA-4A1B-B180-721786D332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700-Point Elementary and Middle Schools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E32891-9861-4CFC-BDEE-78950D75DC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</a:t>
            </a:fld>
            <a:endParaRPr lang="en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D746517-2601-4C86-B622-9B551C0218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445413"/>
              </p:ext>
            </p:extLst>
          </p:nvPr>
        </p:nvGraphicFramePr>
        <p:xfrm>
          <a:off x="362346" y="1475668"/>
          <a:ext cx="11467307" cy="3394412"/>
        </p:xfrm>
        <a:graphic>
          <a:graphicData uri="http://schemas.openxmlformats.org/drawingml/2006/table">
            <a:tbl>
              <a:tblPr firstRow="1" firstCol="1" bandRow="1"/>
              <a:tblGrid>
                <a:gridCol w="2866533">
                  <a:extLst>
                    <a:ext uri="{9D8B030D-6E8A-4147-A177-3AD203B41FA5}">
                      <a16:colId xmlns:a16="http://schemas.microsoft.com/office/drawing/2014/main" val="1138514343"/>
                    </a:ext>
                  </a:extLst>
                </a:gridCol>
                <a:gridCol w="2866533">
                  <a:extLst>
                    <a:ext uri="{9D8B030D-6E8A-4147-A177-3AD203B41FA5}">
                      <a16:colId xmlns:a16="http://schemas.microsoft.com/office/drawing/2014/main" val="2448646459"/>
                    </a:ext>
                  </a:extLst>
                </a:gridCol>
                <a:gridCol w="2867708">
                  <a:extLst>
                    <a:ext uri="{9D8B030D-6E8A-4147-A177-3AD203B41FA5}">
                      <a16:colId xmlns:a16="http://schemas.microsoft.com/office/drawing/2014/main" val="4033924813"/>
                    </a:ext>
                  </a:extLst>
                </a:gridCol>
                <a:gridCol w="2866533">
                  <a:extLst>
                    <a:ext uri="{9D8B030D-6E8A-4147-A177-3AD203B41FA5}">
                      <a16:colId xmlns:a16="http://schemas.microsoft.com/office/drawing/2014/main" val="2474332453"/>
                    </a:ext>
                  </a:extLst>
                </a:gridCol>
              </a:tblGrid>
              <a:tr h="764621">
                <a:tc>
                  <a:txBody>
                    <a:bodyPr/>
                    <a:lstStyle/>
                    <a:p>
                      <a:pPr algn="ctr"/>
                      <a:r>
                        <a:rPr lang="en-US" sz="1900" b="1" spc="5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READING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367" marR="97367" marT="49107" marB="49107" anchor="ctr">
                    <a:lnL w="12700" cap="flat" cmpd="sng" algn="ctr">
                      <a:solidFill>
                        <a:srgbClr val="39A0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3A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9A0B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spc="5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MATH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367" marR="97367" marT="49107" marB="49107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3A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4A7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spc="5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SCIENCE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367" marR="97367" marT="49107" marB="49107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3A5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3A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51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spc="5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ENGLISH LANGUAGE PROGRESS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367" marR="97367" marT="49107" marB="49107">
                    <a:lnL w="12700" cap="flat" cmpd="sng" algn="ctr">
                      <a:solidFill>
                        <a:srgbClr val="F3A5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3A5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3A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690991"/>
                  </a:ext>
                </a:extLst>
              </a:tr>
              <a:tr h="8652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900" dirty="0">
                          <a:solidFill>
                            <a:srgbClr val="40404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Proficiency</a:t>
                      </a:r>
                      <a:br>
                        <a:rPr lang="en-US" sz="1900" dirty="0">
                          <a:solidFill>
                            <a:srgbClr val="40404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2700" b="1" dirty="0">
                          <a:solidFill>
                            <a:srgbClr val="39A0B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 </a:t>
                      </a:r>
                      <a:r>
                        <a:rPr lang="en-US" sz="2100" b="1" cap="small" dirty="0">
                          <a:solidFill>
                            <a:srgbClr val="39A0B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367" marR="97367" marT="49107" marB="491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9A0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900" dirty="0">
                          <a:solidFill>
                            <a:srgbClr val="40404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Proficiency</a:t>
                      </a:r>
                      <a:br>
                        <a:rPr lang="en-US" sz="1900" dirty="0">
                          <a:solidFill>
                            <a:srgbClr val="40404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2700" b="1" dirty="0">
                          <a:solidFill>
                            <a:srgbClr val="A74A7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 </a:t>
                      </a:r>
                      <a:r>
                        <a:rPr lang="en-US" sz="2100" b="1" cap="small" dirty="0">
                          <a:solidFill>
                            <a:srgbClr val="A74A7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367" marR="97367" marT="49107" marB="491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4A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8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900" dirty="0">
                          <a:solidFill>
                            <a:srgbClr val="40404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Proficiency</a:t>
                      </a:r>
                      <a:br>
                        <a:rPr lang="en-US" sz="1900" dirty="0">
                          <a:solidFill>
                            <a:srgbClr val="40404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2700" b="1" dirty="0">
                          <a:solidFill>
                            <a:srgbClr val="F3A51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 </a:t>
                      </a:r>
                      <a:r>
                        <a:rPr lang="en-US" sz="2100" b="1" cap="small" dirty="0">
                          <a:solidFill>
                            <a:srgbClr val="F3A51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367" marR="97367" marT="49107" marB="491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40404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Progress to Proficiency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b="1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N/A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367" marR="97367" marT="49107" marB="491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24472"/>
                  </a:ext>
                </a:extLst>
              </a:tr>
              <a:tr h="8652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900" dirty="0">
                          <a:solidFill>
                            <a:srgbClr val="40404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Growth All Students</a:t>
                      </a:r>
                      <a:br>
                        <a:rPr lang="en-US" sz="1900" dirty="0">
                          <a:solidFill>
                            <a:srgbClr val="40404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2700" b="1" dirty="0">
                          <a:solidFill>
                            <a:srgbClr val="39A0B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 </a:t>
                      </a:r>
                      <a:r>
                        <a:rPr lang="en-US" sz="2100" b="1" cap="small" dirty="0">
                          <a:solidFill>
                            <a:srgbClr val="39A0B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367" marR="97367" marT="49107" marB="491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9A0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9A0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900" dirty="0">
                          <a:solidFill>
                            <a:srgbClr val="40404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Growth All Students</a:t>
                      </a:r>
                      <a:br>
                        <a:rPr lang="en-US" sz="1900" dirty="0">
                          <a:solidFill>
                            <a:srgbClr val="40404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2700" b="1" dirty="0">
                          <a:solidFill>
                            <a:srgbClr val="A74A7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 </a:t>
                      </a:r>
                      <a:r>
                        <a:rPr lang="en-US" sz="2100" b="1" cap="small" dirty="0">
                          <a:solidFill>
                            <a:srgbClr val="A74A7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367" marR="97367" marT="49107" marB="491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4A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4A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8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900" dirty="0">
                          <a:solidFill>
                            <a:srgbClr val="40404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367" marR="97367" marT="49107" marB="491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900" dirty="0">
                          <a:solidFill>
                            <a:srgbClr val="40404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367" marR="97367" marT="49107" marB="49107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051421"/>
                  </a:ext>
                </a:extLst>
              </a:tr>
              <a:tr h="8652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900" dirty="0">
                          <a:solidFill>
                            <a:srgbClr val="40404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Growth Lowest 25%</a:t>
                      </a:r>
                      <a:br>
                        <a:rPr lang="en-US" sz="1900" dirty="0">
                          <a:solidFill>
                            <a:srgbClr val="40404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2700" b="1" dirty="0">
                          <a:solidFill>
                            <a:srgbClr val="39A0B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 </a:t>
                      </a:r>
                      <a:r>
                        <a:rPr lang="en-US" sz="2100" b="1" cap="small" dirty="0">
                          <a:solidFill>
                            <a:srgbClr val="39A0B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367" marR="97367" marT="49107" marB="491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9A0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900" dirty="0">
                          <a:solidFill>
                            <a:srgbClr val="40404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Growth Lowest 25%</a:t>
                      </a:r>
                      <a:br>
                        <a:rPr lang="en-US" sz="1900" dirty="0">
                          <a:solidFill>
                            <a:srgbClr val="40404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2700" b="1" dirty="0">
                          <a:solidFill>
                            <a:srgbClr val="A74A7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 </a:t>
                      </a:r>
                      <a:r>
                        <a:rPr lang="en-US" sz="2100" b="1" cap="small" dirty="0">
                          <a:solidFill>
                            <a:srgbClr val="A74A7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367" marR="97367" marT="49107" marB="491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4A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8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900" dirty="0">
                          <a:solidFill>
                            <a:srgbClr val="40404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367" marR="97367" marT="49107" marB="491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900" dirty="0">
                          <a:solidFill>
                            <a:srgbClr val="40404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367" marR="97367" marT="49107" marB="491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621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2913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5A89663-50EA-4A1B-B180-721786D332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700-Point Elementary and Middle Schools with an EL Indicator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E32891-9861-4CFC-BDEE-78950D75DC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2</a:t>
            </a:fld>
            <a:endParaRPr lang="en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D746517-2601-4C86-B622-9B551C0218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254542"/>
              </p:ext>
            </p:extLst>
          </p:nvPr>
        </p:nvGraphicFramePr>
        <p:xfrm>
          <a:off x="362346" y="1475668"/>
          <a:ext cx="11467307" cy="3394412"/>
        </p:xfrm>
        <a:graphic>
          <a:graphicData uri="http://schemas.openxmlformats.org/drawingml/2006/table">
            <a:tbl>
              <a:tblPr firstRow="1" firstCol="1" bandRow="1"/>
              <a:tblGrid>
                <a:gridCol w="2866533">
                  <a:extLst>
                    <a:ext uri="{9D8B030D-6E8A-4147-A177-3AD203B41FA5}">
                      <a16:colId xmlns:a16="http://schemas.microsoft.com/office/drawing/2014/main" val="1138514343"/>
                    </a:ext>
                  </a:extLst>
                </a:gridCol>
                <a:gridCol w="2866533">
                  <a:extLst>
                    <a:ext uri="{9D8B030D-6E8A-4147-A177-3AD203B41FA5}">
                      <a16:colId xmlns:a16="http://schemas.microsoft.com/office/drawing/2014/main" val="2448646459"/>
                    </a:ext>
                  </a:extLst>
                </a:gridCol>
                <a:gridCol w="2867708">
                  <a:extLst>
                    <a:ext uri="{9D8B030D-6E8A-4147-A177-3AD203B41FA5}">
                      <a16:colId xmlns:a16="http://schemas.microsoft.com/office/drawing/2014/main" val="4033924813"/>
                    </a:ext>
                  </a:extLst>
                </a:gridCol>
                <a:gridCol w="2866533">
                  <a:extLst>
                    <a:ext uri="{9D8B030D-6E8A-4147-A177-3AD203B41FA5}">
                      <a16:colId xmlns:a16="http://schemas.microsoft.com/office/drawing/2014/main" val="2474332453"/>
                    </a:ext>
                  </a:extLst>
                </a:gridCol>
              </a:tblGrid>
              <a:tr h="764621">
                <a:tc>
                  <a:txBody>
                    <a:bodyPr/>
                    <a:lstStyle/>
                    <a:p>
                      <a:pPr algn="ctr"/>
                      <a:r>
                        <a:rPr lang="en-US" sz="1900" b="1" spc="5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READING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367" marR="97367" marT="49107" marB="49107" anchor="ctr">
                    <a:lnL w="12700" cap="flat" cmpd="sng" algn="ctr">
                      <a:solidFill>
                        <a:srgbClr val="39A0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3A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9A0B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spc="5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MATH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367" marR="97367" marT="49107" marB="49107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3A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4A7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spc="5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SCIENCE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367" marR="97367" marT="49107" marB="49107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3A5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3A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51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spc="5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ENGLISH LANGUAGE PROGRESS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367" marR="97367" marT="49107" marB="49107">
                    <a:lnL w="12700" cap="flat" cmpd="sng" algn="ctr">
                      <a:solidFill>
                        <a:srgbClr val="F3A5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3A5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3A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690991"/>
                  </a:ext>
                </a:extLst>
              </a:tr>
              <a:tr h="8652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900" dirty="0">
                          <a:solidFill>
                            <a:srgbClr val="40404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Proficiency</a:t>
                      </a:r>
                      <a:br>
                        <a:rPr lang="en-US" sz="1900" dirty="0">
                          <a:solidFill>
                            <a:srgbClr val="40404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2700" b="1" dirty="0">
                          <a:solidFill>
                            <a:srgbClr val="39A0B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 </a:t>
                      </a:r>
                      <a:r>
                        <a:rPr lang="en-US" sz="2100" b="1" cap="small" dirty="0">
                          <a:solidFill>
                            <a:srgbClr val="39A0B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367" marR="97367" marT="49107" marB="491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9A0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900" dirty="0">
                          <a:solidFill>
                            <a:srgbClr val="40404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Proficiency</a:t>
                      </a:r>
                      <a:br>
                        <a:rPr lang="en-US" sz="1900" dirty="0">
                          <a:solidFill>
                            <a:srgbClr val="40404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2700" b="1" dirty="0">
                          <a:solidFill>
                            <a:srgbClr val="A74A7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 </a:t>
                      </a:r>
                      <a:r>
                        <a:rPr lang="en-US" sz="2100" b="1" cap="small" dirty="0">
                          <a:solidFill>
                            <a:srgbClr val="A74A7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367" marR="97367" marT="49107" marB="491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4A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8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900" dirty="0">
                          <a:solidFill>
                            <a:srgbClr val="40404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Proficiency</a:t>
                      </a:r>
                      <a:br>
                        <a:rPr lang="en-US" sz="1900" dirty="0">
                          <a:solidFill>
                            <a:srgbClr val="40404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2700" b="1" dirty="0">
                          <a:solidFill>
                            <a:srgbClr val="F3A51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 </a:t>
                      </a:r>
                      <a:r>
                        <a:rPr lang="en-US" sz="2100" b="1" cap="small" dirty="0">
                          <a:solidFill>
                            <a:srgbClr val="F3A51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367" marR="97367" marT="49107" marB="491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40404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Progress to Proficiency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b="1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 </a:t>
                      </a:r>
                      <a:r>
                        <a:rPr lang="en-US" sz="2100" b="1" cap="small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367" marR="97367" marT="49107" marB="491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24472"/>
                  </a:ext>
                </a:extLst>
              </a:tr>
              <a:tr h="8652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900" dirty="0">
                          <a:solidFill>
                            <a:srgbClr val="40404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Growth All Students</a:t>
                      </a:r>
                      <a:br>
                        <a:rPr lang="en-US" sz="1900" dirty="0">
                          <a:solidFill>
                            <a:srgbClr val="40404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2700" b="1" dirty="0">
                          <a:solidFill>
                            <a:srgbClr val="39A0B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 </a:t>
                      </a:r>
                      <a:r>
                        <a:rPr lang="en-US" sz="2100" b="1" cap="small" dirty="0">
                          <a:solidFill>
                            <a:srgbClr val="39A0B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367" marR="97367" marT="49107" marB="491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9A0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9A0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900" dirty="0">
                          <a:solidFill>
                            <a:srgbClr val="40404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Growth All Students</a:t>
                      </a:r>
                      <a:br>
                        <a:rPr lang="en-US" sz="1900" dirty="0">
                          <a:solidFill>
                            <a:srgbClr val="40404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2700" b="1" dirty="0">
                          <a:solidFill>
                            <a:srgbClr val="A74A7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 </a:t>
                      </a:r>
                      <a:r>
                        <a:rPr lang="en-US" sz="2100" b="1" cap="small" dirty="0">
                          <a:solidFill>
                            <a:srgbClr val="A74A7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367" marR="97367" marT="49107" marB="491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4A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4A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8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900" dirty="0">
                          <a:solidFill>
                            <a:srgbClr val="40404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367" marR="97367" marT="49107" marB="491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900" dirty="0">
                          <a:solidFill>
                            <a:srgbClr val="40404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367" marR="97367" marT="49107" marB="49107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051421"/>
                  </a:ext>
                </a:extLst>
              </a:tr>
              <a:tr h="8652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900" dirty="0">
                          <a:solidFill>
                            <a:srgbClr val="40404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Growth Lowest 25%</a:t>
                      </a:r>
                      <a:br>
                        <a:rPr lang="en-US" sz="1900" dirty="0">
                          <a:solidFill>
                            <a:srgbClr val="40404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2700" b="1" dirty="0">
                          <a:solidFill>
                            <a:srgbClr val="39A0B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 </a:t>
                      </a:r>
                      <a:r>
                        <a:rPr lang="en-US" sz="2100" b="1" cap="small" dirty="0">
                          <a:solidFill>
                            <a:srgbClr val="39A0B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367" marR="97367" marT="49107" marB="491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9A0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900" dirty="0">
                          <a:solidFill>
                            <a:srgbClr val="40404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Growth Lowest 25%</a:t>
                      </a:r>
                      <a:br>
                        <a:rPr lang="en-US" sz="1900" dirty="0">
                          <a:solidFill>
                            <a:srgbClr val="40404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2700" b="1" dirty="0">
                          <a:solidFill>
                            <a:srgbClr val="A74A7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 </a:t>
                      </a:r>
                      <a:r>
                        <a:rPr lang="en-US" sz="2100" b="1" cap="small" dirty="0">
                          <a:solidFill>
                            <a:srgbClr val="A74A7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367" marR="97367" marT="49107" marB="491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4A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8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900" dirty="0">
                          <a:solidFill>
                            <a:srgbClr val="40404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367" marR="97367" marT="49107" marB="491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900" dirty="0">
                          <a:solidFill>
                            <a:srgbClr val="40404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367" marR="97367" marT="49107" marB="491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621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78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22"/>
          <p:cNvSpPr txBox="1">
            <a:spLocks noGrp="1"/>
          </p:cNvSpPr>
          <p:nvPr>
            <p:ph type="body" idx="1"/>
          </p:nvPr>
        </p:nvSpPr>
        <p:spPr>
          <a:xfrm>
            <a:off x="80320" y="42042"/>
            <a:ext cx="11106699" cy="644832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0" indent="0"/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1,000-Point Schools and Districts</a:t>
            </a:r>
            <a:endParaRPr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76" name="Google Shape;376;p22"/>
          <p:cNvSpPr txBox="1">
            <a:spLocks noGrp="1"/>
          </p:cNvSpPr>
          <p:nvPr>
            <p:ph type="sldNum" idx="12"/>
          </p:nvPr>
        </p:nvSpPr>
        <p:spPr>
          <a:xfrm>
            <a:off x="11308111" y="6516409"/>
            <a:ext cx="731600" cy="31156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pPr>
              <a:buSzPts val="1000"/>
            </a:pPr>
            <a:fld id="{00000000-1234-1234-1234-123412341234}" type="slidenum">
              <a:rPr lang="en-US"/>
              <a:pPr>
                <a:buSzPts val="1000"/>
              </a:pPr>
              <a:t>3</a:t>
            </a:fld>
            <a:endParaRPr/>
          </a:p>
        </p:txBody>
      </p:sp>
      <p:graphicFrame>
        <p:nvGraphicFramePr>
          <p:cNvPr id="377" name="Google Shape;377;p22"/>
          <p:cNvGraphicFramePr/>
          <p:nvPr>
            <p:extLst>
              <p:ext uri="{D42A27DB-BD31-4B8C-83A1-F6EECF244321}">
                <p14:modId xmlns:p14="http://schemas.microsoft.com/office/powerpoint/2010/main" val="2676779985"/>
              </p:ext>
            </p:extLst>
          </p:nvPr>
        </p:nvGraphicFramePr>
        <p:xfrm>
          <a:off x="203144" y="1340093"/>
          <a:ext cx="11785711" cy="4424589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683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36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36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36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836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836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836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175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900"/>
                        <a:buFont typeface="Calibri"/>
                        <a:buNone/>
                      </a:pPr>
                      <a:r>
                        <a:rPr lang="en-US" sz="1200" b="1" u="none" strike="noStrike" cap="none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READING</a:t>
                      </a:r>
                      <a:endParaRPr sz="13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9A0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900"/>
                        <a:buFont typeface="Calibri"/>
                        <a:buNone/>
                      </a:pPr>
                      <a:r>
                        <a:rPr lang="en-US" sz="1200" b="1" u="none" strike="noStrike" cap="none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</a:t>
                      </a:r>
                      <a:endParaRPr sz="13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b">
                    <a:lnL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4A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900"/>
                        <a:buFont typeface="Calibri"/>
                        <a:buNone/>
                      </a:pPr>
                      <a:r>
                        <a:rPr lang="en-US" sz="1200" b="1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OTHER SUBJECTS</a:t>
                      </a:r>
                      <a:endParaRPr sz="13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b">
                    <a:lnL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51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900"/>
                        <a:buFont typeface="Calibri"/>
                        <a:buNone/>
                      </a:pPr>
                      <a:r>
                        <a:rPr lang="en-US" sz="1200" b="1" u="none" strike="noStrike" cap="none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GRADUATION </a:t>
                      </a:r>
                      <a:br>
                        <a:rPr lang="en-US" sz="1200" b="1" u="none" strike="noStrike" cap="none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en-US" sz="1200" b="1" u="none" strike="noStrike" cap="none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4-YEAR</a:t>
                      </a:r>
                      <a:endParaRPr sz="13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b">
                    <a:lnL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EAA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900"/>
                        <a:buFont typeface="Calibri"/>
                        <a:buNone/>
                      </a:pPr>
                      <a:r>
                        <a:rPr lang="en-US" sz="1200" b="1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ACCELERATION</a:t>
                      </a:r>
                      <a:endParaRPr sz="13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b">
                    <a:lnL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3A51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C7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900"/>
                        <a:buFont typeface="Calibri"/>
                        <a:buNone/>
                      </a:pPr>
                      <a:r>
                        <a:rPr lang="en-US" sz="1200" b="1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COLLEGE &amp; CAREER READINESS</a:t>
                      </a:r>
                      <a:endParaRPr sz="13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b">
                    <a:lnL w="12700" cap="flat" cmpd="sng">
                      <a:solidFill>
                        <a:srgbClr val="F3A51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3A51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900"/>
                        <a:buFont typeface="Calibri"/>
                        <a:buNone/>
                      </a:pPr>
                      <a:r>
                        <a:rPr lang="en-US" sz="1200" b="1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ENGLISH LANGUAGE PROGRESS</a:t>
                      </a:r>
                      <a:endParaRPr sz="13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b">
                    <a:lnL w="12700" cap="flat" cmpd="sng">
                      <a:solidFill>
                        <a:srgbClr val="F3A51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B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808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Georgia"/>
                        <a:buNone/>
                      </a:pPr>
                      <a: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Proficiency</a:t>
                      </a:r>
                      <a:br>
                        <a:rPr lang="en-US" sz="21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</a:br>
                      <a:r>
                        <a:rPr lang="en-US" sz="2700" b="1" u="none" strike="noStrike" cap="none" dirty="0">
                          <a:solidFill>
                            <a:srgbClr val="39A0BE"/>
                          </a:solidFill>
                          <a:latin typeface="Calibri"/>
                          <a:ea typeface="Georgia"/>
                          <a:cs typeface="Calibri"/>
                          <a:sym typeface="Calibri"/>
                        </a:rPr>
                        <a:t>100</a:t>
                      </a:r>
                      <a:r>
                        <a:rPr lang="en-US" sz="2700" b="1" u="none" strike="noStrike" cap="none" dirty="0">
                          <a:solidFill>
                            <a:srgbClr val="39A0BE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2400" b="1" u="none" strike="noStrike" cap="small" dirty="0">
                          <a:solidFill>
                            <a:srgbClr val="39A0BE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pts</a:t>
                      </a:r>
                      <a:endParaRPr sz="2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39A0B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D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Georgia"/>
                        <a:buNone/>
                      </a:pPr>
                      <a: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Proficiency</a:t>
                      </a:r>
                      <a:br>
                        <a:rPr lang="en-US" sz="21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</a:br>
                      <a:r>
                        <a:rPr lang="en-US" sz="2700" b="1" u="none" strike="noStrike" cap="none" dirty="0">
                          <a:solidFill>
                            <a:srgbClr val="A74A7A"/>
                          </a:solidFill>
                          <a:latin typeface="Calibri"/>
                          <a:ea typeface="Georgia"/>
                          <a:cs typeface="Calibri"/>
                          <a:sym typeface="Calibri"/>
                        </a:rPr>
                        <a:t>100</a:t>
                      </a:r>
                      <a:r>
                        <a:rPr lang="en-US" sz="2700" b="1" u="none" strike="noStrike" cap="none" dirty="0">
                          <a:solidFill>
                            <a:srgbClr val="A74A7A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2400" b="1" u="none" strike="noStrike" cap="small" dirty="0">
                          <a:solidFill>
                            <a:srgbClr val="A74A7A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pts</a:t>
                      </a:r>
                      <a:endParaRPr sz="2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74A7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1C8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600"/>
                        <a:buFont typeface="Georgia"/>
                        <a:buNone/>
                      </a:pPr>
                      <a:r>
                        <a:rPr lang="en-US" sz="21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Science</a:t>
                      </a:r>
                      <a:br>
                        <a:rPr lang="en-US" sz="21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</a:br>
                      <a:r>
                        <a:rPr lang="en-US" sz="21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Proficiency</a:t>
                      </a:r>
                      <a:br>
                        <a:rPr lang="en-US" sz="21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</a:br>
                      <a:r>
                        <a:rPr lang="en-US" sz="2700" b="1" u="none" strike="noStrike" cap="none" dirty="0">
                          <a:solidFill>
                            <a:srgbClr val="F3A51D"/>
                          </a:solidFill>
                          <a:latin typeface="Calibri"/>
                          <a:ea typeface="Georgia"/>
                          <a:cs typeface="Calibri"/>
                          <a:sym typeface="Calibri"/>
                        </a:rPr>
                        <a:t>50</a:t>
                      </a:r>
                      <a:r>
                        <a:rPr lang="en-US" sz="2700" b="1" u="none" strike="noStrike" cap="none" dirty="0">
                          <a:solidFill>
                            <a:srgbClr val="F3A51D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2400" b="1" u="none" strike="noStrike" cap="small" dirty="0">
                          <a:solidFill>
                            <a:srgbClr val="F3A51D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pts</a:t>
                      </a:r>
                      <a:endParaRPr sz="2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3A51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CE4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Georgia"/>
                        <a:buNone/>
                      </a:pPr>
                      <a: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4-year Cohort Rate</a:t>
                      </a:r>
                      <a:br>
                        <a:rPr lang="en-US" sz="21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</a:br>
                      <a:r>
                        <a:rPr lang="en-US" sz="2700" b="1" u="none" strike="noStrike" cap="none" dirty="0">
                          <a:solidFill>
                            <a:srgbClr val="5EAADE"/>
                          </a:solidFill>
                          <a:latin typeface="Calibri"/>
                          <a:ea typeface="Georgia"/>
                          <a:cs typeface="Calibri"/>
                          <a:sym typeface="Calibri"/>
                        </a:rPr>
                        <a:t>20</a:t>
                      </a:r>
                      <a:r>
                        <a:rPr lang="en-US" sz="2700" b="1" u="none" strike="noStrike" cap="none" dirty="0">
                          <a:solidFill>
                            <a:srgbClr val="5EAADE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 </a:t>
                      </a:r>
                      <a:r>
                        <a:rPr lang="en-US" sz="2400" b="1" u="none" strike="noStrike" cap="small" dirty="0">
                          <a:solidFill>
                            <a:srgbClr val="5EAADE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pts</a:t>
                      </a:r>
                      <a:endParaRPr sz="2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F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Georgia"/>
                        <a:buNone/>
                      </a:pPr>
                      <a: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Performance</a:t>
                      </a:r>
                      <a:br>
                        <a:rPr lang="en-US" sz="21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</a:br>
                      <a:r>
                        <a:rPr lang="en-US" sz="2700" b="1" u="none" strike="noStrike" cap="small" dirty="0">
                          <a:solidFill>
                            <a:srgbClr val="68C7C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r>
                        <a:rPr lang="en-US" sz="2400" b="1" u="none" strike="noStrike" cap="small" dirty="0">
                          <a:solidFill>
                            <a:srgbClr val="68C7C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pts</a:t>
                      </a:r>
                      <a:endParaRPr sz="2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68C7C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1EB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Georgia"/>
                        <a:buNone/>
                      </a:pPr>
                      <a: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ACT Math </a:t>
                      </a:r>
                      <a:b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</a:br>
                      <a: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Performance</a:t>
                      </a:r>
                      <a:br>
                        <a:rPr lang="en-US" sz="21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</a:br>
                      <a:r>
                        <a:rPr lang="en-US" sz="2700" b="1" u="none" strike="noStrike" cap="none" dirty="0">
                          <a:solidFill>
                            <a:srgbClr val="40404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 </a:t>
                      </a:r>
                      <a:r>
                        <a:rPr lang="en-US" sz="2400" b="1" u="none" strike="noStrike" cap="small" dirty="0">
                          <a:solidFill>
                            <a:srgbClr val="40404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pts</a:t>
                      </a:r>
                      <a:endParaRPr sz="2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600"/>
                        <a:buFont typeface="Georgia"/>
                        <a:buNone/>
                      </a:pPr>
                      <a: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 </a:t>
                      </a:r>
                      <a:r>
                        <a:rPr lang="en-US" sz="1900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Progress to Proficiency</a:t>
                      </a:r>
                      <a:endParaRPr lang="en-US" sz="1900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4546A"/>
                        </a:buClr>
                        <a:buSzPts val="2000"/>
                        <a:buFont typeface="Calibri"/>
                        <a:buNone/>
                      </a:pPr>
                      <a:r>
                        <a:rPr lang="en-US" sz="2700" b="1" dirty="0">
                          <a:solidFill>
                            <a:srgbClr val="44546A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N/A</a:t>
                      </a:r>
                      <a:endParaRPr sz="2700" dirty="0">
                        <a:solidFill>
                          <a:srgbClr val="404040"/>
                        </a:solidFill>
                        <a:latin typeface="Georgia"/>
                        <a:ea typeface="Georgia"/>
                        <a:cs typeface="Georgia"/>
                        <a:sym typeface="Georgia"/>
                      </a:endParaRPr>
                    </a:p>
                  </a:txBody>
                  <a:tcPr marL="79700" marR="79700" marT="40200" marB="40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3884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Georgia"/>
                        <a:buNone/>
                      </a:pPr>
                      <a: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Growth </a:t>
                      </a:r>
                      <a:b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</a:br>
                      <a: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All Students</a:t>
                      </a:r>
                      <a:br>
                        <a:rPr lang="en-US" sz="21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</a:br>
                      <a:r>
                        <a:rPr lang="en-US" sz="2700" b="1" u="none" strike="noStrike" cap="none" dirty="0">
                          <a:solidFill>
                            <a:srgbClr val="39A0BE"/>
                          </a:solidFill>
                          <a:latin typeface="Calibri"/>
                          <a:ea typeface="Georgia"/>
                          <a:cs typeface="Calibri"/>
                          <a:sym typeface="Calibri"/>
                        </a:rPr>
                        <a:t>100</a:t>
                      </a:r>
                      <a:r>
                        <a:rPr lang="en-US" sz="2700" b="1" u="none" strike="noStrike" cap="none" dirty="0">
                          <a:solidFill>
                            <a:srgbClr val="39A0BE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2400" b="1" u="none" strike="noStrike" cap="small" dirty="0">
                          <a:solidFill>
                            <a:srgbClr val="39A0BE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pts</a:t>
                      </a:r>
                      <a:endParaRPr sz="2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39A0B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39A0B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D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Georgia"/>
                        <a:buNone/>
                      </a:pPr>
                      <a: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Growth </a:t>
                      </a:r>
                      <a:b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</a:br>
                      <a: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All Students</a:t>
                      </a:r>
                      <a:br>
                        <a:rPr lang="en-US" sz="21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</a:br>
                      <a:r>
                        <a:rPr lang="en-US" sz="2700" b="1" u="none" strike="noStrike" cap="none" dirty="0">
                          <a:solidFill>
                            <a:srgbClr val="A74A7A"/>
                          </a:solidFill>
                          <a:latin typeface="Calibri"/>
                          <a:ea typeface="Georgia"/>
                          <a:cs typeface="Calibri"/>
                          <a:sym typeface="Calibri"/>
                        </a:rPr>
                        <a:t>100</a:t>
                      </a:r>
                      <a:r>
                        <a:rPr lang="en-US" sz="2700" b="1" u="none" strike="noStrike" cap="none" dirty="0">
                          <a:solidFill>
                            <a:srgbClr val="A74A7A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2400" b="1" u="none" strike="noStrike" cap="small" dirty="0">
                          <a:solidFill>
                            <a:srgbClr val="A74A7A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pts</a:t>
                      </a:r>
                      <a:endParaRPr sz="2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74A7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A74A7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1C8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Georgia"/>
                        <a:buNone/>
                      </a:pPr>
                      <a: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U.S. History Proficiency</a:t>
                      </a:r>
                      <a:br>
                        <a:rPr lang="en-US" sz="21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</a:br>
                      <a:r>
                        <a:rPr lang="en-US" sz="2700" b="1" u="none" strike="noStrike" cap="none" dirty="0">
                          <a:solidFill>
                            <a:srgbClr val="F3A51D"/>
                          </a:solidFill>
                          <a:latin typeface="Calibri"/>
                          <a:ea typeface="Georgia"/>
                          <a:cs typeface="Calibri"/>
                          <a:sym typeface="Calibri"/>
                        </a:rPr>
                        <a:t>50</a:t>
                      </a:r>
                      <a:r>
                        <a:rPr lang="en-US" sz="2700" b="1" u="none" strike="noStrike" cap="none" dirty="0">
                          <a:solidFill>
                            <a:srgbClr val="F3A51D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2400" b="1" u="none" strike="noStrike" cap="small" dirty="0">
                          <a:solidFill>
                            <a:srgbClr val="F3A51D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pts</a:t>
                      </a:r>
                      <a:endParaRPr sz="2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3A51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600"/>
                        <a:buFont typeface="Georgia"/>
                        <a:buNone/>
                      </a:pPr>
                      <a:r>
                        <a:rPr lang="en-US" sz="21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 </a:t>
                      </a:r>
                      <a:endParaRPr sz="2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Georgia"/>
                        <a:buNone/>
                      </a:pPr>
                      <a: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Participation</a:t>
                      </a:r>
                      <a:br>
                        <a:rPr lang="en-US" sz="21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</a:br>
                      <a:r>
                        <a:rPr lang="en-US" sz="2700" b="1" u="none" strike="noStrike" cap="small" dirty="0">
                          <a:solidFill>
                            <a:srgbClr val="68C7C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r>
                        <a:rPr lang="en-US" sz="2400" b="1" u="none" strike="noStrike" cap="small" dirty="0">
                          <a:solidFill>
                            <a:srgbClr val="68C7C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pts </a:t>
                      </a:r>
                      <a:endParaRPr sz="2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68C7C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B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Georgia"/>
                        <a:buNone/>
                      </a:pPr>
                      <a: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ACT Reading or English </a:t>
                      </a:r>
                      <a:b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</a:br>
                      <a: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Performance</a:t>
                      </a:r>
                      <a:b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</a:br>
                      <a:r>
                        <a:rPr lang="en-US" sz="2700" b="1" u="none" strike="noStrike" cap="none" dirty="0">
                          <a:solidFill>
                            <a:srgbClr val="40404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 </a:t>
                      </a:r>
                      <a:r>
                        <a:rPr lang="en-US" sz="2400" b="1" u="none" strike="noStrike" cap="small" dirty="0">
                          <a:solidFill>
                            <a:srgbClr val="40404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pts</a:t>
                      </a:r>
                      <a:endParaRPr sz="2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600"/>
                        <a:buFont typeface="Georgia"/>
                        <a:buNone/>
                      </a:pPr>
                      <a:endParaRPr sz="2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261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Georgia"/>
                        <a:buNone/>
                      </a:pPr>
                      <a: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Growth </a:t>
                      </a:r>
                      <a:b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</a:br>
                      <a: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Lowest 25%</a:t>
                      </a:r>
                      <a:b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</a:br>
                      <a:r>
                        <a:rPr lang="en-US" sz="2700" b="1" u="none" strike="noStrike" cap="none" dirty="0">
                          <a:solidFill>
                            <a:srgbClr val="39A0BE"/>
                          </a:solidFill>
                          <a:latin typeface="Calibri"/>
                          <a:ea typeface="Georgia"/>
                          <a:cs typeface="Calibri"/>
                          <a:sym typeface="Calibri"/>
                        </a:rPr>
                        <a:t>100</a:t>
                      </a:r>
                      <a:r>
                        <a:rPr lang="en-US" sz="2700" b="1" u="none" strike="noStrike" cap="none" dirty="0">
                          <a:solidFill>
                            <a:srgbClr val="39A0BE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2400" b="1" u="none" strike="noStrike" cap="small" dirty="0">
                          <a:solidFill>
                            <a:srgbClr val="39A0BE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pts</a:t>
                      </a:r>
                      <a:endParaRPr sz="2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39A0B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Georgia"/>
                        <a:buNone/>
                      </a:pPr>
                      <a: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Growth </a:t>
                      </a:r>
                      <a:b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</a:br>
                      <a: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Lowest 25%</a:t>
                      </a:r>
                      <a:br>
                        <a:rPr lang="en-US" sz="21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</a:br>
                      <a:r>
                        <a:rPr lang="en-US" sz="2700" b="1" u="none" strike="noStrike" cap="none" dirty="0">
                          <a:solidFill>
                            <a:srgbClr val="A74A7A"/>
                          </a:solidFill>
                          <a:latin typeface="Calibri"/>
                          <a:ea typeface="Georgia"/>
                          <a:cs typeface="Calibri"/>
                          <a:sym typeface="Calibri"/>
                        </a:rPr>
                        <a:t>100</a:t>
                      </a:r>
                      <a:r>
                        <a:rPr lang="en-US" sz="2700" b="1" u="none" strike="noStrike" cap="none" dirty="0">
                          <a:solidFill>
                            <a:srgbClr val="A74A7A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2400" b="1" u="none" strike="noStrike" cap="small" dirty="0">
                          <a:solidFill>
                            <a:srgbClr val="A74A7A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pts</a:t>
                      </a:r>
                      <a:endParaRPr sz="2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74A7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8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600"/>
                        <a:buFont typeface="Georgia"/>
                        <a:buNone/>
                      </a:pPr>
                      <a:r>
                        <a:rPr lang="en-US" sz="2100" u="none" strike="noStrike" cap="none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 </a:t>
                      </a:r>
                      <a:endParaRPr sz="2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600"/>
                        <a:buFont typeface="Georgia"/>
                        <a:buNone/>
                      </a:pPr>
                      <a:r>
                        <a:rPr lang="en-US" sz="21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 </a:t>
                      </a:r>
                      <a:endParaRPr sz="2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ctr">
                    <a:lnL w="2857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600"/>
                        <a:buFont typeface="Georgia"/>
                        <a:buNone/>
                      </a:pPr>
                      <a:r>
                        <a:rPr lang="en-US" sz="21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 </a:t>
                      </a:r>
                      <a:endParaRPr sz="2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ctr">
                    <a:lnL w="2857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600"/>
                        <a:buFont typeface="Georgia"/>
                        <a:buNone/>
                      </a:pPr>
                      <a:r>
                        <a:rPr lang="en-US" sz="21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 </a:t>
                      </a:r>
                      <a:endParaRPr sz="2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ctr">
                    <a:lnL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600"/>
                        <a:buFont typeface="Georgia"/>
                        <a:buNone/>
                      </a:pPr>
                      <a:r>
                        <a:rPr lang="en-US" sz="21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 </a:t>
                      </a:r>
                      <a:endParaRPr sz="2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>
                    <a:lnL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1315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22"/>
          <p:cNvSpPr txBox="1">
            <a:spLocks noGrp="1"/>
          </p:cNvSpPr>
          <p:nvPr>
            <p:ph type="body" idx="1"/>
          </p:nvPr>
        </p:nvSpPr>
        <p:spPr>
          <a:xfrm>
            <a:off x="80320" y="42042"/>
            <a:ext cx="11106699" cy="644832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0" indent="0"/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1,000-Point Schools and Districts with an EL Indicator</a:t>
            </a:r>
            <a:endParaRPr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76" name="Google Shape;376;p22"/>
          <p:cNvSpPr txBox="1">
            <a:spLocks noGrp="1"/>
          </p:cNvSpPr>
          <p:nvPr>
            <p:ph type="sldNum" idx="12"/>
          </p:nvPr>
        </p:nvSpPr>
        <p:spPr>
          <a:xfrm>
            <a:off x="11308111" y="6516409"/>
            <a:ext cx="731600" cy="31156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pPr>
              <a:buSzPts val="1000"/>
            </a:pPr>
            <a:fld id="{00000000-1234-1234-1234-123412341234}" type="slidenum">
              <a:rPr lang="en-US"/>
              <a:pPr>
                <a:buSzPts val="1000"/>
              </a:pPr>
              <a:t>4</a:t>
            </a:fld>
            <a:endParaRPr/>
          </a:p>
        </p:txBody>
      </p:sp>
      <p:graphicFrame>
        <p:nvGraphicFramePr>
          <p:cNvPr id="377" name="Google Shape;377;p22"/>
          <p:cNvGraphicFramePr/>
          <p:nvPr>
            <p:extLst>
              <p:ext uri="{D42A27DB-BD31-4B8C-83A1-F6EECF244321}">
                <p14:modId xmlns:p14="http://schemas.microsoft.com/office/powerpoint/2010/main" val="4098042512"/>
              </p:ext>
            </p:extLst>
          </p:nvPr>
        </p:nvGraphicFramePr>
        <p:xfrm>
          <a:off x="203144" y="1340093"/>
          <a:ext cx="11785711" cy="4424589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683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36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36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36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836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836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836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175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900"/>
                        <a:buFont typeface="Calibri"/>
                        <a:buNone/>
                      </a:pPr>
                      <a:r>
                        <a:rPr lang="en-US" sz="1200" b="1" u="none" strike="noStrike" cap="none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READING</a:t>
                      </a:r>
                      <a:endParaRPr sz="13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9A0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900"/>
                        <a:buFont typeface="Calibri"/>
                        <a:buNone/>
                      </a:pPr>
                      <a:r>
                        <a:rPr lang="en-US" sz="1200" b="1" u="none" strike="noStrike" cap="none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</a:t>
                      </a:r>
                      <a:endParaRPr sz="13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b">
                    <a:lnL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4A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900"/>
                        <a:buFont typeface="Calibri"/>
                        <a:buNone/>
                      </a:pPr>
                      <a:r>
                        <a:rPr lang="en-US" sz="1200" b="1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OTHER SUBJECTS</a:t>
                      </a:r>
                      <a:endParaRPr sz="13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b">
                    <a:lnL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51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900"/>
                        <a:buFont typeface="Calibri"/>
                        <a:buNone/>
                      </a:pPr>
                      <a:r>
                        <a:rPr lang="en-US" sz="1200" b="1" u="none" strike="noStrike" cap="none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GRADUATION </a:t>
                      </a:r>
                      <a:br>
                        <a:rPr lang="en-US" sz="1200" b="1" u="none" strike="noStrike" cap="none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en-US" sz="1200" b="1" u="none" strike="noStrike" cap="none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4-YEAR</a:t>
                      </a:r>
                      <a:endParaRPr sz="13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b">
                    <a:lnL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EAA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900"/>
                        <a:buFont typeface="Calibri"/>
                        <a:buNone/>
                      </a:pPr>
                      <a:r>
                        <a:rPr lang="en-US" sz="1200" b="1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ACCELERATION</a:t>
                      </a:r>
                      <a:endParaRPr sz="13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b">
                    <a:lnL w="285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3A51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C7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900"/>
                        <a:buFont typeface="Calibri"/>
                        <a:buNone/>
                      </a:pPr>
                      <a:r>
                        <a:rPr lang="en-US" sz="1200" b="1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COLLEGE &amp; CAREER READINESS</a:t>
                      </a:r>
                      <a:endParaRPr sz="13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b">
                    <a:lnL w="12700" cap="flat" cmpd="sng">
                      <a:solidFill>
                        <a:srgbClr val="F3A51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3A51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900"/>
                        <a:buFont typeface="Calibri"/>
                        <a:buNone/>
                      </a:pPr>
                      <a:r>
                        <a:rPr lang="en-US" sz="1200" b="1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ENGLISH LANGUAGE PROGRESS</a:t>
                      </a:r>
                      <a:endParaRPr sz="13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b">
                    <a:lnL w="12700" cap="flat" cmpd="sng">
                      <a:solidFill>
                        <a:srgbClr val="F3A51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B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808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Georgia"/>
                        <a:buNone/>
                      </a:pPr>
                      <a: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Proficiency</a:t>
                      </a:r>
                      <a:br>
                        <a:rPr lang="en-US" sz="21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</a:br>
                      <a:r>
                        <a:rPr lang="en-US" sz="2700" b="1" u="none" strike="noStrike" cap="none" dirty="0">
                          <a:solidFill>
                            <a:srgbClr val="39A0BE"/>
                          </a:solidFill>
                          <a:latin typeface="Calibri"/>
                          <a:ea typeface="Georgia"/>
                          <a:cs typeface="Calibri"/>
                          <a:sym typeface="Calibri"/>
                        </a:rPr>
                        <a:t>95</a:t>
                      </a:r>
                      <a:r>
                        <a:rPr lang="en-US" sz="2700" b="1" u="none" strike="noStrike" cap="none" dirty="0">
                          <a:solidFill>
                            <a:srgbClr val="39A0BE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2400" b="1" u="none" strike="noStrike" cap="small" dirty="0">
                          <a:solidFill>
                            <a:srgbClr val="39A0BE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pts</a:t>
                      </a:r>
                      <a:endParaRPr sz="2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39A0B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D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Georgia"/>
                        <a:buNone/>
                      </a:pPr>
                      <a: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Proficiency</a:t>
                      </a:r>
                      <a:br>
                        <a:rPr lang="en-US" sz="21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</a:br>
                      <a:r>
                        <a:rPr lang="en-US" sz="2700" b="1" u="none" strike="noStrike" cap="none" dirty="0">
                          <a:solidFill>
                            <a:srgbClr val="A74A7A"/>
                          </a:solidFill>
                          <a:latin typeface="Calibri"/>
                          <a:ea typeface="Georgia"/>
                          <a:cs typeface="Calibri"/>
                          <a:sym typeface="Calibri"/>
                        </a:rPr>
                        <a:t>95</a:t>
                      </a:r>
                      <a:r>
                        <a:rPr lang="en-US" sz="2700" b="1" u="none" strike="noStrike" cap="none" dirty="0">
                          <a:solidFill>
                            <a:srgbClr val="A74A7A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2400" b="1" u="none" strike="noStrike" cap="small" dirty="0">
                          <a:solidFill>
                            <a:srgbClr val="A74A7A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pts</a:t>
                      </a:r>
                      <a:endParaRPr sz="2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74A7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1C8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600"/>
                        <a:buFont typeface="Georgia"/>
                        <a:buNone/>
                      </a:pPr>
                      <a:r>
                        <a:rPr lang="en-US" sz="21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Science</a:t>
                      </a:r>
                      <a:br>
                        <a:rPr lang="en-US" sz="21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</a:br>
                      <a:r>
                        <a:rPr lang="en-US" sz="21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Proficiency</a:t>
                      </a:r>
                      <a:br>
                        <a:rPr lang="en-US" sz="21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</a:br>
                      <a:r>
                        <a:rPr lang="en-US" sz="2700" b="1" u="none" strike="noStrike" cap="none" dirty="0">
                          <a:solidFill>
                            <a:srgbClr val="F3A51D"/>
                          </a:solidFill>
                          <a:latin typeface="Calibri"/>
                          <a:ea typeface="Georgia"/>
                          <a:cs typeface="Calibri"/>
                          <a:sym typeface="Calibri"/>
                        </a:rPr>
                        <a:t>47.5</a:t>
                      </a:r>
                      <a:r>
                        <a:rPr lang="en-US" sz="2700" b="1" u="none" strike="noStrike" cap="none" dirty="0">
                          <a:solidFill>
                            <a:srgbClr val="F3A51D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2400" b="1" u="none" strike="noStrike" cap="small" dirty="0">
                          <a:solidFill>
                            <a:srgbClr val="F3A51D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pts</a:t>
                      </a:r>
                      <a:endParaRPr sz="2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3A51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CE4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Georgia"/>
                        <a:buNone/>
                      </a:pPr>
                      <a: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4-year Cohort Rate</a:t>
                      </a:r>
                      <a:br>
                        <a:rPr lang="en-US" sz="21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</a:br>
                      <a:r>
                        <a:rPr lang="en-US" sz="2700" b="1" u="none" strike="noStrike" cap="none" dirty="0">
                          <a:solidFill>
                            <a:srgbClr val="5EAADE"/>
                          </a:solidFill>
                          <a:latin typeface="Calibri"/>
                          <a:ea typeface="Georgia"/>
                          <a:cs typeface="Calibri"/>
                          <a:sym typeface="Calibri"/>
                        </a:rPr>
                        <a:t>19</a:t>
                      </a:r>
                      <a:r>
                        <a:rPr lang="en-US" sz="2700" b="1" u="none" strike="noStrike" cap="none" dirty="0">
                          <a:solidFill>
                            <a:srgbClr val="5EAADE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 </a:t>
                      </a:r>
                      <a:r>
                        <a:rPr lang="en-US" sz="2400" b="1" u="none" strike="noStrike" cap="small" dirty="0">
                          <a:solidFill>
                            <a:srgbClr val="5EAADE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pts</a:t>
                      </a:r>
                      <a:endParaRPr sz="2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F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Georgia"/>
                        <a:buNone/>
                      </a:pPr>
                      <a: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Performance</a:t>
                      </a:r>
                      <a:br>
                        <a:rPr lang="en-US" sz="21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</a:br>
                      <a:r>
                        <a:rPr lang="en-US" sz="2700" b="1" u="none" strike="noStrike" cap="small" dirty="0">
                          <a:solidFill>
                            <a:srgbClr val="68C7C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23.75</a:t>
                      </a:r>
                      <a:r>
                        <a:rPr lang="en-US" sz="2400" b="1" u="none" strike="noStrike" cap="small" dirty="0">
                          <a:solidFill>
                            <a:srgbClr val="68C7C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pts</a:t>
                      </a:r>
                      <a:endParaRPr sz="2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68C7C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1EB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Georgia"/>
                        <a:buNone/>
                      </a:pPr>
                      <a: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ACT Math </a:t>
                      </a:r>
                      <a:b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</a:br>
                      <a: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Performance</a:t>
                      </a:r>
                      <a:br>
                        <a:rPr lang="en-US" sz="21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</a:br>
                      <a:r>
                        <a:rPr lang="en-US" sz="2700" b="1" u="none" strike="noStrike" cap="none" dirty="0">
                          <a:solidFill>
                            <a:srgbClr val="40404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23.75 </a:t>
                      </a:r>
                      <a:r>
                        <a:rPr lang="en-US" sz="2400" b="1" u="none" strike="noStrike" cap="small" dirty="0">
                          <a:solidFill>
                            <a:srgbClr val="40404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pts</a:t>
                      </a:r>
                      <a:endParaRPr sz="2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600"/>
                        <a:buFont typeface="Georgia"/>
                        <a:buNone/>
                      </a:pPr>
                      <a: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 </a:t>
                      </a:r>
                      <a:r>
                        <a:rPr lang="en-US" sz="1900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Progress to Proficiency</a:t>
                      </a:r>
                      <a:endParaRPr lang="en-US" sz="1900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4546A"/>
                        </a:buClr>
                        <a:buSzPts val="2000"/>
                        <a:buFont typeface="Calibri"/>
                        <a:buNone/>
                      </a:pPr>
                      <a:r>
                        <a:rPr lang="en-US" sz="2700" b="1" dirty="0">
                          <a:solidFill>
                            <a:srgbClr val="44546A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50 </a:t>
                      </a:r>
                      <a:r>
                        <a:rPr lang="en-US" sz="1800" b="1" dirty="0">
                          <a:solidFill>
                            <a:srgbClr val="44546A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PTS</a:t>
                      </a:r>
                      <a:endParaRPr sz="2700" dirty="0">
                        <a:solidFill>
                          <a:srgbClr val="404040"/>
                        </a:solidFill>
                        <a:latin typeface="Georgia"/>
                        <a:ea typeface="Georgia"/>
                        <a:cs typeface="Georgia"/>
                        <a:sym typeface="Georgia"/>
                      </a:endParaRPr>
                    </a:p>
                  </a:txBody>
                  <a:tcPr marL="79700" marR="79700" marT="40200" marB="40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3884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Georgia"/>
                        <a:buNone/>
                      </a:pPr>
                      <a: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Growth </a:t>
                      </a:r>
                      <a:b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</a:br>
                      <a: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All Students</a:t>
                      </a:r>
                      <a:br>
                        <a:rPr lang="en-US" sz="21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</a:br>
                      <a:r>
                        <a:rPr lang="en-US" sz="2700" b="1" u="none" strike="noStrike" cap="none" dirty="0">
                          <a:solidFill>
                            <a:srgbClr val="39A0BE"/>
                          </a:solidFill>
                          <a:latin typeface="+mn-lt"/>
                          <a:ea typeface="Georgia"/>
                          <a:cs typeface="Calibri"/>
                          <a:sym typeface="Calibri"/>
                        </a:rPr>
                        <a:t>95</a:t>
                      </a:r>
                      <a:r>
                        <a:rPr lang="en-US" sz="2700" b="1" u="none" strike="noStrike" cap="none" dirty="0">
                          <a:solidFill>
                            <a:srgbClr val="39A0BE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2400" b="1" u="none" strike="noStrike" cap="small" dirty="0">
                          <a:solidFill>
                            <a:srgbClr val="39A0BE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pts</a:t>
                      </a:r>
                      <a:endParaRPr sz="2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39A0B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39A0B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D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Georgia"/>
                        <a:buNone/>
                      </a:pPr>
                      <a: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Growth </a:t>
                      </a:r>
                      <a:b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</a:br>
                      <a: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All Students</a:t>
                      </a:r>
                      <a:br>
                        <a:rPr lang="en-US" sz="21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</a:br>
                      <a:r>
                        <a:rPr lang="en-US" sz="2700" b="1" u="none" strike="noStrike" cap="none" dirty="0">
                          <a:solidFill>
                            <a:srgbClr val="A74A7A"/>
                          </a:solidFill>
                          <a:latin typeface="Calibri"/>
                          <a:ea typeface="Georgia"/>
                          <a:cs typeface="Calibri"/>
                          <a:sym typeface="Calibri"/>
                        </a:rPr>
                        <a:t>95</a:t>
                      </a:r>
                      <a:r>
                        <a:rPr lang="en-US" sz="2700" b="1" u="none" strike="noStrike" cap="none" dirty="0">
                          <a:solidFill>
                            <a:srgbClr val="A74A7A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2400" b="1" u="none" strike="noStrike" cap="small" dirty="0">
                          <a:solidFill>
                            <a:srgbClr val="A74A7A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pts</a:t>
                      </a:r>
                      <a:endParaRPr sz="2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74A7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A74A7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1C8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Georgia"/>
                        <a:buNone/>
                      </a:pPr>
                      <a: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U.S. History Proficiency</a:t>
                      </a:r>
                      <a:br>
                        <a:rPr lang="en-US" sz="21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</a:br>
                      <a:r>
                        <a:rPr lang="en-US" sz="2700" b="1" u="none" strike="noStrike" cap="none" dirty="0">
                          <a:solidFill>
                            <a:srgbClr val="F3A51D"/>
                          </a:solidFill>
                          <a:latin typeface="Calibri"/>
                          <a:ea typeface="Georgia"/>
                          <a:cs typeface="Calibri"/>
                          <a:sym typeface="Calibri"/>
                        </a:rPr>
                        <a:t>47.5</a:t>
                      </a:r>
                      <a:r>
                        <a:rPr lang="en-US" sz="2700" b="1" u="none" strike="noStrike" cap="none" dirty="0">
                          <a:solidFill>
                            <a:srgbClr val="F3A51D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2400" b="1" u="none" strike="noStrike" cap="small" dirty="0">
                          <a:solidFill>
                            <a:srgbClr val="F3A51D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pts</a:t>
                      </a:r>
                      <a:endParaRPr sz="2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3A51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600"/>
                        <a:buFont typeface="Georgia"/>
                        <a:buNone/>
                      </a:pPr>
                      <a:r>
                        <a:rPr lang="en-US" sz="21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 </a:t>
                      </a:r>
                      <a:endParaRPr sz="2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Georgia"/>
                        <a:buNone/>
                      </a:pPr>
                      <a: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Participation</a:t>
                      </a:r>
                      <a:br>
                        <a:rPr lang="en-US" sz="21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</a:br>
                      <a:r>
                        <a:rPr lang="en-US" sz="2700" b="1" u="none" strike="noStrike" cap="small" dirty="0">
                          <a:solidFill>
                            <a:srgbClr val="68C7C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23.75</a:t>
                      </a:r>
                      <a:r>
                        <a:rPr lang="en-US" sz="2400" b="1" u="none" strike="noStrike" cap="small" dirty="0">
                          <a:solidFill>
                            <a:srgbClr val="68C7C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pts </a:t>
                      </a:r>
                      <a:endParaRPr sz="2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68C7C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B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Georgia"/>
                        <a:buNone/>
                      </a:pPr>
                      <a: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ACT Reading or English </a:t>
                      </a:r>
                      <a:b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</a:br>
                      <a: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Performance</a:t>
                      </a:r>
                      <a:b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</a:br>
                      <a:r>
                        <a:rPr lang="en-US" sz="2700" b="1" u="none" strike="noStrike" cap="none" dirty="0">
                          <a:solidFill>
                            <a:srgbClr val="40404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23.75 </a:t>
                      </a:r>
                      <a:r>
                        <a:rPr lang="en-US" sz="2400" b="1" u="none" strike="noStrike" cap="small" dirty="0">
                          <a:solidFill>
                            <a:srgbClr val="40404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pts</a:t>
                      </a:r>
                      <a:endParaRPr sz="2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600"/>
                        <a:buFont typeface="Georgia"/>
                        <a:buNone/>
                      </a:pPr>
                      <a:endParaRPr sz="2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261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Georgia"/>
                        <a:buNone/>
                      </a:pPr>
                      <a: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Growth </a:t>
                      </a:r>
                      <a:b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</a:br>
                      <a: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Lowest 25%</a:t>
                      </a:r>
                      <a:b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</a:br>
                      <a:r>
                        <a:rPr lang="en-US" sz="2700" b="1" u="none" strike="noStrike" cap="none" dirty="0">
                          <a:solidFill>
                            <a:srgbClr val="39A0BE"/>
                          </a:solidFill>
                          <a:latin typeface="+mn-lt"/>
                          <a:ea typeface="Georgia"/>
                          <a:cs typeface="Calibri"/>
                          <a:sym typeface="Calibri"/>
                        </a:rPr>
                        <a:t>95</a:t>
                      </a:r>
                      <a:r>
                        <a:rPr lang="en-US" sz="2700" b="1" u="none" strike="noStrike" cap="none" dirty="0">
                          <a:solidFill>
                            <a:srgbClr val="39A0BE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2400" b="1" u="none" strike="noStrike" cap="small" dirty="0">
                          <a:solidFill>
                            <a:srgbClr val="39A0BE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pts</a:t>
                      </a:r>
                      <a:endParaRPr sz="2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39A0B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Georgia"/>
                        <a:buNone/>
                      </a:pPr>
                      <a: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Growth </a:t>
                      </a:r>
                      <a:b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</a:br>
                      <a:r>
                        <a:rPr lang="en-US" sz="19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Lowest 25%</a:t>
                      </a:r>
                      <a:br>
                        <a:rPr lang="en-US" sz="21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</a:br>
                      <a:r>
                        <a:rPr lang="en-US" sz="2700" b="1" u="none" strike="noStrike" cap="none" dirty="0">
                          <a:solidFill>
                            <a:srgbClr val="A74A7A"/>
                          </a:solidFill>
                          <a:latin typeface="Calibri"/>
                          <a:ea typeface="Georgia"/>
                          <a:cs typeface="Calibri"/>
                          <a:sym typeface="Calibri"/>
                        </a:rPr>
                        <a:t>95</a:t>
                      </a:r>
                      <a:r>
                        <a:rPr lang="en-US" sz="2700" b="1" u="none" strike="noStrike" cap="none" dirty="0">
                          <a:solidFill>
                            <a:srgbClr val="A74A7A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2400" b="1" u="none" strike="noStrike" cap="small" dirty="0">
                          <a:solidFill>
                            <a:srgbClr val="A74A7A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pts</a:t>
                      </a:r>
                      <a:endParaRPr sz="2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74A7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8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600"/>
                        <a:buFont typeface="Georgia"/>
                        <a:buNone/>
                      </a:pPr>
                      <a:r>
                        <a:rPr lang="en-US" sz="2100" u="none" strike="noStrike" cap="none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 </a:t>
                      </a:r>
                      <a:endParaRPr sz="2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600"/>
                        <a:buFont typeface="Georgia"/>
                        <a:buNone/>
                      </a:pPr>
                      <a:r>
                        <a:rPr lang="en-US" sz="21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 </a:t>
                      </a:r>
                      <a:endParaRPr sz="2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ctr">
                    <a:lnL w="2857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600"/>
                        <a:buFont typeface="Georgia"/>
                        <a:buNone/>
                      </a:pPr>
                      <a:r>
                        <a:rPr lang="en-US" sz="21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 </a:t>
                      </a:r>
                      <a:endParaRPr sz="2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ctr">
                    <a:lnL w="2857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600"/>
                        <a:buFont typeface="Georgia"/>
                        <a:buNone/>
                      </a:pPr>
                      <a:r>
                        <a:rPr lang="en-US" sz="21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 </a:t>
                      </a:r>
                      <a:endParaRPr sz="2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 anchor="ctr">
                    <a:lnL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600"/>
                        <a:buFont typeface="Georgia"/>
                        <a:buNone/>
                      </a:pPr>
                      <a:r>
                        <a:rPr lang="en-US" sz="2100" u="none" strike="noStrike" cap="none" dirty="0">
                          <a:solidFill>
                            <a:srgbClr val="40404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 </a:t>
                      </a:r>
                      <a:endParaRPr sz="2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9700" marR="79700" marT="40200" marB="40200">
                    <a:lnL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4870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2E45FBDCC09E429974731658333BB2" ma:contentTypeVersion="12" ma:contentTypeDescription="Create a new document." ma:contentTypeScope="" ma:versionID="44863095733a99d7386ae3c2a12a040e">
  <xsd:schema xmlns:xsd="http://www.w3.org/2001/XMLSchema" xmlns:xs="http://www.w3.org/2001/XMLSchema" xmlns:p="http://schemas.microsoft.com/office/2006/metadata/properties" xmlns:ns3="4ad4d7f3-9c84-4b15-a907-234b8229aa5a" xmlns:ns4="7f291980-51da-488d-a959-36214bfa6190" targetNamespace="http://schemas.microsoft.com/office/2006/metadata/properties" ma:root="true" ma:fieldsID="af142d49fe6aec28d8d59c48c399544e" ns3:_="" ns4:_="">
    <xsd:import namespace="4ad4d7f3-9c84-4b15-a907-234b8229aa5a"/>
    <xsd:import namespace="7f291980-51da-488d-a959-36214bfa619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d4d7f3-9c84-4b15-a907-234b8229aa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291980-51da-488d-a959-36214bfa619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885617D-9A2A-4478-B683-204F342BD9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ad4d7f3-9c84-4b15-a907-234b8229aa5a"/>
    <ds:schemaRef ds:uri="7f291980-51da-488d-a959-36214bfa61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76D317C-89EE-4512-9D99-C4CCA2EE110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BFDF4F7-1F81-4490-BD15-F89A33C90D69}">
  <ds:schemaRefs>
    <ds:schemaRef ds:uri="http://www.w3.org/XML/1998/namespace"/>
    <ds:schemaRef ds:uri="http://purl.org/dc/terms/"/>
    <ds:schemaRef ds:uri="http://schemas.microsoft.com/office/2006/documentManagement/types"/>
    <ds:schemaRef ds:uri="http://purl.org/dc/elements/1.1/"/>
    <ds:schemaRef ds:uri="7f291980-51da-488d-a959-36214bfa6190"/>
    <ds:schemaRef ds:uri="http://purl.org/dc/dcmitype/"/>
    <ds:schemaRef ds:uri="4ad4d7f3-9c84-4b15-a907-234b8229aa5a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358</Words>
  <Application>Microsoft Office PowerPoint</Application>
  <PresentationFormat>Widescreen</PresentationFormat>
  <Paragraphs>98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Georgia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Cody Shumaker</dc:creator>
  <cp:lastModifiedBy>Cody Shumaker</cp:lastModifiedBy>
  <cp:revision>3</cp:revision>
  <dcterms:created xsi:type="dcterms:W3CDTF">2020-09-21T14:56:45Z</dcterms:created>
  <dcterms:modified xsi:type="dcterms:W3CDTF">2020-09-21T15:18:12Z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0x0101005C2E45FBDCC09E429974731658333BB2</vt:lpwstr>
  </property>
</Properties>
</file>