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5"/>
  </p:notesMasterIdLst>
  <p:handoutMasterIdLst>
    <p:handoutMasterId r:id="rId16"/>
  </p:handoutMasterIdLst>
  <p:sldIdLst>
    <p:sldId id="259" r:id="rId2"/>
    <p:sldId id="264" r:id="rId3"/>
    <p:sldId id="265" r:id="rId4"/>
    <p:sldId id="266" r:id="rId5"/>
    <p:sldId id="260" r:id="rId6"/>
    <p:sldId id="267" r:id="rId7"/>
    <p:sldId id="268" r:id="rId8"/>
    <p:sldId id="261" r:id="rId9"/>
    <p:sldId id="269" r:id="rId10"/>
    <p:sldId id="270" r:id="rId11"/>
    <p:sldId id="274" r:id="rId12"/>
    <p:sldId id="271" r:id="rId13"/>
    <p:sldId id="272" r:id="rId14"/>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3264"/>
    <a:srgbClr val="003366"/>
    <a:srgbClr val="1B1B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6" autoAdjust="0"/>
    <p:restoredTop sz="69933" autoAdjust="0"/>
  </p:normalViewPr>
  <p:slideViewPr>
    <p:cSldViewPr>
      <p:cViewPr varScale="1">
        <p:scale>
          <a:sx n="47" d="100"/>
          <a:sy n="47" d="100"/>
        </p:scale>
        <p:origin x="1090" y="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5" d="100"/>
          <a:sy n="45" d="100"/>
        </p:scale>
        <p:origin x="251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Average Scale Scores</a:t>
            </a:r>
            <a:endParaRPr lang="en-US" dirty="0">
              <a:solidFill>
                <a:srgbClr val="001871"/>
              </a:solidFill>
            </a:endParaRPr>
          </a:p>
        </c:rich>
      </c:tx>
      <c:layout/>
      <c:overlay val="0"/>
    </c:title>
    <c:autoTitleDeleted val="0"/>
    <c:plotArea>
      <c:layout>
        <c:manualLayout>
          <c:layoutTarget val="inner"/>
          <c:xMode val="edge"/>
          <c:yMode val="edge"/>
          <c:x val="5.9788976377952753E-2"/>
          <c:y val="0.12228225317989097"/>
          <c:w val="0.77187769028871389"/>
          <c:h val="0.78309812235009091"/>
        </c:manualLayout>
      </c:layout>
      <c:lineChart>
        <c:grouping val="standard"/>
        <c:varyColors val="0"/>
        <c:ser>
          <c:idx val="0"/>
          <c:order val="0"/>
          <c:tx>
            <c:strRef>
              <c:f>Sheet1!$B$1</c:f>
              <c:strCache>
                <c:ptCount val="1"/>
                <c:pt idx="0">
                  <c:v>National Public</c:v>
                </c:pt>
              </c:strCache>
            </c:strRef>
          </c:tx>
          <c:spPr>
            <a:ln w="44455">
              <a:solidFill>
                <a:srgbClr val="00A795"/>
              </a:solidFill>
              <a:round/>
            </a:ln>
          </c:spPr>
          <c:marker>
            <c:symbol val="circle"/>
            <c:size val="9"/>
            <c:spPr>
              <a:solidFill>
                <a:srgbClr val="00A795"/>
              </a:solidFill>
              <a:ln>
                <a:noFill/>
              </a:ln>
            </c:spPr>
          </c:marker>
          <c:dLbls>
            <c:numFmt formatCode="#,##0" sourceLinked="0"/>
            <c:spPr>
              <a:noFill/>
              <a:ln w="25403">
                <a:noFill/>
              </a:ln>
            </c:spPr>
            <c:txPr>
              <a:bodyPr/>
              <a:lstStyle/>
              <a:p>
                <a:pPr>
                  <a:defRPr sz="20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Sheet1!$B$2:$B$9</c:f>
              <c:numCache>
                <c:formatCode>General</c:formatCode>
                <c:ptCount val="8"/>
                <c:pt idx="1">
                  <c:v>234</c:v>
                </c:pt>
                <c:pt idx="2">
                  <c:v>237</c:v>
                </c:pt>
                <c:pt idx="3">
                  <c:v>239</c:v>
                </c:pt>
                <c:pt idx="4">
                  <c:v>239</c:v>
                </c:pt>
                <c:pt idx="5">
                  <c:v>240</c:v>
                </c:pt>
                <c:pt idx="6">
                  <c:v>241</c:v>
                </c:pt>
                <c:pt idx="7">
                  <c:v>240</c:v>
                </c:pt>
              </c:numCache>
            </c:numRef>
          </c:val>
          <c:smooth val="0"/>
        </c:ser>
        <c:ser>
          <c:idx val="1"/>
          <c:order val="1"/>
          <c:tx>
            <c:strRef>
              <c:f>Sheet1!$C$1</c:f>
              <c:strCache>
                <c:ptCount val="1"/>
                <c:pt idx="0">
                  <c:v>State</c:v>
                </c:pt>
              </c:strCache>
            </c:strRef>
          </c:tx>
          <c:spPr>
            <a:ln w="44455">
              <a:solidFill>
                <a:srgbClr val="001871"/>
              </a:solidFill>
            </a:ln>
          </c:spPr>
          <c:marker>
            <c:symbol val="circle"/>
            <c:size val="9"/>
            <c:spPr>
              <a:solidFill>
                <a:srgbClr val="001871"/>
              </a:solidFill>
              <a:ln>
                <a:noFill/>
              </a:ln>
            </c:spPr>
          </c:marker>
          <c:dLbls>
            <c:dLbl>
              <c:idx val="1"/>
              <c:layout>
                <c:manualLayout>
                  <c:x val="-4.5312598425196866E-2"/>
                  <c:y val="4.230769230769221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5312598425196852E-2"/>
                  <c:y val="5.512820512820503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5312598425196852E-2"/>
                  <c:y val="5.256410256410246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5312598425196915E-2"/>
                  <c:y val="5.512820512820503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3645931758530307E-2"/>
                  <c:y val="5.769230769230759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5312598425196852E-2"/>
                  <c:y val="5.512820512820503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1979265091863519E-2"/>
                  <c:y val="7.05128205128204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5403">
                <a:noFill/>
              </a:ln>
            </c:spPr>
            <c:txPr>
              <a:bodyPr/>
              <a:lstStyle/>
              <a:p>
                <a:pPr>
                  <a:defRPr sz="20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Sheet1!$C$2:$C$9</c:f>
              <c:numCache>
                <c:formatCode>General</c:formatCode>
                <c:ptCount val="8"/>
                <c:pt idx="1">
                  <c:v>223</c:v>
                </c:pt>
                <c:pt idx="2">
                  <c:v>227</c:v>
                </c:pt>
                <c:pt idx="3">
                  <c:v>228</c:v>
                </c:pt>
                <c:pt idx="4">
                  <c:v>227</c:v>
                </c:pt>
                <c:pt idx="5">
                  <c:v>230</c:v>
                </c:pt>
                <c:pt idx="6">
                  <c:v>231</c:v>
                </c:pt>
                <c:pt idx="7">
                  <c:v>234</c:v>
                </c:pt>
              </c:numCache>
            </c:numRef>
          </c:val>
          <c:smooth val="0"/>
        </c:ser>
        <c:dLbls>
          <c:showLegendKey val="0"/>
          <c:showVal val="0"/>
          <c:showCatName val="0"/>
          <c:showSerName val="0"/>
          <c:showPercent val="0"/>
          <c:showBubbleSize val="0"/>
        </c:dLbls>
        <c:marker val="1"/>
        <c:smooth val="0"/>
        <c:axId val="268365592"/>
        <c:axId val="268366376"/>
      </c:lineChart>
      <c:catAx>
        <c:axId val="268365592"/>
        <c:scaling>
          <c:orientation val="minMax"/>
        </c:scaling>
        <c:delete val="0"/>
        <c:axPos val="b"/>
        <c:numFmt formatCode="General" sourceLinked="1"/>
        <c:majorTickMark val="out"/>
        <c:minorTickMark val="none"/>
        <c:tickLblPos val="nextTo"/>
        <c:txPr>
          <a:bodyPr/>
          <a:lstStyle/>
          <a:p>
            <a:pPr>
              <a:defRPr sz="1600" b="0">
                <a:solidFill>
                  <a:srgbClr val="001871"/>
                </a:solidFill>
                <a:latin typeface="+mn-lt"/>
                <a:cs typeface="Arial" pitchFamily="34" charset="0"/>
              </a:defRPr>
            </a:pPr>
            <a:endParaRPr lang="en-US"/>
          </a:p>
        </c:txPr>
        <c:crossAx val="268366376"/>
        <c:crosses val="autoZero"/>
        <c:auto val="1"/>
        <c:lblAlgn val="ctr"/>
        <c:lblOffset val="100"/>
        <c:noMultiLvlLbl val="0"/>
      </c:catAx>
      <c:valAx>
        <c:axId val="268366376"/>
        <c:scaling>
          <c:orientation val="minMax"/>
          <c:max val="260"/>
          <c:min val="210"/>
        </c:scaling>
        <c:delete val="0"/>
        <c:axPos val="l"/>
        <c:numFmt formatCode="General" sourceLinked="1"/>
        <c:majorTickMark val="out"/>
        <c:minorTickMark val="none"/>
        <c:tickLblPos val="nextTo"/>
        <c:txPr>
          <a:bodyPr/>
          <a:lstStyle/>
          <a:p>
            <a:pPr>
              <a:defRPr sz="1200">
                <a:solidFill>
                  <a:srgbClr val="001871"/>
                </a:solidFill>
                <a:latin typeface="+mn-lt"/>
                <a:cs typeface="Arial" pitchFamily="34" charset="0"/>
              </a:defRPr>
            </a:pPr>
            <a:endParaRPr lang="en-US"/>
          </a:p>
        </c:txPr>
        <c:crossAx val="268365592"/>
        <c:crosses val="autoZero"/>
        <c:crossBetween val="midCat"/>
      </c:valAx>
      <c:spPr>
        <a:noFill/>
        <a:ln w="25403">
          <a:noFill/>
        </a:ln>
      </c:spPr>
    </c:plotArea>
    <c:legend>
      <c:legendPos val="t"/>
      <c:layout/>
      <c:overlay val="0"/>
      <c:txPr>
        <a:bodyPr/>
        <a:lstStyle/>
        <a:p>
          <a:pPr>
            <a:defRPr sz="1600" b="0">
              <a:solidFill>
                <a:srgbClr val="001871"/>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Economically</a:t>
            </a:r>
            <a:r>
              <a:rPr lang="en-US" baseline="0" dirty="0" smtClean="0">
                <a:solidFill>
                  <a:srgbClr val="001871"/>
                </a:solidFill>
              </a:rPr>
              <a:t> Disadvantaged</a:t>
            </a:r>
            <a:endParaRPr lang="en-US" dirty="0">
              <a:solidFill>
                <a:srgbClr val="001871"/>
              </a:solidFill>
            </a:endParaRPr>
          </a:p>
        </c:rich>
      </c:tx>
      <c:layout/>
      <c:overlay val="0"/>
    </c:title>
    <c:autoTitleDeleted val="0"/>
    <c:plotArea>
      <c:layout/>
      <c:lineChart>
        <c:grouping val="standard"/>
        <c:varyColors val="0"/>
        <c:ser>
          <c:idx val="0"/>
          <c:order val="0"/>
          <c:tx>
            <c:strRef>
              <c:f>Sheet1!$B$1</c:f>
              <c:strCache>
                <c:ptCount val="1"/>
                <c:pt idx="0">
                  <c:v>Not Eligible</c:v>
                </c:pt>
              </c:strCache>
            </c:strRef>
          </c:tx>
          <c:spPr>
            <a:ln w="31750">
              <a:solidFill>
                <a:srgbClr val="001871"/>
              </a:solidFill>
            </a:ln>
          </c:spPr>
          <c:marker>
            <c:symbol val="circle"/>
            <c:size val="7"/>
            <c:spPr>
              <a:solidFill>
                <a:srgbClr val="001871"/>
              </a:solidFill>
              <a:ln>
                <a:noFill/>
              </a:ln>
            </c:spPr>
          </c:marker>
          <c:dPt>
            <c:idx val="5"/>
            <c:bubble3D val="0"/>
            <c:spPr>
              <a:ln w="31750">
                <a:solidFill>
                  <a:srgbClr val="001871"/>
                </a:solidFill>
              </a:ln>
            </c:spPr>
          </c:dPt>
          <c:dPt>
            <c:idx val="6"/>
            <c:bubble3D val="0"/>
            <c:spPr>
              <a:ln w="31750">
                <a:solidFill>
                  <a:srgbClr val="001871"/>
                </a:solidFill>
              </a:ln>
            </c:spPr>
          </c:dPt>
          <c:dLbls>
            <c:numFmt formatCode="#,##0" sourceLinked="0"/>
            <c:spPr>
              <a:noFill/>
              <a:ln w="25383">
                <a:noFill/>
              </a:ln>
            </c:spPr>
            <c:txPr>
              <a:bodyPr/>
              <a:lstStyle/>
              <a:p>
                <a:pPr>
                  <a:defRPr sz="16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Sheet1!$B$2:$B$16</c:f>
              <c:numCache>
                <c:formatCode>0</c:formatCode>
                <c:ptCount val="15"/>
                <c:pt idx="0">
                  <c:v>244.34100086058899</c:v>
                </c:pt>
                <c:pt idx="1">
                  <c:v>247.52106066703101</c:v>
                </c:pt>
                <c:pt idx="2">
                  <c:v>249.24640644433401</c:v>
                </c:pt>
                <c:pt idx="3">
                  <c:v>250.00848294107701</c:v>
                </c:pt>
                <c:pt idx="4">
                  <c:v>252.12880753837501</c:v>
                </c:pt>
                <c:pt idx="5">
                  <c:v>253.97963137141801</c:v>
                </c:pt>
                <c:pt idx="6">
                  <c:v>253.15461421336201</c:v>
                </c:pt>
                <c:pt idx="8">
                  <c:v>238</c:v>
                </c:pt>
                <c:pt idx="9">
                  <c:v>241</c:v>
                </c:pt>
                <c:pt idx="10">
                  <c:v>241</c:v>
                </c:pt>
                <c:pt idx="11">
                  <c:v>242</c:v>
                </c:pt>
                <c:pt idx="12">
                  <c:v>246</c:v>
                </c:pt>
                <c:pt idx="13">
                  <c:v>248</c:v>
                </c:pt>
                <c:pt idx="14">
                  <c:v>250</c:v>
                </c:pt>
              </c:numCache>
            </c:numRef>
          </c:val>
          <c:smooth val="0"/>
        </c:ser>
        <c:ser>
          <c:idx val="1"/>
          <c:order val="1"/>
          <c:tx>
            <c:strRef>
              <c:f>Sheet1!$C$1</c:f>
              <c:strCache>
                <c:ptCount val="1"/>
                <c:pt idx="0">
                  <c:v>Eligible</c:v>
                </c:pt>
              </c:strCache>
            </c:strRef>
          </c:tx>
          <c:spPr>
            <a:ln w="31750">
              <a:solidFill>
                <a:srgbClr val="00A795"/>
              </a:solidFill>
            </a:ln>
          </c:spPr>
          <c:marker>
            <c:symbol val="circle"/>
            <c:size val="7"/>
            <c:spPr>
              <a:solidFill>
                <a:srgbClr val="00A795"/>
              </a:solidFill>
              <a:ln>
                <a:noFill/>
              </a:ln>
            </c:spPr>
          </c:marker>
          <c:dPt>
            <c:idx val="5"/>
            <c:bubble3D val="0"/>
          </c:dPt>
          <c:dPt>
            <c:idx val="6"/>
            <c:bubble3D val="0"/>
          </c:dPt>
          <c:dLbls>
            <c:numFmt formatCode="#,##0" sourceLinked="0"/>
            <c:spPr>
              <a:noFill/>
              <a:ln w="25383">
                <a:noFill/>
              </a:ln>
            </c:spPr>
            <c:txPr>
              <a:bodyPr/>
              <a:lstStyle/>
              <a:p>
                <a:pPr>
                  <a:defRPr sz="16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Sheet1!$C$2:$C$16</c:f>
              <c:numCache>
                <c:formatCode>0</c:formatCode>
                <c:ptCount val="15"/>
                <c:pt idx="0">
                  <c:v>221.53210622734301</c:v>
                </c:pt>
                <c:pt idx="1">
                  <c:v>225.23896059011699</c:v>
                </c:pt>
                <c:pt idx="2">
                  <c:v>227.09196529551201</c:v>
                </c:pt>
                <c:pt idx="3">
                  <c:v>227.520169240478</c:v>
                </c:pt>
                <c:pt idx="4">
                  <c:v>229.22300659828801</c:v>
                </c:pt>
                <c:pt idx="5">
                  <c:v>230.19614007323801</c:v>
                </c:pt>
                <c:pt idx="6">
                  <c:v>229.26918791902801</c:v>
                </c:pt>
                <c:pt idx="8">
                  <c:v>216</c:v>
                </c:pt>
                <c:pt idx="9">
                  <c:v>221</c:v>
                </c:pt>
                <c:pt idx="10">
                  <c:v>222</c:v>
                </c:pt>
                <c:pt idx="11">
                  <c:v>221</c:v>
                </c:pt>
                <c:pt idx="12">
                  <c:v>224</c:v>
                </c:pt>
                <c:pt idx="13">
                  <c:v>226</c:v>
                </c:pt>
                <c:pt idx="14">
                  <c:v>229</c:v>
                </c:pt>
              </c:numCache>
            </c:numRef>
          </c:val>
          <c:smooth val="0"/>
        </c:ser>
        <c:ser>
          <c:idx val="2"/>
          <c:order val="2"/>
          <c:tx>
            <c:strRef>
              <c:f>Sheet1!$D$1</c:f>
              <c:strCache>
                <c:ptCount val="1"/>
                <c:pt idx="0">
                  <c:v>Average for Data Labels</c:v>
                </c:pt>
              </c:strCache>
            </c:strRef>
          </c:tx>
          <c:spPr>
            <a:ln>
              <a:noFill/>
            </a:ln>
          </c:spPr>
          <c:marker>
            <c:symbol val="none"/>
          </c:marker>
          <c:dLbls>
            <c:dLbl>
              <c:idx val="0"/>
              <c:layout/>
              <c:tx>
                <c:rich>
                  <a:bodyPr/>
                  <a:lstStyle/>
                  <a:p>
                    <a:r>
                      <a:rPr lang="en-US" dirty="0" smtClean="0">
                        <a:solidFill>
                          <a:srgbClr val="001871"/>
                        </a:solidFill>
                      </a:rPr>
                      <a:t>22</a:t>
                    </a:r>
                    <a:endParaRPr lang="en-US" dirty="0" smtClean="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dirty="0" smtClean="0">
                        <a:solidFill>
                          <a:srgbClr val="001871"/>
                        </a:solidFill>
                      </a:rPr>
                      <a:t>22</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dirty="0" smtClean="0">
                        <a:solidFill>
                          <a:srgbClr val="001871"/>
                        </a:solidFill>
                      </a:rPr>
                      <a:t>22</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dirty="0" smtClean="0">
                        <a:solidFill>
                          <a:srgbClr val="001871"/>
                        </a:solidFill>
                      </a:rPr>
                      <a:t>24</a:t>
                    </a:r>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7"/>
              <c:tx>
                <c:rich>
                  <a:bodyPr/>
                  <a:lstStyle/>
                  <a:p>
                    <a:r>
                      <a:rPr lang="en-US" dirty="0" smtClean="0">
                        <a:solidFill>
                          <a:srgbClr val="001871"/>
                        </a:solidFill>
                      </a:rPr>
                      <a:t>#</a:t>
                    </a:r>
                    <a:endParaRPr lang="en-US" dirty="0"/>
                  </a:p>
                </c:rich>
              </c:tx>
              <c:dLblPos val="r"/>
              <c:showLegendKey val="0"/>
              <c:showVal val="0"/>
              <c:showCatName val="0"/>
              <c:showSerName val="0"/>
              <c:showPercent val="0"/>
              <c:showBubbleSize val="0"/>
              <c:extLst>
                <c:ext xmlns:c15="http://schemas.microsoft.com/office/drawing/2012/chart" uri="{CE6537A1-D6FC-4f65-9D91-7224C49458BB}"/>
              </c:extLst>
            </c:dLbl>
            <c:dLbl>
              <c:idx val="8"/>
              <c:layout/>
              <c:tx>
                <c:rich>
                  <a:bodyPr/>
                  <a:lstStyle/>
                  <a:p>
                    <a:r>
                      <a:rPr lang="en-US" dirty="0" smtClean="0">
                        <a:solidFill>
                          <a:srgbClr val="001871"/>
                        </a:solidFill>
                      </a:rPr>
                      <a:t>22</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dirty="0" smtClean="0">
                        <a:solidFill>
                          <a:srgbClr val="001871"/>
                        </a:solidFill>
                      </a:rPr>
                      <a:t>20</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dirty="0" smtClean="0">
                        <a:solidFill>
                          <a:srgbClr val="001871"/>
                        </a:solidFill>
                      </a:rPr>
                      <a:t>19</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1"/>
              <c:layout/>
              <c:tx>
                <c:rich>
                  <a:bodyPr anchorCtr="0"/>
                  <a:lstStyle/>
                  <a:p>
                    <a:pPr algn="l">
                      <a:defRPr>
                        <a:solidFill>
                          <a:srgbClr val="001871"/>
                        </a:solidFill>
                      </a:defRPr>
                    </a:pPr>
                    <a:r>
                      <a:rPr lang="en-US" dirty="0" smtClean="0">
                        <a:solidFill>
                          <a:srgbClr val="001871"/>
                        </a:solidFill>
                      </a:rPr>
                      <a:t>21</a:t>
                    </a:r>
                    <a:endParaRPr lang="en-US" dirty="0"/>
                  </a:p>
                </c:rich>
              </c:tx>
              <c:spPr>
                <a:noFill/>
              </c:spPr>
              <c:dLblPos val="r"/>
              <c:showLegendKey val="0"/>
              <c:showVal val="0"/>
              <c:showCatName val="0"/>
              <c:showSerName val="0"/>
              <c:showPercent val="0"/>
              <c:showBubbleSize val="0"/>
              <c:extLst>
                <c:ext xmlns:c15="http://schemas.microsoft.com/office/drawing/2012/chart" uri="{CE6537A1-D6FC-4f65-9D91-7224C49458BB}">
                  <c15:layout/>
                </c:ext>
              </c:extLst>
            </c:dLbl>
            <c:dLbl>
              <c:idx val="12"/>
              <c:layout/>
              <c:tx>
                <c:rich>
                  <a:bodyPr/>
                  <a:lstStyle/>
                  <a:p>
                    <a:r>
                      <a:rPr lang="en-US" dirty="0" smtClean="0">
                        <a:solidFill>
                          <a:srgbClr val="001871"/>
                        </a:solidFill>
                      </a:rPr>
                      <a:t>22</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3"/>
              <c:layout/>
              <c:tx>
                <c:rich>
                  <a:bodyPr/>
                  <a:lstStyle/>
                  <a:p>
                    <a:r>
                      <a:rPr lang="en-US" dirty="0" smtClean="0">
                        <a:solidFill>
                          <a:srgbClr val="001871"/>
                        </a:solidFill>
                      </a:rPr>
                      <a:t>22</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4"/>
              <c:layout/>
              <c:tx>
                <c:rich>
                  <a:bodyPr/>
                  <a:lstStyle/>
                  <a:p>
                    <a:r>
                      <a:rPr lang="en-US" dirty="0" smtClean="0">
                        <a:solidFill>
                          <a:srgbClr val="001871"/>
                        </a:solidFill>
                      </a:rPr>
                      <a:t>21</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spPr>
              <a:noFill/>
            </c:spPr>
            <c:txPr>
              <a:bodyPr/>
              <a:lstStyle/>
              <a:p>
                <a:pPr>
                  <a:defRPr>
                    <a:solidFill>
                      <a:srgbClr val="001871"/>
                    </a:solidFill>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Sheet1!$D$2:$D$16</c:f>
              <c:numCache>
                <c:formatCode>0</c:formatCode>
                <c:ptCount val="15"/>
                <c:pt idx="0">
                  <c:v>232.936553543966</c:v>
                </c:pt>
                <c:pt idx="1">
                  <c:v>236.38001062857398</c:v>
                </c:pt>
                <c:pt idx="2">
                  <c:v>238.16918586992301</c:v>
                </c:pt>
                <c:pt idx="3">
                  <c:v>238.7643260907775</c:v>
                </c:pt>
                <c:pt idx="4">
                  <c:v>240.67590706833153</c:v>
                </c:pt>
                <c:pt idx="5">
                  <c:v>242.087885722328</c:v>
                </c:pt>
                <c:pt idx="6">
                  <c:v>241.21190106619503</c:v>
                </c:pt>
                <c:pt idx="8">
                  <c:v>227</c:v>
                </c:pt>
                <c:pt idx="9">
                  <c:v>231</c:v>
                </c:pt>
                <c:pt idx="10">
                  <c:v>231.5</c:v>
                </c:pt>
                <c:pt idx="11">
                  <c:v>231.5</c:v>
                </c:pt>
                <c:pt idx="12">
                  <c:v>235</c:v>
                </c:pt>
                <c:pt idx="13">
                  <c:v>237</c:v>
                </c:pt>
                <c:pt idx="14">
                  <c:v>239.5</c:v>
                </c:pt>
              </c:numCache>
            </c:numRef>
          </c:val>
          <c:smooth val="0"/>
        </c:ser>
        <c:dLbls>
          <c:showLegendKey val="0"/>
          <c:showVal val="0"/>
          <c:showCatName val="0"/>
          <c:showSerName val="0"/>
          <c:showPercent val="0"/>
          <c:showBubbleSize val="0"/>
        </c:dLbls>
        <c:hiLowLines>
          <c:spPr>
            <a:ln w="25383">
              <a:solidFill>
                <a:srgbClr val="B3AB9F"/>
              </a:solidFill>
              <a:prstDash val="dash"/>
            </a:ln>
          </c:spPr>
        </c:hiLowLines>
        <c:marker val="1"/>
        <c:smooth val="0"/>
        <c:axId val="268364416"/>
        <c:axId val="268365984"/>
      </c:lineChart>
      <c:catAx>
        <c:axId val="268364416"/>
        <c:scaling>
          <c:orientation val="minMax"/>
        </c:scaling>
        <c:delete val="0"/>
        <c:axPos val="b"/>
        <c:numFmt formatCode="General" sourceLinked="1"/>
        <c:majorTickMark val="out"/>
        <c:minorTickMark val="none"/>
        <c:tickLblPos val="nextTo"/>
        <c:txPr>
          <a:bodyPr/>
          <a:lstStyle/>
          <a:p>
            <a:pPr>
              <a:defRPr sz="1400" b="0">
                <a:solidFill>
                  <a:srgbClr val="001871"/>
                </a:solidFill>
                <a:latin typeface="+mn-lt"/>
                <a:cs typeface="Arial" pitchFamily="34" charset="0"/>
              </a:defRPr>
            </a:pPr>
            <a:endParaRPr lang="en-US"/>
          </a:p>
        </c:txPr>
        <c:crossAx val="268365984"/>
        <c:crosses val="autoZero"/>
        <c:auto val="1"/>
        <c:lblAlgn val="ctr"/>
        <c:lblOffset val="100"/>
        <c:noMultiLvlLbl val="0"/>
      </c:catAx>
      <c:valAx>
        <c:axId val="268365984"/>
        <c:scaling>
          <c:orientation val="minMax"/>
          <c:min val="200"/>
        </c:scaling>
        <c:delete val="0"/>
        <c:axPos val="l"/>
        <c:numFmt formatCode="0" sourceLinked="1"/>
        <c:majorTickMark val="out"/>
        <c:minorTickMark val="none"/>
        <c:tickLblPos val="nextTo"/>
        <c:txPr>
          <a:bodyPr/>
          <a:lstStyle/>
          <a:p>
            <a:pPr>
              <a:defRPr sz="1199">
                <a:solidFill>
                  <a:srgbClr val="001871"/>
                </a:solidFill>
                <a:latin typeface="+mn-lt"/>
                <a:cs typeface="Arial" pitchFamily="34" charset="0"/>
              </a:defRPr>
            </a:pPr>
            <a:endParaRPr lang="en-US"/>
          </a:p>
        </c:txPr>
        <c:crossAx val="268364416"/>
        <c:crosses val="autoZero"/>
        <c:crossBetween val="between"/>
      </c:valAx>
      <c:spPr>
        <a:noFill/>
        <a:ln w="25383">
          <a:noFill/>
        </a:ln>
      </c:spPr>
    </c:plotArea>
    <c:legend>
      <c:legendPos val="t"/>
      <c:legendEntry>
        <c:idx val="2"/>
        <c:delete val="1"/>
      </c:legendEntry>
      <c:layout>
        <c:manualLayout>
          <c:xMode val="edge"/>
          <c:yMode val="edge"/>
          <c:x val="0.32264300111657312"/>
          <c:y val="0.78688522830351737"/>
          <c:w val="0.35163712823189913"/>
          <c:h val="8.2433806203672355E-2"/>
        </c:manualLayout>
      </c:layout>
      <c:overlay val="0"/>
      <c:txPr>
        <a:bodyPr/>
        <a:lstStyle/>
        <a:p>
          <a:pPr>
            <a:defRPr sz="1800">
              <a:solidFill>
                <a:srgbClr val="8E8270"/>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799"/>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Average Scale Scores</a:t>
            </a:r>
            <a:endParaRPr lang="en-US" dirty="0">
              <a:solidFill>
                <a:srgbClr val="001871"/>
              </a:solidFill>
            </a:endParaRPr>
          </a:p>
        </c:rich>
      </c:tx>
      <c:layout/>
      <c:overlay val="0"/>
    </c:title>
    <c:autoTitleDeleted val="0"/>
    <c:plotArea>
      <c:layout>
        <c:manualLayout>
          <c:layoutTarget val="inner"/>
          <c:xMode val="edge"/>
          <c:yMode val="edge"/>
          <c:x val="5.9788976377952753E-2"/>
          <c:y val="0.12228225317989097"/>
          <c:w val="0.74354435695538057"/>
          <c:h val="0.77540581465778313"/>
        </c:manualLayout>
      </c:layout>
      <c:lineChart>
        <c:grouping val="standard"/>
        <c:varyColors val="0"/>
        <c:ser>
          <c:idx val="0"/>
          <c:order val="0"/>
          <c:tx>
            <c:strRef>
              <c:f>Sheet1!$B$1</c:f>
              <c:strCache>
                <c:ptCount val="1"/>
                <c:pt idx="0">
                  <c:v>National Public</c:v>
                </c:pt>
              </c:strCache>
            </c:strRef>
          </c:tx>
          <c:spPr>
            <a:ln w="44455">
              <a:solidFill>
                <a:srgbClr val="00A795"/>
              </a:solidFill>
              <a:round/>
            </a:ln>
          </c:spPr>
          <c:marker>
            <c:symbol val="circle"/>
            <c:size val="9"/>
            <c:spPr>
              <a:solidFill>
                <a:srgbClr val="00A795"/>
              </a:solidFill>
              <a:ln>
                <a:noFill/>
              </a:ln>
            </c:spPr>
          </c:marker>
          <c:dLbls>
            <c:numFmt formatCode="#,##0" sourceLinked="0"/>
            <c:spPr>
              <a:noFill/>
              <a:ln w="25403">
                <a:noFill/>
              </a:ln>
            </c:spPr>
            <c:txPr>
              <a:bodyPr/>
              <a:lstStyle/>
              <a:p>
                <a:pPr>
                  <a:defRPr sz="20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Sheet1!$B$2:$B$9</c:f>
              <c:numCache>
                <c:formatCode>0</c:formatCode>
                <c:ptCount val="8"/>
                <c:pt idx="1">
                  <c:v>276.11527558054502</c:v>
                </c:pt>
                <c:pt idx="2">
                  <c:v>277.51968449520899</c:v>
                </c:pt>
                <c:pt idx="3">
                  <c:v>280.169461427268</c:v>
                </c:pt>
                <c:pt idx="4">
                  <c:v>281.67478106329901</c:v>
                </c:pt>
                <c:pt idx="5">
                  <c:v>282.727131008882</c:v>
                </c:pt>
                <c:pt idx="6">
                  <c:v>283.61503645366503</c:v>
                </c:pt>
                <c:pt idx="7">
                  <c:v>281.279588839312</c:v>
                </c:pt>
              </c:numCache>
            </c:numRef>
          </c:val>
          <c:smooth val="0"/>
        </c:ser>
        <c:ser>
          <c:idx val="1"/>
          <c:order val="1"/>
          <c:tx>
            <c:strRef>
              <c:f>Sheet1!$C$1</c:f>
              <c:strCache>
                <c:ptCount val="1"/>
                <c:pt idx="0">
                  <c:v>State</c:v>
                </c:pt>
              </c:strCache>
            </c:strRef>
          </c:tx>
          <c:spPr>
            <a:ln w="44455">
              <a:solidFill>
                <a:srgbClr val="001871"/>
              </a:solidFill>
            </a:ln>
          </c:spPr>
          <c:marker>
            <c:symbol val="circle"/>
            <c:size val="9"/>
            <c:spPr>
              <a:solidFill>
                <a:srgbClr val="001871"/>
              </a:solidFill>
              <a:ln>
                <a:noFill/>
              </a:ln>
            </c:spPr>
          </c:marker>
          <c:dLbls>
            <c:dLbl>
              <c:idx val="1"/>
              <c:layout>
                <c:manualLayout>
                  <c:x val="-4.5312598425196866E-2"/>
                  <c:y val="5.769230769230778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531259842519688E-2"/>
                  <c:y val="6.538461538461538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5312598425196852E-2"/>
                  <c:y val="4.999999999999990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5312598425196852E-2"/>
                  <c:y val="4.999999999999990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5312598425196852E-2"/>
                  <c:y val="6.025641025641025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3645931758530182E-2"/>
                  <c:y val="5.769230769230769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3645931758530182E-2"/>
                  <c:y val="3.97435897435897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5403">
                <a:noFill/>
              </a:ln>
            </c:spPr>
            <c:txPr>
              <a:bodyPr/>
              <a:lstStyle/>
              <a:p>
                <a:pPr>
                  <a:defRPr sz="20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Sheet1!$C$2:$C$9</c:f>
              <c:numCache>
                <c:formatCode>0</c:formatCode>
                <c:ptCount val="8"/>
                <c:pt idx="1">
                  <c:v>261</c:v>
                </c:pt>
                <c:pt idx="2">
                  <c:v>262</c:v>
                </c:pt>
                <c:pt idx="3">
                  <c:v>265</c:v>
                </c:pt>
                <c:pt idx="4">
                  <c:v>265</c:v>
                </c:pt>
                <c:pt idx="5">
                  <c:v>269</c:v>
                </c:pt>
                <c:pt idx="6">
                  <c:v>271</c:v>
                </c:pt>
                <c:pt idx="7">
                  <c:v>271</c:v>
                </c:pt>
              </c:numCache>
            </c:numRef>
          </c:val>
          <c:smooth val="0"/>
        </c:ser>
        <c:dLbls>
          <c:showLegendKey val="0"/>
          <c:showVal val="0"/>
          <c:showCatName val="0"/>
          <c:showSerName val="0"/>
          <c:showPercent val="0"/>
          <c:showBubbleSize val="0"/>
        </c:dLbls>
        <c:marker val="1"/>
        <c:smooth val="0"/>
        <c:axId val="414897184"/>
        <c:axId val="414898360"/>
      </c:lineChart>
      <c:catAx>
        <c:axId val="414897184"/>
        <c:scaling>
          <c:orientation val="minMax"/>
        </c:scaling>
        <c:delete val="0"/>
        <c:axPos val="b"/>
        <c:numFmt formatCode="General" sourceLinked="1"/>
        <c:majorTickMark val="out"/>
        <c:minorTickMark val="none"/>
        <c:tickLblPos val="nextTo"/>
        <c:txPr>
          <a:bodyPr/>
          <a:lstStyle/>
          <a:p>
            <a:pPr>
              <a:defRPr sz="1600" b="0">
                <a:solidFill>
                  <a:srgbClr val="001871"/>
                </a:solidFill>
                <a:latin typeface="+mn-lt"/>
                <a:cs typeface="Arial" pitchFamily="34" charset="0"/>
              </a:defRPr>
            </a:pPr>
            <a:endParaRPr lang="en-US"/>
          </a:p>
        </c:txPr>
        <c:crossAx val="414898360"/>
        <c:crosses val="autoZero"/>
        <c:auto val="1"/>
        <c:lblAlgn val="ctr"/>
        <c:lblOffset val="100"/>
        <c:noMultiLvlLbl val="0"/>
      </c:catAx>
      <c:valAx>
        <c:axId val="414898360"/>
        <c:scaling>
          <c:orientation val="minMax"/>
          <c:max val="310"/>
          <c:min val="250"/>
        </c:scaling>
        <c:delete val="0"/>
        <c:axPos val="l"/>
        <c:numFmt formatCode="0" sourceLinked="1"/>
        <c:majorTickMark val="out"/>
        <c:minorTickMark val="none"/>
        <c:tickLblPos val="nextTo"/>
        <c:txPr>
          <a:bodyPr/>
          <a:lstStyle/>
          <a:p>
            <a:pPr>
              <a:defRPr sz="1200">
                <a:solidFill>
                  <a:srgbClr val="001871"/>
                </a:solidFill>
                <a:latin typeface="+mn-lt"/>
                <a:cs typeface="Arial" pitchFamily="34" charset="0"/>
              </a:defRPr>
            </a:pPr>
            <a:endParaRPr lang="en-US"/>
          </a:p>
        </c:txPr>
        <c:crossAx val="414897184"/>
        <c:crosses val="autoZero"/>
        <c:crossBetween val="midCat"/>
      </c:valAx>
      <c:spPr>
        <a:noFill/>
        <a:ln w="25403">
          <a:noFill/>
        </a:ln>
      </c:spPr>
    </c:plotArea>
    <c:legend>
      <c:legendPos val="t"/>
      <c:layout/>
      <c:overlay val="0"/>
      <c:txPr>
        <a:bodyPr/>
        <a:lstStyle/>
        <a:p>
          <a:pPr>
            <a:defRPr sz="1600" b="0">
              <a:solidFill>
                <a:srgbClr val="001871"/>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Economically</a:t>
            </a:r>
            <a:r>
              <a:rPr lang="en-US" baseline="0" dirty="0" smtClean="0">
                <a:solidFill>
                  <a:srgbClr val="001871"/>
                </a:solidFill>
              </a:rPr>
              <a:t> Disadvantaged</a:t>
            </a:r>
            <a:endParaRPr lang="en-US" dirty="0">
              <a:solidFill>
                <a:srgbClr val="001871"/>
              </a:solidFill>
            </a:endParaRPr>
          </a:p>
        </c:rich>
      </c:tx>
      <c:layout/>
      <c:overlay val="0"/>
    </c:title>
    <c:autoTitleDeleted val="0"/>
    <c:plotArea>
      <c:layout/>
      <c:lineChart>
        <c:grouping val="standard"/>
        <c:varyColors val="0"/>
        <c:ser>
          <c:idx val="0"/>
          <c:order val="0"/>
          <c:tx>
            <c:strRef>
              <c:f>Sheet1!$B$1</c:f>
              <c:strCache>
                <c:ptCount val="1"/>
                <c:pt idx="0">
                  <c:v>Not Eligible</c:v>
                </c:pt>
              </c:strCache>
            </c:strRef>
          </c:tx>
          <c:spPr>
            <a:ln w="31750">
              <a:solidFill>
                <a:srgbClr val="001871"/>
              </a:solidFill>
            </a:ln>
          </c:spPr>
          <c:marker>
            <c:symbol val="circle"/>
            <c:size val="7"/>
            <c:spPr>
              <a:solidFill>
                <a:srgbClr val="001871"/>
              </a:solidFill>
              <a:ln>
                <a:noFill/>
              </a:ln>
            </c:spPr>
          </c:marker>
          <c:dPt>
            <c:idx val="5"/>
            <c:bubble3D val="0"/>
            <c:spPr>
              <a:ln w="31750">
                <a:solidFill>
                  <a:srgbClr val="001871"/>
                </a:solidFill>
              </a:ln>
            </c:spPr>
          </c:dPt>
          <c:dPt>
            <c:idx val="6"/>
            <c:bubble3D val="0"/>
            <c:spPr>
              <a:ln w="31750">
                <a:solidFill>
                  <a:srgbClr val="001871"/>
                </a:solidFill>
              </a:ln>
            </c:spPr>
          </c:dPt>
          <c:dLbls>
            <c:numFmt formatCode="#,##0" sourceLinked="0"/>
            <c:spPr>
              <a:noFill/>
              <a:ln w="25383">
                <a:noFill/>
              </a:ln>
            </c:spPr>
            <c:txPr>
              <a:bodyPr/>
              <a:lstStyle/>
              <a:p>
                <a:pPr>
                  <a:defRPr sz="16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Sheet1!$B$2:$B$16</c:f>
              <c:numCache>
                <c:formatCode>0</c:formatCode>
                <c:ptCount val="15"/>
                <c:pt idx="0">
                  <c:v>286.80263705898</c:v>
                </c:pt>
                <c:pt idx="1">
                  <c:v>288.16346158137401</c:v>
                </c:pt>
                <c:pt idx="2">
                  <c:v>290.90335306026202</c:v>
                </c:pt>
                <c:pt idx="3">
                  <c:v>293.29955728167101</c:v>
                </c:pt>
                <c:pt idx="4">
                  <c:v>295.40346286634298</c:v>
                </c:pt>
                <c:pt idx="5">
                  <c:v>297.12863357027902</c:v>
                </c:pt>
                <c:pt idx="6">
                  <c:v>295.74666032415797</c:v>
                </c:pt>
                <c:pt idx="8">
                  <c:v>275</c:v>
                </c:pt>
                <c:pt idx="9">
                  <c:v>279</c:v>
                </c:pt>
                <c:pt idx="10">
                  <c:v>280</c:v>
                </c:pt>
                <c:pt idx="11">
                  <c:v>283</c:v>
                </c:pt>
                <c:pt idx="12">
                  <c:v>288</c:v>
                </c:pt>
                <c:pt idx="13">
                  <c:v>288</c:v>
                </c:pt>
                <c:pt idx="14">
                  <c:v>291</c:v>
                </c:pt>
              </c:numCache>
            </c:numRef>
          </c:val>
          <c:smooth val="0"/>
        </c:ser>
        <c:ser>
          <c:idx val="1"/>
          <c:order val="1"/>
          <c:tx>
            <c:strRef>
              <c:f>Sheet1!$C$1</c:f>
              <c:strCache>
                <c:ptCount val="1"/>
                <c:pt idx="0">
                  <c:v>Eligible</c:v>
                </c:pt>
              </c:strCache>
            </c:strRef>
          </c:tx>
          <c:spPr>
            <a:ln w="31750">
              <a:solidFill>
                <a:srgbClr val="00A795"/>
              </a:solidFill>
            </a:ln>
          </c:spPr>
          <c:marker>
            <c:symbol val="circle"/>
            <c:size val="7"/>
            <c:spPr>
              <a:solidFill>
                <a:srgbClr val="00A795"/>
              </a:solidFill>
              <a:ln>
                <a:noFill/>
              </a:ln>
            </c:spPr>
          </c:marker>
          <c:dPt>
            <c:idx val="5"/>
            <c:bubble3D val="0"/>
          </c:dPt>
          <c:dPt>
            <c:idx val="6"/>
            <c:bubble3D val="0"/>
          </c:dPt>
          <c:dLbls>
            <c:numFmt formatCode="#,##0" sourceLinked="0"/>
            <c:spPr>
              <a:noFill/>
              <a:ln w="25383">
                <a:noFill/>
              </a:ln>
            </c:spPr>
            <c:txPr>
              <a:bodyPr/>
              <a:lstStyle/>
              <a:p>
                <a:pPr>
                  <a:defRPr sz="16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Sheet1!$C$2:$C$16</c:f>
              <c:numCache>
                <c:formatCode>0</c:formatCode>
                <c:ptCount val="15"/>
                <c:pt idx="0">
                  <c:v>258.41159419384098</c:v>
                </c:pt>
                <c:pt idx="1">
                  <c:v>261.46805239293502</c:v>
                </c:pt>
                <c:pt idx="2">
                  <c:v>264.90481885292002</c:v>
                </c:pt>
                <c:pt idx="3">
                  <c:v>266.361520608837</c:v>
                </c:pt>
                <c:pt idx="4">
                  <c:v>269.00585082591999</c:v>
                </c:pt>
                <c:pt idx="5">
                  <c:v>269.96406286395103</c:v>
                </c:pt>
                <c:pt idx="6">
                  <c:v>267.97075589741701</c:v>
                </c:pt>
                <c:pt idx="8">
                  <c:v>251</c:v>
                </c:pt>
                <c:pt idx="9">
                  <c:v>253</c:v>
                </c:pt>
                <c:pt idx="10">
                  <c:v>257</c:v>
                </c:pt>
                <c:pt idx="11">
                  <c:v>256</c:v>
                </c:pt>
                <c:pt idx="12">
                  <c:v>260</c:v>
                </c:pt>
                <c:pt idx="13">
                  <c:v>263</c:v>
                </c:pt>
                <c:pt idx="14">
                  <c:v>262</c:v>
                </c:pt>
              </c:numCache>
            </c:numRef>
          </c:val>
          <c:smooth val="0"/>
        </c:ser>
        <c:ser>
          <c:idx val="2"/>
          <c:order val="2"/>
          <c:tx>
            <c:strRef>
              <c:f>Sheet1!$D$1</c:f>
              <c:strCache>
                <c:ptCount val="1"/>
                <c:pt idx="0">
                  <c:v>Average for Data Labels</c:v>
                </c:pt>
              </c:strCache>
            </c:strRef>
          </c:tx>
          <c:spPr>
            <a:ln>
              <a:noFill/>
            </a:ln>
          </c:spPr>
          <c:marker>
            <c:symbol val="none"/>
          </c:marker>
          <c:dLbls>
            <c:dLbl>
              <c:idx val="0"/>
              <c:layout/>
              <c:tx>
                <c:rich>
                  <a:bodyPr/>
                  <a:lstStyle/>
                  <a:p>
                    <a:r>
                      <a:rPr lang="en-US" dirty="0" smtClean="0">
                        <a:solidFill>
                          <a:srgbClr val="001871"/>
                        </a:solidFill>
                      </a:rPr>
                      <a:t>29</a:t>
                    </a:r>
                    <a:endParaRPr lang="en-US" dirty="0" smtClean="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dirty="0" smtClean="0">
                        <a:solidFill>
                          <a:srgbClr val="001871"/>
                        </a:solidFill>
                      </a:rPr>
                      <a:t>26</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dirty="0" smtClean="0">
                        <a:solidFill>
                          <a:srgbClr val="001871"/>
                        </a:solidFill>
                      </a:rPr>
                      <a:t>26</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dirty="0" smtClean="0">
                        <a:solidFill>
                          <a:srgbClr val="001871"/>
                        </a:solidFill>
                      </a:rPr>
                      <a:t>28</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7"/>
              <c:tx>
                <c:rich>
                  <a:bodyPr/>
                  <a:lstStyle/>
                  <a:p>
                    <a:r>
                      <a:rPr lang="en-US" dirty="0" smtClean="0">
                        <a:solidFill>
                          <a:srgbClr val="001871"/>
                        </a:solidFill>
                      </a:rPr>
                      <a:t>#</a:t>
                    </a:r>
                    <a:endParaRPr lang="en-US" dirty="0"/>
                  </a:p>
                </c:rich>
              </c:tx>
              <c:dLblPos val="r"/>
              <c:showLegendKey val="0"/>
              <c:showVal val="0"/>
              <c:showCatName val="0"/>
              <c:showSerName val="0"/>
              <c:showPercent val="0"/>
              <c:showBubbleSize val="0"/>
              <c:extLst>
                <c:ext xmlns:c15="http://schemas.microsoft.com/office/drawing/2012/chart" uri="{CE6537A1-D6FC-4f65-9D91-7224C49458BB}"/>
              </c:extLst>
            </c:dLbl>
            <c:dLbl>
              <c:idx val="8"/>
              <c:layout/>
              <c:tx>
                <c:rich>
                  <a:bodyPr/>
                  <a:lstStyle/>
                  <a:p>
                    <a:r>
                      <a:rPr lang="en-US" dirty="0"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dirty="0" smtClean="0">
                        <a:solidFill>
                          <a:srgbClr val="001871"/>
                        </a:solidFill>
                      </a:rPr>
                      <a:t>26</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2"/>
              <c:layout/>
              <c:tx>
                <c:rich>
                  <a:bodyPr/>
                  <a:lstStyle/>
                  <a:p>
                    <a:r>
                      <a:rPr lang="en-US" dirty="0" smtClean="0">
                        <a:solidFill>
                          <a:srgbClr val="001871"/>
                        </a:solidFill>
                      </a:rPr>
                      <a:t>28</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3"/>
              <c:layout/>
              <c:tx>
                <c:rich>
                  <a:bodyPr/>
                  <a:lstStyle/>
                  <a:p>
                    <a:r>
                      <a:rPr lang="en-US" dirty="0" smtClean="0">
                        <a:solidFill>
                          <a:srgbClr val="001871"/>
                        </a:solidFill>
                      </a:rPr>
                      <a:t>25</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4"/>
              <c:layout/>
              <c:tx>
                <c:rich>
                  <a:bodyPr/>
                  <a:lstStyle/>
                  <a:p>
                    <a:r>
                      <a:rPr lang="en-US" dirty="0" smtClean="0">
                        <a:solidFill>
                          <a:srgbClr val="001871"/>
                        </a:solidFill>
                      </a:rPr>
                      <a:t>29</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spPr>
              <a:noFill/>
            </c:spPr>
            <c:txPr>
              <a:bodyPr/>
              <a:lstStyle/>
              <a:p>
                <a:pPr>
                  <a:defRPr>
                    <a:solidFill>
                      <a:srgbClr val="001871"/>
                    </a:solidFill>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Sheet1!$D$2:$D$16</c:f>
              <c:numCache>
                <c:formatCode>0</c:formatCode>
                <c:ptCount val="15"/>
                <c:pt idx="0">
                  <c:v>272.60711562641052</c:v>
                </c:pt>
                <c:pt idx="1">
                  <c:v>274.81575698715449</c:v>
                </c:pt>
                <c:pt idx="2">
                  <c:v>277.90408595659102</c:v>
                </c:pt>
                <c:pt idx="3">
                  <c:v>279.83053894525403</c:v>
                </c:pt>
                <c:pt idx="4">
                  <c:v>282.20465684613146</c:v>
                </c:pt>
                <c:pt idx="5">
                  <c:v>283.546348217115</c:v>
                </c:pt>
                <c:pt idx="6">
                  <c:v>281.85870811078746</c:v>
                </c:pt>
                <c:pt idx="8">
                  <c:v>263</c:v>
                </c:pt>
                <c:pt idx="9">
                  <c:v>266</c:v>
                </c:pt>
                <c:pt idx="10">
                  <c:v>268.5</c:v>
                </c:pt>
                <c:pt idx="11">
                  <c:v>269.5</c:v>
                </c:pt>
                <c:pt idx="12">
                  <c:v>274</c:v>
                </c:pt>
                <c:pt idx="13">
                  <c:v>275.5</c:v>
                </c:pt>
                <c:pt idx="14">
                  <c:v>276.5</c:v>
                </c:pt>
              </c:numCache>
            </c:numRef>
          </c:val>
          <c:smooth val="0"/>
        </c:ser>
        <c:dLbls>
          <c:showLegendKey val="0"/>
          <c:showVal val="0"/>
          <c:showCatName val="0"/>
          <c:showSerName val="0"/>
          <c:showPercent val="0"/>
          <c:showBubbleSize val="0"/>
        </c:dLbls>
        <c:hiLowLines>
          <c:spPr>
            <a:ln w="25383">
              <a:solidFill>
                <a:srgbClr val="B3AB9F"/>
              </a:solidFill>
              <a:prstDash val="dash"/>
            </a:ln>
          </c:spPr>
        </c:hiLowLines>
        <c:marker val="1"/>
        <c:smooth val="0"/>
        <c:axId val="477548232"/>
        <c:axId val="477548624"/>
      </c:lineChart>
      <c:catAx>
        <c:axId val="477548232"/>
        <c:scaling>
          <c:orientation val="minMax"/>
        </c:scaling>
        <c:delete val="0"/>
        <c:axPos val="b"/>
        <c:numFmt formatCode="General" sourceLinked="1"/>
        <c:majorTickMark val="out"/>
        <c:minorTickMark val="none"/>
        <c:tickLblPos val="nextTo"/>
        <c:txPr>
          <a:bodyPr/>
          <a:lstStyle/>
          <a:p>
            <a:pPr>
              <a:defRPr sz="1400" b="0">
                <a:solidFill>
                  <a:srgbClr val="001871"/>
                </a:solidFill>
                <a:latin typeface="+mn-lt"/>
                <a:cs typeface="Arial" pitchFamily="34" charset="0"/>
              </a:defRPr>
            </a:pPr>
            <a:endParaRPr lang="en-US"/>
          </a:p>
        </c:txPr>
        <c:crossAx val="477548624"/>
        <c:crosses val="autoZero"/>
        <c:auto val="1"/>
        <c:lblAlgn val="ctr"/>
        <c:lblOffset val="100"/>
        <c:noMultiLvlLbl val="0"/>
      </c:catAx>
      <c:valAx>
        <c:axId val="477548624"/>
        <c:scaling>
          <c:orientation val="minMax"/>
          <c:max val="310"/>
          <c:min val="220"/>
        </c:scaling>
        <c:delete val="0"/>
        <c:axPos val="l"/>
        <c:numFmt formatCode="0" sourceLinked="1"/>
        <c:majorTickMark val="out"/>
        <c:minorTickMark val="none"/>
        <c:tickLblPos val="nextTo"/>
        <c:txPr>
          <a:bodyPr/>
          <a:lstStyle/>
          <a:p>
            <a:pPr>
              <a:defRPr sz="1199">
                <a:solidFill>
                  <a:srgbClr val="001871"/>
                </a:solidFill>
                <a:latin typeface="+mn-lt"/>
                <a:cs typeface="Arial" pitchFamily="34" charset="0"/>
              </a:defRPr>
            </a:pPr>
            <a:endParaRPr lang="en-US"/>
          </a:p>
        </c:txPr>
        <c:crossAx val="477548232"/>
        <c:crosses val="autoZero"/>
        <c:crossBetween val="between"/>
      </c:valAx>
      <c:spPr>
        <a:noFill/>
        <a:ln w="25383">
          <a:noFill/>
        </a:ln>
      </c:spPr>
    </c:plotArea>
    <c:legend>
      <c:legendPos val="t"/>
      <c:legendEntry>
        <c:idx val="2"/>
        <c:delete val="1"/>
      </c:legendEntry>
      <c:layout>
        <c:manualLayout>
          <c:xMode val="edge"/>
          <c:yMode val="edge"/>
          <c:x val="0.32264300111657312"/>
          <c:y val="0.78688522830351737"/>
          <c:w val="0.35163712823189913"/>
          <c:h val="8.2433806203672355E-2"/>
        </c:manualLayout>
      </c:layout>
      <c:overlay val="0"/>
      <c:txPr>
        <a:bodyPr/>
        <a:lstStyle/>
        <a:p>
          <a:pPr>
            <a:defRPr sz="1800">
              <a:solidFill>
                <a:srgbClr val="8E8270"/>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799"/>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Average Scale Scores</a:t>
            </a:r>
            <a:endParaRPr lang="en-US" dirty="0">
              <a:solidFill>
                <a:srgbClr val="001871"/>
              </a:solidFill>
            </a:endParaRPr>
          </a:p>
        </c:rich>
      </c:tx>
      <c:layout/>
      <c:overlay val="0"/>
    </c:title>
    <c:autoTitleDeleted val="0"/>
    <c:plotArea>
      <c:layout>
        <c:manualLayout>
          <c:layoutTarget val="inner"/>
          <c:xMode val="edge"/>
          <c:yMode val="edge"/>
          <c:x val="5.9788976377952753E-2"/>
          <c:y val="0.12228225317989097"/>
          <c:w val="0.74354435695538057"/>
          <c:h val="0.77540581465778313"/>
        </c:manualLayout>
      </c:layout>
      <c:lineChart>
        <c:grouping val="standard"/>
        <c:varyColors val="0"/>
        <c:ser>
          <c:idx val="0"/>
          <c:order val="0"/>
          <c:tx>
            <c:strRef>
              <c:f>Sheet1!$B$1</c:f>
              <c:strCache>
                <c:ptCount val="1"/>
                <c:pt idx="0">
                  <c:v>National Public</c:v>
                </c:pt>
              </c:strCache>
            </c:strRef>
          </c:tx>
          <c:spPr>
            <a:ln w="44455">
              <a:solidFill>
                <a:srgbClr val="00A795"/>
              </a:solidFill>
              <a:round/>
            </a:ln>
          </c:spPr>
          <c:marker>
            <c:symbol val="circle"/>
            <c:size val="9"/>
            <c:spPr>
              <a:solidFill>
                <a:srgbClr val="00A795"/>
              </a:solidFill>
              <a:ln>
                <a:noFill/>
              </a:ln>
            </c:spPr>
          </c:marker>
          <c:dLbls>
            <c:numFmt formatCode="#,##0" sourceLinked="0"/>
            <c:spPr>
              <a:noFill/>
              <a:ln w="25403">
                <a:noFill/>
              </a:ln>
            </c:spPr>
            <c:txPr>
              <a:bodyPr/>
              <a:lstStyle/>
              <a:p>
                <a:pPr>
                  <a:defRPr sz="20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Sheet1!$B$2:$B$9</c:f>
              <c:numCache>
                <c:formatCode>0</c:formatCode>
                <c:ptCount val="8"/>
                <c:pt idx="1">
                  <c:v>216.455999255802</c:v>
                </c:pt>
                <c:pt idx="2">
                  <c:v>217.30246115163499</c:v>
                </c:pt>
                <c:pt idx="3">
                  <c:v>219.65707104346001</c:v>
                </c:pt>
                <c:pt idx="4">
                  <c:v>219.59903028434201</c:v>
                </c:pt>
                <c:pt idx="5">
                  <c:v>220.025911570376</c:v>
                </c:pt>
                <c:pt idx="6">
                  <c:v>220.674711019141</c:v>
                </c:pt>
                <c:pt idx="7">
                  <c:v>220.674711019141</c:v>
                </c:pt>
              </c:numCache>
            </c:numRef>
          </c:val>
          <c:smooth val="0"/>
        </c:ser>
        <c:ser>
          <c:idx val="1"/>
          <c:order val="1"/>
          <c:tx>
            <c:strRef>
              <c:f>Sheet1!$C$1</c:f>
              <c:strCache>
                <c:ptCount val="1"/>
                <c:pt idx="0">
                  <c:v>State</c:v>
                </c:pt>
              </c:strCache>
            </c:strRef>
          </c:tx>
          <c:spPr>
            <a:ln w="44455">
              <a:solidFill>
                <a:srgbClr val="001871"/>
              </a:solidFill>
            </a:ln>
          </c:spPr>
          <c:marker>
            <c:symbol val="circle"/>
            <c:size val="9"/>
            <c:spPr>
              <a:solidFill>
                <a:srgbClr val="001871"/>
              </a:solidFill>
              <a:ln>
                <a:noFill/>
              </a:ln>
            </c:spPr>
          </c:marker>
          <c:dLbls>
            <c:dLbl>
              <c:idx val="1"/>
              <c:layout>
                <c:manualLayout>
                  <c:x val="-4.3645931758530196E-2"/>
                  <c:y val="-3.97435897435897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5312598425196851E-2"/>
                  <c:y val="5.256410256410237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2408398950131293E-2"/>
                  <c:y val="4.487179487179496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6979265091863516E-2"/>
                  <c:y val="3.97435897435897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3645931758530182E-2"/>
                  <c:y val="3.97435897435897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3.8645931758530185E-2"/>
                  <c:y val="0.0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5403">
                <a:noFill/>
              </a:ln>
            </c:spPr>
            <c:txPr>
              <a:bodyPr/>
              <a:lstStyle/>
              <a:p>
                <a:pPr>
                  <a:defRPr sz="20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Sheet1!$C$2:$C$9</c:f>
              <c:numCache>
                <c:formatCode>0</c:formatCode>
                <c:ptCount val="8"/>
                <c:pt idx="1">
                  <c:v>205</c:v>
                </c:pt>
                <c:pt idx="2">
                  <c:v>204</c:v>
                </c:pt>
                <c:pt idx="3">
                  <c:v>208</c:v>
                </c:pt>
                <c:pt idx="4">
                  <c:v>211</c:v>
                </c:pt>
                <c:pt idx="5">
                  <c:v>209</c:v>
                </c:pt>
                <c:pt idx="6">
                  <c:v>209</c:v>
                </c:pt>
                <c:pt idx="7">
                  <c:v>214</c:v>
                </c:pt>
              </c:numCache>
            </c:numRef>
          </c:val>
          <c:smooth val="0"/>
        </c:ser>
        <c:dLbls>
          <c:showLegendKey val="0"/>
          <c:showVal val="0"/>
          <c:showCatName val="0"/>
          <c:showSerName val="0"/>
          <c:showPercent val="0"/>
          <c:showBubbleSize val="0"/>
        </c:dLbls>
        <c:marker val="1"/>
        <c:smooth val="0"/>
        <c:axId val="474799312"/>
        <c:axId val="474799704"/>
      </c:lineChart>
      <c:catAx>
        <c:axId val="474799312"/>
        <c:scaling>
          <c:orientation val="minMax"/>
        </c:scaling>
        <c:delete val="0"/>
        <c:axPos val="b"/>
        <c:numFmt formatCode="General" sourceLinked="1"/>
        <c:majorTickMark val="out"/>
        <c:minorTickMark val="none"/>
        <c:tickLblPos val="nextTo"/>
        <c:txPr>
          <a:bodyPr/>
          <a:lstStyle/>
          <a:p>
            <a:pPr>
              <a:defRPr sz="1600" b="0">
                <a:solidFill>
                  <a:srgbClr val="001871"/>
                </a:solidFill>
                <a:latin typeface="+mn-lt"/>
                <a:cs typeface="Arial" pitchFamily="34" charset="0"/>
              </a:defRPr>
            </a:pPr>
            <a:endParaRPr lang="en-US"/>
          </a:p>
        </c:txPr>
        <c:crossAx val="474799704"/>
        <c:crosses val="autoZero"/>
        <c:auto val="1"/>
        <c:lblAlgn val="ctr"/>
        <c:lblOffset val="100"/>
        <c:noMultiLvlLbl val="0"/>
      </c:catAx>
      <c:valAx>
        <c:axId val="474799704"/>
        <c:scaling>
          <c:orientation val="minMax"/>
          <c:max val="250"/>
          <c:min val="200"/>
        </c:scaling>
        <c:delete val="0"/>
        <c:axPos val="l"/>
        <c:numFmt formatCode="0" sourceLinked="1"/>
        <c:majorTickMark val="out"/>
        <c:minorTickMark val="none"/>
        <c:tickLblPos val="nextTo"/>
        <c:txPr>
          <a:bodyPr/>
          <a:lstStyle/>
          <a:p>
            <a:pPr>
              <a:defRPr sz="1200">
                <a:solidFill>
                  <a:srgbClr val="001871"/>
                </a:solidFill>
                <a:latin typeface="+mn-lt"/>
                <a:cs typeface="Arial" pitchFamily="34" charset="0"/>
              </a:defRPr>
            </a:pPr>
            <a:endParaRPr lang="en-US"/>
          </a:p>
        </c:txPr>
        <c:crossAx val="474799312"/>
        <c:crosses val="autoZero"/>
        <c:crossBetween val="midCat"/>
      </c:valAx>
      <c:spPr>
        <a:noFill/>
        <a:ln w="25403">
          <a:noFill/>
        </a:ln>
      </c:spPr>
    </c:plotArea>
    <c:legend>
      <c:legendPos val="t"/>
      <c:layout/>
      <c:overlay val="0"/>
      <c:txPr>
        <a:bodyPr/>
        <a:lstStyle/>
        <a:p>
          <a:pPr>
            <a:defRPr sz="1600" b="0">
              <a:solidFill>
                <a:srgbClr val="001871"/>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Economically</a:t>
            </a:r>
            <a:r>
              <a:rPr lang="en-US" baseline="0" dirty="0" smtClean="0">
                <a:solidFill>
                  <a:srgbClr val="001871"/>
                </a:solidFill>
              </a:rPr>
              <a:t> Disadvantaged</a:t>
            </a:r>
            <a:endParaRPr lang="en-US" dirty="0">
              <a:solidFill>
                <a:srgbClr val="001871"/>
              </a:solidFill>
            </a:endParaRPr>
          </a:p>
        </c:rich>
      </c:tx>
      <c:layout/>
      <c:overlay val="0"/>
    </c:title>
    <c:autoTitleDeleted val="0"/>
    <c:plotArea>
      <c:layout/>
      <c:lineChart>
        <c:grouping val="standard"/>
        <c:varyColors val="0"/>
        <c:ser>
          <c:idx val="0"/>
          <c:order val="0"/>
          <c:tx>
            <c:strRef>
              <c:f>Sheet1!$B$1</c:f>
              <c:strCache>
                <c:ptCount val="1"/>
                <c:pt idx="0">
                  <c:v>Not Eligible</c:v>
                </c:pt>
              </c:strCache>
            </c:strRef>
          </c:tx>
          <c:spPr>
            <a:ln w="31750">
              <a:solidFill>
                <a:srgbClr val="001871"/>
              </a:solidFill>
            </a:ln>
          </c:spPr>
          <c:marker>
            <c:symbol val="circle"/>
            <c:size val="7"/>
            <c:spPr>
              <a:solidFill>
                <a:srgbClr val="001871"/>
              </a:solidFill>
              <a:ln>
                <a:noFill/>
              </a:ln>
            </c:spPr>
          </c:marker>
          <c:dPt>
            <c:idx val="5"/>
            <c:bubble3D val="0"/>
            <c:spPr>
              <a:ln w="31750">
                <a:solidFill>
                  <a:srgbClr val="001871"/>
                </a:solidFill>
              </a:ln>
            </c:spPr>
          </c:dPt>
          <c:dPt>
            <c:idx val="6"/>
            <c:bubble3D val="0"/>
            <c:spPr>
              <a:ln w="31750">
                <a:solidFill>
                  <a:srgbClr val="001871"/>
                </a:solidFill>
              </a:ln>
            </c:spPr>
          </c:dPt>
          <c:dLbls>
            <c:numFmt formatCode="#,##0" sourceLinked="0"/>
            <c:spPr>
              <a:noFill/>
              <a:ln w="25383">
                <a:noFill/>
              </a:ln>
            </c:spPr>
            <c:txPr>
              <a:bodyPr/>
              <a:lstStyle/>
              <a:p>
                <a:pPr>
                  <a:defRPr sz="16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Sheet1!$B$2:$B$16</c:f>
              <c:numCache>
                <c:formatCode>0</c:formatCode>
                <c:ptCount val="15"/>
                <c:pt idx="0">
                  <c:v>228.99469645031701</c:v>
                </c:pt>
                <c:pt idx="1">
                  <c:v>229.700735666344</c:v>
                </c:pt>
                <c:pt idx="2">
                  <c:v>231.74839320947299</c:v>
                </c:pt>
                <c:pt idx="3">
                  <c:v>232.106942556094</c:v>
                </c:pt>
                <c:pt idx="4">
                  <c:v>234.38317353885299</c:v>
                </c:pt>
                <c:pt idx="5">
                  <c:v>236.01507946190901</c:v>
                </c:pt>
                <c:pt idx="6">
                  <c:v>237</c:v>
                </c:pt>
                <c:pt idx="8">
                  <c:v>226</c:v>
                </c:pt>
                <c:pt idx="9">
                  <c:v>222</c:v>
                </c:pt>
                <c:pt idx="10">
                  <c:v>225</c:v>
                </c:pt>
                <c:pt idx="11">
                  <c:v>227</c:v>
                </c:pt>
                <c:pt idx="12">
                  <c:v>229</c:v>
                </c:pt>
                <c:pt idx="13">
                  <c:v>231</c:v>
                </c:pt>
                <c:pt idx="14">
                  <c:v>233</c:v>
                </c:pt>
              </c:numCache>
            </c:numRef>
          </c:val>
          <c:smooth val="0"/>
        </c:ser>
        <c:ser>
          <c:idx val="1"/>
          <c:order val="1"/>
          <c:tx>
            <c:strRef>
              <c:f>Sheet1!$C$1</c:f>
              <c:strCache>
                <c:ptCount val="1"/>
                <c:pt idx="0">
                  <c:v>Eligible</c:v>
                </c:pt>
              </c:strCache>
            </c:strRef>
          </c:tx>
          <c:spPr>
            <a:ln w="31750">
              <a:solidFill>
                <a:srgbClr val="00A795"/>
              </a:solidFill>
            </a:ln>
          </c:spPr>
          <c:marker>
            <c:symbol val="circle"/>
            <c:size val="7"/>
            <c:spPr>
              <a:solidFill>
                <a:srgbClr val="00A795"/>
              </a:solidFill>
              <a:ln>
                <a:noFill/>
              </a:ln>
            </c:spPr>
          </c:marker>
          <c:dPt>
            <c:idx val="5"/>
            <c:bubble3D val="0"/>
          </c:dPt>
          <c:dPt>
            <c:idx val="6"/>
            <c:bubble3D val="0"/>
          </c:dPt>
          <c:dLbls>
            <c:numFmt formatCode="#,##0" sourceLinked="0"/>
            <c:spPr>
              <a:noFill/>
              <a:ln w="25383">
                <a:noFill/>
              </a:ln>
            </c:spPr>
            <c:txPr>
              <a:bodyPr/>
              <a:lstStyle/>
              <a:p>
                <a:pPr>
                  <a:defRPr sz="16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Sheet1!$C$2:$C$16</c:f>
              <c:numCache>
                <c:formatCode>0</c:formatCode>
                <c:ptCount val="15"/>
                <c:pt idx="0">
                  <c:v>201.08051498371799</c:v>
                </c:pt>
                <c:pt idx="1">
                  <c:v>202.69723149855901</c:v>
                </c:pt>
                <c:pt idx="2">
                  <c:v>204.97483573385799</c:v>
                </c:pt>
                <c:pt idx="3">
                  <c:v>206.004556088345</c:v>
                </c:pt>
                <c:pt idx="4">
                  <c:v>206.891525553684</c:v>
                </c:pt>
                <c:pt idx="5">
                  <c:v>207.415818548353</c:v>
                </c:pt>
                <c:pt idx="6">
                  <c:v>207.415818548353</c:v>
                </c:pt>
                <c:pt idx="8">
                  <c:v>197</c:v>
                </c:pt>
                <c:pt idx="9">
                  <c:v>196</c:v>
                </c:pt>
                <c:pt idx="10">
                  <c:v>200</c:v>
                </c:pt>
                <c:pt idx="11">
                  <c:v>203</c:v>
                </c:pt>
                <c:pt idx="12">
                  <c:v>202</c:v>
                </c:pt>
                <c:pt idx="13">
                  <c:v>201</c:v>
                </c:pt>
                <c:pt idx="14">
                  <c:v>207</c:v>
                </c:pt>
              </c:numCache>
            </c:numRef>
          </c:val>
          <c:smooth val="0"/>
        </c:ser>
        <c:ser>
          <c:idx val="2"/>
          <c:order val="2"/>
          <c:tx>
            <c:strRef>
              <c:f>Sheet1!$D$1</c:f>
              <c:strCache>
                <c:ptCount val="1"/>
                <c:pt idx="0">
                  <c:v>Average for Data Labels</c:v>
                </c:pt>
              </c:strCache>
            </c:strRef>
          </c:tx>
          <c:spPr>
            <a:ln>
              <a:noFill/>
            </a:ln>
          </c:spPr>
          <c:marker>
            <c:symbol val="none"/>
          </c:marker>
          <c:dLbls>
            <c:dLbl>
              <c:idx val="0"/>
              <c:layout/>
              <c:tx>
                <c:rich>
                  <a:bodyPr/>
                  <a:lstStyle/>
                  <a:p>
                    <a:r>
                      <a:rPr lang="en-US" dirty="0" smtClean="0">
                        <a:solidFill>
                          <a:srgbClr val="001871"/>
                        </a:solidFill>
                      </a:rPr>
                      <a:t>28</a:t>
                    </a:r>
                    <a:endParaRPr lang="en-US" dirty="0" smtClean="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dirty="0" smtClean="0">
                        <a:solidFill>
                          <a:srgbClr val="001871"/>
                        </a:solidFill>
                      </a:rPr>
                      <a:t>26</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dirty="0" smtClean="0">
                        <a:solidFill>
                          <a:srgbClr val="001871"/>
                        </a:solidFill>
                      </a:rPr>
                      <a:t>29</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dirty="0" smtClean="0">
                        <a:solidFill>
                          <a:srgbClr val="001871"/>
                        </a:solidFill>
                      </a:rPr>
                      <a:t>30</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7"/>
              <c:tx>
                <c:rich>
                  <a:bodyPr/>
                  <a:lstStyle/>
                  <a:p>
                    <a:r>
                      <a:rPr lang="en-US" dirty="0" smtClean="0">
                        <a:solidFill>
                          <a:srgbClr val="001871"/>
                        </a:solidFill>
                      </a:rPr>
                      <a:t>#</a:t>
                    </a:r>
                    <a:endParaRPr lang="en-US" dirty="0"/>
                  </a:p>
                </c:rich>
              </c:tx>
              <c:dLblPos val="r"/>
              <c:showLegendKey val="0"/>
              <c:showVal val="0"/>
              <c:showCatName val="0"/>
              <c:showSerName val="0"/>
              <c:showPercent val="0"/>
              <c:showBubbleSize val="0"/>
              <c:extLst>
                <c:ext xmlns:c15="http://schemas.microsoft.com/office/drawing/2012/chart" uri="{CE6537A1-D6FC-4f65-9D91-7224C49458BB}"/>
              </c:extLst>
            </c:dLbl>
            <c:dLbl>
              <c:idx val="8"/>
              <c:layout/>
              <c:tx>
                <c:rich>
                  <a:bodyPr/>
                  <a:lstStyle/>
                  <a:p>
                    <a:r>
                      <a:rPr lang="en-US" dirty="0" smtClean="0">
                        <a:solidFill>
                          <a:srgbClr val="001871"/>
                        </a:solidFill>
                      </a:rPr>
                      <a:t>29</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dirty="0" smtClean="0">
                        <a:solidFill>
                          <a:srgbClr val="001871"/>
                        </a:solidFill>
                      </a:rPr>
                      <a:t>26</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dirty="0" smtClean="0">
                        <a:solidFill>
                          <a:srgbClr val="001871"/>
                        </a:solidFill>
                      </a:rPr>
                      <a:t>25</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dirty="0"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2"/>
              <c:layout/>
              <c:tx>
                <c:rich>
                  <a:bodyPr/>
                  <a:lstStyle/>
                  <a:p>
                    <a:r>
                      <a:rPr lang="en-US" dirty="0" smtClean="0">
                        <a:solidFill>
                          <a:srgbClr val="001871"/>
                        </a:solidFill>
                      </a:rPr>
                      <a:t>27</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3"/>
              <c:layout/>
              <c:tx>
                <c:rich>
                  <a:bodyPr/>
                  <a:lstStyle/>
                  <a:p>
                    <a:r>
                      <a:rPr lang="en-US" dirty="0" smtClean="0">
                        <a:solidFill>
                          <a:srgbClr val="001871"/>
                        </a:solidFill>
                      </a:rPr>
                      <a:t>30</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4"/>
              <c:layout/>
              <c:tx>
                <c:rich>
                  <a:bodyPr/>
                  <a:lstStyle/>
                  <a:p>
                    <a:r>
                      <a:rPr lang="en-US" dirty="0" smtClean="0">
                        <a:solidFill>
                          <a:srgbClr val="001871"/>
                        </a:solidFill>
                      </a:rPr>
                      <a:t>26</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spPr>
              <a:noFill/>
            </c:spPr>
            <c:txPr>
              <a:bodyPr/>
              <a:lstStyle/>
              <a:p>
                <a:pPr>
                  <a:defRPr>
                    <a:solidFill>
                      <a:srgbClr val="001871"/>
                    </a:solidFill>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Sheet1!$D$2:$D$16</c:f>
              <c:numCache>
                <c:formatCode>0</c:formatCode>
                <c:ptCount val="15"/>
                <c:pt idx="0">
                  <c:v>215.0376057170175</c:v>
                </c:pt>
                <c:pt idx="1">
                  <c:v>216.19898358245149</c:v>
                </c:pt>
                <c:pt idx="2">
                  <c:v>218.36161447166549</c:v>
                </c:pt>
                <c:pt idx="3">
                  <c:v>219.0557493222195</c:v>
                </c:pt>
                <c:pt idx="4">
                  <c:v>220.6373495462685</c:v>
                </c:pt>
                <c:pt idx="5">
                  <c:v>221.71544900513101</c:v>
                </c:pt>
                <c:pt idx="6">
                  <c:v>222.2079092741765</c:v>
                </c:pt>
                <c:pt idx="8">
                  <c:v>211.5</c:v>
                </c:pt>
                <c:pt idx="9">
                  <c:v>209</c:v>
                </c:pt>
                <c:pt idx="10">
                  <c:v>212.5</c:v>
                </c:pt>
                <c:pt idx="11">
                  <c:v>215</c:v>
                </c:pt>
                <c:pt idx="12">
                  <c:v>215.5</c:v>
                </c:pt>
                <c:pt idx="13">
                  <c:v>216</c:v>
                </c:pt>
                <c:pt idx="14">
                  <c:v>220</c:v>
                </c:pt>
              </c:numCache>
            </c:numRef>
          </c:val>
          <c:smooth val="0"/>
        </c:ser>
        <c:dLbls>
          <c:showLegendKey val="0"/>
          <c:showVal val="0"/>
          <c:showCatName val="0"/>
          <c:showSerName val="0"/>
          <c:showPercent val="0"/>
          <c:showBubbleSize val="0"/>
        </c:dLbls>
        <c:hiLowLines>
          <c:spPr>
            <a:ln w="25383">
              <a:solidFill>
                <a:srgbClr val="B3AB9F"/>
              </a:solidFill>
              <a:prstDash val="dash"/>
            </a:ln>
          </c:spPr>
        </c:hiLowLines>
        <c:marker val="1"/>
        <c:smooth val="0"/>
        <c:axId val="427902328"/>
        <c:axId val="427902720"/>
      </c:lineChart>
      <c:catAx>
        <c:axId val="427902328"/>
        <c:scaling>
          <c:orientation val="minMax"/>
        </c:scaling>
        <c:delete val="0"/>
        <c:axPos val="b"/>
        <c:numFmt formatCode="General" sourceLinked="1"/>
        <c:majorTickMark val="out"/>
        <c:minorTickMark val="none"/>
        <c:tickLblPos val="nextTo"/>
        <c:txPr>
          <a:bodyPr/>
          <a:lstStyle/>
          <a:p>
            <a:pPr>
              <a:defRPr sz="1400" b="0">
                <a:solidFill>
                  <a:srgbClr val="001871"/>
                </a:solidFill>
                <a:latin typeface="+mn-lt"/>
                <a:cs typeface="Arial" pitchFamily="34" charset="0"/>
              </a:defRPr>
            </a:pPr>
            <a:endParaRPr lang="en-US"/>
          </a:p>
        </c:txPr>
        <c:crossAx val="427902720"/>
        <c:crosses val="autoZero"/>
        <c:auto val="1"/>
        <c:lblAlgn val="ctr"/>
        <c:lblOffset val="100"/>
        <c:noMultiLvlLbl val="0"/>
      </c:catAx>
      <c:valAx>
        <c:axId val="427902720"/>
        <c:scaling>
          <c:orientation val="minMax"/>
          <c:max val="240"/>
          <c:min val="170"/>
        </c:scaling>
        <c:delete val="0"/>
        <c:axPos val="l"/>
        <c:numFmt formatCode="0" sourceLinked="1"/>
        <c:majorTickMark val="out"/>
        <c:minorTickMark val="none"/>
        <c:tickLblPos val="nextTo"/>
        <c:txPr>
          <a:bodyPr/>
          <a:lstStyle/>
          <a:p>
            <a:pPr>
              <a:defRPr sz="1199">
                <a:solidFill>
                  <a:srgbClr val="001871"/>
                </a:solidFill>
                <a:latin typeface="+mn-lt"/>
                <a:cs typeface="Arial" pitchFamily="34" charset="0"/>
              </a:defRPr>
            </a:pPr>
            <a:endParaRPr lang="en-US"/>
          </a:p>
        </c:txPr>
        <c:crossAx val="427902328"/>
        <c:crosses val="autoZero"/>
        <c:crossBetween val="between"/>
      </c:valAx>
      <c:spPr>
        <a:noFill/>
        <a:ln w="25383">
          <a:noFill/>
        </a:ln>
      </c:spPr>
    </c:plotArea>
    <c:legend>
      <c:legendPos val="t"/>
      <c:legendEntry>
        <c:idx val="2"/>
        <c:delete val="1"/>
      </c:legendEntry>
      <c:layout>
        <c:manualLayout>
          <c:xMode val="edge"/>
          <c:yMode val="edge"/>
          <c:x val="0.32264300111657312"/>
          <c:y val="0.78688522830351737"/>
          <c:w val="0.35163712823189913"/>
          <c:h val="8.2433806203672355E-2"/>
        </c:manualLayout>
      </c:layout>
      <c:overlay val="0"/>
      <c:txPr>
        <a:bodyPr/>
        <a:lstStyle/>
        <a:p>
          <a:pPr>
            <a:defRPr sz="1800">
              <a:solidFill>
                <a:srgbClr val="8E8270"/>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799"/>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Average Scale Scores</a:t>
            </a:r>
            <a:endParaRPr lang="en-US" dirty="0">
              <a:solidFill>
                <a:srgbClr val="001871"/>
              </a:solidFill>
            </a:endParaRPr>
          </a:p>
        </c:rich>
      </c:tx>
      <c:layout/>
      <c:overlay val="0"/>
    </c:title>
    <c:autoTitleDeleted val="0"/>
    <c:plotArea>
      <c:layout>
        <c:manualLayout>
          <c:layoutTarget val="inner"/>
          <c:xMode val="edge"/>
          <c:yMode val="edge"/>
          <c:x val="5.9788976377952753E-2"/>
          <c:y val="0.12228225317989097"/>
          <c:w val="0.74354435695538057"/>
          <c:h val="0.77540581465778313"/>
        </c:manualLayout>
      </c:layout>
      <c:lineChart>
        <c:grouping val="standard"/>
        <c:varyColors val="0"/>
        <c:ser>
          <c:idx val="0"/>
          <c:order val="0"/>
          <c:tx>
            <c:strRef>
              <c:f>Sheet1!$B$1</c:f>
              <c:strCache>
                <c:ptCount val="1"/>
                <c:pt idx="0">
                  <c:v>National Public</c:v>
                </c:pt>
              </c:strCache>
            </c:strRef>
          </c:tx>
          <c:spPr>
            <a:ln w="44455">
              <a:solidFill>
                <a:srgbClr val="00A795"/>
              </a:solidFill>
              <a:round/>
            </a:ln>
          </c:spPr>
          <c:marker>
            <c:symbol val="circle"/>
            <c:size val="9"/>
            <c:spPr>
              <a:solidFill>
                <a:srgbClr val="00A795"/>
              </a:solidFill>
              <a:ln>
                <a:noFill/>
              </a:ln>
            </c:spPr>
          </c:marker>
          <c:dLbls>
            <c:numFmt formatCode="#,##0" sourceLinked="0"/>
            <c:spPr>
              <a:noFill/>
              <a:ln w="25403">
                <a:noFill/>
              </a:ln>
            </c:spPr>
            <c:txPr>
              <a:bodyPr/>
              <a:lstStyle/>
              <a:p>
                <a:pPr>
                  <a:defRPr sz="20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Sheet1!$B$2:$B$9</c:f>
              <c:numCache>
                <c:formatCode>0</c:formatCode>
                <c:ptCount val="8"/>
                <c:pt idx="1">
                  <c:v>261.33261507026498</c:v>
                </c:pt>
                <c:pt idx="2">
                  <c:v>260.40450970101301</c:v>
                </c:pt>
                <c:pt idx="3">
                  <c:v>261.01395065366597</c:v>
                </c:pt>
                <c:pt idx="4">
                  <c:v>262.29361774082298</c:v>
                </c:pt>
                <c:pt idx="5">
                  <c:v>263.59252633078898</c:v>
                </c:pt>
                <c:pt idx="6">
                  <c:v>266.01913609149301</c:v>
                </c:pt>
                <c:pt idx="7">
                  <c:v>264</c:v>
                </c:pt>
              </c:numCache>
            </c:numRef>
          </c:val>
          <c:smooth val="0"/>
        </c:ser>
        <c:ser>
          <c:idx val="1"/>
          <c:order val="1"/>
          <c:tx>
            <c:strRef>
              <c:f>Sheet1!$C$1</c:f>
              <c:strCache>
                <c:ptCount val="1"/>
                <c:pt idx="0">
                  <c:v>State</c:v>
                </c:pt>
              </c:strCache>
            </c:strRef>
          </c:tx>
          <c:spPr>
            <a:ln w="44455">
              <a:solidFill>
                <a:srgbClr val="001871"/>
              </a:solidFill>
            </a:ln>
          </c:spPr>
          <c:marker>
            <c:symbol val="circle"/>
            <c:size val="9"/>
            <c:spPr>
              <a:solidFill>
                <a:srgbClr val="001871"/>
              </a:solidFill>
              <a:ln>
                <a:noFill/>
              </a:ln>
            </c:spPr>
          </c:marker>
          <c:dLbls>
            <c:dLbl>
              <c:idx val="1"/>
              <c:layout>
                <c:manualLayout>
                  <c:x val="-4.5312598425196866E-2"/>
                  <c:y val="6.538461538461529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6979265091863551E-2"/>
                  <c:y val="0.0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645931758530186E-2"/>
                  <c:y val="4.487179487179487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6979265091863454E-2"/>
                  <c:y val="0.05"/>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5312598425196852E-2"/>
                  <c:y val="5.512820512820512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4.5312598425196728E-2"/>
                  <c:y val="3.974358974358974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531259842519697E-2"/>
                  <c:y val="4.487179487179477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5403">
                <a:noFill/>
              </a:ln>
            </c:spPr>
            <c:txPr>
              <a:bodyPr/>
              <a:lstStyle/>
              <a:p>
                <a:pPr>
                  <a:defRPr sz="20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Sheet1!$A$2:$A$9</c:f>
              <c:numCache>
                <c:formatCode>General</c:formatCode>
                <c:ptCount val="8"/>
                <c:pt idx="1">
                  <c:v>2003</c:v>
                </c:pt>
                <c:pt idx="2">
                  <c:v>2005</c:v>
                </c:pt>
                <c:pt idx="3">
                  <c:v>2007</c:v>
                </c:pt>
                <c:pt idx="4">
                  <c:v>2009</c:v>
                </c:pt>
                <c:pt idx="5">
                  <c:v>2011</c:v>
                </c:pt>
                <c:pt idx="6">
                  <c:v>2013</c:v>
                </c:pt>
                <c:pt idx="7">
                  <c:v>2015</c:v>
                </c:pt>
              </c:numCache>
            </c:numRef>
          </c:cat>
          <c:val>
            <c:numRef>
              <c:f>Sheet1!$C$2:$C$9</c:f>
              <c:numCache>
                <c:formatCode>0</c:formatCode>
                <c:ptCount val="8"/>
                <c:pt idx="1">
                  <c:v>255</c:v>
                </c:pt>
                <c:pt idx="2">
                  <c:v>251</c:v>
                </c:pt>
                <c:pt idx="3">
                  <c:v>250</c:v>
                </c:pt>
                <c:pt idx="4">
                  <c:v>251</c:v>
                </c:pt>
                <c:pt idx="5">
                  <c:v>254</c:v>
                </c:pt>
                <c:pt idx="6">
                  <c:v>253</c:v>
                </c:pt>
                <c:pt idx="7">
                  <c:v>252</c:v>
                </c:pt>
              </c:numCache>
            </c:numRef>
          </c:val>
          <c:smooth val="0"/>
        </c:ser>
        <c:dLbls>
          <c:showLegendKey val="0"/>
          <c:showVal val="0"/>
          <c:showCatName val="0"/>
          <c:showSerName val="0"/>
          <c:showPercent val="0"/>
          <c:showBubbleSize val="0"/>
        </c:dLbls>
        <c:marker val="1"/>
        <c:smooth val="0"/>
        <c:axId val="422492912"/>
        <c:axId val="429553504"/>
      </c:lineChart>
      <c:catAx>
        <c:axId val="422492912"/>
        <c:scaling>
          <c:orientation val="minMax"/>
        </c:scaling>
        <c:delete val="0"/>
        <c:axPos val="b"/>
        <c:numFmt formatCode="General" sourceLinked="1"/>
        <c:majorTickMark val="out"/>
        <c:minorTickMark val="none"/>
        <c:tickLblPos val="nextTo"/>
        <c:txPr>
          <a:bodyPr/>
          <a:lstStyle/>
          <a:p>
            <a:pPr>
              <a:defRPr sz="1600" b="0">
                <a:solidFill>
                  <a:srgbClr val="001871"/>
                </a:solidFill>
                <a:latin typeface="+mn-lt"/>
                <a:cs typeface="Arial" pitchFamily="34" charset="0"/>
              </a:defRPr>
            </a:pPr>
            <a:endParaRPr lang="en-US"/>
          </a:p>
        </c:txPr>
        <c:crossAx val="429553504"/>
        <c:crosses val="autoZero"/>
        <c:auto val="1"/>
        <c:lblAlgn val="ctr"/>
        <c:lblOffset val="100"/>
        <c:noMultiLvlLbl val="0"/>
      </c:catAx>
      <c:valAx>
        <c:axId val="429553504"/>
        <c:scaling>
          <c:orientation val="minMax"/>
          <c:max val="290"/>
          <c:min val="230"/>
        </c:scaling>
        <c:delete val="0"/>
        <c:axPos val="l"/>
        <c:numFmt formatCode="0" sourceLinked="1"/>
        <c:majorTickMark val="out"/>
        <c:minorTickMark val="none"/>
        <c:tickLblPos val="nextTo"/>
        <c:txPr>
          <a:bodyPr/>
          <a:lstStyle/>
          <a:p>
            <a:pPr>
              <a:defRPr sz="1200">
                <a:solidFill>
                  <a:srgbClr val="001871"/>
                </a:solidFill>
                <a:latin typeface="+mn-lt"/>
                <a:cs typeface="Arial" pitchFamily="34" charset="0"/>
              </a:defRPr>
            </a:pPr>
            <a:endParaRPr lang="en-US"/>
          </a:p>
        </c:txPr>
        <c:crossAx val="422492912"/>
        <c:crosses val="autoZero"/>
        <c:crossBetween val="midCat"/>
      </c:valAx>
      <c:spPr>
        <a:noFill/>
        <a:ln w="25403">
          <a:noFill/>
        </a:ln>
      </c:spPr>
    </c:plotArea>
    <c:legend>
      <c:legendPos val="t"/>
      <c:layout/>
      <c:overlay val="0"/>
      <c:txPr>
        <a:bodyPr/>
        <a:lstStyle/>
        <a:p>
          <a:pPr>
            <a:defRPr sz="1600" b="0">
              <a:solidFill>
                <a:srgbClr val="001871"/>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001871"/>
                </a:solidFill>
              </a:defRPr>
            </a:pPr>
            <a:r>
              <a:rPr lang="en-US" dirty="0" smtClean="0">
                <a:solidFill>
                  <a:srgbClr val="001871"/>
                </a:solidFill>
              </a:rPr>
              <a:t>Economically</a:t>
            </a:r>
            <a:r>
              <a:rPr lang="en-US" baseline="0" dirty="0" smtClean="0">
                <a:solidFill>
                  <a:srgbClr val="001871"/>
                </a:solidFill>
              </a:rPr>
              <a:t> Disadvantaged</a:t>
            </a:r>
            <a:endParaRPr lang="en-US" dirty="0">
              <a:solidFill>
                <a:srgbClr val="001871"/>
              </a:solidFill>
            </a:endParaRPr>
          </a:p>
        </c:rich>
      </c:tx>
      <c:layout/>
      <c:overlay val="0"/>
    </c:title>
    <c:autoTitleDeleted val="0"/>
    <c:plotArea>
      <c:layout/>
      <c:lineChart>
        <c:grouping val="standard"/>
        <c:varyColors val="0"/>
        <c:ser>
          <c:idx val="0"/>
          <c:order val="0"/>
          <c:tx>
            <c:strRef>
              <c:f>Sheet1!$B$1</c:f>
              <c:strCache>
                <c:ptCount val="1"/>
                <c:pt idx="0">
                  <c:v>Not Eligible</c:v>
                </c:pt>
              </c:strCache>
            </c:strRef>
          </c:tx>
          <c:spPr>
            <a:ln w="31750">
              <a:solidFill>
                <a:srgbClr val="001871"/>
              </a:solidFill>
            </a:ln>
          </c:spPr>
          <c:marker>
            <c:symbol val="circle"/>
            <c:size val="7"/>
            <c:spPr>
              <a:solidFill>
                <a:srgbClr val="001871"/>
              </a:solidFill>
              <a:ln>
                <a:noFill/>
              </a:ln>
            </c:spPr>
          </c:marker>
          <c:dPt>
            <c:idx val="5"/>
            <c:bubble3D val="0"/>
            <c:spPr>
              <a:ln w="31750">
                <a:solidFill>
                  <a:srgbClr val="001871"/>
                </a:solidFill>
              </a:ln>
            </c:spPr>
          </c:dPt>
          <c:dPt>
            <c:idx val="6"/>
            <c:bubble3D val="0"/>
            <c:spPr>
              <a:ln w="31750">
                <a:solidFill>
                  <a:srgbClr val="001871"/>
                </a:solidFill>
              </a:ln>
            </c:spPr>
          </c:dPt>
          <c:dLbls>
            <c:numFmt formatCode="#,##0" sourceLinked="0"/>
            <c:spPr>
              <a:noFill/>
              <a:ln w="25383">
                <a:noFill/>
              </a:ln>
            </c:spPr>
            <c:txPr>
              <a:bodyPr/>
              <a:lstStyle/>
              <a:p>
                <a:pPr>
                  <a:defRPr sz="1600">
                    <a:solidFill>
                      <a:srgbClr val="001871"/>
                    </a:solidFill>
                    <a:latin typeface="+mn-lt"/>
                    <a:cs typeface="Arial"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Sheet1!$B$2:$B$16</c:f>
              <c:numCache>
                <c:formatCode>0</c:formatCode>
                <c:ptCount val="15"/>
                <c:pt idx="0">
                  <c:v>270.74851351708003</c:v>
                </c:pt>
                <c:pt idx="1">
                  <c:v>269.65170039397498</c:v>
                </c:pt>
                <c:pt idx="2">
                  <c:v>270.71573211344997</c:v>
                </c:pt>
                <c:pt idx="3">
                  <c:v>272.65895607669199</c:v>
                </c:pt>
                <c:pt idx="4">
                  <c:v>274.68144705198301</c:v>
                </c:pt>
                <c:pt idx="5">
                  <c:v>277.83489159967201</c:v>
                </c:pt>
                <c:pt idx="6">
                  <c:v>276</c:v>
                </c:pt>
                <c:pt idx="8">
                  <c:v>266</c:v>
                </c:pt>
                <c:pt idx="9">
                  <c:v>266</c:v>
                </c:pt>
                <c:pt idx="10">
                  <c:v>266</c:v>
                </c:pt>
                <c:pt idx="11">
                  <c:v>267</c:v>
                </c:pt>
                <c:pt idx="12">
                  <c:v>271</c:v>
                </c:pt>
                <c:pt idx="13">
                  <c:v>269</c:v>
                </c:pt>
                <c:pt idx="14">
                  <c:v>270</c:v>
                </c:pt>
              </c:numCache>
            </c:numRef>
          </c:val>
          <c:smooth val="0"/>
        </c:ser>
        <c:ser>
          <c:idx val="1"/>
          <c:order val="1"/>
          <c:tx>
            <c:strRef>
              <c:f>Sheet1!$C$1</c:f>
              <c:strCache>
                <c:ptCount val="1"/>
                <c:pt idx="0">
                  <c:v>Eligible</c:v>
                </c:pt>
              </c:strCache>
            </c:strRef>
          </c:tx>
          <c:spPr>
            <a:ln w="31750">
              <a:solidFill>
                <a:srgbClr val="00A795"/>
              </a:solidFill>
            </a:ln>
          </c:spPr>
          <c:marker>
            <c:symbol val="circle"/>
            <c:size val="7"/>
            <c:spPr>
              <a:solidFill>
                <a:srgbClr val="00A795"/>
              </a:solidFill>
              <a:ln>
                <a:noFill/>
              </a:ln>
            </c:spPr>
          </c:marker>
          <c:dPt>
            <c:idx val="5"/>
            <c:bubble3D val="0"/>
          </c:dPt>
          <c:dPt>
            <c:idx val="6"/>
            <c:bubble3D val="0"/>
          </c:dPt>
          <c:dLbls>
            <c:numFmt formatCode="#,##0" sourceLinked="0"/>
            <c:spPr>
              <a:noFill/>
              <a:ln w="25383">
                <a:noFill/>
              </a:ln>
            </c:spPr>
            <c:txPr>
              <a:bodyPr/>
              <a:lstStyle/>
              <a:p>
                <a:pPr>
                  <a:defRPr sz="1600">
                    <a:solidFill>
                      <a:srgbClr val="00A795"/>
                    </a:solidFill>
                    <a:latin typeface="+mn-lt"/>
                    <a:cs typeface="Arial"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Sheet1!$C$2:$C$16</c:f>
              <c:numCache>
                <c:formatCode>0</c:formatCode>
                <c:ptCount val="15"/>
                <c:pt idx="0">
                  <c:v>245.86863312581201</c:v>
                </c:pt>
                <c:pt idx="1">
                  <c:v>246.52587114795799</c:v>
                </c:pt>
                <c:pt idx="2">
                  <c:v>247.187918710535</c:v>
                </c:pt>
                <c:pt idx="3">
                  <c:v>248.61732259167201</c:v>
                </c:pt>
                <c:pt idx="4">
                  <c:v>251.431300917111</c:v>
                </c:pt>
                <c:pt idx="5">
                  <c:v>253.93652859489001</c:v>
                </c:pt>
                <c:pt idx="6">
                  <c:v>253</c:v>
                </c:pt>
                <c:pt idx="8">
                  <c:v>246</c:v>
                </c:pt>
                <c:pt idx="9">
                  <c:v>241</c:v>
                </c:pt>
                <c:pt idx="10">
                  <c:v>242</c:v>
                </c:pt>
                <c:pt idx="11">
                  <c:v>243</c:v>
                </c:pt>
                <c:pt idx="12">
                  <c:v>246</c:v>
                </c:pt>
                <c:pt idx="13">
                  <c:v>246</c:v>
                </c:pt>
                <c:pt idx="14">
                  <c:v>245</c:v>
                </c:pt>
              </c:numCache>
            </c:numRef>
          </c:val>
          <c:smooth val="0"/>
        </c:ser>
        <c:ser>
          <c:idx val="2"/>
          <c:order val="2"/>
          <c:tx>
            <c:strRef>
              <c:f>Sheet1!$D$1</c:f>
              <c:strCache>
                <c:ptCount val="1"/>
                <c:pt idx="0">
                  <c:v>Average for Data Labels</c:v>
                </c:pt>
              </c:strCache>
            </c:strRef>
          </c:tx>
          <c:spPr>
            <a:ln>
              <a:noFill/>
            </a:ln>
          </c:spPr>
          <c:marker>
            <c:symbol val="none"/>
          </c:marker>
          <c:dLbls>
            <c:dLbl>
              <c:idx val="0"/>
              <c:layout/>
              <c:tx>
                <c:rich>
                  <a:bodyPr/>
                  <a:lstStyle/>
                  <a:p>
                    <a:r>
                      <a:rPr lang="en-US" dirty="0" smtClean="0">
                        <a:solidFill>
                          <a:srgbClr val="001871"/>
                        </a:solidFill>
                      </a:rPr>
                      <a:t>25</a:t>
                    </a:r>
                    <a:endParaRPr lang="en-US" dirty="0" smtClean="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dirty="0"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dirty="0"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7"/>
              <c:tx>
                <c:rich>
                  <a:bodyPr/>
                  <a:lstStyle/>
                  <a:p>
                    <a:r>
                      <a:rPr lang="en-US" dirty="0" smtClean="0">
                        <a:solidFill>
                          <a:srgbClr val="001871"/>
                        </a:solidFill>
                      </a:rPr>
                      <a:t>#</a:t>
                    </a:r>
                    <a:endParaRPr lang="en-US" dirty="0"/>
                  </a:p>
                </c:rich>
              </c:tx>
              <c:dLblPos val="r"/>
              <c:showLegendKey val="0"/>
              <c:showVal val="0"/>
              <c:showCatName val="0"/>
              <c:showSerName val="0"/>
              <c:showPercent val="0"/>
              <c:showBubbleSize val="0"/>
              <c:extLst>
                <c:ext xmlns:c15="http://schemas.microsoft.com/office/drawing/2012/chart" uri="{CE6537A1-D6FC-4f65-9D91-7224C49458BB}"/>
              </c:extLst>
            </c:dLbl>
            <c:dLbl>
              <c:idx val="8"/>
              <c:layout/>
              <c:tx>
                <c:rich>
                  <a:bodyPr/>
                  <a:lstStyle/>
                  <a:p>
                    <a:r>
                      <a:rPr lang="en-US" dirty="0" smtClean="0">
                        <a:solidFill>
                          <a:srgbClr val="001871"/>
                        </a:solidFill>
                      </a:rPr>
                      <a:t>20</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9"/>
              <c:layout/>
              <c:tx>
                <c:rich>
                  <a:bodyPr/>
                  <a:lstStyle/>
                  <a:p>
                    <a:r>
                      <a:rPr lang="en-US" dirty="0" smtClean="0">
                        <a:solidFill>
                          <a:srgbClr val="001871"/>
                        </a:solidFill>
                      </a:rPr>
                      <a:t>25</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0"/>
              <c:layout/>
              <c:tx>
                <c:rich>
                  <a:bodyPr/>
                  <a:lstStyle/>
                  <a:p>
                    <a:r>
                      <a:rPr lang="en-US" dirty="0"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1"/>
              <c:layout/>
              <c:tx>
                <c:rich>
                  <a:bodyPr/>
                  <a:lstStyle/>
                  <a:p>
                    <a:r>
                      <a:rPr lang="en-US" dirty="0" smtClean="0">
                        <a:solidFill>
                          <a:srgbClr val="001871"/>
                        </a:solidFill>
                      </a:rPr>
                      <a:t>24</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2"/>
              <c:layout/>
              <c:tx>
                <c:rich>
                  <a:bodyPr/>
                  <a:lstStyle/>
                  <a:p>
                    <a:r>
                      <a:rPr lang="en-US" dirty="0" smtClean="0">
                        <a:solidFill>
                          <a:srgbClr val="001871"/>
                        </a:solidFill>
                      </a:rPr>
                      <a:t>25</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3"/>
              <c:layout/>
              <c:tx>
                <c:rich>
                  <a:bodyPr/>
                  <a:lstStyle/>
                  <a:p>
                    <a:r>
                      <a:rPr lang="en-US" dirty="0" smtClean="0">
                        <a:solidFill>
                          <a:srgbClr val="001871"/>
                        </a:solidFill>
                      </a:rPr>
                      <a:t>23</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dLbl>
              <c:idx val="14"/>
              <c:layout/>
              <c:tx>
                <c:rich>
                  <a:bodyPr/>
                  <a:lstStyle/>
                  <a:p>
                    <a:r>
                      <a:rPr lang="en-US" dirty="0" smtClean="0">
                        <a:solidFill>
                          <a:srgbClr val="001871"/>
                        </a:solidFill>
                      </a:rPr>
                      <a:t>25</a:t>
                    </a:r>
                    <a:endParaRPr lang="en-US" dirty="0"/>
                  </a:p>
                </c:rich>
              </c:tx>
              <c:dLblPos val="r"/>
              <c:showLegendKey val="0"/>
              <c:showVal val="0"/>
              <c:showCatName val="0"/>
              <c:showSerName val="0"/>
              <c:showPercent val="0"/>
              <c:showBubbleSize val="0"/>
              <c:extLst>
                <c:ext xmlns:c15="http://schemas.microsoft.com/office/drawing/2012/chart" uri="{CE6537A1-D6FC-4f65-9D91-7224C49458BB}">
                  <c15:layout/>
                </c:ext>
              </c:extLst>
            </c:dLbl>
            <c:spPr>
              <a:noFill/>
            </c:spPr>
            <c:txPr>
              <a:bodyPr/>
              <a:lstStyle/>
              <a:p>
                <a:pPr>
                  <a:defRPr>
                    <a:solidFill>
                      <a:srgbClr val="001871"/>
                    </a:solidFill>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Sheet1!$A$2:$A$16</c:f>
              <c:numCache>
                <c:formatCode>General</c:formatCode>
                <c:ptCount val="15"/>
                <c:pt idx="0">
                  <c:v>2003</c:v>
                </c:pt>
                <c:pt idx="1">
                  <c:v>2005</c:v>
                </c:pt>
                <c:pt idx="2">
                  <c:v>2007</c:v>
                </c:pt>
                <c:pt idx="3">
                  <c:v>2009</c:v>
                </c:pt>
                <c:pt idx="4">
                  <c:v>2011</c:v>
                </c:pt>
                <c:pt idx="5">
                  <c:v>2013</c:v>
                </c:pt>
                <c:pt idx="6">
                  <c:v>2015</c:v>
                </c:pt>
                <c:pt idx="8">
                  <c:v>2003</c:v>
                </c:pt>
                <c:pt idx="9">
                  <c:v>2005</c:v>
                </c:pt>
                <c:pt idx="10">
                  <c:v>2007</c:v>
                </c:pt>
                <c:pt idx="11">
                  <c:v>2009</c:v>
                </c:pt>
                <c:pt idx="12">
                  <c:v>2011</c:v>
                </c:pt>
                <c:pt idx="13">
                  <c:v>2013</c:v>
                </c:pt>
                <c:pt idx="14">
                  <c:v>2015</c:v>
                </c:pt>
              </c:numCache>
            </c:numRef>
          </c:cat>
          <c:val>
            <c:numRef>
              <c:f>Sheet1!$D$2:$D$16</c:f>
              <c:numCache>
                <c:formatCode>0</c:formatCode>
                <c:ptCount val="15"/>
                <c:pt idx="0">
                  <c:v>258.30857332144603</c:v>
                </c:pt>
                <c:pt idx="1">
                  <c:v>258.08878577096647</c:v>
                </c:pt>
                <c:pt idx="2">
                  <c:v>258.9518254119925</c:v>
                </c:pt>
                <c:pt idx="3">
                  <c:v>260.63813933418203</c:v>
                </c:pt>
                <c:pt idx="4">
                  <c:v>263.05637398454701</c:v>
                </c:pt>
                <c:pt idx="5">
                  <c:v>265.88571009728099</c:v>
                </c:pt>
                <c:pt idx="6">
                  <c:v>264.5</c:v>
                </c:pt>
                <c:pt idx="8">
                  <c:v>256</c:v>
                </c:pt>
                <c:pt idx="9">
                  <c:v>253.5</c:v>
                </c:pt>
                <c:pt idx="10">
                  <c:v>254</c:v>
                </c:pt>
                <c:pt idx="11">
                  <c:v>255</c:v>
                </c:pt>
                <c:pt idx="12">
                  <c:v>258.5</c:v>
                </c:pt>
                <c:pt idx="13">
                  <c:v>257.5</c:v>
                </c:pt>
                <c:pt idx="14">
                  <c:v>257.5</c:v>
                </c:pt>
              </c:numCache>
            </c:numRef>
          </c:val>
          <c:smooth val="0"/>
        </c:ser>
        <c:dLbls>
          <c:showLegendKey val="0"/>
          <c:showVal val="0"/>
          <c:showCatName val="0"/>
          <c:showSerName val="0"/>
          <c:showPercent val="0"/>
          <c:showBubbleSize val="0"/>
        </c:dLbls>
        <c:hiLowLines>
          <c:spPr>
            <a:ln w="25383">
              <a:solidFill>
                <a:srgbClr val="B3AB9F"/>
              </a:solidFill>
              <a:prstDash val="dash"/>
            </a:ln>
          </c:spPr>
        </c:hiLowLines>
        <c:marker val="1"/>
        <c:smooth val="0"/>
        <c:axId val="267422560"/>
        <c:axId val="267422952"/>
      </c:lineChart>
      <c:catAx>
        <c:axId val="267422560"/>
        <c:scaling>
          <c:orientation val="minMax"/>
        </c:scaling>
        <c:delete val="0"/>
        <c:axPos val="b"/>
        <c:numFmt formatCode="General" sourceLinked="1"/>
        <c:majorTickMark val="out"/>
        <c:minorTickMark val="none"/>
        <c:tickLblPos val="nextTo"/>
        <c:txPr>
          <a:bodyPr/>
          <a:lstStyle/>
          <a:p>
            <a:pPr>
              <a:defRPr sz="1400" b="0">
                <a:solidFill>
                  <a:srgbClr val="001871"/>
                </a:solidFill>
                <a:latin typeface="+mn-lt"/>
                <a:cs typeface="Arial" pitchFamily="34" charset="0"/>
              </a:defRPr>
            </a:pPr>
            <a:endParaRPr lang="en-US"/>
          </a:p>
        </c:txPr>
        <c:crossAx val="267422952"/>
        <c:crosses val="autoZero"/>
        <c:auto val="1"/>
        <c:lblAlgn val="ctr"/>
        <c:lblOffset val="100"/>
        <c:noMultiLvlLbl val="0"/>
      </c:catAx>
      <c:valAx>
        <c:axId val="267422952"/>
        <c:scaling>
          <c:orientation val="minMax"/>
          <c:max val="290"/>
          <c:min val="220"/>
        </c:scaling>
        <c:delete val="0"/>
        <c:axPos val="l"/>
        <c:numFmt formatCode="0" sourceLinked="1"/>
        <c:majorTickMark val="out"/>
        <c:minorTickMark val="none"/>
        <c:tickLblPos val="nextTo"/>
        <c:txPr>
          <a:bodyPr/>
          <a:lstStyle/>
          <a:p>
            <a:pPr>
              <a:defRPr sz="1199">
                <a:solidFill>
                  <a:srgbClr val="001871"/>
                </a:solidFill>
                <a:latin typeface="+mn-lt"/>
                <a:cs typeface="Arial" pitchFamily="34" charset="0"/>
              </a:defRPr>
            </a:pPr>
            <a:endParaRPr lang="en-US"/>
          </a:p>
        </c:txPr>
        <c:crossAx val="267422560"/>
        <c:crosses val="autoZero"/>
        <c:crossBetween val="between"/>
      </c:valAx>
      <c:spPr>
        <a:noFill/>
        <a:ln w="25383">
          <a:noFill/>
        </a:ln>
      </c:spPr>
    </c:plotArea>
    <c:legend>
      <c:legendPos val="t"/>
      <c:legendEntry>
        <c:idx val="2"/>
        <c:delete val="1"/>
      </c:legendEntry>
      <c:layout>
        <c:manualLayout>
          <c:xMode val="edge"/>
          <c:yMode val="edge"/>
          <c:x val="0.32264300111657312"/>
          <c:y val="0.78688522830351737"/>
          <c:w val="0.35163712823189913"/>
          <c:h val="8.2433806203672355E-2"/>
        </c:manualLayout>
      </c:layout>
      <c:overlay val="0"/>
      <c:txPr>
        <a:bodyPr/>
        <a:lstStyle/>
        <a:p>
          <a:pPr>
            <a:defRPr sz="1800">
              <a:solidFill>
                <a:srgbClr val="8E8270"/>
              </a:solidFill>
              <a:latin typeface="+mn-lt"/>
              <a:cs typeface="Arial" pitchFamily="34" charset="0"/>
            </a:defRPr>
          </a:pPr>
          <a:endParaRPr lang="en-US"/>
        </a:p>
      </c:txPr>
    </c:legend>
    <c:plotVisOnly val="1"/>
    <c:dispBlanksAs val="gap"/>
    <c:showDLblsOverMax val="0"/>
  </c:chart>
  <c:spPr>
    <a:solidFill>
      <a:srgbClr val="FFFFFF"/>
    </a:solidFill>
    <a:ln w="19050">
      <a:solidFill>
        <a:srgbClr val="B3AB9F"/>
      </a:solidFill>
    </a:ln>
  </c:spPr>
  <c:txPr>
    <a:bodyPr/>
    <a:lstStyle/>
    <a:p>
      <a:pPr>
        <a:defRPr sz="1799"/>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0.65505</cdr:x>
      <cdr:y>0.71055</cdr:y>
    </cdr:from>
    <cdr:to>
      <cdr:x>0.87961</cdr:x>
      <cdr:y>0.81301</cdr:y>
    </cdr:to>
    <cdr:sp macro="" textlink="">
      <cdr:nvSpPr>
        <cdr:cNvPr id="2" name="TextBox 1"/>
        <cdr:cNvSpPr txBox="1"/>
      </cdr:nvSpPr>
      <cdr:spPr>
        <a:xfrm xmlns:a="http://schemas.openxmlformats.org/drawingml/2006/main">
          <a:off x="5640367" y="3302759"/>
          <a:ext cx="1933596" cy="476255"/>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1800" b="1" dirty="0" smtClean="0">
              <a:solidFill>
                <a:srgbClr val="001871"/>
              </a:solidFill>
            </a:rPr>
            <a:t>State</a:t>
          </a:r>
          <a:endParaRPr lang="en-US" sz="1800" b="1" dirty="0">
            <a:solidFill>
              <a:srgbClr val="001871"/>
            </a:solidFill>
          </a:endParaRPr>
        </a:p>
      </cdr:txBody>
    </cdr:sp>
  </cdr:relSizeAnchor>
  <cdr:relSizeAnchor xmlns:cdr="http://schemas.openxmlformats.org/drawingml/2006/chartDrawing">
    <cdr:from>
      <cdr:x>0.16316</cdr:x>
      <cdr:y>0.6653</cdr:y>
    </cdr:from>
    <cdr:to>
      <cdr:x>0.38772</cdr:x>
      <cdr:y>0.76776</cdr:y>
    </cdr:to>
    <cdr:sp macro="" textlink="">
      <cdr:nvSpPr>
        <cdr:cNvPr id="3" name="TextBox 1"/>
        <cdr:cNvSpPr txBox="1"/>
      </cdr:nvSpPr>
      <cdr:spPr>
        <a:xfrm xmlns:a="http://schemas.openxmlformats.org/drawingml/2006/main">
          <a:off x="1404938" y="3092450"/>
          <a:ext cx="1933575" cy="476250"/>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1871"/>
              </a:solidFill>
            </a:rPr>
            <a:t>National Public</a:t>
          </a:r>
          <a:endParaRPr lang="en-US" sz="1800" b="1" dirty="0">
            <a:solidFill>
              <a:srgbClr val="00187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0.65505</cdr:x>
      <cdr:y>0.6653</cdr:y>
    </cdr:from>
    <cdr:to>
      <cdr:x>0.87961</cdr:x>
      <cdr:y>0.76776</cdr:y>
    </cdr:to>
    <cdr:sp macro="" textlink="">
      <cdr:nvSpPr>
        <cdr:cNvPr id="2" name="TextBox 1"/>
        <cdr:cNvSpPr txBox="1"/>
      </cdr:nvSpPr>
      <cdr:spPr>
        <a:xfrm xmlns:a="http://schemas.openxmlformats.org/drawingml/2006/main">
          <a:off x="5640388" y="3092450"/>
          <a:ext cx="1933575" cy="476250"/>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1800" b="1" dirty="0" smtClean="0">
              <a:solidFill>
                <a:srgbClr val="001871"/>
              </a:solidFill>
            </a:rPr>
            <a:t>State</a:t>
          </a:r>
          <a:endParaRPr lang="en-US" sz="1800" b="1" dirty="0">
            <a:solidFill>
              <a:srgbClr val="001871"/>
            </a:solidFill>
          </a:endParaRPr>
        </a:p>
      </cdr:txBody>
    </cdr:sp>
  </cdr:relSizeAnchor>
  <cdr:relSizeAnchor xmlns:cdr="http://schemas.openxmlformats.org/drawingml/2006/chartDrawing">
    <cdr:from>
      <cdr:x>0.16316</cdr:x>
      <cdr:y>0.6653</cdr:y>
    </cdr:from>
    <cdr:to>
      <cdr:x>0.38772</cdr:x>
      <cdr:y>0.76776</cdr:y>
    </cdr:to>
    <cdr:sp macro="" textlink="">
      <cdr:nvSpPr>
        <cdr:cNvPr id="3" name="TextBox 1"/>
        <cdr:cNvSpPr txBox="1"/>
      </cdr:nvSpPr>
      <cdr:spPr>
        <a:xfrm xmlns:a="http://schemas.openxmlformats.org/drawingml/2006/main">
          <a:off x="1404938" y="3092450"/>
          <a:ext cx="1933575" cy="476250"/>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1871"/>
              </a:solidFill>
            </a:rPr>
            <a:t>National Public</a:t>
          </a:r>
          <a:endParaRPr lang="en-US" sz="1800" b="1" dirty="0">
            <a:solidFill>
              <a:srgbClr val="00187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0.65505</cdr:x>
      <cdr:y>0.6653</cdr:y>
    </cdr:from>
    <cdr:to>
      <cdr:x>0.87961</cdr:x>
      <cdr:y>0.76776</cdr:y>
    </cdr:to>
    <cdr:sp macro="" textlink="">
      <cdr:nvSpPr>
        <cdr:cNvPr id="2" name="TextBox 1"/>
        <cdr:cNvSpPr txBox="1"/>
      </cdr:nvSpPr>
      <cdr:spPr>
        <a:xfrm xmlns:a="http://schemas.openxmlformats.org/drawingml/2006/main">
          <a:off x="5640388" y="3092450"/>
          <a:ext cx="1933575" cy="476250"/>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1800" b="1" dirty="0" smtClean="0">
              <a:solidFill>
                <a:srgbClr val="001871"/>
              </a:solidFill>
            </a:rPr>
            <a:t>State</a:t>
          </a:r>
          <a:endParaRPr lang="en-US" sz="1800" b="1" dirty="0">
            <a:solidFill>
              <a:srgbClr val="001871"/>
            </a:solidFill>
          </a:endParaRPr>
        </a:p>
      </cdr:txBody>
    </cdr:sp>
  </cdr:relSizeAnchor>
  <cdr:relSizeAnchor xmlns:cdr="http://schemas.openxmlformats.org/drawingml/2006/chartDrawing">
    <cdr:from>
      <cdr:x>0.16316</cdr:x>
      <cdr:y>0.6653</cdr:y>
    </cdr:from>
    <cdr:to>
      <cdr:x>0.38772</cdr:x>
      <cdr:y>0.76776</cdr:y>
    </cdr:to>
    <cdr:sp macro="" textlink="">
      <cdr:nvSpPr>
        <cdr:cNvPr id="3" name="TextBox 1"/>
        <cdr:cNvSpPr txBox="1"/>
      </cdr:nvSpPr>
      <cdr:spPr>
        <a:xfrm xmlns:a="http://schemas.openxmlformats.org/drawingml/2006/main">
          <a:off x="1404938" y="3092450"/>
          <a:ext cx="1933575" cy="476250"/>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1871"/>
              </a:solidFill>
            </a:rPr>
            <a:t>National Public</a:t>
          </a:r>
          <a:endParaRPr lang="en-US" sz="1800" b="1" dirty="0">
            <a:solidFill>
              <a:srgbClr val="00187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0.66511</cdr:x>
      <cdr:y>0.73778</cdr:y>
    </cdr:from>
    <cdr:to>
      <cdr:x>0.88967</cdr:x>
      <cdr:y>0.84024</cdr:y>
    </cdr:to>
    <cdr:sp macro="" textlink="">
      <cdr:nvSpPr>
        <cdr:cNvPr id="2" name="TextBox 1"/>
        <cdr:cNvSpPr txBox="1"/>
      </cdr:nvSpPr>
      <cdr:spPr>
        <a:xfrm xmlns:a="http://schemas.openxmlformats.org/drawingml/2006/main">
          <a:off x="5727002" y="3429331"/>
          <a:ext cx="1933596" cy="476255"/>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1800" b="1" dirty="0" smtClean="0">
              <a:solidFill>
                <a:srgbClr val="001871"/>
              </a:solidFill>
            </a:rPr>
            <a:t>State</a:t>
          </a:r>
          <a:endParaRPr lang="en-US" sz="1800" b="1" dirty="0">
            <a:solidFill>
              <a:srgbClr val="001871"/>
            </a:solidFill>
          </a:endParaRPr>
        </a:p>
      </cdr:txBody>
    </cdr:sp>
  </cdr:relSizeAnchor>
  <cdr:relSizeAnchor xmlns:cdr="http://schemas.openxmlformats.org/drawingml/2006/chartDrawing">
    <cdr:from>
      <cdr:x>0.16092</cdr:x>
      <cdr:y>0.69222</cdr:y>
    </cdr:from>
    <cdr:to>
      <cdr:x>0.38548</cdr:x>
      <cdr:y>0.79468</cdr:y>
    </cdr:to>
    <cdr:sp macro="" textlink="">
      <cdr:nvSpPr>
        <cdr:cNvPr id="3" name="TextBox 1"/>
        <cdr:cNvSpPr txBox="1"/>
      </cdr:nvSpPr>
      <cdr:spPr>
        <a:xfrm xmlns:a="http://schemas.openxmlformats.org/drawingml/2006/main">
          <a:off x="1385655" y="3217575"/>
          <a:ext cx="1933597" cy="476255"/>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1871"/>
              </a:solidFill>
            </a:rPr>
            <a:t>National Public</a:t>
          </a:r>
          <a:endParaRPr lang="en-US" sz="1800" b="1" dirty="0">
            <a:solidFill>
              <a:srgbClr val="00187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2120"/>
          </a:xfrm>
          <a:prstGeom prst="rect">
            <a:avLst/>
          </a:prstGeom>
        </p:spPr>
        <p:txBody>
          <a:bodyPr vert="horz" lIns="93177" tIns="46589" rIns="93177" bIns="46589" rtlCol="0"/>
          <a:lstStyle>
            <a:lvl1pPr algn="l" eaLnBrk="1" hangingPunct="1">
              <a:defRPr sz="1200" smtClean="0">
                <a:latin typeface="Arial" charset="0"/>
                <a:cs typeface="Arial" charset="0"/>
              </a:defRPr>
            </a:lvl1pPr>
          </a:lstStyle>
          <a:p>
            <a:pPr>
              <a:defRPr/>
            </a:pPr>
            <a:r>
              <a:rPr lang="en-US"/>
              <a:t>Superintendents' Regional Meetings</a:t>
            </a:r>
            <a:endParaRPr lang="en-US"/>
          </a:p>
        </p:txBody>
      </p:sp>
      <p:sp>
        <p:nvSpPr>
          <p:cNvPr id="3" name="Date Placeholder 2"/>
          <p:cNvSpPr>
            <a:spLocks noGrp="1"/>
          </p:cNvSpPr>
          <p:nvPr>
            <p:ph type="dt" sz="quarter" idx="1"/>
          </p:nvPr>
        </p:nvSpPr>
        <p:spPr>
          <a:xfrm>
            <a:off x="3970938" y="0"/>
            <a:ext cx="3037840" cy="462120"/>
          </a:xfrm>
          <a:prstGeom prst="rect">
            <a:avLst/>
          </a:prstGeom>
        </p:spPr>
        <p:txBody>
          <a:bodyPr vert="horz" lIns="93177" tIns="46589" rIns="93177" bIns="46589" rtlCol="0"/>
          <a:lstStyle>
            <a:lvl1pPr algn="r" eaLnBrk="1" hangingPunct="1">
              <a:defRPr sz="1200" smtClean="0">
                <a:latin typeface="Arial" charset="0"/>
                <a:cs typeface="Arial" charset="0"/>
              </a:defRPr>
            </a:lvl1pPr>
          </a:lstStyle>
          <a:p>
            <a:pPr>
              <a:defRPr/>
            </a:pPr>
            <a:fld id="{E6CB6BD4-EC11-493C-9F35-45A95E441FF4}" type="datetime1">
              <a:rPr lang="en-US"/>
              <a:pPr>
                <a:defRPr/>
              </a:pPr>
              <a:t>10/28/2015</a:t>
            </a:fld>
            <a:endParaRPr lang="en-US"/>
          </a:p>
        </p:txBody>
      </p:sp>
      <p:sp>
        <p:nvSpPr>
          <p:cNvPr id="4" name="Footer Placeholder 3"/>
          <p:cNvSpPr>
            <a:spLocks noGrp="1"/>
          </p:cNvSpPr>
          <p:nvPr>
            <p:ph type="ftr" sz="quarter" idx="2"/>
          </p:nvPr>
        </p:nvSpPr>
        <p:spPr>
          <a:xfrm>
            <a:off x="0" y="8772378"/>
            <a:ext cx="3037840" cy="462120"/>
          </a:xfrm>
          <a:prstGeom prst="rect">
            <a:avLst/>
          </a:prstGeom>
        </p:spPr>
        <p:txBody>
          <a:bodyPr vert="horz" lIns="93177" tIns="46589" rIns="93177" bIns="46589" rtlCol="0" anchor="b"/>
          <a:lstStyle>
            <a:lvl1pPr algn="l" eaLnBrk="1" hangingPunct="1">
              <a:defRPr sz="1200" smtClean="0">
                <a:latin typeface="Arial" charset="0"/>
                <a:cs typeface="Arial" charset="0"/>
              </a:defRPr>
            </a:lvl1pPr>
          </a:lstStyle>
          <a:p>
            <a:pPr>
              <a:defRPr/>
            </a:pPr>
            <a:r>
              <a:rPr lang="en-US"/>
              <a:t>Office of the State Superintendent</a:t>
            </a:r>
            <a:endParaRPr lang="en-US"/>
          </a:p>
        </p:txBody>
      </p:sp>
      <p:sp>
        <p:nvSpPr>
          <p:cNvPr id="5" name="Slide Number Placeholder 4"/>
          <p:cNvSpPr>
            <a:spLocks noGrp="1"/>
          </p:cNvSpPr>
          <p:nvPr>
            <p:ph type="sldNum" sz="quarter" idx="3"/>
          </p:nvPr>
        </p:nvSpPr>
        <p:spPr>
          <a:xfrm>
            <a:off x="3970938" y="8772378"/>
            <a:ext cx="3037840" cy="462120"/>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419679ED-A87D-4F82-9515-6533B3E537FA}" type="slidenum">
              <a:rPr lang="en-US" altLang="en-US"/>
              <a:pPr>
                <a:defRPr/>
              </a:pPr>
              <a:t>‹#›</a:t>
            </a:fld>
            <a:endParaRPr lang="en-US" altLang="en-US" dirty="0"/>
          </a:p>
        </p:txBody>
      </p:sp>
    </p:spTree>
    <p:extLst>
      <p:ext uri="{BB962C8B-B14F-4D97-AF65-F5344CB8AC3E}">
        <p14:creationId xmlns:p14="http://schemas.microsoft.com/office/powerpoint/2010/main" val="7010878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040" y="4387767"/>
            <a:ext cx="5608320" cy="4155919"/>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 name="Slide Number Placeholder 6"/>
          <p:cNvSpPr>
            <a:spLocks noGrp="1"/>
          </p:cNvSpPr>
          <p:nvPr>
            <p:ph type="sldNum" sz="quarter" idx="5"/>
          </p:nvPr>
        </p:nvSpPr>
        <p:spPr>
          <a:xfrm>
            <a:off x="3970938" y="8772378"/>
            <a:ext cx="3037840" cy="462120"/>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BE9A01E0-8E5E-4C40-95FD-24C0C10C85F3}" type="slidenum">
              <a:rPr lang="en-US" altLang="en-US"/>
              <a:pPr>
                <a:defRPr/>
              </a:pPr>
              <a:t>‹#›</a:t>
            </a:fld>
            <a:endParaRPr lang="en-US" altLang="en-US" dirty="0"/>
          </a:p>
        </p:txBody>
      </p:sp>
    </p:spTree>
    <p:extLst>
      <p:ext uri="{BB962C8B-B14F-4D97-AF65-F5344CB8AC3E}">
        <p14:creationId xmlns:p14="http://schemas.microsoft.com/office/powerpoint/2010/main" val="200520439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400" smtClean="0"/>
              <a:t>Welcome to the first superintendents’ meeting of the school year. Thank you for joining me today. We have full agenda of items to share with you today, and we will be happy to answer any questions you may have.</a:t>
            </a:r>
          </a:p>
        </p:txBody>
      </p:sp>
      <p:sp>
        <p:nvSpPr>
          <p:cNvPr id="2048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71976CA-9DEE-41B0-B7CC-C506BFD0F9A5}" type="slidenum">
              <a:rPr lang="en-US" altLang="en-US" smtClean="0"/>
              <a:pPr/>
              <a:t>1</a:t>
            </a:fld>
            <a:endParaRPr lang="en-US" altLang="en-US" smtClean="0"/>
          </a:p>
        </p:txBody>
      </p:sp>
    </p:spTree>
    <p:extLst>
      <p:ext uri="{BB962C8B-B14F-4D97-AF65-F5344CB8AC3E}">
        <p14:creationId xmlns:p14="http://schemas.microsoft.com/office/powerpoint/2010/main" val="2712869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400" smtClean="0"/>
              <a:t>My leadership team and I will provide overviews on the following items …</a:t>
            </a:r>
          </a:p>
        </p:txBody>
      </p:sp>
      <p:sp>
        <p:nvSpPr>
          <p:cNvPr id="2253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4E5A49-6B83-42D9-A391-40FC20280692}" type="slidenum">
              <a:rPr lang="en-US" altLang="en-US" smtClean="0"/>
              <a:pPr/>
              <a:t>5</a:t>
            </a:fld>
            <a:endParaRPr lang="en-US" altLang="en-US" smtClean="0"/>
          </a:p>
        </p:txBody>
      </p:sp>
    </p:spTree>
    <p:extLst>
      <p:ext uri="{BB962C8B-B14F-4D97-AF65-F5344CB8AC3E}">
        <p14:creationId xmlns:p14="http://schemas.microsoft.com/office/powerpoint/2010/main" val="2138808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400" smtClean="0"/>
              <a:t>My leadership team and I will provide overviews on the following items …</a:t>
            </a:r>
          </a:p>
        </p:txBody>
      </p:sp>
      <p:sp>
        <p:nvSpPr>
          <p:cNvPr id="2253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4E5A49-6B83-42D9-A391-40FC20280692}" type="slidenum">
              <a:rPr lang="en-US" altLang="en-US" smtClean="0"/>
              <a:pPr/>
              <a:t>6</a:t>
            </a:fld>
            <a:endParaRPr lang="en-US" altLang="en-US" smtClean="0"/>
          </a:p>
        </p:txBody>
      </p:sp>
    </p:spTree>
    <p:extLst>
      <p:ext uri="{BB962C8B-B14F-4D97-AF65-F5344CB8AC3E}">
        <p14:creationId xmlns:p14="http://schemas.microsoft.com/office/powerpoint/2010/main" val="5175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400" smtClean="0"/>
              <a:t>My leadership team and I will provide overviews on the following items …</a:t>
            </a:r>
          </a:p>
        </p:txBody>
      </p:sp>
      <p:sp>
        <p:nvSpPr>
          <p:cNvPr id="2253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4E5A49-6B83-42D9-A391-40FC20280692}" type="slidenum">
              <a:rPr lang="en-US" altLang="en-US" smtClean="0"/>
              <a:pPr/>
              <a:t>7</a:t>
            </a:fld>
            <a:endParaRPr lang="en-US" altLang="en-US" smtClean="0"/>
          </a:p>
        </p:txBody>
      </p:sp>
    </p:spTree>
    <p:extLst>
      <p:ext uri="{BB962C8B-B14F-4D97-AF65-F5344CB8AC3E}">
        <p14:creationId xmlns:p14="http://schemas.microsoft.com/office/powerpoint/2010/main" val="2222571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630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982649"/>
            <a:ext cx="7772400" cy="1470025"/>
          </a:xfrm>
          <a:prstGeom prst="rect">
            <a:avLst/>
          </a:prstGeom>
        </p:spPr>
        <p:txBody>
          <a:bodyPr/>
          <a:lstStyle>
            <a:lvl1pPr>
              <a:defRPr>
                <a:solidFill>
                  <a:srgbClr val="223264"/>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7696200" cy="1371600"/>
          </a:xfrm>
          <a:prstGeom prst="rect">
            <a:avLst/>
          </a:prstGeom>
        </p:spPr>
        <p:txBody>
          <a:bodyPr/>
          <a:lstStyle>
            <a:lvl1pPr marL="0" marR="0" indent="0" algn="ctr" defTabSz="914400" rtl="0" eaLnBrk="0" fontAlgn="base" latinLnBrk="0" hangingPunct="0">
              <a:lnSpc>
                <a:spcPct val="100000"/>
              </a:lnSpc>
              <a:spcBef>
                <a:spcPct val="20000"/>
              </a:spcBef>
              <a:spcAft>
                <a:spcPct val="0"/>
              </a:spcAft>
              <a:buClrTx/>
              <a:buSzTx/>
              <a:buFont typeface="Arial" charset="0"/>
              <a:buNone/>
              <a:tabLst/>
              <a:defRPr sz="2800" baseline="0">
                <a:solidFill>
                  <a:srgbClr val="223264"/>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Tree>
    <p:extLst>
      <p:ext uri="{BB962C8B-B14F-4D97-AF65-F5344CB8AC3E}">
        <p14:creationId xmlns:p14="http://schemas.microsoft.com/office/powerpoint/2010/main" val="1899229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3"/>
          </p:nvPr>
        </p:nvSpPr>
        <p:spPr>
          <a:xfrm>
            <a:off x="2667000" y="51816"/>
            <a:ext cx="4114800" cy="1066800"/>
          </a:xfrm>
          <a:prstGeom prst="rect">
            <a:avLst/>
          </a:prstGeom>
        </p:spPr>
        <p:txBody>
          <a:bodyPr/>
          <a:lstStyle>
            <a:lvl1pPr marL="0" indent="0">
              <a:buNone/>
              <a:defRPr b="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endParaRPr lang="en-US" dirty="0"/>
          </a:p>
        </p:txBody>
      </p:sp>
      <p:sp>
        <p:nvSpPr>
          <p:cNvPr id="5" name="Date Placeholder 3"/>
          <p:cNvSpPr>
            <a:spLocks noGrp="1"/>
          </p:cNvSpPr>
          <p:nvPr>
            <p:ph type="dt" sz="half" idx="14"/>
          </p:nvPr>
        </p:nvSpPr>
        <p:spPr>
          <a:xfrm>
            <a:off x="457200" y="6264275"/>
            <a:ext cx="2133600" cy="501650"/>
          </a:xfrm>
        </p:spPr>
        <p:txBody>
          <a:bodyPr/>
          <a:lstStyle>
            <a:lvl1pPr>
              <a:defRPr b="1">
                <a:solidFill>
                  <a:srgbClr val="223264"/>
                </a:solidFill>
                <a:latin typeface="Arial" pitchFamily="34" charset="0"/>
                <a:cs typeface="Arial" pitchFamily="34" charset="0"/>
              </a:defRPr>
            </a:lvl1pPr>
          </a:lstStyle>
          <a:p>
            <a:pPr>
              <a:defRPr/>
            </a:pPr>
            <a:endParaRPr lang="en-US"/>
          </a:p>
        </p:txBody>
      </p:sp>
      <p:sp>
        <p:nvSpPr>
          <p:cNvPr id="6" name="Footer Placeholder 4"/>
          <p:cNvSpPr>
            <a:spLocks noGrp="1"/>
          </p:cNvSpPr>
          <p:nvPr>
            <p:ph type="ftr" sz="quarter" idx="15"/>
          </p:nvPr>
        </p:nvSpPr>
        <p:spPr>
          <a:xfrm>
            <a:off x="3124200" y="6264275"/>
            <a:ext cx="2895600" cy="501650"/>
          </a:xfrm>
        </p:spPr>
        <p:txBody>
          <a:bodyPr/>
          <a:lstStyle>
            <a:lvl1pPr>
              <a:defRPr b="1">
                <a:solidFill>
                  <a:srgbClr val="223264"/>
                </a:solidFill>
                <a:latin typeface="Arial" pitchFamily="34" charset="0"/>
                <a:cs typeface="Arial" pitchFamily="34" charset="0"/>
              </a:defRPr>
            </a:lvl1pPr>
          </a:lstStyle>
          <a:p>
            <a:pPr>
              <a:defRPr/>
            </a:pPr>
            <a:endParaRPr lang="en-US"/>
          </a:p>
        </p:txBody>
      </p:sp>
      <p:sp>
        <p:nvSpPr>
          <p:cNvPr id="7" name="Slide Number Placeholder 5"/>
          <p:cNvSpPr>
            <a:spLocks noGrp="1"/>
          </p:cNvSpPr>
          <p:nvPr>
            <p:ph type="sldNum" sz="quarter" idx="16"/>
          </p:nvPr>
        </p:nvSpPr>
        <p:spPr>
          <a:xfrm>
            <a:off x="6553200" y="6256338"/>
            <a:ext cx="2133600" cy="501650"/>
          </a:xfrm>
        </p:spPr>
        <p:txBody>
          <a:bodyPr/>
          <a:lstStyle>
            <a:lvl1pPr>
              <a:defRPr b="1">
                <a:solidFill>
                  <a:srgbClr val="223264"/>
                </a:solidFill>
                <a:latin typeface="Arial" panose="020B0604020202020204" pitchFamily="34" charset="0"/>
              </a:defRPr>
            </a:lvl1pPr>
          </a:lstStyle>
          <a:p>
            <a:pPr>
              <a:defRPr/>
            </a:pPr>
            <a:fld id="{13F39A33-087E-4D33-96A2-A4F46B6D3C6E}" type="slidenum">
              <a:rPr lang="en-US" altLang="en-US"/>
              <a:pPr>
                <a:defRPr/>
              </a:pPr>
              <a:t>‹#›</a:t>
            </a:fld>
            <a:endParaRPr lang="en-US" altLang="en-US" dirty="0"/>
          </a:p>
        </p:txBody>
      </p:sp>
    </p:spTree>
    <p:extLst>
      <p:ext uri="{BB962C8B-B14F-4D97-AF65-F5344CB8AC3E}">
        <p14:creationId xmlns:p14="http://schemas.microsoft.com/office/powerpoint/2010/main" val="154235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b="83333"/>
          <a:stretch>
            <a:fillRect/>
          </a:stretch>
        </p:blipFill>
        <p:spPr bwMode="auto">
          <a:xfrm>
            <a:off x="0" y="0"/>
            <a:ext cx="91630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0"/>
            <a:ext cx="3810000" cy="4525963"/>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3"/>
          </p:nvPr>
        </p:nvSpPr>
        <p:spPr>
          <a:xfrm>
            <a:off x="4800600" y="1600200"/>
            <a:ext cx="4038600" cy="4419600"/>
          </a:xfrm>
          <a:prstGeom prst="rect">
            <a:avLst/>
          </a:prstGeom>
        </p:spPr>
        <p:txBody>
          <a:bodyPr/>
          <a:lstStyle>
            <a:lvl1pPr>
              <a:defRPr>
                <a:solidFill>
                  <a:srgbClr val="223264"/>
                </a:solidFill>
                <a:latin typeface="Arial" pitchFamily="34" charset="0"/>
                <a:cs typeface="Arial" pitchFamily="34" charset="0"/>
              </a:defRPr>
            </a:lvl1pPr>
            <a:lvl2pPr>
              <a:defRPr>
                <a:solidFill>
                  <a:srgbClr val="223264"/>
                </a:solidFill>
                <a:latin typeface="Arial" pitchFamily="34" charset="0"/>
                <a:cs typeface="Arial" pitchFamily="34" charset="0"/>
              </a:defRPr>
            </a:lvl2pPr>
            <a:lvl3pPr>
              <a:defRPr>
                <a:solidFill>
                  <a:srgbClr val="223264"/>
                </a:solidFill>
                <a:latin typeface="Arial" pitchFamily="34" charset="0"/>
                <a:cs typeface="Arial" pitchFamily="34" charset="0"/>
              </a:defRPr>
            </a:lvl3pPr>
            <a:lvl4pPr>
              <a:defRPr>
                <a:solidFill>
                  <a:srgbClr val="223264"/>
                </a:solidFill>
                <a:latin typeface="Arial" pitchFamily="34" charset="0"/>
                <a:cs typeface="Arial" pitchFamily="34" charset="0"/>
              </a:defRPr>
            </a:lvl4pPr>
            <a:lvl5pPr>
              <a:defRPr>
                <a:solidFill>
                  <a:srgbClr val="223264"/>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2667000" y="54864"/>
            <a:ext cx="4038600" cy="1066800"/>
          </a:xfrm>
          <a:prstGeom prst="rect">
            <a:avLst/>
          </a:prstGeom>
        </p:spPr>
        <p:txBody>
          <a:bodyPr/>
          <a:lstStyle>
            <a:lvl1pPr marL="0" indent="0">
              <a:buNone/>
              <a:defRPr b="1">
                <a:solidFill>
                  <a:srgbClr val="223264"/>
                </a:solidFill>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p:txBody>
      </p:sp>
      <p:sp>
        <p:nvSpPr>
          <p:cNvPr id="6" name="Date Placeholder 3"/>
          <p:cNvSpPr>
            <a:spLocks noGrp="1"/>
          </p:cNvSpPr>
          <p:nvPr>
            <p:ph type="dt" sz="half" idx="15"/>
          </p:nvPr>
        </p:nvSpPr>
        <p:spPr>
          <a:xfrm>
            <a:off x="457200" y="6283325"/>
            <a:ext cx="2133600" cy="501650"/>
          </a:xfrm>
        </p:spPr>
        <p:txBody>
          <a:bodyPr/>
          <a:lstStyle>
            <a:lvl1pPr>
              <a:defRPr b="1">
                <a:solidFill>
                  <a:srgbClr val="223264"/>
                </a:solidFill>
                <a:latin typeface="Arial" pitchFamily="34" charset="0"/>
                <a:cs typeface="Arial" pitchFamily="34" charset="0"/>
              </a:defRPr>
            </a:lvl1pPr>
          </a:lstStyle>
          <a:p>
            <a:pPr>
              <a:defRPr/>
            </a:pPr>
            <a:endParaRPr lang="en-US"/>
          </a:p>
        </p:txBody>
      </p:sp>
      <p:sp>
        <p:nvSpPr>
          <p:cNvPr id="7" name="Footer Placeholder 4"/>
          <p:cNvSpPr>
            <a:spLocks noGrp="1"/>
          </p:cNvSpPr>
          <p:nvPr>
            <p:ph type="ftr" sz="quarter" idx="16"/>
          </p:nvPr>
        </p:nvSpPr>
        <p:spPr>
          <a:xfrm>
            <a:off x="3124200" y="6283325"/>
            <a:ext cx="2895600" cy="501650"/>
          </a:xfrm>
        </p:spPr>
        <p:txBody>
          <a:bodyPr/>
          <a:lstStyle>
            <a:lvl1pPr>
              <a:defRPr b="1">
                <a:solidFill>
                  <a:srgbClr val="223264"/>
                </a:solidFill>
                <a:latin typeface="Arial" pitchFamily="34" charset="0"/>
                <a:cs typeface="Arial" pitchFamily="34" charset="0"/>
              </a:defRPr>
            </a:lvl1pPr>
          </a:lstStyle>
          <a:p>
            <a:pPr>
              <a:defRPr/>
            </a:pPr>
            <a:endParaRPr lang="en-US"/>
          </a:p>
        </p:txBody>
      </p:sp>
      <p:sp>
        <p:nvSpPr>
          <p:cNvPr id="8" name="Slide Number Placeholder 5"/>
          <p:cNvSpPr>
            <a:spLocks noGrp="1"/>
          </p:cNvSpPr>
          <p:nvPr>
            <p:ph type="sldNum" sz="quarter" idx="17"/>
          </p:nvPr>
        </p:nvSpPr>
        <p:spPr>
          <a:xfrm>
            <a:off x="6553200" y="6283325"/>
            <a:ext cx="2133600" cy="501650"/>
          </a:xfrm>
        </p:spPr>
        <p:txBody>
          <a:bodyPr/>
          <a:lstStyle>
            <a:lvl1pPr>
              <a:defRPr b="1">
                <a:solidFill>
                  <a:srgbClr val="223264"/>
                </a:solidFill>
                <a:latin typeface="Arial" panose="020B0604020202020204" pitchFamily="34" charset="0"/>
              </a:defRPr>
            </a:lvl1pPr>
          </a:lstStyle>
          <a:p>
            <a:pPr>
              <a:defRPr/>
            </a:pPr>
            <a:fld id="{0015E057-FD1D-47F3-B23B-6A93C9855A5E}" type="slidenum">
              <a:rPr lang="en-US" altLang="en-US"/>
              <a:pPr>
                <a:defRPr/>
              </a:pPr>
              <a:t>‹#›</a:t>
            </a:fld>
            <a:endParaRPr lang="en-US" altLang="en-US" dirty="0"/>
          </a:p>
        </p:txBody>
      </p:sp>
    </p:spTree>
    <p:extLst>
      <p:ext uri="{BB962C8B-B14F-4D97-AF65-F5344CB8AC3E}">
        <p14:creationId xmlns:p14="http://schemas.microsoft.com/office/powerpoint/2010/main" val="15760503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D2E56015-C78B-4BB9-A4AC-EF4EC9FC002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428" r:id="rId1"/>
    <p:sldLayoutId id="2147484429" r:id="rId2"/>
    <p:sldLayoutId id="2147484430"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685800" y="1982788"/>
            <a:ext cx="777240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b="1" dirty="0" smtClean="0"/>
              <a:t>NAEP 2015 Mathematics and Reading Results</a:t>
            </a:r>
            <a:endParaRPr lang="en-US" altLang="en-US" b="1" dirty="0" smtClean="0"/>
          </a:p>
        </p:txBody>
      </p:sp>
      <p:sp>
        <p:nvSpPr>
          <p:cNvPr id="19459" name="Subtitle 2"/>
          <p:cNvSpPr>
            <a:spLocks noGrp="1"/>
          </p:cNvSpPr>
          <p:nvPr>
            <p:ph type="subTitle"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dirty="0" smtClean="0"/>
              <a:t>October </a:t>
            </a:r>
            <a:r>
              <a:rPr lang="en-US" altLang="en-US" dirty="0" smtClean="0"/>
              <a:t>2015</a:t>
            </a:r>
          </a:p>
          <a:p>
            <a:pPr algn="r">
              <a:buFont typeface="Arial" panose="020B0604020202020204" pitchFamily="34" charset="0"/>
              <a:buNone/>
            </a:pPr>
            <a:endParaRPr lang="en-US" altLang="en-US" sz="1600" b="1" dirty="0" smtClean="0"/>
          </a:p>
          <a:p>
            <a:pPr algn="r">
              <a:buFont typeface="Arial" panose="020B0604020202020204" pitchFamily="34" charset="0"/>
              <a:buNone/>
            </a:pPr>
            <a:r>
              <a:rPr lang="en-US" altLang="en-US" sz="1600" b="1" dirty="0" smtClean="0"/>
              <a:t>Dr. Carey M. Wright</a:t>
            </a:r>
          </a:p>
          <a:p>
            <a:pPr algn="r">
              <a:buFont typeface="Arial" panose="020B0604020202020204" pitchFamily="34" charset="0"/>
              <a:buNone/>
            </a:pPr>
            <a:r>
              <a:rPr lang="en-US" altLang="en-US" sz="1600" b="1" dirty="0" smtClean="0"/>
              <a:t>State Superintendent of Education</a:t>
            </a:r>
          </a:p>
          <a:p>
            <a:pPr eaLnBrk="1" hangingPunct="1">
              <a:buFont typeface="Arial" panose="020B0604020202020204" pitchFamily="34" charset="0"/>
              <a:buNone/>
            </a:pP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Content Placeholder 2"/>
          <p:cNvSpPr>
            <a:spLocks noGrp="1"/>
          </p:cNvSpPr>
          <p:nvPr>
            <p:ph idx="13"/>
          </p:nvPr>
        </p:nvSpPr>
        <p:spPr>
          <a:xfrm>
            <a:off x="2667000" y="51816"/>
            <a:ext cx="5257800" cy="1066800"/>
          </a:xfrm>
        </p:spPr>
        <p:txBody>
          <a:bodyPr/>
          <a:lstStyle/>
          <a:p>
            <a:r>
              <a:rPr lang="en-US" dirty="0" smtClean="0"/>
              <a:t>Grade 4 Reading Results </a:t>
            </a:r>
            <a:r>
              <a:rPr lang="en-US" sz="2800" dirty="0" smtClean="0"/>
              <a:t>Score Changes Since 2013</a:t>
            </a:r>
            <a:endParaRPr lang="en-US" sz="2800"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10</a:t>
            </a:fld>
            <a:endParaRPr lang="en-US" altLang="en-US" dirty="0"/>
          </a:p>
        </p:txBody>
      </p:sp>
      <p:grpSp>
        <p:nvGrpSpPr>
          <p:cNvPr id="5" name="Group 4"/>
          <p:cNvGrpSpPr/>
          <p:nvPr/>
        </p:nvGrpSpPr>
        <p:grpSpPr>
          <a:xfrm>
            <a:off x="388620" y="1551303"/>
            <a:ext cx="8366760" cy="4056721"/>
            <a:chOff x="388620" y="1551303"/>
            <a:chExt cx="8366760" cy="4056721"/>
          </a:xfrm>
        </p:grpSpPr>
        <p:sp>
          <p:nvSpPr>
            <p:cNvPr id="6" name="Rectangle 5"/>
            <p:cNvSpPr/>
            <p:nvPr/>
          </p:nvSpPr>
          <p:spPr>
            <a:xfrm>
              <a:off x="388620" y="1551303"/>
              <a:ext cx="8366760" cy="4056721"/>
            </a:xfrm>
            <a:prstGeom prst="rect">
              <a:avLst/>
            </a:prstGeom>
            <a:solidFill>
              <a:schemeClr val="bg1"/>
            </a:solidFill>
            <a:ln w="19050">
              <a:solidFill>
                <a:srgbClr val="B3AB9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1480" y="2035930"/>
              <a:ext cx="8097520" cy="35099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940535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5257800" cy="1066800"/>
          </a:xfrm>
        </p:spPr>
        <p:txBody>
          <a:bodyPr/>
          <a:lstStyle/>
          <a:p>
            <a:r>
              <a:rPr lang="en-US" dirty="0" smtClean="0"/>
              <a:t>Grade 8 Reading Results</a:t>
            </a:r>
            <a:endParaRPr lang="en-US"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11</a:t>
            </a:fld>
            <a:endParaRPr lang="en-US" altLang="en-US" dirty="0"/>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352497481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0234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5257800" cy="1066800"/>
          </a:xfrm>
        </p:spPr>
        <p:txBody>
          <a:bodyPr/>
          <a:lstStyle/>
          <a:p>
            <a:r>
              <a:rPr lang="en-US" dirty="0" smtClean="0"/>
              <a:t>Grade 8 Reading Results</a:t>
            </a:r>
            <a:endParaRPr lang="en-US"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12</a:t>
            </a:fld>
            <a:endParaRPr lang="en-US" altLang="en-US" dirty="0"/>
          </a:p>
        </p:txBody>
      </p:sp>
      <p:graphicFrame>
        <p:nvGraphicFramePr>
          <p:cNvPr id="5" name="Chart 3"/>
          <p:cNvGraphicFramePr>
            <a:graphicFrameLocks noGrp="1"/>
          </p:cNvGraphicFramePr>
          <p:nvPr>
            <p:ph idx="1"/>
            <p:extLst>
              <p:ext uri="{D42A27DB-BD31-4B8C-83A1-F6EECF244321}">
                <p14:modId xmlns:p14="http://schemas.microsoft.com/office/powerpoint/2010/main" val="296500260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41052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5257800" cy="1066800"/>
          </a:xfrm>
        </p:spPr>
        <p:txBody>
          <a:bodyPr/>
          <a:lstStyle/>
          <a:p>
            <a:r>
              <a:rPr lang="en-US" dirty="0" smtClean="0"/>
              <a:t>Grade 8 Reading Results</a:t>
            </a:r>
          </a:p>
          <a:p>
            <a:r>
              <a:rPr lang="en-US" sz="2800" dirty="0" smtClean="0"/>
              <a:t>Score Changes Since 2013</a:t>
            </a:r>
            <a:endParaRPr lang="en-US" sz="2800"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13</a:t>
            </a:fld>
            <a:endParaRPr lang="en-US" altLang="en-US" dirty="0"/>
          </a:p>
        </p:txBody>
      </p:sp>
      <p:pic>
        <p:nvPicPr>
          <p:cNvPr id="6"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2061052"/>
            <a:ext cx="8691030" cy="38063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275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6019800" cy="1066800"/>
          </a:xfrm>
        </p:spPr>
        <p:txBody>
          <a:bodyPr/>
          <a:lstStyle/>
          <a:p>
            <a:r>
              <a:rPr lang="en-US" dirty="0" smtClean="0"/>
              <a:t>Grade 4 Mathematics Results</a:t>
            </a:r>
            <a:endParaRPr lang="en-US"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2</a:t>
            </a:fld>
            <a:endParaRPr lang="en-US" altLang="en-US" dirty="0"/>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38697304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4621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6019800" cy="1066800"/>
          </a:xfrm>
        </p:spPr>
        <p:txBody>
          <a:bodyPr/>
          <a:lstStyle/>
          <a:p>
            <a:r>
              <a:rPr lang="en-US" dirty="0" smtClean="0"/>
              <a:t>Grade 4 Mathematics Results</a:t>
            </a:r>
            <a:endParaRPr lang="en-US"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3</a:t>
            </a:fld>
            <a:endParaRPr lang="en-US" altLang="en-US" dirty="0"/>
          </a:p>
        </p:txBody>
      </p:sp>
      <p:graphicFrame>
        <p:nvGraphicFramePr>
          <p:cNvPr id="6" name="Chart 3"/>
          <p:cNvGraphicFramePr>
            <a:graphicFrameLocks noGrp="1"/>
          </p:cNvGraphicFramePr>
          <p:nvPr>
            <p:ph idx="1"/>
            <p:extLst>
              <p:ext uri="{D42A27DB-BD31-4B8C-83A1-F6EECF244321}">
                <p14:modId xmlns:p14="http://schemas.microsoft.com/office/powerpoint/2010/main" val="370120336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1585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6019800" cy="1066800"/>
          </a:xfrm>
        </p:spPr>
        <p:txBody>
          <a:bodyPr/>
          <a:lstStyle/>
          <a:p>
            <a:r>
              <a:rPr lang="en-US" dirty="0" smtClean="0"/>
              <a:t>Grade 4 Mathematics Results</a:t>
            </a:r>
          </a:p>
          <a:p>
            <a:r>
              <a:rPr lang="en-US" sz="2800" dirty="0" smtClean="0"/>
              <a:t>Score Changes Since 2013</a:t>
            </a:r>
            <a:endParaRPr lang="en-US" sz="2800"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4</a:t>
            </a:fld>
            <a:endParaRPr lang="en-US" altLang="en-US" dirty="0"/>
          </a:p>
        </p:txBody>
      </p:sp>
      <p:sp>
        <p:nvSpPr>
          <p:cNvPr id="2" name="Content Placeholder 1"/>
          <p:cNvSpPr>
            <a:spLocks noGrp="1"/>
          </p:cNvSpPr>
          <p:nvPr>
            <p:ph idx="1"/>
          </p:nvPr>
        </p:nvSpPr>
        <p:spPr/>
        <p:txBody>
          <a:bodyPr/>
          <a:lstStyle/>
          <a:p>
            <a:endParaRPr lang="en-US" dirty="0"/>
          </a:p>
        </p:txBody>
      </p:sp>
      <p:grpSp>
        <p:nvGrpSpPr>
          <p:cNvPr id="12" name="Group 11"/>
          <p:cNvGrpSpPr/>
          <p:nvPr/>
        </p:nvGrpSpPr>
        <p:grpSpPr>
          <a:xfrm>
            <a:off x="457200" y="1600200"/>
            <a:ext cx="8366760" cy="4056721"/>
            <a:chOff x="388620" y="1551303"/>
            <a:chExt cx="8366760" cy="4056721"/>
          </a:xfrm>
        </p:grpSpPr>
        <p:sp>
          <p:nvSpPr>
            <p:cNvPr id="13" name="Rectangle 12"/>
            <p:cNvSpPr/>
            <p:nvPr/>
          </p:nvSpPr>
          <p:spPr>
            <a:xfrm>
              <a:off x="388620" y="1551303"/>
              <a:ext cx="8366760" cy="4056721"/>
            </a:xfrm>
            <a:prstGeom prst="rect">
              <a:avLst/>
            </a:prstGeom>
            <a:solidFill>
              <a:schemeClr val="bg1"/>
            </a:solidFill>
            <a:ln w="19050">
              <a:solidFill>
                <a:srgbClr val="B3AB9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11480" y="1939199"/>
              <a:ext cx="7997031" cy="34651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80099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5"/>
          <p:cNvSpPr>
            <a:spLocks noGrp="1"/>
          </p:cNvSpPr>
          <p:nvPr>
            <p:ph idx="13"/>
          </p:nvPr>
        </p:nvSpPr>
        <p:spPr bwMode="auto">
          <a:xfrm>
            <a:off x="2667000" y="152400"/>
            <a:ext cx="62484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Grade </a:t>
            </a:r>
            <a:r>
              <a:rPr lang="en-US" dirty="0" smtClean="0"/>
              <a:t>8 Mathematics </a:t>
            </a:r>
            <a:r>
              <a:rPr lang="en-US" dirty="0"/>
              <a:t>Results</a:t>
            </a:r>
          </a:p>
          <a:p>
            <a:endParaRPr lang="en-US" altLang="en-US" i="1" dirty="0" smtClean="0"/>
          </a:p>
        </p:txBody>
      </p:sp>
      <p:sp>
        <p:nvSpPr>
          <p:cNvPr id="21508" name="Slide Number Placeholder 4"/>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48712B-070C-4BF3-9191-39DF3AC946CD}" type="slidenum">
              <a:rPr lang="en-US" altLang="en-US" smtClean="0">
                <a:solidFill>
                  <a:srgbClr val="223264"/>
                </a:solidFill>
              </a:rPr>
              <a:pPr/>
              <a:t>5</a:t>
            </a:fld>
            <a:endParaRPr lang="en-US" altLang="en-US" smtClean="0">
              <a:solidFill>
                <a:srgbClr val="223264"/>
              </a:solidFill>
            </a:endParaRP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602114759"/>
              </p:ext>
            </p:extLst>
          </p:nvPr>
        </p:nvGraphicFramePr>
        <p:xfrm>
          <a:off x="457200" y="1600200"/>
          <a:ext cx="84582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5"/>
          <p:cNvSpPr>
            <a:spLocks noGrp="1"/>
          </p:cNvSpPr>
          <p:nvPr>
            <p:ph idx="13"/>
          </p:nvPr>
        </p:nvSpPr>
        <p:spPr bwMode="auto">
          <a:xfrm>
            <a:off x="2667000" y="152400"/>
            <a:ext cx="62484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Grade </a:t>
            </a:r>
            <a:r>
              <a:rPr lang="en-US" dirty="0" smtClean="0"/>
              <a:t>8 Mathematics </a:t>
            </a:r>
            <a:r>
              <a:rPr lang="en-US" dirty="0"/>
              <a:t>Results</a:t>
            </a:r>
          </a:p>
          <a:p>
            <a:endParaRPr lang="en-US" altLang="en-US" i="1" dirty="0" smtClean="0"/>
          </a:p>
        </p:txBody>
      </p:sp>
      <p:sp>
        <p:nvSpPr>
          <p:cNvPr id="21508" name="Slide Number Placeholder 4"/>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48712B-070C-4BF3-9191-39DF3AC946CD}" type="slidenum">
              <a:rPr lang="en-US" altLang="en-US" smtClean="0">
                <a:solidFill>
                  <a:srgbClr val="223264"/>
                </a:solidFill>
              </a:rPr>
              <a:pPr/>
              <a:t>6</a:t>
            </a:fld>
            <a:endParaRPr lang="en-US" altLang="en-US" smtClean="0">
              <a:solidFill>
                <a:srgbClr val="223264"/>
              </a:solidFill>
            </a:endParaRPr>
          </a:p>
        </p:txBody>
      </p:sp>
      <p:graphicFrame>
        <p:nvGraphicFramePr>
          <p:cNvPr id="6" name="Chart 3"/>
          <p:cNvGraphicFramePr>
            <a:graphicFrameLocks noGrp="1"/>
          </p:cNvGraphicFramePr>
          <p:nvPr>
            <p:ph idx="1"/>
            <p:extLst>
              <p:ext uri="{D42A27DB-BD31-4B8C-83A1-F6EECF244321}">
                <p14:modId xmlns:p14="http://schemas.microsoft.com/office/powerpoint/2010/main" val="9014703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0137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5"/>
          <p:cNvSpPr>
            <a:spLocks noGrp="1"/>
          </p:cNvSpPr>
          <p:nvPr>
            <p:ph idx="13"/>
          </p:nvPr>
        </p:nvSpPr>
        <p:spPr bwMode="auto">
          <a:xfrm>
            <a:off x="2667000" y="0"/>
            <a:ext cx="62484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Grade </a:t>
            </a:r>
            <a:r>
              <a:rPr lang="en-US" dirty="0" smtClean="0"/>
              <a:t>8 Mathematics Results</a:t>
            </a:r>
          </a:p>
          <a:p>
            <a:r>
              <a:rPr lang="en-US" sz="2800" dirty="0" smtClean="0"/>
              <a:t>Score Changes Since 2013</a:t>
            </a:r>
            <a:endParaRPr lang="en-US" sz="2800" dirty="0"/>
          </a:p>
          <a:p>
            <a:endParaRPr lang="en-US" altLang="en-US" i="1" dirty="0" smtClean="0"/>
          </a:p>
        </p:txBody>
      </p:sp>
      <p:sp>
        <p:nvSpPr>
          <p:cNvPr id="21508" name="Slide Number Placeholder 4"/>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48712B-070C-4BF3-9191-39DF3AC946CD}" type="slidenum">
              <a:rPr lang="en-US" altLang="en-US" smtClean="0">
                <a:solidFill>
                  <a:srgbClr val="223264"/>
                </a:solidFill>
              </a:rPr>
              <a:pPr/>
              <a:t>7</a:t>
            </a:fld>
            <a:endParaRPr lang="en-US" altLang="en-US" smtClean="0">
              <a:solidFill>
                <a:srgbClr val="223264"/>
              </a:solidFill>
            </a:endParaRPr>
          </a:p>
        </p:txBody>
      </p:sp>
      <p:pic>
        <p:nvPicPr>
          <p:cNvPr id="8"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57200" y="2068186"/>
            <a:ext cx="8229600" cy="3589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4234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5257800" cy="1066800"/>
          </a:xfrm>
        </p:spPr>
        <p:txBody>
          <a:bodyPr/>
          <a:lstStyle/>
          <a:p>
            <a:r>
              <a:rPr lang="en-US" dirty="0" smtClean="0"/>
              <a:t>Grade 4 Reading Results</a:t>
            </a:r>
            <a:endParaRPr lang="en-US"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8</a:t>
            </a:fld>
            <a:endParaRPr lang="en-US" altLang="en-US" dirty="0"/>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134606000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7494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667000" y="51816"/>
            <a:ext cx="5257800" cy="1066800"/>
          </a:xfrm>
        </p:spPr>
        <p:txBody>
          <a:bodyPr/>
          <a:lstStyle/>
          <a:p>
            <a:r>
              <a:rPr lang="en-US" dirty="0" smtClean="0"/>
              <a:t>Grade 4 Reading Results</a:t>
            </a:r>
            <a:endParaRPr lang="en-US" dirty="0"/>
          </a:p>
        </p:txBody>
      </p:sp>
      <p:sp>
        <p:nvSpPr>
          <p:cNvPr id="4" name="Slide Number Placeholder 3"/>
          <p:cNvSpPr>
            <a:spLocks noGrp="1"/>
          </p:cNvSpPr>
          <p:nvPr>
            <p:ph type="sldNum" sz="quarter" idx="16"/>
          </p:nvPr>
        </p:nvSpPr>
        <p:spPr/>
        <p:txBody>
          <a:bodyPr/>
          <a:lstStyle/>
          <a:p>
            <a:pPr>
              <a:defRPr/>
            </a:pPr>
            <a:fld id="{13F39A33-087E-4D33-96A2-A4F46B6D3C6E}" type="slidenum">
              <a:rPr lang="en-US" altLang="en-US" smtClean="0"/>
              <a:pPr>
                <a:defRPr/>
              </a:pPr>
              <a:t>9</a:t>
            </a:fld>
            <a:endParaRPr lang="en-US" altLang="en-US" dirty="0"/>
          </a:p>
        </p:txBody>
      </p:sp>
      <p:graphicFrame>
        <p:nvGraphicFramePr>
          <p:cNvPr id="5" name="Chart 3"/>
          <p:cNvGraphicFramePr>
            <a:graphicFrameLocks noGrp="1"/>
          </p:cNvGraphicFramePr>
          <p:nvPr>
            <p:ph idx="1"/>
            <p:extLst>
              <p:ext uri="{D42A27DB-BD31-4B8C-83A1-F6EECF244321}">
                <p14:modId xmlns:p14="http://schemas.microsoft.com/office/powerpoint/2010/main" val="155823695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3375814"/>
      </p:ext>
    </p:extLst>
  </p:cSld>
  <p:clrMapOvr>
    <a:masterClrMapping/>
  </p:clrMapOvr>
</p:sld>
</file>

<file path=ppt/theme/theme1.xml><?xml version="1.0" encoding="utf-8"?>
<a:theme xmlns:a="http://schemas.openxmlformats.org/drawingml/2006/main" name="MDE PowerPoi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2693</TotalTime>
  <Words>300</Words>
  <Application>Microsoft Office PowerPoint</Application>
  <PresentationFormat>On-screen Show (4:3)</PresentationFormat>
  <Paragraphs>143</Paragraphs>
  <Slides>13</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MS PGothic</vt:lpstr>
      <vt:lpstr>Wingdings</vt:lpstr>
      <vt:lpstr>Arial Narrow</vt:lpstr>
      <vt:lpstr>Times New Roman</vt:lpstr>
      <vt:lpstr>Baskerville Old Face</vt:lpstr>
      <vt:lpstr>MDE PowerPoint Master</vt:lpstr>
      <vt:lpstr>NAEP 2015 Mathematics and Reading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jtruhett</dc:creator>
  <cp:lastModifiedBy>Jean Cook</cp:lastModifiedBy>
  <cp:revision>183</cp:revision>
  <cp:lastPrinted>2015-10-28T13:49:01Z</cp:lastPrinted>
  <dcterms:created xsi:type="dcterms:W3CDTF">2011-12-19T22:06:56Z</dcterms:created>
  <dcterms:modified xsi:type="dcterms:W3CDTF">2015-10-28T13:54:20Z</dcterms:modified>
</cp:coreProperties>
</file>