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8" r:id="rId2"/>
  </p:sldIdLst>
  <p:sldSz cx="36576000" cy="2743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592" userDrawn="1">
          <p15:clr>
            <a:srgbClr val="A4A3A4"/>
          </p15:clr>
        </p15:guide>
        <p15:guide id="2" pos="1140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0000"/>
    <a:srgbClr val="A2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47" autoAdjust="0"/>
    <p:restoredTop sz="86385" autoAdjust="0"/>
  </p:normalViewPr>
  <p:slideViewPr>
    <p:cSldViewPr snapToGrid="0" showGuides="1">
      <p:cViewPr varScale="1">
        <p:scale>
          <a:sx n="22" d="100"/>
          <a:sy n="22" d="100"/>
        </p:scale>
        <p:origin x="72" y="234"/>
      </p:cViewPr>
      <p:guideLst>
        <p:guide orient="horz" pos="8592"/>
        <p:guide pos="11400"/>
      </p:guideLst>
    </p:cSldViewPr>
  </p:slideViewPr>
  <p:outlineViewPr>
    <p:cViewPr>
      <p:scale>
        <a:sx n="33" d="100"/>
        <a:sy n="33" d="100"/>
      </p:scale>
      <p:origin x="0" y="0"/>
    </p:cViewPr>
  </p:outlineViewPr>
  <p:notesTextViewPr>
    <p:cViewPr>
      <p:scale>
        <a:sx n="50" d="100"/>
        <a:sy n="5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5C502C-2210-428B-8F3C-9F6BCEDA7FE5}" type="datetimeFigureOut">
              <a:rPr lang="en-US" smtClean="0"/>
              <a:t>8/27/2019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CEAC18-081F-4BA9-A2A4-0C0A63E1DD10}" type="slidenum">
              <a:rPr lang="en-US" smtClean="0"/>
              <a:t>‹#›</a:t>
            </a:fld>
            <a:endParaRPr lang="en-US"/>
          </a:p>
        </p:txBody>
      </p:sp>
    </p:spTree>
    <p:extLst>
      <p:ext uri="{BB962C8B-B14F-4D97-AF65-F5344CB8AC3E}">
        <p14:creationId xmlns:p14="http://schemas.microsoft.com/office/powerpoint/2010/main" val="2475691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CEAC18-081F-4BA9-A2A4-0C0A63E1DD10}" type="slidenum">
              <a:rPr lang="en-US" smtClean="0"/>
              <a:t>1</a:t>
            </a:fld>
            <a:endParaRPr lang="en-US"/>
          </a:p>
        </p:txBody>
      </p:sp>
    </p:spTree>
    <p:extLst>
      <p:ext uri="{BB962C8B-B14F-4D97-AF65-F5344CB8AC3E}">
        <p14:creationId xmlns:p14="http://schemas.microsoft.com/office/powerpoint/2010/main" val="3565838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4489452"/>
            <a:ext cx="31089600" cy="9550400"/>
          </a:xfrm>
        </p:spPr>
        <p:txBody>
          <a:bodyPr anchor="b"/>
          <a:lstStyle>
            <a:lvl1pPr algn="ctr">
              <a:defRPr sz="24000"/>
            </a:lvl1pPr>
          </a:lstStyle>
          <a:p>
            <a:r>
              <a:rPr lang="en-US"/>
              <a:t>Click to edit Master title style</a:t>
            </a:r>
            <a:endParaRPr lang="en-US" dirty="0"/>
          </a:p>
        </p:txBody>
      </p:sp>
      <p:sp>
        <p:nvSpPr>
          <p:cNvPr id="3" name="Subtitle 2"/>
          <p:cNvSpPr>
            <a:spLocks noGrp="1"/>
          </p:cNvSpPr>
          <p:nvPr>
            <p:ph type="subTitle" idx="1"/>
          </p:nvPr>
        </p:nvSpPr>
        <p:spPr>
          <a:xfrm>
            <a:off x="4572000" y="14408152"/>
            <a:ext cx="27432000" cy="6623048"/>
          </a:xfrm>
        </p:spPr>
        <p:txBody>
          <a:bodyPr/>
          <a:lstStyle>
            <a:lvl1pPr marL="0" indent="0" algn="ctr">
              <a:buNone/>
              <a:defRPr sz="9600"/>
            </a:lvl1pPr>
            <a:lvl2pPr marL="1828800" indent="0" algn="ctr">
              <a:buNone/>
              <a:defRPr sz="8000"/>
            </a:lvl2pPr>
            <a:lvl3pPr marL="3657600" indent="0" algn="ctr">
              <a:buNone/>
              <a:defRPr sz="7200"/>
            </a:lvl3pPr>
            <a:lvl4pPr marL="5486400" indent="0" algn="ctr">
              <a:buNone/>
              <a:defRPr sz="6400"/>
            </a:lvl4pPr>
            <a:lvl5pPr marL="7315200" indent="0" algn="ctr">
              <a:buNone/>
              <a:defRPr sz="6400"/>
            </a:lvl5pPr>
            <a:lvl6pPr marL="9144000" indent="0" algn="ctr">
              <a:buNone/>
              <a:defRPr sz="6400"/>
            </a:lvl6pPr>
            <a:lvl7pPr marL="10972800" indent="0" algn="ctr">
              <a:buNone/>
              <a:defRPr sz="6400"/>
            </a:lvl7pPr>
            <a:lvl8pPr marL="12801600" indent="0" algn="ctr">
              <a:buNone/>
              <a:defRPr sz="6400"/>
            </a:lvl8pPr>
            <a:lvl9pPr marL="14630400" indent="0" algn="ctr">
              <a:buNone/>
              <a:defRPr sz="64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8D02565-511C-4AAC-9DC0-05E803EFD55D}"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CA7407-357B-4528-816C-1D8B5C532A9D}" type="slidenum">
              <a:rPr lang="en-US" smtClean="0"/>
              <a:t>‹#›</a:t>
            </a:fld>
            <a:endParaRPr lang="en-US"/>
          </a:p>
        </p:txBody>
      </p:sp>
    </p:spTree>
    <p:extLst>
      <p:ext uri="{BB962C8B-B14F-4D97-AF65-F5344CB8AC3E}">
        <p14:creationId xmlns:p14="http://schemas.microsoft.com/office/powerpoint/2010/main" val="2278487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D02565-511C-4AAC-9DC0-05E803EFD55D}"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CA7407-357B-4528-816C-1D8B5C532A9D}" type="slidenum">
              <a:rPr lang="en-US" smtClean="0"/>
              <a:t>‹#›</a:t>
            </a:fld>
            <a:endParaRPr lang="en-US"/>
          </a:p>
        </p:txBody>
      </p:sp>
    </p:spTree>
    <p:extLst>
      <p:ext uri="{BB962C8B-B14F-4D97-AF65-F5344CB8AC3E}">
        <p14:creationId xmlns:p14="http://schemas.microsoft.com/office/powerpoint/2010/main" val="806147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174702" y="1460500"/>
            <a:ext cx="7886700" cy="2324735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514602" y="1460500"/>
            <a:ext cx="23202900" cy="2324735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D02565-511C-4AAC-9DC0-05E803EFD55D}"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CA7407-357B-4528-816C-1D8B5C532A9D}" type="slidenum">
              <a:rPr lang="en-US" smtClean="0"/>
              <a:t>‹#›</a:t>
            </a:fld>
            <a:endParaRPr lang="en-US"/>
          </a:p>
        </p:txBody>
      </p:sp>
    </p:spTree>
    <p:extLst>
      <p:ext uri="{BB962C8B-B14F-4D97-AF65-F5344CB8AC3E}">
        <p14:creationId xmlns:p14="http://schemas.microsoft.com/office/powerpoint/2010/main" val="3324663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D02565-511C-4AAC-9DC0-05E803EFD55D}"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CA7407-357B-4528-816C-1D8B5C532A9D}" type="slidenum">
              <a:rPr lang="en-US" smtClean="0"/>
              <a:t>‹#›</a:t>
            </a:fld>
            <a:endParaRPr lang="en-US"/>
          </a:p>
        </p:txBody>
      </p:sp>
    </p:spTree>
    <p:extLst>
      <p:ext uri="{BB962C8B-B14F-4D97-AF65-F5344CB8AC3E}">
        <p14:creationId xmlns:p14="http://schemas.microsoft.com/office/powerpoint/2010/main" val="3155387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95552" y="6838958"/>
            <a:ext cx="31546800" cy="11410948"/>
          </a:xfrm>
        </p:spPr>
        <p:txBody>
          <a:bodyPr anchor="b"/>
          <a:lstStyle>
            <a:lvl1pPr>
              <a:defRPr sz="24000"/>
            </a:lvl1pPr>
          </a:lstStyle>
          <a:p>
            <a:r>
              <a:rPr lang="en-US"/>
              <a:t>Click to edit Master title style</a:t>
            </a:r>
            <a:endParaRPr lang="en-US" dirty="0"/>
          </a:p>
        </p:txBody>
      </p:sp>
      <p:sp>
        <p:nvSpPr>
          <p:cNvPr id="3" name="Text Placeholder 2"/>
          <p:cNvSpPr>
            <a:spLocks noGrp="1"/>
          </p:cNvSpPr>
          <p:nvPr>
            <p:ph type="body" idx="1"/>
          </p:nvPr>
        </p:nvSpPr>
        <p:spPr>
          <a:xfrm>
            <a:off x="2495552" y="18357858"/>
            <a:ext cx="31546800" cy="6000748"/>
          </a:xfrm>
        </p:spPr>
        <p:txBody>
          <a:bodyPr/>
          <a:lstStyle>
            <a:lvl1pPr marL="0" indent="0">
              <a:buNone/>
              <a:defRPr sz="9600">
                <a:solidFill>
                  <a:schemeClr val="tx1"/>
                </a:solidFill>
              </a:defRPr>
            </a:lvl1pPr>
            <a:lvl2pPr marL="1828800" indent="0">
              <a:buNone/>
              <a:defRPr sz="8000">
                <a:solidFill>
                  <a:schemeClr val="tx1">
                    <a:tint val="75000"/>
                  </a:schemeClr>
                </a:solidFill>
              </a:defRPr>
            </a:lvl2pPr>
            <a:lvl3pPr marL="3657600" indent="0">
              <a:buNone/>
              <a:defRPr sz="7200">
                <a:solidFill>
                  <a:schemeClr val="tx1">
                    <a:tint val="75000"/>
                  </a:schemeClr>
                </a:solidFill>
              </a:defRPr>
            </a:lvl3pPr>
            <a:lvl4pPr marL="5486400" indent="0">
              <a:buNone/>
              <a:defRPr sz="6400">
                <a:solidFill>
                  <a:schemeClr val="tx1">
                    <a:tint val="75000"/>
                  </a:schemeClr>
                </a:solidFill>
              </a:defRPr>
            </a:lvl4pPr>
            <a:lvl5pPr marL="7315200" indent="0">
              <a:buNone/>
              <a:defRPr sz="6400">
                <a:solidFill>
                  <a:schemeClr val="tx1">
                    <a:tint val="75000"/>
                  </a:schemeClr>
                </a:solidFill>
              </a:defRPr>
            </a:lvl5pPr>
            <a:lvl6pPr marL="9144000" indent="0">
              <a:buNone/>
              <a:defRPr sz="6400">
                <a:solidFill>
                  <a:schemeClr val="tx1">
                    <a:tint val="75000"/>
                  </a:schemeClr>
                </a:solidFill>
              </a:defRPr>
            </a:lvl6pPr>
            <a:lvl7pPr marL="10972800" indent="0">
              <a:buNone/>
              <a:defRPr sz="6400">
                <a:solidFill>
                  <a:schemeClr val="tx1">
                    <a:tint val="75000"/>
                  </a:schemeClr>
                </a:solidFill>
              </a:defRPr>
            </a:lvl7pPr>
            <a:lvl8pPr marL="12801600" indent="0">
              <a:buNone/>
              <a:defRPr sz="6400">
                <a:solidFill>
                  <a:schemeClr val="tx1">
                    <a:tint val="75000"/>
                  </a:schemeClr>
                </a:solidFill>
              </a:defRPr>
            </a:lvl8pPr>
            <a:lvl9pPr marL="14630400" indent="0">
              <a:buNone/>
              <a:defRPr sz="6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8D02565-511C-4AAC-9DC0-05E803EFD55D}"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CA7407-357B-4528-816C-1D8B5C532A9D}" type="slidenum">
              <a:rPr lang="en-US" smtClean="0"/>
              <a:t>‹#›</a:t>
            </a:fld>
            <a:endParaRPr lang="en-US"/>
          </a:p>
        </p:txBody>
      </p:sp>
    </p:spTree>
    <p:extLst>
      <p:ext uri="{BB962C8B-B14F-4D97-AF65-F5344CB8AC3E}">
        <p14:creationId xmlns:p14="http://schemas.microsoft.com/office/powerpoint/2010/main" val="3682725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14600" y="7302500"/>
            <a:ext cx="15544800" cy="174053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8516600" y="7302500"/>
            <a:ext cx="15544800" cy="174053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8D02565-511C-4AAC-9DC0-05E803EFD55D}" type="datetimeFigureOut">
              <a:rPr lang="en-US" smtClean="0"/>
              <a:t>8/27/2019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CA7407-357B-4528-816C-1D8B5C532A9D}" type="slidenum">
              <a:rPr lang="en-US" smtClean="0"/>
              <a:t>‹#›</a:t>
            </a:fld>
            <a:endParaRPr lang="en-US"/>
          </a:p>
        </p:txBody>
      </p:sp>
    </p:spTree>
    <p:extLst>
      <p:ext uri="{BB962C8B-B14F-4D97-AF65-F5344CB8AC3E}">
        <p14:creationId xmlns:p14="http://schemas.microsoft.com/office/powerpoint/2010/main" val="4157279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460506"/>
            <a:ext cx="31546800" cy="530225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519368" y="6724652"/>
            <a:ext cx="15473360" cy="3295648"/>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a:t>Edit Master text styles</a:t>
            </a:r>
          </a:p>
        </p:txBody>
      </p:sp>
      <p:sp>
        <p:nvSpPr>
          <p:cNvPr id="4" name="Content Placeholder 3"/>
          <p:cNvSpPr>
            <a:spLocks noGrp="1"/>
          </p:cNvSpPr>
          <p:nvPr>
            <p:ph sz="half" idx="2"/>
          </p:nvPr>
        </p:nvSpPr>
        <p:spPr>
          <a:xfrm>
            <a:off x="2519368" y="10020300"/>
            <a:ext cx="15473360" cy="147383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8516602" y="6724652"/>
            <a:ext cx="15549564" cy="3295648"/>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a:t>Edit Master text styles</a:t>
            </a:r>
          </a:p>
        </p:txBody>
      </p:sp>
      <p:sp>
        <p:nvSpPr>
          <p:cNvPr id="6" name="Content Placeholder 5"/>
          <p:cNvSpPr>
            <a:spLocks noGrp="1"/>
          </p:cNvSpPr>
          <p:nvPr>
            <p:ph sz="quarter" idx="4"/>
          </p:nvPr>
        </p:nvSpPr>
        <p:spPr>
          <a:xfrm>
            <a:off x="18516602" y="10020300"/>
            <a:ext cx="15549564" cy="147383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8D02565-511C-4AAC-9DC0-05E803EFD55D}" type="datetimeFigureOut">
              <a:rPr lang="en-US" smtClean="0"/>
              <a:t>8/27/2019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CA7407-357B-4528-816C-1D8B5C532A9D}" type="slidenum">
              <a:rPr lang="en-US" smtClean="0"/>
              <a:t>‹#›</a:t>
            </a:fld>
            <a:endParaRPr lang="en-US"/>
          </a:p>
        </p:txBody>
      </p:sp>
    </p:spTree>
    <p:extLst>
      <p:ext uri="{BB962C8B-B14F-4D97-AF65-F5344CB8AC3E}">
        <p14:creationId xmlns:p14="http://schemas.microsoft.com/office/powerpoint/2010/main" val="3574011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8D02565-511C-4AAC-9DC0-05E803EFD55D}" type="datetimeFigureOut">
              <a:rPr lang="en-US" smtClean="0"/>
              <a:t>8/27/2019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CA7407-357B-4528-816C-1D8B5C532A9D}" type="slidenum">
              <a:rPr lang="en-US" smtClean="0"/>
              <a:t>‹#›</a:t>
            </a:fld>
            <a:endParaRPr lang="en-US"/>
          </a:p>
        </p:txBody>
      </p:sp>
    </p:spTree>
    <p:extLst>
      <p:ext uri="{BB962C8B-B14F-4D97-AF65-F5344CB8AC3E}">
        <p14:creationId xmlns:p14="http://schemas.microsoft.com/office/powerpoint/2010/main" val="1587215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D02565-511C-4AAC-9DC0-05E803EFD55D}" type="datetimeFigureOut">
              <a:rPr lang="en-US" smtClean="0"/>
              <a:t>8/27/2019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CA7407-357B-4528-816C-1D8B5C532A9D}" type="slidenum">
              <a:rPr lang="en-US" smtClean="0"/>
              <a:t>‹#›</a:t>
            </a:fld>
            <a:endParaRPr lang="en-US"/>
          </a:p>
        </p:txBody>
      </p:sp>
    </p:spTree>
    <p:extLst>
      <p:ext uri="{BB962C8B-B14F-4D97-AF65-F5344CB8AC3E}">
        <p14:creationId xmlns:p14="http://schemas.microsoft.com/office/powerpoint/2010/main" val="1152017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828800"/>
            <a:ext cx="11796712" cy="6400800"/>
          </a:xfrm>
        </p:spPr>
        <p:txBody>
          <a:bodyPr anchor="b"/>
          <a:lstStyle>
            <a:lvl1pPr>
              <a:defRPr sz="12800"/>
            </a:lvl1pPr>
          </a:lstStyle>
          <a:p>
            <a:r>
              <a:rPr lang="en-US"/>
              <a:t>Click to edit Master title style</a:t>
            </a:r>
            <a:endParaRPr lang="en-US" dirty="0"/>
          </a:p>
        </p:txBody>
      </p:sp>
      <p:sp>
        <p:nvSpPr>
          <p:cNvPr id="3" name="Content Placeholder 2"/>
          <p:cNvSpPr>
            <a:spLocks noGrp="1"/>
          </p:cNvSpPr>
          <p:nvPr>
            <p:ph idx="1"/>
          </p:nvPr>
        </p:nvSpPr>
        <p:spPr>
          <a:xfrm>
            <a:off x="15549564" y="3949706"/>
            <a:ext cx="18516600" cy="19494500"/>
          </a:xfrm>
        </p:spPr>
        <p:txBody>
          <a:bodyPr/>
          <a:lstStyle>
            <a:lvl1pPr>
              <a:defRPr sz="12800"/>
            </a:lvl1pPr>
            <a:lvl2pPr>
              <a:defRPr sz="11200"/>
            </a:lvl2pPr>
            <a:lvl3pPr>
              <a:defRPr sz="9600"/>
            </a:lvl3pPr>
            <a:lvl4pPr>
              <a:defRPr sz="8000"/>
            </a:lvl4pPr>
            <a:lvl5pPr>
              <a:defRPr sz="8000"/>
            </a:lvl5pPr>
            <a:lvl6pPr>
              <a:defRPr sz="8000"/>
            </a:lvl6pPr>
            <a:lvl7pPr>
              <a:defRPr sz="8000"/>
            </a:lvl7pPr>
            <a:lvl8pPr>
              <a:defRPr sz="8000"/>
            </a:lvl8pPr>
            <a:lvl9pPr>
              <a:defRPr sz="8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19364" y="8229600"/>
            <a:ext cx="11796712" cy="15246352"/>
          </a:xfrm>
        </p:spPr>
        <p:txBody>
          <a:bodyPr/>
          <a:lstStyle>
            <a:lvl1pPr marL="0" indent="0">
              <a:buNone/>
              <a:defRPr sz="6400"/>
            </a:lvl1pPr>
            <a:lvl2pPr marL="1828800" indent="0">
              <a:buNone/>
              <a:defRPr sz="5600"/>
            </a:lvl2pPr>
            <a:lvl3pPr marL="3657600" indent="0">
              <a:buNone/>
              <a:defRPr sz="4800"/>
            </a:lvl3pPr>
            <a:lvl4pPr marL="5486400" indent="0">
              <a:buNone/>
              <a:defRPr sz="4000"/>
            </a:lvl4pPr>
            <a:lvl5pPr marL="7315200" indent="0">
              <a:buNone/>
              <a:defRPr sz="4000"/>
            </a:lvl5pPr>
            <a:lvl6pPr marL="9144000" indent="0">
              <a:buNone/>
              <a:defRPr sz="4000"/>
            </a:lvl6pPr>
            <a:lvl7pPr marL="10972800" indent="0">
              <a:buNone/>
              <a:defRPr sz="4000"/>
            </a:lvl7pPr>
            <a:lvl8pPr marL="12801600" indent="0">
              <a:buNone/>
              <a:defRPr sz="4000"/>
            </a:lvl8pPr>
            <a:lvl9pPr marL="14630400" indent="0">
              <a:buNone/>
              <a:defRPr sz="4000"/>
            </a:lvl9pPr>
          </a:lstStyle>
          <a:p>
            <a:pPr lvl="0"/>
            <a:r>
              <a:rPr lang="en-US"/>
              <a:t>Edit Master text styles</a:t>
            </a:r>
          </a:p>
        </p:txBody>
      </p:sp>
      <p:sp>
        <p:nvSpPr>
          <p:cNvPr id="5" name="Date Placeholder 4"/>
          <p:cNvSpPr>
            <a:spLocks noGrp="1"/>
          </p:cNvSpPr>
          <p:nvPr>
            <p:ph type="dt" sz="half" idx="10"/>
          </p:nvPr>
        </p:nvSpPr>
        <p:spPr/>
        <p:txBody>
          <a:bodyPr/>
          <a:lstStyle/>
          <a:p>
            <a:fld id="{18D02565-511C-4AAC-9DC0-05E803EFD55D}" type="datetimeFigureOut">
              <a:rPr lang="en-US" smtClean="0"/>
              <a:t>8/27/2019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CA7407-357B-4528-816C-1D8B5C532A9D}" type="slidenum">
              <a:rPr lang="en-US" smtClean="0"/>
              <a:t>‹#›</a:t>
            </a:fld>
            <a:endParaRPr lang="en-US"/>
          </a:p>
        </p:txBody>
      </p:sp>
    </p:spTree>
    <p:extLst>
      <p:ext uri="{BB962C8B-B14F-4D97-AF65-F5344CB8AC3E}">
        <p14:creationId xmlns:p14="http://schemas.microsoft.com/office/powerpoint/2010/main" val="51280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828800"/>
            <a:ext cx="11796712" cy="6400800"/>
          </a:xfrm>
        </p:spPr>
        <p:txBody>
          <a:bodyPr anchor="b"/>
          <a:lstStyle>
            <a:lvl1pPr>
              <a:defRPr sz="1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5549564" y="3949706"/>
            <a:ext cx="18516600" cy="19494500"/>
          </a:xfrm>
        </p:spPr>
        <p:txBody>
          <a:bodyPr anchor="t"/>
          <a:lstStyle>
            <a:lvl1pPr marL="0" indent="0">
              <a:buNone/>
              <a:defRPr sz="12800"/>
            </a:lvl1pPr>
            <a:lvl2pPr marL="1828800" indent="0">
              <a:buNone/>
              <a:defRPr sz="11200"/>
            </a:lvl2pPr>
            <a:lvl3pPr marL="3657600" indent="0">
              <a:buNone/>
              <a:defRPr sz="9600"/>
            </a:lvl3pPr>
            <a:lvl4pPr marL="5486400" indent="0">
              <a:buNone/>
              <a:defRPr sz="8000"/>
            </a:lvl4pPr>
            <a:lvl5pPr marL="7315200" indent="0">
              <a:buNone/>
              <a:defRPr sz="8000"/>
            </a:lvl5pPr>
            <a:lvl6pPr marL="9144000" indent="0">
              <a:buNone/>
              <a:defRPr sz="8000"/>
            </a:lvl6pPr>
            <a:lvl7pPr marL="10972800" indent="0">
              <a:buNone/>
              <a:defRPr sz="8000"/>
            </a:lvl7pPr>
            <a:lvl8pPr marL="12801600" indent="0">
              <a:buNone/>
              <a:defRPr sz="8000"/>
            </a:lvl8pPr>
            <a:lvl9pPr marL="14630400" indent="0">
              <a:buNone/>
              <a:defRPr sz="8000"/>
            </a:lvl9pPr>
          </a:lstStyle>
          <a:p>
            <a:r>
              <a:rPr lang="en-US"/>
              <a:t>Click icon to add picture</a:t>
            </a:r>
            <a:endParaRPr lang="en-US" dirty="0"/>
          </a:p>
        </p:txBody>
      </p:sp>
      <p:sp>
        <p:nvSpPr>
          <p:cNvPr id="4" name="Text Placeholder 3"/>
          <p:cNvSpPr>
            <a:spLocks noGrp="1"/>
          </p:cNvSpPr>
          <p:nvPr>
            <p:ph type="body" sz="half" idx="2"/>
          </p:nvPr>
        </p:nvSpPr>
        <p:spPr>
          <a:xfrm>
            <a:off x="2519364" y="8229600"/>
            <a:ext cx="11796712" cy="15246352"/>
          </a:xfrm>
        </p:spPr>
        <p:txBody>
          <a:bodyPr/>
          <a:lstStyle>
            <a:lvl1pPr marL="0" indent="0">
              <a:buNone/>
              <a:defRPr sz="6400"/>
            </a:lvl1pPr>
            <a:lvl2pPr marL="1828800" indent="0">
              <a:buNone/>
              <a:defRPr sz="5600"/>
            </a:lvl2pPr>
            <a:lvl3pPr marL="3657600" indent="0">
              <a:buNone/>
              <a:defRPr sz="4800"/>
            </a:lvl3pPr>
            <a:lvl4pPr marL="5486400" indent="0">
              <a:buNone/>
              <a:defRPr sz="4000"/>
            </a:lvl4pPr>
            <a:lvl5pPr marL="7315200" indent="0">
              <a:buNone/>
              <a:defRPr sz="4000"/>
            </a:lvl5pPr>
            <a:lvl6pPr marL="9144000" indent="0">
              <a:buNone/>
              <a:defRPr sz="4000"/>
            </a:lvl6pPr>
            <a:lvl7pPr marL="10972800" indent="0">
              <a:buNone/>
              <a:defRPr sz="4000"/>
            </a:lvl7pPr>
            <a:lvl8pPr marL="12801600" indent="0">
              <a:buNone/>
              <a:defRPr sz="4000"/>
            </a:lvl8pPr>
            <a:lvl9pPr marL="14630400" indent="0">
              <a:buNone/>
              <a:defRPr sz="4000"/>
            </a:lvl9pPr>
          </a:lstStyle>
          <a:p>
            <a:pPr lvl="0"/>
            <a:r>
              <a:rPr lang="en-US"/>
              <a:t>Edit Master text styles</a:t>
            </a:r>
          </a:p>
        </p:txBody>
      </p:sp>
      <p:sp>
        <p:nvSpPr>
          <p:cNvPr id="5" name="Date Placeholder 4"/>
          <p:cNvSpPr>
            <a:spLocks noGrp="1"/>
          </p:cNvSpPr>
          <p:nvPr>
            <p:ph type="dt" sz="half" idx="10"/>
          </p:nvPr>
        </p:nvSpPr>
        <p:spPr/>
        <p:txBody>
          <a:bodyPr/>
          <a:lstStyle/>
          <a:p>
            <a:fld id="{18D02565-511C-4AAC-9DC0-05E803EFD55D}" type="datetimeFigureOut">
              <a:rPr lang="en-US" smtClean="0"/>
              <a:t>8/27/2019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CA7407-357B-4528-816C-1D8B5C532A9D}" type="slidenum">
              <a:rPr lang="en-US" smtClean="0"/>
              <a:t>‹#›</a:t>
            </a:fld>
            <a:endParaRPr lang="en-US"/>
          </a:p>
        </p:txBody>
      </p:sp>
    </p:spTree>
    <p:extLst>
      <p:ext uri="{BB962C8B-B14F-4D97-AF65-F5344CB8AC3E}">
        <p14:creationId xmlns:p14="http://schemas.microsoft.com/office/powerpoint/2010/main" val="2108015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4600" y="1460506"/>
            <a:ext cx="31546800" cy="530225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514600" y="7302500"/>
            <a:ext cx="31546800" cy="1740535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514600" y="25425406"/>
            <a:ext cx="8229600" cy="1460500"/>
          </a:xfrm>
          <a:prstGeom prst="rect">
            <a:avLst/>
          </a:prstGeom>
        </p:spPr>
        <p:txBody>
          <a:bodyPr vert="horz" lIns="91440" tIns="45720" rIns="91440" bIns="45720" rtlCol="0" anchor="ctr"/>
          <a:lstStyle>
            <a:lvl1pPr algn="l">
              <a:defRPr sz="4800">
                <a:solidFill>
                  <a:schemeClr val="tx1">
                    <a:tint val="75000"/>
                  </a:schemeClr>
                </a:solidFill>
              </a:defRPr>
            </a:lvl1pPr>
          </a:lstStyle>
          <a:p>
            <a:fld id="{18D02565-511C-4AAC-9DC0-05E803EFD55D}" type="datetimeFigureOut">
              <a:rPr lang="en-US" smtClean="0"/>
              <a:t>8/27/2019</a:t>
            </a:fld>
            <a:endParaRPr lang="en-US"/>
          </a:p>
        </p:txBody>
      </p:sp>
      <p:sp>
        <p:nvSpPr>
          <p:cNvPr id="5" name="Footer Placeholder 4"/>
          <p:cNvSpPr>
            <a:spLocks noGrp="1"/>
          </p:cNvSpPr>
          <p:nvPr>
            <p:ph type="ftr" sz="quarter" idx="3"/>
          </p:nvPr>
        </p:nvSpPr>
        <p:spPr>
          <a:xfrm>
            <a:off x="12115800" y="25425406"/>
            <a:ext cx="12344400" cy="1460500"/>
          </a:xfrm>
          <a:prstGeom prst="rect">
            <a:avLst/>
          </a:prstGeom>
        </p:spPr>
        <p:txBody>
          <a:bodyPr vert="horz" lIns="91440" tIns="45720" rIns="91440" bIns="45720" rtlCol="0" anchor="ctr"/>
          <a:lstStyle>
            <a:lvl1pPr algn="ctr">
              <a:defRPr sz="4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5831800" y="25425406"/>
            <a:ext cx="8229600" cy="1460500"/>
          </a:xfrm>
          <a:prstGeom prst="rect">
            <a:avLst/>
          </a:prstGeom>
        </p:spPr>
        <p:txBody>
          <a:bodyPr vert="horz" lIns="91440" tIns="45720" rIns="91440" bIns="45720" rtlCol="0" anchor="ctr"/>
          <a:lstStyle>
            <a:lvl1pPr algn="r">
              <a:defRPr sz="4800">
                <a:solidFill>
                  <a:schemeClr val="tx1">
                    <a:tint val="75000"/>
                  </a:schemeClr>
                </a:solidFill>
              </a:defRPr>
            </a:lvl1pPr>
          </a:lstStyle>
          <a:p>
            <a:fld id="{AFCA7407-357B-4528-816C-1D8B5C532A9D}" type="slidenum">
              <a:rPr lang="en-US" smtClean="0"/>
              <a:t>‹#›</a:t>
            </a:fld>
            <a:endParaRPr lang="en-US"/>
          </a:p>
        </p:txBody>
      </p:sp>
    </p:spTree>
    <p:extLst>
      <p:ext uri="{BB962C8B-B14F-4D97-AF65-F5344CB8AC3E}">
        <p14:creationId xmlns:p14="http://schemas.microsoft.com/office/powerpoint/2010/main" val="37773808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3657600" rtl="0" eaLnBrk="1" latinLnBrk="0" hangingPunct="1">
        <a:lnSpc>
          <a:spcPct val="90000"/>
        </a:lnSpc>
        <a:spcBef>
          <a:spcPct val="0"/>
        </a:spcBef>
        <a:buNone/>
        <a:defRPr sz="17600" kern="1200">
          <a:solidFill>
            <a:schemeClr val="tx1"/>
          </a:solidFill>
          <a:latin typeface="+mj-lt"/>
          <a:ea typeface="+mj-ea"/>
          <a:cs typeface="+mj-cs"/>
        </a:defRPr>
      </a:lvl1pPr>
    </p:titleStyle>
    <p:bodyStyle>
      <a:lvl1pPr marL="914400" indent="-914400" algn="l" defTabSz="3657600" rtl="0" eaLnBrk="1" latinLnBrk="0" hangingPunct="1">
        <a:lnSpc>
          <a:spcPct val="90000"/>
        </a:lnSpc>
        <a:spcBef>
          <a:spcPts val="4000"/>
        </a:spcBef>
        <a:buFont typeface="Arial" panose="020B0604020202020204" pitchFamily="34" charset="0"/>
        <a:buChar char="•"/>
        <a:defRPr sz="11200" kern="1200">
          <a:solidFill>
            <a:schemeClr val="tx1"/>
          </a:solidFill>
          <a:latin typeface="+mn-lt"/>
          <a:ea typeface="+mn-ea"/>
          <a:cs typeface="+mn-cs"/>
        </a:defRPr>
      </a:lvl1pPr>
      <a:lvl2pPr marL="2743200" indent="-914400" algn="l" defTabSz="3657600" rtl="0" eaLnBrk="1" latinLnBrk="0" hangingPunct="1">
        <a:lnSpc>
          <a:spcPct val="90000"/>
        </a:lnSpc>
        <a:spcBef>
          <a:spcPts val="2000"/>
        </a:spcBef>
        <a:buFont typeface="Arial" panose="020B0604020202020204" pitchFamily="34" charset="0"/>
        <a:buChar char="•"/>
        <a:defRPr sz="9600" kern="1200">
          <a:solidFill>
            <a:schemeClr val="tx1"/>
          </a:solidFill>
          <a:latin typeface="+mn-lt"/>
          <a:ea typeface="+mn-ea"/>
          <a:cs typeface="+mn-cs"/>
        </a:defRPr>
      </a:lvl2pPr>
      <a:lvl3pPr marL="4572000" indent="-914400" algn="l" defTabSz="3657600" rtl="0" eaLnBrk="1" latinLnBrk="0" hangingPunct="1">
        <a:lnSpc>
          <a:spcPct val="90000"/>
        </a:lnSpc>
        <a:spcBef>
          <a:spcPts val="2000"/>
        </a:spcBef>
        <a:buFont typeface="Arial" panose="020B0604020202020204" pitchFamily="34" charset="0"/>
        <a:buChar char="•"/>
        <a:defRPr sz="8000" kern="1200">
          <a:solidFill>
            <a:schemeClr val="tx1"/>
          </a:solidFill>
          <a:latin typeface="+mn-lt"/>
          <a:ea typeface="+mn-ea"/>
          <a:cs typeface="+mn-cs"/>
        </a:defRPr>
      </a:lvl3pPr>
      <a:lvl4pPr marL="6400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4pPr>
      <a:lvl5pPr marL="82296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5pPr>
      <a:lvl6pPr marL="100584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6pPr>
      <a:lvl7pPr marL="118872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7pPr>
      <a:lvl8pPr marL="137160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8pPr>
      <a:lvl9pPr marL="15544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9pPr>
    </p:bodyStyle>
    <p:otherStyle>
      <a:defPPr>
        <a:defRPr lang="en-US"/>
      </a:defPPr>
      <a:lvl1pPr marL="0" algn="l" defTabSz="3657600" rtl="0" eaLnBrk="1" latinLnBrk="0" hangingPunct="1">
        <a:defRPr sz="7200" kern="1200">
          <a:solidFill>
            <a:schemeClr val="tx1"/>
          </a:solidFill>
          <a:latin typeface="+mn-lt"/>
          <a:ea typeface="+mn-ea"/>
          <a:cs typeface="+mn-cs"/>
        </a:defRPr>
      </a:lvl1pPr>
      <a:lvl2pPr marL="1828800" algn="l" defTabSz="3657600" rtl="0" eaLnBrk="1" latinLnBrk="0" hangingPunct="1">
        <a:defRPr sz="7200" kern="1200">
          <a:solidFill>
            <a:schemeClr val="tx1"/>
          </a:solidFill>
          <a:latin typeface="+mn-lt"/>
          <a:ea typeface="+mn-ea"/>
          <a:cs typeface="+mn-cs"/>
        </a:defRPr>
      </a:lvl2pPr>
      <a:lvl3pPr marL="3657600" algn="l" defTabSz="3657600" rtl="0" eaLnBrk="1" latinLnBrk="0" hangingPunct="1">
        <a:defRPr sz="7200" kern="1200">
          <a:solidFill>
            <a:schemeClr val="tx1"/>
          </a:solidFill>
          <a:latin typeface="+mn-lt"/>
          <a:ea typeface="+mn-ea"/>
          <a:cs typeface="+mn-cs"/>
        </a:defRPr>
      </a:lvl3pPr>
      <a:lvl4pPr marL="5486400" algn="l" defTabSz="3657600" rtl="0" eaLnBrk="1" latinLnBrk="0" hangingPunct="1">
        <a:defRPr sz="7200" kern="1200">
          <a:solidFill>
            <a:schemeClr val="tx1"/>
          </a:solidFill>
          <a:latin typeface="+mn-lt"/>
          <a:ea typeface="+mn-ea"/>
          <a:cs typeface="+mn-cs"/>
        </a:defRPr>
      </a:lvl4pPr>
      <a:lvl5pPr marL="7315200" algn="l" defTabSz="3657600" rtl="0" eaLnBrk="1" latinLnBrk="0" hangingPunct="1">
        <a:defRPr sz="7200" kern="1200">
          <a:solidFill>
            <a:schemeClr val="tx1"/>
          </a:solidFill>
          <a:latin typeface="+mn-lt"/>
          <a:ea typeface="+mn-ea"/>
          <a:cs typeface="+mn-cs"/>
        </a:defRPr>
      </a:lvl5pPr>
      <a:lvl6pPr marL="9144000" algn="l" defTabSz="3657600" rtl="0" eaLnBrk="1" latinLnBrk="0" hangingPunct="1">
        <a:defRPr sz="7200" kern="1200">
          <a:solidFill>
            <a:schemeClr val="tx1"/>
          </a:solidFill>
          <a:latin typeface="+mn-lt"/>
          <a:ea typeface="+mn-ea"/>
          <a:cs typeface="+mn-cs"/>
        </a:defRPr>
      </a:lvl6pPr>
      <a:lvl7pPr marL="10972800" algn="l" defTabSz="3657600" rtl="0" eaLnBrk="1" latinLnBrk="0" hangingPunct="1">
        <a:defRPr sz="7200" kern="1200">
          <a:solidFill>
            <a:schemeClr val="tx1"/>
          </a:solidFill>
          <a:latin typeface="+mn-lt"/>
          <a:ea typeface="+mn-ea"/>
          <a:cs typeface="+mn-cs"/>
        </a:defRPr>
      </a:lvl7pPr>
      <a:lvl8pPr marL="12801600" algn="l" defTabSz="3657600" rtl="0" eaLnBrk="1" latinLnBrk="0" hangingPunct="1">
        <a:defRPr sz="7200" kern="1200">
          <a:solidFill>
            <a:schemeClr val="tx1"/>
          </a:solidFill>
          <a:latin typeface="+mn-lt"/>
          <a:ea typeface="+mn-ea"/>
          <a:cs typeface="+mn-cs"/>
        </a:defRPr>
      </a:lvl8pPr>
      <a:lvl9pPr marL="14630400" algn="l" defTabSz="3657600"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he Mississippi department of education logo">
            <a:extLst>
              <a:ext uri="{FF2B5EF4-FFF2-40B4-BE49-F238E27FC236}">
                <a16:creationId xmlns:a16="http://schemas.microsoft.com/office/drawing/2014/main" id="{1175893F-ADF5-42B1-BE9E-1DB8779ACA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10154" y="1380483"/>
            <a:ext cx="5312465" cy="2301429"/>
          </a:xfrm>
          <a:prstGeom prst="rect">
            <a:avLst/>
          </a:prstGeom>
        </p:spPr>
      </p:pic>
      <p:sp>
        <p:nvSpPr>
          <p:cNvPr id="5" name="TextBox 4">
            <a:extLst>
              <a:ext uri="{FF2B5EF4-FFF2-40B4-BE49-F238E27FC236}">
                <a16:creationId xmlns:a16="http://schemas.microsoft.com/office/drawing/2014/main" id="{BF3B32AF-9804-4DAF-BE63-93F03D260F47}"/>
              </a:ext>
            </a:extLst>
          </p:cNvPr>
          <p:cNvSpPr txBox="1"/>
          <p:nvPr/>
        </p:nvSpPr>
        <p:spPr>
          <a:xfrm>
            <a:off x="13017875" y="1885767"/>
            <a:ext cx="13012615" cy="1815882"/>
          </a:xfrm>
          <a:prstGeom prst="rect">
            <a:avLst/>
          </a:prstGeom>
          <a:noFill/>
        </p:spPr>
        <p:txBody>
          <a:bodyPr wrap="square" rtlCol="0">
            <a:spAutoFit/>
          </a:bodyPr>
          <a:lstStyle/>
          <a:p>
            <a:pPr algn="ctr"/>
            <a:r>
              <a:rPr lang="en-US" sz="4000" b="1" dirty="0">
                <a:solidFill>
                  <a:schemeClr val="accent1">
                    <a:lumMod val="50000"/>
                  </a:schemeClr>
                </a:solidFill>
                <a:latin typeface="Times New Roman" panose="02020603050405020304" pitchFamily="18" charset="0"/>
                <a:cs typeface="Times New Roman" panose="02020603050405020304" pitchFamily="18" charset="0"/>
              </a:rPr>
              <a:t>The Impact of Racial Congruence on Student Achievement</a:t>
            </a:r>
            <a:endParaRPr lang="en-US" sz="4000" dirty="0">
              <a:solidFill>
                <a:schemeClr val="accent1">
                  <a:lumMod val="50000"/>
                </a:schemeClr>
              </a:solidFill>
              <a:latin typeface="Times New Roman" panose="02020603050405020304" pitchFamily="18" charset="0"/>
              <a:cs typeface="Times New Roman" panose="02020603050405020304" pitchFamily="18" charset="0"/>
            </a:endParaRPr>
          </a:p>
          <a:p>
            <a:pPr algn="ctr"/>
            <a:r>
              <a:rPr lang="en-US" dirty="0">
                <a:solidFill>
                  <a:srgbClr val="860000"/>
                </a:solidFill>
              </a:rPr>
              <a:t> </a:t>
            </a:r>
            <a:r>
              <a:rPr lang="en-US" sz="2400" dirty="0">
                <a:solidFill>
                  <a:srgbClr val="860000"/>
                </a:solidFill>
                <a:latin typeface="Times New Roman" panose="02020603050405020304" pitchFamily="18" charset="0"/>
                <a:cs typeface="Times New Roman" panose="02020603050405020304" pitchFamily="18" charset="0"/>
              </a:rPr>
              <a:t>Stephen A. Crowder, Ph.D., Yan Li, Ph.D.</a:t>
            </a:r>
          </a:p>
          <a:p>
            <a:pPr algn="ctr"/>
            <a:r>
              <a:rPr lang="en-US" sz="2400" dirty="0">
                <a:solidFill>
                  <a:srgbClr val="860000"/>
                </a:solidFill>
                <a:latin typeface="Times New Roman" panose="02020603050405020304" pitchFamily="18" charset="0"/>
                <a:cs typeface="Times New Roman" panose="02020603050405020304" pitchFamily="18" charset="0"/>
              </a:rPr>
              <a:t>The Mississippi Department of Education</a:t>
            </a:r>
          </a:p>
          <a:p>
            <a:pPr algn="ctr"/>
            <a:r>
              <a:rPr lang="en-US" sz="2400" dirty="0">
                <a:solidFill>
                  <a:srgbClr val="860000"/>
                </a:solidFill>
                <a:latin typeface="Times New Roman" panose="02020603050405020304" pitchFamily="18" charset="0"/>
                <a:cs typeface="Times New Roman" panose="02020603050405020304" pitchFamily="18" charset="0"/>
              </a:rPr>
              <a:t>Office of Research and Development</a:t>
            </a:r>
            <a:endParaRPr lang="en-US" sz="2400" dirty="0">
              <a:solidFill>
                <a:srgbClr val="860000"/>
              </a:solidFill>
              <a:effectLst/>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C74839AB-8FFD-4E56-A906-A4E1A838DCB5}"/>
              </a:ext>
            </a:extLst>
          </p:cNvPr>
          <p:cNvSpPr txBox="1"/>
          <p:nvPr/>
        </p:nvSpPr>
        <p:spPr>
          <a:xfrm>
            <a:off x="31625747" y="2481583"/>
            <a:ext cx="5680197" cy="1200329"/>
          </a:xfrm>
          <a:prstGeom prst="rect">
            <a:avLst/>
          </a:prstGeom>
          <a:noFill/>
        </p:spPr>
        <p:txBody>
          <a:bodyPr wrap="square" rtlCol="0">
            <a:spAutoFit/>
          </a:bodyPr>
          <a:lstStyle/>
          <a:p>
            <a:r>
              <a:rPr lang="en-US" sz="2400" dirty="0">
                <a:solidFill>
                  <a:srgbClr val="860000"/>
                </a:solidFill>
                <a:latin typeface="Times New Roman" panose="02020603050405020304" pitchFamily="18" charset="0"/>
                <a:cs typeface="Times New Roman" panose="02020603050405020304" pitchFamily="18" charset="0"/>
              </a:rPr>
              <a:t>www.mdek12.org</a:t>
            </a:r>
          </a:p>
          <a:p>
            <a:r>
              <a:rPr lang="en-US" sz="2400" dirty="0">
                <a:solidFill>
                  <a:srgbClr val="860000"/>
                </a:solidFill>
                <a:latin typeface="Times New Roman" panose="02020603050405020304" pitchFamily="18" charset="0"/>
                <a:cs typeface="Times New Roman" panose="02020603050405020304" pitchFamily="18" charset="0"/>
              </a:rPr>
              <a:t>scrowder@mdek12.org</a:t>
            </a:r>
          </a:p>
          <a:p>
            <a:r>
              <a:rPr lang="en-US" sz="2400" dirty="0">
                <a:solidFill>
                  <a:srgbClr val="860000"/>
                </a:solidFill>
                <a:latin typeface="Times New Roman" panose="02020603050405020304" pitchFamily="18" charset="0"/>
                <a:cs typeface="Times New Roman" panose="02020603050405020304" pitchFamily="18" charset="0"/>
              </a:rPr>
              <a:t>601-359-3991</a:t>
            </a:r>
          </a:p>
        </p:txBody>
      </p:sp>
      <p:sp>
        <p:nvSpPr>
          <p:cNvPr id="11" name="TextBox 10">
            <a:extLst>
              <a:ext uri="{FF2B5EF4-FFF2-40B4-BE49-F238E27FC236}">
                <a16:creationId xmlns:a16="http://schemas.microsoft.com/office/drawing/2014/main" id="{9CAB3DE1-E855-46F9-B0AE-5BC694DCE9F9}"/>
              </a:ext>
            </a:extLst>
          </p:cNvPr>
          <p:cNvSpPr txBox="1"/>
          <p:nvPr/>
        </p:nvSpPr>
        <p:spPr>
          <a:xfrm>
            <a:off x="2391504" y="4575847"/>
            <a:ext cx="32355692" cy="1200329"/>
          </a:xfrm>
          <a:prstGeom prst="rect">
            <a:avLst/>
          </a:prstGeom>
          <a:noFill/>
        </p:spPr>
        <p:txBody>
          <a:bodyPr wrap="square" rtlCol="0">
            <a:spAutoFit/>
          </a:bodyPr>
          <a:lstStyle/>
          <a:p>
            <a:r>
              <a:rPr lang="en-US" sz="3600" b="1" dirty="0">
                <a:solidFill>
                  <a:schemeClr val="accent1">
                    <a:lumMod val="50000"/>
                  </a:schemeClr>
                </a:solidFill>
                <a:latin typeface="Times New Roman" panose="02020603050405020304" pitchFamily="18" charset="0"/>
                <a:cs typeface="Times New Roman" panose="02020603050405020304" pitchFamily="18" charset="0"/>
              </a:rPr>
              <a:t>Racial congruence plays a significant role in student performance level.  When teachers and students were racially congruent, the odds of scoring in the advanced/proficient range increased for each subject area. This effect was consistent for both middle school and high school.</a:t>
            </a:r>
          </a:p>
        </p:txBody>
      </p:sp>
      <p:sp>
        <p:nvSpPr>
          <p:cNvPr id="2" name="TextBox 1">
            <a:extLst>
              <a:ext uri="{FF2B5EF4-FFF2-40B4-BE49-F238E27FC236}">
                <a16:creationId xmlns:a16="http://schemas.microsoft.com/office/drawing/2014/main" id="{295C09AF-AFCB-4DF9-816D-EADDC45DF4BC}"/>
              </a:ext>
            </a:extLst>
          </p:cNvPr>
          <p:cNvSpPr txBox="1"/>
          <p:nvPr/>
        </p:nvSpPr>
        <p:spPr>
          <a:xfrm>
            <a:off x="1626460" y="6126916"/>
            <a:ext cx="5593819" cy="584775"/>
          </a:xfrm>
          <a:prstGeom prst="rect">
            <a:avLst/>
          </a:prstGeom>
          <a:noFill/>
        </p:spPr>
        <p:txBody>
          <a:bodyPr wrap="square" rtlCol="0">
            <a:spAutoFit/>
          </a:bodyPr>
          <a:lstStyle/>
          <a:p>
            <a:r>
              <a:rPr lang="en-US" sz="3200" b="1" u="sng" dirty="0">
                <a:solidFill>
                  <a:schemeClr val="accent1">
                    <a:lumMod val="50000"/>
                  </a:schemeClr>
                </a:solidFill>
                <a:latin typeface="Times New Roman" panose="02020603050405020304" pitchFamily="18" charset="0"/>
                <a:cs typeface="Times New Roman" panose="02020603050405020304" pitchFamily="18" charset="0"/>
              </a:rPr>
              <a:t>Background</a:t>
            </a:r>
          </a:p>
        </p:txBody>
      </p:sp>
      <p:sp>
        <p:nvSpPr>
          <p:cNvPr id="10" name="TextBox 9">
            <a:extLst>
              <a:ext uri="{FF2B5EF4-FFF2-40B4-BE49-F238E27FC236}">
                <a16:creationId xmlns:a16="http://schemas.microsoft.com/office/drawing/2014/main" id="{C29018FC-1D13-4B22-9320-49B0CF1A18EA}"/>
              </a:ext>
            </a:extLst>
          </p:cNvPr>
          <p:cNvSpPr txBox="1"/>
          <p:nvPr/>
        </p:nvSpPr>
        <p:spPr>
          <a:xfrm>
            <a:off x="1692479" y="10886186"/>
            <a:ext cx="5593819" cy="584775"/>
          </a:xfrm>
          <a:prstGeom prst="rect">
            <a:avLst/>
          </a:prstGeom>
          <a:noFill/>
        </p:spPr>
        <p:txBody>
          <a:bodyPr wrap="square" rtlCol="0">
            <a:spAutoFit/>
          </a:bodyPr>
          <a:lstStyle/>
          <a:p>
            <a:r>
              <a:rPr lang="en-US" sz="3200" b="1" u="sng" dirty="0">
                <a:solidFill>
                  <a:schemeClr val="accent1">
                    <a:lumMod val="50000"/>
                  </a:schemeClr>
                </a:solidFill>
                <a:latin typeface="Times New Roman" panose="02020603050405020304" pitchFamily="18" charset="0"/>
                <a:cs typeface="Times New Roman" panose="02020603050405020304" pitchFamily="18" charset="0"/>
              </a:rPr>
              <a:t>Objectives</a:t>
            </a:r>
          </a:p>
        </p:txBody>
      </p:sp>
      <p:sp>
        <p:nvSpPr>
          <p:cNvPr id="14" name="TextBox 13">
            <a:extLst>
              <a:ext uri="{FF2B5EF4-FFF2-40B4-BE49-F238E27FC236}">
                <a16:creationId xmlns:a16="http://schemas.microsoft.com/office/drawing/2014/main" id="{685619B4-C7BD-4BCB-8E0E-475DAFBD402E}"/>
              </a:ext>
            </a:extLst>
          </p:cNvPr>
          <p:cNvSpPr txBox="1"/>
          <p:nvPr/>
        </p:nvSpPr>
        <p:spPr>
          <a:xfrm>
            <a:off x="1689831" y="13317523"/>
            <a:ext cx="5312465" cy="584775"/>
          </a:xfrm>
          <a:prstGeom prst="rect">
            <a:avLst/>
          </a:prstGeom>
          <a:noFill/>
        </p:spPr>
        <p:txBody>
          <a:bodyPr wrap="square" rtlCol="0">
            <a:spAutoFit/>
          </a:bodyPr>
          <a:lstStyle/>
          <a:p>
            <a:r>
              <a:rPr lang="en-US" sz="3200" b="1" u="sng" dirty="0">
                <a:solidFill>
                  <a:schemeClr val="accent1">
                    <a:lumMod val="50000"/>
                  </a:schemeClr>
                </a:solidFill>
                <a:latin typeface="Times New Roman" panose="02020603050405020304" pitchFamily="18" charset="0"/>
                <a:cs typeface="Times New Roman" panose="02020603050405020304" pitchFamily="18" charset="0"/>
              </a:rPr>
              <a:t>Data &amp; Methods</a:t>
            </a:r>
          </a:p>
        </p:txBody>
      </p:sp>
      <p:sp>
        <p:nvSpPr>
          <p:cNvPr id="4" name="TextBox 3" descr="This section describes the variables studied in this research.  These included student performance level, congruence, teacher gender, alternate route, degree type, and years of teaching experience">
            <a:extLst>
              <a:ext uri="{FF2B5EF4-FFF2-40B4-BE49-F238E27FC236}">
                <a16:creationId xmlns:a16="http://schemas.microsoft.com/office/drawing/2014/main" id="{C097C880-DA71-4CF3-BDEB-71FD9C778443}"/>
              </a:ext>
            </a:extLst>
          </p:cNvPr>
          <p:cNvSpPr txBox="1"/>
          <p:nvPr/>
        </p:nvSpPr>
        <p:spPr>
          <a:xfrm>
            <a:off x="5451231" y="14427342"/>
            <a:ext cx="6576646" cy="11183815"/>
          </a:xfrm>
          <a:prstGeom prst="rect">
            <a:avLst/>
          </a:prstGeom>
          <a:noFill/>
        </p:spPr>
        <p:txBody>
          <a:bodyPr wrap="square" rtlCol="0">
            <a:spAutoFit/>
          </a:bodyPr>
          <a:lstStyle/>
          <a:p>
            <a:endParaRPr lang="en-US"/>
          </a:p>
        </p:txBody>
      </p:sp>
      <p:sp>
        <p:nvSpPr>
          <p:cNvPr id="27" name="TextBox 26" descr="This is a section of the results highlighting B, the significance level, and the marginal effect">
            <a:extLst>
              <a:ext uri="{FF2B5EF4-FFF2-40B4-BE49-F238E27FC236}">
                <a16:creationId xmlns:a16="http://schemas.microsoft.com/office/drawing/2014/main" id="{73DC66A7-4348-4660-B8E9-778F91E43751}"/>
              </a:ext>
            </a:extLst>
          </p:cNvPr>
          <p:cNvSpPr txBox="1"/>
          <p:nvPr/>
        </p:nvSpPr>
        <p:spPr>
          <a:xfrm>
            <a:off x="28557668" y="9075582"/>
            <a:ext cx="7166670" cy="8128635"/>
          </a:xfrm>
          <a:prstGeom prst="rect">
            <a:avLst/>
          </a:prstGeom>
          <a:noFill/>
        </p:spPr>
        <p:txBody>
          <a:bodyPr wrap="square" rtlCol="0">
            <a:spAutoFit/>
          </a:bodyPr>
          <a:lstStyle/>
          <a:p>
            <a:endParaRPr lang="en-US" dirty="0"/>
          </a:p>
        </p:txBody>
      </p:sp>
      <p:sp>
        <p:nvSpPr>
          <p:cNvPr id="39" name="TextBox 38" descr="This is a section of the results">
            <a:extLst>
              <a:ext uri="{FF2B5EF4-FFF2-40B4-BE49-F238E27FC236}">
                <a16:creationId xmlns:a16="http://schemas.microsoft.com/office/drawing/2014/main" id="{1AFA8E3F-9A5B-4362-87BE-9F6E58A51DD8}"/>
              </a:ext>
            </a:extLst>
          </p:cNvPr>
          <p:cNvSpPr txBox="1"/>
          <p:nvPr/>
        </p:nvSpPr>
        <p:spPr>
          <a:xfrm>
            <a:off x="28577011" y="16881231"/>
            <a:ext cx="7147327" cy="8729926"/>
          </a:xfrm>
          <a:prstGeom prst="rect">
            <a:avLst/>
          </a:prstGeom>
          <a:noFill/>
        </p:spPr>
        <p:txBody>
          <a:bodyPr wrap="square" rtlCol="0">
            <a:spAutoFit/>
          </a:bodyPr>
          <a:lstStyle/>
          <a:p>
            <a:endParaRPr lang="en-US" dirty="0"/>
          </a:p>
        </p:txBody>
      </p:sp>
      <p:sp>
        <p:nvSpPr>
          <p:cNvPr id="67" name="TextBox 66">
            <a:extLst>
              <a:ext uri="{FF2B5EF4-FFF2-40B4-BE49-F238E27FC236}">
                <a16:creationId xmlns:a16="http://schemas.microsoft.com/office/drawing/2014/main" id="{898ECB07-994D-437D-A2BE-50590406F0B5}"/>
              </a:ext>
            </a:extLst>
          </p:cNvPr>
          <p:cNvSpPr txBox="1"/>
          <p:nvPr/>
        </p:nvSpPr>
        <p:spPr>
          <a:xfrm>
            <a:off x="7286298" y="19563359"/>
            <a:ext cx="3471203" cy="3447098"/>
          </a:xfrm>
          <a:prstGeom prst="rect">
            <a:avLst/>
          </a:prstGeom>
          <a:noFill/>
        </p:spPr>
        <p:txBody>
          <a:bodyPr wrap="square" rtlCol="0">
            <a:spAutoFit/>
          </a:bodyPr>
          <a:lstStyle/>
          <a:p>
            <a:r>
              <a:rPr lang="en-US" sz="2000" dirty="0">
                <a:solidFill>
                  <a:schemeClr val="accent1">
                    <a:lumMod val="50000"/>
                  </a:schemeClr>
                </a:solidFill>
                <a:latin typeface="Times New Roman" panose="02020603050405020304" pitchFamily="18" charset="0"/>
                <a:cs typeface="Times New Roman" panose="02020603050405020304" pitchFamily="18" charset="0"/>
              </a:rPr>
              <a:t>Outcome variable:</a:t>
            </a:r>
          </a:p>
          <a:p>
            <a:pPr marL="342900" indent="-342900">
              <a:buFont typeface="Wingdings" panose="05000000000000000000" pitchFamily="2" charset="2"/>
              <a:buChar char="q"/>
            </a:pPr>
            <a:r>
              <a:rPr lang="en-US" sz="2000" dirty="0">
                <a:solidFill>
                  <a:schemeClr val="accent1">
                    <a:lumMod val="50000"/>
                  </a:schemeClr>
                </a:solidFill>
                <a:latin typeface="Times New Roman" panose="02020603050405020304" pitchFamily="18" charset="0"/>
                <a:cs typeface="Times New Roman" panose="02020603050405020304" pitchFamily="18" charset="0"/>
              </a:rPr>
              <a:t>Student Performance Level</a:t>
            </a:r>
          </a:p>
          <a:p>
            <a:endParaRPr lang="en-US" sz="2000" dirty="0">
              <a:solidFill>
                <a:schemeClr val="accent1">
                  <a:lumMod val="50000"/>
                </a:schemeClr>
              </a:solidFill>
              <a:latin typeface="Times New Roman" panose="02020603050405020304" pitchFamily="18" charset="0"/>
              <a:cs typeface="Times New Roman" panose="02020603050405020304" pitchFamily="18" charset="0"/>
            </a:endParaRPr>
          </a:p>
          <a:p>
            <a:r>
              <a:rPr lang="en-US" sz="2000" dirty="0">
                <a:solidFill>
                  <a:schemeClr val="accent1">
                    <a:lumMod val="50000"/>
                  </a:schemeClr>
                </a:solidFill>
                <a:latin typeface="Times New Roman" panose="02020603050405020304" pitchFamily="18" charset="0"/>
                <a:cs typeface="Times New Roman" panose="02020603050405020304" pitchFamily="18" charset="0"/>
              </a:rPr>
              <a:t>Independent variables:</a:t>
            </a:r>
          </a:p>
          <a:p>
            <a:pPr marL="342900" indent="-342900">
              <a:buFont typeface="Wingdings" panose="05000000000000000000" pitchFamily="2" charset="2"/>
              <a:buChar char="q"/>
            </a:pPr>
            <a:r>
              <a:rPr lang="en-US" sz="2000" dirty="0">
                <a:solidFill>
                  <a:schemeClr val="accent1">
                    <a:lumMod val="50000"/>
                  </a:schemeClr>
                </a:solidFill>
                <a:latin typeface="Times New Roman" panose="02020603050405020304" pitchFamily="18" charset="0"/>
                <a:cs typeface="Times New Roman" panose="02020603050405020304" pitchFamily="18" charset="0"/>
              </a:rPr>
              <a:t>Congruence</a:t>
            </a:r>
          </a:p>
          <a:p>
            <a:pPr marL="342900" indent="-342900">
              <a:buFont typeface="Wingdings" panose="05000000000000000000" pitchFamily="2" charset="2"/>
              <a:buChar char="q"/>
            </a:pPr>
            <a:r>
              <a:rPr lang="en-US" sz="2000" dirty="0">
                <a:solidFill>
                  <a:schemeClr val="accent1">
                    <a:lumMod val="50000"/>
                  </a:schemeClr>
                </a:solidFill>
                <a:latin typeface="Times New Roman" panose="02020603050405020304" pitchFamily="18" charset="0"/>
                <a:cs typeface="Times New Roman" panose="02020603050405020304" pitchFamily="18" charset="0"/>
              </a:rPr>
              <a:t>Teacher Gender</a:t>
            </a:r>
          </a:p>
          <a:p>
            <a:pPr marL="342900" indent="-342900">
              <a:buFont typeface="Wingdings" panose="05000000000000000000" pitchFamily="2" charset="2"/>
              <a:buChar char="q"/>
            </a:pPr>
            <a:r>
              <a:rPr lang="en-US" sz="2000" dirty="0">
                <a:solidFill>
                  <a:schemeClr val="accent1">
                    <a:lumMod val="50000"/>
                  </a:schemeClr>
                </a:solidFill>
                <a:latin typeface="Times New Roman" panose="02020603050405020304" pitchFamily="18" charset="0"/>
                <a:cs typeface="Times New Roman" panose="02020603050405020304" pitchFamily="18" charset="0"/>
              </a:rPr>
              <a:t>Alternate Route</a:t>
            </a:r>
          </a:p>
          <a:p>
            <a:pPr marL="342900" indent="-342900">
              <a:buFont typeface="Wingdings" panose="05000000000000000000" pitchFamily="2" charset="2"/>
              <a:buChar char="q"/>
            </a:pPr>
            <a:r>
              <a:rPr lang="en-US" sz="2000" dirty="0">
                <a:solidFill>
                  <a:schemeClr val="accent1">
                    <a:lumMod val="50000"/>
                  </a:schemeClr>
                </a:solidFill>
                <a:latin typeface="Times New Roman" panose="02020603050405020304" pitchFamily="18" charset="0"/>
                <a:cs typeface="Times New Roman" panose="02020603050405020304" pitchFamily="18" charset="0"/>
              </a:rPr>
              <a:t>Degree Type</a:t>
            </a:r>
          </a:p>
          <a:p>
            <a:pPr marL="342900" indent="-342900">
              <a:buFont typeface="Wingdings" panose="05000000000000000000" pitchFamily="2" charset="2"/>
              <a:buChar char="q"/>
            </a:pPr>
            <a:r>
              <a:rPr lang="en-US" sz="2000" dirty="0">
                <a:solidFill>
                  <a:schemeClr val="accent1">
                    <a:lumMod val="50000"/>
                  </a:schemeClr>
                </a:solidFill>
                <a:latin typeface="Times New Roman" panose="02020603050405020304" pitchFamily="18" charset="0"/>
                <a:cs typeface="Times New Roman" panose="02020603050405020304" pitchFamily="18" charset="0"/>
              </a:rPr>
              <a:t>Years of Teaching Experience</a:t>
            </a:r>
          </a:p>
          <a:p>
            <a:endParaRPr lang="en-US" dirty="0"/>
          </a:p>
        </p:txBody>
      </p:sp>
      <p:sp>
        <p:nvSpPr>
          <p:cNvPr id="68" name="TextBox 67">
            <a:extLst>
              <a:ext uri="{FF2B5EF4-FFF2-40B4-BE49-F238E27FC236}">
                <a16:creationId xmlns:a16="http://schemas.microsoft.com/office/drawing/2014/main" id="{47D56835-FE82-473A-9E23-EE1E050605A0}"/>
              </a:ext>
            </a:extLst>
          </p:cNvPr>
          <p:cNvSpPr txBox="1"/>
          <p:nvPr/>
        </p:nvSpPr>
        <p:spPr>
          <a:xfrm>
            <a:off x="1692479" y="7108031"/>
            <a:ext cx="7406640" cy="3754874"/>
          </a:xfrm>
          <a:prstGeom prst="rect">
            <a:avLst/>
          </a:prstGeom>
          <a:noFill/>
        </p:spPr>
        <p:txBody>
          <a:bodyPr wrap="square" rtlCol="0">
            <a:spAutoFit/>
          </a:bodyPr>
          <a:lstStyle/>
          <a:p>
            <a:pPr marL="342900" indent="-342900">
              <a:buFont typeface="Wingdings" panose="05000000000000000000" pitchFamily="2" charset="2"/>
              <a:buChar char="q"/>
            </a:pPr>
            <a:r>
              <a:rPr lang="en-US" sz="2000" dirty="0">
                <a:solidFill>
                  <a:schemeClr val="accent1">
                    <a:lumMod val="50000"/>
                  </a:schemeClr>
                </a:solidFill>
                <a:latin typeface="Times New Roman" panose="02020603050405020304" pitchFamily="18" charset="0"/>
                <a:cs typeface="Times New Roman" panose="02020603050405020304" pitchFamily="18" charset="0"/>
              </a:rPr>
              <a:t>The literature had mixed results on the effects of racial congruence</a:t>
            </a:r>
          </a:p>
          <a:p>
            <a:pPr marL="342900" indent="-342900">
              <a:buFont typeface="Wingdings" panose="05000000000000000000" pitchFamily="2" charset="2"/>
              <a:buChar char="q"/>
            </a:pPr>
            <a:endParaRPr lang="en-US" sz="2000" dirty="0">
              <a:solidFill>
                <a:schemeClr val="accent1">
                  <a:lumMod val="50000"/>
                </a:schemeClr>
              </a:solidFill>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q"/>
            </a:pPr>
            <a:r>
              <a:rPr lang="en-US" sz="2000" dirty="0">
                <a:solidFill>
                  <a:schemeClr val="accent1">
                    <a:lumMod val="50000"/>
                  </a:schemeClr>
                </a:solidFill>
                <a:latin typeface="Times New Roman" panose="02020603050405020304" pitchFamily="18" charset="0"/>
                <a:cs typeface="Times New Roman" panose="02020603050405020304" pitchFamily="18" charset="0"/>
              </a:rPr>
              <a:t>Congruence is defined teachers and students within a school being of the same race</a:t>
            </a:r>
          </a:p>
          <a:p>
            <a:pPr marL="342900" indent="-342900">
              <a:buFont typeface="Wingdings" panose="05000000000000000000" pitchFamily="2" charset="2"/>
              <a:buChar char="q"/>
            </a:pPr>
            <a:endParaRPr lang="en-US" sz="2000" dirty="0">
              <a:solidFill>
                <a:schemeClr val="accent1">
                  <a:lumMod val="50000"/>
                </a:schemeClr>
              </a:solidFill>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q"/>
            </a:pPr>
            <a:r>
              <a:rPr lang="en-US" sz="2000" dirty="0">
                <a:solidFill>
                  <a:schemeClr val="accent1">
                    <a:lumMod val="50000"/>
                  </a:schemeClr>
                </a:solidFill>
                <a:latin typeface="Times New Roman" panose="02020603050405020304" pitchFamily="18" charset="0"/>
                <a:cs typeface="Times New Roman" panose="02020603050405020304" pitchFamily="18" charset="0"/>
              </a:rPr>
              <a:t>There are some issues with using nationally representative samples to make inferences about student performance </a:t>
            </a:r>
          </a:p>
          <a:p>
            <a:pPr marL="342900" indent="-342900">
              <a:buFont typeface="Wingdings" panose="05000000000000000000" pitchFamily="2" charset="2"/>
              <a:buChar char="q"/>
            </a:pPr>
            <a:endParaRPr lang="en-US" sz="2000" dirty="0">
              <a:solidFill>
                <a:schemeClr val="accent1">
                  <a:lumMod val="50000"/>
                </a:schemeClr>
              </a:solidFill>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q"/>
            </a:pPr>
            <a:r>
              <a:rPr lang="en-US" sz="2000" dirty="0">
                <a:solidFill>
                  <a:schemeClr val="accent1">
                    <a:lumMod val="50000"/>
                  </a:schemeClr>
                </a:solidFill>
                <a:latin typeface="Times New Roman" panose="02020603050405020304" pitchFamily="18" charset="0"/>
                <a:cs typeface="Times New Roman" panose="02020603050405020304" pitchFamily="18" charset="0"/>
              </a:rPr>
              <a:t>Mississippi is  especially vulnerable to this problem because there are more minority students than white  and more white teachers than minority</a:t>
            </a:r>
          </a:p>
          <a:p>
            <a:endParaRPr lang="en-US" dirty="0"/>
          </a:p>
        </p:txBody>
      </p:sp>
      <p:graphicFrame>
        <p:nvGraphicFramePr>
          <p:cNvPr id="13" name="Table 12">
            <a:extLst>
              <a:ext uri="{FF2B5EF4-FFF2-40B4-BE49-F238E27FC236}">
                <a16:creationId xmlns:a16="http://schemas.microsoft.com/office/drawing/2014/main" id="{062CFA6A-BDB1-421B-A950-F6A141DB5A9B}"/>
              </a:ext>
            </a:extLst>
          </p:cNvPr>
          <p:cNvGraphicFramePr>
            <a:graphicFrameLocks noGrp="1"/>
          </p:cNvGraphicFramePr>
          <p:nvPr>
            <p:extLst>
              <p:ext uri="{D42A27DB-BD31-4B8C-83A1-F6EECF244321}">
                <p14:modId xmlns:p14="http://schemas.microsoft.com/office/powerpoint/2010/main" val="362740708"/>
              </p:ext>
            </p:extLst>
          </p:nvPr>
        </p:nvGraphicFramePr>
        <p:xfrm>
          <a:off x="28044588" y="5870064"/>
          <a:ext cx="7679749" cy="8799354"/>
        </p:xfrm>
        <a:graphic>
          <a:graphicData uri="http://schemas.openxmlformats.org/drawingml/2006/table">
            <a:tbl>
              <a:tblPr firstRow="1"/>
              <a:tblGrid>
                <a:gridCol w="1141263">
                  <a:extLst>
                    <a:ext uri="{9D8B030D-6E8A-4147-A177-3AD203B41FA5}">
                      <a16:colId xmlns:a16="http://schemas.microsoft.com/office/drawing/2014/main" val="665848420"/>
                    </a:ext>
                  </a:extLst>
                </a:gridCol>
                <a:gridCol w="1973434">
                  <a:extLst>
                    <a:ext uri="{9D8B030D-6E8A-4147-A177-3AD203B41FA5}">
                      <a16:colId xmlns:a16="http://schemas.microsoft.com/office/drawing/2014/main" val="1450095830"/>
                    </a:ext>
                  </a:extLst>
                </a:gridCol>
                <a:gridCol w="1141263">
                  <a:extLst>
                    <a:ext uri="{9D8B030D-6E8A-4147-A177-3AD203B41FA5}">
                      <a16:colId xmlns:a16="http://schemas.microsoft.com/office/drawing/2014/main" val="2723902732"/>
                    </a:ext>
                  </a:extLst>
                </a:gridCol>
                <a:gridCol w="1141263">
                  <a:extLst>
                    <a:ext uri="{9D8B030D-6E8A-4147-A177-3AD203B41FA5}">
                      <a16:colId xmlns:a16="http://schemas.microsoft.com/office/drawing/2014/main" val="838120821"/>
                    </a:ext>
                  </a:extLst>
                </a:gridCol>
                <a:gridCol w="1141263">
                  <a:extLst>
                    <a:ext uri="{9D8B030D-6E8A-4147-A177-3AD203B41FA5}">
                      <a16:colId xmlns:a16="http://schemas.microsoft.com/office/drawing/2014/main" val="3508474788"/>
                    </a:ext>
                  </a:extLst>
                </a:gridCol>
                <a:gridCol w="1141263">
                  <a:extLst>
                    <a:ext uri="{9D8B030D-6E8A-4147-A177-3AD203B41FA5}">
                      <a16:colId xmlns:a16="http://schemas.microsoft.com/office/drawing/2014/main" val="1392638348"/>
                    </a:ext>
                  </a:extLst>
                </a:gridCol>
              </a:tblGrid>
              <a:tr h="296237">
                <a:tc>
                  <a:txBody>
                    <a:bodyPr/>
                    <a:lstStyle/>
                    <a:p>
                      <a:pPr algn="l" fontAlgn="ctr"/>
                      <a:endParaRPr lang="en-US"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l"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r" fontAlgn="ct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1611118269"/>
                  </a:ext>
                </a:extLst>
              </a:tr>
              <a:tr h="296237">
                <a:tc>
                  <a:txBody>
                    <a:bodyPr/>
                    <a:lstStyle/>
                    <a:p>
                      <a:pPr algn="l" fontAlgn="ct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l"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49646707"/>
                  </a:ext>
                </a:extLst>
              </a:tr>
              <a:tr h="583497">
                <a:tc>
                  <a:txBody>
                    <a:bodyPr/>
                    <a:lstStyle/>
                    <a:p>
                      <a:pPr algn="l" fontAlgn="ct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l" fontAlgn="ct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r" fontAlgn="ct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3904910051"/>
                  </a:ext>
                </a:extLst>
              </a:tr>
              <a:tr h="296237">
                <a:tc>
                  <a:txBody>
                    <a:bodyPr/>
                    <a:lstStyle/>
                    <a:p>
                      <a:pPr algn="l" fontAlgn="ct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l" fontAlgn="ct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l" fontAlgn="ct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val="693660229"/>
                  </a:ext>
                </a:extLst>
              </a:tr>
              <a:tr h="583497">
                <a:tc>
                  <a:txBody>
                    <a:bodyPr/>
                    <a:lstStyle/>
                    <a:p>
                      <a:pPr algn="l" fontAlgn="ct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l"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1843591703"/>
                  </a:ext>
                </a:extLst>
              </a:tr>
              <a:tr h="296237">
                <a:tc>
                  <a:txBody>
                    <a:bodyPr/>
                    <a:lstStyle/>
                    <a:p>
                      <a:pPr algn="l" fontAlgn="ct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l"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3624886375"/>
                  </a:ext>
                </a:extLst>
              </a:tr>
              <a:tr h="296237">
                <a:tc>
                  <a:txBody>
                    <a:bodyPr/>
                    <a:lstStyle/>
                    <a:p>
                      <a:pPr algn="l" fontAlgn="ct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l"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1184999610"/>
                  </a:ext>
                </a:extLst>
              </a:tr>
              <a:tr h="296237">
                <a:tc>
                  <a:txBody>
                    <a:bodyPr/>
                    <a:lstStyle/>
                    <a:p>
                      <a:pPr algn="l" fontAlgn="ct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l"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r" fontAlgn="ct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1553196302"/>
                  </a:ext>
                </a:extLst>
              </a:tr>
              <a:tr h="583497">
                <a:tc>
                  <a:txBody>
                    <a:bodyPr/>
                    <a:lstStyle/>
                    <a:p>
                      <a:pPr algn="l" fontAlgn="ct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l" fontAlgn="ct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1449583619"/>
                  </a:ext>
                </a:extLst>
              </a:tr>
              <a:tr h="296237">
                <a:tc>
                  <a:txBody>
                    <a:bodyPr/>
                    <a:lstStyle/>
                    <a:p>
                      <a:pPr algn="l" fontAlgn="ct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l"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l"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val="3632703536"/>
                  </a:ext>
                </a:extLst>
              </a:tr>
              <a:tr h="583497">
                <a:tc>
                  <a:txBody>
                    <a:bodyPr/>
                    <a:lstStyle/>
                    <a:p>
                      <a:pPr algn="l" fontAlgn="ct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l" fontAlgn="ct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r" fontAlgn="ct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371334984"/>
                  </a:ext>
                </a:extLst>
              </a:tr>
              <a:tr h="296237">
                <a:tc>
                  <a:txBody>
                    <a:bodyPr/>
                    <a:lstStyle/>
                    <a:p>
                      <a:pPr algn="l" fontAlgn="ct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l"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2190758825"/>
                  </a:ext>
                </a:extLst>
              </a:tr>
              <a:tr h="296237">
                <a:tc>
                  <a:txBody>
                    <a:bodyPr/>
                    <a:lstStyle/>
                    <a:p>
                      <a:pPr algn="l" fontAlgn="ct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l"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2963045415"/>
                  </a:ext>
                </a:extLst>
              </a:tr>
              <a:tr h="296237">
                <a:tc>
                  <a:txBody>
                    <a:bodyPr/>
                    <a:lstStyle/>
                    <a:p>
                      <a:pPr algn="l" fontAlgn="ct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l"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2259868360"/>
                  </a:ext>
                </a:extLst>
              </a:tr>
              <a:tr h="583497">
                <a:tc>
                  <a:txBody>
                    <a:bodyPr/>
                    <a:lstStyle/>
                    <a:p>
                      <a:pPr algn="l" fontAlgn="ct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l"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r" fontAlgn="ct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1130219420"/>
                  </a:ext>
                </a:extLst>
              </a:tr>
              <a:tr h="296237">
                <a:tc>
                  <a:txBody>
                    <a:bodyPr/>
                    <a:lstStyle/>
                    <a:p>
                      <a:pPr algn="l" fontAlgn="ct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l"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l"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197625161"/>
                  </a:ext>
                </a:extLst>
              </a:tr>
              <a:tr h="583497">
                <a:tc>
                  <a:txBody>
                    <a:bodyPr/>
                    <a:lstStyle/>
                    <a:p>
                      <a:pPr algn="l" fontAlgn="ct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l"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786537055"/>
                  </a:ext>
                </a:extLst>
              </a:tr>
              <a:tr h="296237">
                <a:tc>
                  <a:txBody>
                    <a:bodyPr/>
                    <a:lstStyle/>
                    <a:p>
                      <a:pPr algn="l" fontAlgn="ct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l"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r" fontAlgn="ct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3103260000"/>
                  </a:ext>
                </a:extLst>
              </a:tr>
              <a:tr h="296237">
                <a:tc>
                  <a:txBody>
                    <a:bodyPr/>
                    <a:lstStyle/>
                    <a:p>
                      <a:pPr algn="l" fontAlgn="ct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l"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79119498"/>
                  </a:ext>
                </a:extLst>
              </a:tr>
              <a:tr h="296237">
                <a:tc>
                  <a:txBody>
                    <a:bodyPr/>
                    <a:lstStyle/>
                    <a:p>
                      <a:pPr algn="l" fontAlgn="ct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l"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4136433060"/>
                  </a:ext>
                </a:extLst>
              </a:tr>
              <a:tr h="583497">
                <a:tc>
                  <a:txBody>
                    <a:bodyPr/>
                    <a:lstStyle/>
                    <a:p>
                      <a:pPr algn="l" fontAlgn="ct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l"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r" fontAlgn="ct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3828627525"/>
                  </a:ext>
                </a:extLst>
              </a:tr>
              <a:tr h="296237">
                <a:tc>
                  <a:txBody>
                    <a:bodyPr/>
                    <a:lstStyle/>
                    <a:p>
                      <a:pPr algn="l" fontAlgn="ct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l" fontAlgn="ct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solidFill>
                      <a:srgbClr val="FFFFFF"/>
                    </a:solidFill>
                  </a:tcPr>
                </a:tc>
                <a:tc>
                  <a:txBody>
                    <a:bodyPr/>
                    <a:lstStyle/>
                    <a:p>
                      <a:pPr algn="r" fontAlgn="ct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l" fontAlgn="ct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3592168982"/>
                  </a:ext>
                </a:extLst>
              </a:tr>
            </a:tbl>
          </a:graphicData>
        </a:graphic>
      </p:graphicFrame>
      <p:sp>
        <p:nvSpPr>
          <p:cNvPr id="32" name="TextBox 31">
            <a:extLst>
              <a:ext uri="{FF2B5EF4-FFF2-40B4-BE49-F238E27FC236}">
                <a16:creationId xmlns:a16="http://schemas.microsoft.com/office/drawing/2014/main" id="{A3142312-BF60-41CF-8C87-2E0267CEB0F0}"/>
              </a:ext>
            </a:extLst>
          </p:cNvPr>
          <p:cNvSpPr txBox="1"/>
          <p:nvPr/>
        </p:nvSpPr>
        <p:spPr>
          <a:xfrm>
            <a:off x="7286486" y="18642192"/>
            <a:ext cx="4580190" cy="584775"/>
          </a:xfrm>
          <a:prstGeom prst="rect">
            <a:avLst/>
          </a:prstGeom>
          <a:noFill/>
        </p:spPr>
        <p:txBody>
          <a:bodyPr wrap="square" rtlCol="0">
            <a:spAutoFit/>
          </a:bodyPr>
          <a:lstStyle/>
          <a:p>
            <a:r>
              <a:rPr lang="en-US" sz="3200" b="1" u="sng" dirty="0">
                <a:solidFill>
                  <a:schemeClr val="accent1">
                    <a:lumMod val="50000"/>
                  </a:schemeClr>
                </a:solidFill>
                <a:latin typeface="Times New Roman" panose="02020603050405020304" pitchFamily="18" charset="0"/>
                <a:cs typeface="Times New Roman" panose="02020603050405020304" pitchFamily="18" charset="0"/>
              </a:rPr>
              <a:t>Variables</a:t>
            </a:r>
          </a:p>
        </p:txBody>
      </p:sp>
      <p:sp>
        <p:nvSpPr>
          <p:cNvPr id="38" name="TextBox 37">
            <a:extLst>
              <a:ext uri="{FF2B5EF4-FFF2-40B4-BE49-F238E27FC236}">
                <a16:creationId xmlns:a16="http://schemas.microsoft.com/office/drawing/2014/main" id="{09152B1C-B84F-4762-A83C-11E358E916B5}"/>
              </a:ext>
            </a:extLst>
          </p:cNvPr>
          <p:cNvSpPr txBox="1"/>
          <p:nvPr/>
        </p:nvSpPr>
        <p:spPr>
          <a:xfrm>
            <a:off x="1689831" y="14140961"/>
            <a:ext cx="9772158" cy="4370427"/>
          </a:xfrm>
          <a:prstGeom prst="rect">
            <a:avLst/>
          </a:prstGeom>
          <a:noFill/>
        </p:spPr>
        <p:txBody>
          <a:bodyPr wrap="square" rtlCol="0">
            <a:spAutoFit/>
          </a:bodyPr>
          <a:lstStyle/>
          <a:p>
            <a:pPr marL="342900" indent="-342900">
              <a:buFont typeface="Wingdings" panose="05000000000000000000" pitchFamily="2" charset="2"/>
              <a:buChar char="q"/>
            </a:pPr>
            <a:r>
              <a:rPr lang="en-US" sz="2000" dirty="0">
                <a:solidFill>
                  <a:schemeClr val="accent1">
                    <a:lumMod val="50000"/>
                  </a:schemeClr>
                </a:solidFill>
                <a:latin typeface="Times New Roman" panose="02020603050405020304" pitchFamily="18" charset="0"/>
                <a:cs typeface="Times New Roman" panose="02020603050405020304" pitchFamily="18" charset="0"/>
              </a:rPr>
              <a:t>This study used linked data from students and teachers in the 2015/2016 and 2016/2017 school years</a:t>
            </a:r>
          </a:p>
          <a:p>
            <a:pPr marL="342900" indent="-342900">
              <a:buFont typeface="Wingdings" panose="05000000000000000000" pitchFamily="2" charset="2"/>
              <a:buChar char="q"/>
            </a:pPr>
            <a:endParaRPr lang="en-US" sz="2000" dirty="0">
              <a:solidFill>
                <a:schemeClr val="accent1">
                  <a:lumMod val="50000"/>
                </a:schemeClr>
              </a:solidFill>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q"/>
            </a:pPr>
            <a:r>
              <a:rPr lang="en-US" sz="2000" dirty="0">
                <a:solidFill>
                  <a:schemeClr val="accent1">
                    <a:lumMod val="50000"/>
                  </a:schemeClr>
                </a:solidFill>
                <a:latin typeface="Times New Roman" panose="02020603050405020304" pitchFamily="18" charset="0"/>
                <a:cs typeface="Times New Roman" panose="02020603050405020304" pitchFamily="18" charset="0"/>
              </a:rPr>
              <a:t>In total results from seven subjects were analyzed.  These were   (1) high school algebra (2) high school English (3) high school biology (4)  high school history (5) middle school science (6) middle school math and (7) middle school RLA</a:t>
            </a:r>
          </a:p>
          <a:p>
            <a:pPr marL="342900" indent="-342900">
              <a:buFont typeface="Wingdings" panose="05000000000000000000" pitchFamily="2" charset="2"/>
              <a:buChar char="q"/>
            </a:pPr>
            <a:endParaRPr lang="en-US" sz="2000" dirty="0">
              <a:solidFill>
                <a:schemeClr val="accent1">
                  <a:lumMod val="50000"/>
                </a:schemeClr>
              </a:solidFill>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q"/>
            </a:pPr>
            <a:r>
              <a:rPr lang="en-US" sz="2000" dirty="0">
                <a:solidFill>
                  <a:schemeClr val="accent1">
                    <a:lumMod val="50000"/>
                  </a:schemeClr>
                </a:solidFill>
                <a:latin typeface="Times New Roman" panose="02020603050405020304" pitchFamily="18" charset="0"/>
                <a:cs typeface="Times New Roman" panose="02020603050405020304" pitchFamily="18" charset="0"/>
              </a:rPr>
              <a:t>The congruence variable was constructed on the basis of whether or not teachers and students were minorities or  non-minority white</a:t>
            </a:r>
          </a:p>
          <a:p>
            <a:pPr marL="342900" indent="-342900">
              <a:buFont typeface="Wingdings" panose="05000000000000000000" pitchFamily="2" charset="2"/>
              <a:buChar char="q"/>
            </a:pPr>
            <a:endParaRPr lang="en-US" sz="2000" dirty="0">
              <a:solidFill>
                <a:schemeClr val="accent1">
                  <a:lumMod val="50000"/>
                </a:schemeClr>
              </a:solidFill>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q"/>
            </a:pPr>
            <a:r>
              <a:rPr lang="en-US" sz="2000" dirty="0">
                <a:solidFill>
                  <a:schemeClr val="accent1">
                    <a:lumMod val="50000"/>
                  </a:schemeClr>
                </a:solidFill>
                <a:latin typeface="Times New Roman" panose="02020603050405020304" pitchFamily="18" charset="0"/>
                <a:cs typeface="Times New Roman" panose="02020603050405020304" pitchFamily="18" charset="0"/>
              </a:rPr>
              <a:t>The analysis was conducted using logistic regression models </a:t>
            </a:r>
          </a:p>
          <a:p>
            <a:pPr marL="342900" indent="-342900">
              <a:buFont typeface="Wingdings" panose="05000000000000000000" pitchFamily="2" charset="2"/>
              <a:buChar char="q"/>
            </a:pPr>
            <a:endParaRPr lang="en-US" sz="2000" dirty="0">
              <a:solidFill>
                <a:schemeClr val="accent1">
                  <a:lumMod val="50000"/>
                </a:schemeClr>
              </a:solidFill>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q"/>
            </a:pPr>
            <a:r>
              <a:rPr lang="en-US" sz="2000" dirty="0">
                <a:solidFill>
                  <a:schemeClr val="accent1">
                    <a:lumMod val="50000"/>
                  </a:schemeClr>
                </a:solidFill>
                <a:latin typeface="Times New Roman" panose="02020603050405020304" pitchFamily="18" charset="0"/>
                <a:cs typeface="Times New Roman" panose="02020603050405020304" pitchFamily="18" charset="0"/>
              </a:rPr>
              <a:t>The marginal effect was also calculated </a:t>
            </a:r>
          </a:p>
          <a:p>
            <a:endParaRPr lang="en-US" dirty="0"/>
          </a:p>
        </p:txBody>
      </p:sp>
      <p:sp>
        <p:nvSpPr>
          <p:cNvPr id="42" name="TextBox 41">
            <a:extLst>
              <a:ext uri="{FF2B5EF4-FFF2-40B4-BE49-F238E27FC236}">
                <a16:creationId xmlns:a16="http://schemas.microsoft.com/office/drawing/2014/main" id="{DA36C7E5-71F7-4F78-81F2-466C9D76D816}"/>
              </a:ext>
            </a:extLst>
          </p:cNvPr>
          <p:cNvSpPr txBox="1"/>
          <p:nvPr/>
        </p:nvSpPr>
        <p:spPr>
          <a:xfrm>
            <a:off x="1692479" y="11762221"/>
            <a:ext cx="8205212" cy="1323439"/>
          </a:xfrm>
          <a:prstGeom prst="rect">
            <a:avLst/>
          </a:prstGeom>
          <a:noFill/>
        </p:spPr>
        <p:txBody>
          <a:bodyPr wrap="square" rtlCol="0">
            <a:spAutoFit/>
          </a:bodyPr>
          <a:lstStyle/>
          <a:p>
            <a:pPr marL="342900" indent="-342900">
              <a:buFont typeface="Wingdings" panose="05000000000000000000" pitchFamily="2" charset="2"/>
              <a:buChar char="q"/>
            </a:pPr>
            <a:r>
              <a:rPr lang="en-US" sz="2000" dirty="0">
                <a:solidFill>
                  <a:schemeClr val="accent1">
                    <a:lumMod val="50000"/>
                  </a:schemeClr>
                </a:solidFill>
                <a:latin typeface="Times New Roman" panose="02020603050405020304" pitchFamily="18" charset="0"/>
                <a:cs typeface="Times New Roman" panose="02020603050405020304" pitchFamily="18" charset="0"/>
              </a:rPr>
              <a:t>The primary objective of  this study was to examine the effect of racial congruence on student performance  of  students in Mississippi.  This research should help inform policy makers on the importance of recruitment and retention of minority Teachers </a:t>
            </a:r>
          </a:p>
        </p:txBody>
      </p:sp>
      <p:sp>
        <p:nvSpPr>
          <p:cNvPr id="43" name="Title 42" descr="Results">
            <a:extLst>
              <a:ext uri="{FF2B5EF4-FFF2-40B4-BE49-F238E27FC236}">
                <a16:creationId xmlns:a16="http://schemas.microsoft.com/office/drawing/2014/main" id="{E303BEAF-CC42-4DE6-8C21-3DAE1435129D}"/>
              </a:ext>
            </a:extLst>
          </p:cNvPr>
          <p:cNvSpPr txBox="1">
            <a:spLocks noGrp="1"/>
          </p:cNvSpPr>
          <p:nvPr>
            <p:ph type="title" idx="4294967295"/>
          </p:nvPr>
        </p:nvSpPr>
        <p:spPr>
          <a:xfrm>
            <a:off x="11461989" y="6134517"/>
            <a:ext cx="1995171"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1" i="0" u="sng" strike="noStrike" kern="1200" cap="none" spc="0" normalizeH="0" baseline="0" noProof="0">
                <a:ln>
                  <a:noFill/>
                </a:ln>
                <a:solidFill>
                  <a:schemeClr val="accent1">
                    <a:lumMod val="50000"/>
                  </a:schemeClr>
                </a:solidFill>
                <a:effectLst/>
                <a:uLnTx/>
                <a:uFillTx/>
                <a:latin typeface="Times New Roman" panose="02020603050405020304" pitchFamily="18" charset="0"/>
                <a:ea typeface="+mn-ea"/>
                <a:cs typeface="Times New Roman" panose="02020603050405020304" pitchFamily="18" charset="0"/>
              </a:rPr>
              <a:t>Results</a:t>
            </a:r>
            <a:r>
              <a:rPr kumimoji="0" lang="en-US" sz="1800" b="0" i="0" u="none" strike="noStrike" kern="1200" cap="none" spc="0" normalizeH="0" baseline="0" noProof="0">
                <a:ln>
                  <a:noFill/>
                </a:ln>
                <a:solidFill>
                  <a:schemeClr val="tx1"/>
                </a:solidFill>
                <a:effectLst/>
                <a:uLnTx/>
                <a:uFillTx/>
                <a:latin typeface="+mn-lt"/>
                <a:ea typeface="+mn-ea"/>
                <a:cs typeface="+mn-cs"/>
              </a:rPr>
              <a:t> </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48" name="TextBox 47">
            <a:extLst>
              <a:ext uri="{FF2B5EF4-FFF2-40B4-BE49-F238E27FC236}">
                <a16:creationId xmlns:a16="http://schemas.microsoft.com/office/drawing/2014/main" id="{3FC00AFA-DBC3-4995-AC4B-4578D57AB43E}"/>
              </a:ext>
            </a:extLst>
          </p:cNvPr>
          <p:cNvSpPr txBox="1"/>
          <p:nvPr/>
        </p:nvSpPr>
        <p:spPr>
          <a:xfrm>
            <a:off x="11462243" y="6862483"/>
            <a:ext cx="5271277" cy="11122917"/>
          </a:xfrm>
          <a:prstGeom prst="rect">
            <a:avLst/>
          </a:prstGeom>
          <a:noFill/>
        </p:spPr>
        <p:txBody>
          <a:bodyPr wrap="square" rtlCol="0">
            <a:spAutoFit/>
          </a:bodyPr>
          <a:lstStyle/>
          <a:p>
            <a:pPr marL="342900" indent="-342900">
              <a:buFont typeface="Wingdings" panose="05000000000000000000" pitchFamily="2" charset="2"/>
              <a:buChar char="q"/>
            </a:pPr>
            <a:r>
              <a:rPr lang="en-US" sz="2000" dirty="0">
                <a:solidFill>
                  <a:schemeClr val="accent1">
                    <a:lumMod val="50000"/>
                  </a:schemeClr>
                </a:solidFill>
                <a:latin typeface="Times New Roman" panose="02020603050405020304" pitchFamily="18" charset="0"/>
                <a:cs typeface="Times New Roman" panose="02020603050405020304" pitchFamily="18" charset="0"/>
              </a:rPr>
              <a:t>For each model examined congruence had a statistically significant effect</a:t>
            </a:r>
          </a:p>
          <a:p>
            <a:pPr marL="342900" indent="-342900">
              <a:buFont typeface="Wingdings" panose="05000000000000000000" pitchFamily="2" charset="2"/>
              <a:buChar char="q"/>
            </a:pPr>
            <a:endParaRPr lang="en-US" sz="2000" dirty="0">
              <a:solidFill>
                <a:schemeClr val="accent1">
                  <a:lumMod val="50000"/>
                </a:schemeClr>
              </a:solidFill>
              <a:latin typeface="Times New Roman" panose="02020603050405020304" pitchFamily="18" charset="0"/>
              <a:cs typeface="Times New Roman" panose="02020603050405020304" pitchFamily="18" charset="0"/>
            </a:endParaRPr>
          </a:p>
          <a:p>
            <a:pPr marL="342900" marR="0" lvl="0" indent="-342900">
              <a:lnSpc>
                <a:spcPct val="150000"/>
              </a:lnSpc>
              <a:spcBef>
                <a:spcPts val="0"/>
              </a:spcBef>
              <a:spcAft>
                <a:spcPts val="0"/>
              </a:spcAft>
              <a:buFont typeface="Wingdings" panose="05000000000000000000" pitchFamily="2" charset="2"/>
              <a:buChar char="q"/>
            </a:pPr>
            <a:r>
              <a:rPr lang="en-US" sz="2000"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For algebra the odds of scoring AP is approximately 1.5 times higher.  The marginal effect indicated that the when there was congruence, the chances of scoring AP increased by 9% and 10%.  </a:t>
            </a:r>
            <a:endParaRPr lang="en-US" sz="20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Wingdings" panose="05000000000000000000" pitchFamily="2" charset="2"/>
              <a:buChar char="q"/>
            </a:pPr>
            <a:r>
              <a:rPr lang="en-US" sz="2000"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For high school biology, this factor increased the probability of scoring in the higher performance classification by 12% in 15/16 and 9% in 16/17.  </a:t>
            </a:r>
            <a:endParaRPr lang="en-US" sz="20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Wingdings" panose="05000000000000000000" pitchFamily="2" charset="2"/>
              <a:buChar char="q"/>
            </a:pPr>
            <a:r>
              <a:rPr lang="en-US" sz="2000"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For high school English as well as history when teachers and students were racially congruent, the odds of scoring AP were between approximately 1.7 and 2.0 times higher for both years.  </a:t>
            </a:r>
            <a:endParaRPr lang="en-US" sz="20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Wingdings" panose="05000000000000000000" pitchFamily="2" charset="2"/>
              <a:buChar char="q"/>
            </a:pPr>
            <a:r>
              <a:rPr lang="en-US" sz="2000"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For English and history, the marginal effect demonstrated that the odds of scoring AP range was between 17% and 13% higher when there was congruence.</a:t>
            </a:r>
            <a:endParaRPr lang="en-US" sz="20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800"/>
              </a:spcAft>
              <a:buFont typeface="Wingdings" panose="05000000000000000000" pitchFamily="2" charset="2"/>
              <a:buChar char="q"/>
            </a:pPr>
            <a:r>
              <a:rPr lang="en-US" sz="2000"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For the middle school, the odds of scoring AP increased between 8% and 10%, depending on the assessment and year for all three subject areas.  </a:t>
            </a:r>
            <a:endParaRPr lang="en-US" sz="20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1A407F14-8A2D-4F16-9B27-705814FE8278}"/>
              </a:ext>
            </a:extLst>
          </p:cNvPr>
          <p:cNvSpPr txBox="1"/>
          <p:nvPr/>
        </p:nvSpPr>
        <p:spPr>
          <a:xfrm>
            <a:off x="11414738" y="18642192"/>
            <a:ext cx="4580190" cy="584775"/>
          </a:xfrm>
          <a:prstGeom prst="rect">
            <a:avLst/>
          </a:prstGeom>
          <a:noFill/>
        </p:spPr>
        <p:txBody>
          <a:bodyPr wrap="square" rtlCol="0">
            <a:spAutoFit/>
          </a:bodyPr>
          <a:lstStyle/>
          <a:p>
            <a:r>
              <a:rPr lang="en-US" sz="3200" b="1" u="sng" dirty="0">
                <a:solidFill>
                  <a:schemeClr val="accent1">
                    <a:lumMod val="50000"/>
                  </a:schemeClr>
                </a:solidFill>
                <a:latin typeface="Times New Roman" panose="02020603050405020304" pitchFamily="18" charset="0"/>
                <a:cs typeface="Times New Roman" panose="02020603050405020304" pitchFamily="18" charset="0"/>
              </a:rPr>
              <a:t>Study Implications</a:t>
            </a:r>
          </a:p>
        </p:txBody>
      </p:sp>
      <p:sp>
        <p:nvSpPr>
          <p:cNvPr id="9" name="TextBox 8">
            <a:extLst>
              <a:ext uri="{FF2B5EF4-FFF2-40B4-BE49-F238E27FC236}">
                <a16:creationId xmlns:a16="http://schemas.microsoft.com/office/drawing/2014/main" id="{85A5C189-C7A7-45A8-B6FB-0852BCE94918}"/>
              </a:ext>
            </a:extLst>
          </p:cNvPr>
          <p:cNvSpPr txBox="1"/>
          <p:nvPr/>
        </p:nvSpPr>
        <p:spPr>
          <a:xfrm>
            <a:off x="11461989" y="19595515"/>
            <a:ext cx="4857373" cy="3785652"/>
          </a:xfrm>
          <a:prstGeom prst="rect">
            <a:avLst/>
          </a:prstGeom>
          <a:noFill/>
        </p:spPr>
        <p:txBody>
          <a:bodyPr wrap="square" rtlCol="0">
            <a:spAutoFit/>
          </a:bodyPr>
          <a:lstStyle/>
          <a:p>
            <a:pPr marL="342900" indent="-342900">
              <a:buFont typeface="Wingdings" panose="05000000000000000000" pitchFamily="2" charset="2"/>
              <a:buChar char="q"/>
            </a:pPr>
            <a:r>
              <a:rPr lang="en-US" sz="2000" dirty="0">
                <a:solidFill>
                  <a:schemeClr val="accent1">
                    <a:lumMod val="50000"/>
                  </a:schemeClr>
                </a:solidFill>
                <a:latin typeface="Times New Roman" panose="02020603050405020304" pitchFamily="18" charset="0"/>
                <a:cs typeface="Times New Roman" panose="02020603050405020304" pitchFamily="18" charset="0"/>
              </a:rPr>
              <a:t>The recruitment and retention of minority teachers is a major factor associated with student performance </a:t>
            </a:r>
          </a:p>
          <a:p>
            <a:endParaRPr lang="en-US" sz="2000" dirty="0">
              <a:solidFill>
                <a:schemeClr val="accent1">
                  <a:lumMod val="50000"/>
                </a:schemeClr>
              </a:solidFill>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q"/>
            </a:pPr>
            <a:r>
              <a:rPr lang="en-US" sz="2000" dirty="0">
                <a:solidFill>
                  <a:schemeClr val="accent1">
                    <a:lumMod val="50000"/>
                  </a:schemeClr>
                </a:solidFill>
                <a:latin typeface="Times New Roman" panose="02020603050405020304" pitchFamily="18" charset="0"/>
                <a:cs typeface="Times New Roman" panose="02020603050405020304" pitchFamily="18" charset="0"/>
              </a:rPr>
              <a:t>Other teacher factors such as gender and years of experience also play a significant role in student achievement.</a:t>
            </a:r>
          </a:p>
          <a:p>
            <a:endParaRPr lang="en-US" sz="2000" dirty="0">
              <a:solidFill>
                <a:schemeClr val="accent1">
                  <a:lumMod val="50000"/>
                </a:schemeClr>
              </a:solidFill>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q"/>
            </a:pPr>
            <a:r>
              <a:rPr lang="en-US" sz="2000" dirty="0">
                <a:solidFill>
                  <a:schemeClr val="accent1">
                    <a:lumMod val="50000"/>
                  </a:schemeClr>
                </a:solidFill>
                <a:latin typeface="Times New Roman" panose="02020603050405020304" pitchFamily="18" charset="0"/>
                <a:cs typeface="Times New Roman" panose="02020603050405020304" pitchFamily="18" charset="0"/>
              </a:rPr>
              <a:t>The effects of congruence are present for both middle and high school</a:t>
            </a:r>
          </a:p>
          <a:p>
            <a:pPr marL="342900" indent="-342900">
              <a:buFont typeface="Wingdings" panose="05000000000000000000" pitchFamily="2" charset="2"/>
              <a:buChar char="q"/>
            </a:pPr>
            <a:endParaRPr lang="en-US" sz="2000" dirty="0">
              <a:solidFill>
                <a:schemeClr val="accent1">
                  <a:lumMod val="50000"/>
                </a:schemeClr>
              </a:solidFill>
              <a:latin typeface="Times New Roman" panose="02020603050405020304" pitchFamily="18" charset="0"/>
              <a:cs typeface="Times New Roman" panose="02020603050405020304" pitchFamily="18" charset="0"/>
            </a:endParaRPr>
          </a:p>
          <a:p>
            <a:endParaRPr lang="en-US" sz="20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5741AD96-AF65-4602-80DA-ADE8426DAD24}"/>
              </a:ext>
              <a:ext uri="{C183D7F6-B498-43B3-948B-1728B52AA6E4}">
                <adec:decorative xmlns:adec="http://schemas.microsoft.com/office/drawing/2017/decorative" val="1"/>
              </a:ext>
            </a:extLst>
          </p:cNvPr>
          <p:cNvSpPr txBox="1"/>
          <p:nvPr/>
        </p:nvSpPr>
        <p:spPr>
          <a:xfrm>
            <a:off x="9546109" y="17341377"/>
            <a:ext cx="1015211" cy="1038063"/>
          </a:xfrm>
          <a:prstGeom prst="rect">
            <a:avLst/>
          </a:prstGeom>
          <a:noFill/>
        </p:spPr>
        <p:txBody>
          <a:bodyPr wrap="square" rtlCol="0">
            <a:spAutoFit/>
          </a:bodyPr>
          <a:lstStyle/>
          <a:p>
            <a:endParaRPr lang="en-US" dirty="0"/>
          </a:p>
        </p:txBody>
      </p:sp>
      <p:graphicFrame>
        <p:nvGraphicFramePr>
          <p:cNvPr id="19" name="Table 18" descr="This section describes the number of subjects for each assessment. ">
            <a:extLst>
              <a:ext uri="{FF2B5EF4-FFF2-40B4-BE49-F238E27FC236}">
                <a16:creationId xmlns:a16="http://schemas.microsoft.com/office/drawing/2014/main" id="{918E532A-AB2D-473C-A4C6-7ED438D3C3A7}"/>
              </a:ext>
            </a:extLst>
          </p:cNvPr>
          <p:cNvGraphicFramePr>
            <a:graphicFrameLocks noGrp="1"/>
          </p:cNvGraphicFramePr>
          <p:nvPr>
            <p:extLst>
              <p:ext uri="{D42A27DB-BD31-4B8C-83A1-F6EECF244321}">
                <p14:modId xmlns:p14="http://schemas.microsoft.com/office/powerpoint/2010/main" val="3823670474"/>
              </p:ext>
            </p:extLst>
          </p:nvPr>
        </p:nvGraphicFramePr>
        <p:xfrm>
          <a:off x="2104560" y="19563359"/>
          <a:ext cx="2897309" cy="4400550"/>
        </p:xfrm>
        <a:graphic>
          <a:graphicData uri="http://schemas.openxmlformats.org/drawingml/2006/table">
            <a:tbl>
              <a:tblPr/>
              <a:tblGrid>
                <a:gridCol w="1767850">
                  <a:extLst>
                    <a:ext uri="{9D8B030D-6E8A-4147-A177-3AD203B41FA5}">
                      <a16:colId xmlns:a16="http://schemas.microsoft.com/office/drawing/2014/main" val="772321008"/>
                    </a:ext>
                  </a:extLst>
                </a:gridCol>
                <a:gridCol w="1129459">
                  <a:extLst>
                    <a:ext uri="{9D8B030D-6E8A-4147-A177-3AD203B41FA5}">
                      <a16:colId xmlns:a16="http://schemas.microsoft.com/office/drawing/2014/main" val="603525290"/>
                    </a:ext>
                  </a:extLst>
                </a:gridCol>
              </a:tblGrid>
              <a:tr h="268205">
                <a:tc>
                  <a:txBody>
                    <a:bodyPr/>
                    <a:lstStyle/>
                    <a:p>
                      <a:pPr algn="l" fontAlgn="ctr"/>
                      <a:r>
                        <a:rPr lang="en-US" sz="2000" b="0" i="0" u="none" strike="noStrike">
                          <a:solidFill>
                            <a:schemeClr val="accent1">
                              <a:lumMod val="50000"/>
                            </a:schemeClr>
                          </a:solidFill>
                          <a:effectLst/>
                          <a:latin typeface="Times New Roman" panose="02020603050405020304" pitchFamily="18" charset="0"/>
                        </a:rPr>
                        <a:t>15/16 History</a:t>
                      </a:r>
                    </a:p>
                  </a:txBody>
                  <a:tcPr marL="9525" marR="9525" marT="9525" marB="0" anchor="ctr">
                    <a:lnL>
                      <a:noFill/>
                    </a:lnL>
                    <a:lnR>
                      <a:noFill/>
                    </a:lnR>
                    <a:lnT>
                      <a:noFill/>
                    </a:lnT>
                    <a:lnB>
                      <a:noFill/>
                    </a:lnB>
                  </a:tcPr>
                </a:tc>
                <a:tc>
                  <a:txBody>
                    <a:bodyPr/>
                    <a:lstStyle/>
                    <a:p>
                      <a:pPr algn="r" fontAlgn="ctr"/>
                      <a:r>
                        <a:rPr lang="en-US" sz="2000" b="0" i="0" u="none" strike="noStrike">
                          <a:solidFill>
                            <a:schemeClr val="accent1">
                              <a:lumMod val="50000"/>
                            </a:schemeClr>
                          </a:solidFill>
                          <a:effectLst/>
                          <a:latin typeface="Times New Roman" panose="02020603050405020304" pitchFamily="18" charset="0"/>
                        </a:rPr>
                        <a:t>31,297</a:t>
                      </a:r>
                    </a:p>
                  </a:txBody>
                  <a:tcPr marL="9525" marR="9525" marT="9525" marB="0" anchor="ctr">
                    <a:lnL>
                      <a:noFill/>
                    </a:lnL>
                    <a:lnR>
                      <a:noFill/>
                    </a:lnR>
                    <a:lnT>
                      <a:noFill/>
                    </a:lnT>
                    <a:lnB>
                      <a:noFill/>
                    </a:lnB>
                  </a:tcPr>
                </a:tc>
                <a:extLst>
                  <a:ext uri="{0D108BD9-81ED-4DB2-BD59-A6C34878D82A}">
                    <a16:rowId xmlns:a16="http://schemas.microsoft.com/office/drawing/2014/main" val="586282813"/>
                  </a:ext>
                </a:extLst>
              </a:tr>
              <a:tr h="268205">
                <a:tc>
                  <a:txBody>
                    <a:bodyPr/>
                    <a:lstStyle/>
                    <a:p>
                      <a:pPr algn="l" fontAlgn="ctr"/>
                      <a:r>
                        <a:rPr lang="en-US" sz="2000" b="0" i="0" u="none" strike="noStrike">
                          <a:solidFill>
                            <a:schemeClr val="accent1">
                              <a:lumMod val="50000"/>
                            </a:schemeClr>
                          </a:solidFill>
                          <a:effectLst/>
                          <a:latin typeface="Times New Roman" panose="02020603050405020304" pitchFamily="18" charset="0"/>
                        </a:rPr>
                        <a:t>16/17 History</a:t>
                      </a:r>
                    </a:p>
                  </a:txBody>
                  <a:tcPr marL="9525" marR="9525" marT="9525" marB="0" anchor="ctr">
                    <a:lnL>
                      <a:noFill/>
                    </a:lnL>
                    <a:lnR>
                      <a:noFill/>
                    </a:lnR>
                    <a:lnT>
                      <a:noFill/>
                    </a:lnT>
                    <a:lnB>
                      <a:noFill/>
                    </a:lnB>
                  </a:tcPr>
                </a:tc>
                <a:tc>
                  <a:txBody>
                    <a:bodyPr/>
                    <a:lstStyle/>
                    <a:p>
                      <a:pPr algn="r" fontAlgn="ctr"/>
                      <a:r>
                        <a:rPr lang="en-US" sz="2000" b="0" i="0" u="none" strike="noStrike">
                          <a:solidFill>
                            <a:schemeClr val="accent1">
                              <a:lumMod val="50000"/>
                            </a:schemeClr>
                          </a:solidFill>
                          <a:effectLst/>
                          <a:latin typeface="Times New Roman" panose="02020603050405020304" pitchFamily="18" charset="0"/>
                        </a:rPr>
                        <a:t>28,438</a:t>
                      </a:r>
                    </a:p>
                  </a:txBody>
                  <a:tcPr marL="9525" marR="9525" marT="9525" marB="0" anchor="ctr">
                    <a:lnL>
                      <a:noFill/>
                    </a:lnL>
                    <a:lnR>
                      <a:noFill/>
                    </a:lnR>
                    <a:lnT>
                      <a:noFill/>
                    </a:lnT>
                    <a:lnB>
                      <a:noFill/>
                    </a:lnB>
                  </a:tcPr>
                </a:tc>
                <a:extLst>
                  <a:ext uri="{0D108BD9-81ED-4DB2-BD59-A6C34878D82A}">
                    <a16:rowId xmlns:a16="http://schemas.microsoft.com/office/drawing/2014/main" val="524777093"/>
                  </a:ext>
                </a:extLst>
              </a:tr>
              <a:tr h="268205">
                <a:tc>
                  <a:txBody>
                    <a:bodyPr/>
                    <a:lstStyle/>
                    <a:p>
                      <a:pPr algn="l" fontAlgn="ctr"/>
                      <a:r>
                        <a:rPr lang="en-US" sz="2000" b="0" i="0" u="none" strike="noStrike" dirty="0">
                          <a:solidFill>
                            <a:schemeClr val="accent1">
                              <a:lumMod val="50000"/>
                            </a:schemeClr>
                          </a:solidFill>
                          <a:effectLst/>
                          <a:latin typeface="Times New Roman" panose="02020603050405020304" pitchFamily="18" charset="0"/>
                        </a:rPr>
                        <a:t>15/16 Biology</a:t>
                      </a:r>
                    </a:p>
                  </a:txBody>
                  <a:tcPr marL="9525" marR="9525" marT="9525" marB="0" anchor="ctr">
                    <a:lnL>
                      <a:noFill/>
                    </a:lnL>
                    <a:lnR>
                      <a:noFill/>
                    </a:lnR>
                    <a:lnT>
                      <a:noFill/>
                    </a:lnT>
                    <a:lnB>
                      <a:noFill/>
                    </a:lnB>
                  </a:tcPr>
                </a:tc>
                <a:tc>
                  <a:txBody>
                    <a:bodyPr/>
                    <a:lstStyle/>
                    <a:p>
                      <a:pPr algn="r" fontAlgn="ctr"/>
                      <a:r>
                        <a:rPr lang="en-US" sz="2000" b="0" i="0" u="none" strike="noStrike">
                          <a:solidFill>
                            <a:schemeClr val="accent1">
                              <a:lumMod val="50000"/>
                            </a:schemeClr>
                          </a:solidFill>
                          <a:effectLst/>
                          <a:latin typeface="Times New Roman" panose="02020603050405020304" pitchFamily="18" charset="0"/>
                        </a:rPr>
                        <a:t>31,284</a:t>
                      </a:r>
                    </a:p>
                  </a:txBody>
                  <a:tcPr marL="9525" marR="9525" marT="9525" marB="0" anchor="ctr">
                    <a:lnL>
                      <a:noFill/>
                    </a:lnL>
                    <a:lnR>
                      <a:noFill/>
                    </a:lnR>
                    <a:lnT>
                      <a:noFill/>
                    </a:lnT>
                    <a:lnB>
                      <a:noFill/>
                    </a:lnB>
                  </a:tcPr>
                </a:tc>
                <a:extLst>
                  <a:ext uri="{0D108BD9-81ED-4DB2-BD59-A6C34878D82A}">
                    <a16:rowId xmlns:a16="http://schemas.microsoft.com/office/drawing/2014/main" val="3487306889"/>
                  </a:ext>
                </a:extLst>
              </a:tr>
              <a:tr h="268205">
                <a:tc>
                  <a:txBody>
                    <a:bodyPr/>
                    <a:lstStyle/>
                    <a:p>
                      <a:pPr algn="l" fontAlgn="ctr"/>
                      <a:r>
                        <a:rPr lang="en-US" sz="2000" b="0" i="0" u="none" strike="noStrike" dirty="0">
                          <a:solidFill>
                            <a:schemeClr val="accent1">
                              <a:lumMod val="50000"/>
                            </a:schemeClr>
                          </a:solidFill>
                          <a:effectLst/>
                          <a:latin typeface="Times New Roman" panose="02020603050405020304" pitchFamily="18" charset="0"/>
                        </a:rPr>
                        <a:t>16/17 Biology</a:t>
                      </a:r>
                    </a:p>
                  </a:txBody>
                  <a:tcPr marL="9525" marR="9525" marT="9525" marB="0" anchor="ctr">
                    <a:lnL>
                      <a:noFill/>
                    </a:lnL>
                    <a:lnR>
                      <a:noFill/>
                    </a:lnR>
                    <a:lnT>
                      <a:noFill/>
                    </a:lnT>
                    <a:lnB>
                      <a:noFill/>
                    </a:lnB>
                  </a:tcPr>
                </a:tc>
                <a:tc>
                  <a:txBody>
                    <a:bodyPr/>
                    <a:lstStyle/>
                    <a:p>
                      <a:pPr algn="r" fontAlgn="ctr"/>
                      <a:r>
                        <a:rPr lang="en-US" sz="2000" b="0" i="0" u="none" strike="noStrike">
                          <a:solidFill>
                            <a:schemeClr val="accent1">
                              <a:lumMod val="50000"/>
                            </a:schemeClr>
                          </a:solidFill>
                          <a:effectLst/>
                          <a:latin typeface="Times New Roman" panose="02020603050405020304" pitchFamily="18" charset="0"/>
                        </a:rPr>
                        <a:t>34,430</a:t>
                      </a:r>
                    </a:p>
                  </a:txBody>
                  <a:tcPr marL="9525" marR="9525" marT="9525" marB="0" anchor="ctr">
                    <a:lnL>
                      <a:noFill/>
                    </a:lnL>
                    <a:lnR>
                      <a:noFill/>
                    </a:lnR>
                    <a:lnT>
                      <a:noFill/>
                    </a:lnT>
                    <a:lnB>
                      <a:noFill/>
                    </a:lnB>
                  </a:tcPr>
                </a:tc>
                <a:extLst>
                  <a:ext uri="{0D108BD9-81ED-4DB2-BD59-A6C34878D82A}">
                    <a16:rowId xmlns:a16="http://schemas.microsoft.com/office/drawing/2014/main" val="4127515004"/>
                  </a:ext>
                </a:extLst>
              </a:tr>
              <a:tr h="268205">
                <a:tc>
                  <a:txBody>
                    <a:bodyPr/>
                    <a:lstStyle/>
                    <a:p>
                      <a:pPr algn="l" fontAlgn="ctr"/>
                      <a:r>
                        <a:rPr lang="en-US" sz="2000" b="0" i="0" u="none" strike="noStrike">
                          <a:solidFill>
                            <a:schemeClr val="accent1">
                              <a:lumMod val="50000"/>
                            </a:schemeClr>
                          </a:solidFill>
                          <a:effectLst/>
                          <a:latin typeface="Times New Roman" panose="02020603050405020304" pitchFamily="18" charset="0"/>
                        </a:rPr>
                        <a:t>15/16 Science</a:t>
                      </a:r>
                    </a:p>
                  </a:txBody>
                  <a:tcPr marL="9525" marR="9525" marT="9525" marB="0" anchor="ctr">
                    <a:lnL>
                      <a:noFill/>
                    </a:lnL>
                    <a:lnR>
                      <a:noFill/>
                    </a:lnR>
                    <a:lnT>
                      <a:noFill/>
                    </a:lnT>
                    <a:lnB>
                      <a:noFill/>
                    </a:lnB>
                  </a:tcPr>
                </a:tc>
                <a:tc>
                  <a:txBody>
                    <a:bodyPr/>
                    <a:lstStyle/>
                    <a:p>
                      <a:pPr algn="r" fontAlgn="ctr"/>
                      <a:r>
                        <a:rPr lang="en-US" sz="2000" b="0" i="0" u="none" strike="noStrike">
                          <a:solidFill>
                            <a:schemeClr val="accent1">
                              <a:lumMod val="50000"/>
                            </a:schemeClr>
                          </a:solidFill>
                          <a:effectLst/>
                          <a:latin typeface="Times New Roman" panose="02020603050405020304" pitchFamily="18" charset="0"/>
                        </a:rPr>
                        <a:t>66,450</a:t>
                      </a:r>
                    </a:p>
                  </a:txBody>
                  <a:tcPr marL="9525" marR="9525" marT="9525" marB="0" anchor="ctr">
                    <a:lnL>
                      <a:noFill/>
                    </a:lnL>
                    <a:lnR>
                      <a:noFill/>
                    </a:lnR>
                    <a:lnT>
                      <a:noFill/>
                    </a:lnT>
                    <a:lnB>
                      <a:noFill/>
                    </a:lnB>
                  </a:tcPr>
                </a:tc>
                <a:extLst>
                  <a:ext uri="{0D108BD9-81ED-4DB2-BD59-A6C34878D82A}">
                    <a16:rowId xmlns:a16="http://schemas.microsoft.com/office/drawing/2014/main" val="2612417813"/>
                  </a:ext>
                </a:extLst>
              </a:tr>
              <a:tr h="268205">
                <a:tc>
                  <a:txBody>
                    <a:bodyPr/>
                    <a:lstStyle/>
                    <a:p>
                      <a:pPr algn="l" fontAlgn="ctr"/>
                      <a:r>
                        <a:rPr lang="en-US" sz="2000" b="0" i="0" u="none" strike="noStrike">
                          <a:solidFill>
                            <a:schemeClr val="accent1">
                              <a:lumMod val="50000"/>
                            </a:schemeClr>
                          </a:solidFill>
                          <a:effectLst/>
                          <a:latin typeface="Times New Roman" panose="02020603050405020304" pitchFamily="18" charset="0"/>
                        </a:rPr>
                        <a:t>16/17 Science</a:t>
                      </a:r>
                    </a:p>
                  </a:txBody>
                  <a:tcPr marL="9525" marR="9525" marT="9525" marB="0" anchor="ctr">
                    <a:lnL>
                      <a:noFill/>
                    </a:lnL>
                    <a:lnR>
                      <a:noFill/>
                    </a:lnR>
                    <a:lnT>
                      <a:noFill/>
                    </a:lnT>
                    <a:lnB>
                      <a:noFill/>
                    </a:lnB>
                  </a:tcPr>
                </a:tc>
                <a:tc>
                  <a:txBody>
                    <a:bodyPr/>
                    <a:lstStyle/>
                    <a:p>
                      <a:pPr algn="r" fontAlgn="ctr"/>
                      <a:r>
                        <a:rPr lang="en-US" sz="2000" b="0" i="0" u="none" strike="noStrike">
                          <a:solidFill>
                            <a:schemeClr val="accent1">
                              <a:lumMod val="50000"/>
                            </a:schemeClr>
                          </a:solidFill>
                          <a:effectLst/>
                          <a:latin typeface="Times New Roman" panose="02020603050405020304" pitchFamily="18" charset="0"/>
                        </a:rPr>
                        <a:t>66,106</a:t>
                      </a:r>
                    </a:p>
                  </a:txBody>
                  <a:tcPr marL="9525" marR="9525" marT="9525" marB="0" anchor="ctr">
                    <a:lnL>
                      <a:noFill/>
                    </a:lnL>
                    <a:lnR>
                      <a:noFill/>
                    </a:lnR>
                    <a:lnT>
                      <a:noFill/>
                    </a:lnT>
                    <a:lnB>
                      <a:noFill/>
                    </a:lnB>
                  </a:tcPr>
                </a:tc>
                <a:extLst>
                  <a:ext uri="{0D108BD9-81ED-4DB2-BD59-A6C34878D82A}">
                    <a16:rowId xmlns:a16="http://schemas.microsoft.com/office/drawing/2014/main" val="2165639994"/>
                  </a:ext>
                </a:extLst>
              </a:tr>
              <a:tr h="268205">
                <a:tc>
                  <a:txBody>
                    <a:bodyPr/>
                    <a:lstStyle/>
                    <a:p>
                      <a:pPr algn="l" fontAlgn="ctr"/>
                      <a:r>
                        <a:rPr lang="en-US" sz="2000" b="0" i="0" u="none" strike="noStrike">
                          <a:solidFill>
                            <a:schemeClr val="accent1">
                              <a:lumMod val="50000"/>
                            </a:schemeClr>
                          </a:solidFill>
                          <a:effectLst/>
                          <a:latin typeface="Times New Roman" panose="02020603050405020304" pitchFamily="18" charset="0"/>
                        </a:rPr>
                        <a:t>15/16 Math</a:t>
                      </a:r>
                    </a:p>
                  </a:txBody>
                  <a:tcPr marL="9525" marR="9525" marT="9525" marB="0" anchor="ctr">
                    <a:lnL>
                      <a:noFill/>
                    </a:lnL>
                    <a:lnR>
                      <a:noFill/>
                    </a:lnR>
                    <a:lnT>
                      <a:noFill/>
                    </a:lnT>
                    <a:lnB>
                      <a:noFill/>
                    </a:lnB>
                  </a:tcPr>
                </a:tc>
                <a:tc>
                  <a:txBody>
                    <a:bodyPr/>
                    <a:lstStyle/>
                    <a:p>
                      <a:pPr algn="r" fontAlgn="ctr"/>
                      <a:r>
                        <a:rPr lang="en-US" sz="2000" b="0" i="0" u="none" strike="noStrike">
                          <a:solidFill>
                            <a:schemeClr val="accent1">
                              <a:lumMod val="50000"/>
                            </a:schemeClr>
                          </a:solidFill>
                          <a:effectLst/>
                          <a:latin typeface="Calibri" panose="020F0502020204030204" pitchFamily="34" charset="0"/>
                        </a:rPr>
                        <a:t>206,310</a:t>
                      </a:r>
                    </a:p>
                  </a:txBody>
                  <a:tcPr marL="9525" marR="9525" marT="9525" marB="0" anchor="ctr">
                    <a:lnL>
                      <a:noFill/>
                    </a:lnL>
                    <a:lnR>
                      <a:noFill/>
                    </a:lnR>
                    <a:lnT>
                      <a:noFill/>
                    </a:lnT>
                    <a:lnB>
                      <a:noFill/>
                    </a:lnB>
                  </a:tcPr>
                </a:tc>
                <a:extLst>
                  <a:ext uri="{0D108BD9-81ED-4DB2-BD59-A6C34878D82A}">
                    <a16:rowId xmlns:a16="http://schemas.microsoft.com/office/drawing/2014/main" val="265156517"/>
                  </a:ext>
                </a:extLst>
              </a:tr>
              <a:tr h="268205">
                <a:tc>
                  <a:txBody>
                    <a:bodyPr/>
                    <a:lstStyle/>
                    <a:p>
                      <a:pPr algn="l" fontAlgn="ctr"/>
                      <a:r>
                        <a:rPr lang="en-US" sz="2000" b="0" i="0" u="none" strike="noStrike">
                          <a:solidFill>
                            <a:schemeClr val="accent1">
                              <a:lumMod val="50000"/>
                            </a:schemeClr>
                          </a:solidFill>
                          <a:effectLst/>
                          <a:latin typeface="Times New Roman" panose="02020603050405020304" pitchFamily="18" charset="0"/>
                        </a:rPr>
                        <a:t>16/17 Math</a:t>
                      </a:r>
                    </a:p>
                  </a:txBody>
                  <a:tcPr marL="9525" marR="9525" marT="9525" marB="0" anchor="ctr">
                    <a:lnL>
                      <a:noFill/>
                    </a:lnL>
                    <a:lnR>
                      <a:noFill/>
                    </a:lnR>
                    <a:lnT>
                      <a:noFill/>
                    </a:lnT>
                    <a:lnB>
                      <a:noFill/>
                    </a:lnB>
                  </a:tcPr>
                </a:tc>
                <a:tc>
                  <a:txBody>
                    <a:bodyPr/>
                    <a:lstStyle/>
                    <a:p>
                      <a:pPr algn="r" fontAlgn="ctr"/>
                      <a:r>
                        <a:rPr lang="en-US" sz="2000" b="0" i="0" u="none" strike="noStrike">
                          <a:solidFill>
                            <a:schemeClr val="accent1">
                              <a:lumMod val="50000"/>
                            </a:schemeClr>
                          </a:solidFill>
                          <a:effectLst/>
                          <a:latin typeface="Calibri" panose="020F0502020204030204" pitchFamily="34" charset="0"/>
                        </a:rPr>
                        <a:t>209,120</a:t>
                      </a:r>
                    </a:p>
                  </a:txBody>
                  <a:tcPr marL="9525" marR="9525" marT="9525" marB="0" anchor="ctr">
                    <a:lnL>
                      <a:noFill/>
                    </a:lnL>
                    <a:lnR>
                      <a:noFill/>
                    </a:lnR>
                    <a:lnT>
                      <a:noFill/>
                    </a:lnT>
                    <a:lnB>
                      <a:noFill/>
                    </a:lnB>
                  </a:tcPr>
                </a:tc>
                <a:extLst>
                  <a:ext uri="{0D108BD9-81ED-4DB2-BD59-A6C34878D82A}">
                    <a16:rowId xmlns:a16="http://schemas.microsoft.com/office/drawing/2014/main" val="2142968313"/>
                  </a:ext>
                </a:extLst>
              </a:tr>
              <a:tr h="268205">
                <a:tc>
                  <a:txBody>
                    <a:bodyPr/>
                    <a:lstStyle/>
                    <a:p>
                      <a:pPr algn="l" fontAlgn="ctr"/>
                      <a:r>
                        <a:rPr lang="en-US" sz="2000" b="0" i="0" u="none" strike="noStrike">
                          <a:solidFill>
                            <a:schemeClr val="accent1">
                              <a:lumMod val="50000"/>
                            </a:schemeClr>
                          </a:solidFill>
                          <a:effectLst/>
                          <a:latin typeface="Times New Roman" panose="02020603050405020304" pitchFamily="18" charset="0"/>
                        </a:rPr>
                        <a:t>15/16 Algebra</a:t>
                      </a:r>
                    </a:p>
                  </a:txBody>
                  <a:tcPr marL="9525" marR="9525" marT="9525" marB="0" anchor="ctr">
                    <a:lnL>
                      <a:noFill/>
                    </a:lnL>
                    <a:lnR>
                      <a:noFill/>
                    </a:lnR>
                    <a:lnT>
                      <a:noFill/>
                    </a:lnT>
                    <a:lnB>
                      <a:noFill/>
                    </a:lnB>
                  </a:tcPr>
                </a:tc>
                <a:tc>
                  <a:txBody>
                    <a:bodyPr/>
                    <a:lstStyle/>
                    <a:p>
                      <a:pPr algn="r" fontAlgn="ctr"/>
                      <a:r>
                        <a:rPr lang="en-US" sz="2000" b="0" i="0" u="none" strike="noStrike">
                          <a:solidFill>
                            <a:schemeClr val="accent1">
                              <a:lumMod val="50000"/>
                            </a:schemeClr>
                          </a:solidFill>
                          <a:effectLst/>
                          <a:latin typeface="Calibri" panose="020F0502020204030204" pitchFamily="34" charset="0"/>
                        </a:rPr>
                        <a:t>38,227</a:t>
                      </a:r>
                    </a:p>
                  </a:txBody>
                  <a:tcPr marL="9525" marR="9525" marT="9525" marB="0" anchor="ctr">
                    <a:lnL>
                      <a:noFill/>
                    </a:lnL>
                    <a:lnR>
                      <a:noFill/>
                    </a:lnR>
                    <a:lnT>
                      <a:noFill/>
                    </a:lnT>
                    <a:lnB>
                      <a:noFill/>
                    </a:lnB>
                  </a:tcPr>
                </a:tc>
                <a:extLst>
                  <a:ext uri="{0D108BD9-81ED-4DB2-BD59-A6C34878D82A}">
                    <a16:rowId xmlns:a16="http://schemas.microsoft.com/office/drawing/2014/main" val="3412561085"/>
                  </a:ext>
                </a:extLst>
              </a:tr>
              <a:tr h="268205">
                <a:tc>
                  <a:txBody>
                    <a:bodyPr/>
                    <a:lstStyle/>
                    <a:p>
                      <a:pPr algn="l" fontAlgn="ctr"/>
                      <a:r>
                        <a:rPr lang="en-US" sz="2000" b="0" i="0" u="none" strike="noStrike">
                          <a:solidFill>
                            <a:schemeClr val="accent1">
                              <a:lumMod val="50000"/>
                            </a:schemeClr>
                          </a:solidFill>
                          <a:effectLst/>
                          <a:latin typeface="Times New Roman" panose="02020603050405020304" pitchFamily="18" charset="0"/>
                        </a:rPr>
                        <a:t>16/17 Algebra</a:t>
                      </a:r>
                    </a:p>
                  </a:txBody>
                  <a:tcPr marL="9525" marR="9525" marT="9525" marB="0" anchor="ctr">
                    <a:lnL>
                      <a:noFill/>
                    </a:lnL>
                    <a:lnR>
                      <a:noFill/>
                    </a:lnR>
                    <a:lnT>
                      <a:noFill/>
                    </a:lnT>
                    <a:lnB>
                      <a:noFill/>
                    </a:lnB>
                  </a:tcPr>
                </a:tc>
                <a:tc>
                  <a:txBody>
                    <a:bodyPr/>
                    <a:lstStyle/>
                    <a:p>
                      <a:pPr algn="r" fontAlgn="ctr"/>
                      <a:r>
                        <a:rPr lang="en-US" sz="2000" b="0" i="0" u="none" strike="noStrike">
                          <a:solidFill>
                            <a:schemeClr val="accent1">
                              <a:lumMod val="50000"/>
                            </a:schemeClr>
                          </a:solidFill>
                          <a:effectLst/>
                          <a:latin typeface="Calibri" panose="020F0502020204030204" pitchFamily="34" charset="0"/>
                        </a:rPr>
                        <a:t>37,369</a:t>
                      </a:r>
                    </a:p>
                  </a:txBody>
                  <a:tcPr marL="9525" marR="9525" marT="9525" marB="0" anchor="ctr">
                    <a:lnL>
                      <a:noFill/>
                    </a:lnL>
                    <a:lnR>
                      <a:noFill/>
                    </a:lnR>
                    <a:lnT>
                      <a:noFill/>
                    </a:lnT>
                    <a:lnB>
                      <a:noFill/>
                    </a:lnB>
                  </a:tcPr>
                </a:tc>
                <a:extLst>
                  <a:ext uri="{0D108BD9-81ED-4DB2-BD59-A6C34878D82A}">
                    <a16:rowId xmlns:a16="http://schemas.microsoft.com/office/drawing/2014/main" val="417421507"/>
                  </a:ext>
                </a:extLst>
              </a:tr>
              <a:tr h="268205">
                <a:tc>
                  <a:txBody>
                    <a:bodyPr/>
                    <a:lstStyle/>
                    <a:p>
                      <a:pPr algn="l" fontAlgn="ctr"/>
                      <a:r>
                        <a:rPr lang="en-US" sz="2000" b="0" i="0" u="none" strike="noStrike">
                          <a:solidFill>
                            <a:schemeClr val="accent1">
                              <a:lumMod val="50000"/>
                            </a:schemeClr>
                          </a:solidFill>
                          <a:effectLst/>
                          <a:latin typeface="Times New Roman" panose="02020603050405020304" pitchFamily="18" charset="0"/>
                        </a:rPr>
                        <a:t>15/16 English</a:t>
                      </a:r>
                    </a:p>
                  </a:txBody>
                  <a:tcPr marL="9525" marR="9525" marT="9525" marB="0" anchor="ctr">
                    <a:lnL>
                      <a:noFill/>
                    </a:lnL>
                    <a:lnR>
                      <a:noFill/>
                    </a:lnR>
                    <a:lnT>
                      <a:noFill/>
                    </a:lnT>
                    <a:lnB>
                      <a:noFill/>
                    </a:lnB>
                  </a:tcPr>
                </a:tc>
                <a:tc>
                  <a:txBody>
                    <a:bodyPr/>
                    <a:lstStyle/>
                    <a:p>
                      <a:pPr algn="r" fontAlgn="ctr"/>
                      <a:r>
                        <a:rPr lang="en-US" sz="2000" b="0" i="0" u="none" strike="noStrike">
                          <a:solidFill>
                            <a:schemeClr val="accent1">
                              <a:lumMod val="50000"/>
                            </a:schemeClr>
                          </a:solidFill>
                          <a:effectLst/>
                          <a:latin typeface="Calibri" panose="020F0502020204030204" pitchFamily="34" charset="0"/>
                        </a:rPr>
                        <a:t>31,528</a:t>
                      </a:r>
                    </a:p>
                  </a:txBody>
                  <a:tcPr marL="9525" marR="9525" marT="9525" marB="0" anchor="ctr">
                    <a:lnL>
                      <a:noFill/>
                    </a:lnL>
                    <a:lnR>
                      <a:noFill/>
                    </a:lnR>
                    <a:lnT>
                      <a:noFill/>
                    </a:lnT>
                    <a:lnB>
                      <a:noFill/>
                    </a:lnB>
                  </a:tcPr>
                </a:tc>
                <a:extLst>
                  <a:ext uri="{0D108BD9-81ED-4DB2-BD59-A6C34878D82A}">
                    <a16:rowId xmlns:a16="http://schemas.microsoft.com/office/drawing/2014/main" val="3398294095"/>
                  </a:ext>
                </a:extLst>
              </a:tr>
              <a:tr h="268205">
                <a:tc>
                  <a:txBody>
                    <a:bodyPr/>
                    <a:lstStyle/>
                    <a:p>
                      <a:pPr algn="l" fontAlgn="ctr"/>
                      <a:r>
                        <a:rPr lang="en-US" sz="2000" b="0" i="0" u="none" strike="noStrike">
                          <a:solidFill>
                            <a:schemeClr val="accent1">
                              <a:lumMod val="50000"/>
                            </a:schemeClr>
                          </a:solidFill>
                          <a:effectLst/>
                          <a:latin typeface="Times New Roman" panose="02020603050405020304" pitchFamily="18" charset="0"/>
                        </a:rPr>
                        <a:t>16/17 English</a:t>
                      </a:r>
                    </a:p>
                  </a:txBody>
                  <a:tcPr marL="9525" marR="9525" marT="9525" marB="0" anchor="ctr">
                    <a:lnL>
                      <a:noFill/>
                    </a:lnL>
                    <a:lnR>
                      <a:noFill/>
                    </a:lnR>
                    <a:lnT>
                      <a:noFill/>
                    </a:lnT>
                    <a:lnB>
                      <a:noFill/>
                    </a:lnB>
                  </a:tcPr>
                </a:tc>
                <a:tc>
                  <a:txBody>
                    <a:bodyPr/>
                    <a:lstStyle/>
                    <a:p>
                      <a:pPr algn="r" fontAlgn="ctr"/>
                      <a:r>
                        <a:rPr lang="en-US" sz="2000" b="0" i="0" u="none" strike="noStrike">
                          <a:solidFill>
                            <a:schemeClr val="accent1">
                              <a:lumMod val="50000"/>
                            </a:schemeClr>
                          </a:solidFill>
                          <a:effectLst/>
                          <a:latin typeface="Calibri" panose="020F0502020204030204" pitchFamily="34" charset="0"/>
                        </a:rPr>
                        <a:t>31,463</a:t>
                      </a:r>
                    </a:p>
                  </a:txBody>
                  <a:tcPr marL="9525" marR="9525" marT="9525" marB="0" anchor="ctr">
                    <a:lnL>
                      <a:noFill/>
                    </a:lnL>
                    <a:lnR>
                      <a:noFill/>
                    </a:lnR>
                    <a:lnT>
                      <a:noFill/>
                    </a:lnT>
                    <a:lnB>
                      <a:noFill/>
                    </a:lnB>
                  </a:tcPr>
                </a:tc>
                <a:extLst>
                  <a:ext uri="{0D108BD9-81ED-4DB2-BD59-A6C34878D82A}">
                    <a16:rowId xmlns:a16="http://schemas.microsoft.com/office/drawing/2014/main" val="3799250331"/>
                  </a:ext>
                </a:extLst>
              </a:tr>
              <a:tr h="268205">
                <a:tc>
                  <a:txBody>
                    <a:bodyPr/>
                    <a:lstStyle/>
                    <a:p>
                      <a:pPr algn="l" fontAlgn="ctr"/>
                      <a:r>
                        <a:rPr lang="en-US" sz="2000" b="0" i="0" u="none" strike="noStrike" dirty="0">
                          <a:solidFill>
                            <a:schemeClr val="accent1">
                              <a:lumMod val="50000"/>
                            </a:schemeClr>
                          </a:solidFill>
                          <a:effectLst/>
                          <a:latin typeface="Times New Roman" panose="02020603050405020304" pitchFamily="18" charset="0"/>
                        </a:rPr>
                        <a:t>15/16 RLA</a:t>
                      </a:r>
                    </a:p>
                  </a:txBody>
                  <a:tcPr marL="9525" marR="9525" marT="9525" marB="0" anchor="ctr">
                    <a:lnL>
                      <a:noFill/>
                    </a:lnL>
                    <a:lnR>
                      <a:noFill/>
                    </a:lnR>
                    <a:lnT>
                      <a:noFill/>
                    </a:lnT>
                    <a:lnB>
                      <a:noFill/>
                    </a:lnB>
                  </a:tcPr>
                </a:tc>
                <a:tc>
                  <a:txBody>
                    <a:bodyPr/>
                    <a:lstStyle/>
                    <a:p>
                      <a:pPr algn="r" fontAlgn="ctr"/>
                      <a:r>
                        <a:rPr lang="en-US" sz="2000" b="0" i="0" u="none" strike="noStrike">
                          <a:solidFill>
                            <a:schemeClr val="accent1">
                              <a:lumMod val="50000"/>
                            </a:schemeClr>
                          </a:solidFill>
                          <a:effectLst/>
                          <a:latin typeface="Calibri" panose="020F0502020204030204" pitchFamily="34" charset="0"/>
                        </a:rPr>
                        <a:t>206,493</a:t>
                      </a:r>
                    </a:p>
                  </a:txBody>
                  <a:tcPr marL="9525" marR="9525" marT="9525" marB="0" anchor="ctr">
                    <a:lnL>
                      <a:noFill/>
                    </a:lnL>
                    <a:lnR>
                      <a:noFill/>
                    </a:lnR>
                    <a:lnT>
                      <a:noFill/>
                    </a:lnT>
                    <a:lnB>
                      <a:noFill/>
                    </a:lnB>
                  </a:tcPr>
                </a:tc>
                <a:extLst>
                  <a:ext uri="{0D108BD9-81ED-4DB2-BD59-A6C34878D82A}">
                    <a16:rowId xmlns:a16="http://schemas.microsoft.com/office/drawing/2014/main" val="434469487"/>
                  </a:ext>
                </a:extLst>
              </a:tr>
              <a:tr h="268205">
                <a:tc>
                  <a:txBody>
                    <a:bodyPr/>
                    <a:lstStyle/>
                    <a:p>
                      <a:pPr algn="l" fontAlgn="ctr"/>
                      <a:r>
                        <a:rPr lang="en-US" sz="2000" b="0" i="0" u="none" strike="noStrike" dirty="0">
                          <a:solidFill>
                            <a:schemeClr val="accent1">
                              <a:lumMod val="50000"/>
                            </a:schemeClr>
                          </a:solidFill>
                          <a:effectLst/>
                          <a:latin typeface="Times New Roman" panose="02020603050405020304" pitchFamily="18" charset="0"/>
                        </a:rPr>
                        <a:t>16/17 RLA</a:t>
                      </a:r>
                    </a:p>
                  </a:txBody>
                  <a:tcPr marL="9525" marR="9525" marT="9525" marB="0" anchor="ctr">
                    <a:lnL>
                      <a:noFill/>
                    </a:lnL>
                    <a:lnR>
                      <a:noFill/>
                    </a:lnR>
                    <a:lnT>
                      <a:noFill/>
                    </a:lnT>
                    <a:lnB>
                      <a:noFill/>
                    </a:lnB>
                  </a:tcPr>
                </a:tc>
                <a:tc>
                  <a:txBody>
                    <a:bodyPr/>
                    <a:lstStyle/>
                    <a:p>
                      <a:pPr algn="r" fontAlgn="ctr"/>
                      <a:r>
                        <a:rPr lang="en-US" sz="2000" b="0" i="0" u="none" strike="noStrike" dirty="0">
                          <a:solidFill>
                            <a:schemeClr val="accent1">
                              <a:lumMod val="50000"/>
                            </a:schemeClr>
                          </a:solidFill>
                          <a:effectLst/>
                          <a:latin typeface="Calibri" panose="020F0502020204030204" pitchFamily="34" charset="0"/>
                        </a:rPr>
                        <a:t>208,428</a:t>
                      </a:r>
                    </a:p>
                  </a:txBody>
                  <a:tcPr marL="9525" marR="9525" marT="9525" marB="0" anchor="ctr">
                    <a:lnL>
                      <a:noFill/>
                    </a:lnL>
                    <a:lnR>
                      <a:noFill/>
                    </a:lnR>
                    <a:lnT>
                      <a:noFill/>
                    </a:lnT>
                    <a:lnB>
                      <a:noFill/>
                    </a:lnB>
                  </a:tcPr>
                </a:tc>
                <a:extLst>
                  <a:ext uri="{0D108BD9-81ED-4DB2-BD59-A6C34878D82A}">
                    <a16:rowId xmlns:a16="http://schemas.microsoft.com/office/drawing/2014/main" val="4209719077"/>
                  </a:ext>
                </a:extLst>
              </a:tr>
            </a:tbl>
          </a:graphicData>
        </a:graphic>
      </p:graphicFrame>
      <p:sp>
        <p:nvSpPr>
          <p:cNvPr id="20" name="TextBox 19">
            <a:extLst>
              <a:ext uri="{FF2B5EF4-FFF2-40B4-BE49-F238E27FC236}">
                <a16:creationId xmlns:a16="http://schemas.microsoft.com/office/drawing/2014/main" id="{D20DEEBF-C66C-4EDD-ADF7-801BFDAA3262}"/>
              </a:ext>
            </a:extLst>
          </p:cNvPr>
          <p:cNvSpPr txBox="1"/>
          <p:nvPr/>
        </p:nvSpPr>
        <p:spPr>
          <a:xfrm>
            <a:off x="1709659" y="18642192"/>
            <a:ext cx="4328898" cy="584775"/>
          </a:xfrm>
          <a:prstGeom prst="rect">
            <a:avLst/>
          </a:prstGeom>
          <a:noFill/>
        </p:spPr>
        <p:txBody>
          <a:bodyPr wrap="square" rtlCol="0">
            <a:spAutoFit/>
          </a:bodyPr>
          <a:lstStyle/>
          <a:p>
            <a:r>
              <a:rPr lang="en-US" sz="3200" b="1" u="sng" dirty="0">
                <a:solidFill>
                  <a:schemeClr val="accent1">
                    <a:lumMod val="50000"/>
                  </a:schemeClr>
                </a:solidFill>
                <a:latin typeface="Times New Roman" panose="02020603050405020304" pitchFamily="18" charset="0"/>
                <a:cs typeface="Times New Roman" panose="02020603050405020304" pitchFamily="18" charset="0"/>
              </a:rPr>
              <a:t>Number of Subjects</a:t>
            </a:r>
          </a:p>
        </p:txBody>
      </p:sp>
      <p:sp>
        <p:nvSpPr>
          <p:cNvPr id="15" name="TextBox 14">
            <a:extLst>
              <a:ext uri="{FF2B5EF4-FFF2-40B4-BE49-F238E27FC236}">
                <a16:creationId xmlns:a16="http://schemas.microsoft.com/office/drawing/2014/main" id="{8BAFF691-70F0-4D38-9872-7207596CDA39}"/>
              </a:ext>
            </a:extLst>
          </p:cNvPr>
          <p:cNvSpPr txBox="1"/>
          <p:nvPr/>
        </p:nvSpPr>
        <p:spPr>
          <a:xfrm>
            <a:off x="18569350" y="23963909"/>
            <a:ext cx="16216975" cy="769441"/>
          </a:xfrm>
          <a:prstGeom prst="rect">
            <a:avLst/>
          </a:prstGeom>
          <a:noFill/>
        </p:spPr>
        <p:txBody>
          <a:bodyPr wrap="square" rtlCol="0">
            <a:spAutoFit/>
          </a:bodyPr>
          <a:lstStyle/>
          <a:p>
            <a:r>
              <a:rPr lang="en-US" sz="2200" dirty="0">
                <a:solidFill>
                  <a:srgbClr val="860000"/>
                </a:solidFill>
                <a:latin typeface="Times New Roman" panose="02020603050405020304" pitchFamily="18" charset="0"/>
              </a:rPr>
              <a:t>The source of the data was the Mississippi Department of Education.  The results depicted are the partial logistic regression models.  For each of these models congruence was significant.  </a:t>
            </a:r>
            <a:endParaRPr lang="en-US" sz="2000" dirty="0">
              <a:solidFill>
                <a:srgbClr val="860000"/>
              </a:solidFill>
            </a:endParaRPr>
          </a:p>
        </p:txBody>
      </p:sp>
      <p:graphicFrame>
        <p:nvGraphicFramePr>
          <p:cNvPr id="16" name="Table 15">
            <a:extLst>
              <a:ext uri="{FF2B5EF4-FFF2-40B4-BE49-F238E27FC236}">
                <a16:creationId xmlns:a16="http://schemas.microsoft.com/office/drawing/2014/main" id="{282B3D5F-4B07-497E-B2E5-C0D0D36BD448}"/>
              </a:ext>
            </a:extLst>
          </p:cNvPr>
          <p:cNvGraphicFramePr>
            <a:graphicFrameLocks noGrp="1"/>
          </p:cNvGraphicFramePr>
          <p:nvPr>
            <p:extLst>
              <p:ext uri="{D42A27DB-BD31-4B8C-83A1-F6EECF244321}">
                <p14:modId xmlns:p14="http://schemas.microsoft.com/office/powerpoint/2010/main" val="4271068939"/>
              </p:ext>
            </p:extLst>
          </p:nvPr>
        </p:nvGraphicFramePr>
        <p:xfrm>
          <a:off x="17023850" y="6126916"/>
          <a:ext cx="18254599" cy="17531004"/>
        </p:xfrm>
        <a:graphic>
          <a:graphicData uri="http://schemas.openxmlformats.org/drawingml/2006/table">
            <a:tbl>
              <a:tblPr firstRow="1">
                <a:tableStyleId>{2D5ABB26-0587-4C30-8999-92F81FD0307C}</a:tableStyleId>
              </a:tblPr>
              <a:tblGrid>
                <a:gridCol w="1864301">
                  <a:extLst>
                    <a:ext uri="{9D8B030D-6E8A-4147-A177-3AD203B41FA5}">
                      <a16:colId xmlns:a16="http://schemas.microsoft.com/office/drawing/2014/main" val="3664761697"/>
                    </a:ext>
                  </a:extLst>
                </a:gridCol>
                <a:gridCol w="2951807">
                  <a:extLst>
                    <a:ext uri="{9D8B030D-6E8A-4147-A177-3AD203B41FA5}">
                      <a16:colId xmlns:a16="http://schemas.microsoft.com/office/drawing/2014/main" val="1969950909"/>
                    </a:ext>
                  </a:extLst>
                </a:gridCol>
                <a:gridCol w="1061615">
                  <a:extLst>
                    <a:ext uri="{9D8B030D-6E8A-4147-A177-3AD203B41FA5}">
                      <a16:colId xmlns:a16="http://schemas.microsoft.com/office/drawing/2014/main" val="120416250"/>
                    </a:ext>
                  </a:extLst>
                </a:gridCol>
                <a:gridCol w="1061615">
                  <a:extLst>
                    <a:ext uri="{9D8B030D-6E8A-4147-A177-3AD203B41FA5}">
                      <a16:colId xmlns:a16="http://schemas.microsoft.com/office/drawing/2014/main" val="1589360790"/>
                    </a:ext>
                  </a:extLst>
                </a:gridCol>
                <a:gridCol w="1061615">
                  <a:extLst>
                    <a:ext uri="{9D8B030D-6E8A-4147-A177-3AD203B41FA5}">
                      <a16:colId xmlns:a16="http://schemas.microsoft.com/office/drawing/2014/main" val="3450128668"/>
                    </a:ext>
                  </a:extLst>
                </a:gridCol>
                <a:gridCol w="1061615">
                  <a:extLst>
                    <a:ext uri="{9D8B030D-6E8A-4147-A177-3AD203B41FA5}">
                      <a16:colId xmlns:a16="http://schemas.microsoft.com/office/drawing/2014/main" val="1943081137"/>
                    </a:ext>
                  </a:extLst>
                </a:gridCol>
                <a:gridCol w="284823">
                  <a:extLst>
                    <a:ext uri="{9D8B030D-6E8A-4147-A177-3AD203B41FA5}">
                      <a16:colId xmlns:a16="http://schemas.microsoft.com/office/drawing/2014/main" val="1664939037"/>
                    </a:ext>
                  </a:extLst>
                </a:gridCol>
                <a:gridCol w="1708941">
                  <a:extLst>
                    <a:ext uri="{9D8B030D-6E8A-4147-A177-3AD203B41FA5}">
                      <a16:colId xmlns:a16="http://schemas.microsoft.com/office/drawing/2014/main" val="3831694522"/>
                    </a:ext>
                  </a:extLst>
                </a:gridCol>
                <a:gridCol w="2951807">
                  <a:extLst>
                    <a:ext uri="{9D8B030D-6E8A-4147-A177-3AD203B41FA5}">
                      <a16:colId xmlns:a16="http://schemas.microsoft.com/office/drawing/2014/main" val="346244414"/>
                    </a:ext>
                  </a:extLst>
                </a:gridCol>
                <a:gridCol w="1061615">
                  <a:extLst>
                    <a:ext uri="{9D8B030D-6E8A-4147-A177-3AD203B41FA5}">
                      <a16:colId xmlns:a16="http://schemas.microsoft.com/office/drawing/2014/main" val="1678118180"/>
                    </a:ext>
                  </a:extLst>
                </a:gridCol>
                <a:gridCol w="1061615">
                  <a:extLst>
                    <a:ext uri="{9D8B030D-6E8A-4147-A177-3AD203B41FA5}">
                      <a16:colId xmlns:a16="http://schemas.microsoft.com/office/drawing/2014/main" val="2067687994"/>
                    </a:ext>
                  </a:extLst>
                </a:gridCol>
                <a:gridCol w="1061615">
                  <a:extLst>
                    <a:ext uri="{9D8B030D-6E8A-4147-A177-3AD203B41FA5}">
                      <a16:colId xmlns:a16="http://schemas.microsoft.com/office/drawing/2014/main" val="3640192333"/>
                    </a:ext>
                  </a:extLst>
                </a:gridCol>
                <a:gridCol w="1061615">
                  <a:extLst>
                    <a:ext uri="{9D8B030D-6E8A-4147-A177-3AD203B41FA5}">
                      <a16:colId xmlns:a16="http://schemas.microsoft.com/office/drawing/2014/main" val="980503190"/>
                    </a:ext>
                  </a:extLst>
                </a:gridCol>
              </a:tblGrid>
              <a:tr h="813266">
                <a:tc>
                  <a:txBody>
                    <a:bodyPr/>
                    <a:lstStyle/>
                    <a:p>
                      <a:pPr algn="l" fontAlgn="ctr"/>
                      <a:r>
                        <a:rPr lang="en-US" sz="2000" u="none" strike="noStrike" dirty="0">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dirty="0">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B</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Sig.</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Exp(B)</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Marg. Effect</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b"/>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B</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Sig.</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Exp(B)</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Marg. Effect</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475463449"/>
                  </a:ext>
                </a:extLst>
              </a:tr>
              <a:tr h="458388">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15/16 Algebra</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Congruence</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0.46</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1.59</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0.09</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15/16 Science</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Congruence</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0.41</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1.52</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0.10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83831765"/>
                  </a:ext>
                </a:extLst>
              </a:tr>
              <a:tr h="458388">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Teacher Gender</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0.46</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1.59</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0.08</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Teacher Gender</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0.20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1.22</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0.04</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910917248"/>
                  </a:ext>
                </a:extLst>
              </a:tr>
              <a:tr h="458388">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Degree Type</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0.30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1.35</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0.06</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Degree Type</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-0.37</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0.68</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-0.09</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4215386770"/>
                  </a:ext>
                </a:extLst>
              </a:tr>
              <a:tr h="699403">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Years of Teaching Experience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-0.001</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0.427</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0.99</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-0.002</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Years of Teaching Experience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0.006</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0.001</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4166937630"/>
                  </a:ext>
                </a:extLst>
              </a:tr>
              <a:tr h="458388">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16/17 Algebra</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Congruence</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0.46</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1.59</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0.10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16/17 Science</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Congruence</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0.39</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1.48</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0.09</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829466592"/>
                  </a:ext>
                </a:extLst>
              </a:tr>
              <a:tr h="458388">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Teacher Gender</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0.59</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1.80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0.12</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Teacher Gender</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0.18</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1.19</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0.04</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044764479"/>
                  </a:ext>
                </a:extLst>
              </a:tr>
              <a:tr h="458388">
                <a:tc>
                  <a:txBody>
                    <a:bodyPr/>
                    <a:lstStyle/>
                    <a:p>
                      <a:pPr algn="l" fontAlgn="ctr"/>
                      <a:r>
                        <a:rPr lang="en-US" sz="2000" u="none" strike="noStrike" dirty="0">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dirty="0">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Degree Type</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0.17</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1.18</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0.03</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Degree Type</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-0.38</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0.68</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-0.09</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737864827"/>
                  </a:ext>
                </a:extLst>
              </a:tr>
              <a:tr h="699403">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Years of Teaching Experience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-0.008</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0.99</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-0.001</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Years of Teaching Experience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0.002</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0.006</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0.0006</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569111979"/>
                  </a:ext>
                </a:extLst>
              </a:tr>
              <a:tr h="458388">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15/16 GLV Math</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Congruence</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0.41</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1.50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0.08</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15/16 Biology</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Congruence</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0.52</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1.69</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0.12</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2822887672"/>
                  </a:ext>
                </a:extLst>
              </a:tr>
              <a:tr h="458388">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Teacher Gender</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0.37</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1.44</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0.07</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Teacher Gender</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0.47</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1.61</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0.11</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2974080342"/>
                  </a:ext>
                </a:extLst>
              </a:tr>
              <a:tr h="458388">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Degree Type</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-0.29</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0.74</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-0.06</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Degree Type</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-0.29</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0.74</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-0.07</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2288443805"/>
                  </a:ext>
                </a:extLst>
              </a:tr>
              <a:tr h="699403">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Years of Teaching Experience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0..004</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0.0008</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Years of Teaching Experience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0.05</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0.001</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1329850"/>
                  </a:ext>
                </a:extLst>
              </a:tr>
              <a:tr h="458388">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16/17 GLV Math</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Congruence</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0.35</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1.42</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0.08</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16/17 Biology</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Congruence</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0.38</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1.46</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0.09</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070391441"/>
                  </a:ext>
                </a:extLst>
              </a:tr>
              <a:tr h="579590">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Teacher Gender</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0.32</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1.38</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0.07</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Teacher Gender</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0.50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1.65</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0.12</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068478612"/>
                  </a:ext>
                </a:extLst>
              </a:tr>
              <a:tr h="458388">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Degree Type</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-0.28</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0.74</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-0.06</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Degree Type</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-0.44</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0.63</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-0.10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2616501736"/>
                  </a:ext>
                </a:extLst>
              </a:tr>
              <a:tr h="699403">
                <a:tc>
                  <a:txBody>
                    <a:bodyPr/>
                    <a:lstStyle/>
                    <a:p>
                      <a:pPr algn="ct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Years of Teaching Experience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0.0005</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0.32</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0.0001</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Years of Teaching Experience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0.007</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0.001</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4270313499"/>
                  </a:ext>
                </a:extLst>
              </a:tr>
              <a:tr h="458388">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15/16 English</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Congruence</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0.71</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2.04</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0.17</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15/16 History</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Congruence</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0.70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2.02</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0.17</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2225175841"/>
                  </a:ext>
                </a:extLst>
              </a:tr>
              <a:tr h="458388">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Teacher Gender</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0.07</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0.05</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1.08</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0.018</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Teacher Gender</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-0.06</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0.01</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0.94</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-0.01</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190741061"/>
                  </a:ext>
                </a:extLst>
              </a:tr>
              <a:tr h="458388">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Degree Type</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-0.21</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0.80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-0.05</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Degree Type</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-0.21</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0.80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-0.05</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392601900"/>
                  </a:ext>
                </a:extLst>
              </a:tr>
              <a:tr h="699403">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Years of Teaching Experience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0.01</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1.01</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0.003</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ctr"/>
                      <a:r>
                        <a:rPr lang="en-US" sz="2000" u="none" strike="noStrike" dirty="0">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1" i="0" u="none" strike="noStrike" dirty="0">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dirty="0">
                          <a:solidFill>
                            <a:schemeClr val="accent1">
                              <a:lumMod val="50000"/>
                            </a:schemeClr>
                          </a:solidFill>
                          <a:effectLst/>
                          <a:latin typeface="Times New Roman" panose="02020603050405020304" pitchFamily="18" charset="0"/>
                          <a:cs typeface="Times New Roman" panose="02020603050405020304" pitchFamily="18" charset="0"/>
                        </a:rPr>
                        <a:t>Years of Teaching Exp </a:t>
                      </a:r>
                      <a:endParaRPr lang="en-US" sz="2000" b="0" i="0" u="none" strike="noStrike" dirty="0">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0.007</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1.007</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0.0018</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682147787"/>
                  </a:ext>
                </a:extLst>
              </a:tr>
              <a:tr h="458388">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16/17 English</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Congruence</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0.57</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1.77</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0.13</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16/17 History</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Congruence</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0.60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1.83</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0.14</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689706598"/>
                  </a:ext>
                </a:extLst>
              </a:tr>
              <a:tr h="458388">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Teacher Gender</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0.09</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dirty="0">
                          <a:solidFill>
                            <a:schemeClr val="accent1">
                              <a:lumMod val="50000"/>
                            </a:schemeClr>
                          </a:solidFill>
                          <a:effectLst/>
                          <a:latin typeface="Times New Roman" panose="02020603050405020304" pitchFamily="18" charset="0"/>
                          <a:cs typeface="Times New Roman" panose="02020603050405020304" pitchFamily="18" charset="0"/>
                        </a:rPr>
                        <a:t>0.01</a:t>
                      </a:r>
                      <a:endParaRPr lang="en-US" sz="2000" b="0" i="0" u="none" strike="noStrike" dirty="0">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1.09</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0.02</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Teacher Gender</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-0.09</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0.90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-0.02</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321055180"/>
                  </a:ext>
                </a:extLst>
              </a:tr>
              <a:tr h="458388">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Degree Type</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-0.38</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0.67</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-0.09</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Degree Type</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-0.14</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0.0060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0.86</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-0.03</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2842510270"/>
                  </a:ext>
                </a:extLst>
              </a:tr>
              <a:tr h="699403">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Years of Teaching Experience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0.01</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1.01</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0.003</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Years of Teaching Exp</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0.01</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1.01</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0.002</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2283236838"/>
                  </a:ext>
                </a:extLst>
              </a:tr>
              <a:tr h="458388">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15/16 RLA</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Congruence</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0.48</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1.62</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0.10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298822720"/>
                  </a:ext>
                </a:extLst>
              </a:tr>
              <a:tr h="458388">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Teacher Gender</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0.25</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1.29</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0.05</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96246497"/>
                  </a:ext>
                </a:extLst>
              </a:tr>
              <a:tr h="458388">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Degree Type</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-0.21</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0.80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-0.04</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4003009587"/>
                  </a:ext>
                </a:extLst>
              </a:tr>
              <a:tr h="699403">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Years of Teaching Experience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0.003</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dirty="0">
                          <a:solidFill>
                            <a:schemeClr val="accent1">
                              <a:lumMod val="50000"/>
                            </a:schemeClr>
                          </a:solidFill>
                          <a:effectLst/>
                          <a:latin typeface="Times New Roman" panose="02020603050405020304" pitchFamily="18" charset="0"/>
                          <a:cs typeface="Times New Roman" panose="02020603050405020304" pitchFamily="18" charset="0"/>
                        </a:rPr>
                        <a:t>0.00</a:t>
                      </a:r>
                      <a:endParaRPr lang="en-US" sz="2000" b="0" i="0" u="none" strike="noStrike" dirty="0">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0.0008</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2345030468"/>
                  </a:ext>
                </a:extLst>
              </a:tr>
              <a:tr h="458388">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16/17 RLA</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Congruence</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0.45</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1.58</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0.10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2930784204"/>
                  </a:ext>
                </a:extLst>
              </a:tr>
              <a:tr h="458388">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Teacher Gender</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0.21</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1.24</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0.04</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025413961"/>
                  </a:ext>
                </a:extLst>
              </a:tr>
              <a:tr h="458388">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Degree Type</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-0.32</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0.72</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-0.07</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127633963"/>
                  </a:ext>
                </a:extLst>
              </a:tr>
              <a:tr h="699403">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1"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Years of Teaching Experience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0.007</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1.00</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0.001</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000" u="none" strike="noStrike">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000" u="none" strike="noStrike" dirty="0">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000" b="0" i="0" u="none" strike="noStrike" dirty="0">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2126738569"/>
                  </a:ext>
                </a:extLst>
              </a:tr>
            </a:tbl>
          </a:graphicData>
        </a:graphic>
      </p:graphicFrame>
      <p:cxnSp>
        <p:nvCxnSpPr>
          <p:cNvPr id="40" name="Straight Connector 39">
            <a:extLst>
              <a:ext uri="{FF2B5EF4-FFF2-40B4-BE49-F238E27FC236}">
                <a16:creationId xmlns:a16="http://schemas.microsoft.com/office/drawing/2014/main" id="{0121268E-70CA-456E-B622-2627F5D3324D}"/>
              </a:ext>
              <a:ext uri="{C183D7F6-B498-43B3-948B-1728B52AA6E4}">
                <adec:decorative xmlns:adec="http://schemas.microsoft.com/office/drawing/2017/decorative" val="1"/>
              </a:ext>
            </a:extLst>
          </p:cNvPr>
          <p:cNvCxnSpPr/>
          <p:nvPr/>
        </p:nvCxnSpPr>
        <p:spPr>
          <a:xfrm>
            <a:off x="17023850" y="6862483"/>
            <a:ext cx="18700487"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2575172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516</TotalTime>
  <Words>1021</Words>
  <Application>Microsoft Office PowerPoint</Application>
  <PresentationFormat>Custom</PresentationFormat>
  <Paragraphs>511</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Times New Roman</vt:lpstr>
      <vt:lpstr>Wingdings</vt:lpstr>
      <vt:lpstr>Office Theme</vt:lpstr>
      <vt:lpstr>Results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Crowder</dc:creator>
  <cp:lastModifiedBy>Stephen Crowder</cp:lastModifiedBy>
  <cp:revision>121</cp:revision>
  <dcterms:created xsi:type="dcterms:W3CDTF">2019-03-11T17:07:44Z</dcterms:created>
  <dcterms:modified xsi:type="dcterms:W3CDTF">2019-08-27T18:54:18Z</dcterms:modified>
</cp:coreProperties>
</file>