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handoutMasterIdLst>
    <p:handoutMasterId r:id="rId28"/>
  </p:handoutMasterIdLst>
  <p:sldIdLst>
    <p:sldId id="297" r:id="rId2"/>
    <p:sldId id="340" r:id="rId3"/>
    <p:sldId id="364" r:id="rId4"/>
    <p:sldId id="329" r:id="rId5"/>
    <p:sldId id="362" r:id="rId6"/>
    <p:sldId id="352" r:id="rId7"/>
    <p:sldId id="303" r:id="rId8"/>
    <p:sldId id="327" r:id="rId9"/>
    <p:sldId id="323" r:id="rId10"/>
    <p:sldId id="346" r:id="rId11"/>
    <p:sldId id="359" r:id="rId12"/>
    <p:sldId id="324" r:id="rId13"/>
    <p:sldId id="367" r:id="rId14"/>
    <p:sldId id="304" r:id="rId15"/>
    <p:sldId id="335" r:id="rId16"/>
    <p:sldId id="312" r:id="rId17"/>
    <p:sldId id="339" r:id="rId18"/>
    <p:sldId id="318" r:id="rId19"/>
    <p:sldId id="368" r:id="rId20"/>
    <p:sldId id="369" r:id="rId21"/>
    <p:sldId id="370" r:id="rId22"/>
    <p:sldId id="366" r:id="rId23"/>
    <p:sldId id="319" r:id="rId24"/>
    <p:sldId id="363" r:id="rId25"/>
    <p:sldId id="302" r:id="rId26"/>
  </p:sldIdLst>
  <p:sldSz cx="9144000" cy="5143500" type="screen16x9"/>
  <p:notesSz cx="6980238"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F5061A1F-A545-479B-8B5B-74D3769FFE92}">
          <p14:sldIdLst>
            <p14:sldId id="297"/>
          </p14:sldIdLst>
        </p14:section>
        <p14:section name="Untitled Section" id="{C99BB86B-86A1-47CB-AA38-4EF71799AB71}">
          <p14:sldIdLst>
            <p14:sldId id="340"/>
          </p14:sldIdLst>
        </p14:section>
        <p14:section name="Untitled Section" id="{A5DD3DA8-856D-4ABC-9F7D-28D665A2EE97}">
          <p14:sldIdLst>
            <p14:sldId id="364"/>
            <p14:sldId id="329"/>
            <p14:sldId id="362"/>
            <p14:sldId id="352"/>
            <p14:sldId id="303"/>
            <p14:sldId id="327"/>
            <p14:sldId id="323"/>
            <p14:sldId id="346"/>
            <p14:sldId id="359"/>
            <p14:sldId id="324"/>
            <p14:sldId id="367"/>
            <p14:sldId id="304"/>
            <p14:sldId id="335"/>
            <p14:sldId id="312"/>
            <p14:sldId id="339"/>
            <p14:sldId id="318"/>
            <p14:sldId id="368"/>
            <p14:sldId id="369"/>
            <p14:sldId id="370"/>
            <p14:sldId id="366"/>
            <p14:sldId id="319"/>
            <p14:sldId id="363"/>
            <p14:sldId id="30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Banks" initials=""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D7FA"/>
    <a:srgbClr val="BBDDFB"/>
    <a:srgbClr val="C8E3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979" autoAdjust="0"/>
    <p:restoredTop sz="86359" autoAdjust="0"/>
  </p:normalViewPr>
  <p:slideViewPr>
    <p:cSldViewPr snapToGrid="0" snapToObjects="1">
      <p:cViewPr varScale="1">
        <p:scale>
          <a:sx n="48" d="100"/>
          <a:sy n="48" d="100"/>
        </p:scale>
        <p:origin x="56" y="428"/>
      </p:cViewPr>
      <p:guideLst/>
    </p:cSldViewPr>
  </p:slideViewPr>
  <p:outlineViewPr>
    <p:cViewPr>
      <p:scale>
        <a:sx n="33" d="100"/>
        <a:sy n="33" d="100"/>
      </p:scale>
      <p:origin x="0" y="-570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6" d="100"/>
          <a:sy n="86" d="100"/>
        </p:scale>
        <p:origin x="307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5BE44-C184-42BC-9138-1B5BAFD41C78}" type="doc">
      <dgm:prSet loTypeId="urn:microsoft.com/office/officeart/2011/layout/HexagonRadial" loCatId="cycle" qsTypeId="urn:microsoft.com/office/officeart/2005/8/quickstyle/simple1" qsCatId="simple" csTypeId="urn:microsoft.com/office/officeart/2005/8/colors/accent1_1" csCatId="accent1" phldr="1"/>
      <dgm:spPr/>
      <dgm:t>
        <a:bodyPr/>
        <a:lstStyle/>
        <a:p>
          <a:endParaRPr lang="en-US"/>
        </a:p>
      </dgm:t>
    </dgm:pt>
    <dgm:pt modelId="{E233AE8A-8DA7-4627-BD64-ADAD9B2AB7C3}">
      <dgm:prSet phldrT="[Text]" custT="1"/>
      <dgm:spPr>
        <a:noFill/>
        <a:ln w="101600" cap="flat">
          <a:solidFill>
            <a:srgbClr val="0070C0"/>
          </a:solidFill>
          <a:round/>
        </a:ln>
      </dgm:spPr>
      <dgm:t>
        <a:bodyPr/>
        <a:lstStyle/>
        <a:p>
          <a:r>
            <a:rPr lang="en-US" sz="2000" b="1" dirty="0"/>
            <a:t>Lead Partner</a:t>
          </a:r>
        </a:p>
      </dgm:t>
      <dgm:extLst>
        <a:ext uri="{E40237B7-FDA0-4F09-8148-C483321AD2D9}">
          <dgm14:cNvPr xmlns:dgm14="http://schemas.microsoft.com/office/drawing/2010/diagram" id="0" name="" descr="Maroon Polygon with black text Lead Partner&#10;"/>
        </a:ext>
      </dgm:extLst>
    </dgm:pt>
    <dgm:pt modelId="{5C005B30-4877-4772-A8C0-63829E66103A}" type="parTrans" cxnId="{2E9F5EC6-A283-4ED4-81DA-EB3C429E522C}">
      <dgm:prSet/>
      <dgm:spPr/>
      <dgm:t>
        <a:bodyPr/>
        <a:lstStyle/>
        <a:p>
          <a:endParaRPr lang="en-US"/>
        </a:p>
      </dgm:t>
    </dgm:pt>
    <dgm:pt modelId="{59FEBE33-4375-479F-B61F-9BF5DC976EB9}" type="sibTrans" cxnId="{2E9F5EC6-A283-4ED4-81DA-EB3C429E522C}">
      <dgm:prSet/>
      <dgm:spPr/>
      <dgm:t>
        <a:bodyPr/>
        <a:lstStyle/>
        <a:p>
          <a:endParaRPr lang="en-US"/>
        </a:p>
      </dgm:t>
    </dgm:pt>
    <dgm:pt modelId="{A65CE215-E4AF-4309-A939-D7A933B872D9}">
      <dgm:prSet phldrT="[Text]" custT="1"/>
      <dgm:spPr>
        <a:noFill/>
        <a:ln w="101600" cap="flat">
          <a:solidFill>
            <a:srgbClr val="0070C0"/>
          </a:solidFill>
          <a:round/>
        </a:ln>
      </dgm:spPr>
      <dgm:t>
        <a:bodyPr/>
        <a:lstStyle/>
        <a:p>
          <a:r>
            <a:rPr lang="en-US" sz="1200" b="1" dirty="0"/>
            <a:t>History, commitment, and need</a:t>
          </a:r>
        </a:p>
      </dgm:t>
      <dgm:extLst>
        <a:ext uri="{E40237B7-FDA0-4F09-8148-C483321AD2D9}">
          <dgm14:cNvPr xmlns:dgm14="http://schemas.microsoft.com/office/drawing/2010/diagram" id="0" name="" descr="Maroon Polygon with black text History, commitment, and need&#10;"/>
        </a:ext>
      </dgm:extLst>
    </dgm:pt>
    <dgm:pt modelId="{F4793123-AB7A-4777-B954-CD472639C061}" type="parTrans" cxnId="{16A2D338-ED47-45A1-9EA7-4400DBD7B7CC}">
      <dgm:prSet/>
      <dgm:spPr/>
      <dgm:t>
        <a:bodyPr/>
        <a:lstStyle/>
        <a:p>
          <a:endParaRPr lang="en-US"/>
        </a:p>
      </dgm:t>
    </dgm:pt>
    <dgm:pt modelId="{5A18F1A8-7551-4C52-9CC9-B708D0FA88D5}" type="sibTrans" cxnId="{16A2D338-ED47-45A1-9EA7-4400DBD7B7CC}">
      <dgm:prSet/>
      <dgm:spPr/>
      <dgm:t>
        <a:bodyPr/>
        <a:lstStyle/>
        <a:p>
          <a:endParaRPr lang="en-US"/>
        </a:p>
      </dgm:t>
    </dgm:pt>
    <dgm:pt modelId="{2A3FA6C6-602B-4ABD-A7C5-2B5D81CD65D2}">
      <dgm:prSet phldrT="[Text]" custT="1"/>
      <dgm:spPr>
        <a:noFill/>
        <a:ln w="101600" cap="flat">
          <a:solidFill>
            <a:srgbClr val="0070C0"/>
          </a:solidFill>
          <a:round/>
        </a:ln>
      </dgm:spPr>
      <dgm:t>
        <a:bodyPr/>
        <a:lstStyle/>
        <a:p>
          <a:r>
            <a:rPr lang="en-US" sz="1200" b="1" dirty="0"/>
            <a:t>Staff qualifications</a:t>
          </a:r>
        </a:p>
        <a:p>
          <a:r>
            <a:rPr lang="en-US" sz="1200" b="0" dirty="0"/>
            <a:t>((assistant) teachers+</a:t>
          </a:r>
        </a:p>
        <a:p>
          <a:r>
            <a:rPr lang="en-US" sz="1200" b="0" dirty="0"/>
            <a:t>CLASS)</a:t>
          </a:r>
        </a:p>
      </dgm:t>
      <dgm:extLst>
        <a:ext uri="{E40237B7-FDA0-4F09-8148-C483321AD2D9}">
          <dgm14:cNvPr xmlns:dgm14="http://schemas.microsoft.com/office/drawing/2010/diagram" id="0" name="" descr="Maroon Polygon with black text Staff qualifications&#10;((assistant) teachers+&#10;CLASS)&#10;"/>
        </a:ext>
      </dgm:extLst>
    </dgm:pt>
    <dgm:pt modelId="{A1F83160-2A27-43DF-B25F-A8A54977AFDF}" type="parTrans" cxnId="{05A70096-CBFF-43F4-AB09-0C81B10DEA66}">
      <dgm:prSet/>
      <dgm:spPr/>
      <dgm:t>
        <a:bodyPr/>
        <a:lstStyle/>
        <a:p>
          <a:endParaRPr lang="en-US"/>
        </a:p>
      </dgm:t>
    </dgm:pt>
    <dgm:pt modelId="{C9F1FE41-CBD5-4289-AC6C-D2B31843A9C9}" type="sibTrans" cxnId="{05A70096-CBFF-43F4-AB09-0C81B10DEA66}">
      <dgm:prSet/>
      <dgm:spPr/>
      <dgm:t>
        <a:bodyPr/>
        <a:lstStyle/>
        <a:p>
          <a:endParaRPr lang="en-US"/>
        </a:p>
      </dgm:t>
    </dgm:pt>
    <dgm:pt modelId="{4EF9859E-67C5-42CC-82F0-5B8991CE8380}">
      <dgm:prSet phldrT="[Text]" custT="1"/>
      <dgm:spPr>
        <a:noFill/>
        <a:ln w="101600" cap="flat">
          <a:solidFill>
            <a:srgbClr val="0070C0"/>
          </a:solidFill>
          <a:round/>
        </a:ln>
      </dgm:spPr>
      <dgm:t>
        <a:bodyPr/>
        <a:lstStyle/>
        <a:p>
          <a:r>
            <a:rPr lang="en-US" sz="1200" b="1" dirty="0"/>
            <a:t>Professional development</a:t>
          </a:r>
        </a:p>
        <a:p>
          <a:r>
            <a:rPr lang="en-US" sz="1200" b="0" dirty="0"/>
            <a:t>(15 hours APD, PCL)</a:t>
          </a:r>
        </a:p>
      </dgm:t>
      <dgm:extLst>
        <a:ext uri="{E40237B7-FDA0-4F09-8148-C483321AD2D9}">
          <dgm14:cNvPr xmlns:dgm14="http://schemas.microsoft.com/office/drawing/2010/diagram" id="0" name="" descr="Maroon Polygon with black text Professional development&#10;(15 hours APD, PCL)&#10;"/>
        </a:ext>
      </dgm:extLst>
    </dgm:pt>
    <dgm:pt modelId="{ADFA3461-E5E2-4224-B5D1-B096ACDF72BF}" type="parTrans" cxnId="{47B14DE0-7D00-4A14-83D2-0DA50692FA6E}">
      <dgm:prSet/>
      <dgm:spPr/>
      <dgm:t>
        <a:bodyPr/>
        <a:lstStyle/>
        <a:p>
          <a:endParaRPr lang="en-US"/>
        </a:p>
      </dgm:t>
    </dgm:pt>
    <dgm:pt modelId="{7A2C419A-EEA2-4E26-9224-9B7D70BBD30B}" type="sibTrans" cxnId="{47B14DE0-7D00-4A14-83D2-0DA50692FA6E}">
      <dgm:prSet/>
      <dgm:spPr/>
      <dgm:t>
        <a:bodyPr/>
        <a:lstStyle/>
        <a:p>
          <a:endParaRPr lang="en-US"/>
        </a:p>
      </dgm:t>
    </dgm:pt>
    <dgm:pt modelId="{49FFDDB3-99EE-4A00-868C-909F2EC04BAF}">
      <dgm:prSet phldrT="[Text]" custT="1"/>
      <dgm:spPr>
        <a:noFill/>
        <a:ln w="101600" cap="flat">
          <a:solidFill>
            <a:srgbClr val="0070C0"/>
          </a:solidFill>
          <a:round/>
        </a:ln>
      </dgm:spPr>
      <dgm:t>
        <a:bodyPr/>
        <a:lstStyle/>
        <a:p>
          <a:r>
            <a:rPr lang="en-US" sz="1200" b="1" dirty="0"/>
            <a:t>Assessments</a:t>
          </a:r>
        </a:p>
      </dgm:t>
    </dgm:pt>
    <dgm:pt modelId="{B6FA5FC8-3004-45C0-9BB1-C174F62AB466}" type="parTrans" cxnId="{522EAEB0-77AD-4FB9-B8F6-44FC0D08DF5C}">
      <dgm:prSet/>
      <dgm:spPr/>
      <dgm:t>
        <a:bodyPr/>
        <a:lstStyle/>
        <a:p>
          <a:endParaRPr lang="en-US"/>
        </a:p>
      </dgm:t>
    </dgm:pt>
    <dgm:pt modelId="{E7FC0272-6155-40A7-84A1-51E931DC9F0C}" type="sibTrans" cxnId="{522EAEB0-77AD-4FB9-B8F6-44FC0D08DF5C}">
      <dgm:prSet/>
      <dgm:spPr/>
      <dgm:t>
        <a:bodyPr/>
        <a:lstStyle/>
        <a:p>
          <a:endParaRPr lang="en-US"/>
        </a:p>
      </dgm:t>
    </dgm:pt>
    <dgm:pt modelId="{70675856-E478-4977-91D8-078D5A721E46}">
      <dgm:prSet phldrT="[Text]" custT="1"/>
      <dgm:spPr>
        <a:noFill/>
        <a:ln w="101600" cap="flat">
          <a:solidFill>
            <a:srgbClr val="0070C0"/>
          </a:solidFill>
          <a:round/>
        </a:ln>
      </dgm:spPr>
      <dgm:t>
        <a:bodyPr/>
        <a:lstStyle/>
        <a:p>
          <a:r>
            <a:rPr lang="en-US" sz="1200" b="1" dirty="0"/>
            <a:t>Learning standards, curriculum</a:t>
          </a:r>
        </a:p>
        <a:p>
          <a:r>
            <a:rPr lang="en-US" sz="1200" b="0" dirty="0"/>
            <a:t>(MKAS2, OWL)</a:t>
          </a:r>
        </a:p>
      </dgm:t>
      <dgm:extLst>
        <a:ext uri="{E40237B7-FDA0-4F09-8148-C483321AD2D9}">
          <dgm14:cNvPr xmlns:dgm14="http://schemas.microsoft.com/office/drawing/2010/diagram" id="0" name="" descr="Maroon Polygon with black text Learning standards, curriculum&#10;(MKAS2, OWL&#10;"/>
        </a:ext>
      </dgm:extLst>
    </dgm:pt>
    <dgm:pt modelId="{CA24F132-87A9-4C49-A8AF-E53B778D5E56}" type="parTrans" cxnId="{D1EB67E3-AF9F-4541-8A1C-6F9E3A293BCE}">
      <dgm:prSet/>
      <dgm:spPr/>
      <dgm:t>
        <a:bodyPr/>
        <a:lstStyle/>
        <a:p>
          <a:endParaRPr lang="en-US"/>
        </a:p>
      </dgm:t>
    </dgm:pt>
    <dgm:pt modelId="{5C0E5D95-28DE-464E-A107-7C5DE8BFCFDD}" type="sibTrans" cxnId="{D1EB67E3-AF9F-4541-8A1C-6F9E3A293BCE}">
      <dgm:prSet/>
      <dgm:spPr/>
      <dgm:t>
        <a:bodyPr/>
        <a:lstStyle/>
        <a:p>
          <a:endParaRPr lang="en-US"/>
        </a:p>
      </dgm:t>
    </dgm:pt>
    <dgm:pt modelId="{0E6C4D1D-4C86-40FE-B523-D8A2198B0D77}">
      <dgm:prSet phldrT="[Text]" custT="1"/>
      <dgm:spPr>
        <a:noFill/>
        <a:ln w="101600" cap="flat">
          <a:solidFill>
            <a:srgbClr val="0070C0"/>
          </a:solidFill>
          <a:round/>
        </a:ln>
      </dgm:spPr>
      <dgm:t>
        <a:bodyPr/>
        <a:lstStyle/>
        <a:p>
          <a:r>
            <a:rPr lang="en-US" sz="1200" b="1" dirty="0"/>
            <a:t>Program length, class size, teacher-child ratio, and parent engagement</a:t>
          </a:r>
        </a:p>
      </dgm:t>
      <dgm:extLst>
        <a:ext uri="{E40237B7-FDA0-4F09-8148-C483321AD2D9}">
          <dgm14:cNvPr xmlns:dgm14="http://schemas.microsoft.com/office/drawing/2010/diagram" id="0" name="" descr="Maroon Polygon with black text Program length, class size, teacher-child ratio, and parent engagement&#10;"/>
        </a:ext>
      </dgm:extLst>
    </dgm:pt>
    <dgm:pt modelId="{530D92EB-B9D3-4D18-A73D-1195E3113231}" type="parTrans" cxnId="{0C954B24-801E-4477-9C43-3420F7699AF6}">
      <dgm:prSet/>
      <dgm:spPr/>
      <dgm:t>
        <a:bodyPr/>
        <a:lstStyle/>
        <a:p>
          <a:endParaRPr lang="en-US"/>
        </a:p>
      </dgm:t>
    </dgm:pt>
    <dgm:pt modelId="{C4E8DFB8-6F60-4C72-932C-AA1FBABF45AE}" type="sibTrans" cxnId="{0C954B24-801E-4477-9C43-3420F7699AF6}">
      <dgm:prSet/>
      <dgm:spPr/>
      <dgm:t>
        <a:bodyPr/>
        <a:lstStyle/>
        <a:p>
          <a:endParaRPr lang="en-US"/>
        </a:p>
      </dgm:t>
    </dgm:pt>
    <dgm:pt modelId="{31EC8437-9308-4B66-A37B-E7F297EA351F}" type="pres">
      <dgm:prSet presAssocID="{B2E5BE44-C184-42BC-9138-1B5BAFD41C78}" presName="Name0" presStyleCnt="0">
        <dgm:presLayoutVars>
          <dgm:chMax val="1"/>
          <dgm:chPref val="1"/>
          <dgm:dir/>
          <dgm:animOne val="branch"/>
          <dgm:animLvl val="lvl"/>
        </dgm:presLayoutVars>
      </dgm:prSet>
      <dgm:spPr/>
    </dgm:pt>
    <dgm:pt modelId="{81AB84C5-D8FB-4695-A285-03A88A4EA974}" type="pres">
      <dgm:prSet presAssocID="{E233AE8A-8DA7-4627-BD64-ADAD9B2AB7C3}" presName="Parent" presStyleLbl="node0" presStyleIdx="0" presStyleCnt="1">
        <dgm:presLayoutVars>
          <dgm:chMax val="6"/>
          <dgm:chPref val="6"/>
        </dgm:presLayoutVars>
      </dgm:prSet>
      <dgm:spPr/>
    </dgm:pt>
    <dgm:pt modelId="{80ECB974-D8C1-45B0-8990-E2AE44BFF25F}" type="pres">
      <dgm:prSet presAssocID="{A65CE215-E4AF-4309-A939-D7A933B872D9}" presName="Accent1" presStyleCnt="0"/>
      <dgm:spPr/>
    </dgm:pt>
    <dgm:pt modelId="{65370002-E644-4BF7-AA98-3F16D18CEA67}" type="pres">
      <dgm:prSet presAssocID="{A65CE215-E4AF-4309-A939-D7A933B872D9}" presName="Accent" presStyleLbl="bgShp" presStyleIdx="0" presStyleCnt="6"/>
      <dgm:spPr/>
    </dgm:pt>
    <dgm:pt modelId="{006F7DC7-65E4-4FA3-9EAE-F64841F2706D}" type="pres">
      <dgm:prSet presAssocID="{A65CE215-E4AF-4309-A939-D7A933B872D9}" presName="Child1" presStyleLbl="node1" presStyleIdx="0" presStyleCnt="6" custScaleX="105854" custScaleY="100693">
        <dgm:presLayoutVars>
          <dgm:chMax val="0"/>
          <dgm:chPref val="0"/>
          <dgm:bulletEnabled val="1"/>
        </dgm:presLayoutVars>
      </dgm:prSet>
      <dgm:spPr/>
    </dgm:pt>
    <dgm:pt modelId="{48EE651C-A568-4FDC-AB4C-0A6092B34A5C}" type="pres">
      <dgm:prSet presAssocID="{2A3FA6C6-602B-4ABD-A7C5-2B5D81CD65D2}" presName="Accent2" presStyleCnt="0"/>
      <dgm:spPr/>
    </dgm:pt>
    <dgm:pt modelId="{9E2C153B-7AA1-4CD8-9C60-C040A3316D39}" type="pres">
      <dgm:prSet presAssocID="{2A3FA6C6-602B-4ABD-A7C5-2B5D81CD65D2}" presName="Accent" presStyleLbl="bgShp" presStyleIdx="1" presStyleCnt="6"/>
      <dgm:spPr>
        <a:noFill/>
        <a:ln w="101600" cap="flat">
          <a:noFill/>
          <a:round/>
        </a:ln>
      </dgm:spPr>
    </dgm:pt>
    <dgm:pt modelId="{E96AA7A5-4236-4323-8CED-8E6BEB9693BB}" type="pres">
      <dgm:prSet presAssocID="{2A3FA6C6-602B-4ABD-A7C5-2B5D81CD65D2}" presName="Child2" presStyleLbl="node1" presStyleIdx="1" presStyleCnt="6" custScaleX="107259" custScaleY="103390" custLinFactNeighborX="3966" custLinFactNeighborY="-5997">
        <dgm:presLayoutVars>
          <dgm:chMax val="0"/>
          <dgm:chPref val="0"/>
          <dgm:bulletEnabled val="1"/>
        </dgm:presLayoutVars>
      </dgm:prSet>
      <dgm:spPr/>
    </dgm:pt>
    <dgm:pt modelId="{E9E1D1E4-C962-44D9-94D0-2B64C627A160}" type="pres">
      <dgm:prSet presAssocID="{4EF9859E-67C5-42CC-82F0-5B8991CE8380}" presName="Accent3" presStyleCnt="0"/>
      <dgm:spPr/>
    </dgm:pt>
    <dgm:pt modelId="{58285D8E-629A-40E7-B7CD-ED79D1DBB756}" type="pres">
      <dgm:prSet presAssocID="{4EF9859E-67C5-42CC-82F0-5B8991CE8380}" presName="Accent" presStyleLbl="bgShp" presStyleIdx="2" presStyleCnt="6"/>
      <dgm:spPr>
        <a:noFill/>
        <a:ln w="101600" cap="flat">
          <a:noFill/>
          <a:round/>
        </a:ln>
      </dgm:spPr>
    </dgm:pt>
    <dgm:pt modelId="{89B0B014-5036-40A9-8A2B-9DD2297337A8}" type="pres">
      <dgm:prSet presAssocID="{4EF9859E-67C5-42CC-82F0-5B8991CE8380}" presName="Child3" presStyleLbl="node1" presStyleIdx="2" presStyleCnt="6">
        <dgm:presLayoutVars>
          <dgm:chMax val="0"/>
          <dgm:chPref val="0"/>
          <dgm:bulletEnabled val="1"/>
        </dgm:presLayoutVars>
      </dgm:prSet>
      <dgm:spPr/>
    </dgm:pt>
    <dgm:pt modelId="{292A12B3-0F95-4A1B-A958-EED1211BD70F}" type="pres">
      <dgm:prSet presAssocID="{49FFDDB3-99EE-4A00-868C-909F2EC04BAF}" presName="Accent4" presStyleCnt="0"/>
      <dgm:spPr/>
    </dgm:pt>
    <dgm:pt modelId="{CEA7ACFB-0B21-4B7D-B438-DF9198CEA810}" type="pres">
      <dgm:prSet presAssocID="{49FFDDB3-99EE-4A00-868C-909F2EC04BAF}" presName="Accent" presStyleLbl="bgShp" presStyleIdx="3" presStyleCnt="6"/>
      <dgm:spPr>
        <a:noFill/>
        <a:ln w="101600" cap="flat">
          <a:noFill/>
          <a:round/>
        </a:ln>
      </dgm:spPr>
    </dgm:pt>
    <dgm:pt modelId="{AACE1059-6276-4064-B870-025504792A78}" type="pres">
      <dgm:prSet presAssocID="{49FFDDB3-99EE-4A00-868C-909F2EC04BAF}" presName="Child4" presStyleLbl="node1" presStyleIdx="3" presStyleCnt="6" custScaleX="103904" custScaleY="97340">
        <dgm:presLayoutVars>
          <dgm:chMax val="0"/>
          <dgm:chPref val="0"/>
          <dgm:bulletEnabled val="1"/>
        </dgm:presLayoutVars>
      </dgm:prSet>
      <dgm:spPr/>
    </dgm:pt>
    <dgm:pt modelId="{EA674383-8A04-40C7-8CA7-689AE6A08969}" type="pres">
      <dgm:prSet presAssocID="{70675856-E478-4977-91D8-078D5A721E46}" presName="Accent5" presStyleCnt="0"/>
      <dgm:spPr/>
    </dgm:pt>
    <dgm:pt modelId="{D6D24C07-9E8F-490F-A3FE-FA8ECD0F5540}" type="pres">
      <dgm:prSet presAssocID="{70675856-E478-4977-91D8-078D5A721E46}" presName="Accent" presStyleLbl="bgShp" presStyleIdx="4" presStyleCnt="6"/>
      <dgm:spPr>
        <a:noFill/>
        <a:ln w="101600" cap="flat">
          <a:noFill/>
          <a:round/>
        </a:ln>
      </dgm:spPr>
    </dgm:pt>
    <dgm:pt modelId="{6B32E396-E209-4BCC-A51C-D26F29ABAB03}" type="pres">
      <dgm:prSet presAssocID="{70675856-E478-4977-91D8-078D5A721E46}" presName="Child5" presStyleLbl="node1" presStyleIdx="4" presStyleCnt="6">
        <dgm:presLayoutVars>
          <dgm:chMax val="0"/>
          <dgm:chPref val="0"/>
          <dgm:bulletEnabled val="1"/>
        </dgm:presLayoutVars>
      </dgm:prSet>
      <dgm:spPr/>
    </dgm:pt>
    <dgm:pt modelId="{BBEB55B0-5555-46C5-B732-59DDC3177B06}" type="pres">
      <dgm:prSet presAssocID="{0E6C4D1D-4C86-40FE-B523-D8A2198B0D77}" presName="Accent6" presStyleCnt="0"/>
      <dgm:spPr/>
    </dgm:pt>
    <dgm:pt modelId="{029460EB-DEA3-42E2-B1C4-C2CD0A0F2B0A}" type="pres">
      <dgm:prSet presAssocID="{0E6C4D1D-4C86-40FE-B523-D8A2198B0D77}" presName="Accent" presStyleLbl="bgShp" presStyleIdx="5" presStyleCnt="6"/>
      <dgm:spPr>
        <a:noFill/>
        <a:ln w="101600" cap="flat">
          <a:noFill/>
          <a:round/>
        </a:ln>
      </dgm:spPr>
    </dgm:pt>
    <dgm:pt modelId="{BD84C922-23D8-479C-B7A6-2FA5C6106E2E}" type="pres">
      <dgm:prSet presAssocID="{0E6C4D1D-4C86-40FE-B523-D8A2198B0D77}" presName="Child6" presStyleLbl="node1" presStyleIdx="5" presStyleCnt="6" custScaleX="105166" custScaleY="111033" custLinFactNeighborX="-5872" custLinFactNeighborY="-1508">
        <dgm:presLayoutVars>
          <dgm:chMax val="0"/>
          <dgm:chPref val="0"/>
          <dgm:bulletEnabled val="1"/>
        </dgm:presLayoutVars>
      </dgm:prSet>
      <dgm:spPr/>
    </dgm:pt>
  </dgm:ptLst>
  <dgm:cxnLst>
    <dgm:cxn modelId="{83103403-310E-4184-861A-8546C4B27B04}" type="presOf" srcId="{4EF9859E-67C5-42CC-82F0-5B8991CE8380}" destId="{89B0B014-5036-40A9-8A2B-9DD2297337A8}" srcOrd="0" destOrd="0" presId="urn:microsoft.com/office/officeart/2011/layout/HexagonRadial"/>
    <dgm:cxn modelId="{B9E7A90F-768C-4EEE-80B9-91BDF29223D6}" type="presOf" srcId="{A65CE215-E4AF-4309-A939-D7A933B872D9}" destId="{006F7DC7-65E4-4FA3-9EAE-F64841F2706D}" srcOrd="0" destOrd="0" presId="urn:microsoft.com/office/officeart/2011/layout/HexagonRadial"/>
    <dgm:cxn modelId="{0C954B24-801E-4477-9C43-3420F7699AF6}" srcId="{E233AE8A-8DA7-4627-BD64-ADAD9B2AB7C3}" destId="{0E6C4D1D-4C86-40FE-B523-D8A2198B0D77}" srcOrd="5" destOrd="0" parTransId="{530D92EB-B9D3-4D18-A73D-1195E3113231}" sibTransId="{C4E8DFB8-6F60-4C72-932C-AA1FBABF45AE}"/>
    <dgm:cxn modelId="{16A2D338-ED47-45A1-9EA7-4400DBD7B7CC}" srcId="{E233AE8A-8DA7-4627-BD64-ADAD9B2AB7C3}" destId="{A65CE215-E4AF-4309-A939-D7A933B872D9}" srcOrd="0" destOrd="0" parTransId="{F4793123-AB7A-4777-B954-CD472639C061}" sibTransId="{5A18F1A8-7551-4C52-9CC9-B708D0FA88D5}"/>
    <dgm:cxn modelId="{DF446E80-AA11-4D29-99B1-B0E49F55CEC8}" type="presOf" srcId="{2A3FA6C6-602B-4ABD-A7C5-2B5D81CD65D2}" destId="{E96AA7A5-4236-4323-8CED-8E6BEB9693BB}" srcOrd="0" destOrd="0" presId="urn:microsoft.com/office/officeart/2011/layout/HexagonRadial"/>
    <dgm:cxn modelId="{F9433D83-1EFB-4AC0-A333-6498A7625A31}" type="presOf" srcId="{70675856-E478-4977-91D8-078D5A721E46}" destId="{6B32E396-E209-4BCC-A51C-D26F29ABAB03}" srcOrd="0" destOrd="0" presId="urn:microsoft.com/office/officeart/2011/layout/HexagonRadial"/>
    <dgm:cxn modelId="{D6C5C38F-50C2-4B0E-9DFD-F6D82FA0A81E}" type="presOf" srcId="{0E6C4D1D-4C86-40FE-B523-D8A2198B0D77}" destId="{BD84C922-23D8-479C-B7A6-2FA5C6106E2E}" srcOrd="0" destOrd="0" presId="urn:microsoft.com/office/officeart/2011/layout/HexagonRadial"/>
    <dgm:cxn modelId="{05A70096-CBFF-43F4-AB09-0C81B10DEA66}" srcId="{E233AE8A-8DA7-4627-BD64-ADAD9B2AB7C3}" destId="{2A3FA6C6-602B-4ABD-A7C5-2B5D81CD65D2}" srcOrd="1" destOrd="0" parTransId="{A1F83160-2A27-43DF-B25F-A8A54977AFDF}" sibTransId="{C9F1FE41-CBD5-4289-AC6C-D2B31843A9C9}"/>
    <dgm:cxn modelId="{81B70098-C978-4253-AC31-20E15FCB21F9}" type="presOf" srcId="{49FFDDB3-99EE-4A00-868C-909F2EC04BAF}" destId="{AACE1059-6276-4064-B870-025504792A78}" srcOrd="0" destOrd="0" presId="urn:microsoft.com/office/officeart/2011/layout/HexagonRadial"/>
    <dgm:cxn modelId="{522EAEB0-77AD-4FB9-B8F6-44FC0D08DF5C}" srcId="{E233AE8A-8DA7-4627-BD64-ADAD9B2AB7C3}" destId="{49FFDDB3-99EE-4A00-868C-909F2EC04BAF}" srcOrd="3" destOrd="0" parTransId="{B6FA5FC8-3004-45C0-9BB1-C174F62AB466}" sibTransId="{E7FC0272-6155-40A7-84A1-51E931DC9F0C}"/>
    <dgm:cxn modelId="{F9E7E4B4-E6C3-471D-B819-3410DF5FD69F}" type="presOf" srcId="{B2E5BE44-C184-42BC-9138-1B5BAFD41C78}" destId="{31EC8437-9308-4B66-A37B-E7F297EA351F}" srcOrd="0" destOrd="0" presId="urn:microsoft.com/office/officeart/2011/layout/HexagonRadial"/>
    <dgm:cxn modelId="{2E9F5EC6-A283-4ED4-81DA-EB3C429E522C}" srcId="{B2E5BE44-C184-42BC-9138-1B5BAFD41C78}" destId="{E233AE8A-8DA7-4627-BD64-ADAD9B2AB7C3}" srcOrd="0" destOrd="0" parTransId="{5C005B30-4877-4772-A8C0-63829E66103A}" sibTransId="{59FEBE33-4375-479F-B61F-9BF5DC976EB9}"/>
    <dgm:cxn modelId="{47B14DE0-7D00-4A14-83D2-0DA50692FA6E}" srcId="{E233AE8A-8DA7-4627-BD64-ADAD9B2AB7C3}" destId="{4EF9859E-67C5-42CC-82F0-5B8991CE8380}" srcOrd="2" destOrd="0" parTransId="{ADFA3461-E5E2-4224-B5D1-B096ACDF72BF}" sibTransId="{7A2C419A-EEA2-4E26-9224-9B7D70BBD30B}"/>
    <dgm:cxn modelId="{D1EB67E3-AF9F-4541-8A1C-6F9E3A293BCE}" srcId="{E233AE8A-8DA7-4627-BD64-ADAD9B2AB7C3}" destId="{70675856-E478-4977-91D8-078D5A721E46}" srcOrd="4" destOrd="0" parTransId="{CA24F132-87A9-4C49-A8AF-E53B778D5E56}" sibTransId="{5C0E5D95-28DE-464E-A107-7C5DE8BFCFDD}"/>
    <dgm:cxn modelId="{CDE830F4-AFDA-4CC4-ACB5-4A0007641494}" type="presOf" srcId="{E233AE8A-8DA7-4627-BD64-ADAD9B2AB7C3}" destId="{81AB84C5-D8FB-4695-A285-03A88A4EA974}" srcOrd="0" destOrd="0" presId="urn:microsoft.com/office/officeart/2011/layout/HexagonRadial"/>
    <dgm:cxn modelId="{689B36AA-9B77-4FBB-A9E9-B3BAC4E2547C}" type="presParOf" srcId="{31EC8437-9308-4B66-A37B-E7F297EA351F}" destId="{81AB84C5-D8FB-4695-A285-03A88A4EA974}" srcOrd="0" destOrd="0" presId="urn:microsoft.com/office/officeart/2011/layout/HexagonRadial"/>
    <dgm:cxn modelId="{C282791A-9898-4B46-90A8-B3AA2EE03332}" type="presParOf" srcId="{31EC8437-9308-4B66-A37B-E7F297EA351F}" destId="{80ECB974-D8C1-45B0-8990-E2AE44BFF25F}" srcOrd="1" destOrd="0" presId="urn:microsoft.com/office/officeart/2011/layout/HexagonRadial"/>
    <dgm:cxn modelId="{4FBC2A45-1DEA-45B3-AE3A-A20C57918752}" type="presParOf" srcId="{80ECB974-D8C1-45B0-8990-E2AE44BFF25F}" destId="{65370002-E644-4BF7-AA98-3F16D18CEA67}" srcOrd="0" destOrd="0" presId="urn:microsoft.com/office/officeart/2011/layout/HexagonRadial"/>
    <dgm:cxn modelId="{1083DCA1-7A53-4FA8-9619-4A7BE84DC59B}" type="presParOf" srcId="{31EC8437-9308-4B66-A37B-E7F297EA351F}" destId="{006F7DC7-65E4-4FA3-9EAE-F64841F2706D}" srcOrd="2" destOrd="0" presId="urn:microsoft.com/office/officeart/2011/layout/HexagonRadial"/>
    <dgm:cxn modelId="{9BD33F1C-B23B-46CF-A25F-F6D99E035C15}" type="presParOf" srcId="{31EC8437-9308-4B66-A37B-E7F297EA351F}" destId="{48EE651C-A568-4FDC-AB4C-0A6092B34A5C}" srcOrd="3" destOrd="0" presId="urn:microsoft.com/office/officeart/2011/layout/HexagonRadial"/>
    <dgm:cxn modelId="{4838F371-97F5-4004-8528-C331937750E2}" type="presParOf" srcId="{48EE651C-A568-4FDC-AB4C-0A6092B34A5C}" destId="{9E2C153B-7AA1-4CD8-9C60-C040A3316D39}" srcOrd="0" destOrd="0" presId="urn:microsoft.com/office/officeart/2011/layout/HexagonRadial"/>
    <dgm:cxn modelId="{241503A3-DD1B-4B2F-9B1E-ABF825D96122}" type="presParOf" srcId="{31EC8437-9308-4B66-A37B-E7F297EA351F}" destId="{E96AA7A5-4236-4323-8CED-8E6BEB9693BB}" srcOrd="4" destOrd="0" presId="urn:microsoft.com/office/officeart/2011/layout/HexagonRadial"/>
    <dgm:cxn modelId="{DC083A91-B0C4-4DBB-91AD-C41F2F9AD90C}" type="presParOf" srcId="{31EC8437-9308-4B66-A37B-E7F297EA351F}" destId="{E9E1D1E4-C962-44D9-94D0-2B64C627A160}" srcOrd="5" destOrd="0" presId="urn:microsoft.com/office/officeart/2011/layout/HexagonRadial"/>
    <dgm:cxn modelId="{D67C5653-CEC8-489F-828F-06F8C96A72AD}" type="presParOf" srcId="{E9E1D1E4-C962-44D9-94D0-2B64C627A160}" destId="{58285D8E-629A-40E7-B7CD-ED79D1DBB756}" srcOrd="0" destOrd="0" presId="urn:microsoft.com/office/officeart/2011/layout/HexagonRadial"/>
    <dgm:cxn modelId="{74CAC671-E51B-470E-8537-426C719971E2}" type="presParOf" srcId="{31EC8437-9308-4B66-A37B-E7F297EA351F}" destId="{89B0B014-5036-40A9-8A2B-9DD2297337A8}" srcOrd="6" destOrd="0" presId="urn:microsoft.com/office/officeart/2011/layout/HexagonRadial"/>
    <dgm:cxn modelId="{1CCE61F9-9EC5-4F9B-8790-D1DCC9A685B6}" type="presParOf" srcId="{31EC8437-9308-4B66-A37B-E7F297EA351F}" destId="{292A12B3-0F95-4A1B-A958-EED1211BD70F}" srcOrd="7" destOrd="0" presId="urn:microsoft.com/office/officeart/2011/layout/HexagonRadial"/>
    <dgm:cxn modelId="{243E0B5A-D49C-4653-831E-753EE65254C0}" type="presParOf" srcId="{292A12B3-0F95-4A1B-A958-EED1211BD70F}" destId="{CEA7ACFB-0B21-4B7D-B438-DF9198CEA810}" srcOrd="0" destOrd="0" presId="urn:microsoft.com/office/officeart/2011/layout/HexagonRadial"/>
    <dgm:cxn modelId="{C582A1BE-CB80-4177-87BD-2E671801D20F}" type="presParOf" srcId="{31EC8437-9308-4B66-A37B-E7F297EA351F}" destId="{AACE1059-6276-4064-B870-025504792A78}" srcOrd="8" destOrd="0" presId="urn:microsoft.com/office/officeart/2011/layout/HexagonRadial"/>
    <dgm:cxn modelId="{97E75599-E0B9-48DD-87CA-DF586E3F6DE9}" type="presParOf" srcId="{31EC8437-9308-4B66-A37B-E7F297EA351F}" destId="{EA674383-8A04-40C7-8CA7-689AE6A08969}" srcOrd="9" destOrd="0" presId="urn:microsoft.com/office/officeart/2011/layout/HexagonRadial"/>
    <dgm:cxn modelId="{26FA9702-9452-4614-81C5-FD268258C475}" type="presParOf" srcId="{EA674383-8A04-40C7-8CA7-689AE6A08969}" destId="{D6D24C07-9E8F-490F-A3FE-FA8ECD0F5540}" srcOrd="0" destOrd="0" presId="urn:microsoft.com/office/officeart/2011/layout/HexagonRadial"/>
    <dgm:cxn modelId="{0C16A538-16A6-4175-A32B-73BDC1E218F4}" type="presParOf" srcId="{31EC8437-9308-4B66-A37B-E7F297EA351F}" destId="{6B32E396-E209-4BCC-A51C-D26F29ABAB03}" srcOrd="10" destOrd="0" presId="urn:microsoft.com/office/officeart/2011/layout/HexagonRadial"/>
    <dgm:cxn modelId="{B22FDC26-6648-427C-8273-C593D52DF946}" type="presParOf" srcId="{31EC8437-9308-4B66-A37B-E7F297EA351F}" destId="{BBEB55B0-5555-46C5-B732-59DDC3177B06}" srcOrd="11" destOrd="0" presId="urn:microsoft.com/office/officeart/2011/layout/HexagonRadial"/>
    <dgm:cxn modelId="{E3AFFBFF-89BD-4381-B9D6-6BBAF0AAE6C1}" type="presParOf" srcId="{BBEB55B0-5555-46C5-B732-59DDC3177B06}" destId="{029460EB-DEA3-42E2-B1C4-C2CD0A0F2B0A}" srcOrd="0" destOrd="0" presId="urn:microsoft.com/office/officeart/2011/layout/HexagonRadial"/>
    <dgm:cxn modelId="{EDAB4658-7B02-47C3-94C8-5BFD57BA7363}" type="presParOf" srcId="{31EC8437-9308-4B66-A37B-E7F297EA351F}" destId="{BD84C922-23D8-479C-B7A6-2FA5C6106E2E}"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B84C5-D8FB-4695-A285-03A88A4EA974}">
      <dsp:nvSpPr>
        <dsp:cNvPr id="0" name=""/>
        <dsp:cNvSpPr/>
      </dsp:nvSpPr>
      <dsp:spPr>
        <a:xfrm>
          <a:off x="1990064" y="1412210"/>
          <a:ext cx="1781523" cy="1541090"/>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Lead Partner</a:t>
          </a:r>
        </a:p>
      </dsp:txBody>
      <dsp:txXfrm>
        <a:off x="2285287" y="1667590"/>
        <a:ext cx="1191077" cy="1030330"/>
      </dsp:txXfrm>
    </dsp:sp>
    <dsp:sp modelId="{9E2C153B-7AA1-4CD8-9C60-C040A3316D39}">
      <dsp:nvSpPr>
        <dsp:cNvPr id="0" name=""/>
        <dsp:cNvSpPr/>
      </dsp:nvSpPr>
      <dsp:spPr>
        <a:xfrm>
          <a:off x="3105640" y="674902"/>
          <a:ext cx="672163" cy="579157"/>
        </a:xfrm>
        <a:prstGeom prst="hexagon">
          <a:avLst>
            <a:gd name="adj" fmla="val 28900"/>
            <a:gd name="vf" fmla="val 115470"/>
          </a:avLst>
        </a:prstGeom>
        <a:noFill/>
        <a:ln w="101600" cap="flat">
          <a:noFill/>
          <a:round/>
        </a:ln>
        <a:effectLst/>
      </dsp:spPr>
      <dsp:style>
        <a:lnRef idx="0">
          <a:scrgbClr r="0" g="0" b="0"/>
        </a:lnRef>
        <a:fillRef idx="1">
          <a:scrgbClr r="0" g="0" b="0"/>
        </a:fillRef>
        <a:effectRef idx="0">
          <a:scrgbClr r="0" g="0" b="0"/>
        </a:effectRef>
        <a:fontRef idx="minor"/>
      </dsp:style>
    </dsp:sp>
    <dsp:sp modelId="{006F7DC7-65E4-4FA3-9EAE-F64841F2706D}">
      <dsp:nvSpPr>
        <dsp:cNvPr id="0" name=""/>
        <dsp:cNvSpPr/>
      </dsp:nvSpPr>
      <dsp:spPr>
        <a:xfrm>
          <a:off x="2111436" y="6210"/>
          <a:ext cx="1545411" cy="1271777"/>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History, commitment, and need</a:t>
          </a:r>
        </a:p>
      </dsp:txBody>
      <dsp:txXfrm>
        <a:off x="2361336" y="211862"/>
        <a:ext cx="1045611" cy="860473"/>
      </dsp:txXfrm>
    </dsp:sp>
    <dsp:sp modelId="{58285D8E-629A-40E7-B7CD-ED79D1DBB756}">
      <dsp:nvSpPr>
        <dsp:cNvPr id="0" name=""/>
        <dsp:cNvSpPr/>
      </dsp:nvSpPr>
      <dsp:spPr>
        <a:xfrm>
          <a:off x="3890108" y="1757619"/>
          <a:ext cx="672163" cy="579157"/>
        </a:xfrm>
        <a:prstGeom prst="hexagon">
          <a:avLst>
            <a:gd name="adj" fmla="val 28900"/>
            <a:gd name="vf" fmla="val 115470"/>
          </a:avLst>
        </a:prstGeom>
        <a:noFill/>
        <a:ln w="101600" cap="flat">
          <a:noFill/>
          <a:round/>
        </a:ln>
        <a:effectLst/>
      </dsp:spPr>
      <dsp:style>
        <a:lnRef idx="0">
          <a:scrgbClr r="0" g="0" b="0"/>
        </a:lnRef>
        <a:fillRef idx="1">
          <a:scrgbClr r="0" g="0" b="0"/>
        </a:fillRef>
        <a:effectRef idx="0">
          <a:scrgbClr r="0" g="0" b="0"/>
        </a:effectRef>
        <a:fontRef idx="minor"/>
      </dsp:style>
    </dsp:sp>
    <dsp:sp modelId="{E96AA7A5-4236-4323-8CED-8E6BEB9693BB}">
      <dsp:nvSpPr>
        <dsp:cNvPr id="0" name=""/>
        <dsp:cNvSpPr/>
      </dsp:nvSpPr>
      <dsp:spPr>
        <a:xfrm>
          <a:off x="3498021" y="690280"/>
          <a:ext cx="1565923" cy="1305841"/>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Staff qualifications</a:t>
          </a:r>
        </a:p>
        <a:p>
          <a:pPr marL="0" lvl="0" indent="0" algn="ctr" defTabSz="533400">
            <a:lnSpc>
              <a:spcPct val="90000"/>
            </a:lnSpc>
            <a:spcBef>
              <a:spcPct val="0"/>
            </a:spcBef>
            <a:spcAft>
              <a:spcPct val="35000"/>
            </a:spcAft>
            <a:buNone/>
          </a:pPr>
          <a:r>
            <a:rPr lang="en-US" sz="1200" b="0" kern="1200" dirty="0"/>
            <a:t>((assistant) teachers+</a:t>
          </a:r>
        </a:p>
        <a:p>
          <a:pPr marL="0" lvl="0" indent="0" algn="ctr" defTabSz="533400">
            <a:lnSpc>
              <a:spcPct val="90000"/>
            </a:lnSpc>
            <a:spcBef>
              <a:spcPct val="0"/>
            </a:spcBef>
            <a:spcAft>
              <a:spcPct val="35000"/>
            </a:spcAft>
            <a:buNone/>
          </a:pPr>
          <a:r>
            <a:rPr lang="en-US" sz="1200" b="0" kern="1200" dirty="0"/>
            <a:t>CLASS)</a:t>
          </a:r>
        </a:p>
      </dsp:txBody>
      <dsp:txXfrm>
        <a:off x="3752874" y="902805"/>
        <a:ext cx="1056217" cy="880791"/>
      </dsp:txXfrm>
    </dsp:sp>
    <dsp:sp modelId="{CEA7ACFB-0B21-4B7D-B438-DF9198CEA810}">
      <dsp:nvSpPr>
        <dsp:cNvPr id="0" name=""/>
        <dsp:cNvSpPr/>
      </dsp:nvSpPr>
      <dsp:spPr>
        <a:xfrm>
          <a:off x="3345166" y="2979803"/>
          <a:ext cx="672163" cy="579157"/>
        </a:xfrm>
        <a:prstGeom prst="hexagon">
          <a:avLst>
            <a:gd name="adj" fmla="val 28900"/>
            <a:gd name="vf" fmla="val 115470"/>
          </a:avLst>
        </a:prstGeom>
        <a:noFill/>
        <a:ln w="101600" cap="flat">
          <a:noFill/>
          <a:round/>
        </a:ln>
        <a:effectLst/>
      </dsp:spPr>
      <dsp:style>
        <a:lnRef idx="0">
          <a:scrgbClr r="0" g="0" b="0"/>
        </a:lnRef>
        <a:fillRef idx="1">
          <a:scrgbClr r="0" g="0" b="0"/>
        </a:fillRef>
        <a:effectRef idx="0">
          <a:scrgbClr r="0" g="0" b="0"/>
        </a:effectRef>
        <a:fontRef idx="minor"/>
      </dsp:style>
    </dsp:sp>
    <dsp:sp modelId="{89B0B014-5036-40A9-8A2B-9DD2297337A8}">
      <dsp:nvSpPr>
        <dsp:cNvPr id="0" name=""/>
        <dsp:cNvSpPr/>
      </dsp:nvSpPr>
      <dsp:spPr>
        <a:xfrm>
          <a:off x="3493108" y="2314619"/>
          <a:ext cx="1459946" cy="1263024"/>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Professional development</a:t>
          </a:r>
        </a:p>
        <a:p>
          <a:pPr marL="0" lvl="0" indent="0" algn="ctr" defTabSz="533400">
            <a:lnSpc>
              <a:spcPct val="90000"/>
            </a:lnSpc>
            <a:spcBef>
              <a:spcPct val="0"/>
            </a:spcBef>
            <a:spcAft>
              <a:spcPct val="35000"/>
            </a:spcAft>
            <a:buNone/>
          </a:pPr>
          <a:r>
            <a:rPr lang="en-US" sz="1200" b="0" kern="1200" dirty="0"/>
            <a:t>(15 hours APD, PCL)</a:t>
          </a:r>
        </a:p>
      </dsp:txBody>
      <dsp:txXfrm>
        <a:off x="3735052" y="2523929"/>
        <a:ext cx="976058" cy="844404"/>
      </dsp:txXfrm>
    </dsp:sp>
    <dsp:sp modelId="{D6D24C07-9E8F-490F-A3FE-FA8ECD0F5540}">
      <dsp:nvSpPr>
        <dsp:cNvPr id="0" name=""/>
        <dsp:cNvSpPr/>
      </dsp:nvSpPr>
      <dsp:spPr>
        <a:xfrm>
          <a:off x="1993379" y="3106671"/>
          <a:ext cx="672163" cy="579157"/>
        </a:xfrm>
        <a:prstGeom prst="hexagon">
          <a:avLst>
            <a:gd name="adj" fmla="val 28900"/>
            <a:gd name="vf" fmla="val 115470"/>
          </a:avLst>
        </a:prstGeom>
        <a:noFill/>
        <a:ln w="101600" cap="flat">
          <a:noFill/>
          <a:round/>
        </a:ln>
        <a:effectLst/>
      </dsp:spPr>
      <dsp:style>
        <a:lnRef idx="0">
          <a:scrgbClr r="0" g="0" b="0"/>
        </a:lnRef>
        <a:fillRef idx="1">
          <a:scrgbClr r="0" g="0" b="0"/>
        </a:fillRef>
        <a:effectRef idx="0">
          <a:scrgbClr r="0" g="0" b="0"/>
        </a:effectRef>
        <a:fontRef idx="minor"/>
      </dsp:style>
    </dsp:sp>
    <dsp:sp modelId="{AACE1059-6276-4064-B870-025504792A78}">
      <dsp:nvSpPr>
        <dsp:cNvPr id="0" name=""/>
        <dsp:cNvSpPr/>
      </dsp:nvSpPr>
      <dsp:spPr>
        <a:xfrm>
          <a:off x="2125670" y="3109131"/>
          <a:ext cx="1516942" cy="1229428"/>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Assessments</a:t>
          </a:r>
        </a:p>
      </dsp:txBody>
      <dsp:txXfrm>
        <a:off x="2369164" y="3306475"/>
        <a:ext cx="1029954" cy="834740"/>
      </dsp:txXfrm>
    </dsp:sp>
    <dsp:sp modelId="{029460EB-DEA3-42E2-B1C4-C2CD0A0F2B0A}">
      <dsp:nvSpPr>
        <dsp:cNvPr id="0" name=""/>
        <dsp:cNvSpPr/>
      </dsp:nvSpPr>
      <dsp:spPr>
        <a:xfrm>
          <a:off x="1196066" y="2024388"/>
          <a:ext cx="672163" cy="579157"/>
        </a:xfrm>
        <a:prstGeom prst="hexagon">
          <a:avLst>
            <a:gd name="adj" fmla="val 28900"/>
            <a:gd name="vf" fmla="val 115470"/>
          </a:avLst>
        </a:prstGeom>
        <a:noFill/>
        <a:ln w="101600" cap="flat">
          <a:noFill/>
          <a:round/>
        </a:ln>
        <a:effectLst/>
      </dsp:spPr>
      <dsp:style>
        <a:lnRef idx="0">
          <a:scrgbClr r="0" g="0" b="0"/>
        </a:lnRef>
        <a:fillRef idx="1">
          <a:scrgbClr r="0" g="0" b="0"/>
        </a:fillRef>
        <a:effectRef idx="0">
          <a:scrgbClr r="0" g="0" b="0"/>
        </a:effectRef>
        <a:fontRef idx="minor"/>
      </dsp:style>
    </dsp:sp>
    <dsp:sp modelId="{6B32E396-E209-4BCC-A51C-D26F29ABAB03}">
      <dsp:nvSpPr>
        <dsp:cNvPr id="0" name=""/>
        <dsp:cNvSpPr/>
      </dsp:nvSpPr>
      <dsp:spPr>
        <a:xfrm>
          <a:off x="809012" y="2315488"/>
          <a:ext cx="1459946" cy="1263024"/>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Learning standards, curriculum</a:t>
          </a:r>
        </a:p>
        <a:p>
          <a:pPr marL="0" lvl="0" indent="0" algn="ctr" defTabSz="533400">
            <a:lnSpc>
              <a:spcPct val="90000"/>
            </a:lnSpc>
            <a:spcBef>
              <a:spcPct val="0"/>
            </a:spcBef>
            <a:spcAft>
              <a:spcPct val="35000"/>
            </a:spcAft>
            <a:buNone/>
          </a:pPr>
          <a:r>
            <a:rPr lang="en-US" sz="1200" b="0" kern="1200" dirty="0"/>
            <a:t>(MKAS2, OWL)</a:t>
          </a:r>
        </a:p>
      </dsp:txBody>
      <dsp:txXfrm>
        <a:off x="1050956" y="2524798"/>
        <a:ext cx="976058" cy="844404"/>
      </dsp:txXfrm>
    </dsp:sp>
    <dsp:sp modelId="{BD84C922-23D8-479C-B7A6-2FA5C6106E2E}">
      <dsp:nvSpPr>
        <dsp:cNvPr id="0" name=""/>
        <dsp:cNvSpPr/>
      </dsp:nvSpPr>
      <dsp:spPr>
        <a:xfrm>
          <a:off x="685574" y="696973"/>
          <a:ext cx="1535367" cy="1402374"/>
        </a:xfrm>
        <a:prstGeom prst="hexagon">
          <a:avLst>
            <a:gd name="adj" fmla="val 28570"/>
            <a:gd name="vf" fmla="val 115470"/>
          </a:avLst>
        </a:prstGeom>
        <a:noFill/>
        <a:ln w="101600" cap="flat" cmpd="sng" algn="ctr">
          <a:solidFill>
            <a:srgbClr val="0070C0"/>
          </a:solidFill>
          <a:prstDash val="solid"/>
          <a:roun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t>Program length, class size, teacher-child ratio, and parent engagement</a:t>
          </a:r>
        </a:p>
      </dsp:txBody>
      <dsp:txXfrm>
        <a:off x="949877" y="938382"/>
        <a:ext cx="1006761" cy="919556"/>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53853" y="0"/>
            <a:ext cx="3024770" cy="458788"/>
          </a:xfrm>
          <a:prstGeom prst="rect">
            <a:avLst/>
          </a:prstGeom>
        </p:spPr>
        <p:txBody>
          <a:bodyPr vert="horz" lIns="91435" tIns="45718" rIns="91435" bIns="45718" rtlCol="0"/>
          <a:lstStyle>
            <a:lvl1pPr algn="r">
              <a:defRPr sz="1200"/>
            </a:lvl1pPr>
          </a:lstStyle>
          <a:p>
            <a:fld id="{A2258358-716F-B541-B8E3-B6CD7F3CCC11}" type="datetimeFigureOut">
              <a:rPr lang="en-US" smtClean="0"/>
              <a:t>9/16/2019</a:t>
            </a:fld>
            <a:endParaRPr lang="en-US" dirty="0"/>
          </a:p>
        </p:txBody>
      </p:sp>
      <p:sp>
        <p:nvSpPr>
          <p:cNvPr id="5" name="Slide Number Placeholder 4"/>
          <p:cNvSpPr>
            <a:spLocks noGrp="1"/>
          </p:cNvSpPr>
          <p:nvPr>
            <p:ph type="sldNum" sz="quarter" idx="3"/>
          </p:nvPr>
        </p:nvSpPr>
        <p:spPr>
          <a:xfrm>
            <a:off x="3953853" y="8685215"/>
            <a:ext cx="3024770" cy="458787"/>
          </a:xfrm>
          <a:prstGeom prst="rect">
            <a:avLst/>
          </a:prstGeom>
        </p:spPr>
        <p:txBody>
          <a:bodyPr vert="horz" lIns="91435" tIns="45718" rIns="91435" bIns="45718" rtlCol="0" anchor="b"/>
          <a:lstStyle>
            <a:lvl1pPr algn="r">
              <a:defRPr sz="1200"/>
            </a:lvl1pPr>
          </a:lstStyle>
          <a:p>
            <a:fld id="{D2D3E99C-1222-AB41-BFEE-14BC1467DDD4}" type="slidenum">
              <a:rPr lang="en-US" smtClean="0"/>
              <a:t>‹#›</a:t>
            </a:fld>
            <a:endParaRPr lang="en-US" dirty="0"/>
          </a:p>
        </p:txBody>
      </p:sp>
    </p:spTree>
    <p:extLst>
      <p:ext uri="{BB962C8B-B14F-4D97-AF65-F5344CB8AC3E}">
        <p14:creationId xmlns:p14="http://schemas.microsoft.com/office/powerpoint/2010/main" val="11588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42913"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98024" y="4343400"/>
            <a:ext cx="5584190" cy="4114800"/>
          </a:xfrm>
          <a:prstGeom prst="rect">
            <a:avLst/>
          </a:prstGeom>
          <a:noFill/>
          <a:ln>
            <a:noFill/>
          </a:ln>
        </p:spPr>
        <p:txBody>
          <a:bodyPr lIns="91420" tIns="91420" rIns="91420" bIns="91420"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579800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01030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19976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36726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45335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698534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08952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78044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84646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35801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93663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41723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10453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806676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250027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68097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584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56590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69560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0797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54942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57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p:txBody>
      </p:sp>
    </p:spTree>
    <p:extLst>
      <p:ext uri="{BB962C8B-B14F-4D97-AF65-F5344CB8AC3E}">
        <p14:creationId xmlns:p14="http://schemas.microsoft.com/office/powerpoint/2010/main" val="2783562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10903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35328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1983097"/>
            <a:ext cx="5080200" cy="723897"/>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dirty="0">
              <a:solidFill>
                <a:srgbClr val="00B0F0"/>
              </a:solidFill>
            </a:endParaRPr>
          </a:p>
        </p:txBody>
      </p:sp>
      <p:sp>
        <p:nvSpPr>
          <p:cNvPr id="8" name="Shape 59"/>
          <p:cNvSpPr/>
          <p:nvPr userDrawn="1"/>
        </p:nvSpPr>
        <p:spPr>
          <a:xfrm>
            <a:off x="0" y="2806520"/>
            <a:ext cx="466344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9" name="Shape 61"/>
          <p:cNvPicPr preferRelativeResize="0"/>
          <p:nvPr userDrawn="1"/>
        </p:nvPicPr>
        <p:blipFill>
          <a:blip r:embed="rId2">
            <a:alphaModFix/>
          </a:blip>
          <a:stretch>
            <a:fillRect/>
          </a:stretch>
        </p:blipFill>
        <p:spPr>
          <a:xfrm>
            <a:off x="450200" y="3759124"/>
            <a:ext cx="2130850" cy="1029150"/>
          </a:xfrm>
          <a:prstGeom prst="rect">
            <a:avLst/>
          </a:prstGeom>
          <a:noFill/>
          <a:ln>
            <a:noFill/>
          </a:ln>
        </p:spPr>
      </p:pic>
      <p:sp>
        <p:nvSpPr>
          <p:cNvPr id="3" name="Text Placeholder 2"/>
          <p:cNvSpPr>
            <a:spLocks noGrp="1" noChangeAspect="1"/>
          </p:cNvSpPr>
          <p:nvPr>
            <p:ph type="body" sz="quarter" idx="10" hasCustomPrompt="1"/>
          </p:nvPr>
        </p:nvSpPr>
        <p:spPr>
          <a:xfrm>
            <a:off x="412749" y="706032"/>
            <a:ext cx="6600525" cy="1251452"/>
          </a:xfrm>
          <a:prstGeom prst="rect">
            <a:avLst/>
          </a:prstGeom>
        </p:spPr>
        <p:txBody>
          <a:bodyPr anchor="b"/>
          <a:lstStyle>
            <a:lvl1pPr>
              <a:lnSpc>
                <a:spcPct val="100000"/>
              </a:lnSpc>
              <a:spcAft>
                <a:spcPts val="0"/>
              </a:spcAft>
              <a:defRPr sz="5000"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412750" y="2049463"/>
            <a:ext cx="4618038" cy="608012"/>
          </a:xfrm>
          <a:prstGeom prst="rect">
            <a:avLst/>
          </a:prstGeom>
        </p:spPr>
        <p:txBody>
          <a:bodyPr anchor="ctr"/>
          <a:lstStyle>
            <a:lvl1pPr rtl="0">
              <a:spcBef>
                <a:spcPts val="0"/>
              </a:spcBef>
              <a:buNone/>
              <a:defRPr lang="en" sz="1800" dirty="0">
                <a:solidFill>
                  <a:srgbClr val="FFFFFF"/>
                </a:solidFill>
                <a:ea typeface="Open Sans"/>
                <a:cs typeface="Open Sans"/>
                <a:sym typeface="Open Sans"/>
              </a:defRPr>
            </a:lvl1pPr>
          </a:lstStyle>
          <a:p>
            <a:pPr lvl="0" rtl="0">
              <a:spcBef>
                <a:spcPts val="0"/>
              </a:spcBef>
              <a:buNone/>
            </a:pPr>
            <a:r>
              <a:rPr lang="en-US" sz="2000" dirty="0">
                <a:solidFill>
                  <a:srgbClr val="FFFFFF"/>
                </a:solidFill>
                <a:latin typeface="+mn-lt"/>
                <a:ea typeface="Open Sans"/>
                <a:cs typeface="Open Sans"/>
                <a:sym typeface="Open Sans"/>
              </a:rPr>
              <a:t>SUBHEAD</a:t>
            </a:r>
            <a:endParaRPr lang="en" sz="2000"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412750" y="2906121"/>
            <a:ext cx="4083050" cy="499068"/>
          </a:xfrm>
          <a:prstGeom prst="rect">
            <a:avLst/>
          </a:prstGeom>
        </p:spPr>
        <p:txBody>
          <a:bodyPr anchor="t"/>
          <a:lstStyle>
            <a:lvl1pPr algn="l">
              <a:spcBef>
                <a:spcPts val="0"/>
              </a:spcBef>
              <a:buNone/>
              <a:defRPr lang="en" sz="1800" dirty="0">
                <a:solidFill>
                  <a:schemeClr val="accent3">
                    <a:lumMod val="75000"/>
                  </a:schemeClr>
                </a:solidFill>
                <a:ea typeface="Open Sans"/>
                <a:cs typeface="Open Sans"/>
                <a:sym typeface="Open Sans"/>
              </a:defRPr>
            </a:lvl1pPr>
          </a:lstStyle>
          <a:p>
            <a:pPr lvl="0" algn="l">
              <a:spcBef>
                <a:spcPts val="0"/>
              </a:spcBef>
              <a:buNone/>
            </a:pPr>
            <a:r>
              <a:rPr lang="en-US" sz="1800" dirty="0">
                <a:latin typeface="+mn-lt"/>
                <a:ea typeface="Open Sans"/>
                <a:cs typeface="Open Sans"/>
                <a:sym typeface="Open Sans"/>
              </a:rPr>
              <a:t>Date</a:t>
            </a:r>
            <a:endParaRPr lang="en" sz="18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2702660" y="3970650"/>
            <a:ext cx="4450615" cy="302899"/>
          </a:xfrm>
          <a:prstGeom prst="rect">
            <a:avLst/>
          </a:prstGeom>
        </p:spPr>
        <p:txBody>
          <a:bodyPr anchor="ctr"/>
          <a:lstStyle>
            <a:lvl1pPr marL="0" marR="0" indent="0" algn="l" defTabSz="914400" rtl="0" eaLnBrk="1" fontAlgn="auto" latinLnBrk="0" hangingPunct="1">
              <a:lnSpc>
                <a:spcPct val="100000"/>
              </a:lnSpc>
              <a:spcBef>
                <a:spcPts val="0"/>
              </a:spcBef>
              <a:spcAft>
                <a:spcPts val="0"/>
              </a:spcAft>
              <a:buClr>
                <a:schemeClr val="dk2"/>
              </a:buClr>
              <a:buSzPct val="100000"/>
              <a:buFontTx/>
              <a:buNone/>
              <a:tabLst/>
              <a:defRPr lang="en-US" sz="1800" b="1" smtClean="0">
                <a:solidFill>
                  <a:srgbClr val="CC0000"/>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2000"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2701925" y="4221678"/>
            <a:ext cx="4451350" cy="566222"/>
          </a:xfrm>
          <a:prstGeom prst="rect">
            <a:avLst/>
          </a:prstGeom>
        </p:spPr>
        <p:txBody>
          <a:bodyPr/>
          <a:lstStyle>
            <a:lvl1pPr>
              <a:lnSpc>
                <a:spcPct val="100000"/>
              </a:lnSpc>
              <a:spcAft>
                <a:spcPts val="0"/>
              </a:spcAft>
              <a:defRPr sz="1400" baseline="0">
                <a:solidFill>
                  <a:schemeClr val="accent3">
                    <a:lumMod val="50000"/>
                  </a:schemeClr>
                </a:solidFill>
              </a:defRPr>
            </a:lvl1pPr>
          </a:lstStyle>
          <a:p>
            <a:pPr lvl="0"/>
            <a:r>
              <a:rPr lang="en-US" dirty="0"/>
              <a:t>Presenter Title</a:t>
            </a:r>
            <a:br>
              <a:rPr lang="en-US" dirty="0"/>
            </a:br>
            <a:r>
              <a:rPr lang="en-US" dirty="0"/>
              <a:t>Contact Information</a:t>
            </a:r>
          </a:p>
        </p:txBody>
      </p:sp>
      <p:sp>
        <p:nvSpPr>
          <p:cNvPr id="2" name="Title 1">
            <a:extLst>
              <a:ext uri="{FF2B5EF4-FFF2-40B4-BE49-F238E27FC236}">
                <a16:creationId xmlns:a16="http://schemas.microsoft.com/office/drawing/2014/main" id="{A614839F-87B3-4EC4-9DE7-AAFE532E25AE}"/>
              </a:ext>
            </a:extLst>
          </p:cNvPr>
          <p:cNvSpPr>
            <a:spLocks noGrp="1"/>
          </p:cNvSpPr>
          <p:nvPr>
            <p:ph type="title"/>
          </p:nvPr>
        </p:nvSpPr>
        <p:spPr>
          <a:xfrm>
            <a:off x="450200" y="83569"/>
            <a:ext cx="8520600" cy="572700"/>
          </a:xfrm>
        </p:spPr>
        <p:txBody>
          <a:bodyPr/>
          <a:lstStyle/>
          <a:p>
            <a:endParaRPr lang="en-US" dirty="0"/>
          </a:p>
        </p:txBody>
      </p:sp>
      <p:sp>
        <p:nvSpPr>
          <p:cNvPr id="4" name="Slide Number Placeholder 3">
            <a:extLst>
              <a:ext uri="{FF2B5EF4-FFF2-40B4-BE49-F238E27FC236}">
                <a16:creationId xmlns:a16="http://schemas.microsoft.com/office/drawing/2014/main" id="{D64BE455-8907-4819-8D2E-0AB6E38F7BCB}"/>
              </a:ext>
            </a:extLst>
          </p:cNvPr>
          <p:cNvSpPr>
            <a:spLocks noGrp="1"/>
          </p:cNvSpPr>
          <p:nvPr>
            <p:ph type="sldNum" idx="16"/>
          </p:nvPr>
        </p:nvSpPr>
        <p:spPr>
          <a:xfrm>
            <a:off x="8472457" y="4663216"/>
            <a:ext cx="548700" cy="393600"/>
          </a:xfrm>
          <a:prstGeom prst="rect">
            <a:avLst/>
          </a:prstGeom>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8" name="Shape 87"/>
          <p:cNvSpPr txBox="1"/>
          <p:nvPr userDrawn="1"/>
        </p:nvSpPr>
        <p:spPr>
          <a:xfrm>
            <a:off x="999985" y="979135"/>
            <a:ext cx="7566965" cy="3496625"/>
          </a:xfrm>
          <a:prstGeom prst="rect">
            <a:avLst/>
          </a:prstGeom>
          <a:noFill/>
          <a:ln>
            <a:noFill/>
          </a:ln>
        </p:spPr>
        <p:txBody>
          <a:bodyPr lIns="91425" tIns="91425" rIns="91425" bIns="91425" anchor="t" anchorCtr="0">
            <a:noAutofit/>
          </a:bodyPr>
          <a:lstStyle/>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All Students Proficient and Showing Growth in All Assessed Areas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Student Graduates </a:t>
            </a:r>
            <a:r>
              <a:rPr lang="en-US" sz="1800" dirty="0">
                <a:solidFill>
                  <a:schemeClr val="accent3">
                    <a:lumMod val="50000"/>
                  </a:schemeClr>
                </a:solidFill>
                <a:latin typeface="+mn-lt"/>
                <a:ea typeface="Open Sans"/>
                <a:cs typeface="Open Sans"/>
                <a:sym typeface="Open Sans"/>
              </a:rPr>
              <a:t>From </a:t>
            </a:r>
            <a:r>
              <a:rPr lang="en" sz="1800" dirty="0">
                <a:solidFill>
                  <a:schemeClr val="accent3">
                    <a:lumMod val="50000"/>
                  </a:schemeClr>
                </a:solidFill>
                <a:latin typeface="+mn-lt"/>
                <a:ea typeface="Open Sans"/>
                <a:cs typeface="Open Sans"/>
                <a:sym typeface="Open Sans"/>
              </a:rPr>
              <a:t>High School and is Ready for College and Career</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Child Has Access to a High-Quality Early Childhood Program</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School Has Effective Teachers and Leaders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 sz="1800" dirty="0">
                <a:solidFill>
                  <a:schemeClr val="accent3">
                    <a:lumMod val="50000"/>
                  </a:schemeClr>
                </a:solidFill>
                <a:latin typeface="+mn-lt"/>
                <a:ea typeface="Open Sans"/>
                <a:cs typeface="Open Sans"/>
                <a:sym typeface="Open Sans"/>
              </a:rPr>
              <a:t>Every Community Effectively Using a World-Class Data System to Improve Student Outcomes</a:t>
            </a:r>
            <a:endParaRPr lang="en-US" sz="1800" dirty="0">
              <a:solidFill>
                <a:schemeClr val="accent3">
                  <a:lumMod val="50000"/>
                </a:schemeClr>
              </a:solidFill>
              <a:latin typeface="+mn-lt"/>
              <a:ea typeface="Open Sans"/>
              <a:cs typeface="Open Sans"/>
              <a:sym typeface="Open Sans"/>
            </a:endParaRPr>
          </a:p>
          <a:p>
            <a:pPr marL="457200" lvl="0" indent="-342900" rtl="0">
              <a:lnSpc>
                <a:spcPct val="115000"/>
              </a:lnSpc>
              <a:spcBef>
                <a:spcPts val="300"/>
              </a:spcBef>
              <a:spcAft>
                <a:spcPts val="800"/>
              </a:spcAft>
              <a:buClr>
                <a:schemeClr val="accent3">
                  <a:lumMod val="50000"/>
                </a:schemeClr>
              </a:buClr>
              <a:buSzPct val="100000"/>
              <a:buFont typeface="+mj-lt"/>
              <a:buAutoNum type="arabicPeriod"/>
            </a:pPr>
            <a:r>
              <a:rPr lang="en-US" sz="1800" dirty="0">
                <a:solidFill>
                  <a:schemeClr val="accent3">
                    <a:lumMod val="50000"/>
                  </a:schemeClr>
                </a:solidFill>
              </a:rPr>
              <a:t>Every School and District is Rated “C” or Higher</a:t>
            </a:r>
          </a:p>
        </p:txBody>
      </p:sp>
      <p:sp>
        <p:nvSpPr>
          <p:cNvPr id="9" name="Shape 89"/>
          <p:cNvSpPr txBox="1"/>
          <p:nvPr userDrawn="1"/>
        </p:nvSpPr>
        <p:spPr>
          <a:xfrm>
            <a:off x="280188" y="47292"/>
            <a:ext cx="8397600" cy="434681"/>
          </a:xfrm>
          <a:prstGeom prst="rect">
            <a:avLst/>
          </a:prstGeom>
          <a:noFill/>
          <a:ln>
            <a:noFill/>
          </a:ln>
        </p:spPr>
        <p:txBody>
          <a:bodyPr lIns="91425" tIns="91425" rIns="91425" bIns="91425" anchor="ctr" anchorCtr="0">
            <a:noAutofit/>
          </a:bodyPr>
          <a:lstStyle/>
          <a:p>
            <a:pPr lvl="0">
              <a:spcBef>
                <a:spcPts val="0"/>
              </a:spcBef>
              <a:buNone/>
            </a:pPr>
            <a:r>
              <a:rPr lang="en" sz="2400" b="1" dirty="0">
                <a:solidFill>
                  <a:srgbClr val="0070C0"/>
                </a:solidFill>
                <a:latin typeface="+mj-lt"/>
                <a:ea typeface="Open Sans"/>
                <a:cs typeface="Open Sans"/>
                <a:sym typeface="Open Sans"/>
              </a:rPr>
              <a:t>State Board of Education Goals </a:t>
            </a:r>
            <a:r>
              <a:rPr lang="en-US" sz="2400" b="1" dirty="0">
                <a:solidFill>
                  <a:srgbClr val="0070C0"/>
                </a:solidFill>
                <a:latin typeface="+mj-lt"/>
                <a:ea typeface="Open Sans"/>
                <a:cs typeface="Open Sans"/>
                <a:sym typeface="Open Sans"/>
              </a:rPr>
              <a:t> </a:t>
            </a:r>
            <a:r>
              <a:rPr lang="en" sz="1200" b="1" dirty="0">
                <a:solidFill>
                  <a:srgbClr val="0070C0"/>
                </a:solidFill>
                <a:latin typeface="+mj-lt"/>
                <a:ea typeface="Open Sans"/>
                <a:cs typeface="Open Sans"/>
                <a:sym typeface="Open Sans"/>
              </a:rPr>
              <a:t>FIVE-YEAR STRATEGIC PLAN FOR 2016-2020</a:t>
            </a:r>
          </a:p>
        </p:txBody>
      </p:sp>
      <p:sp>
        <p:nvSpPr>
          <p:cNvPr id="10"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
        <p:nvSpPr>
          <p:cNvPr id="2" name="Title 1">
            <a:extLst>
              <a:ext uri="{FF2B5EF4-FFF2-40B4-BE49-F238E27FC236}">
                <a16:creationId xmlns:a16="http://schemas.microsoft.com/office/drawing/2014/main" id="{396C76C6-5DDF-497B-96D2-E310CD673B2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5121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1702553"/>
            <a:ext cx="6004410" cy="854400"/>
          </a:xfrm>
          <a:prstGeom prst="rect">
            <a:avLst/>
          </a:prstGeom>
          <a:solidFill>
            <a:schemeClr val="accent6"/>
          </a:solidFill>
          <a:ln>
            <a:noFill/>
          </a:ln>
        </p:spPr>
        <p:txBody>
          <a:bodyPr lIns="91425" tIns="91425" rIns="91425" bIns="91425" anchor="ctr" anchorCtr="0">
            <a:noAutofit/>
          </a:bodyPr>
          <a:lstStyle/>
          <a:p>
            <a:pPr lvl="0">
              <a:spcBef>
                <a:spcPts val="0"/>
              </a:spcBef>
              <a:buNone/>
            </a:pPr>
            <a:endParaRPr dirty="0"/>
          </a:p>
        </p:txBody>
      </p:sp>
      <p:sp>
        <p:nvSpPr>
          <p:cNvPr id="6" name="Shape 224"/>
          <p:cNvSpPr/>
          <p:nvPr userDrawn="1"/>
        </p:nvSpPr>
        <p:spPr>
          <a:xfrm>
            <a:off x="0" y="2656478"/>
            <a:ext cx="5080200" cy="996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7" name="Shape 225"/>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10" name="Text Placeholder 9"/>
          <p:cNvSpPr>
            <a:spLocks noGrp="1" noChangeAspect="1"/>
          </p:cNvSpPr>
          <p:nvPr>
            <p:ph type="body" sz="quarter" idx="13" hasCustomPrompt="1"/>
          </p:nvPr>
        </p:nvSpPr>
        <p:spPr>
          <a:xfrm>
            <a:off x="401638" y="1701800"/>
            <a:ext cx="5602287" cy="855663"/>
          </a:xfrm>
          <a:prstGeom prst="rect">
            <a:avLst/>
          </a:prstGeom>
        </p:spPr>
        <p:txBody>
          <a:bodyPr anchor="ctr"/>
          <a:lstStyle>
            <a:lvl1pPr marL="0" marR="0" indent="0" algn="l" defTabSz="914400" rtl="0" eaLnBrk="1" fontAlgn="auto" latinLnBrk="0" hangingPunct="1">
              <a:lnSpc>
                <a:spcPct val="100000"/>
              </a:lnSpc>
              <a:spcBef>
                <a:spcPts val="0"/>
              </a:spcBef>
              <a:spcAft>
                <a:spcPts val="1600"/>
              </a:spcAft>
              <a:buClr>
                <a:schemeClr val="dk2"/>
              </a:buClr>
              <a:buSzPct val="100000"/>
              <a:buFontTx/>
              <a:buNone/>
              <a:tabLst/>
              <a:defRPr lang="en" sz="5400" b="1" smtClean="0">
                <a:solidFill>
                  <a:srgbClr val="FFFFFF"/>
                </a:solidFill>
                <a:ea typeface="Open Sans"/>
                <a:cs typeface="Open Sans"/>
                <a:sym typeface="Open Sans"/>
              </a:defRPr>
            </a:lvl1pPr>
          </a:lstStyle>
          <a:p>
            <a:pPr marL="0" marR="0" lvl="0" indent="0" algn="l" defTabSz="914400" rtl="0" eaLnBrk="1" fontAlgn="auto" latinLnBrk="0" hangingPunct="1">
              <a:lnSpc>
                <a:spcPct val="115000"/>
              </a:lnSpc>
              <a:spcBef>
                <a:spcPts val="0"/>
              </a:spcBef>
              <a:spcAft>
                <a:spcPts val="1600"/>
              </a:spcAft>
              <a:buClr>
                <a:schemeClr val="dk2"/>
              </a:buClr>
              <a:buSzPct val="100000"/>
              <a:buFontTx/>
              <a:buNone/>
              <a:tabLst/>
              <a:defRPr/>
            </a:pPr>
            <a:r>
              <a:rPr lang="en-US" sz="5400" b="1" dirty="0">
                <a:solidFill>
                  <a:srgbClr val="FFFFFF"/>
                </a:solidFill>
                <a:latin typeface="+mj-lt"/>
                <a:ea typeface="Open Sans"/>
                <a:cs typeface="Open Sans"/>
                <a:sym typeface="Open Sans"/>
              </a:rPr>
              <a:t>HEADING</a:t>
            </a:r>
            <a:endParaRPr lang="en" sz="1000"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401638" y="723900"/>
            <a:ext cx="5602287" cy="878375"/>
          </a:xfrm>
          <a:prstGeom prst="rect">
            <a:avLst/>
          </a:prstGeom>
        </p:spPr>
        <p:txBody>
          <a:bodyPr anchor="t"/>
          <a:lstStyle>
            <a:lvl1pPr>
              <a:defRPr sz="48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401638" y="2878138"/>
            <a:ext cx="4678362" cy="993775"/>
          </a:xfrm>
          <a:prstGeom prst="rect">
            <a:avLst/>
          </a:prstGeom>
        </p:spPr>
        <p:txBody>
          <a:bodyPr/>
          <a:lstStyle>
            <a:lvl1pPr>
              <a:lnSpc>
                <a:spcPct val="114000"/>
              </a:lnSpc>
              <a:spcAft>
                <a:spcPts val="0"/>
              </a:spcAft>
              <a:defRPr sz="2000">
                <a:solidFill>
                  <a:schemeClr val="accent6"/>
                </a:solidFill>
              </a:defRPr>
            </a:lvl1pPr>
          </a:lstStyle>
          <a:p>
            <a:pPr lvl="0"/>
            <a:r>
              <a:rPr lang="en-US" dirty="0"/>
              <a:t>Subhead</a:t>
            </a:r>
          </a:p>
        </p:txBody>
      </p:sp>
      <p:sp>
        <p:nvSpPr>
          <p:cNvPr id="9"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
        <p:nvSpPr>
          <p:cNvPr id="2" name="Title 1">
            <a:extLst>
              <a:ext uri="{FF2B5EF4-FFF2-40B4-BE49-F238E27FC236}">
                <a16:creationId xmlns:a16="http://schemas.microsoft.com/office/drawing/2014/main" id="{B3129E40-20FB-4020-A6ED-3A60F8B7326E}"/>
              </a:ext>
            </a:extLst>
          </p:cNvPr>
          <p:cNvSpPr>
            <a:spLocks noGrp="1"/>
          </p:cNvSpPr>
          <p:nvPr>
            <p:ph type="title"/>
          </p:nvPr>
        </p:nvSpPr>
        <p:spPr>
          <a:xfrm>
            <a:off x="311700" y="233014"/>
            <a:ext cx="8520600" cy="572700"/>
          </a:xfrm>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6"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a:prstGeom prst="rect">
            <a:avLst/>
          </a:prstGeom>
        </p:spPr>
        <p:txBody>
          <a:bodyPr anchor="ctr"/>
          <a:lstStyle>
            <a:lvl1pPr>
              <a:defRPr sz="3200"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415636" y="1152525"/>
            <a:ext cx="8294915" cy="3217863"/>
          </a:xfrm>
          <a:prstGeom prst="rect">
            <a:avLst/>
          </a:prstGeom>
        </p:spPr>
        <p:txBody>
          <a:bodyPr/>
          <a:lstStyle>
            <a:lvl1pPr marL="342900" indent="-342900" defTabSz="457200">
              <a:buFont typeface="Arial" charset="0"/>
              <a:buChar char="•"/>
              <a:tabLst>
                <a:tab pos="457200" algn="l"/>
              </a:tabLst>
              <a:defRPr sz="24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
        <p:nvSpPr>
          <p:cNvPr id="2" name="Title 1">
            <a:extLst>
              <a:ext uri="{FF2B5EF4-FFF2-40B4-BE49-F238E27FC236}">
                <a16:creationId xmlns:a16="http://schemas.microsoft.com/office/drawing/2014/main" id="{13E7D371-8848-4A74-9230-870EE7CD10F9}"/>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8566950" cy="537900"/>
          </a:xfrm>
          <a:prstGeom prst="rect">
            <a:avLst/>
          </a:prstGeom>
          <a:solidFill>
            <a:srgbClr val="CFE2F3"/>
          </a:solidFill>
          <a:ln>
            <a:noFill/>
          </a:ln>
        </p:spPr>
        <p:txBody>
          <a:bodyPr lIns="91425" tIns="91425" rIns="91425" bIns="91425" anchor="ctr" anchorCtr="0">
            <a:noAutofit/>
          </a:bodyPr>
          <a:lstStyle/>
          <a:p>
            <a:pPr lvl="0">
              <a:spcBef>
                <a:spcPts val="0"/>
              </a:spcBef>
              <a:buNone/>
            </a:pPr>
            <a:endParaRPr dirty="0">
              <a:solidFill>
                <a:srgbClr val="CCCCCC"/>
              </a:solidFill>
            </a:endParaRPr>
          </a:p>
        </p:txBody>
      </p:sp>
      <p:sp>
        <p:nvSpPr>
          <p:cNvPr id="14" name="Shape 86"/>
          <p:cNvSpPr/>
          <p:nvPr userDrawn="1"/>
        </p:nvSpPr>
        <p:spPr>
          <a:xfrm>
            <a:off x="0" y="61222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pic>
        <p:nvPicPr>
          <p:cNvPr id="8" name="Shape 79"/>
          <p:cNvPicPr preferRelativeResize="0"/>
          <p:nvPr userDrawn="1"/>
        </p:nvPicPr>
        <p:blipFill>
          <a:blip r:embed="rId2">
            <a:alphaModFix/>
          </a:blip>
          <a:stretch>
            <a:fillRect/>
          </a:stretch>
        </p:blipFill>
        <p:spPr>
          <a:xfrm>
            <a:off x="133550" y="4548250"/>
            <a:ext cx="1014449" cy="489950"/>
          </a:xfrm>
          <a:prstGeom prst="rect">
            <a:avLst/>
          </a:prstGeom>
          <a:noFill/>
          <a:ln>
            <a:noFill/>
          </a:ln>
        </p:spPr>
      </p:pic>
      <p:sp>
        <p:nvSpPr>
          <p:cNvPr id="3" name="Text Placeholder 2"/>
          <p:cNvSpPr>
            <a:spLocks noGrp="1" noChangeAspect="1"/>
          </p:cNvSpPr>
          <p:nvPr>
            <p:ph type="body" sz="quarter" idx="13" hasCustomPrompt="1"/>
          </p:nvPr>
        </p:nvSpPr>
        <p:spPr>
          <a:xfrm>
            <a:off x="311700" y="31531"/>
            <a:ext cx="8255250" cy="450443"/>
          </a:xfrm>
          <a:prstGeom prst="rect">
            <a:avLst/>
          </a:prstGeom>
        </p:spPr>
        <p:txBody>
          <a:bodyPr anchor="ctr"/>
          <a:lstStyle>
            <a:lvl1pPr>
              <a:defRPr sz="3200" b="1">
                <a:solidFill>
                  <a:srgbClr val="0070C0"/>
                </a:solidFill>
              </a:defRPr>
            </a:lvl1pPr>
          </a:lstStyle>
          <a:p>
            <a:pPr lvl="0"/>
            <a:r>
              <a:rPr lang="en-US" dirty="0"/>
              <a:t>Heading</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
        <p:nvSpPr>
          <p:cNvPr id="2" name="Title 1">
            <a:extLst>
              <a:ext uri="{FF2B5EF4-FFF2-40B4-BE49-F238E27FC236}">
                <a16:creationId xmlns:a16="http://schemas.microsoft.com/office/drawing/2014/main" id="{10CE8CEE-AD4C-41D5-8402-C8C6F496BCCA}"/>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333056" y="283820"/>
            <a:ext cx="2630919" cy="1270659"/>
          </a:xfrm>
          <a:prstGeom prst="rect">
            <a:avLst/>
          </a:prstGeom>
          <a:noFill/>
          <a:ln>
            <a:noFill/>
          </a:ln>
        </p:spPr>
      </p:pic>
      <p:sp>
        <p:nvSpPr>
          <p:cNvPr id="5" name="Shape 86"/>
          <p:cNvSpPr/>
          <p:nvPr userDrawn="1"/>
        </p:nvSpPr>
        <p:spPr>
          <a:xfrm>
            <a:off x="0" y="1663789"/>
            <a:ext cx="7589520" cy="38700"/>
          </a:xfrm>
          <a:prstGeom prst="rect">
            <a:avLst/>
          </a:prstGeom>
          <a:solidFill>
            <a:srgbClr val="CC0000"/>
          </a:solidFill>
          <a:ln>
            <a:noFill/>
          </a:ln>
        </p:spPr>
        <p:txBody>
          <a:bodyPr lIns="91425" tIns="91425" rIns="91425" bIns="91425" anchor="ctr" anchorCtr="0">
            <a:noAutofit/>
          </a:bodyPr>
          <a:lstStyle/>
          <a:p>
            <a:pPr lvl="0">
              <a:spcBef>
                <a:spcPts val="0"/>
              </a:spcBef>
              <a:buNone/>
            </a:pPr>
            <a:endParaRPr dirty="0"/>
          </a:p>
        </p:txBody>
      </p:sp>
      <p:sp>
        <p:nvSpPr>
          <p:cNvPr id="6" name="Text Placeholder 5"/>
          <p:cNvSpPr>
            <a:spLocks noGrp="1"/>
          </p:cNvSpPr>
          <p:nvPr>
            <p:ph type="body" sz="quarter" idx="13" hasCustomPrompt="1"/>
          </p:nvPr>
        </p:nvSpPr>
        <p:spPr>
          <a:xfrm>
            <a:off x="947738" y="2019300"/>
            <a:ext cx="5278437" cy="677863"/>
          </a:xfrm>
          <a:prstGeom prst="rect">
            <a:avLst/>
          </a:prstGeom>
        </p:spPr>
        <p:txBody>
          <a:bodyPr/>
          <a:lstStyle>
            <a:lvl1pPr>
              <a:defRPr sz="36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947738" y="2809875"/>
            <a:ext cx="5278437" cy="1508587"/>
          </a:xfrm>
          <a:prstGeom prst="rect">
            <a:avLst/>
          </a:prstGeom>
        </p:spPr>
        <p:txBody>
          <a:bodyPr/>
          <a:lstStyle>
            <a:lvl1pPr>
              <a:lnSpc>
                <a:spcPct val="100000"/>
              </a:lnSpc>
              <a:spcAft>
                <a:spcPts val="0"/>
              </a:spcAft>
              <a:defRPr sz="24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8481083" y="4887306"/>
            <a:ext cx="548700" cy="233671"/>
          </a:xfrm>
          <a:prstGeom prst="rect">
            <a:avLst/>
          </a:prstGeom>
        </p:spPr>
        <p:txBody>
          <a:bodyPr lIns="91425" tIns="91425" rIns="91425" bIns="91425" anchor="b" anchorCtr="0">
            <a:noAutofit/>
          </a:bodyPr>
          <a:lstStyle>
            <a:lvl1pPr algn="r">
              <a:defRPr sz="1050">
                <a:solidFill>
                  <a:schemeClr val="accent3">
                    <a:lumMod val="50000"/>
                  </a:schemeClr>
                </a:solidFill>
              </a:defRPr>
            </a:lvl1pPr>
          </a:lstStyle>
          <a:p>
            <a:fld id="{00000000-1234-1234-1234-123412341234}" type="slidenum">
              <a:rPr lang="en" smtClean="0"/>
              <a:pPr/>
              <a:t>‹#›</a:t>
            </a:fld>
            <a:endParaRPr lang="en" dirty="0"/>
          </a:p>
        </p:txBody>
      </p:sp>
      <p:sp>
        <p:nvSpPr>
          <p:cNvPr id="2" name="Title 1">
            <a:extLst>
              <a:ext uri="{FF2B5EF4-FFF2-40B4-BE49-F238E27FC236}">
                <a16:creationId xmlns:a16="http://schemas.microsoft.com/office/drawing/2014/main" id="{1D3816B0-38CB-47DE-ACBD-AB745C3089E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r>
              <a:rPr lang="en-US" dirty="0"/>
              <a:t>Title to Hide</a:t>
            </a:r>
            <a:endParaRPr dirty="0"/>
          </a:p>
        </p:txBody>
      </p:sp>
    </p:spTree>
  </p:cSld>
  <p:clrMap bg1="lt1" tx1="dk1" bg2="dk2" tx2="lt2" accent1="accent1" accent2="accent2" accent3="accent3" accent4="accent4" accent5="accent5" accent6="accent6" hlink="hlink" folHlink="folHlink"/>
  <p:sldLayoutIdLst>
    <p:sldLayoutId id="2147483648" r:id="rId1"/>
    <p:sldLayoutId id="2147483672" r:id="rId2"/>
    <p:sldLayoutId id="2147483675" r:id="rId3"/>
    <p:sldLayoutId id="2147483650" r:id="rId4"/>
    <p:sldLayoutId id="2147483674" r:id="rId5"/>
    <p:sldLayoutId id="2147483673" r:id="rId6"/>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kraman@mdek12.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YLi@mdek12.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hyperlink" Target="https://www.mdek12.org/EC"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33.png"/><Relationship Id="rId18" Type="http://schemas.openxmlformats.org/officeDocument/2006/relationships/image" Target="../media/image22.svg"/><Relationship Id="rId26" Type="http://schemas.openxmlformats.org/officeDocument/2006/relationships/image" Target="../media/image44.svg"/><Relationship Id="rId3" Type="http://schemas.openxmlformats.org/officeDocument/2006/relationships/image" Target="../media/image23.png"/><Relationship Id="rId21" Type="http://schemas.openxmlformats.org/officeDocument/2006/relationships/image" Target="../media/image39.png"/><Relationship Id="rId7" Type="http://schemas.openxmlformats.org/officeDocument/2006/relationships/image" Target="../media/image27.png"/><Relationship Id="rId12" Type="http://schemas.openxmlformats.org/officeDocument/2006/relationships/image" Target="../media/image32.svg"/><Relationship Id="rId17" Type="http://schemas.openxmlformats.org/officeDocument/2006/relationships/image" Target="../media/image21.png"/><Relationship Id="rId25" Type="http://schemas.openxmlformats.org/officeDocument/2006/relationships/image" Target="../media/image43.png"/><Relationship Id="rId2" Type="http://schemas.openxmlformats.org/officeDocument/2006/relationships/notesSlide" Target="../notesSlides/notesSlide23.xml"/><Relationship Id="rId16" Type="http://schemas.openxmlformats.org/officeDocument/2006/relationships/image" Target="../media/image36.svg"/><Relationship Id="rId20" Type="http://schemas.openxmlformats.org/officeDocument/2006/relationships/image" Target="../media/image38.svg"/><Relationship Id="rId1" Type="http://schemas.openxmlformats.org/officeDocument/2006/relationships/slideLayout" Target="../slideLayouts/slideLayout4.xml"/><Relationship Id="rId6" Type="http://schemas.openxmlformats.org/officeDocument/2006/relationships/image" Target="../media/image26.svg"/><Relationship Id="rId11" Type="http://schemas.openxmlformats.org/officeDocument/2006/relationships/image" Target="../media/image31.png"/><Relationship Id="rId24" Type="http://schemas.openxmlformats.org/officeDocument/2006/relationships/image" Target="../media/image42.svg"/><Relationship Id="rId5" Type="http://schemas.openxmlformats.org/officeDocument/2006/relationships/image" Target="../media/image25.png"/><Relationship Id="rId15" Type="http://schemas.openxmlformats.org/officeDocument/2006/relationships/image" Target="../media/image35.png"/><Relationship Id="rId23" Type="http://schemas.openxmlformats.org/officeDocument/2006/relationships/image" Target="../media/image41.png"/><Relationship Id="rId10" Type="http://schemas.openxmlformats.org/officeDocument/2006/relationships/image" Target="../media/image30.svg"/><Relationship Id="rId19" Type="http://schemas.openxmlformats.org/officeDocument/2006/relationships/image" Target="../media/image37.pn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34.svg"/><Relationship Id="rId22" Type="http://schemas.openxmlformats.org/officeDocument/2006/relationships/image" Target="../media/image40.svg"/><Relationship Id="rId27" Type="http://schemas.openxmlformats.org/officeDocument/2006/relationships/image" Target="../media/image45.png"/></Relationships>
</file>

<file path=ppt/slides/_rels/slide25.xml.rels><?xml version="1.0" encoding="UTF-8" standalone="yes"?>
<Relationships xmlns="http://schemas.openxmlformats.org/package/2006/relationships"><Relationship Id="rId3" Type="http://schemas.openxmlformats.org/officeDocument/2006/relationships/hyperlink" Target="mailto:Jkraman@mdek12.org"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hyperlink" Target="mailto:YLi@mdek12.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nces.ed.gov/programs/slds/state.asp?stateabbr=M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EC8C7284-754F-4E0D-A5BD-F66A70A9A769}"/>
              </a:ext>
            </a:extLst>
          </p:cNvPr>
          <p:cNvSpPr>
            <a:spLocks noGrp="1"/>
          </p:cNvSpPr>
          <p:nvPr>
            <p:ph type="title"/>
          </p:nvPr>
        </p:nvSpPr>
        <p:spPr/>
        <p:txBody>
          <a:bodyPr/>
          <a:lstStyle/>
          <a:p>
            <a:r>
              <a:rPr lang="en-US" sz="1400" dirty="0"/>
              <a:t>Impact of Pre-Kindergarten Programs on Student Performance in Early Schooling in the State of Mississippi</a:t>
            </a:r>
            <a:br>
              <a:rPr lang="en-US" dirty="0"/>
            </a:br>
            <a:endParaRPr lang="en-US" dirty="0"/>
          </a:p>
        </p:txBody>
      </p:sp>
      <p:sp>
        <p:nvSpPr>
          <p:cNvPr id="7" name="Text Placeholder 6" descr="Impact of Pre-Kindergarten Programs on Student Performance in Early Schooling in the State of Mississippi&#10;"/>
          <p:cNvSpPr>
            <a:spLocks noGrp="1"/>
          </p:cNvSpPr>
          <p:nvPr>
            <p:ph type="body" sz="quarter" idx="10"/>
          </p:nvPr>
        </p:nvSpPr>
        <p:spPr>
          <a:xfrm>
            <a:off x="412749" y="706032"/>
            <a:ext cx="5321301" cy="1094786"/>
          </a:xfrm>
        </p:spPr>
        <p:txBody>
          <a:bodyPr/>
          <a:lstStyle/>
          <a:p>
            <a:pPr lvl="0">
              <a:buClr>
                <a:srgbClr val="797979"/>
              </a:buClr>
              <a:buSzPct val="100000"/>
            </a:pPr>
            <a:r>
              <a:rPr lang="en-US" sz="2400" dirty="0"/>
              <a:t>The Path From A Research Agenda To Actionable Outcomes</a:t>
            </a:r>
          </a:p>
        </p:txBody>
      </p:sp>
      <p:sp>
        <p:nvSpPr>
          <p:cNvPr id="8" name="Text Placeholder 7" descr="Dark Blue Gray box with white text saying Collaboration Works"/>
          <p:cNvSpPr>
            <a:spLocks noGrp="1"/>
          </p:cNvSpPr>
          <p:nvPr>
            <p:ph type="body" sz="quarter" idx="11"/>
          </p:nvPr>
        </p:nvSpPr>
        <p:spPr/>
        <p:txBody>
          <a:bodyPr/>
          <a:lstStyle/>
          <a:p>
            <a:r>
              <a:rPr lang="en-US" dirty="0"/>
              <a:t>Mississippi’s Story</a:t>
            </a:r>
          </a:p>
        </p:txBody>
      </p:sp>
      <p:sp>
        <p:nvSpPr>
          <p:cNvPr id="9" name="Text Placeholder 8" descr="Text reading July 26th, 2018&#10;2018 NCES STATS-DC Data Conference &#10;“Visualizing the Future of Education through Data”&#10;"/>
          <p:cNvSpPr>
            <a:spLocks noGrp="1"/>
          </p:cNvSpPr>
          <p:nvPr>
            <p:ph type="body" sz="quarter" idx="12"/>
          </p:nvPr>
        </p:nvSpPr>
        <p:spPr>
          <a:xfrm>
            <a:off x="412750" y="2906120"/>
            <a:ext cx="4083050" cy="776417"/>
          </a:xfrm>
        </p:spPr>
        <p:txBody>
          <a:bodyPr/>
          <a:lstStyle/>
          <a:p>
            <a:pPr>
              <a:spcAft>
                <a:spcPts val="600"/>
              </a:spcAft>
            </a:pPr>
            <a:r>
              <a:rPr lang="en-US" sz="1100" dirty="0"/>
              <a:t>July 25</a:t>
            </a:r>
            <a:r>
              <a:rPr lang="en-US" sz="1100" baseline="30000" dirty="0"/>
              <a:t>th</a:t>
            </a:r>
            <a:r>
              <a:rPr lang="en-US" sz="1100" dirty="0"/>
              <a:t>, 2019</a:t>
            </a:r>
          </a:p>
          <a:p>
            <a:pPr>
              <a:spcAft>
                <a:spcPts val="0"/>
              </a:spcAft>
            </a:pPr>
            <a:r>
              <a:rPr lang="en-US" sz="1100" dirty="0"/>
              <a:t>2019 NCES STATS-DC Data Conference </a:t>
            </a:r>
          </a:p>
          <a:p>
            <a:r>
              <a:rPr lang="en-US" sz="1100" dirty="0"/>
              <a:t>“Providing Evidence to Drive Education”</a:t>
            </a:r>
          </a:p>
          <a:p>
            <a:endParaRPr lang="en-US" sz="1100" dirty="0"/>
          </a:p>
        </p:txBody>
      </p:sp>
      <p:sp>
        <p:nvSpPr>
          <p:cNvPr id="11" name="Text Placeholder 10" descr="Contact Information&#10;John Kraman&#10;Chief Information Officer&#10;Mississippi Department of Education&#10;Jkraman@mdek12.org&#10;&#10;Domenico “Mimmo” Parisi, Ph.D.&#10;Executive Director&#10;National Strategic Planning and Analysis Research Center&#10;Mississippi State University&#10;mparisi@nsparc.msstate.edu&#10;&#10;Yan Li, Ph.D. &#10;Director, Office of Research and Analytics&#10;Mississippi Department of Education YLi@mdek12.org"/>
          <p:cNvSpPr>
            <a:spLocks noGrp="1"/>
          </p:cNvSpPr>
          <p:nvPr>
            <p:ph type="body" sz="quarter" idx="15"/>
          </p:nvPr>
        </p:nvSpPr>
        <p:spPr>
          <a:xfrm>
            <a:off x="3353286" y="3176583"/>
            <a:ext cx="3104663" cy="1871148"/>
          </a:xfrm>
        </p:spPr>
        <p:txBody>
          <a:bodyPr/>
          <a:lstStyle/>
          <a:p>
            <a:r>
              <a:rPr lang="en-US" sz="1100" b="1" dirty="0">
                <a:solidFill>
                  <a:srgbClr val="CC0000"/>
                </a:solidFill>
                <a:sym typeface="Open Sans"/>
              </a:rPr>
              <a:t>John Kraman</a:t>
            </a:r>
          </a:p>
          <a:p>
            <a:r>
              <a:rPr lang="en-US" sz="1100" dirty="0"/>
              <a:t>Chief Information Officer</a:t>
            </a:r>
          </a:p>
          <a:p>
            <a:r>
              <a:rPr lang="en-US" sz="1100" dirty="0"/>
              <a:t>Mississippi Department of Education</a:t>
            </a:r>
          </a:p>
          <a:p>
            <a:r>
              <a:rPr lang="en-US" sz="1100" dirty="0">
                <a:hlinkClick r:id="rId3"/>
              </a:rPr>
              <a:t>Jkraman@mdek12.org</a:t>
            </a:r>
            <a:endParaRPr lang="en-US" sz="1100" dirty="0"/>
          </a:p>
          <a:p>
            <a:endParaRPr lang="en-US" sz="1100" dirty="0"/>
          </a:p>
          <a:p>
            <a:pPr lvl="0">
              <a:buClr>
                <a:srgbClr val="797979"/>
              </a:buClr>
            </a:pPr>
            <a:r>
              <a:rPr lang="en-US" sz="1100" b="1" dirty="0">
                <a:solidFill>
                  <a:srgbClr val="CC0000"/>
                </a:solidFill>
                <a:sym typeface="Open Sans"/>
              </a:rPr>
              <a:t>Yan Li, Ph.D.	</a:t>
            </a:r>
          </a:p>
          <a:p>
            <a:pPr lvl="0">
              <a:buClr>
                <a:srgbClr val="797979"/>
              </a:buClr>
            </a:pPr>
            <a:r>
              <a:rPr lang="en-US" sz="1100" dirty="0"/>
              <a:t>Director, Office of Research and Development</a:t>
            </a:r>
          </a:p>
          <a:p>
            <a:pPr lvl="0">
              <a:buClr>
                <a:srgbClr val="797979"/>
              </a:buClr>
            </a:pPr>
            <a:r>
              <a:rPr lang="en-US" sz="1100" dirty="0"/>
              <a:t>Mississippi Department of Education </a:t>
            </a:r>
            <a:r>
              <a:rPr lang="en-US" sz="1100" dirty="0">
                <a:hlinkClick r:id="rId4"/>
              </a:rPr>
              <a:t>YLi@mdek12.org</a:t>
            </a:r>
            <a:endParaRPr lang="en-US" sz="1100" dirty="0"/>
          </a:p>
          <a:p>
            <a:endParaRPr lang="en-US" sz="1100" dirty="0"/>
          </a:p>
        </p:txBody>
      </p:sp>
    </p:spTree>
    <p:extLst>
      <p:ext uri="{BB962C8B-B14F-4D97-AF65-F5344CB8AC3E}">
        <p14:creationId xmlns:p14="http://schemas.microsoft.com/office/powerpoint/2010/main" val="139777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B242D23B-FDD7-4313-B6BB-49789E68EDD7}"/>
              </a:ext>
            </a:extLst>
          </p:cNvPr>
          <p:cNvSpPr>
            <a:spLocks noGrp="1"/>
          </p:cNvSpPr>
          <p:nvPr>
            <p:ph type="title"/>
          </p:nvPr>
        </p:nvSpPr>
        <p:spPr/>
        <p:txBody>
          <a:bodyPr/>
          <a:lstStyle/>
          <a:p>
            <a:r>
              <a:rPr lang="en-US" dirty="0"/>
              <a:t>Agenda Development</a:t>
            </a:r>
          </a:p>
        </p:txBody>
      </p:sp>
      <p:sp>
        <p:nvSpPr>
          <p:cNvPr id="5" name="Slide Number Placeholder 4" descr="Page 4"/>
          <p:cNvSpPr>
            <a:spLocks noGrp="1"/>
          </p:cNvSpPr>
          <p:nvPr>
            <p:ph type="sldNum" idx="12"/>
          </p:nvPr>
        </p:nvSpPr>
        <p:spPr/>
        <p:txBody>
          <a:bodyPr/>
          <a:lstStyle/>
          <a:p>
            <a:fld id="{00000000-1234-1234-1234-123412341234}" type="slidenum">
              <a:rPr lang="en" smtClean="0"/>
              <a:pPr/>
              <a:t>10</a:t>
            </a:fld>
            <a:endParaRPr lang="en" dirty="0"/>
          </a:p>
        </p:txBody>
      </p:sp>
      <p:sp>
        <p:nvSpPr>
          <p:cNvPr id="4" name="Text Placeholder 3"/>
          <p:cNvSpPr>
            <a:spLocks noGrp="1"/>
          </p:cNvSpPr>
          <p:nvPr>
            <p:ph type="body" sz="quarter" idx="15"/>
          </p:nvPr>
        </p:nvSpPr>
        <p:spPr/>
        <p:txBody>
          <a:bodyPr/>
          <a:lstStyle/>
          <a:p>
            <a:r>
              <a:rPr lang="en-US" dirty="0"/>
              <a:t>Dynamic Research Framework development efforts</a:t>
            </a:r>
          </a:p>
        </p:txBody>
      </p:sp>
      <p:sp>
        <p:nvSpPr>
          <p:cNvPr id="2" name="Text Placeholder 1" descr="Blue Box with white text reading Introduction"/>
          <p:cNvSpPr>
            <a:spLocks noGrp="1"/>
          </p:cNvSpPr>
          <p:nvPr>
            <p:ph type="body" sz="quarter" idx="13"/>
          </p:nvPr>
        </p:nvSpPr>
        <p:spPr>
          <a:xfrm>
            <a:off x="311700" y="1752600"/>
            <a:ext cx="5602287" cy="785813"/>
          </a:xfrm>
        </p:spPr>
        <p:txBody>
          <a:bodyPr/>
          <a:lstStyle/>
          <a:p>
            <a:r>
              <a:rPr lang="en-US" sz="3200" dirty="0"/>
              <a:t>Agenda Development</a:t>
            </a:r>
          </a:p>
        </p:txBody>
      </p:sp>
    </p:spTree>
    <p:extLst>
      <p:ext uri="{BB962C8B-B14F-4D97-AF65-F5344CB8AC3E}">
        <p14:creationId xmlns:p14="http://schemas.microsoft.com/office/powerpoint/2010/main" val="499671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This slide describes the research framework development curve.  In this the curve involves interviews, preliminary questions, goal alignment, stakeholder feedback, and the final product">
            <a:extLst>
              <a:ext uri="{FF2B5EF4-FFF2-40B4-BE49-F238E27FC236}">
                <a16:creationId xmlns:a16="http://schemas.microsoft.com/office/drawing/2014/main" id="{FC46ADC3-0D18-445E-951B-F14D9748C346}"/>
              </a:ext>
            </a:extLst>
          </p:cNvPr>
          <p:cNvGrpSpPr/>
          <p:nvPr/>
        </p:nvGrpSpPr>
        <p:grpSpPr>
          <a:xfrm>
            <a:off x="964797" y="769688"/>
            <a:ext cx="7471307" cy="4140142"/>
            <a:chOff x="964797" y="769688"/>
            <a:chExt cx="7471307" cy="4140142"/>
          </a:xfrm>
        </p:grpSpPr>
        <p:grpSp>
          <p:nvGrpSpPr>
            <p:cNvPr id="26" name="Group 25">
              <a:extLst>
                <a:ext uri="{FF2B5EF4-FFF2-40B4-BE49-F238E27FC236}">
                  <a16:creationId xmlns:a16="http://schemas.microsoft.com/office/drawing/2014/main" id="{14D122F8-46E3-4E93-9A1E-0F76403F28E4}"/>
                </a:ext>
              </a:extLst>
            </p:cNvPr>
            <p:cNvGrpSpPr/>
            <p:nvPr/>
          </p:nvGrpSpPr>
          <p:grpSpPr>
            <a:xfrm>
              <a:off x="964797" y="769688"/>
              <a:ext cx="7471307" cy="4140142"/>
              <a:chOff x="371720" y="1951579"/>
              <a:chExt cx="8400560" cy="4943869"/>
            </a:xfrm>
          </p:grpSpPr>
          <p:sp>
            <p:nvSpPr>
              <p:cNvPr id="8" name="Oval 3">
                <a:extLst>
                  <a:ext uri="{FF2B5EF4-FFF2-40B4-BE49-F238E27FC236}">
                    <a16:creationId xmlns:a16="http://schemas.microsoft.com/office/drawing/2014/main" id="{7C2EB7AF-55D7-4DB1-9046-1CE23EAE4BE6}"/>
                  </a:ext>
                </a:extLst>
              </p:cNvPr>
              <p:cNvSpPr/>
              <p:nvPr/>
            </p:nvSpPr>
            <p:spPr>
              <a:xfrm>
                <a:off x="6961496" y="3875494"/>
                <a:ext cx="1810784" cy="743086"/>
              </a:xfrm>
              <a:custGeom>
                <a:avLst/>
                <a:gdLst/>
                <a:ahLst/>
                <a:cxnLst/>
                <a:rect l="l" t="t" r="r" b="b"/>
                <a:pathLst>
                  <a:path w="1810784" h="659772">
                    <a:moveTo>
                      <a:pt x="0" y="0"/>
                    </a:moveTo>
                    <a:cubicBezTo>
                      <a:pt x="439804" y="205768"/>
                      <a:pt x="994804" y="391764"/>
                      <a:pt x="1810784" y="659772"/>
                    </a:cubicBezTo>
                    <a:lnTo>
                      <a:pt x="0" y="659772"/>
                    </a:lnTo>
                    <a:close/>
                  </a:path>
                </a:pathLst>
              </a:custGeom>
              <a:solidFill>
                <a:schemeClr val="accent2">
                  <a:lumMod val="40000"/>
                  <a:lumOff val="60000"/>
                </a:schemeClr>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prstClr val="white"/>
                  </a:solidFill>
                </a:endParaRPr>
              </a:p>
            </p:txBody>
          </p:sp>
          <p:sp>
            <p:nvSpPr>
              <p:cNvPr id="9" name="Oval 3">
                <a:extLst>
                  <a:ext uri="{FF2B5EF4-FFF2-40B4-BE49-F238E27FC236}">
                    <a16:creationId xmlns:a16="http://schemas.microsoft.com/office/drawing/2014/main" id="{D7D87B44-99B2-4639-B017-1022A576D290}"/>
                  </a:ext>
                </a:extLst>
              </p:cNvPr>
              <p:cNvSpPr/>
              <p:nvPr/>
            </p:nvSpPr>
            <p:spPr>
              <a:xfrm>
                <a:off x="5459104" y="2421606"/>
                <a:ext cx="1371600" cy="2196974"/>
              </a:xfrm>
              <a:custGeom>
                <a:avLst/>
                <a:gdLst/>
                <a:ahLst/>
                <a:cxnLst/>
                <a:rect l="l" t="t" r="r" b="b"/>
                <a:pathLst>
                  <a:path w="1371600" h="1950651">
                    <a:moveTo>
                      <a:pt x="0" y="0"/>
                    </a:moveTo>
                    <a:cubicBezTo>
                      <a:pt x="140595" y="180059"/>
                      <a:pt x="248173" y="391691"/>
                      <a:pt x="436871" y="569526"/>
                    </a:cubicBezTo>
                    <a:cubicBezTo>
                      <a:pt x="735676" y="851130"/>
                      <a:pt x="1017763" y="1050203"/>
                      <a:pt x="1371600" y="1227952"/>
                    </a:cubicBezTo>
                    <a:lnTo>
                      <a:pt x="1371600" y="1950651"/>
                    </a:lnTo>
                    <a:lnTo>
                      <a:pt x="0" y="1950651"/>
                    </a:lnTo>
                    <a:close/>
                  </a:path>
                </a:pathLst>
              </a:custGeom>
              <a:solidFill>
                <a:schemeClr val="accent4">
                  <a:lumMod val="60000"/>
                  <a:lumOff val="40000"/>
                </a:schemeClr>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prstClr val="white"/>
                  </a:solidFill>
                </a:endParaRPr>
              </a:p>
            </p:txBody>
          </p:sp>
          <p:sp>
            <p:nvSpPr>
              <p:cNvPr id="10" name="Oval 3">
                <a:extLst>
                  <a:ext uri="{FF2B5EF4-FFF2-40B4-BE49-F238E27FC236}">
                    <a16:creationId xmlns:a16="http://schemas.microsoft.com/office/drawing/2014/main" id="{10D7A446-630B-469A-8513-591081BEE53C}"/>
                  </a:ext>
                </a:extLst>
              </p:cNvPr>
              <p:cNvSpPr/>
              <p:nvPr/>
            </p:nvSpPr>
            <p:spPr>
              <a:xfrm>
                <a:off x="3771900" y="1951579"/>
                <a:ext cx="1600200" cy="2667001"/>
              </a:xfrm>
              <a:custGeom>
                <a:avLst/>
                <a:gdLst/>
                <a:ahLst/>
                <a:cxnLst/>
                <a:rect l="l" t="t" r="r" b="b"/>
                <a:pathLst>
                  <a:path w="1600200" h="2367979">
                    <a:moveTo>
                      <a:pt x="838201" y="92"/>
                    </a:moveTo>
                    <a:cubicBezTo>
                      <a:pt x="1218233" y="3207"/>
                      <a:pt x="1439593" y="108022"/>
                      <a:pt x="1600200" y="259100"/>
                    </a:cubicBezTo>
                    <a:lnTo>
                      <a:pt x="1600200" y="2367979"/>
                    </a:lnTo>
                    <a:lnTo>
                      <a:pt x="0" y="2367979"/>
                    </a:lnTo>
                    <a:lnTo>
                      <a:pt x="0" y="251625"/>
                    </a:lnTo>
                    <a:cubicBezTo>
                      <a:pt x="180397" y="91125"/>
                      <a:pt x="417519" y="-3356"/>
                      <a:pt x="838201" y="92"/>
                    </a:cubicBezTo>
                    <a:close/>
                  </a:path>
                </a:pathLst>
              </a:custGeom>
              <a:solidFill>
                <a:schemeClr val="accent6">
                  <a:lumMod val="60000"/>
                  <a:lumOff val="40000"/>
                </a:schemeClr>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prstClr val="white"/>
                  </a:solidFill>
                </a:endParaRPr>
              </a:p>
            </p:txBody>
          </p:sp>
          <p:sp>
            <p:nvSpPr>
              <p:cNvPr id="7" name="Oval 3">
                <a:extLst>
                  <a:ext uri="{FF2B5EF4-FFF2-40B4-BE49-F238E27FC236}">
                    <a16:creationId xmlns:a16="http://schemas.microsoft.com/office/drawing/2014/main" id="{FBFBD3EA-9C4E-4DE3-9828-D3953843967E}"/>
                  </a:ext>
                </a:extLst>
              </p:cNvPr>
              <p:cNvSpPr/>
              <p:nvPr/>
            </p:nvSpPr>
            <p:spPr>
              <a:xfrm>
                <a:off x="2231408" y="2372880"/>
                <a:ext cx="1371600" cy="2245700"/>
              </a:xfrm>
              <a:custGeom>
                <a:avLst/>
                <a:gdLst/>
                <a:ahLst/>
                <a:cxnLst/>
                <a:rect l="l" t="t" r="r" b="b"/>
                <a:pathLst>
                  <a:path w="1371600" h="1993914">
                    <a:moveTo>
                      <a:pt x="1371600" y="0"/>
                    </a:moveTo>
                    <a:lnTo>
                      <a:pt x="1371600" y="1993914"/>
                    </a:lnTo>
                    <a:lnTo>
                      <a:pt x="0" y="1993914"/>
                    </a:lnTo>
                    <a:lnTo>
                      <a:pt x="0" y="1294414"/>
                    </a:lnTo>
                    <a:cubicBezTo>
                      <a:pt x="391261" y="1096142"/>
                      <a:pt x="689070" y="881131"/>
                      <a:pt x="899618" y="625725"/>
                    </a:cubicBezTo>
                    <a:cubicBezTo>
                      <a:pt x="1097609" y="385551"/>
                      <a:pt x="1222658" y="168218"/>
                      <a:pt x="1371600" y="0"/>
                    </a:cubicBezTo>
                    <a:close/>
                  </a:path>
                </a:pathLst>
              </a:custGeom>
              <a:solidFill>
                <a:srgbClr val="92D050"/>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prstClr val="white"/>
                  </a:solidFill>
                </a:endParaRPr>
              </a:p>
            </p:txBody>
          </p:sp>
          <p:sp>
            <p:nvSpPr>
              <p:cNvPr id="6" name="Oval 3">
                <a:extLst>
                  <a:ext uri="{FF2B5EF4-FFF2-40B4-BE49-F238E27FC236}">
                    <a16:creationId xmlns:a16="http://schemas.microsoft.com/office/drawing/2014/main" id="{BF0A876D-BC31-470A-8AEC-4E7410D2E7B1}"/>
                  </a:ext>
                </a:extLst>
              </p:cNvPr>
              <p:cNvSpPr/>
              <p:nvPr/>
            </p:nvSpPr>
            <p:spPr>
              <a:xfrm>
                <a:off x="371720" y="3900540"/>
                <a:ext cx="1734584" cy="718040"/>
              </a:xfrm>
              <a:custGeom>
                <a:avLst/>
                <a:gdLst/>
                <a:ahLst/>
                <a:cxnLst/>
                <a:rect l="l" t="t" r="r" b="b"/>
                <a:pathLst>
                  <a:path w="1734584" h="637534">
                    <a:moveTo>
                      <a:pt x="1734584" y="0"/>
                    </a:moveTo>
                    <a:lnTo>
                      <a:pt x="1734584" y="637534"/>
                    </a:lnTo>
                    <a:lnTo>
                      <a:pt x="0" y="637534"/>
                    </a:lnTo>
                    <a:cubicBezTo>
                      <a:pt x="700763" y="419834"/>
                      <a:pt x="1276213" y="218559"/>
                      <a:pt x="1734584" y="0"/>
                    </a:cubicBezTo>
                    <a:close/>
                  </a:path>
                </a:pathLst>
              </a:custGeom>
              <a:solidFill>
                <a:schemeClr val="bg1">
                  <a:lumMod val="65000"/>
                </a:schemeClr>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solidFill>
                    <a:prstClr val="white"/>
                  </a:solidFill>
                </a:endParaRPr>
              </a:p>
            </p:txBody>
          </p:sp>
          <p:sp>
            <p:nvSpPr>
              <p:cNvPr id="25" name="TextBox 24">
                <a:extLst>
                  <a:ext uri="{FF2B5EF4-FFF2-40B4-BE49-F238E27FC236}">
                    <a16:creationId xmlns:a16="http://schemas.microsoft.com/office/drawing/2014/main" id="{31CE81C9-195E-440D-87C9-D53DEB3D836B}"/>
                  </a:ext>
                </a:extLst>
              </p:cNvPr>
              <p:cNvSpPr txBox="1"/>
              <p:nvPr/>
            </p:nvSpPr>
            <p:spPr>
              <a:xfrm>
                <a:off x="6979920" y="5310352"/>
                <a:ext cx="1554479" cy="1215240"/>
              </a:xfrm>
              <a:prstGeom prst="rect">
                <a:avLst/>
              </a:prstGeom>
              <a:noFill/>
            </p:spPr>
            <p:txBody>
              <a:bodyPr wrap="square" rtlCol="0">
                <a:spAutoFit/>
              </a:bodyPr>
              <a:lstStyle/>
              <a:p>
                <a:pPr marL="174625" indent="-174625">
                  <a:buFont typeface="Wingdings" pitchFamily="2" charset="2"/>
                  <a:buChar char="v"/>
                  <a:defRPr/>
                </a:pPr>
                <a:r>
                  <a:rPr lang="en-US" sz="1050" dirty="0">
                    <a:solidFill>
                      <a:schemeClr val="tx1"/>
                    </a:solidFill>
                  </a:rPr>
                  <a:t>Incorporated the MDE executive leadership team’s feedback</a:t>
                </a:r>
              </a:p>
              <a:p>
                <a:pPr marL="174625" indent="-174625">
                  <a:buFont typeface="Wingdings" pitchFamily="2" charset="2"/>
                  <a:buChar char="v"/>
                  <a:defRPr/>
                </a:pPr>
                <a:r>
                  <a:rPr lang="en-US" sz="1050" kern="0" dirty="0">
                    <a:solidFill>
                      <a:schemeClr val="tx1"/>
                    </a:solidFill>
                  </a:rPr>
                  <a:t>Generated final product</a:t>
                </a:r>
              </a:p>
            </p:txBody>
          </p:sp>
          <p:sp>
            <p:nvSpPr>
              <p:cNvPr id="15" name="TextBox 14">
                <a:extLst>
                  <a:ext uri="{FF2B5EF4-FFF2-40B4-BE49-F238E27FC236}">
                    <a16:creationId xmlns:a16="http://schemas.microsoft.com/office/drawing/2014/main" id="{2BF0EAFE-17BC-4014-A5E2-00C6ACAC3DC5}"/>
                  </a:ext>
                </a:extLst>
              </p:cNvPr>
              <p:cNvSpPr txBox="1"/>
              <p:nvPr/>
            </p:nvSpPr>
            <p:spPr>
              <a:xfrm>
                <a:off x="7137749" y="4776366"/>
                <a:ext cx="1458279" cy="598813"/>
              </a:xfrm>
              <a:prstGeom prst="rect">
                <a:avLst/>
              </a:prstGeom>
              <a:noFill/>
            </p:spPr>
            <p:txBody>
              <a:bodyPr wrap="square" lIns="91440" rtlCol="0">
                <a:spAutoFit/>
              </a:bodyPr>
              <a:lstStyle/>
              <a:p>
                <a:pPr algn="ct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Final Product</a:t>
                </a:r>
              </a:p>
            </p:txBody>
          </p:sp>
          <p:sp>
            <p:nvSpPr>
              <p:cNvPr id="24" name="TextBox 23">
                <a:extLst>
                  <a:ext uri="{FF2B5EF4-FFF2-40B4-BE49-F238E27FC236}">
                    <a16:creationId xmlns:a16="http://schemas.microsoft.com/office/drawing/2014/main" id="{7C644B3A-0B28-4834-B5F7-D6CA2044BC6D}"/>
                  </a:ext>
                </a:extLst>
              </p:cNvPr>
              <p:cNvSpPr txBox="1"/>
              <p:nvPr/>
            </p:nvSpPr>
            <p:spPr>
              <a:xfrm>
                <a:off x="5367664" y="5376720"/>
                <a:ext cx="1554479" cy="1030313"/>
              </a:xfrm>
              <a:prstGeom prst="rect">
                <a:avLst/>
              </a:prstGeom>
              <a:noFill/>
            </p:spPr>
            <p:txBody>
              <a:bodyPr wrap="square" rtlCol="0">
                <a:spAutoFit/>
              </a:bodyPr>
              <a:lstStyle/>
              <a:p>
                <a:pPr marL="174625" indent="-174625">
                  <a:buFont typeface="Wingdings" pitchFamily="2" charset="2"/>
                  <a:buChar char="v"/>
                  <a:defRPr/>
                </a:pPr>
                <a:r>
                  <a:rPr lang="en-US" sz="1050" kern="0" dirty="0">
                    <a:solidFill>
                      <a:schemeClr val="tx1"/>
                    </a:solidFill>
                  </a:rPr>
                  <a:t>Presented early drafts</a:t>
                </a:r>
              </a:p>
              <a:p>
                <a:pPr marL="174625" indent="-174625">
                  <a:buFont typeface="Wingdings" pitchFamily="2" charset="2"/>
                  <a:buChar char="v"/>
                  <a:defRPr/>
                </a:pPr>
                <a:r>
                  <a:rPr lang="en-US" sz="1050" dirty="0">
                    <a:solidFill>
                      <a:schemeClr val="tx1"/>
                    </a:solidFill>
                  </a:rPr>
                  <a:t>Gained benefits of stakeholders’ expertise</a:t>
                </a:r>
                <a:endParaRPr lang="en-US" sz="1050" kern="0" dirty="0">
                  <a:solidFill>
                    <a:schemeClr val="tx1"/>
                  </a:solidFill>
                </a:endParaRPr>
              </a:p>
            </p:txBody>
          </p:sp>
          <p:sp>
            <p:nvSpPr>
              <p:cNvPr id="14" name="TextBox 13">
                <a:extLst>
                  <a:ext uri="{FF2B5EF4-FFF2-40B4-BE49-F238E27FC236}">
                    <a16:creationId xmlns:a16="http://schemas.microsoft.com/office/drawing/2014/main" id="{413512FF-85FB-4A0A-981E-1F05651673A3}"/>
                  </a:ext>
                </a:extLst>
              </p:cNvPr>
              <p:cNvSpPr txBox="1"/>
              <p:nvPr/>
            </p:nvSpPr>
            <p:spPr>
              <a:xfrm>
                <a:off x="5459104" y="4776366"/>
                <a:ext cx="1371600" cy="598813"/>
              </a:xfrm>
              <a:prstGeom prst="rect">
                <a:avLst/>
              </a:prstGeom>
              <a:noFill/>
            </p:spPr>
            <p:txBody>
              <a:bodyPr wrap="square" lIns="91440" rtlCol="0">
                <a:spAutoFit/>
              </a:bodyPr>
              <a:lstStyle/>
              <a:p>
                <a:pPr algn="ct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Stakeholder</a:t>
                </a:r>
                <a:r>
                  <a:rPr lang="en-US" b="1" dirty="0">
                    <a:solidFill>
                      <a:schemeClr val="tx1">
                        <a:lumMod val="85000"/>
                        <a:lumOff val="15000"/>
                      </a:schemeClr>
                    </a:solidFill>
                    <a:effectLst>
                      <a:outerShdw blurRad="101600" dist="38100" dir="2700000" algn="tl" rotWithShape="0">
                        <a:prstClr val="black">
                          <a:alpha val="50000"/>
                        </a:prstClr>
                      </a:outerShdw>
                    </a:effectLst>
                    <a:latin typeface="Arial" panose="020B0604020202020204" pitchFamily="34" charset="0"/>
                    <a:ea typeface="Kozuka Gothic Pro M" pitchFamily="34" charset="-128"/>
                    <a:cs typeface="Arial" panose="020B0604020202020204" pitchFamily="34" charset="0"/>
                  </a:rPr>
                  <a:t> </a:t>
                </a: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Feedback</a:t>
                </a:r>
              </a:p>
            </p:txBody>
          </p:sp>
          <p:sp>
            <p:nvSpPr>
              <p:cNvPr id="23" name="TextBox 22">
                <a:extLst>
                  <a:ext uri="{FF2B5EF4-FFF2-40B4-BE49-F238E27FC236}">
                    <a16:creationId xmlns:a16="http://schemas.microsoft.com/office/drawing/2014/main" id="{AA17D639-5EDB-458C-AC7C-F9612728A15D}"/>
                  </a:ext>
                </a:extLst>
              </p:cNvPr>
              <p:cNvSpPr txBox="1"/>
              <p:nvPr/>
            </p:nvSpPr>
            <p:spPr>
              <a:xfrm>
                <a:off x="3741116" y="5310846"/>
                <a:ext cx="1554479" cy="1215240"/>
              </a:xfrm>
              <a:prstGeom prst="rect">
                <a:avLst/>
              </a:prstGeom>
              <a:noFill/>
            </p:spPr>
            <p:txBody>
              <a:bodyPr wrap="square" rtlCol="0">
                <a:spAutoFit/>
              </a:bodyPr>
              <a:lstStyle/>
              <a:p>
                <a:pPr marL="174625" indent="-174625">
                  <a:buFont typeface="Wingdings" pitchFamily="2" charset="2"/>
                  <a:buChar char="v"/>
                  <a:defRPr/>
                </a:pPr>
                <a:r>
                  <a:rPr lang="en-US" sz="1050" dirty="0">
                    <a:solidFill>
                      <a:schemeClr val="tx1"/>
                    </a:solidFill>
                  </a:rPr>
                  <a:t>Focused to align with the Mississippi State Board of Education Strategic Plan </a:t>
                </a:r>
                <a:endParaRPr lang="en-US" sz="1050" kern="0" dirty="0">
                  <a:solidFill>
                    <a:schemeClr val="tx1"/>
                  </a:solidFill>
                </a:endParaRPr>
              </a:p>
            </p:txBody>
          </p:sp>
          <p:sp>
            <p:nvSpPr>
              <p:cNvPr id="13" name="TextBox 12">
                <a:extLst>
                  <a:ext uri="{FF2B5EF4-FFF2-40B4-BE49-F238E27FC236}">
                    <a16:creationId xmlns:a16="http://schemas.microsoft.com/office/drawing/2014/main" id="{C6373276-709E-4ADB-80B7-326BA2154FE1}"/>
                  </a:ext>
                </a:extLst>
              </p:cNvPr>
              <p:cNvSpPr txBox="1"/>
              <p:nvPr/>
            </p:nvSpPr>
            <p:spPr>
              <a:xfrm>
                <a:off x="3791112" y="4776366"/>
                <a:ext cx="1458279" cy="598813"/>
              </a:xfrm>
              <a:prstGeom prst="rect">
                <a:avLst/>
              </a:prstGeom>
              <a:noFill/>
            </p:spPr>
            <p:txBody>
              <a:bodyPr wrap="square" lIns="91440" rtlCol="0">
                <a:spAutoFit/>
              </a:bodyPr>
              <a:lstStyle/>
              <a:p>
                <a:pPr algn="ct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Goal Alignment</a:t>
                </a:r>
              </a:p>
            </p:txBody>
          </p:sp>
          <p:sp>
            <p:nvSpPr>
              <p:cNvPr id="22" name="TextBox 21">
                <a:extLst>
                  <a:ext uri="{FF2B5EF4-FFF2-40B4-BE49-F238E27FC236}">
                    <a16:creationId xmlns:a16="http://schemas.microsoft.com/office/drawing/2014/main" id="{8B318D6F-5E75-403A-B296-F4813E957760}"/>
                  </a:ext>
                </a:extLst>
              </p:cNvPr>
              <p:cNvSpPr txBox="1"/>
              <p:nvPr/>
            </p:nvSpPr>
            <p:spPr>
              <a:xfrm>
                <a:off x="2139968" y="5342692"/>
                <a:ext cx="1554479" cy="1030313"/>
              </a:xfrm>
              <a:prstGeom prst="rect">
                <a:avLst/>
              </a:prstGeom>
              <a:noFill/>
            </p:spPr>
            <p:txBody>
              <a:bodyPr wrap="square" rtlCol="0">
                <a:spAutoFit/>
              </a:bodyPr>
              <a:lstStyle/>
              <a:p>
                <a:pPr marL="174625" indent="-174625">
                  <a:buFont typeface="Wingdings" pitchFamily="2" charset="2"/>
                  <a:buChar char="v"/>
                  <a:defRPr/>
                </a:pPr>
                <a:r>
                  <a:rPr lang="en-US" sz="1050" dirty="0">
                    <a:solidFill>
                      <a:schemeClr val="tx1"/>
                    </a:solidFill>
                  </a:rPr>
                  <a:t>Combined with a thorough literature review</a:t>
                </a:r>
              </a:p>
              <a:p>
                <a:pPr marL="174625" indent="-174625">
                  <a:buFont typeface="Wingdings" pitchFamily="2" charset="2"/>
                  <a:buChar char="v"/>
                  <a:defRPr/>
                </a:pPr>
                <a:r>
                  <a:rPr lang="en-US" sz="1050" kern="0" dirty="0">
                    <a:solidFill>
                      <a:schemeClr val="tx1"/>
                    </a:solidFill>
                  </a:rPr>
                  <a:t>Converted to a dynamic system</a:t>
                </a:r>
              </a:p>
            </p:txBody>
          </p:sp>
          <p:sp>
            <p:nvSpPr>
              <p:cNvPr id="12" name="TextBox 11">
                <a:extLst>
                  <a:ext uri="{FF2B5EF4-FFF2-40B4-BE49-F238E27FC236}">
                    <a16:creationId xmlns:a16="http://schemas.microsoft.com/office/drawing/2014/main" id="{5850E240-4EB3-4018-95DB-388E92882102}"/>
                  </a:ext>
                </a:extLst>
              </p:cNvPr>
              <p:cNvSpPr txBox="1"/>
              <p:nvPr/>
            </p:nvSpPr>
            <p:spPr>
              <a:xfrm>
                <a:off x="2256808" y="4776366"/>
                <a:ext cx="1320800" cy="598813"/>
              </a:xfrm>
              <a:prstGeom prst="rect">
                <a:avLst/>
              </a:prstGeom>
              <a:noFill/>
            </p:spPr>
            <p:txBody>
              <a:bodyPr wrap="square" lIns="91440" rtlCol="0">
                <a:spAutoFit/>
              </a:bodyPr>
              <a:lstStyle/>
              <a:p>
                <a:pPr algn="ct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Preliminary Questions</a:t>
                </a:r>
              </a:p>
            </p:txBody>
          </p:sp>
          <p:sp>
            <p:nvSpPr>
              <p:cNvPr id="21" name="TextBox 20">
                <a:extLst>
                  <a:ext uri="{FF2B5EF4-FFF2-40B4-BE49-F238E27FC236}">
                    <a16:creationId xmlns:a16="http://schemas.microsoft.com/office/drawing/2014/main" id="{4ACC89CD-025B-48D3-8D13-3080D88B28D1}"/>
                  </a:ext>
                </a:extLst>
              </p:cNvPr>
              <p:cNvSpPr txBox="1"/>
              <p:nvPr/>
            </p:nvSpPr>
            <p:spPr>
              <a:xfrm>
                <a:off x="481642" y="5310352"/>
                <a:ext cx="1554479" cy="1585096"/>
              </a:xfrm>
              <a:prstGeom prst="rect">
                <a:avLst/>
              </a:prstGeom>
              <a:noFill/>
            </p:spPr>
            <p:txBody>
              <a:bodyPr wrap="square" rtlCol="0">
                <a:spAutoFit/>
              </a:bodyPr>
              <a:lstStyle/>
              <a:p>
                <a:pPr marL="174625" indent="-174625">
                  <a:buFont typeface="Wingdings" pitchFamily="2" charset="2"/>
                  <a:buChar char="v"/>
                  <a:defRPr/>
                </a:pPr>
                <a:r>
                  <a:rPr lang="en-US" sz="1050" dirty="0">
                    <a:solidFill>
                      <a:schemeClr val="tx1"/>
                    </a:solidFill>
                  </a:rPr>
                  <a:t>Interviewed program office staff regarding various needs and challenges</a:t>
                </a:r>
              </a:p>
              <a:p>
                <a:pPr marL="174625" indent="-174625">
                  <a:buFont typeface="Wingdings" pitchFamily="2" charset="2"/>
                  <a:buChar char="v"/>
                  <a:defRPr/>
                </a:pPr>
                <a:r>
                  <a:rPr lang="en-US" sz="1050" kern="0" dirty="0">
                    <a:solidFill>
                      <a:schemeClr val="tx1"/>
                    </a:solidFill>
                  </a:rPr>
                  <a:t>54 staff members across 23 program offices</a:t>
                </a:r>
              </a:p>
            </p:txBody>
          </p:sp>
          <p:sp>
            <p:nvSpPr>
              <p:cNvPr id="11" name="TextBox 10">
                <a:extLst>
                  <a:ext uri="{FF2B5EF4-FFF2-40B4-BE49-F238E27FC236}">
                    <a16:creationId xmlns:a16="http://schemas.microsoft.com/office/drawing/2014/main" id="{93F4E07C-2B9A-4A31-AA1F-9335AD2A717D}"/>
                  </a:ext>
                </a:extLst>
              </p:cNvPr>
              <p:cNvSpPr txBox="1"/>
              <p:nvPr/>
            </p:nvSpPr>
            <p:spPr>
              <a:xfrm>
                <a:off x="509873" y="4776366"/>
                <a:ext cx="1458279" cy="352245"/>
              </a:xfrm>
              <a:prstGeom prst="rect">
                <a:avLst/>
              </a:prstGeom>
              <a:noFill/>
            </p:spPr>
            <p:txBody>
              <a:bodyPr wrap="square" lIns="91440" rtlCol="0">
                <a:spAutoFit/>
              </a:bodyPr>
              <a:lstStyle/>
              <a:p>
                <a:pPr algn="ctr"/>
                <a:r>
                  <a:rPr lang="en-US" b="1" dirty="0">
                    <a:solidFill>
                      <a:schemeClr val="tx1">
                        <a:lumMod val="85000"/>
                        <a:lumOff val="15000"/>
                      </a:schemeClr>
                    </a:solidFill>
                    <a:latin typeface="Arial" panose="020B0604020202020204" pitchFamily="34" charset="0"/>
                    <a:ea typeface="Kozuka Gothic Pro M" pitchFamily="34" charset="-128"/>
                    <a:cs typeface="Arial" panose="020B0604020202020204" pitchFamily="34" charset="0"/>
                  </a:rPr>
                  <a:t>Interviews</a:t>
                </a:r>
              </a:p>
            </p:txBody>
          </p:sp>
        </p:grpSp>
        <p:pic>
          <p:nvPicPr>
            <p:cNvPr id="37" name="Graphic 36" descr="Document">
              <a:extLst>
                <a:ext uri="{FF2B5EF4-FFF2-40B4-BE49-F238E27FC236}">
                  <a16:creationId xmlns:a16="http://schemas.microsoft.com/office/drawing/2014/main" id="{CF95025F-9EA7-45D0-98D1-05F041B441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84360" y="2449233"/>
              <a:ext cx="553881" cy="553881"/>
            </a:xfrm>
            <a:prstGeom prst="rect">
              <a:avLst/>
            </a:prstGeom>
          </p:spPr>
        </p:pic>
        <p:pic>
          <p:nvPicPr>
            <p:cNvPr id="35" name="Graphic 34" descr="Group brainstorm">
              <a:extLst>
                <a:ext uri="{FF2B5EF4-FFF2-40B4-BE49-F238E27FC236}">
                  <a16:creationId xmlns:a16="http://schemas.microsoft.com/office/drawing/2014/main" id="{9ADDD099-D23D-477C-9EA2-34A8B5C67ED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91209" y="2164314"/>
              <a:ext cx="717503" cy="717503"/>
            </a:xfrm>
            <a:prstGeom prst="rect">
              <a:avLst/>
            </a:prstGeom>
          </p:spPr>
        </p:pic>
        <p:pic>
          <p:nvPicPr>
            <p:cNvPr id="33" name="Graphic 32" descr="Bullseye">
              <a:extLst>
                <a:ext uri="{FF2B5EF4-FFF2-40B4-BE49-F238E27FC236}">
                  <a16:creationId xmlns:a16="http://schemas.microsoft.com/office/drawing/2014/main" id="{4BB28F87-1FC2-40E3-A6CA-C3C0DC03902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341698" y="1546190"/>
              <a:ext cx="717503" cy="717503"/>
            </a:xfrm>
            <a:prstGeom prst="rect">
              <a:avLst/>
            </a:prstGeom>
          </p:spPr>
        </p:pic>
        <p:pic>
          <p:nvPicPr>
            <p:cNvPr id="31" name="Graphic 30" descr="Research">
              <a:extLst>
                <a:ext uri="{FF2B5EF4-FFF2-40B4-BE49-F238E27FC236}">
                  <a16:creationId xmlns:a16="http://schemas.microsoft.com/office/drawing/2014/main" id="{6BA47CC9-6CB2-4A50-80AE-7E565697F65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69847" y="2214079"/>
              <a:ext cx="617974" cy="617974"/>
            </a:xfrm>
            <a:prstGeom prst="rect">
              <a:avLst/>
            </a:prstGeom>
          </p:spPr>
        </p:pic>
        <p:pic>
          <p:nvPicPr>
            <p:cNvPr id="29" name="Graphic 28" descr="Boardroom">
              <a:extLst>
                <a:ext uri="{FF2B5EF4-FFF2-40B4-BE49-F238E27FC236}">
                  <a16:creationId xmlns:a16="http://schemas.microsoft.com/office/drawing/2014/main" id="{8A6CB0B3-6862-49BF-B878-1D50AD5F6F1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405759" y="2408712"/>
              <a:ext cx="696129" cy="696129"/>
            </a:xfrm>
            <a:prstGeom prst="rect">
              <a:avLst/>
            </a:prstGeom>
          </p:spPr>
        </p:pic>
      </p:grpSp>
      <p:sp>
        <p:nvSpPr>
          <p:cNvPr id="5" name="Title 4">
            <a:extLst>
              <a:ext uri="{FF2B5EF4-FFF2-40B4-BE49-F238E27FC236}">
                <a16:creationId xmlns:a16="http://schemas.microsoft.com/office/drawing/2014/main" id="{3657C674-30BF-482C-B1B4-576A7F30A40A}"/>
              </a:ext>
            </a:extLst>
          </p:cNvPr>
          <p:cNvSpPr>
            <a:spLocks noGrp="1"/>
          </p:cNvSpPr>
          <p:nvPr>
            <p:ph type="title"/>
          </p:nvPr>
        </p:nvSpPr>
        <p:spPr>
          <a:xfrm>
            <a:off x="311700" y="-572700"/>
            <a:ext cx="8520600" cy="572700"/>
          </a:xfrm>
        </p:spPr>
        <p:txBody>
          <a:bodyPr lIns="91425" tIns="91425" rIns="91425" bIns="91425" anchor="b" anchorCtr="0"/>
          <a:lstStyle/>
          <a:p>
            <a:r>
              <a:rPr lang="en-US" dirty="0"/>
              <a:t>Research framework development curve</a:t>
            </a:r>
          </a:p>
        </p:txBody>
      </p:sp>
      <p:sp>
        <p:nvSpPr>
          <p:cNvPr id="2" name="Text Placeholder 1" descr="This slide depicts the Research Framework Development Curve. &#10;">
            <a:extLst>
              <a:ext uri="{FF2B5EF4-FFF2-40B4-BE49-F238E27FC236}">
                <a16:creationId xmlns:a16="http://schemas.microsoft.com/office/drawing/2014/main" id="{055B4483-E6B2-46A7-99F5-14C459476B5D}"/>
              </a:ext>
            </a:extLst>
          </p:cNvPr>
          <p:cNvSpPr>
            <a:spLocks noGrp="1"/>
          </p:cNvSpPr>
          <p:nvPr>
            <p:ph type="body" sz="quarter" idx="13"/>
          </p:nvPr>
        </p:nvSpPr>
        <p:spPr>
          <a:xfrm>
            <a:off x="266721" y="54054"/>
            <a:ext cx="8255250" cy="450443"/>
          </a:xfrm>
        </p:spPr>
        <p:txBody>
          <a:bodyPr/>
          <a:lstStyle/>
          <a:p>
            <a:r>
              <a:rPr lang="en-US" dirty="0"/>
              <a:t>Research Framework Development Curve</a:t>
            </a:r>
          </a:p>
        </p:txBody>
      </p:sp>
      <p:sp>
        <p:nvSpPr>
          <p:cNvPr id="4" name="Slide Number Placeholder 3">
            <a:extLst>
              <a:ext uri="{FF2B5EF4-FFF2-40B4-BE49-F238E27FC236}">
                <a16:creationId xmlns:a16="http://schemas.microsoft.com/office/drawing/2014/main" id="{FFA2DB8F-7E79-41CB-990F-435858A8AAB1}"/>
              </a:ext>
            </a:extLst>
          </p:cNvPr>
          <p:cNvSpPr>
            <a:spLocks noGrp="1"/>
          </p:cNvSpPr>
          <p:nvPr>
            <p:ph type="sldNum" idx="12"/>
          </p:nvPr>
        </p:nvSpPr>
        <p:spPr>
          <a:xfrm>
            <a:off x="8436104" y="4909829"/>
            <a:ext cx="548700" cy="233671"/>
          </a:xfrm>
        </p:spPr>
        <p:txBody>
          <a:bodyPr/>
          <a:lstStyle/>
          <a:p>
            <a:fld id="{00000000-1234-1234-1234-123412341234}" type="slidenum">
              <a:rPr lang="en" smtClean="0"/>
              <a:pPr/>
              <a:t>11</a:t>
            </a:fld>
            <a:endParaRPr lang="en" dirty="0"/>
          </a:p>
        </p:txBody>
      </p:sp>
    </p:spTree>
    <p:extLst>
      <p:ext uri="{BB962C8B-B14F-4D97-AF65-F5344CB8AC3E}">
        <p14:creationId xmlns:p14="http://schemas.microsoft.com/office/powerpoint/2010/main" val="330656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509CA468-4D47-4C5E-8BB1-197D8762E198}"/>
              </a:ext>
            </a:extLst>
          </p:cNvPr>
          <p:cNvSpPr>
            <a:spLocks noGrp="1"/>
          </p:cNvSpPr>
          <p:nvPr>
            <p:ph type="title"/>
          </p:nvPr>
        </p:nvSpPr>
        <p:spPr/>
        <p:txBody>
          <a:bodyPr/>
          <a:lstStyle/>
          <a:p>
            <a:r>
              <a:rPr lang="en-US" dirty="0"/>
              <a:t>Dynamic Research Framework</a:t>
            </a:r>
          </a:p>
        </p:txBody>
      </p:sp>
      <p:sp>
        <p:nvSpPr>
          <p:cNvPr id="2" name="Text Placeholder 1" descr="Blue Box with dark blue text spelling Research Motivation: Alignment with MDE Research Framework&#10;"/>
          <p:cNvSpPr>
            <a:spLocks noGrp="1"/>
          </p:cNvSpPr>
          <p:nvPr>
            <p:ph type="body" sz="quarter" idx="13"/>
          </p:nvPr>
        </p:nvSpPr>
        <p:spPr/>
        <p:txBody>
          <a:bodyPr/>
          <a:lstStyle/>
          <a:p>
            <a:r>
              <a:rPr lang="en-US" dirty="0"/>
              <a:t>Dynamic Research Framework</a:t>
            </a:r>
          </a:p>
        </p:txBody>
      </p:sp>
      <p:pic>
        <p:nvPicPr>
          <p:cNvPr id="5" name="Picture 4" descr="A color chart of Mississippi Department of Education Dynamic Research Framework with yellow, blue, pink and green indicators.&#10;The MDE’s Research Framework includes three major components: the dimension, the indicator, and the change instrument. The Framework is not static, and it will evolve over time to remain aligned with changes in factors that impact the public education system."/>
          <p:cNvPicPr/>
          <p:nvPr/>
        </p:nvPicPr>
        <p:blipFill>
          <a:blip r:embed="rId3"/>
          <a:stretch>
            <a:fillRect/>
          </a:stretch>
        </p:blipFill>
        <p:spPr>
          <a:xfrm>
            <a:off x="1173224" y="847583"/>
            <a:ext cx="6131155" cy="4195143"/>
          </a:xfrm>
          <a:prstGeom prst="rect">
            <a:avLst/>
          </a:prstGeom>
        </p:spPr>
      </p:pic>
      <p:sp>
        <p:nvSpPr>
          <p:cNvPr id="4" name="Slide Number Placeholder 3"/>
          <p:cNvSpPr>
            <a:spLocks noGrp="1"/>
          </p:cNvSpPr>
          <p:nvPr>
            <p:ph type="sldNum" idx="12"/>
          </p:nvPr>
        </p:nvSpPr>
        <p:spPr/>
        <p:txBody>
          <a:bodyPr/>
          <a:lstStyle/>
          <a:p>
            <a:fld id="{00000000-1234-1234-1234-123412341234}" type="slidenum">
              <a:rPr lang="en" smtClean="0"/>
              <a:pPr/>
              <a:t>12</a:t>
            </a:fld>
            <a:endParaRPr lang="en" dirty="0"/>
          </a:p>
        </p:txBody>
      </p:sp>
    </p:spTree>
    <p:extLst>
      <p:ext uri="{BB962C8B-B14F-4D97-AF65-F5344CB8AC3E}">
        <p14:creationId xmlns:p14="http://schemas.microsoft.com/office/powerpoint/2010/main" val="2515485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B242D23B-FDD7-4313-B6BB-49789E68EDD7}"/>
              </a:ext>
            </a:extLst>
          </p:cNvPr>
          <p:cNvSpPr>
            <a:spLocks noGrp="1"/>
          </p:cNvSpPr>
          <p:nvPr>
            <p:ph type="title"/>
          </p:nvPr>
        </p:nvSpPr>
        <p:spPr/>
        <p:txBody>
          <a:bodyPr/>
          <a:lstStyle/>
          <a:p>
            <a:r>
              <a:rPr lang="en-US" dirty="0"/>
              <a:t>Agenda Implementation</a:t>
            </a:r>
          </a:p>
        </p:txBody>
      </p:sp>
      <p:sp>
        <p:nvSpPr>
          <p:cNvPr id="5" name="Slide Number Placeholder 4" descr="Page 4"/>
          <p:cNvSpPr>
            <a:spLocks noGrp="1"/>
          </p:cNvSpPr>
          <p:nvPr>
            <p:ph type="sldNum" idx="12"/>
          </p:nvPr>
        </p:nvSpPr>
        <p:spPr/>
        <p:txBody>
          <a:bodyPr/>
          <a:lstStyle/>
          <a:p>
            <a:fld id="{00000000-1234-1234-1234-123412341234}" type="slidenum">
              <a:rPr lang="en" smtClean="0"/>
              <a:pPr/>
              <a:t>13</a:t>
            </a:fld>
            <a:endParaRPr lang="en" dirty="0"/>
          </a:p>
        </p:txBody>
      </p:sp>
      <p:sp>
        <p:nvSpPr>
          <p:cNvPr id="4" name="Text Placeholder 3"/>
          <p:cNvSpPr>
            <a:spLocks noGrp="1"/>
          </p:cNvSpPr>
          <p:nvPr>
            <p:ph type="body" sz="quarter" idx="15"/>
          </p:nvPr>
        </p:nvSpPr>
        <p:spPr/>
        <p:txBody>
          <a:bodyPr/>
          <a:lstStyle/>
          <a:p>
            <a:r>
              <a:rPr lang="en-US" dirty="0"/>
              <a:t>Early Learning</a:t>
            </a:r>
          </a:p>
        </p:txBody>
      </p:sp>
      <p:sp>
        <p:nvSpPr>
          <p:cNvPr id="2" name="Text Placeholder 1" descr="Blue Box with white text reading Introduction"/>
          <p:cNvSpPr>
            <a:spLocks noGrp="1"/>
          </p:cNvSpPr>
          <p:nvPr>
            <p:ph type="body" sz="quarter" idx="13"/>
          </p:nvPr>
        </p:nvSpPr>
        <p:spPr>
          <a:xfrm>
            <a:off x="311700" y="1752600"/>
            <a:ext cx="5602287" cy="785813"/>
          </a:xfrm>
        </p:spPr>
        <p:txBody>
          <a:bodyPr/>
          <a:lstStyle/>
          <a:p>
            <a:r>
              <a:rPr lang="en-US" sz="3200" dirty="0"/>
              <a:t>Agenda Implementation</a:t>
            </a:r>
          </a:p>
        </p:txBody>
      </p:sp>
    </p:spTree>
    <p:extLst>
      <p:ext uri="{BB962C8B-B14F-4D97-AF65-F5344CB8AC3E}">
        <p14:creationId xmlns:p14="http://schemas.microsoft.com/office/powerpoint/2010/main" val="132732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descr="Blue Box with blue text "/>
          <p:cNvSpPr>
            <a:spLocks noGrp="1"/>
          </p:cNvSpPr>
          <p:nvPr>
            <p:ph type="body" sz="quarter" idx="13"/>
          </p:nvPr>
        </p:nvSpPr>
        <p:spPr/>
        <p:txBody>
          <a:bodyPr/>
          <a:lstStyle/>
          <a:p>
            <a:pPr lvl="0">
              <a:buClr>
                <a:srgbClr val="797979"/>
              </a:buClr>
            </a:pPr>
            <a:r>
              <a:rPr lang="en-US" sz="2800" dirty="0">
                <a:solidFill>
                  <a:srgbClr val="1071BD"/>
                </a:solidFill>
              </a:rPr>
              <a:t>MS Early Learning Collaborative (ELC) Act 2013</a:t>
            </a:r>
          </a:p>
        </p:txBody>
      </p:sp>
      <p:sp>
        <p:nvSpPr>
          <p:cNvPr id="7" name="Text Placeholder 6" descr="Bulleted List with text reading What is Mississippi’s Early Learning Collaboratives?&#10;The Early Learning Collaborative Act of 2013, which become law on April 18, 2013, establishes Mississippi’s first state-funded, voluntary Pre-K program on a phased-in basis.&#10;Provide funding (competitive basis) to local communities to establish, expand, support and facilitate the successful implementation of quality early childhood education and development services.&#10;The state provides $2150 per full-time child enrolled. All state dollars must be matched on a 1:1 basis at the local level to make the total investment for each child enrolled in ELC $4300.&#10;"/>
          <p:cNvSpPr>
            <a:spLocks noGrp="1"/>
          </p:cNvSpPr>
          <p:nvPr>
            <p:ph type="body" sz="quarter" idx="14"/>
          </p:nvPr>
        </p:nvSpPr>
        <p:spPr>
          <a:xfrm>
            <a:off x="415636" y="912950"/>
            <a:ext cx="7365077" cy="3535225"/>
          </a:xfrm>
        </p:spPr>
        <p:txBody>
          <a:bodyPr/>
          <a:lstStyle/>
          <a:p>
            <a:pPr marL="0" lvl="0" indent="0">
              <a:buClr>
                <a:srgbClr val="797979"/>
              </a:buClr>
              <a:buNone/>
            </a:pPr>
            <a:r>
              <a:rPr lang="en-US" dirty="0">
                <a:solidFill>
                  <a:srgbClr val="78909C">
                    <a:lumMod val="50000"/>
                  </a:srgbClr>
                </a:solidFill>
              </a:rPr>
              <a:t>What is Mississippi’s Early Learning Collaboratives?</a:t>
            </a:r>
          </a:p>
          <a:p>
            <a:pPr lvl="0">
              <a:buClr>
                <a:srgbClr val="797979"/>
              </a:buClr>
            </a:pPr>
            <a:endParaRPr lang="en-US" sz="1600" dirty="0">
              <a:solidFill>
                <a:srgbClr val="78909C">
                  <a:lumMod val="50000"/>
                </a:srgbClr>
              </a:solidFill>
            </a:endParaRPr>
          </a:p>
          <a:p>
            <a:pPr lvl="0">
              <a:buClr>
                <a:srgbClr val="797979"/>
              </a:buClr>
            </a:pPr>
            <a:r>
              <a:rPr lang="en-US" sz="1600" dirty="0">
                <a:solidFill>
                  <a:srgbClr val="78909C">
                    <a:lumMod val="50000"/>
                  </a:srgbClr>
                </a:solidFill>
              </a:rPr>
              <a:t>The Early Learning Collaborative Act of 2013, which become law on April 18, 2013, establishes Mississippi’s first state-funded, voluntary Pre-K program on a phased-in basis.</a:t>
            </a:r>
          </a:p>
          <a:p>
            <a:pPr lvl="0">
              <a:buClr>
                <a:srgbClr val="797979"/>
              </a:buClr>
            </a:pPr>
            <a:endParaRPr lang="en-US" sz="1600" dirty="0">
              <a:solidFill>
                <a:srgbClr val="78909C">
                  <a:lumMod val="50000"/>
                </a:srgbClr>
              </a:solidFill>
            </a:endParaRPr>
          </a:p>
          <a:p>
            <a:pPr lvl="0">
              <a:buClr>
                <a:srgbClr val="797979"/>
              </a:buClr>
            </a:pPr>
            <a:r>
              <a:rPr lang="en-US" sz="1600" dirty="0">
                <a:solidFill>
                  <a:srgbClr val="78909C">
                    <a:lumMod val="50000"/>
                  </a:srgbClr>
                </a:solidFill>
              </a:rPr>
              <a:t>Provide funding (competitive basis) to local communities to establish, expand, support and facilitate the successful implementation of quality early childhood education and development services.</a:t>
            </a:r>
          </a:p>
          <a:p>
            <a:pPr lvl="0">
              <a:buClr>
                <a:srgbClr val="797979"/>
              </a:buClr>
            </a:pPr>
            <a:endParaRPr lang="en-US" sz="1600" dirty="0">
              <a:solidFill>
                <a:srgbClr val="78909C">
                  <a:lumMod val="50000"/>
                </a:srgbClr>
              </a:solidFill>
            </a:endParaRPr>
          </a:p>
          <a:p>
            <a:pPr lvl="0">
              <a:buClr>
                <a:srgbClr val="797979"/>
              </a:buClr>
            </a:pPr>
            <a:r>
              <a:rPr lang="en-US" sz="1600" dirty="0">
                <a:solidFill>
                  <a:srgbClr val="78909C">
                    <a:lumMod val="50000"/>
                  </a:srgbClr>
                </a:solidFill>
              </a:rPr>
              <a:t>The state provides $2150 per full-time child enrolled. All state dollars must be matched on a 1:1 basis at the local level to make the total investment for each child enrolled in ELC $4300.</a:t>
            </a:r>
          </a:p>
        </p:txBody>
      </p:sp>
      <p:sp>
        <p:nvSpPr>
          <p:cNvPr id="4" name="Slide Number Placeholder 3"/>
          <p:cNvSpPr>
            <a:spLocks noGrp="1"/>
          </p:cNvSpPr>
          <p:nvPr>
            <p:ph type="sldNum" idx="12"/>
          </p:nvPr>
        </p:nvSpPr>
        <p:spPr/>
        <p:txBody>
          <a:bodyPr/>
          <a:lstStyle/>
          <a:p>
            <a:fld id="{00000000-1234-1234-1234-123412341234}" type="slidenum">
              <a:rPr lang="en" smtClean="0"/>
              <a:pPr/>
              <a:t>14</a:t>
            </a:fld>
            <a:endParaRPr lang="en" dirty="0"/>
          </a:p>
        </p:txBody>
      </p:sp>
      <p:sp>
        <p:nvSpPr>
          <p:cNvPr id="8" name="Title 7" hidden="1">
            <a:extLst>
              <a:ext uri="{FF2B5EF4-FFF2-40B4-BE49-F238E27FC236}">
                <a16:creationId xmlns:a16="http://schemas.microsoft.com/office/drawing/2014/main" id="{2261A256-37F3-4C24-91FE-9CEE6788C1AF}"/>
              </a:ext>
            </a:extLst>
          </p:cNvPr>
          <p:cNvSpPr>
            <a:spLocks noGrp="1"/>
          </p:cNvSpPr>
          <p:nvPr>
            <p:ph type="title"/>
          </p:nvPr>
        </p:nvSpPr>
        <p:spPr/>
        <p:txBody>
          <a:bodyPr/>
          <a:lstStyle/>
          <a:p>
            <a:r>
              <a:rPr lang="en-US" dirty="0"/>
              <a:t>MS Early Learning Collaborative (ELC) Act 2013</a:t>
            </a:r>
          </a:p>
        </p:txBody>
      </p:sp>
    </p:spTree>
    <p:extLst>
      <p:ext uri="{BB962C8B-B14F-4D97-AF65-F5344CB8AC3E}">
        <p14:creationId xmlns:p14="http://schemas.microsoft.com/office/powerpoint/2010/main" val="2917007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descr="Mississippi's Early Learning Collaboratives program is comprised at a minimum of a public school district and a local Head Start. The public school takes the role of lead partner if no other qualifying lead partner is selected. The lead partner serves as the fiscal agent for the collaborative and disburses awarded funds. The lead partner facilitates a professional learning community for the teachers and leads the collaborative. The lead partner ensures that the collaborative adopts and implements curriculum and assessments that align with the comprehensive early learning standards." title="Mississippi Early Learning Collaboratives Key Components">
            <a:extLst>
              <a:ext uri="{FF2B5EF4-FFF2-40B4-BE49-F238E27FC236}">
                <a16:creationId xmlns:a16="http://schemas.microsoft.com/office/drawing/2014/main" id="{7C7D3D19-F470-4057-985D-057B3D3AC683}"/>
              </a:ext>
            </a:extLst>
          </p:cNvPr>
          <p:cNvGraphicFramePr/>
          <p:nvPr>
            <p:extLst>
              <p:ext uri="{D42A27DB-BD31-4B8C-83A1-F6EECF244321}">
                <p14:modId xmlns:p14="http://schemas.microsoft.com/office/powerpoint/2010/main" val="1880835866"/>
              </p:ext>
            </p:extLst>
          </p:nvPr>
        </p:nvGraphicFramePr>
        <p:xfrm>
          <a:off x="3054954" y="696421"/>
          <a:ext cx="5777346" cy="4344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descr="Bulleted List with black text Public schools&#10;&#10;Head Start&#10;&#10;Private agencies (i.e. child care centers or non-profit organizations)&#10;&#10;Faith-based centers&#10;&#10;&#10;The majority of the ELCs are led by school districts, but some are led by nonprofit organizations. A few ELCs include multiple school districts.&#10;">
            <a:extLst>
              <a:ext uri="{FF2B5EF4-FFF2-40B4-BE49-F238E27FC236}">
                <a16:creationId xmlns:a16="http://schemas.microsoft.com/office/drawing/2014/main" id="{952556E0-5FC4-46B8-89DF-0E5F2E558BA0}"/>
              </a:ext>
            </a:extLst>
          </p:cNvPr>
          <p:cNvSpPr txBox="1"/>
          <p:nvPr/>
        </p:nvSpPr>
        <p:spPr>
          <a:xfrm>
            <a:off x="479571" y="1212404"/>
            <a:ext cx="3054204" cy="304698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rgbClr val="78909C">
                    <a:lumMod val="50000"/>
                  </a:srgbClr>
                </a:solidFill>
              </a:rPr>
              <a:t>Public schools</a:t>
            </a:r>
          </a:p>
          <a:p>
            <a:pPr marL="285750" indent="-285750">
              <a:buFont typeface="Arial" panose="020B0604020202020204" pitchFamily="34" charset="0"/>
              <a:buChar char="•"/>
            </a:pPr>
            <a:r>
              <a:rPr lang="en-US" sz="1600" dirty="0">
                <a:solidFill>
                  <a:srgbClr val="78909C">
                    <a:lumMod val="50000"/>
                  </a:srgbClr>
                </a:solidFill>
              </a:rPr>
              <a:t>Head Start</a:t>
            </a:r>
          </a:p>
          <a:p>
            <a:pPr marL="285750" indent="-285750">
              <a:buFont typeface="Arial" panose="020B0604020202020204" pitchFamily="34" charset="0"/>
              <a:buChar char="•"/>
            </a:pPr>
            <a:r>
              <a:rPr lang="en-US" sz="1600" dirty="0">
                <a:solidFill>
                  <a:srgbClr val="78909C">
                    <a:lumMod val="50000"/>
                  </a:srgbClr>
                </a:solidFill>
              </a:rPr>
              <a:t>Private agencies (i.e. child care centers or non-profit organizations)</a:t>
            </a:r>
          </a:p>
          <a:p>
            <a:pPr marL="285750" indent="-285750">
              <a:buFont typeface="Arial" panose="020B0604020202020204" pitchFamily="34" charset="0"/>
              <a:buChar char="•"/>
            </a:pPr>
            <a:r>
              <a:rPr lang="en-US" sz="1600" dirty="0">
                <a:solidFill>
                  <a:srgbClr val="78909C">
                    <a:lumMod val="50000"/>
                  </a:srgbClr>
                </a:solidFill>
              </a:rPr>
              <a:t>Faith-based centers</a:t>
            </a:r>
          </a:p>
          <a:p>
            <a:endParaRPr lang="en-US" sz="1600" dirty="0">
              <a:solidFill>
                <a:srgbClr val="78909C">
                  <a:lumMod val="50000"/>
                </a:srgbClr>
              </a:solidFill>
            </a:endParaRPr>
          </a:p>
          <a:p>
            <a:r>
              <a:rPr lang="en-US" sz="1600" dirty="0">
                <a:solidFill>
                  <a:srgbClr val="78909C">
                    <a:lumMod val="50000"/>
                  </a:srgbClr>
                </a:solidFill>
              </a:rPr>
              <a:t>The majority of the ELCs are led by school districts, but some are led by nonprofit organizations. A few ELCs include multiple school districts.</a:t>
            </a:r>
          </a:p>
        </p:txBody>
      </p:sp>
      <p:sp>
        <p:nvSpPr>
          <p:cNvPr id="9" name="TextBox 8">
            <a:extLst>
              <a:ext uri="{FF2B5EF4-FFF2-40B4-BE49-F238E27FC236}">
                <a16:creationId xmlns:a16="http://schemas.microsoft.com/office/drawing/2014/main" id="{578E60DA-1E49-409E-BC13-2845D3CC8C0C}"/>
              </a:ext>
            </a:extLst>
          </p:cNvPr>
          <p:cNvSpPr txBox="1"/>
          <p:nvPr/>
        </p:nvSpPr>
        <p:spPr>
          <a:xfrm>
            <a:off x="7207987" y="4609757"/>
            <a:ext cx="1547446" cy="430887"/>
          </a:xfrm>
          <a:prstGeom prst="rect">
            <a:avLst/>
          </a:prstGeom>
          <a:noFill/>
        </p:spPr>
        <p:txBody>
          <a:bodyPr wrap="square" rtlCol="0">
            <a:spAutoFit/>
          </a:bodyPr>
          <a:lstStyle/>
          <a:p>
            <a:pPr algn="r"/>
            <a:r>
              <a:rPr lang="en-US" sz="1100" dirty="0"/>
              <a:t>For more information:</a:t>
            </a:r>
          </a:p>
          <a:p>
            <a:pPr algn="r"/>
            <a:r>
              <a:rPr lang="en-US" sz="1100" dirty="0">
                <a:hlinkClick r:id="rId8"/>
              </a:rPr>
              <a:t>Early Childhood</a:t>
            </a:r>
            <a:endParaRPr lang="en-US" sz="1100" dirty="0"/>
          </a:p>
        </p:txBody>
      </p:sp>
      <p:sp>
        <p:nvSpPr>
          <p:cNvPr id="3" name="Title 2" hidden="1">
            <a:extLst>
              <a:ext uri="{FF2B5EF4-FFF2-40B4-BE49-F238E27FC236}">
                <a16:creationId xmlns:a16="http://schemas.microsoft.com/office/drawing/2014/main" id="{C8148F0A-6A00-4DD6-9B37-6B6FA3F5730A}"/>
              </a:ext>
            </a:extLst>
          </p:cNvPr>
          <p:cNvSpPr>
            <a:spLocks noGrp="1"/>
          </p:cNvSpPr>
          <p:nvPr>
            <p:ph type="title"/>
          </p:nvPr>
        </p:nvSpPr>
        <p:spPr/>
        <p:txBody>
          <a:bodyPr/>
          <a:lstStyle/>
          <a:p>
            <a:r>
              <a:rPr lang="en-US" dirty="0"/>
              <a:t>MS Early Learning Collaboratives</a:t>
            </a:r>
            <a:br>
              <a:rPr lang="en-US" dirty="0"/>
            </a:br>
            <a:br>
              <a:rPr lang="en-US" dirty="0"/>
            </a:br>
            <a:endParaRPr lang="en-US" dirty="0"/>
          </a:p>
        </p:txBody>
      </p:sp>
      <p:sp>
        <p:nvSpPr>
          <p:cNvPr id="2" name="Text Placeholder 1" descr="Blue Text reading MS Early Learning Collaboratives&#10;">
            <a:extLst>
              <a:ext uri="{FF2B5EF4-FFF2-40B4-BE49-F238E27FC236}">
                <a16:creationId xmlns:a16="http://schemas.microsoft.com/office/drawing/2014/main" id="{45DD590C-4E57-4D26-B1FC-78DD7B8E1F8A}"/>
              </a:ext>
            </a:extLst>
          </p:cNvPr>
          <p:cNvSpPr>
            <a:spLocks noGrp="1"/>
          </p:cNvSpPr>
          <p:nvPr>
            <p:ph type="body" sz="quarter" idx="13"/>
          </p:nvPr>
        </p:nvSpPr>
        <p:spPr/>
        <p:txBody>
          <a:bodyPr/>
          <a:lstStyle/>
          <a:p>
            <a:r>
              <a:rPr lang="en-US" dirty="0">
                <a:solidFill>
                  <a:srgbClr val="1071BD"/>
                </a:solidFill>
              </a:rPr>
              <a:t>MS Early Learning Collaboratives</a:t>
            </a:r>
            <a:endParaRPr lang="en-US" sz="4000" dirty="0"/>
          </a:p>
        </p:txBody>
      </p:sp>
      <p:sp>
        <p:nvSpPr>
          <p:cNvPr id="4" name="Slide Number Placeholder 3" descr="Page 12">
            <a:extLst>
              <a:ext uri="{FF2B5EF4-FFF2-40B4-BE49-F238E27FC236}">
                <a16:creationId xmlns:a16="http://schemas.microsoft.com/office/drawing/2014/main" id="{7BF6BA39-596A-4C33-B5CF-765872652F1D}"/>
              </a:ext>
            </a:extLst>
          </p:cNvPr>
          <p:cNvSpPr>
            <a:spLocks noGrp="1"/>
          </p:cNvSpPr>
          <p:nvPr>
            <p:ph type="sldNum" idx="12"/>
          </p:nvPr>
        </p:nvSpPr>
        <p:spPr/>
        <p:txBody>
          <a:bodyPr/>
          <a:lstStyle/>
          <a:p>
            <a:fld id="{00000000-1234-1234-1234-123412341234}" type="slidenum">
              <a:rPr lang="en" smtClean="0"/>
              <a:pPr/>
              <a:t>15</a:t>
            </a:fld>
            <a:endParaRPr lang="en" dirty="0"/>
          </a:p>
        </p:txBody>
      </p:sp>
    </p:spTree>
    <p:extLst>
      <p:ext uri="{BB962C8B-B14F-4D97-AF65-F5344CB8AC3E}">
        <p14:creationId xmlns:p14="http://schemas.microsoft.com/office/powerpoint/2010/main" val="3064523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Blue Text Box with dark blue text spelling Research Questions&#10;"/>
          <p:cNvSpPr>
            <a:spLocks noGrp="1"/>
          </p:cNvSpPr>
          <p:nvPr>
            <p:ph type="body" sz="quarter" idx="13"/>
          </p:nvPr>
        </p:nvSpPr>
        <p:spPr/>
        <p:txBody>
          <a:bodyPr/>
          <a:lstStyle/>
          <a:p>
            <a:r>
              <a:rPr lang="en-US" sz="2800" dirty="0"/>
              <a:t>Research Phase I, II, and III</a:t>
            </a:r>
          </a:p>
        </p:txBody>
      </p:sp>
      <p:sp>
        <p:nvSpPr>
          <p:cNvPr id="3" name="Text Placeholder 2"/>
          <p:cNvSpPr>
            <a:spLocks noGrp="1"/>
          </p:cNvSpPr>
          <p:nvPr>
            <p:ph type="body" sz="quarter" idx="14"/>
          </p:nvPr>
        </p:nvSpPr>
        <p:spPr>
          <a:xfrm>
            <a:off x="415636" y="803868"/>
            <a:ext cx="7348451" cy="3938954"/>
          </a:xfrm>
        </p:spPr>
        <p:txBody>
          <a:bodyPr/>
          <a:lstStyle/>
          <a:p>
            <a:pPr marL="0" indent="0">
              <a:buNone/>
            </a:pPr>
            <a:r>
              <a:rPr lang="en-US" sz="1600" b="1" dirty="0"/>
              <a:t>Research Questions</a:t>
            </a:r>
          </a:p>
          <a:p>
            <a:pPr marL="0" indent="0">
              <a:buNone/>
            </a:pPr>
            <a:endParaRPr lang="en-US" sz="1600" dirty="0"/>
          </a:p>
          <a:p>
            <a:pPr marL="0" indent="0">
              <a:buNone/>
            </a:pPr>
            <a:r>
              <a:rPr lang="en-US" sz="1600" dirty="0"/>
              <a:t>Phase I: Is Early Learning Collaborative program effective during its first year of operation?</a:t>
            </a:r>
          </a:p>
          <a:p>
            <a:pPr marL="0" indent="0">
              <a:buNone/>
            </a:pPr>
            <a:endParaRPr lang="en-US" sz="1600" dirty="0"/>
          </a:p>
          <a:p>
            <a:pPr marL="0" indent="0">
              <a:buNone/>
            </a:pPr>
            <a:r>
              <a:rPr lang="en-US" sz="1600" dirty="0"/>
              <a:t>Phase II: Using pooled cross-sectional analysis, does attending an Early Learning Collaborative (ELC) center improve preschoolers’ kindergarten readiness? Is the impact increasing or decreasing since the program implemented? </a:t>
            </a:r>
          </a:p>
          <a:p>
            <a:pPr marL="0" indent="0">
              <a:buNone/>
            </a:pPr>
            <a:endParaRPr lang="en-US" sz="1600" dirty="0"/>
          </a:p>
          <a:p>
            <a:pPr marL="0" indent="0">
              <a:buNone/>
            </a:pPr>
            <a:r>
              <a:rPr lang="en-US" sz="1600" dirty="0"/>
              <a:t>Phase III: What is the longitudinal effect of the ELCs program on the third grade performance (reading gate)? For kids who were in the ELCs program, what is the effect of the ELCs program on their performance in RLA, Math, and retention? Do students who perform well in Pre-kindergarten programs continue to perform well in the third grade?</a:t>
            </a:r>
          </a:p>
          <a:p>
            <a:pPr marL="0" indent="0">
              <a:buNone/>
            </a:pPr>
            <a:endParaRPr lang="en-US" sz="1600" dirty="0"/>
          </a:p>
        </p:txBody>
      </p:sp>
      <p:sp>
        <p:nvSpPr>
          <p:cNvPr id="4" name="Slide Number Placeholder 3"/>
          <p:cNvSpPr>
            <a:spLocks noGrp="1"/>
          </p:cNvSpPr>
          <p:nvPr>
            <p:ph type="sldNum" idx="12"/>
          </p:nvPr>
        </p:nvSpPr>
        <p:spPr/>
        <p:txBody>
          <a:bodyPr/>
          <a:lstStyle/>
          <a:p>
            <a:fld id="{00000000-1234-1234-1234-123412341234}" type="slidenum">
              <a:rPr lang="en" smtClean="0"/>
              <a:pPr/>
              <a:t>16</a:t>
            </a:fld>
            <a:endParaRPr lang="en" dirty="0"/>
          </a:p>
        </p:txBody>
      </p:sp>
      <p:sp>
        <p:nvSpPr>
          <p:cNvPr id="5" name="Title 4" hidden="1">
            <a:extLst>
              <a:ext uri="{FF2B5EF4-FFF2-40B4-BE49-F238E27FC236}">
                <a16:creationId xmlns:a16="http://schemas.microsoft.com/office/drawing/2014/main" id="{2F9F828F-7507-42C1-BD91-A0991A8D1888}"/>
              </a:ext>
            </a:extLst>
          </p:cNvPr>
          <p:cNvSpPr>
            <a:spLocks noGrp="1"/>
          </p:cNvSpPr>
          <p:nvPr>
            <p:ph type="title"/>
          </p:nvPr>
        </p:nvSpPr>
        <p:spPr/>
        <p:txBody>
          <a:bodyPr/>
          <a:lstStyle/>
          <a:p>
            <a:r>
              <a:rPr lang="en-US" dirty="0"/>
              <a:t>Research Phase I, II, and III</a:t>
            </a:r>
          </a:p>
        </p:txBody>
      </p:sp>
    </p:spTree>
    <p:extLst>
      <p:ext uri="{BB962C8B-B14F-4D97-AF65-F5344CB8AC3E}">
        <p14:creationId xmlns:p14="http://schemas.microsoft.com/office/powerpoint/2010/main" val="2272324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Blue Box with darker blue text reading Overview of Findings">
            <a:extLst>
              <a:ext uri="{FF2B5EF4-FFF2-40B4-BE49-F238E27FC236}">
                <a16:creationId xmlns:a16="http://schemas.microsoft.com/office/drawing/2014/main" id="{C292E3C0-62F8-4D50-B442-E2447610F6E3}"/>
              </a:ext>
            </a:extLst>
          </p:cNvPr>
          <p:cNvSpPr>
            <a:spLocks noGrp="1"/>
          </p:cNvSpPr>
          <p:nvPr>
            <p:ph type="body" sz="quarter" idx="13"/>
          </p:nvPr>
        </p:nvSpPr>
        <p:spPr/>
        <p:txBody>
          <a:bodyPr/>
          <a:lstStyle/>
          <a:p>
            <a:r>
              <a:rPr lang="en-US" sz="2400" dirty="0"/>
              <a:t>Research Phase I and II Revisit</a:t>
            </a:r>
          </a:p>
        </p:txBody>
      </p:sp>
      <p:sp>
        <p:nvSpPr>
          <p:cNvPr id="3" name="Text Placeholder 2">
            <a:extLst>
              <a:ext uri="{FF2B5EF4-FFF2-40B4-BE49-F238E27FC236}">
                <a16:creationId xmlns:a16="http://schemas.microsoft.com/office/drawing/2014/main" id="{53011B14-F2F9-4BDD-85C1-FBEF27B1E68C}"/>
              </a:ext>
            </a:extLst>
          </p:cNvPr>
          <p:cNvSpPr>
            <a:spLocks noGrp="1"/>
          </p:cNvSpPr>
          <p:nvPr>
            <p:ph type="body" sz="quarter" idx="14"/>
          </p:nvPr>
        </p:nvSpPr>
        <p:spPr>
          <a:xfrm>
            <a:off x="415636" y="803869"/>
            <a:ext cx="8294915" cy="3727938"/>
          </a:xfrm>
        </p:spPr>
        <p:txBody>
          <a:bodyPr/>
          <a:lstStyle/>
          <a:p>
            <a:pPr marL="0" indent="0">
              <a:lnSpc>
                <a:spcPct val="100000"/>
              </a:lnSpc>
              <a:spcAft>
                <a:spcPts val="0"/>
              </a:spcAft>
              <a:buNone/>
            </a:pPr>
            <a:r>
              <a:rPr lang="en-US" sz="1600" b="1" dirty="0"/>
              <a:t>Overview of Findings</a:t>
            </a:r>
          </a:p>
          <a:p>
            <a:pPr marL="0" indent="0">
              <a:lnSpc>
                <a:spcPct val="100000"/>
              </a:lnSpc>
              <a:spcAft>
                <a:spcPts val="0"/>
              </a:spcAft>
              <a:buNone/>
            </a:pPr>
            <a:endParaRPr lang="en-US" sz="1600" dirty="0"/>
          </a:p>
          <a:p>
            <a:pPr>
              <a:lnSpc>
                <a:spcPct val="100000"/>
              </a:lnSpc>
              <a:spcAft>
                <a:spcPts val="0"/>
              </a:spcAft>
            </a:pPr>
            <a:r>
              <a:rPr lang="en-US" sz="1600" dirty="0"/>
              <a:t>An overall positive trend of relationship between ELC participation and the likelihood that a student will achieve proficiency as well as score higher on the Kindergarten Readiness Assessment from over two-year window (SY14-15 to SY16-17)</a:t>
            </a:r>
          </a:p>
          <a:p>
            <a:pPr>
              <a:lnSpc>
                <a:spcPct val="100000"/>
              </a:lnSpc>
              <a:spcAft>
                <a:spcPts val="0"/>
              </a:spcAft>
            </a:pPr>
            <a:endParaRPr lang="en-US" sz="1600" dirty="0"/>
          </a:p>
          <a:p>
            <a:pPr>
              <a:lnSpc>
                <a:spcPct val="100000"/>
              </a:lnSpc>
              <a:spcAft>
                <a:spcPts val="0"/>
              </a:spcAft>
            </a:pPr>
            <a:r>
              <a:rPr lang="en-US" sz="1600" dirty="0"/>
              <a:t>With SY14-15 as the base year and other things being equal, a kid enrolled in an ELC public classroom is 7% more likely than his/her peer who enrolled in a non-ELC public classroom to achieve proficiency on the Kindergarten Readiness Assessment in SY16-17.</a:t>
            </a:r>
          </a:p>
          <a:p>
            <a:pPr>
              <a:lnSpc>
                <a:spcPct val="100000"/>
              </a:lnSpc>
              <a:spcAft>
                <a:spcPts val="0"/>
              </a:spcAft>
            </a:pPr>
            <a:endParaRPr lang="en-US" sz="1600" dirty="0"/>
          </a:p>
          <a:p>
            <a:pPr>
              <a:lnSpc>
                <a:spcPct val="100000"/>
              </a:lnSpc>
              <a:spcAft>
                <a:spcPts val="0"/>
              </a:spcAft>
            </a:pPr>
            <a:r>
              <a:rPr lang="en-US" sz="1600" dirty="0"/>
              <a:t>With SY14-15 as the base year and other things being equal, a kid enrolled in an ELC public classroom in SY16-17 earned about 18 points more than his/her peer who enrolled in a non-ELC public classroom.</a:t>
            </a:r>
          </a:p>
          <a:p>
            <a:pPr marL="0" indent="0">
              <a:buNone/>
            </a:pPr>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B8A48DCA-1101-47D0-90ED-46A31BD64575}"/>
              </a:ext>
            </a:extLst>
          </p:cNvPr>
          <p:cNvSpPr>
            <a:spLocks noGrp="1"/>
          </p:cNvSpPr>
          <p:nvPr>
            <p:ph type="sldNum" idx="12"/>
          </p:nvPr>
        </p:nvSpPr>
        <p:spPr/>
        <p:txBody>
          <a:bodyPr/>
          <a:lstStyle/>
          <a:p>
            <a:fld id="{00000000-1234-1234-1234-123412341234}" type="slidenum">
              <a:rPr lang="en" smtClean="0"/>
              <a:pPr/>
              <a:t>17</a:t>
            </a:fld>
            <a:endParaRPr lang="en" dirty="0"/>
          </a:p>
        </p:txBody>
      </p:sp>
      <p:sp>
        <p:nvSpPr>
          <p:cNvPr id="5" name="Title 4" hidden="1">
            <a:extLst>
              <a:ext uri="{FF2B5EF4-FFF2-40B4-BE49-F238E27FC236}">
                <a16:creationId xmlns:a16="http://schemas.microsoft.com/office/drawing/2014/main" id="{D22A09C8-78D5-479C-BA43-056CD20EBEFD}"/>
              </a:ext>
            </a:extLst>
          </p:cNvPr>
          <p:cNvSpPr>
            <a:spLocks noGrp="1"/>
          </p:cNvSpPr>
          <p:nvPr>
            <p:ph type="title"/>
          </p:nvPr>
        </p:nvSpPr>
        <p:spPr/>
        <p:txBody>
          <a:bodyPr/>
          <a:lstStyle/>
          <a:p>
            <a:r>
              <a:rPr lang="en-US" dirty="0"/>
              <a:t>Research Phase I and II Revisit - Overview of Findings</a:t>
            </a:r>
          </a:p>
        </p:txBody>
      </p:sp>
    </p:spTree>
    <p:extLst>
      <p:ext uri="{BB962C8B-B14F-4D97-AF65-F5344CB8AC3E}">
        <p14:creationId xmlns:p14="http://schemas.microsoft.com/office/powerpoint/2010/main" val="2330581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fld id="{00000000-1234-1234-1234-123412341234}" type="slidenum">
              <a:rPr lang="en" smtClean="0"/>
              <a:pPr/>
              <a:t>18</a:t>
            </a:fld>
            <a:endParaRPr lang="en" dirty="0"/>
          </a:p>
        </p:txBody>
      </p:sp>
      <p:sp>
        <p:nvSpPr>
          <p:cNvPr id="3" name="Text Placeholder 2"/>
          <p:cNvSpPr>
            <a:spLocks noGrp="1"/>
          </p:cNvSpPr>
          <p:nvPr>
            <p:ph type="body" sz="quarter" idx="14"/>
          </p:nvPr>
        </p:nvSpPr>
        <p:spPr>
          <a:xfrm>
            <a:off x="415636" y="914401"/>
            <a:ext cx="8294915" cy="3455988"/>
          </a:xfrm>
        </p:spPr>
        <p:txBody>
          <a:bodyPr/>
          <a:lstStyle/>
          <a:p>
            <a:pPr marL="0" indent="0">
              <a:spcAft>
                <a:spcPts val="0"/>
              </a:spcAft>
              <a:buNone/>
            </a:pPr>
            <a:r>
              <a:rPr lang="en-US" sz="1600" b="1" dirty="0"/>
              <a:t>Policy Indications</a:t>
            </a:r>
          </a:p>
          <a:p>
            <a:pPr marL="0" indent="0">
              <a:spcAft>
                <a:spcPts val="0"/>
              </a:spcAft>
              <a:buNone/>
            </a:pPr>
            <a:endParaRPr lang="en-US" sz="1600" dirty="0"/>
          </a:p>
          <a:p>
            <a:pPr>
              <a:spcAft>
                <a:spcPts val="0"/>
              </a:spcAft>
            </a:pPr>
            <a:r>
              <a:rPr lang="en-US" sz="1600" dirty="0"/>
              <a:t>There is an overall positive trend of relationship between ELC participation and the likelihood that a student will achieve proficiency as well as score higher on the Kindergarten Readiness Assessment. </a:t>
            </a:r>
          </a:p>
          <a:p>
            <a:pPr marL="0" indent="0">
              <a:spcAft>
                <a:spcPts val="0"/>
              </a:spcAft>
              <a:buNone/>
            </a:pPr>
            <a:endParaRPr lang="en-US" sz="1600" dirty="0"/>
          </a:p>
          <a:p>
            <a:pPr>
              <a:spcAft>
                <a:spcPts val="0"/>
              </a:spcAft>
            </a:pPr>
            <a:r>
              <a:rPr lang="en-US" sz="1600" dirty="0"/>
              <a:t>The effect of ELC participation on Kindergarten Readiness Assessment outcomes grew more positive between 2014-2015 and 2016-2017. This could reflect a maturing of the program and resultant increase in program quality. </a:t>
            </a:r>
          </a:p>
        </p:txBody>
      </p:sp>
      <p:sp>
        <p:nvSpPr>
          <p:cNvPr id="2" name="Text Placeholder 1" descr="Blue Box with darker blue text "/>
          <p:cNvSpPr>
            <a:spLocks noGrp="1"/>
          </p:cNvSpPr>
          <p:nvPr>
            <p:ph type="body" sz="quarter" idx="13"/>
          </p:nvPr>
        </p:nvSpPr>
        <p:spPr/>
        <p:txBody>
          <a:bodyPr/>
          <a:lstStyle/>
          <a:p>
            <a:r>
              <a:rPr lang="en-US" sz="2800" dirty="0"/>
              <a:t>Research Phase I and II Revisit</a:t>
            </a:r>
          </a:p>
        </p:txBody>
      </p:sp>
      <p:sp>
        <p:nvSpPr>
          <p:cNvPr id="5" name="Title 4" hidden="1">
            <a:extLst>
              <a:ext uri="{FF2B5EF4-FFF2-40B4-BE49-F238E27FC236}">
                <a16:creationId xmlns:a16="http://schemas.microsoft.com/office/drawing/2014/main" id="{57AFBFC1-2C38-464F-BEC2-1793B105B577}"/>
              </a:ext>
            </a:extLst>
          </p:cNvPr>
          <p:cNvSpPr>
            <a:spLocks noGrp="1"/>
          </p:cNvSpPr>
          <p:nvPr>
            <p:ph type="title"/>
          </p:nvPr>
        </p:nvSpPr>
        <p:spPr/>
        <p:txBody>
          <a:bodyPr/>
          <a:lstStyle/>
          <a:p>
            <a:r>
              <a:rPr lang="en-US" dirty="0"/>
              <a:t>Research Phase I and II Revisit - Policy</a:t>
            </a:r>
          </a:p>
        </p:txBody>
      </p:sp>
    </p:spTree>
    <p:extLst>
      <p:ext uri="{BB962C8B-B14F-4D97-AF65-F5344CB8AC3E}">
        <p14:creationId xmlns:p14="http://schemas.microsoft.com/office/powerpoint/2010/main" val="3825500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B242D23B-FDD7-4313-B6BB-49789E68EDD7}"/>
              </a:ext>
            </a:extLst>
          </p:cNvPr>
          <p:cNvSpPr>
            <a:spLocks noGrp="1"/>
          </p:cNvSpPr>
          <p:nvPr>
            <p:ph type="title"/>
          </p:nvPr>
        </p:nvSpPr>
        <p:spPr/>
        <p:txBody>
          <a:bodyPr/>
          <a:lstStyle/>
          <a:p>
            <a:r>
              <a:rPr lang="en-US" dirty="0"/>
              <a:t>Agenda Implementation</a:t>
            </a:r>
          </a:p>
        </p:txBody>
      </p:sp>
      <p:sp>
        <p:nvSpPr>
          <p:cNvPr id="5" name="Slide Number Placeholder 4" descr="Page 4"/>
          <p:cNvSpPr>
            <a:spLocks noGrp="1"/>
          </p:cNvSpPr>
          <p:nvPr>
            <p:ph type="sldNum" idx="12"/>
          </p:nvPr>
        </p:nvSpPr>
        <p:spPr/>
        <p:txBody>
          <a:bodyPr/>
          <a:lstStyle/>
          <a:p>
            <a:fld id="{00000000-1234-1234-1234-123412341234}" type="slidenum">
              <a:rPr lang="en" smtClean="0"/>
              <a:pPr/>
              <a:t>19</a:t>
            </a:fld>
            <a:endParaRPr lang="en" dirty="0"/>
          </a:p>
        </p:txBody>
      </p:sp>
      <p:sp>
        <p:nvSpPr>
          <p:cNvPr id="4" name="Text Placeholder 3"/>
          <p:cNvSpPr>
            <a:spLocks noGrp="1"/>
          </p:cNvSpPr>
          <p:nvPr>
            <p:ph type="body" sz="quarter" idx="15"/>
          </p:nvPr>
        </p:nvSpPr>
        <p:spPr/>
        <p:txBody>
          <a:bodyPr/>
          <a:lstStyle/>
          <a:p>
            <a:r>
              <a:rPr lang="en-US" dirty="0"/>
              <a:t>College and Career Readiness</a:t>
            </a:r>
          </a:p>
        </p:txBody>
      </p:sp>
      <p:sp>
        <p:nvSpPr>
          <p:cNvPr id="2" name="Text Placeholder 1" descr="Blue Box with white text reading Introduction"/>
          <p:cNvSpPr>
            <a:spLocks noGrp="1"/>
          </p:cNvSpPr>
          <p:nvPr>
            <p:ph type="body" sz="quarter" idx="13"/>
          </p:nvPr>
        </p:nvSpPr>
        <p:spPr>
          <a:xfrm>
            <a:off x="311700" y="1752600"/>
            <a:ext cx="5602287" cy="785813"/>
          </a:xfrm>
        </p:spPr>
        <p:txBody>
          <a:bodyPr/>
          <a:lstStyle/>
          <a:p>
            <a:r>
              <a:rPr lang="en-US" sz="3200" dirty="0"/>
              <a:t>Agenda Implementation</a:t>
            </a:r>
          </a:p>
        </p:txBody>
      </p:sp>
    </p:spTree>
    <p:extLst>
      <p:ext uri="{BB962C8B-B14F-4D97-AF65-F5344CB8AC3E}">
        <p14:creationId xmlns:p14="http://schemas.microsoft.com/office/powerpoint/2010/main" val="3008846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a:extLst>
              <a:ext uri="{FF2B5EF4-FFF2-40B4-BE49-F238E27FC236}">
                <a16:creationId xmlns:a16="http://schemas.microsoft.com/office/drawing/2014/main" id="{2D80743E-8DEA-4930-B9B1-7FC097F1036E}"/>
              </a:ext>
            </a:extLst>
          </p:cNvPr>
          <p:cNvSpPr>
            <a:spLocks noGrp="1"/>
          </p:cNvSpPr>
          <p:nvPr>
            <p:ph type="title"/>
          </p:nvPr>
        </p:nvSpPr>
        <p:spPr/>
        <p:txBody>
          <a:bodyPr/>
          <a:lstStyle/>
          <a:p>
            <a:r>
              <a:rPr lang="en-US" dirty="0"/>
              <a:t>Outlines</a:t>
            </a:r>
          </a:p>
        </p:txBody>
      </p:sp>
      <p:sp>
        <p:nvSpPr>
          <p:cNvPr id="7" name="Text Placeholder 6" descr="Blue Background Box with white text reading Outlines "/>
          <p:cNvSpPr>
            <a:spLocks noGrp="1"/>
          </p:cNvSpPr>
          <p:nvPr>
            <p:ph type="body" sz="quarter" idx="13"/>
          </p:nvPr>
        </p:nvSpPr>
        <p:spPr/>
        <p:txBody>
          <a:bodyPr/>
          <a:lstStyle/>
          <a:p>
            <a:r>
              <a:rPr lang="en-US" dirty="0"/>
              <a:t>Outlines</a:t>
            </a:r>
          </a:p>
        </p:txBody>
      </p:sp>
      <p:sp>
        <p:nvSpPr>
          <p:cNvPr id="3" name="Slide Number Placeholder 2"/>
          <p:cNvSpPr>
            <a:spLocks noGrp="1"/>
          </p:cNvSpPr>
          <p:nvPr>
            <p:ph type="sldNum" idx="12"/>
          </p:nvPr>
        </p:nvSpPr>
        <p:spPr/>
        <p:txBody>
          <a:bodyPr/>
          <a:lstStyle/>
          <a:p>
            <a:fld id="{00000000-1234-1234-1234-123412341234}" type="slidenum">
              <a:rPr lang="en" smtClean="0"/>
              <a:pPr/>
              <a:t>2</a:t>
            </a:fld>
            <a:endParaRPr lang="en" dirty="0"/>
          </a:p>
        </p:txBody>
      </p:sp>
    </p:spTree>
    <p:extLst>
      <p:ext uri="{BB962C8B-B14F-4D97-AF65-F5344CB8AC3E}">
        <p14:creationId xmlns:p14="http://schemas.microsoft.com/office/powerpoint/2010/main" val="4212465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his slide is about the background. ">
            <a:extLst>
              <a:ext uri="{FF2B5EF4-FFF2-40B4-BE49-F238E27FC236}">
                <a16:creationId xmlns:a16="http://schemas.microsoft.com/office/drawing/2014/main" id="{12B740B0-98C9-49ED-A9B5-3398B25FA731}"/>
              </a:ext>
            </a:extLst>
          </p:cNvPr>
          <p:cNvSpPr>
            <a:spLocks noGrp="1"/>
          </p:cNvSpPr>
          <p:nvPr>
            <p:ph type="body" sz="quarter" idx="13"/>
          </p:nvPr>
        </p:nvSpPr>
        <p:spPr/>
        <p:txBody>
          <a:bodyPr/>
          <a:lstStyle/>
          <a:p>
            <a:r>
              <a:rPr lang="en-US" dirty="0"/>
              <a:t>Background</a:t>
            </a:r>
          </a:p>
        </p:txBody>
      </p:sp>
      <p:sp>
        <p:nvSpPr>
          <p:cNvPr id="3" name="Text Placeholder 2">
            <a:extLst>
              <a:ext uri="{FF2B5EF4-FFF2-40B4-BE49-F238E27FC236}">
                <a16:creationId xmlns:a16="http://schemas.microsoft.com/office/drawing/2014/main" id="{725A8B84-CD28-4871-A81B-569CBA99A82F}"/>
              </a:ext>
            </a:extLst>
          </p:cNvPr>
          <p:cNvSpPr>
            <a:spLocks noGrp="1"/>
          </p:cNvSpPr>
          <p:nvPr>
            <p:ph type="body" sz="quarter" idx="14"/>
          </p:nvPr>
        </p:nvSpPr>
        <p:spPr>
          <a:xfrm>
            <a:off x="311700" y="1162573"/>
            <a:ext cx="8294915" cy="3217863"/>
          </a:xfrm>
        </p:spPr>
        <p:txBody>
          <a:bodyPr/>
          <a:lstStyle/>
          <a:p>
            <a:r>
              <a:rPr lang="en-US" sz="1800" dirty="0"/>
              <a:t>Recent literature suggests that although students are earning degrees and high school graduation rates continue to increase, there is still concern as to whether students are prepared for college and career. 30%-60% of freshman students are taking remedial courses.</a:t>
            </a:r>
          </a:p>
          <a:p>
            <a:endParaRPr lang="en-US" sz="1800" dirty="0"/>
          </a:p>
          <a:p>
            <a:r>
              <a:rPr lang="en-US" sz="1800" dirty="0"/>
              <a:t>One-size-fits-all college-readiness agenda has resulted in students who do not graduate from high school or in students who graduate but are not academically prepared or college-ready. </a:t>
            </a:r>
            <a:endParaRPr lang="en-US" sz="1600" dirty="0">
              <a:solidFill>
                <a:srgbClr val="78909C">
                  <a:lumMod val="50000"/>
                </a:srgbClr>
              </a:solidFill>
            </a:endParaRPr>
          </a:p>
        </p:txBody>
      </p:sp>
      <p:sp>
        <p:nvSpPr>
          <p:cNvPr id="4" name="Slide Number Placeholder 3">
            <a:extLst>
              <a:ext uri="{FF2B5EF4-FFF2-40B4-BE49-F238E27FC236}">
                <a16:creationId xmlns:a16="http://schemas.microsoft.com/office/drawing/2014/main" id="{F48DE6FB-155D-4C54-A5E8-27A443019256}"/>
              </a:ext>
            </a:extLst>
          </p:cNvPr>
          <p:cNvSpPr>
            <a:spLocks noGrp="1"/>
          </p:cNvSpPr>
          <p:nvPr>
            <p:ph type="sldNum" idx="12"/>
          </p:nvPr>
        </p:nvSpPr>
        <p:spPr/>
        <p:txBody>
          <a:bodyPr/>
          <a:lstStyle/>
          <a:p>
            <a:fld id="{00000000-1234-1234-1234-123412341234}" type="slidenum">
              <a:rPr lang="en" smtClean="0"/>
              <a:pPr/>
              <a:t>20</a:t>
            </a:fld>
            <a:endParaRPr lang="en" dirty="0"/>
          </a:p>
        </p:txBody>
      </p:sp>
      <p:sp>
        <p:nvSpPr>
          <p:cNvPr id="5" name="Title 4" hidden="1">
            <a:extLst>
              <a:ext uri="{FF2B5EF4-FFF2-40B4-BE49-F238E27FC236}">
                <a16:creationId xmlns:a16="http://schemas.microsoft.com/office/drawing/2014/main" id="{29B15814-7C19-436D-BC78-69FACD68F427}"/>
              </a:ext>
            </a:extLst>
          </p:cNvPr>
          <p:cNvSpPr>
            <a:spLocks noGrp="1"/>
          </p:cNvSpPr>
          <p:nvPr>
            <p:ph type="title"/>
          </p:nvPr>
        </p:nvSpPr>
        <p:spPr>
          <a:xfrm>
            <a:off x="311700" y="-572700"/>
            <a:ext cx="8520600" cy="572700"/>
          </a:xfrm>
        </p:spPr>
        <p:txBody>
          <a:bodyPr lIns="91425" tIns="91425" rIns="91425" bIns="91425" anchor="b" anchorCtr="0"/>
          <a:lstStyle/>
          <a:p>
            <a:r>
              <a:rPr lang="en-US" dirty="0"/>
              <a:t>Background</a:t>
            </a:r>
          </a:p>
        </p:txBody>
      </p:sp>
    </p:spTree>
    <p:extLst>
      <p:ext uri="{BB962C8B-B14F-4D97-AF65-F5344CB8AC3E}">
        <p14:creationId xmlns:p14="http://schemas.microsoft.com/office/powerpoint/2010/main" val="2354167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his slide is about the objectives. ">
            <a:extLst>
              <a:ext uri="{FF2B5EF4-FFF2-40B4-BE49-F238E27FC236}">
                <a16:creationId xmlns:a16="http://schemas.microsoft.com/office/drawing/2014/main" id="{D37A00C4-9094-4BC4-A5A1-C80C2AF46D93}"/>
              </a:ext>
            </a:extLst>
          </p:cNvPr>
          <p:cNvSpPr>
            <a:spLocks noGrp="1"/>
          </p:cNvSpPr>
          <p:nvPr>
            <p:ph type="body" sz="quarter" idx="13"/>
          </p:nvPr>
        </p:nvSpPr>
        <p:spPr/>
        <p:txBody>
          <a:bodyPr/>
          <a:lstStyle/>
          <a:p>
            <a:r>
              <a:rPr lang="en-US" dirty="0"/>
              <a:t>Objectives</a:t>
            </a:r>
          </a:p>
        </p:txBody>
      </p:sp>
      <p:sp>
        <p:nvSpPr>
          <p:cNvPr id="3" name="Text Placeholder 2">
            <a:extLst>
              <a:ext uri="{FF2B5EF4-FFF2-40B4-BE49-F238E27FC236}">
                <a16:creationId xmlns:a16="http://schemas.microsoft.com/office/drawing/2014/main" id="{B342C491-A1DF-44D8-BBCA-5C22012B09DB}"/>
              </a:ext>
            </a:extLst>
          </p:cNvPr>
          <p:cNvSpPr>
            <a:spLocks noGrp="1"/>
          </p:cNvSpPr>
          <p:nvPr>
            <p:ph type="body" sz="quarter" idx="14"/>
          </p:nvPr>
        </p:nvSpPr>
        <p:spPr>
          <a:xfrm>
            <a:off x="424542" y="918854"/>
            <a:ext cx="8294915" cy="3399378"/>
          </a:xfrm>
        </p:spPr>
        <p:txBody>
          <a:bodyPr/>
          <a:lstStyle/>
          <a:p>
            <a:r>
              <a:rPr lang="en-US" sz="2000" dirty="0"/>
              <a:t>Develop a college and career readiness framework for Mississippi public schools.</a:t>
            </a:r>
          </a:p>
          <a:p>
            <a:endParaRPr lang="en-US" sz="2000" dirty="0"/>
          </a:p>
          <a:p>
            <a:r>
              <a:rPr lang="en-US" sz="2000" dirty="0"/>
              <a:t>Provide a scientifically firm foundation for other ongoing and planned work (MS Succeed Report Card and dashboards, High School Feedback Report).</a:t>
            </a:r>
          </a:p>
          <a:p>
            <a:endParaRPr lang="en-US" sz="2000" dirty="0"/>
          </a:p>
          <a:p>
            <a:r>
              <a:rPr lang="en-US" sz="2000" dirty="0"/>
              <a:t>Provide students with better programs and services to prepare students for academic and career pursuits.</a:t>
            </a:r>
          </a:p>
        </p:txBody>
      </p:sp>
      <p:sp>
        <p:nvSpPr>
          <p:cNvPr id="4" name="Slide Number Placeholder 3">
            <a:extLst>
              <a:ext uri="{FF2B5EF4-FFF2-40B4-BE49-F238E27FC236}">
                <a16:creationId xmlns:a16="http://schemas.microsoft.com/office/drawing/2014/main" id="{542B6A1A-E6EE-4243-B99C-3425562D8144}"/>
              </a:ext>
            </a:extLst>
          </p:cNvPr>
          <p:cNvSpPr>
            <a:spLocks noGrp="1"/>
          </p:cNvSpPr>
          <p:nvPr>
            <p:ph type="sldNum" idx="12"/>
          </p:nvPr>
        </p:nvSpPr>
        <p:spPr/>
        <p:txBody>
          <a:bodyPr/>
          <a:lstStyle/>
          <a:p>
            <a:fld id="{00000000-1234-1234-1234-123412341234}" type="slidenum">
              <a:rPr lang="en" smtClean="0"/>
              <a:pPr/>
              <a:t>21</a:t>
            </a:fld>
            <a:endParaRPr lang="en" dirty="0"/>
          </a:p>
        </p:txBody>
      </p:sp>
      <p:sp>
        <p:nvSpPr>
          <p:cNvPr id="5" name="Title 4" hidden="1">
            <a:extLst>
              <a:ext uri="{FF2B5EF4-FFF2-40B4-BE49-F238E27FC236}">
                <a16:creationId xmlns:a16="http://schemas.microsoft.com/office/drawing/2014/main" id="{38ED5753-BFB2-4387-BB8A-C3843B34CCE4}"/>
              </a:ext>
            </a:extLst>
          </p:cNvPr>
          <p:cNvSpPr>
            <a:spLocks noGrp="1"/>
          </p:cNvSpPr>
          <p:nvPr>
            <p:ph type="title"/>
          </p:nvPr>
        </p:nvSpPr>
        <p:spPr>
          <a:xfrm>
            <a:off x="311700" y="-572700"/>
            <a:ext cx="8520600" cy="572700"/>
          </a:xfrm>
        </p:spPr>
        <p:txBody>
          <a:bodyPr lIns="91425" tIns="91425" rIns="91425" bIns="91425" anchor="b" anchorCtr="0"/>
          <a:lstStyle/>
          <a:p>
            <a:r>
              <a:rPr lang="en-US" dirty="0"/>
              <a:t>Objectives</a:t>
            </a:r>
          </a:p>
        </p:txBody>
      </p:sp>
    </p:spTree>
    <p:extLst>
      <p:ext uri="{BB962C8B-B14F-4D97-AF65-F5344CB8AC3E}">
        <p14:creationId xmlns:p14="http://schemas.microsoft.com/office/powerpoint/2010/main" val="219791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his slide depicts the preliminary College and Career Readiness Framework. ">
            <a:extLst>
              <a:ext uri="{FF2B5EF4-FFF2-40B4-BE49-F238E27FC236}">
                <a16:creationId xmlns:a16="http://schemas.microsoft.com/office/drawing/2014/main" id="{F8F3905F-CCD9-49F7-999B-68D504C8952F}"/>
              </a:ext>
            </a:extLst>
          </p:cNvPr>
          <p:cNvSpPr>
            <a:spLocks noGrp="1"/>
          </p:cNvSpPr>
          <p:nvPr>
            <p:ph type="body" sz="quarter" idx="13"/>
          </p:nvPr>
        </p:nvSpPr>
        <p:spPr/>
        <p:txBody>
          <a:bodyPr/>
          <a:lstStyle/>
          <a:p>
            <a:r>
              <a:rPr lang="en-US" sz="2400" dirty="0"/>
              <a:t>College and Career Readiness Framework - </a:t>
            </a:r>
            <a:r>
              <a:rPr lang="en-US" sz="2400" i="1" dirty="0"/>
              <a:t>Preliminary</a:t>
            </a:r>
          </a:p>
        </p:txBody>
      </p:sp>
      <p:sp>
        <p:nvSpPr>
          <p:cNvPr id="4" name="Slide Number Placeholder 3">
            <a:extLst>
              <a:ext uri="{FF2B5EF4-FFF2-40B4-BE49-F238E27FC236}">
                <a16:creationId xmlns:a16="http://schemas.microsoft.com/office/drawing/2014/main" id="{9D024437-75AA-4ADD-9C59-C680F12DF4DC}"/>
              </a:ext>
            </a:extLst>
          </p:cNvPr>
          <p:cNvSpPr>
            <a:spLocks noGrp="1"/>
          </p:cNvSpPr>
          <p:nvPr>
            <p:ph type="sldNum" idx="12"/>
          </p:nvPr>
        </p:nvSpPr>
        <p:spPr/>
        <p:txBody>
          <a:bodyPr/>
          <a:lstStyle/>
          <a:p>
            <a:fld id="{00000000-1234-1234-1234-123412341234}" type="slidenum">
              <a:rPr lang="en" smtClean="0"/>
              <a:pPr/>
              <a:t>22</a:t>
            </a:fld>
            <a:endParaRPr lang="en" dirty="0"/>
          </a:p>
        </p:txBody>
      </p:sp>
      <p:grpSp>
        <p:nvGrpSpPr>
          <p:cNvPr id="111" name="Group 110" descr="This slide describes the college and career readiness framework.  This framework includes self regulated knowledge, academic knowledge, career based knowledge, social emotional knowledge, and transitional knowledge">
            <a:extLst>
              <a:ext uri="{FF2B5EF4-FFF2-40B4-BE49-F238E27FC236}">
                <a16:creationId xmlns:a16="http://schemas.microsoft.com/office/drawing/2014/main" id="{84D6DEBE-E7E0-4B6B-90CD-B221AC6C5AE0}"/>
              </a:ext>
            </a:extLst>
          </p:cNvPr>
          <p:cNvGrpSpPr/>
          <p:nvPr/>
        </p:nvGrpSpPr>
        <p:grpSpPr>
          <a:xfrm>
            <a:off x="207982" y="1051685"/>
            <a:ext cx="8530771" cy="3665941"/>
            <a:chOff x="225704" y="818014"/>
            <a:chExt cx="9996034" cy="4322088"/>
          </a:xfrm>
        </p:grpSpPr>
        <p:grpSp>
          <p:nvGrpSpPr>
            <p:cNvPr id="71" name="Group 70">
              <a:extLst>
                <a:ext uri="{FF2B5EF4-FFF2-40B4-BE49-F238E27FC236}">
                  <a16:creationId xmlns:a16="http://schemas.microsoft.com/office/drawing/2014/main" id="{54540220-9615-494F-BBC5-462F086E131D}"/>
                </a:ext>
              </a:extLst>
            </p:cNvPr>
            <p:cNvGrpSpPr/>
            <p:nvPr/>
          </p:nvGrpSpPr>
          <p:grpSpPr>
            <a:xfrm>
              <a:off x="225704" y="818014"/>
              <a:ext cx="2009584" cy="3233492"/>
              <a:chOff x="3352801" y="2165132"/>
              <a:chExt cx="2533294" cy="4164987"/>
            </a:xfrm>
          </p:grpSpPr>
          <p:sp>
            <p:nvSpPr>
              <p:cNvPr id="72" name="Oval 71">
                <a:extLst>
                  <a:ext uri="{FF2B5EF4-FFF2-40B4-BE49-F238E27FC236}">
                    <a16:creationId xmlns:a16="http://schemas.microsoft.com/office/drawing/2014/main" id="{33332261-BFC1-46FE-81BD-89905CDFF71E}"/>
                  </a:ext>
                </a:extLst>
              </p:cNvPr>
              <p:cNvSpPr/>
              <p:nvPr/>
            </p:nvSpPr>
            <p:spPr>
              <a:xfrm rot="5400000">
                <a:off x="3893210" y="2685837"/>
                <a:ext cx="1360208" cy="1360206"/>
              </a:xfrm>
              <a:prstGeom prst="ellipse">
                <a:avLst/>
              </a:prstGeom>
              <a:solidFill>
                <a:srgbClr val="D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73" name="Group 72">
                <a:extLst>
                  <a:ext uri="{FF2B5EF4-FFF2-40B4-BE49-F238E27FC236}">
                    <a16:creationId xmlns:a16="http://schemas.microsoft.com/office/drawing/2014/main" id="{EE55DDA7-64C5-4DAF-B83A-893472CCE574}"/>
                  </a:ext>
                </a:extLst>
              </p:cNvPr>
              <p:cNvGrpSpPr/>
              <p:nvPr/>
            </p:nvGrpSpPr>
            <p:grpSpPr>
              <a:xfrm rot="5400000">
                <a:off x="3372507" y="2145426"/>
                <a:ext cx="2401615" cy="2441028"/>
                <a:chOff x="2057399" y="1941786"/>
                <a:chExt cx="2401615" cy="2441028"/>
              </a:xfrm>
              <a:solidFill>
                <a:schemeClr val="bg2">
                  <a:lumMod val="75000"/>
                </a:schemeClr>
              </a:solidFill>
              <a:effectLst>
                <a:reflection blurRad="6350" stA="52000" endA="300" endPos="35000" dir="5400000" sy="-100000" algn="bl" rotWithShape="0"/>
              </a:effectLst>
            </p:grpSpPr>
            <p:sp>
              <p:nvSpPr>
                <p:cNvPr id="77" name="Block Arc 76">
                  <a:extLst>
                    <a:ext uri="{FF2B5EF4-FFF2-40B4-BE49-F238E27FC236}">
                      <a16:creationId xmlns:a16="http://schemas.microsoft.com/office/drawing/2014/main" id="{4493547F-A836-443D-AD91-FBA2B7043CA4}"/>
                    </a:ext>
                  </a:extLst>
                </p:cNvPr>
                <p:cNvSpPr/>
                <p:nvPr/>
              </p:nvSpPr>
              <p:spPr>
                <a:xfrm>
                  <a:off x="2057399" y="1941786"/>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78" name="Block Arc 77">
                  <a:extLst>
                    <a:ext uri="{FF2B5EF4-FFF2-40B4-BE49-F238E27FC236}">
                      <a16:creationId xmlns:a16="http://schemas.microsoft.com/office/drawing/2014/main" id="{A019E234-91D0-437A-94CE-301D9EDF420F}"/>
                    </a:ext>
                  </a:extLst>
                </p:cNvPr>
                <p:cNvSpPr/>
                <p:nvPr/>
              </p:nvSpPr>
              <p:spPr>
                <a:xfrm rot="10800000">
                  <a:off x="2057400" y="1981200"/>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grpSp>
          <p:sp>
            <p:nvSpPr>
              <p:cNvPr id="75" name="TextBox 74">
                <a:extLst>
                  <a:ext uri="{FF2B5EF4-FFF2-40B4-BE49-F238E27FC236}">
                    <a16:creationId xmlns:a16="http://schemas.microsoft.com/office/drawing/2014/main" id="{E94501F0-CC53-4A8F-9CEE-EC93752B18F5}"/>
                  </a:ext>
                </a:extLst>
              </p:cNvPr>
              <p:cNvSpPr txBox="1"/>
              <p:nvPr/>
            </p:nvSpPr>
            <p:spPr>
              <a:xfrm>
                <a:off x="3512737" y="5629024"/>
                <a:ext cx="2373358" cy="701095"/>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lumMod val="75000"/>
                        <a:lumOff val="25000"/>
                      </a:schemeClr>
                    </a:solidFill>
                  </a:rPr>
                  <a:t>Cognitive and learning skills</a:t>
                </a:r>
              </a:p>
            </p:txBody>
          </p:sp>
          <p:sp>
            <p:nvSpPr>
              <p:cNvPr id="76" name="TextBox 75">
                <a:extLst>
                  <a:ext uri="{FF2B5EF4-FFF2-40B4-BE49-F238E27FC236}">
                    <a16:creationId xmlns:a16="http://schemas.microsoft.com/office/drawing/2014/main" id="{04BCC136-12FB-4930-958B-56C550FD59C5}"/>
                  </a:ext>
                </a:extLst>
              </p:cNvPr>
              <p:cNvSpPr txBox="1"/>
              <p:nvPr/>
            </p:nvSpPr>
            <p:spPr>
              <a:xfrm>
                <a:off x="3673366" y="4876799"/>
                <a:ext cx="1828800" cy="701096"/>
              </a:xfrm>
              <a:prstGeom prst="rect">
                <a:avLst/>
              </a:prstGeom>
              <a:noFill/>
            </p:spPr>
            <p:txBody>
              <a:bodyPr wrap="square" rtlCol="0">
                <a:spAutoFit/>
              </a:bodyPr>
              <a:lstStyle/>
              <a:p>
                <a:pPr algn="ctr"/>
                <a:r>
                  <a:rPr lang="en-US" sz="1200" b="1" dirty="0">
                    <a:solidFill>
                      <a:srgbClr val="DA0000"/>
                    </a:solidFill>
                  </a:rPr>
                  <a:t>Self-regulated Knowledge</a:t>
                </a:r>
              </a:p>
            </p:txBody>
          </p:sp>
        </p:grpSp>
        <p:grpSp>
          <p:nvGrpSpPr>
            <p:cNvPr id="79" name="Group 78">
              <a:extLst>
                <a:ext uri="{FF2B5EF4-FFF2-40B4-BE49-F238E27FC236}">
                  <a16:creationId xmlns:a16="http://schemas.microsoft.com/office/drawing/2014/main" id="{40FE8859-F6A9-4FC6-B070-6923B12488DC}"/>
                </a:ext>
              </a:extLst>
            </p:cNvPr>
            <p:cNvGrpSpPr/>
            <p:nvPr/>
          </p:nvGrpSpPr>
          <p:grpSpPr>
            <a:xfrm>
              <a:off x="2095631" y="818014"/>
              <a:ext cx="2176095" cy="4322088"/>
              <a:chOff x="3216164" y="2165132"/>
              <a:chExt cx="2743200" cy="5567185"/>
            </a:xfrm>
          </p:grpSpPr>
          <p:sp>
            <p:nvSpPr>
              <p:cNvPr id="80" name="Oval 79">
                <a:extLst>
                  <a:ext uri="{FF2B5EF4-FFF2-40B4-BE49-F238E27FC236}">
                    <a16:creationId xmlns:a16="http://schemas.microsoft.com/office/drawing/2014/main" id="{95E2C02A-5B43-49BB-AFCE-5F4CF5415881}"/>
                  </a:ext>
                </a:extLst>
              </p:cNvPr>
              <p:cNvSpPr/>
              <p:nvPr/>
            </p:nvSpPr>
            <p:spPr>
              <a:xfrm rot="5400000">
                <a:off x="3893210" y="2685837"/>
                <a:ext cx="1360208" cy="1360206"/>
              </a:xfrm>
              <a:prstGeom prst="ellipse">
                <a:avLst/>
              </a:prstGeom>
              <a:solidFill>
                <a:srgbClr val="D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81" name="Group 80">
                <a:extLst>
                  <a:ext uri="{FF2B5EF4-FFF2-40B4-BE49-F238E27FC236}">
                    <a16:creationId xmlns:a16="http://schemas.microsoft.com/office/drawing/2014/main" id="{F262203B-8861-4BB1-805D-708BF79E5032}"/>
                  </a:ext>
                </a:extLst>
              </p:cNvPr>
              <p:cNvGrpSpPr/>
              <p:nvPr/>
            </p:nvGrpSpPr>
            <p:grpSpPr>
              <a:xfrm rot="5400000">
                <a:off x="3372507" y="2145426"/>
                <a:ext cx="2401615" cy="2441028"/>
                <a:chOff x="2057399" y="1941786"/>
                <a:chExt cx="2401615" cy="2441028"/>
              </a:xfrm>
              <a:solidFill>
                <a:schemeClr val="bg2">
                  <a:lumMod val="75000"/>
                </a:schemeClr>
              </a:solidFill>
              <a:effectLst>
                <a:reflection blurRad="6350" stA="52000" endA="300" endPos="35000" dir="5400000" sy="-100000" algn="bl" rotWithShape="0"/>
              </a:effectLst>
            </p:grpSpPr>
            <p:sp>
              <p:nvSpPr>
                <p:cNvPr id="85" name="Block Arc 84">
                  <a:extLst>
                    <a:ext uri="{FF2B5EF4-FFF2-40B4-BE49-F238E27FC236}">
                      <a16:creationId xmlns:a16="http://schemas.microsoft.com/office/drawing/2014/main" id="{42637501-0E81-4ED7-B03A-9180979A7FC0}"/>
                    </a:ext>
                  </a:extLst>
                </p:cNvPr>
                <p:cNvSpPr/>
                <p:nvPr/>
              </p:nvSpPr>
              <p:spPr>
                <a:xfrm>
                  <a:off x="2057399" y="1941786"/>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86" name="Block Arc 85">
                  <a:extLst>
                    <a:ext uri="{FF2B5EF4-FFF2-40B4-BE49-F238E27FC236}">
                      <a16:creationId xmlns:a16="http://schemas.microsoft.com/office/drawing/2014/main" id="{7EF647F7-D4DA-4318-BEDE-C29E72A10F2A}"/>
                    </a:ext>
                  </a:extLst>
                </p:cNvPr>
                <p:cNvSpPr/>
                <p:nvPr/>
              </p:nvSpPr>
              <p:spPr>
                <a:xfrm rot="10800000">
                  <a:off x="2057400" y="1981200"/>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grpSp>
          <p:sp>
            <p:nvSpPr>
              <p:cNvPr id="83" name="TextBox 82">
                <a:extLst>
                  <a:ext uri="{FF2B5EF4-FFF2-40B4-BE49-F238E27FC236}">
                    <a16:creationId xmlns:a16="http://schemas.microsoft.com/office/drawing/2014/main" id="{1DF5B501-0FB6-4CE7-926D-FEF2A0B35E51}"/>
                  </a:ext>
                </a:extLst>
              </p:cNvPr>
              <p:cNvSpPr txBox="1"/>
              <p:nvPr/>
            </p:nvSpPr>
            <p:spPr>
              <a:xfrm>
                <a:off x="3216164" y="5629031"/>
                <a:ext cx="2743200" cy="2103286"/>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lumMod val="75000"/>
                        <a:lumOff val="25000"/>
                      </a:schemeClr>
                    </a:solidFill>
                  </a:rPr>
                  <a:t>Rigorous course work</a:t>
                </a:r>
              </a:p>
              <a:p>
                <a:pPr marL="171450" indent="-171450">
                  <a:buFont typeface="Arial" panose="020B0604020202020204" pitchFamily="34" charset="0"/>
                  <a:buChar char="•"/>
                </a:pPr>
                <a:r>
                  <a:rPr lang="en-US" sz="1200" dirty="0">
                    <a:solidFill>
                      <a:schemeClr val="tx1">
                        <a:lumMod val="75000"/>
                        <a:lumOff val="25000"/>
                      </a:schemeClr>
                    </a:solidFill>
                  </a:rPr>
                  <a:t>Grade point average</a:t>
                </a:r>
              </a:p>
              <a:p>
                <a:pPr marL="171450" indent="-171450">
                  <a:buFont typeface="Arial" panose="020B0604020202020204" pitchFamily="34" charset="0"/>
                  <a:buChar char="•"/>
                </a:pPr>
                <a:r>
                  <a:rPr lang="en-US" sz="1200" dirty="0">
                    <a:solidFill>
                      <a:schemeClr val="tx1">
                        <a:lumMod val="75000"/>
                        <a:lumOff val="25000"/>
                      </a:schemeClr>
                    </a:solidFill>
                  </a:rPr>
                  <a:t>Advanced placement program</a:t>
                </a:r>
              </a:p>
              <a:p>
                <a:pPr marL="171450" indent="-171450">
                  <a:buFont typeface="Arial" panose="020B0604020202020204" pitchFamily="34" charset="0"/>
                  <a:buChar char="•"/>
                </a:pPr>
                <a:r>
                  <a:rPr lang="en-US" sz="1200" dirty="0">
                    <a:solidFill>
                      <a:schemeClr val="tx1">
                        <a:lumMod val="75000"/>
                        <a:lumOff val="25000"/>
                      </a:schemeClr>
                    </a:solidFill>
                  </a:rPr>
                  <a:t>Dual coursework</a:t>
                </a:r>
              </a:p>
              <a:p>
                <a:pPr marL="171450" indent="-171450">
                  <a:buFont typeface="Arial" panose="020B0604020202020204" pitchFamily="34" charset="0"/>
                  <a:buChar char="•"/>
                </a:pPr>
                <a:r>
                  <a:rPr lang="en-US" sz="1200" dirty="0">
                    <a:solidFill>
                      <a:schemeClr val="tx1">
                        <a:lumMod val="75000"/>
                        <a:lumOff val="25000"/>
                      </a:schemeClr>
                    </a:solidFill>
                  </a:rPr>
                  <a:t>College entrance exams</a:t>
                </a:r>
              </a:p>
            </p:txBody>
          </p:sp>
          <p:sp>
            <p:nvSpPr>
              <p:cNvPr id="84" name="TextBox 83">
                <a:extLst>
                  <a:ext uri="{FF2B5EF4-FFF2-40B4-BE49-F238E27FC236}">
                    <a16:creationId xmlns:a16="http://schemas.microsoft.com/office/drawing/2014/main" id="{56C93F96-27D6-4774-86C4-20D5FF54C2B2}"/>
                  </a:ext>
                </a:extLst>
              </p:cNvPr>
              <p:cNvSpPr txBox="1"/>
              <p:nvPr/>
            </p:nvSpPr>
            <p:spPr>
              <a:xfrm>
                <a:off x="3673366" y="4876798"/>
                <a:ext cx="1828800" cy="701095"/>
              </a:xfrm>
              <a:prstGeom prst="rect">
                <a:avLst/>
              </a:prstGeom>
              <a:noFill/>
            </p:spPr>
            <p:txBody>
              <a:bodyPr wrap="square" rtlCol="0">
                <a:spAutoFit/>
              </a:bodyPr>
              <a:lstStyle/>
              <a:p>
                <a:pPr algn="ctr"/>
                <a:r>
                  <a:rPr lang="en-US" sz="1200" b="1" dirty="0">
                    <a:solidFill>
                      <a:srgbClr val="DA0000"/>
                    </a:solidFill>
                  </a:rPr>
                  <a:t>Academic Knowledge</a:t>
                </a:r>
              </a:p>
            </p:txBody>
          </p:sp>
        </p:grpSp>
        <p:grpSp>
          <p:nvGrpSpPr>
            <p:cNvPr id="87" name="Group 86">
              <a:extLst>
                <a:ext uri="{FF2B5EF4-FFF2-40B4-BE49-F238E27FC236}">
                  <a16:creationId xmlns:a16="http://schemas.microsoft.com/office/drawing/2014/main" id="{3B0D972C-88E4-40F2-B400-68803537EEBE}"/>
                </a:ext>
              </a:extLst>
            </p:cNvPr>
            <p:cNvGrpSpPr/>
            <p:nvPr/>
          </p:nvGrpSpPr>
          <p:grpSpPr>
            <a:xfrm>
              <a:off x="4072243" y="818015"/>
              <a:ext cx="2176095" cy="4064668"/>
              <a:chOff x="3216164" y="2165132"/>
              <a:chExt cx="2743200" cy="5235608"/>
            </a:xfrm>
          </p:grpSpPr>
          <p:sp>
            <p:nvSpPr>
              <p:cNvPr id="88" name="Oval 87">
                <a:extLst>
                  <a:ext uri="{FF2B5EF4-FFF2-40B4-BE49-F238E27FC236}">
                    <a16:creationId xmlns:a16="http://schemas.microsoft.com/office/drawing/2014/main" id="{DE3F098D-7D6B-4505-99E8-9986CA7831CD}"/>
                  </a:ext>
                </a:extLst>
              </p:cNvPr>
              <p:cNvSpPr/>
              <p:nvPr/>
            </p:nvSpPr>
            <p:spPr>
              <a:xfrm rot="5400000">
                <a:off x="3893210" y="2685837"/>
                <a:ext cx="1360208" cy="1360206"/>
              </a:xfrm>
              <a:prstGeom prst="ellipse">
                <a:avLst/>
              </a:prstGeom>
              <a:solidFill>
                <a:srgbClr val="D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89" name="Group 88">
                <a:extLst>
                  <a:ext uri="{FF2B5EF4-FFF2-40B4-BE49-F238E27FC236}">
                    <a16:creationId xmlns:a16="http://schemas.microsoft.com/office/drawing/2014/main" id="{672DE2A5-3B2C-4CEB-B3D0-36736DEC4A02}"/>
                  </a:ext>
                </a:extLst>
              </p:cNvPr>
              <p:cNvGrpSpPr/>
              <p:nvPr/>
            </p:nvGrpSpPr>
            <p:grpSpPr>
              <a:xfrm rot="5400000">
                <a:off x="3372507" y="2145426"/>
                <a:ext cx="2401615" cy="2441028"/>
                <a:chOff x="2057399" y="1941786"/>
                <a:chExt cx="2401615" cy="2441028"/>
              </a:xfrm>
              <a:solidFill>
                <a:schemeClr val="bg2">
                  <a:lumMod val="75000"/>
                </a:schemeClr>
              </a:solidFill>
              <a:effectLst>
                <a:reflection blurRad="6350" stA="52000" endA="300" endPos="35000" dir="5400000" sy="-100000" algn="bl" rotWithShape="0"/>
              </a:effectLst>
            </p:grpSpPr>
            <p:sp>
              <p:nvSpPr>
                <p:cNvPr id="93" name="Block Arc 92">
                  <a:extLst>
                    <a:ext uri="{FF2B5EF4-FFF2-40B4-BE49-F238E27FC236}">
                      <a16:creationId xmlns:a16="http://schemas.microsoft.com/office/drawing/2014/main" id="{BB3F8E36-AEE6-4E51-9EF9-91FDE561E97A}"/>
                    </a:ext>
                  </a:extLst>
                </p:cNvPr>
                <p:cNvSpPr/>
                <p:nvPr/>
              </p:nvSpPr>
              <p:spPr>
                <a:xfrm>
                  <a:off x="2057399" y="1941786"/>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94" name="Block Arc 93">
                  <a:extLst>
                    <a:ext uri="{FF2B5EF4-FFF2-40B4-BE49-F238E27FC236}">
                      <a16:creationId xmlns:a16="http://schemas.microsoft.com/office/drawing/2014/main" id="{03F385C5-58E7-4807-B8EE-9ADEDE8C4CCA}"/>
                    </a:ext>
                  </a:extLst>
                </p:cNvPr>
                <p:cNvSpPr/>
                <p:nvPr/>
              </p:nvSpPr>
              <p:spPr>
                <a:xfrm rot="10800000">
                  <a:off x="2057400" y="1981200"/>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grpSp>
          <p:sp>
            <p:nvSpPr>
              <p:cNvPr id="91" name="TextBox 90">
                <a:extLst>
                  <a:ext uri="{FF2B5EF4-FFF2-40B4-BE49-F238E27FC236}">
                    <a16:creationId xmlns:a16="http://schemas.microsoft.com/office/drawing/2014/main" id="{E1DE3ABB-7680-4910-B01D-F3204CB9E802}"/>
                  </a:ext>
                </a:extLst>
              </p:cNvPr>
              <p:cNvSpPr txBox="1"/>
              <p:nvPr/>
            </p:nvSpPr>
            <p:spPr>
              <a:xfrm>
                <a:off x="3216164" y="5577892"/>
                <a:ext cx="2743200" cy="1822848"/>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lumMod val="75000"/>
                        <a:lumOff val="25000"/>
                      </a:schemeClr>
                    </a:solidFill>
                  </a:rPr>
                  <a:t>Career planning</a:t>
                </a:r>
              </a:p>
              <a:p>
                <a:pPr marL="171450" indent="-171450">
                  <a:buFont typeface="Arial" panose="020B0604020202020204" pitchFamily="34" charset="0"/>
                  <a:buChar char="•"/>
                </a:pPr>
                <a:r>
                  <a:rPr lang="en-US" sz="1200" dirty="0">
                    <a:solidFill>
                      <a:schemeClr val="tx1">
                        <a:lumMod val="75000"/>
                        <a:lumOff val="25000"/>
                      </a:schemeClr>
                    </a:solidFill>
                  </a:rPr>
                  <a:t>Career technical education</a:t>
                </a:r>
              </a:p>
              <a:p>
                <a:pPr marL="171450" indent="-171450">
                  <a:buFont typeface="Arial" panose="020B0604020202020204" pitchFamily="34" charset="0"/>
                  <a:buChar char="•"/>
                </a:pPr>
                <a:r>
                  <a:rPr lang="en-US" sz="1200" dirty="0">
                    <a:solidFill>
                      <a:schemeClr val="tx1">
                        <a:lumMod val="75000"/>
                        <a:lumOff val="25000"/>
                      </a:schemeClr>
                    </a:solidFill>
                  </a:rPr>
                  <a:t>Career readiness test</a:t>
                </a:r>
              </a:p>
              <a:p>
                <a:pPr marL="171450" indent="-171450">
                  <a:buFont typeface="Arial" panose="020B0604020202020204" pitchFamily="34" charset="0"/>
                  <a:buChar char="•"/>
                </a:pPr>
                <a:r>
                  <a:rPr lang="en-US" sz="1200" dirty="0">
                    <a:solidFill>
                      <a:schemeClr val="tx1">
                        <a:lumMod val="75000"/>
                        <a:lumOff val="25000"/>
                      </a:schemeClr>
                    </a:solidFill>
                  </a:rPr>
                  <a:t>Work-based learning</a:t>
                </a:r>
              </a:p>
              <a:p>
                <a:pPr marL="171450" indent="-171450">
                  <a:buFont typeface="Arial" panose="020B0604020202020204" pitchFamily="34" charset="0"/>
                  <a:buChar char="•"/>
                </a:pPr>
                <a:r>
                  <a:rPr lang="en-US" sz="1200" dirty="0">
                    <a:solidFill>
                      <a:schemeClr val="tx1">
                        <a:lumMod val="75000"/>
                        <a:lumOff val="25000"/>
                      </a:schemeClr>
                    </a:solidFill>
                  </a:rPr>
                  <a:t>Service learning</a:t>
                </a:r>
              </a:p>
            </p:txBody>
          </p:sp>
          <p:sp>
            <p:nvSpPr>
              <p:cNvPr id="92" name="TextBox 91">
                <a:extLst>
                  <a:ext uri="{FF2B5EF4-FFF2-40B4-BE49-F238E27FC236}">
                    <a16:creationId xmlns:a16="http://schemas.microsoft.com/office/drawing/2014/main" id="{59683939-3FC9-4A49-A5C0-D8958EC8FC37}"/>
                  </a:ext>
                </a:extLst>
              </p:cNvPr>
              <p:cNvSpPr txBox="1"/>
              <p:nvPr/>
            </p:nvSpPr>
            <p:spPr>
              <a:xfrm>
                <a:off x="3673366" y="4876798"/>
                <a:ext cx="1828800" cy="701095"/>
              </a:xfrm>
              <a:prstGeom prst="rect">
                <a:avLst/>
              </a:prstGeom>
              <a:noFill/>
            </p:spPr>
            <p:txBody>
              <a:bodyPr wrap="square" rtlCol="0">
                <a:spAutoFit/>
              </a:bodyPr>
              <a:lstStyle/>
              <a:p>
                <a:pPr algn="ctr"/>
                <a:r>
                  <a:rPr lang="en-US" sz="1200" b="1" dirty="0">
                    <a:solidFill>
                      <a:srgbClr val="DA0000"/>
                    </a:solidFill>
                  </a:rPr>
                  <a:t>Career-based Knowledge</a:t>
                </a:r>
              </a:p>
            </p:txBody>
          </p:sp>
        </p:grpSp>
        <p:grpSp>
          <p:nvGrpSpPr>
            <p:cNvPr id="95" name="Group 94">
              <a:extLst>
                <a:ext uri="{FF2B5EF4-FFF2-40B4-BE49-F238E27FC236}">
                  <a16:creationId xmlns:a16="http://schemas.microsoft.com/office/drawing/2014/main" id="{A9B573F9-D2E2-4809-B9D1-5A1277748BC0}"/>
                </a:ext>
              </a:extLst>
            </p:cNvPr>
            <p:cNvGrpSpPr/>
            <p:nvPr/>
          </p:nvGrpSpPr>
          <p:grpSpPr>
            <a:xfrm>
              <a:off x="6060534" y="818016"/>
              <a:ext cx="2176095" cy="3201947"/>
              <a:chOff x="3251971" y="2165132"/>
              <a:chExt cx="2743200" cy="4124356"/>
            </a:xfrm>
          </p:grpSpPr>
          <p:sp>
            <p:nvSpPr>
              <p:cNvPr id="96" name="Oval 95">
                <a:extLst>
                  <a:ext uri="{FF2B5EF4-FFF2-40B4-BE49-F238E27FC236}">
                    <a16:creationId xmlns:a16="http://schemas.microsoft.com/office/drawing/2014/main" id="{E87818F0-E0BA-42CA-B351-7C8CE11F26EA}"/>
                  </a:ext>
                </a:extLst>
              </p:cNvPr>
              <p:cNvSpPr/>
              <p:nvPr/>
            </p:nvSpPr>
            <p:spPr>
              <a:xfrm rot="5400000">
                <a:off x="3893210" y="2685837"/>
                <a:ext cx="1360208" cy="1360206"/>
              </a:xfrm>
              <a:prstGeom prst="ellipse">
                <a:avLst/>
              </a:prstGeom>
              <a:solidFill>
                <a:srgbClr val="D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97" name="Group 96">
                <a:extLst>
                  <a:ext uri="{FF2B5EF4-FFF2-40B4-BE49-F238E27FC236}">
                    <a16:creationId xmlns:a16="http://schemas.microsoft.com/office/drawing/2014/main" id="{521CFF57-7077-417F-AF6C-F893A4E36D00}"/>
                  </a:ext>
                </a:extLst>
              </p:cNvPr>
              <p:cNvGrpSpPr/>
              <p:nvPr/>
            </p:nvGrpSpPr>
            <p:grpSpPr>
              <a:xfrm rot="5400000">
                <a:off x="3372507" y="2145426"/>
                <a:ext cx="2401615" cy="2441028"/>
                <a:chOff x="2057399" y="1941786"/>
                <a:chExt cx="2401615" cy="2441028"/>
              </a:xfrm>
              <a:solidFill>
                <a:schemeClr val="bg2">
                  <a:lumMod val="75000"/>
                </a:schemeClr>
              </a:solidFill>
              <a:effectLst>
                <a:reflection blurRad="6350" stA="52000" endA="300" endPos="35000" dir="5400000" sy="-100000" algn="bl" rotWithShape="0"/>
              </a:effectLst>
            </p:grpSpPr>
            <p:sp>
              <p:nvSpPr>
                <p:cNvPr id="101" name="Block Arc 100">
                  <a:extLst>
                    <a:ext uri="{FF2B5EF4-FFF2-40B4-BE49-F238E27FC236}">
                      <a16:creationId xmlns:a16="http://schemas.microsoft.com/office/drawing/2014/main" id="{003DECA2-8DA0-4E06-951F-EAC7AEA49C43}"/>
                    </a:ext>
                  </a:extLst>
                </p:cNvPr>
                <p:cNvSpPr/>
                <p:nvPr/>
              </p:nvSpPr>
              <p:spPr>
                <a:xfrm>
                  <a:off x="2057399" y="1941786"/>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102" name="Block Arc 101">
                  <a:extLst>
                    <a:ext uri="{FF2B5EF4-FFF2-40B4-BE49-F238E27FC236}">
                      <a16:creationId xmlns:a16="http://schemas.microsoft.com/office/drawing/2014/main" id="{B8A98A74-E75B-48B2-B0C8-DCD4B8507112}"/>
                    </a:ext>
                  </a:extLst>
                </p:cNvPr>
                <p:cNvSpPr/>
                <p:nvPr/>
              </p:nvSpPr>
              <p:spPr>
                <a:xfrm rot="10800000">
                  <a:off x="2057400" y="1981200"/>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grpSp>
          <p:sp>
            <p:nvSpPr>
              <p:cNvPr id="99" name="TextBox 98">
                <a:extLst>
                  <a:ext uri="{FF2B5EF4-FFF2-40B4-BE49-F238E27FC236}">
                    <a16:creationId xmlns:a16="http://schemas.microsoft.com/office/drawing/2014/main" id="{6C709B32-26F1-49E7-848C-1B8C09F2A5B9}"/>
                  </a:ext>
                </a:extLst>
              </p:cNvPr>
              <p:cNvSpPr txBox="1"/>
              <p:nvPr/>
            </p:nvSpPr>
            <p:spPr>
              <a:xfrm>
                <a:off x="3251971" y="5588393"/>
                <a:ext cx="2743200" cy="701095"/>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lumMod val="75000"/>
                        <a:lumOff val="25000"/>
                      </a:schemeClr>
                    </a:solidFill>
                  </a:rPr>
                  <a:t>School climate</a:t>
                </a:r>
              </a:p>
              <a:p>
                <a:pPr marL="171450" indent="-171450">
                  <a:buFont typeface="Arial" panose="020B0604020202020204" pitchFamily="34" charset="0"/>
                  <a:buChar char="•"/>
                </a:pPr>
                <a:r>
                  <a:rPr lang="en-US" sz="1200" dirty="0">
                    <a:solidFill>
                      <a:schemeClr val="tx1">
                        <a:lumMod val="75000"/>
                        <a:lumOff val="25000"/>
                      </a:schemeClr>
                    </a:solidFill>
                  </a:rPr>
                  <a:t>Instructional quality</a:t>
                </a:r>
              </a:p>
            </p:txBody>
          </p:sp>
          <p:sp>
            <p:nvSpPr>
              <p:cNvPr id="100" name="TextBox 99">
                <a:extLst>
                  <a:ext uri="{FF2B5EF4-FFF2-40B4-BE49-F238E27FC236}">
                    <a16:creationId xmlns:a16="http://schemas.microsoft.com/office/drawing/2014/main" id="{5519C066-D452-4FC9-B6D3-C151B8738C60}"/>
                  </a:ext>
                </a:extLst>
              </p:cNvPr>
              <p:cNvSpPr txBox="1"/>
              <p:nvPr/>
            </p:nvSpPr>
            <p:spPr>
              <a:xfrm>
                <a:off x="3503442" y="4876801"/>
                <a:ext cx="2220217" cy="701095"/>
              </a:xfrm>
              <a:prstGeom prst="rect">
                <a:avLst/>
              </a:prstGeom>
              <a:noFill/>
            </p:spPr>
            <p:txBody>
              <a:bodyPr wrap="square" rtlCol="0">
                <a:spAutoFit/>
              </a:bodyPr>
              <a:lstStyle/>
              <a:p>
                <a:pPr algn="ctr"/>
                <a:r>
                  <a:rPr lang="en-US" sz="1200" b="1" dirty="0">
                    <a:solidFill>
                      <a:srgbClr val="DA0000"/>
                    </a:solidFill>
                  </a:rPr>
                  <a:t>Social-emotional Knowledge</a:t>
                </a:r>
              </a:p>
            </p:txBody>
          </p:sp>
        </p:grpSp>
        <p:grpSp>
          <p:nvGrpSpPr>
            <p:cNvPr id="103" name="Group 102">
              <a:extLst>
                <a:ext uri="{FF2B5EF4-FFF2-40B4-BE49-F238E27FC236}">
                  <a16:creationId xmlns:a16="http://schemas.microsoft.com/office/drawing/2014/main" id="{F5ADD061-4441-4DF6-93A5-08E9CED87A17}"/>
                </a:ext>
              </a:extLst>
            </p:cNvPr>
            <p:cNvGrpSpPr/>
            <p:nvPr/>
          </p:nvGrpSpPr>
          <p:grpSpPr>
            <a:xfrm>
              <a:off x="8045643" y="818014"/>
              <a:ext cx="2176095" cy="3846950"/>
              <a:chOff x="3262683" y="2165132"/>
              <a:chExt cx="2743200" cy="4955170"/>
            </a:xfrm>
          </p:grpSpPr>
          <p:sp>
            <p:nvSpPr>
              <p:cNvPr id="104" name="Oval 103">
                <a:extLst>
                  <a:ext uri="{FF2B5EF4-FFF2-40B4-BE49-F238E27FC236}">
                    <a16:creationId xmlns:a16="http://schemas.microsoft.com/office/drawing/2014/main" id="{5E72612C-E915-431E-AB01-35DEF71763EE}"/>
                  </a:ext>
                </a:extLst>
              </p:cNvPr>
              <p:cNvSpPr/>
              <p:nvPr/>
            </p:nvSpPr>
            <p:spPr>
              <a:xfrm rot="5400000">
                <a:off x="3893210" y="2685837"/>
                <a:ext cx="1360208" cy="1360206"/>
              </a:xfrm>
              <a:prstGeom prst="ellipse">
                <a:avLst/>
              </a:prstGeom>
              <a:solidFill>
                <a:srgbClr val="D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nvGrpSpPr>
              <p:cNvPr id="105" name="Group 104">
                <a:extLst>
                  <a:ext uri="{FF2B5EF4-FFF2-40B4-BE49-F238E27FC236}">
                    <a16:creationId xmlns:a16="http://schemas.microsoft.com/office/drawing/2014/main" id="{69BB3436-897F-4DD4-9064-C806CE983084}"/>
                  </a:ext>
                </a:extLst>
              </p:cNvPr>
              <p:cNvGrpSpPr/>
              <p:nvPr/>
            </p:nvGrpSpPr>
            <p:grpSpPr>
              <a:xfrm rot="5400000">
                <a:off x="3372507" y="2145426"/>
                <a:ext cx="2401615" cy="2441028"/>
                <a:chOff x="2057399" y="1941786"/>
                <a:chExt cx="2401615" cy="2441028"/>
              </a:xfrm>
              <a:solidFill>
                <a:schemeClr val="bg2">
                  <a:lumMod val="75000"/>
                </a:schemeClr>
              </a:solidFill>
              <a:effectLst>
                <a:reflection blurRad="6350" stA="52000" endA="300" endPos="35000" dir="5400000" sy="-100000" algn="bl" rotWithShape="0"/>
              </a:effectLst>
            </p:grpSpPr>
            <p:sp>
              <p:nvSpPr>
                <p:cNvPr id="109" name="Block Arc 108">
                  <a:extLst>
                    <a:ext uri="{FF2B5EF4-FFF2-40B4-BE49-F238E27FC236}">
                      <a16:creationId xmlns:a16="http://schemas.microsoft.com/office/drawing/2014/main" id="{36C55C1C-F3E5-4ADD-A44D-1738FD92B19C}"/>
                    </a:ext>
                  </a:extLst>
                </p:cNvPr>
                <p:cNvSpPr/>
                <p:nvPr/>
              </p:nvSpPr>
              <p:spPr>
                <a:xfrm>
                  <a:off x="2057399" y="1941786"/>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110" name="Block Arc 109">
                  <a:extLst>
                    <a:ext uri="{FF2B5EF4-FFF2-40B4-BE49-F238E27FC236}">
                      <a16:creationId xmlns:a16="http://schemas.microsoft.com/office/drawing/2014/main" id="{8ECA3E5A-A0C9-4963-B85D-F85AF69AF845}"/>
                    </a:ext>
                  </a:extLst>
                </p:cNvPr>
                <p:cNvSpPr/>
                <p:nvPr/>
              </p:nvSpPr>
              <p:spPr>
                <a:xfrm rot="10800000">
                  <a:off x="2057400" y="1981200"/>
                  <a:ext cx="2401614" cy="2401614"/>
                </a:xfrm>
                <a:prstGeom prst="blockArc">
                  <a:avLst>
                    <a:gd name="adj1" fmla="val 10800000"/>
                    <a:gd name="adj2" fmla="val 0"/>
                    <a:gd name="adj3" fmla="val 13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grpSp>
          <p:sp>
            <p:nvSpPr>
              <p:cNvPr id="107" name="TextBox 106">
                <a:extLst>
                  <a:ext uri="{FF2B5EF4-FFF2-40B4-BE49-F238E27FC236}">
                    <a16:creationId xmlns:a16="http://schemas.microsoft.com/office/drawing/2014/main" id="{C5F74EB9-FA1C-4AD4-A092-1D333240997C}"/>
                  </a:ext>
                </a:extLst>
              </p:cNvPr>
              <p:cNvSpPr txBox="1"/>
              <p:nvPr/>
            </p:nvSpPr>
            <p:spPr>
              <a:xfrm>
                <a:off x="3262683" y="5577892"/>
                <a:ext cx="2743200" cy="1542410"/>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tx1">
                        <a:lumMod val="75000"/>
                        <a:lumOff val="25000"/>
                      </a:schemeClr>
                    </a:solidFill>
                  </a:rPr>
                  <a:t>Free application for federal student aid (FASFA)</a:t>
                </a:r>
              </a:p>
              <a:p>
                <a:pPr marL="171450" indent="-171450">
                  <a:buFont typeface="Arial" panose="020B0604020202020204" pitchFamily="34" charset="0"/>
                  <a:buChar char="•"/>
                </a:pPr>
                <a:r>
                  <a:rPr lang="en-US" sz="1200" dirty="0">
                    <a:solidFill>
                      <a:schemeClr val="tx1">
                        <a:lumMod val="75000"/>
                        <a:lumOff val="25000"/>
                      </a:schemeClr>
                    </a:solidFill>
                  </a:rPr>
                  <a:t>College preparatory activities</a:t>
                </a:r>
              </a:p>
            </p:txBody>
          </p:sp>
          <p:sp>
            <p:nvSpPr>
              <p:cNvPr id="108" name="TextBox 107">
                <a:extLst>
                  <a:ext uri="{FF2B5EF4-FFF2-40B4-BE49-F238E27FC236}">
                    <a16:creationId xmlns:a16="http://schemas.microsoft.com/office/drawing/2014/main" id="{A244BC66-4487-43F5-B880-85430396DFC0}"/>
                  </a:ext>
                </a:extLst>
              </p:cNvPr>
              <p:cNvSpPr txBox="1"/>
              <p:nvPr/>
            </p:nvSpPr>
            <p:spPr>
              <a:xfrm>
                <a:off x="3673365" y="4876802"/>
                <a:ext cx="1828800" cy="701095"/>
              </a:xfrm>
              <a:prstGeom prst="rect">
                <a:avLst/>
              </a:prstGeom>
              <a:noFill/>
            </p:spPr>
            <p:txBody>
              <a:bodyPr wrap="square" rtlCol="0">
                <a:spAutoFit/>
              </a:bodyPr>
              <a:lstStyle/>
              <a:p>
                <a:pPr algn="ctr"/>
                <a:r>
                  <a:rPr lang="en-US" sz="1200" b="1" dirty="0">
                    <a:solidFill>
                      <a:srgbClr val="DA0000"/>
                    </a:solidFill>
                  </a:rPr>
                  <a:t>Transitional Knowledge</a:t>
                </a:r>
              </a:p>
            </p:txBody>
          </p:sp>
        </p:grpSp>
      </p:grpSp>
      <p:pic>
        <p:nvPicPr>
          <p:cNvPr id="121" name="Graphic 120" descr="Graduation cap">
            <a:extLst>
              <a:ext uri="{FF2B5EF4-FFF2-40B4-BE49-F238E27FC236}">
                <a16:creationId xmlns:a16="http://schemas.microsoft.com/office/drawing/2014/main" id="{0EAFECA2-E144-4189-854B-E8AC09CC812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30460" y="1350772"/>
            <a:ext cx="876922" cy="876922"/>
          </a:xfrm>
          <a:prstGeom prst="rect">
            <a:avLst/>
          </a:prstGeom>
        </p:spPr>
      </p:pic>
      <p:pic>
        <p:nvPicPr>
          <p:cNvPr id="119" name="Graphic 118" descr="Backpack">
            <a:extLst>
              <a:ext uri="{FF2B5EF4-FFF2-40B4-BE49-F238E27FC236}">
                <a16:creationId xmlns:a16="http://schemas.microsoft.com/office/drawing/2014/main" id="{DF2E56BD-AD93-4BF0-9551-F2A0125B2F7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69039" y="1434120"/>
            <a:ext cx="799339" cy="799339"/>
          </a:xfrm>
          <a:prstGeom prst="rect">
            <a:avLst/>
          </a:prstGeom>
        </p:spPr>
      </p:pic>
      <p:pic>
        <p:nvPicPr>
          <p:cNvPr id="117" name="Graphic 116" descr="Briefcase">
            <a:extLst>
              <a:ext uri="{FF2B5EF4-FFF2-40B4-BE49-F238E27FC236}">
                <a16:creationId xmlns:a16="http://schemas.microsoft.com/office/drawing/2014/main" id="{AB91615A-4788-428C-B60B-646C46396E1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002958" y="1435055"/>
            <a:ext cx="798715" cy="798715"/>
          </a:xfrm>
          <a:prstGeom prst="rect">
            <a:avLst/>
          </a:prstGeom>
        </p:spPr>
      </p:pic>
      <p:pic>
        <p:nvPicPr>
          <p:cNvPr id="115" name="Graphic 114" descr="Open book">
            <a:extLst>
              <a:ext uri="{FF2B5EF4-FFF2-40B4-BE49-F238E27FC236}">
                <a16:creationId xmlns:a16="http://schemas.microsoft.com/office/drawing/2014/main" id="{AE57DBDA-624D-4FFD-BADA-803CB455A37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327490" y="1447314"/>
            <a:ext cx="790181" cy="790181"/>
          </a:xfrm>
          <a:prstGeom prst="rect">
            <a:avLst/>
          </a:prstGeom>
        </p:spPr>
      </p:pic>
      <p:pic>
        <p:nvPicPr>
          <p:cNvPr id="113" name="Graphic 112" descr="Head with gears">
            <a:extLst>
              <a:ext uri="{FF2B5EF4-FFF2-40B4-BE49-F238E27FC236}">
                <a16:creationId xmlns:a16="http://schemas.microsoft.com/office/drawing/2014/main" id="{4484E0A3-382B-4340-9513-9D9954BA2B2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42143" y="1419744"/>
            <a:ext cx="828090" cy="828090"/>
          </a:xfrm>
          <a:prstGeom prst="rect">
            <a:avLst/>
          </a:prstGeom>
        </p:spPr>
      </p:pic>
      <p:sp>
        <p:nvSpPr>
          <p:cNvPr id="3" name="Title 2" hidden="1">
            <a:extLst>
              <a:ext uri="{FF2B5EF4-FFF2-40B4-BE49-F238E27FC236}">
                <a16:creationId xmlns:a16="http://schemas.microsoft.com/office/drawing/2014/main" id="{114895D1-171C-4D48-89B3-FAF6D808A6EC}"/>
              </a:ext>
            </a:extLst>
          </p:cNvPr>
          <p:cNvSpPr>
            <a:spLocks noGrp="1"/>
          </p:cNvSpPr>
          <p:nvPr>
            <p:ph type="title"/>
          </p:nvPr>
        </p:nvSpPr>
        <p:spPr>
          <a:xfrm>
            <a:off x="311700" y="-572700"/>
            <a:ext cx="8520600" cy="572700"/>
          </a:xfrm>
        </p:spPr>
        <p:txBody>
          <a:bodyPr lIns="91425" tIns="91425" rIns="91425" bIns="91425" anchor="b" anchorCtr="0"/>
          <a:lstStyle/>
          <a:p>
            <a:r>
              <a:rPr lang="en-US" sz="2400" dirty="0"/>
              <a:t>College and career readiness framework- preliminary</a:t>
            </a:r>
          </a:p>
        </p:txBody>
      </p:sp>
    </p:spTree>
    <p:extLst>
      <p:ext uri="{BB962C8B-B14F-4D97-AF65-F5344CB8AC3E}">
        <p14:creationId xmlns:p14="http://schemas.microsoft.com/office/powerpoint/2010/main" val="4052166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descr="Blue Box with darker blue text reading "/>
          <p:cNvSpPr>
            <a:spLocks noGrp="1"/>
          </p:cNvSpPr>
          <p:nvPr>
            <p:ph type="body" sz="quarter" idx="13"/>
          </p:nvPr>
        </p:nvSpPr>
        <p:spPr>
          <a:xfrm>
            <a:off x="401638" y="1701800"/>
            <a:ext cx="5602287" cy="855663"/>
          </a:xfrm>
        </p:spPr>
        <p:txBody>
          <a:bodyPr/>
          <a:lstStyle/>
          <a:p>
            <a:r>
              <a:rPr lang="en-US" sz="3200" dirty="0"/>
              <a:t>Concluding Remarks</a:t>
            </a:r>
          </a:p>
        </p:txBody>
      </p:sp>
      <p:sp>
        <p:nvSpPr>
          <p:cNvPr id="3" name="Slide Number Placeholder 2"/>
          <p:cNvSpPr>
            <a:spLocks noGrp="1"/>
          </p:cNvSpPr>
          <p:nvPr>
            <p:ph type="sldNum" idx="12"/>
          </p:nvPr>
        </p:nvSpPr>
        <p:spPr/>
        <p:txBody>
          <a:bodyPr/>
          <a:lstStyle/>
          <a:p>
            <a:fld id="{00000000-1234-1234-1234-123412341234}" type="slidenum">
              <a:rPr lang="en" smtClean="0"/>
              <a:pPr/>
              <a:t>23</a:t>
            </a:fld>
            <a:endParaRPr lang="en" dirty="0"/>
          </a:p>
        </p:txBody>
      </p:sp>
      <p:sp>
        <p:nvSpPr>
          <p:cNvPr id="2" name="Title 1" hidden="1">
            <a:extLst>
              <a:ext uri="{FF2B5EF4-FFF2-40B4-BE49-F238E27FC236}">
                <a16:creationId xmlns:a16="http://schemas.microsoft.com/office/drawing/2014/main" id="{A200B719-C73C-4913-AC6B-F59098D77C27}"/>
              </a:ext>
            </a:extLst>
          </p:cNvPr>
          <p:cNvSpPr>
            <a:spLocks noGrp="1"/>
          </p:cNvSpPr>
          <p:nvPr>
            <p:ph type="title"/>
          </p:nvPr>
        </p:nvSpPr>
        <p:spPr/>
        <p:txBody>
          <a:bodyPr/>
          <a:lstStyle/>
          <a:p>
            <a:r>
              <a:rPr lang="en-US" dirty="0"/>
              <a:t>Conclusions</a:t>
            </a:r>
          </a:p>
        </p:txBody>
      </p:sp>
    </p:spTree>
    <p:extLst>
      <p:ext uri="{BB962C8B-B14F-4D97-AF65-F5344CB8AC3E}">
        <p14:creationId xmlns:p14="http://schemas.microsoft.com/office/powerpoint/2010/main" val="3881575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his slide describes What We Have Learned. &#10;">
            <a:extLst>
              <a:ext uri="{FF2B5EF4-FFF2-40B4-BE49-F238E27FC236}">
                <a16:creationId xmlns:a16="http://schemas.microsoft.com/office/drawing/2014/main" id="{849ECD36-28D3-4910-BD82-EC963A2506AF}"/>
              </a:ext>
            </a:extLst>
          </p:cNvPr>
          <p:cNvSpPr>
            <a:spLocks noGrp="1"/>
          </p:cNvSpPr>
          <p:nvPr>
            <p:ph type="body" sz="quarter" idx="13"/>
          </p:nvPr>
        </p:nvSpPr>
        <p:spPr/>
        <p:txBody>
          <a:bodyPr/>
          <a:lstStyle/>
          <a:p>
            <a:r>
              <a:rPr lang="en-US" dirty="0"/>
              <a:t>What We Have Learned</a:t>
            </a:r>
          </a:p>
        </p:txBody>
      </p:sp>
      <p:sp>
        <p:nvSpPr>
          <p:cNvPr id="4" name="Slide Number Placeholder 3">
            <a:extLst>
              <a:ext uri="{FF2B5EF4-FFF2-40B4-BE49-F238E27FC236}">
                <a16:creationId xmlns:a16="http://schemas.microsoft.com/office/drawing/2014/main" id="{83373E9F-8A18-4219-8789-CB5CF6D67015}"/>
              </a:ext>
            </a:extLst>
          </p:cNvPr>
          <p:cNvSpPr>
            <a:spLocks noGrp="1"/>
          </p:cNvSpPr>
          <p:nvPr>
            <p:ph type="sldNum" idx="12"/>
          </p:nvPr>
        </p:nvSpPr>
        <p:spPr/>
        <p:txBody>
          <a:bodyPr/>
          <a:lstStyle/>
          <a:p>
            <a:fld id="{00000000-1234-1234-1234-123412341234}" type="slidenum">
              <a:rPr lang="en" smtClean="0"/>
              <a:pPr/>
              <a:t>24</a:t>
            </a:fld>
            <a:endParaRPr lang="en" dirty="0"/>
          </a:p>
        </p:txBody>
      </p:sp>
      <p:grpSp>
        <p:nvGrpSpPr>
          <p:cNvPr id="102" name="Group 101" descr="This slide describes what we have learned about internal and external performance">
            <a:extLst>
              <a:ext uri="{FF2B5EF4-FFF2-40B4-BE49-F238E27FC236}">
                <a16:creationId xmlns:a16="http://schemas.microsoft.com/office/drawing/2014/main" id="{4A96F06F-7982-4331-B65E-766E68467AA4}"/>
              </a:ext>
            </a:extLst>
          </p:cNvPr>
          <p:cNvGrpSpPr/>
          <p:nvPr/>
        </p:nvGrpSpPr>
        <p:grpSpPr>
          <a:xfrm>
            <a:off x="140617" y="1003013"/>
            <a:ext cx="8862766" cy="4063944"/>
            <a:chOff x="70549" y="735208"/>
            <a:chExt cx="8862766" cy="4063944"/>
          </a:xfrm>
        </p:grpSpPr>
        <p:grpSp>
          <p:nvGrpSpPr>
            <p:cNvPr id="58" name="Group 57">
              <a:extLst>
                <a:ext uri="{FF2B5EF4-FFF2-40B4-BE49-F238E27FC236}">
                  <a16:creationId xmlns:a16="http://schemas.microsoft.com/office/drawing/2014/main" id="{F8CCECFF-23E2-40FA-80F2-EA772646EF78}"/>
                </a:ext>
              </a:extLst>
            </p:cNvPr>
            <p:cNvGrpSpPr/>
            <p:nvPr/>
          </p:nvGrpSpPr>
          <p:grpSpPr>
            <a:xfrm>
              <a:off x="70549" y="1373303"/>
              <a:ext cx="3034606" cy="2866762"/>
              <a:chOff x="435997" y="1332196"/>
              <a:chExt cx="2573803" cy="2465387"/>
            </a:xfrm>
          </p:grpSpPr>
          <p:sp>
            <p:nvSpPr>
              <p:cNvPr id="7" name="Oval 6">
                <a:extLst>
                  <a:ext uri="{FF2B5EF4-FFF2-40B4-BE49-F238E27FC236}">
                    <a16:creationId xmlns:a16="http://schemas.microsoft.com/office/drawing/2014/main" id="{1E618DD1-F9A0-41F8-8670-CB70356125A9}"/>
                  </a:ext>
                </a:extLst>
              </p:cNvPr>
              <p:cNvSpPr/>
              <p:nvPr/>
            </p:nvSpPr>
            <p:spPr>
              <a:xfrm>
                <a:off x="1276458" y="2168288"/>
                <a:ext cx="854110" cy="84406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AA604A9A-5C1D-4B4F-9F23-6665A7636603}"/>
                  </a:ext>
                </a:extLst>
              </p:cNvPr>
              <p:cNvGrpSpPr/>
              <p:nvPr/>
            </p:nvGrpSpPr>
            <p:grpSpPr>
              <a:xfrm>
                <a:off x="435997" y="1332196"/>
                <a:ext cx="2573803" cy="2465387"/>
                <a:chOff x="435997" y="1332196"/>
                <a:chExt cx="2573803" cy="2465387"/>
              </a:xfrm>
            </p:grpSpPr>
            <p:sp>
              <p:nvSpPr>
                <p:cNvPr id="8" name="Flowchart: Connector 7">
                  <a:extLst>
                    <a:ext uri="{FF2B5EF4-FFF2-40B4-BE49-F238E27FC236}">
                      <a16:creationId xmlns:a16="http://schemas.microsoft.com/office/drawing/2014/main" id="{026EE3AE-07BB-476C-9F77-89352AACF8EA}"/>
                    </a:ext>
                  </a:extLst>
                </p:cNvPr>
                <p:cNvSpPr/>
                <p:nvPr/>
              </p:nvSpPr>
              <p:spPr>
                <a:xfrm>
                  <a:off x="1462352" y="1332196"/>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1D5D5A87-CB9F-4868-B611-CDC12B21C57E}"/>
                    </a:ext>
                  </a:extLst>
                </p:cNvPr>
                <p:cNvSpPr/>
                <p:nvPr/>
              </p:nvSpPr>
              <p:spPr>
                <a:xfrm>
                  <a:off x="2527479" y="2346528"/>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2DF5C2D0-48EB-44C8-8D1A-9AD23609C76E}"/>
                    </a:ext>
                  </a:extLst>
                </p:cNvPr>
                <p:cNvSpPr/>
                <p:nvPr/>
              </p:nvSpPr>
              <p:spPr>
                <a:xfrm>
                  <a:off x="1462351" y="3347140"/>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AF4193EA-A6C4-45FA-B2EE-C82394CA8403}"/>
                    </a:ext>
                  </a:extLst>
                </p:cNvPr>
                <p:cNvSpPr/>
                <p:nvPr/>
              </p:nvSpPr>
              <p:spPr>
                <a:xfrm>
                  <a:off x="435997" y="2356205"/>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5">
                  <a:extLst>
                    <a:ext uri="{FF2B5EF4-FFF2-40B4-BE49-F238E27FC236}">
                      <a16:creationId xmlns:a16="http://schemas.microsoft.com/office/drawing/2014/main" id="{24938964-F937-43D2-A06A-5F5A51300B89}"/>
                    </a:ext>
                  </a:extLst>
                </p:cNvPr>
                <p:cNvSpPr/>
                <p:nvPr/>
              </p:nvSpPr>
              <p:spPr>
                <a:xfrm rot="5104765">
                  <a:off x="2065735" y="2916070"/>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Arc 15">
                  <a:extLst>
                    <a:ext uri="{FF2B5EF4-FFF2-40B4-BE49-F238E27FC236}">
                      <a16:creationId xmlns:a16="http://schemas.microsoft.com/office/drawing/2014/main" id="{558896FB-9035-44C2-8318-606EB6AC68BA}"/>
                    </a:ext>
                  </a:extLst>
                </p:cNvPr>
                <p:cNvSpPr/>
                <p:nvPr/>
              </p:nvSpPr>
              <p:spPr>
                <a:xfrm rot="10518809">
                  <a:off x="705571" y="2939706"/>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5">
                  <a:extLst>
                    <a:ext uri="{FF2B5EF4-FFF2-40B4-BE49-F238E27FC236}">
                      <a16:creationId xmlns:a16="http://schemas.microsoft.com/office/drawing/2014/main" id="{96543593-E776-4D38-A12E-AAC7B8963BDA}"/>
                    </a:ext>
                  </a:extLst>
                </p:cNvPr>
                <p:cNvSpPr/>
                <p:nvPr/>
              </p:nvSpPr>
              <p:spPr>
                <a:xfrm rot="15952834">
                  <a:off x="683599" y="1553009"/>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Arc 15">
                  <a:extLst>
                    <a:ext uri="{FF2B5EF4-FFF2-40B4-BE49-F238E27FC236}">
                      <a16:creationId xmlns:a16="http://schemas.microsoft.com/office/drawing/2014/main" id="{D2CC4699-5562-4885-A690-BC19E6B88C32}"/>
                    </a:ext>
                  </a:extLst>
                </p:cNvPr>
                <p:cNvSpPr/>
                <p:nvPr/>
              </p:nvSpPr>
              <p:spPr>
                <a:xfrm>
                  <a:off x="2100422" y="1557417"/>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8">
                  <a:extLst>
                    <a:ext uri="{FF2B5EF4-FFF2-40B4-BE49-F238E27FC236}">
                      <a16:creationId xmlns:a16="http://schemas.microsoft.com/office/drawing/2014/main" id="{88EEAA85-E186-4BEA-BF05-FDE32B0A3923}"/>
                    </a:ext>
                  </a:extLst>
                </p:cNvPr>
                <p:cNvSpPr/>
                <p:nvPr/>
              </p:nvSpPr>
              <p:spPr>
                <a:xfrm rot="21172262">
                  <a:off x="1130060" y="2069226"/>
                  <a:ext cx="1107253" cy="1060397"/>
                </a:xfrm>
                <a:custGeom>
                  <a:avLst/>
                  <a:gdLst>
                    <a:gd name="connsiteX0" fmla="*/ 3120206 w 5240930"/>
                    <a:gd name="connsiteY0" fmla="*/ 18970 h 4842334"/>
                    <a:gd name="connsiteX1" fmla="*/ 5221960 w 5240930"/>
                    <a:gd name="connsiteY1" fmla="*/ 2721610 h 4842334"/>
                    <a:gd name="connsiteX2" fmla="*/ 2519320 w 5240930"/>
                    <a:gd name="connsiteY2" fmla="*/ 4823364 h 4842334"/>
                    <a:gd name="connsiteX3" fmla="*/ 436222 w 5240930"/>
                    <a:gd name="connsiteY3" fmla="*/ 2848572 h 4842334"/>
                    <a:gd name="connsiteX4" fmla="*/ 414986 w 5240930"/>
                    <a:gd name="connsiteY4" fmla="*/ 2682589 h 4842334"/>
                    <a:gd name="connsiteX5" fmla="*/ 0 w 5240930"/>
                    <a:gd name="connsiteY5" fmla="*/ 2682589 h 4842334"/>
                    <a:gd name="connsiteX6" fmla="*/ 457731 w 5240930"/>
                    <a:gd name="connsiteY6" fmla="*/ 1893399 h 4842334"/>
                    <a:gd name="connsiteX7" fmla="*/ 460687 w 5240930"/>
                    <a:gd name="connsiteY7" fmla="*/ 1876665 h 4842334"/>
                    <a:gd name="connsiteX8" fmla="*/ 464753 w 5240930"/>
                    <a:gd name="connsiteY8" fmla="*/ 1862301 h 4842334"/>
                    <a:gd name="connsiteX9" fmla="*/ 472187 w 5240930"/>
                    <a:gd name="connsiteY9" fmla="*/ 1868475 h 4842334"/>
                    <a:gd name="connsiteX10" fmla="*/ 622092 w 5240930"/>
                    <a:gd name="connsiteY10" fmla="*/ 1610017 h 4842334"/>
                    <a:gd name="connsiteX11" fmla="*/ 1244183 w 5240930"/>
                    <a:gd name="connsiteY11" fmla="*/ 2682589 h 4842334"/>
                    <a:gd name="connsiteX12" fmla="*/ 890089 w 5240930"/>
                    <a:gd name="connsiteY12" fmla="*/ 2682589 h 4842334"/>
                    <a:gd name="connsiteX13" fmla="*/ 897077 w 5240930"/>
                    <a:gd name="connsiteY13" fmla="*/ 2741570 h 4842334"/>
                    <a:gd name="connsiteX14" fmla="*/ 2577925 w 5240930"/>
                    <a:gd name="connsiteY14" fmla="*/ 4354791 h 4842334"/>
                    <a:gd name="connsiteX15" fmla="*/ 4753388 w 5240930"/>
                    <a:gd name="connsiteY15" fmla="*/ 2663005 h 4842334"/>
                    <a:gd name="connsiteX16" fmla="*/ 3061602 w 5240930"/>
                    <a:gd name="connsiteY16" fmla="*/ 487542 h 4842334"/>
                    <a:gd name="connsiteX17" fmla="*/ 1132227 w 5240930"/>
                    <a:gd name="connsiteY17" fmla="*/ 1445680 h 4842334"/>
                    <a:gd name="connsiteX18" fmla="*/ 1061341 w 5240930"/>
                    <a:gd name="connsiteY18" fmla="*/ 1583422 h 4842334"/>
                    <a:gd name="connsiteX19" fmla="*/ 1153218 w 5240930"/>
                    <a:gd name="connsiteY19" fmla="*/ 1039838 h 4842334"/>
                    <a:gd name="connsiteX20" fmla="*/ 732981 w 5240930"/>
                    <a:gd name="connsiteY20" fmla="*/ 1194281 h 4842334"/>
                    <a:gd name="connsiteX21" fmla="*/ 850707 w 5240930"/>
                    <a:gd name="connsiteY21" fmla="*/ 1011957 h 4842334"/>
                    <a:gd name="connsiteX22" fmla="*/ 3120206 w 5240930"/>
                    <a:gd name="connsiteY22" fmla="*/ 18970 h 4842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240930" h="4842334">
                      <a:moveTo>
                        <a:pt x="3120206" y="18970"/>
                      </a:moveTo>
                      <a:cubicBezTo>
                        <a:pt x="4446903" y="184900"/>
                        <a:pt x="5387890" y="1394913"/>
                        <a:pt x="5221960" y="2721610"/>
                      </a:cubicBezTo>
                      <a:cubicBezTo>
                        <a:pt x="5056030" y="4048307"/>
                        <a:pt x="3846017" y="4989294"/>
                        <a:pt x="2519320" y="4823364"/>
                      </a:cubicBezTo>
                      <a:cubicBezTo>
                        <a:pt x="1441379" y="4688546"/>
                        <a:pt x="618067" y="3864470"/>
                        <a:pt x="436222" y="2848572"/>
                      </a:cubicBezTo>
                      <a:lnTo>
                        <a:pt x="414986" y="2682589"/>
                      </a:lnTo>
                      <a:lnTo>
                        <a:pt x="0" y="2682589"/>
                      </a:lnTo>
                      <a:lnTo>
                        <a:pt x="457731" y="1893399"/>
                      </a:lnTo>
                      <a:lnTo>
                        <a:pt x="460687" y="1876665"/>
                      </a:lnTo>
                      <a:lnTo>
                        <a:pt x="464753" y="1862301"/>
                      </a:lnTo>
                      <a:lnTo>
                        <a:pt x="472187" y="1868475"/>
                      </a:lnTo>
                      <a:lnTo>
                        <a:pt x="622092" y="1610017"/>
                      </a:lnTo>
                      <a:lnTo>
                        <a:pt x="1244183" y="2682589"/>
                      </a:lnTo>
                      <a:lnTo>
                        <a:pt x="890089" y="2682589"/>
                      </a:lnTo>
                      <a:lnTo>
                        <a:pt x="897077" y="2741570"/>
                      </a:lnTo>
                      <a:cubicBezTo>
                        <a:pt x="1034804" y="3570131"/>
                        <a:pt x="1701904" y="4245227"/>
                        <a:pt x="2577925" y="4354791"/>
                      </a:cubicBezTo>
                      <a:cubicBezTo>
                        <a:pt x="3645836" y="4488355"/>
                        <a:pt x="4619824" y="3730916"/>
                        <a:pt x="4753388" y="2663005"/>
                      </a:cubicBezTo>
                      <a:cubicBezTo>
                        <a:pt x="4886951" y="1595094"/>
                        <a:pt x="4129513" y="621106"/>
                        <a:pt x="3061602" y="487542"/>
                      </a:cubicBezTo>
                      <a:cubicBezTo>
                        <a:pt x="2260669" y="387370"/>
                        <a:pt x="1512567" y="788386"/>
                        <a:pt x="1132227" y="1445680"/>
                      </a:cubicBezTo>
                      <a:lnTo>
                        <a:pt x="1061341" y="1583422"/>
                      </a:lnTo>
                      <a:lnTo>
                        <a:pt x="1153218" y="1039838"/>
                      </a:lnTo>
                      <a:lnTo>
                        <a:pt x="732981" y="1194281"/>
                      </a:lnTo>
                      <a:lnTo>
                        <a:pt x="850707" y="1011957"/>
                      </a:lnTo>
                      <a:cubicBezTo>
                        <a:pt x="1351150" y="314007"/>
                        <a:pt x="2208102" y="-95107"/>
                        <a:pt x="3120206" y="1897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a:extLst>
                <a:ext uri="{FF2B5EF4-FFF2-40B4-BE49-F238E27FC236}">
                  <a16:creationId xmlns:a16="http://schemas.microsoft.com/office/drawing/2014/main" id="{CD6703B6-C53E-4FC6-A2D3-EE5B129A67FB}"/>
                </a:ext>
              </a:extLst>
            </p:cNvPr>
            <p:cNvGrpSpPr/>
            <p:nvPr/>
          </p:nvGrpSpPr>
          <p:grpSpPr>
            <a:xfrm>
              <a:off x="2531245" y="735208"/>
              <a:ext cx="3722644" cy="4063944"/>
              <a:chOff x="2531245" y="735208"/>
              <a:chExt cx="3722644" cy="4063944"/>
            </a:xfrm>
          </p:grpSpPr>
          <p:grpSp>
            <p:nvGrpSpPr>
              <p:cNvPr id="74" name="Group 73">
                <a:extLst>
                  <a:ext uri="{FF2B5EF4-FFF2-40B4-BE49-F238E27FC236}">
                    <a16:creationId xmlns:a16="http://schemas.microsoft.com/office/drawing/2014/main" id="{82FAB119-FDA2-468B-9EFF-A3C3C48401AC}"/>
                  </a:ext>
                </a:extLst>
              </p:cNvPr>
              <p:cNvGrpSpPr/>
              <p:nvPr/>
            </p:nvGrpSpPr>
            <p:grpSpPr>
              <a:xfrm>
                <a:off x="2553999" y="3758022"/>
                <a:ext cx="3699890" cy="1041130"/>
                <a:chOff x="2553999" y="3573468"/>
                <a:chExt cx="3699890" cy="1041130"/>
              </a:xfrm>
            </p:grpSpPr>
            <p:sp>
              <p:nvSpPr>
                <p:cNvPr id="72" name="Arrow: Curved Down 71">
                  <a:extLst>
                    <a:ext uri="{FF2B5EF4-FFF2-40B4-BE49-F238E27FC236}">
                      <a16:creationId xmlns:a16="http://schemas.microsoft.com/office/drawing/2014/main" id="{8032AF29-0F63-4F6B-86A6-EA331FAE9355}"/>
                    </a:ext>
                  </a:extLst>
                </p:cNvPr>
                <p:cNvSpPr/>
                <p:nvPr/>
              </p:nvSpPr>
              <p:spPr>
                <a:xfrm rot="10800000">
                  <a:off x="4099164" y="3573468"/>
                  <a:ext cx="2154725" cy="1009184"/>
                </a:xfrm>
                <a:prstGeom prst="curvedDownArrow">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3" name="Arrow: Curved Up 72">
                  <a:extLst>
                    <a:ext uri="{FF2B5EF4-FFF2-40B4-BE49-F238E27FC236}">
                      <a16:creationId xmlns:a16="http://schemas.microsoft.com/office/drawing/2014/main" id="{8636801F-67A7-4ED4-81CE-FFBA10BCF91F}"/>
                    </a:ext>
                  </a:extLst>
                </p:cNvPr>
                <p:cNvSpPr/>
                <p:nvPr/>
              </p:nvSpPr>
              <p:spPr>
                <a:xfrm rot="21431975">
                  <a:off x="2553999" y="3632649"/>
                  <a:ext cx="2066676" cy="981949"/>
                </a:xfrm>
                <a:prstGeom prst="curvedUpArrow">
                  <a:avLst/>
                </a:prstGeom>
                <a:solidFill>
                  <a:schemeClr val="accent6">
                    <a:lumMod val="75000"/>
                  </a:schemeClr>
                </a:solidFill>
                <a:ln w="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75" name="Group 74">
                <a:extLst>
                  <a:ext uri="{FF2B5EF4-FFF2-40B4-BE49-F238E27FC236}">
                    <a16:creationId xmlns:a16="http://schemas.microsoft.com/office/drawing/2014/main" id="{20C95992-4403-4F67-A155-B7BE5D1549EA}"/>
                  </a:ext>
                </a:extLst>
              </p:cNvPr>
              <p:cNvGrpSpPr/>
              <p:nvPr/>
            </p:nvGrpSpPr>
            <p:grpSpPr>
              <a:xfrm rot="10800000">
                <a:off x="2531245" y="735208"/>
                <a:ext cx="3699890" cy="1041130"/>
                <a:chOff x="2553999" y="3573468"/>
                <a:chExt cx="3699890" cy="1041130"/>
              </a:xfrm>
            </p:grpSpPr>
            <p:sp>
              <p:nvSpPr>
                <p:cNvPr id="76" name="Arrow: Curved Down 75">
                  <a:extLst>
                    <a:ext uri="{FF2B5EF4-FFF2-40B4-BE49-F238E27FC236}">
                      <a16:creationId xmlns:a16="http://schemas.microsoft.com/office/drawing/2014/main" id="{B68FA9EB-92B9-4BDC-B208-67EC2767142D}"/>
                    </a:ext>
                  </a:extLst>
                </p:cNvPr>
                <p:cNvSpPr/>
                <p:nvPr/>
              </p:nvSpPr>
              <p:spPr>
                <a:xfrm rot="10800000">
                  <a:off x="4099164" y="3573468"/>
                  <a:ext cx="2154725" cy="1009184"/>
                </a:xfrm>
                <a:prstGeom prst="curvedDownArrow">
                  <a:avLst/>
                </a:prstGeom>
                <a:solidFill>
                  <a:schemeClr val="accent6">
                    <a:lumMod val="75000"/>
                  </a:schemeClr>
                </a:solidFill>
                <a:ln w="0">
                  <a:solidFill>
                    <a:schemeClr val="accent6">
                      <a:lumMod val="75000"/>
                      <a:alpha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7" name="Arrow: Curved Up 76">
                  <a:extLst>
                    <a:ext uri="{FF2B5EF4-FFF2-40B4-BE49-F238E27FC236}">
                      <a16:creationId xmlns:a16="http://schemas.microsoft.com/office/drawing/2014/main" id="{5976B1E3-5F54-4C01-9857-CA2B512467BE}"/>
                    </a:ext>
                  </a:extLst>
                </p:cNvPr>
                <p:cNvSpPr/>
                <p:nvPr/>
              </p:nvSpPr>
              <p:spPr>
                <a:xfrm rot="21431975">
                  <a:off x="2553999" y="3632649"/>
                  <a:ext cx="2066676" cy="981949"/>
                </a:xfrm>
                <a:prstGeom prst="curvedUpArrow">
                  <a:avLst/>
                </a:prstGeom>
                <a:solidFill>
                  <a:schemeClr val="accent6">
                    <a:lumMod val="75000"/>
                  </a:schemeClr>
                </a:solidFill>
                <a:ln w="0">
                  <a:solidFill>
                    <a:schemeClr val="accent6">
                      <a:lumMod val="75000"/>
                      <a:alpha val="50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pic>
            <p:nvPicPr>
              <p:cNvPr id="83" name="Graphic 82" descr="Group success">
                <a:extLst>
                  <a:ext uri="{FF2B5EF4-FFF2-40B4-BE49-F238E27FC236}">
                    <a16:creationId xmlns:a16="http://schemas.microsoft.com/office/drawing/2014/main" id="{70B3EB47-75E2-40B1-87C0-78E8C9C7A60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114800" y="3150014"/>
                <a:ext cx="611888" cy="611888"/>
              </a:xfrm>
              <a:prstGeom prst="rect">
                <a:avLst/>
              </a:prstGeom>
            </p:spPr>
          </p:pic>
          <p:sp>
            <p:nvSpPr>
              <p:cNvPr id="88" name="TextBox 87">
                <a:extLst>
                  <a:ext uri="{FF2B5EF4-FFF2-40B4-BE49-F238E27FC236}">
                    <a16:creationId xmlns:a16="http://schemas.microsoft.com/office/drawing/2014/main" id="{5DC897E6-48AF-48AD-AE9E-084DC39D9D3B}"/>
                  </a:ext>
                </a:extLst>
              </p:cNvPr>
              <p:cNvSpPr txBox="1"/>
              <p:nvPr/>
            </p:nvSpPr>
            <p:spPr>
              <a:xfrm>
                <a:off x="4876715" y="3347436"/>
                <a:ext cx="726415" cy="246221"/>
              </a:xfrm>
              <a:prstGeom prst="rect">
                <a:avLst/>
              </a:prstGeom>
              <a:noFill/>
            </p:spPr>
            <p:txBody>
              <a:bodyPr wrap="square" rtlCol="0">
                <a:spAutoFit/>
              </a:bodyPr>
              <a:lstStyle/>
              <a:p>
                <a:r>
                  <a:rPr lang="en-US" sz="1000" b="1" dirty="0"/>
                  <a:t>Students</a:t>
                </a:r>
              </a:p>
            </p:txBody>
          </p:sp>
          <p:pic>
            <p:nvPicPr>
              <p:cNvPr id="81" name="Graphic 80" descr="Classroom">
                <a:extLst>
                  <a:ext uri="{FF2B5EF4-FFF2-40B4-BE49-F238E27FC236}">
                    <a16:creationId xmlns:a16="http://schemas.microsoft.com/office/drawing/2014/main" id="{AA09ECE7-7120-4F6D-8131-705F9BF22A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14800" y="2507826"/>
                <a:ext cx="611888" cy="611888"/>
              </a:xfrm>
              <a:prstGeom prst="rect">
                <a:avLst/>
              </a:prstGeom>
            </p:spPr>
          </p:pic>
          <p:sp>
            <p:nvSpPr>
              <p:cNvPr id="87" name="TextBox 86">
                <a:extLst>
                  <a:ext uri="{FF2B5EF4-FFF2-40B4-BE49-F238E27FC236}">
                    <a16:creationId xmlns:a16="http://schemas.microsoft.com/office/drawing/2014/main" id="{676DFEDC-B3DC-4AC0-81EB-141FD36A726C}"/>
                  </a:ext>
                </a:extLst>
              </p:cNvPr>
              <p:cNvSpPr txBox="1"/>
              <p:nvPr/>
            </p:nvSpPr>
            <p:spPr>
              <a:xfrm>
                <a:off x="4873494" y="2715999"/>
                <a:ext cx="836706" cy="246221"/>
              </a:xfrm>
              <a:prstGeom prst="rect">
                <a:avLst/>
              </a:prstGeom>
              <a:noFill/>
            </p:spPr>
            <p:txBody>
              <a:bodyPr wrap="square" rtlCol="0">
                <a:spAutoFit/>
              </a:bodyPr>
              <a:lstStyle/>
              <a:p>
                <a:r>
                  <a:rPr lang="en-US" sz="1000" b="1" dirty="0"/>
                  <a:t>Educators</a:t>
                </a:r>
              </a:p>
            </p:txBody>
          </p:sp>
          <p:sp>
            <p:nvSpPr>
              <p:cNvPr id="86" name="TextBox 85">
                <a:extLst>
                  <a:ext uri="{FF2B5EF4-FFF2-40B4-BE49-F238E27FC236}">
                    <a16:creationId xmlns:a16="http://schemas.microsoft.com/office/drawing/2014/main" id="{92D0512E-68AB-436A-BF4D-F1CA9C9783F7}"/>
                  </a:ext>
                </a:extLst>
              </p:cNvPr>
              <p:cNvSpPr txBox="1"/>
              <p:nvPr/>
            </p:nvSpPr>
            <p:spPr>
              <a:xfrm>
                <a:off x="4853354" y="2100753"/>
                <a:ext cx="677433" cy="246221"/>
              </a:xfrm>
              <a:prstGeom prst="rect">
                <a:avLst/>
              </a:prstGeom>
              <a:noFill/>
            </p:spPr>
            <p:txBody>
              <a:bodyPr wrap="square" rtlCol="0">
                <a:spAutoFit/>
              </a:bodyPr>
              <a:lstStyle/>
              <a:p>
                <a:r>
                  <a:rPr lang="en-US" sz="1000" b="1" dirty="0"/>
                  <a:t>Schools</a:t>
                </a:r>
              </a:p>
            </p:txBody>
          </p:sp>
          <p:pic>
            <p:nvPicPr>
              <p:cNvPr id="79" name="Graphic 78" descr="Bank">
                <a:extLst>
                  <a:ext uri="{FF2B5EF4-FFF2-40B4-BE49-F238E27FC236}">
                    <a16:creationId xmlns:a16="http://schemas.microsoft.com/office/drawing/2014/main" id="{5AB4C32E-CFE0-42A8-A9B0-5A9C875E761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105216" y="1802725"/>
                <a:ext cx="668217" cy="668217"/>
              </a:xfrm>
              <a:prstGeom prst="rect">
                <a:avLst/>
              </a:prstGeom>
            </p:spPr>
          </p:pic>
          <p:sp>
            <p:nvSpPr>
              <p:cNvPr id="85" name="TextBox 84">
                <a:extLst>
                  <a:ext uri="{FF2B5EF4-FFF2-40B4-BE49-F238E27FC236}">
                    <a16:creationId xmlns:a16="http://schemas.microsoft.com/office/drawing/2014/main" id="{6649F867-A931-41B0-987F-8C34B0F55AED}"/>
                  </a:ext>
                </a:extLst>
              </p:cNvPr>
              <p:cNvSpPr txBox="1"/>
              <p:nvPr/>
            </p:nvSpPr>
            <p:spPr>
              <a:xfrm rot="10800000">
                <a:off x="3504845" y="1848084"/>
                <a:ext cx="400110" cy="1564501"/>
              </a:xfrm>
              <a:prstGeom prst="rect">
                <a:avLst/>
              </a:prstGeom>
              <a:noFill/>
            </p:spPr>
            <p:txBody>
              <a:bodyPr vert="eaVert" wrap="square" rtlCol="0">
                <a:spAutoFit/>
              </a:bodyPr>
              <a:lstStyle/>
              <a:p>
                <a:r>
                  <a:rPr lang="en-US" b="1" dirty="0"/>
                  <a:t>Evidence-based</a:t>
                </a:r>
              </a:p>
            </p:txBody>
          </p:sp>
        </p:grpSp>
        <p:grpSp>
          <p:nvGrpSpPr>
            <p:cNvPr id="89" name="Group 88">
              <a:extLst>
                <a:ext uri="{FF2B5EF4-FFF2-40B4-BE49-F238E27FC236}">
                  <a16:creationId xmlns:a16="http://schemas.microsoft.com/office/drawing/2014/main" id="{3DE5FB4B-98B4-4214-8A97-479A34870663}"/>
                </a:ext>
              </a:extLst>
            </p:cNvPr>
            <p:cNvGrpSpPr/>
            <p:nvPr/>
          </p:nvGrpSpPr>
          <p:grpSpPr>
            <a:xfrm>
              <a:off x="5898709" y="1373303"/>
              <a:ext cx="3034606" cy="2866762"/>
              <a:chOff x="435997" y="1332196"/>
              <a:chExt cx="2573803" cy="2465387"/>
            </a:xfrm>
          </p:grpSpPr>
          <p:sp>
            <p:nvSpPr>
              <p:cNvPr id="90" name="Oval 89">
                <a:extLst>
                  <a:ext uri="{FF2B5EF4-FFF2-40B4-BE49-F238E27FC236}">
                    <a16:creationId xmlns:a16="http://schemas.microsoft.com/office/drawing/2014/main" id="{C3557010-DCE8-4BC0-ADF1-F763ED567343}"/>
                  </a:ext>
                </a:extLst>
              </p:cNvPr>
              <p:cNvSpPr/>
              <p:nvPr/>
            </p:nvSpPr>
            <p:spPr>
              <a:xfrm>
                <a:off x="1276458" y="2168288"/>
                <a:ext cx="854110" cy="84406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1" name="Group 90">
                <a:extLst>
                  <a:ext uri="{FF2B5EF4-FFF2-40B4-BE49-F238E27FC236}">
                    <a16:creationId xmlns:a16="http://schemas.microsoft.com/office/drawing/2014/main" id="{069193F4-2AC8-4EDD-90C3-62310CF19622}"/>
                  </a:ext>
                </a:extLst>
              </p:cNvPr>
              <p:cNvGrpSpPr/>
              <p:nvPr/>
            </p:nvGrpSpPr>
            <p:grpSpPr>
              <a:xfrm>
                <a:off x="435997" y="1332196"/>
                <a:ext cx="2573803" cy="2465387"/>
                <a:chOff x="435997" y="1332196"/>
                <a:chExt cx="2573803" cy="2465387"/>
              </a:xfrm>
            </p:grpSpPr>
            <p:sp>
              <p:nvSpPr>
                <p:cNvPr id="92" name="Flowchart: Connector 91">
                  <a:extLst>
                    <a:ext uri="{FF2B5EF4-FFF2-40B4-BE49-F238E27FC236}">
                      <a16:creationId xmlns:a16="http://schemas.microsoft.com/office/drawing/2014/main" id="{AB834020-83F5-48F8-B152-A560A753154B}"/>
                    </a:ext>
                  </a:extLst>
                </p:cNvPr>
                <p:cNvSpPr/>
                <p:nvPr/>
              </p:nvSpPr>
              <p:spPr>
                <a:xfrm>
                  <a:off x="1462352" y="1332196"/>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lowchart: Connector 92">
                  <a:extLst>
                    <a:ext uri="{FF2B5EF4-FFF2-40B4-BE49-F238E27FC236}">
                      <a16:creationId xmlns:a16="http://schemas.microsoft.com/office/drawing/2014/main" id="{A7F41467-8D2C-4A47-BFDC-70CCC32E6E5B}"/>
                    </a:ext>
                  </a:extLst>
                </p:cNvPr>
                <p:cNvSpPr/>
                <p:nvPr/>
              </p:nvSpPr>
              <p:spPr>
                <a:xfrm>
                  <a:off x="2527479" y="2346528"/>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lowchart: Connector 93">
                  <a:extLst>
                    <a:ext uri="{FF2B5EF4-FFF2-40B4-BE49-F238E27FC236}">
                      <a16:creationId xmlns:a16="http://schemas.microsoft.com/office/drawing/2014/main" id="{AE0EB2D7-142B-4B39-8926-633E60036FBB}"/>
                    </a:ext>
                  </a:extLst>
                </p:cNvPr>
                <p:cNvSpPr/>
                <p:nvPr/>
              </p:nvSpPr>
              <p:spPr>
                <a:xfrm>
                  <a:off x="1462351" y="3347140"/>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lowchart: Connector 94">
                  <a:extLst>
                    <a:ext uri="{FF2B5EF4-FFF2-40B4-BE49-F238E27FC236}">
                      <a16:creationId xmlns:a16="http://schemas.microsoft.com/office/drawing/2014/main" id="{8118CE11-7847-477C-8FFD-19246548928D}"/>
                    </a:ext>
                  </a:extLst>
                </p:cNvPr>
                <p:cNvSpPr/>
                <p:nvPr/>
              </p:nvSpPr>
              <p:spPr>
                <a:xfrm>
                  <a:off x="435997" y="2356205"/>
                  <a:ext cx="482321" cy="450443"/>
                </a:xfrm>
                <a:prstGeom prst="flowChartConnector">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Arc 15">
                  <a:extLst>
                    <a:ext uri="{FF2B5EF4-FFF2-40B4-BE49-F238E27FC236}">
                      <a16:creationId xmlns:a16="http://schemas.microsoft.com/office/drawing/2014/main" id="{6E7BB275-A98D-4FDE-BE7A-8475DBC95289}"/>
                    </a:ext>
                  </a:extLst>
                </p:cNvPr>
                <p:cNvSpPr/>
                <p:nvPr/>
              </p:nvSpPr>
              <p:spPr>
                <a:xfrm rot="5104765">
                  <a:off x="2065735" y="2916070"/>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7" name="Arc 15">
                  <a:extLst>
                    <a:ext uri="{FF2B5EF4-FFF2-40B4-BE49-F238E27FC236}">
                      <a16:creationId xmlns:a16="http://schemas.microsoft.com/office/drawing/2014/main" id="{203A79C8-5561-4C95-8A74-C69DF4A36CE5}"/>
                    </a:ext>
                  </a:extLst>
                </p:cNvPr>
                <p:cNvSpPr/>
                <p:nvPr/>
              </p:nvSpPr>
              <p:spPr>
                <a:xfrm rot="10518809">
                  <a:off x="705571" y="2939706"/>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Arc 15">
                  <a:extLst>
                    <a:ext uri="{FF2B5EF4-FFF2-40B4-BE49-F238E27FC236}">
                      <a16:creationId xmlns:a16="http://schemas.microsoft.com/office/drawing/2014/main" id="{320872E9-D08D-43C6-A489-7F892C192BF4}"/>
                    </a:ext>
                  </a:extLst>
                </p:cNvPr>
                <p:cNvSpPr/>
                <p:nvPr/>
              </p:nvSpPr>
              <p:spPr>
                <a:xfrm rot="15952834">
                  <a:off x="683599" y="1553009"/>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Arc 15">
                  <a:extLst>
                    <a:ext uri="{FF2B5EF4-FFF2-40B4-BE49-F238E27FC236}">
                      <a16:creationId xmlns:a16="http://schemas.microsoft.com/office/drawing/2014/main" id="{36EC2A89-71CB-4443-8577-CBF97EB4DEBD}"/>
                    </a:ext>
                  </a:extLst>
                </p:cNvPr>
                <p:cNvSpPr/>
                <p:nvPr/>
              </p:nvSpPr>
              <p:spPr>
                <a:xfrm>
                  <a:off x="2100422" y="1557417"/>
                  <a:ext cx="668217" cy="722853"/>
                </a:xfrm>
                <a:custGeom>
                  <a:avLst/>
                  <a:gdLst>
                    <a:gd name="connsiteX0" fmla="*/ 487346 w 974692"/>
                    <a:gd name="connsiteY0" fmla="*/ 0 h 1345221"/>
                    <a:gd name="connsiteX1" fmla="*/ 974692 w 974692"/>
                    <a:gd name="connsiteY1" fmla="*/ 672611 h 1345221"/>
                    <a:gd name="connsiteX2" fmla="*/ 487346 w 974692"/>
                    <a:gd name="connsiteY2" fmla="*/ 672611 h 1345221"/>
                    <a:gd name="connsiteX3" fmla="*/ 487346 w 974692"/>
                    <a:gd name="connsiteY3" fmla="*/ 0 h 1345221"/>
                    <a:gd name="connsiteX0" fmla="*/ 487346 w 974692"/>
                    <a:gd name="connsiteY0" fmla="*/ 0 h 1345221"/>
                    <a:gd name="connsiteX1" fmla="*/ 974692 w 974692"/>
                    <a:gd name="connsiteY1" fmla="*/ 672611 h 1345221"/>
                    <a:gd name="connsiteX0" fmla="*/ 0 w 668217"/>
                    <a:gd name="connsiteY0" fmla="*/ 0 h 722853"/>
                    <a:gd name="connsiteX1" fmla="*/ 487346 w 668217"/>
                    <a:gd name="connsiteY1" fmla="*/ 672611 h 722853"/>
                    <a:gd name="connsiteX2" fmla="*/ 0 w 668217"/>
                    <a:gd name="connsiteY2" fmla="*/ 672611 h 722853"/>
                    <a:gd name="connsiteX3" fmla="*/ 0 w 668217"/>
                    <a:gd name="connsiteY3" fmla="*/ 0 h 722853"/>
                    <a:gd name="connsiteX0" fmla="*/ 0 w 668217"/>
                    <a:gd name="connsiteY0" fmla="*/ 0 h 722853"/>
                    <a:gd name="connsiteX1" fmla="*/ 668217 w 668217"/>
                    <a:gd name="connsiteY1" fmla="*/ 722853 h 722853"/>
                  </a:gdLst>
                  <a:ahLst/>
                  <a:cxnLst>
                    <a:cxn ang="0">
                      <a:pos x="connsiteX0" y="connsiteY0"/>
                    </a:cxn>
                    <a:cxn ang="0">
                      <a:pos x="connsiteX1" y="connsiteY1"/>
                    </a:cxn>
                  </a:cxnLst>
                  <a:rect l="l" t="t" r="r" b="b"/>
                  <a:pathLst>
                    <a:path w="668217" h="722853" stroke="0" extrusionOk="0">
                      <a:moveTo>
                        <a:pt x="0" y="0"/>
                      </a:moveTo>
                      <a:cubicBezTo>
                        <a:pt x="269154" y="0"/>
                        <a:pt x="487346" y="301138"/>
                        <a:pt x="487346" y="672611"/>
                      </a:cubicBezTo>
                      <a:lnTo>
                        <a:pt x="0" y="672611"/>
                      </a:lnTo>
                      <a:lnTo>
                        <a:pt x="0" y="0"/>
                      </a:lnTo>
                      <a:close/>
                    </a:path>
                    <a:path w="668217" h="722853" fill="none">
                      <a:moveTo>
                        <a:pt x="0" y="0"/>
                      </a:moveTo>
                      <a:cubicBezTo>
                        <a:pt x="269154" y="0"/>
                        <a:pt x="668217" y="351380"/>
                        <a:pt x="668217" y="722853"/>
                      </a:cubicBezTo>
                    </a:path>
                  </a:pathLst>
                </a:cu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0" name="Freeform 8">
                  <a:extLst>
                    <a:ext uri="{FF2B5EF4-FFF2-40B4-BE49-F238E27FC236}">
                      <a16:creationId xmlns:a16="http://schemas.microsoft.com/office/drawing/2014/main" id="{220F2E00-7B3B-49C3-B3C3-DE1DE8AC096E}"/>
                    </a:ext>
                  </a:extLst>
                </p:cNvPr>
                <p:cNvSpPr/>
                <p:nvPr/>
              </p:nvSpPr>
              <p:spPr>
                <a:xfrm rot="21172262">
                  <a:off x="1130060" y="2069226"/>
                  <a:ext cx="1107253" cy="1060397"/>
                </a:xfrm>
                <a:custGeom>
                  <a:avLst/>
                  <a:gdLst>
                    <a:gd name="connsiteX0" fmla="*/ 3120206 w 5240930"/>
                    <a:gd name="connsiteY0" fmla="*/ 18970 h 4842334"/>
                    <a:gd name="connsiteX1" fmla="*/ 5221960 w 5240930"/>
                    <a:gd name="connsiteY1" fmla="*/ 2721610 h 4842334"/>
                    <a:gd name="connsiteX2" fmla="*/ 2519320 w 5240930"/>
                    <a:gd name="connsiteY2" fmla="*/ 4823364 h 4842334"/>
                    <a:gd name="connsiteX3" fmla="*/ 436222 w 5240930"/>
                    <a:gd name="connsiteY3" fmla="*/ 2848572 h 4842334"/>
                    <a:gd name="connsiteX4" fmla="*/ 414986 w 5240930"/>
                    <a:gd name="connsiteY4" fmla="*/ 2682589 h 4842334"/>
                    <a:gd name="connsiteX5" fmla="*/ 0 w 5240930"/>
                    <a:gd name="connsiteY5" fmla="*/ 2682589 h 4842334"/>
                    <a:gd name="connsiteX6" fmla="*/ 457731 w 5240930"/>
                    <a:gd name="connsiteY6" fmla="*/ 1893399 h 4842334"/>
                    <a:gd name="connsiteX7" fmla="*/ 460687 w 5240930"/>
                    <a:gd name="connsiteY7" fmla="*/ 1876665 h 4842334"/>
                    <a:gd name="connsiteX8" fmla="*/ 464753 w 5240930"/>
                    <a:gd name="connsiteY8" fmla="*/ 1862301 h 4842334"/>
                    <a:gd name="connsiteX9" fmla="*/ 472187 w 5240930"/>
                    <a:gd name="connsiteY9" fmla="*/ 1868475 h 4842334"/>
                    <a:gd name="connsiteX10" fmla="*/ 622092 w 5240930"/>
                    <a:gd name="connsiteY10" fmla="*/ 1610017 h 4842334"/>
                    <a:gd name="connsiteX11" fmla="*/ 1244183 w 5240930"/>
                    <a:gd name="connsiteY11" fmla="*/ 2682589 h 4842334"/>
                    <a:gd name="connsiteX12" fmla="*/ 890089 w 5240930"/>
                    <a:gd name="connsiteY12" fmla="*/ 2682589 h 4842334"/>
                    <a:gd name="connsiteX13" fmla="*/ 897077 w 5240930"/>
                    <a:gd name="connsiteY13" fmla="*/ 2741570 h 4842334"/>
                    <a:gd name="connsiteX14" fmla="*/ 2577925 w 5240930"/>
                    <a:gd name="connsiteY14" fmla="*/ 4354791 h 4842334"/>
                    <a:gd name="connsiteX15" fmla="*/ 4753388 w 5240930"/>
                    <a:gd name="connsiteY15" fmla="*/ 2663005 h 4842334"/>
                    <a:gd name="connsiteX16" fmla="*/ 3061602 w 5240930"/>
                    <a:gd name="connsiteY16" fmla="*/ 487542 h 4842334"/>
                    <a:gd name="connsiteX17" fmla="*/ 1132227 w 5240930"/>
                    <a:gd name="connsiteY17" fmla="*/ 1445680 h 4842334"/>
                    <a:gd name="connsiteX18" fmla="*/ 1061341 w 5240930"/>
                    <a:gd name="connsiteY18" fmla="*/ 1583422 h 4842334"/>
                    <a:gd name="connsiteX19" fmla="*/ 1153218 w 5240930"/>
                    <a:gd name="connsiteY19" fmla="*/ 1039838 h 4842334"/>
                    <a:gd name="connsiteX20" fmla="*/ 732981 w 5240930"/>
                    <a:gd name="connsiteY20" fmla="*/ 1194281 h 4842334"/>
                    <a:gd name="connsiteX21" fmla="*/ 850707 w 5240930"/>
                    <a:gd name="connsiteY21" fmla="*/ 1011957 h 4842334"/>
                    <a:gd name="connsiteX22" fmla="*/ 3120206 w 5240930"/>
                    <a:gd name="connsiteY22" fmla="*/ 18970 h 4842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240930" h="4842334">
                      <a:moveTo>
                        <a:pt x="3120206" y="18970"/>
                      </a:moveTo>
                      <a:cubicBezTo>
                        <a:pt x="4446903" y="184900"/>
                        <a:pt x="5387890" y="1394913"/>
                        <a:pt x="5221960" y="2721610"/>
                      </a:cubicBezTo>
                      <a:cubicBezTo>
                        <a:pt x="5056030" y="4048307"/>
                        <a:pt x="3846017" y="4989294"/>
                        <a:pt x="2519320" y="4823364"/>
                      </a:cubicBezTo>
                      <a:cubicBezTo>
                        <a:pt x="1441379" y="4688546"/>
                        <a:pt x="618067" y="3864470"/>
                        <a:pt x="436222" y="2848572"/>
                      </a:cubicBezTo>
                      <a:lnTo>
                        <a:pt x="414986" y="2682589"/>
                      </a:lnTo>
                      <a:lnTo>
                        <a:pt x="0" y="2682589"/>
                      </a:lnTo>
                      <a:lnTo>
                        <a:pt x="457731" y="1893399"/>
                      </a:lnTo>
                      <a:lnTo>
                        <a:pt x="460687" y="1876665"/>
                      </a:lnTo>
                      <a:lnTo>
                        <a:pt x="464753" y="1862301"/>
                      </a:lnTo>
                      <a:lnTo>
                        <a:pt x="472187" y="1868475"/>
                      </a:lnTo>
                      <a:lnTo>
                        <a:pt x="622092" y="1610017"/>
                      </a:lnTo>
                      <a:lnTo>
                        <a:pt x="1244183" y="2682589"/>
                      </a:lnTo>
                      <a:lnTo>
                        <a:pt x="890089" y="2682589"/>
                      </a:lnTo>
                      <a:lnTo>
                        <a:pt x="897077" y="2741570"/>
                      </a:lnTo>
                      <a:cubicBezTo>
                        <a:pt x="1034804" y="3570131"/>
                        <a:pt x="1701904" y="4245227"/>
                        <a:pt x="2577925" y="4354791"/>
                      </a:cubicBezTo>
                      <a:cubicBezTo>
                        <a:pt x="3645836" y="4488355"/>
                        <a:pt x="4619824" y="3730916"/>
                        <a:pt x="4753388" y="2663005"/>
                      </a:cubicBezTo>
                      <a:cubicBezTo>
                        <a:pt x="4886951" y="1595094"/>
                        <a:pt x="4129513" y="621106"/>
                        <a:pt x="3061602" y="487542"/>
                      </a:cubicBezTo>
                      <a:cubicBezTo>
                        <a:pt x="2260669" y="387370"/>
                        <a:pt x="1512567" y="788386"/>
                        <a:pt x="1132227" y="1445680"/>
                      </a:cubicBezTo>
                      <a:lnTo>
                        <a:pt x="1061341" y="1583422"/>
                      </a:lnTo>
                      <a:lnTo>
                        <a:pt x="1153218" y="1039838"/>
                      </a:lnTo>
                      <a:lnTo>
                        <a:pt x="732981" y="1194281"/>
                      </a:lnTo>
                      <a:lnTo>
                        <a:pt x="850707" y="1011957"/>
                      </a:lnTo>
                      <a:cubicBezTo>
                        <a:pt x="1351150" y="314007"/>
                        <a:pt x="2208102" y="-95107"/>
                        <a:pt x="3120206" y="1897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pic>
        <p:nvPicPr>
          <p:cNvPr id="111" name="Graphic 110" descr="Connections">
            <a:extLst>
              <a:ext uri="{FF2B5EF4-FFF2-40B4-BE49-F238E27FC236}">
                <a16:creationId xmlns:a16="http://schemas.microsoft.com/office/drawing/2014/main" id="{D9D1CC1F-EFA2-452B-98C8-90A6288B1F0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039232" y="2694378"/>
            <a:ext cx="856410" cy="856410"/>
          </a:xfrm>
          <a:prstGeom prst="rect">
            <a:avLst/>
          </a:prstGeom>
        </p:spPr>
      </p:pic>
      <p:pic>
        <p:nvPicPr>
          <p:cNvPr id="117" name="Graphic 116" descr="Meeting">
            <a:extLst>
              <a:ext uri="{FF2B5EF4-FFF2-40B4-BE49-F238E27FC236}">
                <a16:creationId xmlns:a16="http://schemas.microsoft.com/office/drawing/2014/main" id="{2D05C409-A399-4F50-A42A-E3D2EC71BD28}"/>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6038117" y="2860189"/>
            <a:ext cx="446497" cy="446497"/>
          </a:xfrm>
          <a:prstGeom prst="rect">
            <a:avLst/>
          </a:prstGeom>
        </p:spPr>
      </p:pic>
      <p:pic>
        <p:nvPicPr>
          <p:cNvPr id="16" name="Graphic 15" descr="Handshake">
            <a:extLst>
              <a:ext uri="{FF2B5EF4-FFF2-40B4-BE49-F238E27FC236}">
                <a16:creationId xmlns:a16="http://schemas.microsoft.com/office/drawing/2014/main" id="{5B1EA6E6-3479-40A1-970F-2F3C7FF112F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7200399" y="4004774"/>
            <a:ext cx="525645" cy="525645"/>
          </a:xfrm>
          <a:prstGeom prst="rect">
            <a:avLst/>
          </a:prstGeom>
        </p:spPr>
      </p:pic>
      <p:sp>
        <p:nvSpPr>
          <p:cNvPr id="22" name="TextBox 21">
            <a:extLst>
              <a:ext uri="{FF2B5EF4-FFF2-40B4-BE49-F238E27FC236}">
                <a16:creationId xmlns:a16="http://schemas.microsoft.com/office/drawing/2014/main" id="{D295D022-667A-408C-8740-08A4DF68C71D}"/>
              </a:ext>
            </a:extLst>
          </p:cNvPr>
          <p:cNvSpPr txBox="1"/>
          <p:nvPr/>
        </p:nvSpPr>
        <p:spPr>
          <a:xfrm>
            <a:off x="8307835" y="3293443"/>
            <a:ext cx="976917" cy="415498"/>
          </a:xfrm>
          <a:prstGeom prst="rect">
            <a:avLst/>
          </a:prstGeom>
          <a:noFill/>
        </p:spPr>
        <p:txBody>
          <a:bodyPr wrap="square" rtlCol="0">
            <a:spAutoFit/>
          </a:bodyPr>
          <a:lstStyle/>
          <a:p>
            <a:r>
              <a:rPr lang="en-US" sz="700" b="1" dirty="0"/>
              <a:t>External dissemination of research findings</a:t>
            </a:r>
          </a:p>
        </p:txBody>
      </p:sp>
      <p:pic>
        <p:nvPicPr>
          <p:cNvPr id="123" name="Graphic 122" descr="Cheers">
            <a:extLst>
              <a:ext uri="{FF2B5EF4-FFF2-40B4-BE49-F238E27FC236}">
                <a16:creationId xmlns:a16="http://schemas.microsoft.com/office/drawing/2014/main" id="{7272A148-EB1C-4963-9DC3-4C56260B3EC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7194873" y="1655054"/>
            <a:ext cx="489948" cy="489948"/>
          </a:xfrm>
          <a:prstGeom prst="rect">
            <a:avLst/>
          </a:prstGeom>
        </p:spPr>
      </p:pic>
      <p:sp>
        <p:nvSpPr>
          <p:cNvPr id="106" name="TextBox 105">
            <a:extLst>
              <a:ext uri="{FF2B5EF4-FFF2-40B4-BE49-F238E27FC236}">
                <a16:creationId xmlns:a16="http://schemas.microsoft.com/office/drawing/2014/main" id="{F8F06C11-267F-4B7B-8AC0-43F63EE6878D}"/>
              </a:ext>
            </a:extLst>
          </p:cNvPr>
          <p:cNvSpPr txBox="1"/>
          <p:nvPr/>
        </p:nvSpPr>
        <p:spPr>
          <a:xfrm>
            <a:off x="6804957" y="1078063"/>
            <a:ext cx="1359102" cy="369332"/>
          </a:xfrm>
          <a:prstGeom prst="rect">
            <a:avLst/>
          </a:prstGeom>
          <a:solidFill>
            <a:schemeClr val="accent6">
              <a:lumMod val="75000"/>
            </a:schemeClr>
          </a:solidFill>
        </p:spPr>
        <p:txBody>
          <a:bodyPr wrap="square" rtlCol="0">
            <a:spAutoFit/>
          </a:bodyPr>
          <a:lstStyle/>
          <a:p>
            <a:r>
              <a:rPr lang="en-US" sz="1800" b="1" dirty="0">
                <a:solidFill>
                  <a:schemeClr val="bg1"/>
                </a:solidFill>
              </a:rPr>
              <a:t>   External</a:t>
            </a:r>
          </a:p>
        </p:txBody>
      </p:sp>
      <p:pic>
        <p:nvPicPr>
          <p:cNvPr id="113" name="Graphic 112" descr="Head with gears">
            <a:extLst>
              <a:ext uri="{FF2B5EF4-FFF2-40B4-BE49-F238E27FC236}">
                <a16:creationId xmlns:a16="http://schemas.microsoft.com/office/drawing/2014/main" id="{D78B2237-CFC2-43E6-87E7-CAF8907BC683}"/>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434050" y="1707873"/>
            <a:ext cx="383643" cy="383643"/>
          </a:xfrm>
          <a:prstGeom prst="rect">
            <a:avLst/>
          </a:prstGeom>
        </p:spPr>
      </p:pic>
      <p:pic>
        <p:nvPicPr>
          <p:cNvPr id="115" name="Graphic 114" descr="Group brainstorm">
            <a:extLst>
              <a:ext uri="{FF2B5EF4-FFF2-40B4-BE49-F238E27FC236}">
                <a16:creationId xmlns:a16="http://schemas.microsoft.com/office/drawing/2014/main" id="{375777E3-8B28-4CB4-A257-EC4D42A9040D}"/>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83302" y="2831830"/>
            <a:ext cx="461686" cy="461686"/>
          </a:xfrm>
          <a:prstGeom prst="rect">
            <a:avLst/>
          </a:prstGeom>
        </p:spPr>
      </p:pic>
      <p:pic>
        <p:nvPicPr>
          <p:cNvPr id="119" name="Graphic 118" descr="Books">
            <a:extLst>
              <a:ext uri="{FF2B5EF4-FFF2-40B4-BE49-F238E27FC236}">
                <a16:creationId xmlns:a16="http://schemas.microsoft.com/office/drawing/2014/main" id="{8580FD99-8226-44DA-B32A-FE475933C459}"/>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2684488" y="2863980"/>
            <a:ext cx="412796" cy="412796"/>
          </a:xfrm>
          <a:prstGeom prst="rect">
            <a:avLst/>
          </a:prstGeom>
        </p:spPr>
      </p:pic>
      <p:pic>
        <p:nvPicPr>
          <p:cNvPr id="121" name="Graphic 120" descr="Presentation with bar chart">
            <a:extLst>
              <a:ext uri="{FF2B5EF4-FFF2-40B4-BE49-F238E27FC236}">
                <a16:creationId xmlns:a16="http://schemas.microsoft.com/office/drawing/2014/main" id="{ABF9E6FE-39EF-4AD2-BB03-2786A390D094}"/>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1408196" y="4025827"/>
            <a:ext cx="474270" cy="474270"/>
          </a:xfrm>
          <a:prstGeom prst="rect">
            <a:avLst/>
          </a:prstGeom>
        </p:spPr>
      </p:pic>
      <p:pic>
        <p:nvPicPr>
          <p:cNvPr id="109" name="Graphic 108" descr="Gears">
            <a:extLst>
              <a:ext uri="{FF2B5EF4-FFF2-40B4-BE49-F238E27FC236}">
                <a16:creationId xmlns:a16="http://schemas.microsoft.com/office/drawing/2014/main" id="{A8013BEE-1886-4C4E-A6C8-24AD1CDA6733}"/>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1220443" y="2694378"/>
            <a:ext cx="840536" cy="840536"/>
          </a:xfrm>
          <a:prstGeom prst="rect">
            <a:avLst/>
          </a:prstGeom>
        </p:spPr>
      </p:pic>
      <p:sp>
        <p:nvSpPr>
          <p:cNvPr id="103" name="TextBox 102">
            <a:extLst>
              <a:ext uri="{FF2B5EF4-FFF2-40B4-BE49-F238E27FC236}">
                <a16:creationId xmlns:a16="http://schemas.microsoft.com/office/drawing/2014/main" id="{E87C8B80-05ED-4D04-BD47-8E0903E75207}"/>
              </a:ext>
            </a:extLst>
          </p:cNvPr>
          <p:cNvSpPr txBox="1"/>
          <p:nvPr/>
        </p:nvSpPr>
        <p:spPr>
          <a:xfrm>
            <a:off x="946320" y="1078063"/>
            <a:ext cx="1359102" cy="369332"/>
          </a:xfrm>
          <a:prstGeom prst="rect">
            <a:avLst/>
          </a:prstGeom>
          <a:solidFill>
            <a:schemeClr val="accent6">
              <a:lumMod val="75000"/>
            </a:schemeClr>
          </a:solidFill>
        </p:spPr>
        <p:txBody>
          <a:bodyPr wrap="square" rtlCol="0">
            <a:spAutoFit/>
          </a:bodyPr>
          <a:lstStyle/>
          <a:p>
            <a:r>
              <a:rPr lang="en-US" sz="1800" b="1" dirty="0">
                <a:solidFill>
                  <a:schemeClr val="bg1"/>
                </a:solidFill>
              </a:rPr>
              <a:t>   Internal</a:t>
            </a:r>
          </a:p>
        </p:txBody>
      </p:sp>
      <p:pic>
        <p:nvPicPr>
          <p:cNvPr id="21" name="Picture 20">
            <a:extLst>
              <a:ext uri="{FF2B5EF4-FFF2-40B4-BE49-F238E27FC236}">
                <a16:creationId xmlns:a16="http://schemas.microsoft.com/office/drawing/2014/main" id="{8640CC0A-4EE0-40FF-BDD1-8F1E8322147C}"/>
              </a:ext>
              <a:ext uri="{C183D7F6-B498-43B3-948B-1728B52AA6E4}">
                <adec:decorative xmlns:adec="http://schemas.microsoft.com/office/drawing/2017/decorative" val="1"/>
              </a:ext>
            </a:extLst>
          </p:cNvPr>
          <p:cNvPicPr>
            <a:picLocks noChangeAspect="1"/>
          </p:cNvPicPr>
          <p:nvPr/>
        </p:nvPicPr>
        <p:blipFill>
          <a:blip r:embed="rId27"/>
          <a:stretch>
            <a:fillRect/>
          </a:stretch>
        </p:blipFill>
        <p:spPr>
          <a:xfrm>
            <a:off x="8481083" y="2846735"/>
            <a:ext cx="475529" cy="475529"/>
          </a:xfrm>
          <a:prstGeom prst="rect">
            <a:avLst/>
          </a:prstGeom>
        </p:spPr>
      </p:pic>
      <p:sp>
        <p:nvSpPr>
          <p:cNvPr id="20" name="TextBox 19">
            <a:extLst>
              <a:ext uri="{FF2B5EF4-FFF2-40B4-BE49-F238E27FC236}">
                <a16:creationId xmlns:a16="http://schemas.microsoft.com/office/drawing/2014/main" id="{773100B6-41DE-4EA1-9C77-D3E679EAC468}"/>
              </a:ext>
            </a:extLst>
          </p:cNvPr>
          <p:cNvSpPr txBox="1"/>
          <p:nvPr/>
        </p:nvSpPr>
        <p:spPr>
          <a:xfrm>
            <a:off x="7019630" y="3720769"/>
            <a:ext cx="1203602" cy="307777"/>
          </a:xfrm>
          <a:prstGeom prst="rect">
            <a:avLst/>
          </a:prstGeom>
          <a:noFill/>
        </p:spPr>
        <p:txBody>
          <a:bodyPr wrap="square" rtlCol="0">
            <a:spAutoFit/>
          </a:bodyPr>
          <a:lstStyle/>
          <a:p>
            <a:r>
              <a:rPr lang="en-US" sz="700" b="1" dirty="0"/>
              <a:t>Research – Practitioner Collaboration</a:t>
            </a:r>
          </a:p>
        </p:txBody>
      </p:sp>
      <p:sp>
        <p:nvSpPr>
          <p:cNvPr id="14" name="TextBox 13">
            <a:extLst>
              <a:ext uri="{FF2B5EF4-FFF2-40B4-BE49-F238E27FC236}">
                <a16:creationId xmlns:a16="http://schemas.microsoft.com/office/drawing/2014/main" id="{3103F849-4581-4C53-86CA-277014D7A0AD}"/>
              </a:ext>
            </a:extLst>
          </p:cNvPr>
          <p:cNvSpPr txBox="1"/>
          <p:nvPr/>
        </p:nvSpPr>
        <p:spPr>
          <a:xfrm>
            <a:off x="7168578" y="2133807"/>
            <a:ext cx="905885" cy="307777"/>
          </a:xfrm>
          <a:prstGeom prst="rect">
            <a:avLst/>
          </a:prstGeom>
          <a:noFill/>
        </p:spPr>
        <p:txBody>
          <a:bodyPr wrap="square" rtlCol="0">
            <a:spAutoFit/>
          </a:bodyPr>
          <a:lstStyle/>
          <a:p>
            <a:r>
              <a:rPr lang="en-US" sz="700" b="1" dirty="0"/>
              <a:t>Intra-agency collaboration</a:t>
            </a:r>
          </a:p>
        </p:txBody>
      </p:sp>
      <p:sp>
        <p:nvSpPr>
          <p:cNvPr id="13" name="TextBox 12">
            <a:extLst>
              <a:ext uri="{FF2B5EF4-FFF2-40B4-BE49-F238E27FC236}">
                <a16:creationId xmlns:a16="http://schemas.microsoft.com/office/drawing/2014/main" id="{1FFC2046-D981-44BD-A1B9-CED46E59B27A}"/>
              </a:ext>
            </a:extLst>
          </p:cNvPr>
          <p:cNvSpPr txBox="1"/>
          <p:nvPr/>
        </p:nvSpPr>
        <p:spPr>
          <a:xfrm>
            <a:off x="5788770" y="3314209"/>
            <a:ext cx="1135389" cy="415498"/>
          </a:xfrm>
          <a:prstGeom prst="rect">
            <a:avLst/>
          </a:prstGeom>
          <a:noFill/>
        </p:spPr>
        <p:txBody>
          <a:bodyPr wrap="square" rtlCol="0">
            <a:spAutoFit/>
          </a:bodyPr>
          <a:lstStyle/>
          <a:p>
            <a:r>
              <a:rPr lang="en-US" sz="700" b="1" dirty="0"/>
              <a:t>Feedback from external education stakeholders</a:t>
            </a:r>
          </a:p>
        </p:txBody>
      </p:sp>
      <p:sp>
        <p:nvSpPr>
          <p:cNvPr id="12" name="TextBox 11">
            <a:extLst>
              <a:ext uri="{FF2B5EF4-FFF2-40B4-BE49-F238E27FC236}">
                <a16:creationId xmlns:a16="http://schemas.microsoft.com/office/drawing/2014/main" id="{606FBB40-B64C-46F5-A4C2-5F31C3B070CA}"/>
              </a:ext>
            </a:extLst>
          </p:cNvPr>
          <p:cNvSpPr txBox="1"/>
          <p:nvPr/>
        </p:nvSpPr>
        <p:spPr>
          <a:xfrm>
            <a:off x="1119995" y="3708941"/>
            <a:ext cx="1210668" cy="307777"/>
          </a:xfrm>
          <a:prstGeom prst="rect">
            <a:avLst/>
          </a:prstGeom>
          <a:noFill/>
        </p:spPr>
        <p:txBody>
          <a:bodyPr wrap="square" rtlCol="0">
            <a:spAutoFit/>
          </a:bodyPr>
          <a:lstStyle/>
          <a:p>
            <a:r>
              <a:rPr lang="en-US" sz="700" b="1" dirty="0"/>
              <a:t>Internal dissemination of research findings</a:t>
            </a:r>
          </a:p>
        </p:txBody>
      </p:sp>
      <p:sp>
        <p:nvSpPr>
          <p:cNvPr id="6" name="TextBox 5">
            <a:extLst>
              <a:ext uri="{FF2B5EF4-FFF2-40B4-BE49-F238E27FC236}">
                <a16:creationId xmlns:a16="http://schemas.microsoft.com/office/drawing/2014/main" id="{D5820C3C-1E95-4B40-83D5-AD80668FE7A8}"/>
              </a:ext>
            </a:extLst>
          </p:cNvPr>
          <p:cNvSpPr txBox="1"/>
          <p:nvPr/>
        </p:nvSpPr>
        <p:spPr>
          <a:xfrm>
            <a:off x="2601313" y="3322878"/>
            <a:ext cx="721762" cy="200055"/>
          </a:xfrm>
          <a:prstGeom prst="rect">
            <a:avLst/>
          </a:prstGeom>
          <a:noFill/>
        </p:spPr>
        <p:txBody>
          <a:bodyPr wrap="square" rtlCol="0">
            <a:spAutoFit/>
          </a:bodyPr>
          <a:lstStyle/>
          <a:p>
            <a:r>
              <a:rPr lang="en-US" sz="700" b="1" dirty="0"/>
              <a:t>Literature</a:t>
            </a:r>
          </a:p>
        </p:txBody>
      </p:sp>
      <p:sp>
        <p:nvSpPr>
          <p:cNvPr id="5" name="TextBox 4">
            <a:extLst>
              <a:ext uri="{FF2B5EF4-FFF2-40B4-BE49-F238E27FC236}">
                <a16:creationId xmlns:a16="http://schemas.microsoft.com/office/drawing/2014/main" id="{C297F636-FCC2-4336-99DC-E3C11C285731}"/>
              </a:ext>
            </a:extLst>
          </p:cNvPr>
          <p:cNvSpPr txBox="1"/>
          <p:nvPr/>
        </p:nvSpPr>
        <p:spPr>
          <a:xfrm>
            <a:off x="1254974" y="2133807"/>
            <a:ext cx="1273348" cy="307777"/>
          </a:xfrm>
          <a:prstGeom prst="rect">
            <a:avLst/>
          </a:prstGeom>
          <a:noFill/>
        </p:spPr>
        <p:txBody>
          <a:bodyPr wrap="square" rtlCol="0">
            <a:spAutoFit/>
          </a:bodyPr>
          <a:lstStyle/>
          <a:p>
            <a:r>
              <a:rPr lang="en-US" sz="700" b="1" dirty="0"/>
              <a:t>Internal research capacity</a:t>
            </a:r>
          </a:p>
        </p:txBody>
      </p:sp>
      <p:sp>
        <p:nvSpPr>
          <p:cNvPr id="3" name="TextBox 2">
            <a:extLst>
              <a:ext uri="{FF2B5EF4-FFF2-40B4-BE49-F238E27FC236}">
                <a16:creationId xmlns:a16="http://schemas.microsoft.com/office/drawing/2014/main" id="{67EAFA35-8F5F-4C54-9E48-15C9CC837F5D}"/>
              </a:ext>
            </a:extLst>
          </p:cNvPr>
          <p:cNvSpPr txBox="1"/>
          <p:nvPr/>
        </p:nvSpPr>
        <p:spPr>
          <a:xfrm>
            <a:off x="-60327" y="3339020"/>
            <a:ext cx="1376619" cy="276999"/>
          </a:xfrm>
          <a:prstGeom prst="rect">
            <a:avLst/>
          </a:prstGeom>
          <a:noFill/>
        </p:spPr>
        <p:txBody>
          <a:bodyPr wrap="square" rtlCol="0">
            <a:spAutoFit/>
          </a:bodyPr>
          <a:lstStyle/>
          <a:p>
            <a:r>
              <a:rPr lang="en-US" sz="600" b="1" dirty="0"/>
              <a:t>Feedback from program offices and other internal stakeholders</a:t>
            </a:r>
          </a:p>
        </p:txBody>
      </p:sp>
      <p:sp>
        <p:nvSpPr>
          <p:cNvPr id="15" name="Title 14" hidden="1">
            <a:extLst>
              <a:ext uri="{FF2B5EF4-FFF2-40B4-BE49-F238E27FC236}">
                <a16:creationId xmlns:a16="http://schemas.microsoft.com/office/drawing/2014/main" id="{0DA3FF6D-285E-4449-8774-AE7AC529F60B}"/>
              </a:ext>
            </a:extLst>
          </p:cNvPr>
          <p:cNvSpPr>
            <a:spLocks noGrp="1"/>
          </p:cNvSpPr>
          <p:nvPr>
            <p:ph type="title"/>
          </p:nvPr>
        </p:nvSpPr>
        <p:spPr>
          <a:xfrm>
            <a:off x="311700" y="-572700"/>
            <a:ext cx="8520600" cy="572700"/>
          </a:xfrm>
        </p:spPr>
        <p:txBody>
          <a:bodyPr lIns="91425" tIns="91425" rIns="91425" bIns="91425" anchor="b" anchorCtr="0"/>
          <a:lstStyle/>
          <a:p>
            <a:r>
              <a:rPr lang="en-US" dirty="0"/>
              <a:t>What we have learned </a:t>
            </a:r>
          </a:p>
        </p:txBody>
      </p:sp>
    </p:spTree>
    <p:extLst>
      <p:ext uri="{BB962C8B-B14F-4D97-AF65-F5344CB8AC3E}">
        <p14:creationId xmlns:p14="http://schemas.microsoft.com/office/powerpoint/2010/main" val="178204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518DF7D0-02B0-4ADB-A8EF-7ABB5DD92A96}"/>
              </a:ext>
            </a:extLst>
          </p:cNvPr>
          <p:cNvSpPr>
            <a:spLocks noGrp="1"/>
          </p:cNvSpPr>
          <p:nvPr>
            <p:ph type="title"/>
          </p:nvPr>
        </p:nvSpPr>
        <p:spPr/>
        <p:txBody>
          <a:bodyPr/>
          <a:lstStyle/>
          <a:p>
            <a:r>
              <a:rPr lang="en-US" dirty="0"/>
              <a:t>Contact</a:t>
            </a:r>
          </a:p>
        </p:txBody>
      </p:sp>
      <p:sp>
        <p:nvSpPr>
          <p:cNvPr id="7" name="Text Placeholder 6" descr="Contact Information"/>
          <p:cNvSpPr>
            <a:spLocks noGrp="1"/>
          </p:cNvSpPr>
          <p:nvPr>
            <p:ph type="body" sz="quarter" idx="14"/>
          </p:nvPr>
        </p:nvSpPr>
        <p:spPr>
          <a:xfrm>
            <a:off x="434595" y="2003540"/>
            <a:ext cx="7487434" cy="2344016"/>
          </a:xfrm>
        </p:spPr>
        <p:txBody>
          <a:bodyPr/>
          <a:lstStyle/>
          <a:p>
            <a:pPr lvl="0">
              <a:buClr>
                <a:srgbClr val="797979"/>
              </a:buClr>
            </a:pPr>
            <a:endParaRPr lang="en-US" sz="1200" b="1" dirty="0">
              <a:solidFill>
                <a:srgbClr val="CC0000"/>
              </a:solidFill>
              <a:sym typeface="Open Sans"/>
            </a:endParaRPr>
          </a:p>
          <a:p>
            <a:pPr lvl="0">
              <a:buClr>
                <a:srgbClr val="797979"/>
              </a:buClr>
            </a:pPr>
            <a:r>
              <a:rPr lang="en-US" sz="1200" b="1" dirty="0">
                <a:solidFill>
                  <a:srgbClr val="CC0000"/>
                </a:solidFill>
                <a:sym typeface="Open Sans"/>
              </a:rPr>
              <a:t>John Kraman</a:t>
            </a:r>
          </a:p>
          <a:p>
            <a:pPr lvl="0">
              <a:buClr>
                <a:srgbClr val="797979"/>
              </a:buClr>
            </a:pPr>
            <a:r>
              <a:rPr lang="en-US" sz="1200" dirty="0">
                <a:solidFill>
                  <a:srgbClr val="78909C">
                    <a:lumMod val="50000"/>
                  </a:srgbClr>
                </a:solidFill>
              </a:rPr>
              <a:t>Chief Information Officer</a:t>
            </a:r>
          </a:p>
          <a:p>
            <a:pPr lvl="0">
              <a:buClr>
                <a:srgbClr val="797979"/>
              </a:buClr>
            </a:pPr>
            <a:r>
              <a:rPr lang="en-US" sz="1200" dirty="0">
                <a:solidFill>
                  <a:srgbClr val="78909C">
                    <a:lumMod val="50000"/>
                  </a:srgbClr>
                </a:solidFill>
              </a:rPr>
              <a:t>Mississippi Department of Education</a:t>
            </a:r>
          </a:p>
          <a:p>
            <a:pPr lvl="0">
              <a:buClr>
                <a:srgbClr val="797979"/>
              </a:buClr>
            </a:pPr>
            <a:r>
              <a:rPr lang="en-US" sz="1200" dirty="0">
                <a:solidFill>
                  <a:srgbClr val="78909C">
                    <a:lumMod val="50000"/>
                  </a:srgbClr>
                </a:solidFill>
                <a:hlinkClick r:id="rId3"/>
              </a:rPr>
              <a:t>Jkraman@mdek12.org</a:t>
            </a:r>
            <a:endParaRPr lang="en-US" sz="1200" dirty="0">
              <a:solidFill>
                <a:srgbClr val="78909C">
                  <a:lumMod val="50000"/>
                </a:srgbClr>
              </a:solidFill>
            </a:endParaRPr>
          </a:p>
          <a:p>
            <a:pPr lvl="0">
              <a:buClr>
                <a:srgbClr val="797979"/>
              </a:buClr>
            </a:pPr>
            <a:endParaRPr lang="en-US" sz="1200" b="1" dirty="0">
              <a:solidFill>
                <a:srgbClr val="CC0000"/>
              </a:solidFill>
              <a:sym typeface="Open Sans"/>
            </a:endParaRPr>
          </a:p>
          <a:p>
            <a:pPr lvl="0">
              <a:buClr>
                <a:srgbClr val="797979"/>
              </a:buClr>
            </a:pPr>
            <a:r>
              <a:rPr lang="en-US" sz="1200" b="1" dirty="0">
                <a:solidFill>
                  <a:srgbClr val="CC0000"/>
                </a:solidFill>
                <a:sym typeface="Open Sans"/>
              </a:rPr>
              <a:t>Yan Li, Ph.D.	</a:t>
            </a:r>
          </a:p>
          <a:p>
            <a:pPr lvl="0">
              <a:buClr>
                <a:srgbClr val="797979"/>
              </a:buClr>
            </a:pPr>
            <a:r>
              <a:rPr lang="en-US" sz="1200" dirty="0">
                <a:solidFill>
                  <a:srgbClr val="78909C">
                    <a:lumMod val="50000"/>
                  </a:srgbClr>
                </a:solidFill>
              </a:rPr>
              <a:t>Director, Office of Research and Development</a:t>
            </a:r>
          </a:p>
          <a:p>
            <a:pPr lvl="0">
              <a:buClr>
                <a:srgbClr val="797979"/>
              </a:buClr>
            </a:pPr>
            <a:r>
              <a:rPr lang="en-US" sz="1200" dirty="0">
                <a:solidFill>
                  <a:srgbClr val="78909C">
                    <a:lumMod val="50000"/>
                  </a:srgbClr>
                </a:solidFill>
              </a:rPr>
              <a:t>Mississippi Department of Education	</a:t>
            </a:r>
          </a:p>
          <a:p>
            <a:pPr lvl="0">
              <a:buClr>
                <a:srgbClr val="797979"/>
              </a:buClr>
            </a:pPr>
            <a:r>
              <a:rPr lang="en-US" sz="1200" dirty="0">
                <a:solidFill>
                  <a:srgbClr val="78909C">
                    <a:lumMod val="50000"/>
                  </a:srgbClr>
                </a:solidFill>
                <a:hlinkClick r:id="rId4"/>
              </a:rPr>
              <a:t>YLi@mdek12.org</a:t>
            </a:r>
            <a:endParaRPr lang="en-US" sz="1200" dirty="0">
              <a:solidFill>
                <a:srgbClr val="78909C">
                  <a:lumMod val="50000"/>
                </a:srgbClr>
              </a:solidFill>
            </a:endParaRPr>
          </a:p>
          <a:p>
            <a:pPr lvl="0">
              <a:buClr>
                <a:srgbClr val="797979"/>
              </a:buClr>
            </a:pPr>
            <a:endParaRPr lang="en-US" sz="1200" b="1" dirty="0">
              <a:solidFill>
                <a:srgbClr val="CC0000"/>
              </a:solidFill>
              <a:sym typeface="Open Sans"/>
            </a:endParaRPr>
          </a:p>
          <a:p>
            <a:pPr lvl="0">
              <a:buClr>
                <a:srgbClr val="797979"/>
              </a:buClr>
            </a:pPr>
            <a:endParaRPr lang="en-US" sz="1200" b="1" dirty="0">
              <a:solidFill>
                <a:srgbClr val="CC0000"/>
              </a:solidFill>
              <a:sym typeface="Open Sans"/>
            </a:endParaRPr>
          </a:p>
          <a:p>
            <a:endParaRPr lang="en-US" sz="2800" dirty="0"/>
          </a:p>
        </p:txBody>
      </p:sp>
      <p:sp>
        <p:nvSpPr>
          <p:cNvPr id="4" name="Slide Number Placeholder 3" descr="Page Number"/>
          <p:cNvSpPr>
            <a:spLocks noGrp="1"/>
          </p:cNvSpPr>
          <p:nvPr>
            <p:ph type="sldNum" idx="12"/>
          </p:nvPr>
        </p:nvSpPr>
        <p:spPr/>
        <p:txBody>
          <a:bodyPr/>
          <a:lstStyle/>
          <a:p>
            <a:fld id="{00000000-1234-1234-1234-123412341234}" type="slidenum">
              <a:rPr lang="en" smtClean="0"/>
              <a:pPr/>
              <a:t>25</a:t>
            </a:fld>
            <a:endParaRPr lang="en" dirty="0"/>
          </a:p>
        </p:txBody>
      </p:sp>
    </p:spTree>
    <p:extLst>
      <p:ext uri="{BB962C8B-B14F-4D97-AF65-F5344CB8AC3E}">
        <p14:creationId xmlns:p14="http://schemas.microsoft.com/office/powerpoint/2010/main" val="10711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descr="This slide describes that the process begins with motivation and agenda development, and is filled with challenges.  At the end of the process there is agenda implementation and integration. ">
            <a:extLst>
              <a:ext uri="{FF2B5EF4-FFF2-40B4-BE49-F238E27FC236}">
                <a16:creationId xmlns:a16="http://schemas.microsoft.com/office/drawing/2014/main" id="{7AA6C4E6-C48C-45DF-8AB7-A8E33302D15E}"/>
              </a:ext>
            </a:extLst>
          </p:cNvPr>
          <p:cNvGrpSpPr/>
          <p:nvPr/>
        </p:nvGrpSpPr>
        <p:grpSpPr>
          <a:xfrm>
            <a:off x="1079783" y="592853"/>
            <a:ext cx="6878512" cy="4286488"/>
            <a:chOff x="639543" y="1386402"/>
            <a:chExt cx="7732156" cy="4797114"/>
          </a:xfrm>
        </p:grpSpPr>
        <p:grpSp>
          <p:nvGrpSpPr>
            <p:cNvPr id="24" name="Group 23">
              <a:extLst>
                <a:ext uri="{FF2B5EF4-FFF2-40B4-BE49-F238E27FC236}">
                  <a16:creationId xmlns:a16="http://schemas.microsoft.com/office/drawing/2014/main" id="{BA0220C1-4EEE-437D-864D-78F20A13559A}"/>
                </a:ext>
              </a:extLst>
            </p:cNvPr>
            <p:cNvGrpSpPr/>
            <p:nvPr/>
          </p:nvGrpSpPr>
          <p:grpSpPr>
            <a:xfrm>
              <a:off x="1079988" y="1696720"/>
              <a:ext cx="6993579" cy="4053840"/>
              <a:chOff x="1415268" y="1127760"/>
              <a:chExt cx="6993579" cy="4053840"/>
            </a:xfrm>
          </p:grpSpPr>
          <p:cxnSp>
            <p:nvCxnSpPr>
              <p:cNvPr id="36" name="Straight Arrow Connector 35">
                <a:extLst>
                  <a:ext uri="{FF2B5EF4-FFF2-40B4-BE49-F238E27FC236}">
                    <a16:creationId xmlns:a16="http://schemas.microsoft.com/office/drawing/2014/main" id="{2C136C23-5349-4C5B-973A-2006615BD481}"/>
                  </a:ext>
                </a:extLst>
              </p:cNvPr>
              <p:cNvCxnSpPr/>
              <p:nvPr/>
            </p:nvCxnSpPr>
            <p:spPr>
              <a:xfrm flipV="1">
                <a:off x="1415268" y="1127760"/>
                <a:ext cx="0" cy="4053840"/>
              </a:xfrm>
              <a:prstGeom prst="straightConnector1">
                <a:avLst/>
              </a:prstGeom>
              <a:ln w="38100">
                <a:solidFill>
                  <a:schemeClr val="tx1">
                    <a:alpha val="28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112F25D5-C6E2-4321-8DF5-683DACD6EB08}"/>
                  </a:ext>
                </a:extLst>
              </p:cNvPr>
              <p:cNvCxnSpPr>
                <a:cxnSpLocks/>
              </p:cNvCxnSpPr>
              <p:nvPr/>
            </p:nvCxnSpPr>
            <p:spPr>
              <a:xfrm>
                <a:off x="1415268" y="5181600"/>
                <a:ext cx="6993579" cy="0"/>
              </a:xfrm>
              <a:prstGeom prst="straightConnector1">
                <a:avLst/>
              </a:prstGeom>
              <a:ln w="38100">
                <a:solidFill>
                  <a:schemeClr val="tx1">
                    <a:alpha val="28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5" name="Oval 24">
              <a:extLst>
                <a:ext uri="{FF2B5EF4-FFF2-40B4-BE49-F238E27FC236}">
                  <a16:creationId xmlns:a16="http://schemas.microsoft.com/office/drawing/2014/main" id="{3529EF37-B8A7-4EED-85F6-27E27E8DF7D5}"/>
                </a:ext>
              </a:extLst>
            </p:cNvPr>
            <p:cNvSpPr/>
            <p:nvPr/>
          </p:nvSpPr>
          <p:spPr>
            <a:xfrm flipV="1">
              <a:off x="3527220" y="5370307"/>
              <a:ext cx="1419000" cy="115308"/>
            </a:xfrm>
            <a:prstGeom prst="ellipse">
              <a:avLst/>
            </a:prstGeom>
            <a:gradFill flip="none" rotWithShape="1">
              <a:gsLst>
                <a:gs pos="0">
                  <a:schemeClr val="bg1">
                    <a:alpha val="40000"/>
                  </a:schemeClr>
                </a:gs>
                <a:gs pos="100000">
                  <a:schemeClr val="bg1">
                    <a:alpha val="0"/>
                  </a:schemeClr>
                </a:gs>
              </a:gsLst>
              <a:path path="shape">
                <a:fillToRect l="50000" t="50000" r="50000" b="50000"/>
              </a:path>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5" name="TextBox 34">
              <a:extLst>
                <a:ext uri="{FF2B5EF4-FFF2-40B4-BE49-F238E27FC236}">
                  <a16:creationId xmlns:a16="http://schemas.microsoft.com/office/drawing/2014/main" id="{FDFBE5F4-35D5-401A-BCEF-1242B34801FD}"/>
                </a:ext>
              </a:extLst>
            </p:cNvPr>
            <p:cNvSpPr txBox="1"/>
            <p:nvPr/>
          </p:nvSpPr>
          <p:spPr>
            <a:xfrm>
              <a:off x="6169835" y="5839075"/>
              <a:ext cx="1825599" cy="344441"/>
            </a:xfrm>
            <a:prstGeom prst="rect">
              <a:avLst/>
            </a:prstGeom>
            <a:noFill/>
          </p:spPr>
          <p:txBody>
            <a:bodyPr wrap="square" rtlCol="0">
              <a:spAutoFit/>
            </a:bodyPr>
            <a:lstStyle/>
            <a:p>
              <a:pPr algn="r"/>
              <a:r>
                <a:rPr lang="en-US" sz="1400" dirty="0"/>
                <a:t> Time</a:t>
              </a:r>
            </a:p>
          </p:txBody>
        </p:sp>
        <p:sp>
          <p:nvSpPr>
            <p:cNvPr id="28" name="TextBox 27">
              <a:extLst>
                <a:ext uri="{FF2B5EF4-FFF2-40B4-BE49-F238E27FC236}">
                  <a16:creationId xmlns:a16="http://schemas.microsoft.com/office/drawing/2014/main" id="{F895636E-9D00-485A-AD9B-44FBF8469AD2}"/>
                </a:ext>
              </a:extLst>
            </p:cNvPr>
            <p:cNvSpPr txBox="1"/>
            <p:nvPr/>
          </p:nvSpPr>
          <p:spPr>
            <a:xfrm>
              <a:off x="7000099" y="2114573"/>
              <a:ext cx="1371600" cy="373039"/>
            </a:xfrm>
            <a:prstGeom prst="rect">
              <a:avLst/>
            </a:prstGeom>
            <a:noFill/>
          </p:spPr>
          <p:txBody>
            <a:bodyPr wrap="square" rtlCol="0">
              <a:spAutoFit/>
            </a:bodyPr>
            <a:lstStyle/>
            <a:p>
              <a:r>
                <a:rPr lang="en-US" b="1" dirty="0"/>
                <a:t>Integration</a:t>
              </a:r>
            </a:p>
          </p:txBody>
        </p:sp>
        <p:sp>
          <p:nvSpPr>
            <p:cNvPr id="33" name="TextBox 32">
              <a:extLst>
                <a:ext uri="{FF2B5EF4-FFF2-40B4-BE49-F238E27FC236}">
                  <a16:creationId xmlns:a16="http://schemas.microsoft.com/office/drawing/2014/main" id="{C7CA71C5-348C-4073-A7E7-5E8090C31566}"/>
                </a:ext>
              </a:extLst>
            </p:cNvPr>
            <p:cNvSpPr txBox="1"/>
            <p:nvPr/>
          </p:nvSpPr>
          <p:spPr>
            <a:xfrm>
              <a:off x="6169835" y="3534695"/>
              <a:ext cx="1371600" cy="1007205"/>
            </a:xfrm>
            <a:prstGeom prst="rect">
              <a:avLst/>
            </a:prstGeom>
            <a:noFill/>
          </p:spPr>
          <p:txBody>
            <a:bodyPr wrap="square" rtlCol="0">
              <a:spAutoFit/>
            </a:bodyPr>
            <a:lstStyle/>
            <a:p>
              <a:r>
                <a:rPr lang="en-US" sz="1200" dirty="0"/>
                <a:t>Rethinking From Current Research Studies</a:t>
              </a:r>
            </a:p>
          </p:txBody>
        </p:sp>
        <p:sp>
          <p:nvSpPr>
            <p:cNvPr id="32" name="TextBox 31">
              <a:extLst>
                <a:ext uri="{FF2B5EF4-FFF2-40B4-BE49-F238E27FC236}">
                  <a16:creationId xmlns:a16="http://schemas.microsoft.com/office/drawing/2014/main" id="{865D77AE-1E08-4001-987E-E13E8464C9E4}"/>
                </a:ext>
              </a:extLst>
            </p:cNvPr>
            <p:cNvSpPr txBox="1"/>
            <p:nvPr/>
          </p:nvSpPr>
          <p:spPr>
            <a:xfrm>
              <a:off x="5330946" y="4526284"/>
              <a:ext cx="1679056" cy="634166"/>
            </a:xfrm>
            <a:prstGeom prst="rect">
              <a:avLst/>
            </a:prstGeom>
            <a:noFill/>
          </p:spPr>
          <p:txBody>
            <a:bodyPr wrap="square" rtlCol="0">
              <a:spAutoFit/>
            </a:bodyPr>
            <a:lstStyle/>
            <a:p>
              <a:r>
                <a:rPr lang="en-US" b="1" dirty="0"/>
                <a:t>Agenda Implementation</a:t>
              </a:r>
            </a:p>
          </p:txBody>
        </p:sp>
        <p:sp>
          <p:nvSpPr>
            <p:cNvPr id="31" name="TextBox 30">
              <a:extLst>
                <a:ext uri="{FF2B5EF4-FFF2-40B4-BE49-F238E27FC236}">
                  <a16:creationId xmlns:a16="http://schemas.microsoft.com/office/drawing/2014/main" id="{E34EA7FD-0256-4862-AD08-8246F98B3069}"/>
                </a:ext>
              </a:extLst>
            </p:cNvPr>
            <p:cNvSpPr txBox="1"/>
            <p:nvPr/>
          </p:nvSpPr>
          <p:spPr>
            <a:xfrm>
              <a:off x="3574620" y="4631642"/>
              <a:ext cx="1371600" cy="335735"/>
            </a:xfrm>
            <a:prstGeom prst="rect">
              <a:avLst/>
            </a:prstGeom>
            <a:noFill/>
          </p:spPr>
          <p:txBody>
            <a:bodyPr wrap="square" rtlCol="0">
              <a:spAutoFit/>
            </a:bodyPr>
            <a:lstStyle/>
            <a:p>
              <a:r>
                <a:rPr lang="en-US" sz="1200" dirty="0"/>
                <a:t>Challenges</a:t>
              </a:r>
            </a:p>
          </p:txBody>
        </p:sp>
        <p:sp>
          <p:nvSpPr>
            <p:cNvPr id="30" name="TextBox 29">
              <a:extLst>
                <a:ext uri="{FF2B5EF4-FFF2-40B4-BE49-F238E27FC236}">
                  <a16:creationId xmlns:a16="http://schemas.microsoft.com/office/drawing/2014/main" id="{E5E8BC45-8708-4B3E-BE9B-8E944BC8B8B4}"/>
                </a:ext>
              </a:extLst>
            </p:cNvPr>
            <p:cNvSpPr txBox="1"/>
            <p:nvPr/>
          </p:nvSpPr>
          <p:spPr>
            <a:xfrm>
              <a:off x="2885438" y="3628628"/>
              <a:ext cx="1371600" cy="335735"/>
            </a:xfrm>
            <a:prstGeom prst="rect">
              <a:avLst/>
            </a:prstGeom>
            <a:noFill/>
          </p:spPr>
          <p:txBody>
            <a:bodyPr wrap="square" rtlCol="0">
              <a:spAutoFit/>
            </a:bodyPr>
            <a:lstStyle/>
            <a:p>
              <a:pPr lvl="1"/>
              <a:r>
                <a:rPr lang="en-US" sz="1200" dirty="0"/>
                <a:t>Efforts</a:t>
              </a:r>
            </a:p>
          </p:txBody>
        </p:sp>
        <p:sp>
          <p:nvSpPr>
            <p:cNvPr id="29" name="TextBox 28">
              <a:extLst>
                <a:ext uri="{FF2B5EF4-FFF2-40B4-BE49-F238E27FC236}">
                  <a16:creationId xmlns:a16="http://schemas.microsoft.com/office/drawing/2014/main" id="{20EB4C26-95E9-4623-989C-7546893B43DF}"/>
                </a:ext>
              </a:extLst>
            </p:cNvPr>
            <p:cNvSpPr txBox="1"/>
            <p:nvPr/>
          </p:nvSpPr>
          <p:spPr>
            <a:xfrm>
              <a:off x="1889759" y="2714952"/>
              <a:ext cx="1534559" cy="634166"/>
            </a:xfrm>
            <a:prstGeom prst="rect">
              <a:avLst/>
            </a:prstGeom>
            <a:noFill/>
          </p:spPr>
          <p:txBody>
            <a:bodyPr wrap="square" rtlCol="0">
              <a:spAutoFit/>
            </a:bodyPr>
            <a:lstStyle/>
            <a:p>
              <a:r>
                <a:rPr lang="en-US" b="1" dirty="0"/>
                <a:t>Agenda Development</a:t>
              </a:r>
            </a:p>
          </p:txBody>
        </p:sp>
        <p:sp>
          <p:nvSpPr>
            <p:cNvPr id="27" name="TextBox 26">
              <a:extLst>
                <a:ext uri="{FF2B5EF4-FFF2-40B4-BE49-F238E27FC236}">
                  <a16:creationId xmlns:a16="http://schemas.microsoft.com/office/drawing/2014/main" id="{85DCBEAD-2498-4EB2-86EC-EDD11395DDA5}"/>
                </a:ext>
              </a:extLst>
            </p:cNvPr>
            <p:cNvSpPr txBox="1"/>
            <p:nvPr/>
          </p:nvSpPr>
          <p:spPr>
            <a:xfrm>
              <a:off x="1203960" y="3953510"/>
              <a:ext cx="1371600" cy="373039"/>
            </a:xfrm>
            <a:prstGeom prst="rect">
              <a:avLst/>
            </a:prstGeom>
            <a:noFill/>
          </p:spPr>
          <p:txBody>
            <a:bodyPr wrap="square" rtlCol="0">
              <a:spAutoFit/>
            </a:bodyPr>
            <a:lstStyle/>
            <a:p>
              <a:r>
                <a:rPr lang="en-US" b="1" dirty="0"/>
                <a:t>Motivation</a:t>
              </a:r>
            </a:p>
          </p:txBody>
        </p:sp>
        <p:sp>
          <p:nvSpPr>
            <p:cNvPr id="34" name="TextBox 33">
              <a:extLst>
                <a:ext uri="{FF2B5EF4-FFF2-40B4-BE49-F238E27FC236}">
                  <a16:creationId xmlns:a16="http://schemas.microsoft.com/office/drawing/2014/main" id="{41BCFEA7-CB29-4EE0-9A86-C8AC7A301B0E}"/>
                </a:ext>
              </a:extLst>
            </p:cNvPr>
            <p:cNvSpPr txBox="1"/>
            <p:nvPr/>
          </p:nvSpPr>
          <p:spPr>
            <a:xfrm rot="16200000">
              <a:off x="-1339805" y="3365750"/>
              <a:ext cx="4304670" cy="345973"/>
            </a:xfrm>
            <a:prstGeom prst="rect">
              <a:avLst/>
            </a:prstGeom>
            <a:noFill/>
          </p:spPr>
          <p:txBody>
            <a:bodyPr wrap="square" rtlCol="0">
              <a:spAutoFit/>
            </a:bodyPr>
            <a:lstStyle/>
            <a:p>
              <a:pPr algn="ctr"/>
              <a:r>
                <a:rPr lang="en-US" sz="1400" dirty="0"/>
                <a:t>Advancement</a:t>
              </a:r>
            </a:p>
          </p:txBody>
        </p:sp>
        <p:sp>
          <p:nvSpPr>
            <p:cNvPr id="26" name="Freeform 8">
              <a:extLst>
                <a:ext uri="{FF2B5EF4-FFF2-40B4-BE49-F238E27FC236}">
                  <a16:creationId xmlns:a16="http://schemas.microsoft.com/office/drawing/2014/main" id="{AA87F7FD-FB3A-4F2D-ACC9-7907B3067382}"/>
                </a:ext>
              </a:extLst>
            </p:cNvPr>
            <p:cNvSpPr/>
            <p:nvPr/>
          </p:nvSpPr>
          <p:spPr>
            <a:xfrm>
              <a:off x="1079988" y="2625613"/>
              <a:ext cx="6313463" cy="2744695"/>
            </a:xfrm>
            <a:custGeom>
              <a:avLst/>
              <a:gdLst>
                <a:gd name="connsiteX0" fmla="*/ 0 w 6374423"/>
                <a:gd name="connsiteY0" fmla="*/ 2242039 h 4072575"/>
                <a:gd name="connsiteX1" fmla="*/ 1222130 w 6374423"/>
                <a:gd name="connsiteY1" fmla="*/ 1292470 h 4072575"/>
                <a:gd name="connsiteX2" fmla="*/ 3235569 w 6374423"/>
                <a:gd name="connsiteY2" fmla="*/ 4070839 h 4072575"/>
                <a:gd name="connsiteX3" fmla="*/ 5372100 w 6374423"/>
                <a:gd name="connsiteY3" fmla="*/ 826477 h 4072575"/>
                <a:gd name="connsiteX4" fmla="*/ 6374423 w 6374423"/>
                <a:gd name="connsiteY4" fmla="*/ 0 h 4072575"/>
                <a:gd name="connsiteX0" fmla="*/ 0 w 6313463"/>
                <a:gd name="connsiteY0" fmla="*/ 1954063 h 4072608"/>
                <a:gd name="connsiteX1" fmla="*/ 1161170 w 6313463"/>
                <a:gd name="connsiteY1" fmla="*/ 1292470 h 4072608"/>
                <a:gd name="connsiteX2" fmla="*/ 3174609 w 6313463"/>
                <a:gd name="connsiteY2" fmla="*/ 4070839 h 4072608"/>
                <a:gd name="connsiteX3" fmla="*/ 5311140 w 6313463"/>
                <a:gd name="connsiteY3" fmla="*/ 826477 h 4072608"/>
                <a:gd name="connsiteX4" fmla="*/ 6313463 w 6313463"/>
                <a:gd name="connsiteY4" fmla="*/ 0 h 4072608"/>
                <a:gd name="connsiteX0" fmla="*/ 0 w 6313463"/>
                <a:gd name="connsiteY0" fmla="*/ 1954063 h 3609657"/>
                <a:gd name="connsiteX1" fmla="*/ 1161170 w 6313463"/>
                <a:gd name="connsiteY1" fmla="*/ 1292470 h 3609657"/>
                <a:gd name="connsiteX2" fmla="*/ 3123809 w 6313463"/>
                <a:gd name="connsiteY2" fmla="*/ 3607573 h 3609657"/>
                <a:gd name="connsiteX3" fmla="*/ 5311140 w 6313463"/>
                <a:gd name="connsiteY3" fmla="*/ 826477 h 3609657"/>
                <a:gd name="connsiteX4" fmla="*/ 6313463 w 6313463"/>
                <a:gd name="connsiteY4" fmla="*/ 0 h 3609657"/>
                <a:gd name="connsiteX0" fmla="*/ 0 w 6313463"/>
                <a:gd name="connsiteY0" fmla="*/ 1728690 h 3384284"/>
                <a:gd name="connsiteX1" fmla="*/ 1161170 w 6313463"/>
                <a:gd name="connsiteY1" fmla="*/ 1067097 h 3384284"/>
                <a:gd name="connsiteX2" fmla="*/ 3123809 w 6313463"/>
                <a:gd name="connsiteY2" fmla="*/ 3382200 h 3384284"/>
                <a:gd name="connsiteX3" fmla="*/ 5311140 w 6313463"/>
                <a:gd name="connsiteY3" fmla="*/ 601104 h 3384284"/>
                <a:gd name="connsiteX4" fmla="*/ 6313463 w 6313463"/>
                <a:gd name="connsiteY4" fmla="*/ 0 h 3384284"/>
                <a:gd name="connsiteX0" fmla="*/ 0 w 6313463"/>
                <a:gd name="connsiteY0" fmla="*/ 1728690 h 3382434"/>
                <a:gd name="connsiteX1" fmla="*/ 1161170 w 6313463"/>
                <a:gd name="connsiteY1" fmla="*/ 1067097 h 3382434"/>
                <a:gd name="connsiteX2" fmla="*/ 3123809 w 6313463"/>
                <a:gd name="connsiteY2" fmla="*/ 3382200 h 3382434"/>
                <a:gd name="connsiteX3" fmla="*/ 5036820 w 6313463"/>
                <a:gd name="connsiteY3" fmla="*/ 914122 h 3382434"/>
                <a:gd name="connsiteX4" fmla="*/ 6313463 w 6313463"/>
                <a:gd name="connsiteY4" fmla="*/ 0 h 338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3463" h="3382434">
                  <a:moveTo>
                    <a:pt x="0" y="1728690"/>
                  </a:moveTo>
                  <a:cubicBezTo>
                    <a:pt x="341434" y="1101505"/>
                    <a:pt x="640535" y="791512"/>
                    <a:pt x="1161170" y="1067097"/>
                  </a:cubicBezTo>
                  <a:cubicBezTo>
                    <a:pt x="1681805" y="1342682"/>
                    <a:pt x="2477868" y="3407696"/>
                    <a:pt x="3123809" y="3382200"/>
                  </a:cubicBezTo>
                  <a:cubicBezTo>
                    <a:pt x="3769750" y="3356704"/>
                    <a:pt x="4513678" y="1592595"/>
                    <a:pt x="5036820" y="914122"/>
                  </a:cubicBezTo>
                  <a:cubicBezTo>
                    <a:pt x="5559962" y="235649"/>
                    <a:pt x="6073872" y="74002"/>
                    <a:pt x="6313463" y="0"/>
                  </a:cubicBezTo>
                </a:path>
              </a:pathLst>
            </a:custGeom>
            <a:noFill/>
            <a:ln w="63500">
              <a:solidFill>
                <a:schemeClr val="tx1">
                  <a:lumMod val="75000"/>
                  <a:lumOff val="2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sp>
        <p:nvSpPr>
          <p:cNvPr id="5" name="Title 4" hidden="1">
            <a:extLst>
              <a:ext uri="{FF2B5EF4-FFF2-40B4-BE49-F238E27FC236}">
                <a16:creationId xmlns:a16="http://schemas.microsoft.com/office/drawing/2014/main" id="{89EBC601-91AD-43F4-921F-A63E11B31611}"/>
              </a:ext>
            </a:extLst>
          </p:cNvPr>
          <p:cNvSpPr>
            <a:spLocks noGrp="1"/>
          </p:cNvSpPr>
          <p:nvPr>
            <p:ph type="title"/>
          </p:nvPr>
        </p:nvSpPr>
        <p:spPr/>
        <p:txBody>
          <a:bodyPr/>
          <a:lstStyle/>
          <a:p>
            <a:r>
              <a:rPr lang="en-US" dirty="0"/>
              <a:t>Path Outlines</a:t>
            </a:r>
          </a:p>
        </p:txBody>
      </p:sp>
      <p:sp>
        <p:nvSpPr>
          <p:cNvPr id="2" name="Text Placeholder 1"/>
          <p:cNvSpPr>
            <a:spLocks noGrp="1"/>
          </p:cNvSpPr>
          <p:nvPr>
            <p:ph type="body" sz="quarter" idx="13"/>
          </p:nvPr>
        </p:nvSpPr>
        <p:spPr/>
        <p:txBody>
          <a:bodyPr/>
          <a:lstStyle/>
          <a:p>
            <a:r>
              <a:rPr lang="en-US" dirty="0"/>
              <a:t>Path Outlines</a:t>
            </a:r>
          </a:p>
        </p:txBody>
      </p:sp>
      <p:sp>
        <p:nvSpPr>
          <p:cNvPr id="4" name="Slide Number Placeholder 3" descr="Page 3"/>
          <p:cNvSpPr>
            <a:spLocks noGrp="1"/>
          </p:cNvSpPr>
          <p:nvPr>
            <p:ph type="sldNum" idx="12"/>
          </p:nvPr>
        </p:nvSpPr>
        <p:spPr>
          <a:xfrm>
            <a:off x="8481083" y="4854608"/>
            <a:ext cx="548700" cy="233671"/>
          </a:xfrm>
        </p:spPr>
        <p:txBody>
          <a:bodyPr/>
          <a:lstStyle/>
          <a:p>
            <a:fld id="{00000000-1234-1234-1234-123412341234}" type="slidenum">
              <a:rPr lang="en" smtClean="0"/>
              <a:pPr/>
              <a:t>3</a:t>
            </a:fld>
            <a:endParaRPr lang="en" dirty="0"/>
          </a:p>
        </p:txBody>
      </p:sp>
    </p:spTree>
    <p:extLst>
      <p:ext uri="{BB962C8B-B14F-4D97-AF65-F5344CB8AC3E}">
        <p14:creationId xmlns:p14="http://schemas.microsoft.com/office/powerpoint/2010/main" val="555065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B242D23B-FDD7-4313-B6BB-49789E68EDD7}"/>
              </a:ext>
            </a:extLst>
          </p:cNvPr>
          <p:cNvSpPr>
            <a:spLocks noGrp="1"/>
          </p:cNvSpPr>
          <p:nvPr>
            <p:ph type="title"/>
          </p:nvPr>
        </p:nvSpPr>
        <p:spPr/>
        <p:txBody>
          <a:bodyPr/>
          <a:lstStyle/>
          <a:p>
            <a:r>
              <a:rPr lang="en-US" dirty="0"/>
              <a:t>Introduction</a:t>
            </a:r>
          </a:p>
        </p:txBody>
      </p:sp>
      <p:sp>
        <p:nvSpPr>
          <p:cNvPr id="5" name="Slide Number Placeholder 4" descr="Page 4"/>
          <p:cNvSpPr>
            <a:spLocks noGrp="1"/>
          </p:cNvSpPr>
          <p:nvPr>
            <p:ph type="sldNum" idx="12"/>
          </p:nvPr>
        </p:nvSpPr>
        <p:spPr/>
        <p:txBody>
          <a:bodyPr/>
          <a:lstStyle/>
          <a:p>
            <a:fld id="{00000000-1234-1234-1234-123412341234}" type="slidenum">
              <a:rPr lang="en" smtClean="0"/>
              <a:pPr/>
              <a:t>4</a:t>
            </a:fld>
            <a:endParaRPr lang="en" dirty="0"/>
          </a:p>
        </p:txBody>
      </p:sp>
      <p:sp>
        <p:nvSpPr>
          <p:cNvPr id="4" name="Text Placeholder 3"/>
          <p:cNvSpPr>
            <a:spLocks noGrp="1"/>
          </p:cNvSpPr>
          <p:nvPr>
            <p:ph type="body" sz="quarter" idx="15"/>
          </p:nvPr>
        </p:nvSpPr>
        <p:spPr/>
        <p:txBody>
          <a:bodyPr/>
          <a:lstStyle/>
          <a:p>
            <a:r>
              <a:rPr lang="en-US" dirty="0"/>
              <a:t>Motivation</a:t>
            </a:r>
          </a:p>
        </p:txBody>
      </p:sp>
      <p:sp>
        <p:nvSpPr>
          <p:cNvPr id="2" name="Text Placeholder 1" descr="Blue Box with white text reading Introduction"/>
          <p:cNvSpPr>
            <a:spLocks noGrp="1"/>
          </p:cNvSpPr>
          <p:nvPr>
            <p:ph type="body" sz="quarter" idx="13"/>
          </p:nvPr>
        </p:nvSpPr>
        <p:spPr/>
        <p:txBody>
          <a:bodyPr/>
          <a:lstStyle/>
          <a:p>
            <a:r>
              <a:rPr lang="en-US" dirty="0"/>
              <a:t>Introduction</a:t>
            </a:r>
          </a:p>
        </p:txBody>
      </p:sp>
    </p:spTree>
    <p:extLst>
      <p:ext uri="{BB962C8B-B14F-4D97-AF65-F5344CB8AC3E}">
        <p14:creationId xmlns:p14="http://schemas.microsoft.com/office/powerpoint/2010/main" val="3804744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5">
            <a:extLst>
              <a:ext uri="{FF2B5EF4-FFF2-40B4-BE49-F238E27FC236}">
                <a16:creationId xmlns:a16="http://schemas.microsoft.com/office/drawing/2014/main" id="{ED18F9D6-06DA-4A7F-B81F-0E5CBBF4C686}"/>
              </a:ext>
            </a:extLst>
          </p:cNvPr>
          <p:cNvSpPr>
            <a:spLocks noGrp="1"/>
          </p:cNvSpPr>
          <p:nvPr>
            <p:ph type="sldNum" idx="12"/>
          </p:nvPr>
        </p:nvSpPr>
        <p:spPr/>
        <p:txBody>
          <a:bodyPr/>
          <a:lstStyle/>
          <a:p>
            <a:fld id="{00000000-1234-1234-1234-123412341234}" type="slidenum">
              <a:rPr lang="en" smtClean="0"/>
              <a:pPr/>
              <a:t>5</a:t>
            </a:fld>
            <a:endParaRPr lang="en" dirty="0"/>
          </a:p>
        </p:txBody>
      </p:sp>
      <p:sp>
        <p:nvSpPr>
          <p:cNvPr id="2" name="Research Capability Maturity Model" descr="This slide depicts the Research Capability Maturity Model. &#10;">
            <a:extLst>
              <a:ext uri="{FF2B5EF4-FFF2-40B4-BE49-F238E27FC236}">
                <a16:creationId xmlns:a16="http://schemas.microsoft.com/office/drawing/2014/main" id="{48336694-FDF8-4F78-8B3E-48318F766745}"/>
              </a:ext>
            </a:extLst>
          </p:cNvPr>
          <p:cNvSpPr>
            <a:spLocks noGrp="1"/>
          </p:cNvSpPr>
          <p:nvPr>
            <p:ph type="body" sz="quarter" idx="13"/>
          </p:nvPr>
        </p:nvSpPr>
        <p:spPr/>
        <p:txBody>
          <a:bodyPr/>
          <a:lstStyle/>
          <a:p>
            <a:r>
              <a:rPr lang="en-US" dirty="0"/>
              <a:t>Research Capability Maturity Model</a:t>
            </a:r>
          </a:p>
        </p:txBody>
      </p:sp>
      <p:sp>
        <p:nvSpPr>
          <p:cNvPr id="37" name="Maturity Level">
            <a:extLst>
              <a:ext uri="{FF2B5EF4-FFF2-40B4-BE49-F238E27FC236}">
                <a16:creationId xmlns:a16="http://schemas.microsoft.com/office/drawing/2014/main" id="{8D22AAF8-6594-4CD1-9A78-309F64D2E400}"/>
              </a:ext>
            </a:extLst>
          </p:cNvPr>
          <p:cNvSpPr txBox="1"/>
          <p:nvPr/>
        </p:nvSpPr>
        <p:spPr>
          <a:xfrm rot="10800000">
            <a:off x="0" y="1679515"/>
            <a:ext cx="400110" cy="1657978"/>
          </a:xfrm>
          <a:prstGeom prst="rect">
            <a:avLst/>
          </a:prstGeom>
          <a:noFill/>
        </p:spPr>
        <p:txBody>
          <a:bodyPr vert="eaVert" wrap="square" rtlCol="0">
            <a:spAutoFit/>
          </a:bodyPr>
          <a:lstStyle/>
          <a:p>
            <a:r>
              <a:rPr lang="en-US" dirty="0">
                <a:solidFill>
                  <a:schemeClr val="tx1">
                    <a:lumMod val="85000"/>
                    <a:lumOff val="15000"/>
                  </a:schemeClr>
                </a:solidFill>
              </a:rPr>
              <a:t>Maturity Level</a:t>
            </a:r>
          </a:p>
        </p:txBody>
      </p:sp>
      <p:grpSp>
        <p:nvGrpSpPr>
          <p:cNvPr id="6" name="Group 5" descr="This slide describes the capacity maturity model.  The 5 progressive levels are 1, ad-hoc - No control of any kind, 2, directed - In response to a need, 3, managed - Clearly articulated accountability, 4, optimized - Portfolio-based approach, and 5, matured - Absolute advantages to comparative advantages.">
            <a:extLst>
              <a:ext uri="{FF2B5EF4-FFF2-40B4-BE49-F238E27FC236}">
                <a16:creationId xmlns:a16="http://schemas.microsoft.com/office/drawing/2014/main" id="{F99C9212-D18A-41F2-BFEC-47E14CFBC5FE}"/>
              </a:ext>
            </a:extLst>
          </p:cNvPr>
          <p:cNvGrpSpPr/>
          <p:nvPr/>
        </p:nvGrpSpPr>
        <p:grpSpPr>
          <a:xfrm>
            <a:off x="851929" y="761665"/>
            <a:ext cx="7686777" cy="3794541"/>
            <a:chOff x="-37369" y="1619144"/>
            <a:chExt cx="9181370" cy="4313501"/>
          </a:xfrm>
        </p:grpSpPr>
        <p:sp>
          <p:nvSpPr>
            <p:cNvPr id="11" name="Rectangle 10">
              <a:extLst>
                <a:ext uri="{FF2B5EF4-FFF2-40B4-BE49-F238E27FC236}">
                  <a16:creationId xmlns:a16="http://schemas.microsoft.com/office/drawing/2014/main" id="{2A41E777-796C-4B53-8E62-72DE75D5E1BA}"/>
                </a:ext>
              </a:extLst>
            </p:cNvPr>
            <p:cNvSpPr/>
            <p:nvPr/>
          </p:nvSpPr>
          <p:spPr>
            <a:xfrm>
              <a:off x="-1" y="5039610"/>
              <a:ext cx="5999445" cy="806696"/>
            </a:xfrm>
            <a:prstGeom prst="rect">
              <a:avLst/>
            </a:prstGeom>
            <a:solidFill>
              <a:srgbClr val="2B7BDB"/>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21" name="Ad-Hoc">
              <a:extLst>
                <a:ext uri="{FF2B5EF4-FFF2-40B4-BE49-F238E27FC236}">
                  <a16:creationId xmlns:a16="http://schemas.microsoft.com/office/drawing/2014/main" id="{712A5482-969D-4166-B36F-0C0ACAF5C5BD}"/>
                </a:ext>
              </a:extLst>
            </p:cNvPr>
            <p:cNvSpPr txBox="1"/>
            <p:nvPr/>
          </p:nvSpPr>
          <p:spPr>
            <a:xfrm>
              <a:off x="668230" y="5267453"/>
              <a:ext cx="1194762" cy="38485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Ad-Hoc</a:t>
              </a:r>
            </a:p>
          </p:txBody>
        </p:sp>
        <p:sp>
          <p:nvSpPr>
            <p:cNvPr id="20" name="1">
              <a:extLst>
                <a:ext uri="{FF2B5EF4-FFF2-40B4-BE49-F238E27FC236}">
                  <a16:creationId xmlns:a16="http://schemas.microsoft.com/office/drawing/2014/main" id="{7DAF1F08-8BB6-4B11-AD29-8D9D02752F06}"/>
                </a:ext>
              </a:extLst>
            </p:cNvPr>
            <p:cNvSpPr txBox="1"/>
            <p:nvPr/>
          </p:nvSpPr>
          <p:spPr>
            <a:xfrm>
              <a:off x="66049" y="4987997"/>
              <a:ext cx="602181" cy="9446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800" b="1" kern="1200" dirty="0">
                  <a:solidFill>
                    <a:srgbClr val="FFFFFF"/>
                  </a:solidFill>
                  <a:latin typeface="Calibri"/>
                  <a:ea typeface="+mn-ea"/>
                  <a:cs typeface="+mn-cs"/>
                </a:rPr>
                <a:t>1</a:t>
              </a:r>
              <a:endParaRPr kumimoji="0" lang="en-US" sz="4800" b="1" i="0" u="none" strike="noStrike" kern="1200" cap="none" spc="0" normalizeH="0" baseline="0" noProof="0" dirty="0">
                <a:ln>
                  <a:noFill/>
                </a:ln>
                <a:solidFill>
                  <a:srgbClr val="FFFFFF"/>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C8E81649-3E93-4FDB-A279-DF61B04845D7}"/>
                </a:ext>
              </a:extLst>
            </p:cNvPr>
            <p:cNvSpPr/>
            <p:nvPr/>
          </p:nvSpPr>
          <p:spPr>
            <a:xfrm>
              <a:off x="5999444" y="5044000"/>
              <a:ext cx="3144556" cy="806696"/>
            </a:xfrm>
            <a:prstGeom prst="rect">
              <a:avLst/>
            </a:prstGeom>
            <a:gradFill flip="none" rotWithShape="1">
              <a:gsLst>
                <a:gs pos="0">
                  <a:srgbClr val="FFFFFF">
                    <a:lumMod val="85000"/>
                  </a:srgbClr>
                </a:gs>
                <a:gs pos="100000">
                  <a:srgbClr val="FFFFFF">
                    <a:lumMod val="95000"/>
                  </a:srgbClr>
                </a:gs>
              </a:gsLst>
              <a:lin ang="6000000" scaled="0"/>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31" name="No control of any kind">
              <a:extLst>
                <a:ext uri="{FF2B5EF4-FFF2-40B4-BE49-F238E27FC236}">
                  <a16:creationId xmlns:a16="http://schemas.microsoft.com/office/drawing/2014/main" id="{C05496EE-25DD-48A5-94C2-03A8385B52F1}"/>
                </a:ext>
              </a:extLst>
            </p:cNvPr>
            <p:cNvSpPr txBox="1"/>
            <p:nvPr/>
          </p:nvSpPr>
          <p:spPr>
            <a:xfrm>
              <a:off x="5999444" y="5278071"/>
              <a:ext cx="3074318" cy="38485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mn-ea"/>
                  <a:cs typeface="Arial" panose="020B0604020202020204" pitchFamily="34" charset="0"/>
                </a:rPr>
                <a:t>No control of any kind</a:t>
              </a:r>
            </a:p>
          </p:txBody>
        </p:sp>
        <p:sp>
          <p:nvSpPr>
            <p:cNvPr id="10" name="Rectangle 9">
              <a:extLst>
                <a:ext uri="{FF2B5EF4-FFF2-40B4-BE49-F238E27FC236}">
                  <a16:creationId xmlns:a16="http://schemas.microsoft.com/office/drawing/2014/main" id="{1A018D52-895A-4653-B81B-02D8EC9C76BE}"/>
                </a:ext>
              </a:extLst>
            </p:cNvPr>
            <p:cNvSpPr/>
            <p:nvPr/>
          </p:nvSpPr>
          <p:spPr>
            <a:xfrm>
              <a:off x="-1" y="4190337"/>
              <a:ext cx="4991266" cy="811086"/>
            </a:xfrm>
            <a:prstGeom prst="rect">
              <a:avLst/>
            </a:prstGeom>
            <a:solidFill>
              <a:srgbClr val="81D557"/>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8" name="2">
              <a:extLst>
                <a:ext uri="{FF2B5EF4-FFF2-40B4-BE49-F238E27FC236}">
                  <a16:creationId xmlns:a16="http://schemas.microsoft.com/office/drawing/2014/main" id="{B35F91CA-13AC-4D6E-9407-EFAFF21B535B}"/>
                </a:ext>
              </a:extLst>
            </p:cNvPr>
            <p:cNvSpPr txBox="1"/>
            <p:nvPr/>
          </p:nvSpPr>
          <p:spPr>
            <a:xfrm>
              <a:off x="66049" y="4156715"/>
              <a:ext cx="602181" cy="9446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800" b="1" kern="1200" dirty="0">
                  <a:solidFill>
                    <a:srgbClr val="FFFFFF"/>
                  </a:solidFill>
                  <a:latin typeface="Calibri"/>
                  <a:ea typeface="+mn-ea"/>
                  <a:cs typeface="+mn-cs"/>
                </a:rPr>
                <a:t>2</a:t>
              </a:r>
              <a:endParaRPr kumimoji="0" lang="en-US" sz="48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9" name="Directed">
              <a:extLst>
                <a:ext uri="{FF2B5EF4-FFF2-40B4-BE49-F238E27FC236}">
                  <a16:creationId xmlns:a16="http://schemas.microsoft.com/office/drawing/2014/main" id="{6BF6D508-1DE5-4806-8523-A5D16454A35C}"/>
                </a:ext>
              </a:extLst>
            </p:cNvPr>
            <p:cNvSpPr txBox="1"/>
            <p:nvPr/>
          </p:nvSpPr>
          <p:spPr>
            <a:xfrm>
              <a:off x="668230" y="4436171"/>
              <a:ext cx="1194762" cy="38485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Directed</a:t>
              </a:r>
            </a:p>
          </p:txBody>
        </p:sp>
        <p:sp>
          <p:nvSpPr>
            <p:cNvPr id="25" name="Rectangle 24">
              <a:extLst>
                <a:ext uri="{FF2B5EF4-FFF2-40B4-BE49-F238E27FC236}">
                  <a16:creationId xmlns:a16="http://schemas.microsoft.com/office/drawing/2014/main" id="{2C815EA7-FC63-4F4F-AA50-6F395931DE9D}"/>
                </a:ext>
              </a:extLst>
            </p:cNvPr>
            <p:cNvSpPr/>
            <p:nvPr/>
          </p:nvSpPr>
          <p:spPr>
            <a:xfrm>
              <a:off x="4991265" y="4194727"/>
              <a:ext cx="4152736" cy="806696"/>
            </a:xfrm>
            <a:prstGeom prst="rect">
              <a:avLst/>
            </a:prstGeom>
            <a:gradFill flip="none" rotWithShape="1">
              <a:gsLst>
                <a:gs pos="0">
                  <a:srgbClr val="FFFFFF">
                    <a:lumMod val="85000"/>
                  </a:srgbClr>
                </a:gs>
                <a:gs pos="100000">
                  <a:srgbClr val="FFFFFF">
                    <a:lumMod val="95000"/>
                  </a:srgbClr>
                </a:gs>
              </a:gsLst>
              <a:lin ang="6000000" scaled="0"/>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30" name="In response to a need">
              <a:extLst>
                <a:ext uri="{FF2B5EF4-FFF2-40B4-BE49-F238E27FC236}">
                  <a16:creationId xmlns:a16="http://schemas.microsoft.com/office/drawing/2014/main" id="{2D5A6527-7BFC-4D90-AA23-28B7F7ECCA40}"/>
                </a:ext>
              </a:extLst>
            </p:cNvPr>
            <p:cNvSpPr txBox="1"/>
            <p:nvPr/>
          </p:nvSpPr>
          <p:spPr>
            <a:xfrm>
              <a:off x="5057313" y="4436171"/>
              <a:ext cx="3872920" cy="38485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mn-ea"/>
                  <a:cs typeface="Arial" panose="020B0604020202020204" pitchFamily="34" charset="0"/>
                </a:rPr>
                <a:t>In response to a need</a:t>
              </a:r>
            </a:p>
          </p:txBody>
        </p:sp>
        <p:sp>
          <p:nvSpPr>
            <p:cNvPr id="9" name="Rectangle 8">
              <a:extLst>
                <a:ext uri="{FF2B5EF4-FFF2-40B4-BE49-F238E27FC236}">
                  <a16:creationId xmlns:a16="http://schemas.microsoft.com/office/drawing/2014/main" id="{D5109D5A-CA86-48E5-9DBF-2319FF4AC329}"/>
                </a:ext>
              </a:extLst>
            </p:cNvPr>
            <p:cNvSpPr/>
            <p:nvPr/>
          </p:nvSpPr>
          <p:spPr>
            <a:xfrm>
              <a:off x="0" y="3355932"/>
              <a:ext cx="3935079" cy="806696"/>
            </a:xfrm>
            <a:prstGeom prst="rect">
              <a:avLst/>
            </a:prstGeom>
            <a:solidFill>
              <a:srgbClr val="FFC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6" name="3">
              <a:extLst>
                <a:ext uri="{FF2B5EF4-FFF2-40B4-BE49-F238E27FC236}">
                  <a16:creationId xmlns:a16="http://schemas.microsoft.com/office/drawing/2014/main" id="{42F51578-E669-429F-A9A7-D73AB10DA5EB}"/>
                </a:ext>
              </a:extLst>
            </p:cNvPr>
            <p:cNvSpPr txBox="1"/>
            <p:nvPr/>
          </p:nvSpPr>
          <p:spPr>
            <a:xfrm>
              <a:off x="66049" y="3325433"/>
              <a:ext cx="602181" cy="9446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4800" b="1" kern="1200" dirty="0">
                  <a:solidFill>
                    <a:srgbClr val="FFFFFF"/>
                  </a:solidFill>
                  <a:latin typeface="Calibri"/>
                  <a:ea typeface="+mn-ea"/>
                  <a:cs typeface="+mn-cs"/>
                </a:rPr>
                <a:t>3</a:t>
              </a:r>
              <a:endParaRPr kumimoji="0" lang="en-US" sz="4800" b="1" i="0" u="none" strike="noStrike" kern="1200" cap="none" spc="0" normalizeH="0" baseline="0" noProof="0" dirty="0">
                <a:ln>
                  <a:noFill/>
                </a:ln>
                <a:solidFill>
                  <a:srgbClr val="FFFFFF"/>
                </a:solidFill>
                <a:effectLst/>
                <a:uLnTx/>
                <a:uFillTx/>
                <a:latin typeface="Calibri"/>
                <a:ea typeface="+mn-ea"/>
                <a:cs typeface="+mn-cs"/>
              </a:endParaRPr>
            </a:p>
          </p:txBody>
        </p:sp>
        <p:sp>
          <p:nvSpPr>
            <p:cNvPr id="17" name="Managed">
              <a:extLst>
                <a:ext uri="{FF2B5EF4-FFF2-40B4-BE49-F238E27FC236}">
                  <a16:creationId xmlns:a16="http://schemas.microsoft.com/office/drawing/2014/main" id="{49FBC744-7D32-4333-A36B-48C7637E9AE9}"/>
                </a:ext>
              </a:extLst>
            </p:cNvPr>
            <p:cNvSpPr txBox="1"/>
            <p:nvPr/>
          </p:nvSpPr>
          <p:spPr>
            <a:xfrm>
              <a:off x="668229" y="3604889"/>
              <a:ext cx="1299310" cy="38485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Managed</a:t>
              </a:r>
            </a:p>
          </p:txBody>
        </p:sp>
        <p:sp>
          <p:nvSpPr>
            <p:cNvPr id="24" name="Rectangle 23">
              <a:extLst>
                <a:ext uri="{FF2B5EF4-FFF2-40B4-BE49-F238E27FC236}">
                  <a16:creationId xmlns:a16="http://schemas.microsoft.com/office/drawing/2014/main" id="{E72B41B8-B449-465B-99D9-E9FE7723CD97}"/>
                </a:ext>
              </a:extLst>
            </p:cNvPr>
            <p:cNvSpPr/>
            <p:nvPr/>
          </p:nvSpPr>
          <p:spPr>
            <a:xfrm>
              <a:off x="3935080" y="3354918"/>
              <a:ext cx="5208921" cy="806696"/>
            </a:xfrm>
            <a:prstGeom prst="rect">
              <a:avLst/>
            </a:prstGeom>
            <a:gradFill flip="none" rotWithShape="1">
              <a:gsLst>
                <a:gs pos="0">
                  <a:srgbClr val="FFFFFF">
                    <a:lumMod val="85000"/>
                  </a:srgbClr>
                </a:gs>
                <a:gs pos="100000">
                  <a:srgbClr val="FFFFFF">
                    <a:lumMod val="95000"/>
                  </a:srgbClr>
                </a:gs>
              </a:gsLst>
              <a:lin ang="6000000" scaled="0"/>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29" name="Clearly articulated accountability">
              <a:extLst>
                <a:ext uri="{FF2B5EF4-FFF2-40B4-BE49-F238E27FC236}">
                  <a16:creationId xmlns:a16="http://schemas.microsoft.com/office/drawing/2014/main" id="{089A97E6-5914-4A7D-8F7F-18D603BE0FC4}"/>
                </a:ext>
              </a:extLst>
            </p:cNvPr>
            <p:cNvSpPr txBox="1"/>
            <p:nvPr/>
          </p:nvSpPr>
          <p:spPr>
            <a:xfrm>
              <a:off x="4175370" y="3619291"/>
              <a:ext cx="4399070" cy="38485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mn-ea"/>
                  <a:cs typeface="Arial" panose="020B0604020202020204" pitchFamily="34" charset="0"/>
                </a:rPr>
                <a:t>Clearly articulated accountability</a:t>
              </a:r>
            </a:p>
          </p:txBody>
        </p:sp>
        <p:sp>
          <p:nvSpPr>
            <p:cNvPr id="8" name="Rectangle 7">
              <a:extLst>
                <a:ext uri="{FF2B5EF4-FFF2-40B4-BE49-F238E27FC236}">
                  <a16:creationId xmlns:a16="http://schemas.microsoft.com/office/drawing/2014/main" id="{8E739B8B-6CBD-490E-8BE6-8624081A20E9}"/>
                </a:ext>
              </a:extLst>
            </p:cNvPr>
            <p:cNvSpPr/>
            <p:nvPr/>
          </p:nvSpPr>
          <p:spPr>
            <a:xfrm>
              <a:off x="0" y="2521527"/>
              <a:ext cx="2914899" cy="806696"/>
            </a:xfrm>
            <a:prstGeom prst="rect">
              <a:avLst/>
            </a:prstGeom>
            <a:solidFill>
              <a:srgbClr val="F79646"/>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4" name="4">
              <a:extLst>
                <a:ext uri="{FF2B5EF4-FFF2-40B4-BE49-F238E27FC236}">
                  <a16:creationId xmlns:a16="http://schemas.microsoft.com/office/drawing/2014/main" id="{A321A7A3-1706-46AF-B0BA-57DF0C27F7BC}"/>
                </a:ext>
              </a:extLst>
            </p:cNvPr>
            <p:cNvSpPr txBox="1"/>
            <p:nvPr/>
          </p:nvSpPr>
          <p:spPr>
            <a:xfrm>
              <a:off x="66049" y="2494151"/>
              <a:ext cx="602181" cy="9446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uLnTx/>
                  <a:uFillTx/>
                  <a:latin typeface="Calibri"/>
                  <a:ea typeface="+mn-ea"/>
                  <a:cs typeface="+mn-cs"/>
                </a:rPr>
                <a:t>4</a:t>
              </a:r>
            </a:p>
          </p:txBody>
        </p:sp>
        <p:sp>
          <p:nvSpPr>
            <p:cNvPr id="15" name="Optimized">
              <a:extLst>
                <a:ext uri="{FF2B5EF4-FFF2-40B4-BE49-F238E27FC236}">
                  <a16:creationId xmlns:a16="http://schemas.microsoft.com/office/drawing/2014/main" id="{08D8E28E-E27C-4E2C-B500-6619D6A00F9D}"/>
                </a:ext>
              </a:extLst>
            </p:cNvPr>
            <p:cNvSpPr txBox="1"/>
            <p:nvPr/>
          </p:nvSpPr>
          <p:spPr>
            <a:xfrm>
              <a:off x="668230" y="2773607"/>
              <a:ext cx="1312970" cy="38485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Optimized</a:t>
              </a:r>
            </a:p>
          </p:txBody>
        </p:sp>
        <p:sp>
          <p:nvSpPr>
            <p:cNvPr id="23" name="Rectangle 22">
              <a:extLst>
                <a:ext uri="{FF2B5EF4-FFF2-40B4-BE49-F238E27FC236}">
                  <a16:creationId xmlns:a16="http://schemas.microsoft.com/office/drawing/2014/main" id="{FC4A4A35-73FC-4C2C-BBBA-45DDBC4DABE8}"/>
                </a:ext>
              </a:extLst>
            </p:cNvPr>
            <p:cNvSpPr/>
            <p:nvPr/>
          </p:nvSpPr>
          <p:spPr>
            <a:xfrm>
              <a:off x="2914899" y="2521528"/>
              <a:ext cx="6229102" cy="806696"/>
            </a:xfrm>
            <a:prstGeom prst="rect">
              <a:avLst/>
            </a:prstGeom>
            <a:gradFill flip="none" rotWithShape="1">
              <a:gsLst>
                <a:gs pos="0">
                  <a:srgbClr val="FFFFFF">
                    <a:lumMod val="85000"/>
                  </a:srgbClr>
                </a:gs>
                <a:gs pos="100000">
                  <a:srgbClr val="FFFFFF">
                    <a:lumMod val="95000"/>
                  </a:srgbClr>
                </a:gs>
              </a:gsLst>
              <a:lin ang="6000000" scaled="0"/>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28" name="Portfolio-based approach">
              <a:extLst>
                <a:ext uri="{FF2B5EF4-FFF2-40B4-BE49-F238E27FC236}">
                  <a16:creationId xmlns:a16="http://schemas.microsoft.com/office/drawing/2014/main" id="{6D395E7E-78BC-47E6-80B8-82BA2F2078FA}"/>
                </a:ext>
              </a:extLst>
            </p:cNvPr>
            <p:cNvSpPr txBox="1"/>
            <p:nvPr/>
          </p:nvSpPr>
          <p:spPr>
            <a:xfrm>
              <a:off x="3238955" y="2773607"/>
              <a:ext cx="3720658" cy="38485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mn-ea"/>
                  <a:cs typeface="Arial" panose="020B0604020202020204" pitchFamily="34" charset="0"/>
                </a:rPr>
                <a:t>Portfolio-based approach</a:t>
              </a:r>
            </a:p>
          </p:txBody>
        </p:sp>
        <p:sp>
          <p:nvSpPr>
            <p:cNvPr id="7" name="Rectangle 6">
              <a:extLst>
                <a:ext uri="{FF2B5EF4-FFF2-40B4-BE49-F238E27FC236}">
                  <a16:creationId xmlns:a16="http://schemas.microsoft.com/office/drawing/2014/main" id="{CFB19475-2B57-4715-A8C9-B9DB81E52203}"/>
                </a:ext>
              </a:extLst>
            </p:cNvPr>
            <p:cNvSpPr/>
            <p:nvPr/>
          </p:nvSpPr>
          <p:spPr>
            <a:xfrm>
              <a:off x="-13661" y="1676644"/>
              <a:ext cx="1981201" cy="806696"/>
            </a:xfrm>
            <a:prstGeom prst="rect">
              <a:avLst/>
            </a:prstGeom>
            <a:solidFill>
              <a:srgbClr val="C0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12" name="5">
              <a:extLst>
                <a:ext uri="{FF2B5EF4-FFF2-40B4-BE49-F238E27FC236}">
                  <a16:creationId xmlns:a16="http://schemas.microsoft.com/office/drawing/2014/main" id="{A34AEA1D-DB09-43F0-82DD-D210C423268C}"/>
                </a:ext>
              </a:extLst>
            </p:cNvPr>
            <p:cNvSpPr txBox="1"/>
            <p:nvPr/>
          </p:nvSpPr>
          <p:spPr>
            <a:xfrm>
              <a:off x="-37369" y="1619144"/>
              <a:ext cx="922546" cy="94464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srgbClr val="FFFFFF"/>
                  </a:solidFill>
                  <a:effectLst/>
                  <a:uLnTx/>
                  <a:uFillTx/>
                  <a:latin typeface="Calibri"/>
                  <a:ea typeface="+mn-ea"/>
                  <a:cs typeface="+mn-cs"/>
                </a:rPr>
                <a:t>5</a:t>
              </a:r>
            </a:p>
          </p:txBody>
        </p:sp>
        <p:sp>
          <p:nvSpPr>
            <p:cNvPr id="13" name="Matured">
              <a:extLst>
                <a:ext uri="{FF2B5EF4-FFF2-40B4-BE49-F238E27FC236}">
                  <a16:creationId xmlns:a16="http://schemas.microsoft.com/office/drawing/2014/main" id="{9EBE3A46-57F2-442B-8FB9-64A684A2F779}"/>
                </a:ext>
              </a:extLst>
            </p:cNvPr>
            <p:cNvSpPr txBox="1"/>
            <p:nvPr/>
          </p:nvSpPr>
          <p:spPr>
            <a:xfrm>
              <a:off x="668230" y="1908168"/>
              <a:ext cx="1194762" cy="38485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Matured</a:t>
              </a:r>
            </a:p>
          </p:txBody>
        </p:sp>
        <p:sp>
          <p:nvSpPr>
            <p:cNvPr id="22" name="Rectangle 21">
              <a:extLst>
                <a:ext uri="{FF2B5EF4-FFF2-40B4-BE49-F238E27FC236}">
                  <a16:creationId xmlns:a16="http://schemas.microsoft.com/office/drawing/2014/main" id="{0A648B22-679A-496E-93CA-A0EDC59B60BE}"/>
                </a:ext>
              </a:extLst>
            </p:cNvPr>
            <p:cNvSpPr/>
            <p:nvPr/>
          </p:nvSpPr>
          <p:spPr>
            <a:xfrm>
              <a:off x="1981200" y="1687122"/>
              <a:ext cx="7162800" cy="806696"/>
            </a:xfrm>
            <a:prstGeom prst="rect">
              <a:avLst/>
            </a:prstGeom>
            <a:gradFill flip="none" rotWithShape="1">
              <a:gsLst>
                <a:gs pos="0">
                  <a:srgbClr val="FFFFFF">
                    <a:lumMod val="85000"/>
                  </a:srgbClr>
                </a:gs>
                <a:gs pos="100000">
                  <a:srgbClr val="FFFFFF">
                    <a:lumMod val="95000"/>
                  </a:srgbClr>
                </a:gs>
              </a:gsLst>
              <a:lin ang="6000000" scaled="0"/>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27" name="Absolute advantages to comparative advantages">
              <a:extLst>
                <a:ext uri="{FF2B5EF4-FFF2-40B4-BE49-F238E27FC236}">
                  <a16:creationId xmlns:a16="http://schemas.microsoft.com/office/drawing/2014/main" id="{1B1FD440-8B64-4499-A26B-EDD5F12DCBBE}"/>
                </a:ext>
              </a:extLst>
            </p:cNvPr>
            <p:cNvSpPr txBox="1"/>
            <p:nvPr/>
          </p:nvSpPr>
          <p:spPr>
            <a:xfrm>
              <a:off x="2243030" y="1908166"/>
              <a:ext cx="5511583" cy="384856"/>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tx1">
                      <a:lumMod val="85000"/>
                      <a:lumOff val="15000"/>
                    </a:schemeClr>
                  </a:solidFill>
                  <a:effectLst/>
                  <a:uLnTx/>
                  <a:uFillTx/>
                  <a:latin typeface="Arial" panose="020B0604020202020204" pitchFamily="34" charset="0"/>
                  <a:ea typeface="+mn-ea"/>
                  <a:cs typeface="Arial" panose="020B0604020202020204" pitchFamily="34" charset="0"/>
                </a:rPr>
                <a:t>Absolute advantages to comparative advantages</a:t>
              </a:r>
            </a:p>
          </p:txBody>
        </p:sp>
      </p:grpSp>
      <p:cxnSp>
        <p:nvCxnSpPr>
          <p:cNvPr id="36" name="Straight Arrow Connector 35">
            <a:extLst>
              <a:ext uri="{FF2B5EF4-FFF2-40B4-BE49-F238E27FC236}">
                <a16:creationId xmlns:a16="http://schemas.microsoft.com/office/drawing/2014/main" id="{696210FF-4755-4130-8C41-45A7B518E0C4}"/>
              </a:ext>
              <a:ext uri="{C183D7F6-B498-43B3-948B-1728B52AA6E4}">
                <adec:decorative xmlns:adec="http://schemas.microsoft.com/office/drawing/2017/decorative" val="1"/>
              </a:ext>
            </a:extLst>
          </p:cNvPr>
          <p:cNvCxnSpPr/>
          <p:nvPr/>
        </p:nvCxnSpPr>
        <p:spPr>
          <a:xfrm flipV="1">
            <a:off x="452176" y="1015916"/>
            <a:ext cx="0" cy="321444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Research Capability Maturity Model" hidden="1">
            <a:extLst>
              <a:ext uri="{FF2B5EF4-FFF2-40B4-BE49-F238E27FC236}">
                <a16:creationId xmlns:a16="http://schemas.microsoft.com/office/drawing/2014/main" id="{511DEB96-2D26-4EF7-ADFF-8BC96E881C4B}"/>
              </a:ext>
            </a:extLst>
          </p:cNvPr>
          <p:cNvSpPr>
            <a:spLocks noGrp="1"/>
          </p:cNvSpPr>
          <p:nvPr>
            <p:ph type="title"/>
          </p:nvPr>
        </p:nvSpPr>
        <p:spPr>
          <a:xfrm>
            <a:off x="311700" y="-572700"/>
            <a:ext cx="8520600" cy="572700"/>
          </a:xfrm>
        </p:spPr>
        <p:txBody>
          <a:bodyPr lIns="91425" tIns="91425" rIns="91425" bIns="91425" anchor="b" anchorCtr="0"/>
          <a:lstStyle/>
          <a:p>
            <a:br>
              <a:rPr lang="en-US" dirty="0"/>
            </a:br>
            <a:r>
              <a:rPr lang="en-US" dirty="0"/>
              <a:t>Research Capability Maturity Model</a:t>
            </a:r>
          </a:p>
        </p:txBody>
      </p:sp>
    </p:spTree>
    <p:extLst>
      <p:ext uri="{BB962C8B-B14F-4D97-AF65-F5344CB8AC3E}">
        <p14:creationId xmlns:p14="http://schemas.microsoft.com/office/powerpoint/2010/main" val="2705442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This slide is about Motivation.&#10;">
            <a:extLst>
              <a:ext uri="{FF2B5EF4-FFF2-40B4-BE49-F238E27FC236}">
                <a16:creationId xmlns:a16="http://schemas.microsoft.com/office/drawing/2014/main" id="{D0544D67-AE9B-4912-B140-D9106CE6D727}"/>
              </a:ext>
            </a:extLst>
          </p:cNvPr>
          <p:cNvSpPr>
            <a:spLocks noGrp="1"/>
          </p:cNvSpPr>
          <p:nvPr>
            <p:ph type="body" sz="quarter" idx="13"/>
          </p:nvPr>
        </p:nvSpPr>
        <p:spPr/>
        <p:txBody>
          <a:bodyPr/>
          <a:lstStyle/>
          <a:p>
            <a:r>
              <a:rPr lang="en-US" dirty="0"/>
              <a:t>Motivation</a:t>
            </a:r>
          </a:p>
        </p:txBody>
      </p:sp>
      <p:sp>
        <p:nvSpPr>
          <p:cNvPr id="3" name="Text Placeholder 2">
            <a:extLst>
              <a:ext uri="{FF2B5EF4-FFF2-40B4-BE49-F238E27FC236}">
                <a16:creationId xmlns:a16="http://schemas.microsoft.com/office/drawing/2014/main" id="{88089E2E-69BD-48FD-A959-D99697BD3315}"/>
              </a:ext>
            </a:extLst>
          </p:cNvPr>
          <p:cNvSpPr>
            <a:spLocks noGrp="1"/>
          </p:cNvSpPr>
          <p:nvPr>
            <p:ph type="body" sz="quarter" idx="14"/>
          </p:nvPr>
        </p:nvSpPr>
        <p:spPr/>
        <p:txBody>
          <a:bodyPr/>
          <a:lstStyle/>
          <a:p>
            <a:r>
              <a:rPr lang="en-US" dirty="0"/>
              <a:t>Demand grew for more analytical use of data to inform decision-making and program implementation.</a:t>
            </a:r>
          </a:p>
          <a:p>
            <a:pPr marL="0" indent="0">
              <a:buNone/>
            </a:pPr>
            <a:endParaRPr lang="en-US" dirty="0"/>
          </a:p>
          <a:p>
            <a:r>
              <a:rPr lang="en-US" dirty="0"/>
              <a:t>Prior to the 2017, there was no research agenda. There was an urgent need to increase the agency’s awareness of what is a research agenda is and why it is needed.</a:t>
            </a:r>
          </a:p>
        </p:txBody>
      </p:sp>
      <p:sp>
        <p:nvSpPr>
          <p:cNvPr id="4" name="Slide Number Placeholder 3">
            <a:extLst>
              <a:ext uri="{FF2B5EF4-FFF2-40B4-BE49-F238E27FC236}">
                <a16:creationId xmlns:a16="http://schemas.microsoft.com/office/drawing/2014/main" id="{5093A3C9-B606-4C14-BB92-AB518170B520}"/>
              </a:ext>
            </a:extLst>
          </p:cNvPr>
          <p:cNvSpPr>
            <a:spLocks noGrp="1"/>
          </p:cNvSpPr>
          <p:nvPr>
            <p:ph type="sldNum" idx="12"/>
          </p:nvPr>
        </p:nvSpPr>
        <p:spPr/>
        <p:txBody>
          <a:bodyPr/>
          <a:lstStyle/>
          <a:p>
            <a:fld id="{00000000-1234-1234-1234-123412341234}" type="slidenum">
              <a:rPr lang="en" smtClean="0"/>
              <a:pPr/>
              <a:t>6</a:t>
            </a:fld>
            <a:endParaRPr lang="en" dirty="0"/>
          </a:p>
        </p:txBody>
      </p:sp>
      <p:sp>
        <p:nvSpPr>
          <p:cNvPr id="5" name="Title 4" hidden="1">
            <a:extLst>
              <a:ext uri="{FF2B5EF4-FFF2-40B4-BE49-F238E27FC236}">
                <a16:creationId xmlns:a16="http://schemas.microsoft.com/office/drawing/2014/main" id="{E1ECE48F-7B76-4672-850D-8A267CC014A6}"/>
              </a:ext>
            </a:extLst>
          </p:cNvPr>
          <p:cNvSpPr>
            <a:spLocks noGrp="1"/>
          </p:cNvSpPr>
          <p:nvPr>
            <p:ph type="title"/>
          </p:nvPr>
        </p:nvSpPr>
        <p:spPr>
          <a:xfrm>
            <a:off x="311700" y="-572700"/>
            <a:ext cx="8520600" cy="572700"/>
          </a:xfrm>
        </p:spPr>
        <p:txBody>
          <a:bodyPr lIns="91425" tIns="91425" rIns="91425" bIns="91425" anchor="b" anchorCtr="0"/>
          <a:lstStyle/>
          <a:p>
            <a:r>
              <a:rPr lang="en-US" dirty="0"/>
              <a:t>Motivation</a:t>
            </a:r>
          </a:p>
        </p:txBody>
      </p:sp>
    </p:spTree>
    <p:extLst>
      <p:ext uri="{BB962C8B-B14F-4D97-AF65-F5344CB8AC3E}">
        <p14:creationId xmlns:p14="http://schemas.microsoft.com/office/powerpoint/2010/main" val="318146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A8CA08-A25E-44DE-B3DA-B19880406019}"/>
              </a:ext>
            </a:extLst>
          </p:cNvPr>
          <p:cNvSpPr txBox="1"/>
          <p:nvPr/>
        </p:nvSpPr>
        <p:spPr>
          <a:xfrm>
            <a:off x="4636928" y="4642338"/>
            <a:ext cx="3844155" cy="600164"/>
          </a:xfrm>
          <a:prstGeom prst="rect">
            <a:avLst/>
          </a:prstGeom>
          <a:noFill/>
        </p:spPr>
        <p:txBody>
          <a:bodyPr wrap="square" rtlCol="0">
            <a:spAutoFit/>
          </a:bodyPr>
          <a:lstStyle/>
          <a:p>
            <a:pPr algn="r"/>
            <a:r>
              <a:rPr lang="en-US" sz="1100" dirty="0"/>
              <a:t>For more information:</a:t>
            </a:r>
          </a:p>
          <a:p>
            <a:pPr algn="r"/>
            <a:r>
              <a:rPr lang="en-US" sz="1100" dirty="0">
                <a:hlinkClick r:id="rId3"/>
              </a:rPr>
              <a:t>Statewide Longitudinal Data Systems Grant Program</a:t>
            </a:r>
            <a:endParaRPr lang="en-US" sz="1100" dirty="0"/>
          </a:p>
          <a:p>
            <a:endParaRPr lang="en-US" sz="1100" dirty="0"/>
          </a:p>
        </p:txBody>
      </p:sp>
      <p:sp>
        <p:nvSpPr>
          <p:cNvPr id="5" name="Title 4" hidden="1">
            <a:extLst>
              <a:ext uri="{FF2B5EF4-FFF2-40B4-BE49-F238E27FC236}">
                <a16:creationId xmlns:a16="http://schemas.microsoft.com/office/drawing/2014/main" id="{C3643D49-C89E-4AC1-82A8-5257E868F664}"/>
              </a:ext>
            </a:extLst>
          </p:cNvPr>
          <p:cNvSpPr>
            <a:spLocks noGrp="1"/>
          </p:cNvSpPr>
          <p:nvPr>
            <p:ph type="title"/>
          </p:nvPr>
        </p:nvSpPr>
        <p:spPr/>
        <p:txBody>
          <a:bodyPr/>
          <a:lstStyle/>
          <a:p>
            <a:r>
              <a:rPr lang="en-US" dirty="0"/>
              <a:t>2015-SLDS</a:t>
            </a:r>
          </a:p>
        </p:txBody>
      </p:sp>
      <p:sp>
        <p:nvSpPr>
          <p:cNvPr id="6" name="Text Placeholder 5" descr="Blue Box with Blue text spelling 2015 Mississippi SLDS Grant"/>
          <p:cNvSpPr>
            <a:spLocks noGrp="1"/>
          </p:cNvSpPr>
          <p:nvPr>
            <p:ph type="body" sz="quarter" idx="13"/>
          </p:nvPr>
        </p:nvSpPr>
        <p:spPr/>
        <p:txBody>
          <a:bodyPr/>
          <a:lstStyle/>
          <a:p>
            <a:r>
              <a:rPr lang="en-US" sz="2800" dirty="0"/>
              <a:t>Opportunity: 2015 MS SLDS Grant</a:t>
            </a:r>
          </a:p>
        </p:txBody>
      </p:sp>
      <p:sp>
        <p:nvSpPr>
          <p:cNvPr id="7" name="Text Placeholder 6" descr="Bulleted List with text Grant Period&#10;September 2015 – September 2019&#10;&#10;Grant Priorities&#10;1. Research and Evaluation&#10;2. Early Learning&#10;&#10;Grant Expected Outcomes&#10;1. Creating data dashboard and establishing a research office&#10;2. Completing the Early Childhood Education component of the P-20W SLDS&#10;"/>
          <p:cNvSpPr>
            <a:spLocks noGrp="1"/>
          </p:cNvSpPr>
          <p:nvPr>
            <p:ph type="body" sz="quarter" idx="14"/>
          </p:nvPr>
        </p:nvSpPr>
        <p:spPr>
          <a:xfrm>
            <a:off x="415637" y="950189"/>
            <a:ext cx="7406640" cy="3217863"/>
          </a:xfrm>
        </p:spPr>
        <p:txBody>
          <a:bodyPr/>
          <a:lstStyle/>
          <a:p>
            <a:r>
              <a:rPr lang="en-US" sz="2000" dirty="0"/>
              <a:t>Grant Priorities</a:t>
            </a:r>
          </a:p>
          <a:p>
            <a:pPr marL="0" indent="0">
              <a:spcAft>
                <a:spcPts val="0"/>
              </a:spcAft>
              <a:buNone/>
            </a:pPr>
            <a:r>
              <a:rPr lang="en-US" dirty="0"/>
              <a:t>		</a:t>
            </a:r>
            <a:r>
              <a:rPr lang="en-US" sz="1800" dirty="0"/>
              <a:t>1. </a:t>
            </a:r>
            <a:r>
              <a:rPr lang="en-US" sz="1800" dirty="0">
                <a:solidFill>
                  <a:schemeClr val="tx1">
                    <a:lumMod val="75000"/>
                    <a:lumOff val="25000"/>
                  </a:schemeClr>
                </a:solidFill>
              </a:rPr>
              <a:t>Research and Evaluation</a:t>
            </a:r>
          </a:p>
          <a:p>
            <a:pPr marL="0" indent="0">
              <a:spcAft>
                <a:spcPts val="0"/>
              </a:spcAft>
              <a:buNone/>
            </a:pPr>
            <a:r>
              <a:rPr lang="en-US" sz="1800" dirty="0"/>
              <a:t>		2. Early Learning</a:t>
            </a:r>
          </a:p>
          <a:p>
            <a:pPr marL="0" indent="0">
              <a:spcAft>
                <a:spcPts val="0"/>
              </a:spcAft>
              <a:buNone/>
            </a:pPr>
            <a:endParaRPr lang="en-US" sz="2000" dirty="0"/>
          </a:p>
          <a:p>
            <a:pPr marL="0" indent="0">
              <a:spcAft>
                <a:spcPts val="0"/>
              </a:spcAft>
              <a:buNone/>
            </a:pPr>
            <a:endParaRPr lang="en-US" sz="2000" dirty="0"/>
          </a:p>
          <a:p>
            <a:pPr>
              <a:spcAft>
                <a:spcPts val="0"/>
              </a:spcAft>
            </a:pPr>
            <a:r>
              <a:rPr lang="en-US" sz="2000" dirty="0"/>
              <a:t>Grant Expected Outcomes</a:t>
            </a:r>
          </a:p>
          <a:p>
            <a:pPr marL="0" indent="0">
              <a:spcAft>
                <a:spcPts val="0"/>
              </a:spcAft>
              <a:buNone/>
            </a:pPr>
            <a:r>
              <a:rPr lang="en-US" sz="1800" dirty="0"/>
              <a:t>		1. Creating data dashboard and establishing a research office</a:t>
            </a:r>
          </a:p>
          <a:p>
            <a:pPr marL="0" indent="0">
              <a:spcAft>
                <a:spcPts val="0"/>
              </a:spcAft>
              <a:buNone/>
            </a:pPr>
            <a:r>
              <a:rPr lang="en-US" sz="1800" dirty="0"/>
              <a:t>		2. Completing the Early Childhood Education component of 		the P-20W SLDS</a:t>
            </a:r>
          </a:p>
          <a:p>
            <a:pPr marL="0" indent="0">
              <a:buNone/>
              <a:tabLst/>
            </a:pPr>
            <a:endParaRPr lang="en-US" dirty="0"/>
          </a:p>
        </p:txBody>
      </p:sp>
      <p:sp>
        <p:nvSpPr>
          <p:cNvPr id="4" name="Slide Number Placeholder 3" descr="Page 8"/>
          <p:cNvSpPr>
            <a:spLocks noGrp="1"/>
          </p:cNvSpPr>
          <p:nvPr>
            <p:ph type="sldNum" idx="12"/>
          </p:nvPr>
        </p:nvSpPr>
        <p:spPr/>
        <p:txBody>
          <a:bodyPr/>
          <a:lstStyle/>
          <a:p>
            <a:fld id="{00000000-1234-1234-1234-123412341234}" type="slidenum">
              <a:rPr lang="en" smtClean="0"/>
              <a:pPr/>
              <a:t>7</a:t>
            </a:fld>
            <a:endParaRPr lang="en" dirty="0"/>
          </a:p>
        </p:txBody>
      </p:sp>
    </p:spTree>
    <p:extLst>
      <p:ext uri="{BB962C8B-B14F-4D97-AF65-F5344CB8AC3E}">
        <p14:creationId xmlns:p14="http://schemas.microsoft.com/office/powerpoint/2010/main" val="1900481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descr="Blue Box with Blue text"/>
          <p:cNvSpPr>
            <a:spLocks noGrp="1"/>
          </p:cNvSpPr>
          <p:nvPr>
            <p:ph type="body" sz="quarter" idx="13"/>
          </p:nvPr>
        </p:nvSpPr>
        <p:spPr/>
        <p:txBody>
          <a:bodyPr/>
          <a:lstStyle/>
          <a:p>
            <a:r>
              <a:rPr lang="en-US" dirty="0"/>
              <a:t>Research Office Establishment</a:t>
            </a:r>
          </a:p>
        </p:txBody>
      </p:sp>
      <p:sp>
        <p:nvSpPr>
          <p:cNvPr id="3" name="Text Placeholder 2" descr="Text box with Office of Research and Analytics&#10;The Office of Research and Analytics (ORA) is committed to producing objective and accurate research and analytics. It transforms data into insights that inform the decision-making of the MDE leadership. ORA supports the broader mission of Mississippi State Board of Education strategic plan, to improve student achievement, and opportunities throughout Mississippi’s education system.&#10;"/>
          <p:cNvSpPr>
            <a:spLocks noGrp="1"/>
          </p:cNvSpPr>
          <p:nvPr>
            <p:ph type="body" sz="quarter" idx="14"/>
          </p:nvPr>
        </p:nvSpPr>
        <p:spPr>
          <a:xfrm>
            <a:off x="415636" y="1152525"/>
            <a:ext cx="7897091" cy="3217863"/>
          </a:xfrm>
        </p:spPr>
        <p:txBody>
          <a:bodyPr/>
          <a:lstStyle/>
          <a:p>
            <a:pPr marL="0" indent="0">
              <a:buNone/>
            </a:pPr>
            <a:r>
              <a:rPr lang="en-US" dirty="0"/>
              <a:t>Office of Research and Development</a:t>
            </a:r>
          </a:p>
          <a:p>
            <a:pPr marL="0" indent="0">
              <a:buNone/>
            </a:pPr>
            <a:endParaRPr lang="en-US" dirty="0"/>
          </a:p>
          <a:p>
            <a:pPr marL="0" indent="0">
              <a:buNone/>
            </a:pPr>
            <a:r>
              <a:rPr lang="en-US" sz="1600" dirty="0"/>
              <a:t>The Office of Research and Development (ORD) is committed to producing objective and accurate research and analytics. It transforms data into insights that inform the decision-making of the MDE leadership. ORD supports the broader mission of Mississippi State Board of Education strategic plan, to improve student achievement, and opportunities throughout Mississippi’s education system.</a:t>
            </a:r>
          </a:p>
        </p:txBody>
      </p:sp>
      <p:sp>
        <p:nvSpPr>
          <p:cNvPr id="4" name="Slide Number Placeholder 3" descr="Page 15"/>
          <p:cNvSpPr>
            <a:spLocks noGrp="1"/>
          </p:cNvSpPr>
          <p:nvPr>
            <p:ph type="sldNum" idx="12"/>
          </p:nvPr>
        </p:nvSpPr>
        <p:spPr/>
        <p:txBody>
          <a:bodyPr/>
          <a:lstStyle/>
          <a:p>
            <a:fld id="{00000000-1234-1234-1234-123412341234}" type="slidenum">
              <a:rPr lang="en" smtClean="0"/>
              <a:pPr/>
              <a:t>8</a:t>
            </a:fld>
            <a:endParaRPr lang="en" dirty="0"/>
          </a:p>
        </p:txBody>
      </p:sp>
      <p:sp>
        <p:nvSpPr>
          <p:cNvPr id="5" name="Title 4" hidden="1">
            <a:extLst>
              <a:ext uri="{FF2B5EF4-FFF2-40B4-BE49-F238E27FC236}">
                <a16:creationId xmlns:a16="http://schemas.microsoft.com/office/drawing/2014/main" id="{FF37551C-1DF7-4AF7-98A5-7583B5636799}"/>
              </a:ext>
            </a:extLst>
          </p:cNvPr>
          <p:cNvSpPr>
            <a:spLocks noGrp="1"/>
          </p:cNvSpPr>
          <p:nvPr>
            <p:ph type="title"/>
          </p:nvPr>
        </p:nvSpPr>
        <p:spPr/>
        <p:txBody>
          <a:bodyPr/>
          <a:lstStyle/>
          <a:p>
            <a:r>
              <a:rPr lang="en-US" dirty="0"/>
              <a:t>Research Office Establishment</a:t>
            </a:r>
          </a:p>
        </p:txBody>
      </p:sp>
    </p:spTree>
    <p:extLst>
      <p:ext uri="{BB962C8B-B14F-4D97-AF65-F5344CB8AC3E}">
        <p14:creationId xmlns:p14="http://schemas.microsoft.com/office/powerpoint/2010/main" val="1641534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E52BFA3A-723A-43A9-B6FD-61FE0A525CB6}"/>
              </a:ext>
            </a:extLst>
          </p:cNvPr>
          <p:cNvSpPr>
            <a:spLocks noGrp="1"/>
          </p:cNvSpPr>
          <p:nvPr>
            <p:ph type="title"/>
          </p:nvPr>
        </p:nvSpPr>
        <p:spPr/>
        <p:txBody>
          <a:bodyPr/>
          <a:lstStyle/>
          <a:p>
            <a:r>
              <a:rPr lang="en-US" dirty="0"/>
              <a:t>Research Goals</a:t>
            </a:r>
          </a:p>
        </p:txBody>
      </p:sp>
      <p:sp>
        <p:nvSpPr>
          <p:cNvPr id="2" name="Text Placeholder 1"/>
          <p:cNvSpPr>
            <a:spLocks noGrp="1"/>
          </p:cNvSpPr>
          <p:nvPr>
            <p:ph type="body" sz="quarter" idx="13"/>
          </p:nvPr>
        </p:nvSpPr>
        <p:spPr/>
        <p:txBody>
          <a:bodyPr/>
          <a:lstStyle/>
          <a:p>
            <a:r>
              <a:rPr lang="en-US" sz="2800" dirty="0"/>
              <a:t>Research Goals</a:t>
            </a:r>
          </a:p>
        </p:txBody>
      </p:sp>
      <p:grpSp>
        <p:nvGrpSpPr>
          <p:cNvPr id="14" name="Group 13" descr="This section describes how once the research, integration, maximization, and knowledge dissemination have occurred, the process should end with SLDS enhancement ">
            <a:extLst>
              <a:ext uri="{FF2B5EF4-FFF2-40B4-BE49-F238E27FC236}">
                <a16:creationId xmlns:a16="http://schemas.microsoft.com/office/drawing/2014/main" id="{1C3D0272-773E-431F-A037-F97A2160ECF5}"/>
              </a:ext>
            </a:extLst>
          </p:cNvPr>
          <p:cNvGrpSpPr/>
          <p:nvPr/>
        </p:nvGrpSpPr>
        <p:grpSpPr>
          <a:xfrm>
            <a:off x="7115435" y="2223474"/>
            <a:ext cx="1914348" cy="835140"/>
            <a:chOff x="568271" y="1410352"/>
            <a:chExt cx="3082079" cy="1090915"/>
          </a:xfrm>
        </p:grpSpPr>
        <p:sp>
          <p:nvSpPr>
            <p:cNvPr id="22" name="Rectangle 21">
              <a:extLst>
                <a:ext uri="{FF2B5EF4-FFF2-40B4-BE49-F238E27FC236}">
                  <a16:creationId xmlns:a16="http://schemas.microsoft.com/office/drawing/2014/main" id="{4A103D33-948F-405F-86C4-C1D8D77A88C6}"/>
                </a:ext>
              </a:extLst>
            </p:cNvPr>
            <p:cNvSpPr/>
            <p:nvPr/>
          </p:nvSpPr>
          <p:spPr>
            <a:xfrm>
              <a:off x="568271" y="1742963"/>
              <a:ext cx="3082079" cy="758304"/>
            </a:xfrm>
            <a:prstGeom prst="rect">
              <a:avLst/>
            </a:prstGeom>
            <a:noFill/>
            <a:ln w="12700" cap="flat" cmpd="sng" algn="ctr">
              <a:noFill/>
              <a:prstDash val="solid"/>
            </a:ln>
            <a:effectLst/>
          </p:spPr>
          <p:txBody>
            <a:bodyPr lIns="91440" tIns="0" rIns="91440" b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lumMod val="65000"/>
                      <a:lumOff val="35000"/>
                    </a:sysClr>
                  </a:solidFill>
                  <a:effectLst/>
                  <a:uLnTx/>
                  <a:uFillTx/>
                  <a:latin typeface="Arial" pitchFamily="34" charset="0"/>
                  <a:cs typeface="Arial" pitchFamily="34" charset="0"/>
                </a:rPr>
                <a:t>Leverage the statewide longitudinal data system for each data contributor to achieve its goals.</a:t>
              </a:r>
            </a:p>
          </p:txBody>
        </p:sp>
        <p:sp>
          <p:nvSpPr>
            <p:cNvPr id="21" name="Rectangle 20">
              <a:extLst>
                <a:ext uri="{FF2B5EF4-FFF2-40B4-BE49-F238E27FC236}">
                  <a16:creationId xmlns:a16="http://schemas.microsoft.com/office/drawing/2014/main" id="{67F9794B-44A4-4D00-BD3F-E390D3AF6C17}"/>
                </a:ext>
              </a:extLst>
            </p:cNvPr>
            <p:cNvSpPr/>
            <p:nvPr/>
          </p:nvSpPr>
          <p:spPr>
            <a:xfrm>
              <a:off x="568271" y="1410352"/>
              <a:ext cx="3082079" cy="304800"/>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lumMod val="65000"/>
                      <a:lumOff val="35000"/>
                    </a:sysClr>
                  </a:solidFill>
                  <a:effectLst/>
                  <a:uLnTx/>
                  <a:uFillTx/>
                  <a:latin typeface="Arial" pitchFamily="34" charset="0"/>
                  <a:ea typeface="+mn-ea"/>
                  <a:cs typeface="Arial" pitchFamily="34" charset="0"/>
                </a:rPr>
                <a:t>SLDS enhancement</a:t>
              </a:r>
            </a:p>
          </p:txBody>
        </p:sp>
      </p:grpSp>
      <p:sp>
        <p:nvSpPr>
          <p:cNvPr id="29" name="Rectangle 8">
            <a:extLst>
              <a:ext uri="{FF2B5EF4-FFF2-40B4-BE49-F238E27FC236}">
                <a16:creationId xmlns:a16="http://schemas.microsoft.com/office/drawing/2014/main" id="{3E0849E6-D2C7-421A-8A2B-5957131C7359}"/>
              </a:ext>
              <a:ext uri="{C183D7F6-B498-43B3-948B-1728B52AA6E4}">
                <adec:decorative xmlns:adec="http://schemas.microsoft.com/office/drawing/2017/decorative" val="1"/>
              </a:ext>
            </a:extLst>
          </p:cNvPr>
          <p:cNvSpPr/>
          <p:nvPr/>
        </p:nvSpPr>
        <p:spPr>
          <a:xfrm>
            <a:off x="5449314" y="2180122"/>
            <a:ext cx="1771758" cy="1088189"/>
          </a:xfrm>
          <a:custGeom>
            <a:avLst/>
            <a:gdLst/>
            <a:ahLst/>
            <a:cxnLst/>
            <a:rect l="l" t="t" r="r" b="b"/>
            <a:pathLst>
              <a:path w="2042444" h="1588712">
                <a:moveTo>
                  <a:pt x="1455704" y="0"/>
                </a:moveTo>
                <a:lnTo>
                  <a:pt x="2042444" y="794356"/>
                </a:lnTo>
                <a:lnTo>
                  <a:pt x="1455704" y="1588712"/>
                </a:lnTo>
                <a:lnTo>
                  <a:pt x="1455704" y="1342996"/>
                </a:lnTo>
                <a:lnTo>
                  <a:pt x="0" y="1342996"/>
                </a:lnTo>
                <a:lnTo>
                  <a:pt x="0" y="245716"/>
                </a:lnTo>
                <a:lnTo>
                  <a:pt x="1455704" y="245716"/>
                </a:lnTo>
                <a:close/>
              </a:path>
            </a:pathLst>
          </a:custGeom>
          <a:gradFill flip="none" rotWithShape="1">
            <a:gsLst>
              <a:gs pos="0">
                <a:srgbClr val="F23232">
                  <a:alpha val="0"/>
                </a:srgbClr>
              </a:gs>
              <a:gs pos="58000">
                <a:srgbClr val="F23232"/>
              </a:gs>
              <a:gs pos="100000">
                <a:srgbClr val="C00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grpSp>
        <p:nvGrpSpPr>
          <p:cNvPr id="32" name="Group 31" descr="This box describes knowledge dissemination">
            <a:extLst>
              <a:ext uri="{FF2B5EF4-FFF2-40B4-BE49-F238E27FC236}">
                <a16:creationId xmlns:a16="http://schemas.microsoft.com/office/drawing/2014/main" id="{1895C70A-95B5-4CF3-A5F7-4653D9BC326D}"/>
              </a:ext>
            </a:extLst>
          </p:cNvPr>
          <p:cNvGrpSpPr/>
          <p:nvPr/>
        </p:nvGrpSpPr>
        <p:grpSpPr>
          <a:xfrm>
            <a:off x="3394894" y="3544010"/>
            <a:ext cx="1936864" cy="1210235"/>
            <a:chOff x="4141694" y="3476065"/>
            <a:chExt cx="1936864" cy="1210235"/>
          </a:xfrm>
        </p:grpSpPr>
        <p:grpSp>
          <p:nvGrpSpPr>
            <p:cNvPr id="13" name="Group 12">
              <a:extLst>
                <a:ext uri="{FF2B5EF4-FFF2-40B4-BE49-F238E27FC236}">
                  <a16:creationId xmlns:a16="http://schemas.microsoft.com/office/drawing/2014/main" id="{DCE5835E-0557-49D2-AE1F-40574D697E65}"/>
                </a:ext>
              </a:extLst>
            </p:cNvPr>
            <p:cNvGrpSpPr/>
            <p:nvPr/>
          </p:nvGrpSpPr>
          <p:grpSpPr>
            <a:xfrm>
              <a:off x="4141694" y="3657487"/>
              <a:ext cx="1914348" cy="849395"/>
              <a:chOff x="568271" y="1257951"/>
              <a:chExt cx="3082079" cy="1109535"/>
            </a:xfrm>
          </p:grpSpPr>
          <p:sp>
            <p:nvSpPr>
              <p:cNvPr id="24" name="Rectangle 23">
                <a:extLst>
                  <a:ext uri="{FF2B5EF4-FFF2-40B4-BE49-F238E27FC236}">
                    <a16:creationId xmlns:a16="http://schemas.microsoft.com/office/drawing/2014/main" id="{87EA1F79-B526-4252-BAAB-63BBB13254B4}"/>
                  </a:ext>
                </a:extLst>
              </p:cNvPr>
              <p:cNvSpPr/>
              <p:nvPr/>
            </p:nvSpPr>
            <p:spPr>
              <a:xfrm>
                <a:off x="568271" y="1609182"/>
                <a:ext cx="3082079" cy="758304"/>
              </a:xfrm>
              <a:prstGeom prst="rect">
                <a:avLst/>
              </a:prstGeom>
              <a:noFill/>
              <a:ln w="12700" cap="flat" cmpd="sng" algn="ctr">
                <a:noFill/>
                <a:prstDash val="solid"/>
              </a:ln>
              <a:effectLst/>
            </p:spPr>
            <p:txBody>
              <a:bodyPr lIns="91440" tIns="0" rIns="91440" bIns="0" rtlCol="0" anchor="t"/>
              <a:lstStyle/>
              <a:p>
                <a:pPr algn="ctr">
                  <a:defRPr/>
                </a:pPr>
                <a:r>
                  <a:rPr lang="en-US" sz="1050" dirty="0">
                    <a:solidFill>
                      <a:sysClr val="windowText" lastClr="000000">
                        <a:lumMod val="65000"/>
                        <a:lumOff val="35000"/>
                      </a:sysClr>
                    </a:solidFill>
                    <a:latin typeface="Arial" pitchFamily="34" charset="0"/>
                    <a:cs typeface="Arial" pitchFamily="34" charset="0"/>
                  </a:rPr>
                  <a:t>Disseminate knowledge and insights to promote evidence-based decision-making.</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lumMod val="65000"/>
                      <a:lumOff val="35000"/>
                    </a:sysClr>
                  </a:solidFill>
                  <a:effectLst/>
                  <a:uLnTx/>
                  <a:uFillTx/>
                  <a:latin typeface="Arial" pitchFamily="34" charset="0"/>
                  <a:cs typeface="Arial" pitchFamily="34" charset="0"/>
                </a:endParaRPr>
              </a:p>
            </p:txBody>
          </p:sp>
          <p:sp>
            <p:nvSpPr>
              <p:cNvPr id="23" name="Rectangle 22">
                <a:extLst>
                  <a:ext uri="{FF2B5EF4-FFF2-40B4-BE49-F238E27FC236}">
                    <a16:creationId xmlns:a16="http://schemas.microsoft.com/office/drawing/2014/main" id="{E9C284CC-C4EB-46EF-BF8E-409916586579}"/>
                  </a:ext>
                </a:extLst>
              </p:cNvPr>
              <p:cNvSpPr/>
              <p:nvPr/>
            </p:nvSpPr>
            <p:spPr>
              <a:xfrm>
                <a:off x="568271" y="1257951"/>
                <a:ext cx="3082079" cy="304800"/>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lumMod val="65000"/>
                        <a:lumOff val="35000"/>
                      </a:sysClr>
                    </a:solidFill>
                    <a:effectLst/>
                    <a:uLnTx/>
                    <a:uFillTx/>
                    <a:latin typeface="Arial" pitchFamily="34" charset="0"/>
                    <a:ea typeface="+mn-ea"/>
                    <a:cs typeface="Arial" pitchFamily="34" charset="0"/>
                  </a:rPr>
                  <a:t>Knowledge dissemination</a:t>
                </a:r>
              </a:p>
            </p:txBody>
          </p:sp>
        </p:grpSp>
        <p:sp>
          <p:nvSpPr>
            <p:cNvPr id="28" name="Rectangle: Rounded Corners 27">
              <a:extLst>
                <a:ext uri="{FF2B5EF4-FFF2-40B4-BE49-F238E27FC236}">
                  <a16:creationId xmlns:a16="http://schemas.microsoft.com/office/drawing/2014/main" id="{78691F04-B434-41CA-A954-840006F715F4}"/>
                </a:ext>
              </a:extLst>
            </p:cNvPr>
            <p:cNvSpPr/>
            <p:nvPr/>
          </p:nvSpPr>
          <p:spPr>
            <a:xfrm>
              <a:off x="4141694" y="3476065"/>
              <a:ext cx="1936864" cy="1210235"/>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a:extLst>
              <a:ext uri="{FF2B5EF4-FFF2-40B4-BE49-F238E27FC236}">
                <a16:creationId xmlns:a16="http://schemas.microsoft.com/office/drawing/2014/main" id="{B9770469-9A5B-46DB-BC09-66316330515B}"/>
              </a:ext>
              <a:ext uri="{C183D7F6-B498-43B3-948B-1728B52AA6E4}">
                <adec:decorative xmlns:adec="http://schemas.microsoft.com/office/drawing/2017/decorative" val="1"/>
              </a:ext>
            </a:extLst>
          </p:cNvPr>
          <p:cNvGrpSpPr/>
          <p:nvPr/>
        </p:nvGrpSpPr>
        <p:grpSpPr>
          <a:xfrm>
            <a:off x="3394894" y="2174141"/>
            <a:ext cx="1914348" cy="1094170"/>
            <a:chOff x="4087418" y="2184800"/>
            <a:chExt cx="1914348" cy="1094170"/>
          </a:xfrm>
        </p:grpSpPr>
        <p:grpSp>
          <p:nvGrpSpPr>
            <p:cNvPr id="16" name="Group 15">
              <a:extLst>
                <a:ext uri="{FF2B5EF4-FFF2-40B4-BE49-F238E27FC236}">
                  <a16:creationId xmlns:a16="http://schemas.microsoft.com/office/drawing/2014/main" id="{3694E36F-2FF0-475C-958D-07EE834D155C}"/>
                </a:ext>
              </a:extLst>
            </p:cNvPr>
            <p:cNvGrpSpPr/>
            <p:nvPr/>
          </p:nvGrpSpPr>
          <p:grpSpPr>
            <a:xfrm>
              <a:off x="4087418" y="2354160"/>
              <a:ext cx="1914348" cy="924810"/>
              <a:chOff x="568271" y="1410352"/>
              <a:chExt cx="3082079" cy="1208047"/>
            </a:xfrm>
          </p:grpSpPr>
          <p:sp>
            <p:nvSpPr>
              <p:cNvPr id="18" name="Rectangle 17">
                <a:extLst>
                  <a:ext uri="{FF2B5EF4-FFF2-40B4-BE49-F238E27FC236}">
                    <a16:creationId xmlns:a16="http://schemas.microsoft.com/office/drawing/2014/main" id="{8810F28E-BDDB-461B-B8D4-A9D3607CAC1C}"/>
                  </a:ext>
                </a:extLst>
              </p:cNvPr>
              <p:cNvSpPr/>
              <p:nvPr/>
            </p:nvSpPr>
            <p:spPr>
              <a:xfrm>
                <a:off x="568271" y="1860095"/>
                <a:ext cx="3082079" cy="758304"/>
              </a:xfrm>
              <a:prstGeom prst="rect">
                <a:avLst/>
              </a:prstGeom>
              <a:noFill/>
              <a:ln w="12700" cap="flat" cmpd="sng" algn="ctr">
                <a:noFill/>
                <a:prstDash val="solid"/>
              </a:ln>
              <a:effectLst/>
            </p:spPr>
            <p:txBody>
              <a:bodyPr lIns="91440" tIns="0" rIns="91440" b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lumMod val="65000"/>
                        <a:lumOff val="35000"/>
                      </a:sysClr>
                    </a:solidFill>
                    <a:effectLst/>
                    <a:uLnTx/>
                    <a:uFillTx/>
                    <a:latin typeface="Arial" pitchFamily="34" charset="0"/>
                    <a:cs typeface="Arial" pitchFamily="34" charset="0"/>
                  </a:rPr>
                  <a:t>Identify and leverage talents for maximum effectiveness and efficiency.</a:t>
                </a:r>
              </a:p>
            </p:txBody>
          </p:sp>
          <p:sp>
            <p:nvSpPr>
              <p:cNvPr id="17" name="Rectangle 16" descr="This box describes effectiveness and efficiency maximization">
                <a:extLst>
                  <a:ext uri="{FF2B5EF4-FFF2-40B4-BE49-F238E27FC236}">
                    <a16:creationId xmlns:a16="http://schemas.microsoft.com/office/drawing/2014/main" id="{ABAC4521-603C-4A5F-9C08-40B5B31D3805}"/>
                  </a:ext>
                </a:extLst>
              </p:cNvPr>
              <p:cNvSpPr/>
              <p:nvPr/>
            </p:nvSpPr>
            <p:spPr>
              <a:xfrm>
                <a:off x="568271" y="1410352"/>
                <a:ext cx="3082079" cy="304800"/>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lumMod val="65000"/>
                        <a:lumOff val="35000"/>
                      </a:sysClr>
                    </a:solidFill>
                    <a:effectLst/>
                    <a:uLnTx/>
                    <a:uFillTx/>
                    <a:latin typeface="Arial" pitchFamily="34" charset="0"/>
                    <a:ea typeface="+mn-ea"/>
                    <a:cs typeface="Arial" pitchFamily="34" charset="0"/>
                  </a:rPr>
                  <a:t>Effectiveness and efficiency maximization</a:t>
                </a:r>
              </a:p>
            </p:txBody>
          </p:sp>
        </p:grpSp>
        <p:sp>
          <p:nvSpPr>
            <p:cNvPr id="20" name="Rectangle: Rounded Corners 19">
              <a:extLst>
                <a:ext uri="{FF2B5EF4-FFF2-40B4-BE49-F238E27FC236}">
                  <a16:creationId xmlns:a16="http://schemas.microsoft.com/office/drawing/2014/main" id="{62D3A01F-46B4-462F-8EC4-003643A7AA04}"/>
                </a:ext>
              </a:extLst>
            </p:cNvPr>
            <p:cNvSpPr/>
            <p:nvPr/>
          </p:nvSpPr>
          <p:spPr>
            <a:xfrm>
              <a:off x="4141694" y="2184800"/>
              <a:ext cx="1860072" cy="109417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BD31DED8-7BF4-429B-9AD5-941197FBFD8E}"/>
              </a:ext>
              <a:ext uri="{C183D7F6-B498-43B3-948B-1728B52AA6E4}">
                <adec:decorative xmlns:adec="http://schemas.microsoft.com/office/drawing/2017/decorative" val="1"/>
              </a:ext>
            </a:extLst>
          </p:cNvPr>
          <p:cNvGrpSpPr/>
          <p:nvPr/>
        </p:nvGrpSpPr>
        <p:grpSpPr>
          <a:xfrm>
            <a:off x="3260894" y="942468"/>
            <a:ext cx="2259142" cy="951198"/>
            <a:chOff x="3953418" y="1024450"/>
            <a:chExt cx="2259142" cy="951198"/>
          </a:xfrm>
        </p:grpSpPr>
        <p:grpSp>
          <p:nvGrpSpPr>
            <p:cNvPr id="6" name="Group 5">
              <a:extLst>
                <a:ext uri="{FF2B5EF4-FFF2-40B4-BE49-F238E27FC236}">
                  <a16:creationId xmlns:a16="http://schemas.microsoft.com/office/drawing/2014/main" id="{9C0B1864-84D6-44EA-BCCD-D1AF59086BD2}"/>
                </a:ext>
              </a:extLst>
            </p:cNvPr>
            <p:cNvGrpSpPr/>
            <p:nvPr/>
          </p:nvGrpSpPr>
          <p:grpSpPr>
            <a:xfrm>
              <a:off x="3953418" y="1161409"/>
              <a:ext cx="2259142" cy="814239"/>
              <a:chOff x="3794052" y="675554"/>
              <a:chExt cx="2259142" cy="814239"/>
            </a:xfrm>
          </p:grpSpPr>
          <p:grpSp>
            <p:nvGrpSpPr>
              <p:cNvPr id="12" name="Group 11">
                <a:extLst>
                  <a:ext uri="{FF2B5EF4-FFF2-40B4-BE49-F238E27FC236}">
                    <a16:creationId xmlns:a16="http://schemas.microsoft.com/office/drawing/2014/main" id="{FA961298-6EC2-497B-8C11-086C16AC3D1C}"/>
                  </a:ext>
                </a:extLst>
              </p:cNvPr>
              <p:cNvGrpSpPr/>
              <p:nvPr/>
            </p:nvGrpSpPr>
            <p:grpSpPr>
              <a:xfrm>
                <a:off x="3794052" y="675554"/>
                <a:ext cx="2259142" cy="814239"/>
                <a:chOff x="13157" y="1410352"/>
                <a:chExt cx="3637192" cy="1063612"/>
              </a:xfrm>
            </p:grpSpPr>
            <p:sp>
              <p:nvSpPr>
                <p:cNvPr id="26" name="Rectangle 25">
                  <a:extLst>
                    <a:ext uri="{FF2B5EF4-FFF2-40B4-BE49-F238E27FC236}">
                      <a16:creationId xmlns:a16="http://schemas.microsoft.com/office/drawing/2014/main" id="{617D8665-81A7-4C28-B152-9F85CAF9F613}"/>
                    </a:ext>
                  </a:extLst>
                </p:cNvPr>
                <p:cNvSpPr/>
                <p:nvPr/>
              </p:nvSpPr>
              <p:spPr>
                <a:xfrm>
                  <a:off x="13157" y="1715660"/>
                  <a:ext cx="3637192" cy="758304"/>
                </a:xfrm>
                <a:prstGeom prst="rect">
                  <a:avLst/>
                </a:prstGeom>
                <a:noFill/>
                <a:ln w="12700" cap="flat" cmpd="sng" algn="ctr">
                  <a:noFill/>
                  <a:prstDash val="solid"/>
                </a:ln>
                <a:effectLst/>
              </p:spPr>
              <p:txBody>
                <a:bodyPr lIns="91440" tIns="0" rIns="91440" bIns="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ysClr val="windowText" lastClr="000000">
                        <a:lumMod val="65000"/>
                        <a:lumOff val="35000"/>
                      </a:sysClr>
                    </a:solidFill>
                    <a:effectLst/>
                    <a:uLnTx/>
                    <a:uFillTx/>
                    <a:latin typeface="Arial" pitchFamily="34" charset="0"/>
                    <a:cs typeface="Arial" pitchFamily="34" charset="0"/>
                  </a:endParaRPr>
                </a:p>
              </p:txBody>
            </p:sp>
            <p:sp>
              <p:nvSpPr>
                <p:cNvPr id="25" name="Rectangle 24" descr="This box describes integration and achieving better integration with better data">
                  <a:extLst>
                    <a:ext uri="{FF2B5EF4-FFF2-40B4-BE49-F238E27FC236}">
                      <a16:creationId xmlns:a16="http://schemas.microsoft.com/office/drawing/2014/main" id="{5674C6CB-4AF4-4546-8D6C-315790329339}"/>
                    </a:ext>
                  </a:extLst>
                </p:cNvPr>
                <p:cNvSpPr/>
                <p:nvPr/>
              </p:nvSpPr>
              <p:spPr>
                <a:xfrm>
                  <a:off x="228896" y="1410352"/>
                  <a:ext cx="3205712" cy="219888"/>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ysClr val="windowText" lastClr="000000">
                          <a:lumMod val="65000"/>
                          <a:lumOff val="35000"/>
                        </a:sysClr>
                      </a:solidFill>
                      <a:effectLst/>
                      <a:uLnTx/>
                      <a:uFillTx/>
                      <a:latin typeface="Arial" pitchFamily="34" charset="0"/>
                      <a:ea typeface="+mn-ea"/>
                      <a:cs typeface="Arial" pitchFamily="34" charset="0"/>
                    </a:rPr>
                    <a:t>Better integration</a:t>
                  </a:r>
                </a:p>
              </p:txBody>
            </p:sp>
          </p:grpSp>
          <p:sp>
            <p:nvSpPr>
              <p:cNvPr id="27" name="Rectangle 26">
                <a:extLst>
                  <a:ext uri="{FF2B5EF4-FFF2-40B4-BE49-F238E27FC236}">
                    <a16:creationId xmlns:a16="http://schemas.microsoft.com/office/drawing/2014/main" id="{503AC577-D3A2-458A-9EDA-C9FA4B6FBC4D}"/>
                  </a:ext>
                </a:extLst>
              </p:cNvPr>
              <p:cNvSpPr/>
              <p:nvPr/>
            </p:nvSpPr>
            <p:spPr>
              <a:xfrm>
                <a:off x="4050563" y="885504"/>
                <a:ext cx="1746120" cy="415498"/>
              </a:xfrm>
              <a:prstGeom prst="rect">
                <a:avLst/>
              </a:prstGeom>
            </p:spPr>
            <p:txBody>
              <a:bodyPr wrap="square">
                <a:spAutoFit/>
              </a:bodyPr>
              <a:lstStyle/>
              <a:p>
                <a:pPr lvl="0" algn="ctr">
                  <a:defRPr/>
                </a:pPr>
                <a:r>
                  <a:rPr lang="en-US" sz="1050" dirty="0">
                    <a:solidFill>
                      <a:sysClr val="windowText" lastClr="000000">
                        <a:lumMod val="65000"/>
                        <a:lumOff val="35000"/>
                      </a:sysClr>
                    </a:solidFill>
                    <a:latin typeface="Arial" pitchFamily="34" charset="0"/>
                    <a:cs typeface="Arial" pitchFamily="34" charset="0"/>
                  </a:rPr>
                  <a:t>Achieve better integration with better data.</a:t>
                </a:r>
              </a:p>
            </p:txBody>
          </p:sp>
        </p:grpSp>
        <p:sp>
          <p:nvSpPr>
            <p:cNvPr id="15" name="Rectangle: Rounded Corners 14">
              <a:extLst>
                <a:ext uri="{FF2B5EF4-FFF2-40B4-BE49-F238E27FC236}">
                  <a16:creationId xmlns:a16="http://schemas.microsoft.com/office/drawing/2014/main" id="{61F548A2-81A2-4CCD-B955-54F7855667CB}"/>
                </a:ext>
              </a:extLst>
            </p:cNvPr>
            <p:cNvSpPr/>
            <p:nvPr/>
          </p:nvSpPr>
          <p:spPr>
            <a:xfrm>
              <a:off x="4141694" y="1024450"/>
              <a:ext cx="1866423" cy="951193"/>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Left Brace 32">
            <a:extLst>
              <a:ext uri="{FF2B5EF4-FFF2-40B4-BE49-F238E27FC236}">
                <a16:creationId xmlns:a16="http://schemas.microsoft.com/office/drawing/2014/main" id="{18D03F1B-AE60-41E3-91E5-813CE53D168B}"/>
              </a:ext>
              <a:ext uri="{C183D7F6-B498-43B3-948B-1728B52AA6E4}">
                <adec:decorative xmlns:adec="http://schemas.microsoft.com/office/drawing/2017/decorative" val="1"/>
              </a:ext>
            </a:extLst>
          </p:cNvPr>
          <p:cNvSpPr/>
          <p:nvPr/>
        </p:nvSpPr>
        <p:spPr>
          <a:xfrm>
            <a:off x="3076200" y="1079427"/>
            <a:ext cx="372970" cy="3620320"/>
          </a:xfrm>
          <a:prstGeom prst="leftBrace">
            <a:avLst/>
          </a:prstGeom>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D3CFD4EA-E26E-4943-BD85-60DB1EAAE7C3}"/>
              </a:ext>
            </a:extLst>
          </p:cNvPr>
          <p:cNvSpPr txBox="1"/>
          <p:nvPr/>
        </p:nvSpPr>
        <p:spPr>
          <a:xfrm>
            <a:off x="1454608" y="2750837"/>
            <a:ext cx="1034371" cy="276999"/>
          </a:xfrm>
          <a:prstGeom prst="rect">
            <a:avLst/>
          </a:prstGeom>
          <a:noFill/>
        </p:spPr>
        <p:txBody>
          <a:bodyPr wrap="square" rtlCol="0">
            <a:spAutoFit/>
          </a:bodyPr>
          <a:lstStyle/>
          <a:p>
            <a:r>
              <a:rPr lang="en-US" sz="1200" dirty="0"/>
              <a:t>Research</a:t>
            </a:r>
          </a:p>
        </p:txBody>
      </p:sp>
      <p:sp>
        <p:nvSpPr>
          <p:cNvPr id="11" name="Rectangle 8" descr="On this slide, it is described that once there is data, research can begin">
            <a:extLst>
              <a:ext uri="{FF2B5EF4-FFF2-40B4-BE49-F238E27FC236}">
                <a16:creationId xmlns:a16="http://schemas.microsoft.com/office/drawing/2014/main" id="{E6B88407-8FDA-49A0-8D4C-2FE1D5537B3F}"/>
              </a:ext>
              <a:ext uri="{C183D7F6-B498-43B3-948B-1728B52AA6E4}">
                <adec:decorative xmlns:adec="http://schemas.microsoft.com/office/drawing/2017/decorative" val="0"/>
              </a:ext>
            </a:extLst>
          </p:cNvPr>
          <p:cNvSpPr/>
          <p:nvPr/>
        </p:nvSpPr>
        <p:spPr>
          <a:xfrm>
            <a:off x="1193612" y="2399362"/>
            <a:ext cx="1828611" cy="1094170"/>
          </a:xfrm>
          <a:custGeom>
            <a:avLst/>
            <a:gdLst/>
            <a:ahLst/>
            <a:cxnLst/>
            <a:rect l="l" t="t" r="r" b="b"/>
            <a:pathLst>
              <a:path w="2042444" h="1588712">
                <a:moveTo>
                  <a:pt x="1455704" y="0"/>
                </a:moveTo>
                <a:lnTo>
                  <a:pt x="2042444" y="794356"/>
                </a:lnTo>
                <a:lnTo>
                  <a:pt x="1455704" y="1588712"/>
                </a:lnTo>
                <a:lnTo>
                  <a:pt x="1455704" y="1342996"/>
                </a:lnTo>
                <a:lnTo>
                  <a:pt x="0" y="1342996"/>
                </a:lnTo>
                <a:lnTo>
                  <a:pt x="0" y="245716"/>
                </a:lnTo>
                <a:lnTo>
                  <a:pt x="1455704" y="245716"/>
                </a:lnTo>
                <a:close/>
              </a:path>
            </a:pathLst>
          </a:custGeom>
          <a:gradFill flip="none" rotWithShape="1">
            <a:gsLst>
              <a:gs pos="0">
                <a:srgbClr val="F23232">
                  <a:alpha val="0"/>
                </a:srgbClr>
              </a:gs>
              <a:gs pos="58000">
                <a:srgbClr val="F23232"/>
              </a:gs>
              <a:gs pos="100000">
                <a:srgbClr val="C00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9" name="Rectangle 18">
            <a:extLst>
              <a:ext uri="{FF2B5EF4-FFF2-40B4-BE49-F238E27FC236}">
                <a16:creationId xmlns:a16="http://schemas.microsoft.com/office/drawing/2014/main" id="{A858D098-48CC-432C-914E-BBF65FCB6290}"/>
              </a:ext>
            </a:extLst>
          </p:cNvPr>
          <p:cNvSpPr/>
          <p:nvPr/>
        </p:nvSpPr>
        <p:spPr>
          <a:xfrm>
            <a:off x="-53788" y="2721226"/>
            <a:ext cx="1508396" cy="450443"/>
          </a:xfrm>
          <a:prstGeom prst="rect">
            <a:avLst/>
          </a:prstGeom>
          <a:no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tx1">
                    <a:lumMod val="65000"/>
                    <a:lumOff val="35000"/>
                  </a:schemeClr>
                </a:solidFill>
                <a:effectLst/>
                <a:uLnTx/>
                <a:uFillTx/>
                <a:latin typeface="Arial" pitchFamily="34" charset="0"/>
                <a:ea typeface="+mn-ea"/>
                <a:cs typeface="Arial" pitchFamily="34" charset="0"/>
              </a:rPr>
              <a:t>Education data</a:t>
            </a:r>
          </a:p>
        </p:txBody>
      </p:sp>
      <p:sp>
        <p:nvSpPr>
          <p:cNvPr id="36" name="Rectangle: Rounded Corners 35">
            <a:extLst>
              <a:ext uri="{FF2B5EF4-FFF2-40B4-BE49-F238E27FC236}">
                <a16:creationId xmlns:a16="http://schemas.microsoft.com/office/drawing/2014/main" id="{9AA407C3-CEBA-4308-8D7B-03EFAA068397}"/>
              </a:ext>
              <a:ext uri="{C183D7F6-B498-43B3-948B-1728B52AA6E4}">
                <adec:decorative xmlns:adec="http://schemas.microsoft.com/office/drawing/2017/decorative" val="1"/>
              </a:ext>
            </a:extLst>
          </p:cNvPr>
          <p:cNvSpPr/>
          <p:nvPr/>
        </p:nvSpPr>
        <p:spPr>
          <a:xfrm>
            <a:off x="7221071" y="2097741"/>
            <a:ext cx="1754435" cy="12573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idx="12"/>
          </p:nvPr>
        </p:nvSpPr>
        <p:spPr/>
        <p:txBody>
          <a:bodyPr/>
          <a:lstStyle/>
          <a:p>
            <a:fld id="{00000000-1234-1234-1234-123412341234}" type="slidenum">
              <a:rPr lang="en" smtClean="0"/>
              <a:pPr/>
              <a:t>9</a:t>
            </a:fld>
            <a:endParaRPr lang="en" dirty="0"/>
          </a:p>
        </p:txBody>
      </p:sp>
    </p:spTree>
    <p:extLst>
      <p:ext uri="{BB962C8B-B14F-4D97-AF65-F5344CB8AC3E}">
        <p14:creationId xmlns:p14="http://schemas.microsoft.com/office/powerpoint/2010/main" val="476720516"/>
      </p:ext>
    </p:extLst>
  </p:cSld>
  <p:clrMapOvr>
    <a:masterClrMapping/>
  </p:clrMapOvr>
</p:sld>
</file>

<file path=ppt/theme/theme1.xml><?xml version="1.0" encoding="utf-8"?>
<a:theme xmlns:a="http://schemas.openxmlformats.org/drawingml/2006/main" name="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MDE_blank template</Template>
  <TotalTime>22129</TotalTime>
  <Words>1312</Words>
  <Application>Microsoft Office PowerPoint</Application>
  <PresentationFormat>On-screen Show (16:9)</PresentationFormat>
  <Paragraphs>253</Paragraphs>
  <Slides>25</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simple-light-2</vt:lpstr>
      <vt:lpstr>Impact of Pre-Kindergarten Programs on Student Performance in Early Schooling in the State of Mississippi </vt:lpstr>
      <vt:lpstr>Outlines</vt:lpstr>
      <vt:lpstr>Path Outlines</vt:lpstr>
      <vt:lpstr>Introduction</vt:lpstr>
      <vt:lpstr> Research Capability Maturity Model</vt:lpstr>
      <vt:lpstr>Motivation</vt:lpstr>
      <vt:lpstr>2015-SLDS</vt:lpstr>
      <vt:lpstr>Research Office Establishment</vt:lpstr>
      <vt:lpstr>Research Goals</vt:lpstr>
      <vt:lpstr>Agenda Development</vt:lpstr>
      <vt:lpstr>Research framework development curve</vt:lpstr>
      <vt:lpstr>Dynamic Research Framework</vt:lpstr>
      <vt:lpstr>Agenda Implementation</vt:lpstr>
      <vt:lpstr>MS Early Learning Collaborative (ELC) Act 2013</vt:lpstr>
      <vt:lpstr>MS Early Learning Collaboratives  </vt:lpstr>
      <vt:lpstr>Research Phase I, II, and III</vt:lpstr>
      <vt:lpstr>Research Phase I and II Revisit - Overview of Findings</vt:lpstr>
      <vt:lpstr>Research Phase I and II Revisit - Policy</vt:lpstr>
      <vt:lpstr>Agenda Implementation</vt:lpstr>
      <vt:lpstr>Background</vt:lpstr>
      <vt:lpstr>Objectives</vt:lpstr>
      <vt:lpstr>College and career readiness framework- preliminary</vt:lpstr>
      <vt:lpstr>Conclusions</vt:lpstr>
      <vt:lpstr>What we have learned </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Banks</dc:creator>
  <cp:lastModifiedBy>Richard L. Scott</cp:lastModifiedBy>
  <cp:revision>518</cp:revision>
  <cp:lastPrinted>2019-07-03T15:51:45Z</cp:lastPrinted>
  <dcterms:created xsi:type="dcterms:W3CDTF">2017-07-07T21:24:14Z</dcterms:created>
  <dcterms:modified xsi:type="dcterms:W3CDTF">2019-09-16T20:50:50Z</dcterms:modified>
</cp:coreProperties>
</file>