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  <p:sldMasterId id="2147483675" r:id="rId4"/>
  </p:sldMasterIdLst>
  <p:notesMasterIdLst>
    <p:notesMasterId r:id="rId4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48"/>
      <p:bold r:id="rId49"/>
    </p:embeddedFont>
    <p:embeddedFont>
      <p:font typeface="Arial Narrow" panose="020B060602020203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Comfortaa" panose="020B0604020202020204" charset="0"/>
      <p:regular r:id="rId58"/>
      <p:bold r:id="rId59"/>
    </p:embeddedFont>
    <p:embeddedFont>
      <p:font typeface="Gill Sans" panose="020B0604020202020204" charset="0"/>
      <p:regular r:id="rId60"/>
      <p:bold r:id="rId61"/>
    </p:embeddedFont>
    <p:embeddedFont>
      <p:font typeface="Montserrat" panose="00000500000000000000" pitchFamily="2" charset="0"/>
      <p:regular r:id="rId62"/>
      <p:bold r:id="rId63"/>
      <p:italic r:id="rId64"/>
      <p:boldItalic r:id="rId65"/>
    </p:embeddedFont>
    <p:embeddedFont>
      <p:font typeface="Montserrat Medium" panose="00000600000000000000" pitchFamily="2" charset="0"/>
      <p:regular r:id="rId66"/>
      <p:bold r:id="rId67"/>
      <p:italic r:id="rId68"/>
      <p:boldItalic r:id="rId69"/>
    </p:embeddedFont>
    <p:embeddedFont>
      <p:font typeface="Montserrat SemiBold" panose="00000700000000000000" pitchFamily="2" charset="0"/>
      <p:regular r:id="rId70"/>
      <p:bold r:id="rId71"/>
      <p:italic r:id="rId72"/>
      <p:boldItalic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74" Type="http://schemas.openxmlformats.org/officeDocument/2006/relationships/font" Target="fonts/font27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1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77" Type="http://schemas.openxmlformats.org/officeDocument/2006/relationships/font" Target="fonts/font30.fntdata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font" Target="fonts/font2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6" Type="http://schemas.openxmlformats.org/officeDocument/2006/relationships/font" Target="fonts/font29.fntdata"/><Relationship Id="rId7" Type="http://schemas.openxmlformats.org/officeDocument/2006/relationships/slide" Target="slides/slide3.xml"/><Relationship Id="rId71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572cd5402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d572cd5402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f65eb86b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df65eb86b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f65eb86b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df65eb86b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572cd540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d572cd540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572cd540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d572cd540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b3cb0043a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25b3cb0043a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>
              <a:solidFill>
                <a:schemeClr val="lt2"/>
              </a:solidFill>
            </a:endParaRPr>
          </a:p>
        </p:txBody>
      </p:sp>
      <p:sp>
        <p:nvSpPr>
          <p:cNvPr id="294" name="Google Shape;294;g25b3cb0043a_2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b3cb0043a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25b3cb0043a_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25b3cb0043a_2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5b3cb0043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25b3cb0043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5b3cb0043a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b3cb0043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25b3cb0043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25b3cb0043a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b3cb0043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5b3cb0043a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5b3cb0043a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c43d50f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2ec43d50f6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ec43d50f6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572cd5402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d572cd5402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ec43d50f6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ec43d50f6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ec43d50f6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b3cb0043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25b3cb0043a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25b3cb0043a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b3cb0043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25b3cb0043a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5b3cb0043a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b3cb0043a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25b3cb0043a_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5b3cb0043a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5b3cb0043a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5b3cb0043a_2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25b3cb0043a_2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5b3cb0043a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25b3cb0043a_2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36" name="Google Shape;436;g25b3cb0043a_2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5b3cb0043a_7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713" y="1142614"/>
            <a:ext cx="5438575" cy="30861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25b3cb0043a_7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2" name="Google Shape;452;g25b3cb0043a_7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5b3cb0043a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25b3cb0043a_2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25b3cb0043a_2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5b3cb0043a_2_10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94175" rIns="94175" bIns="94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</a:pPr>
            <a:r>
              <a:rPr lang="en" i="0">
                <a:solidFill>
                  <a:schemeClr val="lt2"/>
                </a:solidFill>
              </a:rPr>
              <a:t>This wasChe a part with the Future act in December 2019. As of right now it is estimated that there will be 49 “questions” on the new FAFSA (currently there are 100+). BUT some questions have 7+ lines to answer within the question.</a:t>
            </a:r>
            <a:endParaRPr/>
          </a:p>
        </p:txBody>
      </p:sp>
      <p:sp>
        <p:nvSpPr>
          <p:cNvPr id="488" name="Google Shape;488;g25b3cb0043a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5b3cb0043a_2_11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94175" rIns="94175" bIns="94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Cheslea</a:t>
            </a:r>
            <a:endParaRPr/>
          </a:p>
        </p:txBody>
      </p:sp>
      <p:sp>
        <p:nvSpPr>
          <p:cNvPr id="494" name="Google Shape;494;g25b3cb0043a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572cd540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d572cd540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5b3cb0043a_2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Kierstan</a:t>
            </a:r>
            <a:endParaRPr/>
          </a:p>
        </p:txBody>
      </p:sp>
      <p:sp>
        <p:nvSpPr>
          <p:cNvPr id="501" name="Google Shape;501;g25b3cb0043a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5b3cb0043a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25b3cb0043a_2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Kierstan</a:t>
            </a:r>
            <a:endParaRPr/>
          </a:p>
        </p:txBody>
      </p:sp>
      <p:sp>
        <p:nvSpPr>
          <p:cNvPr id="509" name="Google Shape;509;g25b3cb0043a_2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eaa513245f_0_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94175" rIns="94175" bIns="94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Cheslea</a:t>
            </a:r>
            <a:endParaRPr/>
          </a:p>
        </p:txBody>
      </p:sp>
      <p:sp>
        <p:nvSpPr>
          <p:cNvPr id="531" name="Google Shape;531;g2eaa51324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5b3cb0043a_2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Kierstan</a:t>
            </a:r>
            <a:endParaRPr/>
          </a:p>
        </p:txBody>
      </p:sp>
      <p:sp>
        <p:nvSpPr>
          <p:cNvPr id="539" name="Google Shape;539;g25b3cb0043a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5b3cb0043a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g25b3cb0043a_2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Kierstan</a:t>
            </a:r>
            <a:endParaRPr/>
          </a:p>
        </p:txBody>
      </p:sp>
      <p:sp>
        <p:nvSpPr>
          <p:cNvPr id="547" name="Google Shape;547;g25b3cb0043a_2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5b3cb0043a_2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Kierstan</a:t>
            </a:r>
            <a:endParaRPr/>
          </a:p>
        </p:txBody>
      </p:sp>
      <p:sp>
        <p:nvSpPr>
          <p:cNvPr id="569" name="Google Shape;569;g25b3cb0043a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5b3cb0043a_2_30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94175" rIns="94175" bIns="94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Kierstan</a:t>
            </a:r>
            <a:endParaRPr/>
          </a:p>
        </p:txBody>
      </p:sp>
      <p:sp>
        <p:nvSpPr>
          <p:cNvPr id="576" name="Google Shape;576;g25b3cb0043a_2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5b3cb0043a_2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25b3cb0043a_2_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3" name="Google Shape;583;g25b3cb0043a_2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5b3cb0043a_2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25b3cb0043a_2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25b3cb0043a_2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5b3cb0043a_2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25b3cb0043a_2_3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25b3cb0043a_2_3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72cd540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d572cd54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d572cd540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d572cd540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d572cd5402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d572cd5402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d572cd5402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d572cd5402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572cd540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572cd540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572cd540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d572cd540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572cd540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d572cd540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572cd5402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d572cd5402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572cd5402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d572cd5402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4530851"/>
            <a:ext cx="9144000" cy="612933"/>
          </a:xfrm>
          <a:custGeom>
            <a:avLst/>
            <a:gdLst/>
            <a:ahLst/>
            <a:cxnLst/>
            <a:rect l="l" t="t" r="r" b="b"/>
            <a:pathLst>
              <a:path w="12192000" h="817245" extrusionOk="0">
                <a:moveTo>
                  <a:pt x="12191999" y="0"/>
                </a:moveTo>
                <a:lnTo>
                  <a:pt x="0" y="0"/>
                </a:lnTo>
                <a:lnTo>
                  <a:pt x="0" y="816862"/>
                </a:lnTo>
                <a:lnTo>
                  <a:pt x="12191999" y="816862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5985" y="3609395"/>
            <a:ext cx="2049706" cy="7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1816" y="4690872"/>
            <a:ext cx="1165859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37387" y="1298029"/>
            <a:ext cx="3373279" cy="52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300" b="1" i="0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37387" y="1733168"/>
            <a:ext cx="5313044" cy="239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4530851"/>
            <a:ext cx="9144000" cy="612933"/>
          </a:xfrm>
          <a:custGeom>
            <a:avLst/>
            <a:gdLst/>
            <a:ahLst/>
            <a:cxnLst/>
            <a:rect l="l" t="t" r="r" b="b"/>
            <a:pathLst>
              <a:path w="12192000" h="817245" extrusionOk="0">
                <a:moveTo>
                  <a:pt x="12191999" y="0"/>
                </a:moveTo>
                <a:lnTo>
                  <a:pt x="0" y="0"/>
                </a:lnTo>
                <a:lnTo>
                  <a:pt x="0" y="816862"/>
                </a:lnTo>
                <a:lnTo>
                  <a:pt x="12191999" y="816862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4423" y="4672583"/>
            <a:ext cx="928115" cy="3314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4530852"/>
            <a:ext cx="9144000" cy="612933"/>
          </a:xfrm>
          <a:custGeom>
            <a:avLst/>
            <a:gdLst/>
            <a:ahLst/>
            <a:cxnLst/>
            <a:rect l="l" t="t" r="r" b="b"/>
            <a:pathLst>
              <a:path w="12192000" h="817245" extrusionOk="0">
                <a:moveTo>
                  <a:pt x="12191999" y="0"/>
                </a:moveTo>
                <a:lnTo>
                  <a:pt x="0" y="0"/>
                </a:lnTo>
                <a:lnTo>
                  <a:pt x="0" y="816862"/>
                </a:lnTo>
                <a:lnTo>
                  <a:pt x="12191999" y="816862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4423" y="4672584"/>
            <a:ext cx="928115" cy="33146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419966" y="2352351"/>
            <a:ext cx="1237297" cy="2260759"/>
          </a:xfrm>
          <a:custGeom>
            <a:avLst/>
            <a:gdLst/>
            <a:ahLst/>
            <a:cxnLst/>
            <a:rect l="l" t="t" r="r" b="b"/>
            <a:pathLst>
              <a:path w="1649730" h="3014345" extrusionOk="0">
                <a:moveTo>
                  <a:pt x="1325638" y="1824456"/>
                </a:moveTo>
                <a:lnTo>
                  <a:pt x="1322971" y="1772754"/>
                </a:lnTo>
                <a:lnTo>
                  <a:pt x="1315161" y="1722501"/>
                </a:lnTo>
                <a:lnTo>
                  <a:pt x="1302448" y="1673999"/>
                </a:lnTo>
                <a:lnTo>
                  <a:pt x="1285113" y="1627505"/>
                </a:lnTo>
                <a:lnTo>
                  <a:pt x="1263421" y="1583309"/>
                </a:lnTo>
                <a:lnTo>
                  <a:pt x="1237627" y="1541678"/>
                </a:lnTo>
                <a:lnTo>
                  <a:pt x="1208011" y="1502879"/>
                </a:lnTo>
                <a:lnTo>
                  <a:pt x="1174826" y="1467205"/>
                </a:lnTo>
                <a:lnTo>
                  <a:pt x="1138326" y="1434934"/>
                </a:lnTo>
                <a:lnTo>
                  <a:pt x="1098791" y="1406321"/>
                </a:lnTo>
                <a:lnTo>
                  <a:pt x="1056487" y="1381658"/>
                </a:lnTo>
                <a:lnTo>
                  <a:pt x="1011669" y="1361211"/>
                </a:lnTo>
                <a:lnTo>
                  <a:pt x="1011669" y="1510334"/>
                </a:lnTo>
                <a:lnTo>
                  <a:pt x="1050391" y="1536585"/>
                </a:lnTo>
                <a:lnTo>
                  <a:pt x="1085405" y="1567446"/>
                </a:lnTo>
                <a:lnTo>
                  <a:pt x="1116253" y="1602473"/>
                </a:lnTo>
                <a:lnTo>
                  <a:pt x="1142492" y="1641221"/>
                </a:lnTo>
                <a:lnTo>
                  <a:pt x="1163675" y="1683245"/>
                </a:lnTo>
                <a:lnTo>
                  <a:pt x="1179360" y="1728089"/>
                </a:lnTo>
                <a:lnTo>
                  <a:pt x="1189101" y="1775307"/>
                </a:lnTo>
                <a:lnTo>
                  <a:pt x="1192441" y="1824456"/>
                </a:lnTo>
                <a:lnTo>
                  <a:pt x="1189075" y="1873631"/>
                </a:lnTo>
                <a:lnTo>
                  <a:pt x="1179296" y="1920900"/>
                </a:lnTo>
                <a:lnTo>
                  <a:pt x="1163548" y="1965807"/>
                </a:lnTo>
                <a:lnTo>
                  <a:pt x="1142288" y="2007908"/>
                </a:lnTo>
                <a:lnTo>
                  <a:pt x="1115949" y="2046744"/>
                </a:lnTo>
                <a:lnTo>
                  <a:pt x="1085011" y="2081872"/>
                </a:lnTo>
                <a:lnTo>
                  <a:pt x="1049909" y="2112835"/>
                </a:lnTo>
                <a:lnTo>
                  <a:pt x="1011085" y="2139175"/>
                </a:lnTo>
                <a:lnTo>
                  <a:pt x="969010" y="2160447"/>
                </a:lnTo>
                <a:lnTo>
                  <a:pt x="924115" y="2176208"/>
                </a:lnTo>
                <a:lnTo>
                  <a:pt x="876884" y="2185987"/>
                </a:lnTo>
                <a:lnTo>
                  <a:pt x="827735" y="2189353"/>
                </a:lnTo>
                <a:lnTo>
                  <a:pt x="778586" y="2186051"/>
                </a:lnTo>
                <a:lnTo>
                  <a:pt x="731342" y="2176424"/>
                </a:lnTo>
                <a:lnTo>
                  <a:pt x="686460" y="2160892"/>
                </a:lnTo>
                <a:lnTo>
                  <a:pt x="644385" y="2139873"/>
                </a:lnTo>
                <a:lnTo>
                  <a:pt x="605561" y="2113788"/>
                </a:lnTo>
                <a:lnTo>
                  <a:pt x="570458" y="2083054"/>
                </a:lnTo>
                <a:lnTo>
                  <a:pt x="539508" y="2048090"/>
                </a:lnTo>
                <a:lnTo>
                  <a:pt x="513181" y="2009317"/>
                </a:lnTo>
                <a:lnTo>
                  <a:pt x="491909" y="1967141"/>
                </a:lnTo>
                <a:lnTo>
                  <a:pt x="476161" y="1922005"/>
                </a:lnTo>
                <a:lnTo>
                  <a:pt x="466382" y="1874304"/>
                </a:lnTo>
                <a:lnTo>
                  <a:pt x="463029" y="1824456"/>
                </a:lnTo>
                <a:lnTo>
                  <a:pt x="465315" y="1775307"/>
                </a:lnTo>
                <a:lnTo>
                  <a:pt x="474268" y="1728089"/>
                </a:lnTo>
                <a:lnTo>
                  <a:pt x="489394" y="1683245"/>
                </a:lnTo>
                <a:lnTo>
                  <a:pt x="510197" y="1641221"/>
                </a:lnTo>
                <a:lnTo>
                  <a:pt x="536206" y="1602473"/>
                </a:lnTo>
                <a:lnTo>
                  <a:pt x="566940" y="1567446"/>
                </a:lnTo>
                <a:lnTo>
                  <a:pt x="601903" y="1536585"/>
                </a:lnTo>
                <a:lnTo>
                  <a:pt x="640626" y="1510334"/>
                </a:lnTo>
                <a:lnTo>
                  <a:pt x="640626" y="1361211"/>
                </a:lnTo>
                <a:lnTo>
                  <a:pt x="595807" y="1381658"/>
                </a:lnTo>
                <a:lnTo>
                  <a:pt x="553491" y="1406321"/>
                </a:lnTo>
                <a:lnTo>
                  <a:pt x="513969" y="1434934"/>
                </a:lnTo>
                <a:lnTo>
                  <a:pt x="477469" y="1467205"/>
                </a:lnTo>
                <a:lnTo>
                  <a:pt x="444284" y="1502879"/>
                </a:lnTo>
                <a:lnTo>
                  <a:pt x="414655" y="1541678"/>
                </a:lnTo>
                <a:lnTo>
                  <a:pt x="388874" y="1583309"/>
                </a:lnTo>
                <a:lnTo>
                  <a:pt x="367182" y="1627505"/>
                </a:lnTo>
                <a:lnTo>
                  <a:pt x="349846" y="1673999"/>
                </a:lnTo>
                <a:lnTo>
                  <a:pt x="337134" y="1722501"/>
                </a:lnTo>
                <a:lnTo>
                  <a:pt x="329323" y="1772754"/>
                </a:lnTo>
                <a:lnTo>
                  <a:pt x="326656" y="1824456"/>
                </a:lnTo>
                <a:lnTo>
                  <a:pt x="328955" y="1872576"/>
                </a:lnTo>
                <a:lnTo>
                  <a:pt x="335711" y="1919376"/>
                </a:lnTo>
                <a:lnTo>
                  <a:pt x="346710" y="1964639"/>
                </a:lnTo>
                <a:lnTo>
                  <a:pt x="361734" y="2008174"/>
                </a:lnTo>
                <a:lnTo>
                  <a:pt x="380568" y="2049754"/>
                </a:lnTo>
                <a:lnTo>
                  <a:pt x="402996" y="2089200"/>
                </a:lnTo>
                <a:lnTo>
                  <a:pt x="428790" y="2126284"/>
                </a:lnTo>
                <a:lnTo>
                  <a:pt x="457733" y="2160816"/>
                </a:lnTo>
                <a:lnTo>
                  <a:pt x="489635" y="2192578"/>
                </a:lnTo>
                <a:lnTo>
                  <a:pt x="524243" y="2221382"/>
                </a:lnTo>
                <a:lnTo>
                  <a:pt x="561365" y="2247011"/>
                </a:lnTo>
                <a:lnTo>
                  <a:pt x="600773" y="2269261"/>
                </a:lnTo>
                <a:lnTo>
                  <a:pt x="642251" y="2287917"/>
                </a:lnTo>
                <a:lnTo>
                  <a:pt x="685584" y="2302789"/>
                </a:lnTo>
                <a:lnTo>
                  <a:pt x="730567" y="2313673"/>
                </a:lnTo>
                <a:lnTo>
                  <a:pt x="776960" y="2320353"/>
                </a:lnTo>
                <a:lnTo>
                  <a:pt x="824560" y="2322614"/>
                </a:lnTo>
                <a:lnTo>
                  <a:pt x="872693" y="2320315"/>
                </a:lnTo>
                <a:lnTo>
                  <a:pt x="919543" y="2313559"/>
                </a:lnTo>
                <a:lnTo>
                  <a:pt x="964933" y="2302548"/>
                </a:lnTo>
                <a:lnTo>
                  <a:pt x="1008621" y="2287511"/>
                </a:lnTo>
                <a:lnTo>
                  <a:pt x="1050404" y="2268677"/>
                </a:lnTo>
                <a:lnTo>
                  <a:pt x="1090066" y="2246249"/>
                </a:lnTo>
                <a:lnTo>
                  <a:pt x="1127404" y="2220430"/>
                </a:lnTo>
                <a:lnTo>
                  <a:pt x="1162189" y="2191474"/>
                </a:lnTo>
                <a:lnTo>
                  <a:pt x="1194219" y="2159558"/>
                </a:lnTo>
                <a:lnTo>
                  <a:pt x="1223289" y="2124926"/>
                </a:lnTo>
                <a:lnTo>
                  <a:pt x="1249159" y="2087791"/>
                </a:lnTo>
                <a:lnTo>
                  <a:pt x="1271638" y="2048357"/>
                </a:lnTo>
                <a:lnTo>
                  <a:pt x="1290510" y="2006866"/>
                </a:lnTo>
                <a:lnTo>
                  <a:pt x="1305560" y="1963508"/>
                </a:lnTo>
                <a:lnTo>
                  <a:pt x="1316570" y="1918500"/>
                </a:lnTo>
                <a:lnTo>
                  <a:pt x="1323340" y="1872081"/>
                </a:lnTo>
                <a:lnTo>
                  <a:pt x="1325638" y="1824456"/>
                </a:lnTo>
                <a:close/>
              </a:path>
              <a:path w="1649730" h="3014345" extrusionOk="0">
                <a:moveTo>
                  <a:pt x="1636433" y="164998"/>
                </a:moveTo>
                <a:lnTo>
                  <a:pt x="1621764" y="123355"/>
                </a:lnTo>
                <a:lnTo>
                  <a:pt x="1585696" y="98374"/>
                </a:lnTo>
                <a:lnTo>
                  <a:pt x="1527962" y="86169"/>
                </a:lnTo>
                <a:lnTo>
                  <a:pt x="1500060" y="82943"/>
                </a:lnTo>
                <a:lnTo>
                  <a:pt x="1500060" y="215773"/>
                </a:lnTo>
                <a:lnTo>
                  <a:pt x="1500060" y="625081"/>
                </a:lnTo>
                <a:lnTo>
                  <a:pt x="1442935" y="621487"/>
                </a:lnTo>
                <a:lnTo>
                  <a:pt x="1388719" y="622731"/>
                </a:lnTo>
                <a:lnTo>
                  <a:pt x="1337132" y="627862"/>
                </a:lnTo>
                <a:lnTo>
                  <a:pt x="1287932" y="635889"/>
                </a:lnTo>
                <a:lnTo>
                  <a:pt x="1240853" y="645871"/>
                </a:lnTo>
                <a:lnTo>
                  <a:pt x="1145730" y="668997"/>
                </a:lnTo>
                <a:lnTo>
                  <a:pt x="1096835" y="679259"/>
                </a:lnTo>
                <a:lnTo>
                  <a:pt x="1047750" y="686155"/>
                </a:lnTo>
                <a:lnTo>
                  <a:pt x="997343" y="688301"/>
                </a:lnTo>
                <a:lnTo>
                  <a:pt x="944473" y="684276"/>
                </a:lnTo>
                <a:lnTo>
                  <a:pt x="887984" y="672680"/>
                </a:lnTo>
                <a:lnTo>
                  <a:pt x="887984" y="266534"/>
                </a:lnTo>
                <a:lnTo>
                  <a:pt x="944905" y="275628"/>
                </a:lnTo>
                <a:lnTo>
                  <a:pt x="998880" y="279057"/>
                </a:lnTo>
                <a:lnTo>
                  <a:pt x="1050086" y="277774"/>
                </a:lnTo>
                <a:lnTo>
                  <a:pt x="1098689" y="272719"/>
                </a:lnTo>
                <a:lnTo>
                  <a:pt x="1144841" y="264820"/>
                </a:lnTo>
                <a:lnTo>
                  <a:pt x="1188720" y="255041"/>
                </a:lnTo>
                <a:lnTo>
                  <a:pt x="1281671" y="231609"/>
                </a:lnTo>
                <a:lnTo>
                  <a:pt x="1333144" y="221018"/>
                </a:lnTo>
                <a:lnTo>
                  <a:pt x="1386001" y="213944"/>
                </a:lnTo>
                <a:lnTo>
                  <a:pt x="1441284" y="211734"/>
                </a:lnTo>
                <a:lnTo>
                  <a:pt x="1500060" y="215773"/>
                </a:lnTo>
                <a:lnTo>
                  <a:pt x="1500060" y="82943"/>
                </a:lnTo>
                <a:lnTo>
                  <a:pt x="1473504" y="79870"/>
                </a:lnTo>
                <a:lnTo>
                  <a:pt x="1422019" y="78562"/>
                </a:lnTo>
                <a:lnTo>
                  <a:pt x="1373212" y="81318"/>
                </a:lnTo>
                <a:lnTo>
                  <a:pt x="1326781" y="87185"/>
                </a:lnTo>
                <a:lnTo>
                  <a:pt x="1282433" y="95250"/>
                </a:lnTo>
                <a:lnTo>
                  <a:pt x="1239862" y="104571"/>
                </a:lnTo>
                <a:lnTo>
                  <a:pt x="1148905" y="126428"/>
                </a:lnTo>
                <a:lnTo>
                  <a:pt x="1099997" y="136677"/>
                </a:lnTo>
                <a:lnTo>
                  <a:pt x="1050912" y="143586"/>
                </a:lnTo>
                <a:lnTo>
                  <a:pt x="1000518" y="145732"/>
                </a:lnTo>
                <a:lnTo>
                  <a:pt x="947648" y="141706"/>
                </a:lnTo>
                <a:lnTo>
                  <a:pt x="891159" y="130098"/>
                </a:lnTo>
                <a:lnTo>
                  <a:pt x="891159" y="66636"/>
                </a:lnTo>
                <a:lnTo>
                  <a:pt x="885659" y="40170"/>
                </a:lnTo>
                <a:lnTo>
                  <a:pt x="870940" y="19050"/>
                </a:lnTo>
                <a:lnTo>
                  <a:pt x="849680" y="5067"/>
                </a:lnTo>
                <a:lnTo>
                  <a:pt x="824560" y="0"/>
                </a:lnTo>
                <a:lnTo>
                  <a:pt x="799439" y="5511"/>
                </a:lnTo>
                <a:lnTo>
                  <a:pt x="778179" y="20231"/>
                </a:lnTo>
                <a:lnTo>
                  <a:pt x="763460" y="41503"/>
                </a:lnTo>
                <a:lnTo>
                  <a:pt x="757961" y="66636"/>
                </a:lnTo>
                <a:lnTo>
                  <a:pt x="757961" y="1662645"/>
                </a:lnTo>
                <a:lnTo>
                  <a:pt x="714844" y="1688325"/>
                </a:lnTo>
                <a:lnTo>
                  <a:pt x="681850" y="1725307"/>
                </a:lnTo>
                <a:lnTo>
                  <a:pt x="660742" y="1770621"/>
                </a:lnTo>
                <a:lnTo>
                  <a:pt x="653300" y="1821294"/>
                </a:lnTo>
                <a:lnTo>
                  <a:pt x="658279" y="1868373"/>
                </a:lnTo>
                <a:lnTo>
                  <a:pt x="675157" y="1910245"/>
                </a:lnTo>
                <a:lnTo>
                  <a:pt x="702068" y="1945436"/>
                </a:lnTo>
                <a:lnTo>
                  <a:pt x="737171" y="1972411"/>
                </a:lnTo>
                <a:lnTo>
                  <a:pt x="778624" y="1989709"/>
                </a:lnTo>
                <a:lnTo>
                  <a:pt x="824560" y="1995805"/>
                </a:lnTo>
                <a:lnTo>
                  <a:pt x="870521" y="1989709"/>
                </a:lnTo>
                <a:lnTo>
                  <a:pt x="912063" y="1972411"/>
                </a:lnTo>
                <a:lnTo>
                  <a:pt x="947458" y="1945436"/>
                </a:lnTo>
                <a:lnTo>
                  <a:pt x="974902" y="1910245"/>
                </a:lnTo>
                <a:lnTo>
                  <a:pt x="992670" y="1868373"/>
                </a:lnTo>
                <a:lnTo>
                  <a:pt x="998982" y="1821294"/>
                </a:lnTo>
                <a:lnTo>
                  <a:pt x="991108" y="1769287"/>
                </a:lnTo>
                <a:lnTo>
                  <a:pt x="969251" y="1724113"/>
                </a:lnTo>
                <a:lnTo>
                  <a:pt x="936104" y="1687880"/>
                </a:lnTo>
                <a:lnTo>
                  <a:pt x="894334" y="1662645"/>
                </a:lnTo>
                <a:lnTo>
                  <a:pt x="894334" y="812292"/>
                </a:lnTo>
                <a:lnTo>
                  <a:pt x="924661" y="818286"/>
                </a:lnTo>
                <a:lnTo>
                  <a:pt x="953795" y="822198"/>
                </a:lnTo>
                <a:lnTo>
                  <a:pt x="981748" y="824331"/>
                </a:lnTo>
                <a:lnTo>
                  <a:pt x="1008507" y="824979"/>
                </a:lnTo>
                <a:lnTo>
                  <a:pt x="1056881" y="822871"/>
                </a:lnTo>
                <a:lnTo>
                  <a:pt x="1103287" y="817257"/>
                </a:lnTo>
                <a:lnTo>
                  <a:pt x="1148016" y="809218"/>
                </a:lnTo>
                <a:lnTo>
                  <a:pt x="1191374" y="799795"/>
                </a:lnTo>
                <a:lnTo>
                  <a:pt x="1233665" y="790079"/>
                </a:lnTo>
                <a:lnTo>
                  <a:pt x="1276870" y="779373"/>
                </a:lnTo>
                <a:lnTo>
                  <a:pt x="1319911" y="769721"/>
                </a:lnTo>
                <a:lnTo>
                  <a:pt x="1363395" y="762190"/>
                </a:lnTo>
                <a:lnTo>
                  <a:pt x="1407934" y="757809"/>
                </a:lnTo>
                <a:lnTo>
                  <a:pt x="1455242" y="757783"/>
                </a:lnTo>
                <a:lnTo>
                  <a:pt x="1502613" y="762762"/>
                </a:lnTo>
                <a:lnTo>
                  <a:pt x="1553984" y="774204"/>
                </a:lnTo>
                <a:lnTo>
                  <a:pt x="1568691" y="776693"/>
                </a:lnTo>
                <a:lnTo>
                  <a:pt x="1611058" y="761517"/>
                </a:lnTo>
                <a:lnTo>
                  <a:pt x="1634705" y="723595"/>
                </a:lnTo>
                <a:lnTo>
                  <a:pt x="1636433" y="707580"/>
                </a:lnTo>
                <a:lnTo>
                  <a:pt x="1636433" y="688301"/>
                </a:lnTo>
                <a:lnTo>
                  <a:pt x="1636433" y="625081"/>
                </a:lnTo>
                <a:lnTo>
                  <a:pt x="1636433" y="211734"/>
                </a:lnTo>
                <a:lnTo>
                  <a:pt x="1636433" y="164998"/>
                </a:lnTo>
                <a:close/>
              </a:path>
              <a:path w="1649730" h="3014345" extrusionOk="0">
                <a:moveTo>
                  <a:pt x="1649120" y="1824456"/>
                </a:moveTo>
                <a:lnTo>
                  <a:pt x="1647710" y="1776006"/>
                </a:lnTo>
                <a:lnTo>
                  <a:pt x="1643545" y="1728254"/>
                </a:lnTo>
                <a:lnTo>
                  <a:pt x="1636687" y="1681289"/>
                </a:lnTo>
                <a:lnTo>
                  <a:pt x="1627212" y="1635201"/>
                </a:lnTo>
                <a:lnTo>
                  <a:pt x="1615211" y="1590052"/>
                </a:lnTo>
                <a:lnTo>
                  <a:pt x="1600758" y="1545932"/>
                </a:lnTo>
                <a:lnTo>
                  <a:pt x="1583918" y="1502918"/>
                </a:lnTo>
                <a:lnTo>
                  <a:pt x="1564779" y="1461096"/>
                </a:lnTo>
                <a:lnTo>
                  <a:pt x="1543418" y="1420545"/>
                </a:lnTo>
                <a:lnTo>
                  <a:pt x="1519910" y="1381328"/>
                </a:lnTo>
                <a:lnTo>
                  <a:pt x="1494332" y="1343545"/>
                </a:lnTo>
                <a:lnTo>
                  <a:pt x="1466761" y="1307274"/>
                </a:lnTo>
                <a:lnTo>
                  <a:pt x="1437271" y="1272578"/>
                </a:lnTo>
                <a:lnTo>
                  <a:pt x="1405953" y="1239558"/>
                </a:lnTo>
                <a:lnTo>
                  <a:pt x="1372857" y="1208278"/>
                </a:lnTo>
                <a:lnTo>
                  <a:pt x="1338084" y="1178826"/>
                </a:lnTo>
                <a:lnTo>
                  <a:pt x="1301711" y="1151280"/>
                </a:lnTo>
                <a:lnTo>
                  <a:pt x="1263802" y="1125715"/>
                </a:lnTo>
                <a:lnTo>
                  <a:pt x="1224432" y="1102220"/>
                </a:lnTo>
                <a:lnTo>
                  <a:pt x="1183690" y="1080871"/>
                </a:lnTo>
                <a:lnTo>
                  <a:pt x="1141653" y="1061745"/>
                </a:lnTo>
                <a:lnTo>
                  <a:pt x="1098384" y="1044930"/>
                </a:lnTo>
                <a:lnTo>
                  <a:pt x="1053973" y="1030490"/>
                </a:lnTo>
                <a:lnTo>
                  <a:pt x="1008507" y="1018527"/>
                </a:lnTo>
                <a:lnTo>
                  <a:pt x="1008507" y="1158138"/>
                </a:lnTo>
                <a:lnTo>
                  <a:pt x="1053922" y="1172222"/>
                </a:lnTo>
                <a:lnTo>
                  <a:pt x="1097940" y="1189355"/>
                </a:lnTo>
                <a:lnTo>
                  <a:pt x="1140460" y="1209395"/>
                </a:lnTo>
                <a:lnTo>
                  <a:pt x="1181354" y="1232217"/>
                </a:lnTo>
                <a:lnTo>
                  <a:pt x="1220482" y="1257719"/>
                </a:lnTo>
                <a:lnTo>
                  <a:pt x="1257744" y="1285748"/>
                </a:lnTo>
                <a:lnTo>
                  <a:pt x="1293012" y="1316189"/>
                </a:lnTo>
                <a:lnTo>
                  <a:pt x="1326146" y="1348930"/>
                </a:lnTo>
                <a:lnTo>
                  <a:pt x="1357058" y="1383842"/>
                </a:lnTo>
                <a:lnTo>
                  <a:pt x="1385595" y="1420774"/>
                </a:lnTo>
                <a:lnTo>
                  <a:pt x="1411643" y="1459636"/>
                </a:lnTo>
                <a:lnTo>
                  <a:pt x="1435087" y="1500289"/>
                </a:lnTo>
                <a:lnTo>
                  <a:pt x="1455801" y="1542605"/>
                </a:lnTo>
                <a:lnTo>
                  <a:pt x="1473657" y="1586458"/>
                </a:lnTo>
                <a:lnTo>
                  <a:pt x="1488554" y="1631721"/>
                </a:lnTo>
                <a:lnTo>
                  <a:pt x="1500339" y="1678292"/>
                </a:lnTo>
                <a:lnTo>
                  <a:pt x="1508925" y="1726107"/>
                </a:lnTo>
                <a:lnTo>
                  <a:pt x="1514144" y="1774774"/>
                </a:lnTo>
                <a:lnTo>
                  <a:pt x="1515922" y="1824456"/>
                </a:lnTo>
                <a:lnTo>
                  <a:pt x="1514322" y="1871675"/>
                </a:lnTo>
                <a:lnTo>
                  <a:pt x="1509585" y="1918055"/>
                </a:lnTo>
                <a:lnTo>
                  <a:pt x="1501825" y="1963508"/>
                </a:lnTo>
                <a:lnTo>
                  <a:pt x="1491132" y="2007908"/>
                </a:lnTo>
                <a:lnTo>
                  <a:pt x="1477632" y="2051164"/>
                </a:lnTo>
                <a:lnTo>
                  <a:pt x="1461414" y="2093175"/>
                </a:lnTo>
                <a:lnTo>
                  <a:pt x="1442580" y="2133828"/>
                </a:lnTo>
                <a:lnTo>
                  <a:pt x="1421244" y="2173020"/>
                </a:lnTo>
                <a:lnTo>
                  <a:pt x="1397520" y="2210651"/>
                </a:lnTo>
                <a:lnTo>
                  <a:pt x="1371485" y="2246604"/>
                </a:lnTo>
                <a:lnTo>
                  <a:pt x="1343164" y="2280894"/>
                </a:lnTo>
                <a:lnTo>
                  <a:pt x="1312951" y="2313101"/>
                </a:lnTo>
                <a:lnTo>
                  <a:pt x="1280668" y="2343429"/>
                </a:lnTo>
                <a:lnTo>
                  <a:pt x="1246492" y="2371661"/>
                </a:lnTo>
                <a:lnTo>
                  <a:pt x="1210551" y="2397709"/>
                </a:lnTo>
                <a:lnTo>
                  <a:pt x="1172946" y="2421445"/>
                </a:lnTo>
                <a:lnTo>
                  <a:pt x="1133767" y="2442794"/>
                </a:lnTo>
                <a:lnTo>
                  <a:pt x="1093139" y="2461628"/>
                </a:lnTo>
                <a:lnTo>
                  <a:pt x="1051153" y="2477859"/>
                </a:lnTo>
                <a:lnTo>
                  <a:pt x="1007910" y="2491371"/>
                </a:lnTo>
                <a:lnTo>
                  <a:pt x="963536" y="2502065"/>
                </a:lnTo>
                <a:lnTo>
                  <a:pt x="918108" y="2509837"/>
                </a:lnTo>
                <a:lnTo>
                  <a:pt x="871753" y="2514562"/>
                </a:lnTo>
                <a:lnTo>
                  <a:pt x="824560" y="2516174"/>
                </a:lnTo>
                <a:lnTo>
                  <a:pt x="777367" y="2514206"/>
                </a:lnTo>
                <a:lnTo>
                  <a:pt x="731012" y="2509164"/>
                </a:lnTo>
                <a:lnTo>
                  <a:pt x="685584" y="2501150"/>
                </a:lnTo>
                <a:lnTo>
                  <a:pt x="641210" y="2490266"/>
                </a:lnTo>
                <a:lnTo>
                  <a:pt x="597966" y="2476614"/>
                </a:lnTo>
                <a:lnTo>
                  <a:pt x="564502" y="2463609"/>
                </a:lnTo>
                <a:lnTo>
                  <a:pt x="564502" y="2605011"/>
                </a:lnTo>
                <a:lnTo>
                  <a:pt x="450342" y="2877883"/>
                </a:lnTo>
                <a:lnTo>
                  <a:pt x="247370" y="2877883"/>
                </a:lnTo>
                <a:lnTo>
                  <a:pt x="405942" y="2532037"/>
                </a:lnTo>
                <a:lnTo>
                  <a:pt x="444093" y="2552801"/>
                </a:lnTo>
                <a:lnTo>
                  <a:pt x="482841" y="2572093"/>
                </a:lnTo>
                <a:lnTo>
                  <a:pt x="522782" y="2589593"/>
                </a:lnTo>
                <a:lnTo>
                  <a:pt x="564502" y="2605011"/>
                </a:lnTo>
                <a:lnTo>
                  <a:pt x="564502" y="2463609"/>
                </a:lnTo>
                <a:lnTo>
                  <a:pt x="555980" y="2460294"/>
                </a:lnTo>
                <a:lnTo>
                  <a:pt x="515353" y="2441397"/>
                </a:lnTo>
                <a:lnTo>
                  <a:pt x="476173" y="2420035"/>
                </a:lnTo>
                <a:lnTo>
                  <a:pt x="438569" y="2396312"/>
                </a:lnTo>
                <a:lnTo>
                  <a:pt x="402628" y="2370315"/>
                </a:lnTo>
                <a:lnTo>
                  <a:pt x="368465" y="2342146"/>
                </a:lnTo>
                <a:lnTo>
                  <a:pt x="336169" y="2311908"/>
                </a:lnTo>
                <a:lnTo>
                  <a:pt x="305854" y="2279713"/>
                </a:lnTo>
                <a:lnTo>
                  <a:pt x="277634" y="2245639"/>
                </a:lnTo>
                <a:lnTo>
                  <a:pt x="251612" y="2209812"/>
                </a:lnTo>
                <a:lnTo>
                  <a:pt x="227876" y="2172309"/>
                </a:lnTo>
                <a:lnTo>
                  <a:pt x="206540" y="2133257"/>
                </a:lnTo>
                <a:lnTo>
                  <a:pt x="187706" y="2092731"/>
                </a:lnTo>
                <a:lnTo>
                  <a:pt x="171488" y="2050834"/>
                </a:lnTo>
                <a:lnTo>
                  <a:pt x="157988" y="2007692"/>
                </a:lnTo>
                <a:lnTo>
                  <a:pt x="147294" y="1963369"/>
                </a:lnTo>
                <a:lnTo>
                  <a:pt x="139534" y="1917992"/>
                </a:lnTo>
                <a:lnTo>
                  <a:pt x="134797" y="1871662"/>
                </a:lnTo>
                <a:lnTo>
                  <a:pt x="133197" y="1824456"/>
                </a:lnTo>
                <a:lnTo>
                  <a:pt x="134950" y="1774774"/>
                </a:lnTo>
                <a:lnTo>
                  <a:pt x="140119" y="1726018"/>
                </a:lnTo>
                <a:lnTo>
                  <a:pt x="148564" y="1678482"/>
                </a:lnTo>
                <a:lnTo>
                  <a:pt x="160210" y="1632064"/>
                </a:lnTo>
                <a:lnTo>
                  <a:pt x="174917" y="1586941"/>
                </a:lnTo>
                <a:lnTo>
                  <a:pt x="192570" y="1543253"/>
                </a:lnTo>
                <a:lnTo>
                  <a:pt x="213067" y="1501101"/>
                </a:lnTo>
                <a:lnTo>
                  <a:pt x="236270" y="1460614"/>
                </a:lnTo>
                <a:lnTo>
                  <a:pt x="262077" y="1421904"/>
                </a:lnTo>
                <a:lnTo>
                  <a:pt x="290360" y="1385087"/>
                </a:lnTo>
                <a:lnTo>
                  <a:pt x="321017" y="1350276"/>
                </a:lnTo>
                <a:lnTo>
                  <a:pt x="353910" y="1317599"/>
                </a:lnTo>
                <a:lnTo>
                  <a:pt x="388950" y="1287157"/>
                </a:lnTo>
                <a:lnTo>
                  <a:pt x="426008" y="1259078"/>
                </a:lnTo>
                <a:lnTo>
                  <a:pt x="464959" y="1233474"/>
                </a:lnTo>
                <a:lnTo>
                  <a:pt x="505701" y="1210462"/>
                </a:lnTo>
                <a:lnTo>
                  <a:pt x="548106" y="1190155"/>
                </a:lnTo>
                <a:lnTo>
                  <a:pt x="592061" y="1172679"/>
                </a:lnTo>
                <a:lnTo>
                  <a:pt x="637451" y="1158138"/>
                </a:lnTo>
                <a:lnTo>
                  <a:pt x="637451" y="1018527"/>
                </a:lnTo>
                <a:lnTo>
                  <a:pt x="590410" y="1031062"/>
                </a:lnTo>
                <a:lnTo>
                  <a:pt x="544512" y="1046238"/>
                </a:lnTo>
                <a:lnTo>
                  <a:pt x="499833" y="1063967"/>
                </a:lnTo>
                <a:lnTo>
                  <a:pt x="456463" y="1084186"/>
                </a:lnTo>
                <a:lnTo>
                  <a:pt x="414489" y="1106792"/>
                </a:lnTo>
                <a:lnTo>
                  <a:pt x="374015" y="1131709"/>
                </a:lnTo>
                <a:lnTo>
                  <a:pt x="335102" y="1158836"/>
                </a:lnTo>
                <a:lnTo>
                  <a:pt x="297865" y="1188097"/>
                </a:lnTo>
                <a:lnTo>
                  <a:pt x="262394" y="1219415"/>
                </a:lnTo>
                <a:lnTo>
                  <a:pt x="228752" y="1252689"/>
                </a:lnTo>
                <a:lnTo>
                  <a:pt x="197053" y="1287830"/>
                </a:lnTo>
                <a:lnTo>
                  <a:pt x="167386" y="1324762"/>
                </a:lnTo>
                <a:lnTo>
                  <a:pt x="139814" y="1363395"/>
                </a:lnTo>
                <a:lnTo>
                  <a:pt x="114452" y="1403654"/>
                </a:lnTo>
                <a:lnTo>
                  <a:pt x="91389" y="1445437"/>
                </a:lnTo>
                <a:lnTo>
                  <a:pt x="70700" y="1488668"/>
                </a:lnTo>
                <a:lnTo>
                  <a:pt x="52476" y="1533245"/>
                </a:lnTo>
                <a:lnTo>
                  <a:pt x="36817" y="1579105"/>
                </a:lnTo>
                <a:lnTo>
                  <a:pt x="23799" y="1626146"/>
                </a:lnTo>
                <a:lnTo>
                  <a:pt x="13525" y="1674291"/>
                </a:lnTo>
                <a:lnTo>
                  <a:pt x="6070" y="1723453"/>
                </a:lnTo>
                <a:lnTo>
                  <a:pt x="1536" y="1773529"/>
                </a:lnTo>
                <a:lnTo>
                  <a:pt x="0" y="1824456"/>
                </a:lnTo>
                <a:lnTo>
                  <a:pt x="1511" y="1874837"/>
                </a:lnTo>
                <a:lnTo>
                  <a:pt x="5981" y="1924367"/>
                </a:lnTo>
                <a:lnTo>
                  <a:pt x="13322" y="1972983"/>
                </a:lnTo>
                <a:lnTo>
                  <a:pt x="23456" y="2020595"/>
                </a:lnTo>
                <a:lnTo>
                  <a:pt x="36296" y="2067140"/>
                </a:lnTo>
                <a:lnTo>
                  <a:pt x="51752" y="2112518"/>
                </a:lnTo>
                <a:lnTo>
                  <a:pt x="69761" y="2156663"/>
                </a:lnTo>
                <a:lnTo>
                  <a:pt x="90208" y="2199500"/>
                </a:lnTo>
                <a:lnTo>
                  <a:pt x="113030" y="2240927"/>
                </a:lnTo>
                <a:lnTo>
                  <a:pt x="138137" y="2280894"/>
                </a:lnTo>
                <a:lnTo>
                  <a:pt x="165430" y="2319312"/>
                </a:lnTo>
                <a:lnTo>
                  <a:pt x="194856" y="2356104"/>
                </a:lnTo>
                <a:lnTo>
                  <a:pt x="226301" y="2391181"/>
                </a:lnTo>
                <a:lnTo>
                  <a:pt x="259689" y="2424468"/>
                </a:lnTo>
                <a:lnTo>
                  <a:pt x="294944" y="2455888"/>
                </a:lnTo>
                <a:lnTo>
                  <a:pt x="79286" y="2919133"/>
                </a:lnTo>
                <a:lnTo>
                  <a:pt x="73990" y="2935744"/>
                </a:lnTo>
                <a:lnTo>
                  <a:pt x="72542" y="2952051"/>
                </a:lnTo>
                <a:lnTo>
                  <a:pt x="75272" y="2967774"/>
                </a:lnTo>
                <a:lnTo>
                  <a:pt x="107429" y="3005594"/>
                </a:lnTo>
                <a:lnTo>
                  <a:pt x="139547" y="3014319"/>
                </a:lnTo>
                <a:lnTo>
                  <a:pt x="494741" y="3014319"/>
                </a:lnTo>
                <a:lnTo>
                  <a:pt x="532396" y="3003219"/>
                </a:lnTo>
                <a:lnTo>
                  <a:pt x="558165" y="2973082"/>
                </a:lnTo>
                <a:lnTo>
                  <a:pt x="598030" y="2877883"/>
                </a:lnTo>
                <a:lnTo>
                  <a:pt x="697699" y="2639911"/>
                </a:lnTo>
                <a:lnTo>
                  <a:pt x="728675" y="2644076"/>
                </a:lnTo>
                <a:lnTo>
                  <a:pt x="759942" y="2647061"/>
                </a:lnTo>
                <a:lnTo>
                  <a:pt x="791806" y="2648839"/>
                </a:lnTo>
                <a:lnTo>
                  <a:pt x="824560" y="2649436"/>
                </a:lnTo>
                <a:lnTo>
                  <a:pt x="857313" y="2648839"/>
                </a:lnTo>
                <a:lnTo>
                  <a:pt x="889177" y="2647061"/>
                </a:lnTo>
                <a:lnTo>
                  <a:pt x="920445" y="2644076"/>
                </a:lnTo>
                <a:lnTo>
                  <a:pt x="951420" y="2639911"/>
                </a:lnTo>
                <a:lnTo>
                  <a:pt x="1090955" y="2973082"/>
                </a:lnTo>
                <a:lnTo>
                  <a:pt x="1100861" y="2990227"/>
                </a:lnTo>
                <a:lnTo>
                  <a:pt x="1115529" y="3003219"/>
                </a:lnTo>
                <a:lnTo>
                  <a:pt x="1133767" y="3011449"/>
                </a:lnTo>
                <a:lnTo>
                  <a:pt x="1154379" y="3014319"/>
                </a:lnTo>
                <a:lnTo>
                  <a:pt x="1509585" y="3014319"/>
                </a:lnTo>
                <a:lnTo>
                  <a:pt x="1555508" y="2995587"/>
                </a:lnTo>
                <a:lnTo>
                  <a:pt x="1576578" y="2950870"/>
                </a:lnTo>
                <a:lnTo>
                  <a:pt x="1575142" y="2934411"/>
                </a:lnTo>
                <a:lnTo>
                  <a:pt x="1569834" y="2919133"/>
                </a:lnTo>
                <a:lnTo>
                  <a:pt x="1550631" y="2877883"/>
                </a:lnTo>
                <a:lnTo>
                  <a:pt x="1401749" y="2558072"/>
                </a:lnTo>
                <a:lnTo>
                  <a:pt x="1401749" y="2877883"/>
                </a:lnTo>
                <a:lnTo>
                  <a:pt x="1198778" y="2877883"/>
                </a:lnTo>
                <a:lnTo>
                  <a:pt x="1099223" y="2639911"/>
                </a:lnTo>
                <a:lnTo>
                  <a:pt x="1084618" y="2605011"/>
                </a:lnTo>
                <a:lnTo>
                  <a:pt x="1126337" y="2589593"/>
                </a:lnTo>
                <a:lnTo>
                  <a:pt x="1166279" y="2572093"/>
                </a:lnTo>
                <a:lnTo>
                  <a:pt x="1205026" y="2552801"/>
                </a:lnTo>
                <a:lnTo>
                  <a:pt x="1243177" y="2532037"/>
                </a:lnTo>
                <a:lnTo>
                  <a:pt x="1401749" y="2877883"/>
                </a:lnTo>
                <a:lnTo>
                  <a:pt x="1401749" y="2558072"/>
                </a:lnTo>
                <a:lnTo>
                  <a:pt x="1389634" y="2532037"/>
                </a:lnTo>
                <a:lnTo>
                  <a:pt x="1382242" y="2516174"/>
                </a:lnTo>
                <a:lnTo>
                  <a:pt x="1354175" y="2455888"/>
                </a:lnTo>
                <a:lnTo>
                  <a:pt x="1389430" y="2424430"/>
                </a:lnTo>
                <a:lnTo>
                  <a:pt x="1422819" y="2391029"/>
                </a:lnTo>
                <a:lnTo>
                  <a:pt x="1454264" y="2355799"/>
                </a:lnTo>
                <a:lnTo>
                  <a:pt x="1483690" y="2318816"/>
                </a:lnTo>
                <a:lnTo>
                  <a:pt x="1510982" y="2280196"/>
                </a:lnTo>
                <a:lnTo>
                  <a:pt x="1536090" y="2240026"/>
                </a:lnTo>
                <a:lnTo>
                  <a:pt x="1558912" y="2198395"/>
                </a:lnTo>
                <a:lnTo>
                  <a:pt x="1579359" y="2155406"/>
                </a:lnTo>
                <a:lnTo>
                  <a:pt x="1597367" y="2111146"/>
                </a:lnTo>
                <a:lnTo>
                  <a:pt x="1612823" y="2065731"/>
                </a:lnTo>
                <a:lnTo>
                  <a:pt x="1625663" y="2019236"/>
                </a:lnTo>
                <a:lnTo>
                  <a:pt x="1635798" y="1971763"/>
                </a:lnTo>
                <a:lnTo>
                  <a:pt x="1643138" y="1923415"/>
                </a:lnTo>
                <a:lnTo>
                  <a:pt x="1647609" y="1874278"/>
                </a:lnTo>
                <a:lnTo>
                  <a:pt x="1649120" y="1824456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37387" y="1298029"/>
            <a:ext cx="3373279" cy="52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300" b="1" i="0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4530851"/>
            <a:ext cx="9144000" cy="612933"/>
          </a:xfrm>
          <a:custGeom>
            <a:avLst/>
            <a:gdLst/>
            <a:ahLst/>
            <a:cxnLst/>
            <a:rect l="l" t="t" r="r" b="b"/>
            <a:pathLst>
              <a:path w="12192000" h="817245" extrusionOk="0">
                <a:moveTo>
                  <a:pt x="12191999" y="0"/>
                </a:moveTo>
                <a:lnTo>
                  <a:pt x="0" y="0"/>
                </a:lnTo>
                <a:lnTo>
                  <a:pt x="0" y="816862"/>
                </a:lnTo>
                <a:lnTo>
                  <a:pt x="12191999" y="816862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4" name="Google Shape;84;p17"/>
          <p:cNvSpPr/>
          <p:nvPr/>
        </p:nvSpPr>
        <p:spPr>
          <a:xfrm>
            <a:off x="628650" y="2372867"/>
            <a:ext cx="4108132" cy="199073"/>
          </a:xfrm>
          <a:custGeom>
            <a:avLst/>
            <a:gdLst/>
            <a:ahLst/>
            <a:cxnLst/>
            <a:rect l="l" t="t" r="r" b="b"/>
            <a:pathLst>
              <a:path w="5477510" h="265429" extrusionOk="0">
                <a:moveTo>
                  <a:pt x="5477256" y="0"/>
                </a:moveTo>
                <a:lnTo>
                  <a:pt x="0" y="0"/>
                </a:lnTo>
                <a:lnTo>
                  <a:pt x="0" y="265175"/>
                </a:lnTo>
                <a:lnTo>
                  <a:pt x="5477256" y="265175"/>
                </a:lnTo>
                <a:lnTo>
                  <a:pt x="5477256" y="0"/>
                </a:lnTo>
                <a:close/>
              </a:path>
            </a:pathLst>
          </a:custGeom>
          <a:solidFill>
            <a:srgbClr val="EE39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4423" y="4672583"/>
            <a:ext cx="928115" cy="33146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37387" y="1298029"/>
            <a:ext cx="3373279" cy="52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300" b="1" i="0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7B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7BE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7BE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7B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530851"/>
            <a:ext cx="9144000" cy="612933"/>
          </a:xfrm>
          <a:custGeom>
            <a:avLst/>
            <a:gdLst/>
            <a:ahLst/>
            <a:cxnLst/>
            <a:rect l="l" t="t" r="r" b="b"/>
            <a:pathLst>
              <a:path w="12192000" h="817245" extrusionOk="0">
                <a:moveTo>
                  <a:pt x="12191999" y="0"/>
                </a:moveTo>
                <a:lnTo>
                  <a:pt x="0" y="0"/>
                </a:lnTo>
                <a:lnTo>
                  <a:pt x="0" y="816862"/>
                </a:lnTo>
                <a:lnTo>
                  <a:pt x="12191999" y="816862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37387" y="1298029"/>
            <a:ext cx="3373279" cy="52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1" i="0" u="none" strike="noStrike" cap="none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37387" y="1733168"/>
            <a:ext cx="5313044" cy="239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7BE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1B87B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vcc16.instructure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morrison@mississippi.ed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dek12.org/ese/College-and-Career-Readiness" TargetMode="External"/><Relationship Id="rId5" Type="http://schemas.openxmlformats.org/officeDocument/2006/relationships/hyperlink" Target="mailto:theresa.conner@rcsd.ms" TargetMode="External"/><Relationship Id="rId4" Type="http://schemas.openxmlformats.org/officeDocument/2006/relationships/hyperlink" Target="mailto:kdufour@get2college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/>
          <p:nvPr/>
        </p:nvSpPr>
        <p:spPr>
          <a:xfrm>
            <a:off x="464058" y="2372867"/>
            <a:ext cx="2867025" cy="180975"/>
          </a:xfrm>
          <a:custGeom>
            <a:avLst/>
            <a:gdLst/>
            <a:ahLst/>
            <a:cxnLst/>
            <a:rect l="l" t="t" r="r" b="b"/>
            <a:pathLst>
              <a:path w="3822700" h="241300" extrusionOk="0">
                <a:moveTo>
                  <a:pt x="3822191" y="0"/>
                </a:moveTo>
                <a:lnTo>
                  <a:pt x="0" y="0"/>
                </a:lnTo>
                <a:lnTo>
                  <a:pt x="0" y="240791"/>
                </a:lnTo>
                <a:lnTo>
                  <a:pt x="3822191" y="240791"/>
                </a:lnTo>
                <a:lnTo>
                  <a:pt x="3822191" y="0"/>
                </a:lnTo>
                <a:close/>
              </a:path>
            </a:pathLst>
          </a:custGeom>
          <a:solidFill>
            <a:srgbClr val="EE39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7" name="Google Shape;157;p29"/>
          <p:cNvSpPr/>
          <p:nvPr/>
        </p:nvSpPr>
        <p:spPr>
          <a:xfrm>
            <a:off x="7925562" y="3326130"/>
            <a:ext cx="1218724" cy="274320"/>
          </a:xfrm>
          <a:custGeom>
            <a:avLst/>
            <a:gdLst/>
            <a:ahLst/>
            <a:cxnLst/>
            <a:rect l="l" t="t" r="r" b="b"/>
            <a:pathLst>
              <a:path w="1624965" h="365760" extrusionOk="0">
                <a:moveTo>
                  <a:pt x="1624583" y="0"/>
                </a:moveTo>
                <a:lnTo>
                  <a:pt x="0" y="0"/>
                </a:lnTo>
                <a:lnTo>
                  <a:pt x="0" y="365760"/>
                </a:lnTo>
                <a:lnTo>
                  <a:pt x="1624583" y="365760"/>
                </a:lnTo>
                <a:lnTo>
                  <a:pt x="1624583" y="0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8" name="Google Shape;158;p29"/>
          <p:cNvSpPr txBox="1"/>
          <p:nvPr/>
        </p:nvSpPr>
        <p:spPr>
          <a:xfrm>
            <a:off x="8073295" y="3360229"/>
            <a:ext cx="918210" cy="20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mdek12.org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522424" y="4690725"/>
            <a:ext cx="16710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</a:rPr>
              <a:t>July 18</a:t>
            </a:r>
            <a:r>
              <a:rPr lang="en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" sz="1500" b="1">
                <a:solidFill>
                  <a:srgbClr val="FFFFFF"/>
                </a:solidFill>
              </a:rPr>
              <a:t>4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480823" y="2592850"/>
            <a:ext cx="29343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5" rIns="0" bIns="0" anchor="t" anchorCtr="0">
            <a:spAutoFit/>
          </a:bodyPr>
          <a:lstStyle/>
          <a:p>
            <a:pPr marL="1270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5FAADE"/>
                </a:solidFill>
                <a:latin typeface="Arial"/>
                <a:ea typeface="Arial"/>
                <a:cs typeface="Arial"/>
                <a:sym typeface="Arial"/>
              </a:rPr>
              <a:t>Heather Morrison</a:t>
            </a:r>
            <a:endParaRPr sz="2100" b="1">
              <a:solidFill>
                <a:srgbClr val="5FAAD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87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b="1">
                <a:solidFill>
                  <a:srgbClr val="5FAADE"/>
                </a:solidFill>
              </a:rPr>
              <a:t>Theresa Conner</a:t>
            </a:r>
            <a:endParaRPr sz="2100" b="1">
              <a:solidFill>
                <a:srgbClr val="5FAADE"/>
              </a:solidFill>
            </a:endParaRPr>
          </a:p>
          <a:p>
            <a:pPr marL="12700" lvl="0" indent="0" algn="l" rtl="0">
              <a:lnSpc>
                <a:spcPct val="1187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b="1">
                <a:solidFill>
                  <a:srgbClr val="5FAADE"/>
                </a:solidFill>
              </a:rPr>
              <a:t>Shannon Grimsley</a:t>
            </a:r>
            <a:endParaRPr sz="2100" b="1">
              <a:solidFill>
                <a:srgbClr val="5FAADE"/>
              </a:solidFill>
            </a:endParaRPr>
          </a:p>
        </p:txBody>
      </p:sp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63600" y="370650"/>
            <a:ext cx="9016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950" rIns="0" bIns="0" anchor="t" anchorCtr="0">
            <a:spAutoFit/>
          </a:bodyPr>
          <a:lstStyle/>
          <a:p>
            <a:pPr marL="12700" marR="0" lvl="0" indent="0" algn="l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Intro to Teaching College &amp; Career Readiness Course Training</a:t>
            </a:r>
            <a:endParaRPr sz="4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687933" y="590797"/>
            <a:ext cx="77958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EE395B"/>
                </a:solidFill>
              </a:rPr>
              <a:t>Role Specific Discussion</a:t>
            </a:r>
            <a:endParaRPr sz="5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5" name="Google Shape;275;p39"/>
          <p:cNvSpPr txBox="1"/>
          <p:nvPr/>
        </p:nvSpPr>
        <p:spPr>
          <a:xfrm>
            <a:off x="523799" y="120800"/>
            <a:ext cx="53745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3A70"/>
                </a:solidFill>
              </a:rPr>
              <a:t>Overview of Roles in CCR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4294967295"/>
          </p:nvPr>
        </p:nvSpPr>
        <p:spPr>
          <a:xfrm>
            <a:off x="368051" y="632753"/>
            <a:ext cx="82947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 b="1">
                <a:solidFill>
                  <a:srgbClr val="7F7F7F"/>
                </a:solidFill>
                <a:highlight>
                  <a:srgbClr val="FFFFFF"/>
                </a:highlight>
              </a:rPr>
              <a:t>How are each role involved in the CCR course:</a:t>
            </a:r>
            <a:endParaRPr sz="2800" b="1">
              <a:solidFill>
                <a:srgbClr val="7F7F7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800" b="1">
              <a:solidFill>
                <a:srgbClr val="7F7F7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 b="1">
                <a:solidFill>
                  <a:srgbClr val="7F7F7F"/>
                </a:solidFill>
                <a:highlight>
                  <a:srgbClr val="FFFFFF"/>
                </a:highlight>
              </a:rPr>
              <a:t>Counselors</a:t>
            </a:r>
            <a:endParaRPr sz="2800" b="1">
              <a:solidFill>
                <a:srgbClr val="7F7F7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 b="1">
                <a:solidFill>
                  <a:srgbClr val="7F7F7F"/>
                </a:solidFill>
                <a:highlight>
                  <a:srgbClr val="FFFFFF"/>
                </a:highlight>
              </a:rPr>
              <a:t>Teachers</a:t>
            </a:r>
            <a:endParaRPr sz="2800" b="1">
              <a:solidFill>
                <a:srgbClr val="7F7F7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 b="1">
                <a:solidFill>
                  <a:srgbClr val="7F7F7F"/>
                </a:solidFill>
                <a:highlight>
                  <a:srgbClr val="FFFFFF"/>
                </a:highlight>
              </a:rPr>
              <a:t>Administrators</a:t>
            </a:r>
            <a:endParaRPr sz="2800" b="1">
              <a:solidFill>
                <a:srgbClr val="7F7F7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 b="1">
                <a:solidFill>
                  <a:srgbClr val="7F7F7F"/>
                </a:solidFill>
                <a:highlight>
                  <a:srgbClr val="FFFFFF"/>
                </a:highlight>
              </a:rPr>
              <a:t>Career Coaches</a:t>
            </a:r>
            <a:endParaRPr sz="2800" b="1">
              <a:solidFill>
                <a:srgbClr val="7F7F7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687933" y="590797"/>
            <a:ext cx="77958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EE395B"/>
                </a:solidFill>
              </a:rPr>
              <a:t>Units Overview</a:t>
            </a:r>
            <a:endParaRPr sz="5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/>
        </p:nvSpPr>
        <p:spPr>
          <a:xfrm>
            <a:off x="8597454" y="190691"/>
            <a:ext cx="168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1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8" name="Google Shape;288;p41"/>
          <p:cNvSpPr txBox="1"/>
          <p:nvPr/>
        </p:nvSpPr>
        <p:spPr>
          <a:xfrm>
            <a:off x="368579" y="182309"/>
            <a:ext cx="4066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CCR Curriculum Units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4294967295"/>
          </p:nvPr>
        </p:nvSpPr>
        <p:spPr>
          <a:xfrm>
            <a:off x="322911" y="550918"/>
            <a:ext cx="3545100" cy="3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" sz="1900"/>
              <a:t>Unit 1- Introduction to College &amp; Career Readiness</a:t>
            </a:r>
            <a:endParaRPr sz="17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" sz="1900"/>
              <a:t>Unit 2- Student Portfolio &amp; Exhibit</a:t>
            </a:r>
            <a:endParaRPr sz="17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" sz="1900"/>
              <a:t>Unit 3- College Selection</a:t>
            </a:r>
            <a:endParaRPr sz="17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" sz="1900"/>
              <a:t>Unit 4- Applying for Financial Aid</a:t>
            </a:r>
            <a:endParaRPr sz="19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" sz="1900"/>
              <a:t>Unit 5- Preparing for a Career &amp; Internship</a:t>
            </a:r>
            <a:endParaRPr sz="1900"/>
          </a:p>
        </p:txBody>
      </p:sp>
      <p:sp>
        <p:nvSpPr>
          <p:cNvPr id="290" name="Google Shape;290;p41"/>
          <p:cNvSpPr txBox="1"/>
          <p:nvPr/>
        </p:nvSpPr>
        <p:spPr>
          <a:xfrm>
            <a:off x="4968975" y="469100"/>
            <a:ext cx="35451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Unit 6- Financial Literacy</a:t>
            </a:r>
            <a:endParaRPr sz="1300">
              <a:solidFill>
                <a:srgbClr val="888888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Unit 7- Community Service</a:t>
            </a:r>
            <a:endParaRPr sz="1300">
              <a:solidFill>
                <a:srgbClr val="888888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Unit 8- Digital Literacy &amp; Citizenship</a:t>
            </a:r>
            <a:endParaRPr sz="23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" sz="2300">
                <a:solidFill>
                  <a:srgbClr val="888888"/>
                </a:solidFill>
              </a:rPr>
              <a:t>Unit 9- College Transition/Summer Melt</a:t>
            </a:r>
            <a:endParaRPr sz="23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004" y="4254759"/>
            <a:ext cx="815440" cy="815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42"/>
          <p:cNvGrpSpPr/>
          <p:nvPr/>
        </p:nvGrpSpPr>
        <p:grpSpPr>
          <a:xfrm>
            <a:off x="721387" y="927434"/>
            <a:ext cx="5850507" cy="1726607"/>
            <a:chOff x="745280" y="953228"/>
            <a:chExt cx="7800676" cy="2302143"/>
          </a:xfrm>
        </p:grpSpPr>
        <p:sp>
          <p:nvSpPr>
            <p:cNvPr id="298" name="Google Shape;298;p42"/>
            <p:cNvSpPr txBox="1"/>
            <p:nvPr/>
          </p:nvSpPr>
          <p:spPr>
            <a:xfrm>
              <a:off x="745280" y="953228"/>
              <a:ext cx="7800676" cy="2192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Montserrat Medium"/>
                <a:buNone/>
              </a:pPr>
              <a:r>
                <a:rPr lang="en" sz="5000" b="1">
                  <a:solidFill>
                    <a:srgbClr val="8FB63B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Support</a:t>
              </a:r>
              <a:r>
                <a:rPr lang="en" sz="5000" b="1">
                  <a:latin typeface="Montserrat Medium"/>
                  <a:ea typeface="Montserrat Medium"/>
                  <a:cs typeface="Montserrat Medium"/>
                  <a:sym typeface="Montserrat Medium"/>
                </a:rPr>
                <a:t> for Units 3, 4, 5, &amp; 9</a:t>
              </a:r>
              <a:endParaRPr sz="5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299" name="Google Shape;299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5280" y="2906758"/>
              <a:ext cx="3529717" cy="3486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0" name="Google Shape;300;p4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2728" y="4159087"/>
            <a:ext cx="3017768" cy="98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 txBox="1"/>
          <p:nvPr/>
        </p:nvSpPr>
        <p:spPr>
          <a:xfrm>
            <a:off x="1734686" y="245633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CCR Instructor Important Dates</a:t>
            </a:r>
            <a:endParaRPr sz="4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8" name="Google Shape;308;p43"/>
          <p:cNvCxnSpPr/>
          <p:nvPr/>
        </p:nvCxnSpPr>
        <p:spPr>
          <a:xfrm rot="5400000">
            <a:off x="1974095" y="3186349"/>
            <a:ext cx="2893500" cy="0"/>
          </a:xfrm>
          <a:prstGeom prst="straightConnector1">
            <a:avLst/>
          </a:prstGeom>
          <a:noFill/>
          <a:ln w="47625" cap="flat" cmpd="sng">
            <a:solidFill>
              <a:srgbClr val="8CB23A">
                <a:alpha val="30980"/>
              </a:srgbClr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43"/>
          <p:cNvCxnSpPr/>
          <p:nvPr/>
        </p:nvCxnSpPr>
        <p:spPr>
          <a:xfrm rot="5400000">
            <a:off x="4461753" y="3186349"/>
            <a:ext cx="2893500" cy="0"/>
          </a:xfrm>
          <a:prstGeom prst="straightConnector1">
            <a:avLst/>
          </a:prstGeom>
          <a:noFill/>
          <a:ln w="47625" cap="flat" cmpd="sng">
            <a:solidFill>
              <a:srgbClr val="8FB63B">
                <a:alpha val="30980"/>
              </a:srgbClr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43"/>
          <p:cNvSpPr txBox="1"/>
          <p:nvPr/>
        </p:nvSpPr>
        <p:spPr>
          <a:xfrm>
            <a:off x="1120248" y="1611422"/>
            <a:ext cx="1697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FALL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1" name="Google Shape;311;p43"/>
          <p:cNvSpPr txBox="1"/>
          <p:nvPr/>
        </p:nvSpPr>
        <p:spPr>
          <a:xfrm>
            <a:off x="792919" y="2516339"/>
            <a:ext cx="21600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August 1: all 4-year and 2-year college admissions apps open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2" name="Google Shape;312;p43"/>
          <p:cNvSpPr txBox="1"/>
          <p:nvPr/>
        </p:nvSpPr>
        <p:spPr>
          <a:xfrm>
            <a:off x="767446" y="1997838"/>
            <a:ext cx="2653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July 1: Some MS 4-Year college admissions apps open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808824" y="3142281"/>
            <a:ext cx="2128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Oct 1: 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MAAPP (</a:t>
            </a: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State Financial Aid) app open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806281" y="3711270"/>
            <a:ext cx="21333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Dec 1: Some MS 4-Year college scholarship app deadline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806281" y="4280245"/>
            <a:ext cx="21333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 2024</a:t>
            </a: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25-26 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FAFSA opens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3701236" y="2329516"/>
            <a:ext cx="21375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Jan-Feb: Most 4-year and 2-year colleges scholarship app deadlines (school specific date in these months)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3732153" y="3078130"/>
            <a:ext cx="2137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b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March 31: HELP Grant deadline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3701236" y="3595010"/>
            <a:ext cx="2137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b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April 30: Counselor deadline for HELP Grant certification &amp;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FAFSA due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p43"/>
          <p:cNvSpPr txBox="1"/>
          <p:nvPr/>
        </p:nvSpPr>
        <p:spPr>
          <a:xfrm>
            <a:off x="3732153" y="4176027"/>
            <a:ext cx="1924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br>
              <a:rPr lang="en" sz="1200" b="1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</a:br>
            <a:br>
              <a:rPr lang="en" sz="1200" b="1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</a:b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May 1: National Decision Day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6331179" y="1571371"/>
            <a:ext cx="1697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After 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Graduation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1" name="Google Shape;321;p43"/>
          <p:cNvSpPr txBox="1"/>
          <p:nvPr/>
        </p:nvSpPr>
        <p:spPr>
          <a:xfrm>
            <a:off x="6468917" y="2329516"/>
            <a:ext cx="1371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Sept 15: MTAG &amp; MESG Deadline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2" name="Google Shape;322;p43"/>
          <p:cNvSpPr txBox="1"/>
          <p:nvPr/>
        </p:nvSpPr>
        <p:spPr>
          <a:xfrm>
            <a:off x="3843521" y="1584372"/>
            <a:ext cx="1697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Spring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150" y="221200"/>
            <a:ext cx="382608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4"/>
          <p:cNvSpPr txBox="1"/>
          <p:nvPr/>
        </p:nvSpPr>
        <p:spPr>
          <a:xfrm>
            <a:off x="356200" y="772375"/>
            <a:ext cx="34008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 sz="33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CCR Workbook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None/>
            </a:pPr>
            <a:r>
              <a:rPr lang="en" sz="15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Free resources for units 3, 4, &amp; 5</a:t>
            </a:r>
            <a:endParaRPr sz="1100"/>
          </a:p>
          <a:p>
            <a:pPr marL="254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▪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Request on Get2College website annually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▪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Also includes: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mfortaa"/>
              <a:buChar char="▪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Classroom poster bundle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 txBox="1"/>
          <p:nvPr/>
        </p:nvSpPr>
        <p:spPr>
          <a:xfrm>
            <a:off x="356200" y="772375"/>
            <a:ext cx="34008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 sz="33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Plans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None/>
            </a:pPr>
            <a:r>
              <a:rPr lang="en" sz="15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Free instructional lesson plans for units 3, 4, 5, &amp; 9</a:t>
            </a:r>
            <a:endParaRPr sz="1100"/>
          </a:p>
          <a:p>
            <a:pPr marL="254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Request on Get2College website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Updated annually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Also includes: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Videos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Activities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Classroom presentation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CCR workbook instruction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8" name="Google Shape;33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950" y="151600"/>
            <a:ext cx="3965625" cy="38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0088" y="966850"/>
            <a:ext cx="3771025" cy="390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/>
        </p:nvSpPr>
        <p:spPr>
          <a:xfrm>
            <a:off x="356200" y="772375"/>
            <a:ext cx="34008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 sz="33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Mississippi Top Jobs</a:t>
            </a:r>
            <a:endParaRPr sz="1100"/>
          </a:p>
          <a:p>
            <a:pPr marL="254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Over 500+ Mississippi in-demand careers with Mississippi specific salaries and job openings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Will link to all colleges offering the major for the career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254000" marR="0" lvl="0" indent="-247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▪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Over 20 videos of Mississippians in the top in-demand jobs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7" name="Google Shape;34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146" y="159347"/>
            <a:ext cx="4088708" cy="423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2854" y="3110325"/>
            <a:ext cx="26098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9579" y="3061525"/>
            <a:ext cx="21336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7254" y="3781400"/>
            <a:ext cx="214312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7"/>
          <p:cNvSpPr txBox="1"/>
          <p:nvPr/>
        </p:nvSpPr>
        <p:spPr>
          <a:xfrm>
            <a:off x="519725" y="475075"/>
            <a:ext cx="5456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 sz="33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Educator Online Resources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8" name="Google Shape;3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00" y="1873975"/>
            <a:ext cx="4069701" cy="24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775" y="1933450"/>
            <a:ext cx="3940091" cy="245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7" name="Google Shape;167;p30"/>
          <p:cNvSpPr txBox="1"/>
          <p:nvPr/>
        </p:nvSpPr>
        <p:spPr>
          <a:xfrm>
            <a:off x="368579" y="182309"/>
            <a:ext cx="4066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Welcome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4294967295"/>
          </p:nvPr>
        </p:nvSpPr>
        <p:spPr>
          <a:xfrm>
            <a:off x="138450" y="726325"/>
            <a:ext cx="88335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/>
              <a:t>All of you are muted upon entry into the meeting </a:t>
            </a:r>
            <a:endParaRPr sz="1800"/>
          </a:p>
          <a:p>
            <a:pPr marL="3429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/>
              <a:t>Please utilize the           feature to add to the group discussion questions.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Make sure your screen name is your first and last name. To change your name click on the 3 dots on your picture and select “Rename”</a:t>
            </a:r>
            <a:endParaRPr sz="1800"/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5024" y="726329"/>
            <a:ext cx="548700" cy="50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3723" y="1608048"/>
            <a:ext cx="548700" cy="5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8"/>
          <p:cNvSpPr txBox="1"/>
          <p:nvPr/>
        </p:nvSpPr>
        <p:spPr>
          <a:xfrm>
            <a:off x="519725" y="475075"/>
            <a:ext cx="5456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 sz="33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 Online Resources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29075"/>
            <a:ext cx="5571149" cy="25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3550" y="803076"/>
            <a:ext cx="3237099" cy="32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/>
          <p:nvPr/>
        </p:nvSpPr>
        <p:spPr>
          <a:xfrm>
            <a:off x="478000" y="191500"/>
            <a:ext cx="79074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 sz="33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Supporting College Culture Opportunities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6" name="Google Shape;37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88" y="1769388"/>
            <a:ext cx="2642569" cy="185332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9"/>
          <p:cNvSpPr/>
          <p:nvPr/>
        </p:nvSpPr>
        <p:spPr>
          <a:xfrm>
            <a:off x="393279" y="3636597"/>
            <a:ext cx="2136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25B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Days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8" name="Google Shape;37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1262" y="2481575"/>
            <a:ext cx="3296625" cy="23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9"/>
          <p:cNvSpPr/>
          <p:nvPr/>
        </p:nvSpPr>
        <p:spPr>
          <a:xfrm>
            <a:off x="3049356" y="4451672"/>
            <a:ext cx="29004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25B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FAFSA Days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0" name="Google Shape;38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1719" y="1755500"/>
            <a:ext cx="2685736" cy="18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9"/>
          <p:cNvSpPr/>
          <p:nvPr/>
        </p:nvSpPr>
        <p:spPr>
          <a:xfrm>
            <a:off x="6111726" y="3664363"/>
            <a:ext cx="29004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25B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 Signing Days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2" name="Google Shape;382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4138" y="946200"/>
            <a:ext cx="1697376" cy="11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0"/>
          <p:cNvSpPr txBox="1"/>
          <p:nvPr/>
        </p:nvSpPr>
        <p:spPr>
          <a:xfrm>
            <a:off x="1734686" y="245633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2024-25 Training Opportunities</a:t>
            </a:r>
            <a:endParaRPr sz="4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0" name="Google Shape;390;p50"/>
          <p:cNvCxnSpPr/>
          <p:nvPr/>
        </p:nvCxnSpPr>
        <p:spPr>
          <a:xfrm rot="5400000">
            <a:off x="1974095" y="3186349"/>
            <a:ext cx="2893500" cy="0"/>
          </a:xfrm>
          <a:prstGeom prst="straightConnector1">
            <a:avLst/>
          </a:prstGeom>
          <a:noFill/>
          <a:ln w="47625" cap="flat" cmpd="sng">
            <a:solidFill>
              <a:srgbClr val="8CB23A">
                <a:alpha val="30980"/>
              </a:srgbClr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50"/>
          <p:cNvCxnSpPr/>
          <p:nvPr/>
        </p:nvCxnSpPr>
        <p:spPr>
          <a:xfrm rot="5400000">
            <a:off x="4461753" y="3186349"/>
            <a:ext cx="2893500" cy="0"/>
          </a:xfrm>
          <a:prstGeom prst="straightConnector1">
            <a:avLst/>
          </a:prstGeom>
          <a:noFill/>
          <a:ln w="47625" cap="flat" cmpd="sng">
            <a:solidFill>
              <a:srgbClr val="8FB63B">
                <a:alpha val="30980"/>
              </a:srgbClr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92" name="Google Shape;392;p50"/>
          <p:cNvSpPr txBox="1"/>
          <p:nvPr/>
        </p:nvSpPr>
        <p:spPr>
          <a:xfrm>
            <a:off x="1120248" y="1611422"/>
            <a:ext cx="1697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FALL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3" name="Google Shape;393;p50"/>
          <p:cNvSpPr txBox="1"/>
          <p:nvPr/>
        </p:nvSpPr>
        <p:spPr>
          <a:xfrm>
            <a:off x="6331179" y="1571371"/>
            <a:ext cx="1697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Summer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4" name="Google Shape;394;p50"/>
          <p:cNvSpPr txBox="1"/>
          <p:nvPr/>
        </p:nvSpPr>
        <p:spPr>
          <a:xfrm>
            <a:off x="3843521" y="1584372"/>
            <a:ext cx="1697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Spring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5" name="Google Shape;395;p50"/>
          <p:cNvSpPr txBox="1"/>
          <p:nvPr/>
        </p:nvSpPr>
        <p:spPr>
          <a:xfrm>
            <a:off x="606150" y="1949350"/>
            <a:ext cx="2635800" cy="27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Topic Tuesday webinars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College Access Educator Training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FAFSA &amp; MS Aid Application Training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eLearning Modules on college access topics</a:t>
            </a:r>
            <a:endParaRPr/>
          </a:p>
        </p:txBody>
      </p:sp>
      <p:sp>
        <p:nvSpPr>
          <p:cNvPr id="396" name="Google Shape;396;p50"/>
          <p:cNvSpPr txBox="1"/>
          <p:nvPr/>
        </p:nvSpPr>
        <p:spPr>
          <a:xfrm>
            <a:off x="3420850" y="1949350"/>
            <a:ext cx="2487600" cy="27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Topic Tuesday webinars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FAFSA &amp; MS Aid Application Training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eLearning Modules on college access topics</a:t>
            </a:r>
            <a:endParaRPr/>
          </a:p>
        </p:txBody>
      </p:sp>
      <p:sp>
        <p:nvSpPr>
          <p:cNvPr id="397" name="Google Shape;397;p50"/>
          <p:cNvSpPr txBox="1"/>
          <p:nvPr/>
        </p:nvSpPr>
        <p:spPr>
          <a:xfrm>
            <a:off x="6130950" y="1997975"/>
            <a:ext cx="2487600" cy="27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Master Teacher of College &amp; Career Readiness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ACT Instructor Training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eLearning Modules on college access topics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004" y="4254759"/>
            <a:ext cx="815440" cy="8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1"/>
          <p:cNvSpPr txBox="1"/>
          <p:nvPr/>
        </p:nvSpPr>
        <p:spPr>
          <a:xfrm>
            <a:off x="557450" y="870444"/>
            <a:ext cx="7680388" cy="16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Medium"/>
              <a:buNone/>
            </a:pPr>
            <a:r>
              <a:rPr lang="en" sz="5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cost of </a:t>
            </a:r>
            <a:r>
              <a:rPr lang="en" sz="5000" b="1" i="0" u="none" strike="noStrike" cap="none">
                <a:solidFill>
                  <a:srgbClr val="8FBF2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college</a:t>
            </a:r>
            <a:r>
              <a:rPr lang="en" sz="5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&amp; how to pay for it </a:t>
            </a:r>
            <a:endParaRPr sz="5000" b="1" i="0" u="none" strike="noStrike" cap="none">
              <a:solidFill>
                <a:srgbClr val="8FBF2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05" name="Google Shape;40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1773" y="1561873"/>
            <a:ext cx="2766215" cy="26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/>
          <p:nvPr/>
        </p:nvSpPr>
        <p:spPr>
          <a:xfrm>
            <a:off x="5177426" y="1811738"/>
            <a:ext cx="3001091" cy="29834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FBF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2"/>
          <p:cNvSpPr/>
          <p:nvPr/>
        </p:nvSpPr>
        <p:spPr>
          <a:xfrm>
            <a:off x="6056831" y="1636422"/>
            <a:ext cx="1384419" cy="411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libri"/>
              <a:buNone/>
            </a:pPr>
            <a:endParaRPr sz="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2"/>
          <p:cNvSpPr/>
          <p:nvPr/>
        </p:nvSpPr>
        <p:spPr>
          <a:xfrm>
            <a:off x="6212687" y="1270623"/>
            <a:ext cx="1034554" cy="1056944"/>
          </a:xfrm>
          <a:prstGeom prst="ellipse">
            <a:avLst/>
          </a:prstGeom>
          <a:solidFill>
            <a:srgbClr val="8FBF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965483" y="1805702"/>
            <a:ext cx="3001091" cy="296088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FBF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1749085" y="1662832"/>
            <a:ext cx="1384420" cy="411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libri"/>
              <a:buNone/>
            </a:pPr>
            <a:endParaRPr sz="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700289" y="55181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Medium"/>
              <a:buNone/>
            </a:pPr>
            <a:r>
              <a:rPr lang="en" sz="33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COST OF ATTENDANCE</a:t>
            </a:r>
            <a:br>
              <a:rPr lang="en" sz="4500" b="0" i="0" u="none" strike="noStrike" cap="none">
                <a:solidFill>
                  <a:srgbClr val="8CB23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Price Calculator</a:t>
            </a:r>
            <a:endParaRPr sz="1100"/>
          </a:p>
        </p:txBody>
      </p:sp>
      <p:grpSp>
        <p:nvGrpSpPr>
          <p:cNvPr id="417" name="Google Shape;417;p52"/>
          <p:cNvGrpSpPr/>
          <p:nvPr/>
        </p:nvGrpSpPr>
        <p:grpSpPr>
          <a:xfrm>
            <a:off x="282846" y="2162376"/>
            <a:ext cx="4360793" cy="2604213"/>
            <a:chOff x="565028" y="2494619"/>
            <a:chExt cx="4949367" cy="3472284"/>
          </a:xfrm>
        </p:grpSpPr>
        <p:sp>
          <p:nvSpPr>
            <p:cNvPr id="418" name="Google Shape;418;p52"/>
            <p:cNvSpPr txBox="1"/>
            <p:nvPr/>
          </p:nvSpPr>
          <p:spPr>
            <a:xfrm>
              <a:off x="565028" y="2494619"/>
              <a:ext cx="4870450" cy="1075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B23A"/>
                </a:buClr>
                <a:buSzPts val="3300"/>
                <a:buFont typeface="Comfortaa"/>
                <a:buNone/>
              </a:pPr>
              <a:endParaRPr sz="3300" b="1" i="0" u="none" strike="noStrike" cap="none">
                <a:solidFill>
                  <a:srgbClr val="8FBF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FBF26"/>
                </a:buClr>
                <a:buSzPts val="3000"/>
                <a:buFont typeface="Montserrat Medium"/>
                <a:buNone/>
              </a:pPr>
              <a:r>
                <a:rPr lang="en" sz="3000" b="1" i="0" u="none" strike="noStrike" cap="none">
                  <a:solidFill>
                    <a:srgbClr val="8FBF2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$12,</a:t>
              </a:r>
              <a:r>
                <a:rPr lang="en" sz="3000" b="1">
                  <a:solidFill>
                    <a:srgbClr val="8FBF2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803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avg. annual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cost of attendance</a:t>
              </a:r>
              <a:endParaRPr sz="1100"/>
            </a:p>
          </p:txBody>
        </p:sp>
        <p:sp>
          <p:nvSpPr>
            <p:cNvPr id="419" name="Google Shape;419;p52"/>
            <p:cNvSpPr txBox="1"/>
            <p:nvPr/>
          </p:nvSpPr>
          <p:spPr>
            <a:xfrm>
              <a:off x="565028" y="3947359"/>
              <a:ext cx="4870450" cy="1249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B23A"/>
                </a:buClr>
                <a:buSzPts val="2400"/>
                <a:buFont typeface="Montserrat Medium"/>
                <a:buNone/>
              </a:pPr>
              <a:r>
                <a:rPr lang="en" sz="2400" b="1" i="0" u="none" strike="noStrike" cap="none">
                  <a:solidFill>
                    <a:srgbClr val="8CB2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$3,120 - $4,</a:t>
              </a:r>
              <a:r>
                <a:rPr lang="en" sz="2400" b="1">
                  <a:solidFill>
                    <a:srgbClr val="8CB2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</a:t>
              </a:r>
              <a:r>
                <a:rPr lang="en" sz="2400" b="1" i="0" u="none" strike="noStrike" cap="none">
                  <a:solidFill>
                    <a:srgbClr val="8CB2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5</a:t>
              </a:r>
              <a:r>
                <a:rPr lang="en" sz="2400" b="1">
                  <a:solidFill>
                    <a:srgbClr val="8CB2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annual tuition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(202</a:t>
              </a:r>
              <a:r>
                <a:rPr lang="en" b="1"/>
                <a:t>3</a:t>
              </a: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-202</a:t>
              </a:r>
              <a:r>
                <a:rPr lang="en" b="1"/>
                <a:t>4</a:t>
              </a: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B23A"/>
                </a:buClr>
                <a:buSzPts val="1400"/>
                <a:buFont typeface="Comfortaa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2"/>
            <p:cNvSpPr txBox="1"/>
            <p:nvPr/>
          </p:nvSpPr>
          <p:spPr>
            <a:xfrm>
              <a:off x="643945" y="4890960"/>
              <a:ext cx="4870450" cy="1075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Community Colleges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Mississippi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52"/>
          <p:cNvGrpSpPr/>
          <p:nvPr/>
        </p:nvGrpSpPr>
        <p:grpSpPr>
          <a:xfrm>
            <a:off x="4687353" y="2174950"/>
            <a:ext cx="4085225" cy="2591639"/>
            <a:chOff x="6721639" y="2234017"/>
            <a:chExt cx="4870452" cy="3455518"/>
          </a:xfrm>
        </p:grpSpPr>
        <p:sp>
          <p:nvSpPr>
            <p:cNvPr id="422" name="Google Shape;422;p52"/>
            <p:cNvSpPr txBox="1"/>
            <p:nvPr/>
          </p:nvSpPr>
          <p:spPr>
            <a:xfrm>
              <a:off x="6721641" y="3732889"/>
              <a:ext cx="4870450" cy="116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B23A"/>
                </a:buClr>
                <a:buSzPts val="2400"/>
                <a:buFont typeface="Montserrat Medium"/>
                <a:buNone/>
              </a:pPr>
              <a:r>
                <a:rPr lang="en" sz="2400" b="1" i="0" u="none" strike="noStrike" cap="none">
                  <a:solidFill>
                    <a:srgbClr val="8CB2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$7,394 - $9,</a:t>
              </a:r>
              <a:r>
                <a:rPr lang="en" sz="2400" b="1">
                  <a:solidFill>
                    <a:srgbClr val="8CB2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815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annual tuition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(202</a:t>
              </a:r>
              <a:r>
                <a:rPr lang="en" b="1"/>
                <a:t>3</a:t>
              </a: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-202</a:t>
              </a:r>
              <a:r>
                <a:rPr lang="en" b="1"/>
                <a:t>4</a:t>
              </a:r>
              <a:r>
                <a:rPr lang="en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B23A"/>
                </a:buClr>
                <a:buSzPts val="1400"/>
                <a:buFont typeface="Comfortaa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2"/>
            <p:cNvSpPr txBox="1"/>
            <p:nvPr/>
          </p:nvSpPr>
          <p:spPr>
            <a:xfrm>
              <a:off x="6721640" y="4613592"/>
              <a:ext cx="4870450" cy="1075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 Universities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Mississippi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2"/>
            <p:cNvSpPr txBox="1"/>
            <p:nvPr/>
          </p:nvSpPr>
          <p:spPr>
            <a:xfrm>
              <a:off x="6721639" y="2234017"/>
              <a:ext cx="4870450" cy="1075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B23A"/>
                </a:buClr>
                <a:buSzPts val="3300"/>
                <a:buFont typeface="Comfortaa"/>
                <a:buNone/>
              </a:pPr>
              <a:endParaRPr sz="3300" b="1" i="0" u="none" strike="noStrike" cap="none">
                <a:solidFill>
                  <a:srgbClr val="8FBF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FBF26"/>
                </a:buClr>
                <a:buSzPts val="3000"/>
                <a:buFont typeface="Montserrat Medium"/>
                <a:buNone/>
              </a:pPr>
              <a:r>
                <a:rPr lang="en" sz="3000" b="1" i="0" u="none" strike="noStrike" cap="none">
                  <a:solidFill>
                    <a:srgbClr val="8FBF2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$2</a:t>
              </a:r>
              <a:r>
                <a:rPr lang="en" sz="3000" b="1">
                  <a:solidFill>
                    <a:srgbClr val="8FBF2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5</a:t>
              </a:r>
              <a:r>
                <a:rPr lang="en" sz="3000" b="1" i="0" u="none" strike="noStrike" cap="none">
                  <a:solidFill>
                    <a:srgbClr val="8FBF2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</a:t>
              </a:r>
              <a:r>
                <a:rPr lang="en" sz="3000" b="1">
                  <a:solidFill>
                    <a:srgbClr val="8FBF2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216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avg. annual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cost of attendance</a:t>
              </a:r>
              <a:endParaRPr sz="1100"/>
            </a:p>
          </p:txBody>
        </p:sp>
      </p:grpSp>
      <p:sp>
        <p:nvSpPr>
          <p:cNvPr id="425" name="Google Shape;425;p52"/>
          <p:cNvSpPr/>
          <p:nvPr/>
        </p:nvSpPr>
        <p:spPr>
          <a:xfrm>
            <a:off x="1935623" y="1277491"/>
            <a:ext cx="1034555" cy="1056944"/>
          </a:xfrm>
          <a:prstGeom prst="ellipse">
            <a:avLst/>
          </a:prstGeom>
          <a:solidFill>
            <a:srgbClr val="8FBF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5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217" y="4573924"/>
            <a:ext cx="1023899" cy="568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52"/>
          <p:cNvGrpSpPr/>
          <p:nvPr/>
        </p:nvGrpSpPr>
        <p:grpSpPr>
          <a:xfrm>
            <a:off x="2005940" y="1367935"/>
            <a:ext cx="5160122" cy="865610"/>
            <a:chOff x="2674587" y="1823913"/>
            <a:chExt cx="6880162" cy="1154147"/>
          </a:xfrm>
        </p:grpSpPr>
        <p:pic>
          <p:nvPicPr>
            <p:cNvPr id="428" name="Google Shape;428;p52" descr="Coins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4587" y="2257547"/>
              <a:ext cx="720513" cy="720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52" descr="Piggy Bank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30778" y="1823913"/>
              <a:ext cx="999799" cy="99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52" descr="Coins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88829" y="2245788"/>
              <a:ext cx="720513" cy="720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52" descr="Piggy Bank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54950" y="1829088"/>
              <a:ext cx="999799" cy="99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52" descr="Coins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35315" y="2116748"/>
              <a:ext cx="748054" cy="7205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580" y="1681764"/>
            <a:ext cx="1677897" cy="14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946" y="1594598"/>
            <a:ext cx="1992808" cy="172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7691" y="1616658"/>
            <a:ext cx="1808592" cy="172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3" descr="A picture containing hanger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6283" y="1638901"/>
            <a:ext cx="1837342" cy="163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0101" y="4561168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3"/>
          <p:cNvSpPr/>
          <p:nvPr/>
        </p:nvSpPr>
        <p:spPr>
          <a:xfrm>
            <a:off x="620375" y="1540008"/>
            <a:ext cx="7903250" cy="182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FBF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3"/>
          <p:cNvSpPr/>
          <p:nvPr/>
        </p:nvSpPr>
        <p:spPr>
          <a:xfrm>
            <a:off x="816643" y="3177341"/>
            <a:ext cx="7510713" cy="411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758681" y="3168820"/>
            <a:ext cx="1829888" cy="68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Outside Aid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1" u="none" strike="noStrike" cap="none">
              <a:solidFill>
                <a:srgbClr val="36525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3652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3"/>
          <p:cNvSpPr/>
          <p:nvPr/>
        </p:nvSpPr>
        <p:spPr>
          <a:xfrm>
            <a:off x="2992122" y="3192906"/>
            <a:ext cx="1658455" cy="68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Aid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1" u="none" strike="noStrike" cap="none">
              <a:solidFill>
                <a:srgbClr val="36525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3652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3"/>
          <p:cNvSpPr/>
          <p:nvPr/>
        </p:nvSpPr>
        <p:spPr>
          <a:xfrm>
            <a:off x="5015826" y="3192906"/>
            <a:ext cx="1658455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Aid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1" u="none" strike="noStrike" cap="none">
              <a:solidFill>
                <a:srgbClr val="36525B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8" name="Google Shape;448;p53"/>
          <p:cNvSpPr/>
          <p:nvPr/>
        </p:nvSpPr>
        <p:spPr>
          <a:xfrm>
            <a:off x="6767035" y="3192906"/>
            <a:ext cx="1658455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Aid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1" u="none" strike="noStrike" cap="none">
              <a:solidFill>
                <a:srgbClr val="36525B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4"/>
          <p:cNvSpPr txBox="1">
            <a:spLocks noGrp="1"/>
          </p:cNvSpPr>
          <p:nvPr>
            <p:ph type="title"/>
          </p:nvPr>
        </p:nvSpPr>
        <p:spPr>
          <a:xfrm>
            <a:off x="522325" y="46897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None/>
            </a:pPr>
            <a:r>
              <a:rPr lang="en" sz="3600" b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Mississippi Financial Aid</a:t>
            </a:r>
            <a:br>
              <a:rPr lang="en" sz="3600" b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3600" b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MAAPP</a:t>
            </a:r>
            <a:endParaRPr sz="3600" b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55" name="Google Shape;455;p5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217" y="4573924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4"/>
          <p:cNvSpPr/>
          <p:nvPr/>
        </p:nvSpPr>
        <p:spPr>
          <a:xfrm>
            <a:off x="4686865" y="1447888"/>
            <a:ext cx="2028300" cy="296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FBF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4"/>
          <p:cNvSpPr txBox="1"/>
          <p:nvPr/>
        </p:nvSpPr>
        <p:spPr>
          <a:xfrm>
            <a:off x="4907200" y="1434025"/>
            <a:ext cx="1587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ontserrat SemiBold"/>
                <a:ea typeface="Montserrat SemiBold"/>
                <a:cs typeface="Montserrat SemiBold"/>
                <a:sym typeface="Montserrat SemiBold"/>
              </a:rPr>
              <a:t>HELP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4763963" y="1977450"/>
            <a:ext cx="18741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Full tuition at any public college; avg. cost of IHL at private college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59" name="Google Shape;459;p54"/>
          <p:cNvCxnSpPr/>
          <p:nvPr/>
        </p:nvCxnSpPr>
        <p:spPr>
          <a:xfrm>
            <a:off x="4834800" y="2614550"/>
            <a:ext cx="1742700" cy="0"/>
          </a:xfrm>
          <a:prstGeom prst="straightConnector1">
            <a:avLst/>
          </a:prstGeom>
          <a:noFill/>
          <a:ln w="38100" cap="flat" cmpd="sng">
            <a:solidFill>
              <a:srgbClr val="8FB6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54"/>
          <p:cNvSpPr txBox="1"/>
          <p:nvPr/>
        </p:nvSpPr>
        <p:spPr>
          <a:xfrm>
            <a:off x="4725425" y="2697750"/>
            <a:ext cx="19512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20 ACT Superscore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2.5 GPA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Income Requirement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March 31 deadline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1" name="Google Shape;461;p54"/>
          <p:cNvSpPr/>
          <p:nvPr/>
        </p:nvSpPr>
        <p:spPr>
          <a:xfrm>
            <a:off x="6867403" y="1434025"/>
            <a:ext cx="2028300" cy="296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FBF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4"/>
          <p:cNvSpPr txBox="1"/>
          <p:nvPr/>
        </p:nvSpPr>
        <p:spPr>
          <a:xfrm>
            <a:off x="7087750" y="1496950"/>
            <a:ext cx="1587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ontserrat SemiBold"/>
                <a:ea typeface="Montserrat SemiBold"/>
                <a:cs typeface="Montserrat SemiBold"/>
                <a:sym typeface="Montserrat SemiBold"/>
              </a:rPr>
              <a:t>FAITH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6944501" y="1977450"/>
            <a:ext cx="18741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Up to full Cost of Attendance at any college in MS + break housing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64" name="Google Shape;464;p54"/>
          <p:cNvCxnSpPr/>
          <p:nvPr/>
        </p:nvCxnSpPr>
        <p:spPr>
          <a:xfrm>
            <a:off x="7010200" y="2614550"/>
            <a:ext cx="1742700" cy="0"/>
          </a:xfrm>
          <a:prstGeom prst="straightConnector1">
            <a:avLst/>
          </a:prstGeom>
          <a:noFill/>
          <a:ln w="38100" cap="flat" cmpd="sng">
            <a:solidFill>
              <a:srgbClr val="8FB6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5" name="Google Shape;465;p54"/>
          <p:cNvSpPr txBox="1"/>
          <p:nvPr/>
        </p:nvSpPr>
        <p:spPr>
          <a:xfrm>
            <a:off x="6905950" y="2654425"/>
            <a:ext cx="19512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Char char="❏"/>
            </a:pP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Under 25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Char char="❏"/>
            </a:pPr>
            <a:r>
              <a:rPr lang="en" sz="1200">
                <a:latin typeface="Montserrat Medium"/>
                <a:ea typeface="Montserrat Medium"/>
                <a:cs typeface="Montserrat Medium"/>
                <a:sym typeface="Montserrat Medium"/>
              </a:rPr>
              <a:t>Complete FAFSA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Char char="❏"/>
            </a:pP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Meet CPS Requirement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Char char="❏"/>
            </a:pP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Enroll in any undergrad credential or degree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Char char="❏"/>
            </a:pP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No deadline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6" name="Google Shape;466;p54"/>
          <p:cNvSpPr/>
          <p:nvPr/>
        </p:nvSpPr>
        <p:spPr>
          <a:xfrm>
            <a:off x="2516615" y="1447888"/>
            <a:ext cx="2028300" cy="296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FBF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4"/>
          <p:cNvSpPr txBox="1"/>
          <p:nvPr/>
        </p:nvSpPr>
        <p:spPr>
          <a:xfrm>
            <a:off x="2723375" y="1555675"/>
            <a:ext cx="1587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ontserrat SemiBold"/>
                <a:ea typeface="Montserrat SemiBold"/>
                <a:cs typeface="Montserrat SemiBold"/>
                <a:sym typeface="Montserrat SemiBold"/>
              </a:rPr>
              <a:t>MESG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8" name="Google Shape;468;p54"/>
          <p:cNvSpPr txBox="1"/>
          <p:nvPr/>
        </p:nvSpPr>
        <p:spPr>
          <a:xfrm>
            <a:off x="2580126" y="2124175"/>
            <a:ext cx="18741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$2,500/year for 4 years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9" name="Google Shape;469;p54"/>
          <p:cNvSpPr txBox="1"/>
          <p:nvPr/>
        </p:nvSpPr>
        <p:spPr>
          <a:xfrm>
            <a:off x="2555175" y="2763325"/>
            <a:ext cx="19512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29 ACT Superscore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3.5 GPA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Sept 15, 2024 deadline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70" name="Google Shape;470;p54"/>
          <p:cNvCxnSpPr/>
          <p:nvPr/>
        </p:nvCxnSpPr>
        <p:spPr>
          <a:xfrm>
            <a:off x="2640150" y="2614550"/>
            <a:ext cx="1742700" cy="0"/>
          </a:xfrm>
          <a:prstGeom prst="straightConnector1">
            <a:avLst/>
          </a:prstGeom>
          <a:noFill/>
          <a:ln w="38100" cap="flat" cmpd="sng">
            <a:solidFill>
              <a:srgbClr val="8FB6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1" name="Google Shape;471;p54"/>
          <p:cNvSpPr/>
          <p:nvPr/>
        </p:nvSpPr>
        <p:spPr>
          <a:xfrm>
            <a:off x="307815" y="1447888"/>
            <a:ext cx="2028300" cy="296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FBF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4"/>
          <p:cNvSpPr txBox="1"/>
          <p:nvPr/>
        </p:nvSpPr>
        <p:spPr>
          <a:xfrm>
            <a:off x="566750" y="1555663"/>
            <a:ext cx="1587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ontserrat SemiBold"/>
                <a:ea typeface="Montserrat SemiBold"/>
                <a:cs typeface="Montserrat SemiBold"/>
                <a:sym typeface="Montserrat SemiBold"/>
              </a:rPr>
              <a:t>MTAG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3" name="Google Shape;473;p54"/>
          <p:cNvSpPr txBox="1"/>
          <p:nvPr/>
        </p:nvSpPr>
        <p:spPr>
          <a:xfrm>
            <a:off x="384926" y="2124175"/>
            <a:ext cx="18741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$500/year Fr &amp; Soph</a:t>
            </a:r>
            <a:b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100">
                <a:latin typeface="Montserrat Medium"/>
                <a:ea typeface="Montserrat Medium"/>
                <a:cs typeface="Montserrat Medium"/>
                <a:sym typeface="Montserrat Medium"/>
              </a:rPr>
              <a:t>$1,000/year Jr &amp; Sr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74" name="Google Shape;474;p54"/>
          <p:cNvCxnSpPr/>
          <p:nvPr/>
        </p:nvCxnSpPr>
        <p:spPr>
          <a:xfrm>
            <a:off x="450625" y="2614550"/>
            <a:ext cx="1742700" cy="0"/>
          </a:xfrm>
          <a:prstGeom prst="straightConnector1">
            <a:avLst/>
          </a:prstGeom>
          <a:noFill/>
          <a:ln w="38100" cap="flat" cmpd="sng">
            <a:solidFill>
              <a:srgbClr val="8FB6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54"/>
          <p:cNvSpPr txBox="1"/>
          <p:nvPr/>
        </p:nvSpPr>
        <p:spPr>
          <a:xfrm>
            <a:off x="346375" y="2697750"/>
            <a:ext cx="19512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15 ACT Superscore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2.5 GPA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No max Pell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Montserrat Medium"/>
              <a:buChar char="❏"/>
            </a:pPr>
            <a:r>
              <a:rPr lang="en" sz="1300">
                <a:latin typeface="Montserrat Medium"/>
                <a:ea typeface="Montserrat Medium"/>
                <a:cs typeface="Montserrat Medium"/>
                <a:sym typeface="Montserrat Medium"/>
              </a:rPr>
              <a:t>Sept 15, 2024 deadline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004" y="4254759"/>
            <a:ext cx="815440" cy="8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5"/>
          <p:cNvSpPr txBox="1"/>
          <p:nvPr/>
        </p:nvSpPr>
        <p:spPr>
          <a:xfrm>
            <a:off x="3170152" y="781735"/>
            <a:ext cx="5219560" cy="2798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 sz="33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Federal Aid – FAFSA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None/>
            </a:pPr>
            <a:r>
              <a:rPr lang="en" sz="15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Free Application for Federal Student Aid</a:t>
            </a:r>
            <a:endParaRPr sz="1100"/>
          </a:p>
          <a:p>
            <a:pPr marL="254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only an application- the colleges aware the $</a:t>
            </a:r>
            <a:endParaRPr sz="1100"/>
          </a:p>
          <a:p>
            <a:pPr marL="25400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of Federal Student Aid:</a:t>
            </a:r>
            <a:b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Pell Grant ($7,395/year for 2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Work-Study</a:t>
            </a:r>
            <a:b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FSEOG (grant)</a:t>
            </a:r>
            <a:b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Loans</a:t>
            </a:r>
            <a:endParaRPr sz="1100"/>
          </a:p>
          <a:p>
            <a:pPr marL="254000" marR="0" lvl="0" indent="-254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25-26 FAFSA open date- TBD</a:t>
            </a:r>
            <a:endParaRPr sz="1100"/>
          </a:p>
          <a:p>
            <a:pPr marL="596900" marR="0" lvl="1" indent="-2540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Noto Sans Symbols"/>
              <a:buNone/>
            </a:pPr>
            <a:endParaRPr sz="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6900" marR="0" lvl="1" indent="-26035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▪"/>
            </a:pPr>
            <a:r>
              <a:rPr lang="en" sz="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5"/>
          <p:cNvSpPr/>
          <p:nvPr/>
        </p:nvSpPr>
        <p:spPr>
          <a:xfrm>
            <a:off x="615345" y="1438544"/>
            <a:ext cx="1990424" cy="2033498"/>
          </a:xfrm>
          <a:prstGeom prst="ellipse">
            <a:avLst/>
          </a:prstGeom>
          <a:solidFill>
            <a:srgbClr val="8FBF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5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983" y="2050357"/>
            <a:ext cx="1495147" cy="80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6"/>
          <p:cNvSpPr txBox="1"/>
          <p:nvPr/>
        </p:nvSpPr>
        <p:spPr>
          <a:xfrm>
            <a:off x="754804" y="1894957"/>
            <a:ext cx="763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50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FAFSA </a:t>
            </a:r>
            <a:r>
              <a:rPr lang="en" sz="5000" b="1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Fast</a:t>
            </a:r>
            <a:r>
              <a:rPr lang="en" sz="50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Facts</a:t>
            </a:r>
            <a:endParaRPr sz="1100"/>
          </a:p>
        </p:txBody>
      </p:sp>
      <p:pic>
        <p:nvPicPr>
          <p:cNvPr id="491" name="Google Shape;491;p5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 txBox="1"/>
          <p:nvPr/>
        </p:nvSpPr>
        <p:spPr>
          <a:xfrm>
            <a:off x="124825" y="241550"/>
            <a:ext cx="89583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700"/>
              <a:buFont typeface="Montserrat Medium"/>
              <a:buNone/>
            </a:pPr>
            <a:r>
              <a:rPr lang="en" sz="3600" i="0" u="none" strike="noStrike" cap="none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r>
              <a:rPr lang="en" sz="3600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2-year old taxes (2023 taxes for class of 2025)</a:t>
            </a:r>
            <a:endParaRPr sz="7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7" name="Google Shape;497;p57"/>
          <p:cNvSpPr txBox="1"/>
          <p:nvPr/>
        </p:nvSpPr>
        <p:spPr>
          <a:xfrm>
            <a:off x="157651" y="1509746"/>
            <a:ext cx="88287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700"/>
              <a:buFont typeface="Montserrat Medium"/>
              <a:buNone/>
            </a:pPr>
            <a:r>
              <a:rPr lang="en" sz="3600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r>
              <a:rPr lang="en" sz="3600" i="0" u="none" strike="noStrike" cap="none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" sz="3600">
                <a:latin typeface="Montserrat Medium"/>
                <a:ea typeface="Montserrat Medium"/>
                <a:cs typeface="Montserrat Medium"/>
                <a:sym typeface="Montserrat Medium"/>
              </a:rPr>
              <a:t>Everyone needs an FSA ID (username and password)</a:t>
            </a:r>
            <a:endParaRPr sz="7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98" name="Google Shape;498;p5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6" name="Google Shape;176;p31"/>
          <p:cNvSpPr txBox="1"/>
          <p:nvPr/>
        </p:nvSpPr>
        <p:spPr>
          <a:xfrm>
            <a:off x="368579" y="182309"/>
            <a:ext cx="4066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Welcome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4294967295"/>
          </p:nvPr>
        </p:nvSpPr>
        <p:spPr>
          <a:xfrm>
            <a:off x="138450" y="726325"/>
            <a:ext cx="883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/>
              <a:t>Please have a sheet of paper and pen in front of you.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/>
              <a:t>You can change the view of the meeting in the top right hand corner of your screen</a:t>
            </a:r>
            <a:endParaRPr sz="1800"/>
          </a:p>
          <a:p>
            <a:pPr marL="3429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If possible please keep your camera on throughout the training.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There will be “after class time” at the end of training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If you do not have access to the Canvas course please in chat private message Heather Morrison your email address.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FSA </a:t>
            </a:r>
            <a:r>
              <a:rPr lang="en">
                <a:solidFill>
                  <a:srgbClr val="8FB6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</a:t>
            </a:r>
            <a:endParaRPr/>
          </a:p>
        </p:txBody>
      </p:sp>
      <p:sp>
        <p:nvSpPr>
          <p:cNvPr id="504" name="Google Shape;504;p58"/>
          <p:cNvSpPr txBox="1">
            <a:spLocks noGrp="1"/>
          </p:cNvSpPr>
          <p:nvPr>
            <p:ph type="body" idx="1"/>
          </p:nvPr>
        </p:nvSpPr>
        <p:spPr>
          <a:xfrm>
            <a:off x="628650" y="1152428"/>
            <a:ext cx="7886700" cy="383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FSA ID= unique username and password used to access and sign the FAFSA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Still have Multi Factor Authentication (the text/email code each time log in)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 contributors have to have one (parent(s), student)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 FSA ID’s have to be created </a:t>
            </a:r>
            <a:r>
              <a:rPr lang="en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 LEAST 3 DAYS BEFORE LOGGING INTO THE FAFSA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Still requires that same information to create: know legal name + access to email and text immediately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Parents without social security numbers require extra verification steps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05" name="Google Shape;505;p5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5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9"/>
          <p:cNvSpPr/>
          <p:nvPr/>
        </p:nvSpPr>
        <p:spPr>
          <a:xfrm>
            <a:off x="369266" y="68132"/>
            <a:ext cx="8262784" cy="58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499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Everyone has to have an FSA ID:</a:t>
            </a:r>
            <a:endParaRPr sz="5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13" name="Google Shape;51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059" y="2015196"/>
            <a:ext cx="746948" cy="1523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59"/>
          <p:cNvCxnSpPr/>
          <p:nvPr/>
        </p:nvCxnSpPr>
        <p:spPr>
          <a:xfrm rot="10800000" flipH="1">
            <a:off x="2162908" y="1899159"/>
            <a:ext cx="1234350" cy="97065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15" name="Google Shape;515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8365" y="3653038"/>
            <a:ext cx="746948" cy="13856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6" name="Google Shape;516;p59"/>
          <p:cNvCxnSpPr/>
          <p:nvPr/>
        </p:nvCxnSpPr>
        <p:spPr>
          <a:xfrm>
            <a:off x="2162908" y="3049172"/>
            <a:ext cx="1361025" cy="60142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17" name="Google Shape;517;p59"/>
          <p:cNvPicPr preferRelativeResize="0"/>
          <p:nvPr/>
        </p:nvPicPr>
        <p:blipFill rotWithShape="1">
          <a:blip r:embed="rId6">
            <a:alphaModFix/>
          </a:blip>
          <a:srcRect l="27197" r="25578"/>
          <a:stretch/>
        </p:blipFill>
        <p:spPr>
          <a:xfrm>
            <a:off x="3536680" y="2873399"/>
            <a:ext cx="659556" cy="1396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59"/>
          <p:cNvCxnSpPr/>
          <p:nvPr/>
        </p:nvCxnSpPr>
        <p:spPr>
          <a:xfrm>
            <a:off x="4605989" y="4125351"/>
            <a:ext cx="1183500" cy="4410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19" name="Google Shape;519;p59"/>
          <p:cNvPicPr preferRelativeResize="0"/>
          <p:nvPr/>
        </p:nvPicPr>
        <p:blipFill rotWithShape="1">
          <a:blip r:embed="rId7">
            <a:alphaModFix/>
          </a:blip>
          <a:srcRect l="23145" r="26981"/>
          <a:stretch/>
        </p:blipFill>
        <p:spPr>
          <a:xfrm>
            <a:off x="3421495" y="1342585"/>
            <a:ext cx="670917" cy="134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8108" y="2894915"/>
            <a:ext cx="746949" cy="138568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9"/>
          <p:cNvSpPr txBox="1"/>
          <p:nvPr/>
        </p:nvSpPr>
        <p:spPr>
          <a:xfrm>
            <a:off x="2926988" y="2133169"/>
            <a:ext cx="34235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100"/>
          </a:p>
        </p:txBody>
      </p:sp>
      <p:sp>
        <p:nvSpPr>
          <p:cNvPr id="522" name="Google Shape;522;p59"/>
          <p:cNvSpPr txBox="1"/>
          <p:nvPr/>
        </p:nvSpPr>
        <p:spPr>
          <a:xfrm>
            <a:off x="3078291" y="3088318"/>
            <a:ext cx="34235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100"/>
          </a:p>
        </p:txBody>
      </p:sp>
      <p:sp>
        <p:nvSpPr>
          <p:cNvPr id="523" name="Google Shape;523;p59"/>
          <p:cNvSpPr txBox="1"/>
          <p:nvPr/>
        </p:nvSpPr>
        <p:spPr>
          <a:xfrm>
            <a:off x="5415184" y="3747501"/>
            <a:ext cx="34235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100"/>
          </a:p>
        </p:txBody>
      </p:sp>
      <p:sp>
        <p:nvSpPr>
          <p:cNvPr id="524" name="Google Shape;524;p59"/>
          <p:cNvSpPr txBox="1"/>
          <p:nvPr/>
        </p:nvSpPr>
        <p:spPr>
          <a:xfrm>
            <a:off x="820442" y="1432961"/>
            <a:ext cx="1234439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FSA ID</a:t>
            </a:r>
            <a:b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(student)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59"/>
          <p:cNvSpPr txBox="1"/>
          <p:nvPr/>
        </p:nvSpPr>
        <p:spPr>
          <a:xfrm>
            <a:off x="3098167" y="4176152"/>
            <a:ext cx="192024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+Only 1 FSA ID</a:t>
            </a:r>
            <a:b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(filed jointly parents)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9"/>
          <p:cNvSpPr txBox="1"/>
          <p:nvPr/>
        </p:nvSpPr>
        <p:spPr>
          <a:xfrm>
            <a:off x="5710383" y="2926735"/>
            <a:ext cx="1114598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+FSA ID</a:t>
            </a:r>
            <a:b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(filed separately parent)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9"/>
          <p:cNvSpPr txBox="1"/>
          <p:nvPr/>
        </p:nvSpPr>
        <p:spPr>
          <a:xfrm>
            <a:off x="3204077" y="810034"/>
            <a:ext cx="1234439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+FSA ID</a:t>
            </a:r>
            <a:b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(non-married parent)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9"/>
          <p:cNvSpPr txBox="1"/>
          <p:nvPr/>
        </p:nvSpPr>
        <p:spPr>
          <a:xfrm>
            <a:off x="1873308" y="4128018"/>
            <a:ext cx="1149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0"/>
          <p:cNvSpPr txBox="1"/>
          <p:nvPr/>
        </p:nvSpPr>
        <p:spPr>
          <a:xfrm>
            <a:off x="124825" y="241550"/>
            <a:ext cx="89583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700"/>
              <a:buFont typeface="Montserrat Medium"/>
              <a:buNone/>
            </a:pPr>
            <a:r>
              <a:rPr lang="en" sz="3600" i="0" u="none" strike="noStrike" cap="none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r>
              <a:rPr lang="en" sz="3600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2-year old taxes (2023 taxes for class of 2025)</a:t>
            </a:r>
            <a:endParaRPr sz="7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4" name="Google Shape;534;p60"/>
          <p:cNvSpPr txBox="1"/>
          <p:nvPr/>
        </p:nvSpPr>
        <p:spPr>
          <a:xfrm>
            <a:off x="157651" y="1509746"/>
            <a:ext cx="8828700" cy="1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700"/>
              <a:buFont typeface="Montserrat Medium"/>
              <a:buNone/>
            </a:pPr>
            <a:r>
              <a:rPr lang="en" sz="3600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r>
              <a:rPr lang="en" sz="3600" i="0" u="none" strike="noStrike" cap="none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" sz="3600">
                <a:latin typeface="Montserrat Medium"/>
                <a:ea typeface="Montserrat Medium"/>
                <a:cs typeface="Montserrat Medium"/>
                <a:sym typeface="Montserrat Medium"/>
              </a:rPr>
              <a:t>Everyone needs an FSA ID (username and password) created at least 3- days before starting FAFSA</a:t>
            </a:r>
            <a:endParaRPr sz="7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5" name="Google Shape;535;p60"/>
          <p:cNvSpPr txBox="1"/>
          <p:nvPr/>
        </p:nvSpPr>
        <p:spPr>
          <a:xfrm>
            <a:off x="157651" y="3342091"/>
            <a:ext cx="8828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700"/>
              <a:buFont typeface="Montserrat Medium"/>
              <a:buNone/>
            </a:pPr>
            <a:r>
              <a:rPr lang="en" sz="3600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r>
              <a:rPr lang="en" sz="3600" i="0" u="none" strike="noStrike" cap="none">
                <a:solidFill>
                  <a:srgbClr val="8CB2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" sz="36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Students will never use grandparent, aunt, sibling, etc. information</a:t>
            </a:r>
            <a:endParaRPr sz="7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36" name="Google Shape;536;p6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Role-Based </a:t>
            </a:r>
            <a:r>
              <a:rPr lang="en">
                <a:solidFill>
                  <a:srgbClr val="8FB6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Experience</a:t>
            </a:r>
            <a:endParaRPr/>
          </a:p>
        </p:txBody>
      </p:sp>
      <p:sp>
        <p:nvSpPr>
          <p:cNvPr id="542" name="Google Shape;542;p6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Anyone who needs to complete a part of a FAFSA is a “contributor”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Each contributor has their own FAFSA form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 must provide these details in their form to trigger parent contributor(s):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Legal first &amp; last name, Date of Birth, Social Security Number, Email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Early education to students on who should be added as a contributor</a:t>
            </a:r>
            <a:endParaRPr/>
          </a:p>
        </p:txBody>
      </p:sp>
      <p:pic>
        <p:nvPicPr>
          <p:cNvPr id="543" name="Google Shape;543;p6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6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2"/>
          <p:cNvSpPr/>
          <p:nvPr/>
        </p:nvSpPr>
        <p:spPr>
          <a:xfrm>
            <a:off x="369266" y="68131"/>
            <a:ext cx="8262784" cy="108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499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Contributors:</a:t>
            </a:r>
            <a:endParaRPr sz="1100"/>
          </a:p>
          <a:p>
            <a:pPr marL="0" marR="0" lvl="0" indent="0" algn="r" rtl="0">
              <a:lnSpc>
                <a:spcPct val="10499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24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parent that </a:t>
            </a:r>
            <a:r>
              <a:rPr lang="en" sz="24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provide</a:t>
            </a:r>
            <a:r>
              <a:rPr lang="en" sz="2400" b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the most </a:t>
            </a:r>
            <a:r>
              <a:rPr lang="en" sz="2400" b="1">
                <a:solidFill>
                  <a:srgbClr val="8FB6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financial support</a:t>
            </a:r>
            <a:r>
              <a:rPr lang="en" sz="2400" b="1">
                <a:latin typeface="Montserrat Medium"/>
                <a:ea typeface="Montserrat Medium"/>
                <a:cs typeface="Montserrat Medium"/>
                <a:sym typeface="Montserrat Medium"/>
              </a:rPr>
              <a:t> in the last 12 months.</a:t>
            </a:r>
            <a:endParaRPr sz="2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51" name="Google Shape;551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059" y="2015196"/>
            <a:ext cx="746948" cy="1523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2" name="Google Shape;552;p62"/>
          <p:cNvCxnSpPr/>
          <p:nvPr/>
        </p:nvCxnSpPr>
        <p:spPr>
          <a:xfrm rot="10800000" flipH="1">
            <a:off x="2162908" y="1899159"/>
            <a:ext cx="1234350" cy="97065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53" name="Google Shape;553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8365" y="3653038"/>
            <a:ext cx="746948" cy="13856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62"/>
          <p:cNvCxnSpPr/>
          <p:nvPr/>
        </p:nvCxnSpPr>
        <p:spPr>
          <a:xfrm>
            <a:off x="2162908" y="3049172"/>
            <a:ext cx="1361025" cy="60142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55" name="Google Shape;555;p62"/>
          <p:cNvPicPr preferRelativeResize="0"/>
          <p:nvPr/>
        </p:nvPicPr>
        <p:blipFill rotWithShape="1">
          <a:blip r:embed="rId6">
            <a:alphaModFix/>
          </a:blip>
          <a:srcRect l="27197" r="25578"/>
          <a:stretch/>
        </p:blipFill>
        <p:spPr>
          <a:xfrm>
            <a:off x="3532079" y="3049172"/>
            <a:ext cx="659556" cy="1396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Google Shape;556;p62"/>
          <p:cNvCxnSpPr/>
          <p:nvPr/>
        </p:nvCxnSpPr>
        <p:spPr>
          <a:xfrm>
            <a:off x="4605989" y="4125351"/>
            <a:ext cx="1183500" cy="4410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57" name="Google Shape;557;p62"/>
          <p:cNvPicPr preferRelativeResize="0"/>
          <p:nvPr/>
        </p:nvPicPr>
        <p:blipFill rotWithShape="1">
          <a:blip r:embed="rId7">
            <a:alphaModFix/>
          </a:blip>
          <a:srcRect l="23145" r="26981"/>
          <a:stretch/>
        </p:blipFill>
        <p:spPr>
          <a:xfrm>
            <a:off x="3421495" y="1342585"/>
            <a:ext cx="670917" cy="134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0541" y="3223767"/>
            <a:ext cx="746949" cy="1385683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2"/>
          <p:cNvSpPr txBox="1"/>
          <p:nvPr/>
        </p:nvSpPr>
        <p:spPr>
          <a:xfrm>
            <a:off x="6981092" y="3246610"/>
            <a:ext cx="1920240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Completed FAFSA</a:t>
            </a:r>
            <a:endParaRPr sz="1100"/>
          </a:p>
        </p:txBody>
      </p:sp>
      <p:sp>
        <p:nvSpPr>
          <p:cNvPr id="560" name="Google Shape;560;p62"/>
          <p:cNvSpPr txBox="1"/>
          <p:nvPr/>
        </p:nvSpPr>
        <p:spPr>
          <a:xfrm>
            <a:off x="2926988" y="2133169"/>
            <a:ext cx="34235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100"/>
          </a:p>
        </p:txBody>
      </p:sp>
      <p:sp>
        <p:nvSpPr>
          <p:cNvPr id="561" name="Google Shape;561;p62"/>
          <p:cNvSpPr txBox="1"/>
          <p:nvPr/>
        </p:nvSpPr>
        <p:spPr>
          <a:xfrm>
            <a:off x="3078291" y="3088318"/>
            <a:ext cx="34235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100"/>
          </a:p>
        </p:txBody>
      </p:sp>
      <p:sp>
        <p:nvSpPr>
          <p:cNvPr id="562" name="Google Shape;562;p62"/>
          <p:cNvSpPr txBox="1"/>
          <p:nvPr/>
        </p:nvSpPr>
        <p:spPr>
          <a:xfrm>
            <a:off x="5415184" y="3747501"/>
            <a:ext cx="34235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100"/>
          </a:p>
        </p:txBody>
      </p:sp>
      <p:sp>
        <p:nvSpPr>
          <p:cNvPr id="563" name="Google Shape;563;p62"/>
          <p:cNvSpPr txBox="1"/>
          <p:nvPr/>
        </p:nvSpPr>
        <p:spPr>
          <a:xfrm>
            <a:off x="4411599" y="1515776"/>
            <a:ext cx="1920240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Completed FAFSA</a:t>
            </a:r>
            <a:endParaRPr sz="1100"/>
          </a:p>
        </p:txBody>
      </p:sp>
      <p:sp>
        <p:nvSpPr>
          <p:cNvPr id="564" name="Google Shape;564;p62"/>
          <p:cNvSpPr txBox="1"/>
          <p:nvPr/>
        </p:nvSpPr>
        <p:spPr>
          <a:xfrm>
            <a:off x="1611839" y="1093889"/>
            <a:ext cx="192024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is never married OR divorced/separated OR qualifying widower.</a:t>
            </a:r>
            <a:endParaRPr sz="1100"/>
          </a:p>
        </p:txBody>
      </p:sp>
      <p:sp>
        <p:nvSpPr>
          <p:cNvPr id="565" name="Google Shape;565;p62"/>
          <p:cNvSpPr txBox="1"/>
          <p:nvPr/>
        </p:nvSpPr>
        <p:spPr>
          <a:xfrm>
            <a:off x="1782043" y="4134205"/>
            <a:ext cx="192024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are married and filed 2022 taxes married filing joint.</a:t>
            </a:r>
            <a:endParaRPr sz="1100"/>
          </a:p>
        </p:txBody>
      </p:sp>
      <p:sp>
        <p:nvSpPr>
          <p:cNvPr id="566" name="Google Shape;566;p62"/>
          <p:cNvSpPr txBox="1"/>
          <p:nvPr/>
        </p:nvSpPr>
        <p:spPr>
          <a:xfrm>
            <a:off x="4689180" y="3009489"/>
            <a:ext cx="1920240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are married but filed 2022 taxes as married filing separate OR single &amp; head of household.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Medium"/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Role-Based </a:t>
            </a:r>
            <a:r>
              <a:rPr lang="en">
                <a:solidFill>
                  <a:srgbClr val="8FB6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Experience</a:t>
            </a:r>
            <a:endParaRPr/>
          </a:p>
        </p:txBody>
      </p:sp>
      <p:sp>
        <p:nvSpPr>
          <p:cNvPr id="572" name="Google Shape;572;p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FAFSA is not completed until each contributor submits their form (this could be 1-3 separate submissions)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Each contributor will receive an email immediately to log into the FAFSA and complete their section or can go to studentaid.gov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 can edit who is an contributor and track contributor progress in studenaid.gov</a:t>
            </a:r>
            <a:endParaRPr/>
          </a:p>
        </p:txBody>
      </p:sp>
      <p:pic>
        <p:nvPicPr>
          <p:cNvPr id="573" name="Google Shape;573;p6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4"/>
          <p:cNvSpPr txBox="1"/>
          <p:nvPr/>
        </p:nvSpPr>
        <p:spPr>
          <a:xfrm>
            <a:off x="754854" y="391852"/>
            <a:ext cx="7634400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40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you need to make sure students &amp; parents know in </a:t>
            </a:r>
            <a:r>
              <a:rPr lang="en" sz="4000" b="1">
                <a:solidFill>
                  <a:srgbClr val="8FB6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stages</a:t>
            </a:r>
            <a:r>
              <a:rPr lang="en" sz="40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br>
              <a:rPr lang="en" sz="40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000"/>
          </a:p>
          <a:p>
            <a:pPr marL="647700" marR="0" lvl="0" indent="-5842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800"/>
              <a:buFont typeface="Arial"/>
              <a:buChar char="•"/>
            </a:pPr>
            <a:r>
              <a:rPr lang="en" sz="35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Before </a:t>
            </a:r>
            <a:r>
              <a:rPr lang="en" sz="35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begin</a:t>
            </a:r>
            <a:endParaRPr sz="100"/>
          </a:p>
          <a:p>
            <a:pPr marL="647700" marR="0" lvl="0" indent="-5842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800"/>
              <a:buFont typeface="Arial"/>
              <a:buChar char="•"/>
            </a:pPr>
            <a:r>
              <a:rPr lang="en" sz="35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During completion</a:t>
            </a:r>
            <a:endParaRPr sz="100"/>
          </a:p>
          <a:p>
            <a:pPr marL="647700" marR="0" lvl="0" indent="-5842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280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After completion(ish)</a:t>
            </a:r>
            <a:endParaRPr sz="1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9" name="Google Shape;579;p6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5"/>
          <p:cNvSpPr txBox="1"/>
          <p:nvPr/>
        </p:nvSpPr>
        <p:spPr>
          <a:xfrm>
            <a:off x="2228850" y="297180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6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5"/>
          <p:cNvSpPr/>
          <p:nvPr/>
        </p:nvSpPr>
        <p:spPr>
          <a:xfrm>
            <a:off x="369266" y="217310"/>
            <a:ext cx="8262784" cy="48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499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41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BEFORE BEGIN FAFSA:</a:t>
            </a:r>
            <a:endParaRPr sz="5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1" indent="-1968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Timeline changes: Opening </a:t>
            </a:r>
            <a:r>
              <a:rPr lang="en" sz="1800" b="1">
                <a:latin typeface="Montserrat Medium"/>
                <a:ea typeface="Montserrat Medium"/>
                <a:cs typeface="Montserrat Medium"/>
                <a:sym typeface="Montserrat Medium"/>
              </a:rPr>
              <a:t>Fall 2024</a:t>
            </a:r>
            <a:endParaRPr sz="2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15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1" indent="-196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>
                <a:latin typeface="Montserrat Medium"/>
                <a:ea typeface="Montserrat Medium"/>
                <a:cs typeface="Montserrat Medium"/>
                <a:sym typeface="Montserrat Medium"/>
              </a:rPr>
              <a:t>Help student determine who are their contributors on the FAFSA- w</a:t>
            </a: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hich parent to use: Who </a:t>
            </a:r>
            <a:r>
              <a:rPr lang="en" sz="1800" b="1">
                <a:latin typeface="Montserrat Medium"/>
                <a:ea typeface="Montserrat Medium"/>
                <a:cs typeface="Montserrat Medium"/>
                <a:sym typeface="Montserrat Medium"/>
              </a:rPr>
              <a:t>provides</a:t>
            </a: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the most financial support in the last 12 months.</a:t>
            </a:r>
            <a:endParaRPr sz="1100"/>
          </a:p>
          <a:p>
            <a:pPr marL="254000" marR="0" lvl="1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1" indent="-1968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Char char="•"/>
            </a:pPr>
            <a:r>
              <a:rPr lang="en" sz="1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Have FSA IDs created at least 3-days before logging into beginning a FAFSA.</a:t>
            </a:r>
            <a:endParaRPr sz="1800" b="1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54000" marR="0" lvl="1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1" indent="-196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Early Awareness:</a:t>
            </a:r>
            <a:endParaRPr sz="1100"/>
          </a:p>
          <a:p>
            <a:pPr marL="800100" marR="0" lvl="2" indent="-196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Min/Max Pell (AGI, household size &amp; PPY Fed Poverty Tables)</a:t>
            </a:r>
            <a:endParaRPr sz="1100"/>
          </a:p>
          <a:p>
            <a:pPr marL="800100" marR="0" lvl="2" indent="-88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6"/>
          <p:cNvSpPr txBox="1"/>
          <p:nvPr/>
        </p:nvSpPr>
        <p:spPr>
          <a:xfrm>
            <a:off x="2228850" y="297180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6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6"/>
          <p:cNvSpPr/>
          <p:nvPr/>
        </p:nvSpPr>
        <p:spPr>
          <a:xfrm>
            <a:off x="369266" y="68131"/>
            <a:ext cx="8262784" cy="413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499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41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DURING COMPLETION:</a:t>
            </a:r>
            <a:endParaRPr sz="1100"/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15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1" indent="-196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 Experiences for Different Roles</a:t>
            </a:r>
            <a:endParaRPr sz="1100"/>
          </a:p>
          <a:p>
            <a:pPr marL="800100" marR="0" lvl="2" indent="-196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FAFSA for each contributor</a:t>
            </a:r>
            <a:endParaRPr sz="1100"/>
          </a:p>
          <a:p>
            <a:pPr marL="800100" marR="0" lvl="2" indent="-196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FAFSA incomplete until all contributors log in and complete</a:t>
            </a:r>
            <a:endParaRPr sz="18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1" indent="-1968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Char char="•"/>
            </a:pPr>
            <a:r>
              <a:rPr lang="en" sz="1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 and parents don’t have to be together to complete and can do at different times or at the same time</a:t>
            </a:r>
            <a:endParaRPr sz="1800" b="1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371600" lvl="2" indent="-3365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Char char="•"/>
            </a:pPr>
            <a:r>
              <a:rPr lang="en" sz="1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Parent can begin and invite student</a:t>
            </a:r>
            <a:endParaRPr sz="1800" b="1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371600" lvl="2" indent="-3365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Char char="•"/>
            </a:pPr>
            <a:r>
              <a:rPr lang="en" sz="1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Easiest: Student invites parent(s) contributor(s)</a:t>
            </a:r>
            <a:endParaRPr sz="1800" b="1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65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Char char="●"/>
            </a:pPr>
            <a:r>
              <a:rPr lang="en" sz="1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FAFSA will last 45-days waiting for contributor to complete their sections, clock resets at every log in</a:t>
            </a:r>
            <a:endParaRPr sz="1800" b="1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7"/>
          <p:cNvSpPr txBox="1"/>
          <p:nvPr/>
        </p:nvSpPr>
        <p:spPr>
          <a:xfrm>
            <a:off x="2228850" y="297180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6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0101" y="4574979"/>
            <a:ext cx="1023899" cy="5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67"/>
          <p:cNvSpPr/>
          <p:nvPr/>
        </p:nvSpPr>
        <p:spPr>
          <a:xfrm>
            <a:off x="369275" y="553401"/>
            <a:ext cx="8262900" cy="3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499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3800"/>
              <a:buFont typeface="Montserrat Medium"/>
              <a:buNone/>
            </a:pPr>
            <a:r>
              <a:rPr lang="en" sz="41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AFTER COMPLETION(ISH):</a:t>
            </a:r>
            <a:br>
              <a:rPr lang="en" sz="41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5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1" indent="-1968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FAFSA Submission Summary</a:t>
            </a:r>
            <a:endParaRPr sz="2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800100" marR="0" lvl="2" indent="-1968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Studentaid.gov to track the status of all the contributors</a:t>
            </a:r>
            <a:endParaRPr sz="1100"/>
          </a:p>
          <a:p>
            <a:pPr marL="800100" marR="0" lvl="2" indent="-1968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Financial Aid office will not get the FAFSA or know if waiting on contributors until all are done</a:t>
            </a:r>
            <a:endParaRPr sz="1100"/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1" indent="-19685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>
                <a:latin typeface="Montserrat Medium"/>
                <a:ea typeface="Montserrat Medium"/>
                <a:cs typeface="Montserrat Medium"/>
                <a:sym typeface="Montserrat Medium"/>
              </a:rPr>
              <a:t>Students receive email with estimated Pell and loan eligibility once completed</a:t>
            </a:r>
            <a:endParaRPr sz="1100"/>
          </a:p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15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1" indent="-196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CB23A"/>
              </a:buClr>
              <a:buSzPts val="1700"/>
              <a:buFont typeface="Arial"/>
              <a:buChar char="•"/>
            </a:pPr>
            <a:r>
              <a:rPr lang="en" sz="1800" b="1">
                <a:latin typeface="Montserrat Medium"/>
                <a:ea typeface="Montserrat Medium"/>
                <a:cs typeface="Montserrat Medium"/>
                <a:sym typeface="Montserrat Medium"/>
              </a:rPr>
              <a:t>Two types of verification a student could be selected for: (1) institutional or (2) federal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" name="Google Shape;183;p32"/>
          <p:cNvSpPr txBox="1"/>
          <p:nvPr/>
        </p:nvSpPr>
        <p:spPr>
          <a:xfrm>
            <a:off x="368579" y="182309"/>
            <a:ext cx="4066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Welcome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4294967295"/>
          </p:nvPr>
        </p:nvSpPr>
        <p:spPr>
          <a:xfrm>
            <a:off x="311700" y="797215"/>
            <a:ext cx="8295000" cy="4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400"/>
              <a:t>Activity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200"/>
              <a:t>In the         answer the following: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200" b="1"/>
              <a:t>What is your experience level with teaching the College &amp; Career Readiness Course?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274" y="1589116"/>
            <a:ext cx="665629" cy="64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8"/>
          <p:cNvSpPr txBox="1"/>
          <p:nvPr/>
        </p:nvSpPr>
        <p:spPr>
          <a:xfrm>
            <a:off x="8597454" y="190691"/>
            <a:ext cx="168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8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10" name="Google Shape;610;p68"/>
          <p:cNvSpPr txBox="1"/>
          <p:nvPr/>
        </p:nvSpPr>
        <p:spPr>
          <a:xfrm>
            <a:off x="368572" y="182300"/>
            <a:ext cx="67809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Example of Course Implementation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68"/>
          <p:cNvSpPr txBox="1">
            <a:spLocks noGrp="1"/>
          </p:cNvSpPr>
          <p:nvPr>
            <p:ph type="body" idx="4294967295"/>
          </p:nvPr>
        </p:nvSpPr>
        <p:spPr>
          <a:xfrm>
            <a:off x="311700" y="1700850"/>
            <a:ext cx="8538600" cy="6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Example of course implementation</a:t>
            </a:r>
            <a:endParaRPr sz="4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9"/>
          <p:cNvSpPr txBox="1"/>
          <p:nvPr/>
        </p:nvSpPr>
        <p:spPr>
          <a:xfrm>
            <a:off x="8597454" y="190691"/>
            <a:ext cx="168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69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18" name="Google Shape;618;p69"/>
          <p:cNvSpPr txBox="1"/>
          <p:nvPr/>
        </p:nvSpPr>
        <p:spPr>
          <a:xfrm>
            <a:off x="368572" y="182300"/>
            <a:ext cx="67809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Canvas Instructions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9"/>
          <p:cNvSpPr txBox="1">
            <a:spLocks noGrp="1"/>
          </p:cNvSpPr>
          <p:nvPr>
            <p:ph type="body" idx="4294967295"/>
          </p:nvPr>
        </p:nvSpPr>
        <p:spPr>
          <a:xfrm>
            <a:off x="415636" y="1152525"/>
            <a:ext cx="8295000" cy="30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400"/>
              <a:t>Go to </a:t>
            </a:r>
            <a:r>
              <a:rPr lang="en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mvcc16.instructure.com</a:t>
            </a:r>
            <a:r>
              <a:rPr lang="en" sz="2400"/>
              <a:t>, and login.</a:t>
            </a:r>
            <a:endParaRPr sz="24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400"/>
              <a:t>Minimize the ZOOM window in the upper righthand corner of your screen so that you can see Canvas and ZOOM at the same time.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*If you are not able to login into Canvas today, it’s okay. You can follow along with us in the ZOOM session and login to Canvas later.</a:t>
            </a:r>
            <a:endParaRPr sz="2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0"/>
          <p:cNvSpPr txBox="1"/>
          <p:nvPr/>
        </p:nvSpPr>
        <p:spPr>
          <a:xfrm>
            <a:off x="8597454" y="190691"/>
            <a:ext cx="168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70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26" name="Google Shape;626;p70"/>
          <p:cNvSpPr txBox="1"/>
          <p:nvPr/>
        </p:nvSpPr>
        <p:spPr>
          <a:xfrm>
            <a:off x="368572" y="182300"/>
            <a:ext cx="67809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Contact Information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0"/>
          <p:cNvSpPr txBox="1">
            <a:spLocks noGrp="1"/>
          </p:cNvSpPr>
          <p:nvPr>
            <p:ph type="body" idx="4294967295"/>
          </p:nvPr>
        </p:nvSpPr>
        <p:spPr>
          <a:xfrm>
            <a:off x="54350" y="632750"/>
            <a:ext cx="53523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Heather Morrison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Director of P20 Partnerships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Office of Student and Academic Services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Mississippi Institutions of Higher Learning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hmorrison@mississippi.edu</a:t>
            </a:r>
            <a:r>
              <a:rPr lang="en" sz="1200"/>
              <a:t>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Shannon Grimsley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Assistant Director External Training &amp; Partnerships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Woodward Hines Education Foundation, Get2College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sgrimsley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@get2college.org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Theresa Conner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College &amp; Career Readiness/Work-Based Learning Teacher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/>
              <a:t>Northwest Rankin High School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theresa.conner@rcsd.ms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84F"/>
              </a:buClr>
              <a:buSzPts val="1500"/>
              <a:buNone/>
            </a:pPr>
            <a:endParaRPr sz="1600"/>
          </a:p>
        </p:txBody>
      </p:sp>
      <p:sp>
        <p:nvSpPr>
          <p:cNvPr id="628" name="Google Shape;628;p70"/>
          <p:cNvSpPr/>
          <p:nvPr/>
        </p:nvSpPr>
        <p:spPr>
          <a:xfrm>
            <a:off x="5330925" y="1337500"/>
            <a:ext cx="3654900" cy="20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Online resources from today found: </a:t>
            </a:r>
            <a:r>
              <a:rPr lang="en" sz="1400" b="1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https://www.mdek12.org/ese/College-and-Career-Readiness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/>
        </p:nvSpPr>
        <p:spPr>
          <a:xfrm>
            <a:off x="1638482" y="1047555"/>
            <a:ext cx="3020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Heather Morrison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P20 Partnerships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IHL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1714382" y="2757859"/>
            <a:ext cx="3020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Theresa Conner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&amp; Career Readiness/</a:t>
            </a:r>
            <a:endParaRPr sz="1100" i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Work-based Learning Teacher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Northwest Rankin HS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 rotWithShape="1">
          <a:blip r:embed="rId3">
            <a:alphaModFix/>
          </a:blip>
          <a:srcRect t="12211"/>
          <a:stretch/>
        </p:blipFill>
        <p:spPr>
          <a:xfrm>
            <a:off x="503541" y="2293858"/>
            <a:ext cx="1324225" cy="174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50" y="614550"/>
            <a:ext cx="1547180" cy="12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/>
        </p:nvSpPr>
        <p:spPr>
          <a:xfrm>
            <a:off x="6332075" y="1047538"/>
            <a:ext cx="255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Shannon Grimsley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Assistant Director of External Training &amp; Partnerships</a:t>
            </a:r>
            <a:endParaRPr sz="1100" i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/>
              <a:t>Get2College</a:t>
            </a:r>
            <a:endParaRPr sz="1100" i="1"/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5">
            <a:alphaModFix/>
          </a:blip>
          <a:srcRect l="14237" t="5222" r="11257" b="39866"/>
          <a:stretch/>
        </p:blipFill>
        <p:spPr>
          <a:xfrm>
            <a:off x="5121250" y="614550"/>
            <a:ext cx="1210826" cy="13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1" name="Google Shape;201;p34"/>
          <p:cNvSpPr txBox="1"/>
          <p:nvPr/>
        </p:nvSpPr>
        <p:spPr>
          <a:xfrm>
            <a:off x="368579" y="182309"/>
            <a:ext cx="4066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Agenda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4294967295"/>
          </p:nvPr>
        </p:nvSpPr>
        <p:spPr>
          <a:xfrm>
            <a:off x="415625" y="672350"/>
            <a:ext cx="82950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AutoNum type="romanUcPeriod"/>
            </a:pPr>
            <a:r>
              <a:rPr lang="en" sz="1900"/>
              <a:t>Outcomes/goals, MDE Vision and Mission, CCR Resources 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UcPeriod"/>
            </a:pPr>
            <a:r>
              <a:rPr lang="en" sz="1900"/>
              <a:t>Discussion:</a:t>
            </a:r>
            <a:endParaRPr sz="1900"/>
          </a:p>
          <a:p>
            <a:pPr marL="45720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1. Roles of the CCR Teacher and Counselor </a:t>
            </a:r>
            <a:br>
              <a:rPr lang="en" sz="1900"/>
            </a:br>
            <a:r>
              <a:rPr lang="en" sz="1900"/>
              <a:t>	2. CCR Units</a:t>
            </a:r>
            <a:br>
              <a:rPr lang="en" sz="1900"/>
            </a:br>
            <a:r>
              <a:rPr lang="en" sz="1900"/>
              <a:t>	3. Group specific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AutoNum type="romanUcPeriod"/>
            </a:pPr>
            <a:r>
              <a:rPr lang="en" sz="1900"/>
              <a:t>Units 3 &amp; 4 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UcPeriod"/>
            </a:pPr>
            <a:r>
              <a:rPr lang="en" sz="1900"/>
              <a:t>CCR Canvas Course 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romanUcPeriod"/>
            </a:pPr>
            <a:r>
              <a:rPr lang="en" sz="1900"/>
              <a:t>Resources &amp; PD for all  CCR teachers</a:t>
            </a:r>
            <a:endParaRPr sz="19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UcPeriod"/>
            </a:pPr>
            <a:r>
              <a:rPr lang="en" sz="1900"/>
              <a:t>Wrap up and next steps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8597454" y="190691"/>
            <a:ext cx="168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5FAAD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9" name="Google Shape;209;p35"/>
          <p:cNvSpPr txBox="1"/>
          <p:nvPr/>
        </p:nvSpPr>
        <p:spPr>
          <a:xfrm>
            <a:off x="368579" y="182309"/>
            <a:ext cx="40662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</a:rPr>
              <a:t>Outcomes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4294967295"/>
          </p:nvPr>
        </p:nvSpPr>
        <p:spPr>
          <a:xfrm>
            <a:off x="415636" y="1152525"/>
            <a:ext cx="8295000" cy="21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Identify opportunities for teachers and counselors to collaborate during the CCR course.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Gain instructional strategies and resources for teaching the CCR course.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Provide recommendations for next steps.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/>
        </p:nvSpPr>
        <p:spPr>
          <a:xfrm>
            <a:off x="2169413" y="1572767"/>
            <a:ext cx="2867025" cy="2551271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124775" rIns="0" bIns="0" anchor="t" anchorCtr="0">
            <a:spAutoFit/>
          </a:bodyPr>
          <a:lstStyle/>
          <a:p>
            <a:pPr marL="190500" marR="17780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To create a world-class  educational system that gives  students the knowledge and  skills to be successful in  college and the workforce,  and to flourish as parents  and citizens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2187988" y="826446"/>
            <a:ext cx="1868805" cy="56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3A70"/>
                </a:solidFill>
                <a:latin typeface="Arial Black"/>
                <a:ea typeface="Arial Black"/>
                <a:cs typeface="Arial Black"/>
                <a:sym typeface="Arial Black"/>
              </a:rPr>
              <a:t>VISION</a:t>
            </a:r>
            <a:endParaRPr sz="36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2169413" y="1392174"/>
            <a:ext cx="2867025" cy="180975"/>
          </a:xfrm>
          <a:custGeom>
            <a:avLst/>
            <a:gdLst/>
            <a:ahLst/>
            <a:cxnLst/>
            <a:rect l="l" t="t" r="r" b="b"/>
            <a:pathLst>
              <a:path w="3822700" h="241300" extrusionOk="0">
                <a:moveTo>
                  <a:pt x="3822192" y="0"/>
                </a:moveTo>
                <a:lnTo>
                  <a:pt x="0" y="0"/>
                </a:lnTo>
                <a:lnTo>
                  <a:pt x="0" y="240791"/>
                </a:lnTo>
                <a:lnTo>
                  <a:pt x="3822192" y="240791"/>
                </a:lnTo>
                <a:lnTo>
                  <a:pt x="3822192" y="0"/>
                </a:lnTo>
                <a:close/>
              </a:path>
            </a:pathLst>
          </a:custGeom>
          <a:solidFill>
            <a:srgbClr val="003A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8" name="Google Shape;218;p36"/>
          <p:cNvSpPr txBox="1"/>
          <p:nvPr/>
        </p:nvSpPr>
        <p:spPr>
          <a:xfrm>
            <a:off x="5506973" y="1572767"/>
            <a:ext cx="2867025" cy="2551271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124300" rIns="0" bIns="0" anchor="t" anchorCtr="0">
            <a:spAutoFit/>
          </a:bodyPr>
          <a:lstStyle/>
          <a:p>
            <a:pPr marL="241300" marR="279400" lvl="0" indent="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To provide leadership  through the development of  policy and accountability  systems so that all students  are prepared to compete in  the global community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5480780" y="816445"/>
            <a:ext cx="2282190" cy="56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EE395B"/>
                </a:solidFill>
                <a:latin typeface="Arial Black"/>
                <a:ea typeface="Arial Black"/>
                <a:cs typeface="Arial Black"/>
                <a:sym typeface="Arial Black"/>
              </a:rPr>
              <a:t>MISSION</a:t>
            </a:r>
            <a:endParaRPr sz="36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5506973" y="1392174"/>
            <a:ext cx="2867025" cy="180975"/>
          </a:xfrm>
          <a:custGeom>
            <a:avLst/>
            <a:gdLst/>
            <a:ahLst/>
            <a:cxnLst/>
            <a:rect l="l" t="t" r="r" b="b"/>
            <a:pathLst>
              <a:path w="3822700" h="241300" extrusionOk="0">
                <a:moveTo>
                  <a:pt x="3822191" y="0"/>
                </a:moveTo>
                <a:lnTo>
                  <a:pt x="0" y="0"/>
                </a:lnTo>
                <a:lnTo>
                  <a:pt x="0" y="240791"/>
                </a:lnTo>
                <a:lnTo>
                  <a:pt x="3822191" y="240791"/>
                </a:lnTo>
                <a:lnTo>
                  <a:pt x="3822191" y="0"/>
                </a:lnTo>
                <a:close/>
              </a:path>
            </a:pathLst>
          </a:custGeom>
          <a:solidFill>
            <a:srgbClr val="EE39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1" name="Google Shape;221;p36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2" name="Google Shape;222;p36"/>
          <p:cNvSpPr txBox="1"/>
          <p:nvPr/>
        </p:nvSpPr>
        <p:spPr>
          <a:xfrm>
            <a:off x="356692" y="194120"/>
            <a:ext cx="4038600" cy="29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rPr>
              <a:t>Mississippi Department of Education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4073" y="2582551"/>
            <a:ext cx="148616" cy="30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8121" y="2224163"/>
            <a:ext cx="335879" cy="66291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368045" y="550926"/>
            <a:ext cx="8407241" cy="0"/>
          </a:xfrm>
          <a:custGeom>
            <a:avLst/>
            <a:gdLst/>
            <a:ahLst/>
            <a:cxnLst/>
            <a:rect l="l" t="t" r="r" b="b"/>
            <a:pathLst>
              <a:path w="11209655" h="120000" extrusionOk="0">
                <a:moveTo>
                  <a:pt x="11209147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30" name="Google Shape;230;p37"/>
          <p:cNvGrpSpPr/>
          <p:nvPr/>
        </p:nvGrpSpPr>
        <p:grpSpPr>
          <a:xfrm>
            <a:off x="0" y="4530851"/>
            <a:ext cx="9144000" cy="612933"/>
            <a:chOff x="0" y="6041135"/>
            <a:chExt cx="12192000" cy="817244"/>
          </a:xfrm>
        </p:grpSpPr>
        <p:sp>
          <p:nvSpPr>
            <p:cNvPr id="231" name="Google Shape;231;p37"/>
            <p:cNvSpPr/>
            <p:nvPr/>
          </p:nvSpPr>
          <p:spPr>
            <a:xfrm>
              <a:off x="0" y="6041135"/>
              <a:ext cx="12192000" cy="817244"/>
            </a:xfrm>
            <a:custGeom>
              <a:avLst/>
              <a:gdLst/>
              <a:ahLst/>
              <a:cxnLst/>
              <a:rect l="l" t="t" r="r" b="b"/>
              <a:pathLst>
                <a:path w="12192000" h="817245" extrusionOk="0">
                  <a:moveTo>
                    <a:pt x="12191999" y="0"/>
                  </a:moveTo>
                  <a:lnTo>
                    <a:pt x="0" y="0"/>
                  </a:lnTo>
                  <a:lnTo>
                    <a:pt x="0" y="816862"/>
                  </a:lnTo>
                  <a:lnTo>
                    <a:pt x="12191999" y="816862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003A7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pic>
          <p:nvPicPr>
            <p:cNvPr id="232" name="Google Shape;232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19231" y="6230111"/>
              <a:ext cx="1237487" cy="4419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37"/>
          <p:cNvSpPr txBox="1"/>
          <p:nvPr/>
        </p:nvSpPr>
        <p:spPr>
          <a:xfrm>
            <a:off x="1243583" y="916685"/>
            <a:ext cx="3152775" cy="873443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117625" rIns="0" bIns="0" anchor="t" anchorCtr="0">
            <a:spAutoFit/>
          </a:bodyPr>
          <a:lstStyle/>
          <a:p>
            <a:pPr marL="190500" marR="952500" lvl="0" indent="0" algn="l" rtl="0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ALL </a:t>
            </a: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Students Proficient  and Showing Growth in All  Assessed Areas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1243583" y="2000250"/>
            <a:ext cx="3152775" cy="873443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117150" rIns="0" bIns="0" anchor="t" anchorCtr="0">
            <a:spAutoFit/>
          </a:bodyPr>
          <a:lstStyle/>
          <a:p>
            <a:pPr marL="190500" marR="584200" lvl="0" indent="0" algn="l" rtl="0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EVERY </a:t>
            </a: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Student Graduates  from High School and is Ready  for College and Career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1243583" y="3081527"/>
            <a:ext cx="3152775" cy="875824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119075" rIns="0" bIns="0" anchor="t" anchorCtr="0">
            <a:spAutoFit/>
          </a:bodyPr>
          <a:lstStyle/>
          <a:p>
            <a:pPr marL="190500" marR="927100" lvl="0" indent="0" algn="l" rtl="0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EVERY </a:t>
            </a: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Child Has Access  to a High-Quality Early  Childhood Program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4720590" y="916685"/>
            <a:ext cx="3161824" cy="873442"/>
          </a:xfrm>
          <a:custGeom>
            <a:avLst/>
            <a:gdLst/>
            <a:ahLst/>
            <a:cxnLst/>
            <a:rect l="l" t="t" r="r" b="b"/>
            <a:pathLst>
              <a:path w="4215765" h="1164589" extrusionOk="0">
                <a:moveTo>
                  <a:pt x="4215383" y="0"/>
                </a:moveTo>
                <a:lnTo>
                  <a:pt x="0" y="0"/>
                </a:lnTo>
                <a:lnTo>
                  <a:pt x="0" y="1164336"/>
                </a:lnTo>
                <a:lnTo>
                  <a:pt x="4215383" y="1164336"/>
                </a:lnTo>
                <a:lnTo>
                  <a:pt x="4215383" y="0"/>
                </a:lnTo>
                <a:close/>
              </a:path>
            </a:pathLst>
          </a:custGeom>
          <a:solidFill>
            <a:srgbClr val="D1EC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7" name="Google Shape;237;p37"/>
          <p:cNvSpPr txBox="1"/>
          <p:nvPr/>
        </p:nvSpPr>
        <p:spPr>
          <a:xfrm>
            <a:off x="4720590" y="916685"/>
            <a:ext cx="3161824" cy="873443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33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EVERY </a:t>
            </a: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School Has Effective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257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Teachers and Leaders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4720590" y="2000250"/>
            <a:ext cx="3161824" cy="873442"/>
          </a:xfrm>
          <a:custGeom>
            <a:avLst/>
            <a:gdLst/>
            <a:ahLst/>
            <a:cxnLst/>
            <a:rect l="l" t="t" r="r" b="b"/>
            <a:pathLst>
              <a:path w="4215765" h="1164589" extrusionOk="0">
                <a:moveTo>
                  <a:pt x="4215383" y="0"/>
                </a:moveTo>
                <a:lnTo>
                  <a:pt x="0" y="0"/>
                </a:lnTo>
                <a:lnTo>
                  <a:pt x="0" y="1164336"/>
                </a:lnTo>
                <a:lnTo>
                  <a:pt x="4215383" y="1164336"/>
                </a:lnTo>
                <a:lnTo>
                  <a:pt x="4215383" y="0"/>
                </a:lnTo>
                <a:close/>
              </a:path>
            </a:pathLst>
          </a:custGeom>
          <a:solidFill>
            <a:srgbClr val="D1EC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9" name="Google Shape;239;p37"/>
          <p:cNvSpPr txBox="1"/>
          <p:nvPr/>
        </p:nvSpPr>
        <p:spPr>
          <a:xfrm>
            <a:off x="4720590" y="2000250"/>
            <a:ext cx="3161824" cy="873443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117150" rIns="0" bIns="0" anchor="t" anchorCtr="0">
            <a:spAutoFit/>
          </a:bodyPr>
          <a:lstStyle/>
          <a:p>
            <a:pPr marL="228600" marR="203200" lvl="0" indent="342900" algn="r" rtl="0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EVERY </a:t>
            </a: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Community Effectively  Uses a World-Class Data System to  Improve Student Outcomes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4720590" y="3081527"/>
            <a:ext cx="3161824" cy="875824"/>
          </a:xfrm>
          <a:custGeom>
            <a:avLst/>
            <a:gdLst/>
            <a:ahLst/>
            <a:cxnLst/>
            <a:rect l="l" t="t" r="r" b="b"/>
            <a:pathLst>
              <a:path w="4215765" h="1167764" extrusionOk="0">
                <a:moveTo>
                  <a:pt x="4215383" y="0"/>
                </a:moveTo>
                <a:lnTo>
                  <a:pt x="0" y="0"/>
                </a:lnTo>
                <a:lnTo>
                  <a:pt x="0" y="1167384"/>
                </a:lnTo>
                <a:lnTo>
                  <a:pt x="4215383" y="1167384"/>
                </a:lnTo>
                <a:lnTo>
                  <a:pt x="4215383" y="0"/>
                </a:lnTo>
                <a:close/>
              </a:path>
            </a:pathLst>
          </a:custGeom>
          <a:solidFill>
            <a:srgbClr val="D1EC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1" name="Google Shape;241;p37"/>
          <p:cNvSpPr txBox="1"/>
          <p:nvPr/>
        </p:nvSpPr>
        <p:spPr>
          <a:xfrm>
            <a:off x="4720590" y="3083814"/>
            <a:ext cx="3161824" cy="875824"/>
          </a:xfrm>
          <a:prstGeom prst="rect">
            <a:avLst/>
          </a:prstGeom>
          <a:solidFill>
            <a:srgbClr val="D1ECFB"/>
          </a:solidFill>
          <a:ln>
            <a:noFill/>
          </a:ln>
        </p:spPr>
        <p:txBody>
          <a:bodyPr spcFirstLastPara="1" wrap="square" lIns="0" tIns="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EVERY </a:t>
            </a: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School and District is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46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Rated “C” or Higher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7882128" y="916685"/>
            <a:ext cx="150971" cy="873442"/>
          </a:xfrm>
          <a:custGeom>
            <a:avLst/>
            <a:gdLst/>
            <a:ahLst/>
            <a:cxnLst/>
            <a:rect l="l" t="t" r="r" b="b"/>
            <a:pathLst>
              <a:path w="201295" h="1164589" extrusionOk="0">
                <a:moveTo>
                  <a:pt x="201168" y="0"/>
                </a:moveTo>
                <a:lnTo>
                  <a:pt x="0" y="0"/>
                </a:lnTo>
                <a:lnTo>
                  <a:pt x="0" y="1164336"/>
                </a:lnTo>
                <a:lnTo>
                  <a:pt x="201168" y="1164336"/>
                </a:lnTo>
                <a:lnTo>
                  <a:pt x="201168" y="0"/>
                </a:lnTo>
                <a:close/>
              </a:path>
            </a:pathLst>
          </a:custGeom>
          <a:solidFill>
            <a:srgbClr val="69C7C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3" name="Google Shape;243;p37"/>
          <p:cNvSpPr/>
          <p:nvPr/>
        </p:nvSpPr>
        <p:spPr>
          <a:xfrm>
            <a:off x="7882128" y="2000250"/>
            <a:ext cx="150971" cy="873442"/>
          </a:xfrm>
          <a:custGeom>
            <a:avLst/>
            <a:gdLst/>
            <a:ahLst/>
            <a:cxnLst/>
            <a:rect l="l" t="t" r="r" b="b"/>
            <a:pathLst>
              <a:path w="201295" h="1164589" extrusionOk="0">
                <a:moveTo>
                  <a:pt x="201168" y="0"/>
                </a:moveTo>
                <a:lnTo>
                  <a:pt x="0" y="0"/>
                </a:lnTo>
                <a:lnTo>
                  <a:pt x="0" y="1164336"/>
                </a:lnTo>
                <a:lnTo>
                  <a:pt x="201168" y="1164336"/>
                </a:lnTo>
                <a:lnTo>
                  <a:pt x="201168" y="0"/>
                </a:lnTo>
                <a:close/>
              </a:path>
            </a:pathLst>
          </a:custGeom>
          <a:solidFill>
            <a:srgbClr val="39A0B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4" name="Google Shape;244;p37"/>
          <p:cNvSpPr/>
          <p:nvPr/>
        </p:nvSpPr>
        <p:spPr>
          <a:xfrm>
            <a:off x="7882128" y="3083814"/>
            <a:ext cx="150971" cy="875824"/>
          </a:xfrm>
          <a:custGeom>
            <a:avLst/>
            <a:gdLst/>
            <a:ahLst/>
            <a:cxnLst/>
            <a:rect l="l" t="t" r="r" b="b"/>
            <a:pathLst>
              <a:path w="201295" h="1167764" extrusionOk="0">
                <a:moveTo>
                  <a:pt x="201168" y="0"/>
                </a:moveTo>
                <a:lnTo>
                  <a:pt x="0" y="0"/>
                </a:lnTo>
                <a:lnTo>
                  <a:pt x="0" y="1167384"/>
                </a:lnTo>
                <a:lnTo>
                  <a:pt x="201168" y="1167384"/>
                </a:lnTo>
                <a:lnTo>
                  <a:pt x="201168" y="0"/>
                </a:lnTo>
                <a:close/>
              </a:path>
            </a:pathLst>
          </a:custGeom>
          <a:solidFill>
            <a:srgbClr val="A749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5" name="Google Shape;245;p37"/>
          <p:cNvSpPr/>
          <p:nvPr/>
        </p:nvSpPr>
        <p:spPr>
          <a:xfrm>
            <a:off x="1094993" y="916685"/>
            <a:ext cx="148590" cy="873442"/>
          </a:xfrm>
          <a:custGeom>
            <a:avLst/>
            <a:gdLst/>
            <a:ahLst/>
            <a:cxnLst/>
            <a:rect l="l" t="t" r="r" b="b"/>
            <a:pathLst>
              <a:path w="198119" h="1164589" extrusionOk="0">
                <a:moveTo>
                  <a:pt x="198120" y="0"/>
                </a:moveTo>
                <a:lnTo>
                  <a:pt x="0" y="0"/>
                </a:lnTo>
                <a:lnTo>
                  <a:pt x="0" y="1164336"/>
                </a:lnTo>
                <a:lnTo>
                  <a:pt x="198120" y="1164336"/>
                </a:lnTo>
                <a:lnTo>
                  <a:pt x="198120" y="0"/>
                </a:lnTo>
                <a:close/>
              </a:path>
            </a:pathLst>
          </a:custGeom>
          <a:solidFill>
            <a:srgbClr val="EE39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6" name="Google Shape;246;p37"/>
          <p:cNvSpPr/>
          <p:nvPr/>
        </p:nvSpPr>
        <p:spPr>
          <a:xfrm>
            <a:off x="1094993" y="2000250"/>
            <a:ext cx="148590" cy="873442"/>
          </a:xfrm>
          <a:custGeom>
            <a:avLst/>
            <a:gdLst/>
            <a:ahLst/>
            <a:cxnLst/>
            <a:rect l="l" t="t" r="r" b="b"/>
            <a:pathLst>
              <a:path w="198119" h="1164589" extrusionOk="0">
                <a:moveTo>
                  <a:pt x="198120" y="0"/>
                </a:moveTo>
                <a:lnTo>
                  <a:pt x="0" y="0"/>
                </a:lnTo>
                <a:lnTo>
                  <a:pt x="0" y="1164336"/>
                </a:lnTo>
                <a:lnTo>
                  <a:pt x="198120" y="1164336"/>
                </a:lnTo>
                <a:lnTo>
                  <a:pt x="198120" y="0"/>
                </a:lnTo>
                <a:close/>
              </a:path>
            </a:pathLst>
          </a:custGeom>
          <a:solidFill>
            <a:srgbClr val="F3A4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7" name="Google Shape;247;p37"/>
          <p:cNvSpPr/>
          <p:nvPr/>
        </p:nvSpPr>
        <p:spPr>
          <a:xfrm>
            <a:off x="1094993" y="3083814"/>
            <a:ext cx="148590" cy="875824"/>
          </a:xfrm>
          <a:custGeom>
            <a:avLst/>
            <a:gdLst/>
            <a:ahLst/>
            <a:cxnLst/>
            <a:rect l="l" t="t" r="r" b="b"/>
            <a:pathLst>
              <a:path w="198119" h="1167764" extrusionOk="0">
                <a:moveTo>
                  <a:pt x="198120" y="0"/>
                </a:moveTo>
                <a:lnTo>
                  <a:pt x="0" y="0"/>
                </a:lnTo>
                <a:lnTo>
                  <a:pt x="0" y="1167384"/>
                </a:lnTo>
                <a:lnTo>
                  <a:pt x="198120" y="1167384"/>
                </a:lnTo>
                <a:lnTo>
                  <a:pt x="198120" y="0"/>
                </a:lnTo>
                <a:close/>
              </a:path>
            </a:pathLst>
          </a:custGeom>
          <a:solidFill>
            <a:srgbClr val="AFD2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8" name="Google Shape;248;p37"/>
          <p:cNvSpPr txBox="1"/>
          <p:nvPr/>
        </p:nvSpPr>
        <p:spPr>
          <a:xfrm>
            <a:off x="629640" y="1262881"/>
            <a:ext cx="362426" cy="280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EE395B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1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3A41E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1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AFD25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1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8140254" y="1245260"/>
            <a:ext cx="362426" cy="280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69C7C3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41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9A0BE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41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A74979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 sz="41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0" y="3454660"/>
            <a:ext cx="562451" cy="645319"/>
          </a:xfrm>
          <a:custGeom>
            <a:avLst/>
            <a:gdLst/>
            <a:ahLst/>
            <a:cxnLst/>
            <a:rect l="l" t="t" r="r" b="b"/>
            <a:pathLst>
              <a:path w="749935" h="860425" extrusionOk="0">
                <a:moveTo>
                  <a:pt x="693697" y="417042"/>
                </a:moveTo>
                <a:lnTo>
                  <a:pt x="0" y="417042"/>
                </a:lnTo>
                <a:lnTo>
                  <a:pt x="0" y="445617"/>
                </a:lnTo>
                <a:lnTo>
                  <a:pt x="693697" y="445617"/>
                </a:lnTo>
                <a:lnTo>
                  <a:pt x="704488" y="447721"/>
                </a:lnTo>
                <a:lnTo>
                  <a:pt x="713190" y="453504"/>
                </a:lnTo>
                <a:lnTo>
                  <a:pt x="719000" y="462173"/>
                </a:lnTo>
                <a:lnTo>
                  <a:pt x="721116" y="472935"/>
                </a:lnTo>
                <a:lnTo>
                  <a:pt x="721116" y="804020"/>
                </a:lnTo>
                <a:lnTo>
                  <a:pt x="719000" y="814775"/>
                </a:lnTo>
                <a:lnTo>
                  <a:pt x="713190" y="823428"/>
                </a:lnTo>
                <a:lnTo>
                  <a:pt x="704488" y="829195"/>
                </a:lnTo>
                <a:lnTo>
                  <a:pt x="693697" y="831292"/>
                </a:lnTo>
                <a:lnTo>
                  <a:pt x="0" y="831292"/>
                </a:lnTo>
                <a:lnTo>
                  <a:pt x="0" y="859912"/>
                </a:lnTo>
                <a:lnTo>
                  <a:pt x="295142" y="859912"/>
                </a:lnTo>
                <a:lnTo>
                  <a:pt x="335394" y="841770"/>
                </a:lnTo>
                <a:lnTo>
                  <a:pt x="734389" y="841770"/>
                </a:lnTo>
                <a:lnTo>
                  <a:pt x="745257" y="825716"/>
                </a:lnTo>
                <a:lnTo>
                  <a:pt x="749676" y="804020"/>
                </a:lnTo>
                <a:lnTo>
                  <a:pt x="749676" y="472935"/>
                </a:lnTo>
                <a:lnTo>
                  <a:pt x="745257" y="451246"/>
                </a:lnTo>
                <a:lnTo>
                  <a:pt x="733225" y="433473"/>
                </a:lnTo>
                <a:lnTo>
                  <a:pt x="715425" y="421457"/>
                </a:lnTo>
                <a:lnTo>
                  <a:pt x="693697" y="417042"/>
                </a:lnTo>
                <a:close/>
              </a:path>
              <a:path w="749935" h="860425" extrusionOk="0">
                <a:moveTo>
                  <a:pt x="734389" y="841770"/>
                </a:moveTo>
                <a:lnTo>
                  <a:pt x="335394" y="841770"/>
                </a:lnTo>
                <a:lnTo>
                  <a:pt x="343814" y="849274"/>
                </a:lnTo>
                <a:lnTo>
                  <a:pt x="353601" y="854991"/>
                </a:lnTo>
                <a:lnTo>
                  <a:pt x="364509" y="858633"/>
                </a:lnTo>
                <a:lnTo>
                  <a:pt x="376293" y="859912"/>
                </a:lnTo>
                <a:lnTo>
                  <a:pt x="693697" y="859912"/>
                </a:lnTo>
                <a:lnTo>
                  <a:pt x="715425" y="855500"/>
                </a:lnTo>
                <a:lnTo>
                  <a:pt x="733225" y="843489"/>
                </a:lnTo>
                <a:lnTo>
                  <a:pt x="734389" y="841770"/>
                </a:lnTo>
                <a:close/>
              </a:path>
              <a:path w="749935" h="860425" extrusionOk="0">
                <a:moveTo>
                  <a:pt x="376293" y="445617"/>
                </a:moveTo>
                <a:lnTo>
                  <a:pt x="295142" y="445617"/>
                </a:lnTo>
                <a:lnTo>
                  <a:pt x="304725" y="447393"/>
                </a:lnTo>
                <a:lnTo>
                  <a:pt x="312569" y="452451"/>
                </a:lnTo>
                <a:lnTo>
                  <a:pt x="318078" y="460389"/>
                </a:lnTo>
                <a:lnTo>
                  <a:pt x="320656" y="470801"/>
                </a:lnTo>
                <a:lnTo>
                  <a:pt x="320656" y="806127"/>
                </a:lnTo>
                <a:lnTo>
                  <a:pt x="318057" y="816529"/>
                </a:lnTo>
                <a:lnTo>
                  <a:pt x="312540" y="824460"/>
                </a:lnTo>
                <a:lnTo>
                  <a:pt x="304703" y="829516"/>
                </a:lnTo>
                <a:lnTo>
                  <a:pt x="295142" y="831292"/>
                </a:lnTo>
                <a:lnTo>
                  <a:pt x="376293" y="831292"/>
                </a:lnTo>
                <a:lnTo>
                  <a:pt x="349560" y="470154"/>
                </a:lnTo>
                <a:lnTo>
                  <a:pt x="352569" y="460067"/>
                </a:lnTo>
                <a:lnTo>
                  <a:pt x="358414" y="452327"/>
                </a:lnTo>
                <a:lnTo>
                  <a:pt x="366514" y="447367"/>
                </a:lnTo>
                <a:lnTo>
                  <a:pt x="376293" y="445617"/>
                </a:lnTo>
                <a:close/>
              </a:path>
              <a:path w="749935" h="860425" extrusionOk="0">
                <a:moveTo>
                  <a:pt x="135210" y="502920"/>
                </a:moveTo>
                <a:lnTo>
                  <a:pt x="92460" y="509846"/>
                </a:lnTo>
                <a:lnTo>
                  <a:pt x="55281" y="529121"/>
                </a:lnTo>
                <a:lnTo>
                  <a:pt x="25930" y="558487"/>
                </a:lnTo>
                <a:lnTo>
                  <a:pt x="6664" y="595686"/>
                </a:lnTo>
                <a:lnTo>
                  <a:pt x="0" y="636860"/>
                </a:lnTo>
                <a:lnTo>
                  <a:pt x="0" y="640060"/>
                </a:lnTo>
                <a:lnTo>
                  <a:pt x="6664" y="681228"/>
                </a:lnTo>
                <a:lnTo>
                  <a:pt x="25930" y="718412"/>
                </a:lnTo>
                <a:lnTo>
                  <a:pt x="55281" y="747761"/>
                </a:lnTo>
                <a:lnTo>
                  <a:pt x="92460" y="767023"/>
                </a:lnTo>
                <a:lnTo>
                  <a:pt x="135210" y="773944"/>
                </a:lnTo>
                <a:lnTo>
                  <a:pt x="177961" y="767023"/>
                </a:lnTo>
                <a:lnTo>
                  <a:pt x="215144" y="747761"/>
                </a:lnTo>
                <a:lnTo>
                  <a:pt x="217530" y="745376"/>
                </a:lnTo>
                <a:lnTo>
                  <a:pt x="135210" y="745376"/>
                </a:lnTo>
                <a:lnTo>
                  <a:pt x="93533" y="737001"/>
                </a:lnTo>
                <a:lnTo>
                  <a:pt x="59569" y="714131"/>
                </a:lnTo>
                <a:lnTo>
                  <a:pt x="36706" y="680155"/>
                </a:lnTo>
                <a:lnTo>
                  <a:pt x="28332" y="638460"/>
                </a:lnTo>
                <a:lnTo>
                  <a:pt x="36706" y="596752"/>
                </a:lnTo>
                <a:lnTo>
                  <a:pt x="59569" y="562756"/>
                </a:lnTo>
                <a:lnTo>
                  <a:pt x="93533" y="539867"/>
                </a:lnTo>
                <a:lnTo>
                  <a:pt x="135210" y="531483"/>
                </a:lnTo>
                <a:lnTo>
                  <a:pt x="217505" y="531483"/>
                </a:lnTo>
                <a:lnTo>
                  <a:pt x="215144" y="529121"/>
                </a:lnTo>
                <a:lnTo>
                  <a:pt x="177961" y="509846"/>
                </a:lnTo>
                <a:lnTo>
                  <a:pt x="135210" y="502920"/>
                </a:lnTo>
                <a:close/>
              </a:path>
              <a:path w="749935" h="860425" extrusionOk="0">
                <a:moveTo>
                  <a:pt x="535242" y="520198"/>
                </a:moveTo>
                <a:lnTo>
                  <a:pt x="529987" y="520575"/>
                </a:lnTo>
                <a:lnTo>
                  <a:pt x="525836" y="523059"/>
                </a:lnTo>
                <a:lnTo>
                  <a:pt x="523475" y="526949"/>
                </a:lnTo>
                <a:lnTo>
                  <a:pt x="395066" y="735063"/>
                </a:lnTo>
                <a:lnTo>
                  <a:pt x="392974" y="742428"/>
                </a:lnTo>
                <a:lnTo>
                  <a:pt x="394809" y="749422"/>
                </a:lnTo>
                <a:lnTo>
                  <a:pt x="399800" y="754664"/>
                </a:lnTo>
                <a:lnTo>
                  <a:pt x="407176" y="756772"/>
                </a:lnTo>
                <a:lnTo>
                  <a:pt x="662814" y="756772"/>
                </a:lnTo>
                <a:lnTo>
                  <a:pt x="670245" y="754717"/>
                </a:lnTo>
                <a:lnTo>
                  <a:pt x="675280" y="749482"/>
                </a:lnTo>
                <a:lnTo>
                  <a:pt x="677139" y="742465"/>
                </a:lnTo>
                <a:lnTo>
                  <a:pt x="675038" y="735063"/>
                </a:lnTo>
                <a:lnTo>
                  <a:pt x="670845" y="728205"/>
                </a:lnTo>
                <a:lnTo>
                  <a:pt x="432881" y="728205"/>
                </a:lnTo>
                <a:lnTo>
                  <a:pt x="535585" y="561776"/>
                </a:lnTo>
                <a:lnTo>
                  <a:pt x="569094" y="561776"/>
                </a:lnTo>
                <a:lnTo>
                  <a:pt x="545258" y="522789"/>
                </a:lnTo>
                <a:lnTo>
                  <a:pt x="540802" y="520251"/>
                </a:lnTo>
                <a:lnTo>
                  <a:pt x="535242" y="520198"/>
                </a:lnTo>
                <a:close/>
              </a:path>
              <a:path w="749935" h="860425" extrusionOk="0">
                <a:moveTo>
                  <a:pt x="217505" y="531483"/>
                </a:moveTo>
                <a:lnTo>
                  <a:pt x="135210" y="531483"/>
                </a:lnTo>
                <a:lnTo>
                  <a:pt x="176886" y="539867"/>
                </a:lnTo>
                <a:lnTo>
                  <a:pt x="210850" y="562756"/>
                </a:lnTo>
                <a:lnTo>
                  <a:pt x="233714" y="596753"/>
                </a:lnTo>
                <a:lnTo>
                  <a:pt x="242088" y="638460"/>
                </a:lnTo>
                <a:lnTo>
                  <a:pt x="233714" y="680155"/>
                </a:lnTo>
                <a:lnTo>
                  <a:pt x="210850" y="714131"/>
                </a:lnTo>
                <a:lnTo>
                  <a:pt x="176886" y="737001"/>
                </a:lnTo>
                <a:lnTo>
                  <a:pt x="135210" y="745376"/>
                </a:lnTo>
                <a:lnTo>
                  <a:pt x="217530" y="745376"/>
                </a:lnTo>
                <a:lnTo>
                  <a:pt x="244500" y="718412"/>
                </a:lnTo>
                <a:lnTo>
                  <a:pt x="263769" y="681228"/>
                </a:lnTo>
                <a:lnTo>
                  <a:pt x="270694" y="638460"/>
                </a:lnTo>
                <a:lnTo>
                  <a:pt x="263769" y="595686"/>
                </a:lnTo>
                <a:lnTo>
                  <a:pt x="244500" y="558487"/>
                </a:lnTo>
                <a:lnTo>
                  <a:pt x="217505" y="531483"/>
                </a:lnTo>
                <a:close/>
              </a:path>
              <a:path w="749935" h="860425" extrusionOk="0">
                <a:moveTo>
                  <a:pt x="569094" y="561776"/>
                </a:moveTo>
                <a:lnTo>
                  <a:pt x="535585" y="561776"/>
                </a:lnTo>
                <a:lnTo>
                  <a:pt x="637299" y="728205"/>
                </a:lnTo>
                <a:lnTo>
                  <a:pt x="670845" y="728205"/>
                </a:lnTo>
                <a:lnTo>
                  <a:pt x="569094" y="561776"/>
                </a:lnTo>
                <a:close/>
              </a:path>
              <a:path w="749935" h="860425" extrusionOk="0">
                <a:moveTo>
                  <a:pt x="506910" y="0"/>
                </a:moveTo>
                <a:lnTo>
                  <a:pt x="163352" y="0"/>
                </a:lnTo>
                <a:lnTo>
                  <a:pt x="123857" y="26231"/>
                </a:lnTo>
                <a:lnTo>
                  <a:pt x="120457" y="42824"/>
                </a:lnTo>
                <a:lnTo>
                  <a:pt x="120457" y="406107"/>
                </a:lnTo>
                <a:lnTo>
                  <a:pt x="121763" y="411822"/>
                </a:lnTo>
                <a:lnTo>
                  <a:pt x="124052" y="417042"/>
                </a:lnTo>
                <a:lnTo>
                  <a:pt x="546134" y="417042"/>
                </a:lnTo>
                <a:lnTo>
                  <a:pt x="547334" y="414299"/>
                </a:lnTo>
                <a:lnTo>
                  <a:pt x="155195" y="414299"/>
                </a:lnTo>
                <a:lnTo>
                  <a:pt x="149014" y="408241"/>
                </a:lnTo>
                <a:lnTo>
                  <a:pt x="149014" y="34670"/>
                </a:lnTo>
                <a:lnTo>
                  <a:pt x="155195" y="28575"/>
                </a:lnTo>
                <a:lnTo>
                  <a:pt x="546807" y="28575"/>
                </a:lnTo>
                <a:lnTo>
                  <a:pt x="546329" y="26231"/>
                </a:lnTo>
                <a:lnTo>
                  <a:pt x="537123" y="12611"/>
                </a:lnTo>
                <a:lnTo>
                  <a:pt x="523511" y="3390"/>
                </a:lnTo>
                <a:lnTo>
                  <a:pt x="506910" y="0"/>
                </a:lnTo>
                <a:close/>
              </a:path>
              <a:path w="749935" h="860425" extrusionOk="0">
                <a:moveTo>
                  <a:pt x="546807" y="28575"/>
                </a:moveTo>
                <a:lnTo>
                  <a:pt x="515060" y="28575"/>
                </a:lnTo>
                <a:lnTo>
                  <a:pt x="521152" y="34671"/>
                </a:lnTo>
                <a:lnTo>
                  <a:pt x="521152" y="408241"/>
                </a:lnTo>
                <a:lnTo>
                  <a:pt x="515060" y="414299"/>
                </a:lnTo>
                <a:lnTo>
                  <a:pt x="547334" y="414299"/>
                </a:lnTo>
                <a:lnTo>
                  <a:pt x="548418" y="411822"/>
                </a:lnTo>
                <a:lnTo>
                  <a:pt x="549713" y="406107"/>
                </a:lnTo>
                <a:lnTo>
                  <a:pt x="549713" y="42824"/>
                </a:lnTo>
                <a:lnTo>
                  <a:pt x="546807" y="28575"/>
                </a:lnTo>
                <a:close/>
              </a:path>
              <a:path w="749935" h="860425" extrusionOk="0">
                <a:moveTo>
                  <a:pt x="340078" y="83972"/>
                </a:moveTo>
                <a:lnTo>
                  <a:pt x="332766" y="83972"/>
                </a:lnTo>
                <a:lnTo>
                  <a:pt x="326254" y="85001"/>
                </a:lnTo>
                <a:lnTo>
                  <a:pt x="322027" y="88620"/>
                </a:lnTo>
                <a:lnTo>
                  <a:pt x="320390" y="93611"/>
                </a:lnTo>
                <a:lnTo>
                  <a:pt x="293048" y="175031"/>
                </a:lnTo>
                <a:lnTo>
                  <a:pt x="207225" y="177850"/>
                </a:lnTo>
                <a:lnTo>
                  <a:pt x="198715" y="180927"/>
                </a:lnTo>
                <a:lnTo>
                  <a:pt x="194037" y="187890"/>
                </a:lnTo>
                <a:lnTo>
                  <a:pt x="193951" y="196281"/>
                </a:lnTo>
                <a:lnTo>
                  <a:pt x="199220" y="203644"/>
                </a:lnTo>
                <a:lnTo>
                  <a:pt x="268257" y="254660"/>
                </a:lnTo>
                <a:lnTo>
                  <a:pt x="244433" y="337261"/>
                </a:lnTo>
                <a:lnTo>
                  <a:pt x="244788" y="346204"/>
                </a:lnTo>
                <a:lnTo>
                  <a:pt x="249939" y="352739"/>
                </a:lnTo>
                <a:lnTo>
                  <a:pt x="257836" y="355402"/>
                </a:lnTo>
                <a:lnTo>
                  <a:pt x="266429" y="352729"/>
                </a:lnTo>
                <a:lnTo>
                  <a:pt x="332438" y="305752"/>
                </a:lnTo>
                <a:lnTo>
                  <a:pt x="283299" y="305752"/>
                </a:lnTo>
                <a:lnTo>
                  <a:pt x="298542" y="253060"/>
                </a:lnTo>
                <a:lnTo>
                  <a:pt x="300131" y="247383"/>
                </a:lnTo>
                <a:lnTo>
                  <a:pt x="298036" y="241249"/>
                </a:lnTo>
                <a:lnTo>
                  <a:pt x="249175" y="205054"/>
                </a:lnTo>
                <a:lnTo>
                  <a:pt x="309956" y="203111"/>
                </a:lnTo>
                <a:lnTo>
                  <a:pt x="315173" y="199224"/>
                </a:lnTo>
                <a:lnTo>
                  <a:pt x="334480" y="141541"/>
                </a:lnTo>
                <a:lnTo>
                  <a:pt x="364766" y="141541"/>
                </a:lnTo>
                <a:lnTo>
                  <a:pt x="345295" y="87706"/>
                </a:lnTo>
                <a:lnTo>
                  <a:pt x="340078" y="83972"/>
                </a:lnTo>
                <a:close/>
              </a:path>
              <a:path w="749935" h="860425" extrusionOk="0">
                <a:moveTo>
                  <a:pt x="387314" y="302971"/>
                </a:moveTo>
                <a:lnTo>
                  <a:pt x="336346" y="302971"/>
                </a:lnTo>
                <a:lnTo>
                  <a:pt x="407481" y="351053"/>
                </a:lnTo>
                <a:lnTo>
                  <a:pt x="416141" y="353524"/>
                </a:lnTo>
                <a:lnTo>
                  <a:pt x="423979" y="350677"/>
                </a:lnTo>
                <a:lnTo>
                  <a:pt x="428976" y="344007"/>
                </a:lnTo>
                <a:lnTo>
                  <a:pt x="429111" y="335013"/>
                </a:lnTo>
                <a:lnTo>
                  <a:pt x="419484" y="304457"/>
                </a:lnTo>
                <a:lnTo>
                  <a:pt x="389507" y="304457"/>
                </a:lnTo>
                <a:lnTo>
                  <a:pt x="387314" y="302971"/>
                </a:lnTo>
                <a:close/>
              </a:path>
              <a:path w="749935" h="860425" extrusionOk="0">
                <a:moveTo>
                  <a:pt x="339202" y="270395"/>
                </a:moveTo>
                <a:lnTo>
                  <a:pt x="332690" y="270510"/>
                </a:lnTo>
                <a:lnTo>
                  <a:pt x="283299" y="305752"/>
                </a:lnTo>
                <a:lnTo>
                  <a:pt x="332438" y="305752"/>
                </a:lnTo>
                <a:lnTo>
                  <a:pt x="336346" y="302971"/>
                </a:lnTo>
                <a:lnTo>
                  <a:pt x="387314" y="302971"/>
                </a:lnTo>
                <a:lnTo>
                  <a:pt x="339202" y="270395"/>
                </a:lnTo>
                <a:close/>
              </a:path>
              <a:path w="749935" h="860425" extrusionOk="0">
                <a:moveTo>
                  <a:pt x="364766" y="141541"/>
                </a:moveTo>
                <a:lnTo>
                  <a:pt x="334480" y="141541"/>
                </a:lnTo>
                <a:lnTo>
                  <a:pt x="355120" y="198691"/>
                </a:lnTo>
                <a:lnTo>
                  <a:pt x="360451" y="202463"/>
                </a:lnTo>
                <a:lnTo>
                  <a:pt x="421114" y="202996"/>
                </a:lnTo>
                <a:lnTo>
                  <a:pt x="373208" y="240258"/>
                </a:lnTo>
                <a:lnTo>
                  <a:pt x="371228" y="246468"/>
                </a:lnTo>
                <a:lnTo>
                  <a:pt x="373343" y="253098"/>
                </a:lnTo>
                <a:lnTo>
                  <a:pt x="389507" y="304457"/>
                </a:lnTo>
                <a:lnTo>
                  <a:pt x="419484" y="304457"/>
                </a:lnTo>
                <a:lnTo>
                  <a:pt x="403292" y="253060"/>
                </a:lnTo>
                <a:lnTo>
                  <a:pt x="471152" y="200367"/>
                </a:lnTo>
                <a:lnTo>
                  <a:pt x="476260" y="192896"/>
                </a:lnTo>
                <a:lnTo>
                  <a:pt x="475969" y="184513"/>
                </a:lnTo>
                <a:lnTo>
                  <a:pt x="471109" y="177666"/>
                </a:lnTo>
                <a:lnTo>
                  <a:pt x="462508" y="174802"/>
                </a:lnTo>
                <a:lnTo>
                  <a:pt x="376521" y="174040"/>
                </a:lnTo>
                <a:lnTo>
                  <a:pt x="364766" y="141541"/>
                </a:lnTo>
                <a:close/>
              </a:path>
            </a:pathLst>
          </a:custGeom>
          <a:solidFill>
            <a:srgbClr val="AFD256">
              <a:alpha val="4627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1" name="Google Shape;251;p37"/>
          <p:cNvSpPr/>
          <p:nvPr/>
        </p:nvSpPr>
        <p:spPr>
          <a:xfrm>
            <a:off x="0" y="1341624"/>
            <a:ext cx="580549" cy="678656"/>
          </a:xfrm>
          <a:custGeom>
            <a:avLst/>
            <a:gdLst/>
            <a:ahLst/>
            <a:cxnLst/>
            <a:rect l="l" t="t" r="r" b="b"/>
            <a:pathLst>
              <a:path w="774065" h="904875" extrusionOk="0">
                <a:moveTo>
                  <a:pt x="514375" y="354266"/>
                </a:moveTo>
                <a:lnTo>
                  <a:pt x="508571" y="304812"/>
                </a:lnTo>
                <a:lnTo>
                  <a:pt x="490537" y="258368"/>
                </a:lnTo>
                <a:lnTo>
                  <a:pt x="460819" y="217106"/>
                </a:lnTo>
                <a:lnTo>
                  <a:pt x="446176" y="210400"/>
                </a:lnTo>
                <a:lnTo>
                  <a:pt x="438226" y="211658"/>
                </a:lnTo>
                <a:lnTo>
                  <a:pt x="431114" y="216039"/>
                </a:lnTo>
                <a:lnTo>
                  <a:pt x="426250" y="222834"/>
                </a:lnTo>
                <a:lnTo>
                  <a:pt x="424421" y="230695"/>
                </a:lnTo>
                <a:lnTo>
                  <a:pt x="425678" y="238671"/>
                </a:lnTo>
                <a:lnTo>
                  <a:pt x="430047" y="245795"/>
                </a:lnTo>
                <a:lnTo>
                  <a:pt x="453478" y="278333"/>
                </a:lnTo>
                <a:lnTo>
                  <a:pt x="467702" y="314960"/>
                </a:lnTo>
                <a:lnTo>
                  <a:pt x="472274" y="353974"/>
                </a:lnTo>
                <a:lnTo>
                  <a:pt x="466801" y="393700"/>
                </a:lnTo>
                <a:lnTo>
                  <a:pt x="439724" y="448589"/>
                </a:lnTo>
                <a:lnTo>
                  <a:pt x="393598" y="488835"/>
                </a:lnTo>
                <a:lnTo>
                  <a:pt x="335661" y="508469"/>
                </a:lnTo>
                <a:lnTo>
                  <a:pt x="305142" y="509397"/>
                </a:lnTo>
                <a:lnTo>
                  <a:pt x="274561" y="504266"/>
                </a:lnTo>
                <a:lnTo>
                  <a:pt x="219697" y="477177"/>
                </a:lnTo>
                <a:lnTo>
                  <a:pt x="179476" y="431038"/>
                </a:lnTo>
                <a:lnTo>
                  <a:pt x="159829" y="373049"/>
                </a:lnTo>
                <a:lnTo>
                  <a:pt x="158902" y="342531"/>
                </a:lnTo>
                <a:lnTo>
                  <a:pt x="164020" y="311975"/>
                </a:lnTo>
                <a:lnTo>
                  <a:pt x="191109" y="257048"/>
                </a:lnTo>
                <a:lnTo>
                  <a:pt x="237248" y="216801"/>
                </a:lnTo>
                <a:lnTo>
                  <a:pt x="295186" y="197154"/>
                </a:lnTo>
                <a:lnTo>
                  <a:pt x="325691" y="196227"/>
                </a:lnTo>
                <a:lnTo>
                  <a:pt x="356247" y="201371"/>
                </a:lnTo>
                <a:lnTo>
                  <a:pt x="364578" y="201891"/>
                </a:lnTo>
                <a:lnTo>
                  <a:pt x="374675" y="164439"/>
                </a:lnTo>
                <a:lnTo>
                  <a:pt x="328472" y="154216"/>
                </a:lnTo>
                <a:lnTo>
                  <a:pt x="289788" y="155409"/>
                </a:lnTo>
                <a:lnTo>
                  <a:pt x="252082" y="164147"/>
                </a:lnTo>
                <a:lnTo>
                  <a:pt x="216268" y="180340"/>
                </a:lnTo>
                <a:lnTo>
                  <a:pt x="184277" y="203136"/>
                </a:lnTo>
                <a:lnTo>
                  <a:pt x="157759" y="231355"/>
                </a:lnTo>
                <a:lnTo>
                  <a:pt x="137274" y="264210"/>
                </a:lnTo>
                <a:lnTo>
                  <a:pt x="123418" y="301002"/>
                </a:lnTo>
                <a:lnTo>
                  <a:pt x="116916" y="339750"/>
                </a:lnTo>
                <a:lnTo>
                  <a:pt x="118097" y="378447"/>
                </a:lnTo>
                <a:lnTo>
                  <a:pt x="126847" y="416179"/>
                </a:lnTo>
                <a:lnTo>
                  <a:pt x="143027" y="451993"/>
                </a:lnTo>
                <a:lnTo>
                  <a:pt x="165836" y="483984"/>
                </a:lnTo>
                <a:lnTo>
                  <a:pt x="194030" y="510527"/>
                </a:lnTo>
                <a:lnTo>
                  <a:pt x="226872" y="531012"/>
                </a:lnTo>
                <a:lnTo>
                  <a:pt x="263639" y="544893"/>
                </a:lnTo>
                <a:lnTo>
                  <a:pt x="302691" y="551421"/>
                </a:lnTo>
                <a:lnTo>
                  <a:pt x="315734" y="551853"/>
                </a:lnTo>
                <a:lnTo>
                  <a:pt x="341363" y="550176"/>
                </a:lnTo>
                <a:lnTo>
                  <a:pt x="391033" y="536854"/>
                </a:lnTo>
                <a:lnTo>
                  <a:pt x="446557" y="502488"/>
                </a:lnTo>
                <a:lnTo>
                  <a:pt x="473087" y="474281"/>
                </a:lnTo>
                <a:lnTo>
                  <a:pt x="493560" y="441413"/>
                </a:lnTo>
                <a:lnTo>
                  <a:pt x="507428" y="404634"/>
                </a:lnTo>
                <a:lnTo>
                  <a:pt x="514375" y="354266"/>
                </a:lnTo>
                <a:close/>
              </a:path>
              <a:path w="774065" h="904875" extrusionOk="0">
                <a:moveTo>
                  <a:pt x="773722" y="698296"/>
                </a:moveTo>
                <a:lnTo>
                  <a:pt x="713943" y="618972"/>
                </a:lnTo>
                <a:lnTo>
                  <a:pt x="713943" y="688873"/>
                </a:lnTo>
                <a:lnTo>
                  <a:pt x="572617" y="705154"/>
                </a:lnTo>
                <a:lnTo>
                  <a:pt x="566115" y="710057"/>
                </a:lnTo>
                <a:lnTo>
                  <a:pt x="563219" y="717118"/>
                </a:lnTo>
                <a:lnTo>
                  <a:pt x="511581" y="841590"/>
                </a:lnTo>
                <a:lnTo>
                  <a:pt x="411086" y="708253"/>
                </a:lnTo>
                <a:lnTo>
                  <a:pt x="415620" y="706805"/>
                </a:lnTo>
                <a:lnTo>
                  <a:pt x="419684" y="703922"/>
                </a:lnTo>
                <a:lnTo>
                  <a:pt x="422465" y="699668"/>
                </a:lnTo>
                <a:lnTo>
                  <a:pt x="444144" y="666102"/>
                </a:lnTo>
                <a:lnTo>
                  <a:pt x="447522" y="660857"/>
                </a:lnTo>
                <a:lnTo>
                  <a:pt x="471093" y="624357"/>
                </a:lnTo>
                <a:lnTo>
                  <a:pt x="560628" y="619887"/>
                </a:lnTo>
                <a:lnTo>
                  <a:pt x="568210" y="618058"/>
                </a:lnTo>
                <a:lnTo>
                  <a:pt x="574446" y="613765"/>
                </a:lnTo>
                <a:lnTo>
                  <a:pt x="578739" y="607542"/>
                </a:lnTo>
                <a:lnTo>
                  <a:pt x="580542" y="599948"/>
                </a:lnTo>
                <a:lnTo>
                  <a:pt x="584733" y="517410"/>
                </a:lnTo>
                <a:lnTo>
                  <a:pt x="713943" y="688873"/>
                </a:lnTo>
                <a:lnTo>
                  <a:pt x="713943" y="618972"/>
                </a:lnTo>
                <a:lnTo>
                  <a:pt x="637413" y="517410"/>
                </a:lnTo>
                <a:lnTo>
                  <a:pt x="616686" y="489902"/>
                </a:lnTo>
                <a:lnTo>
                  <a:pt x="660323" y="461670"/>
                </a:lnTo>
                <a:lnTo>
                  <a:pt x="665975" y="456272"/>
                </a:lnTo>
                <a:lnTo>
                  <a:pt x="669213" y="449427"/>
                </a:lnTo>
                <a:lnTo>
                  <a:pt x="669836" y="441871"/>
                </a:lnTo>
                <a:lnTo>
                  <a:pt x="667639" y="434390"/>
                </a:lnTo>
                <a:lnTo>
                  <a:pt x="626732" y="354609"/>
                </a:lnTo>
                <a:lnTo>
                  <a:pt x="667639" y="274828"/>
                </a:lnTo>
                <a:lnTo>
                  <a:pt x="669836" y="267335"/>
                </a:lnTo>
                <a:lnTo>
                  <a:pt x="669213" y="259803"/>
                </a:lnTo>
                <a:lnTo>
                  <a:pt x="665975" y="252958"/>
                </a:lnTo>
                <a:lnTo>
                  <a:pt x="660323" y="247586"/>
                </a:lnTo>
                <a:lnTo>
                  <a:pt x="621512" y="222465"/>
                </a:lnTo>
                <a:lnTo>
                  <a:pt x="621512" y="272580"/>
                </a:lnTo>
                <a:lnTo>
                  <a:pt x="581304" y="351028"/>
                </a:lnTo>
                <a:lnTo>
                  <a:pt x="581304" y="358190"/>
                </a:lnTo>
                <a:lnTo>
                  <a:pt x="621512" y="436676"/>
                </a:lnTo>
                <a:lnTo>
                  <a:pt x="547522" y="484530"/>
                </a:lnTo>
                <a:lnTo>
                  <a:pt x="543953" y="490740"/>
                </a:lnTo>
                <a:lnTo>
                  <a:pt x="539534" y="578802"/>
                </a:lnTo>
                <a:lnTo>
                  <a:pt x="451434" y="583209"/>
                </a:lnTo>
                <a:lnTo>
                  <a:pt x="445274" y="586790"/>
                </a:lnTo>
                <a:lnTo>
                  <a:pt x="397446" y="660857"/>
                </a:lnTo>
                <a:lnTo>
                  <a:pt x="321970" y="622211"/>
                </a:lnTo>
                <a:lnTo>
                  <a:pt x="318693" y="621423"/>
                </a:lnTo>
                <a:lnTo>
                  <a:pt x="312115" y="621423"/>
                </a:lnTo>
                <a:lnTo>
                  <a:pt x="308838" y="622211"/>
                </a:lnTo>
                <a:lnTo>
                  <a:pt x="233400" y="660857"/>
                </a:lnTo>
                <a:lnTo>
                  <a:pt x="185547" y="586778"/>
                </a:lnTo>
                <a:lnTo>
                  <a:pt x="179387" y="583209"/>
                </a:lnTo>
                <a:lnTo>
                  <a:pt x="91338" y="578802"/>
                </a:lnTo>
                <a:lnTo>
                  <a:pt x="88315" y="518515"/>
                </a:lnTo>
                <a:lnTo>
                  <a:pt x="86918" y="490740"/>
                </a:lnTo>
                <a:lnTo>
                  <a:pt x="83337" y="484568"/>
                </a:lnTo>
                <a:lnTo>
                  <a:pt x="9347" y="436676"/>
                </a:lnTo>
                <a:lnTo>
                  <a:pt x="46418" y="364210"/>
                </a:lnTo>
                <a:lnTo>
                  <a:pt x="49530" y="358190"/>
                </a:lnTo>
                <a:lnTo>
                  <a:pt x="49530" y="351028"/>
                </a:lnTo>
                <a:lnTo>
                  <a:pt x="46418" y="345046"/>
                </a:lnTo>
                <a:lnTo>
                  <a:pt x="9347" y="272580"/>
                </a:lnTo>
                <a:lnTo>
                  <a:pt x="83337" y="224726"/>
                </a:lnTo>
                <a:lnTo>
                  <a:pt x="86918" y="218516"/>
                </a:lnTo>
                <a:lnTo>
                  <a:pt x="91338" y="130429"/>
                </a:lnTo>
                <a:lnTo>
                  <a:pt x="179387" y="126009"/>
                </a:lnTo>
                <a:lnTo>
                  <a:pt x="185559" y="122428"/>
                </a:lnTo>
                <a:lnTo>
                  <a:pt x="233400" y="48361"/>
                </a:lnTo>
                <a:lnTo>
                  <a:pt x="311848" y="88595"/>
                </a:lnTo>
                <a:lnTo>
                  <a:pt x="318998" y="88595"/>
                </a:lnTo>
                <a:lnTo>
                  <a:pt x="397446" y="48361"/>
                </a:lnTo>
                <a:lnTo>
                  <a:pt x="441591" y="116751"/>
                </a:lnTo>
                <a:lnTo>
                  <a:pt x="445274" y="122428"/>
                </a:lnTo>
                <a:lnTo>
                  <a:pt x="451446" y="126009"/>
                </a:lnTo>
                <a:lnTo>
                  <a:pt x="539534" y="130429"/>
                </a:lnTo>
                <a:lnTo>
                  <a:pt x="543953" y="218516"/>
                </a:lnTo>
                <a:lnTo>
                  <a:pt x="547522" y="224688"/>
                </a:lnTo>
                <a:lnTo>
                  <a:pt x="621512" y="272580"/>
                </a:lnTo>
                <a:lnTo>
                  <a:pt x="621512" y="222465"/>
                </a:lnTo>
                <a:lnTo>
                  <a:pt x="585114" y="198894"/>
                </a:lnTo>
                <a:lnTo>
                  <a:pt x="580580" y="109283"/>
                </a:lnTo>
                <a:lnTo>
                  <a:pt x="471093" y="84861"/>
                </a:lnTo>
                <a:lnTo>
                  <a:pt x="447535" y="48361"/>
                </a:lnTo>
                <a:lnTo>
                  <a:pt x="422465" y="9537"/>
                </a:lnTo>
                <a:lnTo>
                  <a:pt x="402678" y="12"/>
                </a:lnTo>
                <a:lnTo>
                  <a:pt x="395198" y="2222"/>
                </a:lnTo>
                <a:lnTo>
                  <a:pt x="315429" y="43141"/>
                </a:lnTo>
                <a:lnTo>
                  <a:pt x="235661" y="2222"/>
                </a:lnTo>
                <a:lnTo>
                  <a:pt x="228193" y="0"/>
                </a:lnTo>
                <a:lnTo>
                  <a:pt x="220611" y="635"/>
                </a:lnTo>
                <a:lnTo>
                  <a:pt x="213791" y="3873"/>
                </a:lnTo>
                <a:lnTo>
                  <a:pt x="208419" y="9537"/>
                </a:lnTo>
                <a:lnTo>
                  <a:pt x="159766" y="84861"/>
                </a:lnTo>
                <a:lnTo>
                  <a:pt x="70269" y="89319"/>
                </a:lnTo>
                <a:lnTo>
                  <a:pt x="45783" y="198894"/>
                </a:lnTo>
                <a:lnTo>
                  <a:pt x="0" y="228536"/>
                </a:lnTo>
                <a:lnTo>
                  <a:pt x="0" y="346583"/>
                </a:lnTo>
                <a:lnTo>
                  <a:pt x="4102" y="354609"/>
                </a:lnTo>
                <a:lnTo>
                  <a:pt x="0" y="362623"/>
                </a:lnTo>
                <a:lnTo>
                  <a:pt x="0" y="480720"/>
                </a:lnTo>
                <a:lnTo>
                  <a:pt x="14770" y="490283"/>
                </a:lnTo>
                <a:lnTo>
                  <a:pt x="0" y="510209"/>
                </a:lnTo>
                <a:lnTo>
                  <a:pt x="0" y="580796"/>
                </a:lnTo>
                <a:lnTo>
                  <a:pt x="46177" y="518515"/>
                </a:lnTo>
                <a:lnTo>
                  <a:pt x="50292" y="599960"/>
                </a:lnTo>
                <a:lnTo>
                  <a:pt x="159753" y="624370"/>
                </a:lnTo>
                <a:lnTo>
                  <a:pt x="211709" y="704799"/>
                </a:lnTo>
                <a:lnTo>
                  <a:pt x="216941" y="707898"/>
                </a:lnTo>
                <a:lnTo>
                  <a:pt x="222554" y="708863"/>
                </a:lnTo>
                <a:lnTo>
                  <a:pt x="122542" y="841590"/>
                </a:lnTo>
                <a:lnTo>
                  <a:pt x="67970" y="710057"/>
                </a:lnTo>
                <a:lnTo>
                  <a:pt x="61468" y="705154"/>
                </a:lnTo>
                <a:lnTo>
                  <a:pt x="0" y="698068"/>
                </a:lnTo>
                <a:lnTo>
                  <a:pt x="0" y="740422"/>
                </a:lnTo>
                <a:lnTo>
                  <a:pt x="36817" y="744664"/>
                </a:lnTo>
                <a:lnTo>
                  <a:pt x="100711" y="898664"/>
                </a:lnTo>
                <a:lnTo>
                  <a:pt x="107099" y="903554"/>
                </a:lnTo>
                <a:lnTo>
                  <a:pt x="115455" y="904608"/>
                </a:lnTo>
                <a:lnTo>
                  <a:pt x="116357" y="904671"/>
                </a:lnTo>
                <a:lnTo>
                  <a:pt x="123774" y="904671"/>
                </a:lnTo>
                <a:lnTo>
                  <a:pt x="175247" y="841590"/>
                </a:lnTo>
                <a:lnTo>
                  <a:pt x="300380" y="675551"/>
                </a:lnTo>
                <a:lnTo>
                  <a:pt x="301637" y="673150"/>
                </a:lnTo>
                <a:lnTo>
                  <a:pt x="315429" y="666102"/>
                </a:lnTo>
                <a:lnTo>
                  <a:pt x="334010" y="675627"/>
                </a:lnTo>
                <a:lnTo>
                  <a:pt x="334391" y="676325"/>
                </a:lnTo>
                <a:lnTo>
                  <a:pt x="334619" y="676668"/>
                </a:lnTo>
                <a:lnTo>
                  <a:pt x="504151" y="901611"/>
                </a:lnTo>
                <a:lnTo>
                  <a:pt x="510400" y="904671"/>
                </a:lnTo>
                <a:lnTo>
                  <a:pt x="517829" y="904671"/>
                </a:lnTo>
                <a:lnTo>
                  <a:pt x="557149" y="841590"/>
                </a:lnTo>
                <a:lnTo>
                  <a:pt x="597331" y="744664"/>
                </a:lnTo>
                <a:lnTo>
                  <a:pt x="762800" y="725627"/>
                </a:lnTo>
                <a:lnTo>
                  <a:pt x="769239" y="720826"/>
                </a:lnTo>
                <a:lnTo>
                  <a:pt x="773722" y="710374"/>
                </a:lnTo>
                <a:lnTo>
                  <a:pt x="773722" y="698296"/>
                </a:lnTo>
                <a:close/>
              </a:path>
            </a:pathLst>
          </a:custGeom>
          <a:solidFill>
            <a:srgbClr val="EE395B">
              <a:alpha val="2431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2" name="Google Shape;252;p37"/>
          <p:cNvSpPr/>
          <p:nvPr/>
        </p:nvSpPr>
        <p:spPr>
          <a:xfrm>
            <a:off x="8626431" y="1335998"/>
            <a:ext cx="517684" cy="572452"/>
          </a:xfrm>
          <a:custGeom>
            <a:avLst/>
            <a:gdLst/>
            <a:ahLst/>
            <a:cxnLst/>
            <a:rect l="l" t="t" r="r" b="b"/>
            <a:pathLst>
              <a:path w="690245" h="763269" extrusionOk="0">
                <a:moveTo>
                  <a:pt x="604556" y="38159"/>
                </a:moveTo>
                <a:lnTo>
                  <a:pt x="551290" y="38159"/>
                </a:lnTo>
                <a:lnTo>
                  <a:pt x="558671" y="39665"/>
                </a:lnTo>
                <a:lnTo>
                  <a:pt x="564716" y="43764"/>
                </a:lnTo>
                <a:lnTo>
                  <a:pt x="568800" y="49831"/>
                </a:lnTo>
                <a:lnTo>
                  <a:pt x="570300" y="57239"/>
                </a:lnTo>
                <a:lnTo>
                  <a:pt x="570300" y="114479"/>
                </a:lnTo>
                <a:lnTo>
                  <a:pt x="123565" y="114479"/>
                </a:lnTo>
                <a:lnTo>
                  <a:pt x="75386" y="124197"/>
                </a:lnTo>
                <a:lnTo>
                  <a:pt x="36119" y="150730"/>
                </a:lnTo>
                <a:lnTo>
                  <a:pt x="9683" y="190142"/>
                </a:lnTo>
                <a:lnTo>
                  <a:pt x="0" y="238498"/>
                </a:lnTo>
                <a:lnTo>
                  <a:pt x="0" y="639179"/>
                </a:lnTo>
                <a:lnTo>
                  <a:pt x="9683" y="687535"/>
                </a:lnTo>
                <a:lnTo>
                  <a:pt x="36119" y="726946"/>
                </a:lnTo>
                <a:lnTo>
                  <a:pt x="75386" y="753479"/>
                </a:lnTo>
                <a:lnTo>
                  <a:pt x="123565" y="763198"/>
                </a:lnTo>
                <a:lnTo>
                  <a:pt x="690088" y="763198"/>
                </a:lnTo>
                <a:lnTo>
                  <a:pt x="690088" y="725039"/>
                </a:lnTo>
                <a:lnTo>
                  <a:pt x="123565" y="725038"/>
                </a:lnTo>
                <a:lnTo>
                  <a:pt x="90149" y="718331"/>
                </a:lnTo>
                <a:lnTo>
                  <a:pt x="62970" y="699996"/>
                </a:lnTo>
                <a:lnTo>
                  <a:pt x="44703" y="672718"/>
                </a:lnTo>
                <a:lnTo>
                  <a:pt x="38020" y="639179"/>
                </a:lnTo>
                <a:lnTo>
                  <a:pt x="38020" y="374919"/>
                </a:lnTo>
                <a:lnTo>
                  <a:pt x="139636" y="374919"/>
                </a:lnTo>
                <a:lnTo>
                  <a:pt x="119441" y="368285"/>
                </a:lnTo>
                <a:lnTo>
                  <a:pt x="76960" y="351114"/>
                </a:lnTo>
                <a:lnTo>
                  <a:pt x="38020" y="331989"/>
                </a:lnTo>
                <a:lnTo>
                  <a:pt x="38020" y="238498"/>
                </a:lnTo>
                <a:lnTo>
                  <a:pt x="44703" y="204959"/>
                </a:lnTo>
                <a:lnTo>
                  <a:pt x="62970" y="177681"/>
                </a:lnTo>
                <a:lnTo>
                  <a:pt x="90149" y="159346"/>
                </a:lnTo>
                <a:lnTo>
                  <a:pt x="123565" y="152638"/>
                </a:lnTo>
                <a:lnTo>
                  <a:pt x="690088" y="152639"/>
                </a:lnTo>
                <a:lnTo>
                  <a:pt x="690088" y="113525"/>
                </a:lnTo>
                <a:lnTo>
                  <a:pt x="608320" y="113525"/>
                </a:lnTo>
                <a:lnTo>
                  <a:pt x="608320" y="56285"/>
                </a:lnTo>
                <a:lnTo>
                  <a:pt x="604556" y="38159"/>
                </a:lnTo>
                <a:close/>
              </a:path>
              <a:path w="690245" h="763269" extrusionOk="0">
                <a:moveTo>
                  <a:pt x="139636" y="374919"/>
                </a:moveTo>
                <a:lnTo>
                  <a:pt x="38020" y="374919"/>
                </a:lnTo>
                <a:lnTo>
                  <a:pt x="78603" y="393479"/>
                </a:lnTo>
                <a:lnTo>
                  <a:pt x="121996" y="409852"/>
                </a:lnTo>
                <a:lnTo>
                  <a:pt x="167983" y="423956"/>
                </a:lnTo>
                <a:lnTo>
                  <a:pt x="216348" y="435707"/>
                </a:lnTo>
                <a:lnTo>
                  <a:pt x="266874" y="445022"/>
                </a:lnTo>
                <a:lnTo>
                  <a:pt x="319346" y="451817"/>
                </a:lnTo>
                <a:lnTo>
                  <a:pt x="373546" y="456008"/>
                </a:lnTo>
                <a:lnTo>
                  <a:pt x="381611" y="471930"/>
                </a:lnTo>
                <a:lnTo>
                  <a:pt x="393863" y="484632"/>
                </a:lnTo>
                <a:lnTo>
                  <a:pt x="409502" y="493039"/>
                </a:lnTo>
                <a:lnTo>
                  <a:pt x="427725" y="496080"/>
                </a:lnTo>
                <a:lnTo>
                  <a:pt x="445948" y="493173"/>
                </a:lnTo>
                <a:lnTo>
                  <a:pt x="461586" y="484989"/>
                </a:lnTo>
                <a:lnTo>
                  <a:pt x="473839" y="472333"/>
                </a:lnTo>
                <a:lnTo>
                  <a:pt x="480961" y="457916"/>
                </a:lnTo>
                <a:lnTo>
                  <a:pt x="418220" y="457916"/>
                </a:lnTo>
                <a:lnTo>
                  <a:pt x="411566" y="451238"/>
                </a:lnTo>
                <a:lnTo>
                  <a:pt x="407764" y="437883"/>
                </a:lnTo>
                <a:lnTo>
                  <a:pt x="409665" y="432159"/>
                </a:lnTo>
                <a:lnTo>
                  <a:pt x="412517" y="424527"/>
                </a:lnTo>
                <a:lnTo>
                  <a:pt x="419170" y="419757"/>
                </a:lnTo>
                <a:lnTo>
                  <a:pt x="690088" y="419757"/>
                </a:lnTo>
                <a:lnTo>
                  <a:pt x="690088" y="417849"/>
                </a:lnTo>
                <a:lnTo>
                  <a:pt x="374497" y="417849"/>
                </a:lnTo>
                <a:lnTo>
                  <a:pt x="318797" y="413443"/>
                </a:lnTo>
                <a:lnTo>
                  <a:pt x="265142" y="406084"/>
                </a:lnTo>
                <a:lnTo>
                  <a:pt x="213832" y="395971"/>
                </a:lnTo>
                <a:lnTo>
                  <a:pt x="165165" y="383305"/>
                </a:lnTo>
                <a:lnTo>
                  <a:pt x="139636" y="374919"/>
                </a:lnTo>
                <a:close/>
              </a:path>
              <a:path w="690245" h="763269" extrusionOk="0">
                <a:moveTo>
                  <a:pt x="690088" y="419757"/>
                </a:moveTo>
                <a:lnTo>
                  <a:pt x="435329" y="419757"/>
                </a:lnTo>
                <a:lnTo>
                  <a:pt x="442933" y="424527"/>
                </a:lnTo>
                <a:lnTo>
                  <a:pt x="445784" y="432159"/>
                </a:lnTo>
                <a:lnTo>
                  <a:pt x="447685" y="437883"/>
                </a:lnTo>
                <a:lnTo>
                  <a:pt x="445784" y="444561"/>
                </a:lnTo>
                <a:lnTo>
                  <a:pt x="442933" y="452192"/>
                </a:lnTo>
                <a:lnTo>
                  <a:pt x="435329" y="457916"/>
                </a:lnTo>
                <a:lnTo>
                  <a:pt x="480961" y="457916"/>
                </a:lnTo>
                <a:lnTo>
                  <a:pt x="481903" y="456008"/>
                </a:lnTo>
                <a:lnTo>
                  <a:pt x="536104" y="451767"/>
                </a:lnTo>
                <a:lnTo>
                  <a:pt x="588575" y="444855"/>
                </a:lnTo>
                <a:lnTo>
                  <a:pt x="639102" y="435407"/>
                </a:lnTo>
                <a:lnTo>
                  <a:pt x="687466" y="423556"/>
                </a:lnTo>
                <a:lnTo>
                  <a:pt x="690088" y="422751"/>
                </a:lnTo>
                <a:lnTo>
                  <a:pt x="690088" y="419757"/>
                </a:lnTo>
                <a:close/>
              </a:path>
              <a:path w="690245" h="763269" extrusionOk="0">
                <a:moveTo>
                  <a:pt x="427725" y="381597"/>
                </a:moveTo>
                <a:lnTo>
                  <a:pt x="410185" y="384310"/>
                </a:lnTo>
                <a:lnTo>
                  <a:pt x="395051" y="391852"/>
                </a:lnTo>
                <a:lnTo>
                  <a:pt x="382947" y="403330"/>
                </a:lnTo>
                <a:lnTo>
                  <a:pt x="374497" y="417849"/>
                </a:lnTo>
                <a:lnTo>
                  <a:pt x="480953" y="417849"/>
                </a:lnTo>
                <a:lnTo>
                  <a:pt x="472369" y="402928"/>
                </a:lnTo>
                <a:lnTo>
                  <a:pt x="460042" y="391495"/>
                </a:lnTo>
                <a:lnTo>
                  <a:pt x="444863" y="384176"/>
                </a:lnTo>
                <a:lnTo>
                  <a:pt x="427725" y="381597"/>
                </a:lnTo>
                <a:close/>
              </a:path>
              <a:path w="690245" h="763269" extrusionOk="0">
                <a:moveTo>
                  <a:pt x="690088" y="383756"/>
                </a:moveTo>
                <a:lnTo>
                  <a:pt x="641618" y="396271"/>
                </a:lnTo>
                <a:lnTo>
                  <a:pt x="590307" y="406251"/>
                </a:lnTo>
                <a:lnTo>
                  <a:pt x="536653" y="413493"/>
                </a:lnTo>
                <a:lnTo>
                  <a:pt x="480953" y="417849"/>
                </a:lnTo>
                <a:lnTo>
                  <a:pt x="690088" y="417849"/>
                </a:lnTo>
                <a:lnTo>
                  <a:pt x="690088" y="383756"/>
                </a:lnTo>
                <a:close/>
              </a:path>
              <a:path w="690245" h="763269" extrusionOk="0">
                <a:moveTo>
                  <a:pt x="551290" y="0"/>
                </a:moveTo>
                <a:lnTo>
                  <a:pt x="304160" y="0"/>
                </a:lnTo>
                <a:lnTo>
                  <a:pt x="263882" y="16814"/>
                </a:lnTo>
                <a:lnTo>
                  <a:pt x="247130" y="57239"/>
                </a:lnTo>
                <a:lnTo>
                  <a:pt x="247130" y="114479"/>
                </a:lnTo>
                <a:lnTo>
                  <a:pt x="285150" y="114479"/>
                </a:lnTo>
                <a:lnTo>
                  <a:pt x="285150" y="57239"/>
                </a:lnTo>
                <a:lnTo>
                  <a:pt x="286650" y="49831"/>
                </a:lnTo>
                <a:lnTo>
                  <a:pt x="290734" y="43764"/>
                </a:lnTo>
                <a:lnTo>
                  <a:pt x="296778" y="39665"/>
                </a:lnTo>
                <a:lnTo>
                  <a:pt x="304160" y="38159"/>
                </a:lnTo>
                <a:lnTo>
                  <a:pt x="604556" y="38159"/>
                </a:lnTo>
                <a:lnTo>
                  <a:pt x="603820" y="34612"/>
                </a:lnTo>
                <a:lnTo>
                  <a:pt x="591567" y="16694"/>
                </a:lnTo>
                <a:lnTo>
                  <a:pt x="573434" y="4501"/>
                </a:lnTo>
                <a:lnTo>
                  <a:pt x="551290" y="0"/>
                </a:lnTo>
                <a:close/>
              </a:path>
            </a:pathLst>
          </a:custGeom>
          <a:solidFill>
            <a:srgbClr val="69C7C3">
              <a:alpha val="3450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53" name="Google Shape;253;p37"/>
          <p:cNvGrpSpPr/>
          <p:nvPr/>
        </p:nvGrpSpPr>
        <p:grpSpPr>
          <a:xfrm>
            <a:off x="8628203" y="3402425"/>
            <a:ext cx="516255" cy="642937"/>
            <a:chOff x="11504270" y="4536566"/>
            <a:chExt cx="688340" cy="857250"/>
          </a:xfrm>
        </p:grpSpPr>
        <p:sp>
          <p:nvSpPr>
            <p:cNvPr id="254" name="Google Shape;254;p37"/>
            <p:cNvSpPr/>
            <p:nvPr/>
          </p:nvSpPr>
          <p:spPr>
            <a:xfrm>
              <a:off x="11504270" y="4536566"/>
              <a:ext cx="688340" cy="857250"/>
            </a:xfrm>
            <a:custGeom>
              <a:avLst/>
              <a:gdLst/>
              <a:ahLst/>
              <a:cxnLst/>
              <a:rect l="l" t="t" r="r" b="b"/>
              <a:pathLst>
                <a:path w="688340" h="857250" extrusionOk="0">
                  <a:moveTo>
                    <a:pt x="485533" y="449313"/>
                  </a:moveTo>
                  <a:lnTo>
                    <a:pt x="479132" y="442912"/>
                  </a:lnTo>
                  <a:lnTo>
                    <a:pt x="442696" y="442912"/>
                  </a:lnTo>
                  <a:lnTo>
                    <a:pt x="442696" y="406450"/>
                  </a:lnTo>
                  <a:lnTo>
                    <a:pt x="436295" y="400050"/>
                  </a:lnTo>
                  <a:lnTo>
                    <a:pt x="420535" y="400050"/>
                  </a:lnTo>
                  <a:lnTo>
                    <a:pt x="414134" y="406450"/>
                  </a:lnTo>
                  <a:lnTo>
                    <a:pt x="414134" y="471487"/>
                  </a:lnTo>
                  <a:lnTo>
                    <a:pt x="479132" y="471487"/>
                  </a:lnTo>
                  <a:lnTo>
                    <a:pt x="485533" y="465086"/>
                  </a:lnTo>
                  <a:lnTo>
                    <a:pt x="485533" y="457200"/>
                  </a:lnTo>
                  <a:lnTo>
                    <a:pt x="485533" y="449313"/>
                  </a:lnTo>
                  <a:close/>
                </a:path>
                <a:path w="688340" h="857250" extrusionOk="0">
                  <a:moveTo>
                    <a:pt x="542658" y="457200"/>
                  </a:moveTo>
                  <a:lnTo>
                    <a:pt x="533679" y="412711"/>
                  </a:lnTo>
                  <a:lnTo>
                    <a:pt x="514096" y="383654"/>
                  </a:lnTo>
                  <a:lnTo>
                    <a:pt x="514096" y="457200"/>
                  </a:lnTo>
                  <a:lnTo>
                    <a:pt x="507365" y="490575"/>
                  </a:lnTo>
                  <a:lnTo>
                    <a:pt x="489000" y="517829"/>
                  </a:lnTo>
                  <a:lnTo>
                    <a:pt x="461772" y="536194"/>
                  </a:lnTo>
                  <a:lnTo>
                    <a:pt x="428409" y="542925"/>
                  </a:lnTo>
                  <a:lnTo>
                    <a:pt x="395058" y="536194"/>
                  </a:lnTo>
                  <a:lnTo>
                    <a:pt x="367817" y="517829"/>
                  </a:lnTo>
                  <a:lnTo>
                    <a:pt x="349465" y="490575"/>
                  </a:lnTo>
                  <a:lnTo>
                    <a:pt x="342734" y="457200"/>
                  </a:lnTo>
                  <a:lnTo>
                    <a:pt x="349465" y="423837"/>
                  </a:lnTo>
                  <a:lnTo>
                    <a:pt x="367817" y="396582"/>
                  </a:lnTo>
                  <a:lnTo>
                    <a:pt x="395058" y="378218"/>
                  </a:lnTo>
                  <a:lnTo>
                    <a:pt x="428409" y="371475"/>
                  </a:lnTo>
                  <a:lnTo>
                    <a:pt x="461772" y="378218"/>
                  </a:lnTo>
                  <a:lnTo>
                    <a:pt x="489000" y="396582"/>
                  </a:lnTo>
                  <a:lnTo>
                    <a:pt x="507365" y="423837"/>
                  </a:lnTo>
                  <a:lnTo>
                    <a:pt x="514096" y="457200"/>
                  </a:lnTo>
                  <a:lnTo>
                    <a:pt x="514096" y="383654"/>
                  </a:lnTo>
                  <a:lnTo>
                    <a:pt x="509193" y="376377"/>
                  </a:lnTo>
                  <a:lnTo>
                    <a:pt x="501929" y="371475"/>
                  </a:lnTo>
                  <a:lnTo>
                    <a:pt x="472884" y="351891"/>
                  </a:lnTo>
                  <a:lnTo>
                    <a:pt x="428409" y="342900"/>
                  </a:lnTo>
                  <a:lnTo>
                    <a:pt x="383946" y="351891"/>
                  </a:lnTo>
                  <a:lnTo>
                    <a:pt x="347637" y="376377"/>
                  </a:lnTo>
                  <a:lnTo>
                    <a:pt x="323151" y="412711"/>
                  </a:lnTo>
                  <a:lnTo>
                    <a:pt x="314172" y="457200"/>
                  </a:lnTo>
                  <a:lnTo>
                    <a:pt x="323151" y="501700"/>
                  </a:lnTo>
                  <a:lnTo>
                    <a:pt x="347637" y="538035"/>
                  </a:lnTo>
                  <a:lnTo>
                    <a:pt x="383946" y="562521"/>
                  </a:lnTo>
                  <a:lnTo>
                    <a:pt x="428409" y="571500"/>
                  </a:lnTo>
                  <a:lnTo>
                    <a:pt x="472884" y="562521"/>
                  </a:lnTo>
                  <a:lnTo>
                    <a:pt x="501929" y="542925"/>
                  </a:lnTo>
                  <a:lnTo>
                    <a:pt x="509193" y="538035"/>
                  </a:lnTo>
                  <a:lnTo>
                    <a:pt x="533679" y="501700"/>
                  </a:lnTo>
                  <a:lnTo>
                    <a:pt x="542658" y="457200"/>
                  </a:lnTo>
                  <a:close/>
                </a:path>
                <a:path w="688340" h="857250" extrusionOk="0">
                  <a:moveTo>
                    <a:pt x="687730" y="242887"/>
                  </a:moveTo>
                  <a:lnTo>
                    <a:pt x="478370" y="242887"/>
                  </a:lnTo>
                  <a:lnTo>
                    <a:pt x="464146" y="223875"/>
                  </a:lnTo>
                  <a:lnTo>
                    <a:pt x="444715" y="197929"/>
                  </a:lnTo>
                  <a:lnTo>
                    <a:pt x="443763" y="196900"/>
                  </a:lnTo>
                  <a:lnTo>
                    <a:pt x="442696" y="196024"/>
                  </a:lnTo>
                  <a:lnTo>
                    <a:pt x="442696" y="142875"/>
                  </a:lnTo>
                  <a:lnTo>
                    <a:pt x="655040" y="142875"/>
                  </a:lnTo>
                  <a:lnTo>
                    <a:pt x="635977" y="114300"/>
                  </a:lnTo>
                  <a:lnTo>
                    <a:pt x="616915" y="85725"/>
                  </a:lnTo>
                  <a:lnTo>
                    <a:pt x="635977" y="57150"/>
                  </a:lnTo>
                  <a:lnTo>
                    <a:pt x="655040" y="28575"/>
                  </a:lnTo>
                  <a:lnTo>
                    <a:pt x="601649" y="28575"/>
                  </a:lnTo>
                  <a:lnTo>
                    <a:pt x="601649" y="57150"/>
                  </a:lnTo>
                  <a:lnTo>
                    <a:pt x="582637" y="85725"/>
                  </a:lnTo>
                  <a:lnTo>
                    <a:pt x="601649" y="114300"/>
                  </a:lnTo>
                  <a:lnTo>
                    <a:pt x="442696" y="114300"/>
                  </a:lnTo>
                  <a:lnTo>
                    <a:pt x="442696" y="57150"/>
                  </a:lnTo>
                  <a:lnTo>
                    <a:pt x="601649" y="57150"/>
                  </a:lnTo>
                  <a:lnTo>
                    <a:pt x="601649" y="28575"/>
                  </a:lnTo>
                  <a:lnTo>
                    <a:pt x="442696" y="28575"/>
                  </a:lnTo>
                  <a:lnTo>
                    <a:pt x="442696" y="6400"/>
                  </a:lnTo>
                  <a:lnTo>
                    <a:pt x="436295" y="0"/>
                  </a:lnTo>
                  <a:lnTo>
                    <a:pt x="420535" y="0"/>
                  </a:lnTo>
                  <a:lnTo>
                    <a:pt x="414134" y="6400"/>
                  </a:lnTo>
                  <a:lnTo>
                    <a:pt x="414134" y="196176"/>
                  </a:lnTo>
                  <a:lnTo>
                    <a:pt x="413067" y="197053"/>
                  </a:lnTo>
                  <a:lnTo>
                    <a:pt x="412115" y="198081"/>
                  </a:lnTo>
                  <a:lnTo>
                    <a:pt x="378409" y="242887"/>
                  </a:lnTo>
                  <a:lnTo>
                    <a:pt x="357009" y="242887"/>
                  </a:lnTo>
                  <a:lnTo>
                    <a:pt x="357009" y="271462"/>
                  </a:lnTo>
                  <a:lnTo>
                    <a:pt x="207073" y="471487"/>
                  </a:lnTo>
                  <a:lnTo>
                    <a:pt x="46850" y="471487"/>
                  </a:lnTo>
                  <a:lnTo>
                    <a:pt x="96824" y="271462"/>
                  </a:lnTo>
                  <a:lnTo>
                    <a:pt x="357009" y="271462"/>
                  </a:lnTo>
                  <a:lnTo>
                    <a:pt x="357009" y="242887"/>
                  </a:lnTo>
                  <a:lnTo>
                    <a:pt x="91249" y="242887"/>
                  </a:lnTo>
                  <a:lnTo>
                    <a:pt x="84162" y="244081"/>
                  </a:lnTo>
                  <a:lnTo>
                    <a:pt x="16852" y="473506"/>
                  </a:lnTo>
                  <a:lnTo>
                    <a:pt x="16484" y="482003"/>
                  </a:lnTo>
                  <a:lnTo>
                    <a:pt x="19316" y="489712"/>
                  </a:lnTo>
                  <a:lnTo>
                    <a:pt x="24815" y="495808"/>
                  </a:lnTo>
                  <a:lnTo>
                    <a:pt x="32512" y="499452"/>
                  </a:lnTo>
                  <a:lnTo>
                    <a:pt x="34213" y="499872"/>
                  </a:lnTo>
                  <a:lnTo>
                    <a:pt x="35953" y="500062"/>
                  </a:lnTo>
                  <a:lnTo>
                    <a:pt x="57124" y="500062"/>
                  </a:lnTo>
                  <a:lnTo>
                    <a:pt x="57124" y="828675"/>
                  </a:lnTo>
                  <a:lnTo>
                    <a:pt x="6400" y="828675"/>
                  </a:lnTo>
                  <a:lnTo>
                    <a:pt x="0" y="835075"/>
                  </a:lnTo>
                  <a:lnTo>
                    <a:pt x="0" y="850861"/>
                  </a:lnTo>
                  <a:lnTo>
                    <a:pt x="6400" y="857250"/>
                  </a:lnTo>
                  <a:lnTo>
                    <a:pt x="687730" y="857250"/>
                  </a:lnTo>
                  <a:lnTo>
                    <a:pt x="687730" y="828675"/>
                  </a:lnTo>
                  <a:lnTo>
                    <a:pt x="514096" y="828675"/>
                  </a:lnTo>
                  <a:lnTo>
                    <a:pt x="514096" y="685800"/>
                  </a:lnTo>
                  <a:lnTo>
                    <a:pt x="514096" y="657225"/>
                  </a:lnTo>
                  <a:lnTo>
                    <a:pt x="514096" y="628650"/>
                  </a:lnTo>
                  <a:lnTo>
                    <a:pt x="514096" y="607123"/>
                  </a:lnTo>
                  <a:lnTo>
                    <a:pt x="507047" y="600075"/>
                  </a:lnTo>
                  <a:lnTo>
                    <a:pt x="485533" y="600075"/>
                  </a:lnTo>
                  <a:lnTo>
                    <a:pt x="485533" y="628650"/>
                  </a:lnTo>
                  <a:lnTo>
                    <a:pt x="485533" y="657225"/>
                  </a:lnTo>
                  <a:lnTo>
                    <a:pt x="485533" y="685800"/>
                  </a:lnTo>
                  <a:lnTo>
                    <a:pt x="485533" y="828675"/>
                  </a:lnTo>
                  <a:lnTo>
                    <a:pt x="442696" y="828675"/>
                  </a:lnTo>
                  <a:lnTo>
                    <a:pt x="442696" y="685800"/>
                  </a:lnTo>
                  <a:lnTo>
                    <a:pt x="485533" y="685800"/>
                  </a:lnTo>
                  <a:lnTo>
                    <a:pt x="485533" y="657225"/>
                  </a:lnTo>
                  <a:lnTo>
                    <a:pt x="414134" y="657225"/>
                  </a:lnTo>
                  <a:lnTo>
                    <a:pt x="414134" y="685800"/>
                  </a:lnTo>
                  <a:lnTo>
                    <a:pt x="414134" y="828675"/>
                  </a:lnTo>
                  <a:lnTo>
                    <a:pt x="371297" y="828675"/>
                  </a:lnTo>
                  <a:lnTo>
                    <a:pt x="371297" y="685800"/>
                  </a:lnTo>
                  <a:lnTo>
                    <a:pt x="414134" y="685800"/>
                  </a:lnTo>
                  <a:lnTo>
                    <a:pt x="414134" y="657225"/>
                  </a:lnTo>
                  <a:lnTo>
                    <a:pt x="371297" y="657225"/>
                  </a:lnTo>
                  <a:lnTo>
                    <a:pt x="371297" y="628650"/>
                  </a:lnTo>
                  <a:lnTo>
                    <a:pt x="485533" y="628650"/>
                  </a:lnTo>
                  <a:lnTo>
                    <a:pt x="485533" y="600075"/>
                  </a:lnTo>
                  <a:lnTo>
                    <a:pt x="349770" y="600075"/>
                  </a:lnTo>
                  <a:lnTo>
                    <a:pt x="342734" y="607123"/>
                  </a:lnTo>
                  <a:lnTo>
                    <a:pt x="342734" y="828675"/>
                  </a:lnTo>
                  <a:lnTo>
                    <a:pt x="85686" y="828675"/>
                  </a:lnTo>
                  <a:lnTo>
                    <a:pt x="85686" y="500062"/>
                  </a:lnTo>
                  <a:lnTo>
                    <a:pt x="210642" y="500062"/>
                  </a:lnTo>
                  <a:lnTo>
                    <a:pt x="217373" y="500024"/>
                  </a:lnTo>
                  <a:lnTo>
                    <a:pt x="242773" y="471487"/>
                  </a:lnTo>
                  <a:lnTo>
                    <a:pt x="392734" y="271462"/>
                  </a:lnTo>
                  <a:lnTo>
                    <a:pt x="428409" y="223875"/>
                  </a:lnTo>
                  <a:lnTo>
                    <a:pt x="628345" y="491490"/>
                  </a:lnTo>
                  <a:lnTo>
                    <a:pt x="632409" y="496862"/>
                  </a:lnTo>
                  <a:lnTo>
                    <a:pt x="638733" y="500024"/>
                  </a:lnTo>
                  <a:lnTo>
                    <a:pt x="645477" y="500062"/>
                  </a:lnTo>
                  <a:lnTo>
                    <a:pt x="687730" y="500062"/>
                  </a:lnTo>
                  <a:lnTo>
                    <a:pt x="687730" y="471487"/>
                  </a:lnTo>
                  <a:lnTo>
                    <a:pt x="649744" y="471487"/>
                  </a:lnTo>
                  <a:lnTo>
                    <a:pt x="499821" y="271462"/>
                  </a:lnTo>
                  <a:lnTo>
                    <a:pt x="687730" y="271462"/>
                  </a:lnTo>
                  <a:lnTo>
                    <a:pt x="687730" y="242887"/>
                  </a:lnTo>
                  <a:close/>
                </a:path>
              </a:pathLst>
            </a:custGeom>
            <a:solidFill>
              <a:srgbClr val="A74979">
                <a:alpha val="2431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pic>
          <p:nvPicPr>
            <p:cNvPr id="255" name="Google Shape;255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8523" y="5065204"/>
              <a:ext cx="85682" cy="100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37"/>
            <p:cNvSpPr/>
            <p:nvPr/>
          </p:nvSpPr>
          <p:spPr>
            <a:xfrm>
              <a:off x="11732766" y="5065204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29" extrusionOk="0">
                  <a:moveTo>
                    <a:pt x="64261" y="0"/>
                  </a:moveTo>
                  <a:lnTo>
                    <a:pt x="21420" y="0"/>
                  </a:lnTo>
                  <a:lnTo>
                    <a:pt x="13082" y="1684"/>
                  </a:lnTo>
                  <a:lnTo>
                    <a:pt x="6273" y="6277"/>
                  </a:lnTo>
                  <a:lnTo>
                    <a:pt x="1683" y="13090"/>
                  </a:lnTo>
                  <a:lnTo>
                    <a:pt x="0" y="21431"/>
                  </a:lnTo>
                  <a:lnTo>
                    <a:pt x="0" y="78581"/>
                  </a:lnTo>
                  <a:lnTo>
                    <a:pt x="1683" y="86923"/>
                  </a:lnTo>
                  <a:lnTo>
                    <a:pt x="6273" y="93736"/>
                  </a:lnTo>
                  <a:lnTo>
                    <a:pt x="13082" y="98328"/>
                  </a:lnTo>
                  <a:lnTo>
                    <a:pt x="21420" y="100012"/>
                  </a:lnTo>
                  <a:lnTo>
                    <a:pt x="64261" y="100012"/>
                  </a:lnTo>
                  <a:lnTo>
                    <a:pt x="72598" y="98328"/>
                  </a:lnTo>
                  <a:lnTo>
                    <a:pt x="79407" y="93736"/>
                  </a:lnTo>
                  <a:lnTo>
                    <a:pt x="83998" y="86923"/>
                  </a:lnTo>
                  <a:lnTo>
                    <a:pt x="85682" y="78581"/>
                  </a:lnTo>
                  <a:lnTo>
                    <a:pt x="85682" y="71437"/>
                  </a:lnTo>
                  <a:lnTo>
                    <a:pt x="28560" y="71437"/>
                  </a:lnTo>
                  <a:lnTo>
                    <a:pt x="28560" y="28575"/>
                  </a:lnTo>
                  <a:lnTo>
                    <a:pt x="85682" y="28575"/>
                  </a:lnTo>
                  <a:lnTo>
                    <a:pt x="85682" y="21431"/>
                  </a:lnTo>
                  <a:lnTo>
                    <a:pt x="83998" y="13090"/>
                  </a:lnTo>
                  <a:lnTo>
                    <a:pt x="79407" y="6277"/>
                  </a:lnTo>
                  <a:lnTo>
                    <a:pt x="72598" y="1684"/>
                  </a:lnTo>
                  <a:lnTo>
                    <a:pt x="64261" y="0"/>
                  </a:lnTo>
                  <a:close/>
                </a:path>
                <a:path w="85725" h="100329" extrusionOk="0">
                  <a:moveTo>
                    <a:pt x="85682" y="28575"/>
                  </a:moveTo>
                  <a:lnTo>
                    <a:pt x="57121" y="28575"/>
                  </a:lnTo>
                  <a:lnTo>
                    <a:pt x="57121" y="71437"/>
                  </a:lnTo>
                  <a:lnTo>
                    <a:pt x="85682" y="71437"/>
                  </a:lnTo>
                  <a:lnTo>
                    <a:pt x="85682" y="28575"/>
                  </a:lnTo>
                  <a:close/>
                </a:path>
              </a:pathLst>
            </a:custGeom>
            <a:solidFill>
              <a:srgbClr val="A74979">
                <a:alpha val="2431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pic>
          <p:nvPicPr>
            <p:cNvPr id="257" name="Google Shape;257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8523" y="5193791"/>
              <a:ext cx="85682" cy="100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732766" y="5193791"/>
              <a:ext cx="85682" cy="100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37"/>
            <p:cNvSpPr/>
            <p:nvPr/>
          </p:nvSpPr>
          <p:spPr>
            <a:xfrm>
              <a:off x="12046928" y="5065204"/>
              <a:ext cx="145415" cy="100330"/>
            </a:xfrm>
            <a:custGeom>
              <a:avLst/>
              <a:gdLst/>
              <a:ahLst/>
              <a:cxnLst/>
              <a:rect l="l" t="t" r="r" b="b"/>
              <a:pathLst>
                <a:path w="145415" h="100329" extrusionOk="0">
                  <a:moveTo>
                    <a:pt x="85686" y="21437"/>
                  </a:moveTo>
                  <a:lnTo>
                    <a:pt x="83997" y="13093"/>
                  </a:lnTo>
                  <a:lnTo>
                    <a:pt x="79400" y="6286"/>
                  </a:lnTo>
                  <a:lnTo>
                    <a:pt x="72593" y="1689"/>
                  </a:lnTo>
                  <a:lnTo>
                    <a:pt x="64236" y="0"/>
                  </a:lnTo>
                  <a:lnTo>
                    <a:pt x="57124" y="0"/>
                  </a:lnTo>
                  <a:lnTo>
                    <a:pt x="57124" y="28575"/>
                  </a:lnTo>
                  <a:lnTo>
                    <a:pt x="57124" y="71437"/>
                  </a:lnTo>
                  <a:lnTo>
                    <a:pt x="28562" y="71437"/>
                  </a:lnTo>
                  <a:lnTo>
                    <a:pt x="28562" y="28575"/>
                  </a:lnTo>
                  <a:lnTo>
                    <a:pt x="57124" y="28575"/>
                  </a:lnTo>
                  <a:lnTo>
                    <a:pt x="57124" y="0"/>
                  </a:lnTo>
                  <a:lnTo>
                    <a:pt x="21399" y="0"/>
                  </a:lnTo>
                  <a:lnTo>
                    <a:pt x="13081" y="1689"/>
                  </a:lnTo>
                  <a:lnTo>
                    <a:pt x="6273" y="6286"/>
                  </a:lnTo>
                  <a:lnTo>
                    <a:pt x="1689" y="13093"/>
                  </a:lnTo>
                  <a:lnTo>
                    <a:pt x="0" y="21437"/>
                  </a:lnTo>
                  <a:lnTo>
                    <a:pt x="0" y="78587"/>
                  </a:lnTo>
                  <a:lnTo>
                    <a:pt x="1689" y="86931"/>
                  </a:lnTo>
                  <a:lnTo>
                    <a:pt x="6273" y="93738"/>
                  </a:lnTo>
                  <a:lnTo>
                    <a:pt x="13081" y="98336"/>
                  </a:lnTo>
                  <a:lnTo>
                    <a:pt x="21399" y="100012"/>
                  </a:lnTo>
                  <a:lnTo>
                    <a:pt x="64236" y="100012"/>
                  </a:lnTo>
                  <a:lnTo>
                    <a:pt x="72593" y="98336"/>
                  </a:lnTo>
                  <a:lnTo>
                    <a:pt x="79400" y="93738"/>
                  </a:lnTo>
                  <a:lnTo>
                    <a:pt x="83997" y="86931"/>
                  </a:lnTo>
                  <a:lnTo>
                    <a:pt x="85686" y="78587"/>
                  </a:lnTo>
                  <a:lnTo>
                    <a:pt x="85686" y="71437"/>
                  </a:lnTo>
                  <a:lnTo>
                    <a:pt x="85686" y="28575"/>
                  </a:lnTo>
                  <a:lnTo>
                    <a:pt x="85686" y="21437"/>
                  </a:lnTo>
                  <a:close/>
                </a:path>
                <a:path w="145415" h="100329" extrusionOk="0">
                  <a:moveTo>
                    <a:pt x="145072" y="0"/>
                  </a:moveTo>
                  <a:lnTo>
                    <a:pt x="135648" y="0"/>
                  </a:lnTo>
                  <a:lnTo>
                    <a:pt x="127317" y="1689"/>
                  </a:lnTo>
                  <a:lnTo>
                    <a:pt x="120510" y="6286"/>
                  </a:lnTo>
                  <a:lnTo>
                    <a:pt x="115925" y="13093"/>
                  </a:lnTo>
                  <a:lnTo>
                    <a:pt x="114236" y="21437"/>
                  </a:lnTo>
                  <a:lnTo>
                    <a:pt x="114236" y="78587"/>
                  </a:lnTo>
                  <a:lnTo>
                    <a:pt x="115925" y="86931"/>
                  </a:lnTo>
                  <a:lnTo>
                    <a:pt x="120510" y="93738"/>
                  </a:lnTo>
                  <a:lnTo>
                    <a:pt x="127317" y="98336"/>
                  </a:lnTo>
                  <a:lnTo>
                    <a:pt x="135648" y="100012"/>
                  </a:lnTo>
                  <a:lnTo>
                    <a:pt x="145072" y="100012"/>
                  </a:lnTo>
                  <a:lnTo>
                    <a:pt x="145072" y="71437"/>
                  </a:lnTo>
                  <a:lnTo>
                    <a:pt x="142798" y="71437"/>
                  </a:lnTo>
                  <a:lnTo>
                    <a:pt x="142798" y="28575"/>
                  </a:lnTo>
                  <a:lnTo>
                    <a:pt x="145072" y="28575"/>
                  </a:lnTo>
                  <a:lnTo>
                    <a:pt x="145072" y="0"/>
                  </a:lnTo>
                  <a:close/>
                </a:path>
              </a:pathLst>
            </a:custGeom>
            <a:solidFill>
              <a:srgbClr val="A74979">
                <a:alpha val="2431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pic>
          <p:nvPicPr>
            <p:cNvPr id="260" name="Google Shape;260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046934" y="5193791"/>
              <a:ext cx="85682" cy="100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37"/>
            <p:cNvSpPr/>
            <p:nvPr/>
          </p:nvSpPr>
          <p:spPr>
            <a:xfrm>
              <a:off x="12161177" y="5193791"/>
              <a:ext cx="31115" cy="100330"/>
            </a:xfrm>
            <a:custGeom>
              <a:avLst/>
              <a:gdLst/>
              <a:ahLst/>
              <a:cxnLst/>
              <a:rect l="l" t="t" r="r" b="b"/>
              <a:pathLst>
                <a:path w="31115" h="100329" extrusionOk="0">
                  <a:moveTo>
                    <a:pt x="30823" y="0"/>
                  </a:moveTo>
                  <a:lnTo>
                    <a:pt x="21401" y="0"/>
                  </a:lnTo>
                  <a:lnTo>
                    <a:pt x="13077" y="1684"/>
                  </a:lnTo>
                  <a:lnTo>
                    <a:pt x="6273" y="6277"/>
                  </a:lnTo>
                  <a:lnTo>
                    <a:pt x="1683" y="13090"/>
                  </a:lnTo>
                  <a:lnTo>
                    <a:pt x="0" y="21431"/>
                  </a:lnTo>
                  <a:lnTo>
                    <a:pt x="0" y="78581"/>
                  </a:lnTo>
                  <a:lnTo>
                    <a:pt x="1683" y="86923"/>
                  </a:lnTo>
                  <a:lnTo>
                    <a:pt x="6273" y="93736"/>
                  </a:lnTo>
                  <a:lnTo>
                    <a:pt x="13077" y="98328"/>
                  </a:lnTo>
                  <a:lnTo>
                    <a:pt x="21401" y="100012"/>
                  </a:lnTo>
                  <a:lnTo>
                    <a:pt x="30823" y="100012"/>
                  </a:lnTo>
                  <a:lnTo>
                    <a:pt x="30823" y="71437"/>
                  </a:lnTo>
                  <a:lnTo>
                    <a:pt x="28560" y="71437"/>
                  </a:lnTo>
                  <a:lnTo>
                    <a:pt x="28560" y="28575"/>
                  </a:lnTo>
                  <a:lnTo>
                    <a:pt x="30823" y="28575"/>
                  </a:lnTo>
                  <a:lnTo>
                    <a:pt x="30823" y="0"/>
                  </a:lnTo>
                  <a:close/>
                </a:path>
              </a:pathLst>
            </a:custGeom>
            <a:solidFill>
              <a:srgbClr val="A74979">
                <a:alpha val="2431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62" name="Google Shape;262;p37"/>
          <p:cNvSpPr/>
          <p:nvPr/>
        </p:nvSpPr>
        <p:spPr>
          <a:xfrm>
            <a:off x="0" y="2462403"/>
            <a:ext cx="565785" cy="509111"/>
          </a:xfrm>
          <a:custGeom>
            <a:avLst/>
            <a:gdLst/>
            <a:ahLst/>
            <a:cxnLst/>
            <a:rect l="l" t="t" r="r" b="b"/>
            <a:pathLst>
              <a:path w="754380" h="678814" extrusionOk="0">
                <a:moveTo>
                  <a:pt x="266642" y="0"/>
                </a:moveTo>
                <a:lnTo>
                  <a:pt x="270353" y="0"/>
                </a:lnTo>
                <a:lnTo>
                  <a:pt x="749637" y="164892"/>
                </a:lnTo>
                <a:lnTo>
                  <a:pt x="754015" y="171006"/>
                </a:lnTo>
                <a:lnTo>
                  <a:pt x="754015" y="184783"/>
                </a:lnTo>
                <a:lnTo>
                  <a:pt x="749637" y="190896"/>
                </a:lnTo>
                <a:lnTo>
                  <a:pt x="624544" y="233949"/>
                </a:lnTo>
                <a:lnTo>
                  <a:pt x="624544" y="382353"/>
                </a:lnTo>
                <a:lnTo>
                  <a:pt x="640701" y="390127"/>
                </a:lnTo>
                <a:lnTo>
                  <a:pt x="653516" y="402340"/>
                </a:lnTo>
                <a:lnTo>
                  <a:pt x="661960" y="418025"/>
                </a:lnTo>
                <a:lnTo>
                  <a:pt x="665004" y="436212"/>
                </a:lnTo>
                <a:lnTo>
                  <a:pt x="663158" y="450345"/>
                </a:lnTo>
                <a:lnTo>
                  <a:pt x="657914" y="463319"/>
                </a:lnTo>
                <a:lnTo>
                  <a:pt x="649713" y="474569"/>
                </a:lnTo>
                <a:lnTo>
                  <a:pt x="638997" y="483554"/>
                </a:lnTo>
                <a:lnTo>
                  <a:pt x="645507" y="514813"/>
                </a:lnTo>
                <a:lnTo>
                  <a:pt x="651252" y="552537"/>
                </a:lnTo>
                <a:lnTo>
                  <a:pt x="655349" y="596412"/>
                </a:lnTo>
                <a:lnTo>
                  <a:pt x="656802" y="642613"/>
                </a:lnTo>
                <a:lnTo>
                  <a:pt x="656912" y="649295"/>
                </a:lnTo>
                <a:lnTo>
                  <a:pt x="655954" y="652425"/>
                </a:lnTo>
                <a:lnTo>
                  <a:pt x="624746" y="675962"/>
                </a:lnTo>
                <a:lnTo>
                  <a:pt x="608360" y="678386"/>
                </a:lnTo>
                <a:lnTo>
                  <a:pt x="591974" y="675962"/>
                </a:lnTo>
                <a:lnTo>
                  <a:pt x="560766" y="652425"/>
                </a:lnTo>
                <a:lnTo>
                  <a:pt x="559808" y="646096"/>
                </a:lnTo>
                <a:lnTo>
                  <a:pt x="616059" y="646096"/>
                </a:lnTo>
                <a:lnTo>
                  <a:pt x="621501" y="642613"/>
                </a:lnTo>
                <a:lnTo>
                  <a:pt x="624518" y="639978"/>
                </a:lnTo>
                <a:lnTo>
                  <a:pt x="622889" y="595992"/>
                </a:lnTo>
                <a:lnTo>
                  <a:pt x="619193" y="556923"/>
                </a:lnTo>
                <a:lnTo>
                  <a:pt x="614121" y="523031"/>
                </a:lnTo>
                <a:lnTo>
                  <a:pt x="608360" y="494575"/>
                </a:lnTo>
                <a:lnTo>
                  <a:pt x="575429" y="494575"/>
                </a:lnTo>
                <a:lnTo>
                  <a:pt x="577727" y="483545"/>
                </a:lnTo>
                <a:lnTo>
                  <a:pt x="567004" y="474561"/>
                </a:lnTo>
                <a:lnTo>
                  <a:pt x="558803" y="463311"/>
                </a:lnTo>
                <a:lnTo>
                  <a:pt x="557622" y="460391"/>
                </a:lnTo>
                <a:lnTo>
                  <a:pt x="606949" y="460391"/>
                </a:lnTo>
                <a:lnTo>
                  <a:pt x="611674" y="460103"/>
                </a:lnTo>
                <a:lnTo>
                  <a:pt x="632636" y="436212"/>
                </a:lnTo>
                <a:lnTo>
                  <a:pt x="630725" y="426801"/>
                </a:lnTo>
                <a:lnTo>
                  <a:pt x="625518" y="419110"/>
                </a:lnTo>
                <a:lnTo>
                  <a:pt x="617801" y="413920"/>
                </a:lnTo>
                <a:lnTo>
                  <a:pt x="608360" y="412017"/>
                </a:lnTo>
                <a:lnTo>
                  <a:pt x="557994" y="412017"/>
                </a:lnTo>
                <a:lnTo>
                  <a:pt x="563203" y="402341"/>
                </a:lnTo>
                <a:lnTo>
                  <a:pt x="576019" y="390127"/>
                </a:lnTo>
                <a:lnTo>
                  <a:pt x="592176" y="382353"/>
                </a:lnTo>
                <a:lnTo>
                  <a:pt x="592176" y="245057"/>
                </a:lnTo>
                <a:lnTo>
                  <a:pt x="492925" y="245057"/>
                </a:lnTo>
                <a:lnTo>
                  <a:pt x="688188" y="177894"/>
                </a:lnTo>
                <a:lnTo>
                  <a:pt x="268497" y="33538"/>
                </a:lnTo>
                <a:lnTo>
                  <a:pt x="169240" y="33538"/>
                </a:lnTo>
                <a:lnTo>
                  <a:pt x="266642" y="0"/>
                </a:lnTo>
                <a:close/>
              </a:path>
              <a:path w="754380" h="678814" extrusionOk="0">
                <a:moveTo>
                  <a:pt x="575429" y="494575"/>
                </a:moveTo>
                <a:lnTo>
                  <a:pt x="608360" y="494575"/>
                </a:lnTo>
                <a:lnTo>
                  <a:pt x="602599" y="523034"/>
                </a:lnTo>
                <a:lnTo>
                  <a:pt x="597526" y="556930"/>
                </a:lnTo>
                <a:lnTo>
                  <a:pt x="593832" y="595992"/>
                </a:lnTo>
                <a:lnTo>
                  <a:pt x="592202" y="639995"/>
                </a:lnTo>
                <a:lnTo>
                  <a:pt x="595210" y="642621"/>
                </a:lnTo>
                <a:lnTo>
                  <a:pt x="600656" y="646096"/>
                </a:lnTo>
                <a:lnTo>
                  <a:pt x="559808" y="646096"/>
                </a:lnTo>
                <a:lnTo>
                  <a:pt x="561370" y="596412"/>
                </a:lnTo>
                <a:lnTo>
                  <a:pt x="565468" y="552537"/>
                </a:lnTo>
                <a:lnTo>
                  <a:pt x="571215" y="514807"/>
                </a:lnTo>
                <a:lnTo>
                  <a:pt x="575429" y="494575"/>
                </a:lnTo>
                <a:close/>
              </a:path>
              <a:path w="754380" h="678814" extrusionOk="0">
                <a:moveTo>
                  <a:pt x="492925" y="245057"/>
                </a:moveTo>
                <a:lnTo>
                  <a:pt x="592176" y="245057"/>
                </a:lnTo>
                <a:lnTo>
                  <a:pt x="527440" y="267359"/>
                </a:lnTo>
                <a:lnTo>
                  <a:pt x="527440" y="541998"/>
                </a:lnTo>
                <a:lnTo>
                  <a:pt x="520194" y="549227"/>
                </a:lnTo>
                <a:lnTo>
                  <a:pt x="511256" y="549227"/>
                </a:lnTo>
                <a:lnTo>
                  <a:pt x="493596" y="549792"/>
                </a:lnTo>
                <a:lnTo>
                  <a:pt x="450459" y="553335"/>
                </a:lnTo>
                <a:lnTo>
                  <a:pt x="392705" y="562715"/>
                </a:lnTo>
                <a:lnTo>
                  <a:pt x="331677" y="580749"/>
                </a:lnTo>
                <a:lnTo>
                  <a:pt x="278596" y="610267"/>
                </a:lnTo>
                <a:lnTo>
                  <a:pt x="275661" y="612626"/>
                </a:lnTo>
                <a:lnTo>
                  <a:pt x="272079" y="613806"/>
                </a:lnTo>
                <a:lnTo>
                  <a:pt x="264915" y="613806"/>
                </a:lnTo>
                <a:lnTo>
                  <a:pt x="261333" y="612626"/>
                </a:lnTo>
                <a:lnTo>
                  <a:pt x="258399" y="610267"/>
                </a:lnTo>
                <a:lnTo>
                  <a:pt x="205366" y="580789"/>
                </a:lnTo>
                <a:lnTo>
                  <a:pt x="194379" y="577543"/>
                </a:lnTo>
                <a:lnTo>
                  <a:pt x="268497" y="577543"/>
                </a:lnTo>
                <a:lnTo>
                  <a:pt x="315282" y="552583"/>
                </a:lnTo>
                <a:lnTo>
                  <a:pt x="366797" y="535634"/>
                </a:lnTo>
                <a:lnTo>
                  <a:pt x="417579" y="525145"/>
                </a:lnTo>
                <a:lnTo>
                  <a:pt x="462159" y="519565"/>
                </a:lnTo>
                <a:lnTo>
                  <a:pt x="495072" y="517346"/>
                </a:lnTo>
                <a:lnTo>
                  <a:pt x="495072" y="278509"/>
                </a:lnTo>
                <a:lnTo>
                  <a:pt x="395669" y="278509"/>
                </a:lnTo>
                <a:lnTo>
                  <a:pt x="492925" y="245057"/>
                </a:lnTo>
                <a:close/>
              </a:path>
              <a:path w="754380" h="678814" extrusionOk="0">
                <a:moveTo>
                  <a:pt x="9554" y="278509"/>
                </a:moveTo>
                <a:lnTo>
                  <a:pt x="41922" y="278509"/>
                </a:lnTo>
                <a:lnTo>
                  <a:pt x="41922" y="517346"/>
                </a:lnTo>
                <a:lnTo>
                  <a:pt x="74829" y="519565"/>
                </a:lnTo>
                <a:lnTo>
                  <a:pt x="119408" y="525145"/>
                </a:lnTo>
                <a:lnTo>
                  <a:pt x="170192" y="535634"/>
                </a:lnTo>
                <a:lnTo>
                  <a:pt x="221712" y="552583"/>
                </a:lnTo>
                <a:lnTo>
                  <a:pt x="268497" y="577543"/>
                </a:lnTo>
                <a:lnTo>
                  <a:pt x="194379" y="577543"/>
                </a:lnTo>
                <a:lnTo>
                  <a:pt x="144342" y="562759"/>
                </a:lnTo>
                <a:lnTo>
                  <a:pt x="86567" y="553365"/>
                </a:lnTo>
                <a:lnTo>
                  <a:pt x="43285" y="549792"/>
                </a:lnTo>
                <a:lnTo>
                  <a:pt x="25738" y="549227"/>
                </a:lnTo>
                <a:lnTo>
                  <a:pt x="16805" y="549218"/>
                </a:lnTo>
                <a:lnTo>
                  <a:pt x="9555" y="541998"/>
                </a:lnTo>
                <a:lnTo>
                  <a:pt x="9554" y="278509"/>
                </a:lnTo>
                <a:close/>
              </a:path>
              <a:path w="754380" h="678814" extrusionOk="0">
                <a:moveTo>
                  <a:pt x="557994" y="412017"/>
                </a:moveTo>
                <a:lnTo>
                  <a:pt x="608360" y="412017"/>
                </a:lnTo>
                <a:lnTo>
                  <a:pt x="598919" y="413920"/>
                </a:lnTo>
                <a:lnTo>
                  <a:pt x="591202" y="419110"/>
                </a:lnTo>
                <a:lnTo>
                  <a:pt x="585994" y="426801"/>
                </a:lnTo>
                <a:lnTo>
                  <a:pt x="584084" y="436212"/>
                </a:lnTo>
                <a:lnTo>
                  <a:pt x="585343" y="443867"/>
                </a:lnTo>
                <a:lnTo>
                  <a:pt x="606949" y="460391"/>
                </a:lnTo>
                <a:lnTo>
                  <a:pt x="557622" y="460391"/>
                </a:lnTo>
                <a:lnTo>
                  <a:pt x="553561" y="450345"/>
                </a:lnTo>
                <a:lnTo>
                  <a:pt x="551716" y="436212"/>
                </a:lnTo>
                <a:lnTo>
                  <a:pt x="554759" y="418025"/>
                </a:lnTo>
                <a:lnTo>
                  <a:pt x="557994" y="412017"/>
                </a:lnTo>
                <a:close/>
              </a:path>
              <a:path w="754380" h="678814" extrusionOk="0">
                <a:moveTo>
                  <a:pt x="264095" y="354713"/>
                </a:moveTo>
                <a:lnTo>
                  <a:pt x="272899" y="354713"/>
                </a:lnTo>
                <a:lnTo>
                  <a:pt x="269835" y="355488"/>
                </a:lnTo>
                <a:lnTo>
                  <a:pt x="267159" y="355488"/>
                </a:lnTo>
                <a:lnTo>
                  <a:pt x="264095" y="354713"/>
                </a:lnTo>
                <a:close/>
              </a:path>
              <a:path w="754380" h="678814" extrusionOk="0">
                <a:moveTo>
                  <a:pt x="395669" y="278509"/>
                </a:moveTo>
                <a:lnTo>
                  <a:pt x="495072" y="278509"/>
                </a:lnTo>
                <a:lnTo>
                  <a:pt x="273763" y="354584"/>
                </a:lnTo>
                <a:lnTo>
                  <a:pt x="273331" y="354756"/>
                </a:lnTo>
                <a:lnTo>
                  <a:pt x="272899" y="354713"/>
                </a:lnTo>
                <a:lnTo>
                  <a:pt x="263556" y="354713"/>
                </a:lnTo>
                <a:lnTo>
                  <a:pt x="263232" y="354584"/>
                </a:lnTo>
                <a:lnTo>
                  <a:pt x="169142" y="322251"/>
                </a:lnTo>
                <a:lnTo>
                  <a:pt x="268497" y="322251"/>
                </a:lnTo>
                <a:lnTo>
                  <a:pt x="395669" y="278509"/>
                </a:lnTo>
                <a:close/>
              </a:path>
              <a:path w="754380" h="678814" extrusionOk="0">
                <a:moveTo>
                  <a:pt x="263556" y="354713"/>
                </a:moveTo>
                <a:lnTo>
                  <a:pt x="264095" y="354713"/>
                </a:lnTo>
                <a:lnTo>
                  <a:pt x="263664" y="354756"/>
                </a:lnTo>
                <a:close/>
              </a:path>
              <a:path w="754380" h="678814" extrusionOk="0">
                <a:moveTo>
                  <a:pt x="0" y="229902"/>
                </a:moveTo>
                <a:lnTo>
                  <a:pt x="268497" y="322251"/>
                </a:lnTo>
                <a:lnTo>
                  <a:pt x="169142" y="322251"/>
                </a:lnTo>
                <a:lnTo>
                  <a:pt x="41922" y="278509"/>
                </a:lnTo>
                <a:lnTo>
                  <a:pt x="9554" y="278509"/>
                </a:lnTo>
                <a:lnTo>
                  <a:pt x="9554" y="267359"/>
                </a:lnTo>
                <a:lnTo>
                  <a:pt x="0" y="264070"/>
                </a:lnTo>
                <a:lnTo>
                  <a:pt x="0" y="229902"/>
                </a:lnTo>
                <a:close/>
              </a:path>
              <a:path w="754380" h="678814" extrusionOk="0">
                <a:moveTo>
                  <a:pt x="169240" y="33538"/>
                </a:moveTo>
                <a:lnTo>
                  <a:pt x="268497" y="33538"/>
                </a:lnTo>
                <a:lnTo>
                  <a:pt x="0" y="125888"/>
                </a:lnTo>
                <a:lnTo>
                  <a:pt x="0" y="91756"/>
                </a:lnTo>
                <a:lnTo>
                  <a:pt x="169240" y="33538"/>
                </a:lnTo>
                <a:close/>
              </a:path>
            </a:pathLst>
          </a:custGeom>
          <a:solidFill>
            <a:srgbClr val="F3A41E">
              <a:alpha val="3725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3" name="Google Shape;263;p37"/>
          <p:cNvSpPr txBox="1"/>
          <p:nvPr/>
        </p:nvSpPr>
        <p:spPr>
          <a:xfrm>
            <a:off x="369036" y="188462"/>
            <a:ext cx="2753201" cy="2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3A70"/>
                </a:solidFill>
                <a:latin typeface="Arial"/>
                <a:ea typeface="Arial"/>
                <a:cs typeface="Arial"/>
                <a:sym typeface="Arial"/>
              </a:rPr>
              <a:t>State Board of Education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3224974" y="245612"/>
            <a:ext cx="2105501" cy="22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3A70"/>
                </a:solidFill>
                <a:latin typeface="Arial Narrow"/>
                <a:ea typeface="Arial Narrow"/>
                <a:cs typeface="Arial Narrow"/>
                <a:sym typeface="Arial Narrow"/>
              </a:rPr>
              <a:t>STRATEGIC PLAN GOALS</a:t>
            </a:r>
            <a:endParaRPr sz="14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1895</Words>
  <Application>Microsoft Office PowerPoint</Application>
  <PresentationFormat>On-screen Show (16:9)</PresentationFormat>
  <Paragraphs>332</Paragraphs>
  <Slides>42</Slides>
  <Notes>42</Notes>
  <HiddenSlides>12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 Black</vt:lpstr>
      <vt:lpstr>Comfortaa</vt:lpstr>
      <vt:lpstr>Montserrat SemiBold</vt:lpstr>
      <vt:lpstr>Times New Roman</vt:lpstr>
      <vt:lpstr>Gill Sans</vt:lpstr>
      <vt:lpstr>Calibri</vt:lpstr>
      <vt:lpstr>Verdana</vt:lpstr>
      <vt:lpstr>Arial Narrow</vt:lpstr>
      <vt:lpstr>Montserrat</vt:lpstr>
      <vt:lpstr>Century Gothic</vt:lpstr>
      <vt:lpstr>Noto Sans Symbols</vt:lpstr>
      <vt:lpstr>Montserrat Medium</vt:lpstr>
      <vt:lpstr>Arial</vt:lpstr>
      <vt:lpstr>Simple Light</vt:lpstr>
      <vt:lpstr>Office Theme</vt:lpstr>
      <vt:lpstr>2_Custom Design</vt:lpstr>
      <vt:lpstr>3_Custom Design</vt:lpstr>
      <vt:lpstr>Intro to Teaching College &amp; Career Readiness Course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</vt:lpstr>
      <vt:lpstr>PowerPoint Presentation</vt:lpstr>
      <vt:lpstr>Role Specific Discussion</vt:lpstr>
      <vt:lpstr>PowerPoint Presentation</vt:lpstr>
      <vt:lpstr>Units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Mississippi Financial Aid MAAPP</vt:lpstr>
      <vt:lpstr>PowerPoint Presentation</vt:lpstr>
      <vt:lpstr>PowerPoint Presentation</vt:lpstr>
      <vt:lpstr>PowerPoint Presentation</vt:lpstr>
      <vt:lpstr>FSA ID</vt:lpstr>
      <vt:lpstr>PowerPoint Presentation</vt:lpstr>
      <vt:lpstr>PowerPoint Presentation</vt:lpstr>
      <vt:lpstr>Role-Based Experience</vt:lpstr>
      <vt:lpstr>PowerPoint Presentation</vt:lpstr>
      <vt:lpstr>Role-Based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Shannon Grimsley</dc:creator>
  <cp:lastModifiedBy>Shannon Grimsley</cp:lastModifiedBy>
  <cp:revision>2</cp:revision>
  <dcterms:modified xsi:type="dcterms:W3CDTF">2024-07-25T05:34:27Z</dcterms:modified>
</cp:coreProperties>
</file>