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2" r:id="rId1"/>
  </p:sldMasterIdLst>
  <p:notesMasterIdLst>
    <p:notesMasterId r:id="rId44"/>
  </p:notesMasterIdLst>
  <p:handoutMasterIdLst>
    <p:handoutMasterId r:id="rId45"/>
  </p:handoutMasterIdLst>
  <p:sldIdLst>
    <p:sldId id="256" r:id="rId2"/>
    <p:sldId id="437" r:id="rId3"/>
    <p:sldId id="436" r:id="rId4"/>
    <p:sldId id="438" r:id="rId5"/>
    <p:sldId id="439" r:id="rId6"/>
    <p:sldId id="420" r:id="rId7"/>
    <p:sldId id="422" r:id="rId8"/>
    <p:sldId id="423" r:id="rId9"/>
    <p:sldId id="421" r:id="rId10"/>
    <p:sldId id="424" r:id="rId11"/>
    <p:sldId id="469" r:id="rId12"/>
    <p:sldId id="466" r:id="rId13"/>
    <p:sldId id="440" r:id="rId14"/>
    <p:sldId id="470" r:id="rId15"/>
    <p:sldId id="471" r:id="rId16"/>
    <p:sldId id="425" r:id="rId17"/>
    <p:sldId id="441" r:id="rId18"/>
    <p:sldId id="442" r:id="rId19"/>
    <p:sldId id="443" r:id="rId20"/>
    <p:sldId id="467" r:id="rId21"/>
    <p:sldId id="468" r:id="rId22"/>
    <p:sldId id="445" r:id="rId23"/>
    <p:sldId id="447" r:id="rId24"/>
    <p:sldId id="448" r:id="rId25"/>
    <p:sldId id="449" r:id="rId26"/>
    <p:sldId id="450" r:id="rId27"/>
    <p:sldId id="451" r:id="rId28"/>
    <p:sldId id="452" r:id="rId29"/>
    <p:sldId id="453" r:id="rId30"/>
    <p:sldId id="454" r:id="rId31"/>
    <p:sldId id="455" r:id="rId32"/>
    <p:sldId id="444" r:id="rId33"/>
    <p:sldId id="456" r:id="rId34"/>
    <p:sldId id="465" r:id="rId35"/>
    <p:sldId id="457" r:id="rId36"/>
    <p:sldId id="459" r:id="rId37"/>
    <p:sldId id="460" r:id="rId38"/>
    <p:sldId id="462" r:id="rId39"/>
    <p:sldId id="463" r:id="rId40"/>
    <p:sldId id="430" r:id="rId41"/>
    <p:sldId id="464" r:id="rId42"/>
    <p:sldId id="349" r:id="rId43"/>
  </p:sldIdLst>
  <p:sldSz cx="9144000" cy="6858000" type="screen4x3"/>
  <p:notesSz cx="6881813"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23515" autoAdjust="0"/>
    <p:restoredTop sz="86384" autoAdjust="0"/>
  </p:normalViewPr>
  <p:slideViewPr>
    <p:cSldViewPr>
      <p:cViewPr varScale="1">
        <p:scale>
          <a:sx n="96" d="100"/>
          <a:sy n="96" d="100"/>
        </p:scale>
        <p:origin x="-1332" y="-96"/>
      </p:cViewPr>
      <p:guideLst>
        <p:guide orient="horz" pos="2160"/>
        <p:guide pos="2880"/>
      </p:guideLst>
    </p:cSldViewPr>
  </p:slideViewPr>
  <p:outlineViewPr>
    <p:cViewPr>
      <p:scale>
        <a:sx n="33" d="100"/>
        <a:sy n="33" d="100"/>
      </p:scale>
      <p:origin x="246" y="0"/>
    </p:cViewPr>
  </p:outlineViewPr>
  <p:notesTextViewPr>
    <p:cViewPr>
      <p:scale>
        <a:sx n="100" d="100"/>
        <a:sy n="100" d="100"/>
      </p:scale>
      <p:origin x="0" y="0"/>
    </p:cViewPr>
  </p:notesTextViewPr>
  <p:sorterViewPr>
    <p:cViewPr>
      <p:scale>
        <a:sx n="80" d="100"/>
        <a:sy n="80" d="100"/>
      </p:scale>
      <p:origin x="0" y="2172"/>
    </p:cViewPr>
  </p:sorterViewPr>
  <p:notesViewPr>
    <p:cSldViewPr>
      <p:cViewPr varScale="1">
        <p:scale>
          <a:sx n="85" d="100"/>
          <a:sy n="85" d="100"/>
        </p:scale>
        <p:origin x="-3144" y="-72"/>
      </p:cViewPr>
      <p:guideLst>
        <p:guide orient="horz" pos="2927"/>
        <p:guide pos="216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3" name="Rectangle 5"/>
          <p:cNvSpPr>
            <a:spLocks noGrp="1" noChangeArrowheads="1"/>
          </p:cNvSpPr>
          <p:nvPr>
            <p:ph type="sldNum" sz="quarter" idx="3"/>
          </p:nvPr>
        </p:nvSpPr>
        <p:spPr bwMode="auto">
          <a:xfrm>
            <a:off x="3900489" y="8831265"/>
            <a:ext cx="2981325"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E965CE9-C0BD-42BC-AECD-ABD968A8F393}" type="slidenum">
              <a:rPr lang="en-US"/>
              <a:pPr>
                <a:defRPr/>
              </a:pPr>
              <a:t>‹#›</a:t>
            </a:fld>
            <a:endParaRPr lang="en-US" dirty="0"/>
          </a:p>
        </p:txBody>
      </p:sp>
    </p:spTree>
    <p:extLst>
      <p:ext uri="{BB962C8B-B14F-4D97-AF65-F5344CB8AC3E}">
        <p14:creationId xmlns:p14="http://schemas.microsoft.com/office/powerpoint/2010/main" val="356348610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1" y="0"/>
            <a:ext cx="2982913"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dirty="0"/>
            </a:lvl1pPr>
          </a:lstStyle>
          <a:p>
            <a:pPr>
              <a:defRPr/>
            </a:pPr>
            <a:endParaRPr lang="en-US"/>
          </a:p>
        </p:txBody>
      </p:sp>
      <p:sp>
        <p:nvSpPr>
          <p:cNvPr id="5123" name="Rectangle 3"/>
          <p:cNvSpPr>
            <a:spLocks noGrp="1" noChangeArrowheads="1"/>
          </p:cNvSpPr>
          <p:nvPr>
            <p:ph type="dt" idx="1"/>
          </p:nvPr>
        </p:nvSpPr>
        <p:spPr bwMode="auto">
          <a:xfrm>
            <a:off x="3900489" y="0"/>
            <a:ext cx="298132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A1136250-6E1B-4261-87A7-E5AD1AF3189F}" type="datetimeFigureOut">
              <a:rPr lang="en-US"/>
              <a:pPr>
                <a:defRPr/>
              </a:pPr>
              <a:t>2/19/2013</a:t>
            </a:fld>
            <a:endParaRPr lang="en-US" dirty="0"/>
          </a:p>
        </p:txBody>
      </p:sp>
      <p:sp>
        <p:nvSpPr>
          <p:cNvPr id="124932" name="Rectangle 4"/>
          <p:cNvSpPr>
            <a:spLocks noGrp="1" noRot="1" noChangeAspect="1" noChangeArrowheads="1" noTextEdit="1"/>
          </p:cNvSpPr>
          <p:nvPr>
            <p:ph type="sldImg" idx="2"/>
          </p:nvPr>
        </p:nvSpPr>
        <p:spPr bwMode="auto">
          <a:xfrm>
            <a:off x="1117600" y="696913"/>
            <a:ext cx="4646613" cy="348615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917576" y="4416427"/>
            <a:ext cx="5046663"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1" y="8831265"/>
            <a:ext cx="2982913"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dirty="0"/>
            </a:lvl1pPr>
          </a:lstStyle>
          <a:p>
            <a:pPr>
              <a:defRPr/>
            </a:pPr>
            <a:endParaRPr lang="en-US"/>
          </a:p>
        </p:txBody>
      </p:sp>
      <p:sp>
        <p:nvSpPr>
          <p:cNvPr id="5127" name="Rectangle 7"/>
          <p:cNvSpPr>
            <a:spLocks noGrp="1" noChangeArrowheads="1"/>
          </p:cNvSpPr>
          <p:nvPr>
            <p:ph type="sldNum" sz="quarter" idx="5"/>
          </p:nvPr>
        </p:nvSpPr>
        <p:spPr bwMode="auto">
          <a:xfrm>
            <a:off x="3900489" y="8831265"/>
            <a:ext cx="2981325"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6280A9E-438C-493E-98F5-E68299C23B6D}" type="slidenum">
              <a:rPr lang="en-US"/>
              <a:pPr>
                <a:defRPr/>
              </a:pPr>
              <a:t>‹#›</a:t>
            </a:fld>
            <a:endParaRPr lang="en-US" dirty="0"/>
          </a:p>
        </p:txBody>
      </p:sp>
    </p:spTree>
    <p:extLst>
      <p:ext uri="{BB962C8B-B14F-4D97-AF65-F5344CB8AC3E}">
        <p14:creationId xmlns:p14="http://schemas.microsoft.com/office/powerpoint/2010/main" val="500866954"/>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6280A9E-438C-493E-98F5-E68299C23B6D}" type="slidenum">
              <a:rPr lang="en-US" smtClean="0"/>
              <a:pPr>
                <a:defRPr/>
              </a:pPr>
              <a:t>1</a:t>
            </a:fld>
            <a:endParaRPr lang="en-US" dirty="0"/>
          </a:p>
        </p:txBody>
      </p:sp>
    </p:spTree>
    <p:extLst>
      <p:ext uri="{BB962C8B-B14F-4D97-AF65-F5344CB8AC3E}">
        <p14:creationId xmlns:p14="http://schemas.microsoft.com/office/powerpoint/2010/main" val="1295014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6280A9E-438C-493E-98F5-E68299C23B6D}" type="slidenum">
              <a:rPr lang="en-US" smtClean="0"/>
              <a:pPr>
                <a:defRPr/>
              </a:pPr>
              <a:t>2</a:t>
            </a:fld>
            <a:endParaRPr lang="en-US" dirty="0"/>
          </a:p>
        </p:txBody>
      </p:sp>
    </p:spTree>
    <p:extLst>
      <p:ext uri="{BB962C8B-B14F-4D97-AF65-F5344CB8AC3E}">
        <p14:creationId xmlns:p14="http://schemas.microsoft.com/office/powerpoint/2010/main" val="40523751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6280A9E-438C-493E-98F5-E68299C23B6D}" type="slidenum">
              <a:rPr lang="en-US" smtClean="0"/>
              <a:pPr>
                <a:defRPr/>
              </a:pPr>
              <a:t>9</a:t>
            </a:fld>
            <a:endParaRPr lang="en-US" dirty="0"/>
          </a:p>
        </p:txBody>
      </p:sp>
    </p:spTree>
    <p:extLst>
      <p:ext uri="{BB962C8B-B14F-4D97-AF65-F5344CB8AC3E}">
        <p14:creationId xmlns:p14="http://schemas.microsoft.com/office/powerpoint/2010/main" val="35268054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6280A9E-438C-493E-98F5-E68299C23B6D}" type="slidenum">
              <a:rPr lang="en-US" smtClean="0"/>
              <a:pPr>
                <a:defRPr/>
              </a:pPr>
              <a:t>10</a:t>
            </a:fld>
            <a:endParaRPr lang="en-US" dirty="0"/>
          </a:p>
        </p:txBody>
      </p:sp>
    </p:spTree>
    <p:extLst>
      <p:ext uri="{BB962C8B-B14F-4D97-AF65-F5344CB8AC3E}">
        <p14:creationId xmlns:p14="http://schemas.microsoft.com/office/powerpoint/2010/main" val="19101243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6280A9E-438C-493E-98F5-E68299C23B6D}" type="slidenum">
              <a:rPr lang="en-US" smtClean="0"/>
              <a:pPr>
                <a:defRPr/>
              </a:pPr>
              <a:t>11</a:t>
            </a:fld>
            <a:endParaRPr lang="en-US" dirty="0"/>
          </a:p>
        </p:txBody>
      </p:sp>
    </p:spTree>
    <p:extLst>
      <p:ext uri="{BB962C8B-B14F-4D97-AF65-F5344CB8AC3E}">
        <p14:creationId xmlns:p14="http://schemas.microsoft.com/office/powerpoint/2010/main" val="19101243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6280A9E-438C-493E-98F5-E68299C23B6D}" type="slidenum">
              <a:rPr lang="en-US" smtClean="0"/>
              <a:pPr>
                <a:defRPr/>
              </a:pPr>
              <a:t>17</a:t>
            </a:fld>
            <a:endParaRPr lang="en-US" dirty="0"/>
          </a:p>
        </p:txBody>
      </p:sp>
    </p:spTree>
    <p:extLst>
      <p:ext uri="{BB962C8B-B14F-4D97-AF65-F5344CB8AC3E}">
        <p14:creationId xmlns:p14="http://schemas.microsoft.com/office/powerpoint/2010/main" val="5926542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6280A9E-438C-493E-98F5-E68299C23B6D}" type="slidenum">
              <a:rPr lang="en-US" smtClean="0"/>
              <a:pPr>
                <a:defRPr/>
              </a:pPr>
              <a:t>18</a:t>
            </a:fld>
            <a:endParaRPr lang="en-US" dirty="0"/>
          </a:p>
        </p:txBody>
      </p:sp>
    </p:spTree>
    <p:extLst>
      <p:ext uri="{BB962C8B-B14F-4D97-AF65-F5344CB8AC3E}">
        <p14:creationId xmlns:p14="http://schemas.microsoft.com/office/powerpoint/2010/main" val="7997773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ln/>
        </p:spPr>
      </p:sp>
      <p:sp>
        <p:nvSpPr>
          <p:cNvPr id="133123" name="Notes Placeholder 2"/>
          <p:cNvSpPr>
            <a:spLocks noGrp="1"/>
          </p:cNvSpPr>
          <p:nvPr>
            <p:ph type="body" idx="1"/>
          </p:nvPr>
        </p:nvSpPr>
        <p:spPr>
          <a:noFill/>
          <a:ln/>
        </p:spPr>
        <p:txBody>
          <a:bodyPr/>
          <a:lstStyle/>
          <a:p>
            <a:endParaRPr lang="en-US" dirty="0" smtClean="0"/>
          </a:p>
        </p:txBody>
      </p:sp>
      <p:sp>
        <p:nvSpPr>
          <p:cNvPr id="133124" name="Slide Number Placeholder 3"/>
          <p:cNvSpPr>
            <a:spLocks noGrp="1"/>
          </p:cNvSpPr>
          <p:nvPr>
            <p:ph type="sldNum" sz="quarter" idx="5"/>
          </p:nvPr>
        </p:nvSpPr>
        <p:spPr>
          <a:noFill/>
        </p:spPr>
        <p:txBody>
          <a:bodyPr/>
          <a:lstStyle/>
          <a:p>
            <a:fld id="{5ADA7C46-E8BA-4D4C-BF40-EA340A1AD56E}" type="slidenum">
              <a:rPr lang="en-US" smtClean="0"/>
              <a:pPr/>
              <a:t>42</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1982649"/>
            <a:ext cx="7772400" cy="1470025"/>
          </a:xfrm>
          <a:prstGeom prst="rect">
            <a:avLst/>
          </a:prstGeom>
        </p:spPr>
        <p:txBody>
          <a:bodyPr/>
          <a:lstStyle>
            <a:lvl1pPr>
              <a:defRPr baseline="0">
                <a:solidFill>
                  <a:srgbClr val="223264"/>
                </a:solidFill>
                <a:latin typeface="Arial" pitchFamily="34" charset="0"/>
                <a:cs typeface="Arial" pitchFamily="34" charset="0"/>
              </a:defRPr>
            </a:lvl1pPr>
          </a:lstStyle>
          <a:p>
            <a:endParaRPr lang="en-US" dirty="0"/>
          </a:p>
        </p:txBody>
      </p:sp>
      <p:sp>
        <p:nvSpPr>
          <p:cNvPr id="3" name="Subtitle 2"/>
          <p:cNvSpPr>
            <a:spLocks noGrp="1"/>
          </p:cNvSpPr>
          <p:nvPr>
            <p:ph type="subTitle" idx="1"/>
          </p:nvPr>
        </p:nvSpPr>
        <p:spPr>
          <a:xfrm>
            <a:off x="685800" y="3505200"/>
            <a:ext cx="7696200" cy="1371600"/>
          </a:xfrm>
          <a:prstGeom prst="rect">
            <a:avLst/>
          </a:prstGeom>
        </p:spPr>
        <p:txBody>
          <a:bodyPr/>
          <a:lstStyle>
            <a:lvl1pPr marL="0" marR="0" indent="0" algn="ctr" defTabSz="914400" rtl="0" eaLnBrk="0" fontAlgn="base" latinLnBrk="0" hangingPunct="0">
              <a:lnSpc>
                <a:spcPct val="100000"/>
              </a:lnSpc>
              <a:spcBef>
                <a:spcPct val="20000"/>
              </a:spcBef>
              <a:spcAft>
                <a:spcPct val="0"/>
              </a:spcAft>
              <a:buClrTx/>
              <a:buSzTx/>
              <a:buFont typeface="Arial" charset="0"/>
              <a:buNone/>
              <a:tabLst/>
              <a:defRPr sz="2800" baseline="0">
                <a:solidFill>
                  <a:srgbClr val="223264"/>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smtClean="0"/>
          </a:p>
        </p:txBody>
      </p:sp>
    </p:spTree>
    <p:extLst>
      <p:ext uri="{BB962C8B-B14F-4D97-AF65-F5344CB8AC3E}">
        <p14:creationId xmlns:p14="http://schemas.microsoft.com/office/powerpoint/2010/main" val="312255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b="83333"/>
          <a:stretch>
            <a:fillRect/>
          </a:stretch>
        </p:blipFill>
        <p:spPr bwMode="auto">
          <a:xfrm>
            <a:off x="0" y="0"/>
            <a:ext cx="91630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Content Placeholder 2"/>
          <p:cNvSpPr>
            <a:spLocks noGrp="1"/>
          </p:cNvSpPr>
          <p:nvPr>
            <p:ph idx="13"/>
          </p:nvPr>
        </p:nvSpPr>
        <p:spPr>
          <a:xfrm>
            <a:off x="2667000" y="0"/>
            <a:ext cx="6477000" cy="1143000"/>
          </a:xfrm>
          <a:prstGeom prst="rect">
            <a:avLst/>
          </a:prstGeom>
        </p:spPr>
        <p:txBody>
          <a:bodyPr anchor="ctr" anchorCtr="1"/>
          <a:lstStyle>
            <a:lvl1pPr marL="0" indent="0" algn="ctr">
              <a:buFont typeface="Arial" pitchFamily="34" charset="0"/>
              <a:buNone/>
              <a:defRPr b="1" baseline="0">
                <a:ln>
                  <a:solidFill>
                    <a:schemeClr val="bg1">
                      <a:alpha val="50000"/>
                    </a:schemeClr>
                  </a:solidFill>
                </a:ln>
                <a:solidFill>
                  <a:srgbClr val="223264"/>
                </a:solidFill>
                <a:effectLst>
                  <a:outerShdw blurRad="50800" dist="38100" dir="8100000" algn="tl" rotWithShape="0">
                    <a:schemeClr val="bg1">
                      <a:alpha val="40000"/>
                    </a:schemeClr>
                  </a:outerShdw>
                </a:effectLst>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endParaRPr lang="en-US" dirty="0"/>
          </a:p>
        </p:txBody>
      </p:sp>
      <p:sp>
        <p:nvSpPr>
          <p:cNvPr id="3" name="Content Placeholder 2"/>
          <p:cNvSpPr>
            <a:spLocks noGrp="1"/>
          </p:cNvSpPr>
          <p:nvPr>
            <p:ph idx="1"/>
          </p:nvPr>
        </p:nvSpPr>
        <p:spPr>
          <a:xfrm>
            <a:off x="533400" y="1600200"/>
            <a:ext cx="8229600" cy="4525963"/>
          </a:xfrm>
          <a:prstGeom prst="rect">
            <a:avLst/>
          </a:prstGeom>
        </p:spPr>
        <p:txBody>
          <a:bodyPr/>
          <a:lstStyle>
            <a:lvl1pPr>
              <a:defRPr>
                <a:solidFill>
                  <a:srgbClr val="223264"/>
                </a:solidFill>
                <a:latin typeface="Arial" pitchFamily="34" charset="0"/>
                <a:cs typeface="Arial" pitchFamily="34" charset="0"/>
              </a:defRPr>
            </a:lvl1pPr>
            <a:lvl2pPr>
              <a:defRPr>
                <a:solidFill>
                  <a:srgbClr val="223264"/>
                </a:solidFill>
                <a:latin typeface="Arial" pitchFamily="34" charset="0"/>
                <a:cs typeface="Arial" pitchFamily="34" charset="0"/>
              </a:defRPr>
            </a:lvl2pPr>
            <a:lvl3pPr>
              <a:defRPr>
                <a:solidFill>
                  <a:srgbClr val="223264"/>
                </a:solidFill>
                <a:latin typeface="Arial" pitchFamily="34" charset="0"/>
                <a:cs typeface="Arial" pitchFamily="34" charset="0"/>
              </a:defRPr>
            </a:lvl3pPr>
            <a:lvl4pPr>
              <a:defRPr>
                <a:solidFill>
                  <a:srgbClr val="223264"/>
                </a:solidFill>
                <a:latin typeface="Arial" pitchFamily="34" charset="0"/>
                <a:cs typeface="Arial" pitchFamily="34" charset="0"/>
              </a:defRPr>
            </a:lvl4pPr>
            <a:lvl5pPr>
              <a:defRPr>
                <a:solidFill>
                  <a:srgbClr val="223264"/>
                </a:solidFill>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14"/>
          <p:cNvSpPr>
            <a:spLocks noGrp="1"/>
          </p:cNvSpPr>
          <p:nvPr>
            <p:ph type="dt" sz="half" idx="14"/>
          </p:nvPr>
        </p:nvSpPr>
        <p:spPr/>
        <p:txBody>
          <a:bodyPr/>
          <a:lstStyle>
            <a:lvl1pPr>
              <a:defRPr/>
            </a:lvl1pPr>
          </a:lstStyle>
          <a:p>
            <a:pPr>
              <a:defRPr/>
            </a:pPr>
            <a:r>
              <a:rPr lang="en-US" smtClean="0"/>
              <a:t>February 2013</a:t>
            </a:r>
            <a:endParaRPr lang="en-US" dirty="0"/>
          </a:p>
        </p:txBody>
      </p:sp>
      <p:sp>
        <p:nvSpPr>
          <p:cNvPr id="6" name="Footer Placeholder 15"/>
          <p:cNvSpPr>
            <a:spLocks noGrp="1"/>
          </p:cNvSpPr>
          <p:nvPr>
            <p:ph type="ftr" sz="quarter" idx="15"/>
          </p:nvPr>
        </p:nvSpPr>
        <p:spPr/>
        <p:txBody>
          <a:bodyPr/>
          <a:lstStyle>
            <a:lvl1pPr>
              <a:defRPr/>
            </a:lvl1pPr>
          </a:lstStyle>
          <a:p>
            <a:pPr>
              <a:defRPr/>
            </a:pPr>
            <a:r>
              <a:rPr lang="en-US" dirty="0"/>
              <a:t>Office of Instructional Enhancement and Internal Operations/Office of Special Education</a:t>
            </a:r>
          </a:p>
        </p:txBody>
      </p:sp>
      <p:sp>
        <p:nvSpPr>
          <p:cNvPr id="7" name="Slide Number Placeholder 6"/>
          <p:cNvSpPr>
            <a:spLocks noGrp="1"/>
          </p:cNvSpPr>
          <p:nvPr>
            <p:ph type="sldNum" sz="quarter" idx="16"/>
          </p:nvPr>
        </p:nvSpPr>
        <p:spPr/>
        <p:txBody>
          <a:bodyPr/>
          <a:lstStyle>
            <a:lvl1pPr>
              <a:defRPr/>
            </a:lvl1pPr>
          </a:lstStyle>
          <a:p>
            <a:pPr>
              <a:defRPr/>
            </a:pPr>
            <a:fld id="{DC6EE75B-4BAC-AB4F-AE22-711B17E60AAE}" type="slidenum">
              <a:rPr lang="en-US"/>
              <a:pPr>
                <a:defRPr/>
              </a:pPr>
              <a:t>‹#›</a:t>
            </a:fld>
            <a:endParaRPr lang="en-US" dirty="0"/>
          </a:p>
        </p:txBody>
      </p:sp>
    </p:spTree>
    <p:extLst>
      <p:ext uri="{BB962C8B-B14F-4D97-AF65-F5344CB8AC3E}">
        <p14:creationId xmlns:p14="http://schemas.microsoft.com/office/powerpoint/2010/main" val="2330955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b="83333"/>
          <a:stretch>
            <a:fillRect/>
          </a:stretch>
        </p:blipFill>
        <p:spPr bwMode="auto">
          <a:xfrm>
            <a:off x="0" y="0"/>
            <a:ext cx="91630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457200" y="1600200"/>
            <a:ext cx="3810000" cy="4525963"/>
          </a:xfrm>
          <a:prstGeom prst="rect">
            <a:avLst/>
          </a:prstGeom>
        </p:spPr>
        <p:txBody>
          <a:bodyPr/>
          <a:lstStyle>
            <a:lvl1pPr>
              <a:defRPr>
                <a:solidFill>
                  <a:srgbClr val="223264"/>
                </a:solidFill>
                <a:latin typeface="Arial" pitchFamily="34" charset="0"/>
                <a:cs typeface="Arial" pitchFamily="34" charset="0"/>
              </a:defRPr>
            </a:lvl1pPr>
            <a:lvl2pPr>
              <a:defRPr>
                <a:solidFill>
                  <a:srgbClr val="223264"/>
                </a:solidFill>
                <a:latin typeface="Arial" pitchFamily="34" charset="0"/>
                <a:cs typeface="Arial" pitchFamily="34" charset="0"/>
              </a:defRPr>
            </a:lvl2pPr>
            <a:lvl3pPr>
              <a:defRPr>
                <a:solidFill>
                  <a:srgbClr val="223264"/>
                </a:solidFill>
                <a:latin typeface="Arial" pitchFamily="34" charset="0"/>
                <a:cs typeface="Arial" pitchFamily="34" charset="0"/>
              </a:defRPr>
            </a:lvl3pPr>
            <a:lvl4pPr>
              <a:defRPr>
                <a:solidFill>
                  <a:srgbClr val="223264"/>
                </a:solidFill>
                <a:latin typeface="Arial" pitchFamily="34" charset="0"/>
                <a:cs typeface="Arial" pitchFamily="34" charset="0"/>
              </a:defRPr>
            </a:lvl4pPr>
            <a:lvl5pPr>
              <a:defRPr>
                <a:solidFill>
                  <a:srgbClr val="223264"/>
                </a:solidFill>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Content Placeholder 2"/>
          <p:cNvSpPr>
            <a:spLocks noGrp="1"/>
          </p:cNvSpPr>
          <p:nvPr>
            <p:ph idx="13"/>
          </p:nvPr>
        </p:nvSpPr>
        <p:spPr>
          <a:xfrm>
            <a:off x="4800600" y="1600200"/>
            <a:ext cx="4038600" cy="4419600"/>
          </a:xfrm>
          <a:prstGeom prst="rect">
            <a:avLst/>
          </a:prstGeom>
        </p:spPr>
        <p:txBody>
          <a:bodyPr/>
          <a:lstStyle>
            <a:lvl1pPr>
              <a:defRPr>
                <a:solidFill>
                  <a:srgbClr val="223264"/>
                </a:solidFill>
                <a:latin typeface="Arial" pitchFamily="34" charset="0"/>
                <a:cs typeface="Arial" pitchFamily="34" charset="0"/>
              </a:defRPr>
            </a:lvl1pPr>
            <a:lvl2pPr>
              <a:defRPr>
                <a:solidFill>
                  <a:srgbClr val="223264"/>
                </a:solidFill>
                <a:latin typeface="Arial" pitchFamily="34" charset="0"/>
                <a:cs typeface="Arial" pitchFamily="34" charset="0"/>
              </a:defRPr>
            </a:lvl2pPr>
            <a:lvl3pPr>
              <a:defRPr>
                <a:solidFill>
                  <a:srgbClr val="223264"/>
                </a:solidFill>
                <a:latin typeface="Arial" pitchFamily="34" charset="0"/>
                <a:cs typeface="Arial" pitchFamily="34" charset="0"/>
              </a:defRPr>
            </a:lvl3pPr>
            <a:lvl4pPr>
              <a:defRPr>
                <a:solidFill>
                  <a:srgbClr val="223264"/>
                </a:solidFill>
                <a:latin typeface="Arial" pitchFamily="34" charset="0"/>
                <a:cs typeface="Arial" pitchFamily="34" charset="0"/>
              </a:defRPr>
            </a:lvl4pPr>
            <a:lvl5pPr>
              <a:defRPr>
                <a:solidFill>
                  <a:srgbClr val="223264"/>
                </a:solidFill>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Content Placeholder 2"/>
          <p:cNvSpPr>
            <a:spLocks noGrp="1"/>
          </p:cNvSpPr>
          <p:nvPr>
            <p:ph idx="14"/>
          </p:nvPr>
        </p:nvSpPr>
        <p:spPr>
          <a:xfrm>
            <a:off x="2667000" y="0"/>
            <a:ext cx="6477000" cy="1143000"/>
          </a:xfrm>
          <a:prstGeom prst="rect">
            <a:avLst/>
          </a:prstGeom>
        </p:spPr>
        <p:txBody>
          <a:bodyPr anchor="ctr" anchorCtr="1"/>
          <a:lstStyle>
            <a:lvl1pPr marL="0" indent="0" algn="ctr">
              <a:buNone/>
              <a:defRPr lang="en-US" b="1" baseline="0" dirty="0" smtClean="0">
                <a:ln>
                  <a:solidFill>
                    <a:schemeClr val="bg1">
                      <a:alpha val="50000"/>
                    </a:schemeClr>
                  </a:solidFill>
                </a:ln>
                <a:solidFill>
                  <a:srgbClr val="223264"/>
                </a:solidFill>
                <a:effectLst>
                  <a:outerShdw blurRad="50800" dist="38100" dir="8100000" algn="tl" rotWithShape="0">
                    <a:schemeClr val="bg1">
                      <a:alpha val="40000"/>
                    </a:schemeClr>
                  </a:outerShdw>
                </a:effectLst>
                <a:latin typeface="Arial" pitchFamily="34" charset="0"/>
                <a:cs typeface="Arial" pitchFamily="34" charset="0"/>
              </a:defRPr>
            </a:lvl1pPr>
          </a:lstStyle>
          <a:p>
            <a:pPr lvl="0"/>
            <a:r>
              <a:rPr lang="en-US" dirty="0" smtClean="0"/>
              <a:t>Click to edit Master text styles</a:t>
            </a:r>
          </a:p>
        </p:txBody>
      </p:sp>
      <p:sp>
        <p:nvSpPr>
          <p:cNvPr id="6" name="Rectangle 3"/>
          <p:cNvSpPr>
            <a:spLocks noGrp="1" noChangeArrowheads="1"/>
          </p:cNvSpPr>
          <p:nvPr>
            <p:ph type="dt" sz="half" idx="15"/>
          </p:nvPr>
        </p:nvSpPr>
        <p:spPr/>
        <p:txBody>
          <a:bodyPr/>
          <a:lstStyle>
            <a:lvl1pPr>
              <a:defRPr>
                <a:solidFill>
                  <a:schemeClr val="tx1">
                    <a:lumMod val="50000"/>
                    <a:lumOff val="50000"/>
                  </a:schemeClr>
                </a:solidFill>
              </a:defRPr>
            </a:lvl1pPr>
          </a:lstStyle>
          <a:p>
            <a:pPr>
              <a:defRPr/>
            </a:pPr>
            <a:r>
              <a:rPr lang="en-US" smtClean="0"/>
              <a:t>February 2013</a:t>
            </a:r>
            <a:endParaRPr lang="en-US" dirty="0"/>
          </a:p>
        </p:txBody>
      </p:sp>
      <p:sp>
        <p:nvSpPr>
          <p:cNvPr id="7" name="Rectangle 4"/>
          <p:cNvSpPr>
            <a:spLocks noGrp="1" noChangeArrowheads="1"/>
          </p:cNvSpPr>
          <p:nvPr>
            <p:ph type="ftr" sz="quarter" idx="16"/>
          </p:nvPr>
        </p:nvSpPr>
        <p:spPr/>
        <p:txBody>
          <a:bodyPr/>
          <a:lstStyle>
            <a:lvl1pPr>
              <a:defRPr>
                <a:solidFill>
                  <a:schemeClr val="tx1">
                    <a:lumMod val="50000"/>
                    <a:lumOff val="50000"/>
                  </a:schemeClr>
                </a:solidFill>
              </a:defRPr>
            </a:lvl1pPr>
          </a:lstStyle>
          <a:p>
            <a:pPr>
              <a:defRPr/>
            </a:pPr>
            <a:r>
              <a:rPr lang="en-US"/>
              <a:t>Office of Instructional Enhancement and Internal Operations/Office of Special Education</a:t>
            </a:r>
          </a:p>
        </p:txBody>
      </p:sp>
      <p:sp>
        <p:nvSpPr>
          <p:cNvPr id="8" name="Slide Number Placeholder 6"/>
          <p:cNvSpPr>
            <a:spLocks noGrp="1"/>
          </p:cNvSpPr>
          <p:nvPr>
            <p:ph type="sldNum" sz="quarter" idx="17"/>
          </p:nvPr>
        </p:nvSpPr>
        <p:spPr/>
        <p:txBody>
          <a:bodyPr/>
          <a:lstStyle>
            <a:lvl1pPr>
              <a:defRPr/>
            </a:lvl1pPr>
          </a:lstStyle>
          <a:p>
            <a:pPr>
              <a:defRPr/>
            </a:pPr>
            <a:fld id="{D1A3072B-184D-2743-AA5F-793E94540A81}" type="slidenum">
              <a:rPr lang="en-US"/>
              <a:pPr>
                <a:defRPr/>
              </a:pPr>
              <a:t>‹#›</a:t>
            </a:fld>
            <a:endParaRPr lang="en-US" dirty="0"/>
          </a:p>
        </p:txBody>
      </p:sp>
    </p:spTree>
    <p:extLst>
      <p:ext uri="{BB962C8B-B14F-4D97-AF65-F5344CB8AC3E}">
        <p14:creationId xmlns:p14="http://schemas.microsoft.com/office/powerpoint/2010/main" val="1903238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b="83333"/>
          <a:stretch>
            <a:fillRect/>
          </a:stretch>
        </p:blipFill>
        <p:spPr bwMode="auto">
          <a:xfrm>
            <a:off x="0" y="0"/>
            <a:ext cx="91630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457200" y="1600200"/>
            <a:ext cx="8229600" cy="4525963"/>
          </a:xfrm>
          <a:prstGeom prst="rect">
            <a:avLst/>
          </a:prstGeom>
        </p:spPr>
        <p:txBody>
          <a:bodyPr/>
          <a:lstStyle>
            <a:lvl1pPr>
              <a:defRPr>
                <a:solidFill>
                  <a:srgbClr val="223264"/>
                </a:solidFill>
                <a:latin typeface="Arial" pitchFamily="34" charset="0"/>
                <a:cs typeface="Arial" pitchFamily="34" charset="0"/>
              </a:defRPr>
            </a:lvl1pPr>
            <a:lvl2pPr>
              <a:defRPr>
                <a:solidFill>
                  <a:srgbClr val="223264"/>
                </a:solidFill>
                <a:latin typeface="Arial" pitchFamily="34" charset="0"/>
                <a:cs typeface="Arial" pitchFamily="34" charset="0"/>
              </a:defRPr>
            </a:lvl2pPr>
            <a:lvl3pPr>
              <a:defRPr>
                <a:solidFill>
                  <a:srgbClr val="223264"/>
                </a:solidFill>
                <a:latin typeface="Arial" pitchFamily="34" charset="0"/>
                <a:cs typeface="Arial" pitchFamily="34" charset="0"/>
              </a:defRPr>
            </a:lvl3pPr>
            <a:lvl4pPr>
              <a:defRPr>
                <a:solidFill>
                  <a:srgbClr val="223264"/>
                </a:solidFill>
                <a:latin typeface="Arial" pitchFamily="34" charset="0"/>
                <a:cs typeface="Arial" pitchFamily="34" charset="0"/>
              </a:defRPr>
            </a:lvl4pPr>
            <a:lvl5pPr>
              <a:defRPr>
                <a:solidFill>
                  <a:srgbClr val="223264"/>
                </a:solidFill>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Content Placeholder 2"/>
          <p:cNvSpPr>
            <a:spLocks noGrp="1"/>
          </p:cNvSpPr>
          <p:nvPr>
            <p:ph idx="13"/>
          </p:nvPr>
        </p:nvSpPr>
        <p:spPr>
          <a:xfrm>
            <a:off x="2667000" y="0"/>
            <a:ext cx="6477000" cy="1143000"/>
          </a:xfrm>
          <a:prstGeom prst="rect">
            <a:avLst/>
          </a:prstGeom>
        </p:spPr>
        <p:txBody>
          <a:bodyPr anchor="ctr" anchorCtr="1"/>
          <a:lstStyle>
            <a:lvl1pPr>
              <a:defRPr lang="en-US" b="1" baseline="0" dirty="0">
                <a:ln>
                  <a:solidFill>
                    <a:schemeClr val="bg1">
                      <a:alpha val="50000"/>
                    </a:schemeClr>
                  </a:solidFill>
                </a:ln>
                <a:solidFill>
                  <a:srgbClr val="223264"/>
                </a:solidFill>
                <a:effectLst>
                  <a:outerShdw blurRad="50800" dist="38100" dir="8100000" algn="tl" rotWithShape="0">
                    <a:schemeClr val="bg1">
                      <a:alpha val="40000"/>
                    </a:schemeClr>
                  </a:outerShdw>
                </a:effectLst>
                <a:latin typeface="Arial" pitchFamily="34" charset="0"/>
                <a:cs typeface="Arial" pitchFamily="34" charset="0"/>
              </a:defRPr>
            </a:lvl1pPr>
          </a:lstStyle>
          <a:p>
            <a:pPr marL="0" lvl="0" indent="0" algn="ctr">
              <a:buNone/>
            </a:pPr>
            <a:r>
              <a:rPr lang="en-US" dirty="0" smtClean="0"/>
              <a:t>Click to edit Master text styles</a:t>
            </a:r>
            <a:endParaRPr lang="en-US" dirty="0"/>
          </a:p>
        </p:txBody>
      </p:sp>
      <p:sp>
        <p:nvSpPr>
          <p:cNvPr id="5" name="Rectangle 3"/>
          <p:cNvSpPr>
            <a:spLocks noGrp="1" noChangeArrowheads="1"/>
          </p:cNvSpPr>
          <p:nvPr>
            <p:ph type="dt" sz="half" idx="14"/>
          </p:nvPr>
        </p:nvSpPr>
        <p:spPr/>
        <p:txBody>
          <a:bodyPr/>
          <a:lstStyle>
            <a:lvl1pPr>
              <a:defRPr>
                <a:solidFill>
                  <a:schemeClr val="tx1">
                    <a:lumMod val="50000"/>
                    <a:lumOff val="50000"/>
                  </a:schemeClr>
                </a:solidFill>
              </a:defRPr>
            </a:lvl1pPr>
          </a:lstStyle>
          <a:p>
            <a:pPr>
              <a:defRPr/>
            </a:pPr>
            <a:r>
              <a:rPr lang="en-US" smtClean="0"/>
              <a:t>February 2013</a:t>
            </a:r>
            <a:endParaRPr lang="en-US" dirty="0"/>
          </a:p>
        </p:txBody>
      </p:sp>
      <p:sp>
        <p:nvSpPr>
          <p:cNvPr id="6" name="Rectangle 4"/>
          <p:cNvSpPr>
            <a:spLocks noGrp="1" noChangeArrowheads="1"/>
          </p:cNvSpPr>
          <p:nvPr>
            <p:ph type="ftr" sz="quarter" idx="15"/>
          </p:nvPr>
        </p:nvSpPr>
        <p:spPr/>
        <p:txBody>
          <a:bodyPr/>
          <a:lstStyle>
            <a:lvl1pPr>
              <a:defRPr>
                <a:solidFill>
                  <a:schemeClr val="tx1">
                    <a:lumMod val="50000"/>
                    <a:lumOff val="50000"/>
                  </a:schemeClr>
                </a:solidFill>
              </a:defRPr>
            </a:lvl1pPr>
          </a:lstStyle>
          <a:p>
            <a:pPr>
              <a:defRPr/>
            </a:pPr>
            <a:r>
              <a:rPr lang="en-US"/>
              <a:t>Office of Instructional Enhancement and Internal Operations/Office of Special Education</a:t>
            </a:r>
          </a:p>
        </p:txBody>
      </p:sp>
      <p:sp>
        <p:nvSpPr>
          <p:cNvPr id="7" name="Slide Number Placeholder 6"/>
          <p:cNvSpPr>
            <a:spLocks noGrp="1"/>
          </p:cNvSpPr>
          <p:nvPr>
            <p:ph type="sldNum" sz="quarter" idx="16"/>
          </p:nvPr>
        </p:nvSpPr>
        <p:spPr/>
        <p:txBody>
          <a:bodyPr/>
          <a:lstStyle>
            <a:lvl1pPr>
              <a:defRPr/>
            </a:lvl1pPr>
          </a:lstStyle>
          <a:p>
            <a:pPr>
              <a:defRPr/>
            </a:pPr>
            <a:fld id="{C528E40B-4257-C147-AD70-608B09D237AF}" type="slidenum">
              <a:rPr lang="en-US"/>
              <a:pPr>
                <a:defRPr/>
              </a:pPr>
              <a:t>‹#›</a:t>
            </a:fld>
            <a:endParaRPr lang="en-US" dirty="0"/>
          </a:p>
        </p:txBody>
      </p:sp>
    </p:spTree>
    <p:extLst>
      <p:ext uri="{BB962C8B-B14F-4D97-AF65-F5344CB8AC3E}">
        <p14:creationId xmlns:p14="http://schemas.microsoft.com/office/powerpoint/2010/main" val="2756391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b="83333"/>
          <a:stretch>
            <a:fillRect/>
          </a:stretch>
        </p:blipFill>
        <p:spPr bwMode="auto">
          <a:xfrm>
            <a:off x="0" y="0"/>
            <a:ext cx="91630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457200" y="1600200"/>
            <a:ext cx="3810000" cy="4525963"/>
          </a:xfrm>
          <a:prstGeom prst="rect">
            <a:avLst/>
          </a:prstGeom>
        </p:spPr>
        <p:txBody>
          <a:bodyPr/>
          <a:lstStyle>
            <a:lvl1pPr>
              <a:defRPr>
                <a:solidFill>
                  <a:srgbClr val="223264"/>
                </a:solidFill>
                <a:latin typeface="Arial" pitchFamily="34" charset="0"/>
                <a:cs typeface="Arial" pitchFamily="34" charset="0"/>
              </a:defRPr>
            </a:lvl1pPr>
            <a:lvl2pPr>
              <a:defRPr>
                <a:solidFill>
                  <a:srgbClr val="223264"/>
                </a:solidFill>
                <a:latin typeface="Arial" pitchFamily="34" charset="0"/>
                <a:cs typeface="Arial" pitchFamily="34" charset="0"/>
              </a:defRPr>
            </a:lvl2pPr>
            <a:lvl3pPr>
              <a:defRPr>
                <a:solidFill>
                  <a:srgbClr val="223264"/>
                </a:solidFill>
                <a:latin typeface="Arial" pitchFamily="34" charset="0"/>
                <a:cs typeface="Arial" pitchFamily="34" charset="0"/>
              </a:defRPr>
            </a:lvl3pPr>
            <a:lvl4pPr>
              <a:defRPr>
                <a:solidFill>
                  <a:srgbClr val="223264"/>
                </a:solidFill>
                <a:latin typeface="Arial" pitchFamily="34" charset="0"/>
                <a:cs typeface="Arial" pitchFamily="34" charset="0"/>
              </a:defRPr>
            </a:lvl4pPr>
            <a:lvl5pPr>
              <a:defRPr>
                <a:solidFill>
                  <a:srgbClr val="223264"/>
                </a:solidFill>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Content Placeholder 2"/>
          <p:cNvSpPr>
            <a:spLocks noGrp="1"/>
          </p:cNvSpPr>
          <p:nvPr>
            <p:ph idx="13"/>
          </p:nvPr>
        </p:nvSpPr>
        <p:spPr>
          <a:xfrm>
            <a:off x="4800600" y="1600200"/>
            <a:ext cx="4038600" cy="4419600"/>
          </a:xfrm>
          <a:prstGeom prst="rect">
            <a:avLst/>
          </a:prstGeom>
        </p:spPr>
        <p:txBody>
          <a:bodyPr/>
          <a:lstStyle>
            <a:lvl1pPr>
              <a:defRPr>
                <a:solidFill>
                  <a:srgbClr val="223264"/>
                </a:solidFill>
                <a:latin typeface="Arial" pitchFamily="34" charset="0"/>
                <a:cs typeface="Arial" pitchFamily="34" charset="0"/>
              </a:defRPr>
            </a:lvl1pPr>
            <a:lvl2pPr>
              <a:defRPr>
                <a:solidFill>
                  <a:srgbClr val="223264"/>
                </a:solidFill>
                <a:latin typeface="Arial" pitchFamily="34" charset="0"/>
                <a:cs typeface="Arial" pitchFamily="34" charset="0"/>
              </a:defRPr>
            </a:lvl2pPr>
            <a:lvl3pPr>
              <a:defRPr>
                <a:solidFill>
                  <a:srgbClr val="223264"/>
                </a:solidFill>
                <a:latin typeface="Arial" pitchFamily="34" charset="0"/>
                <a:cs typeface="Arial" pitchFamily="34" charset="0"/>
              </a:defRPr>
            </a:lvl3pPr>
            <a:lvl4pPr>
              <a:defRPr>
                <a:solidFill>
                  <a:srgbClr val="223264"/>
                </a:solidFill>
                <a:latin typeface="Arial" pitchFamily="34" charset="0"/>
                <a:cs typeface="Arial" pitchFamily="34" charset="0"/>
              </a:defRPr>
            </a:lvl4pPr>
            <a:lvl5pPr>
              <a:defRPr>
                <a:solidFill>
                  <a:srgbClr val="223264"/>
                </a:solidFill>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Content Placeholder 2"/>
          <p:cNvSpPr>
            <a:spLocks noGrp="1"/>
          </p:cNvSpPr>
          <p:nvPr>
            <p:ph idx="14"/>
          </p:nvPr>
        </p:nvSpPr>
        <p:spPr>
          <a:xfrm>
            <a:off x="2667000" y="0"/>
            <a:ext cx="6477000" cy="1143000"/>
          </a:xfrm>
          <a:prstGeom prst="rect">
            <a:avLst/>
          </a:prstGeom>
        </p:spPr>
        <p:txBody>
          <a:bodyPr anchor="ctr" anchorCtr="1"/>
          <a:lstStyle>
            <a:lvl1pPr>
              <a:defRPr lang="en-US" b="1" baseline="0" dirty="0" smtClean="0">
                <a:ln>
                  <a:solidFill>
                    <a:schemeClr val="bg1">
                      <a:alpha val="50000"/>
                    </a:schemeClr>
                  </a:solidFill>
                </a:ln>
                <a:solidFill>
                  <a:srgbClr val="223264"/>
                </a:solidFill>
                <a:effectLst>
                  <a:outerShdw blurRad="50800" dist="38100" dir="8100000" algn="tl" rotWithShape="0">
                    <a:schemeClr val="bg1">
                      <a:alpha val="40000"/>
                    </a:schemeClr>
                  </a:outerShdw>
                </a:effectLst>
                <a:latin typeface="Arial" pitchFamily="34" charset="0"/>
                <a:cs typeface="Arial" pitchFamily="34" charset="0"/>
              </a:defRPr>
            </a:lvl1pPr>
          </a:lstStyle>
          <a:p>
            <a:pPr marL="0" lvl="0" indent="0" algn="ctr">
              <a:buNone/>
            </a:pPr>
            <a:r>
              <a:rPr lang="en-US" dirty="0" smtClean="0"/>
              <a:t>Click to edit Master text styles</a:t>
            </a:r>
          </a:p>
        </p:txBody>
      </p:sp>
      <p:sp>
        <p:nvSpPr>
          <p:cNvPr id="6" name="Rectangle 3"/>
          <p:cNvSpPr>
            <a:spLocks noGrp="1" noChangeArrowheads="1"/>
          </p:cNvSpPr>
          <p:nvPr>
            <p:ph type="dt" sz="half" idx="15"/>
          </p:nvPr>
        </p:nvSpPr>
        <p:spPr/>
        <p:txBody>
          <a:bodyPr/>
          <a:lstStyle>
            <a:lvl1pPr>
              <a:defRPr>
                <a:solidFill>
                  <a:schemeClr val="tx1">
                    <a:lumMod val="50000"/>
                    <a:lumOff val="50000"/>
                  </a:schemeClr>
                </a:solidFill>
              </a:defRPr>
            </a:lvl1pPr>
          </a:lstStyle>
          <a:p>
            <a:pPr>
              <a:defRPr/>
            </a:pPr>
            <a:r>
              <a:rPr lang="en-US" smtClean="0"/>
              <a:t>February 2013</a:t>
            </a:r>
            <a:endParaRPr lang="en-US" dirty="0"/>
          </a:p>
        </p:txBody>
      </p:sp>
      <p:sp>
        <p:nvSpPr>
          <p:cNvPr id="7" name="Rectangle 4"/>
          <p:cNvSpPr>
            <a:spLocks noGrp="1" noChangeArrowheads="1"/>
          </p:cNvSpPr>
          <p:nvPr>
            <p:ph type="ftr" sz="quarter" idx="16"/>
          </p:nvPr>
        </p:nvSpPr>
        <p:spPr/>
        <p:txBody>
          <a:bodyPr/>
          <a:lstStyle>
            <a:lvl1pPr>
              <a:defRPr>
                <a:solidFill>
                  <a:schemeClr val="tx1">
                    <a:lumMod val="50000"/>
                    <a:lumOff val="50000"/>
                  </a:schemeClr>
                </a:solidFill>
              </a:defRPr>
            </a:lvl1pPr>
          </a:lstStyle>
          <a:p>
            <a:pPr>
              <a:defRPr/>
            </a:pPr>
            <a:r>
              <a:rPr lang="en-US"/>
              <a:t>Office of Instructional Enhancement and Internal Operations/Office of Special Education</a:t>
            </a:r>
          </a:p>
        </p:txBody>
      </p:sp>
      <p:sp>
        <p:nvSpPr>
          <p:cNvPr id="8" name="Slide Number Placeholder 6"/>
          <p:cNvSpPr>
            <a:spLocks noGrp="1"/>
          </p:cNvSpPr>
          <p:nvPr>
            <p:ph type="sldNum" sz="quarter" idx="17"/>
          </p:nvPr>
        </p:nvSpPr>
        <p:spPr/>
        <p:txBody>
          <a:bodyPr/>
          <a:lstStyle>
            <a:lvl1pPr>
              <a:defRPr/>
            </a:lvl1pPr>
          </a:lstStyle>
          <a:p>
            <a:pPr>
              <a:defRPr/>
            </a:pPr>
            <a:fld id="{E2AAC20C-9765-8942-A0CD-073FC184FCB7}" type="slidenum">
              <a:rPr lang="en-US"/>
              <a:pPr>
                <a:defRPr/>
              </a:pPr>
              <a:t>‹#›</a:t>
            </a:fld>
            <a:endParaRPr lang="en-US" dirty="0"/>
          </a:p>
        </p:txBody>
      </p:sp>
    </p:spTree>
    <p:extLst>
      <p:ext uri="{BB962C8B-B14F-4D97-AF65-F5344CB8AC3E}">
        <p14:creationId xmlns:p14="http://schemas.microsoft.com/office/powerpoint/2010/main" val="523586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b="83333"/>
          <a:stretch>
            <a:fillRect/>
          </a:stretch>
        </p:blipFill>
        <p:spPr bwMode="auto">
          <a:xfrm>
            <a:off x="0" y="0"/>
            <a:ext cx="91630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685800" y="1981200"/>
            <a:ext cx="7772400" cy="41148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Content Placeholder 2"/>
          <p:cNvSpPr>
            <a:spLocks noGrp="1"/>
          </p:cNvSpPr>
          <p:nvPr>
            <p:ph idx="14"/>
          </p:nvPr>
        </p:nvSpPr>
        <p:spPr>
          <a:xfrm>
            <a:off x="2667000" y="0"/>
            <a:ext cx="6477000" cy="1143000"/>
          </a:xfrm>
          <a:prstGeom prst="rect">
            <a:avLst/>
          </a:prstGeom>
        </p:spPr>
        <p:txBody>
          <a:bodyPr anchor="ctr" anchorCtr="1"/>
          <a:lstStyle>
            <a:lvl1pPr>
              <a:defRPr lang="en-US" b="1" baseline="0" dirty="0" smtClean="0">
                <a:ln>
                  <a:solidFill>
                    <a:schemeClr val="bg1">
                      <a:alpha val="50000"/>
                    </a:schemeClr>
                  </a:solidFill>
                </a:ln>
                <a:solidFill>
                  <a:srgbClr val="223264"/>
                </a:solidFill>
                <a:effectLst>
                  <a:outerShdw blurRad="50800" dist="38100" dir="8100000" algn="tl" rotWithShape="0">
                    <a:schemeClr val="bg1">
                      <a:alpha val="40000"/>
                    </a:schemeClr>
                  </a:outerShdw>
                </a:effectLst>
                <a:latin typeface="Arial" pitchFamily="34" charset="0"/>
                <a:cs typeface="Arial" pitchFamily="34" charset="0"/>
              </a:defRPr>
            </a:lvl1pPr>
          </a:lstStyle>
          <a:p>
            <a:pPr marL="0" lvl="0" indent="0" algn="ctr">
              <a:buNone/>
            </a:pPr>
            <a:r>
              <a:rPr lang="en-US" dirty="0" smtClean="0"/>
              <a:t>Click to edit Master text styles</a:t>
            </a:r>
          </a:p>
        </p:txBody>
      </p:sp>
      <p:sp>
        <p:nvSpPr>
          <p:cNvPr id="5" name="Rectangle 4"/>
          <p:cNvSpPr>
            <a:spLocks noGrp="1" noChangeArrowheads="1"/>
          </p:cNvSpPr>
          <p:nvPr>
            <p:ph type="dt" sz="half" idx="15"/>
          </p:nvPr>
        </p:nvSpPr>
        <p:spPr/>
        <p:txBody>
          <a:bodyPr/>
          <a:lstStyle>
            <a:lvl1pPr>
              <a:defRPr>
                <a:solidFill>
                  <a:schemeClr val="tx1">
                    <a:lumMod val="50000"/>
                    <a:lumOff val="50000"/>
                  </a:schemeClr>
                </a:solidFill>
              </a:defRPr>
            </a:lvl1pPr>
          </a:lstStyle>
          <a:p>
            <a:pPr>
              <a:defRPr/>
            </a:pPr>
            <a:r>
              <a:rPr lang="en-US" smtClean="0"/>
              <a:t>February 2013</a:t>
            </a:r>
            <a:endParaRPr lang="en-US" dirty="0"/>
          </a:p>
        </p:txBody>
      </p:sp>
      <p:sp>
        <p:nvSpPr>
          <p:cNvPr id="6" name="Rectangle 5"/>
          <p:cNvSpPr>
            <a:spLocks noGrp="1" noChangeArrowheads="1"/>
          </p:cNvSpPr>
          <p:nvPr>
            <p:ph type="ftr" sz="quarter" idx="16"/>
          </p:nvPr>
        </p:nvSpPr>
        <p:spPr/>
        <p:txBody>
          <a:bodyPr/>
          <a:lstStyle>
            <a:lvl1pPr>
              <a:defRPr>
                <a:solidFill>
                  <a:schemeClr val="tx1">
                    <a:lumMod val="50000"/>
                    <a:lumOff val="50000"/>
                  </a:schemeClr>
                </a:solidFill>
              </a:defRPr>
            </a:lvl1pPr>
          </a:lstStyle>
          <a:p>
            <a:pPr>
              <a:defRPr/>
            </a:pPr>
            <a:r>
              <a:rPr lang="en-US"/>
              <a:t>Office of Instructional Enhancement and Internal Operations/Office of Special Education</a:t>
            </a:r>
          </a:p>
        </p:txBody>
      </p:sp>
      <p:sp>
        <p:nvSpPr>
          <p:cNvPr id="7" name="Slide Number Placeholder 6"/>
          <p:cNvSpPr>
            <a:spLocks noGrp="1"/>
          </p:cNvSpPr>
          <p:nvPr>
            <p:ph type="sldNum" sz="quarter" idx="17"/>
          </p:nvPr>
        </p:nvSpPr>
        <p:spPr/>
        <p:txBody>
          <a:bodyPr/>
          <a:lstStyle>
            <a:lvl1pPr>
              <a:defRPr/>
            </a:lvl1pPr>
          </a:lstStyle>
          <a:p>
            <a:pPr>
              <a:defRPr/>
            </a:pPr>
            <a:fld id="{8DF059CE-D413-894B-97AD-D97075E394D4}" type="slidenum">
              <a:rPr lang="en-US"/>
              <a:pPr>
                <a:defRPr/>
              </a:pPr>
              <a:t>‹#›</a:t>
            </a:fld>
            <a:endParaRPr lang="en-US" dirty="0"/>
          </a:p>
        </p:txBody>
      </p:sp>
    </p:spTree>
    <p:extLst>
      <p:ext uri="{BB962C8B-B14F-4D97-AF65-F5344CB8AC3E}">
        <p14:creationId xmlns:p14="http://schemas.microsoft.com/office/powerpoint/2010/main" val="4129381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685800" y="1981200"/>
            <a:ext cx="7772400" cy="41148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dt" sz="half" idx="10"/>
          </p:nvPr>
        </p:nvSpPr>
        <p:spPr>
          <a:ln/>
        </p:spPr>
        <p:txBody>
          <a:bodyPr/>
          <a:lstStyle>
            <a:lvl1pPr>
              <a:defRPr/>
            </a:lvl1pPr>
          </a:lstStyle>
          <a:p>
            <a:pPr>
              <a:defRPr/>
            </a:pPr>
            <a:r>
              <a:rPr lang="en-US" smtClean="0"/>
              <a:t>February 2013</a:t>
            </a:r>
            <a:endParaRPr lang="en-US"/>
          </a:p>
        </p:txBody>
      </p:sp>
      <p:sp>
        <p:nvSpPr>
          <p:cNvPr id="5" name="Rectangle 4"/>
          <p:cNvSpPr>
            <a:spLocks noGrp="1" noChangeArrowheads="1"/>
          </p:cNvSpPr>
          <p:nvPr>
            <p:ph type="ftr" sz="quarter" idx="11"/>
          </p:nvPr>
        </p:nvSpPr>
        <p:spPr>
          <a:ln/>
        </p:spPr>
        <p:txBody>
          <a:bodyPr/>
          <a:lstStyle>
            <a:lvl1pPr>
              <a:defRPr/>
            </a:lvl1pPr>
          </a:lstStyle>
          <a:p>
            <a:pPr>
              <a:defRPr/>
            </a:pPr>
            <a:r>
              <a:rPr lang="en-US" smtClean="0"/>
              <a:t>Office of Instructional Enhancement and Internal Operations/Office of Special Education</a:t>
            </a: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013A49B3-FBCE-47EF-B931-A41152C0BD1D}"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0" y="1588"/>
            <a:ext cx="9163050" cy="685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ooter Placeholder 4"/>
          <p:cNvSpPr>
            <a:spLocks noGrp="1"/>
          </p:cNvSpPr>
          <p:nvPr>
            <p:ph type="ftr" sz="quarter" idx="3"/>
          </p:nvPr>
        </p:nvSpPr>
        <p:spPr>
          <a:xfrm>
            <a:off x="2590800" y="6356350"/>
            <a:ext cx="4038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en-US"/>
              <a:t>Office of Instructional Enhancement and Internal Operations/Office of Special Education</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r>
              <a:rPr lang="en-US" smtClean="0"/>
              <a:t>February 2013</a:t>
            </a:r>
            <a:endParaRPr lang="en-US" dirty="0"/>
          </a:p>
        </p:txBody>
      </p:sp>
      <p:sp>
        <p:nvSpPr>
          <p:cNvPr id="10" name="Slide Number Placeholder 6"/>
          <p:cNvSpPr>
            <a:spLocks noGrp="1"/>
          </p:cNvSpPr>
          <p:nvPr>
            <p:ph type="sldNum" sz="quarter" idx="4"/>
          </p:nvPr>
        </p:nvSpPr>
        <p:spPr>
          <a:xfrm>
            <a:off x="6629400" y="6356350"/>
            <a:ext cx="20574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CC7A392A-8A97-7D47-8CE5-9AAF23841E94}" type="slidenum">
              <a:rPr lang="en-US"/>
              <a:pPr>
                <a:defRPr/>
              </a:pPr>
              <a:t>‹#›</a:t>
            </a:fld>
            <a:endParaRPr lang="en-US" dirty="0"/>
          </a:p>
        </p:txBody>
      </p:sp>
    </p:spTree>
    <p:extLst>
      <p:ext uri="{BB962C8B-B14F-4D97-AF65-F5344CB8AC3E}">
        <p14:creationId xmlns:p14="http://schemas.microsoft.com/office/powerpoint/2010/main" val="1200380259"/>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10" r:id="rId7"/>
  </p:sldLayoutIdLst>
  <p:hf hdr="0"/>
  <p:txStyles>
    <p:titleStyle>
      <a:lvl1pPr algn="ctr"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mailto:mcsmith@mde.k12.ms.us"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hyperlink" Target="mailto:tbradley@mde.k12.ms.us" TargetMode="External"/><Relationship Id="rId4" Type="http://schemas.openxmlformats.org/officeDocument/2006/relationships/hyperlink" Target="mailto:dmcelveen@mde.k12.ms.us"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685800" y="1982649"/>
            <a:ext cx="7772400" cy="1065351"/>
          </a:xfrm>
        </p:spPr>
        <p:txBody>
          <a:bodyPr/>
          <a:lstStyle/>
          <a:p>
            <a:r>
              <a:rPr lang="en-US" sz="4800" dirty="0" smtClean="0">
                <a:latin typeface="Times New Roman" pitchFamily="18" charset="0"/>
                <a:cs typeface="Times New Roman" pitchFamily="18" charset="0"/>
              </a:rPr>
              <a:t>Standards-Based IEPs </a:t>
            </a:r>
          </a:p>
        </p:txBody>
      </p:sp>
      <p:sp>
        <p:nvSpPr>
          <p:cNvPr id="12291" name="Rectangle 3"/>
          <p:cNvSpPr>
            <a:spLocks noGrp="1" noChangeArrowheads="1"/>
          </p:cNvSpPr>
          <p:nvPr>
            <p:ph type="subTitle" idx="1"/>
          </p:nvPr>
        </p:nvSpPr>
        <p:spPr>
          <a:xfrm>
            <a:off x="685800" y="3276600"/>
            <a:ext cx="7696200" cy="1600200"/>
          </a:xfrm>
        </p:spPr>
        <p:txBody>
          <a:bodyPr/>
          <a:lstStyle/>
          <a:p>
            <a:pPr>
              <a:lnSpc>
                <a:spcPct val="90000"/>
              </a:lnSpc>
            </a:pPr>
            <a:r>
              <a:rPr lang="en-US" sz="2400" dirty="0" smtClean="0">
                <a:latin typeface="Times New Roman" pitchFamily="18" charset="0"/>
                <a:cs typeface="Times New Roman" pitchFamily="18" charset="0"/>
              </a:rPr>
              <a:t>M. Pleshette Smith</a:t>
            </a:r>
          </a:p>
          <a:p>
            <a:pPr>
              <a:lnSpc>
                <a:spcPct val="90000"/>
              </a:lnSpc>
            </a:pPr>
            <a:r>
              <a:rPr lang="en-US" sz="2400" dirty="0" smtClean="0">
                <a:latin typeface="Times New Roman" pitchFamily="18" charset="0"/>
                <a:cs typeface="Times New Roman" pitchFamily="18" charset="0"/>
              </a:rPr>
              <a:t>Office of Special Education</a:t>
            </a:r>
          </a:p>
          <a:p>
            <a:pPr>
              <a:lnSpc>
                <a:spcPct val="90000"/>
              </a:lnSpc>
            </a:pPr>
            <a:r>
              <a:rPr lang="en-US" sz="2400" dirty="0" smtClean="0">
                <a:latin typeface="Times New Roman" pitchFamily="18" charset="0"/>
                <a:cs typeface="Times New Roman" pitchFamily="18" charset="0"/>
              </a:rPr>
              <a:t>Division of Technical Assistance</a:t>
            </a:r>
          </a:p>
          <a:p>
            <a:pPr>
              <a:lnSpc>
                <a:spcPct val="90000"/>
              </a:lnSpc>
            </a:pPr>
            <a:endParaRPr lang="en-US" sz="2400" dirty="0" smtClean="0">
              <a:latin typeface="Times New Roman" pitchFamily="18" charset="0"/>
              <a:cs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dirty="0" smtClean="0"/>
              <a:t>Standards-Based IEP</a:t>
            </a:r>
            <a:endParaRPr lang="en-US" dirty="0"/>
          </a:p>
        </p:txBody>
      </p:sp>
      <p:sp>
        <p:nvSpPr>
          <p:cNvPr id="3" name="Content Placeholder 2"/>
          <p:cNvSpPr>
            <a:spLocks noGrp="1"/>
          </p:cNvSpPr>
          <p:nvPr>
            <p:ph idx="1"/>
          </p:nvPr>
        </p:nvSpPr>
        <p:spPr>
          <a:xfrm>
            <a:off x="381000" y="1600200"/>
            <a:ext cx="8382000" cy="4525963"/>
          </a:xfrm>
        </p:spPr>
        <p:txBody>
          <a:bodyPr/>
          <a:lstStyle/>
          <a:p>
            <a:pPr marL="0" indent="0">
              <a:buNone/>
            </a:pPr>
            <a:r>
              <a:rPr lang="en-US" sz="2800" dirty="0"/>
              <a:t>Does a </a:t>
            </a:r>
            <a:r>
              <a:rPr lang="en-US" sz="2800" dirty="0" smtClean="0"/>
              <a:t>Standard-Based </a:t>
            </a:r>
            <a:r>
              <a:rPr lang="en-US" sz="2800" dirty="0"/>
              <a:t>IEP imply that the student is on </a:t>
            </a:r>
            <a:r>
              <a:rPr lang="en-US" sz="2800" dirty="0" smtClean="0"/>
              <a:t>grade-level </a:t>
            </a:r>
            <a:r>
              <a:rPr lang="en-US" sz="2800" dirty="0"/>
              <a:t>in that content area? </a:t>
            </a:r>
            <a:endParaRPr lang="en-US" sz="2800" dirty="0" smtClean="0"/>
          </a:p>
          <a:p>
            <a:pPr marL="0" indent="0">
              <a:buNone/>
            </a:pPr>
            <a:endParaRPr lang="en-US" sz="2800" dirty="0" smtClean="0">
              <a:solidFill>
                <a:srgbClr val="00B050"/>
              </a:solidFill>
            </a:endParaRPr>
          </a:p>
          <a:p>
            <a:pPr marL="0" indent="0">
              <a:buNone/>
            </a:pPr>
            <a:endParaRPr lang="en-US" sz="2800" dirty="0" smtClean="0">
              <a:solidFill>
                <a:srgbClr val="00B050"/>
              </a:solidFill>
            </a:endParaRPr>
          </a:p>
          <a:p>
            <a:pPr marL="0" indent="0">
              <a:buNone/>
            </a:pPr>
            <a:r>
              <a:rPr lang="en-US" sz="1800" i="1" dirty="0" smtClean="0">
                <a:solidFill>
                  <a:schemeClr val="tx1"/>
                </a:solidFill>
              </a:rPr>
              <a:t>Standards-Based IEP State-Directed Project- Virginia Department of Education  </a:t>
            </a:r>
            <a:endParaRPr lang="en-US" sz="1800" i="1" dirty="0">
              <a:solidFill>
                <a:schemeClr val="tx1"/>
              </a:solidFill>
            </a:endParaRPr>
          </a:p>
        </p:txBody>
      </p:sp>
      <p:sp>
        <p:nvSpPr>
          <p:cNvPr id="4" name="Date Placeholder 3"/>
          <p:cNvSpPr>
            <a:spLocks noGrp="1"/>
          </p:cNvSpPr>
          <p:nvPr>
            <p:ph type="dt" sz="half" idx="14"/>
          </p:nvPr>
        </p:nvSpPr>
        <p:spPr/>
        <p:txBody>
          <a:bodyPr/>
          <a:lstStyle/>
          <a:p>
            <a:pPr>
              <a:defRPr/>
            </a:pPr>
            <a:r>
              <a:rPr lang="en-US" dirty="0"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10</a:t>
            </a:fld>
            <a:endParaRPr lang="en-US" dirty="0"/>
          </a:p>
        </p:txBody>
      </p:sp>
    </p:spTree>
    <p:extLst>
      <p:ext uri="{BB962C8B-B14F-4D97-AF65-F5344CB8AC3E}">
        <p14:creationId xmlns:p14="http://schemas.microsoft.com/office/powerpoint/2010/main" val="1594024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dirty="0" smtClean="0"/>
              <a:t>Standards-Based IEP</a:t>
            </a:r>
            <a:endParaRPr lang="en-US" dirty="0"/>
          </a:p>
        </p:txBody>
      </p:sp>
      <p:sp>
        <p:nvSpPr>
          <p:cNvPr id="3" name="Content Placeholder 2"/>
          <p:cNvSpPr>
            <a:spLocks noGrp="1"/>
          </p:cNvSpPr>
          <p:nvPr>
            <p:ph idx="1"/>
          </p:nvPr>
        </p:nvSpPr>
        <p:spPr>
          <a:xfrm>
            <a:off x="381000" y="1219200"/>
            <a:ext cx="8382000" cy="4906963"/>
          </a:xfrm>
        </p:spPr>
        <p:txBody>
          <a:bodyPr/>
          <a:lstStyle/>
          <a:p>
            <a:pPr marL="0" indent="0">
              <a:buNone/>
            </a:pPr>
            <a:r>
              <a:rPr lang="en-US" sz="2700" dirty="0" smtClean="0">
                <a:solidFill>
                  <a:srgbClr val="FF0000"/>
                </a:solidFill>
              </a:rPr>
              <a:t>No</a:t>
            </a:r>
            <a:r>
              <a:rPr lang="en-US" sz="2700" dirty="0" smtClean="0"/>
              <a:t>, </a:t>
            </a:r>
            <a:r>
              <a:rPr lang="en-US" sz="2700" dirty="0" smtClean="0">
                <a:solidFill>
                  <a:srgbClr val="00B050"/>
                </a:solidFill>
              </a:rPr>
              <a:t>the student may not be on grade-level in that content area. However, they are working toward meeting grade-level expectations and are receiving grade-level content instruction. The IEP should address what needs to happen in order for the student to meet the standards. Once the IEP team has analyzed the student’s current performance and determined what the student needs to learn, the specialized instruction, related services and supports should be addressed. </a:t>
            </a:r>
          </a:p>
          <a:p>
            <a:pPr marL="0" indent="0">
              <a:buNone/>
            </a:pPr>
            <a:endParaRPr lang="en-US" sz="2700" dirty="0">
              <a:solidFill>
                <a:srgbClr val="00B050"/>
              </a:solidFill>
            </a:endParaRPr>
          </a:p>
          <a:p>
            <a:pPr marL="0" indent="0">
              <a:buNone/>
            </a:pPr>
            <a:r>
              <a:rPr lang="en-US" sz="1800" i="1" dirty="0" smtClean="0">
                <a:solidFill>
                  <a:schemeClr val="tx1"/>
                </a:solidFill>
              </a:rPr>
              <a:t>Standards-Based IEP State-Directed Project- Virginia Department of Education  </a:t>
            </a:r>
            <a:endParaRPr lang="en-US" sz="1800" i="1" dirty="0">
              <a:solidFill>
                <a:schemeClr val="tx1"/>
              </a:solidFill>
            </a:endParaRPr>
          </a:p>
        </p:txBody>
      </p:sp>
      <p:sp>
        <p:nvSpPr>
          <p:cNvPr id="4" name="Date Placeholder 3"/>
          <p:cNvSpPr>
            <a:spLocks noGrp="1"/>
          </p:cNvSpPr>
          <p:nvPr>
            <p:ph type="dt" sz="half" idx="14"/>
          </p:nvPr>
        </p:nvSpPr>
        <p:spPr/>
        <p:txBody>
          <a:bodyPr/>
          <a:lstStyle/>
          <a:p>
            <a:pPr>
              <a:defRPr/>
            </a:pPr>
            <a:r>
              <a:rPr lang="en-US" dirty="0"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11</a:t>
            </a:fld>
            <a:endParaRPr lang="en-US" dirty="0"/>
          </a:p>
        </p:txBody>
      </p:sp>
    </p:spTree>
    <p:extLst>
      <p:ext uri="{BB962C8B-B14F-4D97-AF65-F5344CB8AC3E}">
        <p14:creationId xmlns:p14="http://schemas.microsoft.com/office/powerpoint/2010/main" val="39117129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dirty="0" smtClean="0"/>
              <a:t>How does this help students with disabilities?</a:t>
            </a:r>
            <a:endParaRPr lang="en-US" dirty="0"/>
          </a:p>
        </p:txBody>
      </p:sp>
      <p:sp>
        <p:nvSpPr>
          <p:cNvPr id="3" name="Content Placeholder 2"/>
          <p:cNvSpPr>
            <a:spLocks noGrp="1"/>
          </p:cNvSpPr>
          <p:nvPr>
            <p:ph idx="1"/>
          </p:nvPr>
        </p:nvSpPr>
        <p:spPr>
          <a:xfrm>
            <a:off x="533400" y="1371600"/>
            <a:ext cx="8229600" cy="4754563"/>
          </a:xfrm>
        </p:spPr>
        <p:txBody>
          <a:bodyPr/>
          <a:lstStyle/>
          <a:p>
            <a:r>
              <a:rPr lang="en-US" dirty="0" smtClean="0"/>
              <a:t>Equitable access and progress in the general education curriculum</a:t>
            </a:r>
          </a:p>
          <a:p>
            <a:r>
              <a:rPr lang="en-US" dirty="0" smtClean="0"/>
              <a:t>Standards aligned accountability</a:t>
            </a:r>
          </a:p>
          <a:p>
            <a:r>
              <a:rPr lang="en-US" dirty="0" smtClean="0"/>
              <a:t>Goals and objectives linked to standards</a:t>
            </a:r>
          </a:p>
          <a:p>
            <a:r>
              <a:rPr lang="en-US" dirty="0" smtClean="0"/>
              <a:t>Statewide assessments based on standards</a:t>
            </a:r>
          </a:p>
          <a:p>
            <a:r>
              <a:rPr lang="en-US" dirty="0" smtClean="0"/>
              <a:t>Educational benefit rather than compliance</a:t>
            </a:r>
            <a:endParaRPr lang="en-US" dirty="0"/>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12</a:t>
            </a:fld>
            <a:endParaRPr lang="en-US" dirty="0"/>
          </a:p>
        </p:txBody>
      </p:sp>
    </p:spTree>
    <p:extLst>
      <p:ext uri="{BB962C8B-B14F-4D97-AF65-F5344CB8AC3E}">
        <p14:creationId xmlns:p14="http://schemas.microsoft.com/office/powerpoint/2010/main" val="200488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sz="2800" dirty="0" smtClean="0"/>
              <a:t>Developing Standards-Based IEPs</a:t>
            </a:r>
            <a:endParaRPr lang="en-US" sz="2800" dirty="0"/>
          </a:p>
        </p:txBody>
      </p:sp>
      <p:sp>
        <p:nvSpPr>
          <p:cNvPr id="3" name="Content Placeholder 2"/>
          <p:cNvSpPr>
            <a:spLocks noGrp="1"/>
          </p:cNvSpPr>
          <p:nvPr>
            <p:ph idx="1"/>
          </p:nvPr>
        </p:nvSpPr>
        <p:spPr/>
        <p:txBody>
          <a:bodyPr/>
          <a:lstStyle/>
          <a:p>
            <a:pPr marL="0" indent="0">
              <a:buNone/>
            </a:pPr>
            <a:r>
              <a:rPr lang="en-US" sz="2800" dirty="0" smtClean="0"/>
              <a:t>Base the student’s IEP on grade-level content standards to:</a:t>
            </a:r>
          </a:p>
          <a:p>
            <a:pPr lvl="1">
              <a:buFont typeface="Arial" pitchFamily="34" charset="0"/>
              <a:buChar char="•"/>
            </a:pPr>
            <a:r>
              <a:rPr lang="en-US" sz="2400" dirty="0" smtClean="0"/>
              <a:t>Provide opportunities to learn the same content learned by general education students;</a:t>
            </a:r>
          </a:p>
          <a:p>
            <a:pPr lvl="1">
              <a:buFont typeface="Arial" pitchFamily="34" charset="0"/>
              <a:buChar char="•"/>
            </a:pPr>
            <a:r>
              <a:rPr lang="en-US" sz="2400" dirty="0" smtClean="0"/>
              <a:t>Address the unique needs presented by the student’s disability; and</a:t>
            </a:r>
          </a:p>
          <a:p>
            <a:pPr lvl="1">
              <a:buFont typeface="Arial" pitchFamily="34" charset="0"/>
              <a:buChar char="•"/>
            </a:pPr>
            <a:r>
              <a:rPr lang="en-US" sz="2400" dirty="0" smtClean="0"/>
              <a:t>Emphasize access through analysis of the student’s disability and how it will impact learning. </a:t>
            </a:r>
            <a:endParaRPr lang="en-US" sz="2400" dirty="0"/>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13</a:t>
            </a:fld>
            <a:endParaRPr lang="en-US" dirty="0"/>
          </a:p>
        </p:txBody>
      </p:sp>
    </p:spTree>
    <p:extLst>
      <p:ext uri="{BB962C8B-B14F-4D97-AF65-F5344CB8AC3E}">
        <p14:creationId xmlns:p14="http://schemas.microsoft.com/office/powerpoint/2010/main" val="20778814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95400"/>
            <a:ext cx="8229600" cy="4830763"/>
          </a:xfrm>
        </p:spPr>
        <p:txBody>
          <a:bodyPr/>
          <a:lstStyle/>
          <a:p>
            <a:pPr marL="0" indent="0">
              <a:buNone/>
            </a:pPr>
            <a:r>
              <a:rPr lang="en-US" sz="2800" dirty="0"/>
              <a:t>The following data is not all inclusive and/or limited to: </a:t>
            </a:r>
            <a:endParaRPr lang="en-US" sz="2800" dirty="0" smtClean="0"/>
          </a:p>
          <a:p>
            <a:r>
              <a:rPr lang="en-US" sz="2800" dirty="0" smtClean="0"/>
              <a:t>Informal classroom assessments</a:t>
            </a:r>
          </a:p>
          <a:p>
            <a:r>
              <a:rPr lang="en-US" sz="2800" dirty="0" smtClean="0"/>
              <a:t>Statewide assessments</a:t>
            </a:r>
          </a:p>
          <a:p>
            <a:r>
              <a:rPr lang="en-US" sz="2800" dirty="0" smtClean="0"/>
              <a:t>Authentic performance task </a:t>
            </a:r>
          </a:p>
          <a:p>
            <a:r>
              <a:rPr lang="en-US" sz="2800" dirty="0" smtClean="0"/>
              <a:t>Criterion based evaluations</a:t>
            </a:r>
          </a:p>
          <a:p>
            <a:r>
              <a:rPr lang="en-US" sz="2800" dirty="0" smtClean="0"/>
              <a:t>Curriculum-based assessments</a:t>
            </a:r>
          </a:p>
          <a:p>
            <a:r>
              <a:rPr lang="en-US" sz="2800" dirty="0" smtClean="0"/>
              <a:t>Work samples </a:t>
            </a:r>
            <a:endParaRPr lang="en-US" dirty="0" smtClean="0"/>
          </a:p>
        </p:txBody>
      </p:sp>
      <p:sp>
        <p:nvSpPr>
          <p:cNvPr id="8" name="Content Placeholder 7"/>
          <p:cNvSpPr>
            <a:spLocks noGrp="1"/>
          </p:cNvSpPr>
          <p:nvPr>
            <p:ph idx="13"/>
          </p:nvPr>
        </p:nvSpPr>
        <p:spPr/>
        <p:txBody>
          <a:bodyPr/>
          <a:lstStyle/>
          <a:p>
            <a:pPr marL="0" indent="0">
              <a:buNone/>
            </a:pPr>
            <a:endParaRPr lang="en-US" dirty="0" smtClean="0"/>
          </a:p>
          <a:p>
            <a:pPr marL="0" indent="0">
              <a:buNone/>
            </a:pPr>
            <a:r>
              <a:rPr lang="en-US" dirty="0" smtClean="0"/>
              <a:t>What </a:t>
            </a:r>
            <a:r>
              <a:rPr lang="en-US" dirty="0"/>
              <a:t>data should be considered?</a:t>
            </a:r>
          </a:p>
          <a:p>
            <a:pPr marL="0" indent="0">
              <a:buNone/>
            </a:pPr>
            <a:endParaRPr lang="en-US" dirty="0"/>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dirty="0"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14</a:t>
            </a:fld>
            <a:endParaRPr lang="en-US" dirty="0"/>
          </a:p>
        </p:txBody>
      </p:sp>
    </p:spTree>
    <p:extLst>
      <p:ext uri="{BB962C8B-B14F-4D97-AF65-F5344CB8AC3E}">
        <p14:creationId xmlns:p14="http://schemas.microsoft.com/office/powerpoint/2010/main" val="1075512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229600" cy="4754563"/>
          </a:xfrm>
        </p:spPr>
        <p:txBody>
          <a:bodyPr/>
          <a:lstStyle/>
          <a:p>
            <a:pPr marL="0" indent="0">
              <a:buNone/>
            </a:pPr>
            <a:r>
              <a:rPr lang="en-US" sz="3000" dirty="0"/>
              <a:t>The essential skills in the grade-level </a:t>
            </a:r>
            <a:r>
              <a:rPr lang="en-US" sz="3000" dirty="0" smtClean="0"/>
              <a:t>Curriculum Frameworks/Standards </a:t>
            </a:r>
            <a:r>
              <a:rPr lang="en-US" sz="3000" dirty="0"/>
              <a:t>that are primarily being affected by the student’s </a:t>
            </a:r>
            <a:r>
              <a:rPr lang="en-US" sz="3000" dirty="0" smtClean="0"/>
              <a:t>disability </a:t>
            </a:r>
            <a:r>
              <a:rPr lang="en-US" sz="3000" dirty="0"/>
              <a:t>and </a:t>
            </a:r>
            <a:r>
              <a:rPr lang="en-US" sz="3000" dirty="0" smtClean="0"/>
              <a:t>whether the </a:t>
            </a:r>
            <a:r>
              <a:rPr lang="en-US" sz="3000" dirty="0"/>
              <a:t>data is indicative of student </a:t>
            </a:r>
            <a:r>
              <a:rPr lang="en-US" sz="3000" dirty="0" smtClean="0"/>
              <a:t>performance, what the data indicates about student leaning and how data can be utilized to determine future needs, students and parent input, and what does previous IEPs and progress monitoring data suggest about the student’s performance.  </a:t>
            </a:r>
            <a:endParaRPr lang="en-US" sz="3000" dirty="0"/>
          </a:p>
          <a:p>
            <a:endParaRPr lang="en-US" dirty="0"/>
          </a:p>
        </p:txBody>
      </p:sp>
      <p:sp>
        <p:nvSpPr>
          <p:cNvPr id="3" name="Content Placeholder 2"/>
          <p:cNvSpPr>
            <a:spLocks noGrp="1"/>
          </p:cNvSpPr>
          <p:nvPr>
            <p:ph idx="13"/>
          </p:nvPr>
        </p:nvSpPr>
        <p:spPr/>
        <p:txBody>
          <a:bodyPr/>
          <a:lstStyle/>
          <a:p>
            <a:pPr marL="0" indent="0">
              <a:buNone/>
            </a:pPr>
            <a:r>
              <a:rPr lang="en-US" dirty="0" smtClean="0"/>
              <a:t>What data should be considered? </a:t>
            </a:r>
            <a:endParaRPr lang="en-US" dirty="0"/>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a:p>
        </p:txBody>
      </p:sp>
      <p:sp>
        <p:nvSpPr>
          <p:cNvPr id="6" name="Slide Number Placeholder 5"/>
          <p:cNvSpPr>
            <a:spLocks noGrp="1"/>
          </p:cNvSpPr>
          <p:nvPr>
            <p:ph type="sldNum" sz="quarter" idx="16"/>
          </p:nvPr>
        </p:nvSpPr>
        <p:spPr/>
        <p:txBody>
          <a:bodyPr/>
          <a:lstStyle/>
          <a:p>
            <a:pPr>
              <a:defRPr/>
            </a:pPr>
            <a:fld id="{C528E40B-4257-C147-AD70-608B09D237AF}" type="slidenum">
              <a:rPr lang="en-US" smtClean="0"/>
              <a:pPr>
                <a:defRPr/>
              </a:pPr>
              <a:t>15</a:t>
            </a:fld>
            <a:endParaRPr lang="en-US" dirty="0"/>
          </a:p>
        </p:txBody>
      </p:sp>
    </p:spTree>
    <p:extLst>
      <p:ext uri="{BB962C8B-B14F-4D97-AF65-F5344CB8AC3E}">
        <p14:creationId xmlns:p14="http://schemas.microsoft.com/office/powerpoint/2010/main" val="9850753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sz="2800" dirty="0" smtClean="0"/>
              <a:t>Developing Standards-Based IEPs</a:t>
            </a:r>
            <a:endParaRPr lang="en-US" sz="2800" dirty="0"/>
          </a:p>
        </p:txBody>
      </p:sp>
      <p:sp>
        <p:nvSpPr>
          <p:cNvPr id="3" name="Content Placeholder 2"/>
          <p:cNvSpPr>
            <a:spLocks noGrp="1"/>
          </p:cNvSpPr>
          <p:nvPr>
            <p:ph idx="1"/>
          </p:nvPr>
        </p:nvSpPr>
        <p:spPr/>
        <p:txBody>
          <a:bodyPr/>
          <a:lstStyle/>
          <a:p>
            <a:pPr marL="0" indent="0">
              <a:buNone/>
            </a:pPr>
            <a:r>
              <a:rPr lang="en-US" sz="2800" dirty="0" smtClean="0">
                <a:solidFill>
                  <a:srgbClr val="FF0000"/>
                </a:solidFill>
              </a:rPr>
              <a:t>What steps do IEP Teams need to follow to develop effective standards-based IEPs?</a:t>
            </a:r>
          </a:p>
          <a:p>
            <a:r>
              <a:rPr lang="en-US" sz="2800" dirty="0" smtClean="0"/>
              <a:t>Collect and examine materials for making data-based IEP decisions.</a:t>
            </a:r>
          </a:p>
          <a:p>
            <a:r>
              <a:rPr lang="en-US" sz="2800" dirty="0" smtClean="0"/>
              <a:t>Analyze data to develop the student profile.</a:t>
            </a:r>
          </a:p>
          <a:p>
            <a:r>
              <a:rPr lang="en-US" sz="2800" dirty="0" smtClean="0"/>
              <a:t>Use data to summarize the present level.</a:t>
            </a:r>
          </a:p>
          <a:p>
            <a:r>
              <a:rPr lang="en-US" sz="2800" dirty="0" smtClean="0"/>
              <a:t>Write annual goals</a:t>
            </a:r>
            <a:endParaRPr lang="en-US" sz="2800" dirty="0"/>
          </a:p>
          <a:p>
            <a:endParaRPr lang="en-US" sz="2800" dirty="0"/>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16</a:t>
            </a:fld>
            <a:endParaRPr lang="en-US" dirty="0"/>
          </a:p>
        </p:txBody>
      </p:sp>
    </p:spTree>
    <p:extLst>
      <p:ext uri="{BB962C8B-B14F-4D97-AF65-F5344CB8AC3E}">
        <p14:creationId xmlns:p14="http://schemas.microsoft.com/office/powerpoint/2010/main" val="30740827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endParaRPr lang="en-US" dirty="0" smtClean="0"/>
          </a:p>
          <a:p>
            <a:r>
              <a:rPr lang="en-US" sz="2800" dirty="0" smtClean="0"/>
              <a:t>Developing </a:t>
            </a:r>
            <a:r>
              <a:rPr lang="en-US" sz="2800" dirty="0"/>
              <a:t>Standards-Based </a:t>
            </a:r>
            <a:r>
              <a:rPr lang="en-US" sz="2800" dirty="0" smtClean="0"/>
              <a:t>IEPs-Step One</a:t>
            </a:r>
            <a:endParaRPr lang="en-US" sz="2800" dirty="0"/>
          </a:p>
          <a:p>
            <a:endParaRPr lang="en-US" dirty="0"/>
          </a:p>
        </p:txBody>
      </p:sp>
      <p:sp>
        <p:nvSpPr>
          <p:cNvPr id="3" name="Content Placeholder 2"/>
          <p:cNvSpPr>
            <a:spLocks noGrp="1"/>
          </p:cNvSpPr>
          <p:nvPr>
            <p:ph idx="1"/>
          </p:nvPr>
        </p:nvSpPr>
        <p:spPr>
          <a:xfrm>
            <a:off x="457200" y="1219200"/>
            <a:ext cx="8305800" cy="4906963"/>
          </a:xfrm>
        </p:spPr>
        <p:txBody>
          <a:bodyPr/>
          <a:lstStyle/>
          <a:p>
            <a:pPr marL="0" indent="0">
              <a:buNone/>
            </a:pPr>
            <a:r>
              <a:rPr lang="en-US" sz="2600" dirty="0">
                <a:solidFill>
                  <a:srgbClr val="FF0000"/>
                </a:solidFill>
              </a:rPr>
              <a:t>Collect and examine materials for making data-based IEP decisions.</a:t>
            </a:r>
          </a:p>
          <a:p>
            <a:pPr lvl="1">
              <a:buFont typeface="Arial" pitchFamily="34" charset="0"/>
              <a:buChar char="•"/>
            </a:pPr>
            <a:r>
              <a:rPr lang="en-US" sz="2200" dirty="0" smtClean="0"/>
              <a:t>Courses of study and/or curriculum guides</a:t>
            </a:r>
          </a:p>
          <a:p>
            <a:pPr lvl="1">
              <a:buFont typeface="Arial" pitchFamily="34" charset="0"/>
              <a:buChar char="•"/>
            </a:pPr>
            <a:r>
              <a:rPr lang="en-US" sz="2200" dirty="0" smtClean="0"/>
              <a:t>Current assessments data</a:t>
            </a:r>
          </a:p>
          <a:p>
            <a:pPr lvl="2">
              <a:buFont typeface="Arial" pitchFamily="34" charset="0"/>
              <a:buChar char="•"/>
            </a:pPr>
            <a:r>
              <a:rPr lang="en-US" sz="2000" dirty="0" smtClean="0"/>
              <a:t>State Assessments</a:t>
            </a:r>
          </a:p>
          <a:p>
            <a:pPr lvl="2">
              <a:buFont typeface="Arial" pitchFamily="34" charset="0"/>
              <a:buChar char="•"/>
            </a:pPr>
            <a:r>
              <a:rPr lang="en-US" sz="2000" dirty="0" smtClean="0"/>
              <a:t>Classroom assessments (curriculum-based)</a:t>
            </a:r>
          </a:p>
          <a:p>
            <a:pPr lvl="2">
              <a:buFont typeface="Arial" pitchFamily="34" charset="0"/>
              <a:buChar char="•"/>
            </a:pPr>
            <a:r>
              <a:rPr lang="en-US" sz="2000" dirty="0" smtClean="0"/>
              <a:t>Eligibility data (if current and </a:t>
            </a:r>
            <a:r>
              <a:rPr lang="en-US" sz="2000" u="sng" dirty="0" smtClean="0"/>
              <a:t>related to learning the standards</a:t>
            </a:r>
          </a:p>
          <a:p>
            <a:pPr lvl="2">
              <a:buFont typeface="Arial" pitchFamily="34" charset="0"/>
              <a:buChar char="•"/>
            </a:pPr>
            <a:r>
              <a:rPr lang="en-US" sz="2000" dirty="0" smtClean="0"/>
              <a:t>Universal Screeners</a:t>
            </a:r>
          </a:p>
          <a:p>
            <a:pPr lvl="1">
              <a:buFont typeface="Arial" pitchFamily="34" charset="0"/>
              <a:buChar char="•"/>
            </a:pPr>
            <a:r>
              <a:rPr lang="en-US" sz="2200" dirty="0" smtClean="0"/>
              <a:t>Student work samples</a:t>
            </a:r>
          </a:p>
          <a:p>
            <a:pPr lvl="1">
              <a:buFont typeface="Arial" pitchFamily="34" charset="0"/>
              <a:buChar char="•"/>
            </a:pPr>
            <a:r>
              <a:rPr lang="en-US" sz="2200" dirty="0" smtClean="0"/>
              <a:t>Previous year’s IEP</a:t>
            </a:r>
          </a:p>
          <a:p>
            <a:pPr lvl="1">
              <a:buFont typeface="Arial" pitchFamily="34" charset="0"/>
              <a:buChar char="•"/>
            </a:pPr>
            <a:r>
              <a:rPr lang="en-US" sz="2200" dirty="0" smtClean="0"/>
              <a:t>Other information (e.g., grades, discipline referrals, attendance reports)</a:t>
            </a:r>
            <a:endParaRPr lang="en-US" sz="2200" dirty="0"/>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dirty="0"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17</a:t>
            </a:fld>
            <a:endParaRPr lang="en-US" dirty="0"/>
          </a:p>
        </p:txBody>
      </p:sp>
    </p:spTree>
    <p:extLst>
      <p:ext uri="{BB962C8B-B14F-4D97-AF65-F5344CB8AC3E}">
        <p14:creationId xmlns:p14="http://schemas.microsoft.com/office/powerpoint/2010/main" val="12339244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endParaRPr lang="en-US" dirty="0" smtClean="0"/>
          </a:p>
          <a:p>
            <a:r>
              <a:rPr lang="en-US" sz="2800" dirty="0" smtClean="0"/>
              <a:t>Developing </a:t>
            </a:r>
            <a:r>
              <a:rPr lang="en-US" sz="2800" dirty="0"/>
              <a:t>Standards-Based </a:t>
            </a:r>
            <a:r>
              <a:rPr lang="en-US" sz="2800" dirty="0" smtClean="0"/>
              <a:t>IEPs-Step Two</a:t>
            </a:r>
            <a:endParaRPr lang="en-US" sz="2800" dirty="0"/>
          </a:p>
          <a:p>
            <a:endParaRPr lang="en-US" dirty="0"/>
          </a:p>
        </p:txBody>
      </p:sp>
      <p:sp>
        <p:nvSpPr>
          <p:cNvPr id="3" name="Content Placeholder 2"/>
          <p:cNvSpPr>
            <a:spLocks noGrp="1"/>
          </p:cNvSpPr>
          <p:nvPr>
            <p:ph idx="1"/>
          </p:nvPr>
        </p:nvSpPr>
        <p:spPr>
          <a:xfrm>
            <a:off x="533400" y="1295400"/>
            <a:ext cx="8229600" cy="4830763"/>
          </a:xfrm>
        </p:spPr>
        <p:txBody>
          <a:bodyPr/>
          <a:lstStyle/>
          <a:p>
            <a:pPr marL="0" indent="0">
              <a:buNone/>
            </a:pPr>
            <a:r>
              <a:rPr lang="en-US" sz="2800" dirty="0">
                <a:solidFill>
                  <a:srgbClr val="FF0000"/>
                </a:solidFill>
              </a:rPr>
              <a:t>Analyze data to develop the student profile</a:t>
            </a:r>
            <a:r>
              <a:rPr lang="en-US" dirty="0">
                <a:solidFill>
                  <a:srgbClr val="FF0000"/>
                </a:solidFill>
              </a:rPr>
              <a:t>.</a:t>
            </a:r>
          </a:p>
          <a:p>
            <a:pPr lvl="1">
              <a:buFont typeface="Arial" pitchFamily="34" charset="0"/>
              <a:buChar char="•"/>
            </a:pPr>
            <a:r>
              <a:rPr lang="en-US" dirty="0" smtClean="0"/>
              <a:t>The profile should include general statements regarding:</a:t>
            </a:r>
          </a:p>
          <a:p>
            <a:pPr lvl="2">
              <a:buFont typeface="Arial" pitchFamily="34" charset="0"/>
              <a:buChar char="•"/>
            </a:pPr>
            <a:r>
              <a:rPr lang="en-US" dirty="0" smtClean="0"/>
              <a:t>Strengths</a:t>
            </a:r>
          </a:p>
          <a:p>
            <a:pPr lvl="2">
              <a:buFont typeface="Arial" pitchFamily="34" charset="0"/>
              <a:buChar char="•"/>
            </a:pPr>
            <a:r>
              <a:rPr lang="en-US" dirty="0" smtClean="0"/>
              <a:t>Needs</a:t>
            </a:r>
          </a:p>
          <a:p>
            <a:pPr lvl="2">
              <a:buFont typeface="Arial" pitchFamily="34" charset="0"/>
              <a:buChar char="•"/>
            </a:pPr>
            <a:r>
              <a:rPr lang="en-US" dirty="0" smtClean="0"/>
              <a:t>How the disability affects involvement/progress in the general education curriculum</a:t>
            </a:r>
          </a:p>
          <a:p>
            <a:pPr lvl="2">
              <a:buFont typeface="Arial" pitchFamily="34" charset="0"/>
              <a:buChar char="•"/>
            </a:pPr>
            <a:r>
              <a:rPr lang="en-US" dirty="0" smtClean="0"/>
              <a:t>Assessment/Evaluation</a:t>
            </a:r>
          </a:p>
          <a:p>
            <a:pPr lvl="2">
              <a:buFont typeface="Arial" pitchFamily="34" charset="0"/>
              <a:buChar char="•"/>
            </a:pPr>
            <a:r>
              <a:rPr lang="en-US" dirty="0" smtClean="0"/>
              <a:t>Status of prior IEP goals</a:t>
            </a:r>
          </a:p>
          <a:p>
            <a:pPr lvl="2">
              <a:buFont typeface="Arial" pitchFamily="34" charset="0"/>
              <a:buChar char="•"/>
            </a:pPr>
            <a:r>
              <a:rPr lang="en-US" dirty="0" smtClean="0"/>
              <a:t>Teacher/Parent/Student input</a:t>
            </a:r>
          </a:p>
          <a:p>
            <a:pPr lvl="2">
              <a:buFont typeface="Arial" pitchFamily="34" charset="0"/>
              <a:buChar char="•"/>
            </a:pPr>
            <a:r>
              <a:rPr lang="en-US" dirty="0" smtClean="0"/>
              <a:t>Transition needs (at least by age 14)</a:t>
            </a:r>
            <a:endParaRPr lang="en-US" dirty="0"/>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18</a:t>
            </a:fld>
            <a:endParaRPr lang="en-US" dirty="0"/>
          </a:p>
        </p:txBody>
      </p:sp>
    </p:spTree>
    <p:extLst>
      <p:ext uri="{BB962C8B-B14F-4D97-AF65-F5344CB8AC3E}">
        <p14:creationId xmlns:p14="http://schemas.microsoft.com/office/powerpoint/2010/main" val="5740575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a:xfrm>
            <a:off x="2667000" y="10048"/>
            <a:ext cx="6477000" cy="1143000"/>
          </a:xfrm>
        </p:spPr>
        <p:txBody>
          <a:bodyPr/>
          <a:lstStyle/>
          <a:p>
            <a:endParaRPr lang="en-US" dirty="0"/>
          </a:p>
          <a:p>
            <a:endParaRPr lang="en-US" dirty="0" smtClean="0"/>
          </a:p>
          <a:p>
            <a:r>
              <a:rPr lang="en-US" sz="2800" dirty="0" smtClean="0"/>
              <a:t>Developing </a:t>
            </a:r>
            <a:r>
              <a:rPr lang="en-US" sz="2800" dirty="0"/>
              <a:t>Standards-Based IEPs-Step </a:t>
            </a:r>
            <a:r>
              <a:rPr lang="en-US" sz="2800" dirty="0" smtClean="0"/>
              <a:t>Three</a:t>
            </a:r>
            <a:endParaRPr lang="en-US" sz="2800" dirty="0"/>
          </a:p>
          <a:p>
            <a:endParaRPr lang="en-US" dirty="0"/>
          </a:p>
          <a:p>
            <a:endParaRPr lang="en-US" dirty="0"/>
          </a:p>
        </p:txBody>
      </p:sp>
      <p:sp>
        <p:nvSpPr>
          <p:cNvPr id="3" name="Content Placeholder 2"/>
          <p:cNvSpPr>
            <a:spLocks noGrp="1"/>
          </p:cNvSpPr>
          <p:nvPr>
            <p:ph idx="1"/>
          </p:nvPr>
        </p:nvSpPr>
        <p:spPr>
          <a:xfrm>
            <a:off x="533400" y="1295400"/>
            <a:ext cx="8229600" cy="4830763"/>
          </a:xfrm>
        </p:spPr>
        <p:txBody>
          <a:bodyPr/>
          <a:lstStyle/>
          <a:p>
            <a:pPr marL="0" indent="0">
              <a:buNone/>
            </a:pPr>
            <a:r>
              <a:rPr lang="en-US" dirty="0">
                <a:solidFill>
                  <a:srgbClr val="FF0000"/>
                </a:solidFill>
              </a:rPr>
              <a:t>Use data to summarize the present </a:t>
            </a:r>
            <a:r>
              <a:rPr lang="en-US" dirty="0" smtClean="0">
                <a:solidFill>
                  <a:srgbClr val="FF0000"/>
                </a:solidFill>
              </a:rPr>
              <a:t>level.</a:t>
            </a:r>
          </a:p>
          <a:p>
            <a:pPr lvl="1" algn="ctr">
              <a:buFont typeface="Arial" pitchFamily="34" charset="0"/>
              <a:buChar char="•"/>
            </a:pPr>
            <a:r>
              <a:rPr lang="en-US" dirty="0" smtClean="0"/>
              <a:t>The present level answers the question:</a:t>
            </a:r>
          </a:p>
          <a:p>
            <a:pPr marL="457200" lvl="1" indent="0">
              <a:buNone/>
            </a:pPr>
            <a:endParaRPr lang="en-US" sz="2400" b="1" i="1" dirty="0">
              <a:solidFill>
                <a:srgbClr val="00B050"/>
              </a:solidFill>
            </a:endParaRPr>
          </a:p>
          <a:p>
            <a:pPr marL="457200" lvl="1" indent="0" algn="ctr">
              <a:buNone/>
            </a:pPr>
            <a:r>
              <a:rPr lang="en-US" b="1" i="1" dirty="0" smtClean="0">
                <a:solidFill>
                  <a:srgbClr val="00B050"/>
                </a:solidFill>
              </a:rPr>
              <a:t>“What is the student doing now?”</a:t>
            </a:r>
            <a:endParaRPr lang="en-US" b="1" i="1" dirty="0">
              <a:solidFill>
                <a:srgbClr val="00B050"/>
              </a:solidFill>
            </a:endParaRPr>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19</a:t>
            </a:fld>
            <a:endParaRPr lang="en-US" dirty="0"/>
          </a:p>
        </p:txBody>
      </p:sp>
    </p:spTree>
    <p:extLst>
      <p:ext uri="{BB962C8B-B14F-4D97-AF65-F5344CB8AC3E}">
        <p14:creationId xmlns:p14="http://schemas.microsoft.com/office/powerpoint/2010/main" val="2478303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dirty="0" smtClean="0"/>
              <a:t>Standards-Based Reform</a:t>
            </a:r>
            <a:endParaRPr lang="en-US" dirty="0"/>
          </a:p>
        </p:txBody>
      </p:sp>
      <p:sp>
        <p:nvSpPr>
          <p:cNvPr id="3" name="Content Placeholder 2"/>
          <p:cNvSpPr>
            <a:spLocks noGrp="1"/>
          </p:cNvSpPr>
          <p:nvPr>
            <p:ph idx="1"/>
          </p:nvPr>
        </p:nvSpPr>
        <p:spPr/>
        <p:txBody>
          <a:bodyPr/>
          <a:lstStyle/>
          <a:p>
            <a:pPr marL="0" indent="0">
              <a:buNone/>
            </a:pPr>
            <a:r>
              <a:rPr lang="en-US" sz="2800" dirty="0" smtClean="0"/>
              <a:t>Beginning with the reauthorization of IDEA in 1997, significant Federal legislation was passed that dramatically changed how states and local education agencies function. </a:t>
            </a:r>
          </a:p>
          <a:p>
            <a:r>
              <a:rPr lang="en-US" sz="2800" dirty="0" smtClean="0"/>
              <a:t>Accountability for student learning became foremost in Federal regulations. </a:t>
            </a:r>
            <a:endParaRPr lang="en-US" sz="2800" dirty="0"/>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2</a:t>
            </a:fld>
            <a:endParaRPr lang="en-US" dirty="0"/>
          </a:p>
        </p:txBody>
      </p:sp>
    </p:spTree>
    <p:extLst>
      <p:ext uri="{BB962C8B-B14F-4D97-AF65-F5344CB8AC3E}">
        <p14:creationId xmlns:p14="http://schemas.microsoft.com/office/powerpoint/2010/main" val="32849934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dirty="0" smtClean="0"/>
              <a:t>Protocol for PLAAFP</a:t>
            </a:r>
            <a:endParaRPr lang="en-US" dirty="0"/>
          </a:p>
        </p:txBody>
      </p:sp>
      <p:sp>
        <p:nvSpPr>
          <p:cNvPr id="3" name="Content Placeholder 2"/>
          <p:cNvSpPr>
            <a:spLocks noGrp="1"/>
          </p:cNvSpPr>
          <p:nvPr>
            <p:ph idx="1"/>
          </p:nvPr>
        </p:nvSpPr>
        <p:spPr>
          <a:xfrm>
            <a:off x="381000" y="1447800"/>
            <a:ext cx="8534400" cy="4678363"/>
          </a:xfrm>
        </p:spPr>
        <p:txBody>
          <a:bodyPr/>
          <a:lstStyle/>
          <a:p>
            <a:r>
              <a:rPr lang="en-US" sz="3000" dirty="0" smtClean="0"/>
              <a:t>Describe the skills the student demonstrates.</a:t>
            </a:r>
          </a:p>
          <a:p>
            <a:r>
              <a:rPr lang="en-US" sz="3000" dirty="0" smtClean="0"/>
              <a:t>Describe how the student performs compared to expectations in the general education curriculum (how wide is the gap).</a:t>
            </a:r>
          </a:p>
          <a:p>
            <a:r>
              <a:rPr lang="en-US" sz="3000" dirty="0" smtClean="0"/>
              <a:t>Describe the skills the students needs to learn this year in order to narrow/close the gap.</a:t>
            </a:r>
          </a:p>
          <a:p>
            <a:r>
              <a:rPr lang="en-US" sz="3000" dirty="0" smtClean="0"/>
              <a:t>Describe how the student performs in the classroom/school environment. </a:t>
            </a:r>
          </a:p>
          <a:p>
            <a:pPr marL="0" indent="0">
              <a:buNone/>
            </a:pPr>
            <a:endParaRPr lang="en-US" sz="2000" dirty="0" smtClean="0"/>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20</a:t>
            </a:fld>
            <a:endParaRPr lang="en-US" dirty="0"/>
          </a:p>
        </p:txBody>
      </p:sp>
    </p:spTree>
    <p:extLst>
      <p:ext uri="{BB962C8B-B14F-4D97-AF65-F5344CB8AC3E}">
        <p14:creationId xmlns:p14="http://schemas.microsoft.com/office/powerpoint/2010/main" val="12401309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endParaRPr lang="en-US" dirty="0" smtClean="0"/>
          </a:p>
          <a:p>
            <a:r>
              <a:rPr lang="en-US" dirty="0" smtClean="0"/>
              <a:t>Protocol </a:t>
            </a:r>
            <a:r>
              <a:rPr lang="en-US" dirty="0"/>
              <a:t>for PLAAFP</a:t>
            </a:r>
          </a:p>
          <a:p>
            <a:endParaRPr lang="en-US" dirty="0"/>
          </a:p>
        </p:txBody>
      </p:sp>
      <p:sp>
        <p:nvSpPr>
          <p:cNvPr id="3" name="Content Placeholder 2"/>
          <p:cNvSpPr>
            <a:spLocks noGrp="1"/>
          </p:cNvSpPr>
          <p:nvPr>
            <p:ph idx="1"/>
          </p:nvPr>
        </p:nvSpPr>
        <p:spPr/>
        <p:txBody>
          <a:bodyPr/>
          <a:lstStyle/>
          <a:p>
            <a:r>
              <a:rPr lang="en-US" dirty="0"/>
              <a:t>Describe effective accommodations that support this student. </a:t>
            </a:r>
          </a:p>
          <a:p>
            <a:r>
              <a:rPr lang="en-US" dirty="0" smtClean="0"/>
              <a:t>Describe the student’s interest and preferences that are motivators.</a:t>
            </a:r>
          </a:p>
          <a:p>
            <a:r>
              <a:rPr lang="en-US" dirty="0" smtClean="0"/>
              <a:t>Identify what you will measure to assess progress and collect baseline data (measureable/observable data). </a:t>
            </a:r>
            <a:endParaRPr lang="en-US" dirty="0"/>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21</a:t>
            </a:fld>
            <a:endParaRPr lang="en-US" dirty="0"/>
          </a:p>
        </p:txBody>
      </p:sp>
    </p:spTree>
    <p:extLst>
      <p:ext uri="{BB962C8B-B14F-4D97-AF65-F5344CB8AC3E}">
        <p14:creationId xmlns:p14="http://schemas.microsoft.com/office/powerpoint/2010/main" val="23054976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dirty="0" smtClean="0"/>
              <a:t>PLAAFP</a:t>
            </a:r>
            <a:endParaRPr lang="en-US" dirty="0"/>
          </a:p>
        </p:txBody>
      </p:sp>
      <p:sp>
        <p:nvSpPr>
          <p:cNvPr id="3" name="Content Placeholder 2"/>
          <p:cNvSpPr>
            <a:spLocks noGrp="1"/>
          </p:cNvSpPr>
          <p:nvPr>
            <p:ph idx="1"/>
          </p:nvPr>
        </p:nvSpPr>
        <p:spPr>
          <a:xfrm>
            <a:off x="533400" y="1371600"/>
            <a:ext cx="8229600" cy="4754563"/>
          </a:xfrm>
        </p:spPr>
        <p:txBody>
          <a:bodyPr/>
          <a:lstStyle/>
          <a:p>
            <a:pPr marL="0" indent="0">
              <a:buNone/>
            </a:pPr>
            <a:r>
              <a:rPr lang="en-US" sz="2800" dirty="0" smtClean="0">
                <a:solidFill>
                  <a:srgbClr val="FF0000"/>
                </a:solidFill>
              </a:rPr>
              <a:t>Purposes</a:t>
            </a:r>
          </a:p>
          <a:p>
            <a:pPr lvl="1">
              <a:buFont typeface="Arial" pitchFamily="34" charset="0"/>
              <a:buChar char="•"/>
            </a:pPr>
            <a:r>
              <a:rPr lang="en-US" sz="2400" dirty="0" smtClean="0"/>
              <a:t>To provide a summary of baseline information that indicates the student’s </a:t>
            </a:r>
            <a:r>
              <a:rPr lang="en-US" sz="2400" u="sng" dirty="0" smtClean="0"/>
              <a:t>academic achievement </a:t>
            </a:r>
            <a:r>
              <a:rPr lang="en-US" sz="2400" dirty="0" smtClean="0">
                <a:solidFill>
                  <a:srgbClr val="00B050"/>
                </a:solidFill>
              </a:rPr>
              <a:t>(focuses on student’s </a:t>
            </a:r>
            <a:r>
              <a:rPr lang="en-US" sz="2400" dirty="0" smtClean="0">
                <a:solidFill>
                  <a:srgbClr val="FF0000"/>
                </a:solidFill>
              </a:rPr>
              <a:t>learning/progressing</a:t>
            </a:r>
            <a:r>
              <a:rPr lang="en-US" sz="2400" dirty="0" smtClean="0">
                <a:solidFill>
                  <a:srgbClr val="00B050"/>
                </a:solidFill>
              </a:rPr>
              <a:t> in the general curriculum)</a:t>
            </a:r>
          </a:p>
          <a:p>
            <a:pPr lvl="1">
              <a:buFont typeface="Arial" pitchFamily="34" charset="0"/>
              <a:buChar char="•"/>
            </a:pPr>
            <a:r>
              <a:rPr lang="en-US" sz="2400" dirty="0" smtClean="0"/>
              <a:t>To identify current </a:t>
            </a:r>
            <a:r>
              <a:rPr lang="en-US" sz="2400" u="sng" dirty="0" smtClean="0"/>
              <a:t>functional performance </a:t>
            </a:r>
            <a:r>
              <a:rPr lang="en-US" sz="2400" dirty="0" smtClean="0">
                <a:solidFill>
                  <a:srgbClr val="00B050"/>
                </a:solidFill>
              </a:rPr>
              <a:t>(focuses on student </a:t>
            </a:r>
            <a:r>
              <a:rPr lang="en-US" sz="2400" dirty="0" smtClean="0">
                <a:solidFill>
                  <a:srgbClr val="FF0000"/>
                </a:solidFill>
              </a:rPr>
              <a:t>accessing</a:t>
            </a:r>
            <a:r>
              <a:rPr lang="en-US" sz="2400" dirty="0" smtClean="0">
                <a:solidFill>
                  <a:srgbClr val="00B050"/>
                </a:solidFill>
              </a:rPr>
              <a:t> the general curriculum)</a:t>
            </a:r>
          </a:p>
          <a:p>
            <a:pPr lvl="1">
              <a:buFont typeface="Arial" pitchFamily="34" charset="0"/>
              <a:buChar char="•"/>
            </a:pPr>
            <a:r>
              <a:rPr lang="en-US" sz="2400" dirty="0" smtClean="0"/>
              <a:t>To provide an explanation of how the disability affects the student’s involvement/progress in participating in the general curriculum </a:t>
            </a:r>
            <a:endParaRPr lang="en-US" sz="2400" dirty="0"/>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22</a:t>
            </a:fld>
            <a:endParaRPr lang="en-US" dirty="0"/>
          </a:p>
        </p:txBody>
      </p:sp>
    </p:spTree>
    <p:extLst>
      <p:ext uri="{BB962C8B-B14F-4D97-AF65-F5344CB8AC3E}">
        <p14:creationId xmlns:p14="http://schemas.microsoft.com/office/powerpoint/2010/main" val="27056446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dirty="0" smtClean="0"/>
              <a:t>PLAAFP</a:t>
            </a:r>
            <a:endParaRPr lang="en-US" dirty="0"/>
          </a:p>
        </p:txBody>
      </p:sp>
      <p:sp>
        <p:nvSpPr>
          <p:cNvPr id="3" name="Content Placeholder 2"/>
          <p:cNvSpPr>
            <a:spLocks noGrp="1"/>
          </p:cNvSpPr>
          <p:nvPr>
            <p:ph idx="1"/>
          </p:nvPr>
        </p:nvSpPr>
        <p:spPr>
          <a:xfrm>
            <a:off x="533400" y="1371600"/>
            <a:ext cx="8229600" cy="4754563"/>
          </a:xfrm>
        </p:spPr>
        <p:txBody>
          <a:bodyPr/>
          <a:lstStyle/>
          <a:p>
            <a:pPr marL="0" indent="0">
              <a:buNone/>
            </a:pPr>
            <a:r>
              <a:rPr lang="en-US" sz="2800" dirty="0" smtClean="0">
                <a:solidFill>
                  <a:srgbClr val="FF0000"/>
                </a:solidFill>
              </a:rPr>
              <a:t>Characteristics</a:t>
            </a:r>
          </a:p>
          <a:p>
            <a:pPr lvl="1">
              <a:buFont typeface="Arial" pitchFamily="34" charset="0"/>
              <a:buChar char="•"/>
            </a:pPr>
            <a:r>
              <a:rPr lang="en-US" sz="2400" dirty="0" smtClean="0"/>
              <a:t>Standards-centered</a:t>
            </a:r>
          </a:p>
          <a:p>
            <a:pPr lvl="1">
              <a:buFont typeface="Arial" pitchFamily="34" charset="0"/>
              <a:buChar char="•"/>
            </a:pPr>
            <a:r>
              <a:rPr lang="en-US" sz="2400" dirty="0" smtClean="0"/>
              <a:t>Data-driven</a:t>
            </a:r>
          </a:p>
          <a:p>
            <a:pPr lvl="1">
              <a:buFont typeface="Arial" pitchFamily="34" charset="0"/>
              <a:buChar char="•"/>
            </a:pPr>
            <a:r>
              <a:rPr lang="en-US" sz="2400" dirty="0" smtClean="0"/>
              <a:t>Understandable</a:t>
            </a:r>
          </a:p>
          <a:p>
            <a:pPr lvl="1">
              <a:buFont typeface="Arial" pitchFamily="34" charset="0"/>
              <a:buChar char="•"/>
            </a:pPr>
            <a:r>
              <a:rPr lang="en-US" sz="2400" dirty="0" smtClean="0"/>
              <a:t>Measureable</a:t>
            </a:r>
          </a:p>
          <a:p>
            <a:pPr marL="457200" lvl="1" indent="0">
              <a:buNone/>
            </a:pPr>
            <a:endParaRPr lang="en-US" sz="2400" dirty="0"/>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23</a:t>
            </a:fld>
            <a:endParaRPr lang="en-US" dirty="0"/>
          </a:p>
        </p:txBody>
      </p:sp>
    </p:spTree>
    <p:extLst>
      <p:ext uri="{BB962C8B-B14F-4D97-AF65-F5344CB8AC3E}">
        <p14:creationId xmlns:p14="http://schemas.microsoft.com/office/powerpoint/2010/main" val="10383593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dirty="0" smtClean="0"/>
              <a:t>PLAAFP</a:t>
            </a:r>
            <a:endParaRPr lang="en-US" dirty="0"/>
          </a:p>
        </p:txBody>
      </p:sp>
      <p:sp>
        <p:nvSpPr>
          <p:cNvPr id="3" name="Content Placeholder 2"/>
          <p:cNvSpPr>
            <a:spLocks noGrp="1"/>
          </p:cNvSpPr>
          <p:nvPr>
            <p:ph idx="1"/>
          </p:nvPr>
        </p:nvSpPr>
        <p:spPr>
          <a:xfrm>
            <a:off x="533400" y="1371600"/>
            <a:ext cx="8229600" cy="4754563"/>
          </a:xfrm>
        </p:spPr>
        <p:txBody>
          <a:bodyPr/>
          <a:lstStyle/>
          <a:p>
            <a:pPr marL="0" indent="0">
              <a:buNone/>
            </a:pPr>
            <a:r>
              <a:rPr lang="en-US" sz="2800" dirty="0" smtClean="0">
                <a:solidFill>
                  <a:srgbClr val="FF0000"/>
                </a:solidFill>
              </a:rPr>
              <a:t>Components</a:t>
            </a:r>
          </a:p>
          <a:p>
            <a:pPr lvl="1">
              <a:buFont typeface="Arial" pitchFamily="34" charset="0"/>
              <a:buChar char="•"/>
            </a:pPr>
            <a:r>
              <a:rPr lang="en-US" sz="2400" dirty="0" smtClean="0"/>
              <a:t>Strengths</a:t>
            </a:r>
          </a:p>
          <a:p>
            <a:pPr lvl="1">
              <a:buFont typeface="Arial" pitchFamily="34" charset="0"/>
              <a:buChar char="•"/>
            </a:pPr>
            <a:r>
              <a:rPr lang="en-US" sz="2400" dirty="0" smtClean="0"/>
              <a:t>Needs</a:t>
            </a:r>
          </a:p>
          <a:p>
            <a:pPr lvl="1">
              <a:buFont typeface="Arial" pitchFamily="34" charset="0"/>
              <a:buChar char="•"/>
            </a:pPr>
            <a:r>
              <a:rPr lang="en-US" sz="2400" dirty="0" smtClean="0"/>
              <a:t>How the student’s disability affects performance in the general education curriculum (for preschool children, how the disability affects the child’s participation in age-appropriate activities.) </a:t>
            </a:r>
            <a:endParaRPr lang="en-US" sz="2400" dirty="0"/>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24</a:t>
            </a:fld>
            <a:endParaRPr lang="en-US" dirty="0"/>
          </a:p>
        </p:txBody>
      </p:sp>
    </p:spTree>
    <p:extLst>
      <p:ext uri="{BB962C8B-B14F-4D97-AF65-F5344CB8AC3E}">
        <p14:creationId xmlns:p14="http://schemas.microsoft.com/office/powerpoint/2010/main" val="36198630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dirty="0" smtClean="0"/>
              <a:t>PLAAFP</a:t>
            </a:r>
            <a:endParaRPr lang="en-US" dirty="0"/>
          </a:p>
        </p:txBody>
      </p:sp>
      <p:sp>
        <p:nvSpPr>
          <p:cNvPr id="3" name="Content Placeholder 2"/>
          <p:cNvSpPr>
            <a:spLocks noGrp="1"/>
          </p:cNvSpPr>
          <p:nvPr>
            <p:ph idx="1"/>
          </p:nvPr>
        </p:nvSpPr>
        <p:spPr>
          <a:xfrm>
            <a:off x="533400" y="1371600"/>
            <a:ext cx="8229600" cy="4754563"/>
          </a:xfrm>
        </p:spPr>
        <p:txBody>
          <a:bodyPr/>
          <a:lstStyle/>
          <a:p>
            <a:pPr marL="0" indent="0">
              <a:buNone/>
            </a:pPr>
            <a:r>
              <a:rPr lang="en-US" sz="2800" dirty="0" smtClean="0">
                <a:solidFill>
                  <a:srgbClr val="FF0000"/>
                </a:solidFill>
              </a:rPr>
              <a:t>Strengths</a:t>
            </a:r>
          </a:p>
          <a:p>
            <a:pPr lvl="1">
              <a:buFont typeface="Arial" pitchFamily="34" charset="0"/>
              <a:buChar char="•"/>
            </a:pPr>
            <a:r>
              <a:rPr lang="en-US" sz="2400" dirty="0"/>
              <a:t>Student’s response to:</a:t>
            </a:r>
          </a:p>
          <a:p>
            <a:pPr lvl="2">
              <a:buFont typeface="Arial" pitchFamily="34" charset="0"/>
              <a:buChar char="•"/>
            </a:pPr>
            <a:r>
              <a:rPr lang="en-US" sz="2000" dirty="0"/>
              <a:t>Learning Strategies</a:t>
            </a:r>
          </a:p>
          <a:p>
            <a:pPr lvl="2">
              <a:buFont typeface="Arial" pitchFamily="34" charset="0"/>
              <a:buChar char="•"/>
            </a:pPr>
            <a:r>
              <a:rPr lang="en-US" sz="2000" dirty="0"/>
              <a:t>Accommodations</a:t>
            </a:r>
          </a:p>
          <a:p>
            <a:pPr lvl="2">
              <a:buFont typeface="Arial" pitchFamily="34" charset="0"/>
              <a:buChar char="•"/>
            </a:pPr>
            <a:r>
              <a:rPr lang="en-US" sz="2000" dirty="0"/>
              <a:t>Interventions</a:t>
            </a:r>
          </a:p>
          <a:p>
            <a:pPr lvl="2">
              <a:buFont typeface="Arial" pitchFamily="34" charset="0"/>
              <a:buChar char="•"/>
            </a:pPr>
            <a:r>
              <a:rPr lang="en-US" sz="2000" dirty="0"/>
              <a:t>Standards </a:t>
            </a:r>
            <a:r>
              <a:rPr lang="en-US" sz="2000" dirty="0" smtClean="0"/>
              <a:t>Instruction</a:t>
            </a:r>
            <a:endParaRPr lang="en-US" sz="2400" dirty="0" smtClean="0">
              <a:solidFill>
                <a:srgbClr val="FF0000"/>
              </a:solidFill>
            </a:endParaRPr>
          </a:p>
          <a:p>
            <a:pPr marL="0" indent="0">
              <a:buNone/>
            </a:pPr>
            <a:r>
              <a:rPr lang="en-US" sz="2800" dirty="0" smtClean="0">
                <a:solidFill>
                  <a:srgbClr val="FF0000"/>
                </a:solidFill>
              </a:rPr>
              <a:t>Ask…</a:t>
            </a:r>
            <a:r>
              <a:rPr lang="en-US" sz="2800" dirty="0" smtClean="0">
                <a:solidFill>
                  <a:srgbClr val="00B050"/>
                </a:solidFill>
              </a:rPr>
              <a:t>What have we learned about this student’s strengths? </a:t>
            </a:r>
          </a:p>
          <a:p>
            <a:pPr lvl="2">
              <a:buFont typeface="Arial" pitchFamily="34" charset="0"/>
              <a:buChar char="•"/>
            </a:pPr>
            <a:endParaRPr lang="en-US" sz="2000" dirty="0"/>
          </a:p>
          <a:p>
            <a:pPr marL="914400" lvl="2" indent="0">
              <a:buNone/>
            </a:pPr>
            <a:endParaRPr lang="en-US" sz="2000" dirty="0" smtClean="0"/>
          </a:p>
          <a:p>
            <a:pPr marL="914400" lvl="2" indent="0">
              <a:buNone/>
            </a:pPr>
            <a:endParaRPr lang="en-US" sz="2000" dirty="0"/>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25</a:t>
            </a:fld>
            <a:endParaRPr lang="en-US" dirty="0"/>
          </a:p>
        </p:txBody>
      </p:sp>
    </p:spTree>
    <p:extLst>
      <p:ext uri="{BB962C8B-B14F-4D97-AF65-F5344CB8AC3E}">
        <p14:creationId xmlns:p14="http://schemas.microsoft.com/office/powerpoint/2010/main" val="26624979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dirty="0" smtClean="0"/>
              <a:t>PLAAFP</a:t>
            </a:r>
            <a:endParaRPr lang="en-US" dirty="0"/>
          </a:p>
        </p:txBody>
      </p:sp>
      <p:sp>
        <p:nvSpPr>
          <p:cNvPr id="3" name="Content Placeholder 2"/>
          <p:cNvSpPr>
            <a:spLocks noGrp="1"/>
          </p:cNvSpPr>
          <p:nvPr>
            <p:ph idx="1"/>
          </p:nvPr>
        </p:nvSpPr>
        <p:spPr>
          <a:xfrm>
            <a:off x="533400" y="1371600"/>
            <a:ext cx="8229600" cy="4754563"/>
          </a:xfrm>
        </p:spPr>
        <p:txBody>
          <a:bodyPr/>
          <a:lstStyle/>
          <a:p>
            <a:pPr marL="0" indent="0">
              <a:buNone/>
            </a:pPr>
            <a:r>
              <a:rPr lang="en-US" sz="2800" dirty="0" smtClean="0">
                <a:solidFill>
                  <a:srgbClr val="FF0000"/>
                </a:solidFill>
              </a:rPr>
              <a:t>Needs</a:t>
            </a:r>
          </a:p>
          <a:p>
            <a:pPr lvl="1">
              <a:buFont typeface="Arial" pitchFamily="34" charset="0"/>
              <a:buChar char="•"/>
            </a:pPr>
            <a:r>
              <a:rPr lang="en-US" sz="2400" dirty="0" smtClean="0"/>
              <a:t>Focus on needs that affect progress in the general education curriculum</a:t>
            </a:r>
            <a:endParaRPr lang="en-US" sz="2400" dirty="0"/>
          </a:p>
          <a:p>
            <a:pPr marL="457200" lvl="1" indent="0">
              <a:buNone/>
            </a:pPr>
            <a:endParaRPr lang="en-US" sz="2400" dirty="0" smtClean="0">
              <a:solidFill>
                <a:srgbClr val="FF0000"/>
              </a:solidFill>
            </a:endParaRPr>
          </a:p>
          <a:p>
            <a:pPr marL="0" indent="0">
              <a:buNone/>
            </a:pPr>
            <a:r>
              <a:rPr lang="en-US" sz="2800" dirty="0" smtClean="0">
                <a:solidFill>
                  <a:srgbClr val="FF0000"/>
                </a:solidFill>
              </a:rPr>
              <a:t>Ask…</a:t>
            </a:r>
            <a:r>
              <a:rPr lang="en-US" sz="2800" dirty="0" smtClean="0">
                <a:solidFill>
                  <a:srgbClr val="00B050"/>
                </a:solidFill>
              </a:rPr>
              <a:t>What prerequisite skills/knowledge does the student need to close the gap between his/her present level and the grade-level content standards? </a:t>
            </a:r>
            <a:endParaRPr lang="en-US" sz="2800" dirty="0">
              <a:solidFill>
                <a:srgbClr val="00B050"/>
              </a:solidFill>
            </a:endParaRPr>
          </a:p>
          <a:p>
            <a:pPr marL="457200" lvl="1" indent="0">
              <a:buNone/>
            </a:pPr>
            <a:r>
              <a:rPr lang="en-US" sz="2400" dirty="0" smtClean="0"/>
              <a:t> </a:t>
            </a:r>
            <a:endParaRPr lang="en-US" sz="2400" dirty="0"/>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26</a:t>
            </a:fld>
            <a:endParaRPr lang="en-US" dirty="0"/>
          </a:p>
        </p:txBody>
      </p:sp>
    </p:spTree>
    <p:extLst>
      <p:ext uri="{BB962C8B-B14F-4D97-AF65-F5344CB8AC3E}">
        <p14:creationId xmlns:p14="http://schemas.microsoft.com/office/powerpoint/2010/main" val="26624979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dirty="0" smtClean="0"/>
              <a:t>PLAAFP</a:t>
            </a:r>
            <a:endParaRPr lang="en-US" dirty="0"/>
          </a:p>
        </p:txBody>
      </p:sp>
      <p:sp>
        <p:nvSpPr>
          <p:cNvPr id="3" name="Content Placeholder 2"/>
          <p:cNvSpPr>
            <a:spLocks noGrp="1"/>
          </p:cNvSpPr>
          <p:nvPr>
            <p:ph idx="1"/>
          </p:nvPr>
        </p:nvSpPr>
        <p:spPr>
          <a:xfrm>
            <a:off x="533400" y="1371600"/>
            <a:ext cx="8229600" cy="4754563"/>
          </a:xfrm>
        </p:spPr>
        <p:txBody>
          <a:bodyPr/>
          <a:lstStyle/>
          <a:p>
            <a:pPr marL="0" indent="0">
              <a:buNone/>
            </a:pPr>
            <a:r>
              <a:rPr lang="en-US" sz="2800" dirty="0" smtClean="0">
                <a:solidFill>
                  <a:srgbClr val="FF0000"/>
                </a:solidFill>
              </a:rPr>
              <a:t>How the disability affects performance?</a:t>
            </a:r>
          </a:p>
          <a:p>
            <a:pPr lvl="1">
              <a:buFont typeface="Arial" pitchFamily="34" charset="0"/>
              <a:buChar char="•"/>
            </a:pPr>
            <a:r>
              <a:rPr lang="en-US" sz="2400" dirty="0" smtClean="0"/>
              <a:t>Consider how the student’s disability affects progress in learning the grade-level content standards</a:t>
            </a:r>
          </a:p>
          <a:p>
            <a:pPr marL="0" indent="0">
              <a:buNone/>
            </a:pPr>
            <a:endParaRPr lang="en-US" sz="2800" dirty="0" smtClean="0">
              <a:solidFill>
                <a:srgbClr val="FF0000"/>
              </a:solidFill>
            </a:endParaRPr>
          </a:p>
          <a:p>
            <a:pPr marL="0" indent="0">
              <a:buNone/>
            </a:pPr>
            <a:r>
              <a:rPr lang="en-US" sz="2800" b="1" dirty="0" smtClean="0">
                <a:solidFill>
                  <a:srgbClr val="FF0000"/>
                </a:solidFill>
              </a:rPr>
              <a:t>Example:</a:t>
            </a:r>
          </a:p>
          <a:p>
            <a:pPr marL="0" indent="0">
              <a:buNone/>
            </a:pPr>
            <a:r>
              <a:rPr lang="en-US" sz="2800" dirty="0" smtClean="0">
                <a:solidFill>
                  <a:srgbClr val="00B050"/>
                </a:solidFill>
              </a:rPr>
              <a:t>Tasha’s difficulties retrieving information may negatively impact her progress in achieving reading standards that include synonyms, antonyms, and multiple-meaning words. </a:t>
            </a:r>
            <a:endParaRPr lang="en-US" sz="2800" dirty="0">
              <a:solidFill>
                <a:srgbClr val="00B050"/>
              </a:solidFill>
            </a:endParaRPr>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27</a:t>
            </a:fld>
            <a:endParaRPr lang="en-US" dirty="0"/>
          </a:p>
        </p:txBody>
      </p:sp>
    </p:spTree>
    <p:extLst>
      <p:ext uri="{BB962C8B-B14F-4D97-AF65-F5344CB8AC3E}">
        <p14:creationId xmlns:p14="http://schemas.microsoft.com/office/powerpoint/2010/main" val="26624979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dirty="0" smtClean="0"/>
              <a:t>PLAAFP</a:t>
            </a:r>
            <a:endParaRPr lang="en-US" dirty="0"/>
          </a:p>
        </p:txBody>
      </p:sp>
      <p:sp>
        <p:nvSpPr>
          <p:cNvPr id="3" name="Content Placeholder 2"/>
          <p:cNvSpPr>
            <a:spLocks noGrp="1"/>
          </p:cNvSpPr>
          <p:nvPr>
            <p:ph idx="1"/>
          </p:nvPr>
        </p:nvSpPr>
        <p:spPr>
          <a:xfrm>
            <a:off x="533400" y="1371600"/>
            <a:ext cx="8229600" cy="4754563"/>
          </a:xfrm>
        </p:spPr>
        <p:txBody>
          <a:bodyPr/>
          <a:lstStyle/>
          <a:p>
            <a:pPr marL="0" indent="0">
              <a:buNone/>
            </a:pPr>
            <a:r>
              <a:rPr lang="en-US" sz="2800" dirty="0" smtClean="0">
                <a:solidFill>
                  <a:srgbClr val="FF0000"/>
                </a:solidFill>
              </a:rPr>
              <a:t>DO NOT use the student’s exceptionality to explain how the disability affects involvement/progress in the general curriculum!</a:t>
            </a:r>
          </a:p>
          <a:p>
            <a:pPr lvl="1">
              <a:buFont typeface="Arial" pitchFamily="34" charset="0"/>
              <a:buChar char="•"/>
            </a:pPr>
            <a:r>
              <a:rPr lang="en-US" sz="2400" u="sng" dirty="0" smtClean="0">
                <a:solidFill>
                  <a:srgbClr val="00B050"/>
                </a:solidFill>
              </a:rPr>
              <a:t>Example of what NOT to write</a:t>
            </a:r>
          </a:p>
          <a:p>
            <a:pPr marL="914400" lvl="2" indent="0">
              <a:buNone/>
            </a:pPr>
            <a:r>
              <a:rPr lang="en-US" sz="2000" dirty="0" smtClean="0">
                <a:solidFill>
                  <a:srgbClr val="0070C0"/>
                </a:solidFill>
              </a:rPr>
              <a:t>Mark’s learning disability affects his progress in the general curriculum.</a:t>
            </a:r>
            <a:endParaRPr lang="en-US" sz="2000" dirty="0" smtClean="0">
              <a:solidFill>
                <a:srgbClr val="FF0000"/>
              </a:solidFill>
            </a:endParaRPr>
          </a:p>
          <a:p>
            <a:pPr lvl="1">
              <a:buFont typeface="Arial" pitchFamily="34" charset="0"/>
              <a:buChar char="•"/>
            </a:pPr>
            <a:r>
              <a:rPr lang="en-US" sz="2400" u="sng" dirty="0" smtClean="0">
                <a:solidFill>
                  <a:srgbClr val="00B050"/>
                </a:solidFill>
              </a:rPr>
              <a:t>Example of what to write</a:t>
            </a:r>
          </a:p>
          <a:p>
            <a:pPr marL="914400" lvl="2" indent="0">
              <a:buNone/>
            </a:pPr>
            <a:r>
              <a:rPr lang="en-US" sz="2000" dirty="0" smtClean="0">
                <a:solidFill>
                  <a:srgbClr val="0070C0"/>
                </a:solidFill>
              </a:rPr>
              <a:t>Mark’s weakness in applying strategies, such as making inferences and making complex predictions, affect his progress in comprehending sixth grade literary materials. </a:t>
            </a:r>
          </a:p>
          <a:p>
            <a:pPr lvl="2">
              <a:buFont typeface="Arial" pitchFamily="34" charset="0"/>
              <a:buChar char="•"/>
            </a:pPr>
            <a:endParaRPr lang="en-US" sz="1600" u="sng" dirty="0" smtClean="0">
              <a:solidFill>
                <a:srgbClr val="00B050"/>
              </a:solidFill>
            </a:endParaRPr>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28</a:t>
            </a:fld>
            <a:endParaRPr lang="en-US" dirty="0"/>
          </a:p>
        </p:txBody>
      </p:sp>
    </p:spTree>
    <p:extLst>
      <p:ext uri="{BB962C8B-B14F-4D97-AF65-F5344CB8AC3E}">
        <p14:creationId xmlns:p14="http://schemas.microsoft.com/office/powerpoint/2010/main" val="26624979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dirty="0" smtClean="0"/>
              <a:t>Content Standards Legend for IEPs</a:t>
            </a:r>
            <a:endParaRPr lang="en-US" dirty="0"/>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29</a:t>
            </a:fld>
            <a:endParaRPr lang="en-US" dirty="0"/>
          </a:p>
        </p:txBody>
      </p:sp>
      <p:cxnSp>
        <p:nvCxnSpPr>
          <p:cNvPr id="11" name="Straight Connector 10"/>
          <p:cNvCxnSpPr/>
          <p:nvPr/>
        </p:nvCxnSpPr>
        <p:spPr>
          <a:xfrm flipH="1">
            <a:off x="457200" y="1447800"/>
            <a:ext cx="3581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457200" y="1447800"/>
            <a:ext cx="35169" cy="23726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2133600" y="2715148"/>
            <a:ext cx="0" cy="1143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1295400" y="1953148"/>
            <a:ext cx="0" cy="18673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H="1">
            <a:off x="1295400" y="1953148"/>
            <a:ext cx="276329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a:off x="2130251" y="2715148"/>
            <a:ext cx="2438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7239000" y="3919276"/>
            <a:ext cx="0" cy="1143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3" name="Rectangle 42"/>
          <p:cNvSpPr/>
          <p:nvPr/>
        </p:nvSpPr>
        <p:spPr>
          <a:xfrm>
            <a:off x="4058697" y="1277815"/>
            <a:ext cx="1656303" cy="3810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t>
            </a:r>
            <a:r>
              <a:rPr lang="en-US" dirty="0" smtClean="0"/>
              <a:t>ubject</a:t>
            </a:r>
            <a:endParaRPr lang="en-US" dirty="0"/>
          </a:p>
        </p:txBody>
      </p:sp>
      <p:sp>
        <p:nvSpPr>
          <p:cNvPr id="46" name="Rectangle 45"/>
          <p:cNvSpPr/>
          <p:nvPr/>
        </p:nvSpPr>
        <p:spPr>
          <a:xfrm>
            <a:off x="4038600" y="1828800"/>
            <a:ext cx="1676400" cy="3810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G</a:t>
            </a:r>
            <a:r>
              <a:rPr lang="en-US" dirty="0" smtClean="0"/>
              <a:t>rade-level</a:t>
            </a:r>
            <a:endParaRPr lang="en-US" dirty="0"/>
          </a:p>
        </p:txBody>
      </p:sp>
      <p:sp>
        <p:nvSpPr>
          <p:cNvPr id="47" name="Rectangle 46"/>
          <p:cNvSpPr/>
          <p:nvPr/>
        </p:nvSpPr>
        <p:spPr>
          <a:xfrm>
            <a:off x="4568651" y="2608803"/>
            <a:ext cx="2716404" cy="3810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a:t>
            </a:r>
            <a:r>
              <a:rPr lang="en-US" dirty="0" smtClean="0"/>
              <a:t>ontent standard</a:t>
            </a:r>
            <a:endParaRPr lang="en-US" dirty="0"/>
          </a:p>
        </p:txBody>
      </p:sp>
      <p:sp>
        <p:nvSpPr>
          <p:cNvPr id="49" name="Rectangle 48"/>
          <p:cNvSpPr/>
          <p:nvPr/>
        </p:nvSpPr>
        <p:spPr>
          <a:xfrm>
            <a:off x="6534150" y="3629966"/>
            <a:ext cx="1409700" cy="3810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O</a:t>
            </a:r>
            <a:r>
              <a:rPr lang="en-US" dirty="0" smtClean="0"/>
              <a:t>bjective</a:t>
            </a:r>
            <a:endParaRPr lang="en-US" dirty="0"/>
          </a:p>
        </p:txBody>
      </p:sp>
      <p:sp>
        <p:nvSpPr>
          <p:cNvPr id="50" name="Rectangle 49"/>
          <p:cNvSpPr/>
          <p:nvPr/>
        </p:nvSpPr>
        <p:spPr>
          <a:xfrm>
            <a:off x="218551" y="3820466"/>
            <a:ext cx="3830097" cy="237225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smtClean="0">
                <a:solidFill>
                  <a:srgbClr val="FF0000"/>
                </a:solidFill>
              </a:rPr>
              <a:t>Standard R 4.3</a:t>
            </a:r>
          </a:p>
          <a:p>
            <a:r>
              <a:rPr lang="en-US" sz="2000" dirty="0" smtClean="0">
                <a:solidFill>
                  <a:srgbClr val="FF0000"/>
                </a:solidFill>
              </a:rPr>
              <a:t>Use a wide range of strategies including distinguishing fiction from nonfiction and making inferences, to comprehend fourth-grade recreational reading materials in a variety of </a:t>
            </a:r>
            <a:r>
              <a:rPr lang="en-US" sz="2000" dirty="0">
                <a:solidFill>
                  <a:srgbClr val="FF0000"/>
                </a:solidFill>
              </a:rPr>
              <a:t>g</a:t>
            </a:r>
            <a:r>
              <a:rPr lang="en-US" sz="2000" dirty="0" smtClean="0">
                <a:solidFill>
                  <a:srgbClr val="FF0000"/>
                </a:solidFill>
              </a:rPr>
              <a:t>enres.</a:t>
            </a:r>
          </a:p>
          <a:p>
            <a:r>
              <a:rPr lang="en-US" sz="2000" dirty="0" smtClean="0"/>
              <a:t> </a:t>
            </a:r>
            <a:endParaRPr lang="en-US" sz="2000" dirty="0"/>
          </a:p>
        </p:txBody>
      </p:sp>
      <p:sp>
        <p:nvSpPr>
          <p:cNvPr id="54" name="Rectangle 53"/>
          <p:cNvSpPr/>
          <p:nvPr/>
        </p:nvSpPr>
        <p:spPr>
          <a:xfrm>
            <a:off x="6096000" y="5062276"/>
            <a:ext cx="2514600" cy="1033724"/>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 4.3.4</a:t>
            </a:r>
          </a:p>
          <a:p>
            <a:pPr algn="ctr"/>
            <a:r>
              <a:rPr lang="en-US" dirty="0" smtClean="0"/>
              <a:t>Draw conclusions</a:t>
            </a:r>
            <a:endParaRPr lang="en-US" dirty="0"/>
          </a:p>
        </p:txBody>
      </p:sp>
    </p:spTree>
    <p:extLst>
      <p:ext uri="{BB962C8B-B14F-4D97-AF65-F5344CB8AC3E}">
        <p14:creationId xmlns:p14="http://schemas.microsoft.com/office/powerpoint/2010/main" val="1265596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dirty="0" smtClean="0"/>
              <a:t>Standards-Based Reform</a:t>
            </a:r>
            <a:endParaRPr lang="en-US" dirty="0"/>
          </a:p>
        </p:txBody>
      </p:sp>
      <p:sp>
        <p:nvSpPr>
          <p:cNvPr id="3" name="Content Placeholder 2"/>
          <p:cNvSpPr>
            <a:spLocks noGrp="1"/>
          </p:cNvSpPr>
          <p:nvPr>
            <p:ph idx="1"/>
          </p:nvPr>
        </p:nvSpPr>
        <p:spPr>
          <a:xfrm>
            <a:off x="533400" y="1295400"/>
            <a:ext cx="8229600" cy="4830763"/>
          </a:xfrm>
        </p:spPr>
        <p:txBody>
          <a:bodyPr/>
          <a:lstStyle/>
          <a:p>
            <a:pPr>
              <a:buFont typeface="Arial" pitchFamily="34" charset="0"/>
              <a:buChar char="•"/>
            </a:pPr>
            <a:r>
              <a:rPr lang="en-US" sz="2800" dirty="0" smtClean="0"/>
              <a:t>IDEA reauthorization 1997</a:t>
            </a:r>
          </a:p>
          <a:p>
            <a:pPr lvl="1">
              <a:buFont typeface="Arial" pitchFamily="34" charset="0"/>
              <a:buChar char="•"/>
            </a:pPr>
            <a:r>
              <a:rPr lang="en-US" sz="2400" dirty="0" smtClean="0"/>
              <a:t>Access to, participation and progress in the general education curriculum</a:t>
            </a:r>
          </a:p>
          <a:p>
            <a:pPr>
              <a:buFont typeface="Arial" pitchFamily="34" charset="0"/>
              <a:buChar char="•"/>
            </a:pPr>
            <a:r>
              <a:rPr lang="en-US" sz="2800" dirty="0"/>
              <a:t>No Child Left Behind Act of 2001</a:t>
            </a:r>
          </a:p>
          <a:p>
            <a:pPr lvl="1">
              <a:buFont typeface="Arial" pitchFamily="34" charset="0"/>
              <a:buChar char="•"/>
            </a:pPr>
            <a:r>
              <a:rPr lang="en-US" sz="2400" dirty="0"/>
              <a:t>Aligned system of standards and assessments</a:t>
            </a:r>
          </a:p>
          <a:p>
            <a:pPr lvl="1">
              <a:buFont typeface="Arial" pitchFamily="34" charset="0"/>
              <a:buChar char="•"/>
            </a:pPr>
            <a:r>
              <a:rPr lang="en-US" sz="2400" dirty="0"/>
              <a:t>Accountability for all </a:t>
            </a:r>
            <a:r>
              <a:rPr lang="en-US" sz="2400" dirty="0" smtClean="0"/>
              <a:t>students</a:t>
            </a:r>
            <a:endParaRPr lang="en-US" sz="2400" dirty="0"/>
          </a:p>
          <a:p>
            <a:pPr>
              <a:buFont typeface="Arial" pitchFamily="34" charset="0"/>
              <a:buChar char="•"/>
            </a:pPr>
            <a:r>
              <a:rPr lang="en-US" sz="2800" dirty="0" smtClean="0"/>
              <a:t>IDEA 2004 and 2007</a:t>
            </a:r>
          </a:p>
          <a:p>
            <a:pPr>
              <a:buFont typeface="Arial" pitchFamily="34" charset="0"/>
              <a:buChar char="•"/>
            </a:pPr>
            <a:r>
              <a:rPr lang="en-US" sz="2800" dirty="0" smtClean="0"/>
              <a:t>National Standards Movement</a:t>
            </a:r>
          </a:p>
          <a:p>
            <a:pPr marL="457200" lvl="1" indent="0">
              <a:buNone/>
            </a:pPr>
            <a:r>
              <a:rPr lang="en-US" sz="2400" dirty="0" smtClean="0"/>
              <a:t> </a:t>
            </a:r>
          </a:p>
          <a:p>
            <a:pPr>
              <a:buFont typeface="Arial" pitchFamily="34" charset="0"/>
              <a:buChar char="•"/>
            </a:pPr>
            <a:endParaRPr lang="en-US" dirty="0"/>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3</a:t>
            </a:fld>
            <a:endParaRPr lang="en-US" dirty="0"/>
          </a:p>
        </p:txBody>
      </p:sp>
    </p:spTree>
    <p:extLst>
      <p:ext uri="{BB962C8B-B14F-4D97-AF65-F5344CB8AC3E}">
        <p14:creationId xmlns:p14="http://schemas.microsoft.com/office/powerpoint/2010/main" val="28961593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dirty="0" smtClean="0"/>
              <a:t>Sample PLAAFP</a:t>
            </a:r>
            <a:endParaRPr lang="en-US" dirty="0"/>
          </a:p>
        </p:txBody>
      </p:sp>
      <p:sp>
        <p:nvSpPr>
          <p:cNvPr id="3" name="Content Placeholder 2"/>
          <p:cNvSpPr>
            <a:spLocks noGrp="1"/>
          </p:cNvSpPr>
          <p:nvPr>
            <p:ph idx="1"/>
          </p:nvPr>
        </p:nvSpPr>
        <p:spPr>
          <a:xfrm>
            <a:off x="2895600" y="2126398"/>
            <a:ext cx="5867400" cy="3999766"/>
          </a:xfrm>
          <a:ln>
            <a:solidFill>
              <a:schemeClr val="accent1"/>
            </a:solidFill>
          </a:ln>
        </p:spPr>
        <p:txBody>
          <a:bodyPr/>
          <a:lstStyle/>
          <a:p>
            <a:pPr marL="0" indent="0">
              <a:buNone/>
            </a:pPr>
            <a:r>
              <a:rPr lang="en-US" sz="2400" dirty="0" smtClean="0"/>
              <a:t>Classroom assessments indicate that Jennifer can use details and examples to draw conclusions (R 4.3.4) from grade-level reading passages. She experiences difficulty synthesizing ideas from reading passages and drawing inferences (R 4.3). Jennifer’s difficulty with abstract reasoning may negatively impact her understanding and drawing inferences from text. </a:t>
            </a:r>
            <a:endParaRPr lang="en-US" sz="2400" dirty="0"/>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30</a:t>
            </a:fld>
            <a:endParaRPr lang="en-US" dirty="0"/>
          </a:p>
        </p:txBody>
      </p:sp>
      <p:sp>
        <p:nvSpPr>
          <p:cNvPr id="19" name="Rectangle 18"/>
          <p:cNvSpPr/>
          <p:nvPr/>
        </p:nvSpPr>
        <p:spPr>
          <a:xfrm>
            <a:off x="685800" y="2133096"/>
            <a:ext cx="21336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bg1"/>
                </a:solidFill>
              </a:rPr>
              <a:t>Standards-Based</a:t>
            </a:r>
            <a:endParaRPr lang="en-US" sz="2000" b="1" dirty="0">
              <a:solidFill>
                <a:schemeClr val="bg1"/>
              </a:solidFill>
            </a:endParaRPr>
          </a:p>
        </p:txBody>
      </p:sp>
      <p:sp>
        <p:nvSpPr>
          <p:cNvPr id="20" name="Rectangle 19"/>
          <p:cNvSpPr/>
          <p:nvPr/>
        </p:nvSpPr>
        <p:spPr>
          <a:xfrm>
            <a:off x="699198" y="3200400"/>
            <a:ext cx="21336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bg1"/>
                </a:solidFill>
              </a:rPr>
              <a:t>Includes Assessment</a:t>
            </a:r>
            <a:endParaRPr lang="en-US" sz="2000" b="1" dirty="0">
              <a:solidFill>
                <a:schemeClr val="bg1"/>
              </a:solidFill>
            </a:endParaRPr>
          </a:p>
        </p:txBody>
      </p:sp>
      <p:sp>
        <p:nvSpPr>
          <p:cNvPr id="21" name="Rectangle 20"/>
          <p:cNvSpPr/>
          <p:nvPr/>
        </p:nvSpPr>
        <p:spPr>
          <a:xfrm>
            <a:off x="686637" y="4267200"/>
            <a:ext cx="21336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bg1"/>
                </a:solidFill>
              </a:rPr>
              <a:t>Includes Strengths and Weaknesses</a:t>
            </a:r>
            <a:endParaRPr lang="en-US" sz="2000" b="1" dirty="0">
              <a:solidFill>
                <a:schemeClr val="bg1"/>
              </a:solidFill>
            </a:endParaRPr>
          </a:p>
        </p:txBody>
      </p:sp>
      <p:sp>
        <p:nvSpPr>
          <p:cNvPr id="22" name="Rectangle 21"/>
          <p:cNvSpPr/>
          <p:nvPr/>
        </p:nvSpPr>
        <p:spPr>
          <a:xfrm>
            <a:off x="685800" y="5410200"/>
            <a:ext cx="21336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bg1"/>
                </a:solidFill>
              </a:rPr>
              <a:t>How Disability Impacts Learning</a:t>
            </a:r>
            <a:endParaRPr lang="en-US" sz="2000" b="1" dirty="0">
              <a:solidFill>
                <a:schemeClr val="bg1"/>
              </a:solidFill>
            </a:endParaRPr>
          </a:p>
        </p:txBody>
      </p:sp>
      <p:sp>
        <p:nvSpPr>
          <p:cNvPr id="25" name="Rectangle 24"/>
          <p:cNvSpPr/>
          <p:nvPr/>
        </p:nvSpPr>
        <p:spPr>
          <a:xfrm>
            <a:off x="686637" y="1295400"/>
            <a:ext cx="8076363" cy="830997"/>
          </a:xfrm>
          <a:prstGeom prst="rect">
            <a:avLst/>
          </a:prstGeom>
        </p:spPr>
        <p:txBody>
          <a:bodyPr wrap="square">
            <a:spAutoFit/>
          </a:bodyPr>
          <a:lstStyle/>
          <a:p>
            <a:pPr marL="0" indent="0" algn="ctr">
              <a:buNone/>
            </a:pPr>
            <a:r>
              <a:rPr lang="en-US" b="1" u="sng" dirty="0">
                <a:solidFill>
                  <a:srgbClr val="00B050"/>
                </a:solidFill>
              </a:rPr>
              <a:t>Present Level of Academic Achievement and Functional Performance</a:t>
            </a:r>
          </a:p>
        </p:txBody>
      </p:sp>
    </p:spTree>
    <p:extLst>
      <p:ext uri="{BB962C8B-B14F-4D97-AF65-F5344CB8AC3E}">
        <p14:creationId xmlns:p14="http://schemas.microsoft.com/office/powerpoint/2010/main" val="15762933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dirty="0" smtClean="0"/>
              <a:t>PLAAFP</a:t>
            </a:r>
            <a:endParaRPr lang="en-US" dirty="0"/>
          </a:p>
        </p:txBody>
      </p:sp>
      <p:sp>
        <p:nvSpPr>
          <p:cNvPr id="3" name="Content Placeholder 2"/>
          <p:cNvSpPr>
            <a:spLocks noGrp="1"/>
          </p:cNvSpPr>
          <p:nvPr>
            <p:ph idx="1"/>
          </p:nvPr>
        </p:nvSpPr>
        <p:spPr/>
        <p:txBody>
          <a:bodyPr/>
          <a:lstStyle/>
          <a:p>
            <a:pPr marL="0" indent="0">
              <a:buNone/>
            </a:pPr>
            <a:r>
              <a:rPr lang="en-US" sz="4000" dirty="0" smtClean="0">
                <a:solidFill>
                  <a:srgbClr val="FF0000"/>
                </a:solidFill>
              </a:rPr>
              <a:t>Remember…</a:t>
            </a:r>
          </a:p>
          <a:p>
            <a:pPr marL="0" indent="0">
              <a:buNone/>
            </a:pPr>
            <a:r>
              <a:rPr lang="en-US" dirty="0" smtClean="0"/>
              <a:t>The present level of academic achievement and functional performance sets the stage for developing IEP goals!</a:t>
            </a:r>
            <a:endParaRPr lang="en-US" dirty="0"/>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31</a:t>
            </a:fld>
            <a:endParaRPr lang="en-US" dirty="0"/>
          </a:p>
        </p:txBody>
      </p:sp>
    </p:spTree>
    <p:extLst>
      <p:ext uri="{BB962C8B-B14F-4D97-AF65-F5344CB8AC3E}">
        <p14:creationId xmlns:p14="http://schemas.microsoft.com/office/powerpoint/2010/main" val="35177938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endParaRPr lang="en-US" dirty="0" smtClean="0"/>
          </a:p>
          <a:p>
            <a:r>
              <a:rPr lang="en-US" sz="2800" dirty="0" smtClean="0"/>
              <a:t>Developing </a:t>
            </a:r>
            <a:r>
              <a:rPr lang="en-US" sz="2800" dirty="0"/>
              <a:t>Standards-Based </a:t>
            </a:r>
            <a:r>
              <a:rPr lang="en-US" sz="2800" dirty="0" smtClean="0"/>
              <a:t>IEPs-Step Four</a:t>
            </a:r>
            <a:endParaRPr lang="en-US" sz="2800" dirty="0"/>
          </a:p>
          <a:p>
            <a:endParaRPr lang="en-US" dirty="0"/>
          </a:p>
        </p:txBody>
      </p:sp>
      <p:sp>
        <p:nvSpPr>
          <p:cNvPr id="3" name="Content Placeholder 2"/>
          <p:cNvSpPr>
            <a:spLocks noGrp="1"/>
          </p:cNvSpPr>
          <p:nvPr>
            <p:ph idx="1"/>
          </p:nvPr>
        </p:nvSpPr>
        <p:spPr>
          <a:xfrm>
            <a:off x="533400" y="1295400"/>
            <a:ext cx="8229600" cy="4830763"/>
          </a:xfrm>
        </p:spPr>
        <p:txBody>
          <a:bodyPr/>
          <a:lstStyle/>
          <a:p>
            <a:pPr marL="0" indent="0">
              <a:buNone/>
            </a:pPr>
            <a:r>
              <a:rPr lang="en-US" sz="4000" dirty="0">
                <a:solidFill>
                  <a:srgbClr val="FF0000"/>
                </a:solidFill>
              </a:rPr>
              <a:t>Write annual </a:t>
            </a:r>
            <a:r>
              <a:rPr lang="en-US" sz="4000" dirty="0" smtClean="0">
                <a:solidFill>
                  <a:srgbClr val="FF0000"/>
                </a:solidFill>
              </a:rPr>
              <a:t>goals</a:t>
            </a:r>
          </a:p>
          <a:p>
            <a:pPr lvl="1">
              <a:buFont typeface="Arial" pitchFamily="34" charset="0"/>
              <a:buChar char="•"/>
            </a:pPr>
            <a:r>
              <a:rPr lang="en-US" dirty="0" smtClean="0">
                <a:solidFill>
                  <a:srgbClr val="00B050"/>
                </a:solidFill>
              </a:rPr>
              <a:t>Purpose</a:t>
            </a:r>
            <a:endParaRPr lang="en-US" dirty="0">
              <a:solidFill>
                <a:srgbClr val="00B050"/>
              </a:solidFill>
            </a:endParaRPr>
          </a:p>
          <a:p>
            <a:pPr lvl="2">
              <a:buFont typeface="Arial" pitchFamily="34" charset="0"/>
              <a:buChar char="•"/>
            </a:pPr>
            <a:r>
              <a:rPr lang="en-US" sz="2800" dirty="0" smtClean="0"/>
              <a:t>To describe what a student can reasonably expect to accomplish in one school year</a:t>
            </a:r>
          </a:p>
          <a:p>
            <a:pPr lvl="2">
              <a:buFont typeface="Arial" pitchFamily="34" charset="0"/>
              <a:buChar char="•"/>
            </a:pPr>
            <a:r>
              <a:rPr lang="en-US" sz="2800" dirty="0" smtClean="0"/>
              <a:t>Annual Goals answer the question</a:t>
            </a:r>
          </a:p>
          <a:p>
            <a:pPr marL="1371600" lvl="3" indent="0">
              <a:buNone/>
            </a:pPr>
            <a:r>
              <a:rPr lang="en-US" sz="2800" b="1" dirty="0" smtClean="0">
                <a:solidFill>
                  <a:srgbClr val="00B050"/>
                </a:solidFill>
              </a:rPr>
              <a:t>“What should the student be doing?”</a:t>
            </a:r>
            <a:endParaRPr lang="en-US" sz="2800" b="1" dirty="0">
              <a:solidFill>
                <a:srgbClr val="00B050"/>
              </a:solidFill>
            </a:endParaRPr>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32</a:t>
            </a:fld>
            <a:endParaRPr lang="en-US" dirty="0"/>
          </a:p>
        </p:txBody>
      </p:sp>
    </p:spTree>
    <p:extLst>
      <p:ext uri="{BB962C8B-B14F-4D97-AF65-F5344CB8AC3E}">
        <p14:creationId xmlns:p14="http://schemas.microsoft.com/office/powerpoint/2010/main" val="21755269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dirty="0" smtClean="0"/>
              <a:t>Annual Goals</a:t>
            </a:r>
            <a:endParaRPr lang="en-US" dirty="0"/>
          </a:p>
        </p:txBody>
      </p:sp>
      <p:sp>
        <p:nvSpPr>
          <p:cNvPr id="3" name="Content Placeholder 2"/>
          <p:cNvSpPr>
            <a:spLocks noGrp="1"/>
          </p:cNvSpPr>
          <p:nvPr>
            <p:ph idx="1"/>
          </p:nvPr>
        </p:nvSpPr>
        <p:spPr/>
        <p:txBody>
          <a:bodyPr/>
          <a:lstStyle/>
          <a:p>
            <a:pPr marL="0" indent="0">
              <a:buNone/>
            </a:pPr>
            <a:r>
              <a:rPr lang="en-US" dirty="0" smtClean="0"/>
              <a:t>Annual goals are related to needs resulting from the student’s disability that directly affect involvement and progress in the general education curriculum. </a:t>
            </a:r>
            <a:r>
              <a:rPr lang="en-US" dirty="0"/>
              <a:t>	</a:t>
            </a:r>
            <a:endParaRPr lang="en-US" dirty="0" smtClean="0"/>
          </a:p>
          <a:p>
            <a:pPr marL="0" indent="0">
              <a:buNone/>
            </a:pPr>
            <a:endParaRPr lang="en-US" dirty="0"/>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33</a:t>
            </a:fld>
            <a:endParaRPr lang="en-US" dirty="0"/>
          </a:p>
        </p:txBody>
      </p:sp>
    </p:spTree>
    <p:extLst>
      <p:ext uri="{BB962C8B-B14F-4D97-AF65-F5344CB8AC3E}">
        <p14:creationId xmlns:p14="http://schemas.microsoft.com/office/powerpoint/2010/main" val="32191277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dirty="0" smtClean="0"/>
              <a:t>Select Skills to Assess</a:t>
            </a:r>
            <a:endParaRPr lang="en-US" dirty="0"/>
          </a:p>
        </p:txBody>
      </p:sp>
      <p:sp>
        <p:nvSpPr>
          <p:cNvPr id="3" name="Content Placeholder 2"/>
          <p:cNvSpPr>
            <a:spLocks noGrp="1"/>
          </p:cNvSpPr>
          <p:nvPr>
            <p:ph idx="1"/>
          </p:nvPr>
        </p:nvSpPr>
        <p:spPr/>
        <p:txBody>
          <a:bodyPr/>
          <a:lstStyle/>
          <a:p>
            <a:r>
              <a:rPr lang="en-US" dirty="0" smtClean="0"/>
              <a:t>Not all standards are created equal!</a:t>
            </a:r>
          </a:p>
          <a:p>
            <a:r>
              <a:rPr lang="en-US" dirty="0" smtClean="0"/>
              <a:t>Select the most powerful standards to address, such as those that will:</a:t>
            </a:r>
          </a:p>
          <a:p>
            <a:pPr lvl="1">
              <a:buFont typeface="Arial" pitchFamily="34" charset="0"/>
              <a:buChar char="•"/>
            </a:pPr>
            <a:r>
              <a:rPr lang="en-US" dirty="0" smtClean="0"/>
              <a:t>Target foundational skills;</a:t>
            </a:r>
          </a:p>
          <a:p>
            <a:pPr lvl="1">
              <a:buFont typeface="Arial" pitchFamily="34" charset="0"/>
              <a:buChar char="•"/>
            </a:pPr>
            <a:r>
              <a:rPr lang="en-US" dirty="0" smtClean="0"/>
              <a:t>Target high leverage skills; and </a:t>
            </a:r>
          </a:p>
          <a:p>
            <a:pPr lvl="1">
              <a:buFont typeface="Arial" pitchFamily="34" charset="0"/>
              <a:buChar char="•"/>
            </a:pPr>
            <a:r>
              <a:rPr lang="en-US" dirty="0" smtClean="0"/>
              <a:t>Move the student closer to long-term goals.</a:t>
            </a:r>
          </a:p>
          <a:p>
            <a:pPr lvl="1">
              <a:buFont typeface="Arial" pitchFamily="34" charset="0"/>
              <a:buChar char="•"/>
            </a:pPr>
            <a:endParaRPr lang="en-US" dirty="0"/>
          </a:p>
          <a:p>
            <a:pPr marL="457200" lvl="1" indent="0">
              <a:buNone/>
            </a:pPr>
            <a:r>
              <a:rPr lang="en-US" sz="1800" i="1" dirty="0" smtClean="0"/>
              <a:t>Writing IEPs That Align to Common Core Standards by Carol </a:t>
            </a:r>
            <a:r>
              <a:rPr lang="en-US" sz="1800" i="1" dirty="0" err="1" smtClean="0"/>
              <a:t>Kosnitsky</a:t>
            </a:r>
            <a:endParaRPr lang="en-US" sz="1800" i="1" dirty="0"/>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34</a:t>
            </a:fld>
            <a:endParaRPr lang="en-US" dirty="0"/>
          </a:p>
        </p:txBody>
      </p:sp>
    </p:spTree>
    <p:extLst>
      <p:ext uri="{BB962C8B-B14F-4D97-AF65-F5344CB8AC3E}">
        <p14:creationId xmlns:p14="http://schemas.microsoft.com/office/powerpoint/2010/main" val="30904705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dirty="0" smtClean="0"/>
              <a:t>Annual Goals</a:t>
            </a:r>
            <a:endParaRPr lang="en-US" dirty="0"/>
          </a:p>
        </p:txBody>
      </p:sp>
      <p:sp>
        <p:nvSpPr>
          <p:cNvPr id="3" name="Content Placeholder 2"/>
          <p:cNvSpPr>
            <a:spLocks noGrp="1"/>
          </p:cNvSpPr>
          <p:nvPr>
            <p:ph idx="1"/>
          </p:nvPr>
        </p:nvSpPr>
        <p:spPr>
          <a:xfrm>
            <a:off x="533400" y="1447800"/>
            <a:ext cx="8229600" cy="4678363"/>
          </a:xfrm>
        </p:spPr>
        <p:txBody>
          <a:bodyPr/>
          <a:lstStyle/>
          <a:p>
            <a:pPr>
              <a:buFont typeface="Arial" pitchFamily="34" charset="0"/>
              <a:buChar char="•"/>
            </a:pPr>
            <a:r>
              <a:rPr lang="en-US" sz="2800" dirty="0" smtClean="0"/>
              <a:t>If a large number of needs are identified in the present level, the IEP Team must consider how each need impacts the students’ progress in the general education curriculum. </a:t>
            </a:r>
          </a:p>
          <a:p>
            <a:pPr>
              <a:buFont typeface="Arial" pitchFamily="34" charset="0"/>
              <a:buChar char="•"/>
            </a:pPr>
            <a:r>
              <a:rPr lang="en-US" sz="2800" dirty="0" smtClean="0"/>
              <a:t>Select the need that has the greatest impact on progress, and develop a goal to address that need. </a:t>
            </a:r>
          </a:p>
          <a:p>
            <a:pPr>
              <a:buFont typeface="Arial" pitchFamily="34" charset="0"/>
              <a:buChar char="•"/>
            </a:pPr>
            <a:endParaRPr lang="en-US" sz="2800" dirty="0"/>
          </a:p>
          <a:p>
            <a:pPr marL="0" indent="0">
              <a:buNone/>
            </a:pPr>
            <a:r>
              <a:rPr lang="en-US" sz="1600" i="1" dirty="0" smtClean="0"/>
              <a:t>Aligning IEPs to Common Core State Standards for Students with Moderate and Severe Disabilities by authors Ginevra Countade and Diane Browder</a:t>
            </a:r>
            <a:endParaRPr lang="en-US" sz="1600" i="1" dirty="0"/>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35</a:t>
            </a:fld>
            <a:endParaRPr lang="en-US" dirty="0"/>
          </a:p>
        </p:txBody>
      </p:sp>
    </p:spTree>
    <p:extLst>
      <p:ext uri="{BB962C8B-B14F-4D97-AF65-F5344CB8AC3E}">
        <p14:creationId xmlns:p14="http://schemas.microsoft.com/office/powerpoint/2010/main" val="25605210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dirty="0" smtClean="0"/>
              <a:t>Selecting the Content Standards</a:t>
            </a:r>
            <a:endParaRPr lang="en-US" dirty="0"/>
          </a:p>
        </p:txBody>
      </p:sp>
      <p:sp>
        <p:nvSpPr>
          <p:cNvPr id="3" name="Content Placeholder 2"/>
          <p:cNvSpPr>
            <a:spLocks noGrp="1"/>
          </p:cNvSpPr>
          <p:nvPr>
            <p:ph idx="1"/>
          </p:nvPr>
        </p:nvSpPr>
        <p:spPr>
          <a:xfrm>
            <a:off x="533400" y="1295400"/>
            <a:ext cx="8229600" cy="4830763"/>
          </a:xfrm>
        </p:spPr>
        <p:txBody>
          <a:bodyPr/>
          <a:lstStyle/>
          <a:p>
            <a:pPr marL="0" indent="0">
              <a:buNone/>
            </a:pPr>
            <a:r>
              <a:rPr lang="en-US" dirty="0" smtClean="0">
                <a:solidFill>
                  <a:srgbClr val="FF0000"/>
                </a:solidFill>
              </a:rPr>
              <a:t>Consider content standards</a:t>
            </a:r>
          </a:p>
          <a:p>
            <a:pPr lvl="1">
              <a:buFont typeface="Arial" pitchFamily="34" charset="0"/>
              <a:buChar char="•"/>
            </a:pPr>
            <a:r>
              <a:rPr lang="en-US" dirty="0" smtClean="0"/>
              <a:t>Look at all grade-level content standards</a:t>
            </a:r>
          </a:p>
          <a:p>
            <a:pPr lvl="1">
              <a:buFont typeface="Arial" pitchFamily="34" charset="0"/>
              <a:buChar char="•"/>
            </a:pPr>
            <a:r>
              <a:rPr lang="en-US" dirty="0" smtClean="0"/>
              <a:t>Discuss intent of standard</a:t>
            </a:r>
          </a:p>
          <a:p>
            <a:pPr lvl="1">
              <a:buFont typeface="Arial" pitchFamily="34" charset="0"/>
              <a:buChar char="•"/>
            </a:pPr>
            <a:r>
              <a:rPr lang="en-US" dirty="0" smtClean="0"/>
              <a:t>Determine which standards are most important for each student (based on progress in the general education curriculum)</a:t>
            </a:r>
          </a:p>
          <a:p>
            <a:pPr lvl="1">
              <a:buFont typeface="Arial" pitchFamily="34" charset="0"/>
              <a:buChar char="•"/>
            </a:pPr>
            <a:r>
              <a:rPr lang="en-US" dirty="0" smtClean="0"/>
              <a:t>Compare standard(s) with student’s areas of needs and the impact of the disability </a:t>
            </a:r>
          </a:p>
          <a:p>
            <a:pPr lvl="1">
              <a:buFont typeface="Arial" pitchFamily="34" charset="0"/>
              <a:buChar char="•"/>
            </a:pPr>
            <a:r>
              <a:rPr lang="en-US" dirty="0" smtClean="0"/>
              <a:t>Use data to determine the areas that student will find difficult without additional supports</a:t>
            </a:r>
            <a:endParaRPr lang="en-US" dirty="0">
              <a:solidFill>
                <a:srgbClr val="FF0000"/>
              </a:solidFill>
            </a:endParaRPr>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36</a:t>
            </a:fld>
            <a:endParaRPr lang="en-US" dirty="0"/>
          </a:p>
        </p:txBody>
      </p:sp>
    </p:spTree>
    <p:extLst>
      <p:ext uri="{BB962C8B-B14F-4D97-AF65-F5344CB8AC3E}">
        <p14:creationId xmlns:p14="http://schemas.microsoft.com/office/powerpoint/2010/main" val="25605210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endParaRPr lang="en-US" dirty="0" smtClean="0"/>
          </a:p>
          <a:p>
            <a:r>
              <a:rPr lang="en-US" dirty="0" smtClean="0"/>
              <a:t>Annual Goals</a:t>
            </a:r>
          </a:p>
          <a:p>
            <a:endParaRPr lang="en-US" dirty="0"/>
          </a:p>
        </p:txBody>
      </p:sp>
      <p:sp>
        <p:nvSpPr>
          <p:cNvPr id="3" name="Content Placeholder 2"/>
          <p:cNvSpPr>
            <a:spLocks noGrp="1"/>
          </p:cNvSpPr>
          <p:nvPr>
            <p:ph idx="1"/>
          </p:nvPr>
        </p:nvSpPr>
        <p:spPr>
          <a:xfrm>
            <a:off x="533400" y="1371600"/>
            <a:ext cx="8229600" cy="4754563"/>
          </a:xfrm>
        </p:spPr>
        <p:txBody>
          <a:bodyPr/>
          <a:lstStyle/>
          <a:p>
            <a:pPr marL="0" indent="0">
              <a:buNone/>
            </a:pPr>
            <a:r>
              <a:rPr lang="en-US" dirty="0" smtClean="0">
                <a:solidFill>
                  <a:srgbClr val="FF0000"/>
                </a:solidFill>
              </a:rPr>
              <a:t>Remember…</a:t>
            </a:r>
          </a:p>
          <a:p>
            <a:pPr lvl="1">
              <a:buFont typeface="Arial" pitchFamily="34" charset="0"/>
              <a:buChar char="•"/>
            </a:pPr>
            <a:r>
              <a:rPr lang="en-US" dirty="0" smtClean="0"/>
              <a:t>The IEP goal is </a:t>
            </a:r>
            <a:r>
              <a:rPr lang="en-US" dirty="0" smtClean="0">
                <a:solidFill>
                  <a:srgbClr val="FF0000"/>
                </a:solidFill>
              </a:rPr>
              <a:t>NOT</a:t>
            </a:r>
            <a:r>
              <a:rPr lang="en-US" dirty="0" smtClean="0"/>
              <a:t> the content standard.</a:t>
            </a:r>
          </a:p>
          <a:p>
            <a:pPr lvl="1">
              <a:buFont typeface="Arial" pitchFamily="34" charset="0"/>
              <a:buChar char="•"/>
            </a:pPr>
            <a:r>
              <a:rPr lang="en-US" dirty="0" smtClean="0">
                <a:solidFill>
                  <a:srgbClr val="FF0000"/>
                </a:solidFill>
              </a:rPr>
              <a:t>Do not copy the content standard word for word to become an IEP goal. </a:t>
            </a:r>
          </a:p>
          <a:p>
            <a:pPr lvl="1">
              <a:buFont typeface="Arial" pitchFamily="34" charset="0"/>
              <a:buChar char="•"/>
            </a:pPr>
            <a:r>
              <a:rPr lang="en-US" dirty="0" smtClean="0"/>
              <a:t>The IEP goal is part of a plan to make the content standard immediate and individualized for the student. </a:t>
            </a:r>
          </a:p>
          <a:p>
            <a:endParaRPr lang="en-US" dirty="0"/>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37</a:t>
            </a:fld>
            <a:endParaRPr lang="en-US" dirty="0"/>
          </a:p>
        </p:txBody>
      </p:sp>
    </p:spTree>
    <p:extLst>
      <p:ext uri="{BB962C8B-B14F-4D97-AF65-F5344CB8AC3E}">
        <p14:creationId xmlns:p14="http://schemas.microsoft.com/office/powerpoint/2010/main" val="60263874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dirty="0" smtClean="0"/>
              <a:t>Developing SMART IEP Goals</a:t>
            </a:r>
            <a:endParaRPr lang="en-US" dirty="0"/>
          </a:p>
        </p:txBody>
      </p:sp>
      <p:sp>
        <p:nvSpPr>
          <p:cNvPr id="3" name="Content Placeholder 2"/>
          <p:cNvSpPr>
            <a:spLocks noGrp="1"/>
          </p:cNvSpPr>
          <p:nvPr>
            <p:ph idx="1"/>
          </p:nvPr>
        </p:nvSpPr>
        <p:spPr>
          <a:xfrm>
            <a:off x="533400" y="1295400"/>
            <a:ext cx="8229600" cy="4830763"/>
          </a:xfrm>
        </p:spPr>
        <p:txBody>
          <a:bodyPr/>
          <a:lstStyle/>
          <a:p>
            <a:r>
              <a:rPr lang="en-US" sz="2600" dirty="0" smtClean="0">
                <a:solidFill>
                  <a:srgbClr val="FF0000"/>
                </a:solidFill>
              </a:rPr>
              <a:t>Specific </a:t>
            </a:r>
            <a:r>
              <a:rPr lang="en-US" sz="2600" dirty="0" smtClean="0"/>
              <a:t>- based on the student’s Present Level of Academic Achievement/Functional Performance </a:t>
            </a:r>
          </a:p>
          <a:p>
            <a:r>
              <a:rPr lang="en-US" sz="2600" dirty="0" smtClean="0">
                <a:solidFill>
                  <a:srgbClr val="FF0000"/>
                </a:solidFill>
              </a:rPr>
              <a:t>Measurable </a:t>
            </a:r>
            <a:r>
              <a:rPr lang="en-US" sz="2600" dirty="0" smtClean="0"/>
              <a:t>- progress is objectively determined at frequent data points</a:t>
            </a:r>
          </a:p>
          <a:p>
            <a:r>
              <a:rPr lang="en-US" sz="2600" dirty="0" smtClean="0">
                <a:solidFill>
                  <a:srgbClr val="FF0000"/>
                </a:solidFill>
              </a:rPr>
              <a:t>Achievable </a:t>
            </a:r>
            <a:r>
              <a:rPr lang="en-US" sz="2600" dirty="0" smtClean="0"/>
              <a:t>- realistic, related to the most critical needs</a:t>
            </a:r>
          </a:p>
          <a:p>
            <a:r>
              <a:rPr lang="en-US" sz="2600" dirty="0" smtClean="0">
                <a:solidFill>
                  <a:srgbClr val="FF0000"/>
                </a:solidFill>
              </a:rPr>
              <a:t>Results </a:t>
            </a:r>
            <a:r>
              <a:rPr lang="en-US" sz="2600" dirty="0" smtClean="0"/>
              <a:t>- oriented-developed with a standards’ outcome in mind</a:t>
            </a:r>
          </a:p>
          <a:p>
            <a:r>
              <a:rPr lang="en-US" sz="2600" dirty="0" smtClean="0">
                <a:solidFill>
                  <a:srgbClr val="FF0000"/>
                </a:solidFill>
              </a:rPr>
              <a:t>Time-bound </a:t>
            </a:r>
            <a:r>
              <a:rPr lang="en-US" sz="2600" dirty="0" smtClean="0"/>
              <a:t>- clearly defined beginning and ending dates</a:t>
            </a:r>
            <a:endParaRPr lang="en-US" sz="2600" dirty="0"/>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dirty="0"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38</a:t>
            </a:fld>
            <a:endParaRPr lang="en-US" dirty="0"/>
          </a:p>
        </p:txBody>
      </p:sp>
    </p:spTree>
    <p:extLst>
      <p:ext uri="{BB962C8B-B14F-4D97-AF65-F5344CB8AC3E}">
        <p14:creationId xmlns:p14="http://schemas.microsoft.com/office/powerpoint/2010/main" val="42615676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dirty="0" smtClean="0"/>
              <a:t>Standards-Based IEPs: Impact on Teaching and Learning</a:t>
            </a:r>
            <a:endParaRPr lang="en-US" dirty="0"/>
          </a:p>
        </p:txBody>
      </p:sp>
      <p:sp>
        <p:nvSpPr>
          <p:cNvPr id="3" name="Content Placeholder 2"/>
          <p:cNvSpPr>
            <a:spLocks noGrp="1"/>
          </p:cNvSpPr>
          <p:nvPr>
            <p:ph idx="1"/>
          </p:nvPr>
        </p:nvSpPr>
        <p:spPr>
          <a:xfrm>
            <a:off x="533400" y="1371600"/>
            <a:ext cx="8229600" cy="4754563"/>
          </a:xfrm>
        </p:spPr>
        <p:txBody>
          <a:bodyPr/>
          <a:lstStyle/>
          <a:p>
            <a:r>
              <a:rPr lang="en-US" dirty="0" smtClean="0"/>
              <a:t>Curriculum and Instruction</a:t>
            </a:r>
          </a:p>
          <a:p>
            <a:r>
              <a:rPr lang="en-US" dirty="0" smtClean="0"/>
              <a:t>IEPs</a:t>
            </a:r>
          </a:p>
          <a:p>
            <a:r>
              <a:rPr lang="en-US" dirty="0" smtClean="0"/>
              <a:t>Eligibility</a:t>
            </a:r>
          </a:p>
          <a:p>
            <a:r>
              <a:rPr lang="en-US" dirty="0" smtClean="0"/>
              <a:t>Teachers</a:t>
            </a:r>
          </a:p>
          <a:p>
            <a:r>
              <a:rPr lang="en-US" dirty="0" smtClean="0"/>
              <a:t>Professional Development</a:t>
            </a:r>
          </a:p>
          <a:p>
            <a:r>
              <a:rPr lang="en-US" dirty="0" smtClean="0"/>
              <a:t>Assessment</a:t>
            </a:r>
          </a:p>
          <a:p>
            <a:r>
              <a:rPr lang="en-US" dirty="0" smtClean="0"/>
              <a:t>Areas of Continued Work</a:t>
            </a:r>
            <a:endParaRPr lang="en-US" dirty="0"/>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39</a:t>
            </a:fld>
            <a:endParaRPr lang="en-US" dirty="0"/>
          </a:p>
        </p:txBody>
      </p:sp>
    </p:spTree>
    <p:extLst>
      <p:ext uri="{BB962C8B-B14F-4D97-AF65-F5344CB8AC3E}">
        <p14:creationId xmlns:p14="http://schemas.microsoft.com/office/powerpoint/2010/main" val="537362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dirty="0" smtClean="0"/>
              <a:t>Standards-Based Reform</a:t>
            </a:r>
            <a:endParaRPr lang="en-US" dirty="0"/>
          </a:p>
        </p:txBody>
      </p:sp>
      <p:sp>
        <p:nvSpPr>
          <p:cNvPr id="3" name="Content Placeholder 2"/>
          <p:cNvSpPr>
            <a:spLocks noGrp="1"/>
          </p:cNvSpPr>
          <p:nvPr>
            <p:ph idx="1"/>
          </p:nvPr>
        </p:nvSpPr>
        <p:spPr>
          <a:xfrm>
            <a:off x="533400" y="1295400"/>
            <a:ext cx="8229600" cy="4830763"/>
          </a:xfrm>
        </p:spPr>
        <p:txBody>
          <a:bodyPr/>
          <a:lstStyle/>
          <a:p>
            <a:pPr marL="0" indent="0">
              <a:buNone/>
            </a:pPr>
            <a:r>
              <a:rPr lang="en-US" sz="2800" dirty="0" smtClean="0"/>
              <a:t>In the last decade, Federal legislation has focused on two major assumptions related to teaching and learning. </a:t>
            </a:r>
          </a:p>
          <a:p>
            <a:pPr lvl="1">
              <a:buFont typeface="Arial" pitchFamily="34" charset="0"/>
              <a:buChar char="•"/>
            </a:pPr>
            <a:r>
              <a:rPr lang="en-US" sz="2400" dirty="0" smtClean="0"/>
              <a:t>Special Education students have the right to be taught with the same </a:t>
            </a:r>
            <a:r>
              <a:rPr lang="en-US" sz="2400" b="1" dirty="0" smtClean="0">
                <a:solidFill>
                  <a:srgbClr val="FF0000"/>
                </a:solidFill>
              </a:rPr>
              <a:t>high standards</a:t>
            </a:r>
            <a:r>
              <a:rPr lang="en-US" sz="2400" b="1" dirty="0" smtClean="0"/>
              <a:t> </a:t>
            </a:r>
            <a:r>
              <a:rPr lang="en-US" sz="2400" dirty="0" smtClean="0"/>
              <a:t>expected for all students.</a:t>
            </a:r>
          </a:p>
          <a:p>
            <a:pPr lvl="1">
              <a:buFont typeface="Arial" pitchFamily="34" charset="0"/>
              <a:buChar char="•"/>
            </a:pPr>
            <a:r>
              <a:rPr lang="en-US" sz="2400" dirty="0" smtClean="0"/>
              <a:t>All students </a:t>
            </a:r>
            <a:r>
              <a:rPr lang="en-US" sz="2400" b="1" dirty="0" smtClean="0">
                <a:solidFill>
                  <a:srgbClr val="FF0000"/>
                </a:solidFill>
              </a:rPr>
              <a:t>must</a:t>
            </a:r>
            <a:r>
              <a:rPr lang="en-US" sz="2400" dirty="0" smtClean="0"/>
              <a:t> be provided opportunities to learn the general education curriculum. </a:t>
            </a:r>
          </a:p>
          <a:p>
            <a:pPr marL="457200" lvl="1" indent="0">
              <a:buNone/>
            </a:pPr>
            <a:endParaRPr lang="en-US" sz="2400" dirty="0" smtClean="0"/>
          </a:p>
          <a:p>
            <a:pPr marL="0" indent="0">
              <a:buNone/>
            </a:pPr>
            <a:endParaRPr lang="en-US" dirty="0"/>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4</a:t>
            </a:fld>
            <a:endParaRPr lang="en-US" dirty="0"/>
          </a:p>
        </p:txBody>
      </p:sp>
    </p:spTree>
    <p:extLst>
      <p:ext uri="{BB962C8B-B14F-4D97-AF65-F5344CB8AC3E}">
        <p14:creationId xmlns:p14="http://schemas.microsoft.com/office/powerpoint/2010/main" val="181013716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dirty="0" smtClean="0"/>
              <a:t>Challenge to Teachers</a:t>
            </a:r>
            <a:endParaRPr lang="en-US" dirty="0"/>
          </a:p>
        </p:txBody>
      </p:sp>
      <p:sp>
        <p:nvSpPr>
          <p:cNvPr id="3" name="Content Placeholder 2"/>
          <p:cNvSpPr>
            <a:spLocks noGrp="1"/>
          </p:cNvSpPr>
          <p:nvPr>
            <p:ph idx="1"/>
          </p:nvPr>
        </p:nvSpPr>
        <p:spPr/>
        <p:txBody>
          <a:bodyPr/>
          <a:lstStyle/>
          <a:p>
            <a:pPr marL="0" indent="0" algn="ctr">
              <a:buNone/>
            </a:pPr>
            <a:endParaRPr lang="en-US" dirty="0" smtClean="0"/>
          </a:p>
          <a:p>
            <a:pPr marL="0" indent="0" algn="ctr">
              <a:buNone/>
            </a:pPr>
            <a:r>
              <a:rPr lang="en-US" dirty="0" smtClean="0"/>
              <a:t>“Coming together is a beginning;</a:t>
            </a:r>
          </a:p>
          <a:p>
            <a:pPr marL="0" indent="0" algn="ctr">
              <a:buNone/>
            </a:pPr>
            <a:r>
              <a:rPr lang="en-US" dirty="0"/>
              <a:t> </a:t>
            </a:r>
            <a:r>
              <a:rPr lang="en-US" dirty="0" smtClean="0"/>
              <a:t> Learning together is progress;</a:t>
            </a:r>
          </a:p>
          <a:p>
            <a:pPr marL="0" indent="0" algn="ctr">
              <a:buNone/>
            </a:pPr>
            <a:r>
              <a:rPr lang="en-US" dirty="0"/>
              <a:t> </a:t>
            </a:r>
            <a:r>
              <a:rPr lang="en-US" dirty="0" smtClean="0"/>
              <a:t> Working together is success.”</a:t>
            </a:r>
          </a:p>
          <a:p>
            <a:pPr marL="0" indent="0">
              <a:buNone/>
            </a:pPr>
            <a:endParaRPr lang="en-US" dirty="0"/>
          </a:p>
          <a:p>
            <a:pPr marL="0" indent="0">
              <a:buNone/>
            </a:pPr>
            <a:r>
              <a:rPr lang="en-US" dirty="0" smtClean="0"/>
              <a:t>					Henry Ford</a:t>
            </a:r>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40</a:t>
            </a:fld>
            <a:endParaRPr lang="en-US" dirty="0"/>
          </a:p>
        </p:txBody>
      </p:sp>
    </p:spTree>
    <p:extLst>
      <p:ext uri="{BB962C8B-B14F-4D97-AF65-F5344CB8AC3E}">
        <p14:creationId xmlns:p14="http://schemas.microsoft.com/office/powerpoint/2010/main" val="36991895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dirty="0" smtClean="0"/>
              <a:t>Questions/Answers</a:t>
            </a:r>
            <a:endParaRPr lang="en-US" dirty="0"/>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47800" y="2434431"/>
            <a:ext cx="6019799" cy="2857500"/>
          </a:xfrm>
        </p:spPr>
      </p:pic>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41</a:t>
            </a:fld>
            <a:endParaRPr lang="en-US" dirty="0"/>
          </a:p>
        </p:txBody>
      </p:sp>
    </p:spTree>
    <p:extLst>
      <p:ext uri="{BB962C8B-B14F-4D97-AF65-F5344CB8AC3E}">
        <p14:creationId xmlns:p14="http://schemas.microsoft.com/office/powerpoint/2010/main" val="67428084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dirty="0"/>
              <a:t>CONTACT </a:t>
            </a:r>
            <a:r>
              <a:rPr lang="en-US" dirty="0" smtClean="0"/>
              <a:t>INFORMATION</a:t>
            </a:r>
            <a:endParaRPr lang="en-US" dirty="0"/>
          </a:p>
        </p:txBody>
      </p:sp>
      <p:sp>
        <p:nvSpPr>
          <p:cNvPr id="123910" name="Rectangle 3"/>
          <p:cNvSpPr>
            <a:spLocks noGrp="1" noChangeArrowheads="1"/>
          </p:cNvSpPr>
          <p:nvPr>
            <p:ph idx="1"/>
          </p:nvPr>
        </p:nvSpPr>
        <p:spPr>
          <a:xfrm>
            <a:off x="533400" y="1447800"/>
            <a:ext cx="8229600" cy="4678363"/>
          </a:xfrm>
          <a:prstGeom prst="rect">
            <a:avLst/>
          </a:prstGeom>
        </p:spPr>
        <p:txBody>
          <a:bodyPr/>
          <a:lstStyle/>
          <a:p>
            <a:pPr algn="ctr">
              <a:buFontTx/>
              <a:buNone/>
            </a:pPr>
            <a:r>
              <a:rPr lang="en-US" sz="2000" dirty="0" smtClean="0">
                <a:latin typeface="Times New Roman" pitchFamily="18" charset="0"/>
                <a:cs typeface="Times New Roman" pitchFamily="18" charset="0"/>
              </a:rPr>
              <a:t>M. Pleshette Smith</a:t>
            </a:r>
          </a:p>
          <a:p>
            <a:pPr algn="ctr">
              <a:buFontTx/>
              <a:buNone/>
            </a:pPr>
            <a:r>
              <a:rPr lang="en-US" sz="2000" dirty="0" smtClean="0">
                <a:latin typeface="Times New Roman" pitchFamily="18" charset="0"/>
                <a:cs typeface="Times New Roman" pitchFamily="18" charset="0"/>
                <a:hlinkClick r:id="rId3"/>
              </a:rPr>
              <a:t>mcsmith@mde.k12.ms.us</a:t>
            </a:r>
            <a:endParaRPr lang="en-US" sz="2000" dirty="0" smtClean="0">
              <a:latin typeface="Times New Roman" pitchFamily="18" charset="0"/>
              <a:cs typeface="Times New Roman" pitchFamily="18" charset="0"/>
            </a:endParaRPr>
          </a:p>
          <a:p>
            <a:pPr algn="ctr">
              <a:buFontTx/>
              <a:buNone/>
            </a:pPr>
            <a:endParaRPr lang="en-US" sz="2000" dirty="0" smtClean="0">
              <a:latin typeface="Times New Roman" pitchFamily="18" charset="0"/>
              <a:cs typeface="Times New Roman" pitchFamily="18" charset="0"/>
            </a:endParaRPr>
          </a:p>
          <a:p>
            <a:pPr algn="ctr">
              <a:buFontTx/>
              <a:buNone/>
            </a:pPr>
            <a:r>
              <a:rPr lang="en-US" sz="2000" dirty="0" smtClean="0">
                <a:latin typeface="Times New Roman" pitchFamily="18" charset="0"/>
                <a:cs typeface="Times New Roman" pitchFamily="18" charset="0"/>
              </a:rPr>
              <a:t>Desma McElveen</a:t>
            </a:r>
          </a:p>
          <a:p>
            <a:pPr algn="ctr">
              <a:buFontTx/>
              <a:buNone/>
            </a:pPr>
            <a:r>
              <a:rPr lang="en-US" sz="2000" dirty="0" smtClean="0">
                <a:latin typeface="Times New Roman" pitchFamily="18" charset="0"/>
                <a:cs typeface="Times New Roman" pitchFamily="18" charset="0"/>
                <a:hlinkClick r:id="rId4"/>
              </a:rPr>
              <a:t>dmcelveen@mde.k12.ms.us</a:t>
            </a:r>
            <a:endParaRPr lang="en-US" sz="2000" dirty="0" smtClean="0">
              <a:latin typeface="Times New Roman" pitchFamily="18" charset="0"/>
              <a:cs typeface="Times New Roman" pitchFamily="18" charset="0"/>
            </a:endParaRPr>
          </a:p>
          <a:p>
            <a:pPr algn="ctr">
              <a:buFontTx/>
              <a:buNone/>
            </a:pPr>
            <a:endParaRPr lang="en-US" sz="2000" dirty="0">
              <a:latin typeface="Times New Roman" pitchFamily="18" charset="0"/>
              <a:cs typeface="Times New Roman" pitchFamily="18" charset="0"/>
            </a:endParaRPr>
          </a:p>
          <a:p>
            <a:pPr algn="ctr">
              <a:buFontTx/>
              <a:buNone/>
            </a:pPr>
            <a:r>
              <a:rPr lang="en-US" sz="2000" dirty="0" smtClean="0">
                <a:latin typeface="Times New Roman" pitchFamily="18" charset="0"/>
                <a:cs typeface="Times New Roman" pitchFamily="18" charset="0"/>
              </a:rPr>
              <a:t>Tanya Bradley</a:t>
            </a:r>
          </a:p>
          <a:p>
            <a:pPr algn="ctr">
              <a:buFontTx/>
              <a:buNone/>
            </a:pPr>
            <a:r>
              <a:rPr lang="en-US" sz="2000" dirty="0" smtClean="0">
                <a:latin typeface="Times New Roman" pitchFamily="18" charset="0"/>
                <a:cs typeface="Times New Roman" pitchFamily="18" charset="0"/>
                <a:hlinkClick r:id="rId5"/>
              </a:rPr>
              <a:t>tbradley@mde.k12.ms.us</a:t>
            </a:r>
            <a:endParaRPr lang="en-US" sz="2000" dirty="0" smtClean="0">
              <a:latin typeface="Times New Roman" pitchFamily="18" charset="0"/>
              <a:cs typeface="Times New Roman" pitchFamily="18" charset="0"/>
            </a:endParaRPr>
          </a:p>
          <a:p>
            <a:pPr algn="ctr">
              <a:buFontTx/>
              <a:buNone/>
            </a:pPr>
            <a:endParaRPr lang="en-US" sz="2000" dirty="0" smtClean="0">
              <a:latin typeface="Times New Roman" pitchFamily="18" charset="0"/>
              <a:cs typeface="Times New Roman" pitchFamily="18" charset="0"/>
            </a:endParaRPr>
          </a:p>
          <a:p>
            <a:pPr algn="ctr">
              <a:buFontTx/>
              <a:buNone/>
            </a:pPr>
            <a:r>
              <a:rPr lang="en-US" sz="2000" dirty="0" smtClean="0">
                <a:latin typeface="Times New Roman" pitchFamily="18" charset="0"/>
                <a:cs typeface="Times New Roman" pitchFamily="18" charset="0"/>
              </a:rPr>
              <a:t>Office of Special Education</a:t>
            </a:r>
          </a:p>
          <a:p>
            <a:pPr algn="ctr">
              <a:buFontTx/>
              <a:buNone/>
            </a:pPr>
            <a:r>
              <a:rPr lang="en-US" sz="2000" dirty="0" smtClean="0">
                <a:latin typeface="Times New Roman" pitchFamily="18" charset="0"/>
                <a:cs typeface="Times New Roman" pitchFamily="18" charset="0"/>
              </a:rPr>
              <a:t>Division of Technical Assistance</a:t>
            </a:r>
          </a:p>
          <a:p>
            <a:pPr algn="ctr">
              <a:buFontTx/>
              <a:buNone/>
            </a:pPr>
            <a:r>
              <a:rPr lang="en-US" sz="2000" dirty="0" smtClean="0">
                <a:latin typeface="Times New Roman" pitchFamily="18" charset="0"/>
                <a:cs typeface="Times New Roman" pitchFamily="18" charset="0"/>
              </a:rPr>
              <a:t>(601) 359-3498</a:t>
            </a:r>
          </a:p>
        </p:txBody>
      </p:sp>
      <p:sp>
        <p:nvSpPr>
          <p:cNvPr id="6" name="Date Placeholder 1"/>
          <p:cNvSpPr>
            <a:spLocks noGrp="1"/>
          </p:cNvSpPr>
          <p:nvPr>
            <p:ph type="dt" sz="half" idx="14"/>
          </p:nvPr>
        </p:nvSpPr>
        <p:spPr/>
        <p:txBody>
          <a:bodyPr/>
          <a:lstStyle/>
          <a:p>
            <a:pPr>
              <a:defRPr/>
            </a:pPr>
            <a:r>
              <a:rPr lang="en-US" smtClean="0"/>
              <a:t>February 2013</a:t>
            </a:r>
            <a:endParaRPr lang="en-US"/>
          </a:p>
        </p:txBody>
      </p:sp>
      <p:sp>
        <p:nvSpPr>
          <p:cNvPr id="7" name="Footer Placeholder 2"/>
          <p:cNvSpPr>
            <a:spLocks noGrp="1"/>
          </p:cNvSpPr>
          <p:nvPr>
            <p:ph type="ftr" sz="quarter" idx="15"/>
          </p:nvPr>
        </p:nvSpPr>
        <p:spPr/>
        <p:txBody>
          <a:bodyPr/>
          <a:lstStyle/>
          <a:p>
            <a:pPr>
              <a:defRPr/>
            </a:pPr>
            <a:r>
              <a:rPr lang="en-US" smtClean="0"/>
              <a:t>Office of Instructional Enhancement and Internal Operations/Office of Special Education</a:t>
            </a:r>
            <a:endParaRPr lang="en-US"/>
          </a:p>
        </p:txBody>
      </p:sp>
      <p:sp>
        <p:nvSpPr>
          <p:cNvPr id="8" name="Slide Number Placeholder 3"/>
          <p:cNvSpPr>
            <a:spLocks noGrp="1"/>
          </p:cNvSpPr>
          <p:nvPr>
            <p:ph type="sldNum" sz="quarter" idx="16"/>
          </p:nvPr>
        </p:nvSpPr>
        <p:spPr/>
        <p:txBody>
          <a:bodyPr/>
          <a:lstStyle/>
          <a:p>
            <a:pPr>
              <a:defRPr/>
            </a:pPr>
            <a:fld id="{70A16B6F-C0E2-4AE3-AB45-338736C830CE}" type="slidenum">
              <a:rPr lang="en-US"/>
              <a:pPr>
                <a:defRPr/>
              </a:pPr>
              <a:t>42</a:t>
            </a:fld>
            <a:endParaRPr lang="en-US" dirty="0"/>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endParaRPr lang="en-US" dirty="0" smtClean="0"/>
          </a:p>
          <a:p>
            <a:r>
              <a:rPr lang="en-US" dirty="0" smtClean="0"/>
              <a:t>Standards-Based </a:t>
            </a:r>
            <a:r>
              <a:rPr lang="en-US" dirty="0"/>
              <a:t>Reform</a:t>
            </a:r>
          </a:p>
          <a:p>
            <a:endParaRPr lang="en-US" dirty="0"/>
          </a:p>
        </p:txBody>
      </p:sp>
      <p:sp>
        <p:nvSpPr>
          <p:cNvPr id="3" name="Content Placeholder 2"/>
          <p:cNvSpPr>
            <a:spLocks noGrp="1"/>
          </p:cNvSpPr>
          <p:nvPr>
            <p:ph idx="1"/>
          </p:nvPr>
        </p:nvSpPr>
        <p:spPr/>
        <p:txBody>
          <a:bodyPr/>
          <a:lstStyle/>
          <a:p>
            <a:pPr marL="0" indent="0">
              <a:buNone/>
            </a:pPr>
            <a:r>
              <a:rPr lang="en-US" sz="2800" dirty="0" smtClean="0"/>
              <a:t>Challenges to State and Local Education Agencies (LEAs)</a:t>
            </a:r>
          </a:p>
          <a:p>
            <a:pPr lvl="1">
              <a:buFont typeface="Arial" pitchFamily="34" charset="0"/>
              <a:buChar char="•"/>
            </a:pPr>
            <a:r>
              <a:rPr lang="en-US" sz="2400" dirty="0" smtClean="0"/>
              <a:t>Change the way educators think about instruction for special education students. </a:t>
            </a:r>
          </a:p>
          <a:p>
            <a:pPr lvl="1">
              <a:buFont typeface="Arial" pitchFamily="34" charset="0"/>
              <a:buChar char="•"/>
            </a:pPr>
            <a:r>
              <a:rPr lang="en-US" sz="2400" dirty="0" smtClean="0"/>
              <a:t>Raise expectations for students’ learning.</a:t>
            </a:r>
          </a:p>
          <a:p>
            <a:pPr lvl="1">
              <a:buFont typeface="Arial" pitchFamily="34" charset="0"/>
              <a:buChar char="•"/>
            </a:pPr>
            <a:r>
              <a:rPr lang="en-US" sz="2400" dirty="0" smtClean="0"/>
              <a:t>Provide access to grade-level content standards.</a:t>
            </a:r>
          </a:p>
          <a:p>
            <a:pPr lvl="1">
              <a:buFont typeface="Arial" pitchFamily="34" charset="0"/>
              <a:buChar char="•"/>
            </a:pPr>
            <a:r>
              <a:rPr lang="en-US" sz="2400" dirty="0" smtClean="0"/>
              <a:t>Plan, teach, and assess students so that they can participant and make progress in the general education curriculum</a:t>
            </a:r>
            <a:r>
              <a:rPr lang="en-US" dirty="0" smtClean="0"/>
              <a:t>.</a:t>
            </a:r>
            <a:endParaRPr lang="en-US" dirty="0"/>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5</a:t>
            </a:fld>
            <a:endParaRPr lang="en-US" dirty="0"/>
          </a:p>
        </p:txBody>
      </p:sp>
    </p:spTree>
    <p:extLst>
      <p:ext uri="{BB962C8B-B14F-4D97-AF65-F5344CB8AC3E}">
        <p14:creationId xmlns:p14="http://schemas.microsoft.com/office/powerpoint/2010/main" val="1664639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dirty="0" smtClean="0"/>
              <a:t>What is a Standards-Based IEP?</a:t>
            </a:r>
            <a:endParaRPr lang="en-US" dirty="0"/>
          </a:p>
        </p:txBody>
      </p:sp>
      <p:sp>
        <p:nvSpPr>
          <p:cNvPr id="3" name="Content Placeholder 2"/>
          <p:cNvSpPr>
            <a:spLocks noGrp="1"/>
          </p:cNvSpPr>
          <p:nvPr>
            <p:ph idx="1"/>
          </p:nvPr>
        </p:nvSpPr>
        <p:spPr/>
        <p:txBody>
          <a:bodyPr/>
          <a:lstStyle/>
          <a:p>
            <a:pPr marL="0" indent="0">
              <a:buNone/>
            </a:pPr>
            <a:r>
              <a:rPr lang="en-US" dirty="0" smtClean="0"/>
              <a:t>A standards-based IEP is “a process and document that is framed by the State standards and that contains goals aligned with, and chosen to facilitate, the student’s achievement of State grade-level academic standards.”</a:t>
            </a:r>
          </a:p>
          <a:p>
            <a:pPr marL="0" indent="0" algn="ctr">
              <a:buNone/>
            </a:pPr>
            <a:endParaRPr lang="en-US" dirty="0"/>
          </a:p>
          <a:p>
            <a:pPr marL="0" indent="0" algn="ctr">
              <a:buNone/>
            </a:pPr>
            <a:r>
              <a:rPr lang="en-US" sz="1400" dirty="0" smtClean="0"/>
              <a:t>NASDSE Project Forum “</a:t>
            </a:r>
            <a:r>
              <a:rPr lang="en-US" sz="1400" i="1" dirty="0" smtClean="0"/>
              <a:t>Standards-based IEPs: Implementation in Selected States</a:t>
            </a:r>
            <a:r>
              <a:rPr lang="en-US" sz="1400" dirty="0" smtClean="0"/>
              <a:t>” (Ahearn, 2006)</a:t>
            </a:r>
            <a:endParaRPr lang="en-US" sz="1400" dirty="0"/>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dirty="0"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6</a:t>
            </a:fld>
            <a:endParaRPr lang="en-US" dirty="0"/>
          </a:p>
        </p:txBody>
      </p:sp>
    </p:spTree>
    <p:extLst>
      <p:ext uri="{BB962C8B-B14F-4D97-AF65-F5344CB8AC3E}">
        <p14:creationId xmlns:p14="http://schemas.microsoft.com/office/powerpoint/2010/main" val="3871659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idx="1"/>
          </p:nvPr>
        </p:nvSpPr>
        <p:spPr>
          <a:xfrm>
            <a:off x="457200" y="1295400"/>
            <a:ext cx="3124200" cy="4830763"/>
          </a:xfrm>
        </p:spPr>
        <p:txBody>
          <a:bodyPr/>
          <a:lstStyle/>
          <a:p>
            <a:pPr marL="0" indent="0">
              <a:buNone/>
            </a:pPr>
            <a:r>
              <a:rPr lang="en-US" sz="2400" b="1" dirty="0" smtClean="0"/>
              <a:t>Traditional IEP</a:t>
            </a:r>
          </a:p>
          <a:p>
            <a:r>
              <a:rPr lang="en-US" sz="2200" dirty="0" smtClean="0"/>
              <a:t>Discussion of student strengths and weaknesses</a:t>
            </a:r>
          </a:p>
          <a:p>
            <a:r>
              <a:rPr lang="en-US" sz="2200" dirty="0" smtClean="0"/>
              <a:t>Review existing formal and informal evaluation data identifying student’s areas of need</a:t>
            </a:r>
          </a:p>
        </p:txBody>
      </p:sp>
      <p:sp>
        <p:nvSpPr>
          <p:cNvPr id="11" name="Content Placeholder 10"/>
          <p:cNvSpPr>
            <a:spLocks noGrp="1"/>
          </p:cNvSpPr>
          <p:nvPr>
            <p:ph idx="13"/>
          </p:nvPr>
        </p:nvSpPr>
        <p:spPr>
          <a:xfrm>
            <a:off x="3657600" y="1295400"/>
            <a:ext cx="5181600" cy="4724400"/>
          </a:xfrm>
        </p:spPr>
        <p:txBody>
          <a:bodyPr/>
          <a:lstStyle/>
          <a:p>
            <a:pPr marL="0" indent="0">
              <a:buNone/>
            </a:pPr>
            <a:r>
              <a:rPr lang="en-US" sz="2400" b="1" dirty="0" smtClean="0"/>
              <a:t>Standards-based IEP</a:t>
            </a:r>
          </a:p>
          <a:p>
            <a:r>
              <a:rPr lang="en-US" sz="2200" dirty="0" smtClean="0"/>
              <a:t>Discussion of (Present Level of Academic Achievement/Functional Performance) </a:t>
            </a:r>
            <a:r>
              <a:rPr lang="en-US" sz="2200" u="sng" dirty="0" smtClean="0"/>
              <a:t>PLAAFP</a:t>
            </a:r>
            <a:r>
              <a:rPr lang="en-US" sz="2200" dirty="0" smtClean="0"/>
              <a:t> within context of enrolled grade-level standards</a:t>
            </a:r>
            <a:endParaRPr lang="en-US" sz="2200" dirty="0"/>
          </a:p>
          <a:p>
            <a:r>
              <a:rPr lang="en-US" sz="2200" dirty="0" smtClean="0"/>
              <a:t>Identify skills possessed by student that will allow/support (all standards are not created equal) their access to enrolled grade-level curriculum. </a:t>
            </a:r>
          </a:p>
        </p:txBody>
      </p:sp>
      <p:sp>
        <p:nvSpPr>
          <p:cNvPr id="12" name="Content Placeholder 11"/>
          <p:cNvSpPr>
            <a:spLocks noGrp="1"/>
          </p:cNvSpPr>
          <p:nvPr>
            <p:ph idx="14"/>
          </p:nvPr>
        </p:nvSpPr>
        <p:spPr/>
        <p:txBody>
          <a:bodyPr/>
          <a:lstStyle/>
          <a:p>
            <a:pPr algn="l"/>
            <a:r>
              <a:rPr lang="en-US" sz="2600" dirty="0" smtClean="0"/>
              <a:t>What is the difference between the Traditional and Standards-Based IEP?</a:t>
            </a:r>
            <a:endParaRPr lang="en-US" sz="2600" dirty="0"/>
          </a:p>
        </p:txBody>
      </p:sp>
      <p:sp>
        <p:nvSpPr>
          <p:cNvPr id="4" name="Date Placeholder 3"/>
          <p:cNvSpPr>
            <a:spLocks noGrp="1"/>
          </p:cNvSpPr>
          <p:nvPr>
            <p:ph type="dt" sz="half" idx="15"/>
          </p:nvPr>
        </p:nvSpPr>
        <p:spPr/>
        <p:txBody>
          <a:bodyPr/>
          <a:lstStyle/>
          <a:p>
            <a:pPr>
              <a:defRPr/>
            </a:pPr>
            <a:r>
              <a:rPr lang="en-US" smtClean="0"/>
              <a:t>February 2013</a:t>
            </a:r>
            <a:endParaRPr lang="en-US" dirty="0"/>
          </a:p>
        </p:txBody>
      </p:sp>
      <p:sp>
        <p:nvSpPr>
          <p:cNvPr id="5" name="Footer Placeholder 4"/>
          <p:cNvSpPr>
            <a:spLocks noGrp="1"/>
          </p:cNvSpPr>
          <p:nvPr>
            <p:ph type="ftr" sz="quarter" idx="16"/>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7"/>
          </p:nvPr>
        </p:nvSpPr>
        <p:spPr/>
        <p:txBody>
          <a:bodyPr/>
          <a:lstStyle/>
          <a:p>
            <a:pPr>
              <a:defRPr/>
            </a:pPr>
            <a:fld id="{DC6EE75B-4BAC-AB4F-AE22-711B17E60AAE}" type="slidenum">
              <a:rPr lang="en-US" smtClean="0"/>
              <a:pPr>
                <a:defRPr/>
              </a:pPr>
              <a:t>7</a:t>
            </a:fld>
            <a:endParaRPr lang="en-US" dirty="0"/>
          </a:p>
        </p:txBody>
      </p:sp>
    </p:spTree>
    <p:extLst>
      <p:ext uri="{BB962C8B-B14F-4D97-AF65-F5344CB8AC3E}">
        <p14:creationId xmlns:p14="http://schemas.microsoft.com/office/powerpoint/2010/main" val="2511439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idx="1"/>
          </p:nvPr>
        </p:nvSpPr>
        <p:spPr>
          <a:xfrm>
            <a:off x="457200" y="1295400"/>
            <a:ext cx="3048000" cy="4830763"/>
          </a:xfrm>
        </p:spPr>
        <p:txBody>
          <a:bodyPr/>
          <a:lstStyle/>
          <a:p>
            <a:pPr marL="0" indent="0">
              <a:buNone/>
            </a:pPr>
            <a:r>
              <a:rPr lang="en-US" sz="2400" b="1" dirty="0" smtClean="0"/>
              <a:t>Traditional IEP</a:t>
            </a:r>
          </a:p>
          <a:p>
            <a:r>
              <a:rPr lang="en-US" sz="2000" dirty="0" smtClean="0"/>
              <a:t>Goals and objectives focus on basic developmental and functional skills, typically written </a:t>
            </a:r>
            <a:r>
              <a:rPr lang="en-US" sz="2000" dirty="0"/>
              <a:t>b</a:t>
            </a:r>
            <a:r>
              <a:rPr lang="en-US" sz="2000" dirty="0" smtClean="0"/>
              <a:t>ased on curriculum at the student’s functional level without specific links to enrolled grade- level curriculum standards and therefore, designed to close skill gaps. </a:t>
            </a:r>
            <a:endParaRPr lang="en-US" sz="2000" dirty="0"/>
          </a:p>
        </p:txBody>
      </p:sp>
      <p:sp>
        <p:nvSpPr>
          <p:cNvPr id="11" name="Content Placeholder 10"/>
          <p:cNvSpPr>
            <a:spLocks noGrp="1"/>
          </p:cNvSpPr>
          <p:nvPr>
            <p:ph idx="13"/>
          </p:nvPr>
        </p:nvSpPr>
        <p:spPr>
          <a:xfrm>
            <a:off x="3657600" y="1219200"/>
            <a:ext cx="5181600" cy="5105400"/>
          </a:xfrm>
        </p:spPr>
        <p:txBody>
          <a:bodyPr/>
          <a:lstStyle/>
          <a:p>
            <a:pPr marL="0" indent="0">
              <a:buNone/>
            </a:pPr>
            <a:r>
              <a:rPr lang="en-US" sz="2400" b="1" dirty="0" smtClean="0"/>
              <a:t>Standards-based IEP</a:t>
            </a:r>
          </a:p>
          <a:p>
            <a:r>
              <a:rPr lang="en-US" sz="2000" dirty="0"/>
              <a:t>Determine skills student needs to acquire in order to achieve enrolled </a:t>
            </a:r>
            <a:r>
              <a:rPr lang="en-US" sz="2000" dirty="0" smtClean="0"/>
              <a:t>grade-level </a:t>
            </a:r>
            <a:r>
              <a:rPr lang="en-US" sz="2000" dirty="0"/>
              <a:t>standards based upon evaluations and other information. </a:t>
            </a:r>
          </a:p>
          <a:p>
            <a:r>
              <a:rPr lang="en-US" sz="2000" dirty="0" smtClean="0"/>
              <a:t>Goal and objectives focus on identifying accommodations/strategies and supports that will be necessary to allow student access to enrolled grade-level curriculum. Goals and objectives might be linked to pre-requisite skills. They are designed not only to support skill gaps, but also to close the achievement gap between functional and enrolled grade-level curriculum.</a:t>
            </a:r>
            <a:endParaRPr lang="en-US" sz="2000" dirty="0"/>
          </a:p>
        </p:txBody>
      </p:sp>
      <p:sp>
        <p:nvSpPr>
          <p:cNvPr id="12" name="Content Placeholder 11"/>
          <p:cNvSpPr>
            <a:spLocks noGrp="1"/>
          </p:cNvSpPr>
          <p:nvPr>
            <p:ph idx="14"/>
          </p:nvPr>
        </p:nvSpPr>
        <p:spPr/>
        <p:txBody>
          <a:bodyPr/>
          <a:lstStyle/>
          <a:p>
            <a:pPr algn="l"/>
            <a:r>
              <a:rPr lang="en-US" sz="2600" dirty="0" smtClean="0"/>
              <a:t>What is the difference between the Traditional and Standards-Based IEP?</a:t>
            </a:r>
            <a:endParaRPr lang="en-US" sz="2600" dirty="0"/>
          </a:p>
        </p:txBody>
      </p:sp>
      <p:sp>
        <p:nvSpPr>
          <p:cNvPr id="4" name="Date Placeholder 3"/>
          <p:cNvSpPr>
            <a:spLocks noGrp="1"/>
          </p:cNvSpPr>
          <p:nvPr>
            <p:ph type="dt" sz="half" idx="15"/>
          </p:nvPr>
        </p:nvSpPr>
        <p:spPr/>
        <p:txBody>
          <a:bodyPr/>
          <a:lstStyle/>
          <a:p>
            <a:pPr>
              <a:defRPr/>
            </a:pPr>
            <a:r>
              <a:rPr lang="en-US" smtClean="0"/>
              <a:t>February 2013</a:t>
            </a:r>
            <a:endParaRPr lang="en-US" dirty="0"/>
          </a:p>
        </p:txBody>
      </p:sp>
      <p:sp>
        <p:nvSpPr>
          <p:cNvPr id="5" name="Footer Placeholder 4"/>
          <p:cNvSpPr>
            <a:spLocks noGrp="1"/>
          </p:cNvSpPr>
          <p:nvPr>
            <p:ph type="ftr" sz="quarter" idx="16"/>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7"/>
          </p:nvPr>
        </p:nvSpPr>
        <p:spPr/>
        <p:txBody>
          <a:bodyPr/>
          <a:lstStyle/>
          <a:p>
            <a:pPr>
              <a:defRPr/>
            </a:pPr>
            <a:fld id="{DC6EE75B-4BAC-AB4F-AE22-711B17E60AAE}" type="slidenum">
              <a:rPr lang="en-US" smtClean="0"/>
              <a:pPr>
                <a:defRPr/>
              </a:pPr>
              <a:t>8</a:t>
            </a:fld>
            <a:endParaRPr lang="en-US" dirty="0"/>
          </a:p>
        </p:txBody>
      </p:sp>
    </p:spTree>
    <p:extLst>
      <p:ext uri="{BB962C8B-B14F-4D97-AF65-F5344CB8AC3E}">
        <p14:creationId xmlns:p14="http://schemas.microsoft.com/office/powerpoint/2010/main" val="10338018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dirty="0" smtClean="0"/>
              <a:t>What are the benefits of a Standards-Based IEP?</a:t>
            </a:r>
            <a:endParaRPr lang="en-US" dirty="0"/>
          </a:p>
        </p:txBody>
      </p:sp>
      <p:sp>
        <p:nvSpPr>
          <p:cNvPr id="3" name="Content Placeholder 2"/>
          <p:cNvSpPr>
            <a:spLocks noGrp="1"/>
          </p:cNvSpPr>
          <p:nvPr>
            <p:ph idx="1"/>
          </p:nvPr>
        </p:nvSpPr>
        <p:spPr>
          <a:xfrm>
            <a:off x="533400" y="1295400"/>
            <a:ext cx="8229600" cy="4830763"/>
          </a:xfrm>
        </p:spPr>
        <p:txBody>
          <a:bodyPr/>
          <a:lstStyle/>
          <a:p>
            <a:r>
              <a:rPr lang="en-US" sz="2400" dirty="0" smtClean="0"/>
              <a:t>Ties the IEP to the general education curriculum.</a:t>
            </a:r>
          </a:p>
          <a:p>
            <a:r>
              <a:rPr lang="en-US" sz="2400" dirty="0" smtClean="0"/>
              <a:t>Provides positive direction and goals for intervention.</a:t>
            </a:r>
          </a:p>
          <a:p>
            <a:r>
              <a:rPr lang="en-US" sz="2400" dirty="0" smtClean="0"/>
              <a:t>Utilizes standards to identify specific content critical to a student's successful progress in the general education curriculum.</a:t>
            </a:r>
          </a:p>
          <a:p>
            <a:r>
              <a:rPr lang="en-US" sz="2400" dirty="0" smtClean="0"/>
              <a:t>Promotes a single educational system that is inclusive through common language and curriculum for special and general education students.  </a:t>
            </a:r>
          </a:p>
          <a:p>
            <a:r>
              <a:rPr lang="en-US" sz="2400" dirty="0" smtClean="0"/>
              <a:t>Ensures greater consistency across schools and districts.</a:t>
            </a:r>
          </a:p>
          <a:p>
            <a:r>
              <a:rPr lang="en-US" sz="2400" dirty="0" smtClean="0"/>
              <a:t>Encourages higher expectations for students with disabilities.</a:t>
            </a:r>
            <a:endParaRPr lang="en-US" sz="2400" dirty="0"/>
          </a:p>
        </p:txBody>
      </p:sp>
      <p:sp>
        <p:nvSpPr>
          <p:cNvPr id="4" name="Date Placeholder 3"/>
          <p:cNvSpPr>
            <a:spLocks noGrp="1"/>
          </p:cNvSpPr>
          <p:nvPr>
            <p:ph type="dt" sz="half" idx="14"/>
          </p:nvPr>
        </p:nvSpPr>
        <p:spPr/>
        <p:txBody>
          <a:bodyPr/>
          <a:lstStyle/>
          <a:p>
            <a:pPr>
              <a:defRPr/>
            </a:pPr>
            <a:r>
              <a:rPr lang="en-US" smtClean="0"/>
              <a:t>February 2013</a:t>
            </a:r>
            <a:endParaRPr lang="en-US" dirty="0"/>
          </a:p>
        </p:txBody>
      </p:sp>
      <p:sp>
        <p:nvSpPr>
          <p:cNvPr id="5" name="Footer Placeholder 4"/>
          <p:cNvSpPr>
            <a:spLocks noGrp="1"/>
          </p:cNvSpPr>
          <p:nvPr>
            <p:ph type="ftr" sz="quarter" idx="15"/>
          </p:nvPr>
        </p:nvSpPr>
        <p:spPr/>
        <p:txBody>
          <a:bodyPr/>
          <a:lstStyle/>
          <a:p>
            <a:pPr>
              <a:defRPr/>
            </a:pPr>
            <a:r>
              <a:rPr lang="en-US" smtClean="0"/>
              <a:t>Office of Instructional Enhancement and Internal Operations/Office of Special Education</a:t>
            </a:r>
            <a:endParaRPr lang="en-US" dirty="0"/>
          </a:p>
        </p:txBody>
      </p:sp>
      <p:sp>
        <p:nvSpPr>
          <p:cNvPr id="6" name="Slide Number Placeholder 5"/>
          <p:cNvSpPr>
            <a:spLocks noGrp="1"/>
          </p:cNvSpPr>
          <p:nvPr>
            <p:ph type="sldNum" sz="quarter" idx="16"/>
          </p:nvPr>
        </p:nvSpPr>
        <p:spPr/>
        <p:txBody>
          <a:bodyPr/>
          <a:lstStyle/>
          <a:p>
            <a:pPr>
              <a:defRPr/>
            </a:pPr>
            <a:fld id="{DC6EE75B-4BAC-AB4F-AE22-711B17E60AAE}" type="slidenum">
              <a:rPr lang="en-US" smtClean="0"/>
              <a:pPr>
                <a:defRPr/>
              </a:pPr>
              <a:t>9</a:t>
            </a:fld>
            <a:endParaRPr lang="en-US" dirty="0"/>
          </a:p>
        </p:txBody>
      </p:sp>
    </p:spTree>
    <p:extLst>
      <p:ext uri="{BB962C8B-B14F-4D97-AF65-F5344CB8AC3E}">
        <p14:creationId xmlns:p14="http://schemas.microsoft.com/office/powerpoint/2010/main" val="2904073015"/>
      </p:ext>
    </p:extLst>
  </p:cSld>
  <p:clrMapOvr>
    <a:masterClrMapping/>
  </p:clrMapOvr>
</p:sld>
</file>

<file path=ppt/theme/theme1.xml><?xml version="1.0" encoding="utf-8"?>
<a:theme xmlns:a="http://schemas.openxmlformats.org/drawingml/2006/main" name="MDE PowerPoint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7405</TotalTime>
  <Words>2496</Words>
  <Application>Microsoft Office PowerPoint</Application>
  <PresentationFormat>On-screen Show (4:3)</PresentationFormat>
  <Paragraphs>392</Paragraphs>
  <Slides>42</Slides>
  <Notes>8</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MDE PowerPoint Master</vt:lpstr>
      <vt:lpstr>Standards-Based IEPs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SPED PowerPoint Presentation Template</dc:title>
  <dc:subject>Revised 04/16/2010</dc:subject>
  <dc:creator>G. Scales, Jr.</dc:creator>
  <cp:lastModifiedBy>McKay Pleshette Smith</cp:lastModifiedBy>
  <cp:revision>565</cp:revision>
  <cp:lastPrinted>2013-02-19T16:25:09Z</cp:lastPrinted>
  <dcterms:created xsi:type="dcterms:W3CDTF">2006-05-16T21:23:00Z</dcterms:created>
  <dcterms:modified xsi:type="dcterms:W3CDTF">2013-02-19T21:39:22Z</dcterms:modified>
</cp:coreProperties>
</file>