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 id="2147483832" r:id="rId2"/>
  </p:sldMasterIdLst>
  <p:notesMasterIdLst>
    <p:notesMasterId r:id="rId31"/>
  </p:notesMasterIdLst>
  <p:handoutMasterIdLst>
    <p:handoutMasterId r:id="rId32"/>
  </p:handoutMasterIdLst>
  <p:sldIdLst>
    <p:sldId id="271" r:id="rId3"/>
    <p:sldId id="269" r:id="rId4"/>
    <p:sldId id="285" r:id="rId5"/>
    <p:sldId id="273" r:id="rId6"/>
    <p:sldId id="274" r:id="rId7"/>
    <p:sldId id="279" r:id="rId8"/>
    <p:sldId id="272" r:id="rId9"/>
    <p:sldId id="304" r:id="rId10"/>
    <p:sldId id="305" r:id="rId11"/>
    <p:sldId id="306" r:id="rId12"/>
    <p:sldId id="307" r:id="rId13"/>
    <p:sldId id="308" r:id="rId14"/>
    <p:sldId id="280" r:id="rId15"/>
    <p:sldId id="292" r:id="rId16"/>
    <p:sldId id="294" r:id="rId17"/>
    <p:sldId id="296" r:id="rId18"/>
    <p:sldId id="297" r:id="rId19"/>
    <p:sldId id="298" r:id="rId20"/>
    <p:sldId id="275" r:id="rId21"/>
    <p:sldId id="276" r:id="rId22"/>
    <p:sldId id="277" r:id="rId23"/>
    <p:sldId id="300" r:id="rId24"/>
    <p:sldId id="281" r:id="rId25"/>
    <p:sldId id="282" r:id="rId26"/>
    <p:sldId id="283" r:id="rId27"/>
    <p:sldId id="284" r:id="rId28"/>
    <p:sldId id="286" r:id="rId29"/>
    <p:sldId id="303"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223264"/>
    <a:srgbClr val="1B1B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393" autoAdjust="0"/>
  </p:normalViewPr>
  <p:slideViewPr>
    <p:cSldViewPr>
      <p:cViewPr varScale="1">
        <p:scale>
          <a:sx n="58" d="100"/>
          <a:sy n="58" d="100"/>
        </p:scale>
        <p:origin x="168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r>
              <a:rPr lang="en-US"/>
              <a:t>Office of Student Assessment</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r>
              <a:rPr lang="en-US"/>
              <a:t>Winter 2012 DTC Training</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r>
              <a:rPr lang="en-US"/>
              <a:t>Insert Program Name Here</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C145CC2-0FA8-49EF-8DE6-EC5C1CF5F341}" type="slidenum">
              <a:rPr lang="en-US" altLang="en-US"/>
              <a:pPr>
                <a:defRPr/>
              </a:pPr>
              <a:t>‹#›</a:t>
            </a:fld>
            <a:endParaRPr lang="en-US" altLang="en-US"/>
          </a:p>
        </p:txBody>
      </p:sp>
    </p:spTree>
    <p:extLst>
      <p:ext uri="{BB962C8B-B14F-4D97-AF65-F5344CB8AC3E}">
        <p14:creationId xmlns:p14="http://schemas.microsoft.com/office/powerpoint/2010/main" val="81567944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r>
              <a:rPr lang="en-US"/>
              <a:t>Office of Student Assessment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r>
              <a:rPr lang="en-US"/>
              <a:t>Winter 2012 DTC Training</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r>
              <a:rPr lang="en-US"/>
              <a:t>Insert Program Name Here</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8B90C1D-FEDC-4DC5-A861-8A5F31342AD6}" type="slidenum">
              <a:rPr lang="en-US" altLang="en-US"/>
              <a:pPr>
                <a:defRPr/>
              </a:pPr>
              <a:t>‹#›</a:t>
            </a:fld>
            <a:endParaRPr lang="en-US" altLang="en-US"/>
          </a:p>
        </p:txBody>
      </p:sp>
    </p:spTree>
    <p:extLst>
      <p:ext uri="{BB962C8B-B14F-4D97-AF65-F5344CB8AC3E}">
        <p14:creationId xmlns:p14="http://schemas.microsoft.com/office/powerpoint/2010/main" val="4221078135"/>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2000"/>
          </a:p>
        </p:txBody>
      </p:sp>
      <p:sp>
        <p:nvSpPr>
          <p:cNvPr id="11268"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28663" indent="-279400">
              <a:defRPr>
                <a:solidFill>
                  <a:schemeClr val="tx1"/>
                </a:solidFill>
                <a:latin typeface="Arial" panose="020B0604020202020204" pitchFamily="34" charset="0"/>
                <a:cs typeface="Arial" panose="020B0604020202020204" pitchFamily="34" charset="0"/>
              </a:defRPr>
            </a:lvl2pPr>
            <a:lvl3pPr marL="1120775" indent="-223838">
              <a:defRPr>
                <a:solidFill>
                  <a:schemeClr val="tx1"/>
                </a:solidFill>
                <a:latin typeface="Arial" panose="020B0604020202020204" pitchFamily="34" charset="0"/>
                <a:cs typeface="Arial" panose="020B0604020202020204" pitchFamily="34" charset="0"/>
              </a:defRPr>
            </a:lvl3pPr>
            <a:lvl4pPr marL="1570038" indent="-223838">
              <a:defRPr>
                <a:solidFill>
                  <a:schemeClr val="tx1"/>
                </a:solidFill>
                <a:latin typeface="Arial" panose="020B0604020202020204" pitchFamily="34" charset="0"/>
                <a:cs typeface="Arial" panose="020B0604020202020204" pitchFamily="34" charset="0"/>
              </a:defRPr>
            </a:lvl4pPr>
            <a:lvl5pPr marL="2017713" indent="-223838">
              <a:defRPr>
                <a:solidFill>
                  <a:schemeClr val="tx1"/>
                </a:solidFill>
                <a:latin typeface="Arial" panose="020B0604020202020204" pitchFamily="34" charset="0"/>
                <a:cs typeface="Arial" panose="020B0604020202020204" pitchFamily="34" charset="0"/>
              </a:defRPr>
            </a:lvl5pPr>
            <a:lvl6pPr marL="2474913" indent="-2238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32113" indent="-2238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89313" indent="-2238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46513" indent="-2238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a:t>Literacy</a:t>
            </a:r>
          </a:p>
        </p:txBody>
      </p:sp>
      <p:sp>
        <p:nvSpPr>
          <p:cNvPr id="11269" name="Header Placeholder 2"/>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28663" indent="-279400">
              <a:defRPr>
                <a:solidFill>
                  <a:schemeClr val="tx1"/>
                </a:solidFill>
                <a:latin typeface="Arial" panose="020B0604020202020204" pitchFamily="34" charset="0"/>
                <a:cs typeface="Arial" panose="020B0604020202020204" pitchFamily="34" charset="0"/>
              </a:defRPr>
            </a:lvl2pPr>
            <a:lvl3pPr marL="1120775" indent="-223838">
              <a:defRPr>
                <a:solidFill>
                  <a:schemeClr val="tx1"/>
                </a:solidFill>
                <a:latin typeface="Arial" panose="020B0604020202020204" pitchFamily="34" charset="0"/>
                <a:cs typeface="Arial" panose="020B0604020202020204" pitchFamily="34" charset="0"/>
              </a:defRPr>
            </a:lvl3pPr>
            <a:lvl4pPr marL="1570038" indent="-223838">
              <a:defRPr>
                <a:solidFill>
                  <a:schemeClr val="tx1"/>
                </a:solidFill>
                <a:latin typeface="Arial" panose="020B0604020202020204" pitchFamily="34" charset="0"/>
                <a:cs typeface="Arial" panose="020B0604020202020204" pitchFamily="34" charset="0"/>
              </a:defRPr>
            </a:lvl4pPr>
            <a:lvl5pPr marL="2017713" indent="-223838">
              <a:defRPr>
                <a:solidFill>
                  <a:schemeClr val="tx1"/>
                </a:solidFill>
                <a:latin typeface="Arial" panose="020B0604020202020204" pitchFamily="34" charset="0"/>
                <a:cs typeface="Arial" panose="020B0604020202020204" pitchFamily="34" charset="0"/>
              </a:defRPr>
            </a:lvl5pPr>
            <a:lvl6pPr marL="2474913" indent="-2238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32113" indent="-2238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89313" indent="-2238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46513" indent="-2238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a:t>Office of Elementary Education and Reading</a:t>
            </a:r>
          </a:p>
        </p:txBody>
      </p:sp>
    </p:spTree>
    <p:extLst>
      <p:ext uri="{BB962C8B-B14F-4D97-AF65-F5344CB8AC3E}">
        <p14:creationId xmlns:p14="http://schemas.microsoft.com/office/powerpoint/2010/main" val="3914698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marL="171844" indent="-171844"/>
            <a:endParaRPr lang="en-US" altLang="en-US" sz="2000">
              <a:ea typeface="MS PGothic" charset="-128"/>
              <a:cs typeface="MS PGothic" charset="-128"/>
            </a:endParaRPr>
          </a:p>
        </p:txBody>
      </p:sp>
      <p:sp>
        <p:nvSpPr>
          <p:cNvPr id="46084" name="Date Placeholder 1"/>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charset="0"/>
                <a:ea typeface="Arial" charset="0"/>
                <a:cs typeface="Arial" charset="0"/>
              </a:defRPr>
            </a:lvl1pPr>
            <a:lvl2pPr marL="737824" indent="-283778">
              <a:defRPr>
                <a:solidFill>
                  <a:schemeClr val="tx1"/>
                </a:solidFill>
                <a:latin typeface="Arial" charset="0"/>
                <a:ea typeface="Arial" charset="0"/>
                <a:cs typeface="Arial" charset="0"/>
              </a:defRPr>
            </a:lvl2pPr>
            <a:lvl3pPr marL="1135113" indent="-227023">
              <a:defRPr>
                <a:solidFill>
                  <a:schemeClr val="tx1"/>
                </a:solidFill>
                <a:latin typeface="Arial" charset="0"/>
                <a:ea typeface="Arial" charset="0"/>
                <a:cs typeface="Arial" charset="0"/>
              </a:defRPr>
            </a:lvl3pPr>
            <a:lvl4pPr marL="1589159" indent="-227023">
              <a:defRPr>
                <a:solidFill>
                  <a:schemeClr val="tx1"/>
                </a:solidFill>
                <a:latin typeface="Arial" charset="0"/>
                <a:ea typeface="Arial" charset="0"/>
                <a:cs typeface="Arial" charset="0"/>
              </a:defRPr>
            </a:lvl4pPr>
            <a:lvl5pPr marL="2043204" indent="-227023">
              <a:defRPr>
                <a:solidFill>
                  <a:schemeClr val="tx1"/>
                </a:solidFill>
                <a:latin typeface="Arial" charset="0"/>
                <a:ea typeface="Arial" charset="0"/>
                <a:cs typeface="Arial" charset="0"/>
              </a:defRPr>
            </a:lvl5pPr>
            <a:lvl6pPr marL="2497249" indent="-227023" eaLnBrk="0" fontAlgn="base" hangingPunct="0">
              <a:spcBef>
                <a:spcPct val="0"/>
              </a:spcBef>
              <a:spcAft>
                <a:spcPct val="0"/>
              </a:spcAft>
              <a:defRPr>
                <a:solidFill>
                  <a:schemeClr val="tx1"/>
                </a:solidFill>
                <a:latin typeface="Arial" charset="0"/>
                <a:ea typeface="Arial" charset="0"/>
                <a:cs typeface="Arial" charset="0"/>
              </a:defRPr>
            </a:lvl6pPr>
            <a:lvl7pPr marL="2951295" indent="-227023" eaLnBrk="0" fontAlgn="base" hangingPunct="0">
              <a:spcBef>
                <a:spcPct val="0"/>
              </a:spcBef>
              <a:spcAft>
                <a:spcPct val="0"/>
              </a:spcAft>
              <a:defRPr>
                <a:solidFill>
                  <a:schemeClr val="tx1"/>
                </a:solidFill>
                <a:latin typeface="Arial" charset="0"/>
                <a:ea typeface="Arial" charset="0"/>
                <a:cs typeface="Arial" charset="0"/>
              </a:defRPr>
            </a:lvl7pPr>
            <a:lvl8pPr marL="3405340" indent="-227023" eaLnBrk="0" fontAlgn="base" hangingPunct="0">
              <a:spcBef>
                <a:spcPct val="0"/>
              </a:spcBef>
              <a:spcAft>
                <a:spcPct val="0"/>
              </a:spcAft>
              <a:defRPr>
                <a:solidFill>
                  <a:schemeClr val="tx1"/>
                </a:solidFill>
                <a:latin typeface="Arial" charset="0"/>
                <a:ea typeface="Arial" charset="0"/>
                <a:cs typeface="Arial" charset="0"/>
              </a:defRPr>
            </a:lvl8pPr>
            <a:lvl9pPr marL="3859385" indent="-227023"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a:t>OSI Training - September 2016</a:t>
            </a:r>
          </a:p>
        </p:txBody>
      </p:sp>
      <p:sp>
        <p:nvSpPr>
          <p:cNvPr id="46085" name="Footer Placeholder 2"/>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Arial" charset="0"/>
                <a:cs typeface="Arial" charset="0"/>
              </a:defRPr>
            </a:lvl1pPr>
            <a:lvl2pPr marL="737824" indent="-283778">
              <a:defRPr>
                <a:solidFill>
                  <a:schemeClr val="tx1"/>
                </a:solidFill>
                <a:latin typeface="Arial" charset="0"/>
                <a:ea typeface="Arial" charset="0"/>
                <a:cs typeface="Arial" charset="0"/>
              </a:defRPr>
            </a:lvl2pPr>
            <a:lvl3pPr marL="1135113" indent="-227023">
              <a:defRPr>
                <a:solidFill>
                  <a:schemeClr val="tx1"/>
                </a:solidFill>
                <a:latin typeface="Arial" charset="0"/>
                <a:ea typeface="Arial" charset="0"/>
                <a:cs typeface="Arial" charset="0"/>
              </a:defRPr>
            </a:lvl3pPr>
            <a:lvl4pPr marL="1589159" indent="-227023">
              <a:defRPr>
                <a:solidFill>
                  <a:schemeClr val="tx1"/>
                </a:solidFill>
                <a:latin typeface="Arial" charset="0"/>
                <a:ea typeface="Arial" charset="0"/>
                <a:cs typeface="Arial" charset="0"/>
              </a:defRPr>
            </a:lvl4pPr>
            <a:lvl5pPr marL="2043204" indent="-227023">
              <a:defRPr>
                <a:solidFill>
                  <a:schemeClr val="tx1"/>
                </a:solidFill>
                <a:latin typeface="Arial" charset="0"/>
                <a:ea typeface="Arial" charset="0"/>
                <a:cs typeface="Arial" charset="0"/>
              </a:defRPr>
            </a:lvl5pPr>
            <a:lvl6pPr marL="2497249" indent="-227023" eaLnBrk="0" fontAlgn="base" hangingPunct="0">
              <a:spcBef>
                <a:spcPct val="0"/>
              </a:spcBef>
              <a:spcAft>
                <a:spcPct val="0"/>
              </a:spcAft>
              <a:defRPr>
                <a:solidFill>
                  <a:schemeClr val="tx1"/>
                </a:solidFill>
                <a:latin typeface="Arial" charset="0"/>
                <a:ea typeface="Arial" charset="0"/>
                <a:cs typeface="Arial" charset="0"/>
              </a:defRPr>
            </a:lvl6pPr>
            <a:lvl7pPr marL="2951295" indent="-227023" eaLnBrk="0" fontAlgn="base" hangingPunct="0">
              <a:spcBef>
                <a:spcPct val="0"/>
              </a:spcBef>
              <a:spcAft>
                <a:spcPct val="0"/>
              </a:spcAft>
              <a:defRPr>
                <a:solidFill>
                  <a:schemeClr val="tx1"/>
                </a:solidFill>
                <a:latin typeface="Arial" charset="0"/>
                <a:ea typeface="Arial" charset="0"/>
                <a:cs typeface="Arial" charset="0"/>
              </a:defRPr>
            </a:lvl7pPr>
            <a:lvl8pPr marL="3405340" indent="-227023" eaLnBrk="0" fontAlgn="base" hangingPunct="0">
              <a:spcBef>
                <a:spcPct val="0"/>
              </a:spcBef>
              <a:spcAft>
                <a:spcPct val="0"/>
              </a:spcAft>
              <a:defRPr>
                <a:solidFill>
                  <a:schemeClr val="tx1"/>
                </a:solidFill>
                <a:latin typeface="Arial" charset="0"/>
                <a:ea typeface="Arial" charset="0"/>
                <a:cs typeface="Arial" charset="0"/>
              </a:defRPr>
            </a:lvl8pPr>
            <a:lvl9pPr marL="3859385" indent="-227023"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a:t>©MDE - Intervention Services</a:t>
            </a:r>
          </a:p>
        </p:txBody>
      </p:sp>
      <p:sp>
        <p:nvSpPr>
          <p:cNvPr id="46086"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charset="0"/>
                <a:ea typeface="Arial" charset="0"/>
                <a:cs typeface="Arial" charset="0"/>
              </a:defRPr>
            </a:lvl1pPr>
            <a:lvl2pPr marL="737824" indent="-283778">
              <a:defRPr>
                <a:solidFill>
                  <a:schemeClr val="tx1"/>
                </a:solidFill>
                <a:latin typeface="Arial" charset="0"/>
                <a:ea typeface="Arial" charset="0"/>
                <a:cs typeface="Arial" charset="0"/>
              </a:defRPr>
            </a:lvl2pPr>
            <a:lvl3pPr marL="1135113" indent="-227023">
              <a:defRPr>
                <a:solidFill>
                  <a:schemeClr val="tx1"/>
                </a:solidFill>
                <a:latin typeface="Arial" charset="0"/>
                <a:ea typeface="Arial" charset="0"/>
                <a:cs typeface="Arial" charset="0"/>
              </a:defRPr>
            </a:lvl3pPr>
            <a:lvl4pPr marL="1589159" indent="-227023">
              <a:defRPr>
                <a:solidFill>
                  <a:schemeClr val="tx1"/>
                </a:solidFill>
                <a:latin typeface="Arial" charset="0"/>
                <a:ea typeface="Arial" charset="0"/>
                <a:cs typeface="Arial" charset="0"/>
              </a:defRPr>
            </a:lvl4pPr>
            <a:lvl5pPr marL="2043204" indent="-227023">
              <a:defRPr>
                <a:solidFill>
                  <a:schemeClr val="tx1"/>
                </a:solidFill>
                <a:latin typeface="Arial" charset="0"/>
                <a:ea typeface="Arial" charset="0"/>
                <a:cs typeface="Arial" charset="0"/>
              </a:defRPr>
            </a:lvl5pPr>
            <a:lvl6pPr marL="2497249" indent="-227023" eaLnBrk="0" fontAlgn="base" hangingPunct="0">
              <a:spcBef>
                <a:spcPct val="0"/>
              </a:spcBef>
              <a:spcAft>
                <a:spcPct val="0"/>
              </a:spcAft>
              <a:defRPr>
                <a:solidFill>
                  <a:schemeClr val="tx1"/>
                </a:solidFill>
                <a:latin typeface="Arial" charset="0"/>
                <a:ea typeface="Arial" charset="0"/>
                <a:cs typeface="Arial" charset="0"/>
              </a:defRPr>
            </a:lvl6pPr>
            <a:lvl7pPr marL="2951295" indent="-227023" eaLnBrk="0" fontAlgn="base" hangingPunct="0">
              <a:spcBef>
                <a:spcPct val="0"/>
              </a:spcBef>
              <a:spcAft>
                <a:spcPct val="0"/>
              </a:spcAft>
              <a:defRPr>
                <a:solidFill>
                  <a:schemeClr val="tx1"/>
                </a:solidFill>
                <a:latin typeface="Arial" charset="0"/>
                <a:ea typeface="Arial" charset="0"/>
                <a:cs typeface="Arial" charset="0"/>
              </a:defRPr>
            </a:lvl7pPr>
            <a:lvl8pPr marL="3405340" indent="-227023" eaLnBrk="0" fontAlgn="base" hangingPunct="0">
              <a:spcBef>
                <a:spcPct val="0"/>
              </a:spcBef>
              <a:spcAft>
                <a:spcPct val="0"/>
              </a:spcAft>
              <a:defRPr>
                <a:solidFill>
                  <a:schemeClr val="tx1"/>
                </a:solidFill>
                <a:latin typeface="Arial" charset="0"/>
                <a:ea typeface="Arial" charset="0"/>
                <a:cs typeface="Arial" charset="0"/>
              </a:defRPr>
            </a:lvl8pPr>
            <a:lvl9pPr marL="3859385" indent="-227023"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a:t>Office of Student Intervention Services</a:t>
            </a:r>
          </a:p>
        </p:txBody>
      </p:sp>
    </p:spTree>
    <p:extLst>
      <p:ext uri="{BB962C8B-B14F-4D97-AF65-F5344CB8AC3E}">
        <p14:creationId xmlns:p14="http://schemas.microsoft.com/office/powerpoint/2010/main" val="3904675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Document Annual Reviews here</a:t>
            </a:r>
          </a:p>
          <a:p>
            <a:r>
              <a:rPr lang="en-US" dirty="0"/>
              <a:t>If you review the ENTIRE IEP, document an annual review in the Summary of </a:t>
            </a:r>
            <a:r>
              <a:rPr lang="en-US"/>
              <a:t>Revisions box.</a:t>
            </a:r>
          </a:p>
          <a:p>
            <a:endParaRPr lang="en-US" dirty="0"/>
          </a:p>
        </p:txBody>
      </p:sp>
      <p:sp>
        <p:nvSpPr>
          <p:cNvPr id="4" name="Header Placeholder 3"/>
          <p:cNvSpPr>
            <a:spLocks noGrp="1"/>
          </p:cNvSpPr>
          <p:nvPr>
            <p:ph type="hdr" sz="quarter" idx="10"/>
          </p:nvPr>
        </p:nvSpPr>
        <p:spPr/>
        <p:txBody>
          <a:bodyPr/>
          <a:lstStyle/>
          <a:p>
            <a:pPr>
              <a:defRPr/>
            </a:pPr>
            <a:r>
              <a:rPr lang="en-US"/>
              <a:t>Office of Student Assessment</a:t>
            </a:r>
          </a:p>
        </p:txBody>
      </p:sp>
      <p:sp>
        <p:nvSpPr>
          <p:cNvPr id="5" name="Date Placeholder 4"/>
          <p:cNvSpPr>
            <a:spLocks noGrp="1"/>
          </p:cNvSpPr>
          <p:nvPr>
            <p:ph type="dt" idx="11"/>
          </p:nvPr>
        </p:nvSpPr>
        <p:spPr/>
        <p:txBody>
          <a:bodyPr/>
          <a:lstStyle/>
          <a:p>
            <a:pPr>
              <a:defRPr/>
            </a:pPr>
            <a:r>
              <a:rPr lang="en-US"/>
              <a:t>Winter 2012 DTC Training</a:t>
            </a:r>
          </a:p>
        </p:txBody>
      </p:sp>
      <p:sp>
        <p:nvSpPr>
          <p:cNvPr id="6" name="Footer Placeholder 5"/>
          <p:cNvSpPr>
            <a:spLocks noGrp="1"/>
          </p:cNvSpPr>
          <p:nvPr>
            <p:ph type="ftr" sz="quarter" idx="12"/>
          </p:nvPr>
        </p:nvSpPr>
        <p:spPr/>
        <p:txBody>
          <a:bodyPr/>
          <a:lstStyle/>
          <a:p>
            <a:pPr>
              <a:defRPr/>
            </a:pPr>
            <a:r>
              <a:rPr lang="en-US"/>
              <a:t>Insert Program Name Here</a:t>
            </a:r>
          </a:p>
        </p:txBody>
      </p:sp>
      <p:sp>
        <p:nvSpPr>
          <p:cNvPr id="7" name="Slide Number Placeholder 6"/>
          <p:cNvSpPr>
            <a:spLocks noGrp="1"/>
          </p:cNvSpPr>
          <p:nvPr>
            <p:ph type="sldNum" sz="quarter" idx="13"/>
          </p:nvPr>
        </p:nvSpPr>
        <p:spPr/>
        <p:txBody>
          <a:bodyPr/>
          <a:lstStyle/>
          <a:p>
            <a:pPr>
              <a:defRPr/>
            </a:pPr>
            <a:fld id="{88B90C1D-FEDC-4DC5-A861-8A5F31342AD6}" type="slidenum">
              <a:rPr lang="en-US" altLang="en-US" smtClean="0"/>
              <a:pPr>
                <a:defRPr/>
              </a:pPr>
              <a:t>23</a:t>
            </a:fld>
            <a:endParaRPr lang="en-US" altLang="en-US"/>
          </a:p>
        </p:txBody>
      </p:sp>
    </p:spTree>
    <p:extLst>
      <p:ext uri="{BB962C8B-B14F-4D97-AF65-F5344CB8AC3E}">
        <p14:creationId xmlns:p14="http://schemas.microsoft.com/office/powerpoint/2010/main" val="29687938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30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982649"/>
            <a:ext cx="7772400" cy="1470025"/>
          </a:xfrm>
          <a:prstGeom prst="rect">
            <a:avLst/>
          </a:prstGeom>
        </p:spPr>
        <p:txBody>
          <a:bodyPr/>
          <a:lstStyle>
            <a:lvl1pPr>
              <a:defRPr>
                <a:solidFill>
                  <a:srgbClr val="223264"/>
                </a:solidFill>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685800" y="3505200"/>
            <a:ext cx="7696200" cy="1371600"/>
          </a:xfrm>
          <a:prstGeom prst="rect">
            <a:avLst/>
          </a:prstGeom>
        </p:spPr>
        <p:txBody>
          <a:bodyPr/>
          <a:lstStyle>
            <a:lvl1pPr marL="0" marR="0" indent="0" algn="ctr" defTabSz="914400" rtl="0" eaLnBrk="0" fontAlgn="base" latinLnBrk="0" hangingPunct="0">
              <a:lnSpc>
                <a:spcPct val="100000"/>
              </a:lnSpc>
              <a:spcBef>
                <a:spcPct val="20000"/>
              </a:spcBef>
              <a:spcAft>
                <a:spcPct val="0"/>
              </a:spcAft>
              <a:buClrTx/>
              <a:buSzTx/>
              <a:buFont typeface="Arial" charset="0"/>
              <a:buNone/>
              <a:tabLst/>
              <a:defRPr sz="2800" baseline="0">
                <a:solidFill>
                  <a:srgbClr val="223264"/>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2968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b="83333"/>
          <a:stretch>
            <a:fillRect/>
          </a:stretch>
        </p:blipFill>
        <p:spPr bwMode="auto">
          <a:xfrm>
            <a:off x="0" y="0"/>
            <a:ext cx="9163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223264"/>
                </a:solidFill>
                <a:latin typeface="Arial" pitchFamily="34" charset="0"/>
                <a:cs typeface="Arial" pitchFamily="34" charset="0"/>
              </a:defRPr>
            </a:lvl1pPr>
            <a:lvl2pPr>
              <a:defRPr>
                <a:solidFill>
                  <a:srgbClr val="223264"/>
                </a:solidFill>
                <a:latin typeface="Arial" pitchFamily="34" charset="0"/>
                <a:cs typeface="Arial" pitchFamily="34" charset="0"/>
              </a:defRPr>
            </a:lvl2pPr>
            <a:lvl3pPr>
              <a:defRPr>
                <a:solidFill>
                  <a:srgbClr val="223264"/>
                </a:solidFill>
                <a:latin typeface="Arial" pitchFamily="34" charset="0"/>
                <a:cs typeface="Arial" pitchFamily="34" charset="0"/>
              </a:defRPr>
            </a:lvl3pPr>
            <a:lvl4pPr>
              <a:defRPr>
                <a:solidFill>
                  <a:srgbClr val="223264"/>
                </a:solidFill>
                <a:latin typeface="Arial" pitchFamily="34" charset="0"/>
                <a:cs typeface="Arial" pitchFamily="34" charset="0"/>
              </a:defRPr>
            </a:lvl4pPr>
            <a:lvl5pPr>
              <a:defRPr>
                <a:solidFill>
                  <a:srgbClr val="223264"/>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3"/>
          </p:nvPr>
        </p:nvSpPr>
        <p:spPr>
          <a:xfrm>
            <a:off x="2667000" y="51816"/>
            <a:ext cx="4114800" cy="1066800"/>
          </a:xfrm>
          <a:prstGeom prst="rect">
            <a:avLst/>
          </a:prstGeom>
        </p:spPr>
        <p:txBody>
          <a:bodyPr/>
          <a:lstStyle>
            <a:lvl1pPr marL="0" indent="0">
              <a:buNone/>
              <a:defRPr b="1">
                <a:solidFill>
                  <a:srgbClr val="223264"/>
                </a:solidFill>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p:txBody>
      </p:sp>
      <p:sp>
        <p:nvSpPr>
          <p:cNvPr id="5" name="Date Placeholder 3"/>
          <p:cNvSpPr>
            <a:spLocks noGrp="1"/>
          </p:cNvSpPr>
          <p:nvPr>
            <p:ph type="dt" sz="half" idx="14"/>
          </p:nvPr>
        </p:nvSpPr>
        <p:spPr>
          <a:xfrm>
            <a:off x="457200" y="6264275"/>
            <a:ext cx="2133600" cy="501650"/>
          </a:xfrm>
        </p:spPr>
        <p:txBody>
          <a:bodyPr/>
          <a:lstStyle>
            <a:lvl1pPr>
              <a:defRPr b="1">
                <a:solidFill>
                  <a:srgbClr val="223264"/>
                </a:solidFill>
                <a:latin typeface="Arial" pitchFamily="34" charset="0"/>
                <a:cs typeface="Arial" pitchFamily="34" charset="0"/>
              </a:defRPr>
            </a:lvl1pPr>
          </a:lstStyle>
          <a:p>
            <a:pPr>
              <a:defRPr/>
            </a:pPr>
            <a:r>
              <a:rPr lang="en-US"/>
              <a:t>Winter 2012 DTC Training</a:t>
            </a:r>
          </a:p>
        </p:txBody>
      </p:sp>
      <p:sp>
        <p:nvSpPr>
          <p:cNvPr id="6" name="Footer Placeholder 4"/>
          <p:cNvSpPr>
            <a:spLocks noGrp="1"/>
          </p:cNvSpPr>
          <p:nvPr>
            <p:ph type="ftr" sz="quarter" idx="15"/>
          </p:nvPr>
        </p:nvSpPr>
        <p:spPr>
          <a:xfrm>
            <a:off x="3124200" y="6264275"/>
            <a:ext cx="2895600" cy="501650"/>
          </a:xfrm>
        </p:spPr>
        <p:txBody>
          <a:bodyPr/>
          <a:lstStyle>
            <a:lvl1pPr>
              <a:defRPr b="1">
                <a:solidFill>
                  <a:srgbClr val="223264"/>
                </a:solidFill>
                <a:latin typeface="Arial" pitchFamily="34" charset="0"/>
                <a:cs typeface="Arial" pitchFamily="34" charset="0"/>
              </a:defRPr>
            </a:lvl1pPr>
          </a:lstStyle>
          <a:p>
            <a:pPr>
              <a:defRPr/>
            </a:pPr>
            <a:r>
              <a:rPr lang="en-US"/>
              <a:t>©MDE – Office of Special Education</a:t>
            </a:r>
          </a:p>
        </p:txBody>
      </p:sp>
      <p:sp>
        <p:nvSpPr>
          <p:cNvPr id="7" name="Slide Number Placeholder 5"/>
          <p:cNvSpPr>
            <a:spLocks noGrp="1"/>
          </p:cNvSpPr>
          <p:nvPr>
            <p:ph type="sldNum" sz="quarter" idx="16"/>
          </p:nvPr>
        </p:nvSpPr>
        <p:spPr>
          <a:xfrm>
            <a:off x="6553200" y="6256338"/>
            <a:ext cx="2133600" cy="501650"/>
          </a:xfrm>
        </p:spPr>
        <p:txBody>
          <a:bodyPr/>
          <a:lstStyle>
            <a:lvl1pPr>
              <a:defRPr b="1">
                <a:solidFill>
                  <a:srgbClr val="223264"/>
                </a:solidFill>
                <a:latin typeface="Arial" panose="020B0604020202020204" pitchFamily="34" charset="0"/>
              </a:defRPr>
            </a:lvl1pPr>
          </a:lstStyle>
          <a:p>
            <a:pPr>
              <a:defRPr/>
            </a:pPr>
            <a:fld id="{3B6A3456-2269-46B7-9A18-8F6DCCFB0E50}" type="slidenum">
              <a:rPr lang="en-US" altLang="en-US"/>
              <a:pPr>
                <a:defRPr/>
              </a:pPr>
              <a:t>‹#›</a:t>
            </a:fld>
            <a:endParaRPr lang="en-US" altLang="en-US"/>
          </a:p>
        </p:txBody>
      </p:sp>
    </p:spTree>
    <p:extLst>
      <p:ext uri="{BB962C8B-B14F-4D97-AF65-F5344CB8AC3E}">
        <p14:creationId xmlns:p14="http://schemas.microsoft.com/office/powerpoint/2010/main" val="1750875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b="83333"/>
          <a:stretch>
            <a:fillRect/>
          </a:stretch>
        </p:blipFill>
        <p:spPr bwMode="auto">
          <a:xfrm>
            <a:off x="0" y="0"/>
            <a:ext cx="9163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00200"/>
            <a:ext cx="3810000" cy="4525963"/>
          </a:xfrm>
          <a:prstGeom prst="rect">
            <a:avLst/>
          </a:prstGeom>
        </p:spPr>
        <p:txBody>
          <a:bodyPr/>
          <a:lstStyle>
            <a:lvl1pPr>
              <a:defRPr>
                <a:solidFill>
                  <a:srgbClr val="223264"/>
                </a:solidFill>
                <a:latin typeface="Arial" pitchFamily="34" charset="0"/>
                <a:cs typeface="Arial" pitchFamily="34" charset="0"/>
              </a:defRPr>
            </a:lvl1pPr>
            <a:lvl2pPr>
              <a:defRPr>
                <a:solidFill>
                  <a:srgbClr val="223264"/>
                </a:solidFill>
                <a:latin typeface="Arial" pitchFamily="34" charset="0"/>
                <a:cs typeface="Arial" pitchFamily="34" charset="0"/>
              </a:defRPr>
            </a:lvl2pPr>
            <a:lvl3pPr>
              <a:defRPr>
                <a:solidFill>
                  <a:srgbClr val="223264"/>
                </a:solidFill>
                <a:latin typeface="Arial" pitchFamily="34" charset="0"/>
                <a:cs typeface="Arial" pitchFamily="34" charset="0"/>
              </a:defRPr>
            </a:lvl3pPr>
            <a:lvl4pPr>
              <a:defRPr>
                <a:solidFill>
                  <a:srgbClr val="223264"/>
                </a:solidFill>
                <a:latin typeface="Arial" pitchFamily="34" charset="0"/>
                <a:cs typeface="Arial" pitchFamily="34" charset="0"/>
              </a:defRPr>
            </a:lvl4pPr>
            <a:lvl5pPr>
              <a:defRPr>
                <a:solidFill>
                  <a:srgbClr val="223264"/>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3"/>
          </p:nvPr>
        </p:nvSpPr>
        <p:spPr>
          <a:xfrm>
            <a:off x="4800600" y="1600200"/>
            <a:ext cx="4038600" cy="4419600"/>
          </a:xfrm>
          <a:prstGeom prst="rect">
            <a:avLst/>
          </a:prstGeom>
        </p:spPr>
        <p:txBody>
          <a:bodyPr/>
          <a:lstStyle>
            <a:lvl1pPr>
              <a:defRPr>
                <a:solidFill>
                  <a:srgbClr val="223264"/>
                </a:solidFill>
                <a:latin typeface="Arial" pitchFamily="34" charset="0"/>
                <a:cs typeface="Arial" pitchFamily="34" charset="0"/>
              </a:defRPr>
            </a:lvl1pPr>
            <a:lvl2pPr>
              <a:defRPr>
                <a:solidFill>
                  <a:srgbClr val="223264"/>
                </a:solidFill>
                <a:latin typeface="Arial" pitchFamily="34" charset="0"/>
                <a:cs typeface="Arial" pitchFamily="34" charset="0"/>
              </a:defRPr>
            </a:lvl2pPr>
            <a:lvl3pPr>
              <a:defRPr>
                <a:solidFill>
                  <a:srgbClr val="223264"/>
                </a:solidFill>
                <a:latin typeface="Arial" pitchFamily="34" charset="0"/>
                <a:cs typeface="Arial" pitchFamily="34" charset="0"/>
              </a:defRPr>
            </a:lvl3pPr>
            <a:lvl4pPr>
              <a:defRPr>
                <a:solidFill>
                  <a:srgbClr val="223264"/>
                </a:solidFill>
                <a:latin typeface="Arial" pitchFamily="34" charset="0"/>
                <a:cs typeface="Arial" pitchFamily="34" charset="0"/>
              </a:defRPr>
            </a:lvl4pPr>
            <a:lvl5pPr>
              <a:defRPr>
                <a:solidFill>
                  <a:srgbClr val="223264"/>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4"/>
          </p:nvPr>
        </p:nvSpPr>
        <p:spPr>
          <a:xfrm>
            <a:off x="2667000" y="54864"/>
            <a:ext cx="4038600" cy="1066800"/>
          </a:xfrm>
          <a:prstGeom prst="rect">
            <a:avLst/>
          </a:prstGeom>
        </p:spPr>
        <p:txBody>
          <a:bodyPr/>
          <a:lstStyle>
            <a:lvl1pPr marL="0" indent="0">
              <a:buNone/>
              <a:defRPr b="1">
                <a:solidFill>
                  <a:srgbClr val="223264"/>
                </a:solidFill>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p:txBody>
      </p:sp>
      <p:sp>
        <p:nvSpPr>
          <p:cNvPr id="6" name="Date Placeholder 3"/>
          <p:cNvSpPr>
            <a:spLocks noGrp="1"/>
          </p:cNvSpPr>
          <p:nvPr>
            <p:ph type="dt" sz="half" idx="15"/>
          </p:nvPr>
        </p:nvSpPr>
        <p:spPr>
          <a:xfrm>
            <a:off x="457200" y="6283325"/>
            <a:ext cx="2133600" cy="501650"/>
          </a:xfrm>
        </p:spPr>
        <p:txBody>
          <a:bodyPr/>
          <a:lstStyle>
            <a:lvl1pPr>
              <a:defRPr b="1">
                <a:solidFill>
                  <a:srgbClr val="223264"/>
                </a:solidFill>
                <a:latin typeface="Arial" pitchFamily="34" charset="0"/>
                <a:cs typeface="Arial" pitchFamily="34" charset="0"/>
              </a:defRPr>
            </a:lvl1pPr>
          </a:lstStyle>
          <a:p>
            <a:pPr>
              <a:defRPr/>
            </a:pPr>
            <a:r>
              <a:rPr lang="en-US"/>
              <a:t>Winter 2012 DTC Training</a:t>
            </a:r>
          </a:p>
        </p:txBody>
      </p:sp>
      <p:sp>
        <p:nvSpPr>
          <p:cNvPr id="7" name="Footer Placeholder 4"/>
          <p:cNvSpPr>
            <a:spLocks noGrp="1"/>
          </p:cNvSpPr>
          <p:nvPr>
            <p:ph type="ftr" sz="quarter" idx="16"/>
          </p:nvPr>
        </p:nvSpPr>
        <p:spPr>
          <a:xfrm>
            <a:off x="3124200" y="6283325"/>
            <a:ext cx="2895600" cy="501650"/>
          </a:xfrm>
        </p:spPr>
        <p:txBody>
          <a:bodyPr/>
          <a:lstStyle>
            <a:lvl1pPr>
              <a:defRPr b="1">
                <a:solidFill>
                  <a:srgbClr val="223264"/>
                </a:solidFill>
                <a:latin typeface="Arial" pitchFamily="34" charset="0"/>
                <a:cs typeface="Arial" pitchFamily="34" charset="0"/>
              </a:defRPr>
            </a:lvl1pPr>
          </a:lstStyle>
          <a:p>
            <a:pPr>
              <a:defRPr/>
            </a:pPr>
            <a:r>
              <a:rPr lang="en-US"/>
              <a:t>©MDE – Office of Special Education</a:t>
            </a:r>
          </a:p>
        </p:txBody>
      </p:sp>
      <p:sp>
        <p:nvSpPr>
          <p:cNvPr id="8" name="Slide Number Placeholder 5"/>
          <p:cNvSpPr>
            <a:spLocks noGrp="1"/>
          </p:cNvSpPr>
          <p:nvPr>
            <p:ph type="sldNum" sz="quarter" idx="17"/>
          </p:nvPr>
        </p:nvSpPr>
        <p:spPr>
          <a:xfrm>
            <a:off x="6553200" y="6283325"/>
            <a:ext cx="2133600" cy="501650"/>
          </a:xfrm>
        </p:spPr>
        <p:txBody>
          <a:bodyPr/>
          <a:lstStyle>
            <a:lvl1pPr>
              <a:defRPr b="1">
                <a:solidFill>
                  <a:srgbClr val="223264"/>
                </a:solidFill>
                <a:latin typeface="Arial" panose="020B0604020202020204" pitchFamily="34" charset="0"/>
              </a:defRPr>
            </a:lvl1pPr>
          </a:lstStyle>
          <a:p>
            <a:pPr>
              <a:defRPr/>
            </a:pPr>
            <a:fld id="{22317EDE-B92C-46FE-8963-6A6E217274AB}" type="slidenum">
              <a:rPr lang="en-US" altLang="en-US"/>
              <a:pPr>
                <a:defRPr/>
              </a:pPr>
              <a:t>‹#›</a:t>
            </a:fld>
            <a:endParaRPr lang="en-US" altLang="en-US"/>
          </a:p>
        </p:txBody>
      </p:sp>
    </p:spTree>
    <p:extLst>
      <p:ext uri="{BB962C8B-B14F-4D97-AF65-F5344CB8AC3E}">
        <p14:creationId xmlns:p14="http://schemas.microsoft.com/office/powerpoint/2010/main" val="1586571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30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982649"/>
            <a:ext cx="7772400" cy="1293951"/>
          </a:xfrm>
          <a:prstGeom prst="rect">
            <a:avLst/>
          </a:prstGeom>
        </p:spPr>
        <p:txBody>
          <a:bodyPr wrap="square">
            <a:normAutofit/>
          </a:bodyPr>
          <a:lstStyle>
            <a:lvl1pPr>
              <a:defRPr>
                <a:solidFill>
                  <a:srgbClr val="223264"/>
                </a:solidFill>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685800" y="3505200"/>
            <a:ext cx="7696200" cy="1219200"/>
          </a:xfrm>
          <a:prstGeom prst="rect">
            <a:avLst/>
          </a:prstGeom>
        </p:spPr>
        <p:txBody>
          <a:bodyPr>
            <a:normAutofit/>
          </a:bodyPr>
          <a:lstStyle>
            <a:lvl1pPr marL="0" marR="0" indent="0" algn="ctr" defTabSz="914400" rtl="0" eaLnBrk="0" fontAlgn="base" latinLnBrk="0" hangingPunct="0">
              <a:lnSpc>
                <a:spcPct val="100000"/>
              </a:lnSpc>
              <a:spcBef>
                <a:spcPct val="20000"/>
              </a:spcBef>
              <a:spcAft>
                <a:spcPct val="0"/>
              </a:spcAft>
              <a:buClrTx/>
              <a:buSzTx/>
              <a:buFont typeface="Arial" charset="0"/>
              <a:buNone/>
              <a:tabLst/>
              <a:defRPr sz="2800" baseline="0">
                <a:solidFill>
                  <a:srgbClr val="223264"/>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572935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b="83333"/>
          <a:stretch>
            <a:fillRect/>
          </a:stretch>
        </p:blipFill>
        <p:spPr bwMode="auto">
          <a:xfrm>
            <a:off x="0" y="0"/>
            <a:ext cx="9163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00200"/>
            <a:ext cx="8229600" cy="4343400"/>
          </a:xfrm>
          <a:prstGeom prst="rect">
            <a:avLst/>
          </a:prstGeom>
        </p:spPr>
        <p:txBody>
          <a:bodyPr>
            <a:normAutofit/>
          </a:bodyPr>
          <a:lstStyle>
            <a:lvl1pPr>
              <a:defRPr>
                <a:solidFill>
                  <a:srgbClr val="223264"/>
                </a:solidFill>
                <a:latin typeface="Arial" pitchFamily="34" charset="0"/>
                <a:cs typeface="Arial" pitchFamily="34" charset="0"/>
              </a:defRPr>
            </a:lvl1pPr>
            <a:lvl2pPr>
              <a:defRPr>
                <a:solidFill>
                  <a:srgbClr val="223264"/>
                </a:solidFill>
                <a:latin typeface="Arial" pitchFamily="34" charset="0"/>
                <a:cs typeface="Arial" pitchFamily="34" charset="0"/>
              </a:defRPr>
            </a:lvl2pPr>
            <a:lvl3pPr>
              <a:defRPr>
                <a:solidFill>
                  <a:srgbClr val="223264"/>
                </a:solidFill>
                <a:latin typeface="Arial" pitchFamily="34" charset="0"/>
                <a:cs typeface="Arial" pitchFamily="34" charset="0"/>
              </a:defRPr>
            </a:lvl3pPr>
            <a:lvl4pPr>
              <a:defRPr>
                <a:solidFill>
                  <a:srgbClr val="223264"/>
                </a:solidFill>
                <a:latin typeface="Arial" pitchFamily="34" charset="0"/>
                <a:cs typeface="Arial" pitchFamily="34" charset="0"/>
              </a:defRPr>
            </a:lvl4pPr>
            <a:lvl5pPr>
              <a:defRPr>
                <a:solidFill>
                  <a:srgbClr val="223264"/>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3"/>
          </p:nvPr>
        </p:nvSpPr>
        <p:spPr>
          <a:xfrm>
            <a:off x="2667000" y="51816"/>
            <a:ext cx="6096000" cy="1014984"/>
          </a:xfrm>
          <a:prstGeom prst="rect">
            <a:avLst/>
          </a:prstGeom>
        </p:spPr>
        <p:txBody>
          <a:bodyPr>
            <a:normAutofit/>
          </a:bodyPr>
          <a:lstStyle>
            <a:lvl1pPr marL="0" indent="0">
              <a:buNone/>
              <a:defRPr b="1" i="1">
                <a:solidFill>
                  <a:srgbClr val="223264"/>
                </a:solidFill>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p:txBody>
      </p:sp>
      <p:sp>
        <p:nvSpPr>
          <p:cNvPr id="5" name="Date Placeholder 3"/>
          <p:cNvSpPr>
            <a:spLocks noGrp="1"/>
          </p:cNvSpPr>
          <p:nvPr>
            <p:ph type="dt" sz="half" idx="14"/>
          </p:nvPr>
        </p:nvSpPr>
        <p:spPr>
          <a:xfrm>
            <a:off x="457200" y="6264275"/>
            <a:ext cx="2133600" cy="501650"/>
          </a:xfrm>
        </p:spPr>
        <p:txBody>
          <a:bodyPr/>
          <a:lstStyle>
            <a:lvl1pPr>
              <a:defRPr b="1">
                <a:solidFill>
                  <a:srgbClr val="223264"/>
                </a:solidFill>
                <a:latin typeface="Arial" pitchFamily="34" charset="0"/>
                <a:cs typeface="Arial" pitchFamily="34" charset="0"/>
              </a:defRPr>
            </a:lvl1pPr>
          </a:lstStyle>
          <a:p>
            <a:pPr>
              <a:defRPr/>
            </a:pPr>
            <a:r>
              <a:rPr lang="en-US"/>
              <a:t>2015 SpEd Quarterly Meeting</a:t>
            </a:r>
          </a:p>
        </p:txBody>
      </p:sp>
      <p:sp>
        <p:nvSpPr>
          <p:cNvPr id="6" name="Footer Placeholder 4"/>
          <p:cNvSpPr>
            <a:spLocks noGrp="1"/>
          </p:cNvSpPr>
          <p:nvPr>
            <p:ph type="ftr" sz="quarter" idx="15"/>
          </p:nvPr>
        </p:nvSpPr>
        <p:spPr>
          <a:xfrm>
            <a:off x="3124200" y="6264275"/>
            <a:ext cx="2895600" cy="501650"/>
          </a:xfrm>
        </p:spPr>
        <p:txBody>
          <a:bodyPr/>
          <a:lstStyle>
            <a:lvl1pPr>
              <a:defRPr b="1">
                <a:solidFill>
                  <a:srgbClr val="223264"/>
                </a:solidFill>
                <a:latin typeface="Arial" pitchFamily="34" charset="0"/>
                <a:cs typeface="Arial" pitchFamily="34" charset="0"/>
              </a:defRPr>
            </a:lvl1pPr>
          </a:lstStyle>
          <a:p>
            <a:pPr>
              <a:defRPr/>
            </a:pPr>
            <a:r>
              <a:rPr lang="en-US"/>
              <a:t>© MDE-Bureau of Instructional Support</a:t>
            </a:r>
            <a:endParaRPr lang="en-US" dirty="0"/>
          </a:p>
        </p:txBody>
      </p:sp>
      <p:sp>
        <p:nvSpPr>
          <p:cNvPr id="7" name="Slide Number Placeholder 5"/>
          <p:cNvSpPr>
            <a:spLocks noGrp="1"/>
          </p:cNvSpPr>
          <p:nvPr>
            <p:ph type="sldNum" sz="quarter" idx="16"/>
          </p:nvPr>
        </p:nvSpPr>
        <p:spPr>
          <a:xfrm>
            <a:off x="8153400" y="6264275"/>
            <a:ext cx="838200" cy="501650"/>
          </a:xfrm>
        </p:spPr>
        <p:txBody>
          <a:bodyPr/>
          <a:lstStyle>
            <a:lvl1pPr>
              <a:defRPr b="1">
                <a:solidFill>
                  <a:srgbClr val="223264"/>
                </a:solidFill>
                <a:latin typeface="Arial" panose="020B0604020202020204" pitchFamily="34" charset="0"/>
              </a:defRPr>
            </a:lvl1pPr>
          </a:lstStyle>
          <a:p>
            <a:pPr>
              <a:defRPr/>
            </a:pPr>
            <a:fld id="{850B2C83-873A-405A-A9E7-7DB688BBC564}" type="slidenum">
              <a:rPr lang="en-US" altLang="en-US"/>
              <a:pPr>
                <a:defRPr/>
              </a:pPr>
              <a:t>‹#›</a:t>
            </a:fld>
            <a:endParaRPr lang="en-US" altLang="en-US"/>
          </a:p>
        </p:txBody>
      </p:sp>
    </p:spTree>
    <p:extLst>
      <p:ext uri="{BB962C8B-B14F-4D97-AF65-F5344CB8AC3E}">
        <p14:creationId xmlns:p14="http://schemas.microsoft.com/office/powerpoint/2010/main" val="3896534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b="83333"/>
          <a:stretch>
            <a:fillRect/>
          </a:stretch>
        </p:blipFill>
        <p:spPr bwMode="auto">
          <a:xfrm>
            <a:off x="0" y="0"/>
            <a:ext cx="9163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00200"/>
            <a:ext cx="3810000" cy="4419600"/>
          </a:xfrm>
          <a:prstGeom prst="rect">
            <a:avLst/>
          </a:prstGeom>
        </p:spPr>
        <p:txBody>
          <a:bodyPr>
            <a:normAutofit/>
          </a:bodyPr>
          <a:lstStyle>
            <a:lvl1pPr>
              <a:defRPr>
                <a:solidFill>
                  <a:srgbClr val="223264"/>
                </a:solidFill>
                <a:latin typeface="Arial" pitchFamily="34" charset="0"/>
                <a:cs typeface="Arial" pitchFamily="34" charset="0"/>
              </a:defRPr>
            </a:lvl1pPr>
            <a:lvl2pPr>
              <a:defRPr>
                <a:solidFill>
                  <a:srgbClr val="223264"/>
                </a:solidFill>
                <a:latin typeface="Arial" pitchFamily="34" charset="0"/>
                <a:cs typeface="Arial" pitchFamily="34" charset="0"/>
              </a:defRPr>
            </a:lvl2pPr>
            <a:lvl3pPr>
              <a:defRPr>
                <a:solidFill>
                  <a:srgbClr val="223264"/>
                </a:solidFill>
                <a:latin typeface="Arial" pitchFamily="34" charset="0"/>
                <a:cs typeface="Arial" pitchFamily="34" charset="0"/>
              </a:defRPr>
            </a:lvl3pPr>
            <a:lvl4pPr>
              <a:defRPr>
                <a:solidFill>
                  <a:srgbClr val="223264"/>
                </a:solidFill>
                <a:latin typeface="Arial" pitchFamily="34" charset="0"/>
                <a:cs typeface="Arial" pitchFamily="34" charset="0"/>
              </a:defRPr>
            </a:lvl4pPr>
            <a:lvl5pPr>
              <a:defRPr>
                <a:solidFill>
                  <a:srgbClr val="223264"/>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3"/>
          </p:nvPr>
        </p:nvSpPr>
        <p:spPr>
          <a:xfrm>
            <a:off x="4800600" y="1600200"/>
            <a:ext cx="4038600" cy="4419600"/>
          </a:xfrm>
          <a:prstGeom prst="rect">
            <a:avLst/>
          </a:prstGeom>
        </p:spPr>
        <p:txBody>
          <a:bodyPr>
            <a:normAutofit/>
          </a:bodyPr>
          <a:lstStyle>
            <a:lvl1pPr>
              <a:defRPr>
                <a:solidFill>
                  <a:srgbClr val="223264"/>
                </a:solidFill>
                <a:latin typeface="Arial" pitchFamily="34" charset="0"/>
                <a:cs typeface="Arial" pitchFamily="34" charset="0"/>
              </a:defRPr>
            </a:lvl1pPr>
            <a:lvl2pPr>
              <a:defRPr>
                <a:solidFill>
                  <a:srgbClr val="223264"/>
                </a:solidFill>
                <a:latin typeface="Arial" pitchFamily="34" charset="0"/>
                <a:cs typeface="Arial" pitchFamily="34" charset="0"/>
              </a:defRPr>
            </a:lvl2pPr>
            <a:lvl3pPr>
              <a:defRPr>
                <a:solidFill>
                  <a:srgbClr val="223264"/>
                </a:solidFill>
                <a:latin typeface="Arial" pitchFamily="34" charset="0"/>
                <a:cs typeface="Arial" pitchFamily="34" charset="0"/>
              </a:defRPr>
            </a:lvl3pPr>
            <a:lvl4pPr>
              <a:defRPr>
                <a:solidFill>
                  <a:srgbClr val="223264"/>
                </a:solidFill>
                <a:latin typeface="Arial" pitchFamily="34" charset="0"/>
                <a:cs typeface="Arial" pitchFamily="34" charset="0"/>
              </a:defRPr>
            </a:lvl4pPr>
            <a:lvl5pPr>
              <a:defRPr>
                <a:solidFill>
                  <a:srgbClr val="223264"/>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4"/>
          </p:nvPr>
        </p:nvSpPr>
        <p:spPr>
          <a:xfrm>
            <a:off x="2667000" y="54864"/>
            <a:ext cx="6248400" cy="1011936"/>
          </a:xfrm>
          <a:prstGeom prst="rect">
            <a:avLst/>
          </a:prstGeom>
        </p:spPr>
        <p:txBody>
          <a:bodyPr>
            <a:normAutofit/>
          </a:bodyPr>
          <a:lstStyle>
            <a:lvl1pPr marL="0" indent="0">
              <a:buNone/>
              <a:defRPr b="1" i="1">
                <a:solidFill>
                  <a:srgbClr val="223264"/>
                </a:solidFill>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p:txBody>
      </p:sp>
      <p:sp>
        <p:nvSpPr>
          <p:cNvPr id="6" name="Date Placeholder 3"/>
          <p:cNvSpPr>
            <a:spLocks noGrp="1"/>
          </p:cNvSpPr>
          <p:nvPr>
            <p:ph type="dt" sz="half" idx="15"/>
          </p:nvPr>
        </p:nvSpPr>
        <p:spPr>
          <a:xfrm>
            <a:off x="457200" y="6283325"/>
            <a:ext cx="2133600" cy="501650"/>
          </a:xfrm>
        </p:spPr>
        <p:txBody>
          <a:bodyPr/>
          <a:lstStyle>
            <a:lvl1pPr>
              <a:defRPr b="1">
                <a:solidFill>
                  <a:srgbClr val="223264"/>
                </a:solidFill>
                <a:latin typeface="Arial" pitchFamily="34" charset="0"/>
                <a:cs typeface="Arial" pitchFamily="34" charset="0"/>
              </a:defRPr>
            </a:lvl1pPr>
          </a:lstStyle>
          <a:p>
            <a:pPr>
              <a:defRPr/>
            </a:pPr>
            <a:r>
              <a:rPr lang="en-US"/>
              <a:t>2015 SpEd Quarterly Meeting</a:t>
            </a:r>
          </a:p>
        </p:txBody>
      </p:sp>
      <p:sp>
        <p:nvSpPr>
          <p:cNvPr id="7" name="Footer Placeholder 4"/>
          <p:cNvSpPr>
            <a:spLocks noGrp="1"/>
          </p:cNvSpPr>
          <p:nvPr>
            <p:ph type="ftr" sz="quarter" idx="16"/>
          </p:nvPr>
        </p:nvSpPr>
        <p:spPr>
          <a:xfrm>
            <a:off x="3124200" y="6283325"/>
            <a:ext cx="2895600" cy="501650"/>
          </a:xfrm>
        </p:spPr>
        <p:txBody>
          <a:bodyPr/>
          <a:lstStyle>
            <a:lvl1pPr>
              <a:defRPr b="1">
                <a:solidFill>
                  <a:srgbClr val="223264"/>
                </a:solidFill>
                <a:latin typeface="Arial" pitchFamily="34" charset="0"/>
                <a:cs typeface="Arial" pitchFamily="34" charset="0"/>
              </a:defRPr>
            </a:lvl1pPr>
          </a:lstStyle>
          <a:p>
            <a:pPr>
              <a:defRPr/>
            </a:pPr>
            <a:r>
              <a:rPr lang="en-US"/>
              <a:t>© MDE-Bureau of Instructional Support</a:t>
            </a:r>
            <a:endParaRPr lang="en-US" dirty="0"/>
          </a:p>
        </p:txBody>
      </p:sp>
      <p:sp>
        <p:nvSpPr>
          <p:cNvPr id="8" name="Slide Number Placeholder 5"/>
          <p:cNvSpPr>
            <a:spLocks noGrp="1"/>
          </p:cNvSpPr>
          <p:nvPr>
            <p:ph type="sldNum" sz="quarter" idx="17"/>
          </p:nvPr>
        </p:nvSpPr>
        <p:spPr>
          <a:xfrm>
            <a:off x="7848600" y="6283325"/>
            <a:ext cx="838200" cy="501650"/>
          </a:xfrm>
        </p:spPr>
        <p:txBody>
          <a:bodyPr/>
          <a:lstStyle>
            <a:lvl1pPr>
              <a:defRPr b="1">
                <a:solidFill>
                  <a:srgbClr val="223264"/>
                </a:solidFill>
                <a:latin typeface="Arial" panose="020B0604020202020204" pitchFamily="34" charset="0"/>
              </a:defRPr>
            </a:lvl1pPr>
          </a:lstStyle>
          <a:p>
            <a:pPr>
              <a:defRPr/>
            </a:pPr>
            <a:fld id="{0289A77A-8EB7-4AD6-BC28-BA24F93148A4}" type="slidenum">
              <a:rPr lang="en-US" altLang="en-US"/>
              <a:pPr>
                <a:defRPr/>
              </a:pPr>
              <a:t>‹#›</a:t>
            </a:fld>
            <a:endParaRPr lang="en-US" altLang="en-US"/>
          </a:p>
        </p:txBody>
      </p:sp>
    </p:spTree>
    <p:extLst>
      <p:ext uri="{BB962C8B-B14F-4D97-AF65-F5344CB8AC3E}">
        <p14:creationId xmlns:p14="http://schemas.microsoft.com/office/powerpoint/2010/main" val="2342522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2015 SpEd Quarterly Meeting</a:t>
            </a:r>
          </a:p>
        </p:txBody>
      </p:sp>
      <p:sp>
        <p:nvSpPr>
          <p:cNvPr id="3" name="Footer Placeholder 2"/>
          <p:cNvSpPr>
            <a:spLocks noGrp="1"/>
          </p:cNvSpPr>
          <p:nvPr>
            <p:ph type="ftr" sz="quarter" idx="11"/>
          </p:nvPr>
        </p:nvSpPr>
        <p:spPr/>
        <p:txBody>
          <a:bodyPr/>
          <a:lstStyle/>
          <a:p>
            <a:pPr>
              <a:defRPr/>
            </a:pPr>
            <a:r>
              <a:rPr lang="en-US"/>
              <a:t>© MDE-Bureau of Instructional Support</a:t>
            </a:r>
          </a:p>
        </p:txBody>
      </p:sp>
      <p:sp>
        <p:nvSpPr>
          <p:cNvPr id="4" name="Slide Number Placeholder 3"/>
          <p:cNvSpPr>
            <a:spLocks noGrp="1"/>
          </p:cNvSpPr>
          <p:nvPr>
            <p:ph type="sldNum" sz="quarter" idx="12"/>
          </p:nvPr>
        </p:nvSpPr>
        <p:spPr/>
        <p:txBody>
          <a:bodyPr/>
          <a:lstStyle/>
          <a:p>
            <a:pPr>
              <a:defRPr/>
            </a:pPr>
            <a:fld id="{20091CD3-BDBF-42CC-98C8-0B52570DBA42}" type="slidenum">
              <a:rPr lang="en-US" altLang="en-US" smtClean="0"/>
              <a:pPr>
                <a:defRPr/>
              </a:pPr>
              <a:t>‹#›</a:t>
            </a:fld>
            <a:endParaRPr lang="en-US" altLang="en-US"/>
          </a:p>
        </p:txBody>
      </p:sp>
    </p:spTree>
    <p:extLst>
      <p:ext uri="{BB962C8B-B14F-4D97-AF65-F5344CB8AC3E}">
        <p14:creationId xmlns:p14="http://schemas.microsoft.com/office/powerpoint/2010/main" val="3540237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b="83333"/>
          <a:stretch>
            <a:fillRect/>
          </a:stretch>
        </p:blipFill>
        <p:spPr bwMode="auto">
          <a:xfrm>
            <a:off x="0" y="0"/>
            <a:ext cx="9163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00202"/>
            <a:ext cx="8229600" cy="4525963"/>
          </a:xfrm>
          <a:prstGeom prst="rect">
            <a:avLst/>
          </a:prstGeom>
        </p:spPr>
        <p:txBody>
          <a:bodyPr/>
          <a:lstStyle>
            <a:lvl1pPr>
              <a:defRPr>
                <a:solidFill>
                  <a:srgbClr val="223264"/>
                </a:solidFill>
                <a:latin typeface="Arial" pitchFamily="34" charset="0"/>
                <a:cs typeface="Arial" pitchFamily="34" charset="0"/>
              </a:defRPr>
            </a:lvl1pPr>
            <a:lvl2pPr>
              <a:defRPr>
                <a:solidFill>
                  <a:srgbClr val="223264"/>
                </a:solidFill>
                <a:latin typeface="Arial" pitchFamily="34" charset="0"/>
                <a:cs typeface="Arial" pitchFamily="34" charset="0"/>
              </a:defRPr>
            </a:lvl2pPr>
            <a:lvl3pPr>
              <a:defRPr>
                <a:solidFill>
                  <a:srgbClr val="223264"/>
                </a:solidFill>
                <a:latin typeface="Arial" pitchFamily="34" charset="0"/>
                <a:cs typeface="Arial" pitchFamily="34" charset="0"/>
              </a:defRPr>
            </a:lvl3pPr>
            <a:lvl4pPr>
              <a:defRPr>
                <a:solidFill>
                  <a:srgbClr val="223264"/>
                </a:solidFill>
                <a:latin typeface="Arial" pitchFamily="34" charset="0"/>
                <a:cs typeface="Arial" pitchFamily="34" charset="0"/>
              </a:defRPr>
            </a:lvl4pPr>
            <a:lvl5pPr>
              <a:defRPr>
                <a:solidFill>
                  <a:srgbClr val="223264"/>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3"/>
          </p:nvPr>
        </p:nvSpPr>
        <p:spPr>
          <a:xfrm>
            <a:off x="2667000" y="0"/>
            <a:ext cx="6477000" cy="1143000"/>
          </a:xfrm>
          <a:prstGeom prst="rect">
            <a:avLst/>
          </a:prstGeom>
        </p:spPr>
        <p:txBody>
          <a:bodyPr anchor="ctr" anchorCtr="1"/>
          <a:lstStyle>
            <a:lvl1pPr algn="ctr">
              <a:defRPr lang="en-US" b="1" baseline="0" dirty="0">
                <a:ln>
                  <a:solidFill>
                    <a:schemeClr val="bg1">
                      <a:alpha val="50000"/>
                    </a:schemeClr>
                  </a:solidFill>
                </a:ln>
                <a:solidFill>
                  <a:srgbClr val="223264"/>
                </a:solidFill>
                <a:effectLst>
                  <a:outerShdw blurRad="50800" dist="38100" dir="8100000" algn="tl" rotWithShape="0">
                    <a:schemeClr val="bg1">
                      <a:alpha val="40000"/>
                    </a:schemeClr>
                  </a:outerShdw>
                </a:effectLst>
                <a:latin typeface="Arial" pitchFamily="34" charset="0"/>
                <a:cs typeface="Arial" pitchFamily="34" charset="0"/>
              </a:defRPr>
            </a:lvl1pPr>
          </a:lstStyle>
          <a:p>
            <a:pPr lvl="0"/>
            <a:r>
              <a:rPr lang="en-US" dirty="0"/>
              <a:t>Click to edit Master text styles</a:t>
            </a:r>
          </a:p>
        </p:txBody>
      </p:sp>
      <p:sp>
        <p:nvSpPr>
          <p:cNvPr id="5" name="Rectangle 3"/>
          <p:cNvSpPr>
            <a:spLocks noGrp="1" noChangeArrowheads="1"/>
          </p:cNvSpPr>
          <p:nvPr>
            <p:ph type="dt" sz="half" idx="14"/>
          </p:nvPr>
        </p:nvSpPr>
        <p:spPr/>
        <p:txBody>
          <a:bodyPr/>
          <a:lstStyle>
            <a:lvl1pPr>
              <a:defRPr>
                <a:solidFill>
                  <a:schemeClr val="tx1">
                    <a:lumMod val="50000"/>
                    <a:lumOff val="50000"/>
                  </a:schemeClr>
                </a:solidFill>
              </a:defRPr>
            </a:lvl1pPr>
          </a:lstStyle>
          <a:p>
            <a:pPr>
              <a:defRPr/>
            </a:pPr>
            <a:r>
              <a:rPr lang="en-US"/>
              <a:t>2015 SpEd Quarterly Meeting</a:t>
            </a:r>
            <a:endParaRPr lang="en-US" dirty="0"/>
          </a:p>
        </p:txBody>
      </p:sp>
      <p:sp>
        <p:nvSpPr>
          <p:cNvPr id="6" name="Rectangle 4"/>
          <p:cNvSpPr>
            <a:spLocks noGrp="1" noChangeArrowheads="1"/>
          </p:cNvSpPr>
          <p:nvPr>
            <p:ph type="ftr" sz="quarter" idx="15"/>
          </p:nvPr>
        </p:nvSpPr>
        <p:spPr/>
        <p:txBody>
          <a:bodyPr/>
          <a:lstStyle>
            <a:lvl1pPr>
              <a:defRPr>
                <a:solidFill>
                  <a:schemeClr val="tx1">
                    <a:lumMod val="50000"/>
                    <a:lumOff val="50000"/>
                  </a:schemeClr>
                </a:solidFill>
              </a:defRPr>
            </a:lvl1pPr>
          </a:lstStyle>
          <a:p>
            <a:pPr>
              <a:defRPr/>
            </a:pPr>
            <a:r>
              <a:rPr lang="en-US"/>
              <a:t>© MDE-Bureau of Instructional Support</a:t>
            </a:r>
          </a:p>
        </p:txBody>
      </p:sp>
      <p:sp>
        <p:nvSpPr>
          <p:cNvPr id="7" name="Slide Number Placeholder 6"/>
          <p:cNvSpPr>
            <a:spLocks noGrp="1"/>
          </p:cNvSpPr>
          <p:nvPr>
            <p:ph type="sldNum" sz="quarter" idx="16"/>
          </p:nvPr>
        </p:nvSpPr>
        <p:spPr/>
        <p:txBody>
          <a:bodyPr/>
          <a:lstStyle>
            <a:lvl1pPr>
              <a:defRPr/>
            </a:lvl1pPr>
          </a:lstStyle>
          <a:p>
            <a:pPr>
              <a:defRPr/>
            </a:pPr>
            <a:fld id="{141B4547-64A1-4B6F-B9E3-7BEBA4E74D59}" type="slidenum">
              <a:rPr lang="en-US" altLang="en-US"/>
              <a:pPr>
                <a:defRPr/>
              </a:pPr>
              <a:t>‹#›</a:t>
            </a:fld>
            <a:endParaRPr lang="en-US" altLang="en-US"/>
          </a:p>
        </p:txBody>
      </p:sp>
    </p:spTree>
    <p:extLst>
      <p:ext uri="{BB962C8B-B14F-4D97-AF65-F5344CB8AC3E}">
        <p14:creationId xmlns:p14="http://schemas.microsoft.com/office/powerpoint/2010/main" val="140934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b="83333"/>
          <a:stretch>
            <a:fillRect/>
          </a:stretch>
        </p:blipFill>
        <p:spPr bwMode="auto">
          <a:xfrm>
            <a:off x="0" y="0"/>
            <a:ext cx="9163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00200"/>
            <a:ext cx="8229600" cy="4343400"/>
          </a:xfrm>
          <a:prstGeom prst="rect">
            <a:avLst/>
          </a:prstGeom>
        </p:spPr>
        <p:txBody>
          <a:bodyPr>
            <a:normAutofit/>
          </a:bodyPr>
          <a:lstStyle>
            <a:lvl1pPr>
              <a:defRPr>
                <a:solidFill>
                  <a:srgbClr val="223264"/>
                </a:solidFill>
                <a:latin typeface="Arial" pitchFamily="34" charset="0"/>
                <a:cs typeface="Arial" pitchFamily="34" charset="0"/>
              </a:defRPr>
            </a:lvl1pPr>
            <a:lvl2pPr>
              <a:defRPr>
                <a:solidFill>
                  <a:srgbClr val="223264"/>
                </a:solidFill>
                <a:latin typeface="Arial" pitchFamily="34" charset="0"/>
                <a:cs typeface="Arial" pitchFamily="34" charset="0"/>
              </a:defRPr>
            </a:lvl2pPr>
            <a:lvl3pPr>
              <a:defRPr>
                <a:solidFill>
                  <a:srgbClr val="223264"/>
                </a:solidFill>
                <a:latin typeface="Arial" pitchFamily="34" charset="0"/>
                <a:cs typeface="Arial" pitchFamily="34" charset="0"/>
              </a:defRPr>
            </a:lvl3pPr>
            <a:lvl4pPr>
              <a:defRPr>
                <a:solidFill>
                  <a:srgbClr val="223264"/>
                </a:solidFill>
                <a:latin typeface="Arial" pitchFamily="34" charset="0"/>
                <a:cs typeface="Arial" pitchFamily="34" charset="0"/>
              </a:defRPr>
            </a:lvl4pPr>
            <a:lvl5pPr>
              <a:defRPr>
                <a:solidFill>
                  <a:srgbClr val="223264"/>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3"/>
          </p:nvPr>
        </p:nvSpPr>
        <p:spPr>
          <a:xfrm>
            <a:off x="2667000" y="51816"/>
            <a:ext cx="6096000" cy="1014984"/>
          </a:xfrm>
          <a:prstGeom prst="rect">
            <a:avLst/>
          </a:prstGeom>
        </p:spPr>
        <p:txBody>
          <a:bodyPr>
            <a:normAutofit/>
          </a:bodyPr>
          <a:lstStyle>
            <a:lvl1pPr marL="0" indent="0">
              <a:buNone/>
              <a:defRPr b="1" i="1">
                <a:solidFill>
                  <a:srgbClr val="223264"/>
                </a:solidFill>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p:txBody>
      </p:sp>
      <p:sp>
        <p:nvSpPr>
          <p:cNvPr id="5" name="Date Placeholder 3"/>
          <p:cNvSpPr>
            <a:spLocks noGrp="1"/>
          </p:cNvSpPr>
          <p:nvPr>
            <p:ph type="dt" sz="half" idx="14"/>
          </p:nvPr>
        </p:nvSpPr>
        <p:spPr>
          <a:xfrm>
            <a:off x="457200" y="6264275"/>
            <a:ext cx="2133600" cy="501650"/>
          </a:xfrm>
        </p:spPr>
        <p:txBody>
          <a:bodyPr/>
          <a:lstStyle>
            <a:lvl1pPr>
              <a:defRPr b="1">
                <a:solidFill>
                  <a:srgbClr val="223264"/>
                </a:solidFill>
                <a:latin typeface="Arial" pitchFamily="34" charset="0"/>
                <a:cs typeface="Arial" pitchFamily="34" charset="0"/>
              </a:defRPr>
            </a:lvl1pPr>
          </a:lstStyle>
          <a:p>
            <a:pPr>
              <a:defRPr/>
            </a:pPr>
            <a:r>
              <a:rPr lang="en-US"/>
              <a:t>2015 SpEd Quarterly Meeting</a:t>
            </a:r>
            <a:endParaRPr lang="en-US" dirty="0"/>
          </a:p>
        </p:txBody>
      </p:sp>
      <p:sp>
        <p:nvSpPr>
          <p:cNvPr id="6" name="Footer Placeholder 4"/>
          <p:cNvSpPr>
            <a:spLocks noGrp="1"/>
          </p:cNvSpPr>
          <p:nvPr>
            <p:ph type="ftr" sz="quarter" idx="15"/>
          </p:nvPr>
        </p:nvSpPr>
        <p:spPr>
          <a:xfrm>
            <a:off x="3124200" y="6264275"/>
            <a:ext cx="2895600" cy="501650"/>
          </a:xfrm>
        </p:spPr>
        <p:txBody>
          <a:bodyPr/>
          <a:lstStyle>
            <a:lvl1pPr>
              <a:defRPr b="1">
                <a:solidFill>
                  <a:srgbClr val="223264"/>
                </a:solidFill>
                <a:latin typeface="Arial" pitchFamily="34" charset="0"/>
                <a:cs typeface="Arial" pitchFamily="34" charset="0"/>
              </a:defRPr>
            </a:lvl1pPr>
          </a:lstStyle>
          <a:p>
            <a:pPr>
              <a:defRPr/>
            </a:pPr>
            <a:r>
              <a:rPr lang="en-US"/>
              <a:t>© MDE-Bureau of Instructional Support</a:t>
            </a:r>
            <a:endParaRPr lang="en-US" dirty="0"/>
          </a:p>
        </p:txBody>
      </p:sp>
      <p:sp>
        <p:nvSpPr>
          <p:cNvPr id="7" name="Slide Number Placeholder 5"/>
          <p:cNvSpPr>
            <a:spLocks noGrp="1"/>
          </p:cNvSpPr>
          <p:nvPr>
            <p:ph type="sldNum" sz="quarter" idx="16"/>
          </p:nvPr>
        </p:nvSpPr>
        <p:spPr>
          <a:xfrm>
            <a:off x="8153400" y="6264275"/>
            <a:ext cx="838200" cy="501650"/>
          </a:xfrm>
        </p:spPr>
        <p:txBody>
          <a:bodyPr/>
          <a:lstStyle>
            <a:lvl1pPr>
              <a:defRPr b="1">
                <a:solidFill>
                  <a:srgbClr val="223264"/>
                </a:solidFill>
                <a:latin typeface="Arial" panose="020B0604020202020204" pitchFamily="34" charset="0"/>
              </a:defRPr>
            </a:lvl1pPr>
          </a:lstStyle>
          <a:p>
            <a:pPr>
              <a:defRPr/>
            </a:pPr>
            <a:fld id="{850B2C83-873A-405A-A9E7-7DB688BBC564}" type="slidenum">
              <a:rPr lang="en-US" altLang="en-US"/>
              <a:pPr>
                <a:defRPr/>
              </a:pPr>
              <a:t>‹#›</a:t>
            </a:fld>
            <a:endParaRPr lang="en-US" altLang="en-US" dirty="0"/>
          </a:p>
        </p:txBody>
      </p:sp>
    </p:spTree>
    <p:extLst>
      <p:ext uri="{BB962C8B-B14F-4D97-AF65-F5344CB8AC3E}">
        <p14:creationId xmlns:p14="http://schemas.microsoft.com/office/powerpoint/2010/main" val="3649099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Winter 2012 DTC Training</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©MDE – Office of Special Education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5E21F81-71FA-4097-ABA6-2A1DB437338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2015 SpEd Quarterly Meeting</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 MDE-Bureau of Instructional Support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0091CD3-BDBF-42CC-98C8-0B52570DBA42}" type="slidenum">
              <a:rPr lang="en-US" altLang="en-US"/>
              <a:pPr>
                <a:defRPr/>
              </a:pPr>
              <a:t>‹#›</a:t>
            </a:fld>
            <a:endParaRPr lang="en-US" altLang="en-US"/>
          </a:p>
        </p:txBody>
      </p:sp>
    </p:spTree>
    <p:extLst>
      <p:ext uri="{BB962C8B-B14F-4D97-AF65-F5344CB8AC3E}">
        <p14:creationId xmlns:p14="http://schemas.microsoft.com/office/powerpoint/2010/main" val="3551626001"/>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Scoon@mdek12.org" TargetMode="External"/><Relationship Id="rId2" Type="http://schemas.openxmlformats.org/officeDocument/2006/relationships/hyperlink" Target="mailto:Margaret.ellmer@mdek12.org" TargetMode="External"/><Relationship Id="rId1" Type="http://schemas.openxmlformats.org/officeDocument/2006/relationships/slideLayout" Target="../slideLayouts/slideLayout6.xml"/><Relationship Id="rId5" Type="http://schemas.openxmlformats.org/officeDocument/2006/relationships/hyperlink" Target="http://www.mdek12.org/ose" TargetMode="External"/><Relationship Id="rId4" Type="http://schemas.openxmlformats.org/officeDocument/2006/relationships/hyperlink" Target="mailto:TBradley@mdek12.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bwMode="auto">
          <a:xfrm>
            <a:off x="685800" y="1982788"/>
            <a:ext cx="7772400" cy="1470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Review, Revise and Amend</a:t>
            </a:r>
            <a:br>
              <a:rPr lang="en-US" altLang="en-US" dirty="0"/>
            </a:br>
            <a:r>
              <a:rPr lang="en-US" altLang="en-US" sz="2000" dirty="0"/>
              <a:t>from </a:t>
            </a:r>
            <a:br>
              <a:rPr lang="en-US" altLang="en-US" sz="2000" dirty="0"/>
            </a:br>
            <a:r>
              <a:rPr lang="en-US" altLang="en-US" sz="2000" dirty="0"/>
              <a:t>Procedures for State Board Policy 74.19 Volume II: Individualized Education Program</a:t>
            </a:r>
            <a:br>
              <a:rPr lang="en-US" altLang="en-US" dirty="0"/>
            </a:br>
            <a:br>
              <a:rPr lang="en-US" altLang="en-US" dirty="0"/>
            </a:br>
            <a:endParaRPr lang="en-US" altLang="en-US" dirty="0"/>
          </a:p>
        </p:txBody>
      </p:sp>
      <p:sp>
        <p:nvSpPr>
          <p:cNvPr id="7171" name="Subtitle 2"/>
          <p:cNvSpPr>
            <a:spLocks noGrp="1"/>
          </p:cNvSpPr>
          <p:nvPr>
            <p:ph type="subTitle" idx="1"/>
          </p:nvPr>
        </p:nvSpPr>
        <p:spPr bwMode="auto">
          <a:xfrm>
            <a:off x="685800" y="3452813"/>
            <a:ext cx="7696200" cy="137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panose="020B0604020202020204" pitchFamily="34" charset="0"/>
              <a:buNone/>
            </a:pPr>
            <a:endParaRPr lang="en-US" altLang="en-US" dirty="0"/>
          </a:p>
          <a:p>
            <a:pPr>
              <a:buFont typeface="Arial" panose="020B0604020202020204" pitchFamily="34" charset="0"/>
              <a:buNone/>
            </a:pPr>
            <a:r>
              <a:rPr lang="en-US" altLang="en-US" dirty="0"/>
              <a:t>January 31, 2017</a:t>
            </a:r>
          </a:p>
          <a:p>
            <a:pPr>
              <a:buFont typeface="Arial" panose="020B0604020202020204" pitchFamily="34" charset="0"/>
              <a:buNone/>
            </a:pP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816475"/>
          </a:xfrm>
        </p:spPr>
        <p:txBody>
          <a:bodyPr/>
          <a:lstStyle/>
          <a:p>
            <a:pPr marL="0" indent="0">
              <a:buNone/>
            </a:pPr>
            <a:r>
              <a:rPr lang="en-US" sz="2800" dirty="0"/>
              <a:t>The law requires that the amendment be reflected in a “written document” but there is no guidance as to how formal such a document must be. The written document should indicate:</a:t>
            </a:r>
          </a:p>
          <a:p>
            <a:pPr marL="514350" indent="-514350">
              <a:buFont typeface="+mj-lt"/>
              <a:buAutoNum type="arabicPeriod"/>
            </a:pPr>
            <a:r>
              <a:rPr lang="en-US" sz="2000" dirty="0"/>
              <a:t>That it is amending an IEP which was agreed to at an IEP team meeting held on a specific date.</a:t>
            </a:r>
          </a:p>
          <a:p>
            <a:pPr marL="514350" indent="-514350">
              <a:buFont typeface="+mj-lt"/>
              <a:buAutoNum type="arabicPeriod"/>
            </a:pPr>
            <a:r>
              <a:rPr lang="en-US" sz="2000" dirty="0"/>
              <a:t>That the parents and the school have agreed to amend the IEP via a written document and without a formal IEP team meeting.</a:t>
            </a:r>
          </a:p>
          <a:p>
            <a:pPr marL="514350" indent="-514350">
              <a:buFont typeface="+mj-lt"/>
              <a:buAutoNum type="arabicPeriod"/>
            </a:pPr>
            <a:r>
              <a:rPr lang="en-US" sz="2000" dirty="0"/>
              <a:t>What specific amendment has been agreed to</a:t>
            </a:r>
          </a:p>
          <a:p>
            <a:pPr marL="514350" indent="-514350">
              <a:buFont typeface="+mj-lt"/>
              <a:buAutoNum type="arabicPeriod"/>
            </a:pPr>
            <a:r>
              <a:rPr lang="en-US" sz="2000" dirty="0"/>
              <a:t>The date on which the amendment will go into effect</a:t>
            </a:r>
          </a:p>
          <a:p>
            <a:pPr marL="514350" indent="-514350">
              <a:buFont typeface="+mj-lt"/>
              <a:buAutoNum type="arabicPeriod"/>
            </a:pPr>
            <a:r>
              <a:rPr lang="en-US" sz="2000" dirty="0"/>
              <a:t>That all IEP team members will promptly be informed of the change, and that the parent will be given a copy of the revised IEP. </a:t>
            </a:r>
          </a:p>
          <a:p>
            <a:pPr marL="0" indent="0">
              <a:buNone/>
            </a:pPr>
            <a:endParaRPr lang="en-US" dirty="0"/>
          </a:p>
        </p:txBody>
      </p:sp>
      <p:sp>
        <p:nvSpPr>
          <p:cNvPr id="3" name="Content Placeholder 2"/>
          <p:cNvSpPr>
            <a:spLocks noGrp="1"/>
          </p:cNvSpPr>
          <p:nvPr>
            <p:ph idx="13"/>
          </p:nvPr>
        </p:nvSpPr>
        <p:spPr>
          <a:xfrm>
            <a:off x="2667000" y="228600"/>
            <a:ext cx="5943600" cy="890016"/>
          </a:xfrm>
        </p:spPr>
        <p:txBody>
          <a:bodyPr/>
          <a:lstStyle/>
          <a:p>
            <a:pPr algn="ctr"/>
            <a:r>
              <a:rPr lang="en-US" dirty="0"/>
              <a:t>How?</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3576867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This written document must be signed by the parent as well as someone who is authorized to act for the school. To be cautious, two signatures from school staff would be appropriate – one from an administrator on the campus where the child attends school and one from a special education teacher.</a:t>
            </a:r>
          </a:p>
        </p:txBody>
      </p:sp>
      <p:sp>
        <p:nvSpPr>
          <p:cNvPr id="3" name="Content Placeholder 2"/>
          <p:cNvSpPr>
            <a:spLocks noGrp="1"/>
          </p:cNvSpPr>
          <p:nvPr>
            <p:ph idx="13"/>
          </p:nvPr>
        </p:nvSpPr>
        <p:spPr>
          <a:xfrm>
            <a:off x="2667000" y="228600"/>
            <a:ext cx="6019800" cy="890016"/>
          </a:xfrm>
        </p:spPr>
        <p:txBody>
          <a:bodyPr/>
          <a:lstStyle/>
          <a:p>
            <a:pPr algn="ctr"/>
            <a:r>
              <a:rPr lang="en-US" dirty="0"/>
              <a:t>By Whom?</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2437123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7675" y="1295400"/>
            <a:ext cx="8229600" cy="4525963"/>
          </a:xfrm>
        </p:spPr>
        <p:txBody>
          <a:bodyPr/>
          <a:lstStyle/>
          <a:p>
            <a:pPr marL="0" indent="0">
              <a:buNone/>
            </a:pPr>
            <a:r>
              <a:rPr lang="en-US" dirty="0"/>
              <a:t>The content of the IEP is defined in federal law and basically involves present levels, goals and services.  The IEP does not include eligibility categories or placement.  Although those issues are usually discussed by the IEP team, they are not a part of the “child’s IEP”.  Therefore, the amendment process can not be used to change a child’s eligibility or placement.</a:t>
            </a:r>
          </a:p>
        </p:txBody>
      </p:sp>
      <p:sp>
        <p:nvSpPr>
          <p:cNvPr id="3" name="Content Placeholder 2"/>
          <p:cNvSpPr>
            <a:spLocks noGrp="1"/>
          </p:cNvSpPr>
          <p:nvPr>
            <p:ph idx="13"/>
          </p:nvPr>
        </p:nvSpPr>
        <p:spPr>
          <a:xfrm>
            <a:off x="2667000" y="228600"/>
            <a:ext cx="6019800" cy="890016"/>
          </a:xfrm>
        </p:spPr>
        <p:txBody>
          <a:bodyPr/>
          <a:lstStyle/>
          <a:p>
            <a:pPr algn="ctr"/>
            <a:r>
              <a:rPr lang="en-US" dirty="0"/>
              <a:t>What Can Be Changed?</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3257419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41748"/>
            <a:ext cx="8229600" cy="4754563"/>
          </a:xfrm>
        </p:spPr>
        <p:txBody>
          <a:bodyPr/>
          <a:lstStyle/>
          <a:p>
            <a:pPr marL="0" indent="0">
              <a:buNone/>
            </a:pPr>
            <a:r>
              <a:rPr lang="en-US" dirty="0"/>
              <a:t>If the IEP Committee decides to amend the IEP without a meeting, the parent and public agency must agree to the process and the amendments in writing.  The </a:t>
            </a:r>
            <a:r>
              <a:rPr lang="en-US" i="1" dirty="0"/>
              <a:t>IEP Amendment Form (Appendix IEP.E), </a:t>
            </a:r>
            <a:r>
              <a:rPr lang="en-US" dirty="0"/>
              <a:t>or a similar form, may be used to document this process and the amendment. </a:t>
            </a:r>
          </a:p>
          <a:p>
            <a:pPr marL="0" indent="0">
              <a:buNone/>
            </a:pPr>
            <a:endParaRPr lang="en-US" dirty="0"/>
          </a:p>
          <a:p>
            <a:pPr marL="0" indent="0">
              <a:buNone/>
            </a:pPr>
            <a:endParaRPr lang="en-US" dirty="0"/>
          </a:p>
        </p:txBody>
      </p:sp>
      <p:sp>
        <p:nvSpPr>
          <p:cNvPr id="3" name="Content Placeholder 2"/>
          <p:cNvSpPr>
            <a:spLocks noGrp="1"/>
          </p:cNvSpPr>
          <p:nvPr>
            <p:ph idx="13"/>
          </p:nvPr>
        </p:nvSpPr>
        <p:spPr>
          <a:xfrm>
            <a:off x="2667000" y="51816"/>
            <a:ext cx="5867400" cy="1066800"/>
          </a:xfrm>
        </p:spPr>
        <p:txBody>
          <a:bodyPr/>
          <a:lstStyle/>
          <a:p>
            <a:pPr algn="ctr"/>
            <a:r>
              <a:rPr lang="en-US" dirty="0"/>
              <a:t>When an IEP Meeting IS Not Required</a:t>
            </a:r>
          </a:p>
          <a:p>
            <a:pPr algn="ctr"/>
            <a:endParaRPr lang="en-US" dirty="0"/>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1788603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2667000" y="51816"/>
            <a:ext cx="6096000" cy="1066800"/>
          </a:xfrm>
        </p:spPr>
        <p:txBody>
          <a:bodyPr/>
          <a:lstStyle/>
          <a:p>
            <a:pPr algn="ctr"/>
            <a:r>
              <a:rPr lang="en-US" dirty="0"/>
              <a:t>IEP Amendment Form</a:t>
            </a:r>
          </a:p>
        </p:txBody>
      </p:sp>
      <p:sp>
        <p:nvSpPr>
          <p:cNvPr id="4" name="Footer Placeholder 3"/>
          <p:cNvSpPr>
            <a:spLocks noGrp="1"/>
          </p:cNvSpPr>
          <p:nvPr>
            <p:ph type="ftr" sz="quarter" idx="15"/>
          </p:nvPr>
        </p:nvSpPr>
        <p:spPr/>
        <p:txBody>
          <a:bodyPr/>
          <a:lstStyle/>
          <a:p>
            <a:pPr>
              <a:defRPr/>
            </a:pPr>
            <a:r>
              <a:rPr lang="en-US"/>
              <a:t>©MDE – Office of Special Education</a:t>
            </a:r>
          </a:p>
        </p:txBody>
      </p:sp>
      <p:graphicFrame>
        <p:nvGraphicFramePr>
          <p:cNvPr id="5" name="Object 4"/>
          <p:cNvGraphicFramePr>
            <a:graphicFrameLocks noChangeAspect="1"/>
          </p:cNvGraphicFramePr>
          <p:nvPr>
            <p:extLst>
              <p:ext uri="{D42A27DB-BD31-4B8C-83A1-F6EECF244321}">
                <p14:modId xmlns:p14="http://schemas.microsoft.com/office/powerpoint/2010/main" val="1567117976"/>
              </p:ext>
            </p:extLst>
          </p:nvPr>
        </p:nvGraphicFramePr>
        <p:xfrm>
          <a:off x="2590801" y="1397333"/>
          <a:ext cx="4005154" cy="4647867"/>
        </p:xfrm>
        <a:graphic>
          <a:graphicData uri="http://schemas.openxmlformats.org/presentationml/2006/ole">
            <mc:AlternateContent xmlns:mc="http://schemas.openxmlformats.org/markup-compatibility/2006">
              <mc:Choice xmlns:v="urn:schemas-microsoft-com:vml" Requires="v">
                <p:oleObj spid="_x0000_s3081" name="Document" r:id="rId3" imgW="7238213" imgH="8398961" progId="Word.Document.12">
                  <p:embed/>
                </p:oleObj>
              </mc:Choice>
              <mc:Fallback>
                <p:oleObj name="Document" r:id="rId3" imgW="7238213" imgH="8398961" progId="Word.Document.12">
                  <p:embed/>
                  <p:pic>
                    <p:nvPicPr>
                      <p:cNvPr id="0" name=""/>
                      <p:cNvPicPr/>
                      <p:nvPr/>
                    </p:nvPicPr>
                    <p:blipFill>
                      <a:blip r:embed="rId4"/>
                      <a:stretch>
                        <a:fillRect/>
                      </a:stretch>
                    </p:blipFill>
                    <p:spPr>
                      <a:xfrm>
                        <a:off x="2590801" y="1397333"/>
                        <a:ext cx="4005154" cy="4647867"/>
                      </a:xfrm>
                      <a:prstGeom prst="rect">
                        <a:avLst/>
                      </a:prstGeom>
                    </p:spPr>
                  </p:pic>
                </p:oleObj>
              </mc:Fallback>
            </mc:AlternateContent>
          </a:graphicData>
        </a:graphic>
      </p:graphicFrame>
    </p:spTree>
    <p:extLst>
      <p:ext uri="{BB962C8B-B14F-4D97-AF65-F5344CB8AC3E}">
        <p14:creationId xmlns:p14="http://schemas.microsoft.com/office/powerpoint/2010/main" val="3193317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Either the special education teacher or the agency representative records the child’s personal data and completes the </a:t>
            </a:r>
            <a:r>
              <a:rPr lang="en-US" i="1" dirty="0"/>
              <a:t>Proposed Amendment </a:t>
            </a:r>
            <a:r>
              <a:rPr lang="en-US" dirty="0"/>
              <a:t>section. The public agency representative and/or special education teacher signs </a:t>
            </a:r>
            <a:r>
              <a:rPr lang="en-US" i="1" dirty="0"/>
              <a:t>Public Agency Agreement to Amendment</a:t>
            </a:r>
            <a:r>
              <a:rPr lang="en-US" dirty="0"/>
              <a:t> section to indicate the public agency’s agreement to the proposed amendment. </a:t>
            </a:r>
          </a:p>
          <a:p>
            <a:pPr marL="0" indent="0">
              <a:buNone/>
            </a:pPr>
            <a:r>
              <a:rPr lang="en-US" dirty="0"/>
              <a:t> </a:t>
            </a:r>
          </a:p>
          <a:p>
            <a:endParaRPr lang="en-US" dirty="0"/>
          </a:p>
        </p:txBody>
      </p:sp>
      <p:sp>
        <p:nvSpPr>
          <p:cNvPr id="3" name="Content Placeholder 2"/>
          <p:cNvSpPr>
            <a:spLocks noGrp="1"/>
          </p:cNvSpPr>
          <p:nvPr>
            <p:ph idx="13"/>
          </p:nvPr>
        </p:nvSpPr>
        <p:spPr>
          <a:xfrm>
            <a:off x="2667000" y="51816"/>
            <a:ext cx="6019800" cy="1066800"/>
          </a:xfrm>
        </p:spPr>
        <p:txBody>
          <a:bodyPr/>
          <a:lstStyle/>
          <a:p>
            <a:pPr algn="ctr"/>
            <a:r>
              <a:rPr lang="en-US" dirty="0"/>
              <a:t>Using the IEP Amendment Form</a:t>
            </a:r>
          </a:p>
          <a:p>
            <a:pPr algn="ctr"/>
            <a:endParaRPr lang="en-US" dirty="0"/>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1632982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dirty="0"/>
              <a:t>The public agency forwards the form to the parent. The parent completes the </a:t>
            </a:r>
            <a:r>
              <a:rPr lang="en-US" sz="2800" i="1" dirty="0"/>
              <a:t>Parent Agreement to Amendment</a:t>
            </a:r>
            <a:r>
              <a:rPr lang="en-US" sz="2800" dirty="0"/>
              <a:t> section by checking one box that represents the parent’s agreement or disagreement to the proposed amendment and signs the form. The parent may also include alternate language in place of the proposed amendment or make a comment. The parent may also request an IEP Committee meeting to discuss the proposed amendment.</a:t>
            </a:r>
          </a:p>
          <a:p>
            <a:endParaRPr lang="en-US" dirty="0"/>
          </a:p>
        </p:txBody>
      </p:sp>
      <p:sp>
        <p:nvSpPr>
          <p:cNvPr id="3" name="Content Placeholder 2"/>
          <p:cNvSpPr>
            <a:spLocks noGrp="1"/>
          </p:cNvSpPr>
          <p:nvPr>
            <p:ph idx="13"/>
          </p:nvPr>
        </p:nvSpPr>
        <p:spPr>
          <a:xfrm>
            <a:off x="2667000" y="51816"/>
            <a:ext cx="6096000" cy="1066800"/>
          </a:xfrm>
        </p:spPr>
        <p:txBody>
          <a:bodyPr/>
          <a:lstStyle/>
          <a:p>
            <a:pPr algn="ctr"/>
            <a:r>
              <a:rPr lang="en-US" dirty="0"/>
              <a:t>Using the IEP Amendment Form</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25712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754563"/>
          </a:xfrm>
        </p:spPr>
        <p:txBody>
          <a:bodyPr/>
          <a:lstStyle/>
          <a:p>
            <a:pPr lvl="0"/>
            <a:r>
              <a:rPr lang="en-US" sz="2800" dirty="0"/>
              <a:t>The parent returns the form to the public agency:</a:t>
            </a:r>
          </a:p>
          <a:p>
            <a:pPr lvl="1"/>
            <a:r>
              <a:rPr lang="en-US" sz="2400" dirty="0"/>
              <a:t>If both the public agency </a:t>
            </a:r>
            <a:r>
              <a:rPr lang="en-US" sz="2400" u="sng" dirty="0"/>
              <a:t>and</a:t>
            </a:r>
            <a:r>
              <a:rPr lang="en-US" sz="2400" dirty="0"/>
              <a:t> the parent agree to the amendment as written, the amendment will be incorporated into the IEP and implemented on the listed implementation date.</a:t>
            </a:r>
          </a:p>
          <a:p>
            <a:pPr lvl="1"/>
            <a:r>
              <a:rPr lang="en-US" sz="2400" dirty="0"/>
              <a:t>If either party fails to provide agreement to the amendment, the amendment must not be implemented. A new amendment form with a revised proposed amendment may be attached and sent through the process again.   </a:t>
            </a:r>
            <a:r>
              <a:rPr lang="en-US" dirty="0"/>
              <a:t> </a:t>
            </a:r>
          </a:p>
          <a:p>
            <a:endParaRPr lang="en-US" dirty="0"/>
          </a:p>
        </p:txBody>
      </p:sp>
      <p:sp>
        <p:nvSpPr>
          <p:cNvPr id="3" name="Content Placeholder 2"/>
          <p:cNvSpPr>
            <a:spLocks noGrp="1"/>
          </p:cNvSpPr>
          <p:nvPr>
            <p:ph idx="13"/>
          </p:nvPr>
        </p:nvSpPr>
        <p:spPr>
          <a:xfrm>
            <a:off x="2667000" y="51816"/>
            <a:ext cx="6096000" cy="1066800"/>
          </a:xfrm>
        </p:spPr>
        <p:txBody>
          <a:bodyPr/>
          <a:lstStyle/>
          <a:p>
            <a:pPr algn="ctr"/>
            <a:r>
              <a:rPr lang="en-US" dirty="0"/>
              <a:t>Using the IEP Amendment Form</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3969958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Once the language of an amendment is agreed upon, the public agency must provide the parent with a revised copy of the amended IEP and a </a:t>
            </a:r>
            <a:r>
              <a:rPr lang="en-US" i="1" dirty="0"/>
              <a:t>Prior Written Notice</a:t>
            </a:r>
            <a:r>
              <a:rPr lang="en-US" dirty="0"/>
              <a:t> (Appendix PS.E), or a similar form, of any proposed changes or refused changes with justifications. </a:t>
            </a:r>
          </a:p>
          <a:p>
            <a:pPr marL="0" indent="0">
              <a:buNone/>
            </a:pPr>
            <a:endParaRPr lang="en-US" dirty="0"/>
          </a:p>
        </p:txBody>
      </p:sp>
      <p:sp>
        <p:nvSpPr>
          <p:cNvPr id="3" name="Content Placeholder 2"/>
          <p:cNvSpPr>
            <a:spLocks noGrp="1"/>
          </p:cNvSpPr>
          <p:nvPr>
            <p:ph idx="13"/>
          </p:nvPr>
        </p:nvSpPr>
        <p:spPr>
          <a:xfrm>
            <a:off x="2667000" y="51816"/>
            <a:ext cx="6019800" cy="1066800"/>
          </a:xfrm>
        </p:spPr>
        <p:txBody>
          <a:bodyPr/>
          <a:lstStyle/>
          <a:p>
            <a:pPr algn="ctr"/>
            <a:r>
              <a:rPr lang="en-US" dirty="0"/>
              <a:t>Using the IEP Amendment Form</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2036921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A review or revision of the IEP may occur for the following purposes:</a:t>
            </a:r>
          </a:p>
          <a:p>
            <a:r>
              <a:rPr lang="en-US" dirty="0"/>
              <a:t>To determine whether the annual goals have been achieved and to revise the IEP if additional goals are needed or if a lack of expected progress toward the annual goals in the general education curriculum is found.</a:t>
            </a:r>
          </a:p>
          <a:p>
            <a:endParaRPr lang="en-US" dirty="0"/>
          </a:p>
          <a:p>
            <a:pPr marL="0" indent="0">
              <a:buNone/>
            </a:pPr>
            <a:endParaRPr lang="en-US" dirty="0"/>
          </a:p>
        </p:txBody>
      </p:sp>
      <p:sp>
        <p:nvSpPr>
          <p:cNvPr id="3" name="Content Placeholder 2"/>
          <p:cNvSpPr>
            <a:spLocks noGrp="1"/>
          </p:cNvSpPr>
          <p:nvPr>
            <p:ph idx="13"/>
          </p:nvPr>
        </p:nvSpPr>
        <p:spPr>
          <a:xfrm>
            <a:off x="2667000" y="228600"/>
            <a:ext cx="6248400" cy="890016"/>
          </a:xfrm>
        </p:spPr>
        <p:txBody>
          <a:bodyPr/>
          <a:lstStyle/>
          <a:p>
            <a:r>
              <a:rPr lang="en-US" dirty="0"/>
              <a:t>Review and Revision of IEP</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2216088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bwMode="auto">
          <a:xfrm>
            <a:off x="1485900" y="1981200"/>
            <a:ext cx="6172200" cy="175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sz="2500" dirty="0">
                <a:latin typeface="Calibri" panose="020F0502020204030204" pitchFamily="34" charset="0"/>
              </a:rPr>
              <a:t>To create a world-class educational system that gives students the knowledge and skills to be successful in college and the workforce and to flourish as parents and citizens</a:t>
            </a:r>
          </a:p>
        </p:txBody>
      </p:sp>
      <p:sp>
        <p:nvSpPr>
          <p:cNvPr id="10243" name="Date Placeholder 1"/>
          <p:cNvSpPr txBox="1">
            <a:spLocks/>
          </p:cNvSpPr>
          <p:nvPr/>
        </p:nvSpPr>
        <p:spPr bwMode="auto">
          <a:xfrm>
            <a:off x="0" y="6096000"/>
            <a:ext cx="91440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sz="1200" b="1">
              <a:solidFill>
                <a:srgbClr val="223264"/>
              </a:solidFill>
              <a:ea typeface="MS PGothic" panose="020B0600070205080204" pitchFamily="34" charset="-128"/>
            </a:endParaRPr>
          </a:p>
        </p:txBody>
      </p:sp>
      <p:sp>
        <p:nvSpPr>
          <p:cNvPr id="10244" name="TextBox 10"/>
          <p:cNvSpPr txBox="1">
            <a:spLocks noChangeArrowheads="1"/>
          </p:cNvSpPr>
          <p:nvPr/>
        </p:nvSpPr>
        <p:spPr bwMode="auto">
          <a:xfrm>
            <a:off x="1485900" y="1371600"/>
            <a:ext cx="13668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3600" b="1">
                <a:solidFill>
                  <a:srgbClr val="223264"/>
                </a:solidFill>
                <a:latin typeface="Calibri" panose="020F0502020204030204" pitchFamily="34" charset="0"/>
                <a:ea typeface="MS PGothic" panose="020B0600070205080204" pitchFamily="34" charset="-128"/>
              </a:rPr>
              <a:t>Vision</a:t>
            </a:r>
            <a:endParaRPr lang="en-US" altLang="en-US" b="1">
              <a:latin typeface="Calibri" panose="020F0502020204030204" pitchFamily="34" charset="0"/>
              <a:ea typeface="MS PGothic" panose="020B0600070205080204" pitchFamily="34" charset="-128"/>
            </a:endParaRPr>
          </a:p>
        </p:txBody>
      </p:sp>
      <p:sp>
        <p:nvSpPr>
          <p:cNvPr id="10245" name="TextBox 11"/>
          <p:cNvSpPr txBox="1">
            <a:spLocks noChangeArrowheads="1"/>
          </p:cNvSpPr>
          <p:nvPr/>
        </p:nvSpPr>
        <p:spPr bwMode="auto">
          <a:xfrm>
            <a:off x="1485900" y="4495800"/>
            <a:ext cx="6172200"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20000"/>
              </a:spcBef>
            </a:pPr>
            <a:r>
              <a:rPr lang="en-US" altLang="en-US" sz="2500">
                <a:solidFill>
                  <a:srgbClr val="223264"/>
                </a:solidFill>
                <a:latin typeface="Calibri" panose="020F0502020204030204" pitchFamily="34" charset="0"/>
                <a:ea typeface="MS PGothic" panose="020B0600070205080204" pitchFamily="34" charset="-128"/>
              </a:rPr>
              <a:t>To provide leadership through the development of policy and accountability systems so that all students are prepared to compete in the global community</a:t>
            </a:r>
          </a:p>
          <a:p>
            <a:endParaRPr lang="en-US" altLang="en-US">
              <a:latin typeface="Calibri" panose="020F0502020204030204" pitchFamily="34" charset="0"/>
              <a:ea typeface="MS PGothic" panose="020B0600070205080204" pitchFamily="34" charset="-128"/>
            </a:endParaRPr>
          </a:p>
        </p:txBody>
      </p:sp>
      <p:sp>
        <p:nvSpPr>
          <p:cNvPr id="10246" name="TextBox 10"/>
          <p:cNvSpPr txBox="1">
            <a:spLocks noChangeArrowheads="1"/>
          </p:cNvSpPr>
          <p:nvPr/>
        </p:nvSpPr>
        <p:spPr bwMode="auto">
          <a:xfrm>
            <a:off x="1485900" y="3886200"/>
            <a:ext cx="16811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3600" b="1">
                <a:solidFill>
                  <a:srgbClr val="223264"/>
                </a:solidFill>
                <a:latin typeface="Calibri" panose="020F0502020204030204" pitchFamily="34" charset="0"/>
                <a:ea typeface="MS PGothic" panose="020B0600070205080204" pitchFamily="34" charset="-128"/>
              </a:rPr>
              <a:t>Mission</a:t>
            </a:r>
            <a:endParaRPr lang="en-US" altLang="en-US" b="1">
              <a:latin typeface="Calibri" panose="020F0502020204030204" pitchFamily="34" charset="0"/>
              <a:ea typeface="MS PGothic" panose="020B0600070205080204" pitchFamily="34" charset="-128"/>
            </a:endParaRPr>
          </a:p>
        </p:txBody>
      </p:sp>
      <p:cxnSp>
        <p:nvCxnSpPr>
          <p:cNvPr id="3" name="Straight Connector 2"/>
          <p:cNvCxnSpPr>
            <a:cxnSpLocks noChangeShapeType="1"/>
          </p:cNvCxnSpPr>
          <p:nvPr/>
        </p:nvCxnSpPr>
        <p:spPr bwMode="auto">
          <a:xfrm>
            <a:off x="2857500" y="1695450"/>
            <a:ext cx="48006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2" name="Straight Connector 11"/>
          <p:cNvCxnSpPr>
            <a:cxnSpLocks noChangeShapeType="1"/>
          </p:cNvCxnSpPr>
          <p:nvPr/>
        </p:nvCxnSpPr>
        <p:spPr bwMode="auto">
          <a:xfrm flipV="1">
            <a:off x="3167063" y="4208463"/>
            <a:ext cx="4514850" cy="1587"/>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0249" name="Content Placeholder 5"/>
          <p:cNvSpPr>
            <a:spLocks noGrp="1"/>
          </p:cNvSpPr>
          <p:nvPr>
            <p:ph idx="13"/>
          </p:nvPr>
        </p:nvSpPr>
        <p:spPr bwMode="auto">
          <a:xfrm>
            <a:off x="2590800" y="0"/>
            <a:ext cx="65532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latin typeface="Calibri" panose="020F0502020204030204" pitchFamily="34" charset="0"/>
              </a:rPr>
              <a:t>State Board of Education Vision and Mission: </a:t>
            </a:r>
            <a:r>
              <a:rPr lang="en-US" altLang="en-US" sz="2400">
                <a:latin typeface="Calibri" panose="020F0502020204030204" pitchFamily="34" charset="0"/>
              </a:rPr>
              <a:t>5-Year Strategic Plan for 2016-2020 </a:t>
            </a:r>
          </a:p>
        </p:txBody>
      </p:sp>
      <p:sp>
        <p:nvSpPr>
          <p:cNvPr id="10250" name="Footer Placeholder 1"/>
          <p:cNvSpPr>
            <a:spLocks noGrp="1"/>
          </p:cNvSpPr>
          <p:nvPr>
            <p:ph type="ftr"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a:solidFill>
                  <a:srgbClr val="223264"/>
                </a:solidFill>
              </a:rPr>
              <a:t>©MDE – Office of Special Education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4068" y="1905000"/>
            <a:ext cx="8229600" cy="4525963"/>
          </a:xfrm>
        </p:spPr>
        <p:txBody>
          <a:bodyPr/>
          <a:lstStyle/>
          <a:p>
            <a:r>
              <a:rPr lang="en-US" dirty="0"/>
              <a:t>To review and revise the child’s postsecondary goals, as needed, and to determine whether the child is making sufficient progress to achieve these postsecondary goals and/or if revisions to the type of or amount of transition services are needed.</a:t>
            </a:r>
          </a:p>
        </p:txBody>
      </p:sp>
      <p:sp>
        <p:nvSpPr>
          <p:cNvPr id="3" name="Content Placeholder 2"/>
          <p:cNvSpPr>
            <a:spLocks noGrp="1"/>
          </p:cNvSpPr>
          <p:nvPr>
            <p:ph idx="13"/>
          </p:nvPr>
        </p:nvSpPr>
        <p:spPr>
          <a:xfrm>
            <a:off x="2667000" y="228600"/>
            <a:ext cx="6019800" cy="890016"/>
          </a:xfrm>
        </p:spPr>
        <p:txBody>
          <a:bodyPr/>
          <a:lstStyle/>
          <a:p>
            <a:r>
              <a:rPr lang="en-US" dirty="0"/>
              <a:t>Review and Revision of IEP </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424149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62200"/>
            <a:ext cx="8229600" cy="3763963"/>
          </a:xfrm>
        </p:spPr>
        <p:txBody>
          <a:bodyPr/>
          <a:lstStyle/>
          <a:p>
            <a:r>
              <a:rPr lang="en-US" dirty="0"/>
              <a:t>To determine whether any additional assessments are necessary and/or to incorporate the results of any assessments conducted.</a:t>
            </a:r>
          </a:p>
        </p:txBody>
      </p:sp>
      <p:sp>
        <p:nvSpPr>
          <p:cNvPr id="3" name="Content Placeholder 2"/>
          <p:cNvSpPr>
            <a:spLocks noGrp="1"/>
          </p:cNvSpPr>
          <p:nvPr>
            <p:ph idx="13"/>
          </p:nvPr>
        </p:nvSpPr>
        <p:spPr>
          <a:xfrm>
            <a:off x="2667000" y="304800"/>
            <a:ext cx="6705600" cy="813816"/>
          </a:xfrm>
        </p:spPr>
        <p:txBody>
          <a:bodyPr/>
          <a:lstStyle/>
          <a:p>
            <a:r>
              <a:rPr lang="en-US" dirty="0"/>
              <a:t>Review and Revision of IEP</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3041766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297363"/>
          </a:xfrm>
        </p:spPr>
        <p:txBody>
          <a:bodyPr/>
          <a:lstStyle/>
          <a:p>
            <a:r>
              <a:rPr lang="en-US" dirty="0"/>
              <a:t>To review any new information about the child provided to, or by, the parent.</a:t>
            </a:r>
          </a:p>
          <a:p>
            <a:pPr marL="0" indent="0">
              <a:buNone/>
            </a:pPr>
            <a:endParaRPr lang="en-US" dirty="0"/>
          </a:p>
          <a:p>
            <a:r>
              <a:rPr lang="en-US" dirty="0"/>
              <a:t>To address the child’s new academic, developmental, and functioning needs.</a:t>
            </a:r>
          </a:p>
          <a:p>
            <a:pPr marL="0" indent="0">
              <a:buNone/>
            </a:pPr>
            <a:endParaRPr lang="en-US" dirty="0"/>
          </a:p>
        </p:txBody>
      </p:sp>
      <p:sp>
        <p:nvSpPr>
          <p:cNvPr id="3" name="Content Placeholder 2"/>
          <p:cNvSpPr>
            <a:spLocks noGrp="1"/>
          </p:cNvSpPr>
          <p:nvPr>
            <p:ph idx="13"/>
          </p:nvPr>
        </p:nvSpPr>
        <p:spPr>
          <a:xfrm>
            <a:off x="2667000" y="304800"/>
            <a:ext cx="6019800" cy="813816"/>
          </a:xfrm>
        </p:spPr>
        <p:txBody>
          <a:bodyPr/>
          <a:lstStyle/>
          <a:p>
            <a:r>
              <a:rPr lang="en-US" dirty="0"/>
              <a:t>Review and Revision of IEP</a:t>
            </a:r>
          </a:p>
          <a:p>
            <a:endParaRPr lang="en-US" dirty="0"/>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2728090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876800"/>
            <a:ext cx="8229600" cy="1249363"/>
          </a:xfrm>
        </p:spPr>
        <p:txBody>
          <a:bodyPr/>
          <a:lstStyle/>
          <a:p>
            <a:pPr marL="0" indent="0">
              <a:buNone/>
            </a:pPr>
            <a:r>
              <a:rPr lang="en-US" dirty="0"/>
              <a:t>Changes should be recorded in the </a:t>
            </a:r>
            <a:r>
              <a:rPr lang="en-US" i="1" dirty="0"/>
              <a:t>Summary of Revision section of the IEP.  </a:t>
            </a:r>
          </a:p>
        </p:txBody>
      </p:sp>
      <p:sp>
        <p:nvSpPr>
          <p:cNvPr id="3" name="Content Placeholder 2"/>
          <p:cNvSpPr>
            <a:spLocks noGrp="1"/>
          </p:cNvSpPr>
          <p:nvPr>
            <p:ph idx="13"/>
          </p:nvPr>
        </p:nvSpPr>
        <p:spPr>
          <a:xfrm>
            <a:off x="2667000" y="51816"/>
            <a:ext cx="6324600" cy="1066800"/>
          </a:xfrm>
        </p:spPr>
        <p:txBody>
          <a:bodyPr/>
          <a:lstStyle/>
          <a:p>
            <a:pPr algn="ctr"/>
            <a:r>
              <a:rPr lang="en-US" dirty="0"/>
              <a:t>Revisions or Amendments</a:t>
            </a:r>
          </a:p>
        </p:txBody>
      </p:sp>
      <p:sp>
        <p:nvSpPr>
          <p:cNvPr id="4" name="Footer Placeholder 3"/>
          <p:cNvSpPr>
            <a:spLocks noGrp="1"/>
          </p:cNvSpPr>
          <p:nvPr>
            <p:ph type="ftr" sz="quarter" idx="15"/>
          </p:nvPr>
        </p:nvSpPr>
        <p:spPr/>
        <p:txBody>
          <a:bodyPr/>
          <a:lstStyle/>
          <a:p>
            <a:pPr>
              <a:defRPr/>
            </a:pPr>
            <a:r>
              <a:rPr lang="en-US" dirty="0"/>
              <a:t>©MDE – Office of Special Education</a:t>
            </a:r>
          </a:p>
        </p:txBody>
      </p:sp>
      <p:graphicFrame>
        <p:nvGraphicFramePr>
          <p:cNvPr id="5" name="Object 4"/>
          <p:cNvGraphicFramePr>
            <a:graphicFrameLocks noChangeAspect="1"/>
          </p:cNvGraphicFramePr>
          <p:nvPr>
            <p:extLst>
              <p:ext uri="{D42A27DB-BD31-4B8C-83A1-F6EECF244321}">
                <p14:modId xmlns:p14="http://schemas.microsoft.com/office/powerpoint/2010/main" val="1939260351"/>
              </p:ext>
            </p:extLst>
          </p:nvPr>
        </p:nvGraphicFramePr>
        <p:xfrm>
          <a:off x="1066800" y="1498600"/>
          <a:ext cx="7269162" cy="3606800"/>
        </p:xfrm>
        <a:graphic>
          <a:graphicData uri="http://schemas.openxmlformats.org/presentationml/2006/ole">
            <mc:AlternateContent xmlns:mc="http://schemas.openxmlformats.org/markup-compatibility/2006">
              <mc:Choice xmlns:v="urn:schemas-microsoft-com:vml" Requires="v">
                <p:oleObj spid="_x0000_s4105" name="Document" r:id="rId4" imgW="7269159" imgH="3656676" progId="Word.Document.12">
                  <p:embed/>
                </p:oleObj>
              </mc:Choice>
              <mc:Fallback>
                <p:oleObj name="Document" r:id="rId4" imgW="7269159" imgH="3656676" progId="Word.Document.12">
                  <p:embed/>
                  <p:pic>
                    <p:nvPicPr>
                      <p:cNvPr id="0" name=""/>
                      <p:cNvPicPr/>
                      <p:nvPr/>
                    </p:nvPicPr>
                    <p:blipFill>
                      <a:blip r:embed="rId5"/>
                      <a:stretch>
                        <a:fillRect/>
                      </a:stretch>
                    </p:blipFill>
                    <p:spPr>
                      <a:xfrm>
                        <a:off x="1066800" y="1498600"/>
                        <a:ext cx="7269162" cy="3606800"/>
                      </a:xfrm>
                      <a:prstGeom prst="rect">
                        <a:avLst/>
                      </a:prstGeom>
                    </p:spPr>
                  </p:pic>
                </p:oleObj>
              </mc:Fallback>
            </mc:AlternateContent>
          </a:graphicData>
        </a:graphic>
      </p:graphicFrame>
    </p:spTree>
    <p:extLst>
      <p:ext uri="{BB962C8B-B14F-4D97-AF65-F5344CB8AC3E}">
        <p14:creationId xmlns:p14="http://schemas.microsoft.com/office/powerpoint/2010/main" val="1825004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14600"/>
            <a:ext cx="8229600" cy="3611563"/>
          </a:xfrm>
        </p:spPr>
        <p:txBody>
          <a:bodyPr/>
          <a:lstStyle/>
          <a:p>
            <a:pPr marL="0" indent="0">
              <a:buNone/>
            </a:pPr>
            <a:r>
              <a:rPr lang="en-US" dirty="0"/>
              <a:t>Following any revision or amendment to the IEP, the public agency must provide the parent a copy of the new IEP and a </a:t>
            </a:r>
            <a:r>
              <a:rPr lang="en-US" i="1" dirty="0"/>
              <a:t>Prior Written Notice </a:t>
            </a:r>
            <a:r>
              <a:rPr lang="en-US" dirty="0"/>
              <a:t>of any proposed changes or refused changes with justification.  </a:t>
            </a:r>
            <a:endParaRPr lang="en-US" i="1" dirty="0"/>
          </a:p>
        </p:txBody>
      </p:sp>
      <p:sp>
        <p:nvSpPr>
          <p:cNvPr id="3" name="Content Placeholder 2"/>
          <p:cNvSpPr>
            <a:spLocks noGrp="1"/>
          </p:cNvSpPr>
          <p:nvPr>
            <p:ph idx="13"/>
          </p:nvPr>
        </p:nvSpPr>
        <p:spPr>
          <a:xfrm>
            <a:off x="2739025" y="152400"/>
            <a:ext cx="5943600" cy="1066800"/>
          </a:xfrm>
        </p:spPr>
        <p:txBody>
          <a:bodyPr/>
          <a:lstStyle/>
          <a:p>
            <a:pPr algn="ctr"/>
            <a:r>
              <a:rPr lang="en-US" dirty="0"/>
              <a:t>Revisions or Amendments</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927846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14600"/>
            <a:ext cx="8229600" cy="4525963"/>
          </a:xfrm>
        </p:spPr>
        <p:txBody>
          <a:bodyPr/>
          <a:lstStyle/>
          <a:p>
            <a:pPr marL="0" indent="0">
              <a:buNone/>
            </a:pPr>
            <a:r>
              <a:rPr lang="en-US" dirty="0"/>
              <a:t>Every member of the IEP Committee and every service provider responsible for implementing the IEP must be informed of any changes.</a:t>
            </a:r>
          </a:p>
        </p:txBody>
      </p:sp>
      <p:sp>
        <p:nvSpPr>
          <p:cNvPr id="3" name="Content Placeholder 2"/>
          <p:cNvSpPr>
            <a:spLocks noGrp="1"/>
          </p:cNvSpPr>
          <p:nvPr>
            <p:ph idx="13"/>
          </p:nvPr>
        </p:nvSpPr>
        <p:spPr>
          <a:xfrm>
            <a:off x="2590800" y="381000"/>
            <a:ext cx="6324600" cy="1066800"/>
          </a:xfrm>
        </p:spPr>
        <p:txBody>
          <a:bodyPr/>
          <a:lstStyle/>
          <a:p>
            <a:pPr algn="ctr"/>
            <a:r>
              <a:rPr lang="en-US" dirty="0"/>
              <a:t>Revisions or Amendments</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2996372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297363"/>
          </a:xfrm>
        </p:spPr>
        <p:txBody>
          <a:bodyPr/>
          <a:lstStyle/>
          <a:p>
            <a:pPr marL="0" indent="0">
              <a:buNone/>
            </a:pPr>
            <a:r>
              <a:rPr lang="en-US" i="1" dirty="0"/>
              <a:t>The purpose, date and attendees of the IEP Committee meeting should be recorded on the second page of the IEP; however, the IEP Committee Meeting Date recorded on the first page of the IEP should </a:t>
            </a:r>
            <a:r>
              <a:rPr lang="en-US" i="1" u="sng" dirty="0"/>
              <a:t>not</a:t>
            </a:r>
            <a:r>
              <a:rPr lang="en-US" i="1" dirty="0"/>
              <a:t> be updated (unless the meeting is considered an annual review).</a:t>
            </a:r>
          </a:p>
        </p:txBody>
      </p:sp>
      <p:sp>
        <p:nvSpPr>
          <p:cNvPr id="3" name="Content Placeholder 2"/>
          <p:cNvSpPr>
            <a:spLocks noGrp="1"/>
          </p:cNvSpPr>
          <p:nvPr>
            <p:ph idx="13"/>
          </p:nvPr>
        </p:nvSpPr>
        <p:spPr>
          <a:xfrm>
            <a:off x="2667000" y="228600"/>
            <a:ext cx="6248400" cy="890016"/>
          </a:xfrm>
        </p:spPr>
        <p:txBody>
          <a:bodyPr/>
          <a:lstStyle/>
          <a:p>
            <a:pPr algn="ctr"/>
            <a:r>
              <a:rPr lang="en-US" dirty="0"/>
              <a:t>Revisions or Amendments</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42578824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2667000" y="228600"/>
            <a:ext cx="5638800" cy="890016"/>
          </a:xfrm>
        </p:spPr>
        <p:txBody>
          <a:bodyPr/>
          <a:lstStyle/>
          <a:p>
            <a:pPr algn="ctr"/>
            <a:r>
              <a:rPr lang="en-US" dirty="0"/>
              <a:t>Questions?</a:t>
            </a:r>
          </a:p>
        </p:txBody>
      </p:sp>
      <p:sp>
        <p:nvSpPr>
          <p:cNvPr id="4" name="Footer Placeholder 3"/>
          <p:cNvSpPr>
            <a:spLocks noGrp="1"/>
          </p:cNvSpPr>
          <p:nvPr>
            <p:ph type="ftr" sz="quarter" idx="15"/>
          </p:nvPr>
        </p:nvSpPr>
        <p:spPr/>
        <p:txBody>
          <a:bodyPr/>
          <a:lstStyle/>
          <a:p>
            <a:pPr>
              <a:defRPr/>
            </a:pPr>
            <a:r>
              <a:rPr lang="en-US"/>
              <a:t>©MDE – Office of Special Education</a:t>
            </a:r>
          </a:p>
        </p:txBody>
      </p:sp>
      <p:pic>
        <p:nvPicPr>
          <p:cNvPr id="6146" name="Picture 2" descr="http://www.clker.com/cliparts/7/2/e/7/1375930515977128357Coloured%20question%20marks.svg.hi.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27020" y="1905000"/>
            <a:ext cx="4402380" cy="3338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192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685800" y="1219199"/>
            <a:ext cx="8001000" cy="5064125"/>
          </a:xfrm>
        </p:spPr>
        <p:txBody>
          <a:bodyPr>
            <a:normAutofit fontScale="92500" lnSpcReduction="10000"/>
          </a:bodyPr>
          <a:lstStyle/>
          <a:p>
            <a:pPr marL="0" indent="0" algn="ctr">
              <a:buNone/>
            </a:pPr>
            <a:r>
              <a:rPr lang="en-US" sz="2400" b="1" dirty="0">
                <a:solidFill>
                  <a:schemeClr val="tx2">
                    <a:lumMod val="50000"/>
                  </a:schemeClr>
                </a:solidFill>
                <a:latin typeface="Calibri" panose="020F0502020204030204" pitchFamily="34" charset="0"/>
              </a:rPr>
              <a:t>Dr. Margaret Ellmer</a:t>
            </a:r>
          </a:p>
          <a:p>
            <a:pPr marL="0" indent="0" algn="ctr">
              <a:buNone/>
            </a:pPr>
            <a:r>
              <a:rPr lang="en-US" sz="2400" b="1" dirty="0">
                <a:solidFill>
                  <a:schemeClr val="tx2">
                    <a:lumMod val="50000"/>
                  </a:schemeClr>
                </a:solidFill>
                <a:latin typeface="Calibri" panose="020F0502020204030204" pitchFamily="34" charset="0"/>
              </a:rPr>
              <a:t>Professional Development Coordinator</a:t>
            </a:r>
          </a:p>
          <a:p>
            <a:pPr marL="0" indent="0" algn="ctr">
              <a:buNone/>
            </a:pPr>
            <a:r>
              <a:rPr lang="en-US" sz="2400" b="1" dirty="0">
                <a:solidFill>
                  <a:schemeClr val="tx2">
                    <a:lumMod val="50000"/>
                  </a:schemeClr>
                </a:solidFill>
                <a:latin typeface="Calibri" panose="020F0502020204030204" pitchFamily="34" charset="0"/>
                <a:hlinkClick r:id="rId2"/>
              </a:rPr>
              <a:t>Margaret.ellmer@mdek12.org</a:t>
            </a:r>
            <a:endParaRPr lang="en-US" sz="2400" b="1" dirty="0">
              <a:solidFill>
                <a:schemeClr val="tx2">
                  <a:lumMod val="50000"/>
                </a:schemeClr>
              </a:solidFill>
              <a:latin typeface="Calibri" panose="020F0502020204030204" pitchFamily="34" charset="0"/>
            </a:endParaRPr>
          </a:p>
          <a:p>
            <a:pPr marL="0" indent="0" algn="ctr">
              <a:buNone/>
            </a:pPr>
            <a:r>
              <a:rPr lang="en-US" sz="2400" b="1" dirty="0">
                <a:solidFill>
                  <a:schemeClr val="tx2">
                    <a:lumMod val="50000"/>
                  </a:schemeClr>
                </a:solidFill>
                <a:latin typeface="Calibri" panose="020F0502020204030204" pitchFamily="34" charset="0"/>
              </a:rPr>
              <a:t>Sharon Strong Coon</a:t>
            </a:r>
          </a:p>
          <a:p>
            <a:pPr marL="0" indent="0" algn="ctr">
              <a:buNone/>
            </a:pPr>
            <a:r>
              <a:rPr lang="en-US" sz="2400" b="1" dirty="0">
                <a:solidFill>
                  <a:schemeClr val="tx2">
                    <a:lumMod val="50000"/>
                  </a:schemeClr>
                </a:solidFill>
                <a:latin typeface="Calibri" panose="020F0502020204030204" pitchFamily="34" charset="0"/>
              </a:rPr>
              <a:t>Office Director</a:t>
            </a:r>
          </a:p>
          <a:p>
            <a:pPr marL="0" indent="0" algn="ctr">
              <a:buNone/>
            </a:pPr>
            <a:r>
              <a:rPr lang="en-US" sz="2400" b="1" dirty="0">
                <a:solidFill>
                  <a:schemeClr val="tx2">
                    <a:lumMod val="50000"/>
                  </a:schemeClr>
                </a:solidFill>
                <a:latin typeface="Calibri" panose="020F0502020204030204" pitchFamily="34" charset="0"/>
                <a:hlinkClick r:id="rId3"/>
              </a:rPr>
              <a:t>Scoon@mdek12.org</a:t>
            </a:r>
            <a:endParaRPr lang="en-US" sz="2400" b="1" dirty="0">
              <a:solidFill>
                <a:schemeClr val="tx2">
                  <a:lumMod val="50000"/>
                </a:schemeClr>
              </a:solidFill>
              <a:latin typeface="Calibri" panose="020F0502020204030204" pitchFamily="34" charset="0"/>
            </a:endParaRPr>
          </a:p>
          <a:p>
            <a:pPr marL="0" indent="0" algn="ctr">
              <a:buNone/>
            </a:pPr>
            <a:r>
              <a:rPr lang="en-US" sz="2400" b="1" dirty="0">
                <a:solidFill>
                  <a:schemeClr val="tx2">
                    <a:lumMod val="50000"/>
                  </a:schemeClr>
                </a:solidFill>
                <a:latin typeface="Calibri" panose="020F0502020204030204" pitchFamily="34" charset="0"/>
              </a:rPr>
              <a:t>Tanya Bradley</a:t>
            </a:r>
          </a:p>
          <a:p>
            <a:pPr marL="0" indent="0" algn="ctr">
              <a:buNone/>
            </a:pPr>
            <a:r>
              <a:rPr lang="en-US" sz="2400" b="1" dirty="0">
                <a:solidFill>
                  <a:schemeClr val="tx2">
                    <a:lumMod val="50000"/>
                  </a:schemeClr>
                </a:solidFill>
                <a:latin typeface="Calibri" panose="020F0502020204030204" pitchFamily="34" charset="0"/>
              </a:rPr>
              <a:t>Bureau Director</a:t>
            </a:r>
          </a:p>
          <a:p>
            <a:pPr marL="0" indent="0" algn="ctr">
              <a:buNone/>
            </a:pPr>
            <a:r>
              <a:rPr lang="en-US" sz="2400" b="1" dirty="0">
                <a:solidFill>
                  <a:schemeClr val="tx2">
                    <a:lumMod val="50000"/>
                  </a:schemeClr>
                </a:solidFill>
                <a:latin typeface="Calibri" panose="020F0502020204030204" pitchFamily="34" charset="0"/>
                <a:hlinkClick r:id="rId4"/>
              </a:rPr>
              <a:t>TBradley@mdek12.org</a:t>
            </a:r>
            <a:endParaRPr lang="en-US" sz="2400" b="1" dirty="0">
              <a:solidFill>
                <a:schemeClr val="tx2">
                  <a:lumMod val="50000"/>
                </a:schemeClr>
              </a:solidFill>
              <a:latin typeface="Calibri" panose="020F0502020204030204" pitchFamily="34" charset="0"/>
            </a:endParaRPr>
          </a:p>
          <a:p>
            <a:pPr marL="0" indent="0" algn="ctr">
              <a:buNone/>
            </a:pPr>
            <a:endParaRPr lang="en-US" sz="2400" b="1" dirty="0">
              <a:solidFill>
                <a:schemeClr val="tx2">
                  <a:lumMod val="50000"/>
                </a:schemeClr>
              </a:solidFill>
              <a:latin typeface="Calibri" panose="020F0502020204030204" pitchFamily="34" charset="0"/>
            </a:endParaRPr>
          </a:p>
          <a:p>
            <a:pPr marL="0" indent="0" algn="ctr">
              <a:buNone/>
            </a:pPr>
            <a:r>
              <a:rPr lang="en-US" sz="2400" b="1" dirty="0">
                <a:solidFill>
                  <a:schemeClr val="tx2">
                    <a:lumMod val="50000"/>
                  </a:schemeClr>
                </a:solidFill>
                <a:latin typeface="Calibri" panose="020F0502020204030204" pitchFamily="34" charset="0"/>
              </a:rPr>
              <a:t>Office of Special Education</a:t>
            </a:r>
          </a:p>
          <a:p>
            <a:pPr marL="0" indent="0" algn="ctr">
              <a:buNone/>
            </a:pPr>
            <a:r>
              <a:rPr lang="en-US" sz="2400" b="1" dirty="0">
                <a:solidFill>
                  <a:schemeClr val="tx2">
                    <a:lumMod val="50000"/>
                  </a:schemeClr>
                </a:solidFill>
                <a:latin typeface="Calibri" panose="020F0502020204030204" pitchFamily="34" charset="0"/>
                <a:hlinkClick r:id="rId5"/>
              </a:rPr>
              <a:t>www.mdek12.org/ose</a:t>
            </a:r>
            <a:endParaRPr lang="en-US" sz="2400" b="1" dirty="0">
              <a:solidFill>
                <a:schemeClr val="tx2">
                  <a:lumMod val="50000"/>
                </a:schemeClr>
              </a:solidFill>
              <a:latin typeface="Calibri" panose="020F0502020204030204" pitchFamily="34" charset="0"/>
            </a:endParaRPr>
          </a:p>
          <a:p>
            <a:pPr marL="0" indent="0" algn="ctr">
              <a:buNone/>
            </a:pPr>
            <a:r>
              <a:rPr lang="en-US" sz="2400" b="1" dirty="0">
                <a:solidFill>
                  <a:schemeClr val="tx2">
                    <a:lumMod val="50000"/>
                  </a:schemeClr>
                </a:solidFill>
                <a:latin typeface="Calibri" panose="020F0502020204030204" pitchFamily="34" charset="0"/>
              </a:rPr>
              <a:t>(601) 359-3498</a:t>
            </a:r>
          </a:p>
          <a:p>
            <a:pPr marL="0" indent="0" algn="ctr">
              <a:buNone/>
            </a:pPr>
            <a:endParaRPr lang="en-US" sz="2400" b="1" dirty="0">
              <a:solidFill>
                <a:schemeClr val="tx2">
                  <a:lumMod val="50000"/>
                </a:schemeClr>
              </a:solidFill>
              <a:latin typeface="Calibri" panose="020F0502020204030204" pitchFamily="34" charset="0"/>
            </a:endParaRPr>
          </a:p>
        </p:txBody>
      </p:sp>
      <p:sp>
        <p:nvSpPr>
          <p:cNvPr id="4" name="Content Placeholder 3"/>
          <p:cNvSpPr>
            <a:spLocks noGrp="1"/>
          </p:cNvSpPr>
          <p:nvPr>
            <p:ph idx="14"/>
          </p:nvPr>
        </p:nvSpPr>
        <p:spPr>
          <a:xfrm>
            <a:off x="2667000" y="359665"/>
            <a:ext cx="6248400" cy="1011936"/>
          </a:xfrm>
        </p:spPr>
        <p:txBody>
          <a:bodyPr>
            <a:normAutofit/>
          </a:bodyPr>
          <a:lstStyle/>
          <a:p>
            <a:pPr algn="ctr"/>
            <a:r>
              <a:rPr lang="en-US" sz="4000" i="0" dirty="0">
                <a:solidFill>
                  <a:schemeClr val="accent4">
                    <a:lumMod val="50000"/>
                  </a:schemeClr>
                </a:solidFill>
                <a:latin typeface="Calibri" panose="020F0502020204030204" pitchFamily="34" charset="0"/>
              </a:rPr>
              <a:t>Contact</a:t>
            </a:r>
            <a:r>
              <a:rPr lang="en-US" sz="4400" dirty="0">
                <a:solidFill>
                  <a:schemeClr val="accent4">
                    <a:lumMod val="50000"/>
                  </a:schemeClr>
                </a:solidFill>
                <a:latin typeface="Calibri" panose="020F0502020204030204" pitchFamily="34" charset="0"/>
              </a:rPr>
              <a:t> </a:t>
            </a:r>
            <a:r>
              <a:rPr lang="en-US" sz="4400" i="0" dirty="0">
                <a:solidFill>
                  <a:schemeClr val="accent4">
                    <a:lumMod val="50000"/>
                  </a:schemeClr>
                </a:solidFill>
                <a:latin typeface="Calibri" panose="020F0502020204030204" pitchFamily="34" charset="0"/>
              </a:rPr>
              <a:t>Information</a:t>
            </a:r>
          </a:p>
        </p:txBody>
      </p:sp>
      <p:sp>
        <p:nvSpPr>
          <p:cNvPr id="6" name="Slide Number Placeholder 5"/>
          <p:cNvSpPr>
            <a:spLocks noGrp="1"/>
          </p:cNvSpPr>
          <p:nvPr>
            <p:ph type="sldNum" sz="quarter" idx="17"/>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289A77A-8EB7-4AD6-BC28-BA24F93148A4}" type="slidenum">
              <a:rPr kumimoji="0" lang="en-US" altLang="en-US" sz="1200" b="1" i="0" u="none" strike="noStrike" kern="1200" cap="none" spc="0" normalizeH="0" baseline="0" noProof="0" smtClean="0">
                <a:ln>
                  <a:noFill/>
                </a:ln>
                <a:solidFill>
                  <a:srgbClr val="223264"/>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1" i="0" u="none" strike="noStrike" kern="1200" cap="none" spc="0" normalizeH="0" baseline="0" noProof="0">
              <a:ln>
                <a:noFill/>
              </a:ln>
              <a:solidFill>
                <a:srgbClr val="223264"/>
              </a:solidFill>
              <a:effectLst/>
              <a:uLnTx/>
              <a:uFillTx/>
              <a:latin typeface="Arial" panose="020B0604020202020204" pitchFamily="34" charset="0"/>
              <a:ea typeface="+mn-ea"/>
              <a:cs typeface="Arial" panose="020B0604020202020204" pitchFamily="34" charset="0"/>
            </a:endParaRPr>
          </a:p>
        </p:txBody>
      </p:sp>
      <p:sp>
        <p:nvSpPr>
          <p:cNvPr id="9" name="Rectangle 8"/>
          <p:cNvSpPr/>
          <p:nvPr/>
        </p:nvSpPr>
        <p:spPr>
          <a:xfrm>
            <a:off x="104467" y="6400799"/>
            <a:ext cx="2664475" cy="27699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223264"/>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6"/>
          </p:nvPr>
        </p:nvSpPr>
        <p:spPr>
          <a:xfrm>
            <a:off x="3124200" y="6283325"/>
            <a:ext cx="3124200" cy="50165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65000"/>
                  </a:prstClr>
                </a:solidFill>
                <a:effectLst/>
                <a:uLnTx/>
                <a:uFillTx/>
                <a:latin typeface="Arial" pitchFamily="34" charset="0"/>
                <a:ea typeface="+mn-ea"/>
                <a:cs typeface="Arial" pitchFamily="34" charset="0"/>
              </a:rPr>
              <a:t>© MDE-Bureau of Instructional Support</a:t>
            </a:r>
          </a:p>
        </p:txBody>
      </p:sp>
    </p:spTree>
    <p:extLst>
      <p:ext uri="{BB962C8B-B14F-4D97-AF65-F5344CB8AC3E}">
        <p14:creationId xmlns:p14="http://schemas.microsoft.com/office/powerpoint/2010/main" val="3300192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4"/>
          <p:cNvSpPr>
            <a:spLocks noGrp="1"/>
          </p:cNvSpPr>
          <p:nvPr>
            <p:ph idx="1"/>
          </p:nvPr>
        </p:nvSpPr>
        <p:spPr bwMode="auto">
          <a:xfrm>
            <a:off x="714375" y="1943102"/>
            <a:ext cx="7447359" cy="42719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1435" tIns="25718" rIns="51435" bIns="25718" numCol="1" anchor="t" anchorCtr="0" compatLnSpc="1">
            <a:prstTxWarp prst="textNoShape">
              <a:avLst/>
            </a:prstTxWarp>
          </a:bodyPr>
          <a:lstStyle/>
          <a:p>
            <a:pPr>
              <a:spcAft>
                <a:spcPts val="450"/>
              </a:spcAft>
              <a:buClr>
                <a:srgbClr val="FF0000"/>
              </a:buClr>
              <a:buFont typeface="Wingdings" charset="2"/>
              <a:buChar char="ü"/>
            </a:pPr>
            <a:r>
              <a:rPr lang="en-US" altLang="en-US" sz="2250" dirty="0">
                <a:latin typeface="Arial" charset="0"/>
                <a:ea typeface="Arial" charset="0"/>
                <a:cs typeface="Arial" charset="0"/>
              </a:rPr>
              <a:t>All Students Proficient and Showing Growth in All Assessed Areas</a:t>
            </a:r>
          </a:p>
          <a:p>
            <a:pPr>
              <a:spcAft>
                <a:spcPts val="450"/>
              </a:spcAft>
              <a:buClr>
                <a:srgbClr val="FF0000"/>
              </a:buClr>
              <a:buFont typeface="Wingdings" charset="2"/>
              <a:buChar char="ü"/>
            </a:pPr>
            <a:r>
              <a:rPr lang="en-US" altLang="en-US" sz="2250" dirty="0">
                <a:latin typeface="Arial" charset="0"/>
                <a:ea typeface="Arial" charset="0"/>
                <a:cs typeface="Arial" charset="0"/>
              </a:rPr>
              <a:t>Every Student Graduates High School and is Ready for College and Career</a:t>
            </a:r>
          </a:p>
          <a:p>
            <a:pPr>
              <a:spcAft>
                <a:spcPts val="450"/>
              </a:spcAft>
              <a:buClr>
                <a:srgbClr val="FF0000"/>
              </a:buClr>
              <a:buFont typeface="Wingdings" charset="2"/>
              <a:buChar char="ü"/>
            </a:pPr>
            <a:r>
              <a:rPr lang="en-US" altLang="en-US" sz="2250" dirty="0">
                <a:latin typeface="Arial" charset="0"/>
                <a:ea typeface="Arial" charset="0"/>
                <a:cs typeface="Arial" charset="0"/>
              </a:rPr>
              <a:t>Every Child Has Access to a High-Quality Early Childhood Program</a:t>
            </a:r>
          </a:p>
          <a:p>
            <a:pPr>
              <a:spcAft>
                <a:spcPts val="450"/>
              </a:spcAft>
              <a:buClr>
                <a:srgbClr val="FF0000"/>
              </a:buClr>
              <a:buFont typeface="Wingdings" charset="2"/>
              <a:buChar char="ü"/>
            </a:pPr>
            <a:r>
              <a:rPr lang="en-US" altLang="en-US" sz="2250" dirty="0">
                <a:latin typeface="Arial" charset="0"/>
                <a:ea typeface="Arial" charset="0"/>
                <a:cs typeface="Arial" charset="0"/>
              </a:rPr>
              <a:t>Every School Has Effective Teachers and Leaders</a:t>
            </a:r>
          </a:p>
          <a:p>
            <a:pPr>
              <a:spcAft>
                <a:spcPts val="450"/>
              </a:spcAft>
              <a:buClr>
                <a:srgbClr val="FF0000"/>
              </a:buClr>
              <a:buFont typeface="Wingdings" charset="2"/>
              <a:buChar char="ü"/>
            </a:pPr>
            <a:r>
              <a:rPr lang="en-US" altLang="en-US" sz="2250" dirty="0">
                <a:latin typeface="Arial" charset="0"/>
                <a:ea typeface="Arial" charset="0"/>
                <a:cs typeface="Arial" charset="0"/>
              </a:rPr>
              <a:t>Every Community Effectively Using a World-Class Data System to Improve Student Outcomes</a:t>
            </a:r>
          </a:p>
          <a:p>
            <a:pPr>
              <a:spcAft>
                <a:spcPts val="450"/>
              </a:spcAft>
              <a:buClr>
                <a:srgbClr val="FF0000"/>
              </a:buClr>
              <a:buFont typeface="Wingdings" charset="2"/>
              <a:buChar char="ü"/>
            </a:pPr>
            <a:r>
              <a:rPr lang="en-US" altLang="en-US" sz="2250" dirty="0">
                <a:latin typeface="Arial" charset="0"/>
                <a:ea typeface="Arial" charset="0"/>
                <a:cs typeface="Arial" charset="0"/>
              </a:rPr>
              <a:t>Every School and District is rated a “C” or Higher</a:t>
            </a:r>
          </a:p>
        </p:txBody>
      </p:sp>
      <p:sp>
        <p:nvSpPr>
          <p:cNvPr id="12291" name="Content Placeholder 5"/>
          <p:cNvSpPr>
            <a:spLocks noGrp="1"/>
          </p:cNvSpPr>
          <p:nvPr>
            <p:ph idx="13"/>
          </p:nvPr>
        </p:nvSpPr>
        <p:spPr bwMode="auto">
          <a:xfrm>
            <a:off x="3200400" y="267891"/>
            <a:ext cx="5282803" cy="7500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1435" tIns="25718" rIns="51435" bIns="25718" numCol="1" anchor="t" anchorCtr="0" compatLnSpc="1">
            <a:prstTxWarp prst="textNoShape">
              <a:avLst/>
            </a:prstTxWarp>
          </a:bodyPr>
          <a:lstStyle/>
          <a:p>
            <a:pPr algn="ctr"/>
            <a:r>
              <a:rPr lang="en-US" altLang="en-US" sz="2250" dirty="0">
                <a:latin typeface="Arial" charset="0"/>
                <a:ea typeface="Arial" charset="0"/>
                <a:cs typeface="Arial" charset="0"/>
              </a:rPr>
              <a:t>State Board of Education Goals</a:t>
            </a:r>
            <a:br>
              <a:rPr lang="en-US" altLang="en-US" sz="2250" dirty="0">
                <a:latin typeface="Arial" charset="0"/>
                <a:ea typeface="Arial" charset="0"/>
                <a:cs typeface="Arial" charset="0"/>
              </a:rPr>
            </a:br>
            <a:r>
              <a:rPr lang="en-US" altLang="en-US" sz="2250" dirty="0">
                <a:latin typeface="Arial" charset="0"/>
                <a:ea typeface="Arial" charset="0"/>
                <a:cs typeface="Arial" charset="0"/>
              </a:rPr>
              <a:t>5-Year Strategic Plan for 2016-2020 </a:t>
            </a:r>
          </a:p>
        </p:txBody>
      </p:sp>
      <p:sp>
        <p:nvSpPr>
          <p:cNvPr id="12294" name="Slide Number Placeholder 3"/>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557210" indent="-214312">
              <a:defRPr>
                <a:solidFill>
                  <a:schemeClr val="tx1"/>
                </a:solidFill>
                <a:latin typeface="Arial" charset="0"/>
                <a:ea typeface="Arial" charset="0"/>
                <a:cs typeface="Arial" charset="0"/>
              </a:defRPr>
            </a:lvl2pPr>
            <a:lvl3pPr marL="857246" indent="-171450">
              <a:defRPr>
                <a:solidFill>
                  <a:schemeClr val="tx1"/>
                </a:solidFill>
                <a:latin typeface="Arial" charset="0"/>
                <a:ea typeface="Arial" charset="0"/>
                <a:cs typeface="Arial" charset="0"/>
              </a:defRPr>
            </a:lvl3pPr>
            <a:lvl4pPr marL="1200145" indent="-171450">
              <a:defRPr>
                <a:solidFill>
                  <a:schemeClr val="tx1"/>
                </a:solidFill>
                <a:latin typeface="Arial" charset="0"/>
                <a:ea typeface="Arial" charset="0"/>
                <a:cs typeface="Arial" charset="0"/>
              </a:defRPr>
            </a:lvl4pPr>
            <a:lvl5pPr marL="1543044" indent="-171450">
              <a:defRPr>
                <a:solidFill>
                  <a:schemeClr val="tx1"/>
                </a:solidFill>
                <a:latin typeface="Arial" charset="0"/>
                <a:ea typeface="Arial" charset="0"/>
                <a:cs typeface="Arial" charset="0"/>
              </a:defRPr>
            </a:lvl5pPr>
            <a:lvl6pPr marL="1885942" indent="-171450" eaLnBrk="0" fontAlgn="base" hangingPunct="0">
              <a:spcBef>
                <a:spcPct val="0"/>
              </a:spcBef>
              <a:spcAft>
                <a:spcPct val="0"/>
              </a:spcAft>
              <a:defRPr>
                <a:solidFill>
                  <a:schemeClr val="tx1"/>
                </a:solidFill>
                <a:latin typeface="Arial" charset="0"/>
                <a:ea typeface="Arial" charset="0"/>
                <a:cs typeface="Arial" charset="0"/>
              </a:defRPr>
            </a:lvl6pPr>
            <a:lvl7pPr marL="2228840" indent="-171450" eaLnBrk="0" fontAlgn="base" hangingPunct="0">
              <a:spcBef>
                <a:spcPct val="0"/>
              </a:spcBef>
              <a:spcAft>
                <a:spcPct val="0"/>
              </a:spcAft>
              <a:defRPr>
                <a:solidFill>
                  <a:schemeClr val="tx1"/>
                </a:solidFill>
                <a:latin typeface="Arial" charset="0"/>
                <a:ea typeface="Arial" charset="0"/>
                <a:cs typeface="Arial" charset="0"/>
              </a:defRPr>
            </a:lvl7pPr>
            <a:lvl8pPr marL="2571739" indent="-171450" eaLnBrk="0" fontAlgn="base" hangingPunct="0">
              <a:spcBef>
                <a:spcPct val="0"/>
              </a:spcBef>
              <a:spcAft>
                <a:spcPct val="0"/>
              </a:spcAft>
              <a:defRPr>
                <a:solidFill>
                  <a:schemeClr val="tx1"/>
                </a:solidFill>
                <a:latin typeface="Arial" charset="0"/>
                <a:ea typeface="Arial" charset="0"/>
                <a:cs typeface="Arial" charset="0"/>
              </a:defRPr>
            </a:lvl8pPr>
            <a:lvl9pPr marL="2914638" indent="-171450" eaLnBrk="0" fontAlgn="base" hangingPunct="0">
              <a:spcBef>
                <a:spcPct val="0"/>
              </a:spcBef>
              <a:spcAft>
                <a:spcPct val="0"/>
              </a:spcAft>
              <a:defRPr>
                <a:solidFill>
                  <a:schemeClr val="tx1"/>
                </a:solidFill>
                <a:latin typeface="Arial" charset="0"/>
                <a:ea typeface="Arial" charset="0"/>
                <a:cs typeface="Arial" charset="0"/>
              </a:defRPr>
            </a:lvl9pPr>
          </a:lstStyle>
          <a:p>
            <a:fld id="{036685C5-A7C6-984D-B3ED-3FA2542132BE}" type="slidenum">
              <a:rPr lang="en-US" altLang="en-US">
                <a:solidFill>
                  <a:srgbClr val="223264"/>
                </a:solidFill>
              </a:rPr>
              <a:pPr/>
              <a:t>3</a:t>
            </a:fld>
            <a:endParaRPr lang="en-US" altLang="en-US">
              <a:solidFill>
                <a:srgbClr val="223264"/>
              </a:solidFill>
            </a:endParaRPr>
          </a:p>
        </p:txBody>
      </p:sp>
    </p:spTree>
    <p:extLst>
      <p:ext uri="{BB962C8B-B14F-4D97-AF65-F5344CB8AC3E}">
        <p14:creationId xmlns:p14="http://schemas.microsoft.com/office/powerpoint/2010/main" val="1349075598"/>
      </p:ext>
    </p:extLst>
  </p:cSld>
  <p:clrMapOvr>
    <a:masterClrMapping/>
  </p:clrMapOvr>
  <mc:AlternateContent xmlns:mc="http://schemas.openxmlformats.org/markup-compatibility/2006" xmlns:p14="http://schemas.microsoft.com/office/powerpoint/2010/main">
    <mc:Choice Requires="p14">
      <p:transition spd="slow" p14:dur="5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4068763"/>
          </a:xfrm>
        </p:spPr>
        <p:txBody>
          <a:bodyPr/>
          <a:lstStyle/>
          <a:p>
            <a:pPr marL="0" indent="0">
              <a:buNone/>
            </a:pPr>
            <a:r>
              <a:rPr lang="en-US" dirty="0"/>
              <a:t>Although the IEP is a legally-binding document, it is also a living document that may be changed as often as needed to meet the unique needs of the child and to ensure that the child benefits from his/her education.</a:t>
            </a:r>
          </a:p>
        </p:txBody>
      </p:sp>
      <p:sp>
        <p:nvSpPr>
          <p:cNvPr id="3" name="Content Placeholder 2"/>
          <p:cNvSpPr>
            <a:spLocks noGrp="1"/>
          </p:cNvSpPr>
          <p:nvPr>
            <p:ph idx="13"/>
          </p:nvPr>
        </p:nvSpPr>
        <p:spPr>
          <a:xfrm>
            <a:off x="2667000" y="228600"/>
            <a:ext cx="5638800" cy="890016"/>
          </a:xfrm>
        </p:spPr>
        <p:txBody>
          <a:bodyPr/>
          <a:lstStyle/>
          <a:p>
            <a:r>
              <a:rPr lang="en-US" dirty="0"/>
              <a:t>Review and Revision of IEP</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2547237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62200"/>
            <a:ext cx="8229600" cy="3763963"/>
          </a:xfrm>
        </p:spPr>
        <p:txBody>
          <a:bodyPr/>
          <a:lstStyle/>
          <a:p>
            <a:pPr marL="0" indent="0">
              <a:buNone/>
            </a:pPr>
            <a:r>
              <a:rPr lang="en-US" dirty="0"/>
              <a:t>The IEP must be reviewed at least once annually; however, there is no limit to the number of IEP meetings or IEP changes that occur throughout the year.</a:t>
            </a:r>
          </a:p>
        </p:txBody>
      </p:sp>
      <p:sp>
        <p:nvSpPr>
          <p:cNvPr id="3" name="Content Placeholder 2"/>
          <p:cNvSpPr>
            <a:spLocks noGrp="1"/>
          </p:cNvSpPr>
          <p:nvPr>
            <p:ph idx="13"/>
          </p:nvPr>
        </p:nvSpPr>
        <p:spPr>
          <a:xfrm>
            <a:off x="2667000" y="228600"/>
            <a:ext cx="6172200" cy="890016"/>
          </a:xfrm>
        </p:spPr>
        <p:txBody>
          <a:bodyPr/>
          <a:lstStyle/>
          <a:p>
            <a:r>
              <a:rPr lang="en-US" dirty="0"/>
              <a:t>Review and Revision of IEP </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2679388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62200"/>
            <a:ext cx="8229600" cy="3763963"/>
          </a:xfrm>
        </p:spPr>
        <p:txBody>
          <a:bodyPr/>
          <a:lstStyle/>
          <a:p>
            <a:pPr marL="0" indent="0">
              <a:buNone/>
            </a:pPr>
            <a:r>
              <a:rPr lang="en-US" dirty="0"/>
              <a:t>The IEP Committee may choose to conduct reviews, revisions, or amendments to a child’s IEP of a more limited scope that are not considered an annual review.  </a:t>
            </a:r>
          </a:p>
        </p:txBody>
      </p:sp>
      <p:sp>
        <p:nvSpPr>
          <p:cNvPr id="3" name="Content Placeholder 2"/>
          <p:cNvSpPr>
            <a:spLocks noGrp="1"/>
          </p:cNvSpPr>
          <p:nvPr>
            <p:ph idx="13"/>
          </p:nvPr>
        </p:nvSpPr>
        <p:spPr>
          <a:xfrm>
            <a:off x="2667000" y="51816"/>
            <a:ext cx="6019800" cy="1066800"/>
          </a:xfrm>
        </p:spPr>
        <p:txBody>
          <a:bodyPr/>
          <a:lstStyle/>
          <a:p>
            <a:pPr algn="ctr"/>
            <a:r>
              <a:rPr lang="en-US" dirty="0"/>
              <a:t>Revisions or Amendments Between Annual Reviews</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1177003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664075"/>
          </a:xfrm>
        </p:spPr>
        <p:txBody>
          <a:bodyPr/>
          <a:lstStyle/>
          <a:p>
            <a:pPr marL="0" indent="0">
              <a:buNone/>
            </a:pPr>
            <a:r>
              <a:rPr lang="en-US" dirty="0"/>
              <a:t>“In making changes to the child’s IEP after the annual IEP meeting for a school year, the parent of a child with a disability and the public agency may agree not to convene an IEP team meeting for the purposes of making those changes, and instead may develop a written document to amend or modify the child’s current IEP.”</a:t>
            </a:r>
          </a:p>
          <a:p>
            <a:pPr marL="0" indent="0">
              <a:buNone/>
            </a:pPr>
            <a:r>
              <a:rPr lang="en-US" dirty="0"/>
              <a:t>				</a:t>
            </a:r>
            <a:r>
              <a:rPr lang="en-US" sz="2800" dirty="0"/>
              <a:t>34 CFR 300.324</a:t>
            </a:r>
          </a:p>
        </p:txBody>
      </p:sp>
      <p:sp>
        <p:nvSpPr>
          <p:cNvPr id="3" name="Content Placeholder 2"/>
          <p:cNvSpPr>
            <a:spLocks noGrp="1"/>
          </p:cNvSpPr>
          <p:nvPr>
            <p:ph idx="13"/>
          </p:nvPr>
        </p:nvSpPr>
        <p:spPr>
          <a:xfrm>
            <a:off x="2667000" y="51816"/>
            <a:ext cx="6248400" cy="1066800"/>
          </a:xfrm>
        </p:spPr>
        <p:txBody>
          <a:bodyPr/>
          <a:lstStyle/>
          <a:p>
            <a:pPr algn="ctr"/>
            <a:r>
              <a:rPr lang="en-US" dirty="0"/>
              <a:t>When an IEP Meeting IS Not Required</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3347802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953000"/>
          </a:xfrm>
        </p:spPr>
        <p:txBody>
          <a:bodyPr/>
          <a:lstStyle/>
          <a:p>
            <a:pPr marL="0" indent="0">
              <a:buNone/>
            </a:pPr>
            <a:r>
              <a:rPr lang="en-US" dirty="0"/>
              <a:t>Although IEP amendments can now be done outside of an IEP team meeting, it is still important that the IEP team leader take the lead in using this process.  Here are some key points for you to keep in mind.</a:t>
            </a:r>
          </a:p>
          <a:p>
            <a:pPr marL="0" indent="0" algn="ctr">
              <a:buNone/>
            </a:pPr>
            <a:r>
              <a:rPr lang="en-US" sz="2800" u="sng" dirty="0"/>
              <a:t>When?</a:t>
            </a:r>
          </a:p>
          <a:p>
            <a:pPr marL="0" indent="0" algn="ctr">
              <a:buNone/>
            </a:pPr>
            <a:r>
              <a:rPr lang="en-US" sz="2800" u="sng" dirty="0"/>
              <a:t>How?</a:t>
            </a:r>
          </a:p>
          <a:p>
            <a:pPr marL="0" indent="0" algn="ctr">
              <a:buNone/>
            </a:pPr>
            <a:r>
              <a:rPr lang="en-US" sz="2800" u="sng" dirty="0"/>
              <a:t>By whom?</a:t>
            </a:r>
          </a:p>
          <a:p>
            <a:pPr marL="0" indent="0" algn="ctr">
              <a:buNone/>
            </a:pPr>
            <a:r>
              <a:rPr lang="en-US" sz="2800" u="sng" dirty="0"/>
              <a:t>What can be changed?</a:t>
            </a:r>
          </a:p>
        </p:txBody>
      </p:sp>
      <p:sp>
        <p:nvSpPr>
          <p:cNvPr id="3" name="Content Placeholder 2"/>
          <p:cNvSpPr>
            <a:spLocks noGrp="1"/>
          </p:cNvSpPr>
          <p:nvPr>
            <p:ph idx="13"/>
          </p:nvPr>
        </p:nvSpPr>
        <p:spPr>
          <a:xfrm>
            <a:off x="2667000" y="51816"/>
            <a:ext cx="5867400" cy="1066800"/>
          </a:xfrm>
        </p:spPr>
        <p:txBody>
          <a:bodyPr/>
          <a:lstStyle/>
          <a:p>
            <a:pPr algn="ctr"/>
            <a:r>
              <a:rPr lang="en-US" dirty="0"/>
              <a:t>When an IEP Meeting IS Not Required</a:t>
            </a:r>
          </a:p>
          <a:p>
            <a:pPr algn="ctr"/>
            <a:endParaRPr lang="en-US" dirty="0"/>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1062072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9800"/>
            <a:ext cx="8229600" cy="3916363"/>
          </a:xfrm>
        </p:spPr>
        <p:txBody>
          <a:bodyPr/>
          <a:lstStyle/>
          <a:p>
            <a:pPr marL="0" indent="0">
              <a:buNone/>
            </a:pPr>
            <a:r>
              <a:rPr lang="en-US" dirty="0"/>
              <a:t>Note that the amendment process can only be used “after the annual IEP team meeting for a school year.” Thus it is important that a full blown IEP team meeting be held at least once a year.</a:t>
            </a:r>
          </a:p>
        </p:txBody>
      </p:sp>
      <p:sp>
        <p:nvSpPr>
          <p:cNvPr id="3" name="Content Placeholder 2"/>
          <p:cNvSpPr>
            <a:spLocks noGrp="1"/>
          </p:cNvSpPr>
          <p:nvPr>
            <p:ph idx="13"/>
          </p:nvPr>
        </p:nvSpPr>
        <p:spPr>
          <a:xfrm>
            <a:off x="2667000" y="228600"/>
            <a:ext cx="6019800" cy="890016"/>
          </a:xfrm>
        </p:spPr>
        <p:txBody>
          <a:bodyPr/>
          <a:lstStyle/>
          <a:p>
            <a:pPr algn="ctr"/>
            <a:r>
              <a:rPr lang="en-US" dirty="0"/>
              <a:t>When?</a:t>
            </a:r>
          </a:p>
        </p:txBody>
      </p:sp>
      <p:sp>
        <p:nvSpPr>
          <p:cNvPr id="4" name="Footer Placeholder 3"/>
          <p:cNvSpPr>
            <a:spLocks noGrp="1"/>
          </p:cNvSpPr>
          <p:nvPr>
            <p:ph type="ftr" sz="quarter" idx="15"/>
          </p:nvPr>
        </p:nvSpPr>
        <p:spPr/>
        <p:txBody>
          <a:bodyPr/>
          <a:lstStyle/>
          <a:p>
            <a:pPr>
              <a:defRPr/>
            </a:pPr>
            <a:r>
              <a:rPr lang="en-US"/>
              <a:t>©MDE – Office of Special Education</a:t>
            </a:r>
          </a:p>
        </p:txBody>
      </p:sp>
    </p:spTree>
    <p:extLst>
      <p:ext uri="{BB962C8B-B14F-4D97-AF65-F5344CB8AC3E}">
        <p14:creationId xmlns:p14="http://schemas.microsoft.com/office/powerpoint/2010/main" val="3057905213"/>
      </p:ext>
    </p:extLst>
  </p:cSld>
  <p:clrMapOvr>
    <a:masterClrMapping/>
  </p:clrMapOvr>
</p:sld>
</file>

<file path=ppt/theme/theme1.xml><?xml version="1.0" encoding="utf-8"?>
<a:theme xmlns:a="http://schemas.openxmlformats.org/drawingml/2006/main" name="MDE PowerPoi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DE PowerPoi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8575">
          <a:solidFill>
            <a:schemeClr val="accent1">
              <a:lumMod val="50000"/>
            </a:schemeClr>
          </a:solidFill>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2196</TotalTime>
  <Words>1623</Words>
  <Application>Microsoft Office PowerPoint</Application>
  <PresentationFormat>On-screen Show (4:3)</PresentationFormat>
  <Paragraphs>130</Paragraphs>
  <Slides>28</Slides>
  <Notes>3</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5" baseType="lpstr">
      <vt:lpstr>MS PGothic</vt:lpstr>
      <vt:lpstr>Arial</vt:lpstr>
      <vt:lpstr>Calibri</vt:lpstr>
      <vt:lpstr>Wingdings</vt:lpstr>
      <vt:lpstr>MDE PowerPoint Master</vt:lpstr>
      <vt:lpstr>1_MDE PowerPoint Master</vt:lpstr>
      <vt:lpstr>Document</vt:lpstr>
      <vt:lpstr>Review, Revise and Amend from  Procedures for State Board Policy 74.19 Volume II: Individualized Education Program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jtruhett</dc:creator>
  <cp:lastModifiedBy>Sharon Coon</cp:lastModifiedBy>
  <cp:revision>81</cp:revision>
  <dcterms:created xsi:type="dcterms:W3CDTF">2011-12-19T22:06:56Z</dcterms:created>
  <dcterms:modified xsi:type="dcterms:W3CDTF">2017-01-31T16:42:04Z</dcterms:modified>
</cp:coreProperties>
</file>