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handoutMasterIdLst>
    <p:handoutMasterId r:id="rId38"/>
  </p:handoutMasterIdLst>
  <p:sldIdLst>
    <p:sldId id="297" r:id="rId2"/>
    <p:sldId id="308" r:id="rId3"/>
    <p:sldId id="309" r:id="rId4"/>
    <p:sldId id="310" r:id="rId5"/>
    <p:sldId id="311" r:id="rId6"/>
    <p:sldId id="312" r:id="rId7"/>
    <p:sldId id="313" r:id="rId8"/>
    <p:sldId id="314" r:id="rId9"/>
    <p:sldId id="315" r:id="rId10"/>
    <p:sldId id="316" r:id="rId11"/>
    <p:sldId id="317" r:id="rId12"/>
    <p:sldId id="318" r:id="rId13"/>
    <p:sldId id="351" r:id="rId14"/>
    <p:sldId id="352" r:id="rId15"/>
    <p:sldId id="353" r:id="rId16"/>
    <p:sldId id="354" r:id="rId17"/>
    <p:sldId id="355" r:id="rId18"/>
    <p:sldId id="356" r:id="rId19"/>
    <p:sldId id="357" r:id="rId20"/>
    <p:sldId id="358" r:id="rId21"/>
    <p:sldId id="319" r:id="rId22"/>
    <p:sldId id="331" r:id="rId23"/>
    <p:sldId id="292" r:id="rId24"/>
    <p:sldId id="341" r:id="rId25"/>
    <p:sldId id="342" r:id="rId26"/>
    <p:sldId id="343" r:id="rId27"/>
    <p:sldId id="344" r:id="rId28"/>
    <p:sldId id="345" r:id="rId29"/>
    <p:sldId id="346" r:id="rId30"/>
    <p:sldId id="347" r:id="rId31"/>
    <p:sldId id="348" r:id="rId32"/>
    <p:sldId id="349" r:id="rId33"/>
    <p:sldId id="350" r:id="rId34"/>
    <p:sldId id="320" r:id="rId35"/>
    <p:sldId id="340" r:id="rId36"/>
  </p:sldIdLst>
  <p:sldSz cx="9144000" cy="5143500" type="screen16x9"/>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autoAdjust="0"/>
    <p:restoredTop sz="94599"/>
  </p:normalViewPr>
  <p:slideViewPr>
    <p:cSldViewPr snapToGrid="0" snapToObjects="1">
      <p:cViewPr varScale="1">
        <p:scale>
          <a:sx n="141" d="100"/>
          <a:sy n="141" d="100"/>
        </p:scale>
        <p:origin x="84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A2258358-716F-B541-B8E3-B6CD7F3CCC11}" type="datetimeFigureOut">
              <a:rPr lang="en-US" smtClean="0"/>
              <a:t>3/1/18</a:t>
            </a:fld>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D2D3E99C-1222-AB41-BFEE-14BC1467DDD4}" type="slidenum">
              <a:rPr lang="en-US" smtClean="0"/>
              <a:t>‹#›</a:t>
            </a:fld>
            <a:endParaRPr lang="en-US"/>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8463" y="693738"/>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95484" y="4389398"/>
            <a:ext cx="5563870" cy="4158377"/>
          </a:xfrm>
          <a:prstGeom prst="rect">
            <a:avLst/>
          </a:prstGeom>
          <a:noFill/>
          <a:ln>
            <a:noFill/>
          </a:ln>
        </p:spPr>
        <p:txBody>
          <a:bodyPr lIns="92531" tIns="92531" rIns="92531" bIns="925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03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a:extLst>
              <a:ext uri="{FF2B5EF4-FFF2-40B4-BE49-F238E27FC236}">
                <a16:creationId xmlns:a16="http://schemas.microsoft.com/office/drawing/2014/main" id="{F8821EF8-82D0-433E-82FF-B2802DA692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a:extLst>
              <a:ext uri="{FF2B5EF4-FFF2-40B4-BE49-F238E27FC236}">
                <a16:creationId xmlns:a16="http://schemas.microsoft.com/office/drawing/2014/main" id="{1891C070-7B22-40CB-B4AC-1D60480706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684" name="Slide Number Placeholder 3">
            <a:extLst>
              <a:ext uri="{FF2B5EF4-FFF2-40B4-BE49-F238E27FC236}">
                <a16:creationId xmlns:a16="http://schemas.microsoft.com/office/drawing/2014/main" id="{FDB8DF97-B5FD-4CAF-8338-B4377F61B3B6}"/>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DD509F-3D56-43E0-AA00-5C7D3FD190CC}" type="slidenum">
              <a:rPr lang="en-US" altLang="en-US" smtClean="0"/>
              <a:pPr/>
              <a:t>32</a:t>
            </a:fld>
            <a:endParaRPr lang="en-US" altLang="en-US"/>
          </a:p>
        </p:txBody>
      </p:sp>
      <p:sp>
        <p:nvSpPr>
          <p:cNvPr id="327685" name="Header Placeholder 4">
            <a:extLst>
              <a:ext uri="{FF2B5EF4-FFF2-40B4-BE49-F238E27FC236}">
                <a16:creationId xmlns:a16="http://schemas.microsoft.com/office/drawing/2014/main" id="{962B756B-DDA6-436A-8EC0-4DDD4FC125D3}"/>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27686" name="Footer Placeholder 5">
            <a:extLst>
              <a:ext uri="{FF2B5EF4-FFF2-40B4-BE49-F238E27FC236}">
                <a16:creationId xmlns:a16="http://schemas.microsoft.com/office/drawing/2014/main" id="{296A9D5B-CBB5-484E-BCB2-8729A66C82DA}"/>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77152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a:extLst>
              <a:ext uri="{FF2B5EF4-FFF2-40B4-BE49-F238E27FC236}">
                <a16:creationId xmlns:a16="http://schemas.microsoft.com/office/drawing/2014/main" id="{C9532D09-F894-444B-90BB-97622EFFD2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a:extLst>
              <a:ext uri="{FF2B5EF4-FFF2-40B4-BE49-F238E27FC236}">
                <a16:creationId xmlns:a16="http://schemas.microsoft.com/office/drawing/2014/main" id="{D9FD8F7A-34AE-4F0C-9B19-B20B3C83D7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the parent is in attendance at the IEP Committee meeting, the public agency may provide any required Prior Written Notice to the parent at the meeting. </a:t>
            </a:r>
          </a:p>
          <a:p>
            <a:endParaRPr lang="en-US" altLang="en-US"/>
          </a:p>
          <a:p>
            <a:r>
              <a:rPr lang="en-US" altLang="en-US"/>
              <a:t>Also, can use same PWN for change in eligibility category and IEP revision</a:t>
            </a:r>
          </a:p>
        </p:txBody>
      </p:sp>
      <p:sp>
        <p:nvSpPr>
          <p:cNvPr id="329732" name="Header Placeholder 3">
            <a:extLst>
              <a:ext uri="{FF2B5EF4-FFF2-40B4-BE49-F238E27FC236}">
                <a16:creationId xmlns:a16="http://schemas.microsoft.com/office/drawing/2014/main" id="{B83872FA-8592-40A4-B30A-7B41C80A2572}"/>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29733" name="Footer Placeholder 4">
            <a:extLst>
              <a:ext uri="{FF2B5EF4-FFF2-40B4-BE49-F238E27FC236}">
                <a16:creationId xmlns:a16="http://schemas.microsoft.com/office/drawing/2014/main" id="{6C0E942B-C720-43BE-A8BC-E4F11E59D40C}"/>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29734" name="Slide Number Placeholder 5">
            <a:extLst>
              <a:ext uri="{FF2B5EF4-FFF2-40B4-BE49-F238E27FC236}">
                <a16:creationId xmlns:a16="http://schemas.microsoft.com/office/drawing/2014/main" id="{D1EE228A-A839-4B82-B8A6-C1A313802684}"/>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531D9C-172E-492C-B49E-0D2F35D7957D}" type="slidenum">
              <a:rPr lang="en-US" altLang="en-US" smtClean="0"/>
              <a:pPr/>
              <a:t>33</a:t>
            </a:fld>
            <a:endParaRPr lang="en-US" altLang="en-US"/>
          </a:p>
        </p:txBody>
      </p:sp>
    </p:spTree>
    <p:extLst>
      <p:ext uri="{BB962C8B-B14F-4D97-AF65-F5344CB8AC3E}">
        <p14:creationId xmlns:p14="http://schemas.microsoft.com/office/powerpoint/2010/main" val="128139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FF281B85-6C7A-42E4-B352-C4ABA37CF2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a:extLst>
              <a:ext uri="{FF2B5EF4-FFF2-40B4-BE49-F238E27FC236}">
                <a16:creationId xmlns:a16="http://schemas.microsoft.com/office/drawing/2014/main" id="{C716356C-0B90-47B3-ACEB-A8B9A479D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64" name="Slide Number Placeholder 3">
            <a:extLst>
              <a:ext uri="{FF2B5EF4-FFF2-40B4-BE49-F238E27FC236}">
                <a16:creationId xmlns:a16="http://schemas.microsoft.com/office/drawing/2014/main" id="{8A322FC4-BB50-42F2-8060-C0E9CD9B352D}"/>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B20C3F-A997-4DEB-800D-809EF701FF5B}" type="slidenum">
              <a:rPr lang="en-US" altLang="en-US" smtClean="0"/>
              <a:pPr/>
              <a:t>24</a:t>
            </a:fld>
            <a:endParaRPr lang="en-US" altLang="en-US"/>
          </a:p>
        </p:txBody>
      </p:sp>
      <p:sp>
        <p:nvSpPr>
          <p:cNvPr id="296965" name="Header Placeholder 4">
            <a:extLst>
              <a:ext uri="{FF2B5EF4-FFF2-40B4-BE49-F238E27FC236}">
                <a16:creationId xmlns:a16="http://schemas.microsoft.com/office/drawing/2014/main" id="{95980881-F022-4ACD-BDE8-4CDC15B5C726}"/>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6966" name="Footer Placeholder 5">
            <a:extLst>
              <a:ext uri="{FF2B5EF4-FFF2-40B4-BE49-F238E27FC236}">
                <a16:creationId xmlns:a16="http://schemas.microsoft.com/office/drawing/2014/main" id="{FD6C484E-1BC8-42CB-B4C5-6CEF0B8D3D1A}"/>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29015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FD8A14E4-6315-4B1D-9154-1F2AE1977B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a:extLst>
              <a:ext uri="{FF2B5EF4-FFF2-40B4-BE49-F238E27FC236}">
                <a16:creationId xmlns:a16="http://schemas.microsoft.com/office/drawing/2014/main" id="{001980D1-2C6B-4EA6-8E7C-AA703DF953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Example of when the IEP </a:t>
            </a:r>
            <a:r>
              <a:rPr lang="en-US" altLang="en-US" dirty="0" err="1"/>
              <a:t>comm</a:t>
            </a:r>
            <a:r>
              <a:rPr lang="en-US" altLang="en-US" dirty="0"/>
              <a:t> agrees to break this rule: out-of-state transfer w recent comp </a:t>
            </a:r>
            <a:r>
              <a:rPr lang="en-US" altLang="en-US" dirty="0" err="1"/>
              <a:t>reeval</a:t>
            </a:r>
            <a:r>
              <a:rPr lang="en-US" altLang="en-US" dirty="0"/>
              <a:t> but IEP </a:t>
            </a:r>
            <a:r>
              <a:rPr lang="en-US" altLang="en-US" dirty="0" err="1"/>
              <a:t>comm</a:t>
            </a:r>
            <a:r>
              <a:rPr lang="en-US" altLang="en-US" dirty="0"/>
              <a:t> feels like it doesn’t match classroom performance</a:t>
            </a:r>
          </a:p>
          <a:p>
            <a:endParaRPr lang="en-US" altLang="en-US" dirty="0"/>
          </a:p>
          <a:p>
            <a:pPr marL="65087" indent="0" algn="ctr">
              <a:buNone/>
              <a:tabLst>
                <a:tab pos="261938" algn="l"/>
              </a:tabLst>
              <a:defRPr/>
            </a:pPr>
            <a:r>
              <a:rPr lang="en-US" dirty="0"/>
              <a:t>A reevaluation must be considered when</a:t>
            </a:r>
          </a:p>
          <a:p>
            <a:pPr marL="65087" indent="0" algn="ctr">
              <a:buNone/>
              <a:tabLst>
                <a:tab pos="261938" algn="l"/>
              </a:tabLst>
              <a:defRPr/>
            </a:pPr>
            <a:endParaRPr lang="en-US" dirty="0"/>
          </a:p>
          <a:p>
            <a:pPr marL="1120775" lvl="1">
              <a:tabLst>
                <a:tab pos="261938" algn="l"/>
              </a:tabLst>
              <a:defRPr/>
            </a:pPr>
            <a:r>
              <a:rPr lang="en-US" dirty="0"/>
              <a:t>The educational or related services needs of the child warrant a reevaluation (includes improved academic achievement and functional performance) </a:t>
            </a:r>
          </a:p>
          <a:p>
            <a:pPr marL="715962" lvl="1" indent="0" algn="ctr">
              <a:buNone/>
              <a:tabLst>
                <a:tab pos="261938" algn="l"/>
              </a:tabLst>
              <a:defRPr/>
            </a:pPr>
            <a:r>
              <a:rPr lang="en-US" dirty="0"/>
              <a:t>OR</a:t>
            </a:r>
          </a:p>
          <a:p>
            <a:pPr marL="1120775" lvl="1">
              <a:tabLst>
                <a:tab pos="261938" algn="l"/>
              </a:tabLst>
              <a:defRPr/>
            </a:pPr>
            <a:r>
              <a:rPr lang="en-US" dirty="0"/>
              <a:t>Requested by the child’s parent or teacher </a:t>
            </a:r>
          </a:p>
          <a:p>
            <a:endParaRPr lang="en-US" altLang="en-US" dirty="0"/>
          </a:p>
        </p:txBody>
      </p:sp>
      <p:sp>
        <p:nvSpPr>
          <p:cNvPr id="299012" name="Slide Number Placeholder 3">
            <a:extLst>
              <a:ext uri="{FF2B5EF4-FFF2-40B4-BE49-F238E27FC236}">
                <a16:creationId xmlns:a16="http://schemas.microsoft.com/office/drawing/2014/main" id="{172FFA15-3889-470B-9BE5-C4A79FB7068A}"/>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C030AA-E8F8-44BD-A967-6CB62B70B047}" type="slidenum">
              <a:rPr lang="en-US" altLang="en-US" smtClean="0"/>
              <a:pPr/>
              <a:t>25</a:t>
            </a:fld>
            <a:endParaRPr lang="en-US" altLang="en-US"/>
          </a:p>
        </p:txBody>
      </p:sp>
      <p:sp>
        <p:nvSpPr>
          <p:cNvPr id="299013" name="Header Placeholder 4">
            <a:extLst>
              <a:ext uri="{FF2B5EF4-FFF2-40B4-BE49-F238E27FC236}">
                <a16:creationId xmlns:a16="http://schemas.microsoft.com/office/drawing/2014/main" id="{0C919A31-E5F9-4C8F-9704-8962A552B565}"/>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9014" name="Footer Placeholder 5">
            <a:extLst>
              <a:ext uri="{FF2B5EF4-FFF2-40B4-BE49-F238E27FC236}">
                <a16:creationId xmlns:a16="http://schemas.microsoft.com/office/drawing/2014/main" id="{904407D8-2623-49AB-A559-AAF9B4069E7B}"/>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22600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a:extLst>
              <a:ext uri="{FF2B5EF4-FFF2-40B4-BE49-F238E27FC236}">
                <a16:creationId xmlns:a16="http://schemas.microsoft.com/office/drawing/2014/main" id="{CA51DCA3-91FA-451E-9418-166AFE858F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a:extLst>
              <a:ext uri="{FF2B5EF4-FFF2-40B4-BE49-F238E27FC236}">
                <a16:creationId xmlns:a16="http://schemas.microsoft.com/office/drawing/2014/main" id="{EE920141-66F5-46EC-B81C-D7959DA6F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defRPr/>
            </a:pPr>
            <a:r>
              <a:rPr lang="en-US" dirty="0"/>
              <a:t>Reevaluation Process</a:t>
            </a:r>
          </a:p>
          <a:p>
            <a:pPr>
              <a:defRPr/>
            </a:pPr>
            <a:r>
              <a:rPr lang="en-US" dirty="0"/>
              <a:t>IEP Committee proposes to</a:t>
            </a:r>
          </a:p>
          <a:p>
            <a:pPr lvl="1">
              <a:defRPr/>
            </a:pPr>
            <a:r>
              <a:rPr lang="en-US" dirty="0"/>
              <a:t>Gather additional data, or</a:t>
            </a:r>
          </a:p>
          <a:p>
            <a:pPr lvl="1">
              <a:defRPr/>
            </a:pPr>
            <a:r>
              <a:rPr lang="en-US" dirty="0"/>
              <a:t>Determine continuing eligibility and child’s educational needs based on existing data, or</a:t>
            </a:r>
          </a:p>
          <a:p>
            <a:pPr>
              <a:defRPr/>
            </a:pPr>
            <a:r>
              <a:rPr lang="en-US" dirty="0"/>
              <a:t>IEP Committee refuses to</a:t>
            </a:r>
          </a:p>
          <a:p>
            <a:pPr lvl="1">
              <a:defRPr/>
            </a:pPr>
            <a:r>
              <a:rPr lang="en-US" dirty="0"/>
              <a:t>Gather additional data, assessment, or</a:t>
            </a:r>
          </a:p>
          <a:p>
            <a:pPr lvl="1">
              <a:defRPr/>
            </a:pPr>
            <a:r>
              <a:rPr lang="en-US" dirty="0"/>
              <a:t>Continue eligibility based on existing data</a:t>
            </a:r>
            <a:endParaRPr lang="en-US" altLang="en-US" dirty="0"/>
          </a:p>
        </p:txBody>
      </p:sp>
      <p:sp>
        <p:nvSpPr>
          <p:cNvPr id="305156" name="Slide Number Placeholder 3">
            <a:extLst>
              <a:ext uri="{FF2B5EF4-FFF2-40B4-BE49-F238E27FC236}">
                <a16:creationId xmlns:a16="http://schemas.microsoft.com/office/drawing/2014/main" id="{4C5F09B4-C02C-4C43-8852-5858DB8FB889}"/>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794559-7EE8-4C11-8168-47314BF73708}" type="slidenum">
              <a:rPr lang="en-US" altLang="en-US" smtClean="0"/>
              <a:pPr/>
              <a:t>26</a:t>
            </a:fld>
            <a:endParaRPr lang="en-US" altLang="en-US"/>
          </a:p>
        </p:txBody>
      </p:sp>
      <p:sp>
        <p:nvSpPr>
          <p:cNvPr id="305157" name="Header Placeholder 4">
            <a:extLst>
              <a:ext uri="{FF2B5EF4-FFF2-40B4-BE49-F238E27FC236}">
                <a16:creationId xmlns:a16="http://schemas.microsoft.com/office/drawing/2014/main" id="{C3C4580B-0092-4830-A617-654E51D5B438}"/>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05158" name="Footer Placeholder 5">
            <a:extLst>
              <a:ext uri="{FF2B5EF4-FFF2-40B4-BE49-F238E27FC236}">
                <a16:creationId xmlns:a16="http://schemas.microsoft.com/office/drawing/2014/main" id="{9E5EBEA3-1FA7-4368-A2FE-689CC95770B7}"/>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31784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a16="http://schemas.microsoft.com/office/drawing/2014/main" id="{E024B585-75D8-440B-8CCE-F607DFF0D2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a:extLst>
              <a:ext uri="{FF2B5EF4-FFF2-40B4-BE49-F238E27FC236}">
                <a16:creationId xmlns:a16="http://schemas.microsoft.com/office/drawing/2014/main" id="{22252ADF-2325-4BBA-9DA4-029EB1EEFA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04" name="Slide Number Placeholder 3">
            <a:extLst>
              <a:ext uri="{FF2B5EF4-FFF2-40B4-BE49-F238E27FC236}">
                <a16:creationId xmlns:a16="http://schemas.microsoft.com/office/drawing/2014/main" id="{5DD2C97C-C49E-4B40-BDB2-2DAC4E11D33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815E7A-52E5-43E1-8CB3-4BF075A2C1C8}" type="slidenum">
              <a:rPr lang="en-US" altLang="en-US" smtClean="0"/>
              <a:pPr/>
              <a:t>27</a:t>
            </a:fld>
            <a:endParaRPr lang="en-US" altLang="en-US"/>
          </a:p>
        </p:txBody>
      </p:sp>
      <p:sp>
        <p:nvSpPr>
          <p:cNvPr id="307205" name="Header Placeholder 4">
            <a:extLst>
              <a:ext uri="{FF2B5EF4-FFF2-40B4-BE49-F238E27FC236}">
                <a16:creationId xmlns:a16="http://schemas.microsoft.com/office/drawing/2014/main" id="{B117AC70-73B9-4CCF-BE31-1D4F962503C4}"/>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07206" name="Footer Placeholder 5">
            <a:extLst>
              <a:ext uri="{FF2B5EF4-FFF2-40B4-BE49-F238E27FC236}">
                <a16:creationId xmlns:a16="http://schemas.microsoft.com/office/drawing/2014/main" id="{621521D5-0CE5-44DF-86CA-8E84BCA24FC5}"/>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41777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a:extLst>
              <a:ext uri="{FF2B5EF4-FFF2-40B4-BE49-F238E27FC236}">
                <a16:creationId xmlns:a16="http://schemas.microsoft.com/office/drawing/2014/main" id="{21731E00-5AFC-4413-8216-2981B354D8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a:extLst>
              <a:ext uri="{FF2B5EF4-FFF2-40B4-BE49-F238E27FC236}">
                <a16:creationId xmlns:a16="http://schemas.microsoft.com/office/drawing/2014/main" id="{A409BD21-0638-4729-8FE7-464F78FD72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a:buNone/>
            </a:pPr>
            <a:r>
              <a:rPr lang="en-US" altLang="en-US" dirty="0"/>
              <a:t>Review of existing information, including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ambria" panose="02040503050406030204" pitchFamily="18" charset="0"/>
              </a:rPr>
              <a:t>To determine if additional data are needed to establish continued eligibility and determine appropriate service provision</a:t>
            </a:r>
            <a:endParaRPr lang="en-US" sz="1200" dirty="0">
              <a:solidFill>
                <a:schemeClr val="tx2">
                  <a:lumMod val="75000"/>
                </a:schemeClr>
              </a:solidFill>
            </a:endParaRPr>
          </a:p>
          <a:p>
            <a:pPr lvl="1"/>
            <a:r>
              <a:rPr lang="en-US" altLang="en-US" dirty="0"/>
              <a:t>Can be conducted with or without a formal meeting</a:t>
            </a:r>
          </a:p>
          <a:p>
            <a:pPr lvl="1"/>
            <a:r>
              <a:rPr lang="en-US" altLang="en-US" dirty="0"/>
              <a:t>Evaluations and information provided by the parent</a:t>
            </a:r>
          </a:p>
          <a:p>
            <a:pPr lvl="1"/>
            <a:r>
              <a:rPr lang="en-US" altLang="en-US" dirty="0"/>
              <a:t>Current curriculum-based assessments, progress monitoring data, and other ongoing observations</a:t>
            </a:r>
          </a:p>
          <a:p>
            <a:pPr lvl="1"/>
            <a:r>
              <a:rPr lang="en-US" altLang="en-US" dirty="0"/>
              <a:t>ALL committee members must have input and a chance to review data</a:t>
            </a:r>
          </a:p>
          <a:p>
            <a:pPr lvl="1"/>
            <a:r>
              <a:rPr lang="en-US" altLang="en-US" dirty="0"/>
              <a:t>Information from existing observations by teachers and related services providers</a:t>
            </a:r>
          </a:p>
          <a:p>
            <a:pPr lvl="1"/>
            <a:r>
              <a:rPr lang="en-US" altLang="en-US" dirty="0"/>
              <a:t>Information contained in the current IEP, including progress reports on goals</a:t>
            </a:r>
          </a:p>
          <a:p>
            <a:pPr lvl="1"/>
            <a:r>
              <a:rPr lang="en-US" altLang="en-US" dirty="0"/>
              <a:t>If no info needed, document in writing</a:t>
            </a:r>
          </a:p>
          <a:p>
            <a:pPr lvl="1"/>
            <a:endParaRPr lang="en-US" altLang="en-US" dirty="0"/>
          </a:p>
          <a:p>
            <a:pPr marL="0" indent="0" algn="ctr">
              <a:spcAft>
                <a:spcPts val="1200"/>
              </a:spcAft>
              <a:buNone/>
              <a:defRPr/>
            </a:pPr>
            <a:r>
              <a:rPr lang="en-US" altLang="en-US" dirty="0"/>
              <a:t>If the IEP Committee or any member determines that additional data are needed, they must identify the data needed to determine</a:t>
            </a:r>
          </a:p>
          <a:p>
            <a:pPr>
              <a:defRPr/>
            </a:pPr>
            <a:r>
              <a:rPr lang="en-US" altLang="en-US" sz="2200" dirty="0"/>
              <a:t>Whether the child continues to have a disability</a:t>
            </a:r>
          </a:p>
          <a:p>
            <a:pPr>
              <a:defRPr/>
            </a:pPr>
            <a:r>
              <a:rPr lang="en-US" altLang="en-US" sz="2200" dirty="0"/>
              <a:t>Whether the child continues to need special education and related services</a:t>
            </a:r>
          </a:p>
          <a:p>
            <a:pPr>
              <a:defRPr/>
            </a:pPr>
            <a:r>
              <a:rPr lang="en-US" altLang="en-US" sz="2200" dirty="0"/>
              <a:t>The child’s present levels of academic achievement and functional performance</a:t>
            </a:r>
          </a:p>
          <a:p>
            <a:pPr>
              <a:defRPr/>
            </a:pPr>
            <a:r>
              <a:rPr lang="en-US" altLang="en-US" sz="2200" dirty="0"/>
              <a:t>The child’s educational needs</a:t>
            </a:r>
          </a:p>
          <a:p>
            <a:pPr>
              <a:defRPr/>
            </a:pPr>
            <a:r>
              <a:rPr lang="en-US" altLang="en-US" sz="2200" dirty="0"/>
              <a:t>Any additions or modifications necessary for the child to meet their annual IEP goals and/or to participate in the general curriculum or developmentally-appropriate activities</a:t>
            </a:r>
          </a:p>
          <a:p>
            <a:pPr lvl="1"/>
            <a:endParaRPr lang="en-US" altLang="en-US" dirty="0"/>
          </a:p>
          <a:p>
            <a:endParaRPr lang="en-US" altLang="en-US" dirty="0"/>
          </a:p>
        </p:txBody>
      </p:sp>
      <p:sp>
        <p:nvSpPr>
          <p:cNvPr id="309252" name="Slide Number Placeholder 3">
            <a:extLst>
              <a:ext uri="{FF2B5EF4-FFF2-40B4-BE49-F238E27FC236}">
                <a16:creationId xmlns:a16="http://schemas.microsoft.com/office/drawing/2014/main" id="{FAADE6C1-A6BC-4299-A88C-B88DD7874875}"/>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63460E-60B4-4387-AA0E-B955DA14B9D2}" type="slidenum">
              <a:rPr lang="en-US" altLang="en-US" smtClean="0"/>
              <a:pPr/>
              <a:t>28</a:t>
            </a:fld>
            <a:endParaRPr lang="en-US" altLang="en-US"/>
          </a:p>
        </p:txBody>
      </p:sp>
      <p:sp>
        <p:nvSpPr>
          <p:cNvPr id="309253" name="Header Placeholder 4">
            <a:extLst>
              <a:ext uri="{FF2B5EF4-FFF2-40B4-BE49-F238E27FC236}">
                <a16:creationId xmlns:a16="http://schemas.microsoft.com/office/drawing/2014/main" id="{C01035B4-B2A9-4D45-8E30-EBD7C9635F91}"/>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09254" name="Footer Placeholder 5">
            <a:extLst>
              <a:ext uri="{FF2B5EF4-FFF2-40B4-BE49-F238E27FC236}">
                <a16:creationId xmlns:a16="http://schemas.microsoft.com/office/drawing/2014/main" id="{19AB2481-0292-4E77-9114-DA324976D825}"/>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30501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a:extLst>
              <a:ext uri="{FF2B5EF4-FFF2-40B4-BE49-F238E27FC236}">
                <a16:creationId xmlns:a16="http://schemas.microsoft.com/office/drawing/2014/main" id="{91F553AC-F1C0-441D-812C-CF8B973C60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a:extLst>
              <a:ext uri="{FF2B5EF4-FFF2-40B4-BE49-F238E27FC236}">
                <a16:creationId xmlns:a16="http://schemas.microsoft.com/office/drawing/2014/main" id="{CE8E4C3D-B593-4CDD-9238-28C1E024E6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9492" name="Slide Number Placeholder 3">
            <a:extLst>
              <a:ext uri="{FF2B5EF4-FFF2-40B4-BE49-F238E27FC236}">
                <a16:creationId xmlns:a16="http://schemas.microsoft.com/office/drawing/2014/main" id="{E8823A2F-BCFF-4EAB-B913-DBDE9CA8558A}"/>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85A902-A6B6-42B4-84E6-30FC64F2F370}" type="slidenum">
              <a:rPr lang="en-US" altLang="en-US" smtClean="0"/>
              <a:pPr/>
              <a:t>29</a:t>
            </a:fld>
            <a:endParaRPr lang="en-US" altLang="en-US"/>
          </a:p>
        </p:txBody>
      </p:sp>
      <p:sp>
        <p:nvSpPr>
          <p:cNvPr id="319493" name="Header Placeholder 4">
            <a:extLst>
              <a:ext uri="{FF2B5EF4-FFF2-40B4-BE49-F238E27FC236}">
                <a16:creationId xmlns:a16="http://schemas.microsoft.com/office/drawing/2014/main" id="{F7A7953E-BB75-4194-9738-C3B920999E08}"/>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19494" name="Footer Placeholder 5">
            <a:extLst>
              <a:ext uri="{FF2B5EF4-FFF2-40B4-BE49-F238E27FC236}">
                <a16:creationId xmlns:a16="http://schemas.microsoft.com/office/drawing/2014/main" id="{C455B404-E2AB-4AB6-B9BB-EF28A7E946A8}"/>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84178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a:extLst>
              <a:ext uri="{FF2B5EF4-FFF2-40B4-BE49-F238E27FC236}">
                <a16:creationId xmlns:a16="http://schemas.microsoft.com/office/drawing/2014/main" id="{3F251790-84E8-48B2-B6C2-A4D412C01F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a:extLst>
              <a:ext uri="{FF2B5EF4-FFF2-40B4-BE49-F238E27FC236}">
                <a16:creationId xmlns:a16="http://schemas.microsoft.com/office/drawing/2014/main" id="{590ABE84-7271-4F51-90B6-7FF66413F8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Cambria" panose="02040503050406030204" pitchFamily="18" charset="0"/>
              </a:rPr>
              <a:t>Public agency may continue to collect ongoing progress monitoring data which may be used to determine if the child continues to be eligible for special education and the child’s educational needs.</a:t>
            </a:r>
          </a:p>
          <a:p>
            <a:r>
              <a:rPr lang="en-US" altLang="en-US">
                <a:latin typeface="Cambria" panose="02040503050406030204" pitchFamily="18" charset="0"/>
              </a:rPr>
              <a:t>If a parent refuses to provide consent, the public agency may, but is not required, to use due process procedures to override the parent’s refusal.</a:t>
            </a:r>
          </a:p>
          <a:p>
            <a:endParaRPr lang="en-US" altLang="en-US"/>
          </a:p>
        </p:txBody>
      </p:sp>
      <p:sp>
        <p:nvSpPr>
          <p:cNvPr id="321540" name="Slide Number Placeholder 3">
            <a:extLst>
              <a:ext uri="{FF2B5EF4-FFF2-40B4-BE49-F238E27FC236}">
                <a16:creationId xmlns:a16="http://schemas.microsoft.com/office/drawing/2014/main" id="{76D1EDEF-85D6-43EA-B31F-A09B799A4267}"/>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81140F-DC42-4C47-8E3F-DA096954DB41}" type="slidenum">
              <a:rPr lang="en-US" altLang="en-US" smtClean="0"/>
              <a:pPr/>
              <a:t>30</a:t>
            </a:fld>
            <a:endParaRPr lang="en-US" altLang="en-US"/>
          </a:p>
        </p:txBody>
      </p:sp>
      <p:sp>
        <p:nvSpPr>
          <p:cNvPr id="321541" name="Header Placeholder 4">
            <a:extLst>
              <a:ext uri="{FF2B5EF4-FFF2-40B4-BE49-F238E27FC236}">
                <a16:creationId xmlns:a16="http://schemas.microsoft.com/office/drawing/2014/main" id="{6F12D7A6-A68D-4D8C-89CB-40F03AEE979F}"/>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21542" name="Footer Placeholder 5">
            <a:extLst>
              <a:ext uri="{FF2B5EF4-FFF2-40B4-BE49-F238E27FC236}">
                <a16:creationId xmlns:a16="http://schemas.microsoft.com/office/drawing/2014/main" id="{55B28889-57B3-4E3F-A16F-FAA3352CD5BF}"/>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06994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a:extLst>
              <a:ext uri="{FF2B5EF4-FFF2-40B4-BE49-F238E27FC236}">
                <a16:creationId xmlns:a16="http://schemas.microsoft.com/office/drawing/2014/main" id="{E5B0EF28-CACE-406C-BB93-76FE27AB09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a:extLst>
              <a:ext uri="{FF2B5EF4-FFF2-40B4-BE49-F238E27FC236}">
                <a16:creationId xmlns:a16="http://schemas.microsoft.com/office/drawing/2014/main" id="{04898860-539E-4FE4-B541-190504DB4D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5636" name="Slide Number Placeholder 3">
            <a:extLst>
              <a:ext uri="{FF2B5EF4-FFF2-40B4-BE49-F238E27FC236}">
                <a16:creationId xmlns:a16="http://schemas.microsoft.com/office/drawing/2014/main" id="{E47EA011-669D-459D-96C9-BC909D35CC4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B5487D-77DB-4235-AD4C-FDB5BA9980BF}" type="slidenum">
              <a:rPr lang="en-US" altLang="en-US" smtClean="0"/>
              <a:pPr/>
              <a:t>31</a:t>
            </a:fld>
            <a:endParaRPr lang="en-US" altLang="en-US"/>
          </a:p>
        </p:txBody>
      </p:sp>
      <p:sp>
        <p:nvSpPr>
          <p:cNvPr id="325637" name="Header Placeholder 4">
            <a:extLst>
              <a:ext uri="{FF2B5EF4-FFF2-40B4-BE49-F238E27FC236}">
                <a16:creationId xmlns:a16="http://schemas.microsoft.com/office/drawing/2014/main" id="{EB2FBB6E-359B-4524-8B71-3E143BA38F13}"/>
              </a:ext>
            </a:extLst>
          </p:cNvPr>
          <p:cNvSpPr>
            <a:spLocks noGrp="1" noChangeArrowheads="1"/>
          </p:cNvSpPr>
          <p:nvPr>
            <p:ph type="hdr" sz="quarter"/>
          </p:nvPr>
        </p:nvSpPr>
        <p:spPr bwMode="auto">
          <a:xfrm>
            <a:off x="0" y="0"/>
            <a:ext cx="2971800" cy="458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25638" name="Footer Placeholder 5">
            <a:extLst>
              <a:ext uri="{FF2B5EF4-FFF2-40B4-BE49-F238E27FC236}">
                <a16:creationId xmlns:a16="http://schemas.microsoft.com/office/drawing/2014/main" id="{FDDD27CF-5B25-4B16-AC3C-F4DC0F9826A6}"/>
              </a:ext>
            </a:extLst>
          </p:cNvPr>
          <p:cNvSpPr>
            <a:spLocks noGrp="1" noChangeArrowheads="1"/>
          </p:cNvSpPr>
          <p:nvPr>
            <p:ph type="ftr" sz="quarter" idx="4"/>
          </p:nvPr>
        </p:nvSpPr>
        <p:spPr bwMode="auto">
          <a:xfrm>
            <a:off x="0"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675288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48629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442376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195034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95659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1107676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25029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175732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118224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50359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7007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DFBDCC-BDC4-40AF-9F60-8A1ECBAE0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00151"/>
            <a:ext cx="8229600" cy="3394472"/>
          </a:xfrm>
          <a:prstGeom prst="rect">
            <a:avLst/>
          </a:prstGeom>
        </p:spPr>
        <p:txBody>
          <a:bodyPr/>
          <a:lstStyle>
            <a:lvl1pPr>
              <a:defRPr baseline="0">
                <a:solidFill>
                  <a:srgbClr val="223264"/>
                </a:solidFill>
                <a:latin typeface="Cambria" panose="02040503050406030204" pitchFamily="18" charset="0"/>
                <a:cs typeface="Arial" pitchFamily="34" charset="0"/>
              </a:defRPr>
            </a:lvl1pPr>
            <a:lvl2pPr marL="557213" indent="-214313">
              <a:buFont typeface="Arial" panose="020B0604020202020204" pitchFamily="34" charset="0"/>
              <a:buChar char="•"/>
              <a:defRPr baseline="0">
                <a:solidFill>
                  <a:srgbClr val="223264"/>
                </a:solidFill>
                <a:latin typeface="Cambria" panose="02040503050406030204" pitchFamily="18" charset="0"/>
                <a:cs typeface="Arial" pitchFamily="34" charset="0"/>
              </a:defRPr>
            </a:lvl2pPr>
            <a:lvl3pPr>
              <a:defRPr baseline="0">
                <a:solidFill>
                  <a:srgbClr val="223264"/>
                </a:solidFill>
                <a:latin typeface="Cambria" panose="02040503050406030204" pitchFamily="18" charset="0"/>
                <a:cs typeface="Arial" pitchFamily="34" charset="0"/>
              </a:defRPr>
            </a:lvl3pPr>
            <a:lvl4pPr marL="12001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4pPr>
            <a:lvl5pPr marL="1543050" indent="-171450">
              <a:buFont typeface="Arial" panose="020B0604020202020204" pitchFamily="34" charset="0"/>
              <a:buChar char="•"/>
              <a:defRPr baseline="0">
                <a:solidFill>
                  <a:srgbClr val="223264"/>
                </a:solidFill>
                <a:latin typeface="Cambria" panose="020405030504060302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8862"/>
            <a:ext cx="6477000" cy="800100"/>
          </a:xfrm>
          <a:prstGeom prst="rect">
            <a:avLst/>
          </a:prstGeom>
        </p:spPr>
        <p:txBody>
          <a:bodyPr anchor="ctr"/>
          <a:lstStyle>
            <a:lvl1pPr marL="0" indent="0" algn="ctr">
              <a:buNone/>
              <a:defRPr b="1" baseline="0">
                <a:solidFill>
                  <a:srgbClr val="223264"/>
                </a:solidFill>
                <a:latin typeface="Cambria" panose="02040503050406030204" pitchFamily="18"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p:txBody>
      </p:sp>
      <p:sp>
        <p:nvSpPr>
          <p:cNvPr id="5" name="Footer Placeholder 4">
            <a:extLst>
              <a:ext uri="{FF2B5EF4-FFF2-40B4-BE49-F238E27FC236}">
                <a16:creationId xmlns:a16="http://schemas.microsoft.com/office/drawing/2014/main" id="{2824BAEB-1E01-49CC-A864-84AD23E7E1AC}"/>
              </a:ext>
            </a:extLst>
          </p:cNvPr>
          <p:cNvSpPr>
            <a:spLocks noGrp="1"/>
          </p:cNvSpPr>
          <p:nvPr>
            <p:ph type="ftr" sz="quarter" idx="14"/>
          </p:nvPr>
        </p:nvSpPr>
        <p:spPr>
          <a:xfrm>
            <a:off x="3124200" y="4698206"/>
            <a:ext cx="2895600" cy="376238"/>
          </a:xfrm>
          <a:prstGeom prst="rect">
            <a:avLst/>
          </a:prstGeom>
        </p:spPr>
        <p:txBody>
          <a:bodyPr/>
          <a:lstStyle>
            <a:lvl1pPr>
              <a:defRPr b="1" baseline="0">
                <a:solidFill>
                  <a:srgbClr val="223264"/>
                </a:solidFill>
                <a:latin typeface="Cambria" panose="02040503050406030204"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5D602C3-0D16-4CE9-B2EA-1526071D69BB}"/>
              </a:ext>
            </a:extLst>
          </p:cNvPr>
          <p:cNvSpPr>
            <a:spLocks noGrp="1"/>
          </p:cNvSpPr>
          <p:nvPr>
            <p:ph type="sldNum" sz="quarter" idx="15"/>
          </p:nvPr>
        </p:nvSpPr>
        <p:spPr>
          <a:xfrm>
            <a:off x="6553200" y="4692253"/>
            <a:ext cx="2133600" cy="376238"/>
          </a:xfrm>
        </p:spPr>
        <p:txBody>
          <a:bodyPr/>
          <a:lstStyle>
            <a:lvl1pPr>
              <a:defRPr b="1" baseline="0">
                <a:solidFill>
                  <a:srgbClr val="223264"/>
                </a:solidFill>
                <a:latin typeface="Cambria" panose="02040503050406030204" pitchFamily="18" charset="0"/>
              </a:defRPr>
            </a:lvl1pPr>
          </a:lstStyle>
          <a:p>
            <a:pPr>
              <a:defRPr/>
            </a:pPr>
            <a:fld id="{ED783494-B2FF-4F82-90C1-4F36A1F2BBE0}" type="slidenum">
              <a:rPr lang="en-US" altLang="en-US"/>
              <a:pPr>
                <a:defRPr/>
              </a:pPr>
              <a:t>‹#›</a:t>
            </a:fld>
            <a:endParaRPr lang="en-US" altLang="en-US" dirty="0"/>
          </a:p>
        </p:txBody>
      </p:sp>
    </p:spTree>
    <p:extLst>
      <p:ext uri="{BB962C8B-B14F-4D97-AF65-F5344CB8AC3E}">
        <p14:creationId xmlns:p14="http://schemas.microsoft.com/office/powerpoint/2010/main" val="50477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72" r:id="rId2"/>
    <p:sldLayoutId id="2147483649" r:id="rId3"/>
    <p:sldLayoutId id="2147483675" r:id="rId4"/>
    <p:sldLayoutId id="2147483650" r:id="rId5"/>
    <p:sldLayoutId id="2147483674" r:id="rId6"/>
    <p:sldLayoutId id="2147483673"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scoon@mdek12.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attendee.gotowebinar.com/register/8555677492844037122"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mdek12.org/ose/training/webinar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3200" dirty="0"/>
              <a:t>New Special Education Teacher Webinar Series</a:t>
            </a:r>
          </a:p>
        </p:txBody>
      </p:sp>
      <p:sp>
        <p:nvSpPr>
          <p:cNvPr id="8" name="Text Placeholder 7"/>
          <p:cNvSpPr>
            <a:spLocks noGrp="1"/>
          </p:cNvSpPr>
          <p:nvPr>
            <p:ph type="body" sz="quarter" idx="11"/>
          </p:nvPr>
        </p:nvSpPr>
        <p:spPr/>
        <p:txBody>
          <a:bodyPr/>
          <a:lstStyle/>
          <a:p>
            <a:endParaRPr lang="en-US" dirty="0"/>
          </a:p>
        </p:txBody>
      </p:sp>
      <p:sp>
        <p:nvSpPr>
          <p:cNvPr id="9" name="Text Placeholder 8"/>
          <p:cNvSpPr>
            <a:spLocks noGrp="1"/>
          </p:cNvSpPr>
          <p:nvPr>
            <p:ph type="body" sz="quarter" idx="12"/>
          </p:nvPr>
        </p:nvSpPr>
        <p:spPr/>
        <p:txBody>
          <a:bodyPr/>
          <a:lstStyle/>
          <a:p>
            <a:r>
              <a:rPr lang="en-US" dirty="0"/>
              <a:t>December 2017</a:t>
            </a:r>
          </a:p>
        </p:txBody>
      </p:sp>
      <p:sp>
        <p:nvSpPr>
          <p:cNvPr id="10" name="Text Placeholder 9"/>
          <p:cNvSpPr>
            <a:spLocks noGrp="1"/>
          </p:cNvSpPr>
          <p:nvPr>
            <p:ph type="body" sz="quarter" idx="14"/>
          </p:nvPr>
        </p:nvSpPr>
        <p:spPr/>
        <p:txBody>
          <a:bodyPr/>
          <a:lstStyle/>
          <a:p>
            <a:r>
              <a:rPr lang="en-US" dirty="0"/>
              <a:t>Teresa Laney, M.S., CCC-SLP</a:t>
            </a:r>
          </a:p>
        </p:txBody>
      </p:sp>
      <p:sp>
        <p:nvSpPr>
          <p:cNvPr id="11" name="Text Placeholder 10"/>
          <p:cNvSpPr>
            <a:spLocks noGrp="1"/>
          </p:cNvSpPr>
          <p:nvPr>
            <p:ph type="body" sz="quarter" idx="15"/>
          </p:nvPr>
        </p:nvSpPr>
        <p:spPr/>
        <p:txBody>
          <a:bodyPr/>
          <a:lstStyle/>
          <a:p>
            <a:r>
              <a:rPr lang="en-US" dirty="0"/>
              <a:t>Instructional Support Specialist</a:t>
            </a:r>
          </a:p>
          <a:p>
            <a:r>
              <a:rPr lang="en-US" dirty="0"/>
              <a:t>tlaney@mdek12.org</a:t>
            </a:r>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Format</a:t>
            </a:r>
          </a:p>
        </p:txBody>
      </p:sp>
      <p:sp>
        <p:nvSpPr>
          <p:cNvPr id="3" name="Text Placeholder 2"/>
          <p:cNvSpPr>
            <a:spLocks noGrp="1"/>
          </p:cNvSpPr>
          <p:nvPr>
            <p:ph type="body" sz="quarter" idx="14"/>
          </p:nvPr>
        </p:nvSpPr>
        <p:spPr>
          <a:xfrm>
            <a:off x="99588" y="778598"/>
            <a:ext cx="8610964" cy="3829615"/>
          </a:xfrm>
        </p:spPr>
        <p:txBody>
          <a:bodyPr/>
          <a:lstStyle/>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Hot Topics</a:t>
            </a:r>
            <a:r>
              <a:rPr lang="en-US" dirty="0"/>
              <a:t> will address any new initiatives or important updates in special education.</a:t>
            </a:r>
          </a:p>
          <a:p>
            <a:pPr marR="0" lvl="0" defTabSz="914400" eaLnBrk="1" fontAlgn="auto" latinLnBrk="0" hangingPunct="1">
              <a:lnSpc>
                <a:spcPct val="100000"/>
              </a:lnSpc>
              <a:spcBef>
                <a:spcPts val="0"/>
              </a:spcBef>
              <a:spcAft>
                <a:spcPts val="0"/>
              </a:spcAft>
              <a:buClrTx/>
              <a:buSzTx/>
              <a:tabLst/>
              <a:defRPr/>
            </a:pPr>
            <a:endParaRPr lang="en-US" dirty="0"/>
          </a:p>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Do Now</a:t>
            </a:r>
            <a:r>
              <a:rPr lang="en-US" dirty="0"/>
              <a:t> will provide teachers with a “To-Do List” of time- sensitive tasks.</a:t>
            </a:r>
          </a:p>
          <a:p>
            <a:pPr marR="0" lvl="0" defTabSz="914400" eaLnBrk="1" fontAlgn="auto" latinLnBrk="0" hangingPunct="1">
              <a:lnSpc>
                <a:spcPct val="100000"/>
              </a:lnSpc>
              <a:spcBef>
                <a:spcPts val="0"/>
              </a:spcBef>
              <a:spcAft>
                <a:spcPts val="0"/>
              </a:spcAft>
              <a:buClrTx/>
              <a:buSzTx/>
              <a:tabLst/>
              <a:defRPr/>
            </a:pPr>
            <a:endParaRPr lang="en-US" dirty="0"/>
          </a:p>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Did You Know </a:t>
            </a:r>
            <a:r>
              <a:rPr lang="en-US" dirty="0"/>
              <a:t>will address specific special education topics.</a:t>
            </a:r>
          </a:p>
          <a:p>
            <a:pPr marR="0" lvl="0" defTabSz="914400" eaLnBrk="1" fontAlgn="auto" latinLnBrk="0" hangingPunct="1">
              <a:lnSpc>
                <a:spcPct val="100000"/>
              </a:lnSpc>
              <a:spcBef>
                <a:spcPts val="0"/>
              </a:spcBef>
              <a:spcAft>
                <a:spcPts val="0"/>
              </a:spcAft>
              <a:buClrTx/>
              <a:buSzTx/>
              <a:tabLst/>
              <a:defRPr/>
            </a:pPr>
            <a:endParaRPr lang="en-US" dirty="0"/>
          </a:p>
          <a:p>
            <a:pPr marR="0" lvl="0" defTabSz="914400" eaLnBrk="1" fontAlgn="auto" latinLnBrk="0" hangingPunct="1">
              <a:lnSpc>
                <a:spcPct val="100000"/>
              </a:lnSpc>
              <a:spcBef>
                <a:spcPts val="0"/>
              </a:spcBef>
              <a:spcAft>
                <a:spcPts val="0"/>
              </a:spcAft>
              <a:buClrTx/>
              <a:buSzTx/>
              <a:tabLst/>
              <a:defRPr/>
            </a:pPr>
            <a:r>
              <a:rPr lang="en-US" dirty="0">
                <a:solidFill>
                  <a:srgbClr val="FF0000"/>
                </a:solidFill>
              </a:rPr>
              <a:t>FAQ</a:t>
            </a:r>
            <a:r>
              <a:rPr lang="en-US" dirty="0"/>
              <a:t> will answer questions submitted by participants.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46965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Questions		</a:t>
            </a:r>
          </a:p>
        </p:txBody>
      </p:sp>
      <p:sp>
        <p:nvSpPr>
          <p:cNvPr id="3" name="Text Placeholder 2"/>
          <p:cNvSpPr>
            <a:spLocks noGrp="1"/>
          </p:cNvSpPr>
          <p:nvPr>
            <p:ph type="body" sz="quarter" idx="14"/>
          </p:nvPr>
        </p:nvSpPr>
        <p:spPr/>
        <p:txBody>
          <a:bodyPr/>
          <a:lstStyle/>
          <a:p>
            <a:r>
              <a:rPr lang="en-US" dirty="0"/>
              <a:t>Submit questions to be addressed during the FAQ section of each webinar to </a:t>
            </a:r>
            <a:r>
              <a:rPr lang="en-US" dirty="0">
                <a:hlinkClick r:id="rId2"/>
              </a:rPr>
              <a:t>scoon@mdek12.org</a:t>
            </a:r>
            <a:r>
              <a:rPr lang="en-US" dirty="0"/>
              <a:t> by the Friday prior to the first Thursday of each month.</a:t>
            </a:r>
          </a:p>
          <a:p>
            <a:r>
              <a:rPr lang="en-US" dirty="0"/>
              <a:t>Put </a:t>
            </a:r>
            <a:r>
              <a:rPr lang="en-US" dirty="0">
                <a:solidFill>
                  <a:srgbClr val="FF0000"/>
                </a:solidFill>
              </a:rPr>
              <a:t>New Special Education Teacher FAQ </a:t>
            </a:r>
            <a:r>
              <a:rPr lang="en-US" dirty="0"/>
              <a:t>in the subject line.</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79273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4000" dirty="0"/>
              <a:t>Hot Topics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215637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FD6AA-72B2-E648-B09E-D32306B0E2E5}"/>
              </a:ext>
            </a:extLst>
          </p:cNvPr>
          <p:cNvSpPr>
            <a:spLocks noGrp="1"/>
          </p:cNvSpPr>
          <p:nvPr>
            <p:ph type="body" sz="quarter" idx="13"/>
          </p:nvPr>
        </p:nvSpPr>
        <p:spPr/>
        <p:txBody>
          <a:bodyPr/>
          <a:lstStyle/>
          <a:p>
            <a:r>
              <a:rPr lang="en-US" dirty="0"/>
              <a:t>Timeline</a:t>
            </a:r>
          </a:p>
        </p:txBody>
      </p:sp>
      <p:sp>
        <p:nvSpPr>
          <p:cNvPr id="3" name="Text Placeholder 2">
            <a:extLst>
              <a:ext uri="{FF2B5EF4-FFF2-40B4-BE49-F238E27FC236}">
                <a16:creationId xmlns:a16="http://schemas.microsoft.com/office/drawing/2014/main" id="{5E1EF76B-FF16-AC4D-A6B1-8D3F8863C405}"/>
              </a:ext>
            </a:extLst>
          </p:cNvPr>
          <p:cNvSpPr>
            <a:spLocks noGrp="1"/>
          </p:cNvSpPr>
          <p:nvPr>
            <p:ph type="body" sz="quarter" idx="14"/>
          </p:nvPr>
        </p:nvSpPr>
        <p:spPr>
          <a:xfrm>
            <a:off x="179615" y="669472"/>
            <a:ext cx="8719457" cy="3935186"/>
          </a:xfrm>
        </p:spPr>
        <p:txBody>
          <a:bodyPr/>
          <a:lstStyle/>
          <a:p>
            <a:r>
              <a:rPr lang="en-US" sz="1950" dirty="0"/>
              <a:t>November 2017 Stakeholder group met to develop suggested requirements</a:t>
            </a:r>
          </a:p>
          <a:p>
            <a:r>
              <a:rPr lang="en-US" sz="1950" dirty="0"/>
              <a:t>January 2018 Requirements were presented to the Superintendent’s Teacher Advisory Panel</a:t>
            </a:r>
          </a:p>
          <a:p>
            <a:r>
              <a:rPr lang="en-US" sz="1950" dirty="0"/>
              <a:t>February 1, 2018 Commission on School Accreditation(CSA)  reviewed and approved requirements be submitted to the State Board</a:t>
            </a:r>
          </a:p>
          <a:p>
            <a:r>
              <a:rPr lang="en-US" sz="1950" dirty="0"/>
              <a:t>February 15, 2018 State Board will consider the recommendation of the CSA. If approved, requirements will then go out for public comment</a:t>
            </a:r>
          </a:p>
        </p:txBody>
      </p:sp>
      <p:sp>
        <p:nvSpPr>
          <p:cNvPr id="4" name="Slide Number Placeholder 3">
            <a:extLst>
              <a:ext uri="{FF2B5EF4-FFF2-40B4-BE49-F238E27FC236}">
                <a16:creationId xmlns:a16="http://schemas.microsoft.com/office/drawing/2014/main" id="{ADC3ABF3-F13D-C046-A510-471CEDB3B19D}"/>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13</a:t>
            </a:fld>
            <a:endParaRPr lang="en" dirty="0">
              <a:solidFill>
                <a:srgbClr val="78909C">
                  <a:lumMod val="50000"/>
                </a:srgbClr>
              </a:solidFill>
            </a:endParaRPr>
          </a:p>
        </p:txBody>
      </p:sp>
    </p:spTree>
    <p:extLst>
      <p:ext uri="{BB962C8B-B14F-4D97-AF65-F5344CB8AC3E}">
        <p14:creationId xmlns:p14="http://schemas.microsoft.com/office/powerpoint/2010/main" val="395804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08756B-146C-9342-827D-589E545AF541}"/>
              </a:ext>
            </a:extLst>
          </p:cNvPr>
          <p:cNvSpPr>
            <a:spLocks noGrp="1"/>
          </p:cNvSpPr>
          <p:nvPr>
            <p:ph type="body" sz="quarter" idx="13"/>
          </p:nvPr>
        </p:nvSpPr>
        <p:spPr/>
        <p:txBody>
          <a:bodyPr/>
          <a:lstStyle/>
          <a:p>
            <a:r>
              <a:rPr lang="en-US" dirty="0"/>
              <a:t>Definition</a:t>
            </a:r>
          </a:p>
        </p:txBody>
      </p:sp>
      <p:sp>
        <p:nvSpPr>
          <p:cNvPr id="3" name="Text Placeholder 2">
            <a:extLst>
              <a:ext uri="{FF2B5EF4-FFF2-40B4-BE49-F238E27FC236}">
                <a16:creationId xmlns:a16="http://schemas.microsoft.com/office/drawing/2014/main" id="{8F6E7DE9-03D4-3B46-ADC0-1336D72B7CC0}"/>
              </a:ext>
            </a:extLst>
          </p:cNvPr>
          <p:cNvSpPr>
            <a:spLocks noGrp="1"/>
          </p:cNvSpPr>
          <p:nvPr>
            <p:ph type="body" sz="quarter" idx="14"/>
          </p:nvPr>
        </p:nvSpPr>
        <p:spPr/>
        <p:txBody>
          <a:bodyPr/>
          <a:lstStyle/>
          <a:p>
            <a:r>
              <a:rPr lang="en-US" sz="1950" dirty="0"/>
              <a:t>A Certificate of Completion is not a high school diploma or an Alternate Diploma, but rather an acknowledgement of the student’s participation in and completion of his/her Individualized Education Program (IEP).</a:t>
            </a:r>
          </a:p>
          <a:p>
            <a:endParaRPr lang="en-US" sz="1950" dirty="0"/>
          </a:p>
          <a:p>
            <a:r>
              <a:rPr lang="en-US" sz="2100" dirty="0"/>
              <a:t>Students eligible to receive a Certificate of Completion must fall into one (1) the following categories:</a:t>
            </a:r>
          </a:p>
          <a:p>
            <a:pPr marL="0" indent="0">
              <a:buNone/>
            </a:pPr>
            <a:r>
              <a:rPr lang="en-US" sz="1950" dirty="0"/>
              <a:t> </a:t>
            </a:r>
          </a:p>
        </p:txBody>
      </p:sp>
      <p:sp>
        <p:nvSpPr>
          <p:cNvPr id="4" name="Slide Number Placeholder 3">
            <a:extLst>
              <a:ext uri="{FF2B5EF4-FFF2-40B4-BE49-F238E27FC236}">
                <a16:creationId xmlns:a16="http://schemas.microsoft.com/office/drawing/2014/main" id="{F5890C76-F1E4-284F-AFDC-66B02A380671}"/>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14</a:t>
            </a:fld>
            <a:endParaRPr lang="en" dirty="0">
              <a:solidFill>
                <a:srgbClr val="78909C">
                  <a:lumMod val="50000"/>
                </a:srgbClr>
              </a:solidFill>
            </a:endParaRPr>
          </a:p>
        </p:txBody>
      </p:sp>
    </p:spTree>
    <p:extLst>
      <p:ext uri="{BB962C8B-B14F-4D97-AF65-F5344CB8AC3E}">
        <p14:creationId xmlns:p14="http://schemas.microsoft.com/office/powerpoint/2010/main" val="119482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6CEB44-E1C6-004D-99A1-3E7C4BFC6CAD}"/>
              </a:ext>
            </a:extLst>
          </p:cNvPr>
          <p:cNvSpPr>
            <a:spLocks noGrp="1"/>
          </p:cNvSpPr>
          <p:nvPr>
            <p:ph type="body" sz="quarter" idx="13"/>
          </p:nvPr>
        </p:nvSpPr>
        <p:spPr/>
        <p:txBody>
          <a:bodyPr/>
          <a:lstStyle/>
          <a:p>
            <a:r>
              <a:rPr lang="en-US" dirty="0"/>
              <a:t>Eligibility</a:t>
            </a:r>
          </a:p>
        </p:txBody>
      </p:sp>
      <p:sp>
        <p:nvSpPr>
          <p:cNvPr id="3" name="Text Placeholder 2">
            <a:extLst>
              <a:ext uri="{FF2B5EF4-FFF2-40B4-BE49-F238E27FC236}">
                <a16:creationId xmlns:a16="http://schemas.microsoft.com/office/drawing/2014/main" id="{3BB081F1-DDDB-EF49-9CE7-50F50081F2E4}"/>
              </a:ext>
            </a:extLst>
          </p:cNvPr>
          <p:cNvSpPr>
            <a:spLocks noGrp="1"/>
          </p:cNvSpPr>
          <p:nvPr>
            <p:ph type="body" sz="quarter" idx="14"/>
          </p:nvPr>
        </p:nvSpPr>
        <p:spPr>
          <a:xfrm>
            <a:off x="415637" y="800100"/>
            <a:ext cx="8294915" cy="3935185"/>
          </a:xfrm>
        </p:spPr>
        <p:txBody>
          <a:bodyPr/>
          <a:lstStyle/>
          <a:p>
            <a:pPr>
              <a:buFont typeface="+mj-lt"/>
              <a:buAutoNum type="arabicPeriod"/>
            </a:pPr>
            <a:r>
              <a:rPr lang="en-US" sz="1950" dirty="0"/>
              <a:t>Students without a Significant Cognitive Disability at the end of 8</a:t>
            </a:r>
            <a:r>
              <a:rPr lang="en-US" sz="1950" baseline="30000" dirty="0"/>
              <a:t>th</a:t>
            </a:r>
            <a:r>
              <a:rPr lang="en-US" sz="1950" dirty="0"/>
              <a:t> grade who:</a:t>
            </a:r>
          </a:p>
          <a:p>
            <a:pPr marL="1000125" indent="-386954">
              <a:tabLst>
                <a:tab pos="456010" algn="l"/>
              </a:tabLst>
            </a:pPr>
            <a:r>
              <a:rPr lang="en-US" sz="1950" dirty="0"/>
              <a:t>Are 16 years old or older; AND</a:t>
            </a:r>
          </a:p>
          <a:p>
            <a:pPr marL="1000125" indent="-386954">
              <a:tabLst>
                <a:tab pos="456010" algn="l"/>
              </a:tabLst>
            </a:pPr>
            <a:r>
              <a:rPr lang="en-US" sz="1950" dirty="0"/>
              <a:t>At least 3 or more grade levels below their peers in reading and math; AND</a:t>
            </a:r>
          </a:p>
          <a:p>
            <a:pPr marL="1000125" indent="-386954">
              <a:tabLst>
                <a:tab pos="456010" algn="l"/>
              </a:tabLst>
            </a:pPr>
            <a:r>
              <a:rPr lang="en-US" sz="1950" dirty="0"/>
              <a:t>Have a signed statement from the parent that they understand that the Certificate of Completion is not a standard diploma and will not meet the requirements for entry into any career or post-secondary opportunity that requires a diploma.</a:t>
            </a:r>
          </a:p>
          <a:p>
            <a:endParaRPr lang="en-US" dirty="0"/>
          </a:p>
        </p:txBody>
      </p:sp>
      <p:sp>
        <p:nvSpPr>
          <p:cNvPr id="4" name="Slide Number Placeholder 3">
            <a:extLst>
              <a:ext uri="{FF2B5EF4-FFF2-40B4-BE49-F238E27FC236}">
                <a16:creationId xmlns:a16="http://schemas.microsoft.com/office/drawing/2014/main" id="{4E280322-1270-CD4A-A1AB-546834ADBD83}"/>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15</a:t>
            </a:fld>
            <a:endParaRPr lang="en" dirty="0">
              <a:solidFill>
                <a:srgbClr val="78909C">
                  <a:lumMod val="50000"/>
                </a:srgbClr>
              </a:solidFill>
            </a:endParaRPr>
          </a:p>
        </p:txBody>
      </p:sp>
    </p:spTree>
    <p:extLst>
      <p:ext uri="{BB962C8B-B14F-4D97-AF65-F5344CB8AC3E}">
        <p14:creationId xmlns:p14="http://schemas.microsoft.com/office/powerpoint/2010/main" val="304711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A2FEA-0863-3842-93AB-BCE8E903152E}"/>
              </a:ext>
            </a:extLst>
          </p:cNvPr>
          <p:cNvSpPr>
            <a:spLocks noGrp="1"/>
          </p:cNvSpPr>
          <p:nvPr>
            <p:ph type="body" sz="quarter" idx="13"/>
          </p:nvPr>
        </p:nvSpPr>
        <p:spPr/>
        <p:txBody>
          <a:bodyPr/>
          <a:lstStyle/>
          <a:p>
            <a:r>
              <a:rPr lang="en-US" dirty="0"/>
              <a:t>Eligibility</a:t>
            </a:r>
          </a:p>
        </p:txBody>
      </p:sp>
      <p:sp>
        <p:nvSpPr>
          <p:cNvPr id="3" name="Text Placeholder 2">
            <a:extLst>
              <a:ext uri="{FF2B5EF4-FFF2-40B4-BE49-F238E27FC236}">
                <a16:creationId xmlns:a16="http://schemas.microsoft.com/office/drawing/2014/main" id="{D0C28705-A41C-BE42-A8BF-36978BEE471F}"/>
              </a:ext>
            </a:extLst>
          </p:cNvPr>
          <p:cNvSpPr>
            <a:spLocks noGrp="1"/>
          </p:cNvSpPr>
          <p:nvPr>
            <p:ph type="body" sz="quarter" idx="14"/>
          </p:nvPr>
        </p:nvSpPr>
        <p:spPr/>
        <p:txBody>
          <a:bodyPr/>
          <a:lstStyle/>
          <a:p>
            <a:pPr marL="385763" indent="-385763">
              <a:buFont typeface="+mj-lt"/>
              <a:buAutoNum type="arabicPeriod" startAt="2"/>
            </a:pPr>
            <a:r>
              <a:rPr lang="en-US" sz="1950" dirty="0"/>
              <a:t>Students with a Significant Cognitive Disability at the end of 8</a:t>
            </a:r>
            <a:r>
              <a:rPr lang="en-US" sz="1950" baseline="30000" dirty="0"/>
              <a:t>th</a:t>
            </a:r>
            <a:r>
              <a:rPr lang="en-US" sz="1950" dirty="0"/>
              <a:t> grade who:</a:t>
            </a:r>
          </a:p>
          <a:p>
            <a:pPr marL="1000125" indent="-403622">
              <a:tabLst>
                <a:tab pos="456010" algn="l"/>
              </a:tabLst>
            </a:pPr>
            <a:r>
              <a:rPr lang="en-US" sz="1950" dirty="0"/>
              <a:t>Have extremely limited or no receptive and expressive communication skills AND</a:t>
            </a:r>
          </a:p>
          <a:p>
            <a:pPr marL="1000125" indent="-403622">
              <a:tabLst>
                <a:tab pos="456010" algn="l"/>
              </a:tabLst>
            </a:pPr>
            <a:r>
              <a:rPr lang="en-US" sz="1950" dirty="0"/>
              <a:t>Have a signed statement from the parent that they understand that the Certificate of Completion is not a standard diploma and will not meet the requirements for entry into any career or post-secondary opportunity that requires a diploma.</a:t>
            </a:r>
          </a:p>
          <a:p>
            <a:endParaRPr lang="en-US" dirty="0"/>
          </a:p>
        </p:txBody>
      </p:sp>
      <p:sp>
        <p:nvSpPr>
          <p:cNvPr id="4" name="Slide Number Placeholder 3">
            <a:extLst>
              <a:ext uri="{FF2B5EF4-FFF2-40B4-BE49-F238E27FC236}">
                <a16:creationId xmlns:a16="http://schemas.microsoft.com/office/drawing/2014/main" id="{03DC2B8B-C2C1-A54A-B62E-C1C1D07831B1}"/>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16</a:t>
            </a:fld>
            <a:endParaRPr lang="en" dirty="0">
              <a:solidFill>
                <a:srgbClr val="78909C">
                  <a:lumMod val="50000"/>
                </a:srgbClr>
              </a:solidFill>
            </a:endParaRPr>
          </a:p>
        </p:txBody>
      </p:sp>
    </p:spTree>
    <p:extLst>
      <p:ext uri="{BB962C8B-B14F-4D97-AF65-F5344CB8AC3E}">
        <p14:creationId xmlns:p14="http://schemas.microsoft.com/office/powerpoint/2010/main" val="206746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1EA48-63A6-5242-B5AE-7388743C1B27}"/>
              </a:ext>
            </a:extLst>
          </p:cNvPr>
          <p:cNvSpPr>
            <a:spLocks noGrp="1"/>
          </p:cNvSpPr>
          <p:nvPr>
            <p:ph type="body" sz="quarter" idx="13"/>
          </p:nvPr>
        </p:nvSpPr>
        <p:spPr/>
        <p:txBody>
          <a:bodyPr/>
          <a:lstStyle/>
          <a:p>
            <a:r>
              <a:rPr lang="en-US" dirty="0"/>
              <a:t>Eligibility</a:t>
            </a:r>
          </a:p>
        </p:txBody>
      </p:sp>
      <p:sp>
        <p:nvSpPr>
          <p:cNvPr id="3" name="Text Placeholder 2">
            <a:extLst>
              <a:ext uri="{FF2B5EF4-FFF2-40B4-BE49-F238E27FC236}">
                <a16:creationId xmlns:a16="http://schemas.microsoft.com/office/drawing/2014/main" id="{71D13064-4504-554F-B264-AF52E30FA730}"/>
              </a:ext>
            </a:extLst>
          </p:cNvPr>
          <p:cNvSpPr>
            <a:spLocks noGrp="1"/>
          </p:cNvSpPr>
          <p:nvPr>
            <p:ph type="body" sz="quarter" idx="14"/>
          </p:nvPr>
        </p:nvSpPr>
        <p:spPr>
          <a:xfrm>
            <a:off x="179615" y="800100"/>
            <a:ext cx="8850169" cy="3570289"/>
          </a:xfrm>
        </p:spPr>
        <p:txBody>
          <a:bodyPr/>
          <a:lstStyle/>
          <a:p>
            <a:pPr>
              <a:buFont typeface="+mj-lt"/>
              <a:buAutoNum type="arabicPeriod" startAt="3"/>
            </a:pPr>
            <a:r>
              <a:rPr lang="en-US" sz="1950" dirty="0"/>
              <a:t>Students with or without a Significant Cognitive Disability at the end of their third school year of high school (6 semesters) who:</a:t>
            </a:r>
          </a:p>
          <a:p>
            <a:pPr marL="773906" indent="-338138">
              <a:tabLst>
                <a:tab pos="456010" algn="l"/>
              </a:tabLst>
            </a:pPr>
            <a:r>
              <a:rPr lang="en-US" sz="1950" dirty="0"/>
              <a:t>Have not earned at minimum of 3 English credits, 3 math credits, 2 science credits, 2 social studies credits, and 5 electives; AND</a:t>
            </a:r>
          </a:p>
          <a:p>
            <a:pPr marL="773906" indent="-338138">
              <a:tabLst>
                <a:tab pos="456010" algn="l"/>
              </a:tabLst>
            </a:pPr>
            <a:r>
              <a:rPr lang="en-US" sz="1950" dirty="0"/>
              <a:t>Have a signed statement from the parent and student that they do not wish for the student to be given services through age 20 and understand that the Certificate of Completion is not a standard diploma and will not meet the requirements for entry into any career or post-secondary opportunity that requires a diploma; AND</a:t>
            </a:r>
          </a:p>
        </p:txBody>
      </p:sp>
      <p:sp>
        <p:nvSpPr>
          <p:cNvPr id="4" name="Slide Number Placeholder 3">
            <a:extLst>
              <a:ext uri="{FF2B5EF4-FFF2-40B4-BE49-F238E27FC236}">
                <a16:creationId xmlns:a16="http://schemas.microsoft.com/office/drawing/2014/main" id="{1FAEB3F9-28FD-1C4D-9E05-C5146371E193}"/>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17</a:t>
            </a:fld>
            <a:endParaRPr lang="en" dirty="0">
              <a:solidFill>
                <a:srgbClr val="78909C">
                  <a:lumMod val="50000"/>
                </a:srgbClr>
              </a:solidFill>
            </a:endParaRPr>
          </a:p>
        </p:txBody>
      </p:sp>
    </p:spTree>
    <p:extLst>
      <p:ext uri="{BB962C8B-B14F-4D97-AF65-F5344CB8AC3E}">
        <p14:creationId xmlns:p14="http://schemas.microsoft.com/office/powerpoint/2010/main" val="376488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E9DDA-1939-1142-A3D2-76A9B6BBD96E}"/>
              </a:ext>
            </a:extLst>
          </p:cNvPr>
          <p:cNvSpPr>
            <a:spLocks noGrp="1"/>
          </p:cNvSpPr>
          <p:nvPr>
            <p:ph type="body" sz="quarter" idx="13"/>
          </p:nvPr>
        </p:nvSpPr>
        <p:spPr/>
        <p:txBody>
          <a:bodyPr/>
          <a:lstStyle/>
          <a:p>
            <a:r>
              <a:rPr lang="en-US" dirty="0"/>
              <a:t>Eligibility </a:t>
            </a:r>
          </a:p>
        </p:txBody>
      </p:sp>
      <p:sp>
        <p:nvSpPr>
          <p:cNvPr id="3" name="Text Placeholder 2">
            <a:extLst>
              <a:ext uri="{FF2B5EF4-FFF2-40B4-BE49-F238E27FC236}">
                <a16:creationId xmlns:a16="http://schemas.microsoft.com/office/drawing/2014/main" id="{7AD1DD26-6BA2-D742-B303-F690230E14C1}"/>
              </a:ext>
            </a:extLst>
          </p:cNvPr>
          <p:cNvSpPr>
            <a:spLocks noGrp="1"/>
          </p:cNvSpPr>
          <p:nvPr>
            <p:ph type="body" sz="quarter" idx="14"/>
          </p:nvPr>
        </p:nvSpPr>
        <p:spPr/>
        <p:txBody>
          <a:bodyPr/>
          <a:lstStyle/>
          <a:p>
            <a:r>
              <a:rPr lang="en-US" sz="1950" dirty="0"/>
              <a:t>Have evidence of 3 or more years of intensive intervention to earn Carnegie Unit bearing courses (Or Alternate Diploma Course Credits for students with a Significant Cognitive Disability). </a:t>
            </a:r>
          </a:p>
          <a:p>
            <a:endParaRPr lang="en-US" dirty="0"/>
          </a:p>
        </p:txBody>
      </p:sp>
      <p:sp>
        <p:nvSpPr>
          <p:cNvPr id="4" name="Slide Number Placeholder 3">
            <a:extLst>
              <a:ext uri="{FF2B5EF4-FFF2-40B4-BE49-F238E27FC236}">
                <a16:creationId xmlns:a16="http://schemas.microsoft.com/office/drawing/2014/main" id="{2706B08A-F5C8-EF4E-806B-108D009741D5}"/>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18</a:t>
            </a:fld>
            <a:endParaRPr lang="en" dirty="0">
              <a:solidFill>
                <a:srgbClr val="78909C">
                  <a:lumMod val="50000"/>
                </a:srgbClr>
              </a:solidFill>
            </a:endParaRPr>
          </a:p>
        </p:txBody>
      </p:sp>
    </p:spTree>
    <p:extLst>
      <p:ext uri="{BB962C8B-B14F-4D97-AF65-F5344CB8AC3E}">
        <p14:creationId xmlns:p14="http://schemas.microsoft.com/office/powerpoint/2010/main" val="82808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C097A5-27FD-454F-9F00-FE3917FF86F1}"/>
              </a:ext>
            </a:extLst>
          </p:cNvPr>
          <p:cNvSpPr>
            <a:spLocks noGrp="1"/>
          </p:cNvSpPr>
          <p:nvPr>
            <p:ph type="body" sz="quarter" idx="13"/>
          </p:nvPr>
        </p:nvSpPr>
        <p:spPr/>
        <p:txBody>
          <a:bodyPr/>
          <a:lstStyle/>
          <a:p>
            <a:r>
              <a:rPr lang="en-US" dirty="0"/>
              <a:t>Requirements</a:t>
            </a:r>
          </a:p>
        </p:txBody>
      </p:sp>
      <p:sp>
        <p:nvSpPr>
          <p:cNvPr id="3" name="Text Placeholder 2">
            <a:extLst>
              <a:ext uri="{FF2B5EF4-FFF2-40B4-BE49-F238E27FC236}">
                <a16:creationId xmlns:a16="http://schemas.microsoft.com/office/drawing/2014/main" id="{DB7F984D-574C-6F47-B1D0-B1398526AA2C}"/>
              </a:ext>
            </a:extLst>
          </p:cNvPr>
          <p:cNvSpPr>
            <a:spLocks noGrp="1"/>
          </p:cNvSpPr>
          <p:nvPr>
            <p:ph type="body" sz="quarter" idx="14"/>
          </p:nvPr>
        </p:nvSpPr>
        <p:spPr>
          <a:xfrm>
            <a:off x="415637" y="734786"/>
            <a:ext cx="8294915" cy="3635603"/>
          </a:xfrm>
        </p:spPr>
        <p:txBody>
          <a:bodyPr/>
          <a:lstStyle/>
          <a:p>
            <a:r>
              <a:rPr lang="en-US" sz="1950" dirty="0"/>
              <a:t>The student’s IEP committee determines the course of study for the Certificate of Completion. Areas of instruction should be developed based on the needs of the individual student. Course work could include, as appropriate for the student:</a:t>
            </a:r>
          </a:p>
          <a:p>
            <a:pPr marL="871538" indent="-339329">
              <a:tabLst>
                <a:tab pos="456010" algn="l"/>
              </a:tabLst>
            </a:pPr>
            <a:r>
              <a:rPr lang="en-US" sz="1950" dirty="0"/>
              <a:t>Intensive remediation in deficit area skills</a:t>
            </a:r>
          </a:p>
          <a:p>
            <a:pPr marL="871538" indent="-339329">
              <a:tabLst>
                <a:tab pos="456010" algn="l"/>
              </a:tabLst>
            </a:pPr>
            <a:r>
              <a:rPr lang="en-US" sz="1950" dirty="0"/>
              <a:t>Career preparation courses</a:t>
            </a:r>
          </a:p>
          <a:p>
            <a:pPr marL="871538" indent="-339329">
              <a:tabLst>
                <a:tab pos="456010" algn="l"/>
              </a:tabLst>
            </a:pPr>
            <a:r>
              <a:rPr lang="en-US" sz="1950" dirty="0"/>
              <a:t>Life skills courses</a:t>
            </a:r>
          </a:p>
          <a:p>
            <a:endParaRPr lang="en-US" dirty="0"/>
          </a:p>
        </p:txBody>
      </p:sp>
      <p:sp>
        <p:nvSpPr>
          <p:cNvPr id="4" name="Slide Number Placeholder 3">
            <a:extLst>
              <a:ext uri="{FF2B5EF4-FFF2-40B4-BE49-F238E27FC236}">
                <a16:creationId xmlns:a16="http://schemas.microsoft.com/office/drawing/2014/main" id="{6E52F47E-8B74-B94D-865F-2E1A9A20E17F}"/>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19</a:t>
            </a:fld>
            <a:endParaRPr lang="en" dirty="0">
              <a:solidFill>
                <a:srgbClr val="78909C">
                  <a:lumMod val="50000"/>
                </a:srgbClr>
              </a:solidFill>
            </a:endParaRPr>
          </a:p>
        </p:txBody>
      </p:sp>
    </p:spTree>
    <p:extLst>
      <p:ext uri="{BB962C8B-B14F-4D97-AF65-F5344CB8AC3E}">
        <p14:creationId xmlns:p14="http://schemas.microsoft.com/office/powerpoint/2010/main" val="416532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32CB2-B529-DD4F-A565-DA98F114BD03}"/>
              </a:ext>
            </a:extLst>
          </p:cNvPr>
          <p:cNvSpPr>
            <a:spLocks noGrp="1"/>
          </p:cNvSpPr>
          <p:nvPr>
            <p:ph type="body" sz="quarter" idx="13"/>
          </p:nvPr>
        </p:nvSpPr>
        <p:spPr/>
        <p:txBody>
          <a:bodyPr/>
          <a:lstStyle/>
          <a:p>
            <a:r>
              <a:rPr lang="en-US" dirty="0"/>
              <a:t>Requirements</a:t>
            </a:r>
          </a:p>
        </p:txBody>
      </p:sp>
      <p:sp>
        <p:nvSpPr>
          <p:cNvPr id="3" name="Text Placeholder 2">
            <a:extLst>
              <a:ext uri="{FF2B5EF4-FFF2-40B4-BE49-F238E27FC236}">
                <a16:creationId xmlns:a16="http://schemas.microsoft.com/office/drawing/2014/main" id="{F63EEEAB-53C4-8B42-A7BD-FA3538A8B948}"/>
              </a:ext>
            </a:extLst>
          </p:cNvPr>
          <p:cNvSpPr>
            <a:spLocks noGrp="1"/>
          </p:cNvSpPr>
          <p:nvPr>
            <p:ph type="body" sz="quarter" idx="14"/>
          </p:nvPr>
        </p:nvSpPr>
        <p:spPr/>
        <p:txBody>
          <a:bodyPr/>
          <a:lstStyle/>
          <a:p>
            <a:r>
              <a:rPr lang="en-US" sz="1950" dirty="0"/>
              <a:t>Students earning the certificate of completion must have completed at least four years of high school and/or be at least 19 years of age at the time of graduation. </a:t>
            </a:r>
          </a:p>
          <a:p>
            <a:r>
              <a:rPr lang="en-US" sz="1950" dirty="0"/>
              <a:t>All students are required to participate in the Mississippi Academic Assessment Program.</a:t>
            </a:r>
          </a:p>
          <a:p>
            <a:endParaRPr lang="en-US" dirty="0"/>
          </a:p>
        </p:txBody>
      </p:sp>
      <p:sp>
        <p:nvSpPr>
          <p:cNvPr id="4" name="Slide Number Placeholder 3">
            <a:extLst>
              <a:ext uri="{FF2B5EF4-FFF2-40B4-BE49-F238E27FC236}">
                <a16:creationId xmlns:a16="http://schemas.microsoft.com/office/drawing/2014/main" id="{44A32B87-41D6-8D43-8E72-69189765855E}"/>
              </a:ext>
            </a:extLst>
          </p:cNvPr>
          <p:cNvSpPr>
            <a:spLocks noGrp="1"/>
          </p:cNvSpPr>
          <p:nvPr>
            <p:ph type="sldNum" idx="12"/>
          </p:nvPr>
        </p:nvSpPr>
        <p:spPr/>
        <p:txBody>
          <a:bodyPr/>
          <a:lstStyle/>
          <a:p>
            <a:fld id="{00000000-1234-1234-1234-123412341234}" type="slidenum">
              <a:rPr lang="en" smtClean="0">
                <a:solidFill>
                  <a:srgbClr val="78909C">
                    <a:lumMod val="50000"/>
                  </a:srgbClr>
                </a:solidFill>
              </a:rPr>
              <a:pPr/>
              <a:t>20</a:t>
            </a:fld>
            <a:endParaRPr lang="en" dirty="0">
              <a:solidFill>
                <a:srgbClr val="78909C">
                  <a:lumMod val="50000"/>
                </a:srgbClr>
              </a:solidFill>
            </a:endParaRPr>
          </a:p>
        </p:txBody>
      </p:sp>
    </p:spTree>
    <p:extLst>
      <p:ext uri="{BB962C8B-B14F-4D97-AF65-F5344CB8AC3E}">
        <p14:creationId xmlns:p14="http://schemas.microsoft.com/office/powerpoint/2010/main" val="222981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4000" dirty="0"/>
              <a:t>Do Now</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2379953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1990-351F-4345-B219-64775D27ECEE}"/>
              </a:ext>
            </a:extLst>
          </p:cNvPr>
          <p:cNvSpPr>
            <a:spLocks noGrp="1"/>
          </p:cNvSpPr>
          <p:nvPr>
            <p:ph type="body" sz="quarter" idx="13"/>
          </p:nvPr>
        </p:nvSpPr>
        <p:spPr/>
        <p:txBody>
          <a:bodyPr/>
          <a:lstStyle/>
          <a:p>
            <a:r>
              <a:rPr lang="en-US" dirty="0"/>
              <a:t>Do Now</a:t>
            </a:r>
          </a:p>
        </p:txBody>
      </p:sp>
      <p:sp>
        <p:nvSpPr>
          <p:cNvPr id="3" name="Text Placeholder 2">
            <a:extLst>
              <a:ext uri="{FF2B5EF4-FFF2-40B4-BE49-F238E27FC236}">
                <a16:creationId xmlns:a16="http://schemas.microsoft.com/office/drawing/2014/main" id="{AD725908-99AF-4810-9854-29186B8CAFCB}"/>
              </a:ext>
            </a:extLst>
          </p:cNvPr>
          <p:cNvSpPr>
            <a:spLocks noGrp="1"/>
          </p:cNvSpPr>
          <p:nvPr>
            <p:ph type="body" sz="quarter" idx="14"/>
          </p:nvPr>
        </p:nvSpPr>
        <p:spPr/>
        <p:txBody>
          <a:bodyPr/>
          <a:lstStyle/>
          <a:p>
            <a:r>
              <a:rPr lang="en-US" dirty="0"/>
              <a:t>Schedule and conduct ESY meetings.</a:t>
            </a:r>
          </a:p>
          <a:p>
            <a:r>
              <a:rPr lang="en-US" dirty="0"/>
              <a:t>Preparing for Statewide Assessments.</a:t>
            </a:r>
          </a:p>
          <a:p>
            <a:r>
              <a:rPr lang="en-US" dirty="0"/>
              <a:t>Begin reviewing student progress and preparing for annual IEP meetings</a:t>
            </a:r>
          </a:p>
        </p:txBody>
      </p:sp>
      <p:sp>
        <p:nvSpPr>
          <p:cNvPr id="4" name="Slide Number Placeholder 3">
            <a:extLst>
              <a:ext uri="{FF2B5EF4-FFF2-40B4-BE49-F238E27FC236}">
                <a16:creationId xmlns:a16="http://schemas.microsoft.com/office/drawing/2014/main" id="{E15D862A-CB6D-4145-AFBA-06532BCF03CC}"/>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352896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4000" dirty="0"/>
              <a:t>Did You Know?</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1812680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7B5AF-E7AF-4E05-A1D7-A7103F50D417}"/>
              </a:ext>
            </a:extLst>
          </p:cNvPr>
          <p:cNvSpPr>
            <a:spLocks noGrp="1"/>
          </p:cNvSpPr>
          <p:nvPr>
            <p:ph idx="1"/>
          </p:nvPr>
        </p:nvSpPr>
        <p:spPr/>
        <p:txBody>
          <a:bodyPr/>
          <a:lstStyle/>
          <a:p>
            <a:pPr algn="ctr">
              <a:defRPr/>
            </a:pPr>
            <a:r>
              <a:rPr lang="en-US" dirty="0"/>
              <a:t>Public agencies will ensure that all children with disabilities are evaluated periodically to determine whether the child continues to have a disability that requires special education and related services.</a:t>
            </a:r>
          </a:p>
          <a:p>
            <a:pPr>
              <a:defRPr/>
            </a:pPr>
            <a:endParaRPr lang="en-US" dirty="0"/>
          </a:p>
          <a:p>
            <a:pPr algn="ctr">
              <a:defRPr/>
            </a:pPr>
            <a:r>
              <a:rPr lang="en-US" i="1" dirty="0"/>
              <a:t>State Board Policy Chapter 74, Rule 74.19</a:t>
            </a:r>
          </a:p>
          <a:p>
            <a:pPr algn="ctr">
              <a:defRPr/>
            </a:pPr>
            <a:r>
              <a:rPr lang="en-US" i="1" dirty="0"/>
              <a:t>§ 300.303</a:t>
            </a:r>
            <a:endParaRPr lang="en-US" dirty="0"/>
          </a:p>
          <a:p>
            <a:pPr>
              <a:defRPr/>
            </a:pPr>
            <a:endParaRPr lang="en-US" dirty="0"/>
          </a:p>
        </p:txBody>
      </p:sp>
      <p:sp>
        <p:nvSpPr>
          <p:cNvPr id="295939" name="Content Placeholder 2">
            <a:extLst>
              <a:ext uri="{FF2B5EF4-FFF2-40B4-BE49-F238E27FC236}">
                <a16:creationId xmlns:a16="http://schemas.microsoft.com/office/drawing/2014/main" id="{0010F6A5-AC72-4DD9-8CE1-2D60C8512A46}"/>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Reevaluations</a:t>
            </a:r>
          </a:p>
        </p:txBody>
      </p:sp>
      <p:sp>
        <p:nvSpPr>
          <p:cNvPr id="295940" name="Slide Number Placeholder 4">
            <a:extLst>
              <a:ext uri="{FF2B5EF4-FFF2-40B4-BE49-F238E27FC236}">
                <a16:creationId xmlns:a16="http://schemas.microsoft.com/office/drawing/2014/main" id="{20B30938-8CCC-4C53-B4BC-CA9BF137E014}"/>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3B69FE-64F1-4CAD-A389-75502B8FB96F}" type="slidenum">
              <a:rPr lang="en-US" altLang="en-US" smtClean="0">
                <a:solidFill>
                  <a:srgbClr val="223264"/>
                </a:solidFill>
                <a:latin typeface="Cambria" panose="02040503050406030204" pitchFamily="18" charset="0"/>
              </a:rPr>
              <a:pPr/>
              <a:t>24</a:t>
            </a:fld>
            <a:endParaRPr lang="en-US" altLang="en-US">
              <a:solidFill>
                <a:srgbClr val="223264"/>
              </a:solidFill>
              <a:latin typeface="Cambria" panose="02040503050406030204" pitchFamily="18" charset="0"/>
            </a:endParaRPr>
          </a:p>
        </p:txBody>
      </p:sp>
    </p:spTree>
    <p:extLst>
      <p:ext uri="{BB962C8B-B14F-4D97-AF65-F5344CB8AC3E}">
        <p14:creationId xmlns:p14="http://schemas.microsoft.com/office/powerpoint/2010/main" val="1134446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DAC3C-5CF3-4F5A-A008-1263C8E9C08D}"/>
              </a:ext>
            </a:extLst>
          </p:cNvPr>
          <p:cNvSpPr>
            <a:spLocks noGrp="1"/>
          </p:cNvSpPr>
          <p:nvPr>
            <p:ph idx="1"/>
          </p:nvPr>
        </p:nvSpPr>
        <p:spPr>
          <a:xfrm>
            <a:off x="1314450" y="971551"/>
            <a:ext cx="6515100" cy="3623072"/>
          </a:xfrm>
        </p:spPr>
        <p:txBody>
          <a:bodyPr/>
          <a:lstStyle/>
          <a:p>
            <a:pPr algn="ctr">
              <a:spcAft>
                <a:spcPts val="1350"/>
              </a:spcAft>
              <a:defRPr/>
            </a:pPr>
            <a:r>
              <a:rPr lang="en-US" sz="2700" dirty="0">
                <a:ea typeface="MS PGothic" pitchFamily="34" charset="-128"/>
              </a:rPr>
              <a:t>Unless the parent and the public agency agree to an exception, reevaluations </a:t>
            </a:r>
            <a:endParaRPr lang="en-US" sz="3000" dirty="0">
              <a:ea typeface="MS PGothic" pitchFamily="34" charset="-128"/>
            </a:endParaRPr>
          </a:p>
          <a:p>
            <a:pPr marL="365522" indent="-365522">
              <a:defRPr/>
            </a:pPr>
            <a:r>
              <a:rPr lang="en-US" sz="2700" dirty="0">
                <a:ea typeface="MS PGothic" pitchFamily="34" charset="-128"/>
              </a:rPr>
              <a:t>Must occur at least once every three years</a:t>
            </a:r>
          </a:p>
          <a:p>
            <a:pPr marL="365522" indent="-365522">
              <a:defRPr/>
            </a:pPr>
            <a:r>
              <a:rPr lang="en-US" sz="2700" dirty="0">
                <a:ea typeface="MS PGothic" pitchFamily="34" charset="-128"/>
              </a:rPr>
              <a:t>May occur not more than once a year</a:t>
            </a:r>
          </a:p>
          <a:p>
            <a:pPr marL="365522" indent="-365522">
              <a:defRPr/>
            </a:pPr>
            <a:r>
              <a:rPr lang="en-US" sz="2700" dirty="0">
                <a:ea typeface="MS PGothic" pitchFamily="34" charset="-128"/>
              </a:rPr>
              <a:t>Must be documented on the Eligibility Determination Report</a:t>
            </a:r>
          </a:p>
          <a:p>
            <a:pPr>
              <a:defRPr/>
            </a:pPr>
            <a:endParaRPr lang="en-US" dirty="0"/>
          </a:p>
        </p:txBody>
      </p:sp>
      <p:sp>
        <p:nvSpPr>
          <p:cNvPr id="297987" name="Content Placeholder 2">
            <a:extLst>
              <a:ext uri="{FF2B5EF4-FFF2-40B4-BE49-F238E27FC236}">
                <a16:creationId xmlns:a16="http://schemas.microsoft.com/office/drawing/2014/main" id="{24ED522F-FD7F-4F4C-8E80-971DEC5728F9}"/>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Reevaluations</a:t>
            </a:r>
          </a:p>
        </p:txBody>
      </p:sp>
      <p:sp>
        <p:nvSpPr>
          <p:cNvPr id="297988" name="Slide Number Placeholder 4">
            <a:extLst>
              <a:ext uri="{FF2B5EF4-FFF2-40B4-BE49-F238E27FC236}">
                <a16:creationId xmlns:a16="http://schemas.microsoft.com/office/drawing/2014/main" id="{775BF3B5-1FF3-4B5A-B392-69CEB5AFC737}"/>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D55E00-AC23-4D3F-B60D-88BBCDB186D8}" type="slidenum">
              <a:rPr lang="en-US" altLang="en-US" smtClean="0">
                <a:solidFill>
                  <a:srgbClr val="223264"/>
                </a:solidFill>
                <a:latin typeface="Cambria" panose="02040503050406030204" pitchFamily="18" charset="0"/>
              </a:rPr>
              <a:pPr/>
              <a:t>25</a:t>
            </a:fld>
            <a:endParaRPr lang="en-US" altLang="en-US">
              <a:solidFill>
                <a:srgbClr val="223264"/>
              </a:solidFill>
              <a:latin typeface="Cambria" panose="02040503050406030204" pitchFamily="18" charset="0"/>
            </a:endParaRPr>
          </a:p>
        </p:txBody>
      </p:sp>
    </p:spTree>
    <p:extLst>
      <p:ext uri="{BB962C8B-B14F-4D97-AF65-F5344CB8AC3E}">
        <p14:creationId xmlns:p14="http://schemas.microsoft.com/office/powerpoint/2010/main" val="2031410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Content Placeholder 2">
            <a:extLst>
              <a:ext uri="{FF2B5EF4-FFF2-40B4-BE49-F238E27FC236}">
                <a16:creationId xmlns:a16="http://schemas.microsoft.com/office/drawing/2014/main" id="{B315B3F4-A8B1-4F92-8954-04B0310F29CE}"/>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Reevaluations</a:t>
            </a:r>
          </a:p>
        </p:txBody>
      </p:sp>
      <p:sp>
        <p:nvSpPr>
          <p:cNvPr id="304131" name="Slide Number Placeholder 4">
            <a:extLst>
              <a:ext uri="{FF2B5EF4-FFF2-40B4-BE49-F238E27FC236}">
                <a16:creationId xmlns:a16="http://schemas.microsoft.com/office/drawing/2014/main" id="{1EBA3822-4D1A-41AE-A422-E833821A1A94}"/>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034A80-6424-46FD-8E31-679047DBF0B7}" type="slidenum">
              <a:rPr lang="en-US" altLang="en-US" smtClean="0">
                <a:solidFill>
                  <a:srgbClr val="223264"/>
                </a:solidFill>
                <a:latin typeface="Cambria" panose="02040503050406030204" pitchFamily="18" charset="0"/>
              </a:rPr>
              <a:pPr/>
              <a:t>26</a:t>
            </a:fld>
            <a:endParaRPr lang="en-US" altLang="en-US">
              <a:solidFill>
                <a:srgbClr val="223264"/>
              </a:solidFill>
              <a:latin typeface="Cambria" panose="02040503050406030204" pitchFamily="18" charset="0"/>
            </a:endParaRPr>
          </a:p>
        </p:txBody>
      </p:sp>
      <p:sp>
        <p:nvSpPr>
          <p:cNvPr id="6" name="TextBox 5">
            <a:extLst>
              <a:ext uri="{FF2B5EF4-FFF2-40B4-BE49-F238E27FC236}">
                <a16:creationId xmlns:a16="http://schemas.microsoft.com/office/drawing/2014/main" id="{E2A44EBE-D204-4055-9ED9-14C6A1D07B7C}"/>
              </a:ext>
            </a:extLst>
          </p:cNvPr>
          <p:cNvSpPr txBox="1"/>
          <p:nvPr/>
        </p:nvSpPr>
        <p:spPr>
          <a:xfrm>
            <a:off x="1485901" y="1395414"/>
            <a:ext cx="2208610" cy="2031325"/>
          </a:xfrm>
          <a:prstGeom prst="rect">
            <a:avLst/>
          </a:prstGeom>
          <a:noFill/>
          <a:ln w="76200" cmpd="dbl">
            <a:solidFill>
              <a:srgbClr val="003366"/>
            </a:solidFill>
          </a:ln>
          <a:effectLst/>
        </p:spPr>
        <p:txBody>
          <a:bodyPr>
            <a:spAutoFit/>
          </a:bodyPr>
          <a:lstStyle/>
          <a:p>
            <a:pPr algn="ctr">
              <a:defRPr/>
            </a:pPr>
            <a:r>
              <a:rPr lang="en-US" sz="2100" dirty="0">
                <a:solidFill>
                  <a:schemeClr val="tx2">
                    <a:lumMod val="75000"/>
                  </a:schemeClr>
                </a:solidFill>
                <a:latin typeface="Cambria" panose="02040503050406030204" pitchFamily="18" charset="0"/>
              </a:rPr>
              <a:t>When considering a dismissal from any related service (i.e. speech, OT, PT)</a:t>
            </a:r>
          </a:p>
        </p:txBody>
      </p:sp>
      <p:sp>
        <p:nvSpPr>
          <p:cNvPr id="7" name="TextBox 6">
            <a:extLst>
              <a:ext uri="{FF2B5EF4-FFF2-40B4-BE49-F238E27FC236}">
                <a16:creationId xmlns:a16="http://schemas.microsoft.com/office/drawing/2014/main" id="{88AC4B10-4F4A-4559-A291-3E352667F44E}"/>
              </a:ext>
            </a:extLst>
          </p:cNvPr>
          <p:cNvSpPr txBox="1"/>
          <p:nvPr/>
        </p:nvSpPr>
        <p:spPr>
          <a:xfrm>
            <a:off x="4800600" y="3671888"/>
            <a:ext cx="2114550" cy="1384995"/>
          </a:xfrm>
          <a:prstGeom prst="rect">
            <a:avLst/>
          </a:prstGeom>
          <a:noFill/>
          <a:ln w="76200" cmpd="dbl">
            <a:solidFill>
              <a:srgbClr val="223264"/>
            </a:solidFill>
          </a:ln>
        </p:spPr>
        <p:txBody>
          <a:bodyPr>
            <a:spAutoFit/>
          </a:bodyPr>
          <a:lstStyle/>
          <a:p>
            <a:pPr algn="ctr">
              <a:defRPr/>
            </a:pPr>
            <a:r>
              <a:rPr lang="en-US" sz="2100" dirty="0">
                <a:solidFill>
                  <a:schemeClr val="tx2">
                    <a:lumMod val="75000"/>
                  </a:schemeClr>
                </a:solidFill>
                <a:latin typeface="Cambria" panose="02040503050406030204" pitchFamily="18" charset="0"/>
              </a:rPr>
              <a:t>Requested by the child’s parent or teacher</a:t>
            </a:r>
          </a:p>
        </p:txBody>
      </p:sp>
      <p:sp>
        <p:nvSpPr>
          <p:cNvPr id="8" name="TextBox 7">
            <a:extLst>
              <a:ext uri="{FF2B5EF4-FFF2-40B4-BE49-F238E27FC236}">
                <a16:creationId xmlns:a16="http://schemas.microsoft.com/office/drawing/2014/main" id="{DBB57F77-02C0-40AF-96CB-3A8CF18902EA}"/>
              </a:ext>
            </a:extLst>
          </p:cNvPr>
          <p:cNvSpPr txBox="1"/>
          <p:nvPr/>
        </p:nvSpPr>
        <p:spPr>
          <a:xfrm>
            <a:off x="4171950" y="1409701"/>
            <a:ext cx="3049191" cy="2031325"/>
          </a:xfrm>
          <a:prstGeom prst="rect">
            <a:avLst/>
          </a:prstGeom>
          <a:noFill/>
          <a:ln w="76200" cmpd="dbl">
            <a:solidFill>
              <a:srgbClr val="223264"/>
            </a:solidFill>
          </a:ln>
        </p:spPr>
        <p:txBody>
          <a:bodyPr>
            <a:spAutoFit/>
          </a:bodyPr>
          <a:lstStyle/>
          <a:p>
            <a:pPr algn="ctr">
              <a:defRPr/>
            </a:pPr>
            <a:r>
              <a:rPr lang="en-US" sz="2100" dirty="0">
                <a:solidFill>
                  <a:schemeClr val="tx2">
                    <a:lumMod val="75000"/>
                  </a:schemeClr>
                </a:solidFill>
                <a:latin typeface="Cambria" panose="02040503050406030204" pitchFamily="18" charset="0"/>
              </a:rPr>
              <a:t>Educational or related service needs warrant a reevaluation. (includes improved academic and/or functional performance)</a:t>
            </a:r>
          </a:p>
        </p:txBody>
      </p:sp>
      <p:sp>
        <p:nvSpPr>
          <p:cNvPr id="9" name="TextBox 8">
            <a:extLst>
              <a:ext uri="{FF2B5EF4-FFF2-40B4-BE49-F238E27FC236}">
                <a16:creationId xmlns:a16="http://schemas.microsoft.com/office/drawing/2014/main" id="{4CBC8B56-57B0-4966-8981-C2BAF7037123}"/>
              </a:ext>
            </a:extLst>
          </p:cNvPr>
          <p:cNvSpPr txBox="1"/>
          <p:nvPr/>
        </p:nvSpPr>
        <p:spPr>
          <a:xfrm>
            <a:off x="2171700" y="3308748"/>
            <a:ext cx="1714500" cy="1384995"/>
          </a:xfrm>
          <a:prstGeom prst="rect">
            <a:avLst/>
          </a:prstGeom>
          <a:noFill/>
          <a:ln w="76200" cmpd="dbl">
            <a:solidFill>
              <a:srgbClr val="003366"/>
            </a:solidFill>
          </a:ln>
        </p:spPr>
        <p:txBody>
          <a:bodyPr>
            <a:spAutoFit/>
          </a:bodyPr>
          <a:lstStyle/>
          <a:p>
            <a:pPr algn="ctr">
              <a:defRPr/>
            </a:pPr>
            <a:r>
              <a:rPr lang="en-US" sz="2100" dirty="0">
                <a:solidFill>
                  <a:schemeClr val="tx2">
                    <a:lumMod val="75000"/>
                  </a:schemeClr>
                </a:solidFill>
                <a:latin typeface="Cambria" panose="02040503050406030204" pitchFamily="18" charset="0"/>
              </a:rPr>
              <a:t>Disability category no longer appropriate</a:t>
            </a:r>
          </a:p>
        </p:txBody>
      </p:sp>
      <p:sp>
        <p:nvSpPr>
          <p:cNvPr id="2" name="TextBox 1">
            <a:extLst>
              <a:ext uri="{FF2B5EF4-FFF2-40B4-BE49-F238E27FC236}">
                <a16:creationId xmlns:a16="http://schemas.microsoft.com/office/drawing/2014/main" id="{40FF4429-810A-4B73-8D51-1E5255B934A7}"/>
              </a:ext>
            </a:extLst>
          </p:cNvPr>
          <p:cNvSpPr txBox="1"/>
          <p:nvPr/>
        </p:nvSpPr>
        <p:spPr>
          <a:xfrm>
            <a:off x="1257300" y="953692"/>
            <a:ext cx="6610350" cy="311944"/>
          </a:xfrm>
          <a:prstGeom prst="rect">
            <a:avLst/>
          </a:prstGeom>
          <a:noFill/>
        </p:spPr>
        <p:txBody>
          <a:bodyPr/>
          <a:lstStyle/>
          <a:p>
            <a:pPr algn="ctr">
              <a:defRPr/>
            </a:pPr>
            <a:r>
              <a:rPr lang="en-US" sz="1575" dirty="0">
                <a:solidFill>
                  <a:srgbClr val="223264"/>
                </a:solidFill>
                <a:latin typeface="+mj-lt"/>
              </a:rPr>
              <a:t>When should a reevaluation be considered more often than every 3 years?</a:t>
            </a:r>
          </a:p>
        </p:txBody>
      </p:sp>
    </p:spTree>
    <p:extLst>
      <p:ext uri="{BB962C8B-B14F-4D97-AF65-F5344CB8AC3E}">
        <p14:creationId xmlns:p14="http://schemas.microsoft.com/office/powerpoint/2010/main" val="427735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Content Placeholder 2">
            <a:extLst>
              <a:ext uri="{FF2B5EF4-FFF2-40B4-BE49-F238E27FC236}">
                <a16:creationId xmlns:a16="http://schemas.microsoft.com/office/drawing/2014/main" id="{A2CC2E11-92B7-4EB6-90FE-552D7BA0E697}"/>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Reevaluations</a:t>
            </a:r>
          </a:p>
        </p:txBody>
      </p:sp>
      <p:sp>
        <p:nvSpPr>
          <p:cNvPr id="306179" name="Slide Number Placeholder 4">
            <a:extLst>
              <a:ext uri="{FF2B5EF4-FFF2-40B4-BE49-F238E27FC236}">
                <a16:creationId xmlns:a16="http://schemas.microsoft.com/office/drawing/2014/main" id="{69AFCB4E-CAAB-430B-8348-4DAD0BF32DE3}"/>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3034B0-2E49-425E-83D1-2AFFA5BFA20B}" type="slidenum">
              <a:rPr lang="en-US" altLang="en-US" smtClean="0">
                <a:solidFill>
                  <a:srgbClr val="223264"/>
                </a:solidFill>
                <a:latin typeface="Cambria" panose="02040503050406030204" pitchFamily="18" charset="0"/>
              </a:rPr>
              <a:pPr/>
              <a:t>27</a:t>
            </a:fld>
            <a:endParaRPr lang="en-US" altLang="en-US">
              <a:solidFill>
                <a:srgbClr val="223264"/>
              </a:solidFill>
              <a:latin typeface="Cambria" panose="02040503050406030204" pitchFamily="18" charset="0"/>
            </a:endParaRPr>
          </a:p>
        </p:txBody>
      </p:sp>
      <p:sp>
        <p:nvSpPr>
          <p:cNvPr id="6" name="TextBox 5">
            <a:extLst>
              <a:ext uri="{FF2B5EF4-FFF2-40B4-BE49-F238E27FC236}">
                <a16:creationId xmlns:a16="http://schemas.microsoft.com/office/drawing/2014/main" id="{D8CCF04D-CAB3-4050-A8FA-7A1FD0346443}"/>
              </a:ext>
            </a:extLst>
          </p:cNvPr>
          <p:cNvSpPr txBox="1"/>
          <p:nvPr/>
        </p:nvSpPr>
        <p:spPr>
          <a:xfrm>
            <a:off x="1485901" y="1379935"/>
            <a:ext cx="2532460" cy="1708160"/>
          </a:xfrm>
          <a:prstGeom prst="rect">
            <a:avLst/>
          </a:prstGeom>
          <a:noFill/>
          <a:ln w="76200" cmpd="dbl">
            <a:solidFill>
              <a:srgbClr val="223264"/>
            </a:solidFill>
          </a:ln>
        </p:spPr>
        <p:txBody>
          <a:bodyPr>
            <a:spAutoFit/>
          </a:bodyPr>
          <a:lstStyle/>
          <a:p>
            <a:pPr algn="ctr">
              <a:defRPr/>
            </a:pPr>
            <a:r>
              <a:rPr lang="en-US" sz="2100" dirty="0">
                <a:solidFill>
                  <a:schemeClr val="tx2">
                    <a:lumMod val="75000"/>
                  </a:schemeClr>
                </a:solidFill>
                <a:latin typeface="Cambria" panose="02040503050406030204" pitchFamily="18" charset="0"/>
              </a:rPr>
              <a:t>Committee disagreement with a child’s eligibility status or disability category</a:t>
            </a:r>
          </a:p>
        </p:txBody>
      </p:sp>
      <p:sp>
        <p:nvSpPr>
          <p:cNvPr id="7" name="TextBox 6">
            <a:extLst>
              <a:ext uri="{FF2B5EF4-FFF2-40B4-BE49-F238E27FC236}">
                <a16:creationId xmlns:a16="http://schemas.microsoft.com/office/drawing/2014/main" id="{24DE9423-21DF-4A27-B2F9-C4B7991CEDAB}"/>
              </a:ext>
            </a:extLst>
          </p:cNvPr>
          <p:cNvSpPr txBox="1"/>
          <p:nvPr/>
        </p:nvSpPr>
        <p:spPr>
          <a:xfrm>
            <a:off x="4562475" y="1360885"/>
            <a:ext cx="2686050" cy="3877985"/>
          </a:xfrm>
          <a:prstGeom prst="rect">
            <a:avLst/>
          </a:prstGeom>
          <a:noFill/>
          <a:ln w="76200" cmpd="dbl">
            <a:solidFill>
              <a:srgbClr val="003366"/>
            </a:solidFill>
          </a:ln>
        </p:spPr>
        <p:txBody>
          <a:bodyPr>
            <a:spAutoFit/>
          </a:bodyPr>
          <a:lstStyle/>
          <a:p>
            <a:pPr algn="ctr">
              <a:defRPr/>
            </a:pPr>
            <a:r>
              <a:rPr lang="en-US" sz="2100" dirty="0">
                <a:solidFill>
                  <a:schemeClr val="tx2">
                    <a:lumMod val="75000"/>
                  </a:schemeClr>
                </a:solidFill>
                <a:latin typeface="Cambria" panose="02040503050406030204" pitchFamily="18" charset="0"/>
              </a:rPr>
              <a:t>Exit from special education services for reasons other than</a:t>
            </a:r>
          </a:p>
          <a:p>
            <a:pPr marL="137160" indent="-137160">
              <a:buFont typeface="Arial" panose="020B0604020202020204" pitchFamily="34" charset="0"/>
              <a:buChar char="•"/>
              <a:defRPr/>
            </a:pPr>
            <a:r>
              <a:rPr lang="en-US" sz="2025" dirty="0">
                <a:solidFill>
                  <a:schemeClr val="tx2">
                    <a:lumMod val="75000"/>
                  </a:schemeClr>
                </a:solidFill>
                <a:latin typeface="Cambria" panose="02040503050406030204" pitchFamily="18" charset="0"/>
              </a:rPr>
              <a:t>Graduation with a regular diploma</a:t>
            </a:r>
          </a:p>
          <a:p>
            <a:pPr marL="137160" indent="-137160">
              <a:buFont typeface="Arial" panose="020B0604020202020204" pitchFamily="34" charset="0"/>
              <a:buChar char="•"/>
              <a:defRPr/>
            </a:pPr>
            <a:r>
              <a:rPr lang="en-US" sz="2025" dirty="0">
                <a:solidFill>
                  <a:schemeClr val="tx2">
                    <a:lumMod val="75000"/>
                  </a:schemeClr>
                </a:solidFill>
                <a:latin typeface="Cambria" panose="02040503050406030204" pitchFamily="18" charset="0"/>
              </a:rPr>
              <a:t>Reaching the maximum age of eligibility for services</a:t>
            </a:r>
          </a:p>
          <a:p>
            <a:pPr marL="137160" indent="-137160">
              <a:buFont typeface="Arial" panose="020B0604020202020204" pitchFamily="34" charset="0"/>
              <a:buChar char="•"/>
              <a:defRPr/>
            </a:pPr>
            <a:r>
              <a:rPr lang="en-US" sz="2025" dirty="0">
                <a:solidFill>
                  <a:schemeClr val="tx2">
                    <a:lumMod val="75000"/>
                  </a:schemeClr>
                </a:solidFill>
                <a:latin typeface="Cambria" panose="02040503050406030204" pitchFamily="18" charset="0"/>
              </a:rPr>
              <a:t>Parent revocation of services</a:t>
            </a:r>
          </a:p>
        </p:txBody>
      </p:sp>
      <p:sp>
        <p:nvSpPr>
          <p:cNvPr id="8" name="TextBox 7">
            <a:extLst>
              <a:ext uri="{FF2B5EF4-FFF2-40B4-BE49-F238E27FC236}">
                <a16:creationId xmlns:a16="http://schemas.microsoft.com/office/drawing/2014/main" id="{A19FCA73-D460-405F-8392-E6B1CDF8146E}"/>
              </a:ext>
            </a:extLst>
          </p:cNvPr>
          <p:cNvSpPr txBox="1"/>
          <p:nvPr/>
        </p:nvSpPr>
        <p:spPr>
          <a:xfrm>
            <a:off x="1257300" y="953692"/>
            <a:ext cx="6610350" cy="311944"/>
          </a:xfrm>
          <a:prstGeom prst="rect">
            <a:avLst/>
          </a:prstGeom>
          <a:noFill/>
        </p:spPr>
        <p:txBody>
          <a:bodyPr/>
          <a:lstStyle/>
          <a:p>
            <a:pPr algn="ctr">
              <a:defRPr/>
            </a:pPr>
            <a:r>
              <a:rPr lang="en-US" sz="1575" dirty="0">
                <a:solidFill>
                  <a:srgbClr val="223264"/>
                </a:solidFill>
                <a:latin typeface="+mj-lt"/>
              </a:rPr>
              <a:t>When should a reevaluation be considered more often than every 3 years?</a:t>
            </a:r>
          </a:p>
        </p:txBody>
      </p:sp>
      <p:sp>
        <p:nvSpPr>
          <p:cNvPr id="9" name="TextBox 8">
            <a:extLst>
              <a:ext uri="{FF2B5EF4-FFF2-40B4-BE49-F238E27FC236}">
                <a16:creationId xmlns:a16="http://schemas.microsoft.com/office/drawing/2014/main" id="{58E9A1B7-830F-4949-8059-7CD217BE8CA2}"/>
              </a:ext>
            </a:extLst>
          </p:cNvPr>
          <p:cNvSpPr txBox="1"/>
          <p:nvPr/>
        </p:nvSpPr>
        <p:spPr>
          <a:xfrm>
            <a:off x="2178844" y="3257551"/>
            <a:ext cx="2114550" cy="1384995"/>
          </a:xfrm>
          <a:prstGeom prst="rect">
            <a:avLst/>
          </a:prstGeom>
          <a:noFill/>
          <a:ln w="76200" cmpd="dbl">
            <a:solidFill>
              <a:srgbClr val="223264"/>
            </a:solidFill>
          </a:ln>
        </p:spPr>
        <p:txBody>
          <a:bodyPr>
            <a:spAutoFit/>
          </a:bodyPr>
          <a:lstStyle/>
          <a:p>
            <a:pPr algn="ctr">
              <a:defRPr/>
            </a:pPr>
            <a:r>
              <a:rPr lang="en-US" sz="2100" dirty="0">
                <a:solidFill>
                  <a:schemeClr val="tx2">
                    <a:lumMod val="75000"/>
                  </a:schemeClr>
                </a:solidFill>
                <a:latin typeface="Cambria" panose="02040503050406030204" pitchFamily="18" charset="0"/>
              </a:rPr>
              <a:t>Student has DD eligibility and is approaching 10</a:t>
            </a:r>
            <a:r>
              <a:rPr lang="en-US" sz="2100" baseline="30000" dirty="0">
                <a:solidFill>
                  <a:schemeClr val="tx2">
                    <a:lumMod val="75000"/>
                  </a:schemeClr>
                </a:solidFill>
                <a:latin typeface="Cambria" panose="02040503050406030204" pitchFamily="18" charset="0"/>
              </a:rPr>
              <a:t>th</a:t>
            </a:r>
            <a:r>
              <a:rPr lang="en-US" sz="2100" dirty="0">
                <a:solidFill>
                  <a:schemeClr val="tx2">
                    <a:lumMod val="75000"/>
                  </a:schemeClr>
                </a:solidFill>
                <a:latin typeface="Cambria" panose="02040503050406030204" pitchFamily="18" charset="0"/>
              </a:rPr>
              <a:t> birthday</a:t>
            </a:r>
          </a:p>
        </p:txBody>
      </p:sp>
    </p:spTree>
    <p:extLst>
      <p:ext uri="{BB962C8B-B14F-4D97-AF65-F5344CB8AC3E}">
        <p14:creationId xmlns:p14="http://schemas.microsoft.com/office/powerpoint/2010/main" val="30878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a:extLst>
              <a:ext uri="{FF2B5EF4-FFF2-40B4-BE49-F238E27FC236}">
                <a16:creationId xmlns:a16="http://schemas.microsoft.com/office/drawing/2014/main" id="{85A7E009-A33F-4AC5-B47A-8EEEDA04FB31}"/>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Reevaluations</a:t>
            </a:r>
          </a:p>
        </p:txBody>
      </p:sp>
      <p:sp>
        <p:nvSpPr>
          <p:cNvPr id="308227" name="Slide Number Placeholder 4">
            <a:extLst>
              <a:ext uri="{FF2B5EF4-FFF2-40B4-BE49-F238E27FC236}">
                <a16:creationId xmlns:a16="http://schemas.microsoft.com/office/drawing/2014/main" id="{F3C40EE4-19C0-462A-AFF3-B943736CA7CF}"/>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085CA2-A712-430F-9F30-38A0C444D8A5}" type="slidenum">
              <a:rPr lang="en-US" altLang="en-US" smtClean="0">
                <a:solidFill>
                  <a:srgbClr val="223264"/>
                </a:solidFill>
                <a:latin typeface="Cambria" panose="02040503050406030204" pitchFamily="18" charset="0"/>
              </a:rPr>
              <a:pPr/>
              <a:t>28</a:t>
            </a:fld>
            <a:endParaRPr lang="en-US" altLang="en-US">
              <a:solidFill>
                <a:srgbClr val="223264"/>
              </a:solidFill>
              <a:latin typeface="Cambria" panose="02040503050406030204" pitchFamily="18" charset="0"/>
            </a:endParaRPr>
          </a:p>
        </p:txBody>
      </p:sp>
      <p:sp>
        <p:nvSpPr>
          <p:cNvPr id="6" name="TextBox 5">
            <a:extLst>
              <a:ext uri="{FF2B5EF4-FFF2-40B4-BE49-F238E27FC236}">
                <a16:creationId xmlns:a16="http://schemas.microsoft.com/office/drawing/2014/main" id="{C9D295CE-5125-4154-9299-24BEE1CCF7DC}"/>
              </a:ext>
            </a:extLst>
          </p:cNvPr>
          <p:cNvSpPr txBox="1"/>
          <p:nvPr/>
        </p:nvSpPr>
        <p:spPr>
          <a:xfrm>
            <a:off x="1514475" y="1828800"/>
            <a:ext cx="3257550" cy="3000821"/>
          </a:xfrm>
          <a:prstGeom prst="rect">
            <a:avLst/>
          </a:prstGeom>
          <a:noFill/>
          <a:ln w="76200" cmpd="dbl">
            <a:solidFill>
              <a:srgbClr val="003366"/>
            </a:solidFill>
          </a:ln>
        </p:spPr>
        <p:txBody>
          <a:bodyPr>
            <a:spAutoFit/>
          </a:bodyPr>
          <a:lstStyle/>
          <a:p>
            <a:pPr algn="ctr">
              <a:defRPr/>
            </a:pPr>
            <a:r>
              <a:rPr lang="en-US" sz="2700" dirty="0">
                <a:solidFill>
                  <a:schemeClr val="tx2">
                    <a:lumMod val="75000"/>
                  </a:schemeClr>
                </a:solidFill>
                <a:latin typeface="Cambria" panose="02040503050406030204" pitchFamily="18" charset="0"/>
              </a:rPr>
              <a:t>A review of existing and ongoing progress monitoring data, with or without a limited collection of new data</a:t>
            </a:r>
          </a:p>
        </p:txBody>
      </p:sp>
      <p:sp>
        <p:nvSpPr>
          <p:cNvPr id="9" name="TextBox 8">
            <a:extLst>
              <a:ext uri="{FF2B5EF4-FFF2-40B4-BE49-F238E27FC236}">
                <a16:creationId xmlns:a16="http://schemas.microsoft.com/office/drawing/2014/main" id="{7209AB8F-C88B-4234-A775-7CD1FFD8705D}"/>
              </a:ext>
            </a:extLst>
          </p:cNvPr>
          <p:cNvSpPr txBox="1"/>
          <p:nvPr/>
        </p:nvSpPr>
        <p:spPr>
          <a:xfrm>
            <a:off x="5098257" y="2286001"/>
            <a:ext cx="2388394" cy="1338828"/>
          </a:xfrm>
          <a:prstGeom prst="rect">
            <a:avLst/>
          </a:prstGeom>
          <a:noFill/>
          <a:ln w="76200" cmpd="dbl">
            <a:solidFill>
              <a:srgbClr val="223264"/>
            </a:solidFill>
          </a:ln>
        </p:spPr>
        <p:txBody>
          <a:bodyPr>
            <a:spAutoFit/>
          </a:bodyPr>
          <a:lstStyle/>
          <a:p>
            <a:pPr algn="ctr">
              <a:defRPr/>
            </a:pPr>
            <a:r>
              <a:rPr lang="en-US" sz="2700" dirty="0">
                <a:solidFill>
                  <a:schemeClr val="tx2">
                    <a:lumMod val="75000"/>
                  </a:schemeClr>
                </a:solidFill>
                <a:latin typeface="Cambria" panose="02040503050406030204" pitchFamily="18" charset="0"/>
              </a:rPr>
              <a:t>A comprehensive reevaluation</a:t>
            </a:r>
            <a:endParaRPr lang="en-US" sz="2700" dirty="0">
              <a:solidFill>
                <a:schemeClr val="tx2">
                  <a:lumMod val="75000"/>
                </a:schemeClr>
              </a:solidFill>
            </a:endParaRPr>
          </a:p>
        </p:txBody>
      </p:sp>
      <p:sp>
        <p:nvSpPr>
          <p:cNvPr id="308230" name="TextBox 9">
            <a:extLst>
              <a:ext uri="{FF2B5EF4-FFF2-40B4-BE49-F238E27FC236}">
                <a16:creationId xmlns:a16="http://schemas.microsoft.com/office/drawing/2014/main" id="{6E55C028-708E-4743-A91B-4D44F259F2FA}"/>
              </a:ext>
            </a:extLst>
          </p:cNvPr>
          <p:cNvSpPr txBox="1">
            <a:spLocks noChangeArrowheads="1"/>
          </p:cNvSpPr>
          <p:nvPr/>
        </p:nvSpPr>
        <p:spPr bwMode="auto">
          <a:xfrm>
            <a:off x="1771650" y="1067992"/>
            <a:ext cx="5715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000">
                <a:solidFill>
                  <a:srgbClr val="223264"/>
                </a:solidFill>
                <a:latin typeface="Cambria" panose="02040503050406030204" pitchFamily="18" charset="0"/>
                <a:ea typeface="MS PGothic" panose="020B0600070205080204" pitchFamily="34" charset="-128"/>
              </a:rPr>
              <a:t>A reevaluation may consist of</a:t>
            </a:r>
          </a:p>
        </p:txBody>
      </p:sp>
    </p:spTree>
    <p:extLst>
      <p:ext uri="{BB962C8B-B14F-4D97-AF65-F5344CB8AC3E}">
        <p14:creationId xmlns:p14="http://schemas.microsoft.com/office/powerpoint/2010/main" val="1438036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6BA30B-9690-4B79-9C01-8443D2CC0A89}"/>
              </a:ext>
            </a:extLst>
          </p:cNvPr>
          <p:cNvSpPr>
            <a:spLocks noGrp="1"/>
          </p:cNvSpPr>
          <p:nvPr>
            <p:ph idx="1"/>
          </p:nvPr>
        </p:nvSpPr>
        <p:spPr>
          <a:xfrm>
            <a:off x="1485900" y="971551"/>
            <a:ext cx="6172200" cy="3565922"/>
          </a:xfrm>
        </p:spPr>
        <p:txBody>
          <a:bodyPr/>
          <a:lstStyle/>
          <a:p>
            <a:pPr>
              <a:defRPr/>
            </a:pPr>
            <a:r>
              <a:rPr lang="en-US" sz="2325" dirty="0"/>
              <a:t>Consent is recommended but not required prior to conducting a reevaluation using </a:t>
            </a:r>
            <a:r>
              <a:rPr lang="en-US" sz="2325" b="1" dirty="0"/>
              <a:t>existing data</a:t>
            </a:r>
          </a:p>
          <a:p>
            <a:pPr>
              <a:defRPr/>
            </a:pPr>
            <a:r>
              <a:rPr lang="en-US" sz="2325" dirty="0"/>
              <a:t>When </a:t>
            </a:r>
            <a:r>
              <a:rPr lang="en-US" sz="2325" b="1" dirty="0"/>
              <a:t>additional data </a:t>
            </a:r>
            <a:r>
              <a:rPr lang="en-US" sz="2325" dirty="0"/>
              <a:t>are needed, the IEP Committee must </a:t>
            </a:r>
          </a:p>
          <a:p>
            <a:pPr lvl="1">
              <a:defRPr/>
            </a:pPr>
            <a:r>
              <a:rPr lang="en-US" dirty="0"/>
              <a:t>Provide the parent with </a:t>
            </a:r>
            <a:r>
              <a:rPr lang="en-US" b="1" i="1" dirty="0"/>
              <a:t>Prior Written Notice </a:t>
            </a:r>
            <a:r>
              <a:rPr lang="en-US" dirty="0"/>
              <a:t>of the public agency’s intention to conduct a reevaluation</a:t>
            </a:r>
          </a:p>
          <a:p>
            <a:pPr lvl="1">
              <a:defRPr/>
            </a:pPr>
            <a:r>
              <a:rPr lang="en-US" dirty="0"/>
              <a:t>Obtain</a:t>
            </a:r>
            <a:r>
              <a:rPr lang="en-US" b="1" dirty="0"/>
              <a:t> </a:t>
            </a:r>
            <a:r>
              <a:rPr lang="en-US" b="1" i="1" dirty="0"/>
              <a:t>Informed Parental Consent</a:t>
            </a:r>
            <a:r>
              <a:rPr lang="en-US" i="1" dirty="0"/>
              <a:t> </a:t>
            </a:r>
            <a:r>
              <a:rPr lang="en-US" dirty="0"/>
              <a:t>prior to conducting any new individual assessments</a:t>
            </a:r>
            <a:endParaRPr lang="en-US" i="1" dirty="0"/>
          </a:p>
          <a:p>
            <a:pPr>
              <a:defRPr/>
            </a:pPr>
            <a:endParaRPr lang="en-US" dirty="0"/>
          </a:p>
        </p:txBody>
      </p:sp>
      <p:sp>
        <p:nvSpPr>
          <p:cNvPr id="318467" name="Content Placeholder 2">
            <a:extLst>
              <a:ext uri="{FF2B5EF4-FFF2-40B4-BE49-F238E27FC236}">
                <a16:creationId xmlns:a16="http://schemas.microsoft.com/office/drawing/2014/main" id="{E75C385C-051F-4B76-B8F0-8FD5A5878F35}"/>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Parental Consent for Reevaluation</a:t>
            </a:r>
          </a:p>
        </p:txBody>
      </p:sp>
      <p:sp>
        <p:nvSpPr>
          <p:cNvPr id="318468" name="Slide Number Placeholder 4">
            <a:extLst>
              <a:ext uri="{FF2B5EF4-FFF2-40B4-BE49-F238E27FC236}">
                <a16:creationId xmlns:a16="http://schemas.microsoft.com/office/drawing/2014/main" id="{BE2A22D9-88C0-4DB4-99EF-398C88784D2B}"/>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EDDBC4-A883-484F-B42C-2B49010E79D7}" type="slidenum">
              <a:rPr lang="en-US" altLang="en-US" smtClean="0">
                <a:solidFill>
                  <a:srgbClr val="223264"/>
                </a:solidFill>
                <a:latin typeface="Cambria" panose="02040503050406030204" pitchFamily="18" charset="0"/>
              </a:rPr>
              <a:pPr/>
              <a:t>29</a:t>
            </a:fld>
            <a:endParaRPr lang="en-US" altLang="en-US">
              <a:solidFill>
                <a:srgbClr val="223264"/>
              </a:solidFill>
              <a:latin typeface="Cambria" panose="02040503050406030204" pitchFamily="18" charset="0"/>
            </a:endParaRPr>
          </a:p>
        </p:txBody>
      </p:sp>
    </p:spTree>
    <p:extLst>
      <p:ext uri="{BB962C8B-B14F-4D97-AF65-F5344CB8AC3E}">
        <p14:creationId xmlns:p14="http://schemas.microsoft.com/office/powerpoint/2010/main" val="18378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7" name="Text Placeholder 6"/>
          <p:cNvSpPr>
            <a:spLocks noGrp="1"/>
          </p:cNvSpPr>
          <p:nvPr>
            <p:ph type="body" sz="quarter" idx="14"/>
          </p:nvPr>
        </p:nvSpPr>
        <p:spPr>
          <a:xfrm>
            <a:off x="1019504" y="1008993"/>
            <a:ext cx="7461580" cy="3361396"/>
          </a:xfrm>
        </p:spPr>
        <p:txBody>
          <a:bodyPr/>
          <a:lstStyle/>
          <a:p>
            <a:pPr marL="457200" lvl="0">
              <a:spcBef>
                <a:spcPts val="500"/>
              </a:spcBef>
              <a:spcAft>
                <a:spcPts val="600"/>
              </a:spcAft>
              <a:buFont typeface="+mj-lt"/>
              <a:buAutoNum type="arabicPeriod"/>
            </a:pPr>
            <a:r>
              <a:rPr lang="en" sz="1800" dirty="0">
                <a:ea typeface="Open Sans"/>
                <a:cs typeface="Open Sans"/>
                <a:sym typeface="Open Sans"/>
              </a:rPr>
              <a:t>All Students Proficient and Showing Growth in All Assessed Areas</a:t>
            </a:r>
          </a:p>
          <a:p>
            <a:pPr marL="457200" lvl="0">
              <a:spcBef>
                <a:spcPts val="500"/>
              </a:spcBef>
              <a:spcAft>
                <a:spcPts val="600"/>
              </a:spcAft>
              <a:buFont typeface="+mj-lt"/>
              <a:buAutoNum type="arabicPeriod"/>
            </a:pPr>
            <a:r>
              <a:rPr lang="en" sz="1800" dirty="0">
                <a:ea typeface="Open Sans"/>
                <a:cs typeface="Open Sans"/>
                <a:sym typeface="Open Sans"/>
              </a:rPr>
              <a:t>Every Student Graduates from High School and is Ready for College and Career</a:t>
            </a:r>
          </a:p>
          <a:p>
            <a:pPr marL="457200" lvl="0">
              <a:spcBef>
                <a:spcPts val="500"/>
              </a:spcBef>
              <a:spcAft>
                <a:spcPts val="600"/>
              </a:spcAft>
              <a:buFont typeface="+mj-lt"/>
              <a:buAutoNum type="arabicPeriod"/>
            </a:pPr>
            <a:r>
              <a:rPr lang="en" sz="1800" dirty="0">
                <a:ea typeface="Open Sans"/>
                <a:cs typeface="Open Sans"/>
                <a:sym typeface="Open Sans"/>
              </a:rPr>
              <a:t>Every Child Has Access to a High-Quality Early Childhood Program</a:t>
            </a:r>
          </a:p>
          <a:p>
            <a:pPr marL="457200" lvl="0">
              <a:spcBef>
                <a:spcPts val="500"/>
              </a:spcBef>
              <a:spcAft>
                <a:spcPts val="600"/>
              </a:spcAft>
              <a:buFont typeface="+mj-lt"/>
              <a:buAutoNum type="arabicPeriod"/>
            </a:pPr>
            <a:r>
              <a:rPr lang="en" sz="1800" dirty="0">
                <a:ea typeface="Open Sans"/>
                <a:cs typeface="Open Sans"/>
                <a:sym typeface="Open Sans"/>
              </a:rPr>
              <a:t>Every School Has Effective Teachers and Leaders</a:t>
            </a:r>
          </a:p>
          <a:p>
            <a:pPr marL="457200" lvl="0">
              <a:spcBef>
                <a:spcPts val="500"/>
              </a:spcBef>
              <a:spcAft>
                <a:spcPts val="600"/>
              </a:spcAft>
              <a:buFont typeface="+mj-lt"/>
              <a:buAutoNum type="arabicPeriod"/>
            </a:pPr>
            <a:r>
              <a:rPr lang="en" sz="1800" dirty="0">
                <a:ea typeface="Open Sans"/>
                <a:cs typeface="Open Sans"/>
                <a:sym typeface="Open Sans"/>
              </a:rPr>
              <a:t>Every Community Effectively Uses a World-Class Data System to Improve Student Outcomes</a:t>
            </a:r>
            <a:endParaRPr lang="en-US" sz="1800" dirty="0">
              <a:ea typeface="Open Sans"/>
              <a:cs typeface="Open Sans"/>
              <a:sym typeface="Open Sans"/>
            </a:endParaRPr>
          </a:p>
          <a:p>
            <a:pPr marL="457200">
              <a:spcBef>
                <a:spcPts val="500"/>
              </a:spcBef>
              <a:spcAft>
                <a:spcPts val="600"/>
              </a:spcAft>
              <a:buFont typeface="+mj-lt"/>
              <a:buAutoNum type="arabicPeriod"/>
            </a:pPr>
            <a:r>
              <a:rPr lang="en-US" sz="1800" dirty="0"/>
              <a:t>Every School and District is Rated “C” or Higher </a:t>
            </a:r>
          </a:p>
          <a:p>
            <a:pPr>
              <a:tabLst/>
            </a:pPr>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68415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Content Placeholder 1">
            <a:extLst>
              <a:ext uri="{FF2B5EF4-FFF2-40B4-BE49-F238E27FC236}">
                <a16:creationId xmlns:a16="http://schemas.microsoft.com/office/drawing/2014/main" id="{6AE559E8-E256-48B0-80DF-340CE707B626}"/>
              </a:ext>
            </a:extLst>
          </p:cNvPr>
          <p:cNvSpPr>
            <a:spLocks noGrp="1" noChangeArrowheads="1"/>
          </p:cNvSpPr>
          <p:nvPr>
            <p:ph idx="1"/>
          </p:nvPr>
        </p:nvSpPr>
        <p:spPr bwMode="auto">
          <a:xfrm>
            <a:off x="510363" y="1380905"/>
            <a:ext cx="8413012" cy="2304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85000" lnSpcReduction="20000"/>
          </a:bodyPr>
          <a:lstStyle/>
          <a:p>
            <a:r>
              <a:rPr lang="en-US" altLang="en-US" dirty="0"/>
              <a:t>If a parent </a:t>
            </a:r>
            <a:r>
              <a:rPr lang="en-US" altLang="en-US" b="1" u="sng" dirty="0"/>
              <a:t>fails to respond </a:t>
            </a:r>
            <a:r>
              <a:rPr lang="en-US" altLang="en-US" dirty="0"/>
              <a:t>to the request for consent, the public agency </a:t>
            </a:r>
            <a:r>
              <a:rPr lang="en-US" altLang="en-US" b="1" dirty="0"/>
              <a:t>may proceed </a:t>
            </a:r>
            <a:r>
              <a:rPr lang="en-US" altLang="en-US" dirty="0"/>
              <a:t>with the new individual assessments if it has made reasonable attempts to obtain consent from the parent.</a:t>
            </a:r>
          </a:p>
          <a:p>
            <a:r>
              <a:rPr lang="en-US" altLang="en-US" dirty="0"/>
              <a:t>If the parent </a:t>
            </a:r>
            <a:r>
              <a:rPr lang="en-US" altLang="en-US" b="1" u="sng" dirty="0"/>
              <a:t>refuses to consent </a:t>
            </a:r>
            <a:r>
              <a:rPr lang="en-US" altLang="en-US" dirty="0"/>
              <a:t>for additional data collection for reevaluation, the public agency </a:t>
            </a:r>
            <a:r>
              <a:rPr lang="en-US" altLang="en-US" b="1" dirty="0"/>
              <a:t>may not conduct </a:t>
            </a:r>
            <a:r>
              <a:rPr lang="en-US" altLang="en-US" dirty="0"/>
              <a:t>new individual assessments for the reevaluation. </a:t>
            </a:r>
          </a:p>
          <a:p>
            <a:endParaRPr lang="en-US" altLang="en-US" b="1" dirty="0"/>
          </a:p>
          <a:p>
            <a:r>
              <a:rPr lang="en-US" altLang="en-US" b="1" dirty="0"/>
              <a:t>A comprehensive reevaluation should be completed within a reasonable time.</a:t>
            </a:r>
            <a:endParaRPr lang="en-US" altLang="en-US" b="1" u="sng" dirty="0"/>
          </a:p>
          <a:p>
            <a:endParaRPr lang="en-US" altLang="en-US" dirty="0"/>
          </a:p>
        </p:txBody>
      </p:sp>
      <p:sp>
        <p:nvSpPr>
          <p:cNvPr id="320515" name="Content Placeholder 2">
            <a:extLst>
              <a:ext uri="{FF2B5EF4-FFF2-40B4-BE49-F238E27FC236}">
                <a16:creationId xmlns:a16="http://schemas.microsoft.com/office/drawing/2014/main" id="{5B7083BC-5F11-46EA-960E-AABF7EF46C3F}"/>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Parental Consent for Reevaluation</a:t>
            </a:r>
          </a:p>
        </p:txBody>
      </p:sp>
      <p:sp>
        <p:nvSpPr>
          <p:cNvPr id="320516" name="Slide Number Placeholder 4">
            <a:extLst>
              <a:ext uri="{FF2B5EF4-FFF2-40B4-BE49-F238E27FC236}">
                <a16:creationId xmlns:a16="http://schemas.microsoft.com/office/drawing/2014/main" id="{F8C85E14-B56E-46DF-B75A-BBC8F864E1E0}"/>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A24F17-4600-418D-947C-E41EC246E2A1}" type="slidenum">
              <a:rPr lang="en-US" altLang="en-US" smtClean="0">
                <a:solidFill>
                  <a:srgbClr val="223264"/>
                </a:solidFill>
                <a:latin typeface="Cambria" panose="02040503050406030204" pitchFamily="18" charset="0"/>
              </a:rPr>
              <a:pPr/>
              <a:t>30</a:t>
            </a:fld>
            <a:endParaRPr lang="en-US" altLang="en-US">
              <a:solidFill>
                <a:srgbClr val="223264"/>
              </a:solidFill>
              <a:latin typeface="Cambria" panose="02040503050406030204" pitchFamily="18" charset="0"/>
            </a:endParaRPr>
          </a:p>
        </p:txBody>
      </p:sp>
    </p:spTree>
    <p:extLst>
      <p:ext uri="{BB962C8B-B14F-4D97-AF65-F5344CB8AC3E}">
        <p14:creationId xmlns:p14="http://schemas.microsoft.com/office/powerpoint/2010/main" val="194617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EF81A1-C9E9-4220-A04E-4E0910E8DDFD}"/>
              </a:ext>
            </a:extLst>
          </p:cNvPr>
          <p:cNvSpPr>
            <a:spLocks noGrp="1"/>
          </p:cNvSpPr>
          <p:nvPr>
            <p:ph idx="1"/>
          </p:nvPr>
        </p:nvSpPr>
        <p:spPr>
          <a:xfrm>
            <a:off x="303028" y="1012033"/>
            <a:ext cx="8676167" cy="3680222"/>
          </a:xfrm>
        </p:spPr>
        <p:txBody>
          <a:bodyPr/>
          <a:lstStyle/>
          <a:p>
            <a:pPr algn="ctr">
              <a:spcAft>
                <a:spcPts val="1350"/>
              </a:spcAft>
              <a:defRPr/>
            </a:pPr>
            <a:r>
              <a:rPr lang="en-US" sz="2250" dirty="0"/>
              <a:t>The IEP Committee must document the results of the reevaluation in a written reevaluation report(s).</a:t>
            </a:r>
          </a:p>
          <a:p>
            <a:pPr>
              <a:defRPr/>
            </a:pPr>
            <a:r>
              <a:rPr lang="en-US" dirty="0"/>
              <a:t>Must meet the same criteria as evaluation reports </a:t>
            </a:r>
          </a:p>
          <a:p>
            <a:pPr>
              <a:defRPr/>
            </a:pPr>
            <a:r>
              <a:rPr lang="en-US" dirty="0"/>
              <a:t>May compile all reevaluation information into a single comprehensive report or allow each examiner to submit an individual report</a:t>
            </a:r>
          </a:p>
          <a:p>
            <a:pPr>
              <a:defRPr/>
            </a:pPr>
            <a:r>
              <a:rPr lang="en-US" dirty="0"/>
              <a:t>Parents receive a copy of all reevaluation reports at least seven (7) calendar days prior to the meeting to determine or reestablish eligibility</a:t>
            </a:r>
          </a:p>
          <a:p>
            <a:pPr>
              <a:defRPr/>
            </a:pPr>
            <a:endParaRPr lang="en-US" dirty="0"/>
          </a:p>
        </p:txBody>
      </p:sp>
      <p:sp>
        <p:nvSpPr>
          <p:cNvPr id="324611" name="Content Placeholder 2">
            <a:extLst>
              <a:ext uri="{FF2B5EF4-FFF2-40B4-BE49-F238E27FC236}">
                <a16:creationId xmlns:a16="http://schemas.microsoft.com/office/drawing/2014/main" id="{AE943DAB-E334-4F43-B42A-1728432087D4}"/>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Reevaluation Report</a:t>
            </a:r>
          </a:p>
        </p:txBody>
      </p:sp>
      <p:sp>
        <p:nvSpPr>
          <p:cNvPr id="324612" name="Slide Number Placeholder 4">
            <a:extLst>
              <a:ext uri="{FF2B5EF4-FFF2-40B4-BE49-F238E27FC236}">
                <a16:creationId xmlns:a16="http://schemas.microsoft.com/office/drawing/2014/main" id="{5FE8B424-78F2-4C82-990C-E97A1EB05076}"/>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7062D7-2046-4D9E-8FA9-B641C069B1E4}" type="slidenum">
              <a:rPr lang="en-US" altLang="en-US" smtClean="0">
                <a:solidFill>
                  <a:srgbClr val="223264"/>
                </a:solidFill>
                <a:latin typeface="Cambria" panose="02040503050406030204" pitchFamily="18" charset="0"/>
              </a:rPr>
              <a:pPr/>
              <a:t>31</a:t>
            </a:fld>
            <a:endParaRPr lang="en-US" altLang="en-US">
              <a:solidFill>
                <a:srgbClr val="223264"/>
              </a:solidFill>
              <a:latin typeface="Cambria" panose="02040503050406030204" pitchFamily="18" charset="0"/>
            </a:endParaRPr>
          </a:p>
        </p:txBody>
      </p:sp>
    </p:spTree>
    <p:extLst>
      <p:ext uri="{BB962C8B-B14F-4D97-AF65-F5344CB8AC3E}">
        <p14:creationId xmlns:p14="http://schemas.microsoft.com/office/powerpoint/2010/main" val="102835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Content Placeholder 1">
            <a:extLst>
              <a:ext uri="{FF2B5EF4-FFF2-40B4-BE49-F238E27FC236}">
                <a16:creationId xmlns:a16="http://schemas.microsoft.com/office/drawing/2014/main" id="{8BF7A7A2-D53E-44D7-BEE9-B94F34106D7A}"/>
              </a:ext>
            </a:extLst>
          </p:cNvPr>
          <p:cNvSpPr>
            <a:spLocks noGrp="1" noChangeArrowheads="1"/>
          </p:cNvSpPr>
          <p:nvPr>
            <p:ph idx="1"/>
          </p:nvPr>
        </p:nvSpPr>
        <p:spPr bwMode="auto">
          <a:xfrm>
            <a:off x="1485900" y="971551"/>
            <a:ext cx="6286500" cy="36230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defRPr/>
            </a:pPr>
            <a:r>
              <a:rPr lang="en-US" altLang="en-US" dirty="0"/>
              <a:t>The IEP Committee, which includes the parent, must meet to review the reevaluation report(s) and to draft an eligibility determination report</a:t>
            </a:r>
          </a:p>
          <a:p>
            <a:pPr>
              <a:defRPr/>
            </a:pPr>
            <a:r>
              <a:rPr lang="en-US" altLang="en-US" dirty="0"/>
              <a:t>Parent must be invited </a:t>
            </a:r>
            <a:r>
              <a:rPr lang="en-US" altLang="en-US" b="1" dirty="0"/>
              <a:t>in writing </a:t>
            </a:r>
            <a:r>
              <a:rPr lang="en-US" altLang="en-US" dirty="0"/>
              <a:t>to attend the eligibility determination meeting</a:t>
            </a:r>
          </a:p>
          <a:p>
            <a:pPr>
              <a:defRPr/>
            </a:pPr>
            <a:r>
              <a:rPr lang="en-US" altLang="en-US" dirty="0"/>
              <a:t>Must document eligibility decision in an Eligibility Determination Report to either continue or change the eligibility</a:t>
            </a:r>
          </a:p>
          <a:p>
            <a:pPr>
              <a:defRPr/>
            </a:pPr>
            <a:endParaRPr lang="en-US" altLang="en-US" dirty="0"/>
          </a:p>
        </p:txBody>
      </p:sp>
      <p:sp>
        <p:nvSpPr>
          <p:cNvPr id="326659" name="Content Placeholder 2">
            <a:extLst>
              <a:ext uri="{FF2B5EF4-FFF2-40B4-BE49-F238E27FC236}">
                <a16:creationId xmlns:a16="http://schemas.microsoft.com/office/drawing/2014/main" id="{F8BC337E-F4FF-483D-987D-CF19B592C540}"/>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Eligibility Determination Meeting</a:t>
            </a:r>
          </a:p>
        </p:txBody>
      </p:sp>
      <p:sp>
        <p:nvSpPr>
          <p:cNvPr id="326660" name="Slide Number Placeholder 4">
            <a:extLst>
              <a:ext uri="{FF2B5EF4-FFF2-40B4-BE49-F238E27FC236}">
                <a16:creationId xmlns:a16="http://schemas.microsoft.com/office/drawing/2014/main" id="{92C8432E-B8C7-4322-9DE9-83CDEB36D7A7}"/>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7A76EC-06D5-42B6-AEA2-30AD2E462DC1}" type="slidenum">
              <a:rPr lang="en-US" altLang="en-US" smtClean="0">
                <a:solidFill>
                  <a:srgbClr val="223264"/>
                </a:solidFill>
                <a:latin typeface="Cambria" panose="02040503050406030204" pitchFamily="18" charset="0"/>
              </a:rPr>
              <a:pPr/>
              <a:t>32</a:t>
            </a:fld>
            <a:endParaRPr lang="en-US" altLang="en-US">
              <a:solidFill>
                <a:srgbClr val="223264"/>
              </a:solidFill>
              <a:latin typeface="Cambria" panose="02040503050406030204" pitchFamily="18" charset="0"/>
            </a:endParaRPr>
          </a:p>
        </p:txBody>
      </p:sp>
    </p:spTree>
    <p:extLst>
      <p:ext uri="{BB962C8B-B14F-4D97-AF65-F5344CB8AC3E}">
        <p14:creationId xmlns:p14="http://schemas.microsoft.com/office/powerpoint/2010/main" val="56876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08AE6AC-0148-4BEE-9F95-39653F2DFA93}"/>
              </a:ext>
            </a:extLst>
          </p:cNvPr>
          <p:cNvGraphicFramePr>
            <a:graphicFrameLocks noGrp="1"/>
          </p:cNvGraphicFramePr>
          <p:nvPr>
            <p:ph idx="1"/>
            <p:extLst>
              <p:ext uri="{D42A27DB-BD31-4B8C-83A1-F6EECF244321}">
                <p14:modId xmlns:p14="http://schemas.microsoft.com/office/powerpoint/2010/main" val="476878617"/>
              </p:ext>
            </p:extLst>
          </p:nvPr>
        </p:nvGraphicFramePr>
        <p:xfrm>
          <a:off x="325924" y="964407"/>
          <a:ext cx="7876515" cy="4153006"/>
        </p:xfrm>
        <a:graphic>
          <a:graphicData uri="http://schemas.openxmlformats.org/drawingml/2006/table">
            <a:tbl>
              <a:tblPr firstRow="1" bandRow="1">
                <a:tableStyleId>{5C22544A-7EE6-4342-B048-85BDC9FD1C3A}</a:tableStyleId>
              </a:tblPr>
              <a:tblGrid>
                <a:gridCol w="2208369">
                  <a:extLst>
                    <a:ext uri="{9D8B030D-6E8A-4147-A177-3AD203B41FA5}">
                      <a16:colId xmlns:a16="http://schemas.microsoft.com/office/drawing/2014/main" val="620710378"/>
                    </a:ext>
                  </a:extLst>
                </a:gridCol>
                <a:gridCol w="2576430">
                  <a:extLst>
                    <a:ext uri="{9D8B030D-6E8A-4147-A177-3AD203B41FA5}">
                      <a16:colId xmlns:a16="http://schemas.microsoft.com/office/drawing/2014/main" val="1456421314"/>
                    </a:ext>
                  </a:extLst>
                </a:gridCol>
                <a:gridCol w="3091716">
                  <a:extLst>
                    <a:ext uri="{9D8B030D-6E8A-4147-A177-3AD203B41FA5}">
                      <a16:colId xmlns:a16="http://schemas.microsoft.com/office/drawing/2014/main" val="3275772249"/>
                    </a:ext>
                  </a:extLst>
                </a:gridCol>
              </a:tblGrid>
              <a:tr h="278148">
                <a:tc gridSpan="3">
                  <a:txBody>
                    <a:bodyPr/>
                    <a:lstStyle/>
                    <a:p>
                      <a:pPr algn="ctr"/>
                      <a:r>
                        <a:rPr lang="en-US" sz="1400" dirty="0">
                          <a:latin typeface="+mj-lt"/>
                        </a:rPr>
                        <a:t>Reevaluation</a:t>
                      </a:r>
                    </a:p>
                  </a:txBody>
                  <a:tcPr marL="68580" marR="68580" marT="34292" marB="34292"/>
                </a:tc>
                <a:tc hMerge="1">
                  <a:txBody>
                    <a:bodyPr/>
                    <a:lstStyle/>
                    <a:p>
                      <a:endParaRPr lang="en-US" dirty="0">
                        <a:latin typeface="+mj-lt"/>
                      </a:endParaRPr>
                    </a:p>
                  </a:txBody>
                  <a:tcPr/>
                </a:tc>
                <a:tc hMerge="1">
                  <a:txBody>
                    <a:bodyPr/>
                    <a:lstStyle/>
                    <a:p>
                      <a:endParaRPr lang="en-US" dirty="0">
                        <a:latin typeface="+mj-lt"/>
                      </a:endParaRPr>
                    </a:p>
                  </a:txBody>
                  <a:tcPr/>
                </a:tc>
                <a:extLst>
                  <a:ext uri="{0D108BD9-81ED-4DB2-BD59-A6C34878D82A}">
                    <a16:rowId xmlns:a16="http://schemas.microsoft.com/office/drawing/2014/main" val="3734091138"/>
                  </a:ext>
                </a:extLst>
              </a:tr>
              <a:tr h="278148">
                <a:tc gridSpan="2">
                  <a:txBody>
                    <a:bodyPr/>
                    <a:lstStyle/>
                    <a:p>
                      <a:pPr algn="ctr"/>
                      <a:r>
                        <a:rPr lang="en-US" sz="1400" b="1" dirty="0">
                          <a:latin typeface="+mj-lt"/>
                        </a:rPr>
                        <a:t>Eligible</a:t>
                      </a:r>
                    </a:p>
                  </a:txBody>
                  <a:tcPr marL="68580" marR="68580" marT="34292" marB="34292"/>
                </a:tc>
                <a:tc hMerge="1">
                  <a:txBody>
                    <a:bodyPr/>
                    <a:lstStyle/>
                    <a:p>
                      <a:endParaRPr lang="en-US" dirty="0">
                        <a:latin typeface="+mj-lt"/>
                      </a:endParaRPr>
                    </a:p>
                  </a:txBody>
                  <a:tcPr/>
                </a:tc>
                <a:tc>
                  <a:txBody>
                    <a:bodyPr/>
                    <a:lstStyle/>
                    <a:p>
                      <a:pPr algn="ctr"/>
                      <a:r>
                        <a:rPr lang="en-US" sz="1400" b="1" dirty="0">
                          <a:latin typeface="+mj-lt"/>
                        </a:rPr>
                        <a:t>Not Eligible</a:t>
                      </a:r>
                    </a:p>
                  </a:txBody>
                  <a:tcPr marL="68580" marR="68580" marT="34292" marB="34292"/>
                </a:tc>
                <a:extLst>
                  <a:ext uri="{0D108BD9-81ED-4DB2-BD59-A6C34878D82A}">
                    <a16:rowId xmlns:a16="http://schemas.microsoft.com/office/drawing/2014/main" val="1195784988"/>
                  </a:ext>
                </a:extLst>
              </a:tr>
              <a:tr h="685805">
                <a:tc>
                  <a:txBody>
                    <a:bodyPr/>
                    <a:lstStyle/>
                    <a:p>
                      <a:r>
                        <a:rPr lang="en-US" sz="1400" dirty="0">
                          <a:latin typeface="+mj-lt"/>
                        </a:rPr>
                        <a:t>No change in eligibility category</a:t>
                      </a:r>
                    </a:p>
                  </a:txBody>
                  <a:tcPr marL="68580" marR="68580" marT="34292" marB="3429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Change in eligibility category</a:t>
                      </a:r>
                    </a:p>
                  </a:txBody>
                  <a:tcPr marL="68580" marR="68580" marT="34292" marB="34292"/>
                </a:tc>
                <a:tc>
                  <a:txBody>
                    <a:bodyPr/>
                    <a:lstStyle/>
                    <a:p>
                      <a:r>
                        <a:rPr lang="en-US" sz="1400" dirty="0">
                          <a:latin typeface="+mj-lt"/>
                        </a:rPr>
                        <a:t>No longer eligible for special education and related services</a:t>
                      </a:r>
                    </a:p>
                  </a:txBody>
                  <a:tcPr marL="68580" marR="68580" marT="34292" marB="34292"/>
                </a:tc>
                <a:extLst>
                  <a:ext uri="{0D108BD9-81ED-4DB2-BD59-A6C34878D82A}">
                    <a16:rowId xmlns:a16="http://schemas.microsoft.com/office/drawing/2014/main" val="4241202683"/>
                  </a:ext>
                </a:extLst>
              </a:tr>
              <a:tr h="685844">
                <a:tc>
                  <a:txBody>
                    <a:bodyPr/>
                    <a:lstStyle/>
                    <a:p>
                      <a:r>
                        <a:rPr lang="en-US" altLang="en-US" sz="1400" dirty="0">
                          <a:latin typeface="+mj-lt"/>
                        </a:rPr>
                        <a:t>Document continued eligibility status and disability category</a:t>
                      </a:r>
                      <a:endParaRPr lang="en-US" sz="1400" dirty="0">
                        <a:latin typeface="+mj-lt"/>
                      </a:endParaRPr>
                    </a:p>
                  </a:txBody>
                  <a:tcPr marL="68580" marR="68580" marT="34292" marB="34292"/>
                </a:tc>
                <a:tc>
                  <a:txBody>
                    <a:bodyPr/>
                    <a:lstStyle/>
                    <a:p>
                      <a:r>
                        <a:rPr lang="en-US" altLang="en-US" sz="1400" dirty="0">
                          <a:latin typeface="+mj-lt"/>
                        </a:rPr>
                        <a:t>Document change in disability</a:t>
                      </a:r>
                      <a:endParaRPr lang="en-US" sz="1400" dirty="0">
                        <a:latin typeface="+mj-lt"/>
                      </a:endParaRPr>
                    </a:p>
                  </a:txBody>
                  <a:tcPr marL="68580" marR="68580" marT="34292" marB="3429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mj-lt"/>
                        </a:rPr>
                        <a:t>Document decision</a:t>
                      </a:r>
                      <a:endParaRPr lang="en-US" sz="1400" kern="1200" dirty="0">
                        <a:solidFill>
                          <a:schemeClr val="dk1"/>
                        </a:solidFill>
                        <a:latin typeface="+mj-lt"/>
                        <a:ea typeface="+mn-ea"/>
                        <a:cs typeface="+mn-cs"/>
                      </a:endParaRPr>
                    </a:p>
                  </a:txBody>
                  <a:tcPr marL="68580" marR="68580" marT="34292" marB="34292"/>
                </a:tc>
                <a:extLst>
                  <a:ext uri="{0D108BD9-81ED-4DB2-BD59-A6C34878D82A}">
                    <a16:rowId xmlns:a16="http://schemas.microsoft.com/office/drawing/2014/main" val="1501832139"/>
                  </a:ext>
                </a:extLst>
              </a:tr>
              <a:tr h="1303104">
                <a:tc>
                  <a:txBody>
                    <a:bodyPr/>
                    <a:lstStyle/>
                    <a:p>
                      <a:endParaRPr lang="en-US" sz="1400" dirty="0">
                        <a:latin typeface="+mj-lt"/>
                      </a:endParaRPr>
                    </a:p>
                  </a:txBody>
                  <a:tcPr marL="68580" marR="68580" marT="34292" marB="3429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mj-lt"/>
                        </a:rPr>
                        <a:t>Parent provided with </a:t>
                      </a:r>
                      <a:r>
                        <a:rPr lang="en-US" altLang="en-US" sz="1400" i="1" dirty="0">
                          <a:latin typeface="+mj-lt"/>
                        </a:rPr>
                        <a:t>Prior Written Notice</a:t>
                      </a:r>
                      <a:r>
                        <a:rPr lang="en-US" altLang="en-US" sz="1400" dirty="0">
                          <a:latin typeface="+mj-lt"/>
                        </a:rPr>
                        <a:t> of the change and parent’s receipt of the </a:t>
                      </a:r>
                      <a:r>
                        <a:rPr lang="en-US" altLang="en-US" sz="1400" i="1" dirty="0">
                          <a:latin typeface="+mj-lt"/>
                        </a:rPr>
                        <a:t>Prior Written Notice</a:t>
                      </a:r>
                      <a:r>
                        <a:rPr lang="en-US" altLang="en-US" sz="1400" i="0" dirty="0">
                          <a:latin typeface="+mj-lt"/>
                        </a:rPr>
                        <a:t> is </a:t>
                      </a:r>
                      <a:r>
                        <a:rPr lang="en-US" altLang="en-US" sz="1400" dirty="0">
                          <a:latin typeface="+mj-lt"/>
                        </a:rPr>
                        <a:t>documented</a:t>
                      </a:r>
                      <a:endParaRPr lang="en-US" sz="1400" dirty="0">
                        <a:latin typeface="+mj-lt"/>
                      </a:endParaRPr>
                    </a:p>
                  </a:txBody>
                  <a:tcPr marL="68580" marR="68580" marT="34292" marB="34292"/>
                </a:tc>
                <a:tc>
                  <a:txBody>
                    <a:bodyPr/>
                    <a:lstStyle/>
                    <a:p>
                      <a:r>
                        <a:rPr lang="en-US" altLang="en-US" sz="1400" dirty="0">
                          <a:latin typeface="+mj-lt"/>
                        </a:rPr>
                        <a:t>Parent provided </a:t>
                      </a:r>
                      <a:r>
                        <a:rPr lang="en-US" altLang="en-US" sz="1400" i="1" dirty="0">
                          <a:latin typeface="+mj-lt"/>
                        </a:rPr>
                        <a:t>Prior Written Notice </a:t>
                      </a:r>
                      <a:r>
                        <a:rPr lang="en-US" altLang="en-US" sz="1400" dirty="0">
                          <a:latin typeface="+mj-lt"/>
                        </a:rPr>
                        <a:t>of the intent to exit the child from special education services </a:t>
                      </a:r>
                      <a:r>
                        <a:rPr lang="en-US" altLang="en-US" sz="1400" kern="1200" dirty="0">
                          <a:solidFill>
                            <a:schemeClr val="dk1"/>
                          </a:solidFill>
                          <a:latin typeface="+mj-lt"/>
                          <a:ea typeface="+mn-ea"/>
                          <a:cs typeface="+mn-cs"/>
                        </a:rPr>
                        <a:t>and parent’s receipt of the </a:t>
                      </a:r>
                      <a:r>
                        <a:rPr lang="en-US" altLang="en-US" sz="1400" i="1" kern="1200" dirty="0">
                          <a:solidFill>
                            <a:schemeClr val="dk1"/>
                          </a:solidFill>
                          <a:latin typeface="+mj-lt"/>
                          <a:ea typeface="+mn-ea"/>
                          <a:cs typeface="+mn-cs"/>
                        </a:rPr>
                        <a:t>Prior Written Notice</a:t>
                      </a:r>
                      <a:r>
                        <a:rPr lang="en-US" altLang="en-US" sz="1400" i="0" kern="1200" dirty="0">
                          <a:solidFill>
                            <a:schemeClr val="dk1"/>
                          </a:solidFill>
                          <a:latin typeface="+mj-lt"/>
                          <a:ea typeface="+mn-ea"/>
                          <a:cs typeface="+mn-cs"/>
                        </a:rPr>
                        <a:t> is </a:t>
                      </a:r>
                      <a:r>
                        <a:rPr lang="en-US" altLang="en-US" sz="1400" kern="1200" dirty="0">
                          <a:solidFill>
                            <a:schemeClr val="dk1"/>
                          </a:solidFill>
                          <a:latin typeface="+mj-lt"/>
                          <a:ea typeface="+mn-ea"/>
                          <a:cs typeface="+mn-cs"/>
                        </a:rPr>
                        <a:t>documented</a:t>
                      </a:r>
                      <a:endParaRPr lang="en-US" sz="1400" dirty="0">
                        <a:latin typeface="+mj-lt"/>
                      </a:endParaRPr>
                    </a:p>
                  </a:txBody>
                  <a:tcPr marL="68580" marR="68580" marT="34292" marB="34292"/>
                </a:tc>
                <a:extLst>
                  <a:ext uri="{0D108BD9-81ED-4DB2-BD59-A6C34878D82A}">
                    <a16:rowId xmlns:a16="http://schemas.microsoft.com/office/drawing/2014/main" val="2895905290"/>
                  </a:ext>
                </a:extLst>
              </a:tr>
              <a:tr h="891545">
                <a:tc gridSpan="2">
                  <a:txBody>
                    <a:bodyPr/>
                    <a:lstStyle/>
                    <a:p>
                      <a:r>
                        <a:rPr lang="en-US" altLang="en-US" sz="1400" dirty="0">
                          <a:latin typeface="+mj-lt"/>
                        </a:rPr>
                        <a:t>Parent  provided with </a:t>
                      </a:r>
                      <a:r>
                        <a:rPr lang="en-US" altLang="en-US" sz="1400" i="1" dirty="0">
                          <a:latin typeface="+mj-lt"/>
                        </a:rPr>
                        <a:t>Prior Written Notice </a:t>
                      </a:r>
                      <a:r>
                        <a:rPr lang="en-US" altLang="en-US" sz="1400" dirty="0">
                          <a:latin typeface="+mj-lt"/>
                        </a:rPr>
                        <a:t>for any necessary revisions in the IEP </a:t>
                      </a:r>
                      <a:r>
                        <a:rPr lang="en-US" altLang="en-US" sz="1400" kern="1200" dirty="0">
                          <a:solidFill>
                            <a:schemeClr val="dk1"/>
                          </a:solidFill>
                          <a:latin typeface="+mj-lt"/>
                          <a:ea typeface="+mn-ea"/>
                          <a:cs typeface="+mn-cs"/>
                        </a:rPr>
                        <a:t>and parent’s receipt of the </a:t>
                      </a:r>
                      <a:r>
                        <a:rPr lang="en-US" altLang="en-US" sz="1400" i="1" kern="1200" dirty="0">
                          <a:solidFill>
                            <a:schemeClr val="dk1"/>
                          </a:solidFill>
                          <a:latin typeface="+mj-lt"/>
                          <a:ea typeface="+mn-ea"/>
                          <a:cs typeface="+mn-cs"/>
                        </a:rPr>
                        <a:t>Prior Written Notice</a:t>
                      </a:r>
                      <a:r>
                        <a:rPr lang="en-US" altLang="en-US" sz="1400" i="0" kern="1200" dirty="0">
                          <a:solidFill>
                            <a:schemeClr val="dk1"/>
                          </a:solidFill>
                          <a:latin typeface="+mj-lt"/>
                          <a:ea typeface="+mn-ea"/>
                          <a:cs typeface="+mn-cs"/>
                        </a:rPr>
                        <a:t> is </a:t>
                      </a:r>
                      <a:r>
                        <a:rPr lang="en-US" altLang="en-US" sz="1400" kern="1200" dirty="0">
                          <a:solidFill>
                            <a:schemeClr val="dk1"/>
                          </a:solidFill>
                          <a:latin typeface="+mj-lt"/>
                          <a:ea typeface="+mn-ea"/>
                          <a:cs typeface="+mn-cs"/>
                        </a:rPr>
                        <a:t>documented</a:t>
                      </a:r>
                      <a:endParaRPr lang="en-US" sz="1400" dirty="0">
                        <a:latin typeface="+mj-lt"/>
                      </a:endParaRPr>
                    </a:p>
                  </a:txBody>
                  <a:tcPr marL="68580" marR="68580" marT="34292" marB="34292"/>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txBody>
                  <a:tcPr/>
                </a:tc>
                <a:tc>
                  <a:txBody>
                    <a:bodyPr/>
                    <a:lstStyle/>
                    <a:p>
                      <a:endParaRPr lang="en-US" sz="1400" dirty="0">
                        <a:latin typeface="+mj-lt"/>
                      </a:endParaRPr>
                    </a:p>
                  </a:txBody>
                  <a:tcPr marL="68580" marR="68580" marT="34292" marB="34292"/>
                </a:tc>
                <a:extLst>
                  <a:ext uri="{0D108BD9-81ED-4DB2-BD59-A6C34878D82A}">
                    <a16:rowId xmlns:a16="http://schemas.microsoft.com/office/drawing/2014/main" val="2252949882"/>
                  </a:ext>
                </a:extLst>
              </a:tr>
            </a:tbl>
          </a:graphicData>
        </a:graphic>
      </p:graphicFrame>
      <p:sp>
        <p:nvSpPr>
          <p:cNvPr id="328732" name="Content Placeholder 2">
            <a:extLst>
              <a:ext uri="{FF2B5EF4-FFF2-40B4-BE49-F238E27FC236}">
                <a16:creationId xmlns:a16="http://schemas.microsoft.com/office/drawing/2014/main" id="{586D38B5-9678-4D09-92D2-C72B150F6035}"/>
              </a:ext>
            </a:extLst>
          </p:cNvPr>
          <p:cNvSpPr>
            <a:spLocks noGrp="1" noChangeArrowheads="1"/>
          </p:cNvSpPr>
          <p:nvPr>
            <p:ph idx="13"/>
          </p:nvPr>
        </p:nvSpPr>
        <p:spPr bwMode="auto">
          <a:xfrm>
            <a:off x="3143250" y="39291"/>
            <a:ext cx="485775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p>
            <a:r>
              <a:rPr lang="en-US" altLang="en-US"/>
              <a:t>Reevaluation Decisions</a:t>
            </a:r>
          </a:p>
        </p:txBody>
      </p:sp>
      <p:sp>
        <p:nvSpPr>
          <p:cNvPr id="328733" name="Slide Number Placeholder 3">
            <a:extLst>
              <a:ext uri="{FF2B5EF4-FFF2-40B4-BE49-F238E27FC236}">
                <a16:creationId xmlns:a16="http://schemas.microsoft.com/office/drawing/2014/main" id="{BC18656D-650B-44A6-9F2E-2E7A0D3614DC}"/>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4A3939-2BFD-4005-A0F8-FAC8BEE46D0D}" type="slidenum">
              <a:rPr lang="en-US" altLang="en-US" smtClean="0">
                <a:solidFill>
                  <a:srgbClr val="223264"/>
                </a:solidFill>
                <a:latin typeface="Cambria" panose="02040503050406030204" pitchFamily="18" charset="0"/>
              </a:rPr>
              <a:pPr/>
              <a:t>33</a:t>
            </a:fld>
            <a:endParaRPr lang="en-US" altLang="en-US">
              <a:solidFill>
                <a:srgbClr val="223264"/>
              </a:solidFill>
              <a:latin typeface="Cambria" panose="02040503050406030204" pitchFamily="18" charset="0"/>
            </a:endParaRPr>
          </a:p>
        </p:txBody>
      </p:sp>
    </p:spTree>
    <p:extLst>
      <p:ext uri="{BB962C8B-B14F-4D97-AF65-F5344CB8AC3E}">
        <p14:creationId xmlns:p14="http://schemas.microsoft.com/office/powerpoint/2010/main" val="615942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4000" dirty="0"/>
              <a:t>FAQ</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34</a:t>
            </a:fld>
            <a:endParaRPr lang="en" dirty="0"/>
          </a:p>
        </p:txBody>
      </p:sp>
    </p:spTree>
    <p:extLst>
      <p:ext uri="{BB962C8B-B14F-4D97-AF65-F5344CB8AC3E}">
        <p14:creationId xmlns:p14="http://schemas.microsoft.com/office/powerpoint/2010/main" val="373599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8A5A0-848C-44F7-BC10-D5227CFA2FFB}"/>
              </a:ext>
            </a:extLst>
          </p:cNvPr>
          <p:cNvSpPr>
            <a:spLocks noGrp="1"/>
          </p:cNvSpPr>
          <p:nvPr>
            <p:ph type="body" sz="quarter" idx="13"/>
          </p:nvPr>
        </p:nvSpPr>
        <p:spPr>
          <a:xfrm>
            <a:off x="344032" y="2019300"/>
            <a:ext cx="7623018" cy="677863"/>
          </a:xfrm>
        </p:spPr>
        <p:txBody>
          <a:bodyPr/>
          <a:lstStyle/>
          <a:p>
            <a:r>
              <a:rPr lang="en-US" sz="3000"/>
              <a:t>Madelyn Harris and Edryce Thompson</a:t>
            </a:r>
            <a:endParaRPr lang="en-US" sz="3000" dirty="0"/>
          </a:p>
        </p:txBody>
      </p:sp>
      <p:sp>
        <p:nvSpPr>
          <p:cNvPr id="3" name="Text Placeholder 2">
            <a:extLst>
              <a:ext uri="{FF2B5EF4-FFF2-40B4-BE49-F238E27FC236}">
                <a16:creationId xmlns:a16="http://schemas.microsoft.com/office/drawing/2014/main" id="{CA2898F6-859E-4993-8EE5-7519607E9C48}"/>
              </a:ext>
            </a:extLst>
          </p:cNvPr>
          <p:cNvSpPr>
            <a:spLocks noGrp="1"/>
          </p:cNvSpPr>
          <p:nvPr>
            <p:ph type="body" sz="quarter" idx="14"/>
          </p:nvPr>
        </p:nvSpPr>
        <p:spPr/>
        <p:txBody>
          <a:bodyPr/>
          <a:lstStyle/>
          <a:p>
            <a:r>
              <a:rPr lang="en-US" dirty="0"/>
              <a:t>Instructional Specialist</a:t>
            </a:r>
          </a:p>
          <a:p>
            <a:r>
              <a:rPr lang="en-US" dirty="0"/>
              <a:t>601-359-3498</a:t>
            </a:r>
          </a:p>
        </p:txBody>
      </p:sp>
      <p:sp>
        <p:nvSpPr>
          <p:cNvPr id="4" name="Slide Number Placeholder 3">
            <a:extLst>
              <a:ext uri="{FF2B5EF4-FFF2-40B4-BE49-F238E27FC236}">
                <a16:creationId xmlns:a16="http://schemas.microsoft.com/office/drawing/2014/main" id="{90740C24-AB0D-4DFC-951C-282A839324D2}"/>
              </a:ext>
            </a:extLst>
          </p:cNvPr>
          <p:cNvSpPr>
            <a:spLocks noGrp="1"/>
          </p:cNvSpPr>
          <p:nvPr>
            <p:ph type="sldNum"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138709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14087B-FA3A-4FB8-8B32-346B59DFA1E1}"/>
              </a:ext>
            </a:extLst>
          </p:cNvPr>
          <p:cNvSpPr>
            <a:spLocks noGrp="1"/>
          </p:cNvSpPr>
          <p:nvPr>
            <p:ph type="body" sz="quarter" idx="13"/>
          </p:nvPr>
        </p:nvSpPr>
        <p:spPr/>
        <p:txBody>
          <a:bodyPr/>
          <a:lstStyle/>
          <a:p>
            <a:pPr eaLnBrk="1" fontAlgn="auto" hangingPunct="1">
              <a:lnSpc>
                <a:spcPct val="115000"/>
              </a:lnSpc>
              <a:spcBef>
                <a:spcPts val="0"/>
              </a:spcBef>
              <a:spcAft>
                <a:spcPts val="1600"/>
              </a:spcAft>
              <a:buClr>
                <a:schemeClr val="dk2"/>
              </a:buClr>
              <a:buSzPct val="100000"/>
              <a:defRPr/>
            </a:pPr>
            <a:r>
              <a:rPr lang="en-US" dirty="0">
                <a:sym typeface="Arial"/>
              </a:rPr>
              <a:t>Teacher Listserv</a:t>
            </a:r>
          </a:p>
        </p:txBody>
      </p:sp>
      <p:sp>
        <p:nvSpPr>
          <p:cNvPr id="4" name="Slide Number Placeholder 3">
            <a:extLst>
              <a:ext uri="{FF2B5EF4-FFF2-40B4-BE49-F238E27FC236}">
                <a16:creationId xmlns:a16="http://schemas.microsoft.com/office/drawing/2014/main" id="{D6066586-CFE8-418D-B4E4-04A8C242DCB9}"/>
              </a:ext>
            </a:extLst>
          </p:cNvPr>
          <p:cNvSpPr>
            <a:spLocks noGrp="1"/>
          </p:cNvSpPr>
          <p:nvPr>
            <p:ph type="sldNum" idx="12"/>
          </p:nvPr>
        </p:nvSpPr>
        <p:spPr/>
        <p:txBody>
          <a:bodyPr/>
          <a:lstStyle/>
          <a:p>
            <a:pPr>
              <a:defRPr/>
            </a:pPr>
            <a:fld id="{964D3B70-0855-4C0A-9185-15635734BE86}" type="slidenum">
              <a:rPr lang="en"/>
              <a:pPr>
                <a:defRPr/>
              </a:pPr>
              <a:t>4</a:t>
            </a:fld>
            <a:endParaRPr lang="en" dirty="0"/>
          </a:p>
        </p:txBody>
      </p:sp>
      <p:pic>
        <p:nvPicPr>
          <p:cNvPr id="17412" name="Picture 1">
            <a:extLst>
              <a:ext uri="{FF2B5EF4-FFF2-40B4-BE49-F238E27FC236}">
                <a16:creationId xmlns:a16="http://schemas.microsoft.com/office/drawing/2014/main" id="{664DC3FB-C4A8-4DFA-AE80-138660AF1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50" t="21037" r="17010" b="14690"/>
          <a:stretch>
            <a:fillRect/>
          </a:stretch>
        </p:blipFill>
        <p:spPr bwMode="auto">
          <a:xfrm>
            <a:off x="492125" y="755650"/>
            <a:ext cx="8499475"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1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Overview</a:t>
            </a:r>
            <a:endParaRPr lang="en-US" sz="1400" dirty="0"/>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151755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01ED0-BACA-4C7F-8274-8E221B6E5339}"/>
              </a:ext>
            </a:extLst>
          </p:cNvPr>
          <p:cNvSpPr>
            <a:spLocks noGrp="1"/>
          </p:cNvSpPr>
          <p:nvPr>
            <p:ph type="body" sz="quarter" idx="13"/>
          </p:nvPr>
        </p:nvSpPr>
        <p:spPr/>
        <p:txBody>
          <a:bodyPr/>
          <a:lstStyle/>
          <a:p>
            <a:r>
              <a:rPr lang="en-US" dirty="0"/>
              <a:t>Target Audience</a:t>
            </a:r>
          </a:p>
        </p:txBody>
      </p:sp>
      <p:sp>
        <p:nvSpPr>
          <p:cNvPr id="3" name="Text Placeholder 2">
            <a:extLst>
              <a:ext uri="{FF2B5EF4-FFF2-40B4-BE49-F238E27FC236}">
                <a16:creationId xmlns:a16="http://schemas.microsoft.com/office/drawing/2014/main" id="{552E9AD1-D015-495B-B1B8-8B73C49855B4}"/>
              </a:ext>
            </a:extLst>
          </p:cNvPr>
          <p:cNvSpPr>
            <a:spLocks noGrp="1"/>
          </p:cNvSpPr>
          <p:nvPr>
            <p:ph type="body" sz="quarter" idx="14"/>
          </p:nvPr>
        </p:nvSpPr>
        <p:spPr/>
        <p:txBody>
          <a:bodyPr/>
          <a:lstStyle/>
          <a:p>
            <a:pPr marL="0" indent="0">
              <a:buNone/>
            </a:pPr>
            <a:r>
              <a:rPr lang="en-US" dirty="0"/>
              <a:t>This webinar series is intended for special education teachers with 0-3 years experience. However, it is available to anyone who would like to participate.</a:t>
            </a:r>
          </a:p>
        </p:txBody>
      </p:sp>
      <p:sp>
        <p:nvSpPr>
          <p:cNvPr id="4" name="Slide Number Placeholder 3">
            <a:extLst>
              <a:ext uri="{FF2B5EF4-FFF2-40B4-BE49-F238E27FC236}">
                <a16:creationId xmlns:a16="http://schemas.microsoft.com/office/drawing/2014/main" id="{2B1FFCA2-B8B9-4D0F-A7C7-6FF5DCD8EFA8}"/>
              </a:ext>
            </a:extLst>
          </p:cNvPr>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400183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Purpose</a:t>
            </a:r>
          </a:p>
        </p:txBody>
      </p:sp>
      <p:sp>
        <p:nvSpPr>
          <p:cNvPr id="7" name="Text Placeholder 6"/>
          <p:cNvSpPr>
            <a:spLocks noGrp="1"/>
          </p:cNvSpPr>
          <p:nvPr>
            <p:ph type="body" sz="quarter" idx="14"/>
          </p:nvPr>
        </p:nvSpPr>
        <p:spPr/>
        <p:txBody>
          <a:bodyPr/>
          <a:lstStyle/>
          <a:p>
            <a:pPr>
              <a:spcAft>
                <a:spcPts val="1000"/>
              </a:spcAft>
            </a:pPr>
            <a:r>
              <a:rPr lang="en-US" dirty="0"/>
              <a:t>To provide support and guidance to new special education teachers on a consistent basis throughout the school year</a:t>
            </a:r>
          </a:p>
          <a:p>
            <a:pPr>
              <a:spcAft>
                <a:spcPts val="1000"/>
              </a:spcAft>
            </a:pPr>
            <a:r>
              <a:rPr lang="en-US" altLang="en-US" dirty="0">
                <a:latin typeface="Arial" charset="0"/>
                <a:ea typeface="Arial" charset="0"/>
                <a:cs typeface="Arial" charset="0"/>
              </a:rPr>
              <a:t>To address the topics and issues that are relevant to new special education teachers in a timely manner</a:t>
            </a:r>
          </a:p>
          <a:p>
            <a:endParaRPr lang="en-US" dirty="0"/>
          </a:p>
          <a:p>
            <a:endParaRPr lang="en-US" dirty="0"/>
          </a:p>
          <a:p>
            <a:pPr>
              <a:tabLst/>
            </a:pPr>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90048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Registration and Dates</a:t>
            </a:r>
          </a:p>
        </p:txBody>
      </p:sp>
      <p:sp>
        <p:nvSpPr>
          <p:cNvPr id="7" name="Text Placeholder 6"/>
          <p:cNvSpPr>
            <a:spLocks noGrp="1"/>
          </p:cNvSpPr>
          <p:nvPr>
            <p:ph type="body" sz="quarter" idx="14"/>
          </p:nvPr>
        </p:nvSpPr>
        <p:spPr>
          <a:xfrm>
            <a:off x="135802" y="796705"/>
            <a:ext cx="8664166" cy="3874883"/>
          </a:xfrm>
        </p:spPr>
        <p:txBody>
          <a:bodyPr/>
          <a:lstStyle/>
          <a:p>
            <a:pPr marL="0" indent="0">
              <a:buNone/>
              <a:tabLst/>
            </a:pPr>
            <a:r>
              <a:rPr lang="en-US" b="1" dirty="0"/>
              <a:t>Registration link: </a:t>
            </a:r>
          </a:p>
          <a:p>
            <a:pPr marL="0" indent="0">
              <a:buNone/>
              <a:tabLst/>
            </a:pPr>
            <a:r>
              <a:rPr lang="en-US" sz="2000" dirty="0">
                <a:hlinkClick r:id="rId2"/>
              </a:rPr>
              <a:t>https://attendee.gotowebinar.com/register/8555677492844037122</a:t>
            </a:r>
            <a:r>
              <a:rPr lang="en-US" sz="2000" dirty="0"/>
              <a:t> </a:t>
            </a:r>
          </a:p>
          <a:p>
            <a:pPr marL="0" indent="0">
              <a:buNone/>
              <a:tabLst/>
            </a:pPr>
            <a:r>
              <a:rPr lang="en-US" sz="2000" dirty="0"/>
              <a:t>The webinar will be the </a:t>
            </a:r>
            <a:r>
              <a:rPr lang="en-US" sz="2000" b="1" dirty="0">
                <a:solidFill>
                  <a:srgbClr val="FF0000"/>
                </a:solidFill>
              </a:rPr>
              <a:t>first Thursday</a:t>
            </a:r>
            <a:r>
              <a:rPr lang="en-US" sz="2000" dirty="0"/>
              <a:t> of every month at 3:00 p.m. </a:t>
            </a:r>
          </a:p>
          <a:p>
            <a:pPr marL="0" indent="0">
              <a:buNone/>
              <a:tabLst/>
            </a:pPr>
            <a:r>
              <a:rPr lang="en-US" sz="2000" dirty="0"/>
              <a:t>		</a:t>
            </a:r>
            <a:r>
              <a:rPr lang="en-US" sz="2000" dirty="0">
                <a:solidFill>
                  <a:schemeClr val="bg1">
                    <a:lumMod val="75000"/>
                  </a:schemeClr>
                </a:solidFill>
              </a:rPr>
              <a:t>October 5, 2017				February 1, 2018</a:t>
            </a:r>
          </a:p>
          <a:p>
            <a:pPr marL="0" indent="0">
              <a:buNone/>
              <a:tabLst/>
            </a:pPr>
            <a:r>
              <a:rPr lang="en-US" sz="2000" dirty="0">
                <a:solidFill>
                  <a:schemeClr val="bg1">
                    <a:lumMod val="75000"/>
                  </a:schemeClr>
                </a:solidFill>
              </a:rPr>
              <a:t>		November 2, 2017</a:t>
            </a:r>
            <a:r>
              <a:rPr lang="en-US" sz="2000" dirty="0"/>
              <a:t>			March 1, 2018</a:t>
            </a:r>
          </a:p>
          <a:p>
            <a:pPr marL="0" indent="0">
              <a:buNone/>
              <a:tabLst/>
            </a:pPr>
            <a:r>
              <a:rPr lang="en-US" sz="2000" dirty="0"/>
              <a:t>		</a:t>
            </a:r>
            <a:r>
              <a:rPr lang="en-US" sz="2000" dirty="0">
                <a:solidFill>
                  <a:schemeClr val="bg1">
                    <a:lumMod val="75000"/>
                  </a:schemeClr>
                </a:solidFill>
              </a:rPr>
              <a:t>December 7, 2017</a:t>
            </a:r>
            <a:r>
              <a:rPr lang="en-US" sz="2000" dirty="0"/>
              <a:t>			April 5, 2018</a:t>
            </a:r>
          </a:p>
          <a:p>
            <a:pPr marL="0" indent="0">
              <a:buNone/>
              <a:tabLst/>
            </a:pPr>
            <a:r>
              <a:rPr lang="en-US" sz="2000" dirty="0"/>
              <a:t>		</a:t>
            </a:r>
            <a:r>
              <a:rPr lang="en-US" sz="2000" dirty="0">
                <a:solidFill>
                  <a:schemeClr val="bg1">
                    <a:lumMod val="75000"/>
                  </a:schemeClr>
                </a:solidFill>
              </a:rPr>
              <a:t>January 11, 2018</a:t>
            </a:r>
          </a:p>
          <a:p>
            <a:pPr marL="0" indent="0">
              <a:buNone/>
              <a:tabLst/>
            </a:pPr>
            <a:br>
              <a:rPr lang="en-US" dirty="0"/>
            </a:br>
            <a:br>
              <a:rPr lang="en-US" dirty="0"/>
            </a:br>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75958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Recordings </a:t>
            </a:r>
          </a:p>
        </p:txBody>
      </p:sp>
      <p:sp>
        <p:nvSpPr>
          <p:cNvPr id="7" name="Text Placeholder 6"/>
          <p:cNvSpPr>
            <a:spLocks noGrp="1"/>
          </p:cNvSpPr>
          <p:nvPr>
            <p:ph type="body" sz="quarter" idx="14"/>
          </p:nvPr>
        </p:nvSpPr>
        <p:spPr/>
        <p:txBody>
          <a:bodyPr/>
          <a:lstStyle/>
          <a:p>
            <a:pPr>
              <a:tabLst/>
            </a:pPr>
            <a:r>
              <a:rPr lang="en-US" dirty="0"/>
              <a:t>For those who are not able to participate in the live webinar, the recordings will be posted to the Office of Special Education’s website along with any supporting documents that may be referenced during the webinars.</a:t>
            </a:r>
          </a:p>
          <a:p>
            <a:pPr>
              <a:tabLst/>
            </a:pPr>
            <a:r>
              <a:rPr lang="en-US" dirty="0"/>
              <a:t>The webinar recordings can be found by clicking on the following link: </a:t>
            </a:r>
            <a:r>
              <a:rPr lang="en-US" dirty="0">
                <a:hlinkClick r:id="rId2"/>
              </a:rPr>
              <a:t>www.mdek12.org/ose/training/webinars</a:t>
            </a:r>
            <a:r>
              <a:rPr lang="en-US" dirty="0"/>
              <a:t>.</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977426043"/>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1268</TotalTime>
  <Words>1922</Words>
  <Application>Microsoft Macintosh PowerPoint</Application>
  <PresentationFormat>On-screen Show (16:9)</PresentationFormat>
  <Paragraphs>227</Paragraphs>
  <Slides>35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MS PGothic</vt:lpstr>
      <vt:lpstr>Arial</vt:lpstr>
      <vt:lpstr>Cambria</vt:lpstr>
      <vt:lpstr>Open Sans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Sharon Coon</cp:lastModifiedBy>
  <cp:revision>43</cp:revision>
  <cp:lastPrinted>2017-10-03T16:35:19Z</cp:lastPrinted>
  <dcterms:created xsi:type="dcterms:W3CDTF">2017-07-07T21:24:14Z</dcterms:created>
  <dcterms:modified xsi:type="dcterms:W3CDTF">2018-03-01T19:41:21Z</dcterms:modified>
</cp:coreProperties>
</file>