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3"/>
  </p:notesMasterIdLst>
  <p:handoutMasterIdLst>
    <p:handoutMasterId r:id="rId54"/>
  </p:handoutMasterIdLst>
  <p:sldIdLst>
    <p:sldId id="258" r:id="rId2"/>
    <p:sldId id="320" r:id="rId3"/>
    <p:sldId id="321" r:id="rId4"/>
    <p:sldId id="317" r:id="rId5"/>
    <p:sldId id="313" r:id="rId6"/>
    <p:sldId id="273" r:id="rId7"/>
    <p:sldId id="274" r:id="rId8"/>
    <p:sldId id="275" r:id="rId9"/>
    <p:sldId id="354" r:id="rId10"/>
    <p:sldId id="355" r:id="rId11"/>
    <p:sldId id="356" r:id="rId12"/>
    <p:sldId id="362" r:id="rId13"/>
    <p:sldId id="363" r:id="rId14"/>
    <p:sldId id="364" r:id="rId15"/>
    <p:sldId id="314" r:id="rId16"/>
    <p:sldId id="277" r:id="rId17"/>
    <p:sldId id="279" r:id="rId18"/>
    <p:sldId id="280" r:id="rId19"/>
    <p:sldId id="324" r:id="rId20"/>
    <p:sldId id="325" r:id="rId21"/>
    <p:sldId id="326" r:id="rId22"/>
    <p:sldId id="327" r:id="rId23"/>
    <p:sldId id="328" r:id="rId24"/>
    <p:sldId id="319" r:id="rId25"/>
    <p:sldId id="340" r:id="rId26"/>
    <p:sldId id="348" r:id="rId27"/>
    <p:sldId id="322" r:id="rId28"/>
    <p:sldId id="323" r:id="rId29"/>
    <p:sldId id="329" r:id="rId30"/>
    <p:sldId id="341" r:id="rId31"/>
    <p:sldId id="330" r:id="rId32"/>
    <p:sldId id="342" r:id="rId33"/>
    <p:sldId id="343" r:id="rId34"/>
    <p:sldId id="331" r:id="rId35"/>
    <p:sldId id="332" r:id="rId36"/>
    <p:sldId id="346" r:id="rId37"/>
    <p:sldId id="344" r:id="rId38"/>
    <p:sldId id="345" r:id="rId39"/>
    <p:sldId id="347" r:id="rId40"/>
    <p:sldId id="351" r:id="rId41"/>
    <p:sldId id="352" r:id="rId42"/>
    <p:sldId id="333" r:id="rId43"/>
    <p:sldId id="334" r:id="rId44"/>
    <p:sldId id="350" r:id="rId45"/>
    <p:sldId id="335" r:id="rId46"/>
    <p:sldId id="336" r:id="rId47"/>
    <p:sldId id="339" r:id="rId48"/>
    <p:sldId id="337" r:id="rId49"/>
    <p:sldId id="338" r:id="rId50"/>
    <p:sldId id="365" r:id="rId51"/>
    <p:sldId id="353" r:id="rId5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041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3994A-F103-944A-A6CC-EB477566C54C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2A07B-E45F-634C-A708-ECC0C9472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72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0878B-F365-0B46-8EE5-A26117A92563}" type="datetimeFigureOut">
              <a:rPr lang="en-US" smtClean="0"/>
              <a:t>2/24/2016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7F1C-E0C2-6043-BF0B-59509EE9E3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221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z="20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9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3038" indent="-173038">
              <a:buFontTx/>
              <a:buChar char="•"/>
            </a:pPr>
            <a:endParaRPr lang="en-US" altLang="en-US" sz="20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01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79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B7F1C-E0C2-6043-BF0B-59509EE9E3B4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88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B7F1C-E0C2-6043-BF0B-59509EE9E3B4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124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3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2649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696200" cy="13716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2800" baseline="0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137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33"/>
          <a:stretch>
            <a:fillRect/>
          </a:stretch>
        </p:blipFill>
        <p:spPr bwMode="auto">
          <a:xfrm>
            <a:off x="0" y="0"/>
            <a:ext cx="9163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4114800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64275"/>
            <a:ext cx="2133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6264275"/>
            <a:ext cx="2895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553200" y="6256338"/>
            <a:ext cx="2133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charset="0"/>
              </a:defRPr>
            </a:lvl1pPr>
          </a:lstStyle>
          <a:p>
            <a:pPr>
              <a:defRPr/>
            </a:pPr>
            <a:fld id="{F687981E-4536-42CB-BEB0-D246A80FED6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884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33"/>
          <a:stretch>
            <a:fillRect/>
          </a:stretch>
        </p:blipFill>
        <p:spPr bwMode="auto">
          <a:xfrm>
            <a:off x="0" y="0"/>
            <a:ext cx="9163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4800600" y="1600200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2667000" y="54864"/>
            <a:ext cx="4038600" cy="106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457200" y="6283325"/>
            <a:ext cx="2133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124200" y="6283325"/>
            <a:ext cx="2895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53200" y="6283325"/>
            <a:ext cx="2133600" cy="501650"/>
          </a:xfrm>
        </p:spPr>
        <p:txBody>
          <a:bodyPr/>
          <a:lstStyle>
            <a:lvl1pPr>
              <a:defRPr b="1">
                <a:solidFill>
                  <a:srgbClr val="223264"/>
                </a:solidFill>
                <a:latin typeface="Arial" charset="0"/>
              </a:defRPr>
            </a:lvl1pPr>
          </a:lstStyle>
          <a:p>
            <a:pPr>
              <a:defRPr/>
            </a:pPr>
            <a:fld id="{E69CEF07-2F3E-48B1-BE89-1346EE1C9C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479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-105" charset="0"/>
                <a:cs typeface="Arial" charset="0"/>
              </a:defRPr>
            </a:lvl1pPr>
          </a:lstStyle>
          <a:p>
            <a:pPr>
              <a:defRPr/>
            </a:pPr>
            <a:fld id="{0F374916-86A1-4003-B661-3436F00DE7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de.k12.ms.us/ESE/dyslexi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e.k12.ms.us/ESE/dyslexia" TargetMode="External"/><Relationship Id="rId2" Type="http://schemas.openxmlformats.org/officeDocument/2006/relationships/hyperlink" Target="http://www.mde.k12.ms.us/E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de.k12.ms.us/ESE/literacy" TargetMode="External"/><Relationship Id="rId4" Type="http://schemas.openxmlformats.org/officeDocument/2006/relationships/hyperlink" Target="http://www.mde.k12.ms.us/ESE/links/response-to-intervention-teacher-support-team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rlemonis@mde.k12.ms.u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534400" cy="3962400"/>
          </a:xfrm>
        </p:spPr>
        <p:txBody>
          <a:bodyPr/>
          <a:lstStyle/>
          <a:p>
            <a:r>
              <a:rPr lang="en-US" dirty="0" smtClean="0"/>
              <a:t>Dyslexia</a:t>
            </a:r>
            <a:r>
              <a:rPr lang="en-US" sz="3800" dirty="0" smtClean="0"/>
              <a:t> </a:t>
            </a:r>
            <a:br>
              <a:rPr lang="en-US" sz="3800" dirty="0" smtClean="0"/>
            </a:br>
            <a:r>
              <a:rPr lang="en-US" sz="4000" dirty="0" smtClean="0"/>
              <a:t>School-wide Implementation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Special Education Conference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400" smtClean="0"/>
              <a:t>Building Partnerships</a:t>
            </a:r>
            <a:br>
              <a:rPr lang="en-US" sz="3400" smtClean="0"/>
            </a:br>
            <a:r>
              <a:rPr lang="en-US" sz="3400" smtClean="0"/>
              <a:t>2016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17950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/>
              <a:t>To be eligible for the </a:t>
            </a:r>
            <a:r>
              <a:rPr lang="en-US" sz="3000" dirty="0"/>
              <a:t>d</a:t>
            </a:r>
            <a:r>
              <a:rPr lang="en-US" sz="3000" dirty="0" smtClean="0"/>
              <a:t>yslexia scholarship to attend a </a:t>
            </a:r>
            <a:r>
              <a:rPr lang="en-US" sz="3000" b="1" dirty="0" smtClean="0"/>
              <a:t>special purpose nonpublic school </a:t>
            </a:r>
            <a:r>
              <a:rPr lang="en-US" sz="3000" dirty="0" smtClean="0"/>
              <a:t>the student must have the following:</a:t>
            </a:r>
          </a:p>
          <a:p>
            <a:pPr lvl="1"/>
            <a:r>
              <a:rPr lang="en-US" sz="2600" dirty="0" smtClean="0"/>
              <a:t>diagnosis </a:t>
            </a:r>
            <a:r>
              <a:rPr lang="en-US" sz="2600" dirty="0"/>
              <a:t>of </a:t>
            </a:r>
            <a:r>
              <a:rPr lang="en-US" sz="2600" dirty="0" smtClean="0"/>
              <a:t>dyslexia provided by a licensed </a:t>
            </a:r>
            <a:r>
              <a:rPr lang="en-US" sz="2600" dirty="0" err="1" smtClean="0"/>
              <a:t>psychometrist</a:t>
            </a:r>
            <a:r>
              <a:rPr lang="en-US" sz="2600" dirty="0" smtClean="0"/>
              <a:t>, psychologist or speech language pathologist that is ASHA certified</a:t>
            </a:r>
            <a:endParaRPr lang="en-US" sz="2600" dirty="0"/>
          </a:p>
          <a:p>
            <a:pPr lvl="1"/>
            <a:r>
              <a:rPr lang="en-US" sz="2600" dirty="0" smtClean="0"/>
              <a:t>acceptance </a:t>
            </a:r>
            <a:r>
              <a:rPr lang="en-US" sz="2600" dirty="0"/>
              <a:t>for enrollment </a:t>
            </a:r>
            <a:r>
              <a:rPr lang="en-US" sz="2600" dirty="0" smtClean="0"/>
              <a:t>that </a:t>
            </a:r>
            <a:r>
              <a:rPr lang="en-US" sz="2600" dirty="0"/>
              <a:t>meets all </a:t>
            </a:r>
            <a:r>
              <a:rPr lang="en-US" sz="2600" dirty="0" smtClean="0"/>
              <a:t>criteria</a:t>
            </a:r>
          </a:p>
          <a:p>
            <a:pPr lvl="1"/>
            <a:r>
              <a:rPr lang="en-US" sz="2600" dirty="0"/>
              <a:t>enrolled </a:t>
            </a:r>
            <a:r>
              <a:rPr lang="en-US" sz="2600" dirty="0" smtClean="0"/>
              <a:t>previously in a public school at </a:t>
            </a:r>
            <a:r>
              <a:rPr lang="en-US" sz="2600" dirty="0"/>
              <a:t>the time that average daily attendance (ADA) was determined for the public school </a:t>
            </a:r>
            <a:r>
              <a:rPr lang="en-US" sz="2600" dirty="0" smtClean="0"/>
              <a:t>systems</a:t>
            </a:r>
          </a:p>
          <a:p>
            <a:pPr lvl="1"/>
            <a:endParaRPr lang="en-US" sz="800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Student Scholarship Eligibility at Non-Public School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2841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Nonpublic</a:t>
            </a:r>
            <a:r>
              <a:rPr lang="en-US" dirty="0" smtClean="0"/>
              <a:t> schools receiving students under the statute must meet the following criteria:</a:t>
            </a:r>
          </a:p>
          <a:p>
            <a:pPr lvl="1"/>
            <a:r>
              <a:rPr lang="en-US" dirty="0" smtClean="0"/>
              <a:t>State accredited special purpose nonpublic designation</a:t>
            </a:r>
          </a:p>
          <a:p>
            <a:pPr lvl="1"/>
            <a:r>
              <a:rPr lang="en-US" dirty="0" smtClean="0"/>
              <a:t>Licensed dyslexia therapist on staff</a:t>
            </a:r>
          </a:p>
          <a:p>
            <a:pPr lvl="1"/>
            <a:r>
              <a:rPr lang="en-US" dirty="0" smtClean="0"/>
              <a:t>Provide daily Orton-</a:t>
            </a:r>
            <a:r>
              <a:rPr lang="en-US" dirty="0" err="1" smtClean="0"/>
              <a:t>Gillingham</a:t>
            </a:r>
            <a:r>
              <a:rPr lang="en-US" dirty="0" smtClean="0"/>
              <a:t> based program</a:t>
            </a:r>
          </a:p>
          <a:p>
            <a:pPr lvl="1"/>
            <a:r>
              <a:rPr lang="en-US" dirty="0" smtClean="0"/>
              <a:t>Employ administrator with training in dyslexia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Non Public School Requirements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5139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z="2900" dirty="0" smtClean="0"/>
              <a:t>Parent completes and submits the Dyslexia Scholarship Application Packet </a:t>
            </a:r>
            <a:r>
              <a:rPr lang="en-US" sz="2900" dirty="0">
                <a:hlinkClick r:id="rId2"/>
              </a:rPr>
              <a:t>www.mde.k12.ms.us/ESE/</a:t>
            </a:r>
            <a:r>
              <a:rPr lang="en-US" sz="2900" dirty="0" smtClean="0">
                <a:hlinkClick r:id="rId2"/>
              </a:rPr>
              <a:t>dyslexia</a:t>
            </a:r>
            <a:r>
              <a:rPr lang="en-US" sz="2900" dirty="0" smtClean="0"/>
              <a:t>, via certified mail, to </a:t>
            </a:r>
            <a:r>
              <a:rPr lang="en-US" sz="2900" dirty="0"/>
              <a:t>the Office of Elementary Education and Reading by July </a:t>
            </a:r>
            <a:r>
              <a:rPr lang="en-US" sz="2900" dirty="0" smtClean="0"/>
              <a:t>15</a:t>
            </a:r>
            <a:r>
              <a:rPr lang="en-US" sz="2900" baseline="30000" dirty="0" smtClean="0"/>
              <a:t>th</a:t>
            </a:r>
          </a:p>
          <a:p>
            <a:pPr lvl="0"/>
            <a:endParaRPr lang="en-US" sz="800" dirty="0"/>
          </a:p>
          <a:p>
            <a:pPr lvl="0"/>
            <a:r>
              <a:rPr lang="en-US" sz="2900" dirty="0"/>
              <a:t>Application packet must </a:t>
            </a:r>
            <a:r>
              <a:rPr lang="en-US" sz="2900" dirty="0" smtClean="0"/>
              <a:t>include:</a:t>
            </a:r>
          </a:p>
          <a:p>
            <a:pPr lvl="1"/>
            <a:r>
              <a:rPr lang="en-US" dirty="0" smtClean="0"/>
              <a:t> </a:t>
            </a:r>
            <a:r>
              <a:rPr lang="en-US" sz="2600" dirty="0" smtClean="0"/>
              <a:t>completed application </a:t>
            </a:r>
          </a:p>
          <a:p>
            <a:pPr lvl="1"/>
            <a:r>
              <a:rPr lang="en-US" sz="2600" dirty="0" smtClean="0"/>
              <a:t>proof </a:t>
            </a:r>
            <a:r>
              <a:rPr lang="en-US" sz="2600" dirty="0"/>
              <a:t>of </a:t>
            </a:r>
            <a:r>
              <a:rPr lang="en-US" sz="2600" dirty="0" smtClean="0"/>
              <a:t>enrollment </a:t>
            </a:r>
          </a:p>
          <a:p>
            <a:pPr lvl="1"/>
            <a:r>
              <a:rPr lang="en-US" sz="2600" dirty="0" smtClean="0"/>
              <a:t>verification </a:t>
            </a:r>
            <a:r>
              <a:rPr lang="en-US" sz="2600" dirty="0"/>
              <a:t>of </a:t>
            </a:r>
            <a:r>
              <a:rPr lang="en-US" sz="2600" dirty="0" smtClean="0"/>
              <a:t>diagnosis </a:t>
            </a:r>
          </a:p>
          <a:p>
            <a:pPr lvl="1"/>
            <a:r>
              <a:rPr lang="en-US" sz="2600" dirty="0" smtClean="0"/>
              <a:t>tuition</a:t>
            </a:r>
            <a:r>
              <a:rPr lang="en-US" sz="2600" dirty="0"/>
              <a:t>/fee </a:t>
            </a:r>
            <a:r>
              <a:rPr lang="en-US" sz="2600" dirty="0" smtClean="0"/>
              <a:t>schedule</a:t>
            </a:r>
            <a:endParaRPr lang="en-US" sz="2600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Submitting Dyslexia Student Scholarship Application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072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lvl="0"/>
            <a:r>
              <a:rPr lang="en-US" sz="2400" dirty="0"/>
              <a:t>The MDE </a:t>
            </a:r>
            <a:r>
              <a:rPr lang="en-US" sz="2400" dirty="0" smtClean="0"/>
              <a:t>will verify the following:</a:t>
            </a:r>
          </a:p>
          <a:p>
            <a:pPr lvl="1"/>
            <a:r>
              <a:rPr lang="en-US" sz="2200" dirty="0" smtClean="0"/>
              <a:t>prior student enrollment </a:t>
            </a:r>
            <a:r>
              <a:rPr lang="en-US" sz="2200" dirty="0"/>
              <a:t>in a public </a:t>
            </a:r>
            <a:r>
              <a:rPr lang="en-US" sz="2200" dirty="0" smtClean="0"/>
              <a:t>school</a:t>
            </a:r>
            <a:endParaRPr lang="en-US" sz="2200" dirty="0"/>
          </a:p>
          <a:p>
            <a:pPr lvl="1"/>
            <a:r>
              <a:rPr lang="en-US" sz="2200" dirty="0"/>
              <a:t>s</a:t>
            </a:r>
            <a:r>
              <a:rPr lang="en-US" sz="2200" dirty="0" smtClean="0"/>
              <a:t>ubmission of required documents that meet eligibility requirements</a:t>
            </a:r>
          </a:p>
          <a:p>
            <a:pPr lvl="0"/>
            <a:r>
              <a:rPr lang="en-US" sz="2400" dirty="0" smtClean="0"/>
              <a:t>The MDE will provide the following:</a:t>
            </a:r>
          </a:p>
          <a:p>
            <a:pPr lvl="1"/>
            <a:r>
              <a:rPr lang="en-US" sz="2200" dirty="0" smtClean="0"/>
              <a:t>approval of the application to the parent, previous school district, and the nonpublic school the student has been approved to attend</a:t>
            </a:r>
          </a:p>
          <a:p>
            <a:pPr lvl="1"/>
            <a:r>
              <a:rPr lang="en-US" sz="2200" dirty="0" smtClean="0"/>
              <a:t>denial of the application to the parent and the nonpublic school the student has been approved to attend and the reason for the decision</a:t>
            </a:r>
          </a:p>
          <a:p>
            <a:pPr lvl="1"/>
            <a:r>
              <a:rPr lang="en-US" sz="2200" dirty="0" smtClean="0"/>
              <a:t>Notification to school financial services so funds can be dispersed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Processing the Scholarship Application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6699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486400"/>
          </a:xfrm>
        </p:spPr>
        <p:txBody>
          <a:bodyPr/>
          <a:lstStyle/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800" dirty="0" smtClean="0"/>
              <a:t>Funded 264 dyslexia scholarships for students to attend approved special </a:t>
            </a:r>
            <a:r>
              <a:rPr lang="en-US" sz="2800" dirty="0"/>
              <a:t>p</a:t>
            </a:r>
            <a:r>
              <a:rPr lang="en-US" sz="2800" dirty="0" smtClean="0"/>
              <a:t>urpose </a:t>
            </a:r>
            <a:r>
              <a:rPr lang="en-US" sz="2800" dirty="0"/>
              <a:t>n</a:t>
            </a:r>
            <a:r>
              <a:rPr lang="en-US" sz="2800" dirty="0" smtClean="0"/>
              <a:t>on-public schools</a:t>
            </a:r>
          </a:p>
          <a:p>
            <a:pPr lvl="1"/>
            <a:r>
              <a:rPr lang="en-US" dirty="0" smtClean="0"/>
              <a:t>New Summit, Jackson, MS</a:t>
            </a:r>
          </a:p>
          <a:p>
            <a:pPr lvl="1"/>
            <a:r>
              <a:rPr lang="en-US" dirty="0" smtClean="0"/>
              <a:t>North New Summit, Greenwood, MS</a:t>
            </a:r>
          </a:p>
          <a:p>
            <a:pPr lvl="1"/>
            <a:r>
              <a:rPr lang="en-US" dirty="0" smtClean="0"/>
              <a:t>Magnolia Speech School, Jackson, MS</a:t>
            </a:r>
          </a:p>
          <a:p>
            <a:pPr lvl="1"/>
            <a:r>
              <a:rPr lang="en-US" dirty="0" smtClean="0"/>
              <a:t>3-D School, Petal, MS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Total Funds Awarded - $1,741,559.28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pPr algn="ctr"/>
            <a:r>
              <a:rPr lang="en-US" dirty="0" smtClean="0"/>
              <a:t>Dyslexia Student Scholarships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664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3810000"/>
          </a:xfrm>
        </p:spPr>
        <p:txBody>
          <a:bodyPr/>
          <a:lstStyle/>
          <a:p>
            <a:r>
              <a:rPr lang="en-US" dirty="0" smtClean="0"/>
              <a:t>Additional Provisions for Dyslexia Scholarship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8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Students </a:t>
            </a:r>
            <a:r>
              <a:rPr lang="en-US" sz="3000" dirty="0"/>
              <a:t>diagnosed and served will not necessarily have a ruling under IDEA and/or Section 504</a:t>
            </a:r>
            <a:r>
              <a:rPr lang="en-US" sz="3000" dirty="0" smtClean="0"/>
              <a:t>.</a:t>
            </a:r>
          </a:p>
          <a:p>
            <a:endParaRPr lang="en-US" sz="800" dirty="0"/>
          </a:p>
          <a:p>
            <a:r>
              <a:rPr lang="en-US" sz="3000" dirty="0"/>
              <a:t>A diagnosis of dyslexia may be provided by the school district or obtained independently by parents</a:t>
            </a:r>
            <a:r>
              <a:rPr lang="en-US" sz="3000" dirty="0" smtClean="0"/>
              <a:t>.</a:t>
            </a:r>
          </a:p>
          <a:p>
            <a:endParaRPr lang="en-US" sz="800" dirty="0"/>
          </a:p>
          <a:p>
            <a:r>
              <a:rPr lang="en-US" sz="3000" dirty="0"/>
              <a:t>Once a diagnosis of dyslexia is made, districts must follow IDEA child find procedures to determine next steps.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Dyslexia Guidance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53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Statute addresses only students in grades K-6</a:t>
            </a:r>
          </a:p>
          <a:p>
            <a:endParaRPr lang="en-US" dirty="0"/>
          </a:p>
          <a:p>
            <a:r>
              <a:rPr lang="en-US" dirty="0" smtClean="0"/>
              <a:t>Statute does not prevent students from transferring or applying for the scholarship even if their school district provides comparable services.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Statute Overview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90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Statute does not make provisions for transfer to out-of-state schools.</a:t>
            </a:r>
          </a:p>
          <a:p>
            <a:endParaRPr lang="en-US" dirty="0"/>
          </a:p>
          <a:p>
            <a:r>
              <a:rPr lang="en-US" dirty="0"/>
              <a:t>Statute does not make </a:t>
            </a:r>
            <a:r>
              <a:rPr lang="en-US" dirty="0" smtClean="0"/>
              <a:t>provisions </a:t>
            </a:r>
            <a:r>
              <a:rPr lang="en-US" dirty="0"/>
              <a:t>for private independent therapy.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Statute Overview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823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 bwMode="auto">
          <a:xfrm>
            <a:off x="685800" y="2344341"/>
            <a:ext cx="7772400" cy="1102519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State Board Policy 4300</a:t>
            </a:r>
          </a:p>
        </p:txBody>
      </p:sp>
      <p:sp>
        <p:nvSpPr>
          <p:cNvPr id="23555" name="Subtitle 2"/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September 2015</a:t>
            </a:r>
          </a:p>
        </p:txBody>
      </p:sp>
    </p:spTree>
    <p:extLst>
      <p:ext uri="{BB962C8B-B14F-4D97-AF65-F5344CB8AC3E}">
        <p14:creationId xmlns:p14="http://schemas.microsoft.com/office/powerpoint/2010/main" val="309595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 bwMode="auto">
          <a:xfrm>
            <a:off x="1485900" y="2343150"/>
            <a:ext cx="6172200" cy="13144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sz="1875" dirty="0">
                <a:latin typeface="Calibri" panose="020F0502020204030204" pitchFamily="34" charset="0"/>
              </a:rPr>
              <a:t>To create a world-class educational system that gives students the knowledge and skills to be successful in college and the workforce, and to flourish as parents and citizens</a:t>
            </a:r>
          </a:p>
        </p:txBody>
      </p:sp>
      <p:sp>
        <p:nvSpPr>
          <p:cNvPr id="8195" name="Date Placeholder 1"/>
          <p:cNvSpPr txBox="1">
            <a:spLocks/>
          </p:cNvSpPr>
          <p:nvPr/>
        </p:nvSpPr>
        <p:spPr bwMode="auto">
          <a:xfrm>
            <a:off x="-381000" y="6264275"/>
            <a:ext cx="3581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900" b="1" dirty="0">
              <a:solidFill>
                <a:srgbClr val="223264"/>
              </a:solidFill>
            </a:endParaRPr>
          </a:p>
        </p:txBody>
      </p:sp>
      <p:sp>
        <p:nvSpPr>
          <p:cNvPr id="8196" name="TextBox 10"/>
          <p:cNvSpPr txBox="1">
            <a:spLocks noChangeArrowheads="1"/>
          </p:cNvSpPr>
          <p:nvPr/>
        </p:nvSpPr>
        <p:spPr bwMode="auto">
          <a:xfrm>
            <a:off x="1485900" y="1885951"/>
            <a:ext cx="106952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700" b="1" dirty="0">
                <a:solidFill>
                  <a:srgbClr val="223264"/>
                </a:solidFill>
                <a:latin typeface="Calibri" panose="020F0502020204030204" pitchFamily="34" charset="0"/>
              </a:rPr>
              <a:t>Vision</a:t>
            </a:r>
            <a:endParaRPr lang="en-US" altLang="en-US" b="1" dirty="0">
              <a:latin typeface="Calibri" panose="020F0502020204030204" pitchFamily="34" charset="0"/>
            </a:endParaRPr>
          </a:p>
        </p:txBody>
      </p:sp>
      <p:sp>
        <p:nvSpPr>
          <p:cNvPr id="8197" name="TextBox 11"/>
          <p:cNvSpPr txBox="1">
            <a:spLocks noChangeArrowheads="1"/>
          </p:cNvSpPr>
          <p:nvPr/>
        </p:nvSpPr>
        <p:spPr bwMode="auto">
          <a:xfrm>
            <a:off x="1485900" y="4229100"/>
            <a:ext cx="6172200" cy="123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1875" dirty="0">
                <a:solidFill>
                  <a:srgbClr val="223264"/>
                </a:solidFill>
                <a:latin typeface="Calibri" panose="020F0502020204030204" pitchFamily="34" charset="0"/>
              </a:rPr>
              <a:t>To provide leadership through the development of policy and accountability systems so that all students are prepared to compete in the global community</a:t>
            </a:r>
          </a:p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8198" name="TextBox 10"/>
          <p:cNvSpPr txBox="1">
            <a:spLocks noChangeArrowheads="1"/>
          </p:cNvSpPr>
          <p:nvPr/>
        </p:nvSpPr>
        <p:spPr bwMode="auto">
          <a:xfrm>
            <a:off x="1485900" y="3771901"/>
            <a:ext cx="130516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700" b="1">
                <a:solidFill>
                  <a:srgbClr val="223264"/>
                </a:solidFill>
                <a:latin typeface="Calibri" panose="020F0502020204030204" pitchFamily="34" charset="0"/>
              </a:rPr>
              <a:t>Mission</a:t>
            </a:r>
            <a:endParaRPr lang="en-US" altLang="en-US" b="1">
              <a:latin typeface="Calibri" panose="020F0502020204030204" pitchFamily="34" charset="0"/>
            </a:endParaRPr>
          </a:p>
        </p:txBody>
      </p:sp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2571750" y="2171700"/>
            <a:ext cx="4800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 flipV="1">
            <a:off x="2857500" y="4057650"/>
            <a:ext cx="4514850" cy="119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747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7402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800" dirty="0"/>
              <a:t>State Board Policy 4300 was adopted January 21, 2005 and r</a:t>
            </a:r>
            <a:r>
              <a:rPr lang="en-US" sz="2800" dirty="0" smtClean="0"/>
              <a:t>evised </a:t>
            </a:r>
            <a:r>
              <a:rPr lang="en-US" sz="2800" dirty="0"/>
              <a:t>September, </a:t>
            </a:r>
            <a:r>
              <a:rPr lang="en-US" sz="2800" dirty="0" smtClean="0"/>
              <a:t>2015.</a:t>
            </a:r>
            <a:endParaRPr lang="en-US" sz="2800" dirty="0"/>
          </a:p>
          <a:p>
            <a:pPr marL="0" indent="0">
              <a:buNone/>
              <a:defRPr/>
            </a:pPr>
            <a:endParaRPr lang="en-US" sz="1200" dirty="0"/>
          </a:p>
          <a:p>
            <a:pPr marL="514350" indent="-514350">
              <a:buAutoNum type="arabicPeriod"/>
              <a:defRPr/>
            </a:pPr>
            <a:r>
              <a:rPr lang="en-US" sz="2600" dirty="0" smtClean="0"/>
              <a:t>The </a:t>
            </a:r>
            <a:r>
              <a:rPr lang="en-US" sz="2600" dirty="0"/>
              <a:t>Mississippi Department of Education shall require every school district to follow the instructional model which </a:t>
            </a:r>
            <a:r>
              <a:rPr lang="en-US" sz="2600" dirty="0" smtClean="0"/>
              <a:t>consists </a:t>
            </a:r>
            <a:r>
              <a:rPr lang="en-US" sz="2600" dirty="0"/>
              <a:t>of (3) three tiers of instruction</a:t>
            </a:r>
            <a:r>
              <a:rPr lang="en-US" sz="2600" dirty="0" smtClean="0"/>
              <a:t>:</a:t>
            </a:r>
          </a:p>
          <a:p>
            <a:pPr marL="0" indent="0">
              <a:buNone/>
              <a:defRPr/>
            </a:pPr>
            <a:endParaRPr lang="en-US" sz="1200" dirty="0"/>
          </a:p>
          <a:p>
            <a:pPr marL="685800" lvl="2" indent="0">
              <a:buNone/>
              <a:defRPr/>
            </a:pPr>
            <a:r>
              <a:rPr lang="en-US" dirty="0"/>
              <a:t>Tier 1: Quality classroom instruction based on</a:t>
            </a:r>
          </a:p>
          <a:p>
            <a:pPr marL="1325166" lvl="2" indent="0">
              <a:buNone/>
              <a:defRPr/>
            </a:pPr>
            <a:r>
              <a:rPr lang="en-US" dirty="0" smtClean="0"/>
              <a:t>    Curriculum  </a:t>
            </a:r>
            <a:r>
              <a:rPr lang="en-US" dirty="0"/>
              <a:t>Frameworks</a:t>
            </a:r>
          </a:p>
          <a:p>
            <a:pPr marL="685800" lvl="2" indent="0">
              <a:buNone/>
              <a:defRPr/>
            </a:pPr>
            <a:r>
              <a:rPr lang="en-US" dirty="0"/>
              <a:t>Tier 2:  Focused supplemental instruction</a:t>
            </a:r>
          </a:p>
          <a:p>
            <a:pPr marL="685800" lvl="2" indent="0">
              <a:buNone/>
              <a:defRPr/>
            </a:pPr>
            <a:r>
              <a:rPr lang="en-US" dirty="0"/>
              <a:t>Tier 3:  Intensive interventions specifically designed</a:t>
            </a:r>
          </a:p>
          <a:p>
            <a:pPr marL="1371600" lvl="2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to </a:t>
            </a:r>
            <a:r>
              <a:rPr lang="en-US" dirty="0"/>
              <a:t>meet the  individual needs of students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3"/>
          </p:nvPr>
        </p:nvSpPr>
        <p:spPr bwMode="auto">
          <a:xfrm>
            <a:off x="2743200" y="304800"/>
            <a:ext cx="4857750" cy="6477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 smtClean="0"/>
              <a:t>State Board Policy 4300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©MDE - Office of Elementary Education and Reading</a:t>
            </a:r>
          </a:p>
          <a:p>
            <a:endParaRPr lang="en-US" altLang="en-US" b="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77469" y="656875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20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124200" y="5638800"/>
            <a:ext cx="2895600" cy="1127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8342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 bwMode="auto">
          <a:xfrm>
            <a:off x="190500" y="1183821"/>
            <a:ext cx="8724900" cy="507251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sz="2700" dirty="0"/>
              <a:t>A dyslexia screener must be administered to all students during the spring of their kindergarten year and the fall of their first grade year. The screening must include the following components:</a:t>
            </a:r>
          </a:p>
          <a:p>
            <a:pPr lvl="1"/>
            <a:r>
              <a:rPr lang="en-US" altLang="en-US" sz="2300" dirty="0"/>
              <a:t>Phonological awareness and phonemic awareness;</a:t>
            </a:r>
          </a:p>
          <a:p>
            <a:pPr lvl="1"/>
            <a:r>
              <a:rPr lang="en-US" altLang="en-US" sz="2300" dirty="0"/>
              <a:t>Sound symbol recognition;</a:t>
            </a:r>
          </a:p>
          <a:p>
            <a:pPr lvl="1"/>
            <a:r>
              <a:rPr lang="en-US" altLang="en-US" sz="2300" dirty="0"/>
              <a:t>Alphabet knowledge;</a:t>
            </a:r>
          </a:p>
          <a:p>
            <a:pPr lvl="1"/>
            <a:r>
              <a:rPr lang="en-US" altLang="en-US" sz="2300" dirty="0"/>
              <a:t>Decoding skills;</a:t>
            </a:r>
          </a:p>
          <a:p>
            <a:pPr lvl="1"/>
            <a:r>
              <a:rPr lang="en-US" altLang="en-US" sz="2300" dirty="0"/>
              <a:t>Encoding skills; and</a:t>
            </a:r>
          </a:p>
          <a:p>
            <a:pPr lvl="1"/>
            <a:r>
              <a:rPr lang="en-US" altLang="en-US" sz="2300" dirty="0"/>
              <a:t>Rapid naming (quickly naming objects, pictures, colors, or symbols (letters or digits) aloud.</a:t>
            </a:r>
          </a:p>
          <a:p>
            <a:pPr lvl="1"/>
            <a:endParaRPr lang="en-US" altLang="en-US" sz="600" dirty="0"/>
          </a:p>
          <a:p>
            <a:pPr marL="0" indent="0" algn="ctr"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Site with a sample screener: msdta.org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3"/>
          </p:nvPr>
        </p:nvSpPr>
        <p:spPr bwMode="auto">
          <a:xfrm>
            <a:off x="2641600" y="152400"/>
            <a:ext cx="64770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State Board Policy 4300: Addition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881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 bwMode="auto">
          <a:xfrm>
            <a:off x="397054" y="1600200"/>
            <a:ext cx="8229600" cy="4495800"/>
          </a:xfrm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  <a:defRPr/>
            </a:pP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Kindergarten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grades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spc="-4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shall</a:t>
            </a:r>
            <a:r>
              <a:rPr lang="en-US" sz="2800" u="sng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trike="sngStrike" spc="4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lang="en-US" sz="2800" strike="sngStrike" spc="-4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administered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spc="-4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state-</a:t>
            </a:r>
            <a:r>
              <a:rPr lang="en-US" sz="2800" spc="289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spc="-4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</a:t>
            </a:r>
            <a:r>
              <a:rPr lang="en-US" sz="2800" u="sng" spc="-11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screener within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en-US" sz="2800" spc="-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en-US" sz="2800" spc="-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repeated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mid-year and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en-US" sz="2800" spc="229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end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spc="-1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</a:t>
            </a:r>
            <a:r>
              <a:rPr lang="en-US" sz="2800" spc="-4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US" sz="2800" spc="-3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deficiencies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reading.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US" sz="2800" spc="21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failure</a:t>
            </a:r>
            <a:r>
              <a:rPr lang="en-US" sz="2800" spc="-1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adequate</a:t>
            </a:r>
            <a:r>
              <a:rPr lang="en-US" sz="2800" spc="-1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following</a:t>
            </a:r>
            <a:r>
              <a:rPr lang="en-US" sz="2800" spc="-19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Tier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spc="26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Tier </a:t>
            </a:r>
            <a:r>
              <a:rPr lang="en-US" sz="2800" spc="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</a:t>
            </a:r>
            <a:r>
              <a:rPr lang="en-US" sz="2800" spc="-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2800" spc="-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2800" spc="25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referred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TST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interventions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specified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spc="4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Response to</a:t>
            </a:r>
            <a:r>
              <a:rPr lang="en-US" sz="2800" u="sng" spc="15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spc="4" dirty="0">
                <a:solidFill>
                  <a:srgbClr val="FF0000"/>
                </a:solidFill>
                <a:uFill>
                  <a:solidFill>
                    <a:srgbClr val="B5082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</a:t>
            </a:r>
            <a:r>
              <a:rPr lang="en-US" sz="2800" spc="24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developed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en-US" sz="2800" spc="-3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MDE</a:t>
            </a:r>
            <a:r>
              <a:rPr lang="en-US" sz="2800" spc="-1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8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US" sz="2800" spc="-4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spc="-4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following</a:t>
            </a:r>
            <a:r>
              <a:rPr lang="en-US" sz="2800" spc="-19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events occur:</a:t>
            </a:r>
            <a:endParaRPr lang="en-US" alt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3"/>
          </p:nvPr>
        </p:nvSpPr>
        <p:spPr bwMode="auto">
          <a:xfrm>
            <a:off x="2590800" y="228600"/>
            <a:ext cx="64770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State Board Policy 4300: Change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©MDE - Office of Elementary Education and Reading</a:t>
            </a:r>
          </a:p>
          <a:p>
            <a:endParaRPr lang="en-US" altLang="en-US" dirty="0">
              <a:solidFill>
                <a:srgbClr val="223264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53400" y="6553200"/>
            <a:ext cx="473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22</a:t>
            </a:r>
          </a:p>
          <a:p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3124200" y="6264275"/>
            <a:ext cx="2895600" cy="50165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1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 bwMode="auto">
          <a:xfrm>
            <a:off x="228600" y="1371600"/>
            <a:ext cx="8762999" cy="5029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sz="2600" dirty="0"/>
              <a:t>Failure to make adequate progress following Tier 1 and Tier II, students will be referred to the TST if any of the following events </a:t>
            </a:r>
            <a:r>
              <a:rPr lang="en-US" altLang="en-US" sz="2600" dirty="0" smtClean="0"/>
              <a:t>occur:</a:t>
            </a:r>
          </a:p>
          <a:p>
            <a:pPr marL="0" indent="0">
              <a:buNone/>
            </a:pPr>
            <a:endParaRPr lang="en-US" altLang="en-US" sz="900" dirty="0" smtClean="0"/>
          </a:p>
          <a:p>
            <a:pPr marL="800100" lvl="1" indent="-457200">
              <a:buAutoNum type="arabicPeriod"/>
            </a:pPr>
            <a:r>
              <a:rPr lang="en-US" altLang="en-US" sz="2200" dirty="0" smtClean="0"/>
              <a:t>Grades 1–3: A student has failed one (1) grade;</a:t>
            </a:r>
          </a:p>
          <a:p>
            <a:pPr marL="800100" lvl="1" indent="-457200">
              <a:buAutoNum type="arabicPeriod"/>
            </a:pPr>
            <a:endParaRPr lang="en-US" altLang="en-US" sz="200" dirty="0"/>
          </a:p>
          <a:p>
            <a:pPr marL="342900" lvl="1" indent="0">
              <a:buNone/>
            </a:pPr>
            <a:r>
              <a:rPr lang="en-US" altLang="en-US" sz="2200" dirty="0"/>
              <a:t>2. Grades 4–12: A student has failed two (2) grades</a:t>
            </a:r>
            <a:r>
              <a:rPr lang="en-US" altLang="en-US" sz="2200" dirty="0" smtClean="0"/>
              <a:t>;</a:t>
            </a:r>
          </a:p>
          <a:p>
            <a:pPr marL="342900" lvl="1" indent="0">
              <a:buNone/>
            </a:pPr>
            <a:endParaRPr lang="en-US" altLang="en-US" sz="200" dirty="0"/>
          </a:p>
          <a:p>
            <a:pPr marL="342900" lvl="1" indent="0">
              <a:buNone/>
            </a:pPr>
            <a:r>
              <a:rPr lang="en-US" altLang="en-US" sz="2200" dirty="0"/>
              <a:t>3. A student failed either of the preceding two (2) grades and has been suspended or expelled for more than twenty (20) days in the current school year; </a:t>
            </a:r>
            <a:r>
              <a:rPr lang="en-US" altLang="en-US" sz="2200" dirty="0" smtClean="0"/>
              <a:t>or</a:t>
            </a:r>
          </a:p>
          <a:p>
            <a:pPr marL="342900" lvl="1" indent="0">
              <a:buNone/>
            </a:pPr>
            <a:endParaRPr lang="en-US" altLang="en-US" sz="200" dirty="0" smtClean="0"/>
          </a:p>
          <a:p>
            <a:pPr marL="342900" lvl="1" indent="0">
              <a:buNone/>
            </a:pPr>
            <a:r>
              <a:rPr lang="en-US" altLang="en-US" sz="2200" dirty="0" smtClean="0"/>
              <a:t>4. A </a:t>
            </a:r>
            <a:r>
              <a:rPr lang="en-US" altLang="en-US" sz="2200" dirty="0"/>
              <a:t>student scores at the Minimal level on any part of the Grade 3 or Grade 7 Mississippi statewide accountability </a:t>
            </a:r>
            <a:r>
              <a:rPr lang="en-US" altLang="en-US" sz="2200" dirty="0" smtClean="0"/>
              <a:t>system,</a:t>
            </a:r>
          </a:p>
          <a:p>
            <a:pPr marL="342900" lvl="1" indent="0">
              <a:buNone/>
            </a:pPr>
            <a:endParaRPr lang="en-US" altLang="en-US" sz="200" dirty="0" smtClean="0"/>
          </a:p>
          <a:p>
            <a:pPr marL="342900" lvl="1" indent="0">
              <a:buNone/>
            </a:pPr>
            <a:r>
              <a:rPr lang="en-US" altLang="en-US" sz="2200" dirty="0" smtClean="0"/>
              <a:t>5. A </a:t>
            </a:r>
            <a:r>
              <a:rPr lang="en-US" altLang="en-US" sz="2200" dirty="0"/>
              <a:t>student is promoted from grade 3 to 4 under a good cause exemption of the Literacy Based Promotion Act.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3"/>
          </p:nvPr>
        </p:nvSpPr>
        <p:spPr bwMode="auto">
          <a:xfrm>
            <a:off x="2743200" y="228600"/>
            <a:ext cx="48006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 smtClean="0"/>
              <a:t>State Board Policy 4300</a:t>
            </a:r>
          </a:p>
          <a:p>
            <a:endParaRPr lang="en-US" altLang="en-US" dirty="0" smtClean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©MDE - Office of Elementary Education and Reading</a:t>
            </a:r>
          </a:p>
          <a:p>
            <a:endParaRPr lang="en-US" altLang="en-US" b="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66360" y="6244243"/>
            <a:ext cx="11134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23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3415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 bwMode="auto">
          <a:xfrm>
            <a:off x="685800" y="2344341"/>
            <a:ext cx="8153400" cy="1102519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Multi-Tiered System of Supports</a:t>
            </a: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Student Intervention Services</a:t>
            </a:r>
          </a:p>
        </p:txBody>
      </p:sp>
    </p:spTree>
    <p:extLst>
      <p:ext uri="{BB962C8B-B14F-4D97-AF65-F5344CB8AC3E}">
        <p14:creationId xmlns:p14="http://schemas.microsoft.com/office/powerpoint/2010/main" val="42517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3810000"/>
          </a:xfrm>
        </p:spPr>
        <p:txBody>
          <a:bodyPr/>
          <a:lstStyle/>
          <a:p>
            <a:r>
              <a:rPr lang="en-US" dirty="0" smtClean="0"/>
              <a:t>Using a Multi-Tiered System of Supports to Identify Potential Dyslexic Students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5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173144"/>
            <a:ext cx="4038600" cy="5280444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Multi-Tiered System of Supports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236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3962399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altLang="en-US" sz="4000" b="1" dirty="0"/>
              <a:t>Multi Tiered System of Supports</a:t>
            </a:r>
          </a:p>
          <a:p>
            <a:pPr lvl="1"/>
            <a:r>
              <a:rPr lang="en-US" altLang="en-US" sz="3200" dirty="0"/>
              <a:t>Integration of </a:t>
            </a:r>
            <a:r>
              <a:rPr lang="en-US" altLang="en-US" sz="3200" dirty="0" err="1"/>
              <a:t>RtI</a:t>
            </a:r>
            <a:r>
              <a:rPr lang="en-US" altLang="en-US" sz="3200" dirty="0"/>
              <a:t> for academics and </a:t>
            </a:r>
            <a:r>
              <a:rPr lang="en-US" altLang="en-US" sz="3200" dirty="0" err="1"/>
              <a:t>RtI</a:t>
            </a:r>
            <a:r>
              <a:rPr lang="en-US" altLang="en-US" sz="3200" dirty="0"/>
              <a:t> for behavior into a unified model that recognizes the reciprocal influence academic performance and social/emotional/behavior have on each other</a:t>
            </a:r>
          </a:p>
          <a:p>
            <a:pPr lvl="1"/>
            <a:endParaRPr lang="en-US" altLang="en-US" sz="1800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3"/>
          </p:nvPr>
        </p:nvSpPr>
        <p:spPr bwMode="auto">
          <a:xfrm>
            <a:off x="2590800" y="152400"/>
            <a:ext cx="64770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Terminology: Making the Shift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5"/>
          </p:nvPr>
        </p:nvSpPr>
        <p:spPr bwMode="auto">
          <a:xfrm>
            <a:off x="3124200" y="6210299"/>
            <a:ext cx="2895600" cy="754184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©MDE - Office of Elementary Education and Reading</a:t>
            </a:r>
          </a:p>
          <a:p>
            <a:endParaRPr lang="en-US" altLang="en-US" dirty="0">
              <a:solidFill>
                <a:srgbClr val="22326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86800" y="643665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27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339447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Being prevention oriented: knowing who needs support as early as possible each year and putting those supports in place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600" dirty="0"/>
          </a:p>
          <a:p>
            <a:r>
              <a:rPr lang="en-US" altLang="en-US" dirty="0" smtClean="0"/>
              <a:t>Implementing evidenced based interventions for all students and tailoring interventions based on student</a:t>
            </a:r>
            <a:r>
              <a:rPr lang="ja-JP" altLang="en-US" dirty="0" smtClean="0"/>
              <a:t>’</a:t>
            </a:r>
            <a:r>
              <a:rPr lang="en-US" altLang="ja-JP" dirty="0" smtClean="0"/>
              <a:t>s needs.</a:t>
            </a:r>
          </a:p>
          <a:p>
            <a:endParaRPr lang="en-US" altLang="ja-JP" sz="600" dirty="0"/>
          </a:p>
          <a:p>
            <a:r>
              <a:rPr lang="en-US" altLang="en-US" dirty="0" smtClean="0"/>
              <a:t>Using progress monitoring data to know when to make changes in instruction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3"/>
          </p:nvPr>
        </p:nvSpPr>
        <p:spPr bwMode="auto">
          <a:xfrm>
            <a:off x="2743200" y="152400"/>
            <a:ext cx="41148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MTSS: Goal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©MDE - Office of Elementary Education and Reading</a:t>
            </a:r>
          </a:p>
          <a:p>
            <a:endParaRPr lang="en-US" altLang="en-US" dirty="0">
              <a:solidFill>
                <a:srgbClr val="22326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8894" y="6544235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28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90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9512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/>
              <a:t>Phase I – Student Profile: Data Collection and Review </a:t>
            </a:r>
          </a:p>
          <a:p>
            <a:pPr lvl="1"/>
            <a:r>
              <a:rPr lang="en-US" sz="2600" dirty="0" smtClean="0"/>
              <a:t>Course Performance</a:t>
            </a:r>
          </a:p>
          <a:p>
            <a:pPr lvl="1"/>
            <a:r>
              <a:rPr lang="en-US" sz="2600" dirty="0" smtClean="0"/>
              <a:t>Behavior</a:t>
            </a:r>
          </a:p>
          <a:p>
            <a:pPr lvl="1"/>
            <a:r>
              <a:rPr lang="en-US" sz="2600" dirty="0" smtClean="0"/>
              <a:t>Retention</a:t>
            </a:r>
          </a:p>
          <a:p>
            <a:pPr lvl="1"/>
            <a:r>
              <a:rPr lang="en-US" sz="2600" dirty="0" smtClean="0"/>
              <a:t>Universal Screener Results</a:t>
            </a:r>
          </a:p>
          <a:p>
            <a:pPr lvl="1"/>
            <a:r>
              <a:rPr lang="en-US" sz="2600" dirty="0" smtClean="0"/>
              <a:t>Retention</a:t>
            </a:r>
          </a:p>
          <a:p>
            <a:pPr lvl="1"/>
            <a:r>
              <a:rPr lang="en-US" sz="2600" dirty="0" smtClean="0"/>
              <a:t>Medical information</a:t>
            </a:r>
          </a:p>
          <a:p>
            <a:pPr lvl="1"/>
            <a:r>
              <a:rPr lang="en-US" sz="2600" dirty="0" smtClean="0"/>
              <a:t>Hearing and Vision Screener</a:t>
            </a:r>
          </a:p>
          <a:p>
            <a:pPr lvl="1"/>
            <a:r>
              <a:rPr lang="en-US" sz="2600" dirty="0" smtClean="0"/>
              <a:t>Dyslexia Screening K and 1</a:t>
            </a:r>
            <a:r>
              <a:rPr lang="en-US" sz="2600" baseline="30000" dirty="0" smtClean="0"/>
              <a:t>st</a:t>
            </a:r>
            <a:r>
              <a:rPr lang="en-US" sz="2600" dirty="0" smtClean="0"/>
              <a:t> grade</a:t>
            </a:r>
          </a:p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324600" cy="1066800"/>
          </a:xfrm>
        </p:spPr>
        <p:txBody>
          <a:bodyPr/>
          <a:lstStyle/>
          <a:p>
            <a:r>
              <a:rPr lang="en-US" dirty="0" smtClean="0"/>
              <a:t>Dyslexia Identification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530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4"/>
          <p:cNvSpPr>
            <a:spLocks noGrp="1"/>
          </p:cNvSpPr>
          <p:nvPr>
            <p:ph idx="1"/>
          </p:nvPr>
        </p:nvSpPr>
        <p:spPr bwMode="auto">
          <a:xfrm>
            <a:off x="1371600" y="1885951"/>
            <a:ext cx="6400800" cy="362307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100" dirty="0">
                <a:latin typeface="Calibri" panose="020F0502020204030204" pitchFamily="34" charset="0"/>
              </a:rPr>
              <a:t>All Students Proficient and Showing Growth in All Assessed Areas</a:t>
            </a:r>
          </a:p>
          <a:p>
            <a:pPr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100" dirty="0">
                <a:latin typeface="Calibri" panose="020F0502020204030204" pitchFamily="34" charset="0"/>
              </a:rPr>
              <a:t>Every Student Graduates High School and is Ready for College and Career</a:t>
            </a:r>
          </a:p>
          <a:p>
            <a:pPr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100" dirty="0">
                <a:latin typeface="Calibri" panose="020F0502020204030204" pitchFamily="34" charset="0"/>
              </a:rPr>
              <a:t>Every Child Has Access to a High-Quality Early Childhood Program</a:t>
            </a:r>
          </a:p>
          <a:p>
            <a:pPr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100" dirty="0">
                <a:latin typeface="Calibri" panose="020F0502020204030204" pitchFamily="34" charset="0"/>
              </a:rPr>
              <a:t>Every School Has Effective Teachers and Leaders</a:t>
            </a:r>
          </a:p>
          <a:p>
            <a:pPr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100" dirty="0">
                <a:latin typeface="Calibri" panose="020F0502020204030204" pitchFamily="34" charset="0"/>
              </a:rPr>
              <a:t>Every Community Effectively Using a World-Class Data System to Improve Student Outcomes</a:t>
            </a:r>
          </a:p>
        </p:txBody>
      </p:sp>
      <p:sp>
        <p:nvSpPr>
          <p:cNvPr id="10243" name="Content Placeholder 5"/>
          <p:cNvSpPr>
            <a:spLocks noGrp="1"/>
          </p:cNvSpPr>
          <p:nvPr>
            <p:ph idx="13"/>
          </p:nvPr>
        </p:nvSpPr>
        <p:spPr bwMode="auto">
          <a:xfrm>
            <a:off x="2590800" y="152400"/>
            <a:ext cx="6172200" cy="8001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700" i="1" dirty="0">
                <a:latin typeface="Calibri" panose="020F0502020204030204" pitchFamily="34" charset="0"/>
              </a:rPr>
              <a:t>State Board of Education Goals</a:t>
            </a:r>
            <a:br>
              <a:rPr lang="en-US" altLang="en-US" sz="2700" i="1" dirty="0">
                <a:latin typeface="Calibri" panose="020F0502020204030204" pitchFamily="34" charset="0"/>
              </a:rPr>
            </a:br>
            <a:r>
              <a:rPr lang="en-US" altLang="en-US" sz="2700" i="1" dirty="0">
                <a:latin typeface="Calibri" panose="020F0502020204030204" pitchFamily="34" charset="0"/>
              </a:rPr>
              <a:t>5-Year Strategic Plan for 2016-2020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563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346" y="1096756"/>
            <a:ext cx="4322254" cy="5410984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248400" cy="1066800"/>
          </a:xfrm>
        </p:spPr>
        <p:txBody>
          <a:bodyPr/>
          <a:lstStyle/>
          <a:p>
            <a:r>
              <a:rPr lang="en-US" dirty="0" smtClean="0"/>
              <a:t>Student Profile Sheet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8747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Phase II – Instructional Interventions within the Regular Classroom</a:t>
            </a:r>
          </a:p>
          <a:p>
            <a:pPr lvl="1"/>
            <a:r>
              <a:rPr lang="en-US" dirty="0" smtClean="0"/>
              <a:t>Tier II Interventions to address specific weaknesses of students</a:t>
            </a:r>
          </a:p>
          <a:p>
            <a:pPr lvl="1"/>
            <a:r>
              <a:rPr lang="en-US" dirty="0" smtClean="0"/>
              <a:t>Determine duration and frequency of interventions</a:t>
            </a:r>
          </a:p>
          <a:p>
            <a:pPr lvl="1"/>
            <a:r>
              <a:rPr lang="en-US" dirty="0" smtClean="0"/>
              <a:t>Monitor progress to determine next if further assessments or specific intensive interventions are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Dyslexia Identification Process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2502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000" y="1060648"/>
            <a:ext cx="4270800" cy="5416352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324600" cy="1066800"/>
          </a:xfrm>
        </p:spPr>
        <p:txBody>
          <a:bodyPr/>
          <a:lstStyle/>
          <a:p>
            <a:r>
              <a:rPr lang="en-US" dirty="0" smtClean="0"/>
              <a:t>Phase II - Tier II Interventions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9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120764"/>
            <a:ext cx="4114800" cy="5288948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00800" cy="1066800"/>
          </a:xfrm>
        </p:spPr>
        <p:txBody>
          <a:bodyPr/>
          <a:lstStyle/>
          <a:p>
            <a:r>
              <a:rPr lang="en-US" dirty="0" smtClean="0"/>
              <a:t>Phase II – Progress Monitoring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98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0527"/>
            <a:ext cx="8229600" cy="4980273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smtClean="0"/>
              <a:t>The following data and components regarding the student should be collected and reviewed to determine if additional assessments are needed:</a:t>
            </a:r>
          </a:p>
          <a:p>
            <a:pPr lvl="1"/>
            <a:r>
              <a:rPr lang="en-US" sz="2400" dirty="0" smtClean="0"/>
              <a:t>Characteristics of dyslexia</a:t>
            </a:r>
          </a:p>
          <a:p>
            <a:pPr lvl="1"/>
            <a:r>
              <a:rPr lang="en-US" sz="2400" dirty="0" smtClean="0"/>
              <a:t>Lack of progress is evidenced despite intervention</a:t>
            </a:r>
          </a:p>
          <a:p>
            <a:pPr lvl="1"/>
            <a:r>
              <a:rPr lang="en-US" sz="2400" dirty="0" smtClean="0"/>
              <a:t>Average intelligence or cognitive abilities are demonstrated</a:t>
            </a:r>
          </a:p>
          <a:p>
            <a:pPr lvl="1"/>
            <a:r>
              <a:rPr lang="en-US" sz="2400" dirty="0" smtClean="0"/>
              <a:t>High Quality Classroom Instruction has been delivered </a:t>
            </a:r>
          </a:p>
          <a:p>
            <a:pPr lvl="1"/>
            <a:r>
              <a:rPr lang="en-US" sz="2400" dirty="0" smtClean="0"/>
              <a:t>Lack of progress is not a result of sociocultural factors</a:t>
            </a:r>
          </a:p>
          <a:p>
            <a:pPr lvl="1"/>
            <a:r>
              <a:rPr lang="en-US" sz="2400" dirty="0" smtClean="0"/>
              <a:t>Lack of progress has a constitutional origin</a:t>
            </a:r>
            <a:endParaRPr lang="en-US" sz="800" dirty="0" smtClean="0"/>
          </a:p>
          <a:p>
            <a:pPr marL="457200" lvl="1" indent="0" algn="ctr">
              <a:buNone/>
            </a:pPr>
            <a:r>
              <a:rPr lang="en-US" sz="1400" dirty="0" smtClean="0"/>
              <a:t>If no additional factors warrant other assessments, move to Phase III.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Further Assessments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22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968875"/>
          </a:xfrm>
        </p:spPr>
        <p:txBody>
          <a:bodyPr/>
          <a:lstStyle/>
          <a:p>
            <a:r>
              <a:rPr lang="en-US" dirty="0" smtClean="0"/>
              <a:t>Phase III – additional information needed</a:t>
            </a:r>
          </a:p>
          <a:p>
            <a:pPr lvl="1"/>
            <a:r>
              <a:rPr lang="en-US" dirty="0" smtClean="0"/>
              <a:t>Data gathered in Phase I and Phase II of the Intervention Process reviewed by TST team</a:t>
            </a:r>
          </a:p>
          <a:p>
            <a:pPr lvl="1"/>
            <a:r>
              <a:rPr lang="en-US" dirty="0" smtClean="0"/>
              <a:t>Complete Dyslexia Checklist for Teachers</a:t>
            </a:r>
          </a:p>
          <a:p>
            <a:pPr lvl="1"/>
            <a:r>
              <a:rPr lang="en-US" dirty="0" smtClean="0"/>
              <a:t>Parent(s) complete Dyslexia Parent Questionnaire</a:t>
            </a:r>
          </a:p>
          <a:p>
            <a:pPr lvl="1"/>
            <a:r>
              <a:rPr lang="en-US" dirty="0" smtClean="0"/>
              <a:t>Evaluation Team convenes, reviews, and recommends one of the following:</a:t>
            </a:r>
          </a:p>
          <a:p>
            <a:pPr lvl="2"/>
            <a:r>
              <a:rPr lang="en-US" dirty="0" smtClean="0"/>
              <a:t>Formal Comprehensive Battery of Test for Dyslexia; or</a:t>
            </a:r>
          </a:p>
          <a:p>
            <a:pPr lvl="2"/>
            <a:r>
              <a:rPr lang="en-US" dirty="0" smtClean="0"/>
              <a:t>Tier Process continues according to District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Informal </a:t>
            </a:r>
            <a:r>
              <a:rPr lang="en-US" dirty="0"/>
              <a:t>A</a:t>
            </a:r>
            <a:r>
              <a:rPr lang="en-US" dirty="0" smtClean="0"/>
              <a:t>ssessment for Dyslexia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117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051730"/>
            <a:ext cx="4343400" cy="5525956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High Quality Classroom Instruction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942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057546"/>
            <a:ext cx="4114800" cy="5224288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Dyslexia Checklist for Elementary Teacher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432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83545"/>
            <a:ext cx="4419600" cy="5373961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00800" cy="1066800"/>
          </a:xfrm>
        </p:spPr>
        <p:txBody>
          <a:bodyPr/>
          <a:lstStyle/>
          <a:p>
            <a:r>
              <a:rPr lang="en-US" dirty="0" smtClean="0"/>
              <a:t>Dyslexia Parent Questionnaire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094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077803"/>
            <a:ext cx="4114800" cy="5371803"/>
          </a:xfrm>
        </p:spPr>
      </p:pic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Refer to Teacher Support Team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28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171" y="1295400"/>
            <a:ext cx="8229600" cy="4525963"/>
          </a:xfrm>
        </p:spPr>
        <p:txBody>
          <a:bodyPr/>
          <a:lstStyle/>
          <a:p>
            <a:r>
              <a:rPr lang="en-US" sz="2400" dirty="0" smtClean="0"/>
              <a:t>Public School Requirements for Dyslexia</a:t>
            </a:r>
          </a:p>
          <a:p>
            <a:r>
              <a:rPr lang="en-US" sz="2400" dirty="0" smtClean="0"/>
              <a:t>Dyslexia Scholarship</a:t>
            </a:r>
          </a:p>
          <a:p>
            <a:pPr lvl="1"/>
            <a:r>
              <a:rPr lang="en-US" sz="2000" dirty="0" smtClean="0"/>
              <a:t>Eligibility</a:t>
            </a:r>
          </a:p>
          <a:p>
            <a:pPr lvl="1"/>
            <a:r>
              <a:rPr lang="en-US" sz="2000" dirty="0" smtClean="0"/>
              <a:t>Application Process</a:t>
            </a:r>
          </a:p>
          <a:p>
            <a:pPr lvl="1"/>
            <a:r>
              <a:rPr lang="en-US" sz="2000" dirty="0" smtClean="0"/>
              <a:t>Additional Statute Provisions</a:t>
            </a:r>
          </a:p>
          <a:p>
            <a:r>
              <a:rPr lang="en-US" sz="2400" dirty="0" smtClean="0"/>
              <a:t>State Board Policy 4300</a:t>
            </a:r>
          </a:p>
          <a:p>
            <a:r>
              <a:rPr lang="en-US" sz="2400" dirty="0" smtClean="0"/>
              <a:t>Multi Tiered System of Supports </a:t>
            </a:r>
            <a:endParaRPr lang="en-US" sz="2400" dirty="0"/>
          </a:p>
          <a:p>
            <a:pPr lvl="1"/>
            <a:r>
              <a:rPr lang="en-US" sz="2000" dirty="0" smtClean="0"/>
              <a:t>Goal</a:t>
            </a:r>
          </a:p>
          <a:p>
            <a:pPr lvl="1"/>
            <a:r>
              <a:rPr lang="en-US" sz="2000" dirty="0" smtClean="0"/>
              <a:t>Data Collection</a:t>
            </a:r>
          </a:p>
          <a:p>
            <a:pPr lvl="1"/>
            <a:r>
              <a:rPr lang="en-US" sz="2000" dirty="0" smtClean="0"/>
              <a:t>Implementation</a:t>
            </a:r>
          </a:p>
          <a:p>
            <a:pPr lvl="1"/>
            <a:r>
              <a:rPr lang="en-US" sz="2000" dirty="0" smtClean="0"/>
              <a:t>Progress Monitoring</a:t>
            </a:r>
          </a:p>
          <a:p>
            <a:pPr lvl="1"/>
            <a:r>
              <a:rPr lang="en-US" sz="2000" dirty="0" smtClean="0"/>
              <a:t>Determinations</a:t>
            </a:r>
          </a:p>
          <a:p>
            <a:pPr lvl="1"/>
            <a:r>
              <a:rPr lang="en-US" sz="2000" dirty="0" smtClean="0"/>
              <a:t>Program Qualities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85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 as a problem solving unit</a:t>
            </a:r>
          </a:p>
          <a:p>
            <a:r>
              <a:rPr lang="en-US" dirty="0" smtClean="0"/>
              <a:t>Reviews all available data </a:t>
            </a:r>
          </a:p>
          <a:p>
            <a:r>
              <a:rPr lang="en-US" dirty="0" smtClean="0"/>
              <a:t>Provides intervention support</a:t>
            </a:r>
          </a:p>
          <a:p>
            <a:r>
              <a:rPr lang="en-US" dirty="0"/>
              <a:t>D</a:t>
            </a:r>
            <a:r>
              <a:rPr lang="en-US" dirty="0" smtClean="0"/>
              <a:t>etermine resources necessary to implement and evaluate the intervention</a:t>
            </a:r>
          </a:p>
          <a:p>
            <a:r>
              <a:rPr lang="en-US" dirty="0" smtClean="0"/>
              <a:t>Evaluates the success of the intervention</a:t>
            </a:r>
          </a:p>
          <a:p>
            <a:r>
              <a:rPr lang="en-US" dirty="0" smtClean="0"/>
              <a:t>Determines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Teacher Support Team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68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District provides a comprehensive assessment for dyslexia and the TST determines that the student would benefit from the assessment then the following components are recommended for the evaluation of Dyslexia.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district is not required to assess for dyslexia.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Teacher </a:t>
            </a:r>
            <a:r>
              <a:rPr lang="en-US" dirty="0"/>
              <a:t>S</a:t>
            </a:r>
            <a:r>
              <a:rPr lang="en-US" dirty="0" smtClean="0"/>
              <a:t>upport Team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070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4016"/>
            <a:ext cx="8229600" cy="5112322"/>
          </a:xfrm>
        </p:spPr>
        <p:txBody>
          <a:bodyPr/>
          <a:lstStyle/>
          <a:p>
            <a:r>
              <a:rPr lang="en-US" sz="2400" dirty="0" smtClean="0"/>
              <a:t>IQ Test</a:t>
            </a:r>
          </a:p>
          <a:p>
            <a:r>
              <a:rPr lang="en-US" sz="2400" dirty="0" smtClean="0"/>
              <a:t>Oral Language</a:t>
            </a:r>
          </a:p>
          <a:p>
            <a:r>
              <a:rPr lang="en-US" sz="2400" dirty="0" smtClean="0"/>
              <a:t>Phonological Processing</a:t>
            </a:r>
          </a:p>
          <a:p>
            <a:r>
              <a:rPr lang="en-US" sz="2400" dirty="0" smtClean="0"/>
              <a:t>Phonological Memory</a:t>
            </a:r>
          </a:p>
          <a:p>
            <a:r>
              <a:rPr lang="en-US" sz="2400" dirty="0" smtClean="0"/>
              <a:t>Rapid Automatic Naming</a:t>
            </a:r>
          </a:p>
          <a:p>
            <a:r>
              <a:rPr lang="en-US" sz="2400" dirty="0" smtClean="0"/>
              <a:t>Letter Knowledge</a:t>
            </a:r>
          </a:p>
          <a:p>
            <a:r>
              <a:rPr lang="en-US" sz="2400" dirty="0" smtClean="0"/>
              <a:t>Reading Words in Isolation</a:t>
            </a:r>
          </a:p>
          <a:p>
            <a:r>
              <a:rPr lang="en-US" sz="2400" dirty="0" smtClean="0"/>
              <a:t>Reading Comprehension</a:t>
            </a:r>
          </a:p>
          <a:p>
            <a:r>
              <a:rPr lang="en-US" sz="2400" dirty="0" smtClean="0"/>
              <a:t>Decoding</a:t>
            </a:r>
          </a:p>
          <a:p>
            <a:r>
              <a:rPr lang="en-US" sz="2400" dirty="0" smtClean="0"/>
              <a:t>Encoding</a:t>
            </a:r>
          </a:p>
          <a:p>
            <a:r>
              <a:rPr lang="en-US" sz="2400" dirty="0" smtClean="0"/>
              <a:t>Fluency</a:t>
            </a:r>
          </a:p>
          <a:p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Phase IV – Comprehensive Dyslexia Evaluation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630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657758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following definition of dyslexia is endorsed by the Board of Directors of the International Dyslexia Association.</a:t>
            </a:r>
          </a:p>
          <a:p>
            <a:pPr marL="0" indent="0" algn="ctr">
              <a:buNone/>
            </a:pPr>
            <a:endParaRPr lang="en-US" sz="500" dirty="0"/>
          </a:p>
          <a:p>
            <a:pPr marL="0" indent="0">
              <a:buNone/>
            </a:pPr>
            <a:r>
              <a:rPr lang="en-US" sz="2400" b="1" dirty="0"/>
              <a:t>Dyslexia </a:t>
            </a:r>
            <a:r>
              <a:rPr lang="en-US" sz="2400" dirty="0"/>
              <a:t>is </a:t>
            </a:r>
            <a:r>
              <a:rPr lang="en-US" sz="2400" dirty="0">
                <a:solidFill>
                  <a:srgbClr val="FF0000"/>
                </a:solidFill>
              </a:rPr>
              <a:t>a specific learning disability </a:t>
            </a:r>
            <a:r>
              <a:rPr lang="en-US" sz="2400" dirty="0"/>
              <a:t>that </a:t>
            </a:r>
            <a:r>
              <a:rPr lang="en-US" sz="2400" dirty="0">
                <a:solidFill>
                  <a:srgbClr val="FF0000"/>
                </a:solidFill>
              </a:rPr>
              <a:t>is neurological in origin</a:t>
            </a:r>
            <a:r>
              <a:rPr lang="en-US" sz="2400" dirty="0"/>
              <a:t>. It is characterized by difficulties with </a:t>
            </a:r>
            <a:r>
              <a:rPr lang="en-US" sz="2400" dirty="0">
                <a:solidFill>
                  <a:srgbClr val="FF0000"/>
                </a:solidFill>
              </a:rPr>
              <a:t>accurate and/or fluent word recognition</a:t>
            </a:r>
            <a:r>
              <a:rPr lang="en-US" sz="2400" dirty="0"/>
              <a:t> and by </a:t>
            </a:r>
            <a:r>
              <a:rPr lang="en-US" sz="2400" dirty="0">
                <a:solidFill>
                  <a:srgbClr val="FF0000"/>
                </a:solidFill>
              </a:rPr>
              <a:t>poor spelling and decoding abilities</a:t>
            </a:r>
            <a:r>
              <a:rPr lang="en-US" sz="2400" dirty="0"/>
              <a:t>. These difficulties typically result from a deficit in the </a:t>
            </a:r>
            <a:r>
              <a:rPr lang="en-US" sz="2400" dirty="0">
                <a:solidFill>
                  <a:srgbClr val="FF0000"/>
                </a:solidFill>
              </a:rPr>
              <a:t>phonological component of language </a:t>
            </a:r>
            <a:r>
              <a:rPr lang="en-US" sz="2400" dirty="0"/>
              <a:t>that is often</a:t>
            </a:r>
            <a:r>
              <a:rPr lang="en-US" sz="2400" dirty="0">
                <a:solidFill>
                  <a:srgbClr val="FF0000"/>
                </a:solidFill>
              </a:rPr>
              <a:t> unexpected in relation to other cognitive abilities</a:t>
            </a:r>
            <a:r>
              <a:rPr lang="en-US" sz="2400" dirty="0"/>
              <a:t> and the provision of </a:t>
            </a:r>
            <a:r>
              <a:rPr lang="en-US" sz="2400" dirty="0">
                <a:solidFill>
                  <a:srgbClr val="FF0000"/>
                </a:solidFill>
              </a:rPr>
              <a:t>effective classroom instruction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5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Secondary consequences </a:t>
            </a:r>
            <a:r>
              <a:rPr lang="en-US" sz="2400" dirty="0"/>
              <a:t>may include problems in reading comprehension and reduced reading experience that can impede the growth of vocabulary and background knowledge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Definition of Dyslexia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169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it is determined that the student has Dyslexia or characteristics of dyslexia, Phase V (Tier III) implementation would begin.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next few slides describe </a:t>
            </a:r>
            <a:r>
              <a:rPr lang="en-US" dirty="0"/>
              <a:t>the program descriptors that are best utilized with dyslexic </a:t>
            </a:r>
            <a:r>
              <a:rPr lang="en-US" dirty="0" smtClean="0"/>
              <a:t>students in Phase V.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Phase V (Tier III) Implementation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096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052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Phase V</a:t>
            </a:r>
          </a:p>
          <a:p>
            <a:pPr lvl="1"/>
            <a:r>
              <a:rPr lang="en-US" dirty="0"/>
              <a:t>Individualized – refers to the personalization of instruction to student ability levels, interests, and learning </a:t>
            </a:r>
            <a:r>
              <a:rPr lang="en-US" dirty="0" smtClean="0"/>
              <a:t>styles.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Multisensory – refers to the combined use of visual, auditory, kinesthetic, and tactile senses to reinforce learning. </a:t>
            </a:r>
          </a:p>
          <a:p>
            <a:pPr marL="0" lv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Implementation of Specialized Dyslexia Instructional Programs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838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Phase </a:t>
            </a:r>
            <a:r>
              <a:rPr lang="en-US" dirty="0" smtClean="0"/>
              <a:t>V</a:t>
            </a:r>
            <a:endParaRPr lang="en-US" dirty="0"/>
          </a:p>
          <a:p>
            <a:pPr lvl="1"/>
            <a:r>
              <a:rPr lang="en-US" dirty="0"/>
              <a:t>Language-based – refers to the relating of all aspects of language into meaningful settings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Intensive </a:t>
            </a:r>
            <a:r>
              <a:rPr lang="en-US" dirty="0" smtClean="0"/>
              <a:t>phonetics </a:t>
            </a:r>
            <a:r>
              <a:rPr lang="en-US" dirty="0"/>
              <a:t>– takes advantage of the letter-sound plan in which words that carry meaning are made of sounds; sounds are written with letters in the right order.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/>
              <a:t>Implementation of Specialized Dyslexia Instructional Programs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343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Phase V</a:t>
            </a:r>
          </a:p>
          <a:p>
            <a:pPr lvl="1"/>
            <a:r>
              <a:rPr lang="en-US" dirty="0" smtClean="0"/>
              <a:t>Synthetic </a:t>
            </a:r>
            <a:r>
              <a:rPr lang="en-US" dirty="0"/>
              <a:t>phonics – sounds of letters can be blended into words for reading, and the words can be divided into the component sounds for spelling and </a:t>
            </a:r>
            <a:r>
              <a:rPr lang="en-US" dirty="0" smtClean="0"/>
              <a:t>writing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Linguistic </a:t>
            </a:r>
            <a:r>
              <a:rPr lang="en-US" dirty="0"/>
              <a:t>– based in proficiency and fluency with the patterns of language so that words and sentences are the carriers of meaning.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/>
              <a:t>Implementation of Specialized Dyslexia Instructional Programs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10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0527"/>
            <a:ext cx="8229600" cy="48358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Phase </a:t>
            </a:r>
            <a:r>
              <a:rPr lang="en-US" dirty="0" smtClean="0"/>
              <a:t>V</a:t>
            </a:r>
            <a:endParaRPr lang="en-US" dirty="0"/>
          </a:p>
          <a:p>
            <a:pPr lvl="1"/>
            <a:endParaRPr lang="en-US" sz="1000" dirty="0"/>
          </a:p>
          <a:p>
            <a:pPr lvl="1"/>
            <a:r>
              <a:rPr lang="en-US" dirty="0"/>
              <a:t>Meaning based – directed toward reading comprehension and/or written </a:t>
            </a:r>
            <a:r>
              <a:rPr lang="en-US" dirty="0" smtClean="0"/>
              <a:t>composition.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Process </a:t>
            </a:r>
            <a:r>
              <a:rPr lang="en-US" dirty="0"/>
              <a:t>oriented – places emphasis on the </a:t>
            </a:r>
            <a:r>
              <a:rPr lang="en-US" dirty="0" smtClean="0"/>
              <a:t>processes </a:t>
            </a:r>
            <a:r>
              <a:rPr lang="en-US" dirty="0"/>
              <a:t>as much as on the product. 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/>
              <a:t>Implementation of Specialized Dyslexia Instructional Programs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70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Phase V </a:t>
            </a:r>
          </a:p>
          <a:p>
            <a:pPr lvl="1"/>
            <a:r>
              <a:rPr lang="en-US" dirty="0" smtClean="0"/>
              <a:t>Systematic</a:t>
            </a:r>
            <a:r>
              <a:rPr lang="en-US" dirty="0"/>
              <a:t>, sequential, cumulative – material is organized and presented in a logical way. The material builds on previous knowledge when teaching reading, writing and </a:t>
            </a:r>
            <a:r>
              <a:rPr lang="en-US" dirty="0" smtClean="0"/>
              <a:t>spelling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/>
              <a:t>Implementation of Specialized Dyslexia Instructional Programs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232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3810000"/>
          </a:xfrm>
        </p:spPr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Public School Requirements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8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052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www.mde.k12.ms.us/ESE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www.mde.k12.ms.us/ESE/dyslexia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www.mde.k12.ms.us/ESE/links/response-to-intervention-teacher-support-team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www.mde.k12.ms.us/ESE/literacy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57064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Office of Elementary Education and Reading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Robin Lemonis, M.Ed., CALT, L.D.T., Director of Student Intervention Services PreK – 12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rlemonis@mde.k12.ms.us</a:t>
            </a:r>
            <a:r>
              <a:rPr lang="en-US" dirty="0" smtClean="0"/>
              <a:t> or 601-359-2586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©MDE – Office of Elementary Education and Reading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51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224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Adopt a local board policy about screening students for </a:t>
            </a:r>
            <a:r>
              <a:rPr lang="en-US" dirty="0" smtClean="0"/>
              <a:t>dyslexia.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Screen </a:t>
            </a:r>
            <a:r>
              <a:rPr lang="en-US" u="sng" dirty="0"/>
              <a:t>all</a:t>
            </a:r>
            <a:r>
              <a:rPr lang="en-US" dirty="0"/>
              <a:t> students during the 2</a:t>
            </a:r>
            <a:r>
              <a:rPr lang="en-US" baseline="30000" dirty="0"/>
              <a:t>nd</a:t>
            </a:r>
            <a:r>
              <a:rPr lang="en-US" dirty="0"/>
              <a:t> semester of Kindergarten </a:t>
            </a:r>
            <a:r>
              <a:rPr lang="en-US" u="sng" dirty="0"/>
              <a:t>and</a:t>
            </a:r>
            <a:r>
              <a:rPr lang="en-US" dirty="0"/>
              <a:t> during the 1</a:t>
            </a:r>
            <a:r>
              <a:rPr lang="en-US" baseline="30000" dirty="0"/>
              <a:t>st</a:t>
            </a:r>
            <a:r>
              <a:rPr lang="en-US" dirty="0"/>
              <a:t> semester of First Grade.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324600" cy="1066800"/>
          </a:xfrm>
        </p:spPr>
        <p:txBody>
          <a:bodyPr/>
          <a:lstStyle/>
          <a:p>
            <a:r>
              <a:rPr lang="en-US" dirty="0" smtClean="0"/>
              <a:t>Dyslexia Requirements for Public Schools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291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3"/>
            </a:pPr>
            <a:r>
              <a:rPr lang="en-US" dirty="0"/>
              <a:t>Ensure that the screener addresses the following components:</a:t>
            </a:r>
            <a:endParaRPr lang="en-US" sz="2800" dirty="0"/>
          </a:p>
          <a:p>
            <a:pPr lvl="1"/>
            <a:r>
              <a:rPr lang="en-US" sz="2600" dirty="0"/>
              <a:t>Phonological awareness and phonemic awareness</a:t>
            </a:r>
          </a:p>
          <a:p>
            <a:pPr lvl="1"/>
            <a:r>
              <a:rPr lang="en-US" sz="2600" dirty="0"/>
              <a:t>Sound symbol recognition</a:t>
            </a:r>
          </a:p>
          <a:p>
            <a:pPr lvl="1"/>
            <a:r>
              <a:rPr lang="en-US" sz="2600" dirty="0"/>
              <a:t>Alphabet knowledge</a:t>
            </a:r>
          </a:p>
          <a:p>
            <a:pPr lvl="1"/>
            <a:r>
              <a:rPr lang="en-US" sz="2600" dirty="0"/>
              <a:t>Decoding skills</a:t>
            </a:r>
          </a:p>
          <a:p>
            <a:pPr lvl="1"/>
            <a:r>
              <a:rPr lang="en-US" sz="2600" dirty="0"/>
              <a:t>Encoding skills</a:t>
            </a:r>
          </a:p>
          <a:p>
            <a:pPr lvl="1"/>
            <a:r>
              <a:rPr lang="en-US" sz="2600" dirty="0"/>
              <a:t>Rapid naming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Dyslexia Requirements for All Public Schools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847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4"/>
            </a:pPr>
            <a:r>
              <a:rPr lang="en-US" dirty="0"/>
              <a:t>Notify parents if a student fails the dyslexia screener.</a:t>
            </a:r>
          </a:p>
          <a:p>
            <a:pPr marL="514350" lvl="0" indent="-514350">
              <a:buFont typeface="+mj-lt"/>
              <a:buAutoNum type="arabicPeriod" startAt="4"/>
            </a:pPr>
            <a:endParaRPr lang="en-US" dirty="0"/>
          </a:p>
          <a:p>
            <a:pPr marL="514350" lvl="0" indent="-514350">
              <a:buFont typeface="+mj-lt"/>
              <a:buAutoNum type="arabicPeriod" startAt="4"/>
            </a:pPr>
            <a:r>
              <a:rPr lang="en-US" dirty="0"/>
              <a:t>Accept dyslexia evaluations administered by a licensed psychologist, psychometrist, or speech language pathologist.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2667000" y="51816"/>
            <a:ext cx="6477000" cy="1066800"/>
          </a:xfrm>
        </p:spPr>
        <p:txBody>
          <a:bodyPr/>
          <a:lstStyle/>
          <a:p>
            <a:r>
              <a:rPr lang="en-US" dirty="0" smtClean="0"/>
              <a:t>Dyslexia Requirements for Public Schools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©MDE – Office of Elementary Education and Reading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687981E-4536-42CB-BEB0-D246A80FED6C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792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3810000"/>
          </a:xfrm>
        </p:spPr>
        <p:txBody>
          <a:bodyPr/>
          <a:lstStyle/>
          <a:p>
            <a:r>
              <a:rPr lang="en-US" dirty="0" smtClean="0"/>
              <a:t>Dyslexia Student Scholarship Eligibility and Application Process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6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theme/theme1.xml><?xml version="1.0" encoding="utf-8"?>
<a:theme xmlns:a="http://schemas.openxmlformats.org/drawingml/2006/main" name="MD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MDE2</Template>
  <TotalTime>890</TotalTime>
  <Words>2398</Words>
  <Application>Microsoft Office PowerPoint</Application>
  <PresentationFormat>On-screen Show (4:3)</PresentationFormat>
  <Paragraphs>345</Paragraphs>
  <Slides>51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MDE2</vt:lpstr>
      <vt:lpstr>Dyslexia  School-wide Implementation   Special Education Conference Building Partnerships 2016</vt:lpstr>
      <vt:lpstr>PowerPoint Presentation</vt:lpstr>
      <vt:lpstr>PowerPoint Presentation</vt:lpstr>
      <vt:lpstr>PowerPoint Presentation</vt:lpstr>
      <vt:lpstr>  Public School Requirements  </vt:lpstr>
      <vt:lpstr>PowerPoint Presentation</vt:lpstr>
      <vt:lpstr>PowerPoint Presentation</vt:lpstr>
      <vt:lpstr>PowerPoint Presentation</vt:lpstr>
      <vt:lpstr>Dyslexia Student Scholarship Eligibility and Application Process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Provisions for Dyslexia Scholarship  </vt:lpstr>
      <vt:lpstr>PowerPoint Presentation</vt:lpstr>
      <vt:lpstr>PowerPoint Presentation</vt:lpstr>
      <vt:lpstr>PowerPoint Presentation</vt:lpstr>
      <vt:lpstr>State Board Policy 4300</vt:lpstr>
      <vt:lpstr>PowerPoint Presentation</vt:lpstr>
      <vt:lpstr>PowerPoint Presentation</vt:lpstr>
      <vt:lpstr>PowerPoint Presentation</vt:lpstr>
      <vt:lpstr>PowerPoint Presentation</vt:lpstr>
      <vt:lpstr>Multi-Tiered System of Supports</vt:lpstr>
      <vt:lpstr>Using a Multi-Tiered System of Supports to Identify Potential Dyslexic Students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Kymyona Burk</dc:creator>
  <cp:lastModifiedBy>Candice Taylor</cp:lastModifiedBy>
  <cp:revision>100</cp:revision>
  <cp:lastPrinted>2016-02-24T18:29:48Z</cp:lastPrinted>
  <dcterms:created xsi:type="dcterms:W3CDTF">2015-01-22T16:53:35Z</dcterms:created>
  <dcterms:modified xsi:type="dcterms:W3CDTF">2016-02-24T22:57:54Z</dcterms:modified>
</cp:coreProperties>
</file>