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 id="2147483722" r:id="rId2"/>
  </p:sldMasterIdLst>
  <p:notesMasterIdLst>
    <p:notesMasterId r:id="rId43"/>
  </p:notesMasterIdLst>
  <p:handoutMasterIdLst>
    <p:handoutMasterId r:id="rId44"/>
  </p:handoutMasterIdLst>
  <p:sldIdLst>
    <p:sldId id="256" r:id="rId3"/>
    <p:sldId id="329" r:id="rId4"/>
    <p:sldId id="331" r:id="rId5"/>
    <p:sldId id="332" r:id="rId6"/>
    <p:sldId id="333" r:id="rId7"/>
    <p:sldId id="328" r:id="rId8"/>
    <p:sldId id="327" r:id="rId9"/>
    <p:sldId id="257" r:id="rId10"/>
    <p:sldId id="258" r:id="rId11"/>
    <p:sldId id="356" r:id="rId12"/>
    <p:sldId id="346" r:id="rId13"/>
    <p:sldId id="350" r:id="rId14"/>
    <p:sldId id="352" r:id="rId15"/>
    <p:sldId id="353" r:id="rId16"/>
    <p:sldId id="362" r:id="rId17"/>
    <p:sldId id="363" r:id="rId18"/>
    <p:sldId id="294" r:id="rId19"/>
    <p:sldId id="311" r:id="rId20"/>
    <p:sldId id="344" r:id="rId21"/>
    <p:sldId id="339" r:id="rId22"/>
    <p:sldId id="341" r:id="rId23"/>
    <p:sldId id="342" r:id="rId24"/>
    <p:sldId id="340" r:id="rId25"/>
    <p:sldId id="338" r:id="rId26"/>
    <p:sldId id="345" r:id="rId27"/>
    <p:sldId id="318" r:id="rId28"/>
    <p:sldId id="300" r:id="rId29"/>
    <p:sldId id="336" r:id="rId30"/>
    <p:sldId id="349" r:id="rId31"/>
    <p:sldId id="354" r:id="rId32"/>
    <p:sldId id="355" r:id="rId33"/>
    <p:sldId id="358" r:id="rId34"/>
    <p:sldId id="359" r:id="rId35"/>
    <p:sldId id="364" r:id="rId36"/>
    <p:sldId id="365" r:id="rId37"/>
    <p:sldId id="347" r:id="rId38"/>
    <p:sldId id="360" r:id="rId39"/>
    <p:sldId id="361" r:id="rId40"/>
    <p:sldId id="351" r:id="rId41"/>
    <p:sldId id="291" r:id="rId42"/>
  </p:sldIdLst>
  <p:sldSz cx="9144000" cy="6858000" type="screen4x3"/>
  <p:notesSz cx="6950075" cy="9236075"/>
  <p:defaultTextStyle>
    <a:defPPr>
      <a:defRPr lang="en-US"/>
    </a:defPPr>
    <a:lvl1pPr algn="l" rtl="0" fontAlgn="base">
      <a:spcBef>
        <a:spcPct val="0"/>
      </a:spcBef>
      <a:spcAft>
        <a:spcPct val="0"/>
      </a:spcAft>
      <a:defRPr sz="2400" kern="1200">
        <a:solidFill>
          <a:srgbClr val="000000"/>
        </a:solidFill>
        <a:latin typeface="Times New Roman" pitchFamily="18" charset="0"/>
        <a:ea typeface="+mn-ea"/>
        <a:cs typeface="+mn-cs"/>
        <a:sym typeface="Times New Roman" pitchFamily="18" charset="0"/>
      </a:defRPr>
    </a:lvl1pPr>
    <a:lvl2pPr marL="457200" algn="l" rtl="0" fontAlgn="base">
      <a:spcBef>
        <a:spcPct val="0"/>
      </a:spcBef>
      <a:spcAft>
        <a:spcPct val="0"/>
      </a:spcAft>
      <a:defRPr sz="2400" kern="1200">
        <a:solidFill>
          <a:srgbClr val="000000"/>
        </a:solidFill>
        <a:latin typeface="Times New Roman" pitchFamily="18" charset="0"/>
        <a:ea typeface="+mn-ea"/>
        <a:cs typeface="+mn-cs"/>
        <a:sym typeface="Times New Roman" pitchFamily="18" charset="0"/>
      </a:defRPr>
    </a:lvl2pPr>
    <a:lvl3pPr marL="914400" algn="l" rtl="0" fontAlgn="base">
      <a:spcBef>
        <a:spcPct val="0"/>
      </a:spcBef>
      <a:spcAft>
        <a:spcPct val="0"/>
      </a:spcAft>
      <a:defRPr sz="2400" kern="1200">
        <a:solidFill>
          <a:srgbClr val="000000"/>
        </a:solidFill>
        <a:latin typeface="Times New Roman" pitchFamily="18" charset="0"/>
        <a:ea typeface="+mn-ea"/>
        <a:cs typeface="+mn-cs"/>
        <a:sym typeface="Times New Roman" pitchFamily="18" charset="0"/>
      </a:defRPr>
    </a:lvl3pPr>
    <a:lvl4pPr marL="1371600" algn="l" rtl="0" fontAlgn="base">
      <a:spcBef>
        <a:spcPct val="0"/>
      </a:spcBef>
      <a:spcAft>
        <a:spcPct val="0"/>
      </a:spcAft>
      <a:defRPr sz="2400" kern="1200">
        <a:solidFill>
          <a:srgbClr val="000000"/>
        </a:solidFill>
        <a:latin typeface="Times New Roman" pitchFamily="18" charset="0"/>
        <a:ea typeface="+mn-ea"/>
        <a:cs typeface="+mn-cs"/>
        <a:sym typeface="Times New Roman" pitchFamily="18" charset="0"/>
      </a:defRPr>
    </a:lvl4pPr>
    <a:lvl5pPr marL="1828800" algn="l" rtl="0" fontAlgn="base">
      <a:spcBef>
        <a:spcPct val="0"/>
      </a:spcBef>
      <a:spcAft>
        <a:spcPct val="0"/>
      </a:spcAft>
      <a:defRPr sz="2400" kern="1200">
        <a:solidFill>
          <a:srgbClr val="000000"/>
        </a:solidFill>
        <a:latin typeface="Times New Roman" pitchFamily="18" charset="0"/>
        <a:ea typeface="+mn-ea"/>
        <a:cs typeface="+mn-cs"/>
        <a:sym typeface="Times New Roman" pitchFamily="18" charset="0"/>
      </a:defRPr>
    </a:lvl5pPr>
    <a:lvl6pPr marL="2286000" algn="l" defTabSz="914400" rtl="0" eaLnBrk="1" latinLnBrk="0" hangingPunct="1">
      <a:defRPr sz="2400" kern="1200">
        <a:solidFill>
          <a:srgbClr val="000000"/>
        </a:solidFill>
        <a:latin typeface="Times New Roman" pitchFamily="18" charset="0"/>
        <a:ea typeface="+mn-ea"/>
        <a:cs typeface="+mn-cs"/>
        <a:sym typeface="Times New Roman" pitchFamily="18" charset="0"/>
      </a:defRPr>
    </a:lvl6pPr>
    <a:lvl7pPr marL="2743200" algn="l" defTabSz="914400" rtl="0" eaLnBrk="1" latinLnBrk="0" hangingPunct="1">
      <a:defRPr sz="2400" kern="1200">
        <a:solidFill>
          <a:srgbClr val="000000"/>
        </a:solidFill>
        <a:latin typeface="Times New Roman" pitchFamily="18" charset="0"/>
        <a:ea typeface="+mn-ea"/>
        <a:cs typeface="+mn-cs"/>
        <a:sym typeface="Times New Roman" pitchFamily="18" charset="0"/>
      </a:defRPr>
    </a:lvl7pPr>
    <a:lvl8pPr marL="3200400" algn="l" defTabSz="914400" rtl="0" eaLnBrk="1" latinLnBrk="0" hangingPunct="1">
      <a:defRPr sz="2400" kern="1200">
        <a:solidFill>
          <a:srgbClr val="000000"/>
        </a:solidFill>
        <a:latin typeface="Times New Roman" pitchFamily="18" charset="0"/>
        <a:ea typeface="+mn-ea"/>
        <a:cs typeface="+mn-cs"/>
        <a:sym typeface="Times New Roman" pitchFamily="18" charset="0"/>
      </a:defRPr>
    </a:lvl8pPr>
    <a:lvl9pPr marL="3657600" algn="l" defTabSz="914400" rtl="0" eaLnBrk="1" latinLnBrk="0" hangingPunct="1">
      <a:defRPr sz="2400" kern="1200">
        <a:solidFill>
          <a:srgbClr val="000000"/>
        </a:solidFill>
        <a:latin typeface="Times New Roman" pitchFamily="18" charset="0"/>
        <a:ea typeface="+mn-ea"/>
        <a:cs typeface="+mn-cs"/>
        <a:sym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4211" autoAdjust="0"/>
  </p:normalViewPr>
  <p:slideViewPr>
    <p:cSldViewPr>
      <p:cViewPr varScale="1">
        <p:scale>
          <a:sx n="58" d="100"/>
          <a:sy n="58" d="100"/>
        </p:scale>
        <p:origin x="1866"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2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2" y="0"/>
            <a:ext cx="3012501" cy="462120"/>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defRPr sz="1200">
                <a:solidFill>
                  <a:schemeClr val="tx1"/>
                </a:solidFill>
              </a:defRPr>
            </a:lvl1pPr>
          </a:lstStyle>
          <a:p>
            <a:pPr>
              <a:defRPr/>
            </a:pPr>
            <a:endParaRPr lang="en-US"/>
          </a:p>
        </p:txBody>
      </p:sp>
      <p:sp>
        <p:nvSpPr>
          <p:cNvPr id="29699" name="Rectangle 3"/>
          <p:cNvSpPr>
            <a:spLocks noGrp="1" noChangeArrowheads="1"/>
          </p:cNvSpPr>
          <p:nvPr>
            <p:ph type="dt" sz="quarter" idx="1"/>
          </p:nvPr>
        </p:nvSpPr>
        <p:spPr bwMode="auto">
          <a:xfrm>
            <a:off x="3935971" y="0"/>
            <a:ext cx="3012500" cy="462120"/>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9700" name="Rectangle 4"/>
          <p:cNvSpPr>
            <a:spLocks noGrp="1" noChangeArrowheads="1"/>
          </p:cNvSpPr>
          <p:nvPr>
            <p:ph type="ftr" sz="quarter" idx="2"/>
          </p:nvPr>
        </p:nvSpPr>
        <p:spPr bwMode="auto">
          <a:xfrm>
            <a:off x="2" y="8772378"/>
            <a:ext cx="3012501" cy="462120"/>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defRPr sz="1200">
                <a:solidFill>
                  <a:schemeClr val="tx1"/>
                </a:solidFill>
              </a:defRPr>
            </a:lvl1pPr>
          </a:lstStyle>
          <a:p>
            <a:pPr>
              <a:defRPr/>
            </a:pPr>
            <a:endParaRPr lang="en-US"/>
          </a:p>
        </p:txBody>
      </p:sp>
      <p:sp>
        <p:nvSpPr>
          <p:cNvPr id="29701" name="Rectangle 5"/>
          <p:cNvSpPr>
            <a:spLocks noGrp="1" noChangeArrowheads="1"/>
          </p:cNvSpPr>
          <p:nvPr>
            <p:ph type="sldNum" sz="quarter" idx="3"/>
          </p:nvPr>
        </p:nvSpPr>
        <p:spPr bwMode="auto">
          <a:xfrm>
            <a:off x="3935971" y="8772378"/>
            <a:ext cx="3012500" cy="462120"/>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lgn="r">
              <a:defRPr sz="1200">
                <a:solidFill>
                  <a:schemeClr val="tx1"/>
                </a:solidFill>
              </a:defRPr>
            </a:lvl1pPr>
          </a:lstStyle>
          <a:p>
            <a:pPr>
              <a:defRPr/>
            </a:pPr>
            <a:fld id="{E8AAC61C-8BCB-43AA-A8ED-F91671491507}" type="slidenum">
              <a:rPr lang="en-US"/>
              <a:pPr>
                <a:defRPr/>
              </a:pPr>
              <a:t>‹#›</a:t>
            </a:fld>
            <a:endParaRPr lang="en-US"/>
          </a:p>
        </p:txBody>
      </p:sp>
    </p:spTree>
    <p:extLst>
      <p:ext uri="{BB962C8B-B14F-4D97-AF65-F5344CB8AC3E}">
        <p14:creationId xmlns:p14="http://schemas.microsoft.com/office/powerpoint/2010/main" val="3086601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bwMode="auto">
          <a:xfrm>
            <a:off x="1166813" y="692150"/>
            <a:ext cx="4616450" cy="3463925"/>
          </a:xfrm>
          <a:prstGeom prst="rect">
            <a:avLst/>
          </a:prstGeom>
          <a:noFill/>
          <a:ln w="9525">
            <a:solidFill>
              <a:srgbClr val="000000"/>
            </a:solidFill>
            <a:miter lim="800000"/>
            <a:headEnd/>
            <a:tailEnd/>
          </a:ln>
        </p:spPr>
      </p:sp>
      <p:sp>
        <p:nvSpPr>
          <p:cNvPr id="5122" name="Rectangle 2"/>
          <p:cNvSpPr>
            <a:spLocks noGrp="1" noChangeArrowheads="1"/>
          </p:cNvSpPr>
          <p:nvPr>
            <p:ph type="body" sz="quarter" idx="1"/>
          </p:nvPr>
        </p:nvSpPr>
        <p:spPr bwMode="auto">
          <a:xfrm>
            <a:off x="695809" y="4387770"/>
            <a:ext cx="5560060" cy="4155919"/>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63156449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cali.org/up_doc/AT_Resource_Guide_4.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cali.org/up_doc/AT_Resource_Guide_4.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4842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67940" name="Footer Placeholder 3"/>
          <p:cNvSpPr>
            <a:spLocks noGrp="1"/>
          </p:cNvSpPr>
          <p:nvPr>
            <p:ph type="ftr" sz="quarter" idx="4"/>
          </p:nvPr>
        </p:nvSpPr>
        <p:spPr bwMode="auto">
          <a:xfrm>
            <a:off x="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r>
              <a:rPr lang="en-US" altLang="en-US" sz="1200" smtClean="0"/>
              <a:t>2014-2015</a:t>
            </a:r>
          </a:p>
        </p:txBody>
      </p:sp>
      <p:sp>
        <p:nvSpPr>
          <p:cNvPr id="167941" name="Slide Number Placeholder 4"/>
          <p:cNvSpPr>
            <a:spLocks noGrp="1"/>
          </p:cNvSpPr>
          <p:nvPr>
            <p:ph type="sldNum" sz="quarter" idx="5"/>
          </p:nvPr>
        </p:nvSpPr>
        <p:spPr bwMode="auto">
          <a:xfrm>
            <a:off x="389890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F9C2E284-00FA-4631-84D0-9543DBE43DBC}" type="slidenum">
              <a:rPr lang="en-US" altLang="en-US" sz="1200" smtClean="0"/>
              <a:pPr/>
              <a:t>16</a:t>
            </a:fld>
            <a:endParaRPr lang="en-US" altLang="en-US" sz="1200" smtClean="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1224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solidFill>
            <a:srgbClr val="FFFFFF"/>
          </a:solidFill>
          <a:ln/>
        </p:spPr>
      </p:sp>
      <p:sp>
        <p:nvSpPr>
          <p:cNvPr id="38915" name="Rectangle 2"/>
          <p:cNvSpPr>
            <a:spLocks noGrp="1" noChangeArrowheads="1"/>
          </p:cNvSpPr>
          <p:nvPr>
            <p:ph type="body" idx="1"/>
          </p:nvPr>
        </p:nvSpPr>
        <p:spPr>
          <a:noFill/>
          <a:ln/>
        </p:spPr>
        <p:txBody>
          <a:bodyPr/>
          <a:lstStyle/>
          <a:p>
            <a:pPr marL="39394" eaLnBrk="1" hangingPunct="1">
              <a:spcBef>
                <a:spcPts val="447"/>
              </a:spcBef>
            </a:pPr>
            <a:endParaRPr lang="en-US" sz="1600" dirty="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122015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solidFill>
            <a:srgbClr val="FFFFFF"/>
          </a:solidFill>
          <a:ln/>
        </p:spPr>
      </p:sp>
      <p:sp>
        <p:nvSpPr>
          <p:cNvPr id="38915" name="Rectangle 2"/>
          <p:cNvSpPr>
            <a:spLocks noGrp="1" noChangeArrowheads="1"/>
          </p:cNvSpPr>
          <p:nvPr>
            <p:ph type="body" idx="1"/>
          </p:nvPr>
        </p:nvSpPr>
        <p:spPr>
          <a:noFill/>
          <a:ln/>
        </p:spPr>
        <p:txBody>
          <a:bodyPr/>
          <a:lstStyle/>
          <a:p>
            <a:pPr marL="39394" eaLnBrk="1" hangingPunct="1">
              <a:spcBef>
                <a:spcPts val="447"/>
              </a:spcBef>
            </a:pPr>
            <a:endParaRPr lang="en-US" sz="1600" dirty="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1748945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low-tech to high-tech. Something as simple as a pencil grip, used consistently, may be assistive technology. </a:t>
            </a:r>
            <a:endParaRPr lang="en-US" dirty="0"/>
          </a:p>
        </p:txBody>
      </p:sp>
    </p:spTree>
    <p:extLst>
      <p:ext uri="{BB962C8B-B14F-4D97-AF65-F5344CB8AC3E}">
        <p14:creationId xmlns:p14="http://schemas.microsoft.com/office/powerpoint/2010/main" val="40414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009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solidFill>
            <a:srgbClr val="FFFFFF"/>
          </a:solidFill>
          <a:ln/>
        </p:spPr>
      </p:sp>
      <p:sp>
        <p:nvSpPr>
          <p:cNvPr id="38915" name="Rectangle 2"/>
          <p:cNvSpPr>
            <a:spLocks noGrp="1" noChangeArrowheads="1"/>
          </p:cNvSpPr>
          <p:nvPr>
            <p:ph type="body" idx="1"/>
          </p:nvPr>
        </p:nvSpPr>
        <p:spPr>
          <a:noFill/>
          <a:ln/>
        </p:spPr>
        <p:txBody>
          <a:bodyPr/>
          <a:lstStyle/>
          <a:p>
            <a:pPr marL="39394" eaLnBrk="1" hangingPunct="1">
              <a:spcBef>
                <a:spcPts val="447"/>
              </a:spcBef>
            </a:pPr>
            <a:endParaRPr lang="en-US" sz="1600" dirty="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44422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600" dirty="0" smtClean="0"/>
              <a:t>Project</a:t>
            </a:r>
            <a:r>
              <a:rPr lang="en-US" sz="1600" baseline="0" dirty="0" smtClean="0"/>
              <a:t> Start has loaner devices.</a:t>
            </a:r>
            <a:endParaRPr lang="en-US" sz="1600" dirty="0"/>
          </a:p>
        </p:txBody>
      </p:sp>
    </p:spTree>
    <p:extLst>
      <p:ext uri="{BB962C8B-B14F-4D97-AF65-F5344CB8AC3E}">
        <p14:creationId xmlns:p14="http://schemas.microsoft.com/office/powerpoint/2010/main" val="206421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7653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http://www.ocali.org/up_doc/AT_Resource_Guide_4.pdf</a:t>
            </a:r>
            <a:endParaRPr lang="en-US" dirty="0"/>
          </a:p>
        </p:txBody>
      </p:sp>
    </p:spTree>
    <p:extLst>
      <p:ext uri="{BB962C8B-B14F-4D97-AF65-F5344CB8AC3E}">
        <p14:creationId xmlns:p14="http://schemas.microsoft.com/office/powerpoint/2010/main" val="71087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Footer Placeholder 3"/>
          <p:cNvSpPr>
            <a:spLocks noGrp="1"/>
          </p:cNvSpPr>
          <p:nvPr>
            <p:ph type="ftr" sz="quarter" idx="4"/>
          </p:nvPr>
        </p:nvSpPr>
        <p:spPr bwMode="auto">
          <a:xfrm>
            <a:off x="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r>
              <a:rPr lang="en-US" altLang="en-US" sz="1200" smtClean="0"/>
              <a:t>2014-2015</a:t>
            </a:r>
          </a:p>
        </p:txBody>
      </p:sp>
      <p:sp>
        <p:nvSpPr>
          <p:cNvPr id="167941" name="Slide Number Placeholder 4"/>
          <p:cNvSpPr>
            <a:spLocks noGrp="1"/>
          </p:cNvSpPr>
          <p:nvPr>
            <p:ph type="sldNum" sz="quarter" idx="5"/>
          </p:nvPr>
        </p:nvSpPr>
        <p:spPr bwMode="auto">
          <a:xfrm>
            <a:off x="389890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F9C2E284-00FA-4631-84D0-9543DBE43DBC}" type="slidenum">
              <a:rPr lang="en-US" altLang="en-US" sz="1200" smtClean="0"/>
              <a:pPr/>
              <a:t>34</a:t>
            </a:fld>
            <a:endParaRPr lang="en-US" altLang="en-US" sz="1200" smtClean="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3045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710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Footer Placeholder 3"/>
          <p:cNvSpPr>
            <a:spLocks noGrp="1"/>
          </p:cNvSpPr>
          <p:nvPr>
            <p:ph type="ftr" sz="quarter" idx="4"/>
          </p:nvPr>
        </p:nvSpPr>
        <p:spPr bwMode="auto">
          <a:xfrm>
            <a:off x="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r>
              <a:rPr lang="en-US" altLang="en-US" sz="1200" smtClean="0"/>
              <a:t>2014-2015</a:t>
            </a:r>
          </a:p>
        </p:txBody>
      </p:sp>
      <p:sp>
        <p:nvSpPr>
          <p:cNvPr id="167941" name="Slide Number Placeholder 4"/>
          <p:cNvSpPr>
            <a:spLocks noGrp="1"/>
          </p:cNvSpPr>
          <p:nvPr>
            <p:ph type="sldNum" sz="quarter" idx="5"/>
          </p:nvPr>
        </p:nvSpPr>
        <p:spPr bwMode="auto">
          <a:xfrm>
            <a:off x="389890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F9C2E284-00FA-4631-84D0-9543DBE43DBC}" type="slidenum">
              <a:rPr lang="en-US" altLang="en-US" sz="1200" smtClean="0"/>
              <a:pPr/>
              <a:t>35</a:t>
            </a:fld>
            <a:endParaRPr lang="en-US" altLang="en-US" sz="1200" smtClean="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22468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2060"/>
                </a:solidFill>
                <a:hlinkClick r:id="rId3"/>
              </a:rPr>
              <a:t>http://www.ocali.org/up_doc/AT_Resource_Guide_4.pdf</a:t>
            </a:r>
            <a:endParaRPr lang="en-US" dirty="0" smtClean="0">
              <a:solidFill>
                <a:srgbClr val="002060"/>
              </a:solidFill>
            </a:endParaRPr>
          </a:p>
          <a:p>
            <a:endParaRPr lang="en-US" altLang="en-US" dirty="0" smtClean="0">
              <a:ea typeface="ヒラギノ角ゴ Pro W3"/>
            </a:endParaRPr>
          </a:p>
          <a:p>
            <a:r>
              <a:rPr lang="en-US" altLang="en-US" dirty="0" smtClean="0">
                <a:ea typeface="ヒラギノ角ゴ Pro W3"/>
              </a:rPr>
              <a:t>Consideration for AT Checklist in this </a:t>
            </a:r>
            <a:r>
              <a:rPr lang="en-US" altLang="en-US" dirty="0" err="1" smtClean="0">
                <a:ea typeface="ヒラギノ角ゴ Pro W3"/>
              </a:rPr>
              <a:t>ppt</a:t>
            </a:r>
            <a:r>
              <a:rPr lang="en-US" altLang="en-US" dirty="0" smtClean="0">
                <a:ea typeface="ヒラギノ角ゴ Pro W3"/>
              </a:rPr>
              <a:t> can be found on the AT Internet Modules website. You must create an account to view, but it’s free and loaded with AT considerations.</a:t>
            </a:r>
          </a:p>
        </p:txBody>
      </p:sp>
      <p:sp>
        <p:nvSpPr>
          <p:cNvPr id="4" name="Header Placeholder 3"/>
          <p:cNvSpPr>
            <a:spLocks noGrp="1"/>
          </p:cNvSpPr>
          <p:nvPr>
            <p:ph type="hdr" sz="quarter"/>
          </p:nvPr>
        </p:nvSpPr>
        <p:spPr>
          <a:xfrm>
            <a:off x="0" y="0"/>
            <a:ext cx="3013075" cy="461963"/>
          </a:xfrm>
          <a:prstGeom prst="rect">
            <a:avLst/>
          </a:prstGeom>
        </p:spPr>
        <p:txBody>
          <a:bodyPr/>
          <a:lstStyle/>
          <a:p>
            <a:pPr>
              <a:defRPr/>
            </a:pPr>
            <a:endParaRPr lang="en-US"/>
          </a:p>
        </p:txBody>
      </p:sp>
      <p:sp>
        <p:nvSpPr>
          <p:cNvPr id="58373" name="Slide Number Placeholder 4"/>
          <p:cNvSpPr>
            <a:spLocks noGrp="1"/>
          </p:cNvSpPr>
          <p:nvPr>
            <p:ph type="sldNum" sz="quarter" idx="5"/>
          </p:nvPr>
        </p:nvSpPr>
        <p:spPr>
          <a:xfrm>
            <a:off x="3938588" y="8774113"/>
            <a:ext cx="3011487" cy="461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a:cs typeface="ヒラギノ角ゴ Pro W3"/>
              </a:defRPr>
            </a:lvl1pPr>
            <a:lvl2pPr marL="742950" indent="-285750">
              <a:defRPr sz="2400">
                <a:solidFill>
                  <a:schemeClr val="tx1"/>
                </a:solidFill>
                <a:latin typeface="Times New Roman" panose="02020603050405020304" pitchFamily="18" charset="0"/>
                <a:ea typeface="ヒラギノ角ゴ Pro W3"/>
                <a:cs typeface="ヒラギノ角ゴ Pro W3"/>
              </a:defRPr>
            </a:lvl2pPr>
            <a:lvl3pPr marL="1143000" indent="-228600">
              <a:defRPr sz="2400">
                <a:solidFill>
                  <a:schemeClr val="tx1"/>
                </a:solidFill>
                <a:latin typeface="Times New Roman" panose="02020603050405020304" pitchFamily="18" charset="0"/>
                <a:ea typeface="ヒラギノ角ゴ Pro W3"/>
                <a:cs typeface="ヒラギノ角ゴ Pro W3"/>
              </a:defRPr>
            </a:lvl3pPr>
            <a:lvl4pPr marL="1600200" indent="-228600">
              <a:defRPr sz="2400">
                <a:solidFill>
                  <a:schemeClr val="tx1"/>
                </a:solidFill>
                <a:latin typeface="Times New Roman" panose="02020603050405020304" pitchFamily="18" charset="0"/>
                <a:ea typeface="ヒラギノ角ゴ Pro W3"/>
                <a:cs typeface="ヒラギノ角ゴ Pro W3"/>
              </a:defRPr>
            </a:lvl4pPr>
            <a:lvl5pPr marL="2057400" indent="-228600">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9pPr>
          </a:lstStyle>
          <a:p>
            <a:fld id="{8CF003B4-F678-4091-AEDE-C90F58399E4F}" type="slidenum">
              <a:rPr lang="en-US" altLang="en-US" sz="1200" smtClean="0"/>
              <a:pPr/>
              <a:t>38</a:t>
            </a:fld>
            <a:endParaRPr lang="en-US" altLang="en-US" sz="1200" smtClean="0"/>
          </a:p>
        </p:txBody>
      </p:sp>
    </p:spTree>
    <p:extLst>
      <p:ext uri="{BB962C8B-B14F-4D97-AF65-F5344CB8AC3E}">
        <p14:creationId xmlns:p14="http://schemas.microsoft.com/office/powerpoint/2010/main" val="480626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527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a:xfrm>
            <a:off x="0" y="0"/>
            <a:ext cx="2957245" cy="465138"/>
          </a:xfrm>
          <a:prstGeom prst="rect">
            <a:avLst/>
          </a:prstGeom>
        </p:spPr>
        <p:txBody>
          <a:bodyPr/>
          <a:lstStyle/>
          <a:p>
            <a:pPr>
              <a:defRPr/>
            </a:pPr>
            <a:endParaRPr lang="en-US"/>
          </a:p>
        </p:txBody>
      </p:sp>
      <p:sp>
        <p:nvSpPr>
          <p:cNvPr id="17413" name="Slide Number Placeholder 4"/>
          <p:cNvSpPr>
            <a:spLocks noGrp="1"/>
          </p:cNvSpPr>
          <p:nvPr>
            <p:ph type="sldNum" sz="quarter" idx="5"/>
          </p:nvPr>
        </p:nvSpPr>
        <p:spPr>
          <a:xfrm>
            <a:off x="3866925" y="8831264"/>
            <a:ext cx="2955670" cy="465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3306FEDE-148A-4A2C-8DC6-A53DA450E547}" type="slidenum">
              <a:rPr lang="en-US" altLang="en-US" sz="1200"/>
              <a:pPr/>
              <a:t>3</a:t>
            </a:fld>
            <a:endParaRPr lang="en-US" altLang="en-US" sz="1200"/>
          </a:p>
        </p:txBody>
      </p:sp>
    </p:spTree>
    <p:extLst>
      <p:ext uri="{BB962C8B-B14F-4D97-AF65-F5344CB8AC3E}">
        <p14:creationId xmlns:p14="http://schemas.microsoft.com/office/powerpoint/2010/main" val="356005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solidFill>
            <a:srgbClr val="FFFFFF"/>
          </a:solidFill>
          <a:ln/>
        </p:spPr>
      </p:sp>
      <p:sp>
        <p:nvSpPr>
          <p:cNvPr id="37891" name="Rectangle 2"/>
          <p:cNvSpPr>
            <a:spLocks noGrp="1" noChangeArrowheads="1"/>
          </p:cNvSpPr>
          <p:nvPr>
            <p:ph type="body" idx="1"/>
          </p:nvPr>
        </p:nvSpPr>
        <p:spPr>
          <a:noFill/>
          <a:ln/>
        </p:spPr>
        <p:txBody>
          <a:bodyPr/>
          <a:lstStyle/>
          <a:p>
            <a:pPr marL="39394" eaLnBrk="1" hangingPunct="1">
              <a:spcBef>
                <a:spcPts val="447"/>
              </a:spcBef>
            </a:pPr>
            <a:endParaRPr lang="en-US" sz="1600" dirty="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17285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solidFill>
            <a:srgbClr val="FFFFFF"/>
          </a:solidFill>
          <a:ln/>
        </p:spPr>
      </p:sp>
      <p:sp>
        <p:nvSpPr>
          <p:cNvPr id="38915" name="Rectangle 2"/>
          <p:cNvSpPr>
            <a:spLocks noGrp="1" noChangeArrowheads="1"/>
          </p:cNvSpPr>
          <p:nvPr>
            <p:ph type="body" idx="1"/>
          </p:nvPr>
        </p:nvSpPr>
        <p:spPr>
          <a:noFill/>
          <a:ln/>
        </p:spPr>
        <p:txBody>
          <a:bodyPr/>
          <a:lstStyle/>
          <a:p>
            <a:pPr marL="39394" eaLnBrk="1" hangingPunct="1">
              <a:spcBef>
                <a:spcPts val="447"/>
              </a:spcBef>
            </a:pPr>
            <a:endParaRPr lang="en-US" sz="1600" dirty="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246438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demands = What setting? Which partners?</a:t>
            </a:r>
          </a:p>
          <a:p>
            <a:endParaRPr lang="en-US" dirty="0" smtClean="0"/>
          </a:p>
          <a:p>
            <a:r>
              <a:rPr lang="en-US" dirty="0" smtClean="0"/>
              <a:t>Skills and Strategies =</a:t>
            </a:r>
            <a:r>
              <a:rPr lang="en-US" baseline="0" dirty="0" smtClean="0"/>
              <a:t> </a:t>
            </a:r>
            <a:r>
              <a:rPr lang="en-US" dirty="0" smtClean="0"/>
              <a:t> social skills, receptive/expressive language skills?</a:t>
            </a:r>
            <a:endParaRPr lang="en-US" dirty="0"/>
          </a:p>
        </p:txBody>
      </p:sp>
    </p:spTree>
    <p:extLst>
      <p:ext uri="{BB962C8B-B14F-4D97-AF65-F5344CB8AC3E}">
        <p14:creationId xmlns:p14="http://schemas.microsoft.com/office/powerpoint/2010/main" val="173412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Communicate</a:t>
            </a:r>
            <a:r>
              <a:rPr lang="en-US" baseline="0" dirty="0" smtClean="0"/>
              <a:t> appropriately? Consider not only whether the child is able to speak, but how effectively (articulation skills / intelligibility)</a:t>
            </a:r>
          </a:p>
          <a:p>
            <a:endParaRPr lang="en-US" baseline="0" dirty="0" smtClean="0"/>
          </a:p>
          <a:p>
            <a:r>
              <a:rPr lang="en-US" baseline="0" dirty="0" smtClean="0"/>
              <a:t>Describe communication: Ex: Susie speaks in short 3-4 word sentences, often leaving out adjectives, tense markers, etc. Her language/communication skills make it difficult for her to converse with her teachers and peers.</a:t>
            </a:r>
            <a:endParaRPr lang="en-US" dirty="0"/>
          </a:p>
        </p:txBody>
      </p:sp>
    </p:spTree>
    <p:extLst>
      <p:ext uri="{BB962C8B-B14F-4D97-AF65-F5344CB8AC3E}">
        <p14:creationId xmlns:p14="http://schemas.microsoft.com/office/powerpoint/2010/main" val="228987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source of data: You may write the needs statement beginning with “According to (what data), Susie has</a:t>
            </a:r>
            <a:r>
              <a:rPr lang="en-US" baseline="0" dirty="0" smtClean="0"/>
              <a:t> difficulty with……</a:t>
            </a:r>
            <a:endParaRPr lang="en-US" dirty="0"/>
          </a:p>
        </p:txBody>
      </p:sp>
    </p:spTree>
    <p:extLst>
      <p:ext uri="{BB962C8B-B14F-4D97-AF65-F5344CB8AC3E}">
        <p14:creationId xmlns:p14="http://schemas.microsoft.com/office/powerpoint/2010/main" val="210062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67940" name="Footer Placeholder 3"/>
          <p:cNvSpPr>
            <a:spLocks noGrp="1"/>
          </p:cNvSpPr>
          <p:nvPr>
            <p:ph type="ftr" sz="quarter" idx="4"/>
          </p:nvPr>
        </p:nvSpPr>
        <p:spPr bwMode="auto">
          <a:xfrm>
            <a:off x="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r>
              <a:rPr lang="en-US" altLang="en-US" sz="1200" smtClean="0"/>
              <a:t>2014-2015</a:t>
            </a:r>
          </a:p>
        </p:txBody>
      </p:sp>
      <p:sp>
        <p:nvSpPr>
          <p:cNvPr id="167941" name="Slide Number Placeholder 4"/>
          <p:cNvSpPr>
            <a:spLocks noGrp="1"/>
          </p:cNvSpPr>
          <p:nvPr>
            <p:ph type="sldNum" sz="quarter" idx="5"/>
          </p:nvPr>
        </p:nvSpPr>
        <p:spPr bwMode="auto">
          <a:xfrm>
            <a:off x="3898900" y="8829675"/>
            <a:ext cx="2981325" cy="4651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F9C2E284-00FA-4631-84D0-9543DBE43DBC}" type="slidenum">
              <a:rPr lang="en-US" altLang="en-US" sz="1200" smtClean="0"/>
              <a:pPr/>
              <a:t>15</a:t>
            </a:fld>
            <a:endParaRPr lang="en-US" altLang="en-US" sz="1200" smtClean="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58142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2649"/>
            <a:ext cx="7772400" cy="1470025"/>
          </a:xfrm>
          <a:prstGeom prst="rect">
            <a:avLst/>
          </a:prstGeom>
        </p:spPr>
        <p:txBody>
          <a:bodyPr/>
          <a:lstStyle>
            <a:lvl1pPr>
              <a:defRPr baseline="0">
                <a:solidFill>
                  <a:srgbClr val="223264"/>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76962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95674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t>2015-2016</a:t>
            </a: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t>©MDE – Office of Instructional Support</a:t>
            </a: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a:p>
        </p:txBody>
      </p:sp>
    </p:spTree>
    <p:extLst>
      <p:ext uri="{BB962C8B-B14F-4D97-AF65-F5344CB8AC3E}">
        <p14:creationId xmlns:p14="http://schemas.microsoft.com/office/powerpoint/2010/main" val="403877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t>2015-2016</a:t>
            </a: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t>©MDE – Office of Instructional Support</a:t>
            </a: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a:p>
        </p:txBody>
      </p:sp>
    </p:spTree>
    <p:extLst>
      <p:ext uri="{BB962C8B-B14F-4D97-AF65-F5344CB8AC3E}">
        <p14:creationId xmlns:p14="http://schemas.microsoft.com/office/powerpoint/2010/main" val="3602006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t>2015-2016</a:t>
            </a: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t>©MDE – Office of Instructional Support</a:t>
            </a: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a:p>
        </p:txBody>
      </p:sp>
    </p:spTree>
    <p:extLst>
      <p:ext uri="{BB962C8B-B14F-4D97-AF65-F5344CB8AC3E}">
        <p14:creationId xmlns:p14="http://schemas.microsoft.com/office/powerpoint/2010/main" val="185909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14800" cy="4267200"/>
          </a:xfrm>
          <a:prstGeom prst="rect">
            <a:avLst/>
          </a:prstGeom>
        </p:spPr>
        <p:txBody>
          <a:bodyPr/>
          <a:lstStyle>
            <a:lvl1pPr marL="342900" indent="-342900">
              <a:spcBef>
                <a:spcPts val="400"/>
              </a:spcBef>
              <a:buFont typeface="Arial" pitchFamily="34" charset="0"/>
              <a:buChar char="•"/>
              <a:defRPr sz="2800"/>
            </a:lvl1pPr>
            <a:lvl2pPr marL="742950" indent="-285750">
              <a:spcBef>
                <a:spcPts val="400"/>
              </a:spcBef>
              <a:buFont typeface="Arial" pitchFamily="34" charset="0"/>
              <a:buChar char="•"/>
              <a:defRPr sz="2400"/>
            </a:lvl2pPr>
            <a:lvl3pPr marL="1143000" indent="-228600">
              <a:spcBef>
                <a:spcPts val="400"/>
              </a:spcBef>
              <a:buFont typeface="Arial" pitchFamily="34" charset="0"/>
              <a:buChar char="•"/>
              <a:defRPr sz="2000"/>
            </a:lvl3pPr>
            <a:lvl4pPr marL="1600200" indent="-228600">
              <a:spcBef>
                <a:spcPts val="400"/>
              </a:spcBef>
              <a:buFont typeface="Arial" pitchFamily="34" charset="0"/>
              <a:buChar char="•"/>
              <a:defRPr sz="1800"/>
            </a:lvl4pPr>
            <a:lvl5pPr marL="2057400" indent="-228600">
              <a:spcBef>
                <a:spcPts val="400"/>
              </a:spcBef>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67200"/>
          </a:xfrm>
          <a:prstGeom prst="rect">
            <a:avLst/>
          </a:prstGeom>
        </p:spPr>
        <p:txBody>
          <a:bodyPr/>
          <a:lstStyle>
            <a:lvl1pPr marL="342900" indent="-342900">
              <a:spcBef>
                <a:spcPts val="400"/>
              </a:spcBef>
              <a:buFont typeface="Arial" pitchFamily="34" charset="0"/>
              <a:buChar char="•"/>
              <a:defRPr sz="2800"/>
            </a:lvl1pPr>
            <a:lvl2pPr marL="742950" indent="-285750">
              <a:spcBef>
                <a:spcPts val="400"/>
              </a:spcBef>
              <a:buFont typeface="Arial" pitchFamily="34" charset="0"/>
              <a:buChar char="•"/>
              <a:defRPr sz="2400"/>
            </a:lvl2pPr>
            <a:lvl3pPr marL="1143000" indent="-228600">
              <a:spcBef>
                <a:spcPts val="400"/>
              </a:spcBef>
              <a:buFont typeface="Arial" pitchFamily="34" charset="0"/>
              <a:buChar char="•"/>
              <a:defRPr sz="2000"/>
            </a:lvl3pPr>
            <a:lvl4pPr marL="1600200" indent="-228600">
              <a:spcBef>
                <a:spcPts val="400"/>
              </a:spcBef>
              <a:buFont typeface="Arial" pitchFamily="34" charset="0"/>
              <a:buChar char="•"/>
              <a:defRPr sz="1800"/>
            </a:lvl4pPr>
            <a:lvl5pPr marL="2057400" indent="-228600">
              <a:spcBef>
                <a:spcPts val="400"/>
              </a:spcBef>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2015-2016</a:t>
            </a: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©MDE – Office of Instructional Support</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3FD5A03C-B0EA-4AD2-AF64-D5168E36048F}" type="slidenum">
              <a:rPr lang="en-US" smtClean="0"/>
              <a:pPr>
                <a:defRPr/>
              </a:pPr>
              <a:t>‹#›</a:t>
            </a:fld>
            <a:endParaRPr lang="en-US"/>
          </a:p>
        </p:txBody>
      </p:sp>
    </p:spTree>
    <p:extLst>
      <p:ext uri="{BB962C8B-B14F-4D97-AF65-F5344CB8AC3E}">
        <p14:creationId xmlns:p14="http://schemas.microsoft.com/office/powerpoint/2010/main" val="747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7526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1717E3D-9F75-4D45-A125-BAB6949B802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2649"/>
            <a:ext cx="7772400" cy="1470025"/>
          </a:xfrm>
          <a:prstGeom prst="rect">
            <a:avLst/>
          </a:prstGeom>
        </p:spPr>
        <p:txBody>
          <a:bodyPr/>
          <a:lstStyle>
            <a:lvl1pPr>
              <a:defRPr baseline="0">
                <a:solidFill>
                  <a:srgbClr val="223264"/>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76962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27160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2667000" y="0"/>
            <a:ext cx="6477000" cy="1143000"/>
          </a:xfrm>
          <a:prstGeom prst="rect">
            <a:avLst/>
          </a:prstGeom>
        </p:spPr>
        <p:txBody>
          <a:bodyPr anchor="ctr"/>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p:txBody>
      </p:sp>
      <p:sp>
        <p:nvSpPr>
          <p:cNvPr id="3" name="Content Placeholder 2"/>
          <p:cNvSpPr>
            <a:spLocks noGrp="1"/>
          </p:cNvSpPr>
          <p:nvPr>
            <p:ph idx="1"/>
          </p:nvPr>
        </p:nvSpPr>
        <p:spPr>
          <a:xfrm>
            <a:off x="533400" y="1600200"/>
            <a:ext cx="8229600" cy="4525963"/>
          </a:xfrm>
          <a:prstGeom prst="rect">
            <a:avLst/>
          </a:prstGeom>
        </p:spPr>
        <p:txBody>
          <a:bodyPr/>
          <a:lstStyle>
            <a:lvl1pPr>
              <a:spcBef>
                <a:spcPts val="600"/>
              </a:spcBef>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a:spcBef>
                <a:spcPts val="600"/>
              </a:spcBef>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6" name="Footer Placeholder 15"/>
          <p:cNvSpPr>
            <a:spLocks noGrp="1"/>
          </p:cNvSpPr>
          <p:nvPr>
            <p:ph type="ftr" sz="quarter" idx="15"/>
          </p:nvPr>
        </p:nvSpPr>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7" name="Slide Number Placeholder 6"/>
          <p:cNvSpPr>
            <a:spLocks noGrp="1"/>
          </p:cNvSpPr>
          <p:nvPr>
            <p:ph type="sldNum" sz="quarter" idx="16"/>
          </p:nvPr>
        </p:nvSpPr>
        <p:spPr/>
        <p:txBody>
          <a:bodyPr/>
          <a:lstStyle>
            <a:lvl1pPr>
              <a:defRPr smtClean="0"/>
            </a:lvl1pPr>
          </a:lstStyle>
          <a:p>
            <a:pPr>
              <a:defRPr/>
            </a:pPr>
            <a:fld id="{3FD5A03C-B0EA-4AD2-AF64-D5168E36048F}" type="slidenum">
              <a:rPr lang="en-US"/>
              <a:pPr>
                <a:defRPr/>
              </a:pPr>
              <a:t>‹#›</a:t>
            </a:fld>
            <a:endParaRPr lang="en-US" dirty="0"/>
          </a:p>
        </p:txBody>
      </p:sp>
    </p:spTree>
    <p:extLst>
      <p:ext uri="{BB962C8B-B14F-4D97-AF65-F5344CB8AC3E}">
        <p14:creationId xmlns:p14="http://schemas.microsoft.com/office/powerpoint/2010/main" val="173265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0"/>
            <a:ext cx="6477000" cy="1143000"/>
          </a:xfrm>
          <a:prstGeom prst="rect">
            <a:avLst/>
          </a:prstGeom>
        </p:spPr>
        <p:txBody>
          <a:bodyPr anchor="ctr"/>
          <a:lstStyle>
            <a:lvl1pPr marL="0" indent="0" algn="ctr">
              <a:buNone/>
              <a:defRPr lang="en-US" b="1" baseline="0" dirty="0" smtClean="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6" name="Rectangle 3"/>
          <p:cNvSpPr>
            <a:spLocks noGrp="1" noChangeArrowheads="1"/>
          </p:cNvSpPr>
          <p:nvPr>
            <p:ph type="dt" sz="half" idx="15"/>
          </p:nvPr>
        </p:nvSpPr>
        <p:spPr/>
        <p:txBody>
          <a:bodyPr/>
          <a:lstStyle>
            <a:lvl1pPr>
              <a:defRPr>
                <a:solidFill>
                  <a:schemeClr val="tx1">
                    <a:lumMod val="50000"/>
                    <a:lumOff val="50000"/>
                  </a:schemeClr>
                </a:solidFill>
              </a:defRPr>
            </a:lvl1pPr>
          </a:lstStyle>
          <a:p>
            <a:pPr>
              <a:defRPr/>
            </a:pPr>
            <a:r>
              <a:rPr lang="en-US" smtClean="0">
                <a:solidFill>
                  <a:prstClr val="black">
                    <a:lumMod val="50000"/>
                    <a:lumOff val="50000"/>
                  </a:prstClr>
                </a:solidFill>
              </a:rPr>
              <a:t>2015-2016</a:t>
            </a:r>
            <a:endParaRPr lang="en-US" dirty="0">
              <a:solidFill>
                <a:prstClr val="black">
                  <a:lumMod val="50000"/>
                  <a:lumOff val="50000"/>
                </a:prstClr>
              </a:solidFill>
            </a:endParaRPr>
          </a:p>
        </p:txBody>
      </p:sp>
      <p:sp>
        <p:nvSpPr>
          <p:cNvPr id="7" name="Rectangle 4"/>
          <p:cNvSpPr>
            <a:spLocks noGrp="1" noChangeArrowheads="1"/>
          </p:cNvSpPr>
          <p:nvPr>
            <p:ph type="ftr" sz="quarter" idx="16"/>
          </p:nvPr>
        </p:nvSpPr>
        <p:spPr/>
        <p:txBody>
          <a:bodyPr/>
          <a:lstStyle>
            <a:lvl1pPr>
              <a:defRPr>
                <a:solidFill>
                  <a:schemeClr val="tx1">
                    <a:lumMod val="50000"/>
                    <a:lumOff val="50000"/>
                  </a:schemeClr>
                </a:solidFill>
              </a:defRPr>
            </a:lvl1pPr>
          </a:lstStyle>
          <a:p>
            <a:pPr>
              <a:defRPr/>
            </a:pPr>
            <a:r>
              <a:rPr lang="en-US" smtClean="0">
                <a:solidFill>
                  <a:prstClr val="black">
                    <a:lumMod val="50000"/>
                    <a:lumOff val="50000"/>
                  </a:prstClr>
                </a:solidFill>
              </a:rPr>
              <a:t>©MDE – Office of Instructional Support</a:t>
            </a:r>
            <a:endParaRPr lang="en-US" dirty="0">
              <a:solidFill>
                <a:prstClr val="black">
                  <a:lumMod val="50000"/>
                  <a:lumOff val="50000"/>
                </a:prstClr>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3FD5A03C-B0EA-4AD2-AF64-D5168E36048F}" type="slidenum">
              <a:rPr lang="en-US"/>
              <a:pPr>
                <a:defRPr/>
              </a:pPr>
              <a:t>‹#›</a:t>
            </a:fld>
            <a:endParaRPr lang="en-US" dirty="0"/>
          </a:p>
        </p:txBody>
      </p:sp>
    </p:spTree>
    <p:extLst>
      <p:ext uri="{BB962C8B-B14F-4D97-AF65-F5344CB8AC3E}">
        <p14:creationId xmlns:p14="http://schemas.microsoft.com/office/powerpoint/2010/main" val="1034959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2667000" y="0"/>
            <a:ext cx="6477000" cy="1143000"/>
          </a:xfrm>
          <a:prstGeom prst="rect">
            <a:avLst/>
          </a:prstGeom>
        </p:spPr>
        <p:txBody>
          <a:bodyPr anchor="ctr"/>
          <a:lstStyle>
            <a:lvl1pPr marL="0" indent="0" algn="ctr">
              <a:buNone/>
              <a:defRPr lang="en-US" b="1" baseline="0" dirty="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5" name="Rectangle 3"/>
          <p:cNvSpPr>
            <a:spLocks noGrp="1" noChangeArrowheads="1"/>
          </p:cNvSpPr>
          <p:nvPr>
            <p:ph type="dt" sz="half" idx="14"/>
          </p:nvPr>
        </p:nvSpPr>
        <p:spPr/>
        <p:txBody>
          <a:bodyPr/>
          <a:lstStyle>
            <a:lvl1pPr algn="l">
              <a:defRPr>
                <a:solidFill>
                  <a:schemeClr val="tx1">
                    <a:lumMod val="50000"/>
                    <a:lumOff val="50000"/>
                  </a:schemeClr>
                </a:solidFill>
              </a:defRPr>
            </a:lvl1pPr>
          </a:lstStyle>
          <a:p>
            <a:pPr>
              <a:defRPr/>
            </a:pPr>
            <a:r>
              <a:rPr lang="en-US" smtClean="0">
                <a:solidFill>
                  <a:prstClr val="black">
                    <a:lumMod val="50000"/>
                    <a:lumOff val="50000"/>
                  </a:prstClr>
                </a:solidFill>
              </a:rPr>
              <a:t>2015-2016</a:t>
            </a:r>
            <a:endParaRPr lang="en-US" dirty="0">
              <a:solidFill>
                <a:prstClr val="black">
                  <a:lumMod val="50000"/>
                  <a:lumOff val="50000"/>
                </a:prstClr>
              </a:solidFill>
            </a:endParaRPr>
          </a:p>
        </p:txBody>
      </p:sp>
      <p:sp>
        <p:nvSpPr>
          <p:cNvPr id="6" name="Rectangle 4"/>
          <p:cNvSpPr>
            <a:spLocks noGrp="1" noChangeArrowheads="1"/>
          </p:cNvSpPr>
          <p:nvPr>
            <p:ph type="ftr" sz="quarter" idx="15"/>
          </p:nvPr>
        </p:nvSpPr>
        <p:spPr/>
        <p:txBody>
          <a:bodyPr/>
          <a:lstStyle>
            <a:lvl1pPr>
              <a:defRPr>
                <a:solidFill>
                  <a:schemeClr val="tx1">
                    <a:lumMod val="50000"/>
                    <a:lumOff val="50000"/>
                  </a:schemeClr>
                </a:solidFill>
              </a:defRPr>
            </a:lvl1pPr>
          </a:lstStyle>
          <a:p>
            <a:pPr>
              <a:defRPr/>
            </a:pPr>
            <a:r>
              <a:rPr lang="en-US" smtClean="0">
                <a:solidFill>
                  <a:prstClr val="black">
                    <a:lumMod val="50000"/>
                    <a:lumOff val="50000"/>
                  </a:prstClr>
                </a:solidFill>
              </a:rPr>
              <a:t>©MDE – Office of Instructional Support</a:t>
            </a:r>
            <a:endParaRPr lang="en-US" dirty="0">
              <a:solidFill>
                <a:prstClr val="black">
                  <a:lumMod val="50000"/>
                  <a:lumOff val="50000"/>
                </a:prstClr>
              </a:solidFill>
            </a:endParaRPr>
          </a:p>
        </p:txBody>
      </p:sp>
      <p:sp>
        <p:nvSpPr>
          <p:cNvPr id="7" name="Slide Number Placeholder 6"/>
          <p:cNvSpPr>
            <a:spLocks noGrp="1"/>
          </p:cNvSpPr>
          <p:nvPr>
            <p:ph type="sldNum" sz="quarter" idx="16"/>
          </p:nvPr>
        </p:nvSpPr>
        <p:spPr/>
        <p:txBody>
          <a:bodyPr/>
          <a:lstStyle>
            <a:lvl1pPr>
              <a:defRPr smtClean="0"/>
            </a:lvl1pPr>
          </a:lstStyle>
          <a:p>
            <a:pPr>
              <a:defRPr/>
            </a:pPr>
            <a:fld id="{3FD5A03C-B0EA-4AD2-AF64-D5168E36048F}" type="slidenum">
              <a:rPr lang="en-US"/>
              <a:pPr>
                <a:defRPr/>
              </a:pPr>
              <a:t>‹#›</a:t>
            </a:fld>
            <a:endParaRPr lang="en-US" dirty="0"/>
          </a:p>
        </p:txBody>
      </p:sp>
    </p:spTree>
    <p:extLst>
      <p:ext uri="{BB962C8B-B14F-4D97-AF65-F5344CB8AC3E}">
        <p14:creationId xmlns:p14="http://schemas.microsoft.com/office/powerpoint/2010/main" val="492171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0"/>
            <a:ext cx="6477000" cy="1143000"/>
          </a:xfrm>
          <a:prstGeom prst="rect">
            <a:avLst/>
          </a:prstGeom>
        </p:spPr>
        <p:txBody>
          <a:bodyPr anchor="ctr"/>
          <a:lstStyle>
            <a:lvl1pPr marL="0" indent="0" algn="ctr">
              <a:buNone/>
              <a:defRPr lang="en-US" b="1" baseline="0" dirty="0" smtClean="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6" name="Rectangle 3"/>
          <p:cNvSpPr>
            <a:spLocks noGrp="1" noChangeArrowheads="1"/>
          </p:cNvSpPr>
          <p:nvPr>
            <p:ph type="dt" sz="half" idx="15"/>
          </p:nvPr>
        </p:nvSpPr>
        <p:spPr/>
        <p:txBody>
          <a:bodyPr/>
          <a:lstStyle>
            <a:lvl1pPr>
              <a:defRPr>
                <a:solidFill>
                  <a:schemeClr val="tx1">
                    <a:lumMod val="50000"/>
                    <a:lumOff val="50000"/>
                  </a:schemeClr>
                </a:solidFill>
              </a:defRPr>
            </a:lvl1pPr>
          </a:lstStyle>
          <a:p>
            <a:pPr>
              <a:defRPr/>
            </a:pPr>
            <a:r>
              <a:rPr lang="en-US" smtClean="0">
                <a:solidFill>
                  <a:prstClr val="black">
                    <a:lumMod val="50000"/>
                    <a:lumOff val="50000"/>
                  </a:prstClr>
                </a:solidFill>
              </a:rPr>
              <a:t>2015-2016</a:t>
            </a:r>
            <a:endParaRPr lang="en-US" dirty="0">
              <a:solidFill>
                <a:prstClr val="black">
                  <a:lumMod val="50000"/>
                  <a:lumOff val="50000"/>
                </a:prstClr>
              </a:solidFill>
            </a:endParaRPr>
          </a:p>
        </p:txBody>
      </p:sp>
      <p:sp>
        <p:nvSpPr>
          <p:cNvPr id="7" name="Rectangle 4"/>
          <p:cNvSpPr>
            <a:spLocks noGrp="1" noChangeArrowheads="1"/>
          </p:cNvSpPr>
          <p:nvPr>
            <p:ph type="ftr" sz="quarter" idx="16"/>
          </p:nvPr>
        </p:nvSpPr>
        <p:spPr/>
        <p:txBody>
          <a:bodyPr/>
          <a:lstStyle>
            <a:lvl1pPr>
              <a:defRPr>
                <a:solidFill>
                  <a:schemeClr val="tx1">
                    <a:lumMod val="50000"/>
                    <a:lumOff val="50000"/>
                  </a:schemeClr>
                </a:solidFill>
              </a:defRPr>
            </a:lvl1pPr>
          </a:lstStyle>
          <a:p>
            <a:pPr>
              <a:defRPr/>
            </a:pPr>
            <a:r>
              <a:rPr lang="en-US" smtClean="0">
                <a:solidFill>
                  <a:prstClr val="black">
                    <a:lumMod val="50000"/>
                    <a:lumOff val="50000"/>
                  </a:prstClr>
                </a:solidFill>
              </a:rPr>
              <a:t>©MDE – Office of Instructional Support</a:t>
            </a:r>
            <a:endParaRPr lang="en-US" dirty="0">
              <a:solidFill>
                <a:prstClr val="black">
                  <a:lumMod val="50000"/>
                  <a:lumOff val="50000"/>
                </a:prstClr>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3FD5A03C-B0EA-4AD2-AF64-D5168E36048F}" type="slidenum">
              <a:rPr lang="en-US"/>
              <a:pPr>
                <a:defRPr/>
              </a:pPr>
              <a:t>‹#›</a:t>
            </a:fld>
            <a:endParaRPr lang="en-US" dirty="0"/>
          </a:p>
        </p:txBody>
      </p:sp>
    </p:spTree>
    <p:extLst>
      <p:ext uri="{BB962C8B-B14F-4D97-AF65-F5344CB8AC3E}">
        <p14:creationId xmlns:p14="http://schemas.microsoft.com/office/powerpoint/2010/main" val="153929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2667000" y="0"/>
            <a:ext cx="6477000" cy="1143000"/>
          </a:xfrm>
          <a:prstGeom prst="rect">
            <a:avLst/>
          </a:prstGeom>
        </p:spPr>
        <p:txBody>
          <a:bodyPr anchor="ctr"/>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p:txBody>
      </p:sp>
      <p:sp>
        <p:nvSpPr>
          <p:cNvPr id="3" name="Content Placeholder 2"/>
          <p:cNvSpPr>
            <a:spLocks noGrp="1"/>
          </p:cNvSpPr>
          <p:nvPr>
            <p:ph idx="1"/>
          </p:nvPr>
        </p:nvSpPr>
        <p:spPr>
          <a:xfrm>
            <a:off x="533400" y="1600200"/>
            <a:ext cx="8229600" cy="4525963"/>
          </a:xfrm>
          <a:prstGeom prst="rect">
            <a:avLst/>
          </a:prstGeom>
        </p:spPr>
        <p:txBody>
          <a:bodyPr/>
          <a:lstStyle>
            <a:lvl1pPr>
              <a:spcBef>
                <a:spcPts val="600"/>
              </a:spcBef>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a:spcBef>
                <a:spcPts val="600"/>
              </a:spcBef>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2015-2016</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smtClean="0"/>
              <a:t>©MDE – Office of Instructional Support</a:t>
            </a:r>
            <a:endParaRPr lang="en-US" dirty="0"/>
          </a:p>
        </p:txBody>
      </p:sp>
      <p:sp>
        <p:nvSpPr>
          <p:cNvPr id="7" name="Slide Number Placeholder 6"/>
          <p:cNvSpPr>
            <a:spLocks noGrp="1"/>
          </p:cNvSpPr>
          <p:nvPr>
            <p:ph type="sldNum" sz="quarter" idx="16"/>
          </p:nvPr>
        </p:nvSpPr>
        <p:spPr/>
        <p:txBody>
          <a:bodyPr/>
          <a:lstStyle>
            <a:lvl1pPr>
              <a:defRPr smtClean="0"/>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3439579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5800" y="1981200"/>
            <a:ext cx="7772400" cy="41148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vl5pPr marL="2057400" indent="-228600">
              <a:spcBef>
                <a:spcPts val="600"/>
              </a:spcBef>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2667000" y="0"/>
            <a:ext cx="6477000" cy="1143000"/>
          </a:xfrm>
          <a:prstGeom prst="rect">
            <a:avLst/>
          </a:prstGeom>
        </p:spPr>
        <p:txBody>
          <a:bodyPr anchor="ctr"/>
          <a:lstStyle>
            <a:lvl1pPr marL="0" indent="0" algn="ctr">
              <a:buNone/>
              <a:defRPr lang="en-US" b="1" baseline="0" dirty="0" smtClean="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5" name="Rectangle 4"/>
          <p:cNvSpPr>
            <a:spLocks noGrp="1" noChangeArrowheads="1"/>
          </p:cNvSpPr>
          <p:nvPr>
            <p:ph type="dt" sz="half" idx="15"/>
          </p:nvPr>
        </p:nvSpPr>
        <p:spPr/>
        <p:txBody>
          <a:bodyPr/>
          <a:lstStyle>
            <a:lvl1pPr>
              <a:defRPr>
                <a:solidFill>
                  <a:schemeClr val="tx1">
                    <a:lumMod val="50000"/>
                    <a:lumOff val="50000"/>
                  </a:schemeClr>
                </a:solidFill>
              </a:defRPr>
            </a:lvl1pPr>
          </a:lstStyle>
          <a:p>
            <a:pPr>
              <a:defRPr/>
            </a:pPr>
            <a:r>
              <a:rPr lang="en-US" smtClean="0">
                <a:solidFill>
                  <a:prstClr val="black">
                    <a:lumMod val="50000"/>
                    <a:lumOff val="50000"/>
                  </a:prstClr>
                </a:solidFill>
              </a:rPr>
              <a:t>2015-2016</a:t>
            </a:r>
            <a:endParaRPr lang="en-US" dirty="0">
              <a:solidFill>
                <a:prstClr val="black">
                  <a:lumMod val="50000"/>
                  <a:lumOff val="50000"/>
                </a:prstClr>
              </a:solidFill>
            </a:endParaRPr>
          </a:p>
        </p:txBody>
      </p:sp>
      <p:sp>
        <p:nvSpPr>
          <p:cNvPr id="6" name="Rectangle 5"/>
          <p:cNvSpPr>
            <a:spLocks noGrp="1" noChangeArrowheads="1"/>
          </p:cNvSpPr>
          <p:nvPr>
            <p:ph type="ftr" sz="quarter" idx="16"/>
          </p:nvPr>
        </p:nvSpPr>
        <p:spPr/>
        <p:txBody>
          <a:bodyPr/>
          <a:lstStyle>
            <a:lvl1pPr>
              <a:defRPr>
                <a:solidFill>
                  <a:schemeClr val="tx1">
                    <a:lumMod val="50000"/>
                    <a:lumOff val="50000"/>
                  </a:schemeClr>
                </a:solidFill>
              </a:defRPr>
            </a:lvl1pPr>
          </a:lstStyle>
          <a:p>
            <a:pPr>
              <a:defRPr/>
            </a:pPr>
            <a:r>
              <a:rPr lang="en-US" smtClean="0">
                <a:solidFill>
                  <a:prstClr val="black">
                    <a:lumMod val="50000"/>
                    <a:lumOff val="50000"/>
                  </a:prstClr>
                </a:solidFill>
              </a:rPr>
              <a:t>©MDE – Office of Instructional Support</a:t>
            </a:r>
            <a:endParaRPr lang="en-US" dirty="0">
              <a:solidFill>
                <a:prstClr val="black">
                  <a:lumMod val="50000"/>
                  <a:lumOff val="50000"/>
                </a:prstClr>
              </a:solidFill>
            </a:endParaRPr>
          </a:p>
        </p:txBody>
      </p:sp>
      <p:sp>
        <p:nvSpPr>
          <p:cNvPr id="7" name="Slide Number Placeholder 6"/>
          <p:cNvSpPr>
            <a:spLocks noGrp="1"/>
          </p:cNvSpPr>
          <p:nvPr>
            <p:ph type="sldNum" sz="quarter" idx="17"/>
          </p:nvPr>
        </p:nvSpPr>
        <p:spPr/>
        <p:txBody>
          <a:bodyPr/>
          <a:lstStyle>
            <a:lvl1pPr>
              <a:defRPr smtClean="0"/>
            </a:lvl1pPr>
          </a:lstStyle>
          <a:p>
            <a:pPr>
              <a:defRPr/>
            </a:pPr>
            <a:fld id="{3FD5A03C-B0EA-4AD2-AF64-D5168E36048F}" type="slidenum">
              <a:rPr lang="en-US"/>
              <a:pPr>
                <a:defRPr/>
              </a:pPr>
              <a:t>‹#›</a:t>
            </a:fld>
            <a:endParaRPr lang="en-US" dirty="0"/>
          </a:p>
        </p:txBody>
      </p:sp>
    </p:spTree>
    <p:extLst>
      <p:ext uri="{BB962C8B-B14F-4D97-AF65-F5344CB8AC3E}">
        <p14:creationId xmlns:p14="http://schemas.microsoft.com/office/powerpoint/2010/main" val="2410632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dirty="0"/>
          </a:p>
        </p:txBody>
      </p:sp>
    </p:spTree>
    <p:extLst>
      <p:ext uri="{BB962C8B-B14F-4D97-AF65-F5344CB8AC3E}">
        <p14:creationId xmlns:p14="http://schemas.microsoft.com/office/powerpoint/2010/main" val="70459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199"/>
            <a:ext cx="4040188" cy="6858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85999"/>
            <a:ext cx="4040188" cy="3840163"/>
          </a:xfrm>
          <a:prstGeom prst="rect">
            <a:avLst/>
          </a:prstGeom>
        </p:spPr>
        <p:txBody>
          <a:bodyPr/>
          <a:lstStyle>
            <a:lvl1pPr marL="342900" indent="-342900">
              <a:spcBef>
                <a:spcPts val="400"/>
              </a:spcBef>
              <a:buFont typeface="Arial" pitchFamily="34" charset="0"/>
              <a:buChar char="•"/>
              <a:defRPr sz="2400"/>
            </a:lvl1pPr>
            <a:lvl2pPr marL="742950" indent="-285750">
              <a:spcBef>
                <a:spcPts val="400"/>
              </a:spcBef>
              <a:buFont typeface="Arial" pitchFamily="34" charset="0"/>
              <a:buChar char="•"/>
              <a:defRPr sz="2000"/>
            </a:lvl2pPr>
            <a:lvl3pPr marL="1143000" indent="-228600">
              <a:spcBef>
                <a:spcPts val="400"/>
              </a:spcBef>
              <a:buFont typeface="Arial" pitchFamily="34" charset="0"/>
              <a:buChar char="•"/>
              <a:defRPr sz="1800"/>
            </a:lvl3pPr>
            <a:lvl4pPr marL="1600200" indent="-228600">
              <a:spcBef>
                <a:spcPts val="400"/>
              </a:spcBef>
              <a:buFont typeface="Arial" pitchFamily="34" charset="0"/>
              <a:buChar char="•"/>
              <a:defRPr sz="1600"/>
            </a:lvl4pPr>
            <a:lvl5pPr marL="2057400" indent="-228600">
              <a:spcBef>
                <a:spcPts val="400"/>
              </a:spcBef>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199"/>
            <a:ext cx="4041775" cy="6858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85999"/>
            <a:ext cx="4041775" cy="3840163"/>
          </a:xfrm>
          <a:prstGeom prst="rect">
            <a:avLst/>
          </a:prstGeom>
        </p:spPr>
        <p:txBody>
          <a:bodyPr/>
          <a:lstStyle>
            <a:lvl1pPr marL="342900" indent="-342900">
              <a:spcBef>
                <a:spcPts val="400"/>
              </a:spcBef>
              <a:buFont typeface="Arial" pitchFamily="34" charset="0"/>
              <a:buChar char="•"/>
              <a:defRPr sz="2400"/>
            </a:lvl1pPr>
            <a:lvl2pPr marL="742950" indent="-285750">
              <a:spcBef>
                <a:spcPts val="400"/>
              </a:spcBef>
              <a:buFont typeface="Arial" pitchFamily="34" charset="0"/>
              <a:buChar char="•"/>
              <a:defRPr sz="2000"/>
            </a:lvl2pPr>
            <a:lvl3pPr marL="1143000" indent="-228600">
              <a:spcBef>
                <a:spcPts val="400"/>
              </a:spcBef>
              <a:buFont typeface="Arial" pitchFamily="34" charset="0"/>
              <a:buChar char="•"/>
              <a:defRPr sz="1800"/>
            </a:lvl3pPr>
            <a:lvl4pPr marL="1600200" indent="-228600">
              <a:spcBef>
                <a:spcPts val="400"/>
              </a:spcBef>
              <a:buFont typeface="Arial" pitchFamily="34" charset="0"/>
              <a:buChar char="•"/>
              <a:defRPr sz="1600"/>
            </a:lvl4pPr>
            <a:lvl5pPr marL="2057400" indent="-228600">
              <a:spcBef>
                <a:spcPts val="400"/>
              </a:spcBef>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1722880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752600"/>
            <a:ext cx="8458200" cy="43434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vl5pPr marL="2057400" indent="-228600">
              <a:spcBef>
                <a:spcPts val="600"/>
              </a:spcBef>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437604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dirty="0"/>
          </a:p>
        </p:txBody>
      </p:sp>
    </p:spTree>
    <p:extLst>
      <p:ext uri="{BB962C8B-B14F-4D97-AF65-F5344CB8AC3E}">
        <p14:creationId xmlns:p14="http://schemas.microsoft.com/office/powerpoint/2010/main" val="3954907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dirty="0"/>
          </a:p>
        </p:txBody>
      </p:sp>
    </p:spTree>
    <p:extLst>
      <p:ext uri="{BB962C8B-B14F-4D97-AF65-F5344CB8AC3E}">
        <p14:creationId xmlns:p14="http://schemas.microsoft.com/office/powerpoint/2010/main" val="4285130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dirty="0"/>
          </a:p>
        </p:txBody>
      </p:sp>
    </p:spTree>
    <p:extLst>
      <p:ext uri="{BB962C8B-B14F-4D97-AF65-F5344CB8AC3E}">
        <p14:creationId xmlns:p14="http://schemas.microsoft.com/office/powerpoint/2010/main" val="3083601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14800" cy="4267200"/>
          </a:xfrm>
          <a:prstGeom prst="rect">
            <a:avLst/>
          </a:prstGeom>
        </p:spPr>
        <p:txBody>
          <a:bodyPr/>
          <a:lstStyle>
            <a:lvl1pPr marL="342900" indent="-342900">
              <a:spcBef>
                <a:spcPts val="400"/>
              </a:spcBef>
              <a:buFont typeface="Arial" pitchFamily="34" charset="0"/>
              <a:buChar char="•"/>
              <a:defRPr sz="2800"/>
            </a:lvl1pPr>
            <a:lvl2pPr marL="742950" indent="-285750">
              <a:spcBef>
                <a:spcPts val="400"/>
              </a:spcBef>
              <a:buFont typeface="Arial" pitchFamily="34" charset="0"/>
              <a:buChar char="•"/>
              <a:defRPr sz="2400"/>
            </a:lvl2pPr>
            <a:lvl3pPr marL="1143000" indent="-228600">
              <a:spcBef>
                <a:spcPts val="400"/>
              </a:spcBef>
              <a:buFont typeface="Arial" pitchFamily="34" charset="0"/>
              <a:buChar char="•"/>
              <a:defRPr sz="2000"/>
            </a:lvl3pPr>
            <a:lvl4pPr marL="1600200" indent="-228600">
              <a:spcBef>
                <a:spcPts val="400"/>
              </a:spcBef>
              <a:buFont typeface="Arial" pitchFamily="34" charset="0"/>
              <a:buChar char="•"/>
              <a:defRPr sz="1800"/>
            </a:lvl4pPr>
            <a:lvl5pPr marL="2057400" indent="-228600">
              <a:spcBef>
                <a:spcPts val="400"/>
              </a:spcBef>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67200"/>
          </a:xfrm>
          <a:prstGeom prst="rect">
            <a:avLst/>
          </a:prstGeom>
        </p:spPr>
        <p:txBody>
          <a:bodyPr/>
          <a:lstStyle>
            <a:lvl1pPr marL="342900" indent="-342900">
              <a:spcBef>
                <a:spcPts val="400"/>
              </a:spcBef>
              <a:buFont typeface="Arial" pitchFamily="34" charset="0"/>
              <a:buChar char="•"/>
              <a:defRPr sz="2800"/>
            </a:lvl1pPr>
            <a:lvl2pPr marL="742950" indent="-285750">
              <a:spcBef>
                <a:spcPts val="400"/>
              </a:spcBef>
              <a:buFont typeface="Arial" pitchFamily="34" charset="0"/>
              <a:buChar char="•"/>
              <a:defRPr sz="2400"/>
            </a:lvl2pPr>
            <a:lvl3pPr marL="1143000" indent="-228600">
              <a:spcBef>
                <a:spcPts val="400"/>
              </a:spcBef>
              <a:buFont typeface="Arial" pitchFamily="34" charset="0"/>
              <a:buChar char="•"/>
              <a:defRPr sz="2000"/>
            </a:lvl3pPr>
            <a:lvl4pPr marL="1600200" indent="-228600">
              <a:spcBef>
                <a:spcPts val="400"/>
              </a:spcBef>
              <a:buFont typeface="Arial" pitchFamily="34" charset="0"/>
              <a:buChar char="•"/>
              <a:defRPr sz="1800"/>
            </a:lvl4pPr>
            <a:lvl5pPr marL="2057400" indent="-228600">
              <a:spcBef>
                <a:spcPts val="400"/>
              </a:spcBef>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838774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7526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1717E3D-9F75-4D45-A125-BAB6949B8027}" type="slidenum">
              <a:rPr lang="en-US"/>
              <a:pPr>
                <a:defRPr/>
              </a:pPr>
              <a:t>‹#›</a:t>
            </a:fld>
            <a:endParaRPr lang="en-US" dirty="0"/>
          </a:p>
        </p:txBody>
      </p:sp>
    </p:spTree>
    <p:extLst>
      <p:ext uri="{BB962C8B-B14F-4D97-AF65-F5344CB8AC3E}">
        <p14:creationId xmlns:p14="http://schemas.microsoft.com/office/powerpoint/2010/main" val="12185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7526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1717E3D-9F75-4D45-A125-BAB6949B8027}" type="slidenum">
              <a:rPr lang="en-US"/>
              <a:pPr>
                <a:defRPr/>
              </a:pPr>
              <a:t>‹#›</a:t>
            </a:fld>
            <a:endParaRPr lang="en-US" dirty="0"/>
          </a:p>
        </p:txBody>
      </p:sp>
    </p:spTree>
    <p:extLst>
      <p:ext uri="{BB962C8B-B14F-4D97-AF65-F5344CB8AC3E}">
        <p14:creationId xmlns:p14="http://schemas.microsoft.com/office/powerpoint/2010/main" val="113761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0"/>
            <a:ext cx="6477000" cy="1143000"/>
          </a:xfrm>
          <a:prstGeom prst="rect">
            <a:avLst/>
          </a:prstGeom>
        </p:spPr>
        <p:txBody>
          <a:bodyPr anchor="ctr"/>
          <a:lstStyle>
            <a:lvl1pPr marL="0" indent="0" algn="ctr">
              <a:buNone/>
              <a:defRPr lang="en-US" b="1" baseline="0" dirty="0" smtClean="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6" name="Rectangle 3"/>
          <p:cNvSpPr>
            <a:spLocks noGrp="1" noChangeArrowheads="1"/>
          </p:cNvSpPr>
          <p:nvPr>
            <p:ph type="dt" sz="half" idx="15"/>
          </p:nvPr>
        </p:nvSpPr>
        <p:spPr/>
        <p:txBody>
          <a:bodyPr/>
          <a:lstStyle>
            <a:lvl1pPr>
              <a:defRPr>
                <a:solidFill>
                  <a:schemeClr val="tx1">
                    <a:lumMod val="50000"/>
                    <a:lumOff val="50000"/>
                  </a:schemeClr>
                </a:solidFill>
              </a:defRPr>
            </a:lvl1pPr>
          </a:lstStyle>
          <a:p>
            <a:pPr>
              <a:defRPr/>
            </a:pPr>
            <a:r>
              <a:rPr lang="en-US" smtClean="0"/>
              <a:t>2015-2016</a:t>
            </a:r>
            <a:endParaRPr lang="en-US" dirty="0"/>
          </a:p>
        </p:txBody>
      </p:sp>
      <p:sp>
        <p:nvSpPr>
          <p:cNvPr id="7" name="Rectangle 4"/>
          <p:cNvSpPr>
            <a:spLocks noGrp="1" noChangeArrowheads="1"/>
          </p:cNvSpPr>
          <p:nvPr>
            <p:ph type="ftr" sz="quarter" idx="16"/>
          </p:nvPr>
        </p:nvSpPr>
        <p:spPr/>
        <p:txBody>
          <a:bodyPr/>
          <a:lstStyle>
            <a:lvl1pPr>
              <a:defRPr>
                <a:solidFill>
                  <a:schemeClr val="tx1">
                    <a:lumMod val="50000"/>
                    <a:lumOff val="50000"/>
                  </a:schemeClr>
                </a:solidFill>
              </a:defRPr>
            </a:lvl1pPr>
          </a:lstStyle>
          <a:p>
            <a:pPr>
              <a:defRPr/>
            </a:pPr>
            <a:r>
              <a:rPr lang="en-US" smtClean="0"/>
              <a:t>©MDE – Office of Instructional Support</a:t>
            </a:r>
            <a:endParaRPr lang="en-US" dirty="0"/>
          </a:p>
        </p:txBody>
      </p:sp>
      <p:sp>
        <p:nvSpPr>
          <p:cNvPr id="8" name="Slide Number Placeholder 6"/>
          <p:cNvSpPr>
            <a:spLocks noGrp="1"/>
          </p:cNvSpPr>
          <p:nvPr>
            <p:ph type="sldNum" sz="quarter" idx="17"/>
          </p:nvPr>
        </p:nvSpPr>
        <p:spPr/>
        <p:txBody>
          <a:bodyPr/>
          <a:lstStyle>
            <a:lvl1pPr>
              <a:defRPr smtClean="0"/>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74595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2667000" y="0"/>
            <a:ext cx="6477000" cy="1143000"/>
          </a:xfrm>
          <a:prstGeom prst="rect">
            <a:avLst/>
          </a:prstGeom>
        </p:spPr>
        <p:txBody>
          <a:bodyPr anchor="ctr"/>
          <a:lstStyle>
            <a:lvl1pPr marL="0" indent="0" algn="ctr">
              <a:buNone/>
              <a:defRPr lang="en-US" b="1" baseline="0" dirty="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5" name="Rectangle 3"/>
          <p:cNvSpPr>
            <a:spLocks noGrp="1" noChangeArrowheads="1"/>
          </p:cNvSpPr>
          <p:nvPr>
            <p:ph type="dt" sz="half" idx="14"/>
          </p:nvPr>
        </p:nvSpPr>
        <p:spPr/>
        <p:txBody>
          <a:bodyPr/>
          <a:lstStyle>
            <a:lvl1pPr algn="l">
              <a:defRPr>
                <a:solidFill>
                  <a:schemeClr val="tx1">
                    <a:lumMod val="50000"/>
                    <a:lumOff val="50000"/>
                  </a:schemeClr>
                </a:solidFill>
              </a:defRPr>
            </a:lvl1pPr>
          </a:lstStyle>
          <a:p>
            <a:pPr>
              <a:defRPr/>
            </a:pPr>
            <a:r>
              <a:rPr lang="en-US" smtClean="0"/>
              <a:t>2015-2016</a:t>
            </a:r>
            <a:endParaRPr lang="en-US" dirty="0"/>
          </a:p>
        </p:txBody>
      </p:sp>
      <p:sp>
        <p:nvSpPr>
          <p:cNvPr id="6" name="Rectangle 4"/>
          <p:cNvSpPr>
            <a:spLocks noGrp="1" noChangeArrowheads="1"/>
          </p:cNvSpPr>
          <p:nvPr>
            <p:ph type="ftr" sz="quarter" idx="15"/>
          </p:nvPr>
        </p:nvSpPr>
        <p:spPr/>
        <p:txBody>
          <a:bodyPr/>
          <a:lstStyle>
            <a:lvl1pPr>
              <a:defRPr>
                <a:solidFill>
                  <a:schemeClr val="tx1">
                    <a:lumMod val="50000"/>
                    <a:lumOff val="50000"/>
                  </a:schemeClr>
                </a:solidFill>
              </a:defRPr>
            </a:lvl1pPr>
          </a:lstStyle>
          <a:p>
            <a:pPr>
              <a:defRPr/>
            </a:pPr>
            <a:r>
              <a:rPr lang="en-US" smtClean="0"/>
              <a:t>©MDE – Office of Instructional Support</a:t>
            </a:r>
            <a:endParaRPr lang="en-US" dirty="0"/>
          </a:p>
        </p:txBody>
      </p:sp>
      <p:sp>
        <p:nvSpPr>
          <p:cNvPr id="7" name="Slide Number Placeholder 6"/>
          <p:cNvSpPr>
            <a:spLocks noGrp="1"/>
          </p:cNvSpPr>
          <p:nvPr>
            <p:ph type="sldNum" sz="quarter" idx="16"/>
          </p:nvPr>
        </p:nvSpPr>
        <p:spPr/>
        <p:txBody>
          <a:bodyPr/>
          <a:lstStyle>
            <a:lvl1pPr>
              <a:defRPr smtClean="0"/>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41378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marL="342900" indent="-342900">
              <a:spcBef>
                <a:spcPts val="600"/>
              </a:spcBef>
              <a:buFont typeface="Arial" pitchFamily="34" charset="0"/>
              <a:buChar char="•"/>
              <a:defRPr>
                <a:solidFill>
                  <a:srgbClr val="223264"/>
                </a:solidFill>
                <a:latin typeface="Arial" pitchFamily="34" charset="0"/>
                <a:cs typeface="Arial" pitchFamily="34" charset="0"/>
              </a:defRPr>
            </a:lvl1pPr>
            <a:lvl2pPr marL="742950" indent="-285750">
              <a:spcBef>
                <a:spcPts val="600"/>
              </a:spcBef>
              <a:buFont typeface="Arial" pitchFamily="34" charset="0"/>
              <a:buChar char="•"/>
              <a:defRPr>
                <a:solidFill>
                  <a:srgbClr val="223264"/>
                </a:solidFill>
                <a:latin typeface="Arial" pitchFamily="34" charset="0"/>
                <a:cs typeface="Arial" pitchFamily="34" charset="0"/>
              </a:defRPr>
            </a:lvl2pPr>
            <a:lvl3pPr marL="1143000" indent="-228600">
              <a:spcBef>
                <a:spcPts val="600"/>
              </a:spcBef>
              <a:buFont typeface="Arial" pitchFamily="34" charset="0"/>
              <a:buChar char="•"/>
              <a:defRPr>
                <a:solidFill>
                  <a:srgbClr val="223264"/>
                </a:solidFill>
                <a:latin typeface="Arial" pitchFamily="34" charset="0"/>
                <a:cs typeface="Arial" pitchFamily="34" charset="0"/>
              </a:defRPr>
            </a:lvl3pPr>
            <a:lvl4pPr marL="1600200" indent="-228600">
              <a:spcBef>
                <a:spcPts val="600"/>
              </a:spcBef>
              <a:buFont typeface="Arial" pitchFamily="34" charset="0"/>
              <a:buChar char="•"/>
              <a:defRPr>
                <a:solidFill>
                  <a:srgbClr val="223264"/>
                </a:solidFill>
                <a:latin typeface="Arial" pitchFamily="34" charset="0"/>
                <a:cs typeface="Arial" pitchFamily="34" charset="0"/>
              </a:defRPr>
            </a:lvl4pPr>
            <a:lvl5pPr marL="2057400" indent="-228600">
              <a:spcBef>
                <a:spcPts val="600"/>
              </a:spcBef>
              <a:buFont typeface="Arial" pitchFamily="34" charset="0"/>
              <a:buChar cha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0"/>
            <a:ext cx="6477000" cy="1143000"/>
          </a:xfrm>
          <a:prstGeom prst="rect">
            <a:avLst/>
          </a:prstGeom>
        </p:spPr>
        <p:txBody>
          <a:bodyPr anchor="ctr"/>
          <a:lstStyle>
            <a:lvl1pPr marL="0" indent="0" algn="ctr">
              <a:buNone/>
              <a:defRPr lang="en-US" b="1" baseline="0" dirty="0" smtClean="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6" name="Rectangle 3"/>
          <p:cNvSpPr>
            <a:spLocks noGrp="1" noChangeArrowheads="1"/>
          </p:cNvSpPr>
          <p:nvPr>
            <p:ph type="dt" sz="half" idx="15"/>
          </p:nvPr>
        </p:nvSpPr>
        <p:spPr/>
        <p:txBody>
          <a:bodyPr/>
          <a:lstStyle>
            <a:lvl1pPr>
              <a:defRPr>
                <a:solidFill>
                  <a:schemeClr val="tx1">
                    <a:lumMod val="50000"/>
                    <a:lumOff val="50000"/>
                  </a:schemeClr>
                </a:solidFill>
              </a:defRPr>
            </a:lvl1pPr>
          </a:lstStyle>
          <a:p>
            <a:pPr>
              <a:defRPr/>
            </a:pPr>
            <a:r>
              <a:rPr lang="en-US" smtClean="0"/>
              <a:t>2015-2016</a:t>
            </a:r>
            <a:endParaRPr lang="en-US" dirty="0"/>
          </a:p>
        </p:txBody>
      </p:sp>
      <p:sp>
        <p:nvSpPr>
          <p:cNvPr id="7" name="Rectangle 4"/>
          <p:cNvSpPr>
            <a:spLocks noGrp="1" noChangeArrowheads="1"/>
          </p:cNvSpPr>
          <p:nvPr>
            <p:ph type="ftr" sz="quarter" idx="16"/>
          </p:nvPr>
        </p:nvSpPr>
        <p:spPr/>
        <p:txBody>
          <a:bodyPr/>
          <a:lstStyle>
            <a:lvl1pPr>
              <a:defRPr>
                <a:solidFill>
                  <a:schemeClr val="tx1">
                    <a:lumMod val="50000"/>
                    <a:lumOff val="50000"/>
                  </a:schemeClr>
                </a:solidFill>
              </a:defRPr>
            </a:lvl1pPr>
          </a:lstStyle>
          <a:p>
            <a:pPr>
              <a:defRPr/>
            </a:pPr>
            <a:r>
              <a:rPr lang="en-US" smtClean="0"/>
              <a:t>©MDE – Office of Instructional Support</a:t>
            </a:r>
            <a:endParaRPr lang="en-US" dirty="0"/>
          </a:p>
        </p:txBody>
      </p:sp>
      <p:sp>
        <p:nvSpPr>
          <p:cNvPr id="8" name="Slide Number Placeholder 6"/>
          <p:cNvSpPr>
            <a:spLocks noGrp="1"/>
          </p:cNvSpPr>
          <p:nvPr>
            <p:ph type="sldNum" sz="quarter" idx="17"/>
          </p:nvPr>
        </p:nvSpPr>
        <p:spPr/>
        <p:txBody>
          <a:bodyPr/>
          <a:lstStyle>
            <a:lvl1pPr>
              <a:defRPr smtClean="0"/>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197606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5800" y="1981200"/>
            <a:ext cx="7772400" cy="41148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vl5pPr marL="2057400" indent="-228600">
              <a:spcBef>
                <a:spcPts val="600"/>
              </a:spcBef>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2667000" y="0"/>
            <a:ext cx="6477000" cy="1143000"/>
          </a:xfrm>
          <a:prstGeom prst="rect">
            <a:avLst/>
          </a:prstGeom>
        </p:spPr>
        <p:txBody>
          <a:bodyPr anchor="ctr"/>
          <a:lstStyle>
            <a:lvl1pPr marL="0" indent="0" algn="ctr">
              <a:buNone/>
              <a:defRPr lang="en-US" b="1" baseline="0" dirty="0" smtClean="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p>
        </p:txBody>
      </p:sp>
      <p:sp>
        <p:nvSpPr>
          <p:cNvPr id="5" name="Rectangle 4"/>
          <p:cNvSpPr>
            <a:spLocks noGrp="1" noChangeArrowheads="1"/>
          </p:cNvSpPr>
          <p:nvPr>
            <p:ph type="dt" sz="half" idx="15"/>
          </p:nvPr>
        </p:nvSpPr>
        <p:spPr/>
        <p:txBody>
          <a:bodyPr/>
          <a:lstStyle>
            <a:lvl1pPr>
              <a:defRPr>
                <a:solidFill>
                  <a:schemeClr val="tx1">
                    <a:lumMod val="50000"/>
                    <a:lumOff val="50000"/>
                  </a:schemeClr>
                </a:solidFill>
              </a:defRPr>
            </a:lvl1pPr>
          </a:lstStyle>
          <a:p>
            <a:pPr>
              <a:defRPr/>
            </a:pPr>
            <a:r>
              <a:rPr lang="en-US" smtClean="0"/>
              <a:t>2015-2016</a:t>
            </a:r>
            <a:endParaRPr lang="en-US" dirty="0"/>
          </a:p>
        </p:txBody>
      </p:sp>
      <p:sp>
        <p:nvSpPr>
          <p:cNvPr id="6" name="Rectangle 5"/>
          <p:cNvSpPr>
            <a:spLocks noGrp="1" noChangeArrowheads="1"/>
          </p:cNvSpPr>
          <p:nvPr>
            <p:ph type="ftr" sz="quarter" idx="16"/>
          </p:nvPr>
        </p:nvSpPr>
        <p:spPr/>
        <p:txBody>
          <a:bodyPr/>
          <a:lstStyle>
            <a:lvl1pPr>
              <a:defRPr>
                <a:solidFill>
                  <a:schemeClr val="tx1">
                    <a:lumMod val="50000"/>
                    <a:lumOff val="50000"/>
                  </a:schemeClr>
                </a:solidFill>
              </a:defRPr>
            </a:lvl1pPr>
          </a:lstStyle>
          <a:p>
            <a:pPr>
              <a:defRPr/>
            </a:pPr>
            <a:r>
              <a:rPr lang="en-US" smtClean="0"/>
              <a:t>©MDE – Office of Instructional Support</a:t>
            </a:r>
            <a:endParaRPr lang="en-US" dirty="0"/>
          </a:p>
        </p:txBody>
      </p:sp>
      <p:sp>
        <p:nvSpPr>
          <p:cNvPr id="7" name="Slide Number Placeholder 6"/>
          <p:cNvSpPr>
            <a:spLocks noGrp="1"/>
          </p:cNvSpPr>
          <p:nvPr>
            <p:ph type="sldNum" sz="quarter" idx="17"/>
          </p:nvPr>
        </p:nvSpPr>
        <p:spPr/>
        <p:txBody>
          <a:bodyPr/>
          <a:lstStyle>
            <a:lvl1pPr>
              <a:defRPr smtClean="0"/>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131441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720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1037"/>
          <p:cNvSpPr>
            <a:spLocks noGrp="1" noChangeArrowheads="1"/>
          </p:cNvSpPr>
          <p:nvPr>
            <p:ph type="dt" sz="half" idx="10"/>
          </p:nvPr>
        </p:nvSpPr>
        <p:spPr>
          <a:ln/>
        </p:spPr>
        <p:txBody>
          <a:bodyPr/>
          <a:lstStyle>
            <a:lvl1pPr>
              <a:defRPr/>
            </a:lvl1pPr>
          </a:lstStyle>
          <a:p>
            <a:pPr>
              <a:defRPr/>
            </a:pPr>
            <a:r>
              <a:rPr lang="en-US" smtClean="0"/>
              <a:t>2015-2016</a:t>
            </a: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t>©MDE – Office of Instructional Support</a:t>
            </a: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E627F344-A42E-457C-8DE9-E41757FB0FF7}" type="slidenum">
              <a:rPr lang="en-US"/>
              <a:pPr>
                <a:defRPr/>
              </a:pPr>
              <a:t>‹#›</a:t>
            </a:fld>
            <a:endParaRPr lang="en-US"/>
          </a:p>
        </p:txBody>
      </p:sp>
    </p:spTree>
    <p:extLst>
      <p:ext uri="{BB962C8B-B14F-4D97-AF65-F5344CB8AC3E}">
        <p14:creationId xmlns:p14="http://schemas.microsoft.com/office/powerpoint/2010/main" val="104995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199"/>
            <a:ext cx="4040188" cy="6858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85999"/>
            <a:ext cx="4040188" cy="3840163"/>
          </a:xfrm>
          <a:prstGeom prst="rect">
            <a:avLst/>
          </a:prstGeom>
        </p:spPr>
        <p:txBody>
          <a:bodyPr/>
          <a:lstStyle>
            <a:lvl1pPr marL="342900" indent="-342900">
              <a:spcBef>
                <a:spcPts val="400"/>
              </a:spcBef>
              <a:buFont typeface="Arial" pitchFamily="34" charset="0"/>
              <a:buChar char="•"/>
              <a:defRPr sz="2400"/>
            </a:lvl1pPr>
            <a:lvl2pPr marL="742950" indent="-285750">
              <a:spcBef>
                <a:spcPts val="400"/>
              </a:spcBef>
              <a:buFont typeface="Arial" pitchFamily="34" charset="0"/>
              <a:buChar char="•"/>
              <a:defRPr sz="2000"/>
            </a:lvl2pPr>
            <a:lvl3pPr marL="1143000" indent="-228600">
              <a:spcBef>
                <a:spcPts val="400"/>
              </a:spcBef>
              <a:buFont typeface="Arial" pitchFamily="34" charset="0"/>
              <a:buChar char="•"/>
              <a:defRPr sz="1800"/>
            </a:lvl3pPr>
            <a:lvl4pPr marL="1600200" indent="-228600">
              <a:spcBef>
                <a:spcPts val="400"/>
              </a:spcBef>
              <a:buFont typeface="Arial" pitchFamily="34" charset="0"/>
              <a:buChar char="•"/>
              <a:defRPr sz="1600"/>
            </a:lvl4pPr>
            <a:lvl5pPr marL="2057400" indent="-228600">
              <a:spcBef>
                <a:spcPts val="400"/>
              </a:spcBef>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199"/>
            <a:ext cx="4041775" cy="6858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85999"/>
            <a:ext cx="4041775" cy="3840163"/>
          </a:xfrm>
          <a:prstGeom prst="rect">
            <a:avLst/>
          </a:prstGeom>
        </p:spPr>
        <p:txBody>
          <a:bodyPr/>
          <a:lstStyle>
            <a:lvl1pPr marL="342900" indent="-342900">
              <a:spcBef>
                <a:spcPts val="400"/>
              </a:spcBef>
              <a:buFont typeface="Arial" pitchFamily="34" charset="0"/>
              <a:buChar char="•"/>
              <a:defRPr sz="2400"/>
            </a:lvl1pPr>
            <a:lvl2pPr marL="742950" indent="-285750">
              <a:spcBef>
                <a:spcPts val="400"/>
              </a:spcBef>
              <a:buFont typeface="Arial" pitchFamily="34" charset="0"/>
              <a:buChar char="•"/>
              <a:defRPr sz="2000"/>
            </a:lvl2pPr>
            <a:lvl3pPr marL="1143000" indent="-228600">
              <a:spcBef>
                <a:spcPts val="400"/>
              </a:spcBef>
              <a:buFont typeface="Arial" pitchFamily="34" charset="0"/>
              <a:buChar char="•"/>
              <a:defRPr sz="1800"/>
            </a:lvl3pPr>
            <a:lvl4pPr marL="1600200" indent="-228600">
              <a:spcBef>
                <a:spcPts val="400"/>
              </a:spcBef>
              <a:buFont typeface="Arial" pitchFamily="34" charset="0"/>
              <a:buChar char="•"/>
              <a:defRPr sz="1600"/>
            </a:lvl4pPr>
            <a:lvl5pPr marL="2057400" indent="-228600">
              <a:spcBef>
                <a:spcPts val="400"/>
              </a:spcBef>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dt" sz="half" idx="10"/>
          </p:nvPr>
        </p:nvSpPr>
        <p:spPr>
          <a:ln/>
        </p:spPr>
        <p:txBody>
          <a:bodyPr/>
          <a:lstStyle>
            <a:lvl1pPr>
              <a:defRPr/>
            </a:lvl1pPr>
          </a:lstStyle>
          <a:p>
            <a:pPr>
              <a:defRPr/>
            </a:pPr>
            <a:r>
              <a:rPr lang="en-US" smtClean="0"/>
              <a:t>2015-2016</a:t>
            </a: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t>©MDE – Office of Instructional Support</a:t>
            </a: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fld id="{3FD5A03C-B0EA-4AD2-AF64-D5168E36048F}" type="slidenum">
              <a:rPr lang="en-US" smtClean="0"/>
              <a:pPr>
                <a:defRPr/>
              </a:pPr>
              <a:t>‹#›</a:t>
            </a:fld>
            <a:endParaRPr lang="en-US"/>
          </a:p>
        </p:txBody>
      </p:sp>
    </p:spTree>
    <p:extLst>
      <p:ext uri="{BB962C8B-B14F-4D97-AF65-F5344CB8AC3E}">
        <p14:creationId xmlns:p14="http://schemas.microsoft.com/office/powerpoint/2010/main" val="319398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752600"/>
            <a:ext cx="8458200" cy="4343400"/>
          </a:xfrm>
          <a:prstGeom prst="rect">
            <a:avLst/>
          </a:prstGeom>
        </p:spPr>
        <p:txBody>
          <a:bodyPr/>
          <a:lstStyle>
            <a:lvl1pPr marL="342900" indent="-342900">
              <a:spcBef>
                <a:spcPts val="600"/>
              </a:spcBef>
              <a:buFont typeface="Arial" pitchFamily="34" charset="0"/>
              <a:buChar char="•"/>
              <a:defRPr/>
            </a:lvl1pPr>
            <a:lvl2pPr marL="742950" indent="-285750">
              <a:spcBef>
                <a:spcPts val="600"/>
              </a:spcBef>
              <a:buFont typeface="Arial" pitchFamily="34" charset="0"/>
              <a:buChar char="•"/>
              <a:defRPr/>
            </a:lvl2pPr>
            <a:lvl3pPr marL="1143000" indent="-228600">
              <a:spcBef>
                <a:spcPts val="600"/>
              </a:spcBef>
              <a:buFont typeface="Arial" pitchFamily="34" charset="0"/>
              <a:buChar char="•"/>
              <a:defRPr/>
            </a:lvl3pPr>
            <a:lvl4pPr marL="1600200" indent="-228600">
              <a:spcBef>
                <a:spcPts val="600"/>
              </a:spcBef>
              <a:buFont typeface="Arial" pitchFamily="34" charset="0"/>
              <a:buChar char="•"/>
              <a:defRPr/>
            </a:lvl4pPr>
            <a:lvl5pPr marL="2057400" indent="-228600">
              <a:spcBef>
                <a:spcPts val="600"/>
              </a:spcBef>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2015-2016</a:t>
            </a: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©MDE – Office of Instructional Support</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3FD5A03C-B0EA-4AD2-AF64-D5168E36048F}" type="slidenum">
              <a:rPr lang="en-US" smtClean="0"/>
              <a:pPr>
                <a:defRPr/>
              </a:pPr>
              <a:t>‹#›</a:t>
            </a:fld>
            <a:endParaRPr lang="en-US"/>
          </a:p>
        </p:txBody>
      </p:sp>
    </p:spTree>
    <p:extLst>
      <p:ext uri="{BB962C8B-B14F-4D97-AF65-F5344CB8AC3E}">
        <p14:creationId xmlns:p14="http://schemas.microsoft.com/office/powerpoint/2010/main" val="341717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1588"/>
            <a:ext cx="91630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590800" y="6356350"/>
            <a:ext cx="4038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ＭＳ Ｐゴシック" charset="0"/>
                <a:cs typeface="+mn-cs"/>
              </a:defRPr>
            </a:lvl1pPr>
          </a:lstStyle>
          <a:p>
            <a:pPr>
              <a:defRPr/>
            </a:pPr>
            <a:r>
              <a:rPr lang="en-US" smtClean="0"/>
              <a:t>©MDE – Office of Instructional Support</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ＭＳ Ｐゴシック" charset="0"/>
                <a:cs typeface="+mn-cs"/>
              </a:defRPr>
            </a:lvl1pPr>
          </a:lstStyle>
          <a:p>
            <a:pPr>
              <a:defRPr/>
            </a:pPr>
            <a:r>
              <a:rPr lang="en-US" smtClean="0"/>
              <a:t>2015-2016</a:t>
            </a:r>
            <a:endParaRPr lang="en-US" dirty="0"/>
          </a:p>
        </p:txBody>
      </p:sp>
      <p:sp>
        <p:nvSpPr>
          <p:cNvPr id="10" name="Slide Number Placeholder 6"/>
          <p:cNvSpPr>
            <a:spLocks noGrp="1"/>
          </p:cNvSpPr>
          <p:nvPr>
            <p:ph type="sldNum" sz="quarter" idx="4"/>
          </p:nvPr>
        </p:nvSpPr>
        <p:spPr>
          <a:xfrm>
            <a:off x="662940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FD5A03C-B0EA-4AD2-AF64-D5168E36048F}" type="slidenum">
              <a:rPr lang="en-US" smtClean="0"/>
              <a:pPr>
                <a:defRPr/>
              </a:pPr>
              <a:t>‹#›</a:t>
            </a:fld>
            <a:endParaRPr lang="en-US" dirty="0"/>
          </a:p>
        </p:txBody>
      </p:sp>
    </p:spTree>
    <p:extLst>
      <p:ext uri="{BB962C8B-B14F-4D97-AF65-F5344CB8AC3E}">
        <p14:creationId xmlns:p14="http://schemas.microsoft.com/office/powerpoint/2010/main" val="38571980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676" r:id="rId14"/>
  </p:sldLayoutIdLst>
  <p:hf sldNum="0" hdr="0"/>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1588"/>
            <a:ext cx="91630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590800" y="6356350"/>
            <a:ext cx="4038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ＭＳ Ｐゴシック" charset="0"/>
                <a:cs typeface="+mn-cs"/>
              </a:defRPr>
            </a:lvl1pPr>
          </a:lstStyle>
          <a:p>
            <a:pPr>
              <a:defRPr/>
            </a:pPr>
            <a:r>
              <a:rPr lang="en-US" smtClean="0">
                <a:solidFill>
                  <a:prstClr val="black">
                    <a:tint val="75000"/>
                  </a:prstClr>
                </a:solidFill>
              </a:rPr>
              <a:t>©MDE – Office of Instructional Support</a:t>
            </a:r>
            <a:endParaRPr lang="en-US" dirty="0">
              <a:solidFill>
                <a:prstClr val="black">
                  <a:tint val="75000"/>
                </a:prstClr>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ＭＳ Ｐゴシック" charset="0"/>
                <a:cs typeface="+mn-cs"/>
              </a:defRPr>
            </a:lvl1pPr>
          </a:lstStyle>
          <a:p>
            <a:pPr>
              <a:defRPr/>
            </a:pPr>
            <a:r>
              <a:rPr lang="en-US" smtClean="0">
                <a:solidFill>
                  <a:prstClr val="black">
                    <a:tint val="75000"/>
                  </a:prstClr>
                </a:solidFill>
              </a:rPr>
              <a:t>2015-2016</a:t>
            </a:r>
            <a:endParaRPr lang="en-US" dirty="0">
              <a:solidFill>
                <a:prstClr val="black">
                  <a:tint val="75000"/>
                </a:prstClr>
              </a:solidFill>
            </a:endParaRPr>
          </a:p>
        </p:txBody>
      </p:sp>
      <p:sp>
        <p:nvSpPr>
          <p:cNvPr id="10" name="Slide Number Placeholder 6"/>
          <p:cNvSpPr>
            <a:spLocks noGrp="1"/>
          </p:cNvSpPr>
          <p:nvPr>
            <p:ph type="sldNum" sz="quarter" idx="4"/>
          </p:nvPr>
        </p:nvSpPr>
        <p:spPr>
          <a:xfrm>
            <a:off x="662940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FD5A03C-B0EA-4AD2-AF64-D5168E36048F}" type="slidenum">
              <a:rPr lang="en-US"/>
              <a:pPr>
                <a:defRPr/>
              </a:pPr>
              <a:t>‹#›</a:t>
            </a:fld>
            <a:endParaRPr lang="en-US" dirty="0"/>
          </a:p>
        </p:txBody>
      </p:sp>
    </p:spTree>
    <p:extLst>
      <p:ext uri="{BB962C8B-B14F-4D97-AF65-F5344CB8AC3E}">
        <p14:creationId xmlns:p14="http://schemas.microsoft.com/office/powerpoint/2010/main" val="39179462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sldNum="0" hdr="0"/>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tinternetmodules.org/" TargetMode="External"/><Relationship Id="rId7" Type="http://schemas.openxmlformats.org/officeDocument/2006/relationships/hyperlink" Target="http://www.mde.k12.ms.us/O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ocali.org/up_doc/AT_Resource_Guide_4.pdf" TargetMode="External"/><Relationship Id="rId5" Type="http://schemas.openxmlformats.org/officeDocument/2006/relationships/hyperlink" Target="http://autismnow.org/articles/helpful-links-to-assistive-technology/#Intro" TargetMode="External"/><Relationship Id="rId4" Type="http://schemas.openxmlformats.org/officeDocument/2006/relationships/hyperlink" Target="http://www.sc.edu/scatp/aacguide.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tbradley@mdek12.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tlaney@mdek12.org" TargetMode="External"/><Relationship Id="rId5" Type="http://schemas.openxmlformats.org/officeDocument/2006/relationships/hyperlink" Target="mailto:scoon@mdek12.org" TargetMode="External"/><Relationship Id="rId4" Type="http://schemas.openxmlformats.org/officeDocument/2006/relationships/hyperlink" Target="mailto:marice@mdek12.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mdek12.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103" name="Rectangle 5"/>
          <p:cNvSpPr>
            <a:spLocks noGrp="1" noChangeArrowheads="1"/>
          </p:cNvSpPr>
          <p:nvPr>
            <p:ph type="ctrTitle"/>
          </p:nvPr>
        </p:nvSpPr>
        <p:spPr>
          <a:xfrm>
            <a:off x="685800" y="1219200"/>
            <a:ext cx="7772400" cy="1470025"/>
          </a:xfrm>
        </p:spPr>
        <p:txBody>
          <a:bodyPr/>
          <a:lstStyle/>
          <a:p>
            <a:r>
              <a:rPr lang="en-US" dirty="0" smtClean="0"/>
              <a:t>Special Considerations:</a:t>
            </a:r>
            <a:br>
              <a:rPr lang="en-US" dirty="0" smtClean="0"/>
            </a:br>
            <a:r>
              <a:rPr lang="en-US" dirty="0" smtClean="0"/>
              <a:t>Assistive Technology and </a:t>
            </a:r>
            <a:br>
              <a:rPr lang="en-US" dirty="0" smtClean="0"/>
            </a:br>
            <a:r>
              <a:rPr lang="en-US" dirty="0" smtClean="0"/>
              <a:t>Communication</a:t>
            </a:r>
            <a:br>
              <a:rPr lang="en-US" dirty="0" smtClean="0"/>
            </a:br>
            <a:r>
              <a:rPr lang="en-US" dirty="0" smtClean="0"/>
              <a:t/>
            </a:r>
            <a:br>
              <a:rPr lang="en-US" dirty="0" smtClean="0"/>
            </a:br>
            <a:endParaRPr lang="en-US" dirty="0" smtClean="0"/>
          </a:p>
        </p:txBody>
      </p:sp>
      <p:sp>
        <p:nvSpPr>
          <p:cNvPr id="5" name="Subtitle 4"/>
          <p:cNvSpPr>
            <a:spLocks noGrp="1"/>
          </p:cNvSpPr>
          <p:nvPr>
            <p:ph type="subTitle" idx="1"/>
          </p:nvPr>
        </p:nvSpPr>
        <p:spPr/>
        <p:txBody>
          <a:bodyPr/>
          <a:lstStyle/>
          <a:p>
            <a:endParaRPr lang="en-US" dirty="0" smtClean="0"/>
          </a:p>
          <a:p>
            <a:r>
              <a:rPr lang="en-US" dirty="0" smtClean="0"/>
              <a:t>Office of Special Education</a:t>
            </a:r>
            <a:br>
              <a:rPr lang="en-US" dirty="0" smtClean="0"/>
            </a:br>
            <a:r>
              <a:rPr lang="en-US" dirty="0" smtClean="0"/>
              <a:t>Division of District Support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sz="3000" dirty="0" smtClean="0"/>
              <a:t>Special Considerations on the IEP</a:t>
            </a:r>
            <a:endParaRPr lang="en-US" sz="3000" dirty="0"/>
          </a:p>
        </p:txBody>
      </p:sp>
      <p:pic>
        <p:nvPicPr>
          <p:cNvPr id="6" name="Content Placeholder 5" descr="iep-form-2014-07-01-final79855D183B5D [Read-Only] [Compatibility Mode] -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1"/>
            <a:ext cx="8229600" cy="4688920"/>
          </a:xfrm>
        </p:spPr>
      </p:pic>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8222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Something to Think About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If the child has a primary or related service eligibility ruling in Language/Speech or receives any type of Language/Speech service, the IEP Committee </a:t>
            </a:r>
            <a:r>
              <a:rPr lang="en-US" b="1" i="1" dirty="0" smtClean="0"/>
              <a:t>must answer Yes </a:t>
            </a:r>
            <a:r>
              <a:rPr lang="en-US" dirty="0" smtClean="0"/>
              <a:t>to the question “Does the child have special communication needs?”</a:t>
            </a:r>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4198320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Document the Basis for </a:t>
            </a:r>
          </a:p>
          <a:p>
            <a:r>
              <a:rPr lang="en-US" dirty="0" smtClean="0"/>
              <a:t>the Decision</a:t>
            </a:r>
            <a:endParaRPr lang="en-US" dirty="0"/>
          </a:p>
        </p:txBody>
      </p:sp>
      <p:sp>
        <p:nvSpPr>
          <p:cNvPr id="3" name="Content Placeholder 2"/>
          <p:cNvSpPr>
            <a:spLocks noGrp="1"/>
          </p:cNvSpPr>
          <p:nvPr>
            <p:ph idx="1"/>
          </p:nvPr>
        </p:nvSpPr>
        <p:spPr/>
        <p:txBody>
          <a:bodyPr/>
          <a:lstStyle/>
          <a:p>
            <a:pPr marL="0" indent="0">
              <a:buNone/>
            </a:pPr>
            <a:r>
              <a:rPr lang="en-US" dirty="0" smtClean="0"/>
              <a:t>When considering the child’s communication needs, ask:</a:t>
            </a:r>
          </a:p>
          <a:p>
            <a:r>
              <a:rPr lang="en-US" dirty="0" smtClean="0"/>
              <a:t>What communication demands and opportunities does the child have?</a:t>
            </a:r>
          </a:p>
          <a:p>
            <a:r>
              <a:rPr lang="en-US" dirty="0" smtClean="0"/>
              <a:t>Does the child have the skills and strategies to meet those demands?</a:t>
            </a:r>
          </a:p>
          <a:p>
            <a:pPr marL="0" indent="0">
              <a:buNone/>
            </a:pPr>
            <a:endParaRPr lang="en-US" dirty="0" smtClean="0"/>
          </a:p>
          <a:p>
            <a:pPr marL="0" indent="0">
              <a:buNone/>
            </a:pPr>
            <a:endParaRPr lang="en-US" dirty="0" smtClean="0"/>
          </a:p>
          <a:p>
            <a:pPr marL="0" indent="0">
              <a:buNone/>
            </a:pPr>
            <a:endParaRPr lang="en-US" dirty="0" smtClean="0"/>
          </a:p>
          <a:p>
            <a:pPr marL="0" indent="0" algn="ctr">
              <a:buNone/>
            </a:pPr>
            <a:endParaRPr lang="en-US" dirty="0"/>
          </a:p>
          <a:p>
            <a:pPr marL="0" indent="0">
              <a:buNone/>
            </a:pPr>
            <a:endParaRPr lang="en-US" dirty="0"/>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478064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667000" y="533400"/>
            <a:ext cx="6477000" cy="609600"/>
          </a:xfrm>
        </p:spPr>
        <p:txBody>
          <a:bodyPr/>
          <a:lstStyle/>
          <a:p>
            <a:r>
              <a:rPr lang="en-US" dirty="0"/>
              <a:t>Document the Basis for </a:t>
            </a:r>
          </a:p>
          <a:p>
            <a:r>
              <a:rPr lang="en-US" dirty="0"/>
              <a:t>the Decision</a:t>
            </a:r>
          </a:p>
          <a:p>
            <a:endParaRPr lang="en-US" dirty="0"/>
          </a:p>
        </p:txBody>
      </p:sp>
      <p:sp>
        <p:nvSpPr>
          <p:cNvPr id="3" name="Content Placeholder 2"/>
          <p:cNvSpPr>
            <a:spLocks noGrp="1"/>
          </p:cNvSpPr>
          <p:nvPr>
            <p:ph idx="1"/>
          </p:nvPr>
        </p:nvSpPr>
        <p:spPr/>
        <p:txBody>
          <a:bodyPr/>
          <a:lstStyle/>
          <a:p>
            <a:r>
              <a:rPr lang="en-US" dirty="0" smtClean="0"/>
              <a:t>Can the child fulfill his or her need to communicate in different settings?</a:t>
            </a:r>
          </a:p>
          <a:p>
            <a:r>
              <a:rPr lang="en-US" dirty="0" smtClean="0"/>
              <a:t>Does the child communicate appropriately and effectively?</a:t>
            </a:r>
          </a:p>
          <a:p>
            <a:r>
              <a:rPr lang="en-US" dirty="0" smtClean="0"/>
              <a:t>How would the communication be described?</a:t>
            </a:r>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45970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667000" y="342107"/>
            <a:ext cx="6477000" cy="1143000"/>
          </a:xfrm>
        </p:spPr>
        <p:txBody>
          <a:bodyPr/>
          <a:lstStyle/>
          <a:p>
            <a:pPr>
              <a:spcBef>
                <a:spcPts val="0"/>
              </a:spcBef>
            </a:pPr>
            <a:r>
              <a:rPr lang="en-US" dirty="0"/>
              <a:t>Document the Basis for </a:t>
            </a:r>
          </a:p>
          <a:p>
            <a:r>
              <a:rPr lang="en-US" dirty="0"/>
              <a:t>the Decision</a:t>
            </a:r>
          </a:p>
          <a:p>
            <a:endParaRPr lang="en-US" dirty="0"/>
          </a:p>
        </p:txBody>
      </p:sp>
      <p:sp>
        <p:nvSpPr>
          <p:cNvPr id="3" name="Content Placeholder 2"/>
          <p:cNvSpPr>
            <a:spLocks noGrp="1"/>
          </p:cNvSpPr>
          <p:nvPr>
            <p:ph idx="1"/>
          </p:nvPr>
        </p:nvSpPr>
        <p:spPr/>
        <p:txBody>
          <a:bodyPr/>
          <a:lstStyle/>
          <a:p>
            <a:r>
              <a:rPr lang="en-US" dirty="0" smtClean="0"/>
              <a:t>Write a description of the child’s needs including methods of communication, the settings and/or situations in which the child will need support, etc.</a:t>
            </a:r>
          </a:p>
          <a:p>
            <a:r>
              <a:rPr lang="en-US" dirty="0" smtClean="0"/>
              <a:t>Record the sources of data used to determine the child’s special communication needs.</a:t>
            </a:r>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97827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Special Considerations</a:t>
            </a:r>
            <a:endParaRPr lang="en-US" dirty="0"/>
          </a:p>
        </p:txBody>
      </p:sp>
      <p:sp>
        <p:nvSpPr>
          <p:cNvPr id="166916" name="Slide Number Placeholder 4"/>
          <p:cNvSpPr>
            <a:spLocks noGrp="1"/>
          </p:cNvSpPr>
          <p:nvPr>
            <p:ph type="sldNum" sz="quarter" idx="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BDB98AC7-BA41-43E5-B5A2-4614D8335058}" type="slidenum">
              <a:rPr lang="en-US" altLang="en-US" sz="1200" smtClean="0">
                <a:solidFill>
                  <a:srgbClr val="898989"/>
                </a:solidFill>
                <a:latin typeface="Calibri" panose="020F0502020204030204" pitchFamily="34" charset="0"/>
              </a:rPr>
              <a:pPr/>
              <a:t>15</a:t>
            </a:fld>
            <a:endParaRPr lang="en-US" altLang="en-US" sz="1200" smtClean="0">
              <a:solidFill>
                <a:srgbClr val="898989"/>
              </a:solidFill>
              <a:latin typeface="Calibri" panose="020F0502020204030204" pitchFamily="34" charset="0"/>
            </a:endParaRPr>
          </a:p>
        </p:txBody>
      </p:sp>
      <p:sp>
        <p:nvSpPr>
          <p:cNvPr id="5" name="TextBox 4"/>
          <p:cNvSpPr txBox="1"/>
          <p:nvPr/>
        </p:nvSpPr>
        <p:spPr>
          <a:xfrm>
            <a:off x="3124200" y="1232638"/>
            <a:ext cx="3281668" cy="584775"/>
          </a:xfrm>
          <a:prstGeom prst="rect">
            <a:avLst/>
          </a:prstGeom>
          <a:noFill/>
        </p:spPr>
        <p:txBody>
          <a:bodyPr wrap="none" rtlCol="0">
            <a:spAutoFit/>
          </a:bodyPr>
          <a:lstStyle/>
          <a:p>
            <a:r>
              <a:rPr lang="en-US" sz="3200" b="1" dirty="0" smtClean="0">
                <a:solidFill>
                  <a:schemeClr val="accent1">
                    <a:lumMod val="50000"/>
                  </a:schemeClr>
                </a:solidFill>
                <a:latin typeface="Arial" panose="020B0604020202020204" pitchFamily="34" charset="0"/>
                <a:cs typeface="Arial" panose="020B0604020202020204" pitchFamily="34" charset="0"/>
              </a:rPr>
              <a:t>Communication</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9800"/>
            <a:ext cx="8365729" cy="2438400"/>
          </a:xfrm>
          <a:prstGeom prst="rect">
            <a:avLst/>
          </a:prstGeom>
        </p:spPr>
      </p:pic>
      <p:sp>
        <p:nvSpPr>
          <p:cNvPr id="7" name="Rectangle 6"/>
          <p:cNvSpPr/>
          <p:nvPr/>
        </p:nvSpPr>
        <p:spPr>
          <a:xfrm>
            <a:off x="430161" y="6291205"/>
            <a:ext cx="6096000" cy="276999"/>
          </a:xfrm>
          <a:prstGeom prst="rect">
            <a:avLst/>
          </a:prstGeom>
        </p:spPr>
        <p:txBody>
          <a:bodyPr wrap="square">
            <a:spAutoFit/>
          </a:bodyPr>
          <a:lstStyle/>
          <a:p>
            <a:pPr lvl="0" eaLnBrk="1" fontAlgn="auto" hangingPunct="1">
              <a:spcBef>
                <a:spcPts val="0"/>
              </a:spcBef>
              <a:spcAft>
                <a:spcPts val="0"/>
              </a:spcAft>
              <a:defRPr/>
            </a:pPr>
            <a:r>
              <a:rPr lang="en-US" sz="1200" b="1" dirty="0" smtClean="0">
                <a:solidFill>
                  <a:srgbClr val="223264"/>
                </a:solidFill>
              </a:rPr>
              <a:t>Standards-Based IEPs                                                @MDE – Office of District Support</a:t>
            </a:r>
            <a:endParaRPr lang="en-US" sz="1200" b="1" dirty="0">
              <a:solidFill>
                <a:srgbClr val="223264"/>
              </a:solidFill>
            </a:endParaRPr>
          </a:p>
        </p:txBody>
      </p:sp>
    </p:spTree>
    <p:extLst>
      <p:ext uri="{BB962C8B-B14F-4D97-AF65-F5344CB8AC3E}">
        <p14:creationId xmlns:p14="http://schemas.microsoft.com/office/powerpoint/2010/main" val="424963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Special Considerations</a:t>
            </a:r>
            <a:endParaRPr lang="en-US" dirty="0"/>
          </a:p>
        </p:txBody>
      </p:sp>
      <p:sp>
        <p:nvSpPr>
          <p:cNvPr id="166916" name="Slide Number Placeholder 4"/>
          <p:cNvSpPr>
            <a:spLocks noGrp="1"/>
          </p:cNvSpPr>
          <p:nvPr>
            <p:ph type="sldNum" sz="quarter" idx="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BDB98AC7-BA41-43E5-B5A2-4614D8335058}" type="slidenum">
              <a:rPr lang="en-US" altLang="en-US" sz="1200" smtClean="0">
                <a:solidFill>
                  <a:srgbClr val="898989"/>
                </a:solidFill>
                <a:latin typeface="Calibri" panose="020F0502020204030204" pitchFamily="34" charset="0"/>
              </a:rPr>
              <a:pPr/>
              <a:t>16</a:t>
            </a:fld>
            <a:endParaRPr lang="en-US" altLang="en-US" sz="1200" smtClean="0">
              <a:solidFill>
                <a:srgbClr val="898989"/>
              </a:solidFill>
              <a:latin typeface="Calibri" panose="020F0502020204030204" pitchFamily="34" charset="0"/>
            </a:endParaRPr>
          </a:p>
        </p:txBody>
      </p:sp>
      <p:sp>
        <p:nvSpPr>
          <p:cNvPr id="5" name="TextBox 4"/>
          <p:cNvSpPr txBox="1"/>
          <p:nvPr/>
        </p:nvSpPr>
        <p:spPr>
          <a:xfrm>
            <a:off x="3124200" y="1232638"/>
            <a:ext cx="3281668" cy="584775"/>
          </a:xfrm>
          <a:prstGeom prst="rect">
            <a:avLst/>
          </a:prstGeom>
          <a:noFill/>
        </p:spPr>
        <p:txBody>
          <a:bodyPr wrap="none" rtlCol="0">
            <a:spAutoFit/>
          </a:bodyPr>
          <a:lstStyle/>
          <a:p>
            <a:r>
              <a:rPr lang="en-US" sz="3200" b="1" dirty="0" smtClean="0">
                <a:solidFill>
                  <a:schemeClr val="accent1">
                    <a:lumMod val="50000"/>
                  </a:schemeClr>
                </a:solidFill>
                <a:latin typeface="Arial" panose="020B0604020202020204" pitchFamily="34" charset="0"/>
                <a:cs typeface="Arial" panose="020B0604020202020204" pitchFamily="34" charset="0"/>
              </a:rPr>
              <a:t>Communication</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09800"/>
            <a:ext cx="8579193" cy="2362200"/>
          </a:xfrm>
          <a:prstGeom prst="rect">
            <a:avLst/>
          </a:prstGeom>
        </p:spPr>
      </p:pic>
      <p:sp>
        <p:nvSpPr>
          <p:cNvPr id="7" name="Rectangle 6"/>
          <p:cNvSpPr/>
          <p:nvPr/>
        </p:nvSpPr>
        <p:spPr>
          <a:xfrm>
            <a:off x="381000" y="6361245"/>
            <a:ext cx="6096000" cy="276999"/>
          </a:xfrm>
          <a:prstGeom prst="rect">
            <a:avLst/>
          </a:prstGeom>
        </p:spPr>
        <p:txBody>
          <a:bodyPr wrap="square">
            <a:spAutoFit/>
          </a:bodyPr>
          <a:lstStyle/>
          <a:p>
            <a:pPr lvl="0" eaLnBrk="1" fontAlgn="auto" hangingPunct="1">
              <a:spcBef>
                <a:spcPts val="0"/>
              </a:spcBef>
              <a:spcAft>
                <a:spcPts val="0"/>
              </a:spcAft>
              <a:defRPr/>
            </a:pPr>
            <a:r>
              <a:rPr lang="en-US" sz="1200" b="1" dirty="0" smtClean="0">
                <a:solidFill>
                  <a:srgbClr val="223264"/>
                </a:solidFill>
              </a:rPr>
              <a:t>Standards-Based IEPs                                                @MDE – Office of District Support</a:t>
            </a:r>
            <a:endParaRPr lang="en-US" sz="1200" b="1" dirty="0">
              <a:solidFill>
                <a:srgbClr val="223264"/>
              </a:solidFill>
            </a:endParaRPr>
          </a:p>
        </p:txBody>
      </p:sp>
    </p:spTree>
    <p:extLst>
      <p:ext uri="{BB962C8B-B14F-4D97-AF65-F5344CB8AC3E}">
        <p14:creationId xmlns:p14="http://schemas.microsoft.com/office/powerpoint/2010/main" val="123572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What is Assistive Technology?</a:t>
            </a:r>
            <a:endParaRPr lang="en-US" dirty="0"/>
          </a:p>
        </p:txBody>
      </p:sp>
      <p:sp>
        <p:nvSpPr>
          <p:cNvPr id="6152" name="Rectangle 6"/>
          <p:cNvSpPr>
            <a:spLocks noGrp="1" noChangeArrowheads="1"/>
          </p:cNvSpPr>
          <p:nvPr>
            <p:ph idx="1"/>
          </p:nvPr>
        </p:nvSpPr>
        <p:spPr>
          <a:xfrm>
            <a:off x="533400" y="1295400"/>
            <a:ext cx="8229600" cy="4525963"/>
          </a:xfrm>
        </p:spPr>
        <p:txBody>
          <a:bodyPr/>
          <a:lstStyle/>
          <a:p>
            <a:pPr marL="0" indent="0">
              <a:spcBef>
                <a:spcPts val="600"/>
              </a:spcBef>
              <a:buNone/>
            </a:pPr>
            <a:r>
              <a:rPr lang="en-US" dirty="0" smtClean="0"/>
              <a:t>An </a:t>
            </a:r>
            <a:r>
              <a:rPr lang="en-US" i="1" dirty="0" smtClean="0"/>
              <a:t>Assistive Technology </a:t>
            </a:r>
            <a:r>
              <a:rPr lang="en-US" i="1" dirty="0"/>
              <a:t>D</a:t>
            </a:r>
            <a:r>
              <a:rPr lang="en-US" i="1" dirty="0" smtClean="0"/>
              <a:t>evice </a:t>
            </a:r>
            <a:r>
              <a:rPr lang="en-US" dirty="0" smtClean="0"/>
              <a:t>is any item, piece of equipment, or product system, whether acquired commercially or off the shelf, modified, or customized, that is used to increase, maintain, or improve the functional capabilities of a child with a disability. It does not include a medical device that is surgically implanted, or the replacement of such device.</a:t>
            </a:r>
          </a:p>
          <a:p>
            <a:pPr lvl="1">
              <a:spcBef>
                <a:spcPts val="600"/>
              </a:spcBef>
            </a:pPr>
            <a:endParaRPr lang="en-US" dirty="0"/>
          </a:p>
        </p:txBody>
      </p:sp>
      <p:sp>
        <p:nvSpPr>
          <p:cNvPr id="3" name="Date Placeholder 2"/>
          <p:cNvSpPr>
            <a:spLocks noGrp="1"/>
          </p:cNvSpPr>
          <p:nvPr>
            <p:ph type="dt" sz="half" idx="14"/>
          </p:nvPr>
        </p:nvSpPr>
        <p:spPr/>
        <p:txBody>
          <a:bodyPr/>
          <a:lstStyle/>
          <a:p>
            <a:pPr>
              <a:defRPr/>
            </a:pPr>
            <a:r>
              <a:rPr lang="en-US" smtClean="0"/>
              <a:t>2015-2016</a:t>
            </a:r>
            <a:endParaRPr lang="en-US" dirty="0"/>
          </a:p>
        </p:txBody>
      </p:sp>
      <p:sp>
        <p:nvSpPr>
          <p:cNvPr id="4" name="Footer Placeholder 3"/>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06546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What is Assistive Technology?</a:t>
            </a:r>
            <a:endParaRPr lang="en-US" dirty="0"/>
          </a:p>
        </p:txBody>
      </p:sp>
      <p:sp>
        <p:nvSpPr>
          <p:cNvPr id="6152" name="Rectangle 6"/>
          <p:cNvSpPr>
            <a:spLocks noGrp="1" noChangeArrowheads="1"/>
          </p:cNvSpPr>
          <p:nvPr>
            <p:ph idx="1"/>
          </p:nvPr>
        </p:nvSpPr>
        <p:spPr>
          <a:xfrm>
            <a:off x="533400" y="1295400"/>
            <a:ext cx="8229600" cy="4525963"/>
          </a:xfrm>
        </p:spPr>
        <p:txBody>
          <a:bodyPr/>
          <a:lstStyle/>
          <a:p>
            <a:pPr marL="0" indent="0">
              <a:spcBef>
                <a:spcPts val="600"/>
              </a:spcBef>
              <a:buNone/>
            </a:pPr>
            <a:r>
              <a:rPr lang="en-US" dirty="0" smtClean="0"/>
              <a:t>An </a:t>
            </a:r>
            <a:r>
              <a:rPr lang="en-US" i="1" dirty="0" smtClean="0"/>
              <a:t>Assistive Technology Service </a:t>
            </a:r>
            <a:r>
              <a:rPr lang="en-US" dirty="0" smtClean="0"/>
              <a:t>is any service that directly assists a child with a disability in the selection, acquisition, or use of an assistive technology device.  </a:t>
            </a:r>
          </a:p>
          <a:p>
            <a:pPr marL="0" indent="0">
              <a:spcBef>
                <a:spcPts val="600"/>
              </a:spcBef>
              <a:buNone/>
            </a:pPr>
            <a:endParaRPr lang="en-US" dirty="0"/>
          </a:p>
          <a:p>
            <a:pPr marL="0" indent="0">
              <a:buNone/>
            </a:pPr>
            <a:r>
              <a:rPr lang="en-US" i="1" dirty="0"/>
              <a:t>Assistive Technology is not just a device…</a:t>
            </a:r>
          </a:p>
          <a:p>
            <a:pPr marL="0" indent="0">
              <a:buNone/>
            </a:pPr>
            <a:r>
              <a:rPr lang="en-US" dirty="0" smtClean="0"/>
              <a:t>What </a:t>
            </a:r>
            <a:r>
              <a:rPr lang="en-US" dirty="0"/>
              <a:t>does the child need in order to access the general education curriculum?</a:t>
            </a:r>
          </a:p>
          <a:p>
            <a:pPr marL="0" indent="0">
              <a:spcBef>
                <a:spcPts val="600"/>
              </a:spcBef>
              <a:buNone/>
            </a:pPr>
            <a:endParaRPr lang="en-US" dirty="0" smtClean="0"/>
          </a:p>
        </p:txBody>
      </p:sp>
      <p:sp>
        <p:nvSpPr>
          <p:cNvPr id="3" name="Date Placeholder 2"/>
          <p:cNvSpPr>
            <a:spLocks noGrp="1"/>
          </p:cNvSpPr>
          <p:nvPr>
            <p:ph type="dt" sz="half" idx="14"/>
          </p:nvPr>
        </p:nvSpPr>
        <p:spPr/>
        <p:txBody>
          <a:bodyPr/>
          <a:lstStyle/>
          <a:p>
            <a:pPr>
              <a:defRPr/>
            </a:pPr>
            <a:r>
              <a:rPr lang="en-US" smtClean="0"/>
              <a:t>2015-2016</a:t>
            </a:r>
            <a:endParaRPr lang="en-US" dirty="0"/>
          </a:p>
        </p:txBody>
      </p:sp>
      <p:sp>
        <p:nvSpPr>
          <p:cNvPr id="4" name="Footer Placeholder 3"/>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305890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Examples of Assistive Technology</a:t>
            </a:r>
            <a:endParaRPr lang="en-US" dirty="0"/>
          </a:p>
        </p:txBody>
      </p:sp>
      <p:sp>
        <p:nvSpPr>
          <p:cNvPr id="3" name="Content Placeholder 2"/>
          <p:cNvSpPr>
            <a:spLocks noGrp="1"/>
          </p:cNvSpPr>
          <p:nvPr>
            <p:ph idx="1"/>
          </p:nvPr>
        </p:nvSpPr>
        <p:spPr>
          <a:xfrm>
            <a:off x="495300" y="1486693"/>
            <a:ext cx="8229600" cy="4525963"/>
          </a:xfrm>
        </p:spPr>
        <p:txBody>
          <a:bodyPr/>
          <a:lstStyle/>
          <a:p>
            <a:pPr lvl="0" eaLnBrk="0" hangingPunct="0">
              <a:spcBef>
                <a:spcPct val="0"/>
              </a:spcBef>
              <a:buFont typeface="Arial" panose="020B0604020202020204" pitchFamily="34" charset="0"/>
              <a:buChar char="•"/>
            </a:pPr>
            <a:r>
              <a:rPr lang="en-US" altLang="en-US" sz="3000" b="1" dirty="0" smtClean="0">
                <a:solidFill>
                  <a:schemeClr val="tx2">
                    <a:lumMod val="75000"/>
                  </a:schemeClr>
                </a:solidFill>
              </a:rPr>
              <a:t>Augmentative/Alternative Communication:  </a:t>
            </a:r>
            <a:r>
              <a:rPr lang="en-US" altLang="en-US" sz="3000" dirty="0" smtClean="0">
                <a:solidFill>
                  <a:schemeClr val="tx2">
                    <a:lumMod val="75000"/>
                  </a:schemeClr>
                </a:solidFill>
              </a:rPr>
              <a:t>Supports </a:t>
            </a:r>
            <a:r>
              <a:rPr lang="en-US" altLang="en-US" sz="3000" dirty="0">
                <a:solidFill>
                  <a:schemeClr val="tx2">
                    <a:lumMod val="75000"/>
                  </a:schemeClr>
                </a:solidFill>
              </a:rPr>
              <a:t>that allow a child who cannot speak, or whose speech is </a:t>
            </a:r>
            <a:r>
              <a:rPr lang="en-US" altLang="en-US" sz="3000" dirty="0" smtClean="0">
                <a:solidFill>
                  <a:schemeClr val="tx2">
                    <a:lumMod val="75000"/>
                  </a:schemeClr>
                </a:solidFill>
              </a:rPr>
              <a:t>not understood </a:t>
            </a:r>
            <a:r>
              <a:rPr lang="en-US" altLang="en-US" sz="3000" dirty="0">
                <a:solidFill>
                  <a:schemeClr val="tx2">
                    <a:lumMod val="75000"/>
                  </a:schemeClr>
                </a:solidFill>
              </a:rPr>
              <a:t>by others, to communicate. </a:t>
            </a:r>
            <a:r>
              <a:rPr lang="en-US" altLang="en-US" sz="3000" dirty="0" smtClean="0">
                <a:solidFill>
                  <a:schemeClr val="tx2">
                    <a:lumMod val="75000"/>
                  </a:schemeClr>
                </a:solidFill>
              </a:rPr>
              <a:t>This includes </a:t>
            </a:r>
            <a:r>
              <a:rPr lang="en-US" altLang="en-US" sz="3000" dirty="0">
                <a:solidFill>
                  <a:schemeClr val="tx2">
                    <a:lumMod val="75000"/>
                  </a:schemeClr>
                </a:solidFill>
              </a:rPr>
              <a:t>picture boards, voice </a:t>
            </a:r>
            <a:r>
              <a:rPr lang="en-US" altLang="en-US" sz="3000" dirty="0" smtClean="0">
                <a:solidFill>
                  <a:schemeClr val="tx2">
                    <a:lumMod val="75000"/>
                  </a:schemeClr>
                </a:solidFill>
              </a:rPr>
              <a:t>output commu</a:t>
            </a:r>
            <a:r>
              <a:rPr lang="en-US" altLang="en-US" sz="3000" dirty="0" smtClean="0">
                <a:solidFill>
                  <a:schemeClr val="tx2">
                    <a:lumMod val="75000"/>
                  </a:schemeClr>
                </a:solidFill>
                <a:latin typeface="inherit"/>
                <a:cs typeface="Times New Roman" panose="02020603050405020304" pitchFamily="18" charset="0"/>
              </a:rPr>
              <a:t>nication </a:t>
            </a:r>
            <a:r>
              <a:rPr lang="en-US" altLang="en-US" sz="3000" dirty="0">
                <a:solidFill>
                  <a:schemeClr val="tx2">
                    <a:lumMod val="75000"/>
                  </a:schemeClr>
                </a:solidFill>
                <a:latin typeface="inherit"/>
                <a:cs typeface="Times New Roman" panose="02020603050405020304" pitchFamily="18" charset="0"/>
              </a:rPr>
              <a:t>devices, </a:t>
            </a:r>
            <a:r>
              <a:rPr lang="en-US" altLang="en-US" sz="3000" dirty="0" smtClean="0">
                <a:solidFill>
                  <a:schemeClr val="tx2">
                    <a:lumMod val="75000"/>
                  </a:schemeClr>
                </a:solidFill>
                <a:latin typeface="inherit"/>
                <a:cs typeface="Times New Roman" panose="02020603050405020304" pitchFamily="18" charset="0"/>
              </a:rPr>
              <a:t>communication software, </a:t>
            </a:r>
            <a:r>
              <a:rPr lang="en-US" altLang="en-US" sz="3000" dirty="0">
                <a:solidFill>
                  <a:schemeClr val="tx2">
                    <a:lumMod val="75000"/>
                  </a:schemeClr>
                </a:solidFill>
                <a:latin typeface="inherit"/>
                <a:cs typeface="Times New Roman" panose="02020603050405020304" pitchFamily="18" charset="0"/>
              </a:rPr>
              <a:t>and computers.</a:t>
            </a:r>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501557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bwMode="auto">
          <a:xfrm>
            <a:off x="457200" y="13716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600" dirty="0" smtClean="0"/>
              <a:t>This event is being funded with State and/or Federal funds and is being provided for employees of school districts, employees of the Mississippi Department of Education and Department contractors. Miss. Const. Art. 4, Section 66 prohibits governing authorities from making donations. According to the Mississippi Attorney General, once the Federal funds are turned over to the State, the rules for the expenditure of State funds apply. Based on Mississippi law, this event is not being provided for third party vendors or external providers.</a:t>
            </a:r>
          </a:p>
          <a:p>
            <a:pPr marL="0" indent="0">
              <a:buFont typeface="Arial" panose="020B0604020202020204" pitchFamily="34" charset="0"/>
              <a:buNone/>
            </a:pPr>
            <a:endParaRPr lang="en-US" altLang="en-US" dirty="0" smtClean="0"/>
          </a:p>
        </p:txBody>
      </p:sp>
      <p:sp>
        <p:nvSpPr>
          <p:cNvPr id="3" name="Content Placeholder 2"/>
          <p:cNvSpPr>
            <a:spLocks noGrp="1"/>
          </p:cNvSpPr>
          <p:nvPr>
            <p:ph idx="13"/>
          </p:nvPr>
        </p:nvSpPr>
        <p:spPr/>
        <p:txBody>
          <a:bodyPr/>
          <a:lstStyle/>
          <a:p>
            <a:pPr marL="0" indent="0">
              <a:buFont typeface="Arial" panose="020B0604020202020204" pitchFamily="34" charset="0"/>
              <a:buNone/>
              <a:defRPr/>
            </a:pPr>
            <a:r>
              <a:rPr/>
              <a:t>FYI</a:t>
            </a:r>
            <a:br>
              <a:rPr/>
            </a:br>
            <a:r>
              <a:rPr/>
              <a:t>Note from </a:t>
            </a:r>
            <a:r>
              <a:rPr smtClean="0"/>
              <a:t>MDE</a:t>
            </a:r>
            <a:endParaRPr/>
          </a:p>
        </p:txBody>
      </p:sp>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649895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Examples of Assistive Technology</a:t>
            </a:r>
            <a:endParaRPr lang="en-US" dirty="0"/>
          </a:p>
        </p:txBody>
      </p:sp>
      <p:sp>
        <p:nvSpPr>
          <p:cNvPr id="3" name="Content Placeholder 2"/>
          <p:cNvSpPr>
            <a:spLocks noGrp="1"/>
          </p:cNvSpPr>
          <p:nvPr>
            <p:ph idx="1"/>
          </p:nvPr>
        </p:nvSpPr>
        <p:spPr/>
        <p:txBody>
          <a:bodyPr/>
          <a:lstStyle/>
          <a:p>
            <a:pPr lvl="0" eaLnBrk="0" hangingPunct="0">
              <a:spcBef>
                <a:spcPct val="0"/>
              </a:spcBef>
              <a:buFont typeface="Arial" panose="020B0604020202020204" pitchFamily="34" charset="0"/>
              <a:buChar char="•"/>
            </a:pPr>
            <a:r>
              <a:rPr lang="en-US" altLang="en-US" b="1" dirty="0">
                <a:solidFill>
                  <a:schemeClr val="tx2">
                    <a:lumMod val="75000"/>
                  </a:schemeClr>
                </a:solidFill>
              </a:rPr>
              <a:t>Access and Environmental </a:t>
            </a:r>
            <a:r>
              <a:rPr lang="en-US" altLang="en-US" b="1" dirty="0" smtClean="0">
                <a:solidFill>
                  <a:schemeClr val="tx2">
                    <a:lumMod val="75000"/>
                  </a:schemeClr>
                </a:solidFill>
              </a:rPr>
              <a:t>Controls: </a:t>
            </a:r>
            <a:r>
              <a:rPr lang="en-US" altLang="en-US" dirty="0" smtClean="0">
                <a:solidFill>
                  <a:schemeClr val="tx2">
                    <a:lumMod val="75000"/>
                  </a:schemeClr>
                </a:solidFill>
              </a:rPr>
              <a:t>Devices </a:t>
            </a:r>
            <a:r>
              <a:rPr lang="en-US" altLang="en-US" dirty="0">
                <a:solidFill>
                  <a:schemeClr val="tx2">
                    <a:lumMod val="75000"/>
                  </a:schemeClr>
                </a:solidFill>
              </a:rPr>
              <a:t>that allow increased control of </a:t>
            </a:r>
            <a:r>
              <a:rPr lang="en-US" altLang="en-US" dirty="0" smtClean="0">
                <a:solidFill>
                  <a:schemeClr val="tx2">
                    <a:lumMod val="75000"/>
                  </a:schemeClr>
                </a:solidFill>
              </a:rPr>
              <a:t>the environment </a:t>
            </a:r>
            <a:r>
              <a:rPr lang="en-US" altLang="en-US" dirty="0">
                <a:solidFill>
                  <a:schemeClr val="tx2">
                    <a:lumMod val="75000"/>
                  </a:schemeClr>
                </a:solidFill>
              </a:rPr>
              <a:t>or that open up access </a:t>
            </a:r>
            <a:r>
              <a:rPr lang="en-US" altLang="en-US" dirty="0" smtClean="0">
                <a:solidFill>
                  <a:schemeClr val="tx2">
                    <a:lumMod val="75000"/>
                  </a:schemeClr>
                </a:solidFill>
              </a:rPr>
              <a:t>to things in </a:t>
            </a:r>
            <a:r>
              <a:rPr lang="en-US" altLang="en-US" dirty="0">
                <a:solidFill>
                  <a:schemeClr val="tx2">
                    <a:lumMod val="75000"/>
                  </a:schemeClr>
                </a:solidFill>
              </a:rPr>
              <a:t>the environment</a:t>
            </a:r>
            <a:r>
              <a:rPr lang="en-US" altLang="en-US" dirty="0" smtClean="0">
                <a:solidFill>
                  <a:schemeClr val="tx2">
                    <a:lumMod val="75000"/>
                  </a:schemeClr>
                </a:solidFill>
              </a:rPr>
              <a:t>. This includes electronic </a:t>
            </a:r>
            <a:r>
              <a:rPr lang="en-US" altLang="en-US" dirty="0">
                <a:solidFill>
                  <a:schemeClr val="tx2">
                    <a:lumMod val="75000"/>
                  </a:schemeClr>
                </a:solidFill>
              </a:rPr>
              <a:t>controls like switches, </a:t>
            </a:r>
            <a:r>
              <a:rPr lang="en-US" altLang="en-US" dirty="0" smtClean="0">
                <a:solidFill>
                  <a:schemeClr val="tx2">
                    <a:lumMod val="75000"/>
                  </a:schemeClr>
                </a:solidFill>
              </a:rPr>
              <a:t>special keyboards </a:t>
            </a:r>
            <a:r>
              <a:rPr lang="en-US" altLang="en-US" dirty="0">
                <a:solidFill>
                  <a:schemeClr val="tx2">
                    <a:lumMod val="75000"/>
                  </a:schemeClr>
                </a:solidFill>
              </a:rPr>
              <a:t>or mice, </a:t>
            </a:r>
            <a:r>
              <a:rPr lang="en-US" altLang="en-US" dirty="0" smtClean="0">
                <a:solidFill>
                  <a:schemeClr val="tx2">
                    <a:lumMod val="75000"/>
                  </a:schemeClr>
                </a:solidFill>
              </a:rPr>
              <a:t>and remote controls as well </a:t>
            </a:r>
            <a:r>
              <a:rPr lang="en-US" altLang="en-US" dirty="0">
                <a:solidFill>
                  <a:schemeClr val="tx2">
                    <a:lumMod val="75000"/>
                  </a:schemeClr>
                </a:solidFill>
              </a:rPr>
              <a:t>as things </a:t>
            </a:r>
            <a:r>
              <a:rPr lang="en-US" altLang="en-US" dirty="0" smtClean="0">
                <a:solidFill>
                  <a:schemeClr val="tx2">
                    <a:lumMod val="75000"/>
                  </a:schemeClr>
                </a:solidFill>
              </a:rPr>
              <a:t>that help </a:t>
            </a:r>
            <a:r>
              <a:rPr lang="en-US" altLang="en-US" dirty="0">
                <a:solidFill>
                  <a:schemeClr val="tx2">
                    <a:lumMod val="75000"/>
                  </a:schemeClr>
                </a:solidFill>
              </a:rPr>
              <a:t>people get </a:t>
            </a:r>
            <a:r>
              <a:rPr lang="en-US" altLang="en-US" dirty="0" smtClean="0">
                <a:solidFill>
                  <a:schemeClr val="tx2">
                    <a:lumMod val="75000"/>
                  </a:schemeClr>
                </a:solidFill>
              </a:rPr>
              <a:t>around the </a:t>
            </a:r>
            <a:r>
              <a:rPr lang="en-US" altLang="en-US" dirty="0">
                <a:solidFill>
                  <a:schemeClr val="tx2">
                    <a:lumMod val="75000"/>
                  </a:schemeClr>
                </a:solidFill>
              </a:rPr>
              <a:t>community, </a:t>
            </a:r>
            <a:r>
              <a:rPr lang="en-US" altLang="en-US" dirty="0" smtClean="0">
                <a:solidFill>
                  <a:schemeClr val="tx2">
                    <a:lumMod val="75000"/>
                  </a:schemeClr>
                </a:solidFill>
              </a:rPr>
              <a:t>like ramps</a:t>
            </a:r>
            <a:r>
              <a:rPr lang="en-US" altLang="en-US" dirty="0">
                <a:solidFill>
                  <a:schemeClr val="tx2">
                    <a:lumMod val="75000"/>
                  </a:schemeClr>
                </a:solidFill>
              </a:rPr>
              <a:t>, automatic door </a:t>
            </a:r>
            <a:r>
              <a:rPr lang="en-US" altLang="en-US" dirty="0" smtClean="0">
                <a:solidFill>
                  <a:schemeClr val="tx2">
                    <a:lumMod val="75000"/>
                  </a:schemeClr>
                </a:solidFill>
              </a:rPr>
              <a:t>openers</a:t>
            </a:r>
            <a:r>
              <a:rPr lang="en-US" altLang="en-US" dirty="0">
                <a:solidFill>
                  <a:schemeClr val="tx2">
                    <a:lumMod val="75000"/>
                  </a:schemeClr>
                </a:solidFill>
              </a:rPr>
              <a:t>, </a:t>
            </a:r>
            <a:r>
              <a:rPr lang="en-US" altLang="en-US" dirty="0" smtClean="0">
                <a:solidFill>
                  <a:schemeClr val="tx2">
                    <a:lumMod val="75000"/>
                  </a:schemeClr>
                </a:solidFill>
              </a:rPr>
              <a:t>and Braille </a:t>
            </a:r>
            <a:r>
              <a:rPr lang="en-US" altLang="en-US" dirty="0">
                <a:solidFill>
                  <a:schemeClr val="tx2">
                    <a:lumMod val="75000"/>
                  </a:schemeClr>
                </a:solidFill>
              </a:rPr>
              <a:t>signs.</a:t>
            </a:r>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3284040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Examples of Assistive Technology</a:t>
            </a:r>
            <a:endParaRPr lang="en-US" dirty="0"/>
          </a:p>
        </p:txBody>
      </p:sp>
      <p:sp>
        <p:nvSpPr>
          <p:cNvPr id="3" name="Content Placeholder 2"/>
          <p:cNvSpPr>
            <a:spLocks noGrp="1"/>
          </p:cNvSpPr>
          <p:nvPr>
            <p:ph idx="1"/>
          </p:nvPr>
        </p:nvSpPr>
        <p:spPr>
          <a:xfrm>
            <a:off x="304800" y="1830387"/>
            <a:ext cx="8229600" cy="4525963"/>
          </a:xfrm>
        </p:spPr>
        <p:txBody>
          <a:bodyPr/>
          <a:lstStyle/>
          <a:p>
            <a:pPr lvl="0" eaLnBrk="0" hangingPunct="0">
              <a:spcBef>
                <a:spcPct val="0"/>
              </a:spcBef>
              <a:buFont typeface="Arial" panose="020B0604020202020204" pitchFamily="34" charset="0"/>
              <a:buChar char="•"/>
            </a:pPr>
            <a:r>
              <a:rPr lang="en-US" altLang="en-US" b="1" dirty="0">
                <a:solidFill>
                  <a:schemeClr val="tx2">
                    <a:lumMod val="75000"/>
                  </a:schemeClr>
                </a:solidFill>
              </a:rPr>
              <a:t>Aids to Daily Living</a:t>
            </a:r>
            <a:r>
              <a:rPr lang="en-US" altLang="en-US" b="1" dirty="0" smtClean="0">
                <a:solidFill>
                  <a:schemeClr val="tx2">
                    <a:lumMod val="75000"/>
                  </a:schemeClr>
                </a:solidFill>
              </a:rPr>
              <a:t>:  </a:t>
            </a:r>
            <a:r>
              <a:rPr lang="en-US" altLang="en-US" dirty="0" smtClean="0">
                <a:solidFill>
                  <a:schemeClr val="tx2">
                    <a:lumMod val="75000"/>
                  </a:schemeClr>
                </a:solidFill>
              </a:rPr>
              <a:t>Special </a:t>
            </a:r>
            <a:r>
              <a:rPr lang="en-US" altLang="en-US" dirty="0">
                <a:solidFill>
                  <a:schemeClr val="tx2">
                    <a:lumMod val="75000"/>
                  </a:schemeClr>
                </a:solidFill>
              </a:rPr>
              <a:t>tools for daily activities, like brushing teeth, dressing or eating. This includes adapted utensils, plates and cups, non-skid surfaces, and </a:t>
            </a:r>
            <a:r>
              <a:rPr lang="en-US" altLang="en-US" dirty="0" smtClean="0">
                <a:solidFill>
                  <a:schemeClr val="tx2">
                    <a:lumMod val="75000"/>
                  </a:schemeClr>
                </a:solidFill>
              </a:rPr>
              <a:t>specially-designed </a:t>
            </a:r>
            <a:r>
              <a:rPr lang="en-US" altLang="en-US" dirty="0">
                <a:solidFill>
                  <a:schemeClr val="tx2">
                    <a:lumMod val="75000"/>
                  </a:schemeClr>
                </a:solidFill>
              </a:rPr>
              <a:t>toilet seats and shower stalls</a:t>
            </a:r>
            <a:r>
              <a:rPr lang="en-US" altLang="en-US" dirty="0" smtClean="0">
                <a:solidFill>
                  <a:schemeClr val="tx2">
                    <a:lumMod val="75000"/>
                  </a:schemeClr>
                </a:solidFill>
              </a:rPr>
              <a:t>.</a:t>
            </a:r>
            <a:endParaRPr lang="en-US" altLang="en-US" dirty="0">
              <a:solidFill>
                <a:schemeClr val="tx2">
                  <a:lumMod val="75000"/>
                </a:schemeClr>
              </a:solidFill>
            </a:endParaRPr>
          </a:p>
          <a:p>
            <a:pPr marL="0" lvl="0" indent="0" eaLnBrk="0" hangingPunct="0">
              <a:spcBef>
                <a:spcPct val="0"/>
              </a:spcBef>
              <a:buNone/>
            </a:pPr>
            <a:endParaRPr lang="en-US" altLang="en-US" dirty="0">
              <a:solidFill>
                <a:srgbClr val="1C1C1C"/>
              </a:solidFill>
            </a:endParaRPr>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488023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Examples of Assistive Technology</a:t>
            </a:r>
            <a:endParaRPr lang="en-US" dirty="0"/>
          </a:p>
        </p:txBody>
      </p:sp>
      <p:sp>
        <p:nvSpPr>
          <p:cNvPr id="3" name="Content Placeholder 2"/>
          <p:cNvSpPr>
            <a:spLocks noGrp="1"/>
          </p:cNvSpPr>
          <p:nvPr>
            <p:ph idx="1"/>
          </p:nvPr>
        </p:nvSpPr>
        <p:spPr/>
        <p:txBody>
          <a:bodyPr/>
          <a:lstStyle/>
          <a:p>
            <a:pPr lvl="0" eaLnBrk="0" hangingPunct="0">
              <a:spcBef>
                <a:spcPct val="0"/>
              </a:spcBef>
              <a:buFont typeface="Arial" panose="020B0604020202020204" pitchFamily="34" charset="0"/>
              <a:buChar char="•"/>
            </a:pPr>
            <a:r>
              <a:rPr lang="en-US" altLang="en-US" b="1" dirty="0">
                <a:solidFill>
                  <a:schemeClr val="tx2">
                    <a:lumMod val="75000"/>
                  </a:schemeClr>
                </a:solidFill>
              </a:rPr>
              <a:t>Assistive Listening</a:t>
            </a:r>
            <a:r>
              <a:rPr lang="en-US" altLang="en-US" b="1" dirty="0" smtClean="0">
                <a:solidFill>
                  <a:schemeClr val="tx2">
                    <a:lumMod val="75000"/>
                  </a:schemeClr>
                </a:solidFill>
              </a:rPr>
              <a:t>:  </a:t>
            </a:r>
            <a:r>
              <a:rPr lang="en-US" altLang="en-US" dirty="0" smtClean="0">
                <a:solidFill>
                  <a:schemeClr val="tx2">
                    <a:lumMod val="75000"/>
                  </a:schemeClr>
                </a:solidFill>
              </a:rPr>
              <a:t>Supports </a:t>
            </a:r>
            <a:r>
              <a:rPr lang="en-US" altLang="en-US" dirty="0">
                <a:solidFill>
                  <a:schemeClr val="tx2">
                    <a:lumMod val="75000"/>
                  </a:schemeClr>
                </a:solidFill>
              </a:rPr>
              <a:t>that help </a:t>
            </a:r>
            <a:r>
              <a:rPr lang="en-US" altLang="en-US" dirty="0" smtClean="0">
                <a:solidFill>
                  <a:schemeClr val="tx2">
                    <a:lumMod val="75000"/>
                  </a:schemeClr>
                </a:solidFill>
              </a:rPr>
              <a:t>a student </a:t>
            </a:r>
            <a:r>
              <a:rPr lang="en-US" altLang="en-US" dirty="0">
                <a:solidFill>
                  <a:schemeClr val="tx2">
                    <a:lumMod val="75000"/>
                  </a:schemeClr>
                </a:solidFill>
              </a:rPr>
              <a:t>who is either deaf or has a </a:t>
            </a:r>
            <a:r>
              <a:rPr lang="en-US" altLang="en-US" dirty="0" smtClean="0">
                <a:solidFill>
                  <a:schemeClr val="tx2">
                    <a:lumMod val="75000"/>
                  </a:schemeClr>
                </a:solidFill>
              </a:rPr>
              <a:t>hearing loss</a:t>
            </a:r>
            <a:r>
              <a:rPr lang="en-US" altLang="en-US" dirty="0">
                <a:solidFill>
                  <a:schemeClr val="tx2">
                    <a:lumMod val="75000"/>
                  </a:schemeClr>
                </a:solidFill>
              </a:rPr>
              <a:t>. This includes hearing </a:t>
            </a:r>
            <a:r>
              <a:rPr lang="en-US" altLang="en-US" dirty="0" smtClean="0">
                <a:solidFill>
                  <a:schemeClr val="tx2">
                    <a:lumMod val="75000"/>
                  </a:schemeClr>
                </a:solidFill>
              </a:rPr>
              <a:t>aids, amplifiers</a:t>
            </a:r>
            <a:r>
              <a:rPr lang="en-US" altLang="en-US" dirty="0">
                <a:solidFill>
                  <a:schemeClr val="tx2">
                    <a:lumMod val="75000"/>
                  </a:schemeClr>
                </a:solidFill>
              </a:rPr>
              <a:t>, captions on TV, and </a:t>
            </a:r>
            <a:r>
              <a:rPr lang="en-US" altLang="en-US" dirty="0" smtClean="0">
                <a:solidFill>
                  <a:schemeClr val="tx2">
                    <a:lumMod val="75000"/>
                  </a:schemeClr>
                </a:solidFill>
              </a:rPr>
              <a:t>typing telephones</a:t>
            </a:r>
            <a:r>
              <a:rPr lang="en-US" altLang="en-US" dirty="0">
                <a:solidFill>
                  <a:schemeClr val="tx2">
                    <a:lumMod val="75000"/>
                  </a:schemeClr>
                </a:solidFill>
              </a:rPr>
              <a:t>.</a:t>
            </a:r>
          </a:p>
          <a:p>
            <a:pPr marL="0" indent="0">
              <a:buNone/>
            </a:pPr>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033890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Examples of Assistive Technology</a:t>
            </a:r>
            <a:endParaRPr lang="en-US" dirty="0"/>
          </a:p>
        </p:txBody>
      </p:sp>
      <p:sp>
        <p:nvSpPr>
          <p:cNvPr id="3" name="Content Placeholder 2"/>
          <p:cNvSpPr>
            <a:spLocks noGrp="1"/>
          </p:cNvSpPr>
          <p:nvPr>
            <p:ph idx="1"/>
          </p:nvPr>
        </p:nvSpPr>
        <p:spPr>
          <a:xfrm>
            <a:off x="457200" y="1468682"/>
            <a:ext cx="8229600" cy="4525963"/>
          </a:xfrm>
        </p:spPr>
        <p:txBody>
          <a:bodyPr/>
          <a:lstStyle/>
          <a:p>
            <a:pPr eaLnBrk="0" hangingPunct="0">
              <a:spcBef>
                <a:spcPct val="0"/>
              </a:spcBef>
            </a:pPr>
            <a:r>
              <a:rPr lang="en-US" altLang="en-US" b="1" dirty="0">
                <a:solidFill>
                  <a:schemeClr val="tx2">
                    <a:lumMod val="75000"/>
                  </a:schemeClr>
                </a:solidFill>
                <a:latin typeface="inherit"/>
                <a:cs typeface="Times New Roman" panose="02020603050405020304" pitchFamily="18" charset="0"/>
              </a:rPr>
              <a:t>Computer-Based </a:t>
            </a:r>
            <a:r>
              <a:rPr lang="en-US" altLang="en-US" b="1" dirty="0" smtClean="0">
                <a:solidFill>
                  <a:schemeClr val="tx2">
                    <a:lumMod val="75000"/>
                  </a:schemeClr>
                </a:solidFill>
                <a:latin typeface="inherit"/>
                <a:cs typeface="Times New Roman" panose="02020603050405020304" pitchFamily="18" charset="0"/>
              </a:rPr>
              <a:t>Instruction:  </a:t>
            </a:r>
            <a:r>
              <a:rPr lang="en-US" altLang="en-US" dirty="0" smtClean="0">
                <a:solidFill>
                  <a:schemeClr val="tx2">
                    <a:lumMod val="75000"/>
                  </a:schemeClr>
                </a:solidFill>
                <a:latin typeface="inherit"/>
                <a:cs typeface="Times New Roman" panose="02020603050405020304" pitchFamily="18" charset="0"/>
              </a:rPr>
              <a:t>Software </a:t>
            </a:r>
            <a:r>
              <a:rPr lang="en-US" altLang="en-US" dirty="0">
                <a:solidFill>
                  <a:schemeClr val="tx2">
                    <a:lumMod val="75000"/>
                  </a:schemeClr>
                </a:solidFill>
                <a:latin typeface="inherit"/>
                <a:cs typeface="Times New Roman" panose="02020603050405020304" pitchFamily="18" charset="0"/>
              </a:rPr>
              <a:t>to help students with learning difficulties </a:t>
            </a:r>
            <a:r>
              <a:rPr lang="en-US" altLang="en-US" dirty="0" smtClean="0">
                <a:solidFill>
                  <a:schemeClr val="tx2">
                    <a:lumMod val="75000"/>
                  </a:schemeClr>
                </a:solidFill>
                <a:latin typeface="inherit"/>
                <a:cs typeface="Times New Roman" panose="02020603050405020304" pitchFamily="18" charset="0"/>
              </a:rPr>
              <a:t>in reading</a:t>
            </a:r>
            <a:r>
              <a:rPr lang="en-US" altLang="en-US" dirty="0">
                <a:solidFill>
                  <a:schemeClr val="tx2">
                    <a:lumMod val="75000"/>
                  </a:schemeClr>
                </a:solidFill>
                <a:latin typeface="inherit"/>
                <a:cs typeface="Times New Roman" panose="02020603050405020304" pitchFamily="18" charset="0"/>
              </a:rPr>
              <a:t>, writing, math and other </a:t>
            </a:r>
            <a:r>
              <a:rPr lang="en-US" altLang="en-US" dirty="0" smtClean="0">
                <a:solidFill>
                  <a:schemeClr val="tx2">
                    <a:lumMod val="75000"/>
                  </a:schemeClr>
                </a:solidFill>
                <a:latin typeface="inherit"/>
                <a:cs typeface="Times New Roman" panose="02020603050405020304" pitchFamily="18" charset="0"/>
              </a:rPr>
              <a:t>subject areas</a:t>
            </a:r>
            <a:r>
              <a:rPr lang="en-US" altLang="en-US" dirty="0">
                <a:solidFill>
                  <a:schemeClr val="tx2">
                    <a:lumMod val="75000"/>
                  </a:schemeClr>
                </a:solidFill>
                <a:latin typeface="inherit"/>
                <a:cs typeface="Times New Roman" panose="02020603050405020304" pitchFamily="18" charset="0"/>
              </a:rPr>
              <a:t>.</a:t>
            </a:r>
          </a:p>
          <a:p>
            <a:pPr lvl="0" eaLnBrk="0" hangingPunct="0">
              <a:spcBef>
                <a:spcPct val="0"/>
              </a:spcBef>
              <a:buFont typeface="Arial" panose="020B0604020202020204" pitchFamily="34" charset="0"/>
              <a:buChar char="•"/>
            </a:pPr>
            <a:r>
              <a:rPr lang="en-US" altLang="en-US" b="1" dirty="0">
                <a:solidFill>
                  <a:schemeClr val="tx2">
                    <a:lumMod val="75000"/>
                  </a:schemeClr>
                </a:solidFill>
                <a:latin typeface="inherit"/>
                <a:cs typeface="Times New Roman" panose="02020603050405020304" pitchFamily="18" charset="0"/>
              </a:rPr>
              <a:t>Mobility</a:t>
            </a:r>
            <a:r>
              <a:rPr lang="en-US" altLang="en-US" b="1" dirty="0" smtClean="0">
                <a:solidFill>
                  <a:schemeClr val="tx2">
                    <a:lumMod val="75000"/>
                  </a:schemeClr>
                </a:solidFill>
                <a:latin typeface="inherit"/>
                <a:cs typeface="Times New Roman" panose="02020603050405020304" pitchFamily="18" charset="0"/>
              </a:rPr>
              <a:t>:  </a:t>
            </a:r>
            <a:r>
              <a:rPr lang="en-US" altLang="en-US" dirty="0" smtClean="0">
                <a:solidFill>
                  <a:schemeClr val="tx2">
                    <a:lumMod val="75000"/>
                  </a:schemeClr>
                </a:solidFill>
                <a:latin typeface="inherit"/>
                <a:cs typeface="Times New Roman" panose="02020603050405020304" pitchFamily="18" charset="0"/>
              </a:rPr>
              <a:t>Equipment </a:t>
            </a:r>
            <a:r>
              <a:rPr lang="en-US" altLang="en-US" dirty="0">
                <a:solidFill>
                  <a:schemeClr val="tx2">
                    <a:lumMod val="75000"/>
                  </a:schemeClr>
                </a:solidFill>
                <a:latin typeface="inherit"/>
                <a:cs typeface="Times New Roman" panose="02020603050405020304" pitchFamily="18" charset="0"/>
              </a:rPr>
              <a:t>that allows a </a:t>
            </a:r>
            <a:r>
              <a:rPr lang="en-US" altLang="en-US" dirty="0" smtClean="0">
                <a:solidFill>
                  <a:schemeClr val="tx2">
                    <a:lumMod val="75000"/>
                  </a:schemeClr>
                </a:solidFill>
                <a:latin typeface="inherit"/>
                <a:cs typeface="Times New Roman" panose="02020603050405020304" pitchFamily="18" charset="0"/>
              </a:rPr>
              <a:t>student with </a:t>
            </a:r>
            <a:r>
              <a:rPr lang="en-US" altLang="en-US" dirty="0">
                <a:solidFill>
                  <a:schemeClr val="tx2">
                    <a:lumMod val="75000"/>
                  </a:schemeClr>
                </a:solidFill>
                <a:latin typeface="inherit"/>
                <a:cs typeface="Times New Roman" panose="02020603050405020304" pitchFamily="18" charset="0"/>
              </a:rPr>
              <a:t>a physical or visual disability </a:t>
            </a:r>
            <a:r>
              <a:rPr lang="en-US" altLang="en-US" dirty="0" smtClean="0">
                <a:solidFill>
                  <a:schemeClr val="tx2">
                    <a:lumMod val="75000"/>
                  </a:schemeClr>
                </a:solidFill>
                <a:latin typeface="inherit"/>
                <a:cs typeface="Times New Roman" panose="02020603050405020304" pitchFamily="18" charset="0"/>
              </a:rPr>
              <a:t>to move </a:t>
            </a:r>
            <a:r>
              <a:rPr lang="en-US" altLang="en-US" dirty="0">
                <a:solidFill>
                  <a:schemeClr val="tx2">
                    <a:lumMod val="75000"/>
                  </a:schemeClr>
                </a:solidFill>
                <a:latin typeface="inherit"/>
                <a:cs typeface="Times New Roman" panose="02020603050405020304" pitchFamily="18" charset="0"/>
              </a:rPr>
              <a:t>independently and safely </a:t>
            </a:r>
            <a:r>
              <a:rPr lang="en-US" altLang="en-US" dirty="0" smtClean="0">
                <a:solidFill>
                  <a:schemeClr val="tx2">
                    <a:lumMod val="75000"/>
                  </a:schemeClr>
                </a:solidFill>
                <a:latin typeface="inherit"/>
                <a:cs typeface="Times New Roman" panose="02020603050405020304" pitchFamily="18" charset="0"/>
              </a:rPr>
              <a:t>through the </a:t>
            </a:r>
            <a:r>
              <a:rPr lang="en-US" altLang="en-US" dirty="0">
                <a:solidFill>
                  <a:schemeClr val="tx2">
                    <a:lumMod val="75000"/>
                  </a:schemeClr>
                </a:solidFill>
                <a:latin typeface="inherit"/>
                <a:cs typeface="Times New Roman" panose="02020603050405020304" pitchFamily="18" charset="0"/>
              </a:rPr>
              <a:t>community. This includes </a:t>
            </a:r>
            <a:r>
              <a:rPr lang="en-US" altLang="en-US" dirty="0" smtClean="0">
                <a:solidFill>
                  <a:schemeClr val="tx2">
                    <a:lumMod val="75000"/>
                  </a:schemeClr>
                </a:solidFill>
                <a:latin typeface="inherit"/>
                <a:cs typeface="Times New Roman" panose="02020603050405020304" pitchFamily="18" charset="0"/>
              </a:rPr>
              <a:t>wheelchairs, walkers</a:t>
            </a:r>
            <a:r>
              <a:rPr lang="en-US" altLang="en-US" dirty="0">
                <a:solidFill>
                  <a:schemeClr val="tx2">
                    <a:lumMod val="75000"/>
                  </a:schemeClr>
                </a:solidFill>
                <a:latin typeface="inherit"/>
                <a:cs typeface="Times New Roman" panose="02020603050405020304" pitchFamily="18" charset="0"/>
              </a:rPr>
              <a:t>, and adapted bicycles.</a:t>
            </a:r>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833749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Examples of Assistive Technology</a:t>
            </a:r>
            <a:endParaRPr lang="en-US" dirty="0"/>
          </a:p>
        </p:txBody>
      </p:sp>
      <p:sp>
        <p:nvSpPr>
          <p:cNvPr id="3" name="Content Placeholder 2"/>
          <p:cNvSpPr>
            <a:spLocks noGrp="1"/>
          </p:cNvSpPr>
          <p:nvPr>
            <p:ph idx="1"/>
          </p:nvPr>
        </p:nvSpPr>
        <p:spPr>
          <a:xfrm>
            <a:off x="421178" y="1809605"/>
            <a:ext cx="8229600" cy="4525963"/>
          </a:xfrm>
        </p:spPr>
        <p:txBody>
          <a:bodyPr/>
          <a:lstStyle/>
          <a:p>
            <a:pPr lvl="0" eaLnBrk="0" hangingPunct="0">
              <a:spcBef>
                <a:spcPct val="0"/>
              </a:spcBef>
              <a:buFont typeface="Arial" panose="020B0604020202020204" pitchFamily="34" charset="0"/>
              <a:buChar char="•"/>
            </a:pPr>
            <a:r>
              <a:rPr lang="en-US" altLang="en-US" b="1" dirty="0" smtClean="0">
                <a:solidFill>
                  <a:schemeClr val="tx2">
                    <a:lumMod val="75000"/>
                  </a:schemeClr>
                </a:solidFill>
                <a:latin typeface="inherit"/>
                <a:cs typeface="Times New Roman" panose="02020603050405020304" pitchFamily="18" charset="0"/>
              </a:rPr>
              <a:t>Positioning:  </a:t>
            </a:r>
            <a:r>
              <a:rPr lang="en-US" altLang="en-US" dirty="0" smtClean="0">
                <a:solidFill>
                  <a:schemeClr val="tx2">
                    <a:lumMod val="75000"/>
                  </a:schemeClr>
                </a:solidFill>
                <a:latin typeface="inherit"/>
                <a:cs typeface="Times New Roman" panose="02020603050405020304" pitchFamily="18" charset="0"/>
              </a:rPr>
              <a:t>Any </a:t>
            </a:r>
            <a:r>
              <a:rPr lang="en-US" altLang="en-US" dirty="0">
                <a:solidFill>
                  <a:schemeClr val="tx2">
                    <a:lumMod val="75000"/>
                  </a:schemeClr>
                </a:solidFill>
                <a:latin typeface="inherit"/>
                <a:cs typeface="Times New Roman" panose="02020603050405020304" pitchFamily="18" charset="0"/>
              </a:rPr>
              <a:t>support that helps </a:t>
            </a:r>
            <a:r>
              <a:rPr lang="en-US" altLang="en-US" dirty="0" smtClean="0">
                <a:solidFill>
                  <a:schemeClr val="tx2">
                    <a:lumMod val="75000"/>
                  </a:schemeClr>
                </a:solidFill>
                <a:latin typeface="inherit"/>
                <a:cs typeface="Times New Roman" panose="02020603050405020304" pitchFamily="18" charset="0"/>
              </a:rPr>
              <a:t>a student </a:t>
            </a:r>
            <a:r>
              <a:rPr lang="en-US" altLang="en-US" dirty="0">
                <a:solidFill>
                  <a:schemeClr val="tx2">
                    <a:lumMod val="75000"/>
                  </a:schemeClr>
                </a:solidFill>
                <a:latin typeface="inherit"/>
                <a:cs typeface="Times New Roman" panose="02020603050405020304" pitchFamily="18" charset="0"/>
              </a:rPr>
              <a:t>with a physical disability remain </a:t>
            </a:r>
            <a:r>
              <a:rPr lang="en-US" altLang="en-US" dirty="0" smtClean="0">
                <a:solidFill>
                  <a:schemeClr val="tx2">
                    <a:lumMod val="75000"/>
                  </a:schemeClr>
                </a:solidFill>
                <a:latin typeface="inherit"/>
                <a:cs typeface="Times New Roman" panose="02020603050405020304" pitchFamily="18" charset="0"/>
              </a:rPr>
              <a:t>in a </a:t>
            </a:r>
            <a:r>
              <a:rPr lang="en-US" altLang="en-US" dirty="0">
                <a:solidFill>
                  <a:schemeClr val="tx2">
                    <a:lumMod val="75000"/>
                  </a:schemeClr>
                </a:solidFill>
                <a:latin typeface="inherit"/>
                <a:cs typeface="Times New Roman" panose="02020603050405020304" pitchFamily="18" charset="0"/>
              </a:rPr>
              <a:t>good position for learning without </a:t>
            </a:r>
            <a:r>
              <a:rPr lang="en-US" altLang="en-US" dirty="0" smtClean="0">
                <a:solidFill>
                  <a:schemeClr val="tx2">
                    <a:lumMod val="75000"/>
                  </a:schemeClr>
                </a:solidFill>
                <a:latin typeface="inherit"/>
                <a:cs typeface="Times New Roman" panose="02020603050405020304" pitchFamily="18" charset="0"/>
              </a:rPr>
              <a:t>becoming tired</a:t>
            </a:r>
            <a:r>
              <a:rPr lang="en-US" altLang="en-US" dirty="0">
                <a:solidFill>
                  <a:schemeClr val="tx2">
                    <a:lumMod val="75000"/>
                  </a:schemeClr>
                </a:solidFill>
                <a:latin typeface="inherit"/>
                <a:cs typeface="Times New Roman" panose="02020603050405020304" pitchFamily="18" charset="0"/>
              </a:rPr>
              <a:t>. This includes adjustable chairs, tables, standers, </a:t>
            </a:r>
            <a:r>
              <a:rPr lang="en-US" altLang="en-US" dirty="0" smtClean="0">
                <a:solidFill>
                  <a:schemeClr val="tx2">
                    <a:lumMod val="75000"/>
                  </a:schemeClr>
                </a:solidFill>
                <a:latin typeface="inherit"/>
                <a:cs typeface="Times New Roman" panose="02020603050405020304" pitchFamily="18" charset="0"/>
              </a:rPr>
              <a:t>wedges, </a:t>
            </a:r>
            <a:r>
              <a:rPr lang="en-US" altLang="en-US" dirty="0">
                <a:solidFill>
                  <a:schemeClr val="tx2">
                    <a:lumMod val="75000"/>
                  </a:schemeClr>
                </a:solidFill>
                <a:latin typeface="inherit"/>
                <a:cs typeface="Times New Roman" panose="02020603050405020304" pitchFamily="18" charset="0"/>
              </a:rPr>
              <a:t>and straps</a:t>
            </a:r>
            <a:r>
              <a:rPr lang="en-US" altLang="en-US" dirty="0" smtClean="0">
                <a:solidFill>
                  <a:schemeClr val="tx2">
                    <a:lumMod val="75000"/>
                  </a:schemeClr>
                </a:solidFill>
                <a:latin typeface="inherit"/>
                <a:cs typeface="Times New Roman" panose="02020603050405020304" pitchFamily="18" charset="0"/>
              </a:rPr>
              <a:t>.</a:t>
            </a:r>
            <a:endParaRPr lang="en-US" altLang="en-US" dirty="0">
              <a:solidFill>
                <a:schemeClr val="tx2">
                  <a:lumMod val="75000"/>
                </a:schemeClr>
              </a:solidFill>
              <a:latin typeface="inherit"/>
              <a:cs typeface="Times New Roman" panose="02020603050405020304" pitchFamily="18" charset="0"/>
            </a:endParaRPr>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436506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Examples of Assistive Technology</a:t>
            </a:r>
            <a:endParaRPr lang="en-US" dirty="0"/>
          </a:p>
        </p:txBody>
      </p:sp>
      <p:sp>
        <p:nvSpPr>
          <p:cNvPr id="3" name="Content Placeholder 2"/>
          <p:cNvSpPr>
            <a:spLocks noGrp="1"/>
          </p:cNvSpPr>
          <p:nvPr>
            <p:ph idx="1"/>
          </p:nvPr>
        </p:nvSpPr>
        <p:spPr/>
        <p:txBody>
          <a:bodyPr/>
          <a:lstStyle/>
          <a:p>
            <a:pPr lvl="0"/>
            <a:r>
              <a:rPr lang="en-US" altLang="en-US" b="1" dirty="0">
                <a:solidFill>
                  <a:schemeClr val="tx2">
                    <a:lumMod val="75000"/>
                  </a:schemeClr>
                </a:solidFill>
                <a:latin typeface="inherit"/>
                <a:cs typeface="Times New Roman" panose="02020603050405020304" pitchFamily="18" charset="0"/>
              </a:rPr>
              <a:t>Visual Aids:  </a:t>
            </a:r>
            <a:r>
              <a:rPr lang="en-US" altLang="en-US" dirty="0">
                <a:solidFill>
                  <a:schemeClr val="tx2">
                    <a:lumMod val="75000"/>
                  </a:schemeClr>
                </a:solidFill>
                <a:latin typeface="inherit"/>
                <a:cs typeface="Times New Roman" panose="02020603050405020304" pitchFamily="18" charset="0"/>
              </a:rPr>
              <a:t>Supports that give a student with visual difficulties access to information. This includes large-print books, books on tape, magnifiers, talking computer software, and </a:t>
            </a:r>
            <a:r>
              <a:rPr lang="en-US" altLang="en-US" dirty="0" err="1">
                <a:solidFill>
                  <a:schemeClr val="tx2">
                    <a:lumMod val="75000"/>
                  </a:schemeClr>
                </a:solidFill>
                <a:latin typeface="inherit"/>
                <a:cs typeface="Times New Roman" panose="02020603050405020304" pitchFamily="18" charset="0"/>
              </a:rPr>
              <a:t>Braillers</a:t>
            </a:r>
            <a:r>
              <a:rPr lang="en-US" altLang="en-US" dirty="0">
                <a:solidFill>
                  <a:schemeClr val="tx2">
                    <a:lumMod val="75000"/>
                  </a:schemeClr>
                </a:solidFill>
                <a:latin typeface="inherit"/>
                <a:cs typeface="Times New Roman" panose="02020603050405020304" pitchFamily="18" charset="0"/>
              </a:rPr>
              <a:t>.</a:t>
            </a:r>
            <a:endParaRPr lang="en-US" altLang="en-US" dirty="0">
              <a:solidFill>
                <a:schemeClr val="tx2">
                  <a:lumMod val="75000"/>
                </a:schemeClr>
              </a:solidFill>
              <a:latin typeface="Helvetica Neue"/>
              <a:cs typeface="Times New Roman" panose="02020603050405020304" pitchFamily="18" charset="0"/>
            </a:endParaRPr>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879893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Assistive Technology Service</a:t>
            </a:r>
            <a:endParaRPr lang="en-US" dirty="0"/>
          </a:p>
        </p:txBody>
      </p:sp>
      <p:sp>
        <p:nvSpPr>
          <p:cNvPr id="6152" name="Rectangle 6"/>
          <p:cNvSpPr>
            <a:spLocks noGrp="1" noChangeArrowheads="1"/>
          </p:cNvSpPr>
          <p:nvPr>
            <p:ph idx="1"/>
          </p:nvPr>
        </p:nvSpPr>
        <p:spPr>
          <a:xfrm>
            <a:off x="190500" y="1524000"/>
            <a:ext cx="8839200" cy="4144963"/>
          </a:xfrm>
        </p:spPr>
        <p:txBody>
          <a:bodyPr/>
          <a:lstStyle/>
          <a:p>
            <a:pPr>
              <a:buFont typeface="Arial" panose="020B0604020202020204" pitchFamily="34" charset="0"/>
              <a:buChar char="•"/>
            </a:pPr>
            <a:r>
              <a:rPr lang="en-US" dirty="0" smtClean="0"/>
              <a:t>The evaluation of the needs of the child with a disability, including functional evaluation of the child in the child’s customary environment;</a:t>
            </a:r>
          </a:p>
          <a:p>
            <a:pPr>
              <a:buFont typeface="Arial" panose="020B0604020202020204" pitchFamily="34" charset="0"/>
              <a:buChar char="•"/>
            </a:pPr>
            <a:r>
              <a:rPr lang="en-US" dirty="0" smtClean="0"/>
              <a:t>Purchasing, leasing, or otherwise providing for the acquisition of assistive technology devices by children with disabilities</a:t>
            </a:r>
            <a:endParaRPr lang="en-US" dirty="0"/>
          </a:p>
          <a:p>
            <a:pPr>
              <a:buFont typeface="Arial" panose="020B0604020202020204" pitchFamily="34" charset="0"/>
              <a:buChar char="•"/>
            </a:pPr>
            <a:r>
              <a:rPr lang="en-US" dirty="0"/>
              <a:t>Selecting, designing, fitting, customizing, adapting, applying, maintaining, repairing, or replacing assistive technology devices;</a:t>
            </a:r>
          </a:p>
          <a:p>
            <a:pPr>
              <a:buFont typeface="Arial" panose="020B0604020202020204" pitchFamily="34" charset="0"/>
              <a:buChar char="•"/>
            </a:pPr>
            <a:endParaRPr lang="en-US" dirty="0" smtClean="0"/>
          </a:p>
        </p:txBody>
      </p:sp>
      <p:sp>
        <p:nvSpPr>
          <p:cNvPr id="3" name="Date Placeholder 2"/>
          <p:cNvSpPr>
            <a:spLocks noGrp="1"/>
          </p:cNvSpPr>
          <p:nvPr>
            <p:ph type="dt" sz="half" idx="14"/>
          </p:nvPr>
        </p:nvSpPr>
        <p:spPr/>
        <p:txBody>
          <a:bodyPr/>
          <a:lstStyle/>
          <a:p>
            <a:pPr>
              <a:defRPr/>
            </a:pPr>
            <a:r>
              <a:rPr lang="en-US" smtClean="0"/>
              <a:t>2015-2016</a:t>
            </a:r>
            <a:endParaRPr lang="en-US" dirty="0"/>
          </a:p>
        </p:txBody>
      </p:sp>
      <p:sp>
        <p:nvSpPr>
          <p:cNvPr id="4" name="Footer Placeholder 3"/>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397967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Assistive Technology Service</a:t>
            </a:r>
            <a:endParaRPr lang="en-US" dirty="0"/>
          </a:p>
        </p:txBody>
      </p:sp>
      <p:sp>
        <p:nvSpPr>
          <p:cNvPr id="3" name="Content Placeholder 2"/>
          <p:cNvSpPr>
            <a:spLocks noGrp="1"/>
          </p:cNvSpPr>
          <p:nvPr>
            <p:ph idx="1"/>
          </p:nvPr>
        </p:nvSpPr>
        <p:spPr>
          <a:xfrm>
            <a:off x="495300" y="1371600"/>
            <a:ext cx="8229600" cy="4525963"/>
          </a:xfrm>
        </p:spPr>
        <p:txBody>
          <a:bodyPr/>
          <a:lstStyle/>
          <a:p>
            <a:r>
              <a:rPr lang="en-US" dirty="0" smtClean="0"/>
              <a:t>Coordinating and using other therapies, interventions, or services with assistive technology devices such as those associated with existing education or rehabilitation plans and programs;</a:t>
            </a:r>
          </a:p>
          <a:p>
            <a:r>
              <a:rPr lang="en-US" dirty="0"/>
              <a:t>Training and/or technical assistance for a child with a disability or his/her family, if appropriate; and</a:t>
            </a:r>
          </a:p>
          <a:p>
            <a:pPr marL="0" indent="0">
              <a:buNone/>
            </a:pPr>
            <a:endParaRPr lang="en-US" dirty="0"/>
          </a:p>
        </p:txBody>
      </p:sp>
      <p:sp>
        <p:nvSpPr>
          <p:cNvPr id="4" name="Footer Placeholder 3"/>
          <p:cNvSpPr>
            <a:spLocks noGrp="1"/>
          </p:cNvSpPr>
          <p:nvPr>
            <p:ph type="ftr" sz="quarter" idx="15"/>
          </p:nvPr>
        </p:nvSpPr>
        <p:spPr/>
        <p:txBody>
          <a:bodyPr/>
          <a:lstStyle/>
          <a:p>
            <a:pPr>
              <a:defRPr/>
            </a:pPr>
            <a:r>
              <a:rPr lang="en-US" smtClean="0"/>
              <a:t>©MDE – Office of Instructional Support</a:t>
            </a:r>
            <a:endParaRPr lang="en-US" dirty="0"/>
          </a:p>
        </p:txBody>
      </p:sp>
      <p:sp>
        <p:nvSpPr>
          <p:cNvPr id="6" name="Date Placeholder 5"/>
          <p:cNvSpPr>
            <a:spLocks noGrp="1"/>
          </p:cNvSpPr>
          <p:nvPr>
            <p:ph type="dt" sz="half" idx="14"/>
          </p:nvPr>
        </p:nvSpPr>
        <p:spPr/>
        <p:txBody>
          <a:bodyPr/>
          <a:lstStyle/>
          <a:p>
            <a:pPr>
              <a:defRPr/>
            </a:pPr>
            <a:r>
              <a:rPr lang="en-US" smtClean="0"/>
              <a:t>2015-2016</a:t>
            </a:r>
            <a:endParaRPr lang="en-US" dirty="0"/>
          </a:p>
        </p:txBody>
      </p:sp>
    </p:spTree>
    <p:extLst>
      <p:ext uri="{BB962C8B-B14F-4D97-AF65-F5344CB8AC3E}">
        <p14:creationId xmlns:p14="http://schemas.microsoft.com/office/powerpoint/2010/main" val="21417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Assistive Technology Service</a:t>
            </a:r>
            <a:endParaRPr lang="en-US" dirty="0"/>
          </a:p>
        </p:txBody>
      </p:sp>
      <p:sp>
        <p:nvSpPr>
          <p:cNvPr id="3" name="Content Placeholder 2"/>
          <p:cNvSpPr>
            <a:spLocks noGrp="1"/>
          </p:cNvSpPr>
          <p:nvPr>
            <p:ph idx="1"/>
          </p:nvPr>
        </p:nvSpPr>
        <p:spPr>
          <a:xfrm>
            <a:off x="304800" y="1826231"/>
            <a:ext cx="8229600" cy="4525963"/>
          </a:xfrm>
        </p:spPr>
        <p:txBody>
          <a:bodyPr/>
          <a:lstStyle/>
          <a:p>
            <a:r>
              <a:rPr lang="en-US" dirty="0" smtClean="0"/>
              <a:t>Training and/or technical assistance for professionals (including individuals providing education or rehabilitation services), employers, or other individuals who provide service to, employ, or are substantially involved in the major functions of that child.</a:t>
            </a:r>
          </a:p>
          <a:p>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752565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Something to Think About</a:t>
            </a:r>
            <a:endParaRPr lang="en-US" dirty="0"/>
          </a:p>
        </p:txBody>
      </p:sp>
      <p:sp>
        <p:nvSpPr>
          <p:cNvPr id="3" name="Content Placeholder 2"/>
          <p:cNvSpPr>
            <a:spLocks noGrp="1"/>
          </p:cNvSpPr>
          <p:nvPr>
            <p:ph idx="1"/>
          </p:nvPr>
        </p:nvSpPr>
        <p:spPr/>
        <p:txBody>
          <a:bodyPr/>
          <a:lstStyle/>
          <a:p>
            <a:pPr marL="0" indent="0">
              <a:buNone/>
            </a:pPr>
            <a:r>
              <a:rPr lang="en-US" dirty="0" smtClean="0"/>
              <a:t>How do you justify the student’s needs for assistive technology? </a:t>
            </a:r>
          </a:p>
          <a:p>
            <a:pPr marL="0" indent="0">
              <a:buNone/>
            </a:pPr>
            <a:endParaRPr lang="en-US" dirty="0"/>
          </a:p>
          <a:p>
            <a:pPr marL="0" indent="0">
              <a:buNone/>
            </a:pPr>
            <a:r>
              <a:rPr lang="en-US" dirty="0" smtClean="0"/>
              <a:t>Does the child need an assistive technology assessment?</a:t>
            </a:r>
          </a:p>
          <a:p>
            <a:r>
              <a:rPr lang="en-US" dirty="0" smtClean="0"/>
              <a:t>What have you tried, if anything, before requesting an assessment? Did it help? To what extent?</a:t>
            </a:r>
          </a:p>
          <a:p>
            <a:endParaRPr lang="en-US" dirty="0" smtClean="0"/>
          </a:p>
          <a:p>
            <a:pPr marL="0" indent="0">
              <a:buNone/>
            </a:pPr>
            <a:endParaRPr lang="en-US" dirty="0"/>
          </a:p>
          <a:p>
            <a:pPr marL="0" indent="0">
              <a:buNone/>
            </a:pPr>
            <a:r>
              <a:rPr lang="en-US" dirty="0" smtClean="0"/>
              <a:t>	</a:t>
            </a:r>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439507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xfrm>
            <a:off x="228600" y="1295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smtClean="0">
                <a:solidFill>
                  <a:srgbClr val="FF0000"/>
                </a:solidFill>
              </a:rPr>
              <a:t>Vision _________________________________</a:t>
            </a:r>
          </a:p>
          <a:p>
            <a:pPr marL="0" indent="0">
              <a:buFont typeface="Arial" panose="020B0604020202020204" pitchFamily="34" charset="0"/>
              <a:buNone/>
            </a:pPr>
            <a:r>
              <a:rPr lang="en-US" altLang="en-US" sz="2800" smtClean="0"/>
              <a:t>To create a world-class educational system that gives students the knowledge and skills to be successful in college and the workforce, and to flourish as parents and citizens </a:t>
            </a:r>
          </a:p>
          <a:p>
            <a:pPr marL="0" indent="0">
              <a:buFont typeface="Arial" panose="020B0604020202020204" pitchFamily="34" charset="0"/>
              <a:buNone/>
            </a:pPr>
            <a:r>
              <a:rPr lang="en-US" altLang="en-US" sz="2800" smtClean="0">
                <a:solidFill>
                  <a:srgbClr val="FF0000"/>
                </a:solidFill>
              </a:rPr>
              <a:t>Mission _______________________________</a:t>
            </a:r>
          </a:p>
          <a:p>
            <a:pPr marL="0" indent="0">
              <a:buFont typeface="Arial" panose="020B0604020202020204" pitchFamily="34" charset="0"/>
              <a:buNone/>
            </a:pPr>
            <a:r>
              <a:rPr lang="en-US" altLang="en-US" sz="2800" smtClean="0"/>
              <a:t>To provide leadership through the development of policy and accountability systems so that all students are prepared to compete in the global community</a:t>
            </a:r>
          </a:p>
        </p:txBody>
      </p:sp>
      <p:sp>
        <p:nvSpPr>
          <p:cNvPr id="3" name="Content Placeholder 2"/>
          <p:cNvSpPr>
            <a:spLocks noGrp="1"/>
          </p:cNvSpPr>
          <p:nvPr>
            <p:ph idx="13"/>
          </p:nvPr>
        </p:nvSpPr>
        <p:spPr/>
        <p:txBody>
          <a:bodyPr/>
          <a:lstStyle/>
          <a:p>
            <a:pPr marL="0" indent="0">
              <a:buFont typeface="Arial" panose="020B0604020202020204" pitchFamily="34" charset="0"/>
              <a:buNone/>
              <a:defRPr/>
            </a:pPr>
            <a:r>
              <a:rPr smtClean="0"/>
              <a:t>State Board of Education</a:t>
            </a:r>
            <a:endParaRPr/>
          </a:p>
        </p:txBody>
      </p:sp>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a:p>
        </p:txBody>
      </p:sp>
    </p:spTree>
    <p:extLst>
      <p:ext uri="{BB962C8B-B14F-4D97-AF65-F5344CB8AC3E}">
        <p14:creationId xmlns:p14="http://schemas.microsoft.com/office/powerpoint/2010/main" val="3304302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Document the Basis for </a:t>
            </a:r>
          </a:p>
          <a:p>
            <a:r>
              <a:rPr lang="en-US" dirty="0" smtClean="0"/>
              <a:t>the Decision</a:t>
            </a:r>
            <a:endParaRPr lang="en-US" dirty="0"/>
          </a:p>
        </p:txBody>
      </p:sp>
      <p:sp>
        <p:nvSpPr>
          <p:cNvPr id="3" name="Content Placeholder 2"/>
          <p:cNvSpPr>
            <a:spLocks noGrp="1"/>
          </p:cNvSpPr>
          <p:nvPr>
            <p:ph idx="1"/>
          </p:nvPr>
        </p:nvSpPr>
        <p:spPr>
          <a:xfrm>
            <a:off x="533400" y="1600201"/>
            <a:ext cx="8229600" cy="4419600"/>
          </a:xfrm>
        </p:spPr>
        <p:txBody>
          <a:bodyPr/>
          <a:lstStyle/>
          <a:p>
            <a:pPr marL="0" indent="0">
              <a:buNone/>
            </a:pPr>
            <a:r>
              <a:rPr lang="en-US" dirty="0" smtClean="0"/>
              <a:t>When considering the child’s assistive technology (AT) needs, ask:</a:t>
            </a:r>
          </a:p>
          <a:p>
            <a:r>
              <a:rPr lang="en-US" dirty="0" smtClean="0"/>
              <a:t>Does the child require an AT assessment to determine his/her needs?</a:t>
            </a:r>
          </a:p>
          <a:p>
            <a:r>
              <a:rPr lang="en-US" dirty="0" smtClean="0"/>
              <a:t>What type of AT might increase the child’s participation in the general education curriculum (or developmentally appropriate activities</a:t>
            </a:r>
            <a:r>
              <a:rPr lang="en-US" dirty="0" smtClean="0"/>
              <a:t>)?</a:t>
            </a:r>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90198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674257" y="227013"/>
            <a:ext cx="6477000" cy="1143000"/>
          </a:xfrm>
        </p:spPr>
        <p:txBody>
          <a:bodyPr/>
          <a:lstStyle/>
          <a:p>
            <a:r>
              <a:rPr lang="en-US" dirty="0"/>
              <a:t>Document the Basis for </a:t>
            </a:r>
          </a:p>
          <a:p>
            <a:r>
              <a:rPr lang="en-US" dirty="0"/>
              <a:t>the Decision</a:t>
            </a:r>
          </a:p>
          <a:p>
            <a:endParaRPr lang="en-US" dirty="0"/>
          </a:p>
        </p:txBody>
      </p:sp>
      <p:sp>
        <p:nvSpPr>
          <p:cNvPr id="3" name="Content Placeholder 2"/>
          <p:cNvSpPr>
            <a:spLocks noGrp="1"/>
          </p:cNvSpPr>
          <p:nvPr>
            <p:ph idx="1"/>
          </p:nvPr>
        </p:nvSpPr>
        <p:spPr>
          <a:xfrm>
            <a:off x="495300" y="1388156"/>
            <a:ext cx="8229600" cy="4631644"/>
          </a:xfrm>
        </p:spPr>
        <p:txBody>
          <a:bodyPr/>
          <a:lstStyle/>
          <a:p>
            <a:r>
              <a:rPr lang="en-US" dirty="0" smtClean="0"/>
              <a:t>Is the child currently using any AT device or services? If so, does it work? Is it meeting his/her needs?</a:t>
            </a:r>
          </a:p>
          <a:p>
            <a:r>
              <a:rPr lang="en-US" dirty="0" smtClean="0"/>
              <a:t>Write a description of the device, service, or assessment needs, including the settings and/or situations where the child needs support.</a:t>
            </a:r>
          </a:p>
          <a:p>
            <a:r>
              <a:rPr lang="en-US" dirty="0" smtClean="0"/>
              <a:t>Record data sources used to determine the child’s AT needs.</a:t>
            </a:r>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519980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Consideration for Technology Checklist</a:t>
            </a:r>
            <a:endParaRPr lang="en-US" dirty="0"/>
          </a:p>
        </p:txBody>
      </p:sp>
      <p:pic>
        <p:nvPicPr>
          <p:cNvPr id="33795" name="Content Placeholder 6" descr="www.autisminternetmodules.org/up_doc/OCALIConsiderationforAssistiveTechnologyChecklist.pdf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229600" cy="476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a:p>
        </p:txBody>
      </p:sp>
    </p:spTree>
    <p:extLst>
      <p:ext uri="{BB962C8B-B14F-4D97-AF65-F5344CB8AC3E}">
        <p14:creationId xmlns:p14="http://schemas.microsoft.com/office/powerpoint/2010/main" val="307785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Consideration for Technology Checklist</a:t>
            </a:r>
            <a:endParaRPr lang="en-US" dirty="0"/>
          </a:p>
        </p:txBody>
      </p:sp>
      <p:pic>
        <p:nvPicPr>
          <p:cNvPr id="34819" name="Content Placeholder 6" descr="www.autisminternetmodules.org/up_doc/OCALIConsiderationforAssistiveTechnologyChecklist.pdf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22960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a:p>
        </p:txBody>
      </p:sp>
    </p:spTree>
    <p:extLst>
      <p:ext uri="{BB962C8B-B14F-4D97-AF65-F5344CB8AC3E}">
        <p14:creationId xmlns:p14="http://schemas.microsoft.com/office/powerpoint/2010/main" val="115084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Special Considerations</a:t>
            </a:r>
            <a:endParaRPr lang="en-US" dirty="0"/>
          </a:p>
        </p:txBody>
      </p:sp>
      <p:sp>
        <p:nvSpPr>
          <p:cNvPr id="166916" name="Slide Number Placeholder 4"/>
          <p:cNvSpPr>
            <a:spLocks noGrp="1"/>
          </p:cNvSpPr>
          <p:nvPr>
            <p:ph type="sldNum" sz="quarter" idx="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BDB98AC7-BA41-43E5-B5A2-4614D8335058}" type="slidenum">
              <a:rPr lang="en-US" altLang="en-US" sz="1200" smtClean="0">
                <a:solidFill>
                  <a:srgbClr val="898989"/>
                </a:solidFill>
                <a:latin typeface="Calibri" panose="020F0502020204030204" pitchFamily="34" charset="0"/>
              </a:rPr>
              <a:pPr/>
              <a:t>34</a:t>
            </a:fld>
            <a:endParaRPr lang="en-US" altLang="en-US" sz="1200" smtClean="0">
              <a:solidFill>
                <a:srgbClr val="898989"/>
              </a:solidFill>
              <a:latin typeface="Calibri" panose="020F0502020204030204" pitchFamily="34" charset="0"/>
            </a:endParaRPr>
          </a:p>
        </p:txBody>
      </p:sp>
      <p:sp>
        <p:nvSpPr>
          <p:cNvPr id="5" name="TextBox 4"/>
          <p:cNvSpPr txBox="1"/>
          <p:nvPr/>
        </p:nvSpPr>
        <p:spPr>
          <a:xfrm>
            <a:off x="2667000" y="1371600"/>
            <a:ext cx="4363695" cy="584775"/>
          </a:xfrm>
          <a:prstGeom prst="rect">
            <a:avLst/>
          </a:prstGeom>
          <a:noFill/>
        </p:spPr>
        <p:txBody>
          <a:bodyPr wrap="none" rtlCol="0">
            <a:spAutoFit/>
          </a:bodyPr>
          <a:lstStyle/>
          <a:p>
            <a:r>
              <a:rPr lang="en-US" sz="3200" b="1" dirty="0" smtClean="0">
                <a:solidFill>
                  <a:schemeClr val="accent1">
                    <a:lumMod val="50000"/>
                  </a:schemeClr>
                </a:solidFill>
                <a:latin typeface="Arial" panose="020B0604020202020204" pitchFamily="34" charset="0"/>
                <a:cs typeface="Arial" panose="020B0604020202020204" pitchFamily="34" charset="0"/>
              </a:rPr>
              <a:t>Assistive Technology</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87" y="2438400"/>
            <a:ext cx="8326513" cy="2438400"/>
          </a:xfrm>
          <a:prstGeom prst="rect">
            <a:avLst/>
          </a:prstGeom>
        </p:spPr>
      </p:pic>
      <p:sp>
        <p:nvSpPr>
          <p:cNvPr id="8" name="Rectangle 7"/>
          <p:cNvSpPr/>
          <p:nvPr/>
        </p:nvSpPr>
        <p:spPr>
          <a:xfrm>
            <a:off x="381000" y="6361245"/>
            <a:ext cx="6096000" cy="276999"/>
          </a:xfrm>
          <a:prstGeom prst="rect">
            <a:avLst/>
          </a:prstGeom>
        </p:spPr>
        <p:txBody>
          <a:bodyPr wrap="square">
            <a:spAutoFit/>
          </a:bodyPr>
          <a:lstStyle/>
          <a:p>
            <a:pPr lvl="0" eaLnBrk="1" fontAlgn="auto" hangingPunct="1">
              <a:spcBef>
                <a:spcPts val="0"/>
              </a:spcBef>
              <a:spcAft>
                <a:spcPts val="0"/>
              </a:spcAft>
              <a:defRPr/>
            </a:pPr>
            <a:r>
              <a:rPr lang="en-US" sz="1200" b="1" dirty="0" smtClean="0">
                <a:solidFill>
                  <a:srgbClr val="223264"/>
                </a:solidFill>
              </a:rPr>
              <a:t>Standards-Based IEPs                                                @MDE – Office of District Support</a:t>
            </a:r>
            <a:endParaRPr lang="en-US" sz="1200" b="1" dirty="0">
              <a:solidFill>
                <a:srgbClr val="223264"/>
              </a:solidFill>
            </a:endParaRPr>
          </a:p>
        </p:txBody>
      </p:sp>
    </p:spTree>
    <p:extLst>
      <p:ext uri="{BB962C8B-B14F-4D97-AF65-F5344CB8AC3E}">
        <p14:creationId xmlns:p14="http://schemas.microsoft.com/office/powerpoint/2010/main" val="2475495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Special Considerations</a:t>
            </a:r>
            <a:endParaRPr lang="en-US" dirty="0"/>
          </a:p>
        </p:txBody>
      </p:sp>
      <p:sp>
        <p:nvSpPr>
          <p:cNvPr id="166916" name="Slide Number Placeholder 4"/>
          <p:cNvSpPr>
            <a:spLocks noGrp="1"/>
          </p:cNvSpPr>
          <p:nvPr>
            <p:ph type="sldNum" sz="quarter" idx="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pitchFamily="-84" charset="-128"/>
                <a:sym typeface="Times New Roman" panose="02020603050405020304" pitchFamily="18" charset="0"/>
              </a:defRPr>
            </a:lvl9pPr>
          </a:lstStyle>
          <a:p>
            <a:fld id="{BDB98AC7-BA41-43E5-B5A2-4614D8335058}" type="slidenum">
              <a:rPr lang="en-US" altLang="en-US" sz="1200" smtClean="0">
                <a:solidFill>
                  <a:srgbClr val="898989"/>
                </a:solidFill>
                <a:latin typeface="Calibri" panose="020F0502020204030204" pitchFamily="34" charset="0"/>
              </a:rPr>
              <a:pPr/>
              <a:t>35</a:t>
            </a:fld>
            <a:endParaRPr lang="en-US" altLang="en-US" sz="1200" smtClean="0">
              <a:solidFill>
                <a:srgbClr val="898989"/>
              </a:solidFill>
              <a:latin typeface="Calibri" panose="020F0502020204030204" pitchFamily="34" charset="0"/>
            </a:endParaRPr>
          </a:p>
        </p:txBody>
      </p:sp>
      <p:sp>
        <p:nvSpPr>
          <p:cNvPr id="5" name="TextBox 4"/>
          <p:cNvSpPr txBox="1"/>
          <p:nvPr/>
        </p:nvSpPr>
        <p:spPr>
          <a:xfrm>
            <a:off x="2590800" y="1371600"/>
            <a:ext cx="4363695" cy="584775"/>
          </a:xfrm>
          <a:prstGeom prst="rect">
            <a:avLst/>
          </a:prstGeom>
          <a:noFill/>
        </p:spPr>
        <p:txBody>
          <a:bodyPr wrap="none" rtlCol="0">
            <a:spAutoFit/>
          </a:bodyPr>
          <a:lstStyle/>
          <a:p>
            <a:r>
              <a:rPr lang="en-US" sz="3200" b="1" dirty="0" smtClean="0">
                <a:solidFill>
                  <a:schemeClr val="accent1">
                    <a:lumMod val="50000"/>
                  </a:schemeClr>
                </a:solidFill>
                <a:latin typeface="Arial" panose="020B0604020202020204" pitchFamily="34" charset="0"/>
                <a:cs typeface="Arial" panose="020B0604020202020204" pitchFamily="34" charset="0"/>
              </a:rPr>
              <a:t>Assistive Technology</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0"/>
            <a:ext cx="8435011" cy="2895600"/>
          </a:xfrm>
          <a:prstGeom prst="rect">
            <a:avLst/>
          </a:prstGeom>
        </p:spPr>
      </p:pic>
      <p:sp>
        <p:nvSpPr>
          <p:cNvPr id="7" name="Rectangle 6"/>
          <p:cNvSpPr/>
          <p:nvPr/>
        </p:nvSpPr>
        <p:spPr>
          <a:xfrm>
            <a:off x="381000" y="6361245"/>
            <a:ext cx="6096000" cy="276999"/>
          </a:xfrm>
          <a:prstGeom prst="rect">
            <a:avLst/>
          </a:prstGeom>
        </p:spPr>
        <p:txBody>
          <a:bodyPr wrap="square">
            <a:spAutoFit/>
          </a:bodyPr>
          <a:lstStyle/>
          <a:p>
            <a:pPr lvl="0" eaLnBrk="1" fontAlgn="auto" hangingPunct="1">
              <a:spcBef>
                <a:spcPts val="0"/>
              </a:spcBef>
              <a:spcAft>
                <a:spcPts val="0"/>
              </a:spcAft>
              <a:defRPr/>
            </a:pPr>
            <a:r>
              <a:rPr lang="en-US" sz="1200" b="1" dirty="0" smtClean="0">
                <a:solidFill>
                  <a:srgbClr val="223264"/>
                </a:solidFill>
              </a:rPr>
              <a:t>Standards-Based IEPs                                                @MDE – Office of District Support</a:t>
            </a:r>
            <a:endParaRPr lang="en-US" sz="1200" b="1" dirty="0">
              <a:solidFill>
                <a:srgbClr val="223264"/>
              </a:solidFill>
            </a:endParaRPr>
          </a:p>
        </p:txBody>
      </p:sp>
    </p:spTree>
    <p:extLst>
      <p:ext uri="{BB962C8B-B14F-4D97-AF65-F5344CB8AC3E}">
        <p14:creationId xmlns:p14="http://schemas.microsoft.com/office/powerpoint/2010/main" val="1960018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Something to Think About</a:t>
            </a:r>
            <a:endParaRPr lang="en-US" dirty="0"/>
          </a:p>
        </p:txBody>
      </p:sp>
      <p:sp>
        <p:nvSpPr>
          <p:cNvPr id="3" name="Content Placeholder 2"/>
          <p:cNvSpPr>
            <a:spLocks noGrp="1"/>
          </p:cNvSpPr>
          <p:nvPr>
            <p:ph idx="1"/>
          </p:nvPr>
        </p:nvSpPr>
        <p:spPr/>
        <p:txBody>
          <a:bodyPr/>
          <a:lstStyle/>
          <a:p>
            <a:pPr marL="0" indent="0">
              <a:buNone/>
            </a:pPr>
            <a:r>
              <a:rPr lang="en-US" dirty="0" smtClean="0"/>
              <a:t>The Present Levels of </a:t>
            </a:r>
            <a:r>
              <a:rPr lang="en-US" dirty="0" smtClean="0"/>
              <a:t>Academic Achievement </a:t>
            </a:r>
            <a:r>
              <a:rPr lang="en-US" dirty="0" smtClean="0"/>
              <a:t>and Functional Performance (PLAAFP) should address the need for Language-Speech services and/or Assistive Technology devices or services. </a:t>
            </a:r>
          </a:p>
          <a:p>
            <a:pPr marL="0" indent="0">
              <a:buNone/>
            </a:pPr>
            <a:endParaRPr lang="en-US" dirty="0" smtClean="0"/>
          </a:p>
          <a:p>
            <a:pPr marL="0" indent="0" algn="ctr">
              <a:buNone/>
            </a:pPr>
            <a:r>
              <a:rPr lang="en-US" dirty="0" smtClean="0"/>
              <a:t>What is the educational impact?</a:t>
            </a:r>
          </a:p>
          <a:p>
            <a:pPr marL="0" indent="0">
              <a:buNone/>
            </a:pPr>
            <a:endParaRPr lang="en-US" dirty="0" smtClean="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583005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IEP – Common Errors	</a:t>
            </a:r>
            <a:endParaRPr lang="en-US" dirty="0"/>
          </a:p>
        </p:txBody>
      </p:sp>
      <p:sp>
        <p:nvSpPr>
          <p:cNvPr id="3" name="Content Placeholder 2"/>
          <p:cNvSpPr>
            <a:spLocks noGrp="1"/>
          </p:cNvSpPr>
          <p:nvPr>
            <p:ph idx="1"/>
          </p:nvPr>
        </p:nvSpPr>
        <p:spPr>
          <a:xfrm>
            <a:off x="0" y="1676400"/>
            <a:ext cx="8915400" cy="4529138"/>
          </a:xfrm>
        </p:spPr>
        <p:txBody>
          <a:bodyPr/>
          <a:lstStyle/>
          <a:p>
            <a:pPr>
              <a:defRPr/>
            </a:pPr>
            <a:r>
              <a:rPr lang="en-US" sz="2600" dirty="0" smtClean="0"/>
              <a:t>IEP teams do not know how to include AT in IEPs.</a:t>
            </a:r>
          </a:p>
          <a:p>
            <a:pPr>
              <a:defRPr/>
            </a:pPr>
            <a:r>
              <a:rPr lang="en-US" sz="2600" dirty="0" smtClean="0"/>
              <a:t>IEPs including AT use a “formula” approach to documentation. All IEPs are developed in similar fashion and the unique needs of the child are not addressed.</a:t>
            </a:r>
          </a:p>
          <a:p>
            <a:pPr>
              <a:defRPr/>
            </a:pPr>
            <a:r>
              <a:rPr lang="en-US" sz="2600" dirty="0" smtClean="0"/>
              <a:t>AT is included in </a:t>
            </a:r>
            <a:r>
              <a:rPr lang="en-US" sz="2600" smtClean="0"/>
              <a:t>the </a:t>
            </a:r>
            <a:r>
              <a:rPr lang="en-US" sz="2600" smtClean="0"/>
              <a:t>IEP, </a:t>
            </a:r>
            <a:r>
              <a:rPr lang="en-US" sz="2600" dirty="0" smtClean="0"/>
              <a:t>but the relationship to goals and objectives is unclear.</a:t>
            </a:r>
          </a:p>
          <a:p>
            <a:pPr>
              <a:defRPr/>
            </a:pPr>
            <a:r>
              <a:rPr lang="en-US" sz="2600" dirty="0" smtClean="0"/>
              <a:t>AT devices are included in the IEP, but no AT services support the use.</a:t>
            </a:r>
          </a:p>
          <a:p>
            <a:pPr>
              <a:defRPr/>
            </a:pPr>
            <a:r>
              <a:rPr lang="en-US" sz="2600" dirty="0" smtClean="0"/>
              <a:t>AT expected results are not measurable or observable.</a:t>
            </a:r>
          </a:p>
          <a:p>
            <a:pPr marL="0" indent="0" algn="ctr">
              <a:buFont typeface="Arial" panose="020B0604020202020204" pitchFamily="34" charset="0"/>
              <a:buNone/>
              <a:defRPr/>
            </a:pPr>
            <a:r>
              <a:rPr lang="en-US" sz="1200" dirty="0" smtClean="0"/>
              <a:t>(The QIAT Consortium, 2012, pp 5-6)</a:t>
            </a:r>
          </a:p>
        </p:txBody>
      </p:sp>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58382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defRPr/>
            </a:pPr>
            <a:r>
              <a:rPr lang="en-US" dirty="0" smtClean="0"/>
              <a:t>Resources</a:t>
            </a:r>
            <a:endParaRPr lang="en-US" dirty="0"/>
          </a:p>
        </p:txBody>
      </p:sp>
      <p:sp>
        <p:nvSpPr>
          <p:cNvPr id="57347" name="Content Placeholder 2"/>
          <p:cNvSpPr>
            <a:spLocks noGrp="1"/>
          </p:cNvSpPr>
          <p:nvPr>
            <p:ph idx="1"/>
          </p:nvPr>
        </p:nvSpPr>
        <p:spPr bwMode="auto">
          <a:xfrm>
            <a:off x="533400" y="12954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i="1" dirty="0" smtClean="0"/>
              <a:t>Assistive Technology: Key Considerations for Students with Disabilities</a:t>
            </a:r>
            <a:r>
              <a:rPr lang="en-US" altLang="en-US" sz="2400" dirty="0" smtClean="0"/>
              <a:t>; Vincent J. </a:t>
            </a:r>
            <a:r>
              <a:rPr lang="en-US" altLang="en-US" sz="2400" dirty="0" err="1" smtClean="0"/>
              <a:t>Varrassi</a:t>
            </a:r>
            <a:r>
              <a:rPr lang="en-US" altLang="en-US" sz="2400" dirty="0" smtClean="0"/>
              <a:t>, MA, LDT-C</a:t>
            </a:r>
          </a:p>
          <a:p>
            <a:r>
              <a:rPr lang="en-US" altLang="en-US" sz="2400" dirty="0" smtClean="0"/>
              <a:t>AT Internet Modules (click on the Dashboard) </a:t>
            </a:r>
            <a:r>
              <a:rPr lang="en-US" altLang="en-US" sz="2400" dirty="0" smtClean="0">
                <a:hlinkClick r:id="rId3"/>
              </a:rPr>
              <a:t>http://www.atinternetmodules.org</a:t>
            </a:r>
            <a:endParaRPr lang="en-US" altLang="en-US" sz="2400" dirty="0" smtClean="0"/>
          </a:p>
          <a:p>
            <a:r>
              <a:rPr lang="en-US" altLang="en-US" sz="2400" dirty="0" smtClean="0"/>
              <a:t>A Quick Guide to AAC </a:t>
            </a:r>
            <a:r>
              <a:rPr lang="en-US" altLang="en-US" sz="2400" dirty="0" smtClean="0">
                <a:hlinkClick r:id="rId4"/>
              </a:rPr>
              <a:t>http://www.sc.edu/scatp/aacguide.html</a:t>
            </a:r>
            <a:endParaRPr lang="en-US" altLang="en-US" sz="2400" dirty="0" smtClean="0"/>
          </a:p>
          <a:p>
            <a:r>
              <a:rPr lang="en-US" altLang="en-US" sz="2400" dirty="0" smtClean="0"/>
              <a:t>Helpful Links to Assistive Technology </a:t>
            </a:r>
            <a:r>
              <a:rPr lang="en-US" altLang="en-US" sz="2400" dirty="0" smtClean="0">
                <a:hlinkClick r:id="rId5"/>
              </a:rPr>
              <a:t>http://autismnow.org/articles/helpful-links-to-assistive-technology/#Intro</a:t>
            </a:r>
            <a:r>
              <a:rPr lang="en-US" altLang="en-US" sz="2400" dirty="0" smtClean="0"/>
              <a:t> </a:t>
            </a:r>
          </a:p>
          <a:p>
            <a:r>
              <a:rPr lang="en-US" altLang="en-US" sz="2400" dirty="0" smtClean="0"/>
              <a:t>Consideration for AT Checklist </a:t>
            </a:r>
            <a:r>
              <a:rPr lang="en-US" sz="2400" dirty="0">
                <a:hlinkClick r:id="rId6"/>
              </a:rPr>
              <a:t>http://</a:t>
            </a:r>
            <a:r>
              <a:rPr lang="en-US" sz="2400" dirty="0" smtClean="0">
                <a:hlinkClick r:id="rId6"/>
              </a:rPr>
              <a:t>www.ocali.org/up_doc/AT_Resource_Guide_4.pdf</a:t>
            </a:r>
            <a:endParaRPr lang="en-US" altLang="en-US" sz="2400" dirty="0" smtClean="0"/>
          </a:p>
          <a:p>
            <a:r>
              <a:rPr lang="en-US" altLang="en-US" sz="2400" dirty="0" smtClean="0"/>
              <a:t>IEP Guidance Document </a:t>
            </a:r>
            <a:r>
              <a:rPr lang="en-US" altLang="en-US" sz="2400" dirty="0" smtClean="0">
                <a:hlinkClick r:id="rId7"/>
              </a:rPr>
              <a:t>www.mde.k12.ms.us/OSE</a:t>
            </a:r>
            <a:endParaRPr lang="en-US" altLang="en-US" sz="2400" dirty="0" smtClean="0"/>
          </a:p>
          <a:p>
            <a:endParaRPr lang="en-US" altLang="en-US" sz="2800" dirty="0" smtClean="0"/>
          </a:p>
          <a:p>
            <a:endParaRPr lang="en-US" altLang="en-US" sz="2800" dirty="0" smtClean="0"/>
          </a:p>
        </p:txBody>
      </p:sp>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a:p>
        </p:txBody>
      </p:sp>
    </p:spTree>
    <p:extLst>
      <p:ext uri="{BB962C8B-B14F-4D97-AF65-F5344CB8AC3E}">
        <p14:creationId xmlns:p14="http://schemas.microsoft.com/office/powerpoint/2010/main" val="2146501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Special Considerations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Questions?</a:t>
            </a:r>
          </a:p>
          <a:p>
            <a:pPr algn="ctr"/>
            <a:endParaRPr lang="en-US" dirty="0"/>
          </a:p>
          <a:p>
            <a:pPr marL="0" indent="0" algn="ctr">
              <a:buNone/>
            </a:pPr>
            <a:r>
              <a:rPr lang="en-US" dirty="0" smtClean="0"/>
              <a:t>Comments?</a:t>
            </a:r>
          </a:p>
          <a:p>
            <a:pPr marL="0" indent="0" algn="ctr">
              <a:buNone/>
            </a:pPr>
            <a:endParaRPr lang="en-US" dirty="0"/>
          </a:p>
          <a:p>
            <a:pPr marL="0" indent="0" algn="ctr">
              <a:buNone/>
            </a:pPr>
            <a:endParaRPr lang="en-US" dirty="0"/>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1319729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bwMode="auto">
          <a:xfrm>
            <a:off x="228600" y="1392238"/>
            <a:ext cx="8610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ü"/>
            </a:pPr>
            <a:r>
              <a:rPr lang="en-US" altLang="en-US" sz="2800" dirty="0" smtClean="0"/>
              <a:t>All Students Proficient and Showing Growth in All Assessed Areas</a:t>
            </a:r>
          </a:p>
          <a:p>
            <a:pPr>
              <a:buFont typeface="Wingdings" panose="05000000000000000000" pitchFamily="2" charset="2"/>
              <a:buChar char="ü"/>
            </a:pPr>
            <a:r>
              <a:rPr lang="en-US" altLang="en-US" sz="2800" dirty="0" smtClean="0"/>
              <a:t>Every Student Graduates High School and is Ready for College and Career</a:t>
            </a:r>
          </a:p>
          <a:p>
            <a:pPr>
              <a:buFont typeface="Wingdings" panose="05000000000000000000" pitchFamily="2" charset="2"/>
              <a:buChar char="ü"/>
            </a:pPr>
            <a:r>
              <a:rPr lang="en-US" altLang="en-US" sz="2800" dirty="0" smtClean="0"/>
              <a:t>Every Child </a:t>
            </a:r>
            <a:r>
              <a:rPr lang="en-US" altLang="en-US" sz="2800" smtClean="0"/>
              <a:t>Has Access </a:t>
            </a:r>
            <a:r>
              <a:rPr lang="en-US" altLang="en-US" sz="2800" dirty="0" smtClean="0"/>
              <a:t>to a High-Quality Early Childhood Program</a:t>
            </a:r>
          </a:p>
          <a:p>
            <a:pPr>
              <a:buFont typeface="Wingdings" panose="05000000000000000000" pitchFamily="2" charset="2"/>
              <a:buChar char="ü"/>
            </a:pPr>
            <a:r>
              <a:rPr lang="en-US" altLang="en-US" sz="2800" dirty="0" smtClean="0"/>
              <a:t>Every School Has Effective Teachers and Leaders</a:t>
            </a:r>
          </a:p>
          <a:p>
            <a:pPr>
              <a:buFont typeface="Wingdings" panose="05000000000000000000" pitchFamily="2" charset="2"/>
              <a:buChar char="ü"/>
            </a:pPr>
            <a:r>
              <a:rPr lang="en-US" altLang="en-US" sz="2800" dirty="0" smtClean="0"/>
              <a:t>Every Community Effectively Using a World-Class Data System to Improve Student Outcomes</a:t>
            </a:r>
          </a:p>
        </p:txBody>
      </p:sp>
      <p:sp>
        <p:nvSpPr>
          <p:cNvPr id="3" name="Content Placeholder 2"/>
          <p:cNvSpPr>
            <a:spLocks noGrp="1"/>
          </p:cNvSpPr>
          <p:nvPr>
            <p:ph idx="13"/>
          </p:nvPr>
        </p:nvSpPr>
        <p:spPr/>
        <p:txBody>
          <a:bodyPr/>
          <a:lstStyle/>
          <a:p>
            <a:pPr marL="0" indent="0">
              <a:buFont typeface="Arial" panose="020B0604020202020204" pitchFamily="34" charset="0"/>
              <a:buNone/>
              <a:defRPr/>
            </a:pPr>
            <a:r>
              <a:rPr sz="2800" smtClean="0">
                <a:solidFill>
                  <a:srgbClr val="FF0000"/>
                </a:solidFill>
              </a:rPr>
              <a:t>State Board of Education Goals</a:t>
            </a:r>
          </a:p>
          <a:p>
            <a:pPr marL="0" indent="0">
              <a:buFont typeface="Arial" panose="020B0604020202020204" pitchFamily="34" charset="0"/>
              <a:buNone/>
              <a:defRPr/>
            </a:pPr>
            <a:r>
              <a:rPr sz="2800" smtClean="0">
                <a:solidFill>
                  <a:srgbClr val="FF0000"/>
                </a:solidFill>
              </a:rPr>
              <a:t>5-Year Strategies Plan for 2016-2020</a:t>
            </a:r>
            <a:endParaRPr sz="2800">
              <a:solidFill>
                <a:srgbClr val="FF0000"/>
              </a:solidFill>
            </a:endParaRPr>
          </a:p>
        </p:txBody>
      </p:sp>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spTree>
    <p:extLst>
      <p:ext uri="{BB962C8B-B14F-4D97-AF65-F5344CB8AC3E}">
        <p14:creationId xmlns:p14="http://schemas.microsoft.com/office/powerpoint/2010/main" val="2809214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8"/>
          <p:cNvSpPr>
            <a:spLocks noGrp="1" noChangeArrowheads="1"/>
          </p:cNvSpPr>
          <p:nvPr>
            <p:ph idx="1"/>
          </p:nvPr>
        </p:nvSpPr>
        <p:spPr/>
        <p:txBody>
          <a:bodyPr/>
          <a:lstStyle/>
          <a:p>
            <a:pPr marL="0" indent="0" algn="ctr">
              <a:buNone/>
            </a:pPr>
            <a:r>
              <a:rPr lang="en-US" sz="2400" dirty="0" smtClean="0"/>
              <a:t>OSE District Support Staff:</a:t>
            </a:r>
          </a:p>
          <a:p>
            <a:pPr marL="0" indent="0" algn="ctr">
              <a:buNone/>
            </a:pPr>
            <a:endParaRPr lang="en-US" sz="1600" dirty="0" smtClean="0"/>
          </a:p>
          <a:p>
            <a:pPr marL="400050" lvl="1" indent="0" algn="ctr">
              <a:buNone/>
            </a:pPr>
            <a:r>
              <a:rPr lang="en-US" sz="1800" dirty="0"/>
              <a:t>Tanya Bradley, Bureau </a:t>
            </a:r>
            <a:r>
              <a:rPr lang="en-US" sz="1800" dirty="0" smtClean="0"/>
              <a:t>Director     </a:t>
            </a:r>
            <a:r>
              <a:rPr lang="en-US" sz="1800" dirty="0" smtClean="0">
                <a:hlinkClick r:id="rId3"/>
              </a:rPr>
              <a:t>tbradley@mdek12.org</a:t>
            </a:r>
            <a:r>
              <a:rPr lang="en-US" sz="1800" dirty="0" smtClean="0"/>
              <a:t>  </a:t>
            </a:r>
            <a:endParaRPr lang="en-US" sz="1800" dirty="0"/>
          </a:p>
          <a:p>
            <a:pPr marL="400050" lvl="1" indent="0" algn="ctr">
              <a:buNone/>
            </a:pPr>
            <a:r>
              <a:rPr lang="en-US" sz="1800" dirty="0" smtClean="0"/>
              <a:t>M. April Rice, Office Director     </a:t>
            </a:r>
            <a:r>
              <a:rPr lang="en-US" sz="1800" u="sng" dirty="0" smtClean="0">
                <a:hlinkClick r:id="rId4"/>
              </a:rPr>
              <a:t>marice</a:t>
            </a:r>
            <a:r>
              <a:rPr lang="en-US" sz="1800" dirty="0" smtClean="0">
                <a:hlinkClick r:id="rId4"/>
              </a:rPr>
              <a:t>@mdek12.org</a:t>
            </a:r>
            <a:r>
              <a:rPr lang="en-US" sz="1800" dirty="0" smtClean="0"/>
              <a:t>   </a:t>
            </a:r>
          </a:p>
          <a:p>
            <a:pPr marL="400050" lvl="1" indent="0" algn="ctr">
              <a:buNone/>
            </a:pPr>
            <a:r>
              <a:rPr lang="en-US" sz="1800" dirty="0" smtClean="0"/>
              <a:t>Sharon Coon, Autism Specialist     </a:t>
            </a:r>
            <a:r>
              <a:rPr lang="en-US" sz="1800" dirty="0" smtClean="0">
                <a:hlinkClick r:id="rId5"/>
              </a:rPr>
              <a:t>scoon@mdek12.org</a:t>
            </a:r>
            <a:r>
              <a:rPr lang="en-US" sz="1800" dirty="0" smtClean="0"/>
              <a:t> </a:t>
            </a:r>
          </a:p>
          <a:p>
            <a:pPr marL="400050" lvl="1" indent="0" algn="ctr">
              <a:buNone/>
            </a:pPr>
            <a:r>
              <a:rPr lang="en-US" sz="1800" dirty="0" smtClean="0"/>
              <a:t>Teresa Laney, CCC-SLP     </a:t>
            </a:r>
            <a:r>
              <a:rPr lang="en-US" sz="1800" dirty="0" smtClean="0">
                <a:hlinkClick r:id="rId6"/>
              </a:rPr>
              <a:t>tlaney@mdek12.org</a:t>
            </a:r>
            <a:r>
              <a:rPr lang="en-US" sz="1800" dirty="0" smtClean="0"/>
              <a:t> </a:t>
            </a:r>
          </a:p>
          <a:p>
            <a:pPr marL="0" indent="0" algn="ctr">
              <a:buNone/>
            </a:pPr>
            <a:endParaRPr lang="en-US" sz="1400" dirty="0" smtClean="0"/>
          </a:p>
          <a:p>
            <a:pPr marL="0" indent="0" algn="ctr">
              <a:spcBef>
                <a:spcPts val="0"/>
              </a:spcBef>
              <a:buNone/>
            </a:pPr>
            <a:r>
              <a:rPr lang="en-US" sz="2000" dirty="0" smtClean="0"/>
              <a:t>MS Dept. </a:t>
            </a:r>
            <a:r>
              <a:rPr lang="en-US" sz="2000" dirty="0"/>
              <a:t>of </a:t>
            </a:r>
            <a:r>
              <a:rPr lang="en-US" sz="2000" dirty="0" smtClean="0"/>
              <a:t>Education</a:t>
            </a:r>
          </a:p>
          <a:p>
            <a:pPr marL="0" indent="0" algn="ctr">
              <a:spcBef>
                <a:spcPts val="0"/>
              </a:spcBef>
              <a:buNone/>
            </a:pPr>
            <a:r>
              <a:rPr lang="en-US" sz="2000" dirty="0" smtClean="0"/>
              <a:t>Office of Special Education </a:t>
            </a:r>
            <a:endParaRPr lang="en-US" sz="2000" dirty="0"/>
          </a:p>
          <a:p>
            <a:pPr marL="0" indent="0" algn="ctr">
              <a:spcBef>
                <a:spcPts val="0"/>
              </a:spcBef>
              <a:buNone/>
            </a:pPr>
            <a:r>
              <a:rPr lang="en-US" sz="2000" dirty="0" smtClean="0"/>
              <a:t>P</a:t>
            </a:r>
            <a:r>
              <a:rPr lang="en-US" sz="2000" dirty="0"/>
              <a:t>. O. Box 771</a:t>
            </a:r>
          </a:p>
          <a:p>
            <a:pPr marL="0" indent="0" algn="ctr">
              <a:spcBef>
                <a:spcPts val="0"/>
              </a:spcBef>
              <a:buNone/>
            </a:pPr>
            <a:r>
              <a:rPr lang="en-US" sz="2000" dirty="0" smtClean="0"/>
              <a:t>Jackson</a:t>
            </a:r>
            <a:r>
              <a:rPr lang="en-US" sz="2000" dirty="0"/>
              <a:t>, MS  </a:t>
            </a:r>
            <a:r>
              <a:rPr lang="en-US" sz="2000" dirty="0" smtClean="0"/>
              <a:t>39205</a:t>
            </a:r>
          </a:p>
          <a:p>
            <a:pPr marL="0" indent="0" algn="ctr">
              <a:spcBef>
                <a:spcPts val="0"/>
              </a:spcBef>
              <a:buNone/>
            </a:pPr>
            <a:r>
              <a:rPr lang="en-US" sz="2000" dirty="0" smtClean="0"/>
              <a:t>(</a:t>
            </a:r>
            <a:r>
              <a:rPr lang="en-US" sz="2000" dirty="0"/>
              <a:t>601) 359-3498</a:t>
            </a:r>
          </a:p>
          <a:p>
            <a:pPr marL="0" indent="0" algn="ctr">
              <a:buNone/>
            </a:pPr>
            <a:endParaRPr lang="en-US" sz="2000" dirty="0"/>
          </a:p>
        </p:txBody>
      </p:sp>
      <p:sp>
        <p:nvSpPr>
          <p:cNvPr id="3" name="Footer Placeholder 2"/>
          <p:cNvSpPr>
            <a:spLocks noGrp="1"/>
          </p:cNvSpPr>
          <p:nvPr>
            <p:ph type="ftr" sz="quarter" idx="15"/>
          </p:nvPr>
        </p:nvSpPr>
        <p:spPr/>
        <p:txBody>
          <a:bodyPr/>
          <a:lstStyle/>
          <a:p>
            <a:pPr>
              <a:defRPr/>
            </a:pPr>
            <a:r>
              <a:rPr lang="en-US" smtClean="0"/>
              <a:t>©MDE – Office of Instructional Support</a:t>
            </a:r>
            <a:endParaRPr lang="en-US" dirty="0"/>
          </a:p>
        </p:txBody>
      </p:sp>
      <p:sp>
        <p:nvSpPr>
          <p:cNvPr id="5" name="Content Placeholder 4"/>
          <p:cNvSpPr>
            <a:spLocks noGrp="1"/>
          </p:cNvSpPr>
          <p:nvPr>
            <p:ph idx="13"/>
          </p:nvPr>
        </p:nvSpPr>
        <p:spPr/>
        <p:txBody>
          <a:bodyPr/>
          <a:lstStyle/>
          <a:p>
            <a:r>
              <a:rPr lang="en-US" dirty="0"/>
              <a:t>Contact Information</a:t>
            </a:r>
          </a:p>
        </p:txBody>
      </p:sp>
      <p:sp>
        <p:nvSpPr>
          <p:cNvPr id="9" name="Date Placeholder 14"/>
          <p:cNvSpPr>
            <a:spLocks noGrp="1"/>
          </p:cNvSpPr>
          <p:nvPr>
            <p:ph type="dt" sz="half" idx="14"/>
          </p:nvPr>
        </p:nvSpPr>
        <p:spPr>
          <a:xfrm>
            <a:off x="457200" y="6356350"/>
            <a:ext cx="2133600" cy="365125"/>
          </a:xfrm>
        </p:spPr>
        <p:txBody>
          <a:bodyPr/>
          <a:lstStyle>
            <a:lvl1pPr>
              <a:defRPr/>
            </a:lvl1pPr>
          </a:lstStyle>
          <a:p>
            <a:pPr>
              <a:defRPr/>
            </a:pPr>
            <a:r>
              <a:rPr lang="en-US" smtClean="0"/>
              <a:t>2015-2016</a:t>
            </a:r>
            <a:endParaRPr lang="en-US" dirty="0"/>
          </a:p>
        </p:txBody>
      </p:sp>
    </p:spTree>
    <p:extLst>
      <p:ext uri="{BB962C8B-B14F-4D97-AF65-F5344CB8AC3E}">
        <p14:creationId xmlns:p14="http://schemas.microsoft.com/office/powerpoint/2010/main" val="4027819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xfrm>
            <a:off x="457200" y="1295400"/>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ltLang="en-US" dirty="0"/>
          </a:p>
          <a:p>
            <a:pPr marL="0" indent="0">
              <a:buNone/>
            </a:pPr>
            <a:r>
              <a:rPr lang="en-US" altLang="en-US" dirty="0" smtClean="0"/>
              <a:t>This </a:t>
            </a:r>
            <a:r>
              <a:rPr lang="en-US" altLang="en-US" dirty="0"/>
              <a:t>training is designed to provide districts with tools </a:t>
            </a:r>
            <a:r>
              <a:rPr lang="en-US" altLang="en-US" dirty="0" smtClean="0"/>
              <a:t>for examining the Special Communications section of the IEP and making decisions/determinations for those Special Considerations in </a:t>
            </a:r>
            <a:r>
              <a:rPr lang="en-US" altLang="en-US" dirty="0"/>
              <a:t>order to help guarantee that all students with disabilities </a:t>
            </a:r>
            <a:r>
              <a:rPr lang="en-US" altLang="en-US" dirty="0" smtClean="0"/>
              <a:t>who </a:t>
            </a:r>
            <a:r>
              <a:rPr lang="en-US" altLang="en-US" dirty="0"/>
              <a:t>need </a:t>
            </a:r>
            <a:r>
              <a:rPr lang="en-US" altLang="en-US" dirty="0" smtClean="0"/>
              <a:t>special </a:t>
            </a:r>
            <a:r>
              <a:rPr lang="en-US" altLang="en-US" dirty="0"/>
              <a:t>education services receive a FAPE.</a:t>
            </a:r>
          </a:p>
          <a:p>
            <a:pPr marL="0" indent="0">
              <a:buFont typeface="Arial" panose="020B0604020202020204" pitchFamily="34" charset="0"/>
              <a:buNone/>
            </a:pPr>
            <a:endParaRPr lang="en-US" altLang="en-US" dirty="0" smtClean="0"/>
          </a:p>
        </p:txBody>
      </p:sp>
      <p:sp>
        <p:nvSpPr>
          <p:cNvPr id="3" name="Content Placeholder 2"/>
          <p:cNvSpPr>
            <a:spLocks noGrp="1"/>
          </p:cNvSpPr>
          <p:nvPr>
            <p:ph idx="13"/>
          </p:nvPr>
        </p:nvSpPr>
        <p:spPr/>
        <p:txBody>
          <a:bodyPr/>
          <a:lstStyle/>
          <a:p>
            <a:pPr marL="0" indent="0">
              <a:buFont typeface="Arial" panose="020B0604020202020204" pitchFamily="34" charset="0"/>
              <a:buNone/>
              <a:defRPr/>
            </a:pPr>
            <a:r>
              <a:rPr smtClean="0">
                <a:solidFill>
                  <a:srgbClr val="FF0000"/>
                </a:solidFill>
              </a:rPr>
              <a:t>Alignment of Training to Strategic Plan</a:t>
            </a:r>
            <a:endParaRPr>
              <a:solidFill>
                <a:srgbClr val="FF0000"/>
              </a:solidFill>
            </a:endParaRPr>
          </a:p>
        </p:txBody>
      </p:sp>
      <p:sp>
        <p:nvSpPr>
          <p:cNvPr id="4" name="Date Placeholder 3"/>
          <p:cNvSpPr>
            <a:spLocks noGrp="1"/>
          </p:cNvSpPr>
          <p:nvPr>
            <p:ph type="dt" sz="quarter"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a:p>
        </p:txBody>
      </p:sp>
    </p:spTree>
    <p:extLst>
      <p:ext uri="{BB962C8B-B14F-4D97-AF65-F5344CB8AC3E}">
        <p14:creationId xmlns:p14="http://schemas.microsoft.com/office/powerpoint/2010/main" val="123506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4"/>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a:t>The </a:t>
            </a:r>
            <a:r>
              <a:rPr lang="en-US" dirty="0" smtClean="0"/>
              <a:t>OSE </a:t>
            </a:r>
            <a:r>
              <a:rPr lang="en-US" dirty="0"/>
              <a:t>has a teacher listserv available for special education teachers</a:t>
            </a:r>
            <a:r>
              <a:rPr lang="en-US" dirty="0" smtClean="0"/>
              <a:t>.</a:t>
            </a:r>
          </a:p>
          <a:p>
            <a:pPr>
              <a:defRPr/>
            </a:pPr>
            <a:r>
              <a:rPr lang="en-US" dirty="0" smtClean="0"/>
              <a:t>The </a:t>
            </a:r>
            <a:r>
              <a:rPr lang="en-US" dirty="0"/>
              <a:t>purpose of the listserv </a:t>
            </a:r>
            <a:r>
              <a:rPr lang="en-US" dirty="0" smtClean="0"/>
              <a:t>is to </a:t>
            </a:r>
            <a:r>
              <a:rPr lang="en-US" dirty="0"/>
              <a:t>inform special education teachers of upcoming trainings, upcoming webinars, and other resources provided by MDE</a:t>
            </a:r>
            <a:r>
              <a:rPr lang="en-US" dirty="0" smtClean="0"/>
              <a:t>.</a:t>
            </a:r>
          </a:p>
          <a:p>
            <a:pPr>
              <a:defRPr/>
            </a:pPr>
            <a:r>
              <a:rPr lang="en-US" dirty="0" smtClean="0">
                <a:hlinkClick r:id="rId2"/>
              </a:rPr>
              <a:t>www.mdek12.org</a:t>
            </a:r>
            <a:endParaRPr lang="en-US" dirty="0" smtClean="0"/>
          </a:p>
          <a:p>
            <a:pPr marL="0" indent="0">
              <a:buNone/>
              <a:defRPr/>
            </a:pPr>
            <a:endParaRPr lang="en-US" dirty="0"/>
          </a:p>
          <a:p>
            <a:pPr marL="0" indent="0">
              <a:buFont typeface="Arial" panose="020B0604020202020204" pitchFamily="34" charset="0"/>
              <a:buNone/>
              <a:defRPr/>
            </a:pPr>
            <a:endParaRPr lang="en-US" altLang="en-US" dirty="0" smtClean="0"/>
          </a:p>
        </p:txBody>
      </p:sp>
      <p:sp>
        <p:nvSpPr>
          <p:cNvPr id="8195" name="Content Placeholder 5"/>
          <p:cNvSpPr>
            <a:spLocks noGrp="1"/>
          </p:cNvSpPr>
          <p:nvPr>
            <p:ph idx="13"/>
          </p:nvPr>
        </p:nvSpPr>
        <p:spPr bwMode="auto">
          <a:xfrm>
            <a:off x="4267200" y="152400"/>
            <a:ext cx="4114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Teacher Listserv</a:t>
            </a:r>
          </a:p>
          <a:p>
            <a:endParaRPr lang="en-US" altLang="en-US" dirty="0" smtClean="0"/>
          </a:p>
        </p:txBody>
      </p:sp>
      <p:sp>
        <p:nvSpPr>
          <p:cNvPr id="8196" name="Date Placeholder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2015-2016</a:t>
            </a:r>
          </a:p>
        </p:txBody>
      </p:sp>
      <p:sp>
        <p:nvSpPr>
          <p:cNvPr id="8197" name="Footer Placeholder 3"/>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©MDE – Office of Instructional Support</a:t>
            </a:r>
          </a:p>
        </p:txBody>
      </p:sp>
    </p:spTree>
    <p:extLst>
      <p:ext uri="{BB962C8B-B14F-4D97-AF65-F5344CB8AC3E}">
        <p14:creationId xmlns:p14="http://schemas.microsoft.com/office/powerpoint/2010/main" val="82524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Teacher Listserv</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4"/>
          </p:nvPr>
        </p:nvSpPr>
        <p:spPr/>
        <p:txBody>
          <a:bodyPr/>
          <a:lstStyle/>
          <a:p>
            <a:pPr>
              <a:defRPr/>
            </a:pPr>
            <a:r>
              <a:rPr lang="en-US" smtClean="0"/>
              <a:t>2015-2016</a:t>
            </a:r>
            <a:endParaRPr lang="en-US" dirty="0"/>
          </a:p>
        </p:txBody>
      </p:sp>
      <p:sp>
        <p:nvSpPr>
          <p:cNvPr id="5" name="Footer Placeholder 4"/>
          <p:cNvSpPr>
            <a:spLocks noGrp="1"/>
          </p:cNvSpPr>
          <p:nvPr>
            <p:ph type="ftr" sz="quarter" idx="15"/>
          </p:nvPr>
        </p:nvSpPr>
        <p:spPr/>
        <p:txBody>
          <a:bodyPr/>
          <a:lstStyle/>
          <a:p>
            <a:pPr>
              <a:defRPr/>
            </a:pPr>
            <a:r>
              <a:rPr lang="en-US" smtClean="0"/>
              <a:t>©MDE – Office of Instructional Support</a:t>
            </a:r>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1600200"/>
            <a:ext cx="696595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5"/>
          <p:cNvSpPr/>
          <p:nvPr/>
        </p:nvSpPr>
        <p:spPr>
          <a:xfrm>
            <a:off x="6400800" y="4495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12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What are Special Considerations?</a:t>
            </a:r>
            <a:endParaRPr lang="en-US" dirty="0"/>
          </a:p>
        </p:txBody>
      </p:sp>
      <p:sp>
        <p:nvSpPr>
          <p:cNvPr id="5128" name="Rectangle 6"/>
          <p:cNvSpPr>
            <a:spLocks noGrp="1" noChangeArrowheads="1"/>
          </p:cNvSpPr>
          <p:nvPr>
            <p:ph idx="1"/>
          </p:nvPr>
        </p:nvSpPr>
        <p:spPr/>
        <p:txBody>
          <a:bodyPr/>
          <a:lstStyle/>
          <a:p>
            <a:pPr marL="0" indent="0">
              <a:buNone/>
            </a:pPr>
            <a:r>
              <a:rPr lang="en-US" sz="4000" dirty="0" smtClean="0"/>
              <a:t>State </a:t>
            </a:r>
            <a:r>
              <a:rPr lang="en-US" sz="4000" dirty="0"/>
              <a:t>Board Policy </a:t>
            </a:r>
            <a:r>
              <a:rPr lang="en-US" sz="4000" dirty="0" smtClean="0"/>
              <a:t>7219 identifies five (5) circumstances when the Individualized Education Program (IEP) Committee must make special considerations when developing, reviewing, and/or revising an IEP.  </a:t>
            </a:r>
          </a:p>
          <a:p>
            <a:pPr marL="0" indent="0">
              <a:buNone/>
            </a:pPr>
            <a:endParaRPr lang="en-US" dirty="0" smtClean="0"/>
          </a:p>
        </p:txBody>
      </p:sp>
      <p:sp>
        <p:nvSpPr>
          <p:cNvPr id="3" name="Date Placeholder 2"/>
          <p:cNvSpPr>
            <a:spLocks noGrp="1"/>
          </p:cNvSpPr>
          <p:nvPr>
            <p:ph type="dt" sz="half" idx="14"/>
          </p:nvPr>
        </p:nvSpPr>
        <p:spPr/>
        <p:txBody>
          <a:bodyPr/>
          <a:lstStyle/>
          <a:p>
            <a:pPr>
              <a:defRPr/>
            </a:pPr>
            <a:r>
              <a:rPr lang="en-US" smtClean="0"/>
              <a:t>2015-2016</a:t>
            </a:r>
            <a:endParaRPr lang="en-US" dirty="0"/>
          </a:p>
        </p:txBody>
      </p:sp>
      <p:sp>
        <p:nvSpPr>
          <p:cNvPr id="4" name="Footer Placeholder 3"/>
          <p:cNvSpPr>
            <a:spLocks noGrp="1"/>
          </p:cNvSpPr>
          <p:nvPr>
            <p:ph type="ftr" sz="quarter" idx="15"/>
          </p:nvPr>
        </p:nvSpPr>
        <p:spPr/>
        <p:txBody>
          <a:bodyPr/>
          <a:lstStyle/>
          <a:p>
            <a:pPr>
              <a:defRPr/>
            </a:pPr>
            <a:r>
              <a:rPr lang="en-US" smtClean="0"/>
              <a:t>©MDE – Office of Instructional Support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US" dirty="0" smtClean="0"/>
              <a:t>What are Special Considerations?</a:t>
            </a:r>
            <a:endParaRPr lang="en-US" dirty="0"/>
          </a:p>
        </p:txBody>
      </p:sp>
      <p:sp>
        <p:nvSpPr>
          <p:cNvPr id="6152" name="Rectangle 6"/>
          <p:cNvSpPr>
            <a:spLocks noGrp="1" noChangeArrowheads="1"/>
          </p:cNvSpPr>
          <p:nvPr>
            <p:ph idx="1"/>
          </p:nvPr>
        </p:nvSpPr>
        <p:spPr/>
        <p:txBody>
          <a:bodyPr/>
          <a:lstStyle/>
          <a:p>
            <a:pPr marL="514350" indent="-514350">
              <a:buFont typeface="Arial" charset="0"/>
              <a:buAutoNum type="arabicPeriod"/>
            </a:pPr>
            <a:r>
              <a:rPr lang="en-US" dirty="0"/>
              <a:t>Communication </a:t>
            </a:r>
            <a:r>
              <a:rPr lang="en-US" dirty="0" smtClean="0"/>
              <a:t>Needs (Required)</a:t>
            </a:r>
            <a:endParaRPr lang="en-US" dirty="0"/>
          </a:p>
          <a:p>
            <a:pPr marL="514350" indent="-514350">
              <a:buAutoNum type="arabicPeriod"/>
            </a:pPr>
            <a:r>
              <a:rPr lang="en-US" dirty="0" smtClean="0"/>
              <a:t>Assistive Technology Needs (Required)</a:t>
            </a:r>
          </a:p>
          <a:p>
            <a:pPr marL="514350" indent="-514350">
              <a:buAutoNum type="arabicPeriod"/>
            </a:pPr>
            <a:r>
              <a:rPr lang="en-US" dirty="0" smtClean="0"/>
              <a:t>Special </a:t>
            </a:r>
            <a:r>
              <a:rPr lang="en-US" dirty="0"/>
              <a:t>n</a:t>
            </a:r>
            <a:r>
              <a:rPr lang="en-US" dirty="0" smtClean="0"/>
              <a:t>eeds for children who are </a:t>
            </a:r>
          </a:p>
          <a:p>
            <a:pPr lvl="1"/>
            <a:r>
              <a:rPr lang="en-US" dirty="0" smtClean="0"/>
              <a:t>Blind / Visually Impaired</a:t>
            </a:r>
          </a:p>
          <a:p>
            <a:pPr lvl="1"/>
            <a:r>
              <a:rPr lang="en-US" dirty="0" smtClean="0"/>
              <a:t>Deaf / Hearing Impaired</a:t>
            </a:r>
          </a:p>
          <a:p>
            <a:pPr marL="514350" indent="-514350">
              <a:buAutoNum type="arabicPeriod" startAt="4"/>
            </a:pPr>
            <a:r>
              <a:rPr lang="en-US" dirty="0" smtClean="0"/>
              <a:t>Children </a:t>
            </a:r>
            <a:r>
              <a:rPr lang="en-US" dirty="0" smtClean="0"/>
              <a:t>who </a:t>
            </a:r>
            <a:r>
              <a:rPr lang="en-US" dirty="0" smtClean="0"/>
              <a:t>require behavior </a:t>
            </a:r>
            <a:r>
              <a:rPr lang="en-US" dirty="0"/>
              <a:t>i</a:t>
            </a:r>
            <a:r>
              <a:rPr lang="en-US" dirty="0" smtClean="0"/>
              <a:t>ntervention</a:t>
            </a:r>
          </a:p>
          <a:p>
            <a:pPr marL="514350" indent="-514350">
              <a:buAutoNum type="arabicPeriod" startAt="4"/>
            </a:pPr>
            <a:r>
              <a:rPr lang="en-US" dirty="0" smtClean="0"/>
              <a:t>Children with Limited English Proficiency </a:t>
            </a:r>
          </a:p>
          <a:p>
            <a:pPr marL="514350" indent="-514350">
              <a:buAutoNum type="arabicPeriod"/>
            </a:pPr>
            <a:endParaRPr lang="en-US" dirty="0"/>
          </a:p>
        </p:txBody>
      </p:sp>
      <p:sp>
        <p:nvSpPr>
          <p:cNvPr id="3" name="Date Placeholder 2"/>
          <p:cNvSpPr>
            <a:spLocks noGrp="1"/>
          </p:cNvSpPr>
          <p:nvPr>
            <p:ph type="dt" sz="half" idx="14"/>
          </p:nvPr>
        </p:nvSpPr>
        <p:spPr/>
        <p:txBody>
          <a:bodyPr/>
          <a:lstStyle/>
          <a:p>
            <a:pPr>
              <a:defRPr/>
            </a:pPr>
            <a:r>
              <a:rPr lang="en-US" smtClean="0"/>
              <a:t>2015-2016</a:t>
            </a:r>
            <a:endParaRPr lang="en-US" dirty="0"/>
          </a:p>
        </p:txBody>
      </p:sp>
      <p:sp>
        <p:nvSpPr>
          <p:cNvPr id="4" name="Footer Placeholder 3"/>
          <p:cNvSpPr>
            <a:spLocks noGrp="1"/>
          </p:cNvSpPr>
          <p:nvPr>
            <p:ph type="ftr" sz="quarter" idx="15"/>
          </p:nvPr>
        </p:nvSpPr>
        <p:spPr/>
        <p:txBody>
          <a:bodyPr/>
          <a:lstStyle/>
          <a:p>
            <a:pPr>
              <a:defRPr/>
            </a:pPr>
            <a:r>
              <a:rPr lang="en-US" smtClean="0"/>
              <a:t>©MDE – Office of Instructional Support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8272</TotalTime>
  <Pages>0</Pages>
  <Words>2114</Words>
  <Characters>0</Characters>
  <Application>Microsoft Office PowerPoint</Application>
  <PresentationFormat>On-screen Show (4:3)</PresentationFormat>
  <Lines>0</Lines>
  <Paragraphs>253</Paragraphs>
  <Slides>40</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MS PGothic</vt:lpstr>
      <vt:lpstr>MS PGothic</vt:lpstr>
      <vt:lpstr>Arial</vt:lpstr>
      <vt:lpstr>Calibri</vt:lpstr>
      <vt:lpstr>Helvetica Neue</vt:lpstr>
      <vt:lpstr>inherit</vt:lpstr>
      <vt:lpstr>Times New Roman</vt:lpstr>
      <vt:lpstr>Wingdings</vt:lpstr>
      <vt:lpstr>ヒラギノ明朝 ProN W3</vt:lpstr>
      <vt:lpstr>ヒラギノ角ゴ Pro W3</vt:lpstr>
      <vt:lpstr>MDE PowerPoint Master</vt:lpstr>
      <vt:lpstr>1_MDE PowerPoint Master</vt:lpstr>
      <vt:lpstr>Special Considerations: Assistive Technology and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EXISTING-SPED PowerPoint Presentation Template</dc:title>
  <dc:creator>G. Scales, Jr.</dc:creator>
  <cp:lastModifiedBy>Teresa Laney</cp:lastModifiedBy>
  <cp:revision>191</cp:revision>
  <cp:lastPrinted>2015-12-14T17:23:39Z</cp:lastPrinted>
  <dcterms:modified xsi:type="dcterms:W3CDTF">2015-12-14T21:20:44Z</dcterms:modified>
</cp:coreProperties>
</file>