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sldIdLst>
    <p:sldId id="288" r:id="rId5"/>
    <p:sldId id="287" r:id="rId6"/>
    <p:sldId id="286" r:id="rId7"/>
    <p:sldId id="294" r:id="rId8"/>
    <p:sldId id="323" r:id="rId9"/>
    <p:sldId id="293" r:id="rId10"/>
    <p:sldId id="382" r:id="rId11"/>
    <p:sldId id="312" r:id="rId12"/>
    <p:sldId id="326" r:id="rId13"/>
    <p:sldId id="309" r:id="rId14"/>
    <p:sldId id="359" r:id="rId15"/>
    <p:sldId id="322" r:id="rId16"/>
    <p:sldId id="350" r:id="rId17"/>
    <p:sldId id="352" r:id="rId18"/>
    <p:sldId id="354" r:id="rId19"/>
    <p:sldId id="355" r:id="rId20"/>
    <p:sldId id="357" r:id="rId21"/>
    <p:sldId id="302" r:id="rId22"/>
    <p:sldId id="351" r:id="rId23"/>
    <p:sldId id="325" r:id="rId24"/>
    <p:sldId id="360" r:id="rId25"/>
    <p:sldId id="307" r:id="rId26"/>
    <p:sldId id="346" r:id="rId27"/>
    <p:sldId id="345" r:id="rId28"/>
    <p:sldId id="344" r:id="rId29"/>
    <p:sldId id="343" r:id="rId30"/>
    <p:sldId id="342" r:id="rId31"/>
    <p:sldId id="341" r:id="rId32"/>
    <p:sldId id="308" r:id="rId33"/>
    <p:sldId id="339" r:id="rId34"/>
    <p:sldId id="338" r:id="rId35"/>
    <p:sldId id="337" r:id="rId36"/>
    <p:sldId id="353" r:id="rId37"/>
    <p:sldId id="310" r:id="rId38"/>
    <p:sldId id="335" r:id="rId39"/>
    <p:sldId id="334" r:id="rId40"/>
    <p:sldId id="333" r:id="rId41"/>
    <p:sldId id="311" r:id="rId42"/>
    <p:sldId id="349" r:id="rId43"/>
    <p:sldId id="331" r:id="rId44"/>
    <p:sldId id="330" r:id="rId45"/>
    <p:sldId id="329" r:id="rId46"/>
    <p:sldId id="328" r:id="rId47"/>
    <p:sldId id="327" r:id="rId48"/>
    <p:sldId id="361" r:id="rId49"/>
    <p:sldId id="362" r:id="rId50"/>
    <p:sldId id="374" r:id="rId51"/>
    <p:sldId id="373" r:id="rId52"/>
    <p:sldId id="384" r:id="rId53"/>
    <p:sldId id="385" r:id="rId54"/>
    <p:sldId id="383" r:id="rId55"/>
    <p:sldId id="386" r:id="rId56"/>
    <p:sldId id="365" r:id="rId57"/>
    <p:sldId id="324" r:id="rId58"/>
    <p:sldId id="375" r:id="rId59"/>
    <p:sldId id="378" r:id="rId60"/>
    <p:sldId id="377" r:id="rId61"/>
    <p:sldId id="321" r:id="rId62"/>
    <p:sldId id="364" r:id="rId63"/>
    <p:sldId id="380" r:id="rId64"/>
    <p:sldId id="306" r:id="rId65"/>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CF7F7"/>
    <a:srgbClr val="B0D357"/>
    <a:srgbClr val="003B71"/>
    <a:srgbClr val="5FAADE"/>
    <a:srgbClr val="A74A7A"/>
    <a:srgbClr val="EF3A5B"/>
    <a:srgbClr val="E9F7FE"/>
    <a:srgbClr val="F3A51E"/>
    <a:srgbClr val="69C8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1BA82F-F0B2-D372-5F50-87226B91E9A0}" v="5" dt="2022-02-28T14:49:22.842"/>
    <p1510:client id="{81F8D1B5-9079-7F25-9FEB-B860521A9B7A}" v="7" dt="2022-02-28T16:20:41.951"/>
    <p1510:client id="{A79C4AAC-3A22-4845-B88A-E8027D50C7D3}" v="21" dt="2022-02-28T03:06:35.723"/>
    <p1510:client id="{B2C93AEC-9268-A955-98B1-C0F2EE1818C0}" v="5" dt="2022-02-28T16:03:58.560"/>
    <p1510:client id="{BF88CB35-5DC8-2AF3-223F-AE3290A6D8F7}" v="1298" dt="2022-02-28T14:40:15.938"/>
    <p1510:client id="{D8A019D8-C868-49B5-9BA1-90721F132881}" v="117" dt="2022-02-28T16:01:1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7CE7CCA9-ED3A-F045-97E2-A2791CD30ACD}" type="datetimeFigureOut">
              <a:rPr lang="en-US" smtClean="0"/>
              <a:t>2/28/2022</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D074287C-F1A9-1F49-875F-770B5241E278}" type="slidenum">
              <a:rPr lang="en-US" smtClean="0"/>
              <a:t>‹#›</a:t>
            </a:fld>
            <a:endParaRPr lang="en-US"/>
          </a:p>
        </p:txBody>
      </p:sp>
    </p:spTree>
    <p:extLst>
      <p:ext uri="{BB962C8B-B14F-4D97-AF65-F5344CB8AC3E}">
        <p14:creationId xmlns:p14="http://schemas.microsoft.com/office/powerpoint/2010/main" val="59980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1</a:t>
            </a:fld>
            <a:endParaRPr lang="en-US"/>
          </a:p>
        </p:txBody>
      </p:sp>
    </p:spTree>
    <p:extLst>
      <p:ext uri="{BB962C8B-B14F-4D97-AF65-F5344CB8AC3E}">
        <p14:creationId xmlns:p14="http://schemas.microsoft.com/office/powerpoint/2010/main" val="2050382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a:t>
            </a:r>
          </a:p>
        </p:txBody>
      </p:sp>
      <p:sp>
        <p:nvSpPr>
          <p:cNvPr id="4" name="Slide Number Placeholder 3"/>
          <p:cNvSpPr>
            <a:spLocks noGrp="1"/>
          </p:cNvSpPr>
          <p:nvPr>
            <p:ph type="sldNum" sz="quarter" idx="5"/>
          </p:nvPr>
        </p:nvSpPr>
        <p:spPr/>
        <p:txBody>
          <a:bodyPr/>
          <a:lstStyle/>
          <a:p>
            <a:fld id="{D074287C-F1A9-1F49-875F-770B5241E278}" type="slidenum">
              <a:rPr lang="en-US" smtClean="0"/>
              <a:t>26</a:t>
            </a:fld>
            <a:endParaRPr lang="en-US"/>
          </a:p>
        </p:txBody>
      </p:sp>
    </p:spTree>
    <p:extLst>
      <p:ext uri="{BB962C8B-B14F-4D97-AF65-F5344CB8AC3E}">
        <p14:creationId xmlns:p14="http://schemas.microsoft.com/office/powerpoint/2010/main" val="164597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a:t>
            </a:r>
          </a:p>
        </p:txBody>
      </p:sp>
      <p:sp>
        <p:nvSpPr>
          <p:cNvPr id="4" name="Slide Number Placeholder 3"/>
          <p:cNvSpPr>
            <a:spLocks noGrp="1"/>
          </p:cNvSpPr>
          <p:nvPr>
            <p:ph type="sldNum" sz="quarter" idx="5"/>
          </p:nvPr>
        </p:nvSpPr>
        <p:spPr/>
        <p:txBody>
          <a:bodyPr/>
          <a:lstStyle/>
          <a:p>
            <a:fld id="{D074287C-F1A9-1F49-875F-770B5241E278}" type="slidenum">
              <a:rPr lang="en-US" smtClean="0"/>
              <a:t>27</a:t>
            </a:fld>
            <a:endParaRPr lang="en-US"/>
          </a:p>
        </p:txBody>
      </p:sp>
    </p:spTree>
    <p:extLst>
      <p:ext uri="{BB962C8B-B14F-4D97-AF65-F5344CB8AC3E}">
        <p14:creationId xmlns:p14="http://schemas.microsoft.com/office/powerpoint/2010/main" val="273039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uploaded activities. </a:t>
            </a:r>
          </a:p>
        </p:txBody>
      </p:sp>
      <p:sp>
        <p:nvSpPr>
          <p:cNvPr id="4" name="Slide Number Placeholder 3"/>
          <p:cNvSpPr>
            <a:spLocks noGrp="1"/>
          </p:cNvSpPr>
          <p:nvPr>
            <p:ph type="sldNum" sz="quarter" idx="5"/>
          </p:nvPr>
        </p:nvSpPr>
        <p:spPr/>
        <p:txBody>
          <a:bodyPr/>
          <a:lstStyle/>
          <a:p>
            <a:fld id="{D074287C-F1A9-1F49-875F-770B5241E278}" type="slidenum">
              <a:rPr lang="en-US" smtClean="0"/>
              <a:t>28</a:t>
            </a:fld>
            <a:endParaRPr lang="en-US"/>
          </a:p>
        </p:txBody>
      </p:sp>
    </p:spTree>
    <p:extLst>
      <p:ext uri="{BB962C8B-B14F-4D97-AF65-F5344CB8AC3E}">
        <p14:creationId xmlns:p14="http://schemas.microsoft.com/office/powerpoint/2010/main" val="3823015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Update QR Code</a:t>
            </a:r>
          </a:p>
        </p:txBody>
      </p:sp>
      <p:sp>
        <p:nvSpPr>
          <p:cNvPr id="4" name="Slide Number Placeholder 3"/>
          <p:cNvSpPr>
            <a:spLocks noGrp="1"/>
          </p:cNvSpPr>
          <p:nvPr>
            <p:ph type="sldNum" sz="quarter" idx="5"/>
          </p:nvPr>
        </p:nvSpPr>
        <p:spPr/>
        <p:txBody>
          <a:bodyPr/>
          <a:lstStyle/>
          <a:p>
            <a:fld id="{D074287C-F1A9-1F49-875F-770B5241E278}" type="slidenum">
              <a:rPr lang="en-US" smtClean="0"/>
              <a:t>30</a:t>
            </a:fld>
            <a:endParaRPr lang="en-US"/>
          </a:p>
        </p:txBody>
      </p:sp>
    </p:spTree>
    <p:extLst>
      <p:ext uri="{BB962C8B-B14F-4D97-AF65-F5344CB8AC3E}">
        <p14:creationId xmlns:p14="http://schemas.microsoft.com/office/powerpoint/2010/main" val="3876568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Handout</a:t>
            </a:r>
          </a:p>
        </p:txBody>
      </p:sp>
      <p:sp>
        <p:nvSpPr>
          <p:cNvPr id="4" name="Slide Number Placeholder 3"/>
          <p:cNvSpPr>
            <a:spLocks noGrp="1"/>
          </p:cNvSpPr>
          <p:nvPr>
            <p:ph type="sldNum" sz="quarter" idx="5"/>
          </p:nvPr>
        </p:nvSpPr>
        <p:spPr/>
        <p:txBody>
          <a:bodyPr/>
          <a:lstStyle/>
          <a:p>
            <a:fld id="{D074287C-F1A9-1F49-875F-770B5241E278}" type="slidenum">
              <a:rPr lang="en-US" smtClean="0"/>
              <a:t>31</a:t>
            </a:fld>
            <a:endParaRPr lang="en-US"/>
          </a:p>
        </p:txBody>
      </p:sp>
    </p:spTree>
    <p:extLst>
      <p:ext uri="{BB962C8B-B14F-4D97-AF65-F5344CB8AC3E}">
        <p14:creationId xmlns:p14="http://schemas.microsoft.com/office/powerpoint/2010/main" val="1563541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See uploaded activities. </a:t>
            </a:r>
          </a:p>
          <a:p>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32</a:t>
            </a:fld>
            <a:endParaRPr lang="en-US"/>
          </a:p>
        </p:txBody>
      </p:sp>
    </p:spTree>
    <p:extLst>
      <p:ext uri="{BB962C8B-B14F-4D97-AF65-F5344CB8AC3E}">
        <p14:creationId xmlns:p14="http://schemas.microsoft.com/office/powerpoint/2010/main" val="2791580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See uploaded activities. </a:t>
            </a:r>
          </a:p>
          <a:p>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33</a:t>
            </a:fld>
            <a:endParaRPr lang="en-US"/>
          </a:p>
        </p:txBody>
      </p:sp>
    </p:spTree>
    <p:extLst>
      <p:ext uri="{BB962C8B-B14F-4D97-AF65-F5344CB8AC3E}">
        <p14:creationId xmlns:p14="http://schemas.microsoft.com/office/powerpoint/2010/main" val="64167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202124"/>
                </a:solidFill>
                <a:effectLst/>
                <a:latin typeface="Roboto" panose="02000000000000000000" pitchFamily="2" charset="0"/>
              </a:rPr>
              <a:t>A universal screener is administered to all students at BOY, MOY, and EOY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solidFill>
                <a:srgbClr val="202124"/>
              </a:solidFill>
              <a:effectLst/>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202124"/>
                </a:solidFill>
                <a:effectLst/>
                <a:latin typeface="Roboto" panose="02000000000000000000" pitchFamily="2" charset="0"/>
              </a:rPr>
              <a:t>MS has approved of 6 different universal screeners--Most schools administer either the </a:t>
            </a:r>
            <a:r>
              <a:rPr lang="en-US" b="0" i="0" err="1">
                <a:solidFill>
                  <a:srgbClr val="202124"/>
                </a:solidFill>
                <a:effectLst/>
                <a:latin typeface="Roboto" panose="02000000000000000000" pitchFamily="2" charset="0"/>
              </a:rPr>
              <a:t>iready</a:t>
            </a:r>
            <a:r>
              <a:rPr lang="en-US" b="0" i="0">
                <a:solidFill>
                  <a:srgbClr val="202124"/>
                </a:solidFill>
                <a:effectLst/>
                <a:latin typeface="Roboto" panose="02000000000000000000" pitchFamily="2" charset="0"/>
              </a:rPr>
              <a:t> or STAR screener</a:t>
            </a:r>
          </a:p>
          <a:p>
            <a:pPr marL="171450" indent="-171450" algn="l">
              <a:buFont typeface="Arial" panose="020B0604020202020204" pitchFamily="34" charset="0"/>
              <a:buChar char="•"/>
            </a:pPr>
            <a:endParaRPr lang="en-US" b="0" i="0">
              <a:solidFill>
                <a:srgbClr val="202124"/>
              </a:solidFill>
              <a:effectLst/>
              <a:latin typeface="Roboto" panose="02000000000000000000" pitchFamily="2" charset="0"/>
            </a:endParaRPr>
          </a:p>
          <a:p>
            <a:pPr marL="171450" indent="-171450" algn="l">
              <a:buFont typeface="Arial" panose="020B0604020202020204" pitchFamily="34" charset="0"/>
              <a:buChar char="•"/>
            </a:pPr>
            <a:r>
              <a:rPr lang="en-US" b="0" i="0">
                <a:solidFill>
                  <a:srgbClr val="202124"/>
                </a:solidFill>
                <a:effectLst/>
                <a:latin typeface="Roboto" panose="02000000000000000000" pitchFamily="2" charset="0"/>
              </a:rPr>
              <a:t>The data received from the screener provides a snapshot of what students know, what they should know, and what can be done to meet a student's academic needs.</a:t>
            </a:r>
          </a:p>
          <a:p>
            <a:pPr marL="0" indent="0" algn="l">
              <a:buFont typeface="Arial" panose="020B0604020202020204" pitchFamily="34" charset="0"/>
              <a:buNone/>
            </a:pPr>
            <a:endParaRPr lang="en-US" b="0" i="0">
              <a:solidFill>
                <a:srgbClr val="202124"/>
              </a:solidFill>
              <a:effectLst/>
              <a:latin typeface="Roboto" panose="02000000000000000000" pitchFamily="2" charset="0"/>
            </a:endParaRPr>
          </a:p>
          <a:p>
            <a:pPr marL="171450" indent="-171450" algn="l">
              <a:buFont typeface="Arial" panose="020B0604020202020204" pitchFamily="34" charset="0"/>
              <a:buChar char="•"/>
            </a:pPr>
            <a:r>
              <a:rPr lang="en-US" b="0" i="0">
                <a:solidFill>
                  <a:srgbClr val="202124"/>
                </a:solidFill>
                <a:effectLst/>
                <a:latin typeface="Roboto" panose="02000000000000000000" pitchFamily="2" charset="0"/>
              </a:rPr>
              <a:t>With appropriate analysis and interpretation of data, we as educators can make informed decisions that positively affect student outcomes</a:t>
            </a:r>
          </a:p>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34</a:t>
            </a:fld>
            <a:endParaRPr lang="en-US"/>
          </a:p>
        </p:txBody>
      </p:sp>
    </p:spTree>
    <p:extLst>
      <p:ext uri="{BB962C8B-B14F-4D97-AF65-F5344CB8AC3E}">
        <p14:creationId xmlns:p14="http://schemas.microsoft.com/office/powerpoint/2010/main" val="1798502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mj-lt"/>
              </a:rPr>
              <a:t>As I mentioned, students take a universal screener at BOY, MOY, and EOY</a:t>
            </a:r>
          </a:p>
          <a:p>
            <a:pPr marL="171450" indent="-171450">
              <a:buFont typeface="Arial" panose="020B0604020202020204" pitchFamily="34" charset="0"/>
              <a:buChar char="•"/>
            </a:pPr>
            <a:endParaRPr lang="en-US" sz="1400">
              <a:latin typeface="+mj-lt"/>
            </a:endParaRPr>
          </a:p>
          <a:p>
            <a:pPr marL="171450" indent="-171450">
              <a:buFont typeface="Arial" panose="020B0604020202020204" pitchFamily="34" charset="0"/>
              <a:buChar char="•"/>
            </a:pPr>
            <a:r>
              <a:rPr lang="en-US" sz="1400">
                <a:latin typeface="+mj-lt"/>
              </a:rPr>
              <a:t>The data collected from the universal screener is what should be used to drive our Tier 1 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mj-lt"/>
              </a:rPr>
              <a:t>MDE has collaborated with the </a:t>
            </a:r>
            <a:r>
              <a:rPr lang="en-US" sz="1400" err="1">
                <a:latin typeface="+mj-lt"/>
              </a:rPr>
              <a:t>Ms</a:t>
            </a:r>
            <a:r>
              <a:rPr lang="en-US" sz="1400">
                <a:latin typeface="+mj-lt"/>
              </a:rPr>
              <a:t> Reading Panel to develop a guidebook to support purposeful interventions when a student is identified as “at-risk” on a Universal Screener</a:t>
            </a:r>
          </a:p>
          <a:p>
            <a:pPr marL="171450" indent="-171450">
              <a:buFont typeface="Arial" panose="020B0604020202020204" pitchFamily="34" charset="0"/>
              <a:buChar char="•"/>
            </a:pPr>
            <a:endParaRPr lang="en-US" sz="1400">
              <a:latin typeface="+mj-lt"/>
            </a:endParaRPr>
          </a:p>
          <a:p>
            <a:pPr marL="171450" indent="-171450">
              <a:buFont typeface="Arial" panose="020B0604020202020204" pitchFamily="34" charset="0"/>
              <a:buChar char="•"/>
            </a:pPr>
            <a:r>
              <a:rPr lang="en-US" sz="1400">
                <a:latin typeface="+mj-lt"/>
              </a:rPr>
              <a:t>It is important to use the results from these screeners to help identify student's lowest deficit skill.</a:t>
            </a:r>
          </a:p>
          <a:p>
            <a:pPr marL="171450" indent="-171450">
              <a:buFont typeface="Arial" panose="020B0604020202020204" pitchFamily="34" charset="0"/>
              <a:buChar char="•"/>
            </a:pPr>
            <a:endParaRPr lang="en-US" sz="1400">
              <a:latin typeface="+mj-lt"/>
            </a:endParaRPr>
          </a:p>
          <a:p>
            <a:pPr marL="171450" indent="-171450">
              <a:buFont typeface="Arial" panose="020B0604020202020204" pitchFamily="34" charset="0"/>
              <a:buChar char="•"/>
            </a:pPr>
            <a:r>
              <a:rPr lang="en-US" sz="1400">
                <a:latin typeface="+mj-lt"/>
              </a:rPr>
              <a:t>The lowest deficit skill is the point where an intervention begins because it represents where the breakdown in mastery has occurred.</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35</a:t>
            </a:fld>
            <a:endParaRPr lang="en-US"/>
          </a:p>
        </p:txBody>
      </p:sp>
    </p:spTree>
    <p:extLst>
      <p:ext uri="{BB962C8B-B14F-4D97-AF65-F5344CB8AC3E}">
        <p14:creationId xmlns:p14="http://schemas.microsoft.com/office/powerpoint/2010/main" val="332982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sample diagnostics to show.  Explain the process.</a:t>
            </a:r>
          </a:p>
          <a:p>
            <a:endParaRPr lang="en-US"/>
          </a:p>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36</a:t>
            </a:fld>
            <a:endParaRPr lang="en-US"/>
          </a:p>
        </p:txBody>
      </p:sp>
    </p:spTree>
    <p:extLst>
      <p:ext uri="{BB962C8B-B14F-4D97-AF65-F5344CB8AC3E}">
        <p14:creationId xmlns:p14="http://schemas.microsoft.com/office/powerpoint/2010/main" val="341320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5</a:t>
            </a:fld>
            <a:endParaRPr lang="en-US"/>
          </a:p>
        </p:txBody>
      </p:sp>
    </p:spTree>
    <p:extLst>
      <p:ext uri="{BB962C8B-B14F-4D97-AF65-F5344CB8AC3E}">
        <p14:creationId xmlns:p14="http://schemas.microsoft.com/office/powerpoint/2010/main" val="891173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solidFill>
                  <a:srgbClr val="FF0000"/>
                </a:solidFill>
                <a:highlight>
                  <a:srgbClr val="FFFF00"/>
                </a:highlight>
              </a:rPr>
              <a:t>Create a human “simple view of reading.” Print off domains and components on cardstock and allow participants to build this entire equation as parts are discussed.</a:t>
            </a:r>
          </a:p>
          <a:p>
            <a:pPr marL="171450" indent="-171450">
              <a:buFont typeface="Arial" panose="020B0604020202020204" pitchFamily="34" charset="0"/>
              <a:buChar char="•"/>
            </a:pPr>
            <a:endParaRPr lang="en-US">
              <a:solidFill>
                <a:srgbClr val="FF0000"/>
              </a:solidFill>
              <a:highlight>
                <a:srgbClr val="FFFF00"/>
              </a:highlight>
            </a:endParaRPr>
          </a:p>
          <a:p>
            <a:pPr marL="171450" indent="-171450">
              <a:buFont typeface="Arial" panose="020B0604020202020204" pitchFamily="34" charset="0"/>
              <a:buChar char="•"/>
            </a:pPr>
            <a:r>
              <a:rPr lang="en-US"/>
              <a:t>“Simple view of reading” consists of 2 domains-  decoding  x Language comprehension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When we think about decoding, we should focus on these components (Phonological Awareness, phonics, and fluency)</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When we add in the components of language comprehension which are vocabulary and reading comprehension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What do you think happens?  Our students are then able to apply the skills they have been taught and they are able to comprehend what has been read.</a:t>
            </a:r>
          </a:p>
        </p:txBody>
      </p:sp>
      <p:sp>
        <p:nvSpPr>
          <p:cNvPr id="4" name="Slide Number Placeholder 3"/>
          <p:cNvSpPr>
            <a:spLocks noGrp="1"/>
          </p:cNvSpPr>
          <p:nvPr>
            <p:ph type="sldNum" sz="quarter" idx="5"/>
          </p:nvPr>
        </p:nvSpPr>
        <p:spPr/>
        <p:txBody>
          <a:bodyPr/>
          <a:lstStyle/>
          <a:p>
            <a:fld id="{D074287C-F1A9-1F49-875F-770B5241E278}" type="slidenum">
              <a:rPr lang="en-US" smtClean="0"/>
              <a:t>37</a:t>
            </a:fld>
            <a:endParaRPr lang="en-US"/>
          </a:p>
        </p:txBody>
      </p:sp>
    </p:spTree>
    <p:extLst>
      <p:ext uri="{BB962C8B-B14F-4D97-AF65-F5344CB8AC3E}">
        <p14:creationId xmlns:p14="http://schemas.microsoft.com/office/powerpoint/2010/main" val="1371699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teacher-led center is where the magic really happens!  This is where true differentiation should be taking place.  Our students in urgent intervention should not be receiving the same identical instruction that our at and above grade level students are receiving.  </a:t>
            </a:r>
          </a:p>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38</a:t>
            </a:fld>
            <a:endParaRPr lang="en-US"/>
          </a:p>
        </p:txBody>
      </p:sp>
    </p:spTree>
    <p:extLst>
      <p:ext uri="{BB962C8B-B14F-4D97-AF65-F5344CB8AC3E}">
        <p14:creationId xmlns:p14="http://schemas.microsoft.com/office/powerpoint/2010/main" val="2492118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a:cs typeface="Calibri"/>
              </a:rPr>
              <a:t>What’s so great about the teacher-led Reading?</a:t>
            </a:r>
          </a:p>
          <a:p>
            <a:pPr marL="171450" indent="-171450">
              <a:buFont typeface="Arial" panose="020B0604020202020204" pitchFamily="34" charset="0"/>
              <a:buChar char="•"/>
            </a:pPr>
            <a:endParaRPr lang="en-US" sz="1400">
              <a:cs typeface="Calibri"/>
            </a:endParaRPr>
          </a:p>
          <a:p>
            <a:pPr marL="171450" indent="-171450">
              <a:buFont typeface="Arial" panose="020B0604020202020204" pitchFamily="34" charset="0"/>
              <a:buChar char="•"/>
            </a:pPr>
            <a:r>
              <a:rPr lang="en-US" sz="1400">
                <a:cs typeface="Calibri"/>
              </a:rPr>
              <a:t>First of all, it provides the teacher the opportunity to meet with students in a small group setting</a:t>
            </a:r>
          </a:p>
          <a:p>
            <a:pPr marL="171450" indent="-171450">
              <a:buFont typeface="Arial" panose="020B0604020202020204" pitchFamily="34" charset="0"/>
              <a:buChar char="•"/>
            </a:pPr>
            <a:endParaRPr lang="en-US" sz="1400">
              <a:cs typeface="Calibri"/>
            </a:endParaRPr>
          </a:p>
          <a:p>
            <a:pPr marL="171450" indent="-171450">
              <a:buFont typeface="Arial" panose="020B0604020202020204" pitchFamily="34" charset="0"/>
              <a:buChar char="•"/>
            </a:pPr>
            <a:r>
              <a:rPr lang="en-US" sz="1400">
                <a:cs typeface="Calibri"/>
              </a:rPr>
              <a:t>It provides daily experiences reading a text at a level that supports accuracy and comprehension</a:t>
            </a:r>
          </a:p>
          <a:p>
            <a:pPr marL="171450" indent="-171450">
              <a:buFont typeface="Arial" panose="020B0604020202020204" pitchFamily="34" charset="0"/>
              <a:buChar char="•"/>
            </a:pPr>
            <a:endParaRPr lang="en-US" sz="1400">
              <a:cs typeface="Calibri"/>
            </a:endParaRPr>
          </a:p>
          <a:p>
            <a:pPr marL="171450" indent="-171450">
              <a:buFont typeface="Arial" panose="020B0604020202020204" pitchFamily="34" charset="0"/>
              <a:buChar char="•"/>
            </a:pPr>
            <a:r>
              <a:rPr lang="en-US" sz="1400">
                <a:cs typeface="Calibri"/>
              </a:rPr>
              <a:t>It creates opportunities for students to discuss the text and practice writing about the texts</a:t>
            </a:r>
          </a:p>
        </p:txBody>
      </p:sp>
      <p:sp>
        <p:nvSpPr>
          <p:cNvPr id="4" name="Slide Number Placeholder 3"/>
          <p:cNvSpPr>
            <a:spLocks noGrp="1"/>
          </p:cNvSpPr>
          <p:nvPr>
            <p:ph type="sldNum" sz="quarter" idx="5"/>
          </p:nvPr>
        </p:nvSpPr>
        <p:spPr/>
        <p:txBody>
          <a:bodyPr/>
          <a:lstStyle/>
          <a:p>
            <a:fld id="{D074287C-F1A9-1F49-875F-770B5241E278}" type="slidenum">
              <a:rPr lang="en-US" smtClean="0"/>
              <a:t>40</a:t>
            </a:fld>
            <a:endParaRPr lang="en-US"/>
          </a:p>
        </p:txBody>
      </p:sp>
    </p:spTree>
    <p:extLst>
      <p:ext uri="{BB962C8B-B14F-4D97-AF65-F5344CB8AC3E}">
        <p14:creationId xmlns:p14="http://schemas.microsoft.com/office/powerpoint/2010/main" val="3487505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mn-lt"/>
                <a:cs typeface="Calibri"/>
              </a:rPr>
              <a:t>The teacher-led center also</a:t>
            </a:r>
          </a:p>
          <a:p>
            <a:endParaRPr lang="en-US" sz="1400">
              <a:latin typeface="+mn-lt"/>
              <a:cs typeface="Calibri"/>
            </a:endParaRPr>
          </a:p>
          <a:p>
            <a:pPr marL="457200" indent="-457200">
              <a:buFont typeface="Arial" panose="020B0604020202020204" pitchFamily="34" charset="0"/>
              <a:buChar char="•"/>
            </a:pPr>
            <a:r>
              <a:rPr lang="en-US" sz="1400">
                <a:solidFill>
                  <a:srgbClr val="595959"/>
                </a:solidFill>
                <a:latin typeface="+mn-lt"/>
                <a:cs typeface="Arial"/>
              </a:rPr>
              <a:t>give teachers the opportunity to ensure more "eyes on text" with instructional support.</a:t>
            </a:r>
          </a:p>
          <a:p>
            <a:pPr marL="342900" indent="-342900">
              <a:buFont typeface="Courier New"/>
              <a:buChar char="o"/>
            </a:pPr>
            <a:endParaRPr lang="en-US" sz="1400">
              <a:solidFill>
                <a:srgbClr val="595959"/>
              </a:solidFill>
              <a:latin typeface="+mn-lt"/>
              <a:cs typeface="Arial"/>
            </a:endParaRPr>
          </a:p>
          <a:p>
            <a:pPr marL="457200" indent="-457200">
              <a:buFont typeface="Arial" panose="020B0604020202020204" pitchFamily="34" charset="0"/>
              <a:buChar char="•"/>
            </a:pPr>
            <a:r>
              <a:rPr lang="en-US" sz="1400">
                <a:solidFill>
                  <a:srgbClr val="595959"/>
                </a:solidFill>
                <a:latin typeface="+mn-lt"/>
                <a:cs typeface="Arial"/>
              </a:rPr>
              <a:t>offer experiences of reading a wide variety of genres so that students can develop favorite types of texts.</a:t>
            </a:r>
          </a:p>
          <a:p>
            <a:endParaRPr lang="en-US" sz="1400">
              <a:solidFill>
                <a:srgbClr val="595959"/>
              </a:solidFill>
              <a:latin typeface="+mn-lt"/>
              <a:cs typeface="Arial"/>
            </a:endParaRPr>
          </a:p>
          <a:p>
            <a:pPr lvl="1" indent="-457200">
              <a:buFont typeface="Arial" panose="020B0604020202020204" pitchFamily="34" charset="0"/>
              <a:buChar char="•"/>
            </a:pPr>
            <a:r>
              <a:rPr lang="en-US" sz="1400">
                <a:solidFill>
                  <a:srgbClr val="595959"/>
                </a:solidFill>
                <a:latin typeface="+mn-lt"/>
                <a:cs typeface="Arial"/>
              </a:rPr>
              <a:t>Lastly, it encourage students to read at their independent level</a:t>
            </a:r>
          </a:p>
        </p:txBody>
      </p:sp>
      <p:sp>
        <p:nvSpPr>
          <p:cNvPr id="4" name="Slide Number Placeholder 3"/>
          <p:cNvSpPr>
            <a:spLocks noGrp="1"/>
          </p:cNvSpPr>
          <p:nvPr>
            <p:ph type="sldNum" sz="quarter" idx="5"/>
          </p:nvPr>
        </p:nvSpPr>
        <p:spPr/>
        <p:txBody>
          <a:bodyPr/>
          <a:lstStyle/>
          <a:p>
            <a:fld id="{D074287C-F1A9-1F49-875F-770B5241E278}" type="slidenum">
              <a:rPr lang="en-US" smtClean="0"/>
              <a:t>41</a:t>
            </a:fld>
            <a:endParaRPr lang="en-US"/>
          </a:p>
        </p:txBody>
      </p:sp>
    </p:spTree>
    <p:extLst>
      <p:ext uri="{BB962C8B-B14F-4D97-AF65-F5344CB8AC3E}">
        <p14:creationId xmlns:p14="http://schemas.microsoft.com/office/powerpoint/2010/main" val="7889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a:endParaRPr>
          </a:p>
          <a:p>
            <a:pPr marL="171450" indent="-171450">
              <a:buFont typeface="Arial" panose="020B0604020202020204" pitchFamily="34" charset="0"/>
              <a:buChar char="•"/>
            </a:pPr>
            <a:r>
              <a:rPr lang="en-US">
                <a:cs typeface="Arial"/>
              </a:rPr>
              <a:t>Teacher-led reading and the 5 components of reading </a:t>
            </a:r>
          </a:p>
          <a:p>
            <a:pPr marL="171450" indent="-171450">
              <a:buFont typeface="Arial" panose="020B0604020202020204" pitchFamily="34" charset="0"/>
              <a:buChar char="•"/>
            </a:pPr>
            <a:endParaRPr lang="en-US">
              <a:cs typeface="Arial"/>
            </a:endParaRPr>
          </a:p>
          <a:p>
            <a:pPr marL="171450" indent="-171450">
              <a:buFont typeface="Arial" panose="020B0604020202020204" pitchFamily="34" charset="0"/>
              <a:buChar char="•"/>
            </a:pPr>
            <a:r>
              <a:rPr lang="en-US">
                <a:cs typeface="Arial"/>
              </a:rPr>
              <a:t>Teachers most often use whole group instruction to address the five components of reading </a:t>
            </a:r>
          </a:p>
          <a:p>
            <a:pPr marL="171450" indent="-171450">
              <a:buFont typeface="Arial" panose="020B0604020202020204" pitchFamily="34" charset="0"/>
              <a:buChar char="•"/>
            </a:pPr>
            <a:endParaRPr lang="en-US">
              <a:cs typeface="Arial"/>
            </a:endParaRPr>
          </a:p>
          <a:p>
            <a:pPr marL="171450" indent="-171450">
              <a:buFont typeface="Arial" panose="020B0604020202020204" pitchFamily="34" charset="0"/>
              <a:buChar char="•"/>
            </a:pPr>
            <a:r>
              <a:rPr lang="en-US">
                <a:cs typeface="Arial"/>
              </a:rPr>
              <a:t>But a small teacher-led group can be used to effectively address deficit areas identified through data, can teach standards-based skills, and</a:t>
            </a:r>
          </a:p>
          <a:p>
            <a:pPr marL="171450" indent="-171450">
              <a:buFont typeface="Arial" panose="020B0604020202020204" pitchFamily="34" charset="0"/>
              <a:buChar char="•"/>
            </a:pPr>
            <a:endParaRPr lang="en-US">
              <a:cs typeface="Arial"/>
            </a:endParaRPr>
          </a:p>
          <a:p>
            <a:pPr marL="171450" indent="-171450">
              <a:buFont typeface="Arial" panose="020B0604020202020204" pitchFamily="34" charset="0"/>
              <a:buChar char="•"/>
            </a:pPr>
            <a:r>
              <a:rPr lang="en-US">
                <a:cs typeface="Arial"/>
              </a:rPr>
              <a:t>Make connections among PA, phonics, vocabulary, fluency, and comprehension</a:t>
            </a:r>
          </a:p>
          <a:p>
            <a:pPr marL="171450" indent="-171450">
              <a:buFont typeface="Arial" panose="020B0604020202020204" pitchFamily="34" charset="0"/>
              <a:buChar char="•"/>
            </a:pPr>
            <a:endParaRPr lang="en-US">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Arial"/>
              </a:rPr>
              <a:t>Though comprehension and vocabulary may not be "listed" as a foundational skill, the kindergarten through 3rd grade RF.x.4 standards speak of "reading with purpose and understanding”</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42</a:t>
            </a:fld>
            <a:endParaRPr lang="en-US"/>
          </a:p>
        </p:txBody>
      </p:sp>
    </p:spTree>
    <p:extLst>
      <p:ext uri="{BB962C8B-B14F-4D97-AF65-F5344CB8AC3E}">
        <p14:creationId xmlns:p14="http://schemas.microsoft.com/office/powerpoint/2010/main" val="1052181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is an example you can use when planning for your Teacher-Led Reading Center.</a:t>
            </a:r>
          </a:p>
          <a:p>
            <a:pPr marL="171450" indent="-171450">
              <a:buFont typeface="Arial" panose="020B0604020202020204" pitchFamily="34" charset="0"/>
              <a:buChar char="•"/>
            </a:pPr>
            <a:r>
              <a:rPr lang="en-US"/>
              <a:t>We all know to well that a 25-30 minute teacher-Led center is ideal but not always realistic. </a:t>
            </a:r>
          </a:p>
          <a:p>
            <a:pPr marL="171450" indent="-171450">
              <a:buFont typeface="Arial" panose="020B0604020202020204" pitchFamily="34" charset="0"/>
              <a:buChar char="•"/>
            </a:pPr>
            <a:r>
              <a:rPr lang="en-US"/>
              <a:t>Take advantage of the time that you do have and plan accordingly.  </a:t>
            </a:r>
          </a:p>
          <a:p>
            <a:pPr algn="l"/>
            <a:r>
              <a:rPr lang="en-US" sz="1200" b="1">
                <a:solidFill>
                  <a:srgbClr val="595959"/>
                </a:solidFill>
                <a:latin typeface="Arial"/>
                <a:cs typeface="Arial"/>
              </a:rPr>
              <a:t>Teacher-Led Reading Center</a:t>
            </a:r>
            <a:r>
              <a:rPr lang="en-US" sz="1200">
                <a:solidFill>
                  <a:srgbClr val="595959"/>
                </a:solidFill>
                <a:latin typeface="Arial"/>
                <a:cs typeface="Arial"/>
              </a:rPr>
              <a:t> </a:t>
            </a:r>
            <a:r>
              <a:rPr lang="en-US" sz="1200">
                <a:solidFill>
                  <a:schemeClr val="accent3">
                    <a:lumMod val="50000"/>
                  </a:schemeClr>
                </a:solidFill>
                <a:latin typeface="Arial"/>
                <a:cs typeface="Arial"/>
              </a:rPr>
              <a:t>(</a:t>
            </a:r>
            <a:r>
              <a:rPr lang="en-US" sz="1200">
                <a:solidFill>
                  <a:srgbClr val="FF0000"/>
                </a:solidFill>
                <a:latin typeface="Arial"/>
                <a:cs typeface="Arial"/>
              </a:rPr>
              <a:t>25-30 minutes</a:t>
            </a:r>
            <a:r>
              <a:rPr lang="en-US" sz="1200">
                <a:solidFill>
                  <a:schemeClr val="accent3">
                    <a:lumMod val="50000"/>
                  </a:schemeClr>
                </a:solidFill>
                <a:latin typeface="Arial"/>
                <a:cs typeface="Arial"/>
              </a:rPr>
              <a:t>)</a:t>
            </a:r>
          </a:p>
          <a:p>
            <a:pPr marL="457200" indent="-457200">
              <a:buAutoNum type="arabicPeriod"/>
            </a:pPr>
            <a:r>
              <a:rPr lang="en-US" sz="1200" b="1">
                <a:solidFill>
                  <a:srgbClr val="595959"/>
                </a:solidFill>
                <a:latin typeface="Arial"/>
                <a:cs typeface="Arial"/>
              </a:rPr>
              <a:t>Phonemic Awareness</a:t>
            </a:r>
            <a:r>
              <a:rPr lang="en-US" sz="1200">
                <a:solidFill>
                  <a:srgbClr val="595959"/>
                </a:solidFill>
                <a:latin typeface="Arial"/>
                <a:cs typeface="Arial"/>
              </a:rPr>
              <a:t> Skill Review </a:t>
            </a:r>
            <a:r>
              <a:rPr lang="en-US" sz="1200">
                <a:solidFill>
                  <a:schemeClr val="accent3">
                    <a:lumMod val="50000"/>
                  </a:schemeClr>
                </a:solidFill>
                <a:latin typeface="Arial"/>
                <a:cs typeface="Arial"/>
              </a:rPr>
              <a:t>(</a:t>
            </a:r>
            <a:r>
              <a:rPr lang="en-US" sz="1200">
                <a:solidFill>
                  <a:srgbClr val="FF0000"/>
                </a:solidFill>
                <a:latin typeface="Arial"/>
                <a:cs typeface="Arial"/>
              </a:rPr>
              <a:t>5 minutes</a:t>
            </a:r>
            <a:r>
              <a:rPr lang="en-US" sz="1200">
                <a:latin typeface="Arial"/>
                <a:cs typeface="Arial"/>
              </a:rPr>
              <a:t>)</a:t>
            </a:r>
          </a:p>
          <a:p>
            <a:pPr marL="457200" indent="-457200">
              <a:buAutoNum type="arabicPeriod"/>
            </a:pPr>
            <a:r>
              <a:rPr lang="en-US" sz="1200" b="1">
                <a:solidFill>
                  <a:schemeClr val="accent3">
                    <a:lumMod val="50000"/>
                  </a:schemeClr>
                </a:solidFill>
                <a:latin typeface="Arial"/>
                <a:cs typeface="Arial"/>
              </a:rPr>
              <a:t>Phonics</a:t>
            </a:r>
            <a:r>
              <a:rPr lang="en-US" sz="1200">
                <a:solidFill>
                  <a:schemeClr val="accent3">
                    <a:lumMod val="50000"/>
                  </a:schemeClr>
                </a:solidFill>
                <a:latin typeface="Arial"/>
                <a:cs typeface="Arial"/>
              </a:rPr>
              <a:t> Skill Practice (</a:t>
            </a:r>
            <a:r>
              <a:rPr lang="en-US" sz="1200">
                <a:solidFill>
                  <a:srgbClr val="FF0000"/>
                </a:solidFill>
                <a:latin typeface="Arial"/>
                <a:cs typeface="Arial"/>
              </a:rPr>
              <a:t>10-12 minutes</a:t>
            </a:r>
            <a:r>
              <a:rPr lang="en-US" sz="1200">
                <a:solidFill>
                  <a:schemeClr val="accent3">
                    <a:lumMod val="50000"/>
                  </a:schemeClr>
                </a:solidFill>
                <a:latin typeface="Arial"/>
                <a:cs typeface="Arial"/>
              </a:rPr>
              <a:t>)</a:t>
            </a:r>
          </a:p>
          <a:p>
            <a:pPr marL="457200" indent="-457200">
              <a:buAutoNum type="arabicPeriod"/>
            </a:pPr>
            <a:r>
              <a:rPr lang="en-US" sz="1200" b="1">
                <a:solidFill>
                  <a:schemeClr val="accent3">
                    <a:lumMod val="50000"/>
                  </a:schemeClr>
                </a:solidFill>
                <a:latin typeface="Arial"/>
                <a:cs typeface="Arial"/>
              </a:rPr>
              <a:t>Vocabulary</a:t>
            </a:r>
            <a:r>
              <a:rPr lang="en-US" sz="1200">
                <a:solidFill>
                  <a:schemeClr val="accent3">
                    <a:lumMod val="50000"/>
                  </a:schemeClr>
                </a:solidFill>
                <a:latin typeface="Arial"/>
                <a:cs typeface="Arial"/>
              </a:rPr>
              <a:t> (</a:t>
            </a:r>
            <a:r>
              <a:rPr lang="en-US" sz="1200">
                <a:solidFill>
                  <a:srgbClr val="FF0000"/>
                </a:solidFill>
                <a:latin typeface="Arial"/>
                <a:cs typeface="Arial"/>
              </a:rPr>
              <a:t>5 minutes</a:t>
            </a:r>
            <a:r>
              <a:rPr lang="en-US" sz="1200">
                <a:solidFill>
                  <a:schemeClr val="accent3">
                    <a:lumMod val="50000"/>
                  </a:schemeClr>
                </a:solidFill>
                <a:latin typeface="Arial"/>
                <a:cs typeface="Arial"/>
              </a:rPr>
              <a:t>)</a:t>
            </a:r>
          </a:p>
          <a:p>
            <a:pPr marL="457200" indent="-457200">
              <a:buAutoNum type="arabicPeriod"/>
            </a:pPr>
            <a:r>
              <a:rPr lang="en-US" sz="1200" b="1">
                <a:solidFill>
                  <a:schemeClr val="accent3">
                    <a:lumMod val="50000"/>
                  </a:schemeClr>
                </a:solidFill>
                <a:latin typeface="Arial"/>
                <a:cs typeface="Arial"/>
              </a:rPr>
              <a:t>Fluency</a:t>
            </a:r>
            <a:r>
              <a:rPr lang="en-US" sz="1200">
                <a:solidFill>
                  <a:schemeClr val="accent3">
                    <a:lumMod val="50000"/>
                  </a:schemeClr>
                </a:solidFill>
                <a:latin typeface="Arial"/>
                <a:cs typeface="Arial"/>
              </a:rPr>
              <a:t> Practice (</a:t>
            </a:r>
            <a:r>
              <a:rPr lang="en-US" sz="1200">
                <a:solidFill>
                  <a:srgbClr val="FF0000"/>
                </a:solidFill>
                <a:latin typeface="Arial"/>
                <a:cs typeface="Arial"/>
              </a:rPr>
              <a:t>3-5 minutes</a:t>
            </a:r>
            <a:r>
              <a:rPr lang="en-US" sz="1200">
                <a:solidFill>
                  <a:schemeClr val="accent3">
                    <a:lumMod val="50000"/>
                  </a:schemeClr>
                </a:solidFill>
                <a:latin typeface="Arial"/>
                <a:cs typeface="Arial"/>
              </a:rPr>
              <a:t>)</a:t>
            </a:r>
          </a:p>
          <a:p>
            <a:pPr marL="457200" indent="-457200">
              <a:buAutoNum type="arabicPeriod"/>
            </a:pPr>
            <a:r>
              <a:rPr lang="en-US" sz="1200" b="1">
                <a:solidFill>
                  <a:schemeClr val="accent3">
                    <a:lumMod val="50000"/>
                  </a:schemeClr>
                </a:solidFill>
                <a:latin typeface="Arial"/>
                <a:cs typeface="Arial"/>
              </a:rPr>
              <a:t>Comprehension</a:t>
            </a:r>
            <a:r>
              <a:rPr lang="en-US" sz="1200">
                <a:solidFill>
                  <a:schemeClr val="accent3">
                    <a:lumMod val="50000"/>
                  </a:schemeClr>
                </a:solidFill>
                <a:latin typeface="Arial"/>
                <a:cs typeface="Arial"/>
              </a:rPr>
              <a:t> (</a:t>
            </a:r>
            <a:r>
              <a:rPr lang="en-US" sz="1200">
                <a:solidFill>
                  <a:srgbClr val="FF0000"/>
                </a:solidFill>
                <a:latin typeface="Arial"/>
                <a:cs typeface="Arial"/>
              </a:rPr>
              <a:t>5-7 minutes</a:t>
            </a:r>
            <a:r>
              <a:rPr lang="en-US" sz="1200">
                <a:solidFill>
                  <a:schemeClr val="accent3">
                    <a:lumMod val="50000"/>
                  </a:schemeClr>
                </a:solidFill>
                <a:latin typeface="Arial"/>
                <a:cs typeface="Arial"/>
              </a:rPr>
              <a:t>)</a:t>
            </a:r>
          </a:p>
          <a:p>
            <a:endParaRPr lang="en-US"/>
          </a:p>
          <a:p>
            <a:pPr marL="171450" indent="-171450">
              <a:buFont typeface="Arial" panose="020B0604020202020204" pitchFamily="34" charset="0"/>
              <a:buChar char="•"/>
            </a:pPr>
            <a:r>
              <a:rPr lang="en-US"/>
              <a:t>Keep in mind the time frames designated for each of the five components of reading will vary according to skill level and grade level of your students.</a:t>
            </a:r>
          </a:p>
          <a:p>
            <a:pPr marL="171450" indent="-171450">
              <a:buFont typeface="Arial" panose="020B0604020202020204" pitchFamily="34" charset="0"/>
              <a:buChar char="•"/>
            </a:pPr>
            <a:r>
              <a:rPr lang="en-US"/>
              <a:t>You can find sample Literacy Block Schedule on the MDE website</a:t>
            </a:r>
          </a:p>
          <a:p>
            <a:r>
              <a:rPr lang="en-US"/>
              <a:t>Make sure to point out the point at the bottom that times will vary according to skill level, grade level, and data.</a:t>
            </a:r>
          </a:p>
        </p:txBody>
      </p:sp>
      <p:sp>
        <p:nvSpPr>
          <p:cNvPr id="4" name="Slide Number Placeholder 3"/>
          <p:cNvSpPr>
            <a:spLocks noGrp="1"/>
          </p:cNvSpPr>
          <p:nvPr>
            <p:ph type="sldNum" sz="quarter" idx="5"/>
          </p:nvPr>
        </p:nvSpPr>
        <p:spPr/>
        <p:txBody>
          <a:bodyPr/>
          <a:lstStyle/>
          <a:p>
            <a:fld id="{D074287C-F1A9-1F49-875F-770B5241E278}" type="slidenum">
              <a:rPr lang="en-US" smtClean="0"/>
              <a:t>43</a:t>
            </a:fld>
            <a:endParaRPr lang="en-US"/>
          </a:p>
        </p:txBody>
      </p:sp>
    </p:spTree>
    <p:extLst>
      <p:ext uri="{BB962C8B-B14F-4D97-AF65-F5344CB8AC3E}">
        <p14:creationId xmlns:p14="http://schemas.microsoft.com/office/powerpoint/2010/main" val="1566716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Phonemic Awareness is one piece of the “learning to read” puzzle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It is crucial, that we as teachers, plan and prepare instruction in advance so that we are prepared to explicitly teach all the components of phonemic awareness</a:t>
            </a:r>
          </a:p>
          <a:p>
            <a:pPr marL="0" indent="0">
              <a:buFont typeface="Arial" panose="020B0604020202020204" pitchFamily="34" charset="0"/>
              <a:buNone/>
            </a:pPr>
            <a:endParaRPr lang="en-US">
              <a:cs typeface="Calibri"/>
            </a:endParaRPr>
          </a:p>
          <a:p>
            <a:pPr marL="171450" indent="-171450">
              <a:buFont typeface="Arial" panose="020B0604020202020204" pitchFamily="34" charset="0"/>
              <a:buChar char="•"/>
            </a:pPr>
            <a:r>
              <a:rPr lang="en-US">
                <a:cs typeface="Calibri"/>
              </a:rPr>
              <a:t>When it comes to planning for the teacher-led center , and the student's deficits are in phonemic awareness, then you review the specific skill starting with the easiest and progressing to the more difficult skills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For example, if students have mastered rhyme identification but are struggling with producing rhyme, then “Producing Rhyme” would be your focus skill</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If segmentations is the deficit area, the you would review segmentation at the beginning of the center</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For mastery to occur, students  must be taught explicitly and given multiple opportunities to practice the skills</a:t>
            </a:r>
          </a:p>
        </p:txBody>
      </p:sp>
      <p:sp>
        <p:nvSpPr>
          <p:cNvPr id="4" name="Slide Number Placeholder 3"/>
          <p:cNvSpPr>
            <a:spLocks noGrp="1"/>
          </p:cNvSpPr>
          <p:nvPr>
            <p:ph type="sldNum" sz="quarter" idx="5"/>
          </p:nvPr>
        </p:nvSpPr>
        <p:spPr/>
        <p:txBody>
          <a:bodyPr/>
          <a:lstStyle/>
          <a:p>
            <a:fld id="{D074287C-F1A9-1F49-875F-770B5241E278}" type="slidenum">
              <a:rPr lang="en-US" smtClean="0"/>
              <a:t>44</a:t>
            </a:fld>
            <a:endParaRPr lang="en-US"/>
          </a:p>
        </p:txBody>
      </p:sp>
    </p:spTree>
    <p:extLst>
      <p:ext uri="{BB962C8B-B14F-4D97-AF65-F5344CB8AC3E}">
        <p14:creationId xmlns:p14="http://schemas.microsoft.com/office/powerpoint/2010/main" val="2499984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If students are struggling with phonics skills, then we plan and prepare activities to address deficit areas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A great tool to provide additional practice with phonics skills is to incorporate decodable text or the leveled reader</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The text allows opportunities to model encoding</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For example, student reads the word “bed” in the text,  have the student think of a word that rhymes with “bed” </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Then have the student write the word that rhymes with “bed”  </a:t>
            </a:r>
          </a:p>
          <a:p>
            <a:pPr marL="0" indent="0">
              <a:buFont typeface="Arial" panose="020B0604020202020204" pitchFamily="34" charset="0"/>
              <a:buNone/>
            </a:pPr>
            <a:endParaRPr lang="en-US">
              <a:cs typeface="Calibri"/>
            </a:endParaRPr>
          </a:p>
          <a:p>
            <a:pPr marL="171450" indent="-171450">
              <a:buFont typeface="Arial" panose="020B0604020202020204" pitchFamily="34" charset="0"/>
              <a:buChar char="•"/>
            </a:pPr>
            <a:r>
              <a:rPr lang="en-US">
                <a:cs typeface="Calibri"/>
              </a:rPr>
              <a:t>Students can read the decodable text with teacher guidance to practice phonics skills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When students come to an unknown word in the text- have them segment the individual sounds of the word, blend the sounds together, and then read the word again</a:t>
            </a:r>
          </a:p>
        </p:txBody>
      </p:sp>
      <p:sp>
        <p:nvSpPr>
          <p:cNvPr id="4" name="Slide Number Placeholder 3"/>
          <p:cNvSpPr>
            <a:spLocks noGrp="1"/>
          </p:cNvSpPr>
          <p:nvPr>
            <p:ph type="sldNum" sz="quarter" idx="5"/>
          </p:nvPr>
        </p:nvSpPr>
        <p:spPr/>
        <p:txBody>
          <a:bodyPr/>
          <a:lstStyle/>
          <a:p>
            <a:fld id="{D074287C-F1A9-1F49-875F-770B5241E278}" type="slidenum">
              <a:rPr lang="en-US" smtClean="0"/>
              <a:t>45</a:t>
            </a:fld>
            <a:endParaRPr lang="en-US"/>
          </a:p>
        </p:txBody>
      </p:sp>
    </p:spTree>
    <p:extLst>
      <p:ext uri="{BB962C8B-B14F-4D97-AF65-F5344CB8AC3E}">
        <p14:creationId xmlns:p14="http://schemas.microsoft.com/office/powerpoint/2010/main" val="3008481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video if time allows. </a:t>
            </a:r>
          </a:p>
          <a:p>
            <a:r>
              <a:rPr lang="en-US"/>
              <a:t>Share video if time allows. </a:t>
            </a:r>
          </a:p>
          <a:p>
            <a:pPr marL="171450" indent="-171450">
              <a:buFont typeface="Arial" panose="020B0604020202020204" pitchFamily="34" charset="0"/>
              <a:buChar char="•"/>
            </a:pPr>
            <a:r>
              <a:rPr lang="en-US">
                <a:cs typeface="Calibri"/>
              </a:rPr>
              <a:t>When reviewing vocabulary words  choose 1-2 words from the text</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Use an explicit routine when teaching and reviewing vocabulary words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Raise your hand if you are familiar with or use Anita Archers vocabulary routine</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Where you introduce the word and say it multiple times—kid-friendly definition—gesture or hand motion—and lastly, use in a sentence</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Make sure to post the word on the word wall</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And encourage student use of the word (s) through-out the day</a:t>
            </a:r>
          </a:p>
          <a:p>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46</a:t>
            </a:fld>
            <a:endParaRPr lang="en-US"/>
          </a:p>
        </p:txBody>
      </p:sp>
    </p:spTree>
    <p:extLst>
      <p:ext uri="{BB962C8B-B14F-4D97-AF65-F5344CB8AC3E}">
        <p14:creationId xmlns:p14="http://schemas.microsoft.com/office/powerpoint/2010/main" val="773554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Modeling fluent reading is so important to our students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You can use portions of the student text by having students listen to you read as they track and follow along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Then you can read the text together while students track as they read with you</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Great routine to use (I read, We read, You read)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While you are reading take the opportunity to change the inflection of your voice when the punctuation is different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Ask your students “How would this sentence sound if it had a question mark at the end?</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47</a:t>
            </a:fld>
            <a:endParaRPr lang="en-US"/>
          </a:p>
        </p:txBody>
      </p:sp>
    </p:spTree>
    <p:extLst>
      <p:ext uri="{BB962C8B-B14F-4D97-AF65-F5344CB8AC3E}">
        <p14:creationId xmlns:p14="http://schemas.microsoft.com/office/powerpoint/2010/main" val="139728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Reading Universe™ Understanding the Big Picture: A Professional Development Guide to Illustrate the Universe of Skills for a Structured Approach to Early Literacy Instruction</a:t>
            </a:r>
          </a:p>
          <a:p>
            <a:r>
              <a:rPr lang="en-US" err="1"/>
              <a:t>www.readinguniverse.org</a:t>
            </a:r>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8</a:t>
            </a:fld>
            <a:endParaRPr lang="en-US"/>
          </a:p>
        </p:txBody>
      </p:sp>
    </p:spTree>
    <p:extLst>
      <p:ext uri="{BB962C8B-B14F-4D97-AF65-F5344CB8AC3E}">
        <p14:creationId xmlns:p14="http://schemas.microsoft.com/office/powerpoint/2010/main" val="2097077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key to comprehension is Preparing in advance!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If we do not prepare in advance, sometimes our text does not match our standard or the questions we want to ask. </a:t>
            </a:r>
          </a:p>
          <a:p>
            <a:pPr marL="171450" indent="-171450">
              <a:buFont typeface="Arial" panose="020B0604020202020204" pitchFamily="34" charset="0"/>
              <a:buChar char="•"/>
            </a:pPr>
            <a:r>
              <a:rPr lang="en-US"/>
              <a:t>Prepare higher order thinking questions ahead of time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Model and give students opportunities to locate evidence within the text</a:t>
            </a:r>
          </a:p>
          <a:p>
            <a:pPr marL="171450" indent="-171450">
              <a:buFont typeface="Arial" panose="020B0604020202020204" pitchFamily="34" charset="0"/>
              <a:buChar char="•"/>
            </a:pPr>
            <a:r>
              <a:rPr lang="en-US"/>
              <a:t>Make sure you understand comprehension of the text supports the Reading Foundational Standards RF.x..4 …the x stands for the grade level. For example, RF.1.4</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Kinder and 1</a:t>
            </a:r>
            <a:r>
              <a:rPr lang="en-US" baseline="30000"/>
              <a:t>st</a:t>
            </a:r>
            <a:r>
              <a:rPr lang="en-US"/>
              <a:t> Grade-Foundational Skills (Print Concepts, Phonological Awareness, Phonics and Word Recognition, and Fluency)</a:t>
            </a:r>
          </a:p>
          <a:p>
            <a:pPr marL="0" indent="0">
              <a:buFont typeface="Arial" panose="020B0604020202020204" pitchFamily="34" charset="0"/>
              <a:buNone/>
            </a:pPr>
            <a:r>
              <a:rPr lang="en-US"/>
              <a:t>    2</a:t>
            </a:r>
            <a:r>
              <a:rPr lang="en-US" baseline="30000"/>
              <a:t>nd</a:t>
            </a:r>
            <a:r>
              <a:rPr lang="en-US"/>
              <a:t> and 3</a:t>
            </a:r>
            <a:r>
              <a:rPr lang="en-US" baseline="30000"/>
              <a:t>rd</a:t>
            </a:r>
            <a:r>
              <a:rPr lang="en-US"/>
              <a:t> grade- Foundational Skills (Phonics and Word Recognition, and Fluency)</a:t>
            </a:r>
          </a:p>
          <a:p>
            <a:r>
              <a:rPr lang="en-US"/>
              <a:t>When teaching and reviewing comprehension --Make sure the text that you are using matches the standard. </a:t>
            </a:r>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48</a:t>
            </a:fld>
            <a:endParaRPr lang="en-US"/>
          </a:p>
        </p:txBody>
      </p:sp>
    </p:spTree>
    <p:extLst>
      <p:ext uri="{BB962C8B-B14F-4D97-AF65-F5344CB8AC3E}">
        <p14:creationId xmlns:p14="http://schemas.microsoft.com/office/powerpoint/2010/main" val="3600441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Now that I have modeled “I do, We do” its time for “You to do”</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At your table  locate the </a:t>
            </a:r>
            <a:r>
              <a:rPr lang="en-US" err="1"/>
              <a:t>decodeablereaders</a:t>
            </a:r>
            <a:r>
              <a:rPr lang="en-US"/>
              <a:t>, the planning template, and the lesson model explained in the presentation. </a:t>
            </a:r>
          </a:p>
          <a:p>
            <a:endParaRPr lang="en-US"/>
          </a:p>
          <a:p>
            <a:pPr marL="171450" indent="-171450">
              <a:buFont typeface="Arial" panose="020B0604020202020204" pitchFamily="34" charset="0"/>
              <a:buChar char="•"/>
            </a:pPr>
            <a:r>
              <a:rPr lang="en-US"/>
              <a:t>Work with a partner at your table using these materials to create a guided reading lesson that will incorporate the 5 components of reading</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Be prepared to share out when you’re completed.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You will have 10 minutes to complete.</a:t>
            </a:r>
          </a:p>
          <a:p>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53</a:t>
            </a:fld>
            <a:endParaRPr lang="en-US"/>
          </a:p>
        </p:txBody>
      </p:sp>
    </p:spTree>
    <p:extLst>
      <p:ext uri="{BB962C8B-B14F-4D97-AF65-F5344CB8AC3E}">
        <p14:creationId xmlns:p14="http://schemas.microsoft.com/office/powerpoint/2010/main" val="3557627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202124"/>
                </a:solidFill>
                <a:effectLst/>
                <a:latin typeface="Roboto" panose="02000000000000000000" pitchFamily="2" charset="0"/>
              </a:rPr>
              <a:t>Why have a schedule?</a:t>
            </a:r>
          </a:p>
          <a:p>
            <a:pPr marL="171450" indent="-171450">
              <a:buFont typeface="Arial" panose="020B0604020202020204" pitchFamily="34" charset="0"/>
              <a:buChar char="•"/>
            </a:pPr>
            <a:endParaRPr lang="en-US" b="0" i="0">
              <a:solidFill>
                <a:srgbClr val="202124"/>
              </a:solidFill>
              <a:effectLst/>
              <a:latin typeface="Roboto" panose="02000000000000000000" pitchFamily="2" charset="0"/>
            </a:endParaRPr>
          </a:p>
          <a:p>
            <a:pPr marL="171450" indent="-171450">
              <a:buFont typeface="Arial" panose="020B0604020202020204" pitchFamily="34" charset="0"/>
              <a:buChar char="•"/>
            </a:pPr>
            <a:r>
              <a:rPr lang="en-US" b="0" i="0">
                <a:solidFill>
                  <a:srgbClr val="202124"/>
                </a:solidFill>
                <a:effectLst/>
                <a:latin typeface="Roboto" panose="02000000000000000000" pitchFamily="2" charset="0"/>
              </a:rPr>
              <a:t>Classrooms with consistent schedules and routines—</a:t>
            </a:r>
          </a:p>
          <a:p>
            <a:pPr marL="171450" indent="-171450">
              <a:buFont typeface="Arial" panose="020B0604020202020204" pitchFamily="34" charset="0"/>
              <a:buChar char="•"/>
            </a:pPr>
            <a:endParaRPr lang="en-US" b="0" i="0">
              <a:solidFill>
                <a:srgbClr val="202124"/>
              </a:solidFill>
              <a:effectLst/>
              <a:latin typeface="Roboto" panose="02000000000000000000" pitchFamily="2" charset="0"/>
            </a:endParaRPr>
          </a:p>
          <a:p>
            <a:pPr marL="171450" indent="-171450">
              <a:buFont typeface="Arial" panose="020B0604020202020204" pitchFamily="34" charset="0"/>
              <a:buChar char="•"/>
            </a:pPr>
            <a:r>
              <a:rPr lang="en-US" b="0" i="0">
                <a:solidFill>
                  <a:srgbClr val="202124"/>
                </a:solidFill>
                <a:effectLst/>
                <a:latin typeface="Roboto" panose="02000000000000000000" pitchFamily="2" charset="0"/>
              </a:rPr>
              <a:t> facilitate students understanding of the learning environment expectations. </a:t>
            </a:r>
          </a:p>
          <a:p>
            <a:pPr marL="171450" indent="-171450">
              <a:buFont typeface="Arial" panose="020B0604020202020204" pitchFamily="34" charset="0"/>
              <a:buChar char="•"/>
            </a:pPr>
            <a:endParaRPr lang="en-US" b="0" i="0">
              <a:solidFill>
                <a:srgbClr val="202124"/>
              </a:solidFill>
              <a:effectLst/>
              <a:latin typeface="Roboto" panose="02000000000000000000" pitchFamily="2" charset="0"/>
            </a:endParaRPr>
          </a:p>
          <a:p>
            <a:pPr marL="171450" indent="-171450">
              <a:buFont typeface="Arial" panose="020B0604020202020204" pitchFamily="34" charset="0"/>
              <a:buChar char="•"/>
            </a:pPr>
            <a:r>
              <a:rPr lang="en-US" b="0" i="0">
                <a:solidFill>
                  <a:srgbClr val="202124"/>
                </a:solidFill>
                <a:effectLst/>
                <a:latin typeface="Roboto" panose="02000000000000000000" pitchFamily="2" charset="0"/>
              </a:rPr>
              <a:t>Students who are familiar with the classroom schedule and routine are more likely to be engaged, attentive, and learn new knowledge.</a:t>
            </a:r>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54</a:t>
            </a:fld>
            <a:endParaRPr lang="en-US"/>
          </a:p>
        </p:txBody>
      </p:sp>
    </p:spTree>
    <p:extLst>
      <p:ext uri="{BB962C8B-B14F-4D97-AF65-F5344CB8AC3E}">
        <p14:creationId xmlns:p14="http://schemas.microsoft.com/office/powerpoint/2010/main" val="3912712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The uninterrupted 90-minute (120 minute) reading block contains 3 parts.  Whole group instruction, teacher-led small groups, and independent centers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If you can devote more than 90 minutes to the reading block, add that time to the amount of time spent in teacher led small group centers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This is an example of a 90-minute reading block-Read slide</a:t>
            </a:r>
          </a:p>
        </p:txBody>
      </p:sp>
      <p:sp>
        <p:nvSpPr>
          <p:cNvPr id="4" name="Slide Number Placeholder 3"/>
          <p:cNvSpPr>
            <a:spLocks noGrp="1"/>
          </p:cNvSpPr>
          <p:nvPr>
            <p:ph type="sldNum" sz="quarter" idx="5"/>
          </p:nvPr>
        </p:nvSpPr>
        <p:spPr/>
        <p:txBody>
          <a:bodyPr/>
          <a:lstStyle/>
          <a:p>
            <a:fld id="{D074287C-F1A9-1F49-875F-770B5241E278}" type="slidenum">
              <a:rPr lang="en-US" smtClean="0"/>
              <a:t>55</a:t>
            </a:fld>
            <a:endParaRPr lang="en-US"/>
          </a:p>
        </p:txBody>
      </p:sp>
    </p:spTree>
    <p:extLst>
      <p:ext uri="{BB962C8B-B14F-4D97-AF65-F5344CB8AC3E}">
        <p14:creationId xmlns:p14="http://schemas.microsoft.com/office/powerpoint/2010/main" val="2118553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MDE is in the process of updating the sample Literacy Block Schedule.  We have a draft to share, but the final will be uploaded soon. </a:t>
            </a:r>
          </a:p>
          <a:p>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56</a:t>
            </a:fld>
            <a:endParaRPr lang="en-US"/>
          </a:p>
        </p:txBody>
      </p:sp>
    </p:spTree>
    <p:extLst>
      <p:ext uri="{BB962C8B-B14F-4D97-AF65-F5344CB8AC3E}">
        <p14:creationId xmlns:p14="http://schemas.microsoft.com/office/powerpoint/2010/main" val="3689323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an example of a 90 minute reading block broken down to include whole and small group instruction</a:t>
            </a:r>
          </a:p>
        </p:txBody>
      </p:sp>
      <p:sp>
        <p:nvSpPr>
          <p:cNvPr id="4" name="Slide Number Placeholder 3"/>
          <p:cNvSpPr>
            <a:spLocks noGrp="1"/>
          </p:cNvSpPr>
          <p:nvPr>
            <p:ph type="sldNum" sz="quarter" idx="5"/>
          </p:nvPr>
        </p:nvSpPr>
        <p:spPr/>
        <p:txBody>
          <a:bodyPr/>
          <a:lstStyle/>
          <a:p>
            <a:fld id="{D074287C-F1A9-1F49-875F-770B5241E278}" type="slidenum">
              <a:rPr lang="en-US" smtClean="0"/>
              <a:t>57</a:t>
            </a:fld>
            <a:endParaRPr lang="en-US"/>
          </a:p>
        </p:txBody>
      </p:sp>
    </p:spTree>
    <p:extLst>
      <p:ext uri="{BB962C8B-B14F-4D97-AF65-F5344CB8AC3E}">
        <p14:creationId xmlns:p14="http://schemas.microsoft.com/office/powerpoint/2010/main" val="1226849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Update QR Code</a:t>
            </a:r>
          </a:p>
        </p:txBody>
      </p:sp>
      <p:sp>
        <p:nvSpPr>
          <p:cNvPr id="4" name="Slide Number Placeholder 3"/>
          <p:cNvSpPr>
            <a:spLocks noGrp="1"/>
          </p:cNvSpPr>
          <p:nvPr>
            <p:ph type="sldNum" sz="quarter" idx="5"/>
          </p:nvPr>
        </p:nvSpPr>
        <p:spPr/>
        <p:txBody>
          <a:bodyPr/>
          <a:lstStyle/>
          <a:p>
            <a:fld id="{D074287C-F1A9-1F49-875F-770B5241E278}" type="slidenum">
              <a:rPr lang="en-US" smtClean="0"/>
              <a:t>59</a:t>
            </a:fld>
            <a:endParaRPr lang="en-US"/>
          </a:p>
        </p:txBody>
      </p:sp>
    </p:spTree>
    <p:extLst>
      <p:ext uri="{BB962C8B-B14F-4D97-AF65-F5344CB8AC3E}">
        <p14:creationId xmlns:p14="http://schemas.microsoft.com/office/powerpoint/2010/main" val="1421759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possible, have these to share with teachers.</a:t>
            </a:r>
          </a:p>
          <a:p>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60</a:t>
            </a:fld>
            <a:endParaRPr lang="en-US"/>
          </a:p>
        </p:txBody>
      </p:sp>
    </p:spTree>
    <p:extLst>
      <p:ext uri="{BB962C8B-B14F-4D97-AF65-F5344CB8AC3E}">
        <p14:creationId xmlns:p14="http://schemas.microsoft.com/office/powerpoint/2010/main" val="3497573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74287C-F1A9-1F49-875F-770B5241E278}" type="slidenum">
              <a:rPr lang="en-US" smtClean="0"/>
              <a:t>61</a:t>
            </a:fld>
            <a:endParaRPr lang="en-US"/>
          </a:p>
        </p:txBody>
      </p:sp>
    </p:spTree>
    <p:extLst>
      <p:ext uri="{BB962C8B-B14F-4D97-AF65-F5344CB8AC3E}">
        <p14:creationId xmlns:p14="http://schemas.microsoft.com/office/powerpoint/2010/main" val="149760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Anchor chart</a:t>
            </a:r>
          </a:p>
        </p:txBody>
      </p:sp>
      <p:sp>
        <p:nvSpPr>
          <p:cNvPr id="4" name="Slide Number Placeholder 3"/>
          <p:cNvSpPr>
            <a:spLocks noGrp="1"/>
          </p:cNvSpPr>
          <p:nvPr>
            <p:ph type="sldNum" sz="quarter" idx="5"/>
          </p:nvPr>
        </p:nvSpPr>
        <p:spPr/>
        <p:txBody>
          <a:bodyPr/>
          <a:lstStyle/>
          <a:p>
            <a:fld id="{D074287C-F1A9-1F49-875F-770B5241E278}" type="slidenum">
              <a:rPr lang="en-US" smtClean="0"/>
              <a:t>15</a:t>
            </a:fld>
            <a:endParaRPr lang="en-US"/>
          </a:p>
        </p:txBody>
      </p:sp>
    </p:spTree>
    <p:extLst>
      <p:ext uri="{BB962C8B-B14F-4D97-AF65-F5344CB8AC3E}">
        <p14:creationId xmlns:p14="http://schemas.microsoft.com/office/powerpoint/2010/main" val="300898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Concepts of Word: maybe have an example on an anchor chart and show them how to frame it using highlighter tape, wiki sticks, etc. </a:t>
            </a:r>
          </a:p>
          <a:p>
            <a:endParaRPr lang="en-US">
              <a:cs typeface="Calibri"/>
            </a:endParaRPr>
          </a:p>
        </p:txBody>
      </p:sp>
      <p:sp>
        <p:nvSpPr>
          <p:cNvPr id="4" name="Slide Number Placeholder 3"/>
          <p:cNvSpPr>
            <a:spLocks noGrp="1"/>
          </p:cNvSpPr>
          <p:nvPr>
            <p:ph type="sldNum" sz="quarter" idx="5"/>
          </p:nvPr>
        </p:nvSpPr>
        <p:spPr/>
        <p:txBody>
          <a:bodyPr/>
          <a:lstStyle/>
          <a:p>
            <a:fld id="{D074287C-F1A9-1F49-875F-770B5241E278}" type="slidenum">
              <a:rPr lang="en-US" smtClean="0"/>
              <a:t>20</a:t>
            </a:fld>
            <a:endParaRPr lang="en-US"/>
          </a:p>
        </p:txBody>
      </p:sp>
    </p:spTree>
    <p:extLst>
      <p:ext uri="{BB962C8B-B14F-4D97-AF65-F5344CB8AC3E}">
        <p14:creationId xmlns:p14="http://schemas.microsoft.com/office/powerpoint/2010/main" val="221853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uploaded sorting activity</a:t>
            </a:r>
          </a:p>
        </p:txBody>
      </p:sp>
      <p:sp>
        <p:nvSpPr>
          <p:cNvPr id="4" name="Slide Number Placeholder 3"/>
          <p:cNvSpPr>
            <a:spLocks noGrp="1"/>
          </p:cNvSpPr>
          <p:nvPr>
            <p:ph type="sldNum" sz="quarter" idx="5"/>
          </p:nvPr>
        </p:nvSpPr>
        <p:spPr/>
        <p:txBody>
          <a:bodyPr/>
          <a:lstStyle/>
          <a:p>
            <a:fld id="{D074287C-F1A9-1F49-875F-770B5241E278}" type="slidenum">
              <a:rPr lang="en-US" smtClean="0"/>
              <a:t>21</a:t>
            </a:fld>
            <a:endParaRPr lang="en-US"/>
          </a:p>
        </p:txBody>
      </p:sp>
    </p:spTree>
    <p:extLst>
      <p:ext uri="{BB962C8B-B14F-4D97-AF65-F5344CB8AC3E}">
        <p14:creationId xmlns:p14="http://schemas.microsoft.com/office/powerpoint/2010/main" val="210773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Update QR Code</a:t>
            </a:r>
          </a:p>
        </p:txBody>
      </p:sp>
      <p:sp>
        <p:nvSpPr>
          <p:cNvPr id="4" name="Slide Number Placeholder 3"/>
          <p:cNvSpPr>
            <a:spLocks noGrp="1"/>
          </p:cNvSpPr>
          <p:nvPr>
            <p:ph type="sldNum" sz="quarter" idx="5"/>
          </p:nvPr>
        </p:nvSpPr>
        <p:spPr/>
        <p:txBody>
          <a:bodyPr/>
          <a:lstStyle/>
          <a:p>
            <a:fld id="{D074287C-F1A9-1F49-875F-770B5241E278}" type="slidenum">
              <a:rPr lang="en-US" smtClean="0"/>
              <a:t>23</a:t>
            </a:fld>
            <a:endParaRPr lang="en-US"/>
          </a:p>
        </p:txBody>
      </p:sp>
    </p:spTree>
    <p:extLst>
      <p:ext uri="{BB962C8B-B14F-4D97-AF65-F5344CB8AC3E}">
        <p14:creationId xmlns:p14="http://schemas.microsoft.com/office/powerpoint/2010/main" val="143144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Update QR Code</a:t>
            </a:r>
          </a:p>
        </p:txBody>
      </p:sp>
      <p:sp>
        <p:nvSpPr>
          <p:cNvPr id="4" name="Slide Number Placeholder 3"/>
          <p:cNvSpPr>
            <a:spLocks noGrp="1"/>
          </p:cNvSpPr>
          <p:nvPr>
            <p:ph type="sldNum" sz="quarter" idx="5"/>
          </p:nvPr>
        </p:nvSpPr>
        <p:spPr/>
        <p:txBody>
          <a:bodyPr/>
          <a:lstStyle/>
          <a:p>
            <a:fld id="{D074287C-F1A9-1F49-875F-770B5241E278}" type="slidenum">
              <a:rPr lang="en-US" smtClean="0"/>
              <a:t>24</a:t>
            </a:fld>
            <a:endParaRPr lang="en-US"/>
          </a:p>
        </p:txBody>
      </p:sp>
    </p:spTree>
    <p:extLst>
      <p:ext uri="{BB962C8B-B14F-4D97-AF65-F5344CB8AC3E}">
        <p14:creationId xmlns:p14="http://schemas.microsoft.com/office/powerpoint/2010/main" val="985817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Handout</a:t>
            </a:r>
          </a:p>
        </p:txBody>
      </p:sp>
      <p:sp>
        <p:nvSpPr>
          <p:cNvPr id="4" name="Slide Number Placeholder 3"/>
          <p:cNvSpPr>
            <a:spLocks noGrp="1"/>
          </p:cNvSpPr>
          <p:nvPr>
            <p:ph type="sldNum" sz="quarter" idx="5"/>
          </p:nvPr>
        </p:nvSpPr>
        <p:spPr/>
        <p:txBody>
          <a:bodyPr/>
          <a:lstStyle/>
          <a:p>
            <a:fld id="{D074287C-F1A9-1F49-875F-770B5241E278}" type="slidenum">
              <a:rPr lang="en-US" smtClean="0"/>
              <a:t>25</a:t>
            </a:fld>
            <a:endParaRPr lang="en-US"/>
          </a:p>
        </p:txBody>
      </p:sp>
    </p:spTree>
    <p:extLst>
      <p:ext uri="{BB962C8B-B14F-4D97-AF65-F5344CB8AC3E}">
        <p14:creationId xmlns:p14="http://schemas.microsoft.com/office/powerpoint/2010/main" val="2064207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2/28/2022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sign&#10;&#10;Description automatically generated">
            <a:extLst>
              <a:ext uri="{FF2B5EF4-FFF2-40B4-BE49-F238E27FC236}">
                <a16:creationId xmlns:a16="http://schemas.microsoft.com/office/drawing/2014/main" id="{C1AE4D28-F5A0-B947-A421-CBF3D3DA1F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13" name="Picture 12" descr="A black and white logo&#10;&#10;Description automatically generated with low confidence">
            <a:extLst>
              <a:ext uri="{FF2B5EF4-FFF2-40B4-BE49-F238E27FC236}">
                <a16:creationId xmlns:a16="http://schemas.microsoft.com/office/drawing/2014/main" id="{E046170F-90BA-2745-8B7C-0E7C6CEFFC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4" name="Rectangle 13">
            <a:extLst>
              <a:ext uri="{FF2B5EF4-FFF2-40B4-BE49-F238E27FC236}">
                <a16:creationId xmlns:a16="http://schemas.microsoft.com/office/drawing/2014/main" id="{D6B2FB67-39A2-6E44-B495-201A124265B2}"/>
              </a:ext>
            </a:extLst>
          </p:cNvPr>
          <p:cNvSpPr/>
          <p:nvPr userDrawn="1"/>
        </p:nvSpPr>
        <p:spPr>
          <a:xfrm>
            <a:off x="617584" y="3163088"/>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EA0E46B-BAE6-2745-B2BB-836E6AD4DFE6}"/>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617584" y="835572"/>
            <a:ext cx="10050416" cy="2119305"/>
          </a:xfrm>
        </p:spPr>
        <p:txBody>
          <a:bodyPr anchor="b">
            <a:normAutofit/>
          </a:bodyPr>
          <a:lstStyle>
            <a:lvl1pPr algn="l">
              <a:defRPr sz="80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26" name="Subtitle 2">
            <a:extLst>
              <a:ext uri="{FF2B5EF4-FFF2-40B4-BE49-F238E27FC236}">
                <a16:creationId xmlns:a16="http://schemas.microsoft.com/office/drawing/2014/main" id="{F0279B7A-573D-4943-BAE5-A2FC871B9E40}"/>
              </a:ext>
            </a:extLst>
          </p:cNvPr>
          <p:cNvSpPr>
            <a:spLocks noGrp="1"/>
          </p:cNvSpPr>
          <p:nvPr>
            <p:ph type="subTitle" idx="1"/>
          </p:nvPr>
        </p:nvSpPr>
        <p:spPr>
          <a:xfrm>
            <a:off x="617584" y="4966410"/>
            <a:ext cx="6319244" cy="510465"/>
          </a:xfrm>
        </p:spPr>
        <p:txBody>
          <a:bodyPr>
            <a:normAutofit/>
          </a:bodyPr>
          <a:lstStyle>
            <a:lvl1pPr marL="0" indent="0" algn="l">
              <a:buNone/>
              <a:defRPr sz="2800" b="1">
                <a:solidFill>
                  <a:srgbClr val="5FAAD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3" name="Text Placeholder 32">
            <a:extLst>
              <a:ext uri="{FF2B5EF4-FFF2-40B4-BE49-F238E27FC236}">
                <a16:creationId xmlns:a16="http://schemas.microsoft.com/office/drawing/2014/main" id="{2AB356AE-57B7-C64F-82AF-9F7BFA65DFE3}"/>
              </a:ext>
            </a:extLst>
          </p:cNvPr>
          <p:cNvSpPr>
            <a:spLocks noGrp="1"/>
          </p:cNvSpPr>
          <p:nvPr>
            <p:ph type="body" sz="quarter" idx="13"/>
          </p:nvPr>
        </p:nvSpPr>
        <p:spPr>
          <a:xfrm>
            <a:off x="617538" y="6254750"/>
            <a:ext cx="6208712" cy="457200"/>
          </a:xfrm>
        </p:spPr>
        <p:txBody>
          <a:bodyPr>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617538" y="5486400"/>
            <a:ext cx="6096000" cy="555625"/>
          </a:xfrm>
        </p:spPr>
        <p:txBody>
          <a:bodyPr>
            <a:norm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81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oxes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2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r Transition_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2/28/2022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EF3A5B"/>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087371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r Transition_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2/28/2022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F3A51E"/>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118180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Transition_3">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2/28/2022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B0D357"/>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99362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Transition_4">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2/28/2022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69C8C3"/>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29194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Transition_5">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2/28/2022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39A1BF"/>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301336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Transition_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6E86C2C-175D-6746-AE92-BB6E3C529A26}"/>
              </a:ext>
            </a:extLst>
          </p:cNvPr>
          <p:cNvSpPr>
            <a:spLocks noGrp="1"/>
          </p:cNvSpPr>
          <p:nvPr>
            <p:ph type="dt" sz="half" idx="10"/>
          </p:nvPr>
        </p:nvSpPr>
        <p:spPr/>
        <p:txBody>
          <a:bodyPr/>
          <a:lstStyle/>
          <a:p>
            <a:fld id="{68B5EC5A-B15F-6649-9C6B-BB2DB3E417C9}" type="datetime1">
              <a:rPr lang="en-US" smtClean="0"/>
              <a:t>2/28/2022</a:t>
            </a:fld>
            <a:endParaRPr lang="en-US"/>
          </a:p>
        </p:txBody>
      </p:sp>
      <p:sp>
        <p:nvSpPr>
          <p:cNvPr id="5" name="Footer Placeholder 4">
            <a:extLst>
              <a:ext uri="{FF2B5EF4-FFF2-40B4-BE49-F238E27FC236}">
                <a16:creationId xmlns:a16="http://schemas.microsoft.com/office/drawing/2014/main" id="{4F96C72B-A6BC-2B46-82E4-3166BB8D9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42A1-E20C-3C45-B21B-988D8277A7ED}"/>
              </a:ext>
            </a:extLst>
          </p:cNvPr>
          <p:cNvSpPr>
            <a:spLocks noGrp="1"/>
          </p:cNvSpPr>
          <p:nvPr>
            <p:ph type="sldNum" sz="quarter" idx="12"/>
          </p:nvPr>
        </p:nvSpPr>
        <p:spPr/>
        <p:txBody>
          <a:bodyPr/>
          <a:lstStyle/>
          <a:p>
            <a:fld id="{84E24DD3-0117-F947-8F74-C808912B5A2D}" type="slidenum">
              <a:rPr lang="en-US" smtClean="0"/>
              <a:t>‹#›</a:t>
            </a:fld>
            <a:endParaRPr lang="en-US"/>
          </a:p>
        </p:txBody>
      </p:sp>
      <p:sp>
        <p:nvSpPr>
          <p:cNvPr id="7" name="Rectangle 6">
            <a:extLst>
              <a:ext uri="{FF2B5EF4-FFF2-40B4-BE49-F238E27FC236}">
                <a16:creationId xmlns:a16="http://schemas.microsoft.com/office/drawing/2014/main" id="{CF3B22B5-418E-C14A-82F2-8BFB743584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B2FB67-39A2-6E44-B495-201A124265B2}"/>
              </a:ext>
            </a:extLst>
          </p:cNvPr>
          <p:cNvSpPr/>
          <p:nvPr userDrawn="1"/>
        </p:nvSpPr>
        <p:spPr>
          <a:xfrm>
            <a:off x="838200" y="3163088"/>
            <a:ext cx="5478416" cy="265912"/>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25" name="Title 1">
            <a:extLst>
              <a:ext uri="{FF2B5EF4-FFF2-40B4-BE49-F238E27FC236}">
                <a16:creationId xmlns:a16="http://schemas.microsoft.com/office/drawing/2014/main" id="{C67B8F4E-F659-1547-8DA4-6F8B2DE11E45}"/>
              </a:ext>
            </a:extLst>
          </p:cNvPr>
          <p:cNvSpPr>
            <a:spLocks noGrp="1"/>
          </p:cNvSpPr>
          <p:nvPr>
            <p:ph type="ctrTitle"/>
          </p:nvPr>
        </p:nvSpPr>
        <p:spPr>
          <a:xfrm>
            <a:off x="838200" y="835572"/>
            <a:ext cx="10050416" cy="2119305"/>
          </a:xfrm>
        </p:spPr>
        <p:txBody>
          <a:bodyPr anchor="b">
            <a:normAutofit/>
          </a:bodyPr>
          <a:lstStyle>
            <a:lvl1pPr algn="l">
              <a:defRPr sz="8000" b="1">
                <a:solidFill>
                  <a:srgbClr val="A74A7A"/>
                </a:solidFill>
                <a:latin typeface="Arial" panose="020B0604020202020204" pitchFamily="34" charset="0"/>
                <a:cs typeface="Arial" panose="020B0604020202020204" pitchFamily="34" charset="0"/>
              </a:defRPr>
            </a:lvl1pPr>
          </a:lstStyle>
          <a:p>
            <a:r>
              <a:rPr lang="en-US"/>
              <a:t>Click to edit Master title style</a:t>
            </a:r>
          </a:p>
        </p:txBody>
      </p:sp>
      <p:sp>
        <p:nvSpPr>
          <p:cNvPr id="35" name="Text Placeholder 34">
            <a:extLst>
              <a:ext uri="{FF2B5EF4-FFF2-40B4-BE49-F238E27FC236}">
                <a16:creationId xmlns:a16="http://schemas.microsoft.com/office/drawing/2014/main" id="{53F48FB1-DCA1-0948-BA38-293261604383}"/>
              </a:ext>
            </a:extLst>
          </p:cNvPr>
          <p:cNvSpPr>
            <a:spLocks noGrp="1"/>
          </p:cNvSpPr>
          <p:nvPr>
            <p:ph type="body" sz="quarter" idx="14"/>
          </p:nvPr>
        </p:nvSpPr>
        <p:spPr>
          <a:xfrm>
            <a:off x="838200" y="3746980"/>
            <a:ext cx="10050416" cy="555625"/>
          </a:xfrm>
        </p:spPr>
        <p:txBody>
          <a:bodyPr>
            <a:noAutofit/>
          </a:bodyPr>
          <a:lstStyle>
            <a:lvl1pPr marL="0" indent="0">
              <a:buNone/>
              <a:defRPr sz="36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6" name="Picture 15" descr="Mississi[ppi Department of Education logo">
            <a:extLst>
              <a:ext uri="{FF2B5EF4-FFF2-40B4-BE49-F238E27FC236}">
                <a16:creationId xmlns:a16="http://schemas.microsoft.com/office/drawing/2014/main" id="{06D7FA75-4768-FF4D-959C-FA772BDFE4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Tree>
    <p:extLst>
      <p:ext uri="{BB962C8B-B14F-4D97-AF65-F5344CB8AC3E}">
        <p14:creationId xmlns:p14="http://schemas.microsoft.com/office/powerpoint/2010/main" val="49903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Imag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45222-F49A-2946-B87B-CDB914099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0224"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100224"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7D7FFC99-FFCC-B042-B50D-2B5680E20D15}"/>
              </a:ext>
            </a:extLst>
          </p:cNvPr>
          <p:cNvSpPr>
            <a:spLocks noGrp="1"/>
          </p:cNvSpPr>
          <p:nvPr>
            <p:ph type="title"/>
          </p:nvPr>
        </p:nvSpPr>
        <p:spPr>
          <a:xfrm>
            <a:off x="408655" y="635431"/>
            <a:ext cx="4558553" cy="4866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27792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Image 2">
    <p:spTree>
      <p:nvGrpSpPr>
        <p:cNvPr id="1" name=""/>
        <p:cNvGrpSpPr/>
        <p:nvPr/>
      </p:nvGrpSpPr>
      <p:grpSpPr>
        <a:xfrm>
          <a:off x="0" y="0"/>
          <a:ext cx="0" cy="0"/>
          <a:chOff x="0" y="0"/>
          <a:chExt cx="0" cy="0"/>
        </a:xfrm>
      </p:grpSpPr>
      <p:pic>
        <p:nvPicPr>
          <p:cNvPr id="10" name="Picture 9" descr="Girl working while leaning over textbook">
            <a:extLst>
              <a:ext uri="{FF2B5EF4-FFF2-40B4-BE49-F238E27FC236}">
                <a16:creationId xmlns:a16="http://schemas.microsoft.com/office/drawing/2014/main" id="{AE6389C0-BABF-AE41-8EEA-3CD9FFCC1B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0"/>
            <a:ext cx="12292224"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C95B889-F2E9-9A4B-A33E-49E312820CAA}"/>
              </a:ext>
            </a:extLst>
          </p:cNvPr>
          <p:cNvSpPr>
            <a:spLocks noGrp="1"/>
          </p:cNvSpPr>
          <p:nvPr>
            <p:ph type="title"/>
          </p:nvPr>
        </p:nvSpPr>
        <p:spPr>
          <a:xfrm>
            <a:off x="439651" y="380623"/>
            <a:ext cx="4558553" cy="5121273"/>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82835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Image 3">
    <p:spTree>
      <p:nvGrpSpPr>
        <p:cNvPr id="1" name=""/>
        <p:cNvGrpSpPr/>
        <p:nvPr/>
      </p:nvGrpSpPr>
      <p:grpSpPr>
        <a:xfrm>
          <a:off x="0" y="0"/>
          <a:ext cx="0" cy="0"/>
          <a:chOff x="0" y="0"/>
          <a:chExt cx="0" cy="0"/>
        </a:xfrm>
      </p:grpSpPr>
      <p:pic>
        <p:nvPicPr>
          <p:cNvPr id="9" name="Picture 8" descr="A teacher teaching a class&#10;&#10;Description automatically generated with low confidence">
            <a:extLst>
              <a:ext uri="{FF2B5EF4-FFF2-40B4-BE49-F238E27FC236}">
                <a16:creationId xmlns:a16="http://schemas.microsoft.com/office/drawing/2014/main" id="{8F7DF7AC-C006-B240-B7F4-F67CAFFBC05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F8BF3C42-6097-E149-AEA0-6F411938B4E3}"/>
              </a:ext>
            </a:extLst>
          </p:cNvPr>
          <p:cNvSpPr>
            <a:spLocks noGrp="1"/>
          </p:cNvSpPr>
          <p:nvPr>
            <p:ph type="title"/>
          </p:nvPr>
        </p:nvSpPr>
        <p:spPr>
          <a:xfrm>
            <a:off x="408655" y="480447"/>
            <a:ext cx="4558553" cy="4990451"/>
          </a:xfrm>
        </p:spPr>
        <p:txBody>
          <a:bodyPr anchor="b" anchorCtr="0">
            <a:norm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6788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_Im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2FAE2F-A945-3944-85DC-35B8286B3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9" y="0"/>
            <a:ext cx="12191111" cy="6858000"/>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3D068261-7C2B-2043-A313-794866D392BD}"/>
              </a:ext>
            </a:extLst>
          </p:cNvPr>
          <p:cNvSpPr>
            <a:spLocks noGrp="1"/>
          </p:cNvSpPr>
          <p:nvPr>
            <p:ph type="title"/>
          </p:nvPr>
        </p:nvSpPr>
        <p:spPr>
          <a:xfrm>
            <a:off x="408655" y="511443"/>
            <a:ext cx="4558553" cy="5021441"/>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0353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_Im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223DED-4585-F74E-BC9C-2599464E51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112" y="-21265"/>
            <a:ext cx="12292224" cy="701922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50112" y="-37240"/>
            <a:ext cx="12292224" cy="7019224"/>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extBox 1">
            <a:extLst>
              <a:ext uri="{FF2B5EF4-FFF2-40B4-BE49-F238E27FC236}">
                <a16:creationId xmlns:a16="http://schemas.microsoft.com/office/drawing/2014/main" id="{6215581E-3ED5-CC47-BBF5-03361955FBF2}"/>
              </a:ext>
            </a:extLst>
          </p:cNvPr>
          <p:cNvSpPr txBox="1"/>
          <p:nvPr userDrawn="1"/>
        </p:nvSpPr>
        <p:spPr>
          <a:xfrm>
            <a:off x="7076661" y="168965"/>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570BF63-EF7F-3241-9C2D-8A00E3D8C4E5}"/>
              </a:ext>
            </a:extLst>
          </p:cNvPr>
          <p:cNvSpPr>
            <a:spLocks noGrp="1"/>
          </p:cNvSpPr>
          <p:nvPr>
            <p:ph type="title"/>
          </p:nvPr>
        </p:nvSpPr>
        <p:spPr>
          <a:xfrm>
            <a:off x="408655" y="728419"/>
            <a:ext cx="4558553" cy="4788975"/>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22011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_Image 6">
    <p:spTree>
      <p:nvGrpSpPr>
        <p:cNvPr id="1" name=""/>
        <p:cNvGrpSpPr/>
        <p:nvPr/>
      </p:nvGrpSpPr>
      <p:grpSpPr>
        <a:xfrm>
          <a:off x="0" y="0"/>
          <a:ext cx="0" cy="0"/>
          <a:chOff x="0" y="0"/>
          <a:chExt cx="0" cy="0"/>
        </a:xfrm>
      </p:grpSpPr>
      <p:pic>
        <p:nvPicPr>
          <p:cNvPr id="9" name="Picture 8" descr="A pair of headphones on a chair in a classroom&#10;&#10;Description automatically generated with low confidence">
            <a:extLst>
              <a:ext uri="{FF2B5EF4-FFF2-40B4-BE49-F238E27FC236}">
                <a16:creationId xmlns:a16="http://schemas.microsoft.com/office/drawing/2014/main" id="{1674A74B-09C5-BD4E-963B-D2A8B69ED09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16"/>
          <a:stretch/>
        </p:blipFill>
        <p:spPr>
          <a:xfrm>
            <a:off x="-75168" y="1"/>
            <a:ext cx="12267168" cy="6942564"/>
          </a:xfrm>
          <a:prstGeom prst="rect">
            <a:avLst/>
          </a:prstGeom>
        </p:spPr>
      </p:pic>
      <p:sp>
        <p:nvSpPr>
          <p:cNvPr id="6" name="Rectangle 5">
            <a:extLst>
              <a:ext uri="{FF2B5EF4-FFF2-40B4-BE49-F238E27FC236}">
                <a16:creationId xmlns:a16="http://schemas.microsoft.com/office/drawing/2014/main" id="{9B149279-92D5-E048-A42D-31FBA8601084}"/>
              </a:ext>
            </a:extLst>
          </p:cNvPr>
          <p:cNvSpPr/>
          <p:nvPr userDrawn="1"/>
        </p:nvSpPr>
        <p:spPr>
          <a:xfrm>
            <a:off x="0" y="0"/>
            <a:ext cx="12292224" cy="6858000"/>
          </a:xfrm>
          <a:prstGeom prst="rect">
            <a:avLst/>
          </a:prstGeom>
          <a:gradFill flip="none" rotWithShape="1">
            <a:gsLst>
              <a:gs pos="0">
                <a:schemeClr val="accent3">
                  <a:lumMod val="36000"/>
                  <a:lumOff val="64000"/>
                  <a:alpha val="0"/>
                </a:schemeClr>
              </a:gs>
              <a:gs pos="41000">
                <a:schemeClr val="accent3">
                  <a:lumMod val="0"/>
                  <a:lumOff val="100000"/>
                  <a:alpha val="0"/>
                </a:schemeClr>
              </a:gs>
              <a:gs pos="100000">
                <a:schemeClr val="bg2">
                  <a:lumMod val="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448F209-D135-AA41-BEFD-AA34260C9929}"/>
              </a:ext>
            </a:extLst>
          </p:cNvPr>
          <p:cNvCxnSpPr/>
          <p:nvPr userDrawn="1"/>
        </p:nvCxnSpPr>
        <p:spPr>
          <a:xfrm>
            <a:off x="470647" y="5655795"/>
            <a:ext cx="4558553" cy="0"/>
          </a:xfrm>
          <a:prstGeom prst="line">
            <a:avLst/>
          </a:prstGeom>
          <a:ln w="76200">
            <a:solidFill>
              <a:srgbClr val="69C8C3"/>
            </a:solidFill>
          </a:ln>
        </p:spPr>
        <p:style>
          <a:lnRef idx="1">
            <a:schemeClr val="accent1"/>
          </a:lnRef>
          <a:fillRef idx="0">
            <a:schemeClr val="accent1"/>
          </a:fillRef>
          <a:effectRef idx="0">
            <a:schemeClr val="accent1"/>
          </a:effectRef>
          <a:fontRef idx="minor">
            <a:schemeClr val="tx1"/>
          </a:fontRef>
        </p:style>
      </p:cxnSp>
      <p:pic>
        <p:nvPicPr>
          <p:cNvPr id="8" name="Picture 7" descr="Mississi[ppi Department of Education logo">
            <a:extLst>
              <a:ext uri="{FF2B5EF4-FFF2-40B4-BE49-F238E27FC236}">
                <a16:creationId xmlns:a16="http://schemas.microsoft.com/office/drawing/2014/main" id="{9026A4EA-A112-A94B-81AC-4BE075340D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86275" y="6075361"/>
            <a:ext cx="1238172" cy="442818"/>
          </a:xfrm>
          <a:prstGeom prst="rect">
            <a:avLst/>
          </a:prstGeom>
        </p:spPr>
      </p:pic>
      <p:sp>
        <p:nvSpPr>
          <p:cNvPr id="2" name="Title 1">
            <a:extLst>
              <a:ext uri="{FF2B5EF4-FFF2-40B4-BE49-F238E27FC236}">
                <a16:creationId xmlns:a16="http://schemas.microsoft.com/office/drawing/2014/main" id="{98C0861C-C36B-9F4D-A3EC-F1137A1B1ED3}"/>
              </a:ext>
            </a:extLst>
          </p:cNvPr>
          <p:cNvSpPr>
            <a:spLocks noGrp="1"/>
          </p:cNvSpPr>
          <p:nvPr>
            <p:ph type="title"/>
          </p:nvPr>
        </p:nvSpPr>
        <p:spPr>
          <a:xfrm>
            <a:off x="387457" y="424562"/>
            <a:ext cx="4688237" cy="5029179"/>
          </a:xfrm>
        </p:spPr>
        <p:txBody>
          <a:bodyPr anchor="b" anchorCtr="0">
            <a:noAutofit/>
          </a:bodyPr>
          <a:lstStyle>
            <a:lvl1pPr>
              <a:defRPr sz="7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755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138920"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5" name="Rectangle 4">
            <a:extLst>
              <a:ext uri="{FF2B5EF4-FFF2-40B4-BE49-F238E27FC236}">
                <a16:creationId xmlns:a16="http://schemas.microsoft.com/office/drawing/2014/main" id="{CA2C0FA9-C06C-D849-9C30-F1672C75EB04}"/>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sign&#10;&#10;Description automatically generated">
            <a:extLst>
              <a:ext uri="{FF2B5EF4-FFF2-40B4-BE49-F238E27FC236}">
                <a16:creationId xmlns:a16="http://schemas.microsoft.com/office/drawing/2014/main" id="{0EA3CA18-3F3C-7840-B4C6-8C638E31B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0906" y="4746632"/>
            <a:ext cx="2837793" cy="10972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17846ABD-3226-8443-9D8A-74A6E8E8A0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29626" y="6254936"/>
            <a:ext cx="1554480" cy="457200"/>
          </a:xfrm>
          <a:prstGeom prst="rect">
            <a:avLst/>
          </a:prstGeom>
        </p:spPr>
      </p:pic>
      <p:sp>
        <p:nvSpPr>
          <p:cNvPr id="10" name="Rectangle 9">
            <a:extLst>
              <a:ext uri="{FF2B5EF4-FFF2-40B4-BE49-F238E27FC236}">
                <a16:creationId xmlns:a16="http://schemas.microsoft.com/office/drawing/2014/main" id="{EC797C7B-1E37-6545-B842-2A117C45938B}"/>
              </a:ext>
            </a:extLst>
          </p:cNvPr>
          <p:cNvSpPr/>
          <p:nvPr userDrawn="1"/>
        </p:nvSpPr>
        <p:spPr>
          <a:xfrm>
            <a:off x="617584" y="155618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1" name="Rectangle 10">
            <a:extLst>
              <a:ext uri="{FF2B5EF4-FFF2-40B4-BE49-F238E27FC236}">
                <a16:creationId xmlns:a16="http://schemas.microsoft.com/office/drawing/2014/main" id="{E70F7D88-3317-7B4C-8370-167250E236D2}"/>
              </a:ext>
            </a:extLst>
          </p:cNvPr>
          <p:cNvSpPr/>
          <p:nvPr userDrawn="1"/>
        </p:nvSpPr>
        <p:spPr>
          <a:xfrm>
            <a:off x="10566401" y="4436342"/>
            <a:ext cx="1625600" cy="365125"/>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50">
                <a:solidFill>
                  <a:schemeClr val="bg1"/>
                </a:solidFill>
                <a:latin typeface="Arial" panose="020B0604020202020204" pitchFamily="34" charset="0"/>
                <a:cs typeface="Arial" panose="020B0604020202020204" pitchFamily="34" charset="0"/>
              </a:rPr>
              <a:t>mdek12.org</a:t>
            </a:r>
          </a:p>
        </p:txBody>
      </p:sp>
      <p:sp>
        <p:nvSpPr>
          <p:cNvPr id="15" name="Text Placeholder 14">
            <a:extLst>
              <a:ext uri="{FF2B5EF4-FFF2-40B4-BE49-F238E27FC236}">
                <a16:creationId xmlns:a16="http://schemas.microsoft.com/office/drawing/2014/main" id="{53D73A61-D809-204A-9E99-77076591DE79}"/>
              </a:ext>
            </a:extLst>
          </p:cNvPr>
          <p:cNvSpPr>
            <a:spLocks noGrp="1"/>
          </p:cNvSpPr>
          <p:nvPr>
            <p:ph type="body" sz="quarter" idx="14"/>
          </p:nvPr>
        </p:nvSpPr>
        <p:spPr>
          <a:xfrm>
            <a:off x="504401" y="2994888"/>
            <a:ext cx="5011980" cy="868224"/>
          </a:xfrm>
        </p:spPr>
        <p:txBody>
          <a:bodyPr>
            <a:noAutofit/>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a:defRPr sz="2400">
                <a:solidFill>
                  <a:schemeClr val="tx1">
                    <a:lumMod val="50000"/>
                    <a:lumOff val="50000"/>
                  </a:schemeClr>
                </a:solidFill>
                <a:latin typeface="Arial" panose="020B0604020202020204" pitchFamily="34" charset="0"/>
                <a:cs typeface="Arial" panose="020B0604020202020204" pitchFamily="34" charset="0"/>
              </a:defRPr>
            </a:lvl2pPr>
            <a:lvl3pPr>
              <a:defRPr sz="2400">
                <a:solidFill>
                  <a:schemeClr val="tx1">
                    <a:lumMod val="50000"/>
                    <a:lumOff val="50000"/>
                  </a:schemeClr>
                </a:solidFill>
                <a:latin typeface="Arial" panose="020B0604020202020204" pitchFamily="34" charset="0"/>
                <a:cs typeface="Arial" panose="020B0604020202020204" pitchFamily="34" charset="0"/>
              </a:defRPr>
            </a:lvl3pPr>
            <a:lvl4pPr>
              <a:defRPr sz="2400">
                <a:solidFill>
                  <a:schemeClr val="tx1">
                    <a:lumMod val="50000"/>
                    <a:lumOff val="50000"/>
                  </a:schemeClr>
                </a:solidFill>
                <a:latin typeface="Arial" panose="020B0604020202020204" pitchFamily="34" charset="0"/>
                <a:cs typeface="Arial" panose="020B0604020202020204" pitchFamily="34" charset="0"/>
              </a:defRPr>
            </a:lvl4pPr>
            <a:lvl5pPr>
              <a:defRPr sz="2400">
                <a:solidFill>
                  <a:schemeClr val="tx1">
                    <a:lumMod val="50000"/>
                    <a:lumOff val="50000"/>
                  </a:schemeClr>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9512D961-B295-8943-B9BF-9EA8B4DD832C}"/>
              </a:ext>
            </a:extLst>
          </p:cNvPr>
          <p:cNvSpPr>
            <a:spLocks noGrp="1"/>
          </p:cNvSpPr>
          <p:nvPr>
            <p:ph type="title"/>
          </p:nvPr>
        </p:nvSpPr>
        <p:spPr>
          <a:xfrm>
            <a:off x="491266" y="2073713"/>
            <a:ext cx="8127212" cy="868225"/>
          </a:xfrm>
        </p:spPr>
        <p:txBody>
          <a:bodyPr/>
          <a:lstStyle>
            <a:lvl1pPr>
              <a:defRPr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85649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3C85A-9917-374C-ADA9-FC7E69A30C30}"/>
              </a:ext>
            </a:extLst>
          </p:cNvPr>
          <p:cNvSpPr>
            <a:spLocks noGrp="1"/>
          </p:cNvSpPr>
          <p:nvPr>
            <p:ph type="dt" sz="half" idx="10"/>
          </p:nvPr>
        </p:nvSpPr>
        <p:spPr/>
        <p:txBody>
          <a:bodyPr/>
          <a:lstStyle/>
          <a:p>
            <a:fld id="{762473E6-D1C6-9B48-866E-F81197B801B7}" type="datetime1">
              <a:rPr lang="en-US" smtClean="0"/>
              <a:t>2/28/2022</a:t>
            </a:fld>
            <a:endParaRPr lang="en-US"/>
          </a:p>
        </p:txBody>
      </p:sp>
      <p:sp>
        <p:nvSpPr>
          <p:cNvPr id="3" name="Footer Placeholder 2">
            <a:extLst>
              <a:ext uri="{FF2B5EF4-FFF2-40B4-BE49-F238E27FC236}">
                <a16:creationId xmlns:a16="http://schemas.microsoft.com/office/drawing/2014/main" id="{B9101624-6D0C-CA42-813B-94DE290B3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82F8F-F5A6-3A47-AD5C-788E3D1D168B}"/>
              </a:ext>
            </a:extLst>
          </p:cNvPr>
          <p:cNvSpPr>
            <a:spLocks noGrp="1"/>
          </p:cNvSpPr>
          <p:nvPr>
            <p:ph type="sldNum" sz="quarter" idx="4"/>
          </p:nvPr>
        </p:nvSpPr>
        <p:spPr>
          <a:xfrm>
            <a:off x="9040906" y="293781"/>
            <a:ext cx="2743200" cy="365125"/>
          </a:xfrm>
          <a:prstGeom prst="rect">
            <a:avLst/>
          </a:prstGeom>
        </p:spPr>
        <p:txBody>
          <a:bodyPr vert="horz" lIns="91440" tIns="45720" rIns="91440" bIns="45720" rtlCol="0" anchor="ctr"/>
          <a:lstStyle>
            <a:lvl1pPr algn="r">
              <a:defRPr sz="24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Tree>
    <p:extLst>
      <p:ext uri="{BB962C8B-B14F-4D97-AF65-F5344CB8AC3E}">
        <p14:creationId xmlns:p14="http://schemas.microsoft.com/office/powerpoint/2010/main" val="8162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 Board Goal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9CDFB-04FC-1C45-BCF2-7BF44CD5916B}"/>
              </a:ext>
            </a:extLst>
          </p:cNvPr>
          <p:cNvSpPr>
            <a:spLocks noGrp="1"/>
          </p:cNvSpPr>
          <p:nvPr>
            <p:ph type="sldNum" sz="quarter" idx="12"/>
          </p:nvPr>
        </p:nvSpPr>
        <p:spPr>
          <a:xfrm>
            <a:off x="9066748" y="260350"/>
            <a:ext cx="2743200" cy="365125"/>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pic>
        <p:nvPicPr>
          <p:cNvPr id="28" name="Graphic 27">
            <a:extLst>
              <a:ext uri="{FF2B5EF4-FFF2-40B4-BE49-F238E27FC236}">
                <a16:creationId xmlns:a16="http://schemas.microsoft.com/office/drawing/2014/main" id="{A709C453-856A-3246-893D-4B40BFCF6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349728" y="2951211"/>
            <a:ext cx="1027214" cy="914400"/>
          </a:xfrm>
          <a:prstGeom prst="rect">
            <a:avLst/>
          </a:prstGeom>
        </p:spPr>
      </p:pic>
      <p:cxnSp>
        <p:nvCxnSpPr>
          <p:cNvPr id="30" name="Straight Connector 29">
            <a:extLst>
              <a:ext uri="{FF2B5EF4-FFF2-40B4-BE49-F238E27FC236}">
                <a16:creationId xmlns:a16="http://schemas.microsoft.com/office/drawing/2014/main" id="{BDC82DC9-14B7-884D-A1F0-DD3535A167C0}"/>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FDAB950-8708-1144-AF83-EB34DED0B4D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Mississi[ppi Department of Education logo">
            <a:extLst>
              <a:ext uri="{FF2B5EF4-FFF2-40B4-BE49-F238E27FC236}">
                <a16:creationId xmlns:a16="http://schemas.microsoft.com/office/drawing/2014/main" id="{EC068218-4799-9B4D-8F36-593A6CDCCC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33" name="Rectangle 32">
            <a:extLst>
              <a:ext uri="{FF2B5EF4-FFF2-40B4-BE49-F238E27FC236}">
                <a16:creationId xmlns:a16="http://schemas.microsoft.com/office/drawing/2014/main" id="{18ADC1EF-E950-C542-A532-660435656B18}"/>
              </a:ext>
            </a:extLst>
          </p:cNvPr>
          <p:cNvSpPr/>
          <p:nvPr userDrawn="1"/>
        </p:nvSpPr>
        <p:spPr>
          <a:xfrm>
            <a:off x="1645920"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ALL</a:t>
            </a:r>
            <a:r>
              <a:rPr lang="en-US">
                <a:solidFill>
                  <a:schemeClr val="tx1">
                    <a:lumMod val="75000"/>
                    <a:lumOff val="25000"/>
                  </a:schemeClr>
                </a:solidFill>
                <a:latin typeface="Arial" panose="020B0604020202020204" pitchFamily="34" charset="0"/>
                <a:cs typeface="Arial" panose="020B0604020202020204" pitchFamily="34" charset="0"/>
              </a:rPr>
              <a:t> Students Proficient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and Showing Growth in All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Assessed Areas</a:t>
            </a:r>
          </a:p>
        </p:txBody>
      </p:sp>
      <p:sp>
        <p:nvSpPr>
          <p:cNvPr id="34" name="Rectangle 33">
            <a:extLst>
              <a:ext uri="{FF2B5EF4-FFF2-40B4-BE49-F238E27FC236}">
                <a16:creationId xmlns:a16="http://schemas.microsoft.com/office/drawing/2014/main" id="{74F33589-56F9-3549-89FB-15D80688A547}"/>
              </a:ext>
            </a:extLst>
          </p:cNvPr>
          <p:cNvSpPr/>
          <p:nvPr userDrawn="1"/>
        </p:nvSpPr>
        <p:spPr>
          <a:xfrm>
            <a:off x="1645920"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Student Graduates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from High School and is Ready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for College and Career</a:t>
            </a:r>
          </a:p>
        </p:txBody>
      </p:sp>
      <p:sp>
        <p:nvSpPr>
          <p:cNvPr id="35" name="Rectangle 34">
            <a:extLst>
              <a:ext uri="{FF2B5EF4-FFF2-40B4-BE49-F238E27FC236}">
                <a16:creationId xmlns:a16="http://schemas.microsoft.com/office/drawing/2014/main" id="{1698876D-FC4A-DA45-BCB6-D07D18AF04CE}"/>
              </a:ext>
            </a:extLst>
          </p:cNvPr>
          <p:cNvSpPr/>
          <p:nvPr userDrawn="1"/>
        </p:nvSpPr>
        <p:spPr>
          <a:xfrm>
            <a:off x="1645920"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Child Has Access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to a High-Quality Early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Childhood Program</a:t>
            </a:r>
          </a:p>
        </p:txBody>
      </p:sp>
      <p:sp>
        <p:nvSpPr>
          <p:cNvPr id="36" name="Rectangle 35">
            <a:extLst>
              <a:ext uri="{FF2B5EF4-FFF2-40B4-BE49-F238E27FC236}">
                <a16:creationId xmlns:a16="http://schemas.microsoft.com/office/drawing/2014/main" id="{77156B17-16E6-C941-A299-F7A86CF04FB3}"/>
              </a:ext>
            </a:extLst>
          </p:cNvPr>
          <p:cNvSpPr/>
          <p:nvPr userDrawn="1"/>
        </p:nvSpPr>
        <p:spPr>
          <a:xfrm>
            <a:off x="6294922" y="1222408"/>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45720" rIns="274320" bIns="45720" rtlCol="0" anchor="ctr"/>
          <a:lstStyle/>
          <a:p>
            <a:pPr algn="r"/>
            <a:r>
              <a:rPr lang="en-US" b="1">
                <a:solidFill>
                  <a:schemeClr val="tx1">
                    <a:lumMod val="75000"/>
                    <a:lumOff val="25000"/>
                  </a:schemeClr>
                </a:solidFill>
                <a:latin typeface="Arial Black"/>
                <a:cs typeface="Arial Black" panose="020B0604020202020204" pitchFamily="34" charset="0"/>
              </a:rPr>
              <a:t>EVERY </a:t>
            </a:r>
            <a:r>
              <a:rPr lang="en-US">
                <a:solidFill>
                  <a:schemeClr val="tx1">
                    <a:lumMod val="75000"/>
                    <a:lumOff val="25000"/>
                  </a:schemeClr>
                </a:solidFill>
                <a:latin typeface="Arial"/>
                <a:cs typeface="Arial"/>
              </a:rPr>
              <a:t>School Has Effective Teachers and Leaders</a:t>
            </a:r>
          </a:p>
        </p:txBody>
      </p:sp>
      <p:sp>
        <p:nvSpPr>
          <p:cNvPr id="37" name="Rectangle 36">
            <a:extLst>
              <a:ext uri="{FF2B5EF4-FFF2-40B4-BE49-F238E27FC236}">
                <a16:creationId xmlns:a16="http://schemas.microsoft.com/office/drawing/2014/main" id="{60F2D9AD-F3C7-B94C-ADAC-5B40319ED59E}"/>
              </a:ext>
            </a:extLst>
          </p:cNvPr>
          <p:cNvSpPr/>
          <p:nvPr userDrawn="1"/>
        </p:nvSpPr>
        <p:spPr>
          <a:xfrm>
            <a:off x="6294922" y="266619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a:t>
            </a:r>
            <a:r>
              <a:rPr lang="en-US">
                <a:solidFill>
                  <a:schemeClr val="tx1">
                    <a:lumMod val="75000"/>
                    <a:lumOff val="25000"/>
                  </a:schemeClr>
                </a:solidFill>
                <a:latin typeface="Arial" panose="020B0604020202020204" pitchFamily="34" charset="0"/>
                <a:cs typeface="Arial" panose="020B0604020202020204" pitchFamily="34" charset="0"/>
              </a:rPr>
              <a:t> Community Effectively Uses a World-Class Data System to Improve Student Outcomes</a:t>
            </a:r>
          </a:p>
        </p:txBody>
      </p:sp>
      <p:sp>
        <p:nvSpPr>
          <p:cNvPr id="38" name="Rectangle 37">
            <a:extLst>
              <a:ext uri="{FF2B5EF4-FFF2-40B4-BE49-F238E27FC236}">
                <a16:creationId xmlns:a16="http://schemas.microsoft.com/office/drawing/2014/main" id="{9B9B6281-3D75-E94D-AC04-61E0399F0D06}"/>
              </a:ext>
            </a:extLst>
          </p:cNvPr>
          <p:cNvSpPr/>
          <p:nvPr userDrawn="1"/>
        </p:nvSpPr>
        <p:spPr>
          <a:xfrm>
            <a:off x="6294922" y="4109987"/>
            <a:ext cx="4215865" cy="1164657"/>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algn="r"/>
            <a:r>
              <a:rPr lang="en-US" b="1">
                <a:solidFill>
                  <a:schemeClr val="tx1">
                    <a:lumMod val="75000"/>
                    <a:lumOff val="25000"/>
                  </a:schemeClr>
                </a:solidFill>
                <a:latin typeface="Arial Black" panose="020B0604020202020204" pitchFamily="34" charset="0"/>
                <a:cs typeface="Arial Black" panose="020B0604020202020204" pitchFamily="34" charset="0"/>
              </a:rPr>
              <a:t>EVERY </a:t>
            </a:r>
            <a:r>
              <a:rPr lang="en-US">
                <a:solidFill>
                  <a:schemeClr val="tx1">
                    <a:lumMod val="75000"/>
                    <a:lumOff val="25000"/>
                  </a:schemeClr>
                </a:solidFill>
                <a:latin typeface="Arial" panose="020B0604020202020204" pitchFamily="34" charset="0"/>
                <a:cs typeface="Arial" panose="020B0604020202020204" pitchFamily="34" charset="0"/>
              </a:rPr>
              <a:t>School and District is </a:t>
            </a:r>
            <a:br>
              <a:rPr lang="en-US">
                <a:solidFill>
                  <a:schemeClr val="tx1">
                    <a:lumMod val="75000"/>
                    <a:lumOff val="25000"/>
                  </a:schemeClr>
                </a:solidFill>
                <a:latin typeface="Arial" panose="020B0604020202020204" pitchFamily="34" charset="0"/>
                <a:cs typeface="Arial" panose="020B0604020202020204" pitchFamily="34" charset="0"/>
              </a:rPr>
            </a:br>
            <a:r>
              <a:rPr lang="en-US">
                <a:solidFill>
                  <a:schemeClr val="tx1">
                    <a:lumMod val="75000"/>
                    <a:lumOff val="25000"/>
                  </a:schemeClr>
                </a:solidFill>
                <a:latin typeface="Arial" panose="020B0604020202020204" pitchFamily="34" charset="0"/>
                <a:cs typeface="Arial" panose="020B0604020202020204" pitchFamily="34" charset="0"/>
              </a:rPr>
              <a:t>Rated “C” or Higher</a:t>
            </a:r>
          </a:p>
        </p:txBody>
      </p:sp>
      <p:sp>
        <p:nvSpPr>
          <p:cNvPr id="39" name="Rectangle 38">
            <a:extLst>
              <a:ext uri="{FF2B5EF4-FFF2-40B4-BE49-F238E27FC236}">
                <a16:creationId xmlns:a16="http://schemas.microsoft.com/office/drawing/2014/main" id="{253633F8-E58F-C944-9EE7-A94D49E9DA88}"/>
              </a:ext>
            </a:extLst>
          </p:cNvPr>
          <p:cNvSpPr/>
          <p:nvPr userDrawn="1"/>
        </p:nvSpPr>
        <p:spPr>
          <a:xfrm>
            <a:off x="10510787" y="1222408"/>
            <a:ext cx="198966" cy="1164657"/>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5AB30-A154-BD4A-A239-16499575701C}"/>
              </a:ext>
            </a:extLst>
          </p:cNvPr>
          <p:cNvSpPr/>
          <p:nvPr userDrawn="1"/>
        </p:nvSpPr>
        <p:spPr>
          <a:xfrm>
            <a:off x="10510787" y="2665766"/>
            <a:ext cx="198966" cy="1164657"/>
          </a:xfrm>
          <a:prstGeom prst="rect">
            <a:avLst/>
          </a:prstGeom>
          <a:solidFill>
            <a:srgbClr val="39A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0A6D1B-D464-A145-ACB9-8DD578CC9D13}"/>
              </a:ext>
            </a:extLst>
          </p:cNvPr>
          <p:cNvSpPr/>
          <p:nvPr userDrawn="1"/>
        </p:nvSpPr>
        <p:spPr>
          <a:xfrm>
            <a:off x="10510787" y="4113225"/>
            <a:ext cx="198966" cy="1164657"/>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473B032-CAF1-3B41-9C95-D43315DA64D7}"/>
              </a:ext>
            </a:extLst>
          </p:cNvPr>
          <p:cNvSpPr/>
          <p:nvPr userDrawn="1"/>
        </p:nvSpPr>
        <p:spPr>
          <a:xfrm>
            <a:off x="1460571" y="1222408"/>
            <a:ext cx="198966" cy="116465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383531C-D381-1448-80C5-E3B1D5B786D3}"/>
              </a:ext>
            </a:extLst>
          </p:cNvPr>
          <p:cNvSpPr/>
          <p:nvPr userDrawn="1"/>
        </p:nvSpPr>
        <p:spPr>
          <a:xfrm>
            <a:off x="1460571" y="2665766"/>
            <a:ext cx="198966" cy="1164657"/>
          </a:xfrm>
          <a:prstGeom prst="rect">
            <a:avLst/>
          </a:prstGeom>
          <a:solidFill>
            <a:srgbClr val="F3A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3B24343-DBE5-0E4B-B5F0-34121D4E14ED}"/>
              </a:ext>
            </a:extLst>
          </p:cNvPr>
          <p:cNvSpPr/>
          <p:nvPr userDrawn="1"/>
        </p:nvSpPr>
        <p:spPr>
          <a:xfrm>
            <a:off x="1460571" y="4113225"/>
            <a:ext cx="198966" cy="1164657"/>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1E646921-2DC8-1743-8FD1-96019FBEE02D}"/>
              </a:ext>
            </a:extLst>
          </p:cNvPr>
          <p:cNvSpPr txBox="1"/>
          <p:nvPr userDrawn="1"/>
        </p:nvSpPr>
        <p:spPr>
          <a:xfrm>
            <a:off x="793465" y="1683821"/>
            <a:ext cx="574431" cy="923330"/>
          </a:xfrm>
          <a:prstGeom prst="rect">
            <a:avLst/>
          </a:prstGeom>
          <a:noFill/>
        </p:spPr>
        <p:txBody>
          <a:bodyPr wrap="square" rtlCol="0" anchor="b" anchorCtr="1">
            <a:spAutoFit/>
          </a:bodyPr>
          <a:lstStyle/>
          <a:p>
            <a:r>
              <a:rPr lang="en-US" sz="5400" b="1">
                <a:solidFill>
                  <a:srgbClr val="EF3A5B"/>
                </a:solidFill>
                <a:latin typeface="Arial Black" panose="020B0604020202020204" pitchFamily="34" charset="0"/>
                <a:cs typeface="Arial Black" panose="020B0604020202020204" pitchFamily="34" charset="0"/>
              </a:rPr>
              <a:t>1</a:t>
            </a:r>
          </a:p>
        </p:txBody>
      </p:sp>
      <p:sp>
        <p:nvSpPr>
          <p:cNvPr id="46" name="TextBox 45">
            <a:extLst>
              <a:ext uri="{FF2B5EF4-FFF2-40B4-BE49-F238E27FC236}">
                <a16:creationId xmlns:a16="http://schemas.microsoft.com/office/drawing/2014/main" id="{34D6BD40-0F76-E544-BBB7-C36A9DEBC9AD}"/>
              </a:ext>
            </a:extLst>
          </p:cNvPr>
          <p:cNvSpPr txBox="1"/>
          <p:nvPr userDrawn="1"/>
        </p:nvSpPr>
        <p:spPr>
          <a:xfrm>
            <a:off x="793465" y="3114036"/>
            <a:ext cx="574431" cy="923330"/>
          </a:xfrm>
          <a:prstGeom prst="rect">
            <a:avLst/>
          </a:prstGeom>
          <a:noFill/>
        </p:spPr>
        <p:txBody>
          <a:bodyPr wrap="square" rtlCol="0" anchor="b" anchorCtr="1">
            <a:spAutoFit/>
          </a:bodyPr>
          <a:lstStyle/>
          <a:p>
            <a:r>
              <a:rPr lang="en-US" sz="5400" b="1">
                <a:solidFill>
                  <a:srgbClr val="F3A51E"/>
                </a:solidFill>
                <a:latin typeface="Arial Black" panose="020B0604020202020204" pitchFamily="34" charset="0"/>
                <a:cs typeface="Arial Black" panose="020B0604020202020204" pitchFamily="34" charset="0"/>
              </a:rPr>
              <a:t>2</a:t>
            </a:r>
          </a:p>
        </p:txBody>
      </p:sp>
      <p:sp>
        <p:nvSpPr>
          <p:cNvPr id="47" name="TextBox 46">
            <a:extLst>
              <a:ext uri="{FF2B5EF4-FFF2-40B4-BE49-F238E27FC236}">
                <a16:creationId xmlns:a16="http://schemas.microsoft.com/office/drawing/2014/main" id="{1BA6EAF3-33DB-F342-9364-26DDDD62B9CB}"/>
              </a:ext>
            </a:extLst>
          </p:cNvPr>
          <p:cNvSpPr txBox="1"/>
          <p:nvPr userDrawn="1"/>
        </p:nvSpPr>
        <p:spPr>
          <a:xfrm>
            <a:off x="793465" y="4567698"/>
            <a:ext cx="574431" cy="923330"/>
          </a:xfrm>
          <a:prstGeom prst="rect">
            <a:avLst/>
          </a:prstGeom>
          <a:noFill/>
        </p:spPr>
        <p:txBody>
          <a:bodyPr wrap="square" rtlCol="0" anchor="b" anchorCtr="1">
            <a:spAutoFit/>
          </a:bodyPr>
          <a:lstStyle/>
          <a:p>
            <a:r>
              <a:rPr lang="en-US" sz="5400" b="1">
                <a:solidFill>
                  <a:srgbClr val="B0D357"/>
                </a:solidFill>
                <a:latin typeface="Arial Black" panose="020B0604020202020204" pitchFamily="34" charset="0"/>
                <a:cs typeface="Arial Black" panose="020B0604020202020204" pitchFamily="34" charset="0"/>
              </a:rPr>
              <a:t>3</a:t>
            </a:r>
          </a:p>
        </p:txBody>
      </p:sp>
      <p:sp>
        <p:nvSpPr>
          <p:cNvPr id="48" name="TextBox 47">
            <a:extLst>
              <a:ext uri="{FF2B5EF4-FFF2-40B4-BE49-F238E27FC236}">
                <a16:creationId xmlns:a16="http://schemas.microsoft.com/office/drawing/2014/main" id="{A27CD245-96D5-FE42-84A2-1FF855372F8D}"/>
              </a:ext>
            </a:extLst>
          </p:cNvPr>
          <p:cNvSpPr txBox="1"/>
          <p:nvPr userDrawn="1"/>
        </p:nvSpPr>
        <p:spPr>
          <a:xfrm>
            <a:off x="10804973" y="1660375"/>
            <a:ext cx="574431" cy="923330"/>
          </a:xfrm>
          <a:prstGeom prst="rect">
            <a:avLst/>
          </a:prstGeom>
          <a:noFill/>
        </p:spPr>
        <p:txBody>
          <a:bodyPr wrap="square" rtlCol="0" anchor="b" anchorCtr="1">
            <a:spAutoFit/>
          </a:bodyPr>
          <a:lstStyle/>
          <a:p>
            <a:r>
              <a:rPr lang="en-US" sz="5400" b="1">
                <a:solidFill>
                  <a:srgbClr val="69C8C3"/>
                </a:solidFill>
                <a:latin typeface="Arial Black" panose="020B0604020202020204" pitchFamily="34" charset="0"/>
                <a:cs typeface="Arial Black" panose="020B0604020202020204" pitchFamily="34" charset="0"/>
              </a:rPr>
              <a:t>4</a:t>
            </a:r>
          </a:p>
        </p:txBody>
      </p:sp>
      <p:sp>
        <p:nvSpPr>
          <p:cNvPr id="49" name="TextBox 48">
            <a:extLst>
              <a:ext uri="{FF2B5EF4-FFF2-40B4-BE49-F238E27FC236}">
                <a16:creationId xmlns:a16="http://schemas.microsoft.com/office/drawing/2014/main" id="{62E990BB-8375-E548-98A0-9A3714984933}"/>
              </a:ext>
            </a:extLst>
          </p:cNvPr>
          <p:cNvSpPr txBox="1"/>
          <p:nvPr userDrawn="1"/>
        </p:nvSpPr>
        <p:spPr>
          <a:xfrm>
            <a:off x="10804973" y="3090590"/>
            <a:ext cx="574431" cy="923330"/>
          </a:xfrm>
          <a:prstGeom prst="rect">
            <a:avLst/>
          </a:prstGeom>
          <a:noFill/>
        </p:spPr>
        <p:txBody>
          <a:bodyPr wrap="square" rtlCol="0" anchor="b" anchorCtr="1">
            <a:spAutoFit/>
          </a:bodyPr>
          <a:lstStyle/>
          <a:p>
            <a:r>
              <a:rPr lang="en-US" sz="5400" b="1">
                <a:solidFill>
                  <a:srgbClr val="39A1BF"/>
                </a:solidFill>
                <a:latin typeface="Arial Black" panose="020B0604020202020204" pitchFamily="34" charset="0"/>
                <a:cs typeface="Arial Black" panose="020B0604020202020204" pitchFamily="34" charset="0"/>
              </a:rPr>
              <a:t>5</a:t>
            </a:r>
          </a:p>
        </p:txBody>
      </p:sp>
      <p:sp>
        <p:nvSpPr>
          <p:cNvPr id="50" name="TextBox 49">
            <a:extLst>
              <a:ext uri="{FF2B5EF4-FFF2-40B4-BE49-F238E27FC236}">
                <a16:creationId xmlns:a16="http://schemas.microsoft.com/office/drawing/2014/main" id="{7BB9E0B7-7E66-9A4D-B594-50C0E31271F0}"/>
              </a:ext>
            </a:extLst>
          </p:cNvPr>
          <p:cNvSpPr txBox="1"/>
          <p:nvPr userDrawn="1"/>
        </p:nvSpPr>
        <p:spPr>
          <a:xfrm>
            <a:off x="10804973" y="4544252"/>
            <a:ext cx="574431" cy="923330"/>
          </a:xfrm>
          <a:prstGeom prst="rect">
            <a:avLst/>
          </a:prstGeom>
          <a:noFill/>
        </p:spPr>
        <p:txBody>
          <a:bodyPr wrap="square" rtlCol="0" anchor="b" anchorCtr="1">
            <a:spAutoFit/>
          </a:bodyPr>
          <a:lstStyle/>
          <a:p>
            <a:r>
              <a:rPr lang="en-US" sz="5400" b="1">
                <a:solidFill>
                  <a:srgbClr val="A74A7A"/>
                </a:solidFill>
                <a:latin typeface="Arial Black" panose="020B0604020202020204" pitchFamily="34" charset="0"/>
                <a:cs typeface="Arial Black" panose="020B0604020202020204" pitchFamily="34" charset="0"/>
              </a:rPr>
              <a:t>6</a:t>
            </a:r>
          </a:p>
        </p:txBody>
      </p:sp>
      <p:pic>
        <p:nvPicPr>
          <p:cNvPr id="51" name="Graphic 50">
            <a:extLst>
              <a:ext uri="{FF2B5EF4-FFF2-40B4-BE49-F238E27FC236}">
                <a16:creationId xmlns:a16="http://schemas.microsoft.com/office/drawing/2014/main" id="{4B9E8D18-8B2B-F94E-8248-0FFE8B9C1DF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20935" y="4576628"/>
            <a:ext cx="914400" cy="914400"/>
          </a:xfrm>
          <a:prstGeom prst="rect">
            <a:avLst/>
          </a:prstGeom>
        </p:spPr>
      </p:pic>
      <p:pic>
        <p:nvPicPr>
          <p:cNvPr id="52" name="Graphic 51">
            <a:extLst>
              <a:ext uri="{FF2B5EF4-FFF2-40B4-BE49-F238E27FC236}">
                <a16:creationId xmlns:a16="http://schemas.microsoft.com/office/drawing/2014/main" id="{DC4FCE0F-C54C-FA44-B108-E8F82851C87F}"/>
              </a:ext>
            </a:extLst>
          </p:cNvPr>
          <p:cNvPicPr>
            <a:picLocks noChangeAspect="1"/>
          </p:cNvPicPr>
          <p:nvPr userDrawn="1"/>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40162" y="1784518"/>
            <a:ext cx="914400" cy="914400"/>
          </a:xfrm>
          <a:prstGeom prst="rect">
            <a:avLst/>
          </a:prstGeom>
        </p:spPr>
      </p:pic>
      <p:pic>
        <p:nvPicPr>
          <p:cNvPr id="53" name="Graphic 52">
            <a:extLst>
              <a:ext uri="{FF2B5EF4-FFF2-40B4-BE49-F238E27FC236}">
                <a16:creationId xmlns:a16="http://schemas.microsoft.com/office/drawing/2014/main" id="{352AA6E4-2F0B-3F4F-87CD-44D0458173E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1453591" y="1686529"/>
            <a:ext cx="952500" cy="952500"/>
          </a:xfrm>
          <a:prstGeom prst="rect">
            <a:avLst/>
          </a:prstGeom>
        </p:spPr>
      </p:pic>
      <p:pic>
        <p:nvPicPr>
          <p:cNvPr id="54" name="Graphic 53">
            <a:extLst>
              <a:ext uri="{FF2B5EF4-FFF2-40B4-BE49-F238E27FC236}">
                <a16:creationId xmlns:a16="http://schemas.microsoft.com/office/drawing/2014/main" id="{89475315-D462-FC49-AD4E-E6DDBC8C2273}"/>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1474624" y="4507821"/>
            <a:ext cx="914400" cy="914400"/>
          </a:xfrm>
          <a:prstGeom prst="rect">
            <a:avLst/>
          </a:prstGeom>
        </p:spPr>
      </p:pic>
      <p:pic>
        <p:nvPicPr>
          <p:cNvPr id="55" name="Graphic 54">
            <a:extLst>
              <a:ext uri="{FF2B5EF4-FFF2-40B4-BE49-F238E27FC236}">
                <a16:creationId xmlns:a16="http://schemas.microsoft.com/office/drawing/2014/main" id="{88DE9802-37C8-9F47-9827-7885E4E30CD6}"/>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flipH="1">
            <a:off x="-248588" y="3104476"/>
            <a:ext cx="1035471" cy="1035471"/>
          </a:xfrm>
          <a:prstGeom prst="rect">
            <a:avLst/>
          </a:prstGeom>
        </p:spPr>
      </p:pic>
    </p:spTree>
    <p:extLst>
      <p:ext uri="{BB962C8B-B14F-4D97-AF65-F5344CB8AC3E}">
        <p14:creationId xmlns:p14="http://schemas.microsoft.com/office/powerpoint/2010/main" val="237011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ision and Mis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75DB-D4C4-9F4B-A1CE-70ADEDA34595}"/>
              </a:ext>
            </a:extLst>
          </p:cNvPr>
          <p:cNvSpPr>
            <a:spLocks noGrp="1"/>
          </p:cNvSpPr>
          <p:nvPr>
            <p:ph type="title"/>
          </p:nvPr>
        </p:nvSpPr>
        <p:spPr>
          <a:xfrm>
            <a:off x="396853" y="295851"/>
            <a:ext cx="10574358" cy="371337"/>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Slide Number Placeholder 4">
            <a:extLst>
              <a:ext uri="{FF2B5EF4-FFF2-40B4-BE49-F238E27FC236}">
                <a16:creationId xmlns:a16="http://schemas.microsoft.com/office/drawing/2014/main" id="{38F9EA09-CD93-4A4B-85D3-80C8ADEADBC7}"/>
              </a:ext>
            </a:extLst>
          </p:cNvPr>
          <p:cNvSpPr>
            <a:spLocks noGrp="1"/>
          </p:cNvSpPr>
          <p:nvPr>
            <p:ph type="sldNum" sz="quarter" idx="12"/>
          </p:nvPr>
        </p:nvSpPr>
        <p:spPr>
          <a:xfrm>
            <a:off x="11034273" y="302063"/>
            <a:ext cx="729343" cy="380297"/>
          </a:xfrm>
        </p:spPr>
        <p:txBody>
          <a:bodyPr/>
          <a:lstStyle>
            <a:lvl1pPr>
              <a:defRPr sz="2800" b="1">
                <a:solidFill>
                  <a:srgbClr val="5FAADE"/>
                </a:solidFill>
                <a:latin typeface="Arial" panose="020B0604020202020204" pitchFamily="34" charset="0"/>
                <a:cs typeface="Arial" panose="020B0604020202020204" pitchFamily="34" charset="0"/>
              </a:defRPr>
            </a:lvl1pPr>
          </a:lstStyle>
          <a:p>
            <a:fld id="{84E24DD3-0117-F947-8F74-C808912B5A2D}" type="slidenum">
              <a:rPr lang="en-US" smtClean="0"/>
              <a:pPr/>
              <a:t>‹#›</a:t>
            </a:fld>
            <a:endParaRPr lang="en-US"/>
          </a:p>
        </p:txBody>
      </p:sp>
      <p:sp>
        <p:nvSpPr>
          <p:cNvPr id="17" name="Rectangle 16">
            <a:extLst>
              <a:ext uri="{FF2B5EF4-FFF2-40B4-BE49-F238E27FC236}">
                <a16:creationId xmlns:a16="http://schemas.microsoft.com/office/drawing/2014/main" id="{9B09DCF1-2BDE-3C4D-BDF0-9CE5D40490A1}"/>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Mississi[ppi Department of Education logo">
            <a:extLst>
              <a:ext uri="{FF2B5EF4-FFF2-40B4-BE49-F238E27FC236}">
                <a16:creationId xmlns:a16="http://schemas.microsoft.com/office/drawing/2014/main" id="{33B5E5BF-349C-5947-BB03-984894C2EB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19" name="Rectangle 18">
            <a:extLst>
              <a:ext uri="{FF2B5EF4-FFF2-40B4-BE49-F238E27FC236}">
                <a16:creationId xmlns:a16="http://schemas.microsoft.com/office/drawing/2014/main" id="{9A18822B-FBFD-6F49-AB1E-F1B7B049325E}"/>
              </a:ext>
            </a:extLst>
          </p:cNvPr>
          <p:cNvSpPr/>
          <p:nvPr userDrawn="1"/>
        </p:nvSpPr>
        <p:spPr>
          <a:xfrm>
            <a:off x="2891808" y="2097742"/>
            <a:ext cx="3822087" cy="3402105"/>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hape 72">
            <a:extLst>
              <a:ext uri="{FF2B5EF4-FFF2-40B4-BE49-F238E27FC236}">
                <a16:creationId xmlns:a16="http://schemas.microsoft.com/office/drawing/2014/main" id="{4E68BEAF-CC7C-6845-BC92-B6384EF87D72}"/>
              </a:ext>
            </a:extLst>
          </p:cNvPr>
          <p:cNvSpPr txBox="1"/>
          <p:nvPr userDrawn="1"/>
        </p:nvSpPr>
        <p:spPr>
          <a:xfrm>
            <a:off x="3050742" y="2208305"/>
            <a:ext cx="3663153" cy="2827909"/>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To create a world-class educational system that gives students the knowledge and skills to be successful in college and the workforce,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to flourish as parents </a:t>
            </a:r>
            <a:b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br>
            <a:r>
              <a:rPr lang="en" sz="2000">
                <a:solidFill>
                  <a:schemeClr val="accent3">
                    <a:lumMod val="50000"/>
                  </a:schemeClr>
                </a:solidFill>
                <a:latin typeface="Arial" panose="020B0604020202020204" pitchFamily="34" charset="0"/>
                <a:ea typeface="Arial" charset="0"/>
                <a:cs typeface="Arial" panose="020B0604020202020204" pitchFamily="34" charset="0"/>
                <a:sym typeface="Open Sans"/>
              </a:rPr>
              <a:t>and citizens</a:t>
            </a:r>
          </a:p>
        </p:txBody>
      </p:sp>
      <p:sp>
        <p:nvSpPr>
          <p:cNvPr id="21" name="Shape 73">
            <a:extLst>
              <a:ext uri="{FF2B5EF4-FFF2-40B4-BE49-F238E27FC236}">
                <a16:creationId xmlns:a16="http://schemas.microsoft.com/office/drawing/2014/main" id="{9BEF04DF-069F-324B-8C11-D4A0DA0C14A3}"/>
              </a:ext>
            </a:extLst>
          </p:cNvPr>
          <p:cNvSpPr txBox="1"/>
          <p:nvPr userDrawn="1"/>
        </p:nvSpPr>
        <p:spPr>
          <a:xfrm>
            <a:off x="2838019" y="1062333"/>
            <a:ext cx="2971800"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003B71"/>
                </a:solidFill>
                <a:latin typeface="Arial Black" panose="020B0604020202020204" pitchFamily="34" charset="0"/>
                <a:ea typeface="Arial" charset="0"/>
                <a:cs typeface="Arial Black" panose="020B0604020202020204" pitchFamily="34" charset="0"/>
                <a:sym typeface="Open Sans"/>
              </a:rPr>
              <a:t>VISION</a:t>
            </a:r>
            <a:endParaRPr lang="en" sz="4400" b="1" spc="100">
              <a:solidFill>
                <a:srgbClr val="003B71"/>
              </a:solidFill>
              <a:latin typeface="Arial Black" panose="020B0604020202020204" pitchFamily="34" charset="0"/>
              <a:ea typeface="Arial" charset="0"/>
              <a:cs typeface="Arial Black" panose="020B0604020202020204" pitchFamily="34" charset="0"/>
              <a:sym typeface="Open Sans"/>
            </a:endParaRPr>
          </a:p>
        </p:txBody>
      </p:sp>
      <p:sp>
        <p:nvSpPr>
          <p:cNvPr id="22" name="Rectangle 21">
            <a:extLst>
              <a:ext uri="{FF2B5EF4-FFF2-40B4-BE49-F238E27FC236}">
                <a16:creationId xmlns:a16="http://schemas.microsoft.com/office/drawing/2014/main" id="{9F8471E0-9BAF-364D-8CE8-ECC2537F3DD7}"/>
              </a:ext>
            </a:extLst>
          </p:cNvPr>
          <p:cNvSpPr/>
          <p:nvPr userDrawn="1"/>
        </p:nvSpPr>
        <p:spPr>
          <a:xfrm>
            <a:off x="2891808" y="1855235"/>
            <a:ext cx="3822087" cy="242507"/>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46F02-1F3F-F04B-A89C-B5FF81178F60}"/>
              </a:ext>
            </a:extLst>
          </p:cNvPr>
          <p:cNvSpPr/>
          <p:nvPr userDrawn="1"/>
        </p:nvSpPr>
        <p:spPr>
          <a:xfrm>
            <a:off x="7343099" y="2097742"/>
            <a:ext cx="3822087" cy="3402106"/>
          </a:xfrm>
          <a:prstGeom prst="rect">
            <a:avLst/>
          </a:prstGeom>
          <a:solidFill>
            <a:srgbClr val="D1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6">
            <a:extLst>
              <a:ext uri="{FF2B5EF4-FFF2-40B4-BE49-F238E27FC236}">
                <a16:creationId xmlns:a16="http://schemas.microsoft.com/office/drawing/2014/main" id="{773A840E-13D2-DE41-9002-80FFD6C2A237}"/>
              </a:ext>
            </a:extLst>
          </p:cNvPr>
          <p:cNvSpPr txBox="1"/>
          <p:nvPr userDrawn="1"/>
        </p:nvSpPr>
        <p:spPr>
          <a:xfrm>
            <a:off x="7573425" y="2208305"/>
            <a:ext cx="3591761" cy="2538508"/>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2000">
                <a:solidFill>
                  <a:schemeClr val="accent3">
                    <a:lumMod val="50000"/>
                  </a:schemeClr>
                </a:solidFill>
                <a:latin typeface="Arial" charset="0"/>
                <a:ea typeface="Arial" charset="0"/>
                <a:cs typeface="Arial" charset="0"/>
                <a:sym typeface="Open Sans"/>
              </a:rPr>
              <a:t>To provide leadership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through the development of policy and accountability systems so that all students are prepared to compete in </a:t>
            </a:r>
            <a:br>
              <a:rPr lang="en" sz="2000">
                <a:solidFill>
                  <a:schemeClr val="accent3">
                    <a:lumMod val="50000"/>
                  </a:schemeClr>
                </a:solidFill>
                <a:latin typeface="Arial" charset="0"/>
                <a:ea typeface="Arial" charset="0"/>
                <a:cs typeface="Arial" charset="0"/>
                <a:sym typeface="Open Sans"/>
              </a:rPr>
            </a:br>
            <a:r>
              <a:rPr lang="en" sz="2000">
                <a:solidFill>
                  <a:schemeClr val="accent3">
                    <a:lumMod val="50000"/>
                  </a:schemeClr>
                </a:solidFill>
                <a:latin typeface="Arial" charset="0"/>
                <a:ea typeface="Arial" charset="0"/>
                <a:cs typeface="Arial" charset="0"/>
                <a:sym typeface="Open Sans"/>
              </a:rPr>
              <a:t>the global community</a:t>
            </a:r>
          </a:p>
        </p:txBody>
      </p:sp>
      <p:sp>
        <p:nvSpPr>
          <p:cNvPr id="25" name="Shape 73">
            <a:extLst>
              <a:ext uri="{FF2B5EF4-FFF2-40B4-BE49-F238E27FC236}">
                <a16:creationId xmlns:a16="http://schemas.microsoft.com/office/drawing/2014/main" id="{9197D1F5-5734-6741-8ED3-E87D3EEB618E}"/>
              </a:ext>
            </a:extLst>
          </p:cNvPr>
          <p:cNvSpPr txBox="1"/>
          <p:nvPr userDrawn="1"/>
        </p:nvSpPr>
        <p:spPr>
          <a:xfrm>
            <a:off x="7227283" y="1048886"/>
            <a:ext cx="3743927" cy="682340"/>
          </a:xfrm>
          <a:prstGeom prst="rect">
            <a:avLst/>
          </a:prstGeom>
          <a:noFill/>
          <a:ln>
            <a:noFill/>
          </a:ln>
        </p:spPr>
        <p:txBody>
          <a:bodyPr lIns="91425" tIns="91425" rIns="91425" bIns="91425" anchor="t" anchorCtr="0">
            <a:noAutofit/>
          </a:bodyPr>
          <a:lstStyle/>
          <a:p>
            <a:pPr lvl="0">
              <a:spcBef>
                <a:spcPts val="0"/>
              </a:spcBef>
              <a:buNone/>
            </a:pPr>
            <a:r>
              <a:rPr lang="en" sz="4800" b="1" spc="100">
                <a:solidFill>
                  <a:srgbClr val="EF3A5B"/>
                </a:solidFill>
                <a:latin typeface="Arial Black" panose="020B0604020202020204" pitchFamily="34" charset="0"/>
                <a:ea typeface="Arial" charset="0"/>
                <a:cs typeface="Arial Black" panose="020B0604020202020204" pitchFamily="34" charset="0"/>
                <a:sym typeface="Open Sans"/>
              </a:rPr>
              <a:t>MISSION</a:t>
            </a:r>
            <a:endParaRPr lang="en" sz="4400" b="1" spc="100">
              <a:solidFill>
                <a:srgbClr val="EF3A5B"/>
              </a:solidFill>
              <a:latin typeface="Arial Black" panose="020B0604020202020204" pitchFamily="34" charset="0"/>
              <a:ea typeface="Arial" charset="0"/>
              <a:cs typeface="Arial Black" panose="020B0604020202020204" pitchFamily="34" charset="0"/>
              <a:sym typeface="Open Sans"/>
            </a:endParaRPr>
          </a:p>
        </p:txBody>
      </p:sp>
      <p:sp>
        <p:nvSpPr>
          <p:cNvPr id="26" name="Rectangle 25">
            <a:extLst>
              <a:ext uri="{FF2B5EF4-FFF2-40B4-BE49-F238E27FC236}">
                <a16:creationId xmlns:a16="http://schemas.microsoft.com/office/drawing/2014/main" id="{403D452E-57B1-C74D-93D3-8D0149826093}"/>
              </a:ext>
            </a:extLst>
          </p:cNvPr>
          <p:cNvSpPr/>
          <p:nvPr userDrawn="1"/>
        </p:nvSpPr>
        <p:spPr>
          <a:xfrm>
            <a:off x="7343099" y="1855235"/>
            <a:ext cx="3822087" cy="242507"/>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F0A2C"/>
              </a:solidFill>
            </a:endParaRPr>
          </a:p>
        </p:txBody>
      </p:sp>
      <p:pic>
        <p:nvPicPr>
          <p:cNvPr id="27" name="Graphic 26">
            <a:extLst>
              <a:ext uri="{FF2B5EF4-FFF2-40B4-BE49-F238E27FC236}">
                <a16:creationId xmlns:a16="http://schemas.microsoft.com/office/drawing/2014/main" id="{5103C63F-1517-9D4B-AA78-403C59FB96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00166" y="3058273"/>
            <a:ext cx="3171441" cy="3171441"/>
          </a:xfrm>
          <a:prstGeom prst="rect">
            <a:avLst/>
          </a:prstGeom>
        </p:spPr>
      </p:pic>
      <p:cxnSp>
        <p:nvCxnSpPr>
          <p:cNvPr id="28" name="Straight Connector 27">
            <a:extLst>
              <a:ext uri="{FF2B5EF4-FFF2-40B4-BE49-F238E27FC236}">
                <a16:creationId xmlns:a16="http://schemas.microsoft.com/office/drawing/2014/main" id="{4AFABC2F-642F-9F48-AFA5-25C3D1C119E4}"/>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1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age/Grap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0693F-7196-2D41-8717-F87A0FB724FC}"/>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ssissi[ppi Department of Education logo">
            <a:extLst>
              <a:ext uri="{FF2B5EF4-FFF2-40B4-BE49-F238E27FC236}">
                <a16:creationId xmlns:a16="http://schemas.microsoft.com/office/drawing/2014/main" id="{EF2E6BE5-F26E-4F44-A805-B5CA4037E91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4BE1E58-5AC0-CD4A-81AC-FEBCA41A8CC5}"/>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91FFDF0-1644-A046-A560-6F2CDCB872E0}"/>
              </a:ext>
            </a:extLst>
          </p:cNvPr>
          <p:cNvSpPr>
            <a:spLocks noGrp="1"/>
          </p:cNvSpPr>
          <p:nvPr>
            <p:ph type="title"/>
          </p:nvPr>
        </p:nvSpPr>
        <p:spPr>
          <a:xfrm>
            <a:off x="518673" y="421076"/>
            <a:ext cx="10515600" cy="380297"/>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36773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838200" y="1166649"/>
            <a:ext cx="10515600" cy="4382814"/>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85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412618" y="275585"/>
            <a:ext cx="10605890"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2280356" y="1365955"/>
            <a:ext cx="9073444" cy="4438352"/>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491447" y="733806"/>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03E9ACD-D2AC-ED42-B419-5F1A18F3E7C6}"/>
              </a:ext>
            </a:extLst>
          </p:cNvPr>
          <p:cNvSpPr>
            <a:spLocks noGrp="1"/>
          </p:cNvSpPr>
          <p:nvPr>
            <p:ph type="body" sz="quarter" idx="10"/>
          </p:nvPr>
        </p:nvSpPr>
        <p:spPr>
          <a:xfrm>
            <a:off x="412619" y="903288"/>
            <a:ext cx="5943732" cy="461962"/>
          </a:xfrm>
        </p:spPr>
        <p:txBody>
          <a:bodyPr>
            <a:normAutofit/>
          </a:bodyPr>
          <a:lstStyle>
            <a:lvl1pPr marL="0" indent="0">
              <a:buNone/>
              <a:defRPr sz="2400" b="1">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9353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9ED6-618C-CD4C-8C33-135934806B0F}"/>
              </a:ext>
            </a:extLst>
          </p:cNvPr>
          <p:cNvSpPr>
            <a:spLocks noGrp="1"/>
          </p:cNvSpPr>
          <p:nvPr>
            <p:ph type="title"/>
          </p:nvPr>
        </p:nvSpPr>
        <p:spPr>
          <a:xfrm>
            <a:off x="5396458" y="275585"/>
            <a:ext cx="5622049" cy="380298"/>
          </a:xfrm>
        </p:spPr>
        <p:txBody>
          <a:bodyPr>
            <a:noAutofit/>
          </a:bodyPr>
          <a:lstStyle>
            <a:lvl1pPr>
              <a:defRPr sz="2400" b="1">
                <a:solidFill>
                  <a:srgbClr val="003B7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2C77970-4E2E-5048-92F3-937EFE651729}"/>
              </a:ext>
            </a:extLst>
          </p:cNvPr>
          <p:cNvSpPr>
            <a:spLocks noGrp="1"/>
          </p:cNvSpPr>
          <p:nvPr>
            <p:ph idx="1"/>
          </p:nvPr>
        </p:nvSpPr>
        <p:spPr>
          <a:xfrm>
            <a:off x="5561351" y="921186"/>
            <a:ext cx="6139201" cy="4883121"/>
          </a:xfrm>
        </p:spPr>
        <p:txBody>
          <a:bodyPr/>
          <a:lstStyle>
            <a:lvl1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600"/>
              </a:spcBef>
              <a:spcAft>
                <a:spcPts val="600"/>
              </a:spcAft>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E5C9B242-5CA0-A34F-86FE-099FED94217F}"/>
              </a:ext>
            </a:extLst>
          </p:cNvPr>
          <p:cNvSpPr/>
          <p:nvPr userDrawn="1"/>
        </p:nvSpPr>
        <p:spPr>
          <a:xfrm>
            <a:off x="-4842" y="6042335"/>
            <a:ext cx="12196842"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ssissi[ppi Department of Education logo">
            <a:extLst>
              <a:ext uri="{FF2B5EF4-FFF2-40B4-BE49-F238E27FC236}">
                <a16:creationId xmlns:a16="http://schemas.microsoft.com/office/drawing/2014/main" id="{D85153D0-0355-B746-881C-AC05FECA29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19352" y="6229714"/>
            <a:ext cx="1238172" cy="442818"/>
          </a:xfrm>
          <a:prstGeom prst="rect">
            <a:avLst/>
          </a:prstGeom>
        </p:spPr>
      </p:pic>
      <p:sp>
        <p:nvSpPr>
          <p:cNvPr id="9" name="Slide Number Placeholder 4">
            <a:extLst>
              <a:ext uri="{FF2B5EF4-FFF2-40B4-BE49-F238E27FC236}">
                <a16:creationId xmlns:a16="http://schemas.microsoft.com/office/drawing/2014/main" id="{A34A995F-FE26-0943-A8BE-1A7AA2750630}"/>
              </a:ext>
            </a:extLst>
          </p:cNvPr>
          <p:cNvSpPr txBox="1">
            <a:spLocks/>
          </p:cNvSpPr>
          <p:nvPr userDrawn="1"/>
        </p:nvSpPr>
        <p:spPr>
          <a:xfrm>
            <a:off x="11034273" y="302063"/>
            <a:ext cx="729343" cy="380297"/>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rgbClr val="5FAAD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BE059E4F-96FC-B446-81BB-45BB917E46C1}"/>
              </a:ext>
            </a:extLst>
          </p:cNvPr>
          <p:cNvCxnSpPr>
            <a:cxnSpLocks/>
          </p:cNvCxnSpPr>
          <p:nvPr userDrawn="1"/>
        </p:nvCxnSpPr>
        <p:spPr>
          <a:xfrm flipH="1">
            <a:off x="5396458" y="733806"/>
            <a:ext cx="63040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29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1400A5-A2F9-8E45-B415-6DD7D1A08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86A986-F23B-4549-8F88-5E5D2A6AC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DB1F0-8889-7141-9887-8BF33AE30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E87F1-B258-4841-BE83-6BEF13A8E107}" type="datetime1">
              <a:rPr lang="en-US" smtClean="0"/>
              <a:t>2/28/2022</a:t>
            </a:fld>
            <a:endParaRPr lang="en-US"/>
          </a:p>
        </p:txBody>
      </p:sp>
      <p:sp>
        <p:nvSpPr>
          <p:cNvPr id="5" name="Footer Placeholder 4">
            <a:extLst>
              <a:ext uri="{FF2B5EF4-FFF2-40B4-BE49-F238E27FC236}">
                <a16:creationId xmlns:a16="http://schemas.microsoft.com/office/drawing/2014/main" id="{1664F5D8-44C9-B043-B4CE-7B371693F4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755481-5126-3542-BD1F-05C59567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4DD3-0117-F947-8F74-C808912B5A2D}" type="slidenum">
              <a:rPr lang="en-US" smtClean="0"/>
              <a:t>‹#›</a:t>
            </a:fld>
            <a:endParaRPr lang="en-US"/>
          </a:p>
        </p:txBody>
      </p:sp>
    </p:spTree>
    <p:extLst>
      <p:ext uri="{BB962C8B-B14F-4D97-AF65-F5344CB8AC3E}">
        <p14:creationId xmlns:p14="http://schemas.microsoft.com/office/powerpoint/2010/main" val="3756047208"/>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92" r:id="rId3"/>
    <p:sldLayoutId id="2147483672" r:id="rId4"/>
    <p:sldLayoutId id="2147483673" r:id="rId5"/>
    <p:sldLayoutId id="2147483674" r:id="rId6"/>
    <p:sldLayoutId id="2147483650" r:id="rId7"/>
    <p:sldLayoutId id="2147483681" r:id="rId8"/>
    <p:sldLayoutId id="2147483682" r:id="rId9"/>
    <p:sldLayoutId id="2147483689" r:id="rId10"/>
    <p:sldLayoutId id="2147483683" r:id="rId11"/>
    <p:sldLayoutId id="2147483684" r:id="rId12"/>
    <p:sldLayoutId id="2147483685" r:id="rId13"/>
    <p:sldLayoutId id="2147483686" r:id="rId14"/>
    <p:sldLayoutId id="2147483687" r:id="rId15"/>
    <p:sldLayoutId id="2147483688" r:id="rId16"/>
    <p:sldLayoutId id="2147483675" r:id="rId17"/>
    <p:sldLayoutId id="2147483676" r:id="rId18"/>
    <p:sldLayoutId id="2147483677" r:id="rId19"/>
    <p:sldLayoutId id="2147483678" r:id="rId20"/>
    <p:sldLayoutId id="2147483679" r:id="rId21"/>
    <p:sldLayoutId id="2147483680" r:id="rId22"/>
    <p:sldLayoutId id="2147483655" r:id="rId23"/>
    <p:sldLayoutId id="2147483690"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1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hess-tatong-apple.blogspot.com/2012/12/photo-updated-dec-10-14.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https://www.mdek12.org/OSA/USDA"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hyperlink" Target="https://www.mdek12.org/sites/default/files/Offices/MDE/OA/OSA/Universal%20Screener%20and%20Diagnostic%20Assessment/screener-guidance-april-2018-04-18_20180419134804_279631.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mdek12.org/ESE/literacy/professional-development-and-resources-for-teachers"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explicitinstruction.org/"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strongreadersms.com/" TargetMode="External"/><Relationship Id="rId1" Type="http://schemas.openxmlformats.org/officeDocument/2006/relationships/slideLayout" Target="../slideLayouts/slideLayout2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hyperlink" Target="https://www.readinguniverse.org/" TargetMode="External"/><Relationship Id="rId7" Type="http://schemas.openxmlformats.org/officeDocument/2006/relationships/hyperlink" Target="http://www.explicitinstruction.org/"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s://www.mdek12.org/sites/default/files/Offices/MDE/OAE/OEER/Literacy/Diagnostic-Assessment-Guidance_Screener-Companion-Guide_%20combinedAug-16_OSDA_20180817103850_102446.pdf" TargetMode="External"/><Relationship Id="rId5" Type="http://schemas.openxmlformats.org/officeDocument/2006/relationships/hyperlink" Target="https://www.fcrr.org/" TargetMode="External"/><Relationship Id="rId4" Type="http://schemas.openxmlformats.org/officeDocument/2006/relationships/hyperlink" Target="http://www.scholastic.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hyperlink" Target="http://www.readingunivers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279980-EBB3-E44B-BEA9-4BD8C5DD0115}"/>
              </a:ext>
            </a:extLst>
          </p:cNvPr>
          <p:cNvSpPr>
            <a:spLocks noGrp="1"/>
          </p:cNvSpPr>
          <p:nvPr>
            <p:ph type="body" sz="quarter" idx="13"/>
          </p:nvPr>
        </p:nvSpPr>
        <p:spPr/>
        <p:txBody>
          <a:bodyPr vert="horz" lIns="91440" tIns="45720" rIns="91440" bIns="45720" rtlCol="0" anchor="t">
            <a:normAutofit/>
          </a:bodyPr>
          <a:lstStyle/>
          <a:p>
            <a:r>
              <a:rPr lang="en-US">
                <a:latin typeface="Arial"/>
                <a:cs typeface="Arial"/>
              </a:rPr>
              <a:t>February 2022</a:t>
            </a:r>
            <a:endParaRPr lang="en-US"/>
          </a:p>
        </p:txBody>
      </p:sp>
      <p:sp>
        <p:nvSpPr>
          <p:cNvPr id="6" name="Text Placeholder 5">
            <a:extLst>
              <a:ext uri="{FF2B5EF4-FFF2-40B4-BE49-F238E27FC236}">
                <a16:creationId xmlns:a16="http://schemas.microsoft.com/office/drawing/2014/main" id="{B0036E16-32E9-1A4D-85D0-F3853CD71F4A}"/>
              </a:ext>
            </a:extLst>
          </p:cNvPr>
          <p:cNvSpPr>
            <a:spLocks noGrp="1"/>
          </p:cNvSpPr>
          <p:nvPr>
            <p:ph type="body" sz="quarter" idx="14"/>
          </p:nvPr>
        </p:nvSpPr>
        <p:spPr>
          <a:xfrm>
            <a:off x="617537" y="5229300"/>
            <a:ext cx="3319327" cy="495149"/>
          </a:xfrm>
        </p:spPr>
        <p:txBody>
          <a:bodyPr vert="horz" lIns="91440" tIns="45720" rIns="91440" bIns="45720" rtlCol="0" anchor="t">
            <a:noAutofit/>
          </a:bodyPr>
          <a:lstStyle/>
          <a:p>
            <a:r>
              <a:rPr lang="en-US">
                <a:latin typeface="Arial"/>
                <a:cs typeface="Arial"/>
              </a:rPr>
              <a:t>MDE Regional Literacy Coordinator</a:t>
            </a:r>
            <a:endParaRPr lang="en-US"/>
          </a:p>
        </p:txBody>
      </p:sp>
      <p:sp>
        <p:nvSpPr>
          <p:cNvPr id="4" name="Subtitle 3">
            <a:extLst>
              <a:ext uri="{FF2B5EF4-FFF2-40B4-BE49-F238E27FC236}">
                <a16:creationId xmlns:a16="http://schemas.microsoft.com/office/drawing/2014/main" id="{0B6F1FEF-7EFD-DE44-8B24-4CA989814070}"/>
              </a:ext>
            </a:extLst>
          </p:cNvPr>
          <p:cNvSpPr>
            <a:spLocks noGrp="1"/>
          </p:cNvSpPr>
          <p:nvPr>
            <p:ph type="subTitle" idx="1"/>
          </p:nvPr>
        </p:nvSpPr>
        <p:spPr>
          <a:xfrm>
            <a:off x="617538" y="4808513"/>
            <a:ext cx="2925716" cy="510465"/>
          </a:xfrm>
        </p:spPr>
        <p:txBody>
          <a:bodyPr vert="horz" lIns="91440" tIns="45720" rIns="91440" bIns="45720" rtlCol="0" anchor="t">
            <a:normAutofit/>
          </a:bodyPr>
          <a:lstStyle/>
          <a:p>
            <a:r>
              <a:rPr lang="en-US" err="1">
                <a:latin typeface="Arial"/>
                <a:cs typeface="Arial"/>
              </a:rPr>
              <a:t>Bethani</a:t>
            </a:r>
            <a:r>
              <a:rPr lang="en-US">
                <a:latin typeface="Arial"/>
                <a:cs typeface="Arial"/>
              </a:rPr>
              <a:t> Welch</a:t>
            </a:r>
            <a:endParaRPr lang="en-US"/>
          </a:p>
        </p:txBody>
      </p:sp>
      <p:sp>
        <p:nvSpPr>
          <p:cNvPr id="3" name="Title 2">
            <a:extLst>
              <a:ext uri="{FF2B5EF4-FFF2-40B4-BE49-F238E27FC236}">
                <a16:creationId xmlns:a16="http://schemas.microsoft.com/office/drawing/2014/main" id="{E009D2A2-2270-5645-8100-381AB0D38022}"/>
              </a:ext>
            </a:extLst>
          </p:cNvPr>
          <p:cNvSpPr>
            <a:spLocks noGrp="1"/>
          </p:cNvSpPr>
          <p:nvPr>
            <p:ph type="ctrTitle"/>
          </p:nvPr>
        </p:nvSpPr>
        <p:spPr/>
        <p:txBody>
          <a:bodyPr>
            <a:normAutofit fontScale="90000"/>
          </a:bodyPr>
          <a:lstStyle/>
          <a:p>
            <a:r>
              <a:rPr lang="en-US">
                <a:latin typeface="Arial"/>
                <a:cs typeface="Arial"/>
              </a:rPr>
              <a:t>Constructing a Firm Foundation </a:t>
            </a:r>
            <a:br>
              <a:rPr lang="en-US"/>
            </a:br>
            <a:r>
              <a:rPr lang="en-US" sz="3600">
                <a:latin typeface="Arial"/>
                <a:cs typeface="Arial"/>
              </a:rPr>
              <a:t>Filling Foundational Gaps in Tier 1 Instruction</a:t>
            </a:r>
            <a:endParaRPr lang="en-US">
              <a:latin typeface="Arial"/>
              <a:cs typeface="Arial"/>
            </a:endParaRPr>
          </a:p>
        </p:txBody>
      </p:sp>
      <p:pic>
        <p:nvPicPr>
          <p:cNvPr id="2" name="Graphic 6" descr="Building Brick Wall outline">
            <a:extLst>
              <a:ext uri="{FF2B5EF4-FFF2-40B4-BE49-F238E27FC236}">
                <a16:creationId xmlns:a16="http://schemas.microsoft.com/office/drawing/2014/main" id="{F8966DD1-ED35-4142-B01C-2F45C8E958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989181" y="1774372"/>
            <a:ext cx="4008363" cy="2861731"/>
          </a:xfrm>
          <a:prstGeom prst="rect">
            <a:avLst/>
          </a:prstGeom>
        </p:spPr>
      </p:pic>
      <p:sp>
        <p:nvSpPr>
          <p:cNvPr id="7" name="Subtitle 3">
            <a:extLst>
              <a:ext uri="{FF2B5EF4-FFF2-40B4-BE49-F238E27FC236}">
                <a16:creationId xmlns:a16="http://schemas.microsoft.com/office/drawing/2014/main" id="{026E0294-7FC1-5B42-83BD-322CB3CB55AB}"/>
              </a:ext>
            </a:extLst>
          </p:cNvPr>
          <p:cNvSpPr txBox="1">
            <a:spLocks/>
          </p:cNvSpPr>
          <p:nvPr/>
        </p:nvSpPr>
        <p:spPr>
          <a:xfrm>
            <a:off x="4681026" y="4808513"/>
            <a:ext cx="2925716" cy="49514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5FAADE"/>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a:cs typeface="Arial"/>
              </a:rPr>
              <a:t>Melissa Hinton</a:t>
            </a:r>
            <a:endParaRPr lang="en-US"/>
          </a:p>
        </p:txBody>
      </p:sp>
      <p:sp>
        <p:nvSpPr>
          <p:cNvPr id="8" name="Text Placeholder 5">
            <a:extLst>
              <a:ext uri="{FF2B5EF4-FFF2-40B4-BE49-F238E27FC236}">
                <a16:creationId xmlns:a16="http://schemas.microsoft.com/office/drawing/2014/main" id="{909CD9A2-6D13-684D-8ACE-6049C7268CED}"/>
              </a:ext>
            </a:extLst>
          </p:cNvPr>
          <p:cNvSpPr txBox="1">
            <a:spLocks/>
          </p:cNvSpPr>
          <p:nvPr/>
        </p:nvSpPr>
        <p:spPr>
          <a:xfrm>
            <a:off x="4722215" y="5284056"/>
            <a:ext cx="4390935" cy="49514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MDE Literacy Coach</a:t>
            </a:r>
            <a:endParaRPr lang="en-US"/>
          </a:p>
        </p:txBody>
      </p:sp>
    </p:spTree>
    <p:extLst>
      <p:ext uri="{BB962C8B-B14F-4D97-AF65-F5344CB8AC3E}">
        <p14:creationId xmlns:p14="http://schemas.microsoft.com/office/powerpoint/2010/main" val="43810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11DCBB-DBC1-2A4B-9F02-AC3AEBB63C63}"/>
              </a:ext>
            </a:extLst>
          </p:cNvPr>
          <p:cNvSpPr>
            <a:spLocks noGrp="1"/>
          </p:cNvSpPr>
          <p:nvPr>
            <p:ph type="title"/>
          </p:nvPr>
        </p:nvSpPr>
        <p:spPr>
          <a:xfrm>
            <a:off x="408655" y="-867414"/>
            <a:ext cx="4993981" cy="5021441"/>
          </a:xfrm>
        </p:spPr>
        <p:txBody>
          <a:bodyPr/>
          <a:lstStyle/>
          <a:p>
            <a:r>
              <a:rPr lang="en-US">
                <a:latin typeface="Arial"/>
                <a:cs typeface="Arial"/>
              </a:rPr>
              <a:t>Tier 1 Instruction</a:t>
            </a:r>
            <a:br>
              <a:rPr lang="en-US"/>
            </a:br>
            <a:endParaRPr lang="en-US" sz="3200">
              <a:latin typeface="Arial"/>
              <a:cs typeface="Arial"/>
            </a:endParaRPr>
          </a:p>
        </p:txBody>
      </p:sp>
    </p:spTree>
    <p:extLst>
      <p:ext uri="{BB962C8B-B14F-4D97-AF65-F5344CB8AC3E}">
        <p14:creationId xmlns:p14="http://schemas.microsoft.com/office/powerpoint/2010/main" val="63401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a:latin typeface="Arial"/>
                <a:cs typeface="Arial"/>
              </a:rPr>
              <a:t>Tier 1 Instruction</a:t>
            </a:r>
          </a:p>
        </p:txBody>
      </p:sp>
      <p:sp>
        <p:nvSpPr>
          <p:cNvPr id="3" name="Content Placeholder 2">
            <a:extLst>
              <a:ext uri="{FF2B5EF4-FFF2-40B4-BE49-F238E27FC236}">
                <a16:creationId xmlns:a16="http://schemas.microsoft.com/office/drawing/2014/main" id="{A5552A36-7966-F741-9799-77A69E029E7D}"/>
              </a:ext>
            </a:extLst>
          </p:cNvPr>
          <p:cNvSpPr>
            <a:spLocks noGrp="1"/>
          </p:cNvSpPr>
          <p:nvPr>
            <p:ph idx="1"/>
          </p:nvPr>
        </p:nvSpPr>
        <p:spPr/>
        <p:txBody>
          <a:bodyPr vert="horz" lIns="91440" tIns="45720" rIns="91440" bIns="45720" rtlCol="0" anchor="t">
            <a:normAutofit fontScale="92500"/>
          </a:bodyPr>
          <a:lstStyle/>
          <a:p>
            <a:pPr>
              <a:lnSpc>
                <a:spcPct val="114999"/>
              </a:lnSpc>
              <a:spcBef>
                <a:spcPts val="0"/>
              </a:spcBef>
              <a:spcAft>
                <a:spcPts val="1600"/>
              </a:spcAft>
            </a:pPr>
            <a:r>
              <a:rPr lang="en-US">
                <a:latin typeface="Arial"/>
                <a:cs typeface="Arial"/>
              </a:rPr>
              <a:t>High-quality classroom instruction aligned to the Mississippi College and Career-Readiness Standards (MS-CCRS)</a:t>
            </a:r>
            <a:endParaRPr lang="en-US"/>
          </a:p>
          <a:p>
            <a:pPr>
              <a:lnSpc>
                <a:spcPct val="114999"/>
              </a:lnSpc>
              <a:spcBef>
                <a:spcPts val="0"/>
              </a:spcBef>
              <a:spcAft>
                <a:spcPts val="1600"/>
              </a:spcAft>
            </a:pPr>
            <a:r>
              <a:rPr lang="en-US">
                <a:latin typeface="Arial"/>
                <a:cs typeface="Arial"/>
              </a:rPr>
              <a:t>Instruction within an evidence-based, scientifically researched core program</a:t>
            </a:r>
            <a:endParaRPr lang="en-US"/>
          </a:p>
          <a:p>
            <a:pPr>
              <a:lnSpc>
                <a:spcPct val="114999"/>
              </a:lnSpc>
              <a:spcBef>
                <a:spcPts val="0"/>
              </a:spcBef>
              <a:spcAft>
                <a:spcPts val="1600"/>
              </a:spcAft>
            </a:pPr>
            <a:r>
              <a:rPr lang="en-US">
                <a:latin typeface="Arial"/>
                <a:cs typeface="Arial"/>
              </a:rPr>
              <a:t>High quality reading instruction incorporates the five components of reading (phonemic awareness, phonics, vocabulary, fluency, comprehension) delivered through a coherent instructional design</a:t>
            </a:r>
            <a:endParaRPr lang="en-US"/>
          </a:p>
          <a:p>
            <a:endParaRPr lang="en-US"/>
          </a:p>
          <a:p>
            <a:endParaRPr lang="en-US"/>
          </a:p>
        </p:txBody>
      </p:sp>
      <p:pic>
        <p:nvPicPr>
          <p:cNvPr id="4" name="Picture 4">
            <a:extLst>
              <a:ext uri="{FF2B5EF4-FFF2-40B4-BE49-F238E27FC236}">
                <a16:creationId xmlns:a16="http://schemas.microsoft.com/office/drawing/2014/main" id="{A5F4997A-E410-47F8-92A9-9A4005D1DC1C}"/>
              </a:ext>
            </a:extLst>
          </p:cNvPr>
          <p:cNvPicPr>
            <a:picLocks noChangeAspect="1"/>
          </p:cNvPicPr>
          <p:nvPr/>
        </p:nvPicPr>
        <p:blipFill>
          <a:blip r:embed="rId2"/>
          <a:stretch>
            <a:fillRect/>
          </a:stretch>
        </p:blipFill>
        <p:spPr>
          <a:xfrm>
            <a:off x="8603647" y="5051048"/>
            <a:ext cx="3439280" cy="1001334"/>
          </a:xfrm>
          <a:prstGeom prst="rect">
            <a:avLst/>
          </a:prstGeom>
        </p:spPr>
      </p:pic>
    </p:spTree>
    <p:extLst>
      <p:ext uri="{BB962C8B-B14F-4D97-AF65-F5344CB8AC3E}">
        <p14:creationId xmlns:p14="http://schemas.microsoft.com/office/powerpoint/2010/main" val="311264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4F489-2A89-6A49-B16C-6EB0D04D7072}"/>
              </a:ext>
            </a:extLst>
          </p:cNvPr>
          <p:cNvSpPr>
            <a:spLocks noGrp="1"/>
          </p:cNvSpPr>
          <p:nvPr>
            <p:ph idx="1"/>
          </p:nvPr>
        </p:nvSpPr>
        <p:spPr>
          <a:xfrm>
            <a:off x="1016959" y="1365250"/>
            <a:ext cx="10609539" cy="4438352"/>
          </a:xfrm>
        </p:spPr>
        <p:txBody>
          <a:bodyPr vert="horz" lIns="91440" tIns="45720" rIns="91440" bIns="45720" rtlCol="0" anchor="t">
            <a:normAutofit/>
          </a:bodyPr>
          <a:lstStyle/>
          <a:p>
            <a:pPr marL="0" indent="0">
              <a:lnSpc>
                <a:spcPct val="114999"/>
              </a:lnSpc>
              <a:spcBef>
                <a:spcPts val="0"/>
              </a:spcBef>
              <a:spcAft>
                <a:spcPts val="1600"/>
              </a:spcAft>
              <a:buNone/>
            </a:pPr>
            <a:r>
              <a:rPr lang="en-US">
                <a:latin typeface="Arial"/>
                <a:cs typeface="Arial"/>
              </a:rPr>
              <a:t>The Mississippi Department of Education's Multi-Tiered System of Supports Documentation Packet lists 3 domains for Tier 1 high-quality classroom observations:</a:t>
            </a:r>
            <a:endParaRPr lang="en-US"/>
          </a:p>
          <a:p>
            <a:pPr>
              <a:lnSpc>
                <a:spcPct val="114999"/>
              </a:lnSpc>
              <a:spcBef>
                <a:spcPts val="0"/>
              </a:spcBef>
              <a:spcAft>
                <a:spcPts val="1600"/>
              </a:spcAft>
            </a:pPr>
            <a:r>
              <a:rPr lang="en-US">
                <a:latin typeface="Arial"/>
                <a:cs typeface="Arial"/>
              </a:rPr>
              <a:t>Classroom Instruction</a:t>
            </a:r>
          </a:p>
          <a:p>
            <a:pPr>
              <a:lnSpc>
                <a:spcPct val="114999"/>
              </a:lnSpc>
              <a:spcBef>
                <a:spcPts val="0"/>
              </a:spcBef>
              <a:spcAft>
                <a:spcPts val="1600"/>
              </a:spcAft>
            </a:pPr>
            <a:r>
              <a:rPr lang="en-US">
                <a:latin typeface="Arial"/>
                <a:cs typeface="Arial"/>
              </a:rPr>
              <a:t>Differentiated Instruction</a:t>
            </a:r>
            <a:endParaRPr lang="en-US"/>
          </a:p>
          <a:p>
            <a:pPr>
              <a:lnSpc>
                <a:spcPct val="114999"/>
              </a:lnSpc>
              <a:spcBef>
                <a:spcPts val="0"/>
              </a:spcBef>
              <a:spcAft>
                <a:spcPts val="1600"/>
              </a:spcAft>
            </a:pPr>
            <a:r>
              <a:rPr lang="en-US">
                <a:latin typeface="Arial"/>
                <a:cs typeface="Arial"/>
              </a:rPr>
              <a:t>Classroom Management </a:t>
            </a:r>
            <a:endParaRPr lang="en-US"/>
          </a:p>
        </p:txBody>
      </p:sp>
      <p:sp>
        <p:nvSpPr>
          <p:cNvPr id="4" name="Text Placeholder 3">
            <a:extLst>
              <a:ext uri="{FF2B5EF4-FFF2-40B4-BE49-F238E27FC236}">
                <a16:creationId xmlns:a16="http://schemas.microsoft.com/office/drawing/2014/main" id="{6F2D9E8F-E0C8-DA45-BB80-4D935160838C}"/>
              </a:ext>
            </a:extLst>
          </p:cNvPr>
          <p:cNvSpPr>
            <a:spLocks noGrp="1"/>
          </p:cNvSpPr>
          <p:nvPr>
            <p:ph type="body" sz="quarter" idx="10"/>
          </p:nvPr>
        </p:nvSpPr>
        <p:spPr>
          <a:xfrm>
            <a:off x="412619" y="903288"/>
            <a:ext cx="9073444" cy="461962"/>
          </a:xfrm>
        </p:spPr>
        <p:txBody>
          <a:bodyPr vert="horz" lIns="91440" tIns="45720" rIns="91440" bIns="45720" rtlCol="0" anchor="t">
            <a:normAutofit/>
          </a:bodyPr>
          <a:lstStyle/>
          <a:p>
            <a:r>
              <a:rPr lang="en-US">
                <a:solidFill>
                  <a:srgbClr val="69C8C3"/>
                </a:solidFill>
                <a:latin typeface="Arial"/>
                <a:cs typeface="Arial"/>
              </a:rPr>
              <a:t>MTSS</a:t>
            </a:r>
            <a:endParaRPr lang="en-US"/>
          </a:p>
        </p:txBody>
      </p:sp>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latin typeface="Arial"/>
                <a:cs typeface="Arial"/>
              </a:rPr>
              <a:t>Tier 1 Instruction</a:t>
            </a:r>
            <a:endParaRPr lang="en-US"/>
          </a:p>
        </p:txBody>
      </p:sp>
      <p:pic>
        <p:nvPicPr>
          <p:cNvPr id="5" name="Picture 7" descr="Chart, radar chart&#10;&#10;Description automatically generated">
            <a:extLst>
              <a:ext uri="{FF2B5EF4-FFF2-40B4-BE49-F238E27FC236}">
                <a16:creationId xmlns:a16="http://schemas.microsoft.com/office/drawing/2014/main" id="{8E631F07-510F-448E-898B-37B120952803}"/>
              </a:ext>
            </a:extLst>
          </p:cNvPr>
          <p:cNvPicPr>
            <a:picLocks noChangeAspect="1"/>
          </p:cNvPicPr>
          <p:nvPr/>
        </p:nvPicPr>
        <p:blipFill>
          <a:blip r:embed="rId2"/>
          <a:stretch>
            <a:fillRect/>
          </a:stretch>
        </p:blipFill>
        <p:spPr>
          <a:xfrm>
            <a:off x="8118389" y="2400173"/>
            <a:ext cx="3639205" cy="3554539"/>
          </a:xfrm>
          <a:prstGeom prst="rect">
            <a:avLst/>
          </a:prstGeom>
        </p:spPr>
      </p:pic>
    </p:spTree>
    <p:extLst>
      <p:ext uri="{BB962C8B-B14F-4D97-AF65-F5344CB8AC3E}">
        <p14:creationId xmlns:p14="http://schemas.microsoft.com/office/powerpoint/2010/main" val="646080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4F489-2A89-6A49-B16C-6EB0D04D7072}"/>
              </a:ext>
            </a:extLst>
          </p:cNvPr>
          <p:cNvSpPr>
            <a:spLocks noGrp="1"/>
          </p:cNvSpPr>
          <p:nvPr>
            <p:ph idx="1"/>
          </p:nvPr>
        </p:nvSpPr>
        <p:spPr>
          <a:xfrm>
            <a:off x="2776261" y="1365955"/>
            <a:ext cx="9472586" cy="4438352"/>
          </a:xfrm>
        </p:spPr>
        <p:txBody>
          <a:bodyPr vert="horz" lIns="91440" tIns="45720" rIns="91440" bIns="45720" rtlCol="0" anchor="t">
            <a:normAutofit fontScale="92500" lnSpcReduction="10000"/>
          </a:bodyPr>
          <a:lstStyle/>
          <a:p>
            <a:pPr>
              <a:lnSpc>
                <a:spcPct val="114999"/>
              </a:lnSpc>
              <a:spcBef>
                <a:spcPts val="0"/>
              </a:spcBef>
              <a:spcAft>
                <a:spcPts val="1600"/>
              </a:spcAft>
            </a:pPr>
            <a:r>
              <a:rPr lang="en-US">
                <a:latin typeface="Arial"/>
                <a:cs typeface="Arial"/>
              </a:rPr>
              <a:t>Students are actively engaged in learning.   </a:t>
            </a:r>
          </a:p>
          <a:p>
            <a:pPr>
              <a:lnSpc>
                <a:spcPct val="114999"/>
              </a:lnSpc>
              <a:spcBef>
                <a:spcPts val="0"/>
              </a:spcBef>
              <a:spcAft>
                <a:spcPts val="1600"/>
              </a:spcAft>
            </a:pPr>
            <a:r>
              <a:rPr lang="en-US">
                <a:latin typeface="Arial"/>
                <a:cs typeface="Arial"/>
              </a:rPr>
              <a:t>Content is at students’ grade level (whole group) and differentiated (small group) </a:t>
            </a:r>
          </a:p>
          <a:p>
            <a:pPr>
              <a:lnSpc>
                <a:spcPct val="114999"/>
              </a:lnSpc>
              <a:spcBef>
                <a:spcPts val="0"/>
              </a:spcBef>
              <a:spcAft>
                <a:spcPts val="1600"/>
              </a:spcAft>
            </a:pPr>
            <a:r>
              <a:rPr lang="en-US">
                <a:latin typeface="Arial"/>
                <a:cs typeface="Arial"/>
              </a:rPr>
              <a:t>Students are answering questions correctly.</a:t>
            </a:r>
          </a:p>
          <a:p>
            <a:pPr>
              <a:lnSpc>
                <a:spcPct val="114999"/>
              </a:lnSpc>
              <a:spcBef>
                <a:spcPts val="0"/>
              </a:spcBef>
              <a:spcAft>
                <a:spcPts val="1600"/>
              </a:spcAft>
            </a:pPr>
            <a:r>
              <a:rPr lang="en-US">
                <a:latin typeface="Arial"/>
                <a:cs typeface="Arial"/>
              </a:rPr>
              <a:t>Students are asking questions.</a:t>
            </a:r>
            <a:endParaRPr lang="en-US"/>
          </a:p>
          <a:p>
            <a:pPr>
              <a:lnSpc>
                <a:spcPct val="114999"/>
              </a:lnSpc>
              <a:spcBef>
                <a:spcPts val="0"/>
              </a:spcBef>
              <a:spcAft>
                <a:spcPts val="1600"/>
              </a:spcAft>
            </a:pPr>
            <a:r>
              <a:rPr lang="en-US">
                <a:latin typeface="Arial"/>
                <a:cs typeface="Arial"/>
              </a:rPr>
              <a:t>Teacher communicates expectations of lesson.</a:t>
            </a:r>
            <a:endParaRPr lang="en-US"/>
          </a:p>
          <a:p>
            <a:pPr>
              <a:lnSpc>
                <a:spcPct val="114999"/>
              </a:lnSpc>
              <a:spcBef>
                <a:spcPts val="0"/>
              </a:spcBef>
              <a:spcAft>
                <a:spcPts val="1600"/>
              </a:spcAft>
            </a:pPr>
            <a:r>
              <a:rPr lang="en-US">
                <a:latin typeface="Arial"/>
                <a:cs typeface="Arial"/>
              </a:rPr>
              <a:t>Teacher questioning measures students' understanding of the prerequisite concepts.</a:t>
            </a:r>
            <a:endParaRPr lang="en-US"/>
          </a:p>
        </p:txBody>
      </p:sp>
      <p:sp>
        <p:nvSpPr>
          <p:cNvPr id="4" name="Text Placeholder 3">
            <a:extLst>
              <a:ext uri="{FF2B5EF4-FFF2-40B4-BE49-F238E27FC236}">
                <a16:creationId xmlns:a16="http://schemas.microsoft.com/office/drawing/2014/main" id="{6F2D9E8F-E0C8-DA45-BB80-4D935160838C}"/>
              </a:ext>
            </a:extLst>
          </p:cNvPr>
          <p:cNvSpPr>
            <a:spLocks noGrp="1"/>
          </p:cNvSpPr>
          <p:nvPr>
            <p:ph type="body" sz="quarter" idx="10"/>
          </p:nvPr>
        </p:nvSpPr>
        <p:spPr>
          <a:xfrm>
            <a:off x="412619" y="903288"/>
            <a:ext cx="9073444" cy="461962"/>
          </a:xfrm>
        </p:spPr>
        <p:txBody>
          <a:bodyPr vert="horz" lIns="91440" tIns="45720" rIns="91440" bIns="45720" rtlCol="0" anchor="t">
            <a:normAutofit/>
          </a:bodyPr>
          <a:lstStyle/>
          <a:p>
            <a:r>
              <a:rPr lang="en-US">
                <a:solidFill>
                  <a:srgbClr val="69C8C3"/>
                </a:solidFill>
                <a:latin typeface="Arial"/>
                <a:cs typeface="Arial"/>
              </a:rPr>
              <a:t>Classroom Instruction</a:t>
            </a:r>
            <a:endParaRPr lang="en-US"/>
          </a:p>
        </p:txBody>
      </p:sp>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latin typeface="Arial"/>
                <a:cs typeface="Arial"/>
              </a:rPr>
              <a:t>Tier 1 Instruction</a:t>
            </a:r>
            <a:endParaRPr lang="en-US"/>
          </a:p>
        </p:txBody>
      </p:sp>
      <p:pic>
        <p:nvPicPr>
          <p:cNvPr id="5" name="Graphic 7" descr="Classroom outline">
            <a:extLst>
              <a:ext uri="{FF2B5EF4-FFF2-40B4-BE49-F238E27FC236}">
                <a16:creationId xmlns:a16="http://schemas.microsoft.com/office/drawing/2014/main" id="{DAB4E93C-ECE1-47C1-845D-11C11075A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819" y="1713895"/>
            <a:ext cx="2934304" cy="2898019"/>
          </a:xfrm>
          <a:prstGeom prst="rect">
            <a:avLst/>
          </a:prstGeom>
        </p:spPr>
      </p:pic>
    </p:spTree>
    <p:extLst>
      <p:ext uri="{BB962C8B-B14F-4D97-AF65-F5344CB8AC3E}">
        <p14:creationId xmlns:p14="http://schemas.microsoft.com/office/powerpoint/2010/main" val="13207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4F489-2A89-6A49-B16C-6EB0D04D7072}"/>
              </a:ext>
            </a:extLst>
          </p:cNvPr>
          <p:cNvSpPr>
            <a:spLocks noGrp="1"/>
          </p:cNvSpPr>
          <p:nvPr>
            <p:ph idx="1"/>
          </p:nvPr>
        </p:nvSpPr>
        <p:spPr>
          <a:xfrm>
            <a:off x="2525485" y="1630368"/>
            <a:ext cx="9472586" cy="4438352"/>
          </a:xfrm>
        </p:spPr>
        <p:txBody>
          <a:bodyPr vert="horz" lIns="91440" tIns="45720" rIns="91440" bIns="45720" rtlCol="0" anchor="t">
            <a:normAutofit/>
          </a:bodyPr>
          <a:lstStyle/>
          <a:p>
            <a:pPr>
              <a:lnSpc>
                <a:spcPct val="114999"/>
              </a:lnSpc>
              <a:spcBef>
                <a:spcPts val="0"/>
              </a:spcBef>
              <a:spcAft>
                <a:spcPts val="1600"/>
              </a:spcAft>
            </a:pPr>
            <a:r>
              <a:rPr lang="en-US">
                <a:latin typeface="Arial"/>
                <a:cs typeface="Arial"/>
              </a:rPr>
              <a:t>Teacher questioning measures students' understanding of new concepts</a:t>
            </a:r>
          </a:p>
          <a:p>
            <a:pPr>
              <a:lnSpc>
                <a:spcPct val="114999"/>
              </a:lnSpc>
              <a:spcBef>
                <a:spcPts val="0"/>
              </a:spcBef>
              <a:spcAft>
                <a:spcPts val="1600"/>
              </a:spcAft>
            </a:pPr>
            <a:r>
              <a:rPr lang="en-US">
                <a:latin typeface="Arial"/>
                <a:cs typeface="Arial"/>
              </a:rPr>
              <a:t>Teacher encourages students to think critically concerning previous concepts and new concepts</a:t>
            </a:r>
          </a:p>
          <a:p>
            <a:pPr>
              <a:lnSpc>
                <a:spcPct val="114999"/>
              </a:lnSpc>
              <a:spcBef>
                <a:spcPts val="0"/>
              </a:spcBef>
              <a:spcAft>
                <a:spcPts val="1600"/>
              </a:spcAft>
            </a:pPr>
            <a:r>
              <a:rPr lang="en-US">
                <a:latin typeface="Arial"/>
                <a:cs typeface="Arial"/>
              </a:rPr>
              <a:t>Teacher reviews prerequisite knowledge needed for the lesson in order to effectively build student understanding </a:t>
            </a:r>
            <a:endParaRPr lang="en-US"/>
          </a:p>
        </p:txBody>
      </p:sp>
      <p:sp>
        <p:nvSpPr>
          <p:cNvPr id="4" name="Text Placeholder 3">
            <a:extLst>
              <a:ext uri="{FF2B5EF4-FFF2-40B4-BE49-F238E27FC236}">
                <a16:creationId xmlns:a16="http://schemas.microsoft.com/office/drawing/2014/main" id="{6F2D9E8F-E0C8-DA45-BB80-4D935160838C}"/>
              </a:ext>
            </a:extLst>
          </p:cNvPr>
          <p:cNvSpPr>
            <a:spLocks noGrp="1"/>
          </p:cNvSpPr>
          <p:nvPr>
            <p:ph type="body" sz="quarter" idx="10"/>
          </p:nvPr>
        </p:nvSpPr>
        <p:spPr>
          <a:xfrm>
            <a:off x="412619" y="903288"/>
            <a:ext cx="9073444" cy="461962"/>
          </a:xfrm>
        </p:spPr>
        <p:txBody>
          <a:bodyPr vert="horz" lIns="91440" tIns="45720" rIns="91440" bIns="45720" rtlCol="0" anchor="t">
            <a:normAutofit/>
          </a:bodyPr>
          <a:lstStyle/>
          <a:p>
            <a:r>
              <a:rPr lang="en-US">
                <a:solidFill>
                  <a:srgbClr val="69C8C3"/>
                </a:solidFill>
                <a:latin typeface="Arial"/>
                <a:cs typeface="Arial"/>
              </a:rPr>
              <a:t>Classroom Instruction</a:t>
            </a:r>
            <a:endParaRPr lang="en-US"/>
          </a:p>
        </p:txBody>
      </p:sp>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latin typeface="Arial"/>
                <a:cs typeface="Arial"/>
              </a:rPr>
              <a:t>Tier 1 Instruction</a:t>
            </a:r>
            <a:endParaRPr lang="en-US"/>
          </a:p>
        </p:txBody>
      </p:sp>
      <p:pic>
        <p:nvPicPr>
          <p:cNvPr id="5" name="Graphic 7" descr="Classroom outline">
            <a:extLst>
              <a:ext uri="{FF2B5EF4-FFF2-40B4-BE49-F238E27FC236}">
                <a16:creationId xmlns:a16="http://schemas.microsoft.com/office/drawing/2014/main" id="{DAB4E93C-ECE1-47C1-845D-11C11075A8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819" y="1713895"/>
            <a:ext cx="2934304" cy="2898019"/>
          </a:xfrm>
          <a:prstGeom prst="rect">
            <a:avLst/>
          </a:prstGeom>
        </p:spPr>
      </p:pic>
    </p:spTree>
    <p:extLst>
      <p:ext uri="{BB962C8B-B14F-4D97-AF65-F5344CB8AC3E}">
        <p14:creationId xmlns:p14="http://schemas.microsoft.com/office/powerpoint/2010/main" val="1489410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AE2BDC-FA53-4E4E-9E2C-04307F3DA56A}"/>
              </a:ext>
              <a:ext uri="{C183D7F6-B498-43B3-948B-1728B52AA6E4}">
                <adec:decorative xmlns:adec="http://schemas.microsoft.com/office/drawing/2017/decorative" val="1"/>
              </a:ext>
            </a:extLst>
          </p:cNvPr>
          <p:cNvSpPr/>
          <p:nvPr/>
        </p:nvSpPr>
        <p:spPr>
          <a:xfrm>
            <a:off x="932862" y="4723079"/>
            <a:ext cx="228600" cy="10972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3" name="Rectangle 12">
            <a:extLst>
              <a:ext uri="{FF2B5EF4-FFF2-40B4-BE49-F238E27FC236}">
                <a16:creationId xmlns:a16="http://schemas.microsoft.com/office/drawing/2014/main" id="{D5F2C70D-9C3D-B741-B808-C97085F60E35}"/>
              </a:ext>
              <a:ext uri="{C183D7F6-B498-43B3-948B-1728B52AA6E4}">
                <adec:decorative xmlns:adec="http://schemas.microsoft.com/office/drawing/2017/decorative" val="1"/>
              </a:ext>
            </a:extLst>
          </p:cNvPr>
          <p:cNvSpPr/>
          <p:nvPr/>
        </p:nvSpPr>
        <p:spPr>
          <a:xfrm>
            <a:off x="925827" y="3493886"/>
            <a:ext cx="228600" cy="1097280"/>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06363A0-1125-9E40-922D-6EB78C32845D}"/>
              </a:ext>
              <a:ext uri="{C183D7F6-B498-43B3-948B-1728B52AA6E4}">
                <adec:decorative xmlns:adec="http://schemas.microsoft.com/office/drawing/2017/decorative" val="1"/>
              </a:ext>
            </a:extLst>
          </p:cNvPr>
          <p:cNvSpPr/>
          <p:nvPr/>
        </p:nvSpPr>
        <p:spPr>
          <a:xfrm>
            <a:off x="927090" y="2234713"/>
            <a:ext cx="228600" cy="1094053"/>
          </a:xfrm>
          <a:prstGeom prst="rect">
            <a:avLst/>
          </a:prstGeom>
          <a:solidFill>
            <a:srgbClr val="5FA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9" name="Rectangle 8">
            <a:extLst>
              <a:ext uri="{FF2B5EF4-FFF2-40B4-BE49-F238E27FC236}">
                <a16:creationId xmlns:a16="http://schemas.microsoft.com/office/drawing/2014/main" id="{774D2AE1-125F-F441-AB5D-EBC02D5AE23D}"/>
              </a:ext>
            </a:extLst>
          </p:cNvPr>
          <p:cNvSpPr/>
          <p:nvPr/>
        </p:nvSpPr>
        <p:spPr>
          <a:xfrm>
            <a:off x="1154427" y="1005520"/>
            <a:ext cx="10448995" cy="1097280"/>
          </a:xfrm>
          <a:prstGeom prst="rect">
            <a:avLst/>
          </a:prstGeom>
          <a:solidFill>
            <a:srgbClr val="E7F6F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nSpc>
                <a:spcPct val="114999"/>
              </a:lnSpc>
              <a:spcAft>
                <a:spcPts val="1600"/>
              </a:spcAft>
            </a:pPr>
            <a:r>
              <a:rPr lang="en-US" sz="2400">
                <a:solidFill>
                  <a:schemeClr val="tx1">
                    <a:lumMod val="65000"/>
                    <a:lumOff val="35000"/>
                  </a:schemeClr>
                </a:solidFill>
                <a:latin typeface="Arial"/>
                <a:cs typeface="Arial"/>
              </a:rPr>
              <a:t>Teacher uses activities to support instruction (i.e., advanced organizer, introduction to lesson, or closure)</a:t>
            </a:r>
          </a:p>
          <a:p>
            <a:pPr marL="13970" lvl="1"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3970" lvl="1"/>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C30DDE0-9BD4-7542-8DDF-F74986F85B11}"/>
              </a:ext>
              <a:ext uri="{C183D7F6-B498-43B3-948B-1728B52AA6E4}">
                <adec:decorative xmlns:adec="http://schemas.microsoft.com/office/drawing/2017/decorative" val="1"/>
              </a:ext>
            </a:extLst>
          </p:cNvPr>
          <p:cNvSpPr/>
          <p:nvPr/>
        </p:nvSpPr>
        <p:spPr>
          <a:xfrm>
            <a:off x="932863" y="1005520"/>
            <a:ext cx="221564" cy="1097280"/>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0CF97F-A9D0-0243-AFAF-E79FD4B72671}"/>
              </a:ext>
            </a:extLst>
          </p:cNvPr>
          <p:cNvSpPr>
            <a:spLocks noGrp="1"/>
          </p:cNvSpPr>
          <p:nvPr>
            <p:ph type="title"/>
          </p:nvPr>
        </p:nvSpPr>
        <p:spPr/>
        <p:txBody>
          <a:bodyPr/>
          <a:lstStyle/>
          <a:p>
            <a:r>
              <a:rPr lang="en-US">
                <a:latin typeface="Arial"/>
                <a:cs typeface="Arial"/>
              </a:rPr>
              <a:t>Tier 1 Instruction: Differentiating Instruction</a:t>
            </a:r>
            <a:endParaRPr lang="en-US"/>
          </a:p>
        </p:txBody>
      </p:sp>
      <p:sp>
        <p:nvSpPr>
          <p:cNvPr id="11" name="Rectangle 10">
            <a:extLst>
              <a:ext uri="{FF2B5EF4-FFF2-40B4-BE49-F238E27FC236}">
                <a16:creationId xmlns:a16="http://schemas.microsoft.com/office/drawing/2014/main" id="{CF7C58CC-36F2-4B6E-8900-BE93716D2C10}"/>
              </a:ext>
            </a:extLst>
          </p:cNvPr>
          <p:cNvSpPr/>
          <p:nvPr/>
        </p:nvSpPr>
        <p:spPr>
          <a:xfrm>
            <a:off x="1154426" y="2215043"/>
            <a:ext cx="10448995" cy="1097280"/>
          </a:xfrm>
          <a:prstGeom prst="rect">
            <a:avLst/>
          </a:prstGeom>
          <a:solidFill>
            <a:srgbClr val="E7F6F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nSpc>
                <a:spcPct val="114999"/>
              </a:lnSpc>
              <a:spcAft>
                <a:spcPts val="1600"/>
              </a:spcAft>
            </a:pPr>
            <a:r>
              <a:rPr lang="en-US" sz="2400">
                <a:solidFill>
                  <a:schemeClr val="tx1">
                    <a:lumMod val="65000"/>
                    <a:lumOff val="35000"/>
                  </a:schemeClr>
                </a:solidFill>
                <a:latin typeface="Arial"/>
                <a:cs typeface="Arial"/>
              </a:rPr>
              <a:t>Teacher aligns tasks to learning goals</a:t>
            </a:r>
            <a:endParaRPr lang="en-US" sz="2400">
              <a:solidFill>
                <a:schemeClr val="tx1">
                  <a:lumMod val="65000"/>
                  <a:lumOff val="35000"/>
                </a:schemeClr>
              </a:solidFill>
              <a:cs typeface="Calibri"/>
            </a:endParaRPr>
          </a:p>
          <a:p>
            <a:pPr>
              <a:lnSpc>
                <a:spcPct val="114999"/>
              </a:lnSpc>
              <a:spcAft>
                <a:spcPts val="1600"/>
              </a:spcAft>
            </a:pPr>
            <a:endParaRPr lang="en-US" sz="2000">
              <a:solidFill>
                <a:schemeClr val="tx1">
                  <a:lumMod val="65000"/>
                  <a:lumOff val="35000"/>
                </a:schemeClr>
              </a:solidFill>
              <a:latin typeface="Arial"/>
              <a:cs typeface="Arial"/>
            </a:endParaRPr>
          </a:p>
          <a:p>
            <a:pPr marL="13970" lvl="1"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3970" lvl="1"/>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EA49267-1976-4D65-96FD-67524AA84E09}"/>
              </a:ext>
            </a:extLst>
          </p:cNvPr>
          <p:cNvSpPr/>
          <p:nvPr/>
        </p:nvSpPr>
        <p:spPr>
          <a:xfrm>
            <a:off x="1142330" y="3497137"/>
            <a:ext cx="10448995" cy="1097280"/>
          </a:xfrm>
          <a:prstGeom prst="rect">
            <a:avLst/>
          </a:prstGeom>
          <a:solidFill>
            <a:srgbClr val="E7F6F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nSpc>
                <a:spcPct val="114999"/>
              </a:lnSpc>
              <a:spcAft>
                <a:spcPts val="1600"/>
              </a:spcAft>
            </a:pPr>
            <a:r>
              <a:rPr lang="en-US" sz="2400">
                <a:solidFill>
                  <a:schemeClr val="tx1">
                    <a:lumMod val="65000"/>
                    <a:lumOff val="35000"/>
                  </a:schemeClr>
                </a:solidFill>
                <a:latin typeface="Arial"/>
                <a:cs typeface="Arial"/>
              </a:rPr>
              <a:t>Teacher engagement with students varies</a:t>
            </a:r>
          </a:p>
          <a:p>
            <a:pPr>
              <a:lnSpc>
                <a:spcPct val="114999"/>
              </a:lnSpc>
              <a:spcAft>
                <a:spcPts val="1600"/>
              </a:spcAft>
            </a:pPr>
            <a:endParaRPr lang="en-US" sz="2000">
              <a:solidFill>
                <a:schemeClr val="tx1">
                  <a:lumMod val="65000"/>
                  <a:lumOff val="35000"/>
                </a:schemeClr>
              </a:solidFill>
              <a:latin typeface="Arial"/>
              <a:cs typeface="Arial"/>
            </a:endParaRPr>
          </a:p>
          <a:p>
            <a:pPr marL="13970" lvl="1"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3970" lvl="1"/>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BCDDBFE-F4FE-46D1-8716-BF0507DB67CA}"/>
              </a:ext>
            </a:extLst>
          </p:cNvPr>
          <p:cNvSpPr/>
          <p:nvPr/>
        </p:nvSpPr>
        <p:spPr>
          <a:xfrm>
            <a:off x="1166520" y="4718755"/>
            <a:ext cx="10448995" cy="1097280"/>
          </a:xfrm>
          <a:prstGeom prst="rect">
            <a:avLst/>
          </a:prstGeom>
          <a:solidFill>
            <a:srgbClr val="E7F6F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nSpc>
                <a:spcPct val="114999"/>
              </a:lnSpc>
              <a:spcAft>
                <a:spcPts val="1600"/>
              </a:spcAft>
            </a:pPr>
            <a:r>
              <a:rPr lang="en-US" sz="2400">
                <a:solidFill>
                  <a:schemeClr val="tx1">
                    <a:lumMod val="65000"/>
                    <a:lumOff val="35000"/>
                  </a:schemeClr>
                </a:solidFill>
                <a:latin typeface="Arial"/>
                <a:cs typeface="Arial"/>
              </a:rPr>
              <a:t>Teacher provides guided practice and modeling in learning new concepts through gradual release (I do, we do, you do) </a:t>
            </a:r>
          </a:p>
          <a:p>
            <a:pPr>
              <a:lnSpc>
                <a:spcPct val="114999"/>
              </a:lnSpc>
              <a:spcAft>
                <a:spcPts val="1600"/>
              </a:spcAft>
            </a:pPr>
            <a:endParaRPr lang="en-US" sz="2000">
              <a:solidFill>
                <a:schemeClr val="tx1">
                  <a:lumMod val="65000"/>
                  <a:lumOff val="35000"/>
                </a:schemeClr>
              </a:solidFill>
              <a:latin typeface="Arial"/>
              <a:cs typeface="Arial"/>
            </a:endParaRPr>
          </a:p>
          <a:p>
            <a:pPr marL="13970" lvl="1"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3970" lvl="1"/>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45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AE2BDC-FA53-4E4E-9E2C-04307F3DA56A}"/>
              </a:ext>
              <a:ext uri="{C183D7F6-B498-43B3-948B-1728B52AA6E4}">
                <adec:decorative xmlns:adec="http://schemas.microsoft.com/office/drawing/2017/decorative" val="1"/>
              </a:ext>
            </a:extLst>
          </p:cNvPr>
          <p:cNvSpPr/>
          <p:nvPr/>
        </p:nvSpPr>
        <p:spPr>
          <a:xfrm>
            <a:off x="932862" y="4723079"/>
            <a:ext cx="228600" cy="1097280"/>
          </a:xfrm>
          <a:prstGeom prst="rect">
            <a:avLst/>
          </a:prstGeom>
          <a:solidFill>
            <a:srgbClr val="EF3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3" name="Rectangle 12">
            <a:extLst>
              <a:ext uri="{FF2B5EF4-FFF2-40B4-BE49-F238E27FC236}">
                <a16:creationId xmlns:a16="http://schemas.microsoft.com/office/drawing/2014/main" id="{D5F2C70D-9C3D-B741-B808-C97085F60E35}"/>
              </a:ext>
              <a:ext uri="{C183D7F6-B498-43B3-948B-1728B52AA6E4}">
                <adec:decorative xmlns:adec="http://schemas.microsoft.com/office/drawing/2017/decorative" val="1"/>
              </a:ext>
            </a:extLst>
          </p:cNvPr>
          <p:cNvSpPr/>
          <p:nvPr/>
        </p:nvSpPr>
        <p:spPr>
          <a:xfrm>
            <a:off x="925827" y="3493886"/>
            <a:ext cx="228600" cy="1097280"/>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15" name="Rectangle 14">
            <a:extLst>
              <a:ext uri="{FF2B5EF4-FFF2-40B4-BE49-F238E27FC236}">
                <a16:creationId xmlns:a16="http://schemas.microsoft.com/office/drawing/2014/main" id="{906363A0-1125-9E40-922D-6EB78C32845D}"/>
              </a:ext>
              <a:ext uri="{C183D7F6-B498-43B3-948B-1728B52AA6E4}">
                <adec:decorative xmlns:adec="http://schemas.microsoft.com/office/drawing/2017/decorative" val="1"/>
              </a:ext>
            </a:extLst>
          </p:cNvPr>
          <p:cNvSpPr/>
          <p:nvPr/>
        </p:nvSpPr>
        <p:spPr>
          <a:xfrm>
            <a:off x="927090" y="2234713"/>
            <a:ext cx="228600" cy="1094053"/>
          </a:xfrm>
          <a:prstGeom prst="rect">
            <a:avLst/>
          </a:prstGeom>
          <a:solidFill>
            <a:srgbClr val="5FA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A5B"/>
              </a:solidFill>
            </a:endParaRPr>
          </a:p>
        </p:txBody>
      </p:sp>
      <p:sp>
        <p:nvSpPr>
          <p:cNvPr id="9" name="Rectangle 8">
            <a:extLst>
              <a:ext uri="{FF2B5EF4-FFF2-40B4-BE49-F238E27FC236}">
                <a16:creationId xmlns:a16="http://schemas.microsoft.com/office/drawing/2014/main" id="{774D2AE1-125F-F441-AB5D-EBC02D5AE23D}"/>
              </a:ext>
            </a:extLst>
          </p:cNvPr>
          <p:cNvSpPr/>
          <p:nvPr/>
        </p:nvSpPr>
        <p:spPr>
          <a:xfrm>
            <a:off x="1154427" y="1005520"/>
            <a:ext cx="10448995" cy="1097280"/>
          </a:xfrm>
          <a:prstGeom prst="rect">
            <a:avLst/>
          </a:prstGeom>
          <a:solidFill>
            <a:srgbClr val="E7F6F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nSpc>
                <a:spcPct val="114999"/>
              </a:lnSpc>
              <a:spcAft>
                <a:spcPts val="1600"/>
              </a:spcAft>
            </a:pPr>
            <a:r>
              <a:rPr lang="en-US" sz="2400">
                <a:solidFill>
                  <a:schemeClr val="tx1">
                    <a:lumMod val="65000"/>
                    <a:lumOff val="35000"/>
                  </a:schemeClr>
                </a:solidFill>
                <a:latin typeface="Arial"/>
                <a:cs typeface="Arial"/>
              </a:rPr>
              <a:t>Teacher uses a variety of techniques to support students in making meaning of content</a:t>
            </a:r>
          </a:p>
          <a:p>
            <a:pPr marL="13970" lvl="1"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3970" lvl="1"/>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C30DDE0-9BD4-7542-8DDF-F74986F85B11}"/>
              </a:ext>
              <a:ext uri="{C183D7F6-B498-43B3-948B-1728B52AA6E4}">
                <adec:decorative xmlns:adec="http://schemas.microsoft.com/office/drawing/2017/decorative" val="1"/>
              </a:ext>
            </a:extLst>
          </p:cNvPr>
          <p:cNvSpPr/>
          <p:nvPr/>
        </p:nvSpPr>
        <p:spPr>
          <a:xfrm>
            <a:off x="932863" y="1005520"/>
            <a:ext cx="221564" cy="1097280"/>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0CF97F-A9D0-0243-AFAF-E79FD4B72671}"/>
              </a:ext>
            </a:extLst>
          </p:cNvPr>
          <p:cNvSpPr>
            <a:spLocks noGrp="1"/>
          </p:cNvSpPr>
          <p:nvPr>
            <p:ph type="title"/>
          </p:nvPr>
        </p:nvSpPr>
        <p:spPr/>
        <p:txBody>
          <a:bodyPr/>
          <a:lstStyle/>
          <a:p>
            <a:r>
              <a:rPr lang="en-US">
                <a:latin typeface="Arial"/>
                <a:cs typeface="Arial"/>
              </a:rPr>
              <a:t>Tier 1 Instruction: Differentiating Instruction</a:t>
            </a:r>
            <a:endParaRPr lang="en-US"/>
          </a:p>
        </p:txBody>
      </p:sp>
      <p:sp>
        <p:nvSpPr>
          <p:cNvPr id="11" name="Rectangle 10">
            <a:extLst>
              <a:ext uri="{FF2B5EF4-FFF2-40B4-BE49-F238E27FC236}">
                <a16:creationId xmlns:a16="http://schemas.microsoft.com/office/drawing/2014/main" id="{CF7C58CC-36F2-4B6E-8900-BE93716D2C10}"/>
              </a:ext>
            </a:extLst>
          </p:cNvPr>
          <p:cNvSpPr/>
          <p:nvPr/>
        </p:nvSpPr>
        <p:spPr>
          <a:xfrm>
            <a:off x="1154426" y="2215043"/>
            <a:ext cx="10448995" cy="1097280"/>
          </a:xfrm>
          <a:prstGeom prst="rect">
            <a:avLst/>
          </a:prstGeom>
          <a:solidFill>
            <a:srgbClr val="E7F6F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nSpc>
                <a:spcPct val="114999"/>
              </a:lnSpc>
              <a:spcAft>
                <a:spcPts val="1600"/>
              </a:spcAft>
            </a:pPr>
            <a:r>
              <a:rPr lang="en-US" sz="2400">
                <a:solidFill>
                  <a:schemeClr val="tx1">
                    <a:lumMod val="65000"/>
                    <a:lumOff val="35000"/>
                  </a:schemeClr>
                </a:solidFill>
                <a:latin typeface="Arial"/>
                <a:cs typeface="Arial"/>
              </a:rPr>
              <a:t>Teacher groups students to work on instructional component</a:t>
            </a:r>
          </a:p>
          <a:p>
            <a:pPr>
              <a:lnSpc>
                <a:spcPct val="114999"/>
              </a:lnSpc>
              <a:spcAft>
                <a:spcPts val="1600"/>
              </a:spcAft>
            </a:pPr>
            <a:endParaRPr lang="en-US" sz="2000">
              <a:solidFill>
                <a:schemeClr val="tx1">
                  <a:lumMod val="65000"/>
                  <a:lumOff val="35000"/>
                </a:schemeClr>
              </a:solidFill>
              <a:latin typeface="Arial"/>
              <a:cs typeface="Arial"/>
            </a:endParaRPr>
          </a:p>
          <a:p>
            <a:pPr marL="13970" lvl="1"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3970" lvl="1"/>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EA49267-1976-4D65-96FD-67524AA84E09}"/>
              </a:ext>
            </a:extLst>
          </p:cNvPr>
          <p:cNvSpPr/>
          <p:nvPr/>
        </p:nvSpPr>
        <p:spPr>
          <a:xfrm>
            <a:off x="1142330" y="3497137"/>
            <a:ext cx="10448995" cy="1097280"/>
          </a:xfrm>
          <a:prstGeom prst="rect">
            <a:avLst/>
          </a:prstGeom>
          <a:solidFill>
            <a:srgbClr val="E7F6F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nSpc>
                <a:spcPct val="114999"/>
              </a:lnSpc>
              <a:spcAft>
                <a:spcPts val="1600"/>
              </a:spcAft>
            </a:pPr>
            <a:r>
              <a:rPr lang="en-US" sz="2400">
                <a:solidFill>
                  <a:schemeClr val="tx1">
                    <a:lumMod val="65000"/>
                    <a:lumOff val="35000"/>
                  </a:schemeClr>
                </a:solidFill>
                <a:latin typeface="Arial"/>
                <a:cs typeface="Arial"/>
              </a:rPr>
              <a:t>Teacher provides prompt feedback to students concerning performance </a:t>
            </a:r>
          </a:p>
          <a:p>
            <a:pPr>
              <a:lnSpc>
                <a:spcPct val="114999"/>
              </a:lnSpc>
              <a:spcAft>
                <a:spcPts val="1600"/>
              </a:spcAft>
            </a:pPr>
            <a:endParaRPr lang="en-US" sz="2000">
              <a:solidFill>
                <a:schemeClr val="tx1">
                  <a:lumMod val="65000"/>
                  <a:lumOff val="35000"/>
                </a:schemeClr>
              </a:solidFill>
              <a:latin typeface="Arial"/>
              <a:cs typeface="Arial"/>
            </a:endParaRPr>
          </a:p>
          <a:p>
            <a:pPr marL="13970" lvl="1"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3970" lvl="1"/>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BCDDBFE-F4FE-46D1-8716-BF0507DB67CA}"/>
              </a:ext>
            </a:extLst>
          </p:cNvPr>
          <p:cNvSpPr/>
          <p:nvPr/>
        </p:nvSpPr>
        <p:spPr>
          <a:xfrm>
            <a:off x="1166520" y="4718755"/>
            <a:ext cx="10448995" cy="1097280"/>
          </a:xfrm>
          <a:prstGeom prst="rect">
            <a:avLst/>
          </a:prstGeom>
          <a:solidFill>
            <a:srgbClr val="E7F6F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nSpc>
                <a:spcPct val="114999"/>
              </a:lnSpc>
              <a:spcAft>
                <a:spcPts val="1600"/>
              </a:spcAft>
            </a:pPr>
            <a:r>
              <a:rPr lang="en-US" sz="2400">
                <a:solidFill>
                  <a:schemeClr val="tx1">
                    <a:lumMod val="65000"/>
                    <a:lumOff val="35000"/>
                  </a:schemeClr>
                </a:solidFill>
                <a:latin typeface="Arial"/>
                <a:cs typeface="Arial"/>
              </a:rPr>
              <a:t>Teacher assists students in preparation for assignments, long-range projects, and tests</a:t>
            </a:r>
          </a:p>
          <a:p>
            <a:pPr>
              <a:lnSpc>
                <a:spcPct val="114999"/>
              </a:lnSpc>
              <a:spcAft>
                <a:spcPts val="1600"/>
              </a:spcAft>
            </a:pPr>
            <a:endParaRPr lang="en-US" sz="2000">
              <a:solidFill>
                <a:schemeClr val="tx1">
                  <a:lumMod val="65000"/>
                  <a:lumOff val="35000"/>
                </a:schemeClr>
              </a:solidFill>
              <a:latin typeface="Arial"/>
              <a:cs typeface="Arial"/>
            </a:endParaRPr>
          </a:p>
          <a:p>
            <a:pPr marL="13970" lvl="1" indent="0">
              <a:buNone/>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13970" lvl="1"/>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49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A0560-BBFC-CF48-B763-C4B7542E8706}"/>
              </a:ext>
            </a:extLst>
          </p:cNvPr>
          <p:cNvSpPr>
            <a:spLocks noGrp="1"/>
          </p:cNvSpPr>
          <p:nvPr>
            <p:ph type="title"/>
          </p:nvPr>
        </p:nvSpPr>
        <p:spPr>
          <a:xfrm>
            <a:off x="348179" y="1203907"/>
            <a:ext cx="5925314" cy="4866451"/>
          </a:xfrm>
        </p:spPr>
        <p:txBody>
          <a:bodyPr>
            <a:normAutofit/>
          </a:bodyPr>
          <a:lstStyle/>
          <a:p>
            <a:r>
              <a:rPr lang="en-US">
                <a:latin typeface="Arial"/>
                <a:cs typeface="Arial"/>
              </a:rPr>
              <a:t>Concepts of Print</a:t>
            </a:r>
            <a:br>
              <a:rPr lang="en-US"/>
            </a:br>
            <a:endParaRPr lang="en-US" sz="3200">
              <a:latin typeface="Arial"/>
              <a:cs typeface="Arial"/>
            </a:endParaRPr>
          </a:p>
        </p:txBody>
      </p:sp>
    </p:spTree>
    <p:extLst>
      <p:ext uri="{BB962C8B-B14F-4D97-AF65-F5344CB8AC3E}">
        <p14:creationId xmlns:p14="http://schemas.microsoft.com/office/powerpoint/2010/main" val="71539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F97F-A9D0-0243-AFAF-E79FD4B72671}"/>
              </a:ext>
            </a:extLst>
          </p:cNvPr>
          <p:cNvSpPr>
            <a:spLocks noGrp="1"/>
          </p:cNvSpPr>
          <p:nvPr>
            <p:ph type="title"/>
          </p:nvPr>
        </p:nvSpPr>
        <p:spPr/>
        <p:txBody>
          <a:bodyPr/>
          <a:lstStyle/>
          <a:p>
            <a:r>
              <a:rPr lang="en-US">
                <a:latin typeface="Arial"/>
                <a:cs typeface="Arial"/>
              </a:rPr>
              <a:t>Concepts of Print</a:t>
            </a:r>
            <a:endParaRPr lang="en-US"/>
          </a:p>
        </p:txBody>
      </p:sp>
      <p:sp>
        <p:nvSpPr>
          <p:cNvPr id="3" name="Text Placeholder 5">
            <a:extLst>
              <a:ext uri="{FF2B5EF4-FFF2-40B4-BE49-F238E27FC236}">
                <a16:creationId xmlns:a16="http://schemas.microsoft.com/office/drawing/2014/main" id="{57D2C649-B9F0-5049-98FB-515E9240BC4F}"/>
              </a:ext>
            </a:extLst>
          </p:cNvPr>
          <p:cNvSpPr txBox="1">
            <a:spLocks/>
          </p:cNvSpPr>
          <p:nvPr/>
        </p:nvSpPr>
        <p:spPr>
          <a:xfrm>
            <a:off x="284370" y="1854106"/>
            <a:ext cx="2843590" cy="4168212"/>
          </a:xfrm>
          <a:prstGeom prst="rect">
            <a:avLst/>
          </a:prstGeom>
          <a:solidFill>
            <a:srgbClr val="E9F7FE"/>
          </a:solidFill>
        </p:spPr>
        <p:txBody>
          <a:bodyPr lIns="274320" tIns="274320" rIns="274320" bIns="274320" anchor="t"/>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lvl="1" indent="0">
              <a:spcBef>
                <a:spcPts val="0"/>
              </a:spcBef>
              <a:spcAft>
                <a:spcPts val="0"/>
              </a:spcAft>
              <a:buNone/>
            </a:pPr>
            <a:r>
              <a:rPr lang="en-US" sz="2800">
                <a:latin typeface="Arial"/>
                <a:cs typeface="Arial"/>
              </a:rPr>
              <a:t>The understanding that words in print carry meaning</a:t>
            </a:r>
            <a:endParaRPr lang="en-US" sz="2800"/>
          </a:p>
          <a:p>
            <a:pPr marL="13970" lvl="1" indent="0">
              <a:buNone/>
            </a:pPr>
            <a:endParaRPr lang="en-US" sz="1200" b="1">
              <a:solidFill>
                <a:srgbClr val="EF3A5B"/>
              </a:solidFill>
              <a:latin typeface="Arial"/>
              <a:cs typeface="Arial"/>
            </a:endParaRPr>
          </a:p>
        </p:txBody>
      </p:sp>
      <p:sp>
        <p:nvSpPr>
          <p:cNvPr id="8" name="Text Placeholder 5">
            <a:extLst>
              <a:ext uri="{FF2B5EF4-FFF2-40B4-BE49-F238E27FC236}">
                <a16:creationId xmlns:a16="http://schemas.microsoft.com/office/drawing/2014/main" id="{330F2CE1-A458-5945-A229-3B63CD512E89}"/>
              </a:ext>
            </a:extLst>
          </p:cNvPr>
          <p:cNvSpPr txBox="1">
            <a:spLocks/>
          </p:cNvSpPr>
          <p:nvPr/>
        </p:nvSpPr>
        <p:spPr>
          <a:xfrm>
            <a:off x="3304893" y="1854106"/>
            <a:ext cx="2831495" cy="4144022"/>
          </a:xfrm>
          <a:prstGeom prst="rect">
            <a:avLst/>
          </a:prstGeom>
          <a:solidFill>
            <a:srgbClr val="E9F7FE"/>
          </a:solidFill>
        </p:spPr>
        <p:txBody>
          <a:bodyPr lIns="274320" tIns="274320" rIns="274320" bIns="274320" anchor="t"/>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lvl="1" indent="0">
              <a:buNone/>
            </a:pPr>
            <a:r>
              <a:rPr lang="en-US" sz="2800">
                <a:latin typeface="Arial"/>
                <a:cs typeface="Arial"/>
              </a:rPr>
              <a:t>Basic concepts of print skills acquired in    kindergarten and advanced skills in first grade</a:t>
            </a:r>
            <a:endParaRPr lang="en-US" sz="2800"/>
          </a:p>
        </p:txBody>
      </p:sp>
      <p:sp>
        <p:nvSpPr>
          <p:cNvPr id="9" name="Text Placeholder 5">
            <a:extLst>
              <a:ext uri="{FF2B5EF4-FFF2-40B4-BE49-F238E27FC236}">
                <a16:creationId xmlns:a16="http://schemas.microsoft.com/office/drawing/2014/main" id="{C3C8E718-BEDD-0943-A94F-B45879B3DB4A}"/>
              </a:ext>
            </a:extLst>
          </p:cNvPr>
          <p:cNvSpPr txBox="1">
            <a:spLocks/>
          </p:cNvSpPr>
          <p:nvPr/>
        </p:nvSpPr>
        <p:spPr>
          <a:xfrm>
            <a:off x="6224066" y="1854106"/>
            <a:ext cx="2831495" cy="4168213"/>
          </a:xfrm>
          <a:prstGeom prst="rect">
            <a:avLst/>
          </a:prstGeom>
          <a:solidFill>
            <a:srgbClr val="E9F7FE"/>
          </a:solidFill>
        </p:spPr>
        <p:txBody>
          <a:bodyPr lIns="274320" tIns="274320" rIns="274320" bIns="274320" anchor="t"/>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lvl="1" indent="0">
              <a:buNone/>
            </a:pPr>
            <a:r>
              <a:rPr lang="en-US" sz="2800">
                <a:latin typeface="Arial"/>
                <a:cs typeface="Arial"/>
              </a:rPr>
              <a:t>Continuum:    book parts, directionality, print structure, and text features</a:t>
            </a:r>
          </a:p>
        </p:txBody>
      </p:sp>
      <p:sp>
        <p:nvSpPr>
          <p:cNvPr id="10" name="Text Placeholder 5">
            <a:extLst>
              <a:ext uri="{FF2B5EF4-FFF2-40B4-BE49-F238E27FC236}">
                <a16:creationId xmlns:a16="http://schemas.microsoft.com/office/drawing/2014/main" id="{269ED101-80C8-F44D-9DB7-5590E29DCB21}"/>
              </a:ext>
            </a:extLst>
          </p:cNvPr>
          <p:cNvSpPr txBox="1">
            <a:spLocks/>
          </p:cNvSpPr>
          <p:nvPr/>
        </p:nvSpPr>
        <p:spPr>
          <a:xfrm>
            <a:off x="9155577" y="1854106"/>
            <a:ext cx="2843590" cy="4168211"/>
          </a:xfrm>
          <a:prstGeom prst="rect">
            <a:avLst/>
          </a:prstGeom>
          <a:solidFill>
            <a:srgbClr val="E9F7FE"/>
          </a:solidFill>
        </p:spPr>
        <p:txBody>
          <a:bodyPr lIns="274320" tIns="274320" rIns="274320" bIns="274320" anchor="t"/>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 lvl="1" indent="0">
              <a:buNone/>
            </a:pPr>
            <a:r>
              <a:rPr lang="en-US" sz="2800">
                <a:latin typeface="Arial"/>
                <a:cs typeface="Arial"/>
              </a:rPr>
              <a:t>With mastery of skills, students will have firmer understanding of how to address texts in reading and writing</a:t>
            </a:r>
          </a:p>
        </p:txBody>
      </p:sp>
      <p:pic>
        <p:nvPicPr>
          <p:cNvPr id="12" name="Graphic 11">
            <a:extLst>
              <a:ext uri="{FF2B5EF4-FFF2-40B4-BE49-F238E27FC236}">
                <a16:creationId xmlns:a16="http://schemas.microsoft.com/office/drawing/2014/main" id="{54E1254A-C6B4-9941-AD29-F9C07AF9B646}"/>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39998" y="871205"/>
            <a:ext cx="914400" cy="914400"/>
          </a:xfrm>
          <a:prstGeom prst="rect">
            <a:avLst/>
          </a:prstGeom>
        </p:spPr>
      </p:pic>
      <p:pic>
        <p:nvPicPr>
          <p:cNvPr id="13" name="Graphic 12" descr="Open book with solid fill">
            <a:extLst>
              <a:ext uri="{FF2B5EF4-FFF2-40B4-BE49-F238E27FC236}">
                <a16:creationId xmlns:a16="http://schemas.microsoft.com/office/drawing/2014/main" id="{18B1DBB4-58E5-D542-BC06-4B6C5C04B89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5654" y="927582"/>
            <a:ext cx="822960" cy="822960"/>
          </a:xfrm>
          <a:prstGeom prst="rect">
            <a:avLst/>
          </a:prstGeom>
        </p:spPr>
      </p:pic>
      <p:pic>
        <p:nvPicPr>
          <p:cNvPr id="14" name="Graphic 13">
            <a:extLst>
              <a:ext uri="{FF2B5EF4-FFF2-40B4-BE49-F238E27FC236}">
                <a16:creationId xmlns:a16="http://schemas.microsoft.com/office/drawing/2014/main" id="{BADF822F-42E0-E941-B391-913A17ABE17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17660" y="931394"/>
            <a:ext cx="731520" cy="731520"/>
          </a:xfrm>
          <a:prstGeom prst="rect">
            <a:avLst/>
          </a:prstGeom>
        </p:spPr>
      </p:pic>
      <p:pic>
        <p:nvPicPr>
          <p:cNvPr id="15" name="Graphic 14">
            <a:extLst>
              <a:ext uri="{FF2B5EF4-FFF2-40B4-BE49-F238E27FC236}">
                <a16:creationId xmlns:a16="http://schemas.microsoft.com/office/drawing/2014/main" id="{26860CBE-5628-8B45-AFE3-4F6534A95C3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209293" y="825485"/>
            <a:ext cx="1005840" cy="1005840"/>
          </a:xfrm>
          <a:prstGeom prst="rect">
            <a:avLst/>
          </a:prstGeom>
        </p:spPr>
      </p:pic>
      <p:sp>
        <p:nvSpPr>
          <p:cNvPr id="17" name="Rectangle 16">
            <a:extLst>
              <a:ext uri="{FF2B5EF4-FFF2-40B4-BE49-F238E27FC236}">
                <a16:creationId xmlns:a16="http://schemas.microsoft.com/office/drawing/2014/main" id="{5C0AFE84-7489-CA4B-BFDA-25D2C7C5A5F6}"/>
              </a:ext>
              <a:ext uri="{C183D7F6-B498-43B3-948B-1728B52AA6E4}">
                <adec:decorative xmlns:adec="http://schemas.microsoft.com/office/drawing/2017/decorative" val="1"/>
              </a:ext>
            </a:extLst>
          </p:cNvPr>
          <p:cNvSpPr/>
          <p:nvPr/>
        </p:nvSpPr>
        <p:spPr>
          <a:xfrm rot="5400000">
            <a:off x="1608678" y="349812"/>
            <a:ext cx="182880" cy="2831495"/>
          </a:xfrm>
          <a:prstGeom prst="rect">
            <a:avLst/>
          </a:prstGeom>
          <a:solidFill>
            <a:srgbClr val="A74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4856582-6913-344D-9C8D-4DC3B7907710}"/>
              </a:ext>
              <a:ext uri="{C183D7F6-B498-43B3-948B-1728B52AA6E4}">
                <adec:decorative xmlns:adec="http://schemas.microsoft.com/office/drawing/2017/decorative" val="1"/>
              </a:ext>
            </a:extLst>
          </p:cNvPr>
          <p:cNvSpPr/>
          <p:nvPr/>
        </p:nvSpPr>
        <p:spPr>
          <a:xfrm rot="5400000">
            <a:off x="4641172" y="349813"/>
            <a:ext cx="182880" cy="2831495"/>
          </a:xfrm>
          <a:prstGeom prst="rect">
            <a:avLst/>
          </a:prstGeom>
          <a:solidFill>
            <a:srgbClr val="5FA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A97351-A146-CA47-B725-E9672DCE8BED}"/>
              </a:ext>
              <a:ext uri="{C183D7F6-B498-43B3-948B-1728B52AA6E4}">
                <adec:decorative xmlns:adec="http://schemas.microsoft.com/office/drawing/2017/decorative" val="1"/>
              </a:ext>
            </a:extLst>
          </p:cNvPr>
          <p:cNvSpPr/>
          <p:nvPr/>
        </p:nvSpPr>
        <p:spPr>
          <a:xfrm rot="5400000">
            <a:off x="7556124" y="349813"/>
            <a:ext cx="182880" cy="2831495"/>
          </a:xfrm>
          <a:prstGeom prst="rect">
            <a:avLst/>
          </a:prstGeom>
          <a:solidFill>
            <a:srgbClr val="B0D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0D357"/>
              </a:solidFill>
            </a:endParaRPr>
          </a:p>
        </p:txBody>
      </p:sp>
      <p:sp>
        <p:nvSpPr>
          <p:cNvPr id="20" name="Rectangle 19">
            <a:extLst>
              <a:ext uri="{FF2B5EF4-FFF2-40B4-BE49-F238E27FC236}">
                <a16:creationId xmlns:a16="http://schemas.microsoft.com/office/drawing/2014/main" id="{34851FC6-9B95-0442-9137-1649AF5398BC}"/>
              </a:ext>
              <a:ext uri="{C183D7F6-B498-43B3-948B-1728B52AA6E4}">
                <adec:decorative xmlns:adec="http://schemas.microsoft.com/office/drawing/2017/decorative" val="1"/>
              </a:ext>
            </a:extLst>
          </p:cNvPr>
          <p:cNvSpPr/>
          <p:nvPr/>
        </p:nvSpPr>
        <p:spPr>
          <a:xfrm rot="5400000">
            <a:off x="10479885" y="349813"/>
            <a:ext cx="182880" cy="2831495"/>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46FEC703-AB6D-4B3F-AB38-6F0EE27FC3E0}"/>
              </a:ext>
            </a:extLst>
          </p:cNvPr>
          <p:cNvSpPr txBox="1"/>
          <p:nvPr/>
        </p:nvSpPr>
        <p:spPr>
          <a:xfrm>
            <a:off x="5375" y="6549954"/>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solidFill>
                  <a:schemeClr val="bg1"/>
                </a:solidFill>
              </a:rPr>
              <a:t>Barksdale Reading Institute</a:t>
            </a:r>
          </a:p>
        </p:txBody>
      </p:sp>
    </p:spTree>
    <p:extLst>
      <p:ext uri="{BB962C8B-B14F-4D97-AF65-F5344CB8AC3E}">
        <p14:creationId xmlns:p14="http://schemas.microsoft.com/office/powerpoint/2010/main" val="170687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hecklist with solid fill">
            <a:extLst>
              <a:ext uri="{FF2B5EF4-FFF2-40B4-BE49-F238E27FC236}">
                <a16:creationId xmlns:a16="http://schemas.microsoft.com/office/drawing/2014/main" id="{56997835-BCB6-A948-826E-C2FECE2C6E3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4681" y="1774672"/>
            <a:ext cx="2563007" cy="3155675"/>
          </a:xfrm>
          <a:prstGeom prst="rect">
            <a:avLst/>
          </a:prstGeom>
        </p:spPr>
      </p:pic>
      <p:sp>
        <p:nvSpPr>
          <p:cNvPr id="4" name="Text Placeholder 3">
            <a:extLst>
              <a:ext uri="{FF2B5EF4-FFF2-40B4-BE49-F238E27FC236}">
                <a16:creationId xmlns:a16="http://schemas.microsoft.com/office/drawing/2014/main" id="{6F2D9E8F-E0C8-DA45-BB80-4D935160838C}"/>
              </a:ext>
            </a:extLst>
          </p:cNvPr>
          <p:cNvSpPr>
            <a:spLocks noGrp="1"/>
          </p:cNvSpPr>
          <p:nvPr>
            <p:ph type="body" sz="quarter" idx="10"/>
          </p:nvPr>
        </p:nvSpPr>
        <p:spPr>
          <a:xfrm>
            <a:off x="412619" y="903288"/>
            <a:ext cx="9073444" cy="461962"/>
          </a:xfrm>
        </p:spPr>
        <p:txBody>
          <a:bodyPr vert="horz" lIns="91440" tIns="45720" rIns="91440" bIns="45720" rtlCol="0" anchor="t">
            <a:normAutofit/>
          </a:bodyPr>
          <a:lstStyle/>
          <a:p>
            <a:r>
              <a:rPr lang="en-US">
                <a:solidFill>
                  <a:schemeClr val="accent2"/>
                </a:solidFill>
                <a:latin typeface="Arial"/>
                <a:cs typeface="Arial"/>
              </a:rPr>
              <a:t>By the end of kindergarten, a student should know: </a:t>
            </a:r>
            <a:endParaRPr lang="en-US">
              <a:solidFill>
                <a:schemeClr val="accent2"/>
              </a:solidFill>
            </a:endParaRPr>
          </a:p>
        </p:txBody>
      </p:sp>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latin typeface="Arial"/>
                <a:cs typeface="Arial"/>
              </a:rPr>
              <a:t>Concepts of Print</a:t>
            </a:r>
            <a:endParaRPr lang="en-US"/>
          </a:p>
        </p:txBody>
      </p:sp>
      <p:graphicFrame>
        <p:nvGraphicFramePr>
          <p:cNvPr id="10" name="Table 9">
            <a:extLst>
              <a:ext uri="{FF2B5EF4-FFF2-40B4-BE49-F238E27FC236}">
                <a16:creationId xmlns:a16="http://schemas.microsoft.com/office/drawing/2014/main" id="{E100B652-4224-446E-8C6E-AD871C884576}"/>
              </a:ext>
            </a:extLst>
          </p:cNvPr>
          <p:cNvGraphicFramePr>
            <a:graphicFrameLocks noGrp="1"/>
          </p:cNvGraphicFramePr>
          <p:nvPr>
            <p:extLst>
              <p:ext uri="{D42A27DB-BD31-4B8C-83A1-F6EECF244321}">
                <p14:modId xmlns:p14="http://schemas.microsoft.com/office/powerpoint/2010/main" val="3392598609"/>
              </p:ext>
            </p:extLst>
          </p:nvPr>
        </p:nvGraphicFramePr>
        <p:xfrm>
          <a:off x="1947333" y="1378857"/>
          <a:ext cx="9899679" cy="4388766"/>
        </p:xfrm>
        <a:graphic>
          <a:graphicData uri="http://schemas.openxmlformats.org/drawingml/2006/table">
            <a:tbl>
              <a:tblPr firstRow="1" bandRow="1">
                <a:tableStyleId>{5C22544A-7EE6-4342-B048-85BDC9FD1C3A}</a:tableStyleId>
              </a:tblPr>
              <a:tblGrid>
                <a:gridCol w="9899679">
                  <a:extLst>
                    <a:ext uri="{9D8B030D-6E8A-4147-A177-3AD203B41FA5}">
                      <a16:colId xmlns:a16="http://schemas.microsoft.com/office/drawing/2014/main" val="3351278057"/>
                    </a:ext>
                  </a:extLst>
                </a:gridCol>
              </a:tblGrid>
              <a:tr h="553366">
                <a:tc>
                  <a:txBody>
                    <a:bodyPr/>
                    <a:lstStyle/>
                    <a:p>
                      <a:pPr lvl="0">
                        <a:buNone/>
                      </a:pPr>
                      <a:r>
                        <a:rPr lang="en-US" sz="2400" b="0" kern="1200">
                          <a:solidFill>
                            <a:schemeClr val="tx1">
                              <a:lumMod val="65000"/>
                              <a:lumOff val="35000"/>
                            </a:schemeClr>
                          </a:solidFill>
                          <a:latin typeface="Arial"/>
                          <a:ea typeface="+mn-ea"/>
                          <a:cs typeface="Arial"/>
                        </a:rPr>
                        <a:t>Parts of a book and how to hold it</a:t>
                      </a:r>
                    </a:p>
                  </a:txBody>
                  <a:tcPr>
                    <a:solidFill>
                      <a:schemeClr val="accent5">
                        <a:lumMod val="60000"/>
                        <a:lumOff val="40000"/>
                      </a:schemeClr>
                    </a:solidFill>
                  </a:tcPr>
                </a:tc>
                <a:extLst>
                  <a:ext uri="{0D108BD9-81ED-4DB2-BD59-A6C34878D82A}">
                    <a16:rowId xmlns:a16="http://schemas.microsoft.com/office/drawing/2014/main" val="132161240"/>
                  </a:ext>
                </a:extLst>
              </a:tr>
              <a:tr h="572448">
                <a:tc>
                  <a:txBody>
                    <a:bodyPr/>
                    <a:lstStyle/>
                    <a:p>
                      <a:pPr fontAlgn="base"/>
                      <a:r>
                        <a:rPr lang="en-US" sz="2400" b="0" kern="1200">
                          <a:solidFill>
                            <a:schemeClr val="tx1">
                              <a:lumMod val="65000"/>
                              <a:lumOff val="35000"/>
                            </a:schemeClr>
                          </a:solidFill>
                          <a:latin typeface="Arial"/>
                          <a:ea typeface="+mn-ea"/>
                          <a:cs typeface="Arial"/>
                        </a:rPr>
                        <a:t>The title, author, illustrator, and their roles</a:t>
                      </a:r>
                    </a:p>
                  </a:txBody>
                  <a:tcPr>
                    <a:solidFill>
                      <a:schemeClr val="accent5">
                        <a:lumMod val="20000"/>
                        <a:lumOff val="80000"/>
                      </a:schemeClr>
                    </a:solidFill>
                  </a:tcPr>
                </a:tc>
                <a:extLst>
                  <a:ext uri="{0D108BD9-81ED-4DB2-BD59-A6C34878D82A}">
                    <a16:rowId xmlns:a16="http://schemas.microsoft.com/office/drawing/2014/main" val="502887458"/>
                  </a:ext>
                </a:extLst>
              </a:tr>
              <a:tr h="591529">
                <a:tc>
                  <a:txBody>
                    <a:bodyPr/>
                    <a:lstStyle/>
                    <a:p>
                      <a:pPr fontAlgn="base"/>
                      <a:r>
                        <a:rPr lang="en-US" sz="2400" b="0" kern="1200">
                          <a:solidFill>
                            <a:schemeClr val="tx1">
                              <a:lumMod val="65000"/>
                              <a:lumOff val="35000"/>
                            </a:schemeClr>
                          </a:solidFill>
                          <a:latin typeface="Arial"/>
                          <a:ea typeface="+mn-ea"/>
                          <a:cs typeface="Arial"/>
                        </a:rPr>
                        <a:t>Be able to follow the direction of print when read to aloud​</a:t>
                      </a:r>
                    </a:p>
                  </a:txBody>
                  <a:tcPr>
                    <a:solidFill>
                      <a:schemeClr val="accent5">
                        <a:lumMod val="60000"/>
                        <a:lumOff val="40000"/>
                      </a:schemeClr>
                    </a:solidFill>
                  </a:tcPr>
                </a:tc>
                <a:extLst>
                  <a:ext uri="{0D108BD9-81ED-4DB2-BD59-A6C34878D82A}">
                    <a16:rowId xmlns:a16="http://schemas.microsoft.com/office/drawing/2014/main" val="2221068306"/>
                  </a:ext>
                </a:extLst>
              </a:tr>
              <a:tr h="591529">
                <a:tc>
                  <a:txBody>
                    <a:bodyPr/>
                    <a:lstStyle/>
                    <a:p>
                      <a:pPr fontAlgn="base"/>
                      <a:r>
                        <a:rPr lang="en-US" sz="2400" b="0" kern="1200">
                          <a:solidFill>
                            <a:schemeClr val="tx1">
                              <a:lumMod val="65000"/>
                              <a:lumOff val="35000"/>
                            </a:schemeClr>
                          </a:solidFill>
                          <a:latin typeface="Arial"/>
                          <a:ea typeface="+mn-ea"/>
                          <a:cs typeface="Arial"/>
                        </a:rPr>
                        <a:t>Distinguish between letters and words​</a:t>
                      </a:r>
                    </a:p>
                  </a:txBody>
                  <a:tcPr>
                    <a:solidFill>
                      <a:schemeClr val="accent5">
                        <a:lumMod val="20000"/>
                        <a:lumOff val="80000"/>
                      </a:schemeClr>
                    </a:solidFill>
                  </a:tcPr>
                </a:tc>
                <a:extLst>
                  <a:ext uri="{0D108BD9-81ED-4DB2-BD59-A6C34878D82A}">
                    <a16:rowId xmlns:a16="http://schemas.microsoft.com/office/drawing/2014/main" val="4009934183"/>
                  </a:ext>
                </a:extLst>
              </a:tr>
              <a:tr h="973162">
                <a:tc>
                  <a:txBody>
                    <a:bodyPr/>
                    <a:lstStyle/>
                    <a:p>
                      <a:pPr fontAlgn="base"/>
                      <a:r>
                        <a:rPr lang="en-US" sz="2400" b="0" kern="1200">
                          <a:solidFill>
                            <a:schemeClr val="tx1">
                              <a:lumMod val="65000"/>
                              <a:lumOff val="35000"/>
                            </a:schemeClr>
                          </a:solidFill>
                          <a:latin typeface="Arial"/>
                          <a:ea typeface="+mn-ea"/>
                          <a:cs typeface="Arial"/>
                        </a:rPr>
                        <a:t>Identify spaces between words and understand different words compose a sentence</a:t>
                      </a:r>
                    </a:p>
                  </a:txBody>
                  <a:tcPr>
                    <a:solidFill>
                      <a:schemeClr val="accent5">
                        <a:lumMod val="60000"/>
                        <a:lumOff val="40000"/>
                      </a:schemeClr>
                    </a:solidFill>
                  </a:tcPr>
                </a:tc>
                <a:extLst>
                  <a:ext uri="{0D108BD9-81ED-4DB2-BD59-A6C34878D82A}">
                    <a16:rowId xmlns:a16="http://schemas.microsoft.com/office/drawing/2014/main" val="79178244"/>
                  </a:ext>
                </a:extLst>
              </a:tr>
              <a:tr h="553366">
                <a:tc>
                  <a:txBody>
                    <a:bodyPr/>
                    <a:lstStyle/>
                    <a:p>
                      <a:pPr fontAlgn="base"/>
                      <a:r>
                        <a:rPr lang="en-US" sz="2400" b="0" kern="1200">
                          <a:solidFill>
                            <a:schemeClr val="tx1">
                              <a:lumMod val="65000"/>
                              <a:lumOff val="35000"/>
                            </a:schemeClr>
                          </a:solidFill>
                          <a:latin typeface="Arial"/>
                          <a:ea typeface="+mn-ea"/>
                          <a:cs typeface="Arial"/>
                        </a:rPr>
                        <a:t>Understand that print gives meaning to spoken language</a:t>
                      </a:r>
                    </a:p>
                  </a:txBody>
                  <a:tcPr>
                    <a:solidFill>
                      <a:schemeClr val="accent5">
                        <a:lumMod val="20000"/>
                        <a:lumOff val="80000"/>
                      </a:schemeClr>
                    </a:solidFill>
                  </a:tcPr>
                </a:tc>
                <a:extLst>
                  <a:ext uri="{0D108BD9-81ED-4DB2-BD59-A6C34878D82A}">
                    <a16:rowId xmlns:a16="http://schemas.microsoft.com/office/drawing/2014/main" val="576706331"/>
                  </a:ext>
                </a:extLst>
              </a:tr>
              <a:tr h="553366">
                <a:tc>
                  <a:txBody>
                    <a:bodyPr/>
                    <a:lstStyle/>
                    <a:p>
                      <a:pPr fontAlgn="base"/>
                      <a:r>
                        <a:rPr lang="en-US" sz="2400" b="0" kern="1200">
                          <a:solidFill>
                            <a:schemeClr val="tx1">
                              <a:lumMod val="65000"/>
                              <a:lumOff val="35000"/>
                            </a:schemeClr>
                          </a:solidFill>
                          <a:latin typeface="Arial"/>
                          <a:ea typeface="+mn-ea"/>
                          <a:cs typeface="Arial"/>
                        </a:rPr>
                        <a:t>Connect relationship between illustrations and print​</a:t>
                      </a:r>
                    </a:p>
                  </a:txBody>
                  <a:tcPr>
                    <a:solidFill>
                      <a:schemeClr val="accent5">
                        <a:lumMod val="60000"/>
                        <a:lumOff val="40000"/>
                      </a:schemeClr>
                    </a:solidFill>
                  </a:tcPr>
                </a:tc>
                <a:extLst>
                  <a:ext uri="{0D108BD9-81ED-4DB2-BD59-A6C34878D82A}">
                    <a16:rowId xmlns:a16="http://schemas.microsoft.com/office/drawing/2014/main" val="1601193916"/>
                  </a:ext>
                </a:extLst>
              </a:tr>
            </a:tbl>
          </a:graphicData>
        </a:graphic>
      </p:graphicFrame>
      <p:sp>
        <p:nvSpPr>
          <p:cNvPr id="11" name="TextBox 1">
            <a:extLst>
              <a:ext uri="{FF2B5EF4-FFF2-40B4-BE49-F238E27FC236}">
                <a16:creationId xmlns:a16="http://schemas.microsoft.com/office/drawing/2014/main" id="{268C2735-97F9-4A43-91F0-FF14DCFDF829}"/>
              </a:ext>
            </a:extLst>
          </p:cNvPr>
          <p:cNvSpPr txBox="1"/>
          <p:nvPr/>
        </p:nvSpPr>
        <p:spPr>
          <a:xfrm>
            <a:off x="2822" y="6547115"/>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solidFill>
                  <a:schemeClr val="bg1"/>
                </a:solidFill>
              </a:rPr>
              <a:t>Teaching Reading Sourcebook</a:t>
            </a:r>
          </a:p>
        </p:txBody>
      </p:sp>
    </p:spTree>
    <p:extLst>
      <p:ext uri="{BB962C8B-B14F-4D97-AF65-F5344CB8AC3E}">
        <p14:creationId xmlns:p14="http://schemas.microsoft.com/office/powerpoint/2010/main" val="235709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FA50-6086-8A4F-99F6-6737B35FFBC4}"/>
              </a:ext>
            </a:extLst>
          </p:cNvPr>
          <p:cNvSpPr>
            <a:spLocks noGrp="1"/>
          </p:cNvSpPr>
          <p:nvPr>
            <p:ph type="title"/>
          </p:nvPr>
        </p:nvSpPr>
        <p:spPr/>
        <p:txBody>
          <a:bodyPr/>
          <a:lstStyle/>
          <a:p>
            <a:r>
              <a:rPr lang="en-US"/>
              <a:t>Mississippi Department of Education</a:t>
            </a:r>
          </a:p>
        </p:txBody>
      </p:sp>
      <p:sp>
        <p:nvSpPr>
          <p:cNvPr id="3" name="Slide Number Placeholder 2">
            <a:extLst>
              <a:ext uri="{FF2B5EF4-FFF2-40B4-BE49-F238E27FC236}">
                <a16:creationId xmlns:a16="http://schemas.microsoft.com/office/drawing/2014/main" id="{2204A568-B0BD-8645-A781-E5705AA4E542}"/>
              </a:ext>
            </a:extLst>
          </p:cNvPr>
          <p:cNvSpPr>
            <a:spLocks noGrp="1"/>
          </p:cNvSpPr>
          <p:nvPr>
            <p:ph type="sldNum" sz="quarter" idx="12"/>
          </p:nvPr>
        </p:nvSpPr>
        <p:spPr/>
        <p:txBody>
          <a:bodyPr/>
          <a:lstStyle/>
          <a:p>
            <a:fld id="{84E24DD3-0117-F947-8F74-C808912B5A2D}" type="slidenum">
              <a:rPr lang="en-US" smtClean="0"/>
              <a:pPr/>
              <a:t>2</a:t>
            </a:fld>
            <a:endParaRPr lang="en-US"/>
          </a:p>
        </p:txBody>
      </p:sp>
    </p:spTree>
    <p:extLst>
      <p:ext uri="{BB962C8B-B14F-4D97-AF65-F5344CB8AC3E}">
        <p14:creationId xmlns:p14="http://schemas.microsoft.com/office/powerpoint/2010/main" val="265557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a:latin typeface="Arial"/>
                <a:cs typeface="Arial"/>
              </a:rPr>
              <a:t>Concepts of Print: Modeling at the Teacher Table</a:t>
            </a:r>
            <a:endParaRPr lang="en-US"/>
          </a:p>
        </p:txBody>
      </p:sp>
      <p:sp>
        <p:nvSpPr>
          <p:cNvPr id="3" name="Content Placeholder 2">
            <a:extLst>
              <a:ext uri="{FF2B5EF4-FFF2-40B4-BE49-F238E27FC236}">
                <a16:creationId xmlns:a16="http://schemas.microsoft.com/office/drawing/2014/main" id="{A5552A36-7966-F741-9799-77A69E029E7D}"/>
              </a:ext>
            </a:extLst>
          </p:cNvPr>
          <p:cNvSpPr>
            <a:spLocks noGrp="1"/>
          </p:cNvSpPr>
          <p:nvPr>
            <p:ph idx="1"/>
          </p:nvPr>
        </p:nvSpPr>
        <p:spPr>
          <a:xfrm>
            <a:off x="502908" y="1058365"/>
            <a:ext cx="11433720" cy="4382814"/>
          </a:xfrm>
        </p:spPr>
        <p:txBody>
          <a:bodyPr vert="horz" lIns="91440" tIns="45720" rIns="91440" bIns="45720" rtlCol="0" anchor="t">
            <a:normAutofit fontScale="92500" lnSpcReduction="10000"/>
          </a:bodyPr>
          <a:lstStyle/>
          <a:p>
            <a:pPr marL="0" indent="0">
              <a:lnSpc>
                <a:spcPct val="114999"/>
              </a:lnSpc>
              <a:spcBef>
                <a:spcPts val="0"/>
              </a:spcBef>
              <a:spcAft>
                <a:spcPts val="1600"/>
              </a:spcAft>
              <a:buNone/>
            </a:pPr>
            <a:r>
              <a:rPr lang="en-US" sz="3000" b="1">
                <a:latin typeface="Arial"/>
                <a:cs typeface="Arial"/>
              </a:rPr>
              <a:t>Text Directionality:</a:t>
            </a:r>
            <a:endParaRPr lang="en-US"/>
          </a:p>
          <a:p>
            <a:pPr>
              <a:lnSpc>
                <a:spcPct val="114999"/>
              </a:lnSpc>
              <a:spcBef>
                <a:spcPts val="0"/>
              </a:spcBef>
              <a:spcAft>
                <a:spcPts val="1600"/>
              </a:spcAft>
            </a:pPr>
            <a:r>
              <a:rPr lang="en-US" sz="3000">
                <a:latin typeface="Arial"/>
                <a:cs typeface="Arial"/>
              </a:rPr>
              <a:t>Read left to right continuously across the page by sweeping back</a:t>
            </a:r>
          </a:p>
          <a:p>
            <a:pPr marL="0" indent="0" algn="just">
              <a:lnSpc>
                <a:spcPct val="114999"/>
              </a:lnSpc>
              <a:spcBef>
                <a:spcPts val="0"/>
              </a:spcBef>
              <a:spcAft>
                <a:spcPts val="1600"/>
              </a:spcAft>
              <a:buNone/>
            </a:pPr>
            <a:r>
              <a:rPr lang="en-US" sz="3000" b="1">
                <a:latin typeface="Arial"/>
                <a:cs typeface="Arial"/>
              </a:rPr>
              <a:t>Concept of Word: </a:t>
            </a:r>
          </a:p>
          <a:p>
            <a:pPr>
              <a:lnSpc>
                <a:spcPct val="114999"/>
              </a:lnSpc>
              <a:spcBef>
                <a:spcPts val="0"/>
              </a:spcBef>
              <a:spcAft>
                <a:spcPts val="1600"/>
              </a:spcAft>
            </a:pPr>
            <a:r>
              <a:rPr lang="en-US" sz="3000">
                <a:latin typeface="Arial"/>
                <a:cs typeface="Arial"/>
              </a:rPr>
              <a:t>Use colored lines or fingers to frame words in text or build the number of words in a sentence with a visual</a:t>
            </a:r>
          </a:p>
          <a:p>
            <a:pPr>
              <a:lnSpc>
                <a:spcPct val="114999"/>
              </a:lnSpc>
              <a:spcBef>
                <a:spcPts val="0"/>
              </a:spcBef>
              <a:spcAft>
                <a:spcPts val="1600"/>
              </a:spcAft>
            </a:pPr>
            <a:r>
              <a:rPr lang="en-US" sz="3000">
                <a:latin typeface="Arial"/>
                <a:cs typeface="Arial"/>
              </a:rPr>
              <a:t> Students may then count the number of words and practice reading the sentence.</a:t>
            </a:r>
          </a:p>
          <a:p>
            <a:pPr marL="0" indent="0">
              <a:buNone/>
            </a:pPr>
            <a:endParaRPr lang="en-US"/>
          </a:p>
          <a:p>
            <a:endParaRPr lang="en-US"/>
          </a:p>
        </p:txBody>
      </p:sp>
      <p:sp>
        <p:nvSpPr>
          <p:cNvPr id="5" name="TextBox 1">
            <a:extLst>
              <a:ext uri="{FF2B5EF4-FFF2-40B4-BE49-F238E27FC236}">
                <a16:creationId xmlns:a16="http://schemas.microsoft.com/office/drawing/2014/main" id="{B7548E4A-9F08-4FC7-87ED-1C1842C6A204}"/>
              </a:ext>
            </a:extLst>
          </p:cNvPr>
          <p:cNvSpPr txBox="1"/>
          <p:nvPr/>
        </p:nvSpPr>
        <p:spPr>
          <a:xfrm>
            <a:off x="5945" y="6545447"/>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solidFill>
                  <a:srgbClr val="FCF7F7"/>
                </a:solidFill>
              </a:rPr>
              <a:t>Teaching Reading Sourcebook</a:t>
            </a:r>
          </a:p>
        </p:txBody>
      </p:sp>
    </p:spTree>
    <p:extLst>
      <p:ext uri="{BB962C8B-B14F-4D97-AF65-F5344CB8AC3E}">
        <p14:creationId xmlns:p14="http://schemas.microsoft.com/office/powerpoint/2010/main" val="3010765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a:latin typeface="Arial"/>
                <a:cs typeface="Arial"/>
              </a:rPr>
              <a:t>Concepts of Print: Modeling at the Teacher Table</a:t>
            </a:r>
            <a:endParaRPr lang="en-US"/>
          </a:p>
        </p:txBody>
      </p:sp>
      <p:sp>
        <p:nvSpPr>
          <p:cNvPr id="3" name="Content Placeholder 2">
            <a:extLst>
              <a:ext uri="{FF2B5EF4-FFF2-40B4-BE49-F238E27FC236}">
                <a16:creationId xmlns:a16="http://schemas.microsoft.com/office/drawing/2014/main" id="{A5552A36-7966-F741-9799-77A69E029E7D}"/>
              </a:ext>
            </a:extLst>
          </p:cNvPr>
          <p:cNvSpPr>
            <a:spLocks noGrp="1"/>
          </p:cNvSpPr>
          <p:nvPr>
            <p:ph idx="1"/>
          </p:nvPr>
        </p:nvSpPr>
        <p:spPr>
          <a:xfrm>
            <a:off x="366486" y="985220"/>
            <a:ext cx="10515600" cy="4382814"/>
          </a:xfrm>
        </p:spPr>
        <p:txBody>
          <a:bodyPr vert="horz" lIns="91440" tIns="45720" rIns="91440" bIns="45720" rtlCol="0" anchor="t">
            <a:normAutofit fontScale="85000" lnSpcReduction="10000"/>
          </a:bodyPr>
          <a:lstStyle/>
          <a:p>
            <a:pPr>
              <a:lnSpc>
                <a:spcPct val="114999"/>
              </a:lnSpc>
              <a:spcBef>
                <a:spcPts val="0"/>
              </a:spcBef>
              <a:spcAft>
                <a:spcPts val="1600"/>
              </a:spcAft>
            </a:pPr>
            <a:r>
              <a:rPr lang="en-US" sz="3000">
                <a:latin typeface="Arial"/>
                <a:cs typeface="Arial"/>
              </a:rPr>
              <a:t>Use matching and sorting activities for students to identify identical letters/words, letters with similar shapes, or to sort out letters from numbers and words.</a:t>
            </a:r>
          </a:p>
          <a:p>
            <a:pPr>
              <a:lnSpc>
                <a:spcPct val="114999"/>
              </a:lnSpc>
              <a:spcBef>
                <a:spcPts val="0"/>
              </a:spcBef>
              <a:spcAft>
                <a:spcPts val="1600"/>
              </a:spcAft>
            </a:pPr>
            <a:r>
              <a:rPr lang="en-US" sz="3000">
                <a:latin typeface="Arial"/>
                <a:cs typeface="Arial"/>
              </a:rPr>
              <a:t>Bring meaning to words and illustrations through having students identify words in text that represent the image. </a:t>
            </a:r>
          </a:p>
          <a:p>
            <a:pPr>
              <a:lnSpc>
                <a:spcPct val="114999"/>
              </a:lnSpc>
              <a:spcBef>
                <a:spcPts val="0"/>
              </a:spcBef>
              <a:spcAft>
                <a:spcPts val="1600"/>
              </a:spcAft>
            </a:pPr>
            <a:r>
              <a:rPr lang="en-US" sz="3000">
                <a:latin typeface="Arial"/>
                <a:cs typeface="Arial"/>
              </a:rPr>
              <a:t>Read a sentence from a text, cut it up, and have students reorder. </a:t>
            </a:r>
          </a:p>
          <a:p>
            <a:pPr>
              <a:lnSpc>
                <a:spcPct val="114999"/>
              </a:lnSpc>
              <a:spcBef>
                <a:spcPts val="0"/>
              </a:spcBef>
              <a:spcAft>
                <a:spcPts val="1600"/>
              </a:spcAft>
            </a:pPr>
            <a:r>
              <a:rPr lang="en-US" sz="3000">
                <a:latin typeface="Arial"/>
                <a:cs typeface="Arial"/>
              </a:rPr>
              <a:t>Each activity should follow the I do, we do, you do model.</a:t>
            </a:r>
          </a:p>
          <a:p>
            <a:pPr marL="342900" indent="-342900">
              <a:lnSpc>
                <a:spcPct val="114999"/>
              </a:lnSpc>
              <a:spcBef>
                <a:spcPts val="0"/>
              </a:spcBef>
              <a:spcAft>
                <a:spcPts val="1600"/>
              </a:spcAft>
              <a:buFont typeface="Courier New,monospace" panose="020B0604020202020204" pitchFamily="34" charset="0"/>
              <a:buChar char="o"/>
            </a:pPr>
            <a:endParaRPr lang="en-US" sz="3000" b="1">
              <a:latin typeface="Arial"/>
              <a:cs typeface="Arial"/>
            </a:endParaRPr>
          </a:p>
          <a:p>
            <a:pPr marL="0" indent="0">
              <a:buNone/>
            </a:pPr>
            <a:endParaRPr lang="en-US"/>
          </a:p>
          <a:p>
            <a:endParaRPr lang="en-US"/>
          </a:p>
        </p:txBody>
      </p:sp>
      <p:pic>
        <p:nvPicPr>
          <p:cNvPr id="4" name="Picture 5" descr="A picture containing clipart&#10;&#10;Description automatically generated">
            <a:extLst>
              <a:ext uri="{FF2B5EF4-FFF2-40B4-BE49-F238E27FC236}">
                <a16:creationId xmlns:a16="http://schemas.microsoft.com/office/drawing/2014/main" id="{DA6F440B-B1AD-41F5-A815-CA0F2C57D752}"/>
              </a:ext>
            </a:extLst>
          </p:cNvPr>
          <p:cNvPicPr>
            <a:picLocks noChangeAspect="1"/>
          </p:cNvPicPr>
          <p:nvPr/>
        </p:nvPicPr>
        <p:blipFill>
          <a:blip r:embed="rId3"/>
          <a:stretch>
            <a:fillRect/>
          </a:stretch>
        </p:blipFill>
        <p:spPr>
          <a:xfrm>
            <a:off x="9889067" y="4243062"/>
            <a:ext cx="2307772" cy="1722257"/>
          </a:xfrm>
          <a:prstGeom prst="rect">
            <a:avLst/>
          </a:prstGeom>
        </p:spPr>
      </p:pic>
    </p:spTree>
    <p:extLst>
      <p:ext uri="{BB962C8B-B14F-4D97-AF65-F5344CB8AC3E}">
        <p14:creationId xmlns:p14="http://schemas.microsoft.com/office/powerpoint/2010/main" val="229226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E5AEA-55AC-AE40-B772-32984C455C22}"/>
              </a:ext>
            </a:extLst>
          </p:cNvPr>
          <p:cNvSpPr>
            <a:spLocks noGrp="1"/>
          </p:cNvSpPr>
          <p:nvPr>
            <p:ph type="title"/>
          </p:nvPr>
        </p:nvSpPr>
        <p:spPr>
          <a:xfrm>
            <a:off x="439651" y="380623"/>
            <a:ext cx="6140062" cy="5265046"/>
          </a:xfrm>
        </p:spPr>
        <p:txBody>
          <a:bodyPr/>
          <a:lstStyle/>
          <a:p>
            <a:r>
              <a:rPr lang="en-US">
                <a:latin typeface="Arial"/>
                <a:cs typeface="Arial"/>
              </a:rPr>
              <a:t>Phonological Awareness</a:t>
            </a:r>
            <a:endParaRPr lang="en-US"/>
          </a:p>
        </p:txBody>
      </p:sp>
    </p:spTree>
    <p:extLst>
      <p:ext uri="{BB962C8B-B14F-4D97-AF65-F5344CB8AC3E}">
        <p14:creationId xmlns:p14="http://schemas.microsoft.com/office/powerpoint/2010/main" val="2411585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pPr>
              <a:lnSpc>
                <a:spcPct val="114999"/>
              </a:lnSpc>
            </a:pPr>
            <a:r>
              <a:rPr lang="en-US"/>
              <a:t>Phonological Awareness</a:t>
            </a:r>
          </a:p>
        </p:txBody>
      </p:sp>
      <p:sp>
        <p:nvSpPr>
          <p:cNvPr id="7" name="TextBox 6">
            <a:extLst>
              <a:ext uri="{FF2B5EF4-FFF2-40B4-BE49-F238E27FC236}">
                <a16:creationId xmlns:a16="http://schemas.microsoft.com/office/drawing/2014/main" id="{2AC72197-65D5-453A-A39D-9931BBC0D3CC}"/>
              </a:ext>
            </a:extLst>
          </p:cNvPr>
          <p:cNvSpPr txBox="1"/>
          <p:nvPr/>
        </p:nvSpPr>
        <p:spPr>
          <a:xfrm>
            <a:off x="279734" y="730067"/>
            <a:ext cx="7718542" cy="5293757"/>
          </a:xfrm>
          <a:prstGeom prst="rect">
            <a:avLst/>
          </a:prstGeom>
          <a:noFill/>
        </p:spPr>
        <p:txBody>
          <a:bodyPr wrap="square" lIns="91440" tIns="45720" rIns="91440" bIns="45720" anchor="t">
            <a:spAutoFit/>
          </a:bodyPr>
          <a:lstStyle/>
          <a:p>
            <a:pPr marL="285750" indent="-285750">
              <a:spcBef>
                <a:spcPts val="1200"/>
              </a:spcBef>
              <a:buFont typeface="Arial" panose="020B0604020202020204" pitchFamily="34" charset="0"/>
              <a:buChar char="•"/>
            </a:pPr>
            <a:r>
              <a:rPr lang="en-US" sz="2800">
                <a:solidFill>
                  <a:srgbClr val="595959"/>
                </a:solidFill>
                <a:latin typeface="Arial"/>
                <a:cs typeface="Arial"/>
              </a:rPr>
              <a:t>Identifying and manipulating sound parts in spoken language. This includes syllables, pictures or onset and rime, and individual phonemes. </a:t>
            </a:r>
          </a:p>
          <a:p>
            <a:pPr marL="285750" indent="-285750">
              <a:spcBef>
                <a:spcPts val="1200"/>
              </a:spcBef>
              <a:buFont typeface="Arial" panose="020B0604020202020204" pitchFamily="34" charset="0"/>
              <a:buChar char="•"/>
            </a:pPr>
            <a:r>
              <a:rPr lang="en-US" sz="2800">
                <a:solidFill>
                  <a:srgbClr val="595959"/>
                </a:solidFill>
                <a:latin typeface="Arial"/>
                <a:cs typeface="Arial"/>
              </a:rPr>
              <a:t>Picture manipulatives can be used to support, but no letters.</a:t>
            </a:r>
          </a:p>
          <a:p>
            <a:pPr marL="285750" indent="-285750">
              <a:spcBef>
                <a:spcPts val="1200"/>
              </a:spcBef>
              <a:buFont typeface="Arial" panose="020B0604020202020204" pitchFamily="34" charset="0"/>
              <a:buChar char="•"/>
            </a:pPr>
            <a:r>
              <a:rPr lang="en-US" sz="2800">
                <a:solidFill>
                  <a:srgbClr val="595959"/>
                </a:solidFill>
                <a:latin typeface="Arial"/>
                <a:cs typeface="Arial"/>
              </a:rPr>
              <a:t>No print, can be done with your eyes closed!</a:t>
            </a:r>
          </a:p>
          <a:p>
            <a:pPr marL="285750" indent="-285750">
              <a:spcBef>
                <a:spcPts val="1200"/>
              </a:spcBef>
              <a:buFont typeface="Arial" panose="020B0604020202020204" pitchFamily="34" charset="0"/>
              <a:buChar char="•"/>
            </a:pPr>
            <a:r>
              <a:rPr lang="en-US" sz="2800" b="1">
                <a:solidFill>
                  <a:srgbClr val="595959"/>
                </a:solidFill>
                <a:latin typeface="Arial"/>
                <a:cs typeface="Arial"/>
              </a:rPr>
              <a:t>Older students only with deficits,</a:t>
            </a:r>
            <a:r>
              <a:rPr lang="en-US" sz="2800">
                <a:solidFill>
                  <a:srgbClr val="595959"/>
                </a:solidFill>
                <a:latin typeface="Arial"/>
                <a:cs typeface="Arial"/>
              </a:rPr>
              <a:t> may use letters to help link understanding and support phonology.</a:t>
            </a:r>
            <a:endParaRPr lang="en-US" sz="2000">
              <a:solidFill>
                <a:srgbClr val="595959"/>
              </a:solidFill>
              <a:latin typeface="Arial"/>
              <a:cs typeface="Arial"/>
            </a:endParaRPr>
          </a:p>
          <a:p>
            <a:pPr marL="285750" indent="-285750">
              <a:buFont typeface="Arial" panose="020B0604020202020204" pitchFamily="34" charset="0"/>
              <a:buChar char="•"/>
            </a:pPr>
            <a:endParaRPr lang="en-US" sz="2800"/>
          </a:p>
        </p:txBody>
      </p:sp>
      <p:sp>
        <p:nvSpPr>
          <p:cNvPr id="8" name="TextBox 7">
            <a:extLst>
              <a:ext uri="{FF2B5EF4-FFF2-40B4-BE49-F238E27FC236}">
                <a16:creationId xmlns:a16="http://schemas.microsoft.com/office/drawing/2014/main" id="{D0D4F1FD-9CBC-45F5-8936-6448B7A2EE8B}"/>
              </a:ext>
            </a:extLst>
          </p:cNvPr>
          <p:cNvSpPr txBox="1"/>
          <p:nvPr/>
        </p:nvSpPr>
        <p:spPr>
          <a:xfrm>
            <a:off x="3815514" y="5729629"/>
            <a:ext cx="3462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595959"/>
                </a:solidFill>
                <a:latin typeface="Arial"/>
                <a:cs typeface="Arial"/>
              </a:rPr>
              <a:t>Barksdale Reading Institute</a:t>
            </a:r>
          </a:p>
        </p:txBody>
      </p:sp>
      <p:pic>
        <p:nvPicPr>
          <p:cNvPr id="9" name="Picture 18" descr="A group of people sitting at a table&#10;&#10;Description generated with high confidence">
            <a:extLst>
              <a:ext uri="{FF2B5EF4-FFF2-40B4-BE49-F238E27FC236}">
                <a16:creationId xmlns:a16="http://schemas.microsoft.com/office/drawing/2014/main" id="{12787EBF-2157-49AA-A9A0-AEA90F0DC594}"/>
              </a:ext>
            </a:extLst>
          </p:cNvPr>
          <p:cNvPicPr>
            <a:picLocks noChangeAspect="1"/>
          </p:cNvPicPr>
          <p:nvPr/>
        </p:nvPicPr>
        <p:blipFill>
          <a:blip r:embed="rId3"/>
          <a:stretch>
            <a:fillRect/>
          </a:stretch>
        </p:blipFill>
        <p:spPr>
          <a:xfrm>
            <a:off x="9046072" y="2855885"/>
            <a:ext cx="3133903" cy="1834909"/>
          </a:xfrm>
          <a:prstGeom prst="rect">
            <a:avLst/>
          </a:prstGeom>
        </p:spPr>
      </p:pic>
      <p:sp>
        <p:nvSpPr>
          <p:cNvPr id="10" name="Arrow: Right 9">
            <a:extLst>
              <a:ext uri="{FF2B5EF4-FFF2-40B4-BE49-F238E27FC236}">
                <a16:creationId xmlns:a16="http://schemas.microsoft.com/office/drawing/2014/main" id="{9931716D-8B66-44A8-A1C7-68627BB624F0}"/>
              </a:ext>
            </a:extLst>
          </p:cNvPr>
          <p:cNvSpPr/>
          <p:nvPr/>
        </p:nvSpPr>
        <p:spPr>
          <a:xfrm>
            <a:off x="7904369" y="3627526"/>
            <a:ext cx="1012772" cy="427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784DC7-3227-40C7-8D29-DE0EF1CD9073}"/>
              </a:ext>
            </a:extLst>
          </p:cNvPr>
          <p:cNvSpPr txBox="1"/>
          <p:nvPr/>
        </p:nvSpPr>
        <p:spPr>
          <a:xfrm>
            <a:off x="9181265" y="5480322"/>
            <a:ext cx="2863516" cy="651773"/>
          </a:xfrm>
          <a:prstGeom prst="rect">
            <a:avLst/>
          </a:prstGeom>
        </p:spPr>
        <p:txBody>
          <a:bodyPr anchor="t">
            <a:normAutofit fontScale="85000" lnSpcReduction="10000"/>
          </a:bodyPr>
          <a:lstStyle/>
          <a:p>
            <a:r>
              <a:rPr lang="en-US">
                <a:hlinkClick r:id="rId4"/>
              </a:rPr>
              <a:t>This Photo</a:t>
            </a:r>
            <a:r>
              <a:rPr lang="en-US"/>
              <a:t> by Unknown author is licensed under </a:t>
            </a:r>
            <a:r>
              <a:rPr lang="en-US">
                <a:hlinkClick r:id="rId5"/>
              </a:rPr>
              <a:t>CC BY-NC</a:t>
            </a:r>
            <a:r>
              <a:rPr lang="en-US"/>
              <a:t>.</a:t>
            </a:r>
          </a:p>
        </p:txBody>
      </p:sp>
    </p:spTree>
    <p:extLst>
      <p:ext uri="{BB962C8B-B14F-4D97-AF65-F5344CB8AC3E}">
        <p14:creationId xmlns:p14="http://schemas.microsoft.com/office/powerpoint/2010/main" val="695634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sz="2400"/>
              <a:t>Effective Phonological Awareness Instruction</a:t>
            </a:r>
          </a:p>
        </p:txBody>
      </p:sp>
      <p:sp>
        <p:nvSpPr>
          <p:cNvPr id="4" name="TextBox 3">
            <a:extLst>
              <a:ext uri="{FF2B5EF4-FFF2-40B4-BE49-F238E27FC236}">
                <a16:creationId xmlns:a16="http://schemas.microsoft.com/office/drawing/2014/main" id="{E0A92D86-B486-4CE4-A356-AA1A20D1392E}"/>
              </a:ext>
            </a:extLst>
          </p:cNvPr>
          <p:cNvSpPr txBox="1"/>
          <p:nvPr/>
        </p:nvSpPr>
        <p:spPr>
          <a:xfrm>
            <a:off x="412618" y="847956"/>
            <a:ext cx="10728624" cy="2476191"/>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800">
                <a:solidFill>
                  <a:srgbClr val="595959"/>
                </a:solidFill>
                <a:latin typeface="Arial"/>
                <a:cs typeface="Arial"/>
              </a:rPr>
              <a:t>Explicit and systematic instruction in nature</a:t>
            </a:r>
          </a:p>
          <a:p>
            <a:pPr marL="457200" indent="-457200">
              <a:lnSpc>
                <a:spcPct val="114999"/>
              </a:lnSpc>
              <a:buFont typeface="Arial" panose="020B0604020202020204" pitchFamily="34" charset="0"/>
              <a:buChar char="•"/>
            </a:pPr>
            <a:r>
              <a:rPr lang="en-US" sz="2800">
                <a:solidFill>
                  <a:srgbClr val="595959"/>
                </a:solidFill>
                <a:latin typeface="Arial"/>
                <a:cs typeface="Arial"/>
              </a:rPr>
              <a:t>Conduct in whole/small groups</a:t>
            </a:r>
          </a:p>
          <a:p>
            <a:pPr marL="457200" indent="-457200">
              <a:lnSpc>
                <a:spcPct val="114999"/>
              </a:lnSpc>
              <a:buFont typeface="Arial" panose="020B0604020202020204" pitchFamily="34" charset="0"/>
              <a:buChar char="•"/>
            </a:pPr>
            <a:r>
              <a:rPr lang="en-US" sz="2800">
                <a:solidFill>
                  <a:srgbClr val="595959"/>
                </a:solidFill>
                <a:latin typeface="Arial"/>
                <a:cs typeface="Arial"/>
              </a:rPr>
              <a:t>Focus on no more than one or two skills simultaneously</a:t>
            </a:r>
          </a:p>
          <a:p>
            <a:pPr marL="457200" indent="-457200">
              <a:lnSpc>
                <a:spcPct val="114999"/>
              </a:lnSpc>
              <a:buFont typeface="Arial" panose="020B0604020202020204" pitchFamily="34" charset="0"/>
              <a:buChar char="•"/>
            </a:pPr>
            <a:r>
              <a:rPr lang="en-US" sz="2800">
                <a:solidFill>
                  <a:srgbClr val="595959"/>
                </a:solidFill>
                <a:latin typeface="Arial"/>
                <a:cs typeface="Arial"/>
              </a:rPr>
              <a:t>Utilize manipulatives to make concepts more concrete</a:t>
            </a:r>
          </a:p>
          <a:p>
            <a:pPr marL="457200" indent="-457200">
              <a:lnSpc>
                <a:spcPct val="114999"/>
              </a:lnSpc>
              <a:buFont typeface="Arial" panose="020B0604020202020204" pitchFamily="34" charset="0"/>
              <a:buChar char="•"/>
            </a:pPr>
            <a:r>
              <a:rPr lang="en-US" sz="2800">
                <a:solidFill>
                  <a:srgbClr val="595959"/>
                </a:solidFill>
                <a:latin typeface="Arial"/>
                <a:cs typeface="Arial"/>
              </a:rPr>
              <a:t>Correctly pronounce phonemes</a:t>
            </a:r>
          </a:p>
        </p:txBody>
      </p:sp>
      <p:sp>
        <p:nvSpPr>
          <p:cNvPr id="7" name="Speech Bubble: Rectangle with Corners Rounded 6">
            <a:extLst>
              <a:ext uri="{FF2B5EF4-FFF2-40B4-BE49-F238E27FC236}">
                <a16:creationId xmlns:a16="http://schemas.microsoft.com/office/drawing/2014/main" id="{31889442-D626-4F42-807A-AB11CDCF1ACC}"/>
              </a:ext>
            </a:extLst>
          </p:cNvPr>
          <p:cNvSpPr/>
          <p:nvPr/>
        </p:nvSpPr>
        <p:spPr>
          <a:xfrm>
            <a:off x="3309248" y="3429000"/>
            <a:ext cx="7471047" cy="2316565"/>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200">
                <a:solidFill>
                  <a:srgbClr val="595959"/>
                </a:solidFill>
                <a:latin typeface="Arial"/>
                <a:cs typeface="Arial"/>
              </a:rPr>
              <a:t>Phoneme awareness performance is a strong predictor of long-term reading and spelling success and can predict literacy performance more accurately than variables such as intelligence, vocabulary, knowledge, and socioeconomic status.</a:t>
            </a:r>
          </a:p>
          <a:p>
            <a:pPr algn="ctr"/>
            <a:r>
              <a:rPr lang="en-US" sz="2200">
                <a:solidFill>
                  <a:srgbClr val="595959"/>
                </a:solidFill>
                <a:latin typeface="Arial"/>
                <a:cs typeface="Arial"/>
              </a:rPr>
              <a:t>- Gillon, 2004</a:t>
            </a:r>
          </a:p>
        </p:txBody>
      </p:sp>
      <p:sp>
        <p:nvSpPr>
          <p:cNvPr id="8" name="TextBox 7">
            <a:extLst>
              <a:ext uri="{FF2B5EF4-FFF2-40B4-BE49-F238E27FC236}">
                <a16:creationId xmlns:a16="http://schemas.microsoft.com/office/drawing/2014/main" id="{79E0D775-317E-4716-B16F-9E2EFE77F818}"/>
              </a:ext>
            </a:extLst>
          </p:cNvPr>
          <p:cNvSpPr txBox="1"/>
          <p:nvPr/>
        </p:nvSpPr>
        <p:spPr>
          <a:xfrm>
            <a:off x="9064773" y="5731435"/>
            <a:ext cx="34310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595959"/>
                </a:solidFill>
              </a:rPr>
              <a:t>Teaching Reading </a:t>
            </a:r>
            <a:r>
              <a:rPr lang="en-US">
                <a:solidFill>
                  <a:srgbClr val="595959"/>
                </a:solidFill>
                <a:latin typeface="Arial"/>
                <a:cs typeface="Arial"/>
              </a:rPr>
              <a:t>Sourcebook</a:t>
            </a:r>
          </a:p>
        </p:txBody>
      </p:sp>
      <p:sp>
        <p:nvSpPr>
          <p:cNvPr id="10" name="TextBox 9">
            <a:extLst>
              <a:ext uri="{FF2B5EF4-FFF2-40B4-BE49-F238E27FC236}">
                <a16:creationId xmlns:a16="http://schemas.microsoft.com/office/drawing/2014/main" id="{2500AA26-0614-41D7-8872-FE27333E3417}"/>
              </a:ext>
            </a:extLst>
          </p:cNvPr>
          <p:cNvSpPr txBox="1"/>
          <p:nvPr/>
        </p:nvSpPr>
        <p:spPr>
          <a:xfrm rot="5400000" flipV="1">
            <a:off x="1882712" y="4429837"/>
            <a:ext cx="1956040"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a:latin typeface="Arial"/>
                <a:cs typeface="Arial"/>
              </a:rPr>
              <a:t> </a:t>
            </a:r>
            <a:r>
              <a:rPr lang="en-US" sz="2800">
                <a:solidFill>
                  <a:srgbClr val="595959"/>
                </a:solidFill>
                <a:latin typeface="Arial"/>
                <a:cs typeface="Arial"/>
              </a:rPr>
              <a:t>WHY?</a:t>
            </a:r>
          </a:p>
        </p:txBody>
      </p:sp>
    </p:spTree>
    <p:extLst>
      <p:ext uri="{BB962C8B-B14F-4D97-AF65-F5344CB8AC3E}">
        <p14:creationId xmlns:p14="http://schemas.microsoft.com/office/powerpoint/2010/main" val="277376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t>Phonological Awareness Skills Sequence</a:t>
            </a:r>
          </a:p>
        </p:txBody>
      </p:sp>
      <p:graphicFrame>
        <p:nvGraphicFramePr>
          <p:cNvPr id="3" name="Table 5">
            <a:extLst>
              <a:ext uri="{FF2B5EF4-FFF2-40B4-BE49-F238E27FC236}">
                <a16:creationId xmlns:a16="http://schemas.microsoft.com/office/drawing/2014/main" id="{4887C749-6CC7-4F38-B3CF-EBE8C844528B}"/>
              </a:ext>
            </a:extLst>
          </p:cNvPr>
          <p:cNvGraphicFramePr>
            <a:graphicFrameLocks noGrp="1"/>
          </p:cNvGraphicFramePr>
          <p:nvPr>
            <p:extLst>
              <p:ext uri="{D42A27DB-BD31-4B8C-83A1-F6EECF244321}">
                <p14:modId xmlns:p14="http://schemas.microsoft.com/office/powerpoint/2010/main" val="3147436787"/>
              </p:ext>
            </p:extLst>
          </p:nvPr>
        </p:nvGraphicFramePr>
        <p:xfrm>
          <a:off x="743687" y="1065929"/>
          <a:ext cx="10156924" cy="4264061"/>
        </p:xfrm>
        <a:graphic>
          <a:graphicData uri="http://schemas.openxmlformats.org/drawingml/2006/table">
            <a:tbl>
              <a:tblPr firstRow="1" bandRow="1">
                <a:tableStyleId>{F5AB1C69-6EDB-4FF4-983F-18BD219EF322}</a:tableStyleId>
              </a:tblPr>
              <a:tblGrid>
                <a:gridCol w="5112846">
                  <a:extLst>
                    <a:ext uri="{9D8B030D-6E8A-4147-A177-3AD203B41FA5}">
                      <a16:colId xmlns:a16="http://schemas.microsoft.com/office/drawing/2014/main" val="1987970966"/>
                    </a:ext>
                  </a:extLst>
                </a:gridCol>
                <a:gridCol w="5044078">
                  <a:extLst>
                    <a:ext uri="{9D8B030D-6E8A-4147-A177-3AD203B41FA5}">
                      <a16:colId xmlns:a16="http://schemas.microsoft.com/office/drawing/2014/main" val="2944768424"/>
                    </a:ext>
                  </a:extLst>
                </a:gridCol>
              </a:tblGrid>
              <a:tr h="599634">
                <a:tc>
                  <a:txBody>
                    <a:bodyPr/>
                    <a:lstStyle/>
                    <a:p>
                      <a:r>
                        <a:rPr lang="en-US" sz="2800">
                          <a:solidFill>
                            <a:srgbClr val="595959"/>
                          </a:solidFill>
                          <a:latin typeface="Arial"/>
                        </a:rPr>
                        <a:t>Concept of Spoken Word</a:t>
                      </a:r>
                    </a:p>
                  </a:txBody>
                  <a:tcPr>
                    <a:solidFill>
                      <a:schemeClr val="bg1">
                        <a:lumMod val="95000"/>
                      </a:schemeClr>
                    </a:solidFill>
                  </a:tcPr>
                </a:tc>
                <a:tc>
                  <a:txBody>
                    <a:bodyPr/>
                    <a:lstStyle/>
                    <a:p>
                      <a:r>
                        <a:rPr lang="en-US" sz="2800" b="0">
                          <a:solidFill>
                            <a:srgbClr val="595959"/>
                          </a:solidFill>
                          <a:latin typeface="Arial"/>
                        </a:rPr>
                        <a:t>distinguish words in sentences</a:t>
                      </a:r>
                    </a:p>
                  </a:txBody>
                  <a:tcPr>
                    <a:solidFill>
                      <a:schemeClr val="bg1">
                        <a:lumMod val="95000"/>
                      </a:schemeClr>
                    </a:solidFill>
                  </a:tcPr>
                </a:tc>
                <a:extLst>
                  <a:ext uri="{0D108BD9-81ED-4DB2-BD59-A6C34878D82A}">
                    <a16:rowId xmlns:a16="http://schemas.microsoft.com/office/drawing/2014/main" val="2945703710"/>
                  </a:ext>
                </a:extLst>
              </a:tr>
              <a:tr h="746211">
                <a:tc>
                  <a:txBody>
                    <a:bodyPr/>
                    <a:lstStyle/>
                    <a:p>
                      <a:r>
                        <a:rPr lang="en-US" sz="2800" b="1">
                          <a:solidFill>
                            <a:srgbClr val="595959"/>
                          </a:solidFill>
                          <a:latin typeface="Arial"/>
                        </a:rPr>
                        <a:t>Rhyme</a:t>
                      </a:r>
                    </a:p>
                  </a:txBody>
                  <a:tcPr/>
                </a:tc>
                <a:tc>
                  <a:txBody>
                    <a:bodyPr/>
                    <a:lstStyle/>
                    <a:p>
                      <a:r>
                        <a:rPr lang="en-US" sz="2800">
                          <a:solidFill>
                            <a:srgbClr val="595959"/>
                          </a:solidFill>
                          <a:latin typeface="Arial"/>
                        </a:rPr>
                        <a:t>recognize, complete, produce</a:t>
                      </a:r>
                    </a:p>
                  </a:txBody>
                  <a:tcPr/>
                </a:tc>
                <a:extLst>
                  <a:ext uri="{0D108BD9-81ED-4DB2-BD59-A6C34878D82A}">
                    <a16:rowId xmlns:a16="http://schemas.microsoft.com/office/drawing/2014/main" val="2116762309"/>
                  </a:ext>
                </a:extLst>
              </a:tr>
              <a:tr h="746211">
                <a:tc>
                  <a:txBody>
                    <a:bodyPr/>
                    <a:lstStyle/>
                    <a:p>
                      <a:r>
                        <a:rPr lang="en-US" sz="2800" b="1">
                          <a:solidFill>
                            <a:srgbClr val="595959"/>
                          </a:solidFill>
                          <a:latin typeface="Arial"/>
                        </a:rPr>
                        <a:t>Syllable</a:t>
                      </a:r>
                    </a:p>
                  </a:txBody>
                  <a:tcPr/>
                </a:tc>
                <a:tc>
                  <a:txBody>
                    <a:bodyPr/>
                    <a:lstStyle/>
                    <a:p>
                      <a:r>
                        <a:rPr lang="en-US" sz="2800">
                          <a:solidFill>
                            <a:srgbClr val="595959"/>
                          </a:solidFill>
                          <a:latin typeface="Arial"/>
                        </a:rPr>
                        <a:t>blend, segment, delete</a:t>
                      </a:r>
                    </a:p>
                  </a:txBody>
                  <a:tcPr/>
                </a:tc>
                <a:extLst>
                  <a:ext uri="{0D108BD9-81ED-4DB2-BD59-A6C34878D82A}">
                    <a16:rowId xmlns:a16="http://schemas.microsoft.com/office/drawing/2014/main" val="1928099878"/>
                  </a:ext>
                </a:extLst>
              </a:tr>
              <a:tr h="1385820">
                <a:tc>
                  <a:txBody>
                    <a:bodyPr/>
                    <a:lstStyle/>
                    <a:p>
                      <a:r>
                        <a:rPr lang="en-US" sz="2800" b="1">
                          <a:solidFill>
                            <a:srgbClr val="595959"/>
                          </a:solidFill>
                          <a:latin typeface="Arial"/>
                        </a:rPr>
                        <a:t>Phonemes</a:t>
                      </a:r>
                    </a:p>
                  </a:txBody>
                  <a:tcPr/>
                </a:tc>
                <a:tc>
                  <a:txBody>
                    <a:bodyPr/>
                    <a:lstStyle/>
                    <a:p>
                      <a:r>
                        <a:rPr lang="en-US" sz="2800">
                          <a:solidFill>
                            <a:srgbClr val="595959"/>
                          </a:solidFill>
                          <a:latin typeface="Arial"/>
                        </a:rPr>
                        <a:t>Initial and final sounds</a:t>
                      </a:r>
                    </a:p>
                    <a:p>
                      <a:pPr lvl="0">
                        <a:buNone/>
                      </a:pPr>
                      <a:r>
                        <a:rPr lang="en-US" sz="2800">
                          <a:solidFill>
                            <a:srgbClr val="595959"/>
                          </a:solidFill>
                          <a:latin typeface="Arial"/>
                        </a:rPr>
                        <a:t> blend onset and rime</a:t>
                      </a:r>
                    </a:p>
                    <a:p>
                      <a:pPr lvl="0">
                        <a:buNone/>
                      </a:pPr>
                      <a:r>
                        <a:rPr lang="en-US" sz="2800">
                          <a:solidFill>
                            <a:srgbClr val="595959"/>
                          </a:solidFill>
                          <a:latin typeface="Arial"/>
                        </a:rPr>
                        <a:t>blend, segment, delete</a:t>
                      </a:r>
                    </a:p>
                  </a:txBody>
                  <a:tcPr/>
                </a:tc>
                <a:extLst>
                  <a:ext uri="{0D108BD9-81ED-4DB2-BD59-A6C34878D82A}">
                    <a16:rowId xmlns:a16="http://schemas.microsoft.com/office/drawing/2014/main" val="2188231756"/>
                  </a:ext>
                </a:extLst>
              </a:tr>
              <a:tr h="786185">
                <a:tc>
                  <a:txBody>
                    <a:bodyPr/>
                    <a:lstStyle/>
                    <a:p>
                      <a:r>
                        <a:rPr lang="en-US" sz="2800" b="1">
                          <a:solidFill>
                            <a:srgbClr val="595959"/>
                          </a:solidFill>
                          <a:latin typeface="Arial"/>
                        </a:rPr>
                        <a:t>Phoneme Manipulation</a:t>
                      </a:r>
                    </a:p>
                  </a:txBody>
                  <a:tcPr/>
                </a:tc>
                <a:tc>
                  <a:txBody>
                    <a:bodyPr/>
                    <a:lstStyle/>
                    <a:p>
                      <a:r>
                        <a:rPr lang="en-US" sz="2800">
                          <a:solidFill>
                            <a:srgbClr val="595959"/>
                          </a:solidFill>
                          <a:latin typeface="Arial"/>
                        </a:rPr>
                        <a:t>add or substitute phonemes</a:t>
                      </a:r>
                    </a:p>
                  </a:txBody>
                  <a:tcPr/>
                </a:tc>
                <a:extLst>
                  <a:ext uri="{0D108BD9-81ED-4DB2-BD59-A6C34878D82A}">
                    <a16:rowId xmlns:a16="http://schemas.microsoft.com/office/drawing/2014/main" val="1302515861"/>
                  </a:ext>
                </a:extLst>
              </a:tr>
            </a:tbl>
          </a:graphicData>
        </a:graphic>
      </p:graphicFrame>
      <p:sp>
        <p:nvSpPr>
          <p:cNvPr id="4" name="TextBox 3">
            <a:extLst>
              <a:ext uri="{FF2B5EF4-FFF2-40B4-BE49-F238E27FC236}">
                <a16:creationId xmlns:a16="http://schemas.microsoft.com/office/drawing/2014/main" id="{9922F89E-07D8-4478-9B49-31588CE20A27}"/>
              </a:ext>
            </a:extLst>
          </p:cNvPr>
          <p:cNvSpPr txBox="1"/>
          <p:nvPr/>
        </p:nvSpPr>
        <p:spPr>
          <a:xfrm>
            <a:off x="1839550" y="5679926"/>
            <a:ext cx="91789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595959"/>
                </a:solidFill>
              </a:rPr>
              <a:t>Phonological </a:t>
            </a:r>
            <a:r>
              <a:rPr lang="en-US">
                <a:solidFill>
                  <a:srgbClr val="595959"/>
                </a:solidFill>
                <a:latin typeface="Arial"/>
                <a:cs typeface="Arial"/>
              </a:rPr>
              <a:t>Awareness</a:t>
            </a:r>
            <a:r>
              <a:rPr lang="en-US">
                <a:solidFill>
                  <a:srgbClr val="595959"/>
                </a:solidFill>
              </a:rPr>
              <a:t> Assessment Tools and Strategies; Yvette Zgonc; SDE Resources</a:t>
            </a:r>
          </a:p>
        </p:txBody>
      </p:sp>
    </p:spTree>
    <p:extLst>
      <p:ext uri="{BB962C8B-B14F-4D97-AF65-F5344CB8AC3E}">
        <p14:creationId xmlns:p14="http://schemas.microsoft.com/office/powerpoint/2010/main" val="463901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t>Phonological Awareness: The How</a:t>
            </a:r>
          </a:p>
        </p:txBody>
      </p:sp>
      <p:graphicFrame>
        <p:nvGraphicFramePr>
          <p:cNvPr id="3" name="Table 2">
            <a:extLst>
              <a:ext uri="{FF2B5EF4-FFF2-40B4-BE49-F238E27FC236}">
                <a16:creationId xmlns:a16="http://schemas.microsoft.com/office/drawing/2014/main" id="{40128587-52E5-4ED9-9A33-23D285D94550}"/>
              </a:ext>
            </a:extLst>
          </p:cNvPr>
          <p:cNvGraphicFramePr>
            <a:graphicFrameLocks noGrp="1"/>
          </p:cNvGraphicFramePr>
          <p:nvPr>
            <p:extLst>
              <p:ext uri="{D42A27DB-BD31-4B8C-83A1-F6EECF244321}">
                <p14:modId xmlns:p14="http://schemas.microsoft.com/office/powerpoint/2010/main" val="1937732996"/>
              </p:ext>
            </p:extLst>
          </p:nvPr>
        </p:nvGraphicFramePr>
        <p:xfrm>
          <a:off x="621630" y="995444"/>
          <a:ext cx="10970148" cy="4389364"/>
        </p:xfrm>
        <a:graphic>
          <a:graphicData uri="http://schemas.openxmlformats.org/drawingml/2006/table">
            <a:tbl>
              <a:tblPr firstRow="1" bandRow="1">
                <a:tableStyleId>{F5AB1C69-6EDB-4FF4-983F-18BD219EF322}</a:tableStyleId>
              </a:tblPr>
              <a:tblGrid>
                <a:gridCol w="5485074">
                  <a:extLst>
                    <a:ext uri="{9D8B030D-6E8A-4147-A177-3AD203B41FA5}">
                      <a16:colId xmlns:a16="http://schemas.microsoft.com/office/drawing/2014/main" val="2256363244"/>
                    </a:ext>
                  </a:extLst>
                </a:gridCol>
                <a:gridCol w="5485074">
                  <a:extLst>
                    <a:ext uri="{9D8B030D-6E8A-4147-A177-3AD203B41FA5}">
                      <a16:colId xmlns:a16="http://schemas.microsoft.com/office/drawing/2014/main" val="3173868651"/>
                    </a:ext>
                  </a:extLst>
                </a:gridCol>
              </a:tblGrid>
              <a:tr h="624901">
                <a:tc>
                  <a:txBody>
                    <a:bodyPr/>
                    <a:lstStyle/>
                    <a:p>
                      <a:r>
                        <a:rPr lang="en-US" sz="2800">
                          <a:solidFill>
                            <a:srgbClr val="595959"/>
                          </a:solidFill>
                          <a:latin typeface="Arial"/>
                        </a:rPr>
                        <a:t>Whole Group</a:t>
                      </a:r>
                    </a:p>
                  </a:txBody>
                  <a:tcPr>
                    <a:solidFill>
                      <a:schemeClr val="bg1">
                        <a:lumMod val="95000"/>
                      </a:schemeClr>
                    </a:solidFill>
                  </a:tcPr>
                </a:tc>
                <a:tc>
                  <a:txBody>
                    <a:bodyPr/>
                    <a:lstStyle/>
                    <a:p>
                      <a:r>
                        <a:rPr lang="en-US" sz="2800">
                          <a:solidFill>
                            <a:srgbClr val="595959"/>
                          </a:solidFill>
                          <a:latin typeface="Arial"/>
                        </a:rPr>
                        <a:t>Small Group</a:t>
                      </a:r>
                    </a:p>
                  </a:txBody>
                  <a:tcPr>
                    <a:solidFill>
                      <a:schemeClr val="bg1">
                        <a:lumMod val="95000"/>
                      </a:schemeClr>
                    </a:solidFill>
                  </a:tcPr>
                </a:tc>
                <a:extLst>
                  <a:ext uri="{0D108BD9-81ED-4DB2-BD59-A6C34878D82A}">
                    <a16:rowId xmlns:a16="http://schemas.microsoft.com/office/drawing/2014/main" val="1510681834"/>
                  </a:ext>
                </a:extLst>
              </a:tr>
              <a:tr h="918304">
                <a:tc>
                  <a:txBody>
                    <a:bodyPr/>
                    <a:lstStyle/>
                    <a:p>
                      <a:r>
                        <a:rPr lang="en-US" sz="2800">
                          <a:solidFill>
                            <a:srgbClr val="595959"/>
                          </a:solidFill>
                          <a:latin typeface="Arial"/>
                        </a:rPr>
                        <a:t>3-5 minutes daily</a:t>
                      </a:r>
                    </a:p>
                  </a:txBody>
                  <a:tcPr/>
                </a:tc>
                <a:tc>
                  <a:txBody>
                    <a:bodyPr/>
                    <a:lstStyle/>
                    <a:p>
                      <a:r>
                        <a:rPr lang="en-US" sz="2800">
                          <a:solidFill>
                            <a:srgbClr val="595959"/>
                          </a:solidFill>
                          <a:latin typeface="Arial"/>
                        </a:rPr>
                        <a:t>5-8 minutes of small group differentiated instruction</a:t>
                      </a:r>
                    </a:p>
                  </a:txBody>
                  <a:tcPr/>
                </a:tc>
                <a:extLst>
                  <a:ext uri="{0D108BD9-81ED-4DB2-BD59-A6C34878D82A}">
                    <a16:rowId xmlns:a16="http://schemas.microsoft.com/office/drawing/2014/main" val="3391940903"/>
                  </a:ext>
                </a:extLst>
              </a:tr>
              <a:tr h="624901">
                <a:tc>
                  <a:txBody>
                    <a:bodyPr/>
                    <a:lstStyle/>
                    <a:p>
                      <a:r>
                        <a:rPr lang="en-US" sz="2800">
                          <a:solidFill>
                            <a:srgbClr val="595959"/>
                          </a:solidFill>
                          <a:latin typeface="Arial"/>
                        </a:rPr>
                        <a:t>Target one skill a week</a:t>
                      </a:r>
                    </a:p>
                  </a:txBody>
                  <a:tcPr/>
                </a:tc>
                <a:tc>
                  <a:txBody>
                    <a:bodyPr/>
                    <a:lstStyle/>
                    <a:p>
                      <a:r>
                        <a:rPr lang="en-US" sz="2800">
                          <a:solidFill>
                            <a:srgbClr val="595959"/>
                          </a:solidFill>
                          <a:latin typeface="Arial"/>
                        </a:rPr>
                        <a:t>Teach to mastery</a:t>
                      </a:r>
                    </a:p>
                  </a:txBody>
                  <a:tcPr/>
                </a:tc>
                <a:extLst>
                  <a:ext uri="{0D108BD9-81ED-4DB2-BD59-A6C34878D82A}">
                    <a16:rowId xmlns:a16="http://schemas.microsoft.com/office/drawing/2014/main" val="521565822"/>
                  </a:ext>
                </a:extLst>
              </a:tr>
              <a:tr h="918304">
                <a:tc>
                  <a:txBody>
                    <a:bodyPr/>
                    <a:lstStyle/>
                    <a:p>
                      <a:r>
                        <a:rPr lang="en-US" sz="2800">
                          <a:solidFill>
                            <a:srgbClr val="595959"/>
                          </a:solidFill>
                          <a:latin typeface="Arial"/>
                        </a:rPr>
                        <a:t>Explicitly model through small group and individual practice</a:t>
                      </a:r>
                    </a:p>
                  </a:txBody>
                  <a:tcPr/>
                </a:tc>
                <a:tc>
                  <a:txBody>
                    <a:bodyPr/>
                    <a:lstStyle/>
                    <a:p>
                      <a:r>
                        <a:rPr lang="en-US" sz="2800">
                          <a:solidFill>
                            <a:srgbClr val="595959"/>
                          </a:solidFill>
                          <a:latin typeface="Arial"/>
                        </a:rPr>
                        <a:t>Give feedback</a:t>
                      </a:r>
                    </a:p>
                  </a:txBody>
                  <a:tcPr/>
                </a:tc>
                <a:extLst>
                  <a:ext uri="{0D108BD9-81ED-4DB2-BD59-A6C34878D82A}">
                    <a16:rowId xmlns:a16="http://schemas.microsoft.com/office/drawing/2014/main" val="3735777660"/>
                  </a:ext>
                </a:extLst>
              </a:tr>
              <a:tr h="624901">
                <a:tc>
                  <a:txBody>
                    <a:bodyPr/>
                    <a:lstStyle/>
                    <a:p>
                      <a:r>
                        <a:rPr lang="en-US" sz="2800">
                          <a:solidFill>
                            <a:srgbClr val="595959"/>
                          </a:solidFill>
                          <a:latin typeface="Arial"/>
                        </a:rPr>
                        <a:t>Follow the scope and sequence</a:t>
                      </a:r>
                    </a:p>
                  </a:txBody>
                  <a:tcPr/>
                </a:tc>
                <a:tc>
                  <a:txBody>
                    <a:bodyPr/>
                    <a:lstStyle/>
                    <a:p>
                      <a:r>
                        <a:rPr lang="en-US" sz="2800">
                          <a:solidFill>
                            <a:srgbClr val="595959"/>
                          </a:solidFill>
                          <a:latin typeface="Arial"/>
                        </a:rPr>
                        <a:t>Follow the scope and sequence</a:t>
                      </a:r>
                    </a:p>
                  </a:txBody>
                  <a:tcPr/>
                </a:tc>
                <a:extLst>
                  <a:ext uri="{0D108BD9-81ED-4DB2-BD59-A6C34878D82A}">
                    <a16:rowId xmlns:a16="http://schemas.microsoft.com/office/drawing/2014/main" val="2683420203"/>
                  </a:ext>
                </a:extLst>
              </a:tr>
              <a:tr h="624901">
                <a:tc>
                  <a:txBody>
                    <a:bodyPr/>
                    <a:lstStyle/>
                    <a:p>
                      <a:endParaRPr lang="en-US" sz="2800">
                        <a:solidFill>
                          <a:srgbClr val="595959"/>
                        </a:solidFill>
                        <a:latin typeface="Arial"/>
                      </a:endParaRPr>
                    </a:p>
                  </a:txBody>
                  <a:tcPr/>
                </a:tc>
                <a:tc>
                  <a:txBody>
                    <a:bodyPr/>
                    <a:lstStyle/>
                    <a:p>
                      <a:r>
                        <a:rPr lang="en-US" sz="2800">
                          <a:solidFill>
                            <a:srgbClr val="595959"/>
                          </a:solidFill>
                          <a:latin typeface="Arial"/>
                        </a:rPr>
                        <a:t>Target the lowest deficit skill first</a:t>
                      </a:r>
                    </a:p>
                  </a:txBody>
                  <a:tcPr/>
                </a:tc>
                <a:extLst>
                  <a:ext uri="{0D108BD9-81ED-4DB2-BD59-A6C34878D82A}">
                    <a16:rowId xmlns:a16="http://schemas.microsoft.com/office/drawing/2014/main" val="524702560"/>
                  </a:ext>
                </a:extLst>
              </a:tr>
            </a:tbl>
          </a:graphicData>
        </a:graphic>
      </p:graphicFrame>
      <p:sp>
        <p:nvSpPr>
          <p:cNvPr id="4" name="TextBox 3">
            <a:extLst>
              <a:ext uri="{FF2B5EF4-FFF2-40B4-BE49-F238E27FC236}">
                <a16:creationId xmlns:a16="http://schemas.microsoft.com/office/drawing/2014/main" id="{8E2C9652-D5E5-41BF-9A51-C7BFDF95096D}"/>
              </a:ext>
            </a:extLst>
          </p:cNvPr>
          <p:cNvSpPr txBox="1"/>
          <p:nvPr/>
        </p:nvSpPr>
        <p:spPr>
          <a:xfrm>
            <a:off x="4724400" y="5708667"/>
            <a:ext cx="3260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3">
                    <a:lumMod val="50000"/>
                  </a:schemeClr>
                </a:solidFill>
                <a:latin typeface="Arial"/>
                <a:cs typeface="Arial"/>
              </a:rPr>
              <a:t>Barksdale Reading Institute</a:t>
            </a:r>
          </a:p>
        </p:txBody>
      </p:sp>
    </p:spTree>
    <p:extLst>
      <p:ext uri="{BB962C8B-B14F-4D97-AF65-F5344CB8AC3E}">
        <p14:creationId xmlns:p14="http://schemas.microsoft.com/office/powerpoint/2010/main" val="3414588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sz="2400"/>
              <a:t>Phonological Awareness: Modeling at the Teacher Table</a:t>
            </a:r>
          </a:p>
        </p:txBody>
      </p:sp>
      <p:graphicFrame>
        <p:nvGraphicFramePr>
          <p:cNvPr id="3" name="Table 2">
            <a:extLst>
              <a:ext uri="{FF2B5EF4-FFF2-40B4-BE49-F238E27FC236}">
                <a16:creationId xmlns:a16="http://schemas.microsoft.com/office/drawing/2014/main" id="{3E3794B8-8C7C-4857-96FF-38A5DCC06234}"/>
              </a:ext>
            </a:extLst>
          </p:cNvPr>
          <p:cNvGraphicFramePr>
            <a:graphicFrameLocks noGrp="1"/>
          </p:cNvGraphicFramePr>
          <p:nvPr>
            <p:extLst>
              <p:ext uri="{D42A27DB-BD31-4B8C-83A1-F6EECF244321}">
                <p14:modId xmlns:p14="http://schemas.microsoft.com/office/powerpoint/2010/main" val="112480597"/>
              </p:ext>
            </p:extLst>
          </p:nvPr>
        </p:nvGraphicFramePr>
        <p:xfrm>
          <a:off x="1725283" y="948906"/>
          <a:ext cx="10091471" cy="4648200"/>
        </p:xfrm>
        <a:graphic>
          <a:graphicData uri="http://schemas.openxmlformats.org/drawingml/2006/table">
            <a:tbl>
              <a:tblPr firstRow="1" bandRow="1">
                <a:tableStyleId>{F5AB1C69-6EDB-4FF4-983F-18BD219EF322}</a:tableStyleId>
              </a:tblPr>
              <a:tblGrid>
                <a:gridCol w="2209800">
                  <a:extLst>
                    <a:ext uri="{9D8B030D-6E8A-4147-A177-3AD203B41FA5}">
                      <a16:colId xmlns:a16="http://schemas.microsoft.com/office/drawing/2014/main" val="2477858965"/>
                    </a:ext>
                  </a:extLst>
                </a:gridCol>
                <a:gridCol w="7881671">
                  <a:extLst>
                    <a:ext uri="{9D8B030D-6E8A-4147-A177-3AD203B41FA5}">
                      <a16:colId xmlns:a16="http://schemas.microsoft.com/office/drawing/2014/main" val="3842104116"/>
                    </a:ext>
                  </a:extLst>
                </a:gridCol>
              </a:tblGrid>
              <a:tr h="1905000">
                <a:tc>
                  <a:txBody>
                    <a:bodyPr/>
                    <a:lstStyle/>
                    <a:p>
                      <a:pPr fontAlgn="base"/>
                      <a:r>
                        <a:rPr lang="en-US" sz="2100">
                          <a:solidFill>
                            <a:schemeClr val="accent3">
                              <a:lumMod val="50000"/>
                            </a:schemeClr>
                          </a:solidFill>
                          <a:effectLst/>
                          <a:latin typeface="Arial"/>
                        </a:rPr>
                        <a:t>Concept of Spoken Word​</a:t>
                      </a:r>
                    </a:p>
                  </a:txBody>
                  <a:tcPr anchor="ctr">
                    <a:solidFill>
                      <a:schemeClr val="bg1">
                        <a:lumMod val="95000"/>
                      </a:schemeClr>
                    </a:solidFill>
                  </a:tcPr>
                </a:tc>
                <a:tc>
                  <a:txBody>
                    <a:bodyPr/>
                    <a:lstStyle/>
                    <a:p>
                      <a:pPr marL="285750" indent="-285750" fontAlgn="base">
                        <a:buFont typeface="Wingdings"/>
                        <a:buChar char="§"/>
                      </a:pPr>
                      <a:r>
                        <a:rPr lang="en-US" sz="2100" b="0">
                          <a:solidFill>
                            <a:schemeClr val="accent3">
                              <a:lumMod val="50000"/>
                            </a:schemeClr>
                          </a:solidFill>
                          <a:effectLst/>
                          <a:latin typeface="Arial"/>
                        </a:rPr>
                        <a:t>Utilize a story to read aloud</a:t>
                      </a:r>
                    </a:p>
                    <a:p>
                      <a:pPr marL="285750" lvl="0" indent="-285750">
                        <a:buFont typeface="Wingdings"/>
                        <a:buChar char="§"/>
                      </a:pPr>
                      <a:r>
                        <a:rPr lang="en-US" sz="2100" b="0">
                          <a:solidFill>
                            <a:schemeClr val="accent3">
                              <a:lumMod val="50000"/>
                            </a:schemeClr>
                          </a:solidFill>
                          <a:effectLst/>
                          <a:latin typeface="Arial"/>
                        </a:rPr>
                        <a:t>Give students character shape as in story</a:t>
                      </a:r>
                    </a:p>
                    <a:p>
                      <a:pPr marL="285750" lvl="0" indent="-285750">
                        <a:buFont typeface="Wingdings"/>
                        <a:buChar char="§"/>
                      </a:pPr>
                      <a:r>
                        <a:rPr lang="en-US" sz="2100" b="0">
                          <a:solidFill>
                            <a:schemeClr val="accent3">
                              <a:lumMod val="50000"/>
                            </a:schemeClr>
                          </a:solidFill>
                          <a:effectLst/>
                          <a:latin typeface="Arial"/>
                        </a:rPr>
                        <a:t>Read sentences from story to students and model how to move one character per word of sentence</a:t>
                      </a:r>
                    </a:p>
                    <a:p>
                      <a:pPr marL="285750" lvl="0" indent="-285750">
                        <a:buFont typeface="Wingdings"/>
                        <a:buChar char="§"/>
                      </a:pPr>
                      <a:r>
                        <a:rPr lang="en-US" sz="2100" b="0">
                          <a:solidFill>
                            <a:schemeClr val="accent3">
                              <a:lumMod val="50000"/>
                            </a:schemeClr>
                          </a:solidFill>
                          <a:effectLst/>
                          <a:latin typeface="Arial"/>
                        </a:rPr>
                        <a:t>Continue with additional sentences</a:t>
                      </a:r>
                    </a:p>
                  </a:txBody>
                  <a:tcPr anchor="ctr">
                    <a:solidFill>
                      <a:schemeClr val="bg1">
                        <a:lumMod val="95000"/>
                      </a:schemeClr>
                    </a:solidFill>
                  </a:tcPr>
                </a:tc>
                <a:extLst>
                  <a:ext uri="{0D108BD9-81ED-4DB2-BD59-A6C34878D82A}">
                    <a16:rowId xmlns:a16="http://schemas.microsoft.com/office/drawing/2014/main" val="2160044028"/>
                  </a:ext>
                </a:extLst>
              </a:tr>
              <a:tr h="1200104">
                <a:tc>
                  <a:txBody>
                    <a:bodyPr/>
                    <a:lstStyle/>
                    <a:p>
                      <a:pPr fontAlgn="base"/>
                      <a:r>
                        <a:rPr lang="en-US" sz="2100" b="1">
                          <a:solidFill>
                            <a:schemeClr val="accent3">
                              <a:lumMod val="50000"/>
                            </a:schemeClr>
                          </a:solidFill>
                          <a:effectLst/>
                          <a:latin typeface="Arial"/>
                        </a:rPr>
                        <a:t>Rhyme​</a:t>
                      </a:r>
                    </a:p>
                  </a:txBody>
                  <a:tcPr anchor="ctr"/>
                </a:tc>
                <a:tc>
                  <a:txBody>
                    <a:bodyPr/>
                    <a:lstStyle/>
                    <a:p>
                      <a:pPr marL="285750" indent="-285750" fontAlgn="base">
                        <a:buFont typeface="Wingdings"/>
                        <a:buChar char="§"/>
                      </a:pPr>
                      <a:r>
                        <a:rPr lang="en-US" sz="2100" b="0">
                          <a:solidFill>
                            <a:schemeClr val="accent3">
                              <a:lumMod val="50000"/>
                            </a:schemeClr>
                          </a:solidFill>
                          <a:effectLst/>
                          <a:latin typeface="Arial"/>
                        </a:rPr>
                        <a:t>Rhyming rhymes:  in small group begin a rhyme such as “Old Mac Donald” and have students fill in the last word</a:t>
                      </a:r>
                    </a:p>
                    <a:p>
                      <a:pPr marL="285750" lvl="0" indent="-285750">
                        <a:buFont typeface="Wingdings"/>
                        <a:buChar char="§"/>
                      </a:pPr>
                      <a:r>
                        <a:rPr lang="en-US" sz="2100" b="0">
                          <a:solidFill>
                            <a:schemeClr val="accent3">
                              <a:lumMod val="50000"/>
                            </a:schemeClr>
                          </a:solidFill>
                          <a:effectLst/>
                          <a:latin typeface="Arial"/>
                        </a:rPr>
                        <a:t>Repeat activity by changing the last word to a new rhyming word</a:t>
                      </a:r>
                    </a:p>
                  </a:txBody>
                  <a:tcPr anchor="ctr"/>
                </a:tc>
                <a:extLst>
                  <a:ext uri="{0D108BD9-81ED-4DB2-BD59-A6C34878D82A}">
                    <a16:rowId xmlns:a16="http://schemas.microsoft.com/office/drawing/2014/main" val="4106984203"/>
                  </a:ext>
                </a:extLst>
              </a:tr>
              <a:tr h="1200104">
                <a:tc>
                  <a:txBody>
                    <a:bodyPr/>
                    <a:lstStyle/>
                    <a:p>
                      <a:pPr fontAlgn="base"/>
                      <a:r>
                        <a:rPr lang="en-US" sz="2100" b="1">
                          <a:solidFill>
                            <a:schemeClr val="accent3">
                              <a:lumMod val="50000"/>
                            </a:schemeClr>
                          </a:solidFill>
                          <a:effectLst/>
                          <a:latin typeface="Arial"/>
                        </a:rPr>
                        <a:t>Syllable​</a:t>
                      </a:r>
                    </a:p>
                  </a:txBody>
                  <a:tcPr anchor="ctr"/>
                </a:tc>
                <a:tc>
                  <a:txBody>
                    <a:bodyPr/>
                    <a:lstStyle/>
                    <a:p>
                      <a:pPr marL="285750" indent="-285750" fontAlgn="base">
                        <a:buFont typeface="Wingdings"/>
                        <a:buChar char="§"/>
                      </a:pPr>
                      <a:r>
                        <a:rPr lang="en-US" sz="2100" b="0">
                          <a:solidFill>
                            <a:schemeClr val="accent3">
                              <a:lumMod val="50000"/>
                            </a:schemeClr>
                          </a:solidFill>
                          <a:effectLst/>
                          <a:latin typeface="Arial"/>
                        </a:rPr>
                        <a:t>Play Raceway:</a:t>
                      </a:r>
                    </a:p>
                    <a:p>
                      <a:pPr marL="285750" lvl="0" indent="-285750">
                        <a:buFont typeface="Wingdings"/>
                        <a:buChar char="§"/>
                      </a:pPr>
                      <a:r>
                        <a:rPr lang="en-US" sz="2100" b="0">
                          <a:solidFill>
                            <a:schemeClr val="accent3">
                              <a:lumMod val="50000"/>
                            </a:schemeClr>
                          </a:solidFill>
                          <a:effectLst/>
                          <a:latin typeface="Arial"/>
                        </a:rPr>
                        <a:t>In groups, move cars for each syllable of a word and have teams blend them together</a:t>
                      </a:r>
                    </a:p>
                    <a:p>
                      <a:pPr marL="285750" lvl="0" indent="-285750">
                        <a:buFont typeface="Wingdings"/>
                        <a:buChar char="§"/>
                      </a:pPr>
                      <a:r>
                        <a:rPr lang="en-US" sz="2100" b="0">
                          <a:solidFill>
                            <a:schemeClr val="accent3">
                              <a:lumMod val="50000"/>
                            </a:schemeClr>
                          </a:solidFill>
                          <a:effectLst/>
                          <a:latin typeface="Arial"/>
                        </a:rPr>
                        <a:t>Move their car around the racetrack as they blend correctly</a:t>
                      </a:r>
                    </a:p>
                  </a:txBody>
                  <a:tcPr anchor="ctr"/>
                </a:tc>
                <a:extLst>
                  <a:ext uri="{0D108BD9-81ED-4DB2-BD59-A6C34878D82A}">
                    <a16:rowId xmlns:a16="http://schemas.microsoft.com/office/drawing/2014/main" val="4021209104"/>
                  </a:ext>
                </a:extLst>
              </a:tr>
            </a:tbl>
          </a:graphicData>
        </a:graphic>
      </p:graphicFrame>
      <p:sp>
        <p:nvSpPr>
          <p:cNvPr id="4" name="TextBox 3">
            <a:extLst>
              <a:ext uri="{FF2B5EF4-FFF2-40B4-BE49-F238E27FC236}">
                <a16:creationId xmlns:a16="http://schemas.microsoft.com/office/drawing/2014/main" id="{EB12FEC0-4E49-4325-861C-6585F1AF8801}"/>
              </a:ext>
            </a:extLst>
          </p:cNvPr>
          <p:cNvSpPr txBox="1"/>
          <p:nvPr/>
        </p:nvSpPr>
        <p:spPr>
          <a:xfrm>
            <a:off x="120314" y="2128304"/>
            <a:ext cx="1407695" cy="1692771"/>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595959"/>
                </a:solidFill>
                <a:latin typeface="Arial"/>
                <a:cs typeface="Arial"/>
              </a:rPr>
              <a:t>I do,</a:t>
            </a:r>
          </a:p>
          <a:p>
            <a:pPr algn="ctr"/>
            <a:r>
              <a:rPr lang="en-US" sz="2600" b="1">
                <a:solidFill>
                  <a:srgbClr val="595959"/>
                </a:solidFill>
                <a:latin typeface="Arial"/>
                <a:cs typeface="Arial"/>
              </a:rPr>
              <a:t> we do, you do method</a:t>
            </a:r>
          </a:p>
        </p:txBody>
      </p:sp>
      <p:sp>
        <p:nvSpPr>
          <p:cNvPr id="5" name="TextBox 4">
            <a:extLst>
              <a:ext uri="{FF2B5EF4-FFF2-40B4-BE49-F238E27FC236}">
                <a16:creationId xmlns:a16="http://schemas.microsoft.com/office/drawing/2014/main" id="{84D0EA90-E15A-419F-B1C1-C7614BC714F1}"/>
              </a:ext>
            </a:extLst>
          </p:cNvPr>
          <p:cNvSpPr txBox="1"/>
          <p:nvPr/>
        </p:nvSpPr>
        <p:spPr>
          <a:xfrm>
            <a:off x="1977688" y="5742464"/>
            <a:ext cx="95419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3">
                    <a:lumMod val="50000"/>
                  </a:schemeClr>
                </a:solidFill>
                <a:latin typeface="Arial"/>
                <a:cs typeface="Arial"/>
              </a:rPr>
              <a:t>Phonological Awareness Assessment Tools and Strategies; Yvette Zgonc; SDE Resources</a:t>
            </a:r>
          </a:p>
          <a:p>
            <a:pPr algn="l"/>
            <a:endParaRPr lang="en-US"/>
          </a:p>
        </p:txBody>
      </p:sp>
    </p:spTree>
    <p:extLst>
      <p:ext uri="{BB962C8B-B14F-4D97-AF65-F5344CB8AC3E}">
        <p14:creationId xmlns:p14="http://schemas.microsoft.com/office/powerpoint/2010/main" val="716097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pPr>
              <a:lnSpc>
                <a:spcPct val="114999"/>
              </a:lnSpc>
            </a:pPr>
            <a:r>
              <a:rPr lang="en-US" sz="2400"/>
              <a:t>Phonological Awareness: Modeling at the Teacher Table</a:t>
            </a:r>
            <a:endParaRPr lang="en-US" sz="2400" b="0"/>
          </a:p>
        </p:txBody>
      </p:sp>
      <p:graphicFrame>
        <p:nvGraphicFramePr>
          <p:cNvPr id="3" name="Table 2">
            <a:extLst>
              <a:ext uri="{FF2B5EF4-FFF2-40B4-BE49-F238E27FC236}">
                <a16:creationId xmlns:a16="http://schemas.microsoft.com/office/drawing/2014/main" id="{E0DBE9C6-CB26-47FF-B05F-6BFF0DE6FB5D}"/>
              </a:ext>
            </a:extLst>
          </p:cNvPr>
          <p:cNvGraphicFramePr>
            <a:graphicFrameLocks noGrp="1"/>
          </p:cNvGraphicFramePr>
          <p:nvPr>
            <p:extLst>
              <p:ext uri="{D42A27DB-BD31-4B8C-83A1-F6EECF244321}">
                <p14:modId xmlns:p14="http://schemas.microsoft.com/office/powerpoint/2010/main" val="389110055"/>
              </p:ext>
            </p:extLst>
          </p:nvPr>
        </p:nvGraphicFramePr>
        <p:xfrm>
          <a:off x="158150" y="862642"/>
          <a:ext cx="11962860" cy="5030845"/>
        </p:xfrm>
        <a:graphic>
          <a:graphicData uri="http://schemas.openxmlformats.org/drawingml/2006/table">
            <a:tbl>
              <a:tblPr firstRow="1" bandRow="1">
                <a:tableStyleId>{F5AB1C69-6EDB-4FF4-983F-18BD219EF322}</a:tableStyleId>
              </a:tblPr>
              <a:tblGrid>
                <a:gridCol w="1846198">
                  <a:extLst>
                    <a:ext uri="{9D8B030D-6E8A-4147-A177-3AD203B41FA5}">
                      <a16:colId xmlns:a16="http://schemas.microsoft.com/office/drawing/2014/main" val="3855996632"/>
                    </a:ext>
                  </a:extLst>
                </a:gridCol>
                <a:gridCol w="10116662">
                  <a:extLst>
                    <a:ext uri="{9D8B030D-6E8A-4147-A177-3AD203B41FA5}">
                      <a16:colId xmlns:a16="http://schemas.microsoft.com/office/drawing/2014/main" val="2411323697"/>
                    </a:ext>
                  </a:extLst>
                </a:gridCol>
              </a:tblGrid>
              <a:tr h="3019165">
                <a:tc>
                  <a:txBody>
                    <a:bodyPr/>
                    <a:lstStyle/>
                    <a:p>
                      <a:r>
                        <a:rPr lang="en-US" sz="2100" b="1">
                          <a:solidFill>
                            <a:srgbClr val="595959"/>
                          </a:solidFill>
                          <a:latin typeface="Arial"/>
                        </a:rPr>
                        <a:t>Phonemes</a:t>
                      </a:r>
                    </a:p>
                  </a:txBody>
                  <a:tcPr>
                    <a:solidFill>
                      <a:schemeClr val="bg1">
                        <a:lumMod val="95000"/>
                      </a:schemeClr>
                    </a:solidFill>
                  </a:tcPr>
                </a:tc>
                <a:tc>
                  <a:txBody>
                    <a:bodyPr/>
                    <a:lstStyle/>
                    <a:p>
                      <a:r>
                        <a:rPr lang="en-US" sz="2100" b="0">
                          <a:solidFill>
                            <a:srgbClr val="595959"/>
                          </a:solidFill>
                          <a:latin typeface="Arial"/>
                        </a:rPr>
                        <a:t>Fly Swatter Swat:  </a:t>
                      </a:r>
                      <a:endParaRPr lang="en-US" sz="2100">
                        <a:solidFill>
                          <a:srgbClr val="595959"/>
                        </a:solidFill>
                        <a:latin typeface="Arial"/>
                      </a:endParaRPr>
                    </a:p>
                    <a:p>
                      <a:pPr marL="285750" lvl="0" indent="-285750">
                        <a:buFont typeface="Wingdings"/>
                        <a:buChar char="§"/>
                      </a:pPr>
                      <a:r>
                        <a:rPr lang="en-US" sz="2100" b="0">
                          <a:solidFill>
                            <a:srgbClr val="595959"/>
                          </a:solidFill>
                          <a:latin typeface="Arial"/>
                        </a:rPr>
                        <a:t>Place various pictures in front of students</a:t>
                      </a:r>
                    </a:p>
                    <a:p>
                      <a:pPr marL="285750" lvl="0" indent="-285750">
                        <a:buFont typeface="Wingdings"/>
                        <a:buChar char="§"/>
                      </a:pPr>
                      <a:r>
                        <a:rPr lang="en-US" sz="2100" b="0">
                          <a:solidFill>
                            <a:srgbClr val="595959"/>
                          </a:solidFill>
                          <a:latin typeface="Arial"/>
                        </a:rPr>
                        <a:t>Give each student a fly swatter</a:t>
                      </a:r>
                      <a:endParaRPr lang="en-US" sz="2100">
                        <a:solidFill>
                          <a:srgbClr val="595959"/>
                        </a:solidFill>
                        <a:latin typeface="Arial"/>
                      </a:endParaRPr>
                    </a:p>
                    <a:p>
                      <a:pPr marL="285750" lvl="0" indent="-285750">
                        <a:buFont typeface="Wingdings"/>
                        <a:buChar char="§"/>
                      </a:pPr>
                      <a:r>
                        <a:rPr lang="en-US" sz="2100" b="0">
                          <a:solidFill>
                            <a:srgbClr val="595959"/>
                          </a:solidFill>
                          <a:latin typeface="Arial"/>
                        </a:rPr>
                        <a:t>Tell students that you are thinking of a word that begins with the same sound as a given word</a:t>
                      </a:r>
                    </a:p>
                    <a:p>
                      <a:pPr marL="285750" lvl="0" indent="-285750">
                        <a:buFont typeface="Wingdings"/>
                        <a:buChar char="§"/>
                      </a:pPr>
                      <a:r>
                        <a:rPr lang="en-US" sz="2100" b="0">
                          <a:solidFill>
                            <a:srgbClr val="595959"/>
                          </a:solidFill>
                          <a:latin typeface="Arial"/>
                        </a:rPr>
                        <a:t>First student to swat the correct picture, moves it to his/her pile for a point</a:t>
                      </a:r>
                    </a:p>
                    <a:p>
                      <a:pPr marL="285750" lvl="0" indent="-285750">
                        <a:buFont typeface="Wingdings"/>
                        <a:buChar char="§"/>
                      </a:pPr>
                      <a:r>
                        <a:rPr lang="en-US" sz="2100" b="0">
                          <a:solidFill>
                            <a:srgbClr val="595959"/>
                          </a:solidFill>
                          <a:latin typeface="Arial"/>
                        </a:rPr>
                        <a:t>Continue until all pictures have been used or several rounds played</a:t>
                      </a:r>
                    </a:p>
                    <a:p>
                      <a:pPr marL="285750" lvl="0" indent="-285750">
                        <a:buFont typeface="Wingdings"/>
                        <a:buChar char="§"/>
                      </a:pPr>
                      <a:r>
                        <a:rPr lang="en-US" sz="2100" b="0">
                          <a:solidFill>
                            <a:srgbClr val="595959"/>
                          </a:solidFill>
                          <a:latin typeface="Arial"/>
                        </a:rPr>
                        <a:t>Student with the most picture cards wins</a:t>
                      </a:r>
                    </a:p>
                    <a:p>
                      <a:pPr marL="285750" lvl="0" indent="-285750">
                        <a:buFont typeface="Wingdings"/>
                        <a:buChar char="§"/>
                      </a:pPr>
                      <a:r>
                        <a:rPr lang="en-US" sz="2100" b="0">
                          <a:solidFill>
                            <a:srgbClr val="595959"/>
                          </a:solidFill>
                          <a:latin typeface="Arial"/>
                        </a:rPr>
                        <a:t> Manipulate between initial, medial, and final sounds as they are taught</a:t>
                      </a:r>
                    </a:p>
                  </a:txBody>
                  <a:tcPr>
                    <a:solidFill>
                      <a:schemeClr val="bg1">
                        <a:lumMod val="95000"/>
                      </a:schemeClr>
                    </a:solidFill>
                  </a:tcPr>
                </a:tc>
                <a:extLst>
                  <a:ext uri="{0D108BD9-81ED-4DB2-BD59-A6C34878D82A}">
                    <a16:rowId xmlns:a16="http://schemas.microsoft.com/office/drawing/2014/main" val="1825308644"/>
                  </a:ext>
                </a:extLst>
              </a:tr>
              <a:tr h="1949074">
                <a:tc>
                  <a:txBody>
                    <a:bodyPr/>
                    <a:lstStyle/>
                    <a:p>
                      <a:r>
                        <a:rPr lang="en-US" sz="2100" b="1">
                          <a:solidFill>
                            <a:srgbClr val="595959"/>
                          </a:solidFill>
                          <a:latin typeface="Arial"/>
                        </a:rPr>
                        <a:t>Phoneme Manipulation</a:t>
                      </a:r>
                    </a:p>
                  </a:txBody>
                  <a:tcPr/>
                </a:tc>
                <a:tc>
                  <a:txBody>
                    <a:bodyPr/>
                    <a:lstStyle/>
                    <a:p>
                      <a:r>
                        <a:rPr lang="en-US" sz="2100" b="0">
                          <a:solidFill>
                            <a:srgbClr val="595959"/>
                          </a:solidFill>
                          <a:latin typeface="Arial"/>
                        </a:rPr>
                        <a:t>Sound Swap:</a:t>
                      </a:r>
                    </a:p>
                    <a:p>
                      <a:pPr marL="285750" lvl="0" indent="-285750">
                        <a:buFont typeface="Arial"/>
                        <a:buChar char="•"/>
                      </a:pPr>
                      <a:r>
                        <a:rPr lang="en-US" sz="2100" b="0">
                          <a:solidFill>
                            <a:srgbClr val="595959"/>
                          </a:solidFill>
                          <a:latin typeface="Arial"/>
                        </a:rPr>
                        <a:t>Give each student a sound box and a predetermined amount of manipulatives</a:t>
                      </a:r>
                    </a:p>
                    <a:p>
                      <a:pPr marL="285750" lvl="0" indent="-285750">
                        <a:buFont typeface="Arial"/>
                        <a:buChar char="•"/>
                      </a:pPr>
                      <a:r>
                        <a:rPr lang="en-US" sz="2100" b="0">
                          <a:solidFill>
                            <a:srgbClr val="595959"/>
                          </a:solidFill>
                          <a:latin typeface="Arial"/>
                        </a:rPr>
                        <a:t>State word and move manipulatives for number of sounds</a:t>
                      </a:r>
                    </a:p>
                    <a:p>
                      <a:pPr marL="285750" lvl="0" indent="-285750">
                        <a:buFont typeface="Arial"/>
                        <a:buChar char="•"/>
                      </a:pPr>
                      <a:r>
                        <a:rPr lang="en-US" sz="2100" b="0">
                          <a:solidFill>
                            <a:srgbClr val="595959"/>
                          </a:solidFill>
                          <a:latin typeface="Arial"/>
                        </a:rPr>
                        <a:t>Tell students to change a target sound to a different sound and then state word made</a:t>
                      </a:r>
                    </a:p>
                    <a:p>
                      <a:pPr marL="285750" lvl="0" indent="-285750">
                        <a:buFont typeface="Arial"/>
                        <a:buChar char="•"/>
                      </a:pPr>
                      <a:r>
                        <a:rPr lang="en-US" sz="2100" b="0">
                          <a:solidFill>
                            <a:srgbClr val="595959"/>
                          </a:solidFill>
                          <a:latin typeface="Arial"/>
                        </a:rPr>
                        <a:t>Could also be done using pictures for a differentiated approach</a:t>
                      </a:r>
                    </a:p>
                  </a:txBody>
                  <a:tcPr/>
                </a:tc>
                <a:extLst>
                  <a:ext uri="{0D108BD9-81ED-4DB2-BD59-A6C34878D82A}">
                    <a16:rowId xmlns:a16="http://schemas.microsoft.com/office/drawing/2014/main" val="1098597421"/>
                  </a:ext>
                </a:extLst>
              </a:tr>
            </a:tbl>
          </a:graphicData>
        </a:graphic>
      </p:graphicFrame>
    </p:spTree>
    <p:extLst>
      <p:ext uri="{BB962C8B-B14F-4D97-AF65-F5344CB8AC3E}">
        <p14:creationId xmlns:p14="http://schemas.microsoft.com/office/powerpoint/2010/main" val="128209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29564-E650-AA4E-9AAB-5A94CC90CC7F}"/>
              </a:ext>
            </a:extLst>
          </p:cNvPr>
          <p:cNvSpPr>
            <a:spLocks noGrp="1"/>
          </p:cNvSpPr>
          <p:nvPr>
            <p:ph type="title"/>
          </p:nvPr>
        </p:nvSpPr>
        <p:spPr/>
        <p:txBody>
          <a:bodyPr>
            <a:normAutofit/>
          </a:bodyPr>
          <a:lstStyle/>
          <a:p>
            <a:r>
              <a:rPr lang="en-US">
                <a:latin typeface="Arial"/>
                <a:cs typeface="Arial"/>
              </a:rPr>
              <a:t>Phonics</a:t>
            </a:r>
          </a:p>
        </p:txBody>
      </p:sp>
    </p:spTree>
    <p:extLst>
      <p:ext uri="{BB962C8B-B14F-4D97-AF65-F5344CB8AC3E}">
        <p14:creationId xmlns:p14="http://schemas.microsoft.com/office/powerpoint/2010/main" val="56488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44AED0-6231-0542-A6C2-424358F916F2}"/>
              </a:ext>
            </a:extLst>
          </p:cNvPr>
          <p:cNvSpPr>
            <a:spLocks noGrp="1"/>
          </p:cNvSpPr>
          <p:nvPr>
            <p:ph type="sldNum" sz="quarter" idx="12"/>
          </p:nvPr>
        </p:nvSpPr>
        <p:spPr/>
        <p:txBody>
          <a:bodyPr/>
          <a:lstStyle/>
          <a:p>
            <a:fld id="{84E24DD3-0117-F947-8F74-C808912B5A2D}" type="slidenum">
              <a:rPr lang="en-US" smtClean="0"/>
              <a:pPr/>
              <a:t>3</a:t>
            </a:fld>
            <a:endParaRPr lang="en-US"/>
          </a:p>
        </p:txBody>
      </p:sp>
      <p:sp>
        <p:nvSpPr>
          <p:cNvPr id="6" name="Title 4">
            <a:extLst>
              <a:ext uri="{FF2B5EF4-FFF2-40B4-BE49-F238E27FC236}">
                <a16:creationId xmlns:a16="http://schemas.microsoft.com/office/drawing/2014/main" id="{4AD9B96B-BE1E-DA46-BD10-0F34714B937F}"/>
              </a:ext>
            </a:extLst>
          </p:cNvPr>
          <p:cNvSpPr>
            <a:spLocks noGrp="1"/>
          </p:cNvSpPr>
          <p:nvPr>
            <p:ph type="title" idx="4294967295"/>
          </p:nvPr>
        </p:nvSpPr>
        <p:spPr>
          <a:xfrm>
            <a:off x="413295" y="291882"/>
            <a:ext cx="10515600" cy="365125"/>
          </a:xfrm>
        </p:spPr>
        <p:txBody>
          <a:bodyPr>
            <a:normAutofit fontScale="90000"/>
          </a:bodyPr>
          <a:lstStyle/>
          <a:p>
            <a:r>
              <a:rPr lang="en-US" sz="2700" b="1">
                <a:solidFill>
                  <a:srgbClr val="003B71"/>
                </a:solidFill>
                <a:latin typeface="Arial"/>
                <a:ea typeface="+mn-ea"/>
                <a:cs typeface="Arial"/>
              </a:rPr>
              <a:t>State Board of Education  </a:t>
            </a:r>
            <a:r>
              <a:rPr lang="en-US" sz="2000" spc="200">
                <a:solidFill>
                  <a:srgbClr val="003B71"/>
                </a:solidFill>
                <a:latin typeface="Arial Narrow"/>
                <a:ea typeface="+mn-ea"/>
                <a:cs typeface="Arial Narrow" panose="020B0604020202020204" pitchFamily="34" charset="0"/>
              </a:rPr>
              <a:t>STRATEGIC PLAN GOALS</a:t>
            </a:r>
            <a:endParaRPr lang="en-US" sz="2000" spc="200">
              <a:solidFill>
                <a:srgbClr val="003B71"/>
              </a:solidFill>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450809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pPr>
              <a:lnSpc>
                <a:spcPct val="114999"/>
              </a:lnSpc>
            </a:pPr>
            <a:r>
              <a:rPr lang="en-US"/>
              <a:t>Phonics</a:t>
            </a:r>
          </a:p>
        </p:txBody>
      </p:sp>
      <p:sp>
        <p:nvSpPr>
          <p:cNvPr id="4" name="TextBox 3">
            <a:extLst>
              <a:ext uri="{FF2B5EF4-FFF2-40B4-BE49-F238E27FC236}">
                <a16:creationId xmlns:a16="http://schemas.microsoft.com/office/drawing/2014/main" id="{5BB9AB83-C332-4132-8BFC-8FA9DEC503FD}"/>
              </a:ext>
            </a:extLst>
          </p:cNvPr>
          <p:cNvSpPr txBox="1"/>
          <p:nvPr/>
        </p:nvSpPr>
        <p:spPr>
          <a:xfrm>
            <a:off x="303349" y="1226357"/>
            <a:ext cx="6939662" cy="4401205"/>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800">
                <a:solidFill>
                  <a:schemeClr val="accent3">
                    <a:lumMod val="50000"/>
                  </a:schemeClr>
                </a:solidFill>
                <a:latin typeface="Arial"/>
                <a:cs typeface="Arial"/>
              </a:rPr>
              <a:t>Systematic instructional approach</a:t>
            </a:r>
          </a:p>
          <a:p>
            <a:r>
              <a:rPr lang="en-US" sz="2800">
                <a:solidFill>
                  <a:schemeClr val="accent3">
                    <a:lumMod val="50000"/>
                  </a:schemeClr>
                </a:solidFill>
                <a:latin typeface="Arial"/>
                <a:cs typeface="Arial"/>
              </a:rPr>
              <a:t>      to teach the relationship between </a:t>
            </a:r>
          </a:p>
          <a:p>
            <a:r>
              <a:rPr lang="en-US" sz="2800">
                <a:solidFill>
                  <a:schemeClr val="accent3">
                    <a:lumMod val="50000"/>
                  </a:schemeClr>
                </a:solidFill>
                <a:latin typeface="Arial"/>
                <a:cs typeface="Arial"/>
              </a:rPr>
              <a:t>      graphemes in written language and </a:t>
            </a:r>
          </a:p>
          <a:p>
            <a:r>
              <a:rPr lang="en-US" sz="2800">
                <a:solidFill>
                  <a:schemeClr val="accent3">
                    <a:lumMod val="50000"/>
                  </a:schemeClr>
                </a:solidFill>
                <a:latin typeface="Arial"/>
                <a:cs typeface="Arial"/>
              </a:rPr>
              <a:t>      phonemes in spoken language.</a:t>
            </a:r>
          </a:p>
          <a:p>
            <a:endParaRPr lang="en-US" sz="2800">
              <a:solidFill>
                <a:schemeClr val="accent3">
                  <a:lumMod val="50000"/>
                </a:schemeClr>
              </a:solidFill>
              <a:latin typeface="Arial"/>
              <a:cs typeface="Arial"/>
            </a:endParaRPr>
          </a:p>
          <a:p>
            <a:pPr marL="457200" indent="-457200">
              <a:buFont typeface="Arial" panose="020B0604020202020204" pitchFamily="34" charset="0"/>
              <a:buChar char="•"/>
            </a:pPr>
            <a:r>
              <a:rPr lang="en-US" sz="2800">
                <a:solidFill>
                  <a:schemeClr val="accent3">
                    <a:lumMod val="50000"/>
                  </a:schemeClr>
                </a:solidFill>
                <a:latin typeface="Arial"/>
                <a:cs typeface="Arial"/>
              </a:rPr>
              <a:t>Why teach phonics? </a:t>
            </a:r>
          </a:p>
          <a:p>
            <a:r>
              <a:rPr lang="en-US" sz="2800">
                <a:solidFill>
                  <a:schemeClr val="accent3">
                    <a:lumMod val="50000"/>
                  </a:schemeClr>
                </a:solidFill>
                <a:latin typeface="Arial"/>
                <a:cs typeface="Arial"/>
              </a:rPr>
              <a:t>      To be able to both decode </a:t>
            </a:r>
            <a:r>
              <a:rPr lang="en-US" sz="2800" b="1" u="sng">
                <a:solidFill>
                  <a:schemeClr val="accent3">
                    <a:lumMod val="50000"/>
                  </a:schemeClr>
                </a:solidFill>
                <a:latin typeface="Arial"/>
                <a:cs typeface="Arial"/>
              </a:rPr>
              <a:t>and</a:t>
            </a:r>
            <a:r>
              <a:rPr lang="en-US" sz="2800">
                <a:solidFill>
                  <a:schemeClr val="accent3">
                    <a:lumMod val="50000"/>
                  </a:schemeClr>
                </a:solidFill>
                <a:latin typeface="Arial"/>
                <a:cs typeface="Arial"/>
              </a:rPr>
              <a:t>  </a:t>
            </a:r>
          </a:p>
          <a:p>
            <a:r>
              <a:rPr lang="en-US" sz="2800">
                <a:solidFill>
                  <a:schemeClr val="accent3">
                    <a:lumMod val="50000"/>
                  </a:schemeClr>
                </a:solidFill>
                <a:latin typeface="Arial"/>
                <a:cs typeface="Arial"/>
              </a:rPr>
              <a:t>      encode. Decode – convert a word    </a:t>
            </a:r>
          </a:p>
          <a:p>
            <a:r>
              <a:rPr lang="en-US" sz="2800">
                <a:solidFill>
                  <a:schemeClr val="accent3">
                    <a:lumMod val="50000"/>
                  </a:schemeClr>
                </a:solidFill>
                <a:latin typeface="Arial"/>
                <a:cs typeface="Arial"/>
              </a:rPr>
              <a:t>      from print to speech.   Encode –</a:t>
            </a:r>
          </a:p>
          <a:p>
            <a:r>
              <a:rPr lang="en-US" sz="2800">
                <a:solidFill>
                  <a:schemeClr val="accent3">
                    <a:lumMod val="50000"/>
                  </a:schemeClr>
                </a:solidFill>
                <a:latin typeface="Arial"/>
                <a:cs typeface="Arial"/>
              </a:rPr>
              <a:t>      convert a language into print</a:t>
            </a:r>
            <a:endParaRPr lang="en-US">
              <a:solidFill>
                <a:schemeClr val="accent3">
                  <a:lumMod val="50000"/>
                </a:schemeClr>
              </a:solidFill>
            </a:endParaRPr>
          </a:p>
        </p:txBody>
      </p:sp>
      <p:pic>
        <p:nvPicPr>
          <p:cNvPr id="5" name="Picture 10" descr="A drawing of a cartoon character&#10;&#10;Description generated with high confidence">
            <a:extLst>
              <a:ext uri="{FF2B5EF4-FFF2-40B4-BE49-F238E27FC236}">
                <a16:creationId xmlns:a16="http://schemas.microsoft.com/office/drawing/2014/main" id="{0D3A96A0-EC2B-4A4C-B737-128012A780A5}"/>
              </a:ext>
            </a:extLst>
          </p:cNvPr>
          <p:cNvPicPr>
            <a:picLocks noChangeAspect="1"/>
          </p:cNvPicPr>
          <p:nvPr/>
        </p:nvPicPr>
        <p:blipFill rotWithShape="1">
          <a:blip r:embed="rId3"/>
          <a:srcRect b="10219"/>
          <a:stretch/>
        </p:blipFill>
        <p:spPr>
          <a:xfrm>
            <a:off x="6721786" y="2478505"/>
            <a:ext cx="1705248" cy="3492561"/>
          </a:xfrm>
          <a:prstGeom prst="rect">
            <a:avLst/>
          </a:prstGeom>
        </p:spPr>
      </p:pic>
      <p:sp>
        <p:nvSpPr>
          <p:cNvPr id="6" name="Rectangle: Diagonal Corners Snipped 5">
            <a:extLst>
              <a:ext uri="{FF2B5EF4-FFF2-40B4-BE49-F238E27FC236}">
                <a16:creationId xmlns:a16="http://schemas.microsoft.com/office/drawing/2014/main" id="{8EEE3540-A98F-41AB-BBF3-40C240EC430C}"/>
              </a:ext>
            </a:extLst>
          </p:cNvPr>
          <p:cNvSpPr/>
          <p:nvPr/>
        </p:nvSpPr>
        <p:spPr>
          <a:xfrm>
            <a:off x="8458199" y="1049967"/>
            <a:ext cx="3116179" cy="4304086"/>
          </a:xfrm>
          <a:prstGeom prst="snip2Diag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r>
              <a:rPr lang="en-US" sz="2200">
                <a:solidFill>
                  <a:schemeClr val="accent3">
                    <a:lumMod val="50000"/>
                  </a:schemeClr>
                </a:solidFill>
                <a:latin typeface="Arial"/>
                <a:cs typeface="Arial"/>
              </a:rPr>
              <a:t>Phonics instruction has its greatest impact with beginning readers in kindergarten and first grade and should be implemented at those levels.</a:t>
            </a:r>
          </a:p>
          <a:p>
            <a:r>
              <a:rPr lang="en-US" sz="2200">
                <a:solidFill>
                  <a:schemeClr val="accent3">
                    <a:lumMod val="50000"/>
                  </a:schemeClr>
                </a:solidFill>
                <a:latin typeface="Arial"/>
                <a:cs typeface="Arial"/>
              </a:rPr>
              <a:t>National Reading Panel, 2000</a:t>
            </a:r>
          </a:p>
        </p:txBody>
      </p:sp>
      <p:sp>
        <p:nvSpPr>
          <p:cNvPr id="7" name="TextBox 6">
            <a:extLst>
              <a:ext uri="{FF2B5EF4-FFF2-40B4-BE49-F238E27FC236}">
                <a16:creationId xmlns:a16="http://schemas.microsoft.com/office/drawing/2014/main" id="{6E2231DA-B34A-4387-BAA2-BEA663DCC3CD}"/>
              </a:ext>
            </a:extLst>
          </p:cNvPr>
          <p:cNvSpPr txBox="1"/>
          <p:nvPr/>
        </p:nvSpPr>
        <p:spPr>
          <a:xfrm>
            <a:off x="8691095" y="5601734"/>
            <a:ext cx="34801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3">
                    <a:lumMod val="50000"/>
                  </a:schemeClr>
                </a:solidFill>
                <a:latin typeface="Arial"/>
                <a:cs typeface="Arial"/>
              </a:rPr>
              <a:t>Teaching Reading Sourcebook</a:t>
            </a:r>
          </a:p>
        </p:txBody>
      </p:sp>
    </p:spTree>
    <p:extLst>
      <p:ext uri="{BB962C8B-B14F-4D97-AF65-F5344CB8AC3E}">
        <p14:creationId xmlns:p14="http://schemas.microsoft.com/office/powerpoint/2010/main" val="1806067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36681" y="480122"/>
            <a:ext cx="10605890" cy="380298"/>
          </a:xfrm>
        </p:spPr>
        <p:txBody>
          <a:bodyPr/>
          <a:lstStyle/>
          <a:p>
            <a:r>
              <a:rPr lang="en-US"/>
              <a:t>Phonics: What Shows Mastery in Area?</a:t>
            </a:r>
            <a:br>
              <a:rPr lang="en-US"/>
            </a:br>
            <a:endParaRPr lang="en-US"/>
          </a:p>
        </p:txBody>
      </p:sp>
      <p:graphicFrame>
        <p:nvGraphicFramePr>
          <p:cNvPr id="3" name="Table 2">
            <a:extLst>
              <a:ext uri="{FF2B5EF4-FFF2-40B4-BE49-F238E27FC236}">
                <a16:creationId xmlns:a16="http://schemas.microsoft.com/office/drawing/2014/main" id="{9445F98F-4799-4897-9C22-2609165F728B}"/>
              </a:ext>
            </a:extLst>
          </p:cNvPr>
          <p:cNvGraphicFramePr>
            <a:graphicFrameLocks noGrp="1"/>
          </p:cNvGraphicFramePr>
          <p:nvPr>
            <p:extLst>
              <p:ext uri="{D42A27DB-BD31-4B8C-83A1-F6EECF244321}">
                <p14:modId xmlns:p14="http://schemas.microsoft.com/office/powerpoint/2010/main" val="1390045713"/>
              </p:ext>
            </p:extLst>
          </p:nvPr>
        </p:nvGraphicFramePr>
        <p:xfrm>
          <a:off x="865463" y="808683"/>
          <a:ext cx="10713143" cy="4846320"/>
        </p:xfrm>
        <a:graphic>
          <a:graphicData uri="http://schemas.openxmlformats.org/drawingml/2006/table">
            <a:tbl>
              <a:tblPr firstRow="1" bandRow="1">
                <a:tableStyleId>{F5AB1C69-6EDB-4FF4-983F-18BD219EF322}</a:tableStyleId>
              </a:tblPr>
              <a:tblGrid>
                <a:gridCol w="2118008">
                  <a:extLst>
                    <a:ext uri="{9D8B030D-6E8A-4147-A177-3AD203B41FA5}">
                      <a16:colId xmlns:a16="http://schemas.microsoft.com/office/drawing/2014/main" val="1279015400"/>
                    </a:ext>
                  </a:extLst>
                </a:gridCol>
                <a:gridCol w="2103119">
                  <a:extLst>
                    <a:ext uri="{9D8B030D-6E8A-4147-A177-3AD203B41FA5}">
                      <a16:colId xmlns:a16="http://schemas.microsoft.com/office/drawing/2014/main" val="4108094694"/>
                    </a:ext>
                  </a:extLst>
                </a:gridCol>
                <a:gridCol w="1892996">
                  <a:extLst>
                    <a:ext uri="{9D8B030D-6E8A-4147-A177-3AD203B41FA5}">
                      <a16:colId xmlns:a16="http://schemas.microsoft.com/office/drawing/2014/main" val="436107769"/>
                    </a:ext>
                  </a:extLst>
                </a:gridCol>
                <a:gridCol w="4599020">
                  <a:extLst>
                    <a:ext uri="{9D8B030D-6E8A-4147-A177-3AD203B41FA5}">
                      <a16:colId xmlns:a16="http://schemas.microsoft.com/office/drawing/2014/main" val="1798478333"/>
                    </a:ext>
                  </a:extLst>
                </a:gridCol>
              </a:tblGrid>
              <a:tr h="427268">
                <a:tc>
                  <a:txBody>
                    <a:bodyPr/>
                    <a:lstStyle/>
                    <a:p>
                      <a:pPr algn="ctr"/>
                      <a:r>
                        <a:rPr lang="en-US" sz="1800">
                          <a:solidFill>
                            <a:schemeClr val="accent3">
                              <a:lumMod val="50000"/>
                            </a:schemeClr>
                          </a:solidFill>
                          <a:latin typeface="Arial"/>
                        </a:rPr>
                        <a:t>Alphabetic Principle</a:t>
                      </a:r>
                    </a:p>
                  </a:txBody>
                  <a:tcPr>
                    <a:solidFill>
                      <a:schemeClr val="accent3">
                        <a:lumMod val="20000"/>
                        <a:lumOff val="80000"/>
                      </a:schemeClr>
                    </a:solidFill>
                  </a:tcPr>
                </a:tc>
                <a:tc>
                  <a:txBody>
                    <a:bodyPr/>
                    <a:lstStyle/>
                    <a:p>
                      <a:pPr algn="ctr"/>
                      <a:r>
                        <a:rPr lang="en-US" sz="1800">
                          <a:solidFill>
                            <a:schemeClr val="accent3">
                              <a:lumMod val="50000"/>
                            </a:schemeClr>
                          </a:solidFill>
                          <a:latin typeface="Arial"/>
                        </a:rPr>
                        <a:t>Regularly Spelled High Frequency Words</a:t>
                      </a:r>
                    </a:p>
                  </a:txBody>
                  <a:tcPr>
                    <a:solidFill>
                      <a:schemeClr val="accent3">
                        <a:lumMod val="20000"/>
                        <a:lumOff val="80000"/>
                      </a:schemeClr>
                    </a:solidFill>
                  </a:tcPr>
                </a:tc>
                <a:tc>
                  <a:txBody>
                    <a:bodyPr/>
                    <a:lstStyle/>
                    <a:p>
                      <a:pPr algn="ctr"/>
                      <a:r>
                        <a:rPr lang="en-US" sz="1800">
                          <a:solidFill>
                            <a:schemeClr val="accent3">
                              <a:lumMod val="50000"/>
                            </a:schemeClr>
                          </a:solidFill>
                          <a:latin typeface="Arial"/>
                        </a:rPr>
                        <a:t>Beginning Phonics (short vowels)</a:t>
                      </a:r>
                    </a:p>
                  </a:txBody>
                  <a:tcPr>
                    <a:solidFill>
                      <a:schemeClr val="accent3">
                        <a:lumMod val="20000"/>
                        <a:lumOff val="80000"/>
                      </a:schemeClr>
                    </a:solidFill>
                  </a:tcPr>
                </a:tc>
                <a:tc>
                  <a:txBody>
                    <a:bodyPr/>
                    <a:lstStyle/>
                    <a:p>
                      <a:pPr algn="ctr"/>
                      <a:r>
                        <a:rPr lang="en-US" sz="1800">
                          <a:solidFill>
                            <a:schemeClr val="accent3">
                              <a:lumMod val="50000"/>
                            </a:schemeClr>
                          </a:solidFill>
                          <a:latin typeface="Arial"/>
                        </a:rPr>
                        <a:t>Advanced Phonics (long vowels, etc.)</a:t>
                      </a:r>
                    </a:p>
                  </a:txBody>
                  <a:tcPr>
                    <a:solidFill>
                      <a:schemeClr val="accent3">
                        <a:lumMod val="20000"/>
                        <a:lumOff val="80000"/>
                      </a:schemeClr>
                    </a:solidFill>
                  </a:tcPr>
                </a:tc>
                <a:extLst>
                  <a:ext uri="{0D108BD9-81ED-4DB2-BD59-A6C34878D82A}">
                    <a16:rowId xmlns:a16="http://schemas.microsoft.com/office/drawing/2014/main" val="2383494334"/>
                  </a:ext>
                </a:extLst>
              </a:tr>
              <a:tr h="2887270">
                <a:tc>
                  <a:txBody>
                    <a:bodyPr/>
                    <a:lstStyle/>
                    <a:p>
                      <a:pPr marL="285750" lvl="0" indent="-285750" algn="l">
                        <a:lnSpc>
                          <a:spcPct val="100000"/>
                        </a:lnSpc>
                        <a:spcBef>
                          <a:spcPts val="0"/>
                        </a:spcBef>
                        <a:spcAft>
                          <a:spcPts val="0"/>
                        </a:spcAft>
                        <a:buFont typeface="Arial"/>
                        <a:buChar char="•"/>
                      </a:pPr>
                      <a:r>
                        <a:rPr lang="en-US" sz="1800">
                          <a:solidFill>
                            <a:schemeClr val="accent3">
                              <a:lumMod val="50000"/>
                            </a:schemeClr>
                          </a:solidFill>
                          <a:latin typeface="Arial"/>
                        </a:rPr>
                        <a:t>Alphabet order</a:t>
                      </a:r>
                    </a:p>
                    <a:p>
                      <a:pPr marL="285750" lvl="0" indent="-285750" algn="l">
                        <a:lnSpc>
                          <a:spcPct val="100000"/>
                        </a:lnSpc>
                        <a:spcBef>
                          <a:spcPts val="0"/>
                        </a:spcBef>
                        <a:spcAft>
                          <a:spcPts val="0"/>
                        </a:spcAft>
                        <a:buFont typeface="Arial"/>
                        <a:buChar char="•"/>
                      </a:pPr>
                      <a:r>
                        <a:rPr lang="en-US" sz="1800">
                          <a:solidFill>
                            <a:schemeClr val="accent3">
                              <a:lumMod val="50000"/>
                            </a:schemeClr>
                          </a:solidFill>
                          <a:latin typeface="Arial"/>
                        </a:rPr>
                        <a:t>Difference between vowels and consonants</a:t>
                      </a:r>
                    </a:p>
                    <a:p>
                      <a:pPr marL="285750" lvl="0" indent="-285750" algn="l">
                        <a:lnSpc>
                          <a:spcPct val="100000"/>
                        </a:lnSpc>
                        <a:spcBef>
                          <a:spcPts val="0"/>
                        </a:spcBef>
                        <a:spcAft>
                          <a:spcPts val="0"/>
                        </a:spcAft>
                        <a:buFont typeface="Arial"/>
                        <a:buChar char="•"/>
                      </a:pPr>
                      <a:r>
                        <a:rPr lang="en-US" sz="1800">
                          <a:solidFill>
                            <a:schemeClr val="accent3">
                              <a:lumMod val="50000"/>
                            </a:schemeClr>
                          </a:solidFill>
                          <a:latin typeface="Arial"/>
                        </a:rPr>
                        <a:t>Upper and lowercase</a:t>
                      </a:r>
                    </a:p>
                    <a:p>
                      <a:pPr marL="285750" lvl="0" indent="-285750" algn="l">
                        <a:lnSpc>
                          <a:spcPct val="100000"/>
                        </a:lnSpc>
                        <a:spcBef>
                          <a:spcPts val="0"/>
                        </a:spcBef>
                        <a:spcAft>
                          <a:spcPts val="0"/>
                        </a:spcAft>
                        <a:buFont typeface="Arial"/>
                        <a:buChar char="•"/>
                      </a:pPr>
                      <a:r>
                        <a:rPr lang="en-US" sz="1800">
                          <a:solidFill>
                            <a:schemeClr val="accent3">
                              <a:lumMod val="50000"/>
                            </a:schemeClr>
                          </a:solidFill>
                          <a:latin typeface="Arial"/>
                        </a:rPr>
                        <a:t>Different fonts</a:t>
                      </a:r>
                    </a:p>
                    <a:p>
                      <a:pPr marL="285750" lvl="0" indent="-285750" algn="l">
                        <a:lnSpc>
                          <a:spcPct val="100000"/>
                        </a:lnSpc>
                        <a:spcBef>
                          <a:spcPts val="0"/>
                        </a:spcBef>
                        <a:spcAft>
                          <a:spcPts val="0"/>
                        </a:spcAft>
                        <a:buFont typeface="Arial"/>
                        <a:buChar char="•"/>
                      </a:pPr>
                      <a:r>
                        <a:rPr lang="en-US" sz="1800">
                          <a:solidFill>
                            <a:schemeClr val="accent3">
                              <a:lumMod val="50000"/>
                            </a:schemeClr>
                          </a:solidFill>
                          <a:latin typeface="Arial"/>
                        </a:rPr>
                        <a:t>Write letters in both cases</a:t>
                      </a:r>
                    </a:p>
                    <a:p>
                      <a:pPr marL="285750" lvl="0" indent="-285750" algn="l">
                        <a:lnSpc>
                          <a:spcPct val="100000"/>
                        </a:lnSpc>
                        <a:spcBef>
                          <a:spcPts val="0"/>
                        </a:spcBef>
                        <a:spcAft>
                          <a:spcPts val="0"/>
                        </a:spcAft>
                        <a:buFont typeface="Arial"/>
                        <a:buChar char="•"/>
                      </a:pPr>
                      <a:r>
                        <a:rPr lang="en-US" sz="1800">
                          <a:solidFill>
                            <a:schemeClr val="accent3">
                              <a:lumMod val="50000"/>
                            </a:schemeClr>
                          </a:solidFill>
                          <a:latin typeface="Arial"/>
                        </a:rPr>
                        <a:t>Letter name and sound association</a:t>
                      </a:r>
                    </a:p>
                    <a:p>
                      <a:pPr marL="285750" lvl="0" indent="-285750" algn="l">
                        <a:lnSpc>
                          <a:spcPct val="100000"/>
                        </a:lnSpc>
                        <a:spcBef>
                          <a:spcPts val="0"/>
                        </a:spcBef>
                        <a:spcAft>
                          <a:spcPts val="0"/>
                        </a:spcAft>
                        <a:buFont typeface="Arial"/>
                        <a:buChar char="•"/>
                      </a:pPr>
                      <a:r>
                        <a:rPr lang="en-US" sz="1800">
                          <a:solidFill>
                            <a:schemeClr val="accent3">
                              <a:lumMod val="50000"/>
                            </a:schemeClr>
                          </a:solidFill>
                          <a:latin typeface="Arial"/>
                        </a:rPr>
                        <a:t>Alphabetical order</a:t>
                      </a:r>
                    </a:p>
                  </a:txBody>
                  <a:tcPr/>
                </a:tc>
                <a:tc>
                  <a:txBody>
                    <a:bodyPr/>
                    <a:lstStyle/>
                    <a:p>
                      <a:pPr marL="285750" lvl="0" indent="-285750" algn="l">
                        <a:lnSpc>
                          <a:spcPct val="100000"/>
                        </a:lnSpc>
                        <a:spcBef>
                          <a:spcPts val="0"/>
                        </a:spcBef>
                        <a:spcAft>
                          <a:spcPts val="0"/>
                        </a:spcAft>
                        <a:buFont typeface="Wingdings"/>
                        <a:buChar char="§"/>
                      </a:pPr>
                      <a:r>
                        <a:rPr lang="en-US" sz="1800" b="0" i="0" u="none" strike="noStrike" noProof="0">
                          <a:solidFill>
                            <a:schemeClr val="accent3">
                              <a:lumMod val="50000"/>
                            </a:schemeClr>
                          </a:solidFill>
                          <a:latin typeface="Arial"/>
                        </a:rPr>
                        <a:t>Spell words accurately</a:t>
                      </a:r>
                    </a:p>
                    <a:p>
                      <a:pPr marL="285750" lvl="0" indent="-285750" algn="l">
                        <a:lnSpc>
                          <a:spcPct val="100000"/>
                        </a:lnSpc>
                        <a:spcBef>
                          <a:spcPts val="0"/>
                        </a:spcBef>
                        <a:spcAft>
                          <a:spcPts val="0"/>
                        </a:spcAft>
                        <a:buFont typeface="Wingdings"/>
                        <a:buChar char="§"/>
                      </a:pPr>
                      <a:r>
                        <a:rPr lang="en-US" sz="1800" b="0" i="0" u="none" strike="noStrike" noProof="0">
                          <a:solidFill>
                            <a:schemeClr val="accent3">
                              <a:lumMod val="50000"/>
                            </a:schemeClr>
                          </a:solidFill>
                          <a:latin typeface="Arial"/>
                        </a:rPr>
                        <a:t>Read words with automaticity and accuracy</a:t>
                      </a:r>
                    </a:p>
                    <a:p>
                      <a:pPr marL="0" lvl="0" indent="0" algn="l">
                        <a:lnSpc>
                          <a:spcPct val="100000"/>
                        </a:lnSpc>
                        <a:spcBef>
                          <a:spcPts val="0"/>
                        </a:spcBef>
                        <a:spcAft>
                          <a:spcPts val="0"/>
                        </a:spcAft>
                        <a:buFont typeface="Arial"/>
                        <a:buChar char="•"/>
                      </a:pPr>
                      <a:endParaRPr lang="en-US" sz="1800" b="0" i="0" u="none" strike="noStrike" noProof="0">
                        <a:solidFill>
                          <a:schemeClr val="accent3">
                            <a:lumMod val="50000"/>
                          </a:schemeClr>
                        </a:solidFill>
                        <a:latin typeface="Arial"/>
                      </a:endParaRPr>
                    </a:p>
                    <a:p>
                      <a:pPr marL="0" lvl="0" indent="0" algn="l">
                        <a:lnSpc>
                          <a:spcPct val="100000"/>
                        </a:lnSpc>
                        <a:spcBef>
                          <a:spcPts val="0"/>
                        </a:spcBef>
                        <a:spcAft>
                          <a:spcPts val="0"/>
                        </a:spcAft>
                        <a:buFont typeface="Arial"/>
                        <a:buChar char="•"/>
                      </a:pPr>
                      <a:endParaRPr lang="en-US" sz="1800" b="0" i="0" u="none" strike="noStrike" noProof="0">
                        <a:solidFill>
                          <a:schemeClr val="accent3">
                            <a:lumMod val="50000"/>
                          </a:schemeClr>
                        </a:solidFill>
                        <a:latin typeface="Arial"/>
                      </a:endParaRPr>
                    </a:p>
                    <a:p>
                      <a:pPr marL="0" lvl="0" indent="0" algn="l">
                        <a:lnSpc>
                          <a:spcPct val="100000"/>
                        </a:lnSpc>
                        <a:spcBef>
                          <a:spcPts val="0"/>
                        </a:spcBef>
                        <a:spcAft>
                          <a:spcPts val="0"/>
                        </a:spcAft>
                        <a:buNone/>
                      </a:pPr>
                      <a:endParaRPr lang="en-US" sz="1800" b="0" i="0" u="none" strike="noStrike" noProof="0">
                        <a:solidFill>
                          <a:schemeClr val="accent3">
                            <a:lumMod val="50000"/>
                          </a:schemeClr>
                        </a:solidFill>
                        <a:latin typeface="Arial"/>
                      </a:endParaRPr>
                    </a:p>
                    <a:p>
                      <a:pPr marL="0" lvl="0" indent="0" algn="l">
                        <a:lnSpc>
                          <a:spcPct val="100000"/>
                        </a:lnSpc>
                        <a:spcBef>
                          <a:spcPts val="0"/>
                        </a:spcBef>
                        <a:spcAft>
                          <a:spcPts val="0"/>
                        </a:spcAft>
                        <a:buFont typeface="Arial"/>
                        <a:buChar char="•"/>
                      </a:pPr>
                      <a:endParaRPr lang="en-US" sz="1800" b="0" i="0" u="none" strike="noStrike" noProof="0">
                        <a:solidFill>
                          <a:schemeClr val="accent3">
                            <a:lumMod val="50000"/>
                          </a:schemeClr>
                        </a:solidFill>
                        <a:latin typeface="Arial"/>
                      </a:endParaRPr>
                    </a:p>
                    <a:p>
                      <a:pPr marL="0" lvl="0" indent="0" algn="l">
                        <a:lnSpc>
                          <a:spcPct val="100000"/>
                        </a:lnSpc>
                        <a:spcBef>
                          <a:spcPts val="0"/>
                        </a:spcBef>
                        <a:spcAft>
                          <a:spcPts val="0"/>
                        </a:spcAft>
                        <a:buFont typeface="Arial"/>
                        <a:buChar char="•"/>
                      </a:pPr>
                      <a:endParaRPr lang="en-US" sz="1800" b="0" i="0" u="none" strike="noStrike" noProof="0">
                        <a:solidFill>
                          <a:schemeClr val="accent3">
                            <a:lumMod val="50000"/>
                          </a:schemeClr>
                        </a:solidFill>
                        <a:latin typeface="Arial"/>
                      </a:endParaRPr>
                    </a:p>
                    <a:p>
                      <a:pPr marL="0" lvl="0" indent="0" algn="l">
                        <a:lnSpc>
                          <a:spcPct val="100000"/>
                        </a:lnSpc>
                        <a:spcBef>
                          <a:spcPts val="0"/>
                        </a:spcBef>
                        <a:spcAft>
                          <a:spcPts val="0"/>
                        </a:spcAft>
                        <a:buFont typeface="Arial"/>
                        <a:buChar char="•"/>
                      </a:pPr>
                      <a:endParaRPr lang="en-US" sz="1800" b="0" i="0" u="none" strike="noStrike" noProof="0">
                        <a:solidFill>
                          <a:schemeClr val="accent3">
                            <a:lumMod val="50000"/>
                          </a:schemeClr>
                        </a:solidFill>
                        <a:latin typeface="Arial"/>
                      </a:endParaRPr>
                    </a:p>
                    <a:p>
                      <a:pPr marL="0" lvl="0" indent="0" algn="l">
                        <a:lnSpc>
                          <a:spcPct val="100000"/>
                        </a:lnSpc>
                        <a:spcBef>
                          <a:spcPts val="0"/>
                        </a:spcBef>
                        <a:spcAft>
                          <a:spcPts val="0"/>
                        </a:spcAft>
                        <a:buFont typeface="Arial"/>
                        <a:buChar char="•"/>
                      </a:pPr>
                      <a:endParaRPr lang="en-US" sz="1800" b="0" i="0" u="none" strike="noStrike" noProof="0">
                        <a:solidFill>
                          <a:schemeClr val="accent3">
                            <a:lumMod val="50000"/>
                          </a:schemeClr>
                        </a:solidFill>
                        <a:latin typeface="Arial"/>
                      </a:endParaRPr>
                    </a:p>
                    <a:p>
                      <a:pPr marL="0" lvl="0" indent="0" algn="l">
                        <a:lnSpc>
                          <a:spcPct val="100000"/>
                        </a:lnSpc>
                        <a:spcBef>
                          <a:spcPts val="0"/>
                        </a:spcBef>
                        <a:spcAft>
                          <a:spcPts val="0"/>
                        </a:spcAft>
                        <a:buFont typeface="Arial"/>
                        <a:buChar char="•"/>
                      </a:pPr>
                      <a:endParaRPr lang="en-US" sz="1800" b="0" i="0" u="none" strike="noStrike" noProof="0">
                        <a:solidFill>
                          <a:schemeClr val="accent3">
                            <a:lumMod val="50000"/>
                          </a:schemeClr>
                        </a:solidFill>
                        <a:latin typeface="Arial"/>
                      </a:endParaRPr>
                    </a:p>
                  </a:txBody>
                  <a:tcPr/>
                </a:tc>
                <a:tc>
                  <a:txBody>
                    <a:bodyPr/>
                    <a:lstStyle/>
                    <a:p>
                      <a:pPr marL="285750" indent="-285750">
                        <a:buFont typeface="Wingdings"/>
                        <a:buChar char="§"/>
                      </a:pPr>
                      <a:r>
                        <a:rPr lang="en-US" sz="1800">
                          <a:solidFill>
                            <a:schemeClr val="accent3">
                              <a:lumMod val="50000"/>
                            </a:schemeClr>
                          </a:solidFill>
                          <a:latin typeface="Arial"/>
                        </a:rPr>
                        <a:t>Accurately and with automaticity decode and encode words</a:t>
                      </a:r>
                    </a:p>
                  </a:txBody>
                  <a:tcPr/>
                </a:tc>
                <a:tc>
                  <a:txBody>
                    <a:bodyPr/>
                    <a:lstStyle/>
                    <a:p>
                      <a:pPr marL="285750" indent="-285750">
                        <a:buFont typeface="Wingdings"/>
                        <a:buChar char="§"/>
                      </a:pPr>
                      <a:r>
                        <a:rPr lang="en-US" sz="1800">
                          <a:solidFill>
                            <a:schemeClr val="accent3">
                              <a:lumMod val="50000"/>
                            </a:schemeClr>
                          </a:solidFill>
                          <a:latin typeface="Arial"/>
                        </a:rPr>
                        <a:t>Decode in context and in isolation</a:t>
                      </a:r>
                    </a:p>
                    <a:p>
                      <a:pPr marL="285750" lvl="0" indent="-285750">
                        <a:buFont typeface="Wingdings"/>
                        <a:buChar char="§"/>
                      </a:pPr>
                      <a:r>
                        <a:rPr lang="en-US" sz="1800">
                          <a:solidFill>
                            <a:schemeClr val="accent3">
                              <a:lumMod val="50000"/>
                            </a:schemeClr>
                          </a:solidFill>
                          <a:latin typeface="Arial"/>
                        </a:rPr>
                        <a:t>Encode with accuracy</a:t>
                      </a: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Schwa</a:t>
                      </a:r>
                      <a:endParaRPr lang="en-US" sz="1800" b="0">
                        <a:solidFill>
                          <a:schemeClr val="accent3">
                            <a:lumMod val="50000"/>
                          </a:schemeClr>
                        </a:solidFill>
                        <a:latin typeface="Arial"/>
                      </a:endParaRP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Vowel-r </a:t>
                      </a:r>
                      <a:endParaRPr lang="en-US" sz="1800" b="0">
                        <a:solidFill>
                          <a:schemeClr val="accent3">
                            <a:lumMod val="50000"/>
                          </a:schemeClr>
                        </a:solidFill>
                        <a:latin typeface="Arial"/>
                      </a:endParaRP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Long Vowel Spelling Patterns </a:t>
                      </a:r>
                    </a:p>
                    <a:p>
                      <a:pPr marL="0" lvl="0" indent="0" algn="l">
                        <a:lnSpc>
                          <a:spcPct val="100000"/>
                        </a:lnSpc>
                        <a:spcBef>
                          <a:spcPts val="0"/>
                        </a:spcBef>
                        <a:spcAft>
                          <a:spcPts val="0"/>
                        </a:spcAft>
                        <a:buFont typeface="Arial"/>
                        <a:buNone/>
                      </a:pPr>
                      <a:r>
                        <a:rPr lang="en-US" sz="1800" b="0" i="0" u="none" strike="noStrike" noProof="0">
                          <a:solidFill>
                            <a:schemeClr val="accent3">
                              <a:lumMod val="50000"/>
                            </a:schemeClr>
                          </a:solidFill>
                          <a:latin typeface="Arial"/>
                        </a:rPr>
                        <a:t>        1) Vowel-Consonant-e </a:t>
                      </a:r>
                      <a:endParaRPr lang="en-US" sz="1800" b="0">
                        <a:solidFill>
                          <a:schemeClr val="accent3">
                            <a:lumMod val="50000"/>
                          </a:schemeClr>
                        </a:solidFill>
                        <a:latin typeface="Arial"/>
                      </a:endParaRPr>
                    </a:p>
                    <a:p>
                      <a:pPr lvl="0" indent="0" algn="l">
                        <a:lnSpc>
                          <a:spcPct val="100000"/>
                        </a:lnSpc>
                        <a:spcBef>
                          <a:spcPts val="0"/>
                        </a:spcBef>
                        <a:spcAft>
                          <a:spcPts val="0"/>
                        </a:spcAft>
                        <a:buNone/>
                      </a:pPr>
                      <a:r>
                        <a:rPr lang="en-US" sz="1800" b="0" i="0" u="none" strike="noStrike" noProof="0">
                          <a:solidFill>
                            <a:schemeClr val="accent3">
                              <a:lumMod val="50000"/>
                            </a:schemeClr>
                          </a:solidFill>
                          <a:latin typeface="Arial"/>
                        </a:rPr>
                        <a:t>        2) Open syllables </a:t>
                      </a:r>
                      <a:endParaRPr lang="en-US" sz="1800" b="0">
                        <a:solidFill>
                          <a:schemeClr val="accent3">
                            <a:lumMod val="50000"/>
                          </a:schemeClr>
                        </a:solidFill>
                        <a:latin typeface="Arial"/>
                      </a:endParaRPr>
                    </a:p>
                    <a:p>
                      <a:pPr lvl="0" algn="l">
                        <a:lnSpc>
                          <a:spcPct val="100000"/>
                        </a:lnSpc>
                        <a:spcBef>
                          <a:spcPts val="0"/>
                        </a:spcBef>
                        <a:spcAft>
                          <a:spcPts val="0"/>
                        </a:spcAft>
                        <a:buNone/>
                      </a:pPr>
                      <a:r>
                        <a:rPr lang="en-US" sz="1800" b="0" i="0" u="none" strike="noStrike" noProof="0">
                          <a:solidFill>
                            <a:schemeClr val="accent3">
                              <a:lumMod val="50000"/>
                            </a:schemeClr>
                          </a:solidFill>
                          <a:latin typeface="Arial"/>
                        </a:rPr>
                        <a:t>        3) Vowel teams </a:t>
                      </a:r>
                      <a:endParaRPr lang="en-US" sz="1800" b="0">
                        <a:solidFill>
                          <a:schemeClr val="accent3">
                            <a:lumMod val="50000"/>
                          </a:schemeClr>
                        </a:solidFill>
                        <a:latin typeface="Arial"/>
                      </a:endParaRP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Diphthongs </a:t>
                      </a:r>
                      <a:endParaRPr lang="en-US" sz="1800" b="0">
                        <a:solidFill>
                          <a:schemeClr val="accent3">
                            <a:lumMod val="50000"/>
                          </a:schemeClr>
                        </a:solidFill>
                        <a:latin typeface="Arial"/>
                      </a:endParaRP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Hard and Soft </a:t>
                      </a:r>
                      <a:r>
                        <a:rPr lang="en-US" sz="1800" b="0" i="1" u="none" strike="noStrike" noProof="0">
                          <a:solidFill>
                            <a:schemeClr val="accent3">
                              <a:lumMod val="50000"/>
                            </a:schemeClr>
                          </a:solidFill>
                          <a:latin typeface="Arial"/>
                        </a:rPr>
                        <a:t>c</a:t>
                      </a:r>
                      <a:r>
                        <a:rPr lang="en-US" sz="1800" b="0" i="0" u="none" strike="noStrike" noProof="0">
                          <a:solidFill>
                            <a:schemeClr val="accent3">
                              <a:lumMod val="50000"/>
                            </a:schemeClr>
                          </a:solidFill>
                          <a:latin typeface="Arial"/>
                        </a:rPr>
                        <a:t> and </a:t>
                      </a:r>
                      <a:r>
                        <a:rPr lang="en-US" sz="1800" b="0" i="1" u="none" strike="noStrike" noProof="0">
                          <a:solidFill>
                            <a:schemeClr val="accent3">
                              <a:lumMod val="50000"/>
                            </a:schemeClr>
                          </a:solidFill>
                          <a:latin typeface="Arial"/>
                        </a:rPr>
                        <a:t>g</a:t>
                      </a:r>
                      <a:endParaRPr lang="en-US" sz="1800" b="0">
                        <a:solidFill>
                          <a:schemeClr val="accent3">
                            <a:lumMod val="50000"/>
                          </a:schemeClr>
                        </a:solidFill>
                        <a:latin typeface="Arial"/>
                      </a:endParaRP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Consonant-le</a:t>
                      </a:r>
                      <a:endParaRPr lang="en-US" sz="1800" b="0">
                        <a:solidFill>
                          <a:schemeClr val="accent3">
                            <a:lumMod val="50000"/>
                          </a:schemeClr>
                        </a:solidFill>
                        <a:latin typeface="Arial"/>
                      </a:endParaRP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Silent Consonant Letters</a:t>
                      </a:r>
                      <a:endParaRPr lang="en-US" sz="1800" b="0">
                        <a:solidFill>
                          <a:schemeClr val="accent3">
                            <a:lumMod val="50000"/>
                          </a:schemeClr>
                        </a:solidFill>
                        <a:latin typeface="Arial"/>
                      </a:endParaRP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Dropping e to add Vowel Suffix</a:t>
                      </a:r>
                      <a:endParaRPr lang="en-US" sz="1800" b="0">
                        <a:solidFill>
                          <a:schemeClr val="accent3">
                            <a:lumMod val="50000"/>
                          </a:schemeClr>
                        </a:solidFill>
                        <a:latin typeface="Arial"/>
                      </a:endParaRPr>
                    </a:p>
                    <a:p>
                      <a:pPr marL="285750" lvl="0" indent="-285750" algn="l">
                        <a:lnSpc>
                          <a:spcPct val="100000"/>
                        </a:lnSpc>
                        <a:spcBef>
                          <a:spcPts val="0"/>
                        </a:spcBef>
                        <a:spcAft>
                          <a:spcPts val="0"/>
                        </a:spcAft>
                        <a:buFont typeface="Arial"/>
                        <a:buChar char="•"/>
                      </a:pPr>
                      <a:r>
                        <a:rPr lang="en-US" sz="1800" b="0" i="0" u="none" strike="noStrike" noProof="0">
                          <a:solidFill>
                            <a:schemeClr val="accent3">
                              <a:lumMod val="50000"/>
                            </a:schemeClr>
                          </a:solidFill>
                          <a:latin typeface="Arial"/>
                        </a:rPr>
                        <a:t>Derivational Affixes</a:t>
                      </a:r>
                      <a:endParaRPr lang="en-US" sz="1800" b="0">
                        <a:solidFill>
                          <a:schemeClr val="accent3">
                            <a:lumMod val="50000"/>
                          </a:schemeClr>
                        </a:solidFill>
                        <a:latin typeface="Arial"/>
                      </a:endParaRPr>
                    </a:p>
                  </a:txBody>
                  <a:tcPr/>
                </a:tc>
                <a:extLst>
                  <a:ext uri="{0D108BD9-81ED-4DB2-BD59-A6C34878D82A}">
                    <a16:rowId xmlns:a16="http://schemas.microsoft.com/office/drawing/2014/main" val="782856668"/>
                  </a:ext>
                </a:extLst>
              </a:tr>
            </a:tbl>
          </a:graphicData>
        </a:graphic>
      </p:graphicFrame>
      <p:sp>
        <p:nvSpPr>
          <p:cNvPr id="4" name="TextBox 3">
            <a:extLst>
              <a:ext uri="{FF2B5EF4-FFF2-40B4-BE49-F238E27FC236}">
                <a16:creationId xmlns:a16="http://schemas.microsoft.com/office/drawing/2014/main" id="{818F0896-9D2E-4F49-B17B-9934C536F116}"/>
              </a:ext>
            </a:extLst>
          </p:cNvPr>
          <p:cNvSpPr txBox="1"/>
          <p:nvPr/>
        </p:nvSpPr>
        <p:spPr>
          <a:xfrm>
            <a:off x="3285832" y="5593721"/>
            <a:ext cx="29951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3">
                    <a:lumMod val="50000"/>
                  </a:schemeClr>
                </a:solidFill>
                <a:latin typeface="Arial"/>
                <a:cs typeface="Arial"/>
              </a:rPr>
              <a:t>Barksdale Reading Institute</a:t>
            </a:r>
          </a:p>
        </p:txBody>
      </p:sp>
    </p:spTree>
    <p:extLst>
      <p:ext uri="{BB962C8B-B14F-4D97-AF65-F5344CB8AC3E}">
        <p14:creationId xmlns:p14="http://schemas.microsoft.com/office/powerpoint/2010/main" val="2319332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t>Phonics: Modeling at the Teacher Table</a:t>
            </a:r>
            <a:br>
              <a:rPr lang="en-US"/>
            </a:br>
            <a:endParaRPr lang="en-US"/>
          </a:p>
        </p:txBody>
      </p:sp>
      <p:graphicFrame>
        <p:nvGraphicFramePr>
          <p:cNvPr id="4" name="Table 3">
            <a:extLst>
              <a:ext uri="{FF2B5EF4-FFF2-40B4-BE49-F238E27FC236}">
                <a16:creationId xmlns:a16="http://schemas.microsoft.com/office/drawing/2014/main" id="{4BF31F1D-E56A-4F36-BA21-71F3BB77C16C}"/>
              </a:ext>
            </a:extLst>
          </p:cNvPr>
          <p:cNvGraphicFramePr>
            <a:graphicFrameLocks noGrp="1"/>
          </p:cNvGraphicFramePr>
          <p:nvPr>
            <p:extLst>
              <p:ext uri="{D42A27DB-BD31-4B8C-83A1-F6EECF244321}">
                <p14:modId xmlns:p14="http://schemas.microsoft.com/office/powerpoint/2010/main" val="3834355264"/>
              </p:ext>
            </p:extLst>
          </p:nvPr>
        </p:nvGraphicFramePr>
        <p:xfrm>
          <a:off x="1696528" y="977660"/>
          <a:ext cx="10151726" cy="4572000"/>
        </p:xfrm>
        <a:graphic>
          <a:graphicData uri="http://schemas.openxmlformats.org/drawingml/2006/table">
            <a:tbl>
              <a:tblPr firstRow="1" bandRow="1">
                <a:tableStyleId>{F5AB1C69-6EDB-4FF4-983F-18BD219EF322}</a:tableStyleId>
              </a:tblPr>
              <a:tblGrid>
                <a:gridCol w="2578097">
                  <a:extLst>
                    <a:ext uri="{9D8B030D-6E8A-4147-A177-3AD203B41FA5}">
                      <a16:colId xmlns:a16="http://schemas.microsoft.com/office/drawing/2014/main" val="2391314452"/>
                    </a:ext>
                  </a:extLst>
                </a:gridCol>
                <a:gridCol w="7573629">
                  <a:extLst>
                    <a:ext uri="{9D8B030D-6E8A-4147-A177-3AD203B41FA5}">
                      <a16:colId xmlns:a16="http://schemas.microsoft.com/office/drawing/2014/main" val="2514618115"/>
                    </a:ext>
                  </a:extLst>
                </a:gridCol>
              </a:tblGrid>
              <a:tr h="1395094">
                <a:tc>
                  <a:txBody>
                    <a:bodyPr/>
                    <a:lstStyle/>
                    <a:p>
                      <a:r>
                        <a:rPr lang="en-US" sz="2400" b="0">
                          <a:solidFill>
                            <a:srgbClr val="595959"/>
                          </a:solidFill>
                          <a:latin typeface="Arial"/>
                        </a:rPr>
                        <a:t>Name That Sound</a:t>
                      </a:r>
                    </a:p>
                  </a:txBody>
                  <a:tcPr>
                    <a:solidFill>
                      <a:schemeClr val="accent3">
                        <a:lumMod val="20000"/>
                        <a:lumOff val="80000"/>
                      </a:schemeClr>
                    </a:solidFill>
                  </a:tcPr>
                </a:tc>
                <a:tc>
                  <a:txBody>
                    <a:bodyPr/>
                    <a:lstStyle/>
                    <a:p>
                      <a:pPr marL="342900" lvl="0" indent="-342900">
                        <a:buFont typeface="Arial" panose="020B0604020202020204" pitchFamily="34" charset="0"/>
                        <a:buChar char="•"/>
                      </a:pPr>
                      <a:r>
                        <a:rPr lang="en-US" sz="2400" b="0">
                          <a:solidFill>
                            <a:srgbClr val="595959"/>
                          </a:solidFill>
                          <a:latin typeface="Arial"/>
                        </a:rPr>
                        <a:t>Teacher states word and asks for target sound in certain position (beginning, medial, final)</a:t>
                      </a:r>
                    </a:p>
                    <a:p>
                      <a:pPr marL="342900" lvl="0" indent="-342900">
                        <a:buFont typeface="Arial" panose="020B0604020202020204" pitchFamily="34" charset="0"/>
                        <a:buChar char="•"/>
                      </a:pPr>
                      <a:r>
                        <a:rPr lang="en-US" sz="2400" b="0">
                          <a:solidFill>
                            <a:srgbClr val="595959"/>
                          </a:solidFill>
                          <a:latin typeface="Arial"/>
                        </a:rPr>
                        <a:t>Students locate the letter from the alphabet arc </a:t>
                      </a:r>
                    </a:p>
                    <a:p>
                      <a:pPr marL="342900" lvl="0" indent="-342900">
                        <a:buFont typeface="Arial" panose="020B0604020202020204" pitchFamily="34" charset="0"/>
                        <a:buChar char="•"/>
                      </a:pPr>
                      <a:r>
                        <a:rPr lang="en-US" sz="2400" b="0">
                          <a:solidFill>
                            <a:srgbClr val="595959"/>
                          </a:solidFill>
                          <a:latin typeface="Arial"/>
                        </a:rPr>
                        <a:t>Students state the letter name and sound it makes</a:t>
                      </a:r>
                    </a:p>
                    <a:p>
                      <a:pPr marL="342900" lvl="0" indent="-342900">
                        <a:buFont typeface="Arial" panose="020B0604020202020204" pitchFamily="34" charset="0"/>
                        <a:buChar char="•"/>
                      </a:pPr>
                      <a:r>
                        <a:rPr lang="en-US" sz="2400" b="0">
                          <a:solidFill>
                            <a:srgbClr val="595959"/>
                          </a:solidFill>
                          <a:latin typeface="Arial"/>
                        </a:rPr>
                        <a:t>Teacher and students can then sort words with the same positional sound and extend through creating additional words</a:t>
                      </a:r>
                    </a:p>
                  </a:txBody>
                  <a:tcPr>
                    <a:solidFill>
                      <a:schemeClr val="accent3">
                        <a:lumMod val="20000"/>
                        <a:lumOff val="80000"/>
                      </a:schemeClr>
                    </a:solidFill>
                  </a:tcPr>
                </a:tc>
                <a:extLst>
                  <a:ext uri="{0D108BD9-81ED-4DB2-BD59-A6C34878D82A}">
                    <a16:rowId xmlns:a16="http://schemas.microsoft.com/office/drawing/2014/main" val="974621999"/>
                  </a:ext>
                </a:extLst>
              </a:tr>
              <a:tr h="1705043">
                <a:tc>
                  <a:txBody>
                    <a:bodyPr/>
                    <a:lstStyle/>
                    <a:p>
                      <a:pPr lvl="0" algn="l">
                        <a:lnSpc>
                          <a:spcPct val="100000"/>
                        </a:lnSpc>
                        <a:spcBef>
                          <a:spcPts val="0"/>
                        </a:spcBef>
                        <a:spcAft>
                          <a:spcPts val="0"/>
                        </a:spcAft>
                        <a:buNone/>
                      </a:pPr>
                      <a:r>
                        <a:rPr lang="en-US" sz="2400" b="0" i="0" u="none" strike="noStrike" noProof="0">
                          <a:solidFill>
                            <a:srgbClr val="595959"/>
                          </a:solidFill>
                          <a:latin typeface="Arial"/>
                        </a:rPr>
                        <a:t>Tap It, Show It, Write It</a:t>
                      </a:r>
                    </a:p>
                    <a:p>
                      <a:pPr lvl="0">
                        <a:buNone/>
                      </a:pPr>
                      <a:endParaRPr lang="en-US" sz="2400" b="0">
                        <a:solidFill>
                          <a:srgbClr val="595959"/>
                        </a:solidFill>
                        <a:latin typeface="Arial"/>
                      </a:endParaRPr>
                    </a:p>
                  </a:txBody>
                  <a:tcPr/>
                </a:tc>
                <a:tc>
                  <a:txBody>
                    <a:bodyPr/>
                    <a:lstStyle/>
                    <a:p>
                      <a:pPr marL="342900" lvl="0" indent="-342900">
                        <a:buFont typeface="Arial" panose="020B0604020202020204" pitchFamily="34" charset="0"/>
                        <a:buChar char="•"/>
                      </a:pPr>
                      <a:r>
                        <a:rPr lang="en-US" sz="2400" b="0" i="0" u="none" strike="noStrike" noProof="0">
                          <a:solidFill>
                            <a:srgbClr val="595959"/>
                          </a:solidFill>
                          <a:latin typeface="Arial"/>
                        </a:rPr>
                        <a:t>Use words from current reading story</a:t>
                      </a:r>
                    </a:p>
                    <a:p>
                      <a:pPr marL="342900" lvl="0" indent="-342900">
                        <a:buFont typeface="Arial" panose="020B0604020202020204" pitchFamily="34" charset="0"/>
                        <a:buChar char="•"/>
                      </a:pPr>
                      <a:r>
                        <a:rPr lang="en-US" sz="2400" b="0" i="0" u="none" strike="noStrike" noProof="0">
                          <a:solidFill>
                            <a:srgbClr val="595959"/>
                          </a:solidFill>
                          <a:latin typeface="Arial"/>
                        </a:rPr>
                        <a:t>Students tap out the sounds heard in the word</a:t>
                      </a:r>
                    </a:p>
                    <a:p>
                      <a:pPr marL="342900" lvl="0" indent="-342900">
                        <a:buFont typeface="Arial" panose="020B0604020202020204" pitchFamily="34" charset="0"/>
                        <a:buChar char="•"/>
                      </a:pPr>
                      <a:r>
                        <a:rPr lang="en-US" sz="2400" b="0" i="0" u="none" strike="noStrike" noProof="0">
                          <a:solidFill>
                            <a:srgbClr val="595959"/>
                          </a:solidFill>
                          <a:latin typeface="Arial"/>
                        </a:rPr>
                        <a:t>Students pull down marker for each sound heard</a:t>
                      </a:r>
                    </a:p>
                    <a:p>
                      <a:pPr marL="342900" lvl="0" indent="-342900">
                        <a:buFont typeface="Arial" panose="020B0604020202020204" pitchFamily="34" charset="0"/>
                        <a:buChar char="•"/>
                      </a:pPr>
                      <a:r>
                        <a:rPr lang="en-US" sz="2400" b="0" i="0" u="none" strike="noStrike" noProof="0">
                          <a:solidFill>
                            <a:srgbClr val="595959"/>
                          </a:solidFill>
                          <a:latin typeface="Arial"/>
                        </a:rPr>
                        <a:t>Students push markers up and write grapheme</a:t>
                      </a:r>
                    </a:p>
                    <a:p>
                      <a:pPr marL="342900" lvl="0" indent="-342900">
                        <a:buFont typeface="Arial" panose="020B0604020202020204" pitchFamily="34" charset="0"/>
                        <a:buChar char="•"/>
                      </a:pPr>
                      <a:r>
                        <a:rPr lang="en-US" sz="2400" b="0" i="0" u="none" strike="noStrike" noProof="0">
                          <a:solidFill>
                            <a:srgbClr val="595959"/>
                          </a:solidFill>
                          <a:latin typeface="Arial"/>
                        </a:rPr>
                        <a:t>Work toward no longer needing markers for sounds.</a:t>
                      </a:r>
                    </a:p>
                  </a:txBody>
                  <a:tcPr/>
                </a:tc>
                <a:extLst>
                  <a:ext uri="{0D108BD9-81ED-4DB2-BD59-A6C34878D82A}">
                    <a16:rowId xmlns:a16="http://schemas.microsoft.com/office/drawing/2014/main" val="3356148665"/>
                  </a:ext>
                </a:extLst>
              </a:tr>
            </a:tbl>
          </a:graphicData>
        </a:graphic>
      </p:graphicFrame>
      <p:sp>
        <p:nvSpPr>
          <p:cNvPr id="6" name="TextBox 5">
            <a:extLst>
              <a:ext uri="{FF2B5EF4-FFF2-40B4-BE49-F238E27FC236}">
                <a16:creationId xmlns:a16="http://schemas.microsoft.com/office/drawing/2014/main" id="{CBD41C70-6177-4230-B97F-79D24C66752D}"/>
              </a:ext>
            </a:extLst>
          </p:cNvPr>
          <p:cNvSpPr txBox="1"/>
          <p:nvPr/>
        </p:nvSpPr>
        <p:spPr>
          <a:xfrm>
            <a:off x="62805" y="2056417"/>
            <a:ext cx="1407695" cy="1692771"/>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595959"/>
                </a:solidFill>
                <a:latin typeface="Arial"/>
                <a:cs typeface="Arial"/>
              </a:rPr>
              <a:t>I do,</a:t>
            </a:r>
          </a:p>
          <a:p>
            <a:pPr algn="ctr"/>
            <a:r>
              <a:rPr lang="en-US" sz="2600" b="1">
                <a:solidFill>
                  <a:srgbClr val="595959"/>
                </a:solidFill>
                <a:latin typeface="Arial"/>
                <a:cs typeface="Arial"/>
              </a:rPr>
              <a:t> we do, you do method</a:t>
            </a:r>
          </a:p>
        </p:txBody>
      </p:sp>
    </p:spTree>
    <p:extLst>
      <p:ext uri="{BB962C8B-B14F-4D97-AF65-F5344CB8AC3E}">
        <p14:creationId xmlns:p14="http://schemas.microsoft.com/office/powerpoint/2010/main" val="2451795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t>Phonics: Modeling at the Teacher Table</a:t>
            </a:r>
            <a:br>
              <a:rPr lang="en-US"/>
            </a:br>
            <a:endParaRPr lang="en-US"/>
          </a:p>
        </p:txBody>
      </p:sp>
      <p:graphicFrame>
        <p:nvGraphicFramePr>
          <p:cNvPr id="5" name="Table 4">
            <a:extLst>
              <a:ext uri="{FF2B5EF4-FFF2-40B4-BE49-F238E27FC236}">
                <a16:creationId xmlns:a16="http://schemas.microsoft.com/office/drawing/2014/main" id="{AF9C5714-44C7-42C8-9A14-D7FB6CE27A4E}"/>
              </a:ext>
            </a:extLst>
          </p:cNvPr>
          <p:cNvGraphicFramePr>
            <a:graphicFrameLocks noGrp="1"/>
          </p:cNvGraphicFramePr>
          <p:nvPr>
            <p:extLst>
              <p:ext uri="{D42A27DB-BD31-4B8C-83A1-F6EECF244321}">
                <p14:modId xmlns:p14="http://schemas.microsoft.com/office/powerpoint/2010/main" val="1208451115"/>
              </p:ext>
            </p:extLst>
          </p:nvPr>
        </p:nvGraphicFramePr>
        <p:xfrm>
          <a:off x="1725283" y="877018"/>
          <a:ext cx="10085047" cy="5012630"/>
        </p:xfrm>
        <a:graphic>
          <a:graphicData uri="http://schemas.openxmlformats.org/drawingml/2006/table">
            <a:tbl>
              <a:tblPr firstRow="1" bandRow="1">
                <a:tableStyleId>{F5AB1C69-6EDB-4FF4-983F-18BD219EF322}</a:tableStyleId>
              </a:tblPr>
              <a:tblGrid>
                <a:gridCol w="2788919">
                  <a:extLst>
                    <a:ext uri="{9D8B030D-6E8A-4147-A177-3AD203B41FA5}">
                      <a16:colId xmlns:a16="http://schemas.microsoft.com/office/drawing/2014/main" val="87377770"/>
                    </a:ext>
                  </a:extLst>
                </a:gridCol>
                <a:gridCol w="7296128">
                  <a:extLst>
                    <a:ext uri="{9D8B030D-6E8A-4147-A177-3AD203B41FA5}">
                      <a16:colId xmlns:a16="http://schemas.microsoft.com/office/drawing/2014/main" val="245114409"/>
                    </a:ext>
                  </a:extLst>
                </a:gridCol>
              </a:tblGrid>
              <a:tr h="2574230">
                <a:tc>
                  <a:txBody>
                    <a:bodyPr/>
                    <a:lstStyle/>
                    <a:p>
                      <a:r>
                        <a:rPr lang="en-US" sz="2200" b="0">
                          <a:solidFill>
                            <a:srgbClr val="595959"/>
                          </a:solidFill>
                          <a:latin typeface="Arial"/>
                        </a:rPr>
                        <a:t>Link Those Syllables</a:t>
                      </a:r>
                    </a:p>
                  </a:txBody>
                  <a:tcPr>
                    <a:solidFill>
                      <a:schemeClr val="accent3">
                        <a:lumMod val="20000"/>
                        <a:lumOff val="80000"/>
                      </a:schemeClr>
                    </a:solidFill>
                  </a:tcPr>
                </a:tc>
                <a:tc>
                  <a:txBody>
                    <a:bodyPr/>
                    <a:lstStyle/>
                    <a:p>
                      <a:pPr marL="342900" lvl="0" indent="-342900">
                        <a:buFont typeface="Arial" panose="020B0604020202020204" pitchFamily="34" charset="0"/>
                        <a:buChar char="•"/>
                      </a:pPr>
                      <a:r>
                        <a:rPr lang="en-US" sz="2200" b="0">
                          <a:solidFill>
                            <a:srgbClr val="595959"/>
                          </a:solidFill>
                          <a:latin typeface="Arial"/>
                        </a:rPr>
                        <a:t>Use words from current story/theme</a:t>
                      </a:r>
                    </a:p>
                    <a:p>
                      <a:pPr marL="342900" lvl="0" indent="-342900">
                        <a:buFont typeface="Arial" panose="020B0604020202020204" pitchFamily="34" charset="0"/>
                        <a:buChar char="•"/>
                      </a:pPr>
                      <a:r>
                        <a:rPr lang="en-US" sz="2200" b="0">
                          <a:solidFill>
                            <a:srgbClr val="595959"/>
                          </a:solidFill>
                          <a:latin typeface="Arial"/>
                        </a:rPr>
                        <a:t>Divide the words into appropriate syllables, increasing the number of syllables for groups as needed</a:t>
                      </a:r>
                    </a:p>
                    <a:p>
                      <a:pPr marL="342900" lvl="0" indent="-342900">
                        <a:buFont typeface="Arial" panose="020B0604020202020204" pitchFamily="34" charset="0"/>
                        <a:buChar char="•"/>
                      </a:pPr>
                      <a:r>
                        <a:rPr lang="en-US" sz="2200" b="0">
                          <a:solidFill>
                            <a:srgbClr val="595959"/>
                          </a:solidFill>
                          <a:latin typeface="Arial"/>
                        </a:rPr>
                        <a:t>Students work to build the syllables into words</a:t>
                      </a:r>
                    </a:p>
                    <a:p>
                      <a:pPr marL="342900" lvl="0" indent="-342900">
                        <a:buFont typeface="Arial" panose="020B0604020202020204" pitchFamily="34" charset="0"/>
                        <a:buChar char="•"/>
                      </a:pPr>
                      <a:r>
                        <a:rPr lang="en-US" sz="2200" b="0">
                          <a:solidFill>
                            <a:srgbClr val="595959"/>
                          </a:solidFill>
                          <a:latin typeface="Arial"/>
                        </a:rPr>
                        <a:t>Students read the word in entirety</a:t>
                      </a:r>
                    </a:p>
                    <a:p>
                      <a:pPr marL="342900" lvl="0" indent="-342900">
                        <a:buFont typeface="Arial" panose="020B0604020202020204" pitchFamily="34" charset="0"/>
                        <a:buChar char="•"/>
                      </a:pPr>
                      <a:r>
                        <a:rPr lang="en-US" sz="2200" b="0">
                          <a:solidFill>
                            <a:srgbClr val="595959"/>
                          </a:solidFill>
                          <a:latin typeface="Arial"/>
                        </a:rPr>
                        <a:t>Syllable division may be done/shown</a:t>
                      </a:r>
                    </a:p>
                    <a:p>
                      <a:pPr marL="342900" lvl="0" indent="-342900">
                        <a:buFont typeface="Arial" panose="020B0604020202020204" pitchFamily="34" charset="0"/>
                        <a:buChar char="•"/>
                      </a:pPr>
                      <a:r>
                        <a:rPr lang="en-US" sz="2200" b="0">
                          <a:solidFill>
                            <a:srgbClr val="595959"/>
                          </a:solidFill>
                          <a:latin typeface="Arial"/>
                        </a:rPr>
                        <a:t>Students may sort by number of syllables or type</a:t>
                      </a:r>
                    </a:p>
                  </a:txBody>
                  <a:tcPr>
                    <a:solidFill>
                      <a:schemeClr val="accent3">
                        <a:lumMod val="20000"/>
                        <a:lumOff val="80000"/>
                      </a:schemeClr>
                    </a:solidFill>
                  </a:tcPr>
                </a:tc>
                <a:extLst>
                  <a:ext uri="{0D108BD9-81ED-4DB2-BD59-A6C34878D82A}">
                    <a16:rowId xmlns:a16="http://schemas.microsoft.com/office/drawing/2014/main" val="19591065"/>
                  </a:ext>
                </a:extLst>
              </a:tr>
              <a:tr h="1936798">
                <a:tc>
                  <a:txBody>
                    <a:bodyPr/>
                    <a:lstStyle/>
                    <a:p>
                      <a:pPr lvl="0" algn="l">
                        <a:lnSpc>
                          <a:spcPct val="100000"/>
                        </a:lnSpc>
                        <a:spcBef>
                          <a:spcPts val="0"/>
                        </a:spcBef>
                        <a:spcAft>
                          <a:spcPts val="0"/>
                        </a:spcAft>
                        <a:buNone/>
                      </a:pPr>
                      <a:r>
                        <a:rPr lang="en-US" sz="2200" b="0" i="0" u="none" strike="noStrike" noProof="0">
                          <a:solidFill>
                            <a:srgbClr val="595959"/>
                          </a:solidFill>
                          <a:latin typeface="Arial"/>
                        </a:rPr>
                        <a:t>Mystery Words</a:t>
                      </a:r>
                    </a:p>
                    <a:p>
                      <a:pPr lvl="0" algn="l">
                        <a:lnSpc>
                          <a:spcPct val="100000"/>
                        </a:lnSpc>
                        <a:spcBef>
                          <a:spcPts val="0"/>
                        </a:spcBef>
                        <a:spcAft>
                          <a:spcPts val="0"/>
                        </a:spcAft>
                        <a:buNone/>
                      </a:pPr>
                      <a:r>
                        <a:rPr lang="en-US" sz="2200" b="0" i="0" u="none" strike="noStrike" noProof="0">
                          <a:solidFill>
                            <a:srgbClr val="595959"/>
                          </a:solidFill>
                          <a:latin typeface="Arial"/>
                        </a:rPr>
                        <a:t>(Word Chaining)</a:t>
                      </a:r>
                      <a:endParaRPr lang="en-US" sz="2200" b="0">
                        <a:solidFill>
                          <a:srgbClr val="595959"/>
                        </a:solidFill>
                        <a:latin typeface="Arial"/>
                      </a:endParaRPr>
                    </a:p>
                  </a:txBody>
                  <a:tcPr/>
                </a:tc>
                <a:tc>
                  <a:txBody>
                    <a:bodyPr/>
                    <a:lstStyle/>
                    <a:p>
                      <a:pPr marL="342900" lvl="0" indent="-342900">
                        <a:buFont typeface="Arial" panose="020B0604020202020204" pitchFamily="34" charset="0"/>
                        <a:buChar char="•"/>
                      </a:pPr>
                      <a:r>
                        <a:rPr lang="en-US" sz="2200" b="0" i="0" u="none" strike="noStrike" noProof="0">
                          <a:solidFill>
                            <a:srgbClr val="595959"/>
                          </a:solidFill>
                          <a:latin typeface="Arial"/>
                        </a:rPr>
                        <a:t>Teacher may choose to manipulate word building cards or have students to. Progress as students gain understanding.</a:t>
                      </a:r>
                    </a:p>
                    <a:p>
                      <a:pPr marL="342900" lvl="0" indent="-342900">
                        <a:buFont typeface="Arial" panose="020B0604020202020204" pitchFamily="34" charset="0"/>
                        <a:buChar char="•"/>
                      </a:pPr>
                      <a:r>
                        <a:rPr lang="en-US" sz="2200" b="0" i="0" u="none" strike="noStrike" noProof="0">
                          <a:solidFill>
                            <a:srgbClr val="595959"/>
                          </a:solidFill>
                          <a:latin typeface="Arial"/>
                        </a:rPr>
                        <a:t>Build words and manipulate sounds.  Add new sounds as they are introduced.</a:t>
                      </a:r>
                    </a:p>
                    <a:p>
                      <a:pPr marL="342900" lvl="0" indent="-342900">
                        <a:buFont typeface="Arial" panose="020B0604020202020204" pitchFamily="34" charset="0"/>
                        <a:buChar char="•"/>
                      </a:pPr>
                      <a:r>
                        <a:rPr lang="en-US" sz="2200" b="0" i="0" u="none" strike="noStrike" noProof="0">
                          <a:solidFill>
                            <a:srgbClr val="595959"/>
                          </a:solidFill>
                          <a:latin typeface="Arial"/>
                        </a:rPr>
                        <a:t>For Example:</a:t>
                      </a:r>
                    </a:p>
                    <a:p>
                      <a:pPr marL="0" lvl="0" indent="0">
                        <a:buNone/>
                      </a:pPr>
                      <a:r>
                        <a:rPr lang="en-US" sz="2200" b="0" i="0" u="none" strike="noStrike" noProof="0">
                          <a:solidFill>
                            <a:srgbClr val="595959"/>
                          </a:solidFill>
                          <a:latin typeface="Arial"/>
                        </a:rPr>
                        <a:t>      Bus---bug----bag----flag----flip</a:t>
                      </a:r>
                    </a:p>
                  </a:txBody>
                  <a:tcPr/>
                </a:tc>
                <a:extLst>
                  <a:ext uri="{0D108BD9-81ED-4DB2-BD59-A6C34878D82A}">
                    <a16:rowId xmlns:a16="http://schemas.microsoft.com/office/drawing/2014/main" val="1040449767"/>
                  </a:ext>
                </a:extLst>
              </a:tr>
            </a:tbl>
          </a:graphicData>
        </a:graphic>
      </p:graphicFrame>
      <p:sp>
        <p:nvSpPr>
          <p:cNvPr id="3" name="TextBox 2">
            <a:extLst>
              <a:ext uri="{FF2B5EF4-FFF2-40B4-BE49-F238E27FC236}">
                <a16:creationId xmlns:a16="http://schemas.microsoft.com/office/drawing/2014/main" id="{75BB822B-A474-48BF-94F9-BC9AF1AB2A6A}"/>
              </a:ext>
            </a:extLst>
          </p:cNvPr>
          <p:cNvSpPr txBox="1"/>
          <p:nvPr/>
        </p:nvSpPr>
        <p:spPr>
          <a:xfrm>
            <a:off x="120314" y="2128304"/>
            <a:ext cx="1407695" cy="1692771"/>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b="1">
                <a:solidFill>
                  <a:srgbClr val="595959"/>
                </a:solidFill>
                <a:latin typeface="Arial"/>
                <a:cs typeface="Arial"/>
              </a:rPr>
              <a:t>I do,</a:t>
            </a:r>
          </a:p>
          <a:p>
            <a:pPr algn="ctr"/>
            <a:r>
              <a:rPr lang="en-US" sz="2600" b="1">
                <a:solidFill>
                  <a:srgbClr val="595959"/>
                </a:solidFill>
                <a:latin typeface="Arial"/>
                <a:cs typeface="Arial"/>
              </a:rPr>
              <a:t> we do, you do method</a:t>
            </a:r>
          </a:p>
        </p:txBody>
      </p:sp>
    </p:spTree>
    <p:extLst>
      <p:ext uri="{BB962C8B-B14F-4D97-AF65-F5344CB8AC3E}">
        <p14:creationId xmlns:p14="http://schemas.microsoft.com/office/powerpoint/2010/main" val="3331022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01A1B3-2E50-504A-96A7-C580D072C502}"/>
              </a:ext>
            </a:extLst>
          </p:cNvPr>
          <p:cNvSpPr>
            <a:spLocks noGrp="1"/>
          </p:cNvSpPr>
          <p:nvPr>
            <p:ph type="title"/>
          </p:nvPr>
        </p:nvSpPr>
        <p:spPr>
          <a:xfrm>
            <a:off x="408655" y="944987"/>
            <a:ext cx="4909303" cy="4770013"/>
          </a:xfrm>
        </p:spPr>
        <p:txBody>
          <a:bodyPr/>
          <a:lstStyle/>
          <a:p>
            <a:r>
              <a:rPr lang="en-US"/>
              <a:t>Screening Data</a:t>
            </a:r>
          </a:p>
        </p:txBody>
      </p:sp>
    </p:spTree>
    <p:extLst>
      <p:ext uri="{BB962C8B-B14F-4D97-AF65-F5344CB8AC3E}">
        <p14:creationId xmlns:p14="http://schemas.microsoft.com/office/powerpoint/2010/main" val="4097916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t>Screening Data </a:t>
            </a:r>
          </a:p>
        </p:txBody>
      </p:sp>
      <p:sp>
        <p:nvSpPr>
          <p:cNvPr id="4" name="TextBox 3">
            <a:extLst>
              <a:ext uri="{FF2B5EF4-FFF2-40B4-BE49-F238E27FC236}">
                <a16:creationId xmlns:a16="http://schemas.microsoft.com/office/drawing/2014/main" id="{45836CAC-14D3-4369-AAF2-AA95E4C4CDB3}"/>
              </a:ext>
            </a:extLst>
          </p:cNvPr>
          <p:cNvSpPr txBox="1"/>
          <p:nvPr/>
        </p:nvSpPr>
        <p:spPr>
          <a:xfrm>
            <a:off x="291092" y="736660"/>
            <a:ext cx="11764647" cy="5464188"/>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600">
                <a:solidFill>
                  <a:srgbClr val="595959"/>
                </a:solidFill>
                <a:latin typeface="Arial"/>
                <a:cs typeface="Arial"/>
              </a:rPr>
              <a:t>Universal screener data should be used to guide Tier 1 instruction.</a:t>
            </a:r>
          </a:p>
          <a:p>
            <a:endParaRPr lang="en-US" sz="2600">
              <a:solidFill>
                <a:srgbClr val="595959"/>
              </a:solidFill>
              <a:latin typeface="Arial"/>
              <a:cs typeface="Arial"/>
            </a:endParaRPr>
          </a:p>
          <a:p>
            <a:pPr marL="457200" indent="-457200">
              <a:lnSpc>
                <a:spcPct val="114999"/>
              </a:lnSpc>
              <a:buFont typeface="Arial" panose="020B0604020202020204" pitchFamily="34" charset="0"/>
              <a:buChar char="•"/>
            </a:pPr>
            <a:r>
              <a:rPr lang="en-US" sz="2600">
                <a:solidFill>
                  <a:srgbClr val="595959"/>
                </a:solidFill>
                <a:latin typeface="Arial"/>
                <a:cs typeface="Arial"/>
              </a:rPr>
              <a:t>The MDE has collaborated with the Mississippi Reading Panel to develop a guidebook to support purposeful interventions when a student is identified as </a:t>
            </a:r>
            <a:r>
              <a:rPr lang="en-US" sz="2600" b="1">
                <a:solidFill>
                  <a:srgbClr val="595959"/>
                </a:solidFill>
                <a:latin typeface="Arial"/>
                <a:cs typeface="Arial"/>
              </a:rPr>
              <a:t>“at-risk”</a:t>
            </a:r>
            <a:r>
              <a:rPr lang="en-US" sz="2600">
                <a:solidFill>
                  <a:srgbClr val="595959"/>
                </a:solidFill>
                <a:latin typeface="Arial"/>
                <a:cs typeface="Arial"/>
              </a:rPr>
              <a:t> on a Universal Screener. Visit </a:t>
            </a:r>
            <a:r>
              <a:rPr lang="en-US" sz="2600">
                <a:solidFill>
                  <a:srgbClr val="595959"/>
                </a:solidFill>
                <a:latin typeface="Arial"/>
                <a:cs typeface="Arial"/>
                <a:hlinkClick r:id="rId3">
                  <a:extLst>
                    <a:ext uri="{A12FA001-AC4F-418D-AE19-62706E023703}">
                      <ahyp:hlinkClr xmlns:ahyp="http://schemas.microsoft.com/office/drawing/2018/hyperlinkcolor" val="tx"/>
                    </a:ext>
                  </a:extLst>
                </a:hlinkClick>
              </a:rPr>
              <a:t>https://www.mdek12.org/OSA/USDA</a:t>
            </a:r>
            <a:r>
              <a:rPr lang="en-US" sz="2600">
                <a:solidFill>
                  <a:srgbClr val="595959"/>
                </a:solidFill>
                <a:latin typeface="Arial"/>
                <a:cs typeface="Arial"/>
              </a:rPr>
              <a:t> for more information. </a:t>
            </a:r>
          </a:p>
          <a:p>
            <a:pPr>
              <a:lnSpc>
                <a:spcPct val="114999"/>
              </a:lnSpc>
            </a:pPr>
            <a:endParaRPr lang="en-US" sz="2600">
              <a:solidFill>
                <a:srgbClr val="595959"/>
              </a:solidFill>
              <a:latin typeface="Arial"/>
              <a:cs typeface="Arial"/>
            </a:endParaRPr>
          </a:p>
          <a:p>
            <a:pPr marL="457200" indent="-457200">
              <a:lnSpc>
                <a:spcPct val="114999"/>
              </a:lnSpc>
              <a:buFont typeface="Arial" panose="020B0604020202020204" pitchFamily="34" charset="0"/>
              <a:buChar char="•"/>
            </a:pPr>
            <a:r>
              <a:rPr lang="en-US" sz="2600">
                <a:solidFill>
                  <a:srgbClr val="595959"/>
                </a:solidFill>
                <a:latin typeface="Arial"/>
                <a:cs typeface="Arial"/>
              </a:rPr>
              <a:t>It is important to use results from these screeners in a manner that helps to identify the </a:t>
            </a:r>
            <a:r>
              <a:rPr lang="en-US" sz="2600" b="1">
                <a:solidFill>
                  <a:srgbClr val="595959"/>
                </a:solidFill>
                <a:latin typeface="Arial"/>
                <a:cs typeface="Arial"/>
              </a:rPr>
              <a:t>lowest deficit skill</a:t>
            </a:r>
            <a:r>
              <a:rPr lang="en-US" sz="2600">
                <a:solidFill>
                  <a:srgbClr val="595959"/>
                </a:solidFill>
                <a:latin typeface="Arial"/>
                <a:cs typeface="Arial"/>
              </a:rPr>
              <a:t>. The lowest deficit skill is </a:t>
            </a:r>
          </a:p>
          <a:p>
            <a:pPr>
              <a:lnSpc>
                <a:spcPct val="114999"/>
              </a:lnSpc>
            </a:pPr>
            <a:r>
              <a:rPr lang="en-US" sz="2600">
                <a:solidFill>
                  <a:srgbClr val="595959"/>
                </a:solidFill>
                <a:latin typeface="Arial"/>
                <a:cs typeface="Arial"/>
              </a:rPr>
              <a:t>     the point where an intervention begins because it </a:t>
            </a:r>
            <a:endParaRPr lang="en-US">
              <a:solidFill>
                <a:srgbClr val="000000"/>
              </a:solidFill>
              <a:latin typeface="Calibri" panose="020F0502020204030204"/>
              <a:cs typeface="Calibri" panose="020F0502020204030204"/>
            </a:endParaRPr>
          </a:p>
          <a:p>
            <a:pPr>
              <a:lnSpc>
                <a:spcPct val="114999"/>
              </a:lnSpc>
            </a:pPr>
            <a:r>
              <a:rPr lang="en-US" sz="2600">
                <a:solidFill>
                  <a:srgbClr val="595959"/>
                </a:solidFill>
                <a:latin typeface="Arial"/>
                <a:cs typeface="Arial"/>
              </a:rPr>
              <a:t>     represents where the breakdown in mastery has</a:t>
            </a:r>
            <a:endParaRPr lang="en-US">
              <a:solidFill>
                <a:srgbClr val="000000"/>
              </a:solidFill>
              <a:latin typeface="Calibri" panose="020F0502020204030204"/>
              <a:cs typeface="Calibri" panose="020F0502020204030204"/>
            </a:endParaRPr>
          </a:p>
          <a:p>
            <a:pPr>
              <a:lnSpc>
                <a:spcPct val="114999"/>
              </a:lnSpc>
            </a:pPr>
            <a:r>
              <a:rPr lang="en-US" sz="2600">
                <a:solidFill>
                  <a:srgbClr val="595959"/>
                </a:solidFill>
                <a:latin typeface="Arial"/>
                <a:cs typeface="Arial"/>
              </a:rPr>
              <a:t>     occurred.</a:t>
            </a:r>
            <a:endParaRPr lang="en-US">
              <a:solidFill>
                <a:srgbClr val="000000"/>
              </a:solidFill>
              <a:latin typeface="Calibri" panose="020F0502020204030204"/>
              <a:cs typeface="Calibri" panose="020F0502020204030204"/>
            </a:endParaRPr>
          </a:p>
        </p:txBody>
      </p:sp>
      <p:pic>
        <p:nvPicPr>
          <p:cNvPr id="5" name="Picture 5" descr="A close up of a sign&#10;&#10;Description generated with very high confidence">
            <a:hlinkClick r:id="rId4"/>
            <a:extLst>
              <a:ext uri="{FF2B5EF4-FFF2-40B4-BE49-F238E27FC236}">
                <a16:creationId xmlns:a16="http://schemas.microsoft.com/office/drawing/2014/main" id="{A9101EE4-E8EA-45B4-B059-0BE4EF1E19AA}"/>
              </a:ext>
            </a:extLst>
          </p:cNvPr>
          <p:cNvPicPr>
            <a:picLocks noChangeAspect="1"/>
          </p:cNvPicPr>
          <p:nvPr/>
        </p:nvPicPr>
        <p:blipFill>
          <a:blip r:embed="rId5"/>
          <a:stretch>
            <a:fillRect/>
          </a:stretch>
        </p:blipFill>
        <p:spPr>
          <a:xfrm>
            <a:off x="9359755" y="4357328"/>
            <a:ext cx="2695983" cy="1606443"/>
          </a:xfrm>
          <a:prstGeom prst="rect">
            <a:avLst/>
          </a:prstGeom>
        </p:spPr>
      </p:pic>
    </p:spTree>
    <p:extLst>
      <p:ext uri="{BB962C8B-B14F-4D97-AF65-F5344CB8AC3E}">
        <p14:creationId xmlns:p14="http://schemas.microsoft.com/office/powerpoint/2010/main" val="1195092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t>Screening Data </a:t>
            </a:r>
          </a:p>
        </p:txBody>
      </p:sp>
      <p:pic>
        <p:nvPicPr>
          <p:cNvPr id="3" name="Picture 5" descr="A screenshot of a cell phone&#10;&#10;Description generated with very high confidence">
            <a:extLst>
              <a:ext uri="{FF2B5EF4-FFF2-40B4-BE49-F238E27FC236}">
                <a16:creationId xmlns:a16="http://schemas.microsoft.com/office/drawing/2014/main" id="{2BE0A0D1-681F-4E48-BB62-EA7CF4A7D272}"/>
              </a:ext>
            </a:extLst>
          </p:cNvPr>
          <p:cNvPicPr>
            <a:picLocks noChangeAspect="1"/>
          </p:cNvPicPr>
          <p:nvPr/>
        </p:nvPicPr>
        <p:blipFill>
          <a:blip r:embed="rId3"/>
          <a:stretch>
            <a:fillRect/>
          </a:stretch>
        </p:blipFill>
        <p:spPr>
          <a:xfrm>
            <a:off x="310550" y="668633"/>
            <a:ext cx="11464107" cy="5412637"/>
          </a:xfrm>
          <a:prstGeom prst="rect">
            <a:avLst/>
          </a:prstGeom>
        </p:spPr>
      </p:pic>
      <p:sp>
        <p:nvSpPr>
          <p:cNvPr id="4" name="TextBox 3">
            <a:extLst>
              <a:ext uri="{FF2B5EF4-FFF2-40B4-BE49-F238E27FC236}">
                <a16:creationId xmlns:a16="http://schemas.microsoft.com/office/drawing/2014/main" id="{ED7A25C1-29A9-47AA-AF48-F289B518C773}"/>
              </a:ext>
            </a:extLst>
          </p:cNvPr>
          <p:cNvSpPr txBox="1"/>
          <p:nvPr/>
        </p:nvSpPr>
        <p:spPr>
          <a:xfrm>
            <a:off x="6983657" y="5773493"/>
            <a:ext cx="46430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MDE Universal Screener Companion Guide</a:t>
            </a:r>
          </a:p>
        </p:txBody>
      </p:sp>
    </p:spTree>
    <p:extLst>
      <p:ext uri="{BB962C8B-B14F-4D97-AF65-F5344CB8AC3E}">
        <p14:creationId xmlns:p14="http://schemas.microsoft.com/office/powerpoint/2010/main" val="403699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t>Screening Data </a:t>
            </a:r>
          </a:p>
        </p:txBody>
      </p:sp>
      <p:sp>
        <p:nvSpPr>
          <p:cNvPr id="4" name="TextBox 3">
            <a:extLst>
              <a:ext uri="{FF2B5EF4-FFF2-40B4-BE49-F238E27FC236}">
                <a16:creationId xmlns:a16="http://schemas.microsoft.com/office/drawing/2014/main" id="{CE48802D-66C5-4E71-BA58-D1C628761C92}"/>
              </a:ext>
            </a:extLst>
          </p:cNvPr>
          <p:cNvSpPr txBox="1"/>
          <p:nvPr/>
        </p:nvSpPr>
        <p:spPr>
          <a:xfrm>
            <a:off x="364456" y="999762"/>
            <a:ext cx="11463088" cy="2677656"/>
          </a:xfrm>
          <a:prstGeom prst="rect">
            <a:avLst/>
          </a:prstGeom>
          <a:noFill/>
        </p:spPr>
        <p:txBody>
          <a:bodyPr wrap="square" lIns="91440" tIns="45720" rIns="91440" bIns="45720" anchor="t">
            <a:spAutoFit/>
          </a:bodyPr>
          <a:lstStyle/>
          <a:p>
            <a:pPr marL="0" indent="0">
              <a:buNone/>
            </a:pPr>
            <a:r>
              <a:rPr lang="en-US" sz="2800">
                <a:latin typeface="Arial"/>
                <a:cs typeface="Arial"/>
              </a:rPr>
              <a:t>Reading comprehension deficits are rarely remediated simply by teaching comprehension strategies as an intervention. A reading comprehension deficit is rooted in either a decoding deficit or a language comprehension deficit or both. To achieve grade level comprehension, a student benefits most from interventions in the subskills of these two domains. </a:t>
            </a:r>
          </a:p>
        </p:txBody>
      </p:sp>
      <p:pic>
        <p:nvPicPr>
          <p:cNvPr id="5" name="Picture 5" descr="A screenshot of a cell phone&#10;&#10;Description generated with very high confidence">
            <a:extLst>
              <a:ext uri="{FF2B5EF4-FFF2-40B4-BE49-F238E27FC236}">
                <a16:creationId xmlns:a16="http://schemas.microsoft.com/office/drawing/2014/main" id="{5C24A865-E710-42E4-A73D-E5D67AFB4F94}"/>
              </a:ext>
            </a:extLst>
          </p:cNvPr>
          <p:cNvPicPr>
            <a:picLocks noChangeAspect="1"/>
          </p:cNvPicPr>
          <p:nvPr/>
        </p:nvPicPr>
        <p:blipFill>
          <a:blip r:embed="rId3"/>
          <a:stretch>
            <a:fillRect/>
          </a:stretch>
        </p:blipFill>
        <p:spPr>
          <a:xfrm>
            <a:off x="775176" y="3738079"/>
            <a:ext cx="10641647" cy="1860862"/>
          </a:xfrm>
          <a:prstGeom prst="rect">
            <a:avLst/>
          </a:prstGeom>
        </p:spPr>
      </p:pic>
    </p:spTree>
    <p:extLst>
      <p:ext uri="{BB962C8B-B14F-4D97-AF65-F5344CB8AC3E}">
        <p14:creationId xmlns:p14="http://schemas.microsoft.com/office/powerpoint/2010/main" val="158765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09DBEE-C8FF-A143-8FAE-A666527F1D31}"/>
              </a:ext>
            </a:extLst>
          </p:cNvPr>
          <p:cNvSpPr>
            <a:spLocks noGrp="1"/>
          </p:cNvSpPr>
          <p:nvPr>
            <p:ph type="title"/>
          </p:nvPr>
        </p:nvSpPr>
        <p:spPr/>
        <p:txBody>
          <a:bodyPr/>
          <a:lstStyle/>
          <a:p>
            <a:pPr marL="0" indent="0"/>
            <a:r>
              <a:rPr lang="en-US"/>
              <a:t>Teacher-Led Reading Centers</a:t>
            </a:r>
          </a:p>
        </p:txBody>
      </p:sp>
    </p:spTree>
    <p:extLst>
      <p:ext uri="{BB962C8B-B14F-4D97-AF65-F5344CB8AC3E}">
        <p14:creationId xmlns:p14="http://schemas.microsoft.com/office/powerpoint/2010/main" val="4292648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a:latin typeface="Arial"/>
                <a:cs typeface="Arial"/>
              </a:rPr>
              <a:t>Tier 1 Instruction</a:t>
            </a:r>
          </a:p>
        </p:txBody>
      </p:sp>
      <p:pic>
        <p:nvPicPr>
          <p:cNvPr id="7" name="Picture 7" descr="Diagram&#10;&#10;Description automatically generated">
            <a:extLst>
              <a:ext uri="{FF2B5EF4-FFF2-40B4-BE49-F238E27FC236}">
                <a16:creationId xmlns:a16="http://schemas.microsoft.com/office/drawing/2014/main" id="{EFA4B541-C48F-4DD4-82FE-D449DA183F49}"/>
              </a:ext>
            </a:extLst>
          </p:cNvPr>
          <p:cNvPicPr>
            <a:picLocks noChangeAspect="1"/>
          </p:cNvPicPr>
          <p:nvPr/>
        </p:nvPicPr>
        <p:blipFill>
          <a:blip r:embed="rId2"/>
          <a:stretch>
            <a:fillRect/>
          </a:stretch>
        </p:blipFill>
        <p:spPr>
          <a:xfrm>
            <a:off x="437764" y="655883"/>
            <a:ext cx="10936597" cy="5371331"/>
          </a:xfrm>
          <a:prstGeom prst="rect">
            <a:avLst/>
          </a:prstGeom>
        </p:spPr>
      </p:pic>
    </p:spTree>
    <p:extLst>
      <p:ext uri="{BB962C8B-B14F-4D97-AF65-F5344CB8AC3E}">
        <p14:creationId xmlns:p14="http://schemas.microsoft.com/office/powerpoint/2010/main" val="427159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4F489-2A89-6A49-B16C-6EB0D04D7072}"/>
              </a:ext>
            </a:extLst>
          </p:cNvPr>
          <p:cNvSpPr>
            <a:spLocks noGrp="1"/>
          </p:cNvSpPr>
          <p:nvPr>
            <p:ph idx="1"/>
          </p:nvPr>
        </p:nvSpPr>
        <p:spPr>
          <a:xfrm>
            <a:off x="2185990" y="1209824"/>
            <a:ext cx="9087599" cy="4438352"/>
          </a:xfrm>
        </p:spPr>
        <p:txBody>
          <a:bodyPr vert="horz" lIns="91440" tIns="45720" rIns="91440" bIns="45720" rtlCol="0" anchor="t">
            <a:normAutofit fontScale="92500" lnSpcReduction="10000"/>
          </a:bodyPr>
          <a:lstStyle/>
          <a:p>
            <a:pPr marL="457200">
              <a:lnSpc>
                <a:spcPct val="114999"/>
              </a:lnSpc>
              <a:spcBef>
                <a:spcPts val="500"/>
              </a:spcBef>
            </a:pPr>
            <a:r>
              <a:rPr lang="en-US">
                <a:latin typeface="Arial"/>
                <a:cs typeface="Arial"/>
              </a:rPr>
              <a:t>Silence your cell phones.</a:t>
            </a:r>
          </a:p>
          <a:p>
            <a:pPr indent="0">
              <a:lnSpc>
                <a:spcPct val="114999"/>
              </a:lnSpc>
              <a:spcBef>
                <a:spcPts val="500"/>
              </a:spcBef>
              <a:buNone/>
            </a:pPr>
            <a:endParaRPr lang="en-US">
              <a:latin typeface="Arial"/>
              <a:cs typeface="Arial"/>
            </a:endParaRPr>
          </a:p>
          <a:p>
            <a:pPr marL="457200">
              <a:lnSpc>
                <a:spcPct val="114999"/>
              </a:lnSpc>
              <a:spcBef>
                <a:spcPts val="500"/>
              </a:spcBef>
            </a:pPr>
            <a:r>
              <a:rPr lang="en-US">
                <a:latin typeface="Arial"/>
                <a:cs typeface="Arial"/>
              </a:rPr>
              <a:t>Please check and/or reply to emails during the scheduled breaks.</a:t>
            </a:r>
          </a:p>
          <a:p>
            <a:pPr marL="457200">
              <a:lnSpc>
                <a:spcPct val="114999"/>
              </a:lnSpc>
              <a:spcBef>
                <a:spcPts val="500"/>
              </a:spcBef>
            </a:pPr>
            <a:endParaRPr lang="en-US">
              <a:latin typeface="Arial"/>
              <a:cs typeface="Arial"/>
            </a:endParaRPr>
          </a:p>
          <a:p>
            <a:pPr marL="457200">
              <a:lnSpc>
                <a:spcPct val="114999"/>
              </a:lnSpc>
              <a:spcBef>
                <a:spcPts val="500"/>
              </a:spcBef>
            </a:pPr>
            <a:r>
              <a:rPr lang="en-US">
                <a:latin typeface="Arial"/>
                <a:cs typeface="Arial"/>
              </a:rPr>
              <a:t>Be an active participant.</a:t>
            </a:r>
          </a:p>
          <a:p>
            <a:pPr indent="0">
              <a:lnSpc>
                <a:spcPct val="114999"/>
              </a:lnSpc>
              <a:spcBef>
                <a:spcPts val="500"/>
              </a:spcBef>
              <a:buNone/>
            </a:pPr>
            <a:endParaRPr lang="en-US"/>
          </a:p>
          <a:p>
            <a:pPr marL="457200">
              <a:lnSpc>
                <a:spcPct val="114999"/>
              </a:lnSpc>
              <a:spcBef>
                <a:spcPts val="500"/>
              </a:spcBef>
            </a:pPr>
            <a:r>
              <a:rPr lang="en-US">
                <a:latin typeface="Arial"/>
                <a:cs typeface="Arial"/>
              </a:rPr>
              <a:t>Do not hesitate to ask questions.</a:t>
            </a:r>
            <a:endParaRPr lang="en-US"/>
          </a:p>
        </p:txBody>
      </p:sp>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r>
              <a:rPr lang="en-US">
                <a:latin typeface="Arial"/>
                <a:cs typeface="Arial"/>
              </a:rPr>
              <a:t>Session Norms</a:t>
            </a:r>
            <a:endParaRPr lang="en-US"/>
          </a:p>
        </p:txBody>
      </p:sp>
      <p:pic>
        <p:nvPicPr>
          <p:cNvPr id="5" name="Graphic 7" descr="Checkmark with solid fill">
            <a:extLst>
              <a:ext uri="{FF2B5EF4-FFF2-40B4-BE49-F238E27FC236}">
                <a16:creationId xmlns:a16="http://schemas.microsoft.com/office/drawing/2014/main" id="{B0FDB5FE-D3F2-4827-B07A-F129E87747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724" y="1864138"/>
            <a:ext cx="2426304" cy="2377923"/>
          </a:xfrm>
          <a:prstGeom prst="rect">
            <a:avLst/>
          </a:prstGeom>
        </p:spPr>
      </p:pic>
    </p:spTree>
    <p:extLst>
      <p:ext uri="{BB962C8B-B14F-4D97-AF65-F5344CB8AC3E}">
        <p14:creationId xmlns:p14="http://schemas.microsoft.com/office/powerpoint/2010/main" val="22088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pPr>
              <a:lnSpc>
                <a:spcPct val="114999"/>
              </a:lnSpc>
            </a:pPr>
            <a:r>
              <a:rPr lang="en-US" sz="2400"/>
              <a:t>What's So Great About Teacher-Led Reading?</a:t>
            </a:r>
          </a:p>
        </p:txBody>
      </p:sp>
      <p:sp>
        <p:nvSpPr>
          <p:cNvPr id="4" name="TextBox 3">
            <a:extLst>
              <a:ext uri="{FF2B5EF4-FFF2-40B4-BE49-F238E27FC236}">
                <a16:creationId xmlns:a16="http://schemas.microsoft.com/office/drawing/2014/main" id="{9BD7806E-2D71-4746-B69E-0FC40D313548}"/>
              </a:ext>
            </a:extLst>
          </p:cNvPr>
          <p:cNvSpPr txBox="1"/>
          <p:nvPr/>
        </p:nvSpPr>
        <p:spPr>
          <a:xfrm>
            <a:off x="463997" y="1119903"/>
            <a:ext cx="11637818" cy="3970318"/>
          </a:xfrm>
          <a:prstGeom prst="rect">
            <a:avLst/>
          </a:prstGeom>
          <a:noFill/>
        </p:spPr>
        <p:txBody>
          <a:bodyPr wrap="square" lIns="91440" tIns="45720" rIns="91440" bIns="45720" anchor="t">
            <a:spAutoFit/>
          </a:bodyPr>
          <a:lstStyle/>
          <a:p>
            <a:r>
              <a:rPr lang="en-US" sz="2800">
                <a:solidFill>
                  <a:srgbClr val="595959"/>
                </a:solidFill>
                <a:latin typeface="Arial"/>
                <a:cs typeface="Arial"/>
              </a:rPr>
              <a:t>A teacher-led reading center can...</a:t>
            </a:r>
          </a:p>
          <a:p>
            <a:endParaRPr lang="en-US" sz="2800">
              <a:solidFill>
                <a:srgbClr val="595959"/>
              </a:solidFill>
              <a:latin typeface="Arial"/>
              <a:cs typeface="Arial"/>
            </a:endParaRPr>
          </a:p>
          <a:p>
            <a:pPr marL="457200" indent="-457200">
              <a:buFont typeface="Arial" panose="020B0604020202020204" pitchFamily="34" charset="0"/>
              <a:buChar char="•"/>
            </a:pPr>
            <a:r>
              <a:rPr lang="en-US" sz="2800">
                <a:solidFill>
                  <a:srgbClr val="595959"/>
                </a:solidFill>
                <a:latin typeface="Arial"/>
                <a:cs typeface="Arial"/>
              </a:rPr>
              <a:t>provide teachers the perfect opportunity to observe and offer guidance to their students as they read aloud in a small group setting.</a:t>
            </a:r>
            <a:endParaRPr lang="en-US" sz="2800" b="1">
              <a:solidFill>
                <a:srgbClr val="595959"/>
              </a:solidFill>
              <a:latin typeface="Arial"/>
              <a:cs typeface="Arial"/>
            </a:endParaRPr>
          </a:p>
          <a:p>
            <a:endParaRPr lang="en-US" sz="2800">
              <a:solidFill>
                <a:srgbClr val="595959"/>
              </a:solidFill>
              <a:latin typeface="Arial"/>
              <a:cs typeface="Arial"/>
            </a:endParaRPr>
          </a:p>
          <a:p>
            <a:pPr marL="457200" indent="-457200">
              <a:buFont typeface="Arial" panose="020B0604020202020204" pitchFamily="34" charset="0"/>
              <a:buChar char="•"/>
            </a:pPr>
            <a:r>
              <a:rPr lang="en-US" sz="2800">
                <a:solidFill>
                  <a:srgbClr val="595959"/>
                </a:solidFill>
                <a:latin typeface="Arial"/>
                <a:cs typeface="Arial"/>
              </a:rPr>
              <a:t>provide daily experience reading a text at a level that supports accuracy and comprehension.</a:t>
            </a:r>
          </a:p>
          <a:p>
            <a:pPr marL="342900" indent="-342900">
              <a:buFont typeface="Courier New"/>
              <a:buChar char="o"/>
            </a:pPr>
            <a:endParaRPr lang="en-US" sz="2800">
              <a:solidFill>
                <a:srgbClr val="595959"/>
              </a:solidFill>
              <a:latin typeface="Arial"/>
              <a:cs typeface="Arial"/>
            </a:endParaRPr>
          </a:p>
          <a:p>
            <a:pPr lvl="1" indent="-457200">
              <a:buFont typeface="Arial" panose="020B0604020202020204" pitchFamily="34" charset="0"/>
              <a:buChar char="•"/>
            </a:pPr>
            <a:r>
              <a:rPr lang="en-US" sz="2800">
                <a:solidFill>
                  <a:srgbClr val="595959"/>
                </a:solidFill>
                <a:latin typeface="Arial"/>
                <a:cs typeface="Arial"/>
              </a:rPr>
              <a:t>create opportunities to talk and write about texts.</a:t>
            </a:r>
          </a:p>
        </p:txBody>
      </p:sp>
    </p:spTree>
    <p:extLst>
      <p:ext uri="{BB962C8B-B14F-4D97-AF65-F5344CB8AC3E}">
        <p14:creationId xmlns:p14="http://schemas.microsoft.com/office/powerpoint/2010/main" val="1943513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54181" y="123185"/>
            <a:ext cx="10605890" cy="380298"/>
          </a:xfrm>
        </p:spPr>
        <p:txBody>
          <a:bodyPr/>
          <a:lstStyle/>
          <a:p>
            <a:pPr>
              <a:lnSpc>
                <a:spcPct val="114999"/>
              </a:lnSpc>
            </a:pPr>
            <a:br>
              <a:rPr lang="en-US"/>
            </a:br>
            <a:r>
              <a:rPr lang="en-US" sz="2400"/>
              <a:t>What's So Great About Teacher-Led Reading?</a:t>
            </a:r>
          </a:p>
        </p:txBody>
      </p:sp>
      <p:sp>
        <p:nvSpPr>
          <p:cNvPr id="4" name="TextBox 3">
            <a:extLst>
              <a:ext uri="{FF2B5EF4-FFF2-40B4-BE49-F238E27FC236}">
                <a16:creationId xmlns:a16="http://schemas.microsoft.com/office/drawing/2014/main" id="{90A53705-CD22-4147-B265-79A65BA1A778}"/>
              </a:ext>
            </a:extLst>
          </p:cNvPr>
          <p:cNvSpPr txBox="1"/>
          <p:nvPr/>
        </p:nvSpPr>
        <p:spPr>
          <a:xfrm>
            <a:off x="591825" y="1122665"/>
            <a:ext cx="10501745" cy="3970318"/>
          </a:xfrm>
          <a:prstGeom prst="rect">
            <a:avLst/>
          </a:prstGeom>
          <a:noFill/>
        </p:spPr>
        <p:txBody>
          <a:bodyPr wrap="square" lIns="91440" tIns="45720" rIns="91440" bIns="45720" anchor="t">
            <a:spAutoFit/>
          </a:bodyPr>
          <a:lstStyle/>
          <a:p>
            <a:r>
              <a:rPr lang="en-US" sz="2800">
                <a:solidFill>
                  <a:srgbClr val="595959"/>
                </a:solidFill>
                <a:latin typeface="Arial"/>
                <a:cs typeface="Arial"/>
              </a:rPr>
              <a:t>A teacher-led reading center can...</a:t>
            </a:r>
          </a:p>
          <a:p>
            <a:endParaRPr lang="en-US" sz="2800">
              <a:solidFill>
                <a:srgbClr val="595959"/>
              </a:solidFill>
              <a:latin typeface="Arial"/>
              <a:cs typeface="Arial"/>
            </a:endParaRPr>
          </a:p>
          <a:p>
            <a:pPr marL="457200" indent="-457200">
              <a:buFont typeface="Arial" panose="020B0604020202020204" pitchFamily="34" charset="0"/>
              <a:buChar char="•"/>
            </a:pPr>
            <a:r>
              <a:rPr lang="en-US" sz="2800">
                <a:solidFill>
                  <a:srgbClr val="595959"/>
                </a:solidFill>
                <a:latin typeface="Arial"/>
                <a:cs typeface="Arial"/>
              </a:rPr>
              <a:t>give teachers the opportunity to ensure more "eyes on text" with instructional support.</a:t>
            </a:r>
          </a:p>
          <a:p>
            <a:pPr marL="342900" indent="-342900">
              <a:buFont typeface="Courier New"/>
              <a:buChar char="o"/>
            </a:pPr>
            <a:endParaRPr lang="en-US" sz="2800">
              <a:solidFill>
                <a:srgbClr val="595959"/>
              </a:solidFill>
              <a:latin typeface="Arial"/>
              <a:cs typeface="Arial"/>
            </a:endParaRPr>
          </a:p>
          <a:p>
            <a:pPr marL="457200" indent="-457200">
              <a:buFont typeface="Arial" panose="020B0604020202020204" pitchFamily="34" charset="0"/>
              <a:buChar char="•"/>
            </a:pPr>
            <a:r>
              <a:rPr lang="en-US" sz="2800">
                <a:solidFill>
                  <a:srgbClr val="595959"/>
                </a:solidFill>
                <a:latin typeface="Arial"/>
                <a:cs typeface="Arial"/>
              </a:rPr>
              <a:t>offer experience with a wide variety of genres so that students can develop favorite types of texts.</a:t>
            </a:r>
          </a:p>
          <a:p>
            <a:endParaRPr lang="en-US" sz="2800">
              <a:solidFill>
                <a:srgbClr val="595959"/>
              </a:solidFill>
              <a:latin typeface="Arial"/>
              <a:cs typeface="Arial"/>
            </a:endParaRPr>
          </a:p>
          <a:p>
            <a:pPr lvl="1" indent="-457200">
              <a:buFont typeface="Arial" panose="020B0604020202020204" pitchFamily="34" charset="0"/>
              <a:buChar char="•"/>
            </a:pPr>
            <a:r>
              <a:rPr lang="en-US" sz="2800">
                <a:solidFill>
                  <a:srgbClr val="595959"/>
                </a:solidFill>
                <a:latin typeface="Arial"/>
                <a:cs typeface="Arial"/>
              </a:rPr>
              <a:t>encourage students to read at their independent level</a:t>
            </a:r>
          </a:p>
        </p:txBody>
      </p:sp>
    </p:spTree>
    <p:extLst>
      <p:ext uri="{BB962C8B-B14F-4D97-AF65-F5344CB8AC3E}">
        <p14:creationId xmlns:p14="http://schemas.microsoft.com/office/powerpoint/2010/main" val="2214675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pPr>
              <a:lnSpc>
                <a:spcPct val="114999"/>
              </a:lnSpc>
            </a:pPr>
            <a:r>
              <a:rPr lang="en-US" sz="2400"/>
              <a:t>Teacher-Led Reading &amp; the 5 Components</a:t>
            </a:r>
            <a:endParaRPr lang="en-US" sz="2400" b="0"/>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997527"/>
            <a:ext cx="11042072" cy="2246769"/>
          </a:xfrm>
          <a:prstGeom prst="rect">
            <a:avLst/>
          </a:prstGeom>
          <a:noFill/>
        </p:spPr>
        <p:txBody>
          <a:bodyPr wrap="square" lIns="91440" tIns="45720" rIns="91440" bIns="45720" anchor="t">
            <a:spAutoFit/>
          </a:bodyPr>
          <a:lstStyle/>
          <a:p>
            <a:pPr algn="ctr"/>
            <a:r>
              <a:rPr lang="en-US" sz="2800">
                <a:solidFill>
                  <a:srgbClr val="595959"/>
                </a:solidFill>
                <a:latin typeface="Arial"/>
                <a:cs typeface="Arial"/>
              </a:rPr>
              <a:t>Though whole group instruction can be used to address the 5 components of reading, a small, teacher-led group can be used</a:t>
            </a:r>
            <a:endParaRPr lang="en-US"/>
          </a:p>
          <a:p>
            <a:pPr algn="ctr"/>
            <a:r>
              <a:rPr lang="en-US" sz="2800">
                <a:solidFill>
                  <a:srgbClr val="595959"/>
                </a:solidFill>
                <a:latin typeface="Arial"/>
                <a:cs typeface="Arial"/>
              </a:rPr>
              <a:t> to effectively address deficit areas identified through data, teach standards-based skills, and make connections among phonemic awareness, phonics, vocabulary, fluency and comprehension.</a:t>
            </a:r>
            <a:endParaRPr lang="en-US"/>
          </a:p>
        </p:txBody>
      </p:sp>
      <p:pic>
        <p:nvPicPr>
          <p:cNvPr id="5" name="Picture 7" descr="A close up of a logo&#10;&#10;Description generated with high confidence">
            <a:extLst>
              <a:ext uri="{FF2B5EF4-FFF2-40B4-BE49-F238E27FC236}">
                <a16:creationId xmlns:a16="http://schemas.microsoft.com/office/drawing/2014/main" id="{90A65113-F949-4F62-806E-391B9DD0A642}"/>
              </a:ext>
            </a:extLst>
          </p:cNvPr>
          <p:cNvPicPr>
            <a:picLocks noChangeAspect="1"/>
          </p:cNvPicPr>
          <p:nvPr/>
        </p:nvPicPr>
        <p:blipFill>
          <a:blip r:embed="rId3"/>
          <a:stretch>
            <a:fillRect/>
          </a:stretch>
        </p:blipFill>
        <p:spPr>
          <a:xfrm>
            <a:off x="4409680" y="3148754"/>
            <a:ext cx="2905519" cy="2891443"/>
          </a:xfrm>
          <a:prstGeom prst="rect">
            <a:avLst/>
          </a:prstGeom>
        </p:spPr>
      </p:pic>
    </p:spTree>
    <p:extLst>
      <p:ext uri="{BB962C8B-B14F-4D97-AF65-F5344CB8AC3E}">
        <p14:creationId xmlns:p14="http://schemas.microsoft.com/office/powerpoint/2010/main" val="2300312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398763" y="109330"/>
            <a:ext cx="10605890" cy="380298"/>
          </a:xfrm>
        </p:spPr>
        <p:txBody>
          <a:bodyPr/>
          <a:lstStyle/>
          <a:p>
            <a:pPr>
              <a:lnSpc>
                <a:spcPct val="114999"/>
              </a:lnSpc>
            </a:pPr>
            <a:br>
              <a:rPr lang="en-US"/>
            </a:br>
            <a:br>
              <a:rPr lang="en-US"/>
            </a:br>
            <a:r>
              <a:rPr lang="en-US" sz="2400"/>
              <a:t>Teacher-Led Reading &amp; the 5 Components</a:t>
            </a:r>
            <a:br>
              <a:rPr lang="en-US" sz="2400" b="0"/>
            </a:br>
            <a:endParaRPr lang="en-US" sz="2400"/>
          </a:p>
        </p:txBody>
      </p:sp>
      <p:sp>
        <p:nvSpPr>
          <p:cNvPr id="5" name="TextBox 4">
            <a:extLst>
              <a:ext uri="{FF2B5EF4-FFF2-40B4-BE49-F238E27FC236}">
                <a16:creationId xmlns:a16="http://schemas.microsoft.com/office/drawing/2014/main" id="{31382D31-2085-4BD9-BCB5-82396547534B}"/>
              </a:ext>
            </a:extLst>
          </p:cNvPr>
          <p:cNvSpPr txBox="1"/>
          <p:nvPr/>
        </p:nvSpPr>
        <p:spPr>
          <a:xfrm>
            <a:off x="398763" y="803564"/>
            <a:ext cx="11469354" cy="5262979"/>
          </a:xfrm>
          <a:prstGeom prst="rect">
            <a:avLst/>
          </a:prstGeom>
          <a:noFill/>
        </p:spPr>
        <p:txBody>
          <a:bodyPr wrap="square" lIns="91440" tIns="45720" rIns="91440" bIns="45720" anchor="t">
            <a:spAutoFit/>
          </a:bodyPr>
          <a:lstStyle/>
          <a:p>
            <a:pPr algn="ctr"/>
            <a:r>
              <a:rPr lang="en-US" sz="2800" b="1">
                <a:solidFill>
                  <a:srgbClr val="595959"/>
                </a:solidFill>
                <a:latin typeface="Arial"/>
                <a:cs typeface="Arial"/>
              </a:rPr>
              <a:t>Teacher-Led Reading Center</a:t>
            </a:r>
            <a:r>
              <a:rPr lang="en-US" sz="2800">
                <a:solidFill>
                  <a:srgbClr val="595959"/>
                </a:solidFill>
                <a:latin typeface="Arial"/>
                <a:cs typeface="Arial"/>
              </a:rPr>
              <a:t> </a:t>
            </a:r>
            <a:r>
              <a:rPr lang="en-US" sz="2800">
                <a:solidFill>
                  <a:schemeClr val="accent3">
                    <a:lumMod val="50000"/>
                  </a:schemeClr>
                </a:solidFill>
                <a:latin typeface="Arial"/>
                <a:cs typeface="Arial"/>
              </a:rPr>
              <a:t>(</a:t>
            </a:r>
            <a:r>
              <a:rPr lang="en-US" sz="2800">
                <a:solidFill>
                  <a:srgbClr val="FF0000"/>
                </a:solidFill>
                <a:latin typeface="Arial"/>
                <a:cs typeface="Arial"/>
              </a:rPr>
              <a:t>25-30 minutes</a:t>
            </a:r>
            <a:r>
              <a:rPr lang="en-US" sz="2800">
                <a:solidFill>
                  <a:schemeClr val="accent3">
                    <a:lumMod val="50000"/>
                  </a:schemeClr>
                </a:solidFill>
                <a:latin typeface="Arial"/>
                <a:cs typeface="Arial"/>
              </a:rPr>
              <a:t>)</a:t>
            </a:r>
          </a:p>
          <a:p>
            <a:endParaRPr lang="en-US" sz="2800">
              <a:solidFill>
                <a:schemeClr val="accent3">
                  <a:lumMod val="50000"/>
                </a:schemeClr>
              </a:solidFill>
              <a:latin typeface="Arial"/>
              <a:cs typeface="Arial"/>
            </a:endParaRPr>
          </a:p>
          <a:p>
            <a:pPr marL="457200" indent="-457200">
              <a:buAutoNum type="arabicPeriod"/>
            </a:pPr>
            <a:r>
              <a:rPr lang="en-US" sz="2800" b="1">
                <a:solidFill>
                  <a:srgbClr val="595959"/>
                </a:solidFill>
                <a:latin typeface="Arial"/>
                <a:cs typeface="Arial"/>
              </a:rPr>
              <a:t>Phonemic Awareness</a:t>
            </a:r>
            <a:r>
              <a:rPr lang="en-US" sz="2800">
                <a:solidFill>
                  <a:srgbClr val="595959"/>
                </a:solidFill>
                <a:latin typeface="Arial"/>
                <a:cs typeface="Arial"/>
              </a:rPr>
              <a:t> Skill Review </a:t>
            </a:r>
            <a:r>
              <a:rPr lang="en-US" sz="2800">
                <a:solidFill>
                  <a:schemeClr val="accent3">
                    <a:lumMod val="50000"/>
                  </a:schemeClr>
                </a:solidFill>
                <a:latin typeface="Arial"/>
                <a:cs typeface="Arial"/>
              </a:rPr>
              <a:t>(</a:t>
            </a:r>
            <a:r>
              <a:rPr lang="en-US" sz="2800">
                <a:solidFill>
                  <a:srgbClr val="FF0000"/>
                </a:solidFill>
                <a:latin typeface="Arial"/>
                <a:cs typeface="Arial"/>
              </a:rPr>
              <a:t>5 minutes</a:t>
            </a:r>
            <a:r>
              <a:rPr lang="en-US" sz="2800">
                <a:latin typeface="Arial"/>
                <a:cs typeface="Arial"/>
              </a:rPr>
              <a:t>)</a:t>
            </a:r>
          </a:p>
          <a:p>
            <a:pPr marL="457200" indent="-457200">
              <a:buAutoNum type="arabicPeriod"/>
            </a:pPr>
            <a:r>
              <a:rPr lang="en-US" sz="2800" b="1">
                <a:solidFill>
                  <a:schemeClr val="accent3">
                    <a:lumMod val="50000"/>
                  </a:schemeClr>
                </a:solidFill>
                <a:latin typeface="Arial"/>
                <a:cs typeface="Arial"/>
              </a:rPr>
              <a:t>Phonics</a:t>
            </a:r>
            <a:r>
              <a:rPr lang="en-US" sz="2800">
                <a:solidFill>
                  <a:schemeClr val="accent3">
                    <a:lumMod val="50000"/>
                  </a:schemeClr>
                </a:solidFill>
                <a:latin typeface="Arial"/>
                <a:cs typeface="Arial"/>
              </a:rPr>
              <a:t> Skill Practice (</a:t>
            </a:r>
            <a:r>
              <a:rPr lang="en-US" sz="2800">
                <a:solidFill>
                  <a:srgbClr val="FF0000"/>
                </a:solidFill>
                <a:latin typeface="Arial"/>
                <a:cs typeface="Arial"/>
              </a:rPr>
              <a:t>10-12 minutes</a:t>
            </a:r>
            <a:r>
              <a:rPr lang="en-US" sz="2800">
                <a:solidFill>
                  <a:schemeClr val="accent3">
                    <a:lumMod val="50000"/>
                  </a:schemeClr>
                </a:solidFill>
                <a:latin typeface="Arial"/>
                <a:cs typeface="Arial"/>
              </a:rPr>
              <a:t>)</a:t>
            </a:r>
          </a:p>
          <a:p>
            <a:pPr marL="457200" indent="-457200">
              <a:buAutoNum type="arabicPeriod"/>
            </a:pPr>
            <a:r>
              <a:rPr lang="en-US" sz="2800" b="1">
                <a:solidFill>
                  <a:schemeClr val="accent3">
                    <a:lumMod val="50000"/>
                  </a:schemeClr>
                </a:solidFill>
                <a:latin typeface="Arial"/>
                <a:cs typeface="Arial"/>
              </a:rPr>
              <a:t>Vocabulary</a:t>
            </a:r>
            <a:r>
              <a:rPr lang="en-US" sz="2800">
                <a:solidFill>
                  <a:schemeClr val="accent3">
                    <a:lumMod val="50000"/>
                  </a:schemeClr>
                </a:solidFill>
                <a:latin typeface="Arial"/>
                <a:cs typeface="Arial"/>
              </a:rPr>
              <a:t> (</a:t>
            </a:r>
            <a:r>
              <a:rPr lang="en-US" sz="2800">
                <a:solidFill>
                  <a:srgbClr val="FF0000"/>
                </a:solidFill>
                <a:latin typeface="Arial"/>
                <a:cs typeface="Arial"/>
              </a:rPr>
              <a:t>5 minutes</a:t>
            </a:r>
            <a:r>
              <a:rPr lang="en-US" sz="2800">
                <a:solidFill>
                  <a:schemeClr val="accent3">
                    <a:lumMod val="50000"/>
                  </a:schemeClr>
                </a:solidFill>
                <a:latin typeface="Arial"/>
                <a:cs typeface="Arial"/>
              </a:rPr>
              <a:t>)</a:t>
            </a:r>
          </a:p>
          <a:p>
            <a:pPr marL="457200" indent="-457200">
              <a:buAutoNum type="arabicPeriod"/>
            </a:pPr>
            <a:r>
              <a:rPr lang="en-US" sz="2800" b="1">
                <a:solidFill>
                  <a:schemeClr val="accent3">
                    <a:lumMod val="50000"/>
                  </a:schemeClr>
                </a:solidFill>
                <a:latin typeface="Arial"/>
                <a:cs typeface="Arial"/>
              </a:rPr>
              <a:t>Fluency</a:t>
            </a:r>
            <a:r>
              <a:rPr lang="en-US" sz="2800">
                <a:solidFill>
                  <a:schemeClr val="accent3">
                    <a:lumMod val="50000"/>
                  </a:schemeClr>
                </a:solidFill>
                <a:latin typeface="Arial"/>
                <a:cs typeface="Arial"/>
              </a:rPr>
              <a:t> Practice (</a:t>
            </a:r>
            <a:r>
              <a:rPr lang="en-US" sz="2800">
                <a:solidFill>
                  <a:srgbClr val="FF0000"/>
                </a:solidFill>
                <a:latin typeface="Arial"/>
                <a:cs typeface="Arial"/>
              </a:rPr>
              <a:t>3-5 minutes</a:t>
            </a:r>
            <a:r>
              <a:rPr lang="en-US" sz="2800">
                <a:solidFill>
                  <a:schemeClr val="accent3">
                    <a:lumMod val="50000"/>
                  </a:schemeClr>
                </a:solidFill>
                <a:latin typeface="Arial"/>
                <a:cs typeface="Arial"/>
              </a:rPr>
              <a:t>)</a:t>
            </a:r>
          </a:p>
          <a:p>
            <a:pPr marL="457200" indent="-457200">
              <a:buAutoNum type="arabicPeriod"/>
            </a:pPr>
            <a:r>
              <a:rPr lang="en-US" sz="2800" b="1">
                <a:solidFill>
                  <a:schemeClr val="accent3">
                    <a:lumMod val="50000"/>
                  </a:schemeClr>
                </a:solidFill>
                <a:latin typeface="Arial"/>
                <a:cs typeface="Arial"/>
              </a:rPr>
              <a:t>Comprehension</a:t>
            </a:r>
            <a:r>
              <a:rPr lang="en-US" sz="2800">
                <a:solidFill>
                  <a:schemeClr val="accent3">
                    <a:lumMod val="50000"/>
                  </a:schemeClr>
                </a:solidFill>
                <a:latin typeface="Arial"/>
                <a:cs typeface="Arial"/>
              </a:rPr>
              <a:t> (</a:t>
            </a:r>
            <a:r>
              <a:rPr lang="en-US" sz="2800">
                <a:solidFill>
                  <a:srgbClr val="FF0000"/>
                </a:solidFill>
                <a:latin typeface="Arial"/>
                <a:cs typeface="Arial"/>
              </a:rPr>
              <a:t>5-7 minutes</a:t>
            </a:r>
            <a:r>
              <a:rPr lang="en-US" sz="2800">
                <a:solidFill>
                  <a:schemeClr val="accent3">
                    <a:lumMod val="50000"/>
                  </a:schemeClr>
                </a:solidFill>
                <a:latin typeface="Arial"/>
                <a:cs typeface="Arial"/>
              </a:rPr>
              <a:t>)</a:t>
            </a:r>
          </a:p>
          <a:p>
            <a:pPr marL="457200" indent="-457200">
              <a:buAutoNum type="arabicPeriod"/>
            </a:pPr>
            <a:endParaRPr lang="en-US" sz="2800">
              <a:solidFill>
                <a:srgbClr val="595959"/>
              </a:solidFill>
              <a:latin typeface="Arial"/>
              <a:cs typeface="Arial"/>
            </a:endParaRPr>
          </a:p>
          <a:p>
            <a:r>
              <a:rPr lang="en-US" sz="2800">
                <a:solidFill>
                  <a:srgbClr val="595959"/>
                </a:solidFill>
                <a:latin typeface="Arial"/>
                <a:cs typeface="Arial"/>
              </a:rPr>
              <a:t>*Times will vary according to skill level and grade level</a:t>
            </a:r>
          </a:p>
          <a:p>
            <a:endParaRPr lang="en-US" sz="2800">
              <a:solidFill>
                <a:srgbClr val="595959"/>
              </a:solidFill>
              <a:latin typeface="Arial"/>
              <a:cs typeface="Arial"/>
            </a:endParaRPr>
          </a:p>
          <a:p>
            <a:r>
              <a:rPr lang="en-US" sz="2800">
                <a:latin typeface="Arial"/>
                <a:cs typeface="Arial"/>
                <a:hlinkClick r:id="rId3"/>
              </a:rPr>
              <a:t>https://www.mdek12.org/ESE/literacy/professional-development-and-resources-for-teachers</a:t>
            </a:r>
            <a:endParaRPr lang="en-US" sz="2800">
              <a:latin typeface="Arial"/>
              <a:cs typeface="Arial"/>
            </a:endParaRPr>
          </a:p>
        </p:txBody>
      </p:sp>
    </p:spTree>
    <p:extLst>
      <p:ext uri="{BB962C8B-B14F-4D97-AF65-F5344CB8AC3E}">
        <p14:creationId xmlns:p14="http://schemas.microsoft.com/office/powerpoint/2010/main" val="2033711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p:txBody>
          <a:bodyPr/>
          <a:lstStyle/>
          <a:p>
            <a:pPr>
              <a:lnSpc>
                <a:spcPct val="114999"/>
              </a:lnSpc>
            </a:pPr>
            <a:r>
              <a:rPr lang="en-US"/>
              <a:t>Phonemic Awareness Skill Review</a:t>
            </a:r>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1112546"/>
            <a:ext cx="10682639" cy="353943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800">
                <a:solidFill>
                  <a:srgbClr val="595959"/>
                </a:solidFill>
                <a:latin typeface="Arial"/>
                <a:cs typeface="Arial"/>
              </a:rPr>
              <a:t>Use first 5 minutes of the teacher led reading center</a:t>
            </a:r>
          </a:p>
          <a:p>
            <a:pPr marL="457200" indent="-457200">
              <a:buFont typeface="Arial" panose="020B0604020202020204" pitchFamily="34" charset="0"/>
              <a:buChar char="•"/>
            </a:pPr>
            <a:endParaRPr lang="en-US" sz="2800">
              <a:solidFill>
                <a:srgbClr val="595959"/>
              </a:solidFill>
              <a:latin typeface="Arial"/>
              <a:cs typeface="Arial"/>
            </a:endParaRPr>
          </a:p>
          <a:p>
            <a:pPr marL="457200" indent="-457200">
              <a:buFont typeface="Arial" panose="020B0604020202020204" pitchFamily="34" charset="0"/>
              <a:buChar char="•"/>
            </a:pPr>
            <a:r>
              <a:rPr lang="en-US" sz="2800">
                <a:solidFill>
                  <a:srgbClr val="595959"/>
                </a:solidFill>
                <a:latin typeface="Arial"/>
                <a:cs typeface="Arial"/>
              </a:rPr>
              <a:t>Focus on skills that have been covered during the PA routine that students are struggling with</a:t>
            </a:r>
          </a:p>
          <a:p>
            <a:pPr marL="457200" indent="-457200">
              <a:buFont typeface="Arial" panose="020B0604020202020204" pitchFamily="34" charset="0"/>
              <a:buChar char="•"/>
            </a:pPr>
            <a:endParaRPr lang="en-US" sz="2800">
              <a:solidFill>
                <a:srgbClr val="595959"/>
              </a:solidFill>
              <a:latin typeface="Arial"/>
              <a:cs typeface="Arial"/>
            </a:endParaRPr>
          </a:p>
          <a:p>
            <a:pPr marL="457200" indent="-457200">
              <a:buFont typeface="Arial" panose="020B0604020202020204" pitchFamily="34" charset="0"/>
              <a:buChar char="•"/>
            </a:pPr>
            <a:r>
              <a:rPr lang="en-US" sz="2800">
                <a:solidFill>
                  <a:srgbClr val="595959"/>
                </a:solidFill>
                <a:latin typeface="Arial"/>
                <a:cs typeface="Arial"/>
              </a:rPr>
              <a:t>Teach skills explicitly using a scope and sequence to achieve mastery</a:t>
            </a:r>
          </a:p>
          <a:p>
            <a:endParaRPr lang="en-US" sz="2800">
              <a:solidFill>
                <a:srgbClr val="595959"/>
              </a:solidFill>
              <a:latin typeface="Arial"/>
              <a:cs typeface="Arial"/>
            </a:endParaRPr>
          </a:p>
        </p:txBody>
      </p:sp>
      <p:pic>
        <p:nvPicPr>
          <p:cNvPr id="3" name="Picture 4" descr="A picture containing graphical user interface&#10;&#10;Description automatically generated">
            <a:extLst>
              <a:ext uri="{FF2B5EF4-FFF2-40B4-BE49-F238E27FC236}">
                <a16:creationId xmlns:a16="http://schemas.microsoft.com/office/drawing/2014/main" id="{5BFA5267-3FEA-4A19-8AF9-B70F0515B2FD}"/>
              </a:ext>
            </a:extLst>
          </p:cNvPr>
          <p:cNvPicPr>
            <a:picLocks noChangeAspect="1"/>
          </p:cNvPicPr>
          <p:nvPr/>
        </p:nvPicPr>
        <p:blipFill>
          <a:blip r:embed="rId3"/>
          <a:stretch>
            <a:fillRect/>
          </a:stretch>
        </p:blipFill>
        <p:spPr>
          <a:xfrm>
            <a:off x="5400136" y="3865444"/>
            <a:ext cx="3174520" cy="1887567"/>
          </a:xfrm>
          <a:prstGeom prst="rect">
            <a:avLst/>
          </a:prstGeom>
        </p:spPr>
      </p:pic>
    </p:spTree>
    <p:extLst>
      <p:ext uri="{BB962C8B-B14F-4D97-AF65-F5344CB8AC3E}">
        <p14:creationId xmlns:p14="http://schemas.microsoft.com/office/powerpoint/2010/main" val="741124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505623"/>
            <a:ext cx="10605890" cy="380298"/>
          </a:xfrm>
        </p:spPr>
        <p:txBody>
          <a:bodyPr/>
          <a:lstStyle/>
          <a:p>
            <a:r>
              <a:rPr lang="en-US">
                <a:latin typeface="Arial"/>
                <a:cs typeface="Arial"/>
              </a:rPr>
              <a:t>Phonics Skill Practice Review</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997527"/>
            <a:ext cx="11042072" cy="4401205"/>
          </a:xfrm>
          <a:prstGeom prst="rect">
            <a:avLst/>
          </a:prstGeom>
          <a:noFill/>
        </p:spPr>
        <p:txBody>
          <a:bodyPr wrap="square" lIns="91440" tIns="45720" rIns="91440" bIns="45720" anchor="t">
            <a:spAutoFit/>
          </a:bodyPr>
          <a:lstStyle/>
          <a:p>
            <a:pPr>
              <a:buFont typeface="Arial" panose="020B0604020202020204" pitchFamily="34" charset="0"/>
              <a:buChar char="•"/>
            </a:pPr>
            <a:r>
              <a:rPr lang="en-US" sz="2800">
                <a:ea typeface="+mn-lt"/>
                <a:cs typeface="+mn-lt"/>
              </a:rPr>
              <a:t> </a:t>
            </a:r>
            <a:r>
              <a:rPr lang="en-US" sz="2800">
                <a:latin typeface="Calibri"/>
                <a:ea typeface="+mn-lt"/>
                <a:cs typeface="+mn-lt"/>
              </a:rPr>
              <a:t>    </a:t>
            </a:r>
            <a:r>
              <a:rPr lang="en-US" sz="2800">
                <a:latin typeface="Arial"/>
                <a:ea typeface="+mn-lt"/>
                <a:cs typeface="+mn-lt"/>
              </a:rPr>
              <a:t>Use decodable reader</a:t>
            </a:r>
            <a:endParaRPr lang="en-US" sz="2800">
              <a:solidFill>
                <a:srgbClr val="595959"/>
              </a:solidFill>
              <a:latin typeface="Arial"/>
              <a:cs typeface="Calibri"/>
            </a:endParaRPr>
          </a:p>
          <a:p>
            <a:pPr>
              <a:buFont typeface="Arial" panose="020B0604020202020204" pitchFamily="34" charset="0"/>
              <a:buChar char="•"/>
            </a:pPr>
            <a:endParaRPr lang="en-US" sz="2800">
              <a:latin typeface="Arial"/>
              <a:ea typeface="+mn-lt"/>
              <a:cs typeface="+mn-lt"/>
            </a:endParaRPr>
          </a:p>
          <a:p>
            <a:pPr>
              <a:buFont typeface="Arial" panose="020B0604020202020204" pitchFamily="34" charset="0"/>
              <a:buChar char="•"/>
            </a:pPr>
            <a:r>
              <a:rPr lang="en-US" sz="2800">
                <a:latin typeface="Arial"/>
                <a:ea typeface="+mn-lt"/>
                <a:cs typeface="+mn-lt"/>
              </a:rPr>
              <a:t>    Take opportunities to model encoding (</a:t>
            </a:r>
            <a:r>
              <a:rPr lang="en-US" sz="2800" i="1">
                <a:latin typeface="Arial"/>
                <a:ea typeface="+mn-lt"/>
                <a:cs typeface="+mn-lt"/>
              </a:rPr>
              <a:t>word in text: bed; write</a:t>
            </a:r>
            <a:endParaRPr lang="en-US">
              <a:latin typeface="Arial"/>
              <a:ea typeface="+mn-lt"/>
              <a:cs typeface="+mn-lt"/>
            </a:endParaRPr>
          </a:p>
          <a:p>
            <a:r>
              <a:rPr lang="en-US" sz="2800" i="1">
                <a:latin typeface="Arial"/>
                <a:ea typeface="+mn-lt"/>
                <a:cs typeface="+mn-lt"/>
              </a:rPr>
              <a:t>     word that rhymes: fed)</a:t>
            </a:r>
            <a:endParaRPr lang="en-US">
              <a:latin typeface="Arial"/>
              <a:cs typeface="Calibri"/>
            </a:endParaRPr>
          </a:p>
          <a:p>
            <a:pPr>
              <a:buFont typeface="Arial" panose="020B0604020202020204" pitchFamily="34" charset="0"/>
              <a:buChar char="•"/>
            </a:pPr>
            <a:endParaRPr lang="en-US" sz="2800">
              <a:latin typeface="Arial"/>
              <a:ea typeface="+mn-lt"/>
              <a:cs typeface="+mn-lt"/>
            </a:endParaRPr>
          </a:p>
          <a:p>
            <a:pPr>
              <a:buFont typeface="Arial" panose="020B0604020202020204" pitchFamily="34" charset="0"/>
              <a:buChar char="•"/>
            </a:pPr>
            <a:r>
              <a:rPr lang="en-US" sz="2800">
                <a:latin typeface="Arial"/>
                <a:ea typeface="+mn-lt"/>
                <a:cs typeface="+mn-lt"/>
              </a:rPr>
              <a:t>    Students read decodable reader with teacher as guide to practice</a:t>
            </a:r>
            <a:endParaRPr lang="en-US">
              <a:latin typeface="Arial"/>
              <a:ea typeface="+mn-lt"/>
              <a:cs typeface="+mn-lt"/>
            </a:endParaRPr>
          </a:p>
          <a:p>
            <a:r>
              <a:rPr lang="en-US" sz="2800">
                <a:latin typeface="Arial"/>
                <a:ea typeface="+mn-lt"/>
                <a:cs typeface="+mn-lt"/>
              </a:rPr>
              <a:t>     phonics skill(s)</a:t>
            </a:r>
            <a:endParaRPr lang="en-US">
              <a:latin typeface="Arial"/>
              <a:ea typeface="+mn-lt"/>
              <a:cs typeface="+mn-lt"/>
            </a:endParaRPr>
          </a:p>
          <a:p>
            <a:pPr>
              <a:buFont typeface="Arial" panose="020B0604020202020204" pitchFamily="34" charset="0"/>
              <a:buChar char="•"/>
            </a:pPr>
            <a:endParaRPr lang="en-US" sz="2800">
              <a:latin typeface="Arial"/>
              <a:cs typeface="Calibri"/>
            </a:endParaRPr>
          </a:p>
          <a:p>
            <a:pPr>
              <a:buFont typeface="Arial" panose="020B0604020202020204" pitchFamily="34" charset="0"/>
              <a:buChar char="•"/>
            </a:pPr>
            <a:r>
              <a:rPr lang="en-US" sz="2800">
                <a:latin typeface="Arial"/>
                <a:ea typeface="+mn-lt"/>
                <a:cs typeface="+mn-lt"/>
              </a:rPr>
              <a:t>    Use routine for new words (</a:t>
            </a:r>
            <a:r>
              <a:rPr lang="en-US" sz="2800" i="1">
                <a:latin typeface="Arial"/>
                <a:ea typeface="+mn-lt"/>
                <a:cs typeface="+mn-lt"/>
              </a:rPr>
              <a:t>segment, blend, read word again)</a:t>
            </a:r>
            <a:endParaRPr lang="en-US">
              <a:latin typeface="Arial"/>
              <a:cs typeface="Calibri"/>
            </a:endParaRPr>
          </a:p>
          <a:p>
            <a:pPr marL="457200" indent="-457200">
              <a:buFont typeface="Arial" panose="020B0604020202020204" pitchFamily="34" charset="0"/>
              <a:buChar char="•"/>
            </a:pPr>
            <a:endParaRPr lang="en-US" sz="2800">
              <a:solidFill>
                <a:srgbClr val="595959"/>
              </a:solidFill>
              <a:cs typeface="Calibri"/>
            </a:endParaRPr>
          </a:p>
        </p:txBody>
      </p:sp>
    </p:spTree>
    <p:extLst>
      <p:ext uri="{BB962C8B-B14F-4D97-AF65-F5344CB8AC3E}">
        <p14:creationId xmlns:p14="http://schemas.microsoft.com/office/powerpoint/2010/main" val="1633149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563132"/>
            <a:ext cx="10605890" cy="380298"/>
          </a:xfrm>
        </p:spPr>
        <p:txBody>
          <a:bodyPr/>
          <a:lstStyle/>
          <a:p>
            <a:r>
              <a:rPr lang="en-US">
                <a:latin typeface="Arial"/>
                <a:cs typeface="Arial"/>
              </a:rPr>
              <a:t>Vocabulary Skill Practice Review</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585146" y="997527"/>
            <a:ext cx="10970185" cy="4401205"/>
          </a:xfrm>
          <a:prstGeom prst="rect">
            <a:avLst/>
          </a:prstGeom>
          <a:noFill/>
        </p:spPr>
        <p:txBody>
          <a:bodyPr wrap="square" lIns="91440" tIns="45720" rIns="91440" bIns="45720" anchor="t">
            <a:spAutoFit/>
          </a:bodyPr>
          <a:lstStyle/>
          <a:p>
            <a:pPr>
              <a:buFont typeface="Arial" panose="020B0604020202020204" pitchFamily="34" charset="0"/>
              <a:buChar char="•"/>
            </a:pPr>
            <a:r>
              <a:rPr lang="en-US" sz="2800">
                <a:ea typeface="+mn-lt"/>
                <a:cs typeface="+mn-lt"/>
              </a:rPr>
              <a:t>    </a:t>
            </a:r>
            <a:r>
              <a:rPr lang="en-US" sz="2800">
                <a:latin typeface="Arial"/>
                <a:ea typeface="+mn-lt"/>
                <a:cs typeface="+mn-lt"/>
              </a:rPr>
              <a:t>Choose 1-2 word(s) from text</a:t>
            </a:r>
            <a:endParaRPr lang="en-US" sz="2800">
              <a:solidFill>
                <a:srgbClr val="595959"/>
              </a:solidFill>
              <a:latin typeface="Arial"/>
              <a:cs typeface="Calibri"/>
            </a:endParaRPr>
          </a:p>
          <a:p>
            <a:pPr>
              <a:buFont typeface="Arial" panose="020B0604020202020204" pitchFamily="34" charset="0"/>
              <a:buChar char="•"/>
            </a:pPr>
            <a:endParaRPr lang="en-US" sz="2800">
              <a:latin typeface="Arial"/>
              <a:ea typeface="+mn-lt"/>
              <a:cs typeface="+mn-lt"/>
            </a:endParaRPr>
          </a:p>
          <a:p>
            <a:pPr>
              <a:buFont typeface="Arial" panose="020B0604020202020204" pitchFamily="34" charset="0"/>
              <a:buChar char="•"/>
            </a:pPr>
            <a:r>
              <a:rPr lang="en-US" sz="2800">
                <a:latin typeface="Arial"/>
                <a:ea typeface="+mn-lt"/>
                <a:cs typeface="+mn-lt"/>
              </a:rPr>
              <a:t>    Use routine (</a:t>
            </a:r>
            <a:r>
              <a:rPr lang="en-US" sz="2800" i="1">
                <a:latin typeface="Arial"/>
                <a:ea typeface="+mn-lt"/>
                <a:cs typeface="+mn-lt"/>
              </a:rPr>
              <a:t>students say word multiple times; kid-friendly</a:t>
            </a:r>
            <a:endParaRPr lang="en-US">
              <a:latin typeface="Arial"/>
              <a:ea typeface="+mn-lt"/>
              <a:cs typeface="+mn-lt"/>
            </a:endParaRPr>
          </a:p>
          <a:p>
            <a:r>
              <a:rPr lang="en-US" sz="2800" i="1">
                <a:latin typeface="Arial"/>
                <a:ea typeface="+mn-lt"/>
                <a:cs typeface="+mn-lt"/>
              </a:rPr>
              <a:t>     definition; hand motion; use in a sentence </a:t>
            </a:r>
            <a:endParaRPr lang="en-US">
              <a:latin typeface="Arial"/>
              <a:ea typeface="+mn-lt"/>
              <a:cs typeface="+mn-lt"/>
            </a:endParaRPr>
          </a:p>
          <a:p>
            <a:r>
              <a:rPr lang="en-US" sz="2800">
                <a:latin typeface="Arial"/>
                <a:ea typeface="+mn-lt"/>
                <a:cs typeface="+mn-lt"/>
              </a:rPr>
              <a:t>      </a:t>
            </a:r>
            <a:r>
              <a:rPr lang="en-US" sz="2800">
                <a:latin typeface="Arial"/>
                <a:ea typeface="+mn-lt"/>
                <a:cs typeface="+mn-lt"/>
                <a:hlinkClick r:id="rId3"/>
              </a:rPr>
              <a:t>https://explicitinstruction.org/</a:t>
            </a:r>
            <a:r>
              <a:rPr lang="en-US" sz="2800">
                <a:latin typeface="Arial"/>
                <a:ea typeface="+mn-lt"/>
                <a:cs typeface="+mn-lt"/>
              </a:rPr>
              <a:t> (Anita Archer)</a:t>
            </a:r>
          </a:p>
          <a:p>
            <a:endParaRPr lang="en-US" sz="2800">
              <a:latin typeface="Arial"/>
              <a:cs typeface="Calibri"/>
            </a:endParaRPr>
          </a:p>
          <a:p>
            <a:pPr>
              <a:buFont typeface="Arial" panose="020B0604020202020204" pitchFamily="34" charset="0"/>
              <a:buChar char="•"/>
            </a:pPr>
            <a:r>
              <a:rPr lang="en-US" sz="2800">
                <a:latin typeface="Arial"/>
                <a:ea typeface="+mn-lt"/>
                <a:cs typeface="+mn-lt"/>
              </a:rPr>
              <a:t>    Prepare word for word wall</a:t>
            </a:r>
            <a:endParaRPr lang="en-US">
              <a:latin typeface="Arial"/>
              <a:cs typeface="Calibri"/>
            </a:endParaRPr>
          </a:p>
          <a:p>
            <a:endParaRPr lang="en-US" sz="2800">
              <a:latin typeface="Arial"/>
              <a:cs typeface="Calibri"/>
            </a:endParaRPr>
          </a:p>
          <a:p>
            <a:pPr>
              <a:buFont typeface="Arial" panose="020B0604020202020204" pitchFamily="34" charset="0"/>
              <a:buChar char="•"/>
            </a:pPr>
            <a:r>
              <a:rPr lang="en-US" sz="2800">
                <a:latin typeface="Arial"/>
                <a:ea typeface="+mn-lt"/>
                <a:cs typeface="+mn-lt"/>
              </a:rPr>
              <a:t>    Encourage student use of word(s) throughout day</a:t>
            </a:r>
            <a:endParaRPr lang="en-US">
              <a:latin typeface="Arial"/>
            </a:endParaRPr>
          </a:p>
          <a:p>
            <a:pPr marL="457200" indent="-457200">
              <a:buFont typeface="Arial" panose="020B0604020202020204" pitchFamily="34" charset="0"/>
              <a:buChar char="•"/>
            </a:pPr>
            <a:endParaRPr lang="en-US" sz="2800">
              <a:solidFill>
                <a:srgbClr val="595959"/>
              </a:solidFill>
              <a:cs typeface="Calibri"/>
            </a:endParaRPr>
          </a:p>
        </p:txBody>
      </p:sp>
    </p:spTree>
    <p:extLst>
      <p:ext uri="{BB962C8B-B14F-4D97-AF65-F5344CB8AC3E}">
        <p14:creationId xmlns:p14="http://schemas.microsoft.com/office/powerpoint/2010/main" val="4257981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520000"/>
            <a:ext cx="10605890" cy="380298"/>
          </a:xfrm>
        </p:spPr>
        <p:txBody>
          <a:bodyPr/>
          <a:lstStyle/>
          <a:p>
            <a:r>
              <a:rPr lang="en-US">
                <a:latin typeface="Arial"/>
                <a:cs typeface="Arial"/>
              </a:rPr>
              <a:t>Fluency Skill Practice Review</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997527"/>
            <a:ext cx="11042072" cy="4247317"/>
          </a:xfrm>
          <a:prstGeom prst="rect">
            <a:avLst/>
          </a:prstGeom>
          <a:noFill/>
        </p:spPr>
        <p:txBody>
          <a:bodyPr wrap="square" lIns="91440" tIns="45720" rIns="91440" bIns="45720" anchor="t">
            <a:spAutoFit/>
          </a:bodyPr>
          <a:lstStyle/>
          <a:p>
            <a:pPr>
              <a:buFont typeface="Arial" panose="020B0604020202020204" pitchFamily="34" charset="0"/>
              <a:buChar char="•"/>
            </a:pPr>
            <a:r>
              <a:rPr lang="en-US" sz="2800">
                <a:latin typeface="Arial"/>
                <a:ea typeface="+mn-lt"/>
                <a:cs typeface="+mn-lt"/>
              </a:rPr>
              <a:t>     Model fluent reading with portions of the text (</a:t>
            </a:r>
            <a:r>
              <a:rPr lang="en-US" sz="2800" i="1">
                <a:latin typeface="Arial"/>
                <a:ea typeface="+mn-lt"/>
                <a:cs typeface="+mn-lt"/>
              </a:rPr>
              <a:t>Listen to me read</a:t>
            </a:r>
            <a:endParaRPr lang="en-US" sz="2800">
              <a:solidFill>
                <a:srgbClr val="595959"/>
              </a:solidFill>
              <a:latin typeface="Arial"/>
              <a:ea typeface="+mn-lt"/>
              <a:cs typeface="+mn-lt"/>
            </a:endParaRPr>
          </a:p>
          <a:p>
            <a:r>
              <a:rPr lang="en-US" sz="2800" i="1">
                <a:latin typeface="Arial"/>
                <a:ea typeface="+mn-lt"/>
                <a:cs typeface="+mn-lt"/>
              </a:rPr>
              <a:t>      This sentence as you follow along. Now let's read it together like</a:t>
            </a:r>
            <a:endParaRPr lang="en-US" sz="2800">
              <a:solidFill>
                <a:srgbClr val="595959"/>
              </a:solidFill>
              <a:latin typeface="Arial"/>
              <a:ea typeface="+mn-lt"/>
              <a:cs typeface="+mn-lt"/>
            </a:endParaRPr>
          </a:p>
          <a:p>
            <a:r>
              <a:rPr lang="en-US" sz="2800" i="1">
                <a:latin typeface="Arial"/>
                <a:ea typeface="+mn-lt"/>
                <a:cs typeface="+mn-lt"/>
              </a:rPr>
              <a:t>      that.)</a:t>
            </a:r>
            <a:endParaRPr lang="en-US" sz="2800">
              <a:solidFill>
                <a:srgbClr val="595959"/>
              </a:solidFill>
              <a:latin typeface="Arial"/>
              <a:cs typeface="Calibri"/>
            </a:endParaRPr>
          </a:p>
          <a:p>
            <a:endParaRPr lang="en-US">
              <a:latin typeface="Arial"/>
              <a:ea typeface="+mn-lt"/>
              <a:cs typeface="+mn-lt"/>
            </a:endParaRPr>
          </a:p>
          <a:p>
            <a:pPr>
              <a:buFont typeface="Arial" panose="020B0604020202020204" pitchFamily="34" charset="0"/>
              <a:buChar char="•"/>
            </a:pPr>
            <a:r>
              <a:rPr lang="en-US" sz="2800">
                <a:latin typeface="Arial"/>
                <a:ea typeface="+mn-lt"/>
                <a:cs typeface="+mn-lt"/>
              </a:rPr>
              <a:t>     Use routine for select sentences (</a:t>
            </a:r>
            <a:r>
              <a:rPr lang="en-US" sz="2800" i="1">
                <a:latin typeface="Arial"/>
                <a:ea typeface="+mn-lt"/>
                <a:cs typeface="+mn-lt"/>
              </a:rPr>
              <a:t>I read, we read, you read</a:t>
            </a:r>
            <a:r>
              <a:rPr lang="en-US" sz="2800">
                <a:latin typeface="Arial"/>
                <a:ea typeface="+mn-lt"/>
                <a:cs typeface="+mn-lt"/>
              </a:rPr>
              <a:t>)</a:t>
            </a:r>
            <a:endParaRPr lang="en-US">
              <a:latin typeface="Arial"/>
              <a:cs typeface="Calibri"/>
            </a:endParaRPr>
          </a:p>
          <a:p>
            <a:pPr>
              <a:buFont typeface="Arial" panose="020B0604020202020204" pitchFamily="34" charset="0"/>
              <a:buChar char="•"/>
            </a:pPr>
            <a:endParaRPr lang="en-US" sz="2800">
              <a:latin typeface="Arial"/>
              <a:ea typeface="+mn-lt"/>
              <a:cs typeface="+mn-lt"/>
            </a:endParaRPr>
          </a:p>
          <a:p>
            <a:pPr>
              <a:buFont typeface="Arial" panose="020B0604020202020204" pitchFamily="34" charset="0"/>
              <a:buChar char="•"/>
            </a:pPr>
            <a:r>
              <a:rPr lang="en-US" sz="2800">
                <a:latin typeface="Arial"/>
                <a:ea typeface="+mn-lt"/>
                <a:cs typeface="+mn-lt"/>
              </a:rPr>
              <a:t>     Take opportunities to change inflection of voice if punctuation</a:t>
            </a:r>
            <a:endParaRPr lang="en-US">
              <a:latin typeface="Arial"/>
              <a:ea typeface="+mn-lt"/>
              <a:cs typeface="+mn-lt"/>
            </a:endParaRPr>
          </a:p>
          <a:p>
            <a:r>
              <a:rPr lang="en-US" sz="2800">
                <a:latin typeface="Arial"/>
                <a:ea typeface="+mn-lt"/>
                <a:cs typeface="+mn-lt"/>
              </a:rPr>
              <a:t>      was different (</a:t>
            </a:r>
            <a:r>
              <a:rPr lang="en-US" sz="2800" i="1">
                <a:latin typeface="Arial"/>
                <a:ea typeface="+mn-lt"/>
                <a:cs typeface="+mn-lt"/>
              </a:rPr>
              <a:t>How would this sentence sound if it had a question</a:t>
            </a:r>
            <a:endParaRPr lang="en-US">
              <a:latin typeface="Arial"/>
              <a:ea typeface="+mn-lt"/>
              <a:cs typeface="+mn-lt"/>
            </a:endParaRPr>
          </a:p>
          <a:p>
            <a:r>
              <a:rPr lang="en-US" sz="2800" i="1">
                <a:latin typeface="Arial"/>
                <a:ea typeface="+mn-lt"/>
                <a:cs typeface="+mn-lt"/>
              </a:rPr>
              <a:t>      mark at the end?)</a:t>
            </a:r>
            <a:endParaRPr lang="en-US">
              <a:latin typeface="Arial"/>
              <a:cs typeface="Calibri"/>
            </a:endParaRPr>
          </a:p>
          <a:p>
            <a:pPr marL="457200" indent="-457200">
              <a:buFont typeface="Arial" panose="020B0604020202020204" pitchFamily="34" charset="0"/>
              <a:buChar char="•"/>
            </a:pPr>
            <a:endParaRPr lang="en-US" sz="2800">
              <a:solidFill>
                <a:srgbClr val="595959"/>
              </a:solidFill>
              <a:cs typeface="Calibri"/>
            </a:endParaRPr>
          </a:p>
        </p:txBody>
      </p:sp>
    </p:spTree>
    <p:extLst>
      <p:ext uri="{BB962C8B-B14F-4D97-AF65-F5344CB8AC3E}">
        <p14:creationId xmlns:p14="http://schemas.microsoft.com/office/powerpoint/2010/main" val="3301095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520000"/>
            <a:ext cx="10605890" cy="380298"/>
          </a:xfrm>
        </p:spPr>
        <p:txBody>
          <a:bodyPr/>
          <a:lstStyle/>
          <a:p>
            <a:r>
              <a:rPr lang="en-US">
                <a:latin typeface="Arial"/>
                <a:cs typeface="Arial"/>
              </a:rPr>
              <a:t>Comprehension Skill Practice Review</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1098169"/>
            <a:ext cx="11430260" cy="4770537"/>
          </a:xfrm>
          <a:prstGeom prst="rect">
            <a:avLst/>
          </a:prstGeom>
          <a:noFill/>
        </p:spPr>
        <p:txBody>
          <a:bodyPr wrap="square" lIns="91440" tIns="45720" rIns="91440" bIns="45720" anchor="t">
            <a:spAutoFit/>
          </a:bodyPr>
          <a:lstStyle/>
          <a:p>
            <a:pPr>
              <a:buFont typeface="Arial" panose="020B0604020202020204" pitchFamily="34" charset="0"/>
              <a:buChar char="•"/>
            </a:pPr>
            <a:r>
              <a:rPr lang="en-US" sz="2800">
                <a:latin typeface="Arial"/>
                <a:ea typeface="+mn-lt"/>
                <a:cs typeface="+mn-lt"/>
              </a:rPr>
              <a:t>    Prepare higher order thinking questions ahead of time</a:t>
            </a:r>
            <a:endParaRPr lang="en-US" sz="2800">
              <a:solidFill>
                <a:srgbClr val="595959"/>
              </a:solidFill>
              <a:latin typeface="Arial"/>
              <a:cs typeface="Calibri"/>
            </a:endParaRPr>
          </a:p>
          <a:p>
            <a:pPr>
              <a:buFont typeface="Arial" panose="020B0604020202020204" pitchFamily="34" charset="0"/>
              <a:buChar char="•"/>
            </a:pPr>
            <a:endParaRPr lang="en-US" sz="2800">
              <a:latin typeface="Arial"/>
              <a:ea typeface="+mn-lt"/>
              <a:cs typeface="+mn-lt"/>
            </a:endParaRPr>
          </a:p>
          <a:p>
            <a:pPr>
              <a:buFont typeface="Arial" panose="020B0604020202020204" pitchFamily="34" charset="0"/>
              <a:buChar char="•"/>
            </a:pPr>
            <a:r>
              <a:rPr lang="en-US" sz="2800">
                <a:latin typeface="Arial"/>
                <a:ea typeface="+mn-lt"/>
                <a:cs typeface="+mn-lt"/>
              </a:rPr>
              <a:t>   Give opportunities for students to locate evidence within the text</a:t>
            </a:r>
            <a:endParaRPr lang="en-US">
              <a:latin typeface="Arial"/>
              <a:cs typeface="Calibri"/>
            </a:endParaRPr>
          </a:p>
          <a:p>
            <a:pPr>
              <a:buFont typeface="Arial" panose="020B0604020202020204" pitchFamily="34" charset="0"/>
              <a:buChar char="•"/>
            </a:pPr>
            <a:endParaRPr lang="en-US" sz="2800">
              <a:latin typeface="Arial"/>
              <a:ea typeface="+mn-lt"/>
              <a:cs typeface="+mn-lt"/>
            </a:endParaRPr>
          </a:p>
          <a:p>
            <a:pPr>
              <a:buFont typeface="Arial" panose="020B0604020202020204" pitchFamily="34" charset="0"/>
              <a:buChar char="•"/>
            </a:pPr>
            <a:r>
              <a:rPr lang="en-US" sz="2800">
                <a:latin typeface="Arial"/>
                <a:ea typeface="+mn-lt"/>
                <a:cs typeface="+mn-lt"/>
              </a:rPr>
              <a:t>   Understanding comprehension of the text supports the RF.x.4</a:t>
            </a:r>
            <a:endParaRPr lang="en-US">
              <a:latin typeface="Arial"/>
              <a:ea typeface="+mn-lt"/>
              <a:cs typeface="+mn-lt"/>
            </a:endParaRPr>
          </a:p>
          <a:p>
            <a:r>
              <a:rPr lang="en-US" sz="2800">
                <a:latin typeface="Arial"/>
                <a:ea typeface="+mn-lt"/>
                <a:cs typeface="+mn-lt"/>
              </a:rPr>
              <a:t>    MSCCRS and can be addressed during small groups</a:t>
            </a:r>
            <a:endParaRPr lang="en-US">
              <a:solidFill>
                <a:srgbClr val="000000"/>
              </a:solidFill>
              <a:latin typeface="Arial"/>
              <a:cs typeface="Calibri"/>
            </a:endParaRPr>
          </a:p>
          <a:p>
            <a:r>
              <a:rPr lang="en-US" sz="2400">
                <a:solidFill>
                  <a:srgbClr val="000000"/>
                </a:solidFill>
                <a:latin typeface="Arial"/>
                <a:cs typeface="Calibri"/>
              </a:rPr>
              <a:t>     (K-1-Print Concepts, Phonological Awareness, Phonics, Word Recognition and</a:t>
            </a:r>
            <a:endParaRPr lang="en-US">
              <a:solidFill>
                <a:srgbClr val="000000"/>
              </a:solidFill>
              <a:latin typeface="Arial"/>
              <a:cs typeface="Calibri"/>
            </a:endParaRPr>
          </a:p>
          <a:p>
            <a:r>
              <a:rPr lang="en-US" sz="2400">
                <a:solidFill>
                  <a:srgbClr val="000000"/>
                </a:solidFill>
                <a:latin typeface="Arial"/>
                <a:cs typeface="Calibri"/>
              </a:rPr>
              <a:t>      Fluency; 2nd –3rd grade-Phonics, Word Recognition, and Fluency) </a:t>
            </a:r>
            <a:r>
              <a:rPr lang="en-US" sz="2800">
                <a:solidFill>
                  <a:srgbClr val="000000"/>
                </a:solidFill>
                <a:latin typeface="Arial"/>
                <a:cs typeface="Calibri"/>
              </a:rPr>
              <a:t>)</a:t>
            </a:r>
            <a:endParaRPr lang="en-US">
              <a:cs typeface="Calibri"/>
            </a:endParaRPr>
          </a:p>
          <a:p>
            <a:endParaRPr lang="en-US" sz="2800">
              <a:solidFill>
                <a:srgbClr val="000000"/>
              </a:solidFill>
              <a:latin typeface="Arial"/>
              <a:cs typeface="Calibri"/>
            </a:endParaRPr>
          </a:p>
          <a:p>
            <a:endParaRPr lang="en-US" sz="2800">
              <a:solidFill>
                <a:srgbClr val="000000"/>
              </a:solidFill>
              <a:latin typeface="Arial"/>
              <a:cs typeface="Calibri"/>
            </a:endParaRPr>
          </a:p>
          <a:p>
            <a:pPr marL="457200" indent="-457200">
              <a:buFont typeface="Arial" panose="020B0604020202020204" pitchFamily="34" charset="0"/>
              <a:buChar char="•"/>
            </a:pPr>
            <a:endParaRPr lang="en-US" sz="2800">
              <a:solidFill>
                <a:srgbClr val="595959"/>
              </a:solidFill>
              <a:cs typeface="Calibri"/>
            </a:endParaRPr>
          </a:p>
        </p:txBody>
      </p:sp>
    </p:spTree>
    <p:extLst>
      <p:ext uri="{BB962C8B-B14F-4D97-AF65-F5344CB8AC3E}">
        <p14:creationId xmlns:p14="http://schemas.microsoft.com/office/powerpoint/2010/main" val="2527952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C249-AC2C-4BF1-9A3A-B644AFB67CAC}"/>
              </a:ext>
            </a:extLst>
          </p:cNvPr>
          <p:cNvSpPr>
            <a:spLocks noGrp="1"/>
          </p:cNvSpPr>
          <p:nvPr>
            <p:ph type="title"/>
          </p:nvPr>
        </p:nvSpPr>
        <p:spPr/>
        <p:txBody>
          <a:bodyPr/>
          <a:lstStyle/>
          <a:p>
            <a:r>
              <a:rPr lang="en-US">
                <a:latin typeface="Arial"/>
                <a:cs typeface="Arial"/>
              </a:rPr>
              <a:t>How Leveled Readers Are Used</a:t>
            </a:r>
            <a:endParaRPr lang="en-US"/>
          </a:p>
        </p:txBody>
      </p:sp>
      <p:sp>
        <p:nvSpPr>
          <p:cNvPr id="3" name="Content Placeholder 2">
            <a:extLst>
              <a:ext uri="{FF2B5EF4-FFF2-40B4-BE49-F238E27FC236}">
                <a16:creationId xmlns:a16="http://schemas.microsoft.com/office/drawing/2014/main" id="{6D7094E2-C043-4073-8AF6-65942B199B0D}"/>
              </a:ext>
            </a:extLst>
          </p:cNvPr>
          <p:cNvSpPr>
            <a:spLocks noGrp="1"/>
          </p:cNvSpPr>
          <p:nvPr>
            <p:ph idx="1"/>
          </p:nvPr>
        </p:nvSpPr>
        <p:spPr>
          <a:xfrm>
            <a:off x="411300" y="1207805"/>
            <a:ext cx="11618235" cy="4438352"/>
          </a:xfrm>
        </p:spPr>
        <p:txBody>
          <a:bodyPr vert="horz" lIns="91440" tIns="45720" rIns="91440" bIns="45720" rtlCol="0" anchor="t">
            <a:normAutofit fontScale="92500" lnSpcReduction="20000"/>
          </a:bodyPr>
          <a:lstStyle/>
          <a:p>
            <a:r>
              <a:rPr lang="en-US">
                <a:latin typeface="Arial"/>
                <a:cs typeface="Arial"/>
              </a:rPr>
              <a:t>Students use pictures and context to "read" words they can't decode or haven't memorized</a:t>
            </a:r>
            <a:endParaRPr lang="en-US"/>
          </a:p>
          <a:p>
            <a:pPr lvl="1"/>
            <a:r>
              <a:rPr lang="en-US">
                <a:latin typeface="Arial"/>
                <a:cs typeface="Arial"/>
              </a:rPr>
              <a:t>All words are in the students' vocabularies</a:t>
            </a:r>
          </a:p>
          <a:p>
            <a:r>
              <a:rPr lang="en-US">
                <a:latin typeface="Arial"/>
                <a:cs typeface="Arial"/>
              </a:rPr>
              <a:t>Accuracy when reading is not as important as comprehension.</a:t>
            </a:r>
          </a:p>
          <a:p>
            <a:r>
              <a:rPr lang="en-US">
                <a:latin typeface="Arial"/>
                <a:cs typeface="Arial"/>
              </a:rPr>
              <a:t>Often, reading errors that do not affect meaning are not corrected. </a:t>
            </a:r>
          </a:p>
          <a:p>
            <a:r>
              <a:rPr lang="en-US">
                <a:latin typeface="Arial"/>
                <a:cs typeface="Arial"/>
              </a:rPr>
              <a:t>Use with beginning readers as a read-aloud or for echo reading.</a:t>
            </a:r>
          </a:p>
          <a:p>
            <a:pPr lvl="1"/>
            <a:r>
              <a:rPr lang="en-US">
                <a:latin typeface="Arial"/>
                <a:cs typeface="Arial"/>
              </a:rPr>
              <a:t>Do not expect beginning readers to read these independently.</a:t>
            </a:r>
          </a:p>
          <a:p>
            <a:pPr lvl="1"/>
            <a:r>
              <a:rPr lang="en-US">
                <a:latin typeface="Arial"/>
                <a:cs typeface="Arial"/>
              </a:rPr>
              <a:t>Ask students about the text and pictures after you have read the book or during the time you are rereading the book. </a:t>
            </a:r>
          </a:p>
          <a:p>
            <a:r>
              <a:rPr lang="en-US">
                <a:latin typeface="Arial"/>
                <a:cs typeface="Arial"/>
              </a:rPr>
              <a:t>Use to help students develop concepts of print, such as:</a:t>
            </a:r>
          </a:p>
        </p:txBody>
      </p:sp>
      <p:sp>
        <p:nvSpPr>
          <p:cNvPr id="4" name="Text Placeholder 3">
            <a:extLst>
              <a:ext uri="{FF2B5EF4-FFF2-40B4-BE49-F238E27FC236}">
                <a16:creationId xmlns:a16="http://schemas.microsoft.com/office/drawing/2014/main" id="{DA394AE6-82E9-4D64-847F-461EBD88F679}"/>
              </a:ext>
            </a:extLst>
          </p:cNvPr>
          <p:cNvSpPr>
            <a:spLocks noGrp="1"/>
          </p:cNvSpPr>
          <p:nvPr>
            <p:ph type="body" sz="quarter" idx="10"/>
          </p:nvPr>
        </p:nvSpPr>
        <p:spPr>
          <a:xfrm>
            <a:off x="7831336" y="198797"/>
            <a:ext cx="5943732" cy="461962"/>
          </a:xfrm>
        </p:spPr>
        <p:txBody>
          <a:bodyPr vert="horz" lIns="91440" tIns="45720" rIns="91440" bIns="45720" rtlCol="0" anchor="t">
            <a:normAutofit/>
          </a:bodyPr>
          <a:lstStyle/>
          <a:p>
            <a:r>
              <a:rPr lang="en-US">
                <a:latin typeface="Arial"/>
                <a:cs typeface="Arial"/>
              </a:rPr>
              <a:t>2009 </a:t>
            </a:r>
            <a:r>
              <a:rPr lang="en-US" err="1">
                <a:latin typeface="Arial"/>
                <a:cs typeface="Arial"/>
              </a:rPr>
              <a:t>Readsters</a:t>
            </a:r>
            <a:r>
              <a:rPr lang="en-US">
                <a:latin typeface="Arial"/>
                <a:cs typeface="Arial"/>
              </a:rPr>
              <a:t>, LLC</a:t>
            </a:r>
            <a:endParaRPr lang="en-US"/>
          </a:p>
        </p:txBody>
      </p:sp>
    </p:spTree>
    <p:extLst>
      <p:ext uri="{BB962C8B-B14F-4D97-AF65-F5344CB8AC3E}">
        <p14:creationId xmlns:p14="http://schemas.microsoft.com/office/powerpoint/2010/main" val="264881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CFD9DF-0A04-9144-B643-8987DB9F2171}"/>
              </a:ext>
            </a:extLst>
          </p:cNvPr>
          <p:cNvSpPr>
            <a:spLocks noGrp="1"/>
          </p:cNvSpPr>
          <p:nvPr>
            <p:ph idx="1"/>
          </p:nvPr>
        </p:nvSpPr>
        <p:spPr>
          <a:xfrm>
            <a:off x="5452494" y="921186"/>
            <a:ext cx="6635104" cy="5173406"/>
          </a:xfrm>
        </p:spPr>
        <p:txBody>
          <a:bodyPr vert="horz" lIns="91440" tIns="45720" rIns="91440" bIns="45720" rtlCol="0" anchor="t">
            <a:normAutofit lnSpcReduction="10000"/>
          </a:bodyPr>
          <a:lstStyle/>
          <a:p>
            <a:pPr marL="0" indent="0">
              <a:lnSpc>
                <a:spcPct val="114999"/>
              </a:lnSpc>
              <a:spcBef>
                <a:spcPts val="0"/>
              </a:spcBef>
              <a:spcAft>
                <a:spcPts val="1600"/>
              </a:spcAft>
              <a:buNone/>
            </a:pPr>
            <a:r>
              <a:rPr lang="en-US" b="1">
                <a:latin typeface="Arial"/>
                <a:cs typeface="Arial"/>
              </a:rPr>
              <a:t>In this session, we will explore:</a:t>
            </a:r>
            <a:endParaRPr lang="en-US"/>
          </a:p>
          <a:p>
            <a:pPr marL="285750" lvl="1" indent="-285750">
              <a:lnSpc>
                <a:spcPct val="114999"/>
              </a:lnSpc>
              <a:spcBef>
                <a:spcPts val="0"/>
              </a:spcBef>
              <a:spcAft>
                <a:spcPts val="1600"/>
              </a:spcAft>
              <a:buFont typeface="Arial,Sans-Serif" panose="020B0604020202020204" pitchFamily="34" charset="0"/>
            </a:pPr>
            <a:r>
              <a:rPr lang="en-US" sz="2800">
                <a:latin typeface="Arial"/>
                <a:cs typeface="Arial"/>
              </a:rPr>
              <a:t>The Reading Universe grid</a:t>
            </a:r>
            <a:endParaRPr lang="en-US" sz="2800"/>
          </a:p>
          <a:p>
            <a:pPr marL="285750" lvl="1" indent="-285750">
              <a:lnSpc>
                <a:spcPct val="114999"/>
              </a:lnSpc>
              <a:spcBef>
                <a:spcPts val="0"/>
              </a:spcBef>
              <a:spcAft>
                <a:spcPts val="1600"/>
              </a:spcAft>
              <a:buFont typeface="Arial,Sans-Serif" panose="020B0604020202020204" pitchFamily="34" charset="0"/>
            </a:pPr>
            <a:r>
              <a:rPr lang="en-US" sz="2800">
                <a:latin typeface="Arial"/>
                <a:cs typeface="Arial"/>
              </a:rPr>
              <a:t>Concepts of print, phonological awareness, &amp; phonemic awareness</a:t>
            </a:r>
            <a:endParaRPr lang="en-US"/>
          </a:p>
          <a:p>
            <a:pPr marL="285750" lvl="1" indent="-285750">
              <a:lnSpc>
                <a:spcPct val="114999"/>
              </a:lnSpc>
              <a:spcBef>
                <a:spcPts val="0"/>
              </a:spcBef>
              <a:spcAft>
                <a:spcPts val="1600"/>
              </a:spcAft>
              <a:buFont typeface="Arial,Sans-Serif" panose="020B0604020202020204" pitchFamily="34" charset="0"/>
            </a:pPr>
            <a:r>
              <a:rPr lang="en-US" sz="2800">
                <a:latin typeface="Arial"/>
                <a:cs typeface="Arial"/>
              </a:rPr>
              <a:t>Screening data</a:t>
            </a:r>
          </a:p>
          <a:p>
            <a:pPr marL="285750" lvl="1" indent="-285750">
              <a:lnSpc>
                <a:spcPct val="114999"/>
              </a:lnSpc>
              <a:spcBef>
                <a:spcPts val="0"/>
              </a:spcBef>
              <a:spcAft>
                <a:spcPts val="1600"/>
              </a:spcAft>
              <a:buFont typeface="Arial,Sans-Serif" panose="020B0604020202020204" pitchFamily="34" charset="0"/>
            </a:pPr>
            <a:r>
              <a:rPr lang="en-US" sz="2800">
                <a:latin typeface="Arial"/>
                <a:cs typeface="Arial"/>
              </a:rPr>
              <a:t>Teacher-led reading centers</a:t>
            </a:r>
            <a:endParaRPr lang="en-US" sz="2800"/>
          </a:p>
          <a:p>
            <a:pPr marL="285750" lvl="1" indent="-285750">
              <a:lnSpc>
                <a:spcPct val="114999"/>
              </a:lnSpc>
              <a:spcBef>
                <a:spcPts val="0"/>
              </a:spcBef>
              <a:spcAft>
                <a:spcPts val="1600"/>
              </a:spcAft>
              <a:buFont typeface="Arial,Sans-Serif" panose="020B0604020202020204" pitchFamily="34" charset="0"/>
            </a:pPr>
            <a:r>
              <a:rPr lang="en-US" sz="2800">
                <a:latin typeface="Arial"/>
                <a:cs typeface="Arial"/>
              </a:rPr>
              <a:t>Schedules</a:t>
            </a:r>
            <a:endParaRPr lang="en-US" sz="2800"/>
          </a:p>
          <a:p>
            <a:endParaRPr lang="en-US"/>
          </a:p>
        </p:txBody>
      </p:sp>
      <p:sp>
        <p:nvSpPr>
          <p:cNvPr id="2" name="Title 1">
            <a:extLst>
              <a:ext uri="{FF2B5EF4-FFF2-40B4-BE49-F238E27FC236}">
                <a16:creationId xmlns:a16="http://schemas.microsoft.com/office/drawing/2014/main" id="{865F90E8-5F64-E249-97ED-91FF1AB4BF25}"/>
              </a:ext>
            </a:extLst>
          </p:cNvPr>
          <p:cNvSpPr>
            <a:spLocks noGrp="1"/>
          </p:cNvSpPr>
          <p:nvPr>
            <p:ph type="title"/>
          </p:nvPr>
        </p:nvSpPr>
        <p:spPr/>
        <p:txBody>
          <a:bodyPr/>
          <a:lstStyle/>
          <a:p>
            <a:r>
              <a:rPr lang="en-US">
                <a:latin typeface="Arial"/>
                <a:cs typeface="Arial"/>
              </a:rPr>
              <a:t>Session Goals</a:t>
            </a:r>
            <a:endParaRPr lang="en-US"/>
          </a:p>
        </p:txBody>
      </p:sp>
      <p:pic>
        <p:nvPicPr>
          <p:cNvPr id="5" name="Graphic 5" descr="Bullseye with solid fill">
            <a:extLst>
              <a:ext uri="{FF2B5EF4-FFF2-40B4-BE49-F238E27FC236}">
                <a16:creationId xmlns:a16="http://schemas.microsoft.com/office/drawing/2014/main" id="{9EF9590A-ECF7-4DE9-94B8-52E79A56B1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9657" y="468086"/>
            <a:ext cx="5474304" cy="5413828"/>
          </a:xfrm>
          <a:prstGeom prst="rect">
            <a:avLst/>
          </a:prstGeom>
        </p:spPr>
      </p:pic>
    </p:spTree>
    <p:extLst>
      <p:ext uri="{BB962C8B-B14F-4D97-AF65-F5344CB8AC3E}">
        <p14:creationId xmlns:p14="http://schemas.microsoft.com/office/powerpoint/2010/main" val="1397409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C249-AC2C-4BF1-9A3A-B644AFB67CAC}"/>
              </a:ext>
            </a:extLst>
          </p:cNvPr>
          <p:cNvSpPr>
            <a:spLocks noGrp="1"/>
          </p:cNvSpPr>
          <p:nvPr>
            <p:ph type="title"/>
          </p:nvPr>
        </p:nvSpPr>
        <p:spPr/>
        <p:txBody>
          <a:bodyPr/>
          <a:lstStyle/>
          <a:p>
            <a:r>
              <a:rPr lang="en-US">
                <a:latin typeface="Arial"/>
                <a:cs typeface="Arial"/>
              </a:rPr>
              <a:t>How Leveled Readers Are Used</a:t>
            </a:r>
            <a:endParaRPr lang="en-US"/>
          </a:p>
        </p:txBody>
      </p:sp>
      <p:sp>
        <p:nvSpPr>
          <p:cNvPr id="3" name="Content Placeholder 2">
            <a:extLst>
              <a:ext uri="{FF2B5EF4-FFF2-40B4-BE49-F238E27FC236}">
                <a16:creationId xmlns:a16="http://schemas.microsoft.com/office/drawing/2014/main" id="{6D7094E2-C043-4073-8AF6-65942B199B0D}"/>
              </a:ext>
            </a:extLst>
          </p:cNvPr>
          <p:cNvSpPr>
            <a:spLocks noGrp="1"/>
          </p:cNvSpPr>
          <p:nvPr>
            <p:ph idx="1"/>
          </p:nvPr>
        </p:nvSpPr>
        <p:spPr>
          <a:xfrm>
            <a:off x="281904" y="1207805"/>
            <a:ext cx="11618235" cy="4438352"/>
          </a:xfrm>
        </p:spPr>
        <p:txBody>
          <a:bodyPr vert="horz" lIns="91440" tIns="45720" rIns="91440" bIns="45720" rtlCol="0" anchor="t">
            <a:normAutofit/>
          </a:bodyPr>
          <a:lstStyle/>
          <a:p>
            <a:r>
              <a:rPr lang="en-US">
                <a:latin typeface="Arial"/>
                <a:cs typeface="Arial"/>
              </a:rPr>
              <a:t>Use to help students develop concepts of print, such as:</a:t>
            </a:r>
          </a:p>
          <a:p>
            <a:pPr lvl="1"/>
            <a:r>
              <a:rPr lang="en-US">
                <a:latin typeface="Arial"/>
                <a:cs typeface="Arial"/>
              </a:rPr>
              <a:t>Text moves from top to bottom and left to right.</a:t>
            </a:r>
          </a:p>
          <a:p>
            <a:pPr lvl="1"/>
            <a:r>
              <a:rPr lang="en-US">
                <a:latin typeface="Arial"/>
                <a:cs typeface="Arial"/>
              </a:rPr>
              <a:t>Sentence begins with a capital letter and ends with a period.</a:t>
            </a:r>
          </a:p>
          <a:p>
            <a:pPr lvl="1"/>
            <a:r>
              <a:rPr lang="en-US">
                <a:latin typeface="Arial"/>
                <a:cs typeface="Arial"/>
              </a:rPr>
              <a:t>Words have spaces between them.</a:t>
            </a:r>
          </a:p>
          <a:p>
            <a:pPr lvl="1"/>
            <a:r>
              <a:rPr lang="en-US">
                <a:latin typeface="Arial"/>
                <a:cs typeface="Arial"/>
              </a:rPr>
              <a:t>Where to find the title.</a:t>
            </a:r>
          </a:p>
          <a:p>
            <a:pPr lvl="1"/>
            <a:r>
              <a:rPr lang="en-US">
                <a:latin typeface="Arial"/>
                <a:cs typeface="Arial"/>
              </a:rPr>
              <a:t>Locating the most frequent words such as the, is, a, I, etc.</a:t>
            </a:r>
          </a:p>
        </p:txBody>
      </p:sp>
      <p:sp>
        <p:nvSpPr>
          <p:cNvPr id="4" name="Text Placeholder 3">
            <a:extLst>
              <a:ext uri="{FF2B5EF4-FFF2-40B4-BE49-F238E27FC236}">
                <a16:creationId xmlns:a16="http://schemas.microsoft.com/office/drawing/2014/main" id="{DA394AE6-82E9-4D64-847F-461EBD88F679}"/>
              </a:ext>
            </a:extLst>
          </p:cNvPr>
          <p:cNvSpPr>
            <a:spLocks noGrp="1"/>
          </p:cNvSpPr>
          <p:nvPr>
            <p:ph type="body" sz="quarter" idx="10"/>
          </p:nvPr>
        </p:nvSpPr>
        <p:spPr>
          <a:xfrm>
            <a:off x="7831336" y="198797"/>
            <a:ext cx="5943732" cy="461962"/>
          </a:xfrm>
        </p:spPr>
        <p:txBody>
          <a:bodyPr vert="horz" lIns="91440" tIns="45720" rIns="91440" bIns="45720" rtlCol="0" anchor="t">
            <a:normAutofit/>
          </a:bodyPr>
          <a:lstStyle/>
          <a:p>
            <a:r>
              <a:rPr lang="en-US">
                <a:latin typeface="Arial"/>
                <a:cs typeface="Arial"/>
              </a:rPr>
              <a:t>2009 </a:t>
            </a:r>
            <a:r>
              <a:rPr lang="en-US" err="1">
                <a:latin typeface="Arial"/>
                <a:cs typeface="Arial"/>
              </a:rPr>
              <a:t>Readsters</a:t>
            </a:r>
            <a:r>
              <a:rPr lang="en-US">
                <a:latin typeface="Arial"/>
                <a:cs typeface="Arial"/>
              </a:rPr>
              <a:t>, LLC</a:t>
            </a:r>
            <a:endParaRPr lang="en-US"/>
          </a:p>
        </p:txBody>
      </p:sp>
    </p:spTree>
    <p:extLst>
      <p:ext uri="{BB962C8B-B14F-4D97-AF65-F5344CB8AC3E}">
        <p14:creationId xmlns:p14="http://schemas.microsoft.com/office/powerpoint/2010/main" val="3280180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777C-4E4E-4AAD-8B79-9EAED7712896}"/>
              </a:ext>
            </a:extLst>
          </p:cNvPr>
          <p:cNvSpPr>
            <a:spLocks noGrp="1"/>
          </p:cNvSpPr>
          <p:nvPr>
            <p:ph type="title"/>
          </p:nvPr>
        </p:nvSpPr>
        <p:spPr/>
        <p:txBody>
          <a:bodyPr/>
          <a:lstStyle/>
          <a:p>
            <a:r>
              <a:rPr lang="en-US">
                <a:latin typeface="Arial"/>
                <a:cs typeface="Arial"/>
              </a:rPr>
              <a:t>How Decodable Readers Are Used</a:t>
            </a:r>
            <a:endParaRPr lang="en-US"/>
          </a:p>
        </p:txBody>
      </p:sp>
      <p:sp>
        <p:nvSpPr>
          <p:cNvPr id="3" name="Content Placeholder 2">
            <a:extLst>
              <a:ext uri="{FF2B5EF4-FFF2-40B4-BE49-F238E27FC236}">
                <a16:creationId xmlns:a16="http://schemas.microsoft.com/office/drawing/2014/main" id="{5A810009-7275-461C-BB21-071A517C2CFB}"/>
              </a:ext>
            </a:extLst>
          </p:cNvPr>
          <p:cNvSpPr>
            <a:spLocks noGrp="1"/>
          </p:cNvSpPr>
          <p:nvPr>
            <p:ph idx="1"/>
          </p:nvPr>
        </p:nvSpPr>
        <p:spPr>
          <a:xfrm>
            <a:off x="569451" y="1078408"/>
            <a:ext cx="11057519" cy="4438352"/>
          </a:xfrm>
        </p:spPr>
        <p:txBody>
          <a:bodyPr vert="horz" lIns="91440" tIns="45720" rIns="91440" bIns="45720" rtlCol="0" anchor="t">
            <a:normAutofit/>
          </a:bodyPr>
          <a:lstStyle/>
          <a:p>
            <a:r>
              <a:rPr lang="en-US">
                <a:latin typeface="Arial"/>
                <a:cs typeface="Arial"/>
              </a:rPr>
              <a:t>Include only:</a:t>
            </a:r>
            <a:endParaRPr lang="en-US"/>
          </a:p>
          <a:p>
            <a:pPr lvl="1"/>
            <a:r>
              <a:rPr lang="en-US">
                <a:latin typeface="Arial"/>
                <a:cs typeface="Arial"/>
              </a:rPr>
              <a:t>Words with phonics patterns that </a:t>
            </a:r>
            <a:r>
              <a:rPr lang="en-US" i="1">
                <a:latin typeface="Arial"/>
                <a:cs typeface="Arial"/>
              </a:rPr>
              <a:t>have been taught</a:t>
            </a:r>
          </a:p>
          <a:p>
            <a:pPr lvl="1"/>
            <a:r>
              <a:rPr lang="en-US">
                <a:latin typeface="Arial"/>
                <a:cs typeface="Arial"/>
              </a:rPr>
              <a:t>High frequency words that </a:t>
            </a:r>
            <a:r>
              <a:rPr lang="en-US" i="1">
                <a:latin typeface="Arial"/>
                <a:cs typeface="Arial"/>
              </a:rPr>
              <a:t>have been taught.</a:t>
            </a:r>
            <a:endParaRPr lang="en-US" i="1"/>
          </a:p>
          <a:p>
            <a:r>
              <a:rPr lang="en-US">
                <a:latin typeface="Arial"/>
                <a:cs typeface="Arial"/>
              </a:rPr>
              <a:t>Start with CVC words and move slowly to more complex patterns.</a:t>
            </a:r>
          </a:p>
          <a:p>
            <a:r>
              <a:rPr lang="en-US">
                <a:latin typeface="Arial"/>
                <a:cs typeface="Arial"/>
              </a:rPr>
              <a:t>Focus on teaching accurate reading more than comprehension.</a:t>
            </a:r>
            <a:endParaRPr lang="en-US"/>
          </a:p>
          <a:p>
            <a:r>
              <a:rPr lang="en-US">
                <a:latin typeface="Arial"/>
                <a:cs typeface="Arial"/>
              </a:rPr>
              <a:t>Pictures support the story, but not the specific words.</a:t>
            </a:r>
            <a:endParaRPr lang="en-US"/>
          </a:p>
          <a:p>
            <a:r>
              <a:rPr lang="en-US">
                <a:latin typeface="Arial"/>
                <a:cs typeface="Arial"/>
              </a:rPr>
              <a:t>Subject matter is secondary to the </a:t>
            </a:r>
            <a:r>
              <a:rPr lang="en-US" err="1">
                <a:latin typeface="Arial"/>
                <a:cs typeface="Arial"/>
              </a:rPr>
              <a:t>decodability</a:t>
            </a:r>
            <a:r>
              <a:rPr lang="en-US">
                <a:latin typeface="Arial"/>
                <a:cs typeface="Arial"/>
              </a:rPr>
              <a:t> of the words.</a:t>
            </a:r>
            <a:endParaRPr lang="en-US"/>
          </a:p>
          <a:p>
            <a:pPr lvl="1"/>
            <a:endParaRPr lang="en-US"/>
          </a:p>
          <a:p>
            <a:pPr lvl="1"/>
            <a:endParaRPr lang="en-US"/>
          </a:p>
        </p:txBody>
      </p:sp>
      <p:sp>
        <p:nvSpPr>
          <p:cNvPr id="6" name="Text Placeholder 3">
            <a:extLst>
              <a:ext uri="{FF2B5EF4-FFF2-40B4-BE49-F238E27FC236}">
                <a16:creationId xmlns:a16="http://schemas.microsoft.com/office/drawing/2014/main" id="{A54B274F-B582-408E-8DD4-7DD4C44E24C1}"/>
              </a:ext>
            </a:extLst>
          </p:cNvPr>
          <p:cNvSpPr txBox="1">
            <a:spLocks/>
          </p:cNvSpPr>
          <p:nvPr/>
        </p:nvSpPr>
        <p:spPr>
          <a:xfrm>
            <a:off x="7831336" y="198797"/>
            <a:ext cx="5943732" cy="4619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2009 </a:t>
            </a:r>
            <a:r>
              <a:rPr lang="en-US" err="1">
                <a:latin typeface="Arial"/>
                <a:cs typeface="Arial"/>
              </a:rPr>
              <a:t>Readsters</a:t>
            </a:r>
            <a:r>
              <a:rPr lang="en-US">
                <a:latin typeface="Arial"/>
                <a:cs typeface="Arial"/>
              </a:rPr>
              <a:t>, LLC</a:t>
            </a:r>
            <a:endParaRPr lang="en-US"/>
          </a:p>
        </p:txBody>
      </p:sp>
    </p:spTree>
    <p:extLst>
      <p:ext uri="{BB962C8B-B14F-4D97-AF65-F5344CB8AC3E}">
        <p14:creationId xmlns:p14="http://schemas.microsoft.com/office/powerpoint/2010/main" val="1609474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777C-4E4E-4AAD-8B79-9EAED7712896}"/>
              </a:ext>
            </a:extLst>
          </p:cNvPr>
          <p:cNvSpPr>
            <a:spLocks noGrp="1"/>
          </p:cNvSpPr>
          <p:nvPr>
            <p:ph type="title"/>
          </p:nvPr>
        </p:nvSpPr>
        <p:spPr/>
        <p:txBody>
          <a:bodyPr/>
          <a:lstStyle/>
          <a:p>
            <a:r>
              <a:rPr lang="en-US">
                <a:latin typeface="Arial"/>
                <a:cs typeface="Arial"/>
              </a:rPr>
              <a:t>How Decodable Readers Are Used</a:t>
            </a:r>
            <a:endParaRPr lang="en-US"/>
          </a:p>
        </p:txBody>
      </p:sp>
      <p:sp>
        <p:nvSpPr>
          <p:cNvPr id="3" name="Content Placeholder 2">
            <a:extLst>
              <a:ext uri="{FF2B5EF4-FFF2-40B4-BE49-F238E27FC236}">
                <a16:creationId xmlns:a16="http://schemas.microsoft.com/office/drawing/2014/main" id="{5A810009-7275-461C-BB21-071A517C2CFB}"/>
              </a:ext>
            </a:extLst>
          </p:cNvPr>
          <p:cNvSpPr>
            <a:spLocks noGrp="1"/>
          </p:cNvSpPr>
          <p:nvPr>
            <p:ph idx="1"/>
          </p:nvPr>
        </p:nvSpPr>
        <p:spPr>
          <a:xfrm>
            <a:off x="569451" y="1078408"/>
            <a:ext cx="11057519" cy="4438352"/>
          </a:xfrm>
        </p:spPr>
        <p:txBody>
          <a:bodyPr vert="horz" lIns="91440" tIns="45720" rIns="91440" bIns="45720" rtlCol="0" anchor="t">
            <a:normAutofit fontScale="92500" lnSpcReduction="10000"/>
          </a:bodyPr>
          <a:lstStyle/>
          <a:p>
            <a:r>
              <a:rPr lang="en-US">
                <a:latin typeface="Arial"/>
                <a:cs typeface="Arial"/>
              </a:rPr>
              <a:t>Students learn to read words by (1) reading heart words they have practiced and (2) utilizing phonics patterns.</a:t>
            </a:r>
            <a:endParaRPr lang="en-US"/>
          </a:p>
          <a:p>
            <a:pPr lvl="1"/>
            <a:r>
              <a:rPr lang="en-US">
                <a:latin typeface="Arial"/>
                <a:cs typeface="Arial"/>
              </a:rPr>
              <a:t>Almost all the words in the decodable books will be heart words that </a:t>
            </a:r>
            <a:r>
              <a:rPr lang="en-US" i="1">
                <a:latin typeface="Arial"/>
                <a:cs typeface="Arial"/>
              </a:rPr>
              <a:t>have been taught </a:t>
            </a:r>
            <a:r>
              <a:rPr lang="en-US">
                <a:latin typeface="Arial"/>
                <a:cs typeface="Arial"/>
              </a:rPr>
              <a:t>or have phonics patterns that </a:t>
            </a:r>
            <a:r>
              <a:rPr lang="en-US" i="1">
                <a:latin typeface="Arial"/>
                <a:cs typeface="Arial"/>
              </a:rPr>
              <a:t>have been taught.</a:t>
            </a:r>
            <a:endParaRPr lang="en-US" i="1"/>
          </a:p>
          <a:p>
            <a:r>
              <a:rPr lang="en-US">
                <a:latin typeface="Arial"/>
                <a:cs typeface="Arial"/>
              </a:rPr>
              <a:t>When students don't know a decodable word, they sound it out using their knowledge of grapheme-phoneme patterns.</a:t>
            </a:r>
            <a:endParaRPr lang="en-US"/>
          </a:p>
          <a:p>
            <a:r>
              <a:rPr lang="en-US">
                <a:latin typeface="Arial"/>
                <a:cs typeface="Arial"/>
              </a:rPr>
              <a:t>Developing a habit of reading accurately occurs before reading with fluency is expected.</a:t>
            </a:r>
            <a:endParaRPr lang="en-US"/>
          </a:p>
          <a:p>
            <a:r>
              <a:rPr lang="en-US">
                <a:latin typeface="Arial"/>
                <a:cs typeface="Arial"/>
              </a:rPr>
              <a:t>After students read with accuracy, the teacher may decide to have them re-read one or more times to develop fluency.</a:t>
            </a:r>
            <a:endParaRPr lang="en-US"/>
          </a:p>
          <a:p>
            <a:endParaRPr lang="en-US"/>
          </a:p>
          <a:p>
            <a:pPr lvl="1"/>
            <a:endParaRPr lang="en-US"/>
          </a:p>
          <a:p>
            <a:pPr lvl="1"/>
            <a:endParaRPr lang="en-US"/>
          </a:p>
        </p:txBody>
      </p:sp>
      <p:sp>
        <p:nvSpPr>
          <p:cNvPr id="6" name="Text Placeholder 3">
            <a:extLst>
              <a:ext uri="{FF2B5EF4-FFF2-40B4-BE49-F238E27FC236}">
                <a16:creationId xmlns:a16="http://schemas.microsoft.com/office/drawing/2014/main" id="{A54B274F-B582-408E-8DD4-7DD4C44E24C1}"/>
              </a:ext>
            </a:extLst>
          </p:cNvPr>
          <p:cNvSpPr txBox="1">
            <a:spLocks/>
          </p:cNvSpPr>
          <p:nvPr/>
        </p:nvSpPr>
        <p:spPr>
          <a:xfrm>
            <a:off x="7831336" y="198797"/>
            <a:ext cx="5943732" cy="4619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2009 </a:t>
            </a:r>
            <a:r>
              <a:rPr lang="en-US" err="1">
                <a:latin typeface="Arial"/>
                <a:cs typeface="Arial"/>
              </a:rPr>
              <a:t>Readsters</a:t>
            </a:r>
            <a:r>
              <a:rPr lang="en-US">
                <a:latin typeface="Arial"/>
                <a:cs typeface="Arial"/>
              </a:rPr>
              <a:t>, LLC</a:t>
            </a:r>
            <a:endParaRPr lang="en-US"/>
          </a:p>
        </p:txBody>
      </p:sp>
    </p:spTree>
    <p:extLst>
      <p:ext uri="{BB962C8B-B14F-4D97-AF65-F5344CB8AC3E}">
        <p14:creationId xmlns:p14="http://schemas.microsoft.com/office/powerpoint/2010/main" val="3774101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476868"/>
            <a:ext cx="10605890" cy="380298"/>
          </a:xfrm>
        </p:spPr>
        <p:txBody>
          <a:bodyPr/>
          <a:lstStyle/>
          <a:p>
            <a:r>
              <a:rPr lang="en-US">
                <a:latin typeface="Arial"/>
                <a:cs typeface="Arial"/>
              </a:rPr>
              <a:t>Build a Plan to Share: Activity</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997527"/>
            <a:ext cx="11042072" cy="4832092"/>
          </a:xfrm>
          <a:prstGeom prst="rect">
            <a:avLst/>
          </a:prstGeom>
          <a:noFill/>
        </p:spPr>
        <p:txBody>
          <a:bodyPr wrap="square" lIns="91440" tIns="45720" rIns="91440" bIns="45720" anchor="t">
            <a:spAutoFit/>
          </a:bodyPr>
          <a:lstStyle/>
          <a:p>
            <a:pPr marL="342900" indent="-342900" algn="l" rtl="0">
              <a:buFont typeface="Arial"/>
              <a:buChar char="•"/>
            </a:pPr>
            <a:r>
              <a:rPr lang="en-US" sz="2800" b="0" i="0">
                <a:solidFill>
                  <a:srgbClr val="595959"/>
                </a:solidFill>
                <a:latin typeface="Arial"/>
                <a:ea typeface="Arial"/>
                <a:cs typeface="Arial"/>
              </a:rPr>
              <a:t>Locate decodable readers in the center of table and choose one</a:t>
            </a:r>
            <a:endParaRPr lang="en-US" sz="2800">
              <a:solidFill>
                <a:srgbClr val="595959"/>
              </a:solidFill>
              <a:cs typeface="Calibri" panose="020F0502020204030204"/>
            </a:endParaRPr>
          </a:p>
          <a:p>
            <a:pPr algn="l" rtl="0"/>
            <a:endParaRPr lang="en-US" sz="2800">
              <a:solidFill>
                <a:srgbClr val="595959"/>
              </a:solidFill>
              <a:cs typeface="Calibri" panose="020F0502020204030204"/>
            </a:endParaRPr>
          </a:p>
          <a:p>
            <a:pPr marL="342900" indent="-342900" algn="l" rtl="0">
              <a:buFont typeface="Arial"/>
              <a:buChar char="•"/>
            </a:pPr>
            <a:r>
              <a:rPr lang="en-US" sz="2800" b="0" i="0">
                <a:solidFill>
                  <a:srgbClr val="595959"/>
                </a:solidFill>
                <a:latin typeface="Arial"/>
                <a:ea typeface="Arial"/>
                <a:cs typeface="Arial"/>
              </a:rPr>
              <a:t>Locate lesson planning template in the center of table</a:t>
            </a:r>
          </a:p>
          <a:p>
            <a:pPr marL="285750" indent="-285750" algn="l" rtl="0">
              <a:buFont typeface="Arial"/>
              <a:buChar char="•"/>
            </a:pPr>
            <a:endParaRPr lang="en-US" sz="2800">
              <a:solidFill>
                <a:srgbClr val="595959"/>
              </a:solidFill>
              <a:cs typeface="Calibri" panose="020F0502020204030204"/>
            </a:endParaRPr>
          </a:p>
          <a:p>
            <a:pPr marL="342900" indent="-342900" algn="l" rtl="0">
              <a:buFont typeface="Arial"/>
              <a:buChar char="•"/>
            </a:pPr>
            <a:r>
              <a:rPr lang="en-US" sz="2800" b="0" i="0">
                <a:solidFill>
                  <a:srgbClr val="595959"/>
                </a:solidFill>
                <a:latin typeface="Arial"/>
                <a:ea typeface="Arial"/>
                <a:cs typeface="Arial"/>
              </a:rPr>
              <a:t>Use the copy of the model as a guide to create a guided reading group lesson to incorporate the 5 components of reading—Take note of the time allotted for each section since times may need to be modified according to skill level.</a:t>
            </a:r>
          </a:p>
          <a:p>
            <a:pPr marL="285750" indent="-285750" algn="l" rtl="0">
              <a:buFont typeface="Arial"/>
              <a:buChar char="•"/>
            </a:pPr>
            <a:endParaRPr lang="en-US" sz="2800">
              <a:solidFill>
                <a:srgbClr val="595959"/>
              </a:solidFill>
              <a:cs typeface="Calibri" panose="020F0502020204030204"/>
            </a:endParaRPr>
          </a:p>
          <a:p>
            <a:pPr marL="342900" indent="-342900" algn="l" rtl="0">
              <a:buFont typeface="Arial"/>
              <a:buChar char="•"/>
            </a:pPr>
            <a:r>
              <a:rPr lang="en-US" sz="2800" b="0" i="0">
                <a:solidFill>
                  <a:srgbClr val="595959"/>
                </a:solidFill>
                <a:latin typeface="Arial"/>
                <a:ea typeface="Arial"/>
                <a:cs typeface="Arial"/>
              </a:rPr>
              <a:t>Build the lesson. Include the appropriate foundational skill standard as shown in the lesson plan model.</a:t>
            </a:r>
            <a:endParaRPr lang="en-US" sz="2800">
              <a:solidFill>
                <a:srgbClr val="595959"/>
              </a:solidFill>
              <a:cs typeface="Calibri"/>
            </a:endParaRPr>
          </a:p>
        </p:txBody>
      </p:sp>
    </p:spTree>
    <p:extLst>
      <p:ext uri="{BB962C8B-B14F-4D97-AF65-F5344CB8AC3E}">
        <p14:creationId xmlns:p14="http://schemas.microsoft.com/office/powerpoint/2010/main" val="155900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A0560-BBFC-CF48-B763-C4B7542E8706}"/>
              </a:ext>
            </a:extLst>
          </p:cNvPr>
          <p:cNvSpPr>
            <a:spLocks noGrp="1"/>
          </p:cNvSpPr>
          <p:nvPr>
            <p:ph type="title"/>
          </p:nvPr>
        </p:nvSpPr>
        <p:spPr>
          <a:xfrm>
            <a:off x="250504" y="1196148"/>
            <a:ext cx="4874854" cy="4866451"/>
          </a:xfrm>
        </p:spPr>
        <p:txBody>
          <a:bodyPr>
            <a:normAutofit/>
          </a:bodyPr>
          <a:lstStyle/>
          <a:p>
            <a:r>
              <a:rPr lang="en-US">
                <a:latin typeface="Arial"/>
                <a:cs typeface="Arial"/>
              </a:rPr>
              <a:t>Schedules</a:t>
            </a:r>
            <a:endParaRPr lang="en-US"/>
          </a:p>
          <a:p>
            <a:r>
              <a:rPr lang="en-US">
                <a:latin typeface="Arial"/>
                <a:cs typeface="Arial"/>
              </a:rPr>
              <a:t> </a:t>
            </a:r>
            <a:br>
              <a:rPr lang="en-US"/>
            </a:br>
            <a:endParaRPr lang="en-US" sz="3200"/>
          </a:p>
        </p:txBody>
      </p:sp>
    </p:spTree>
    <p:extLst>
      <p:ext uri="{BB962C8B-B14F-4D97-AF65-F5344CB8AC3E}">
        <p14:creationId xmlns:p14="http://schemas.microsoft.com/office/powerpoint/2010/main" val="2612050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369486" y="548755"/>
            <a:ext cx="10605890" cy="380298"/>
          </a:xfrm>
        </p:spPr>
        <p:txBody>
          <a:bodyPr/>
          <a:lstStyle/>
          <a:p>
            <a:r>
              <a:rPr lang="en-US">
                <a:latin typeface="Arial"/>
                <a:cs typeface="Arial"/>
              </a:rPr>
              <a:t>Schedules</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997527"/>
            <a:ext cx="11042072" cy="52322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endParaRPr lang="en-US" sz="2800">
              <a:solidFill>
                <a:srgbClr val="595959"/>
              </a:solidFill>
              <a:cs typeface="Calibri"/>
            </a:endParaRPr>
          </a:p>
        </p:txBody>
      </p:sp>
      <p:sp>
        <p:nvSpPr>
          <p:cNvPr id="3" name="TextBox 2">
            <a:extLst>
              <a:ext uri="{FF2B5EF4-FFF2-40B4-BE49-F238E27FC236}">
                <a16:creationId xmlns:a16="http://schemas.microsoft.com/office/drawing/2014/main" id="{ADBC67C7-07AA-4DCB-92B6-E050157541AD}"/>
              </a:ext>
            </a:extLst>
          </p:cNvPr>
          <p:cNvSpPr txBox="1"/>
          <p:nvPr/>
        </p:nvSpPr>
        <p:spPr>
          <a:xfrm>
            <a:off x="181155" y="820089"/>
            <a:ext cx="11844067" cy="216982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fontAlgn="base">
              <a:buFont typeface="Arial"/>
              <a:buChar char="•"/>
            </a:pPr>
            <a:r>
              <a:rPr lang="en-US" sz="2700">
                <a:solidFill>
                  <a:srgbClr val="595959"/>
                </a:solidFill>
                <a:latin typeface="Arial"/>
                <a:cs typeface="Arial"/>
              </a:rPr>
              <a:t>The </a:t>
            </a:r>
            <a:r>
              <a:rPr lang="en-US" sz="2700" b="1">
                <a:solidFill>
                  <a:srgbClr val="595959"/>
                </a:solidFill>
                <a:latin typeface="Arial"/>
                <a:cs typeface="Arial"/>
              </a:rPr>
              <a:t>uninterrupted</a:t>
            </a:r>
            <a:r>
              <a:rPr lang="en-US" sz="2700">
                <a:solidFill>
                  <a:srgbClr val="595959"/>
                </a:solidFill>
                <a:latin typeface="Arial"/>
                <a:cs typeface="Arial"/>
              </a:rPr>
              <a:t> 90-minute reading block contains three parts:  whole group, teacher-led small groups, and independent student centers.</a:t>
            </a:r>
          </a:p>
          <a:p>
            <a:pPr marL="342900" indent="-342900" fontAlgn="base">
              <a:buFont typeface="Arial"/>
              <a:buChar char="•"/>
            </a:pPr>
            <a:endParaRPr lang="en-US" sz="2700">
              <a:solidFill>
                <a:srgbClr val="595959"/>
              </a:solidFill>
              <a:latin typeface="Arial"/>
              <a:cs typeface="Arial"/>
            </a:endParaRPr>
          </a:p>
          <a:p>
            <a:pPr marL="342900" indent="-342900">
              <a:buFont typeface="Arial"/>
              <a:buChar char="•"/>
            </a:pPr>
            <a:r>
              <a:rPr lang="en-US" sz="2700">
                <a:solidFill>
                  <a:srgbClr val="595959"/>
                </a:solidFill>
                <a:latin typeface="Arial"/>
                <a:cs typeface="Arial"/>
              </a:rPr>
              <a:t>If more than 90 minutes can be devoted to the reading block, add that time to the amount spent in teacher led small group centers.</a:t>
            </a:r>
            <a:endParaRPr lang="en-US" sz="2700"/>
          </a:p>
        </p:txBody>
      </p:sp>
      <p:pic>
        <p:nvPicPr>
          <p:cNvPr id="5" name="Picture 5" descr="Text&#10;&#10;Description automatically generated">
            <a:extLst>
              <a:ext uri="{FF2B5EF4-FFF2-40B4-BE49-F238E27FC236}">
                <a16:creationId xmlns:a16="http://schemas.microsoft.com/office/drawing/2014/main" id="{44A5E900-127E-44B1-B220-E2931B02ED43}"/>
              </a:ext>
            </a:extLst>
          </p:cNvPr>
          <p:cNvPicPr>
            <a:picLocks noChangeAspect="1"/>
          </p:cNvPicPr>
          <p:nvPr/>
        </p:nvPicPr>
        <p:blipFill>
          <a:blip r:embed="rId3"/>
          <a:stretch>
            <a:fillRect/>
          </a:stretch>
        </p:blipFill>
        <p:spPr>
          <a:xfrm>
            <a:off x="310552" y="3108642"/>
            <a:ext cx="11714670" cy="2639168"/>
          </a:xfrm>
          <a:prstGeom prst="rect">
            <a:avLst/>
          </a:prstGeom>
        </p:spPr>
      </p:pic>
      <p:pic>
        <p:nvPicPr>
          <p:cNvPr id="6" name="Picture 6">
            <a:extLst>
              <a:ext uri="{FF2B5EF4-FFF2-40B4-BE49-F238E27FC236}">
                <a16:creationId xmlns:a16="http://schemas.microsoft.com/office/drawing/2014/main" id="{95C7A0C3-C6ED-4958-8CFC-CC97B10BC17A}"/>
              </a:ext>
            </a:extLst>
          </p:cNvPr>
          <p:cNvPicPr>
            <a:picLocks noChangeAspect="1"/>
          </p:cNvPicPr>
          <p:nvPr/>
        </p:nvPicPr>
        <p:blipFill>
          <a:blip r:embed="rId4"/>
          <a:stretch>
            <a:fillRect/>
          </a:stretch>
        </p:blipFill>
        <p:spPr>
          <a:xfrm>
            <a:off x="5587041" y="5754286"/>
            <a:ext cx="2743200" cy="381505"/>
          </a:xfrm>
          <a:prstGeom prst="rect">
            <a:avLst/>
          </a:prstGeom>
        </p:spPr>
      </p:pic>
    </p:spTree>
    <p:extLst>
      <p:ext uri="{BB962C8B-B14F-4D97-AF65-F5344CB8AC3E}">
        <p14:creationId xmlns:p14="http://schemas.microsoft.com/office/powerpoint/2010/main" val="3968851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534378"/>
            <a:ext cx="10605890" cy="380298"/>
          </a:xfrm>
        </p:spPr>
        <p:txBody>
          <a:bodyPr/>
          <a:lstStyle/>
          <a:p>
            <a:r>
              <a:rPr lang="en-US">
                <a:latin typeface="Arial"/>
                <a:cs typeface="Arial"/>
              </a:rPr>
              <a:t>Schedules</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326354" y="1356961"/>
            <a:ext cx="11042072" cy="4401205"/>
          </a:xfrm>
          <a:prstGeom prst="rect">
            <a:avLst/>
          </a:prstGeom>
          <a:noFill/>
        </p:spPr>
        <p:txBody>
          <a:bodyPr wrap="square" lIns="91440" tIns="45720" rIns="91440" bIns="45720" anchor="t">
            <a:spAutoFit/>
          </a:bodyPr>
          <a:lstStyle/>
          <a:p>
            <a:r>
              <a:rPr lang="en-US" sz="2800">
                <a:latin typeface="Arial"/>
                <a:ea typeface="+mn-lt"/>
                <a:cs typeface="+mn-lt"/>
              </a:rPr>
              <a:t>MDE Sample Schedules:</a:t>
            </a:r>
          </a:p>
          <a:p>
            <a:endParaRPr lang="en-US" sz="2800">
              <a:latin typeface="Arial"/>
              <a:ea typeface="+mn-lt"/>
              <a:cs typeface="+mn-lt"/>
            </a:endParaRPr>
          </a:p>
          <a:p>
            <a:pPr marL="457200" indent="-457200">
              <a:buFont typeface="Arial"/>
              <a:buChar char="•"/>
            </a:pPr>
            <a:r>
              <a:rPr lang="en-US" sz="2800">
                <a:latin typeface="Arial"/>
                <a:ea typeface="+mn-lt"/>
                <a:cs typeface="+mn-lt"/>
              </a:rPr>
              <a:t>Kindergarten reading block</a:t>
            </a:r>
            <a:endParaRPr lang="en-US">
              <a:latin typeface="Arial"/>
              <a:cs typeface="Calibri" panose="020F0502020204030204"/>
            </a:endParaRPr>
          </a:p>
          <a:p>
            <a:pPr marL="457200" indent="-457200">
              <a:buFont typeface="Arial"/>
              <a:buChar char="•"/>
            </a:pPr>
            <a:endParaRPr lang="en-US" sz="2800">
              <a:latin typeface="Arial"/>
              <a:ea typeface="+mn-lt"/>
              <a:cs typeface="+mn-lt"/>
            </a:endParaRPr>
          </a:p>
          <a:p>
            <a:pPr marL="457200" indent="-457200">
              <a:buFont typeface="Arial"/>
              <a:buChar char="•"/>
            </a:pPr>
            <a:r>
              <a:rPr lang="en-US" sz="2800">
                <a:latin typeface="Arial"/>
                <a:ea typeface="+mn-lt"/>
                <a:cs typeface="+mn-lt"/>
              </a:rPr>
              <a:t>1</a:t>
            </a:r>
            <a:r>
              <a:rPr lang="en-US" sz="2800" baseline="30000">
                <a:latin typeface="Arial"/>
                <a:ea typeface="+mn-lt"/>
                <a:cs typeface="+mn-lt"/>
              </a:rPr>
              <a:t>st</a:t>
            </a:r>
            <a:r>
              <a:rPr lang="en-US" sz="2800">
                <a:latin typeface="Arial"/>
                <a:ea typeface="+mn-lt"/>
                <a:cs typeface="+mn-lt"/>
              </a:rPr>
              <a:t> through 3</a:t>
            </a:r>
            <a:r>
              <a:rPr lang="en-US" sz="2800" baseline="30000">
                <a:latin typeface="Arial"/>
                <a:ea typeface="+mn-lt"/>
                <a:cs typeface="+mn-lt"/>
              </a:rPr>
              <a:t>rd</a:t>
            </a:r>
            <a:r>
              <a:rPr lang="en-US" sz="2800">
                <a:latin typeface="Arial"/>
                <a:ea typeface="+mn-lt"/>
                <a:cs typeface="+mn-lt"/>
              </a:rPr>
              <a:t> grade reading block</a:t>
            </a:r>
            <a:endParaRPr lang="en-US" sz="2800">
              <a:latin typeface="Arial"/>
              <a:cs typeface="Calibri" panose="020F0502020204030204"/>
            </a:endParaRPr>
          </a:p>
          <a:p>
            <a:endParaRPr lang="en-US" sz="2800">
              <a:latin typeface="Arial"/>
              <a:ea typeface="+mn-lt"/>
              <a:cs typeface="+mn-lt"/>
            </a:endParaRPr>
          </a:p>
          <a:p>
            <a:pPr marL="457200" indent="-457200">
              <a:buFont typeface="Arial"/>
              <a:buChar char="•"/>
            </a:pPr>
            <a:r>
              <a:rPr lang="en-US" sz="2800">
                <a:latin typeface="Arial"/>
                <a:ea typeface="+mn-lt"/>
                <a:cs typeface="+mn-lt"/>
              </a:rPr>
              <a:t>Located under “Other Resources”</a:t>
            </a:r>
            <a:endParaRPr lang="en-US">
              <a:latin typeface="Arial"/>
              <a:ea typeface="+mn-lt"/>
              <a:cs typeface="+mn-lt"/>
            </a:endParaRPr>
          </a:p>
          <a:p>
            <a:r>
              <a:rPr lang="en-US" sz="2800">
                <a:latin typeface="Arial"/>
                <a:ea typeface="+mn-lt"/>
                <a:cs typeface="+mn-lt"/>
              </a:rPr>
              <a:t>    on the “</a:t>
            </a:r>
            <a:r>
              <a:rPr lang="en-US" sz="2800" b="1">
                <a:latin typeface="Arial"/>
                <a:ea typeface="+mn-lt"/>
                <a:cs typeface="+mn-lt"/>
              </a:rPr>
              <a:t>Professional Development and Resources for</a:t>
            </a:r>
            <a:endParaRPr lang="en-US">
              <a:latin typeface="Arial"/>
              <a:ea typeface="+mn-lt"/>
              <a:cs typeface="+mn-lt"/>
            </a:endParaRPr>
          </a:p>
          <a:p>
            <a:r>
              <a:rPr lang="en-US" sz="2800" b="1">
                <a:latin typeface="Arial"/>
                <a:ea typeface="+mn-lt"/>
                <a:cs typeface="+mn-lt"/>
              </a:rPr>
              <a:t>    Teachers</a:t>
            </a:r>
            <a:r>
              <a:rPr lang="en-US" sz="2800">
                <a:latin typeface="Arial"/>
                <a:ea typeface="+mn-lt"/>
                <a:cs typeface="+mn-lt"/>
              </a:rPr>
              <a:t>” webpage</a:t>
            </a:r>
            <a:endParaRPr lang="en-US">
              <a:latin typeface="Arial"/>
              <a:cs typeface="Calibri" panose="020F0502020204030204"/>
            </a:endParaRPr>
          </a:p>
          <a:p>
            <a:pPr marL="457200" indent="-457200">
              <a:buFont typeface="Arial" panose="020B0604020202020204" pitchFamily="34" charset="0"/>
              <a:buChar char="•"/>
            </a:pPr>
            <a:endParaRPr lang="en-US" sz="2800">
              <a:solidFill>
                <a:srgbClr val="595959"/>
              </a:solidFill>
              <a:cs typeface="Calibri"/>
            </a:endParaRPr>
          </a:p>
        </p:txBody>
      </p:sp>
      <p:pic>
        <p:nvPicPr>
          <p:cNvPr id="3" name="Picture 4" descr="Graphical user interface, text, application&#10;&#10;Description automatically generated">
            <a:extLst>
              <a:ext uri="{FF2B5EF4-FFF2-40B4-BE49-F238E27FC236}">
                <a16:creationId xmlns:a16="http://schemas.microsoft.com/office/drawing/2014/main" id="{832F05B7-B167-48AB-AD5C-6609D2414809}"/>
              </a:ext>
            </a:extLst>
          </p:cNvPr>
          <p:cNvPicPr>
            <a:picLocks noChangeAspect="1"/>
          </p:cNvPicPr>
          <p:nvPr/>
        </p:nvPicPr>
        <p:blipFill>
          <a:blip r:embed="rId3"/>
          <a:stretch>
            <a:fillRect/>
          </a:stretch>
        </p:blipFill>
        <p:spPr>
          <a:xfrm>
            <a:off x="6449685" y="809805"/>
            <a:ext cx="5676179" cy="3613746"/>
          </a:xfrm>
          <a:prstGeom prst="rect">
            <a:avLst/>
          </a:prstGeom>
        </p:spPr>
      </p:pic>
    </p:spTree>
    <p:extLst>
      <p:ext uri="{BB962C8B-B14F-4D97-AF65-F5344CB8AC3E}">
        <p14:creationId xmlns:p14="http://schemas.microsoft.com/office/powerpoint/2010/main" val="4160459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520000"/>
            <a:ext cx="10605890" cy="380298"/>
          </a:xfrm>
        </p:spPr>
        <p:txBody>
          <a:bodyPr/>
          <a:lstStyle/>
          <a:p>
            <a:r>
              <a:rPr lang="en-US">
                <a:latin typeface="Arial"/>
                <a:cs typeface="Arial"/>
              </a:rPr>
              <a:t>Schedules</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997527"/>
            <a:ext cx="11042072" cy="52322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endParaRPr lang="en-US" sz="2800">
              <a:solidFill>
                <a:srgbClr val="595959"/>
              </a:solidFill>
              <a:cs typeface="Calibri"/>
            </a:endParaRPr>
          </a:p>
        </p:txBody>
      </p:sp>
      <p:pic>
        <p:nvPicPr>
          <p:cNvPr id="3" name="Picture 4" descr="Chart, treemap chart&#10;&#10;Description automatically generated">
            <a:extLst>
              <a:ext uri="{FF2B5EF4-FFF2-40B4-BE49-F238E27FC236}">
                <a16:creationId xmlns:a16="http://schemas.microsoft.com/office/drawing/2014/main" id="{3ADD5491-AAB0-4349-B15D-F64DB93EFC93}"/>
              </a:ext>
            </a:extLst>
          </p:cNvPr>
          <p:cNvPicPr>
            <a:picLocks noChangeAspect="1"/>
          </p:cNvPicPr>
          <p:nvPr/>
        </p:nvPicPr>
        <p:blipFill>
          <a:blip r:embed="rId3"/>
          <a:stretch>
            <a:fillRect/>
          </a:stretch>
        </p:blipFill>
        <p:spPr>
          <a:xfrm>
            <a:off x="66136" y="911336"/>
            <a:ext cx="5661803" cy="4747780"/>
          </a:xfrm>
          <a:prstGeom prst="rect">
            <a:avLst/>
          </a:prstGeom>
        </p:spPr>
      </p:pic>
      <p:pic>
        <p:nvPicPr>
          <p:cNvPr id="5" name="Picture 5" descr="A picture containing table&#10;&#10;Description automatically generated">
            <a:extLst>
              <a:ext uri="{FF2B5EF4-FFF2-40B4-BE49-F238E27FC236}">
                <a16:creationId xmlns:a16="http://schemas.microsoft.com/office/drawing/2014/main" id="{42076071-9588-4C3B-884D-D719C14004B1}"/>
              </a:ext>
            </a:extLst>
          </p:cNvPr>
          <p:cNvPicPr>
            <a:picLocks noChangeAspect="1"/>
          </p:cNvPicPr>
          <p:nvPr/>
        </p:nvPicPr>
        <p:blipFill rotWithShape="1">
          <a:blip r:embed="rId4"/>
          <a:srcRect l="-100" t="-112" r="275" b="52108"/>
          <a:stretch/>
        </p:blipFill>
        <p:spPr>
          <a:xfrm>
            <a:off x="5768727" y="1785766"/>
            <a:ext cx="5954581" cy="2606563"/>
          </a:xfrm>
          <a:prstGeom prst="rect">
            <a:avLst/>
          </a:prstGeom>
        </p:spPr>
      </p:pic>
      <p:pic>
        <p:nvPicPr>
          <p:cNvPr id="6" name="Picture 6">
            <a:extLst>
              <a:ext uri="{FF2B5EF4-FFF2-40B4-BE49-F238E27FC236}">
                <a16:creationId xmlns:a16="http://schemas.microsoft.com/office/drawing/2014/main" id="{163BC416-1AFA-4CBD-BCEA-AB421973589C}"/>
              </a:ext>
            </a:extLst>
          </p:cNvPr>
          <p:cNvPicPr>
            <a:picLocks noChangeAspect="1"/>
          </p:cNvPicPr>
          <p:nvPr/>
        </p:nvPicPr>
        <p:blipFill>
          <a:blip r:embed="rId5"/>
          <a:stretch>
            <a:fillRect/>
          </a:stretch>
        </p:blipFill>
        <p:spPr>
          <a:xfrm>
            <a:off x="7326702" y="5714181"/>
            <a:ext cx="2743200" cy="375449"/>
          </a:xfrm>
          <a:prstGeom prst="rect">
            <a:avLst/>
          </a:prstGeom>
        </p:spPr>
      </p:pic>
    </p:spTree>
    <p:extLst>
      <p:ext uri="{BB962C8B-B14F-4D97-AF65-F5344CB8AC3E}">
        <p14:creationId xmlns:p14="http://schemas.microsoft.com/office/powerpoint/2010/main" val="2110325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9176EB-FE63-3E4A-8273-8C1AC6B7AE05}"/>
              </a:ext>
            </a:extLst>
          </p:cNvPr>
          <p:cNvSpPr/>
          <p:nvPr/>
        </p:nvSpPr>
        <p:spPr>
          <a:xfrm>
            <a:off x="8137314" y="943576"/>
            <a:ext cx="3797536" cy="3472498"/>
          </a:xfrm>
          <a:prstGeom prst="rect">
            <a:avLst/>
          </a:prstGeom>
          <a:solidFill>
            <a:schemeClr val="bg1"/>
          </a:solidFill>
        </p:spPr>
        <p:txBody>
          <a:bodyPr wrap="square" lIns="182880" tIns="182880" rIns="182880" bIns="182880" anchor="t">
            <a:spAutoFit/>
          </a:bodyPr>
          <a:lstStyle/>
          <a:p>
            <a:pPr>
              <a:spcAft>
                <a:spcPts val="600"/>
              </a:spcAft>
            </a:pPr>
            <a:r>
              <a:rPr lang="en-US" sz="2000" b="1">
                <a:solidFill>
                  <a:srgbClr val="003B71"/>
                </a:solidFill>
                <a:latin typeface="Arial"/>
                <a:cs typeface="Arial"/>
              </a:rPr>
              <a:t>Strong Readers Strong Leaders Mississippi </a:t>
            </a:r>
            <a:br>
              <a:rPr lang="en-US" sz="2000" b="1">
                <a:latin typeface="Arial" panose="020B0604020202020204" pitchFamily="34" charset="0"/>
                <a:cs typeface="Arial" panose="020B0604020202020204" pitchFamily="34" charset="0"/>
              </a:rPr>
            </a:br>
            <a:r>
              <a:rPr lang="en-US" sz="2000">
                <a:solidFill>
                  <a:schemeClr val="bg2">
                    <a:lumMod val="25000"/>
                  </a:schemeClr>
                </a:solidFill>
                <a:latin typeface="Arial"/>
                <a:cs typeface="Arial"/>
                <a:hlinkClick r:id="rId2">
                  <a:extLst>
                    <a:ext uri="{A12FA001-AC4F-418D-AE19-62706E023703}">
                      <ahyp:hlinkClr xmlns:ahyp="http://schemas.microsoft.com/office/drawing/2018/hyperlinkcolor" val="tx"/>
                    </a:ext>
                  </a:extLst>
                </a:hlinkClick>
              </a:rPr>
              <a:t>Strongreadersms.com </a:t>
            </a:r>
            <a:r>
              <a:rPr lang="en-US" sz="2000">
                <a:solidFill>
                  <a:schemeClr val="tx1">
                    <a:lumMod val="75000"/>
                    <a:lumOff val="25000"/>
                  </a:schemeClr>
                </a:solidFill>
                <a:latin typeface="Arial"/>
                <a:cs typeface="Arial"/>
              </a:rPr>
              <a:t>website developed to help families assist children with building their reading skills. The site provides activities, resources and information for children from birth through grade 5 to become strong readers. </a:t>
            </a:r>
          </a:p>
        </p:txBody>
      </p:sp>
      <p:pic>
        <p:nvPicPr>
          <p:cNvPr id="7" name="Picture 6" descr="Logo, company name&#10;&#10;Description automatically generated">
            <a:extLst>
              <a:ext uri="{FF2B5EF4-FFF2-40B4-BE49-F238E27FC236}">
                <a16:creationId xmlns:a16="http://schemas.microsoft.com/office/drawing/2014/main" id="{B7F0FD15-B5B7-3145-8DCF-1F13F82B45DF}"/>
              </a:ext>
            </a:extLst>
          </p:cNvPr>
          <p:cNvPicPr>
            <a:picLocks noChangeAspect="1"/>
          </p:cNvPicPr>
          <p:nvPr/>
        </p:nvPicPr>
        <p:blipFill rotWithShape="1">
          <a:blip r:embed="rId3"/>
          <a:srcRect b="16765"/>
          <a:stretch/>
        </p:blipFill>
        <p:spPr>
          <a:xfrm>
            <a:off x="8921743" y="4322494"/>
            <a:ext cx="2247900" cy="2357312"/>
          </a:xfrm>
          <a:prstGeom prst="rect">
            <a:avLst/>
          </a:prstGeom>
        </p:spPr>
      </p:pic>
      <p:sp>
        <p:nvSpPr>
          <p:cNvPr id="3" name="Rectangle 2">
            <a:extLst>
              <a:ext uri="{FF2B5EF4-FFF2-40B4-BE49-F238E27FC236}">
                <a16:creationId xmlns:a16="http://schemas.microsoft.com/office/drawing/2014/main" id="{3D2F6478-1C4A-764D-8863-087503D7F0CA}"/>
              </a:ext>
            </a:extLst>
          </p:cNvPr>
          <p:cNvSpPr/>
          <p:nvPr/>
        </p:nvSpPr>
        <p:spPr>
          <a:xfrm>
            <a:off x="-1" y="6051479"/>
            <a:ext cx="12192000" cy="868224"/>
          </a:xfrm>
          <a:prstGeom prst="rect">
            <a:avLst/>
          </a:prstGeom>
          <a:solidFill>
            <a:srgbClr val="003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Mississi[ppi Department of Education logo">
            <a:extLst>
              <a:ext uri="{FF2B5EF4-FFF2-40B4-BE49-F238E27FC236}">
                <a16:creationId xmlns:a16="http://schemas.microsoft.com/office/drawing/2014/main" id="{373CDD6F-A4DD-2345-9C83-A799FE5A7308}"/>
              </a:ext>
            </a:extLst>
          </p:cNvPr>
          <p:cNvPicPr>
            <a:picLocks noChangeAspect="1"/>
          </p:cNvPicPr>
          <p:nvPr/>
        </p:nvPicPr>
        <p:blipFill>
          <a:blip r:embed="rId4"/>
          <a:stretch>
            <a:fillRect/>
          </a:stretch>
        </p:blipFill>
        <p:spPr>
          <a:xfrm>
            <a:off x="10619352" y="6229714"/>
            <a:ext cx="1238172" cy="442818"/>
          </a:xfrm>
          <a:prstGeom prst="rect">
            <a:avLst/>
          </a:prstGeom>
        </p:spPr>
      </p:pic>
      <p:pic>
        <p:nvPicPr>
          <p:cNvPr id="11" name="Picture 10" descr="A picture containing text, person, electronics, person&#10;&#10;Description automatically generated">
            <a:extLst>
              <a:ext uri="{FF2B5EF4-FFF2-40B4-BE49-F238E27FC236}">
                <a16:creationId xmlns:a16="http://schemas.microsoft.com/office/drawing/2014/main" id="{AFC1B720-2CAD-A04F-B26A-7C773166569A}"/>
              </a:ext>
            </a:extLst>
          </p:cNvPr>
          <p:cNvPicPr>
            <a:picLocks noChangeAspect="1"/>
          </p:cNvPicPr>
          <p:nvPr/>
        </p:nvPicPr>
        <p:blipFill>
          <a:blip r:embed="rId5"/>
          <a:stretch>
            <a:fillRect/>
          </a:stretch>
        </p:blipFill>
        <p:spPr>
          <a:xfrm>
            <a:off x="257150" y="699266"/>
            <a:ext cx="5905500" cy="4927600"/>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0D6C4927-4761-2C43-95D8-C3A0BC8DD042}"/>
              </a:ext>
            </a:extLst>
          </p:cNvPr>
          <p:cNvPicPr>
            <a:picLocks noChangeAspect="1"/>
          </p:cNvPicPr>
          <p:nvPr/>
        </p:nvPicPr>
        <p:blipFill>
          <a:blip r:embed="rId6"/>
          <a:stretch>
            <a:fillRect/>
          </a:stretch>
        </p:blipFill>
        <p:spPr>
          <a:xfrm>
            <a:off x="6162650" y="2814451"/>
            <a:ext cx="2126295" cy="6511404"/>
          </a:xfrm>
          <a:prstGeom prst="rect">
            <a:avLst/>
          </a:prstGeom>
        </p:spPr>
      </p:pic>
      <p:sp>
        <p:nvSpPr>
          <p:cNvPr id="21" name="Slide Number Placeholder 1">
            <a:extLst>
              <a:ext uri="{FF2B5EF4-FFF2-40B4-BE49-F238E27FC236}">
                <a16:creationId xmlns:a16="http://schemas.microsoft.com/office/drawing/2014/main" id="{C0D1EE7A-0E47-E249-B192-6C52F7644693}"/>
              </a:ext>
            </a:extLst>
          </p:cNvPr>
          <p:cNvSpPr txBox="1">
            <a:spLocks/>
          </p:cNvSpPr>
          <p:nvPr/>
        </p:nvSpPr>
        <p:spPr>
          <a:xfrm>
            <a:off x="9098280" y="260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b="1" kern="1200">
                <a:solidFill>
                  <a:srgbClr val="5FAADE"/>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E24DD3-0117-F947-8F74-C808912B5A2D}" type="slidenum">
              <a:rPr lang="en-US" dirty="0" smtClean="0"/>
              <a:pPr/>
              <a:t>58</a:t>
            </a:fld>
            <a:endParaRPr lang="en-US" sz="2800"/>
          </a:p>
        </p:txBody>
      </p:sp>
      <p:sp>
        <p:nvSpPr>
          <p:cNvPr id="29" name="Rectangle 28">
            <a:extLst>
              <a:ext uri="{FF2B5EF4-FFF2-40B4-BE49-F238E27FC236}">
                <a16:creationId xmlns:a16="http://schemas.microsoft.com/office/drawing/2014/main" id="{A5C687CA-9CD0-114F-B3A1-2EF02F56D6EE}"/>
              </a:ext>
            </a:extLst>
          </p:cNvPr>
          <p:cNvSpPr/>
          <p:nvPr/>
        </p:nvSpPr>
        <p:spPr>
          <a:xfrm rot="16200000">
            <a:off x="9934805" y="-842150"/>
            <a:ext cx="260815" cy="3552535"/>
          </a:xfrm>
          <a:prstGeom prst="rect">
            <a:avLst/>
          </a:prstGeom>
          <a:solidFill>
            <a:srgbClr val="69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4403436-997B-CE45-ACC2-13ECD3CCBCAD}"/>
              </a:ext>
            </a:extLst>
          </p:cNvPr>
          <p:cNvSpPr txBox="1"/>
          <p:nvPr/>
        </p:nvSpPr>
        <p:spPr>
          <a:xfrm>
            <a:off x="482886" y="239802"/>
            <a:ext cx="9760450" cy="400110"/>
          </a:xfrm>
          <a:prstGeom prst="rect">
            <a:avLst/>
          </a:prstGeom>
          <a:noFill/>
        </p:spPr>
        <p:txBody>
          <a:bodyPr wrap="square" lIns="91440" tIns="45720" rIns="91440" bIns="45720" rtlCol="0" anchor="t">
            <a:spAutoFit/>
          </a:bodyPr>
          <a:lstStyle/>
          <a:p>
            <a:r>
              <a:rPr lang="en-US" sz="2000" b="1">
                <a:solidFill>
                  <a:srgbClr val="003B71"/>
                </a:solidFill>
                <a:latin typeface="Arial" panose="020B0604020202020204" pitchFamily="34" charset="0"/>
                <a:cs typeface="Arial" panose="020B0604020202020204" pitchFamily="34" charset="0"/>
              </a:rPr>
              <a:t>Family Resource</a:t>
            </a:r>
          </a:p>
        </p:txBody>
      </p:sp>
      <p:cxnSp>
        <p:nvCxnSpPr>
          <p:cNvPr id="12" name="Straight Connector 11">
            <a:extLst>
              <a:ext uri="{FF2B5EF4-FFF2-40B4-BE49-F238E27FC236}">
                <a16:creationId xmlns:a16="http://schemas.microsoft.com/office/drawing/2014/main" id="{2AC7E4A8-20EA-964C-8D44-95994396FD68}"/>
              </a:ext>
            </a:extLst>
          </p:cNvPr>
          <p:cNvCxnSpPr/>
          <p:nvPr/>
        </p:nvCxnSpPr>
        <p:spPr>
          <a:xfrm flipH="1">
            <a:off x="544530" y="666571"/>
            <a:ext cx="1120910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031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606264"/>
            <a:ext cx="10605890" cy="380298"/>
          </a:xfrm>
        </p:spPr>
        <p:txBody>
          <a:bodyPr/>
          <a:lstStyle/>
          <a:p>
            <a:r>
              <a:rPr lang="en-US">
                <a:latin typeface="Arial"/>
                <a:cs typeface="Arial"/>
              </a:rPr>
              <a:t>References</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997527"/>
            <a:ext cx="11042072" cy="4401205"/>
          </a:xfrm>
          <a:prstGeom prst="rect">
            <a:avLst/>
          </a:prstGeom>
          <a:noFill/>
        </p:spPr>
        <p:txBody>
          <a:bodyPr wrap="square" lIns="91440" tIns="45720" rIns="91440" bIns="45720" anchor="t">
            <a:spAutoFit/>
          </a:bodyPr>
          <a:lstStyle/>
          <a:p>
            <a:pPr marL="457200" indent="-457200">
              <a:buFont typeface="Arial"/>
              <a:buChar char="•"/>
            </a:pPr>
            <a:r>
              <a:rPr lang="en-US" sz="2800">
                <a:solidFill>
                  <a:srgbClr val="595959"/>
                </a:solidFill>
                <a:ea typeface="+mn-lt"/>
                <a:cs typeface="+mn-lt"/>
                <a:hlinkClick r:id="rId3">
                  <a:extLst>
                    <a:ext uri="{A12FA001-AC4F-418D-AE19-62706E023703}">
                      <ahyp:hlinkClr xmlns:ahyp="http://schemas.microsoft.com/office/drawing/2018/hyperlinkcolor" val="tx"/>
                    </a:ext>
                  </a:extLst>
                </a:hlinkClick>
              </a:rPr>
              <a:t>https://www.readinguniverse.org/</a:t>
            </a:r>
            <a:endParaRPr lang="en-US" sz="2800">
              <a:solidFill>
                <a:srgbClr val="595959"/>
              </a:solidFill>
              <a:cs typeface="Calibri"/>
            </a:endParaRPr>
          </a:p>
          <a:p>
            <a:pPr marL="457200" indent="-457200">
              <a:buFont typeface="Arial" panose="020B0604020202020204" pitchFamily="34" charset="0"/>
              <a:buChar char="•"/>
            </a:pPr>
            <a:endParaRPr lang="en-US" sz="2800">
              <a:solidFill>
                <a:srgbClr val="595959"/>
              </a:solidFill>
              <a:ea typeface="+mn-lt"/>
              <a:cs typeface="+mn-lt"/>
            </a:endParaRPr>
          </a:p>
          <a:p>
            <a:pPr marL="457200" indent="-457200">
              <a:buFont typeface="Arial"/>
              <a:buChar char="•"/>
            </a:pPr>
            <a:r>
              <a:rPr lang="en-US" sz="2800">
                <a:solidFill>
                  <a:srgbClr val="595959"/>
                </a:solidFill>
                <a:ea typeface="+mn-lt"/>
                <a:cs typeface="+mn-lt"/>
                <a:hlinkClick r:id="rId4">
                  <a:extLst>
                    <a:ext uri="{A12FA001-AC4F-418D-AE19-62706E023703}">
                      <ahyp:hlinkClr xmlns:ahyp="http://schemas.microsoft.com/office/drawing/2018/hyperlinkcolor" val="tx"/>
                    </a:ext>
                  </a:extLst>
                </a:hlinkClick>
              </a:rPr>
              <a:t>www.scholastic.com</a:t>
            </a:r>
            <a:endParaRPr lang="en-US">
              <a:solidFill>
                <a:srgbClr val="595959"/>
              </a:solidFill>
              <a:cs typeface="Calibri" panose="020F0502020204030204"/>
            </a:endParaRPr>
          </a:p>
          <a:p>
            <a:pPr marL="457200" indent="-457200">
              <a:buFont typeface="Arial" panose="020B0604020202020204" pitchFamily="34" charset="0"/>
              <a:buChar char="•"/>
            </a:pPr>
            <a:endParaRPr lang="en-US" sz="2800">
              <a:solidFill>
                <a:srgbClr val="595959"/>
              </a:solidFill>
              <a:ea typeface="+mn-lt"/>
              <a:cs typeface="+mn-lt"/>
            </a:endParaRPr>
          </a:p>
          <a:p>
            <a:pPr marL="457200" indent="-457200">
              <a:buFont typeface="Arial"/>
              <a:buChar char="•"/>
            </a:pPr>
            <a:r>
              <a:rPr lang="en-US" sz="2800">
                <a:solidFill>
                  <a:srgbClr val="595959"/>
                </a:solidFill>
                <a:ea typeface="+mn-lt"/>
                <a:cs typeface="+mn-lt"/>
                <a:hlinkClick r:id="rId5">
                  <a:extLst>
                    <a:ext uri="{A12FA001-AC4F-418D-AE19-62706E023703}">
                      <ahyp:hlinkClr xmlns:ahyp="http://schemas.microsoft.com/office/drawing/2018/hyperlinkcolor" val="tx"/>
                    </a:ext>
                  </a:extLst>
                </a:hlinkClick>
              </a:rPr>
              <a:t>https://www.fcrr.org/</a:t>
            </a:r>
            <a:endParaRPr lang="en-US">
              <a:solidFill>
                <a:srgbClr val="595959"/>
              </a:solidFill>
              <a:cs typeface="Calibri" panose="020F0502020204030204"/>
            </a:endParaRPr>
          </a:p>
          <a:p>
            <a:pPr marL="457200" indent="-457200">
              <a:buFont typeface="Arial" panose="020B0604020202020204" pitchFamily="34" charset="0"/>
              <a:buChar char="•"/>
            </a:pPr>
            <a:endParaRPr lang="en-US" sz="2800">
              <a:solidFill>
                <a:srgbClr val="595959"/>
              </a:solidFill>
              <a:ea typeface="+mn-lt"/>
              <a:cs typeface="+mn-lt"/>
            </a:endParaRPr>
          </a:p>
          <a:p>
            <a:pPr marL="457200" indent="-457200">
              <a:buFont typeface="Arial"/>
              <a:buChar char="•"/>
            </a:pPr>
            <a:r>
              <a:rPr lang="en-US" sz="2800">
                <a:solidFill>
                  <a:srgbClr val="595959"/>
                </a:solidFill>
                <a:ea typeface="+mn-lt"/>
                <a:cs typeface="+mn-lt"/>
                <a:hlinkClick r:id="rId6">
                  <a:extLst>
                    <a:ext uri="{A12FA001-AC4F-418D-AE19-62706E023703}">
                      <ahyp:hlinkClr xmlns:ahyp="http://schemas.microsoft.com/office/drawing/2018/hyperlinkcolor" val="tx"/>
                    </a:ext>
                  </a:extLst>
                </a:hlinkClick>
              </a:rPr>
              <a:t>MDE Screener Companion Guide</a:t>
            </a:r>
            <a:endParaRPr lang="en-US">
              <a:solidFill>
                <a:srgbClr val="595959"/>
              </a:solidFill>
              <a:cs typeface="Calibri" panose="020F0502020204030204"/>
            </a:endParaRPr>
          </a:p>
          <a:p>
            <a:endParaRPr lang="en-US" sz="2800">
              <a:solidFill>
                <a:srgbClr val="595959"/>
              </a:solidFill>
              <a:cs typeface="Calibri"/>
            </a:endParaRPr>
          </a:p>
          <a:p>
            <a:pPr marL="457200" indent="-457200">
              <a:buFont typeface="Arial"/>
              <a:buChar char="•"/>
            </a:pPr>
            <a:r>
              <a:rPr lang="en-US" sz="2800">
                <a:solidFill>
                  <a:srgbClr val="595959"/>
                </a:solidFill>
                <a:ea typeface="+mn-lt"/>
                <a:cs typeface="+mn-lt"/>
                <a:hlinkClick r:id="rId7">
                  <a:extLst>
                    <a:ext uri="{A12FA001-AC4F-418D-AE19-62706E023703}">
                      <ahyp:hlinkClr xmlns:ahyp="http://schemas.microsoft.com/office/drawing/2018/hyperlinkcolor" val="tx"/>
                    </a:ext>
                  </a:extLst>
                </a:hlinkClick>
              </a:rPr>
              <a:t>w</a:t>
            </a:r>
            <a:r>
              <a:rPr lang="en-US" sz="2800">
                <a:ea typeface="+mn-lt"/>
                <a:cs typeface="+mn-lt"/>
                <a:hlinkClick r:id="rId7">
                  <a:extLst>
                    <a:ext uri="{A12FA001-AC4F-418D-AE19-62706E023703}">
                      <ahyp:hlinkClr xmlns:ahyp="http://schemas.microsoft.com/office/drawing/2018/hyperlinkcolor" val="tx"/>
                    </a:ext>
                  </a:extLst>
                </a:hlinkClick>
              </a:rPr>
              <a:t>ww.explicitinstruction.org</a:t>
            </a:r>
            <a:endParaRPr lang="en-US">
              <a:cs typeface="Calibri" panose="020F0502020204030204"/>
            </a:endParaRPr>
          </a:p>
          <a:p>
            <a:pPr marL="457200" indent="-457200">
              <a:buFont typeface="Arial" panose="020B0604020202020204" pitchFamily="34" charset="0"/>
              <a:buChar char="•"/>
            </a:pPr>
            <a:endParaRPr lang="en-US" sz="2800">
              <a:solidFill>
                <a:srgbClr val="595959"/>
              </a:solidFill>
              <a:cs typeface="Calibri"/>
            </a:endParaRPr>
          </a:p>
        </p:txBody>
      </p:sp>
    </p:spTree>
    <p:extLst>
      <p:ext uri="{BB962C8B-B14F-4D97-AF65-F5344CB8AC3E}">
        <p14:creationId xmlns:p14="http://schemas.microsoft.com/office/powerpoint/2010/main" val="145513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1A0560-BBFC-CF48-B763-C4B7542E8706}"/>
              </a:ext>
            </a:extLst>
          </p:cNvPr>
          <p:cNvSpPr>
            <a:spLocks noGrp="1"/>
          </p:cNvSpPr>
          <p:nvPr>
            <p:ph type="title"/>
          </p:nvPr>
        </p:nvSpPr>
        <p:spPr>
          <a:xfrm>
            <a:off x="251417" y="-1469141"/>
            <a:ext cx="5925314" cy="4866451"/>
          </a:xfrm>
        </p:spPr>
        <p:txBody>
          <a:bodyPr>
            <a:normAutofit/>
          </a:bodyPr>
          <a:lstStyle/>
          <a:p>
            <a:r>
              <a:rPr lang="en-US">
                <a:latin typeface="Arial"/>
                <a:cs typeface="Arial"/>
              </a:rPr>
              <a:t>The Reading Universe</a:t>
            </a:r>
            <a:br>
              <a:rPr lang="en-US"/>
            </a:br>
            <a:endParaRPr lang="en-US" sz="3200">
              <a:latin typeface="Arial"/>
              <a:cs typeface="Arial"/>
            </a:endParaRPr>
          </a:p>
        </p:txBody>
      </p:sp>
    </p:spTree>
    <p:extLst>
      <p:ext uri="{BB962C8B-B14F-4D97-AF65-F5344CB8AC3E}">
        <p14:creationId xmlns:p14="http://schemas.microsoft.com/office/powerpoint/2010/main" val="2865036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A4D2-530C-7547-9299-AB208588684F}"/>
              </a:ext>
            </a:extLst>
          </p:cNvPr>
          <p:cNvSpPr>
            <a:spLocks noGrp="1"/>
          </p:cNvSpPr>
          <p:nvPr>
            <p:ph type="title"/>
          </p:nvPr>
        </p:nvSpPr>
        <p:spPr>
          <a:xfrm>
            <a:off x="412618" y="606264"/>
            <a:ext cx="10605890" cy="380298"/>
          </a:xfrm>
        </p:spPr>
        <p:txBody>
          <a:bodyPr/>
          <a:lstStyle/>
          <a:p>
            <a:r>
              <a:rPr lang="en-US">
                <a:latin typeface="Arial"/>
                <a:cs typeface="Arial"/>
              </a:rPr>
              <a:t>References</a:t>
            </a:r>
          </a:p>
          <a:p>
            <a:pPr>
              <a:lnSpc>
                <a:spcPct val="114999"/>
              </a:lnSpc>
            </a:pPr>
            <a:endParaRPr lang="en-US"/>
          </a:p>
        </p:txBody>
      </p:sp>
      <p:sp>
        <p:nvSpPr>
          <p:cNvPr id="4" name="TextBox 3">
            <a:extLst>
              <a:ext uri="{FF2B5EF4-FFF2-40B4-BE49-F238E27FC236}">
                <a16:creationId xmlns:a16="http://schemas.microsoft.com/office/drawing/2014/main" id="{722DFF7C-5639-4842-938A-5BA2E56B2863}"/>
              </a:ext>
            </a:extLst>
          </p:cNvPr>
          <p:cNvSpPr txBox="1"/>
          <p:nvPr/>
        </p:nvSpPr>
        <p:spPr>
          <a:xfrm>
            <a:off x="412618" y="997527"/>
            <a:ext cx="11042072" cy="52322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endParaRPr lang="en-US" sz="2800">
              <a:solidFill>
                <a:srgbClr val="595959"/>
              </a:solidFill>
              <a:cs typeface="Calibri"/>
            </a:endParaRPr>
          </a:p>
        </p:txBody>
      </p:sp>
      <p:sp>
        <p:nvSpPr>
          <p:cNvPr id="5" name="TextBox 4">
            <a:extLst>
              <a:ext uri="{FF2B5EF4-FFF2-40B4-BE49-F238E27FC236}">
                <a16:creationId xmlns:a16="http://schemas.microsoft.com/office/drawing/2014/main" id="{A54068E4-61CE-441C-8D17-0E23AF00337B}"/>
              </a:ext>
            </a:extLst>
          </p:cNvPr>
          <p:cNvSpPr txBox="1"/>
          <p:nvPr/>
        </p:nvSpPr>
        <p:spPr>
          <a:xfrm>
            <a:off x="411193" y="1170239"/>
            <a:ext cx="11398369" cy="3108543"/>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457200" indent="-457200" fontAlgn="base">
              <a:buFont typeface="Arial"/>
              <a:buChar char="•"/>
            </a:pPr>
            <a:r>
              <a:rPr lang="en-US" sz="2800">
                <a:solidFill>
                  <a:srgbClr val="595959"/>
                </a:solidFill>
                <a:latin typeface="Arial"/>
                <a:cs typeface="Arial"/>
              </a:rPr>
              <a:t>Teaching Reading Sourcebook: Honig; Diamond; Gutlohn; Core Literacy Library</a:t>
            </a:r>
            <a:endParaRPr lang="en-US" sz="2800">
              <a:cs typeface="Calibri"/>
            </a:endParaRPr>
          </a:p>
          <a:p>
            <a:pPr marL="457200" indent="-457200">
              <a:buFont typeface="Arial"/>
              <a:buChar char="•"/>
            </a:pPr>
            <a:endParaRPr lang="en-US" sz="2800">
              <a:solidFill>
                <a:srgbClr val="595959"/>
              </a:solidFill>
              <a:latin typeface="Arial"/>
              <a:cs typeface="Arial"/>
            </a:endParaRPr>
          </a:p>
          <a:p>
            <a:pPr marL="457200" indent="-457200" fontAlgn="base">
              <a:buFont typeface="Arial"/>
              <a:buChar char="•"/>
            </a:pPr>
            <a:r>
              <a:rPr lang="en-US" sz="2800">
                <a:solidFill>
                  <a:srgbClr val="595959"/>
                </a:solidFill>
                <a:latin typeface="Arial"/>
                <a:cs typeface="Arial"/>
              </a:rPr>
              <a:t>Phonological Awareness Assessment Tools and Strategies; Yvette Zgonc; SDE Resources</a:t>
            </a:r>
          </a:p>
          <a:p>
            <a:pPr marL="457200" indent="-457200">
              <a:buFont typeface="Arial"/>
              <a:buChar char="•"/>
            </a:pPr>
            <a:endParaRPr lang="en-US" sz="2800">
              <a:solidFill>
                <a:srgbClr val="595959"/>
              </a:solidFill>
              <a:latin typeface="Arial"/>
              <a:cs typeface="Arial"/>
            </a:endParaRPr>
          </a:p>
          <a:p>
            <a:pPr marL="457200" indent="-457200" fontAlgn="base">
              <a:buFont typeface="Arial"/>
              <a:buChar char="•"/>
            </a:pPr>
            <a:r>
              <a:rPr lang="en-US" sz="2800">
                <a:solidFill>
                  <a:srgbClr val="595959"/>
                </a:solidFill>
                <a:latin typeface="Arial"/>
                <a:cs typeface="Arial"/>
              </a:rPr>
              <a:t>Fifty Nifty Activities by Judith Dodson</a:t>
            </a:r>
          </a:p>
        </p:txBody>
      </p:sp>
    </p:spTree>
    <p:extLst>
      <p:ext uri="{BB962C8B-B14F-4D97-AF65-F5344CB8AC3E}">
        <p14:creationId xmlns:p14="http://schemas.microsoft.com/office/powerpoint/2010/main" val="3776622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777E5-DB0E-944C-888B-F1EB1B00095E}"/>
              </a:ext>
            </a:extLst>
          </p:cNvPr>
          <p:cNvSpPr>
            <a:spLocks noGrp="1"/>
          </p:cNvSpPr>
          <p:nvPr>
            <p:ph type="sldNum" sz="quarter" idx="12"/>
          </p:nvPr>
        </p:nvSpPr>
        <p:spPr>
          <a:xfrm>
            <a:off x="9138920" y="260350"/>
            <a:ext cx="2743200" cy="365125"/>
          </a:xfrm>
        </p:spPr>
        <p:txBody>
          <a:bodyPr/>
          <a:lstStyle/>
          <a:p>
            <a:fld id="{84E24DD3-0117-F947-8F74-C808912B5A2D}" type="slidenum">
              <a:rPr lang="en-US" smtClean="0"/>
              <a:pPr/>
              <a:t>61</a:t>
            </a:fld>
            <a:endParaRPr lang="en-US"/>
          </a:p>
        </p:txBody>
      </p:sp>
      <p:sp>
        <p:nvSpPr>
          <p:cNvPr id="4" name="Text Placeholder 3">
            <a:extLst>
              <a:ext uri="{FF2B5EF4-FFF2-40B4-BE49-F238E27FC236}">
                <a16:creationId xmlns:a16="http://schemas.microsoft.com/office/drawing/2014/main" id="{75713F0B-D724-E84D-8482-3F03D228CDCD}"/>
              </a:ext>
            </a:extLst>
          </p:cNvPr>
          <p:cNvSpPr>
            <a:spLocks noGrp="1"/>
          </p:cNvSpPr>
          <p:nvPr>
            <p:ph type="body" sz="quarter" idx="14"/>
          </p:nvPr>
        </p:nvSpPr>
        <p:spPr>
          <a:xfrm>
            <a:off x="504401" y="2994888"/>
            <a:ext cx="5011980" cy="868224"/>
          </a:xfrm>
        </p:spPr>
        <p:txBody>
          <a:bodyPr vert="horz" lIns="91440" tIns="45720" rIns="91440" bIns="45720" rtlCol="0" anchor="t">
            <a:noAutofit/>
          </a:bodyPr>
          <a:lstStyle/>
          <a:p>
            <a:r>
              <a:rPr lang="en-US">
                <a:latin typeface="Arial"/>
                <a:cs typeface="Arial"/>
              </a:rPr>
              <a:t>MDE Regional Coordinator</a:t>
            </a:r>
            <a:endParaRPr lang="en-US"/>
          </a:p>
          <a:p>
            <a:r>
              <a:rPr lang="en-US">
                <a:latin typeface="Arial"/>
                <a:cs typeface="Arial"/>
              </a:rPr>
              <a:t>Bethani.Welch@mdek12.org</a:t>
            </a:r>
            <a:endParaRPr lang="en-US"/>
          </a:p>
        </p:txBody>
      </p:sp>
      <p:sp>
        <p:nvSpPr>
          <p:cNvPr id="7" name="Title 6">
            <a:extLst>
              <a:ext uri="{FF2B5EF4-FFF2-40B4-BE49-F238E27FC236}">
                <a16:creationId xmlns:a16="http://schemas.microsoft.com/office/drawing/2014/main" id="{76A3AAB8-F29F-764E-B5C9-42DFED79A186}"/>
              </a:ext>
            </a:extLst>
          </p:cNvPr>
          <p:cNvSpPr>
            <a:spLocks noGrp="1"/>
          </p:cNvSpPr>
          <p:nvPr>
            <p:ph type="title"/>
          </p:nvPr>
        </p:nvSpPr>
        <p:spPr>
          <a:xfrm>
            <a:off x="505643" y="2073713"/>
            <a:ext cx="10441967" cy="896979"/>
          </a:xfrm>
        </p:spPr>
        <p:txBody>
          <a:bodyPr/>
          <a:lstStyle/>
          <a:p>
            <a:r>
              <a:rPr lang="en-US">
                <a:latin typeface="Arial"/>
                <a:cs typeface="Arial"/>
              </a:rPr>
              <a:t>Bethani Welch           Melissa Hinton</a:t>
            </a:r>
            <a:endParaRPr lang="en-US"/>
          </a:p>
        </p:txBody>
      </p:sp>
      <p:sp>
        <p:nvSpPr>
          <p:cNvPr id="3" name="TextBox 2">
            <a:extLst>
              <a:ext uri="{FF2B5EF4-FFF2-40B4-BE49-F238E27FC236}">
                <a16:creationId xmlns:a16="http://schemas.microsoft.com/office/drawing/2014/main" id="{671876D4-64CA-CE4C-8E5E-09956B96310A}"/>
              </a:ext>
            </a:extLst>
          </p:cNvPr>
          <p:cNvSpPr txBox="1"/>
          <p:nvPr/>
        </p:nvSpPr>
        <p:spPr>
          <a:xfrm>
            <a:off x="10951779" y="4656083"/>
            <a:ext cx="0" cy="0"/>
          </a:xfrm>
          <a:prstGeom prst="rect">
            <a:avLst/>
          </a:prstGeom>
        </p:spPr>
        <p:txBody>
          <a:bodyPr vert="horz" wrap="none" lIns="91440" tIns="45720" rIns="91440" bIns="45720" rtlCol="0" anchor="ctr">
            <a:noAutofit/>
          </a:bodyPr>
          <a:lstStyle/>
          <a:p>
            <a:pPr algn="l" fontAlgn="base"/>
            <a:endParaRPr lang="en-US" sz="8000" b="1">
              <a:solidFill>
                <a:srgbClr val="003B71"/>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102BE75C-2CDC-4355-A395-ED74848F23DF}"/>
              </a:ext>
            </a:extLst>
          </p:cNvPr>
          <p:cNvSpPr txBox="1">
            <a:spLocks/>
          </p:cNvSpPr>
          <p:nvPr/>
        </p:nvSpPr>
        <p:spPr>
          <a:xfrm>
            <a:off x="6091443" y="2974760"/>
            <a:ext cx="5011980" cy="86822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MDE Literacy Coach</a:t>
            </a:r>
            <a:endParaRPr lang="en-US"/>
          </a:p>
          <a:p>
            <a:r>
              <a:rPr lang="en-US">
                <a:latin typeface="Arial"/>
                <a:cs typeface="Arial"/>
              </a:rPr>
              <a:t>Melissa.Hinton@mdek12.org</a:t>
            </a:r>
            <a:endParaRPr lang="en-US"/>
          </a:p>
        </p:txBody>
      </p:sp>
    </p:spTree>
    <p:extLst>
      <p:ext uri="{BB962C8B-B14F-4D97-AF65-F5344CB8AC3E}">
        <p14:creationId xmlns:p14="http://schemas.microsoft.com/office/powerpoint/2010/main" val="65953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2600-1EAA-A341-B94E-BB77F1B0FB6C}"/>
              </a:ext>
            </a:extLst>
          </p:cNvPr>
          <p:cNvSpPr>
            <a:spLocks noGrp="1"/>
          </p:cNvSpPr>
          <p:nvPr>
            <p:ph type="title"/>
          </p:nvPr>
        </p:nvSpPr>
        <p:spPr/>
        <p:txBody>
          <a:bodyPr/>
          <a:lstStyle/>
          <a:p>
            <a:r>
              <a:rPr lang="en-US">
                <a:latin typeface="Arial"/>
                <a:cs typeface="Arial"/>
              </a:rPr>
              <a:t>The Reading Universe</a:t>
            </a:r>
          </a:p>
        </p:txBody>
      </p:sp>
      <p:pic>
        <p:nvPicPr>
          <p:cNvPr id="7" name="Picture 6" descr="Logo, company name&#10;&#10;Description automatically generated">
            <a:extLst>
              <a:ext uri="{FF2B5EF4-FFF2-40B4-BE49-F238E27FC236}">
                <a16:creationId xmlns:a16="http://schemas.microsoft.com/office/drawing/2014/main" id="{EA722B65-60C7-2840-861D-48829C120DFD}"/>
              </a:ext>
            </a:extLst>
          </p:cNvPr>
          <p:cNvPicPr>
            <a:picLocks noChangeAspect="1"/>
          </p:cNvPicPr>
          <p:nvPr/>
        </p:nvPicPr>
        <p:blipFill>
          <a:blip r:embed="rId2"/>
          <a:stretch>
            <a:fillRect/>
          </a:stretch>
        </p:blipFill>
        <p:spPr>
          <a:xfrm>
            <a:off x="9733857" y="4271963"/>
            <a:ext cx="2265155" cy="1574407"/>
          </a:xfrm>
          <a:prstGeom prst="rect">
            <a:avLst/>
          </a:prstGeom>
        </p:spPr>
      </p:pic>
      <p:pic>
        <p:nvPicPr>
          <p:cNvPr id="8" name="Picture 7" descr="Qr code&#10;&#10;Description automatically generated">
            <a:extLst>
              <a:ext uri="{FF2B5EF4-FFF2-40B4-BE49-F238E27FC236}">
                <a16:creationId xmlns:a16="http://schemas.microsoft.com/office/drawing/2014/main" id="{49A88FEA-EA58-0244-BB2D-30353DB9AA1B}"/>
              </a:ext>
            </a:extLst>
          </p:cNvPr>
          <p:cNvPicPr>
            <a:picLocks noChangeAspect="1"/>
          </p:cNvPicPr>
          <p:nvPr/>
        </p:nvPicPr>
        <p:blipFill>
          <a:blip r:embed="rId3"/>
          <a:stretch>
            <a:fillRect/>
          </a:stretch>
        </p:blipFill>
        <p:spPr>
          <a:xfrm>
            <a:off x="151541" y="3371587"/>
            <a:ext cx="2348045" cy="2380298"/>
          </a:xfrm>
          <a:prstGeom prst="rect">
            <a:avLst/>
          </a:prstGeom>
        </p:spPr>
      </p:pic>
      <p:sp>
        <p:nvSpPr>
          <p:cNvPr id="11" name="TextBox 10">
            <a:extLst>
              <a:ext uri="{FF2B5EF4-FFF2-40B4-BE49-F238E27FC236}">
                <a16:creationId xmlns:a16="http://schemas.microsoft.com/office/drawing/2014/main" id="{8666C4A8-E842-6249-AD5D-0A79572880C5}"/>
              </a:ext>
            </a:extLst>
          </p:cNvPr>
          <p:cNvSpPr txBox="1"/>
          <p:nvPr/>
        </p:nvSpPr>
        <p:spPr>
          <a:xfrm>
            <a:off x="2818239" y="4011668"/>
            <a:ext cx="6596965" cy="1100137"/>
          </a:xfrm>
          <a:prstGeom prst="rect">
            <a:avLst/>
          </a:prstGeom>
        </p:spPr>
        <p:txBody>
          <a:bodyPr vert="horz" wrap="square" lIns="91440" tIns="45720" rIns="91440" bIns="45720" rtlCol="0" anchor="ctr">
            <a:noAutofit/>
          </a:bodyPr>
          <a:lstStyle/>
          <a:p>
            <a:pPr algn="l" fontAlgn="base"/>
            <a:r>
              <a:rPr lang="en-US" sz="4000" b="1">
                <a:solidFill>
                  <a:srgbClr val="003B71"/>
                </a:solidFill>
                <a:latin typeface="Arial" panose="020B0604020202020204" pitchFamily="34" charset="0"/>
                <a:cs typeface="Arial" panose="020B0604020202020204" pitchFamily="34" charset="0"/>
                <a:hlinkClick r:id="rId4"/>
              </a:rPr>
              <a:t>www.readinguniverse.org</a:t>
            </a:r>
            <a:r>
              <a:rPr lang="en-US" sz="4000" b="1">
                <a:solidFill>
                  <a:srgbClr val="003B71"/>
                </a:solidFill>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D6D60022-0980-1847-9B59-08C25246B714}"/>
              </a:ext>
            </a:extLst>
          </p:cNvPr>
          <p:cNvSpPr/>
          <p:nvPr/>
        </p:nvSpPr>
        <p:spPr>
          <a:xfrm>
            <a:off x="869091" y="696424"/>
            <a:ext cx="10453817" cy="3170099"/>
          </a:xfrm>
          <a:prstGeom prst="rect">
            <a:avLst/>
          </a:prstGeom>
        </p:spPr>
        <p:txBody>
          <a:bodyPr wrap="square">
            <a:spAutoFit/>
          </a:bodyPr>
          <a:lstStyle/>
          <a:p>
            <a:pPr algn="ctr"/>
            <a:r>
              <a:rPr lang="en-US" sz="4000" b="1">
                <a:solidFill>
                  <a:schemeClr val="tx1">
                    <a:lumMod val="65000"/>
                    <a:lumOff val="35000"/>
                  </a:schemeClr>
                </a:solidFill>
                <a:latin typeface="Arial" panose="020B0604020202020204" pitchFamily="34" charset="0"/>
                <a:cs typeface="Arial" panose="020B0604020202020204" pitchFamily="34" charset="0"/>
              </a:rPr>
              <a:t>Understanding the Big Picture: </a:t>
            </a:r>
          </a:p>
          <a:p>
            <a:pPr algn="ctr"/>
            <a:r>
              <a:rPr lang="en-US" sz="4000">
                <a:solidFill>
                  <a:schemeClr val="tx1">
                    <a:lumMod val="65000"/>
                    <a:lumOff val="35000"/>
                  </a:schemeClr>
                </a:solidFill>
                <a:latin typeface="Arial" panose="020B0604020202020204" pitchFamily="34" charset="0"/>
                <a:cs typeface="Arial" panose="020B0604020202020204" pitchFamily="34" charset="0"/>
              </a:rPr>
              <a:t>A Professional Development Guide to Illustrate the Universe of Skills for a Structured Approach to Early Literacy Instruction</a:t>
            </a:r>
          </a:p>
        </p:txBody>
      </p:sp>
      <p:sp>
        <p:nvSpPr>
          <p:cNvPr id="13" name="TextBox 12">
            <a:extLst>
              <a:ext uri="{FF2B5EF4-FFF2-40B4-BE49-F238E27FC236}">
                <a16:creationId xmlns:a16="http://schemas.microsoft.com/office/drawing/2014/main" id="{8EEA4BF7-BF1A-954D-97E7-2296C621DC43}"/>
              </a:ext>
            </a:extLst>
          </p:cNvPr>
          <p:cNvSpPr txBox="1"/>
          <p:nvPr/>
        </p:nvSpPr>
        <p:spPr>
          <a:xfrm>
            <a:off x="3038338" y="4822548"/>
            <a:ext cx="5854958" cy="1297459"/>
          </a:xfrm>
          <a:prstGeom prst="rect">
            <a:avLst/>
          </a:prstGeom>
        </p:spPr>
        <p:txBody>
          <a:bodyPr vert="horz" wrap="square" lIns="91440" tIns="45720" rIns="91440" bIns="45720" rtlCol="0" anchor="ctr">
            <a:noAutofit/>
          </a:bodyPr>
          <a:lstStyle/>
          <a:p>
            <a:pPr algn="l" fontAlgn="base"/>
            <a:r>
              <a:rPr lang="en-US" sz="5000" b="1">
                <a:solidFill>
                  <a:srgbClr val="FF0000"/>
                </a:solidFill>
                <a:latin typeface="Arial" panose="020B0604020202020204" pitchFamily="34" charset="0"/>
                <a:cs typeface="Arial" panose="020B0604020202020204" pitchFamily="34" charset="0"/>
              </a:rPr>
              <a:t>password: abc123</a:t>
            </a:r>
          </a:p>
        </p:txBody>
      </p:sp>
    </p:spTree>
    <p:extLst>
      <p:ext uri="{BB962C8B-B14F-4D97-AF65-F5344CB8AC3E}">
        <p14:creationId xmlns:p14="http://schemas.microsoft.com/office/powerpoint/2010/main" val="110271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8C331B6A-DED4-8545-B2B5-571B1998BEA3}"/>
              </a:ext>
            </a:extLst>
          </p:cNvPr>
          <p:cNvPicPr>
            <a:picLocks noChangeAspect="1"/>
          </p:cNvPicPr>
          <p:nvPr/>
        </p:nvPicPr>
        <p:blipFill>
          <a:blip r:embed="rId3"/>
          <a:stretch>
            <a:fillRect/>
          </a:stretch>
        </p:blipFill>
        <p:spPr>
          <a:xfrm>
            <a:off x="213716" y="291696"/>
            <a:ext cx="11135756" cy="5756552"/>
          </a:xfrm>
          <a:prstGeom prst="rect">
            <a:avLst/>
          </a:prstGeom>
        </p:spPr>
      </p:pic>
      <p:cxnSp>
        <p:nvCxnSpPr>
          <p:cNvPr id="5" name="Straight Arrow Connector 4">
            <a:extLst>
              <a:ext uri="{FF2B5EF4-FFF2-40B4-BE49-F238E27FC236}">
                <a16:creationId xmlns:a16="http://schemas.microsoft.com/office/drawing/2014/main" id="{A02C1A64-B67D-4523-80DF-696139BC0684}"/>
              </a:ext>
            </a:extLst>
          </p:cNvPr>
          <p:cNvCxnSpPr/>
          <p:nvPr/>
        </p:nvCxnSpPr>
        <p:spPr>
          <a:xfrm flipH="1">
            <a:off x="1434803" y="1099561"/>
            <a:ext cx="3854844" cy="754525"/>
          </a:xfrm>
          <a:prstGeom prst="straightConnector1">
            <a:avLst/>
          </a:prstGeom>
          <a:ln w="28575"/>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a16="http://schemas.microsoft.com/office/drawing/2014/main" id="{077482B4-1EE1-4758-9121-E5483CCF8151}"/>
              </a:ext>
            </a:extLst>
          </p:cNvPr>
          <p:cNvCxnSpPr>
            <a:cxnSpLocks/>
          </p:cNvCxnSpPr>
          <p:nvPr/>
        </p:nvCxnSpPr>
        <p:spPr>
          <a:xfrm flipH="1" flipV="1">
            <a:off x="1265184" y="3000403"/>
            <a:ext cx="4024463" cy="1607011"/>
          </a:xfrm>
          <a:prstGeom prst="straightConnector1">
            <a:avLst/>
          </a:prstGeom>
          <a:ln w="28575"/>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52482404-7637-4CB7-AA90-25F560672039}"/>
              </a:ext>
            </a:extLst>
          </p:cNvPr>
          <p:cNvCxnSpPr>
            <a:cxnSpLocks/>
          </p:cNvCxnSpPr>
          <p:nvPr/>
        </p:nvCxnSpPr>
        <p:spPr>
          <a:xfrm flipH="1">
            <a:off x="849767" y="1047316"/>
            <a:ext cx="1265837" cy="777404"/>
          </a:xfrm>
          <a:prstGeom prst="straightConnector1">
            <a:avLst/>
          </a:prstGeom>
          <a:ln w="28575"/>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15F72BC3-5D06-4E42-8C24-0B0F90D9A669}"/>
              </a:ext>
            </a:extLst>
          </p:cNvPr>
          <p:cNvCxnSpPr>
            <a:cxnSpLocks/>
          </p:cNvCxnSpPr>
          <p:nvPr/>
        </p:nvCxnSpPr>
        <p:spPr>
          <a:xfrm flipH="1" flipV="1">
            <a:off x="875273" y="3169972"/>
            <a:ext cx="1190640" cy="686463"/>
          </a:xfrm>
          <a:prstGeom prst="straightConnector1">
            <a:avLst/>
          </a:prstGeom>
          <a:ln w="28575"/>
        </p:spPr>
        <p:style>
          <a:lnRef idx="1">
            <a:schemeClr val="accent2"/>
          </a:lnRef>
          <a:fillRef idx="0">
            <a:schemeClr val="accent2"/>
          </a:fillRef>
          <a:effectRef idx="0">
            <a:schemeClr val="accent2"/>
          </a:effectRef>
          <a:fontRef idx="minor">
            <a:schemeClr val="tx1"/>
          </a:fontRef>
        </p:style>
      </p:cxnSp>
      <p:sp>
        <p:nvSpPr>
          <p:cNvPr id="9" name="TextBox 5">
            <a:extLst>
              <a:ext uri="{FF2B5EF4-FFF2-40B4-BE49-F238E27FC236}">
                <a16:creationId xmlns:a16="http://schemas.microsoft.com/office/drawing/2014/main" id="{0CFACAE3-53CD-4FB8-851C-D854FF8151F1}"/>
              </a:ext>
            </a:extLst>
          </p:cNvPr>
          <p:cNvSpPr txBox="1"/>
          <p:nvPr/>
        </p:nvSpPr>
        <p:spPr>
          <a:xfrm>
            <a:off x="116388" y="1781586"/>
            <a:ext cx="1309059" cy="1384995"/>
          </a:xfrm>
          <a:prstGeom prst="rect">
            <a:avLst/>
          </a:prstGeom>
          <a:solidFill>
            <a:schemeClr val="accent2">
              <a:lumMod val="20000"/>
              <a:lumOff val="80000"/>
            </a:schemeClr>
          </a:solidFill>
          <a:ln w="28575">
            <a:solidFill>
              <a:schemeClr val="accent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a:t>Fill gaps here so the foundation will hold for more advanced reading skills</a:t>
            </a:r>
          </a:p>
        </p:txBody>
      </p:sp>
    </p:spTree>
    <p:extLst>
      <p:ext uri="{BB962C8B-B14F-4D97-AF65-F5344CB8AC3E}">
        <p14:creationId xmlns:p14="http://schemas.microsoft.com/office/powerpoint/2010/main" val="301315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983F260-7FCE-40C8-B0DB-E627308059F0}"/>
              </a:ext>
            </a:extLst>
          </p:cNvPr>
          <p:cNvPicPr>
            <a:picLocks noChangeAspect="1"/>
          </p:cNvPicPr>
          <p:nvPr/>
        </p:nvPicPr>
        <p:blipFill>
          <a:blip r:embed="rId2"/>
          <a:stretch>
            <a:fillRect/>
          </a:stretch>
        </p:blipFill>
        <p:spPr>
          <a:xfrm>
            <a:off x="1334530" y="108333"/>
            <a:ext cx="10064022" cy="5916023"/>
          </a:xfrm>
          <a:prstGeom prst="rect">
            <a:avLst/>
          </a:prstGeom>
        </p:spPr>
      </p:pic>
      <p:cxnSp>
        <p:nvCxnSpPr>
          <p:cNvPr id="10" name="Straight Arrow Connector 9">
            <a:extLst>
              <a:ext uri="{FF2B5EF4-FFF2-40B4-BE49-F238E27FC236}">
                <a16:creationId xmlns:a16="http://schemas.microsoft.com/office/drawing/2014/main" id="{FEA2477F-5238-4761-952E-19EC1FDBBE2B}"/>
              </a:ext>
            </a:extLst>
          </p:cNvPr>
          <p:cNvCxnSpPr/>
          <p:nvPr/>
        </p:nvCxnSpPr>
        <p:spPr>
          <a:xfrm flipH="1">
            <a:off x="2107445" y="721773"/>
            <a:ext cx="8950476" cy="777689"/>
          </a:xfrm>
          <a:prstGeom prst="straightConnector1">
            <a:avLst/>
          </a:prstGeom>
          <a:ln w="28575"/>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14D60DED-8EAA-4188-9A11-A66A277CCABE}"/>
              </a:ext>
            </a:extLst>
          </p:cNvPr>
          <p:cNvCxnSpPr>
            <a:cxnSpLocks/>
          </p:cNvCxnSpPr>
          <p:nvPr/>
        </p:nvCxnSpPr>
        <p:spPr>
          <a:xfrm flipH="1" flipV="1">
            <a:off x="2085879" y="3012737"/>
            <a:ext cx="9035370" cy="2170066"/>
          </a:xfrm>
          <a:prstGeom prst="straightConnector1">
            <a:avLst/>
          </a:prstGeom>
          <a:ln w="28575"/>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DCF6D8F3-6E13-4B9E-93FB-2C96FD23249E}"/>
              </a:ext>
            </a:extLst>
          </p:cNvPr>
          <p:cNvCxnSpPr>
            <a:cxnSpLocks/>
          </p:cNvCxnSpPr>
          <p:nvPr/>
        </p:nvCxnSpPr>
        <p:spPr>
          <a:xfrm flipH="1">
            <a:off x="704626" y="782248"/>
            <a:ext cx="1358090" cy="715901"/>
          </a:xfrm>
          <a:prstGeom prst="straightConnector1">
            <a:avLst/>
          </a:prstGeom>
          <a:ln w="28575"/>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0FC8A3FC-7549-4712-80FB-1EF675E02533}"/>
              </a:ext>
            </a:extLst>
          </p:cNvPr>
          <p:cNvCxnSpPr>
            <a:cxnSpLocks/>
          </p:cNvCxnSpPr>
          <p:nvPr/>
        </p:nvCxnSpPr>
        <p:spPr>
          <a:xfrm flipH="1" flipV="1">
            <a:off x="727505" y="3049020"/>
            <a:ext cx="1241075" cy="745227"/>
          </a:xfrm>
          <a:prstGeom prst="straightConnector1">
            <a:avLst/>
          </a:prstGeom>
          <a:ln w="28575"/>
        </p:spPr>
        <p:style>
          <a:lnRef idx="1">
            <a:schemeClr val="accent2"/>
          </a:lnRef>
          <a:fillRef idx="0">
            <a:schemeClr val="accent2"/>
          </a:fillRef>
          <a:effectRef idx="0">
            <a:schemeClr val="accent2"/>
          </a:effectRef>
          <a:fontRef idx="minor">
            <a:schemeClr val="tx1"/>
          </a:fontRef>
        </p:style>
      </p:cxnSp>
      <p:sp>
        <p:nvSpPr>
          <p:cNvPr id="14" name="TextBox 5">
            <a:extLst>
              <a:ext uri="{FF2B5EF4-FFF2-40B4-BE49-F238E27FC236}">
                <a16:creationId xmlns:a16="http://schemas.microsoft.com/office/drawing/2014/main" id="{2B709E51-CECD-4334-93BD-17E58D53E42E}"/>
              </a:ext>
            </a:extLst>
          </p:cNvPr>
          <p:cNvSpPr txBox="1"/>
          <p:nvPr/>
        </p:nvSpPr>
        <p:spPr>
          <a:xfrm>
            <a:off x="685291" y="1493531"/>
            <a:ext cx="1490487" cy="1569660"/>
          </a:xfrm>
          <a:prstGeom prst="rect">
            <a:avLst/>
          </a:prstGeom>
          <a:solidFill>
            <a:schemeClr val="accent2">
              <a:lumMod val="20000"/>
              <a:lumOff val="80000"/>
            </a:schemeClr>
          </a:solidFill>
          <a:ln w="28575">
            <a:solidFill>
              <a:schemeClr val="accent2"/>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1600"/>
              <a:t>Interactive tiles with definitions, slide shows, and skill practices</a:t>
            </a:r>
          </a:p>
        </p:txBody>
      </p:sp>
    </p:spTree>
    <p:extLst>
      <p:ext uri="{BB962C8B-B14F-4D97-AF65-F5344CB8AC3E}">
        <p14:creationId xmlns:p14="http://schemas.microsoft.com/office/powerpoint/2010/main" val="534431107"/>
      </p:ext>
    </p:extLst>
  </p:cSld>
  <p:clrMapOvr>
    <a:masterClrMapping/>
  </p:clrMapOvr>
</p:sld>
</file>

<file path=ppt/theme/theme1.xml><?xml version="1.0" encoding="utf-8"?>
<a:theme xmlns:a="http://schemas.openxmlformats.org/drawingml/2006/main" name="Office Theme">
  <a:themeElements>
    <a:clrScheme name="MDE">
      <a:dk1>
        <a:srgbClr val="000000"/>
      </a:dk1>
      <a:lt1>
        <a:srgbClr val="FFFFFF"/>
      </a:lt1>
      <a:dk2>
        <a:srgbClr val="44546A"/>
      </a:dk2>
      <a:lt2>
        <a:srgbClr val="E7E6E6"/>
      </a:lt2>
      <a:accent1>
        <a:srgbClr val="A74979"/>
      </a:accent1>
      <a:accent2>
        <a:srgbClr val="EF3A5B"/>
      </a:accent2>
      <a:accent3>
        <a:srgbClr val="A5A5A5"/>
      </a:accent3>
      <a:accent4>
        <a:srgbClr val="F3A51E"/>
      </a:accent4>
      <a:accent5>
        <a:srgbClr val="69C8C3"/>
      </a:accent5>
      <a:accent6>
        <a:srgbClr val="007FDC"/>
      </a:accent6>
      <a:hlink>
        <a:srgbClr val="20B7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l" fontAlgn="base">
          <a:defRPr sz="8000" b="1" dirty="0" smtClean="0">
            <a:solidFill>
              <a:srgbClr val="003B7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77466d0-47ab-4d5a-bf43-69619d18f7eb">
      <UserInfo>
        <DisplayName>Melissa Hinton</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1D6217A681794FA52DE217726133F0" ma:contentTypeVersion="8" ma:contentTypeDescription="Create a new document." ma:contentTypeScope="" ma:versionID="e64ab2db5db9f7f6b35cbe2a130af1f4">
  <xsd:schema xmlns:xsd="http://www.w3.org/2001/XMLSchema" xmlns:xs="http://www.w3.org/2001/XMLSchema" xmlns:p="http://schemas.microsoft.com/office/2006/metadata/properties" xmlns:ns2="ea43fea3-b26b-4fbf-8c57-e91246829f09" xmlns:ns3="477466d0-47ab-4d5a-bf43-69619d18f7eb" targetNamespace="http://schemas.microsoft.com/office/2006/metadata/properties" ma:root="true" ma:fieldsID="5cc3d41b5dfbf379200b54e7cf58b880" ns2:_="" ns3:_="">
    <xsd:import namespace="ea43fea3-b26b-4fbf-8c57-e91246829f09"/>
    <xsd:import namespace="477466d0-47ab-4d5a-bf43-69619d18f7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3fea3-b26b-4fbf-8c57-e91246829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7466d0-47ab-4d5a-bf43-69619d18f7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18C4DD-618F-4369-AF69-6383E98002D3}">
  <ds:schemaRefs>
    <ds:schemaRef ds:uri="http://schemas.microsoft.com/sharepoint/v3/contenttype/forms"/>
  </ds:schemaRefs>
</ds:datastoreItem>
</file>

<file path=customXml/itemProps2.xml><?xml version="1.0" encoding="utf-8"?>
<ds:datastoreItem xmlns:ds="http://schemas.openxmlformats.org/officeDocument/2006/customXml" ds:itemID="{6C7CE127-261B-4205-9702-EA465BE9E2E2}">
  <ds:schemaRefs>
    <ds:schemaRef ds:uri="477466d0-47ab-4d5a-bf43-69619d18f7eb"/>
    <ds:schemaRef ds:uri="ea43fea3-b26b-4fbf-8c57-e91246829f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8B84D2-AF73-4F25-B2A9-1D152BF5F1D8}">
  <ds:schemaRefs>
    <ds:schemaRef ds:uri="477466d0-47ab-4d5a-bf43-69619d18f7eb"/>
    <ds:schemaRef ds:uri="ea43fea3-b26b-4fbf-8c57-e91246829f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61</Slides>
  <Notes>38</Notes>
  <HiddenSlides>0</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Constructing a Firm Foundation  Filling Foundational Gaps in Tier 1 Instruction</vt:lpstr>
      <vt:lpstr>Mississippi Department of Education</vt:lpstr>
      <vt:lpstr>State Board of Education  STRATEGIC PLAN GOALS</vt:lpstr>
      <vt:lpstr>Session Norms</vt:lpstr>
      <vt:lpstr>Session Goals</vt:lpstr>
      <vt:lpstr>The Reading Universe </vt:lpstr>
      <vt:lpstr>The Reading Universe</vt:lpstr>
      <vt:lpstr>PowerPoint Presentation</vt:lpstr>
      <vt:lpstr>PowerPoint Presentation</vt:lpstr>
      <vt:lpstr>Tier 1 Instruction </vt:lpstr>
      <vt:lpstr>Tier 1 Instruction</vt:lpstr>
      <vt:lpstr>Tier 1 Instruction</vt:lpstr>
      <vt:lpstr>Tier 1 Instruction</vt:lpstr>
      <vt:lpstr>Tier 1 Instruction</vt:lpstr>
      <vt:lpstr>Tier 1 Instruction: Differentiating Instruction</vt:lpstr>
      <vt:lpstr>Tier 1 Instruction: Differentiating Instruction</vt:lpstr>
      <vt:lpstr>Concepts of Print </vt:lpstr>
      <vt:lpstr>Concepts of Print</vt:lpstr>
      <vt:lpstr>Concepts of Print</vt:lpstr>
      <vt:lpstr>Concepts of Print: Modeling at the Teacher Table</vt:lpstr>
      <vt:lpstr>Concepts of Print: Modeling at the Teacher Table</vt:lpstr>
      <vt:lpstr>Phonological Awareness</vt:lpstr>
      <vt:lpstr>Phonological Awareness</vt:lpstr>
      <vt:lpstr>Effective Phonological Awareness Instruction</vt:lpstr>
      <vt:lpstr>Phonological Awareness Skills Sequence</vt:lpstr>
      <vt:lpstr>Phonological Awareness: The How</vt:lpstr>
      <vt:lpstr>Phonological Awareness: Modeling at the Teacher Table</vt:lpstr>
      <vt:lpstr>Phonological Awareness: Modeling at the Teacher Table</vt:lpstr>
      <vt:lpstr>Phonics</vt:lpstr>
      <vt:lpstr>Phonics</vt:lpstr>
      <vt:lpstr>Phonics: What Shows Mastery in Area? </vt:lpstr>
      <vt:lpstr>Phonics: Modeling at the Teacher Table </vt:lpstr>
      <vt:lpstr>Phonics: Modeling at the Teacher Table </vt:lpstr>
      <vt:lpstr>Screening Data</vt:lpstr>
      <vt:lpstr>Screening Data </vt:lpstr>
      <vt:lpstr>Screening Data </vt:lpstr>
      <vt:lpstr>Screening Data </vt:lpstr>
      <vt:lpstr>Teacher-Led Reading Centers</vt:lpstr>
      <vt:lpstr>Tier 1 Instruction</vt:lpstr>
      <vt:lpstr>What's So Great About Teacher-Led Reading?</vt:lpstr>
      <vt:lpstr> What's So Great About Teacher-Led Reading?</vt:lpstr>
      <vt:lpstr>Teacher-Led Reading &amp; the 5 Components</vt:lpstr>
      <vt:lpstr>  Teacher-Led Reading &amp; the 5 Components </vt:lpstr>
      <vt:lpstr>Phonemic Awareness Skill Review</vt:lpstr>
      <vt:lpstr>Phonics Skill Practice Review </vt:lpstr>
      <vt:lpstr>Vocabulary Skill Practice Review </vt:lpstr>
      <vt:lpstr>Fluency Skill Practice Review </vt:lpstr>
      <vt:lpstr>Comprehension Skill Practice Review </vt:lpstr>
      <vt:lpstr>How Leveled Readers Are Used</vt:lpstr>
      <vt:lpstr>How Leveled Readers Are Used</vt:lpstr>
      <vt:lpstr>How Decodable Readers Are Used</vt:lpstr>
      <vt:lpstr>How Decodable Readers Are Used</vt:lpstr>
      <vt:lpstr>Build a Plan to Share: Activity </vt:lpstr>
      <vt:lpstr>Schedules   </vt:lpstr>
      <vt:lpstr>Schedules </vt:lpstr>
      <vt:lpstr>Schedules </vt:lpstr>
      <vt:lpstr>Schedules </vt:lpstr>
      <vt:lpstr>PowerPoint Presentation</vt:lpstr>
      <vt:lpstr>References </vt:lpstr>
      <vt:lpstr>References </vt:lpstr>
      <vt:lpstr>Bethani Welch           Melissa Hinton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Melissa Banks</dc:creator>
  <cp:keywords/>
  <dc:description/>
  <cp:revision>4</cp:revision>
  <cp:lastPrinted>2022-02-21T20:35:40Z</cp:lastPrinted>
  <dcterms:created xsi:type="dcterms:W3CDTF">2020-12-28T15:17:46Z</dcterms:created>
  <dcterms:modified xsi:type="dcterms:W3CDTF">2022-02-28T16:35:06Z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0x0101005E1D6217A681794FA52DE217726133F0</vt:lpwstr>
  </property>
</Properties>
</file>