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1078" r:id="rId4"/>
    <p:sldId id="1079" r:id="rId5"/>
    <p:sldId id="2008" r:id="rId6"/>
    <p:sldId id="2009" r:id="rId7"/>
    <p:sldId id="2010" r:id="rId8"/>
    <p:sldId id="1080" r:id="rId9"/>
    <p:sldId id="1081" r:id="rId10"/>
    <p:sldId id="2012" r:id="rId11"/>
    <p:sldId id="1082" r:id="rId12"/>
    <p:sldId id="2011" r:id="rId13"/>
    <p:sldId id="2013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Gotham" pitchFamily="2" charset="77"/>
      <p:bold r:id="rId20"/>
    </p:embeddedFont>
    <p:embeddedFont>
      <p:font typeface="Gotham Bold" pitchFamily="2" charset="77"/>
      <p:bold r:id="rId21"/>
      <p:italic r:id="rId22"/>
      <p:boldItalic r:id="rId23"/>
    </p:embeddedFont>
    <p:embeddedFont>
      <p:font typeface="Gotham Medium Regular" pitchFamily="2" charset="77"/>
      <p:regular r:id="rId24"/>
      <p:bold r:id="rId25"/>
      <p:italic r:id="rId26"/>
      <p:boldItalic r:id="rId27"/>
    </p:embeddedFont>
    <p:embeddedFont>
      <p:font typeface="Gotham Regular" panose="02000604030000020004" pitchFamily="2" charset="0"/>
      <p:regular r:id="rId28"/>
      <p:bold r:id="rId29"/>
      <p:italic r:id="rId30"/>
    </p:embeddedFont>
    <p:embeddedFont>
      <p:font typeface="Wingdings 2" pitchFamily="2" charset="2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01B"/>
    <a:srgbClr val="273A7F"/>
    <a:srgbClr val="F377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66"/>
    <p:restoredTop sz="87746"/>
  </p:normalViewPr>
  <p:slideViewPr>
    <p:cSldViewPr snapToGrid="0" snapToObjects="1">
      <p:cViewPr varScale="1">
        <p:scale>
          <a:sx n="102" d="100"/>
          <a:sy n="102" d="100"/>
        </p:scale>
        <p:origin x="208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2A069E-625A-4490-9F46-1FB4E10A61E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2F9A337-FEA4-492D-93E6-62FADEE2FE2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Discuss process of selecting high-quality instructional materials.</a:t>
          </a:r>
          <a:br>
            <a:rPr lang="en-US" sz="3200" dirty="0"/>
          </a:br>
          <a:endParaRPr lang="en-US" sz="3200" dirty="0"/>
        </a:p>
      </dgm:t>
    </dgm:pt>
    <dgm:pt modelId="{3F3312EF-C12C-4EE4-9676-3E1FFB00465A}" type="parTrans" cxnId="{F8B663C7-B76B-4F81-8339-FCF9502C7EF1}">
      <dgm:prSet/>
      <dgm:spPr/>
      <dgm:t>
        <a:bodyPr/>
        <a:lstStyle/>
        <a:p>
          <a:endParaRPr lang="en-US"/>
        </a:p>
      </dgm:t>
    </dgm:pt>
    <dgm:pt modelId="{654AF94C-2A8E-42ED-AD55-88FC11E82026}" type="sibTrans" cxnId="{F8B663C7-B76B-4F81-8339-FCF9502C7EF1}">
      <dgm:prSet/>
      <dgm:spPr/>
      <dgm:t>
        <a:bodyPr/>
        <a:lstStyle/>
        <a:p>
          <a:endParaRPr lang="en-US"/>
        </a:p>
      </dgm:t>
    </dgm:pt>
    <dgm:pt modelId="{0E39FE7D-B2BF-4735-87B7-5600E6418D5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Share research on the impact of selection of materials based in the Science of Reading.</a:t>
          </a:r>
        </a:p>
      </dgm:t>
    </dgm:pt>
    <dgm:pt modelId="{77170A89-8E17-4BE4-8F5E-AF64C69F9BC0}" type="parTrans" cxnId="{EA278024-6F45-4A22-9086-B379FEC969B2}">
      <dgm:prSet/>
      <dgm:spPr/>
      <dgm:t>
        <a:bodyPr/>
        <a:lstStyle/>
        <a:p>
          <a:endParaRPr lang="en-US"/>
        </a:p>
      </dgm:t>
    </dgm:pt>
    <dgm:pt modelId="{1DAB6F62-9158-429B-A82F-E216F825DC2A}" type="sibTrans" cxnId="{EA278024-6F45-4A22-9086-B379FEC969B2}">
      <dgm:prSet/>
      <dgm:spPr/>
      <dgm:t>
        <a:bodyPr/>
        <a:lstStyle/>
        <a:p>
          <a:endParaRPr lang="en-US"/>
        </a:p>
      </dgm:t>
    </dgm:pt>
    <dgm:pt modelId="{E1E1575F-8BB8-4F09-B0CD-F512DB3A757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Share concrete tools to aid in the selection of high-quality instructional materials.</a:t>
          </a:r>
        </a:p>
      </dgm:t>
    </dgm:pt>
    <dgm:pt modelId="{90B8BAF1-F59A-477D-9B7C-4A6D5F81841B}" type="parTrans" cxnId="{143066DC-124A-427B-BC8F-FE202941078A}">
      <dgm:prSet/>
      <dgm:spPr/>
      <dgm:t>
        <a:bodyPr/>
        <a:lstStyle/>
        <a:p>
          <a:endParaRPr lang="en-US"/>
        </a:p>
      </dgm:t>
    </dgm:pt>
    <dgm:pt modelId="{DEAA431B-69DA-4927-B700-3BB76D644808}" type="sibTrans" cxnId="{143066DC-124A-427B-BC8F-FE202941078A}">
      <dgm:prSet/>
      <dgm:spPr/>
      <dgm:t>
        <a:bodyPr/>
        <a:lstStyle/>
        <a:p>
          <a:endParaRPr lang="en-US"/>
        </a:p>
      </dgm:t>
    </dgm:pt>
    <dgm:pt modelId="{00F60080-F3DB-44B8-9C37-6FDA9A01DD1A}" type="pres">
      <dgm:prSet presAssocID="{AE2A069E-625A-4490-9F46-1FB4E10A61EA}" presName="root" presStyleCnt="0">
        <dgm:presLayoutVars>
          <dgm:dir/>
          <dgm:resizeHandles val="exact"/>
        </dgm:presLayoutVars>
      </dgm:prSet>
      <dgm:spPr/>
    </dgm:pt>
    <dgm:pt modelId="{10C69B55-FDDD-4B8F-8F8C-1D175932173F}" type="pres">
      <dgm:prSet presAssocID="{0E39FE7D-B2BF-4735-87B7-5600E6418D5E}" presName="compNode" presStyleCnt="0"/>
      <dgm:spPr/>
    </dgm:pt>
    <dgm:pt modelId="{BC2834BE-AA64-4162-8E66-B163AFA61968}" type="pres">
      <dgm:prSet presAssocID="{0E39FE7D-B2BF-4735-87B7-5600E6418D5E}" presName="bgRect" presStyleLbl="bgShp" presStyleIdx="0" presStyleCnt="3"/>
      <dgm:spPr>
        <a:solidFill>
          <a:schemeClr val="accent1"/>
        </a:solidFill>
      </dgm:spPr>
    </dgm:pt>
    <dgm:pt modelId="{E4BCEE80-56A7-4444-9F4B-C92CF3DF506E}" type="pres">
      <dgm:prSet presAssocID="{0E39FE7D-B2BF-4735-87B7-5600E6418D5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88ADDA99-DCAC-40E9-A3EA-4BE8C6D61E76}" type="pres">
      <dgm:prSet presAssocID="{0E39FE7D-B2BF-4735-87B7-5600E6418D5E}" presName="spaceRect" presStyleCnt="0"/>
      <dgm:spPr/>
    </dgm:pt>
    <dgm:pt modelId="{F5E7FD53-9CD1-47A5-A49E-2563002CFEEC}" type="pres">
      <dgm:prSet presAssocID="{0E39FE7D-B2BF-4735-87B7-5600E6418D5E}" presName="parTx" presStyleLbl="revTx" presStyleIdx="0" presStyleCnt="3">
        <dgm:presLayoutVars>
          <dgm:chMax val="0"/>
          <dgm:chPref val="0"/>
        </dgm:presLayoutVars>
      </dgm:prSet>
      <dgm:spPr/>
    </dgm:pt>
    <dgm:pt modelId="{CAB6B56F-EABD-4F84-A09B-A860C4D311D2}" type="pres">
      <dgm:prSet presAssocID="{1DAB6F62-9158-429B-A82F-E216F825DC2A}" presName="sibTrans" presStyleCnt="0"/>
      <dgm:spPr/>
    </dgm:pt>
    <dgm:pt modelId="{D34D859D-F690-4EA0-921E-535DE77B317B}" type="pres">
      <dgm:prSet presAssocID="{02F9A337-FEA4-492D-93E6-62FADEE2FE2C}" presName="compNode" presStyleCnt="0"/>
      <dgm:spPr/>
    </dgm:pt>
    <dgm:pt modelId="{E7785A47-3C43-4288-997A-1E09F81660A8}" type="pres">
      <dgm:prSet presAssocID="{02F9A337-FEA4-492D-93E6-62FADEE2FE2C}" presName="bgRect" presStyleLbl="bgShp" presStyleIdx="1" presStyleCnt="3"/>
      <dgm:spPr>
        <a:solidFill>
          <a:schemeClr val="accent1"/>
        </a:solidFill>
      </dgm:spPr>
    </dgm:pt>
    <dgm:pt modelId="{4EEBAA28-9383-426A-9B95-D7D93AC91984}" type="pres">
      <dgm:prSet presAssocID="{02F9A337-FEA4-492D-93E6-62FADEE2FE2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5DD7D2C7-6A02-4A82-B9DF-C5B6DA513E6D}" type="pres">
      <dgm:prSet presAssocID="{02F9A337-FEA4-492D-93E6-62FADEE2FE2C}" presName="spaceRect" presStyleCnt="0"/>
      <dgm:spPr/>
    </dgm:pt>
    <dgm:pt modelId="{B2286D98-4905-4C75-B229-5A6AC144F08B}" type="pres">
      <dgm:prSet presAssocID="{02F9A337-FEA4-492D-93E6-62FADEE2FE2C}" presName="parTx" presStyleLbl="revTx" presStyleIdx="1" presStyleCnt="3">
        <dgm:presLayoutVars>
          <dgm:chMax val="0"/>
          <dgm:chPref val="0"/>
        </dgm:presLayoutVars>
      </dgm:prSet>
      <dgm:spPr/>
    </dgm:pt>
    <dgm:pt modelId="{4F01944E-38F3-4114-94E8-730A90FD93AB}" type="pres">
      <dgm:prSet presAssocID="{654AF94C-2A8E-42ED-AD55-88FC11E82026}" presName="sibTrans" presStyleCnt="0"/>
      <dgm:spPr/>
    </dgm:pt>
    <dgm:pt modelId="{CD0C31DB-1B58-4DF7-820B-09D35204709A}" type="pres">
      <dgm:prSet presAssocID="{E1E1575F-8BB8-4F09-B0CD-F512DB3A7578}" presName="compNode" presStyleCnt="0"/>
      <dgm:spPr/>
    </dgm:pt>
    <dgm:pt modelId="{35BB4A4C-6D64-4BB5-97D5-B766D8E19CF8}" type="pres">
      <dgm:prSet presAssocID="{E1E1575F-8BB8-4F09-B0CD-F512DB3A7578}" presName="bgRect" presStyleLbl="bgShp" presStyleIdx="2" presStyleCnt="3"/>
      <dgm:spPr>
        <a:solidFill>
          <a:schemeClr val="accent1"/>
        </a:solidFill>
      </dgm:spPr>
    </dgm:pt>
    <dgm:pt modelId="{137CA341-00A9-4385-BC08-88515F1241A6}" type="pres">
      <dgm:prSet presAssocID="{E1E1575F-8BB8-4F09-B0CD-F512DB3A757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ternet outline"/>
        </a:ext>
      </dgm:extLst>
    </dgm:pt>
    <dgm:pt modelId="{FF52D2AC-F3C7-4537-BA44-75C7AC3B1D63}" type="pres">
      <dgm:prSet presAssocID="{E1E1575F-8BB8-4F09-B0CD-F512DB3A7578}" presName="spaceRect" presStyleCnt="0"/>
      <dgm:spPr/>
    </dgm:pt>
    <dgm:pt modelId="{E90A2767-C58A-4B13-BB7F-C1F88B61EDF0}" type="pres">
      <dgm:prSet presAssocID="{E1E1575F-8BB8-4F09-B0CD-F512DB3A757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A278024-6F45-4A22-9086-B379FEC969B2}" srcId="{AE2A069E-625A-4490-9F46-1FB4E10A61EA}" destId="{0E39FE7D-B2BF-4735-87B7-5600E6418D5E}" srcOrd="0" destOrd="0" parTransId="{77170A89-8E17-4BE4-8F5E-AF64C69F9BC0}" sibTransId="{1DAB6F62-9158-429B-A82F-E216F825DC2A}"/>
    <dgm:cxn modelId="{621AC180-3CE6-5543-B6F6-81BFC58678AA}" type="presOf" srcId="{E1E1575F-8BB8-4F09-B0CD-F512DB3A7578}" destId="{E90A2767-C58A-4B13-BB7F-C1F88B61EDF0}" srcOrd="0" destOrd="0" presId="urn:microsoft.com/office/officeart/2018/2/layout/IconVerticalSolidList"/>
    <dgm:cxn modelId="{27C600AA-801E-4A15-BDCC-C0FBB216B7AD}" type="presOf" srcId="{AE2A069E-625A-4490-9F46-1FB4E10A61EA}" destId="{00F60080-F3DB-44B8-9C37-6FDA9A01DD1A}" srcOrd="0" destOrd="0" presId="urn:microsoft.com/office/officeart/2018/2/layout/IconVerticalSolidList"/>
    <dgm:cxn modelId="{B54EF5C4-AE45-3C45-8FF7-B535C22B5CA1}" type="presOf" srcId="{02F9A337-FEA4-492D-93E6-62FADEE2FE2C}" destId="{B2286D98-4905-4C75-B229-5A6AC144F08B}" srcOrd="0" destOrd="0" presId="urn:microsoft.com/office/officeart/2018/2/layout/IconVerticalSolidList"/>
    <dgm:cxn modelId="{F8B663C7-B76B-4F81-8339-FCF9502C7EF1}" srcId="{AE2A069E-625A-4490-9F46-1FB4E10A61EA}" destId="{02F9A337-FEA4-492D-93E6-62FADEE2FE2C}" srcOrd="1" destOrd="0" parTransId="{3F3312EF-C12C-4EE4-9676-3E1FFB00465A}" sibTransId="{654AF94C-2A8E-42ED-AD55-88FC11E82026}"/>
    <dgm:cxn modelId="{4ADBCFD5-32D1-384C-99F9-EFF6657777E6}" type="presOf" srcId="{0E39FE7D-B2BF-4735-87B7-5600E6418D5E}" destId="{F5E7FD53-9CD1-47A5-A49E-2563002CFEEC}" srcOrd="0" destOrd="0" presId="urn:microsoft.com/office/officeart/2018/2/layout/IconVerticalSolidList"/>
    <dgm:cxn modelId="{143066DC-124A-427B-BC8F-FE202941078A}" srcId="{AE2A069E-625A-4490-9F46-1FB4E10A61EA}" destId="{E1E1575F-8BB8-4F09-B0CD-F512DB3A7578}" srcOrd="2" destOrd="0" parTransId="{90B8BAF1-F59A-477D-9B7C-4A6D5F81841B}" sibTransId="{DEAA431B-69DA-4927-B700-3BB76D644808}"/>
    <dgm:cxn modelId="{F5570940-9809-F447-A8A4-866BE8D0EDB6}" type="presParOf" srcId="{00F60080-F3DB-44B8-9C37-6FDA9A01DD1A}" destId="{10C69B55-FDDD-4B8F-8F8C-1D175932173F}" srcOrd="0" destOrd="0" presId="urn:microsoft.com/office/officeart/2018/2/layout/IconVerticalSolidList"/>
    <dgm:cxn modelId="{D128C646-2EBB-B94F-855C-19B251D76BA6}" type="presParOf" srcId="{10C69B55-FDDD-4B8F-8F8C-1D175932173F}" destId="{BC2834BE-AA64-4162-8E66-B163AFA61968}" srcOrd="0" destOrd="0" presId="urn:microsoft.com/office/officeart/2018/2/layout/IconVerticalSolidList"/>
    <dgm:cxn modelId="{84BA8301-F14F-B548-A538-6F2AE00D0250}" type="presParOf" srcId="{10C69B55-FDDD-4B8F-8F8C-1D175932173F}" destId="{E4BCEE80-56A7-4444-9F4B-C92CF3DF506E}" srcOrd="1" destOrd="0" presId="urn:microsoft.com/office/officeart/2018/2/layout/IconVerticalSolidList"/>
    <dgm:cxn modelId="{E4838544-A957-D745-A06F-7E099905678E}" type="presParOf" srcId="{10C69B55-FDDD-4B8F-8F8C-1D175932173F}" destId="{88ADDA99-DCAC-40E9-A3EA-4BE8C6D61E76}" srcOrd="2" destOrd="0" presId="urn:microsoft.com/office/officeart/2018/2/layout/IconVerticalSolidList"/>
    <dgm:cxn modelId="{62E925E5-98F5-0646-8284-3421A923C6A5}" type="presParOf" srcId="{10C69B55-FDDD-4B8F-8F8C-1D175932173F}" destId="{F5E7FD53-9CD1-47A5-A49E-2563002CFEEC}" srcOrd="3" destOrd="0" presId="urn:microsoft.com/office/officeart/2018/2/layout/IconVerticalSolidList"/>
    <dgm:cxn modelId="{09BAE8EA-4A6B-F247-B90C-40EFA68EDD43}" type="presParOf" srcId="{00F60080-F3DB-44B8-9C37-6FDA9A01DD1A}" destId="{CAB6B56F-EABD-4F84-A09B-A860C4D311D2}" srcOrd="1" destOrd="0" presId="urn:microsoft.com/office/officeart/2018/2/layout/IconVerticalSolidList"/>
    <dgm:cxn modelId="{77E1B286-C0F3-0D45-A958-01D23076AE6B}" type="presParOf" srcId="{00F60080-F3DB-44B8-9C37-6FDA9A01DD1A}" destId="{D34D859D-F690-4EA0-921E-535DE77B317B}" srcOrd="2" destOrd="0" presId="urn:microsoft.com/office/officeart/2018/2/layout/IconVerticalSolidList"/>
    <dgm:cxn modelId="{F7041EF3-AD82-6544-9FC9-D893C0407E48}" type="presParOf" srcId="{D34D859D-F690-4EA0-921E-535DE77B317B}" destId="{E7785A47-3C43-4288-997A-1E09F81660A8}" srcOrd="0" destOrd="0" presId="urn:microsoft.com/office/officeart/2018/2/layout/IconVerticalSolidList"/>
    <dgm:cxn modelId="{0CD67F7E-D0C3-A645-B6FD-3F406F4AC198}" type="presParOf" srcId="{D34D859D-F690-4EA0-921E-535DE77B317B}" destId="{4EEBAA28-9383-426A-9B95-D7D93AC91984}" srcOrd="1" destOrd="0" presId="urn:microsoft.com/office/officeart/2018/2/layout/IconVerticalSolidList"/>
    <dgm:cxn modelId="{CAD6408C-B9FC-1541-8779-8040C3912272}" type="presParOf" srcId="{D34D859D-F690-4EA0-921E-535DE77B317B}" destId="{5DD7D2C7-6A02-4A82-B9DF-C5B6DA513E6D}" srcOrd="2" destOrd="0" presId="urn:microsoft.com/office/officeart/2018/2/layout/IconVerticalSolidList"/>
    <dgm:cxn modelId="{DB071CBC-FD5E-0143-9C04-77243F39A4B9}" type="presParOf" srcId="{D34D859D-F690-4EA0-921E-535DE77B317B}" destId="{B2286D98-4905-4C75-B229-5A6AC144F08B}" srcOrd="3" destOrd="0" presId="urn:microsoft.com/office/officeart/2018/2/layout/IconVerticalSolidList"/>
    <dgm:cxn modelId="{A735CBC8-280F-3547-AC4A-245753AE6E84}" type="presParOf" srcId="{00F60080-F3DB-44B8-9C37-6FDA9A01DD1A}" destId="{4F01944E-38F3-4114-94E8-730A90FD93AB}" srcOrd="3" destOrd="0" presId="urn:microsoft.com/office/officeart/2018/2/layout/IconVerticalSolidList"/>
    <dgm:cxn modelId="{B41EB9ED-698D-A248-99DF-36E6F82558B8}" type="presParOf" srcId="{00F60080-F3DB-44B8-9C37-6FDA9A01DD1A}" destId="{CD0C31DB-1B58-4DF7-820B-09D35204709A}" srcOrd="4" destOrd="0" presId="urn:microsoft.com/office/officeart/2018/2/layout/IconVerticalSolidList"/>
    <dgm:cxn modelId="{6B38B47E-8FA3-304C-B776-F581B3C1EB5D}" type="presParOf" srcId="{CD0C31DB-1B58-4DF7-820B-09D35204709A}" destId="{35BB4A4C-6D64-4BB5-97D5-B766D8E19CF8}" srcOrd="0" destOrd="0" presId="urn:microsoft.com/office/officeart/2018/2/layout/IconVerticalSolidList"/>
    <dgm:cxn modelId="{C261353B-FB3A-0A47-A792-E8F6525119BE}" type="presParOf" srcId="{CD0C31DB-1B58-4DF7-820B-09D35204709A}" destId="{137CA341-00A9-4385-BC08-88515F1241A6}" srcOrd="1" destOrd="0" presId="urn:microsoft.com/office/officeart/2018/2/layout/IconVerticalSolidList"/>
    <dgm:cxn modelId="{1255B861-4DC8-6242-BEEC-C41AC4A93351}" type="presParOf" srcId="{CD0C31DB-1B58-4DF7-820B-09D35204709A}" destId="{FF52D2AC-F3C7-4537-BA44-75C7AC3B1D63}" srcOrd="2" destOrd="0" presId="urn:microsoft.com/office/officeart/2018/2/layout/IconVerticalSolidList"/>
    <dgm:cxn modelId="{68F8D66E-D2C5-D844-A9C1-2CF7D12B63FD}" type="presParOf" srcId="{CD0C31DB-1B58-4DF7-820B-09D35204709A}" destId="{E90A2767-C58A-4B13-BB7F-C1F88B61EDF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95066B-8E62-FA4E-90E5-A4DCEA5CC00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B4A4FAC-F3EB-B041-8B33-304CA2D1DC54}">
      <dgm:prSet custT="1"/>
      <dgm:spPr/>
      <dgm:t>
        <a:bodyPr/>
        <a:lstStyle/>
        <a:p>
          <a:pPr algn="ctr"/>
          <a:r>
            <a:rPr lang="en-US" sz="2800" b="0" i="0" dirty="0">
              <a:solidFill>
                <a:schemeClr val="tx1"/>
              </a:solidFill>
            </a:rPr>
            <a:t>Alignment of the curriculum to MCCRS (“All </a:t>
          </a:r>
          <a:r>
            <a:rPr lang="en-US" sz="2800" b="1" i="0" dirty="0">
              <a:solidFill>
                <a:schemeClr val="accent6"/>
              </a:solidFill>
            </a:rPr>
            <a:t>greens</a:t>
          </a:r>
          <a:r>
            <a:rPr lang="en-US" sz="2800" b="0" i="0" dirty="0">
              <a:solidFill>
                <a:schemeClr val="tx1"/>
              </a:solidFill>
            </a:rPr>
            <a:t>” on </a:t>
          </a:r>
          <a:r>
            <a:rPr lang="en-US" sz="2800" b="0" i="0" dirty="0" err="1">
              <a:solidFill>
                <a:schemeClr val="tx1"/>
              </a:solidFill>
            </a:rPr>
            <a:t>Edreports.com</a:t>
          </a:r>
          <a:r>
            <a:rPr lang="en-US" sz="2800" b="0" i="0" dirty="0">
              <a:solidFill>
                <a:schemeClr val="tx1"/>
              </a:solidFill>
            </a:rPr>
            <a:t>)</a:t>
          </a:r>
          <a:endParaRPr lang="en-US" sz="2800" dirty="0">
            <a:solidFill>
              <a:schemeClr val="tx1"/>
            </a:solidFill>
          </a:endParaRPr>
        </a:p>
      </dgm:t>
    </dgm:pt>
    <dgm:pt modelId="{156DD98A-81E5-3840-820E-D166F98C81E9}" type="parTrans" cxnId="{22A050D6-AA1C-BD4F-B112-D5A09600E1E7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19231698-9AC7-0A46-9EDB-AE49C472887A}" type="sibTrans" cxnId="{22A050D6-AA1C-BD4F-B112-D5A09600E1E7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03F15EE1-E2BF-BA46-9293-7B748CBB4F79}">
      <dgm:prSet custT="1"/>
      <dgm:spPr/>
      <dgm:t>
        <a:bodyPr/>
        <a:lstStyle/>
        <a:p>
          <a:pPr algn="ctr"/>
          <a:r>
            <a:rPr lang="en-US" sz="2800" b="0" i="0" dirty="0">
              <a:solidFill>
                <a:schemeClr val="tx1"/>
              </a:solidFill>
            </a:rPr>
            <a:t>Strong foundational skills development (phonological awareness, phonics)</a:t>
          </a:r>
          <a:endParaRPr lang="en-US" sz="2800" dirty="0">
            <a:solidFill>
              <a:schemeClr val="tx1"/>
            </a:solidFill>
          </a:endParaRPr>
        </a:p>
      </dgm:t>
    </dgm:pt>
    <dgm:pt modelId="{D8935906-F440-AC4E-B0A5-25CEC0D919F6}" type="parTrans" cxnId="{DC0F9FB8-C433-584A-BCD8-8EC477C4906D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702D4A94-96D4-4F47-857A-172E57879722}" type="sibTrans" cxnId="{DC0F9FB8-C433-584A-BCD8-8EC477C4906D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9F1D963E-4B91-8A45-A3FC-60ABB45812A8}">
      <dgm:prSet custT="1"/>
      <dgm:spPr/>
      <dgm:t>
        <a:bodyPr/>
        <a:lstStyle/>
        <a:p>
          <a:pPr algn="ctr"/>
          <a:r>
            <a:rPr lang="en-US" sz="2800" b="0" i="0" dirty="0">
              <a:solidFill>
                <a:schemeClr val="tx1"/>
              </a:solidFill>
            </a:rPr>
            <a:t>Accessible for beginning teachers (scripted lessons, not overly cumbersome)</a:t>
          </a:r>
          <a:endParaRPr lang="en-US" sz="2800" dirty="0">
            <a:solidFill>
              <a:schemeClr val="tx1"/>
            </a:solidFill>
          </a:endParaRPr>
        </a:p>
      </dgm:t>
    </dgm:pt>
    <dgm:pt modelId="{73BC5C07-19FE-2647-9574-059BA37B5EC8}" type="parTrans" cxnId="{C6E8C25B-BF0F-1049-B76E-FC9CD58D8057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0C5FB22D-948F-4342-B616-50CE4CE93C35}" type="sibTrans" cxnId="{C6E8C25B-BF0F-1049-B76E-FC9CD58D8057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F4C1AE1C-3BA0-6642-9586-40DDABEA64F8}">
      <dgm:prSet custT="1"/>
      <dgm:spPr/>
      <dgm:t>
        <a:bodyPr/>
        <a:lstStyle/>
        <a:p>
          <a:pPr algn="ctr"/>
          <a:r>
            <a:rPr lang="en-US" sz="2800" b="0" i="0" dirty="0">
              <a:solidFill>
                <a:schemeClr val="tx1"/>
              </a:solidFill>
            </a:rPr>
            <a:t>Diverse and high interest literature</a:t>
          </a:r>
          <a:endParaRPr lang="en-US" sz="2800" dirty="0">
            <a:solidFill>
              <a:schemeClr val="tx1"/>
            </a:solidFill>
          </a:endParaRPr>
        </a:p>
      </dgm:t>
    </dgm:pt>
    <dgm:pt modelId="{23F0D055-79EC-2044-8F93-31197124E1CB}" type="parTrans" cxnId="{E5FB1B4F-8433-EE4D-A2AB-1ADA74403D2C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81A986B8-EB49-D344-97E4-17FE64507B66}" type="sibTrans" cxnId="{E5FB1B4F-8433-EE4D-A2AB-1ADA74403D2C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CE8134D3-7ECB-4C4B-B2AE-074577CE9359}">
      <dgm:prSet custT="1"/>
      <dgm:spPr/>
      <dgm:t>
        <a:bodyPr/>
        <a:lstStyle/>
        <a:p>
          <a:pPr algn="ctr"/>
          <a:r>
            <a:rPr lang="en-US" sz="2800" b="0" i="0" dirty="0">
              <a:solidFill>
                <a:schemeClr val="tx1"/>
              </a:solidFill>
            </a:rPr>
            <a:t>Balance of fiction and non-fiction texts</a:t>
          </a:r>
          <a:endParaRPr lang="en-US" sz="2800" dirty="0">
            <a:solidFill>
              <a:schemeClr val="tx1"/>
            </a:solidFill>
          </a:endParaRPr>
        </a:p>
      </dgm:t>
    </dgm:pt>
    <dgm:pt modelId="{48B63251-1D84-3746-9F11-E4CF325458D9}" type="parTrans" cxnId="{AF51A4F9-CFA4-6A48-BC80-6D42A89C4484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DE7A592E-3A26-3944-89B9-44FAF5004C32}" type="sibTrans" cxnId="{AF51A4F9-CFA4-6A48-BC80-6D42A89C4484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07BA7ABD-EBFA-8F4D-A061-F413F84A342D}" type="pres">
      <dgm:prSet presAssocID="{A995066B-8E62-FA4E-90E5-A4DCEA5CC000}" presName="linear" presStyleCnt="0">
        <dgm:presLayoutVars>
          <dgm:animLvl val="lvl"/>
          <dgm:resizeHandles val="exact"/>
        </dgm:presLayoutVars>
      </dgm:prSet>
      <dgm:spPr/>
    </dgm:pt>
    <dgm:pt modelId="{059F78C6-65BF-7D4D-ADE5-FD6FE3B6337D}" type="pres">
      <dgm:prSet presAssocID="{0B4A4FAC-F3EB-B041-8B33-304CA2D1DC5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1CC3276-D0CD-5146-AA04-42B54342F6CB}" type="pres">
      <dgm:prSet presAssocID="{19231698-9AC7-0A46-9EDB-AE49C472887A}" presName="spacer" presStyleCnt="0"/>
      <dgm:spPr/>
    </dgm:pt>
    <dgm:pt modelId="{A8CAE4F0-4DBB-C049-95CE-9FAC23D7EB4F}" type="pres">
      <dgm:prSet presAssocID="{03F15EE1-E2BF-BA46-9293-7B748CBB4F7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5D90D17-100E-2747-A776-5407861D3D00}" type="pres">
      <dgm:prSet presAssocID="{702D4A94-96D4-4F47-857A-172E57879722}" presName="spacer" presStyleCnt="0"/>
      <dgm:spPr/>
    </dgm:pt>
    <dgm:pt modelId="{3B37F887-B03E-F14C-8C4B-BC26B3222AB3}" type="pres">
      <dgm:prSet presAssocID="{9F1D963E-4B91-8A45-A3FC-60ABB45812A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BFA2289-C595-2E48-BFE4-7CF066B2EAFB}" type="pres">
      <dgm:prSet presAssocID="{0C5FB22D-948F-4342-B616-50CE4CE93C35}" presName="spacer" presStyleCnt="0"/>
      <dgm:spPr/>
    </dgm:pt>
    <dgm:pt modelId="{C7444C40-6332-7241-B913-F32E2FEEC00E}" type="pres">
      <dgm:prSet presAssocID="{F4C1AE1C-3BA0-6642-9586-40DDABEA64F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EF10413-23B0-3241-BF7A-D5BA05407F58}" type="pres">
      <dgm:prSet presAssocID="{81A986B8-EB49-D344-97E4-17FE64507B66}" presName="spacer" presStyleCnt="0"/>
      <dgm:spPr/>
    </dgm:pt>
    <dgm:pt modelId="{0F01ADC9-697D-F349-91B6-6826174BE85D}" type="pres">
      <dgm:prSet presAssocID="{CE8134D3-7ECB-4C4B-B2AE-074577CE9359}" presName="parentText" presStyleLbl="node1" presStyleIdx="4" presStyleCnt="5" custLinFactNeighborX="-7017" custLinFactNeighborY="3961">
        <dgm:presLayoutVars>
          <dgm:chMax val="0"/>
          <dgm:bulletEnabled val="1"/>
        </dgm:presLayoutVars>
      </dgm:prSet>
      <dgm:spPr/>
    </dgm:pt>
  </dgm:ptLst>
  <dgm:cxnLst>
    <dgm:cxn modelId="{31453036-ACFD-284B-A5F0-C77B5D301FDC}" type="presOf" srcId="{0B4A4FAC-F3EB-B041-8B33-304CA2D1DC54}" destId="{059F78C6-65BF-7D4D-ADE5-FD6FE3B6337D}" srcOrd="0" destOrd="0" presId="urn:microsoft.com/office/officeart/2005/8/layout/vList2"/>
    <dgm:cxn modelId="{E1A31645-1D0C-1844-A937-400C7363604D}" type="presOf" srcId="{CE8134D3-7ECB-4C4B-B2AE-074577CE9359}" destId="{0F01ADC9-697D-F349-91B6-6826174BE85D}" srcOrd="0" destOrd="0" presId="urn:microsoft.com/office/officeart/2005/8/layout/vList2"/>
    <dgm:cxn modelId="{8241514A-6B5E-0341-920E-55C6DBC79FA6}" type="presOf" srcId="{03F15EE1-E2BF-BA46-9293-7B748CBB4F79}" destId="{A8CAE4F0-4DBB-C049-95CE-9FAC23D7EB4F}" srcOrd="0" destOrd="0" presId="urn:microsoft.com/office/officeart/2005/8/layout/vList2"/>
    <dgm:cxn modelId="{E5FB1B4F-8433-EE4D-A2AB-1ADA74403D2C}" srcId="{A995066B-8E62-FA4E-90E5-A4DCEA5CC000}" destId="{F4C1AE1C-3BA0-6642-9586-40DDABEA64F8}" srcOrd="3" destOrd="0" parTransId="{23F0D055-79EC-2044-8F93-31197124E1CB}" sibTransId="{81A986B8-EB49-D344-97E4-17FE64507B66}"/>
    <dgm:cxn modelId="{C6E8C25B-BF0F-1049-B76E-FC9CD58D8057}" srcId="{A995066B-8E62-FA4E-90E5-A4DCEA5CC000}" destId="{9F1D963E-4B91-8A45-A3FC-60ABB45812A8}" srcOrd="2" destOrd="0" parTransId="{73BC5C07-19FE-2647-9574-059BA37B5EC8}" sibTransId="{0C5FB22D-948F-4342-B616-50CE4CE93C35}"/>
    <dgm:cxn modelId="{0132749B-4221-8D43-9637-7EDA1F37C451}" type="presOf" srcId="{A995066B-8E62-FA4E-90E5-A4DCEA5CC000}" destId="{07BA7ABD-EBFA-8F4D-A061-F413F84A342D}" srcOrd="0" destOrd="0" presId="urn:microsoft.com/office/officeart/2005/8/layout/vList2"/>
    <dgm:cxn modelId="{DC0F9FB8-C433-584A-BCD8-8EC477C4906D}" srcId="{A995066B-8E62-FA4E-90E5-A4DCEA5CC000}" destId="{03F15EE1-E2BF-BA46-9293-7B748CBB4F79}" srcOrd="1" destOrd="0" parTransId="{D8935906-F440-AC4E-B0A5-25CEC0D919F6}" sibTransId="{702D4A94-96D4-4F47-857A-172E57879722}"/>
    <dgm:cxn modelId="{22A050D6-AA1C-BD4F-B112-D5A09600E1E7}" srcId="{A995066B-8E62-FA4E-90E5-A4DCEA5CC000}" destId="{0B4A4FAC-F3EB-B041-8B33-304CA2D1DC54}" srcOrd="0" destOrd="0" parTransId="{156DD98A-81E5-3840-820E-D166F98C81E9}" sibTransId="{19231698-9AC7-0A46-9EDB-AE49C472887A}"/>
    <dgm:cxn modelId="{802FE2E3-F678-924F-A608-67C2472596B0}" type="presOf" srcId="{F4C1AE1C-3BA0-6642-9586-40DDABEA64F8}" destId="{C7444C40-6332-7241-B913-F32E2FEEC00E}" srcOrd="0" destOrd="0" presId="urn:microsoft.com/office/officeart/2005/8/layout/vList2"/>
    <dgm:cxn modelId="{CC3F89E4-84AA-6946-9C09-324A446FF098}" type="presOf" srcId="{9F1D963E-4B91-8A45-A3FC-60ABB45812A8}" destId="{3B37F887-B03E-F14C-8C4B-BC26B3222AB3}" srcOrd="0" destOrd="0" presId="urn:microsoft.com/office/officeart/2005/8/layout/vList2"/>
    <dgm:cxn modelId="{AF51A4F9-CFA4-6A48-BC80-6D42A89C4484}" srcId="{A995066B-8E62-FA4E-90E5-A4DCEA5CC000}" destId="{CE8134D3-7ECB-4C4B-B2AE-074577CE9359}" srcOrd="4" destOrd="0" parTransId="{48B63251-1D84-3746-9F11-E4CF325458D9}" sibTransId="{DE7A592E-3A26-3944-89B9-44FAF5004C32}"/>
    <dgm:cxn modelId="{86FDE423-9CFC-584B-B209-EE7A5C1B64FE}" type="presParOf" srcId="{07BA7ABD-EBFA-8F4D-A061-F413F84A342D}" destId="{059F78C6-65BF-7D4D-ADE5-FD6FE3B6337D}" srcOrd="0" destOrd="0" presId="urn:microsoft.com/office/officeart/2005/8/layout/vList2"/>
    <dgm:cxn modelId="{12B5155C-F0BE-6744-A9BD-B10FC915289B}" type="presParOf" srcId="{07BA7ABD-EBFA-8F4D-A061-F413F84A342D}" destId="{A1CC3276-D0CD-5146-AA04-42B54342F6CB}" srcOrd="1" destOrd="0" presId="urn:microsoft.com/office/officeart/2005/8/layout/vList2"/>
    <dgm:cxn modelId="{4721B169-5996-A643-BA9B-1F21DF0A5FE5}" type="presParOf" srcId="{07BA7ABD-EBFA-8F4D-A061-F413F84A342D}" destId="{A8CAE4F0-4DBB-C049-95CE-9FAC23D7EB4F}" srcOrd="2" destOrd="0" presId="urn:microsoft.com/office/officeart/2005/8/layout/vList2"/>
    <dgm:cxn modelId="{3E3E97AB-002F-EE44-A975-DF35958E8C30}" type="presParOf" srcId="{07BA7ABD-EBFA-8F4D-A061-F413F84A342D}" destId="{E5D90D17-100E-2747-A776-5407861D3D00}" srcOrd="3" destOrd="0" presId="urn:microsoft.com/office/officeart/2005/8/layout/vList2"/>
    <dgm:cxn modelId="{CDCF6255-09C5-154A-BD77-A2D11FB091C9}" type="presParOf" srcId="{07BA7ABD-EBFA-8F4D-A061-F413F84A342D}" destId="{3B37F887-B03E-F14C-8C4B-BC26B3222AB3}" srcOrd="4" destOrd="0" presId="urn:microsoft.com/office/officeart/2005/8/layout/vList2"/>
    <dgm:cxn modelId="{87EA92A1-60E0-2445-8116-1C6B59D6B9DB}" type="presParOf" srcId="{07BA7ABD-EBFA-8F4D-A061-F413F84A342D}" destId="{BBFA2289-C595-2E48-BFE4-7CF066B2EAFB}" srcOrd="5" destOrd="0" presId="urn:microsoft.com/office/officeart/2005/8/layout/vList2"/>
    <dgm:cxn modelId="{5BB65733-D27F-1A46-8AF1-B697AD88D64F}" type="presParOf" srcId="{07BA7ABD-EBFA-8F4D-A061-F413F84A342D}" destId="{C7444C40-6332-7241-B913-F32E2FEEC00E}" srcOrd="6" destOrd="0" presId="urn:microsoft.com/office/officeart/2005/8/layout/vList2"/>
    <dgm:cxn modelId="{E3F455FB-4274-4A49-BFCE-2ED027792844}" type="presParOf" srcId="{07BA7ABD-EBFA-8F4D-A061-F413F84A342D}" destId="{EEF10413-23B0-3241-BF7A-D5BA05407F58}" srcOrd="7" destOrd="0" presId="urn:microsoft.com/office/officeart/2005/8/layout/vList2"/>
    <dgm:cxn modelId="{05687340-5554-8E42-A067-F650EE55B688}" type="presParOf" srcId="{07BA7ABD-EBFA-8F4D-A061-F413F84A342D}" destId="{0F01ADC9-697D-F349-91B6-6826174BE85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09880F-E7A1-CA4D-B4BA-6FB246A8570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2A46C2-641B-6D44-A461-E26D644C5FB9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1. Phonemic Awareness</a:t>
          </a:r>
        </a:p>
      </dgm:t>
    </dgm:pt>
    <dgm:pt modelId="{1F3395ED-6196-1D44-9C4B-44C62472C495}" type="parTrans" cxnId="{B2311805-4C30-DD4C-934D-36FBB7C5365A}">
      <dgm:prSet/>
      <dgm:spPr/>
      <dgm:t>
        <a:bodyPr/>
        <a:lstStyle/>
        <a:p>
          <a:endParaRPr lang="en-US"/>
        </a:p>
      </dgm:t>
    </dgm:pt>
    <dgm:pt modelId="{D271AEC7-A8E0-0143-BFD5-C92091F08FCA}" type="sibTrans" cxnId="{B2311805-4C30-DD4C-934D-36FBB7C5365A}">
      <dgm:prSet/>
      <dgm:spPr/>
      <dgm:t>
        <a:bodyPr/>
        <a:lstStyle/>
        <a:p>
          <a:endParaRPr lang="en-US"/>
        </a:p>
      </dgm:t>
    </dgm:pt>
    <dgm:pt modelId="{8FFE48B4-209D-D544-A76D-F0F237ECDE1C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2. Phonics</a:t>
          </a:r>
        </a:p>
      </dgm:t>
    </dgm:pt>
    <dgm:pt modelId="{1A550CC1-CCEC-6A47-81E5-3BBFE1D7E8AD}" type="parTrans" cxnId="{410CF605-9B19-6245-9505-D59571C66AC9}">
      <dgm:prSet/>
      <dgm:spPr/>
      <dgm:t>
        <a:bodyPr/>
        <a:lstStyle/>
        <a:p>
          <a:endParaRPr lang="en-US"/>
        </a:p>
      </dgm:t>
    </dgm:pt>
    <dgm:pt modelId="{CDE8C8C6-90D6-5A48-B29C-46F66CEEC4EE}" type="sibTrans" cxnId="{410CF605-9B19-6245-9505-D59571C66AC9}">
      <dgm:prSet/>
      <dgm:spPr/>
      <dgm:t>
        <a:bodyPr/>
        <a:lstStyle/>
        <a:p>
          <a:endParaRPr lang="en-US"/>
        </a:p>
      </dgm:t>
    </dgm:pt>
    <dgm:pt modelId="{9C7EA75B-0FE6-DC4C-B1DA-7913D9C9E813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3. Fluency</a:t>
          </a:r>
        </a:p>
      </dgm:t>
    </dgm:pt>
    <dgm:pt modelId="{8DDADE89-0B1B-A64E-B297-F8CD7E5BACAA}" type="parTrans" cxnId="{F5779548-1518-554C-8611-5F9C2E3AB401}">
      <dgm:prSet/>
      <dgm:spPr/>
      <dgm:t>
        <a:bodyPr/>
        <a:lstStyle/>
        <a:p>
          <a:endParaRPr lang="en-US"/>
        </a:p>
      </dgm:t>
    </dgm:pt>
    <dgm:pt modelId="{35532E13-F6B6-D44F-865A-0A927B86EA61}" type="sibTrans" cxnId="{F5779548-1518-554C-8611-5F9C2E3AB401}">
      <dgm:prSet/>
      <dgm:spPr/>
      <dgm:t>
        <a:bodyPr/>
        <a:lstStyle/>
        <a:p>
          <a:endParaRPr lang="en-US"/>
        </a:p>
      </dgm:t>
    </dgm:pt>
    <dgm:pt modelId="{66A611C7-9A55-9740-807D-E8CD0D5C8098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4. Vocabulary</a:t>
          </a:r>
        </a:p>
      </dgm:t>
    </dgm:pt>
    <dgm:pt modelId="{58F15E6A-342B-0949-8294-DE095F295D3F}" type="parTrans" cxnId="{FCEEF45D-685E-E745-986A-E39A2050FF76}">
      <dgm:prSet/>
      <dgm:spPr/>
      <dgm:t>
        <a:bodyPr/>
        <a:lstStyle/>
        <a:p>
          <a:endParaRPr lang="en-US"/>
        </a:p>
      </dgm:t>
    </dgm:pt>
    <dgm:pt modelId="{375A82A6-FCD0-8E4A-9655-16ED201C3504}" type="sibTrans" cxnId="{FCEEF45D-685E-E745-986A-E39A2050FF76}">
      <dgm:prSet/>
      <dgm:spPr/>
      <dgm:t>
        <a:bodyPr/>
        <a:lstStyle/>
        <a:p>
          <a:endParaRPr lang="en-US"/>
        </a:p>
      </dgm:t>
    </dgm:pt>
    <dgm:pt modelId="{61B1A6BB-360F-E94A-BF8E-7B1EA9769CFB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5. Comprehension</a:t>
          </a:r>
        </a:p>
      </dgm:t>
    </dgm:pt>
    <dgm:pt modelId="{6DC79966-8439-E84D-9216-17098D20C131}" type="parTrans" cxnId="{45909C63-2F0B-3747-849C-F790B46AD954}">
      <dgm:prSet/>
      <dgm:spPr/>
      <dgm:t>
        <a:bodyPr/>
        <a:lstStyle/>
        <a:p>
          <a:endParaRPr lang="en-US"/>
        </a:p>
      </dgm:t>
    </dgm:pt>
    <dgm:pt modelId="{78F81B96-6A03-3447-9655-67889F6DE4EC}" type="sibTrans" cxnId="{45909C63-2F0B-3747-849C-F790B46AD954}">
      <dgm:prSet/>
      <dgm:spPr/>
      <dgm:t>
        <a:bodyPr/>
        <a:lstStyle/>
        <a:p>
          <a:endParaRPr lang="en-US"/>
        </a:p>
      </dgm:t>
    </dgm:pt>
    <dgm:pt modelId="{FA595E8F-61D7-3045-AB3B-D3EA0CB3110E}" type="pres">
      <dgm:prSet presAssocID="{F909880F-E7A1-CA4D-B4BA-6FB246A85705}" presName="linear" presStyleCnt="0">
        <dgm:presLayoutVars>
          <dgm:animLvl val="lvl"/>
          <dgm:resizeHandles val="exact"/>
        </dgm:presLayoutVars>
      </dgm:prSet>
      <dgm:spPr/>
    </dgm:pt>
    <dgm:pt modelId="{2814D57D-1B81-F34E-ADDA-953D199CE2FF}" type="pres">
      <dgm:prSet presAssocID="{8E2A46C2-641B-6D44-A461-E26D644C5FB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43105ED-BA51-0E4E-A74F-1E1AABF2001C}" type="pres">
      <dgm:prSet presAssocID="{D271AEC7-A8E0-0143-BFD5-C92091F08FCA}" presName="spacer" presStyleCnt="0"/>
      <dgm:spPr/>
    </dgm:pt>
    <dgm:pt modelId="{FF5C8DC6-49AF-5546-92C7-C7B9D1B4A7F6}" type="pres">
      <dgm:prSet presAssocID="{8FFE48B4-209D-D544-A76D-F0F237ECDE1C}" presName="parentText" presStyleLbl="node1" presStyleIdx="1" presStyleCnt="5" custLinFactNeighborX="-258" custLinFactNeighborY="37485">
        <dgm:presLayoutVars>
          <dgm:chMax val="0"/>
          <dgm:bulletEnabled val="1"/>
        </dgm:presLayoutVars>
      </dgm:prSet>
      <dgm:spPr/>
    </dgm:pt>
    <dgm:pt modelId="{E04DF4F3-D616-224D-A39D-6CDD7A1B1037}" type="pres">
      <dgm:prSet presAssocID="{CDE8C8C6-90D6-5A48-B29C-46F66CEEC4EE}" presName="spacer" presStyleCnt="0"/>
      <dgm:spPr/>
    </dgm:pt>
    <dgm:pt modelId="{D291AD9A-9FE2-534D-8949-59E55422F2B5}" type="pres">
      <dgm:prSet presAssocID="{9C7EA75B-0FE6-DC4C-B1DA-7913D9C9E81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075AA6A-63AA-4745-8530-7142B4A54F60}" type="pres">
      <dgm:prSet presAssocID="{35532E13-F6B6-D44F-865A-0A927B86EA61}" presName="spacer" presStyleCnt="0"/>
      <dgm:spPr/>
    </dgm:pt>
    <dgm:pt modelId="{4DEC43FE-DBBD-E049-BFC1-6EAEB7A1821A}" type="pres">
      <dgm:prSet presAssocID="{66A611C7-9A55-9740-807D-E8CD0D5C809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24DD9AE-24FC-CE41-A751-5A0B94B9AEB5}" type="pres">
      <dgm:prSet presAssocID="{375A82A6-FCD0-8E4A-9655-16ED201C3504}" presName="spacer" presStyleCnt="0"/>
      <dgm:spPr/>
    </dgm:pt>
    <dgm:pt modelId="{E678E113-916A-5144-9AC5-826A782DFE24}" type="pres">
      <dgm:prSet presAssocID="{61B1A6BB-360F-E94A-BF8E-7B1EA9769CF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2311805-4C30-DD4C-934D-36FBB7C5365A}" srcId="{F909880F-E7A1-CA4D-B4BA-6FB246A85705}" destId="{8E2A46C2-641B-6D44-A461-E26D644C5FB9}" srcOrd="0" destOrd="0" parTransId="{1F3395ED-6196-1D44-9C4B-44C62472C495}" sibTransId="{D271AEC7-A8E0-0143-BFD5-C92091F08FCA}"/>
    <dgm:cxn modelId="{410CF605-9B19-6245-9505-D59571C66AC9}" srcId="{F909880F-E7A1-CA4D-B4BA-6FB246A85705}" destId="{8FFE48B4-209D-D544-A76D-F0F237ECDE1C}" srcOrd="1" destOrd="0" parTransId="{1A550CC1-CCEC-6A47-81E5-3BBFE1D7E8AD}" sibTransId="{CDE8C8C6-90D6-5A48-B29C-46F66CEEC4EE}"/>
    <dgm:cxn modelId="{B814C213-779C-6743-83B1-09DD97C722E5}" type="presOf" srcId="{61B1A6BB-360F-E94A-BF8E-7B1EA9769CFB}" destId="{E678E113-916A-5144-9AC5-826A782DFE24}" srcOrd="0" destOrd="0" presId="urn:microsoft.com/office/officeart/2005/8/layout/vList2"/>
    <dgm:cxn modelId="{4EA92616-C8F6-F242-A3E4-0AA9BCA32022}" type="presOf" srcId="{9C7EA75B-0FE6-DC4C-B1DA-7913D9C9E813}" destId="{D291AD9A-9FE2-534D-8949-59E55422F2B5}" srcOrd="0" destOrd="0" presId="urn:microsoft.com/office/officeart/2005/8/layout/vList2"/>
    <dgm:cxn modelId="{F5779548-1518-554C-8611-5F9C2E3AB401}" srcId="{F909880F-E7A1-CA4D-B4BA-6FB246A85705}" destId="{9C7EA75B-0FE6-DC4C-B1DA-7913D9C9E813}" srcOrd="2" destOrd="0" parTransId="{8DDADE89-0B1B-A64E-B297-F8CD7E5BACAA}" sibTransId="{35532E13-F6B6-D44F-865A-0A927B86EA61}"/>
    <dgm:cxn modelId="{53C60859-5522-A148-9EB1-2E10CF88E92F}" type="presOf" srcId="{F909880F-E7A1-CA4D-B4BA-6FB246A85705}" destId="{FA595E8F-61D7-3045-AB3B-D3EA0CB3110E}" srcOrd="0" destOrd="0" presId="urn:microsoft.com/office/officeart/2005/8/layout/vList2"/>
    <dgm:cxn modelId="{FCEEF45D-685E-E745-986A-E39A2050FF76}" srcId="{F909880F-E7A1-CA4D-B4BA-6FB246A85705}" destId="{66A611C7-9A55-9740-807D-E8CD0D5C8098}" srcOrd="3" destOrd="0" parTransId="{58F15E6A-342B-0949-8294-DE095F295D3F}" sibTransId="{375A82A6-FCD0-8E4A-9655-16ED201C3504}"/>
    <dgm:cxn modelId="{45909C63-2F0B-3747-849C-F790B46AD954}" srcId="{F909880F-E7A1-CA4D-B4BA-6FB246A85705}" destId="{61B1A6BB-360F-E94A-BF8E-7B1EA9769CFB}" srcOrd="4" destOrd="0" parTransId="{6DC79966-8439-E84D-9216-17098D20C131}" sibTransId="{78F81B96-6A03-3447-9655-67889F6DE4EC}"/>
    <dgm:cxn modelId="{4ED7B278-AEF0-AF4E-B63D-C6A5F28ACC85}" type="presOf" srcId="{66A611C7-9A55-9740-807D-E8CD0D5C8098}" destId="{4DEC43FE-DBBD-E049-BFC1-6EAEB7A1821A}" srcOrd="0" destOrd="0" presId="urn:microsoft.com/office/officeart/2005/8/layout/vList2"/>
    <dgm:cxn modelId="{2A88877E-9377-0F40-BE03-6C7EF4ABF823}" type="presOf" srcId="{8E2A46C2-641B-6D44-A461-E26D644C5FB9}" destId="{2814D57D-1B81-F34E-ADDA-953D199CE2FF}" srcOrd="0" destOrd="0" presId="urn:microsoft.com/office/officeart/2005/8/layout/vList2"/>
    <dgm:cxn modelId="{6BE8E791-59FC-DD46-8135-02D39486490A}" type="presOf" srcId="{8FFE48B4-209D-D544-A76D-F0F237ECDE1C}" destId="{FF5C8DC6-49AF-5546-92C7-C7B9D1B4A7F6}" srcOrd="0" destOrd="0" presId="urn:microsoft.com/office/officeart/2005/8/layout/vList2"/>
    <dgm:cxn modelId="{22A98390-A4DC-9B4D-BEDE-D42EE25E8BA3}" type="presParOf" srcId="{FA595E8F-61D7-3045-AB3B-D3EA0CB3110E}" destId="{2814D57D-1B81-F34E-ADDA-953D199CE2FF}" srcOrd="0" destOrd="0" presId="urn:microsoft.com/office/officeart/2005/8/layout/vList2"/>
    <dgm:cxn modelId="{BD034F9F-895D-2D46-BC1B-A1E2E5A392EC}" type="presParOf" srcId="{FA595E8F-61D7-3045-AB3B-D3EA0CB3110E}" destId="{543105ED-BA51-0E4E-A74F-1E1AABF2001C}" srcOrd="1" destOrd="0" presId="urn:microsoft.com/office/officeart/2005/8/layout/vList2"/>
    <dgm:cxn modelId="{F1D6D801-72E4-0C4D-BECF-9BAF70AB68FF}" type="presParOf" srcId="{FA595E8F-61D7-3045-AB3B-D3EA0CB3110E}" destId="{FF5C8DC6-49AF-5546-92C7-C7B9D1B4A7F6}" srcOrd="2" destOrd="0" presId="urn:microsoft.com/office/officeart/2005/8/layout/vList2"/>
    <dgm:cxn modelId="{34ED559E-8F6A-AE4B-83DD-ABF31D608856}" type="presParOf" srcId="{FA595E8F-61D7-3045-AB3B-D3EA0CB3110E}" destId="{E04DF4F3-D616-224D-A39D-6CDD7A1B1037}" srcOrd="3" destOrd="0" presId="urn:microsoft.com/office/officeart/2005/8/layout/vList2"/>
    <dgm:cxn modelId="{12A355B4-B85E-C546-B125-95F3918DCFE4}" type="presParOf" srcId="{FA595E8F-61D7-3045-AB3B-D3EA0CB3110E}" destId="{D291AD9A-9FE2-534D-8949-59E55422F2B5}" srcOrd="4" destOrd="0" presId="urn:microsoft.com/office/officeart/2005/8/layout/vList2"/>
    <dgm:cxn modelId="{F72677EC-4191-1446-B07F-03A6E88F27B7}" type="presParOf" srcId="{FA595E8F-61D7-3045-AB3B-D3EA0CB3110E}" destId="{0075AA6A-63AA-4745-8530-7142B4A54F60}" srcOrd="5" destOrd="0" presId="urn:microsoft.com/office/officeart/2005/8/layout/vList2"/>
    <dgm:cxn modelId="{2AB0B619-523F-2545-9DAD-E507E1206FCE}" type="presParOf" srcId="{FA595E8F-61D7-3045-AB3B-D3EA0CB3110E}" destId="{4DEC43FE-DBBD-E049-BFC1-6EAEB7A1821A}" srcOrd="6" destOrd="0" presId="urn:microsoft.com/office/officeart/2005/8/layout/vList2"/>
    <dgm:cxn modelId="{07356739-13CD-6B4B-ADA0-1657F8AF2AF2}" type="presParOf" srcId="{FA595E8F-61D7-3045-AB3B-D3EA0CB3110E}" destId="{624DD9AE-24FC-CE41-A751-5A0B94B9AEB5}" srcOrd="7" destOrd="0" presId="urn:microsoft.com/office/officeart/2005/8/layout/vList2"/>
    <dgm:cxn modelId="{BDDE1063-383E-774C-9077-72A8669A1BDB}" type="presParOf" srcId="{FA595E8F-61D7-3045-AB3B-D3EA0CB3110E}" destId="{E678E113-916A-5144-9AC5-826A782DFE2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2834BE-AA64-4162-8E66-B163AFA61968}">
      <dsp:nvSpPr>
        <dsp:cNvPr id="0" name=""/>
        <dsp:cNvSpPr/>
      </dsp:nvSpPr>
      <dsp:spPr>
        <a:xfrm>
          <a:off x="0" y="4346"/>
          <a:ext cx="9976985" cy="1298757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BCEE80-56A7-4444-9F4B-C92CF3DF506E}">
      <dsp:nvSpPr>
        <dsp:cNvPr id="0" name=""/>
        <dsp:cNvSpPr/>
      </dsp:nvSpPr>
      <dsp:spPr>
        <a:xfrm>
          <a:off x="392874" y="296567"/>
          <a:ext cx="715015" cy="7143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E7FD53-9CD1-47A5-A49E-2563002CFEEC}">
      <dsp:nvSpPr>
        <dsp:cNvPr id="0" name=""/>
        <dsp:cNvSpPr/>
      </dsp:nvSpPr>
      <dsp:spPr>
        <a:xfrm>
          <a:off x="1500763" y="4346"/>
          <a:ext cx="8135180" cy="130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586" tIns="137586" rIns="137586" bIns="137586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Share research on the impact of selection of materials based in the Science of Reading.</a:t>
          </a:r>
        </a:p>
      </dsp:txBody>
      <dsp:txXfrm>
        <a:off x="1500763" y="4346"/>
        <a:ext cx="8135180" cy="1300027"/>
      </dsp:txXfrm>
    </dsp:sp>
    <dsp:sp modelId="{E7785A47-3C43-4288-997A-1E09F81660A8}">
      <dsp:nvSpPr>
        <dsp:cNvPr id="0" name=""/>
        <dsp:cNvSpPr/>
      </dsp:nvSpPr>
      <dsp:spPr>
        <a:xfrm>
          <a:off x="0" y="1525655"/>
          <a:ext cx="9976985" cy="1298757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EBAA28-9383-426A-9B95-D7D93AC91984}">
      <dsp:nvSpPr>
        <dsp:cNvPr id="0" name=""/>
        <dsp:cNvSpPr/>
      </dsp:nvSpPr>
      <dsp:spPr>
        <a:xfrm>
          <a:off x="392874" y="1817875"/>
          <a:ext cx="715015" cy="7143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286D98-4905-4C75-B229-5A6AC144F08B}">
      <dsp:nvSpPr>
        <dsp:cNvPr id="0" name=""/>
        <dsp:cNvSpPr/>
      </dsp:nvSpPr>
      <dsp:spPr>
        <a:xfrm>
          <a:off x="1500763" y="1525655"/>
          <a:ext cx="8135180" cy="130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586" tIns="137586" rIns="137586" bIns="137586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Discuss process of selecting high-quality instructional materials.</a:t>
          </a:r>
          <a:br>
            <a:rPr lang="en-US" sz="3200" kern="1200" dirty="0"/>
          </a:br>
          <a:endParaRPr lang="en-US" sz="3200" kern="1200" dirty="0"/>
        </a:p>
      </dsp:txBody>
      <dsp:txXfrm>
        <a:off x="1500763" y="1525655"/>
        <a:ext cx="8135180" cy="1300027"/>
      </dsp:txXfrm>
    </dsp:sp>
    <dsp:sp modelId="{35BB4A4C-6D64-4BB5-97D5-B766D8E19CF8}">
      <dsp:nvSpPr>
        <dsp:cNvPr id="0" name=""/>
        <dsp:cNvSpPr/>
      </dsp:nvSpPr>
      <dsp:spPr>
        <a:xfrm>
          <a:off x="0" y="3046963"/>
          <a:ext cx="9976985" cy="1298757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CA341-00A9-4385-BC08-88515F1241A6}">
      <dsp:nvSpPr>
        <dsp:cNvPr id="0" name=""/>
        <dsp:cNvSpPr/>
      </dsp:nvSpPr>
      <dsp:spPr>
        <a:xfrm>
          <a:off x="392874" y="3339184"/>
          <a:ext cx="715015" cy="7143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0A2767-C58A-4B13-BB7F-C1F88B61EDF0}">
      <dsp:nvSpPr>
        <dsp:cNvPr id="0" name=""/>
        <dsp:cNvSpPr/>
      </dsp:nvSpPr>
      <dsp:spPr>
        <a:xfrm>
          <a:off x="1500763" y="3046963"/>
          <a:ext cx="8135180" cy="130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586" tIns="137586" rIns="137586" bIns="137586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Share concrete tools to aid in the selection of high-quality instructional materials.</a:t>
          </a:r>
        </a:p>
      </dsp:txBody>
      <dsp:txXfrm>
        <a:off x="1500763" y="3046963"/>
        <a:ext cx="8135180" cy="13000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9F78C6-65BF-7D4D-ADE5-FD6FE3B6337D}">
      <dsp:nvSpPr>
        <dsp:cNvPr id="0" name=""/>
        <dsp:cNvSpPr/>
      </dsp:nvSpPr>
      <dsp:spPr>
        <a:xfrm>
          <a:off x="0" y="1022"/>
          <a:ext cx="9976985" cy="9235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solidFill>
                <a:schemeClr val="tx1"/>
              </a:solidFill>
            </a:rPr>
            <a:t>Alignment of the curriculum to MCCRS (“All </a:t>
          </a:r>
          <a:r>
            <a:rPr lang="en-US" sz="2800" b="1" i="0" kern="1200" dirty="0">
              <a:solidFill>
                <a:schemeClr val="accent6"/>
              </a:solidFill>
            </a:rPr>
            <a:t>greens</a:t>
          </a:r>
          <a:r>
            <a:rPr lang="en-US" sz="2800" b="0" i="0" kern="1200" dirty="0">
              <a:solidFill>
                <a:schemeClr val="tx1"/>
              </a:solidFill>
            </a:rPr>
            <a:t>” on </a:t>
          </a:r>
          <a:r>
            <a:rPr lang="en-US" sz="2800" b="0" i="0" kern="1200" dirty="0" err="1">
              <a:solidFill>
                <a:schemeClr val="tx1"/>
              </a:solidFill>
            </a:rPr>
            <a:t>Edreports.com</a:t>
          </a:r>
          <a:r>
            <a:rPr lang="en-US" sz="2800" b="0" i="0" kern="1200" dirty="0">
              <a:solidFill>
                <a:schemeClr val="tx1"/>
              </a:solidFill>
            </a:rPr>
            <a:t>)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45085" y="46107"/>
        <a:ext cx="9886815" cy="833398"/>
      </dsp:txXfrm>
    </dsp:sp>
    <dsp:sp modelId="{A8CAE4F0-4DBB-C049-95CE-9FAC23D7EB4F}">
      <dsp:nvSpPr>
        <dsp:cNvPr id="0" name=""/>
        <dsp:cNvSpPr/>
      </dsp:nvSpPr>
      <dsp:spPr>
        <a:xfrm>
          <a:off x="0" y="936431"/>
          <a:ext cx="9976985" cy="9235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solidFill>
                <a:schemeClr val="tx1"/>
              </a:solidFill>
            </a:rPr>
            <a:t>Strong foundational skills development (phonological awareness, phonics)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45085" y="981516"/>
        <a:ext cx="9886815" cy="833398"/>
      </dsp:txXfrm>
    </dsp:sp>
    <dsp:sp modelId="{3B37F887-B03E-F14C-8C4B-BC26B3222AB3}">
      <dsp:nvSpPr>
        <dsp:cNvPr id="0" name=""/>
        <dsp:cNvSpPr/>
      </dsp:nvSpPr>
      <dsp:spPr>
        <a:xfrm>
          <a:off x="0" y="1871841"/>
          <a:ext cx="9976985" cy="9235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solidFill>
                <a:schemeClr val="tx1"/>
              </a:solidFill>
            </a:rPr>
            <a:t>Accessible for beginning teachers (scripted lessons, not overly cumbersome)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45085" y="1916926"/>
        <a:ext cx="9886815" cy="833398"/>
      </dsp:txXfrm>
    </dsp:sp>
    <dsp:sp modelId="{C7444C40-6332-7241-B913-F32E2FEEC00E}">
      <dsp:nvSpPr>
        <dsp:cNvPr id="0" name=""/>
        <dsp:cNvSpPr/>
      </dsp:nvSpPr>
      <dsp:spPr>
        <a:xfrm>
          <a:off x="0" y="2807250"/>
          <a:ext cx="9976985" cy="9235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solidFill>
                <a:schemeClr val="tx1"/>
              </a:solidFill>
            </a:rPr>
            <a:t>Diverse and high interest literature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45085" y="2852335"/>
        <a:ext cx="9886815" cy="833398"/>
      </dsp:txXfrm>
    </dsp:sp>
    <dsp:sp modelId="{0F01ADC9-697D-F349-91B6-6826174BE85D}">
      <dsp:nvSpPr>
        <dsp:cNvPr id="0" name=""/>
        <dsp:cNvSpPr/>
      </dsp:nvSpPr>
      <dsp:spPr>
        <a:xfrm>
          <a:off x="0" y="3743128"/>
          <a:ext cx="9976985" cy="9235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solidFill>
                <a:schemeClr val="tx1"/>
              </a:solidFill>
            </a:rPr>
            <a:t>Balance of fiction and non-fiction texts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45085" y="3788213"/>
        <a:ext cx="9886815" cy="8333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14D57D-1B81-F34E-ADDA-953D199CE2FF}">
      <dsp:nvSpPr>
        <dsp:cNvPr id="0" name=""/>
        <dsp:cNvSpPr/>
      </dsp:nvSpPr>
      <dsp:spPr>
        <a:xfrm>
          <a:off x="0" y="12251"/>
          <a:ext cx="4426893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chemeClr val="tx1"/>
              </a:solidFill>
            </a:rPr>
            <a:t>1. Phonemic Awareness</a:t>
          </a:r>
        </a:p>
      </dsp:txBody>
      <dsp:txXfrm>
        <a:off x="38638" y="50889"/>
        <a:ext cx="4349617" cy="714229"/>
      </dsp:txXfrm>
    </dsp:sp>
    <dsp:sp modelId="{FF5C8DC6-49AF-5546-92C7-C7B9D1B4A7F6}">
      <dsp:nvSpPr>
        <dsp:cNvPr id="0" name=""/>
        <dsp:cNvSpPr/>
      </dsp:nvSpPr>
      <dsp:spPr>
        <a:xfrm>
          <a:off x="0" y="934422"/>
          <a:ext cx="4426893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chemeClr val="tx1"/>
              </a:solidFill>
            </a:rPr>
            <a:t>2. Phonics</a:t>
          </a:r>
        </a:p>
      </dsp:txBody>
      <dsp:txXfrm>
        <a:off x="38638" y="973060"/>
        <a:ext cx="4349617" cy="714229"/>
      </dsp:txXfrm>
    </dsp:sp>
    <dsp:sp modelId="{D291AD9A-9FE2-534D-8949-59E55422F2B5}">
      <dsp:nvSpPr>
        <dsp:cNvPr id="0" name=""/>
        <dsp:cNvSpPr/>
      </dsp:nvSpPr>
      <dsp:spPr>
        <a:xfrm>
          <a:off x="0" y="1785342"/>
          <a:ext cx="4426893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chemeClr val="tx1"/>
              </a:solidFill>
            </a:rPr>
            <a:t>3. Fluency</a:t>
          </a:r>
        </a:p>
      </dsp:txBody>
      <dsp:txXfrm>
        <a:off x="38638" y="1823980"/>
        <a:ext cx="4349617" cy="714229"/>
      </dsp:txXfrm>
    </dsp:sp>
    <dsp:sp modelId="{4DEC43FE-DBBD-E049-BFC1-6EAEB7A1821A}">
      <dsp:nvSpPr>
        <dsp:cNvPr id="0" name=""/>
        <dsp:cNvSpPr/>
      </dsp:nvSpPr>
      <dsp:spPr>
        <a:xfrm>
          <a:off x="0" y="2671887"/>
          <a:ext cx="4426893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chemeClr val="tx1"/>
              </a:solidFill>
            </a:rPr>
            <a:t>4. Vocabulary</a:t>
          </a:r>
        </a:p>
      </dsp:txBody>
      <dsp:txXfrm>
        <a:off x="38638" y="2710525"/>
        <a:ext cx="4349617" cy="714229"/>
      </dsp:txXfrm>
    </dsp:sp>
    <dsp:sp modelId="{E678E113-916A-5144-9AC5-826A782DFE24}">
      <dsp:nvSpPr>
        <dsp:cNvPr id="0" name=""/>
        <dsp:cNvSpPr/>
      </dsp:nvSpPr>
      <dsp:spPr>
        <a:xfrm>
          <a:off x="0" y="3558432"/>
          <a:ext cx="4426893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chemeClr val="tx1"/>
              </a:solidFill>
            </a:rPr>
            <a:t>5. Comprehension</a:t>
          </a:r>
        </a:p>
      </dsp:txBody>
      <dsp:txXfrm>
        <a:off x="38638" y="3597070"/>
        <a:ext cx="4349617" cy="714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649E5-647F-2D49-A6E4-F5DEE2B7B2B8}" type="datetimeFigureOut">
              <a:rPr lang="en-US" smtClean="0"/>
              <a:t>6/8/21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906F9-6FE2-C042-8878-80A44D023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15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>
                <a:latin typeface="Arial"/>
                <a:cs typeface="Arial"/>
              </a:rPr>
              <a:t>2 minutes</a:t>
            </a:r>
          </a:p>
          <a:p>
            <a:endParaRPr lang="en-US" b="1" dirty="0"/>
          </a:p>
          <a:p>
            <a:r>
              <a:rPr lang="en-US" b="1" dirty="0"/>
              <a:t>The Science of Reading</a:t>
            </a:r>
          </a:p>
          <a:p>
            <a:endParaRPr lang="en-US" b="1" dirty="0"/>
          </a:p>
          <a:p>
            <a:pPr marL="171450" indent="-171450">
              <a:buFont typeface="Arial"/>
              <a:buChar char="•"/>
            </a:pPr>
            <a:r>
              <a:rPr lang="en-US" b="0" dirty="0"/>
              <a:t>We will be discussing three</a:t>
            </a:r>
            <a:r>
              <a:rPr lang="en-US" b="0" baseline="0" dirty="0"/>
              <a:t> theoretical models of reading instruction: </a:t>
            </a:r>
            <a:r>
              <a:rPr lang="en-US" b="1" baseline="0" dirty="0"/>
              <a:t>Simple View of Reading, Scarborough’s Rope, and the           Four-Part Processor.</a:t>
            </a:r>
          </a:p>
          <a:p>
            <a:pPr marL="171450" indent="-171450">
              <a:buFont typeface="Arial"/>
              <a:buChar char="•"/>
            </a:pPr>
            <a:r>
              <a:rPr lang="en-US" b="0" baseline="0" dirty="0"/>
              <a:t>As we go through each one, think about the similar characteristics each model has in common with the others.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CBA3C-6EAE-4661-A135-CEA67F9F20D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24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>
                <a:latin typeface="Arial"/>
                <a:cs typeface="Arial"/>
              </a:rPr>
              <a:t>2 minutes</a:t>
            </a:r>
          </a:p>
          <a:p>
            <a:endParaRPr lang="en-US" b="1" dirty="0"/>
          </a:p>
          <a:p>
            <a:r>
              <a:rPr lang="en-US" b="1" dirty="0"/>
              <a:t>The Science of Reading</a:t>
            </a:r>
          </a:p>
          <a:p>
            <a:endParaRPr lang="en-US" b="1" dirty="0"/>
          </a:p>
          <a:p>
            <a:pPr marL="171450" indent="-171450">
              <a:buFont typeface="Arial"/>
              <a:buChar char="•"/>
            </a:pPr>
            <a:r>
              <a:rPr lang="en-US" b="0" dirty="0"/>
              <a:t>We will be discussing three</a:t>
            </a:r>
            <a:r>
              <a:rPr lang="en-US" b="0" baseline="0" dirty="0"/>
              <a:t> theoretical models of reading instruction: </a:t>
            </a:r>
            <a:r>
              <a:rPr lang="en-US" b="1" baseline="0" dirty="0"/>
              <a:t>Simple View of Reading, Scarborough’s Rope, and the           Four-Part Processor.</a:t>
            </a:r>
          </a:p>
          <a:p>
            <a:pPr marL="171450" indent="-171450">
              <a:buFont typeface="Arial"/>
              <a:buChar char="•"/>
            </a:pPr>
            <a:r>
              <a:rPr lang="en-US" b="0" baseline="0" dirty="0"/>
              <a:t>As we go through each one, think about the similar characteristics each model has in common with the others.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CBA3C-6EAE-4661-A135-CEA67F9F20D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24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4258F7-2570-F346-914C-30AB1BDD14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85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8663-70EA-574F-BA94-A8F8DDA70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9641" y="1998695"/>
            <a:ext cx="7521146" cy="2387600"/>
          </a:xfrm>
        </p:spPr>
        <p:txBody>
          <a:bodyPr anchor="b"/>
          <a:lstStyle>
            <a:lvl1pPr algn="ctr">
              <a:defRPr sz="6000" b="1" i="0">
                <a:latin typeface="Gotham Bold" panose="0200060403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D9F79-64BB-A240-9F97-800853D24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9641" y="4491059"/>
            <a:ext cx="7521147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otham Regular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CFA4-73DD-024D-B355-E8B599FE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675D331E-FC0D-3141-92DF-CBAA84B94BD7}" type="datetimeFigureOut">
              <a:rPr lang="en-US" smtClean="0"/>
              <a:pPr/>
              <a:t>6/8/21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F1E3A-6091-A144-B9BF-6EE7ADB8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473F3-0753-1145-9FCD-2384CD49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1CCEC00A-95E3-F242-A773-2ABB6ADE56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D2756B7-7EC9-D340-81B0-8B0832ECAC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00" y="3429000"/>
            <a:ext cx="2159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5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3D7EE-BBBA-D44A-91A6-5CA879F4F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34733-DDE4-6145-9C05-CB56F20D64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03305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37F1A-C822-CB4A-9E70-6E4778CC5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6/8/21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39ED1-FB88-7946-978E-4A598E23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8245B-29B0-1448-96F1-1C2EF10A0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erson holding a red umbrella&#10;&#10;Description automatically generated">
            <a:extLst>
              <a:ext uri="{FF2B5EF4-FFF2-40B4-BE49-F238E27FC236}">
                <a16:creationId xmlns:a16="http://schemas.microsoft.com/office/drawing/2014/main" id="{3F435882-169A-B049-A7B6-416AA2EA9B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65989" y="1448658"/>
            <a:ext cx="4907692" cy="4907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0CA562-3368-0A4A-9A8B-CC0420BB6B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704" y="5637467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35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8410-9438-DF4D-B262-B945576EF43E}" type="datetime1">
              <a:rPr lang="en-US" smtClean="0"/>
              <a:t>6/8/21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Barksdale Reading Institute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D2848-A60E-4C54-A35E-65AD5DF2CE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26899398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67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8663-70EA-574F-BA94-A8F8DDA70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9641" y="1998695"/>
            <a:ext cx="7521146" cy="2387600"/>
          </a:xfrm>
        </p:spPr>
        <p:txBody>
          <a:bodyPr anchor="b"/>
          <a:lstStyle>
            <a:lvl1pPr algn="ctr">
              <a:defRPr sz="6000" b="1" i="0">
                <a:latin typeface="Gotham Bold" panose="0200060403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D9F79-64BB-A240-9F97-800853D24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9641" y="4491059"/>
            <a:ext cx="7521147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otham Regular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CFA4-73DD-024D-B355-E8B599FE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675D331E-FC0D-3141-92DF-CBAA84B94BD7}" type="datetimeFigureOut">
              <a:rPr lang="en-US" smtClean="0"/>
              <a:pPr/>
              <a:t>6/8/21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F1E3A-6091-A144-B9BF-6EE7ADB8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473F3-0753-1145-9FCD-2384CD49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1CCEC00A-95E3-F242-A773-2ABB6ADE56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D2756B7-7EC9-D340-81B0-8B0832ECAC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00" y="3429000"/>
            <a:ext cx="2159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77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8663-70EA-574F-BA94-A8F8DDA70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0854" y="1392243"/>
            <a:ext cx="6474941" cy="2055481"/>
          </a:xfrm>
        </p:spPr>
        <p:txBody>
          <a:bodyPr anchor="b"/>
          <a:lstStyle>
            <a:lvl1pPr algn="ctr">
              <a:defRPr sz="6000" b="1" i="0">
                <a:latin typeface="Gotham Bold" panose="0200060403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D9F79-64BB-A240-9F97-800853D24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0854" y="3626086"/>
            <a:ext cx="6474942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otham Regular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CFA4-73DD-024D-B355-E8B599FE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675D331E-FC0D-3141-92DF-CBAA84B94BD7}" type="datetimeFigureOut">
              <a:rPr lang="en-US" smtClean="0"/>
              <a:pPr/>
              <a:t>6/8/21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F1E3A-6091-A144-B9BF-6EE7ADB8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473F3-0753-1145-9FCD-2384CD49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1CCEC00A-95E3-F242-A773-2ABB6ADE56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540DDBD-D76C-944B-9934-81A7562134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52875"/>
            <a:ext cx="4595309" cy="45953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45F190-BA67-CF44-AE4A-6975EF9D7F5A}"/>
              </a:ext>
            </a:extLst>
          </p:cNvPr>
          <p:cNvSpPr/>
          <p:nvPr userDrawn="1"/>
        </p:nvSpPr>
        <p:spPr>
          <a:xfrm rot="5400000">
            <a:off x="1410992" y="3325089"/>
            <a:ext cx="6008301" cy="54222"/>
          </a:xfrm>
          <a:prstGeom prst="rect">
            <a:avLst/>
          </a:prstGeom>
          <a:gradFill flip="none" rotWithShape="1"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80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273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5F96F-03ED-704F-AC5D-2A61CA530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FFD01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CE434-F223-1F42-B159-EFEF3302C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1DC0D-CA1D-B845-82DF-A5FF313E1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01A34-DD67-AD43-9C85-D922E06E0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B507-7B1B-054E-AEE6-6F8325E5A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EB1EF1-B374-144A-8A42-905D33A672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2614" y="397647"/>
            <a:ext cx="3726772" cy="14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2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558A0D-6C0D-5945-9668-AA516E7C267E}"/>
              </a:ext>
            </a:extLst>
          </p:cNvPr>
          <p:cNvSpPr/>
          <p:nvPr userDrawn="1"/>
        </p:nvSpPr>
        <p:spPr>
          <a:xfrm>
            <a:off x="-55606" y="-46038"/>
            <a:ext cx="12303211" cy="365125"/>
          </a:xfrm>
          <a:prstGeom prst="rect">
            <a:avLst/>
          </a:prstGeom>
          <a:gradFill flip="none" rotWithShape="1"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2133B-3B56-5649-9800-BD43B3133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5186" y="5638350"/>
            <a:ext cx="1077226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69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DCAAD4-2B25-6949-8D9E-8C9DE9529C51}"/>
              </a:ext>
            </a:extLst>
          </p:cNvPr>
          <p:cNvSpPr/>
          <p:nvPr userDrawn="1"/>
        </p:nvSpPr>
        <p:spPr>
          <a:xfrm>
            <a:off x="691980" y="480274"/>
            <a:ext cx="10098493" cy="1072850"/>
          </a:xfrm>
          <a:prstGeom prst="rect">
            <a:avLst/>
          </a:prstGeom>
          <a:solidFill>
            <a:srgbClr val="FFD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2133B-3B56-5649-9800-BD43B3133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5186" y="5638350"/>
            <a:ext cx="1077226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36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558A0D-6C0D-5945-9668-AA516E7C267E}"/>
              </a:ext>
            </a:extLst>
          </p:cNvPr>
          <p:cNvSpPr/>
          <p:nvPr userDrawn="1"/>
        </p:nvSpPr>
        <p:spPr>
          <a:xfrm>
            <a:off x="0" y="6492875"/>
            <a:ext cx="12303211" cy="365125"/>
          </a:xfrm>
          <a:prstGeom prst="rect">
            <a:avLst/>
          </a:prstGeom>
          <a:gradFill flip="none" rotWithShape="1"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2133B-3B56-5649-9800-BD43B3133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88079" y="5310424"/>
            <a:ext cx="1077226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58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09B4E2B-B1AF-3644-9919-37728D1EA5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2133B-3B56-5649-9800-BD43B3133D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5186" y="5638350"/>
            <a:ext cx="1077226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96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273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09B4E2B-B1AF-3644-9919-37728D1EA5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5BFE7CCD-B7C0-D24B-9434-64AC5910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5185" y="5642483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5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037969-8EE2-0746-BA36-77D72150E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1F11D-0022-2C4E-BA8C-7C5113926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BE46C-6083-A042-9420-4E67FE215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D331E-FC0D-3141-92DF-CBAA84B94BD7}" type="datetimeFigureOut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E2A15-B8D7-674D-AD44-89B368669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BC7F-E126-494C-BE5C-4FE0E06F3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EC00A-95E3-F242-A773-2ABB6ADE5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9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0" r:id="rId3"/>
    <p:sldLayoutId id="2147483651" r:id="rId4"/>
    <p:sldLayoutId id="2147483650" r:id="rId5"/>
    <p:sldLayoutId id="2147483665" r:id="rId6"/>
    <p:sldLayoutId id="2147483663" r:id="rId7"/>
    <p:sldLayoutId id="2147483661" r:id="rId8"/>
    <p:sldLayoutId id="2147483662" r:id="rId9"/>
    <p:sldLayoutId id="2147483652" r:id="rId10"/>
    <p:sldLayoutId id="2147483666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Gotham Bold" panose="02000604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otham Medium Regular" panose="02000604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b="0" i="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0" i="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1D624A6-5785-FA4B-8A47-65283463AA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Literacy Live! </a:t>
            </a:r>
            <a:br>
              <a:rPr lang="en-US" dirty="0"/>
            </a:br>
            <a:r>
              <a:rPr lang="en-US" dirty="0"/>
              <a:t>for Leaders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0AA4F60C-C628-0B45-B7EB-5A08C8666D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High Quality Instructional Materials</a:t>
            </a:r>
          </a:p>
          <a:p>
            <a:r>
              <a:rPr lang="en-US" dirty="0"/>
              <a:t>That Align to the Science</a:t>
            </a:r>
          </a:p>
        </p:txBody>
      </p:sp>
    </p:spTree>
    <p:extLst>
      <p:ext uri="{BB962C8B-B14F-4D97-AF65-F5344CB8AC3E}">
        <p14:creationId xmlns:p14="http://schemas.microsoft.com/office/powerpoint/2010/main" val="1060106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43DE-CB84-3446-923C-B6FF5D3B9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Three Concrete 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D01F0E-8421-A041-A967-B2A1205A75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Edreports.com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Deb Glaser’s Curriculum Evaluation Checklist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Achieve’s</a:t>
            </a:r>
            <a:r>
              <a:rPr lang="en-US" dirty="0"/>
              <a:t> </a:t>
            </a:r>
            <a:r>
              <a:rPr lang="en-US" dirty="0" err="1"/>
              <a:t>EQuIP</a:t>
            </a:r>
            <a:r>
              <a:rPr lang="en-US" dirty="0"/>
              <a:t> Rubric</a:t>
            </a:r>
          </a:p>
        </p:txBody>
      </p:sp>
    </p:spTree>
    <p:extLst>
      <p:ext uri="{BB962C8B-B14F-4D97-AF65-F5344CB8AC3E}">
        <p14:creationId xmlns:p14="http://schemas.microsoft.com/office/powerpoint/2010/main" val="4199532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1E2E496A-1945-EB4A-8E82-E115542320A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r="4890" b="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640991732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A30AE6-76C1-BC40-B78A-B72E7373F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11005" cy="762217"/>
          </a:xfrm>
          <a:solidFill>
            <a:schemeClr val="accent1"/>
          </a:solidFill>
        </p:spPr>
        <p:txBody>
          <a:bodyPr/>
          <a:lstStyle/>
          <a:p>
            <a:r>
              <a:rPr lang="en-US" dirty="0"/>
              <a:t>Deb Glaser’s: Teachers Top 10 Tools</a:t>
            </a:r>
          </a:p>
        </p:txBody>
      </p:sp>
      <p:pic>
        <p:nvPicPr>
          <p:cNvPr id="8" name="Content Placeholder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7E08DE3-3C87-6B47-B131-D80148DAA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3783" y="1127342"/>
            <a:ext cx="6108217" cy="4737970"/>
          </a:xfr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6742DBA-134B-FE42-9A2B-E0D1B3717B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7827433"/>
              </p:ext>
            </p:extLst>
          </p:nvPr>
        </p:nvGraphicFramePr>
        <p:xfrm>
          <a:off x="964504" y="1503123"/>
          <a:ext cx="4426893" cy="4362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70795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0E7979D-03E9-9D47-ACB9-21FFE6BB1EF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b="30556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4096202303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E8584C-BC3E-8646-8E95-A47703E1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Session Objectives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F8B03E5A-9418-497C-9C20-161E0D3D61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4014212"/>
              </p:ext>
            </p:extLst>
          </p:nvPr>
        </p:nvGraphicFramePr>
        <p:xfrm>
          <a:off x="838200" y="1825625"/>
          <a:ext cx="997698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1611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>
              <a:defRPr/>
            </a:pPr>
            <a:r>
              <a:rPr lang="en-US" spc="50" dirty="0">
                <a:ln w="11430"/>
                <a:latin typeface="Gotham" pitchFamily="2" charset="77"/>
                <a:cs typeface="Arial Narrow"/>
              </a:rPr>
              <a:t>The Science of Reading</a:t>
            </a:r>
            <a:endParaRPr lang="en-US" dirty="0">
              <a:solidFill>
                <a:schemeClr val="tx1"/>
              </a:solidFill>
              <a:latin typeface="Gotham" pitchFamily="2" charset="77"/>
              <a:cs typeface="Arial Narro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605" y="1695451"/>
            <a:ext cx="5008553" cy="4351338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b="1" u="sng" dirty="0">
                <a:latin typeface="+mn-lt"/>
                <a:cs typeface="Arial Narrow" panose="020B0604020202020204" pitchFamily="34" charset="0"/>
              </a:rPr>
              <a:t>Conceptual Models</a:t>
            </a:r>
          </a:p>
          <a:p>
            <a:pPr marL="0" indent="0" algn="ctr">
              <a:buNone/>
              <a:defRPr/>
            </a:pPr>
            <a:r>
              <a:rPr lang="en-US" b="1" dirty="0">
                <a:solidFill>
                  <a:srgbClr val="A640B8"/>
                </a:solidFill>
                <a:latin typeface="+mn-lt"/>
                <a:cs typeface="Arial Narrow" panose="020B0604020202020204" pitchFamily="34" charset="0"/>
              </a:rPr>
              <a:t>Four-Part Processor</a:t>
            </a:r>
          </a:p>
          <a:p>
            <a:pPr marL="0" indent="0" algn="ctr">
              <a:buNone/>
              <a:defRPr/>
            </a:pPr>
            <a:endParaRPr lang="en-US" sz="1600" b="1" dirty="0">
              <a:latin typeface="+mn-lt"/>
              <a:cs typeface="Arial Narrow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en-US" b="1" dirty="0">
                <a:solidFill>
                  <a:srgbClr val="82AB13"/>
                </a:solidFill>
                <a:latin typeface="+mn-lt"/>
                <a:cs typeface="Arial Narrow" panose="020B0604020202020204" pitchFamily="34" charset="0"/>
              </a:rPr>
              <a:t>Simple View of Reading</a:t>
            </a:r>
          </a:p>
          <a:p>
            <a:pPr marL="0" indent="0" algn="ctr">
              <a:buNone/>
              <a:defRPr/>
            </a:pPr>
            <a:endParaRPr lang="en-US" sz="1600" b="1" dirty="0">
              <a:latin typeface="+mn-lt"/>
              <a:cs typeface="Arial Narrow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rial Narrow" panose="020B0604020202020204" pitchFamily="34" charset="0"/>
              </a:rPr>
              <a:t>Scarborough’s Rope</a:t>
            </a:r>
          </a:p>
          <a:p>
            <a:pPr marL="0" indent="0" algn="ctr">
              <a:buNone/>
              <a:defRPr/>
            </a:pPr>
            <a:endParaRPr lang="en-US" sz="3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Arial Narrow" panose="020B0604020202020204" pitchFamily="34" charset="0"/>
            </a:endParaRPr>
          </a:p>
        </p:txBody>
      </p:sp>
      <p:pic>
        <p:nvPicPr>
          <p:cNvPr id="5" name="Picture 4" descr="science of reading ima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580" y="4962579"/>
            <a:ext cx="1357745" cy="12694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8D54B6-BBFB-1B4B-96CC-9B82F2A1E00B}"/>
              </a:ext>
            </a:extLst>
          </p:cNvPr>
          <p:cNvSpPr txBox="1">
            <a:spLocks/>
          </p:cNvSpPr>
          <p:nvPr/>
        </p:nvSpPr>
        <p:spPr>
          <a:xfrm>
            <a:off x="6172200" y="1670077"/>
            <a:ext cx="4267200" cy="4038600"/>
          </a:xfrm>
          <a:prstGeom prst="rect">
            <a:avLst/>
          </a:prstGeom>
          <a:noFill/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800" b="1" u="sng" dirty="0">
                <a:cs typeface="Arial Narrow" panose="020B0604020202020204" pitchFamily="34" charset="0"/>
              </a:rPr>
              <a:t>Key Research Findings</a:t>
            </a:r>
            <a:endParaRPr lang="en-US" sz="2800" b="1" dirty="0">
              <a:solidFill>
                <a:srgbClr val="A640B8"/>
              </a:solidFill>
              <a:cs typeface="Arial Narrow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en-US" sz="2800" b="1" dirty="0">
                <a:solidFill>
                  <a:srgbClr val="2FD6AC"/>
                </a:solidFill>
                <a:cs typeface="Arial Narrow" panose="020B0604020202020204" pitchFamily="34" charset="0"/>
              </a:rPr>
              <a:t>National Reading Panel Report</a:t>
            </a:r>
          </a:p>
          <a:p>
            <a:pPr marL="0" indent="0" algn="ctr">
              <a:buNone/>
              <a:defRPr/>
            </a:pPr>
            <a:endParaRPr lang="en-US" sz="1800" b="1" dirty="0">
              <a:solidFill>
                <a:srgbClr val="2FD6AC"/>
              </a:solidFill>
              <a:cs typeface="Arial Narrow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en-US" sz="2800" b="1" dirty="0">
                <a:solidFill>
                  <a:schemeClr val="accent3"/>
                </a:solidFill>
                <a:cs typeface="Arial Narrow" panose="020B0604020202020204" pitchFamily="34" charset="0"/>
              </a:rPr>
              <a:t>30 Million Word Gap</a:t>
            </a:r>
            <a:endParaRPr lang="en-US" sz="2800" b="1" dirty="0">
              <a:solidFill>
                <a:srgbClr val="2FD6AC"/>
              </a:solidFill>
              <a:cs typeface="Arial Narrow" panose="020B0604020202020204" pitchFamily="34" charset="0"/>
            </a:endParaRPr>
          </a:p>
          <a:p>
            <a:pPr marL="0" indent="0" algn="ctr">
              <a:buNone/>
              <a:defRPr/>
            </a:pPr>
            <a:endParaRPr lang="en-US" sz="1600" b="1" dirty="0">
              <a:cs typeface="Arial Narrow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en-US" sz="2800" b="1" dirty="0">
                <a:solidFill>
                  <a:srgbClr val="FF0000"/>
                </a:solidFill>
                <a:cs typeface="Arial Narrow" panose="020B0604020202020204" pitchFamily="34" charset="0"/>
              </a:rPr>
              <a:t>Hattie’s Effect Sizes</a:t>
            </a:r>
          </a:p>
          <a:p>
            <a:pPr marL="0" indent="0" algn="ctr">
              <a:buNone/>
              <a:defRPr/>
            </a:pPr>
            <a:endParaRPr lang="en-US" sz="1600" b="1" dirty="0">
              <a:cs typeface="Arial Narrow" panose="020B0604020202020204" pitchFamily="34" charset="0"/>
            </a:endParaRPr>
          </a:p>
          <a:p>
            <a:pPr marL="0" indent="0" algn="ctr">
              <a:buNone/>
              <a:defRPr/>
            </a:pPr>
            <a:endParaRPr lang="en-US" sz="3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 Narrow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907ECC-49B5-4248-8E53-C08951EF7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979" y="4895877"/>
            <a:ext cx="1625600" cy="1625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A59151-0C62-D44A-8BF2-288122A0454C}"/>
              </a:ext>
            </a:extLst>
          </p:cNvPr>
          <p:cNvSpPr txBox="1"/>
          <p:nvPr/>
        </p:nvSpPr>
        <p:spPr>
          <a:xfrm>
            <a:off x="710368" y="1670077"/>
            <a:ext cx="10075580" cy="473975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en-US" sz="5400" dirty="0"/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In the Chat box, indicate what words or phrases come to mind when you hear the expression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“The Science of Reading”?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0768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>
              <a:defRPr/>
            </a:pPr>
            <a:r>
              <a:rPr lang="en-US" spc="50" dirty="0">
                <a:ln w="11430"/>
                <a:latin typeface="Gotham" pitchFamily="2" charset="77"/>
                <a:cs typeface="Arial Narrow"/>
              </a:rPr>
              <a:t>The Science of Reading</a:t>
            </a:r>
            <a:endParaRPr lang="en-US" dirty="0">
              <a:solidFill>
                <a:schemeClr val="tx1"/>
              </a:solidFill>
              <a:latin typeface="Gotham" pitchFamily="2" charset="77"/>
              <a:cs typeface="Arial Narro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1050" y="1763739"/>
            <a:ext cx="5448300" cy="4351338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b="1" u="sng" dirty="0">
                <a:latin typeface="+mn-lt"/>
                <a:cs typeface="Arial Narrow" panose="020B0604020202020204" pitchFamily="34" charset="0"/>
              </a:rPr>
              <a:t>Conceptual Models</a:t>
            </a:r>
          </a:p>
          <a:p>
            <a:pPr marL="0" indent="0" algn="ctr">
              <a:buNone/>
              <a:defRPr/>
            </a:pPr>
            <a:r>
              <a:rPr lang="en-US" b="1" dirty="0">
                <a:solidFill>
                  <a:srgbClr val="A640B8"/>
                </a:solidFill>
                <a:latin typeface="+mn-lt"/>
                <a:cs typeface="Arial Narrow" panose="020B0604020202020204" pitchFamily="34" charset="0"/>
              </a:rPr>
              <a:t>Four-Part Processor (Seidenberg)</a:t>
            </a:r>
          </a:p>
          <a:p>
            <a:pPr marL="0" indent="0" algn="ctr">
              <a:buNone/>
              <a:defRPr/>
            </a:pPr>
            <a:endParaRPr lang="en-US" sz="1600" b="1" dirty="0">
              <a:latin typeface="+mn-lt"/>
              <a:cs typeface="Arial Narrow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en-US" b="1" dirty="0">
                <a:solidFill>
                  <a:srgbClr val="82AB13"/>
                </a:solidFill>
                <a:latin typeface="+mn-lt"/>
                <a:cs typeface="Arial Narrow" panose="020B0604020202020204" pitchFamily="34" charset="0"/>
              </a:rPr>
              <a:t>Simple View of Reading (Gough &amp; </a:t>
            </a:r>
            <a:r>
              <a:rPr lang="en-US" b="1" dirty="0" err="1">
                <a:solidFill>
                  <a:srgbClr val="82AB13"/>
                </a:solidFill>
                <a:latin typeface="+mn-lt"/>
                <a:cs typeface="Arial Narrow" panose="020B0604020202020204" pitchFamily="34" charset="0"/>
              </a:rPr>
              <a:t>Tunmer</a:t>
            </a:r>
            <a:r>
              <a:rPr lang="en-US" b="1" dirty="0">
                <a:solidFill>
                  <a:srgbClr val="82AB13"/>
                </a:solidFill>
                <a:latin typeface="+mn-lt"/>
                <a:cs typeface="Arial Narrow" panose="020B0604020202020204" pitchFamily="34" charset="0"/>
              </a:rPr>
              <a:t>)</a:t>
            </a:r>
          </a:p>
          <a:p>
            <a:pPr marL="0" indent="0" algn="ctr">
              <a:buNone/>
              <a:defRPr/>
            </a:pPr>
            <a:endParaRPr lang="en-US" sz="1600" b="1" dirty="0">
              <a:latin typeface="+mn-lt"/>
              <a:cs typeface="Arial Narrow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rial Narrow" panose="020B0604020202020204" pitchFamily="34" charset="0"/>
              </a:rPr>
              <a:t>Scarborough’s Rope</a:t>
            </a:r>
          </a:p>
          <a:p>
            <a:pPr marL="0" indent="0" algn="ctr">
              <a:buNone/>
              <a:defRPr/>
            </a:pPr>
            <a:endParaRPr lang="en-US" sz="3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Arial Narrow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D2848-A60E-4C54-A35E-65AD5DF2CEA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 descr="science of reading ima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28" y="5223383"/>
            <a:ext cx="1357745" cy="12694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8D54B6-BBFB-1B4B-96CC-9B82F2A1E00B}"/>
              </a:ext>
            </a:extLst>
          </p:cNvPr>
          <p:cNvSpPr txBox="1">
            <a:spLocks/>
          </p:cNvSpPr>
          <p:nvPr/>
        </p:nvSpPr>
        <p:spPr>
          <a:xfrm>
            <a:off x="6172200" y="1670077"/>
            <a:ext cx="4267200" cy="4038600"/>
          </a:xfrm>
          <a:prstGeom prst="rect">
            <a:avLst/>
          </a:prstGeom>
          <a:noFill/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800" b="1" u="sng" dirty="0">
                <a:cs typeface="Arial Narrow" panose="020B0604020202020204" pitchFamily="34" charset="0"/>
              </a:rPr>
              <a:t>Key Research Findings</a:t>
            </a:r>
            <a:endParaRPr lang="en-US" sz="2800" b="1" dirty="0">
              <a:solidFill>
                <a:srgbClr val="A640B8"/>
              </a:solidFill>
              <a:cs typeface="Arial Narrow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en-US" sz="2800" b="1" dirty="0">
                <a:solidFill>
                  <a:srgbClr val="2FD6AC"/>
                </a:solidFill>
                <a:cs typeface="Arial Narrow" panose="020B0604020202020204" pitchFamily="34" charset="0"/>
              </a:rPr>
              <a:t>National Reading Panel Report (IES)</a:t>
            </a:r>
          </a:p>
          <a:p>
            <a:pPr marL="0" indent="0" algn="ctr">
              <a:buNone/>
              <a:defRPr/>
            </a:pPr>
            <a:endParaRPr lang="en-US" sz="1800" b="1" dirty="0">
              <a:solidFill>
                <a:srgbClr val="2FD6AC"/>
              </a:solidFill>
              <a:cs typeface="Arial Narrow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en-US" sz="2800" b="1" dirty="0">
                <a:solidFill>
                  <a:schemeClr val="accent3"/>
                </a:solidFill>
                <a:cs typeface="Arial Narrow" panose="020B0604020202020204" pitchFamily="34" charset="0"/>
              </a:rPr>
              <a:t>30 Million Word Gap (Hart &amp; </a:t>
            </a:r>
            <a:r>
              <a:rPr lang="en-US" sz="2800" b="1" dirty="0" err="1">
                <a:solidFill>
                  <a:schemeClr val="accent3"/>
                </a:solidFill>
                <a:cs typeface="Arial Narrow" panose="020B0604020202020204" pitchFamily="34" charset="0"/>
              </a:rPr>
              <a:t>Risley</a:t>
            </a:r>
            <a:r>
              <a:rPr lang="en-US" sz="2800" b="1" dirty="0">
                <a:solidFill>
                  <a:schemeClr val="accent3"/>
                </a:solidFill>
                <a:cs typeface="Arial Narrow" panose="020B0604020202020204" pitchFamily="34" charset="0"/>
              </a:rPr>
              <a:t>)</a:t>
            </a:r>
            <a:endParaRPr lang="en-US" sz="2800" b="1" dirty="0">
              <a:solidFill>
                <a:srgbClr val="2FD6AC"/>
              </a:solidFill>
              <a:cs typeface="Arial Narrow" panose="020B0604020202020204" pitchFamily="34" charset="0"/>
            </a:endParaRPr>
          </a:p>
          <a:p>
            <a:pPr marL="0" indent="0" algn="ctr">
              <a:buNone/>
              <a:defRPr/>
            </a:pPr>
            <a:endParaRPr lang="en-US" sz="1600" b="1" dirty="0">
              <a:cs typeface="Arial Narrow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en-US" sz="2800" b="1" dirty="0">
                <a:solidFill>
                  <a:srgbClr val="FF0000"/>
                </a:solidFill>
                <a:cs typeface="Arial Narrow" panose="020B0604020202020204" pitchFamily="34" charset="0"/>
              </a:rPr>
              <a:t>Hattie’s Effect Sizes</a:t>
            </a:r>
          </a:p>
          <a:p>
            <a:pPr marL="0" indent="0" algn="ctr">
              <a:buNone/>
              <a:defRPr/>
            </a:pPr>
            <a:endParaRPr lang="en-US" sz="1600" b="1" dirty="0">
              <a:cs typeface="Arial Narrow" panose="020B0604020202020204" pitchFamily="34" charset="0"/>
            </a:endParaRPr>
          </a:p>
          <a:p>
            <a:pPr marL="0" indent="0" algn="ctr">
              <a:buNone/>
              <a:defRPr/>
            </a:pPr>
            <a:endParaRPr lang="en-US" sz="3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 Narrow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907ECC-49B5-4248-8E53-C08951EF7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42" y="5089552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80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0428F-8C7A-8240-A3BC-D7F2D7600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The New Teacher Project,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22F30-227F-F242-8F4B-0BDF9381C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370" y="1825625"/>
            <a:ext cx="6128645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3624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21FCF4-5ACD-774B-B883-CA7C23067FB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77134" y="1261715"/>
            <a:ext cx="3475038" cy="402431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/>
              <a:t>90%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5AAC893A-8AD8-A941-B5DA-CD853018D2E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603434" y="2026406"/>
            <a:ext cx="3475037" cy="3259621"/>
          </a:xfr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/>
              <a:t>71%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5F22510-3423-4647-B436-08E1E0BF8B74}"/>
              </a:ext>
            </a:extLst>
          </p:cNvPr>
          <p:cNvSpPr txBox="1">
            <a:spLocks/>
          </p:cNvSpPr>
          <p:nvPr/>
        </p:nvSpPr>
        <p:spPr>
          <a:xfrm>
            <a:off x="8345901" y="4287405"/>
            <a:ext cx="3475037" cy="99862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8800" dirty="0"/>
              <a:t>17%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960E48-7DE7-5342-995C-3FEAC6F090EE}"/>
              </a:ext>
            </a:extLst>
          </p:cNvPr>
          <p:cNvSpPr txBox="1"/>
          <p:nvPr/>
        </p:nvSpPr>
        <p:spPr>
          <a:xfrm>
            <a:off x="1213898" y="5286027"/>
            <a:ext cx="257251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Students On Task, Completing Work</a:t>
            </a:r>
          </a:p>
          <a:p>
            <a:pPr algn="ctr"/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37CB43-E60F-A644-9D3A-F085C10D8AE5}"/>
              </a:ext>
            </a:extLst>
          </p:cNvPr>
          <p:cNvSpPr txBox="1"/>
          <p:nvPr/>
        </p:nvSpPr>
        <p:spPr>
          <a:xfrm>
            <a:off x="5054697" y="5286027"/>
            <a:ext cx="257251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Students’ Work Met Teacher Expectations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74695C-02A9-D348-AAF8-5C1C67739AF2}"/>
              </a:ext>
            </a:extLst>
          </p:cNvPr>
          <p:cNvSpPr txBox="1"/>
          <p:nvPr/>
        </p:nvSpPr>
        <p:spPr>
          <a:xfrm>
            <a:off x="8870157" y="5286027"/>
            <a:ext cx="257251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Students’ Work Met Grade Level Standards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84A7A73-E2CD-4442-86BA-ADE910282F80}"/>
              </a:ext>
            </a:extLst>
          </p:cNvPr>
          <p:cNvSpPr txBox="1">
            <a:spLocks/>
          </p:cNvSpPr>
          <p:nvPr/>
        </p:nvSpPr>
        <p:spPr>
          <a:xfrm>
            <a:off x="1048197" y="194840"/>
            <a:ext cx="10151302" cy="658051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pc="50" dirty="0">
                <a:ln w="11430"/>
                <a:latin typeface="Gotham" pitchFamily="2" charset="77"/>
                <a:cs typeface="Arial Narrow"/>
              </a:rPr>
              <a:t>Misaligned Expectations</a:t>
            </a:r>
            <a:endParaRPr lang="en-US" dirty="0">
              <a:latin typeface="Gotham" pitchFamily="2" charset="77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39108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5B7DA86F-39FB-4F96-9161-23A584CDE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Why This Matters Even More Now…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217C41-AFFA-3046-A606-84F4F6702CB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7" r="5334"/>
          <a:stretch/>
        </p:blipFill>
        <p:spPr bwMode="auto">
          <a:xfrm>
            <a:off x="838200" y="1920875"/>
            <a:ext cx="4998720" cy="457200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Content Placeholder 3">
            <a:extLst>
              <a:ext uri="{FF2B5EF4-FFF2-40B4-BE49-F238E27FC236}">
                <a16:creationId xmlns:a16="http://schemas.microsoft.com/office/drawing/2014/main" id="{43A25697-33E5-4C32-A615-F84FCD09370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4287" y="1920875"/>
            <a:ext cx="499872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+mn-lt"/>
              </a:rPr>
              <a:t>Students’ learning was disrupted by the global pandemic.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Selection of materials aligned with the science will help to accelerate and secure students’ acquisition of the foundational skills. 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Students’ “unfinished learning” makes selection of the right  materials all the more urgent.</a:t>
            </a:r>
          </a:p>
        </p:txBody>
      </p:sp>
    </p:spTree>
    <p:extLst>
      <p:ext uri="{BB962C8B-B14F-4D97-AF65-F5344CB8AC3E}">
        <p14:creationId xmlns:p14="http://schemas.microsoft.com/office/powerpoint/2010/main" val="2921654298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5075-426C-5D47-BD83-B63FD8DAE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Process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FAE93-B963-3640-A649-78C9A5EF0A5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9976985" cy="45314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en-US" sz="5400" dirty="0"/>
          </a:p>
          <a:p>
            <a:pPr marL="0" indent="0" algn="ctr">
              <a:buNone/>
            </a:pPr>
            <a:r>
              <a:rPr lang="en-US" sz="5400" b="1" dirty="0">
                <a:solidFill>
                  <a:schemeClr val="bg1"/>
                </a:solidFill>
                <a:latin typeface="+mn-lt"/>
              </a:rPr>
              <a:t>In the Chat box, indicate one “Non-Negotiable” expectation of your literacy instructional material selection process.</a:t>
            </a:r>
            <a:endParaRPr lang="en-US" sz="5400" b="1" dirty="0">
              <a:solidFill>
                <a:schemeClr val="bg1"/>
              </a:solidFill>
            </a:endParaRP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88036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3DE76-1E1F-AE46-BB5B-6FFB698AC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365125"/>
            <a:ext cx="11015663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/>
              <a:t>Selection Process Non-Negotiables in JPS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FA2881D-4BCA-974D-982A-4DE2770CDC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5269839"/>
              </p:ext>
            </p:extLst>
          </p:nvPr>
        </p:nvGraphicFramePr>
        <p:xfrm>
          <a:off x="838200" y="1825624"/>
          <a:ext cx="9976985" cy="4667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6000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ackson Public Schools">
      <a:dk1>
        <a:srgbClr val="273A7F"/>
      </a:dk1>
      <a:lt1>
        <a:srgbClr val="FFFFFF"/>
      </a:lt1>
      <a:dk2>
        <a:srgbClr val="273A7F"/>
      </a:dk2>
      <a:lt2>
        <a:srgbClr val="E7E6E6"/>
      </a:lt2>
      <a:accent1>
        <a:srgbClr val="FFD01B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ckson Public Schools Powerpoint Template" id="{3FFD6FEA-ECB0-A74D-B064-2FD0B5B62FF2}" vid="{A99F1B9F-6BD4-7B46-9E17-3A51D6AFA3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</TotalTime>
  <Words>456</Words>
  <Application>Microsoft Macintosh PowerPoint</Application>
  <PresentationFormat>Widescreen</PresentationFormat>
  <Paragraphs>85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Gotham</vt:lpstr>
      <vt:lpstr>Gotham Bold</vt:lpstr>
      <vt:lpstr>Gotham Medium Regular</vt:lpstr>
      <vt:lpstr>Calibri</vt:lpstr>
      <vt:lpstr>Arial</vt:lpstr>
      <vt:lpstr>Wingdings</vt:lpstr>
      <vt:lpstr>Wingdings 2</vt:lpstr>
      <vt:lpstr>Gotham Regular</vt:lpstr>
      <vt:lpstr>Courier New</vt:lpstr>
      <vt:lpstr>Office Theme</vt:lpstr>
      <vt:lpstr>Literacy Live!  for Leaders</vt:lpstr>
      <vt:lpstr>Session Objectives</vt:lpstr>
      <vt:lpstr>The Science of Reading</vt:lpstr>
      <vt:lpstr>The Science of Reading</vt:lpstr>
      <vt:lpstr>The New Teacher Project, 2018</vt:lpstr>
      <vt:lpstr>PowerPoint Presentation</vt:lpstr>
      <vt:lpstr>Why This Matters Even More Now…</vt:lpstr>
      <vt:lpstr>Selection Process</vt:lpstr>
      <vt:lpstr>Selection Process Non-Negotiables in JPS</vt:lpstr>
      <vt:lpstr>Three Concrete Resources</vt:lpstr>
      <vt:lpstr>PowerPoint Presentation</vt:lpstr>
      <vt:lpstr>Deb Glaser’s: Teachers Top 10 Tools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Literacy Live!  for Leaders</dc:title>
  <dc:creator>Michael Cormack</dc:creator>
  <cp:lastModifiedBy>Michael Cormack</cp:lastModifiedBy>
  <cp:revision>8</cp:revision>
  <dcterms:created xsi:type="dcterms:W3CDTF">2021-06-08T05:27:26Z</dcterms:created>
  <dcterms:modified xsi:type="dcterms:W3CDTF">2021-06-08T06:44:54Z</dcterms:modified>
</cp:coreProperties>
</file>