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3"/>
  </p:notesMasterIdLst>
  <p:handoutMasterIdLst>
    <p:handoutMasterId r:id="rId34"/>
  </p:handoutMasterIdLst>
  <p:sldIdLst>
    <p:sldId id="307" r:id="rId5"/>
    <p:sldId id="290" r:id="rId6"/>
    <p:sldId id="308" r:id="rId7"/>
    <p:sldId id="346" r:id="rId8"/>
    <p:sldId id="354" r:id="rId9"/>
    <p:sldId id="359" r:id="rId10"/>
    <p:sldId id="360" r:id="rId11"/>
    <p:sldId id="362" r:id="rId12"/>
    <p:sldId id="361" r:id="rId13"/>
    <p:sldId id="363" r:id="rId14"/>
    <p:sldId id="364" r:id="rId15"/>
    <p:sldId id="365" r:id="rId16"/>
    <p:sldId id="355" r:id="rId17"/>
    <p:sldId id="366" r:id="rId18"/>
    <p:sldId id="368" r:id="rId19"/>
    <p:sldId id="367" r:id="rId20"/>
    <p:sldId id="356" r:id="rId21"/>
    <p:sldId id="369" r:id="rId22"/>
    <p:sldId id="357" r:id="rId23"/>
    <p:sldId id="370" r:id="rId24"/>
    <p:sldId id="358" r:id="rId25"/>
    <p:sldId id="371" r:id="rId26"/>
    <p:sldId id="373" r:id="rId27"/>
    <p:sldId id="375" r:id="rId28"/>
    <p:sldId id="376" r:id="rId29"/>
    <p:sldId id="377" r:id="rId30"/>
    <p:sldId id="378" r:id="rId31"/>
    <p:sldId id="302" r:id="rId32"/>
  </p:sldIdLst>
  <p:sldSz cx="9144000" cy="5143500" type="screen16x9"/>
  <p:notesSz cx="6858000" cy="13430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Banks" initials="" lastIdx="16" clrIdx="0"/>
  <p:cmAuthor id="1" name="Casey Sullivan" initials="CS [10]" lastIdx="1" clrIdx="1"/>
  <p:cmAuthor id="2" name="Elisa Brooks" initials="EB" lastIdx="8" clrIdx="2">
    <p:extLst>
      <p:ext uri="{19B8F6BF-5375-455C-9EA6-DF929625EA0E}">
        <p15:presenceInfo xmlns:p15="http://schemas.microsoft.com/office/powerpoint/2012/main" userId="S::ebrooks@mde.k12.ms.us::02dc5b2b-66e5-4784-b155-3daeca7da7a1" providerId="AD"/>
      </p:ext>
    </p:extLst>
  </p:cmAuthor>
  <p:cmAuthor id="3" name="Chelsea Kilgore" initials="CK" lastIdx="37" clrIdx="3">
    <p:extLst>
      <p:ext uri="{19B8F6BF-5375-455C-9EA6-DF929625EA0E}">
        <p15:presenceInfo xmlns:p15="http://schemas.microsoft.com/office/powerpoint/2012/main" userId="S::ckilgore@mde.k12.ms.us::a6e1a5fa-b8b2-4a35-b18c-c313e4d79830" providerId="AD"/>
      </p:ext>
    </p:extLst>
  </p:cmAuthor>
  <p:cmAuthor id="4" name="Bethani Welch" initials="BW" lastIdx="5" clrIdx="4">
    <p:extLst>
      <p:ext uri="{19B8F6BF-5375-455C-9EA6-DF929625EA0E}">
        <p15:presenceInfo xmlns:p15="http://schemas.microsoft.com/office/powerpoint/2012/main" userId="S::bethani.welch@mde.k12.ms.us::cc28cf77-924b-4d4d-96fa-0531e6082e4a" providerId="AD"/>
      </p:ext>
    </p:extLst>
  </p:cmAuthor>
  <p:cmAuthor id="5" name="Zach Williams" initials="ZW" lastIdx="26" clrIdx="5">
    <p:extLst>
      <p:ext uri="{19B8F6BF-5375-455C-9EA6-DF929625EA0E}">
        <p15:presenceInfo xmlns:p15="http://schemas.microsoft.com/office/powerpoint/2012/main" userId="S::zach.williams@mde.k12.ms.us::5f877078-d95b-4677-9678-2575effc192c" providerId="AD"/>
      </p:ext>
    </p:extLst>
  </p:cmAuthor>
  <p:cmAuthor id="6" name="Jill Hoda" initials="JH" lastIdx="23" clrIdx="6">
    <p:extLst>
      <p:ext uri="{19B8F6BF-5375-455C-9EA6-DF929625EA0E}">
        <p15:presenceInfo xmlns:p15="http://schemas.microsoft.com/office/powerpoint/2012/main" userId="S::jhoda@mde.k12.ms.us::34e1e709-96a0-4860-ae59-7f9c54ca62e3" providerId="AD"/>
      </p:ext>
    </p:extLst>
  </p:cmAuthor>
  <p:cmAuthor id="7" name="Kasey Rather" initials="KR" lastIdx="2" clrIdx="7">
    <p:extLst>
      <p:ext uri="{19B8F6BF-5375-455C-9EA6-DF929625EA0E}">
        <p15:presenceInfo xmlns:p15="http://schemas.microsoft.com/office/powerpoint/2012/main" userId="S::kasey.rather@mde.k12.ms.us::b75695fa-91a0-4eb2-8715-8956c528ab8d" providerId="AD"/>
      </p:ext>
    </p:extLst>
  </p:cmAuthor>
  <p:cmAuthor id="8" name="Natalie Breithaupt" initials="NB" lastIdx="27" clrIdx="8">
    <p:extLst>
      <p:ext uri="{19B8F6BF-5375-455C-9EA6-DF929625EA0E}">
        <p15:presenceInfo xmlns:p15="http://schemas.microsoft.com/office/powerpoint/2012/main" userId="S::nbreithaupt@mde.k12.ms.us::318f2ccc-7451-4983-9049-9304aa2aba96" providerId="AD"/>
      </p:ext>
    </p:extLst>
  </p:cmAuthor>
  <p:cmAuthor id="9" name="Amber Hicks" initials="AH" lastIdx="30" clrIdx="9">
    <p:extLst>
      <p:ext uri="{19B8F6BF-5375-455C-9EA6-DF929625EA0E}">
        <p15:presenceInfo xmlns:p15="http://schemas.microsoft.com/office/powerpoint/2012/main" userId="S::ahicks@mde.k12.ms.us::b5b637fe-d4fb-4a81-b855-62f7f964d08d" providerId="AD"/>
      </p:ext>
    </p:extLst>
  </p:cmAuthor>
  <p:cmAuthor id="10" name="Hillary Sapanski" initials="HS" lastIdx="47" clrIdx="10">
    <p:extLst>
      <p:ext uri="{19B8F6BF-5375-455C-9EA6-DF929625EA0E}">
        <p15:presenceInfo xmlns:p15="http://schemas.microsoft.com/office/powerpoint/2012/main" userId="S::hillary.sapanski@mde.k12.ms.us::90971912-b2e9-465e-aa1b-f22404b6894d" providerId="AD"/>
      </p:ext>
    </p:extLst>
  </p:cmAuthor>
  <p:cmAuthor id="11" name="Kelli Crain" initials="KC" lastIdx="8" clrIdx="11">
    <p:extLst>
      <p:ext uri="{19B8F6BF-5375-455C-9EA6-DF929625EA0E}">
        <p15:presenceInfo xmlns:p15="http://schemas.microsoft.com/office/powerpoint/2012/main" userId="S::kcrain@mde.k12.ms.us::8c051780-1b18-4ed2-ac1e-92d6123e8e80" providerId="AD"/>
      </p:ext>
    </p:extLst>
  </p:cmAuthor>
  <p:cmAuthor id="12" name="Tammie Sullivan" initials="TS" lastIdx="9" clrIdx="12">
    <p:extLst>
      <p:ext uri="{19B8F6BF-5375-455C-9EA6-DF929625EA0E}">
        <p15:presenceInfo xmlns:p15="http://schemas.microsoft.com/office/powerpoint/2012/main" userId="S::tammie.sullivan@mde.k12.ms.us::7e532859-25d3-4540-9403-1380a5b9d4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8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B94CB-BD78-5A53-6C22-D13313E352C5}" v="19" dt="2020-10-09T14:23:16.291"/>
    <p1510:client id="{A4BC95B3-1DED-4C9C-C253-4E2BDB2AE0B1}" v="3" dt="2020-10-05T14:01:53.073"/>
    <p1510:client id="{DCF37835-07D9-4F50-8813-78A08D7078F1}" v="208" dt="2020-10-01T17:31:35.104"/>
    <p1510:client id="{DF9B0A98-84BA-6F04-0033-B85DF9498E2D}" v="6" dt="2020-10-05T14:26:23.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96"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D3E99C-1222-AB41-BFEE-14BC1467DDD4}" type="slidenum">
              <a:rPr lang="en-US" smtClean="0"/>
              <a:t>‹#›</a:t>
            </a:fld>
            <a:endParaRPr lang="en-US"/>
          </a:p>
        </p:txBody>
      </p:sp>
      <p:sp>
        <p:nvSpPr>
          <p:cNvPr id="2" name="Header Placeholder 1">
            <a:extLst>
              <a:ext uri="{FF2B5EF4-FFF2-40B4-BE49-F238E27FC236}">
                <a16:creationId xmlns:a16="http://schemas.microsoft.com/office/drawing/2014/main" id="{3A1BEABF-967D-4A41-BA6B-D7479BE873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1588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79800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Hello.  My name is Amber Hicks.  I am a Literacy Coach with the Mississippi Department of Education, Office of Elementary Education and Reading.  Today, I will introduce a new resource that is being add to the MDE Website.  We will discuss the document “Advanced Word Study-Accelerated Learning of multisyllabic word reading and morphology. </a:t>
            </a:r>
          </a:p>
          <a:p>
            <a:endParaRPr lang="en-US"/>
          </a:p>
        </p:txBody>
      </p:sp>
    </p:spTree>
    <p:extLst>
      <p:ext uri="{BB962C8B-B14F-4D97-AF65-F5344CB8AC3E}">
        <p14:creationId xmlns:p14="http://schemas.microsoft.com/office/powerpoint/2010/main" val="90501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Advanced Word Study document is not a one size fits all for struggling readers. It is not intended to replace any published curriculum. Additionally, the resource components call for direct, explicit instruction that require consistent support from the instructional staff.  It was not designed to be independent seat work. </a:t>
            </a:r>
          </a:p>
        </p:txBody>
      </p:sp>
    </p:spTree>
    <p:extLst>
      <p:ext uri="{BB962C8B-B14F-4D97-AF65-F5344CB8AC3E}">
        <p14:creationId xmlns:p14="http://schemas.microsoft.com/office/powerpoint/2010/main" val="192029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are going to explore the Scope and Sequence for the Advanced Word Study Document.</a:t>
            </a:r>
          </a:p>
        </p:txBody>
      </p:sp>
    </p:spTree>
    <p:extLst>
      <p:ext uri="{BB962C8B-B14F-4D97-AF65-F5344CB8AC3E}">
        <p14:creationId xmlns:p14="http://schemas.microsoft.com/office/powerpoint/2010/main" val="396710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document contains 7 weeks of accelerated instruction. Three weeks are spent studying the syllable types. 2 weeks provide instruction with affixes and then the last 2 weeks are focused on roots. The lessons were created to be implemented over a two-day period. Day 1 includes the teacher modeling followed up with guided practice. Day 2 reviews with additional guided practice followed up with independent practice through text application. Each lesson should take about thirty minutes to complete. This could vary depending on the needs of the students. </a:t>
            </a:r>
          </a:p>
        </p:txBody>
      </p:sp>
    </p:spTree>
    <p:extLst>
      <p:ext uri="{BB962C8B-B14F-4D97-AF65-F5344CB8AC3E}">
        <p14:creationId xmlns:p14="http://schemas.microsoft.com/office/powerpoint/2010/main" val="304506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the lesson itself. </a:t>
            </a:r>
          </a:p>
        </p:txBody>
      </p:sp>
    </p:spTree>
    <p:extLst>
      <p:ext uri="{BB962C8B-B14F-4D97-AF65-F5344CB8AC3E}">
        <p14:creationId xmlns:p14="http://schemas.microsoft.com/office/powerpoint/2010/main" val="2159421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lesson in the document contains a detailed script to assist teachers with limited content knowledge on advanced phonics. </a:t>
            </a:r>
          </a:p>
        </p:txBody>
      </p:sp>
    </p:spTree>
    <p:extLst>
      <p:ext uri="{BB962C8B-B14F-4D97-AF65-F5344CB8AC3E}">
        <p14:creationId xmlns:p14="http://schemas.microsoft.com/office/powerpoint/2010/main" val="409254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lessons will reference the use of several visual aids found in the appendices. These can be printed or recreated by teachers to use throughout the lessons. In the appendices, you will find anchor chart examples, syllable division posters, morphology base explanation poster, along with other resources. </a:t>
            </a:r>
          </a:p>
        </p:txBody>
      </p:sp>
    </p:spTree>
    <p:extLst>
      <p:ext uri="{BB962C8B-B14F-4D97-AF65-F5344CB8AC3E}">
        <p14:creationId xmlns:p14="http://schemas.microsoft.com/office/powerpoint/2010/main" val="377018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lesson also provides an answer key to assist teachers in accurately dividing words into syllables and for deconstructing the words correctly in the affixes and roots lessons. The goal for the answer keys are for teachers to practice, prepare and check their understanding before delivering the instruction to the students. </a:t>
            </a:r>
          </a:p>
        </p:txBody>
      </p:sp>
    </p:spTree>
    <p:extLst>
      <p:ext uri="{BB962C8B-B14F-4D97-AF65-F5344CB8AC3E}">
        <p14:creationId xmlns:p14="http://schemas.microsoft.com/office/powerpoint/2010/main" val="189912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Hello.  My name is Chelsea Kilgore.  I am also a Literacy Coach with the Mississippi Department of Education. As we move forward, we will look at practice the Advanced Word Study Resource provides for students. Day 1 and Day 2’s lesson contains guided practice. </a:t>
            </a:r>
          </a:p>
        </p:txBody>
      </p:sp>
    </p:spTree>
    <p:extLst>
      <p:ext uri="{BB962C8B-B14F-4D97-AF65-F5344CB8AC3E}">
        <p14:creationId xmlns:p14="http://schemas.microsoft.com/office/powerpoint/2010/main" val="1219183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day 1’s guided practice, students will apply concepts in isolation with a variety of multisyllabic words. On day 2, the beginning of the instruction is additional guided practice in isolation. An answer key, again is provided for each activity. Each guided practice follows the same coding that is found in the I DO portion of the lesson for consistency throughout. </a:t>
            </a:r>
          </a:p>
        </p:txBody>
      </p:sp>
    </p:spTree>
    <p:extLst>
      <p:ext uri="{BB962C8B-B14F-4D97-AF65-F5344CB8AC3E}">
        <p14:creationId xmlns:p14="http://schemas.microsoft.com/office/powerpoint/2010/main" val="2256399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Day 2’s guided practice is followed up with independent practice.</a:t>
            </a:r>
          </a:p>
        </p:txBody>
      </p:sp>
    </p:spTree>
    <p:extLst>
      <p:ext uri="{BB962C8B-B14F-4D97-AF65-F5344CB8AC3E}">
        <p14:creationId xmlns:p14="http://schemas.microsoft.com/office/powerpoint/2010/main" val="16523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view the Vision and Mission.</a:t>
            </a:r>
          </a:p>
          <a:p>
            <a:r>
              <a:rPr lang="en-US"/>
              <a:t>The Vision.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To create a world-class </a:t>
            </a:r>
            <a:r>
              <a:rPr lang="en-US" altLang="en-US" sz="1100"/>
              <a:t>educational system that gives students the knowledge and skills to be successful in college and the workforce, and to flourish as parents and citizens.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a:t>The Mission.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a:solidFill>
                  <a:srgbClr val="223264"/>
                </a:solidFill>
                <a:latin typeface="Arial" panose="020B0604020202020204" pitchFamily="34" charset="0"/>
              </a:rPr>
              <a:t>To provide leadership through the development of policy and accountability systems so that all students are prepared to compete in the global community</a:t>
            </a:r>
          </a:p>
          <a:p>
            <a:endParaRPr lang="en-US"/>
          </a:p>
        </p:txBody>
      </p:sp>
    </p:spTree>
    <p:extLst>
      <p:ext uri="{BB962C8B-B14F-4D97-AF65-F5344CB8AC3E}">
        <p14:creationId xmlns:p14="http://schemas.microsoft.com/office/powerpoint/2010/main" val="1919727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independent practice includes a short decodable text that includes a variety of multisyllabic words that fit the focus skill of each lesson. Prior to students answering text-dependent questions to check for understanding, students are asked to syllabicate chosen words from the text. </a:t>
            </a:r>
          </a:p>
        </p:txBody>
      </p:sp>
    </p:spTree>
    <p:extLst>
      <p:ext uri="{BB962C8B-B14F-4D97-AF65-F5344CB8AC3E}">
        <p14:creationId xmlns:p14="http://schemas.microsoft.com/office/powerpoint/2010/main" val="736847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variety of resources that were created to support each of the multisyllabic lessons. </a:t>
            </a:r>
          </a:p>
        </p:txBody>
      </p:sp>
    </p:spTree>
    <p:extLst>
      <p:ext uri="{BB962C8B-B14F-4D97-AF65-F5344CB8AC3E}">
        <p14:creationId xmlns:p14="http://schemas.microsoft.com/office/powerpoint/2010/main" val="851197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Each lesson has a center activity that supports the students in continued practice with multisyllabic words. The center activities are not listed in the scope and sequence but have been included to assist with additional practice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chemeClr val="tx1"/>
              </a:solidFill>
            </a:endParaRPr>
          </a:p>
          <a:p>
            <a:endParaRPr lang="en-US"/>
          </a:p>
        </p:txBody>
      </p:sp>
    </p:spTree>
    <p:extLst>
      <p:ext uri="{BB962C8B-B14F-4D97-AF65-F5344CB8AC3E}">
        <p14:creationId xmlns:p14="http://schemas.microsoft.com/office/powerpoint/2010/main" val="3482212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Speed drills are an additional resource available for each lesson to build fluency on each lesson’s focus. These again, are not listed in the scope &amp; sequence but are available if needed to support fluency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chemeClr val="tx1"/>
              </a:solidFill>
            </a:endParaRPr>
          </a:p>
        </p:txBody>
      </p:sp>
    </p:spTree>
    <p:extLst>
      <p:ext uri="{BB962C8B-B14F-4D97-AF65-F5344CB8AC3E}">
        <p14:creationId xmlns:p14="http://schemas.microsoft.com/office/powerpoint/2010/main" val="1948838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variety of resources found in the Appendices section of the document. One resource is the scaffolding supports for the syllabication and morphology instruction. This resource provides the teacher with strategies to support students if they are struggling with a particular component of the lesson. </a:t>
            </a:r>
          </a:p>
        </p:txBody>
      </p:sp>
    </p:spTree>
    <p:extLst>
      <p:ext uri="{BB962C8B-B14F-4D97-AF65-F5344CB8AC3E}">
        <p14:creationId xmlns:p14="http://schemas.microsoft.com/office/powerpoint/2010/main" val="2002239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assortment of visual aids can be found in the appendices. This includes reference cards for each syllable type, anchor chart examples that are to be used in each lesson, anchor charts that reflect the Syllabication or Morphology steps and morphology word wall cards. </a:t>
            </a:r>
          </a:p>
        </p:txBody>
      </p:sp>
    </p:spTree>
    <p:extLst>
      <p:ext uri="{BB962C8B-B14F-4D97-AF65-F5344CB8AC3E}">
        <p14:creationId xmlns:p14="http://schemas.microsoft.com/office/powerpoint/2010/main" val="87954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pages of the appendices include morphology spelling rules for additional guidance, speed drill routines and a terminology reference page. </a:t>
            </a:r>
          </a:p>
        </p:txBody>
      </p:sp>
    </p:spTree>
    <p:extLst>
      <p:ext uri="{BB962C8B-B14F-4D97-AF65-F5344CB8AC3E}">
        <p14:creationId xmlns:p14="http://schemas.microsoft.com/office/powerpoint/2010/main" val="132994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resource can be found under the Literacy Page on The Mississippi Department of Education’s website at www.mdek12.org forward slash literacy. </a:t>
            </a:r>
          </a:p>
        </p:txBody>
      </p:sp>
    </p:spTree>
    <p:extLst>
      <p:ext uri="{BB962C8B-B14F-4D97-AF65-F5344CB8AC3E}">
        <p14:creationId xmlns:p14="http://schemas.microsoft.com/office/powerpoint/2010/main" val="184042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hope that after this brief overview, you are more comfortable with the Advanced Word Study Resource.  Please utilize this resource to provide accelerated multi-syllabic instruction to your 3</a:t>
            </a:r>
            <a:r>
              <a:rPr lang="en-US" baseline="30000"/>
              <a:t>rd</a:t>
            </a:r>
            <a:r>
              <a:rPr lang="en-US"/>
              <a:t> and 4</a:t>
            </a:r>
            <a:r>
              <a:rPr lang="en-US" baseline="30000"/>
              <a:t>th</a:t>
            </a:r>
            <a:r>
              <a:rPr lang="en-US"/>
              <a:t> grade students. Keep in mind, you will need to adjust the document to fit the specific needs of your students. We know that you will plan the most appropriate and beneficial instruction for the children you serve.</a:t>
            </a:r>
          </a:p>
          <a:p>
            <a:endParaRPr lang="en-US"/>
          </a:p>
          <a:p>
            <a:r>
              <a:rPr lang="en-US"/>
              <a:t>Above is the contact information for the Division of Literacy in the Office of Elementary Education and Reading. If you have questions regarding the use or implementation of this document, please do not hesitate to reach out to one of the assistant state literacy coordinators or myself, Chelsea Kilgore at ckilgore@mdek12.org or Amber Hicks at ahicks@mdek12.org</a:t>
            </a:r>
          </a:p>
          <a:p>
            <a:endParaRPr lang="en-US"/>
          </a:p>
          <a:p>
            <a:r>
              <a:rPr lang="en-US"/>
              <a:t>Have a great day and successful advanced phonics instruction!</a:t>
            </a:r>
          </a:p>
          <a:p>
            <a:endParaRPr lang="en-US"/>
          </a:p>
        </p:txBody>
      </p:sp>
    </p:spTree>
    <p:extLst>
      <p:ext uri="{BB962C8B-B14F-4D97-AF65-F5344CB8AC3E}">
        <p14:creationId xmlns:p14="http://schemas.microsoft.com/office/powerpoint/2010/main" val="351078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a:t>Now, let’s look at the State Board of Education Goals.  The Board has developed a Strategic Plan that includes six goals.  Today’s presentation will focus on Goals 1 and 4:</a:t>
            </a:r>
          </a:p>
          <a:p>
            <a:pPr>
              <a:spcAft>
                <a:spcPts val="846"/>
              </a:spcAft>
              <a:buClr>
                <a:srgbClr val="FF0000"/>
              </a:buClr>
              <a:buFont typeface="Wingdings" pitchFamily="2" charset="2"/>
              <a:buChar char="ü"/>
            </a:pPr>
            <a:r>
              <a:rPr lang="en-US" altLang="en-US" sz="1100"/>
              <a:t>Goal 4: Every School has effective teachers and leaders which impacts </a:t>
            </a:r>
          </a:p>
          <a:p>
            <a:pPr marL="0" marR="0" lvl="0" indent="0" algn="l" defTabSz="914400" rtl="0" eaLnBrk="1" fontAlgn="auto" latinLnBrk="0" hangingPunct="1">
              <a:lnSpc>
                <a:spcPct val="100000"/>
              </a:lnSpc>
              <a:spcBef>
                <a:spcPts val="0"/>
              </a:spcBef>
              <a:spcAft>
                <a:spcPts val="846"/>
              </a:spcAft>
              <a:buClr>
                <a:srgbClr val="FF0000"/>
              </a:buClr>
              <a:buSzTx/>
              <a:buFont typeface="Wingdings" pitchFamily="2" charset="2"/>
              <a:buChar char="ü"/>
              <a:tabLst/>
              <a:defRPr/>
            </a:pPr>
            <a:r>
              <a:rPr lang="en-US" altLang="en-US" sz="1100"/>
              <a:t>Goal 1: All Students Proficient and Showing Growth in All Assessed Areas</a:t>
            </a:r>
          </a:p>
          <a:p>
            <a:endParaRPr lang="en-US"/>
          </a:p>
        </p:txBody>
      </p:sp>
    </p:spTree>
    <p:extLst>
      <p:ext uri="{BB962C8B-B14F-4D97-AF65-F5344CB8AC3E}">
        <p14:creationId xmlns:p14="http://schemas.microsoft.com/office/powerpoint/2010/main" val="5567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session goals are to:</a:t>
            </a:r>
          </a:p>
          <a:p>
            <a:endParaRPr lang="en-US"/>
          </a:p>
          <a:p>
            <a:r>
              <a:rPr lang="en-US"/>
              <a:t>Discuss the purpose and intended audience of advanced phonics instruction. </a:t>
            </a:r>
          </a:p>
          <a:p>
            <a:r>
              <a:rPr lang="en-US"/>
              <a:t>Examine each component of the Advanced Word Study resource.</a:t>
            </a:r>
          </a:p>
          <a:p>
            <a:r>
              <a:rPr lang="en-US"/>
              <a:t>And to Explore how to implement the Advanced Word Study resources with students.</a:t>
            </a:r>
          </a:p>
          <a:p>
            <a:endParaRPr lang="en-US"/>
          </a:p>
        </p:txBody>
      </p:sp>
    </p:spTree>
    <p:extLst>
      <p:ext uri="{BB962C8B-B14F-4D97-AF65-F5344CB8AC3E}">
        <p14:creationId xmlns:p14="http://schemas.microsoft.com/office/powerpoint/2010/main" val="31903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let’s look at why Advanced Word Study is important and the grade levels we provide this instruction to.</a:t>
            </a:r>
          </a:p>
        </p:txBody>
      </p:sp>
    </p:spTree>
    <p:extLst>
      <p:ext uri="{BB962C8B-B14F-4D97-AF65-F5344CB8AC3E}">
        <p14:creationId xmlns:p14="http://schemas.microsoft.com/office/powerpoint/2010/main" val="55146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999"/>
              </a:lnSpc>
              <a:buNone/>
            </a:pPr>
            <a:r>
              <a:rPr lang="en-US">
                <a:solidFill>
                  <a:schemeClr val="tx1"/>
                </a:solidFill>
              </a:rPr>
              <a:t>Multisyllabic word reading  instruction or advanced phonics as it is sometimes called improves the ability to decode unknown multisyllabic words. With explicit and systematic instruction, students are supported in learning how to break larger words into smaller more manageable parts.</a:t>
            </a:r>
          </a:p>
          <a:p>
            <a:pPr marL="0" indent="0">
              <a:lnSpc>
                <a:spcPct val="114999"/>
              </a:lnSpc>
              <a:buNone/>
            </a:pPr>
            <a:endParaRPr lang="en-US">
              <a:solidFill>
                <a:schemeClr val="tx1"/>
              </a:solidFill>
            </a:endParaRPr>
          </a:p>
          <a:p>
            <a:pPr marL="0" indent="0">
              <a:lnSpc>
                <a:spcPct val="114999"/>
              </a:lnSpc>
              <a:buNone/>
            </a:pPr>
            <a:r>
              <a:rPr lang="en-US">
                <a:solidFill>
                  <a:schemeClr val="tx1"/>
                </a:solidFill>
              </a:rPr>
              <a:t>Morphology is the meaningful study of word parts. With morphology instruction, students use knowledge about separate word parts in order to assist in understanding the meaning of unknown words. </a:t>
            </a:r>
          </a:p>
          <a:p>
            <a:pPr marL="0" indent="0">
              <a:lnSpc>
                <a:spcPct val="114999"/>
              </a:lnSpc>
              <a:buNone/>
            </a:pPr>
            <a:endParaRPr lang="en-US">
              <a:solidFill>
                <a:schemeClr val="tx1"/>
              </a:solidFill>
            </a:endParaRPr>
          </a:p>
          <a:p>
            <a:endParaRPr lang="en-US"/>
          </a:p>
        </p:txBody>
      </p:sp>
    </p:spTree>
    <p:extLst>
      <p:ext uri="{BB962C8B-B14F-4D97-AF65-F5344CB8AC3E}">
        <p14:creationId xmlns:p14="http://schemas.microsoft.com/office/powerpoint/2010/main" val="1810309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in 3</a:t>
            </a:r>
            <a:r>
              <a:rPr lang="en-US" baseline="30000"/>
              <a:t>rd</a:t>
            </a:r>
            <a:r>
              <a:rPr lang="en-US"/>
              <a:t> and 4</a:t>
            </a:r>
            <a:r>
              <a:rPr lang="en-US" baseline="30000"/>
              <a:t>th</a:t>
            </a:r>
            <a:r>
              <a:rPr lang="en-US"/>
              <a:t> grade should receive explicit and systematic advanced phonics or word study instruction. The Mississippi College and Career Readiness Standards has identified three foundational standards for third grade which are identifying and knowing the meaning of the most common prefixes and derivational suffixes, decoding words with common Latin suffixes and decoding multisyllable words. In 4</a:t>
            </a:r>
            <a:r>
              <a:rPr lang="en-US" baseline="30000"/>
              <a:t>th</a:t>
            </a:r>
            <a:r>
              <a:rPr lang="en-US"/>
              <a:t> grade there is one foundational standard which is to use combined knowledge of letter-sound correspondences, syllabication patterns, and morphology to read accurately unfamiliar multisyllabic words in context and out of context. </a:t>
            </a:r>
          </a:p>
        </p:txBody>
      </p:sp>
    </p:spTree>
    <p:extLst>
      <p:ext uri="{BB962C8B-B14F-4D97-AF65-F5344CB8AC3E}">
        <p14:creationId xmlns:p14="http://schemas.microsoft.com/office/powerpoint/2010/main" val="30026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dive into the purpose of the Advanced Word Study resource.</a:t>
            </a:r>
          </a:p>
        </p:txBody>
      </p:sp>
    </p:spTree>
    <p:extLst>
      <p:ext uri="{BB962C8B-B14F-4D97-AF65-F5344CB8AC3E}">
        <p14:creationId xmlns:p14="http://schemas.microsoft.com/office/powerpoint/2010/main" val="3718434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resource is to support teachers in providing advanced phonics instruction in an accelerated manner to students to help fill the gap that may be missing due to the State of Emergency school closure that happened this past year due to COVID-19. It was designed to be implemented with students that may demonstrate little to no advanced phonics knowledge.</a:t>
            </a:r>
          </a:p>
          <a:p>
            <a:endParaRPr lang="en-US"/>
          </a:p>
        </p:txBody>
      </p:sp>
    </p:spTree>
    <p:extLst>
      <p:ext uri="{BB962C8B-B14F-4D97-AF65-F5344CB8AC3E}">
        <p14:creationId xmlns:p14="http://schemas.microsoft.com/office/powerpoint/2010/main" val="3811142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9"/>
        <p:cNvGrpSpPr/>
        <p:nvPr/>
      </p:nvGrpSpPr>
      <p:grpSpPr>
        <a:xfrm>
          <a:off x="0" y="0"/>
          <a:ext cx="0" cy="0"/>
          <a:chOff x="0" y="0"/>
          <a:chExt cx="0" cy="0"/>
        </a:xfrm>
      </p:grpSpPr>
      <p:sp>
        <p:nvSpPr>
          <p:cNvPr id="5" name="Shape 54">
            <a:extLst>
              <a:ext uri="{C183D7F6-B498-43B3-948B-1728B52AA6E4}">
                <adec:decorative xmlns:adec="http://schemas.microsoft.com/office/drawing/2017/decorative" val="1"/>
              </a:ext>
            </a:extLst>
          </p:cNvPr>
          <p:cNvSpPr/>
          <p:nvPr userDrawn="1"/>
        </p:nvSpPr>
        <p:spPr>
          <a:xfrm>
            <a:off x="0" y="1983097"/>
            <a:ext cx="5080200" cy="723897"/>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solidFill>
                <a:srgbClr val="00B0F0"/>
              </a:solidFill>
            </a:endParaRPr>
          </a:p>
        </p:txBody>
      </p:sp>
      <p:sp>
        <p:nvSpPr>
          <p:cNvPr id="8" name="Shape 59">
            <a:extLst>
              <a:ext uri="{C183D7F6-B498-43B3-948B-1728B52AA6E4}">
                <adec:decorative xmlns:adec="http://schemas.microsoft.com/office/drawing/2017/decorative" val="1"/>
              </a:ext>
            </a:extLst>
          </p:cNvPr>
          <p:cNvSpPr/>
          <p:nvPr userDrawn="1"/>
        </p:nvSpPr>
        <p:spPr>
          <a:xfrm>
            <a:off x="0" y="2806520"/>
            <a:ext cx="466344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pic>
        <p:nvPicPr>
          <p:cNvPr id="9" name="Shape 61" descr="Mississippi Department of Education"/>
          <p:cNvPicPr preferRelativeResize="0"/>
          <p:nvPr userDrawn="1"/>
        </p:nvPicPr>
        <p:blipFill rotWithShape="1">
          <a:blip r:embed="rId2">
            <a:alphaModFix/>
          </a:blip>
          <a:srcRect b="21761"/>
          <a:stretch/>
        </p:blipFill>
        <p:spPr>
          <a:xfrm>
            <a:off x="427148" y="3974276"/>
            <a:ext cx="2130850" cy="805192"/>
          </a:xfrm>
          <a:prstGeom prst="rect">
            <a:avLst/>
          </a:prstGeom>
          <a:noFill/>
          <a:ln>
            <a:noFill/>
          </a:ln>
        </p:spPr>
      </p:pic>
      <p:sp>
        <p:nvSpPr>
          <p:cNvPr id="16" name="Text Placeholder 15"/>
          <p:cNvSpPr>
            <a:spLocks noGrp="1" noChangeAspect="1"/>
          </p:cNvSpPr>
          <p:nvPr>
            <p:ph type="body" sz="quarter" idx="11" hasCustomPrompt="1"/>
          </p:nvPr>
        </p:nvSpPr>
        <p:spPr>
          <a:xfrm>
            <a:off x="412750" y="2049463"/>
            <a:ext cx="4618038" cy="608012"/>
          </a:xfrm>
        </p:spPr>
        <p:txBody>
          <a:bodyPr anchor="ctr"/>
          <a:lstStyle>
            <a:lvl1pPr rtl="0">
              <a:spcBef>
                <a:spcPts val="0"/>
              </a:spcBef>
              <a:buNone/>
              <a:defRPr lang="en" sz="1800" dirty="0">
                <a:solidFill>
                  <a:srgbClr val="FFFFFF"/>
                </a:solidFill>
                <a:ea typeface="Open Sans"/>
                <a:cs typeface="Open Sans"/>
                <a:sym typeface="Open Sans"/>
              </a:defRPr>
            </a:lvl1pPr>
          </a:lstStyle>
          <a:p>
            <a:pPr lvl="0" rtl="0">
              <a:spcBef>
                <a:spcPts val="0"/>
              </a:spcBef>
              <a:buNone/>
            </a:pPr>
            <a:r>
              <a:rPr lang="en-US" sz="2000">
                <a:solidFill>
                  <a:srgbClr val="FFFFFF"/>
                </a:solidFill>
                <a:latin typeface="+mn-lt"/>
                <a:ea typeface="Open Sans"/>
                <a:cs typeface="Open Sans"/>
                <a:sym typeface="Open Sans"/>
              </a:rPr>
              <a:t>SUBHEAD</a:t>
            </a:r>
            <a:endParaRPr lang="en" sz="2000">
              <a:solidFill>
                <a:srgbClr val="FFFFFF"/>
              </a:solidFill>
              <a:latin typeface="+mn-lt"/>
              <a:ea typeface="Open Sans"/>
              <a:cs typeface="Open Sans"/>
              <a:sym typeface="Open Sans"/>
            </a:endParaRPr>
          </a:p>
        </p:txBody>
      </p:sp>
      <p:sp>
        <p:nvSpPr>
          <p:cNvPr id="18" name="Text Placeholder 17"/>
          <p:cNvSpPr>
            <a:spLocks noGrp="1" noChangeAspect="1"/>
          </p:cNvSpPr>
          <p:nvPr>
            <p:ph type="body" sz="quarter" idx="12" hasCustomPrompt="1"/>
          </p:nvPr>
        </p:nvSpPr>
        <p:spPr>
          <a:xfrm>
            <a:off x="412750" y="2906121"/>
            <a:ext cx="4083050" cy="499068"/>
          </a:xfrm>
        </p:spPr>
        <p:txBody>
          <a:bodyPr anchor="t"/>
          <a:lstStyle>
            <a:lvl1pPr algn="l">
              <a:spcBef>
                <a:spcPts val="0"/>
              </a:spcBef>
              <a:buNone/>
              <a:defRPr lang="en" sz="1800" dirty="0">
                <a:solidFill>
                  <a:schemeClr val="accent3">
                    <a:lumMod val="75000"/>
                  </a:schemeClr>
                </a:solidFill>
                <a:ea typeface="Open Sans"/>
                <a:cs typeface="Open Sans"/>
                <a:sym typeface="Open Sans"/>
              </a:defRPr>
            </a:lvl1pPr>
          </a:lstStyle>
          <a:p>
            <a:pPr lvl="0" algn="l">
              <a:spcBef>
                <a:spcPts val="0"/>
              </a:spcBef>
              <a:buNone/>
            </a:pPr>
            <a:r>
              <a:rPr lang="en-US" sz="1800">
                <a:latin typeface="+mn-lt"/>
                <a:ea typeface="Open Sans"/>
                <a:cs typeface="Open Sans"/>
                <a:sym typeface="Open Sans"/>
              </a:rPr>
              <a:t>Date</a:t>
            </a:r>
            <a:endParaRPr lang="en" sz="1800">
              <a:latin typeface="+mn-lt"/>
              <a:ea typeface="Open Sans"/>
              <a:cs typeface="Open Sans"/>
              <a:sym typeface="Open Sans"/>
            </a:endParaRPr>
          </a:p>
        </p:txBody>
      </p:sp>
      <p:sp>
        <p:nvSpPr>
          <p:cNvPr id="24" name="Text Placeholder 23"/>
          <p:cNvSpPr>
            <a:spLocks noGrp="1"/>
          </p:cNvSpPr>
          <p:nvPr>
            <p:ph type="body" sz="quarter" idx="14" hasCustomPrompt="1"/>
          </p:nvPr>
        </p:nvSpPr>
        <p:spPr>
          <a:xfrm>
            <a:off x="2702660" y="3970650"/>
            <a:ext cx="4450615" cy="302899"/>
          </a:xfrm>
        </p:spPr>
        <p:txBody>
          <a:bodyPr anchor="ctr"/>
          <a:lstStyle>
            <a:lvl1pPr marL="0" marR="0" indent="0" algn="l" defTabSz="914400" rtl="0" eaLnBrk="1" fontAlgn="auto" latinLnBrk="0" hangingPunct="1">
              <a:lnSpc>
                <a:spcPct val="100000"/>
              </a:lnSpc>
              <a:spcBef>
                <a:spcPts val="0"/>
              </a:spcBef>
              <a:spcAft>
                <a:spcPts val="0"/>
              </a:spcAft>
              <a:buClr>
                <a:schemeClr val="dk2"/>
              </a:buClr>
              <a:buSzPct val="100000"/>
              <a:buFontTx/>
              <a:buNone/>
              <a:tabLst/>
              <a:defRPr lang="en-US" sz="1800" b="1" smtClean="0">
                <a:solidFill>
                  <a:srgbClr val="CC0000"/>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2000" b="1">
                <a:solidFill>
                  <a:srgbClr val="CC0000"/>
                </a:solidFill>
                <a:latin typeface="+mn-lt"/>
                <a:ea typeface="Open Sans"/>
                <a:cs typeface="Open Sans"/>
                <a:sym typeface="Open Sans"/>
              </a:rPr>
              <a:t>Presenter Name</a:t>
            </a:r>
          </a:p>
        </p:txBody>
      </p:sp>
      <p:sp>
        <p:nvSpPr>
          <p:cNvPr id="7" name="Text Placeholder 6"/>
          <p:cNvSpPr>
            <a:spLocks noGrp="1"/>
          </p:cNvSpPr>
          <p:nvPr>
            <p:ph type="body" sz="quarter" idx="15" hasCustomPrompt="1"/>
          </p:nvPr>
        </p:nvSpPr>
        <p:spPr>
          <a:xfrm>
            <a:off x="2701925" y="4221678"/>
            <a:ext cx="4451350" cy="566222"/>
          </a:xfrm>
        </p:spPr>
        <p:txBody>
          <a:bodyPr/>
          <a:lstStyle>
            <a:lvl1pPr>
              <a:lnSpc>
                <a:spcPct val="100000"/>
              </a:lnSpc>
              <a:spcAft>
                <a:spcPts val="0"/>
              </a:spcAft>
              <a:defRPr sz="1400" baseline="0">
                <a:solidFill>
                  <a:schemeClr val="accent3">
                    <a:lumMod val="50000"/>
                  </a:schemeClr>
                </a:solidFill>
              </a:defRPr>
            </a:lvl1pPr>
          </a:lstStyle>
          <a:p>
            <a:pPr lvl="0"/>
            <a:r>
              <a:rPr lang="en-US"/>
              <a:t>Presenter Title</a:t>
            </a:r>
            <a:br>
              <a:rPr lang="en-US"/>
            </a:br>
            <a:r>
              <a:rPr lang="en-US"/>
              <a:t>Contact Information</a:t>
            </a:r>
          </a:p>
        </p:txBody>
      </p:sp>
      <p:sp>
        <p:nvSpPr>
          <p:cNvPr id="2" name="Title 1">
            <a:extLst>
              <a:ext uri="{FF2B5EF4-FFF2-40B4-BE49-F238E27FC236}">
                <a16:creationId xmlns:a16="http://schemas.microsoft.com/office/drawing/2014/main" id="{DCAF79DE-7200-D947-BF7C-9D9A00545928}"/>
              </a:ext>
            </a:extLst>
          </p:cNvPr>
          <p:cNvSpPr>
            <a:spLocks noGrp="1"/>
          </p:cNvSpPr>
          <p:nvPr>
            <p:ph type="title" hasCustomPrompt="1"/>
          </p:nvPr>
        </p:nvSpPr>
        <p:spPr>
          <a:xfrm>
            <a:off x="316992" y="445024"/>
            <a:ext cx="6696282" cy="1488553"/>
          </a:xfrm>
        </p:spPr>
        <p:txBody>
          <a:bodyPr anchor="b"/>
          <a:lstStyle>
            <a:lvl1pPr>
              <a:defRPr sz="5000" b="1">
                <a:solidFill>
                  <a:schemeClr val="accent6"/>
                </a:solidFill>
              </a:defRPr>
            </a:lvl1p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ision &amp; Mission">
    <p:spTree>
      <p:nvGrpSpPr>
        <p:cNvPr id="1" name="Shape 25"/>
        <p:cNvGrpSpPr/>
        <p:nvPr/>
      </p:nvGrpSpPr>
      <p:grpSpPr>
        <a:xfrm>
          <a:off x="0" y="0"/>
          <a:ext cx="0" cy="0"/>
          <a:chOff x="0" y="0"/>
          <a:chExt cx="0" cy="0"/>
        </a:xfrm>
      </p:grpSpPr>
      <p:sp>
        <p:nvSpPr>
          <p:cNvPr id="18" name="Shape 85">
            <a:extLst>
              <a:ext uri="{C183D7F6-B498-43B3-948B-1728B52AA6E4}">
                <adec:decorative xmlns:adec="http://schemas.microsoft.com/office/drawing/2017/decorative" val="1"/>
              </a:ext>
            </a:extLst>
          </p:cNvPr>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a:solidFill>
                <a:srgbClr val="CCCCCC"/>
              </a:solidFill>
            </a:endParaRPr>
          </a:p>
        </p:txBody>
      </p:sp>
      <p:sp>
        <p:nvSpPr>
          <p:cNvPr id="19" name="Shape 86">
            <a:extLst>
              <a:ext uri="{C183D7F6-B498-43B3-948B-1728B52AA6E4}">
                <adec:decorative xmlns:adec="http://schemas.microsoft.com/office/drawing/2017/decorative" val="1"/>
              </a:ext>
            </a:extLst>
          </p:cNvPr>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grpSp>
        <p:nvGrpSpPr>
          <p:cNvPr id="4" name="Group 3"/>
          <p:cNvGrpSpPr/>
          <p:nvPr userDrawn="1"/>
        </p:nvGrpSpPr>
        <p:grpSpPr>
          <a:xfrm>
            <a:off x="1809800" y="1093072"/>
            <a:ext cx="5961600" cy="1462747"/>
            <a:chOff x="1809800" y="1012003"/>
            <a:chExt cx="5961600" cy="1462747"/>
          </a:xfrm>
        </p:grpSpPr>
        <p:sp>
          <p:nvSpPr>
            <p:cNvPr id="5" name="Shape 72"/>
            <p:cNvSpPr txBox="1"/>
            <p:nvPr/>
          </p:nvSpPr>
          <p:spPr>
            <a:xfrm>
              <a:off x="1809800" y="1354550"/>
              <a:ext cx="5961600" cy="1120200"/>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1600">
                  <a:solidFill>
                    <a:schemeClr val="accent3">
                      <a:lumMod val="50000"/>
                    </a:schemeClr>
                  </a:solidFill>
                  <a:latin typeface="Arial" charset="0"/>
                  <a:ea typeface="Arial" charset="0"/>
                  <a:cs typeface="Arial" charset="0"/>
                  <a:sym typeface="Open Sans"/>
                </a:rPr>
                <a:t>To create a world-class educational system that gives students the knowledge and skills to be successful in college and the workforce, and to flourish as parents and citizens</a:t>
              </a:r>
            </a:p>
          </p:txBody>
        </p:sp>
        <p:sp>
          <p:nvSpPr>
            <p:cNvPr id="6" name="Shape 73"/>
            <p:cNvSpPr txBox="1"/>
            <p:nvPr/>
          </p:nvSpPr>
          <p:spPr>
            <a:xfrm>
              <a:off x="1809800" y="1012003"/>
              <a:ext cx="1260900" cy="280200"/>
            </a:xfrm>
            <a:prstGeom prst="rect">
              <a:avLst/>
            </a:prstGeom>
            <a:noFill/>
            <a:ln>
              <a:noFill/>
            </a:ln>
          </p:spPr>
          <p:txBody>
            <a:bodyPr lIns="91425" tIns="91425" rIns="91425" bIns="91425" anchor="t" anchorCtr="0">
              <a:noAutofit/>
            </a:bodyPr>
            <a:lstStyle/>
            <a:p>
              <a:pPr lvl="0">
                <a:spcBef>
                  <a:spcPts val="0"/>
                </a:spcBef>
                <a:buNone/>
              </a:pPr>
              <a:r>
                <a:rPr lang="en" sz="2000" b="1">
                  <a:solidFill>
                    <a:srgbClr val="0070C0"/>
                  </a:solidFill>
                  <a:latin typeface="Arial" charset="0"/>
                  <a:ea typeface="Arial" charset="0"/>
                  <a:cs typeface="Arial" charset="0"/>
                  <a:sym typeface="Open Sans"/>
                </a:rPr>
                <a:t>VISION</a:t>
              </a:r>
              <a:endParaRPr lang="en" sz="1800" b="1">
                <a:solidFill>
                  <a:srgbClr val="0070C0"/>
                </a:solidFill>
                <a:latin typeface="Arial" charset="0"/>
                <a:ea typeface="Arial" charset="0"/>
                <a:cs typeface="Arial" charset="0"/>
                <a:sym typeface="Open Sans"/>
              </a:endParaRPr>
            </a:p>
          </p:txBody>
        </p:sp>
        <p:cxnSp>
          <p:nvCxnSpPr>
            <p:cNvPr id="7" name="Shape 74">
              <a:extLst>
                <a:ext uri="{C183D7F6-B498-43B3-948B-1728B52AA6E4}">
                  <adec:decorative xmlns:adec="http://schemas.microsoft.com/office/drawing/2017/decorative" val="1"/>
                </a:ext>
              </a:extLst>
            </p:cNvPr>
            <p:cNvCxnSpPr/>
            <p:nvPr/>
          </p:nvCxnSpPr>
          <p:spPr>
            <a:xfrm>
              <a:off x="2812842" y="1255390"/>
              <a:ext cx="4759200" cy="0"/>
            </a:xfrm>
            <a:prstGeom prst="straightConnector1">
              <a:avLst/>
            </a:prstGeom>
            <a:noFill/>
            <a:ln w="19050" cap="flat" cmpd="sng">
              <a:solidFill>
                <a:srgbClr val="CC0000"/>
              </a:solidFill>
              <a:prstDash val="solid"/>
              <a:round/>
              <a:headEnd type="none" w="lg" len="lg"/>
              <a:tailEnd type="none" w="lg" len="lg"/>
            </a:ln>
          </p:spPr>
        </p:cxnSp>
      </p:grpSp>
      <p:grpSp>
        <p:nvGrpSpPr>
          <p:cNvPr id="8" name="Group 7"/>
          <p:cNvGrpSpPr/>
          <p:nvPr userDrawn="1"/>
        </p:nvGrpSpPr>
        <p:grpSpPr>
          <a:xfrm>
            <a:off x="1809800" y="2827455"/>
            <a:ext cx="5762242" cy="1341924"/>
            <a:chOff x="1809800" y="2665300"/>
            <a:chExt cx="5762242" cy="1341924"/>
          </a:xfrm>
        </p:grpSpPr>
        <p:sp>
          <p:nvSpPr>
            <p:cNvPr id="9" name="Shape 76"/>
            <p:cNvSpPr txBox="1"/>
            <p:nvPr/>
          </p:nvSpPr>
          <p:spPr>
            <a:xfrm>
              <a:off x="1809800" y="3049624"/>
              <a:ext cx="5685900" cy="957600"/>
            </a:xfrm>
            <a:prstGeom prst="rect">
              <a:avLst/>
            </a:prstGeom>
            <a:noFill/>
            <a:ln>
              <a:noFill/>
            </a:ln>
          </p:spPr>
          <p:txBody>
            <a:bodyPr lIns="91425" tIns="91425" rIns="91425" bIns="91425" anchor="ctr" anchorCtr="0">
              <a:noAutofit/>
            </a:bodyPr>
            <a:lstStyle/>
            <a:p>
              <a:pPr lvl="0" rtl="0">
                <a:lnSpc>
                  <a:spcPct val="115000"/>
                </a:lnSpc>
                <a:spcBef>
                  <a:spcPts val="500"/>
                </a:spcBef>
                <a:buNone/>
              </a:pPr>
              <a:r>
                <a:rPr lang="en" sz="1600">
                  <a:solidFill>
                    <a:schemeClr val="accent3">
                      <a:lumMod val="50000"/>
                    </a:schemeClr>
                  </a:solidFill>
                  <a:latin typeface="Arial" charset="0"/>
                  <a:ea typeface="Arial" charset="0"/>
                  <a:cs typeface="Arial" charset="0"/>
                  <a:sym typeface="Open Sans"/>
                </a:rPr>
                <a:t>To provide leadership through the development of policy and accountability systems so that all students are prepared to compete in the global community</a:t>
              </a:r>
            </a:p>
          </p:txBody>
        </p:sp>
        <p:sp>
          <p:nvSpPr>
            <p:cNvPr id="10" name="Shape 77"/>
            <p:cNvSpPr txBox="1"/>
            <p:nvPr/>
          </p:nvSpPr>
          <p:spPr>
            <a:xfrm>
              <a:off x="1809800" y="2665300"/>
              <a:ext cx="1260900" cy="280200"/>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0070C0"/>
                  </a:solidFill>
                  <a:latin typeface="Arial" charset="0"/>
                  <a:ea typeface="Arial" charset="0"/>
                  <a:cs typeface="Arial" charset="0"/>
                  <a:sym typeface="Open Sans"/>
                </a:rPr>
                <a:t>MISSION</a:t>
              </a:r>
            </a:p>
          </p:txBody>
        </p:sp>
        <p:cxnSp>
          <p:nvCxnSpPr>
            <p:cNvPr id="11" name="Shape 78">
              <a:extLst>
                <a:ext uri="{C183D7F6-B498-43B3-948B-1728B52AA6E4}">
                  <adec:decorative xmlns:adec="http://schemas.microsoft.com/office/drawing/2017/decorative" val="1"/>
                </a:ext>
              </a:extLst>
            </p:cNvPr>
            <p:cNvCxnSpPr/>
            <p:nvPr/>
          </p:nvCxnSpPr>
          <p:spPr>
            <a:xfrm>
              <a:off x="3000042" y="2910000"/>
              <a:ext cx="4572000" cy="0"/>
            </a:xfrm>
            <a:prstGeom prst="straightConnector1">
              <a:avLst/>
            </a:prstGeom>
            <a:noFill/>
            <a:ln w="19050" cap="flat" cmpd="sng">
              <a:solidFill>
                <a:srgbClr val="CC0000"/>
              </a:solidFill>
              <a:prstDash val="solid"/>
              <a:round/>
              <a:headEnd type="none" w="lg" len="lg"/>
              <a:tailEnd type="none" w="lg" len="lg"/>
            </a:ln>
          </p:spPr>
        </p:cxnSp>
      </p:grpSp>
      <p:sp>
        <p:nvSpPr>
          <p:cNvPr id="16"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a:p>
        </p:txBody>
      </p:sp>
      <p:sp>
        <p:nvSpPr>
          <p:cNvPr id="20" name="Title 19">
            <a:extLst>
              <a:ext uri="{FF2B5EF4-FFF2-40B4-BE49-F238E27FC236}">
                <a16:creationId xmlns:a16="http://schemas.microsoft.com/office/drawing/2014/main" id="{F58D352E-2D97-8048-A35F-DF0977DF7954}"/>
              </a:ext>
            </a:extLst>
          </p:cNvPr>
          <p:cNvSpPr>
            <a:spLocks noGrp="1"/>
          </p:cNvSpPr>
          <p:nvPr>
            <p:ph type="title"/>
          </p:nvPr>
        </p:nvSpPr>
        <p:spPr>
          <a:xfrm>
            <a:off x="133550" y="8356"/>
            <a:ext cx="8520600" cy="572700"/>
          </a:xfrm>
        </p:spPr>
        <p:txBody>
          <a:bodyPr/>
          <a:lstStyle>
            <a:lvl1pPr>
              <a:defRPr sz="2400" b="1">
                <a:solidFill>
                  <a:schemeClr val="accent6"/>
                </a:solidFill>
              </a:defRPr>
            </a:lvl1pPr>
          </a:lstStyle>
          <a:p>
            <a:r>
              <a:rPr lang="en-US"/>
              <a:t>Click to edit Master title style</a:t>
            </a:r>
          </a:p>
        </p:txBody>
      </p:sp>
      <p:pic>
        <p:nvPicPr>
          <p:cNvPr id="15" name="Shape 79">
            <a:extLst>
              <a:ext uri="{FF2B5EF4-FFF2-40B4-BE49-F238E27FC236}">
                <a16:creationId xmlns:a16="http://schemas.microsoft.com/office/drawing/2014/main" id="{85B1AA7E-5559-F544-BC4C-F43B1C828006}"/>
              </a:ext>
            </a:extLst>
          </p:cNvPr>
          <p:cNvPicPr preferRelativeResize="0"/>
          <p:nvPr userDrawn="1"/>
        </p:nvPicPr>
        <p:blipFill rotWithShape="1">
          <a:blip r:embed="rId2">
            <a:alphaModFix/>
          </a:blip>
          <a:srcRect t="-1" b="24635"/>
          <a:stretch/>
        </p:blipFill>
        <p:spPr>
          <a:xfrm>
            <a:off x="133550" y="4663510"/>
            <a:ext cx="1014449" cy="3692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BE Goals">
    <p:spTree>
      <p:nvGrpSpPr>
        <p:cNvPr id="1" name=""/>
        <p:cNvGrpSpPr/>
        <p:nvPr/>
      </p:nvGrpSpPr>
      <p:grpSpPr>
        <a:xfrm>
          <a:off x="0" y="0"/>
          <a:ext cx="0" cy="0"/>
          <a:chOff x="0" y="0"/>
          <a:chExt cx="0" cy="0"/>
        </a:xfrm>
      </p:grpSpPr>
      <p:sp>
        <p:nvSpPr>
          <p:cNvPr id="13" name="Shape 85">
            <a:extLst>
              <a:ext uri="{C183D7F6-B498-43B3-948B-1728B52AA6E4}">
                <adec:decorative xmlns:adec="http://schemas.microsoft.com/office/drawing/2017/decorative" val="1"/>
              </a:ext>
            </a:extLst>
          </p:cNvPr>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a:solidFill>
                <a:srgbClr val="CCCCCC"/>
              </a:solidFill>
            </a:endParaRPr>
          </a:p>
        </p:txBody>
      </p:sp>
      <p:sp>
        <p:nvSpPr>
          <p:cNvPr id="14" name="Shape 86">
            <a:extLst>
              <a:ext uri="{C183D7F6-B498-43B3-948B-1728B52AA6E4}">
                <adec:decorative xmlns:adec="http://schemas.microsoft.com/office/drawing/2017/decorative" val="1"/>
              </a:ext>
            </a:extLst>
          </p:cNvPr>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pic>
        <p:nvPicPr>
          <p:cNvPr id="54" name="Shape 79">
            <a:extLst>
              <a:ext uri="{FF2B5EF4-FFF2-40B4-BE49-F238E27FC236}">
                <a16:creationId xmlns:a16="http://schemas.microsoft.com/office/drawing/2014/main" id="{5993BF0A-9390-7147-B0E1-6C1E82917101}"/>
              </a:ext>
            </a:extLst>
          </p:cNvPr>
          <p:cNvPicPr preferRelativeResize="0"/>
          <p:nvPr userDrawn="1"/>
        </p:nvPicPr>
        <p:blipFill rotWithShape="1">
          <a:blip r:embed="rId2">
            <a:alphaModFix/>
          </a:blip>
          <a:srcRect t="-1" b="24635"/>
          <a:stretch/>
        </p:blipFill>
        <p:spPr>
          <a:xfrm>
            <a:off x="133550" y="4663510"/>
            <a:ext cx="1014449" cy="369252"/>
          </a:xfrm>
          <a:prstGeom prst="rect">
            <a:avLst/>
          </a:prstGeom>
          <a:noFill/>
          <a:ln>
            <a:noFill/>
          </a:ln>
        </p:spPr>
      </p:pic>
      <p:sp>
        <p:nvSpPr>
          <p:cNvPr id="50" name="TextBox 49" descr="Goal 6">
            <a:extLst>
              <a:ext uri="{FF2B5EF4-FFF2-40B4-BE49-F238E27FC236}">
                <a16:creationId xmlns:a16="http://schemas.microsoft.com/office/drawing/2014/main" id="{B212445C-D6B2-E24C-B0CD-56E7B22D8D1E}"/>
              </a:ext>
            </a:extLst>
          </p:cNvPr>
          <p:cNvSpPr txBox="1"/>
          <p:nvPr userDrawn="1"/>
        </p:nvSpPr>
        <p:spPr>
          <a:xfrm>
            <a:off x="7805424" y="819074"/>
            <a:ext cx="604797"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a:t>
            </a:r>
          </a:p>
        </p:txBody>
      </p:sp>
      <p:sp>
        <p:nvSpPr>
          <p:cNvPr id="10"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a:p>
        </p:txBody>
      </p:sp>
      <p:sp>
        <p:nvSpPr>
          <p:cNvPr id="4" name="Title 3">
            <a:extLst>
              <a:ext uri="{FF2B5EF4-FFF2-40B4-BE49-F238E27FC236}">
                <a16:creationId xmlns:a16="http://schemas.microsoft.com/office/drawing/2014/main" id="{85DCAB66-BFC7-664A-ACFC-8BFB9AA1D806}"/>
              </a:ext>
            </a:extLst>
          </p:cNvPr>
          <p:cNvSpPr>
            <a:spLocks noGrp="1"/>
          </p:cNvSpPr>
          <p:nvPr>
            <p:ph type="title" hasCustomPrompt="1"/>
          </p:nvPr>
        </p:nvSpPr>
        <p:spPr>
          <a:xfrm>
            <a:off x="234833" y="3900"/>
            <a:ext cx="8520600" cy="572700"/>
          </a:xfrm>
        </p:spPr>
        <p:txBody>
          <a:bodyPr/>
          <a:lstStyle>
            <a:lvl1pPr>
              <a:spcBef>
                <a:spcPts val="0"/>
              </a:spcBef>
              <a:buNone/>
              <a:defRPr lang="en" sz="1200" b="1" spc="0" dirty="0">
                <a:solidFill>
                  <a:srgbClr val="0070C0"/>
                </a:solidFill>
                <a:ea typeface="Open Sans"/>
                <a:cs typeface="Open Sans"/>
                <a:sym typeface="Open Sans"/>
              </a:defRPr>
            </a:lvl1pPr>
          </a:lstStyle>
          <a:p>
            <a:pPr lvl="0">
              <a:spcBef>
                <a:spcPts val="0"/>
              </a:spcBef>
              <a:buNone/>
            </a:pPr>
            <a:r>
              <a:rPr lang="en" sz="2400" b="1">
                <a:solidFill>
                  <a:srgbClr val="0070C0"/>
                </a:solidFill>
                <a:latin typeface="+mj-lt"/>
                <a:ea typeface="Open Sans"/>
                <a:cs typeface="Open Sans"/>
                <a:sym typeface="Open Sans"/>
              </a:rPr>
              <a:t>State Board of Education Goals   </a:t>
            </a:r>
            <a:r>
              <a:rPr lang="en-US" sz="2400" b="1">
                <a:solidFill>
                  <a:srgbClr val="0070C0"/>
                </a:solidFill>
                <a:latin typeface="+mj-lt"/>
                <a:ea typeface="Open Sans"/>
                <a:cs typeface="Open Sans"/>
                <a:sym typeface="Open Sans"/>
              </a:rPr>
              <a:t> </a:t>
            </a:r>
            <a:r>
              <a:rPr lang="en" sz="1400" b="1" spc="300">
                <a:solidFill>
                  <a:srgbClr val="0070C0"/>
                </a:solidFill>
                <a:latin typeface="+mj-lt"/>
                <a:ea typeface="Open Sans"/>
                <a:cs typeface="Open Sans"/>
                <a:sym typeface="Open Sans"/>
              </a:rPr>
              <a:t>STRATEGIC PLAN</a:t>
            </a:r>
            <a:endParaRPr lang="en" sz="1200" b="1" spc="300">
              <a:solidFill>
                <a:srgbClr val="0070C0"/>
              </a:solidFill>
              <a:latin typeface="+mj-lt"/>
              <a:ea typeface="Open Sans"/>
              <a:cs typeface="Open Sans"/>
              <a:sym typeface="Open Sans"/>
            </a:endParaRPr>
          </a:p>
        </p:txBody>
      </p:sp>
      <p:pic>
        <p:nvPicPr>
          <p:cNvPr id="12" name="Picture 11" descr="Goals:&#10;1. All Students Proficient and Showing Growth in All Assessed Areas&#10;2. Every Student Graduates from High School and is Ready for College and Career&#10;3. Every Child Has Access to a High-Quality Early Childhood Program&#10;4. Every School Has Effective Teachers and Leaders&#10;5. Every Community Effectively Using a World-Class Data System to Improve Student Outcomes&#10;6. Every School and District is Rated “C” or Higher">
            <a:extLst>
              <a:ext uri="{FF2B5EF4-FFF2-40B4-BE49-F238E27FC236}">
                <a16:creationId xmlns:a16="http://schemas.microsoft.com/office/drawing/2014/main" id="{66160CC4-325B-8D49-A6F8-03F9B01E8B15}"/>
              </a:ext>
            </a:extLst>
          </p:cNvPr>
          <p:cNvPicPr>
            <a:picLocks noChangeAspect="1"/>
          </p:cNvPicPr>
          <p:nvPr userDrawn="1"/>
        </p:nvPicPr>
        <p:blipFill rotWithShape="1">
          <a:blip r:embed="rId3"/>
          <a:srcRect t="14471" b="24118"/>
          <a:stretch/>
        </p:blipFill>
        <p:spPr>
          <a:xfrm>
            <a:off x="304057" y="650929"/>
            <a:ext cx="8509530" cy="4180588"/>
          </a:xfrm>
          <a:prstGeom prst="rect">
            <a:avLst/>
          </a:prstGeom>
        </p:spPr>
      </p:pic>
    </p:spTree>
    <p:extLst>
      <p:ext uri="{BB962C8B-B14F-4D97-AF65-F5344CB8AC3E}">
        <p14:creationId xmlns:p14="http://schemas.microsoft.com/office/powerpoint/2010/main" val="95121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cked Section header">
    <p:spTree>
      <p:nvGrpSpPr>
        <p:cNvPr id="1" name="Shape 13"/>
        <p:cNvGrpSpPr/>
        <p:nvPr/>
      </p:nvGrpSpPr>
      <p:grpSpPr>
        <a:xfrm>
          <a:off x="0" y="0"/>
          <a:ext cx="0" cy="0"/>
          <a:chOff x="0" y="0"/>
          <a:chExt cx="0" cy="0"/>
        </a:xfrm>
      </p:grpSpPr>
      <p:sp>
        <p:nvSpPr>
          <p:cNvPr id="4" name="Shape 221">
            <a:extLst>
              <a:ext uri="{C183D7F6-B498-43B3-948B-1728B52AA6E4}">
                <adec:decorative xmlns:adec="http://schemas.microsoft.com/office/drawing/2017/decorative" val="1"/>
              </a:ext>
            </a:extLst>
          </p:cNvPr>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6" name="Shape 224">
            <a:extLst>
              <a:ext uri="{C183D7F6-B498-43B3-948B-1728B52AA6E4}">
                <adec:decorative xmlns:adec="http://schemas.microsoft.com/office/drawing/2017/decorative" val="1"/>
              </a:ext>
            </a:extLst>
          </p:cNvPr>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sp>
        <p:nvSpPr>
          <p:cNvPr id="8" name="Text Placeholder 7"/>
          <p:cNvSpPr>
            <a:spLocks noGrp="1"/>
          </p:cNvSpPr>
          <p:nvPr>
            <p:ph type="body" sz="quarter" idx="15" hasCustomPrompt="1"/>
          </p:nvPr>
        </p:nvSpPr>
        <p:spPr>
          <a:xfrm>
            <a:off x="401638" y="2878138"/>
            <a:ext cx="4678362" cy="993775"/>
          </a:xfrm>
        </p:spPr>
        <p:txBody>
          <a:bodyPr/>
          <a:lstStyle>
            <a:lvl1pPr>
              <a:lnSpc>
                <a:spcPct val="114000"/>
              </a:lnSpc>
              <a:spcAft>
                <a:spcPts val="0"/>
              </a:spcAft>
              <a:defRPr sz="2000">
                <a:solidFill>
                  <a:schemeClr val="accent6"/>
                </a:solidFill>
              </a:defRPr>
            </a:lvl1pPr>
          </a:lstStyle>
          <a:p>
            <a:pPr lvl="0"/>
            <a:r>
              <a:rPr lang="en-US"/>
              <a:t>Subhead</a:t>
            </a:r>
          </a:p>
        </p:txBody>
      </p:sp>
      <p:sp>
        <p:nvSpPr>
          <p:cNvPr id="9"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a:p>
        </p:txBody>
      </p:sp>
      <p:sp>
        <p:nvSpPr>
          <p:cNvPr id="12" name="Text Placeholder 2">
            <a:extLst>
              <a:ext uri="{FF2B5EF4-FFF2-40B4-BE49-F238E27FC236}">
                <a16:creationId xmlns:a16="http://schemas.microsoft.com/office/drawing/2014/main" id="{5D095943-4CD4-DE43-A1D8-AF782B85FFCD}"/>
              </a:ext>
            </a:extLst>
          </p:cNvPr>
          <p:cNvSpPr>
            <a:spLocks noGrp="1"/>
          </p:cNvSpPr>
          <p:nvPr>
            <p:ph type="body" sz="quarter" idx="17" hasCustomPrompt="1"/>
          </p:nvPr>
        </p:nvSpPr>
        <p:spPr>
          <a:xfrm>
            <a:off x="402123" y="775453"/>
            <a:ext cx="5602287" cy="927100"/>
          </a:xfrm>
        </p:spPr>
        <p:txBody>
          <a:bodyPr/>
          <a:lstStyle>
            <a:lvl1pPr>
              <a:defRPr sz="4800" b="1">
                <a:solidFill>
                  <a:schemeClr val="accent6"/>
                </a:solidFill>
              </a:defRPr>
            </a:lvl1pPr>
          </a:lstStyle>
          <a:p>
            <a:pPr lvl="0"/>
            <a:r>
              <a:rPr lang="en-US"/>
              <a:t>CLICK TO EDIT MASTER TEXT STYLES</a:t>
            </a:r>
          </a:p>
        </p:txBody>
      </p:sp>
      <p:sp>
        <p:nvSpPr>
          <p:cNvPr id="13" name="Title 4">
            <a:extLst>
              <a:ext uri="{FF2B5EF4-FFF2-40B4-BE49-F238E27FC236}">
                <a16:creationId xmlns:a16="http://schemas.microsoft.com/office/drawing/2014/main" id="{B66CD9BB-EC32-8544-B80E-84106604B454}"/>
              </a:ext>
            </a:extLst>
          </p:cNvPr>
          <p:cNvSpPr>
            <a:spLocks noGrp="1"/>
          </p:cNvSpPr>
          <p:nvPr>
            <p:ph type="title" hasCustomPrompt="1"/>
          </p:nvPr>
        </p:nvSpPr>
        <p:spPr>
          <a:xfrm>
            <a:off x="311700" y="1603028"/>
            <a:ext cx="5692710" cy="572700"/>
          </a:xfrm>
        </p:spPr>
        <p:txBody>
          <a:bodyPr/>
          <a:lstStyle>
            <a:lvl1pPr>
              <a:defRPr sz="5400" b="1">
                <a:solidFill>
                  <a:schemeClr val="bg1"/>
                </a:solidFill>
              </a:defRPr>
            </a:lvl1pPr>
          </a:lstStyle>
          <a:p>
            <a:r>
              <a:rPr lang="en-US"/>
              <a:t>CLICK TO EDIT MASTER TITLE STYLE</a:t>
            </a:r>
          </a:p>
        </p:txBody>
      </p:sp>
      <p:pic>
        <p:nvPicPr>
          <p:cNvPr id="10" name="Shape 79">
            <a:extLst>
              <a:ext uri="{FF2B5EF4-FFF2-40B4-BE49-F238E27FC236}">
                <a16:creationId xmlns:a16="http://schemas.microsoft.com/office/drawing/2014/main" id="{A719E874-0A43-6045-9A56-914BED6974F0}"/>
              </a:ext>
            </a:extLst>
          </p:cNvPr>
          <p:cNvPicPr preferRelativeResize="0"/>
          <p:nvPr userDrawn="1"/>
        </p:nvPicPr>
        <p:blipFill rotWithShape="1">
          <a:blip r:embed="rId2">
            <a:alphaModFix/>
          </a:blip>
          <a:srcRect t="-1" b="24635"/>
          <a:stretch/>
        </p:blipFill>
        <p:spPr>
          <a:xfrm>
            <a:off x="133550" y="4663510"/>
            <a:ext cx="1014449" cy="3692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a:extLst>
              <a:ext uri="{C183D7F6-B498-43B3-948B-1728B52AA6E4}">
                <adec:decorative xmlns:adec="http://schemas.microsoft.com/office/drawing/2017/decorative" val="1"/>
              </a:ext>
            </a:extLst>
          </p:cNvPr>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a:solidFill>
                <a:srgbClr val="CCCCCC"/>
              </a:solidFill>
            </a:endParaRPr>
          </a:p>
        </p:txBody>
      </p:sp>
      <p:sp>
        <p:nvSpPr>
          <p:cNvPr id="6" name="Shape 86">
            <a:extLst>
              <a:ext uri="{C183D7F6-B498-43B3-948B-1728B52AA6E4}">
                <adec:decorative xmlns:adec="http://schemas.microsoft.com/office/drawing/2017/decorative" val="1"/>
              </a:ext>
            </a:extLst>
          </p:cNvPr>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sp>
        <p:nvSpPr>
          <p:cNvPr id="4" name="Text Placeholder 3"/>
          <p:cNvSpPr>
            <a:spLocks noGrp="1"/>
          </p:cNvSpPr>
          <p:nvPr>
            <p:ph type="body" sz="quarter" idx="14" hasCustomPrompt="1"/>
          </p:nvPr>
        </p:nvSpPr>
        <p:spPr>
          <a:xfrm>
            <a:off x="415636" y="1152525"/>
            <a:ext cx="8294915" cy="3217863"/>
          </a:xfrm>
        </p:spPr>
        <p:txBody>
          <a:bodyPr/>
          <a:lstStyle>
            <a:lvl1pPr marL="342900" indent="-342900" defTabSz="457200">
              <a:buFont typeface="Arial" charset="0"/>
              <a:buChar char="•"/>
              <a:tabLst>
                <a:tab pos="457200" algn="l"/>
              </a:tabLst>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add text</a:t>
            </a:r>
          </a:p>
          <a:p>
            <a:pPr lvl="1"/>
            <a:endParaRPr lang="en-US"/>
          </a:p>
        </p:txBody>
      </p:sp>
      <p:sp>
        <p:nvSpPr>
          <p:cNvPr id="11"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a:p>
        </p:txBody>
      </p:sp>
      <p:sp>
        <p:nvSpPr>
          <p:cNvPr id="9" name="Title 19">
            <a:extLst>
              <a:ext uri="{FF2B5EF4-FFF2-40B4-BE49-F238E27FC236}">
                <a16:creationId xmlns:a16="http://schemas.microsoft.com/office/drawing/2014/main" id="{E2542D53-2015-F643-98BD-00C14E77DA50}"/>
              </a:ext>
            </a:extLst>
          </p:cNvPr>
          <p:cNvSpPr>
            <a:spLocks noGrp="1"/>
          </p:cNvSpPr>
          <p:nvPr>
            <p:ph type="title"/>
          </p:nvPr>
        </p:nvSpPr>
        <p:spPr>
          <a:xfrm>
            <a:off x="133550" y="8356"/>
            <a:ext cx="8520600" cy="572700"/>
          </a:xfrm>
        </p:spPr>
        <p:txBody>
          <a:bodyPr/>
          <a:lstStyle>
            <a:lvl1pPr>
              <a:defRPr sz="2400" b="1">
                <a:solidFill>
                  <a:schemeClr val="accent6"/>
                </a:solidFill>
              </a:defRPr>
            </a:lvl1pPr>
          </a:lstStyle>
          <a:p>
            <a:r>
              <a:rPr lang="en-US"/>
              <a:t>Click to edit Master title style</a:t>
            </a:r>
          </a:p>
        </p:txBody>
      </p:sp>
      <p:pic>
        <p:nvPicPr>
          <p:cNvPr id="10" name="Shape 79">
            <a:extLst>
              <a:ext uri="{FF2B5EF4-FFF2-40B4-BE49-F238E27FC236}">
                <a16:creationId xmlns:a16="http://schemas.microsoft.com/office/drawing/2014/main" id="{844A2702-6C72-F44E-9080-751A1208776A}"/>
              </a:ext>
            </a:extLst>
          </p:cNvPr>
          <p:cNvPicPr preferRelativeResize="0"/>
          <p:nvPr userDrawn="1"/>
        </p:nvPicPr>
        <p:blipFill rotWithShape="1">
          <a:blip r:embed="rId2">
            <a:alphaModFix/>
          </a:blip>
          <a:srcRect t="-1" b="24635"/>
          <a:stretch/>
        </p:blipFill>
        <p:spPr>
          <a:xfrm>
            <a:off x="133550" y="4663510"/>
            <a:ext cx="1014449" cy="3692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blank">
    <p:spTree>
      <p:nvGrpSpPr>
        <p:cNvPr id="1" name="Shape 16"/>
        <p:cNvGrpSpPr/>
        <p:nvPr/>
      </p:nvGrpSpPr>
      <p:grpSpPr>
        <a:xfrm>
          <a:off x="0" y="0"/>
          <a:ext cx="0" cy="0"/>
          <a:chOff x="0" y="0"/>
          <a:chExt cx="0" cy="0"/>
        </a:xfrm>
      </p:grpSpPr>
      <p:sp>
        <p:nvSpPr>
          <p:cNvPr id="13" name="Shape 85">
            <a:extLst>
              <a:ext uri="{C183D7F6-B498-43B3-948B-1728B52AA6E4}">
                <adec:decorative xmlns:adec="http://schemas.microsoft.com/office/drawing/2017/decorative" val="1"/>
              </a:ext>
            </a:extLst>
          </p:cNvPr>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a:solidFill>
                <a:srgbClr val="CCCCCC"/>
              </a:solidFill>
            </a:endParaRPr>
          </a:p>
        </p:txBody>
      </p:sp>
      <p:sp>
        <p:nvSpPr>
          <p:cNvPr id="14" name="Shape 86">
            <a:extLst>
              <a:ext uri="{C183D7F6-B498-43B3-948B-1728B52AA6E4}">
                <adec:decorative xmlns:adec="http://schemas.microsoft.com/office/drawing/2017/decorative" val="1"/>
              </a:ext>
            </a:extLst>
          </p:cNvPr>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pic>
        <p:nvPicPr>
          <p:cNvPr id="8" name="Shape 79"/>
          <p:cNvPicPr preferRelativeResize="0"/>
          <p:nvPr userDrawn="1"/>
        </p:nvPicPr>
        <p:blipFill rotWithShape="1">
          <a:blip r:embed="rId2">
            <a:alphaModFix/>
          </a:blip>
          <a:srcRect t="-1" b="24635"/>
          <a:stretch/>
        </p:blipFill>
        <p:spPr>
          <a:xfrm>
            <a:off x="133550" y="4663510"/>
            <a:ext cx="1014449" cy="369252"/>
          </a:xfrm>
          <a:prstGeom prst="rect">
            <a:avLst/>
          </a:prstGeom>
          <a:noFill/>
          <a:ln>
            <a:noFill/>
          </a:ln>
        </p:spPr>
      </p:pic>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a:p>
        </p:txBody>
      </p:sp>
      <p:sp>
        <p:nvSpPr>
          <p:cNvPr id="9" name="Title 19">
            <a:extLst>
              <a:ext uri="{FF2B5EF4-FFF2-40B4-BE49-F238E27FC236}">
                <a16:creationId xmlns:a16="http://schemas.microsoft.com/office/drawing/2014/main" id="{82EB7C2E-2F5E-8446-93E4-A965492A48E6}"/>
              </a:ext>
            </a:extLst>
          </p:cNvPr>
          <p:cNvSpPr>
            <a:spLocks noGrp="1"/>
          </p:cNvSpPr>
          <p:nvPr>
            <p:ph type="title"/>
          </p:nvPr>
        </p:nvSpPr>
        <p:spPr>
          <a:xfrm>
            <a:off x="133550" y="8356"/>
            <a:ext cx="8520600" cy="572700"/>
          </a:xfrm>
        </p:spPr>
        <p:txBody>
          <a:bodyPr/>
          <a:lstStyle>
            <a:lvl1pPr>
              <a:defRPr sz="2400" b="1">
                <a:solidFill>
                  <a:schemeClr val="accent6"/>
                </a:solidFill>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Shape 48"/>
        <p:cNvGrpSpPr/>
        <p:nvPr/>
      </p:nvGrpSpPr>
      <p:grpSpPr>
        <a:xfrm>
          <a:off x="0" y="0"/>
          <a:ext cx="0" cy="0"/>
          <a:chOff x="0" y="0"/>
          <a:chExt cx="0" cy="0"/>
        </a:xfrm>
      </p:grpSpPr>
      <p:pic>
        <p:nvPicPr>
          <p:cNvPr id="4" name="Shape 79" descr="Mississippi Department of Education"/>
          <p:cNvPicPr preferRelativeResize="0"/>
          <p:nvPr userDrawn="1"/>
        </p:nvPicPr>
        <p:blipFill rotWithShape="1">
          <a:blip r:embed="rId2">
            <a:alphaModFix/>
          </a:blip>
          <a:srcRect b="21829"/>
          <a:stretch/>
        </p:blipFill>
        <p:spPr>
          <a:xfrm>
            <a:off x="333056" y="337608"/>
            <a:ext cx="2630919" cy="993293"/>
          </a:xfrm>
          <a:prstGeom prst="rect">
            <a:avLst/>
          </a:prstGeom>
          <a:noFill/>
          <a:ln>
            <a:noFill/>
          </a:ln>
        </p:spPr>
      </p:pic>
      <p:sp>
        <p:nvSpPr>
          <p:cNvPr id="5" name="Shape 86">
            <a:extLst>
              <a:ext uri="{C183D7F6-B498-43B3-948B-1728B52AA6E4}">
                <adec:decorative xmlns:adec="http://schemas.microsoft.com/office/drawing/2017/decorative" val="1"/>
              </a:ext>
            </a:extLst>
          </p:cNvPr>
          <p:cNvSpPr/>
          <p:nvPr userDrawn="1"/>
        </p:nvSpPr>
        <p:spPr>
          <a:xfrm>
            <a:off x="0" y="166378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a:p>
        </p:txBody>
      </p:sp>
      <p:sp>
        <p:nvSpPr>
          <p:cNvPr id="8" name="Text Placeholder 7"/>
          <p:cNvSpPr>
            <a:spLocks noGrp="1"/>
          </p:cNvSpPr>
          <p:nvPr>
            <p:ph type="body" sz="quarter" idx="14" hasCustomPrompt="1"/>
          </p:nvPr>
        </p:nvSpPr>
        <p:spPr>
          <a:xfrm>
            <a:off x="947738" y="2679252"/>
            <a:ext cx="5926591" cy="1084488"/>
          </a:xfrm>
        </p:spPr>
        <p:txBody>
          <a:bodyPr/>
          <a:lstStyle>
            <a:lvl1pPr>
              <a:lnSpc>
                <a:spcPct val="100000"/>
              </a:lnSpc>
              <a:spcAft>
                <a:spcPts val="0"/>
              </a:spcAft>
              <a:defRPr sz="2000">
                <a:solidFill>
                  <a:schemeClr val="accent3">
                    <a:lumMod val="50000"/>
                  </a:schemeClr>
                </a:solidFill>
              </a:defRPr>
            </a:lvl1pPr>
          </a:lstStyle>
          <a:p>
            <a:pPr lvl="0"/>
            <a:r>
              <a:rPr lang="en-US"/>
              <a:t>Presenter Title</a:t>
            </a:r>
            <a:br>
              <a:rPr lang="en-US"/>
            </a:br>
            <a:r>
              <a:rPr lang="en-US"/>
              <a:t>Contact Information</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a:p>
        </p:txBody>
      </p:sp>
      <p:sp>
        <p:nvSpPr>
          <p:cNvPr id="3" name="Title 2">
            <a:extLst>
              <a:ext uri="{FF2B5EF4-FFF2-40B4-BE49-F238E27FC236}">
                <a16:creationId xmlns:a16="http://schemas.microsoft.com/office/drawing/2014/main" id="{C4B7B487-F152-8F48-99C4-6022A882EB8D}"/>
              </a:ext>
            </a:extLst>
          </p:cNvPr>
          <p:cNvSpPr>
            <a:spLocks noGrp="1"/>
          </p:cNvSpPr>
          <p:nvPr>
            <p:ph type="title"/>
          </p:nvPr>
        </p:nvSpPr>
        <p:spPr>
          <a:xfrm>
            <a:off x="947738" y="2089165"/>
            <a:ext cx="6098041" cy="572700"/>
          </a:xfrm>
        </p:spPr>
        <p:txBody>
          <a:bodyPr/>
          <a:lstStyle>
            <a:lvl1pPr>
              <a:defRPr sz="3000" b="1">
                <a:solidFill>
                  <a:schemeClr val="accent6"/>
                </a:solidFill>
              </a:defRPr>
            </a:lvl1pPr>
          </a:lstStyle>
          <a:p>
            <a:r>
              <a:rPr lang="en-US"/>
              <a:t>Click to edit Master title style</a:t>
            </a:r>
          </a:p>
        </p:txBody>
      </p:sp>
      <p:pic>
        <p:nvPicPr>
          <p:cNvPr id="6" name="Picture 5" descr="www.mdek12.org&#10;&#10;Follow us on Facebook, Twitter, and YouTube.">
            <a:extLst>
              <a:ext uri="{FF2B5EF4-FFF2-40B4-BE49-F238E27FC236}">
                <a16:creationId xmlns:a16="http://schemas.microsoft.com/office/drawing/2014/main" id="{BD860FE8-5D6D-2F42-91BE-FABD7828F256}"/>
              </a:ext>
            </a:extLst>
          </p:cNvPr>
          <p:cNvPicPr>
            <a:picLocks noChangeAspect="1"/>
          </p:cNvPicPr>
          <p:nvPr userDrawn="1"/>
        </p:nvPicPr>
        <p:blipFill>
          <a:blip r:embed="rId3"/>
          <a:stretch>
            <a:fillRect/>
          </a:stretch>
        </p:blipFill>
        <p:spPr>
          <a:xfrm>
            <a:off x="333056" y="3983983"/>
            <a:ext cx="1596571" cy="90332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72" r:id="rId3"/>
    <p:sldLayoutId id="2147483675" r:id="rId4"/>
    <p:sldLayoutId id="2147483650" r:id="rId5"/>
    <p:sldLayoutId id="2147483674" r:id="rId6"/>
    <p:sldLayoutId id="2147483673" r:id="rId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drkblog.wordpress.com/2010/11/30/finishing-up/" TargetMode="External"/><Relationship Id="rId5" Type="http://schemas.openxmlformats.org/officeDocument/2006/relationships/image" Target="../media/image8.gi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studentdoctor.net/2015/01/the-10-lessons-every-pre-med-must-learn/" TargetMode="External"/><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pixabay.com/en/practice-emoji-words-mindfulness-615657/" TargetMode="External"/><Relationship Id="rId5" Type="http://schemas.openxmlformats.org/officeDocument/2006/relationships/image" Target="../media/image1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teachinginadigitalworld.blogspot.com/2013/08/creating-my-own-stock-photos-and.html" TargetMode="External"/><Relationship Id="rId5" Type="http://schemas.openxmlformats.org/officeDocument/2006/relationships/image" Target="../media/image21.gi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learningtech.library.ucsf.edu/-/cle-resource-and-activities/" TargetMode="External"/><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5.xml"/><Relationship Id="rId7" Type="http://schemas.openxmlformats.org/officeDocument/2006/relationships/image" Target="../media/image3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notesSlide" Target="../notesSlides/notesSlide25.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xml"/><Relationship Id="rId7" Type="http://schemas.openxmlformats.org/officeDocument/2006/relationships/image" Target="../media/image3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6.xml"/><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mailto:ahicks@mdek12.org" TargetMode="External"/><Relationship Id="rId5" Type="http://schemas.openxmlformats.org/officeDocument/2006/relationships/hyperlink" Target="mailto:ckilgore@mdek12.org" TargetMode="Externa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correct.tistory.com/?page=3" TargetMode="External"/><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omenovelideas.typepad.com/some-novel-ideas/2009/11/creating-lesson-plan-objectives.html" TargetMode="External"/><Relationship Id="rId5" Type="http://schemas.openxmlformats.org/officeDocument/2006/relationships/image" Target="../media/image7.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5C49DB-8616-974C-B60B-D0BDFB7AF0F9}"/>
              </a:ext>
            </a:extLst>
          </p:cNvPr>
          <p:cNvSpPr>
            <a:spLocks noGrp="1"/>
          </p:cNvSpPr>
          <p:nvPr>
            <p:ph type="body" sz="quarter" idx="12"/>
          </p:nvPr>
        </p:nvSpPr>
        <p:spPr/>
        <p:txBody>
          <a:bodyPr/>
          <a:lstStyle/>
          <a:p>
            <a:r>
              <a:rPr lang="en-US"/>
              <a:t>Document Guidance 2020-2021</a:t>
            </a:r>
          </a:p>
        </p:txBody>
      </p:sp>
      <p:sp>
        <p:nvSpPr>
          <p:cNvPr id="2" name="Text Placeholder 1">
            <a:extLst>
              <a:ext uri="{FF2B5EF4-FFF2-40B4-BE49-F238E27FC236}">
                <a16:creationId xmlns:a16="http://schemas.microsoft.com/office/drawing/2014/main" id="{71055BF5-9241-624A-9B72-E4D597AA712E}"/>
              </a:ext>
            </a:extLst>
          </p:cNvPr>
          <p:cNvSpPr>
            <a:spLocks noGrp="1"/>
          </p:cNvSpPr>
          <p:nvPr>
            <p:ph type="body" sz="quarter" idx="11"/>
          </p:nvPr>
        </p:nvSpPr>
        <p:spPr>
          <a:xfrm>
            <a:off x="255467" y="2034411"/>
            <a:ext cx="4618038" cy="608012"/>
          </a:xfrm>
        </p:spPr>
        <p:txBody>
          <a:bodyPr/>
          <a:lstStyle/>
          <a:p>
            <a:r>
              <a:rPr lang="en-US"/>
              <a:t>Accelerated Learning of Multisyllabic Word Reading and Morphology</a:t>
            </a:r>
          </a:p>
        </p:txBody>
      </p:sp>
      <p:sp>
        <p:nvSpPr>
          <p:cNvPr id="6" name="Title 5">
            <a:extLst>
              <a:ext uri="{FF2B5EF4-FFF2-40B4-BE49-F238E27FC236}">
                <a16:creationId xmlns:a16="http://schemas.microsoft.com/office/drawing/2014/main" id="{2AF5DA9A-1CC7-1540-8A4E-6F4AE392A918}"/>
              </a:ext>
            </a:extLst>
          </p:cNvPr>
          <p:cNvSpPr>
            <a:spLocks noGrp="1"/>
          </p:cNvSpPr>
          <p:nvPr>
            <p:ph type="title"/>
          </p:nvPr>
        </p:nvSpPr>
        <p:spPr>
          <a:xfrm>
            <a:off x="209162" y="542071"/>
            <a:ext cx="6696282" cy="1488553"/>
          </a:xfrm>
        </p:spPr>
        <p:txBody>
          <a:bodyPr/>
          <a:lstStyle/>
          <a:p>
            <a:r>
              <a:rPr lang="en-US" sz="4000"/>
              <a:t>Advanced Word Study</a:t>
            </a:r>
          </a:p>
        </p:txBody>
      </p:sp>
      <p:sp>
        <p:nvSpPr>
          <p:cNvPr id="7" name="Text Placeholder 3">
            <a:extLst>
              <a:ext uri="{FF2B5EF4-FFF2-40B4-BE49-F238E27FC236}">
                <a16:creationId xmlns:a16="http://schemas.microsoft.com/office/drawing/2014/main" id="{9F58CDD1-EE6D-274E-9991-0AC0BD2AA526}"/>
              </a:ext>
            </a:extLst>
          </p:cNvPr>
          <p:cNvSpPr txBox="1">
            <a:spLocks/>
          </p:cNvSpPr>
          <p:nvPr/>
        </p:nvSpPr>
        <p:spPr>
          <a:xfrm>
            <a:off x="2564486" y="3972893"/>
            <a:ext cx="2359206" cy="302899"/>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2"/>
              </a:buClr>
              <a:buSzPct val="100000"/>
              <a:buFontTx/>
              <a:buNone/>
              <a:tabLst/>
              <a:defRPr lang="en-US" sz="1800" b="1" i="0" u="none" strike="noStrike" cap="none" smtClean="0">
                <a:solidFill>
                  <a:srgbClr val="CC0000"/>
                </a:solidFill>
                <a:latin typeface="Arial"/>
                <a:ea typeface="Open Sans"/>
                <a:cs typeface="Open Sans"/>
                <a:sym typeface="Open Sans"/>
              </a:defRPr>
            </a:lvl1pPr>
            <a:lvl2pPr marR="0" lvl="1"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r>
              <a:rPr lang="en-US"/>
              <a:t>Division of Literacy </a:t>
            </a:r>
          </a:p>
        </p:txBody>
      </p:sp>
      <p:sp>
        <p:nvSpPr>
          <p:cNvPr id="13" name="Text Placeholder 12">
            <a:extLst>
              <a:ext uri="{FF2B5EF4-FFF2-40B4-BE49-F238E27FC236}">
                <a16:creationId xmlns:a16="http://schemas.microsoft.com/office/drawing/2014/main" id="{48F175B9-31BC-47EE-AC24-C6FA067FF3F5}"/>
              </a:ext>
            </a:extLst>
          </p:cNvPr>
          <p:cNvSpPr>
            <a:spLocks noGrp="1"/>
          </p:cNvSpPr>
          <p:nvPr>
            <p:ph type="body" sz="quarter" idx="15"/>
          </p:nvPr>
        </p:nvSpPr>
        <p:spPr>
          <a:xfrm>
            <a:off x="2564486" y="4271684"/>
            <a:ext cx="4451350" cy="566222"/>
          </a:xfrm>
        </p:spPr>
        <p:txBody>
          <a:bodyPr/>
          <a:lstStyle/>
          <a:p>
            <a:r>
              <a:rPr lang="en-US"/>
              <a:t>Office of Elementary Education and Reading</a:t>
            </a:r>
          </a:p>
          <a:p>
            <a:r>
              <a:rPr lang="en-US"/>
              <a:t>601-359-2586</a:t>
            </a:r>
          </a:p>
        </p:txBody>
      </p:sp>
      <p:pic>
        <p:nvPicPr>
          <p:cNvPr id="5" name="Picture 4" descr="A screenshot of a cell phone&#10;&#10;Description automatically generated">
            <a:extLst>
              <a:ext uri="{FF2B5EF4-FFF2-40B4-BE49-F238E27FC236}">
                <a16:creationId xmlns:a16="http://schemas.microsoft.com/office/drawing/2014/main" id="{2C62F7A0-EC39-C54D-BB19-A286661D294A}"/>
              </a:ext>
            </a:extLst>
          </p:cNvPr>
          <p:cNvPicPr>
            <a:picLocks noChangeAspect="1"/>
          </p:cNvPicPr>
          <p:nvPr/>
        </p:nvPicPr>
        <p:blipFill rotWithShape="1">
          <a:blip r:embed="rId5"/>
          <a:srcRect l="3785" t="1596" r="3785" b="31396"/>
          <a:stretch/>
        </p:blipFill>
        <p:spPr>
          <a:xfrm>
            <a:off x="5861538" y="421873"/>
            <a:ext cx="2869712" cy="3700415"/>
          </a:xfrm>
          <a:prstGeom prst="rect">
            <a:avLst/>
          </a:prstGeom>
        </p:spPr>
      </p:pic>
      <p:pic>
        <p:nvPicPr>
          <p:cNvPr id="4" name="Audio 3">
            <a:hlinkClick r:id="" action="ppaction://media"/>
            <a:extLst>
              <a:ext uri="{FF2B5EF4-FFF2-40B4-BE49-F238E27FC236}">
                <a16:creationId xmlns:a16="http://schemas.microsoft.com/office/drawing/2014/main" id="{4A8B9799-F832-4F65-9866-CB9DCEEB62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710539024"/>
      </p:ext>
    </p:extLst>
  </p:cSld>
  <p:clrMapOvr>
    <a:masterClrMapping/>
  </p:clrMapOvr>
  <mc:AlternateContent xmlns:mc="http://schemas.openxmlformats.org/markup-compatibility/2006">
    <mc:Choice xmlns:p14="http://schemas.microsoft.com/office/powerpoint/2010/main" Requires="p14">
      <p:transition spd="slow" p14:dur="2000" advTm="24952"/>
    </mc:Choice>
    <mc:Fallback>
      <p:transition spd="slow" advTm="2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29029" y="775670"/>
            <a:ext cx="8685941" cy="4001029"/>
          </a:xfrm>
        </p:spPr>
        <p:txBody>
          <a:bodyPr/>
          <a:lstStyle/>
          <a:p>
            <a:pPr>
              <a:lnSpc>
                <a:spcPct val="114999"/>
              </a:lnSpc>
              <a:spcAft>
                <a:spcPts val="0"/>
              </a:spcAft>
            </a:pPr>
            <a:r>
              <a:rPr lang="en-US">
                <a:solidFill>
                  <a:schemeClr val="bg2">
                    <a:lumMod val="50000"/>
                  </a:schemeClr>
                </a:solidFill>
              </a:rPr>
              <a:t>It is </a:t>
            </a:r>
            <a:r>
              <a:rPr lang="en-US" b="1">
                <a:solidFill>
                  <a:schemeClr val="bg2">
                    <a:lumMod val="50000"/>
                  </a:schemeClr>
                </a:solidFill>
              </a:rPr>
              <a:t>not</a:t>
            </a:r>
            <a:r>
              <a:rPr lang="en-US">
                <a:solidFill>
                  <a:schemeClr val="bg2">
                    <a:lumMod val="50000"/>
                  </a:schemeClr>
                </a:solidFill>
              </a:rPr>
              <a:t> a one size fits all for struggling readers.</a:t>
            </a:r>
          </a:p>
          <a:p>
            <a:pPr marL="0" indent="0">
              <a:lnSpc>
                <a:spcPct val="114999"/>
              </a:lnSpc>
              <a:spcAft>
                <a:spcPts val="0"/>
              </a:spcAft>
              <a:buNone/>
            </a:pPr>
            <a:endParaRPr lang="en-US">
              <a:solidFill>
                <a:schemeClr val="bg2">
                  <a:lumMod val="50000"/>
                </a:schemeClr>
              </a:solidFill>
            </a:endParaRPr>
          </a:p>
          <a:p>
            <a:pPr>
              <a:lnSpc>
                <a:spcPct val="114999"/>
              </a:lnSpc>
              <a:spcAft>
                <a:spcPts val="0"/>
              </a:spcAft>
            </a:pPr>
            <a:r>
              <a:rPr lang="en-US">
                <a:solidFill>
                  <a:schemeClr val="bg2">
                    <a:lumMod val="50000"/>
                  </a:schemeClr>
                </a:solidFill>
              </a:rPr>
              <a:t>It is </a:t>
            </a:r>
            <a:r>
              <a:rPr lang="en-US" b="1">
                <a:solidFill>
                  <a:schemeClr val="bg2">
                    <a:lumMod val="50000"/>
                  </a:schemeClr>
                </a:solidFill>
              </a:rPr>
              <a:t>not </a:t>
            </a:r>
            <a:r>
              <a:rPr lang="en-US">
                <a:solidFill>
                  <a:schemeClr val="bg2">
                    <a:lumMod val="50000"/>
                  </a:schemeClr>
                </a:solidFill>
              </a:rPr>
              <a:t>intended to replace any published curriculum.</a:t>
            </a:r>
          </a:p>
          <a:p>
            <a:pPr marL="0" indent="0">
              <a:lnSpc>
                <a:spcPct val="114999"/>
              </a:lnSpc>
              <a:spcAft>
                <a:spcPts val="0"/>
              </a:spcAft>
              <a:buNone/>
            </a:pPr>
            <a:endParaRPr lang="en-US">
              <a:solidFill>
                <a:schemeClr val="bg2">
                  <a:lumMod val="50000"/>
                </a:schemeClr>
              </a:solidFill>
            </a:endParaRPr>
          </a:p>
          <a:p>
            <a:pPr>
              <a:lnSpc>
                <a:spcPct val="114999"/>
              </a:lnSpc>
              <a:spcAft>
                <a:spcPts val="0"/>
              </a:spcAft>
            </a:pPr>
            <a:r>
              <a:rPr lang="en-US">
                <a:solidFill>
                  <a:schemeClr val="bg2">
                    <a:lumMod val="50000"/>
                  </a:schemeClr>
                </a:solidFill>
              </a:rPr>
              <a:t>Students should have </a:t>
            </a:r>
            <a:r>
              <a:rPr lang="en-US" b="1">
                <a:solidFill>
                  <a:schemeClr val="bg2">
                    <a:lumMod val="50000"/>
                  </a:schemeClr>
                </a:solidFill>
              </a:rPr>
              <a:t>present </a:t>
            </a:r>
            <a:r>
              <a:rPr lang="en-US">
                <a:solidFill>
                  <a:schemeClr val="bg2">
                    <a:lumMod val="50000"/>
                  </a:schemeClr>
                </a:solidFill>
              </a:rPr>
              <a:t>and </a:t>
            </a:r>
            <a:r>
              <a:rPr lang="en-US" b="1">
                <a:solidFill>
                  <a:schemeClr val="bg2">
                    <a:lumMod val="50000"/>
                  </a:schemeClr>
                </a:solidFill>
              </a:rPr>
              <a:t>consistent</a:t>
            </a:r>
            <a:r>
              <a:rPr lang="en-US">
                <a:solidFill>
                  <a:schemeClr val="bg2">
                    <a:lumMod val="50000"/>
                  </a:schemeClr>
                </a:solidFill>
              </a:rPr>
              <a:t> support from instructional staff during each lesson component. </a:t>
            </a:r>
            <a:r>
              <a:rPr lang="en-US" i="1">
                <a:solidFill>
                  <a:srgbClr val="FF0000"/>
                </a:solidFill>
              </a:rPr>
              <a:t>This was not designed to be independent seat work.</a:t>
            </a:r>
          </a:p>
          <a:p>
            <a:pPr>
              <a:lnSpc>
                <a:spcPct val="114999"/>
              </a:lnSpc>
              <a:spcAft>
                <a:spcPts val="0"/>
              </a:spcAft>
            </a:pPr>
            <a:endParaRPr lang="en-US" sz="2000">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10</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Resource Purpose and Implementation </a:t>
            </a:r>
          </a:p>
        </p:txBody>
      </p:sp>
      <p:pic>
        <p:nvPicPr>
          <p:cNvPr id="7" name="Audio 6">
            <a:hlinkClick r:id="" action="ppaction://media"/>
            <a:extLst>
              <a:ext uri="{FF2B5EF4-FFF2-40B4-BE49-F238E27FC236}">
                <a16:creationId xmlns:a16="http://schemas.microsoft.com/office/drawing/2014/main" id="{40D4171C-61F3-433C-80C4-571A36A77C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611325677"/>
      </p:ext>
    </p:extLst>
  </p:cSld>
  <p:clrMapOvr>
    <a:masterClrMapping/>
  </p:clrMapOvr>
  <mc:AlternateContent xmlns:mc="http://schemas.openxmlformats.org/markup-compatibility/2006">
    <mc:Choice xmlns:p14="http://schemas.microsoft.com/office/powerpoint/2010/main" Requires="p14">
      <p:transition spd="slow" p14:dur="2000" advTm="25019"/>
    </mc:Choice>
    <mc:Fallback>
      <p:transition spd="slow" advTm="2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11</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43330" y="775453"/>
            <a:ext cx="6867069" cy="927100"/>
          </a:xfrm>
        </p:spPr>
        <p:txBody>
          <a:bodyPr/>
          <a:lstStyle/>
          <a:p>
            <a:r>
              <a:rPr lang="en-US"/>
              <a:t>Advanced Word Study</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Scope and Sequence</a:t>
            </a:r>
          </a:p>
        </p:txBody>
      </p:sp>
      <p:pic>
        <p:nvPicPr>
          <p:cNvPr id="6" name="Picture 5" descr="A close up of a sign&#10;&#10;Description automatically generated">
            <a:extLst>
              <a:ext uri="{FF2B5EF4-FFF2-40B4-BE49-F238E27FC236}">
                <a16:creationId xmlns:a16="http://schemas.microsoft.com/office/drawing/2014/main" id="{0A78A35D-AFC2-F04F-A4C0-7DFDF9D817C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94303" y="1896445"/>
            <a:ext cx="2810525" cy="2729061"/>
          </a:xfrm>
          <a:prstGeom prst="rect">
            <a:avLst/>
          </a:prstGeom>
        </p:spPr>
      </p:pic>
      <p:pic>
        <p:nvPicPr>
          <p:cNvPr id="7" name="Audio 6">
            <a:hlinkClick r:id="" action="ppaction://media"/>
            <a:extLst>
              <a:ext uri="{FF2B5EF4-FFF2-40B4-BE49-F238E27FC236}">
                <a16:creationId xmlns:a16="http://schemas.microsoft.com/office/drawing/2014/main" id="{22595288-DD4A-4272-A882-8095B20C3B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67922623"/>
      </p:ext>
    </p:extLst>
  </p:cSld>
  <p:clrMapOvr>
    <a:masterClrMapping/>
  </p:clrMapOvr>
  <mc:AlternateContent xmlns:mc="http://schemas.openxmlformats.org/markup-compatibility/2006">
    <mc:Choice xmlns:p14="http://schemas.microsoft.com/office/powerpoint/2010/main" Requires="p14">
      <p:transition spd="slow" p14:dur="2000" advTm="6389"/>
    </mc:Choice>
    <mc:Fallback>
      <p:transition spd="slow" advTm="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12</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Scope and Sequence </a:t>
            </a:r>
          </a:p>
        </p:txBody>
      </p:sp>
      <p:pic>
        <p:nvPicPr>
          <p:cNvPr id="5" name="Audio 4">
            <a:hlinkClick r:id="" action="ppaction://media"/>
            <a:extLst>
              <a:ext uri="{FF2B5EF4-FFF2-40B4-BE49-F238E27FC236}">
                <a16:creationId xmlns:a16="http://schemas.microsoft.com/office/drawing/2014/main" id="{815670C3-A385-4B10-8FA6-FF6BC03C3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pic>
        <p:nvPicPr>
          <p:cNvPr id="6" name="Picture 5">
            <a:extLst>
              <a:ext uri="{FF2B5EF4-FFF2-40B4-BE49-F238E27FC236}">
                <a16:creationId xmlns:a16="http://schemas.microsoft.com/office/drawing/2014/main" id="{52D503A2-16EE-4323-87F3-9BD94D5B6B17}"/>
              </a:ext>
            </a:extLst>
          </p:cNvPr>
          <p:cNvPicPr>
            <a:picLocks noChangeAspect="1"/>
          </p:cNvPicPr>
          <p:nvPr/>
        </p:nvPicPr>
        <p:blipFill>
          <a:blip r:embed="rId6"/>
          <a:stretch>
            <a:fillRect/>
          </a:stretch>
        </p:blipFill>
        <p:spPr>
          <a:xfrm>
            <a:off x="1647071" y="723328"/>
            <a:ext cx="5849857" cy="4267772"/>
          </a:xfrm>
          <a:prstGeom prst="rect">
            <a:avLst/>
          </a:prstGeom>
        </p:spPr>
      </p:pic>
    </p:spTree>
    <p:extLst>
      <p:ext uri="{BB962C8B-B14F-4D97-AF65-F5344CB8AC3E}">
        <p14:creationId xmlns:p14="http://schemas.microsoft.com/office/powerpoint/2010/main" val="4176651827"/>
      </p:ext>
    </p:extLst>
  </p:cSld>
  <p:clrMapOvr>
    <a:masterClrMapping/>
  </p:clrMapOvr>
  <mc:AlternateContent xmlns:mc="http://schemas.openxmlformats.org/markup-compatibility/2006">
    <mc:Choice xmlns:p14="http://schemas.microsoft.com/office/powerpoint/2010/main" Requires="p14">
      <p:transition spd="slow" p14:dur="2000" advTm="37883"/>
    </mc:Choice>
    <mc:Fallback>
      <p:transition spd="slow" advTm="3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13</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39171" y="693391"/>
            <a:ext cx="7011905" cy="927100"/>
          </a:xfrm>
        </p:spPr>
        <p:txBody>
          <a:bodyPr/>
          <a:lstStyle/>
          <a:p>
            <a:r>
              <a:rPr lang="en-US"/>
              <a:t>Advanced Word Study</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Lesson Outline</a:t>
            </a:r>
          </a:p>
        </p:txBody>
      </p:sp>
      <p:pic>
        <p:nvPicPr>
          <p:cNvPr id="15" name="Picture 14" descr="A drawing of a cartoon character&#10;&#10;Description automatically generated">
            <a:extLst>
              <a:ext uri="{FF2B5EF4-FFF2-40B4-BE49-F238E27FC236}">
                <a16:creationId xmlns:a16="http://schemas.microsoft.com/office/drawing/2014/main" id="{0F992105-12F4-9A4B-A554-A737A4DF211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72289" y="2568019"/>
            <a:ext cx="2783144" cy="2319287"/>
          </a:xfrm>
          <a:prstGeom prst="rect">
            <a:avLst/>
          </a:prstGeom>
        </p:spPr>
      </p:pic>
      <p:pic>
        <p:nvPicPr>
          <p:cNvPr id="6" name="Audio 5">
            <a:hlinkClick r:id="" action="ppaction://media"/>
            <a:extLst>
              <a:ext uri="{FF2B5EF4-FFF2-40B4-BE49-F238E27FC236}">
                <a16:creationId xmlns:a16="http://schemas.microsoft.com/office/drawing/2014/main" id="{531D6D27-9DDD-4FD2-A2EA-C3B31B8E08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466483604"/>
      </p:ext>
    </p:extLst>
  </p:cSld>
  <p:clrMapOvr>
    <a:masterClrMapping/>
  </p:clrMapOvr>
  <mc:AlternateContent xmlns:mc="http://schemas.openxmlformats.org/markup-compatibility/2006">
    <mc:Choice xmlns:p14="http://schemas.microsoft.com/office/powerpoint/2010/main" Requires="p14">
      <p:transition spd="slow" p14:dur="2000" advTm="3713"/>
    </mc:Choice>
    <mc:Fallback>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29030" y="638112"/>
            <a:ext cx="8425120" cy="1068120"/>
          </a:xfrm>
        </p:spPr>
        <p:txBody>
          <a:bodyPr/>
          <a:lstStyle/>
          <a:p>
            <a:pPr marL="0" indent="0">
              <a:lnSpc>
                <a:spcPct val="114999"/>
              </a:lnSpc>
              <a:spcAft>
                <a:spcPts val="0"/>
              </a:spcAft>
              <a:buNone/>
            </a:pPr>
            <a:r>
              <a:rPr lang="en-US">
                <a:solidFill>
                  <a:schemeClr val="bg2">
                    <a:lumMod val="50000"/>
                  </a:schemeClr>
                </a:solidFill>
              </a:rPr>
              <a:t>The lesson contains a detailed script to assist teachers with limited content knowledge on advanced phonics.</a:t>
            </a: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14</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The Lesson </a:t>
            </a:r>
          </a:p>
        </p:txBody>
      </p:sp>
      <p:pic>
        <p:nvPicPr>
          <p:cNvPr id="7" name="Picture 6" descr="A screenshot of a social media post&#10;&#10;Description automatically generated">
            <a:extLst>
              <a:ext uri="{FF2B5EF4-FFF2-40B4-BE49-F238E27FC236}">
                <a16:creationId xmlns:a16="http://schemas.microsoft.com/office/drawing/2014/main" id="{61A02EBF-ED90-2E4F-8D37-C3E46D771C90}"/>
              </a:ext>
            </a:extLst>
          </p:cNvPr>
          <p:cNvPicPr>
            <a:picLocks noChangeAspect="1"/>
          </p:cNvPicPr>
          <p:nvPr/>
        </p:nvPicPr>
        <p:blipFill rotWithShape="1">
          <a:blip r:embed="rId5"/>
          <a:srcRect l="541" t="13220" r="947" b="22507"/>
          <a:stretch/>
        </p:blipFill>
        <p:spPr>
          <a:xfrm>
            <a:off x="3100754" y="1628408"/>
            <a:ext cx="2942492" cy="3414745"/>
          </a:xfrm>
          <a:prstGeom prst="rect">
            <a:avLst/>
          </a:prstGeom>
          <a:ln w="38100">
            <a:solidFill>
              <a:schemeClr val="tx1"/>
            </a:solidFill>
          </a:ln>
        </p:spPr>
      </p:pic>
      <p:pic>
        <p:nvPicPr>
          <p:cNvPr id="6" name="Audio 5">
            <a:hlinkClick r:id="" action="ppaction://media"/>
            <a:extLst>
              <a:ext uri="{FF2B5EF4-FFF2-40B4-BE49-F238E27FC236}">
                <a16:creationId xmlns:a16="http://schemas.microsoft.com/office/drawing/2014/main" id="{70E6D486-97A4-423B-B943-EB1F060AC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717141634"/>
      </p:ext>
    </p:extLst>
  </p:cSld>
  <p:clrMapOvr>
    <a:masterClrMapping/>
  </p:clrMapOvr>
  <mc:AlternateContent xmlns:mc="http://schemas.openxmlformats.org/markup-compatibility/2006">
    <mc:Choice xmlns:p14="http://schemas.microsoft.com/office/powerpoint/2010/main" Requires="p14">
      <p:transition spd="slow" p14:dur="2000" advTm="9858"/>
    </mc:Choice>
    <mc:Fallback>
      <p:transition spd="slow" advTm="9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29030" y="775671"/>
            <a:ext cx="8520600" cy="1113090"/>
          </a:xfrm>
        </p:spPr>
        <p:txBody>
          <a:bodyPr/>
          <a:lstStyle/>
          <a:p>
            <a:pPr marL="0" indent="0">
              <a:lnSpc>
                <a:spcPct val="114999"/>
              </a:lnSpc>
              <a:spcAft>
                <a:spcPts val="0"/>
              </a:spcAft>
              <a:buNone/>
            </a:pPr>
            <a:r>
              <a:rPr lang="en-US">
                <a:solidFill>
                  <a:schemeClr val="bg2">
                    <a:lumMod val="50000"/>
                  </a:schemeClr>
                </a:solidFill>
              </a:rPr>
              <a:t>Lessons will reference the use of visual aids found in the Appendices. (pg. 307)</a:t>
            </a:r>
          </a:p>
          <a:p>
            <a:pPr marL="0" indent="0">
              <a:lnSpc>
                <a:spcPct val="114999"/>
              </a:lnSpc>
              <a:spcAft>
                <a:spcPts val="0"/>
              </a:spcAft>
              <a:buNone/>
            </a:pPr>
            <a:endParaRPr lang="en-US" sz="2000">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15</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The Lesson </a:t>
            </a:r>
          </a:p>
        </p:txBody>
      </p:sp>
      <p:pic>
        <p:nvPicPr>
          <p:cNvPr id="6" name="Picture 5" descr="A screenshot of a cell phone&#10;&#10;Description automatically generated">
            <a:extLst>
              <a:ext uri="{FF2B5EF4-FFF2-40B4-BE49-F238E27FC236}">
                <a16:creationId xmlns:a16="http://schemas.microsoft.com/office/drawing/2014/main" id="{F5952807-15E1-6D49-9161-865260B21A61}"/>
              </a:ext>
            </a:extLst>
          </p:cNvPr>
          <p:cNvPicPr>
            <a:picLocks noChangeAspect="1"/>
          </p:cNvPicPr>
          <p:nvPr/>
        </p:nvPicPr>
        <p:blipFill rotWithShape="1">
          <a:blip r:embed="rId5"/>
          <a:srcRect l="3785" t="9345" r="2568" b="19544"/>
          <a:stretch/>
        </p:blipFill>
        <p:spPr>
          <a:xfrm>
            <a:off x="3364523" y="1757156"/>
            <a:ext cx="2414954" cy="3261756"/>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89E9C3F-0532-024E-89A9-6087A2B9975B}"/>
              </a:ext>
            </a:extLst>
          </p:cNvPr>
          <p:cNvPicPr>
            <a:picLocks noChangeAspect="1"/>
          </p:cNvPicPr>
          <p:nvPr/>
        </p:nvPicPr>
        <p:blipFill rotWithShape="1">
          <a:blip r:embed="rId6"/>
          <a:srcRect l="5812" t="32365" r="3785" b="29345"/>
          <a:stretch/>
        </p:blipFill>
        <p:spPr>
          <a:xfrm>
            <a:off x="473418" y="1888761"/>
            <a:ext cx="2614247" cy="1969478"/>
          </a:xfrm>
          <a:prstGeom prst="rect">
            <a:avLst/>
          </a:prstGeom>
        </p:spPr>
      </p:pic>
      <p:pic>
        <p:nvPicPr>
          <p:cNvPr id="10" name="Picture 9" descr="A close up of a sign&#10;&#10;Description automatically generated">
            <a:extLst>
              <a:ext uri="{FF2B5EF4-FFF2-40B4-BE49-F238E27FC236}">
                <a16:creationId xmlns:a16="http://schemas.microsoft.com/office/drawing/2014/main" id="{18EFF386-DF9F-234F-B295-921CD3099614}"/>
              </a:ext>
            </a:extLst>
          </p:cNvPr>
          <p:cNvPicPr>
            <a:picLocks noChangeAspect="1"/>
          </p:cNvPicPr>
          <p:nvPr/>
        </p:nvPicPr>
        <p:blipFill rotWithShape="1">
          <a:blip r:embed="rId7"/>
          <a:srcRect l="5466" t="11297" r="4701" b="14504"/>
          <a:stretch/>
        </p:blipFill>
        <p:spPr>
          <a:xfrm>
            <a:off x="6056335" y="1304562"/>
            <a:ext cx="2597815" cy="3816415"/>
          </a:xfrm>
          <a:prstGeom prst="rect">
            <a:avLst/>
          </a:prstGeom>
        </p:spPr>
      </p:pic>
      <p:pic>
        <p:nvPicPr>
          <p:cNvPr id="7" name="Audio 6">
            <a:hlinkClick r:id="" action="ppaction://media"/>
            <a:extLst>
              <a:ext uri="{FF2B5EF4-FFF2-40B4-BE49-F238E27FC236}">
                <a16:creationId xmlns:a16="http://schemas.microsoft.com/office/drawing/2014/main" id="{8CF2289C-ED40-449A-A39C-5662D970DD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76696049"/>
      </p:ext>
    </p:extLst>
  </p:cSld>
  <p:clrMapOvr>
    <a:masterClrMapping/>
  </p:clrMapOvr>
  <mc:AlternateContent xmlns:mc="http://schemas.openxmlformats.org/markup-compatibility/2006">
    <mc:Choice xmlns:p14="http://schemas.microsoft.com/office/powerpoint/2010/main" Requires="p14">
      <p:transition spd="slow" p14:dur="2000" advTm="20814"/>
    </mc:Choice>
    <mc:Fallback>
      <p:transition spd="slow" advTm="20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29030" y="294706"/>
            <a:ext cx="8252053" cy="1281299"/>
          </a:xfrm>
        </p:spPr>
        <p:txBody>
          <a:bodyPr/>
          <a:lstStyle/>
          <a:p>
            <a:pPr marL="0" indent="0">
              <a:lnSpc>
                <a:spcPct val="114999"/>
              </a:lnSpc>
              <a:spcAft>
                <a:spcPts val="0"/>
              </a:spcAft>
              <a:buNone/>
            </a:pPr>
            <a:endParaRPr lang="en-US" sz="2000">
              <a:solidFill>
                <a:schemeClr val="bg2">
                  <a:lumMod val="50000"/>
                </a:schemeClr>
              </a:solidFill>
            </a:endParaRPr>
          </a:p>
          <a:p>
            <a:pPr marL="0" indent="0">
              <a:lnSpc>
                <a:spcPct val="114999"/>
              </a:lnSpc>
              <a:spcAft>
                <a:spcPts val="0"/>
              </a:spcAft>
              <a:buNone/>
            </a:pPr>
            <a:r>
              <a:rPr lang="en-US">
                <a:solidFill>
                  <a:schemeClr val="bg2">
                    <a:lumMod val="50000"/>
                  </a:schemeClr>
                </a:solidFill>
              </a:rPr>
              <a:t>Each lesson also provides an answer key to assist teachers in accuracy.</a:t>
            </a: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16</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The Lesson </a:t>
            </a:r>
          </a:p>
        </p:txBody>
      </p:sp>
      <p:pic>
        <p:nvPicPr>
          <p:cNvPr id="7" name="Picture 6" descr="A screenshot of a cell phone&#10;&#10;Description automatically generated">
            <a:extLst>
              <a:ext uri="{FF2B5EF4-FFF2-40B4-BE49-F238E27FC236}">
                <a16:creationId xmlns:a16="http://schemas.microsoft.com/office/drawing/2014/main" id="{7019A266-021F-1C48-A8DE-BF0E0F7256FB}"/>
              </a:ext>
            </a:extLst>
          </p:cNvPr>
          <p:cNvPicPr>
            <a:picLocks noChangeAspect="1"/>
          </p:cNvPicPr>
          <p:nvPr/>
        </p:nvPicPr>
        <p:blipFill rotWithShape="1">
          <a:blip r:embed="rId5"/>
          <a:srcRect l="12787" t="22212" r="6439" b="31083"/>
          <a:stretch/>
        </p:blipFill>
        <p:spPr>
          <a:xfrm>
            <a:off x="5104074" y="1339685"/>
            <a:ext cx="3698548" cy="3803815"/>
          </a:xfrm>
          <a:prstGeom prst="rect">
            <a:avLst/>
          </a:prstGeom>
        </p:spPr>
      </p:pic>
      <p:pic>
        <p:nvPicPr>
          <p:cNvPr id="10" name="Picture 9">
            <a:extLst>
              <a:ext uri="{FF2B5EF4-FFF2-40B4-BE49-F238E27FC236}">
                <a16:creationId xmlns:a16="http://schemas.microsoft.com/office/drawing/2014/main" id="{C93D012B-C1AC-4C50-8C99-065D95A35B18}"/>
              </a:ext>
            </a:extLst>
          </p:cNvPr>
          <p:cNvPicPr>
            <a:picLocks noChangeAspect="1"/>
          </p:cNvPicPr>
          <p:nvPr/>
        </p:nvPicPr>
        <p:blipFill>
          <a:blip r:embed="rId6"/>
          <a:stretch>
            <a:fillRect/>
          </a:stretch>
        </p:blipFill>
        <p:spPr>
          <a:xfrm>
            <a:off x="1216332" y="1576005"/>
            <a:ext cx="3782861" cy="3241407"/>
          </a:xfrm>
          <a:prstGeom prst="rect">
            <a:avLst/>
          </a:prstGeom>
        </p:spPr>
      </p:pic>
      <p:pic>
        <p:nvPicPr>
          <p:cNvPr id="6" name="Audio 5">
            <a:hlinkClick r:id="" action="ppaction://media"/>
            <a:extLst>
              <a:ext uri="{FF2B5EF4-FFF2-40B4-BE49-F238E27FC236}">
                <a16:creationId xmlns:a16="http://schemas.microsoft.com/office/drawing/2014/main" id="{5F1B7D4F-2C3F-429C-82EE-4DF7BAD91D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85097966"/>
      </p:ext>
    </p:extLst>
  </p:cSld>
  <p:clrMapOvr>
    <a:masterClrMapping/>
  </p:clrMapOvr>
  <mc:AlternateContent xmlns:mc="http://schemas.openxmlformats.org/markup-compatibility/2006">
    <mc:Choice xmlns:p14="http://schemas.microsoft.com/office/powerpoint/2010/main" Requires="p14">
      <p:transition spd="slow" p14:dur="2000" advTm="25467"/>
    </mc:Choice>
    <mc:Fallback>
      <p:transition spd="slow" advTm="2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17</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43331" y="775453"/>
            <a:ext cx="7080185" cy="927100"/>
          </a:xfrm>
        </p:spPr>
        <p:txBody>
          <a:bodyPr/>
          <a:lstStyle/>
          <a:p>
            <a:r>
              <a:rPr lang="en-US"/>
              <a:t>Advanced Word Study</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Guided Practice</a:t>
            </a:r>
          </a:p>
        </p:txBody>
      </p:sp>
      <p:pic>
        <p:nvPicPr>
          <p:cNvPr id="6" name="Picture 5" descr="A picture containing object&#10;&#10;Description automatically generated">
            <a:extLst>
              <a:ext uri="{FF2B5EF4-FFF2-40B4-BE49-F238E27FC236}">
                <a16:creationId xmlns:a16="http://schemas.microsoft.com/office/drawing/2014/main" id="{ED59AF16-8DEE-894A-AA4A-1AC3BCA81CB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37385" y="1864418"/>
            <a:ext cx="2715901" cy="3141972"/>
          </a:xfrm>
          <a:prstGeom prst="rect">
            <a:avLst/>
          </a:prstGeom>
        </p:spPr>
      </p:pic>
      <p:pic>
        <p:nvPicPr>
          <p:cNvPr id="9" name="Recorded Sound" descr="Recorded Sound">
            <a:hlinkClick r:id="" action="ppaction://media"/>
            <a:extLst>
              <a:ext uri="{FF2B5EF4-FFF2-40B4-BE49-F238E27FC236}">
                <a16:creationId xmlns:a16="http://schemas.microsoft.com/office/drawing/2014/main" id="{A9DF96F8-FC83-5945-A75A-E2CCC5FDBD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1200" y="4250103"/>
            <a:ext cx="812800" cy="812800"/>
          </a:xfrm>
          <a:prstGeom prst="rect">
            <a:avLst/>
          </a:prstGeom>
        </p:spPr>
      </p:pic>
    </p:spTree>
    <p:extLst>
      <p:ext uri="{BB962C8B-B14F-4D97-AF65-F5344CB8AC3E}">
        <p14:creationId xmlns:p14="http://schemas.microsoft.com/office/powerpoint/2010/main" val="2052385555"/>
      </p:ext>
    </p:extLst>
  </p:cSld>
  <p:clrMapOvr>
    <a:masterClrMapping/>
  </p:clrMapOvr>
  <mc:AlternateContent xmlns:mc="http://schemas.openxmlformats.org/markup-compatibility/2006">
    <mc:Choice xmlns:p14="http://schemas.microsoft.com/office/powerpoint/2010/main" Requires="p14">
      <p:transition spd="slow" p14:dur="2000" advTm="7417"/>
    </mc:Choice>
    <mc:Fallback>
      <p:transition spd="slow" advTm="7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133550" y="720041"/>
            <a:ext cx="3369305" cy="4167265"/>
          </a:xfrm>
        </p:spPr>
        <p:txBody>
          <a:bodyPr/>
          <a:lstStyle/>
          <a:p>
            <a:pPr>
              <a:lnSpc>
                <a:spcPct val="114999"/>
              </a:lnSpc>
              <a:spcAft>
                <a:spcPts val="0"/>
              </a:spcAft>
            </a:pPr>
            <a:r>
              <a:rPr lang="en-US">
                <a:solidFill>
                  <a:schemeClr val="bg2">
                    <a:lumMod val="50000"/>
                  </a:schemeClr>
                </a:solidFill>
              </a:rPr>
              <a:t>Students apply concepts in isolation with a variety of multisyllabic words.</a:t>
            </a:r>
          </a:p>
          <a:p>
            <a:pPr marL="0" indent="0">
              <a:lnSpc>
                <a:spcPct val="114999"/>
              </a:lnSpc>
              <a:spcAft>
                <a:spcPts val="0"/>
              </a:spcAft>
              <a:buNone/>
            </a:pPr>
            <a:endParaRPr lang="en-US">
              <a:solidFill>
                <a:schemeClr val="bg2">
                  <a:lumMod val="50000"/>
                </a:schemeClr>
              </a:solidFill>
            </a:endParaRPr>
          </a:p>
          <a:p>
            <a:pPr>
              <a:lnSpc>
                <a:spcPct val="114999"/>
              </a:lnSpc>
              <a:spcAft>
                <a:spcPts val="0"/>
              </a:spcAft>
            </a:pPr>
            <a:r>
              <a:rPr lang="en-US">
                <a:solidFill>
                  <a:schemeClr val="bg2">
                    <a:lumMod val="50000"/>
                  </a:schemeClr>
                </a:solidFill>
              </a:rPr>
              <a:t>An answer key is available for each activity.</a:t>
            </a:r>
          </a:p>
          <a:p>
            <a:pPr>
              <a:lnSpc>
                <a:spcPct val="114999"/>
              </a:lnSpc>
              <a:spcAft>
                <a:spcPts val="0"/>
              </a:spcAft>
            </a:pPr>
            <a:endParaRPr lang="en-US">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18</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Guided Practice </a:t>
            </a:r>
          </a:p>
        </p:txBody>
      </p:sp>
      <p:pic>
        <p:nvPicPr>
          <p:cNvPr id="6" name="Picture 5" descr="A screenshot of a cell phone&#10;&#10;Description automatically generated">
            <a:extLst>
              <a:ext uri="{FF2B5EF4-FFF2-40B4-BE49-F238E27FC236}">
                <a16:creationId xmlns:a16="http://schemas.microsoft.com/office/drawing/2014/main" id="{805A006F-7935-A142-A657-CC2DB46BA9D9}"/>
              </a:ext>
            </a:extLst>
          </p:cNvPr>
          <p:cNvPicPr>
            <a:picLocks noChangeAspect="1"/>
          </p:cNvPicPr>
          <p:nvPr/>
        </p:nvPicPr>
        <p:blipFill rotWithShape="1">
          <a:blip r:embed="rId5"/>
          <a:srcRect l="9055" t="21651" r="4596" b="12252"/>
          <a:stretch/>
        </p:blipFill>
        <p:spPr>
          <a:xfrm>
            <a:off x="3313552" y="655597"/>
            <a:ext cx="2943101" cy="400703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46ECB31E-A09E-AA48-9F9A-FD8B95B16B7B}"/>
              </a:ext>
            </a:extLst>
          </p:cNvPr>
          <p:cNvPicPr>
            <a:picLocks noChangeAspect="1"/>
          </p:cNvPicPr>
          <p:nvPr/>
        </p:nvPicPr>
        <p:blipFill rotWithShape="1">
          <a:blip r:embed="rId6"/>
          <a:srcRect l="9462" t="17247" r="11892" b="19904"/>
          <a:stretch/>
        </p:blipFill>
        <p:spPr>
          <a:xfrm>
            <a:off x="5812332" y="918635"/>
            <a:ext cx="2943101" cy="4183299"/>
          </a:xfrm>
          <a:prstGeom prst="rect">
            <a:avLst/>
          </a:prstGeom>
        </p:spPr>
      </p:pic>
      <p:pic>
        <p:nvPicPr>
          <p:cNvPr id="7" name="Slide 18" descr="Slide 18">
            <a:hlinkClick r:id="" action="ppaction://media"/>
            <a:extLst>
              <a:ext uri="{FF2B5EF4-FFF2-40B4-BE49-F238E27FC236}">
                <a16:creationId xmlns:a16="http://schemas.microsoft.com/office/drawing/2014/main" id="{69C85666-53DA-1048-AC72-B27E312E97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7750" y="4335713"/>
            <a:ext cx="812800" cy="812800"/>
          </a:xfrm>
          <a:prstGeom prst="rect">
            <a:avLst/>
          </a:prstGeom>
        </p:spPr>
      </p:pic>
    </p:spTree>
    <p:extLst>
      <p:ext uri="{BB962C8B-B14F-4D97-AF65-F5344CB8AC3E}">
        <p14:creationId xmlns:p14="http://schemas.microsoft.com/office/powerpoint/2010/main" val="866129855"/>
      </p:ext>
    </p:extLst>
  </p:cSld>
  <p:clrMapOvr>
    <a:masterClrMapping/>
  </p:clrMapOvr>
  <mc:AlternateContent xmlns:mc="http://schemas.openxmlformats.org/markup-compatibility/2006">
    <mc:Choice xmlns:p14="http://schemas.microsoft.com/office/powerpoint/2010/main" Requires="p14">
      <p:transition spd="slow" p14:dur="2000" advTm="27688"/>
    </mc:Choice>
    <mc:Fallback>
      <p:transition spd="slow" advTm="276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19</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43331" y="775453"/>
            <a:ext cx="7220365" cy="927100"/>
          </a:xfrm>
        </p:spPr>
        <p:txBody>
          <a:bodyPr/>
          <a:lstStyle/>
          <a:p>
            <a:r>
              <a:rPr lang="en-US"/>
              <a:t>Advanced Word Study</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Independent Practice</a:t>
            </a:r>
          </a:p>
        </p:txBody>
      </p:sp>
      <p:pic>
        <p:nvPicPr>
          <p:cNvPr id="6" name="Picture 5" descr="A picture containing drawing&#10;&#10;Description automatically generated">
            <a:extLst>
              <a:ext uri="{FF2B5EF4-FFF2-40B4-BE49-F238E27FC236}">
                <a16:creationId xmlns:a16="http://schemas.microsoft.com/office/drawing/2014/main" id="{CEF71091-F363-9A4D-AF62-9D26E850541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b="7517"/>
          <a:stretch/>
        </p:blipFill>
        <p:spPr>
          <a:xfrm>
            <a:off x="1979375" y="2826185"/>
            <a:ext cx="5185250" cy="2294792"/>
          </a:xfrm>
          <a:prstGeom prst="rect">
            <a:avLst/>
          </a:prstGeom>
        </p:spPr>
      </p:pic>
      <p:pic>
        <p:nvPicPr>
          <p:cNvPr id="7" name="Slide 19" descr="Slide 19">
            <a:hlinkClick r:id="" action="ppaction://media"/>
            <a:extLst>
              <a:ext uri="{FF2B5EF4-FFF2-40B4-BE49-F238E27FC236}">
                <a16:creationId xmlns:a16="http://schemas.microsoft.com/office/drawing/2014/main" id="{E8D96BE9-CFA1-5B47-BE5C-7561259381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6983" y="4271545"/>
            <a:ext cx="812800" cy="812800"/>
          </a:xfrm>
          <a:prstGeom prst="rect">
            <a:avLst/>
          </a:prstGeom>
        </p:spPr>
      </p:pic>
    </p:spTree>
    <p:extLst>
      <p:ext uri="{BB962C8B-B14F-4D97-AF65-F5344CB8AC3E}">
        <p14:creationId xmlns:p14="http://schemas.microsoft.com/office/powerpoint/2010/main" val="937976999"/>
      </p:ext>
    </p:extLst>
  </p:cSld>
  <p:clrMapOvr>
    <a:masterClrMapping/>
  </p:clrMapOvr>
  <mc:AlternateContent xmlns:mc="http://schemas.openxmlformats.org/markup-compatibility/2006">
    <mc:Choice xmlns:p14="http://schemas.microsoft.com/office/powerpoint/2010/main" Requires="p14">
      <p:transition spd="slow" p14:dur="2000" advTm="7370"/>
    </mc:Choice>
    <mc:Fallback>
      <p:transition spd="slow" advTm="7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hidden="1">
            <a:extLst>
              <a:ext uri="{FF2B5EF4-FFF2-40B4-BE49-F238E27FC236}">
                <a16:creationId xmlns:a16="http://schemas.microsoft.com/office/drawing/2014/main" id="{C4DEC77B-C006-CE40-AEEF-FDEA82DF3584}"/>
              </a:ext>
            </a:extLst>
          </p:cNvPr>
          <p:cNvSpPr txBox="1"/>
          <p:nvPr/>
        </p:nvSpPr>
        <p:spPr>
          <a:xfrm>
            <a:off x="719528" y="1093072"/>
            <a:ext cx="7847422" cy="1384995"/>
          </a:xfrm>
          <a:prstGeom prst="rect">
            <a:avLst/>
          </a:prstGeom>
          <a:noFill/>
        </p:spPr>
        <p:txBody>
          <a:bodyPr wrap="square" rtlCol="0">
            <a:spAutoFit/>
          </a:bodyPr>
          <a:lstStyle/>
          <a:p>
            <a:r>
              <a:rPr lang="en-US" sz="1400" b="1" i="0" u="none" strike="noStrike" cap="none">
                <a:solidFill>
                  <a:srgbClr val="000000"/>
                </a:solidFill>
                <a:effectLst/>
                <a:latin typeface="Arial"/>
                <a:ea typeface="Arial"/>
                <a:cs typeface="Arial"/>
                <a:sym typeface="Arial"/>
              </a:rPr>
              <a:t>Vision:</a:t>
            </a:r>
            <a:endParaRPr lang="en-US" sz="1400" b="0" i="0" u="none" strike="noStrike" cap="none">
              <a:solidFill>
                <a:srgbClr val="000000"/>
              </a:solidFill>
              <a:effectLst/>
              <a:latin typeface="Arial"/>
              <a:ea typeface="Arial"/>
              <a:cs typeface="Arial"/>
              <a:sym typeface="Arial"/>
            </a:endParaRPr>
          </a:p>
          <a:p>
            <a:r>
              <a:rPr lang="en-US" sz="1400" b="0" i="0" u="none" strike="noStrike" cap="none">
                <a:solidFill>
                  <a:srgbClr val="000000"/>
                </a:solidFill>
                <a:effectLst/>
                <a:latin typeface="Arial"/>
                <a:ea typeface="Arial"/>
                <a:cs typeface="Arial"/>
                <a:sym typeface="Arial"/>
              </a:rPr>
              <a:t>To Create A World-Class Educational System That Gives Students The Knowledge And Skills To Be Successful In College And The Workforce, And To Flourish As Parents And Citizens</a:t>
            </a:r>
          </a:p>
          <a:p>
            <a:r>
              <a:rPr lang="en-US" sz="1400" b="1" i="0" u="none" strike="noStrike" cap="none">
                <a:solidFill>
                  <a:srgbClr val="000000"/>
                </a:solidFill>
                <a:effectLst/>
                <a:latin typeface="Arial"/>
                <a:ea typeface="Arial"/>
                <a:cs typeface="Arial"/>
                <a:sym typeface="Arial"/>
              </a:rPr>
              <a:t>Mission:</a:t>
            </a:r>
            <a:endParaRPr lang="en-US" sz="1400" b="0" i="0" u="none" strike="noStrike" cap="none">
              <a:solidFill>
                <a:srgbClr val="000000"/>
              </a:solidFill>
              <a:effectLst/>
              <a:latin typeface="Arial"/>
              <a:ea typeface="Arial"/>
              <a:cs typeface="Arial"/>
              <a:sym typeface="Arial"/>
            </a:endParaRPr>
          </a:p>
          <a:p>
            <a:r>
              <a:rPr lang="en-US" sz="1400" b="0" i="0" u="none" strike="noStrike" cap="none">
                <a:solidFill>
                  <a:srgbClr val="000000"/>
                </a:solidFill>
                <a:effectLst/>
                <a:latin typeface="Arial"/>
                <a:ea typeface="Arial"/>
                <a:cs typeface="Arial"/>
                <a:sym typeface="Arial"/>
              </a:rPr>
              <a:t>To Provide Leadership Through The Development Of Policy And Accountability Systems So That All Students Are Prepared To Compete In The Global Community</a:t>
            </a:r>
          </a:p>
        </p:txBody>
      </p:sp>
      <p:sp>
        <p:nvSpPr>
          <p:cNvPr id="6" name="Title 5">
            <a:extLst>
              <a:ext uri="{FF2B5EF4-FFF2-40B4-BE49-F238E27FC236}">
                <a16:creationId xmlns:a16="http://schemas.microsoft.com/office/drawing/2014/main" id="{0C0C8A18-65CA-6341-B954-8F314D9FA5D5}"/>
              </a:ext>
            </a:extLst>
          </p:cNvPr>
          <p:cNvSpPr>
            <a:spLocks noGrp="1"/>
          </p:cNvSpPr>
          <p:nvPr>
            <p:ph type="title"/>
          </p:nvPr>
        </p:nvSpPr>
        <p:spPr>
          <a:xfrm>
            <a:off x="207264" y="8356"/>
            <a:ext cx="8446886" cy="572700"/>
          </a:xfrm>
        </p:spPr>
        <p:txBody>
          <a:bodyPr/>
          <a:lstStyle/>
          <a:p>
            <a:r>
              <a:rPr lang="en-US"/>
              <a:t>Mississippi Department of Education</a:t>
            </a:r>
          </a:p>
        </p:txBody>
      </p:sp>
      <p:sp>
        <p:nvSpPr>
          <p:cNvPr id="2" name="Slide Number Placeholder 1"/>
          <p:cNvSpPr>
            <a:spLocks noGrp="1"/>
          </p:cNvSpPr>
          <p:nvPr>
            <p:ph type="sldNum" idx="12"/>
          </p:nvPr>
        </p:nvSpPr>
        <p:spPr/>
        <p:txBody>
          <a:bodyPr/>
          <a:lstStyle/>
          <a:p>
            <a:fld id="{00000000-1234-1234-1234-123412341234}" type="slidenum">
              <a:rPr lang="en" smtClean="0"/>
              <a:pPr/>
              <a:t>2</a:t>
            </a:fld>
            <a:endParaRPr lang="en"/>
          </a:p>
        </p:txBody>
      </p:sp>
      <p:pic>
        <p:nvPicPr>
          <p:cNvPr id="5" name="Audio 4">
            <a:hlinkClick r:id="" action="ppaction://media"/>
            <a:extLst>
              <a:ext uri="{FF2B5EF4-FFF2-40B4-BE49-F238E27FC236}">
                <a16:creationId xmlns:a16="http://schemas.microsoft.com/office/drawing/2014/main" id="{EC7435E2-34B1-4466-9835-83493D3EC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622321266"/>
      </p:ext>
    </p:extLst>
  </p:cSld>
  <p:clrMapOvr>
    <a:masterClrMapping/>
  </p:clrMapOvr>
  <mc:AlternateContent xmlns:mc="http://schemas.openxmlformats.org/markup-compatibility/2006">
    <mc:Choice xmlns:p14="http://schemas.microsoft.com/office/powerpoint/2010/main" Requires="p14">
      <p:transition spd="slow" p14:dur="2000" advTm="26604"/>
    </mc:Choice>
    <mc:Fallback>
      <p:transition spd="slow" advTm="2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53540" y="1211243"/>
            <a:ext cx="3210165" cy="3143587"/>
          </a:xfrm>
        </p:spPr>
        <p:txBody>
          <a:bodyPr/>
          <a:lstStyle/>
          <a:p>
            <a:pPr marL="0" indent="0">
              <a:lnSpc>
                <a:spcPct val="114999"/>
              </a:lnSpc>
              <a:spcAft>
                <a:spcPts val="0"/>
              </a:spcAft>
              <a:buNone/>
            </a:pPr>
            <a:r>
              <a:rPr lang="en-US">
                <a:solidFill>
                  <a:schemeClr val="bg2">
                    <a:lumMod val="50000"/>
                  </a:schemeClr>
                </a:solidFill>
              </a:rPr>
              <a:t>Includes: </a:t>
            </a:r>
          </a:p>
          <a:p>
            <a:pPr marL="0" indent="0">
              <a:lnSpc>
                <a:spcPct val="114999"/>
              </a:lnSpc>
              <a:spcAft>
                <a:spcPts val="0"/>
              </a:spcAft>
              <a:buNone/>
            </a:pPr>
            <a:endParaRPr lang="en-US" sz="800">
              <a:solidFill>
                <a:schemeClr val="bg2">
                  <a:lumMod val="50000"/>
                </a:schemeClr>
              </a:solidFill>
            </a:endParaRPr>
          </a:p>
          <a:p>
            <a:pPr marL="171450" lvl="1" indent="-171450">
              <a:lnSpc>
                <a:spcPct val="114999"/>
              </a:lnSpc>
              <a:spcAft>
                <a:spcPts val="0"/>
              </a:spcAft>
              <a:buFont typeface="Arial" panose="020B0604020202020204" pitchFamily="34" charset="0"/>
              <a:buChar char="•"/>
            </a:pPr>
            <a:r>
              <a:rPr lang="en-US" sz="2400">
                <a:solidFill>
                  <a:schemeClr val="bg2">
                    <a:lumMod val="50000"/>
                  </a:schemeClr>
                </a:solidFill>
              </a:rPr>
              <a:t>short decodable text</a:t>
            </a:r>
          </a:p>
          <a:p>
            <a:pPr marL="171450" lvl="1" indent="-171450">
              <a:lnSpc>
                <a:spcPct val="114999"/>
              </a:lnSpc>
              <a:spcAft>
                <a:spcPts val="0"/>
              </a:spcAft>
              <a:buFont typeface="Arial" panose="020B0604020202020204" pitchFamily="34" charset="0"/>
              <a:buChar char="•"/>
            </a:pPr>
            <a:r>
              <a:rPr lang="en-US" sz="2400">
                <a:solidFill>
                  <a:schemeClr val="bg2">
                    <a:lumMod val="50000"/>
                  </a:schemeClr>
                </a:solidFill>
              </a:rPr>
              <a:t>space to analyze word parts</a:t>
            </a:r>
          </a:p>
          <a:p>
            <a:pPr marL="171450" lvl="1" indent="-171450">
              <a:lnSpc>
                <a:spcPct val="114999"/>
              </a:lnSpc>
              <a:spcAft>
                <a:spcPts val="0"/>
              </a:spcAft>
              <a:buFont typeface="Arial" panose="020B0604020202020204" pitchFamily="34" charset="0"/>
              <a:buChar char="•"/>
            </a:pPr>
            <a:r>
              <a:rPr lang="en-US" sz="2400">
                <a:solidFill>
                  <a:schemeClr val="bg2">
                    <a:lumMod val="50000"/>
                  </a:schemeClr>
                </a:solidFill>
              </a:rPr>
              <a:t>text dependent questions</a:t>
            </a:r>
            <a:endParaRPr lang="en-US" sz="1200">
              <a:solidFill>
                <a:schemeClr val="bg2">
                  <a:lumMod val="50000"/>
                </a:schemeClr>
              </a:solidFill>
            </a:endParaRPr>
          </a:p>
          <a:p>
            <a:pPr marL="0" indent="0">
              <a:lnSpc>
                <a:spcPct val="114999"/>
              </a:lnSpc>
              <a:spcAft>
                <a:spcPts val="0"/>
              </a:spcAft>
              <a:buNone/>
            </a:pPr>
            <a:endParaRPr lang="en-US">
              <a:solidFill>
                <a:schemeClr val="tx1"/>
              </a:solidFill>
            </a:endParaRPr>
          </a:p>
          <a:p>
            <a:pPr>
              <a:lnSpc>
                <a:spcPct val="114999"/>
              </a:lnSpc>
              <a:spcAft>
                <a:spcPts val="0"/>
              </a:spcAft>
            </a:pPr>
            <a:endParaRPr lang="en-US">
              <a:solidFill>
                <a:schemeClr val="tx1"/>
              </a:solidFill>
            </a:endParaRPr>
          </a:p>
          <a:p>
            <a:pPr marL="0" indent="0">
              <a:lnSpc>
                <a:spcPct val="114999"/>
              </a:lnSpc>
              <a:spcAft>
                <a:spcPts val="0"/>
              </a:spcAft>
              <a:buNone/>
            </a:pPr>
            <a:endParaRPr lang="en-US">
              <a:solidFill>
                <a:schemeClr val="tx1"/>
              </a:solidFill>
            </a:endParaRPr>
          </a:p>
          <a:p>
            <a:pPr>
              <a:lnSpc>
                <a:spcPct val="114999"/>
              </a:lnSpc>
              <a:spcAft>
                <a:spcPts val="0"/>
              </a:spcAft>
            </a:pPr>
            <a:endParaRPr lang="en-US">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20</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Independent Practice  </a:t>
            </a:r>
          </a:p>
        </p:txBody>
      </p:sp>
      <p:pic>
        <p:nvPicPr>
          <p:cNvPr id="6" name="Picture 5" descr="A screenshot of a cell phone&#10;&#10;Description automatically generated">
            <a:extLst>
              <a:ext uri="{FF2B5EF4-FFF2-40B4-BE49-F238E27FC236}">
                <a16:creationId xmlns:a16="http://schemas.microsoft.com/office/drawing/2014/main" id="{232D05D0-1639-AC4D-9CCC-0BD0931E13E9}"/>
              </a:ext>
            </a:extLst>
          </p:cNvPr>
          <p:cNvPicPr>
            <a:picLocks noChangeAspect="1"/>
          </p:cNvPicPr>
          <p:nvPr/>
        </p:nvPicPr>
        <p:blipFill rotWithShape="1">
          <a:blip r:embed="rId5"/>
          <a:srcRect l="5812" t="6838" r="6218" b="27293"/>
          <a:stretch/>
        </p:blipFill>
        <p:spPr>
          <a:xfrm>
            <a:off x="3125721" y="731471"/>
            <a:ext cx="3051363" cy="4063799"/>
          </a:xfrm>
          <a:prstGeom prst="rect">
            <a:avLst/>
          </a:prstGeom>
          <a:ln w="38100">
            <a:solidFill>
              <a:schemeClr val="tx1"/>
            </a:solidFill>
          </a:ln>
        </p:spPr>
      </p:pic>
      <p:pic>
        <p:nvPicPr>
          <p:cNvPr id="8" name="Picture 7" descr="A screenshot of a cell phone&#10;&#10;Description automatically generated">
            <a:extLst>
              <a:ext uri="{FF2B5EF4-FFF2-40B4-BE49-F238E27FC236}">
                <a16:creationId xmlns:a16="http://schemas.microsoft.com/office/drawing/2014/main" id="{67E2E138-08F9-A04E-8443-B4B17F80B7DB}"/>
              </a:ext>
            </a:extLst>
          </p:cNvPr>
          <p:cNvPicPr>
            <a:picLocks noChangeAspect="1"/>
          </p:cNvPicPr>
          <p:nvPr/>
        </p:nvPicPr>
        <p:blipFill rotWithShape="1">
          <a:blip r:embed="rId6"/>
          <a:srcRect l="9866" t="2279" r="11023" b="31853"/>
          <a:stretch/>
        </p:blipFill>
        <p:spPr>
          <a:xfrm>
            <a:off x="6026484" y="1112738"/>
            <a:ext cx="2627666" cy="3891403"/>
          </a:xfrm>
          <a:prstGeom prst="rect">
            <a:avLst/>
          </a:prstGeom>
          <a:ln w="38100">
            <a:solidFill>
              <a:schemeClr val="tx1"/>
            </a:solidFill>
          </a:ln>
        </p:spPr>
      </p:pic>
      <p:pic>
        <p:nvPicPr>
          <p:cNvPr id="7" name="Slide 20" descr="Slide 20">
            <a:hlinkClick r:id="" action="ppaction://media"/>
            <a:extLst>
              <a:ext uri="{FF2B5EF4-FFF2-40B4-BE49-F238E27FC236}">
                <a16:creationId xmlns:a16="http://schemas.microsoft.com/office/drawing/2014/main" id="{CB19F4FB-9261-CC4D-9C67-E9C74542F9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7750" y="4196354"/>
            <a:ext cx="812800" cy="812800"/>
          </a:xfrm>
          <a:prstGeom prst="rect">
            <a:avLst/>
          </a:prstGeom>
        </p:spPr>
      </p:pic>
    </p:spTree>
    <p:extLst>
      <p:ext uri="{BB962C8B-B14F-4D97-AF65-F5344CB8AC3E}">
        <p14:creationId xmlns:p14="http://schemas.microsoft.com/office/powerpoint/2010/main" val="601792989"/>
      </p:ext>
    </p:extLst>
  </p:cSld>
  <p:clrMapOvr>
    <a:masterClrMapping/>
  </p:clrMapOvr>
  <mc:AlternateContent xmlns:mc="http://schemas.openxmlformats.org/markup-compatibility/2006">
    <mc:Choice xmlns:p14="http://schemas.microsoft.com/office/powerpoint/2010/main" Requires="p14">
      <p:transition spd="slow" p14:dur="2000" advTm="19855"/>
    </mc:Choice>
    <mc:Fallback>
      <p:transition spd="slow" advTm="19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21</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43331" y="775453"/>
            <a:ext cx="7123318" cy="927100"/>
          </a:xfrm>
        </p:spPr>
        <p:txBody>
          <a:bodyPr/>
          <a:lstStyle/>
          <a:p>
            <a:r>
              <a:rPr lang="en-US"/>
              <a:t>Advanced Word Study</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Additional Resources</a:t>
            </a:r>
          </a:p>
        </p:txBody>
      </p:sp>
      <p:pic>
        <p:nvPicPr>
          <p:cNvPr id="11" name="Picture 10" descr="A picture containing table, sitting, wooden, orange&#10;&#10;Description automatically generated">
            <a:extLst>
              <a:ext uri="{FF2B5EF4-FFF2-40B4-BE49-F238E27FC236}">
                <a16:creationId xmlns:a16="http://schemas.microsoft.com/office/drawing/2014/main" id="{5A7AE53B-BD53-F744-8590-34467BB24BD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18188" y="2124411"/>
            <a:ext cx="2762895" cy="2762895"/>
          </a:xfrm>
          <a:prstGeom prst="rect">
            <a:avLst/>
          </a:prstGeom>
        </p:spPr>
      </p:pic>
      <p:pic>
        <p:nvPicPr>
          <p:cNvPr id="6" name="Slide 21" descr="Slide 21">
            <a:hlinkClick r:id="" action="ppaction://media"/>
            <a:extLst>
              <a:ext uri="{FF2B5EF4-FFF2-40B4-BE49-F238E27FC236}">
                <a16:creationId xmlns:a16="http://schemas.microsoft.com/office/drawing/2014/main" id="{6F5302DA-5915-7942-844B-FADD12BD3F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67032" y="4191341"/>
            <a:ext cx="812800" cy="812800"/>
          </a:xfrm>
          <a:prstGeom prst="rect">
            <a:avLst/>
          </a:prstGeom>
        </p:spPr>
      </p:pic>
    </p:spTree>
    <p:extLst>
      <p:ext uri="{BB962C8B-B14F-4D97-AF65-F5344CB8AC3E}">
        <p14:creationId xmlns:p14="http://schemas.microsoft.com/office/powerpoint/2010/main" val="248491987"/>
      </p:ext>
    </p:extLst>
  </p:cSld>
  <p:clrMapOvr>
    <a:masterClrMapping/>
  </p:clrMapOvr>
  <mc:AlternateContent xmlns:mc="http://schemas.openxmlformats.org/markup-compatibility/2006">
    <mc:Choice xmlns:p14="http://schemas.microsoft.com/office/powerpoint/2010/main" Requires="p14">
      <p:transition spd="slow" p14:dur="2000" advTm="8253"/>
    </mc:Choice>
    <mc:Fallback>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114217" y="730151"/>
            <a:ext cx="8744033" cy="572700"/>
          </a:xfrm>
        </p:spPr>
        <p:txBody>
          <a:bodyPr/>
          <a:lstStyle/>
          <a:p>
            <a:pPr marL="0" indent="0">
              <a:lnSpc>
                <a:spcPct val="114999"/>
              </a:lnSpc>
              <a:spcAft>
                <a:spcPts val="0"/>
              </a:spcAft>
              <a:buNone/>
            </a:pPr>
            <a:r>
              <a:rPr lang="en-US" sz="2200">
                <a:solidFill>
                  <a:schemeClr val="bg2">
                    <a:lumMod val="50000"/>
                  </a:schemeClr>
                </a:solidFill>
              </a:rPr>
              <a:t>Support the students continued practice with multisyllabic words</a:t>
            </a:r>
          </a:p>
          <a:p>
            <a:pPr marL="0" indent="0">
              <a:lnSpc>
                <a:spcPct val="114999"/>
              </a:lnSpc>
              <a:spcAft>
                <a:spcPts val="0"/>
              </a:spcAft>
              <a:buNone/>
            </a:pPr>
            <a:endParaRPr lang="en-US" sz="2200">
              <a:solidFill>
                <a:schemeClr val="tx1"/>
              </a:solidFill>
            </a:endParaRPr>
          </a:p>
          <a:p>
            <a:pPr marL="0" indent="0">
              <a:lnSpc>
                <a:spcPct val="114999"/>
              </a:lnSpc>
              <a:spcAft>
                <a:spcPts val="0"/>
              </a:spcAft>
              <a:buNone/>
            </a:pPr>
            <a:endParaRPr lang="en-US">
              <a:solidFill>
                <a:schemeClr val="tx1"/>
              </a:solidFill>
            </a:endParaRPr>
          </a:p>
          <a:p>
            <a:pPr marL="0" indent="0">
              <a:lnSpc>
                <a:spcPct val="114999"/>
              </a:lnSpc>
              <a:spcAft>
                <a:spcPts val="0"/>
              </a:spcAft>
              <a:buNone/>
            </a:pPr>
            <a:endParaRPr lang="en-US">
              <a:solidFill>
                <a:schemeClr val="tx1"/>
              </a:solidFill>
            </a:endParaRPr>
          </a:p>
          <a:p>
            <a:pPr>
              <a:lnSpc>
                <a:spcPct val="114999"/>
              </a:lnSpc>
              <a:spcAft>
                <a:spcPts val="0"/>
              </a:spcAft>
            </a:pPr>
            <a:endParaRPr lang="en-US">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22</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Center Activities  </a:t>
            </a:r>
          </a:p>
        </p:txBody>
      </p:sp>
      <p:pic>
        <p:nvPicPr>
          <p:cNvPr id="6" name="Picture 5" descr="A screenshot of a cell phone&#10;&#10;Description automatically generated">
            <a:extLst>
              <a:ext uri="{FF2B5EF4-FFF2-40B4-BE49-F238E27FC236}">
                <a16:creationId xmlns:a16="http://schemas.microsoft.com/office/drawing/2014/main" id="{DAC811D9-F1E8-5C40-89C0-1870125A6CB1}"/>
              </a:ext>
            </a:extLst>
          </p:cNvPr>
          <p:cNvPicPr>
            <a:picLocks noChangeAspect="1"/>
          </p:cNvPicPr>
          <p:nvPr/>
        </p:nvPicPr>
        <p:blipFill rotWithShape="1">
          <a:blip r:embed="rId5"/>
          <a:srcRect l="5002" t="11297" r="1353" b="25144"/>
          <a:stretch/>
        </p:blipFill>
        <p:spPr>
          <a:xfrm>
            <a:off x="285750" y="1302851"/>
            <a:ext cx="2708032" cy="3269149"/>
          </a:xfrm>
          <a:prstGeom prst="rect">
            <a:avLst/>
          </a:prstGeom>
          <a:ln w="38100">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34500853-1591-C946-B0A7-665E97EAC442}"/>
              </a:ext>
            </a:extLst>
          </p:cNvPr>
          <p:cNvPicPr>
            <a:picLocks noChangeAspect="1"/>
          </p:cNvPicPr>
          <p:nvPr/>
        </p:nvPicPr>
        <p:blipFill rotWithShape="1">
          <a:blip r:embed="rId6"/>
          <a:srcRect l="4037" t="24351" r="3673" b="12092"/>
          <a:stretch/>
        </p:blipFill>
        <p:spPr>
          <a:xfrm>
            <a:off x="3325338" y="1302850"/>
            <a:ext cx="2668831" cy="3269149"/>
          </a:xfrm>
          <a:prstGeom prst="rect">
            <a:avLst/>
          </a:prstGeom>
          <a:ln w="38100">
            <a:solidFill>
              <a:schemeClr val="tx1"/>
            </a:solidFill>
          </a:ln>
        </p:spPr>
      </p:pic>
      <p:pic>
        <p:nvPicPr>
          <p:cNvPr id="9" name="Picture 8" descr="A screenshot of a cell phone&#10;&#10;Description automatically generated">
            <a:extLst>
              <a:ext uri="{FF2B5EF4-FFF2-40B4-BE49-F238E27FC236}">
                <a16:creationId xmlns:a16="http://schemas.microsoft.com/office/drawing/2014/main" id="{71DC4659-6D4B-A341-BC63-E9ACB67896A2}"/>
              </a:ext>
            </a:extLst>
          </p:cNvPr>
          <p:cNvPicPr>
            <a:picLocks noChangeAspect="1"/>
          </p:cNvPicPr>
          <p:nvPr/>
        </p:nvPicPr>
        <p:blipFill rotWithShape="1">
          <a:blip r:embed="rId7"/>
          <a:srcRect l="6269" t="11297" r="6353" b="25144"/>
          <a:stretch/>
        </p:blipFill>
        <p:spPr>
          <a:xfrm>
            <a:off x="6260123" y="1302852"/>
            <a:ext cx="2495310" cy="3228482"/>
          </a:xfrm>
          <a:prstGeom prst="rect">
            <a:avLst/>
          </a:prstGeom>
          <a:ln w="38100">
            <a:solidFill>
              <a:schemeClr val="tx1"/>
            </a:solidFill>
          </a:ln>
        </p:spPr>
      </p:pic>
      <p:pic>
        <p:nvPicPr>
          <p:cNvPr id="8" name="Slide 22" descr="Slide 22">
            <a:hlinkClick r:id="" action="ppaction://media"/>
            <a:extLst>
              <a:ext uri="{FF2B5EF4-FFF2-40B4-BE49-F238E27FC236}">
                <a16:creationId xmlns:a16="http://schemas.microsoft.com/office/drawing/2014/main" id="{52CD4379-68FE-914B-AEDA-E34CA7CEA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6237" y="4074506"/>
            <a:ext cx="812800" cy="812800"/>
          </a:xfrm>
          <a:prstGeom prst="rect">
            <a:avLst/>
          </a:prstGeom>
        </p:spPr>
      </p:pic>
    </p:spTree>
    <p:extLst>
      <p:ext uri="{BB962C8B-B14F-4D97-AF65-F5344CB8AC3E}">
        <p14:creationId xmlns:p14="http://schemas.microsoft.com/office/powerpoint/2010/main" val="1229701211"/>
      </p:ext>
    </p:extLst>
  </p:cSld>
  <p:clrMapOvr>
    <a:masterClrMapping/>
  </p:clrMapOvr>
  <mc:AlternateContent xmlns:mc="http://schemas.openxmlformats.org/markup-compatibility/2006">
    <mc:Choice xmlns:p14="http://schemas.microsoft.com/office/powerpoint/2010/main" Requires="p14">
      <p:transition spd="slow" p14:dur="2000" advTm="16960"/>
    </mc:Choice>
    <mc:Fallback>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68462" y="720041"/>
            <a:ext cx="8520600" cy="1028749"/>
          </a:xfrm>
        </p:spPr>
        <p:txBody>
          <a:bodyPr/>
          <a:lstStyle/>
          <a:p>
            <a:pPr marL="0" indent="0">
              <a:lnSpc>
                <a:spcPct val="114999"/>
              </a:lnSpc>
              <a:spcAft>
                <a:spcPts val="0"/>
              </a:spcAft>
              <a:buNone/>
            </a:pPr>
            <a:r>
              <a:rPr lang="en-US">
                <a:solidFill>
                  <a:schemeClr val="bg2">
                    <a:lumMod val="50000"/>
                  </a:schemeClr>
                </a:solidFill>
              </a:rPr>
              <a:t>Additional resources are available to build fluency on each lesson’s focus.</a:t>
            </a:r>
          </a:p>
          <a:p>
            <a:pPr>
              <a:lnSpc>
                <a:spcPct val="114999"/>
              </a:lnSpc>
              <a:spcAft>
                <a:spcPts val="0"/>
              </a:spcAft>
            </a:pPr>
            <a:endParaRPr lang="en-US">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23</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Speed Drills  </a:t>
            </a:r>
          </a:p>
        </p:txBody>
      </p:sp>
      <p:pic>
        <p:nvPicPr>
          <p:cNvPr id="6" name="Picture 5" descr="A screenshot of a cell phone&#10;&#10;Description automatically generated">
            <a:extLst>
              <a:ext uri="{FF2B5EF4-FFF2-40B4-BE49-F238E27FC236}">
                <a16:creationId xmlns:a16="http://schemas.microsoft.com/office/drawing/2014/main" id="{8F50D4FC-298F-6145-82BB-544DA27D9F2E}"/>
              </a:ext>
            </a:extLst>
          </p:cNvPr>
          <p:cNvPicPr>
            <a:picLocks noChangeAspect="1"/>
          </p:cNvPicPr>
          <p:nvPr/>
        </p:nvPicPr>
        <p:blipFill rotWithShape="1">
          <a:blip r:embed="rId5"/>
          <a:srcRect l="541" t="13999" r="136" b="15669"/>
          <a:stretch/>
        </p:blipFill>
        <p:spPr>
          <a:xfrm>
            <a:off x="1635483" y="1681948"/>
            <a:ext cx="2637692" cy="3322193"/>
          </a:xfrm>
          <a:prstGeom prst="rect">
            <a:avLst/>
          </a:prstGeom>
          <a:ln w="3810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7805D57F-66D5-B743-999A-577C30B77D94}"/>
              </a:ext>
            </a:extLst>
          </p:cNvPr>
          <p:cNvPicPr>
            <a:picLocks noChangeAspect="1"/>
          </p:cNvPicPr>
          <p:nvPr/>
        </p:nvPicPr>
        <p:blipFill rotWithShape="1">
          <a:blip r:embed="rId6"/>
          <a:srcRect l="-1" t="8889" r="679" b="20779"/>
          <a:stretch/>
        </p:blipFill>
        <p:spPr>
          <a:xfrm>
            <a:off x="4870824" y="1681948"/>
            <a:ext cx="2637693" cy="3322194"/>
          </a:xfrm>
          <a:prstGeom prst="rect">
            <a:avLst/>
          </a:prstGeom>
          <a:ln w="38100">
            <a:solidFill>
              <a:schemeClr val="tx1"/>
            </a:solidFill>
          </a:ln>
        </p:spPr>
      </p:pic>
      <p:pic>
        <p:nvPicPr>
          <p:cNvPr id="7" name="Slide 23" descr="Slide 23">
            <a:hlinkClick r:id="" action="ppaction://media"/>
            <a:extLst>
              <a:ext uri="{FF2B5EF4-FFF2-40B4-BE49-F238E27FC236}">
                <a16:creationId xmlns:a16="http://schemas.microsoft.com/office/drawing/2014/main" id="{E0333B32-6640-864E-BF94-C2E2B5A7BB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7750" y="4074506"/>
            <a:ext cx="812800" cy="812800"/>
          </a:xfrm>
          <a:prstGeom prst="rect">
            <a:avLst/>
          </a:prstGeom>
        </p:spPr>
      </p:pic>
    </p:spTree>
    <p:extLst>
      <p:ext uri="{BB962C8B-B14F-4D97-AF65-F5344CB8AC3E}">
        <p14:creationId xmlns:p14="http://schemas.microsoft.com/office/powerpoint/2010/main" val="2172964190"/>
      </p:ext>
    </p:extLst>
  </p:cSld>
  <p:clrMapOvr>
    <a:masterClrMapping/>
  </p:clrMapOvr>
  <mc:AlternateContent xmlns:mc="http://schemas.openxmlformats.org/markup-compatibility/2006">
    <mc:Choice xmlns:p14="http://schemas.microsoft.com/office/powerpoint/2010/main" Requires="p14">
      <p:transition spd="slow" p14:dur="2000" advTm="15799"/>
    </mc:Choice>
    <mc:Fallback>
      <p:transition spd="slow" advTm="15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68462" y="720042"/>
            <a:ext cx="8520600" cy="1048798"/>
          </a:xfrm>
        </p:spPr>
        <p:txBody>
          <a:bodyPr/>
          <a:lstStyle/>
          <a:p>
            <a:pPr marL="0" indent="0">
              <a:lnSpc>
                <a:spcPct val="114999"/>
              </a:lnSpc>
              <a:spcAft>
                <a:spcPts val="0"/>
              </a:spcAft>
              <a:buNone/>
            </a:pPr>
            <a:endParaRPr lang="en-US">
              <a:solidFill>
                <a:schemeClr val="tx1"/>
              </a:solidFill>
            </a:endParaRPr>
          </a:p>
          <a:p>
            <a:pPr>
              <a:lnSpc>
                <a:spcPct val="114999"/>
              </a:lnSpc>
              <a:spcAft>
                <a:spcPts val="0"/>
              </a:spcAft>
            </a:pPr>
            <a:endParaRPr lang="en-US">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24</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Scaffolding Supports</a:t>
            </a:r>
          </a:p>
        </p:txBody>
      </p:sp>
      <p:pic>
        <p:nvPicPr>
          <p:cNvPr id="6" name="Picture 5" descr="A screenshot of a cell phone&#10;&#10;Description automatically generated">
            <a:extLst>
              <a:ext uri="{FF2B5EF4-FFF2-40B4-BE49-F238E27FC236}">
                <a16:creationId xmlns:a16="http://schemas.microsoft.com/office/drawing/2014/main" id="{2F3BC32E-2EE7-8C49-BB4B-CE0790545565}"/>
              </a:ext>
            </a:extLst>
          </p:cNvPr>
          <p:cNvPicPr>
            <a:picLocks noChangeAspect="1"/>
          </p:cNvPicPr>
          <p:nvPr/>
        </p:nvPicPr>
        <p:blipFill rotWithShape="1">
          <a:blip r:embed="rId5"/>
          <a:srcRect l="8244" t="7617" r="5001" b="26154"/>
          <a:stretch/>
        </p:blipFill>
        <p:spPr>
          <a:xfrm>
            <a:off x="1198224" y="720042"/>
            <a:ext cx="3215055" cy="4365550"/>
          </a:xfrm>
          <a:prstGeom prst="rect">
            <a:avLst/>
          </a:prstGeom>
        </p:spPr>
      </p:pic>
      <p:pic>
        <p:nvPicPr>
          <p:cNvPr id="7" name="Slide 24" descr="Slide 24">
            <a:hlinkClick r:id="" action="ppaction://media"/>
            <a:extLst>
              <a:ext uri="{FF2B5EF4-FFF2-40B4-BE49-F238E27FC236}">
                <a16:creationId xmlns:a16="http://schemas.microsoft.com/office/drawing/2014/main" id="{FFAE6E89-575F-E740-8C9D-91FF633E8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9033" y="4191341"/>
            <a:ext cx="812800" cy="812800"/>
          </a:xfrm>
          <a:prstGeom prst="rect">
            <a:avLst/>
          </a:prstGeom>
        </p:spPr>
      </p:pic>
      <p:pic>
        <p:nvPicPr>
          <p:cNvPr id="9" name="Picture 8">
            <a:extLst>
              <a:ext uri="{FF2B5EF4-FFF2-40B4-BE49-F238E27FC236}">
                <a16:creationId xmlns:a16="http://schemas.microsoft.com/office/drawing/2014/main" id="{1A568B67-9F34-4B00-8EF4-7860AA902E03}"/>
              </a:ext>
            </a:extLst>
          </p:cNvPr>
          <p:cNvPicPr>
            <a:picLocks noChangeAspect="1"/>
          </p:cNvPicPr>
          <p:nvPr/>
        </p:nvPicPr>
        <p:blipFill>
          <a:blip r:embed="rId7"/>
          <a:stretch>
            <a:fillRect/>
          </a:stretch>
        </p:blipFill>
        <p:spPr>
          <a:xfrm>
            <a:off x="4589206" y="695965"/>
            <a:ext cx="3238733" cy="4389627"/>
          </a:xfrm>
          <a:prstGeom prst="rect">
            <a:avLst/>
          </a:prstGeom>
        </p:spPr>
      </p:pic>
    </p:spTree>
    <p:extLst>
      <p:ext uri="{BB962C8B-B14F-4D97-AF65-F5344CB8AC3E}">
        <p14:creationId xmlns:p14="http://schemas.microsoft.com/office/powerpoint/2010/main" val="2809564890"/>
      </p:ext>
    </p:extLst>
  </p:cSld>
  <p:clrMapOvr>
    <a:masterClrMapping/>
  </p:clrMapOvr>
  <mc:AlternateContent xmlns:mc="http://schemas.openxmlformats.org/markup-compatibility/2006">
    <mc:Choice xmlns:p14="http://schemas.microsoft.com/office/powerpoint/2010/main" Requires="p14">
      <p:transition spd="slow" p14:dur="2000" advTm="21883"/>
    </mc:Choice>
    <mc:Fallback>
      <p:transition spd="slow" advTm="218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68462" y="720042"/>
            <a:ext cx="8520600" cy="1048798"/>
          </a:xfrm>
        </p:spPr>
        <p:txBody>
          <a:bodyPr/>
          <a:lstStyle/>
          <a:p>
            <a:pPr marL="0" indent="0">
              <a:lnSpc>
                <a:spcPct val="114999"/>
              </a:lnSpc>
              <a:spcAft>
                <a:spcPts val="0"/>
              </a:spcAft>
              <a:buNone/>
            </a:pPr>
            <a:endParaRPr lang="en-US">
              <a:solidFill>
                <a:schemeClr val="tx1"/>
              </a:solidFill>
            </a:endParaRPr>
          </a:p>
          <a:p>
            <a:pPr>
              <a:lnSpc>
                <a:spcPct val="114999"/>
              </a:lnSpc>
              <a:spcAft>
                <a:spcPts val="0"/>
              </a:spcAft>
            </a:pPr>
            <a:endParaRPr lang="en-US">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25</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Visual Aids</a:t>
            </a:r>
          </a:p>
        </p:txBody>
      </p:sp>
      <p:pic>
        <p:nvPicPr>
          <p:cNvPr id="8" name="Picture 7" descr="A picture containing implement, stationary, pencil&#10;&#10;Description automatically generated">
            <a:extLst>
              <a:ext uri="{FF2B5EF4-FFF2-40B4-BE49-F238E27FC236}">
                <a16:creationId xmlns:a16="http://schemas.microsoft.com/office/drawing/2014/main" id="{7B9BFF61-7DFA-994D-ACDD-0FAF5881B601}"/>
              </a:ext>
            </a:extLst>
          </p:cNvPr>
          <p:cNvPicPr>
            <a:picLocks noChangeAspect="1"/>
          </p:cNvPicPr>
          <p:nvPr/>
        </p:nvPicPr>
        <p:blipFill rotWithShape="1">
          <a:blip r:embed="rId5"/>
          <a:srcRect l="3381" t="13999" r="3785" b="18405"/>
          <a:stretch/>
        </p:blipFill>
        <p:spPr>
          <a:xfrm>
            <a:off x="133550" y="720042"/>
            <a:ext cx="2371892" cy="307185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261E72C-962C-E348-84D6-8C1C17C148E1}"/>
              </a:ext>
            </a:extLst>
          </p:cNvPr>
          <p:cNvPicPr>
            <a:picLocks noChangeAspect="1"/>
          </p:cNvPicPr>
          <p:nvPr/>
        </p:nvPicPr>
        <p:blipFill rotWithShape="1">
          <a:blip r:embed="rId6"/>
          <a:srcRect l="11082" t="16638" r="7165" b="24559"/>
          <a:stretch/>
        </p:blipFill>
        <p:spPr>
          <a:xfrm>
            <a:off x="4054650" y="720042"/>
            <a:ext cx="2087562" cy="267074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30AE56F-EF25-4348-8C04-4DE6979B4BC6}"/>
              </a:ext>
            </a:extLst>
          </p:cNvPr>
          <p:cNvPicPr>
            <a:picLocks noChangeAspect="1"/>
          </p:cNvPicPr>
          <p:nvPr/>
        </p:nvPicPr>
        <p:blipFill rotWithShape="1">
          <a:blip r:embed="rId7"/>
          <a:srcRect l="10543" t="8889" r="7435" b="20228"/>
          <a:stretch/>
        </p:blipFill>
        <p:spPr>
          <a:xfrm>
            <a:off x="5927120" y="2631297"/>
            <a:ext cx="1531792" cy="2354544"/>
          </a:xfrm>
          <a:prstGeom prst="rect">
            <a:avLst/>
          </a:prstGeom>
        </p:spPr>
      </p:pic>
      <p:pic>
        <p:nvPicPr>
          <p:cNvPr id="6" name="Picture 5" descr="A picture containing computer&#10;&#10;Description automatically generated">
            <a:extLst>
              <a:ext uri="{FF2B5EF4-FFF2-40B4-BE49-F238E27FC236}">
                <a16:creationId xmlns:a16="http://schemas.microsoft.com/office/drawing/2014/main" id="{3A823CC1-5A74-6340-A7D6-00A152F63DD4}"/>
              </a:ext>
            </a:extLst>
          </p:cNvPr>
          <p:cNvPicPr>
            <a:picLocks noChangeAspect="1"/>
          </p:cNvPicPr>
          <p:nvPr/>
        </p:nvPicPr>
        <p:blipFill rotWithShape="1">
          <a:blip r:embed="rId8"/>
          <a:srcRect l="2568" t="10419" r="2974" b="18405"/>
          <a:stretch/>
        </p:blipFill>
        <p:spPr>
          <a:xfrm>
            <a:off x="1630066" y="1907826"/>
            <a:ext cx="2415505" cy="323745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29D29E42-5DC0-E54D-8E06-67FEAB61BDE1}"/>
              </a:ext>
            </a:extLst>
          </p:cNvPr>
          <p:cNvPicPr>
            <a:picLocks noChangeAspect="1"/>
          </p:cNvPicPr>
          <p:nvPr/>
        </p:nvPicPr>
        <p:blipFill rotWithShape="1">
          <a:blip r:embed="rId9"/>
          <a:srcRect l="10271" t="7749" r="10676" b="24331"/>
          <a:stretch/>
        </p:blipFill>
        <p:spPr>
          <a:xfrm>
            <a:off x="7083282" y="712742"/>
            <a:ext cx="2060718" cy="2974653"/>
          </a:xfrm>
          <a:prstGeom prst="rect">
            <a:avLst/>
          </a:prstGeom>
        </p:spPr>
      </p:pic>
      <p:pic>
        <p:nvPicPr>
          <p:cNvPr id="7" name="Slide 25" descr="Slide 25">
            <a:hlinkClick r:id="" action="ppaction://media"/>
            <a:extLst>
              <a:ext uri="{FF2B5EF4-FFF2-40B4-BE49-F238E27FC236}">
                <a16:creationId xmlns:a16="http://schemas.microsoft.com/office/drawing/2014/main" id="{30CAB89E-6B12-9B4F-928E-E73FC1EB27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31200" y="4240272"/>
            <a:ext cx="812800" cy="812800"/>
          </a:xfrm>
          <a:prstGeom prst="rect">
            <a:avLst/>
          </a:prstGeom>
        </p:spPr>
      </p:pic>
    </p:spTree>
    <p:extLst>
      <p:ext uri="{BB962C8B-B14F-4D97-AF65-F5344CB8AC3E}">
        <p14:creationId xmlns:p14="http://schemas.microsoft.com/office/powerpoint/2010/main" val="1989308945"/>
      </p:ext>
    </p:extLst>
  </p:cSld>
  <p:clrMapOvr>
    <a:masterClrMapping/>
  </p:clrMapOvr>
  <mc:AlternateContent xmlns:mc="http://schemas.openxmlformats.org/markup-compatibility/2006">
    <mc:Choice xmlns:p14="http://schemas.microsoft.com/office/powerpoint/2010/main" Requires="p14">
      <p:transition spd="slow" p14:dur="2000" advTm="17982"/>
    </mc:Choice>
    <mc:Fallback>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A7C7038B-7231-DD48-8DFA-5761C3E434F2}"/>
              </a:ext>
            </a:extLst>
          </p:cNvPr>
          <p:cNvPicPr>
            <a:picLocks noChangeAspect="1"/>
          </p:cNvPicPr>
          <p:nvPr/>
        </p:nvPicPr>
        <p:blipFill rotWithShape="1">
          <a:blip r:embed="rId5"/>
          <a:srcRect l="7838" t="9572" r="4733" b="23971"/>
          <a:stretch/>
        </p:blipFill>
        <p:spPr>
          <a:xfrm>
            <a:off x="133550" y="846751"/>
            <a:ext cx="2857729" cy="3863681"/>
          </a:xfrm>
          <a:prstGeom prst="rect">
            <a:avLst/>
          </a:prstGeom>
        </p:spPr>
      </p:pic>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68462" y="720042"/>
            <a:ext cx="8520600" cy="1048798"/>
          </a:xfrm>
        </p:spPr>
        <p:txBody>
          <a:bodyPr/>
          <a:lstStyle/>
          <a:p>
            <a:pPr marL="0" indent="0">
              <a:lnSpc>
                <a:spcPct val="114999"/>
              </a:lnSpc>
              <a:spcAft>
                <a:spcPts val="0"/>
              </a:spcAft>
              <a:buNone/>
            </a:pPr>
            <a:endParaRPr lang="en-US">
              <a:solidFill>
                <a:schemeClr val="tx1"/>
              </a:solidFill>
            </a:endParaRPr>
          </a:p>
          <a:p>
            <a:pPr>
              <a:lnSpc>
                <a:spcPct val="114999"/>
              </a:lnSpc>
              <a:spcAft>
                <a:spcPts val="0"/>
              </a:spcAft>
            </a:pPr>
            <a:endParaRPr lang="en-US">
              <a:solidFill>
                <a:schemeClr val="tx1"/>
              </a:solidFill>
            </a:endParaRP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26</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Terminology and Routine Guidance </a:t>
            </a:r>
          </a:p>
        </p:txBody>
      </p:sp>
      <p:pic>
        <p:nvPicPr>
          <p:cNvPr id="6" name="Picture 5" descr="A screenshot of a cell phone&#10;&#10;Description automatically generated">
            <a:extLst>
              <a:ext uri="{FF2B5EF4-FFF2-40B4-BE49-F238E27FC236}">
                <a16:creationId xmlns:a16="http://schemas.microsoft.com/office/drawing/2014/main" id="{E30EEA06-AE45-4643-9B51-B06CA50ED6E3}"/>
              </a:ext>
            </a:extLst>
          </p:cNvPr>
          <p:cNvPicPr>
            <a:picLocks noChangeAspect="1"/>
          </p:cNvPicPr>
          <p:nvPr/>
        </p:nvPicPr>
        <p:blipFill rotWithShape="1">
          <a:blip r:embed="rId6"/>
          <a:srcRect l="1757" t="6610" r="2975" b="22735"/>
          <a:stretch/>
        </p:blipFill>
        <p:spPr>
          <a:xfrm>
            <a:off x="6037492" y="846751"/>
            <a:ext cx="2873991" cy="379122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36FCDD8-473A-8B4C-BF35-5DBEA337DCEF}"/>
              </a:ext>
            </a:extLst>
          </p:cNvPr>
          <p:cNvPicPr>
            <a:picLocks noChangeAspect="1"/>
          </p:cNvPicPr>
          <p:nvPr/>
        </p:nvPicPr>
        <p:blipFill rotWithShape="1">
          <a:blip r:embed="rId7"/>
          <a:srcRect l="7838" t="17189" r="4733" b="16353"/>
          <a:stretch/>
        </p:blipFill>
        <p:spPr>
          <a:xfrm>
            <a:off x="3423873" y="733461"/>
            <a:ext cx="2528238" cy="3418205"/>
          </a:xfrm>
          <a:prstGeom prst="rect">
            <a:avLst/>
          </a:prstGeom>
          <a:ln w="28575">
            <a:solidFill>
              <a:schemeClr val="tx1"/>
            </a:solidFill>
          </a:ln>
        </p:spPr>
      </p:pic>
      <p:pic>
        <p:nvPicPr>
          <p:cNvPr id="8" name="Picture 7" descr="A screenshot of a cell phone&#10;&#10;Description automatically generated">
            <a:extLst>
              <a:ext uri="{FF2B5EF4-FFF2-40B4-BE49-F238E27FC236}">
                <a16:creationId xmlns:a16="http://schemas.microsoft.com/office/drawing/2014/main" id="{A162773C-AFCD-FC43-B492-9DE37EE4046F}"/>
              </a:ext>
            </a:extLst>
          </p:cNvPr>
          <p:cNvPicPr>
            <a:picLocks noChangeAspect="1"/>
          </p:cNvPicPr>
          <p:nvPr/>
        </p:nvPicPr>
        <p:blipFill rotWithShape="1">
          <a:blip r:embed="rId8"/>
          <a:srcRect l="2974" t="8889" r="1759" b="22279"/>
          <a:stretch/>
        </p:blipFill>
        <p:spPr>
          <a:xfrm>
            <a:off x="2888474" y="1782259"/>
            <a:ext cx="2528238" cy="3249053"/>
          </a:xfrm>
          <a:prstGeom prst="rect">
            <a:avLst/>
          </a:prstGeom>
          <a:ln w="28575">
            <a:solidFill>
              <a:schemeClr val="tx1">
                <a:lumMod val="95000"/>
                <a:lumOff val="5000"/>
              </a:schemeClr>
            </a:solidFill>
          </a:ln>
        </p:spPr>
      </p:pic>
      <p:pic>
        <p:nvPicPr>
          <p:cNvPr id="7" name="Slide 26" descr="Slide 26">
            <a:hlinkClick r:id="" action="ppaction://media"/>
            <a:extLst>
              <a:ext uri="{FF2B5EF4-FFF2-40B4-BE49-F238E27FC236}">
                <a16:creationId xmlns:a16="http://schemas.microsoft.com/office/drawing/2014/main" id="{455C1257-69EB-FD45-8E91-14093386FB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79677" y="4074506"/>
            <a:ext cx="812800" cy="812800"/>
          </a:xfrm>
          <a:prstGeom prst="rect">
            <a:avLst/>
          </a:prstGeom>
        </p:spPr>
      </p:pic>
    </p:spTree>
    <p:extLst>
      <p:ext uri="{BB962C8B-B14F-4D97-AF65-F5344CB8AC3E}">
        <p14:creationId xmlns:p14="http://schemas.microsoft.com/office/powerpoint/2010/main" val="187036437"/>
      </p:ext>
    </p:extLst>
  </p:cSld>
  <p:clrMapOvr>
    <a:masterClrMapping/>
  </p:clrMapOvr>
  <mc:AlternateContent xmlns:mc="http://schemas.openxmlformats.org/markup-compatibility/2006">
    <mc:Choice xmlns:p14="http://schemas.microsoft.com/office/powerpoint/2010/main" Requires="p14">
      <p:transition spd="slow" p14:dur="2000" advTm="14220"/>
    </mc:Choice>
    <mc:Fallback>
      <p:transition spd="slow" advTm="14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27</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43331" y="775453"/>
            <a:ext cx="5894054" cy="927100"/>
          </a:xfrm>
        </p:spPr>
        <p:txBody>
          <a:bodyPr/>
          <a:lstStyle/>
          <a:p>
            <a:r>
              <a:rPr lang="en-US"/>
              <a:t>Where Can I Find </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This Resource?</a:t>
            </a:r>
          </a:p>
        </p:txBody>
      </p:sp>
      <p:pic>
        <p:nvPicPr>
          <p:cNvPr id="2" name="Picture 1" descr="A screenshot of a cell phone&#10;&#10;Description automatically generated">
            <a:extLst>
              <a:ext uri="{FF2B5EF4-FFF2-40B4-BE49-F238E27FC236}">
                <a16:creationId xmlns:a16="http://schemas.microsoft.com/office/drawing/2014/main" id="{A504B844-97D9-4671-A7C8-14023226800A}"/>
              </a:ext>
            </a:extLst>
          </p:cNvPr>
          <p:cNvPicPr>
            <a:picLocks noChangeAspect="1"/>
          </p:cNvPicPr>
          <p:nvPr/>
        </p:nvPicPr>
        <p:blipFill rotWithShape="1">
          <a:blip r:embed="rId5"/>
          <a:srcRect l="3785" t="1596" r="3785" b="31396"/>
          <a:stretch/>
        </p:blipFill>
        <p:spPr>
          <a:xfrm>
            <a:off x="6130957" y="721542"/>
            <a:ext cx="2869712" cy="3700415"/>
          </a:xfrm>
          <a:prstGeom prst="rect">
            <a:avLst/>
          </a:prstGeom>
        </p:spPr>
      </p:pic>
      <p:sp>
        <p:nvSpPr>
          <p:cNvPr id="8" name="TextBox 7">
            <a:extLst>
              <a:ext uri="{FF2B5EF4-FFF2-40B4-BE49-F238E27FC236}">
                <a16:creationId xmlns:a16="http://schemas.microsoft.com/office/drawing/2014/main" id="{E74C48A1-C01A-4DCF-9C34-57FE8CF8BE4E}"/>
              </a:ext>
            </a:extLst>
          </p:cNvPr>
          <p:cNvSpPr txBox="1"/>
          <p:nvPr/>
        </p:nvSpPr>
        <p:spPr>
          <a:xfrm>
            <a:off x="553064" y="2847283"/>
            <a:ext cx="4645742" cy="369332"/>
          </a:xfrm>
          <a:prstGeom prst="rect">
            <a:avLst/>
          </a:prstGeom>
          <a:noFill/>
        </p:spPr>
        <p:txBody>
          <a:bodyPr wrap="square">
            <a:spAutoFit/>
          </a:bodyPr>
          <a:lstStyle/>
          <a:p>
            <a:r>
              <a:rPr lang="en-US" sz="1800">
                <a:solidFill>
                  <a:srgbClr val="0070C0"/>
                </a:solidFill>
              </a:rPr>
              <a:t>https://www.mdek12.org/Literacy</a:t>
            </a:r>
          </a:p>
        </p:txBody>
      </p:sp>
      <p:pic>
        <p:nvPicPr>
          <p:cNvPr id="7" name="Slide 27" descr="Slide 27">
            <a:hlinkClick r:id="" action="ppaction://media"/>
            <a:extLst>
              <a:ext uri="{FF2B5EF4-FFF2-40B4-BE49-F238E27FC236}">
                <a16:creationId xmlns:a16="http://schemas.microsoft.com/office/drawing/2014/main" id="{EB60197F-DBC6-654B-8C03-40EB4BCDF6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7869" y="4074506"/>
            <a:ext cx="812800" cy="812800"/>
          </a:xfrm>
          <a:prstGeom prst="rect">
            <a:avLst/>
          </a:prstGeom>
        </p:spPr>
      </p:pic>
    </p:spTree>
    <p:extLst>
      <p:ext uri="{BB962C8B-B14F-4D97-AF65-F5344CB8AC3E}">
        <p14:creationId xmlns:p14="http://schemas.microsoft.com/office/powerpoint/2010/main" val="1861735327"/>
      </p:ext>
    </p:extLst>
  </p:cSld>
  <p:clrMapOvr>
    <a:masterClrMapping/>
  </p:clrMapOvr>
  <mc:AlternateContent xmlns:mc="http://schemas.openxmlformats.org/markup-compatibility/2006">
    <mc:Choice xmlns:p14="http://schemas.microsoft.com/office/powerpoint/2010/main" Requires="p14">
      <p:transition spd="slow" p14:dur="2000" advTm="17773"/>
    </mc:Choice>
    <mc:Fallback>
      <p:transition spd="slow" advTm="17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5BCE394-0E5F-E341-A7DC-013420608FDE}"/>
              </a:ext>
            </a:extLst>
          </p:cNvPr>
          <p:cNvSpPr>
            <a:spLocks noGrp="1"/>
          </p:cNvSpPr>
          <p:nvPr>
            <p:ph type="title"/>
          </p:nvPr>
        </p:nvSpPr>
        <p:spPr>
          <a:xfrm>
            <a:off x="209739" y="1621798"/>
            <a:ext cx="8416389" cy="507198"/>
          </a:xfrm>
        </p:spPr>
        <p:txBody>
          <a:bodyPr/>
          <a:lstStyle/>
          <a:p>
            <a:pPr algn="ctr"/>
            <a:r>
              <a:rPr lang="en-US" sz="2400"/>
              <a:t>Division of Literacy </a:t>
            </a:r>
            <a:br>
              <a:rPr lang="en-US" sz="2400"/>
            </a:br>
            <a:endParaRPr lang="en-US"/>
          </a:p>
        </p:txBody>
      </p:sp>
      <p:sp>
        <p:nvSpPr>
          <p:cNvPr id="4" name="Slide Number Placeholder 3"/>
          <p:cNvSpPr>
            <a:spLocks noGrp="1"/>
          </p:cNvSpPr>
          <p:nvPr>
            <p:ph type="sldNum" idx="12"/>
          </p:nvPr>
        </p:nvSpPr>
        <p:spPr/>
        <p:txBody>
          <a:bodyPr/>
          <a:lstStyle/>
          <a:p>
            <a:fld id="{00000000-1234-1234-1234-123412341234}" type="slidenum">
              <a:rPr lang="en" smtClean="0"/>
              <a:pPr/>
              <a:t>28</a:t>
            </a:fld>
            <a:endParaRPr lang="en"/>
          </a:p>
        </p:txBody>
      </p:sp>
      <p:sp>
        <p:nvSpPr>
          <p:cNvPr id="2" name="TextBox 1">
            <a:extLst>
              <a:ext uri="{FF2B5EF4-FFF2-40B4-BE49-F238E27FC236}">
                <a16:creationId xmlns:a16="http://schemas.microsoft.com/office/drawing/2014/main" id="{26450C0F-9952-48F0-A493-1FF8F22F3BB4}"/>
              </a:ext>
            </a:extLst>
          </p:cNvPr>
          <p:cNvSpPr txBox="1"/>
          <p:nvPr/>
        </p:nvSpPr>
        <p:spPr>
          <a:xfrm>
            <a:off x="0" y="1666166"/>
            <a:ext cx="8984618" cy="1200329"/>
          </a:xfrm>
          <a:prstGeom prst="rect">
            <a:avLst/>
          </a:prstGeom>
          <a:noFill/>
        </p:spPr>
        <p:txBody>
          <a:bodyPr wrap="square" rtlCol="0">
            <a:spAutoFit/>
          </a:bodyPr>
          <a:lstStyle/>
          <a:p>
            <a:pPr algn="ctr"/>
            <a:br>
              <a:rPr lang="en-US" sz="2400" b="1"/>
            </a:br>
            <a:r>
              <a:rPr lang="en-US" sz="2400" b="1">
                <a:solidFill>
                  <a:schemeClr val="bg2">
                    <a:lumMod val="50000"/>
                  </a:schemeClr>
                </a:solidFill>
              </a:rPr>
              <a:t>Office of Elementary Education and Reading </a:t>
            </a:r>
            <a:br>
              <a:rPr lang="en-US" sz="2400" b="1">
                <a:solidFill>
                  <a:schemeClr val="bg2">
                    <a:lumMod val="50000"/>
                  </a:schemeClr>
                </a:solidFill>
              </a:rPr>
            </a:br>
            <a:r>
              <a:rPr lang="en-US" sz="2400" b="1">
                <a:solidFill>
                  <a:schemeClr val="bg2">
                    <a:lumMod val="50000"/>
                  </a:schemeClr>
                </a:solidFill>
              </a:rPr>
              <a:t>601-359-2586 </a:t>
            </a:r>
            <a:endParaRPr lang="en-US" sz="2400" b="1"/>
          </a:p>
        </p:txBody>
      </p:sp>
      <p:sp>
        <p:nvSpPr>
          <p:cNvPr id="5" name="Title 9">
            <a:extLst>
              <a:ext uri="{FF2B5EF4-FFF2-40B4-BE49-F238E27FC236}">
                <a16:creationId xmlns:a16="http://schemas.microsoft.com/office/drawing/2014/main" id="{249A52C7-6936-4BF6-9D2A-07CB92C862F3}"/>
              </a:ext>
            </a:extLst>
          </p:cNvPr>
          <p:cNvSpPr txBox="1">
            <a:spLocks/>
          </p:cNvSpPr>
          <p:nvPr/>
        </p:nvSpPr>
        <p:spPr>
          <a:xfrm>
            <a:off x="456131" y="2866495"/>
            <a:ext cx="4779024" cy="159682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ct val="100000"/>
              <a:buNone/>
              <a:defRPr sz="3000" b="1" i="0" u="none" strike="noStrike" cap="none">
                <a:solidFill>
                  <a:schemeClr val="accent6"/>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r>
              <a:rPr lang="en-US" sz="2400"/>
              <a:t>Chelsea Kilgore</a:t>
            </a:r>
          </a:p>
          <a:p>
            <a:pPr algn="ctr"/>
            <a:r>
              <a:rPr lang="en-US" sz="2400" b="0">
                <a:hlinkClick r:id="rId5"/>
              </a:rPr>
              <a:t>ckilgore@mdek12.org</a:t>
            </a:r>
            <a:r>
              <a:rPr lang="en-US" sz="2400" b="0"/>
              <a:t> </a:t>
            </a:r>
            <a:br>
              <a:rPr lang="en-US" sz="2400"/>
            </a:br>
            <a:r>
              <a:rPr lang="en-US" sz="2400">
                <a:solidFill>
                  <a:srgbClr val="C00000"/>
                </a:solidFill>
              </a:rPr>
              <a:t>Literacy Coach</a:t>
            </a:r>
            <a:endParaRPr lang="en-US">
              <a:solidFill>
                <a:srgbClr val="C00000"/>
              </a:solidFill>
            </a:endParaRPr>
          </a:p>
        </p:txBody>
      </p:sp>
      <p:sp>
        <p:nvSpPr>
          <p:cNvPr id="3" name="Title 9">
            <a:extLst>
              <a:ext uri="{FF2B5EF4-FFF2-40B4-BE49-F238E27FC236}">
                <a16:creationId xmlns:a16="http://schemas.microsoft.com/office/drawing/2014/main" id="{C85CD0CE-6438-41B5-9CD2-6C874D0EE336}"/>
              </a:ext>
            </a:extLst>
          </p:cNvPr>
          <p:cNvSpPr txBox="1">
            <a:spLocks/>
          </p:cNvSpPr>
          <p:nvPr/>
        </p:nvSpPr>
        <p:spPr>
          <a:xfrm>
            <a:off x="3917644" y="2866495"/>
            <a:ext cx="4779024" cy="159682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ct val="100000"/>
              <a:buNone/>
              <a:defRPr sz="3000" b="1" i="0" u="none" strike="noStrike" cap="none">
                <a:solidFill>
                  <a:schemeClr val="accent6"/>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r>
              <a:rPr lang="en-US" sz="2400"/>
              <a:t>Amber Hicks</a:t>
            </a:r>
          </a:p>
          <a:p>
            <a:pPr algn="ctr"/>
            <a:r>
              <a:rPr lang="en-US" sz="2400" b="0">
                <a:hlinkClick r:id="rId6"/>
              </a:rPr>
              <a:t>ahicks@mdek12.org</a:t>
            </a:r>
            <a:r>
              <a:rPr lang="en-US" sz="2400" b="0"/>
              <a:t> </a:t>
            </a:r>
            <a:br>
              <a:rPr lang="en-US" sz="2400"/>
            </a:br>
            <a:r>
              <a:rPr lang="en-US" sz="2400">
                <a:solidFill>
                  <a:srgbClr val="C00000"/>
                </a:solidFill>
              </a:rPr>
              <a:t>Literacy Coach</a:t>
            </a:r>
            <a:endParaRPr lang="en-US">
              <a:solidFill>
                <a:srgbClr val="C00000"/>
              </a:solidFill>
            </a:endParaRPr>
          </a:p>
        </p:txBody>
      </p:sp>
      <p:pic>
        <p:nvPicPr>
          <p:cNvPr id="7" name="Slide 28" descr="Slide 28">
            <a:hlinkClick r:id="" action="ppaction://media"/>
            <a:extLst>
              <a:ext uri="{FF2B5EF4-FFF2-40B4-BE49-F238E27FC236}">
                <a16:creationId xmlns:a16="http://schemas.microsoft.com/office/drawing/2014/main" id="{E7EF99C6-29BA-B64A-A344-BFD4B03BD2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6983" y="4079519"/>
            <a:ext cx="812800" cy="812800"/>
          </a:xfrm>
          <a:prstGeom prst="rect">
            <a:avLst/>
          </a:prstGeom>
        </p:spPr>
      </p:pic>
    </p:spTree>
    <p:extLst>
      <p:ext uri="{BB962C8B-B14F-4D97-AF65-F5344CB8AC3E}">
        <p14:creationId xmlns:p14="http://schemas.microsoft.com/office/powerpoint/2010/main" val="107117257"/>
      </p:ext>
    </p:extLst>
  </p:cSld>
  <p:clrMapOvr>
    <a:masterClrMapping/>
  </p:clrMapOvr>
  <mc:AlternateContent xmlns:mc="http://schemas.openxmlformats.org/markup-compatibility/2006">
    <mc:Choice xmlns:p14="http://schemas.microsoft.com/office/powerpoint/2010/main" Requires="p14">
      <p:transition spd="slow" p14:dur="2000" advTm="55377"/>
    </mc:Choice>
    <mc:Fallback>
      <p:transition spd="slow" advTm="553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hidden="1">
            <a:extLst>
              <a:ext uri="{FF2B5EF4-FFF2-40B4-BE49-F238E27FC236}">
                <a16:creationId xmlns:a16="http://schemas.microsoft.com/office/drawing/2014/main" id="{38C20FE8-50A7-8249-85AA-C3AAD1140842}"/>
              </a:ext>
            </a:extLst>
          </p:cNvPr>
          <p:cNvSpPr txBox="1"/>
          <p:nvPr/>
        </p:nvSpPr>
        <p:spPr>
          <a:xfrm>
            <a:off x="234833" y="809469"/>
            <a:ext cx="8024747" cy="1815882"/>
          </a:xfrm>
          <a:prstGeom prst="rect">
            <a:avLst/>
          </a:prstGeom>
          <a:noFill/>
        </p:spPr>
        <p:txBody>
          <a:bodyPr wrap="square" rtlCol="0">
            <a:spAutoFit/>
          </a:bodyPr>
          <a:lstStyle/>
          <a:p>
            <a:r>
              <a:rPr lang="en-US" b="1"/>
              <a:t>Goals:</a:t>
            </a:r>
            <a:endParaRPr lang="en-US"/>
          </a:p>
          <a:p>
            <a:r>
              <a:rPr lang="en-US"/>
              <a:t>All Students Proficient and Showing Growth in All Assessed Areas</a:t>
            </a:r>
          </a:p>
          <a:p>
            <a:r>
              <a:rPr lang="en-US"/>
              <a:t>Every Student Graduates from High School and is Ready for College and Career</a:t>
            </a:r>
          </a:p>
          <a:p>
            <a:r>
              <a:rPr lang="en-US"/>
              <a:t>Every Child Has Access to a High-Quality Early Childhood Program</a:t>
            </a:r>
          </a:p>
          <a:p>
            <a:r>
              <a:rPr lang="en-US"/>
              <a:t>Every School Has Effective Teachers and Leaders</a:t>
            </a:r>
          </a:p>
          <a:p>
            <a:r>
              <a:rPr lang="en-US"/>
              <a:t>Every Community Effectively Using a World-Class Data System to Improve Student Outcomes</a:t>
            </a:r>
          </a:p>
          <a:p>
            <a:r>
              <a:rPr lang="en-US"/>
              <a:t>Every School and District is Rated “C” or Higher</a:t>
            </a:r>
          </a:p>
          <a:p>
            <a:endParaRPr lang="en-US"/>
          </a:p>
        </p:txBody>
      </p:sp>
      <p:sp>
        <p:nvSpPr>
          <p:cNvPr id="4" name="Title 3">
            <a:extLst>
              <a:ext uri="{FF2B5EF4-FFF2-40B4-BE49-F238E27FC236}">
                <a16:creationId xmlns:a16="http://schemas.microsoft.com/office/drawing/2014/main" id="{4B7D829C-8F07-1044-937B-53613BBB9E16}"/>
              </a:ext>
            </a:extLst>
          </p:cNvPr>
          <p:cNvSpPr>
            <a:spLocks noGrp="1"/>
          </p:cNvSpPr>
          <p:nvPr>
            <p:ph type="title"/>
          </p:nvPr>
        </p:nvSpPr>
        <p:spPr/>
        <p:txBody>
          <a:bodyPr/>
          <a:lstStyle/>
          <a:p>
            <a:r>
              <a:rPr lang="en" sz="2400"/>
              <a:t>State Board of Education Goals   </a:t>
            </a:r>
            <a:r>
              <a:rPr lang="en-US" sz="2400"/>
              <a:t> </a:t>
            </a:r>
            <a:r>
              <a:rPr lang="en" sz="1400" spc="300"/>
              <a:t>STRATEGIC PLAN</a:t>
            </a:r>
            <a:endParaRPr lang="en-US"/>
          </a:p>
        </p:txBody>
      </p:sp>
      <p:sp>
        <p:nvSpPr>
          <p:cNvPr id="2" name="Slide Number Placeholder 1">
            <a:extLst>
              <a:ext uri="{FF2B5EF4-FFF2-40B4-BE49-F238E27FC236}">
                <a16:creationId xmlns:a16="http://schemas.microsoft.com/office/drawing/2014/main" id="{E2AC8121-8186-4B49-9008-58F1EB1A1D63}"/>
              </a:ext>
            </a:extLst>
          </p:cNvPr>
          <p:cNvSpPr>
            <a:spLocks noGrp="1"/>
          </p:cNvSpPr>
          <p:nvPr>
            <p:ph type="sldNum" idx="12"/>
          </p:nvPr>
        </p:nvSpPr>
        <p:spPr/>
        <p:txBody>
          <a:bodyPr/>
          <a:lstStyle/>
          <a:p>
            <a:fld id="{00000000-1234-1234-1234-123412341234}" type="slidenum">
              <a:rPr lang="en" smtClean="0"/>
              <a:pPr/>
              <a:t>3</a:t>
            </a:fld>
            <a:endParaRPr lang="en"/>
          </a:p>
        </p:txBody>
      </p:sp>
      <p:pic>
        <p:nvPicPr>
          <p:cNvPr id="3" name="Audio 2">
            <a:hlinkClick r:id="" action="ppaction://media"/>
            <a:extLst>
              <a:ext uri="{FF2B5EF4-FFF2-40B4-BE49-F238E27FC236}">
                <a16:creationId xmlns:a16="http://schemas.microsoft.com/office/drawing/2014/main" id="{EA029EBA-CEA5-4364-A3EA-EC70D10FC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
        <p:nvSpPr>
          <p:cNvPr id="5" name="Oval 4">
            <a:extLst>
              <a:ext uri="{FF2B5EF4-FFF2-40B4-BE49-F238E27FC236}">
                <a16:creationId xmlns:a16="http://schemas.microsoft.com/office/drawing/2014/main" id="{0EA8BF6C-BD88-4E9B-9D15-EBB0C9F617F3}"/>
              </a:ext>
            </a:extLst>
          </p:cNvPr>
          <p:cNvSpPr/>
          <p:nvPr/>
        </p:nvSpPr>
        <p:spPr>
          <a:xfrm>
            <a:off x="4375485" y="669300"/>
            <a:ext cx="1704473" cy="38049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75178A-C05A-47B8-BC1C-2D66721DD5A4}"/>
              </a:ext>
            </a:extLst>
          </p:cNvPr>
          <p:cNvSpPr/>
          <p:nvPr/>
        </p:nvSpPr>
        <p:spPr>
          <a:xfrm>
            <a:off x="234833" y="669300"/>
            <a:ext cx="1704473" cy="38049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833655"/>
      </p:ext>
    </p:extLst>
  </p:cSld>
  <p:clrMapOvr>
    <a:masterClrMapping/>
  </p:clrMapOvr>
  <mc:AlternateContent xmlns:mc="http://schemas.openxmlformats.org/markup-compatibility/2006">
    <mc:Choice xmlns:p14="http://schemas.microsoft.com/office/powerpoint/2010/main" Requires="p14">
      <p:transition spd="slow" p14:dur="2000" advTm="23074"/>
    </mc:Choice>
    <mc:Fallback>
      <p:transition spd="slow" advTm="2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385557" y="690201"/>
            <a:ext cx="8685941" cy="4001029"/>
          </a:xfrm>
        </p:spPr>
        <p:txBody>
          <a:bodyPr/>
          <a:lstStyle/>
          <a:p>
            <a:pPr>
              <a:lnSpc>
                <a:spcPct val="114999"/>
              </a:lnSpc>
            </a:pPr>
            <a:r>
              <a:rPr lang="en-US">
                <a:solidFill>
                  <a:schemeClr val="bg2">
                    <a:lumMod val="50000"/>
                  </a:schemeClr>
                </a:solidFill>
              </a:rPr>
              <a:t>Discuss the purpose and intended audience of advanced phonics instruction </a:t>
            </a:r>
          </a:p>
          <a:p>
            <a:pPr>
              <a:lnSpc>
                <a:spcPct val="114999"/>
              </a:lnSpc>
            </a:pPr>
            <a:r>
              <a:rPr lang="en-US">
                <a:solidFill>
                  <a:schemeClr val="bg2">
                    <a:lumMod val="50000"/>
                  </a:schemeClr>
                </a:solidFill>
              </a:rPr>
              <a:t>Examine each component of the Advanced Word Study resource</a:t>
            </a:r>
          </a:p>
          <a:p>
            <a:pPr>
              <a:lnSpc>
                <a:spcPct val="114999"/>
              </a:lnSpc>
            </a:pPr>
            <a:r>
              <a:rPr lang="en-US">
                <a:solidFill>
                  <a:schemeClr val="bg2">
                    <a:lumMod val="50000"/>
                  </a:schemeClr>
                </a:solidFill>
              </a:rPr>
              <a:t>Explore how to implement the Advanced Word Study resources with students</a:t>
            </a: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4</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Session Goals</a:t>
            </a:r>
          </a:p>
        </p:txBody>
      </p:sp>
      <p:pic>
        <p:nvPicPr>
          <p:cNvPr id="6" name="Audio 5">
            <a:hlinkClick r:id="" action="ppaction://media"/>
            <a:extLst>
              <a:ext uri="{FF2B5EF4-FFF2-40B4-BE49-F238E27FC236}">
                <a16:creationId xmlns:a16="http://schemas.microsoft.com/office/drawing/2014/main" id="{222BF252-1058-4DC1-947C-BA9AED1D52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00499467"/>
      </p:ext>
    </p:extLst>
  </p:cSld>
  <p:clrMapOvr>
    <a:masterClrMapping/>
  </p:clrMapOvr>
  <mc:AlternateContent xmlns:mc="http://schemas.openxmlformats.org/markup-compatibility/2006">
    <mc:Choice xmlns:p14="http://schemas.microsoft.com/office/powerpoint/2010/main" Requires="p14">
      <p:transition spd="slow" p14:dur="2000" advTm="18071"/>
    </mc:Choice>
    <mc:Fallback>
      <p:transition spd="slow" advTm="18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5</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43331" y="775453"/>
            <a:ext cx="6832176" cy="927100"/>
          </a:xfrm>
        </p:spPr>
        <p:txBody>
          <a:bodyPr/>
          <a:lstStyle/>
          <a:p>
            <a:r>
              <a:rPr lang="en-US"/>
              <a:t>Advanced Word Study</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Why and For Whom?</a:t>
            </a:r>
          </a:p>
        </p:txBody>
      </p:sp>
      <p:pic>
        <p:nvPicPr>
          <p:cNvPr id="8" name="Picture 7" descr="A picture containing drawing&#10;&#10;Description automatically generated">
            <a:extLst>
              <a:ext uri="{FF2B5EF4-FFF2-40B4-BE49-F238E27FC236}">
                <a16:creationId xmlns:a16="http://schemas.microsoft.com/office/drawing/2014/main" id="{BFFB12C8-4C61-FF46-93F4-C95CCE8EB5B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183102" y="2739423"/>
            <a:ext cx="3572331" cy="2381554"/>
          </a:xfrm>
          <a:prstGeom prst="rect">
            <a:avLst/>
          </a:prstGeom>
        </p:spPr>
      </p:pic>
      <p:pic>
        <p:nvPicPr>
          <p:cNvPr id="6" name="Audio 5">
            <a:hlinkClick r:id="" action="ppaction://media"/>
            <a:extLst>
              <a:ext uri="{FF2B5EF4-FFF2-40B4-BE49-F238E27FC236}">
                <a16:creationId xmlns:a16="http://schemas.microsoft.com/office/drawing/2014/main" id="{6DC01223-DA64-4068-89ED-7ECC2F8B2F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48786460"/>
      </p:ext>
    </p:extLst>
  </p:cSld>
  <p:clrMapOvr>
    <a:masterClrMapping/>
  </p:clrMapOvr>
  <mc:AlternateContent xmlns:mc="http://schemas.openxmlformats.org/markup-compatibility/2006">
    <mc:Choice xmlns:p14="http://schemas.microsoft.com/office/powerpoint/2010/main" Requires="p14">
      <p:transition spd="slow" p14:dur="2000" advTm="9831"/>
    </mc:Choice>
    <mc:Fallback>
      <p:transition spd="slow" advTm="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385557" y="690201"/>
            <a:ext cx="8685941" cy="4001029"/>
          </a:xfrm>
        </p:spPr>
        <p:txBody>
          <a:bodyPr/>
          <a:lstStyle/>
          <a:p>
            <a:pPr marL="0" indent="0">
              <a:lnSpc>
                <a:spcPct val="114999"/>
              </a:lnSpc>
              <a:buNone/>
            </a:pPr>
            <a:r>
              <a:rPr lang="en-US">
                <a:solidFill>
                  <a:schemeClr val="bg2">
                    <a:lumMod val="50000"/>
                  </a:schemeClr>
                </a:solidFill>
              </a:rPr>
              <a:t>Multisyllabic Word Reading</a:t>
            </a:r>
          </a:p>
          <a:p>
            <a:pPr>
              <a:lnSpc>
                <a:spcPct val="114999"/>
              </a:lnSpc>
            </a:pPr>
            <a:r>
              <a:rPr lang="en-US" sz="2000">
                <a:solidFill>
                  <a:schemeClr val="bg2">
                    <a:lumMod val="50000"/>
                  </a:schemeClr>
                </a:solidFill>
              </a:rPr>
              <a:t>Improves the ability to decode unknown multisyllabic words</a:t>
            </a:r>
          </a:p>
          <a:p>
            <a:pPr>
              <a:lnSpc>
                <a:spcPct val="114999"/>
              </a:lnSpc>
            </a:pPr>
            <a:r>
              <a:rPr lang="en-US" sz="2000">
                <a:solidFill>
                  <a:schemeClr val="bg2">
                    <a:lumMod val="50000"/>
                  </a:schemeClr>
                </a:solidFill>
              </a:rPr>
              <a:t>Breaks larger words into smaller more manageable parts </a:t>
            </a:r>
          </a:p>
          <a:p>
            <a:pPr marL="0" indent="0">
              <a:lnSpc>
                <a:spcPct val="114999"/>
              </a:lnSpc>
              <a:buNone/>
            </a:pPr>
            <a:r>
              <a:rPr lang="en-US">
                <a:solidFill>
                  <a:schemeClr val="bg2">
                    <a:lumMod val="50000"/>
                  </a:schemeClr>
                </a:solidFill>
              </a:rPr>
              <a:t>Morphology </a:t>
            </a:r>
          </a:p>
          <a:p>
            <a:pPr>
              <a:lnSpc>
                <a:spcPct val="114999"/>
              </a:lnSpc>
            </a:pPr>
            <a:r>
              <a:rPr lang="en-US" sz="2000">
                <a:solidFill>
                  <a:schemeClr val="bg2">
                    <a:lumMod val="50000"/>
                  </a:schemeClr>
                </a:solidFill>
              </a:rPr>
              <a:t>Separates word parts in order to assist in understanding the meaning of unknown words</a:t>
            </a: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6</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Why Advanced Phonics?</a:t>
            </a:r>
          </a:p>
        </p:txBody>
      </p:sp>
      <p:pic>
        <p:nvPicPr>
          <p:cNvPr id="6" name="Audio 5">
            <a:hlinkClick r:id="" action="ppaction://media"/>
            <a:extLst>
              <a:ext uri="{FF2B5EF4-FFF2-40B4-BE49-F238E27FC236}">
                <a16:creationId xmlns:a16="http://schemas.microsoft.com/office/drawing/2014/main" id="{533DC119-AE0F-48EC-A397-6BB576040C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38125950"/>
      </p:ext>
    </p:extLst>
  </p:cSld>
  <p:clrMapOvr>
    <a:masterClrMapping/>
  </p:clrMapOvr>
  <mc:AlternateContent xmlns:mc="http://schemas.openxmlformats.org/markup-compatibility/2006">
    <mc:Choice xmlns:p14="http://schemas.microsoft.com/office/powerpoint/2010/main" Requires="p14">
      <p:transition spd="slow" p14:dur="2000" advTm="37025"/>
    </mc:Choice>
    <mc:Fallback>
      <p:transition spd="slow" advTm="3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29029" y="775670"/>
            <a:ext cx="8685941" cy="4001029"/>
          </a:xfrm>
        </p:spPr>
        <p:txBody>
          <a:bodyPr/>
          <a:lstStyle/>
          <a:p>
            <a:pPr marL="0" indent="0">
              <a:lnSpc>
                <a:spcPct val="114999"/>
              </a:lnSpc>
              <a:spcAft>
                <a:spcPts val="0"/>
              </a:spcAft>
              <a:buNone/>
            </a:pPr>
            <a:r>
              <a:rPr lang="en-US" sz="2000" b="1">
                <a:solidFill>
                  <a:schemeClr val="bg2">
                    <a:lumMod val="50000"/>
                  </a:schemeClr>
                </a:solidFill>
              </a:rPr>
              <a:t>3</a:t>
            </a:r>
            <a:r>
              <a:rPr lang="en-US" sz="2000" b="1" baseline="30000">
                <a:solidFill>
                  <a:schemeClr val="bg2">
                    <a:lumMod val="50000"/>
                  </a:schemeClr>
                </a:solidFill>
              </a:rPr>
              <a:t>rd</a:t>
            </a:r>
            <a:r>
              <a:rPr lang="en-US" sz="2000" b="1">
                <a:solidFill>
                  <a:schemeClr val="bg2">
                    <a:lumMod val="50000"/>
                  </a:schemeClr>
                </a:solidFill>
              </a:rPr>
              <a:t> Grade </a:t>
            </a:r>
          </a:p>
          <a:p>
            <a:pPr marL="68580">
              <a:lnSpc>
                <a:spcPct val="114999"/>
              </a:lnSpc>
              <a:spcAft>
                <a:spcPts val="0"/>
              </a:spcAft>
            </a:pPr>
            <a:r>
              <a:rPr lang="en-US" sz="2000">
                <a:solidFill>
                  <a:schemeClr val="bg2">
                    <a:lumMod val="50000"/>
                  </a:schemeClr>
                </a:solidFill>
              </a:rPr>
              <a:t>RF.3.a Identify and know the meaning of the most common prefixes and 	derivational suffixes</a:t>
            </a:r>
          </a:p>
          <a:p>
            <a:pPr marL="68580">
              <a:lnSpc>
                <a:spcPct val="114999"/>
              </a:lnSpc>
              <a:spcAft>
                <a:spcPts val="0"/>
              </a:spcAft>
            </a:pPr>
            <a:r>
              <a:rPr lang="en-US" sz="2000">
                <a:solidFill>
                  <a:schemeClr val="bg2">
                    <a:lumMod val="50000"/>
                  </a:schemeClr>
                </a:solidFill>
              </a:rPr>
              <a:t>RF.3.b Decode words with common Latin suffixes</a:t>
            </a:r>
          </a:p>
          <a:p>
            <a:pPr marL="68580">
              <a:lnSpc>
                <a:spcPct val="114999"/>
              </a:lnSpc>
              <a:spcAft>
                <a:spcPts val="0"/>
              </a:spcAft>
            </a:pPr>
            <a:r>
              <a:rPr lang="en-US" sz="2000">
                <a:solidFill>
                  <a:schemeClr val="bg2">
                    <a:lumMod val="50000"/>
                  </a:schemeClr>
                </a:solidFill>
              </a:rPr>
              <a:t>RF.3.3c Decode multisyllable words</a:t>
            </a:r>
          </a:p>
          <a:p>
            <a:pPr marL="0" indent="0">
              <a:lnSpc>
                <a:spcPct val="114999"/>
              </a:lnSpc>
              <a:spcAft>
                <a:spcPts val="0"/>
              </a:spcAft>
              <a:buNone/>
            </a:pPr>
            <a:endParaRPr lang="en-US" sz="2000">
              <a:solidFill>
                <a:schemeClr val="bg2">
                  <a:lumMod val="50000"/>
                </a:schemeClr>
              </a:solidFill>
            </a:endParaRPr>
          </a:p>
          <a:p>
            <a:pPr marL="0" indent="0">
              <a:lnSpc>
                <a:spcPct val="114999"/>
              </a:lnSpc>
              <a:spcAft>
                <a:spcPts val="0"/>
              </a:spcAft>
              <a:buNone/>
            </a:pPr>
            <a:r>
              <a:rPr lang="en-US" sz="2000" b="1">
                <a:solidFill>
                  <a:schemeClr val="bg2">
                    <a:lumMod val="50000"/>
                  </a:schemeClr>
                </a:solidFill>
              </a:rPr>
              <a:t>4</a:t>
            </a:r>
            <a:r>
              <a:rPr lang="en-US" sz="2000" b="1" baseline="30000">
                <a:solidFill>
                  <a:schemeClr val="bg2">
                    <a:lumMod val="50000"/>
                  </a:schemeClr>
                </a:solidFill>
              </a:rPr>
              <a:t>th</a:t>
            </a:r>
            <a:r>
              <a:rPr lang="en-US" sz="2000" b="1">
                <a:solidFill>
                  <a:schemeClr val="bg2">
                    <a:lumMod val="50000"/>
                  </a:schemeClr>
                </a:solidFill>
              </a:rPr>
              <a:t> Grade</a:t>
            </a:r>
          </a:p>
          <a:p>
            <a:pPr>
              <a:lnSpc>
                <a:spcPct val="114999"/>
              </a:lnSpc>
              <a:spcAft>
                <a:spcPts val="0"/>
              </a:spcAft>
            </a:pPr>
            <a:r>
              <a:rPr lang="en-US" sz="2000">
                <a:solidFill>
                  <a:schemeClr val="bg2">
                    <a:lumMod val="50000"/>
                  </a:schemeClr>
                </a:solidFill>
              </a:rPr>
              <a:t>RF.4.3a Use combined knowledge of all letter-sound correspondences, syllabication patterns, and morphology to read accurately unfamiliar multisyllabic words in context and out of context</a:t>
            </a: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7</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Who Should Receive Advanced Phonics Instruction?</a:t>
            </a:r>
          </a:p>
        </p:txBody>
      </p:sp>
      <p:pic>
        <p:nvPicPr>
          <p:cNvPr id="6" name="Audio 5">
            <a:hlinkClick r:id="" action="ppaction://media"/>
            <a:extLst>
              <a:ext uri="{FF2B5EF4-FFF2-40B4-BE49-F238E27FC236}">
                <a16:creationId xmlns:a16="http://schemas.microsoft.com/office/drawing/2014/main" id="{70FEE2EC-AF28-4C01-8096-93F8DDF16D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06644505"/>
      </p:ext>
    </p:extLst>
  </p:cSld>
  <p:clrMapOvr>
    <a:masterClrMapping/>
  </p:clrMapOvr>
  <mc:AlternateContent xmlns:mc="http://schemas.openxmlformats.org/markup-compatibility/2006">
    <mc:Choice xmlns:p14="http://schemas.microsoft.com/office/powerpoint/2010/main" Requires="p14">
      <p:transition spd="slow" p14:dur="2000" advTm="47000"/>
    </mc:Choice>
    <mc:Fallback>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249DB-2E18-4715-9ECB-C2B93B3E68F7}"/>
              </a:ext>
            </a:extLst>
          </p:cNvPr>
          <p:cNvSpPr>
            <a:spLocks noGrp="1"/>
          </p:cNvSpPr>
          <p:nvPr>
            <p:ph type="sldNum" idx="12"/>
          </p:nvPr>
        </p:nvSpPr>
        <p:spPr/>
        <p:txBody>
          <a:bodyPr/>
          <a:lstStyle/>
          <a:p>
            <a:fld id="{00000000-1234-1234-1234-123412341234}" type="slidenum">
              <a:rPr lang="en" smtClean="0"/>
              <a:pPr/>
              <a:t>8</a:t>
            </a:fld>
            <a:endParaRPr lang="en"/>
          </a:p>
        </p:txBody>
      </p:sp>
      <p:sp>
        <p:nvSpPr>
          <p:cNvPr id="4" name="Text Placeholder 3">
            <a:extLst>
              <a:ext uri="{FF2B5EF4-FFF2-40B4-BE49-F238E27FC236}">
                <a16:creationId xmlns:a16="http://schemas.microsoft.com/office/drawing/2014/main" id="{6FE98730-9933-4059-8484-A2C2D32EC81E}"/>
              </a:ext>
            </a:extLst>
          </p:cNvPr>
          <p:cNvSpPr>
            <a:spLocks noGrp="1"/>
          </p:cNvSpPr>
          <p:nvPr>
            <p:ph type="body" sz="quarter" idx="17"/>
          </p:nvPr>
        </p:nvSpPr>
        <p:spPr>
          <a:xfrm>
            <a:off x="143330" y="775453"/>
            <a:ext cx="6867069" cy="927100"/>
          </a:xfrm>
        </p:spPr>
        <p:txBody>
          <a:bodyPr/>
          <a:lstStyle/>
          <a:p>
            <a:r>
              <a:rPr lang="en-US"/>
              <a:t>Advanced Word Study</a:t>
            </a:r>
          </a:p>
        </p:txBody>
      </p:sp>
      <p:sp>
        <p:nvSpPr>
          <p:cNvPr id="5" name="Title 4">
            <a:extLst>
              <a:ext uri="{FF2B5EF4-FFF2-40B4-BE49-F238E27FC236}">
                <a16:creationId xmlns:a16="http://schemas.microsoft.com/office/drawing/2014/main" id="{4BEA4BEB-E40B-4067-B0DB-5598B1E8CC1F}"/>
              </a:ext>
            </a:extLst>
          </p:cNvPr>
          <p:cNvSpPr>
            <a:spLocks noGrp="1"/>
          </p:cNvSpPr>
          <p:nvPr>
            <p:ph type="title"/>
          </p:nvPr>
        </p:nvSpPr>
        <p:spPr>
          <a:xfrm>
            <a:off x="139172" y="1807905"/>
            <a:ext cx="6037766" cy="572700"/>
          </a:xfrm>
        </p:spPr>
        <p:txBody>
          <a:bodyPr/>
          <a:lstStyle/>
          <a:p>
            <a:r>
              <a:rPr lang="en-US" sz="4000"/>
              <a:t>Resource Purpose</a:t>
            </a:r>
          </a:p>
        </p:txBody>
      </p:sp>
      <p:pic>
        <p:nvPicPr>
          <p:cNvPr id="6" name="Picture 5" descr="A picture containing table, cake, sitting, suitcase&#10;&#10;Description automatically generated">
            <a:extLst>
              <a:ext uri="{FF2B5EF4-FFF2-40B4-BE49-F238E27FC236}">
                <a16:creationId xmlns:a16="http://schemas.microsoft.com/office/drawing/2014/main" id="{03EF7126-BBFD-FE47-9B50-9B41D57F8AF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27864" y="1807905"/>
            <a:ext cx="3116136" cy="2807608"/>
          </a:xfrm>
          <a:prstGeom prst="rect">
            <a:avLst/>
          </a:prstGeom>
        </p:spPr>
      </p:pic>
      <p:pic>
        <p:nvPicPr>
          <p:cNvPr id="7" name="Audio 6">
            <a:hlinkClick r:id="" action="ppaction://media"/>
            <a:extLst>
              <a:ext uri="{FF2B5EF4-FFF2-40B4-BE49-F238E27FC236}">
                <a16:creationId xmlns:a16="http://schemas.microsoft.com/office/drawing/2014/main" id="{9AB849BA-1ACF-4D55-A9D5-E202459C47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470841120"/>
      </p:ext>
    </p:extLst>
  </p:cSld>
  <p:clrMapOvr>
    <a:masterClrMapping/>
  </p:clrMapOvr>
  <mc:AlternateContent xmlns:mc="http://schemas.openxmlformats.org/markup-compatibility/2006">
    <mc:Choice xmlns:p14="http://schemas.microsoft.com/office/powerpoint/2010/main" Requires="p14">
      <p:transition spd="slow" p14:dur="2000" advTm="6321"/>
    </mc:Choice>
    <mc:Fallback>
      <p:transition spd="slow" advTm="6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FDC3F-28F4-4EBF-9143-E5F23D2F9159}"/>
              </a:ext>
            </a:extLst>
          </p:cNvPr>
          <p:cNvSpPr>
            <a:spLocks noGrp="1"/>
          </p:cNvSpPr>
          <p:nvPr>
            <p:ph type="body" sz="quarter" idx="14"/>
          </p:nvPr>
        </p:nvSpPr>
        <p:spPr>
          <a:xfrm>
            <a:off x="229029" y="775670"/>
            <a:ext cx="8685941" cy="4001029"/>
          </a:xfrm>
        </p:spPr>
        <p:txBody>
          <a:bodyPr/>
          <a:lstStyle/>
          <a:p>
            <a:pPr>
              <a:lnSpc>
                <a:spcPct val="114999"/>
              </a:lnSpc>
              <a:spcAft>
                <a:spcPts val="0"/>
              </a:spcAft>
            </a:pPr>
            <a:r>
              <a:rPr lang="en-US">
                <a:solidFill>
                  <a:schemeClr val="bg2">
                    <a:lumMod val="50000"/>
                  </a:schemeClr>
                </a:solidFill>
              </a:rPr>
              <a:t>The purpose of this resource is to support teachers in providing accelerated advanced phonics instruction due to the State of Emergency school closures in 2020.</a:t>
            </a:r>
          </a:p>
          <a:p>
            <a:pPr marL="0" indent="0">
              <a:lnSpc>
                <a:spcPct val="114999"/>
              </a:lnSpc>
              <a:spcAft>
                <a:spcPts val="0"/>
              </a:spcAft>
              <a:buNone/>
            </a:pPr>
            <a:endParaRPr lang="en-US">
              <a:solidFill>
                <a:schemeClr val="bg2">
                  <a:lumMod val="50000"/>
                </a:schemeClr>
              </a:solidFill>
            </a:endParaRPr>
          </a:p>
          <a:p>
            <a:pPr>
              <a:lnSpc>
                <a:spcPct val="114999"/>
              </a:lnSpc>
              <a:spcAft>
                <a:spcPts val="0"/>
              </a:spcAft>
            </a:pPr>
            <a:r>
              <a:rPr lang="en-US">
                <a:solidFill>
                  <a:schemeClr val="bg2">
                    <a:lumMod val="50000"/>
                  </a:schemeClr>
                </a:solidFill>
              </a:rPr>
              <a:t>It was created for teachers to implement with students that demonstrate little to no advanced phonics knowledge.</a:t>
            </a:r>
          </a:p>
        </p:txBody>
      </p:sp>
      <p:sp>
        <p:nvSpPr>
          <p:cNvPr id="3" name="Slide Number Placeholder 2">
            <a:extLst>
              <a:ext uri="{FF2B5EF4-FFF2-40B4-BE49-F238E27FC236}">
                <a16:creationId xmlns:a16="http://schemas.microsoft.com/office/drawing/2014/main" id="{C47B20CF-4F95-47D6-BE3E-A84CD2F83147}"/>
              </a:ext>
            </a:extLst>
          </p:cNvPr>
          <p:cNvSpPr>
            <a:spLocks noGrp="1"/>
          </p:cNvSpPr>
          <p:nvPr>
            <p:ph type="sldNum" idx="12"/>
          </p:nvPr>
        </p:nvSpPr>
        <p:spPr/>
        <p:txBody>
          <a:bodyPr/>
          <a:lstStyle/>
          <a:p>
            <a:fld id="{00000000-1234-1234-1234-123412341234}" type="slidenum">
              <a:rPr lang="en" smtClean="0"/>
              <a:pPr/>
              <a:t>9</a:t>
            </a:fld>
            <a:endParaRPr lang="en"/>
          </a:p>
        </p:txBody>
      </p:sp>
      <p:sp>
        <p:nvSpPr>
          <p:cNvPr id="4" name="Title 3">
            <a:extLst>
              <a:ext uri="{FF2B5EF4-FFF2-40B4-BE49-F238E27FC236}">
                <a16:creationId xmlns:a16="http://schemas.microsoft.com/office/drawing/2014/main" id="{014CA605-A14F-4007-B439-E8FFFD85FBDE}"/>
              </a:ext>
            </a:extLst>
          </p:cNvPr>
          <p:cNvSpPr>
            <a:spLocks noGrp="1"/>
          </p:cNvSpPr>
          <p:nvPr>
            <p:ph type="title"/>
          </p:nvPr>
        </p:nvSpPr>
        <p:spPr/>
        <p:txBody>
          <a:bodyPr/>
          <a:lstStyle/>
          <a:p>
            <a:r>
              <a:rPr lang="en-US"/>
              <a:t>Resource Purpose and Implementation </a:t>
            </a:r>
          </a:p>
        </p:txBody>
      </p:sp>
      <p:pic>
        <p:nvPicPr>
          <p:cNvPr id="6" name="Audio 5">
            <a:hlinkClick r:id="" action="ppaction://media"/>
            <a:extLst>
              <a:ext uri="{FF2B5EF4-FFF2-40B4-BE49-F238E27FC236}">
                <a16:creationId xmlns:a16="http://schemas.microsoft.com/office/drawing/2014/main" id="{26F31CE4-173C-4CE3-90BC-57A9553AB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432414438"/>
      </p:ext>
    </p:extLst>
  </p:cSld>
  <p:clrMapOvr>
    <a:masterClrMapping/>
  </p:clrMapOvr>
  <mc:AlternateContent xmlns:mc="http://schemas.openxmlformats.org/markup-compatibility/2006">
    <mc:Choice xmlns:p14="http://schemas.microsoft.com/office/powerpoint/2010/main" Requires="p14">
      <p:transition spd="slow" p14:dur="2000" advTm="24829"/>
    </mc:Choice>
    <mc:Fallback>
      <p:transition spd="slow" advTm="24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light-2">
  <a:themeElements>
    <a:clrScheme name="MDE Template_NEW 1">
      <a:dk1>
        <a:srgbClr val="000000"/>
      </a:dk1>
      <a:lt1>
        <a:srgbClr val="FFFFFF"/>
      </a:lt1>
      <a:dk2>
        <a:srgbClr val="797979"/>
      </a:dk2>
      <a:lt2>
        <a:srgbClr val="B0D357"/>
      </a:lt2>
      <a:accent1>
        <a:srgbClr val="B7618C"/>
      </a:accent1>
      <a:accent2>
        <a:srgbClr val="CC0000"/>
      </a:accent2>
      <a:accent3>
        <a:srgbClr val="78909C"/>
      </a:accent3>
      <a:accent4>
        <a:srgbClr val="FFAB40"/>
      </a:accent4>
      <a:accent5>
        <a:srgbClr val="68C7C3"/>
      </a:accent5>
      <a:accent6>
        <a:srgbClr val="1071BD"/>
      </a:accent6>
      <a:hlink>
        <a:srgbClr val="5EAADE"/>
      </a:hlink>
      <a:folHlink>
        <a:srgbClr val="0053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0226214-3647-2240-A885-0F01AE6B0185}" vid="{3B16DF89-E275-864B-9AA4-4AC552CCA0C1}"/>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FA1F689E2F224A9735127C880AF810" ma:contentTypeVersion="3" ma:contentTypeDescription="Create a new document." ma:contentTypeScope="" ma:versionID="3ac1a249cea554c342d657ef40044d1b">
  <xsd:schema xmlns:xsd="http://www.w3.org/2001/XMLSchema" xmlns:xs="http://www.w3.org/2001/XMLSchema" xmlns:p="http://schemas.microsoft.com/office/2006/metadata/properties" xmlns:ns2="181f2a4a-0b4a-4438-969f-cf65042dcad0" targetNamespace="http://schemas.microsoft.com/office/2006/metadata/properties" ma:root="true" ma:fieldsID="3e465468bfae2aa5c02e8947287140b6" ns2:_="">
    <xsd:import namespace="181f2a4a-0b4a-4438-969f-cf65042dcad0"/>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f2a4a-0b4a-4438-969f-cf65042dc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D307B5-708D-4224-BE38-0758E3B04BB2}">
  <ds:schemaRefs>
    <ds:schemaRef ds:uri="http://schemas.microsoft.com/sharepoint/v3/contenttype/forms"/>
  </ds:schemaRefs>
</ds:datastoreItem>
</file>

<file path=customXml/itemProps2.xml><?xml version="1.0" encoding="utf-8"?>
<ds:datastoreItem xmlns:ds="http://schemas.openxmlformats.org/officeDocument/2006/customXml" ds:itemID="{9EFDA935-495E-40B3-939F-95B5F120B025}">
  <ds:schemaRefs>
    <ds:schemaRef ds:uri="http://schemas.openxmlformats.org/package/2006/metadata/core-properties"/>
    <ds:schemaRef ds:uri="181f2a4a-0b4a-4438-969f-cf65042dcad0"/>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59E5F6C-A50F-40F4-AA28-5D886026AE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1f2a4a-0b4a-4438-969f-cf65042dca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simple-light-2</Template>
  <TotalTime>0</TotalTime>
  <Words>2017</Words>
  <Application>Microsoft Office PowerPoint</Application>
  <PresentationFormat>On-screen Show (16:9)</PresentationFormat>
  <Paragraphs>170</Paragraphs>
  <Slides>28</Slides>
  <Notes>28</Notes>
  <HiddenSlides>0</HiddenSlides>
  <MMClips>28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Wingdings</vt:lpstr>
      <vt:lpstr>simple-light-2</vt:lpstr>
      <vt:lpstr>Advanced Word Study</vt:lpstr>
      <vt:lpstr>Mississippi Department of Education</vt:lpstr>
      <vt:lpstr>State Board of Education Goals    STRATEGIC PLAN</vt:lpstr>
      <vt:lpstr>Session Goals</vt:lpstr>
      <vt:lpstr>Why and For Whom?</vt:lpstr>
      <vt:lpstr>Why Advanced Phonics?</vt:lpstr>
      <vt:lpstr>Who Should Receive Advanced Phonics Instruction?</vt:lpstr>
      <vt:lpstr>Resource Purpose</vt:lpstr>
      <vt:lpstr>Resource Purpose and Implementation </vt:lpstr>
      <vt:lpstr>Resource Purpose and Implementation </vt:lpstr>
      <vt:lpstr>Scope and Sequence</vt:lpstr>
      <vt:lpstr>Scope and Sequence </vt:lpstr>
      <vt:lpstr>Lesson Outline</vt:lpstr>
      <vt:lpstr>The Lesson </vt:lpstr>
      <vt:lpstr>The Lesson </vt:lpstr>
      <vt:lpstr>The Lesson </vt:lpstr>
      <vt:lpstr>Guided Practice</vt:lpstr>
      <vt:lpstr>Guided Practice </vt:lpstr>
      <vt:lpstr>Independent Practice</vt:lpstr>
      <vt:lpstr>Independent Practice  </vt:lpstr>
      <vt:lpstr>Additional Resources</vt:lpstr>
      <vt:lpstr>Center Activities  </vt:lpstr>
      <vt:lpstr>Speed Drills  </vt:lpstr>
      <vt:lpstr>Scaffolding Supports</vt:lpstr>
      <vt:lpstr>Visual Aids</vt:lpstr>
      <vt:lpstr>Terminology and Routine Guidance </vt:lpstr>
      <vt:lpstr>This Resource?</vt:lpstr>
      <vt:lpstr>Division of Literacy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Vocabulary Attuned Teacher</dc:title>
  <dc:creator>Bethani Welch</dc:creator>
  <cp:lastModifiedBy>Xi Guo</cp:lastModifiedBy>
  <cp:revision>23</cp:revision>
  <cp:lastPrinted>2020-01-14T18:35:54Z</cp:lastPrinted>
  <dcterms:created xsi:type="dcterms:W3CDTF">2020-02-11T02:18:48Z</dcterms:created>
  <dcterms:modified xsi:type="dcterms:W3CDTF">2020-10-19T18:34:15Z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0x0101009AFA1F689E2F224A9735127C880AF810</vt:lpwstr>
  </property>
</Properties>
</file>