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5" r:id="rId5"/>
  </p:sldMasterIdLst>
  <p:notesMasterIdLst>
    <p:notesMasterId r:id="rId79"/>
  </p:notesMasterIdLst>
  <p:handoutMasterIdLst>
    <p:handoutMasterId r:id="rId80"/>
  </p:handoutMasterIdLst>
  <p:sldIdLst>
    <p:sldId id="263" r:id="rId6"/>
    <p:sldId id="3340" r:id="rId7"/>
    <p:sldId id="257" r:id="rId8"/>
    <p:sldId id="267" r:id="rId9"/>
    <p:sldId id="925" r:id="rId10"/>
    <p:sldId id="926" r:id="rId11"/>
    <p:sldId id="432" r:id="rId12"/>
    <p:sldId id="439" r:id="rId13"/>
    <p:sldId id="3362" r:id="rId14"/>
    <p:sldId id="318" r:id="rId15"/>
    <p:sldId id="340" r:id="rId16"/>
    <p:sldId id="310" r:id="rId17"/>
    <p:sldId id="364" r:id="rId18"/>
    <p:sldId id="3363" r:id="rId19"/>
    <p:sldId id="3364" r:id="rId20"/>
    <p:sldId id="396" r:id="rId21"/>
    <p:sldId id="3366" r:id="rId22"/>
    <p:sldId id="397" r:id="rId23"/>
    <p:sldId id="934" r:id="rId24"/>
    <p:sldId id="3455" r:id="rId25"/>
    <p:sldId id="365" r:id="rId26"/>
    <p:sldId id="3368" r:id="rId27"/>
    <p:sldId id="366" r:id="rId28"/>
    <p:sldId id="3444" r:id="rId29"/>
    <p:sldId id="911" r:id="rId30"/>
    <p:sldId id="3446" r:id="rId31"/>
    <p:sldId id="3447" r:id="rId32"/>
    <p:sldId id="3473" r:id="rId33"/>
    <p:sldId id="3448" r:id="rId34"/>
    <p:sldId id="3449" r:id="rId35"/>
    <p:sldId id="3445" r:id="rId36"/>
    <p:sldId id="3450" r:id="rId37"/>
    <p:sldId id="3451" r:id="rId38"/>
    <p:sldId id="3452" r:id="rId39"/>
    <p:sldId id="3453" r:id="rId40"/>
    <p:sldId id="3454" r:id="rId41"/>
    <p:sldId id="3456" r:id="rId42"/>
    <p:sldId id="3457" r:id="rId43"/>
    <p:sldId id="409" r:id="rId44"/>
    <p:sldId id="478" r:id="rId45"/>
    <p:sldId id="479" r:id="rId46"/>
    <p:sldId id="480" r:id="rId47"/>
    <p:sldId id="3458" r:id="rId48"/>
    <p:sldId id="3459" r:id="rId49"/>
    <p:sldId id="483" r:id="rId50"/>
    <p:sldId id="381" r:id="rId51"/>
    <p:sldId id="3460" r:id="rId52"/>
    <p:sldId id="891" r:id="rId53"/>
    <p:sldId id="3472" r:id="rId54"/>
    <p:sldId id="488" r:id="rId55"/>
    <p:sldId id="489" r:id="rId56"/>
    <p:sldId id="908" r:id="rId57"/>
    <p:sldId id="909" r:id="rId58"/>
    <p:sldId id="910" r:id="rId59"/>
    <p:sldId id="3468" r:id="rId60"/>
    <p:sldId id="912" r:id="rId61"/>
    <p:sldId id="913" r:id="rId62"/>
    <p:sldId id="914" r:id="rId63"/>
    <p:sldId id="915" r:id="rId64"/>
    <p:sldId id="916" r:id="rId65"/>
    <p:sldId id="920" r:id="rId66"/>
    <p:sldId id="921" r:id="rId67"/>
    <p:sldId id="3463" r:id="rId68"/>
    <p:sldId id="507" r:id="rId69"/>
    <p:sldId id="3464" r:id="rId70"/>
    <p:sldId id="666" r:id="rId71"/>
    <p:sldId id="513" r:id="rId72"/>
    <p:sldId id="3361" r:id="rId73"/>
    <p:sldId id="3474" r:id="rId74"/>
    <p:sldId id="3471" r:id="rId75"/>
    <p:sldId id="3469" r:id="rId76"/>
    <p:sldId id="3470" r:id="rId77"/>
    <p:sldId id="265" r:id="rId78"/>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pos="2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Beck" initials="MB" lastIdx="10" clrIdx="0">
    <p:extLst>
      <p:ext uri="{19B8F6BF-5375-455C-9EA6-DF929625EA0E}">
        <p15:presenceInfo xmlns:p15="http://schemas.microsoft.com/office/powerpoint/2012/main" userId="S::mbeck@mde.k12.ms.us::15553581-9e27-4fb1-b236-d58f742ab1ad" providerId="AD"/>
      </p:ext>
    </p:extLst>
  </p:cmAuthor>
  <p:cmAuthor id="2" name="Isabel Turner" initials="IT" lastIdx="2" clrIdx="1">
    <p:extLst>
      <p:ext uri="{19B8F6BF-5375-455C-9EA6-DF929625EA0E}">
        <p15:presenceInfo xmlns:p15="http://schemas.microsoft.com/office/powerpoint/2012/main" userId="S::Isabel.Turner@renaissance.com::aa3acd61-ee1e-43d0-95a8-d81b3131a23b" providerId="AD"/>
      </p:ext>
    </p:extLst>
  </p:cmAuthor>
  <p:cmAuthor id="3" name="Melissa Beck" initials="MB [2]" lastIdx="5" clrIdx="2">
    <p:extLst>
      <p:ext uri="{19B8F6BF-5375-455C-9EA6-DF929625EA0E}">
        <p15:presenceInfo xmlns:p15="http://schemas.microsoft.com/office/powerpoint/2012/main" userId="S::MBeck@mdek12.org::15553581-9e27-4fb1-b236-d58f742ab1ad" providerId="AD"/>
      </p:ext>
    </p:extLst>
  </p:cmAuthor>
  <p:cmAuthor id="4" name="Jennifer Wright DeHart" initials="JWD" lastIdx="3" clrIdx="3">
    <p:extLst>
      <p:ext uri="{19B8F6BF-5375-455C-9EA6-DF929625EA0E}">
        <p15:presenceInfo xmlns:p15="http://schemas.microsoft.com/office/powerpoint/2012/main" userId="S::jennifer.wrightdehart@renaissance.com::92b2cc19-7286-4db2-9e80-68734bffe9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FE3"/>
    <a:srgbClr val="F3F2F1"/>
    <a:srgbClr val="D8EC83"/>
    <a:srgbClr val="722EAD"/>
    <a:srgbClr val="EC0000"/>
    <a:srgbClr val="F3F5F7"/>
    <a:srgbClr val="336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7" autoAdjust="0"/>
    <p:restoredTop sz="43596" autoAdjust="0"/>
  </p:normalViewPr>
  <p:slideViewPr>
    <p:cSldViewPr>
      <p:cViewPr varScale="1">
        <p:scale>
          <a:sx n="59" d="100"/>
          <a:sy n="59" d="100"/>
        </p:scale>
        <p:origin x="2964" y="66"/>
      </p:cViewPr>
      <p:guideLst>
        <p:guide orient="horz" pos="936"/>
        <p:guide pos="288"/>
      </p:guideLst>
    </p:cSldViewPr>
  </p:slideViewPr>
  <p:notesTextViewPr>
    <p:cViewPr>
      <p:scale>
        <a:sx n="1" d="1"/>
        <a:sy n="1" d="1"/>
      </p:scale>
      <p:origin x="0" y="0"/>
    </p:cViewPr>
  </p:notesTextViewPr>
  <p:notesViewPr>
    <p:cSldViewPr showGuides="1">
      <p:cViewPr varScale="1">
        <p:scale>
          <a:sx n="75" d="100"/>
          <a:sy n="75" d="100"/>
        </p:scale>
        <p:origin x="-2899"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B8569-9FBC-42AD-8046-5EA9C8A222F2}" type="datetimeFigureOut">
              <a:rPr lang="en-US" smtClean="0"/>
              <a:t>7/19/2023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73D361-F7B9-4A20-B9F3-5EAFEF4590A9}" type="slidenum">
              <a:rPr lang="en-US" smtClean="0"/>
              <a:t>‹#›</a:t>
            </a:fld>
            <a:endParaRPr lang="en-US"/>
          </a:p>
        </p:txBody>
      </p:sp>
    </p:spTree>
    <p:extLst>
      <p:ext uri="{BB962C8B-B14F-4D97-AF65-F5344CB8AC3E}">
        <p14:creationId xmlns:p14="http://schemas.microsoft.com/office/powerpoint/2010/main" val="2594091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84EB6-F2B7-4EA7-B204-4A4EC3E9C0B5}" type="datetimeFigureOut">
              <a:rPr lang="en-US" smtClean="0"/>
              <a:t>7/19/2023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95B21A-32BE-447E-8204-B50F50E16DC9}" type="slidenum">
              <a:rPr lang="en-US" smtClean="0"/>
              <a:t>‹#›</a:t>
            </a:fld>
            <a:endParaRPr lang="en-US"/>
          </a:p>
        </p:txBody>
      </p:sp>
    </p:spTree>
    <p:extLst>
      <p:ext uri="{BB962C8B-B14F-4D97-AF65-F5344CB8AC3E}">
        <p14:creationId xmlns:p14="http://schemas.microsoft.com/office/powerpoint/2010/main" val="296892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deos.renaissance.com/watch/5XNUpPs1GU8ZmTVvJXwJA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deos.renaissance.com/watch/5XNUpPs1GU8ZmTVvJXwJA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dek12.org/sites/default/files/Offices/MDE/OA/OSA/LPBA/2023-2024_k-3_assessments_key_dates_0.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renaissance.com/request-support/"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dek12.org/sites/default/files/Offices/MDE/OA/OSA/LPBA/lbpa_faqs-2022_3_14_2022v2.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E7680"/>
                </a:solidFill>
                <a:effectLst/>
                <a:latin typeface="Almaden Sans"/>
              </a:rPr>
              <a:t>Thank you for joining today! We truly are your partner in learning here, </a:t>
            </a:r>
            <a:r>
              <a:rPr lang="en-US" b="0" i="0" dirty="0">
                <a:solidFill>
                  <a:srgbClr val="232333"/>
                </a:solidFill>
                <a:effectLst/>
                <a:latin typeface="Almaden Sans"/>
              </a:rPr>
              <a:t>wherever you are in your learning journey (new or veteran). We're glad to support you and partner with you!</a:t>
            </a:r>
            <a:br>
              <a:rPr lang="en-US" b="0" i="0" dirty="0">
                <a:solidFill>
                  <a:srgbClr val="232333"/>
                </a:solidFill>
                <a:effectLst/>
                <a:latin typeface="Almaden Sans"/>
              </a:rPr>
            </a:br>
            <a:endParaRPr lang="en-US" b="0" i="0" dirty="0">
              <a:solidFill>
                <a:srgbClr val="232333"/>
              </a:solidFill>
              <a:effectLst/>
              <a:latin typeface="Almaden Sans"/>
            </a:endParaRPr>
          </a:p>
          <a:p>
            <a:pPr algn="l">
              <a:buFont typeface="Arial" panose="020B0604020202020204" pitchFamily="34" charset="0"/>
              <a:buChar char="•"/>
            </a:pPr>
            <a:r>
              <a:rPr lang="en-US" b="0" i="0" dirty="0">
                <a:solidFill>
                  <a:srgbClr val="232333"/>
                </a:solidFill>
                <a:effectLst/>
                <a:latin typeface="Almaden Sans"/>
              </a:rPr>
              <a:t>Before we get into the material, I just want to make sure that everybody understands this is being recorded today. The slide deck and the recording will be made available on the Mississippi Department of Education webpage, which is a really important reference for you, so we encourage you to bookmark it.</a:t>
            </a:r>
          </a:p>
        </p:txBody>
      </p:sp>
      <p:sp>
        <p:nvSpPr>
          <p:cNvPr id="4" name="Slide Number Placeholder 3"/>
          <p:cNvSpPr>
            <a:spLocks noGrp="1"/>
          </p:cNvSpPr>
          <p:nvPr>
            <p:ph type="sldNum" sz="quarter" idx="5"/>
          </p:nvPr>
        </p:nvSpPr>
        <p:spPr/>
        <p:txBody>
          <a:bodyPr/>
          <a:lstStyle/>
          <a:p>
            <a:fld id="{085552D6-3AA1-4D7A-8E42-C56A25593E6D}" type="slidenum">
              <a:rPr lang="en-US" smtClean="0"/>
              <a:t>2</a:t>
            </a:fld>
            <a:endParaRPr lang="en-US"/>
          </a:p>
        </p:txBody>
      </p:sp>
    </p:spTree>
    <p:extLst>
      <p:ext uri="{BB962C8B-B14F-4D97-AF65-F5344CB8AC3E}">
        <p14:creationId xmlns:p14="http://schemas.microsoft.com/office/powerpoint/2010/main" val="70396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latin typeface="Roboto-Light" panose="02000000000000000000" pitchFamily="50" charset="0"/>
              </a:rPr>
              <a:t>The first item is based on estimated ability level, using a student’s </a:t>
            </a:r>
            <a:r>
              <a:rPr lang="en-US" b="1" dirty="0">
                <a:latin typeface="Roboto-Light" panose="02000000000000000000" pitchFamily="50" charset="0"/>
              </a:rPr>
              <a:t>grade level </a:t>
            </a:r>
            <a:r>
              <a:rPr lang="en-US" dirty="0">
                <a:latin typeface="Roboto-Light" panose="02000000000000000000" pitchFamily="50" charset="0"/>
              </a:rPr>
              <a:t>or previous test score.  We are going to give the student an entry level test question for that grade. Correct responses cause the difficulty level of the next item to increase. If the student misses an item, the difficulty level is reduced.</a:t>
            </a:r>
            <a:endParaRPr lang="en-US" baseline="0" dirty="0"/>
          </a:p>
          <a:p>
            <a:pPr defTabSz="924458">
              <a:defRPr/>
            </a:pPr>
            <a:endParaRPr lang="en-US" b="0" baseline="0" dirty="0"/>
          </a:p>
          <a:p>
            <a:pPr algn="l"/>
            <a:r>
              <a:rPr lang="en-US" b="0" baseline="0" dirty="0"/>
              <a:t>Remember that when students take STAR Early Literacy</a:t>
            </a:r>
            <a:r>
              <a:rPr lang="en-US" b="1" baseline="0" dirty="0"/>
              <a:t> </a:t>
            </a:r>
            <a:r>
              <a:rPr lang="en-US" b="0" baseline="0" dirty="0"/>
              <a:t>the test adapts to find the right level of items to determine what the student can or cannot do</a:t>
            </a:r>
            <a:r>
              <a:rPr lang="en-US" baseline="0" dirty="0"/>
              <a:t>. Th</a:t>
            </a:r>
            <a:r>
              <a:rPr lang="en-US" dirty="0"/>
              <a:t>e correct response to one question on the development scale means that STAR</a:t>
            </a:r>
            <a:r>
              <a:rPr lang="en-US" baseline="0" dirty="0"/>
              <a:t> can try another at a similar level and keep going, making smaller and smaller adjustments based on how the student responds minimizing the standard error of measurement.</a:t>
            </a:r>
          </a:p>
          <a:p>
            <a:pPr defTabSz="924458">
              <a:defRPr/>
            </a:pPr>
            <a:endParaRPr lang="en-US" baseline="0" dirty="0"/>
          </a:p>
          <a:p>
            <a:pPr defTabSz="924458">
              <a:defRPr/>
            </a:pPr>
            <a:r>
              <a:rPr lang="en-US" baseline="0" dirty="0"/>
              <a:t>The end result—the student’s scaled score–can be compared to the learning progression of skills to help educators figure out what a </a:t>
            </a:r>
            <a:r>
              <a:rPr lang="en-US" b="0" baseline="0" dirty="0"/>
              <a:t>student has likely mastered and some options for what would be appropriate to learn next.</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11</a:t>
            </a:fld>
            <a:endParaRPr lang="en-US"/>
          </a:p>
        </p:txBody>
      </p:sp>
    </p:spTree>
    <p:extLst>
      <p:ext uri="{BB962C8B-B14F-4D97-AF65-F5344CB8AC3E}">
        <p14:creationId xmlns:p14="http://schemas.microsoft.com/office/powerpoint/2010/main" val="1191336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053" indent="-172053" defTabSz="917617">
              <a:spcBef>
                <a:spcPct val="0"/>
              </a:spcBef>
              <a:buFont typeface="Arial" panose="020B0604020202020204" pitchFamily="34" charset="0"/>
              <a:buChar char="•"/>
              <a:defRPr/>
            </a:pPr>
            <a:r>
              <a:rPr lang="en-US" dirty="0"/>
              <a:t>The</a:t>
            </a:r>
            <a:r>
              <a:rPr lang="en-US" baseline="0" dirty="0"/>
              <a:t> information you get back from STAR does not report a student’s right or wrong answers on any individual items. Instead, their overall test performance provides a scaled score which can be used to compare student performance or determine if they’ve met predetermined levels of proficiency. </a:t>
            </a:r>
            <a:endParaRPr lang="en-US" dirty="0"/>
          </a:p>
          <a:p>
            <a:pPr marL="172053" indent="-172053" defTabSz="917617">
              <a:spcBef>
                <a:spcPct val="0"/>
              </a:spcBef>
              <a:buFont typeface="Arial" panose="020B0604020202020204" pitchFamily="34" charset="0"/>
              <a:buChar char="•"/>
              <a:defRPr/>
            </a:pPr>
            <a:r>
              <a:rPr lang="en-US" dirty="0"/>
              <a:t>A student’s scaled score is the raw score the student attained based upon the difficulty of the questions the student was given and whether or not they were answered correctly. </a:t>
            </a:r>
          </a:p>
          <a:p>
            <a:pPr marL="172053" indent="-172053">
              <a:spcBef>
                <a:spcPct val="0"/>
              </a:spcBef>
              <a:buFont typeface="Arial" panose="020B0604020202020204" pitchFamily="34" charset="0"/>
              <a:buChar char="•"/>
            </a:pPr>
            <a:r>
              <a:rPr lang="en-US" b="0" dirty="0"/>
              <a:t>The</a:t>
            </a:r>
            <a:r>
              <a:rPr lang="en-US" b="0" baseline="0" dirty="0"/>
              <a:t> STAR Early Literacy scale ranges from 300 to 900. A students Scaled Score will be within that this range. </a:t>
            </a:r>
          </a:p>
          <a:p>
            <a:pPr marL="172053" indent="-172053">
              <a:spcBef>
                <a:spcPct val="0"/>
              </a:spcBef>
              <a:buFont typeface="Arial" panose="020B0604020202020204" pitchFamily="34" charset="0"/>
              <a:buChar char="•"/>
            </a:pPr>
            <a:r>
              <a:rPr lang="en-US" b="0" baseline="0" dirty="0"/>
              <a:t>It may help to think of the scale like a ruler, measuring student performance. A student with a lower level of knowledge of early literacy skills would score in the 300 to 400 range while a student with a high degree of knowledge, able to answer the more difficult items of the assessment, would score in the 700s or 800s. </a:t>
            </a:r>
          </a:p>
          <a:p>
            <a:pPr marL="172053" indent="-172053">
              <a:spcBef>
                <a:spcPct val="0"/>
              </a:spcBef>
              <a:buFont typeface="Arial" panose="020B0604020202020204" pitchFamily="34" charset="0"/>
              <a:buChar char="•"/>
            </a:pPr>
            <a:r>
              <a:rPr lang="en-US" b="0" baseline="0" dirty="0"/>
              <a:t>Where would you expect your pre-k students to score? (likely toward the first half of the scale, 300 to 600). </a:t>
            </a:r>
            <a:endParaRPr lang="en-US" b="0" dirty="0"/>
          </a:p>
          <a:p>
            <a:pPr marL="172053" indent="-172053">
              <a:spcBef>
                <a:spcPct val="0"/>
              </a:spcBef>
              <a:buFont typeface="Arial" panose="020B0604020202020204" pitchFamily="34" charset="0"/>
              <a:buChar char="•"/>
            </a:pPr>
            <a:r>
              <a:rPr lang="en-US" b="0" dirty="0"/>
              <a:t>Beyond that, how do we know</a:t>
            </a:r>
            <a:r>
              <a:rPr lang="en-US" b="0" baseline="0" dirty="0"/>
              <a:t> if a student’s scaled score is good enough or is where it should be? Based upon student data from this assessment, Renaissance Learning and the Mississippi Department of Education made a determination about what scaled score a student needs in order to be ready for kindergarten. </a:t>
            </a:r>
          </a:p>
          <a:p>
            <a:pPr marL="172053" indent="-172053">
              <a:spcBef>
                <a:spcPct val="0"/>
              </a:spcBef>
              <a:buFont typeface="Arial" panose="020B0604020202020204" pitchFamily="34" charset="0"/>
              <a:buChar char="•"/>
            </a:pPr>
            <a:endParaRPr lang="en-US" b="0" baseline="0" dirty="0"/>
          </a:p>
          <a:p>
            <a:pPr marL="172053" indent="-172053">
              <a:spcBef>
                <a:spcPct val="0"/>
              </a:spcBef>
              <a:buFont typeface="Arial" panose="020B0604020202020204" pitchFamily="34" charset="0"/>
              <a:buChar char="•"/>
            </a:pPr>
            <a:r>
              <a:rPr lang="en-US" b="1" baseline="0" dirty="0"/>
              <a:t>[click] </a:t>
            </a:r>
            <a:r>
              <a:rPr lang="en-US" b="0" baseline="0" dirty="0"/>
              <a:t>The data we currently have from students assessed with STAR Early Literacy across the country indicates that students with a scaled score of 530 or above in the fall are typically ready to learn kindergarten-level skills. Students with a score below 530 usually need additional help. </a:t>
            </a:r>
          </a:p>
          <a:p>
            <a:pPr marL="172053" indent="-172053">
              <a:spcBef>
                <a:spcPct val="0"/>
              </a:spcBef>
              <a:buFont typeface="Arial" panose="020B0604020202020204" pitchFamily="34" charset="0"/>
              <a:buChar char="•"/>
            </a:pPr>
            <a:endParaRPr lang="en-US" b="0" baseline="0" dirty="0"/>
          </a:p>
          <a:p>
            <a:pPr marL="172053" indent="-172053">
              <a:spcBef>
                <a:spcPct val="0"/>
              </a:spcBef>
              <a:buFont typeface="Arial" panose="020B0604020202020204" pitchFamily="34" charset="0"/>
              <a:buChar char="•"/>
            </a:pPr>
            <a:r>
              <a:rPr lang="en-US" b="0" baseline="0" dirty="0"/>
              <a:t>(</a:t>
            </a:r>
            <a:r>
              <a:rPr lang="en-US" b="1" baseline="0" dirty="0"/>
              <a:t>CLICK) </a:t>
            </a:r>
            <a:r>
              <a:rPr lang="en-US" b="0" baseline="0" dirty="0"/>
              <a:t>The Scale Score for Kindergarteners in the Spring is set at 681</a:t>
            </a:r>
            <a:endParaRPr lang="en-US" b="0" dirty="0"/>
          </a:p>
          <a:p>
            <a:pPr eaLnBrk="1" hangingPunct="1">
              <a:spcBef>
                <a:spcPct val="0"/>
              </a:spcBef>
            </a:pPr>
            <a:endParaRPr lang="en-US" b="1" dirty="0"/>
          </a:p>
        </p:txBody>
      </p:sp>
      <p:sp>
        <p:nvSpPr>
          <p:cNvPr id="152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6897" indent="-291113">
              <a:defRPr>
                <a:solidFill>
                  <a:schemeClr val="tx1"/>
                </a:solidFill>
                <a:latin typeface="Arial" charset="0"/>
              </a:defRPr>
            </a:lvl2pPr>
            <a:lvl3pPr marL="1164457" indent="-232892">
              <a:defRPr>
                <a:solidFill>
                  <a:schemeClr val="tx1"/>
                </a:solidFill>
                <a:latin typeface="Arial" charset="0"/>
              </a:defRPr>
            </a:lvl3pPr>
            <a:lvl4pPr marL="1630240" indent="-232892">
              <a:defRPr>
                <a:solidFill>
                  <a:schemeClr val="tx1"/>
                </a:solidFill>
                <a:latin typeface="Arial" charset="0"/>
              </a:defRPr>
            </a:lvl4pPr>
            <a:lvl5pPr marL="2096021" indent="-232892">
              <a:defRPr>
                <a:solidFill>
                  <a:schemeClr val="tx1"/>
                </a:solidFill>
                <a:latin typeface="Arial" charset="0"/>
              </a:defRPr>
            </a:lvl5pPr>
            <a:lvl6pPr marL="2561804" indent="-232892" fontAlgn="base">
              <a:spcBef>
                <a:spcPct val="0"/>
              </a:spcBef>
              <a:spcAft>
                <a:spcPct val="0"/>
              </a:spcAft>
              <a:defRPr>
                <a:solidFill>
                  <a:schemeClr val="tx1"/>
                </a:solidFill>
                <a:latin typeface="Arial" charset="0"/>
              </a:defRPr>
            </a:lvl6pPr>
            <a:lvl7pPr marL="3027586" indent="-232892" fontAlgn="base">
              <a:spcBef>
                <a:spcPct val="0"/>
              </a:spcBef>
              <a:spcAft>
                <a:spcPct val="0"/>
              </a:spcAft>
              <a:defRPr>
                <a:solidFill>
                  <a:schemeClr val="tx1"/>
                </a:solidFill>
                <a:latin typeface="Arial" charset="0"/>
              </a:defRPr>
            </a:lvl7pPr>
            <a:lvl8pPr marL="3493370" indent="-232892" fontAlgn="base">
              <a:spcBef>
                <a:spcPct val="0"/>
              </a:spcBef>
              <a:spcAft>
                <a:spcPct val="0"/>
              </a:spcAft>
              <a:defRPr>
                <a:solidFill>
                  <a:schemeClr val="tx1"/>
                </a:solidFill>
                <a:latin typeface="Arial" charset="0"/>
              </a:defRPr>
            </a:lvl8pPr>
            <a:lvl9pPr marL="3959152" indent="-232892" fontAlgn="base">
              <a:spcBef>
                <a:spcPct val="0"/>
              </a:spcBef>
              <a:spcAft>
                <a:spcPct val="0"/>
              </a:spcAft>
              <a:defRPr>
                <a:solidFill>
                  <a:schemeClr val="tx1"/>
                </a:solidFill>
                <a:latin typeface="Arial" charset="0"/>
              </a:defRPr>
            </a:lvl9pPr>
          </a:lstStyle>
          <a:p>
            <a:pPr>
              <a:defRPr/>
            </a:pPr>
            <a:fld id="{4F81E59B-0724-444C-99D6-35AE0BE4B9A5}" type="slidenum">
              <a:rPr lang="en-US" smtClean="0">
                <a:solidFill>
                  <a:prstClr val="black"/>
                </a:solidFill>
                <a:latin typeface="Calibri" pitchFamily="34" charset="0"/>
              </a:rPr>
              <a:pPr>
                <a:defRPr/>
              </a:pPr>
              <a:t>12</a:t>
            </a:fld>
            <a:endParaRPr lang="en-US" dirty="0">
              <a:solidFill>
                <a:prstClr val="black"/>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E7680"/>
                </a:solidFill>
                <a:effectLst/>
                <a:latin typeface="Almaden Sans"/>
              </a:rPr>
              <a:t>So let's talk about preparing for this assessment. </a:t>
            </a:r>
            <a:r>
              <a:rPr lang="en-US" b="0" i="0" dirty="0">
                <a:solidFill>
                  <a:srgbClr val="232333"/>
                </a:solidFill>
                <a:effectLst/>
                <a:latin typeface="Almaden Sans"/>
              </a:rPr>
              <a:t>what can we do to get our students ready.</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13</a:t>
            </a:fld>
            <a:endParaRPr lang="en-US"/>
          </a:p>
        </p:txBody>
      </p:sp>
    </p:spTree>
    <p:extLst>
      <p:ext uri="{BB962C8B-B14F-4D97-AF65-F5344CB8AC3E}">
        <p14:creationId xmlns:p14="http://schemas.microsoft.com/office/powerpoint/2010/main" val="214798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pretest instructions can be found on this helpful site. Bookmark this site as it contains all kinds of support resources that we will dig into more later. </a:t>
            </a:r>
          </a:p>
        </p:txBody>
      </p:sp>
      <p:sp>
        <p:nvSpPr>
          <p:cNvPr id="4" name="Slide Number Placeholder 3"/>
          <p:cNvSpPr>
            <a:spLocks noGrp="1"/>
          </p:cNvSpPr>
          <p:nvPr>
            <p:ph type="sldNum" sz="quarter" idx="5"/>
          </p:nvPr>
        </p:nvSpPr>
        <p:spPr/>
        <p:txBody>
          <a:bodyPr/>
          <a:lstStyle/>
          <a:p>
            <a:fld id="{B895B21A-32BE-447E-8204-B50F50E16DC9}" type="slidenum">
              <a:rPr lang="en-US" smtClean="0"/>
              <a:t>14</a:t>
            </a:fld>
            <a:endParaRPr lang="en-US"/>
          </a:p>
        </p:txBody>
      </p:sp>
    </p:spTree>
    <p:extLst>
      <p:ext uri="{BB962C8B-B14F-4D97-AF65-F5344CB8AC3E}">
        <p14:creationId xmlns:p14="http://schemas.microsoft.com/office/powerpoint/2010/main" val="1809757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053" indent="-172053">
              <a:spcBef>
                <a:spcPct val="0"/>
              </a:spcBef>
              <a:buFont typeface="Arial" panose="020B0604020202020204" pitchFamily="34" charset="0"/>
              <a:buChar char="•"/>
            </a:pPr>
            <a:r>
              <a:rPr lang="en-US" dirty="0"/>
              <a:t>Pretest instructions are the main document</a:t>
            </a:r>
            <a:r>
              <a:rPr lang="en-US" baseline="0" dirty="0"/>
              <a:t> you’ll use t</a:t>
            </a:r>
            <a:r>
              <a:rPr lang="en-US" dirty="0"/>
              <a:t>o prepare students for testing, so all students hear a common message.</a:t>
            </a:r>
          </a:p>
          <a:p>
            <a:pPr marL="172053" indent="-172053">
              <a:spcBef>
                <a:spcPct val="0"/>
              </a:spcBef>
              <a:buFont typeface="Arial" panose="020B0604020202020204" pitchFamily="34" charset="0"/>
              <a:buChar char="•"/>
            </a:pPr>
            <a:r>
              <a:rPr lang="en-US" dirty="0"/>
              <a:t>They provide a checklist of what to do to prepare for testing, a teacher script</a:t>
            </a:r>
            <a:r>
              <a:rPr lang="en-US" baseline="0" dirty="0"/>
              <a:t> to read to students before the assessment, and pictures to show students what to expect.</a:t>
            </a:r>
          </a:p>
          <a:p>
            <a:pPr marL="172053" indent="-172053">
              <a:spcBef>
                <a:spcPct val="0"/>
              </a:spcBef>
              <a:buFont typeface="Arial" panose="020B0604020202020204" pitchFamily="34" charset="0"/>
              <a:buChar char="•"/>
            </a:pPr>
            <a:r>
              <a:rPr lang="en-US" baseline="0" dirty="0"/>
              <a:t>Familiarize yourself with the instructions so you’ll know how to prepare students for testing. </a:t>
            </a:r>
          </a:p>
          <a:p>
            <a:pPr>
              <a:spcBef>
                <a:spcPct val="0"/>
              </a:spcBef>
            </a:pPr>
            <a:r>
              <a:rPr lang="en-US" dirty="0">
                <a:hlinkClick r:id="rId3"/>
              </a:rPr>
              <a:t>https://videos.renaissance.com/watch/5XNUpPs1GU8ZmTVvJXwJAd</a:t>
            </a:r>
            <a:endParaRPr lang="en-US" baseline="0" dirty="0"/>
          </a:p>
          <a:p>
            <a:pPr eaLnBrk="1" hangingPunct="1">
              <a:spcBef>
                <a:spcPct val="0"/>
              </a:spcBef>
            </a:pPr>
            <a:endParaRPr lang="en-US" dirty="0"/>
          </a:p>
        </p:txBody>
      </p:sp>
      <p:sp>
        <p:nvSpPr>
          <p:cNvPr id="210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9730" indent="-292203">
              <a:defRPr>
                <a:solidFill>
                  <a:schemeClr val="tx1"/>
                </a:solidFill>
                <a:latin typeface="Arial" charset="0"/>
              </a:defRPr>
            </a:lvl2pPr>
            <a:lvl3pPr marL="1168815" indent="-233762">
              <a:defRPr>
                <a:solidFill>
                  <a:schemeClr val="tx1"/>
                </a:solidFill>
                <a:latin typeface="Arial" charset="0"/>
              </a:defRPr>
            </a:lvl3pPr>
            <a:lvl4pPr marL="1636342" indent="-233762">
              <a:defRPr>
                <a:solidFill>
                  <a:schemeClr val="tx1"/>
                </a:solidFill>
                <a:latin typeface="Arial" charset="0"/>
              </a:defRPr>
            </a:lvl4pPr>
            <a:lvl5pPr marL="2103868" indent="-233762">
              <a:defRPr>
                <a:solidFill>
                  <a:schemeClr val="tx1"/>
                </a:solidFill>
                <a:latin typeface="Arial" charset="0"/>
              </a:defRPr>
            </a:lvl5pPr>
            <a:lvl6pPr marL="2571393" indent="-233762" fontAlgn="base">
              <a:spcBef>
                <a:spcPct val="0"/>
              </a:spcBef>
              <a:spcAft>
                <a:spcPct val="0"/>
              </a:spcAft>
              <a:defRPr>
                <a:solidFill>
                  <a:schemeClr val="tx1"/>
                </a:solidFill>
                <a:latin typeface="Arial" charset="0"/>
              </a:defRPr>
            </a:lvl6pPr>
            <a:lvl7pPr marL="3038919" indent="-233762" fontAlgn="base">
              <a:spcBef>
                <a:spcPct val="0"/>
              </a:spcBef>
              <a:spcAft>
                <a:spcPct val="0"/>
              </a:spcAft>
              <a:defRPr>
                <a:solidFill>
                  <a:schemeClr val="tx1"/>
                </a:solidFill>
                <a:latin typeface="Arial" charset="0"/>
              </a:defRPr>
            </a:lvl7pPr>
            <a:lvl8pPr marL="3506445" indent="-233762" fontAlgn="base">
              <a:spcBef>
                <a:spcPct val="0"/>
              </a:spcBef>
              <a:spcAft>
                <a:spcPct val="0"/>
              </a:spcAft>
              <a:defRPr>
                <a:solidFill>
                  <a:schemeClr val="tx1"/>
                </a:solidFill>
                <a:latin typeface="Arial" charset="0"/>
              </a:defRPr>
            </a:lvl8pPr>
            <a:lvl9pPr marL="3973972" indent="-233762" fontAlgn="base">
              <a:spcBef>
                <a:spcPct val="0"/>
              </a:spcBef>
              <a:spcAft>
                <a:spcPct val="0"/>
              </a:spcAft>
              <a:defRPr>
                <a:solidFill>
                  <a:schemeClr val="tx1"/>
                </a:solidFill>
                <a:latin typeface="Arial" charset="0"/>
              </a:defRPr>
            </a:lvl9pPr>
          </a:lstStyle>
          <a:p>
            <a:pPr defTabSz="924458">
              <a:defRPr/>
            </a:pPr>
            <a:fld id="{ADFF47CE-4BE3-45A1-9BC6-2E59812FD757}" type="slidenum">
              <a:rPr lang="en-US">
                <a:solidFill>
                  <a:prstClr val="black"/>
                </a:solidFill>
                <a:latin typeface="Calibri" pitchFamily="34" charset="0"/>
              </a:rPr>
              <a:pPr defTabSz="924458">
                <a:defRPr/>
              </a:pPr>
              <a:t>15</a:t>
            </a:fld>
            <a:endParaRPr lang="en-US">
              <a:solidFill>
                <a:prstClr val="black"/>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helpful document for introducing young students to using a computer, keyboard, headphones, and mouse. It includes links to websites recommended for practicing with a mouse. Just a very neat document to prepare your students who may not have experience with the different hardware of a computer. Students can also use an iPad to take the assessment.</a:t>
            </a:r>
          </a:p>
          <a:p>
            <a:r>
              <a:rPr lang="en-US" dirty="0">
                <a:hlinkClick r:id="rId3"/>
              </a:rPr>
              <a:t>https://videos.renaissance.com/watch/5XNUpPs1GU8ZmTVvJXwJAd</a:t>
            </a:r>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41649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32333"/>
                </a:solidFill>
                <a:effectLst/>
                <a:latin typeface="Almaden Sans"/>
              </a:rPr>
              <a:t>All right, let's talk about practice, this is the kindergarten readiness practice site, and you can see it is marked with this pink arrow here. Teachers or students can actually go here to see what the test will look like; there's a practice student video and it's a computer-generated voice it's like a cartoon of this. It’s a female student who's going through the clicking and she's learning how to do the different pieces and parts of the assessment and you can view the video view the sample questions, and you can go ahead on that kindergarten readiness practice site.</a:t>
            </a:r>
          </a:p>
          <a:p>
            <a:pPr algn="l">
              <a:buFont typeface="Arial" panose="020B0604020202020204" pitchFamily="34" charset="0"/>
              <a:buChar char="•"/>
            </a:pP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17</a:t>
            </a:fld>
            <a:endParaRPr lang="en-US"/>
          </a:p>
        </p:txBody>
      </p:sp>
    </p:spTree>
    <p:extLst>
      <p:ext uri="{BB962C8B-B14F-4D97-AF65-F5344CB8AC3E}">
        <p14:creationId xmlns:p14="http://schemas.microsoft.com/office/powerpoint/2010/main" val="2156641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Before working with students, teachers should try out the demonstration site to know what to expect and can plan how to use it with students. </a:t>
            </a:r>
          </a:p>
          <a:p>
            <a:pPr marL="172053" indent="-172053">
              <a:buFont typeface="Arial" panose="020B0604020202020204" pitchFamily="34" charset="0"/>
              <a:buChar char="•"/>
            </a:pPr>
            <a:r>
              <a:rPr lang="en-US" dirty="0"/>
              <a:t>Demonstrate: Using a projector or similar method, show students the video that describes how the student takes the test. The practice items can be used by the teacher to demonstrate to students what their thought process is like for taking the test. During the demonstration, talk through the information on the pretest instructions. Model some “think aloud” strategies to verbalize your thought processes around ideas like:</a:t>
            </a:r>
          </a:p>
          <a:p>
            <a:pPr marL="630862" lvl="1" indent="-172053">
              <a:buFont typeface="Arial" panose="020B0604020202020204" pitchFamily="34" charset="0"/>
              <a:buChar char="•"/>
            </a:pPr>
            <a:r>
              <a:rPr lang="en-US" dirty="0"/>
              <a:t>Making an answer choice (“I’m going to think about what they are asking me and</a:t>
            </a:r>
            <a:r>
              <a:rPr lang="en-US" baseline="0" dirty="0"/>
              <a:t> click on the one that I think is right.”)</a:t>
            </a:r>
            <a:endParaRPr lang="en-US" dirty="0"/>
          </a:p>
          <a:p>
            <a:pPr marL="630862" lvl="1" indent="-172053">
              <a:buFont typeface="Arial" panose="020B0604020202020204" pitchFamily="34" charset="0"/>
              <a:buChar char="•"/>
            </a:pPr>
            <a:r>
              <a:rPr lang="en-US" dirty="0"/>
              <a:t>Needing an answer repeated (“I need to listen to that again to make sure I understood what they meant.”</a:t>
            </a:r>
          </a:p>
          <a:p>
            <a:pPr marL="630862" lvl="1" indent="-172053">
              <a:buFont typeface="Arial" panose="020B0604020202020204" pitchFamily="34" charset="0"/>
              <a:buChar char="•"/>
            </a:pPr>
            <a:r>
              <a:rPr lang="en-US" dirty="0"/>
              <a:t>Not knowing an answer (“I don’t know how</a:t>
            </a:r>
            <a:r>
              <a:rPr lang="en-US" baseline="0" dirty="0"/>
              <a:t> to answer this one…I’m going to pick what I think it might be and then I’ll get a new question.” </a:t>
            </a:r>
            <a:r>
              <a:rPr lang="en-US" dirty="0"/>
              <a:t>Some</a:t>
            </a:r>
            <a:r>
              <a:rPr lang="en-US" baseline="0" dirty="0"/>
              <a:t> of the last few items in the demonstration require students to read so those would be good to show students how they don’t need to get frustrated, just make a selection and move on.”</a:t>
            </a:r>
            <a:endParaRPr lang="en-US" dirty="0"/>
          </a:p>
          <a:p>
            <a:pPr marL="630862" lvl="1" indent="-172053">
              <a:buFont typeface="Arial" panose="020B0604020202020204" pitchFamily="34" charset="0"/>
              <a:buChar char="•"/>
            </a:pPr>
            <a:r>
              <a:rPr lang="en-US" dirty="0"/>
              <a:t>Waiting-please do not try to answer the question until the question has been read aloud.</a:t>
            </a:r>
          </a:p>
          <a:p>
            <a:pPr marL="630862" lvl="1" indent="-172053">
              <a:buFont typeface="Arial" panose="020B0604020202020204" pitchFamily="34" charset="0"/>
              <a:buChar char="•"/>
            </a:pPr>
            <a:r>
              <a:rPr lang="en-US" dirty="0"/>
              <a:t>There are 7 sample questions within the Practice site – give the students a 1</a:t>
            </a:r>
            <a:r>
              <a:rPr lang="en-US" baseline="30000" dirty="0"/>
              <a:t>st</a:t>
            </a:r>
            <a:r>
              <a:rPr lang="en-US" dirty="0"/>
              <a:t> chance feel on what it will be like to take the assessment</a:t>
            </a:r>
          </a:p>
          <a:p>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14144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t>If you are an admin for both the public, SIP, or ELC sites, you will see multiple daily test codes – Please  select the Pre-K code. S</a:t>
            </a:r>
            <a:r>
              <a:rPr lang="en-US" b="0" i="0" dirty="0">
                <a:solidFill>
                  <a:srgbClr val="232333"/>
                </a:solidFill>
                <a:effectLst/>
                <a:latin typeface="Almaden Sans"/>
              </a:rPr>
              <a:t>ome of you are veterans to the kindergarten readiness assessment so you already know about the code, some of you are brand new. However, this is really important, when the student is going to test, they have to have a daily testing ticket and in order for you to get the correct code. In order to print out those tickets you're going to have to go to this site, it is really important if you are an administrator, especially if you're an administrator for the public, SIP, and collaborative ELC sites, you will see multiple daily test codes; I'm going to show you an example, make sure you select the correct pre-K code, so, if you look in this example okay look in this example I actually have A w James elementary schools, I have the sunflower consolidated school district. And this here is the school district site, and this is my code. Down here is the collaborative site with a different code, and they are not the same. New codes are generated daily.</a:t>
            </a:r>
          </a:p>
          <a:p>
            <a:pPr algn="l">
              <a:buFont typeface="Arial" panose="020B0604020202020204" pitchFamily="34" charset="0"/>
              <a:buChar char="•"/>
            </a:pPr>
            <a:r>
              <a:rPr lang="en-US" b="0" i="0" dirty="0">
                <a:solidFill>
                  <a:srgbClr val="232333"/>
                </a:solidFill>
                <a:effectLst/>
                <a:latin typeface="Almaden Sans"/>
              </a:rPr>
              <a:t>If you put the incorrect code in, then it will move the score to the wrong place, so it's really vital that you select the correct code.</a:t>
            </a:r>
          </a:p>
          <a:p>
            <a:pPr algn="l">
              <a:buFont typeface="Arial" panose="020B0604020202020204" pitchFamily="34" charset="0"/>
              <a:buChar char="•"/>
            </a:pP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65952808-6E94-4A29-B01C-69F0BAA22641}" type="slidenum">
              <a:rPr lang="en-US" smtClean="0"/>
              <a:t>19</a:t>
            </a:fld>
            <a:endParaRPr lang="en-US"/>
          </a:p>
        </p:txBody>
      </p:sp>
    </p:spTree>
    <p:extLst>
      <p:ext uri="{BB962C8B-B14F-4D97-AF65-F5344CB8AC3E}">
        <p14:creationId xmlns:p14="http://schemas.microsoft.com/office/powerpoint/2010/main" val="393490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three simple steps! </a:t>
            </a:r>
          </a:p>
        </p:txBody>
      </p:sp>
      <p:sp>
        <p:nvSpPr>
          <p:cNvPr id="4" name="Slide Number Placeholder 3"/>
          <p:cNvSpPr>
            <a:spLocks noGrp="1"/>
          </p:cNvSpPr>
          <p:nvPr>
            <p:ph type="sldNum" sz="quarter" idx="5"/>
          </p:nvPr>
        </p:nvSpPr>
        <p:spPr/>
        <p:txBody>
          <a:bodyPr/>
          <a:lstStyle/>
          <a:p>
            <a:fld id="{B895B21A-32BE-447E-8204-B50F50E16DC9}" type="slidenum">
              <a:rPr lang="en-US" smtClean="0"/>
              <a:t>20</a:t>
            </a:fld>
            <a:endParaRPr lang="en-US"/>
          </a:p>
        </p:txBody>
      </p:sp>
    </p:spTree>
    <p:extLst>
      <p:ext uri="{BB962C8B-B14F-4D97-AF65-F5344CB8AC3E}">
        <p14:creationId xmlns:p14="http://schemas.microsoft.com/office/powerpoint/2010/main" val="176679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925513"/>
            <a:ext cx="7407276" cy="4629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32333"/>
                </a:solidFill>
                <a:effectLst/>
                <a:latin typeface="Almaden Sans"/>
              </a:rPr>
              <a:t>We always begin our mission with each presentation, which is to accelerate learning for all, all children and adults of all ability levels, ethnic and social backgrounds worldwide so wherever you are today in your learning with Renaissance products. we're going to go on that journey together, so I am glad that you are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3</a:t>
            </a:fld>
            <a:endParaRPr lang="en-US"/>
          </a:p>
        </p:txBody>
      </p:sp>
    </p:spTree>
    <p:extLst>
      <p:ext uri="{BB962C8B-B14F-4D97-AF65-F5344CB8AC3E}">
        <p14:creationId xmlns:p14="http://schemas.microsoft.com/office/powerpoint/2010/main" val="181197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32333"/>
                </a:solidFill>
                <a:effectLst/>
                <a:latin typeface="Almaden Sans"/>
              </a:rPr>
              <a:t>Let's talk about rostering, and this is something that is always really important for our students.</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21</a:t>
            </a:fld>
            <a:endParaRPr lang="en-US"/>
          </a:p>
        </p:txBody>
      </p:sp>
    </p:spTree>
    <p:extLst>
      <p:ext uri="{BB962C8B-B14F-4D97-AF65-F5344CB8AC3E}">
        <p14:creationId xmlns:p14="http://schemas.microsoft.com/office/powerpoint/2010/main" val="1212091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slide carefully. Explain that every year we have duplication of students. Future slides will dig deeper into the rostering process. Only place students cannot have an MSIS is the collaborative site. </a:t>
            </a:r>
          </a:p>
          <a:p>
            <a:endParaRPr lang="en-US" dirty="0"/>
          </a:p>
          <a:p>
            <a:r>
              <a:rPr lang="en-US" b="0" dirty="0"/>
              <a:t>The regular</a:t>
            </a:r>
            <a:r>
              <a:rPr lang="en-US" b="0" i="0" dirty="0">
                <a:solidFill>
                  <a:srgbClr val="232333"/>
                </a:solidFill>
                <a:effectLst/>
                <a:latin typeface="Almaden Sans"/>
              </a:rPr>
              <a:t> public school district, If you have pre-K students or kindergarten students, then your students are imported using </a:t>
            </a:r>
            <a:r>
              <a:rPr lang="en-US" b="0" i="0" dirty="0" err="1">
                <a:solidFill>
                  <a:srgbClr val="232333"/>
                </a:solidFill>
                <a:effectLst/>
                <a:latin typeface="Almaden Sans"/>
              </a:rPr>
              <a:t>srdi</a:t>
            </a:r>
            <a:r>
              <a:rPr lang="en-US" b="0" i="0" dirty="0">
                <a:solidFill>
                  <a:srgbClr val="232333"/>
                </a:solidFill>
                <a:effectLst/>
                <a:latin typeface="Almaden Sans"/>
              </a:rPr>
              <a:t>. What does that mean?  it’s the student roster and data integration. So, when the student registers school the registrar puts them in the student information system, this is going to sync daily with Renaissance and those students are going to be automatically brought into the kindergarten readiness portal, so you do not need to add any students manually. All my students are going to be brought in through that student information system and must have the correct name, correct grade. date of birth and have their MSIS number. And those will be brought into the Mississippi kindergarten readiness portal.</a:t>
            </a:r>
            <a:r>
              <a:rPr lang="en-US" b="0" i="0" dirty="0">
                <a:solidFill>
                  <a:srgbClr val="6E7680"/>
                </a:solidFill>
                <a:effectLst/>
                <a:latin typeface="Almaden Sans"/>
              </a:rPr>
              <a:t> And my student can test. </a:t>
            </a:r>
          </a:p>
          <a:p>
            <a:pPr algn="l">
              <a:buFont typeface="Arial" panose="020B0604020202020204" pitchFamily="34" charset="0"/>
              <a:buChar char="•"/>
            </a:pPr>
            <a:endParaRPr lang="en-US" b="0" i="0" dirty="0">
              <a:solidFill>
                <a:srgbClr val="6E7680"/>
              </a:solidFill>
              <a:effectLst/>
              <a:latin typeface="Almaden Sans"/>
            </a:endParaRPr>
          </a:p>
          <a:p>
            <a:pPr algn="l">
              <a:buFont typeface="Arial" panose="020B0604020202020204" pitchFamily="34" charset="0"/>
              <a:buNone/>
            </a:pPr>
            <a:r>
              <a:rPr lang="en-US" b="0" i="0" dirty="0">
                <a:solidFill>
                  <a:srgbClr val="232333"/>
                </a:solidFill>
                <a:effectLst/>
                <a:latin typeface="Almaden Sans"/>
              </a:rPr>
              <a:t>Early learning collaborative means that pre-K students, are in the collaborative site, so I don't have an MSIS number. That means I'm going to add those  students; we're going to enter those students in the Renaissance portal and then they're going to come into the Mississippi kindergarten readiness site.</a:t>
            </a:r>
          </a:p>
          <a:p>
            <a:pPr algn="l">
              <a:buFont typeface="Arial" panose="020B0604020202020204" pitchFamily="34" charset="0"/>
              <a:buNone/>
            </a:pPr>
            <a:r>
              <a:rPr lang="en-US" b="0" i="0" dirty="0">
                <a:solidFill>
                  <a:srgbClr val="232333"/>
                </a:solidFill>
                <a:effectLst/>
                <a:latin typeface="Almaden Sans"/>
              </a:rPr>
              <a:t>We will dig a little deeper in just a second. The code still printed on student testing tickets; that procedure is exactly the same.</a:t>
            </a:r>
          </a:p>
          <a:p>
            <a:pPr algn="l">
              <a:buFont typeface="Arial" panose="020B0604020202020204" pitchFamily="34" charset="0"/>
              <a:buNone/>
            </a:pPr>
            <a:endParaRPr lang="en-US" b="0" i="0" dirty="0">
              <a:solidFill>
                <a:srgbClr val="232333"/>
              </a:solidFill>
              <a:effectLst/>
              <a:latin typeface="Almaden Sans"/>
            </a:endParaRPr>
          </a:p>
          <a:p>
            <a:pPr algn="l">
              <a:buFont typeface="Arial" panose="020B0604020202020204" pitchFamily="34" charset="0"/>
              <a:buNone/>
            </a:pPr>
            <a:r>
              <a:rPr lang="en-US" b="0" i="0" dirty="0">
                <a:solidFill>
                  <a:srgbClr val="232333"/>
                </a:solidFill>
                <a:effectLst/>
                <a:latin typeface="Almaden Sans"/>
              </a:rPr>
              <a:t>Lastly, we have a new category this year called SIPs (state invested pre-K) which will roster the </a:t>
            </a:r>
            <a:r>
              <a:rPr lang="en-US" sz="1200" dirty="0">
                <a:latin typeface="Arial" panose="020B0604020202020204" pitchFamily="34" charset="0"/>
                <a:cs typeface="Arial" panose="020B0604020202020204" pitchFamily="34" charset="0"/>
              </a:rPr>
              <a:t>same way the ELCs do, by manually entering students into Renaissance site. Then as long as all of  the criteria are met, they will be pulled into Mississippi kindergarten readiness site via the syncing process.</a:t>
            </a: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22</a:t>
            </a:fld>
            <a:endParaRPr lang="en-US"/>
          </a:p>
        </p:txBody>
      </p:sp>
    </p:spTree>
    <p:extLst>
      <p:ext uri="{BB962C8B-B14F-4D97-AF65-F5344CB8AC3E}">
        <p14:creationId xmlns:p14="http://schemas.microsoft.com/office/powerpoint/2010/main" val="259912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32333"/>
                </a:solidFill>
                <a:effectLst/>
                <a:latin typeface="Almaden Sans"/>
              </a:rPr>
              <a:t>All right, let's talk about early learning collaborative and it's really key that we talk this through, because there is a little bit of a difference here with some specific support we want to give.</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23</a:t>
            </a:fld>
            <a:endParaRPr lang="en-US"/>
          </a:p>
        </p:txBody>
      </p:sp>
    </p:spTree>
    <p:extLst>
      <p:ext uri="{BB962C8B-B14F-4D97-AF65-F5344CB8AC3E}">
        <p14:creationId xmlns:p14="http://schemas.microsoft.com/office/powerpoint/2010/main" val="1094484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students test in the state portal, the scores will be transferred to the Renaissance portal within 24 hours. This is only for ELC’s!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5B21A-32BE-447E-8204-B50F50E16D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582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E7680"/>
                </a:solidFill>
                <a:effectLst/>
                <a:latin typeface="Almaden Sans"/>
              </a:rPr>
              <a:t>Let’s add a student, I have to let's walk through this piece, If I'm in a collaborative, a</a:t>
            </a:r>
            <a:r>
              <a:rPr lang="en-US" b="0" i="0" dirty="0">
                <a:solidFill>
                  <a:srgbClr val="232333"/>
                </a:solidFill>
                <a:effectLst/>
                <a:latin typeface="Almaden Sans"/>
              </a:rPr>
              <a:t>nd I need to add a student into that collaborative site, remember, this is a student who does not have an MSIS number and is not in that public school district. I am going to click on my name. And then I'm going to Click manage Apps and users. My next step is I'm going to click on users.</a:t>
            </a:r>
          </a:p>
          <a:p>
            <a:endParaRPr lang="en-US" dirty="0"/>
          </a:p>
        </p:txBody>
      </p:sp>
      <p:sp>
        <p:nvSpPr>
          <p:cNvPr id="4" name="Slide Number Placeholder 3"/>
          <p:cNvSpPr>
            <a:spLocks noGrp="1"/>
          </p:cNvSpPr>
          <p:nvPr>
            <p:ph type="sldNum" sz="quarter" idx="10"/>
          </p:nvPr>
        </p:nvSpPr>
        <p:spPr/>
        <p:txBody>
          <a:bodyPr/>
          <a:lstStyle/>
          <a:p>
            <a:fld id="{61F50D73-0DB4-40B0-9893-21385BC0A920}" type="slidenum">
              <a:rPr lang="en-US" smtClean="0"/>
              <a:t>25</a:t>
            </a:fld>
            <a:endParaRPr lang="en-US"/>
          </a:p>
        </p:txBody>
      </p:sp>
    </p:spTree>
    <p:extLst>
      <p:ext uri="{BB962C8B-B14F-4D97-AF65-F5344CB8AC3E}">
        <p14:creationId xmlns:p14="http://schemas.microsoft.com/office/powerpoint/2010/main" val="401443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32333"/>
                </a:solidFill>
                <a:effectLst/>
                <a:latin typeface="Almaden Sans"/>
              </a:rPr>
              <a:t>Then I'm going to click on students and add students. When I get here, I'm going to add my students in and you're going to see various required fields.</a:t>
            </a:r>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26</a:t>
            </a:fld>
            <a:endParaRPr lang="en-US"/>
          </a:p>
        </p:txBody>
      </p:sp>
    </p:spTree>
    <p:extLst>
      <p:ext uri="{BB962C8B-B14F-4D97-AF65-F5344CB8AC3E}">
        <p14:creationId xmlns:p14="http://schemas.microsoft.com/office/powerpoint/2010/main" val="322859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32333"/>
                </a:solidFill>
                <a:effectLst/>
                <a:latin typeface="Almaden Sans"/>
              </a:rPr>
              <a:t>first name, last name, username, password, School, grade, and date of birth are required. Then you also have a couple of other fields here if the student does not have an MSIS number, then they're going to get a temporary number, and that is the number that's going to go into the Mississippi kindergarten readiness portal. </a:t>
            </a:r>
          </a:p>
          <a:p>
            <a:pPr algn="l">
              <a:buFont typeface="Arial" panose="020B0604020202020204" pitchFamily="34" charset="0"/>
              <a:buNone/>
            </a:pPr>
            <a:endParaRPr lang="en-US" b="0" i="0" dirty="0">
              <a:solidFill>
                <a:srgbClr val="232333"/>
              </a:solidFill>
              <a:effectLst/>
              <a:latin typeface="Almaden Sans"/>
            </a:endParaRPr>
          </a:p>
          <a:p>
            <a:pPr algn="l">
              <a:buFont typeface="Arial" panose="020B0604020202020204" pitchFamily="34" charset="0"/>
              <a:buNone/>
            </a:pPr>
            <a:r>
              <a:rPr lang="en-US" b="0" i="0" dirty="0">
                <a:solidFill>
                  <a:srgbClr val="232333"/>
                </a:solidFill>
                <a:effectLst/>
                <a:latin typeface="Almaden Sans"/>
              </a:rPr>
              <a:t>The MSIS number if the student has an MSIS number, which means they have a public school MSIS number that can actually be entered into the state student ID field. The username can be auto generated. The  passwords are case sensitive so that's really important. </a:t>
            </a:r>
            <a:r>
              <a:rPr lang="en-US" dirty="0"/>
              <a:t>If the student does not have an MSIS number a Temporary number will populate in the MKAS. </a:t>
            </a:r>
          </a:p>
          <a:p>
            <a:endParaRPr lang="en-US" dirty="0"/>
          </a:p>
          <a:p>
            <a:r>
              <a:rPr lang="en-US" dirty="0"/>
              <a:t>Remember a Username can be auto generated.</a:t>
            </a:r>
          </a:p>
          <a:p>
            <a:r>
              <a:rPr lang="en-US" dirty="0"/>
              <a:t>Passwords are case sensitive.  </a:t>
            </a:r>
          </a:p>
          <a:p>
            <a:endParaRPr lang="en-US" dirty="0"/>
          </a:p>
          <a:p>
            <a:r>
              <a:rPr lang="en-US" dirty="0"/>
              <a:t>Then click Save.</a:t>
            </a:r>
          </a:p>
          <a:p>
            <a:endParaRPr lang="en-US" dirty="0"/>
          </a:p>
          <a:p>
            <a:pPr algn="l">
              <a:buFont typeface="Arial" panose="020B0604020202020204" pitchFamily="34" charset="0"/>
              <a:buNone/>
            </a:pPr>
            <a:endParaRPr lang="en-US" b="0" i="0" dirty="0">
              <a:solidFill>
                <a:srgbClr val="232333"/>
              </a:solidFill>
              <a:effectLst/>
              <a:latin typeface="Almaden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27</a:t>
            </a:fld>
            <a:endParaRPr lang="en-US"/>
          </a:p>
        </p:txBody>
      </p:sp>
    </p:spTree>
    <p:extLst>
      <p:ext uri="{BB962C8B-B14F-4D97-AF65-F5344CB8AC3E}">
        <p14:creationId xmlns:p14="http://schemas.microsoft.com/office/powerpoint/2010/main" val="247070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32333"/>
                </a:solidFill>
                <a:effectLst/>
                <a:latin typeface="Almaden Sans"/>
              </a:rPr>
              <a:t>first name, last name, username, password, School, grade, and date of birth are required. Then you also have a couple of other fields here if the student has an MSIS number and is in an ELC, then you will add that MSIS number into the unique ID field to ensure the student is moved to the correct location, which is the ELC site. </a:t>
            </a:r>
          </a:p>
          <a:p>
            <a:pPr algn="l">
              <a:buFont typeface="Arial" panose="020B0604020202020204" pitchFamily="34" charset="0"/>
              <a:buNone/>
            </a:pPr>
            <a:endParaRPr lang="en-US" b="0" i="0" dirty="0">
              <a:solidFill>
                <a:srgbClr val="232333"/>
              </a:solidFill>
              <a:effectLst/>
              <a:latin typeface="Almaden Sans"/>
            </a:endParaRPr>
          </a:p>
          <a:p>
            <a:pPr algn="l">
              <a:buFont typeface="Arial" panose="020B0604020202020204" pitchFamily="34" charset="0"/>
              <a:buNone/>
            </a:pPr>
            <a:r>
              <a:rPr lang="en-US" b="0" i="0" dirty="0">
                <a:solidFill>
                  <a:srgbClr val="232333"/>
                </a:solidFill>
                <a:effectLst/>
                <a:latin typeface="Almaden Sans"/>
              </a:rPr>
              <a:t>The username can be auto generated. The  passwords are case sensitive so that's really important. </a:t>
            </a:r>
          </a:p>
          <a:p>
            <a:endParaRPr lang="en-US" dirty="0"/>
          </a:p>
          <a:p>
            <a:r>
              <a:rPr lang="en-US" dirty="0"/>
              <a:t>Then click Save.</a:t>
            </a:r>
          </a:p>
          <a:p>
            <a:endParaRPr lang="en-US" dirty="0"/>
          </a:p>
          <a:p>
            <a:pPr algn="l">
              <a:buFont typeface="Arial" panose="020B0604020202020204" pitchFamily="34" charset="0"/>
              <a:buNone/>
            </a:pPr>
            <a:endParaRPr lang="en-US" b="0" i="0" dirty="0">
              <a:solidFill>
                <a:srgbClr val="232333"/>
              </a:solidFill>
              <a:effectLst/>
              <a:latin typeface="Almaden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28</a:t>
            </a:fld>
            <a:endParaRPr lang="en-US"/>
          </a:p>
        </p:txBody>
      </p:sp>
    </p:spTree>
    <p:extLst>
      <p:ext uri="{BB962C8B-B14F-4D97-AF65-F5344CB8AC3E}">
        <p14:creationId xmlns:p14="http://schemas.microsoft.com/office/powerpoint/2010/main" val="3931353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6E7680"/>
                </a:solidFill>
                <a:effectLst/>
                <a:latin typeface="Almaden Sans"/>
              </a:rPr>
              <a:t>once we've added our students and remember this is for the collaborative only. </a:t>
            </a:r>
            <a:r>
              <a:rPr lang="en-US" b="0" i="0" dirty="0">
                <a:solidFill>
                  <a:srgbClr val="232333"/>
                </a:solidFill>
                <a:effectLst/>
                <a:latin typeface="Almaden Sans"/>
              </a:rPr>
              <a:t>I need to edit the class enrollment and I need to assign this student to a teacher, because if I don't do that, there’s not going to be any report that can be run. I'm going to go to enrollment and edit class enrollment.</a:t>
            </a:r>
          </a:p>
          <a:p>
            <a:pPr algn="l">
              <a:buFont typeface="Arial" panose="020B0604020202020204" pitchFamily="34" charset="0"/>
              <a:buNone/>
            </a:pPr>
            <a:r>
              <a:rPr lang="en-US" b="0" i="0" dirty="0">
                <a:solidFill>
                  <a:srgbClr val="232333"/>
                </a:solidFill>
                <a:effectLst/>
                <a:latin typeface="Almaden Sans"/>
              </a:rPr>
              <a:t>Lastly, I’m going to press save.</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29</a:t>
            </a:fld>
            <a:endParaRPr lang="en-US"/>
          </a:p>
        </p:txBody>
      </p:sp>
    </p:spTree>
    <p:extLst>
      <p:ext uri="{BB962C8B-B14F-4D97-AF65-F5344CB8AC3E}">
        <p14:creationId xmlns:p14="http://schemas.microsoft.com/office/powerpoint/2010/main" val="3296893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33"/>
                </a:solidFill>
                <a:effectLst/>
                <a:latin typeface="Almaden Sans"/>
              </a:rPr>
              <a:t>You can see how easy it is to pick the correct teacher and grade level and apply the changes.</a:t>
            </a:r>
          </a:p>
          <a:p>
            <a:endParaRPr lang="en-US" b="0" i="0" dirty="0">
              <a:solidFill>
                <a:srgbClr val="232333"/>
              </a:solidFill>
              <a:effectLst/>
              <a:latin typeface="Almaden Sans"/>
            </a:endParaRPr>
          </a:p>
          <a:p>
            <a:pPr algn="l">
              <a:buFont typeface="Arial" panose="020B0604020202020204" pitchFamily="34" charset="0"/>
              <a:buChar char="•"/>
            </a:pPr>
            <a:r>
              <a:rPr lang="en-US" b="1" i="0" dirty="0">
                <a:solidFill>
                  <a:srgbClr val="232333"/>
                </a:solidFill>
                <a:effectLst/>
                <a:latin typeface="Almaden Sans"/>
              </a:rPr>
              <a:t>If all those fields are correctly done in the student information system, they're going to go straight into the Mississippi kindergarten readiness portal, </a:t>
            </a:r>
            <a:r>
              <a:rPr lang="en-US" b="0" i="0" dirty="0">
                <a:solidFill>
                  <a:srgbClr val="232333"/>
                </a:solidFill>
                <a:effectLst/>
                <a:latin typeface="Almaden Sans"/>
              </a:rPr>
              <a:t>then they're going to sync up to the Renaissance place portal, so I don't have to do anything. If my student doesn't have an MSIS, so for an example, if I'm a head start, I don't have an MSIS number, so I have to actually add the student to Renaissance place.</a:t>
            </a:r>
          </a:p>
          <a:p>
            <a:pPr algn="l">
              <a:buFont typeface="Arial" panose="020B0604020202020204" pitchFamily="34" charset="0"/>
              <a:buChar char="•"/>
            </a:pPr>
            <a:r>
              <a:rPr lang="en-US" b="0" i="0" dirty="0">
                <a:solidFill>
                  <a:srgbClr val="232333"/>
                </a:solidFill>
                <a:effectLst/>
                <a:latin typeface="Almaden Sans"/>
              </a:rPr>
              <a:t>In those directions, we just showed, we're going to leave the unique ID field empty, and the temporary ID number will be issued to you. So that temporary number is going to be that testing number that the student uses, and this might take 24 hours to sync up.</a:t>
            </a:r>
          </a:p>
          <a:p>
            <a:r>
              <a:rPr lang="en-US" b="0" i="0" dirty="0">
                <a:solidFill>
                  <a:srgbClr val="232333"/>
                </a:solidFill>
                <a:effectLst/>
                <a:latin typeface="Almaden Sans"/>
              </a:rPr>
              <a:t>.</a:t>
            </a:r>
            <a:endParaRPr lang="en-US" b="0" dirty="0"/>
          </a:p>
        </p:txBody>
      </p:sp>
      <p:sp>
        <p:nvSpPr>
          <p:cNvPr id="4" name="Slide Number Placeholder 3"/>
          <p:cNvSpPr>
            <a:spLocks noGrp="1"/>
          </p:cNvSpPr>
          <p:nvPr>
            <p:ph type="sldNum" sz="quarter" idx="5"/>
          </p:nvPr>
        </p:nvSpPr>
        <p:spPr/>
        <p:txBody>
          <a:bodyPr/>
          <a:lstStyle/>
          <a:p>
            <a:fld id="{B895B21A-32BE-447E-8204-B50F50E16DC9}" type="slidenum">
              <a:rPr lang="en-US" smtClean="0"/>
              <a:t>30</a:t>
            </a:fld>
            <a:endParaRPr lang="en-US"/>
          </a:p>
        </p:txBody>
      </p:sp>
    </p:spTree>
    <p:extLst>
      <p:ext uri="{BB962C8B-B14F-4D97-AF65-F5344CB8AC3E}">
        <p14:creationId xmlns:p14="http://schemas.microsoft.com/office/powerpoint/2010/main" val="3804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32333"/>
                </a:solidFill>
                <a:effectLst/>
                <a:latin typeface="Almaden Sans"/>
              </a:rPr>
              <a:t>Let’s break today’s agenda down with a123. First, we are going to talk about what the kindergarten readiness assessment; what's the purpose and how do we do it. How is it done so, the first one is really the what,  while the second is the how, how do you prepare your students? how we're going to support the early learning collaborative or SIPs? Also, what does the student experience look like; what does the administrator experience look like; and then, finally, wrap up with support and resources. </a:t>
            </a:r>
          </a:p>
          <a:p>
            <a:pPr algn="l">
              <a:buFont typeface="Arial" panose="020B0604020202020204" pitchFamily="34" charset="0"/>
              <a:buChar char="•"/>
            </a:pP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4</a:t>
            </a:fld>
            <a:endParaRPr lang="en-US"/>
          </a:p>
        </p:txBody>
      </p:sp>
    </p:spTree>
    <p:extLst>
      <p:ext uri="{BB962C8B-B14F-4D97-AF65-F5344CB8AC3E}">
        <p14:creationId xmlns:p14="http://schemas.microsoft.com/office/powerpoint/2010/main" val="4033668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public school your students will have an MSIS number, if you are in a childcare center or head start your students will not have an MSIS number. </a:t>
            </a:r>
          </a:p>
          <a:p>
            <a:r>
              <a:rPr lang="en-US" dirty="0"/>
              <a:t>Emphasize Grade</a:t>
            </a:r>
          </a:p>
          <a:p>
            <a:endParaRPr lang="en-US" dirty="0"/>
          </a:p>
          <a:p>
            <a:pPr algn="l">
              <a:buFont typeface="Arial" panose="020B0604020202020204" pitchFamily="34" charset="0"/>
              <a:buNone/>
            </a:pPr>
            <a:r>
              <a:rPr lang="en-US" b="0" i="0" dirty="0">
                <a:solidFill>
                  <a:srgbClr val="232333"/>
                </a:solidFill>
                <a:effectLst/>
                <a:latin typeface="Almaden Sans"/>
              </a:rPr>
              <a:t>The student is added to the kindergarten readiness site automatically if all the required fields on that so those required fields are your name school grade, date of birth. So, if my student has an MSIS number, and all the fields were correctly done in the student information system, they're going to go straight into the Mississippi kindergarten readiness portal. Then they're going to sync up to the Renaissance place portal, so I don't have to do anything.</a:t>
            </a:r>
          </a:p>
          <a:p>
            <a:pPr algn="l">
              <a:buFont typeface="Arial" panose="020B0604020202020204" pitchFamily="34" charset="0"/>
              <a:buChar char="•"/>
            </a:pPr>
            <a:r>
              <a:rPr lang="en-US" b="0" i="0" dirty="0">
                <a:solidFill>
                  <a:srgbClr val="232333"/>
                </a:solidFill>
                <a:effectLst/>
                <a:latin typeface="Almaden Sans"/>
              </a:rPr>
              <a:t>If my student doesn't have an MSIS, for example, if I’m a head start, I don't have an MSIS number. What do I have to do is actually add the student to Renaissance place. In those directions we just showed and remember to leave the unique ID field empty, and the temporary ID number will be issued to you. That temporary number is going to be that testing number that the student uses, and this might take 24 hours to sync up. Which is okay.</a:t>
            </a:r>
          </a:p>
          <a:p>
            <a:pPr algn="l">
              <a:buFont typeface="Arial" panose="020B0604020202020204" pitchFamily="34" charset="0"/>
              <a:buChar char="•"/>
            </a:pPr>
            <a:endParaRPr lang="en-US" b="0" i="0" dirty="0">
              <a:solidFill>
                <a:srgbClr val="232333"/>
              </a:solidFill>
              <a:effectLst/>
              <a:latin typeface="Almaden Sans"/>
            </a:endParaRPr>
          </a:p>
          <a:p>
            <a:pPr algn="l">
              <a:buFont typeface="Arial" panose="020B0604020202020204" pitchFamily="34" charset="0"/>
              <a:buChar char="•"/>
            </a:pPr>
            <a:r>
              <a:rPr lang="en-US" b="0" i="0" dirty="0">
                <a:solidFill>
                  <a:srgbClr val="232333"/>
                </a:solidFill>
                <a:effectLst/>
                <a:latin typeface="Almaden Sans"/>
              </a:rPr>
              <a:t>Make sure to print the test ticket that has the collaborative code, so that when my students test,  I'm going to use the student's name, the date of birth and remember, we had the slide earlier where we had the collaborative student daily test code, that code is powerful, and it will put that student in that collaborative.</a:t>
            </a:r>
          </a:p>
          <a:p>
            <a:pPr algn="l">
              <a:buFont typeface="Arial" panose="020B0604020202020204" pitchFamily="34" charset="0"/>
              <a:buChar char="•"/>
            </a:pPr>
            <a:endParaRPr lang="en-US" b="0" i="0" dirty="0">
              <a:solidFill>
                <a:srgbClr val="232333"/>
              </a:solidFill>
              <a:effectLst/>
              <a:latin typeface="Almaden Sans"/>
            </a:endParaRPr>
          </a:p>
          <a:p>
            <a:pPr algn="l">
              <a:buFont typeface="Arial" panose="020B0604020202020204" pitchFamily="34" charset="0"/>
              <a:buNone/>
            </a:pPr>
            <a:r>
              <a:rPr lang="en-US" b="0" i="0" dirty="0">
                <a:solidFill>
                  <a:srgbClr val="6E7680"/>
                </a:solidFill>
                <a:effectLst/>
                <a:latin typeface="Almaden Sans"/>
              </a:rPr>
              <a:t>First question is does that student have an MSIS number? if they yes, check the number is correctly entered in the student information system.</a:t>
            </a:r>
          </a:p>
          <a:p>
            <a:pPr algn="l">
              <a:buFont typeface="Arial" panose="020B0604020202020204" pitchFamily="34" charset="0"/>
              <a:buChar char="•"/>
            </a:pPr>
            <a:r>
              <a:rPr lang="en-US" b="0" i="0" dirty="0">
                <a:solidFill>
                  <a:srgbClr val="232333"/>
                </a:solidFill>
                <a:effectLst/>
                <a:latin typeface="Almaden Sans"/>
              </a:rPr>
              <a:t>And if they’re a collaborative, then check that they're in there, because what happens often is, it is not rolling into the Mississippi kindergarten readiness portal because it's a digit off. We've all done it; I’ve done it transposed a number; it’s easy to do but you've got to check that student information system MSIS number is correct and sometimes it's a case of actually going back into the student information system and correcting those errors.</a:t>
            </a:r>
          </a:p>
          <a:p>
            <a:pPr algn="l">
              <a:buFont typeface="Arial" panose="020B0604020202020204" pitchFamily="34" charset="0"/>
              <a:buChar char="•"/>
            </a:pPr>
            <a:r>
              <a:rPr lang="en-US" b="0" i="0" dirty="0">
                <a:solidFill>
                  <a:srgbClr val="232333"/>
                </a:solidFill>
                <a:effectLst/>
                <a:latin typeface="Almaden Sans"/>
              </a:rPr>
              <a:t>If the student doesn't have a MSIS number, then check Renaissance place. Check Renaissance place for the spelling of the name, the grade often the grader is incorrect we're talking about pre-K student, but they've entered first grade or kindergarten. The date of birth, must be correct, a lot of times we'll see the date of birth is the day in the year of transpose or the year is incorrect. Correct these! Your student information system has to roll for 24 hours, and then it will update.</a:t>
            </a:r>
          </a:p>
          <a:p>
            <a:pPr algn="l">
              <a:buFont typeface="Arial" panose="020B0604020202020204" pitchFamily="34" charset="0"/>
              <a:buChar char="•"/>
            </a:pPr>
            <a:endParaRPr lang="en-US" b="0" i="0" dirty="0">
              <a:solidFill>
                <a:srgbClr val="232333"/>
              </a:solidFill>
              <a:effectLst/>
              <a:latin typeface="Almaden Sans"/>
            </a:endParaRPr>
          </a:p>
          <a:p>
            <a:pPr algn="l">
              <a:buFont typeface="Arial" panose="020B0604020202020204" pitchFamily="34" charset="0"/>
              <a:buChar char="•"/>
            </a:pPr>
            <a:r>
              <a:rPr lang="en-US" b="1" i="0" dirty="0">
                <a:solidFill>
                  <a:srgbClr val="232333"/>
                </a:solidFill>
                <a:effectLst/>
                <a:latin typeface="Almaden Sans"/>
              </a:rPr>
              <a:t>The next one is really important, under the light bulb: the daily test code. A</a:t>
            </a:r>
            <a:r>
              <a:rPr lang="en-US" b="0" i="0" dirty="0">
                <a:solidFill>
                  <a:srgbClr val="232333"/>
                </a:solidFill>
                <a:effectLst/>
                <a:latin typeface="Almaden Sans"/>
              </a:rPr>
              <a:t>s we showed before, the public schools and the early learning collaborative, as well as the new SIPs, will have different daily test codes and the daily test code moves that student into the corresponding site. You've got to make sure you do the correct one. We've had instances before where well meaning teacher has put the code on the board hey, this is the code of the day, but actually. f you put that on the board and the wrong person uses the code, it's actually going to move that student score into the incorrect school location. So, it's really, really important that you use the correct code. If you're in a public school, your students will have an MSIS number. If you're in a childcare Center or a head start, your students will not have an MSIS number.</a:t>
            </a:r>
          </a:p>
          <a:p>
            <a:pPr algn="l">
              <a:buFont typeface="Arial" panose="020B0604020202020204" pitchFamily="34" charset="0"/>
              <a:buChar char="•"/>
            </a:pPr>
            <a:endParaRPr lang="en-US" b="0" i="0" dirty="0">
              <a:solidFill>
                <a:srgbClr val="232333"/>
              </a:solidFill>
              <a:effectLst/>
              <a:latin typeface="Almaden Sans"/>
            </a:endParaRPr>
          </a:p>
          <a:p>
            <a:pPr algn="l">
              <a:buFont typeface="Arial" panose="020B0604020202020204" pitchFamily="34" charset="0"/>
              <a:buChar char="•"/>
            </a:pP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31</a:t>
            </a:fld>
            <a:endParaRPr lang="en-US"/>
          </a:p>
        </p:txBody>
      </p:sp>
    </p:spTree>
    <p:extLst>
      <p:ext uri="{BB962C8B-B14F-4D97-AF65-F5344CB8AC3E}">
        <p14:creationId xmlns:p14="http://schemas.microsoft.com/office/powerpoint/2010/main" val="209678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32333"/>
                </a:solidFill>
                <a:effectLst/>
                <a:latin typeface="Almaden Sans"/>
              </a:rPr>
              <a:t>Sometimes in the Renaissance place for our pre K, we have to add teachers manually sometimes, so how do we do that? click on my name again, go into to manage Apps and users, go to users,  and click on personnel. So what do I do I need to see if the student the teachers already in there? First, I can do a search, so I'm going to type in my last name and I'm going to press search.</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32</a:t>
            </a:fld>
            <a:endParaRPr lang="en-US"/>
          </a:p>
        </p:txBody>
      </p:sp>
    </p:spTree>
    <p:extLst>
      <p:ext uri="{BB962C8B-B14F-4D97-AF65-F5344CB8AC3E}">
        <p14:creationId xmlns:p14="http://schemas.microsoft.com/office/powerpoint/2010/main" val="3137647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232333"/>
                </a:solidFill>
                <a:effectLst/>
                <a:latin typeface="Almaden Sans"/>
              </a:rPr>
              <a:t>Then I can see if the teacher is already in there. I can see the teacher is not there, so I'm going to add school personnel.</a:t>
            </a:r>
            <a:endParaRPr lang="en-US" b="0" i="0" dirty="0">
              <a:solidFill>
                <a:srgbClr val="232333"/>
              </a:solidFill>
              <a:effectLst/>
              <a:latin typeface="Almaden Sans"/>
            </a:endParaRPr>
          </a:p>
        </p:txBody>
      </p:sp>
      <p:sp>
        <p:nvSpPr>
          <p:cNvPr id="4" name="Slide Number Placeholder 3"/>
          <p:cNvSpPr>
            <a:spLocks noGrp="1"/>
          </p:cNvSpPr>
          <p:nvPr>
            <p:ph type="sldNum" sz="quarter" idx="5"/>
          </p:nvPr>
        </p:nvSpPr>
        <p:spPr/>
        <p:txBody>
          <a:bodyPr/>
          <a:lstStyle/>
          <a:p>
            <a:fld id="{B895B21A-32BE-447E-8204-B50F50E16DC9}" type="slidenum">
              <a:rPr lang="en-US" smtClean="0"/>
              <a:t>33</a:t>
            </a:fld>
            <a:endParaRPr lang="en-US"/>
          </a:p>
        </p:txBody>
      </p:sp>
    </p:spTree>
    <p:extLst>
      <p:ext uri="{BB962C8B-B14F-4D97-AF65-F5344CB8AC3E}">
        <p14:creationId xmlns:p14="http://schemas.microsoft.com/office/powerpoint/2010/main" val="1192004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required fields, name, username, password school and select save. </a:t>
            </a:r>
          </a:p>
          <a:p>
            <a:r>
              <a:rPr lang="en-US" dirty="0"/>
              <a:t>There is a feature that allows teachers to change passwords at the next login if that feature is needed. </a:t>
            </a:r>
          </a:p>
        </p:txBody>
      </p:sp>
      <p:sp>
        <p:nvSpPr>
          <p:cNvPr id="4" name="Slide Number Placeholder 3"/>
          <p:cNvSpPr>
            <a:spLocks noGrp="1"/>
          </p:cNvSpPr>
          <p:nvPr>
            <p:ph type="sldNum" sz="quarter" idx="5"/>
          </p:nvPr>
        </p:nvSpPr>
        <p:spPr/>
        <p:txBody>
          <a:bodyPr/>
          <a:lstStyle/>
          <a:p>
            <a:fld id="{B895B21A-32BE-447E-8204-B50F50E16DC9}" type="slidenum">
              <a:rPr lang="en-US" smtClean="0"/>
              <a:t>34</a:t>
            </a:fld>
            <a:endParaRPr lang="en-US"/>
          </a:p>
        </p:txBody>
      </p:sp>
    </p:spTree>
    <p:extLst>
      <p:ext uri="{BB962C8B-B14F-4D97-AF65-F5344CB8AC3E}">
        <p14:creationId xmlns:p14="http://schemas.microsoft.com/office/powerpoint/2010/main" val="2828294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required fields, name, username, password school and select save. </a:t>
            </a:r>
          </a:p>
          <a:p>
            <a:r>
              <a:rPr lang="en-US" dirty="0"/>
              <a:t>There is a feature that allows teachers to change passwords at the next login if that feature is needed. </a:t>
            </a:r>
          </a:p>
        </p:txBody>
      </p:sp>
      <p:sp>
        <p:nvSpPr>
          <p:cNvPr id="4" name="Slide Number Placeholder 3"/>
          <p:cNvSpPr>
            <a:spLocks noGrp="1"/>
          </p:cNvSpPr>
          <p:nvPr>
            <p:ph type="sldNum" sz="quarter" idx="5"/>
          </p:nvPr>
        </p:nvSpPr>
        <p:spPr/>
        <p:txBody>
          <a:bodyPr/>
          <a:lstStyle/>
          <a:p>
            <a:fld id="{B895B21A-32BE-447E-8204-B50F50E16DC9}" type="slidenum">
              <a:rPr lang="en-US" smtClean="0"/>
              <a:t>35</a:t>
            </a:fld>
            <a:endParaRPr lang="en-US"/>
          </a:p>
        </p:txBody>
      </p:sp>
    </p:spTree>
    <p:extLst>
      <p:ext uri="{BB962C8B-B14F-4D97-AF65-F5344CB8AC3E}">
        <p14:creationId xmlns:p14="http://schemas.microsoft.com/office/powerpoint/2010/main" val="1394878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232333"/>
                </a:solidFill>
                <a:effectLst/>
                <a:latin typeface="Almaden Sans"/>
              </a:rPr>
              <a:t>The next thing we have to do is assign products to the students, otherwise they're not going to have anything to assess in. SO, </a:t>
            </a:r>
            <a:r>
              <a:rPr lang="en-US" b="0" i="0" dirty="0">
                <a:solidFill>
                  <a:srgbClr val="232333"/>
                </a:solidFill>
                <a:effectLst/>
                <a:latin typeface="Almaden Sans"/>
              </a:rPr>
              <a:t>I am going to click on my name, click on manage Apps and users, and this time, I'm going to click on classes and courses. I got to fill in the required fields, of course, I can search by course name, course code, class name, or teacher name, I can search through those and I can toggle to only show classes that are not set up, so if I've already set up classes, I know I don't have to look for those, I can look for ones that aren't set up and then I find the class that I need to add product to. </a:t>
            </a:r>
            <a:r>
              <a:rPr lang="en-US" dirty="0"/>
              <a:t>Select one or all classes to assign product. </a:t>
            </a:r>
          </a:p>
        </p:txBody>
      </p:sp>
      <p:sp>
        <p:nvSpPr>
          <p:cNvPr id="4" name="Slide Number Placeholder 3"/>
          <p:cNvSpPr>
            <a:spLocks noGrp="1"/>
          </p:cNvSpPr>
          <p:nvPr>
            <p:ph type="sldNum" sz="quarter" idx="5"/>
          </p:nvPr>
        </p:nvSpPr>
        <p:spPr/>
        <p:txBody>
          <a:bodyPr/>
          <a:lstStyle/>
          <a:p>
            <a:fld id="{B895B21A-32BE-447E-8204-B50F50E16DC9}" type="slidenum">
              <a:rPr lang="en-US" smtClean="0"/>
              <a:t>36</a:t>
            </a:fld>
            <a:endParaRPr lang="en-US"/>
          </a:p>
        </p:txBody>
      </p:sp>
    </p:spTree>
    <p:extLst>
      <p:ext uri="{BB962C8B-B14F-4D97-AF65-F5344CB8AC3E}">
        <p14:creationId xmlns:p14="http://schemas.microsoft.com/office/powerpoint/2010/main" val="382844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32333"/>
                </a:solidFill>
                <a:effectLst/>
                <a:latin typeface="Almaden Sans"/>
              </a:rPr>
              <a:t>Let’s talk about the student experience for just a moment.</a:t>
            </a:r>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37</a:t>
            </a:fld>
            <a:endParaRPr lang="en-US"/>
          </a:p>
        </p:txBody>
      </p:sp>
    </p:spTree>
    <p:extLst>
      <p:ext uri="{BB962C8B-B14F-4D97-AF65-F5344CB8AC3E}">
        <p14:creationId xmlns:p14="http://schemas.microsoft.com/office/powerpoint/2010/main" val="148561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MDE K readiness website is a place to bookmark and is full of helpful resources. </a:t>
            </a:r>
          </a:p>
          <a:p>
            <a:r>
              <a:rPr lang="en-US" dirty="0"/>
              <a:t>Students and teachers will enter the portal from this area.</a:t>
            </a:r>
          </a:p>
          <a:p>
            <a:r>
              <a:rPr lang="en-US" dirty="0"/>
              <a:t>It is worth noting here all the other resources available on this page. Point out score definitions, Literacy focus skills, Training videos and PPT’s and this recording will also be housed here. </a:t>
            </a:r>
          </a:p>
        </p:txBody>
      </p:sp>
      <p:sp>
        <p:nvSpPr>
          <p:cNvPr id="4" name="Slide Number Placeholder 3"/>
          <p:cNvSpPr>
            <a:spLocks noGrp="1"/>
          </p:cNvSpPr>
          <p:nvPr>
            <p:ph type="sldNum" sz="quarter" idx="5"/>
          </p:nvPr>
        </p:nvSpPr>
        <p:spPr/>
        <p:txBody>
          <a:bodyPr/>
          <a:lstStyle/>
          <a:p>
            <a:fld id="{B895B21A-32BE-447E-8204-B50F50E16DC9}" type="slidenum">
              <a:rPr lang="en-US" smtClean="0"/>
              <a:t>38</a:t>
            </a:fld>
            <a:endParaRPr lang="en-US"/>
          </a:p>
        </p:txBody>
      </p:sp>
    </p:spTree>
    <p:extLst>
      <p:ext uri="{BB962C8B-B14F-4D97-AF65-F5344CB8AC3E}">
        <p14:creationId xmlns:p14="http://schemas.microsoft.com/office/powerpoint/2010/main" val="1421683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8500"/>
            <a:ext cx="5575300" cy="3486150"/>
          </a:xfrm>
        </p:spPr>
      </p:sp>
      <p:sp>
        <p:nvSpPr>
          <p:cNvPr id="3" name="Notes Placeholder 2"/>
          <p:cNvSpPr>
            <a:spLocks noGrp="1"/>
          </p:cNvSpPr>
          <p:nvPr>
            <p:ph type="body" idx="1"/>
          </p:nvPr>
        </p:nvSpPr>
        <p:spPr/>
        <p:txBody>
          <a:bodyPr/>
          <a:lstStyle/>
          <a:p>
            <a:r>
              <a:rPr lang="en-US" b="0" i="0" u="none" dirty="0">
                <a:solidFill>
                  <a:srgbClr val="0090E4"/>
                </a:solidFill>
                <a:effectLst/>
                <a:latin typeface="Roboto" panose="02000000000000000000" pitchFamily="50" charset="0"/>
              </a:rPr>
              <a:t>How should students prepare? There is an introductory video and practice questions and these instructions are also located on the MDE webpage. This will walk students through how to answer questions, the questions are read aloud twice so practice with students, listening for the questions, pausing and thinking of their answers. </a:t>
            </a:r>
          </a:p>
          <a:p>
            <a:endParaRPr lang="en-US" dirty="0"/>
          </a:p>
        </p:txBody>
      </p:sp>
      <p:sp>
        <p:nvSpPr>
          <p:cNvPr id="4" name="Slide Number Placeholder 3"/>
          <p:cNvSpPr>
            <a:spLocks noGrp="1"/>
          </p:cNvSpPr>
          <p:nvPr>
            <p:ph type="sldNum" sz="quarter" idx="10"/>
          </p:nvPr>
        </p:nvSpPr>
        <p:spPr/>
        <p:txBody>
          <a:bodyPr/>
          <a:lstStyle/>
          <a:p>
            <a:fld id="{1FBA846A-F61B-4625-9ECB-FFD29928CC5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130481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baseline="0" dirty="0"/>
              <a:t>Required information for login: each student’s 9-digit MSIS number (or temporary ID) and date of birth as well as the Test Administrator Code, which is site specific and changes daily.</a:t>
            </a:r>
          </a:p>
          <a:p>
            <a:pPr marL="172053" indent="-172053">
              <a:buFont typeface="Arial" panose="020B0604020202020204" pitchFamily="34" charset="0"/>
              <a:buChar char="•"/>
            </a:pPr>
            <a:r>
              <a:rPr lang="en-US" baseline="0" dirty="0"/>
              <a:t>Most Pre-K students will not know this information or be able to enter it independently.</a:t>
            </a:r>
          </a:p>
          <a:p>
            <a:pPr marL="172053" indent="-172053">
              <a:buFont typeface="Arial" panose="020B0604020202020204" pitchFamily="34" charset="0"/>
              <a:buChar char="•"/>
            </a:pPr>
            <a:r>
              <a:rPr lang="en-US" baseline="0" dirty="0"/>
              <a:t>The administrator can print out the Enrollment Report which contains student information to have this information available prior to testing. </a:t>
            </a:r>
          </a:p>
          <a:p>
            <a:pPr marL="172053" indent="-172053">
              <a:buFont typeface="Arial" panose="020B0604020202020204" pitchFamily="34" charset="0"/>
              <a:buChar char="•"/>
            </a:pPr>
            <a:r>
              <a:rPr lang="en-US" baseline="0" dirty="0"/>
              <a:t>The Student Daily Test Ticket Report can also be used for this information. You can print this out before the day of your testing to help you with planning. </a:t>
            </a:r>
          </a:p>
          <a:p>
            <a:pPr marL="172053" indent="-172053">
              <a:buFont typeface="Arial" panose="020B0604020202020204" pitchFamily="34" charset="0"/>
              <a:buChar char="•"/>
            </a:pPr>
            <a:r>
              <a:rPr lang="en-US" baseline="0" dirty="0"/>
              <a:t>We will discuss how to access these reports later in the webinar.</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40</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540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public, charter K and PreK students, as well as all ELCs and SIPs</a:t>
            </a:r>
          </a:p>
          <a:p>
            <a:endParaRPr lang="en-US" dirty="0"/>
          </a:p>
          <a:p>
            <a:r>
              <a:rPr lang="en-US" dirty="0"/>
              <a:t>Link to key dates document. </a:t>
            </a:r>
            <a:r>
              <a:rPr lang="en-US" dirty="0">
                <a:hlinkClick r:id="rId3"/>
              </a:rPr>
              <a:t>https://www.mdek12.org/sites/default/files/Offices/MDE/OA/OSA/LPBA/2023-2024_k-3_assessments_key_dates_0.pdf</a:t>
            </a:r>
            <a:endParaRPr lang="en-US" dirty="0"/>
          </a:p>
          <a:p>
            <a:pPr algn="l">
              <a:buFont typeface="Arial" panose="020B0604020202020204" pitchFamily="34" charset="0"/>
              <a:buNone/>
            </a:pPr>
            <a:endParaRPr lang="en-US" b="0" i="0" dirty="0">
              <a:solidFill>
                <a:schemeClr val="tx1"/>
              </a:solidFill>
              <a:effectLst/>
              <a:latin typeface="+mn-lt"/>
            </a:endParaRPr>
          </a:p>
          <a:p>
            <a:pPr algn="l">
              <a:buFont typeface="Arial" panose="020B0604020202020204" pitchFamily="34" charset="0"/>
              <a:buNone/>
            </a:pPr>
            <a:r>
              <a:rPr lang="en-US" b="0" i="0" dirty="0">
                <a:solidFill>
                  <a:srgbClr val="232333"/>
                </a:solidFill>
                <a:effectLst/>
                <a:latin typeface="Almaden Sans"/>
              </a:rPr>
              <a:t>Now, if you look in the middle you'll see some really key dates, I want to call out the screening window dates for the pre-test and the post test. you're required to test all of your students within the first 30 days of school beginning the day you start school so, believe it or not, looking at the dates the screening window for the Mississippi kindergarten readiness assessment actually starts July 20. Beginning July 20</a:t>
            </a:r>
            <a:r>
              <a:rPr lang="en-US" b="0" i="0" baseline="30000" dirty="0">
                <a:solidFill>
                  <a:srgbClr val="232333"/>
                </a:solidFill>
                <a:effectLst/>
                <a:latin typeface="Almaden Sans"/>
              </a:rPr>
              <a:t>th</a:t>
            </a:r>
            <a:r>
              <a:rPr lang="en-US" b="0" i="0" dirty="0">
                <a:solidFill>
                  <a:srgbClr val="232333"/>
                </a:solidFill>
                <a:effectLst/>
                <a:latin typeface="Almaden Sans"/>
              </a:rPr>
              <a:t>, we would have 30 days of school from July 20</a:t>
            </a:r>
            <a:r>
              <a:rPr lang="en-US" b="0" i="0" baseline="30000" dirty="0">
                <a:solidFill>
                  <a:srgbClr val="232333"/>
                </a:solidFill>
                <a:effectLst/>
                <a:latin typeface="Almaden Sans"/>
              </a:rPr>
              <a:t>th</a:t>
            </a:r>
            <a:r>
              <a:rPr lang="en-US" b="0" i="0" dirty="0">
                <a:solidFill>
                  <a:srgbClr val="232333"/>
                </a:solidFill>
                <a:effectLst/>
                <a:latin typeface="Almaden Sans"/>
              </a:rPr>
              <a:t> to get all your students tested. So, the reports are going to reflect the benchmarks for both the fall and the spring, according to the benchmarks set.</a:t>
            </a:r>
          </a:p>
          <a:p>
            <a:pPr algn="l">
              <a:buFont typeface="Arial" panose="020B0604020202020204" pitchFamily="34" charset="0"/>
              <a:buNone/>
            </a:pPr>
            <a:endParaRPr lang="en-US" b="0" i="0" dirty="0">
              <a:solidFill>
                <a:srgbClr val="232333"/>
              </a:solidFill>
              <a:effectLst/>
              <a:latin typeface="Almaden Sans"/>
            </a:endParaRPr>
          </a:p>
          <a:p>
            <a:pPr algn="l">
              <a:buFont typeface="Arial" panose="020B0604020202020204" pitchFamily="34" charset="0"/>
              <a:buNone/>
            </a:pPr>
            <a:r>
              <a:rPr lang="en-US" b="0" i="0" dirty="0">
                <a:solidFill>
                  <a:srgbClr val="232333"/>
                </a:solidFill>
                <a:effectLst/>
                <a:latin typeface="Almaden Sans"/>
              </a:rPr>
              <a:t>The metrics for kindergarten, what are we looking for we're looking for a scale score of 530 is a measure of readiness for Mississippi in the fall. However, that number changes in the spring, so if you have a kindergartner in the spring, the Scaled score goal is a 681. If you have pre-kindergarten students, we're not looking for a scale score cut in the fall window, but in the spring, it is a scale score of 498. So, keep those in mind as you go through, and you may want to screenshot this document or look this up in their PowerPoint as you go through take a note of these spring dates as well, so that you have those on your calendars.</a:t>
            </a:r>
          </a:p>
          <a:p>
            <a:pPr algn="l">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5</a:t>
            </a:fld>
            <a:endParaRPr lang="en-US"/>
          </a:p>
        </p:txBody>
      </p:sp>
    </p:spTree>
    <p:extLst>
      <p:ext uri="{BB962C8B-B14F-4D97-AF65-F5344CB8AC3E}">
        <p14:creationId xmlns:p14="http://schemas.microsoft.com/office/powerpoint/2010/main" val="2788757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page that comes up for your students will ensure the correct student is logging in. </a:t>
            </a:r>
            <a:r>
              <a:rPr lang="en-US" baseline="0" dirty="0"/>
              <a:t>This is a GREAT page for the test monitor to </a:t>
            </a:r>
            <a:r>
              <a:rPr lang="en-US" u="sng" baseline="0" dirty="0">
                <a:highlight>
                  <a:srgbClr val="FFFF00"/>
                </a:highlight>
              </a:rPr>
              <a:t>double check </a:t>
            </a:r>
            <a:r>
              <a:rPr lang="en-US" baseline="0" dirty="0"/>
              <a:t>that the account listed is the correct one for the student seated at the computer. We want to ensure the correct student is assessing under his or her name to keep them from having to test again. </a:t>
            </a:r>
          </a:p>
          <a:p>
            <a:endParaRPr lang="en-US" baseline="0"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41</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5279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a:t>
            </a:r>
            <a:r>
              <a:rPr lang="en-US" baseline="0" dirty="0"/>
              <a:t> student will click on the STAR Early Literacy icon to begin the test. </a:t>
            </a:r>
          </a:p>
          <a:p>
            <a:pPr marL="172053" indent="-172053">
              <a:buFont typeface="Arial" panose="020B0604020202020204" pitchFamily="34" charset="0"/>
              <a:buChar char="•"/>
            </a:pPr>
            <a:r>
              <a:rPr lang="en-US" b="0" baseline="0" dirty="0"/>
              <a:t>Notice that the administrator will be able to verify that the correct student is taking the test by using the information on the gray bar at the top of the page.</a:t>
            </a:r>
            <a:endParaRPr lang="en-US" b="1"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42</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4296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they click on the Star Early Literacy tile, the Student</a:t>
            </a:r>
            <a:r>
              <a:rPr lang="en-US" baseline="0" dirty="0"/>
              <a:t> will begin with 3  to 7 practice items. Once they’ve answered three correctly, it will prompt them to the assessment. </a:t>
            </a:r>
          </a:p>
          <a:p>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t>43</a:t>
            </a:fld>
            <a:endParaRPr lang="en-US"/>
          </a:p>
        </p:txBody>
      </p:sp>
    </p:spTree>
    <p:extLst>
      <p:ext uri="{BB962C8B-B14F-4D97-AF65-F5344CB8AC3E}">
        <p14:creationId xmlns:p14="http://schemas.microsoft.com/office/powerpoint/2010/main" val="1172804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students</a:t>
            </a:r>
            <a:r>
              <a:rPr lang="en-US" baseline="0" dirty="0"/>
              <a:t> will begin the test. They will not need to click anything to begin. </a:t>
            </a:r>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t>44</a:t>
            </a:fld>
            <a:endParaRPr lang="en-US"/>
          </a:p>
        </p:txBody>
      </p:sp>
    </p:spTree>
    <p:extLst>
      <p:ext uri="{BB962C8B-B14F-4D97-AF65-F5344CB8AC3E}">
        <p14:creationId xmlns:p14="http://schemas.microsoft.com/office/powerpoint/2010/main" val="3214033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703263"/>
            <a:ext cx="5637212" cy="3522662"/>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This is an example of what a possible question will look like </a:t>
            </a:r>
          </a:p>
          <a:p>
            <a:pPr marL="172053" indent="-172053">
              <a:buFont typeface="Arial" panose="020B0604020202020204" pitchFamily="34" charset="0"/>
              <a:buChar char="•"/>
            </a:pPr>
            <a:r>
              <a:rPr lang="en-US" baseline="0" dirty="0"/>
              <a:t>There are 3 multiple choice items for each question </a:t>
            </a:r>
          </a:p>
          <a:p>
            <a:pPr marL="172053" indent="-172053">
              <a:buFont typeface="Arial" panose="020B0604020202020204" pitchFamily="34" charset="0"/>
              <a:buChar char="•"/>
            </a:pPr>
            <a:r>
              <a:rPr lang="en-US" baseline="0" dirty="0"/>
              <a:t>When the question is being read to the student, you will see the bunny ears are pointed down as he is listening to the question,  </a:t>
            </a:r>
          </a:p>
          <a:p>
            <a:pPr marL="172053" indent="-172053">
              <a:buFont typeface="Arial" panose="020B0604020202020204" pitchFamily="34" charset="0"/>
              <a:buChar char="•"/>
            </a:pPr>
            <a:r>
              <a:rPr lang="en-US" b="1" baseline="0" dirty="0"/>
              <a:t>(CLICK)  </a:t>
            </a:r>
            <a:r>
              <a:rPr lang="en-US" b="0" baseline="0" dirty="0"/>
              <a:t>Once the question is finished being read to the student, you will notice the bunny ears pop up. If a student would like to have the question reread to them, they will simply click on the bunny icon in the top right corner </a:t>
            </a:r>
          </a:p>
          <a:p>
            <a:pPr marL="172053" indent="-172053">
              <a:buFont typeface="Arial" panose="020B0604020202020204" pitchFamily="34" charset="0"/>
              <a:buChar char="•"/>
            </a:pPr>
            <a:r>
              <a:rPr lang="en-US" b="0" baseline="0" dirty="0"/>
              <a:t>After 10 seconds without an answer, the question will automatically be reread to them and if they choose to not answer, it will advance to the next question </a:t>
            </a:r>
          </a:p>
          <a:p>
            <a:pPr marL="172053" indent="-172053">
              <a:buFont typeface="Arial" panose="020B0604020202020204" pitchFamily="34" charset="0"/>
              <a:buChar char="•"/>
            </a:pPr>
            <a:r>
              <a:rPr lang="en-US" baseline="0" dirty="0"/>
              <a:t>Student’s can select an answer at anytime, however the Next button must appear, and this only occurs after the entire question has been read to the student</a:t>
            </a:r>
          </a:p>
          <a:p>
            <a:pPr marL="172053" indent="-172053">
              <a:buFont typeface="Arial" panose="020B0604020202020204" pitchFamily="34" charset="0"/>
              <a:buChar char="•"/>
            </a:pPr>
            <a:r>
              <a:rPr lang="en-US" baseline="0" dirty="0"/>
              <a:t>A student can only move on to the following item after clicking Next</a:t>
            </a:r>
          </a:p>
          <a:p>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45</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8953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5323" indent="-175323">
              <a:spcBef>
                <a:spcPct val="0"/>
              </a:spcBef>
              <a:buFont typeface="Arial" pitchFamily="34" charset="0"/>
              <a:buChar char="•"/>
            </a:pPr>
            <a:r>
              <a:rPr lang="en-US" b="1" dirty="0"/>
              <a:t> A quick overview: </a:t>
            </a:r>
          </a:p>
          <a:p>
            <a:pPr marL="175323" indent="-175323">
              <a:spcBef>
                <a:spcPct val="0"/>
              </a:spcBef>
              <a:buFont typeface="Arial" pitchFamily="34" charset="0"/>
              <a:buChar char="•"/>
            </a:pPr>
            <a:r>
              <a:rPr lang="en-US" b="1" dirty="0"/>
              <a:t>Practice items: </a:t>
            </a:r>
            <a:r>
              <a:rPr lang="en-US" dirty="0"/>
              <a:t>The first time students test they will see a few practice items.</a:t>
            </a:r>
            <a:r>
              <a:rPr lang="en-US" b="1" dirty="0"/>
              <a:t> </a:t>
            </a:r>
            <a:r>
              <a:rPr lang="en-US" dirty="0"/>
              <a:t>The practice session before the test allows students to get comfortable with the test interface and to make sure that they know how to operate it properly. As soon as a student has answered three practice questions correctly, the program takes the student into the actual test. If the student is not successful</a:t>
            </a:r>
            <a:r>
              <a:rPr lang="en-US" baseline="0" dirty="0"/>
              <a:t> with the practice items</a:t>
            </a:r>
            <a:r>
              <a:rPr lang="en-US" dirty="0"/>
              <a:t>, STAR will halt the testing session and tell the student to ask the teacher for help. It may be that the student needs help operating the mouse or hearing the prompts, in which case the monitor should work with the student to correct the problem. </a:t>
            </a:r>
            <a:r>
              <a:rPr lang="en-US" b="1" dirty="0">
                <a:solidFill>
                  <a:srgbClr val="FF0000"/>
                </a:solidFill>
              </a:rPr>
              <a:t>If a student is unable to answer the practice items – please refer to the FAQ Document </a:t>
            </a:r>
          </a:p>
          <a:p>
            <a:pPr marL="175323" indent="-175323">
              <a:spcBef>
                <a:spcPct val="0"/>
              </a:spcBef>
              <a:buFont typeface="Arial" pitchFamily="34" charset="0"/>
              <a:buChar char="•"/>
            </a:pPr>
            <a:r>
              <a:rPr lang="en-US" b="1" dirty="0"/>
              <a:t>Item time limits: [click]</a:t>
            </a:r>
            <a:r>
              <a:rPr lang="en-US" b="0" dirty="0"/>
              <a:t> </a:t>
            </a:r>
            <a:r>
              <a:rPr lang="en-US" dirty="0"/>
              <a:t>There is not an overall time limit for students to complete the test, but there are time limits for each individual item (90 seconds for each item; and then move onto the next question). Our data have shown that nearly all students are able to answer items within this amount of time. In STAR Early Literacy, the listening prompt is repeated</a:t>
            </a:r>
            <a:r>
              <a:rPr lang="en-US" baseline="0" dirty="0"/>
              <a:t> every 10-15 seconds for students.  Students can also choose to listen to the prompt again by selecting the “Listen” option on the screen. </a:t>
            </a:r>
          </a:p>
          <a:p>
            <a:pPr marL="175323" indent="-175323">
              <a:spcBef>
                <a:spcPct val="0"/>
              </a:spcBef>
              <a:buFont typeface="Arial" pitchFamily="34" charset="0"/>
              <a:buChar char="•"/>
            </a:pPr>
            <a:r>
              <a:rPr lang="en-US" b="1" dirty="0"/>
              <a:t>Pause</a:t>
            </a:r>
            <a:r>
              <a:rPr lang="en-US" b="1" baseline="0" dirty="0"/>
              <a:t> a test/</a:t>
            </a:r>
            <a:r>
              <a:rPr lang="en-US" b="1" dirty="0"/>
              <a:t>Stopping a test: [click] </a:t>
            </a:r>
            <a:r>
              <a:rPr lang="en-US" dirty="0"/>
              <a:t>If you need to stop a student’s test after they’ve started, use </a:t>
            </a:r>
            <a:r>
              <a:rPr lang="en-US" b="1" dirty="0" err="1"/>
              <a:t>Ctrl+A</a:t>
            </a:r>
            <a:r>
              <a:rPr lang="en-US" b="1" dirty="0"/>
              <a:t> </a:t>
            </a:r>
            <a:r>
              <a:rPr lang="en-US" dirty="0"/>
              <a:t>and enter the monitor password. This is different</a:t>
            </a:r>
            <a:r>
              <a:rPr lang="en-US" baseline="0" dirty="0"/>
              <a:t> than the password used to log students in to the test each day. </a:t>
            </a:r>
            <a:r>
              <a:rPr lang="en-US" dirty="0"/>
              <a:t>The default monitor password is “admin.” If the “resume later” option is chosen, the student has up to a week to complete the test. Having students pause</a:t>
            </a:r>
            <a:r>
              <a:rPr lang="en-US" baseline="0" dirty="0"/>
              <a:t> and resume tests often can be distracting for them, so use this option sparingly.</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214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9730" indent="-292203">
              <a:defRPr>
                <a:solidFill>
                  <a:schemeClr val="tx1"/>
                </a:solidFill>
                <a:latin typeface="Arial" charset="0"/>
              </a:defRPr>
            </a:lvl2pPr>
            <a:lvl3pPr marL="1168815" indent="-233762">
              <a:defRPr>
                <a:solidFill>
                  <a:schemeClr val="tx1"/>
                </a:solidFill>
                <a:latin typeface="Arial" charset="0"/>
              </a:defRPr>
            </a:lvl3pPr>
            <a:lvl4pPr marL="1636342" indent="-233762">
              <a:defRPr>
                <a:solidFill>
                  <a:schemeClr val="tx1"/>
                </a:solidFill>
                <a:latin typeface="Arial" charset="0"/>
              </a:defRPr>
            </a:lvl4pPr>
            <a:lvl5pPr marL="2103868" indent="-233762">
              <a:defRPr>
                <a:solidFill>
                  <a:schemeClr val="tx1"/>
                </a:solidFill>
                <a:latin typeface="Arial" charset="0"/>
              </a:defRPr>
            </a:lvl5pPr>
            <a:lvl6pPr marL="2571393" indent="-233762" fontAlgn="base">
              <a:spcBef>
                <a:spcPct val="0"/>
              </a:spcBef>
              <a:spcAft>
                <a:spcPct val="0"/>
              </a:spcAft>
              <a:defRPr>
                <a:solidFill>
                  <a:schemeClr val="tx1"/>
                </a:solidFill>
                <a:latin typeface="Arial" charset="0"/>
              </a:defRPr>
            </a:lvl6pPr>
            <a:lvl7pPr marL="3038919" indent="-233762" fontAlgn="base">
              <a:spcBef>
                <a:spcPct val="0"/>
              </a:spcBef>
              <a:spcAft>
                <a:spcPct val="0"/>
              </a:spcAft>
              <a:defRPr>
                <a:solidFill>
                  <a:schemeClr val="tx1"/>
                </a:solidFill>
                <a:latin typeface="Arial" charset="0"/>
              </a:defRPr>
            </a:lvl7pPr>
            <a:lvl8pPr marL="3506445" indent="-233762" fontAlgn="base">
              <a:spcBef>
                <a:spcPct val="0"/>
              </a:spcBef>
              <a:spcAft>
                <a:spcPct val="0"/>
              </a:spcAft>
              <a:defRPr>
                <a:solidFill>
                  <a:schemeClr val="tx1"/>
                </a:solidFill>
                <a:latin typeface="Arial" charset="0"/>
              </a:defRPr>
            </a:lvl8pPr>
            <a:lvl9pPr marL="3973972" indent="-233762" fontAlgn="base">
              <a:spcBef>
                <a:spcPct val="0"/>
              </a:spcBef>
              <a:spcAft>
                <a:spcPct val="0"/>
              </a:spcAft>
              <a:defRPr>
                <a:solidFill>
                  <a:schemeClr val="tx1"/>
                </a:solidFill>
                <a:latin typeface="Arial" charset="0"/>
              </a:defRPr>
            </a:lvl9pPr>
          </a:lstStyle>
          <a:p>
            <a:pPr>
              <a:defRPr/>
            </a:pPr>
            <a:fld id="{4D768212-3BD6-4FB6-872B-75FF93AB98D8}" type="slidenum">
              <a:rPr lang="en-US" smtClean="0">
                <a:solidFill>
                  <a:prstClr val="black"/>
                </a:solidFill>
                <a:latin typeface="Calibri" pitchFamily="34" charset="0"/>
              </a:rPr>
              <a:pPr>
                <a:defRPr/>
              </a:pPr>
              <a:t>46</a:t>
            </a:fld>
            <a:endParaRPr lang="en-US">
              <a:solidFill>
                <a:prstClr val="black"/>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assessment, the student will be returned to the K readiness home page. They will not see results.  </a:t>
            </a:r>
          </a:p>
        </p:txBody>
      </p:sp>
      <p:sp>
        <p:nvSpPr>
          <p:cNvPr id="4" name="Slide Number Placeholder 3"/>
          <p:cNvSpPr>
            <a:spLocks noGrp="1"/>
          </p:cNvSpPr>
          <p:nvPr>
            <p:ph type="sldNum" sz="quarter" idx="5"/>
          </p:nvPr>
        </p:nvSpPr>
        <p:spPr/>
        <p:txBody>
          <a:bodyPr/>
          <a:lstStyle/>
          <a:p>
            <a:fld id="{B895B21A-32BE-447E-8204-B50F50E16DC9}" type="slidenum">
              <a:rPr lang="en-US" smtClean="0"/>
              <a:t>47</a:t>
            </a:fld>
            <a:endParaRPr lang="en-US"/>
          </a:p>
        </p:txBody>
      </p:sp>
    </p:spTree>
    <p:extLst>
      <p:ext uri="{BB962C8B-B14F-4D97-AF65-F5344CB8AC3E}">
        <p14:creationId xmlns:p14="http://schemas.microsoft.com/office/powerpoint/2010/main" val="3197919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aseline="0" dirty="0"/>
              <a:t>District contacts will receive an email with login information. Please note that that usernames and passwords </a:t>
            </a:r>
            <a:r>
              <a:rPr lang="en-US" b="1" baseline="0" dirty="0"/>
              <a:t>are now case sensitive</a:t>
            </a:r>
            <a:r>
              <a:rPr lang="en-US" baseline="0" dirty="0"/>
              <a:t>.</a:t>
            </a:r>
            <a:r>
              <a:rPr lang="en-US" b="1" i="0" baseline="0" dirty="0">
                <a:solidFill>
                  <a:srgbClr val="232333"/>
                </a:solidFill>
                <a:effectLst/>
                <a:latin typeface="Almaden Sans"/>
              </a:rPr>
              <a:t> </a:t>
            </a:r>
            <a:endParaRPr lang="en-US" dirty="0"/>
          </a:p>
        </p:txBody>
      </p:sp>
      <p:sp>
        <p:nvSpPr>
          <p:cNvPr id="4" name="Slide Number Placeholder 3"/>
          <p:cNvSpPr>
            <a:spLocks noGrp="1"/>
          </p:cNvSpPr>
          <p:nvPr>
            <p:ph type="sldNum" sz="quarter" idx="5"/>
          </p:nvPr>
        </p:nvSpPr>
        <p:spPr/>
        <p:txBody>
          <a:bodyPr/>
          <a:lstStyle/>
          <a:p>
            <a:fld id="{61F50D73-0DB4-40B0-9893-21385BC0A920}" type="slidenum">
              <a:rPr lang="en-US" smtClean="0"/>
              <a:t>48</a:t>
            </a:fld>
            <a:endParaRPr lang="en-US"/>
          </a:p>
        </p:txBody>
      </p:sp>
    </p:spTree>
    <p:extLst>
      <p:ext uri="{BB962C8B-B14F-4D97-AF65-F5344CB8AC3E}">
        <p14:creationId xmlns:p14="http://schemas.microsoft.com/office/powerpoint/2010/main" val="11134024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Administrators will access the test via</a:t>
            </a:r>
            <a:r>
              <a:rPr lang="en-US" baseline="0" dirty="0"/>
              <a:t> the Mississippi Department of Education K Readiness . </a:t>
            </a:r>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49</a:t>
            </a:fld>
            <a:endParaRPr lang="en-US"/>
          </a:p>
        </p:txBody>
      </p:sp>
    </p:spTree>
    <p:extLst>
      <p:ext uri="{BB962C8B-B14F-4D97-AF65-F5344CB8AC3E}">
        <p14:creationId xmlns:p14="http://schemas.microsoft.com/office/powerpoint/2010/main" val="1704745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Enter</a:t>
            </a:r>
            <a:r>
              <a:rPr lang="en-US" baseline="0" dirty="0"/>
              <a:t> your email and password. </a:t>
            </a:r>
          </a:p>
          <a:p>
            <a:pPr marL="172053" indent="-172053">
              <a:buFont typeface="Arial" panose="020B0604020202020204" pitchFamily="34" charset="0"/>
              <a:buChar char="•"/>
            </a:pPr>
            <a:r>
              <a:rPr lang="en-US" baseline="0" dirty="0"/>
              <a:t>(When you are set up to be an administrator for this assessment, you are sent an email asking you to activate your account and set your password. We will talk about this later in the webinar.)</a:t>
            </a:r>
          </a:p>
          <a:p>
            <a:pPr marL="172053" indent="-172053">
              <a:buFont typeface="Arial" panose="020B0604020202020204" pitchFamily="34" charset="0"/>
              <a:buChar char="•"/>
            </a:pPr>
            <a:r>
              <a:rPr lang="en-US" baseline="0" dirty="0"/>
              <a:t>Once the DTC’s have been added, they can go in and add all other admins within the site. We will talk more about this in a moment</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50</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47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32333"/>
                </a:solidFill>
                <a:effectLst/>
                <a:latin typeface="Almaden Sans"/>
              </a:rPr>
              <a:t>The scaled score is set by Mississippi Department of Education and in the fall, that is a target of 530. With these scores on the enterprise scale, it is an approximate range scale score with the students age, so a student here, who is approximately four years and five months would approximate to a 450-scale score if I'm a student at approximately five years old somewhere between that 500-600 hundred score is typical; of course, we're talking about children so we're going to have a range but that's Just to give you an idea of how this scale works.</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6</a:t>
            </a:fld>
            <a:endParaRPr lang="en-US"/>
          </a:p>
        </p:txBody>
      </p:sp>
    </p:spTree>
    <p:extLst>
      <p:ext uri="{BB962C8B-B14F-4D97-AF65-F5344CB8AC3E}">
        <p14:creationId xmlns:p14="http://schemas.microsoft.com/office/powerpoint/2010/main" val="2457129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Once you have</a:t>
            </a:r>
            <a:r>
              <a:rPr lang="en-US" baseline="0" dirty="0"/>
              <a:t> logged in, this is where you will find the Test Administrator Code. Note that </a:t>
            </a:r>
            <a:r>
              <a:rPr lang="en-US" u="sng" baseline="0" dirty="0"/>
              <a:t>this code is school specific and changes daily</a:t>
            </a:r>
            <a:r>
              <a:rPr lang="en-US" baseline="0" dirty="0"/>
              <a:t>. You will be able to see the codes for each school you are an administrator for. This code is necessary for students to login to test.</a:t>
            </a:r>
          </a:p>
          <a:p>
            <a:pPr marL="172053" indent="-172053">
              <a:buFont typeface="Arial" panose="020B0604020202020204" pitchFamily="34" charset="0"/>
              <a:buChar char="•"/>
            </a:pPr>
            <a:r>
              <a:rPr lang="en-US" baseline="0" dirty="0"/>
              <a:t>You can choose to manage students, which would only need to be utilized to search students – the only admin that would utilize the Add new student feature would be our School 500 folks. </a:t>
            </a:r>
          </a:p>
          <a:p>
            <a:pPr marL="172053" indent="-172053">
              <a:buFont typeface="Arial" panose="020B0604020202020204" pitchFamily="34" charset="0"/>
              <a:buChar char="•"/>
            </a:pPr>
            <a:r>
              <a:rPr lang="en-US" baseline="0" dirty="0"/>
              <a:t>Notice that there is a Live Chat tab in the upper right-hand corner. If you have questions, you can click on this for immediate assistance. This tab is present on each page you will need to navigate through.</a:t>
            </a:r>
          </a:p>
          <a:p>
            <a:pPr marL="172053" indent="-172053">
              <a:buFont typeface="Arial" panose="020B0604020202020204" pitchFamily="34" charset="0"/>
              <a:buChar char="•"/>
            </a:pPr>
            <a:r>
              <a:rPr lang="en-US" baseline="0" dirty="0"/>
              <a:t>You can also check on this screen, the gray bar at the top of the page to be sure you are logged in correctly.</a:t>
            </a:r>
          </a:p>
          <a:p>
            <a:pPr marL="172053" indent="-172053">
              <a:buFont typeface="Arial" panose="020B0604020202020204" pitchFamily="34" charset="0"/>
              <a:buChar char="•"/>
            </a:pPr>
            <a:endParaRPr lang="en-US" baseline="0" dirty="0"/>
          </a:p>
          <a:p>
            <a:pPr marL="172053" indent="-172053" defTabSz="924458">
              <a:buFont typeface="Arial" panose="020B0604020202020204" pitchFamily="34" charset="0"/>
              <a:buChar char="•"/>
              <a:defRPr/>
            </a:pPr>
            <a:r>
              <a:rPr lang="en-US" baseline="0" dirty="0"/>
              <a:t>CLICK:– ---I want to call out that the only admin that should use the Add Students within the manage Students tile should be the School 500 districts. For the School 500 users, PLEASE ENSURE YOU ARE Selecting the correct school under the drop-down menu on the Add new Student page. </a:t>
            </a:r>
          </a:p>
          <a:p>
            <a:pPr marL="172053" indent="-172053" defTabSz="924458">
              <a:buFont typeface="Arial" panose="020B0604020202020204" pitchFamily="34" charset="0"/>
              <a:buChar char="•"/>
              <a:defRPr/>
            </a:pPr>
            <a:r>
              <a:rPr lang="en-US" baseline="0" dirty="0"/>
              <a:t>All others districts just know that your student’s will not show up in the portal until they have been added into your Student Information System</a:t>
            </a:r>
          </a:p>
          <a:p>
            <a:pPr marL="172053" indent="-172053" defTabSz="924458">
              <a:buFont typeface="Arial" panose="020B0604020202020204" pitchFamily="34" charset="0"/>
              <a:buChar char="•"/>
              <a:defRPr/>
            </a:pPr>
            <a:r>
              <a:rPr lang="en-US" baseline="0" dirty="0"/>
              <a:t>It is critical that only 500  students are manually added. If students are missing, please reach out and let us know to help you resolve the issue. </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51</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1781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add additional administrators, you would choose Manage</a:t>
            </a:r>
            <a:r>
              <a:rPr lang="en-US" baseline="0" dirty="0"/>
              <a:t> Administrators</a:t>
            </a:r>
            <a:r>
              <a:rPr lang="en-US" dirty="0"/>
              <a:t>.</a:t>
            </a:r>
            <a:r>
              <a:rPr lang="en-US" baseline="0" dirty="0"/>
              <a:t> </a:t>
            </a:r>
            <a:endParaRPr lang="en-US" b="0"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52</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8341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a:t>
            </a:r>
            <a:r>
              <a:rPr lang="en-US" baseline="0" dirty="0"/>
              <a:t> first screen you will see will show a list of all administrators for your School &amp; Districts</a:t>
            </a:r>
          </a:p>
          <a:p>
            <a:pPr marL="172053" indent="-172053">
              <a:buFont typeface="Arial" panose="020B0604020202020204" pitchFamily="34" charset="0"/>
              <a:buChar char="•"/>
            </a:pPr>
            <a:r>
              <a:rPr lang="en-US" baseline="0" dirty="0"/>
              <a:t>It is your responsibility to ensure you have the correct admin within your site, so please check to make sure if someone has moved on from the school or district to remove them from the list of admin </a:t>
            </a:r>
          </a:p>
          <a:p>
            <a:pPr marL="172053" indent="-172053">
              <a:buFont typeface="Arial" panose="020B0604020202020204" pitchFamily="34" charset="0"/>
              <a:buChar char="•"/>
            </a:pPr>
            <a:r>
              <a:rPr lang="en-US" baseline="0" dirty="0"/>
              <a:t>Here you can edit their information and check their status.</a:t>
            </a:r>
          </a:p>
          <a:p>
            <a:pPr marL="172053" indent="-172053">
              <a:buFont typeface="Arial" panose="020B0604020202020204" pitchFamily="34" charset="0"/>
              <a:buChar char="•"/>
            </a:pPr>
            <a:r>
              <a:rPr lang="en-US" baseline="0" dirty="0"/>
              <a:t>If you do not see an administrator you are searching for, you can click Add an Administrator at the bottom of this page.</a:t>
            </a:r>
            <a:endParaRPr lang="en-US" dirty="0"/>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53</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4723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endParaRPr lang="en-US" dirty="0"/>
          </a:p>
          <a:p>
            <a:pPr marL="172053" indent="-172053">
              <a:buFont typeface="Arial" panose="020B0604020202020204" pitchFamily="34" charset="0"/>
              <a:buChar char="•"/>
            </a:pPr>
            <a:r>
              <a:rPr lang="en-US" dirty="0"/>
              <a:t>You will need to enter the first and last name of the staff member,</a:t>
            </a:r>
            <a:r>
              <a:rPr lang="en-US" baseline="0" dirty="0"/>
              <a:t>  check the correct school name, and the staff member’s email address. </a:t>
            </a:r>
          </a:p>
          <a:p>
            <a:pPr marL="172053" indent="-172053">
              <a:buFont typeface="Arial" panose="020B0604020202020204" pitchFamily="34" charset="0"/>
              <a:buChar char="•"/>
            </a:pPr>
            <a:r>
              <a:rPr lang="en-US" baseline="0" dirty="0"/>
              <a:t>Note that the Add Students and Add Administrators boxes to the right of the staff member can be checked – We advise to be aware when adding admin to the different level of permissions given to the right. </a:t>
            </a:r>
          </a:p>
          <a:p>
            <a:pPr marL="172053" indent="-172053">
              <a:buFont typeface="Arial" panose="020B0604020202020204" pitchFamily="34" charset="0"/>
              <a:buChar char="•"/>
            </a:pPr>
            <a:r>
              <a:rPr lang="en-US" baseline="0" dirty="0"/>
              <a:t>You will be able to see a current list of administrators in your school as well as their permissions if you need to check if they have been added. </a:t>
            </a:r>
            <a:endParaRPr lang="en-US" dirty="0"/>
          </a:p>
          <a:p>
            <a:pPr marL="172053" indent="-172053">
              <a:buFont typeface="Arial" panose="020B0604020202020204" pitchFamily="34" charset="0"/>
              <a:buChar char="•"/>
            </a:pPr>
            <a:r>
              <a:rPr lang="en-US" baseline="0" dirty="0"/>
              <a:t>An email will be sent to the new administrator with instructions on how to activate their access and set a password. </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54</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9322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baseline="0" dirty="0"/>
              <a:t>An email will be sent to the new administrator with instructions on how to activate their access and set a password. </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55</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5765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informed</a:t>
            </a:r>
            <a:r>
              <a:rPr lang="en-US" baseline="0" dirty="0"/>
              <a:t> that the staff member was added successfully.</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56</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9842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Once</a:t>
            </a:r>
            <a:r>
              <a:rPr lang="en-US" baseline="0" dirty="0"/>
              <a:t> a staff member has been successfully added, they will receive an email asking them to activate their account and set a password. </a:t>
            </a:r>
          </a:p>
          <a:p>
            <a:pPr marL="172053" indent="-172053">
              <a:buFont typeface="Arial" panose="020B0604020202020204" pitchFamily="34" charset="0"/>
              <a:buChar char="•"/>
            </a:pPr>
            <a:r>
              <a:rPr lang="en-US" baseline="0" dirty="0"/>
              <a:t>He or she should copy the activation code listed at the bottom of the email.</a:t>
            </a:r>
          </a:p>
          <a:p>
            <a:pPr marL="172053" indent="-172053">
              <a:buFont typeface="Arial" panose="020B0604020202020204" pitchFamily="34" charset="0"/>
              <a:buChar char="•"/>
            </a:pPr>
            <a:r>
              <a:rPr lang="en-US" baseline="0" dirty="0"/>
              <a:t>They may need to delete this e-mail</a:t>
            </a: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57</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1375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activate their account, the administrator needs to enter (paste) their activation</a:t>
            </a:r>
            <a:r>
              <a:rPr lang="en-US" baseline="0" dirty="0"/>
              <a:t> code and click Activate.</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58</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1035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You will need to enter and re-enter a password.  </a:t>
            </a:r>
          </a:p>
          <a:p>
            <a:pPr marL="172053" indent="-172053">
              <a:buFont typeface="Arial" panose="020B0604020202020204" pitchFamily="34" charset="0"/>
              <a:buChar char="•"/>
            </a:pPr>
            <a:r>
              <a:rPr lang="en-US" dirty="0"/>
              <a:t>The</a:t>
            </a:r>
            <a:r>
              <a:rPr lang="en-US" baseline="0" dirty="0"/>
              <a:t> password must be at least eight characters long and contain at least one letter and one number.</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59</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533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activated your</a:t>
            </a:r>
            <a:r>
              <a:rPr lang="en-US" baseline="0" dirty="0"/>
              <a:t> account, you can click on the Mississippi K Readiness Portal tab to navigate the site.</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60</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1363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scale is 300- 900. The SS set for K readiness by the Mississippi Department of Education. The scores, roughly equate to years in age. With this scale, we would expect a 4-year-old child to score within the 300- 450 SS range and a 5-year-old to score between 500-600 SS at the beginning of the year. </a:t>
            </a:r>
          </a:p>
          <a:p>
            <a:endParaRPr lang="en-US" dirty="0"/>
          </a:p>
          <a:p>
            <a:r>
              <a:rPr lang="en-US" dirty="0"/>
              <a:t>However, Mississippi K Readiness target for K Readiness is 530.</a:t>
            </a:r>
          </a:p>
          <a:p>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7</a:t>
            </a:fld>
            <a:endParaRPr lang="en-US"/>
          </a:p>
        </p:txBody>
      </p:sp>
    </p:spTree>
    <p:extLst>
      <p:ext uri="{BB962C8B-B14F-4D97-AF65-F5344CB8AC3E}">
        <p14:creationId xmlns:p14="http://schemas.microsoft.com/office/powerpoint/2010/main" val="15599478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232333"/>
                </a:solidFill>
                <a:effectLst/>
                <a:latin typeface="Almaden Sans"/>
              </a:rPr>
              <a:t>This is the best bit now because we’re here  now and we want to see reports and what we can do with this data. First, </a:t>
            </a:r>
            <a:r>
              <a:rPr lang="en-US" dirty="0"/>
              <a:t>To view reports from the K-Readiness</a:t>
            </a:r>
            <a:r>
              <a:rPr lang="en-US" baseline="0" dirty="0"/>
              <a:t> assessment, click on reports. This is where you will go to find the Enrollment Report; a list of students, their birthdates, and MSIS numbers.</a:t>
            </a:r>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61</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5517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digging into the reports, please note the correct district/school &amp; grade is selected. As mentioned earlier when getting your students ready to test, the top two reports are very helpful. </a:t>
            </a: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20FF431-D83B-4FA3-9687-FF5FF63EE7E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62</a:t>
            </a:fld>
            <a:endParaRPr 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0574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a:t>
            </a:r>
            <a:r>
              <a:rPr lang="en-US" baseline="0" dirty="0"/>
              <a:t> 1</a:t>
            </a:r>
            <a:r>
              <a:rPr lang="en-US" baseline="30000" dirty="0"/>
              <a:t>st</a:t>
            </a:r>
            <a:r>
              <a:rPr lang="en-US" baseline="0" dirty="0"/>
              <a:t> report is that Participation/Enrollment Report is very helpful during test administration</a:t>
            </a:r>
          </a:p>
          <a:p>
            <a:pPr marL="172053" indent="-172053">
              <a:buFont typeface="Arial" panose="020B0604020202020204" pitchFamily="34" charset="0"/>
              <a:buChar char="•"/>
            </a:pPr>
            <a:r>
              <a:rPr lang="en-US" baseline="0" dirty="0"/>
              <a:t>This is where you will find student names, MSIS numbers (or temporary student IDs), and birthdates. This is also a great place to check for errors in MSIS numbers and name spelling. This is where you will see duplicate students if they have been incorrectly added. </a:t>
            </a:r>
          </a:p>
          <a:p>
            <a:pPr marL="172053" indent="-172053">
              <a:buFont typeface="Arial" panose="020B0604020202020204" pitchFamily="34" charset="0"/>
              <a:buChar char="•"/>
            </a:pPr>
            <a:r>
              <a:rPr lang="en-US" dirty="0"/>
              <a:t>It</a:t>
            </a:r>
            <a:r>
              <a:rPr lang="en-US" baseline="0" dirty="0"/>
              <a:t> is recommended that you check this report before testing to ensure that all students are listed. If a student needs to be added, the student information will show up on the report immediately after the student has been added by an administrator.</a:t>
            </a:r>
            <a:endParaRPr lang="en-US" dirty="0"/>
          </a:p>
          <a:p>
            <a:pPr marL="172053" indent="-172053">
              <a:buFont typeface="Arial" panose="020B0604020202020204" pitchFamily="34" charset="0"/>
              <a:buChar char="•"/>
            </a:pPr>
            <a:r>
              <a:rPr lang="en-US" b="1" dirty="0"/>
              <a:t>[Click] </a:t>
            </a:r>
            <a:r>
              <a:rPr lang="en-US" dirty="0"/>
              <a:t>Also on this report is information about the number of students who have completed</a:t>
            </a:r>
            <a:r>
              <a:rPr lang="en-US" baseline="0" dirty="0"/>
              <a:t> testing. Administrators may want to monitor this throughout the testing window.</a:t>
            </a:r>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t>63</a:t>
            </a:fld>
            <a:endParaRPr lang="en-US"/>
          </a:p>
        </p:txBody>
      </p:sp>
    </p:spTree>
    <p:extLst>
      <p:ext uri="{BB962C8B-B14F-4D97-AF65-F5344CB8AC3E}">
        <p14:creationId xmlns:p14="http://schemas.microsoft.com/office/powerpoint/2010/main" val="1315563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This report is</a:t>
            </a:r>
            <a:r>
              <a:rPr lang="en-US" baseline="0" dirty="0"/>
              <a:t> given to students to have at their computer at the beginning of testing. </a:t>
            </a:r>
          </a:p>
          <a:p>
            <a:pPr marL="172053" indent="-172053">
              <a:buFont typeface="Arial" panose="020B0604020202020204" pitchFamily="34" charset="0"/>
              <a:buChar char="•"/>
            </a:pPr>
            <a:r>
              <a:rPr lang="en-US" baseline="0" dirty="0"/>
              <a:t>Test administrators can use this report to enter information on the Student Login page.</a:t>
            </a:r>
          </a:p>
          <a:p>
            <a:pPr marL="172053" indent="-172053">
              <a:buFont typeface="Arial" panose="020B0604020202020204" pitchFamily="34" charset="0"/>
              <a:buChar char="•"/>
            </a:pPr>
            <a:r>
              <a:rPr lang="en-US" baseline="0" dirty="0"/>
              <a:t>The report has information that is student specific (name, MSIS, and date of birth). It also includes the test code for the day of testing.</a:t>
            </a:r>
          </a:p>
          <a:p>
            <a:pPr marL="172053" indent="-172053">
              <a:buFont typeface="Arial" panose="020B0604020202020204" pitchFamily="34" charset="0"/>
              <a:buChar char="•"/>
            </a:pPr>
            <a:r>
              <a:rPr lang="en-US" baseline="0" dirty="0"/>
              <a:t>Student Authorization Tickets can be printed out prior to testing. For example, if you are testing on July 20</a:t>
            </a:r>
            <a:r>
              <a:rPr lang="en-US" baseline="30000" dirty="0"/>
              <a:t>th</a:t>
            </a:r>
            <a:r>
              <a:rPr lang="en-US" baseline="0" dirty="0"/>
              <a:t>, you can print your Student Authorization Tickets on July 19</a:t>
            </a:r>
            <a:r>
              <a:rPr lang="en-US" baseline="30000" dirty="0"/>
              <a:t>th</a:t>
            </a:r>
            <a:r>
              <a:rPr lang="en-US" baseline="0" dirty="0"/>
              <a:t>. You will need to indicate your testing date and the Daily Test Administrator Code for that date will appear on the tickets.</a:t>
            </a:r>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6078840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53" indent="-172053">
              <a:buFont typeface="Arial" panose="020B0604020202020204" pitchFamily="34" charset="0"/>
              <a:buChar char="•"/>
            </a:pPr>
            <a:r>
              <a:rPr lang="en-US" dirty="0"/>
              <a:t>There are four</a:t>
            </a:r>
            <a:r>
              <a:rPr lang="en-US" baseline="0" dirty="0"/>
              <a:t> additional reports for looking at data after students have tested.</a:t>
            </a:r>
          </a:p>
          <a:p>
            <a:pPr marL="630862" lvl="1" indent="-172053">
              <a:buFont typeface="Arial" panose="020B0604020202020204" pitchFamily="34" charset="0"/>
              <a:buChar char="•"/>
            </a:pPr>
            <a:r>
              <a:rPr lang="en-US" baseline="0" dirty="0"/>
              <a:t>Parent Report – Gives parents their child’s most recent test score, a brief definition of the score, and skills for their child to work on.</a:t>
            </a:r>
          </a:p>
          <a:p>
            <a:pPr marL="630862" lvl="1" indent="-172053">
              <a:buFont typeface="Arial" panose="020B0604020202020204" pitchFamily="34" charset="0"/>
              <a:buChar char="•"/>
            </a:pPr>
            <a:r>
              <a:rPr lang="en-US" baseline="0" dirty="0"/>
              <a:t>Diagnostic Report – Displays a student test score, their literacy classification, and their scores for specific skill sets within each sub-domain.</a:t>
            </a:r>
          </a:p>
          <a:p>
            <a:pPr marL="630862" lvl="1" indent="-172053">
              <a:buFont typeface="Arial" panose="020B0604020202020204" pitchFamily="34" charset="0"/>
              <a:buChar char="•"/>
            </a:pPr>
            <a:r>
              <a:rPr lang="en-US" baseline="0" dirty="0"/>
              <a:t>Score Summary Report – This report provides scores for all students within a teacher’s class.</a:t>
            </a:r>
          </a:p>
          <a:p>
            <a:pPr marL="630862" lvl="1" indent="-172053">
              <a:buFont typeface="Arial" panose="020B0604020202020204" pitchFamily="34" charset="0"/>
              <a:buChar char="•"/>
            </a:pPr>
            <a:r>
              <a:rPr lang="en-US" baseline="0" dirty="0"/>
              <a:t>Instructional Planning Report – Provides a list of skills that an individual student is likely ready to learn next based on the most recent test scaled score.</a:t>
            </a:r>
          </a:p>
          <a:p>
            <a:pPr marL="172053" indent="-17205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24458">
              <a:defRPr/>
            </a:pPr>
            <a:fld id="{120FF431-D83B-4FA3-9687-FF5FF63EE7E3}" type="slidenum">
              <a:rPr lang="en-US">
                <a:solidFill>
                  <a:prstClr val="black"/>
                </a:solidFill>
                <a:latin typeface="Calibri" panose="020F0502020204030204"/>
              </a:rPr>
              <a:pPr defTabSz="924458">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1127959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into support and resources </a:t>
            </a:r>
          </a:p>
        </p:txBody>
      </p:sp>
      <p:sp>
        <p:nvSpPr>
          <p:cNvPr id="4" name="Slide Number Placeholder 3"/>
          <p:cNvSpPr>
            <a:spLocks noGrp="1"/>
          </p:cNvSpPr>
          <p:nvPr>
            <p:ph type="sldNum" sz="quarter" idx="5"/>
          </p:nvPr>
        </p:nvSpPr>
        <p:spPr/>
        <p:txBody>
          <a:bodyPr/>
          <a:lstStyle/>
          <a:p>
            <a:fld id="{B895B21A-32BE-447E-8204-B50F50E16DC9}" type="slidenum">
              <a:rPr lang="en-US" smtClean="0"/>
              <a:t>66</a:t>
            </a:fld>
            <a:endParaRPr lang="en-US"/>
          </a:p>
        </p:txBody>
      </p:sp>
    </p:spTree>
    <p:extLst>
      <p:ext uri="{BB962C8B-B14F-4D97-AF65-F5344CB8AC3E}">
        <p14:creationId xmlns:p14="http://schemas.microsoft.com/office/powerpoint/2010/main" val="3485074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704850"/>
            <a:ext cx="5637212" cy="3522663"/>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E7680"/>
                </a:solidFill>
                <a:effectLst/>
                <a:latin typeface="Almaden Sans"/>
              </a:rPr>
              <a:t>Remember live chat; do not hesitate, if you have a question, we are here for you. A</a:t>
            </a:r>
            <a:r>
              <a:rPr lang="en-US" b="1" i="0" dirty="0">
                <a:solidFill>
                  <a:srgbClr val="232333"/>
                </a:solidFill>
                <a:effectLst/>
                <a:latin typeface="Almaden Sans"/>
              </a:rPr>
              <a:t>nd we've been partnered with you for a long time, and we're excited to bring our resources to you, please, use live chat in and let’s get those issues solved.</a:t>
            </a:r>
          </a:p>
          <a:p>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FBA846A-F61B-4625-9ECB-FFD29928CC5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67</a:t>
            </a:fld>
            <a:endParaRPr lang="en-US" dirty="0">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6272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6448" lvl="2" indent="-285750" defTabSz="571477">
              <a:spcBef>
                <a:spcPts val="562"/>
              </a:spcBef>
              <a:buFont typeface="Arial" panose="020B0604020202020204" pitchFamily="34" charset="0"/>
              <a:buChar char="•"/>
              <a:defRPr/>
            </a:pPr>
            <a:r>
              <a:rPr lang="en-US" b="0" i="0" dirty="0">
                <a:solidFill>
                  <a:srgbClr val="232333"/>
                </a:solidFill>
                <a:effectLst/>
                <a:latin typeface="Almaden Sans"/>
              </a:rPr>
              <a:t>Renaissance.com is going to be updated product information, so you can get that there, but if you need email help because we know, sometimes you don't have time to make the call, you need to get the email help, email us at </a:t>
            </a:r>
            <a:r>
              <a:rPr lang="en-US" sz="1200" kern="0" dirty="0">
                <a:solidFill>
                  <a:srgbClr val="222222"/>
                </a:solidFill>
                <a:latin typeface="Arial" panose="020B0604020202020204" pitchFamily="34" charset="0"/>
                <a:ea typeface="Roboto Slab" pitchFamily="50" charset="0"/>
                <a:cs typeface="Arial" panose="020B0604020202020204" pitchFamily="34" charset="0"/>
                <a:sym typeface="Roboto"/>
              </a:rPr>
              <a:t>answers@renaissance.com</a:t>
            </a:r>
          </a:p>
          <a:p>
            <a:pPr marL="806448" marR="0" lvl="2" indent="-285750" algn="l" defTabSz="571477" rtl="0" eaLnBrk="1" fontAlgn="auto" latinLnBrk="0" hangingPunct="1">
              <a:lnSpc>
                <a:spcPct val="100000"/>
              </a:lnSpc>
              <a:spcBef>
                <a:spcPts val="562"/>
              </a:spcBef>
              <a:spcAft>
                <a:spcPts val="0"/>
              </a:spcAft>
              <a:buClrTx/>
              <a:buSzTx/>
              <a:buFont typeface="Arial" panose="020B0604020202020204" pitchFamily="34" charset="0"/>
              <a:buChar char="•"/>
              <a:tabLst/>
              <a:defRPr/>
            </a:pPr>
            <a:r>
              <a:rPr lang="en-US" sz="1200" kern="0" dirty="0">
                <a:solidFill>
                  <a:srgbClr val="222222"/>
                </a:solidFill>
                <a:latin typeface="Arial" panose="020B0604020202020204" pitchFamily="34" charset="0"/>
                <a:ea typeface="Roboto Slab" pitchFamily="50" charset="0"/>
                <a:cs typeface="Arial" panose="020B0604020202020204" pitchFamily="34" charset="0"/>
                <a:sym typeface="Roboto"/>
              </a:rPr>
              <a:t>Also, we have new support request at </a:t>
            </a:r>
            <a:r>
              <a:rPr lang="en-US" sz="1200" u="sng" kern="100" dirty="0">
                <a:solidFill>
                  <a:srgbClr val="0000FF"/>
                </a:solidFill>
                <a:effectLst/>
                <a:latin typeface="+mj-lt"/>
                <a:ea typeface="Calibri" panose="020F0502020204030204" pitchFamily="34" charset="0"/>
                <a:cs typeface="Times New Roman" panose="02020603050405020304" pitchFamily="18" charset="0"/>
                <a:hlinkClick r:id="rId3"/>
              </a:rPr>
              <a:t>https://www.renaissance.com/request-support/</a:t>
            </a:r>
            <a:r>
              <a:rPr lang="en-US" sz="1200" kern="100" dirty="0">
                <a:effectLst/>
                <a:latin typeface="+mj-lt"/>
                <a:ea typeface="Calibri" panose="020F0502020204030204" pitchFamily="34" charset="0"/>
                <a:cs typeface="Times New Roman" panose="02020603050405020304" pitchFamily="18" charset="0"/>
              </a:rPr>
              <a:t> </a:t>
            </a:r>
          </a:p>
          <a:p>
            <a:pPr marL="806448" marR="0" lvl="2" indent="-285750" algn="l" defTabSz="571477" rtl="0" eaLnBrk="1" fontAlgn="auto" latinLnBrk="0" hangingPunct="1">
              <a:lnSpc>
                <a:spcPct val="100000"/>
              </a:lnSpc>
              <a:spcBef>
                <a:spcPts val="562"/>
              </a:spcBef>
              <a:spcAft>
                <a:spcPts val="0"/>
              </a:spcAft>
              <a:buClrTx/>
              <a:buSzTx/>
              <a:buFont typeface="Arial" panose="020B0604020202020204" pitchFamily="34" charset="0"/>
              <a:buChar char="•"/>
              <a:tabLst/>
              <a:defRPr/>
            </a:pPr>
            <a:r>
              <a:rPr lang="en-US" sz="1200" kern="100" dirty="0">
                <a:solidFill>
                  <a:srgbClr val="222222"/>
                </a:solidFill>
                <a:effectLst/>
                <a:latin typeface="+mj-lt"/>
                <a:ea typeface="Roboto Slab" pitchFamily="50" charset="0"/>
                <a:cs typeface="Times New Roman" panose="02020603050405020304" pitchFamily="18" charset="0"/>
                <a:sym typeface="Roboto"/>
              </a:rPr>
              <a:t>Last, but certainly not least, </a:t>
            </a:r>
            <a:r>
              <a:rPr lang="en-US" b="0" i="0" dirty="0">
                <a:solidFill>
                  <a:srgbClr val="232333"/>
                </a:solidFill>
                <a:effectLst/>
                <a:latin typeface="Almaden Sans"/>
              </a:rPr>
              <a:t>you can call us at 1-800-338-4204; we will be happy to assist.</a:t>
            </a:r>
            <a:endParaRPr lang="en-US" sz="1200" b="0" kern="0" dirty="0">
              <a:solidFill>
                <a:srgbClr val="222222"/>
              </a:solidFill>
              <a:latin typeface="+mj-lt"/>
              <a:ea typeface="Roboto Slab" pitchFamily="50" charset="0"/>
              <a:cs typeface="Arial" panose="020B0604020202020204" pitchFamily="34" charset="0"/>
              <a:sym typeface="Roboto"/>
            </a:endParaRPr>
          </a:p>
          <a:p>
            <a:pPr marL="806448" lvl="2" indent="-285750" defTabSz="571477">
              <a:spcBef>
                <a:spcPts val="562"/>
              </a:spcBef>
              <a:buFont typeface="Arial" panose="020B0604020202020204" pitchFamily="34" charset="0"/>
              <a:buChar char="•"/>
              <a:defRPr/>
            </a:pPr>
            <a:endParaRPr lang="en-US" sz="1200" kern="0" dirty="0">
              <a:solidFill>
                <a:srgbClr val="222222"/>
              </a:solidFill>
              <a:latin typeface="Arial" panose="020B0604020202020204" pitchFamily="34" charset="0"/>
              <a:ea typeface="Roboto Slab" pitchFamily="50" charset="0"/>
              <a:cs typeface="Arial" panose="020B0604020202020204" pitchFamily="34" charset="0"/>
              <a:sym typeface="Roboto"/>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68</a:t>
            </a:fld>
            <a:endParaRPr lang="en-US"/>
          </a:p>
        </p:txBody>
      </p:sp>
    </p:spTree>
    <p:extLst>
      <p:ext uri="{BB962C8B-B14F-4D97-AF65-F5344CB8AC3E}">
        <p14:creationId xmlns:p14="http://schemas.microsoft.com/office/powerpoint/2010/main" val="4233532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704850"/>
            <a:ext cx="5637212" cy="3522663"/>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E7680"/>
                </a:solidFill>
                <a:effectLst/>
                <a:latin typeface="Almaden Sans"/>
              </a:rPr>
              <a:t>Sometimes there are issues that arise that may need some attention, such as a test reset.  We ask that you send these to your superior to approve in the following format.  The request needs to include the student’s MSIS or Temporary ID number, Student full name, Student’s grade, gender, DOB, as well as the teacher’s first and last name with a detailed summary of the issue and request. </a:t>
            </a:r>
            <a:endParaRPr lang="en-US" b="1" i="0" dirty="0">
              <a:solidFill>
                <a:srgbClr val="232333"/>
              </a:solidFill>
              <a:effectLst/>
              <a:latin typeface="Almaden Sans"/>
            </a:endParaRPr>
          </a:p>
          <a:p>
            <a:endParaRPr lang="en-US" dirty="0"/>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1FBA846A-F61B-4625-9ECB-FFD29928CC53}" type="slidenum">
              <a:rPr lang="en-US">
                <a:solidFill>
                  <a:prstClr val="black"/>
                </a:solidFill>
                <a:latin typeface="Calibri" panose="020F0502020204030204" pitchFamily="34" charset="0"/>
                <a:cs typeface="Arial" panose="020B0604020202020204" pitchFamily="34" charset="0"/>
              </a:rPr>
              <a:pPr defTabSz="924458" fontAlgn="base">
                <a:spcBef>
                  <a:spcPct val="0"/>
                </a:spcBef>
                <a:spcAft>
                  <a:spcPct val="0"/>
                </a:spcAft>
                <a:defRPr/>
              </a:pPr>
              <a:t>69</a:t>
            </a:fld>
            <a:endParaRPr lang="en-US" dirty="0">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4386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MDE K readiness website is a place to bookmark and is full of helpful resources. </a:t>
            </a:r>
          </a:p>
          <a:p>
            <a:r>
              <a:rPr lang="en-US" dirty="0"/>
              <a:t>Students and teachers will enter the portal from this area.</a:t>
            </a:r>
          </a:p>
          <a:p>
            <a:r>
              <a:rPr lang="en-US" dirty="0"/>
              <a:t>It is worth noting here all the other resources available on this page. Point out score definitions, Literacy focus skills, Training videos and PPT’s and this recording will also be housed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32333"/>
                </a:solidFill>
                <a:effectLst/>
                <a:latin typeface="Almaden Sans"/>
              </a:rPr>
              <a:t>If you have not explored strong reader strong leaders Mississippi., I encourage you to because it's an excellent resource that really provides some practical things that parents can do with their children.</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70</a:t>
            </a:fld>
            <a:endParaRPr lang="en-US"/>
          </a:p>
        </p:txBody>
      </p:sp>
    </p:spTree>
    <p:extLst>
      <p:ext uri="{BB962C8B-B14F-4D97-AF65-F5344CB8AC3E}">
        <p14:creationId xmlns:p14="http://schemas.microsoft.com/office/powerpoint/2010/main" val="375471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 also is part of a learning progression. Discreet skills embedded, where i</a:t>
            </a:r>
            <a:r>
              <a:rPr lang="en-US" b="0" baseline="0" dirty="0"/>
              <a:t>nstead of having to test each of those 41 skill areas, STAR Early Literacy uses item response theory to determine which skills a student likely knows, and which are too difficult. </a:t>
            </a:r>
          </a:p>
          <a:p>
            <a:pPr marL="172053" indent="-172053">
              <a:buFont typeface="Arial" panose="020B0604020202020204" pitchFamily="34" charset="0"/>
              <a:buChar char="•"/>
            </a:pPr>
            <a:r>
              <a:rPr lang="en-US" b="0" baseline="0" dirty="0"/>
              <a:t>Remember that when students take STAR Early Literacy</a:t>
            </a:r>
            <a:r>
              <a:rPr lang="en-US" b="1" baseline="0" dirty="0"/>
              <a:t> </a:t>
            </a:r>
            <a:r>
              <a:rPr lang="en-US" b="0" baseline="0" dirty="0"/>
              <a:t> the test adapts to find the right level of items to determine what the student can or cannot do</a:t>
            </a:r>
            <a:r>
              <a:rPr lang="en-US" baseline="0" dirty="0"/>
              <a:t>. Th</a:t>
            </a:r>
            <a:r>
              <a:rPr lang="en-US" dirty="0"/>
              <a:t>e correct response to one question on the development scale means that STAR</a:t>
            </a:r>
            <a:r>
              <a:rPr lang="en-US" baseline="0" dirty="0"/>
              <a:t> can try another at a similar level and keep going, making smaller and smaller adjustments based on how the student responds. The end result—the student’s scaled score–can be compared to the learning progression of skills to help educators figure out what a </a:t>
            </a:r>
            <a:r>
              <a:rPr lang="en-US" b="0" baseline="0" dirty="0"/>
              <a:t>student has likely mastered and some options for what would be appropriate to learn next.</a:t>
            </a:r>
          </a:p>
          <a:p>
            <a:pPr marL="172053" marR="0" lvl="0" indent="-1720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dirty="0">
              <a:solidFill>
                <a:srgbClr val="232333"/>
              </a:solidFill>
              <a:effectLst/>
              <a:latin typeface="Almaden Sans"/>
            </a:endParaRPr>
          </a:p>
          <a:p>
            <a:pPr marL="172053" indent="-172053">
              <a:buFont typeface="Arial" panose="020B0604020202020204" pitchFamily="34" charset="0"/>
              <a:buChar cha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8</a:t>
            </a:fld>
            <a:endParaRPr lang="en-US"/>
          </a:p>
        </p:txBody>
      </p:sp>
    </p:spTree>
    <p:extLst>
      <p:ext uri="{BB962C8B-B14F-4D97-AF65-F5344CB8AC3E}">
        <p14:creationId xmlns:p14="http://schemas.microsoft.com/office/powerpoint/2010/main" val="36748896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232333"/>
                </a:solidFill>
                <a:effectLst/>
                <a:latin typeface="Almaden Sans"/>
              </a:rPr>
              <a:t> I want to highlight again some things such as if your student is visually impaired, what do we do. The test administration manual location;  I need to know some information about the test design, or pretest instructions, they’re all right here at your fingertips!</a:t>
            </a:r>
          </a:p>
        </p:txBody>
      </p:sp>
      <p:sp>
        <p:nvSpPr>
          <p:cNvPr id="4" name="Slide Number Placeholder 3"/>
          <p:cNvSpPr>
            <a:spLocks noGrp="1"/>
          </p:cNvSpPr>
          <p:nvPr>
            <p:ph type="sldNum" sz="quarter" idx="5"/>
          </p:nvPr>
        </p:nvSpPr>
        <p:spPr/>
        <p:txBody>
          <a:bodyPr/>
          <a:lstStyle/>
          <a:p>
            <a:fld id="{B895B21A-32BE-447E-8204-B50F50E16DC9}" type="slidenum">
              <a:rPr lang="en-US" smtClean="0"/>
              <a:t>71</a:t>
            </a:fld>
            <a:endParaRPr lang="en-US"/>
          </a:p>
        </p:txBody>
      </p:sp>
    </p:spTree>
    <p:extLst>
      <p:ext uri="{BB962C8B-B14F-4D97-AF65-F5344CB8AC3E}">
        <p14:creationId xmlns:p14="http://schemas.microsoft.com/office/powerpoint/2010/main" val="30570534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t>Emphasize screening window dates, scale score benchmarks, </a:t>
            </a:r>
            <a:r>
              <a:rPr lang="en-US" b="0" i="0" dirty="0">
                <a:solidFill>
                  <a:srgbClr val="6E7680"/>
                </a:solidFill>
                <a:effectLst/>
                <a:latin typeface="Almaden Sans"/>
              </a:rPr>
              <a:t>Really key that we got this in the fall 530 is our fall scale score for kindergarten readiness in the spring, that changes to a 681.</a:t>
            </a:r>
          </a:p>
          <a:p>
            <a:pPr algn="l">
              <a:buFont typeface="Arial" panose="020B0604020202020204" pitchFamily="34" charset="0"/>
              <a:buChar char="•"/>
            </a:pPr>
            <a:r>
              <a:rPr lang="en-US" b="1" i="0" dirty="0">
                <a:solidFill>
                  <a:srgbClr val="232333"/>
                </a:solidFill>
                <a:effectLst/>
                <a:latin typeface="Almaden Sans"/>
              </a:rPr>
              <a:t>Pre K in the fall remember we're just getting that baseline for our students, there is no scale score expected; we're understanding, where our students are then the spring pre-K readiness, is 98.</a:t>
            </a:r>
          </a:p>
          <a:p>
            <a:pPr algn="l">
              <a:buFont typeface="Arial" panose="020B0604020202020204" pitchFamily="34" charset="0"/>
              <a:buChar char="•"/>
            </a:pPr>
            <a:r>
              <a:rPr lang="en-US" b="0" i="0" dirty="0">
                <a:solidFill>
                  <a:srgbClr val="232333"/>
                </a:solidFill>
                <a:effectLst/>
                <a:latin typeface="Almaden Sans"/>
              </a:rPr>
              <a:t>Do not enter students in and teachers in the state kindergarten readiness portal unless your school 500 school.</a:t>
            </a:r>
          </a:p>
          <a:p>
            <a:pPr algn="l">
              <a:buFont typeface="Arial" panose="020B0604020202020204" pitchFamily="34" charset="0"/>
              <a:buChar char="•"/>
            </a:pPr>
            <a:r>
              <a:rPr lang="en-US" b="0" i="0" dirty="0">
                <a:solidFill>
                  <a:srgbClr val="232333"/>
                </a:solidFill>
                <a:effectLst/>
                <a:latin typeface="Almaden Sans"/>
              </a:rPr>
              <a:t>Ensure your school 500 students are coded correctly and not under the public school.</a:t>
            </a:r>
          </a:p>
          <a:p>
            <a:pPr algn="l">
              <a:buFont typeface="Arial" panose="020B0604020202020204" pitchFamily="34" charset="0"/>
              <a:buChar char="•"/>
            </a:pPr>
            <a:r>
              <a:rPr lang="en-US" b="0" i="0" dirty="0">
                <a:solidFill>
                  <a:srgbClr val="232333"/>
                </a:solidFill>
                <a:effectLst/>
                <a:latin typeface="Almaden Sans"/>
              </a:rPr>
              <a:t>daily task code we've said it, I think 15 times that's how important it is make sure you got the correct one, and the correct grade level for your early learning collaborative students.</a:t>
            </a:r>
          </a:p>
          <a:p>
            <a:pPr algn="l">
              <a:buFont typeface="Arial" panose="020B0604020202020204" pitchFamily="34" charset="0"/>
              <a:buChar char="•"/>
            </a:pPr>
            <a:r>
              <a:rPr lang="en-US" b="0" i="0" dirty="0">
                <a:solidFill>
                  <a:srgbClr val="232333"/>
                </a:solidFill>
                <a:effectLst/>
                <a:latin typeface="Almaden Sans"/>
              </a:rPr>
              <a:t>Lastly portal cleanup if you're the district administrator, go in there, clean up that site if you've got administrators that who moved away retired it's time to clear those out add your new people in make sure that that's cleaned up.</a:t>
            </a: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72</a:t>
            </a:fld>
            <a:endParaRPr lang="en-US"/>
          </a:p>
        </p:txBody>
      </p:sp>
    </p:spTree>
    <p:extLst>
      <p:ext uri="{BB962C8B-B14F-4D97-AF65-F5344CB8AC3E}">
        <p14:creationId xmlns:p14="http://schemas.microsoft.com/office/powerpoint/2010/main" val="4879773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32333"/>
                </a:solidFill>
                <a:effectLst/>
                <a:latin typeface="Almaden Sans"/>
              </a:rPr>
              <a:t>Do you have any questions at all? please, please, please reach out we've given you that support; contact us please at renaissance.com, give us a call, or you can use the live chat. We really do want to hear from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32333"/>
              </a:solidFill>
              <a:effectLst/>
              <a:latin typeface="Almaden Sans"/>
            </a:endParaRPr>
          </a:p>
          <a:p>
            <a:pPr algn="l">
              <a:buFont typeface="Arial" panose="020B0604020202020204" pitchFamily="34" charset="0"/>
              <a:buNone/>
            </a:pPr>
            <a:r>
              <a:rPr lang="en-US" b="0" i="0" dirty="0">
                <a:solidFill>
                  <a:srgbClr val="232333"/>
                </a:solidFill>
                <a:effectLst/>
                <a:latin typeface="Almaden Sans"/>
              </a:rPr>
              <a:t>I want to say thank you for everything today, thank you for your learning, thank you for being with us today and partnering with us. Any closing remarks from my panelists?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73</a:t>
            </a:fld>
            <a:endParaRPr lang="en-US"/>
          </a:p>
        </p:txBody>
      </p:sp>
    </p:spTree>
    <p:extLst>
      <p:ext uri="{BB962C8B-B14F-4D97-AF65-F5344CB8AC3E}">
        <p14:creationId xmlns:p14="http://schemas.microsoft.com/office/powerpoint/2010/main" val="228495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the SEL is computer adaptive. This means that it will adjust in difficulty as the student responds. Assesses three domains, 11 sub domains and 42 skill areas. Purpose is to find where is student is on their learning progression and mastery of skills.  As part of a computer adaptive test, their will be questions that the students find difficult and might not be able to answer. Set that expectation. Designed for Pre-K – 3 students. There is always a practice session before they begin the assessment. When they pass the practice questions, this will take them into the 27-item assessment. </a:t>
            </a:r>
          </a:p>
          <a:p>
            <a:endParaRPr lang="en-US" b="0" i="0" dirty="0">
              <a:solidFill>
                <a:srgbClr val="232333"/>
              </a:solidFill>
              <a:effectLst/>
              <a:latin typeface="Almaden Sans"/>
            </a:endParaRPr>
          </a:p>
          <a:p>
            <a:r>
              <a:rPr lang="en-US" b="0" i="0" dirty="0">
                <a:solidFill>
                  <a:srgbClr val="232333"/>
                </a:solidFill>
                <a:effectLst/>
                <a:latin typeface="Almaden Sans"/>
              </a:rPr>
              <a:t>Also, we use the item response theory to level and get the right scale score during the questioning of 27 questions, so the end result, Is the student receives a scale score that can actually be compared to the learning progression of skills to help the educator figure out what a student is likely mastered and some options for what would be appropriate to learn next.</a:t>
            </a:r>
          </a:p>
          <a:p>
            <a:endParaRPr lang="en-US" dirty="0"/>
          </a:p>
          <a:p>
            <a:r>
              <a:rPr lang="en-US" dirty="0">
                <a:hlinkClick r:id="rId3"/>
              </a:rPr>
              <a:t>https://www.mdek12.org/sites/default/files/Offices/MDE/OA/OSA/LPBA/lbpa_faqs-2022_3_14_2022v2.pdf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32333"/>
                </a:solidFill>
                <a:effectLst/>
                <a:latin typeface="Almaden Sans"/>
              </a:rPr>
              <a:t>On the FAQ document that is on the Mississippi department education web page, it will tell you what to do if the student cannot get through those practice questions.</a:t>
            </a:r>
          </a:p>
          <a:p>
            <a:pPr algn="l">
              <a:buFont typeface="Arial" panose="020B0604020202020204" pitchFamily="34" charset="0"/>
              <a:buChar char="•"/>
            </a:pPr>
            <a:endParaRPr lang="en-US" b="0" i="0" dirty="0">
              <a:solidFill>
                <a:srgbClr val="232333"/>
              </a:solidFill>
              <a:effectLst/>
              <a:latin typeface="Almaden Sans"/>
            </a:endParaRPr>
          </a:p>
          <a:p>
            <a:endParaRPr lang="en-US" dirty="0"/>
          </a:p>
        </p:txBody>
      </p:sp>
      <p:sp>
        <p:nvSpPr>
          <p:cNvPr id="4" name="Slide Number Placeholder 3"/>
          <p:cNvSpPr>
            <a:spLocks noGrp="1"/>
          </p:cNvSpPr>
          <p:nvPr>
            <p:ph type="sldNum" sz="quarter" idx="5"/>
          </p:nvPr>
        </p:nvSpPr>
        <p:spPr/>
        <p:txBody>
          <a:bodyPr/>
          <a:lstStyle/>
          <a:p>
            <a:fld id="{B895B21A-32BE-447E-8204-B50F50E16DC9}" type="slidenum">
              <a:rPr lang="en-US" smtClean="0"/>
              <a:t>9</a:t>
            </a:fld>
            <a:endParaRPr lang="en-US"/>
          </a:p>
        </p:txBody>
      </p:sp>
    </p:spTree>
    <p:extLst>
      <p:ext uri="{BB962C8B-B14F-4D97-AF65-F5344CB8AC3E}">
        <p14:creationId xmlns:p14="http://schemas.microsoft.com/office/powerpoint/2010/main" val="1378779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what is assessed.</a:t>
            </a:r>
          </a:p>
          <a:p>
            <a:r>
              <a:rPr lang="en-US" dirty="0"/>
              <a:t>3 domains, 11 sub domains and 42 skill areas. </a:t>
            </a:r>
          </a:p>
          <a:p>
            <a:r>
              <a:rPr lang="en-US" dirty="0"/>
              <a:t>How are we able to get an accurate read of skills in just 27 questions. This is due to item response theory and statistical inference. If a student gets a question that says what the number is between 3 and 5, it is assumed that the student will know that a number is different to a letter and the numbers 0-10 in order of value. These skills are also on the learning progression, so we know which skills they have mastered, which skills are pre-requisite to those and which skills they need to master to get to the next level in reading. </a:t>
            </a:r>
            <a:r>
              <a:rPr lang="en-US" b="0" i="0" dirty="0">
                <a:solidFill>
                  <a:schemeClr val="tx1"/>
                </a:solidFill>
                <a:effectLst/>
                <a:latin typeface="+mn-lt"/>
              </a:rPr>
              <a:t> </a:t>
            </a:r>
            <a:r>
              <a:rPr lang="en-US" b="0" i="0" dirty="0">
                <a:solidFill>
                  <a:srgbClr val="232333"/>
                </a:solidFill>
                <a:effectLst/>
                <a:latin typeface="Almaden Sans"/>
              </a:rPr>
              <a:t>And this slide really solidifies how's this computer of adapting testing works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263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acebook.com/RenLearnUS/" TargetMode="External"/><Relationship Id="rId7" Type="http://schemas.openxmlformats.org/officeDocument/2006/relationships/hyperlink" Target="https://www.linkedin.com/company/renaissance-learning/" TargetMode="External"/><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hyperlink" Target="https://www.youtube.com/user/RenaissanceLearning" TargetMode="External"/><Relationship Id="rId5" Type="http://schemas.openxmlformats.org/officeDocument/2006/relationships/hyperlink" Target="https://www.instagram.com/renlearnus/?hl=en"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twitter.com/RenLearnUS"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twitter.com/RenLearnUS" TargetMode="External"/><Relationship Id="rId7" Type="http://schemas.openxmlformats.org/officeDocument/2006/relationships/hyperlink" Target="https://www.linkedin.com/company/renaissance-learning/"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hyperlink" Target="https://www.facebook.com/RenLearnUS/" TargetMode="Externa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296226-A492-0040-8CDA-E47949FCEB69}"/>
              </a:ext>
            </a:extLst>
          </p:cNvPr>
          <p:cNvSpPr/>
          <p:nvPr userDrawn="1"/>
        </p:nvSpPr>
        <p:spPr>
          <a:xfrm>
            <a:off x="0" y="0"/>
            <a:ext cx="9144000" cy="5753100"/>
          </a:xfrm>
          <a:prstGeom prst="rect">
            <a:avLst/>
          </a:prstGeom>
          <a:gradFill flip="none" rotWithShape="1">
            <a:gsLst>
              <a:gs pos="0">
                <a:schemeClr val="accent1">
                  <a:lumMod val="67000"/>
                </a:schemeClr>
              </a:gs>
              <a:gs pos="23000">
                <a:schemeClr val="accent1">
                  <a:lumMod val="97000"/>
                  <a:lumOff val="3000"/>
                </a:schemeClr>
              </a:gs>
              <a:gs pos="62000">
                <a:schemeClr val="accent1">
                  <a:lumMod val="40000"/>
                  <a:lumOff val="60000"/>
                </a:schemeClr>
              </a:gs>
              <a:gs pos="9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0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mj-lt"/>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C9540FE4-00E1-AB4B-920C-B37352AEBC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8741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3" name="Rectangle 2"/>
          <p:cNvSpPr/>
          <p:nvPr userDrawn="1"/>
        </p:nvSpPr>
        <p:spPr>
          <a:xfrm>
            <a:off x="0" y="-16970"/>
            <a:ext cx="9144000" cy="5770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5" name="Picture 4">
            <a:extLst>
              <a:ext uri="{FF2B5EF4-FFF2-40B4-BE49-F238E27FC236}">
                <a16:creationId xmlns:a16="http://schemas.microsoft.com/office/drawing/2014/main" id="{E44D7E46-144B-B640-9FA7-0684EFECE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062157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3896995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p:nvPr>
        </p:nvSpPr>
        <p:spPr>
          <a:xfrm>
            <a:off x="457200" y="1485900"/>
            <a:ext cx="8229600" cy="3657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buClr>
                <a:schemeClr val="accent1"/>
              </a:buCl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92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8316-03C3-834F-A0EE-5EBC3CE02A98}"/>
              </a:ext>
            </a:extLst>
          </p:cNvPr>
          <p:cNvSpPr>
            <a:spLocks noGrp="1"/>
          </p:cNvSpPr>
          <p:nvPr>
            <p:ph type="title" hasCustomPrompt="1"/>
          </p:nvPr>
        </p:nvSpPr>
        <p:spPr/>
        <p:txBody>
          <a:bodyPr/>
          <a:lstStyle/>
          <a:p>
            <a:r>
              <a:rPr lang="en-US" dirty="0"/>
              <a:t>Table layout</a:t>
            </a:r>
          </a:p>
        </p:txBody>
      </p:sp>
      <p:graphicFrame>
        <p:nvGraphicFramePr>
          <p:cNvPr id="3" name="Table 2">
            <a:extLst>
              <a:ext uri="{FF2B5EF4-FFF2-40B4-BE49-F238E27FC236}">
                <a16:creationId xmlns:a16="http://schemas.microsoft.com/office/drawing/2014/main" id="{BEC700F6-F1F6-874C-8ED5-A3A7A4A5A827}"/>
              </a:ext>
            </a:extLst>
          </p:cNvPr>
          <p:cNvGraphicFramePr>
            <a:graphicFrameLocks noGrp="1"/>
          </p:cNvGraphicFramePr>
          <p:nvPr userDrawn="1">
            <p:extLst>
              <p:ext uri="{D42A27DB-BD31-4B8C-83A1-F6EECF244321}">
                <p14:modId xmlns:p14="http://schemas.microsoft.com/office/powerpoint/2010/main" val="1010494439"/>
              </p:ext>
            </p:extLst>
          </p:nvPr>
        </p:nvGraphicFramePr>
        <p:xfrm>
          <a:off x="1371600" y="1562100"/>
          <a:ext cx="6096000" cy="202692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935698554"/>
                    </a:ext>
                  </a:extLst>
                </a:gridCol>
                <a:gridCol w="1016000">
                  <a:extLst>
                    <a:ext uri="{9D8B030D-6E8A-4147-A177-3AD203B41FA5}">
                      <a16:colId xmlns:a16="http://schemas.microsoft.com/office/drawing/2014/main" val="3313873797"/>
                    </a:ext>
                  </a:extLst>
                </a:gridCol>
                <a:gridCol w="1016000">
                  <a:extLst>
                    <a:ext uri="{9D8B030D-6E8A-4147-A177-3AD203B41FA5}">
                      <a16:colId xmlns:a16="http://schemas.microsoft.com/office/drawing/2014/main" val="2018546791"/>
                    </a:ext>
                  </a:extLst>
                </a:gridCol>
                <a:gridCol w="1016000">
                  <a:extLst>
                    <a:ext uri="{9D8B030D-6E8A-4147-A177-3AD203B41FA5}">
                      <a16:colId xmlns:a16="http://schemas.microsoft.com/office/drawing/2014/main" val="3405348441"/>
                    </a:ext>
                  </a:extLst>
                </a:gridCol>
                <a:gridCol w="1016000">
                  <a:extLst>
                    <a:ext uri="{9D8B030D-6E8A-4147-A177-3AD203B41FA5}">
                      <a16:colId xmlns:a16="http://schemas.microsoft.com/office/drawing/2014/main" val="3395961681"/>
                    </a:ext>
                  </a:extLst>
                </a:gridCol>
                <a:gridCol w="1016000">
                  <a:extLst>
                    <a:ext uri="{9D8B030D-6E8A-4147-A177-3AD203B41FA5}">
                      <a16:colId xmlns:a16="http://schemas.microsoft.com/office/drawing/2014/main" val="2986266669"/>
                    </a:ext>
                  </a:extLst>
                </a:gridCol>
              </a:tblGrid>
              <a:tr h="370840">
                <a:tc>
                  <a:txBody>
                    <a:bodyPr/>
                    <a:lstStyle/>
                    <a:p>
                      <a:pPr algn="ctr"/>
                      <a:r>
                        <a:rPr lang="en-US" sz="1200" b="1" i="0" dirty="0">
                          <a:latin typeface="Arial" panose="020B0604020202020204" pitchFamily="34" charset="0"/>
                          <a:ea typeface="Roboto" panose="02000000000000000000" pitchFamily="2" charset="0"/>
                          <a:cs typeface="Arial" panose="020B0604020202020204" pitchFamily="34" charset="0"/>
                        </a:rPr>
                        <a:t>Heading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2</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3</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4</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5</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ea typeface="Roboto" panose="02000000000000000000" pitchFamily="2" charset="0"/>
                          <a:cs typeface="Arial" panose="020B0604020202020204" pitchFamily="34" charset="0"/>
                        </a:rPr>
                        <a:t>Heading 6</a:t>
                      </a:r>
                    </a:p>
                    <a:p>
                      <a:pPr algn="ctr"/>
                      <a:endParaRPr lang="en-US" sz="1200" b="1" i="0" dirty="0">
                        <a:latin typeface="Arial" panose="020B0604020202020204" pitchFamily="34" charset="0"/>
                        <a:ea typeface="Roboto" panose="02000000000000000000" pitchFamily="2" charset="0"/>
                        <a:cs typeface="Arial" panose="020B0604020202020204" pitchFamily="34" charset="0"/>
                      </a:endParaRPr>
                    </a:p>
                  </a:txBody>
                  <a:tcPr/>
                </a:tc>
                <a:extLst>
                  <a:ext uri="{0D108BD9-81ED-4DB2-BD59-A6C34878D82A}">
                    <a16:rowId xmlns:a16="http://schemas.microsoft.com/office/drawing/2014/main" val="3290136045"/>
                  </a:ext>
                </a:extLst>
              </a:tr>
              <a:tr h="370840">
                <a:tc>
                  <a:txBody>
                    <a:bodyPr/>
                    <a:lstStyle/>
                    <a:p>
                      <a:r>
                        <a:rPr lang="en-US" sz="1200" b="0" i="0" dirty="0">
                          <a:latin typeface="Arial" panose="020B0604020202020204" pitchFamily="34" charset="0"/>
                          <a:cs typeface="Arial" panose="020B0604020202020204" pitchFamily="34" charset="0"/>
                        </a:rPr>
                        <a:t>Body copy here.</a:t>
                      </a: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1171067"/>
                  </a:ext>
                </a:extLst>
              </a:tr>
              <a:tr h="370840">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5574573"/>
                  </a:ext>
                </a:extLst>
              </a:tr>
              <a:tr h="370840">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31336783"/>
                  </a:ext>
                </a:extLst>
              </a:tr>
              <a:tr h="370840">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tc>
                  <a:txBody>
                    <a:bodyPr/>
                    <a:lstStyle/>
                    <a:p>
                      <a:endParaRPr lang="en-US"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8815637"/>
                  </a:ext>
                </a:extLst>
              </a:tr>
            </a:tbl>
          </a:graphicData>
        </a:graphic>
      </p:graphicFrame>
    </p:spTree>
    <p:extLst>
      <p:ext uri="{BB962C8B-B14F-4D97-AF65-F5344CB8AC3E}">
        <p14:creationId xmlns:p14="http://schemas.microsoft.com/office/powerpoint/2010/main" val="228310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h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hasCustomPrompt="1"/>
          </p:nvPr>
        </p:nvSpPr>
        <p:spPr>
          <a:xfrm>
            <a:off x="4572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6" name="Text Placeholder 4"/>
          <p:cNvSpPr>
            <a:spLocks noGrp="1"/>
          </p:cNvSpPr>
          <p:nvPr>
            <p:ph type="body" sz="quarter" idx="12" hasCustomPrompt="1"/>
          </p:nvPr>
        </p:nvSpPr>
        <p:spPr>
          <a:xfrm>
            <a:off x="33528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7" name="Text Placeholder 4"/>
          <p:cNvSpPr>
            <a:spLocks noGrp="1"/>
          </p:cNvSpPr>
          <p:nvPr>
            <p:ph type="body" sz="quarter" idx="13" hasCustomPrompt="1"/>
          </p:nvPr>
        </p:nvSpPr>
        <p:spPr>
          <a:xfrm>
            <a:off x="62484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8" name="Text Placeholder 4"/>
          <p:cNvSpPr>
            <a:spLocks noGrp="1"/>
          </p:cNvSpPr>
          <p:nvPr>
            <p:ph type="body" sz="quarter" idx="14" hasCustomPrompt="1"/>
          </p:nvPr>
        </p:nvSpPr>
        <p:spPr>
          <a:xfrm>
            <a:off x="4572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9" name="Text Placeholder 4"/>
          <p:cNvSpPr>
            <a:spLocks noGrp="1"/>
          </p:cNvSpPr>
          <p:nvPr>
            <p:ph type="body" sz="quarter" idx="15" hasCustomPrompt="1"/>
          </p:nvPr>
        </p:nvSpPr>
        <p:spPr>
          <a:xfrm>
            <a:off x="33528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10" name="Text Placeholder 4"/>
          <p:cNvSpPr>
            <a:spLocks noGrp="1"/>
          </p:cNvSpPr>
          <p:nvPr>
            <p:ph type="body" sz="quarter" idx="16" hasCustomPrompt="1"/>
          </p:nvPr>
        </p:nvSpPr>
        <p:spPr>
          <a:xfrm>
            <a:off x="62484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Tree>
    <p:extLst>
      <p:ext uri="{BB962C8B-B14F-4D97-AF65-F5344CB8AC3E}">
        <p14:creationId xmlns:p14="http://schemas.microsoft.com/office/powerpoint/2010/main" val="150086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42672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114800" cy="3581400"/>
          </a:xfrm>
        </p:spPr>
        <p:txBody>
          <a:bodyPr/>
          <a:lstStyle>
            <a:lvl1pPr>
              <a:defRPr/>
            </a:lvl1p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42672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41334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81534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953000" cy="3581400"/>
          </a:xfrm>
        </p:spPr>
        <p:txBody>
          <a:body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8153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3867187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rcle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5" name="Text Placeholder 3"/>
          <p:cNvSpPr>
            <a:spLocks noGrp="1"/>
          </p:cNvSpPr>
          <p:nvPr>
            <p:ph type="body" sz="quarter" idx="11" hasCustomPrompt="1"/>
          </p:nvPr>
        </p:nvSpPr>
        <p:spPr>
          <a:xfrm>
            <a:off x="467810" y="1485900"/>
            <a:ext cx="4408990" cy="3505200"/>
          </a:xfrm>
        </p:spPr>
        <p:txBody>
          <a:bodyPr/>
          <a:lstStyle>
            <a:lvl1pPr marL="285750" marR="0" indent="-285750" algn="l" defTabSz="914400" rtl="0" eaLnBrk="1" fontAlgn="auto" latinLnBrk="0" hangingPunct="1">
              <a:lnSpc>
                <a:spcPct val="100000"/>
              </a:lnSpc>
              <a:spcBef>
                <a:spcPct val="20000"/>
              </a:spcBef>
              <a:spcAft>
                <a:spcPts val="600"/>
              </a:spcAft>
              <a:buClr>
                <a:schemeClr val="accent1"/>
              </a:buClr>
              <a:buSzTx/>
              <a:buFont typeface="Arial" panose="020B0604020202020204" pitchFamily="34" charset="0"/>
              <a:buChar char="•"/>
              <a:tabLst/>
              <a:defRPr/>
            </a:lvl1pPr>
            <a:lvl2pPr marL="742950" indent="-285750">
              <a:buClr>
                <a:schemeClr val="accent1"/>
              </a:buClr>
              <a:buFont typeface="Roboto" pitchFamily="50" charset="0"/>
              <a:buChar char="―"/>
              <a:defRPr/>
            </a:lvl2pPr>
          </a:lstStyle>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endParaRPr lang="en-US" dirty="0"/>
          </a:p>
        </p:txBody>
      </p:sp>
      <p:sp>
        <p:nvSpPr>
          <p:cNvPr id="4" name="Text Placeholder 6"/>
          <p:cNvSpPr>
            <a:spLocks noGrp="1"/>
          </p:cNvSpPr>
          <p:nvPr>
            <p:ph type="body" sz="quarter" idx="10" hasCustomPrompt="1"/>
          </p:nvPr>
        </p:nvSpPr>
        <p:spPr>
          <a:xfrm>
            <a:off x="457200" y="8763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459420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3" name="Rectangle 2"/>
          <p:cNvSpPr/>
          <p:nvPr userDrawn="1"/>
        </p:nvSpPr>
        <p:spPr>
          <a:xfrm>
            <a:off x="0" y="0"/>
            <a:ext cx="9144000" cy="5753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381000" y="1943100"/>
            <a:ext cx="5410200"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Thank you!</a:t>
            </a:r>
          </a:p>
        </p:txBody>
      </p:sp>
      <p:sp>
        <p:nvSpPr>
          <p:cNvPr id="7" name="Text Placeholder 6"/>
          <p:cNvSpPr>
            <a:spLocks noGrp="1"/>
          </p:cNvSpPr>
          <p:nvPr>
            <p:ph type="body" sz="quarter" idx="10" hasCustomPrompt="1"/>
          </p:nvPr>
        </p:nvSpPr>
        <p:spPr>
          <a:xfrm>
            <a:off x="457200" y="3238500"/>
            <a:ext cx="4419600" cy="1219200"/>
          </a:xfrm>
        </p:spPr>
        <p:txBody>
          <a:bodyPr>
            <a:normAutofit/>
          </a:bodyPr>
          <a:lstStyle>
            <a:lvl1pPr marL="0" indent="0">
              <a:buNone/>
              <a:defRPr sz="14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Name</a:t>
            </a:r>
          </a:p>
          <a:p>
            <a:pPr lvl="0"/>
            <a:r>
              <a:rPr lang="en-US" dirty="0"/>
              <a:t>Email</a:t>
            </a:r>
          </a:p>
          <a:p>
            <a:pPr lvl="0"/>
            <a:r>
              <a:rPr lang="en-US" dirty="0"/>
              <a:t>Phone </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
        <p:nvSpPr>
          <p:cNvPr id="6" name="Text Placeholder 4">
            <a:extLst>
              <a:ext uri="{FF2B5EF4-FFF2-40B4-BE49-F238E27FC236}">
                <a16:creationId xmlns:a16="http://schemas.microsoft.com/office/drawing/2014/main" id="{0B0FEA90-7988-E045-AE5D-588B21EF211D}"/>
              </a:ext>
            </a:extLst>
          </p:cNvPr>
          <p:cNvSpPr txBox="1">
            <a:spLocks/>
          </p:cNvSpPr>
          <p:nvPr userDrawn="1"/>
        </p:nvSpPr>
        <p:spPr>
          <a:xfrm>
            <a:off x="4876800" y="4974286"/>
            <a:ext cx="4115379" cy="627028"/>
          </a:xfrm>
          <a:prstGeom prst="rect">
            <a:avLst/>
          </a:prstGeom>
          <a:solidFill>
            <a:schemeClr val="tx2"/>
          </a:solidFill>
        </p:spPr>
        <p:txBody>
          <a:bodyPr vert="horz" wrap="square" lIns="91432" tIns="45717" rIns="91432" bIns="0" rtlCol="0" anchor="b">
            <a:noAutofit/>
          </a:bodyPr>
          <a:lstStyle>
            <a:lvl1pPr marL="0" indent="0" algn="l" defTabSz="457200" rtl="0" eaLnBrk="1" latinLnBrk="0" hangingPunct="1">
              <a:spcBef>
                <a:spcPts val="0"/>
              </a:spcBef>
              <a:buClr>
                <a:schemeClr val="accent6"/>
              </a:buClr>
              <a:buSzPct val="130000"/>
              <a:buFont typeface="Arial" charset="0"/>
              <a:buNone/>
              <a:defRPr sz="800" b="0" i="0" kern="1200" baseline="0">
                <a:solidFill>
                  <a:srgbClr val="FFFFFF"/>
                </a:solidFill>
                <a:latin typeface="Roboto Thin" pitchFamily="50" charset="0"/>
                <a:ea typeface="Roboto Thin" pitchFamily="50" charset="0"/>
                <a:cs typeface="Roboto Thin" pitchFamily="50"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914327" rtl="0" eaLnBrk="1" fontAlgn="base" latinLnBrk="0" hangingPunct="1">
              <a:lnSpc>
                <a:spcPct val="100000"/>
              </a:lnSpc>
              <a:spcBef>
                <a:spcPct val="0"/>
              </a:spcBef>
              <a:spcAft>
                <a:spcPct val="0"/>
              </a:spcAft>
              <a:buClrTx/>
              <a:buSzTx/>
              <a:buFontTx/>
              <a:buNone/>
              <a:tabLst/>
              <a:defRPr/>
            </a:pPr>
            <a:r>
              <a:rPr lang="en-US" sz="600" b="0" i="1" kern="1200" baseline="0" dirty="0">
                <a:solidFill>
                  <a:schemeClr val="bg1"/>
                </a:solidFill>
                <a:effectLst/>
                <a:latin typeface="Arial" panose="020B0604020202020204" pitchFamily="34" charset="0"/>
                <a:cs typeface="Arial" panose="020B0604020202020204" pitchFamily="34" charset="0"/>
              </a:rPr>
              <a:t>©Copyright 2020 Renaissance Learning, Inc. All rights reserved. </a:t>
            </a:r>
            <a:endParaRPr lang="en-US" sz="600" i="1" dirty="0">
              <a:solidFill>
                <a:schemeClr val="bg1"/>
              </a:solidFill>
              <a:latin typeface="Arial" panose="020B0604020202020204" pitchFamily="34" charset="0"/>
              <a:cs typeface="Arial" panose="020B0604020202020204" pitchFamily="34" charset="0"/>
            </a:endParaRPr>
          </a:p>
          <a:p>
            <a:pPr marL="112702" lvl="1" indent="0" algn="r">
              <a:buNone/>
            </a:pPr>
            <a:r>
              <a:rPr lang="en-US" sz="600" i="1" dirty="0">
                <a:solidFill>
                  <a:schemeClr val="bg1"/>
                </a:solidFill>
                <a:latin typeface="Arial" panose="020B0604020202020204" pitchFamily="34" charset="0"/>
                <a:ea typeface="Roboto Thin" pitchFamily="50" charset="0"/>
                <a:cs typeface="Arial" panose="020B0604020202020204" pitchFamily="34" charset="0"/>
              </a:rPr>
              <a:t>All logos, designs, and brand names for Renaissance products and services are trademarks of Renaissance Learning, Inc., and its subsidiaries, registered, common law, or pending registration in the United States.</a:t>
            </a:r>
          </a:p>
        </p:txBody>
      </p:sp>
    </p:spTree>
    <p:extLst>
      <p:ext uri="{BB962C8B-B14F-4D97-AF65-F5344CB8AC3E}">
        <p14:creationId xmlns:p14="http://schemas.microsoft.com/office/powerpoint/2010/main" val="385197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E3BA42-D8C4-6A49-888E-91671D0CD90D}"/>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CBD677-5E43-3741-A890-98539964C1D9}"/>
              </a:ext>
            </a:extLst>
          </p:cNvPr>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7" name="Picture 6">
            <a:extLst>
              <a:ext uri="{FF2B5EF4-FFF2-40B4-BE49-F238E27FC236}">
                <a16:creationId xmlns:a16="http://schemas.microsoft.com/office/drawing/2014/main" id="{6182ACDA-08A5-B44D-B260-485E972E54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336920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ullets &amp; Image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753280"/>
            <a:ext cx="3626131" cy="3195742"/>
          </a:xfrm>
        </p:spPr>
        <p:txBody>
          <a:bodyPr/>
          <a:lstStyle>
            <a:lvl1pPr marL="228600" indent="-228600">
              <a:buFont typeface="Arial" charset="0"/>
              <a:buChar char="•"/>
              <a:defRPr baseline="0"/>
            </a:lvl1pPr>
            <a:lvl2pPr>
              <a:defRPr>
                <a:solidFill>
                  <a:schemeClr val="tx1"/>
                </a:solidFill>
              </a:defRPr>
            </a:lvl2pPr>
          </a:lstStyle>
          <a:p>
            <a:pPr lvl="0"/>
            <a:r>
              <a:rPr lang="en-US" dirty="0"/>
              <a:t>This line is here</a:t>
            </a:r>
          </a:p>
          <a:p>
            <a:pPr lvl="1"/>
            <a:r>
              <a:rPr lang="en-US" dirty="0"/>
              <a:t>This line is not italic.</a:t>
            </a:r>
          </a:p>
        </p:txBody>
      </p:sp>
      <p:sp>
        <p:nvSpPr>
          <p:cNvPr id="7" name="Picture Placeholder 6"/>
          <p:cNvSpPr>
            <a:spLocks noGrp="1"/>
          </p:cNvSpPr>
          <p:nvPr>
            <p:ph type="pic" sz="quarter" idx="13"/>
          </p:nvPr>
        </p:nvSpPr>
        <p:spPr>
          <a:xfrm>
            <a:off x="5172760" y="3381405"/>
            <a:ext cx="1500112" cy="1500890"/>
          </a:xfrm>
        </p:spPr>
        <p:txBody>
          <a:bodyPr/>
          <a:lstStyle>
            <a:lvl1pPr marL="0" indent="0" algn="ctr">
              <a:buNone/>
              <a:defRPr/>
            </a:lvl1pPr>
          </a:lstStyle>
          <a:p>
            <a:r>
              <a:rPr lang="en-US" dirty="0"/>
              <a:t>Click icon to add picture</a:t>
            </a:r>
          </a:p>
        </p:txBody>
      </p:sp>
      <p:sp>
        <p:nvSpPr>
          <p:cNvPr id="11" name="Picture Placeholder 6"/>
          <p:cNvSpPr>
            <a:spLocks noGrp="1"/>
          </p:cNvSpPr>
          <p:nvPr>
            <p:ph type="pic" sz="quarter" idx="15"/>
          </p:nvPr>
        </p:nvSpPr>
        <p:spPr>
          <a:xfrm>
            <a:off x="6729030" y="3381405"/>
            <a:ext cx="1500112" cy="1500890"/>
          </a:xfrm>
        </p:spPr>
        <p:txBody>
          <a:bodyPr/>
          <a:lstStyle>
            <a:lvl1pPr marL="0" indent="0" algn="ctr">
              <a:buNone/>
              <a:defRPr/>
            </a:lvl1pPr>
          </a:lstStyle>
          <a:p>
            <a:r>
              <a:rPr lang="en-US"/>
              <a:t>Click icon to add picture</a:t>
            </a:r>
            <a:endParaRPr lang="en-US" dirty="0"/>
          </a:p>
        </p:txBody>
      </p:sp>
      <p:sp>
        <p:nvSpPr>
          <p:cNvPr id="12" name="Picture Placeholder 6"/>
          <p:cNvSpPr>
            <a:spLocks noGrp="1"/>
          </p:cNvSpPr>
          <p:nvPr>
            <p:ph type="pic" sz="quarter" idx="16"/>
          </p:nvPr>
        </p:nvSpPr>
        <p:spPr>
          <a:xfrm>
            <a:off x="5164409" y="1810422"/>
            <a:ext cx="1500112" cy="1500890"/>
          </a:xfrm>
        </p:spPr>
        <p:txBody>
          <a:bodyPr/>
          <a:lstStyle>
            <a:lvl1pPr marL="0" indent="0" algn="ctr">
              <a:buNone/>
              <a:defRPr/>
            </a:lvl1pPr>
          </a:lstStyle>
          <a:p>
            <a:r>
              <a:rPr lang="en-US"/>
              <a:t>Click icon to add picture</a:t>
            </a:r>
            <a:endParaRPr lang="en-US" dirty="0"/>
          </a:p>
        </p:txBody>
      </p:sp>
      <p:sp>
        <p:nvSpPr>
          <p:cNvPr id="13" name="Picture Placeholder 6"/>
          <p:cNvSpPr>
            <a:spLocks noGrp="1"/>
          </p:cNvSpPr>
          <p:nvPr>
            <p:ph type="pic" sz="quarter" idx="17"/>
          </p:nvPr>
        </p:nvSpPr>
        <p:spPr>
          <a:xfrm>
            <a:off x="6729030" y="1810422"/>
            <a:ext cx="1500112" cy="1500890"/>
          </a:xfrm>
        </p:spPr>
        <p:txBody>
          <a:bodyPr/>
          <a:lstStyle>
            <a:lvl1pPr marL="0" indent="0" algn="ctr">
              <a:buNone/>
              <a:defRPr/>
            </a:lvl1pPr>
          </a:lstStyle>
          <a:p>
            <a:r>
              <a:rPr lang="en-US"/>
              <a:t>Click icon to add picture</a:t>
            </a:r>
            <a:endParaRPr lang="en-US" dirty="0"/>
          </a:p>
        </p:txBody>
      </p:sp>
      <p:sp>
        <p:nvSpPr>
          <p:cNvPr id="20" name="Title 1"/>
          <p:cNvSpPr>
            <a:spLocks noGrp="1"/>
          </p:cNvSpPr>
          <p:nvPr>
            <p:ph type="title" hasCustomPrompt="1"/>
          </p:nvPr>
        </p:nvSpPr>
        <p:spPr>
          <a:xfrm>
            <a:off x="581810" y="204151"/>
            <a:ext cx="7980380" cy="952500"/>
          </a:xfrm>
        </p:spPr>
        <p:txBody>
          <a:bodyPr/>
          <a:lstStyle>
            <a:lvl1pPr>
              <a:defRPr sz="3200" spc="100" baseline="0"/>
            </a:lvl1pPr>
          </a:lstStyle>
          <a:p>
            <a:r>
              <a:rPr lang="en-US" dirty="0"/>
              <a:t>The four column layout</a:t>
            </a:r>
          </a:p>
        </p:txBody>
      </p:sp>
      <p:sp>
        <p:nvSpPr>
          <p:cNvPr id="16" name="Text Placeholder 3"/>
          <p:cNvSpPr>
            <a:spLocks noGrp="1"/>
          </p:cNvSpPr>
          <p:nvPr>
            <p:ph type="body" sz="quarter" idx="34" hasCustomPrompt="1"/>
          </p:nvPr>
        </p:nvSpPr>
        <p:spPr>
          <a:xfrm>
            <a:off x="604198" y="912955"/>
            <a:ext cx="3055837"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is some subtitle stuff</a:t>
            </a:r>
          </a:p>
        </p:txBody>
      </p:sp>
    </p:spTree>
    <p:extLst>
      <p:ext uri="{BB962C8B-B14F-4D97-AF65-F5344CB8AC3E}">
        <p14:creationId xmlns:p14="http://schemas.microsoft.com/office/powerpoint/2010/main" val="2001951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ext steps, ordered lis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This is a good next step</a:t>
            </a:r>
          </a:p>
        </p:txBody>
      </p:sp>
      <p:sp>
        <p:nvSpPr>
          <p:cNvPr id="6" name="Content Placeholder 2"/>
          <p:cNvSpPr>
            <a:spLocks noGrp="1"/>
          </p:cNvSpPr>
          <p:nvPr>
            <p:ph idx="1" hasCustomPrompt="1"/>
          </p:nvPr>
        </p:nvSpPr>
        <p:spPr>
          <a:xfrm>
            <a:off x="1982038" y="1621142"/>
            <a:ext cx="5109266" cy="3195742"/>
          </a:xfrm>
        </p:spPr>
        <p:txBody>
          <a:bodyPr/>
          <a:lstStyle>
            <a:lvl1pPr marL="455613" indent="-455613">
              <a:buClr>
                <a:schemeClr val="accent6"/>
              </a:buClr>
              <a:buSzPct val="150000"/>
              <a:buFont typeface="+mj-lt"/>
              <a:buAutoNum type="arabicParenR"/>
              <a:defRPr sz="1800" baseline="0">
                <a:solidFill>
                  <a:schemeClr val="tx1"/>
                </a:solidFill>
              </a:defRPr>
            </a:lvl1pPr>
            <a:lvl2pPr marL="514350" indent="-225425">
              <a:defRPr sz="1200" baseline="0">
                <a:solidFill>
                  <a:schemeClr val="tx1"/>
                </a:solidFill>
              </a:defRPr>
            </a:lvl2pPr>
          </a:lstStyle>
          <a:p>
            <a:pPr lvl="0"/>
            <a:r>
              <a:rPr lang="en-US" dirty="0"/>
              <a:t>The first next step</a:t>
            </a:r>
          </a:p>
          <a:p>
            <a:pPr lvl="1"/>
            <a:r>
              <a:rPr lang="en-US" dirty="0"/>
              <a:t>A few sub tasks (who’s responsible)</a:t>
            </a:r>
          </a:p>
          <a:p>
            <a:pPr lvl="1"/>
            <a:r>
              <a:rPr lang="en-US" dirty="0"/>
              <a:t>Pick up milk (Josh)</a:t>
            </a:r>
          </a:p>
          <a:p>
            <a:pPr lvl="1"/>
            <a:r>
              <a:rPr lang="en-US" dirty="0"/>
              <a:t>Go to store (Kim)</a:t>
            </a:r>
          </a:p>
          <a:p>
            <a:pPr lvl="0"/>
            <a:r>
              <a:rPr lang="en-US" dirty="0"/>
              <a:t>The next step</a:t>
            </a:r>
          </a:p>
          <a:p>
            <a:pPr lvl="1"/>
            <a:r>
              <a:rPr lang="en-US" dirty="0"/>
              <a:t>More subtasks</a:t>
            </a:r>
          </a:p>
        </p:txBody>
      </p:sp>
      <p:sp>
        <p:nvSpPr>
          <p:cNvPr id="11" name="Text Placeholder 3"/>
          <p:cNvSpPr>
            <a:spLocks noGrp="1"/>
          </p:cNvSpPr>
          <p:nvPr>
            <p:ph type="body" sz="quarter" idx="34" hasCustomPrompt="1"/>
          </p:nvPr>
        </p:nvSpPr>
        <p:spPr>
          <a:xfrm>
            <a:off x="606070" y="850962"/>
            <a:ext cx="3547766"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can be deleted if needed</a:t>
            </a:r>
          </a:p>
        </p:txBody>
      </p:sp>
    </p:spTree>
    <p:extLst>
      <p:ext uri="{BB962C8B-B14F-4D97-AF65-F5344CB8AC3E}">
        <p14:creationId xmlns:p14="http://schemas.microsoft.com/office/powerpoint/2010/main" val="90753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81000" y="381000"/>
            <a:ext cx="8229600" cy="736865"/>
          </a:xfrm>
          <a:prstGeom prst="rect">
            <a:avLst/>
          </a:prstGeom>
        </p:spPr>
        <p:txBody>
          <a:bodyPr vert="horz" lIns="91440" tIns="45720" rIns="91440" bIns="45720" rtlCol="0" anchor="ctr">
            <a:normAutofit/>
          </a:bodyPr>
          <a:lstStyle>
            <a:lvl1pPr>
              <a:defRPr>
                <a:solidFill>
                  <a:srgbClr val="31B3FF"/>
                </a:solidFill>
              </a:defRPr>
            </a:lvl1pPr>
          </a:lstStyle>
          <a:p>
            <a:r>
              <a:rPr lang="en-US" dirty="0"/>
              <a:t>Click to edit Master title style</a:t>
            </a:r>
          </a:p>
        </p:txBody>
      </p:sp>
    </p:spTree>
    <p:extLst>
      <p:ext uri="{BB962C8B-B14F-4D97-AF65-F5344CB8AC3E}">
        <p14:creationId xmlns:p14="http://schemas.microsoft.com/office/powerpoint/2010/main" val="924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2049-0AEB-432C-A3A6-3B9A3100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AB516-FC94-47B9-BB36-D03EF3845F4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D2F05FC-7876-45DB-93AB-5949C8A540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B71B76-94B4-4BA2-BC40-479E4607B74C}"/>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3289318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4485-DDFB-46B0-8FA2-EB6AFF8F07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AC7BD-001A-4BE7-BA60-92DE0CDF8957}"/>
              </a:ext>
            </a:extLst>
          </p:cNvPr>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6E609-C050-4966-809A-70F5604876BF}"/>
              </a:ext>
            </a:extLst>
          </p:cNvPr>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34CC43-9D68-476F-868F-23F627041E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3F70204-7955-4190-A5C0-CE1F0AD614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B08C3B-C71E-4263-A48B-4BBF9A089608}"/>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683395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B91FE-E387-40AD-AC8A-07991FC50EC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8FD289-1FBF-40B9-AAD0-E1168EF824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2555A7-9064-4127-B8C2-4473ABE4BB72}"/>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700241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5425-0AE3-42CC-9D55-F625C67266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33089-8D8E-4011-AEAD-EB343E49E4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C7DF8-E547-49F6-8967-FF0BF469A9E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BC57DBC-C5C8-4AE9-8ACD-30A3B69F39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9F0D96-A8E1-4227-B7B5-3FB6B0137327}"/>
              </a:ext>
            </a:extLst>
          </p:cNvPr>
          <p:cNvSpPr>
            <a:spLocks noGrp="1"/>
          </p:cNvSpPr>
          <p:nvPr>
            <p:ph type="sldNum" sz="quarter" idx="12"/>
          </p:nvPr>
        </p:nvSpPr>
        <p:spPr/>
        <p:txBody>
          <a:bodyPr/>
          <a:lstStyle/>
          <a:p>
            <a:fld id="{CD758BF6-D105-495F-88AA-94CDAE7A3B67}" type="slidenum">
              <a:rPr lang="en-US" smtClean="0"/>
              <a:t>‹#›</a:t>
            </a:fld>
            <a:endParaRPr lang="en-US" dirty="0"/>
          </a:p>
        </p:txBody>
      </p:sp>
    </p:spTree>
    <p:extLst>
      <p:ext uri="{BB962C8B-B14F-4D97-AF65-F5344CB8AC3E}">
        <p14:creationId xmlns:p14="http://schemas.microsoft.com/office/powerpoint/2010/main" val="26001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662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R Photo slide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3A5D9-82C3-2D2F-492E-9A67EC52A254}"/>
              </a:ext>
            </a:extLst>
          </p:cNvPr>
          <p:cNvSpPr/>
          <p:nvPr userDrawn="1"/>
        </p:nvSpPr>
        <p:spPr>
          <a:xfrm>
            <a:off x="0" y="1"/>
            <a:ext cx="9144000" cy="5714999"/>
          </a:xfrm>
          <a:prstGeom prst="rect">
            <a:avLst/>
          </a:prstGeom>
          <a:solidFill>
            <a:srgbClr val="F1E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0"/>
          </a:p>
        </p:txBody>
      </p:sp>
      <p:pic>
        <p:nvPicPr>
          <p:cNvPr id="7" name="Picture 6" descr="Shape&#10;&#10;Description automatically generated with low confidence">
            <a:extLst>
              <a:ext uri="{FF2B5EF4-FFF2-40B4-BE49-F238E27FC236}">
                <a16:creationId xmlns:a16="http://schemas.microsoft.com/office/drawing/2014/main" id="{AED24300-E102-A4D6-CFF0-C55A7F7771B0}"/>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35950" t="4303" r="1" b="23050"/>
          <a:stretch/>
        </p:blipFill>
        <p:spPr>
          <a:xfrm>
            <a:off x="-1" y="1"/>
            <a:ext cx="4534729" cy="5714999"/>
          </a:xfrm>
          <a:prstGeom prst="rect">
            <a:avLst/>
          </a:prstGeom>
        </p:spPr>
      </p:pic>
      <p:sp>
        <p:nvSpPr>
          <p:cNvPr id="3" name="TextBox 2">
            <a:extLst>
              <a:ext uri="{FF2B5EF4-FFF2-40B4-BE49-F238E27FC236}">
                <a16:creationId xmlns:a16="http://schemas.microsoft.com/office/drawing/2014/main" id="{D826B225-C505-DB26-026A-6F208612AD34}"/>
              </a:ext>
            </a:extLst>
          </p:cNvPr>
          <p:cNvSpPr txBox="1"/>
          <p:nvPr userDrawn="1"/>
        </p:nvSpPr>
        <p:spPr>
          <a:xfrm>
            <a:off x="366920" y="5358532"/>
            <a:ext cx="4114800" cy="173124"/>
          </a:xfrm>
          <a:prstGeom prst="rect">
            <a:avLst/>
          </a:prstGeom>
          <a:noFill/>
        </p:spPr>
        <p:txBody>
          <a:bodyPr wrap="square" rtlCol="0">
            <a:spAutoFit/>
          </a:bodyPr>
          <a:lstStyle/>
          <a:p>
            <a:pPr marL="0" marR="0" indent="0" algn="l" defTabSz="822960" rtl="0" eaLnBrk="1" fontAlgn="auto" latinLnBrk="0" hangingPunct="1">
              <a:lnSpc>
                <a:spcPct val="100000"/>
              </a:lnSpc>
              <a:spcBef>
                <a:spcPts val="0"/>
              </a:spcBef>
              <a:spcAft>
                <a:spcPts val="0"/>
              </a:spcAft>
              <a:buClrTx/>
              <a:buSzTx/>
              <a:buFontTx/>
              <a:buNone/>
              <a:tabLst/>
              <a:defRPr/>
            </a:pPr>
            <a:fld id="{A41395F5-053E-4FAD-8167-53B5D4485ECD}" type="slidenum">
              <a:rPr lang="en-US" sz="525" smtClean="0">
                <a:solidFill>
                  <a:schemeClr val="accent2"/>
                </a:solidFill>
                <a:latin typeface="Arial" panose="020B0604020202020204" pitchFamily="34" charset="0"/>
                <a:cs typeface="Arial" panose="020B0604020202020204" pitchFamily="34" charset="0"/>
              </a:rPr>
              <a:pPr marL="0" marR="0" indent="0" algn="l" defTabSz="822960" rtl="0" eaLnBrk="1" fontAlgn="auto" latinLnBrk="0" hangingPunct="1">
                <a:lnSpc>
                  <a:spcPct val="100000"/>
                </a:lnSpc>
                <a:spcBef>
                  <a:spcPts val="0"/>
                </a:spcBef>
                <a:spcAft>
                  <a:spcPts val="0"/>
                </a:spcAft>
                <a:buClrTx/>
                <a:buSzTx/>
                <a:buFontTx/>
                <a:buNone/>
                <a:tabLst/>
                <a:defRPr/>
              </a:pPr>
              <a:t>‹#›</a:t>
            </a:fld>
            <a:r>
              <a:rPr lang="en-US" sz="525" dirty="0">
                <a:solidFill>
                  <a:schemeClr val="accent2"/>
                </a:solidFill>
                <a:latin typeface="Arial" panose="020B0604020202020204" pitchFamily="34" charset="0"/>
                <a:cs typeface="Arial" panose="020B0604020202020204" pitchFamily="34" charset="0"/>
              </a:rPr>
              <a:t>     © 2023 Renaissance Learning Inc. All rights reserved.</a:t>
            </a:r>
          </a:p>
        </p:txBody>
      </p:sp>
      <p:pic>
        <p:nvPicPr>
          <p:cNvPr id="4" name="Picture 3" descr="Shape&#10;&#10;Description automatically generated with medium confidence">
            <a:extLst>
              <a:ext uri="{FF2B5EF4-FFF2-40B4-BE49-F238E27FC236}">
                <a16:creationId xmlns:a16="http://schemas.microsoft.com/office/drawing/2014/main" id="{6EA3952A-ACBF-D18B-0BE0-2D39CA7F97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31157" y="5273275"/>
            <a:ext cx="1255643" cy="197648"/>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77CE993A-82C7-51BE-ECE9-0EAA00A85178}"/>
              </a:ext>
            </a:extLst>
          </p:cNvPr>
          <p:cNvPicPr>
            <a:picLocks noChangeAspect="1"/>
          </p:cNvPicPr>
          <p:nvPr userDrawn="1"/>
        </p:nvPicPr>
        <p:blipFill rotWithShape="1">
          <a:blip r:embed="rId4" cstate="screen">
            <a:alphaModFix amt="26000"/>
            <a:extLst>
              <a:ext uri="{28A0092B-C50C-407E-A947-70E740481C1C}">
                <a14:useLocalDpi xmlns:a14="http://schemas.microsoft.com/office/drawing/2010/main"/>
              </a:ext>
            </a:extLst>
          </a:blip>
          <a:srcRect/>
          <a:stretch/>
        </p:blipFill>
        <p:spPr>
          <a:xfrm>
            <a:off x="458164" y="4967149"/>
            <a:ext cx="1469993" cy="307475"/>
          </a:xfrm>
          <a:prstGeom prst="rect">
            <a:avLst/>
          </a:prstGeom>
        </p:spPr>
      </p:pic>
      <p:sp>
        <p:nvSpPr>
          <p:cNvPr id="8" name="Text Placeholder 6">
            <a:extLst>
              <a:ext uri="{FF2B5EF4-FFF2-40B4-BE49-F238E27FC236}">
                <a16:creationId xmlns:a16="http://schemas.microsoft.com/office/drawing/2014/main" id="{BA26351B-FAEF-6D60-632A-D29DAB8F2893}"/>
              </a:ext>
            </a:extLst>
          </p:cNvPr>
          <p:cNvSpPr>
            <a:spLocks noGrp="1"/>
          </p:cNvSpPr>
          <p:nvPr>
            <p:ph type="body" sz="quarter" idx="10" hasCustomPrompt="1"/>
          </p:nvPr>
        </p:nvSpPr>
        <p:spPr>
          <a:xfrm>
            <a:off x="457200" y="2457450"/>
            <a:ext cx="5867400" cy="457200"/>
          </a:xfrm>
        </p:spPr>
        <p:txBody>
          <a:bodyPr anchor="ctr">
            <a:normAutofit/>
          </a:bodyPr>
          <a:lstStyle>
            <a:lvl1pPr marL="0" indent="0">
              <a:buNone/>
              <a:defRPr sz="1725" baseline="0">
                <a:solidFill>
                  <a:schemeClr val="tx1"/>
                </a:solidFill>
                <a:latin typeface="Georgia" panose="02040502050405020303" pitchFamily="18" charset="0"/>
              </a:defRPr>
            </a:lvl1pPr>
            <a:lvl2pPr marL="411480" indent="0">
              <a:buNone/>
              <a:defRPr/>
            </a:lvl2pPr>
            <a:lvl3pPr marL="822960" indent="0">
              <a:buNone/>
              <a:defRPr/>
            </a:lvl3pPr>
            <a:lvl4pPr marL="1234440" indent="0">
              <a:buFont typeface="Arial" panose="020B0604020202020204" pitchFamily="34" charset="0"/>
              <a:buNone/>
              <a:defRPr/>
            </a:lvl4pPr>
            <a:lvl5pPr marL="1645920" indent="0">
              <a:buNone/>
              <a:defRPr/>
            </a:lvl5pPr>
          </a:lstStyle>
          <a:p>
            <a:pPr lvl="0"/>
            <a:r>
              <a:rPr lang="en-US" dirty="0"/>
              <a:t>Name</a:t>
            </a:r>
          </a:p>
        </p:txBody>
      </p:sp>
      <p:sp>
        <p:nvSpPr>
          <p:cNvPr id="9" name="Text Placeholder 9">
            <a:extLst>
              <a:ext uri="{FF2B5EF4-FFF2-40B4-BE49-F238E27FC236}">
                <a16:creationId xmlns:a16="http://schemas.microsoft.com/office/drawing/2014/main" id="{7939203C-7F1B-A7F8-7BB0-F7FE4C3607C7}"/>
              </a:ext>
            </a:extLst>
          </p:cNvPr>
          <p:cNvSpPr>
            <a:spLocks noGrp="1"/>
          </p:cNvSpPr>
          <p:nvPr>
            <p:ph type="body" sz="quarter" idx="12" hasCustomPrompt="1"/>
          </p:nvPr>
        </p:nvSpPr>
        <p:spPr>
          <a:xfrm>
            <a:off x="457200" y="1009650"/>
            <a:ext cx="7467600" cy="1371600"/>
          </a:xfrm>
        </p:spPr>
        <p:txBody>
          <a:bodyPr anchor="b">
            <a:normAutofit/>
          </a:bodyPr>
          <a:lstStyle>
            <a:lvl1pPr marL="0" indent="0">
              <a:buNone/>
              <a:defRPr sz="4860" b="1" baseline="0">
                <a:solidFill>
                  <a:schemeClr val="tx1"/>
                </a:solidFill>
                <a:latin typeface="Georgia" panose="02040502050405020303" pitchFamily="18"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1070216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 Photo slide">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2BFF6E85-067C-82EE-D927-26A578CBF79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35950" t="4303" r="1" b="23050"/>
          <a:stretch/>
        </p:blipFill>
        <p:spPr>
          <a:xfrm>
            <a:off x="-1" y="1"/>
            <a:ext cx="4534729" cy="5714999"/>
          </a:xfrm>
          <a:prstGeom prst="rect">
            <a:avLst/>
          </a:prstGeom>
        </p:spPr>
      </p:pic>
      <p:sp>
        <p:nvSpPr>
          <p:cNvPr id="3" name="Title 1">
            <a:extLst>
              <a:ext uri="{FF2B5EF4-FFF2-40B4-BE49-F238E27FC236}">
                <a16:creationId xmlns:a16="http://schemas.microsoft.com/office/drawing/2014/main" id="{930FC412-D329-D1BD-EF14-D2C5A15E1D32}"/>
              </a:ext>
            </a:extLst>
          </p:cNvPr>
          <p:cNvSpPr>
            <a:spLocks noGrp="1"/>
          </p:cNvSpPr>
          <p:nvPr>
            <p:ph type="title" hasCustomPrompt="1"/>
          </p:nvPr>
        </p:nvSpPr>
        <p:spPr>
          <a:xfrm>
            <a:off x="457200" y="342901"/>
            <a:ext cx="8229600" cy="571235"/>
          </a:xfrm>
        </p:spPr>
        <p:txBody>
          <a:bodyPr/>
          <a:lstStyle>
            <a:lvl1pPr>
              <a:defRPr sz="3000" baseline="0">
                <a:solidFill>
                  <a:srgbClr val="FD4353"/>
                </a:solidFill>
              </a:defRPr>
            </a:lvl1pPr>
          </a:lstStyle>
          <a:p>
            <a:r>
              <a:rPr lang="en-US" dirty="0"/>
              <a:t>Slide title</a:t>
            </a:r>
          </a:p>
        </p:txBody>
      </p:sp>
      <p:sp>
        <p:nvSpPr>
          <p:cNvPr id="4" name="Text Placeholder 6">
            <a:extLst>
              <a:ext uri="{FF2B5EF4-FFF2-40B4-BE49-F238E27FC236}">
                <a16:creationId xmlns:a16="http://schemas.microsoft.com/office/drawing/2014/main" id="{DA5A1CC1-E096-131E-006D-966561CB4899}"/>
              </a:ext>
            </a:extLst>
          </p:cNvPr>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latin typeface="Georgia" panose="02040502050405020303" pitchFamily="18" charset="0"/>
              </a:defRPr>
            </a:lvl1pPr>
            <a:lvl2pPr marL="411480" indent="0">
              <a:buNone/>
              <a:defRPr/>
            </a:lvl2pPr>
            <a:lvl3pPr marL="822960" indent="0">
              <a:buNone/>
              <a:defRPr/>
            </a:lvl3pPr>
            <a:lvl4pPr marL="1234440" indent="0">
              <a:buFont typeface="Arial" panose="020B0604020202020204" pitchFamily="34" charset="0"/>
              <a:buNone/>
              <a:defRPr/>
            </a:lvl4pPr>
            <a:lvl5pPr marL="1645920" indent="0">
              <a:buNone/>
              <a:defRPr/>
            </a:lvl5pPr>
          </a:lstStyle>
          <a:p>
            <a:pPr lvl="0"/>
            <a:r>
              <a:rPr lang="en-US" dirty="0"/>
              <a:t>Subhead</a:t>
            </a:r>
          </a:p>
        </p:txBody>
      </p:sp>
    </p:spTree>
    <p:extLst>
      <p:ext uri="{BB962C8B-B14F-4D97-AF65-F5344CB8AC3E}">
        <p14:creationId xmlns:p14="http://schemas.microsoft.com/office/powerpoint/2010/main" val="406211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tatem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C648B-A985-274A-AF9D-B8D432D00252}"/>
              </a:ext>
            </a:extLst>
          </p:cNvPr>
          <p:cNvSpPr/>
          <p:nvPr userDrawn="1"/>
        </p:nvSpPr>
        <p:spPr>
          <a:xfrm>
            <a:off x="0" y="0"/>
            <a:ext cx="9144000" cy="34290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8FC437-D1BD-6946-8CA7-6AFAA37B162B}"/>
              </a:ext>
            </a:extLst>
          </p:cNvPr>
          <p:cNvSpPr txBox="1"/>
          <p:nvPr userDrawn="1"/>
        </p:nvSpPr>
        <p:spPr>
          <a:xfrm>
            <a:off x="394741" y="4221034"/>
            <a:ext cx="2514600" cy="461665"/>
          </a:xfrm>
          <a:prstGeom prst="rect">
            <a:avLst/>
          </a:prstGeom>
          <a:noFill/>
        </p:spPr>
        <p:txBody>
          <a:bodyPr wrap="square" rtlCol="0">
            <a:spAutoFit/>
          </a:bodyPr>
          <a:lstStyle/>
          <a:p>
            <a:pPr algn="ctr"/>
            <a:r>
              <a:rPr lang="en-US" sz="2400" b="1" i="0" dirty="0">
                <a:solidFill>
                  <a:schemeClr val="tx2"/>
                </a:solidFill>
                <a:latin typeface="Arial" panose="020B0604020202020204" pitchFamily="34" charset="0"/>
                <a:cs typeface="Arial" panose="020B0604020202020204" pitchFamily="34" charset="0"/>
              </a:rPr>
              <a:t>Our mission</a:t>
            </a:r>
          </a:p>
        </p:txBody>
      </p:sp>
      <p:sp>
        <p:nvSpPr>
          <p:cNvPr id="8" name="TextBox 7">
            <a:extLst>
              <a:ext uri="{FF2B5EF4-FFF2-40B4-BE49-F238E27FC236}">
                <a16:creationId xmlns:a16="http://schemas.microsoft.com/office/drawing/2014/main" id="{92F0BFB5-8E61-1840-930B-BB517BA53F0D}"/>
              </a:ext>
            </a:extLst>
          </p:cNvPr>
          <p:cNvSpPr txBox="1"/>
          <p:nvPr userDrawn="1"/>
        </p:nvSpPr>
        <p:spPr>
          <a:xfrm>
            <a:off x="3048000" y="3897868"/>
            <a:ext cx="5334000" cy="1107996"/>
          </a:xfrm>
          <a:prstGeom prst="rect">
            <a:avLst/>
          </a:prstGeom>
          <a:noFill/>
        </p:spPr>
        <p:txBody>
          <a:bodyPr wrap="square" rtlCol="0">
            <a:spAutoFit/>
          </a:bodyPr>
          <a:lstStyle/>
          <a:p>
            <a:pPr algn="l"/>
            <a:r>
              <a:rPr lang="en-US" sz="2200" b="0" i="0" dirty="0">
                <a:latin typeface="Arial" panose="020B0604020202020204" pitchFamily="34" charset="0"/>
                <a:cs typeface="Arial" panose="020B0604020202020204" pitchFamily="34" charset="0"/>
              </a:rPr>
              <a:t>“To accelerate learning for all children </a:t>
            </a:r>
            <a:br>
              <a:rPr lang="en-US" sz="2200" b="0" i="0" dirty="0">
                <a:latin typeface="Arial" panose="020B0604020202020204" pitchFamily="34" charset="0"/>
                <a:cs typeface="Arial" panose="020B0604020202020204" pitchFamily="34" charset="0"/>
              </a:rPr>
            </a:br>
            <a:r>
              <a:rPr lang="en-US" sz="2200" b="0" i="0" dirty="0">
                <a:latin typeface="Arial" panose="020B0604020202020204" pitchFamily="34" charset="0"/>
                <a:cs typeface="Arial" panose="020B0604020202020204" pitchFamily="34" charset="0"/>
              </a:rPr>
              <a:t>and adults of all ability levels and ethnic</a:t>
            </a:r>
            <a:r>
              <a:rPr lang="en-US" sz="2200" b="0" i="0" baseline="0" dirty="0">
                <a:latin typeface="Arial" panose="020B0604020202020204" pitchFamily="34" charset="0"/>
                <a:cs typeface="Arial" panose="020B0604020202020204" pitchFamily="34" charset="0"/>
              </a:rPr>
              <a:t> and social backgrounds, worldwide.”</a:t>
            </a:r>
            <a:endParaRPr lang="en-US" sz="2200" b="0" i="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8C2272F-594C-794B-854B-C0FE0007A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0" y="0"/>
            <a:ext cx="8229600" cy="3429001"/>
          </a:xfrm>
          <a:prstGeom prst="rect">
            <a:avLst/>
          </a:prstGeom>
        </p:spPr>
      </p:pic>
      <p:cxnSp>
        <p:nvCxnSpPr>
          <p:cNvPr id="10" name="Straight Connector 9">
            <a:extLst>
              <a:ext uri="{FF2B5EF4-FFF2-40B4-BE49-F238E27FC236}">
                <a16:creationId xmlns:a16="http://schemas.microsoft.com/office/drawing/2014/main" id="{C36F99C3-685E-414B-BB22-DF1ECD0050FB}"/>
              </a:ext>
            </a:extLst>
          </p:cNvPr>
          <p:cNvCxnSpPr>
            <a:cxnSpLocks/>
          </p:cNvCxnSpPr>
          <p:nvPr userDrawn="1"/>
        </p:nvCxnSpPr>
        <p:spPr>
          <a:xfrm>
            <a:off x="2819400" y="3924300"/>
            <a:ext cx="0" cy="105513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305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BA54CC-FD33-7BE6-7841-74361B734233}"/>
              </a:ext>
            </a:extLst>
          </p:cNvPr>
          <p:cNvSpPr/>
          <p:nvPr userDrawn="1"/>
        </p:nvSpPr>
        <p:spPr>
          <a:xfrm>
            <a:off x="0" y="0"/>
            <a:ext cx="9144000" cy="5753100"/>
          </a:xfrm>
          <a:prstGeom prst="rect">
            <a:avLst/>
          </a:prstGeom>
          <a:solidFill>
            <a:srgbClr val="F1E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0"/>
          </a:p>
        </p:txBody>
      </p:sp>
      <p:sp>
        <p:nvSpPr>
          <p:cNvPr id="4" name="Title 1">
            <a:extLst>
              <a:ext uri="{FF2B5EF4-FFF2-40B4-BE49-F238E27FC236}">
                <a16:creationId xmlns:a16="http://schemas.microsoft.com/office/drawing/2014/main" id="{D15A754F-0C0B-17ED-E2DA-2DA68A19819C}"/>
              </a:ext>
            </a:extLst>
          </p:cNvPr>
          <p:cNvSpPr>
            <a:spLocks noGrp="1"/>
          </p:cNvSpPr>
          <p:nvPr>
            <p:ph type="title" hasCustomPrompt="1"/>
          </p:nvPr>
        </p:nvSpPr>
        <p:spPr>
          <a:xfrm>
            <a:off x="457200" y="342901"/>
            <a:ext cx="8229600" cy="571235"/>
          </a:xfrm>
        </p:spPr>
        <p:txBody>
          <a:bodyPr/>
          <a:lstStyle>
            <a:lvl1pPr>
              <a:defRPr sz="3000" baseline="0">
                <a:solidFill>
                  <a:srgbClr val="FD4353"/>
                </a:solidFill>
              </a:defRPr>
            </a:lvl1pPr>
          </a:lstStyle>
          <a:p>
            <a:r>
              <a:rPr lang="en-US" dirty="0"/>
              <a:t>Slide title</a:t>
            </a:r>
          </a:p>
        </p:txBody>
      </p:sp>
      <p:sp>
        <p:nvSpPr>
          <p:cNvPr id="5" name="Text Placeholder 6">
            <a:extLst>
              <a:ext uri="{FF2B5EF4-FFF2-40B4-BE49-F238E27FC236}">
                <a16:creationId xmlns:a16="http://schemas.microsoft.com/office/drawing/2014/main" id="{C8A23D3D-01BC-FEC5-4C6E-DCA4826057AA}"/>
              </a:ext>
            </a:extLst>
          </p:cNvPr>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latin typeface="Georgia" panose="02040502050405020303" pitchFamily="18" charset="0"/>
              </a:defRPr>
            </a:lvl1pPr>
            <a:lvl2pPr marL="411480" indent="0">
              <a:buNone/>
              <a:defRPr/>
            </a:lvl2pPr>
            <a:lvl3pPr marL="822960" indent="0">
              <a:buNone/>
              <a:defRPr/>
            </a:lvl3pPr>
            <a:lvl4pPr marL="1234440" indent="0">
              <a:buFont typeface="Arial" panose="020B0604020202020204" pitchFamily="34" charset="0"/>
              <a:buNone/>
              <a:defRPr/>
            </a:lvl4pPr>
            <a:lvl5pPr marL="1645920" indent="0">
              <a:buNone/>
              <a:defRPr/>
            </a:lvl5pPr>
          </a:lstStyle>
          <a:p>
            <a:pPr lvl="0"/>
            <a:r>
              <a:rPr lang="en-US" dirty="0"/>
              <a:t>Subhead</a:t>
            </a:r>
          </a:p>
        </p:txBody>
      </p:sp>
      <p:sp>
        <p:nvSpPr>
          <p:cNvPr id="3" name="TextBox 2">
            <a:extLst>
              <a:ext uri="{FF2B5EF4-FFF2-40B4-BE49-F238E27FC236}">
                <a16:creationId xmlns:a16="http://schemas.microsoft.com/office/drawing/2014/main" id="{FEDE1DCD-E8C6-C090-D176-AE4941F8E9CC}"/>
              </a:ext>
            </a:extLst>
          </p:cNvPr>
          <p:cNvSpPr txBox="1"/>
          <p:nvPr userDrawn="1"/>
        </p:nvSpPr>
        <p:spPr>
          <a:xfrm>
            <a:off x="366920" y="5358532"/>
            <a:ext cx="4114800" cy="173124"/>
          </a:xfrm>
          <a:prstGeom prst="rect">
            <a:avLst/>
          </a:prstGeom>
          <a:noFill/>
        </p:spPr>
        <p:txBody>
          <a:bodyPr wrap="square" rtlCol="0">
            <a:spAutoFit/>
          </a:bodyPr>
          <a:lstStyle/>
          <a:p>
            <a:pPr marL="0" marR="0" indent="0" algn="l" defTabSz="822960" rtl="0" eaLnBrk="1" fontAlgn="auto" latinLnBrk="0" hangingPunct="1">
              <a:lnSpc>
                <a:spcPct val="100000"/>
              </a:lnSpc>
              <a:spcBef>
                <a:spcPts val="0"/>
              </a:spcBef>
              <a:spcAft>
                <a:spcPts val="0"/>
              </a:spcAft>
              <a:buClrTx/>
              <a:buSzTx/>
              <a:buFontTx/>
              <a:buNone/>
              <a:tabLst/>
              <a:defRPr/>
            </a:pPr>
            <a:fld id="{A41395F5-053E-4FAD-8167-53B5D4485ECD}" type="slidenum">
              <a:rPr lang="en-US" sz="525" smtClean="0">
                <a:solidFill>
                  <a:schemeClr val="accent2"/>
                </a:solidFill>
                <a:latin typeface="Arial" panose="020B0604020202020204" pitchFamily="34" charset="0"/>
                <a:cs typeface="Arial" panose="020B0604020202020204" pitchFamily="34" charset="0"/>
              </a:rPr>
              <a:pPr marL="0" marR="0" indent="0" algn="l" defTabSz="822960" rtl="0" eaLnBrk="1" fontAlgn="auto" latinLnBrk="0" hangingPunct="1">
                <a:lnSpc>
                  <a:spcPct val="100000"/>
                </a:lnSpc>
                <a:spcBef>
                  <a:spcPts val="0"/>
                </a:spcBef>
                <a:spcAft>
                  <a:spcPts val="0"/>
                </a:spcAft>
                <a:buClrTx/>
                <a:buSzTx/>
                <a:buFontTx/>
                <a:buNone/>
                <a:tabLst/>
                <a:defRPr/>
              </a:pPr>
              <a:t>‹#›</a:t>
            </a:fld>
            <a:r>
              <a:rPr lang="en-US" sz="525" dirty="0">
                <a:solidFill>
                  <a:schemeClr val="accent2"/>
                </a:solidFill>
                <a:latin typeface="Arial" panose="020B0604020202020204" pitchFamily="34" charset="0"/>
                <a:cs typeface="Arial" panose="020B0604020202020204" pitchFamily="34" charset="0"/>
              </a:rPr>
              <a:t>     © 2023 Renaissance Learning Inc. All rights reserved.</a:t>
            </a:r>
          </a:p>
        </p:txBody>
      </p:sp>
      <p:pic>
        <p:nvPicPr>
          <p:cNvPr id="6" name="Picture 5" descr="Shape&#10;&#10;Description automatically generated with medium confidence">
            <a:extLst>
              <a:ext uri="{FF2B5EF4-FFF2-40B4-BE49-F238E27FC236}">
                <a16:creationId xmlns:a16="http://schemas.microsoft.com/office/drawing/2014/main" id="{7B13AC4D-CC32-0D93-19FA-7ACA0EBFCC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31157" y="5273275"/>
            <a:ext cx="1255643" cy="197648"/>
          </a:xfrm>
          <a:prstGeom prst="rect">
            <a:avLst/>
          </a:prstGeom>
        </p:spPr>
      </p:pic>
    </p:spTree>
    <p:extLst>
      <p:ext uri="{BB962C8B-B14F-4D97-AF65-F5344CB8AC3E}">
        <p14:creationId xmlns:p14="http://schemas.microsoft.com/office/powerpoint/2010/main" val="3622091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0"/>
          </a:p>
        </p:txBody>
      </p:sp>
      <p:sp>
        <p:nvSpPr>
          <p:cNvPr id="6" name="TextBox 5">
            <a:extLst>
              <a:ext uri="{FF2B5EF4-FFF2-40B4-BE49-F238E27FC236}">
                <a16:creationId xmlns:a16="http://schemas.microsoft.com/office/drawing/2014/main" id="{B0F1D52E-16C3-5B49-A772-980B231314F3}"/>
              </a:ext>
            </a:extLst>
          </p:cNvPr>
          <p:cNvSpPr txBox="1"/>
          <p:nvPr userDrawn="1"/>
        </p:nvSpPr>
        <p:spPr>
          <a:xfrm>
            <a:off x="495449" y="1428368"/>
            <a:ext cx="5410200" cy="957955"/>
          </a:xfrm>
          <a:prstGeom prst="rect">
            <a:avLst/>
          </a:prstGeom>
          <a:noFill/>
        </p:spPr>
        <p:txBody>
          <a:bodyPr wrap="square" rtlCol="0">
            <a:spAutoFit/>
          </a:bodyPr>
          <a:lstStyle/>
          <a:p>
            <a:r>
              <a:rPr lang="en-US" sz="5625" b="1" dirty="0">
                <a:solidFill>
                  <a:schemeClr val="bg1"/>
                </a:solidFill>
                <a:latin typeface="Georgia" panose="02040502050405020303" pitchFamily="18" charset="0"/>
                <a:cs typeface="Arial" panose="020B0604020202020204" pitchFamily="34" charset="0"/>
              </a:rPr>
              <a:t>Thank you!</a:t>
            </a:r>
          </a:p>
        </p:txBody>
      </p:sp>
      <p:sp>
        <p:nvSpPr>
          <p:cNvPr id="8" name="Text Placeholder 6">
            <a:extLst>
              <a:ext uri="{FF2B5EF4-FFF2-40B4-BE49-F238E27FC236}">
                <a16:creationId xmlns:a16="http://schemas.microsoft.com/office/drawing/2014/main" id="{A2406785-94A9-F44A-8847-5F8E9FBDBA39}"/>
              </a:ext>
            </a:extLst>
          </p:cNvPr>
          <p:cNvSpPr>
            <a:spLocks noGrp="1"/>
          </p:cNvSpPr>
          <p:nvPr>
            <p:ph type="body" sz="quarter" idx="10" hasCustomPrompt="1"/>
          </p:nvPr>
        </p:nvSpPr>
        <p:spPr>
          <a:xfrm>
            <a:off x="495449" y="2666462"/>
            <a:ext cx="4419600" cy="1219200"/>
          </a:xfrm>
        </p:spPr>
        <p:txBody>
          <a:bodyPr>
            <a:normAutofit/>
          </a:bodyPr>
          <a:lstStyle>
            <a:lvl1pPr marL="0" indent="0">
              <a:buNone/>
              <a:defRPr sz="1260" baseline="0">
                <a:solidFill>
                  <a:schemeClr val="bg1"/>
                </a:solidFill>
              </a:defRPr>
            </a:lvl1pPr>
            <a:lvl2pPr marL="411480" indent="0">
              <a:buNone/>
              <a:defRPr/>
            </a:lvl2pPr>
            <a:lvl3pPr marL="822960" indent="0">
              <a:buNone/>
              <a:defRPr/>
            </a:lvl3pPr>
            <a:lvl4pPr marL="1234440" indent="0">
              <a:buFont typeface="Arial" panose="020B0604020202020204" pitchFamily="34" charset="0"/>
              <a:buNone/>
              <a:defRPr/>
            </a:lvl4pPr>
            <a:lvl5pPr marL="1645920" indent="0">
              <a:buNone/>
              <a:defRPr/>
            </a:lvl5pPr>
          </a:lstStyle>
          <a:p>
            <a:pPr lvl="0"/>
            <a:r>
              <a:rPr lang="en-US" dirty="0"/>
              <a:t>Name</a:t>
            </a:r>
          </a:p>
          <a:p>
            <a:pPr lvl="0"/>
            <a:r>
              <a:rPr lang="en-US" dirty="0"/>
              <a:t>Email</a:t>
            </a:r>
          </a:p>
          <a:p>
            <a:pPr lvl="0"/>
            <a:r>
              <a:rPr lang="en-US" dirty="0"/>
              <a:t>Phone </a:t>
            </a:r>
          </a:p>
        </p:txBody>
      </p:sp>
      <p:sp>
        <p:nvSpPr>
          <p:cNvPr id="13" name="TextBox 12">
            <a:extLst>
              <a:ext uri="{FF2B5EF4-FFF2-40B4-BE49-F238E27FC236}">
                <a16:creationId xmlns:a16="http://schemas.microsoft.com/office/drawing/2014/main" id="{20592647-1EFC-B34A-85F3-3B6FCAF000B3}"/>
              </a:ext>
            </a:extLst>
          </p:cNvPr>
          <p:cNvSpPr txBox="1"/>
          <p:nvPr userDrawn="1"/>
        </p:nvSpPr>
        <p:spPr>
          <a:xfrm>
            <a:off x="495449" y="4360487"/>
            <a:ext cx="2514600" cy="258532"/>
          </a:xfrm>
          <a:prstGeom prst="rect">
            <a:avLst/>
          </a:prstGeom>
          <a:noFill/>
        </p:spPr>
        <p:txBody>
          <a:bodyPr wrap="square" rtlCol="0">
            <a:spAutoFit/>
          </a:bodyPr>
          <a:lstStyle/>
          <a:p>
            <a:pPr algn="l"/>
            <a:r>
              <a:rPr lang="en-US" sz="1080" i="1" dirty="0">
                <a:solidFill>
                  <a:schemeClr val="bg1"/>
                </a:solidFill>
                <a:latin typeface="Arial" panose="020B0604020202020204" pitchFamily="34" charset="0"/>
                <a:cs typeface="Arial" panose="020B0604020202020204" pitchFamily="34" charset="0"/>
              </a:rPr>
              <a:t>Join the conversation</a:t>
            </a:r>
          </a:p>
        </p:txBody>
      </p:sp>
      <p:pic>
        <p:nvPicPr>
          <p:cNvPr id="9" name="Picture 8" descr="Graphical user interface&#10;&#10;Description automatically generated with medium confidence">
            <a:extLst>
              <a:ext uri="{FF2B5EF4-FFF2-40B4-BE49-F238E27FC236}">
                <a16:creationId xmlns:a16="http://schemas.microsoft.com/office/drawing/2014/main" id="{5B84E47E-F2E2-3386-BEC5-86F5F193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60234" y="5234237"/>
            <a:ext cx="1621439" cy="307572"/>
          </a:xfrm>
          <a:prstGeom prst="rect">
            <a:avLst/>
          </a:prstGeom>
        </p:spPr>
      </p:pic>
      <p:sp>
        <p:nvSpPr>
          <p:cNvPr id="10" name="TextBox 9">
            <a:extLst>
              <a:ext uri="{FF2B5EF4-FFF2-40B4-BE49-F238E27FC236}">
                <a16:creationId xmlns:a16="http://schemas.microsoft.com/office/drawing/2014/main" id="{D0A5747E-7597-BA4D-25EF-231CACEA19B9}"/>
              </a:ext>
            </a:extLst>
          </p:cNvPr>
          <p:cNvSpPr txBox="1"/>
          <p:nvPr userDrawn="1"/>
        </p:nvSpPr>
        <p:spPr>
          <a:xfrm>
            <a:off x="366920" y="5358532"/>
            <a:ext cx="4114800" cy="173124"/>
          </a:xfrm>
          <a:prstGeom prst="rect">
            <a:avLst/>
          </a:prstGeom>
          <a:noFill/>
        </p:spPr>
        <p:txBody>
          <a:bodyPr wrap="square" rtlCol="0">
            <a:spAutoFit/>
          </a:bodyPr>
          <a:lstStyle/>
          <a:p>
            <a:pPr marL="0" marR="0" indent="0" algn="l" defTabSz="822960" rtl="0" eaLnBrk="1" fontAlgn="auto" latinLnBrk="0" hangingPunct="1">
              <a:lnSpc>
                <a:spcPct val="100000"/>
              </a:lnSpc>
              <a:spcBef>
                <a:spcPts val="0"/>
              </a:spcBef>
              <a:spcAft>
                <a:spcPts val="0"/>
              </a:spcAft>
              <a:buClrTx/>
              <a:buSzTx/>
              <a:buFontTx/>
              <a:buNone/>
              <a:tabLst/>
              <a:defRPr/>
            </a:pPr>
            <a:fld id="{A41395F5-053E-4FAD-8167-53B5D4485ECD}" type="slidenum">
              <a:rPr lang="en-US" sz="525" smtClean="0">
                <a:solidFill>
                  <a:schemeClr val="bg1">
                    <a:lumMod val="95000"/>
                  </a:schemeClr>
                </a:solidFill>
                <a:latin typeface="Arial" panose="020B0604020202020204" pitchFamily="34" charset="0"/>
                <a:cs typeface="Arial" panose="020B0604020202020204" pitchFamily="34" charset="0"/>
              </a:rPr>
              <a:pPr marL="0" marR="0" indent="0" algn="l" defTabSz="822960" rtl="0" eaLnBrk="1" fontAlgn="auto" latinLnBrk="0" hangingPunct="1">
                <a:lnSpc>
                  <a:spcPct val="100000"/>
                </a:lnSpc>
                <a:spcBef>
                  <a:spcPts val="0"/>
                </a:spcBef>
                <a:spcAft>
                  <a:spcPts val="0"/>
                </a:spcAft>
                <a:buClrTx/>
                <a:buSzTx/>
                <a:buFontTx/>
                <a:buNone/>
                <a:tabLst/>
                <a:defRPr/>
              </a:pPr>
              <a:t>‹#›</a:t>
            </a:fld>
            <a:r>
              <a:rPr lang="en-US" sz="525" dirty="0">
                <a:solidFill>
                  <a:schemeClr val="bg1">
                    <a:lumMod val="95000"/>
                  </a:schemeClr>
                </a:solidFill>
                <a:latin typeface="Arial" panose="020B0604020202020204" pitchFamily="34" charset="0"/>
                <a:cs typeface="Arial" panose="020B0604020202020204" pitchFamily="34" charset="0"/>
              </a:rPr>
              <a:t>     © 2023 Renaissance Learning Inc. All rights reserved.</a:t>
            </a:r>
          </a:p>
        </p:txBody>
      </p:sp>
      <p:pic>
        <p:nvPicPr>
          <p:cNvPr id="4" name="Picture 3" descr="A picture containing text, clipart&#10;&#10;Description automatically generated">
            <a:hlinkClick r:id="rId3"/>
            <a:extLst>
              <a:ext uri="{FF2B5EF4-FFF2-40B4-BE49-F238E27FC236}">
                <a16:creationId xmlns:a16="http://schemas.microsoft.com/office/drawing/2014/main" id="{29ADBF48-3CA7-9B29-F833-DD03DE8B11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53621" y="4675718"/>
            <a:ext cx="397764" cy="441960"/>
          </a:xfrm>
          <a:prstGeom prst="rect">
            <a:avLst/>
          </a:prstGeom>
        </p:spPr>
      </p:pic>
      <p:pic>
        <p:nvPicPr>
          <p:cNvPr id="7" name="Picture 6" descr="Icon&#10;&#10;Description automatically generated">
            <a:hlinkClick r:id="rId5"/>
            <a:extLst>
              <a:ext uri="{FF2B5EF4-FFF2-40B4-BE49-F238E27FC236}">
                <a16:creationId xmlns:a16="http://schemas.microsoft.com/office/drawing/2014/main" id="{CB276344-1027-0038-DAC8-F3EBD097811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26581" y="4675718"/>
            <a:ext cx="397764" cy="441960"/>
          </a:xfrm>
          <a:prstGeom prst="rect">
            <a:avLst/>
          </a:prstGeom>
        </p:spPr>
      </p:pic>
      <p:pic>
        <p:nvPicPr>
          <p:cNvPr id="12" name="Picture 11" descr="Icon&#10;&#10;Description automatically generated">
            <a:hlinkClick r:id="rId7"/>
            <a:extLst>
              <a:ext uri="{FF2B5EF4-FFF2-40B4-BE49-F238E27FC236}">
                <a16:creationId xmlns:a16="http://schemas.microsoft.com/office/drawing/2014/main" id="{2489933A-0843-29CA-DBCD-6AA1D785E5A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13061" y="4675718"/>
            <a:ext cx="397764" cy="441960"/>
          </a:xfrm>
          <a:prstGeom prst="rect">
            <a:avLst/>
          </a:prstGeom>
        </p:spPr>
      </p:pic>
      <p:pic>
        <p:nvPicPr>
          <p:cNvPr id="16" name="Picture 15" descr="A picture containing text, clipart&#10;&#10;Description automatically generated">
            <a:hlinkClick r:id="rId9"/>
            <a:extLst>
              <a:ext uri="{FF2B5EF4-FFF2-40B4-BE49-F238E27FC236}">
                <a16:creationId xmlns:a16="http://schemas.microsoft.com/office/drawing/2014/main" id="{E72DBDB7-0F9A-5763-E867-95648774004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67141" y="4675718"/>
            <a:ext cx="397764" cy="441960"/>
          </a:xfrm>
          <a:prstGeom prst="rect">
            <a:avLst/>
          </a:prstGeom>
        </p:spPr>
      </p:pic>
      <p:pic>
        <p:nvPicPr>
          <p:cNvPr id="20" name="Picture 19" descr="Logo&#10;&#10;Description automatically generated">
            <a:hlinkClick r:id="rId11"/>
            <a:extLst>
              <a:ext uri="{FF2B5EF4-FFF2-40B4-BE49-F238E27FC236}">
                <a16:creationId xmlns:a16="http://schemas.microsoft.com/office/drawing/2014/main" id="{98BEE37B-9C14-EC41-B5E3-14FCA641636A}"/>
              </a:ext>
            </a:extLst>
          </p:cNvPr>
          <p:cNvPicPr>
            <a:picLocks/>
          </p:cNvPicPr>
          <p:nvPr userDrawn="1"/>
        </p:nvPicPr>
        <p:blipFill>
          <a:blip r:embed="rId12" cstate="screen">
            <a:extLst>
              <a:ext uri="{28A0092B-C50C-407E-A947-70E740481C1C}">
                <a14:useLocalDpi xmlns:a14="http://schemas.microsoft.com/office/drawing/2010/main"/>
              </a:ext>
            </a:extLst>
          </a:blip>
          <a:stretch>
            <a:fillRect/>
          </a:stretch>
        </p:blipFill>
        <p:spPr>
          <a:xfrm>
            <a:off x="1340101" y="4675714"/>
            <a:ext cx="397764" cy="441968"/>
          </a:xfrm>
          <a:prstGeom prst="rect">
            <a:avLst/>
          </a:prstGeom>
        </p:spPr>
      </p:pic>
    </p:spTree>
    <p:extLst>
      <p:ext uri="{BB962C8B-B14F-4D97-AF65-F5344CB8AC3E}">
        <p14:creationId xmlns:p14="http://schemas.microsoft.com/office/powerpoint/2010/main" val="3745527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22DC26-7FB1-4E4F-A45F-A66866CACC29}"/>
              </a:ext>
            </a:extLst>
          </p:cNvPr>
          <p:cNvSpPr>
            <a:spLocks noGrp="1"/>
          </p:cNvSpPr>
          <p:nvPr>
            <p:ph type="title" idx="4294967295"/>
          </p:nvPr>
        </p:nvSpPr>
        <p:spPr>
          <a:xfrm>
            <a:off x="457200" y="342900"/>
            <a:ext cx="8229600" cy="571235"/>
          </a:xfrm>
        </p:spPr>
        <p:txBody>
          <a:bodyPr/>
          <a:lstStyle/>
          <a:p>
            <a:r>
              <a:rPr lang="en-US" dirty="0"/>
              <a:t>Title Slide</a:t>
            </a:r>
          </a:p>
        </p:txBody>
      </p:sp>
      <p:sp>
        <p:nvSpPr>
          <p:cNvPr id="5" name="Rectangle 4">
            <a:extLst>
              <a:ext uri="{FF2B5EF4-FFF2-40B4-BE49-F238E27FC236}">
                <a16:creationId xmlns:a16="http://schemas.microsoft.com/office/drawing/2014/main" id="{08296226-A492-0040-8CDA-E47949FCEB69}"/>
              </a:ext>
              <a:ext uri="{C183D7F6-B498-43B3-948B-1728B52AA6E4}">
                <adec:decorative xmlns:adec="http://schemas.microsoft.com/office/drawing/2017/decorative" val="1"/>
              </a:ext>
            </a:extLst>
          </p:cNvPr>
          <p:cNvSpPr/>
          <p:nvPr userDrawn="1"/>
        </p:nvSpPr>
        <p:spPr>
          <a:xfrm>
            <a:off x="0" y="0"/>
            <a:ext cx="9144000" cy="5753100"/>
          </a:xfrm>
          <a:prstGeom prst="rect">
            <a:avLst/>
          </a:prstGeom>
          <a:gradFill flip="none" rotWithShape="1">
            <a:gsLst>
              <a:gs pos="0">
                <a:schemeClr val="accent1">
                  <a:lumMod val="67000"/>
                </a:schemeClr>
              </a:gs>
              <a:gs pos="23000">
                <a:schemeClr val="accent1">
                  <a:lumMod val="97000"/>
                  <a:lumOff val="3000"/>
                </a:schemeClr>
              </a:gs>
              <a:gs pos="62000">
                <a:schemeClr val="accent1">
                  <a:lumMod val="40000"/>
                  <a:lumOff val="60000"/>
                </a:schemeClr>
              </a:gs>
              <a:gs pos="9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7082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ission Statemen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887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4410F1-3678-9C43-8F25-9A99F73A7B1A}"/>
              </a:ext>
            </a:extLst>
          </p:cNvPr>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©Copyright 2021 Renaissance Learning Inc. All rights reserved.</a:t>
            </a:r>
            <a:r>
              <a:rPr lang="en-US" sz="700" baseline="0" dirty="0">
                <a:solidFill>
                  <a:schemeClr val="bg1"/>
                </a:solidFill>
                <a:latin typeface="Arial" panose="020B0604020202020204" pitchFamily="34" charset="0"/>
                <a:cs typeface="Arial" panose="020B0604020202020204" pitchFamily="34" charset="0"/>
              </a:rPr>
              <a:t>        </a:t>
            </a:r>
            <a:fld id="{A41395F5-053E-4FAD-8167-53B5D4485ECD}" type="slidenum">
              <a:rPr lang="en-US" sz="700" smtClean="0">
                <a:solidFill>
                  <a:schemeClr val="bg1"/>
                </a:solidFill>
                <a:latin typeface="Arial" panose="020B0604020202020204" pitchFamily="34" charset="0"/>
                <a:cs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latin typeface="Arial" panose="020B0604020202020204" pitchFamily="34" charset="0"/>
              <a:cs typeface="Arial" panose="020B0604020202020204" pitchFamily="34" charset="0"/>
            </a:endParaRPr>
          </a:p>
        </p:txBody>
      </p:sp>
      <p:pic>
        <p:nvPicPr>
          <p:cNvPr id="8" name="Picture 7" descr="Renaissance logo">
            <a:extLst>
              <a:ext uri="{FF2B5EF4-FFF2-40B4-BE49-F238E27FC236}">
                <a16:creationId xmlns:a16="http://schemas.microsoft.com/office/drawing/2014/main" id="{727E6398-3A2A-EA44-99FC-EA958640A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1658411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601246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DAB864-0A12-6542-A51C-AC4CE3AB6CA2}"/>
              </a:ex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mj-lt"/>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11" name="Picture 10" descr="Renaissance logo">
            <a:extLst>
              <a:ext uri="{FF2B5EF4-FFF2-40B4-BE49-F238E27FC236}">
                <a16:creationId xmlns:a16="http://schemas.microsoft.com/office/drawing/2014/main" id="{F1E024C1-EE06-554D-BFBF-B1D501C83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951019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Brea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descr="Renaissance logo">
            <a:extLst>
              <a:ext uri="{FF2B5EF4-FFF2-40B4-BE49-F238E27FC236}">
                <a16:creationId xmlns:a16="http://schemas.microsoft.com/office/drawing/2014/main" id="{5E7364DA-2D94-6440-AAF4-8049947ED0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1686500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userDrawn="1"/>
        </p:nvSpPr>
        <p:spPr>
          <a:xfrm>
            <a:off x="0" y="0"/>
            <a:ext cx="9144000"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descr="Renaissance logo">
            <a:extLst>
              <a:ext uri="{FF2B5EF4-FFF2-40B4-BE49-F238E27FC236}">
                <a16:creationId xmlns:a16="http://schemas.microsoft.com/office/drawing/2014/main" id="{7F94BB56-E3A3-BF43-A9A2-A7999C2C5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660483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p:nvPr>
        </p:nvSpPr>
        <p:spPr>
          <a:xfrm>
            <a:off x="457200" y="1485900"/>
            <a:ext cx="8229600" cy="3657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buClr>
                <a:schemeClr val="accent1"/>
              </a:buCl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738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ission Statement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8FC437-D1BD-6946-8CA7-6AFAA37B162B}"/>
              </a:ext>
            </a:extLst>
          </p:cNvPr>
          <p:cNvSpPr txBox="1"/>
          <p:nvPr userDrawn="1"/>
        </p:nvSpPr>
        <p:spPr>
          <a:xfrm>
            <a:off x="394741" y="4221034"/>
            <a:ext cx="2514600" cy="461665"/>
          </a:xfrm>
          <a:prstGeom prst="rect">
            <a:avLst/>
          </a:prstGeom>
          <a:noFill/>
        </p:spPr>
        <p:txBody>
          <a:bodyPr wrap="square" rtlCol="0">
            <a:spAutoFit/>
          </a:bodyPr>
          <a:lstStyle/>
          <a:p>
            <a:pPr algn="ctr"/>
            <a:r>
              <a:rPr lang="en-US" sz="2400" b="1" i="0" dirty="0">
                <a:solidFill>
                  <a:schemeClr val="tx2"/>
                </a:solidFill>
                <a:latin typeface="Arial" panose="020B0604020202020204" pitchFamily="34" charset="0"/>
                <a:cs typeface="Arial" panose="020B0604020202020204" pitchFamily="34" charset="0"/>
              </a:rPr>
              <a:t>Our mission</a:t>
            </a:r>
          </a:p>
        </p:txBody>
      </p:sp>
      <p:sp>
        <p:nvSpPr>
          <p:cNvPr id="8" name="TextBox 7">
            <a:extLst>
              <a:ext uri="{FF2B5EF4-FFF2-40B4-BE49-F238E27FC236}">
                <a16:creationId xmlns:a16="http://schemas.microsoft.com/office/drawing/2014/main" id="{92F0BFB5-8E61-1840-930B-BB517BA53F0D}"/>
              </a:ext>
            </a:extLst>
          </p:cNvPr>
          <p:cNvSpPr txBox="1"/>
          <p:nvPr userDrawn="1"/>
        </p:nvSpPr>
        <p:spPr>
          <a:xfrm>
            <a:off x="3048000" y="3897868"/>
            <a:ext cx="5334000" cy="1107996"/>
          </a:xfrm>
          <a:prstGeom prst="rect">
            <a:avLst/>
          </a:prstGeom>
          <a:noFill/>
        </p:spPr>
        <p:txBody>
          <a:bodyPr wrap="square" rtlCol="0">
            <a:spAutoFit/>
          </a:bodyPr>
          <a:lstStyle/>
          <a:p>
            <a:pPr algn="l"/>
            <a:r>
              <a:rPr lang="en-US" sz="2200" b="0" i="0" dirty="0">
                <a:latin typeface="Arial" panose="020B0604020202020204" pitchFamily="34" charset="0"/>
                <a:cs typeface="Arial" panose="020B0604020202020204" pitchFamily="34" charset="0"/>
              </a:rPr>
              <a:t>“To accelerate learning for all children </a:t>
            </a:r>
            <a:br>
              <a:rPr lang="en-US" sz="2200" b="0" i="0" dirty="0">
                <a:latin typeface="Arial" panose="020B0604020202020204" pitchFamily="34" charset="0"/>
                <a:cs typeface="Arial" panose="020B0604020202020204" pitchFamily="34" charset="0"/>
              </a:rPr>
            </a:br>
            <a:r>
              <a:rPr lang="en-US" sz="2200" b="0" i="0" dirty="0">
                <a:latin typeface="Arial" panose="020B0604020202020204" pitchFamily="34" charset="0"/>
                <a:cs typeface="Arial" panose="020B0604020202020204" pitchFamily="34" charset="0"/>
              </a:rPr>
              <a:t>and adults of all ability levels and ethnic</a:t>
            </a:r>
            <a:r>
              <a:rPr lang="en-US" sz="2200" b="0" i="0" baseline="0" dirty="0">
                <a:latin typeface="Arial" panose="020B0604020202020204" pitchFamily="34" charset="0"/>
                <a:cs typeface="Arial" panose="020B0604020202020204" pitchFamily="34" charset="0"/>
              </a:rPr>
              <a:t> and social backgrounds, worldwide.”</a:t>
            </a:r>
            <a:endParaRPr lang="en-US" sz="2200" b="0" i="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C36F99C3-685E-414B-BB22-DF1ECD0050FB}"/>
              </a:ext>
            </a:extLst>
          </p:cNvPr>
          <p:cNvCxnSpPr>
            <a:cxnSpLocks/>
          </p:cNvCxnSpPr>
          <p:nvPr userDrawn="1"/>
        </p:nvCxnSpPr>
        <p:spPr>
          <a:xfrm>
            <a:off x="2819400" y="3924300"/>
            <a:ext cx="0" cy="105513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A person looking at the camera&#10;&#10;Description automatically generated">
            <a:extLst>
              <a:ext uri="{FF2B5EF4-FFF2-40B4-BE49-F238E27FC236}">
                <a16:creationId xmlns:a16="http://schemas.microsoft.com/office/drawing/2014/main" id="{142E5562-3757-CC45-B3D3-0F504576CB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100"/>
            <a:ext cx="9144000" cy="3276600"/>
          </a:xfrm>
          <a:prstGeom prst="rect">
            <a:avLst/>
          </a:prstGeom>
        </p:spPr>
      </p:pic>
    </p:spTree>
    <p:extLst>
      <p:ext uri="{BB962C8B-B14F-4D97-AF65-F5344CB8AC3E}">
        <p14:creationId xmlns:p14="http://schemas.microsoft.com/office/powerpoint/2010/main" val="2679490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Th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hasCustomPrompt="1"/>
          </p:nvPr>
        </p:nvSpPr>
        <p:spPr>
          <a:xfrm>
            <a:off x="4572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6" name="Text Placeholder 4"/>
          <p:cNvSpPr>
            <a:spLocks noGrp="1"/>
          </p:cNvSpPr>
          <p:nvPr>
            <p:ph type="body" sz="quarter" idx="12" hasCustomPrompt="1"/>
          </p:nvPr>
        </p:nvSpPr>
        <p:spPr>
          <a:xfrm>
            <a:off x="33528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7" name="Text Placeholder 4"/>
          <p:cNvSpPr>
            <a:spLocks noGrp="1"/>
          </p:cNvSpPr>
          <p:nvPr>
            <p:ph type="body" sz="quarter" idx="13" hasCustomPrompt="1"/>
          </p:nvPr>
        </p:nvSpPr>
        <p:spPr>
          <a:xfrm>
            <a:off x="6248400" y="3390900"/>
            <a:ext cx="2514600" cy="304800"/>
          </a:xfrm>
        </p:spPr>
        <p:txBody>
          <a:bodyPr/>
          <a:lstStyle>
            <a:lvl1pPr marL="0" indent="0" algn="ctr">
              <a:buNone/>
              <a:defRPr b="1" baseline="0">
                <a:latin typeface="Arial" panose="020B0604020202020204" pitchFamily="34" charset="0"/>
                <a:cs typeface="Arial" panose="020B0604020202020204" pitchFamily="34" charset="0"/>
              </a:defRPr>
            </a:lvl1pPr>
          </a:lstStyle>
          <a:p>
            <a:pPr lvl="0"/>
            <a:r>
              <a:rPr lang="en-US" dirty="0"/>
              <a:t>Main point</a:t>
            </a:r>
          </a:p>
        </p:txBody>
      </p:sp>
      <p:sp>
        <p:nvSpPr>
          <p:cNvPr id="8" name="Text Placeholder 4"/>
          <p:cNvSpPr>
            <a:spLocks noGrp="1"/>
          </p:cNvSpPr>
          <p:nvPr>
            <p:ph type="body" sz="quarter" idx="14" hasCustomPrompt="1"/>
          </p:nvPr>
        </p:nvSpPr>
        <p:spPr>
          <a:xfrm>
            <a:off x="4572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9" name="Text Placeholder 4"/>
          <p:cNvSpPr>
            <a:spLocks noGrp="1"/>
          </p:cNvSpPr>
          <p:nvPr>
            <p:ph type="body" sz="quarter" idx="15" hasCustomPrompt="1"/>
          </p:nvPr>
        </p:nvSpPr>
        <p:spPr>
          <a:xfrm>
            <a:off x="33528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
        <p:nvSpPr>
          <p:cNvPr id="10" name="Text Placeholder 4"/>
          <p:cNvSpPr>
            <a:spLocks noGrp="1"/>
          </p:cNvSpPr>
          <p:nvPr>
            <p:ph type="body" sz="quarter" idx="16" hasCustomPrompt="1"/>
          </p:nvPr>
        </p:nvSpPr>
        <p:spPr>
          <a:xfrm>
            <a:off x="6248400" y="3848100"/>
            <a:ext cx="2514600" cy="1371600"/>
          </a:xfrm>
        </p:spPr>
        <p:txBody>
          <a:bodyPr>
            <a:normAutofit/>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a:t>Supporting text</a:t>
            </a:r>
          </a:p>
        </p:txBody>
      </p:sp>
    </p:spTree>
    <p:extLst>
      <p:ext uri="{BB962C8B-B14F-4D97-AF65-F5344CB8AC3E}">
        <p14:creationId xmlns:p14="http://schemas.microsoft.com/office/powerpoint/2010/main" val="1526396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Things_Blue">
    <p:spTree>
      <p:nvGrpSpPr>
        <p:cNvPr id="1" name=""/>
        <p:cNvGrpSpPr/>
        <p:nvPr/>
      </p:nvGrpSpPr>
      <p:grpSpPr>
        <a:xfrm>
          <a:off x="0" y="0"/>
          <a:ext cx="0" cy="0"/>
          <a:chOff x="0" y="0"/>
          <a:chExt cx="0" cy="0"/>
        </a:xfrm>
      </p:grpSpPr>
      <p:sp>
        <p:nvSpPr>
          <p:cNvPr id="11" name="Rectangle 10"/>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Slide 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5" name="Text Placeholder 4"/>
          <p:cNvSpPr>
            <a:spLocks noGrp="1"/>
          </p:cNvSpPr>
          <p:nvPr>
            <p:ph type="body" sz="quarter" idx="11" hasCustomPrompt="1"/>
          </p:nvPr>
        </p:nvSpPr>
        <p:spPr>
          <a:xfrm>
            <a:off x="457200" y="3162300"/>
            <a:ext cx="2514600" cy="304800"/>
          </a:xfr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Main point</a:t>
            </a:r>
          </a:p>
        </p:txBody>
      </p:sp>
      <p:sp>
        <p:nvSpPr>
          <p:cNvPr id="6" name="Text Placeholder 4"/>
          <p:cNvSpPr>
            <a:spLocks noGrp="1"/>
          </p:cNvSpPr>
          <p:nvPr>
            <p:ph type="body" sz="quarter" idx="12" hasCustomPrompt="1"/>
          </p:nvPr>
        </p:nvSpPr>
        <p:spPr>
          <a:xfrm>
            <a:off x="3352800" y="3162300"/>
            <a:ext cx="2514600" cy="304800"/>
          </a:xfr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Main point</a:t>
            </a:r>
          </a:p>
        </p:txBody>
      </p:sp>
      <p:sp>
        <p:nvSpPr>
          <p:cNvPr id="7" name="Text Placeholder 4"/>
          <p:cNvSpPr>
            <a:spLocks noGrp="1"/>
          </p:cNvSpPr>
          <p:nvPr>
            <p:ph type="body" sz="quarter" idx="13" hasCustomPrompt="1"/>
          </p:nvPr>
        </p:nvSpPr>
        <p:spPr>
          <a:xfrm>
            <a:off x="6248400" y="3162300"/>
            <a:ext cx="2514600" cy="304800"/>
          </a:xfr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Main point</a:t>
            </a:r>
          </a:p>
        </p:txBody>
      </p:sp>
      <p:sp>
        <p:nvSpPr>
          <p:cNvPr id="8" name="Text Placeholder 4"/>
          <p:cNvSpPr>
            <a:spLocks noGrp="1"/>
          </p:cNvSpPr>
          <p:nvPr>
            <p:ph type="body" sz="quarter" idx="14" hasCustomPrompt="1"/>
          </p:nvPr>
        </p:nvSpPr>
        <p:spPr>
          <a:xfrm>
            <a:off x="457200" y="3619500"/>
            <a:ext cx="2514600" cy="1371600"/>
          </a:xfrm>
        </p:spPr>
        <p:txBody>
          <a:bodyPr>
            <a:normAutofit/>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US" dirty="0"/>
              <a:t>Supporting text</a:t>
            </a:r>
          </a:p>
        </p:txBody>
      </p:sp>
      <p:sp>
        <p:nvSpPr>
          <p:cNvPr id="9" name="Text Placeholder 4"/>
          <p:cNvSpPr>
            <a:spLocks noGrp="1"/>
          </p:cNvSpPr>
          <p:nvPr>
            <p:ph type="body" sz="quarter" idx="15" hasCustomPrompt="1"/>
          </p:nvPr>
        </p:nvSpPr>
        <p:spPr>
          <a:xfrm>
            <a:off x="3352800" y="3619500"/>
            <a:ext cx="2514600" cy="1371600"/>
          </a:xfrm>
        </p:spPr>
        <p:txBody>
          <a:bodyPr>
            <a:normAutofit/>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US" dirty="0"/>
              <a:t>Supporting text</a:t>
            </a:r>
          </a:p>
        </p:txBody>
      </p:sp>
      <p:sp>
        <p:nvSpPr>
          <p:cNvPr id="10" name="Text Placeholder 4"/>
          <p:cNvSpPr>
            <a:spLocks noGrp="1"/>
          </p:cNvSpPr>
          <p:nvPr>
            <p:ph type="body" sz="quarter" idx="16" hasCustomPrompt="1"/>
          </p:nvPr>
        </p:nvSpPr>
        <p:spPr>
          <a:xfrm>
            <a:off x="6248400" y="3619500"/>
            <a:ext cx="2514600" cy="1371600"/>
          </a:xfrm>
        </p:spPr>
        <p:txBody>
          <a:bodyPr>
            <a:normAutofit/>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US" dirty="0"/>
              <a:t>Supporting text</a:t>
            </a:r>
          </a:p>
        </p:txBody>
      </p:sp>
      <p:sp>
        <p:nvSpPr>
          <p:cNvPr id="14" name="TextBox 13"/>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15" name="Picture 14" descr="Renaissance logo">
            <a:extLst>
              <a:ext uri="{FF2B5EF4-FFF2-40B4-BE49-F238E27FC236}">
                <a16:creationId xmlns:a16="http://schemas.microsoft.com/office/drawing/2014/main" id="{D3A86CE0-0A9B-9440-9387-EF3EB2682B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757788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Right click (on slide) &gt; layout &gt; more color options</a:t>
            </a:r>
          </a:p>
        </p:txBody>
      </p:sp>
      <p:sp>
        <p:nvSpPr>
          <p:cNvPr id="8" name="TextBox 7"/>
          <p:cNvSpPr txBox="1"/>
          <p:nvPr userDrawn="1"/>
        </p:nvSpPr>
        <p:spPr>
          <a:xfrm>
            <a:off x="3254780" y="5401633"/>
            <a:ext cx="1317220" cy="2308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INTERNAL USE ONLY</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accent1"/>
                </a:solidFill>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2548632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able of 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6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ircl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5" name="Text Placeholder 3"/>
          <p:cNvSpPr>
            <a:spLocks noGrp="1"/>
          </p:cNvSpPr>
          <p:nvPr>
            <p:ph type="body" sz="quarter" idx="11" hasCustomPrompt="1"/>
          </p:nvPr>
        </p:nvSpPr>
        <p:spPr>
          <a:xfrm>
            <a:off x="467810" y="1485900"/>
            <a:ext cx="6161590" cy="3505200"/>
          </a:xfrm>
        </p:spPr>
        <p:txBody>
          <a:bodyPr/>
          <a:lstStyle>
            <a:lvl1pPr marL="285750" marR="0" indent="-285750" algn="l" defTabSz="914400" rtl="0" eaLnBrk="1" fontAlgn="auto" latinLnBrk="0" hangingPunct="1">
              <a:lnSpc>
                <a:spcPct val="100000"/>
              </a:lnSpc>
              <a:spcBef>
                <a:spcPct val="20000"/>
              </a:spcBef>
              <a:spcAft>
                <a:spcPts val="600"/>
              </a:spcAft>
              <a:buClr>
                <a:schemeClr val="accent1"/>
              </a:buClr>
              <a:buSzTx/>
              <a:buFont typeface="Arial" panose="020B0604020202020204" pitchFamily="34" charset="0"/>
              <a:buChar char="•"/>
              <a:tabLst/>
              <a:defRPr/>
            </a:lvl1pPr>
            <a:lvl2pPr marL="742950" indent="-285750">
              <a:buClr>
                <a:schemeClr val="accent1"/>
              </a:buClr>
              <a:buFont typeface="Roboto" pitchFamily="50" charset="0"/>
              <a:buChar char="―"/>
              <a:defRPr/>
            </a:lvl2pPr>
          </a:lstStyle>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r>
              <a:rPr lang="en-US" dirty="0"/>
              <a:t>Bullet point</a:t>
            </a:r>
          </a:p>
          <a:p>
            <a:pPr lvl="1"/>
            <a:r>
              <a:rPr lang="en-US" dirty="0"/>
              <a:t>Second level</a:t>
            </a:r>
          </a:p>
          <a:p>
            <a:pPr lvl="0"/>
            <a:endParaRPr lang="en-US" dirty="0"/>
          </a:p>
        </p:txBody>
      </p:sp>
      <p:sp>
        <p:nvSpPr>
          <p:cNvPr id="4" name="Text Placeholder 6"/>
          <p:cNvSpPr>
            <a:spLocks noGrp="1"/>
          </p:cNvSpPr>
          <p:nvPr>
            <p:ph type="body" sz="quarter" idx="10" hasCustomPrompt="1"/>
          </p:nvPr>
        </p:nvSpPr>
        <p:spPr>
          <a:xfrm>
            <a:off x="457200" y="8763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2291334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de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42672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114800" cy="3581400"/>
          </a:xfrm>
        </p:spPr>
        <p:txBody>
          <a:bodyPr/>
          <a:lstStyle>
            <a:lvl1pPr>
              <a:defRPr/>
            </a:lvl1p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42672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1197359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ll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81534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953000" cy="3581400"/>
          </a:xfrm>
        </p:spPr>
        <p:txBody>
          <a:body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8153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2227354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0"/>
            <a:ext cx="9144000" cy="5753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F1D52E-16C3-5B49-A772-980B231314F3}"/>
              </a:ext>
            </a:extLst>
          </p:cNvPr>
          <p:cNvSpPr txBox="1"/>
          <p:nvPr userDrawn="1"/>
        </p:nvSpPr>
        <p:spPr>
          <a:xfrm>
            <a:off x="381000" y="1943100"/>
            <a:ext cx="5410200" cy="1138773"/>
          </a:xfrm>
          <a:prstGeom prst="rect">
            <a:avLst/>
          </a:prstGeom>
          <a:noFill/>
        </p:spPr>
        <p:txBody>
          <a:bodyPr wrap="square" rtlCol="0">
            <a:spAutoFit/>
          </a:bodyPr>
          <a:lstStyle/>
          <a:p>
            <a:r>
              <a:rPr lang="en-US" sz="6800" b="1" dirty="0">
                <a:solidFill>
                  <a:schemeClr val="bg1"/>
                </a:solidFill>
                <a:latin typeface="Arial" panose="020B0604020202020204" pitchFamily="34" charset="0"/>
                <a:cs typeface="Arial" panose="020B0604020202020204" pitchFamily="34" charset="0"/>
              </a:rPr>
              <a:t>Thank you!</a:t>
            </a:r>
          </a:p>
        </p:txBody>
      </p:sp>
      <p:sp>
        <p:nvSpPr>
          <p:cNvPr id="8" name="Text Placeholder 6">
            <a:extLst>
              <a:ext uri="{FF2B5EF4-FFF2-40B4-BE49-F238E27FC236}">
                <a16:creationId xmlns:a16="http://schemas.microsoft.com/office/drawing/2014/main" id="{A2406785-94A9-F44A-8847-5F8E9FBDBA39}"/>
              </a:ext>
            </a:extLst>
          </p:cNvPr>
          <p:cNvSpPr>
            <a:spLocks noGrp="1"/>
          </p:cNvSpPr>
          <p:nvPr>
            <p:ph type="body" sz="quarter" idx="10" hasCustomPrompt="1"/>
          </p:nvPr>
        </p:nvSpPr>
        <p:spPr>
          <a:xfrm>
            <a:off x="457200" y="3182898"/>
            <a:ext cx="4419600" cy="1219200"/>
          </a:xfrm>
        </p:spPr>
        <p:txBody>
          <a:bodyPr>
            <a:normAutofit/>
          </a:bodyPr>
          <a:lstStyle>
            <a:lvl1pPr marL="0" indent="0">
              <a:buNone/>
              <a:defRPr sz="14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Name</a:t>
            </a:r>
          </a:p>
          <a:p>
            <a:pPr lvl="0"/>
            <a:r>
              <a:rPr lang="en-US" dirty="0"/>
              <a:t>Email</a:t>
            </a:r>
          </a:p>
          <a:p>
            <a:pPr lvl="0"/>
            <a:r>
              <a:rPr lang="en-US" dirty="0"/>
              <a:t>Phone </a:t>
            </a:r>
          </a:p>
        </p:txBody>
      </p:sp>
      <p:pic>
        <p:nvPicPr>
          <p:cNvPr id="10" name="Picture 9" descr="Renaissance logo">
            <a:extLst>
              <a:ext uri="{FF2B5EF4-FFF2-40B4-BE49-F238E27FC236}">
                <a16:creationId xmlns:a16="http://schemas.microsoft.com/office/drawing/2014/main" id="{6DBFF4BC-B305-DE43-A847-3A03C9960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
        <p:nvSpPr>
          <p:cNvPr id="11" name="Text Placeholder 4">
            <a:extLst>
              <a:ext uri="{FF2B5EF4-FFF2-40B4-BE49-F238E27FC236}">
                <a16:creationId xmlns:a16="http://schemas.microsoft.com/office/drawing/2014/main" id="{078F6298-2A09-014E-9D88-757AB2115016}"/>
              </a:ext>
            </a:extLst>
          </p:cNvPr>
          <p:cNvSpPr txBox="1">
            <a:spLocks/>
          </p:cNvSpPr>
          <p:nvPr userDrawn="1"/>
        </p:nvSpPr>
        <p:spPr>
          <a:xfrm>
            <a:off x="4876800" y="5097512"/>
            <a:ext cx="4115379" cy="503802"/>
          </a:xfrm>
          <a:prstGeom prst="rect">
            <a:avLst/>
          </a:prstGeom>
          <a:solidFill>
            <a:schemeClr val="tx2"/>
          </a:solidFill>
        </p:spPr>
        <p:txBody>
          <a:bodyPr vert="horz" wrap="square" lIns="91432" tIns="45717" rIns="91432" bIns="0" rtlCol="0" anchor="b">
            <a:noAutofit/>
          </a:bodyPr>
          <a:lstStyle>
            <a:lvl1pPr marL="0" indent="0" algn="l" defTabSz="457200" rtl="0" eaLnBrk="1" latinLnBrk="0" hangingPunct="1">
              <a:spcBef>
                <a:spcPts val="0"/>
              </a:spcBef>
              <a:buClr>
                <a:schemeClr val="accent6"/>
              </a:buClr>
              <a:buSzPct val="130000"/>
              <a:buFont typeface="Arial" charset="0"/>
              <a:buNone/>
              <a:defRPr sz="800" b="0" i="0" kern="1200" baseline="0">
                <a:solidFill>
                  <a:srgbClr val="FFFFFF"/>
                </a:solidFill>
                <a:latin typeface="Roboto Thin" pitchFamily="50" charset="0"/>
                <a:ea typeface="Roboto Thin" pitchFamily="50" charset="0"/>
                <a:cs typeface="Roboto Thin" pitchFamily="50"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914327" rtl="0" eaLnBrk="1" fontAlgn="base" latinLnBrk="0" hangingPunct="1">
              <a:lnSpc>
                <a:spcPct val="100000"/>
              </a:lnSpc>
              <a:spcBef>
                <a:spcPct val="0"/>
              </a:spcBef>
              <a:spcAft>
                <a:spcPct val="0"/>
              </a:spcAft>
              <a:buClrTx/>
              <a:buSzTx/>
              <a:buFontTx/>
              <a:buNone/>
              <a:tabLst/>
              <a:defRPr/>
            </a:pPr>
            <a:r>
              <a:rPr lang="en-US" sz="600" b="0" i="1" kern="1200" baseline="0" dirty="0">
                <a:solidFill>
                  <a:schemeClr val="bg1"/>
                </a:solidFill>
                <a:effectLst/>
                <a:latin typeface="Arial" panose="020B0604020202020204" pitchFamily="34" charset="0"/>
                <a:cs typeface="Arial" panose="020B0604020202020204" pitchFamily="34" charset="0"/>
              </a:rPr>
              <a:t>©Copyright 2021 Renaissance Learning, Inc. All rights reserved. </a:t>
            </a:r>
            <a:endParaRPr lang="en-US" sz="600" i="1" dirty="0">
              <a:solidFill>
                <a:schemeClr val="bg1"/>
              </a:solidFill>
              <a:latin typeface="Arial" panose="020B0604020202020204" pitchFamily="34" charset="0"/>
              <a:cs typeface="Arial" panose="020B0604020202020204" pitchFamily="34" charset="0"/>
            </a:endParaRPr>
          </a:p>
          <a:p>
            <a:pPr marL="112702" lvl="1" indent="0" algn="r">
              <a:buNone/>
            </a:pPr>
            <a:r>
              <a:rPr lang="en-US" sz="600" i="1" dirty="0">
                <a:solidFill>
                  <a:schemeClr val="bg1"/>
                </a:solidFill>
                <a:latin typeface="Arial" panose="020B0604020202020204" pitchFamily="34" charset="0"/>
                <a:ea typeface="Roboto Thin" pitchFamily="50" charset="0"/>
                <a:cs typeface="Arial" panose="020B0604020202020204" pitchFamily="34" charset="0"/>
              </a:rPr>
              <a:t>All logos, designs, and brand names for Renaissance products and services are trademarks of Renaissance Learning, Inc., and its subsidiaries, registered, common law, or pending registration in the United States.</a:t>
            </a:r>
          </a:p>
        </p:txBody>
      </p:sp>
      <p:pic>
        <p:nvPicPr>
          <p:cNvPr id="4" name="Picture 3" descr="Twitter icon">
            <a:hlinkClick r:id="rId3"/>
            <a:extLst>
              <a:ext uri="{FF2B5EF4-FFF2-40B4-BE49-F238E27FC236}">
                <a16:creationId xmlns:a16="http://schemas.microsoft.com/office/drawing/2014/main" id="{B32139F3-42E3-7449-B8DC-4D76E2A708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90707" y="4856119"/>
            <a:ext cx="273821" cy="222251"/>
          </a:xfrm>
          <a:prstGeom prst="rect">
            <a:avLst/>
          </a:prstGeom>
        </p:spPr>
      </p:pic>
      <p:pic>
        <p:nvPicPr>
          <p:cNvPr id="7" name="Picture 6" descr="facbook icon">
            <a:hlinkClick r:id="rId5"/>
            <a:extLst>
              <a:ext uri="{FF2B5EF4-FFF2-40B4-BE49-F238E27FC236}">
                <a16:creationId xmlns:a16="http://schemas.microsoft.com/office/drawing/2014/main" id="{C28B1B28-4F85-CF45-8DAE-067FD30E07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46412" y="4820658"/>
            <a:ext cx="133965" cy="257712"/>
          </a:xfrm>
          <a:prstGeom prst="rect">
            <a:avLst/>
          </a:prstGeom>
        </p:spPr>
      </p:pic>
      <p:pic>
        <p:nvPicPr>
          <p:cNvPr id="12" name="Picture 11" descr="Linked in icon">
            <a:hlinkClick r:id="rId7"/>
            <a:extLst>
              <a:ext uri="{FF2B5EF4-FFF2-40B4-BE49-F238E27FC236}">
                <a16:creationId xmlns:a16="http://schemas.microsoft.com/office/drawing/2014/main" id="{C123F2E1-F372-FB48-9E5D-33C54C8AAA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58200" y="4804549"/>
            <a:ext cx="273821" cy="273821"/>
          </a:xfrm>
          <a:prstGeom prst="rect">
            <a:avLst/>
          </a:prstGeom>
        </p:spPr>
      </p:pic>
      <p:sp>
        <p:nvSpPr>
          <p:cNvPr id="13" name="TextBox 12">
            <a:extLst>
              <a:ext uri="{FF2B5EF4-FFF2-40B4-BE49-F238E27FC236}">
                <a16:creationId xmlns:a16="http://schemas.microsoft.com/office/drawing/2014/main" id="{20592647-1EFC-B34A-85F3-3B6FCAF000B3}"/>
              </a:ext>
            </a:extLst>
          </p:cNvPr>
          <p:cNvSpPr txBox="1"/>
          <p:nvPr userDrawn="1"/>
        </p:nvSpPr>
        <p:spPr>
          <a:xfrm>
            <a:off x="6324600" y="4533900"/>
            <a:ext cx="2514600" cy="276999"/>
          </a:xfrm>
          <a:prstGeom prst="rect">
            <a:avLst/>
          </a:prstGeom>
          <a:noFill/>
        </p:spPr>
        <p:txBody>
          <a:bodyPr wrap="square" rtlCol="0">
            <a:spAutoFit/>
          </a:bodyPr>
          <a:lstStyle/>
          <a:p>
            <a:pPr algn="r"/>
            <a:r>
              <a:rPr lang="en-US" sz="1200" i="1" dirty="0">
                <a:solidFill>
                  <a:schemeClr val="bg1"/>
                </a:solidFill>
                <a:latin typeface="Arial" panose="020B0604020202020204" pitchFamily="34" charset="0"/>
                <a:cs typeface="Arial" panose="020B0604020202020204" pitchFamily="34" charset="0"/>
              </a:rPr>
              <a:t>Join the conversation</a:t>
            </a:r>
          </a:p>
        </p:txBody>
      </p:sp>
    </p:spTree>
    <p:extLst>
      <p:ext uri="{BB962C8B-B14F-4D97-AF65-F5344CB8AC3E}">
        <p14:creationId xmlns:p14="http://schemas.microsoft.com/office/powerpoint/2010/main" val="2746921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2997729"/>
            <a:ext cx="9144000" cy="13890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sp>
        <p:nvSpPr>
          <p:cNvPr id="8" name="Rectangle 7"/>
          <p:cNvSpPr/>
          <p:nvPr userDrawn="1"/>
        </p:nvSpPr>
        <p:spPr>
          <a:xfrm>
            <a:off x="482601" y="2583657"/>
            <a:ext cx="8178800" cy="97234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pic>
        <p:nvPicPr>
          <p:cNvPr id="9" name="Picture 18" descr="FDOE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57490" y="4460875"/>
            <a:ext cx="3635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3108" y="2667783"/>
            <a:ext cx="8177784" cy="816912"/>
          </a:xfrm>
        </p:spPr>
        <p:txBody>
          <a:bodyPr anchor="ctr">
            <a:normAutofit/>
          </a:bodyPr>
          <a:lstStyle>
            <a:lvl1pPr algn="ctr">
              <a:defRPr sz="22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3108" y="3654381"/>
            <a:ext cx="8177784" cy="338964"/>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US" dirty="0"/>
          </a:p>
        </p:txBody>
      </p:sp>
      <p:sp>
        <p:nvSpPr>
          <p:cNvPr id="6" name="Text Placeholder 5"/>
          <p:cNvSpPr>
            <a:spLocks noGrp="1"/>
          </p:cNvSpPr>
          <p:nvPr>
            <p:ph type="body" sz="quarter" idx="14"/>
          </p:nvPr>
        </p:nvSpPr>
        <p:spPr>
          <a:xfrm>
            <a:off x="3535365" y="4120123"/>
            <a:ext cx="2073275" cy="304640"/>
          </a:xfrm>
        </p:spPr>
        <p:txBody>
          <a:bodyPr>
            <a:normAutofit/>
          </a:bodyPr>
          <a:lstStyle>
            <a:lvl1pPr marL="0" indent="0" algn="ctr">
              <a:buNone/>
              <a:defRPr sz="1250">
                <a:solidFill>
                  <a:schemeClr val="tx1">
                    <a:lumMod val="65000"/>
                    <a:lumOff val="35000"/>
                  </a:schemeClr>
                </a:solidFill>
              </a:defRPr>
            </a:lvl1pPr>
          </a:lstStyle>
          <a:p>
            <a:pPr lvl="0"/>
            <a:r>
              <a:rPr lang="en-US"/>
              <a:t>Click to edit Master text styles</a:t>
            </a:r>
          </a:p>
        </p:txBody>
      </p:sp>
      <p:pic>
        <p:nvPicPr>
          <p:cNvPr id="10" name="Picture 9" descr="Photo of teacher behind seven kindergarten students seated in the foreground, all smiling." title="2017-18 Florida Kindergarten Readiness Screener (FLKRS)"/>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 t="7052" r="-176" b="4636"/>
          <a:stretch/>
        </p:blipFill>
        <p:spPr>
          <a:xfrm>
            <a:off x="2196901" y="10872"/>
            <a:ext cx="4750198" cy="2583657"/>
          </a:xfrm>
          <a:prstGeom prst="rect">
            <a:avLst/>
          </a:prstGeom>
        </p:spPr>
      </p:pic>
    </p:spTree>
    <p:extLst>
      <p:ext uri="{BB962C8B-B14F-4D97-AF65-F5344CB8AC3E}">
        <p14:creationId xmlns:p14="http://schemas.microsoft.com/office/powerpoint/2010/main" val="2646472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588625"/>
            <a:ext cx="7886700" cy="3628961"/>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088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Right click (on slide) &gt; layout &gt; more color options</a:t>
            </a:r>
          </a:p>
        </p:txBody>
      </p:sp>
      <p:sp>
        <p:nvSpPr>
          <p:cNvPr id="8" name="TextBox 7"/>
          <p:cNvSpPr txBox="1"/>
          <p:nvPr userDrawn="1"/>
        </p:nvSpPr>
        <p:spPr>
          <a:xfrm>
            <a:off x="3254780" y="5401633"/>
            <a:ext cx="1317220" cy="2308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INTERNAL USE ONLY</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accent1"/>
                </a:solidFill>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3230862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714500"/>
            <a:ext cx="4038600" cy="3454136"/>
          </a:xfrm>
        </p:spPr>
        <p:txBody>
          <a:bodyPr/>
          <a:lstStyle>
            <a:lvl1pPr>
              <a:defRPr sz="1806">
                <a:solidFill>
                  <a:srgbClr val="555555"/>
                </a:solidFill>
              </a:defRPr>
            </a:lvl1pPr>
            <a:lvl2pPr>
              <a:defRPr sz="1389">
                <a:solidFill>
                  <a:srgbClr val="555555"/>
                </a:solidFill>
              </a:defRPr>
            </a:lvl2pPr>
            <a:lvl3pPr>
              <a:defRPr sz="1250">
                <a:solidFill>
                  <a:srgbClr val="555555"/>
                </a:solidFill>
              </a:defRPr>
            </a:lvl3pPr>
            <a:lvl4pPr>
              <a:defRPr sz="1250">
                <a:solidFill>
                  <a:srgbClr val="555555"/>
                </a:solidFill>
              </a:defRPr>
            </a:lvl4pPr>
            <a:lvl5pPr>
              <a:defRPr sz="1250">
                <a:solidFill>
                  <a:srgbClr val="555555"/>
                </a:solidFill>
              </a:defRPr>
            </a:lvl5pPr>
            <a:lvl6pPr>
              <a:defRPr sz="1250"/>
            </a:lvl6pPr>
            <a:lvl7pPr>
              <a:defRPr sz="1250"/>
            </a:lvl7pPr>
            <a:lvl8pPr>
              <a:defRPr sz="1250"/>
            </a:lvl8pPr>
            <a:lvl9pPr>
              <a:defRPr sz="12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1714500"/>
            <a:ext cx="4038600" cy="3454136"/>
          </a:xfrm>
        </p:spPr>
        <p:txBody>
          <a:bodyPr/>
          <a:lstStyle>
            <a:lvl1pPr>
              <a:defRPr sz="1806">
                <a:solidFill>
                  <a:srgbClr val="555555"/>
                </a:solidFill>
              </a:defRPr>
            </a:lvl1pPr>
            <a:lvl2pPr>
              <a:defRPr sz="1389">
                <a:solidFill>
                  <a:srgbClr val="555555"/>
                </a:solidFill>
              </a:defRPr>
            </a:lvl2pPr>
            <a:lvl3pPr>
              <a:defRPr sz="1250">
                <a:solidFill>
                  <a:srgbClr val="555555"/>
                </a:solidFill>
              </a:defRPr>
            </a:lvl3pPr>
            <a:lvl4pPr>
              <a:defRPr sz="1250">
                <a:solidFill>
                  <a:srgbClr val="555555"/>
                </a:solidFill>
              </a:defRPr>
            </a:lvl4pPr>
            <a:lvl5pPr>
              <a:defRPr sz="1250">
                <a:solidFill>
                  <a:srgbClr val="555555"/>
                </a:solidFill>
              </a:defRPr>
            </a:lvl5pPr>
            <a:lvl6pPr>
              <a:defRPr sz="1250"/>
            </a:lvl6pPr>
            <a:lvl7pPr>
              <a:defRPr sz="1250"/>
            </a:lvl7pPr>
            <a:lvl8pPr>
              <a:defRPr sz="1250"/>
            </a:lvl8pPr>
            <a:lvl9pPr>
              <a:defRPr sz="12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381000" y="381001"/>
            <a:ext cx="8229600" cy="736865"/>
          </a:xfrm>
          <a:prstGeom prst="rect">
            <a:avLst/>
          </a:prstGeom>
        </p:spPr>
        <p:txBody>
          <a:bodyPr vert="horz" lIns="91440" tIns="45720" rIns="91440" bIns="45720" rtlCol="0" anchor="ctr">
            <a:normAutofit/>
          </a:bodyPr>
          <a:lstStyle/>
          <a:p>
            <a:r>
              <a:rPr lang="en-US" dirty="0"/>
              <a:t>Click to edit Master title style</a:t>
            </a:r>
          </a:p>
        </p:txBody>
      </p:sp>
      <p:sp>
        <p:nvSpPr>
          <p:cNvPr id="6" name="Subtitle 2"/>
          <p:cNvSpPr>
            <a:spLocks noGrp="1"/>
          </p:cNvSpPr>
          <p:nvPr>
            <p:ph type="subTitle" idx="10"/>
          </p:nvPr>
        </p:nvSpPr>
        <p:spPr>
          <a:xfrm>
            <a:off x="381000" y="1206500"/>
            <a:ext cx="8229600" cy="444500"/>
          </a:xfrm>
        </p:spPr>
        <p:txBody>
          <a:bodyPr/>
          <a:lstStyle>
            <a:lvl1pPr marL="0" indent="0" algn="l">
              <a:buNone/>
              <a:defRPr>
                <a:solidFill>
                  <a:srgbClr val="555555"/>
                </a:solidFill>
              </a:defRPr>
            </a:lvl1pPr>
            <a:lvl2pPr marL="317475" indent="0" algn="ctr">
              <a:buNone/>
              <a:defRPr>
                <a:solidFill>
                  <a:schemeClr val="tx1">
                    <a:tint val="75000"/>
                  </a:schemeClr>
                </a:solidFill>
              </a:defRPr>
            </a:lvl2pPr>
            <a:lvl3pPr marL="634950" indent="0" algn="ctr">
              <a:buNone/>
              <a:defRPr>
                <a:solidFill>
                  <a:schemeClr val="tx1">
                    <a:tint val="75000"/>
                  </a:schemeClr>
                </a:solidFill>
              </a:defRPr>
            </a:lvl3pPr>
            <a:lvl4pPr marL="952424" indent="0" algn="ctr">
              <a:buNone/>
              <a:defRPr>
                <a:solidFill>
                  <a:schemeClr val="tx1">
                    <a:tint val="75000"/>
                  </a:schemeClr>
                </a:solidFill>
              </a:defRPr>
            </a:lvl4pPr>
            <a:lvl5pPr marL="1269898" indent="0" algn="ctr">
              <a:buNone/>
              <a:defRPr>
                <a:solidFill>
                  <a:schemeClr val="tx1">
                    <a:tint val="75000"/>
                  </a:schemeClr>
                </a:solidFill>
              </a:defRPr>
            </a:lvl5pPr>
            <a:lvl6pPr marL="1587373" indent="0" algn="ctr">
              <a:buNone/>
              <a:defRPr>
                <a:solidFill>
                  <a:schemeClr val="tx1">
                    <a:tint val="75000"/>
                  </a:schemeClr>
                </a:solidFill>
              </a:defRPr>
            </a:lvl6pPr>
            <a:lvl7pPr marL="1904848" indent="0" algn="ctr">
              <a:buNone/>
              <a:defRPr>
                <a:solidFill>
                  <a:schemeClr val="tx1">
                    <a:tint val="75000"/>
                  </a:schemeClr>
                </a:solidFill>
              </a:defRPr>
            </a:lvl7pPr>
            <a:lvl8pPr marL="2222322" indent="0" algn="ctr">
              <a:buNone/>
              <a:defRPr>
                <a:solidFill>
                  <a:schemeClr val="tx1">
                    <a:tint val="75000"/>
                  </a:schemeClr>
                </a:solidFill>
              </a:defRPr>
            </a:lvl8pPr>
            <a:lvl9pPr marL="253979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197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2741083"/>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sp>
        <p:nvSpPr>
          <p:cNvPr id="5" name="Rectangle 4"/>
          <p:cNvSpPr/>
          <p:nvPr userDrawn="1"/>
        </p:nvSpPr>
        <p:spPr>
          <a:xfrm>
            <a:off x="981075" y="2106085"/>
            <a:ext cx="7181850" cy="1199886"/>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sp>
        <p:nvSpPr>
          <p:cNvPr id="6" name="Rectangle 5"/>
          <p:cNvSpPr/>
          <p:nvPr userDrawn="1"/>
        </p:nvSpPr>
        <p:spPr>
          <a:xfrm>
            <a:off x="0" y="2624667"/>
            <a:ext cx="9144000" cy="1746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25"/>
          </a:p>
        </p:txBody>
      </p:sp>
      <p:pic>
        <p:nvPicPr>
          <p:cNvPr id="7" name="Picture 18" descr="FDOE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9476" y="395553"/>
            <a:ext cx="4813300" cy="144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278927"/>
            <a:ext cx="7013448" cy="897513"/>
          </a:xfrm>
        </p:spPr>
        <p:txBody>
          <a:bodyPr anchor="ctr">
            <a:normAutofit/>
          </a:bodyPr>
          <a:lstStyle>
            <a:lvl1pPr algn="ctr">
              <a:defRPr sz="22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3522677"/>
            <a:ext cx="7013448" cy="1552032"/>
          </a:xfrm>
        </p:spPr>
        <p:txBody>
          <a:bodyPr/>
          <a:lstStyle>
            <a:lvl1pPr marL="0" indent="0">
              <a:buNone/>
              <a:defRPr sz="1500">
                <a:solidFill>
                  <a:schemeClr val="tx1"/>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7259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125" baseline="0">
                <a:solidFill>
                  <a:schemeClr val="tx1"/>
                </a:solidFill>
              </a:defRPr>
            </a:lvl1pPr>
            <a:lvl2pPr marL="285739" indent="0">
              <a:buNone/>
              <a:defRPr/>
            </a:lvl2pPr>
            <a:lvl3pPr marL="571477" indent="0">
              <a:buNone/>
              <a:defRPr/>
            </a:lvl3pPr>
            <a:lvl4pPr marL="857216" indent="0">
              <a:buFont typeface="Arial" panose="020B0604020202020204" pitchFamily="34" charset="0"/>
              <a:buNone/>
              <a:defRPr/>
            </a:lvl4pPr>
            <a:lvl5pPr marL="1142954" indent="0">
              <a:buNone/>
              <a:defRPr/>
            </a:lvl5pPr>
          </a:lstStyle>
          <a:p>
            <a:pPr lvl="0"/>
            <a:r>
              <a:rPr lang="en-US" dirty="0"/>
              <a:t>Subhead</a:t>
            </a:r>
          </a:p>
        </p:txBody>
      </p:sp>
    </p:spTree>
    <p:extLst>
      <p:ext uri="{BB962C8B-B14F-4D97-AF65-F5344CB8AC3E}">
        <p14:creationId xmlns:p14="http://schemas.microsoft.com/office/powerpoint/2010/main" val="2269266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Header - AQUA">
    <p:bg>
      <p:bgPr>
        <a:solidFill>
          <a:schemeClr val="accent6"/>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855"/>
            <a:ext cx="528544" cy="451901"/>
          </a:xfrm>
          <a:prstGeom prst="rect">
            <a:avLst/>
          </a:prstGeom>
          <a:solidFill>
            <a:srgbClr val="38B0E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fontAlgn="base">
              <a:spcBef>
                <a:spcPct val="0"/>
              </a:spcBef>
              <a:spcAft>
                <a:spcPct val="0"/>
              </a:spcAft>
            </a:pPr>
            <a:endParaRPr lang="en-US" sz="875">
              <a:solidFill>
                <a:srgbClr val="FFFFFF"/>
              </a:solidFill>
            </a:endParaRPr>
          </a:p>
        </p:txBody>
      </p:sp>
      <p:sp>
        <p:nvSpPr>
          <p:cNvPr id="7" name="Rectangle 6"/>
          <p:cNvSpPr/>
          <p:nvPr userDrawn="1"/>
        </p:nvSpPr>
        <p:spPr>
          <a:xfrm>
            <a:off x="0" y="5178855"/>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fontAlgn="base">
              <a:spcBef>
                <a:spcPct val="0"/>
              </a:spcBef>
              <a:spcAft>
                <a:spcPct val="0"/>
              </a:spcAft>
            </a:pPr>
            <a:endParaRPr lang="en-US" sz="875">
              <a:solidFill>
                <a:srgbClr val="FFFFFF"/>
              </a:solidFill>
            </a:endParaRPr>
          </a:p>
        </p:txBody>
      </p:sp>
      <p:sp>
        <p:nvSpPr>
          <p:cNvPr id="10" name="Text Placeholder 2"/>
          <p:cNvSpPr>
            <a:spLocks noGrp="1"/>
          </p:cNvSpPr>
          <p:nvPr>
            <p:ph type="body" idx="1" hasCustomPrompt="1"/>
          </p:nvPr>
        </p:nvSpPr>
        <p:spPr>
          <a:xfrm>
            <a:off x="756121" y="3044174"/>
            <a:ext cx="1579022" cy="323165"/>
          </a:xfrm>
          <a:solidFill>
            <a:schemeClr val="accent6"/>
          </a:solidFill>
        </p:spPr>
        <p:txBody>
          <a:bodyPr wrap="none" anchor="t">
            <a:spAutoFit/>
          </a:bodyPr>
          <a:lstStyle>
            <a:lvl1pPr marL="0" indent="0" algn="l">
              <a:spcBef>
                <a:spcPts val="0"/>
              </a:spcBef>
              <a:buNone/>
              <a:defRPr sz="1500" b="0" i="0">
                <a:solidFill>
                  <a:schemeClr val="tx1"/>
                </a:solidFill>
                <a:latin typeface="Roboto Light" charset="0"/>
                <a:ea typeface="Roboto Light" charset="0"/>
                <a:cs typeface="Roboto Light" charset="0"/>
              </a:defRPr>
            </a:lvl1pPr>
            <a:lvl2pPr marL="285739" indent="0">
              <a:buNone/>
              <a:defRPr sz="1125">
                <a:solidFill>
                  <a:schemeClr val="tx1">
                    <a:tint val="75000"/>
                  </a:schemeClr>
                </a:solidFill>
              </a:defRPr>
            </a:lvl2pPr>
            <a:lvl3pPr marL="571477" indent="0">
              <a:buNone/>
              <a:defRPr sz="1000">
                <a:solidFill>
                  <a:schemeClr val="tx1">
                    <a:tint val="75000"/>
                  </a:schemeClr>
                </a:solidFill>
              </a:defRPr>
            </a:lvl3pPr>
            <a:lvl4pPr marL="857216" indent="0">
              <a:buNone/>
              <a:defRPr sz="875">
                <a:solidFill>
                  <a:schemeClr val="tx1">
                    <a:tint val="75000"/>
                  </a:schemeClr>
                </a:solidFill>
              </a:defRPr>
            </a:lvl4pPr>
            <a:lvl5pPr marL="1142954" indent="0">
              <a:buNone/>
              <a:defRPr sz="875">
                <a:solidFill>
                  <a:schemeClr val="tx1">
                    <a:tint val="75000"/>
                  </a:schemeClr>
                </a:solidFill>
              </a:defRPr>
            </a:lvl5pPr>
            <a:lvl6pPr marL="1428693" indent="0">
              <a:buNone/>
              <a:defRPr sz="875">
                <a:solidFill>
                  <a:schemeClr val="tx1">
                    <a:tint val="75000"/>
                  </a:schemeClr>
                </a:solidFill>
              </a:defRPr>
            </a:lvl6pPr>
            <a:lvl7pPr marL="1714431" indent="0">
              <a:buNone/>
              <a:defRPr sz="875">
                <a:solidFill>
                  <a:schemeClr val="tx1">
                    <a:tint val="75000"/>
                  </a:schemeClr>
                </a:solidFill>
              </a:defRPr>
            </a:lvl7pPr>
            <a:lvl8pPr marL="2000170" indent="0">
              <a:buNone/>
              <a:defRPr sz="875">
                <a:solidFill>
                  <a:schemeClr val="tx1">
                    <a:tint val="75000"/>
                  </a:schemeClr>
                </a:solidFill>
              </a:defRPr>
            </a:lvl8pPr>
            <a:lvl9pPr marL="2285909" indent="0">
              <a:buNone/>
              <a:defRPr sz="875">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4"/>
            <a:ext cx="7772400" cy="1218103"/>
          </a:xfrm>
        </p:spPr>
        <p:txBody>
          <a:bodyPr anchor="b"/>
          <a:lstStyle>
            <a:lvl1pPr algn="l">
              <a:lnSpc>
                <a:spcPct val="100000"/>
              </a:lnSpc>
              <a:defRPr sz="3125" b="1" i="0" cap="none" spc="62" baseline="0">
                <a:solidFill>
                  <a:schemeClr val="bg1"/>
                </a:solidFill>
                <a:latin typeface="Roboto Slab" charset="0"/>
                <a:ea typeface="Roboto Slab" charset="0"/>
                <a:cs typeface="Roboto Slab" charset="0"/>
              </a:defRPr>
            </a:lvl1pPr>
          </a:lstStyle>
          <a:p>
            <a:r>
              <a:rPr lang="en-US" dirty="0"/>
              <a:t>Use this page when you need to</a:t>
            </a:r>
          </a:p>
        </p:txBody>
      </p:sp>
      <p:sp>
        <p:nvSpPr>
          <p:cNvPr id="12" name="Footer Placeholder 4"/>
          <p:cNvSpPr>
            <a:spLocks noGrp="1"/>
          </p:cNvSpPr>
          <p:nvPr>
            <p:ph type="ftr" sz="quarter" idx="3"/>
          </p:nvPr>
        </p:nvSpPr>
        <p:spPr>
          <a:xfrm>
            <a:off x="4193699" y="5304674"/>
            <a:ext cx="4198588" cy="304271"/>
          </a:xfrm>
          <a:prstGeom prst="rect">
            <a:avLst/>
          </a:prstGeom>
        </p:spPr>
        <p:txBody>
          <a:bodyPr vert="horz" lIns="91440" tIns="45720" rIns="91440" bIns="45720" rtlCol="0" anchor="ctr"/>
          <a:lstStyle>
            <a:lvl1pPr algn="r">
              <a:defRPr sz="375" i="1">
                <a:solidFill>
                  <a:schemeClr val="bg1"/>
                </a:solidFill>
                <a:latin typeface="Roboto Thin" pitchFamily="50" charset="0"/>
                <a:ea typeface="Roboto Thin" pitchFamily="50" charset="0"/>
                <a:cs typeface="Roboto Thin" pitchFamily="50" charset="0"/>
              </a:defRPr>
            </a:lvl1pPr>
          </a:lstStyle>
          <a:p>
            <a:endParaRPr lang="en-US" dirty="0">
              <a:solidFill>
                <a:srgbClr val="FFFFFF"/>
              </a:solidFill>
            </a:endParaRPr>
          </a:p>
        </p:txBody>
      </p:sp>
      <p:sp>
        <p:nvSpPr>
          <p:cNvPr id="18" name="Slide Number Placeholder 5"/>
          <p:cNvSpPr>
            <a:spLocks noGrp="1"/>
          </p:cNvSpPr>
          <p:nvPr>
            <p:ph type="sldNum" sz="quarter" idx="4"/>
          </p:nvPr>
        </p:nvSpPr>
        <p:spPr>
          <a:xfrm>
            <a:off x="8392704" y="5304674"/>
            <a:ext cx="443421" cy="304271"/>
          </a:xfrm>
          <a:prstGeom prst="rect">
            <a:avLst/>
          </a:prstGeom>
        </p:spPr>
        <p:txBody>
          <a:bodyPr vert="horz" lIns="91440" tIns="45720" rIns="91440" bIns="45720" rtlCol="0" anchor="ctr"/>
          <a:lstStyle>
            <a:lvl1pPr algn="r">
              <a:defRPr sz="562" i="1">
                <a:solidFill>
                  <a:schemeClr val="bg1"/>
                </a:solidFill>
                <a:latin typeface="Roboto Thin" pitchFamily="50" charset="0"/>
                <a:ea typeface="Roboto Thin" pitchFamily="50" charset="0"/>
                <a:cs typeface="Roboto Thin" pitchFamily="50" charset="0"/>
              </a:defRPr>
            </a:lvl1pPr>
          </a:lstStyle>
          <a:p>
            <a:fld id="{78A7F635-4A98-6D49-9803-4235B036E89E}"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8" y="5382233"/>
            <a:ext cx="1848679" cy="166339"/>
          </a:xfrm>
          <a:prstGeom prst="rect">
            <a:avLst/>
          </a:prstGeom>
        </p:spPr>
      </p:pic>
    </p:spTree>
    <p:extLst>
      <p:ext uri="{BB962C8B-B14F-4D97-AF65-F5344CB8AC3E}">
        <p14:creationId xmlns:p14="http://schemas.microsoft.com/office/powerpoint/2010/main" val="1751448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Header - DARK BLUE">
    <p:bg>
      <p:bgPr>
        <a:solidFill>
          <a:srgbClr val="005895"/>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8"/>
            <a:ext cx="528544" cy="451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a:p>
        </p:txBody>
      </p:sp>
      <p:sp>
        <p:nvSpPr>
          <p:cNvPr id="7" name="Rectangle 6"/>
          <p:cNvSpPr/>
          <p:nvPr userDrawn="1"/>
        </p:nvSpPr>
        <p:spPr>
          <a:xfrm>
            <a:off x="0" y="5178678"/>
            <a:ext cx="3009900" cy="451901"/>
          </a:xfrm>
          <a:prstGeom prst="rect">
            <a:avLst/>
          </a:prstGeom>
          <a:solidFill>
            <a:srgbClr val="00589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a:p>
        </p:txBody>
      </p:sp>
      <p:sp>
        <p:nvSpPr>
          <p:cNvPr id="10" name="Text Placeholder 2"/>
          <p:cNvSpPr>
            <a:spLocks noGrp="1"/>
          </p:cNvSpPr>
          <p:nvPr>
            <p:ph type="body" idx="1" hasCustomPrompt="1"/>
          </p:nvPr>
        </p:nvSpPr>
        <p:spPr>
          <a:xfrm>
            <a:off x="767050" y="3044163"/>
            <a:ext cx="7767351" cy="461665"/>
          </a:xfrm>
          <a:solidFill>
            <a:schemeClr val="accent2"/>
          </a:solidFill>
        </p:spPr>
        <p:txBody>
          <a:bodyPr wrap="square" anchor="t">
            <a:noAutofit/>
          </a:bodyPr>
          <a:lstStyle>
            <a:lvl1pPr marL="0" indent="0" algn="l">
              <a:spcBef>
                <a:spcPts val="0"/>
              </a:spcBef>
              <a:buNone/>
              <a:defRPr sz="2000" b="0" i="0">
                <a:solidFill>
                  <a:schemeClr val="bg1"/>
                </a:solidFill>
                <a:latin typeface="Roboto Light" charset="0"/>
                <a:ea typeface="Roboto Light" charset="0"/>
                <a:cs typeface="Roboto Light" charset="0"/>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3"/>
            <a:ext cx="7772400" cy="1218103"/>
          </a:xfrm>
        </p:spPr>
        <p:txBody>
          <a:bodyPr anchor="b"/>
          <a:lstStyle>
            <a:lvl1pPr algn="l">
              <a:lnSpc>
                <a:spcPct val="100000"/>
              </a:lnSpc>
              <a:defRPr sz="4167" b="1" i="0" cap="none" spc="83"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4" y="5382056"/>
            <a:ext cx="1848679" cy="166339"/>
          </a:xfrm>
          <a:prstGeom prst="rect">
            <a:avLst/>
          </a:prstGeom>
        </p:spPr>
      </p:pic>
      <p:sp>
        <p:nvSpPr>
          <p:cNvPr id="16" name="TextBox 15"/>
          <p:cNvSpPr txBox="1"/>
          <p:nvPr userDrawn="1"/>
        </p:nvSpPr>
        <p:spPr>
          <a:xfrm>
            <a:off x="4507833" y="5380879"/>
            <a:ext cx="4387515" cy="194990"/>
          </a:xfrm>
          <a:prstGeom prst="rect">
            <a:avLst/>
          </a:prstGeom>
          <a:noFill/>
        </p:spPr>
        <p:txBody>
          <a:bodyPr wrap="square" rtlCol="0">
            <a:spAutoFit/>
          </a:bodyPr>
          <a:lstStyle/>
          <a:p>
            <a:pPr marL="0" marR="0" indent="0" algn="r" defTabSz="761970" rtl="0" eaLnBrk="1" fontAlgn="base" latinLnBrk="0" hangingPunct="1">
              <a:lnSpc>
                <a:spcPct val="100000"/>
              </a:lnSpc>
              <a:spcBef>
                <a:spcPct val="0"/>
              </a:spcBef>
              <a:spcAft>
                <a:spcPct val="0"/>
              </a:spcAft>
              <a:buClrTx/>
              <a:buSzTx/>
              <a:buFontTx/>
              <a:buNone/>
              <a:tabLst/>
              <a:defRPr/>
            </a:pPr>
            <a:r>
              <a:rPr lang="en-US" sz="542" i="1" kern="1200" dirty="0">
                <a:solidFill>
                  <a:schemeClr val="bg1"/>
                </a:solidFill>
                <a:effectLst/>
                <a:latin typeface="Roboto Thin" pitchFamily="50" charset="0"/>
                <a:ea typeface="Roboto Thin" pitchFamily="50" charset="0"/>
                <a:cs typeface="+mn-cs"/>
              </a:rPr>
              <a:t>©Copyright 2017 Renaissance Learning, Inc. All rights reserved.       </a:t>
            </a:r>
            <a:r>
              <a:rPr lang="en-US" sz="667" dirty="0">
                <a:solidFill>
                  <a:schemeClr val="bg1"/>
                </a:solidFill>
              </a:rPr>
              <a:t> </a:t>
            </a:r>
            <a:fld id="{78A7F635-4A98-6D49-9803-4235B036E89E}" type="slidenum">
              <a:rPr lang="en-US" sz="667" smtClean="0">
                <a:solidFill>
                  <a:schemeClr val="bg1"/>
                </a:solidFill>
              </a:rPr>
              <a:pPr marL="0" marR="0" indent="0" algn="r" defTabSz="761970" rtl="0" eaLnBrk="1" fontAlgn="base" latinLnBrk="0" hangingPunct="1">
                <a:lnSpc>
                  <a:spcPct val="100000"/>
                </a:lnSpc>
                <a:spcBef>
                  <a:spcPct val="0"/>
                </a:spcBef>
                <a:spcAft>
                  <a:spcPct val="0"/>
                </a:spcAft>
                <a:buClrTx/>
                <a:buSzTx/>
                <a:buFontTx/>
                <a:buNone/>
                <a:tabLst/>
                <a:defRPr/>
              </a:pPr>
              <a:t>‹#›</a:t>
            </a:fld>
            <a:endParaRPr lang="en-US" sz="542"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940439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Just a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spc="62" baseline="0"/>
            </a:lvl1pPr>
          </a:lstStyle>
          <a:p>
            <a:r>
              <a:rPr lang="en-US" dirty="0"/>
              <a:t>This has a title only</a:t>
            </a:r>
          </a:p>
        </p:txBody>
      </p:sp>
      <p:cxnSp>
        <p:nvCxnSpPr>
          <p:cNvPr id="7" name="Straight Connector 6"/>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1810" y="1009364"/>
            <a:ext cx="2241319" cy="284693"/>
          </a:xfrm>
          <a:solidFill>
            <a:schemeClr val="bg1"/>
          </a:solidFill>
        </p:spPr>
        <p:txBody>
          <a:bodyPr wrap="none">
            <a:spAutoFit/>
          </a:bodyPr>
          <a:lstStyle>
            <a:lvl1pPr marL="0" indent="0" algn="l">
              <a:buNone/>
              <a:defRPr sz="125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3" name="TextBox 12"/>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rPr>
              <a:t>©Copyright 2016 Renaissance Learning, Inc. All rights reserved.       </a:t>
            </a:r>
            <a:r>
              <a:rPr lang="en-US" sz="500" dirty="0">
                <a:solidFill>
                  <a:srgbClr val="222222">
                    <a:lumMod val="90000"/>
                    <a:lumOff val="10000"/>
                  </a:srgbClr>
                </a:solidFill>
                <a:latin typeface="Optima"/>
                <a:ea typeface="MS PGothic" pitchFamily="34" charset="-128"/>
              </a:rPr>
              <a:t> </a:t>
            </a:r>
            <a:fld id="{78A7F635-4A98-6D49-9803-4235B036E89E}" type="slidenum">
              <a:rPr lang="en-US" sz="500" smtClean="0">
                <a:solidFill>
                  <a:srgbClr val="222222">
                    <a:lumMod val="90000"/>
                    <a:lumOff val="10000"/>
                  </a:srgbClr>
                </a:solidFill>
                <a:latin typeface="Optima"/>
                <a:ea typeface="MS PGothic" pitchFamily="34" charset="-128"/>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933621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spc="62" baseline="0"/>
            </a:lvl1pPr>
          </a:lstStyle>
          <a:p>
            <a:r>
              <a:rPr lang="en-US" dirty="0"/>
              <a:t>This has a title only</a:t>
            </a:r>
          </a:p>
        </p:txBody>
      </p:sp>
      <p:sp>
        <p:nvSpPr>
          <p:cNvPr id="4" name="Content Placeholder 3"/>
          <p:cNvSpPr>
            <a:spLocks noGrp="1"/>
          </p:cNvSpPr>
          <p:nvPr>
            <p:ph sz="quarter" idx="35"/>
          </p:nvPr>
        </p:nvSpPr>
        <p:spPr>
          <a:xfrm>
            <a:off x="647712" y="1555753"/>
            <a:ext cx="7929563" cy="3597275"/>
          </a:xfrm>
        </p:spPr>
        <p:txBody>
          <a:bodyPr/>
          <a:lstStyle>
            <a:lvl1pPr marL="142869" indent="-142869">
              <a:buFont typeface="Arial" charset="0"/>
              <a:buChar char="•"/>
              <a:defRPr sz="1250">
                <a:solidFill>
                  <a:schemeClr val="tx1"/>
                </a:solidFill>
              </a:defRPr>
            </a:lvl1pPr>
            <a:lvl2pPr>
              <a:defRPr sz="1000">
                <a:solidFill>
                  <a:schemeClr val="tx1"/>
                </a:solidFill>
              </a:defRPr>
            </a:lvl2pPr>
            <a:lvl3pPr>
              <a:buClr>
                <a:srgbClr val="66CAEC"/>
              </a:buClr>
              <a:defRPr>
                <a:solidFill>
                  <a:schemeClr val="tx1"/>
                </a:solidFill>
                <a:latin typeface="Roboto" pitchFamily="50" charset="0"/>
                <a:ea typeface="Roboto" pitchFamily="50" charset="0"/>
                <a:cs typeface="Roboto" pitchFamily="50" charset="0"/>
              </a:defRPr>
            </a:lvl3pPr>
            <a:lvl4pPr>
              <a:buClr>
                <a:srgbClr val="66CAEC"/>
              </a:buClr>
              <a:defRPr>
                <a:solidFill>
                  <a:schemeClr val="tx1"/>
                </a:solidFill>
                <a:latin typeface="Roboto" pitchFamily="50" charset="0"/>
                <a:ea typeface="Roboto" pitchFamily="50" charset="0"/>
                <a:cs typeface="Roboto" pitchFamily="50" charset="0"/>
              </a:defRPr>
            </a:lvl4pPr>
            <a:lvl5pPr>
              <a:buClr>
                <a:srgbClr val="66CAEC"/>
              </a:buClr>
              <a:defRPr>
                <a:solidFill>
                  <a:schemeClr val="tx1"/>
                </a:solidFill>
                <a:latin typeface="Roboto" pitchFamily="50" charset="0"/>
                <a:ea typeface="Roboto" pitchFamily="50" charset="0"/>
                <a:cs typeface="Roboto"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1194159" y="993859"/>
            <a:ext cx="2241319" cy="284693"/>
          </a:xfrm>
          <a:solidFill>
            <a:schemeClr val="bg1"/>
          </a:solidFill>
        </p:spPr>
        <p:txBody>
          <a:bodyPr wrap="none">
            <a:spAutoFit/>
          </a:bodyPr>
          <a:lstStyle>
            <a:lvl1pPr marL="0" indent="0" algn="ctr">
              <a:buNone/>
              <a:defRPr sz="1250" b="0" i="0" baseline="0">
                <a:solidFill>
                  <a:schemeClr val="tx1"/>
                </a:solidFill>
                <a:latin typeface="Roboto Light" charset="0"/>
                <a:ea typeface="Roboto Light" charset="0"/>
                <a:cs typeface="Roboto Light" charset="0"/>
              </a:defRPr>
            </a:lvl1pPr>
          </a:lstStyle>
          <a:p>
            <a:pPr lvl="0"/>
            <a:r>
              <a:rPr lang="en-US" dirty="0"/>
              <a:t>This can be deleted if needed</a:t>
            </a:r>
          </a:p>
        </p:txBody>
      </p:sp>
      <p:sp>
        <p:nvSpPr>
          <p:cNvPr id="14" name="TextBox 13"/>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rPr>
              <a:t>©Copyright 2016 Renaissance Learning, Inc. All rights reserved.       </a:t>
            </a:r>
            <a:r>
              <a:rPr lang="en-US" sz="500" dirty="0">
                <a:solidFill>
                  <a:srgbClr val="222222">
                    <a:lumMod val="90000"/>
                    <a:lumOff val="10000"/>
                  </a:srgbClr>
                </a:solidFill>
                <a:latin typeface="Optima"/>
                <a:ea typeface="MS PGothic" pitchFamily="34" charset="-128"/>
              </a:rPr>
              <a:t> </a:t>
            </a:r>
            <a:fld id="{78A7F635-4A98-6D49-9803-4235B036E89E}" type="slidenum">
              <a:rPr lang="en-US" sz="500" smtClean="0">
                <a:solidFill>
                  <a:srgbClr val="222222">
                    <a:lumMod val="90000"/>
                    <a:lumOff val="10000"/>
                  </a:srgbClr>
                </a:solidFill>
                <a:latin typeface="Optima"/>
                <a:ea typeface="MS PGothic" pitchFamily="34" charset="-128"/>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919044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llets &amp; Image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753280"/>
            <a:ext cx="3626131" cy="3195742"/>
          </a:xfrm>
        </p:spPr>
        <p:txBody>
          <a:bodyPr/>
          <a:lstStyle>
            <a:lvl1pPr marL="228600" indent="-228600">
              <a:buFont typeface="Arial" charset="0"/>
              <a:buChar char="•"/>
              <a:defRPr baseline="0"/>
            </a:lvl1pPr>
            <a:lvl2pPr>
              <a:defRPr>
                <a:solidFill>
                  <a:schemeClr val="tx1"/>
                </a:solidFill>
              </a:defRPr>
            </a:lvl2pPr>
          </a:lstStyle>
          <a:p>
            <a:pPr lvl="0"/>
            <a:r>
              <a:rPr lang="en-US" dirty="0"/>
              <a:t>This line is here</a:t>
            </a:r>
          </a:p>
          <a:p>
            <a:pPr lvl="1"/>
            <a:r>
              <a:rPr lang="en-US" dirty="0"/>
              <a:t>This line is not italic.</a:t>
            </a:r>
          </a:p>
        </p:txBody>
      </p:sp>
      <p:sp>
        <p:nvSpPr>
          <p:cNvPr id="7" name="Picture Placeholder 6"/>
          <p:cNvSpPr>
            <a:spLocks noGrp="1"/>
          </p:cNvSpPr>
          <p:nvPr>
            <p:ph type="pic" sz="quarter" idx="13"/>
          </p:nvPr>
        </p:nvSpPr>
        <p:spPr>
          <a:xfrm>
            <a:off x="5172760" y="3381405"/>
            <a:ext cx="1500112" cy="1500890"/>
          </a:xfrm>
        </p:spPr>
        <p:txBody>
          <a:bodyPr/>
          <a:lstStyle>
            <a:lvl1pPr marL="0" indent="0" algn="ctr">
              <a:buNone/>
              <a:defRPr/>
            </a:lvl1pPr>
          </a:lstStyle>
          <a:p>
            <a:r>
              <a:rPr lang="en-US" dirty="0"/>
              <a:t>Click icon to add picture</a:t>
            </a:r>
          </a:p>
        </p:txBody>
      </p:sp>
      <p:sp>
        <p:nvSpPr>
          <p:cNvPr id="11" name="Picture Placeholder 6"/>
          <p:cNvSpPr>
            <a:spLocks noGrp="1"/>
          </p:cNvSpPr>
          <p:nvPr>
            <p:ph type="pic" sz="quarter" idx="15"/>
          </p:nvPr>
        </p:nvSpPr>
        <p:spPr>
          <a:xfrm>
            <a:off x="6729030" y="3381405"/>
            <a:ext cx="1500112" cy="1500890"/>
          </a:xfrm>
        </p:spPr>
        <p:txBody>
          <a:bodyPr/>
          <a:lstStyle>
            <a:lvl1pPr marL="0" indent="0" algn="ctr">
              <a:buNone/>
              <a:defRPr/>
            </a:lvl1pPr>
          </a:lstStyle>
          <a:p>
            <a:r>
              <a:rPr lang="en-US"/>
              <a:t>Click icon to add picture</a:t>
            </a:r>
            <a:endParaRPr lang="en-US" dirty="0"/>
          </a:p>
        </p:txBody>
      </p:sp>
      <p:sp>
        <p:nvSpPr>
          <p:cNvPr id="12" name="Picture Placeholder 6"/>
          <p:cNvSpPr>
            <a:spLocks noGrp="1"/>
          </p:cNvSpPr>
          <p:nvPr>
            <p:ph type="pic" sz="quarter" idx="16"/>
          </p:nvPr>
        </p:nvSpPr>
        <p:spPr>
          <a:xfrm>
            <a:off x="5164409" y="1810422"/>
            <a:ext cx="1500112" cy="1500890"/>
          </a:xfrm>
        </p:spPr>
        <p:txBody>
          <a:bodyPr/>
          <a:lstStyle>
            <a:lvl1pPr marL="0" indent="0" algn="ctr">
              <a:buNone/>
              <a:defRPr/>
            </a:lvl1pPr>
          </a:lstStyle>
          <a:p>
            <a:r>
              <a:rPr lang="en-US"/>
              <a:t>Click icon to add picture</a:t>
            </a:r>
            <a:endParaRPr lang="en-US" dirty="0"/>
          </a:p>
        </p:txBody>
      </p:sp>
      <p:sp>
        <p:nvSpPr>
          <p:cNvPr id="13" name="Picture Placeholder 6"/>
          <p:cNvSpPr>
            <a:spLocks noGrp="1"/>
          </p:cNvSpPr>
          <p:nvPr>
            <p:ph type="pic" sz="quarter" idx="17"/>
          </p:nvPr>
        </p:nvSpPr>
        <p:spPr>
          <a:xfrm>
            <a:off x="6729030" y="1810422"/>
            <a:ext cx="1500112" cy="1500890"/>
          </a:xfrm>
        </p:spPr>
        <p:txBody>
          <a:bodyPr/>
          <a:lstStyle>
            <a:lvl1pPr marL="0" indent="0" algn="ctr">
              <a:buNone/>
              <a:defRPr/>
            </a:lvl1pPr>
          </a:lstStyle>
          <a:p>
            <a:r>
              <a:rPr lang="en-US"/>
              <a:t>Click icon to add picture</a:t>
            </a:r>
            <a:endParaRPr lang="en-US" dirty="0"/>
          </a:p>
        </p:txBody>
      </p:sp>
      <p:sp>
        <p:nvSpPr>
          <p:cNvPr id="20" name="Title 1"/>
          <p:cNvSpPr>
            <a:spLocks noGrp="1"/>
          </p:cNvSpPr>
          <p:nvPr>
            <p:ph type="title" hasCustomPrompt="1"/>
          </p:nvPr>
        </p:nvSpPr>
        <p:spPr>
          <a:xfrm>
            <a:off x="581810" y="204151"/>
            <a:ext cx="7980380" cy="952500"/>
          </a:xfrm>
        </p:spPr>
        <p:txBody>
          <a:bodyPr/>
          <a:lstStyle>
            <a:lvl1pPr>
              <a:defRPr sz="3200" spc="100" baseline="0"/>
            </a:lvl1pPr>
          </a:lstStyle>
          <a:p>
            <a:r>
              <a:rPr lang="en-US" dirty="0"/>
              <a:t>The four column layout</a:t>
            </a:r>
          </a:p>
        </p:txBody>
      </p:sp>
      <p:sp>
        <p:nvSpPr>
          <p:cNvPr id="16" name="Text Placeholder 3"/>
          <p:cNvSpPr>
            <a:spLocks noGrp="1"/>
          </p:cNvSpPr>
          <p:nvPr>
            <p:ph type="body" sz="quarter" idx="34" hasCustomPrompt="1"/>
          </p:nvPr>
        </p:nvSpPr>
        <p:spPr>
          <a:xfrm>
            <a:off x="604198" y="912955"/>
            <a:ext cx="3055837"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is some subtitle stuff</a:t>
            </a:r>
          </a:p>
        </p:txBody>
      </p:sp>
    </p:spTree>
    <p:extLst>
      <p:ext uri="{BB962C8B-B14F-4D97-AF65-F5344CB8AC3E}">
        <p14:creationId xmlns:p14="http://schemas.microsoft.com/office/powerpoint/2010/main" val="1675183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Bullets &amp; Image left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1" y="148216"/>
            <a:ext cx="7980380" cy="952500"/>
          </a:xfrm>
        </p:spPr>
        <p:txBody>
          <a:bodyPr/>
          <a:lstStyle>
            <a:lvl1pPr>
              <a:defRPr sz="2000" spc="62" baseline="0"/>
            </a:lvl1pPr>
          </a:lstStyle>
          <a:p>
            <a:r>
              <a:rPr lang="en-US" dirty="0"/>
              <a:t>Picture slide</a:t>
            </a:r>
          </a:p>
        </p:txBody>
      </p:sp>
      <p:sp>
        <p:nvSpPr>
          <p:cNvPr id="11" name="Text Placeholder 3"/>
          <p:cNvSpPr>
            <a:spLocks noGrp="1"/>
          </p:cNvSpPr>
          <p:nvPr>
            <p:ph type="body" sz="quarter" idx="34" hasCustomPrompt="1"/>
          </p:nvPr>
        </p:nvSpPr>
        <p:spPr>
          <a:xfrm>
            <a:off x="596842" y="866463"/>
            <a:ext cx="3095719" cy="400110"/>
          </a:xfrm>
          <a:solidFill>
            <a:schemeClr val="bg1"/>
          </a:solidFill>
        </p:spPr>
        <p:txBody>
          <a:bodyPr wrap="square">
            <a:noAutofit/>
          </a:bodyPr>
          <a:lstStyle>
            <a:lvl1pPr marL="0" indent="0" algn="l">
              <a:buNone/>
              <a:defRPr sz="125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3" name="TextBox 12"/>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FFFFFF"/>
                </a:solidFill>
                <a:latin typeface="Roboto Thin" pitchFamily="50" charset="0"/>
                <a:ea typeface="Roboto Thin" pitchFamily="50" charset="0"/>
                <a:cs typeface="Arial" panose="020B0604020202020204" pitchFamily="34" charset="0"/>
              </a:rPr>
              <a:t>©Copyright 2017 Renaissance Learning, Inc. All rights reserved.       </a:t>
            </a:r>
            <a:r>
              <a:rPr lang="en-US" sz="500" dirty="0">
                <a:solidFill>
                  <a:srgbClr val="FFFFFF"/>
                </a:solidFill>
                <a:latin typeface="Optima"/>
                <a:ea typeface="MS PGothic" pitchFamily="34" charset="-128"/>
                <a:cs typeface="Arial" panose="020B0604020202020204" pitchFamily="34" charset="0"/>
              </a:rPr>
              <a:t> </a:t>
            </a:r>
            <a:fld id="{78A7F635-4A98-6D49-9803-4235B036E89E}" type="slidenum">
              <a:rPr lang="en-US" sz="500" smtClean="0">
                <a:solidFill>
                  <a:srgbClr val="FFFFFF"/>
                </a:solidFill>
                <a:latin typeface="Optima"/>
                <a:ea typeface="MS PGothic" pitchFamily="34" charset="-128"/>
                <a:cs typeface="Arial" panose="020B0604020202020204" pitchFamily="34" charset="0"/>
              </a:rPr>
              <a:pPr algn="r" fontAlgn="base">
                <a:spcBef>
                  <a:spcPct val="0"/>
                </a:spcBef>
                <a:spcAft>
                  <a:spcPct val="0"/>
                </a:spcAft>
                <a:defRPr/>
              </a:pPr>
              <a:t>‹#›</a:t>
            </a:fld>
            <a:endParaRPr lang="en-US" sz="407" i="1" dirty="0">
              <a:solidFill>
                <a:srgbClr val="FFFFFF"/>
              </a:solidFill>
              <a:latin typeface="Roboto Thin" pitchFamily="50" charset="0"/>
              <a:ea typeface="Roboto Thin" pitchFamily="50" charset="0"/>
              <a:cs typeface="Avenir Light"/>
            </a:endParaRPr>
          </a:p>
        </p:txBody>
      </p:sp>
      <p:pic>
        <p:nvPicPr>
          <p:cNvPr id="5"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2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Next steps, ordered lis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This is a good next step</a:t>
            </a:r>
          </a:p>
        </p:txBody>
      </p:sp>
      <p:sp>
        <p:nvSpPr>
          <p:cNvPr id="6" name="Content Placeholder 2"/>
          <p:cNvSpPr>
            <a:spLocks noGrp="1"/>
          </p:cNvSpPr>
          <p:nvPr>
            <p:ph idx="1" hasCustomPrompt="1"/>
          </p:nvPr>
        </p:nvSpPr>
        <p:spPr>
          <a:xfrm>
            <a:off x="1982038" y="1621142"/>
            <a:ext cx="5109266" cy="3195742"/>
          </a:xfrm>
        </p:spPr>
        <p:txBody>
          <a:bodyPr/>
          <a:lstStyle>
            <a:lvl1pPr marL="455613" indent="-455613">
              <a:buClr>
                <a:schemeClr val="accent6"/>
              </a:buClr>
              <a:buSzPct val="150000"/>
              <a:buFont typeface="+mj-lt"/>
              <a:buAutoNum type="arabicParenR"/>
              <a:defRPr sz="1800" baseline="0">
                <a:solidFill>
                  <a:schemeClr val="tx1"/>
                </a:solidFill>
              </a:defRPr>
            </a:lvl1pPr>
            <a:lvl2pPr marL="514350" indent="-225425">
              <a:defRPr sz="1200" baseline="0">
                <a:solidFill>
                  <a:schemeClr val="tx1"/>
                </a:solidFill>
              </a:defRPr>
            </a:lvl2pPr>
          </a:lstStyle>
          <a:p>
            <a:pPr lvl="0"/>
            <a:r>
              <a:rPr lang="en-US" dirty="0"/>
              <a:t>The first next step</a:t>
            </a:r>
          </a:p>
          <a:p>
            <a:pPr lvl="1"/>
            <a:r>
              <a:rPr lang="en-US" dirty="0"/>
              <a:t>A few sub tasks (who’s responsible)</a:t>
            </a:r>
          </a:p>
          <a:p>
            <a:pPr lvl="1"/>
            <a:r>
              <a:rPr lang="en-US" dirty="0"/>
              <a:t>Pick up milk (Josh)</a:t>
            </a:r>
          </a:p>
          <a:p>
            <a:pPr lvl="1"/>
            <a:r>
              <a:rPr lang="en-US" dirty="0"/>
              <a:t>Go to store (Kim)</a:t>
            </a:r>
          </a:p>
          <a:p>
            <a:pPr lvl="0"/>
            <a:r>
              <a:rPr lang="en-US" dirty="0"/>
              <a:t>The next step</a:t>
            </a:r>
          </a:p>
          <a:p>
            <a:pPr lvl="1"/>
            <a:r>
              <a:rPr lang="en-US" dirty="0"/>
              <a:t>More subtasks</a:t>
            </a:r>
          </a:p>
        </p:txBody>
      </p:sp>
      <p:sp>
        <p:nvSpPr>
          <p:cNvPr id="11" name="Text Placeholder 3"/>
          <p:cNvSpPr>
            <a:spLocks noGrp="1"/>
          </p:cNvSpPr>
          <p:nvPr>
            <p:ph type="body" sz="quarter" idx="34" hasCustomPrompt="1"/>
          </p:nvPr>
        </p:nvSpPr>
        <p:spPr>
          <a:xfrm>
            <a:off x="606070" y="850962"/>
            <a:ext cx="3547766" cy="400110"/>
          </a:xfrm>
          <a:solidFill>
            <a:schemeClr val="bg1"/>
          </a:solidFill>
        </p:spPr>
        <p:txBody>
          <a:bodyPr wrap="none">
            <a:spAutoFit/>
          </a:bodyPr>
          <a:lstStyle>
            <a:lvl1pPr marL="0" indent="0" algn="l">
              <a:buNone/>
              <a:defRPr sz="2000" b="0" i="0" baseline="0">
                <a:solidFill>
                  <a:schemeClr val="tx1"/>
                </a:solidFill>
                <a:latin typeface="Arial" panose="020B0604020202020204" pitchFamily="34" charset="0"/>
                <a:ea typeface="Roboto Light" charset="0"/>
                <a:cs typeface="Arial" panose="020B0604020202020204" pitchFamily="34" charset="0"/>
              </a:defRPr>
            </a:lvl1pPr>
          </a:lstStyle>
          <a:p>
            <a:pPr lvl="0"/>
            <a:r>
              <a:rPr lang="en-US" dirty="0"/>
              <a:t>This can be deleted if needed</a:t>
            </a:r>
          </a:p>
        </p:txBody>
      </p:sp>
    </p:spTree>
    <p:extLst>
      <p:ext uri="{BB962C8B-B14F-4D97-AF65-F5344CB8AC3E}">
        <p14:creationId xmlns:p14="http://schemas.microsoft.com/office/powerpoint/2010/main" val="268601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rgbClr val="722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C79DA819-5CDF-ED4C-8A4F-1563E55375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98244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581025" y="1119579"/>
            <a:ext cx="7996200" cy="4104500"/>
          </a:xfrm>
          <a:prstGeom prst="rect">
            <a:avLst/>
          </a:prstGeom>
          <a:noFill/>
          <a:ln>
            <a:noFill/>
          </a:ln>
        </p:spPr>
        <p:txBody>
          <a:bodyPr lIns="91425" tIns="91425" rIns="91425" bIns="91425" anchor="t" anchorCtr="0"/>
          <a:lstStyle>
            <a:lvl1pPr marL="0" marR="0" lvl="0" indent="0" algn="l" rtl="0">
              <a:spcBef>
                <a:spcPts val="875"/>
              </a:spcBef>
              <a:buClr>
                <a:srgbClr val="66CBEC"/>
              </a:buClr>
              <a:buFont typeface="Arial"/>
              <a:buNone/>
              <a:defRPr sz="1125" b="0" i="0" u="none" strike="noStrike" cap="none">
                <a:solidFill>
                  <a:schemeClr val="dk1"/>
                </a:solidFill>
                <a:latin typeface="Roboto"/>
                <a:ea typeface="Roboto"/>
                <a:cs typeface="Roboto"/>
                <a:sym typeface="Roboto"/>
              </a:defRPr>
            </a:lvl1pPr>
            <a:lvl2pPr marL="286730" marR="0" lvl="1" indent="-48615" algn="l" rtl="0">
              <a:spcBef>
                <a:spcPts val="187"/>
              </a:spcBef>
              <a:buClr>
                <a:srgbClr val="66CBEC"/>
              </a:buClr>
              <a:buSzPct val="100000"/>
              <a:buFont typeface="Arial"/>
              <a:buChar char="•"/>
              <a:defRPr sz="1000" b="0" i="0" u="none" strike="noStrike" cap="none">
                <a:solidFill>
                  <a:schemeClr val="lt2"/>
                </a:solidFill>
                <a:latin typeface="Roboto"/>
                <a:ea typeface="Roboto"/>
                <a:cs typeface="Roboto"/>
                <a:sym typeface="Roboto"/>
              </a:defRPr>
            </a:lvl2pPr>
            <a:lvl3pPr marL="430592" marR="0" lvl="2" indent="-89293" algn="l" rtl="0">
              <a:spcBef>
                <a:spcPts val="175"/>
              </a:spcBef>
              <a:buClr>
                <a:srgbClr val="66CBEC"/>
              </a:buClr>
              <a:buSzPct val="100000"/>
              <a:buFont typeface="Arial"/>
              <a:buChar char="•"/>
              <a:defRPr sz="875" b="0" i="0" u="none" strike="noStrike" cap="none">
                <a:solidFill>
                  <a:schemeClr val="lt2"/>
                </a:solidFill>
                <a:latin typeface="Roboto"/>
                <a:ea typeface="Roboto"/>
                <a:cs typeface="Roboto"/>
                <a:sym typeface="Roboto"/>
              </a:defRPr>
            </a:lvl3pPr>
            <a:lvl4pPr marL="645888" marR="0" lvl="3" indent="-98223" algn="l" rtl="0">
              <a:spcBef>
                <a:spcPts val="150"/>
              </a:spcBef>
              <a:buClr>
                <a:srgbClr val="66CBEC"/>
              </a:buClr>
              <a:buSzPct val="100000"/>
              <a:buFont typeface="Arial"/>
              <a:buChar char="•"/>
              <a:defRPr sz="750" b="0" i="0" u="none" strike="noStrike" cap="none">
                <a:solidFill>
                  <a:schemeClr val="lt2"/>
                </a:solidFill>
                <a:latin typeface="Roboto"/>
                <a:ea typeface="Roboto"/>
                <a:cs typeface="Roboto"/>
                <a:sym typeface="Roboto"/>
              </a:defRPr>
            </a:lvl4pPr>
            <a:lvl5pPr marL="929642" marR="0" lvl="4" indent="-104175" algn="l" rtl="0">
              <a:spcBef>
                <a:spcPts val="125"/>
              </a:spcBef>
              <a:buClr>
                <a:srgbClr val="66CBEC"/>
              </a:buClr>
              <a:buSzPct val="100000"/>
              <a:buFont typeface="Arial"/>
              <a:buChar char="•"/>
              <a:defRPr sz="625" b="0" i="0" u="none" strike="noStrike" cap="none">
                <a:solidFill>
                  <a:schemeClr val="lt2"/>
                </a:solidFill>
                <a:latin typeface="Roboto"/>
                <a:ea typeface="Roboto"/>
                <a:cs typeface="Roboto"/>
                <a:sym typeface="Roboto"/>
              </a:defRPr>
            </a:lvl5pPr>
            <a:lvl6pPr marL="1571562" marR="0" lvl="5"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6pPr>
            <a:lvl7pPr marL="1857301" marR="0" lvl="6"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7pPr>
            <a:lvl8pPr marL="2143039" marR="0" lvl="7"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8pPr>
            <a:lvl9pPr marL="2428778" marR="0" lvl="8"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9pPr>
          </a:lstStyle>
          <a:p>
            <a:endParaRPr/>
          </a:p>
        </p:txBody>
      </p:sp>
      <p:sp>
        <p:nvSpPr>
          <p:cNvPr id="239" name="Shape 239"/>
          <p:cNvSpPr txBox="1">
            <a:spLocks noGrp="1"/>
          </p:cNvSpPr>
          <p:nvPr>
            <p:ph type="title"/>
          </p:nvPr>
        </p:nvSpPr>
        <p:spPr>
          <a:xfrm>
            <a:off x="581810" y="167080"/>
            <a:ext cx="7980300" cy="952500"/>
          </a:xfrm>
          <a:prstGeom prst="rect">
            <a:avLst/>
          </a:prstGeom>
          <a:noFill/>
          <a:ln>
            <a:noFill/>
          </a:ln>
        </p:spPr>
        <p:txBody>
          <a:bodyPr lIns="91425" tIns="91425" rIns="91425" bIns="91425" anchor="ctr" anchorCtr="0"/>
          <a:lstStyle>
            <a:lvl1pPr marL="0" marR="0" lvl="0" indent="0" algn="l" rtl="0">
              <a:spcBef>
                <a:spcPts val="0"/>
              </a:spcBef>
              <a:buClr>
                <a:srgbClr val="00B0F0"/>
              </a:buClr>
              <a:buFont typeface="Roboto Slab"/>
              <a:buNone/>
              <a:defRPr sz="2000" b="1" i="0" u="none" strike="noStrike" cap="none">
                <a:solidFill>
                  <a:srgbClr val="00B0F0"/>
                </a:solidFill>
                <a:latin typeface="Roboto Slab"/>
                <a:ea typeface="Roboto Slab"/>
                <a:cs typeface="Roboto Slab"/>
                <a:sym typeface="Roboto Slab"/>
              </a:defRPr>
            </a:lvl1pPr>
            <a:lvl2pPr lvl="1" indent="0" rtl="0">
              <a:spcBef>
                <a:spcPts val="0"/>
              </a:spcBef>
              <a:buNone/>
              <a:defRPr sz="1125"/>
            </a:lvl2pPr>
            <a:lvl3pPr lvl="2" indent="0" rtl="0">
              <a:spcBef>
                <a:spcPts val="0"/>
              </a:spcBef>
              <a:buNone/>
              <a:defRPr sz="1125"/>
            </a:lvl3pPr>
            <a:lvl4pPr lvl="3" indent="0" rtl="0">
              <a:spcBef>
                <a:spcPts val="0"/>
              </a:spcBef>
              <a:buNone/>
              <a:defRPr sz="1125"/>
            </a:lvl4pPr>
            <a:lvl5pPr lvl="4" indent="0" rtl="0">
              <a:spcBef>
                <a:spcPts val="0"/>
              </a:spcBef>
              <a:buNone/>
              <a:defRPr sz="1125"/>
            </a:lvl5pPr>
            <a:lvl6pPr lvl="5" indent="0" rtl="0">
              <a:spcBef>
                <a:spcPts val="0"/>
              </a:spcBef>
              <a:buNone/>
              <a:defRPr sz="1125"/>
            </a:lvl6pPr>
            <a:lvl7pPr lvl="6" indent="0" rtl="0">
              <a:spcBef>
                <a:spcPts val="0"/>
              </a:spcBef>
              <a:buNone/>
              <a:defRPr sz="1125"/>
            </a:lvl7pPr>
            <a:lvl8pPr lvl="7" indent="0" rtl="0">
              <a:spcBef>
                <a:spcPts val="0"/>
              </a:spcBef>
              <a:buNone/>
              <a:defRPr sz="1125"/>
            </a:lvl8pPr>
            <a:lvl9pPr lvl="8" indent="0" rtl="0">
              <a:spcBef>
                <a:spcPts val="0"/>
              </a:spcBef>
              <a:buNone/>
              <a:defRPr sz="1125"/>
            </a:lvl9pPr>
          </a:lstStyle>
          <a:p>
            <a:endParaRPr/>
          </a:p>
        </p:txBody>
      </p:sp>
      <p:sp>
        <p:nvSpPr>
          <p:cNvPr id="240" name="Shape 240"/>
          <p:cNvSpPr txBox="1">
            <a:spLocks noGrp="1"/>
          </p:cNvSpPr>
          <p:nvPr>
            <p:ph type="ftr" idx="11"/>
          </p:nvPr>
        </p:nvSpPr>
        <p:spPr>
          <a:xfrm>
            <a:off x="4193700" y="5304496"/>
            <a:ext cx="4198499" cy="304250"/>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375" i="1">
                <a:solidFill>
                  <a:srgbClr val="8A8A8A"/>
                </a:solidFill>
                <a:latin typeface="Roboto"/>
                <a:ea typeface="Roboto"/>
                <a:cs typeface="Roboto"/>
                <a:sym typeface="Roboto"/>
              </a:defRPr>
            </a:lvl1pPr>
            <a:lvl2pPr marL="285739" marR="0" lvl="1" indent="0" algn="l" rtl="0">
              <a:spcBef>
                <a:spcPts val="0"/>
              </a:spcBef>
              <a:spcAft>
                <a:spcPts val="0"/>
              </a:spcAft>
              <a:buNone/>
              <a:defRPr sz="875" b="0" i="0" u="none" strike="noStrike" cap="none">
                <a:solidFill>
                  <a:schemeClr val="dk1"/>
                </a:solidFill>
                <a:latin typeface="Belleza"/>
                <a:ea typeface="Belleza"/>
                <a:cs typeface="Belleza"/>
                <a:sym typeface="Belleza"/>
              </a:defRPr>
            </a:lvl2pPr>
            <a:lvl3pPr marL="571477" marR="0" lvl="2" indent="0" algn="l" rtl="0">
              <a:spcBef>
                <a:spcPts val="0"/>
              </a:spcBef>
              <a:spcAft>
                <a:spcPts val="0"/>
              </a:spcAft>
              <a:buNone/>
              <a:defRPr sz="875" b="0" i="0" u="none" strike="noStrike" cap="none">
                <a:solidFill>
                  <a:schemeClr val="dk1"/>
                </a:solidFill>
                <a:latin typeface="Belleza"/>
                <a:ea typeface="Belleza"/>
                <a:cs typeface="Belleza"/>
                <a:sym typeface="Belleza"/>
              </a:defRPr>
            </a:lvl3pPr>
            <a:lvl4pPr marL="857216" marR="0" lvl="3" indent="0" algn="l" rtl="0">
              <a:spcBef>
                <a:spcPts val="0"/>
              </a:spcBef>
              <a:spcAft>
                <a:spcPts val="0"/>
              </a:spcAft>
              <a:buNone/>
              <a:defRPr sz="875" b="0" i="0" u="none" strike="noStrike" cap="none">
                <a:solidFill>
                  <a:schemeClr val="dk1"/>
                </a:solidFill>
                <a:latin typeface="Belleza"/>
                <a:ea typeface="Belleza"/>
                <a:cs typeface="Belleza"/>
                <a:sym typeface="Belleza"/>
              </a:defRPr>
            </a:lvl4pPr>
            <a:lvl5pPr marL="1142954" marR="0" lvl="4" indent="0" algn="l" rtl="0">
              <a:spcBef>
                <a:spcPts val="0"/>
              </a:spcBef>
              <a:spcAft>
                <a:spcPts val="0"/>
              </a:spcAft>
              <a:buNone/>
              <a:defRPr sz="875" b="0" i="0" u="none" strike="noStrike" cap="none">
                <a:solidFill>
                  <a:schemeClr val="dk1"/>
                </a:solidFill>
                <a:latin typeface="Belleza"/>
                <a:ea typeface="Belleza"/>
                <a:cs typeface="Belleza"/>
                <a:sym typeface="Belleza"/>
              </a:defRPr>
            </a:lvl5pPr>
            <a:lvl6pPr marL="1428693" marR="0" lvl="5" indent="0" algn="l" rtl="0">
              <a:spcBef>
                <a:spcPts val="0"/>
              </a:spcBef>
              <a:buNone/>
              <a:defRPr sz="875" b="0" i="0" u="none" strike="noStrike" cap="none">
                <a:solidFill>
                  <a:schemeClr val="dk1"/>
                </a:solidFill>
                <a:latin typeface="Belleza"/>
                <a:ea typeface="Belleza"/>
                <a:cs typeface="Belleza"/>
                <a:sym typeface="Belleza"/>
              </a:defRPr>
            </a:lvl6pPr>
            <a:lvl7pPr marL="1714431" marR="0" lvl="6" indent="0" algn="l" rtl="0">
              <a:spcBef>
                <a:spcPts val="0"/>
              </a:spcBef>
              <a:buNone/>
              <a:defRPr sz="875" b="0" i="0" u="none" strike="noStrike" cap="none">
                <a:solidFill>
                  <a:schemeClr val="dk1"/>
                </a:solidFill>
                <a:latin typeface="Belleza"/>
                <a:ea typeface="Belleza"/>
                <a:cs typeface="Belleza"/>
                <a:sym typeface="Belleza"/>
              </a:defRPr>
            </a:lvl7pPr>
            <a:lvl8pPr marL="2000170" marR="0" lvl="7" indent="0" algn="l" rtl="0">
              <a:spcBef>
                <a:spcPts val="0"/>
              </a:spcBef>
              <a:buNone/>
              <a:defRPr sz="875" b="0" i="0" u="none" strike="noStrike" cap="none">
                <a:solidFill>
                  <a:schemeClr val="dk1"/>
                </a:solidFill>
                <a:latin typeface="Belleza"/>
                <a:ea typeface="Belleza"/>
                <a:cs typeface="Belleza"/>
                <a:sym typeface="Belleza"/>
              </a:defRPr>
            </a:lvl8pPr>
            <a:lvl9pPr marL="2285909" marR="0" lvl="8" indent="0" algn="l" rtl="0">
              <a:spcBef>
                <a:spcPts val="0"/>
              </a:spcBef>
              <a:buNone/>
              <a:defRPr sz="875" b="0" i="0" u="none" strike="noStrike" cap="none">
                <a:solidFill>
                  <a:schemeClr val="dk1"/>
                </a:solidFill>
                <a:latin typeface="Belleza"/>
                <a:ea typeface="Belleza"/>
                <a:cs typeface="Belleza"/>
                <a:sym typeface="Belleza"/>
              </a:defRPr>
            </a:lvl9pPr>
          </a:lstStyle>
          <a:p>
            <a:endParaRPr/>
          </a:p>
        </p:txBody>
      </p:sp>
      <p:sp>
        <p:nvSpPr>
          <p:cNvPr id="241" name="Shape 241"/>
          <p:cNvSpPr txBox="1">
            <a:spLocks noGrp="1"/>
          </p:cNvSpPr>
          <p:nvPr>
            <p:ph type="sldNum" idx="12"/>
          </p:nvPr>
        </p:nvSpPr>
        <p:spPr>
          <a:xfrm>
            <a:off x="8392352" y="5304496"/>
            <a:ext cx="443400" cy="304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562" b="1" i="1">
                <a:solidFill>
                  <a:srgbClr val="8A8A8A"/>
                </a:solidFill>
                <a:latin typeface="Roboto"/>
                <a:ea typeface="Roboto"/>
                <a:cs typeface="Roboto"/>
                <a:sym typeface="Roboto"/>
              </a:rPr>
              <a:pPr algn="r">
                <a:buSzPct val="25000"/>
              </a:pPr>
              <a:t>‹#›</a:t>
            </a:fld>
            <a:endParaRPr lang="en-US" sz="562" b="1" i="1">
              <a:solidFill>
                <a:srgbClr val="8A8A8A"/>
              </a:solidFill>
              <a:latin typeface="Roboto"/>
              <a:ea typeface="Roboto"/>
              <a:cs typeface="Roboto"/>
              <a:sym typeface="Roboto"/>
            </a:endParaRPr>
          </a:p>
        </p:txBody>
      </p:sp>
    </p:spTree>
    <p:extLst>
      <p:ext uri="{BB962C8B-B14F-4D97-AF65-F5344CB8AC3E}">
        <p14:creationId xmlns:p14="http://schemas.microsoft.com/office/powerpoint/2010/main" val="3946714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Content Placeholder 7"/>
          <p:cNvSpPr>
            <a:spLocks noGrp="1"/>
          </p:cNvSpPr>
          <p:nvPr>
            <p:ph sz="quarter" idx="35"/>
          </p:nvPr>
        </p:nvSpPr>
        <p:spPr>
          <a:xfrm>
            <a:off x="581026" y="1498612"/>
            <a:ext cx="7996238" cy="3624256"/>
          </a:xfrm>
        </p:spPr>
        <p:txBody>
          <a:bodyPr anchor="t"/>
          <a:lstStyle>
            <a:lvl1pPr marL="142869" indent="-142869">
              <a:buClr>
                <a:srgbClr val="66CBEC"/>
              </a:buClr>
              <a:buFont typeface="Arial" charset="0"/>
              <a:buChar char="•"/>
              <a:defRPr lang="en-US" b="0" dirty="0"/>
            </a:lvl1pPr>
            <a:lvl2pPr marL="286731" indent="-109136">
              <a:buClr>
                <a:srgbClr val="66CBEC"/>
              </a:buClr>
              <a:buFont typeface="Arial" charset="0"/>
              <a:buChar char="•"/>
              <a:tabLst/>
              <a:defRPr lang="en-US" dirty="0"/>
            </a:lvl2pPr>
            <a:lvl3pPr marL="430592" indent="-143862">
              <a:buClr>
                <a:srgbClr val="66CBEC"/>
              </a:buClr>
              <a:buFont typeface="Arial" charset="0"/>
              <a:buChar char="•"/>
              <a:tabLst/>
              <a:defRPr lang="en-US" dirty="0"/>
            </a:lvl3pPr>
            <a:lvl4pPr marL="645888" indent="-139894">
              <a:buClr>
                <a:srgbClr val="66CBEC"/>
              </a:buClr>
              <a:buFont typeface="Arial" charset="0"/>
              <a:buChar char="•"/>
              <a:tabLst/>
              <a:defRPr lang="en-US" dirty="0"/>
            </a:lvl4pPr>
            <a:lvl5pPr marL="929643" indent="-143862">
              <a:buClr>
                <a:srgbClr val="66CBEC"/>
              </a:buClr>
              <a:buFont typeface="Arial" charset="0"/>
              <a:buChar char="•"/>
              <a:tabLst/>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811" y="167080"/>
            <a:ext cx="7980380" cy="952500"/>
          </a:xfrm>
        </p:spPr>
        <p:txBody>
          <a:bodyPr/>
          <a:lstStyle>
            <a:lvl1pPr>
              <a:defRPr sz="2000" baseline="0"/>
            </a:lvl1pPr>
          </a:lstStyle>
          <a:p>
            <a:r>
              <a:rPr lang="en-US" dirty="0"/>
              <a:t>One column layout</a:t>
            </a:r>
          </a:p>
        </p:txBody>
      </p:sp>
      <p:cxnSp>
        <p:nvCxnSpPr>
          <p:cNvPr id="13" name="Straight Connector 12"/>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6" name="Text Placeholder 3"/>
          <p:cNvSpPr>
            <a:spLocks noGrp="1"/>
          </p:cNvSpPr>
          <p:nvPr>
            <p:ph type="body" sz="quarter" idx="34" hasCustomPrompt="1"/>
          </p:nvPr>
        </p:nvSpPr>
        <p:spPr>
          <a:xfrm>
            <a:off x="604217" y="881852"/>
            <a:ext cx="2807179" cy="369332"/>
          </a:xfrm>
          <a:solidFill>
            <a:schemeClr val="bg1"/>
          </a:solidFill>
        </p:spPr>
        <p:txBody>
          <a:bodyPr wrap="square">
            <a:noAutofit/>
          </a:bodyPr>
          <a:lstStyle>
            <a:lvl1pPr marL="0" indent="0" algn="l">
              <a:buNone/>
              <a:defRPr lang="en-US" dirty="0">
                <a:latin typeface="Roboto Light" pitchFamily="50" charset="0"/>
                <a:ea typeface="Roboto Light" pitchFamily="50" charset="0"/>
              </a:defRPr>
            </a:lvl1pPr>
          </a:lstStyle>
          <a:p>
            <a:pPr lvl="0"/>
            <a:r>
              <a:rPr lang="en-US" dirty="0"/>
              <a:t>This is some subtitle stuff</a:t>
            </a:r>
          </a:p>
        </p:txBody>
      </p:sp>
      <p:sp>
        <p:nvSpPr>
          <p:cNvPr id="14" name="TextBox 13"/>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cs typeface="Arial" panose="020B0604020202020204" pitchFamily="34" charset="0"/>
              </a:rPr>
              <a:t>©Copyright 2017 Renaissance Learning, Inc. All rights reserved.       </a:t>
            </a:r>
            <a:r>
              <a:rPr lang="en-US" sz="500" dirty="0">
                <a:solidFill>
                  <a:srgbClr val="222222">
                    <a:lumMod val="90000"/>
                    <a:lumOff val="10000"/>
                  </a:srgbClr>
                </a:solidFill>
                <a:latin typeface="Optima"/>
                <a:ea typeface="MS PGothic" pitchFamily="34" charset="-128"/>
                <a:cs typeface="Arial" panose="020B0604020202020204" pitchFamily="34" charset="0"/>
              </a:rPr>
              <a:t> </a:t>
            </a:r>
            <a:fld id="{78A7F635-4A98-6D49-9803-4235B036E89E}" type="slidenum">
              <a:rPr lang="en-US" sz="500" smtClean="0">
                <a:solidFill>
                  <a:srgbClr val="222222">
                    <a:lumMod val="90000"/>
                    <a:lumOff val="10000"/>
                  </a:srgbClr>
                </a:solidFill>
                <a:latin typeface="Optima"/>
                <a:ea typeface="MS PGothic" pitchFamily="34" charset="-128"/>
                <a:cs typeface="Arial" panose="020B0604020202020204" pitchFamily="34" charset="0"/>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50D291BE-ADF5-9D42-9F3B-5DAE7164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301213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a:extLst>
              <a:ext uri="{FF2B5EF4-FFF2-40B4-BE49-F238E27FC236}">
                <a16:creationId xmlns:a16="http://schemas.microsoft.com/office/drawing/2014/main" id="{53FF55BF-CE59-E448-8D1B-93CD71EBC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66739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DAB864-0A12-6542-A51C-AC4CE3AB6CA2}"/>
              </a:ext>
            </a:extLst>
          </p:cNvPr>
          <p:cNvSpPr/>
          <p:nvPr userDrawn="1"/>
        </p:nvSpPr>
        <p:spPr>
          <a:xfrm>
            <a:off x="0" y="0"/>
            <a:ext cx="9144000" cy="575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mj-lt"/>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2020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11" name="Picture 10">
            <a:extLst>
              <a:ext uri="{FF2B5EF4-FFF2-40B4-BE49-F238E27FC236}">
                <a16:creationId xmlns:a16="http://schemas.microsoft.com/office/drawing/2014/main" id="{F1E024C1-EE06-554D-BFBF-B1D501C83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27965430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57123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57300"/>
            <a:ext cx="8229600" cy="3847836"/>
          </a:xfrm>
          <a:prstGeom prst="rect">
            <a:avLst/>
          </a:prstGeom>
        </p:spPr>
        <p:txBody>
          <a:bodyPr vert="horz" lIns="91440" tIns="45720" rIns="91440" bIns="45720" rtlCol="0">
            <a:normAutofit/>
          </a:bodyPr>
          <a:lstStyle/>
          <a:p>
            <a:pPr lvl="0"/>
            <a:r>
              <a:rPr lang="en-US" dirty="0"/>
              <a:t>Arial, 18pt, regular</a:t>
            </a:r>
          </a:p>
          <a:p>
            <a:pPr lvl="1"/>
            <a:r>
              <a:rPr lang="en-US" dirty="0"/>
              <a:t>Arial, 14pt, regular</a:t>
            </a:r>
          </a:p>
        </p:txBody>
      </p:sp>
      <p:pic>
        <p:nvPicPr>
          <p:cNvPr id="7" name="Picture 6"/>
          <p:cNvPicPr>
            <a:picLocks noChangeAspect="1"/>
          </p:cNvPicPr>
          <p:nvPr userDrawn="1"/>
        </p:nvPicPr>
        <p:blipFill rotWithShape="1">
          <a:blip r:embed="rId33" cstate="screen">
            <a:extLst>
              <a:ext uri="{28A0092B-C50C-407E-A947-70E740481C1C}">
                <a14:useLocalDpi xmlns:a14="http://schemas.microsoft.com/office/drawing/2010/main"/>
              </a:ext>
            </a:extLst>
          </a:blip>
          <a:srcRect b="-729"/>
          <a:stretch/>
        </p:blipFill>
        <p:spPr>
          <a:xfrm>
            <a:off x="533401" y="5416175"/>
            <a:ext cx="2133599" cy="200054"/>
          </a:xfrm>
          <a:prstGeom prst="rect">
            <a:avLst/>
          </a:prstGeom>
        </p:spPr>
      </p:pic>
      <p:sp>
        <p:nvSpPr>
          <p:cNvPr id="9" name="TextBox 8"/>
          <p:cNvSpPr txBox="1"/>
          <p:nvPr userDrawn="1"/>
        </p:nvSpPr>
        <p:spPr>
          <a:xfrm>
            <a:off x="4648200" y="5417022"/>
            <a:ext cx="41148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©Copyright 2020 Renaissance Learning Inc. All rights reserved.</a:t>
            </a:r>
            <a:r>
              <a:rPr lang="en-US" sz="700" b="0" i="0" baseline="0" dirty="0">
                <a:solidFill>
                  <a:schemeClr val="tx1"/>
                </a:solidFill>
                <a:latin typeface="Arial" panose="020B0604020202020204" pitchFamily="34" charset="0"/>
                <a:cs typeface="Arial" panose="020B0604020202020204" pitchFamily="34" charset="0"/>
              </a:rPr>
              <a:t>        </a:t>
            </a:r>
            <a:fld id="{A41395F5-053E-4FAD-8167-53B5D4485ECD}" type="slidenum">
              <a:rPr lang="en-US" sz="700" b="0" i="0" smtClean="0">
                <a:solidFill>
                  <a:schemeClr val="tx1"/>
                </a:solidFill>
                <a:latin typeface="Arial" panose="020B0604020202020204" pitchFamily="34" charset="0"/>
                <a:cs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168342"/>
      </p:ext>
    </p:extLst>
  </p:cSld>
  <p:clrMap bg1="lt1" tx1="dk1" bg2="lt2" tx2="dk2" accent1="accent1" accent2="accent2" accent3="accent3" accent4="accent4" accent5="accent5" accent6="accent6" hlink="hlink" folHlink="folHlink"/>
  <p:sldLayoutIdLst>
    <p:sldLayoutId id="2147483674" r:id="rId1"/>
    <p:sldLayoutId id="2147483684" r:id="rId2"/>
    <p:sldLayoutId id="2147483653" r:id="rId3"/>
    <p:sldLayoutId id="2147483689" r:id="rId4"/>
    <p:sldLayoutId id="2147483671" r:id="rId5"/>
    <p:sldLayoutId id="2147483676" r:id="rId6"/>
    <p:sldLayoutId id="2147483677" r:id="rId7"/>
    <p:sldLayoutId id="2147483678" r:id="rId8"/>
    <p:sldLayoutId id="2147483687" r:id="rId9"/>
    <p:sldLayoutId id="2147483685" r:id="rId10"/>
    <p:sldLayoutId id="2147483672" r:id="rId11"/>
    <p:sldLayoutId id="2147483663" r:id="rId12"/>
    <p:sldLayoutId id="2147483681" r:id="rId13"/>
    <p:sldLayoutId id="2147483682" r:id="rId14"/>
    <p:sldLayoutId id="2147483667" r:id="rId15"/>
    <p:sldLayoutId id="2147483656" r:id="rId16"/>
    <p:sldLayoutId id="2147483657" r:id="rId17"/>
    <p:sldLayoutId id="2147483655" r:id="rId18"/>
    <p:sldLayoutId id="2147483675" r:id="rId19"/>
    <p:sldLayoutId id="2147483690" r:id="rId20"/>
    <p:sldLayoutId id="2147483691" r:id="rId21"/>
    <p:sldLayoutId id="2147483692" r:id="rId22"/>
    <p:sldLayoutId id="2147483693" r:id="rId23"/>
    <p:sldLayoutId id="2147483694" r:id="rId24"/>
    <p:sldLayoutId id="2147483726" r:id="rId25"/>
    <p:sldLayoutId id="2147483727" r:id="rId26"/>
    <p:sldLayoutId id="2147483728" r:id="rId27"/>
    <p:sldLayoutId id="2147483729" r:id="rId28"/>
    <p:sldLayoutId id="2147483730" r:id="rId29"/>
    <p:sldLayoutId id="2147483731" r:id="rId30"/>
    <p:sldLayoutId id="2147483732" r:id="rId31"/>
  </p:sldLayoutIdLst>
  <p:txStyles>
    <p:titleStyle>
      <a:lvl1pPr algn="l" defTabSz="914400" rtl="0" eaLnBrk="1" latinLnBrk="0" hangingPunct="1">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85750" indent="-285750" algn="l" defTabSz="914400" rtl="0" eaLnBrk="1" latinLnBrk="0" hangingPunct="1">
        <a:spcBef>
          <a:spcPct val="20000"/>
        </a:spcBef>
        <a:buClr>
          <a:schemeClr val="accent1"/>
        </a:buClr>
        <a:buFont typeface="Arial" panose="020B0604020202020204" pitchFamily="34" charset="0"/>
        <a:buChar char="•"/>
        <a:defRPr lang="en-US" sz="1800" b="0" i="0" kern="1200" baseline="0" dirty="0" smtClean="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Font typeface="Arial" panose="020B0604020202020204" pitchFamily="34" charset="0"/>
        <a:buChar char="–"/>
        <a:defRPr sz="1400" b="0" i="0" kern="1200" baseline="0">
          <a:solidFill>
            <a:schemeClr val="tx1"/>
          </a:solidFill>
          <a:latin typeface="Arial" panose="020B0604020202020204" pitchFamily="34" charset="0"/>
          <a:ea typeface="+mn-ea"/>
          <a:cs typeface="Arial" panose="020B0604020202020204" pitchFamily="34" charset="0"/>
        </a:defRPr>
      </a:lvl2pPr>
      <a:lvl3pPr marL="1200150" marR="0" indent="-285750" algn="l" defTabSz="914400" rtl="0" eaLnBrk="1" fontAlgn="auto" latinLnBrk="0" hangingPunct="1">
        <a:lnSpc>
          <a:spcPct val="100000"/>
        </a:lnSpc>
        <a:spcBef>
          <a:spcPct val="20000"/>
        </a:spcBef>
        <a:spcAft>
          <a:spcPts val="0"/>
        </a:spcAft>
        <a:buClr>
          <a:schemeClr val="bg2"/>
        </a:buClr>
        <a:buSzTx/>
        <a:buFont typeface="Courier New" panose="02070309020205020404" pitchFamily="49" charset="0"/>
        <a:buChar char="o"/>
        <a:tabLst/>
        <a:defRPr sz="1400" kern="1200">
          <a:solidFill>
            <a:schemeClr val="tx1"/>
          </a:solidFill>
          <a:latin typeface="+mn-lt"/>
          <a:ea typeface="+mn-ea"/>
          <a:cs typeface="+mn-cs"/>
        </a:defRPr>
      </a:lvl3pPr>
      <a:lvl4pPr marL="1371600" marR="0" indent="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57123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57300"/>
            <a:ext cx="8229600" cy="3847836"/>
          </a:xfrm>
          <a:prstGeom prst="rect">
            <a:avLst/>
          </a:prstGeom>
        </p:spPr>
        <p:txBody>
          <a:bodyPr vert="horz" lIns="91440" tIns="45720" rIns="91440" bIns="45720" rtlCol="0">
            <a:normAutofit/>
          </a:bodyPr>
          <a:lstStyle/>
          <a:p>
            <a:pPr lvl="0"/>
            <a:r>
              <a:rPr lang="en-US" dirty="0"/>
              <a:t>Arial, 18pt, black</a:t>
            </a:r>
          </a:p>
          <a:p>
            <a:pPr lvl="1"/>
            <a:r>
              <a:rPr lang="en-US" dirty="0"/>
              <a:t>Arial, 14pt, black</a:t>
            </a:r>
          </a:p>
        </p:txBody>
      </p:sp>
      <p:pic>
        <p:nvPicPr>
          <p:cNvPr id="7" name="Picture 6" descr="Renaissance logo - brand icon"/>
          <p:cNvPicPr>
            <a:picLocks noChangeAspect="1"/>
          </p:cNvPicPr>
          <p:nvPr userDrawn="1"/>
        </p:nvPicPr>
        <p:blipFill rotWithShape="1">
          <a:blip r:embed="rId32" cstate="screen">
            <a:extLst>
              <a:ext uri="{28A0092B-C50C-407E-A947-70E740481C1C}">
                <a14:useLocalDpi xmlns:a14="http://schemas.microsoft.com/office/drawing/2010/main"/>
              </a:ext>
            </a:extLst>
          </a:blip>
          <a:srcRect b="-729"/>
          <a:stretch/>
        </p:blipFill>
        <p:spPr>
          <a:xfrm>
            <a:off x="533401" y="5416174"/>
            <a:ext cx="2133599" cy="200055"/>
          </a:xfrm>
          <a:prstGeom prst="rect">
            <a:avLst/>
          </a:prstGeom>
        </p:spPr>
      </p:pic>
      <p:sp>
        <p:nvSpPr>
          <p:cNvPr id="9" name="TextBox 8"/>
          <p:cNvSpPr txBox="1"/>
          <p:nvPr userDrawn="1"/>
        </p:nvSpPr>
        <p:spPr>
          <a:xfrm>
            <a:off x="4648200" y="5417022"/>
            <a:ext cx="41148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rPr>
              <a:t>©Copyright 2021 Renaissance Learning Inc. All rights reserved.</a:t>
            </a:r>
            <a:r>
              <a:rPr lang="en-US" sz="700" baseline="0" dirty="0">
                <a:solidFill>
                  <a:schemeClr val="tx1"/>
                </a:solidFill>
                <a:latin typeface="Arial" panose="020B0604020202020204" pitchFamily="34" charset="0"/>
                <a:cs typeface="Arial" panose="020B0604020202020204" pitchFamily="34" charset="0"/>
              </a:rPr>
              <a:t>        </a:t>
            </a:r>
            <a:fld id="{A41395F5-053E-4FAD-8167-53B5D4485ECD}" type="slidenum">
              <a:rPr lang="en-US" sz="700" smtClean="0">
                <a:solidFill>
                  <a:schemeClr val="tx1"/>
                </a:solidFill>
                <a:latin typeface="Arial" panose="020B0604020202020204" pitchFamily="34" charset="0"/>
                <a:cs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5145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Lst>
  <p:txStyles>
    <p:titleStyle>
      <a:lvl1pPr algn="l" defTabSz="914400" rtl="0" eaLnBrk="1" latinLnBrk="0" hangingPunct="1">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285750" indent="-285750" algn="l" defTabSz="914400" rtl="0" eaLnBrk="1" latinLnBrk="0" hangingPunct="1">
        <a:spcBef>
          <a:spcPct val="20000"/>
        </a:spcBef>
        <a:buClr>
          <a:schemeClr val="accent1"/>
        </a:buClr>
        <a:buFont typeface="Arial" panose="020B0604020202020204" pitchFamily="34" charset="0"/>
        <a:buChar char="•"/>
        <a:defRPr lang="en-US" sz="1800" kern="1200" baseline="0" dirty="0" smtClean="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200150" marR="0" indent="-285750" algn="l" defTabSz="914400" rtl="0" eaLnBrk="1" fontAlgn="auto" latinLnBrk="0" hangingPunct="1">
        <a:lnSpc>
          <a:spcPct val="100000"/>
        </a:lnSpc>
        <a:spcBef>
          <a:spcPct val="20000"/>
        </a:spcBef>
        <a:spcAft>
          <a:spcPts val="0"/>
        </a:spcAft>
        <a:buClr>
          <a:schemeClr val="bg2"/>
        </a:buClr>
        <a:buSzTx/>
        <a:buFont typeface="Courier New" panose="02070309020205020404" pitchFamily="49" charset="0"/>
        <a:buChar char="o"/>
        <a:tabLst/>
        <a:defRPr sz="1400" kern="1200">
          <a:solidFill>
            <a:schemeClr val="tx1"/>
          </a:solidFill>
          <a:latin typeface="+mn-lt"/>
          <a:ea typeface="+mn-ea"/>
          <a:cs typeface="+mn-cs"/>
        </a:defRPr>
      </a:lvl3pPr>
      <a:lvl4pPr marL="1371600" marR="0" indent="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mdek12.org/OSA/K_Readiness"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s://videos.renaissance.com/watch/5XNUpPs1GU8ZmTVvJXwJAd" TargetMode="External"/><Relationship Id="rId5" Type="http://schemas.openxmlformats.org/officeDocument/2006/relationships/image" Target="../media/image25.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hyperlink" Target="https://mdek12.org/OSA/K_Readines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hyperlink" Target="https://www.mdek12.org/sites/default/files/Offices/MDE/OA/OSA/LPBA/2023-2024_k-3_assessments_key_dates_0.pdf" TargetMode="External"/><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26.xml"/><Relationship Id="rId6" Type="http://schemas.openxmlformats.org/officeDocument/2006/relationships/image" Target="../media/image102.jpeg"/><Relationship Id="rId5" Type="http://schemas.openxmlformats.org/officeDocument/2006/relationships/image" Target="../media/image101.png"/><Relationship Id="rId10" Type="http://schemas.openxmlformats.org/officeDocument/2006/relationships/image" Target="../media/image25.png"/><Relationship Id="rId4" Type="http://schemas.openxmlformats.org/officeDocument/2006/relationships/image" Target="../media/image100.png"/><Relationship Id="rId9"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68.xml.rels><?xml version="1.0" encoding="UTF-8" standalone="yes"?>
<Relationships xmlns="http://schemas.openxmlformats.org/package/2006/relationships"><Relationship Id="rId3" Type="http://schemas.openxmlformats.org/officeDocument/2006/relationships/hyperlink" Target="https://www.renaissance.com/request-support/"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mdek12.org/sites/default/files/Offices/MDE/OA/OSA/LPBA/lbpa_faqs-2022_3_14_2022v2.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99790-0F60-C8B3-36EA-53A7CF5BC047}"/>
              </a:ext>
            </a:extLst>
          </p:cNvPr>
          <p:cNvSpPr/>
          <p:nvPr/>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a:extLst>
              <a:ext uri="{FF2B5EF4-FFF2-40B4-BE49-F238E27FC236}">
                <a16:creationId xmlns:a16="http://schemas.microsoft.com/office/drawing/2014/main" id="{2360B2AA-F48C-95E0-3659-67E14F3C5A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7032" y="1827760"/>
            <a:ext cx="8029937" cy="1850414"/>
          </a:xfrm>
          <a:prstGeom prst="rect">
            <a:avLst/>
          </a:prstGeom>
        </p:spPr>
      </p:pic>
      <p:sp>
        <p:nvSpPr>
          <p:cNvPr id="6" name="TextBox 5">
            <a:extLst>
              <a:ext uri="{FF2B5EF4-FFF2-40B4-BE49-F238E27FC236}">
                <a16:creationId xmlns:a16="http://schemas.microsoft.com/office/drawing/2014/main" id="{22FB78C4-15E4-E119-46E9-E1AD8BF7CDFC}"/>
              </a:ext>
            </a:extLst>
          </p:cNvPr>
          <p:cNvSpPr txBox="1"/>
          <p:nvPr/>
        </p:nvSpPr>
        <p:spPr>
          <a:xfrm>
            <a:off x="2254170" y="3538835"/>
            <a:ext cx="4635661" cy="646331"/>
          </a:xfrm>
          <a:prstGeom prst="rect">
            <a:avLst/>
          </a:prstGeom>
          <a:noFill/>
        </p:spPr>
        <p:txBody>
          <a:bodyPr wrap="square" rtlCol="0">
            <a:spAutoFit/>
          </a:bodyPr>
          <a:lstStyle/>
          <a:p>
            <a:pPr algn="ctr"/>
            <a:r>
              <a:rPr lang="en-US" sz="3600" dirty="0">
                <a:solidFill>
                  <a:srgbClr val="FD4353"/>
                </a:solidFill>
                <a:latin typeface="Georgia" panose="02040502050405020303" pitchFamily="18" charset="0"/>
              </a:rPr>
              <a:t>See Every Student.</a:t>
            </a:r>
          </a:p>
        </p:txBody>
      </p:sp>
    </p:spTree>
    <p:extLst>
      <p:ext uri="{BB962C8B-B14F-4D97-AF65-F5344CB8AC3E}">
        <p14:creationId xmlns:p14="http://schemas.microsoft.com/office/powerpoint/2010/main" val="301021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67" dirty="0">
                <a:solidFill>
                  <a:schemeClr val="tx1"/>
                </a:solidFill>
              </a:rPr>
              <a:t>Key Domain Areas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6" y="1409700"/>
            <a:ext cx="7442807" cy="341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EF5B9A8-14D3-A103-74CA-65A441C81E8B}"/>
              </a:ext>
            </a:extLst>
          </p:cNvPr>
          <p:cNvPicPr>
            <a:picLocks noChangeAspect="1"/>
          </p:cNvPicPr>
          <p:nvPr/>
        </p:nvPicPr>
        <p:blipFill>
          <a:blip r:embed="rId4"/>
          <a:stretch>
            <a:fillRect/>
          </a:stretch>
        </p:blipFill>
        <p:spPr>
          <a:xfrm>
            <a:off x="461682" y="5168780"/>
            <a:ext cx="2205318" cy="526049"/>
          </a:xfrm>
          <a:prstGeom prst="rect">
            <a:avLst/>
          </a:prstGeom>
        </p:spPr>
      </p:pic>
    </p:spTree>
    <p:extLst>
      <p:ext uri="{BB962C8B-B14F-4D97-AF65-F5344CB8AC3E}">
        <p14:creationId xmlns:p14="http://schemas.microsoft.com/office/powerpoint/2010/main" val="265080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14" name="Title 4"/>
          <p:cNvSpPr>
            <a:spLocks noGrp="1"/>
          </p:cNvSpPr>
          <p:nvPr>
            <p:ph type="title"/>
          </p:nvPr>
        </p:nvSpPr>
        <p:spPr>
          <a:xfrm>
            <a:off x="581810" y="148216"/>
            <a:ext cx="7980380" cy="952500"/>
          </a:xfrm>
        </p:spPr>
        <p:txBody>
          <a:bodyPr/>
          <a:lstStyle/>
          <a:p>
            <a:pPr algn="l"/>
            <a:r>
              <a:rPr lang="en-US" sz="3000" dirty="0">
                <a:solidFill>
                  <a:schemeClr val="tx1"/>
                </a:solidFill>
              </a:rPr>
              <a:t>How computer-adaptive testing works</a:t>
            </a:r>
          </a:p>
        </p:txBody>
      </p:sp>
      <p:sp>
        <p:nvSpPr>
          <p:cNvPr id="15" name="Rectangle 14"/>
          <p:cNvSpPr/>
          <p:nvPr/>
        </p:nvSpPr>
        <p:spPr>
          <a:xfrm>
            <a:off x="1026141" y="1400175"/>
            <a:ext cx="7702550" cy="2676525"/>
          </a:xfrm>
          <a:prstGeom prst="rect">
            <a:avLst/>
          </a:prstGeom>
          <a:noFill/>
          <a:ln w="9525" cap="flat" cmpd="sng" algn="ctr">
            <a:solidFill>
              <a:srgbClr val="326295"/>
            </a:solidFill>
            <a:prstDash val="solid"/>
          </a:ln>
          <a:effectLst/>
        </p:spPr>
        <p:txBody>
          <a:bodyPr anchor="ctr"/>
          <a:lstStyle/>
          <a:p>
            <a:pPr algn="ctr">
              <a:defRPr/>
            </a:pPr>
            <a:endParaRPr lang="en-US" kern="0" dirty="0">
              <a:solidFill>
                <a:srgbClr val="1F4C73"/>
              </a:solidFill>
              <a:latin typeface="Arial" panose="020B0604020202020204" pitchFamily="34" charset="0"/>
              <a:cs typeface="Arial" charset="0"/>
            </a:endParaRPr>
          </a:p>
        </p:txBody>
      </p:sp>
      <p:grpSp>
        <p:nvGrpSpPr>
          <p:cNvPr id="16" name="Group 15"/>
          <p:cNvGrpSpPr>
            <a:grpSpLocks/>
          </p:cNvGrpSpPr>
          <p:nvPr/>
        </p:nvGrpSpPr>
        <p:grpSpPr bwMode="auto">
          <a:xfrm>
            <a:off x="7893666" y="2095500"/>
            <a:ext cx="201612" cy="292100"/>
            <a:chOff x="7863229" y="3576725"/>
            <a:chExt cx="201614" cy="292608"/>
          </a:xfrm>
        </p:grpSpPr>
        <p:cxnSp>
          <p:nvCxnSpPr>
            <p:cNvPr id="17" name="Straight Connector 8"/>
            <p:cNvCxnSpPr>
              <a:cxnSpLocks noChangeShapeType="1"/>
            </p:cNvCxnSpPr>
            <p:nvPr/>
          </p:nvCxnSpPr>
          <p:spPr bwMode="auto">
            <a:xfrm>
              <a:off x="7955305" y="3576725"/>
              <a:ext cx="0" cy="2926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229" y="363082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p:cNvGrpSpPr>
          <p:nvPr/>
        </p:nvGrpSpPr>
        <p:grpSpPr bwMode="auto">
          <a:xfrm>
            <a:off x="2038966" y="2516188"/>
            <a:ext cx="201612" cy="1023937"/>
            <a:chOff x="2008186" y="3886200"/>
            <a:chExt cx="201614" cy="1024128"/>
          </a:xfrm>
        </p:grpSpPr>
        <p:cxnSp>
          <p:nvCxnSpPr>
            <p:cNvPr id="20" name="Straight Connector 11"/>
            <p:cNvCxnSpPr>
              <a:cxnSpLocks noChangeShapeType="1"/>
            </p:cNvCxnSpPr>
            <p:nvPr/>
          </p:nvCxnSpPr>
          <p:spPr bwMode="auto">
            <a:xfrm>
              <a:off x="2097087" y="3886200"/>
              <a:ext cx="0" cy="10241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6" y="4318686"/>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p:cNvGrpSpPr>
            <a:grpSpLocks/>
          </p:cNvGrpSpPr>
          <p:nvPr/>
        </p:nvGrpSpPr>
        <p:grpSpPr bwMode="auto">
          <a:xfrm>
            <a:off x="6306166" y="2236788"/>
            <a:ext cx="201612" cy="382587"/>
            <a:chOff x="6275386" y="3606114"/>
            <a:chExt cx="201614" cy="384048"/>
          </a:xfrm>
        </p:grpSpPr>
        <p:cxnSp>
          <p:nvCxnSpPr>
            <p:cNvPr id="23" name="Straight Connector 14"/>
            <p:cNvCxnSpPr>
              <a:cxnSpLocks noChangeShapeType="1"/>
            </p:cNvCxnSpPr>
            <p:nvPr/>
          </p:nvCxnSpPr>
          <p:spPr bwMode="auto">
            <a:xfrm>
              <a:off x="6364287" y="3606114"/>
              <a:ext cx="0" cy="38404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6" y="369694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p:cNvGrpSpPr>
            <a:grpSpLocks/>
          </p:cNvGrpSpPr>
          <p:nvPr/>
        </p:nvGrpSpPr>
        <p:grpSpPr bwMode="auto">
          <a:xfrm>
            <a:off x="2739053" y="2376488"/>
            <a:ext cx="201613" cy="868362"/>
            <a:chOff x="2708401" y="3746157"/>
            <a:chExt cx="201614" cy="868680"/>
          </a:xfrm>
        </p:grpSpPr>
        <p:cxnSp>
          <p:nvCxnSpPr>
            <p:cNvPr id="30" name="Straight Connector 17"/>
            <p:cNvCxnSpPr>
              <a:cxnSpLocks noChangeShapeType="1"/>
            </p:cNvCxnSpPr>
            <p:nvPr/>
          </p:nvCxnSpPr>
          <p:spPr bwMode="auto">
            <a:xfrm>
              <a:off x="2792539" y="3746157"/>
              <a:ext cx="0" cy="8686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401" y="408236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a:grpSpLocks/>
          </p:cNvGrpSpPr>
          <p:nvPr/>
        </p:nvGrpSpPr>
        <p:grpSpPr bwMode="auto">
          <a:xfrm>
            <a:off x="5620366" y="2098675"/>
            <a:ext cx="201612" cy="438150"/>
            <a:chOff x="5589586" y="3468129"/>
            <a:chExt cx="201614" cy="438912"/>
          </a:xfrm>
        </p:grpSpPr>
        <p:cxnSp>
          <p:nvCxnSpPr>
            <p:cNvPr id="33" name="Straight Connector 20"/>
            <p:cNvCxnSpPr>
              <a:cxnSpLocks noChangeShapeType="1"/>
            </p:cNvCxnSpPr>
            <p:nvPr/>
          </p:nvCxnSpPr>
          <p:spPr bwMode="auto">
            <a:xfrm>
              <a:off x="5678487" y="3468129"/>
              <a:ext cx="0" cy="4389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6" y="3586035"/>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a:grpSpLocks/>
          </p:cNvGrpSpPr>
          <p:nvPr/>
        </p:nvGrpSpPr>
        <p:grpSpPr bwMode="auto">
          <a:xfrm>
            <a:off x="3370878" y="2205038"/>
            <a:ext cx="201613" cy="750887"/>
            <a:chOff x="3340784" y="3575767"/>
            <a:chExt cx="201614" cy="749808"/>
          </a:xfrm>
        </p:grpSpPr>
        <p:cxnSp>
          <p:nvCxnSpPr>
            <p:cNvPr id="36" name="Straight Connector 23"/>
            <p:cNvCxnSpPr>
              <a:cxnSpLocks noChangeShapeType="1"/>
            </p:cNvCxnSpPr>
            <p:nvPr/>
          </p:nvCxnSpPr>
          <p:spPr bwMode="auto">
            <a:xfrm>
              <a:off x="3440797" y="3575767"/>
              <a:ext cx="0" cy="7498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784" y="3826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a:grpSpLocks/>
          </p:cNvGrpSpPr>
          <p:nvPr/>
        </p:nvGrpSpPr>
        <p:grpSpPr bwMode="auto">
          <a:xfrm>
            <a:off x="3615353" y="2327275"/>
            <a:ext cx="201613" cy="712788"/>
            <a:chOff x="3584013" y="3696729"/>
            <a:chExt cx="201614" cy="713232"/>
          </a:xfrm>
        </p:grpSpPr>
        <p:cxnSp>
          <p:nvCxnSpPr>
            <p:cNvPr id="39" name="Straight Connector 26"/>
            <p:cNvCxnSpPr>
              <a:cxnSpLocks noChangeShapeType="1"/>
            </p:cNvCxnSpPr>
            <p:nvPr/>
          </p:nvCxnSpPr>
          <p:spPr bwMode="auto">
            <a:xfrm>
              <a:off x="3669738" y="3696729"/>
              <a:ext cx="0" cy="7132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13" y="39291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a:grpSpLocks/>
          </p:cNvGrpSpPr>
          <p:nvPr/>
        </p:nvGrpSpPr>
        <p:grpSpPr bwMode="auto">
          <a:xfrm>
            <a:off x="5175866" y="2066925"/>
            <a:ext cx="201612" cy="485775"/>
            <a:chOff x="5144743" y="3437484"/>
            <a:chExt cx="201614" cy="484632"/>
          </a:xfrm>
        </p:grpSpPr>
        <p:cxnSp>
          <p:nvCxnSpPr>
            <p:cNvPr id="42" name="Straight Connector 29"/>
            <p:cNvCxnSpPr>
              <a:cxnSpLocks noChangeShapeType="1"/>
            </p:cNvCxnSpPr>
            <p:nvPr/>
          </p:nvCxnSpPr>
          <p:spPr bwMode="auto">
            <a:xfrm>
              <a:off x="5235231" y="3437484"/>
              <a:ext cx="0" cy="4846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43" y="35736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p:cNvGrpSpPr>
            <a:grpSpLocks/>
          </p:cNvGrpSpPr>
          <p:nvPr/>
        </p:nvGrpSpPr>
        <p:grpSpPr bwMode="auto">
          <a:xfrm>
            <a:off x="4491653" y="1906588"/>
            <a:ext cx="201613" cy="576262"/>
            <a:chOff x="4461449" y="3276600"/>
            <a:chExt cx="201614" cy="576072"/>
          </a:xfrm>
        </p:grpSpPr>
        <p:cxnSp>
          <p:nvCxnSpPr>
            <p:cNvPr id="45" name="Straight Connector 32"/>
            <p:cNvCxnSpPr>
              <a:cxnSpLocks noChangeShapeType="1"/>
            </p:cNvCxnSpPr>
            <p:nvPr/>
          </p:nvCxnSpPr>
          <p:spPr bwMode="auto">
            <a:xfrm>
              <a:off x="4550349" y="3276600"/>
              <a:ext cx="0" cy="57607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49" y="3445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p:cNvGrpSpPr>
            <a:grpSpLocks/>
          </p:cNvGrpSpPr>
          <p:nvPr/>
        </p:nvGrpSpPr>
        <p:grpSpPr bwMode="auto">
          <a:xfrm>
            <a:off x="4947266" y="1906588"/>
            <a:ext cx="201612" cy="512762"/>
            <a:chOff x="4916143" y="3276600"/>
            <a:chExt cx="201614" cy="512064"/>
          </a:xfrm>
        </p:grpSpPr>
        <p:cxnSp>
          <p:nvCxnSpPr>
            <p:cNvPr id="48" name="Straight Connector 35"/>
            <p:cNvCxnSpPr>
              <a:cxnSpLocks noChangeShapeType="1"/>
            </p:cNvCxnSpPr>
            <p:nvPr/>
          </p:nvCxnSpPr>
          <p:spPr bwMode="auto">
            <a:xfrm>
              <a:off x="5006631" y="3276600"/>
              <a:ext cx="0" cy="5120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43" y="34212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9"/>
          <p:cNvGrpSpPr>
            <a:grpSpLocks/>
          </p:cNvGrpSpPr>
          <p:nvPr/>
        </p:nvGrpSpPr>
        <p:grpSpPr bwMode="auto">
          <a:xfrm>
            <a:off x="6064866" y="2135188"/>
            <a:ext cx="201612" cy="401637"/>
            <a:chOff x="6033308" y="3505200"/>
            <a:chExt cx="201614" cy="402336"/>
          </a:xfrm>
        </p:grpSpPr>
        <p:cxnSp>
          <p:nvCxnSpPr>
            <p:cNvPr id="51" name="Straight Connector 38"/>
            <p:cNvCxnSpPr>
              <a:cxnSpLocks noChangeShapeType="1"/>
            </p:cNvCxnSpPr>
            <p:nvPr/>
          </p:nvCxnSpPr>
          <p:spPr bwMode="auto">
            <a:xfrm>
              <a:off x="6122209" y="3505200"/>
              <a:ext cx="0" cy="40233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308" y="360611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a:grpSpLocks/>
          </p:cNvGrpSpPr>
          <p:nvPr/>
        </p:nvGrpSpPr>
        <p:grpSpPr bwMode="auto">
          <a:xfrm>
            <a:off x="8527079" y="2144943"/>
            <a:ext cx="201612" cy="265113"/>
            <a:chOff x="8482914" y="3684867"/>
            <a:chExt cx="201614" cy="265176"/>
          </a:xfrm>
        </p:grpSpPr>
        <p:cxnSp>
          <p:nvCxnSpPr>
            <p:cNvPr id="54" name="Straight Connector 41"/>
            <p:cNvCxnSpPr>
              <a:cxnSpLocks noChangeShapeType="1"/>
            </p:cNvCxnSpPr>
            <p:nvPr/>
          </p:nvCxnSpPr>
          <p:spPr bwMode="auto">
            <a:xfrm>
              <a:off x="8573402" y="3684867"/>
              <a:ext cx="0" cy="26517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914" y="3733800"/>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p:cNvGrpSpPr>
            <a:grpSpLocks/>
          </p:cNvGrpSpPr>
          <p:nvPr/>
        </p:nvGrpSpPr>
        <p:grpSpPr bwMode="auto">
          <a:xfrm>
            <a:off x="7220566" y="2095500"/>
            <a:ext cx="201612" cy="328613"/>
            <a:chOff x="7189786" y="3626703"/>
            <a:chExt cx="201614" cy="329184"/>
          </a:xfrm>
        </p:grpSpPr>
        <p:cxnSp>
          <p:nvCxnSpPr>
            <p:cNvPr id="57" name="Straight Connector 47"/>
            <p:cNvCxnSpPr>
              <a:cxnSpLocks noChangeShapeType="1"/>
            </p:cNvCxnSpPr>
            <p:nvPr/>
          </p:nvCxnSpPr>
          <p:spPr bwMode="auto">
            <a:xfrm>
              <a:off x="7278687" y="3626703"/>
              <a:ext cx="0" cy="3291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6" y="36946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a:grpSpLocks/>
          </p:cNvGrpSpPr>
          <p:nvPr/>
        </p:nvGrpSpPr>
        <p:grpSpPr bwMode="auto">
          <a:xfrm>
            <a:off x="1805603" y="2744788"/>
            <a:ext cx="209550" cy="1096962"/>
            <a:chOff x="1774263" y="4114800"/>
            <a:chExt cx="209550" cy="1097280"/>
          </a:xfrm>
        </p:grpSpPr>
        <p:cxnSp>
          <p:nvCxnSpPr>
            <p:cNvPr id="60" name="Straight Connector 53"/>
            <p:cNvCxnSpPr>
              <a:cxnSpLocks noChangeShapeType="1"/>
            </p:cNvCxnSpPr>
            <p:nvPr/>
          </p:nvCxnSpPr>
          <p:spPr bwMode="auto">
            <a:xfrm>
              <a:off x="1867926" y="4114800"/>
              <a:ext cx="0" cy="10972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63" y="458787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a:grpSpLocks/>
          </p:cNvGrpSpPr>
          <p:nvPr/>
        </p:nvGrpSpPr>
        <p:grpSpPr bwMode="auto">
          <a:xfrm>
            <a:off x="3174028" y="2387600"/>
            <a:ext cx="209550" cy="785813"/>
            <a:chOff x="3143250" y="3756864"/>
            <a:chExt cx="209550" cy="786384"/>
          </a:xfrm>
        </p:grpSpPr>
        <p:cxnSp>
          <p:nvCxnSpPr>
            <p:cNvPr id="63" name="Straight Connector 56"/>
            <p:cNvCxnSpPr>
              <a:cxnSpLocks noChangeShapeType="1"/>
            </p:cNvCxnSpPr>
            <p:nvPr/>
          </p:nvCxnSpPr>
          <p:spPr bwMode="auto">
            <a:xfrm>
              <a:off x="3224213" y="3756864"/>
              <a:ext cx="0" cy="7863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0553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p:cNvGrpSpPr>
            <a:grpSpLocks/>
          </p:cNvGrpSpPr>
          <p:nvPr/>
        </p:nvGrpSpPr>
        <p:grpSpPr bwMode="auto">
          <a:xfrm>
            <a:off x="2505691" y="2592388"/>
            <a:ext cx="209550" cy="914400"/>
            <a:chOff x="2475471" y="3962400"/>
            <a:chExt cx="209550" cy="914400"/>
          </a:xfrm>
        </p:grpSpPr>
        <p:cxnSp>
          <p:nvCxnSpPr>
            <p:cNvPr id="66" name="Straight Connector 59"/>
            <p:cNvCxnSpPr>
              <a:cxnSpLocks noChangeShapeType="1"/>
            </p:cNvCxnSpPr>
            <p:nvPr/>
          </p:nvCxnSpPr>
          <p:spPr bwMode="auto">
            <a:xfrm>
              <a:off x="2553258" y="3962400"/>
              <a:ext cx="0" cy="9144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471" y="43109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a:grpSpLocks/>
          </p:cNvGrpSpPr>
          <p:nvPr/>
        </p:nvGrpSpPr>
        <p:grpSpPr bwMode="auto">
          <a:xfrm>
            <a:off x="2934316" y="2617788"/>
            <a:ext cx="209550" cy="822325"/>
            <a:chOff x="2902976" y="3987114"/>
            <a:chExt cx="209550" cy="822960"/>
          </a:xfrm>
        </p:grpSpPr>
        <p:cxnSp>
          <p:nvCxnSpPr>
            <p:cNvPr id="69" name="Straight Connector 62"/>
            <p:cNvCxnSpPr>
              <a:cxnSpLocks noChangeShapeType="1"/>
            </p:cNvCxnSpPr>
            <p:nvPr/>
          </p:nvCxnSpPr>
          <p:spPr bwMode="auto">
            <a:xfrm>
              <a:off x="2996638" y="3987114"/>
              <a:ext cx="0" cy="8229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976" y="430302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70"/>
          <p:cNvGrpSpPr>
            <a:grpSpLocks/>
          </p:cNvGrpSpPr>
          <p:nvPr/>
        </p:nvGrpSpPr>
        <p:grpSpPr bwMode="auto">
          <a:xfrm>
            <a:off x="3829666" y="2427288"/>
            <a:ext cx="209550" cy="676275"/>
            <a:chOff x="3798326" y="3797313"/>
            <a:chExt cx="209550" cy="676656"/>
          </a:xfrm>
        </p:grpSpPr>
        <p:cxnSp>
          <p:nvCxnSpPr>
            <p:cNvPr id="72" name="Straight Connector 65"/>
            <p:cNvCxnSpPr>
              <a:cxnSpLocks noChangeShapeType="1"/>
            </p:cNvCxnSpPr>
            <p:nvPr/>
          </p:nvCxnSpPr>
          <p:spPr bwMode="auto">
            <a:xfrm>
              <a:off x="3879288" y="3797313"/>
              <a:ext cx="0" cy="67665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326" y="403077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73"/>
          <p:cNvGrpSpPr>
            <a:grpSpLocks/>
          </p:cNvGrpSpPr>
          <p:nvPr/>
        </p:nvGrpSpPr>
        <p:grpSpPr bwMode="auto">
          <a:xfrm>
            <a:off x="4045566" y="2262188"/>
            <a:ext cx="209550" cy="641350"/>
            <a:chOff x="4014568" y="3632886"/>
            <a:chExt cx="209550" cy="640080"/>
          </a:xfrm>
        </p:grpSpPr>
        <p:cxnSp>
          <p:nvCxnSpPr>
            <p:cNvPr id="75" name="Straight Connector 68"/>
            <p:cNvCxnSpPr>
              <a:cxnSpLocks noChangeShapeType="1"/>
            </p:cNvCxnSpPr>
            <p:nvPr/>
          </p:nvCxnSpPr>
          <p:spPr bwMode="auto">
            <a:xfrm>
              <a:off x="4105055" y="3632886"/>
              <a:ext cx="0" cy="6400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568" y="38267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76"/>
          <p:cNvGrpSpPr>
            <a:grpSpLocks/>
          </p:cNvGrpSpPr>
          <p:nvPr/>
        </p:nvGrpSpPr>
        <p:grpSpPr bwMode="auto">
          <a:xfrm>
            <a:off x="4272578" y="2058988"/>
            <a:ext cx="209550" cy="603250"/>
            <a:chOff x="4242486" y="3429000"/>
            <a:chExt cx="209550" cy="603504"/>
          </a:xfrm>
        </p:grpSpPr>
        <p:cxnSp>
          <p:nvCxnSpPr>
            <p:cNvPr id="78" name="Straight Connector 71"/>
            <p:cNvCxnSpPr>
              <a:cxnSpLocks noChangeShapeType="1"/>
            </p:cNvCxnSpPr>
            <p:nvPr/>
          </p:nvCxnSpPr>
          <p:spPr bwMode="auto">
            <a:xfrm>
              <a:off x="4321861" y="3429000"/>
              <a:ext cx="0" cy="60350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486" y="362289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9"/>
          <p:cNvGrpSpPr>
            <a:grpSpLocks/>
          </p:cNvGrpSpPr>
          <p:nvPr/>
        </p:nvGrpSpPr>
        <p:grpSpPr bwMode="auto">
          <a:xfrm>
            <a:off x="4715491" y="2058988"/>
            <a:ext cx="209550" cy="549275"/>
            <a:chOff x="4685271" y="3429000"/>
            <a:chExt cx="209550" cy="548640"/>
          </a:xfrm>
        </p:grpSpPr>
        <p:cxnSp>
          <p:nvCxnSpPr>
            <p:cNvPr id="81" name="Straight Connector 74"/>
            <p:cNvCxnSpPr>
              <a:cxnSpLocks noChangeShapeType="1"/>
            </p:cNvCxnSpPr>
            <p:nvPr/>
          </p:nvCxnSpPr>
          <p:spPr bwMode="auto">
            <a:xfrm>
              <a:off x="4766233" y="3429000"/>
              <a:ext cx="0" cy="5486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271" y="359045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82"/>
          <p:cNvGrpSpPr>
            <a:grpSpLocks/>
          </p:cNvGrpSpPr>
          <p:nvPr/>
        </p:nvGrpSpPr>
        <p:grpSpPr bwMode="auto">
          <a:xfrm>
            <a:off x="1145203" y="3125788"/>
            <a:ext cx="209550" cy="950912"/>
            <a:chOff x="1114206" y="4495800"/>
            <a:chExt cx="209550" cy="989012"/>
          </a:xfrm>
        </p:grpSpPr>
        <p:cxnSp>
          <p:nvCxnSpPr>
            <p:cNvPr id="84" name="Straight Connector 77"/>
            <p:cNvCxnSpPr>
              <a:cxnSpLocks noChangeShapeType="1"/>
            </p:cNvCxnSpPr>
            <p:nvPr/>
          </p:nvCxnSpPr>
          <p:spPr bwMode="auto">
            <a:xfrm>
              <a:off x="1196756" y="4495800"/>
              <a:ext cx="0" cy="9890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206" y="50482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85"/>
          <p:cNvGrpSpPr>
            <a:grpSpLocks/>
          </p:cNvGrpSpPr>
          <p:nvPr/>
        </p:nvGrpSpPr>
        <p:grpSpPr bwMode="auto">
          <a:xfrm>
            <a:off x="1370628" y="2820987"/>
            <a:ext cx="209550" cy="1265039"/>
            <a:chOff x="1339164" y="4191000"/>
            <a:chExt cx="209550" cy="1243584"/>
          </a:xfrm>
        </p:grpSpPr>
        <p:cxnSp>
          <p:nvCxnSpPr>
            <p:cNvPr id="87" name="Straight Connector 80"/>
            <p:cNvCxnSpPr>
              <a:cxnSpLocks noChangeShapeType="1"/>
            </p:cNvCxnSpPr>
            <p:nvPr/>
          </p:nvCxnSpPr>
          <p:spPr bwMode="auto">
            <a:xfrm>
              <a:off x="1423302" y="4191000"/>
              <a:ext cx="0" cy="12435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164" y="464820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88"/>
          <p:cNvGrpSpPr>
            <a:grpSpLocks/>
          </p:cNvGrpSpPr>
          <p:nvPr/>
        </p:nvGrpSpPr>
        <p:grpSpPr bwMode="auto">
          <a:xfrm>
            <a:off x="5401291" y="2217738"/>
            <a:ext cx="209550" cy="457200"/>
            <a:chOff x="5371071" y="3587583"/>
            <a:chExt cx="209550" cy="457200"/>
          </a:xfrm>
        </p:grpSpPr>
        <p:cxnSp>
          <p:nvCxnSpPr>
            <p:cNvPr id="90" name="Straight Connector 83"/>
            <p:cNvCxnSpPr>
              <a:cxnSpLocks noChangeShapeType="1"/>
            </p:cNvCxnSpPr>
            <p:nvPr/>
          </p:nvCxnSpPr>
          <p:spPr bwMode="auto">
            <a:xfrm>
              <a:off x="5461558" y="3587583"/>
              <a:ext cx="0" cy="4572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071" y="371814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91"/>
          <p:cNvGrpSpPr>
            <a:grpSpLocks/>
          </p:cNvGrpSpPr>
          <p:nvPr/>
        </p:nvGrpSpPr>
        <p:grpSpPr bwMode="auto">
          <a:xfrm>
            <a:off x="5841028" y="2224088"/>
            <a:ext cx="209550" cy="420687"/>
            <a:chOff x="5810250" y="3593757"/>
            <a:chExt cx="209550" cy="420624"/>
          </a:xfrm>
        </p:grpSpPr>
        <p:cxnSp>
          <p:nvCxnSpPr>
            <p:cNvPr id="93" name="Straight Connector 86"/>
            <p:cNvCxnSpPr>
              <a:cxnSpLocks noChangeShapeType="1"/>
            </p:cNvCxnSpPr>
            <p:nvPr/>
          </p:nvCxnSpPr>
          <p:spPr bwMode="auto">
            <a:xfrm>
              <a:off x="5907088" y="3593757"/>
              <a:ext cx="0" cy="42062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370578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p:cNvGrpSpPr>
            <a:grpSpLocks/>
          </p:cNvGrpSpPr>
          <p:nvPr/>
        </p:nvGrpSpPr>
        <p:grpSpPr bwMode="auto">
          <a:xfrm>
            <a:off x="6558578" y="2247900"/>
            <a:ext cx="209550" cy="366713"/>
            <a:chOff x="6528486" y="3697554"/>
            <a:chExt cx="209550" cy="365760"/>
          </a:xfrm>
        </p:grpSpPr>
        <p:cxnSp>
          <p:nvCxnSpPr>
            <p:cNvPr id="96" name="Straight Connector 89"/>
            <p:cNvCxnSpPr>
              <a:cxnSpLocks noChangeShapeType="1"/>
            </p:cNvCxnSpPr>
            <p:nvPr/>
          </p:nvCxnSpPr>
          <p:spPr bwMode="auto">
            <a:xfrm>
              <a:off x="6617386" y="3697554"/>
              <a:ext cx="0" cy="3657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486" y="37775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97"/>
          <p:cNvGrpSpPr>
            <a:grpSpLocks/>
          </p:cNvGrpSpPr>
          <p:nvPr/>
        </p:nvGrpSpPr>
        <p:grpSpPr bwMode="auto">
          <a:xfrm>
            <a:off x="6996728" y="2171700"/>
            <a:ext cx="209550" cy="338138"/>
            <a:chOff x="6965607" y="3696729"/>
            <a:chExt cx="209550" cy="338328"/>
          </a:xfrm>
        </p:grpSpPr>
        <p:cxnSp>
          <p:nvCxnSpPr>
            <p:cNvPr id="99" name="Straight Connector 92"/>
            <p:cNvCxnSpPr>
              <a:cxnSpLocks noChangeShapeType="1"/>
            </p:cNvCxnSpPr>
            <p:nvPr/>
          </p:nvCxnSpPr>
          <p:spPr bwMode="auto">
            <a:xfrm>
              <a:off x="7062445" y="3696729"/>
              <a:ext cx="0" cy="3383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607" y="376520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00"/>
          <p:cNvGrpSpPr>
            <a:grpSpLocks/>
          </p:cNvGrpSpPr>
          <p:nvPr/>
        </p:nvGrpSpPr>
        <p:grpSpPr bwMode="auto">
          <a:xfrm>
            <a:off x="7458691" y="2171700"/>
            <a:ext cx="209550" cy="320675"/>
            <a:chOff x="7428471" y="3688497"/>
            <a:chExt cx="209550" cy="320040"/>
          </a:xfrm>
        </p:grpSpPr>
        <p:cxnSp>
          <p:nvCxnSpPr>
            <p:cNvPr id="102" name="Straight Connector 95"/>
            <p:cNvCxnSpPr>
              <a:cxnSpLocks noChangeShapeType="1"/>
            </p:cNvCxnSpPr>
            <p:nvPr/>
          </p:nvCxnSpPr>
          <p:spPr bwMode="auto">
            <a:xfrm>
              <a:off x="7518958" y="3688497"/>
              <a:ext cx="0" cy="3200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471"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Group 103"/>
          <p:cNvGrpSpPr>
            <a:grpSpLocks/>
          </p:cNvGrpSpPr>
          <p:nvPr/>
        </p:nvGrpSpPr>
        <p:grpSpPr bwMode="auto">
          <a:xfrm>
            <a:off x="7681106" y="2154237"/>
            <a:ext cx="209550" cy="311150"/>
            <a:chOff x="7639050" y="3624732"/>
            <a:chExt cx="209550" cy="310896"/>
          </a:xfrm>
        </p:grpSpPr>
        <p:cxnSp>
          <p:nvCxnSpPr>
            <p:cNvPr id="105" name="Straight Connector 98"/>
            <p:cNvCxnSpPr>
              <a:cxnSpLocks noChangeShapeType="1"/>
            </p:cNvCxnSpPr>
            <p:nvPr/>
          </p:nvCxnSpPr>
          <p:spPr bwMode="auto">
            <a:xfrm>
              <a:off x="7729538" y="3624732"/>
              <a:ext cx="0" cy="31089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0" y="36823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8309591" y="2194718"/>
            <a:ext cx="209550" cy="274637"/>
            <a:chOff x="8279028" y="3714852"/>
            <a:chExt cx="209550" cy="274320"/>
          </a:xfrm>
        </p:grpSpPr>
        <p:cxnSp>
          <p:nvCxnSpPr>
            <p:cNvPr id="108" name="Straight Connector 101"/>
            <p:cNvCxnSpPr>
              <a:cxnSpLocks noChangeShapeType="1"/>
            </p:cNvCxnSpPr>
            <p:nvPr/>
          </p:nvCxnSpPr>
          <p:spPr bwMode="auto">
            <a:xfrm>
              <a:off x="8369515" y="3714852"/>
              <a:ext cx="0" cy="27432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028"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p:cNvGrpSpPr>
            <a:grpSpLocks/>
          </p:cNvGrpSpPr>
          <p:nvPr/>
        </p:nvGrpSpPr>
        <p:grpSpPr bwMode="auto">
          <a:xfrm>
            <a:off x="2272328" y="2808288"/>
            <a:ext cx="209550" cy="969962"/>
            <a:chOff x="2241207" y="4178643"/>
            <a:chExt cx="209550" cy="969264"/>
          </a:xfrm>
        </p:grpSpPr>
        <p:cxnSp>
          <p:nvCxnSpPr>
            <p:cNvPr id="111" name="Straight Connector 104"/>
            <p:cNvCxnSpPr>
              <a:cxnSpLocks noChangeShapeType="1"/>
            </p:cNvCxnSpPr>
            <p:nvPr/>
          </p:nvCxnSpPr>
          <p:spPr bwMode="auto">
            <a:xfrm>
              <a:off x="2325345" y="4178643"/>
              <a:ext cx="0" cy="9692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207" y="4553979"/>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963" y="461850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600" y="4612156"/>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4"/>
          <p:cNvSpPr txBox="1">
            <a:spLocks noChangeArrowheads="1"/>
          </p:cNvSpPr>
          <p:nvPr/>
        </p:nvSpPr>
        <p:spPr bwMode="auto">
          <a:xfrm>
            <a:off x="2425700" y="4463251"/>
            <a:ext cx="1338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Arial" panose="020B0604020202020204" pitchFamily="34" charset="0"/>
                <a:cs typeface="+mn-cs"/>
              </a:rPr>
              <a:t>Correct Response</a:t>
            </a:r>
          </a:p>
        </p:txBody>
      </p:sp>
      <p:sp>
        <p:nvSpPr>
          <p:cNvPr id="116" name="TextBox 43"/>
          <p:cNvSpPr txBox="1">
            <a:spLocks noChangeArrowheads="1"/>
          </p:cNvSpPr>
          <p:nvPr/>
        </p:nvSpPr>
        <p:spPr bwMode="auto">
          <a:xfrm>
            <a:off x="3887949" y="4478289"/>
            <a:ext cx="1338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Arial" panose="020B0604020202020204" pitchFamily="34" charset="0"/>
                <a:cs typeface="+mn-cs"/>
              </a:rPr>
              <a:t>Incorrect Response</a:t>
            </a:r>
          </a:p>
        </p:txBody>
      </p:sp>
      <p:sp>
        <p:nvSpPr>
          <p:cNvPr id="117" name="TextBox 44"/>
          <p:cNvSpPr txBox="1">
            <a:spLocks noChangeArrowheads="1"/>
          </p:cNvSpPr>
          <p:nvPr/>
        </p:nvSpPr>
        <p:spPr bwMode="auto">
          <a:xfrm>
            <a:off x="3470891" y="4114800"/>
            <a:ext cx="2439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dirty="0">
                <a:solidFill>
                  <a:srgbClr val="555555"/>
                </a:solidFill>
                <a:latin typeface="Arial" panose="020B0604020202020204" pitchFamily="34" charset="0"/>
              </a:rPr>
              <a:t>Items answered by a student</a:t>
            </a:r>
          </a:p>
        </p:txBody>
      </p:sp>
      <p:sp>
        <p:nvSpPr>
          <p:cNvPr id="118" name="TextBox 111"/>
          <p:cNvSpPr txBox="1">
            <a:spLocks noChangeArrowheads="1"/>
          </p:cNvSpPr>
          <p:nvPr/>
        </p:nvSpPr>
        <p:spPr bwMode="auto">
          <a:xfrm>
            <a:off x="214605" y="3778250"/>
            <a:ext cx="841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Arial" panose="020B0604020202020204" pitchFamily="34" charset="0"/>
                <a:ea typeface="Roboto" pitchFamily="50" charset="0"/>
                <a:cs typeface="+mn-cs"/>
              </a:rPr>
              <a:t>Easier</a:t>
            </a:r>
            <a:endParaRPr lang="en-US" dirty="0">
              <a:solidFill>
                <a:srgbClr val="555555"/>
              </a:solidFill>
              <a:latin typeface="Arial" panose="020B0604020202020204" pitchFamily="34" charset="0"/>
              <a:ea typeface="Roboto" pitchFamily="50" charset="0"/>
              <a:cs typeface="+mn-cs"/>
            </a:endParaRPr>
          </a:p>
        </p:txBody>
      </p:sp>
      <p:grpSp>
        <p:nvGrpSpPr>
          <p:cNvPr id="119" name="Group 118"/>
          <p:cNvGrpSpPr>
            <a:grpSpLocks/>
          </p:cNvGrpSpPr>
          <p:nvPr/>
        </p:nvGrpSpPr>
        <p:grpSpPr bwMode="auto">
          <a:xfrm>
            <a:off x="1584941" y="2439988"/>
            <a:ext cx="201612" cy="1169987"/>
            <a:chOff x="1553599" y="3810000"/>
            <a:chExt cx="201614" cy="1170432"/>
          </a:xfrm>
        </p:grpSpPr>
        <p:cxnSp>
          <p:nvCxnSpPr>
            <p:cNvPr id="120" name="Straight Connector 113"/>
            <p:cNvCxnSpPr>
              <a:cxnSpLocks noChangeShapeType="1"/>
            </p:cNvCxnSpPr>
            <p:nvPr/>
          </p:nvCxnSpPr>
          <p:spPr bwMode="auto">
            <a:xfrm>
              <a:off x="1639325" y="3810000"/>
              <a:ext cx="0" cy="11704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599" y="429418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2" name="Straight Connector 121"/>
          <p:cNvCxnSpPr/>
          <p:nvPr/>
        </p:nvCxnSpPr>
        <p:spPr bwMode="auto">
          <a:xfrm flipH="1">
            <a:off x="5303513" y="4523256"/>
            <a:ext cx="6350" cy="393700"/>
          </a:xfrm>
          <a:prstGeom prst="line">
            <a:avLst/>
          </a:prstGeom>
          <a:noFill/>
          <a:ln w="139700" cap="flat" cmpd="sng" algn="ctr">
            <a:solidFill>
              <a:schemeClr val="bg1">
                <a:lumMod val="75000"/>
              </a:schemeClr>
            </a:solidFill>
            <a:prstDash val="solid"/>
            <a:headEnd type="none"/>
            <a:tailEnd type="none"/>
          </a:ln>
          <a:effectLst/>
        </p:spPr>
      </p:cxnSp>
      <p:sp>
        <p:nvSpPr>
          <p:cNvPr id="123" name="TextBox 43"/>
          <p:cNvSpPr txBox="1">
            <a:spLocks noChangeArrowheads="1"/>
          </p:cNvSpPr>
          <p:nvPr/>
        </p:nvSpPr>
        <p:spPr bwMode="auto">
          <a:xfrm>
            <a:off x="5411657" y="4481464"/>
            <a:ext cx="1974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285750" eaLnBrk="1" fontAlgn="base" hangingPunct="1">
              <a:spcBef>
                <a:spcPct val="20000"/>
              </a:spcBef>
              <a:spcAft>
                <a:spcPct val="0"/>
              </a:spcAft>
              <a:buSzPct val="86000"/>
            </a:pPr>
            <a:r>
              <a:rPr lang="en-US" dirty="0">
                <a:solidFill>
                  <a:srgbClr val="555555"/>
                </a:solidFill>
                <a:latin typeface="Arial" panose="020B0604020202020204" pitchFamily="34" charset="0"/>
                <a:cs typeface="+mn-cs"/>
              </a:rPr>
              <a:t>Standard Error of Measurement</a:t>
            </a:r>
          </a:p>
        </p:txBody>
      </p:sp>
      <p:sp>
        <p:nvSpPr>
          <p:cNvPr id="124" name="TextBox 118"/>
          <p:cNvSpPr txBox="1">
            <a:spLocks noChangeArrowheads="1"/>
          </p:cNvSpPr>
          <p:nvPr/>
        </p:nvSpPr>
        <p:spPr bwMode="auto">
          <a:xfrm>
            <a:off x="-27959" y="1257300"/>
            <a:ext cx="1054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Arial" panose="020B0604020202020204" pitchFamily="34" charset="0"/>
                <a:ea typeface="Roboto" pitchFamily="50" charset="0"/>
                <a:cs typeface="+mn-cs"/>
              </a:rPr>
              <a:t>More</a:t>
            </a:r>
          </a:p>
          <a:p>
            <a:pPr algn="r" eaLnBrk="1" fontAlgn="base" hangingPunct="1">
              <a:spcBef>
                <a:spcPct val="0"/>
              </a:spcBef>
              <a:spcAft>
                <a:spcPct val="0"/>
              </a:spcAft>
            </a:pPr>
            <a:r>
              <a:rPr lang="en-US" sz="1400" dirty="0">
                <a:solidFill>
                  <a:srgbClr val="555555"/>
                </a:solidFill>
                <a:latin typeface="Arial" panose="020B0604020202020204" pitchFamily="34" charset="0"/>
                <a:ea typeface="Roboto" pitchFamily="50" charset="0"/>
                <a:cs typeface="+mn-cs"/>
              </a:rPr>
              <a:t>Difficult</a:t>
            </a:r>
          </a:p>
        </p:txBody>
      </p:sp>
      <p:grpSp>
        <p:nvGrpSpPr>
          <p:cNvPr id="125" name="Group 124"/>
          <p:cNvGrpSpPr/>
          <p:nvPr/>
        </p:nvGrpSpPr>
        <p:grpSpPr>
          <a:xfrm>
            <a:off x="6768128" y="2236788"/>
            <a:ext cx="209550" cy="346075"/>
            <a:chOff x="6768128" y="2579688"/>
            <a:chExt cx="209550" cy="346075"/>
          </a:xfrm>
        </p:grpSpPr>
        <p:cxnSp>
          <p:nvCxnSpPr>
            <p:cNvPr id="126" name="Straight Connector 44"/>
            <p:cNvCxnSpPr>
              <a:cxnSpLocks noChangeShapeType="1"/>
            </p:cNvCxnSpPr>
            <p:nvPr/>
          </p:nvCxnSpPr>
          <p:spPr bwMode="auto">
            <a:xfrm>
              <a:off x="6863446" y="2579688"/>
              <a:ext cx="0" cy="346075"/>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128" y="2627313"/>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8" name="Group 127"/>
          <p:cNvGrpSpPr/>
          <p:nvPr/>
        </p:nvGrpSpPr>
        <p:grpSpPr>
          <a:xfrm>
            <a:off x="8100041" y="2225450"/>
            <a:ext cx="209550" cy="284162"/>
            <a:chOff x="7916863" y="2932113"/>
            <a:chExt cx="209550" cy="284162"/>
          </a:xfrm>
        </p:grpSpPr>
        <p:cxnSp>
          <p:nvCxnSpPr>
            <p:cNvPr id="129" name="Straight Connector 50"/>
            <p:cNvCxnSpPr>
              <a:cxnSpLocks noChangeShapeType="1"/>
            </p:cNvCxnSpPr>
            <p:nvPr/>
          </p:nvCxnSpPr>
          <p:spPr bwMode="auto">
            <a:xfrm>
              <a:off x="8007390" y="2932113"/>
              <a:ext cx="0" cy="28416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3" y="29908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01A0C052-EFC7-1BD1-C40F-C6153357A40D}"/>
              </a:ext>
            </a:extLst>
          </p:cNvPr>
          <p:cNvPicPr>
            <a:picLocks noChangeAspect="1"/>
          </p:cNvPicPr>
          <p:nvPr/>
        </p:nvPicPr>
        <p:blipFill>
          <a:blip r:embed="rId5"/>
          <a:stretch>
            <a:fillRect/>
          </a:stretch>
        </p:blipFill>
        <p:spPr>
          <a:xfrm>
            <a:off x="201493" y="5107434"/>
            <a:ext cx="2537560" cy="531851"/>
          </a:xfrm>
          <a:prstGeom prst="rect">
            <a:avLst/>
          </a:prstGeom>
        </p:spPr>
      </p:pic>
    </p:spTree>
    <p:extLst>
      <p:ext uri="{BB962C8B-B14F-4D97-AF65-F5344CB8AC3E}">
        <p14:creationId xmlns:p14="http://schemas.microsoft.com/office/powerpoint/2010/main" val="20825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250"/>
                                        <p:tgtEl>
                                          <p:spTgt spid="1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250"/>
                                        <p:tgtEl>
                                          <p:spTgt spid="65"/>
                                        </p:tgtEl>
                                      </p:cBhvr>
                                    </p:animEffect>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50"/>
                                        <p:tgtEl>
                                          <p:spTgt spid="29"/>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250"/>
                                        <p:tgtEl>
                                          <p:spTgt spid="68"/>
                                        </p:tgtEl>
                                      </p:cBhvr>
                                    </p:animEffec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50"/>
                                        <p:tgtEl>
                                          <p:spTgt spid="62"/>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childTnLst>
                          </p:cTn>
                        </p:par>
                        <p:par>
                          <p:cTn id="51" fill="hold">
                            <p:stCondLst>
                              <p:cond delay="2250"/>
                            </p:stCondLst>
                            <p:childTnLst>
                              <p:par>
                                <p:cTn id="52" presetID="10" presetClass="entr" presetSubtype="0"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250"/>
                                        <p:tgtEl>
                                          <p:spTgt spid="38"/>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250"/>
                                        <p:tgtEl>
                                          <p:spTgt spid="71"/>
                                        </p:tgtEl>
                                      </p:cBhvr>
                                    </p:animEffect>
                                  </p:childTnLst>
                                </p:cTn>
                              </p:par>
                            </p:childTnLst>
                          </p:cTn>
                        </p:par>
                        <p:par>
                          <p:cTn id="59" fill="hold">
                            <p:stCondLst>
                              <p:cond delay="2750"/>
                            </p:stCondLst>
                            <p:childTnLst>
                              <p:par>
                                <p:cTn id="60" presetID="10" presetClass="entr" presetSubtype="0" fill="hold"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250"/>
                                        <p:tgtEl>
                                          <p:spTgt spid="74"/>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250"/>
                                        <p:tgtEl>
                                          <p:spTgt spid="77"/>
                                        </p:tgtEl>
                                      </p:cBhvr>
                                    </p:animEffect>
                                  </p:childTnLst>
                                </p:cTn>
                              </p:par>
                            </p:childTnLst>
                          </p:cTn>
                        </p:par>
                        <p:par>
                          <p:cTn id="67" fill="hold">
                            <p:stCondLst>
                              <p:cond delay="3250"/>
                            </p:stCondLst>
                            <p:childTnLst>
                              <p:par>
                                <p:cTn id="68" presetID="10" presetClass="entr" presetSubtype="0"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250"/>
                                        <p:tgtEl>
                                          <p:spTgt spid="80"/>
                                        </p:tgtEl>
                                      </p:cBhvr>
                                    </p:animEffect>
                                  </p:childTnLst>
                                </p:cTn>
                              </p:par>
                            </p:childTnLst>
                          </p:cTn>
                        </p:par>
                        <p:par>
                          <p:cTn id="75" fill="hold">
                            <p:stCondLst>
                              <p:cond delay="3750"/>
                            </p:stCondLst>
                            <p:childTnLst>
                              <p:par>
                                <p:cTn id="76" presetID="10" presetClass="entr" presetSubtype="0"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250"/>
                                        <p:tgtEl>
                                          <p:spTgt spid="47"/>
                                        </p:tgtEl>
                                      </p:cBhvr>
                                    </p:animEffect>
                                  </p:childTnLst>
                                </p:cTn>
                              </p:par>
                            </p:childTnLst>
                          </p:cTn>
                        </p:par>
                        <p:par>
                          <p:cTn id="79" fill="hold">
                            <p:stCondLst>
                              <p:cond delay="4000"/>
                            </p:stCondLst>
                            <p:childTnLst>
                              <p:par>
                                <p:cTn id="80" presetID="10" presetClass="entr" presetSubtype="0"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50"/>
                                        <p:tgtEl>
                                          <p:spTgt spid="41"/>
                                        </p:tgtEl>
                                      </p:cBhvr>
                                    </p:animEffect>
                                  </p:childTnLst>
                                </p:cTn>
                              </p:par>
                            </p:childTnLst>
                          </p:cTn>
                        </p:par>
                        <p:par>
                          <p:cTn id="83" fill="hold">
                            <p:stCondLst>
                              <p:cond delay="4250"/>
                            </p:stCondLst>
                            <p:childTnLst>
                              <p:par>
                                <p:cTn id="84" presetID="10" presetClass="entr" presetSubtype="0" fill="hold" nodeType="after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250"/>
                                        <p:tgtEl>
                                          <p:spTgt spid="89"/>
                                        </p:tgtEl>
                                      </p:cBhvr>
                                    </p:animEffect>
                                  </p:childTnLst>
                                </p:cTn>
                              </p:par>
                            </p:childTnLst>
                          </p:cTn>
                        </p:par>
                        <p:par>
                          <p:cTn id="87" fill="hold">
                            <p:stCondLst>
                              <p:cond delay="4500"/>
                            </p:stCondLst>
                            <p:childTnLst>
                              <p:par>
                                <p:cTn id="88" presetID="10" presetClass="entr" presetSubtype="0" fill="hold"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250"/>
                                        <p:tgtEl>
                                          <p:spTgt spid="32"/>
                                        </p:tgtEl>
                                      </p:cBhvr>
                                    </p:animEffect>
                                  </p:childTnLst>
                                </p:cTn>
                              </p:par>
                            </p:childTnLst>
                          </p:cTn>
                        </p:par>
                        <p:par>
                          <p:cTn id="91" fill="hold">
                            <p:stCondLst>
                              <p:cond delay="4750"/>
                            </p:stCondLst>
                            <p:childTnLst>
                              <p:par>
                                <p:cTn id="92" presetID="10" presetClass="entr" presetSubtype="0" fill="hold"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250"/>
                                        <p:tgtEl>
                                          <p:spTgt spid="92"/>
                                        </p:tgtEl>
                                      </p:cBhvr>
                                    </p:animEffect>
                                  </p:childTnLst>
                                </p:cTn>
                              </p:par>
                            </p:childTnLst>
                          </p:cTn>
                        </p:par>
                        <p:par>
                          <p:cTn id="95" fill="hold">
                            <p:stCondLst>
                              <p:cond delay="5000"/>
                            </p:stCondLst>
                            <p:childTnLst>
                              <p:par>
                                <p:cTn id="96" presetID="10"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50"/>
                                        <p:tgtEl>
                                          <p:spTgt spid="50"/>
                                        </p:tgtEl>
                                      </p:cBhvr>
                                    </p:animEffect>
                                  </p:childTnLst>
                                </p:cTn>
                              </p:par>
                            </p:childTnLst>
                          </p:cTn>
                        </p:par>
                        <p:par>
                          <p:cTn id="99" fill="hold">
                            <p:stCondLst>
                              <p:cond delay="5250"/>
                            </p:stCondLst>
                            <p:childTnLst>
                              <p:par>
                                <p:cTn id="100" presetID="10" presetClass="entr" presetSubtype="0" fill="hold" nodeType="after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250"/>
                                        <p:tgtEl>
                                          <p:spTgt spid="22"/>
                                        </p:tgtEl>
                                      </p:cBhvr>
                                    </p:animEffect>
                                  </p:childTnLst>
                                </p:cTn>
                              </p:par>
                            </p:childTnLst>
                          </p:cTn>
                        </p:par>
                        <p:par>
                          <p:cTn id="103" fill="hold">
                            <p:stCondLst>
                              <p:cond delay="5500"/>
                            </p:stCondLst>
                            <p:childTnLst>
                              <p:par>
                                <p:cTn id="104" presetID="10" presetClass="entr" presetSubtype="0" fill="hold" nodeType="after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fade">
                                      <p:cBhvr>
                                        <p:cTn id="106" dur="250"/>
                                        <p:tgtEl>
                                          <p:spTgt spid="95"/>
                                        </p:tgtEl>
                                      </p:cBhvr>
                                    </p:animEffect>
                                  </p:childTnLst>
                                </p:cTn>
                              </p:par>
                            </p:childTnLst>
                          </p:cTn>
                        </p:par>
                        <p:par>
                          <p:cTn id="107" fill="hold">
                            <p:stCondLst>
                              <p:cond delay="5750"/>
                            </p:stCondLst>
                            <p:childTnLst>
                              <p:par>
                                <p:cTn id="108" presetID="10" presetClass="entr" presetSubtype="0" fill="hold" nodeType="after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childTnLst>
                          </p:cTn>
                        </p:par>
                        <p:par>
                          <p:cTn id="111" fill="hold">
                            <p:stCondLst>
                              <p:cond delay="6250"/>
                            </p:stCondLst>
                            <p:childTnLst>
                              <p:par>
                                <p:cTn id="112" presetID="10" presetClass="entr" presetSubtype="0" fill="hold" nodeType="after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250"/>
                                        <p:tgtEl>
                                          <p:spTgt spid="98"/>
                                        </p:tgtEl>
                                      </p:cBhvr>
                                    </p:animEffect>
                                  </p:childTnLst>
                                </p:cTn>
                              </p:par>
                            </p:childTnLst>
                          </p:cTn>
                        </p:par>
                        <p:par>
                          <p:cTn id="115" fill="hold">
                            <p:stCondLst>
                              <p:cond delay="6500"/>
                            </p:stCondLst>
                            <p:childTnLst>
                              <p:par>
                                <p:cTn id="116" presetID="10" presetClass="entr" presetSubtype="0" fill="hold"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250"/>
                                        <p:tgtEl>
                                          <p:spTgt spid="56"/>
                                        </p:tgtEl>
                                      </p:cBhvr>
                                    </p:animEffect>
                                  </p:childTnLst>
                                </p:cTn>
                              </p:par>
                            </p:childTnLst>
                          </p:cTn>
                        </p:par>
                        <p:par>
                          <p:cTn id="119" fill="hold">
                            <p:stCondLst>
                              <p:cond delay="6750"/>
                            </p:stCondLst>
                            <p:childTnLst>
                              <p:par>
                                <p:cTn id="120" presetID="10" presetClass="entr" presetSubtype="0" fill="hold" nodeType="after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fade">
                                      <p:cBhvr>
                                        <p:cTn id="122" dur="250"/>
                                        <p:tgtEl>
                                          <p:spTgt spid="101"/>
                                        </p:tgtEl>
                                      </p:cBhvr>
                                    </p:animEffec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250"/>
                                        <p:tgtEl>
                                          <p:spTgt spid="104"/>
                                        </p:tgtEl>
                                      </p:cBhvr>
                                    </p:animEffect>
                                  </p:childTnLst>
                                </p:cTn>
                              </p:par>
                            </p:childTnLst>
                          </p:cTn>
                        </p:par>
                        <p:par>
                          <p:cTn id="127" fill="hold">
                            <p:stCondLst>
                              <p:cond delay="7250"/>
                            </p:stCondLst>
                            <p:childTnLst>
                              <p:par>
                                <p:cTn id="128" presetID="10" presetClass="entr" presetSubtype="0" fill="hold" nodeType="after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250"/>
                                        <p:tgtEl>
                                          <p:spTgt spid="16"/>
                                        </p:tgtEl>
                                      </p:cBhvr>
                                    </p:animEffect>
                                  </p:childTnLst>
                                </p:cTn>
                              </p:par>
                            </p:childTnLst>
                          </p:cTn>
                        </p:par>
                        <p:par>
                          <p:cTn id="131" fill="hold">
                            <p:stCondLst>
                              <p:cond delay="7500"/>
                            </p:stCondLst>
                            <p:childTnLst>
                              <p:par>
                                <p:cTn id="132" presetID="10" presetClass="entr" presetSubtype="0" fill="hold" nodeType="afterEffect">
                                  <p:stCondLst>
                                    <p:cond delay="0"/>
                                  </p:stCondLst>
                                  <p:childTnLst>
                                    <p:set>
                                      <p:cBhvr>
                                        <p:cTn id="133" dur="1" fill="hold">
                                          <p:stCondLst>
                                            <p:cond delay="0"/>
                                          </p:stCondLst>
                                        </p:cTn>
                                        <p:tgtEl>
                                          <p:spTgt spid="128"/>
                                        </p:tgtEl>
                                        <p:attrNameLst>
                                          <p:attrName>style.visibility</p:attrName>
                                        </p:attrNameLst>
                                      </p:cBhvr>
                                      <p:to>
                                        <p:strVal val="visible"/>
                                      </p:to>
                                    </p:set>
                                    <p:animEffect transition="in" filter="fade">
                                      <p:cBhvr>
                                        <p:cTn id="134" dur="500"/>
                                        <p:tgtEl>
                                          <p:spTgt spid="128"/>
                                        </p:tgtEl>
                                      </p:cBhvr>
                                    </p:animEffect>
                                  </p:childTnLst>
                                </p:cTn>
                              </p:par>
                            </p:childTnLst>
                          </p:cTn>
                        </p:par>
                        <p:par>
                          <p:cTn id="135" fill="hold">
                            <p:stCondLst>
                              <p:cond delay="8000"/>
                            </p:stCondLst>
                            <p:childTnLst>
                              <p:par>
                                <p:cTn id="136" presetID="10" presetClass="entr" presetSubtype="0" fill="hold" nodeType="afterEffect">
                                  <p:stCondLst>
                                    <p:cond delay="0"/>
                                  </p:stCondLst>
                                  <p:childTnLst>
                                    <p:set>
                                      <p:cBhvr>
                                        <p:cTn id="137" dur="1" fill="hold">
                                          <p:stCondLst>
                                            <p:cond delay="0"/>
                                          </p:stCondLst>
                                        </p:cTn>
                                        <p:tgtEl>
                                          <p:spTgt spid="107"/>
                                        </p:tgtEl>
                                        <p:attrNameLst>
                                          <p:attrName>style.visibility</p:attrName>
                                        </p:attrNameLst>
                                      </p:cBhvr>
                                      <p:to>
                                        <p:strVal val="visible"/>
                                      </p:to>
                                    </p:set>
                                    <p:animEffect transition="in" filter="fade">
                                      <p:cBhvr>
                                        <p:cTn id="138" dur="250"/>
                                        <p:tgtEl>
                                          <p:spTgt spid="107"/>
                                        </p:tgtEl>
                                      </p:cBhvr>
                                    </p:animEffect>
                                  </p:childTnLst>
                                </p:cTn>
                              </p:par>
                            </p:childTnLst>
                          </p:cTn>
                        </p:par>
                        <p:par>
                          <p:cTn id="139" fill="hold">
                            <p:stCondLst>
                              <p:cond delay="8250"/>
                            </p:stCondLst>
                            <p:childTnLst>
                              <p:par>
                                <p:cTn id="140" presetID="10" presetClass="entr" presetSubtype="0" fill="hold"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a:xfrm>
            <a:off x="1428751" y="742950"/>
            <a:ext cx="6241213" cy="663179"/>
          </a:xfrm>
        </p:spPr>
        <p:txBody>
          <a:bodyPr>
            <a:normAutofit fontScale="90000"/>
          </a:bodyPr>
          <a:lstStyle/>
          <a:p>
            <a:pPr eaLnBrk="1" hangingPunct="1"/>
            <a:r>
              <a:rPr lang="en-US" dirty="0">
                <a:solidFill>
                  <a:schemeClr val="tx1">
                    <a:lumMod val="75000"/>
                  </a:schemeClr>
                </a:solidFill>
                <a:latin typeface="+mn-lt"/>
              </a:rPr>
              <a:t>STAR Early Literacy Scaled Score (SS)</a:t>
            </a:r>
          </a:p>
        </p:txBody>
      </p:sp>
      <p:pic>
        <p:nvPicPr>
          <p:cNvPr id="22" name="Picture 2" descr="ruler-1"/>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r="39094"/>
          <a:stretch/>
        </p:blipFill>
        <p:spPr bwMode="auto">
          <a:xfrm>
            <a:off x="1943100" y="2228851"/>
            <a:ext cx="5294205" cy="8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657350" y="3346536"/>
            <a:ext cx="983414" cy="463394"/>
            <a:chOff x="1642670" y="3110853"/>
            <a:chExt cx="1354187" cy="880221"/>
          </a:xfrm>
          <a:solidFill>
            <a:srgbClr val="00A9E0"/>
          </a:solidFill>
        </p:grpSpPr>
        <p:sp>
          <p:nvSpPr>
            <p:cNvPr id="24" name="Rounded Rectangle 23"/>
            <p:cNvSpPr/>
            <p:nvPr/>
          </p:nvSpPr>
          <p:spPr>
            <a:xfrm>
              <a:off x="1642670" y="3110853"/>
              <a:ext cx="1354187" cy="880221"/>
            </a:xfrm>
            <a:prstGeom prst="roundRect">
              <a:avLst/>
            </a:prstGeom>
            <a:grp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endParaRPr lang="en-US"/>
            </a:p>
          </p:txBody>
        </p:sp>
        <p:sp>
          <p:nvSpPr>
            <p:cNvPr id="26" name="Rounded Rectangle 4"/>
            <p:cNvSpPr/>
            <p:nvPr/>
          </p:nvSpPr>
          <p:spPr>
            <a:xfrm>
              <a:off x="1685639" y="3179355"/>
              <a:ext cx="1268249" cy="794283"/>
            </a:xfrm>
            <a:prstGeom prst="rect">
              <a:avLst/>
            </a:prstGeom>
            <a:grp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650" dirty="0">
                  <a:solidFill>
                    <a:prstClr val="white"/>
                  </a:solidFill>
                </a:rPr>
                <a:t>300 SS</a:t>
              </a:r>
            </a:p>
          </p:txBody>
        </p:sp>
      </p:grpSp>
      <p:grpSp>
        <p:nvGrpSpPr>
          <p:cNvPr id="27" name="Group 26"/>
          <p:cNvGrpSpPr/>
          <p:nvPr/>
        </p:nvGrpSpPr>
        <p:grpSpPr>
          <a:xfrm>
            <a:off x="6629400" y="3347053"/>
            <a:ext cx="1040564" cy="489242"/>
            <a:chOff x="1642670" y="3110853"/>
            <a:chExt cx="1354187" cy="880221"/>
          </a:xfrm>
          <a:solidFill>
            <a:srgbClr val="00A9E0"/>
          </a:solidFill>
        </p:grpSpPr>
        <p:sp>
          <p:nvSpPr>
            <p:cNvPr id="28" name="Rounded Rectangle 27"/>
            <p:cNvSpPr/>
            <p:nvPr/>
          </p:nvSpPr>
          <p:spPr>
            <a:xfrm>
              <a:off x="1642670" y="3110853"/>
              <a:ext cx="1354187" cy="880221"/>
            </a:xfrm>
            <a:prstGeom prst="roundRect">
              <a:avLst/>
            </a:prstGeom>
            <a:grp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endParaRPr lang="en-US"/>
            </a:p>
          </p:txBody>
        </p:sp>
        <p:sp>
          <p:nvSpPr>
            <p:cNvPr id="29" name="Rounded Rectangle 4"/>
            <p:cNvSpPr/>
            <p:nvPr/>
          </p:nvSpPr>
          <p:spPr>
            <a:xfrm>
              <a:off x="1685639" y="3153822"/>
              <a:ext cx="1268249" cy="794283"/>
            </a:xfrm>
            <a:prstGeom prst="rect">
              <a:avLst/>
            </a:prstGeom>
            <a:grp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650" dirty="0">
                  <a:solidFill>
                    <a:prstClr val="white"/>
                  </a:solidFill>
                </a:rPr>
                <a:t>900 SS</a:t>
              </a:r>
            </a:p>
          </p:txBody>
        </p:sp>
      </p:grpSp>
      <p:cxnSp>
        <p:nvCxnSpPr>
          <p:cNvPr id="30" name="Straight Connector 29"/>
          <p:cNvCxnSpPr>
            <a:endCxn id="26" idx="0"/>
          </p:cNvCxnSpPr>
          <p:nvPr/>
        </p:nvCxnSpPr>
        <p:spPr>
          <a:xfrm>
            <a:off x="2149058" y="2976254"/>
            <a:ext cx="0" cy="406346"/>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8" idx="0"/>
          </p:cNvCxnSpPr>
          <p:nvPr/>
        </p:nvCxnSpPr>
        <p:spPr>
          <a:xfrm>
            <a:off x="7149682" y="2971800"/>
            <a:ext cx="0" cy="375254"/>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9B251D6-7AD1-4C14-9574-4F300A81CFAF}"/>
              </a:ext>
            </a:extLst>
          </p:cNvPr>
          <p:cNvGrpSpPr/>
          <p:nvPr/>
        </p:nvGrpSpPr>
        <p:grpSpPr>
          <a:xfrm>
            <a:off x="3662910" y="2971801"/>
            <a:ext cx="921005" cy="840612"/>
            <a:chOff x="4883879" y="3581401"/>
            <a:chExt cx="1228007" cy="1120816"/>
          </a:xfrm>
        </p:grpSpPr>
        <p:sp>
          <p:nvSpPr>
            <p:cNvPr id="13" name="Rounded Rectangle 4"/>
            <p:cNvSpPr/>
            <p:nvPr/>
          </p:nvSpPr>
          <p:spPr>
            <a:xfrm>
              <a:off x="4883879" y="4144682"/>
              <a:ext cx="1228007" cy="557535"/>
            </a:xfrm>
            <a:prstGeom prst="roundRect">
              <a:avLst/>
            </a:prstGeom>
            <a:solidFill>
              <a:srgbClr val="326295"/>
            </a:solid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350" dirty="0">
                  <a:solidFill>
                    <a:prstClr val="white"/>
                  </a:solidFill>
                </a:rPr>
                <a:t>530 SS Fall </a:t>
              </a:r>
            </a:p>
          </p:txBody>
        </p:sp>
        <p:cxnSp>
          <p:nvCxnSpPr>
            <p:cNvPr id="14" name="Straight Connector 13"/>
            <p:cNvCxnSpPr>
              <a:endCxn id="13" idx="0"/>
            </p:cNvCxnSpPr>
            <p:nvPr/>
          </p:nvCxnSpPr>
          <p:spPr>
            <a:xfrm>
              <a:off x="5497882" y="3581401"/>
              <a:ext cx="1" cy="563281"/>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FACED56-424D-4AFC-97E8-17971BB42160}"/>
              </a:ext>
            </a:extLst>
          </p:cNvPr>
          <p:cNvGrpSpPr/>
          <p:nvPr/>
        </p:nvGrpSpPr>
        <p:grpSpPr>
          <a:xfrm>
            <a:off x="4914193" y="2973956"/>
            <a:ext cx="921005" cy="840612"/>
            <a:chOff x="4883879" y="3581401"/>
            <a:chExt cx="1228007" cy="1120816"/>
          </a:xfrm>
        </p:grpSpPr>
        <p:sp>
          <p:nvSpPr>
            <p:cNvPr id="16" name="Rounded Rectangle 4">
              <a:extLst>
                <a:ext uri="{FF2B5EF4-FFF2-40B4-BE49-F238E27FC236}">
                  <a16:creationId xmlns:a16="http://schemas.microsoft.com/office/drawing/2014/main" id="{F98F38C8-C660-4506-A90C-E69363E4875B}"/>
                </a:ext>
              </a:extLst>
            </p:cNvPr>
            <p:cNvSpPr/>
            <p:nvPr/>
          </p:nvSpPr>
          <p:spPr>
            <a:xfrm>
              <a:off x="4883879" y="4144682"/>
              <a:ext cx="1228007" cy="557535"/>
            </a:xfrm>
            <a:prstGeom prst="roundRect">
              <a:avLst/>
            </a:prstGeom>
            <a:solidFill>
              <a:srgbClr val="326295"/>
            </a:solidFill>
          </p:spPr>
          <p:style>
            <a:lnRef idx="0">
              <a:scrgbClr r="0" g="0" b="0"/>
            </a:lnRef>
            <a:fillRef idx="0">
              <a:scrgbClr r="0" g="0" b="0"/>
            </a:fillRef>
            <a:effectRef idx="0">
              <a:scrgbClr r="0" g="0" b="0"/>
            </a:effectRef>
            <a:fontRef idx="minor">
              <a:schemeClr val="lt1"/>
            </a:fontRef>
          </p:style>
          <p:txBody>
            <a:bodyPr lIns="62865" tIns="62865" rIns="62865" bIns="62865" spcCol="1270" anchor="ctr"/>
            <a:lstStyle/>
            <a:p>
              <a:pPr algn="ctr" defTabSz="733425">
                <a:lnSpc>
                  <a:spcPct val="90000"/>
                </a:lnSpc>
                <a:spcBef>
                  <a:spcPct val="0"/>
                </a:spcBef>
                <a:spcAft>
                  <a:spcPct val="35000"/>
                </a:spcAft>
                <a:defRPr/>
              </a:pPr>
              <a:r>
                <a:rPr lang="en-US" sz="1350" dirty="0">
                  <a:solidFill>
                    <a:prstClr val="white"/>
                  </a:solidFill>
                </a:rPr>
                <a:t>681 SS Spring </a:t>
              </a:r>
            </a:p>
          </p:txBody>
        </p:sp>
        <p:cxnSp>
          <p:nvCxnSpPr>
            <p:cNvPr id="17" name="Straight Connector 16">
              <a:extLst>
                <a:ext uri="{FF2B5EF4-FFF2-40B4-BE49-F238E27FC236}">
                  <a16:creationId xmlns:a16="http://schemas.microsoft.com/office/drawing/2014/main" id="{24FB244A-2299-4953-B757-F4D6BF8DC179}"/>
                </a:ext>
              </a:extLst>
            </p:cNvPr>
            <p:cNvCxnSpPr>
              <a:cxnSpLocks/>
              <a:endCxn id="16" idx="0"/>
            </p:cNvCxnSpPr>
            <p:nvPr/>
          </p:nvCxnSpPr>
          <p:spPr>
            <a:xfrm>
              <a:off x="5497882" y="3581401"/>
              <a:ext cx="1" cy="563281"/>
            </a:xfrm>
            <a:prstGeom prst="line">
              <a:avLst/>
            </a:prstGeom>
            <a:ln w="38100">
              <a:solidFill>
                <a:srgbClr val="FFA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BC3019AA-FBB5-BBA2-112F-0AE2CAC6FFF1}"/>
              </a:ext>
            </a:extLst>
          </p:cNvPr>
          <p:cNvPicPr>
            <a:picLocks noChangeAspect="1"/>
          </p:cNvPicPr>
          <p:nvPr/>
        </p:nvPicPr>
        <p:blipFill>
          <a:blip r:embed="rId4"/>
          <a:stretch>
            <a:fillRect/>
          </a:stretch>
        </p:blipFill>
        <p:spPr>
          <a:xfrm>
            <a:off x="444696" y="5097247"/>
            <a:ext cx="2289545" cy="597273"/>
          </a:xfrm>
          <a:prstGeom prst="rect">
            <a:avLst/>
          </a:prstGeom>
        </p:spPr>
      </p:pic>
    </p:spTree>
    <p:extLst>
      <p:ext uri="{BB962C8B-B14F-4D97-AF65-F5344CB8AC3E}">
        <p14:creationId xmlns:p14="http://schemas.microsoft.com/office/powerpoint/2010/main" val="101133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1EFE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B7AA2A2-71CF-634A-8C92-9C77C6C020E0}"/>
              </a:ext>
            </a:extLst>
          </p:cNvPr>
          <p:cNvSpPr>
            <a:spLocks noGrp="1"/>
          </p:cNvSpPr>
          <p:nvPr>
            <p:ph type="body" sz="quarter" idx="12"/>
          </p:nvPr>
        </p:nvSpPr>
        <p:spPr/>
        <p:txBody>
          <a:bodyPr>
            <a:normAutofit fontScale="92500" lnSpcReduction="20000"/>
          </a:bodyPr>
          <a:lstStyle/>
          <a:p>
            <a:r>
              <a:rPr lang="en-US" dirty="0">
                <a:solidFill>
                  <a:schemeClr val="tx1"/>
                </a:solidFill>
              </a:rPr>
              <a:t>Preparing for the Assessment</a:t>
            </a:r>
          </a:p>
        </p:txBody>
      </p:sp>
      <p:pic>
        <p:nvPicPr>
          <p:cNvPr id="3" name="Picture 2">
            <a:extLst>
              <a:ext uri="{FF2B5EF4-FFF2-40B4-BE49-F238E27FC236}">
                <a16:creationId xmlns:a16="http://schemas.microsoft.com/office/drawing/2014/main" id="{3ACDFE17-0B33-5034-5365-5387F09A610E}"/>
              </a:ext>
            </a:extLst>
          </p:cNvPr>
          <p:cNvPicPr>
            <a:picLocks noChangeAspect="1"/>
          </p:cNvPicPr>
          <p:nvPr/>
        </p:nvPicPr>
        <p:blipFill>
          <a:blip r:embed="rId3"/>
          <a:stretch>
            <a:fillRect/>
          </a:stretch>
        </p:blipFill>
        <p:spPr>
          <a:xfrm>
            <a:off x="304800" y="5219700"/>
            <a:ext cx="1314633" cy="342948"/>
          </a:xfrm>
          <a:prstGeom prst="rect">
            <a:avLst/>
          </a:prstGeom>
        </p:spPr>
      </p:pic>
    </p:spTree>
    <p:extLst>
      <p:ext uri="{BB962C8B-B14F-4D97-AF65-F5344CB8AC3E}">
        <p14:creationId xmlns:p14="http://schemas.microsoft.com/office/powerpoint/2010/main" val="2500312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4B90-4ED5-48C1-B612-5DF148C9EBAD}"/>
              </a:ext>
            </a:extLst>
          </p:cNvPr>
          <p:cNvSpPr>
            <a:spLocks noGrp="1"/>
          </p:cNvSpPr>
          <p:nvPr>
            <p:ph type="title"/>
          </p:nvPr>
        </p:nvSpPr>
        <p:spPr/>
        <p:txBody>
          <a:bodyPr/>
          <a:lstStyle/>
          <a:p>
            <a:r>
              <a:rPr lang="en-US" dirty="0">
                <a:solidFill>
                  <a:schemeClr val="tx1"/>
                </a:solidFill>
              </a:rPr>
              <a:t>Kindergarten Readiness Assessment</a:t>
            </a:r>
          </a:p>
        </p:txBody>
      </p:sp>
      <p:sp>
        <p:nvSpPr>
          <p:cNvPr id="13" name="TextBox 12">
            <a:extLst>
              <a:ext uri="{FF2B5EF4-FFF2-40B4-BE49-F238E27FC236}">
                <a16:creationId xmlns:a16="http://schemas.microsoft.com/office/drawing/2014/main" id="{25CD757C-6793-4EA9-BA48-031ADDAB5558}"/>
              </a:ext>
            </a:extLst>
          </p:cNvPr>
          <p:cNvSpPr txBox="1"/>
          <p:nvPr/>
        </p:nvSpPr>
        <p:spPr>
          <a:xfrm>
            <a:off x="6588096" y="3365837"/>
            <a:ext cx="202250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STAR Early Literacy Pretest directions</a:t>
            </a:r>
          </a:p>
          <a:p>
            <a:pPr marL="285750" indent="-285750">
              <a:buFont typeface="Arial" panose="020B0604020202020204" pitchFamily="34" charset="0"/>
              <a:buChar char="•"/>
            </a:pPr>
            <a:r>
              <a:rPr lang="en-US" dirty="0"/>
              <a:t>Introduction to computer use</a:t>
            </a:r>
          </a:p>
          <a:p>
            <a:pPr marL="285750" indent="-285750">
              <a:buFont typeface="Arial" panose="020B0604020202020204" pitchFamily="34" charset="0"/>
              <a:buChar char="•"/>
            </a:pPr>
            <a:endParaRPr lang="en-US" dirty="0"/>
          </a:p>
        </p:txBody>
      </p:sp>
      <p:sp>
        <p:nvSpPr>
          <p:cNvPr id="15" name="TextBox 14">
            <a:extLst>
              <a:ext uri="{FF2B5EF4-FFF2-40B4-BE49-F238E27FC236}">
                <a16:creationId xmlns:a16="http://schemas.microsoft.com/office/drawing/2014/main" id="{5BA30814-07A9-4045-8162-C4218D20993F}"/>
              </a:ext>
            </a:extLst>
          </p:cNvPr>
          <p:cNvSpPr txBox="1"/>
          <p:nvPr/>
        </p:nvSpPr>
        <p:spPr>
          <a:xfrm>
            <a:off x="533399" y="922234"/>
            <a:ext cx="6781800" cy="646331"/>
          </a:xfrm>
          <a:prstGeom prst="rect">
            <a:avLst/>
          </a:prstGeom>
          <a:noFill/>
        </p:spPr>
        <p:txBody>
          <a:bodyPr wrap="square" rtlCol="0">
            <a:spAutoFit/>
          </a:bodyPr>
          <a:lstStyle/>
          <a:p>
            <a:r>
              <a:rPr lang="en-US" dirty="0">
                <a:hlinkClick r:id="rId3"/>
              </a:rPr>
              <a:t>https://mdek12.org/OSA/K_Readiness</a:t>
            </a:r>
            <a:endParaRPr lang="en-US" dirty="0"/>
          </a:p>
          <a:p>
            <a:endParaRPr lang="en-US" dirty="0"/>
          </a:p>
        </p:txBody>
      </p:sp>
      <p:pic>
        <p:nvPicPr>
          <p:cNvPr id="4" name="Picture 3">
            <a:extLst>
              <a:ext uri="{FF2B5EF4-FFF2-40B4-BE49-F238E27FC236}">
                <a16:creationId xmlns:a16="http://schemas.microsoft.com/office/drawing/2014/main" id="{48E199B1-3D21-ADE4-EAB0-F9CF2EBC34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4272" y="1409700"/>
            <a:ext cx="4058891" cy="3740332"/>
          </a:xfrm>
          <a:prstGeom prst="rect">
            <a:avLst/>
          </a:prstGeom>
        </p:spPr>
      </p:pic>
      <p:cxnSp>
        <p:nvCxnSpPr>
          <p:cNvPr id="10" name="Straight Arrow Connector 9">
            <a:extLst>
              <a:ext uri="{FF2B5EF4-FFF2-40B4-BE49-F238E27FC236}">
                <a16:creationId xmlns:a16="http://schemas.microsoft.com/office/drawing/2014/main" id="{5BCEC3E6-A67A-7DAE-22B5-F97B67033FA6}"/>
              </a:ext>
            </a:extLst>
          </p:cNvPr>
          <p:cNvCxnSpPr>
            <a:cxnSpLocks/>
          </p:cNvCxnSpPr>
          <p:nvPr/>
        </p:nvCxnSpPr>
        <p:spPr>
          <a:xfrm flipH="1">
            <a:off x="2819400" y="3619500"/>
            <a:ext cx="376869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 name="Picture 4">
            <a:extLst>
              <a:ext uri="{FF2B5EF4-FFF2-40B4-BE49-F238E27FC236}">
                <a16:creationId xmlns:a16="http://schemas.microsoft.com/office/drawing/2014/main" id="{F7C958A1-1E2B-12EC-E941-0FC2054FDD53}"/>
              </a:ext>
            </a:extLst>
          </p:cNvPr>
          <p:cNvPicPr>
            <a:picLocks noChangeAspect="1"/>
          </p:cNvPicPr>
          <p:nvPr/>
        </p:nvPicPr>
        <p:blipFill>
          <a:blip r:embed="rId5"/>
          <a:stretch>
            <a:fillRect/>
          </a:stretch>
        </p:blipFill>
        <p:spPr>
          <a:xfrm>
            <a:off x="381000" y="5150031"/>
            <a:ext cx="2582717" cy="567367"/>
          </a:xfrm>
          <a:prstGeom prst="rect">
            <a:avLst/>
          </a:prstGeom>
        </p:spPr>
      </p:pic>
    </p:spTree>
    <p:extLst>
      <p:ext uri="{BB962C8B-B14F-4D97-AF65-F5344CB8AC3E}">
        <p14:creationId xmlns:p14="http://schemas.microsoft.com/office/powerpoint/2010/main" val="2268646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518" y="1040171"/>
            <a:ext cx="2964101" cy="3836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35170" name="Title 1"/>
          <p:cNvSpPr>
            <a:spLocks noGrp="1"/>
          </p:cNvSpPr>
          <p:nvPr>
            <p:ph type="title"/>
          </p:nvPr>
        </p:nvSpPr>
        <p:spPr>
          <a:xfrm>
            <a:off x="76200" y="-45840"/>
            <a:ext cx="6172200" cy="663179"/>
          </a:xfrm>
          <a:prstGeom prst="rect">
            <a:avLst/>
          </a:prstGeom>
        </p:spPr>
        <p:txBody>
          <a:bodyPr/>
          <a:lstStyle/>
          <a:p>
            <a:pPr eaLnBrk="1" hangingPunct="1"/>
            <a:r>
              <a:rPr lang="en-US" dirty="0">
                <a:solidFill>
                  <a:schemeClr val="tx1"/>
                </a:solidFill>
              </a:rPr>
              <a:t>Pretest Instructions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179" y="1040171"/>
            <a:ext cx="2964101" cy="382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itle 3"/>
          <p:cNvSpPr txBox="1">
            <a:spLocks/>
          </p:cNvSpPr>
          <p:nvPr/>
        </p:nvSpPr>
        <p:spPr>
          <a:xfrm>
            <a:off x="76200" y="285749"/>
            <a:ext cx="5850732" cy="66317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a:solidFill>
                  <a:srgbClr val="326295"/>
                </a:solidFill>
                <a:latin typeface="Source Sans Pro" panose="020B0503030403020204" pitchFamily="34" charset="0"/>
                <a:ea typeface="+mj-ea"/>
                <a:cs typeface="+mj-cs"/>
              </a:defRPr>
            </a:lvl1pPr>
          </a:lstStyle>
          <a:p>
            <a:pPr defTabSz="685800">
              <a:defRPr/>
            </a:pPr>
            <a:r>
              <a:rPr lang="en-US" sz="1500" dirty="0">
                <a:solidFill>
                  <a:schemeClr val="tx1"/>
                </a:solidFill>
                <a:latin typeface="+mn-lt"/>
              </a:rPr>
              <a:t>Prepare students for technology</a:t>
            </a:r>
          </a:p>
        </p:txBody>
      </p:sp>
      <p:pic>
        <p:nvPicPr>
          <p:cNvPr id="3" name="Picture 2">
            <a:extLst>
              <a:ext uri="{FF2B5EF4-FFF2-40B4-BE49-F238E27FC236}">
                <a16:creationId xmlns:a16="http://schemas.microsoft.com/office/drawing/2014/main" id="{D07C1E4A-D4AA-E1F3-055A-38D9CBBF898D}"/>
              </a:ext>
            </a:extLst>
          </p:cNvPr>
          <p:cNvPicPr>
            <a:picLocks noChangeAspect="1"/>
          </p:cNvPicPr>
          <p:nvPr/>
        </p:nvPicPr>
        <p:blipFill>
          <a:blip r:embed="rId5"/>
          <a:stretch>
            <a:fillRect/>
          </a:stretch>
        </p:blipFill>
        <p:spPr>
          <a:xfrm>
            <a:off x="218060" y="5199936"/>
            <a:ext cx="2520170" cy="515064"/>
          </a:xfrm>
          <a:prstGeom prst="rect">
            <a:avLst/>
          </a:prstGeom>
        </p:spPr>
      </p:pic>
    </p:spTree>
    <p:extLst>
      <p:ext uri="{BB962C8B-B14F-4D97-AF65-F5344CB8AC3E}">
        <p14:creationId xmlns:p14="http://schemas.microsoft.com/office/powerpoint/2010/main" val="356434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91001" y="44647"/>
            <a:ext cx="6172200" cy="663179"/>
          </a:xfrm>
        </p:spPr>
        <p:txBody>
          <a:bodyPr>
            <a:normAutofit/>
          </a:bodyPr>
          <a:lstStyle/>
          <a:p>
            <a:r>
              <a:rPr lang="en-US" dirty="0">
                <a:solidFill>
                  <a:schemeClr val="tx1"/>
                </a:solidFill>
              </a:rPr>
              <a:t>Introduction to Computer Use</a:t>
            </a:r>
          </a:p>
        </p:txBody>
      </p:sp>
      <p:grpSp>
        <p:nvGrpSpPr>
          <p:cNvPr id="2" name="Group 1"/>
          <p:cNvGrpSpPr/>
          <p:nvPr/>
        </p:nvGrpSpPr>
        <p:grpSpPr>
          <a:xfrm>
            <a:off x="1169733" y="870425"/>
            <a:ext cx="6804533" cy="3974150"/>
            <a:chOff x="533400" y="1738423"/>
            <a:chExt cx="7972424" cy="447484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38423"/>
              <a:ext cx="3872744" cy="4474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738423"/>
              <a:ext cx="3857624" cy="4474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
        <p:nvSpPr>
          <p:cNvPr id="10" name="Title 3"/>
          <p:cNvSpPr txBox="1">
            <a:spLocks/>
          </p:cNvSpPr>
          <p:nvPr/>
        </p:nvSpPr>
        <p:spPr>
          <a:xfrm>
            <a:off x="319199" y="376237"/>
            <a:ext cx="5850732" cy="66317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a:solidFill>
                  <a:srgbClr val="326295"/>
                </a:solidFill>
                <a:latin typeface="Source Sans Pro" panose="020B0503030403020204" pitchFamily="34" charset="0"/>
                <a:ea typeface="+mj-ea"/>
                <a:cs typeface="+mj-cs"/>
              </a:defRPr>
            </a:lvl1pPr>
          </a:lstStyle>
          <a:p>
            <a:pPr defTabSz="685800">
              <a:defRPr/>
            </a:pPr>
            <a:r>
              <a:rPr lang="en-US" sz="1500" dirty="0">
                <a:solidFill>
                  <a:srgbClr val="44546A"/>
                </a:solidFill>
                <a:latin typeface="+mn-lt"/>
              </a:rPr>
              <a:t>Prepare students for technology</a:t>
            </a:r>
          </a:p>
        </p:txBody>
      </p:sp>
      <p:pic>
        <p:nvPicPr>
          <p:cNvPr id="5" name="Picture 4">
            <a:extLst>
              <a:ext uri="{FF2B5EF4-FFF2-40B4-BE49-F238E27FC236}">
                <a16:creationId xmlns:a16="http://schemas.microsoft.com/office/drawing/2014/main" id="{38947A75-437C-4009-083A-45DDCA0FB867}"/>
              </a:ext>
            </a:extLst>
          </p:cNvPr>
          <p:cNvPicPr>
            <a:picLocks noChangeAspect="1"/>
          </p:cNvPicPr>
          <p:nvPr/>
        </p:nvPicPr>
        <p:blipFill>
          <a:blip r:embed="rId5"/>
          <a:stretch>
            <a:fillRect/>
          </a:stretch>
        </p:blipFill>
        <p:spPr>
          <a:xfrm>
            <a:off x="441013" y="5069780"/>
            <a:ext cx="2302187" cy="600571"/>
          </a:xfrm>
          <a:prstGeom prst="rect">
            <a:avLst/>
          </a:prstGeom>
        </p:spPr>
      </p:pic>
      <p:sp>
        <p:nvSpPr>
          <p:cNvPr id="6" name="TextBox 5">
            <a:extLst>
              <a:ext uri="{FF2B5EF4-FFF2-40B4-BE49-F238E27FC236}">
                <a16:creationId xmlns:a16="http://schemas.microsoft.com/office/drawing/2014/main" id="{76419258-0443-6A2E-5935-4FBCC79613B8}"/>
              </a:ext>
            </a:extLst>
          </p:cNvPr>
          <p:cNvSpPr txBox="1"/>
          <p:nvPr/>
        </p:nvSpPr>
        <p:spPr>
          <a:xfrm>
            <a:off x="7273119" y="44647"/>
            <a:ext cx="1600200" cy="923330"/>
          </a:xfrm>
          <a:prstGeom prst="rect">
            <a:avLst/>
          </a:prstGeom>
          <a:noFill/>
        </p:spPr>
        <p:txBody>
          <a:bodyPr wrap="square">
            <a:spAutoFit/>
          </a:bodyPr>
          <a:lstStyle/>
          <a:p>
            <a:r>
              <a:rPr lang="en-US" dirty="0">
                <a:hlinkClick r:id="rId6"/>
              </a:rPr>
              <a:t>Taking Test with Tablet or iPad</a:t>
            </a:r>
            <a:endParaRPr lang="en-US" dirty="0"/>
          </a:p>
        </p:txBody>
      </p:sp>
    </p:spTree>
    <p:extLst>
      <p:ext uri="{BB962C8B-B14F-4D97-AF65-F5344CB8AC3E}">
        <p14:creationId xmlns:p14="http://schemas.microsoft.com/office/powerpoint/2010/main" val="6824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3B3F-00E1-46B2-8CC5-6C8FD9A0907F}"/>
              </a:ext>
            </a:extLst>
          </p:cNvPr>
          <p:cNvSpPr>
            <a:spLocks noGrp="1"/>
          </p:cNvSpPr>
          <p:nvPr>
            <p:ph type="title"/>
          </p:nvPr>
        </p:nvSpPr>
        <p:spPr/>
        <p:txBody>
          <a:bodyPr/>
          <a:lstStyle/>
          <a:p>
            <a:r>
              <a:rPr lang="en-US" dirty="0">
                <a:solidFill>
                  <a:schemeClr val="tx1"/>
                </a:solidFill>
              </a:rPr>
              <a:t>Practice</a:t>
            </a:r>
          </a:p>
        </p:txBody>
      </p:sp>
      <p:sp>
        <p:nvSpPr>
          <p:cNvPr id="10" name="TextBox 9">
            <a:extLst>
              <a:ext uri="{FF2B5EF4-FFF2-40B4-BE49-F238E27FC236}">
                <a16:creationId xmlns:a16="http://schemas.microsoft.com/office/drawing/2014/main" id="{9473D40A-37CE-451C-B4A3-5DDA009AAAF8}"/>
              </a:ext>
            </a:extLst>
          </p:cNvPr>
          <p:cNvSpPr txBox="1"/>
          <p:nvPr/>
        </p:nvSpPr>
        <p:spPr>
          <a:xfrm>
            <a:off x="6477000" y="2171700"/>
            <a:ext cx="2209800" cy="2585323"/>
          </a:xfrm>
          <a:prstGeom prst="rect">
            <a:avLst/>
          </a:prstGeom>
          <a:noFill/>
        </p:spPr>
        <p:txBody>
          <a:bodyPr wrap="square" rtlCol="0">
            <a:spAutoFit/>
          </a:bodyPr>
          <a:lstStyle/>
          <a:p>
            <a:r>
              <a:rPr lang="en-US" dirty="0"/>
              <a:t>K Readiness practice site. Teachers and students can see what the test will look like. Watch the student practice video and view sample questions. </a:t>
            </a:r>
          </a:p>
        </p:txBody>
      </p:sp>
      <p:pic>
        <p:nvPicPr>
          <p:cNvPr id="4" name="Picture 3">
            <a:extLst>
              <a:ext uri="{FF2B5EF4-FFF2-40B4-BE49-F238E27FC236}">
                <a16:creationId xmlns:a16="http://schemas.microsoft.com/office/drawing/2014/main" id="{4297E908-DC51-D1DC-49D4-0E31DDF847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2754" y="914135"/>
            <a:ext cx="5147691" cy="4303808"/>
          </a:xfrm>
          <a:prstGeom prst="rect">
            <a:avLst/>
          </a:prstGeom>
        </p:spPr>
      </p:pic>
      <p:cxnSp>
        <p:nvCxnSpPr>
          <p:cNvPr id="8" name="Straight Arrow Connector 7">
            <a:extLst>
              <a:ext uri="{FF2B5EF4-FFF2-40B4-BE49-F238E27FC236}">
                <a16:creationId xmlns:a16="http://schemas.microsoft.com/office/drawing/2014/main" id="{5B6C4B9F-2D1E-AF20-55A8-678D4E89939F}"/>
              </a:ext>
            </a:extLst>
          </p:cNvPr>
          <p:cNvCxnSpPr>
            <a:cxnSpLocks/>
          </p:cNvCxnSpPr>
          <p:nvPr/>
        </p:nvCxnSpPr>
        <p:spPr>
          <a:xfrm flipH="1">
            <a:off x="1752600" y="2933700"/>
            <a:ext cx="472440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 name="Picture 4">
            <a:extLst>
              <a:ext uri="{FF2B5EF4-FFF2-40B4-BE49-F238E27FC236}">
                <a16:creationId xmlns:a16="http://schemas.microsoft.com/office/drawing/2014/main" id="{434AF05A-8900-3DFE-7E50-BD93AD11B61C}"/>
              </a:ext>
            </a:extLst>
          </p:cNvPr>
          <p:cNvPicPr>
            <a:picLocks noChangeAspect="1"/>
          </p:cNvPicPr>
          <p:nvPr/>
        </p:nvPicPr>
        <p:blipFill>
          <a:blip r:embed="rId4"/>
          <a:stretch>
            <a:fillRect/>
          </a:stretch>
        </p:blipFill>
        <p:spPr>
          <a:xfrm>
            <a:off x="304800" y="5217942"/>
            <a:ext cx="2514600" cy="477079"/>
          </a:xfrm>
          <a:prstGeom prst="rect">
            <a:avLst/>
          </a:prstGeom>
        </p:spPr>
      </p:pic>
    </p:spTree>
    <p:extLst>
      <p:ext uri="{BB962C8B-B14F-4D97-AF65-F5344CB8AC3E}">
        <p14:creationId xmlns:p14="http://schemas.microsoft.com/office/powerpoint/2010/main" val="3494997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923" y="217519"/>
            <a:ext cx="6172200" cy="663179"/>
          </a:xfrm>
        </p:spPr>
        <p:txBody>
          <a:bodyPr>
            <a:normAutofit fontScale="90000"/>
          </a:bodyPr>
          <a:lstStyle/>
          <a:p>
            <a:r>
              <a:rPr lang="en-US" dirty="0">
                <a:solidFill>
                  <a:schemeClr val="tx1"/>
                </a:solidFill>
              </a:rPr>
              <a:t>STAR Early Literacy Practice Website</a:t>
            </a:r>
          </a:p>
        </p:txBody>
      </p:sp>
      <p:sp>
        <p:nvSpPr>
          <p:cNvPr id="4" name="Content Placeholder 3"/>
          <p:cNvSpPr>
            <a:spLocks noGrp="1"/>
          </p:cNvSpPr>
          <p:nvPr>
            <p:ph sz="half" idx="1"/>
          </p:nvPr>
        </p:nvSpPr>
        <p:spPr>
          <a:xfrm>
            <a:off x="628650" y="1802607"/>
            <a:ext cx="3543300" cy="3108722"/>
          </a:xfrm>
        </p:spPr>
        <p:txBody>
          <a:bodyPr>
            <a:normAutofit fontScale="92500"/>
          </a:bodyPr>
          <a:lstStyle/>
          <a:p>
            <a:pPr lvl="0"/>
            <a:r>
              <a:rPr lang="en-US" sz="2100" dirty="0">
                <a:solidFill>
                  <a:schemeClr val="tx1">
                    <a:lumMod val="75000"/>
                  </a:schemeClr>
                </a:solidFill>
              </a:rPr>
              <a:t>Demonstrate taking the test</a:t>
            </a:r>
          </a:p>
          <a:p>
            <a:pPr lvl="0"/>
            <a:r>
              <a:rPr lang="en-US" sz="2100" dirty="0">
                <a:solidFill>
                  <a:schemeClr val="tx1">
                    <a:lumMod val="75000"/>
                  </a:schemeClr>
                </a:solidFill>
              </a:rPr>
              <a:t>Talk through the information on the pretest instructions</a:t>
            </a:r>
          </a:p>
          <a:p>
            <a:pPr lvl="0"/>
            <a:r>
              <a:rPr lang="en-US" sz="2100" dirty="0">
                <a:solidFill>
                  <a:schemeClr val="tx1">
                    <a:lumMod val="75000"/>
                  </a:schemeClr>
                </a:solidFill>
              </a:rPr>
              <a:t>Model “think aloud” strategies to verbalize your thought processes </a:t>
            </a:r>
          </a:p>
          <a:p>
            <a:pPr lvl="1"/>
            <a:r>
              <a:rPr lang="en-US" dirty="0">
                <a:solidFill>
                  <a:schemeClr val="tx1">
                    <a:lumMod val="75000"/>
                  </a:schemeClr>
                </a:solidFill>
              </a:rPr>
              <a:t>Making an answer choice</a:t>
            </a:r>
          </a:p>
          <a:p>
            <a:pPr lvl="1"/>
            <a:r>
              <a:rPr lang="en-US" dirty="0">
                <a:solidFill>
                  <a:schemeClr val="tx1">
                    <a:lumMod val="75000"/>
                  </a:schemeClr>
                </a:solidFill>
              </a:rPr>
              <a:t>Needing an item repeated</a:t>
            </a:r>
          </a:p>
          <a:p>
            <a:pPr lvl="1"/>
            <a:r>
              <a:rPr lang="en-US" dirty="0">
                <a:solidFill>
                  <a:schemeClr val="tx1">
                    <a:lumMod val="75000"/>
                  </a:schemeClr>
                </a:solidFill>
              </a:rPr>
              <a:t>Not knowing an answer</a:t>
            </a:r>
          </a:p>
          <a:p>
            <a:pPr lvl="1"/>
            <a:r>
              <a:rPr lang="en-US" dirty="0">
                <a:solidFill>
                  <a:schemeClr val="tx1">
                    <a:lumMod val="75000"/>
                  </a:schemeClr>
                </a:solidFill>
              </a:rPr>
              <a:t>Waiting</a:t>
            </a:r>
          </a:p>
        </p:txBody>
      </p:sp>
      <p:pic>
        <p:nvPicPr>
          <p:cNvPr id="8" name="Content Placeholder 7">
            <a:extLst>
              <a:ext uri="{FF2B5EF4-FFF2-40B4-BE49-F238E27FC236}">
                <a16:creationId xmlns:a16="http://schemas.microsoft.com/office/drawing/2014/main" id="{353C4B8F-F41E-473C-8AE1-AF09CD150D41}"/>
              </a:ext>
            </a:extLst>
          </p:cNvPr>
          <p:cNvPicPr>
            <a:picLocks noGrp="1" noChangeAspect="1"/>
          </p:cNvPicPr>
          <p:nvPr>
            <p:ph sz="half" idx="2"/>
          </p:nvPr>
        </p:nvPicPr>
        <p:blipFill>
          <a:blip r:embed="rId3"/>
          <a:stretch>
            <a:fillRect/>
          </a:stretch>
        </p:blipFill>
        <p:spPr>
          <a:xfrm>
            <a:off x="4987719" y="647700"/>
            <a:ext cx="3626644" cy="47347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C1B9607-E189-3CE0-A795-8405D0AC7877}"/>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400612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C2E8DC3A-8EC2-4699-9361-7D9E64C4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800" y="-723900"/>
            <a:ext cx="7951728" cy="7951728"/>
          </a:xfrm>
          <a:prstGeom prst="rect">
            <a:avLst/>
          </a:prstGeom>
        </p:spPr>
      </p:pic>
      <p:sp>
        <p:nvSpPr>
          <p:cNvPr id="2" name="Title 1">
            <a:extLst>
              <a:ext uri="{FF2B5EF4-FFF2-40B4-BE49-F238E27FC236}">
                <a16:creationId xmlns:a16="http://schemas.microsoft.com/office/drawing/2014/main" id="{3178A431-1224-438C-9C36-0C1C514F825C}"/>
              </a:ext>
            </a:extLst>
          </p:cNvPr>
          <p:cNvSpPr>
            <a:spLocks noGrp="1"/>
          </p:cNvSpPr>
          <p:nvPr>
            <p:ph type="title"/>
          </p:nvPr>
        </p:nvSpPr>
        <p:spPr>
          <a:xfrm>
            <a:off x="182836" y="425240"/>
            <a:ext cx="2174457" cy="2189900"/>
          </a:xfrm>
        </p:spPr>
        <p:txBody>
          <a:bodyPr>
            <a:normAutofit/>
          </a:bodyPr>
          <a:lstStyle/>
          <a:p>
            <a:r>
              <a:rPr lang="en-US" b="1" dirty="0">
                <a:solidFill>
                  <a:schemeClr val="tx1"/>
                </a:solidFill>
              </a:rPr>
              <a:t>Select Correct Daily Test Code</a:t>
            </a:r>
          </a:p>
        </p:txBody>
      </p:sp>
      <p:sp>
        <p:nvSpPr>
          <p:cNvPr id="3" name="Slide Number Placeholder 2">
            <a:extLst>
              <a:ext uri="{FF2B5EF4-FFF2-40B4-BE49-F238E27FC236}">
                <a16:creationId xmlns:a16="http://schemas.microsoft.com/office/drawing/2014/main" id="{682C5EFF-9945-4EA8-A0FF-5920FE7F7A46}"/>
              </a:ext>
            </a:extLst>
          </p:cNvPr>
          <p:cNvSpPr>
            <a:spLocks noGrp="1"/>
          </p:cNvSpPr>
          <p:nvPr>
            <p:ph type="sldNum" sz="quarter" idx="12"/>
          </p:nvPr>
        </p:nvSpPr>
        <p:spPr/>
        <p:txBody>
          <a:bodyPr/>
          <a:lstStyle/>
          <a:p>
            <a:fld id="{CD758BF6-D105-495F-88AA-94CDAE7A3B67}" type="slidenum">
              <a:rPr lang="en-US" smtClean="0"/>
              <a:t>19</a:t>
            </a:fld>
            <a:endParaRPr lang="en-US" dirty="0"/>
          </a:p>
        </p:txBody>
      </p:sp>
      <p:pic>
        <p:nvPicPr>
          <p:cNvPr id="4" name="Picture 3">
            <a:extLst>
              <a:ext uri="{FF2B5EF4-FFF2-40B4-BE49-F238E27FC236}">
                <a16:creationId xmlns:a16="http://schemas.microsoft.com/office/drawing/2014/main" id="{9CE90494-78EE-4AEC-B8F0-CF42E800C25B}"/>
              </a:ext>
            </a:extLst>
          </p:cNvPr>
          <p:cNvPicPr>
            <a:picLocks noChangeAspect="1"/>
          </p:cNvPicPr>
          <p:nvPr/>
        </p:nvPicPr>
        <p:blipFill>
          <a:blip r:embed="rId4"/>
          <a:stretch>
            <a:fillRect/>
          </a:stretch>
        </p:blipFill>
        <p:spPr>
          <a:xfrm>
            <a:off x="2671926" y="559596"/>
            <a:ext cx="6158057" cy="463034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2096080-FF9F-41DC-856D-6FBEB01A664E}"/>
              </a:ext>
            </a:extLst>
          </p:cNvPr>
          <p:cNvSpPr/>
          <p:nvPr/>
        </p:nvSpPr>
        <p:spPr>
          <a:xfrm>
            <a:off x="5245928" y="1520190"/>
            <a:ext cx="3283676" cy="1665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0DBC9897-338B-5C6D-E6A8-A397C975ECE0}"/>
              </a:ext>
            </a:extLst>
          </p:cNvPr>
          <p:cNvPicPr>
            <a:picLocks noChangeAspect="1"/>
          </p:cNvPicPr>
          <p:nvPr/>
        </p:nvPicPr>
        <p:blipFill>
          <a:blip r:embed="rId5"/>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1808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282A1-C906-1A68-6606-E1379CA34C0D}"/>
              </a:ext>
            </a:extLst>
          </p:cNvPr>
          <p:cNvPicPr>
            <a:picLocks noChangeAspect="1"/>
          </p:cNvPicPr>
          <p:nvPr/>
        </p:nvPicPr>
        <p:blipFill rotWithShape="1">
          <a:blip r:embed="rId3"/>
          <a:srcRect b="4268"/>
          <a:stretch/>
        </p:blipFill>
        <p:spPr>
          <a:xfrm>
            <a:off x="5562124" y="285748"/>
            <a:ext cx="3581876" cy="5314951"/>
          </a:xfrm>
          <a:prstGeom prst="rect">
            <a:avLst/>
          </a:prstGeom>
        </p:spPr>
      </p:pic>
      <p:sp>
        <p:nvSpPr>
          <p:cNvPr id="4" name="Text Placeholder 3">
            <a:extLst>
              <a:ext uri="{FF2B5EF4-FFF2-40B4-BE49-F238E27FC236}">
                <a16:creationId xmlns:a16="http://schemas.microsoft.com/office/drawing/2014/main" id="{67DDAF13-216D-480F-DE3C-6BF37ED516B8}"/>
              </a:ext>
            </a:extLst>
          </p:cNvPr>
          <p:cNvSpPr>
            <a:spLocks noGrp="1"/>
          </p:cNvSpPr>
          <p:nvPr>
            <p:ph type="body" sz="quarter" idx="10"/>
          </p:nvPr>
        </p:nvSpPr>
        <p:spPr>
          <a:xfrm>
            <a:off x="457200" y="2994660"/>
            <a:ext cx="5867400" cy="728663"/>
          </a:xfrm>
        </p:spPr>
        <p:txBody>
          <a:bodyPr>
            <a:normAutofit/>
          </a:bodyPr>
          <a:lstStyle/>
          <a:p>
            <a:r>
              <a:rPr lang="en-US" dirty="0"/>
              <a:t>Jennifer Wright DeHart, Ph.D.</a:t>
            </a:r>
          </a:p>
          <a:p>
            <a:r>
              <a:rPr lang="en-US" dirty="0"/>
              <a:t>July 18, 2023</a:t>
            </a:r>
          </a:p>
        </p:txBody>
      </p:sp>
      <p:sp>
        <p:nvSpPr>
          <p:cNvPr id="5" name="Text Placeholder 4">
            <a:extLst>
              <a:ext uri="{FF2B5EF4-FFF2-40B4-BE49-F238E27FC236}">
                <a16:creationId xmlns:a16="http://schemas.microsoft.com/office/drawing/2014/main" id="{6691B3BD-3AD4-C71C-5BAE-932B0FFA9F5D}"/>
              </a:ext>
            </a:extLst>
          </p:cNvPr>
          <p:cNvSpPr>
            <a:spLocks noGrp="1"/>
          </p:cNvSpPr>
          <p:nvPr>
            <p:ph type="body" sz="quarter" idx="12"/>
          </p:nvPr>
        </p:nvSpPr>
        <p:spPr>
          <a:xfrm>
            <a:off x="457200" y="1614487"/>
            <a:ext cx="5534978" cy="1311593"/>
          </a:xfrm>
        </p:spPr>
        <p:txBody>
          <a:bodyPr>
            <a:normAutofit fontScale="85000" lnSpcReduction="10000"/>
          </a:bodyPr>
          <a:lstStyle/>
          <a:p>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Assessing for Kindergarten Readiness</a:t>
            </a:r>
            <a:endParaRPr lang="en-US" dirty="0"/>
          </a:p>
        </p:txBody>
      </p:sp>
      <p:pic>
        <p:nvPicPr>
          <p:cNvPr id="7" name="Picture 6" descr="Shape&#10;&#10;Description automatically generated with medium confidence">
            <a:extLst>
              <a:ext uri="{FF2B5EF4-FFF2-40B4-BE49-F238E27FC236}">
                <a16:creationId xmlns:a16="http://schemas.microsoft.com/office/drawing/2014/main" id="{6630325B-333B-E1FB-D460-8719E01093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1157" y="5031698"/>
            <a:ext cx="1255643" cy="177883"/>
          </a:xfrm>
          <a:prstGeom prst="rect">
            <a:avLst/>
          </a:prstGeom>
        </p:spPr>
      </p:pic>
    </p:spTree>
    <p:extLst>
      <p:ext uri="{BB962C8B-B14F-4D97-AF65-F5344CB8AC3E}">
        <p14:creationId xmlns:p14="http://schemas.microsoft.com/office/powerpoint/2010/main" val="3073013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88E-3B5F-47D9-88E1-C08052977E40}"/>
              </a:ext>
            </a:extLst>
          </p:cNvPr>
          <p:cNvSpPr>
            <a:spLocks noGrp="1"/>
          </p:cNvSpPr>
          <p:nvPr>
            <p:ph type="title"/>
          </p:nvPr>
        </p:nvSpPr>
        <p:spPr/>
        <p:txBody>
          <a:bodyPr/>
          <a:lstStyle/>
          <a:p>
            <a:r>
              <a:rPr lang="en-US" dirty="0">
                <a:solidFill>
                  <a:schemeClr val="tx1"/>
                </a:solidFill>
              </a:rPr>
              <a:t>Steps to Taking the test</a:t>
            </a:r>
          </a:p>
        </p:txBody>
      </p:sp>
      <p:sp>
        <p:nvSpPr>
          <p:cNvPr id="4" name="Text Placeholder 3">
            <a:extLst>
              <a:ext uri="{FF2B5EF4-FFF2-40B4-BE49-F238E27FC236}">
                <a16:creationId xmlns:a16="http://schemas.microsoft.com/office/drawing/2014/main" id="{D12F06D8-BEDD-4813-BA2B-BDE4675E6E13}"/>
              </a:ext>
            </a:extLst>
          </p:cNvPr>
          <p:cNvSpPr>
            <a:spLocks noGrp="1"/>
          </p:cNvSpPr>
          <p:nvPr>
            <p:ph type="body" sz="quarter" idx="11"/>
          </p:nvPr>
        </p:nvSpPr>
        <p:spPr>
          <a:xfrm>
            <a:off x="533400" y="1638035"/>
            <a:ext cx="2514600" cy="304800"/>
          </a:xfrm>
        </p:spPr>
        <p:txBody>
          <a:bodyPr>
            <a:normAutofit fontScale="77500" lnSpcReduction="20000"/>
          </a:bodyPr>
          <a:lstStyle/>
          <a:p>
            <a:r>
              <a:rPr lang="en-US" dirty="0"/>
              <a:t>Print your daily Test ticket</a:t>
            </a:r>
          </a:p>
        </p:txBody>
      </p:sp>
      <p:sp>
        <p:nvSpPr>
          <p:cNvPr id="5" name="Text Placeholder 4">
            <a:extLst>
              <a:ext uri="{FF2B5EF4-FFF2-40B4-BE49-F238E27FC236}">
                <a16:creationId xmlns:a16="http://schemas.microsoft.com/office/drawing/2014/main" id="{1CC845AF-568D-4D54-BD65-55379DB74EC2}"/>
              </a:ext>
            </a:extLst>
          </p:cNvPr>
          <p:cNvSpPr>
            <a:spLocks noGrp="1"/>
          </p:cNvSpPr>
          <p:nvPr>
            <p:ph type="body" sz="quarter" idx="12"/>
          </p:nvPr>
        </p:nvSpPr>
        <p:spPr>
          <a:xfrm>
            <a:off x="3314700" y="1638035"/>
            <a:ext cx="2514600" cy="304800"/>
          </a:xfrm>
        </p:spPr>
        <p:txBody>
          <a:bodyPr>
            <a:normAutofit/>
          </a:bodyPr>
          <a:lstStyle/>
          <a:p>
            <a:r>
              <a:rPr lang="en-US" sz="1400" dirty="0"/>
              <a:t>Missing Student in Portal</a:t>
            </a:r>
          </a:p>
        </p:txBody>
      </p:sp>
      <p:sp>
        <p:nvSpPr>
          <p:cNvPr id="6" name="Text Placeholder 5">
            <a:extLst>
              <a:ext uri="{FF2B5EF4-FFF2-40B4-BE49-F238E27FC236}">
                <a16:creationId xmlns:a16="http://schemas.microsoft.com/office/drawing/2014/main" id="{B3B5EF0D-6830-4929-8A39-56CEE988FA31}"/>
              </a:ext>
            </a:extLst>
          </p:cNvPr>
          <p:cNvSpPr>
            <a:spLocks noGrp="1"/>
          </p:cNvSpPr>
          <p:nvPr>
            <p:ph type="body" sz="quarter" idx="13"/>
          </p:nvPr>
        </p:nvSpPr>
        <p:spPr>
          <a:xfrm>
            <a:off x="6096000" y="1638036"/>
            <a:ext cx="2514600" cy="304800"/>
          </a:xfrm>
        </p:spPr>
        <p:txBody>
          <a:bodyPr>
            <a:normAutofit/>
          </a:bodyPr>
          <a:lstStyle/>
          <a:p>
            <a:r>
              <a:rPr lang="en-US" sz="1400" dirty="0"/>
              <a:t>Select daily test code</a:t>
            </a:r>
          </a:p>
        </p:txBody>
      </p:sp>
      <p:sp>
        <p:nvSpPr>
          <p:cNvPr id="7" name="Text Placeholder 6">
            <a:extLst>
              <a:ext uri="{FF2B5EF4-FFF2-40B4-BE49-F238E27FC236}">
                <a16:creationId xmlns:a16="http://schemas.microsoft.com/office/drawing/2014/main" id="{2212FB92-FADE-4711-AECE-9987251C944A}"/>
              </a:ext>
            </a:extLst>
          </p:cNvPr>
          <p:cNvSpPr>
            <a:spLocks noGrp="1"/>
          </p:cNvSpPr>
          <p:nvPr>
            <p:ph type="body" sz="quarter" idx="14"/>
          </p:nvPr>
        </p:nvSpPr>
        <p:spPr>
          <a:xfrm>
            <a:off x="457200" y="2174192"/>
            <a:ext cx="2514600" cy="3045507"/>
          </a:xfrm>
        </p:spPr>
        <p:txBody>
          <a:bodyPr>
            <a:normAutofit/>
          </a:bodyPr>
          <a:lstStyle/>
          <a:p>
            <a:pPr marL="285750" indent="-285750" algn="l">
              <a:buFont typeface="Arial" panose="020B0604020202020204" pitchFamily="34" charset="0"/>
              <a:buChar char="•"/>
            </a:pPr>
            <a:r>
              <a:rPr lang="en-US" dirty="0"/>
              <a:t>The day before, go to the portal and print the test ticket with student usernames, passwords and the daily test code. </a:t>
            </a:r>
          </a:p>
        </p:txBody>
      </p:sp>
      <p:sp>
        <p:nvSpPr>
          <p:cNvPr id="8" name="Text Placeholder 7">
            <a:extLst>
              <a:ext uri="{FF2B5EF4-FFF2-40B4-BE49-F238E27FC236}">
                <a16:creationId xmlns:a16="http://schemas.microsoft.com/office/drawing/2014/main" id="{8CF863BB-A851-4AF7-8E91-96672003822B}"/>
              </a:ext>
            </a:extLst>
          </p:cNvPr>
          <p:cNvSpPr>
            <a:spLocks noGrp="1"/>
          </p:cNvSpPr>
          <p:nvPr>
            <p:ph type="body" sz="quarter" idx="15"/>
          </p:nvPr>
        </p:nvSpPr>
        <p:spPr>
          <a:xfrm>
            <a:off x="3331079" y="1942835"/>
            <a:ext cx="2514600" cy="2590800"/>
          </a:xfrm>
        </p:spPr>
        <p:txBody>
          <a:bodyPr>
            <a:normAutofit fontScale="92500" lnSpcReduction="10000"/>
          </a:bodyPr>
          <a:lstStyle/>
          <a:p>
            <a:pPr algn="l"/>
            <a:endParaRPr lang="en-US" dirty="0"/>
          </a:p>
          <a:p>
            <a:pPr marL="285750" indent="-285750" algn="l">
              <a:buFont typeface="Arial" panose="020B0604020202020204" pitchFamily="34" charset="0"/>
              <a:buChar char="•"/>
            </a:pPr>
            <a:r>
              <a:rPr lang="en-US" dirty="0"/>
              <a:t>Does the student have an MSIS number? If yes- check the number is correctly entered in the student information system and in Renaissance Place. </a:t>
            </a:r>
          </a:p>
          <a:p>
            <a:pPr marL="285750" indent="-285750" algn="l">
              <a:buFont typeface="Arial" panose="020B0604020202020204" pitchFamily="34" charset="0"/>
              <a:buChar char="•"/>
            </a:pPr>
            <a:r>
              <a:rPr lang="en-US" dirty="0"/>
              <a:t>If no – check Renaissance place for name spelling errors grade and D.O.B, correct and wait 24 hours. Students must be rostered in a class. </a:t>
            </a:r>
          </a:p>
        </p:txBody>
      </p:sp>
      <p:sp>
        <p:nvSpPr>
          <p:cNvPr id="9" name="Text Placeholder 8">
            <a:extLst>
              <a:ext uri="{FF2B5EF4-FFF2-40B4-BE49-F238E27FC236}">
                <a16:creationId xmlns:a16="http://schemas.microsoft.com/office/drawing/2014/main" id="{53022873-FD0C-4646-B903-E7398402AA9F}"/>
              </a:ext>
            </a:extLst>
          </p:cNvPr>
          <p:cNvSpPr>
            <a:spLocks noGrp="1"/>
          </p:cNvSpPr>
          <p:nvPr>
            <p:ph type="body" sz="quarter" idx="16"/>
          </p:nvPr>
        </p:nvSpPr>
        <p:spPr>
          <a:xfrm>
            <a:off x="6096000" y="2307184"/>
            <a:ext cx="2514600" cy="2150515"/>
          </a:xfrm>
        </p:spPr>
        <p:txBody>
          <a:bodyPr>
            <a:normAutofit fontScale="92500" lnSpcReduction="10000"/>
          </a:bodyPr>
          <a:lstStyle/>
          <a:p>
            <a:pPr marL="285750" indent="-285750" algn="l">
              <a:buFont typeface="Arial" panose="020B0604020202020204" pitchFamily="34" charset="0"/>
              <a:buChar char="•"/>
            </a:pPr>
            <a:r>
              <a:rPr lang="en-US" dirty="0"/>
              <a:t>Public schools and ELC’s have different daily test codes. The daily test code moves the student into the corresponding site. Select the Pre-K code carefully. </a:t>
            </a:r>
          </a:p>
          <a:p>
            <a:pPr marL="285750" indent="-285750" algn="l">
              <a:buFont typeface="Arial" panose="020B0604020202020204" pitchFamily="34" charset="0"/>
              <a:buChar char="•"/>
            </a:pPr>
            <a:r>
              <a:rPr lang="en-US" dirty="0"/>
              <a:t>Do not write the code on a board for others to use. This moves students into the incorrect school location.</a:t>
            </a:r>
          </a:p>
        </p:txBody>
      </p:sp>
      <p:pic>
        <p:nvPicPr>
          <p:cNvPr id="11" name="Picture 10" descr="Icon&#10;&#10;Description automatically generated">
            <a:extLst>
              <a:ext uri="{FF2B5EF4-FFF2-40B4-BE49-F238E27FC236}">
                <a16:creationId xmlns:a16="http://schemas.microsoft.com/office/drawing/2014/main" id="{4A4E5522-4BC0-4F0D-A684-CD98CA971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17640"/>
            <a:ext cx="1314271" cy="1314271"/>
          </a:xfrm>
          <a:prstGeom prst="rect">
            <a:avLst/>
          </a:prstGeom>
        </p:spPr>
      </p:pic>
      <p:pic>
        <p:nvPicPr>
          <p:cNvPr id="3" name="Picture 2">
            <a:extLst>
              <a:ext uri="{FF2B5EF4-FFF2-40B4-BE49-F238E27FC236}">
                <a16:creationId xmlns:a16="http://schemas.microsoft.com/office/drawing/2014/main" id="{4A9FADC1-F549-4687-948A-19D52FBBDECA}"/>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99019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1EFE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D1640E-C48F-264E-A3B0-A5CCFC6964AC}"/>
              </a:ext>
            </a:extLst>
          </p:cNvPr>
          <p:cNvSpPr>
            <a:spLocks noGrp="1"/>
          </p:cNvSpPr>
          <p:nvPr>
            <p:ph type="body" sz="quarter" idx="12"/>
          </p:nvPr>
        </p:nvSpPr>
        <p:spPr/>
        <p:txBody>
          <a:bodyPr/>
          <a:lstStyle/>
          <a:p>
            <a:r>
              <a:rPr lang="en-US" dirty="0">
                <a:solidFill>
                  <a:schemeClr val="tx1"/>
                </a:solidFill>
              </a:rPr>
              <a:t>Student Rostering</a:t>
            </a:r>
          </a:p>
        </p:txBody>
      </p:sp>
      <p:pic>
        <p:nvPicPr>
          <p:cNvPr id="2" name="Picture 1">
            <a:extLst>
              <a:ext uri="{FF2B5EF4-FFF2-40B4-BE49-F238E27FC236}">
                <a16:creationId xmlns:a16="http://schemas.microsoft.com/office/drawing/2014/main" id="{68A6D949-D22B-BA14-29F1-CB7D3142C67E}"/>
              </a:ext>
            </a:extLst>
          </p:cNvPr>
          <p:cNvPicPr>
            <a:picLocks noChangeAspect="1"/>
          </p:cNvPicPr>
          <p:nvPr/>
        </p:nvPicPr>
        <p:blipFill>
          <a:blip r:embed="rId3"/>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17921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707B-B882-45E5-BD4B-7E1AF6EBCE7B}"/>
              </a:ext>
            </a:extLst>
          </p:cNvPr>
          <p:cNvSpPr>
            <a:spLocks noGrp="1"/>
          </p:cNvSpPr>
          <p:nvPr>
            <p:ph type="title"/>
          </p:nvPr>
        </p:nvSpPr>
        <p:spPr/>
        <p:txBody>
          <a:bodyPr/>
          <a:lstStyle/>
          <a:p>
            <a:r>
              <a:rPr lang="en-US" dirty="0">
                <a:solidFill>
                  <a:schemeClr val="tx1"/>
                </a:solidFill>
              </a:rPr>
              <a:t>Rostering Options</a:t>
            </a:r>
          </a:p>
        </p:txBody>
      </p:sp>
      <p:sp>
        <p:nvSpPr>
          <p:cNvPr id="3" name="Content Placeholder 2">
            <a:extLst>
              <a:ext uri="{FF2B5EF4-FFF2-40B4-BE49-F238E27FC236}">
                <a16:creationId xmlns:a16="http://schemas.microsoft.com/office/drawing/2014/main" id="{45285FB6-67E3-4B7F-B0DC-2B1C27C72A5D}"/>
              </a:ext>
            </a:extLst>
          </p:cNvPr>
          <p:cNvSpPr>
            <a:spLocks noGrp="1"/>
          </p:cNvSpPr>
          <p:nvPr>
            <p:ph sz="half" idx="1"/>
          </p:nvPr>
        </p:nvSpPr>
        <p:spPr>
          <a:xfrm>
            <a:off x="0" y="1223214"/>
            <a:ext cx="4498040" cy="3626115"/>
          </a:xfrm>
        </p:spPr>
        <p:txBody>
          <a:bodyPr/>
          <a:lstStyle/>
          <a:p>
            <a:r>
              <a:rPr lang="en-US" dirty="0"/>
              <a:t>Early Learning Collaboratives (ELCs)</a:t>
            </a:r>
          </a:p>
          <a:p>
            <a:pPr lvl="1"/>
            <a:r>
              <a:rPr lang="en-US" dirty="0"/>
              <a:t>Students are entered into the Renaissance portal and then will be brought into the Kindergarten Readiness portal.</a:t>
            </a:r>
          </a:p>
        </p:txBody>
      </p:sp>
      <p:sp>
        <p:nvSpPr>
          <p:cNvPr id="4" name="Content Placeholder 3">
            <a:extLst>
              <a:ext uri="{FF2B5EF4-FFF2-40B4-BE49-F238E27FC236}">
                <a16:creationId xmlns:a16="http://schemas.microsoft.com/office/drawing/2014/main" id="{F0BFFDDF-FDC1-428F-B06E-B3DFB3F65EFE}"/>
              </a:ext>
            </a:extLst>
          </p:cNvPr>
          <p:cNvSpPr>
            <a:spLocks noGrp="1"/>
          </p:cNvSpPr>
          <p:nvPr>
            <p:ph sz="half" idx="2"/>
          </p:nvPr>
        </p:nvSpPr>
        <p:spPr>
          <a:xfrm>
            <a:off x="4744570" y="1223213"/>
            <a:ext cx="3886200" cy="3626115"/>
          </a:xfrm>
        </p:spPr>
        <p:txBody>
          <a:bodyPr/>
          <a:lstStyle/>
          <a:p>
            <a:r>
              <a:rPr lang="en-US" dirty="0"/>
              <a:t>Public School Districts</a:t>
            </a:r>
          </a:p>
          <a:p>
            <a:pPr lvl="1"/>
            <a:r>
              <a:rPr lang="en-US" dirty="0"/>
              <a:t>Your students will be imported using SRDI. When students are entered into the school student information system, this syncs daily, and your students will be brought into the Kindergarten Readiness portal. </a:t>
            </a:r>
          </a:p>
        </p:txBody>
      </p:sp>
      <p:pic>
        <p:nvPicPr>
          <p:cNvPr id="6" name="Picture 5" descr="Icon&#10;&#10;Description automatically generated">
            <a:extLst>
              <a:ext uri="{FF2B5EF4-FFF2-40B4-BE49-F238E27FC236}">
                <a16:creationId xmlns:a16="http://schemas.microsoft.com/office/drawing/2014/main" id="{4A8DC91D-ADCB-497D-944F-E5186A12F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3292501"/>
            <a:ext cx="1943100" cy="1943100"/>
          </a:xfrm>
          <a:prstGeom prst="rect">
            <a:avLst/>
          </a:prstGeom>
        </p:spPr>
      </p:pic>
      <p:pic>
        <p:nvPicPr>
          <p:cNvPr id="5" name="Picture 4">
            <a:extLst>
              <a:ext uri="{FF2B5EF4-FFF2-40B4-BE49-F238E27FC236}">
                <a16:creationId xmlns:a16="http://schemas.microsoft.com/office/drawing/2014/main" id="{51DFD088-A214-33B1-3F0E-9B2361BDE5BD}"/>
              </a:ext>
            </a:extLst>
          </p:cNvPr>
          <p:cNvPicPr>
            <a:picLocks noChangeAspect="1"/>
          </p:cNvPicPr>
          <p:nvPr/>
        </p:nvPicPr>
        <p:blipFill>
          <a:blip r:embed="rId4"/>
          <a:stretch>
            <a:fillRect/>
          </a:stretch>
        </p:blipFill>
        <p:spPr>
          <a:xfrm>
            <a:off x="457200" y="5158408"/>
            <a:ext cx="2362200" cy="556592"/>
          </a:xfrm>
          <a:prstGeom prst="rect">
            <a:avLst/>
          </a:prstGeom>
        </p:spPr>
      </p:pic>
      <p:sp>
        <p:nvSpPr>
          <p:cNvPr id="8" name="TextBox 7">
            <a:extLst>
              <a:ext uri="{FF2B5EF4-FFF2-40B4-BE49-F238E27FC236}">
                <a16:creationId xmlns:a16="http://schemas.microsoft.com/office/drawing/2014/main" id="{9417C304-BB70-8F2E-179B-E1041B431EB9}"/>
              </a:ext>
            </a:extLst>
          </p:cNvPr>
          <p:cNvSpPr txBox="1"/>
          <p:nvPr/>
        </p:nvSpPr>
        <p:spPr>
          <a:xfrm>
            <a:off x="152400" y="3011139"/>
            <a:ext cx="4592170" cy="1723549"/>
          </a:xfrm>
          <a:prstGeom prst="rect">
            <a:avLst/>
          </a:prstGeom>
          <a:noFill/>
        </p:spPr>
        <p:txBody>
          <a:bodyPr wrap="square">
            <a:spAutoFit/>
          </a:bodyPr>
          <a:lstStyle/>
          <a:p>
            <a:pPr marL="285750" indent="-285750">
              <a:spcBef>
                <a:spcPct val="20000"/>
              </a:spcBef>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State Invested PreK (SIPs)</a:t>
            </a:r>
          </a:p>
          <a:p>
            <a:pPr lvl="1"/>
            <a:r>
              <a:rPr lang="en-US" dirty="0">
                <a:effectLst/>
                <a:latin typeface="Calibri" panose="020F0502020204030204" pitchFamily="34" charset="0"/>
                <a:ea typeface="Calibri" panose="020F0502020204030204" pitchFamily="34" charset="0"/>
              </a:rPr>
              <a:t>- </a:t>
            </a:r>
            <a:r>
              <a:rPr lang="en-US" sz="1400" dirty="0">
                <a:latin typeface="Arial" panose="020B0604020202020204" pitchFamily="34" charset="0"/>
                <a:cs typeface="Arial" panose="020B0604020202020204" pitchFamily="34" charset="0"/>
              </a:rPr>
              <a:t>SIP districts/schools will roster the same way the ELCs do, by manually entering students into Renaissance site. Then as long as all of the criteria is met, they will be pulled into Mississippi Kindergarten Readiness portal via the syncing process.</a:t>
            </a:r>
          </a:p>
        </p:txBody>
      </p:sp>
    </p:spTree>
    <p:extLst>
      <p:ext uri="{BB962C8B-B14F-4D97-AF65-F5344CB8AC3E}">
        <p14:creationId xmlns:p14="http://schemas.microsoft.com/office/powerpoint/2010/main" val="286329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1EFE3"/>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84DD1E-E719-9743-BA5D-FB482FF678F3}"/>
              </a:ext>
            </a:extLst>
          </p:cNvPr>
          <p:cNvSpPr>
            <a:spLocks noGrp="1"/>
          </p:cNvSpPr>
          <p:nvPr>
            <p:ph type="body" sz="quarter" idx="10"/>
          </p:nvPr>
        </p:nvSpPr>
        <p:spPr/>
        <p:txBody>
          <a:bodyPr/>
          <a:lstStyle/>
          <a:p>
            <a:r>
              <a:rPr lang="en-US" dirty="0">
                <a:solidFill>
                  <a:schemeClr val="tx1"/>
                </a:solidFill>
              </a:rPr>
              <a:t>Specific Support</a:t>
            </a:r>
          </a:p>
        </p:txBody>
      </p:sp>
      <p:sp>
        <p:nvSpPr>
          <p:cNvPr id="5" name="Text Placeholder 4">
            <a:extLst>
              <a:ext uri="{FF2B5EF4-FFF2-40B4-BE49-F238E27FC236}">
                <a16:creationId xmlns:a16="http://schemas.microsoft.com/office/drawing/2014/main" id="{3BA5006C-76B8-5342-9D13-26CB6555EC2C}"/>
              </a:ext>
            </a:extLst>
          </p:cNvPr>
          <p:cNvSpPr>
            <a:spLocks noGrp="1"/>
          </p:cNvSpPr>
          <p:nvPr>
            <p:ph type="body" sz="quarter" idx="12"/>
          </p:nvPr>
        </p:nvSpPr>
        <p:spPr/>
        <p:txBody>
          <a:bodyPr>
            <a:normAutofit fontScale="92500" lnSpcReduction="20000"/>
          </a:bodyPr>
          <a:lstStyle/>
          <a:p>
            <a:r>
              <a:rPr lang="en-US" dirty="0">
                <a:solidFill>
                  <a:schemeClr val="tx1"/>
                </a:solidFill>
              </a:rPr>
              <a:t>Early Learning Collaboratives</a:t>
            </a:r>
          </a:p>
        </p:txBody>
      </p:sp>
      <p:pic>
        <p:nvPicPr>
          <p:cNvPr id="2" name="Picture 1">
            <a:extLst>
              <a:ext uri="{FF2B5EF4-FFF2-40B4-BE49-F238E27FC236}">
                <a16:creationId xmlns:a16="http://schemas.microsoft.com/office/drawing/2014/main" id="{7137F1E2-F990-8900-CC2C-B13D545A9E03}"/>
              </a:ext>
            </a:extLst>
          </p:cNvPr>
          <p:cNvPicPr>
            <a:picLocks noChangeAspect="1"/>
          </p:cNvPicPr>
          <p:nvPr/>
        </p:nvPicPr>
        <p:blipFill>
          <a:blip r:embed="rId3"/>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06525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969D-9F73-49EA-87BA-0D6285736D92}"/>
              </a:ext>
            </a:extLst>
          </p:cNvPr>
          <p:cNvSpPr>
            <a:spLocks noGrp="1"/>
          </p:cNvSpPr>
          <p:nvPr>
            <p:ph type="title"/>
          </p:nvPr>
        </p:nvSpPr>
        <p:spPr/>
        <p:txBody>
          <a:bodyPr/>
          <a:lstStyle/>
          <a:p>
            <a:r>
              <a:rPr lang="en-US" sz="3200" dirty="0">
                <a:solidFill>
                  <a:schemeClr val="tx1"/>
                </a:solidFill>
              </a:rPr>
              <a:t>Administrator / Teacher Log In</a:t>
            </a:r>
            <a:endParaRPr lang="en-US" dirty="0">
              <a:solidFill>
                <a:schemeClr val="tx1"/>
              </a:solidFill>
            </a:endParaRPr>
          </a:p>
        </p:txBody>
      </p:sp>
      <p:pic>
        <p:nvPicPr>
          <p:cNvPr id="4" name="Picture 3" descr="Graphical user interface, application&#10;&#10;Description automatically generated">
            <a:extLst>
              <a:ext uri="{FF2B5EF4-FFF2-40B4-BE49-F238E27FC236}">
                <a16:creationId xmlns:a16="http://schemas.microsoft.com/office/drawing/2014/main" id="{8976DC87-329C-43AB-ACD0-59D864D63CC2}"/>
              </a:ext>
            </a:extLst>
          </p:cNvPr>
          <p:cNvPicPr>
            <a:picLocks noChangeAspect="1"/>
          </p:cNvPicPr>
          <p:nvPr/>
        </p:nvPicPr>
        <p:blipFill rotWithShape="1">
          <a:blip r:embed="rId3">
            <a:extLst>
              <a:ext uri="{28A0092B-C50C-407E-A947-70E740481C1C}">
                <a14:useLocalDpi xmlns:a14="http://schemas.microsoft.com/office/drawing/2010/main" val="0"/>
              </a:ext>
            </a:extLst>
          </a:blip>
          <a:srcRect t="11540" b="10616"/>
          <a:stretch/>
        </p:blipFill>
        <p:spPr>
          <a:xfrm>
            <a:off x="609600" y="1485900"/>
            <a:ext cx="7696200" cy="3352800"/>
          </a:xfrm>
          <a:prstGeom prst="rect">
            <a:avLst/>
          </a:prstGeom>
        </p:spPr>
      </p:pic>
      <p:sp>
        <p:nvSpPr>
          <p:cNvPr id="9" name="TextBox 8">
            <a:extLst>
              <a:ext uri="{FF2B5EF4-FFF2-40B4-BE49-F238E27FC236}">
                <a16:creationId xmlns:a16="http://schemas.microsoft.com/office/drawing/2014/main" id="{1763175E-87B8-49E6-AE70-F2F2FA69CD23}"/>
              </a:ext>
            </a:extLst>
          </p:cNvPr>
          <p:cNvSpPr txBox="1"/>
          <p:nvPr/>
        </p:nvSpPr>
        <p:spPr>
          <a:xfrm>
            <a:off x="3276600" y="2400300"/>
            <a:ext cx="15006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ID Provided</a:t>
            </a:r>
          </a:p>
        </p:txBody>
      </p:sp>
      <p:sp>
        <p:nvSpPr>
          <p:cNvPr id="11" name="TextBox 10">
            <a:extLst>
              <a:ext uri="{FF2B5EF4-FFF2-40B4-BE49-F238E27FC236}">
                <a16:creationId xmlns:a16="http://schemas.microsoft.com/office/drawing/2014/main" id="{AE914FA7-EA65-41F0-A80B-85532BD7B807}"/>
              </a:ext>
            </a:extLst>
          </p:cNvPr>
          <p:cNvSpPr txBox="1"/>
          <p:nvPr/>
        </p:nvSpPr>
        <p:spPr>
          <a:xfrm>
            <a:off x="3276600" y="2945369"/>
            <a:ext cx="25146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ID Provided</a:t>
            </a:r>
          </a:p>
        </p:txBody>
      </p:sp>
      <p:pic>
        <p:nvPicPr>
          <p:cNvPr id="3" name="Picture 2">
            <a:extLst>
              <a:ext uri="{FF2B5EF4-FFF2-40B4-BE49-F238E27FC236}">
                <a16:creationId xmlns:a16="http://schemas.microsoft.com/office/drawing/2014/main" id="{74B2BD71-4318-5C5D-385D-536C83E0F78E}"/>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1661692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a:xfrm>
            <a:off x="381000" y="355687"/>
            <a:ext cx="8382000" cy="571235"/>
          </a:xfrm>
        </p:spPr>
        <p:txBody>
          <a:bodyPr/>
          <a:lstStyle/>
          <a:p>
            <a:r>
              <a:rPr lang="en-US" sz="3000" dirty="0">
                <a:solidFill>
                  <a:schemeClr val="tx1"/>
                </a:solidFill>
              </a:rPr>
              <a:t>Adding a student</a:t>
            </a:r>
          </a:p>
        </p:txBody>
      </p:sp>
      <p:pic>
        <p:nvPicPr>
          <p:cNvPr id="3" name="Picture 2">
            <a:extLst>
              <a:ext uri="{FF2B5EF4-FFF2-40B4-BE49-F238E27FC236}">
                <a16:creationId xmlns:a16="http://schemas.microsoft.com/office/drawing/2014/main" id="{6A0B414E-DFB5-4AFC-BAD5-620B584BEE7A}"/>
              </a:ext>
            </a:extLst>
          </p:cNvPr>
          <p:cNvPicPr>
            <a:picLocks noChangeAspect="1"/>
          </p:cNvPicPr>
          <p:nvPr/>
        </p:nvPicPr>
        <p:blipFill>
          <a:blip r:embed="rId3"/>
          <a:stretch>
            <a:fillRect/>
          </a:stretch>
        </p:blipFill>
        <p:spPr>
          <a:xfrm>
            <a:off x="1270895" y="1569961"/>
            <a:ext cx="2793008" cy="2641523"/>
          </a:xfrm>
          <a:prstGeom prst="rect">
            <a:avLst/>
          </a:prstGeom>
        </p:spPr>
      </p:pic>
      <p:pic>
        <p:nvPicPr>
          <p:cNvPr id="9" name="Picture 8">
            <a:extLst>
              <a:ext uri="{FF2B5EF4-FFF2-40B4-BE49-F238E27FC236}">
                <a16:creationId xmlns:a16="http://schemas.microsoft.com/office/drawing/2014/main" id="{4D41ECA9-25E8-4907-A0DA-6A63CD840D3D}"/>
              </a:ext>
            </a:extLst>
          </p:cNvPr>
          <p:cNvPicPr>
            <a:picLocks noChangeAspect="1"/>
          </p:cNvPicPr>
          <p:nvPr/>
        </p:nvPicPr>
        <p:blipFill>
          <a:blip r:embed="rId4"/>
          <a:stretch>
            <a:fillRect/>
          </a:stretch>
        </p:blipFill>
        <p:spPr>
          <a:xfrm>
            <a:off x="1859343" y="2494559"/>
            <a:ext cx="1385303" cy="233893"/>
          </a:xfrm>
          <a:prstGeom prst="rect">
            <a:avLst/>
          </a:prstGeom>
        </p:spPr>
      </p:pic>
      <p:pic>
        <p:nvPicPr>
          <p:cNvPr id="5" name="Picture 4">
            <a:extLst>
              <a:ext uri="{FF2B5EF4-FFF2-40B4-BE49-F238E27FC236}">
                <a16:creationId xmlns:a16="http://schemas.microsoft.com/office/drawing/2014/main" id="{65AD8A72-E408-4B34-BDF8-8689B93D06CC}"/>
              </a:ext>
            </a:extLst>
          </p:cNvPr>
          <p:cNvPicPr>
            <a:picLocks noChangeAspect="1"/>
          </p:cNvPicPr>
          <p:nvPr/>
        </p:nvPicPr>
        <p:blipFill>
          <a:blip r:embed="rId5"/>
          <a:stretch>
            <a:fillRect/>
          </a:stretch>
        </p:blipFill>
        <p:spPr>
          <a:xfrm>
            <a:off x="1166812" y="1310364"/>
            <a:ext cx="6810375" cy="3635375"/>
          </a:xfrm>
          <a:prstGeom prst="rect">
            <a:avLst/>
          </a:prstGeom>
          <a:ln>
            <a:solidFill>
              <a:schemeClr val="bg1">
                <a:lumMod val="85000"/>
              </a:schemeClr>
            </a:solidFill>
          </a:ln>
        </p:spPr>
      </p:pic>
      <p:sp>
        <p:nvSpPr>
          <p:cNvPr id="10" name="Rectangle 9">
            <a:extLst>
              <a:ext uri="{FF2B5EF4-FFF2-40B4-BE49-F238E27FC236}">
                <a16:creationId xmlns:a16="http://schemas.microsoft.com/office/drawing/2014/main" id="{F8964869-029E-42DF-9A67-B1F9DC513492}"/>
              </a:ext>
            </a:extLst>
          </p:cNvPr>
          <p:cNvSpPr/>
          <p:nvPr/>
        </p:nvSpPr>
        <p:spPr>
          <a:xfrm>
            <a:off x="1266412" y="3253841"/>
            <a:ext cx="2793009" cy="432253"/>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4" name="Picture 3">
            <a:extLst>
              <a:ext uri="{FF2B5EF4-FFF2-40B4-BE49-F238E27FC236}">
                <a16:creationId xmlns:a16="http://schemas.microsoft.com/office/drawing/2014/main" id="{4B4639F0-7278-39A7-B7D1-D759EDE6059A}"/>
              </a:ext>
            </a:extLst>
          </p:cNvPr>
          <p:cNvPicPr>
            <a:picLocks noChangeAspect="1"/>
          </p:cNvPicPr>
          <p:nvPr/>
        </p:nvPicPr>
        <p:blipFill>
          <a:blip r:embed="rId6"/>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10361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solidFill>
                  <a:schemeClr val="tx1"/>
                </a:solidFill>
              </a:rPr>
              <a:t>Adding a new student</a:t>
            </a:r>
          </a:p>
        </p:txBody>
      </p:sp>
      <p:pic>
        <p:nvPicPr>
          <p:cNvPr id="5" name="Picture 4" descr="Graphical user interface, application, website&#10;&#10;Description automatically generated">
            <a:extLst>
              <a:ext uri="{FF2B5EF4-FFF2-40B4-BE49-F238E27FC236}">
                <a16:creationId xmlns:a16="http://schemas.microsoft.com/office/drawing/2014/main" id="{D2620480-B556-4CEB-B631-8C30D445A2D5}"/>
              </a:ext>
            </a:extLst>
          </p:cNvPr>
          <p:cNvPicPr>
            <a:picLocks noChangeAspect="1"/>
          </p:cNvPicPr>
          <p:nvPr/>
        </p:nvPicPr>
        <p:blipFill rotWithShape="1">
          <a:blip r:embed="rId3">
            <a:extLst>
              <a:ext uri="{28A0092B-C50C-407E-A947-70E740481C1C}">
                <a14:useLocalDpi xmlns:a14="http://schemas.microsoft.com/office/drawing/2010/main" val="0"/>
              </a:ext>
            </a:extLst>
          </a:blip>
          <a:srcRect b="15159"/>
          <a:stretch/>
        </p:blipFill>
        <p:spPr>
          <a:xfrm>
            <a:off x="533400" y="1028700"/>
            <a:ext cx="7263422" cy="3924565"/>
          </a:xfrm>
          <a:prstGeom prst="rect">
            <a:avLst/>
          </a:prstGeom>
        </p:spPr>
      </p:pic>
      <p:sp>
        <p:nvSpPr>
          <p:cNvPr id="6" name="Rectangle 5">
            <a:extLst>
              <a:ext uri="{FF2B5EF4-FFF2-40B4-BE49-F238E27FC236}">
                <a16:creationId xmlns:a16="http://schemas.microsoft.com/office/drawing/2014/main" id="{D33707CD-27CB-4619-9353-FAFC57C68103}"/>
              </a:ext>
            </a:extLst>
          </p:cNvPr>
          <p:cNvSpPr/>
          <p:nvPr/>
        </p:nvSpPr>
        <p:spPr>
          <a:xfrm>
            <a:off x="3124200" y="2893464"/>
            <a:ext cx="811809" cy="432253"/>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7" name="Rectangle 6">
            <a:extLst>
              <a:ext uri="{FF2B5EF4-FFF2-40B4-BE49-F238E27FC236}">
                <a16:creationId xmlns:a16="http://schemas.microsoft.com/office/drawing/2014/main" id="{3A144679-E370-4ADD-BE14-A2B682DBF79C}"/>
              </a:ext>
            </a:extLst>
          </p:cNvPr>
          <p:cNvSpPr/>
          <p:nvPr/>
        </p:nvSpPr>
        <p:spPr>
          <a:xfrm>
            <a:off x="611087" y="2552700"/>
            <a:ext cx="1293913" cy="432253"/>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3" name="Picture 2">
            <a:extLst>
              <a:ext uri="{FF2B5EF4-FFF2-40B4-BE49-F238E27FC236}">
                <a16:creationId xmlns:a16="http://schemas.microsoft.com/office/drawing/2014/main" id="{A891CB98-67CF-DEB9-8D61-5465B225106F}"/>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18127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98823-A555-1A0F-F032-555BDE8C54CC}"/>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a:xfrm>
            <a:off x="304800" y="161624"/>
            <a:ext cx="8229600" cy="571235"/>
          </a:xfrm>
        </p:spPr>
        <p:txBody>
          <a:bodyPr/>
          <a:lstStyle/>
          <a:p>
            <a:r>
              <a:rPr lang="en-US" dirty="0">
                <a:solidFill>
                  <a:schemeClr val="tx1"/>
                </a:solidFill>
              </a:rPr>
              <a:t>Adding a new student</a:t>
            </a:r>
          </a:p>
        </p:txBody>
      </p:sp>
      <p:pic>
        <p:nvPicPr>
          <p:cNvPr id="4" name="Picture 3" descr="Graphical user interface, application&#10;&#10;Description automatically generated">
            <a:extLst>
              <a:ext uri="{FF2B5EF4-FFF2-40B4-BE49-F238E27FC236}">
                <a16:creationId xmlns:a16="http://schemas.microsoft.com/office/drawing/2014/main" id="{0C82599B-C134-484F-91D4-1BE63F7FE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45114"/>
            <a:ext cx="4542724" cy="4426986"/>
          </a:xfrm>
          <a:prstGeom prst="rect">
            <a:avLst/>
          </a:prstGeom>
        </p:spPr>
      </p:pic>
      <p:sp>
        <p:nvSpPr>
          <p:cNvPr id="8" name="Rectangle 7">
            <a:extLst>
              <a:ext uri="{FF2B5EF4-FFF2-40B4-BE49-F238E27FC236}">
                <a16:creationId xmlns:a16="http://schemas.microsoft.com/office/drawing/2014/main" id="{A4DE51C3-7ABA-40EF-8A6D-0659A99C5204}"/>
              </a:ext>
            </a:extLst>
          </p:cNvPr>
          <p:cNvSpPr/>
          <p:nvPr/>
        </p:nvSpPr>
        <p:spPr>
          <a:xfrm>
            <a:off x="1295400" y="3314700"/>
            <a:ext cx="1293913" cy="4572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9" name="Rectangle 8">
            <a:extLst>
              <a:ext uri="{FF2B5EF4-FFF2-40B4-BE49-F238E27FC236}">
                <a16:creationId xmlns:a16="http://schemas.microsoft.com/office/drawing/2014/main" id="{F6B115F9-DD47-46B7-A576-3B3D8628494D}"/>
              </a:ext>
            </a:extLst>
          </p:cNvPr>
          <p:cNvSpPr/>
          <p:nvPr/>
        </p:nvSpPr>
        <p:spPr>
          <a:xfrm>
            <a:off x="507092" y="5067301"/>
            <a:ext cx="1169308"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0" name="Rectangle 9">
            <a:extLst>
              <a:ext uri="{FF2B5EF4-FFF2-40B4-BE49-F238E27FC236}">
                <a16:creationId xmlns:a16="http://schemas.microsoft.com/office/drawing/2014/main" id="{1472F59E-F4EB-4C3E-9446-0AEC064D4BF7}"/>
              </a:ext>
            </a:extLst>
          </p:cNvPr>
          <p:cNvSpPr/>
          <p:nvPr/>
        </p:nvSpPr>
        <p:spPr>
          <a:xfrm>
            <a:off x="1295400" y="1981200"/>
            <a:ext cx="1371600" cy="11811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1" name="Rectangle 10">
            <a:extLst>
              <a:ext uri="{FF2B5EF4-FFF2-40B4-BE49-F238E27FC236}">
                <a16:creationId xmlns:a16="http://schemas.microsoft.com/office/drawing/2014/main" id="{0C821238-BF30-4EB8-99BE-EBE23D1BF3A5}"/>
              </a:ext>
            </a:extLst>
          </p:cNvPr>
          <p:cNvSpPr/>
          <p:nvPr/>
        </p:nvSpPr>
        <p:spPr>
          <a:xfrm>
            <a:off x="1356964" y="4343398"/>
            <a:ext cx="1232350" cy="228601"/>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77365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98823-A555-1A0F-F032-555BDE8C54CC}"/>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a:xfrm>
            <a:off x="304800" y="161624"/>
            <a:ext cx="8686800" cy="768552"/>
          </a:xfrm>
        </p:spPr>
        <p:txBody>
          <a:bodyPr/>
          <a:lstStyle/>
          <a:p>
            <a:pPr algn="ctr"/>
            <a:r>
              <a:rPr lang="en-US" dirty="0">
                <a:solidFill>
                  <a:schemeClr val="tx1"/>
                </a:solidFill>
              </a:rPr>
              <a:t>What to do if a student is in ELC and has an MSIS</a:t>
            </a:r>
          </a:p>
        </p:txBody>
      </p:sp>
      <p:pic>
        <p:nvPicPr>
          <p:cNvPr id="4" name="Picture 3" descr="Graphical user interface, application&#10;&#10;Description automatically generated">
            <a:extLst>
              <a:ext uri="{FF2B5EF4-FFF2-40B4-BE49-F238E27FC236}">
                <a16:creationId xmlns:a16="http://schemas.microsoft.com/office/drawing/2014/main" id="{0C82599B-C134-484F-91D4-1BE63F7FE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92" y="1028701"/>
            <a:ext cx="4542724" cy="4426986"/>
          </a:xfrm>
          <a:prstGeom prst="rect">
            <a:avLst/>
          </a:prstGeom>
        </p:spPr>
      </p:pic>
      <p:sp>
        <p:nvSpPr>
          <p:cNvPr id="8" name="Rectangle 7">
            <a:extLst>
              <a:ext uri="{FF2B5EF4-FFF2-40B4-BE49-F238E27FC236}">
                <a16:creationId xmlns:a16="http://schemas.microsoft.com/office/drawing/2014/main" id="{A4DE51C3-7ABA-40EF-8A6D-0659A99C5204}"/>
              </a:ext>
            </a:extLst>
          </p:cNvPr>
          <p:cNvSpPr/>
          <p:nvPr/>
        </p:nvSpPr>
        <p:spPr>
          <a:xfrm>
            <a:off x="1373087" y="3209107"/>
            <a:ext cx="1293913" cy="4572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9" name="Rectangle 8">
            <a:extLst>
              <a:ext uri="{FF2B5EF4-FFF2-40B4-BE49-F238E27FC236}">
                <a16:creationId xmlns:a16="http://schemas.microsoft.com/office/drawing/2014/main" id="{F6B115F9-DD47-46B7-A576-3B3D8628494D}"/>
              </a:ext>
            </a:extLst>
          </p:cNvPr>
          <p:cNvSpPr/>
          <p:nvPr/>
        </p:nvSpPr>
        <p:spPr>
          <a:xfrm>
            <a:off x="507092" y="5067301"/>
            <a:ext cx="1169308"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0" name="Rectangle 9">
            <a:extLst>
              <a:ext uri="{FF2B5EF4-FFF2-40B4-BE49-F238E27FC236}">
                <a16:creationId xmlns:a16="http://schemas.microsoft.com/office/drawing/2014/main" id="{1472F59E-F4EB-4C3E-9446-0AEC064D4BF7}"/>
              </a:ext>
            </a:extLst>
          </p:cNvPr>
          <p:cNvSpPr/>
          <p:nvPr/>
        </p:nvSpPr>
        <p:spPr>
          <a:xfrm>
            <a:off x="1365025" y="2000831"/>
            <a:ext cx="1371600" cy="11811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1" name="Rectangle 10">
            <a:extLst>
              <a:ext uri="{FF2B5EF4-FFF2-40B4-BE49-F238E27FC236}">
                <a16:creationId xmlns:a16="http://schemas.microsoft.com/office/drawing/2014/main" id="{0C821238-BF30-4EB8-99BE-EBE23D1BF3A5}"/>
              </a:ext>
            </a:extLst>
          </p:cNvPr>
          <p:cNvSpPr/>
          <p:nvPr/>
        </p:nvSpPr>
        <p:spPr>
          <a:xfrm>
            <a:off x="1434650" y="4434507"/>
            <a:ext cx="1232350" cy="228601"/>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cxnSp>
        <p:nvCxnSpPr>
          <p:cNvPr id="6" name="Straight Arrow Connector 5">
            <a:extLst>
              <a:ext uri="{FF2B5EF4-FFF2-40B4-BE49-F238E27FC236}">
                <a16:creationId xmlns:a16="http://schemas.microsoft.com/office/drawing/2014/main" id="{66C6E092-9074-9AA4-BB07-73E64022D70D}"/>
              </a:ext>
            </a:extLst>
          </p:cNvPr>
          <p:cNvCxnSpPr>
            <a:cxnSpLocks/>
          </p:cNvCxnSpPr>
          <p:nvPr/>
        </p:nvCxnSpPr>
        <p:spPr>
          <a:xfrm flipH="1">
            <a:off x="2728562" y="2857500"/>
            <a:ext cx="4053238" cy="1600198"/>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B485146B-EEF1-7F1E-6969-9CF58718A5C8}"/>
              </a:ext>
            </a:extLst>
          </p:cNvPr>
          <p:cNvSpPr txBox="1"/>
          <p:nvPr/>
        </p:nvSpPr>
        <p:spPr>
          <a:xfrm>
            <a:off x="6781800" y="2476500"/>
            <a:ext cx="1905000" cy="2308324"/>
          </a:xfrm>
          <a:prstGeom prst="rect">
            <a:avLst/>
          </a:prstGeom>
          <a:noFill/>
        </p:spPr>
        <p:txBody>
          <a:bodyPr wrap="square" rtlCol="0">
            <a:spAutoFit/>
          </a:bodyPr>
          <a:lstStyle/>
          <a:p>
            <a:r>
              <a:rPr lang="en-US" b="1" dirty="0"/>
              <a:t>Add MSIS number to the Unique ID field to ensure student is moved to correct location = ELC site.</a:t>
            </a:r>
          </a:p>
        </p:txBody>
      </p:sp>
    </p:spTree>
    <p:extLst>
      <p:ext uri="{BB962C8B-B14F-4D97-AF65-F5344CB8AC3E}">
        <p14:creationId xmlns:p14="http://schemas.microsoft.com/office/powerpoint/2010/main" val="48476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62215B3-CD12-46FF-8679-232A609B6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94446"/>
            <a:ext cx="7772400" cy="3313388"/>
          </a:xfrm>
          <a:prstGeom prst="rect">
            <a:avLst/>
          </a:prstGeom>
        </p:spPr>
      </p:pic>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solidFill>
                  <a:schemeClr val="tx1"/>
                </a:solidFill>
              </a:rPr>
              <a:t>Assigning a student to a teacher</a:t>
            </a:r>
          </a:p>
        </p:txBody>
      </p:sp>
      <p:sp>
        <p:nvSpPr>
          <p:cNvPr id="11" name="Rectangle 10">
            <a:extLst>
              <a:ext uri="{FF2B5EF4-FFF2-40B4-BE49-F238E27FC236}">
                <a16:creationId xmlns:a16="http://schemas.microsoft.com/office/drawing/2014/main" id="{40F7F79E-45F5-4D4E-A94A-38E0B7F978C4}"/>
              </a:ext>
            </a:extLst>
          </p:cNvPr>
          <p:cNvSpPr/>
          <p:nvPr/>
        </p:nvSpPr>
        <p:spPr>
          <a:xfrm>
            <a:off x="2895600" y="3009900"/>
            <a:ext cx="11430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2" name="Rectangle 11">
            <a:extLst>
              <a:ext uri="{FF2B5EF4-FFF2-40B4-BE49-F238E27FC236}">
                <a16:creationId xmlns:a16="http://schemas.microsoft.com/office/drawing/2014/main" id="{7F45E9EA-0C35-4317-8CC4-5B8C048CEC0D}"/>
              </a:ext>
            </a:extLst>
          </p:cNvPr>
          <p:cNvSpPr/>
          <p:nvPr/>
        </p:nvSpPr>
        <p:spPr>
          <a:xfrm>
            <a:off x="5410200" y="3771900"/>
            <a:ext cx="11430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3" name="Rectangle 12">
            <a:extLst>
              <a:ext uri="{FF2B5EF4-FFF2-40B4-BE49-F238E27FC236}">
                <a16:creationId xmlns:a16="http://schemas.microsoft.com/office/drawing/2014/main" id="{57A7E503-6164-4751-B080-969112D9F28F}"/>
              </a:ext>
            </a:extLst>
          </p:cNvPr>
          <p:cNvSpPr/>
          <p:nvPr/>
        </p:nvSpPr>
        <p:spPr>
          <a:xfrm>
            <a:off x="381000" y="4229100"/>
            <a:ext cx="7620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3" name="Picture 2">
            <a:extLst>
              <a:ext uri="{FF2B5EF4-FFF2-40B4-BE49-F238E27FC236}">
                <a16:creationId xmlns:a16="http://schemas.microsoft.com/office/drawing/2014/main" id="{57256FAA-42D0-7559-BD68-E4FAEAE7773B}"/>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02167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21" name="Picture 20" descr="A group of people posing for a photo&#10;&#10;Description automatically generated">
            <a:extLst>
              <a:ext uri="{FF2B5EF4-FFF2-40B4-BE49-F238E27FC236}">
                <a16:creationId xmlns:a16="http://schemas.microsoft.com/office/drawing/2014/main" id="{C89C6DC9-6C0B-AD3F-F1AC-F7B4EAD888D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573111" y="899932"/>
            <a:ext cx="3113690" cy="3915137"/>
          </a:xfrm>
          <a:prstGeom prst="rect">
            <a:avLst/>
          </a:prstGeom>
        </p:spPr>
      </p:pic>
      <p:sp>
        <p:nvSpPr>
          <p:cNvPr id="11" name="Title 10">
            <a:extLst>
              <a:ext uri="{FF2B5EF4-FFF2-40B4-BE49-F238E27FC236}">
                <a16:creationId xmlns:a16="http://schemas.microsoft.com/office/drawing/2014/main" id="{5384F2C3-AEC0-0236-15ED-73EC1F5716FE}"/>
              </a:ext>
            </a:extLst>
          </p:cNvPr>
          <p:cNvSpPr>
            <a:spLocks noGrp="1"/>
          </p:cNvSpPr>
          <p:nvPr>
            <p:ph type="title"/>
          </p:nvPr>
        </p:nvSpPr>
        <p:spPr/>
        <p:txBody>
          <a:bodyPr/>
          <a:lstStyle/>
          <a:p>
            <a:r>
              <a:rPr lang="en-US" dirty="0"/>
              <a:t>Our mission</a:t>
            </a:r>
          </a:p>
        </p:txBody>
      </p:sp>
      <p:grpSp>
        <p:nvGrpSpPr>
          <p:cNvPr id="8" name="Group 7">
            <a:extLst>
              <a:ext uri="{FF2B5EF4-FFF2-40B4-BE49-F238E27FC236}">
                <a16:creationId xmlns:a16="http://schemas.microsoft.com/office/drawing/2014/main" id="{94E4EEC8-2D95-C914-CC2B-D9B5B18B2F3B}"/>
              </a:ext>
            </a:extLst>
          </p:cNvPr>
          <p:cNvGrpSpPr/>
          <p:nvPr/>
        </p:nvGrpSpPr>
        <p:grpSpPr>
          <a:xfrm>
            <a:off x="1206063" y="2398330"/>
            <a:ext cx="3980793" cy="2116100"/>
            <a:chOff x="1702677" y="2617076"/>
            <a:chExt cx="5307724" cy="2821467"/>
          </a:xfrm>
        </p:grpSpPr>
        <p:sp>
          <p:nvSpPr>
            <p:cNvPr id="3" name="Title 1">
              <a:extLst>
                <a:ext uri="{FF2B5EF4-FFF2-40B4-BE49-F238E27FC236}">
                  <a16:creationId xmlns:a16="http://schemas.microsoft.com/office/drawing/2014/main" id="{3288A5B8-B7F3-0EB9-3573-9110C5F8105F}"/>
                </a:ext>
              </a:extLst>
            </p:cNvPr>
            <p:cNvSpPr txBox="1">
              <a:spLocks/>
            </p:cNvSpPr>
            <p:nvPr/>
          </p:nvSpPr>
          <p:spPr>
            <a:xfrm>
              <a:off x="1702677" y="2617076"/>
              <a:ext cx="5307724" cy="2821467"/>
            </a:xfrm>
            <a:prstGeom prst="rect">
              <a:avLst/>
            </a:prstGeom>
          </p:spPr>
          <p:txBody>
            <a:bodyPr spcFirstLastPara="1" vert="horz" wrap="square" lIns="109715" tIns="109715" rIns="109715" bIns="109715" rtlCol="0" anchor="b" anchorCtr="0">
              <a:noAutofit/>
            </a:bodyPr>
            <a:lstStyle>
              <a:lvl1pPr lvl="0" algn="ctr" defTabSz="822960" rtl="0" eaLnBrk="1" latinLnBrk="0" hangingPunct="1">
                <a:spcBef>
                  <a:spcPts val="0"/>
                </a:spcBef>
                <a:spcAft>
                  <a:spcPts val="0"/>
                </a:spcAft>
                <a:buSzPts val="7700"/>
                <a:buNone/>
                <a:defRPr sz="4813" b="1" i="0" kern="1200">
                  <a:solidFill>
                    <a:schemeClr val="accent1"/>
                  </a:solidFill>
                  <a:latin typeface="Arial" panose="020B0604020202020204" pitchFamily="34" charset="0"/>
                  <a:ea typeface="+mj-ea"/>
                  <a:cs typeface="Arial" panose="020B0604020202020204" pitchFamily="34" charset="0"/>
                </a:defRPr>
              </a:lvl1pPr>
              <a:lvl2pPr lvl="1" algn="ctr">
                <a:spcBef>
                  <a:spcPts val="0"/>
                </a:spcBef>
                <a:spcAft>
                  <a:spcPts val="0"/>
                </a:spcAft>
                <a:buSzPts val="7700"/>
                <a:buNone/>
                <a:defRPr sz="4813"/>
              </a:lvl2pPr>
              <a:lvl3pPr lvl="2" algn="ctr">
                <a:spcBef>
                  <a:spcPts val="0"/>
                </a:spcBef>
                <a:spcAft>
                  <a:spcPts val="0"/>
                </a:spcAft>
                <a:buSzPts val="7700"/>
                <a:buNone/>
                <a:defRPr sz="4813"/>
              </a:lvl3pPr>
              <a:lvl4pPr lvl="3" algn="ctr">
                <a:spcBef>
                  <a:spcPts val="0"/>
                </a:spcBef>
                <a:spcAft>
                  <a:spcPts val="0"/>
                </a:spcAft>
                <a:buSzPts val="7700"/>
                <a:buNone/>
                <a:defRPr sz="4813"/>
              </a:lvl4pPr>
              <a:lvl5pPr lvl="4" algn="ctr">
                <a:spcBef>
                  <a:spcPts val="0"/>
                </a:spcBef>
                <a:spcAft>
                  <a:spcPts val="0"/>
                </a:spcAft>
                <a:buSzPts val="7700"/>
                <a:buNone/>
                <a:defRPr sz="4813"/>
              </a:lvl5pPr>
              <a:lvl6pPr lvl="5" algn="ctr">
                <a:spcBef>
                  <a:spcPts val="0"/>
                </a:spcBef>
                <a:spcAft>
                  <a:spcPts val="0"/>
                </a:spcAft>
                <a:buSzPts val="7700"/>
                <a:buNone/>
                <a:defRPr sz="4813"/>
              </a:lvl6pPr>
              <a:lvl7pPr lvl="6" algn="ctr">
                <a:spcBef>
                  <a:spcPts val="0"/>
                </a:spcBef>
                <a:spcAft>
                  <a:spcPts val="0"/>
                </a:spcAft>
                <a:buSzPts val="7700"/>
                <a:buNone/>
                <a:defRPr sz="4813"/>
              </a:lvl7pPr>
              <a:lvl8pPr lvl="7" algn="ctr">
                <a:spcBef>
                  <a:spcPts val="0"/>
                </a:spcBef>
                <a:spcAft>
                  <a:spcPts val="0"/>
                </a:spcAft>
                <a:buSzPts val="7700"/>
                <a:buNone/>
                <a:defRPr sz="4813"/>
              </a:lvl8pPr>
              <a:lvl9pPr lvl="8" algn="ctr">
                <a:spcBef>
                  <a:spcPts val="0"/>
                </a:spcBef>
                <a:spcAft>
                  <a:spcPts val="0"/>
                </a:spcAft>
                <a:buSzPts val="7700"/>
                <a:buNone/>
                <a:defRPr sz="4813"/>
              </a:lvl9pPr>
            </a:lstStyle>
            <a:p>
              <a:pPr algn="l" fontAlgn="base">
                <a:spcAft>
                  <a:spcPts val="1650"/>
                </a:spcAft>
              </a:pPr>
              <a:r>
                <a:rPr lang="en-US" sz="1350" b="0" dirty="0">
                  <a:solidFill>
                    <a:srgbClr val="1F1F23"/>
                  </a:solidFill>
                </a:rPr>
                <a:t>Since 1986, our mission has remained the same:</a:t>
              </a:r>
            </a:p>
            <a:p>
              <a:pPr algn="l" fontAlgn="base">
                <a:lnSpc>
                  <a:spcPts val="2400"/>
                </a:lnSpc>
                <a:spcAft>
                  <a:spcPts val="300"/>
                </a:spcAft>
              </a:pPr>
              <a:r>
                <a:rPr lang="en-US" sz="1800" dirty="0">
                  <a:solidFill>
                    <a:srgbClr val="1F1F23"/>
                  </a:solidFill>
                </a:rPr>
                <a:t>To accelerate learning for all </a:t>
              </a:r>
              <a:br>
                <a:rPr lang="en-US" sz="1800" dirty="0">
                  <a:solidFill>
                    <a:srgbClr val="1F1F23"/>
                  </a:solidFill>
                </a:rPr>
              </a:br>
              <a:r>
                <a:rPr lang="en-US" sz="1800" dirty="0">
                  <a:solidFill>
                    <a:srgbClr val="1F1F23"/>
                  </a:solidFill>
                </a:rPr>
                <a:t>children and adults of all ability levels and ethnic and social backgrounds, worldwide.</a:t>
              </a:r>
            </a:p>
            <a:p>
              <a:pPr algn="l" defTabSz="666598">
                <a:defRPr/>
              </a:pPr>
              <a:endParaRPr lang="en-US" sz="1260" b="0" dirty="0">
                <a:solidFill>
                  <a:schemeClr val="tx1"/>
                </a:solidFill>
                <a:latin typeface="Avenir Next LT Pro Light" panose="020B0304020202020204" pitchFamily="34" charset="0"/>
              </a:endParaRPr>
            </a:p>
          </p:txBody>
        </p:sp>
        <p:cxnSp>
          <p:nvCxnSpPr>
            <p:cNvPr id="4" name="Straight Connector 3">
              <a:extLst>
                <a:ext uri="{FF2B5EF4-FFF2-40B4-BE49-F238E27FC236}">
                  <a16:creationId xmlns:a16="http://schemas.microsoft.com/office/drawing/2014/main" id="{5BA68831-0FFF-8121-2C37-C194236D47B6}"/>
                </a:ext>
              </a:extLst>
            </p:cNvPr>
            <p:cNvCxnSpPr>
              <a:cxnSpLocks/>
            </p:cNvCxnSpPr>
            <p:nvPr/>
          </p:nvCxnSpPr>
          <p:spPr>
            <a:xfrm>
              <a:off x="1848198" y="3155731"/>
              <a:ext cx="4930975" cy="0"/>
            </a:xfrm>
            <a:prstGeom prst="line">
              <a:avLst/>
            </a:prstGeom>
            <a:ln>
              <a:solidFill>
                <a:srgbClr val="FD4353"/>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7E35E3E5-E49E-FE2E-B0FF-328C8603F14A}"/>
              </a:ext>
            </a:extLst>
          </p:cNvPr>
          <p:cNvPicPr>
            <a:picLocks noChangeAspect="1"/>
          </p:cNvPicPr>
          <p:nvPr/>
        </p:nvPicPr>
        <p:blipFill>
          <a:blip r:embed="rId5"/>
          <a:stretch>
            <a:fillRect/>
          </a:stretch>
        </p:blipFill>
        <p:spPr>
          <a:xfrm>
            <a:off x="443753" y="5200624"/>
            <a:ext cx="2375647" cy="520343"/>
          </a:xfrm>
          <a:prstGeom prst="rect">
            <a:avLst/>
          </a:prstGeom>
        </p:spPr>
      </p:pic>
    </p:spTree>
    <p:extLst>
      <p:ext uri="{BB962C8B-B14F-4D97-AF65-F5344CB8AC3E}">
        <p14:creationId xmlns:p14="http://schemas.microsoft.com/office/powerpoint/2010/main" val="1770481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EAF50-5A98-B27E-7741-83EF71642457}"/>
              </a:ext>
            </a:extLst>
          </p:cNvPr>
          <p:cNvPicPr>
            <a:picLocks noChangeAspect="1"/>
          </p:cNvPicPr>
          <p:nvPr/>
        </p:nvPicPr>
        <p:blipFill>
          <a:blip r:embed="rId3"/>
          <a:stretch>
            <a:fillRect/>
          </a:stretch>
        </p:blipFill>
        <p:spPr>
          <a:xfrm>
            <a:off x="457200" y="5158408"/>
            <a:ext cx="2362200" cy="556592"/>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7763A5D9-F2E4-44F2-A160-0B28A863F525}"/>
              </a:ext>
            </a:extLst>
          </p:cNvPr>
          <p:cNvPicPr>
            <a:picLocks noChangeAspect="1"/>
          </p:cNvPicPr>
          <p:nvPr/>
        </p:nvPicPr>
        <p:blipFill rotWithShape="1">
          <a:blip r:embed="rId4">
            <a:extLst>
              <a:ext uri="{28A0092B-C50C-407E-A947-70E740481C1C}">
                <a14:useLocalDpi xmlns:a14="http://schemas.microsoft.com/office/drawing/2010/main" val="0"/>
              </a:ext>
            </a:extLst>
          </a:blip>
          <a:srcRect t="2688" b="5077"/>
          <a:stretch/>
        </p:blipFill>
        <p:spPr>
          <a:xfrm>
            <a:off x="373166" y="867133"/>
            <a:ext cx="7747595" cy="4548624"/>
          </a:xfrm>
          <a:prstGeom prst="rect">
            <a:avLst/>
          </a:prstGeom>
        </p:spPr>
      </p:pic>
      <p:sp>
        <p:nvSpPr>
          <p:cNvPr id="2" name="Title 1">
            <a:extLst>
              <a:ext uri="{FF2B5EF4-FFF2-40B4-BE49-F238E27FC236}">
                <a16:creationId xmlns:a16="http://schemas.microsoft.com/office/drawing/2014/main" id="{B5F7E7DC-60CD-42B8-947B-A5579BAD42DC}"/>
              </a:ext>
            </a:extLst>
          </p:cNvPr>
          <p:cNvSpPr>
            <a:spLocks noGrp="1"/>
          </p:cNvSpPr>
          <p:nvPr>
            <p:ph type="title"/>
          </p:nvPr>
        </p:nvSpPr>
        <p:spPr/>
        <p:txBody>
          <a:bodyPr/>
          <a:lstStyle/>
          <a:p>
            <a:r>
              <a:rPr lang="en-US" dirty="0">
                <a:solidFill>
                  <a:schemeClr val="tx1"/>
                </a:solidFill>
              </a:rPr>
              <a:t>Assigning a student to a teacher</a:t>
            </a:r>
          </a:p>
        </p:txBody>
      </p:sp>
      <p:sp>
        <p:nvSpPr>
          <p:cNvPr id="13" name="Rectangle 12">
            <a:extLst>
              <a:ext uri="{FF2B5EF4-FFF2-40B4-BE49-F238E27FC236}">
                <a16:creationId xmlns:a16="http://schemas.microsoft.com/office/drawing/2014/main" id="{57A7E503-6164-4751-B080-969112D9F28F}"/>
              </a:ext>
            </a:extLst>
          </p:cNvPr>
          <p:cNvSpPr/>
          <p:nvPr/>
        </p:nvSpPr>
        <p:spPr>
          <a:xfrm>
            <a:off x="3472144" y="5093509"/>
            <a:ext cx="642656"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424431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88E-3B5F-47D9-88E1-C08052977E40}"/>
              </a:ext>
            </a:extLst>
          </p:cNvPr>
          <p:cNvSpPr>
            <a:spLocks noGrp="1"/>
          </p:cNvSpPr>
          <p:nvPr>
            <p:ph type="title"/>
          </p:nvPr>
        </p:nvSpPr>
        <p:spPr/>
        <p:txBody>
          <a:bodyPr/>
          <a:lstStyle/>
          <a:p>
            <a:r>
              <a:rPr lang="en-US" dirty="0">
                <a:solidFill>
                  <a:schemeClr val="tx1"/>
                </a:solidFill>
              </a:rPr>
              <a:t>Rostering Students</a:t>
            </a:r>
          </a:p>
        </p:txBody>
      </p:sp>
      <p:sp>
        <p:nvSpPr>
          <p:cNvPr id="4" name="Text Placeholder 3">
            <a:extLst>
              <a:ext uri="{FF2B5EF4-FFF2-40B4-BE49-F238E27FC236}">
                <a16:creationId xmlns:a16="http://schemas.microsoft.com/office/drawing/2014/main" id="{D12F06D8-BEDD-4813-BA2B-BDE4675E6E13}"/>
              </a:ext>
            </a:extLst>
          </p:cNvPr>
          <p:cNvSpPr>
            <a:spLocks noGrp="1"/>
          </p:cNvSpPr>
          <p:nvPr>
            <p:ph type="body" sz="quarter" idx="11"/>
          </p:nvPr>
        </p:nvSpPr>
        <p:spPr>
          <a:xfrm>
            <a:off x="457200" y="1654059"/>
            <a:ext cx="2514600" cy="304800"/>
          </a:xfrm>
        </p:spPr>
        <p:txBody>
          <a:bodyPr>
            <a:noAutofit/>
          </a:bodyPr>
          <a:lstStyle/>
          <a:p>
            <a:r>
              <a:rPr lang="en-US" sz="1600" dirty="0"/>
              <a:t>Check for MSIS</a:t>
            </a:r>
          </a:p>
        </p:txBody>
      </p:sp>
      <p:sp>
        <p:nvSpPr>
          <p:cNvPr id="5" name="Text Placeholder 4">
            <a:extLst>
              <a:ext uri="{FF2B5EF4-FFF2-40B4-BE49-F238E27FC236}">
                <a16:creationId xmlns:a16="http://schemas.microsoft.com/office/drawing/2014/main" id="{1CC845AF-568D-4D54-BD65-55379DB74EC2}"/>
              </a:ext>
            </a:extLst>
          </p:cNvPr>
          <p:cNvSpPr>
            <a:spLocks noGrp="1"/>
          </p:cNvSpPr>
          <p:nvPr>
            <p:ph type="body" sz="quarter" idx="12"/>
          </p:nvPr>
        </p:nvSpPr>
        <p:spPr>
          <a:xfrm>
            <a:off x="3296896" y="1643823"/>
            <a:ext cx="2646704" cy="304800"/>
          </a:xfrm>
        </p:spPr>
        <p:txBody>
          <a:bodyPr>
            <a:noAutofit/>
          </a:bodyPr>
          <a:lstStyle/>
          <a:p>
            <a:r>
              <a:rPr lang="en-US" sz="1600" dirty="0"/>
              <a:t>Missing Student in Portal</a:t>
            </a:r>
          </a:p>
        </p:txBody>
      </p:sp>
      <p:sp>
        <p:nvSpPr>
          <p:cNvPr id="6" name="Text Placeholder 5">
            <a:extLst>
              <a:ext uri="{FF2B5EF4-FFF2-40B4-BE49-F238E27FC236}">
                <a16:creationId xmlns:a16="http://schemas.microsoft.com/office/drawing/2014/main" id="{B3B5EF0D-6830-4929-8A39-56CEE988FA31}"/>
              </a:ext>
            </a:extLst>
          </p:cNvPr>
          <p:cNvSpPr>
            <a:spLocks noGrp="1"/>
          </p:cNvSpPr>
          <p:nvPr>
            <p:ph type="body" sz="quarter" idx="13"/>
          </p:nvPr>
        </p:nvSpPr>
        <p:spPr>
          <a:xfrm>
            <a:off x="6096000" y="1638036"/>
            <a:ext cx="2514600" cy="304800"/>
          </a:xfrm>
        </p:spPr>
        <p:txBody>
          <a:bodyPr>
            <a:noAutofit/>
          </a:bodyPr>
          <a:lstStyle/>
          <a:p>
            <a:r>
              <a:rPr lang="en-US" sz="1600" dirty="0"/>
              <a:t>Select daily test code</a:t>
            </a:r>
          </a:p>
        </p:txBody>
      </p:sp>
      <p:sp>
        <p:nvSpPr>
          <p:cNvPr id="7" name="Text Placeholder 6">
            <a:extLst>
              <a:ext uri="{FF2B5EF4-FFF2-40B4-BE49-F238E27FC236}">
                <a16:creationId xmlns:a16="http://schemas.microsoft.com/office/drawing/2014/main" id="{2212FB92-FADE-4711-AECE-9987251C944A}"/>
              </a:ext>
            </a:extLst>
          </p:cNvPr>
          <p:cNvSpPr>
            <a:spLocks noGrp="1"/>
          </p:cNvSpPr>
          <p:nvPr>
            <p:ph type="body" sz="quarter" idx="14"/>
          </p:nvPr>
        </p:nvSpPr>
        <p:spPr>
          <a:xfrm>
            <a:off x="457200" y="2174192"/>
            <a:ext cx="2514600" cy="3045507"/>
          </a:xfrm>
        </p:spPr>
        <p:txBody>
          <a:bodyPr>
            <a:normAutofit/>
          </a:bodyPr>
          <a:lstStyle/>
          <a:p>
            <a:pPr marL="285750" indent="-285750" algn="l">
              <a:buFont typeface="Arial" panose="020B0604020202020204" pitchFamily="34" charset="0"/>
              <a:buChar char="•"/>
            </a:pPr>
            <a:r>
              <a:rPr lang="en-US" dirty="0"/>
              <a:t>Does the student have an MSIS?</a:t>
            </a:r>
          </a:p>
          <a:p>
            <a:pPr marL="285750" indent="-285750" algn="l">
              <a:buFont typeface="Arial" panose="020B0604020202020204" pitchFamily="34" charset="0"/>
              <a:buChar char="•"/>
            </a:pPr>
            <a:r>
              <a:rPr lang="en-US" dirty="0"/>
              <a:t>YES- Student is added to the K Readiness site automatically if all required fields are met.</a:t>
            </a:r>
          </a:p>
          <a:p>
            <a:pPr marL="285750" indent="-285750" algn="l">
              <a:buFont typeface="Arial" panose="020B0604020202020204" pitchFamily="34" charset="0"/>
              <a:buChar char="•"/>
            </a:pPr>
            <a:r>
              <a:rPr lang="en-US" dirty="0"/>
              <a:t>NO- Add the student to Renaissance Place and leave the Unique ID field empty. A temporary ID number will be issued.</a:t>
            </a:r>
          </a:p>
          <a:p>
            <a:pPr marL="285750" indent="-285750" algn="l">
              <a:buFont typeface="Arial" panose="020B0604020202020204" pitchFamily="34" charset="0"/>
              <a:buChar char="•"/>
            </a:pPr>
            <a:r>
              <a:rPr lang="en-US" dirty="0"/>
              <a:t>May take 24 hours to sync.</a:t>
            </a:r>
          </a:p>
        </p:txBody>
      </p:sp>
      <p:sp>
        <p:nvSpPr>
          <p:cNvPr id="8" name="Text Placeholder 7">
            <a:extLst>
              <a:ext uri="{FF2B5EF4-FFF2-40B4-BE49-F238E27FC236}">
                <a16:creationId xmlns:a16="http://schemas.microsoft.com/office/drawing/2014/main" id="{8CF863BB-A851-4AF7-8E91-96672003822B}"/>
              </a:ext>
            </a:extLst>
          </p:cNvPr>
          <p:cNvSpPr>
            <a:spLocks noGrp="1"/>
          </p:cNvSpPr>
          <p:nvPr>
            <p:ph type="body" sz="quarter" idx="15"/>
          </p:nvPr>
        </p:nvSpPr>
        <p:spPr>
          <a:xfrm>
            <a:off x="3296896" y="2247900"/>
            <a:ext cx="2514600" cy="2590800"/>
          </a:xfrm>
        </p:spPr>
        <p:txBody>
          <a:bodyPr>
            <a:normAutofit lnSpcReduction="10000"/>
          </a:bodyPr>
          <a:lstStyle/>
          <a:p>
            <a:pPr marL="285750" indent="-285750" algn="l">
              <a:buFont typeface="Arial" panose="020B0604020202020204" pitchFamily="34" charset="0"/>
              <a:buChar char="•"/>
            </a:pPr>
            <a:r>
              <a:rPr lang="en-US" dirty="0"/>
              <a:t>Does the student have an MSIS number? If yes- check the number is correctly entered in the student information system and in Renaissance Place. </a:t>
            </a:r>
          </a:p>
          <a:p>
            <a:pPr marL="285750" indent="-285750" algn="l">
              <a:buFont typeface="Arial" panose="020B0604020202020204" pitchFamily="34" charset="0"/>
              <a:buChar char="•"/>
            </a:pPr>
            <a:r>
              <a:rPr lang="en-US" dirty="0"/>
              <a:t>If no – check Renaissance place for name spelling, grade and D.O.B. Correct these and wait 24 hours. </a:t>
            </a:r>
          </a:p>
        </p:txBody>
      </p:sp>
      <p:sp>
        <p:nvSpPr>
          <p:cNvPr id="9" name="Text Placeholder 8">
            <a:extLst>
              <a:ext uri="{FF2B5EF4-FFF2-40B4-BE49-F238E27FC236}">
                <a16:creationId xmlns:a16="http://schemas.microsoft.com/office/drawing/2014/main" id="{53022873-FD0C-4646-B903-E7398402AA9F}"/>
              </a:ext>
            </a:extLst>
          </p:cNvPr>
          <p:cNvSpPr>
            <a:spLocks noGrp="1"/>
          </p:cNvSpPr>
          <p:nvPr>
            <p:ph type="body" sz="quarter" idx="16"/>
          </p:nvPr>
        </p:nvSpPr>
        <p:spPr>
          <a:xfrm>
            <a:off x="6096000" y="2307184"/>
            <a:ext cx="2514600" cy="2150515"/>
          </a:xfrm>
        </p:spPr>
        <p:txBody>
          <a:bodyPr>
            <a:normAutofit fontScale="92500" lnSpcReduction="10000"/>
          </a:bodyPr>
          <a:lstStyle/>
          <a:p>
            <a:pPr marL="285750" indent="-285750" algn="l">
              <a:buFont typeface="Arial" panose="020B0604020202020204" pitchFamily="34" charset="0"/>
              <a:buChar char="•"/>
            </a:pPr>
            <a:r>
              <a:rPr lang="en-US" dirty="0"/>
              <a:t>Public schools and ELC’s have different daily test codes. The daily test code moves the student into the corresponding site. Select the Pre-K code carefully. </a:t>
            </a:r>
          </a:p>
          <a:p>
            <a:pPr marL="285750" indent="-285750" algn="l">
              <a:buFont typeface="Arial" panose="020B0604020202020204" pitchFamily="34" charset="0"/>
              <a:buChar char="•"/>
            </a:pPr>
            <a:r>
              <a:rPr lang="en-US" dirty="0"/>
              <a:t>Do not write the code on a board for others to use. This moves students into the incorrect school location.</a:t>
            </a:r>
          </a:p>
        </p:txBody>
      </p:sp>
      <p:pic>
        <p:nvPicPr>
          <p:cNvPr id="11" name="Picture 10" descr="Icon&#10;&#10;Description automatically generated">
            <a:extLst>
              <a:ext uri="{FF2B5EF4-FFF2-40B4-BE49-F238E27FC236}">
                <a16:creationId xmlns:a16="http://schemas.microsoft.com/office/drawing/2014/main" id="{4A4E5522-4BC0-4F0D-A684-CD98CA971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328" y="-23856"/>
            <a:ext cx="1637943" cy="1637943"/>
          </a:xfrm>
          <a:prstGeom prst="rect">
            <a:avLst/>
          </a:prstGeom>
        </p:spPr>
      </p:pic>
      <p:pic>
        <p:nvPicPr>
          <p:cNvPr id="3" name="Picture 2">
            <a:extLst>
              <a:ext uri="{FF2B5EF4-FFF2-40B4-BE49-F238E27FC236}">
                <a16:creationId xmlns:a16="http://schemas.microsoft.com/office/drawing/2014/main" id="{3394E8A7-AF80-6F51-EB09-7B819566355C}"/>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466671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C443-E682-4671-9906-5166A5D215A5}"/>
              </a:ext>
            </a:extLst>
          </p:cNvPr>
          <p:cNvSpPr>
            <a:spLocks noGrp="1"/>
          </p:cNvSpPr>
          <p:nvPr>
            <p:ph type="title"/>
          </p:nvPr>
        </p:nvSpPr>
        <p:spPr/>
        <p:txBody>
          <a:bodyPr/>
          <a:lstStyle/>
          <a:p>
            <a:r>
              <a:rPr lang="en-US" dirty="0">
                <a:solidFill>
                  <a:schemeClr val="tx1"/>
                </a:solidFill>
              </a:rPr>
              <a:t>Adding Teachers</a:t>
            </a:r>
          </a:p>
        </p:txBody>
      </p:sp>
      <p:pic>
        <p:nvPicPr>
          <p:cNvPr id="5" name="Picture 4" descr="Graphical user interface, text, application&#10;&#10;Description automatically generated">
            <a:extLst>
              <a:ext uri="{FF2B5EF4-FFF2-40B4-BE49-F238E27FC236}">
                <a16:creationId xmlns:a16="http://schemas.microsoft.com/office/drawing/2014/main" id="{A1288E08-A880-4A0A-AF06-9AAC5DDF20CC}"/>
              </a:ext>
            </a:extLst>
          </p:cNvPr>
          <p:cNvPicPr>
            <a:picLocks noChangeAspect="1"/>
          </p:cNvPicPr>
          <p:nvPr/>
        </p:nvPicPr>
        <p:blipFill rotWithShape="1">
          <a:blip r:embed="rId3">
            <a:extLst>
              <a:ext uri="{28A0092B-C50C-407E-A947-70E740481C1C}">
                <a14:useLocalDpi xmlns:a14="http://schemas.microsoft.com/office/drawing/2010/main" val="0"/>
              </a:ext>
            </a:extLst>
          </a:blip>
          <a:srcRect b="2460"/>
          <a:stretch/>
        </p:blipFill>
        <p:spPr>
          <a:xfrm>
            <a:off x="457200" y="1654323"/>
            <a:ext cx="7162800" cy="3200400"/>
          </a:xfrm>
          <a:prstGeom prst="rect">
            <a:avLst/>
          </a:prstGeom>
        </p:spPr>
      </p:pic>
      <p:sp>
        <p:nvSpPr>
          <p:cNvPr id="6" name="Rectangle 5">
            <a:extLst>
              <a:ext uri="{FF2B5EF4-FFF2-40B4-BE49-F238E27FC236}">
                <a16:creationId xmlns:a16="http://schemas.microsoft.com/office/drawing/2014/main" id="{D7BC8D76-5423-4E36-AB5F-0199804F7458}"/>
              </a:ext>
            </a:extLst>
          </p:cNvPr>
          <p:cNvSpPr/>
          <p:nvPr/>
        </p:nvSpPr>
        <p:spPr>
          <a:xfrm>
            <a:off x="1676400" y="2705100"/>
            <a:ext cx="12192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7" name="Rectangle 6">
            <a:extLst>
              <a:ext uri="{FF2B5EF4-FFF2-40B4-BE49-F238E27FC236}">
                <a16:creationId xmlns:a16="http://schemas.microsoft.com/office/drawing/2014/main" id="{4690549A-97FC-4098-954E-0CBA3BA42A63}"/>
              </a:ext>
            </a:extLst>
          </p:cNvPr>
          <p:cNvSpPr/>
          <p:nvPr/>
        </p:nvSpPr>
        <p:spPr>
          <a:xfrm>
            <a:off x="4191000" y="3619500"/>
            <a:ext cx="609600" cy="2286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4" name="Picture 3">
            <a:extLst>
              <a:ext uri="{FF2B5EF4-FFF2-40B4-BE49-F238E27FC236}">
                <a16:creationId xmlns:a16="http://schemas.microsoft.com/office/drawing/2014/main" id="{C8F7C1E8-E7D7-5E5D-4335-8BCFBFDFDEE6}"/>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832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C443-E682-4671-9906-5166A5D215A5}"/>
              </a:ext>
            </a:extLst>
          </p:cNvPr>
          <p:cNvSpPr>
            <a:spLocks noGrp="1"/>
          </p:cNvSpPr>
          <p:nvPr>
            <p:ph type="title"/>
          </p:nvPr>
        </p:nvSpPr>
        <p:spPr/>
        <p:txBody>
          <a:bodyPr/>
          <a:lstStyle/>
          <a:p>
            <a:r>
              <a:rPr lang="en-US" dirty="0">
                <a:solidFill>
                  <a:schemeClr val="tx1"/>
                </a:solidFill>
              </a:rPr>
              <a:t>Adding Teachers</a:t>
            </a:r>
          </a:p>
        </p:txBody>
      </p:sp>
      <p:pic>
        <p:nvPicPr>
          <p:cNvPr id="8" name="Picture 7" descr="Table&#10;&#10;Description automatically generated">
            <a:extLst>
              <a:ext uri="{FF2B5EF4-FFF2-40B4-BE49-F238E27FC236}">
                <a16:creationId xmlns:a16="http://schemas.microsoft.com/office/drawing/2014/main" id="{1196C108-85D4-4C29-8A1D-68837EFEF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37" y="916628"/>
            <a:ext cx="5641258" cy="4228215"/>
          </a:xfrm>
          <a:prstGeom prst="rect">
            <a:avLst/>
          </a:prstGeom>
        </p:spPr>
      </p:pic>
      <p:sp>
        <p:nvSpPr>
          <p:cNvPr id="9" name="Rectangle 8">
            <a:extLst>
              <a:ext uri="{FF2B5EF4-FFF2-40B4-BE49-F238E27FC236}">
                <a16:creationId xmlns:a16="http://schemas.microsoft.com/office/drawing/2014/main" id="{ABC6D30A-7057-4ECD-B483-49DA90657DD8}"/>
              </a:ext>
            </a:extLst>
          </p:cNvPr>
          <p:cNvSpPr/>
          <p:nvPr/>
        </p:nvSpPr>
        <p:spPr>
          <a:xfrm>
            <a:off x="4800600" y="2324100"/>
            <a:ext cx="12192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3" name="Picture 2">
            <a:extLst>
              <a:ext uri="{FF2B5EF4-FFF2-40B4-BE49-F238E27FC236}">
                <a16:creationId xmlns:a16="http://schemas.microsoft.com/office/drawing/2014/main" id="{7982992D-6959-78D2-DB86-53EF9DA3FF37}"/>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41091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E3099-79A0-C37D-F5A6-B0FF91DD217C}"/>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a:extLst>
              <a:ext uri="{FF2B5EF4-FFF2-40B4-BE49-F238E27FC236}">
                <a16:creationId xmlns:a16="http://schemas.microsoft.com/office/drawing/2014/main" id="{5B96C443-E682-4671-9906-5166A5D215A5}"/>
              </a:ext>
            </a:extLst>
          </p:cNvPr>
          <p:cNvSpPr>
            <a:spLocks noGrp="1"/>
          </p:cNvSpPr>
          <p:nvPr>
            <p:ph type="title"/>
          </p:nvPr>
        </p:nvSpPr>
        <p:spPr/>
        <p:txBody>
          <a:bodyPr/>
          <a:lstStyle/>
          <a:p>
            <a:r>
              <a:rPr lang="en-US" dirty="0">
                <a:solidFill>
                  <a:schemeClr val="tx1"/>
                </a:solidFill>
              </a:rPr>
              <a:t>Adding Teachers</a:t>
            </a:r>
          </a:p>
        </p:txBody>
      </p:sp>
      <p:pic>
        <p:nvPicPr>
          <p:cNvPr id="4" name="Picture 3" descr="Graphical user interface, application&#10;&#10;Description automatically generated">
            <a:extLst>
              <a:ext uri="{FF2B5EF4-FFF2-40B4-BE49-F238E27FC236}">
                <a16:creationId xmlns:a16="http://schemas.microsoft.com/office/drawing/2014/main" id="{451CF68D-044F-4662-8A1C-C7649FE92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028700"/>
            <a:ext cx="5443039" cy="4214534"/>
          </a:xfrm>
          <a:prstGeom prst="rect">
            <a:avLst/>
          </a:prstGeom>
        </p:spPr>
      </p:pic>
      <p:sp>
        <p:nvSpPr>
          <p:cNvPr id="7" name="Rectangle 6">
            <a:extLst>
              <a:ext uri="{FF2B5EF4-FFF2-40B4-BE49-F238E27FC236}">
                <a16:creationId xmlns:a16="http://schemas.microsoft.com/office/drawing/2014/main" id="{BA30E6A5-24AC-488F-BEB5-1C85C686F317}"/>
              </a:ext>
            </a:extLst>
          </p:cNvPr>
          <p:cNvSpPr/>
          <p:nvPr/>
        </p:nvSpPr>
        <p:spPr>
          <a:xfrm>
            <a:off x="512748" y="4938434"/>
            <a:ext cx="1392252"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1" name="Rectangle 10">
            <a:extLst>
              <a:ext uri="{FF2B5EF4-FFF2-40B4-BE49-F238E27FC236}">
                <a16:creationId xmlns:a16="http://schemas.microsoft.com/office/drawing/2014/main" id="{D5F022CA-2461-4FFC-A1E5-94BBD8C80A97}"/>
              </a:ext>
            </a:extLst>
          </p:cNvPr>
          <p:cNvSpPr/>
          <p:nvPr/>
        </p:nvSpPr>
        <p:spPr>
          <a:xfrm>
            <a:off x="609600" y="4576352"/>
            <a:ext cx="25908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2339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56C3A5-0C34-4534-80D2-270E6FC780D0}"/>
              </a:ext>
            </a:extLst>
          </p:cNvPr>
          <p:cNvSpPr>
            <a:spLocks noGrp="1"/>
          </p:cNvSpPr>
          <p:nvPr>
            <p:ph type="title"/>
          </p:nvPr>
        </p:nvSpPr>
        <p:spPr/>
        <p:txBody>
          <a:bodyPr/>
          <a:lstStyle/>
          <a:p>
            <a:r>
              <a:rPr lang="en-US" dirty="0">
                <a:solidFill>
                  <a:schemeClr val="tx1"/>
                </a:solidFill>
              </a:rPr>
              <a:t>Assigning Product</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8764D752-C39C-4ECF-A49B-76BF3A60A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6535"/>
            <a:ext cx="6949095" cy="4025159"/>
          </a:xfrm>
          <a:prstGeom prst="rect">
            <a:avLst/>
          </a:prstGeom>
        </p:spPr>
      </p:pic>
      <p:sp>
        <p:nvSpPr>
          <p:cNvPr id="10" name="Rectangle 9">
            <a:extLst>
              <a:ext uri="{FF2B5EF4-FFF2-40B4-BE49-F238E27FC236}">
                <a16:creationId xmlns:a16="http://schemas.microsoft.com/office/drawing/2014/main" id="{608FD3DC-59B5-4830-A392-2FF9D81F431F}"/>
              </a:ext>
            </a:extLst>
          </p:cNvPr>
          <p:cNvSpPr/>
          <p:nvPr/>
        </p:nvSpPr>
        <p:spPr>
          <a:xfrm>
            <a:off x="6629399" y="1093240"/>
            <a:ext cx="853095" cy="392659"/>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7EA36378-482D-4E12-9BA4-16C1627FE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66535"/>
            <a:ext cx="2703531" cy="2301178"/>
          </a:xfrm>
          <a:prstGeom prst="rect">
            <a:avLst/>
          </a:prstGeom>
        </p:spPr>
      </p:pic>
      <p:sp>
        <p:nvSpPr>
          <p:cNvPr id="13" name="Rectangle 12">
            <a:extLst>
              <a:ext uri="{FF2B5EF4-FFF2-40B4-BE49-F238E27FC236}">
                <a16:creationId xmlns:a16="http://schemas.microsoft.com/office/drawing/2014/main" id="{C38809D1-CA1A-4AFD-B2B0-37247C3D380D}"/>
              </a:ext>
            </a:extLst>
          </p:cNvPr>
          <p:cNvSpPr/>
          <p:nvPr/>
        </p:nvSpPr>
        <p:spPr>
          <a:xfrm>
            <a:off x="533400" y="3467100"/>
            <a:ext cx="2590800" cy="3810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2" name="Picture 1">
            <a:extLst>
              <a:ext uri="{FF2B5EF4-FFF2-40B4-BE49-F238E27FC236}">
                <a16:creationId xmlns:a16="http://schemas.microsoft.com/office/drawing/2014/main" id="{0C4CD9D2-1EAA-D325-6324-8F0CE48FB9E5}"/>
              </a:ext>
            </a:extLst>
          </p:cNvPr>
          <p:cNvPicPr>
            <a:picLocks noChangeAspect="1"/>
          </p:cNvPicPr>
          <p:nvPr/>
        </p:nvPicPr>
        <p:blipFill>
          <a:blip r:embed="rId5"/>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8575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05DDC-74F3-A1A9-3ABC-D171C27A9D2D}"/>
              </a:ext>
            </a:extLst>
          </p:cNvPr>
          <p:cNvPicPr>
            <a:picLocks noChangeAspect="1"/>
          </p:cNvPicPr>
          <p:nvPr/>
        </p:nvPicPr>
        <p:blipFill>
          <a:blip r:embed="rId3"/>
          <a:stretch>
            <a:fillRect/>
          </a:stretch>
        </p:blipFill>
        <p:spPr>
          <a:xfrm>
            <a:off x="457200" y="5158408"/>
            <a:ext cx="2362200" cy="556592"/>
          </a:xfrm>
          <a:prstGeom prst="rect">
            <a:avLst/>
          </a:prstGeom>
        </p:spPr>
      </p:pic>
      <p:sp>
        <p:nvSpPr>
          <p:cNvPr id="5" name="Title 4">
            <a:extLst>
              <a:ext uri="{FF2B5EF4-FFF2-40B4-BE49-F238E27FC236}">
                <a16:creationId xmlns:a16="http://schemas.microsoft.com/office/drawing/2014/main" id="{AD56C3A5-0C34-4534-80D2-270E6FC780D0}"/>
              </a:ext>
            </a:extLst>
          </p:cNvPr>
          <p:cNvSpPr>
            <a:spLocks noGrp="1"/>
          </p:cNvSpPr>
          <p:nvPr>
            <p:ph type="title"/>
          </p:nvPr>
        </p:nvSpPr>
        <p:spPr/>
        <p:txBody>
          <a:bodyPr/>
          <a:lstStyle/>
          <a:p>
            <a:r>
              <a:rPr lang="en-US" dirty="0">
                <a:solidFill>
                  <a:schemeClr val="tx1"/>
                </a:solidFill>
              </a:rPr>
              <a:t>Assigning Product</a:t>
            </a:r>
          </a:p>
        </p:txBody>
      </p:sp>
      <p:pic>
        <p:nvPicPr>
          <p:cNvPr id="6" name="Picture 5" descr="Graphical user interface, website&#10;&#10;Description automatically generated">
            <a:extLst>
              <a:ext uri="{FF2B5EF4-FFF2-40B4-BE49-F238E27FC236}">
                <a16:creationId xmlns:a16="http://schemas.microsoft.com/office/drawing/2014/main" id="{FAD316F7-62D5-4227-BB41-AA5FB4B94154}"/>
              </a:ext>
            </a:extLst>
          </p:cNvPr>
          <p:cNvPicPr>
            <a:picLocks noChangeAspect="1"/>
          </p:cNvPicPr>
          <p:nvPr/>
        </p:nvPicPr>
        <p:blipFill rotWithShape="1">
          <a:blip r:embed="rId4">
            <a:extLst>
              <a:ext uri="{28A0092B-C50C-407E-A947-70E740481C1C}">
                <a14:useLocalDpi xmlns:a14="http://schemas.microsoft.com/office/drawing/2010/main" val="0"/>
              </a:ext>
            </a:extLst>
          </a:blip>
          <a:srcRect b="27333"/>
          <a:stretch/>
        </p:blipFill>
        <p:spPr>
          <a:xfrm>
            <a:off x="457200" y="1094847"/>
            <a:ext cx="6458639" cy="4152900"/>
          </a:xfrm>
          <a:prstGeom prst="rect">
            <a:avLst/>
          </a:prstGeom>
        </p:spPr>
      </p:pic>
      <p:sp>
        <p:nvSpPr>
          <p:cNvPr id="11" name="Rectangle 10">
            <a:extLst>
              <a:ext uri="{FF2B5EF4-FFF2-40B4-BE49-F238E27FC236}">
                <a16:creationId xmlns:a16="http://schemas.microsoft.com/office/drawing/2014/main" id="{BCAE1986-B38E-44BE-838D-158E2E0B0004}"/>
              </a:ext>
            </a:extLst>
          </p:cNvPr>
          <p:cNvSpPr/>
          <p:nvPr/>
        </p:nvSpPr>
        <p:spPr>
          <a:xfrm>
            <a:off x="2514600" y="1790700"/>
            <a:ext cx="1295400" cy="9144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4" name="Rectangle 13">
            <a:extLst>
              <a:ext uri="{FF2B5EF4-FFF2-40B4-BE49-F238E27FC236}">
                <a16:creationId xmlns:a16="http://schemas.microsoft.com/office/drawing/2014/main" id="{0DF6B77D-DAC1-4FDF-9A2A-B4777683D8F4}"/>
              </a:ext>
            </a:extLst>
          </p:cNvPr>
          <p:cNvSpPr/>
          <p:nvPr/>
        </p:nvSpPr>
        <p:spPr>
          <a:xfrm>
            <a:off x="475716" y="2705100"/>
            <a:ext cx="2590800" cy="3429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
        <p:nvSpPr>
          <p:cNvPr id="15" name="Rectangle 14">
            <a:extLst>
              <a:ext uri="{FF2B5EF4-FFF2-40B4-BE49-F238E27FC236}">
                <a16:creationId xmlns:a16="http://schemas.microsoft.com/office/drawing/2014/main" id="{67D20144-F065-4FF5-8E32-A5B7282A3F98}"/>
              </a:ext>
            </a:extLst>
          </p:cNvPr>
          <p:cNvSpPr/>
          <p:nvPr/>
        </p:nvSpPr>
        <p:spPr>
          <a:xfrm>
            <a:off x="513971" y="3423973"/>
            <a:ext cx="1314829" cy="1823774"/>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pic>
        <p:nvPicPr>
          <p:cNvPr id="9" name="Picture 8" descr="Graphical user interface, text, application, email&#10;&#10;Description automatically generated">
            <a:extLst>
              <a:ext uri="{FF2B5EF4-FFF2-40B4-BE49-F238E27FC236}">
                <a16:creationId xmlns:a16="http://schemas.microsoft.com/office/drawing/2014/main" id="{5FA9CD36-0E24-4B1F-A03D-3B5007701FE3}"/>
              </a:ext>
            </a:extLst>
          </p:cNvPr>
          <p:cNvPicPr>
            <a:picLocks noChangeAspect="1"/>
          </p:cNvPicPr>
          <p:nvPr/>
        </p:nvPicPr>
        <p:blipFill rotWithShape="1">
          <a:blip r:embed="rId5">
            <a:extLst>
              <a:ext uri="{28A0092B-C50C-407E-A947-70E740481C1C}">
                <a14:useLocalDpi xmlns:a14="http://schemas.microsoft.com/office/drawing/2010/main" val="0"/>
              </a:ext>
            </a:extLst>
          </a:blip>
          <a:srcRect l="450" t="1091" r="2125" b="274"/>
          <a:stretch/>
        </p:blipFill>
        <p:spPr>
          <a:xfrm>
            <a:off x="410870" y="970495"/>
            <a:ext cx="6458638" cy="4277252"/>
          </a:xfrm>
          <a:prstGeom prst="rect">
            <a:avLst/>
          </a:prstGeom>
        </p:spPr>
      </p:pic>
      <p:sp>
        <p:nvSpPr>
          <p:cNvPr id="16" name="Rectangle 15">
            <a:extLst>
              <a:ext uri="{FF2B5EF4-FFF2-40B4-BE49-F238E27FC236}">
                <a16:creationId xmlns:a16="http://schemas.microsoft.com/office/drawing/2014/main" id="{4B16BE7B-B6FF-4BD2-9740-E6DAD185AEFC}"/>
              </a:ext>
            </a:extLst>
          </p:cNvPr>
          <p:cNvSpPr/>
          <p:nvPr/>
        </p:nvSpPr>
        <p:spPr>
          <a:xfrm>
            <a:off x="5029200" y="4673017"/>
            <a:ext cx="1752600" cy="3810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1676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1EFE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D1640E-C48F-264E-A3B0-A5CCFC6964AC}"/>
              </a:ext>
            </a:extLst>
          </p:cNvPr>
          <p:cNvSpPr>
            <a:spLocks noGrp="1"/>
          </p:cNvSpPr>
          <p:nvPr>
            <p:ph type="body" sz="quarter" idx="12"/>
          </p:nvPr>
        </p:nvSpPr>
        <p:spPr/>
        <p:txBody>
          <a:bodyPr>
            <a:normAutofit fontScale="92500"/>
          </a:bodyPr>
          <a:lstStyle/>
          <a:p>
            <a:r>
              <a:rPr lang="en-US" dirty="0">
                <a:solidFill>
                  <a:schemeClr val="tx1"/>
                </a:solidFill>
                <a:latin typeface="Arial" panose="020B0604020202020204" pitchFamily="34" charset="0"/>
              </a:rPr>
              <a:t>The Student Experience</a:t>
            </a:r>
          </a:p>
        </p:txBody>
      </p:sp>
      <p:pic>
        <p:nvPicPr>
          <p:cNvPr id="2" name="Picture 1">
            <a:extLst>
              <a:ext uri="{FF2B5EF4-FFF2-40B4-BE49-F238E27FC236}">
                <a16:creationId xmlns:a16="http://schemas.microsoft.com/office/drawing/2014/main" id="{070AC2F6-E6AF-DB60-1B8D-4BE45E42BB66}"/>
              </a:ext>
            </a:extLst>
          </p:cNvPr>
          <p:cNvPicPr>
            <a:picLocks noChangeAspect="1"/>
          </p:cNvPicPr>
          <p:nvPr/>
        </p:nvPicPr>
        <p:blipFill>
          <a:blip r:embed="rId3"/>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80131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FF6A7-FAA6-8779-B49E-74FD694CEA3C}"/>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solidFill>
                  <a:schemeClr val="tx1"/>
                </a:solidFill>
              </a:rPr>
              <a:t>MDE Support and Resources</a:t>
            </a:r>
            <a:br>
              <a:rPr lang="en-US" dirty="0"/>
            </a:br>
            <a:r>
              <a:rPr lang="en-US" sz="1800" dirty="0">
                <a:solidFill>
                  <a:schemeClr val="tx1"/>
                </a:solidFill>
                <a:hlinkClick r:id="rId4"/>
              </a:rPr>
              <a:t>https://mdek12.org/OSA/K_Readiness</a:t>
            </a:r>
            <a:br>
              <a:rPr lang="en-US" sz="1800" dirty="0">
                <a:solidFill>
                  <a:schemeClr val="tx1"/>
                </a:solidFill>
              </a:rPr>
            </a:br>
            <a:endParaRPr lang="en-US" sz="1800" dirty="0">
              <a:solidFill>
                <a:schemeClr val="tx1"/>
              </a:solidFill>
            </a:endParaRPr>
          </a:p>
        </p:txBody>
      </p:sp>
      <p:pic>
        <p:nvPicPr>
          <p:cNvPr id="6" name="Picture 5">
            <a:extLst>
              <a:ext uri="{FF2B5EF4-FFF2-40B4-BE49-F238E27FC236}">
                <a16:creationId xmlns:a16="http://schemas.microsoft.com/office/drawing/2014/main" id="{34F1E843-D2D8-DFF0-F2D8-BCCC067F80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0600" y="915855"/>
            <a:ext cx="5105400" cy="4461355"/>
          </a:xfrm>
          <a:prstGeom prst="rect">
            <a:avLst/>
          </a:prstGeom>
        </p:spPr>
      </p:pic>
      <p:sp>
        <p:nvSpPr>
          <p:cNvPr id="7" name="Oval 6">
            <a:extLst>
              <a:ext uri="{FF2B5EF4-FFF2-40B4-BE49-F238E27FC236}">
                <a16:creationId xmlns:a16="http://schemas.microsoft.com/office/drawing/2014/main" id="{8C71F6BE-6FDE-ECCB-89FD-61056FE48C3F}"/>
              </a:ext>
            </a:extLst>
          </p:cNvPr>
          <p:cNvSpPr/>
          <p:nvPr/>
        </p:nvSpPr>
        <p:spPr>
          <a:xfrm>
            <a:off x="2362200" y="3746219"/>
            <a:ext cx="1143000" cy="76448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5600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5" name="TextBox 4"/>
          <p:cNvSpPr txBox="1"/>
          <p:nvPr/>
        </p:nvSpPr>
        <p:spPr>
          <a:xfrm>
            <a:off x="2937433" y="1810881"/>
            <a:ext cx="3133891" cy="271934"/>
          </a:xfrm>
          <a:prstGeom prst="rect">
            <a:avLst/>
          </a:prstGeom>
          <a:solidFill>
            <a:schemeClr val="bg1"/>
          </a:solidFill>
        </p:spPr>
        <p:txBody>
          <a:bodyPr wrap="square" rtlCol="0">
            <a:spAutoFit/>
          </a:bodyPr>
          <a:lstStyle/>
          <a:p>
            <a:endParaRPr lang="en-US" sz="1167" dirty="0">
              <a:solidFill>
                <a:srgbClr val="222222">
                  <a:lumMod val="90000"/>
                  <a:lumOff val="10000"/>
                </a:srgbClr>
              </a:solidFill>
              <a:latin typeface="Roboto"/>
              <a:ea typeface="MS PGothic" pitchFamily="34" charset="-128"/>
              <a:cs typeface="Avenir Light"/>
            </a:endParaRPr>
          </a:p>
        </p:txBody>
      </p:sp>
      <p:sp>
        <p:nvSpPr>
          <p:cNvPr id="6" name="TextBox 5"/>
          <p:cNvSpPr txBox="1"/>
          <p:nvPr/>
        </p:nvSpPr>
        <p:spPr>
          <a:xfrm>
            <a:off x="1718096" y="2005642"/>
            <a:ext cx="654170" cy="271934"/>
          </a:xfrm>
          <a:prstGeom prst="rect">
            <a:avLst/>
          </a:prstGeom>
          <a:solidFill>
            <a:schemeClr val="bg1"/>
          </a:solidFill>
        </p:spPr>
        <p:txBody>
          <a:bodyPr wrap="square" rtlCol="0">
            <a:spAutoFit/>
          </a:bodyPr>
          <a:lstStyle/>
          <a:p>
            <a:endParaRPr lang="en-US" sz="1167" dirty="0">
              <a:solidFill>
                <a:srgbClr val="222222">
                  <a:lumMod val="90000"/>
                  <a:lumOff val="10000"/>
                </a:srgbClr>
              </a:solidFill>
              <a:latin typeface="Roboto"/>
              <a:ea typeface="MS PGothic" pitchFamily="34" charset="-128"/>
              <a:cs typeface="Avenir Ligh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025" y="1057871"/>
            <a:ext cx="5309321" cy="391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chemeClr val="tx1"/>
                </a:solidFill>
              </a:rPr>
              <a:t>Student Introductory Video</a:t>
            </a:r>
          </a:p>
        </p:txBody>
      </p:sp>
      <p:pic>
        <p:nvPicPr>
          <p:cNvPr id="3" name="Picture 2">
            <a:extLst>
              <a:ext uri="{FF2B5EF4-FFF2-40B4-BE49-F238E27FC236}">
                <a16:creationId xmlns:a16="http://schemas.microsoft.com/office/drawing/2014/main" id="{E44A321F-6DE7-DC19-F2DC-CED9628773BC}"/>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93683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F4507588-0F96-7BAF-7993-0EA71306F843}"/>
              </a:ext>
            </a:extLst>
          </p:cNvPr>
          <p:cNvSpPr txBox="1">
            <a:spLocks/>
          </p:cNvSpPr>
          <p:nvPr/>
        </p:nvSpPr>
        <p:spPr>
          <a:xfrm>
            <a:off x="784151" y="2111203"/>
            <a:ext cx="8305800" cy="21336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panose="020B0604020202020204" pitchFamily="34" charset="0"/>
                <a:cs typeface="Arial" panose="020B0604020202020204" pitchFamily="34" charset="0"/>
              </a:rPr>
              <a:t>Purpose for screening</a:t>
            </a:r>
          </a:p>
        </p:txBody>
      </p:sp>
      <p:sp>
        <p:nvSpPr>
          <p:cNvPr id="5" name="Subtitle 2">
            <a:extLst>
              <a:ext uri="{FF2B5EF4-FFF2-40B4-BE49-F238E27FC236}">
                <a16:creationId xmlns:a16="http://schemas.microsoft.com/office/drawing/2014/main" id="{62F0DA2D-4DE0-A160-89C1-086E5A273C9A}"/>
              </a:ext>
            </a:extLst>
          </p:cNvPr>
          <p:cNvSpPr txBox="1">
            <a:spLocks/>
          </p:cNvSpPr>
          <p:nvPr/>
        </p:nvSpPr>
        <p:spPr>
          <a:xfrm>
            <a:off x="457200" y="1674525"/>
            <a:ext cx="8305800" cy="41411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1.</a:t>
            </a:r>
            <a:r>
              <a:rPr lang="en-US" sz="2400" dirty="0">
                <a:solidFill>
                  <a:schemeClr val="accent2"/>
                </a:solidFill>
                <a:latin typeface="Georgia" panose="02040502050405020303" pitchFamily="18" charset="0"/>
              </a:rPr>
              <a:t> </a:t>
            </a:r>
            <a:r>
              <a:rPr lang="en-US" sz="2400" dirty="0">
                <a:latin typeface="Georgia" panose="02040502050405020303" pitchFamily="18" charset="0"/>
              </a:rPr>
              <a:t>Defining Kindergarten Readiness</a:t>
            </a:r>
          </a:p>
        </p:txBody>
      </p:sp>
      <p:sp>
        <p:nvSpPr>
          <p:cNvPr id="6" name="Subtitle 2">
            <a:extLst>
              <a:ext uri="{FF2B5EF4-FFF2-40B4-BE49-F238E27FC236}">
                <a16:creationId xmlns:a16="http://schemas.microsoft.com/office/drawing/2014/main" id="{7618E742-EFB1-648E-5286-834EAF8BC2D2}"/>
              </a:ext>
            </a:extLst>
          </p:cNvPr>
          <p:cNvSpPr txBox="1">
            <a:spLocks/>
          </p:cNvSpPr>
          <p:nvPr/>
        </p:nvSpPr>
        <p:spPr>
          <a:xfrm>
            <a:off x="784151" y="3041289"/>
            <a:ext cx="8305800" cy="21336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Preparing your students, Supporting ELC’s, Student and Admin Experience</a:t>
            </a:r>
          </a:p>
        </p:txBody>
      </p:sp>
      <p:sp>
        <p:nvSpPr>
          <p:cNvPr id="7" name="Subtitle 2">
            <a:extLst>
              <a:ext uri="{FF2B5EF4-FFF2-40B4-BE49-F238E27FC236}">
                <a16:creationId xmlns:a16="http://schemas.microsoft.com/office/drawing/2014/main" id="{11E188A8-6788-2B18-80C6-F431F062CD11}"/>
              </a:ext>
            </a:extLst>
          </p:cNvPr>
          <p:cNvSpPr txBox="1">
            <a:spLocks/>
          </p:cNvSpPr>
          <p:nvPr/>
        </p:nvSpPr>
        <p:spPr>
          <a:xfrm>
            <a:off x="475129" y="2532229"/>
            <a:ext cx="8305800" cy="41411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2. Kindergarten Readiness Assessment</a:t>
            </a:r>
          </a:p>
        </p:txBody>
      </p:sp>
      <p:sp>
        <p:nvSpPr>
          <p:cNvPr id="9" name="Subtitle 2">
            <a:extLst>
              <a:ext uri="{FF2B5EF4-FFF2-40B4-BE49-F238E27FC236}">
                <a16:creationId xmlns:a16="http://schemas.microsoft.com/office/drawing/2014/main" id="{FD6389E8-EC62-6447-00BA-86F67EB90AE2}"/>
              </a:ext>
            </a:extLst>
          </p:cNvPr>
          <p:cNvSpPr txBox="1">
            <a:spLocks/>
          </p:cNvSpPr>
          <p:nvPr/>
        </p:nvSpPr>
        <p:spPr>
          <a:xfrm>
            <a:off x="457200" y="3456014"/>
            <a:ext cx="8305800" cy="41411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3. Support and Resources</a:t>
            </a:r>
          </a:p>
        </p:txBody>
      </p:sp>
      <p:sp>
        <p:nvSpPr>
          <p:cNvPr id="12" name="Title 11">
            <a:extLst>
              <a:ext uri="{FF2B5EF4-FFF2-40B4-BE49-F238E27FC236}">
                <a16:creationId xmlns:a16="http://schemas.microsoft.com/office/drawing/2014/main" id="{6833222A-6DB0-C2BA-D372-A8E3B9D2181F}"/>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015082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76892"/>
            <a:ext cx="6172200" cy="663179"/>
          </a:xfrm>
        </p:spPr>
        <p:txBody>
          <a:bodyPr/>
          <a:lstStyle/>
          <a:p>
            <a:r>
              <a:rPr lang="en-US" dirty="0">
                <a:solidFill>
                  <a:schemeClr val="tx1"/>
                </a:solidFill>
              </a:rPr>
              <a:t>Student Login</a:t>
            </a:r>
          </a:p>
        </p:txBody>
      </p:sp>
      <p:grpSp>
        <p:nvGrpSpPr>
          <p:cNvPr id="4" name="Group 3">
            <a:extLst>
              <a:ext uri="{FF2B5EF4-FFF2-40B4-BE49-F238E27FC236}">
                <a16:creationId xmlns:a16="http://schemas.microsoft.com/office/drawing/2014/main" id="{8D486357-35A0-43F4-8B03-0201A244ECC4}"/>
              </a:ext>
            </a:extLst>
          </p:cNvPr>
          <p:cNvGrpSpPr/>
          <p:nvPr/>
        </p:nvGrpSpPr>
        <p:grpSpPr>
          <a:xfrm>
            <a:off x="192741" y="447599"/>
            <a:ext cx="5181600" cy="4161405"/>
            <a:chOff x="3533193" y="602873"/>
            <a:chExt cx="5722257" cy="4916410"/>
          </a:xfrm>
        </p:grpSpPr>
        <p:pic>
          <p:nvPicPr>
            <p:cNvPr id="3" name="Picture 2">
              <a:extLst>
                <a:ext uri="{FF2B5EF4-FFF2-40B4-BE49-F238E27FC236}">
                  <a16:creationId xmlns:a16="http://schemas.microsoft.com/office/drawing/2014/main" id="{ABA4F364-FF5E-4957-8D73-8558F73FA484}"/>
                </a:ext>
              </a:extLst>
            </p:cNvPr>
            <p:cNvPicPr>
              <a:picLocks noChangeAspect="1"/>
            </p:cNvPicPr>
            <p:nvPr/>
          </p:nvPicPr>
          <p:blipFill>
            <a:blip r:embed="rId3"/>
            <a:stretch>
              <a:fillRect/>
            </a:stretch>
          </p:blipFill>
          <p:spPr>
            <a:xfrm>
              <a:off x="3533193" y="992412"/>
              <a:ext cx="5722257" cy="4526871"/>
            </a:xfrm>
            <a:prstGeom prst="rect">
              <a:avLst/>
            </a:prstGeom>
            <a:ln>
              <a:noFill/>
            </a:ln>
            <a:effectLst>
              <a:outerShdw blurRad="292100" dist="139700" dir="2700000" algn="tl" rotWithShape="0">
                <a:srgbClr val="333333">
                  <a:alpha val="65000"/>
                </a:srgbClr>
              </a:outerShdw>
            </a:effectLst>
          </p:spPr>
        </p:pic>
        <p:sp>
          <p:nvSpPr>
            <p:cNvPr id="6" name="Left Arrow 3">
              <a:extLst>
                <a:ext uri="{FF2B5EF4-FFF2-40B4-BE49-F238E27FC236}">
                  <a16:creationId xmlns:a16="http://schemas.microsoft.com/office/drawing/2014/main" id="{AAEA01F4-4D57-4A16-8CB5-2EE76CDF52FD}"/>
                </a:ext>
              </a:extLst>
            </p:cNvPr>
            <p:cNvSpPr/>
            <p:nvPr/>
          </p:nvSpPr>
          <p:spPr>
            <a:xfrm>
              <a:off x="7046495" y="602873"/>
              <a:ext cx="799427" cy="296142"/>
            </a:xfrm>
            <a:prstGeom prst="leftArrow">
              <a:avLst/>
            </a:prstGeom>
            <a:solidFill>
              <a:schemeClr val="accent2"/>
            </a:solid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panose="020F0502020204030204"/>
              </a:endParaRPr>
            </a:p>
          </p:txBody>
        </p:sp>
      </p:grpSp>
      <p:pic>
        <p:nvPicPr>
          <p:cNvPr id="5" name="Picture 4">
            <a:extLst>
              <a:ext uri="{FF2B5EF4-FFF2-40B4-BE49-F238E27FC236}">
                <a16:creationId xmlns:a16="http://schemas.microsoft.com/office/drawing/2014/main" id="{6A132814-B2DF-7DF0-55DF-936681D1292B}"/>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0066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38011"/>
            <a:ext cx="6688554" cy="990599"/>
          </a:xfrm>
        </p:spPr>
        <p:txBody>
          <a:bodyPr>
            <a:normAutofit/>
          </a:bodyPr>
          <a:lstStyle/>
          <a:p>
            <a:r>
              <a:rPr lang="en-US" dirty="0">
                <a:solidFill>
                  <a:schemeClr val="tx1"/>
                </a:solidFill>
              </a:rPr>
              <a:t>Student Confirmation</a:t>
            </a:r>
          </a:p>
        </p:txBody>
      </p:sp>
      <p:grpSp>
        <p:nvGrpSpPr>
          <p:cNvPr id="4" name="Group 3">
            <a:extLst>
              <a:ext uri="{FF2B5EF4-FFF2-40B4-BE49-F238E27FC236}">
                <a16:creationId xmlns:a16="http://schemas.microsoft.com/office/drawing/2014/main" id="{22D7C51A-0E9D-4561-B6EA-F07A5C649F2E}"/>
              </a:ext>
            </a:extLst>
          </p:cNvPr>
          <p:cNvGrpSpPr/>
          <p:nvPr/>
        </p:nvGrpSpPr>
        <p:grpSpPr>
          <a:xfrm>
            <a:off x="914400" y="1313384"/>
            <a:ext cx="5578642" cy="3571989"/>
            <a:chOff x="2590801" y="1426513"/>
            <a:chExt cx="6858000" cy="4687474"/>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1426513"/>
              <a:ext cx="6858000" cy="4687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784A44F2-B15A-4341-BCDA-837E6723E11C}"/>
                </a:ext>
              </a:extLst>
            </p:cNvPr>
            <p:cNvPicPr>
              <a:picLocks noChangeAspect="1"/>
            </p:cNvPicPr>
            <p:nvPr/>
          </p:nvPicPr>
          <p:blipFill>
            <a:blip r:embed="rId4"/>
            <a:stretch>
              <a:fillRect/>
            </a:stretch>
          </p:blipFill>
          <p:spPr>
            <a:xfrm>
              <a:off x="4052889" y="1636641"/>
              <a:ext cx="2320514" cy="623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5" name="Picture 4">
            <a:extLst>
              <a:ext uri="{FF2B5EF4-FFF2-40B4-BE49-F238E27FC236}">
                <a16:creationId xmlns:a16="http://schemas.microsoft.com/office/drawing/2014/main" id="{5239B419-A575-E854-7054-35082249E8C2}"/>
              </a:ext>
            </a:extLst>
          </p:cNvPr>
          <p:cNvPicPr>
            <a:picLocks noChangeAspect="1"/>
          </p:cNvPicPr>
          <p:nvPr/>
        </p:nvPicPr>
        <p:blipFill>
          <a:blip r:embed="rId5"/>
          <a:stretch>
            <a:fillRect/>
          </a:stretch>
        </p:blipFill>
        <p:spPr>
          <a:xfrm>
            <a:off x="457200" y="5176362"/>
            <a:ext cx="2286000" cy="538637"/>
          </a:xfrm>
          <a:prstGeom prst="rect">
            <a:avLst/>
          </a:prstGeom>
        </p:spPr>
      </p:pic>
    </p:spTree>
    <p:extLst>
      <p:ext uri="{BB962C8B-B14F-4D97-AF65-F5344CB8AC3E}">
        <p14:creationId xmlns:p14="http://schemas.microsoft.com/office/powerpoint/2010/main" val="401143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DB9E7B-A305-B7C4-8C2E-7C333866BD08}"/>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228600" y="241787"/>
            <a:ext cx="7350512" cy="663179"/>
          </a:xfrm>
        </p:spPr>
        <p:txBody>
          <a:bodyPr>
            <a:normAutofit/>
          </a:bodyPr>
          <a:lstStyle/>
          <a:p>
            <a:r>
              <a:rPr lang="en-US" dirty="0">
                <a:solidFill>
                  <a:schemeClr val="tx1"/>
                </a:solidFill>
              </a:rPr>
              <a:t>Renaissance Place Home Page</a:t>
            </a:r>
          </a:p>
        </p:txBody>
      </p:sp>
      <p:sp>
        <p:nvSpPr>
          <p:cNvPr id="8" name="TextBox 7"/>
          <p:cNvSpPr txBox="1"/>
          <p:nvPr/>
        </p:nvSpPr>
        <p:spPr>
          <a:xfrm>
            <a:off x="3330648" y="1428750"/>
            <a:ext cx="1584252" cy="285750"/>
          </a:xfrm>
          <a:prstGeom prst="rect">
            <a:avLst/>
          </a:prstGeom>
        </p:spPr>
        <p:txBody>
          <a:bodyPr vert="horz" wrap="square" lIns="68580" tIns="34290" rIns="68580" bIns="34290" rtlCol="0" anchor="ctr">
            <a:noAutofit/>
          </a:bodyPr>
          <a:lstStyle/>
          <a:p>
            <a:pPr defTabSz="685800" fontAlgn="base">
              <a:spcBef>
                <a:spcPct val="0"/>
              </a:spcBef>
              <a:spcAft>
                <a:spcPct val="0"/>
              </a:spcAft>
              <a:defRPr/>
            </a:pPr>
            <a:endParaRPr lang="en-US" sz="2550" dirty="0">
              <a:solidFill>
                <a:prstClr val="black"/>
              </a:solidFill>
              <a:latin typeface="Calibri" panose="020F0502020204030204" pitchFamily="34" charset="0"/>
              <a:cs typeface="Arial" panose="020B0604020202020204" pitchFamily="34" charset="0"/>
            </a:endParaRPr>
          </a:p>
        </p:txBody>
      </p:sp>
      <p:grpSp>
        <p:nvGrpSpPr>
          <p:cNvPr id="12" name="Group 11"/>
          <p:cNvGrpSpPr/>
          <p:nvPr/>
        </p:nvGrpSpPr>
        <p:grpSpPr>
          <a:xfrm>
            <a:off x="663648" y="904966"/>
            <a:ext cx="5334000" cy="4237129"/>
            <a:chOff x="609600" y="1185142"/>
            <a:chExt cx="7772400" cy="5006555"/>
          </a:xfrm>
        </p:grpSpPr>
        <p:grpSp>
          <p:nvGrpSpPr>
            <p:cNvPr id="11" name="Group 10"/>
            <p:cNvGrpSpPr/>
            <p:nvPr/>
          </p:nvGrpSpPr>
          <p:grpSpPr>
            <a:xfrm>
              <a:off x="609600" y="1185142"/>
              <a:ext cx="7772400" cy="5006555"/>
              <a:chOff x="609600" y="1185142"/>
              <a:chExt cx="7772400" cy="5006555"/>
            </a:xfrm>
          </p:grpSpPr>
          <p:pic>
            <p:nvPicPr>
              <p:cNvPr id="21507"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85142"/>
                <a:ext cx="7772400" cy="5006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568887" y="2133600"/>
                <a:ext cx="1447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panose="020F0502020204030204"/>
                </a:endParaRPr>
              </a:p>
            </p:txBody>
          </p:sp>
          <p:sp>
            <p:nvSpPr>
              <p:cNvPr id="5" name="TextBox 4"/>
              <p:cNvSpPr txBox="1"/>
              <p:nvPr/>
            </p:nvSpPr>
            <p:spPr>
              <a:xfrm>
                <a:off x="762000" y="2819400"/>
                <a:ext cx="774989" cy="178098"/>
              </a:xfrm>
              <a:prstGeom prst="rect">
                <a:avLst/>
              </a:prstGeom>
              <a:solidFill>
                <a:schemeClr val="tx2"/>
              </a:solidFill>
              <a:ln>
                <a:solidFill>
                  <a:schemeClr val="accent1"/>
                </a:solidFill>
              </a:ln>
            </p:spPr>
            <p:txBody>
              <a:bodyPr vert="horz" wrap="square" lIns="68580" tIns="34290" rIns="68580" bIns="34290" rtlCol="0" anchor="ctr">
                <a:noAutofit/>
              </a:bodyPr>
              <a:lstStyle/>
              <a:p>
                <a:pPr defTabSz="685800" fontAlgn="base">
                  <a:spcBef>
                    <a:spcPct val="0"/>
                  </a:spcBef>
                  <a:spcAft>
                    <a:spcPct val="0"/>
                  </a:spcAft>
                  <a:defRPr/>
                </a:pPr>
                <a:r>
                  <a:rPr lang="en-US" sz="600" dirty="0">
                    <a:solidFill>
                      <a:prstClr val="white"/>
                    </a:solidFill>
                    <a:latin typeface="Source Sans Pro" pitchFamily="34" charset="0"/>
                    <a:cs typeface="Arial" panose="020B0604020202020204" pitchFamily="34" charset="0"/>
                  </a:rPr>
                  <a:t>Early Literacy</a:t>
                </a:r>
              </a:p>
            </p:txBody>
          </p:sp>
        </p:grpSp>
        <p:sp>
          <p:nvSpPr>
            <p:cNvPr id="9" name="TextBox 8"/>
            <p:cNvSpPr txBox="1"/>
            <p:nvPr/>
          </p:nvSpPr>
          <p:spPr>
            <a:xfrm>
              <a:off x="6324600" y="1197450"/>
              <a:ext cx="1143000" cy="207818"/>
            </a:xfrm>
            <a:prstGeom prst="rect">
              <a:avLst/>
            </a:prstGeom>
            <a:solidFill>
              <a:schemeClr val="tx1"/>
            </a:solidFill>
            <a:ln>
              <a:solidFill>
                <a:schemeClr val="tx1"/>
              </a:solidFill>
            </a:ln>
          </p:spPr>
          <p:txBody>
            <a:bodyPr vert="horz" wrap="square" lIns="68580" tIns="34290" rIns="68580" bIns="34290" rtlCol="0" anchor="ctr">
              <a:noAutofit/>
            </a:bodyPr>
            <a:lstStyle/>
            <a:p>
              <a:pPr algn="r" defTabSz="685800" fontAlgn="base">
                <a:spcBef>
                  <a:spcPct val="0"/>
                </a:spcBef>
                <a:spcAft>
                  <a:spcPct val="0"/>
                </a:spcAft>
                <a:defRPr/>
              </a:pPr>
              <a:r>
                <a:rPr lang="en-US" sz="525" dirty="0">
                  <a:solidFill>
                    <a:prstClr val="white"/>
                  </a:solidFill>
                  <a:latin typeface="Source Sans Pro" pitchFamily="34" charset="0"/>
                  <a:cs typeface="Arial" panose="020B0604020202020204" pitchFamily="34" charset="0"/>
                </a:rPr>
                <a:t>John Tyler</a:t>
              </a:r>
            </a:p>
          </p:txBody>
        </p:sp>
      </p:grpSp>
    </p:spTree>
    <p:extLst>
      <p:ext uri="{BB962C8B-B14F-4D97-AF65-F5344CB8AC3E}">
        <p14:creationId xmlns:p14="http://schemas.microsoft.com/office/powerpoint/2010/main" val="289796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8750" y="571500"/>
            <a:ext cx="6172200" cy="663179"/>
          </a:xfrm>
        </p:spPr>
        <p:txBody>
          <a:bodyPr/>
          <a:lstStyle/>
          <a:p>
            <a:r>
              <a:rPr lang="en-US" dirty="0">
                <a:solidFill>
                  <a:schemeClr val="tx1"/>
                </a:solidFill>
              </a:rPr>
              <a:t>Begin practice items</a:t>
            </a:r>
          </a:p>
        </p:txBody>
      </p:sp>
      <p:grpSp>
        <p:nvGrpSpPr>
          <p:cNvPr id="4" name="Group 3"/>
          <p:cNvGrpSpPr/>
          <p:nvPr/>
        </p:nvGrpSpPr>
        <p:grpSpPr>
          <a:xfrm>
            <a:off x="1602200" y="1428750"/>
            <a:ext cx="5825300" cy="2857500"/>
            <a:chOff x="685800" y="1828800"/>
            <a:chExt cx="7767066" cy="3810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7767066"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88333" y="1839433"/>
              <a:ext cx="990600" cy="114300"/>
            </a:xfrm>
            <a:prstGeom prst="rect">
              <a:avLst/>
            </a:prstGeom>
            <a:solidFill>
              <a:schemeClr val="tx1">
                <a:lumMod val="50000"/>
              </a:schemeClr>
            </a:solidFill>
            <a:ln>
              <a:solidFill>
                <a:schemeClr val="tx1">
                  <a:lumMod val="50000"/>
                </a:schemeClr>
              </a:solidFill>
            </a:ln>
          </p:spPr>
          <p:txBody>
            <a:bodyPr vert="horz" wrap="square" lIns="68580" tIns="34290" rIns="68580" bIns="34290" rtlCol="0" anchor="ctr">
              <a:noAutofit/>
            </a:bodyPr>
            <a:lstStyle/>
            <a:p>
              <a:r>
                <a:rPr lang="en-US" sz="525" dirty="0">
                  <a:solidFill>
                    <a:schemeClr val="bg2">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John Tyler</a:t>
              </a:r>
            </a:p>
          </p:txBody>
        </p:sp>
      </p:grpSp>
      <p:pic>
        <p:nvPicPr>
          <p:cNvPr id="5" name="Picture 4">
            <a:extLst>
              <a:ext uri="{FF2B5EF4-FFF2-40B4-BE49-F238E27FC236}">
                <a16:creationId xmlns:a16="http://schemas.microsoft.com/office/drawing/2014/main" id="{FC6804F7-AB85-C670-E665-7283F732AEED}"/>
              </a:ext>
            </a:extLst>
          </p:cNvPr>
          <p:cNvPicPr>
            <a:picLocks noChangeAspect="1"/>
          </p:cNvPicPr>
          <p:nvPr/>
        </p:nvPicPr>
        <p:blipFill>
          <a:blip r:embed="rId4"/>
          <a:stretch>
            <a:fillRect/>
          </a:stretch>
        </p:blipFill>
        <p:spPr>
          <a:xfrm>
            <a:off x="419473" y="5066713"/>
            <a:ext cx="2365453" cy="560881"/>
          </a:xfrm>
          <a:prstGeom prst="rect">
            <a:avLst/>
          </a:prstGeom>
        </p:spPr>
      </p:pic>
    </p:spTree>
    <p:extLst>
      <p:ext uri="{BB962C8B-B14F-4D97-AF65-F5344CB8AC3E}">
        <p14:creationId xmlns:p14="http://schemas.microsoft.com/office/powerpoint/2010/main" val="349433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8750" y="560962"/>
            <a:ext cx="6172200" cy="729497"/>
          </a:xfrm>
        </p:spPr>
        <p:txBody>
          <a:bodyPr/>
          <a:lstStyle/>
          <a:p>
            <a:r>
              <a:rPr lang="en-US" dirty="0">
                <a:solidFill>
                  <a:schemeClr val="tx1"/>
                </a:solidFill>
              </a:rPr>
              <a:t>Begin the test</a:t>
            </a:r>
          </a:p>
        </p:txBody>
      </p:sp>
      <p:grpSp>
        <p:nvGrpSpPr>
          <p:cNvPr id="3" name="Group 2"/>
          <p:cNvGrpSpPr/>
          <p:nvPr/>
        </p:nvGrpSpPr>
        <p:grpSpPr>
          <a:xfrm>
            <a:off x="1524000" y="1411254"/>
            <a:ext cx="5886450" cy="2892491"/>
            <a:chOff x="609601" y="1705945"/>
            <a:chExt cx="7848600" cy="385665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705945"/>
              <a:ext cx="7848600" cy="385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52901" y="1735766"/>
              <a:ext cx="990600" cy="114300"/>
            </a:xfrm>
            <a:prstGeom prst="rect">
              <a:avLst/>
            </a:prstGeom>
            <a:solidFill>
              <a:schemeClr val="tx1">
                <a:lumMod val="50000"/>
              </a:schemeClr>
            </a:solidFill>
            <a:ln>
              <a:solidFill>
                <a:schemeClr val="tx1">
                  <a:lumMod val="50000"/>
                </a:schemeClr>
              </a:solidFill>
            </a:ln>
          </p:spPr>
          <p:txBody>
            <a:bodyPr vert="horz" wrap="square" lIns="68580" tIns="34290" rIns="68580" bIns="34290" rtlCol="0" anchor="ctr">
              <a:noAutofit/>
            </a:bodyPr>
            <a:lstStyle/>
            <a:p>
              <a:r>
                <a:rPr lang="en-US" sz="525" dirty="0">
                  <a:solidFill>
                    <a:schemeClr val="bg2">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John Tyler</a:t>
              </a:r>
            </a:p>
          </p:txBody>
        </p:sp>
      </p:grpSp>
      <p:pic>
        <p:nvPicPr>
          <p:cNvPr id="5" name="Picture 4">
            <a:extLst>
              <a:ext uri="{FF2B5EF4-FFF2-40B4-BE49-F238E27FC236}">
                <a16:creationId xmlns:a16="http://schemas.microsoft.com/office/drawing/2014/main" id="{46FDF4D9-E075-6048-135F-AD0EF6BDE40C}"/>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421192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204CD-89B7-F862-BA85-AF2D5C6556FB}"/>
              </a:ext>
            </a:extLst>
          </p:cNvPr>
          <p:cNvPicPr>
            <a:picLocks noChangeAspect="1"/>
          </p:cNvPicPr>
          <p:nvPr/>
        </p:nvPicPr>
        <p:blipFill>
          <a:blip r:embed="rId3"/>
          <a:stretch>
            <a:fillRect/>
          </a:stretch>
        </p:blipFill>
        <p:spPr>
          <a:xfrm>
            <a:off x="457200" y="5158408"/>
            <a:ext cx="2362200" cy="556592"/>
          </a:xfrm>
          <a:prstGeom prst="rect">
            <a:avLst/>
          </a:prstGeom>
        </p:spPr>
      </p:pic>
      <p:sp>
        <p:nvSpPr>
          <p:cNvPr id="5" name="Title 4"/>
          <p:cNvSpPr>
            <a:spLocks noGrp="1"/>
          </p:cNvSpPr>
          <p:nvPr>
            <p:ph type="title" idx="4294967295"/>
          </p:nvPr>
        </p:nvSpPr>
        <p:spPr>
          <a:xfrm>
            <a:off x="272418" y="2525911"/>
            <a:ext cx="1569673" cy="663179"/>
          </a:xfrm>
        </p:spPr>
        <p:txBody>
          <a:bodyPr>
            <a:noAutofit/>
          </a:bodyPr>
          <a:lstStyle/>
          <a:p>
            <a:r>
              <a:rPr lang="en-US" sz="3000" dirty="0">
                <a:solidFill>
                  <a:schemeClr val="tx1"/>
                </a:solidFill>
              </a:rPr>
              <a:t>Answer Items</a:t>
            </a:r>
          </a:p>
        </p:txBody>
      </p:sp>
      <p:grpSp>
        <p:nvGrpSpPr>
          <p:cNvPr id="9" name="Group 8"/>
          <p:cNvGrpSpPr/>
          <p:nvPr/>
        </p:nvGrpSpPr>
        <p:grpSpPr>
          <a:xfrm>
            <a:off x="2161389" y="747834"/>
            <a:ext cx="5579144" cy="4449880"/>
            <a:chOff x="1384300" y="1295400"/>
            <a:chExt cx="6375400" cy="478155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1295400"/>
              <a:ext cx="6375400" cy="478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453116" y="1336159"/>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Calibri" panose="020F0502020204030204"/>
              </a:endParaRPr>
            </a:p>
          </p:txBody>
        </p:sp>
      </p:grpSp>
      <p:grpSp>
        <p:nvGrpSpPr>
          <p:cNvPr id="2" name="Group 1">
            <a:extLst>
              <a:ext uri="{FF2B5EF4-FFF2-40B4-BE49-F238E27FC236}">
                <a16:creationId xmlns:a16="http://schemas.microsoft.com/office/drawing/2014/main" id="{8CDB18C8-0A9C-45B8-9E67-E7E2095DA018}"/>
              </a:ext>
            </a:extLst>
          </p:cNvPr>
          <p:cNvGrpSpPr/>
          <p:nvPr/>
        </p:nvGrpSpPr>
        <p:grpSpPr>
          <a:xfrm>
            <a:off x="1989583" y="757142"/>
            <a:ext cx="6127577" cy="4449880"/>
            <a:chOff x="2863520" y="1292992"/>
            <a:chExt cx="6464971" cy="4848728"/>
          </a:xfrm>
        </p:grpSpPr>
        <p:grpSp>
          <p:nvGrpSpPr>
            <p:cNvPr id="10" name="Group 9"/>
            <p:cNvGrpSpPr/>
            <p:nvPr/>
          </p:nvGrpSpPr>
          <p:grpSpPr>
            <a:xfrm>
              <a:off x="2863520" y="1292992"/>
              <a:ext cx="6464971" cy="4848728"/>
              <a:chOff x="1564758" y="1743741"/>
              <a:chExt cx="6464971" cy="4848728"/>
            </a:xfrm>
          </p:grpSpPr>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4758" y="1743741"/>
                <a:ext cx="6464971" cy="484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1649819" y="1746401"/>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Calibri" panose="020F0502020204030204"/>
                </a:endParaRPr>
              </a:p>
            </p:txBody>
          </p:sp>
        </p:grpSp>
        <p:sp>
          <p:nvSpPr>
            <p:cNvPr id="12" name="Right Arrow 11"/>
            <p:cNvSpPr/>
            <p:nvPr/>
          </p:nvSpPr>
          <p:spPr>
            <a:xfrm>
              <a:off x="3200400" y="5364586"/>
              <a:ext cx="20452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Calibri" panose="020F0502020204030204"/>
              </a:endParaRPr>
            </a:p>
          </p:txBody>
        </p:sp>
      </p:grpSp>
    </p:spTree>
    <p:extLst>
      <p:ext uri="{BB962C8B-B14F-4D97-AF65-F5344CB8AC3E}">
        <p14:creationId xmlns:p14="http://schemas.microsoft.com/office/powerpoint/2010/main" val="17015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295" y="1660471"/>
            <a:ext cx="1914905" cy="116940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4"/>
          <a:srcRect l="29564" t="42584" r="29153" b="40760"/>
          <a:stretch/>
        </p:blipFill>
        <p:spPr>
          <a:xfrm>
            <a:off x="4912518" y="1648773"/>
            <a:ext cx="2745582" cy="706041"/>
          </a:xfrm>
          <a:prstGeom prst="rect">
            <a:avLst/>
          </a:prstGeom>
          <a:noFill/>
          <a:ln w="9525">
            <a:solidFill>
              <a:schemeClr val="bg1">
                <a:lumMod val="75000"/>
              </a:schemeClr>
            </a:solidFill>
            <a:miter lim="800000"/>
            <a:headEnd/>
            <a:tailEnd/>
          </a:ln>
        </p:spPr>
      </p:pic>
      <p:sp>
        <p:nvSpPr>
          <p:cNvPr id="10" name="Rounded Rectangle 9"/>
          <p:cNvSpPr/>
          <p:nvPr/>
        </p:nvSpPr>
        <p:spPr>
          <a:xfrm>
            <a:off x="1937883" y="971550"/>
            <a:ext cx="1914526"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Practice Items</a:t>
            </a:r>
          </a:p>
        </p:txBody>
      </p:sp>
      <p:sp>
        <p:nvSpPr>
          <p:cNvPr id="12" name="Rounded Rectangle 11"/>
          <p:cNvSpPr/>
          <p:nvPr/>
        </p:nvSpPr>
        <p:spPr>
          <a:xfrm>
            <a:off x="5389245" y="4033726"/>
            <a:ext cx="1868805"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Monitor Password</a:t>
            </a:r>
          </a:p>
        </p:txBody>
      </p:sp>
      <p:sp>
        <p:nvSpPr>
          <p:cNvPr id="14" name="Rounded Rectangle 13"/>
          <p:cNvSpPr/>
          <p:nvPr/>
        </p:nvSpPr>
        <p:spPr>
          <a:xfrm>
            <a:off x="5350907" y="987500"/>
            <a:ext cx="1868805"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Item Time Limits</a:t>
            </a:r>
          </a:p>
        </p:txBody>
      </p:sp>
      <p:sp>
        <p:nvSpPr>
          <p:cNvPr id="13" name="Rounded Rectangle 12"/>
          <p:cNvSpPr/>
          <p:nvPr/>
        </p:nvSpPr>
        <p:spPr>
          <a:xfrm>
            <a:off x="2037756" y="3993087"/>
            <a:ext cx="1914526" cy="5715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50" dirty="0">
                <a:solidFill>
                  <a:prstClr val="white"/>
                </a:solidFill>
              </a:rPr>
              <a:t>Pause or Stop a Test</a:t>
            </a:r>
          </a:p>
          <a:p>
            <a:pPr algn="ctr">
              <a:defRPr/>
            </a:pPr>
            <a:r>
              <a:rPr lang="en-US" sz="1350" dirty="0">
                <a:solidFill>
                  <a:prstClr val="white"/>
                </a:solidFill>
              </a:rPr>
              <a:t>(Ctrl + A)</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627" t="42219" r="8159" b="29863"/>
          <a:stretch/>
        </p:blipFill>
        <p:spPr bwMode="auto">
          <a:xfrm>
            <a:off x="1600200" y="3092470"/>
            <a:ext cx="2732484" cy="78926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5143500" y="2890468"/>
            <a:ext cx="2338388" cy="1015189"/>
            <a:chOff x="5467191" y="3974457"/>
            <a:chExt cx="3117850" cy="1353585"/>
          </a:xfrm>
        </p:grpSpPr>
        <p:pic>
          <p:nvPicPr>
            <p:cNvPr id="7" name="Picture 6"/>
            <p:cNvPicPr>
              <a:picLocks noChangeAspect="1"/>
            </p:cNvPicPr>
            <p:nvPr/>
          </p:nvPicPr>
          <p:blipFill>
            <a:blip r:embed="rId6"/>
            <a:stretch>
              <a:fillRect/>
            </a:stretch>
          </p:blipFill>
          <p:spPr>
            <a:xfrm>
              <a:off x="5467191" y="3974457"/>
              <a:ext cx="3117850" cy="1353585"/>
            </a:xfrm>
            <a:prstGeom prst="rect">
              <a:avLst/>
            </a:prstGeom>
            <a:noFill/>
            <a:ln w="9525">
              <a:solidFill>
                <a:schemeClr val="bg1">
                  <a:lumMod val="75000"/>
                </a:schemeClr>
              </a:solidFill>
              <a:miter lim="800000"/>
              <a:headEnd/>
              <a:tailEnd/>
            </a:ln>
          </p:spPr>
        </p:pic>
        <p:sp>
          <p:nvSpPr>
            <p:cNvPr id="2" name="TextBox 1"/>
            <p:cNvSpPr txBox="1"/>
            <p:nvPr/>
          </p:nvSpPr>
          <p:spPr>
            <a:xfrm>
              <a:off x="6248400" y="4466584"/>
              <a:ext cx="1504790" cy="400109"/>
            </a:xfrm>
            <a:prstGeom prst="rect">
              <a:avLst/>
            </a:prstGeom>
            <a:noFill/>
          </p:spPr>
          <p:txBody>
            <a:bodyPr wrap="square" rtlCol="0">
              <a:spAutoFit/>
            </a:bodyPr>
            <a:lstStyle/>
            <a:p>
              <a:pPr algn="ctr"/>
              <a:r>
                <a:rPr lang="en-US" sz="1350" dirty="0"/>
                <a:t>ADMIN</a:t>
              </a:r>
            </a:p>
          </p:txBody>
        </p:sp>
      </p:grpSp>
      <p:pic>
        <p:nvPicPr>
          <p:cNvPr id="3" name="Picture 2">
            <a:extLst>
              <a:ext uri="{FF2B5EF4-FFF2-40B4-BE49-F238E27FC236}">
                <a16:creationId xmlns:a16="http://schemas.microsoft.com/office/drawing/2014/main" id="{2A2DE318-5929-04F7-FAA0-D66427D86130}"/>
              </a:ext>
            </a:extLst>
          </p:cNvPr>
          <p:cNvPicPr>
            <a:picLocks noChangeAspect="1"/>
          </p:cNvPicPr>
          <p:nvPr/>
        </p:nvPicPr>
        <p:blipFill>
          <a:blip r:embed="rId7"/>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116162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0-#ppt_w/2"/>
                                          </p:val>
                                        </p:tav>
                                        <p:tav tm="100000">
                                          <p:val>
                                            <p:strVal val="#ppt_x"/>
                                          </p:val>
                                        </p:tav>
                                      </p:tavLst>
                                    </p:anim>
                                    <p:anim calcmode="lin" valueType="num">
                                      <p:cBhvr additive="base">
                                        <p:cTn id="18" dur="500" fill="hold"/>
                                        <p:tgtEl>
                                          <p:spTgt spid="205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solidFill>
                  <a:schemeClr val="tx1"/>
                </a:solidFill>
              </a:rPr>
              <a:t>End of assessment</a:t>
            </a:r>
            <a:br>
              <a:rPr lang="en-US" dirty="0"/>
            </a:br>
            <a:endParaRPr lang="en-US" sz="1800" dirty="0"/>
          </a:p>
        </p:txBody>
      </p:sp>
      <p:pic>
        <p:nvPicPr>
          <p:cNvPr id="4" name="Picture 3">
            <a:extLst>
              <a:ext uri="{FF2B5EF4-FFF2-40B4-BE49-F238E27FC236}">
                <a16:creationId xmlns:a16="http://schemas.microsoft.com/office/drawing/2014/main" id="{7F237DCD-17C6-4667-8527-56A80ADACD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2652" y="914135"/>
            <a:ext cx="4802880" cy="4196998"/>
          </a:xfrm>
          <a:prstGeom prst="rect">
            <a:avLst/>
          </a:prstGeom>
        </p:spPr>
      </p:pic>
      <p:pic>
        <p:nvPicPr>
          <p:cNvPr id="3" name="Picture 2">
            <a:extLst>
              <a:ext uri="{FF2B5EF4-FFF2-40B4-BE49-F238E27FC236}">
                <a16:creationId xmlns:a16="http://schemas.microsoft.com/office/drawing/2014/main" id="{50221BCB-E33E-BE8A-87B6-5093D7E7D629}"/>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422133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solidFill>
                  <a:schemeClr val="tx1"/>
                </a:solidFill>
              </a:rPr>
              <a:t>The Administrator Experience</a:t>
            </a:r>
          </a:p>
        </p:txBody>
      </p:sp>
      <p:pic>
        <p:nvPicPr>
          <p:cNvPr id="8" name="Picture 7" descr="A person smiling for the camera&#10;&#10;Description automatically generated with medium confidence">
            <a:extLst>
              <a:ext uri="{FF2B5EF4-FFF2-40B4-BE49-F238E27FC236}">
                <a16:creationId xmlns:a16="http://schemas.microsoft.com/office/drawing/2014/main" id="{5253B0C6-9EF4-4F28-BB71-F39377144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257300"/>
            <a:ext cx="2990850" cy="3987800"/>
          </a:xfrm>
          <a:prstGeom prst="rect">
            <a:avLst/>
          </a:prstGeom>
        </p:spPr>
      </p:pic>
      <p:pic>
        <p:nvPicPr>
          <p:cNvPr id="3" name="Picture 2">
            <a:extLst>
              <a:ext uri="{FF2B5EF4-FFF2-40B4-BE49-F238E27FC236}">
                <a16:creationId xmlns:a16="http://schemas.microsoft.com/office/drawing/2014/main" id="{6870EB9F-1D79-FD5F-F3DC-473BB1186E35}"/>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643254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solidFill>
                  <a:schemeClr val="tx1"/>
                </a:solidFill>
              </a:rPr>
              <a:t>Administrator Login</a:t>
            </a:r>
            <a:br>
              <a:rPr lang="en-US" dirty="0"/>
            </a:br>
            <a:endParaRPr lang="en-US" sz="1800" dirty="0"/>
          </a:p>
        </p:txBody>
      </p:sp>
      <p:pic>
        <p:nvPicPr>
          <p:cNvPr id="6" name="Picture 5">
            <a:extLst>
              <a:ext uri="{FF2B5EF4-FFF2-40B4-BE49-F238E27FC236}">
                <a16:creationId xmlns:a16="http://schemas.microsoft.com/office/drawing/2014/main" id="{A8E10BB0-C433-2159-A85D-733FFD46003D}"/>
              </a:ext>
            </a:extLst>
          </p:cNvPr>
          <p:cNvPicPr>
            <a:picLocks noChangeAspect="1"/>
          </p:cNvPicPr>
          <p:nvPr/>
        </p:nvPicPr>
        <p:blipFill rotWithShape="1">
          <a:blip r:embed="rId3">
            <a:extLst>
              <a:ext uri="{28A0092B-C50C-407E-A947-70E740481C1C}">
                <a14:useLocalDpi xmlns:a14="http://schemas.microsoft.com/office/drawing/2010/main" val="0"/>
              </a:ext>
            </a:extLst>
          </a:blip>
          <a:srcRect t="11103" b="11103"/>
          <a:stretch/>
        </p:blipFill>
        <p:spPr>
          <a:xfrm>
            <a:off x="152400" y="640013"/>
            <a:ext cx="6523921" cy="4434973"/>
          </a:xfrm>
          <a:prstGeom prst="rect">
            <a:avLst/>
          </a:prstGeom>
        </p:spPr>
      </p:pic>
      <p:sp>
        <p:nvSpPr>
          <p:cNvPr id="7" name="Oval 6">
            <a:extLst>
              <a:ext uri="{FF2B5EF4-FFF2-40B4-BE49-F238E27FC236}">
                <a16:creationId xmlns:a16="http://schemas.microsoft.com/office/drawing/2014/main" id="{D8E90729-8755-4DF3-F822-86C95B16CBFD}"/>
              </a:ext>
            </a:extLst>
          </p:cNvPr>
          <p:cNvSpPr/>
          <p:nvPr/>
        </p:nvSpPr>
        <p:spPr>
          <a:xfrm>
            <a:off x="1828800" y="3619500"/>
            <a:ext cx="1295400" cy="9144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2DE5EE-792D-7B58-21FB-B04E5EEE10BB}"/>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84234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4BA6-4354-4EA3-943A-1A472A475292}"/>
              </a:ext>
            </a:extLst>
          </p:cNvPr>
          <p:cNvSpPr>
            <a:spLocks noGrp="1"/>
          </p:cNvSpPr>
          <p:nvPr>
            <p:ph type="title"/>
          </p:nvPr>
        </p:nvSpPr>
        <p:spPr/>
        <p:txBody>
          <a:bodyPr/>
          <a:lstStyle/>
          <a:p>
            <a:r>
              <a:rPr lang="en-US" dirty="0">
                <a:solidFill>
                  <a:schemeClr val="tx1"/>
                </a:solidFill>
              </a:rPr>
              <a:t>Defining Kindergarten Readiness</a:t>
            </a:r>
          </a:p>
        </p:txBody>
      </p:sp>
      <p:sp>
        <p:nvSpPr>
          <p:cNvPr id="4" name="Text Placeholder 3">
            <a:extLst>
              <a:ext uri="{FF2B5EF4-FFF2-40B4-BE49-F238E27FC236}">
                <a16:creationId xmlns:a16="http://schemas.microsoft.com/office/drawing/2014/main" id="{E7EEC76F-C9EE-4D62-B8AB-3E9C90E96933}"/>
              </a:ext>
            </a:extLst>
          </p:cNvPr>
          <p:cNvSpPr>
            <a:spLocks noGrp="1"/>
          </p:cNvSpPr>
          <p:nvPr>
            <p:ph type="body" sz="quarter" idx="11"/>
          </p:nvPr>
        </p:nvSpPr>
        <p:spPr/>
        <p:txBody>
          <a:bodyPr>
            <a:normAutofit fontScale="92500" lnSpcReduction="20000"/>
          </a:bodyPr>
          <a:lstStyle/>
          <a:p>
            <a:r>
              <a:rPr lang="en-US" dirty="0"/>
              <a:t>Who takes the test? </a:t>
            </a:r>
          </a:p>
        </p:txBody>
      </p:sp>
      <p:sp>
        <p:nvSpPr>
          <p:cNvPr id="5" name="Text Placeholder 4">
            <a:extLst>
              <a:ext uri="{FF2B5EF4-FFF2-40B4-BE49-F238E27FC236}">
                <a16:creationId xmlns:a16="http://schemas.microsoft.com/office/drawing/2014/main" id="{1AB5C647-7F0D-47CA-BA49-AB3CDE0C3434}"/>
              </a:ext>
            </a:extLst>
          </p:cNvPr>
          <p:cNvSpPr>
            <a:spLocks noGrp="1"/>
          </p:cNvSpPr>
          <p:nvPr>
            <p:ph type="body" sz="quarter" idx="12"/>
          </p:nvPr>
        </p:nvSpPr>
        <p:spPr/>
        <p:txBody>
          <a:bodyPr>
            <a:normAutofit fontScale="92500" lnSpcReduction="20000"/>
          </a:bodyPr>
          <a:lstStyle/>
          <a:p>
            <a:r>
              <a:rPr lang="en-US" dirty="0"/>
              <a:t>When do they test? </a:t>
            </a:r>
          </a:p>
        </p:txBody>
      </p:sp>
      <p:sp>
        <p:nvSpPr>
          <p:cNvPr id="6" name="Text Placeholder 5">
            <a:extLst>
              <a:ext uri="{FF2B5EF4-FFF2-40B4-BE49-F238E27FC236}">
                <a16:creationId xmlns:a16="http://schemas.microsoft.com/office/drawing/2014/main" id="{77927C80-DD81-4AA6-BC2C-B823BC17D68A}"/>
              </a:ext>
            </a:extLst>
          </p:cNvPr>
          <p:cNvSpPr>
            <a:spLocks noGrp="1"/>
          </p:cNvSpPr>
          <p:nvPr>
            <p:ph type="body" sz="quarter" idx="13"/>
          </p:nvPr>
        </p:nvSpPr>
        <p:spPr/>
        <p:txBody>
          <a:bodyPr>
            <a:normAutofit fontScale="92500" lnSpcReduction="20000"/>
          </a:bodyPr>
          <a:lstStyle/>
          <a:p>
            <a:r>
              <a:rPr lang="en-US" dirty="0"/>
              <a:t>Metrics</a:t>
            </a:r>
          </a:p>
        </p:txBody>
      </p:sp>
      <p:sp>
        <p:nvSpPr>
          <p:cNvPr id="7" name="Text Placeholder 6">
            <a:extLst>
              <a:ext uri="{FF2B5EF4-FFF2-40B4-BE49-F238E27FC236}">
                <a16:creationId xmlns:a16="http://schemas.microsoft.com/office/drawing/2014/main" id="{C31FC2AF-8D64-4D44-9F1E-6D6EBF351DED}"/>
              </a:ext>
            </a:extLst>
          </p:cNvPr>
          <p:cNvSpPr>
            <a:spLocks noGrp="1"/>
          </p:cNvSpPr>
          <p:nvPr>
            <p:ph type="body" sz="quarter" idx="14"/>
          </p:nvPr>
        </p:nvSpPr>
        <p:spPr/>
        <p:txBody>
          <a:bodyPr/>
          <a:lstStyle/>
          <a:p>
            <a:pPr marL="285750" indent="-285750" algn="l">
              <a:buFont typeface="Arial" panose="020B0604020202020204" pitchFamily="34" charset="0"/>
              <a:buChar char="•"/>
            </a:pPr>
            <a:r>
              <a:rPr lang="en-US" dirty="0"/>
              <a:t>All public school and charter school K</a:t>
            </a:r>
          </a:p>
          <a:p>
            <a:pPr marL="285750" indent="-285750" algn="l">
              <a:buFont typeface="Arial" panose="020B0604020202020204" pitchFamily="34" charset="0"/>
              <a:buChar char="•"/>
            </a:pPr>
            <a:r>
              <a:rPr lang="en-US" dirty="0"/>
              <a:t>All public Pre-K</a:t>
            </a:r>
          </a:p>
          <a:p>
            <a:pPr marL="285750" indent="-285750" algn="l">
              <a:buFont typeface="Arial" panose="020B0604020202020204" pitchFamily="34" charset="0"/>
              <a:buChar char="•"/>
            </a:pPr>
            <a:r>
              <a:rPr lang="en-US" dirty="0"/>
              <a:t>All Collaborative Pre-K</a:t>
            </a:r>
          </a:p>
          <a:p>
            <a:pPr marL="285750" indent="-285750" algn="l">
              <a:buFont typeface="Arial" panose="020B0604020202020204" pitchFamily="34" charset="0"/>
              <a:buChar char="•"/>
            </a:pPr>
            <a:r>
              <a:rPr lang="en-US" dirty="0"/>
              <a:t>All SIPs</a:t>
            </a:r>
          </a:p>
        </p:txBody>
      </p:sp>
      <p:sp>
        <p:nvSpPr>
          <p:cNvPr id="8" name="Text Placeholder 7">
            <a:extLst>
              <a:ext uri="{FF2B5EF4-FFF2-40B4-BE49-F238E27FC236}">
                <a16:creationId xmlns:a16="http://schemas.microsoft.com/office/drawing/2014/main" id="{3F95F9EB-EF05-4462-8608-46C811B9E787}"/>
              </a:ext>
            </a:extLst>
          </p:cNvPr>
          <p:cNvSpPr>
            <a:spLocks noGrp="1"/>
          </p:cNvSpPr>
          <p:nvPr>
            <p:ph type="body" sz="quarter" idx="15"/>
          </p:nvPr>
        </p:nvSpPr>
        <p:spPr/>
        <p:txBody>
          <a:bodyPr>
            <a:normAutofit fontScale="85000" lnSpcReduction="10000"/>
          </a:bodyPr>
          <a:lstStyle/>
          <a:p>
            <a:pPr marL="285750" indent="-285750" algn="l">
              <a:buFont typeface="Arial" panose="020B0604020202020204" pitchFamily="34" charset="0"/>
              <a:buChar char="•"/>
            </a:pPr>
            <a:r>
              <a:rPr lang="en-US" dirty="0"/>
              <a:t>Pre-Test in Fall</a:t>
            </a:r>
          </a:p>
          <a:p>
            <a:pPr marL="285750" indent="-285750" algn="l">
              <a:buFont typeface="Arial" panose="020B0604020202020204" pitchFamily="34" charset="0"/>
              <a:buChar char="•"/>
            </a:pPr>
            <a:r>
              <a:rPr lang="en-US" dirty="0"/>
              <a:t>July 20  – September 22 (test within first 30 school days)</a:t>
            </a:r>
          </a:p>
          <a:p>
            <a:pPr marL="285750" indent="-285750" algn="l">
              <a:buFont typeface="Arial" panose="020B0604020202020204" pitchFamily="34" charset="0"/>
              <a:buChar char="•"/>
            </a:pPr>
            <a:r>
              <a:rPr lang="en-US" dirty="0"/>
              <a:t>Post –Test in Spring</a:t>
            </a:r>
          </a:p>
          <a:p>
            <a:pPr marL="285750" indent="-285750" algn="l">
              <a:buFont typeface="Arial" panose="020B0604020202020204" pitchFamily="34" charset="0"/>
              <a:buChar char="•"/>
            </a:pPr>
            <a:r>
              <a:rPr lang="en-US" dirty="0"/>
              <a:t>April 1, 2024 –May 10, 2024</a:t>
            </a:r>
          </a:p>
          <a:p>
            <a:pPr marL="285750" indent="-285750" algn="l">
              <a:buFont typeface="Arial" panose="020B0604020202020204" pitchFamily="34" charset="0"/>
              <a:buChar char="•"/>
            </a:pPr>
            <a:r>
              <a:rPr lang="en-US" dirty="0">
                <a:hlinkClick r:id="rId3"/>
              </a:rPr>
              <a:t>Key Dates (23-24)</a:t>
            </a:r>
            <a:endParaRPr lang="en-US" dirty="0"/>
          </a:p>
          <a:p>
            <a:pPr marL="285750" indent="-285750" algn="l">
              <a:buFont typeface="Arial" panose="020B0604020202020204" pitchFamily="34" charset="0"/>
              <a:buChar char="•"/>
            </a:pPr>
            <a:endParaRPr lang="en-US" dirty="0"/>
          </a:p>
        </p:txBody>
      </p:sp>
      <p:sp>
        <p:nvSpPr>
          <p:cNvPr id="9" name="Text Placeholder 8">
            <a:extLst>
              <a:ext uri="{FF2B5EF4-FFF2-40B4-BE49-F238E27FC236}">
                <a16:creationId xmlns:a16="http://schemas.microsoft.com/office/drawing/2014/main" id="{B11F7B34-F349-492E-BDE3-DD55BB149C07}"/>
              </a:ext>
            </a:extLst>
          </p:cNvPr>
          <p:cNvSpPr>
            <a:spLocks noGrp="1"/>
          </p:cNvSpPr>
          <p:nvPr>
            <p:ph type="body" sz="quarter" idx="16"/>
          </p:nvPr>
        </p:nvSpPr>
        <p:spPr/>
        <p:txBody>
          <a:bodyPr/>
          <a:lstStyle/>
          <a:p>
            <a:pPr marL="285750" indent="-285750" algn="l">
              <a:buFont typeface="Arial" panose="020B0604020202020204" pitchFamily="34" charset="0"/>
              <a:buChar char="•"/>
            </a:pPr>
            <a:r>
              <a:rPr lang="en-US" dirty="0"/>
              <a:t>Kindergarten</a:t>
            </a:r>
          </a:p>
          <a:p>
            <a:pPr marL="285750" indent="-285750" algn="l">
              <a:buFont typeface="Arial" panose="020B0604020202020204" pitchFamily="34" charset="0"/>
              <a:buChar char="•"/>
            </a:pPr>
            <a:r>
              <a:rPr lang="en-US" dirty="0"/>
              <a:t>Fall –</a:t>
            </a:r>
            <a:r>
              <a:rPr lang="en-US" b="1" dirty="0"/>
              <a:t>SS 530</a:t>
            </a:r>
          </a:p>
          <a:p>
            <a:pPr marL="285750" indent="-285750" algn="l">
              <a:buFont typeface="Arial" panose="020B0604020202020204" pitchFamily="34" charset="0"/>
              <a:buChar char="•"/>
            </a:pPr>
            <a:r>
              <a:rPr lang="en-US" dirty="0"/>
              <a:t>Spring –</a:t>
            </a:r>
            <a:r>
              <a:rPr lang="en-US" b="1" dirty="0"/>
              <a:t>SS 681</a:t>
            </a:r>
          </a:p>
          <a:p>
            <a:pPr marL="285750" indent="-285750" algn="l">
              <a:buFont typeface="Arial" panose="020B0604020202020204" pitchFamily="34" charset="0"/>
              <a:buChar char="•"/>
            </a:pPr>
            <a:r>
              <a:rPr lang="en-US" dirty="0"/>
              <a:t>Pre-K -Spring – </a:t>
            </a:r>
            <a:r>
              <a:rPr lang="en-US" b="1" dirty="0"/>
              <a:t>SS 498</a:t>
            </a:r>
            <a:endParaRPr lang="en-US" dirty="0"/>
          </a:p>
        </p:txBody>
      </p:sp>
      <p:pic>
        <p:nvPicPr>
          <p:cNvPr id="10" name="Picture 9" descr="Icon&#10;&#10;Description automatically generated">
            <a:extLst>
              <a:ext uri="{FF2B5EF4-FFF2-40B4-BE49-F238E27FC236}">
                <a16:creationId xmlns:a16="http://schemas.microsoft.com/office/drawing/2014/main" id="{E63934A3-BB26-407E-95C2-9263FABC0D8C}"/>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85800" y="1180032"/>
            <a:ext cx="2057400" cy="2057400"/>
          </a:xfrm>
          <a:prstGeom prst="rect">
            <a:avLst/>
          </a:prstGeom>
        </p:spPr>
      </p:pic>
      <p:pic>
        <p:nvPicPr>
          <p:cNvPr id="12" name="Picture 11" descr="Icon&#10;&#10;Description automatically generated">
            <a:extLst>
              <a:ext uri="{FF2B5EF4-FFF2-40B4-BE49-F238E27FC236}">
                <a16:creationId xmlns:a16="http://schemas.microsoft.com/office/drawing/2014/main" id="{CE1EB89C-49FD-41CE-8B9F-FAAE0FF77543}"/>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455350" y="1066535"/>
            <a:ext cx="2399943" cy="2399943"/>
          </a:xfrm>
          <a:prstGeom prst="rect">
            <a:avLst/>
          </a:prstGeom>
        </p:spPr>
      </p:pic>
      <p:pic>
        <p:nvPicPr>
          <p:cNvPr id="14" name="Picture 13" descr="Icon&#10;&#10;Description automatically generated">
            <a:extLst>
              <a:ext uri="{FF2B5EF4-FFF2-40B4-BE49-F238E27FC236}">
                <a16:creationId xmlns:a16="http://schemas.microsoft.com/office/drawing/2014/main" id="{203EF826-AD68-4925-99D9-F6BA01CBC6D8}"/>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6338843" y="1022648"/>
            <a:ext cx="2399943" cy="2399943"/>
          </a:xfrm>
          <a:prstGeom prst="rect">
            <a:avLst/>
          </a:prstGeom>
        </p:spPr>
      </p:pic>
      <p:pic>
        <p:nvPicPr>
          <p:cNvPr id="11" name="Picture 10">
            <a:extLst>
              <a:ext uri="{FF2B5EF4-FFF2-40B4-BE49-F238E27FC236}">
                <a16:creationId xmlns:a16="http://schemas.microsoft.com/office/drawing/2014/main" id="{D3CC396E-01D2-AEE9-B35C-F0BF3B1DED44}"/>
              </a:ext>
            </a:extLst>
          </p:cNvPr>
          <p:cNvPicPr>
            <a:picLocks noChangeAspect="1"/>
          </p:cNvPicPr>
          <p:nvPr/>
        </p:nvPicPr>
        <p:blipFill>
          <a:blip r:embed="rId7"/>
          <a:stretch>
            <a:fillRect/>
          </a:stretch>
        </p:blipFill>
        <p:spPr>
          <a:xfrm>
            <a:off x="457200" y="5177484"/>
            <a:ext cx="2286000" cy="536713"/>
          </a:xfrm>
          <a:prstGeom prst="rect">
            <a:avLst/>
          </a:prstGeom>
        </p:spPr>
      </p:pic>
    </p:spTree>
    <p:extLst>
      <p:ext uri="{BB962C8B-B14F-4D97-AF65-F5344CB8AC3E}">
        <p14:creationId xmlns:p14="http://schemas.microsoft.com/office/powerpoint/2010/main" val="2922723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00AA44-1E89-DAD1-FF95-FADD656204AA}"/>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474292" y="266700"/>
            <a:ext cx="7973852" cy="761999"/>
          </a:xfrm>
        </p:spPr>
        <p:txBody>
          <a:bodyPr>
            <a:normAutofit/>
          </a:bodyPr>
          <a:lstStyle/>
          <a:p>
            <a:r>
              <a:rPr lang="en-US" dirty="0">
                <a:solidFill>
                  <a:schemeClr val="tx1"/>
                </a:solidFill>
              </a:rPr>
              <a:t>Administrator Login</a:t>
            </a:r>
          </a:p>
        </p:txBody>
      </p:sp>
      <p:pic>
        <p:nvPicPr>
          <p:cNvPr id="3" name="Picture 2">
            <a:extLst>
              <a:ext uri="{FF2B5EF4-FFF2-40B4-BE49-F238E27FC236}">
                <a16:creationId xmlns:a16="http://schemas.microsoft.com/office/drawing/2014/main" id="{E1AE8FB0-076D-47AE-A2B1-EF2F711308AE}"/>
              </a:ext>
            </a:extLst>
          </p:cNvPr>
          <p:cNvPicPr>
            <a:picLocks noChangeAspect="1"/>
          </p:cNvPicPr>
          <p:nvPr/>
        </p:nvPicPr>
        <p:blipFill>
          <a:blip r:embed="rId4"/>
          <a:stretch>
            <a:fillRect/>
          </a:stretch>
        </p:blipFill>
        <p:spPr>
          <a:xfrm>
            <a:off x="990600" y="1048870"/>
            <a:ext cx="5334000" cy="3866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9243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AD537-6833-F860-DF02-42E5487E4AFD}"/>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198745" y="114301"/>
            <a:ext cx="8434022" cy="914399"/>
          </a:xfrm>
        </p:spPr>
        <p:txBody>
          <a:bodyPr>
            <a:normAutofit/>
          </a:bodyPr>
          <a:lstStyle/>
          <a:p>
            <a:r>
              <a:rPr lang="en-US" dirty="0">
                <a:solidFill>
                  <a:schemeClr val="tx1"/>
                </a:solidFill>
              </a:rPr>
              <a:t>Administrator Landing Page</a:t>
            </a:r>
          </a:p>
        </p:txBody>
      </p:sp>
      <p:pic>
        <p:nvPicPr>
          <p:cNvPr id="3" name="Picture 2">
            <a:extLst>
              <a:ext uri="{FF2B5EF4-FFF2-40B4-BE49-F238E27FC236}">
                <a16:creationId xmlns:a16="http://schemas.microsoft.com/office/drawing/2014/main" id="{AB2969F3-653E-4FAA-B791-C4769B33806A}"/>
              </a:ext>
            </a:extLst>
          </p:cNvPr>
          <p:cNvPicPr>
            <a:picLocks noChangeAspect="1"/>
          </p:cNvPicPr>
          <p:nvPr/>
        </p:nvPicPr>
        <p:blipFill>
          <a:blip r:embed="rId4"/>
          <a:stretch>
            <a:fillRect/>
          </a:stretch>
        </p:blipFill>
        <p:spPr>
          <a:xfrm>
            <a:off x="251996" y="876301"/>
            <a:ext cx="5648480" cy="4419600"/>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C9B739FC-3A0D-45C6-8111-B952F2899691}"/>
              </a:ext>
            </a:extLst>
          </p:cNvPr>
          <p:cNvSpPr/>
          <p:nvPr/>
        </p:nvSpPr>
        <p:spPr>
          <a:xfrm>
            <a:off x="533400" y="2463678"/>
            <a:ext cx="1127908" cy="144600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nvGrpSpPr>
          <p:cNvPr id="11" name="Group 10">
            <a:extLst>
              <a:ext uri="{FF2B5EF4-FFF2-40B4-BE49-F238E27FC236}">
                <a16:creationId xmlns:a16="http://schemas.microsoft.com/office/drawing/2014/main" id="{F7D9EFCA-39F7-4C89-9BC8-457586EDC0CB}"/>
              </a:ext>
            </a:extLst>
          </p:cNvPr>
          <p:cNvGrpSpPr/>
          <p:nvPr/>
        </p:nvGrpSpPr>
        <p:grpSpPr>
          <a:xfrm>
            <a:off x="296701" y="876301"/>
            <a:ext cx="5683927" cy="4419600"/>
            <a:chOff x="2883889" y="400483"/>
            <a:chExt cx="8171142" cy="6057033"/>
          </a:xfrm>
        </p:grpSpPr>
        <p:pic>
          <p:nvPicPr>
            <p:cNvPr id="4" name="Picture 3">
              <a:extLst>
                <a:ext uri="{FF2B5EF4-FFF2-40B4-BE49-F238E27FC236}">
                  <a16:creationId xmlns:a16="http://schemas.microsoft.com/office/drawing/2014/main" id="{709C7374-F3EB-497C-BA6B-37C375F80051}"/>
                </a:ext>
              </a:extLst>
            </p:cNvPr>
            <p:cNvPicPr>
              <a:picLocks noChangeAspect="1"/>
            </p:cNvPicPr>
            <p:nvPr/>
          </p:nvPicPr>
          <p:blipFill>
            <a:blip r:embed="rId5"/>
            <a:stretch>
              <a:fillRect/>
            </a:stretch>
          </p:blipFill>
          <p:spPr>
            <a:xfrm>
              <a:off x="2883889" y="400483"/>
              <a:ext cx="8171142" cy="6057033"/>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E982F45-4B54-4C63-A500-DB1614ADBC9B}"/>
                </a:ext>
              </a:extLst>
            </p:cNvPr>
            <p:cNvGrpSpPr/>
            <p:nvPr/>
          </p:nvGrpSpPr>
          <p:grpSpPr>
            <a:xfrm>
              <a:off x="7077456" y="3739896"/>
              <a:ext cx="466344" cy="614043"/>
              <a:chOff x="7077456" y="3739896"/>
              <a:chExt cx="466344" cy="614043"/>
            </a:xfrm>
          </p:grpSpPr>
          <p:sp>
            <p:nvSpPr>
              <p:cNvPr id="7" name="Rectangle 6">
                <a:extLst>
                  <a:ext uri="{FF2B5EF4-FFF2-40B4-BE49-F238E27FC236}">
                    <a16:creationId xmlns:a16="http://schemas.microsoft.com/office/drawing/2014/main" id="{BFEE9C01-BEBE-42D7-864A-38413E568BFE}"/>
                  </a:ext>
                </a:extLst>
              </p:cNvPr>
              <p:cNvSpPr/>
              <p:nvPr/>
            </p:nvSpPr>
            <p:spPr>
              <a:xfrm>
                <a:off x="7095744" y="3739896"/>
                <a:ext cx="448056"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0AEDC144-1F89-457F-9987-8A6CFBCDF771}"/>
                  </a:ext>
                </a:extLst>
              </p:cNvPr>
              <p:cNvSpPr/>
              <p:nvPr/>
            </p:nvSpPr>
            <p:spPr>
              <a:xfrm>
                <a:off x="7077456" y="4262499"/>
                <a:ext cx="448056"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6" name="Rectangle 5">
            <a:extLst>
              <a:ext uri="{FF2B5EF4-FFF2-40B4-BE49-F238E27FC236}">
                <a16:creationId xmlns:a16="http://schemas.microsoft.com/office/drawing/2014/main" id="{CD28D5DC-187C-432B-B237-F62BEEB76854}"/>
              </a:ext>
            </a:extLst>
          </p:cNvPr>
          <p:cNvSpPr/>
          <p:nvPr/>
        </p:nvSpPr>
        <p:spPr>
          <a:xfrm>
            <a:off x="4876800" y="1638300"/>
            <a:ext cx="685800" cy="2286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3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AAC87-BF27-9DB4-CB10-53D0A58AF630}"/>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304800" y="181755"/>
            <a:ext cx="6172200" cy="663179"/>
          </a:xfrm>
        </p:spPr>
        <p:txBody>
          <a:bodyPr/>
          <a:lstStyle/>
          <a:p>
            <a:r>
              <a:rPr lang="en-US" dirty="0">
                <a:solidFill>
                  <a:schemeClr val="tx1"/>
                </a:solidFill>
              </a:rPr>
              <a:t>Add New Administrator</a:t>
            </a:r>
          </a:p>
        </p:txBody>
      </p:sp>
      <p:pic>
        <p:nvPicPr>
          <p:cNvPr id="3" name="Picture 2">
            <a:extLst>
              <a:ext uri="{FF2B5EF4-FFF2-40B4-BE49-F238E27FC236}">
                <a16:creationId xmlns:a16="http://schemas.microsoft.com/office/drawing/2014/main" id="{FCA4C3AD-3E66-4615-8A9E-2645538F6388}"/>
              </a:ext>
            </a:extLst>
          </p:cNvPr>
          <p:cNvPicPr>
            <a:picLocks noChangeAspect="1"/>
          </p:cNvPicPr>
          <p:nvPr/>
        </p:nvPicPr>
        <p:blipFill>
          <a:blip r:embed="rId4"/>
          <a:stretch>
            <a:fillRect/>
          </a:stretch>
        </p:blipFill>
        <p:spPr>
          <a:xfrm>
            <a:off x="331862" y="844934"/>
            <a:ext cx="5415535" cy="4244764"/>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2463D3FA-8479-487B-9C5D-E012AD04D28F}"/>
              </a:ext>
            </a:extLst>
          </p:cNvPr>
          <p:cNvSpPr/>
          <p:nvPr/>
        </p:nvSpPr>
        <p:spPr>
          <a:xfrm>
            <a:off x="1882556" y="2365649"/>
            <a:ext cx="1043435" cy="133731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6085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90501"/>
            <a:ext cx="8458200" cy="685800"/>
          </a:xfrm>
        </p:spPr>
        <p:txBody>
          <a:bodyPr>
            <a:normAutofit/>
          </a:bodyPr>
          <a:lstStyle/>
          <a:p>
            <a:r>
              <a:rPr lang="en-US" dirty="0">
                <a:solidFill>
                  <a:schemeClr val="tx1"/>
                </a:solidFill>
              </a:rPr>
              <a:t>Manage School Administrators</a:t>
            </a:r>
          </a:p>
        </p:txBody>
      </p:sp>
      <p:pic>
        <p:nvPicPr>
          <p:cNvPr id="3" name="Picture 2">
            <a:extLst>
              <a:ext uri="{FF2B5EF4-FFF2-40B4-BE49-F238E27FC236}">
                <a16:creationId xmlns:a16="http://schemas.microsoft.com/office/drawing/2014/main" id="{464002A7-D9BA-4507-B65C-0F760E3E9EA0}"/>
              </a:ext>
            </a:extLst>
          </p:cNvPr>
          <p:cNvPicPr>
            <a:picLocks noChangeAspect="1"/>
          </p:cNvPicPr>
          <p:nvPr/>
        </p:nvPicPr>
        <p:blipFill>
          <a:blip r:embed="rId3"/>
          <a:stretch>
            <a:fillRect/>
          </a:stretch>
        </p:blipFill>
        <p:spPr>
          <a:xfrm>
            <a:off x="228600" y="913689"/>
            <a:ext cx="4948782" cy="389530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407D1F0-8DEA-0750-D43B-A55F6B0749E9}"/>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373334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58C64-0D01-36AA-8758-D47584FBA94F}"/>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213560" y="114301"/>
            <a:ext cx="6796840" cy="761999"/>
          </a:xfrm>
        </p:spPr>
        <p:txBody>
          <a:bodyPr/>
          <a:lstStyle/>
          <a:p>
            <a:r>
              <a:rPr lang="en-US" dirty="0">
                <a:solidFill>
                  <a:schemeClr val="tx1"/>
                </a:solidFill>
              </a:rPr>
              <a:t>Add Administrator</a:t>
            </a:r>
          </a:p>
        </p:txBody>
      </p:sp>
      <p:pic>
        <p:nvPicPr>
          <p:cNvPr id="3" name="Picture 2">
            <a:extLst>
              <a:ext uri="{FF2B5EF4-FFF2-40B4-BE49-F238E27FC236}">
                <a16:creationId xmlns:a16="http://schemas.microsoft.com/office/drawing/2014/main" id="{73C0512F-C620-4994-858F-CAF708FAA3E8}"/>
              </a:ext>
            </a:extLst>
          </p:cNvPr>
          <p:cNvPicPr>
            <a:picLocks noChangeAspect="1"/>
          </p:cNvPicPr>
          <p:nvPr/>
        </p:nvPicPr>
        <p:blipFill>
          <a:blip r:embed="rId4"/>
          <a:stretch>
            <a:fillRect/>
          </a:stretch>
        </p:blipFill>
        <p:spPr>
          <a:xfrm>
            <a:off x="304800" y="849594"/>
            <a:ext cx="4409284" cy="4311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48815-6470-62F0-432E-6DE8C5DE7670}"/>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213560" y="114301"/>
            <a:ext cx="6796840" cy="761999"/>
          </a:xfrm>
        </p:spPr>
        <p:txBody>
          <a:bodyPr/>
          <a:lstStyle/>
          <a:p>
            <a:r>
              <a:rPr lang="en-US" dirty="0">
                <a:solidFill>
                  <a:schemeClr val="tx1"/>
                </a:solidFill>
              </a:rPr>
              <a:t>New Administrator Verification</a:t>
            </a:r>
          </a:p>
        </p:txBody>
      </p:sp>
      <p:pic>
        <p:nvPicPr>
          <p:cNvPr id="4" name="Picture 3">
            <a:extLst>
              <a:ext uri="{FF2B5EF4-FFF2-40B4-BE49-F238E27FC236}">
                <a16:creationId xmlns:a16="http://schemas.microsoft.com/office/drawing/2014/main" id="{0F1BB69C-97F7-4760-A956-41C519521515}"/>
              </a:ext>
            </a:extLst>
          </p:cNvPr>
          <p:cNvPicPr>
            <a:picLocks noChangeAspect="1"/>
          </p:cNvPicPr>
          <p:nvPr/>
        </p:nvPicPr>
        <p:blipFill>
          <a:blip r:embed="rId4"/>
          <a:stretch>
            <a:fillRect/>
          </a:stretch>
        </p:blipFill>
        <p:spPr>
          <a:xfrm>
            <a:off x="304800" y="876300"/>
            <a:ext cx="5229947" cy="4260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8481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39240-C154-C0F7-DB7D-0549157D5CEC}"/>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152400" y="114301"/>
            <a:ext cx="8153399" cy="838200"/>
          </a:xfrm>
        </p:spPr>
        <p:txBody>
          <a:bodyPr>
            <a:normAutofit/>
          </a:bodyPr>
          <a:lstStyle/>
          <a:p>
            <a:r>
              <a:rPr lang="en-US" dirty="0">
                <a:solidFill>
                  <a:schemeClr val="tx1"/>
                </a:solidFill>
              </a:rPr>
              <a:t>Administrator Added Successfully</a:t>
            </a:r>
          </a:p>
        </p:txBody>
      </p:sp>
      <p:pic>
        <p:nvPicPr>
          <p:cNvPr id="3" name="Picture 2">
            <a:extLst>
              <a:ext uri="{FF2B5EF4-FFF2-40B4-BE49-F238E27FC236}">
                <a16:creationId xmlns:a16="http://schemas.microsoft.com/office/drawing/2014/main" id="{845F05F9-5549-4741-9354-690275571838}"/>
              </a:ext>
            </a:extLst>
          </p:cNvPr>
          <p:cNvPicPr>
            <a:picLocks noChangeAspect="1"/>
          </p:cNvPicPr>
          <p:nvPr/>
        </p:nvPicPr>
        <p:blipFill>
          <a:blip r:embed="rId4"/>
          <a:stretch>
            <a:fillRect/>
          </a:stretch>
        </p:blipFill>
        <p:spPr>
          <a:xfrm>
            <a:off x="304800" y="1028700"/>
            <a:ext cx="5257800" cy="4054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1090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5" name="Picture 4" descr="A picture containing building&#10;&#10;Description generated with high confidence">
            <a:extLst>
              <a:ext uri="{FF2B5EF4-FFF2-40B4-BE49-F238E27FC236}">
                <a16:creationId xmlns:a16="http://schemas.microsoft.com/office/drawing/2014/main" id="{103A13DC-858C-4073-BAD5-1FEA3A258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595563"/>
            <a:ext cx="3453063" cy="3453063"/>
          </a:xfrm>
          <a:prstGeom prst="rect">
            <a:avLst/>
          </a:prstGeom>
        </p:spPr>
      </p:pic>
      <p:sp>
        <p:nvSpPr>
          <p:cNvPr id="2" name="Title 1"/>
          <p:cNvSpPr>
            <a:spLocks noGrp="1"/>
          </p:cNvSpPr>
          <p:nvPr>
            <p:ph type="title"/>
          </p:nvPr>
        </p:nvSpPr>
        <p:spPr>
          <a:xfrm>
            <a:off x="304800" y="342900"/>
            <a:ext cx="6172200" cy="663179"/>
          </a:xfrm>
        </p:spPr>
        <p:txBody>
          <a:bodyPr/>
          <a:lstStyle/>
          <a:p>
            <a:r>
              <a:rPr lang="en-US" dirty="0">
                <a:solidFill>
                  <a:schemeClr val="tx1"/>
                </a:solidFill>
              </a:rPr>
              <a:t>E-mail Notification</a:t>
            </a:r>
          </a:p>
        </p:txBody>
      </p:sp>
      <p:pic>
        <p:nvPicPr>
          <p:cNvPr id="3" name="Picture 2">
            <a:extLst>
              <a:ext uri="{FF2B5EF4-FFF2-40B4-BE49-F238E27FC236}">
                <a16:creationId xmlns:a16="http://schemas.microsoft.com/office/drawing/2014/main" id="{90CCEDF7-50A8-4DCB-B4B6-9DF62F62130B}"/>
              </a:ext>
            </a:extLst>
          </p:cNvPr>
          <p:cNvPicPr>
            <a:picLocks noChangeAspect="1"/>
          </p:cNvPicPr>
          <p:nvPr/>
        </p:nvPicPr>
        <p:blipFill>
          <a:blip r:embed="rId4"/>
          <a:stretch>
            <a:fillRect/>
          </a:stretch>
        </p:blipFill>
        <p:spPr>
          <a:xfrm>
            <a:off x="167776" y="2171700"/>
            <a:ext cx="8808447" cy="224519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EBD978B-4ACA-1287-DC5E-6CD093C58F24}"/>
              </a:ext>
            </a:extLst>
          </p:cNvPr>
          <p:cNvPicPr>
            <a:picLocks noChangeAspect="1"/>
          </p:cNvPicPr>
          <p:nvPr/>
        </p:nvPicPr>
        <p:blipFill>
          <a:blip r:embed="rId5"/>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185167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035BC-D914-3619-3F66-6D3C85EC9DD0}"/>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142384" y="190501"/>
            <a:ext cx="8315815" cy="990599"/>
          </a:xfrm>
        </p:spPr>
        <p:txBody>
          <a:bodyPr>
            <a:normAutofit/>
          </a:bodyPr>
          <a:lstStyle/>
          <a:p>
            <a:r>
              <a:rPr lang="en-US" dirty="0">
                <a:solidFill>
                  <a:schemeClr val="tx1"/>
                </a:solidFill>
              </a:rPr>
              <a:t>Account Activation Code</a:t>
            </a:r>
          </a:p>
        </p:txBody>
      </p:sp>
      <p:pic>
        <p:nvPicPr>
          <p:cNvPr id="3" name="Picture 2">
            <a:extLst>
              <a:ext uri="{FF2B5EF4-FFF2-40B4-BE49-F238E27FC236}">
                <a16:creationId xmlns:a16="http://schemas.microsoft.com/office/drawing/2014/main" id="{C7F2C927-481B-4480-BCA0-01C2FDAD2B2B}"/>
              </a:ext>
            </a:extLst>
          </p:cNvPr>
          <p:cNvPicPr>
            <a:picLocks noChangeAspect="1"/>
          </p:cNvPicPr>
          <p:nvPr/>
        </p:nvPicPr>
        <p:blipFill>
          <a:blip r:embed="rId4"/>
          <a:stretch>
            <a:fillRect/>
          </a:stretch>
        </p:blipFill>
        <p:spPr>
          <a:xfrm>
            <a:off x="228600" y="1028700"/>
            <a:ext cx="6711593" cy="4217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8366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CCF1E-1E7B-BD81-B94A-8FC9B9C80CBC}"/>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422696" y="201538"/>
            <a:ext cx="8264104" cy="914400"/>
          </a:xfrm>
        </p:spPr>
        <p:txBody>
          <a:bodyPr>
            <a:normAutofit/>
          </a:bodyPr>
          <a:lstStyle/>
          <a:p>
            <a:r>
              <a:rPr lang="en-US" dirty="0">
                <a:solidFill>
                  <a:schemeClr val="tx1"/>
                </a:solidFill>
              </a:rPr>
              <a:t>Account Activation - Password</a:t>
            </a:r>
          </a:p>
        </p:txBody>
      </p:sp>
      <p:pic>
        <p:nvPicPr>
          <p:cNvPr id="3" name="Picture 2">
            <a:extLst>
              <a:ext uri="{FF2B5EF4-FFF2-40B4-BE49-F238E27FC236}">
                <a16:creationId xmlns:a16="http://schemas.microsoft.com/office/drawing/2014/main" id="{2ADA56D5-1581-4B08-AEA2-5D474F76FFF3}"/>
              </a:ext>
            </a:extLst>
          </p:cNvPr>
          <p:cNvPicPr>
            <a:picLocks noChangeAspect="1"/>
          </p:cNvPicPr>
          <p:nvPr/>
        </p:nvPicPr>
        <p:blipFill>
          <a:blip r:embed="rId4"/>
          <a:stretch>
            <a:fillRect/>
          </a:stretch>
        </p:blipFill>
        <p:spPr>
          <a:xfrm>
            <a:off x="457200" y="1104900"/>
            <a:ext cx="5029200" cy="4065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617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1EFE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B7AA2A2-71CF-634A-8C92-9C77C6C020E0}"/>
              </a:ext>
            </a:extLst>
          </p:cNvPr>
          <p:cNvSpPr>
            <a:spLocks noGrp="1"/>
          </p:cNvSpPr>
          <p:nvPr>
            <p:ph type="body" sz="quarter" idx="12"/>
          </p:nvPr>
        </p:nvSpPr>
        <p:spPr/>
        <p:txBody>
          <a:bodyPr>
            <a:normAutofit fontScale="92500" lnSpcReduction="20000"/>
          </a:bodyPr>
          <a:lstStyle/>
          <a:p>
            <a:r>
              <a:rPr lang="en-US" dirty="0">
                <a:solidFill>
                  <a:schemeClr val="tx1"/>
                </a:solidFill>
                <a:latin typeface="Arial" panose="020B0604020202020204" pitchFamily="34" charset="0"/>
              </a:rPr>
              <a:t>Purpose for Universal Screening</a:t>
            </a:r>
          </a:p>
        </p:txBody>
      </p:sp>
    </p:spTree>
    <p:extLst>
      <p:ext uri="{BB962C8B-B14F-4D97-AF65-F5344CB8AC3E}">
        <p14:creationId xmlns:p14="http://schemas.microsoft.com/office/powerpoint/2010/main" val="71336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FF671-190B-9152-270A-A6D2740AD17D}"/>
              </a:ext>
            </a:extLst>
          </p:cNvPr>
          <p:cNvPicPr>
            <a:picLocks noChangeAspect="1"/>
          </p:cNvPicPr>
          <p:nvPr/>
        </p:nvPicPr>
        <p:blipFill>
          <a:blip r:embed="rId3"/>
          <a:stretch>
            <a:fillRect/>
          </a:stretch>
        </p:blipFill>
        <p:spPr>
          <a:xfrm>
            <a:off x="457200" y="5158408"/>
            <a:ext cx="2362200" cy="556592"/>
          </a:xfrm>
          <a:prstGeom prst="rect">
            <a:avLst/>
          </a:prstGeom>
        </p:spPr>
      </p:pic>
      <p:sp>
        <p:nvSpPr>
          <p:cNvPr id="3" name="Title 2"/>
          <p:cNvSpPr>
            <a:spLocks noGrp="1"/>
          </p:cNvSpPr>
          <p:nvPr>
            <p:ph type="title"/>
          </p:nvPr>
        </p:nvSpPr>
        <p:spPr>
          <a:xfrm>
            <a:off x="336884" y="190501"/>
            <a:ext cx="7664115" cy="685799"/>
          </a:xfrm>
        </p:spPr>
        <p:txBody>
          <a:bodyPr>
            <a:normAutofit/>
          </a:bodyPr>
          <a:lstStyle/>
          <a:p>
            <a:r>
              <a:rPr lang="en-US" dirty="0">
                <a:solidFill>
                  <a:schemeClr val="tx1"/>
                </a:solidFill>
              </a:rPr>
              <a:t>Successful Account Activation</a:t>
            </a:r>
          </a:p>
        </p:txBody>
      </p:sp>
      <p:pic>
        <p:nvPicPr>
          <p:cNvPr id="2" name="Picture 1">
            <a:extLst>
              <a:ext uri="{FF2B5EF4-FFF2-40B4-BE49-F238E27FC236}">
                <a16:creationId xmlns:a16="http://schemas.microsoft.com/office/drawing/2014/main" id="{FA95DFF5-F28B-4E09-BC11-41AFD644D2D4}"/>
              </a:ext>
            </a:extLst>
          </p:cNvPr>
          <p:cNvPicPr>
            <a:picLocks noChangeAspect="1"/>
          </p:cNvPicPr>
          <p:nvPr/>
        </p:nvPicPr>
        <p:blipFill>
          <a:blip r:embed="rId4"/>
          <a:stretch>
            <a:fillRect/>
          </a:stretch>
        </p:blipFill>
        <p:spPr>
          <a:xfrm>
            <a:off x="457199" y="962756"/>
            <a:ext cx="5913217" cy="4028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328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794D55-A8E9-5518-139F-F91223420BDF}"/>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444309" y="190501"/>
            <a:ext cx="6172200" cy="609599"/>
          </a:xfrm>
        </p:spPr>
        <p:txBody>
          <a:bodyPr>
            <a:normAutofit/>
          </a:bodyPr>
          <a:lstStyle/>
          <a:p>
            <a:r>
              <a:rPr lang="en-US" sz="3000" dirty="0">
                <a:solidFill>
                  <a:schemeClr val="tx1"/>
                </a:solidFill>
              </a:rPr>
              <a:t>Reports</a:t>
            </a:r>
          </a:p>
        </p:txBody>
      </p:sp>
      <p:pic>
        <p:nvPicPr>
          <p:cNvPr id="3" name="Picture 2">
            <a:extLst>
              <a:ext uri="{FF2B5EF4-FFF2-40B4-BE49-F238E27FC236}">
                <a16:creationId xmlns:a16="http://schemas.microsoft.com/office/drawing/2014/main" id="{80D64731-0A60-40A9-90C4-A615E1D970A8}"/>
              </a:ext>
            </a:extLst>
          </p:cNvPr>
          <p:cNvPicPr>
            <a:picLocks noChangeAspect="1"/>
          </p:cNvPicPr>
          <p:nvPr/>
        </p:nvPicPr>
        <p:blipFill>
          <a:blip r:embed="rId4"/>
          <a:stretch>
            <a:fillRect/>
          </a:stretch>
        </p:blipFill>
        <p:spPr>
          <a:xfrm>
            <a:off x="533400" y="830639"/>
            <a:ext cx="5492954" cy="4356115"/>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497D8CA2-1E6F-42F2-96B0-90CC19B0C682}"/>
              </a:ext>
            </a:extLst>
          </p:cNvPr>
          <p:cNvSpPr/>
          <p:nvPr/>
        </p:nvSpPr>
        <p:spPr>
          <a:xfrm>
            <a:off x="4800600" y="2400300"/>
            <a:ext cx="1043435" cy="133731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0614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2B6F8-0336-79AA-C256-982BF19A4705}"/>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249656" y="1"/>
            <a:ext cx="6172200" cy="876300"/>
          </a:xfrm>
        </p:spPr>
        <p:txBody>
          <a:bodyPr/>
          <a:lstStyle/>
          <a:p>
            <a:r>
              <a:rPr lang="en-US" dirty="0">
                <a:solidFill>
                  <a:schemeClr val="tx1"/>
                </a:solidFill>
              </a:rPr>
              <a:t>Report Options</a:t>
            </a:r>
          </a:p>
        </p:txBody>
      </p:sp>
      <p:pic>
        <p:nvPicPr>
          <p:cNvPr id="3" name="Picture 2">
            <a:extLst>
              <a:ext uri="{FF2B5EF4-FFF2-40B4-BE49-F238E27FC236}">
                <a16:creationId xmlns:a16="http://schemas.microsoft.com/office/drawing/2014/main" id="{8A2F31A1-0314-4DED-B7D8-939B86D85A82}"/>
              </a:ext>
            </a:extLst>
          </p:cNvPr>
          <p:cNvPicPr>
            <a:picLocks noChangeAspect="1"/>
          </p:cNvPicPr>
          <p:nvPr/>
        </p:nvPicPr>
        <p:blipFill>
          <a:blip r:embed="rId4"/>
          <a:stretch>
            <a:fillRect/>
          </a:stretch>
        </p:blipFill>
        <p:spPr>
          <a:xfrm>
            <a:off x="381000" y="876301"/>
            <a:ext cx="5290578" cy="417384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467DFC3-BC76-4D7F-8410-7177F1A0AFB6}"/>
              </a:ext>
            </a:extLst>
          </p:cNvPr>
          <p:cNvSpPr/>
          <p:nvPr/>
        </p:nvSpPr>
        <p:spPr>
          <a:xfrm>
            <a:off x="1143000" y="3314700"/>
            <a:ext cx="1981200" cy="304800"/>
          </a:xfrm>
          <a:prstGeom prst="rect">
            <a:avLst/>
          </a:prstGeom>
          <a:noFill/>
          <a:ln w="38100" cap="flat" cmpd="sng" algn="ctr">
            <a:solidFill>
              <a:srgbClr val="EB2B8B"/>
            </a:solidFill>
            <a:prstDash val="solid"/>
          </a:ln>
          <a:effectLst/>
        </p:spPr>
        <p:txBody>
          <a:bodyPr rtlCol="0" anchor="ctr"/>
          <a:lstStyle/>
          <a:p>
            <a:pPr algn="ctr" defTabSz="571477">
              <a:defRPr/>
            </a:pPr>
            <a:endParaRPr lang="en-US" sz="1125" kern="0">
              <a:solidFill>
                <a:srgbClr val="FFFFFF"/>
              </a:solidFill>
              <a:latin typeface="Arial"/>
            </a:endParaRPr>
          </a:p>
        </p:txBody>
      </p:sp>
    </p:spTree>
    <p:extLst>
      <p:ext uri="{BB962C8B-B14F-4D97-AF65-F5344CB8AC3E}">
        <p14:creationId xmlns:p14="http://schemas.microsoft.com/office/powerpoint/2010/main" val="1143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AB4E2-E954-72E6-0262-F4BBB45B91D2}"/>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p:cNvSpPr>
            <a:spLocks noGrp="1"/>
          </p:cNvSpPr>
          <p:nvPr>
            <p:ph type="title"/>
          </p:nvPr>
        </p:nvSpPr>
        <p:spPr>
          <a:xfrm>
            <a:off x="381000" y="213084"/>
            <a:ext cx="6172200" cy="663179"/>
          </a:xfrm>
        </p:spPr>
        <p:txBody>
          <a:bodyPr>
            <a:normAutofit fontScale="90000"/>
          </a:bodyPr>
          <a:lstStyle/>
          <a:p>
            <a:r>
              <a:rPr lang="en-US" dirty="0">
                <a:solidFill>
                  <a:schemeClr val="tx1"/>
                </a:solidFill>
              </a:rPr>
              <a:t>Participation/Enrollment Report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67289"/>
            <a:ext cx="5852653" cy="230811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descr="Graphical user interface, application&#10;&#10;Description automatically generated">
            <a:extLst>
              <a:ext uri="{FF2B5EF4-FFF2-40B4-BE49-F238E27FC236}">
                <a16:creationId xmlns:a16="http://schemas.microsoft.com/office/drawing/2014/main" id="{BD059055-F19E-4823-9FFA-0F2B4B904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876263"/>
            <a:ext cx="6894490" cy="4520004"/>
          </a:xfrm>
          <a:prstGeom prst="rect">
            <a:avLst/>
          </a:prstGeom>
        </p:spPr>
      </p:pic>
    </p:spTree>
    <p:extLst>
      <p:ext uri="{BB962C8B-B14F-4D97-AF65-F5344CB8AC3E}">
        <p14:creationId xmlns:p14="http://schemas.microsoft.com/office/powerpoint/2010/main" val="115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67342"/>
            <a:ext cx="6172200" cy="663179"/>
          </a:xfrm>
        </p:spPr>
        <p:txBody>
          <a:bodyPr>
            <a:normAutofit/>
          </a:bodyPr>
          <a:lstStyle/>
          <a:p>
            <a:r>
              <a:rPr lang="en-US" sz="3000" dirty="0">
                <a:solidFill>
                  <a:schemeClr val="tx1"/>
                </a:solidFill>
              </a:rPr>
              <a:t>Student Authorization Ticket</a:t>
            </a:r>
          </a:p>
        </p:txBody>
      </p:sp>
      <p:grpSp>
        <p:nvGrpSpPr>
          <p:cNvPr id="8" name="Group 7">
            <a:extLst>
              <a:ext uri="{FF2B5EF4-FFF2-40B4-BE49-F238E27FC236}">
                <a16:creationId xmlns:a16="http://schemas.microsoft.com/office/drawing/2014/main" id="{D28DE42E-33C3-4D66-BF64-8ACEE4F71FDD}"/>
              </a:ext>
            </a:extLst>
          </p:cNvPr>
          <p:cNvGrpSpPr/>
          <p:nvPr/>
        </p:nvGrpSpPr>
        <p:grpSpPr>
          <a:xfrm>
            <a:off x="457200" y="1028700"/>
            <a:ext cx="6793706" cy="3820027"/>
            <a:chOff x="1434010" y="1054616"/>
            <a:chExt cx="9582150" cy="5581650"/>
          </a:xfrm>
        </p:grpSpPr>
        <p:grpSp>
          <p:nvGrpSpPr>
            <p:cNvPr id="4" name="Group 3">
              <a:extLst>
                <a:ext uri="{FF2B5EF4-FFF2-40B4-BE49-F238E27FC236}">
                  <a16:creationId xmlns:a16="http://schemas.microsoft.com/office/drawing/2014/main" id="{40AD6849-C250-4012-B6B5-00AAC1B3CE66}"/>
                </a:ext>
              </a:extLst>
            </p:cNvPr>
            <p:cNvGrpSpPr/>
            <p:nvPr/>
          </p:nvGrpSpPr>
          <p:grpSpPr>
            <a:xfrm>
              <a:off x="1434010" y="1054616"/>
              <a:ext cx="9582150" cy="5581650"/>
              <a:chOff x="2023557" y="561322"/>
              <a:chExt cx="9582150" cy="5581650"/>
            </a:xfrm>
          </p:grpSpPr>
          <p:pic>
            <p:nvPicPr>
              <p:cNvPr id="3" name="Picture 2">
                <a:extLst>
                  <a:ext uri="{FF2B5EF4-FFF2-40B4-BE49-F238E27FC236}">
                    <a16:creationId xmlns:a16="http://schemas.microsoft.com/office/drawing/2014/main" id="{189116CE-55FA-4A3F-BC5C-389CA422ADA5}"/>
                  </a:ext>
                </a:extLst>
              </p:cNvPr>
              <p:cNvPicPr>
                <a:picLocks noChangeAspect="1"/>
              </p:cNvPicPr>
              <p:nvPr/>
            </p:nvPicPr>
            <p:blipFill>
              <a:blip r:embed="rId3"/>
              <a:stretch>
                <a:fillRect/>
              </a:stretch>
            </p:blipFill>
            <p:spPr>
              <a:xfrm>
                <a:off x="2023557" y="561322"/>
                <a:ext cx="9582150" cy="5581650"/>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76F5B1BC-11D3-4534-9860-91C2216B39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5" t="28980" r="54658" b="57640"/>
              <a:stretch/>
            </p:blipFill>
            <p:spPr bwMode="auto">
              <a:xfrm>
                <a:off x="2194924" y="2455007"/>
                <a:ext cx="3824876" cy="73889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extBox 5">
              <a:extLst>
                <a:ext uri="{FF2B5EF4-FFF2-40B4-BE49-F238E27FC236}">
                  <a16:creationId xmlns:a16="http://schemas.microsoft.com/office/drawing/2014/main" id="{5F311E87-1E9E-477D-B63E-B15117632D9A}"/>
                </a:ext>
              </a:extLst>
            </p:cNvPr>
            <p:cNvSpPr txBox="1"/>
            <p:nvPr/>
          </p:nvSpPr>
          <p:spPr>
            <a:xfrm>
              <a:off x="1987408" y="5124041"/>
              <a:ext cx="1359568" cy="303553"/>
            </a:xfrm>
            <a:prstGeom prst="rect">
              <a:avLst/>
            </a:prstGeom>
            <a:solidFill>
              <a:schemeClr val="bg1"/>
            </a:solidFill>
          </p:spPr>
          <p:txBody>
            <a:bodyPr wrap="square" rtlCol="0">
              <a:spAutoFit/>
            </a:bodyPr>
            <a:lstStyle/>
            <a:p>
              <a:r>
                <a:rPr lang="en-US" sz="750" dirty="0"/>
                <a:t>001234567</a:t>
              </a:r>
            </a:p>
          </p:txBody>
        </p:sp>
      </p:grpSp>
      <p:pic>
        <p:nvPicPr>
          <p:cNvPr id="5" name="Picture 4">
            <a:extLst>
              <a:ext uri="{FF2B5EF4-FFF2-40B4-BE49-F238E27FC236}">
                <a16:creationId xmlns:a16="http://schemas.microsoft.com/office/drawing/2014/main" id="{7EDF3F51-B45C-DFB8-DD1E-41E9E5B22A19}"/>
              </a:ext>
            </a:extLst>
          </p:cNvPr>
          <p:cNvPicPr>
            <a:picLocks noChangeAspect="1"/>
          </p:cNvPicPr>
          <p:nvPr/>
        </p:nvPicPr>
        <p:blipFill>
          <a:blip r:embed="rId5"/>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440550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grpSp>
        <p:nvGrpSpPr>
          <p:cNvPr id="16" name="Group 15"/>
          <p:cNvGrpSpPr/>
          <p:nvPr/>
        </p:nvGrpSpPr>
        <p:grpSpPr>
          <a:xfrm>
            <a:off x="2049044" y="1366883"/>
            <a:ext cx="5172425" cy="3546350"/>
            <a:chOff x="1123717" y="1295400"/>
            <a:chExt cx="6896567" cy="4728467"/>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717" y="1295400"/>
              <a:ext cx="6896567" cy="4728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8" name="Group 17"/>
            <p:cNvGrpSpPr/>
            <p:nvPr/>
          </p:nvGrpSpPr>
          <p:grpSpPr>
            <a:xfrm>
              <a:off x="2504469" y="3997945"/>
              <a:ext cx="2613566" cy="1327566"/>
              <a:chOff x="2133600" y="4343400"/>
              <a:chExt cx="4038600" cy="2133600"/>
            </a:xfrm>
          </p:grpSpPr>
          <p:sp>
            <p:nvSpPr>
              <p:cNvPr id="19" name="Rectangle 18"/>
              <p:cNvSpPr/>
              <p:nvPr/>
            </p:nvSpPr>
            <p:spPr>
              <a:xfrm>
                <a:off x="2133600" y="4343400"/>
                <a:ext cx="4038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233" y="4693609"/>
                <a:ext cx="3009900" cy="153352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3" name="Content Placeholder 2"/>
          <p:cNvSpPr>
            <a:spLocks noGrp="1"/>
          </p:cNvSpPr>
          <p:nvPr>
            <p:ph idx="1"/>
          </p:nvPr>
        </p:nvSpPr>
        <p:spPr>
          <a:xfrm>
            <a:off x="1743075" y="1006804"/>
            <a:ext cx="5543550" cy="628650"/>
          </a:xfrm>
        </p:spPr>
        <p:txBody>
          <a:bodyPr>
            <a:normAutofit/>
          </a:bodyPr>
          <a:lstStyle/>
          <a:p>
            <a:pPr marL="0" indent="0" algn="ctr">
              <a:buNone/>
            </a:pPr>
            <a:r>
              <a:rPr lang="en-US" sz="2400" dirty="0">
                <a:solidFill>
                  <a:schemeClr val="accent1"/>
                </a:solidFill>
              </a:rPr>
              <a:t>Score Summary Report</a:t>
            </a:r>
          </a:p>
        </p:txBody>
      </p:sp>
      <p:sp>
        <p:nvSpPr>
          <p:cNvPr id="2" name="Title 1"/>
          <p:cNvSpPr>
            <a:spLocks noGrp="1"/>
          </p:cNvSpPr>
          <p:nvPr>
            <p:ph type="title"/>
          </p:nvPr>
        </p:nvSpPr>
        <p:spPr>
          <a:xfrm>
            <a:off x="228600" y="111249"/>
            <a:ext cx="7372350" cy="720317"/>
          </a:xfrm>
        </p:spPr>
        <p:txBody>
          <a:bodyPr/>
          <a:lstStyle/>
          <a:p>
            <a:r>
              <a:rPr lang="en-US" dirty="0">
                <a:solidFill>
                  <a:schemeClr val="tx1"/>
                </a:solidFill>
              </a:rPr>
              <a:t>Additional Reports</a:t>
            </a: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2410" y="1366882"/>
            <a:ext cx="4387153" cy="302895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17608" y="910718"/>
            <a:ext cx="3257550" cy="5715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Parent</a:t>
            </a:r>
            <a:r>
              <a:rPr lang="en-US" sz="2400" dirty="0">
                <a:solidFill>
                  <a:srgbClr val="4472C4"/>
                </a:solidFill>
                <a:latin typeface="Calibri" panose="020F0502020204030204"/>
              </a:rPr>
              <a:t> Report</a:t>
            </a:r>
          </a:p>
        </p:txBody>
      </p:sp>
      <p:sp>
        <p:nvSpPr>
          <p:cNvPr id="10" name="TextBox 9"/>
          <p:cNvSpPr txBox="1"/>
          <p:nvPr/>
        </p:nvSpPr>
        <p:spPr>
          <a:xfrm>
            <a:off x="1543050" y="3086100"/>
            <a:ext cx="3257550" cy="571500"/>
          </a:xfrm>
          <a:prstGeom prst="rect">
            <a:avLst/>
          </a:prstGeom>
        </p:spPr>
        <p:txBody>
          <a:bodyPr vert="horz" wrap="square" lIns="68580" tIns="34290" rIns="68580" bIns="34290" rtlCol="0" anchor="ctr">
            <a:noAutofit/>
          </a:bodyPr>
          <a:lstStyle/>
          <a:p>
            <a:pPr defTabSz="685800">
              <a:defRPr/>
            </a:pPr>
            <a:endParaRPr lang="en-US" sz="2400" dirty="0">
              <a:solidFill>
                <a:prstClr val="black"/>
              </a:solidFill>
              <a:latin typeface="Source Sans Pro" pitchFamily="34" charset="0"/>
            </a:endParaRPr>
          </a:p>
        </p:txBody>
      </p:sp>
      <p:sp>
        <p:nvSpPr>
          <p:cNvPr id="12" name="TextBox 11"/>
          <p:cNvSpPr txBox="1"/>
          <p:nvPr/>
        </p:nvSpPr>
        <p:spPr>
          <a:xfrm>
            <a:off x="2834315" y="905792"/>
            <a:ext cx="3200400" cy="5715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Diagnostic Report</a:t>
            </a:r>
          </a:p>
        </p:txBody>
      </p:sp>
      <p:sp>
        <p:nvSpPr>
          <p:cNvPr id="13" name="TextBox 12"/>
          <p:cNvSpPr txBox="1"/>
          <p:nvPr/>
        </p:nvSpPr>
        <p:spPr>
          <a:xfrm>
            <a:off x="2513717" y="909500"/>
            <a:ext cx="4114800" cy="5715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Instructional Planning Report</a:t>
            </a:r>
          </a:p>
        </p:txBody>
      </p:sp>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772084" y="1392345"/>
            <a:ext cx="3598069" cy="29842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921711" y="1516552"/>
            <a:ext cx="3186280" cy="266042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4" name="Group 13"/>
          <p:cNvGrpSpPr/>
          <p:nvPr/>
        </p:nvGrpSpPr>
        <p:grpSpPr>
          <a:xfrm>
            <a:off x="3230357" y="1442138"/>
            <a:ext cx="2640590" cy="3037641"/>
            <a:chOff x="2811607" y="1874016"/>
            <a:chExt cx="3520786" cy="4050188"/>
          </a:xfrm>
        </p:grpSpPr>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811607" y="1874016"/>
              <a:ext cx="3520786" cy="405018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5334000" y="4141432"/>
              <a:ext cx="228600" cy="95686"/>
            </a:xfrm>
            <a:prstGeom prst="rect">
              <a:avLst/>
            </a:prstGeom>
            <a:solidFill>
              <a:srgbClr val="346498"/>
            </a:solidFill>
            <a:ln>
              <a:solidFill>
                <a:srgbClr val="346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DE4F13AC-EBF0-495E-82DE-8F45A4411E0A}"/>
              </a:ext>
            </a:extLst>
          </p:cNvPr>
          <p:cNvGrpSpPr/>
          <p:nvPr/>
        </p:nvGrpSpPr>
        <p:grpSpPr>
          <a:xfrm>
            <a:off x="2568976" y="895488"/>
            <a:ext cx="4270629" cy="4323569"/>
            <a:chOff x="339834" y="1049497"/>
            <a:chExt cx="5694172" cy="5764759"/>
          </a:xfrm>
        </p:grpSpPr>
        <p:sp>
          <p:nvSpPr>
            <p:cNvPr id="23" name="TextBox 22">
              <a:extLst>
                <a:ext uri="{FF2B5EF4-FFF2-40B4-BE49-F238E27FC236}">
                  <a16:creationId xmlns:a16="http://schemas.microsoft.com/office/drawing/2014/main" id="{027D1C99-C10F-43F3-95A1-773CE99A15EF}"/>
                </a:ext>
              </a:extLst>
            </p:cNvPr>
            <p:cNvSpPr txBox="1"/>
            <p:nvPr/>
          </p:nvSpPr>
          <p:spPr>
            <a:xfrm>
              <a:off x="339834" y="1049497"/>
              <a:ext cx="5486400" cy="762000"/>
            </a:xfrm>
            <a:prstGeom prst="rect">
              <a:avLst/>
            </a:prstGeom>
          </p:spPr>
          <p:txBody>
            <a:bodyPr vert="horz" wrap="square" lIns="68580" tIns="34290" rIns="68580" bIns="34290" rtlCol="0" anchor="ctr">
              <a:noAutofit/>
            </a:bodyPr>
            <a:lstStyle/>
            <a:p>
              <a:pPr algn="ctr" defTabSz="685800">
                <a:defRPr/>
              </a:pPr>
              <a:r>
                <a:rPr lang="en-US" sz="2400" dirty="0">
                  <a:solidFill>
                    <a:srgbClr val="4472C4"/>
                  </a:solidFill>
                  <a:latin typeface="Source Sans Pro" pitchFamily="34" charset="0"/>
                </a:rPr>
                <a:t>Score Overview</a:t>
              </a:r>
            </a:p>
          </p:txBody>
        </p:sp>
        <p:grpSp>
          <p:nvGrpSpPr>
            <p:cNvPr id="8" name="Group 7">
              <a:extLst>
                <a:ext uri="{FF2B5EF4-FFF2-40B4-BE49-F238E27FC236}">
                  <a16:creationId xmlns:a16="http://schemas.microsoft.com/office/drawing/2014/main" id="{A68BCE47-5316-4743-875F-965E0DA0CE91}"/>
                </a:ext>
              </a:extLst>
            </p:cNvPr>
            <p:cNvGrpSpPr/>
            <p:nvPr/>
          </p:nvGrpSpPr>
          <p:grpSpPr>
            <a:xfrm>
              <a:off x="864806" y="1678023"/>
              <a:ext cx="5169200" cy="5136233"/>
              <a:chOff x="600671" y="1583013"/>
              <a:chExt cx="5169200" cy="5136233"/>
            </a:xfrm>
          </p:grpSpPr>
          <p:pic>
            <p:nvPicPr>
              <p:cNvPr id="5" name="Picture 4">
                <a:extLst>
                  <a:ext uri="{FF2B5EF4-FFF2-40B4-BE49-F238E27FC236}">
                    <a16:creationId xmlns:a16="http://schemas.microsoft.com/office/drawing/2014/main" id="{0B7CFBAE-FAE0-462E-A880-3418596CCED4}"/>
                  </a:ext>
                </a:extLst>
              </p:cNvPr>
              <p:cNvPicPr>
                <a:picLocks noChangeAspect="1"/>
              </p:cNvPicPr>
              <p:nvPr/>
            </p:nvPicPr>
            <p:blipFill>
              <a:blip r:embed="rId9"/>
              <a:stretch>
                <a:fillRect/>
              </a:stretch>
            </p:blipFill>
            <p:spPr>
              <a:xfrm>
                <a:off x="600671" y="1583013"/>
                <a:ext cx="5169200" cy="5136233"/>
              </a:xfrm>
              <a:prstGeom prst="rect">
                <a:avLst/>
              </a:prstGeom>
              <a:ln>
                <a:solidFill>
                  <a:schemeClr val="tx1"/>
                </a:solidFill>
              </a:ln>
            </p:spPr>
          </p:pic>
          <p:sp>
            <p:nvSpPr>
              <p:cNvPr id="7" name="TextBox 6">
                <a:extLst>
                  <a:ext uri="{FF2B5EF4-FFF2-40B4-BE49-F238E27FC236}">
                    <a16:creationId xmlns:a16="http://schemas.microsoft.com/office/drawing/2014/main" id="{3B8EE316-4540-40D9-949D-D92D787E383E}"/>
                  </a:ext>
                </a:extLst>
              </p:cNvPr>
              <p:cNvSpPr txBox="1"/>
              <p:nvPr/>
            </p:nvSpPr>
            <p:spPr>
              <a:xfrm>
                <a:off x="2303062" y="2543436"/>
                <a:ext cx="1658823" cy="553997"/>
              </a:xfrm>
              <a:prstGeom prst="rect">
                <a:avLst/>
              </a:prstGeom>
              <a:solidFill>
                <a:schemeClr val="bg1"/>
              </a:solidFill>
            </p:spPr>
            <p:txBody>
              <a:bodyPr wrap="square" rtlCol="0">
                <a:spAutoFit/>
              </a:bodyPr>
              <a:lstStyle/>
              <a:p>
                <a:r>
                  <a:rPr lang="en-US" sz="1050" dirty="0"/>
                  <a:t>Your School District </a:t>
                </a:r>
              </a:p>
            </p:txBody>
          </p:sp>
        </p:grpSp>
      </p:grpSp>
      <p:pic>
        <p:nvPicPr>
          <p:cNvPr id="6" name="Picture 5">
            <a:extLst>
              <a:ext uri="{FF2B5EF4-FFF2-40B4-BE49-F238E27FC236}">
                <a16:creationId xmlns:a16="http://schemas.microsoft.com/office/drawing/2014/main" id="{C6B4C25A-D44C-47D0-9D51-FD5BC1C26C68}"/>
              </a:ext>
            </a:extLst>
          </p:cNvPr>
          <p:cNvPicPr>
            <a:picLocks noChangeAspect="1"/>
          </p:cNvPicPr>
          <p:nvPr/>
        </p:nvPicPr>
        <p:blipFill>
          <a:blip r:embed="rId10"/>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781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70"/>
                                        </p:tgtEl>
                                        <p:attrNameLst>
                                          <p:attrName>style.visibility</p:attrName>
                                        </p:attrNameLst>
                                      </p:cBhvr>
                                      <p:to>
                                        <p:strVal val="visible"/>
                                      </p:to>
                                    </p:set>
                                    <p:animEffect transition="in" filter="fade">
                                      <p:cBhvr>
                                        <p:cTn id="35" dur="500"/>
                                        <p:tgtEl>
                                          <p:spTgt spid="717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7170"/>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7171"/>
                                        </p:tgtEl>
                                        <p:attrNameLst>
                                          <p:attrName>style.visibility</p:attrName>
                                        </p:attrNameLst>
                                      </p:cBhvr>
                                      <p:to>
                                        <p:strVal val="visible"/>
                                      </p:to>
                                    </p:set>
                                    <p:animEffect transition="in" filter="fade">
                                      <p:cBhvr>
                                        <p:cTn id="47" dur="500"/>
                                        <p:tgtEl>
                                          <p:spTgt spid="7171"/>
                                        </p:tgtEl>
                                      </p:cBhvr>
                                    </p:animEffect>
                                  </p:childTnLst>
                                </p:cTn>
                              </p:par>
                            </p:childTnLst>
                          </p:cTn>
                        </p:par>
                        <p:par>
                          <p:cTn id="48" fill="hold">
                            <p:stCondLst>
                              <p:cond delay="500"/>
                            </p:stCondLst>
                            <p:childTnLst>
                              <p:par>
                                <p:cTn id="49" presetID="1" presetClass="exit" presetSubtype="0" fill="hold" grpId="1" nodeType="after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12" grpId="0"/>
      <p:bldP spid="12" grpId="1"/>
      <p:bldP spid="13" grpId="0"/>
      <p:bldP spid="13"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1EFE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162050-CC11-42D5-AB1F-849B61AC5F2C}"/>
              </a:ext>
            </a:extLst>
          </p:cNvPr>
          <p:cNvSpPr>
            <a:spLocks noGrp="1"/>
          </p:cNvSpPr>
          <p:nvPr>
            <p:ph type="body" sz="quarter" idx="12"/>
          </p:nvPr>
        </p:nvSpPr>
        <p:spPr>
          <a:xfrm>
            <a:off x="533400" y="1514168"/>
            <a:ext cx="7467600" cy="1371600"/>
          </a:xfrm>
        </p:spPr>
        <p:txBody>
          <a:bodyPr>
            <a:normAutofit fontScale="92500"/>
          </a:bodyPr>
          <a:lstStyle/>
          <a:p>
            <a:r>
              <a:rPr lang="en-US" dirty="0">
                <a:solidFill>
                  <a:schemeClr val="tx1"/>
                </a:solidFill>
                <a:latin typeface="Arial" panose="020B0604020202020204" pitchFamily="34" charset="0"/>
              </a:rPr>
              <a:t>Support and Resources</a:t>
            </a:r>
          </a:p>
        </p:txBody>
      </p:sp>
      <p:pic>
        <p:nvPicPr>
          <p:cNvPr id="2" name="Picture 1">
            <a:extLst>
              <a:ext uri="{FF2B5EF4-FFF2-40B4-BE49-F238E27FC236}">
                <a16:creationId xmlns:a16="http://schemas.microsoft.com/office/drawing/2014/main" id="{C569665D-5FFB-A9DB-7992-073E0EF60E09}"/>
              </a:ext>
            </a:extLst>
          </p:cNvPr>
          <p:cNvPicPr>
            <a:picLocks noChangeAspect="1"/>
          </p:cNvPicPr>
          <p:nvPr/>
        </p:nvPicPr>
        <p:blipFill>
          <a:blip r:embed="rId3"/>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271981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9624" y="260038"/>
            <a:ext cx="8784752" cy="891411"/>
          </a:xfrm>
        </p:spPr>
        <p:txBody>
          <a:bodyPr/>
          <a:lstStyle/>
          <a:p>
            <a:r>
              <a:rPr lang="en-US" dirty="0">
                <a:solidFill>
                  <a:schemeClr val="tx1"/>
                </a:solidFill>
              </a:rPr>
              <a:t>Renaissance Mississippi K-Readiness Technical Support</a:t>
            </a:r>
          </a:p>
        </p:txBody>
      </p:sp>
      <p:sp>
        <p:nvSpPr>
          <p:cNvPr id="6" name="TextBox 5"/>
          <p:cNvSpPr txBox="1"/>
          <p:nvPr/>
        </p:nvSpPr>
        <p:spPr>
          <a:xfrm>
            <a:off x="2126411" y="2189391"/>
            <a:ext cx="588753" cy="253916"/>
          </a:xfrm>
          <a:prstGeom prst="rect">
            <a:avLst/>
          </a:prstGeom>
          <a:solidFill>
            <a:schemeClr val="bg1"/>
          </a:solidFill>
        </p:spPr>
        <p:txBody>
          <a:bodyPr wrap="square" rtlCol="0">
            <a:spAutoFit/>
          </a:bodyPr>
          <a:lstStyle/>
          <a:p>
            <a:pPr defTabSz="685800" fontAlgn="base">
              <a:spcBef>
                <a:spcPct val="0"/>
              </a:spcBef>
              <a:spcAft>
                <a:spcPct val="0"/>
              </a:spcAft>
              <a:defRPr/>
            </a:pPr>
            <a:endParaRPr lang="en-US" sz="1050" dirty="0">
              <a:solidFill>
                <a:srgbClr val="222222">
                  <a:lumMod val="90000"/>
                  <a:lumOff val="10000"/>
                </a:srgbClr>
              </a:solidFill>
              <a:latin typeface="Roboto"/>
              <a:ea typeface="MS PGothic" pitchFamily="34" charset="-128"/>
              <a:cs typeface="Avenir Light"/>
            </a:endParaRPr>
          </a:p>
        </p:txBody>
      </p:sp>
      <p:sp>
        <p:nvSpPr>
          <p:cNvPr id="8" name="TextBox 7"/>
          <p:cNvSpPr txBox="1"/>
          <p:nvPr/>
        </p:nvSpPr>
        <p:spPr>
          <a:xfrm>
            <a:off x="3782391" y="2075141"/>
            <a:ext cx="583869" cy="253916"/>
          </a:xfrm>
          <a:prstGeom prst="rect">
            <a:avLst/>
          </a:prstGeom>
          <a:solidFill>
            <a:schemeClr val="bg1"/>
          </a:solidFill>
        </p:spPr>
        <p:txBody>
          <a:bodyPr wrap="square" rtlCol="0">
            <a:spAutoFit/>
          </a:bodyPr>
          <a:lstStyle/>
          <a:p>
            <a:pPr defTabSz="685800" fontAlgn="base">
              <a:spcBef>
                <a:spcPct val="0"/>
              </a:spcBef>
              <a:spcAft>
                <a:spcPct val="0"/>
              </a:spcAft>
              <a:defRPr/>
            </a:pPr>
            <a:endParaRPr lang="en-US" sz="1050" dirty="0">
              <a:solidFill>
                <a:srgbClr val="222222">
                  <a:lumMod val="90000"/>
                  <a:lumOff val="10000"/>
                </a:srgbClr>
              </a:solidFill>
              <a:latin typeface="Roboto"/>
              <a:ea typeface="MS PGothic" pitchFamily="34" charset="-128"/>
              <a:cs typeface="Avenir Light"/>
            </a:endParaRPr>
          </a:p>
        </p:txBody>
      </p:sp>
      <p:pic>
        <p:nvPicPr>
          <p:cNvPr id="2" name="Picture 1">
            <a:extLst>
              <a:ext uri="{FF2B5EF4-FFF2-40B4-BE49-F238E27FC236}">
                <a16:creationId xmlns:a16="http://schemas.microsoft.com/office/drawing/2014/main" id="{F7C57B06-10C2-411B-9386-7BAB80A9AD8B}"/>
              </a:ext>
            </a:extLst>
          </p:cNvPr>
          <p:cNvPicPr>
            <a:picLocks noChangeAspect="1"/>
          </p:cNvPicPr>
          <p:nvPr/>
        </p:nvPicPr>
        <p:blipFill rotWithShape="1">
          <a:blip r:embed="rId3"/>
          <a:srcRect b="24031"/>
          <a:stretch/>
        </p:blipFill>
        <p:spPr>
          <a:xfrm>
            <a:off x="213095" y="1409700"/>
            <a:ext cx="5658815" cy="3383344"/>
          </a:xfrm>
          <a:prstGeom prst="rect">
            <a:avLst/>
          </a:prstGeom>
          <a:ln>
            <a:noFill/>
          </a:ln>
          <a:effectLst>
            <a:outerShdw blurRad="292100" dist="139700" dir="2700000" algn="tl" rotWithShape="0">
              <a:srgbClr val="333333">
                <a:alpha val="65000"/>
              </a:srgbClr>
            </a:outerShdw>
          </a:effectLst>
        </p:spPr>
      </p:pic>
      <p:sp>
        <p:nvSpPr>
          <p:cNvPr id="13" name="Content Placeholder 3"/>
          <p:cNvSpPr txBox="1">
            <a:spLocks/>
          </p:cNvSpPr>
          <p:nvPr/>
        </p:nvSpPr>
        <p:spPr>
          <a:xfrm>
            <a:off x="-250998" y="2624435"/>
            <a:ext cx="3737195" cy="1658190"/>
          </a:xfrm>
          <a:prstGeom prst="rect">
            <a:avLst/>
          </a:prstGeom>
        </p:spPr>
        <p:txBody>
          <a:bodyPr>
            <a:normAutofit/>
          </a:bodyPr>
          <a:lstStyle>
            <a:lvl1pPr marL="342900" indent="-342900" algn="l" defTabSz="914400" rtl="0" eaLnBrk="1" latinLnBrk="0" hangingPunct="1">
              <a:spcBef>
                <a:spcPct val="20000"/>
              </a:spcBef>
              <a:buSzPct val="86000"/>
              <a:buFont typeface="Arial" panose="020B0604020202020204" pitchFamily="34" charset="0"/>
              <a:buChar char="•"/>
              <a:defRPr sz="2600" kern="1200">
                <a:solidFill>
                  <a:srgbClr val="555555"/>
                </a:solidFill>
                <a:latin typeface="Source Sans Pro" pitchFamily="34" charset="0"/>
                <a:ea typeface="+mn-ea"/>
                <a:cs typeface="+mn-cs"/>
              </a:defRPr>
            </a:lvl1pPr>
            <a:lvl2pPr marL="742950" indent="-285750" algn="l" defTabSz="914400" rtl="0" eaLnBrk="1" latinLnBrk="0" hangingPunct="1">
              <a:spcBef>
                <a:spcPct val="20000"/>
              </a:spcBef>
              <a:buSzPct val="86000"/>
              <a:buFont typeface="Arial" panose="020B0604020202020204" pitchFamily="34" charset="0"/>
              <a:buChar char="–"/>
              <a:defRPr sz="2000" kern="1200">
                <a:solidFill>
                  <a:srgbClr val="555555"/>
                </a:solidFill>
                <a:latin typeface="Source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fontAlgn="base">
              <a:spcAft>
                <a:spcPct val="0"/>
              </a:spcAft>
              <a:buNone/>
              <a:defRPr/>
            </a:pPr>
            <a:endParaRPr lang="en-US" sz="2100" dirty="0"/>
          </a:p>
        </p:txBody>
      </p:sp>
      <p:sp>
        <p:nvSpPr>
          <p:cNvPr id="10" name="Rectangle 9">
            <a:extLst>
              <a:ext uri="{FF2B5EF4-FFF2-40B4-BE49-F238E27FC236}">
                <a16:creationId xmlns:a16="http://schemas.microsoft.com/office/drawing/2014/main" id="{AEC2707E-E78F-424C-9268-76448CCD1024}"/>
              </a:ext>
            </a:extLst>
          </p:cNvPr>
          <p:cNvSpPr/>
          <p:nvPr/>
        </p:nvSpPr>
        <p:spPr>
          <a:xfrm>
            <a:off x="5031656" y="2218645"/>
            <a:ext cx="729539" cy="2246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22B65B-40C7-1F45-BC08-C8003118714F}"/>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661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13658-22B9-4617-93FA-DBF75AF7FCB1}"/>
              </a:ext>
            </a:extLst>
          </p:cNvPr>
          <p:cNvSpPr>
            <a:spLocks noGrp="1"/>
          </p:cNvSpPr>
          <p:nvPr>
            <p:ph type="title"/>
          </p:nvPr>
        </p:nvSpPr>
        <p:spPr/>
        <p:txBody>
          <a:bodyPr/>
          <a:lstStyle/>
          <a:p>
            <a:r>
              <a:rPr lang="en-US" sz="3200" dirty="0">
                <a:solidFill>
                  <a:schemeClr val="tx1"/>
                </a:solidFill>
              </a:rPr>
              <a:t>Support Solutions</a:t>
            </a:r>
            <a:endParaRPr lang="en-US" dirty="0">
              <a:solidFill>
                <a:schemeClr val="tx1"/>
              </a:solidFill>
            </a:endParaRPr>
          </a:p>
        </p:txBody>
      </p:sp>
      <p:sp>
        <p:nvSpPr>
          <p:cNvPr id="5" name="TextBox 4">
            <a:extLst>
              <a:ext uri="{FF2B5EF4-FFF2-40B4-BE49-F238E27FC236}">
                <a16:creationId xmlns:a16="http://schemas.microsoft.com/office/drawing/2014/main" id="{A3CD5F83-B592-401C-8A96-2665322EE8E2}"/>
              </a:ext>
            </a:extLst>
          </p:cNvPr>
          <p:cNvSpPr txBox="1"/>
          <p:nvPr/>
        </p:nvSpPr>
        <p:spPr>
          <a:xfrm>
            <a:off x="491613" y="1125262"/>
            <a:ext cx="4572000" cy="3593163"/>
          </a:xfrm>
          <a:prstGeom prst="rect">
            <a:avLst/>
          </a:prstGeom>
          <a:noFill/>
        </p:spPr>
        <p:txBody>
          <a:bodyPr wrap="square">
            <a:spAutoFit/>
          </a:bodyPr>
          <a:lstStyle/>
          <a:p>
            <a:pPr marL="342900" indent="-342900" defTabSz="571477">
              <a:buSzPct val="129999"/>
              <a:buFont typeface="Arial" panose="020B0604020202020204" pitchFamily="34" charset="0"/>
              <a:buChar char="•"/>
              <a:defRPr/>
            </a:pPr>
            <a:r>
              <a:rPr lang="en-US" sz="2000" b="1" kern="0" dirty="0">
                <a:solidFill>
                  <a:srgbClr val="424242"/>
                </a:solidFill>
                <a:latin typeface="Arial" panose="020B0604020202020204" pitchFamily="34" charset="0"/>
                <a:ea typeface="Roboto Slab"/>
                <a:cs typeface="Arial" panose="020B0604020202020204" pitchFamily="34" charset="0"/>
                <a:sym typeface="Roboto Slab"/>
              </a:rPr>
              <a:t>Renaissance.com</a:t>
            </a:r>
          </a:p>
          <a:p>
            <a:pPr marL="806448" lvl="2" indent="-285750" defTabSz="571477">
              <a:spcBef>
                <a:spcPts val="562"/>
              </a:spcBef>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Visit often for updated product information</a:t>
            </a:r>
          </a:p>
          <a:p>
            <a:pPr defTabSz="571477">
              <a:buClr>
                <a:srgbClr val="38B0E6"/>
              </a:buClr>
              <a:buSzPct val="129999"/>
              <a:defRPr/>
            </a:pPr>
            <a:endParaRPr lang="en-US" sz="1333" b="1" kern="0" dirty="0">
              <a:solidFill>
                <a:srgbClr val="424242"/>
              </a:solidFill>
              <a:latin typeface="Arial" panose="020B0604020202020204" pitchFamily="34" charset="0"/>
              <a:ea typeface="Roboto Slab"/>
              <a:cs typeface="Arial" panose="020B0604020202020204" pitchFamily="34" charset="0"/>
              <a:sym typeface="Roboto Slab"/>
            </a:endParaRPr>
          </a:p>
          <a:p>
            <a:pPr marL="342900" indent="-342900" defTabSz="571477">
              <a:buSzPct val="129999"/>
              <a:buFont typeface="Arial" panose="020B0604020202020204" pitchFamily="34" charset="0"/>
              <a:buChar char="•"/>
              <a:defRPr/>
            </a:pPr>
            <a:r>
              <a:rPr lang="en-US" sz="2000" b="1" kern="0" dirty="0">
                <a:solidFill>
                  <a:srgbClr val="424242"/>
                </a:solidFill>
                <a:latin typeface="Arial" panose="020B0604020202020204" pitchFamily="34" charset="0"/>
                <a:ea typeface="Roboto Slab"/>
                <a:cs typeface="Arial" panose="020B0604020202020204" pitchFamily="34" charset="0"/>
                <a:sym typeface="Roboto Slab"/>
              </a:rPr>
              <a:t>Email help</a:t>
            </a:r>
          </a:p>
          <a:p>
            <a:pPr marL="806448" lvl="2" indent="-285750" defTabSz="571477">
              <a:spcBef>
                <a:spcPts val="562"/>
              </a:spcBef>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answers@renaissance.com</a:t>
            </a:r>
          </a:p>
          <a:p>
            <a:pPr marL="806448" lvl="2" indent="-285750" defTabSz="571477">
              <a:lnSpc>
                <a:spcPct val="150000"/>
              </a:lnSpc>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Get answers quickly</a:t>
            </a:r>
          </a:p>
          <a:p>
            <a:pPr marL="806448" lvl="2" indent="-285750" defTabSz="571477">
              <a:lnSpc>
                <a:spcPct val="150000"/>
              </a:lnSpc>
              <a:buFont typeface="Arial" panose="020B0604020202020204" pitchFamily="34" charset="0"/>
              <a:buChar char="•"/>
              <a:defRPr/>
            </a:pPr>
            <a:r>
              <a:rPr lang="en-US" sz="1400" u="sng" kern="100" dirty="0">
                <a:solidFill>
                  <a:srgbClr val="0000FF"/>
                </a:solidFill>
                <a:effectLst/>
                <a:latin typeface="+mj-lt"/>
                <a:ea typeface="Calibri" panose="020F0502020204030204" pitchFamily="34" charset="0"/>
                <a:cs typeface="Times New Roman" panose="02020603050405020304" pitchFamily="18" charset="0"/>
                <a:hlinkClick r:id="rId3"/>
              </a:rPr>
              <a:t>https://www.renaissance.com/request-support/</a:t>
            </a:r>
            <a:r>
              <a:rPr lang="en-US" sz="1400" kern="100" dirty="0">
                <a:effectLst/>
                <a:latin typeface="+mj-lt"/>
                <a:ea typeface="Calibri" panose="020F0502020204030204" pitchFamily="34" charset="0"/>
                <a:cs typeface="Times New Roman" panose="02020603050405020304" pitchFamily="18" charset="0"/>
              </a:rPr>
              <a:t> </a:t>
            </a:r>
            <a:endParaRPr lang="en-US" sz="1400" kern="0" dirty="0">
              <a:solidFill>
                <a:srgbClr val="222222"/>
              </a:solidFill>
              <a:latin typeface="+mj-lt"/>
              <a:ea typeface="Roboto Slab" pitchFamily="50" charset="0"/>
              <a:cs typeface="Arial" panose="020B0604020202020204" pitchFamily="34" charset="0"/>
              <a:sym typeface="Roboto"/>
            </a:endParaRPr>
          </a:p>
          <a:p>
            <a:pPr marL="342900" indent="-342900" defTabSz="571477">
              <a:lnSpc>
                <a:spcPct val="150000"/>
              </a:lnSpc>
              <a:spcBef>
                <a:spcPts val="1250"/>
              </a:spcBef>
              <a:buSzPct val="129999"/>
              <a:buFont typeface="Arial" panose="020B0604020202020204" pitchFamily="34" charset="0"/>
              <a:buChar char="•"/>
              <a:defRPr/>
            </a:pPr>
            <a:r>
              <a:rPr lang="en-US" sz="2000" b="1" kern="0" dirty="0">
                <a:solidFill>
                  <a:srgbClr val="424242"/>
                </a:solidFill>
                <a:latin typeface="Arial" panose="020B0604020202020204" pitchFamily="34" charset="0"/>
                <a:ea typeface="Roboto Slab"/>
                <a:cs typeface="Arial" panose="020B0604020202020204" pitchFamily="34" charset="0"/>
                <a:sym typeface="Roboto Slab"/>
              </a:rPr>
              <a:t>Give us a call</a:t>
            </a:r>
          </a:p>
          <a:p>
            <a:pPr marL="806448" lvl="2" indent="-285750" defTabSz="571477">
              <a:buFont typeface="Arial" panose="020B0604020202020204" pitchFamily="34" charset="0"/>
              <a:buChar char="•"/>
              <a:defRPr/>
            </a:pPr>
            <a:r>
              <a:rPr lang="en-US" sz="1400" kern="0" dirty="0">
                <a:solidFill>
                  <a:srgbClr val="222222"/>
                </a:solidFill>
                <a:latin typeface="Arial" panose="020B0604020202020204" pitchFamily="34" charset="0"/>
                <a:ea typeface="Roboto Slab" pitchFamily="50" charset="0"/>
                <a:cs typeface="Arial" panose="020B0604020202020204" pitchFamily="34" charset="0"/>
                <a:sym typeface="Roboto"/>
              </a:rPr>
              <a:t>1-800-338-4204</a:t>
            </a:r>
          </a:p>
          <a:p>
            <a:pPr marL="63497" lvl="1" defTabSz="571477">
              <a:spcBef>
                <a:spcPts val="562"/>
              </a:spcBef>
              <a:buClr>
                <a:srgbClr val="005895"/>
              </a:buClr>
              <a:defRPr/>
            </a:pPr>
            <a:endParaRPr lang="en-US" sz="1333" kern="0" dirty="0">
              <a:solidFill>
                <a:srgbClr val="222222"/>
              </a:solidFill>
              <a:latin typeface="Arial" panose="020B0604020202020204" pitchFamily="34" charset="0"/>
              <a:ea typeface="Roboto Slab" pitchFamily="50" charset="0"/>
              <a:cs typeface="Arial" panose="020B0604020202020204" pitchFamily="34" charset="0"/>
              <a:sym typeface="Roboto"/>
            </a:endParaRPr>
          </a:p>
        </p:txBody>
      </p:sp>
      <p:pic>
        <p:nvPicPr>
          <p:cNvPr id="7" name="Picture 6" descr="Icon&#10;&#10;Description automatically generated">
            <a:extLst>
              <a:ext uri="{FF2B5EF4-FFF2-40B4-BE49-F238E27FC236}">
                <a16:creationId xmlns:a16="http://schemas.microsoft.com/office/drawing/2014/main" id="{E07A6249-96B4-4306-AB03-63BEE6F4A108}"/>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410200" y="914135"/>
            <a:ext cx="3543300" cy="3543300"/>
          </a:xfrm>
          <a:prstGeom prst="rect">
            <a:avLst/>
          </a:prstGeom>
        </p:spPr>
      </p:pic>
      <p:pic>
        <p:nvPicPr>
          <p:cNvPr id="3" name="Picture 2">
            <a:extLst>
              <a:ext uri="{FF2B5EF4-FFF2-40B4-BE49-F238E27FC236}">
                <a16:creationId xmlns:a16="http://schemas.microsoft.com/office/drawing/2014/main" id="{2E2CCFEE-E000-A1B3-C08C-CE6D6BB24CF5}"/>
              </a:ext>
            </a:extLst>
          </p:cNvPr>
          <p:cNvPicPr>
            <a:picLocks noChangeAspect="1"/>
          </p:cNvPicPr>
          <p:nvPr/>
        </p:nvPicPr>
        <p:blipFill>
          <a:blip r:embed="rId5"/>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713509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9624" y="260038"/>
            <a:ext cx="8784752" cy="891411"/>
          </a:xfrm>
        </p:spPr>
        <p:txBody>
          <a:bodyPr/>
          <a:lstStyle/>
          <a:p>
            <a:r>
              <a:rPr lang="en-US" dirty="0">
                <a:solidFill>
                  <a:schemeClr val="tx1"/>
                </a:solidFill>
              </a:rPr>
              <a:t>Renaissance Mississippi K-Readiness Support Requests</a:t>
            </a:r>
          </a:p>
        </p:txBody>
      </p:sp>
      <p:sp>
        <p:nvSpPr>
          <p:cNvPr id="13" name="Content Placeholder 3"/>
          <p:cNvSpPr txBox="1">
            <a:spLocks/>
          </p:cNvSpPr>
          <p:nvPr/>
        </p:nvSpPr>
        <p:spPr>
          <a:xfrm>
            <a:off x="-250998" y="2624435"/>
            <a:ext cx="3737195" cy="1658190"/>
          </a:xfrm>
          <a:prstGeom prst="rect">
            <a:avLst/>
          </a:prstGeom>
        </p:spPr>
        <p:txBody>
          <a:bodyPr>
            <a:normAutofit/>
          </a:bodyPr>
          <a:lstStyle>
            <a:lvl1pPr marL="342900" indent="-342900" algn="l" defTabSz="914400" rtl="0" eaLnBrk="1" latinLnBrk="0" hangingPunct="1">
              <a:spcBef>
                <a:spcPct val="20000"/>
              </a:spcBef>
              <a:buSzPct val="86000"/>
              <a:buFont typeface="Arial" panose="020B0604020202020204" pitchFamily="34" charset="0"/>
              <a:buChar char="•"/>
              <a:defRPr sz="2600" kern="1200">
                <a:solidFill>
                  <a:srgbClr val="555555"/>
                </a:solidFill>
                <a:latin typeface="Source Sans Pro" pitchFamily="34" charset="0"/>
                <a:ea typeface="+mn-ea"/>
                <a:cs typeface="+mn-cs"/>
              </a:defRPr>
            </a:lvl1pPr>
            <a:lvl2pPr marL="742950" indent="-285750" algn="l" defTabSz="914400" rtl="0" eaLnBrk="1" latinLnBrk="0" hangingPunct="1">
              <a:spcBef>
                <a:spcPct val="20000"/>
              </a:spcBef>
              <a:buSzPct val="86000"/>
              <a:buFont typeface="Arial" panose="020B0604020202020204" pitchFamily="34" charset="0"/>
              <a:buChar char="–"/>
              <a:defRPr sz="2000" kern="1200">
                <a:solidFill>
                  <a:srgbClr val="555555"/>
                </a:solidFill>
                <a:latin typeface="Source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rgbClr val="555555"/>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fontAlgn="base">
              <a:spcAft>
                <a:spcPct val="0"/>
              </a:spcAft>
              <a:buNone/>
              <a:defRPr/>
            </a:pPr>
            <a:endParaRPr lang="en-US" sz="2100" dirty="0"/>
          </a:p>
        </p:txBody>
      </p:sp>
      <p:pic>
        <p:nvPicPr>
          <p:cNvPr id="4" name="Picture 3">
            <a:extLst>
              <a:ext uri="{FF2B5EF4-FFF2-40B4-BE49-F238E27FC236}">
                <a16:creationId xmlns:a16="http://schemas.microsoft.com/office/drawing/2014/main" id="{0D22B65B-40C7-1F45-BC08-C8003118714F}"/>
              </a:ext>
            </a:extLst>
          </p:cNvPr>
          <p:cNvPicPr>
            <a:picLocks noChangeAspect="1"/>
          </p:cNvPicPr>
          <p:nvPr/>
        </p:nvPicPr>
        <p:blipFill>
          <a:blip r:embed="rId3"/>
          <a:stretch>
            <a:fillRect/>
          </a:stretch>
        </p:blipFill>
        <p:spPr>
          <a:xfrm>
            <a:off x="457200" y="5158408"/>
            <a:ext cx="2362200" cy="556592"/>
          </a:xfrm>
          <a:prstGeom prst="rect">
            <a:avLst/>
          </a:prstGeom>
        </p:spPr>
      </p:pic>
      <p:pic>
        <p:nvPicPr>
          <p:cNvPr id="7" name="Picture 6">
            <a:extLst>
              <a:ext uri="{FF2B5EF4-FFF2-40B4-BE49-F238E27FC236}">
                <a16:creationId xmlns:a16="http://schemas.microsoft.com/office/drawing/2014/main" id="{EEFF55FB-4093-1E42-D254-D919E10C9789}"/>
              </a:ext>
            </a:extLst>
          </p:cNvPr>
          <p:cNvPicPr>
            <a:picLocks noChangeAspect="1"/>
          </p:cNvPicPr>
          <p:nvPr/>
        </p:nvPicPr>
        <p:blipFill>
          <a:blip r:embed="rId4"/>
          <a:stretch>
            <a:fillRect/>
          </a:stretch>
        </p:blipFill>
        <p:spPr>
          <a:xfrm>
            <a:off x="609600" y="1582925"/>
            <a:ext cx="7696200" cy="2549149"/>
          </a:xfrm>
          <a:prstGeom prst="rect">
            <a:avLst/>
          </a:prstGeom>
        </p:spPr>
      </p:pic>
    </p:spTree>
    <p:extLst>
      <p:ext uri="{BB962C8B-B14F-4D97-AF65-F5344CB8AC3E}">
        <p14:creationId xmlns:p14="http://schemas.microsoft.com/office/powerpoint/2010/main" val="22253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0" name="Title 4"/>
          <p:cNvSpPr>
            <a:spLocks noGrp="1"/>
          </p:cNvSpPr>
          <p:nvPr>
            <p:ph type="title"/>
          </p:nvPr>
        </p:nvSpPr>
        <p:spPr>
          <a:xfrm>
            <a:off x="581810" y="148216"/>
            <a:ext cx="7980380" cy="952500"/>
          </a:xfrm>
        </p:spPr>
        <p:txBody>
          <a:bodyPr/>
          <a:lstStyle/>
          <a:p>
            <a:pPr algn="l"/>
            <a:r>
              <a:rPr lang="en-US" sz="3000" dirty="0"/>
              <a:t>Star items are on the Star scale</a:t>
            </a:r>
          </a:p>
        </p:txBody>
      </p:sp>
      <p:sp>
        <p:nvSpPr>
          <p:cNvPr id="15" name="Oval 14"/>
          <p:cNvSpPr/>
          <p:nvPr/>
        </p:nvSpPr>
        <p:spPr>
          <a:xfrm>
            <a:off x="2839199"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6" name="Oval 15"/>
          <p:cNvSpPr/>
          <p:nvPr/>
        </p:nvSpPr>
        <p:spPr>
          <a:xfrm>
            <a:off x="3313445"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7" name="Oval 16"/>
          <p:cNvSpPr/>
          <p:nvPr/>
        </p:nvSpPr>
        <p:spPr>
          <a:xfrm>
            <a:off x="3552910"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8" name="Oval 17"/>
          <p:cNvSpPr/>
          <p:nvPr/>
        </p:nvSpPr>
        <p:spPr>
          <a:xfrm>
            <a:off x="3076605"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9" name="Oval 18"/>
          <p:cNvSpPr/>
          <p:nvPr/>
        </p:nvSpPr>
        <p:spPr>
          <a:xfrm>
            <a:off x="378900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1" name="Oval 20"/>
          <p:cNvSpPr/>
          <p:nvPr/>
        </p:nvSpPr>
        <p:spPr>
          <a:xfrm>
            <a:off x="426325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2" name="Oval 21"/>
          <p:cNvSpPr/>
          <p:nvPr/>
        </p:nvSpPr>
        <p:spPr>
          <a:xfrm>
            <a:off x="4502719"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3" name="Oval 22"/>
          <p:cNvSpPr/>
          <p:nvPr/>
        </p:nvSpPr>
        <p:spPr>
          <a:xfrm>
            <a:off x="402641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5" name="Oval 24"/>
          <p:cNvSpPr/>
          <p:nvPr/>
        </p:nvSpPr>
        <p:spPr>
          <a:xfrm>
            <a:off x="4752947"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6" name="Oval 25"/>
          <p:cNvSpPr/>
          <p:nvPr/>
        </p:nvSpPr>
        <p:spPr>
          <a:xfrm>
            <a:off x="5227193"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7" name="Oval 26"/>
          <p:cNvSpPr/>
          <p:nvPr/>
        </p:nvSpPr>
        <p:spPr>
          <a:xfrm>
            <a:off x="546665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28" name="Oval 27"/>
          <p:cNvSpPr/>
          <p:nvPr/>
        </p:nvSpPr>
        <p:spPr>
          <a:xfrm>
            <a:off x="4990353"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33" name="Oval 32"/>
          <p:cNvSpPr/>
          <p:nvPr/>
        </p:nvSpPr>
        <p:spPr>
          <a:xfrm>
            <a:off x="567620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34" name="Oval 33"/>
          <p:cNvSpPr/>
          <p:nvPr/>
        </p:nvSpPr>
        <p:spPr>
          <a:xfrm>
            <a:off x="615045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36" name="Oval 35"/>
          <p:cNvSpPr/>
          <p:nvPr/>
        </p:nvSpPr>
        <p:spPr>
          <a:xfrm>
            <a:off x="5913614"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49" name="Oval 48"/>
          <p:cNvSpPr/>
          <p:nvPr/>
        </p:nvSpPr>
        <p:spPr>
          <a:xfrm>
            <a:off x="2349069" y="2569938"/>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50" name="Oval 49"/>
          <p:cNvSpPr/>
          <p:nvPr/>
        </p:nvSpPr>
        <p:spPr>
          <a:xfrm>
            <a:off x="2588534" y="2569938"/>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54" name="Oval 53"/>
          <p:cNvSpPr/>
          <p:nvPr/>
        </p:nvSpPr>
        <p:spPr>
          <a:xfrm>
            <a:off x="6362173" y="2569936"/>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67" name="Oval 66"/>
          <p:cNvSpPr/>
          <p:nvPr/>
        </p:nvSpPr>
        <p:spPr>
          <a:xfrm>
            <a:off x="2272040" y="2569938"/>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69" name="Oval 68"/>
          <p:cNvSpPr/>
          <p:nvPr/>
        </p:nvSpPr>
        <p:spPr>
          <a:xfrm>
            <a:off x="2483759" y="2569935"/>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0" name="Oval 69"/>
          <p:cNvSpPr/>
          <p:nvPr/>
        </p:nvSpPr>
        <p:spPr>
          <a:xfrm>
            <a:off x="3208670"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1" name="Oval 70"/>
          <p:cNvSpPr/>
          <p:nvPr/>
        </p:nvSpPr>
        <p:spPr>
          <a:xfrm>
            <a:off x="3448135"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2" name="Oval 71"/>
          <p:cNvSpPr/>
          <p:nvPr/>
        </p:nvSpPr>
        <p:spPr>
          <a:xfrm>
            <a:off x="2971830"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3" name="Oval 72"/>
          <p:cNvSpPr/>
          <p:nvPr/>
        </p:nvSpPr>
        <p:spPr>
          <a:xfrm>
            <a:off x="3684233"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4" name="Oval 73"/>
          <p:cNvSpPr/>
          <p:nvPr/>
        </p:nvSpPr>
        <p:spPr>
          <a:xfrm>
            <a:off x="415847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5" name="Oval 74"/>
          <p:cNvSpPr/>
          <p:nvPr/>
        </p:nvSpPr>
        <p:spPr>
          <a:xfrm>
            <a:off x="4397944"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6" name="Oval 75"/>
          <p:cNvSpPr/>
          <p:nvPr/>
        </p:nvSpPr>
        <p:spPr>
          <a:xfrm>
            <a:off x="392163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7" name="Oval 76"/>
          <p:cNvSpPr/>
          <p:nvPr/>
        </p:nvSpPr>
        <p:spPr>
          <a:xfrm>
            <a:off x="4648172"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8" name="Oval 77"/>
          <p:cNvSpPr/>
          <p:nvPr/>
        </p:nvSpPr>
        <p:spPr>
          <a:xfrm>
            <a:off x="5122418"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79" name="Oval 78"/>
          <p:cNvSpPr/>
          <p:nvPr/>
        </p:nvSpPr>
        <p:spPr>
          <a:xfrm>
            <a:off x="5361883"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0" name="Oval 79"/>
          <p:cNvSpPr/>
          <p:nvPr/>
        </p:nvSpPr>
        <p:spPr>
          <a:xfrm>
            <a:off x="4885578"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1" name="Oval 80"/>
          <p:cNvSpPr/>
          <p:nvPr/>
        </p:nvSpPr>
        <p:spPr>
          <a:xfrm>
            <a:off x="5571433"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2" name="Oval 81"/>
          <p:cNvSpPr/>
          <p:nvPr/>
        </p:nvSpPr>
        <p:spPr>
          <a:xfrm>
            <a:off x="604567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3" name="Oval 82"/>
          <p:cNvSpPr/>
          <p:nvPr/>
        </p:nvSpPr>
        <p:spPr>
          <a:xfrm>
            <a:off x="5808839" y="256994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84" name="Oval 83"/>
          <p:cNvSpPr/>
          <p:nvPr/>
        </p:nvSpPr>
        <p:spPr>
          <a:xfrm>
            <a:off x="6257398" y="256993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1" name="Oval 90"/>
          <p:cNvSpPr/>
          <p:nvPr/>
        </p:nvSpPr>
        <p:spPr>
          <a:xfrm>
            <a:off x="2693848"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2" name="Oval 91"/>
          <p:cNvSpPr/>
          <p:nvPr/>
        </p:nvSpPr>
        <p:spPr>
          <a:xfrm>
            <a:off x="3168094"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3" name="Oval 92"/>
          <p:cNvSpPr/>
          <p:nvPr/>
        </p:nvSpPr>
        <p:spPr>
          <a:xfrm>
            <a:off x="3407559"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4" name="Oval 93"/>
          <p:cNvSpPr/>
          <p:nvPr/>
        </p:nvSpPr>
        <p:spPr>
          <a:xfrm>
            <a:off x="2931254"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5" name="Oval 94"/>
          <p:cNvSpPr/>
          <p:nvPr/>
        </p:nvSpPr>
        <p:spPr>
          <a:xfrm>
            <a:off x="3617109"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6" name="Oval 95"/>
          <p:cNvSpPr/>
          <p:nvPr/>
        </p:nvSpPr>
        <p:spPr>
          <a:xfrm>
            <a:off x="4091355"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7" name="Oval 96"/>
          <p:cNvSpPr/>
          <p:nvPr/>
        </p:nvSpPr>
        <p:spPr>
          <a:xfrm>
            <a:off x="3854515" y="2565912"/>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8" name="Oval 97"/>
          <p:cNvSpPr/>
          <p:nvPr/>
        </p:nvSpPr>
        <p:spPr>
          <a:xfrm>
            <a:off x="4303074" y="256590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99" name="Oval 98"/>
          <p:cNvSpPr/>
          <p:nvPr/>
        </p:nvSpPr>
        <p:spPr>
          <a:xfrm>
            <a:off x="6505527" y="2571009"/>
            <a:ext cx="209550" cy="187891"/>
          </a:xfrm>
          <a:prstGeom prst="ellipse">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latin typeface="Arial" panose="020B0604020202020204" pitchFamily="34" charset="0"/>
            </a:endParaRPr>
          </a:p>
        </p:txBody>
      </p:sp>
      <p:sp>
        <p:nvSpPr>
          <p:cNvPr id="100" name="Rectangle 99"/>
          <p:cNvSpPr/>
          <p:nvPr/>
        </p:nvSpPr>
        <p:spPr>
          <a:xfrm>
            <a:off x="2272695" y="2499972"/>
            <a:ext cx="4498144"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Star items</a:t>
            </a:r>
          </a:p>
        </p:txBody>
      </p:sp>
      <p:cxnSp>
        <p:nvCxnSpPr>
          <p:cNvPr id="103" name="Straight Connector 102"/>
          <p:cNvCxnSpPr>
            <a:cxnSpLocks/>
          </p:cNvCxnSpPr>
          <p:nvPr/>
        </p:nvCxnSpPr>
        <p:spPr>
          <a:xfrm>
            <a:off x="2321779" y="2295650"/>
            <a:ext cx="4393298" cy="0"/>
          </a:xfrm>
          <a:prstGeom prst="line">
            <a:avLst/>
          </a:prstGeom>
          <a:ln w="57150">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 name="Picture 101"/>
          <p:cNvPicPr>
            <a:picLocks noChangeAspect="1"/>
          </p:cNvPicPr>
          <p:nvPr/>
        </p:nvPicPr>
        <p:blipFill rotWithShape="1">
          <a:blip r:embed="rId3"/>
          <a:srcRect l="19087" r="36923"/>
          <a:stretch/>
        </p:blipFill>
        <p:spPr>
          <a:xfrm>
            <a:off x="2057400" y="3034683"/>
            <a:ext cx="4800600" cy="660224"/>
          </a:xfrm>
          <a:prstGeom prst="rect">
            <a:avLst/>
          </a:prstGeom>
        </p:spPr>
      </p:pic>
      <p:sp>
        <p:nvSpPr>
          <p:cNvPr id="101" name="Rectangle 100">
            <a:extLst>
              <a:ext uri="{FF2B5EF4-FFF2-40B4-BE49-F238E27FC236}">
                <a16:creationId xmlns:a16="http://schemas.microsoft.com/office/drawing/2014/main" id="{A1BF3D19-ACFF-4BF0-A6C4-448F9A4FB4C1}"/>
              </a:ext>
            </a:extLst>
          </p:cNvPr>
          <p:cNvSpPr/>
          <p:nvPr/>
        </p:nvSpPr>
        <p:spPr>
          <a:xfrm>
            <a:off x="1600200" y="2107565"/>
            <a:ext cx="574196" cy="369332"/>
          </a:xfrm>
          <a:prstGeom prst="rect">
            <a:avLst/>
          </a:prstGeom>
        </p:spPr>
        <p:txBody>
          <a:bodyPr wrap="none">
            <a:spAutoFit/>
          </a:bodyPr>
          <a:lstStyle/>
          <a:p>
            <a:r>
              <a:rPr lang="en-US" dirty="0">
                <a:latin typeface="Arial" panose="020B0604020202020204" pitchFamily="34" charset="0"/>
              </a:rPr>
              <a:t>300</a:t>
            </a:r>
          </a:p>
        </p:txBody>
      </p:sp>
      <p:sp>
        <p:nvSpPr>
          <p:cNvPr id="104" name="Rectangle 103">
            <a:extLst>
              <a:ext uri="{FF2B5EF4-FFF2-40B4-BE49-F238E27FC236}">
                <a16:creationId xmlns:a16="http://schemas.microsoft.com/office/drawing/2014/main" id="{B2C77EC4-9F63-45DB-BD8E-BF333D3AB8C3}"/>
              </a:ext>
            </a:extLst>
          </p:cNvPr>
          <p:cNvSpPr/>
          <p:nvPr/>
        </p:nvSpPr>
        <p:spPr>
          <a:xfrm>
            <a:off x="6862279" y="2107565"/>
            <a:ext cx="574196" cy="369332"/>
          </a:xfrm>
          <a:prstGeom prst="rect">
            <a:avLst/>
          </a:prstGeom>
        </p:spPr>
        <p:txBody>
          <a:bodyPr wrap="none">
            <a:spAutoFit/>
          </a:bodyPr>
          <a:lstStyle/>
          <a:p>
            <a:r>
              <a:rPr lang="en-US" dirty="0">
                <a:latin typeface="Arial" panose="020B0604020202020204" pitchFamily="34" charset="0"/>
              </a:rPr>
              <a:t>900</a:t>
            </a:r>
          </a:p>
        </p:txBody>
      </p:sp>
      <p:pic>
        <p:nvPicPr>
          <p:cNvPr id="3" name="Picture 2">
            <a:extLst>
              <a:ext uri="{FF2B5EF4-FFF2-40B4-BE49-F238E27FC236}">
                <a16:creationId xmlns:a16="http://schemas.microsoft.com/office/drawing/2014/main" id="{DD41A86F-D544-0029-44A8-802011F106DC}"/>
              </a:ext>
            </a:extLst>
          </p:cNvPr>
          <p:cNvPicPr>
            <a:picLocks noChangeAspect="1"/>
          </p:cNvPicPr>
          <p:nvPr/>
        </p:nvPicPr>
        <p:blipFill>
          <a:blip r:embed="rId4"/>
          <a:stretch>
            <a:fillRect/>
          </a:stretch>
        </p:blipFill>
        <p:spPr>
          <a:xfrm>
            <a:off x="363115" y="5110799"/>
            <a:ext cx="2330194" cy="518075"/>
          </a:xfrm>
          <a:prstGeom prst="rect">
            <a:avLst/>
          </a:prstGeom>
        </p:spPr>
      </p:pic>
    </p:spTree>
    <p:extLst>
      <p:ext uri="{BB962C8B-B14F-4D97-AF65-F5344CB8AC3E}">
        <p14:creationId xmlns:p14="http://schemas.microsoft.com/office/powerpoint/2010/main" val="16416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
                            </p:stCondLst>
                            <p:childTnLst>
                              <p:par>
                                <p:cTn id="8" presetID="1" presetClass="entr" presetSubtype="0" fill="hold" grpId="0" nodeType="afterEffect">
                                  <p:stCondLst>
                                    <p:cond delay="5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5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50"/>
                            </p:stCondLst>
                            <p:childTnLst>
                              <p:par>
                                <p:cTn id="14" presetID="1" presetClass="entr" presetSubtype="0" fill="hold" grpId="0" nodeType="afterEffect">
                                  <p:stCondLst>
                                    <p:cond delay="5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200"/>
                            </p:stCondLst>
                            <p:childTnLst>
                              <p:par>
                                <p:cTn id="17" presetID="1" presetClass="entr" presetSubtype="0" fill="hold" grpId="0" nodeType="afterEffect">
                                  <p:stCondLst>
                                    <p:cond delay="5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5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300"/>
                            </p:stCondLst>
                            <p:childTnLst>
                              <p:par>
                                <p:cTn id="23" presetID="1" presetClass="entr" presetSubtype="0" fill="hold" grpId="0" nodeType="afterEffect">
                                  <p:stCondLst>
                                    <p:cond delay="5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350"/>
                            </p:stCondLst>
                            <p:childTnLst>
                              <p:par>
                                <p:cTn id="26" presetID="1" presetClass="entr" presetSubtype="0" fill="hold" grpId="0" nodeType="afterEffect">
                                  <p:stCondLst>
                                    <p:cond delay="5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400"/>
                            </p:stCondLst>
                            <p:childTnLst>
                              <p:par>
                                <p:cTn id="29" presetID="1" presetClass="entr" presetSubtype="0" fill="hold" grpId="0" nodeType="afterEffect">
                                  <p:stCondLst>
                                    <p:cond delay="50"/>
                                  </p:stCondLst>
                                  <p:childTnLst>
                                    <p:set>
                                      <p:cBhvr>
                                        <p:cTn id="30" dur="1" fill="hold">
                                          <p:stCondLst>
                                            <p:cond delay="0"/>
                                          </p:stCondLst>
                                        </p:cTn>
                                        <p:tgtEl>
                                          <p:spTgt spid="50"/>
                                        </p:tgtEl>
                                        <p:attrNameLst>
                                          <p:attrName>style.visibility</p:attrName>
                                        </p:attrNameLst>
                                      </p:cBhvr>
                                      <p:to>
                                        <p:strVal val="visible"/>
                                      </p:to>
                                    </p:set>
                                  </p:childTnLst>
                                </p:cTn>
                              </p:par>
                            </p:childTnLst>
                          </p:cTn>
                        </p:par>
                        <p:par>
                          <p:cTn id="31" fill="hold">
                            <p:stCondLst>
                              <p:cond delay="450"/>
                            </p:stCondLst>
                            <p:childTnLst>
                              <p:par>
                                <p:cTn id="32" presetID="1" presetClass="entr" presetSubtype="0" fill="hold" grpId="0" nodeType="afterEffect">
                                  <p:stCondLst>
                                    <p:cond delay="5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550"/>
                            </p:stCondLst>
                            <p:childTnLst>
                              <p:par>
                                <p:cTn id="38" presetID="1" presetClass="entr" presetSubtype="0" fill="hold" grpId="0" nodeType="afterEffect">
                                  <p:stCondLst>
                                    <p:cond delay="50"/>
                                  </p:stCondLst>
                                  <p:childTnLst>
                                    <p:set>
                                      <p:cBhvr>
                                        <p:cTn id="39" dur="1" fill="hold">
                                          <p:stCondLst>
                                            <p:cond delay="0"/>
                                          </p:stCondLst>
                                        </p:cTn>
                                        <p:tgtEl>
                                          <p:spTgt spid="54"/>
                                        </p:tgtEl>
                                        <p:attrNameLst>
                                          <p:attrName>style.visibility</p:attrName>
                                        </p:attrNameLst>
                                      </p:cBhvr>
                                      <p:to>
                                        <p:strVal val="visible"/>
                                      </p:to>
                                    </p:set>
                                  </p:childTnLst>
                                </p:cTn>
                              </p:par>
                            </p:childTnLst>
                          </p:cTn>
                        </p:par>
                        <p:par>
                          <p:cTn id="40" fill="hold">
                            <p:stCondLst>
                              <p:cond delay="600"/>
                            </p:stCondLst>
                            <p:childTnLst>
                              <p:par>
                                <p:cTn id="41" presetID="1" presetClass="entr" presetSubtype="0" fill="hold" grpId="0" nodeType="afterEffect">
                                  <p:stCondLst>
                                    <p:cond delay="5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650"/>
                            </p:stCondLst>
                            <p:childTnLst>
                              <p:par>
                                <p:cTn id="44" presetID="1" presetClass="entr" presetSubtype="0" fill="hold" grpId="0" nodeType="afterEffect">
                                  <p:stCondLst>
                                    <p:cond delay="5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700"/>
                            </p:stCondLst>
                            <p:childTnLst>
                              <p:par>
                                <p:cTn id="47" presetID="1" presetClass="entr" presetSubtype="0" fill="hold" grpId="0" nodeType="afterEffect">
                                  <p:stCondLst>
                                    <p:cond delay="5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750"/>
                            </p:stCondLst>
                            <p:childTnLst>
                              <p:par>
                                <p:cTn id="50" presetID="1" presetClass="entr" presetSubtype="0" fill="hold" grpId="0" nodeType="afterEffect">
                                  <p:stCondLst>
                                    <p:cond delay="50"/>
                                  </p:stCondLst>
                                  <p:childTnLst>
                                    <p:set>
                                      <p:cBhvr>
                                        <p:cTn id="51" dur="1" fill="hold">
                                          <p:stCondLst>
                                            <p:cond delay="0"/>
                                          </p:stCondLst>
                                        </p:cTn>
                                        <p:tgtEl>
                                          <p:spTgt spid="36"/>
                                        </p:tgtEl>
                                        <p:attrNameLst>
                                          <p:attrName>style.visibility</p:attrName>
                                        </p:attrNameLst>
                                      </p:cBhvr>
                                      <p:to>
                                        <p:strVal val="visible"/>
                                      </p:to>
                                    </p:set>
                                  </p:childTnLst>
                                </p:cTn>
                              </p:par>
                            </p:childTnLst>
                          </p:cTn>
                        </p:par>
                        <p:par>
                          <p:cTn id="52" fill="hold">
                            <p:stCondLst>
                              <p:cond delay="800"/>
                            </p:stCondLst>
                            <p:childTnLst>
                              <p:par>
                                <p:cTn id="53" presetID="1" presetClass="entr" presetSubtype="0" fill="hold" grpId="0" nodeType="afterEffect">
                                  <p:stCondLst>
                                    <p:cond delay="5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childTnLst>
                          </p:cTn>
                        </p:par>
                        <p:par>
                          <p:cTn id="81" fill="hold">
                            <p:stCondLst>
                              <p:cond delay="850"/>
                            </p:stCondLst>
                            <p:childTnLst>
                              <p:par>
                                <p:cTn id="82" presetID="1" presetClass="entr" presetSubtype="0" fill="hold" grpId="0" nodeType="afterEffect">
                                  <p:stCondLst>
                                    <p:cond delay="50"/>
                                  </p:stCondLst>
                                  <p:childTnLst>
                                    <p:set>
                                      <p:cBhvr>
                                        <p:cTn id="83" dur="1" fill="hold">
                                          <p:stCondLst>
                                            <p:cond delay="0"/>
                                          </p:stCondLst>
                                        </p:cTn>
                                        <p:tgtEl>
                                          <p:spTgt spid="76"/>
                                        </p:tgtEl>
                                        <p:attrNameLst>
                                          <p:attrName>style.visibility</p:attrName>
                                        </p:attrNameLst>
                                      </p:cBhvr>
                                      <p:to>
                                        <p:strVal val="visible"/>
                                      </p:to>
                                    </p:set>
                                  </p:childTnLst>
                                </p:cTn>
                              </p:par>
                            </p:childTnLst>
                          </p:cTn>
                        </p:par>
                        <p:par>
                          <p:cTn id="84" fill="hold">
                            <p:stCondLst>
                              <p:cond delay="900"/>
                            </p:stCondLst>
                            <p:childTnLst>
                              <p:par>
                                <p:cTn id="85" presetID="1" presetClass="entr" presetSubtype="0" fill="hold" grpId="0" nodeType="afterEffect">
                                  <p:stCondLst>
                                    <p:cond delay="50"/>
                                  </p:stCondLst>
                                  <p:childTnLst>
                                    <p:set>
                                      <p:cBhvr>
                                        <p:cTn id="86" dur="1" fill="hold">
                                          <p:stCondLst>
                                            <p:cond delay="0"/>
                                          </p:stCondLst>
                                        </p:cTn>
                                        <p:tgtEl>
                                          <p:spTgt spid="72"/>
                                        </p:tgtEl>
                                        <p:attrNameLst>
                                          <p:attrName>style.visibility</p:attrName>
                                        </p:attrNameLst>
                                      </p:cBhvr>
                                      <p:to>
                                        <p:strVal val="visible"/>
                                      </p:to>
                                    </p:set>
                                  </p:childTnLst>
                                </p:cTn>
                              </p:par>
                            </p:childTnLst>
                          </p:cTn>
                        </p:par>
                        <p:par>
                          <p:cTn id="87" fill="hold">
                            <p:stCondLst>
                              <p:cond delay="950"/>
                            </p:stCondLst>
                            <p:childTnLst>
                              <p:par>
                                <p:cTn id="88" presetID="1" presetClass="entr" presetSubtype="0" fill="hold" grpId="0" nodeType="afterEffect">
                                  <p:stCondLst>
                                    <p:cond delay="50"/>
                                  </p:stCondLst>
                                  <p:childTnLst>
                                    <p:set>
                                      <p:cBhvr>
                                        <p:cTn id="89" dur="1" fill="hold">
                                          <p:stCondLst>
                                            <p:cond delay="0"/>
                                          </p:stCondLst>
                                        </p:cTn>
                                        <p:tgtEl>
                                          <p:spTgt spid="71"/>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50"/>
                                  </p:stCondLst>
                                  <p:childTnLst>
                                    <p:set>
                                      <p:cBhvr>
                                        <p:cTn id="92" dur="1" fill="hold">
                                          <p:stCondLst>
                                            <p:cond delay="0"/>
                                          </p:stCondLst>
                                        </p:cTn>
                                        <p:tgtEl>
                                          <p:spTgt spid="83"/>
                                        </p:tgtEl>
                                        <p:attrNameLst>
                                          <p:attrName>style.visibility</p:attrName>
                                        </p:attrNameLst>
                                      </p:cBhvr>
                                      <p:to>
                                        <p:strVal val="visible"/>
                                      </p:to>
                                    </p:set>
                                  </p:childTnLst>
                                </p:cTn>
                              </p:par>
                              <p:par>
                                <p:cTn id="93" presetID="1" presetClass="entr" presetSubtype="0" fill="hold" grpId="0" nodeType="withEffect">
                                  <p:stCondLst>
                                    <p:cond delay="5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50"/>
                                  </p:stCondLst>
                                  <p:childTnLst>
                                    <p:set>
                                      <p:cBhvr>
                                        <p:cTn id="96" dur="1" fill="hold">
                                          <p:stCondLst>
                                            <p:cond delay="0"/>
                                          </p:stCondLst>
                                        </p:cTn>
                                        <p:tgtEl>
                                          <p:spTgt spid="92"/>
                                        </p:tgtEl>
                                        <p:attrNameLst>
                                          <p:attrName>style.visibility</p:attrName>
                                        </p:attrNameLst>
                                      </p:cBhvr>
                                      <p:to>
                                        <p:strVal val="visible"/>
                                      </p:to>
                                    </p:set>
                                  </p:childTnLst>
                                </p:cTn>
                              </p:par>
                              <p:par>
                                <p:cTn id="97" presetID="1" presetClass="entr" presetSubtype="0" fill="hold" grpId="0" nodeType="withEffect">
                                  <p:stCondLst>
                                    <p:cond delay="50"/>
                                  </p:stCondLst>
                                  <p:childTnLst>
                                    <p:set>
                                      <p:cBhvr>
                                        <p:cTn id="98" dur="1" fill="hold">
                                          <p:stCondLst>
                                            <p:cond delay="0"/>
                                          </p:stCondLst>
                                        </p:cTn>
                                        <p:tgtEl>
                                          <p:spTgt spid="93"/>
                                        </p:tgtEl>
                                        <p:attrNameLst>
                                          <p:attrName>style.visibility</p:attrName>
                                        </p:attrNameLst>
                                      </p:cBhvr>
                                      <p:to>
                                        <p:strVal val="visible"/>
                                      </p:to>
                                    </p:set>
                                  </p:childTnLst>
                                </p:cTn>
                              </p:par>
                              <p:par>
                                <p:cTn id="99" presetID="1" presetClass="entr" presetSubtype="0" fill="hold" grpId="0" nodeType="withEffect">
                                  <p:stCondLst>
                                    <p:cond delay="5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ntr" presetSubtype="0" fill="hold" grpId="0" nodeType="withEffect">
                                  <p:stCondLst>
                                    <p:cond delay="50"/>
                                  </p:stCondLst>
                                  <p:childTnLst>
                                    <p:set>
                                      <p:cBhvr>
                                        <p:cTn id="102" dur="1" fill="hold">
                                          <p:stCondLst>
                                            <p:cond delay="0"/>
                                          </p:stCondLst>
                                        </p:cTn>
                                        <p:tgtEl>
                                          <p:spTgt spid="95"/>
                                        </p:tgtEl>
                                        <p:attrNameLst>
                                          <p:attrName>style.visibility</p:attrName>
                                        </p:attrNameLst>
                                      </p:cBhvr>
                                      <p:to>
                                        <p:strVal val="visible"/>
                                      </p:to>
                                    </p:set>
                                  </p:childTnLst>
                                </p:cTn>
                              </p:par>
                              <p:par>
                                <p:cTn id="103" presetID="1" presetClass="entr" presetSubtype="0" fill="hold" grpId="0" nodeType="withEffect">
                                  <p:stCondLst>
                                    <p:cond delay="50"/>
                                  </p:stCondLst>
                                  <p:childTnLst>
                                    <p:set>
                                      <p:cBhvr>
                                        <p:cTn id="104" dur="1" fill="hold">
                                          <p:stCondLst>
                                            <p:cond delay="0"/>
                                          </p:stCondLst>
                                        </p:cTn>
                                        <p:tgtEl>
                                          <p:spTgt spid="96"/>
                                        </p:tgtEl>
                                        <p:attrNameLst>
                                          <p:attrName>style.visibility</p:attrName>
                                        </p:attrNameLst>
                                      </p:cBhvr>
                                      <p:to>
                                        <p:strVal val="visible"/>
                                      </p:to>
                                    </p:set>
                                  </p:childTnLst>
                                </p:cTn>
                              </p:par>
                              <p:par>
                                <p:cTn id="105" presetID="1" presetClass="entr" presetSubtype="0" fill="hold" grpId="0" nodeType="withEffect">
                                  <p:stCondLst>
                                    <p:cond delay="5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grpId="0" nodeType="withEffect">
                                  <p:stCondLst>
                                    <p:cond delay="50"/>
                                  </p:stCondLst>
                                  <p:childTnLst>
                                    <p:set>
                                      <p:cBhvr>
                                        <p:cTn id="108" dur="1" fill="hold">
                                          <p:stCondLst>
                                            <p:cond delay="0"/>
                                          </p:stCondLst>
                                        </p:cTn>
                                        <p:tgtEl>
                                          <p:spTgt spid="97"/>
                                        </p:tgtEl>
                                        <p:attrNameLst>
                                          <p:attrName>style.visibility</p:attrName>
                                        </p:attrNameLst>
                                      </p:cBhvr>
                                      <p:to>
                                        <p:strVal val="visible"/>
                                      </p:to>
                                    </p:set>
                                  </p:childTnLst>
                                </p:cTn>
                              </p:par>
                            </p:childTnLst>
                          </p:cTn>
                        </p:par>
                        <p:par>
                          <p:cTn id="109" fill="hold">
                            <p:stCondLst>
                              <p:cond delay="1050"/>
                            </p:stCondLst>
                            <p:childTnLst>
                              <p:par>
                                <p:cTn id="110" presetID="1" presetClass="entr" presetSubtype="0" fill="hold" grpId="0" nodeType="afterEffect">
                                  <p:stCondLst>
                                    <p:cond delay="50"/>
                                  </p:stCondLst>
                                  <p:childTnLst>
                                    <p:set>
                                      <p:cBhvr>
                                        <p:cTn id="111" dur="1" fill="hold">
                                          <p:stCondLst>
                                            <p:cond delay="0"/>
                                          </p:stCondLst>
                                        </p:cTn>
                                        <p:tgtEl>
                                          <p:spTgt spid="99"/>
                                        </p:tgtEl>
                                        <p:attrNameLst>
                                          <p:attrName>style.visibility</p:attrName>
                                        </p:attrNameLst>
                                      </p:cBhvr>
                                      <p:to>
                                        <p:strVal val="visible"/>
                                      </p:to>
                                    </p:set>
                                  </p:childTnLst>
                                </p:cTn>
                              </p:par>
                              <p:par>
                                <p:cTn id="112" presetID="1" presetClass="entr" presetSubtype="0" fill="hold" grpId="0" nodeType="withEffect">
                                  <p:stCondLst>
                                    <p:cond delay="50"/>
                                  </p:stCondLst>
                                  <p:childTnLst>
                                    <p:set>
                                      <p:cBhvr>
                                        <p:cTn id="113" dur="1" fill="hold">
                                          <p:stCondLst>
                                            <p:cond delay="0"/>
                                          </p:stCondLst>
                                        </p:cTn>
                                        <p:tgtEl>
                                          <p:spTgt spid="1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fade">
                                      <p:cBhvr>
                                        <p:cTn id="121" dur="500"/>
                                        <p:tgtEl>
                                          <p:spTgt spid="10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500"/>
                                        <p:tgtEl>
                                          <p:spTgt spid="104"/>
                                        </p:tgtEl>
                                      </p:cBhvr>
                                    </p:animEffect>
                                  </p:childTnLst>
                                </p:cTn>
                              </p:par>
                              <p:par>
                                <p:cTn id="125" presetID="10" presetClass="entr" presetSubtype="0" fill="hold" nodeType="withEffect">
                                  <p:stCondLst>
                                    <p:cond delay="0"/>
                                  </p:stCondLst>
                                  <p:childTnLst>
                                    <p:set>
                                      <p:cBhvr>
                                        <p:cTn id="126" dur="1" fill="hold">
                                          <p:stCondLst>
                                            <p:cond delay="0"/>
                                          </p:stCondLst>
                                        </p:cTn>
                                        <p:tgtEl>
                                          <p:spTgt spid="103"/>
                                        </p:tgtEl>
                                        <p:attrNameLst>
                                          <p:attrName>style.visibility</p:attrName>
                                        </p:attrNameLst>
                                      </p:cBhvr>
                                      <p:to>
                                        <p:strVal val="visible"/>
                                      </p:to>
                                    </p:set>
                                    <p:animEffect transition="in" filter="fade">
                                      <p:cBhvr>
                                        <p:cTn id="127" dur="500"/>
                                        <p:tgtEl>
                                          <p:spTgt spid="10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02"/>
                                        </p:tgtEl>
                                        <p:attrNameLst>
                                          <p:attrName>style.visibility</p:attrName>
                                        </p:attrNameLst>
                                      </p:cBhvr>
                                      <p:to>
                                        <p:strVal val="visible"/>
                                      </p:to>
                                    </p:set>
                                    <p:animEffect transition="in" filter="fade">
                                      <p:cBhvr>
                                        <p:cTn id="13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P spid="22" grpId="0" animBg="1"/>
      <p:bldP spid="23" grpId="0" animBg="1"/>
      <p:bldP spid="25" grpId="0" animBg="1"/>
      <p:bldP spid="26" grpId="0" animBg="1"/>
      <p:bldP spid="27" grpId="0" animBg="1"/>
      <p:bldP spid="28" grpId="0" animBg="1"/>
      <p:bldP spid="33" grpId="0" animBg="1"/>
      <p:bldP spid="34" grpId="0" animBg="1"/>
      <p:bldP spid="36" grpId="0" animBg="1"/>
      <p:bldP spid="49" grpId="0" animBg="1"/>
      <p:bldP spid="50" grpId="0" animBg="1"/>
      <p:bldP spid="54" grpId="0" animBg="1"/>
      <p:bldP spid="67"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p:bldP spid="10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solidFill>
                  <a:schemeClr val="tx1"/>
                </a:solidFill>
              </a:rPr>
              <a:t>MDE Support and Resources</a:t>
            </a:r>
            <a:br>
              <a:rPr lang="en-US" dirty="0"/>
            </a:br>
            <a:r>
              <a:rPr lang="en-US" sz="1800" dirty="0">
                <a:solidFill>
                  <a:schemeClr val="tx1"/>
                </a:solidFill>
              </a:rPr>
              <a:t>https://mdek12.org/OSA/K_Readiness</a:t>
            </a:r>
          </a:p>
        </p:txBody>
      </p:sp>
      <p:pic>
        <p:nvPicPr>
          <p:cNvPr id="7" name="Picture 6">
            <a:extLst>
              <a:ext uri="{FF2B5EF4-FFF2-40B4-BE49-F238E27FC236}">
                <a16:creationId xmlns:a16="http://schemas.microsoft.com/office/drawing/2014/main" id="{B34A8949-1A19-A1B1-6E7E-8C3382718C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1114572"/>
            <a:ext cx="4688118" cy="4096713"/>
          </a:xfrm>
          <a:prstGeom prst="rect">
            <a:avLst/>
          </a:prstGeom>
        </p:spPr>
      </p:pic>
      <p:sp>
        <p:nvSpPr>
          <p:cNvPr id="8" name="Rectangle 7">
            <a:extLst>
              <a:ext uri="{FF2B5EF4-FFF2-40B4-BE49-F238E27FC236}">
                <a16:creationId xmlns:a16="http://schemas.microsoft.com/office/drawing/2014/main" id="{A4F14586-BA7E-17C6-A1A7-45918B88205E}"/>
              </a:ext>
            </a:extLst>
          </p:cNvPr>
          <p:cNvSpPr/>
          <p:nvPr/>
        </p:nvSpPr>
        <p:spPr>
          <a:xfrm>
            <a:off x="685801" y="2186608"/>
            <a:ext cx="1295400" cy="29718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85A357F-D162-0E9A-0B47-9BFB9E2A8048}"/>
              </a:ext>
            </a:extLst>
          </p:cNvPr>
          <p:cNvPicPr>
            <a:picLocks noChangeAspect="1"/>
          </p:cNvPicPr>
          <p:nvPr/>
        </p:nvPicPr>
        <p:blipFill>
          <a:blip r:embed="rId4"/>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26087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4EC0CE-9C03-448E-E44C-01CD5583FED4}"/>
              </a:ext>
            </a:extLst>
          </p:cNvPr>
          <p:cNvPicPr>
            <a:picLocks noChangeAspect="1"/>
          </p:cNvPicPr>
          <p:nvPr/>
        </p:nvPicPr>
        <p:blipFill>
          <a:blip r:embed="rId3"/>
          <a:stretch>
            <a:fillRect/>
          </a:stretch>
        </p:blipFill>
        <p:spPr>
          <a:xfrm>
            <a:off x="457200" y="5158408"/>
            <a:ext cx="2362200" cy="556592"/>
          </a:xfrm>
          <a:prstGeom prst="rect">
            <a:avLst/>
          </a:prstGeom>
        </p:spPr>
      </p:pic>
      <p:sp>
        <p:nvSpPr>
          <p:cNvPr id="2" name="Title 1">
            <a:extLst>
              <a:ext uri="{FF2B5EF4-FFF2-40B4-BE49-F238E27FC236}">
                <a16:creationId xmlns:a16="http://schemas.microsoft.com/office/drawing/2014/main" id="{B5F9688D-8ED3-420F-BDD9-B62E69D7840F}"/>
              </a:ext>
            </a:extLst>
          </p:cNvPr>
          <p:cNvSpPr>
            <a:spLocks noGrp="1"/>
          </p:cNvSpPr>
          <p:nvPr>
            <p:ph type="title"/>
          </p:nvPr>
        </p:nvSpPr>
        <p:spPr>
          <a:xfrm>
            <a:off x="457200" y="70467"/>
            <a:ext cx="8229600" cy="958233"/>
          </a:xfrm>
        </p:spPr>
        <p:txBody>
          <a:bodyPr/>
          <a:lstStyle/>
          <a:p>
            <a:r>
              <a:rPr lang="en-US" dirty="0">
                <a:solidFill>
                  <a:schemeClr val="tx1"/>
                </a:solidFill>
              </a:rPr>
              <a:t>MDE Support and Resources</a:t>
            </a:r>
            <a:br>
              <a:rPr lang="en-US" dirty="0">
                <a:solidFill>
                  <a:schemeClr val="tx1"/>
                </a:solidFill>
              </a:rPr>
            </a:br>
            <a:r>
              <a:rPr lang="en-US" sz="1800" dirty="0">
                <a:solidFill>
                  <a:schemeClr val="tx1"/>
                </a:solidFill>
              </a:rPr>
              <a:t>https://mdek12.org/OSA/K_Readiness</a:t>
            </a:r>
          </a:p>
        </p:txBody>
      </p:sp>
      <p:pic>
        <p:nvPicPr>
          <p:cNvPr id="4" name="Picture 3">
            <a:extLst>
              <a:ext uri="{FF2B5EF4-FFF2-40B4-BE49-F238E27FC236}">
                <a16:creationId xmlns:a16="http://schemas.microsoft.com/office/drawing/2014/main" id="{7F237DCD-17C6-4667-8527-56A80ADACD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2652" y="914135"/>
            <a:ext cx="4802880" cy="4196998"/>
          </a:xfrm>
          <a:prstGeom prst="rect">
            <a:avLst/>
          </a:prstGeom>
        </p:spPr>
      </p:pic>
      <p:sp>
        <p:nvSpPr>
          <p:cNvPr id="5" name="Rectangle 4">
            <a:extLst>
              <a:ext uri="{FF2B5EF4-FFF2-40B4-BE49-F238E27FC236}">
                <a16:creationId xmlns:a16="http://schemas.microsoft.com/office/drawing/2014/main" id="{7760C2E5-3C44-4C50-85EE-946792DC8329}"/>
              </a:ext>
            </a:extLst>
          </p:cNvPr>
          <p:cNvSpPr/>
          <p:nvPr/>
        </p:nvSpPr>
        <p:spPr>
          <a:xfrm>
            <a:off x="2131107" y="2019300"/>
            <a:ext cx="1376585" cy="29718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0BCF-A7F6-4641-88C4-635E09EF8197}"/>
              </a:ext>
            </a:extLst>
          </p:cNvPr>
          <p:cNvSpPr>
            <a:spLocks noGrp="1"/>
          </p:cNvSpPr>
          <p:nvPr>
            <p:ph type="title"/>
          </p:nvPr>
        </p:nvSpPr>
        <p:spPr/>
        <p:txBody>
          <a:bodyPr/>
          <a:lstStyle/>
          <a:p>
            <a:r>
              <a:rPr lang="en-US" dirty="0">
                <a:solidFill>
                  <a:schemeClr val="tx1"/>
                </a:solidFill>
              </a:rPr>
              <a:t>Key Takeaways</a:t>
            </a:r>
          </a:p>
        </p:txBody>
      </p:sp>
      <p:sp>
        <p:nvSpPr>
          <p:cNvPr id="4" name="Text Placeholder 3">
            <a:extLst>
              <a:ext uri="{FF2B5EF4-FFF2-40B4-BE49-F238E27FC236}">
                <a16:creationId xmlns:a16="http://schemas.microsoft.com/office/drawing/2014/main" id="{99C9F7CE-44FD-4133-8F78-C8114D80ECE7}"/>
              </a:ext>
            </a:extLst>
          </p:cNvPr>
          <p:cNvSpPr>
            <a:spLocks noGrp="1"/>
          </p:cNvSpPr>
          <p:nvPr>
            <p:ph type="body" sz="quarter" idx="11"/>
          </p:nvPr>
        </p:nvSpPr>
        <p:spPr>
          <a:xfrm>
            <a:off x="449366" y="1104900"/>
            <a:ext cx="8229600" cy="4038600"/>
          </a:xfrm>
        </p:spPr>
        <p:txBody>
          <a:bodyPr>
            <a:normAutofit/>
          </a:bodyPr>
          <a:lstStyle/>
          <a:p>
            <a:r>
              <a:rPr lang="en-US" dirty="0"/>
              <a:t>Testing Window Dates</a:t>
            </a:r>
          </a:p>
          <a:p>
            <a:pPr lvl="1"/>
            <a:r>
              <a:rPr lang="en-US" dirty="0"/>
              <a:t>Fall  - July 20, 2023 – September 22, 2023</a:t>
            </a:r>
          </a:p>
          <a:p>
            <a:pPr lvl="1"/>
            <a:r>
              <a:rPr lang="en-US" dirty="0"/>
              <a:t>Spring – April 1, 2023 – May 10, 2024</a:t>
            </a:r>
          </a:p>
          <a:p>
            <a:r>
              <a:rPr lang="en-US" dirty="0"/>
              <a:t>Scale Score Benchmarks</a:t>
            </a:r>
          </a:p>
          <a:p>
            <a:pPr lvl="1"/>
            <a:r>
              <a:rPr lang="en-US" dirty="0"/>
              <a:t>Kindergarten Fall- Scale Score </a:t>
            </a:r>
            <a:r>
              <a:rPr lang="en-US" b="1" dirty="0"/>
              <a:t>530 	</a:t>
            </a:r>
            <a:r>
              <a:rPr lang="en-US" dirty="0"/>
              <a:t>Spring- Scale Score </a:t>
            </a:r>
            <a:r>
              <a:rPr lang="en-US" b="1" dirty="0"/>
              <a:t>681</a:t>
            </a:r>
          </a:p>
          <a:p>
            <a:pPr lvl="1"/>
            <a:r>
              <a:rPr lang="en-US" dirty="0"/>
              <a:t>Pre- K			Spring – Scale Score </a:t>
            </a:r>
            <a:r>
              <a:rPr lang="en-US" b="1" dirty="0"/>
              <a:t>498</a:t>
            </a:r>
            <a:r>
              <a:rPr lang="en-US" dirty="0"/>
              <a:t>		</a:t>
            </a:r>
          </a:p>
          <a:p>
            <a:r>
              <a:rPr lang="en-US" dirty="0"/>
              <a:t>Do not enter students and teachers in the State K Readiness Portal unless you are a School 500.</a:t>
            </a:r>
          </a:p>
          <a:p>
            <a:pPr lvl="1"/>
            <a:r>
              <a:rPr lang="en-US" dirty="0"/>
              <a:t>Ensure your School 500 students are coded correctly and not under the public school.</a:t>
            </a:r>
          </a:p>
          <a:p>
            <a:r>
              <a:rPr lang="en-US" dirty="0"/>
              <a:t>Daily Test code</a:t>
            </a:r>
          </a:p>
          <a:p>
            <a:pPr lvl="1"/>
            <a:r>
              <a:rPr lang="en-US" dirty="0"/>
              <a:t>Select the correct daily test code for your school location and grade level for ELC students</a:t>
            </a:r>
          </a:p>
          <a:p>
            <a:r>
              <a:rPr lang="en-US" dirty="0"/>
              <a:t>Portal cleanup</a:t>
            </a:r>
          </a:p>
          <a:p>
            <a:pPr lvl="1"/>
            <a:r>
              <a:rPr lang="en-US" dirty="0"/>
              <a:t>Delete any users no longer in your district</a:t>
            </a:r>
          </a:p>
        </p:txBody>
      </p:sp>
      <p:pic>
        <p:nvPicPr>
          <p:cNvPr id="3" name="Picture 2">
            <a:extLst>
              <a:ext uri="{FF2B5EF4-FFF2-40B4-BE49-F238E27FC236}">
                <a16:creationId xmlns:a16="http://schemas.microsoft.com/office/drawing/2014/main" id="{E36DFE5C-C646-3953-555A-2C0EA25C98BC}"/>
              </a:ext>
            </a:extLst>
          </p:cNvPr>
          <p:cNvPicPr>
            <a:picLocks noChangeAspect="1"/>
          </p:cNvPicPr>
          <p:nvPr/>
        </p:nvPicPr>
        <p:blipFill>
          <a:blip r:embed="rId3"/>
          <a:stretch>
            <a:fillRect/>
          </a:stretch>
        </p:blipFill>
        <p:spPr>
          <a:xfrm>
            <a:off x="457200" y="5158408"/>
            <a:ext cx="2362200" cy="556592"/>
          </a:xfrm>
          <a:prstGeom prst="rect">
            <a:avLst/>
          </a:prstGeom>
        </p:spPr>
      </p:pic>
    </p:spTree>
    <p:extLst>
      <p:ext uri="{BB962C8B-B14F-4D97-AF65-F5344CB8AC3E}">
        <p14:creationId xmlns:p14="http://schemas.microsoft.com/office/powerpoint/2010/main" val="3069057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222F50-AC5D-FD0B-1A17-237228C5EB91}"/>
              </a:ext>
            </a:extLst>
          </p:cNvPr>
          <p:cNvSpPr>
            <a:spLocks noGrp="1"/>
          </p:cNvSpPr>
          <p:nvPr>
            <p:ph type="body" sz="quarter" idx="10"/>
          </p:nvPr>
        </p:nvSpPr>
        <p:spPr/>
        <p:txBody>
          <a:bodyPr/>
          <a:lstStyle/>
          <a:p>
            <a:r>
              <a:rPr lang="en-US" dirty="0"/>
              <a:t>Jennifer Wright DeHart, Ph.D.</a:t>
            </a:r>
          </a:p>
        </p:txBody>
      </p:sp>
    </p:spTree>
    <p:extLst>
      <p:ext uri="{BB962C8B-B14F-4D97-AF65-F5344CB8AC3E}">
        <p14:creationId xmlns:p14="http://schemas.microsoft.com/office/powerpoint/2010/main" val="3597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pic>
        <p:nvPicPr>
          <p:cNvPr id="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650102" y="1714838"/>
            <a:ext cx="5599672" cy="349924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EF48865-CE81-43D3-90C6-D7D46427FCFB}"/>
              </a:ext>
            </a:extLst>
          </p:cNvPr>
          <p:cNvPicPr>
            <a:picLocks noChangeAspect="1"/>
          </p:cNvPicPr>
          <p:nvPr/>
        </p:nvPicPr>
        <p:blipFill>
          <a:blip r:embed="rId4"/>
          <a:stretch>
            <a:fillRect/>
          </a:stretch>
        </p:blipFill>
        <p:spPr>
          <a:xfrm>
            <a:off x="3188918" y="2324100"/>
            <a:ext cx="2597121" cy="2024047"/>
          </a:xfrm>
          <a:prstGeom prst="rect">
            <a:avLst/>
          </a:prstGeom>
        </p:spPr>
      </p:pic>
      <p:sp>
        <p:nvSpPr>
          <p:cNvPr id="20" name="Title 4"/>
          <p:cNvSpPr>
            <a:spLocks noGrp="1"/>
          </p:cNvSpPr>
          <p:nvPr>
            <p:ph type="title"/>
          </p:nvPr>
        </p:nvSpPr>
        <p:spPr>
          <a:xfrm>
            <a:off x="581810" y="148216"/>
            <a:ext cx="7980380" cy="952500"/>
          </a:xfrm>
        </p:spPr>
        <p:txBody>
          <a:bodyPr/>
          <a:lstStyle/>
          <a:p>
            <a:pPr algn="l"/>
            <a:r>
              <a:rPr lang="en-US" sz="3000" dirty="0"/>
              <a:t>Learning progression skills are on the Star scale</a:t>
            </a:r>
          </a:p>
        </p:txBody>
      </p:sp>
      <p:sp>
        <p:nvSpPr>
          <p:cNvPr id="73" name="Rectangle 72"/>
          <p:cNvSpPr/>
          <p:nvPr/>
        </p:nvSpPr>
        <p:spPr>
          <a:xfrm>
            <a:off x="4338716" y="1332317"/>
            <a:ext cx="2531462" cy="369332"/>
          </a:xfrm>
          <a:prstGeom prst="rect">
            <a:avLst/>
          </a:prstGeom>
        </p:spPr>
        <p:txBody>
          <a:bodyPr wrap="none">
            <a:spAutoFit/>
          </a:bodyPr>
          <a:lstStyle/>
          <a:p>
            <a:r>
              <a:rPr lang="en-US" dirty="0">
                <a:latin typeface="Arial" panose="020B0604020202020204" pitchFamily="34" charset="0"/>
              </a:rPr>
              <a:t>675 Scaled Score (SS)</a:t>
            </a:r>
          </a:p>
        </p:txBody>
      </p:sp>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1311348"/>
            <a:ext cx="601279" cy="488972"/>
          </a:xfrm>
          <a:prstGeom prst="rect">
            <a:avLst/>
          </a:prstGeom>
        </p:spPr>
      </p:pic>
      <p:sp>
        <p:nvSpPr>
          <p:cNvPr id="80" name="Rectangle 79"/>
          <p:cNvSpPr/>
          <p:nvPr/>
        </p:nvSpPr>
        <p:spPr>
          <a:xfrm>
            <a:off x="3892192" y="1800320"/>
            <a:ext cx="587668" cy="2994010"/>
          </a:xfrm>
          <a:prstGeom prst="rect">
            <a:avLst/>
          </a:prstGeom>
          <a:noFill/>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83" name="Straight Connector 82"/>
          <p:cNvCxnSpPr>
            <a:cxnSpLocks/>
          </p:cNvCxnSpPr>
          <p:nvPr/>
        </p:nvCxnSpPr>
        <p:spPr>
          <a:xfrm>
            <a:off x="2272693" y="1850264"/>
            <a:ext cx="4498144" cy="0"/>
          </a:xfrm>
          <a:prstGeom prst="line">
            <a:avLst/>
          </a:prstGeom>
          <a:ln w="571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2272693" y="2028000"/>
            <a:ext cx="4498146" cy="457200"/>
          </a:xfrm>
          <a:prstGeom prst="rect">
            <a:avLst/>
          </a:prstGeom>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Star items</a:t>
            </a:r>
          </a:p>
        </p:txBody>
      </p:sp>
      <p:sp>
        <p:nvSpPr>
          <p:cNvPr id="88" name="Rectangle 87"/>
          <p:cNvSpPr/>
          <p:nvPr/>
        </p:nvSpPr>
        <p:spPr>
          <a:xfrm>
            <a:off x="2272693" y="2485200"/>
            <a:ext cx="4498145" cy="457200"/>
          </a:xfrm>
          <a:prstGeom prst="rect">
            <a:avLst/>
          </a:prstGeom>
          <a:solidFill>
            <a:srgbClr val="326295"/>
          </a:solidFill>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Student performance</a:t>
            </a:r>
          </a:p>
        </p:txBody>
      </p:sp>
      <p:sp>
        <p:nvSpPr>
          <p:cNvPr id="89" name="Rectangle 88"/>
          <p:cNvSpPr/>
          <p:nvPr/>
        </p:nvSpPr>
        <p:spPr>
          <a:xfrm>
            <a:off x="2272694" y="2928165"/>
            <a:ext cx="4498144" cy="457200"/>
          </a:xfrm>
          <a:prstGeom prst="rect">
            <a:avLst/>
          </a:prstGeom>
          <a:solidFill>
            <a:srgbClr val="326295"/>
          </a:solidFill>
          <a:ln>
            <a:solidFill>
              <a:srgbClr val="53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rPr>
              <a:t>Learning progression skills</a:t>
            </a:r>
          </a:p>
        </p:txBody>
      </p:sp>
      <p:sp>
        <p:nvSpPr>
          <p:cNvPr id="11" name="Rectangle 10">
            <a:extLst>
              <a:ext uri="{FF2B5EF4-FFF2-40B4-BE49-F238E27FC236}">
                <a16:creationId xmlns:a16="http://schemas.microsoft.com/office/drawing/2014/main" id="{17AA0985-7E37-44F1-9E23-2234B68ACD35}"/>
              </a:ext>
            </a:extLst>
          </p:cNvPr>
          <p:cNvSpPr/>
          <p:nvPr/>
        </p:nvSpPr>
        <p:spPr>
          <a:xfrm>
            <a:off x="1584197" y="1665598"/>
            <a:ext cx="574196" cy="369332"/>
          </a:xfrm>
          <a:prstGeom prst="rect">
            <a:avLst/>
          </a:prstGeom>
        </p:spPr>
        <p:txBody>
          <a:bodyPr wrap="none">
            <a:spAutoFit/>
          </a:bodyPr>
          <a:lstStyle/>
          <a:p>
            <a:r>
              <a:rPr lang="en-US" dirty="0">
                <a:latin typeface="Arial" panose="020B0604020202020204" pitchFamily="34" charset="0"/>
              </a:rPr>
              <a:t>300</a:t>
            </a:r>
          </a:p>
        </p:txBody>
      </p:sp>
      <p:sp>
        <p:nvSpPr>
          <p:cNvPr id="12" name="Rectangle 11">
            <a:extLst>
              <a:ext uri="{FF2B5EF4-FFF2-40B4-BE49-F238E27FC236}">
                <a16:creationId xmlns:a16="http://schemas.microsoft.com/office/drawing/2014/main" id="{4AF334B5-F906-4CB6-AB98-760F8D110836}"/>
              </a:ext>
            </a:extLst>
          </p:cNvPr>
          <p:cNvSpPr/>
          <p:nvPr/>
        </p:nvSpPr>
        <p:spPr>
          <a:xfrm>
            <a:off x="6885137" y="1615654"/>
            <a:ext cx="574196" cy="369332"/>
          </a:xfrm>
          <a:prstGeom prst="rect">
            <a:avLst/>
          </a:prstGeom>
        </p:spPr>
        <p:txBody>
          <a:bodyPr wrap="none">
            <a:spAutoFit/>
          </a:bodyPr>
          <a:lstStyle/>
          <a:p>
            <a:r>
              <a:rPr lang="en-US" dirty="0">
                <a:latin typeface="Arial" panose="020B0604020202020204" pitchFamily="34" charset="0"/>
              </a:rPr>
              <a:t>900</a:t>
            </a:r>
          </a:p>
        </p:txBody>
      </p:sp>
      <p:pic>
        <p:nvPicPr>
          <p:cNvPr id="3" name="Picture 2">
            <a:extLst>
              <a:ext uri="{FF2B5EF4-FFF2-40B4-BE49-F238E27FC236}">
                <a16:creationId xmlns:a16="http://schemas.microsoft.com/office/drawing/2014/main" id="{1C82928B-7325-DAFB-1DD8-72A98DF02A31}"/>
              </a:ext>
            </a:extLst>
          </p:cNvPr>
          <p:cNvPicPr>
            <a:picLocks noChangeAspect="1"/>
          </p:cNvPicPr>
          <p:nvPr/>
        </p:nvPicPr>
        <p:blipFill>
          <a:blip r:embed="rId6"/>
          <a:stretch>
            <a:fillRect/>
          </a:stretch>
        </p:blipFill>
        <p:spPr>
          <a:xfrm>
            <a:off x="556662" y="5256595"/>
            <a:ext cx="2186538" cy="417843"/>
          </a:xfrm>
          <a:prstGeom prst="rect">
            <a:avLst/>
          </a:prstGeom>
        </p:spPr>
      </p:pic>
    </p:spTree>
    <p:extLst>
      <p:ext uri="{BB962C8B-B14F-4D97-AF65-F5344CB8AC3E}">
        <p14:creationId xmlns:p14="http://schemas.microsoft.com/office/powerpoint/2010/main" val="21393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5"/>
                                        </p:tgtEl>
                                      </p:cBhvr>
                                      <p:by x="100000" y="50000"/>
                                    </p:animScale>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 presetClass="emph" presetSubtype="0" fill="hold" nodeType="withEffect">
                                  <p:stCondLst>
                                    <p:cond delay="0"/>
                                  </p:stCondLst>
                                  <p:childTnLst>
                                    <p:animScale>
                                      <p:cBhvr>
                                        <p:cTn id="15" dur="1000" fill="hold"/>
                                        <p:tgtEl>
                                          <p:spTgt spid="5"/>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childTnLst>
                                </p:cTn>
                              </p:par>
                              <p:par>
                                <p:cTn id="22" presetID="22" presetClass="entr" presetSubtype="4" fill="hold" grpId="0"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down)">
                                      <p:cBhvr>
                                        <p:cTn id="24" dur="500"/>
                                        <p:tgtEl>
                                          <p:spTgt spid="8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500" fill="hold"/>
                                        <p:tgtEl>
                                          <p:spTgt spid="80"/>
                                        </p:tgtEl>
                                      </p:cBhvr>
                                      <p:by x="100000" y="50000"/>
                                    </p:animScale>
                                  </p:childTnLst>
                                </p:cTn>
                              </p:par>
                              <p:par>
                                <p:cTn id="29" presetID="6" presetClass="emph" presetSubtype="0" fill="hold" nodeType="withEffect">
                                  <p:stCondLst>
                                    <p:cond delay="0"/>
                                  </p:stCondLst>
                                  <p:childTnLst>
                                    <p:animScale>
                                      <p:cBhvr>
                                        <p:cTn id="30" dur="2000" fill="hold"/>
                                        <p:tgtEl>
                                          <p:spTgt spid="5"/>
                                        </p:tgtEl>
                                      </p:cBhvr>
                                      <p:by x="150000" y="150000"/>
                                    </p:animScale>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80"/>
                                        </p:tgtEl>
                                      </p:cBhvr>
                                    </p:animEffect>
                                    <p:set>
                                      <p:cBhvr>
                                        <p:cTn id="36" dur="1" fill="hold">
                                          <p:stCondLst>
                                            <p:cond delay="499"/>
                                          </p:stCondLst>
                                        </p:cTn>
                                        <p:tgtEl>
                                          <p:spTgt spid="8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childTnLst>
                          </p:cTn>
                        </p:par>
                        <p:par>
                          <p:cTn id="47" fill="hold">
                            <p:stCondLst>
                              <p:cond delay="2500"/>
                            </p:stCondLst>
                            <p:childTnLst>
                              <p:par>
                                <p:cTn id="48" presetID="10" presetClass="entr" presetSubtype="0" fill="hold" grpId="0" nodeType="afterEffect">
                                  <p:stCondLst>
                                    <p:cond delay="500"/>
                                  </p:stCondLst>
                                  <p:childTnLst>
                                    <p:set>
                                      <p:cBhvr>
                                        <p:cTn id="49" dur="1" fill="hold">
                                          <p:stCondLst>
                                            <p:cond delay="0"/>
                                          </p:stCondLst>
                                        </p:cTn>
                                        <p:tgtEl>
                                          <p:spTgt spid="88"/>
                                        </p:tgtEl>
                                        <p:attrNameLst>
                                          <p:attrName>style.visibility</p:attrName>
                                        </p:attrNameLst>
                                      </p:cBhvr>
                                      <p:to>
                                        <p:strVal val="visible"/>
                                      </p:to>
                                    </p:set>
                                    <p:animEffect transition="in" filter="fade">
                                      <p:cBhvr>
                                        <p:cTn id="50" dur="500"/>
                                        <p:tgtEl>
                                          <p:spTgt spid="88"/>
                                        </p:tgtEl>
                                      </p:cBhvr>
                                    </p:animEffect>
                                  </p:childTnLst>
                                </p:cTn>
                              </p:par>
                            </p:childTnLst>
                          </p:cTn>
                        </p:par>
                        <p:par>
                          <p:cTn id="51" fill="hold">
                            <p:stCondLst>
                              <p:cond delay="3500"/>
                            </p:stCondLst>
                            <p:childTnLst>
                              <p:par>
                                <p:cTn id="52" presetID="10" presetClass="entr" presetSubtype="0" fill="hold" grpId="0" nodeType="afterEffect">
                                  <p:stCondLst>
                                    <p:cond delay="50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0" grpId="0" animBg="1"/>
      <p:bldP spid="80" grpId="1" animBg="1"/>
      <p:bldP spid="80" grpId="2" animBg="1"/>
      <p:bldP spid="87" grpId="0" animBg="1"/>
      <p:bldP spid="88" grpId="0" animBg="1"/>
      <p:bldP spid="89"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7375-FD49-4FE8-9091-461AB4D38015}"/>
              </a:ext>
            </a:extLst>
          </p:cNvPr>
          <p:cNvSpPr>
            <a:spLocks noGrp="1"/>
          </p:cNvSpPr>
          <p:nvPr>
            <p:ph type="title"/>
          </p:nvPr>
        </p:nvSpPr>
        <p:spPr/>
        <p:txBody>
          <a:bodyPr/>
          <a:lstStyle/>
          <a:p>
            <a:r>
              <a:rPr lang="en-US" sz="3200" dirty="0">
                <a:solidFill>
                  <a:schemeClr val="tx1"/>
                </a:solidFill>
              </a:rPr>
              <a:t>Basics of Star Early Literacy</a:t>
            </a:r>
            <a:endParaRPr lang="en-US" dirty="0">
              <a:solidFill>
                <a:schemeClr val="tx1"/>
              </a:solidFill>
            </a:endParaRPr>
          </a:p>
        </p:txBody>
      </p:sp>
      <p:sp>
        <p:nvSpPr>
          <p:cNvPr id="4" name="Text Placeholder 3">
            <a:extLst>
              <a:ext uri="{FF2B5EF4-FFF2-40B4-BE49-F238E27FC236}">
                <a16:creationId xmlns:a16="http://schemas.microsoft.com/office/drawing/2014/main" id="{90D066F3-524A-411C-ABAA-EC96AAD675FC}"/>
              </a:ext>
            </a:extLst>
          </p:cNvPr>
          <p:cNvSpPr>
            <a:spLocks noGrp="1"/>
          </p:cNvSpPr>
          <p:nvPr>
            <p:ph type="body" sz="quarter" idx="11"/>
          </p:nvPr>
        </p:nvSpPr>
        <p:spPr>
          <a:xfrm>
            <a:off x="457200" y="1485900"/>
            <a:ext cx="5715000" cy="2590800"/>
          </a:xfrm>
        </p:spPr>
        <p:txBody>
          <a:bodyPr/>
          <a:lstStyle/>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Computer Adaptive</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Designed for Pre-K - 3 grade non-readers</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Assess within 3 domains (including early numeracy)</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27 items</a:t>
            </a:r>
          </a:p>
          <a:p>
            <a:pPr defTabSz="285739">
              <a:spcBef>
                <a:spcPts val="875"/>
              </a:spcBef>
              <a:buClr>
                <a:srgbClr val="38B0E6"/>
              </a:buClr>
              <a:defRPr/>
            </a:pPr>
            <a:r>
              <a:rPr lang="en-US" sz="1800" dirty="0">
                <a:solidFill>
                  <a:srgbClr val="222222"/>
                </a:solidFill>
                <a:latin typeface="Arial" panose="020B0604020202020204" pitchFamily="34" charset="0"/>
                <a:cs typeface="Arial" panose="020B0604020202020204" pitchFamily="34" charset="0"/>
              </a:rPr>
              <a:t>Scores most closely align with a student’s age</a:t>
            </a:r>
          </a:p>
          <a:p>
            <a:pPr defTabSz="285739">
              <a:spcBef>
                <a:spcPts val="875"/>
              </a:spcBef>
              <a:buClr>
                <a:srgbClr val="38B0E6"/>
              </a:buClr>
              <a:defRPr/>
            </a:pPr>
            <a:r>
              <a:rPr lang="en-US" dirty="0">
                <a:solidFill>
                  <a:srgbClr val="222222"/>
                </a:solidFill>
              </a:rPr>
              <a:t>If students cannot get through the practice questions. Refer to item 31 on the FAQ document</a:t>
            </a:r>
            <a:endParaRPr lang="en-US" sz="1800" dirty="0">
              <a:solidFill>
                <a:srgbClr val="222222"/>
              </a:solidFill>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8C518BF2-A045-5925-06B0-5FB2A7F8167A}"/>
              </a:ext>
            </a:extLst>
          </p:cNvPr>
          <p:cNvPicPr>
            <a:picLocks noChangeAspect="1"/>
          </p:cNvPicPr>
          <p:nvPr/>
        </p:nvPicPr>
        <p:blipFill>
          <a:blip r:embed="rId3"/>
          <a:stretch>
            <a:fillRect/>
          </a:stretch>
        </p:blipFill>
        <p:spPr>
          <a:xfrm>
            <a:off x="228600" y="4999382"/>
            <a:ext cx="2743200" cy="715617"/>
          </a:xfrm>
          <a:prstGeom prst="rect">
            <a:avLst/>
          </a:prstGeom>
        </p:spPr>
      </p:pic>
      <p:sp>
        <p:nvSpPr>
          <p:cNvPr id="6" name="TextBox 5">
            <a:extLst>
              <a:ext uri="{FF2B5EF4-FFF2-40B4-BE49-F238E27FC236}">
                <a16:creationId xmlns:a16="http://schemas.microsoft.com/office/drawing/2014/main" id="{04A037A4-3D65-00EF-804C-745E64694C0D}"/>
              </a:ext>
            </a:extLst>
          </p:cNvPr>
          <p:cNvSpPr txBox="1"/>
          <p:nvPr/>
        </p:nvSpPr>
        <p:spPr>
          <a:xfrm>
            <a:off x="7252447" y="4814716"/>
            <a:ext cx="1447800" cy="369332"/>
          </a:xfrm>
          <a:prstGeom prst="rect">
            <a:avLst/>
          </a:prstGeom>
          <a:noFill/>
        </p:spPr>
        <p:txBody>
          <a:bodyPr wrap="square">
            <a:spAutoFit/>
          </a:bodyPr>
          <a:lstStyle/>
          <a:p>
            <a:r>
              <a:rPr lang="en-US" dirty="0">
                <a:hlinkClick r:id="rId4"/>
              </a:rPr>
              <a:t>LBPA FAQ</a:t>
            </a:r>
            <a:endParaRPr lang="en-US" dirty="0"/>
          </a:p>
        </p:txBody>
      </p:sp>
    </p:spTree>
    <p:extLst>
      <p:ext uri="{BB962C8B-B14F-4D97-AF65-F5344CB8AC3E}">
        <p14:creationId xmlns:p14="http://schemas.microsoft.com/office/powerpoint/2010/main" val="4232999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RENAISSANCE CORPORATE COLORS 2017">
      <a:dk1>
        <a:srgbClr val="000000"/>
      </a:dk1>
      <a:lt1>
        <a:sysClr val="window" lastClr="FFFFFF"/>
      </a:lt1>
      <a:dk2>
        <a:srgbClr val="005793"/>
      </a:dk2>
      <a:lt2>
        <a:srgbClr val="78C42A"/>
      </a:lt2>
      <a:accent1>
        <a:srgbClr val="34ACE8"/>
      </a:accent1>
      <a:accent2>
        <a:srgbClr val="FF8300"/>
      </a:accent2>
      <a:accent3>
        <a:srgbClr val="EC008C"/>
      </a:accent3>
      <a:accent4>
        <a:srgbClr val="722EAD"/>
      </a:accent4>
      <a:accent5>
        <a:srgbClr val="90E0F0"/>
      </a:accent5>
      <a:accent6>
        <a:srgbClr val="FFE300"/>
      </a:accent6>
      <a:hlink>
        <a:srgbClr val="005793"/>
      </a:hlink>
      <a:folHlink>
        <a:srgbClr val="34AC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NAISSANCE CORPORATE COLORS 2017">
      <a:dk1>
        <a:srgbClr val="000000"/>
      </a:dk1>
      <a:lt1>
        <a:sysClr val="window" lastClr="FFFFFF"/>
      </a:lt1>
      <a:dk2>
        <a:srgbClr val="005793"/>
      </a:dk2>
      <a:lt2>
        <a:srgbClr val="78C42A"/>
      </a:lt2>
      <a:accent1>
        <a:srgbClr val="34ACE8"/>
      </a:accent1>
      <a:accent2>
        <a:srgbClr val="FF8300"/>
      </a:accent2>
      <a:accent3>
        <a:srgbClr val="EC008C"/>
      </a:accent3>
      <a:accent4>
        <a:srgbClr val="722EAD"/>
      </a:accent4>
      <a:accent5>
        <a:srgbClr val="90E0F0"/>
      </a:accent5>
      <a:accent6>
        <a:srgbClr val="FFE300"/>
      </a:accent6>
      <a:hlink>
        <a:srgbClr val="005793"/>
      </a:hlink>
      <a:folHlink>
        <a:srgbClr val="34ACE8"/>
      </a:folHlink>
    </a:clrScheme>
    <a:fontScheme name="Custom 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8d5ea13-ab02-4421-92aa-866d21825ca0">
      <Terms xmlns="http://schemas.microsoft.com/office/infopath/2007/PartnerControls"/>
    </lcf76f155ced4ddcb4097134ff3c332f>
    <TaxCatchAll xmlns="471390c7-4afd-45f8-b91b-e8cfda4c998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D7C96E46825E4D8C88F1269394AFCC" ma:contentTypeVersion="12" ma:contentTypeDescription="Create a new document." ma:contentTypeScope="" ma:versionID="ff3b8ec6be6188148d831f545b895377">
  <xsd:schema xmlns:xsd="http://www.w3.org/2001/XMLSchema" xmlns:xs="http://www.w3.org/2001/XMLSchema" xmlns:p="http://schemas.microsoft.com/office/2006/metadata/properties" xmlns:ns2="18d5ea13-ab02-4421-92aa-866d21825ca0" xmlns:ns3="471390c7-4afd-45f8-b91b-e8cfda4c998a" targetNamespace="http://schemas.microsoft.com/office/2006/metadata/properties" ma:root="true" ma:fieldsID="fbefc6efb72b5b7a40b2a6ed9b3b394e" ns2:_="" ns3:_="">
    <xsd:import namespace="18d5ea13-ab02-4421-92aa-866d21825ca0"/>
    <xsd:import namespace="471390c7-4afd-45f8-b91b-e8cfda4c99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5ea13-ab02-4421-92aa-866d21825c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624be92-cd20-4743-bb81-736fea8f34e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1390c7-4afd-45f8-b91b-e8cfda4c998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84592f5-3498-4be6-95e9-e7888227f5fd}" ma:internalName="TaxCatchAll" ma:showField="CatchAllData" ma:web="471390c7-4afd-45f8-b91b-e8cfda4c99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4453D3-B7D1-402A-8078-2097E5411C0C}">
  <ds:schemaRefs>
    <ds:schemaRef ds:uri="http://purl.org/dc/elements/1.1/"/>
    <ds:schemaRef ds:uri="http://schemas.microsoft.com/office/2006/metadata/properties"/>
    <ds:schemaRef ds:uri="642afe1f-f096-420b-9b7f-d6584cdd0eff"/>
    <ds:schemaRef ds:uri="a1384169-0cbc-4e71-ad3c-186b79200ac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2d89a176-47e8-4021-87c4-eff14412b663"/>
    <ds:schemaRef ds:uri="11136aa7-c8b5-46f5-98f8-1a6fde824b37"/>
  </ds:schemaRefs>
</ds:datastoreItem>
</file>

<file path=customXml/itemProps2.xml><?xml version="1.0" encoding="utf-8"?>
<ds:datastoreItem xmlns:ds="http://schemas.openxmlformats.org/officeDocument/2006/customXml" ds:itemID="{E45D803A-EEC2-4F0A-9BD2-8658301141F3}"/>
</file>

<file path=customXml/itemProps3.xml><?xml version="1.0" encoding="utf-8"?>
<ds:datastoreItem xmlns:ds="http://schemas.openxmlformats.org/officeDocument/2006/customXml" ds:itemID="{60C25BBD-B5CC-4927-84DA-45382FA9EF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7348</TotalTime>
  <Words>8799</Words>
  <Application>Microsoft Office PowerPoint</Application>
  <PresentationFormat>On-screen Show (16:10)</PresentationFormat>
  <Paragraphs>495</Paragraphs>
  <Slides>73</Slides>
  <Notes>72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73</vt:i4>
      </vt:variant>
    </vt:vector>
  </HeadingPairs>
  <TitlesOfParts>
    <vt:vector size="90" baseType="lpstr">
      <vt:lpstr>Almaden Sans</vt:lpstr>
      <vt:lpstr>Arial</vt:lpstr>
      <vt:lpstr>Arial Unicode MS</vt:lpstr>
      <vt:lpstr>Avenir Next LT Pro Light</vt:lpstr>
      <vt:lpstr>Belleza</vt:lpstr>
      <vt:lpstr>Calibri</vt:lpstr>
      <vt:lpstr>Courier New</vt:lpstr>
      <vt:lpstr>Georgia</vt:lpstr>
      <vt:lpstr>Optima</vt:lpstr>
      <vt:lpstr>Roboto</vt:lpstr>
      <vt:lpstr>Roboto Light</vt:lpstr>
      <vt:lpstr>Roboto Slab</vt:lpstr>
      <vt:lpstr>Roboto Thin</vt:lpstr>
      <vt:lpstr>Roboto-Light</vt:lpstr>
      <vt:lpstr>Source Sans Pro</vt:lpstr>
      <vt:lpstr>Office Theme</vt:lpstr>
      <vt:lpstr>1_Office Theme</vt:lpstr>
      <vt:lpstr>PowerPoint Presentation</vt:lpstr>
      <vt:lpstr>PowerPoint Presentation</vt:lpstr>
      <vt:lpstr>Our mission</vt:lpstr>
      <vt:lpstr>Agenda</vt:lpstr>
      <vt:lpstr>Defining Kindergarten Readiness</vt:lpstr>
      <vt:lpstr>PowerPoint Presentation</vt:lpstr>
      <vt:lpstr>Star items are on the Star scale</vt:lpstr>
      <vt:lpstr>Learning progression skills are on the Star scale</vt:lpstr>
      <vt:lpstr>Basics of Star Early Literacy</vt:lpstr>
      <vt:lpstr>Key Domain Areas</vt:lpstr>
      <vt:lpstr>How computer-adaptive testing works</vt:lpstr>
      <vt:lpstr>STAR Early Literacy Scaled Score (SS)</vt:lpstr>
      <vt:lpstr>PowerPoint Presentation</vt:lpstr>
      <vt:lpstr>Kindergarten Readiness Assessment</vt:lpstr>
      <vt:lpstr>Pretest Instructions</vt:lpstr>
      <vt:lpstr>Introduction to Computer Use</vt:lpstr>
      <vt:lpstr>Practice</vt:lpstr>
      <vt:lpstr>STAR Early Literacy Practice Website</vt:lpstr>
      <vt:lpstr>Select Correct Daily Test Code</vt:lpstr>
      <vt:lpstr>Steps to Taking the test</vt:lpstr>
      <vt:lpstr>PowerPoint Presentation</vt:lpstr>
      <vt:lpstr>Rostering Options</vt:lpstr>
      <vt:lpstr>PowerPoint Presentation</vt:lpstr>
      <vt:lpstr>Administrator / Teacher Log In</vt:lpstr>
      <vt:lpstr>Adding a student</vt:lpstr>
      <vt:lpstr>Adding a new student</vt:lpstr>
      <vt:lpstr>Adding a new student</vt:lpstr>
      <vt:lpstr>What to do if a student is in ELC and has an MSIS</vt:lpstr>
      <vt:lpstr>Assigning a student to a teacher</vt:lpstr>
      <vt:lpstr>Assigning a student to a teacher</vt:lpstr>
      <vt:lpstr>Rostering Students</vt:lpstr>
      <vt:lpstr>Adding Teachers</vt:lpstr>
      <vt:lpstr>Adding Teachers</vt:lpstr>
      <vt:lpstr>Adding Teachers</vt:lpstr>
      <vt:lpstr>Assigning Product</vt:lpstr>
      <vt:lpstr>Assigning Product</vt:lpstr>
      <vt:lpstr>PowerPoint Presentation</vt:lpstr>
      <vt:lpstr>MDE Support and Resources https://mdek12.org/OSA/K_Readiness </vt:lpstr>
      <vt:lpstr>Student Introductory Video</vt:lpstr>
      <vt:lpstr>Student Login</vt:lpstr>
      <vt:lpstr>Student Confirmation</vt:lpstr>
      <vt:lpstr>Renaissance Place Home Page</vt:lpstr>
      <vt:lpstr>Begin practice items</vt:lpstr>
      <vt:lpstr>Begin the test</vt:lpstr>
      <vt:lpstr>Answer Items</vt:lpstr>
      <vt:lpstr>PowerPoint Presentation</vt:lpstr>
      <vt:lpstr>End of assessment </vt:lpstr>
      <vt:lpstr>The Administrator Experience</vt:lpstr>
      <vt:lpstr>Administrator Login </vt:lpstr>
      <vt:lpstr>Administrator Login</vt:lpstr>
      <vt:lpstr>Administrator Landing Page</vt:lpstr>
      <vt:lpstr>Add New Administrator</vt:lpstr>
      <vt:lpstr>Manage School Administrators</vt:lpstr>
      <vt:lpstr>Add Administrator</vt:lpstr>
      <vt:lpstr>New Administrator Verification</vt:lpstr>
      <vt:lpstr>Administrator Added Successfully</vt:lpstr>
      <vt:lpstr>E-mail Notification</vt:lpstr>
      <vt:lpstr>Account Activation Code</vt:lpstr>
      <vt:lpstr>Account Activation - Password</vt:lpstr>
      <vt:lpstr>Successful Account Activation</vt:lpstr>
      <vt:lpstr>Reports</vt:lpstr>
      <vt:lpstr>Report Options</vt:lpstr>
      <vt:lpstr>Participation/Enrollment Report</vt:lpstr>
      <vt:lpstr>Student Authorization Ticket</vt:lpstr>
      <vt:lpstr>Additional Reports</vt:lpstr>
      <vt:lpstr>PowerPoint Presentation</vt:lpstr>
      <vt:lpstr>Renaissance Mississippi K-Readiness Technical Support</vt:lpstr>
      <vt:lpstr>Support Solutions</vt:lpstr>
      <vt:lpstr>Renaissance Mississippi K-Readiness Support Requests</vt:lpstr>
      <vt:lpstr>MDE Support and Resources https://mdek12.org/OSA/K_Readiness</vt:lpstr>
      <vt:lpstr>MDE Support and Resources https://mdek12.org/OSA/K_Readiness</vt:lpstr>
      <vt:lpstr>Key Takeaways</vt:lpstr>
      <vt:lpstr>PowerPoint Presentation</vt:lpstr>
    </vt:vector>
  </TitlesOfParts>
  <Company>Renaissance Learning,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Van Straten</dc:creator>
  <cp:lastModifiedBy>Jennifer Wright DeHart</cp:lastModifiedBy>
  <cp:revision>194</cp:revision>
  <dcterms:created xsi:type="dcterms:W3CDTF">2017-06-21T19:29:21Z</dcterms:created>
  <dcterms:modified xsi:type="dcterms:W3CDTF">2023-07-19T14:50:56Z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0x01010044D7C96E46825E4D8C88F1269394AFCC</vt:lpwstr>
  </property>
  <property fmtid="{D5CDD505-2E9C-101B-9397-08002B2CF9AE}" pid="3" name="_dlc_DocIdItemGuid">
    <vt:lpwstr>6a9b4d8e-b0f6-47ae-9ba0-362e2bc4fe31</vt:lpwstr>
  </property>
  <property fmtid="{D5CDD505-2E9C-101B-9397-08002B2CF9AE}" pid="4" name="MediaServiceImageTags">
    <vt:lpwstr/>
  </property>
</Properties>
</file>