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297" r:id="rId2"/>
    <p:sldId id="290" r:id="rId3"/>
    <p:sldId id="342" r:id="rId4"/>
    <p:sldId id="359" r:id="rId5"/>
    <p:sldId id="383" r:id="rId6"/>
    <p:sldId id="347" r:id="rId7"/>
    <p:sldId id="310" r:id="rId8"/>
    <p:sldId id="372" r:id="rId9"/>
    <p:sldId id="349" r:id="rId10"/>
    <p:sldId id="350" r:id="rId11"/>
    <p:sldId id="351" r:id="rId12"/>
    <p:sldId id="377" r:id="rId13"/>
    <p:sldId id="378" r:id="rId14"/>
    <p:sldId id="379" r:id="rId15"/>
    <p:sldId id="381" r:id="rId16"/>
  </p:sldIdLst>
  <p:sldSz cx="9144000" cy="5143500" type="screen16x9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issa Banks" initials="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99"/>
    <a:srgbClr val="F8F200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94539" autoAdjust="0"/>
  </p:normalViewPr>
  <p:slideViewPr>
    <p:cSldViewPr snapToGrid="0" snapToObjects="1">
      <p:cViewPr varScale="1">
        <p:scale>
          <a:sx n="138" d="100"/>
          <a:sy n="138" d="100"/>
        </p:scale>
        <p:origin x="198" y="126"/>
      </p:cViewPr>
      <p:guideLst>
        <p:guide orient="horz" pos="1620"/>
        <p:guide pos="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230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6435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29969"/>
            <a:ext cx="2971800" cy="46643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2D3E99C-1222-AB41-BFEE-14BC1467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89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1" y="4415791"/>
            <a:ext cx="5486400" cy="4183380"/>
          </a:xfrm>
          <a:prstGeom prst="rect">
            <a:avLst/>
          </a:prstGeom>
          <a:noFill/>
          <a:ln>
            <a:noFill/>
          </a:ln>
        </p:spPr>
        <p:txBody>
          <a:bodyPr lIns="92476" tIns="92476" rIns="92476" bIns="92476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980007"/>
      </p:ext>
    </p:extLst>
  </p:cSld>
  <p:clrMap bg1="lt1" tx1="dk1" bg2="dk2" tx2="lt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30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4108" tIns="47055" rIns="94108" bIns="47055"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9730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807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48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94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31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4"/>
          <p:cNvSpPr/>
          <p:nvPr userDrawn="1"/>
        </p:nvSpPr>
        <p:spPr>
          <a:xfrm>
            <a:off x="1" y="1983098"/>
            <a:ext cx="5499369" cy="7238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>
              <a:solidFill>
                <a:srgbClr val="00B0F0"/>
              </a:solidFill>
            </a:endParaRPr>
          </a:p>
        </p:txBody>
      </p:sp>
      <p:sp>
        <p:nvSpPr>
          <p:cNvPr id="8" name="Shape 59"/>
          <p:cNvSpPr/>
          <p:nvPr userDrawn="1"/>
        </p:nvSpPr>
        <p:spPr>
          <a:xfrm>
            <a:off x="1" y="2806520"/>
            <a:ext cx="4663440" cy="9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/>
          </a:p>
        </p:txBody>
      </p:sp>
      <p:pic>
        <p:nvPicPr>
          <p:cNvPr id="9" name="Shape 61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50202" y="3759124"/>
            <a:ext cx="2130850" cy="10291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412751" y="490539"/>
            <a:ext cx="6600524" cy="1428351"/>
          </a:xfrm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5001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6" name="Text Placeholder 15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412750" y="2049463"/>
            <a:ext cx="4618037" cy="608012"/>
          </a:xfrm>
        </p:spPr>
        <p:txBody>
          <a:bodyPr anchor="ctr"/>
          <a:lstStyle>
            <a:lvl1pPr rtl="0">
              <a:spcBef>
                <a:spcPts val="0"/>
              </a:spcBef>
              <a:buNone/>
              <a:defRPr lang="en" sz="1801" dirty="0">
                <a:solidFill>
                  <a:srgbClr val="FFFFFF"/>
                </a:solidFill>
                <a:ea typeface="Open Sans"/>
                <a:cs typeface="Open Sans"/>
                <a:sym typeface="Open Sans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US" sz="2000" dirty="0">
                <a:solidFill>
                  <a:srgbClr val="FFFFFF"/>
                </a:solidFill>
                <a:latin typeface="+mn-lt"/>
                <a:ea typeface="Open Sans"/>
                <a:cs typeface="Open Sans"/>
                <a:sym typeface="Open Sans"/>
              </a:rPr>
              <a:t>SUBHEAD</a:t>
            </a:r>
            <a:endParaRPr lang="en" sz="2000" dirty="0">
              <a:solidFill>
                <a:srgbClr val="FFFFFF"/>
              </a:solidFill>
              <a:latin typeface="+mn-lt"/>
              <a:ea typeface="Open Sans"/>
              <a:cs typeface="Open Sans"/>
              <a:sym typeface="Open Sans"/>
            </a:endParaRPr>
          </a:p>
        </p:txBody>
      </p:sp>
      <p:sp>
        <p:nvSpPr>
          <p:cNvPr id="18" name="Text Placeholder 17"/>
          <p:cNvSpPr>
            <a:spLocks noGrp="1" noChangeAspect="1"/>
          </p:cNvSpPr>
          <p:nvPr>
            <p:ph type="body" sz="quarter" idx="12" hasCustomPrompt="1"/>
          </p:nvPr>
        </p:nvSpPr>
        <p:spPr>
          <a:xfrm>
            <a:off x="412750" y="2906121"/>
            <a:ext cx="4083051" cy="499068"/>
          </a:xfrm>
        </p:spPr>
        <p:txBody>
          <a:bodyPr anchor="t"/>
          <a:lstStyle>
            <a:lvl1pPr algn="l">
              <a:spcBef>
                <a:spcPts val="0"/>
              </a:spcBef>
              <a:buNone/>
              <a:defRPr lang="en" sz="1801" dirty="0">
                <a:solidFill>
                  <a:schemeClr val="accent3">
                    <a:lumMod val="75000"/>
                  </a:schemeClr>
                </a:solidFill>
                <a:ea typeface="Open Sans"/>
                <a:cs typeface="Open Sans"/>
                <a:sym typeface="Open Sans"/>
              </a:defRPr>
            </a:lvl1pPr>
          </a:lstStyle>
          <a:p>
            <a:pPr lvl="0" algn="l">
              <a:spcBef>
                <a:spcPts val="0"/>
              </a:spcBef>
              <a:buNone/>
            </a:pPr>
            <a:r>
              <a:rPr lang="en-US" sz="1801" dirty="0">
                <a:latin typeface="+mn-lt"/>
                <a:ea typeface="Open Sans"/>
                <a:cs typeface="Open Sans"/>
                <a:sym typeface="Open Sans"/>
              </a:rPr>
              <a:t>Date</a:t>
            </a:r>
            <a:endParaRPr lang="en" sz="1801" dirty="0">
              <a:latin typeface="+mn-lt"/>
              <a:ea typeface="Open Sans"/>
              <a:cs typeface="Open Sans"/>
              <a:sym typeface="Open San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702662" y="3970651"/>
            <a:ext cx="4450615" cy="302899"/>
          </a:xfr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Tx/>
              <a:buNone/>
              <a:tabLst/>
              <a:defRPr lang="en-US" sz="1801" b="1" smtClean="0">
                <a:solidFill>
                  <a:srgbClr val="CC0000"/>
                </a:solidFill>
                <a:ea typeface="Open Sans"/>
                <a:cs typeface="Open Sans"/>
                <a:sym typeface="Open Sans"/>
              </a:defRPr>
            </a:lvl1pPr>
          </a:lstStyle>
          <a:p>
            <a:pPr marL="0" marR="0" lvl="0" indent="0" algn="l" defTabSz="91441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lang="en-US" sz="2000" b="1" dirty="0">
                <a:solidFill>
                  <a:srgbClr val="CC0000"/>
                </a:solidFill>
                <a:latin typeface="+mn-lt"/>
                <a:ea typeface="Open Sans"/>
                <a:cs typeface="Open Sans"/>
                <a:sym typeface="Open Sans"/>
              </a:rPr>
              <a:t>Presenter Name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701926" y="4221678"/>
            <a:ext cx="4451349" cy="566222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401" baseline="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 Title</a:t>
            </a:r>
            <a:br>
              <a:rPr lang="en-US" dirty="0"/>
            </a:br>
            <a:r>
              <a:rPr lang="en-US" dirty="0"/>
              <a:t>Contact Information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sion &amp; Miss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85"/>
          <p:cNvSpPr/>
          <p:nvPr userDrawn="1"/>
        </p:nvSpPr>
        <p:spPr>
          <a:xfrm>
            <a:off x="1" y="0"/>
            <a:ext cx="8566949" cy="537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>
              <a:solidFill>
                <a:srgbClr val="CCCCCC"/>
              </a:solidFill>
            </a:endParaRPr>
          </a:p>
        </p:txBody>
      </p:sp>
      <p:sp>
        <p:nvSpPr>
          <p:cNvPr id="19" name="Shape 86"/>
          <p:cNvSpPr/>
          <p:nvPr userDrawn="1"/>
        </p:nvSpPr>
        <p:spPr>
          <a:xfrm>
            <a:off x="1" y="612229"/>
            <a:ext cx="7589520" cy="387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809801" y="1093073"/>
            <a:ext cx="5961600" cy="1462747"/>
            <a:chOff x="1809800" y="1012003"/>
            <a:chExt cx="5961600" cy="1462747"/>
          </a:xfrm>
        </p:grpSpPr>
        <p:sp>
          <p:nvSpPr>
            <p:cNvPr id="5" name="Shape 72"/>
            <p:cNvSpPr txBox="1"/>
            <p:nvPr/>
          </p:nvSpPr>
          <p:spPr>
            <a:xfrm>
              <a:off x="1809800" y="1354550"/>
              <a:ext cx="5961600" cy="1120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lnSpc>
                  <a:spcPct val="115000"/>
                </a:lnSpc>
                <a:spcBef>
                  <a:spcPts val="500"/>
                </a:spcBef>
                <a:buNone/>
              </a:pPr>
              <a:r>
                <a:rPr lang="en" sz="1600" dirty="0">
                  <a:solidFill>
                    <a:schemeClr val="accent3">
                      <a:lumMod val="50000"/>
                    </a:schemeClr>
                  </a:solidFill>
                  <a:latin typeface="Arial" charset="0"/>
                  <a:ea typeface="Arial" charset="0"/>
                  <a:cs typeface="Arial" charset="0"/>
                  <a:sym typeface="Open Sans"/>
                </a:rPr>
                <a:t>To create a world-class educational system that gives students the knowledge and skills to be successful in college and the workforce, and to flourish as parents and citizens</a:t>
              </a:r>
            </a:p>
          </p:txBody>
        </p:sp>
        <p:sp>
          <p:nvSpPr>
            <p:cNvPr id="6" name="Shape 73"/>
            <p:cNvSpPr txBox="1"/>
            <p:nvPr/>
          </p:nvSpPr>
          <p:spPr>
            <a:xfrm>
              <a:off x="1809800" y="1012003"/>
              <a:ext cx="1260900" cy="280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" sz="2000" b="1" dirty="0">
                  <a:solidFill>
                    <a:srgbClr val="0070C0"/>
                  </a:solidFill>
                  <a:latin typeface="Arial" charset="0"/>
                  <a:ea typeface="Arial" charset="0"/>
                  <a:cs typeface="Arial" charset="0"/>
                  <a:sym typeface="Open Sans"/>
                </a:rPr>
                <a:t>VISION</a:t>
              </a:r>
              <a:endParaRPr lang="en" sz="1801" b="1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  <a:sym typeface="Open Sans"/>
              </a:endParaRPr>
            </a:p>
          </p:txBody>
        </p:sp>
        <p:cxnSp>
          <p:nvCxnSpPr>
            <p:cNvPr id="7" name="Shape 74"/>
            <p:cNvCxnSpPr/>
            <p:nvPr/>
          </p:nvCxnSpPr>
          <p:spPr>
            <a:xfrm>
              <a:off x="2812842" y="1255390"/>
              <a:ext cx="4759200" cy="0"/>
            </a:xfrm>
            <a:prstGeom prst="straightConnector1">
              <a:avLst/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grpSp>
        <p:nvGrpSpPr>
          <p:cNvPr id="8" name="Group 7"/>
          <p:cNvGrpSpPr/>
          <p:nvPr userDrawn="1"/>
        </p:nvGrpSpPr>
        <p:grpSpPr>
          <a:xfrm>
            <a:off x="1809802" y="2827456"/>
            <a:ext cx="5762242" cy="1341924"/>
            <a:chOff x="1809800" y="2665300"/>
            <a:chExt cx="5762242" cy="1341924"/>
          </a:xfrm>
        </p:grpSpPr>
        <p:sp>
          <p:nvSpPr>
            <p:cNvPr id="9" name="Shape 76"/>
            <p:cNvSpPr txBox="1"/>
            <p:nvPr/>
          </p:nvSpPr>
          <p:spPr>
            <a:xfrm>
              <a:off x="1809800" y="3049624"/>
              <a:ext cx="5685900" cy="957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lnSpc>
                  <a:spcPct val="115000"/>
                </a:lnSpc>
                <a:spcBef>
                  <a:spcPts val="500"/>
                </a:spcBef>
                <a:buNone/>
              </a:pPr>
              <a:r>
                <a:rPr lang="en" sz="1600" dirty="0">
                  <a:solidFill>
                    <a:schemeClr val="accent3">
                      <a:lumMod val="50000"/>
                    </a:schemeClr>
                  </a:solidFill>
                  <a:latin typeface="Arial" charset="0"/>
                  <a:ea typeface="Arial" charset="0"/>
                  <a:cs typeface="Arial" charset="0"/>
                  <a:sym typeface="Open Sans"/>
                </a:rPr>
                <a:t>To provide leadership through the development of policy and accountability systems so that all students are prepared to compete in the global community</a:t>
              </a:r>
            </a:p>
          </p:txBody>
        </p:sp>
        <p:sp>
          <p:nvSpPr>
            <p:cNvPr id="10" name="Shape 77"/>
            <p:cNvSpPr txBox="1"/>
            <p:nvPr/>
          </p:nvSpPr>
          <p:spPr>
            <a:xfrm>
              <a:off x="1809800" y="2665300"/>
              <a:ext cx="1260900" cy="280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2000" b="1" dirty="0">
                  <a:solidFill>
                    <a:srgbClr val="0070C0"/>
                  </a:solidFill>
                  <a:latin typeface="Arial" charset="0"/>
                  <a:ea typeface="Arial" charset="0"/>
                  <a:cs typeface="Arial" charset="0"/>
                  <a:sym typeface="Open Sans"/>
                </a:rPr>
                <a:t>MISSION</a:t>
              </a:r>
            </a:p>
          </p:txBody>
        </p:sp>
        <p:cxnSp>
          <p:nvCxnSpPr>
            <p:cNvPr id="11" name="Shape 78"/>
            <p:cNvCxnSpPr/>
            <p:nvPr/>
          </p:nvCxnSpPr>
          <p:spPr>
            <a:xfrm>
              <a:off x="3000042" y="2910000"/>
              <a:ext cx="4572000" cy="0"/>
            </a:xfrm>
            <a:prstGeom prst="straightConnector1">
              <a:avLst/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pic>
        <p:nvPicPr>
          <p:cNvPr id="12" name="Shape 79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3550" y="4548250"/>
            <a:ext cx="1014450" cy="489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89"/>
          <p:cNvSpPr txBox="1"/>
          <p:nvPr userDrawn="1"/>
        </p:nvSpPr>
        <p:spPr>
          <a:xfrm>
            <a:off x="266676" y="67800"/>
            <a:ext cx="8397600" cy="400302"/>
          </a:xfrm>
          <a:prstGeom prst="rect">
            <a:avLst/>
          </a:prstGeom>
          <a:noFill/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70C0"/>
                </a:solidFill>
                <a:latin typeface="+mj-lt"/>
                <a:ea typeface="Open Sans"/>
                <a:cs typeface="Open Sans"/>
                <a:sym typeface="Open Sans"/>
              </a:rPr>
              <a:t>Mississippi</a:t>
            </a:r>
            <a:r>
              <a:rPr lang="en-US" sz="2400" b="1" baseline="0" dirty="0">
                <a:solidFill>
                  <a:srgbClr val="0070C0"/>
                </a:solidFill>
                <a:latin typeface="+mj-lt"/>
                <a:ea typeface="Open Sans"/>
                <a:cs typeface="Open Sans"/>
                <a:sym typeface="Open Sans"/>
              </a:rPr>
              <a:t> Department of Education</a:t>
            </a:r>
            <a:endParaRPr lang="en" sz="2400" b="1" dirty="0">
              <a:solidFill>
                <a:srgbClr val="0070C0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16" name="Shape 19"/>
          <p:cNvSpPr txBox="1">
            <a:spLocks noGrp="1"/>
          </p:cNvSpPr>
          <p:nvPr>
            <p:ph type="sldNum" idx="12"/>
          </p:nvPr>
        </p:nvSpPr>
        <p:spPr>
          <a:xfrm>
            <a:off x="8481083" y="4887307"/>
            <a:ext cx="548700" cy="23367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05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E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85"/>
          <p:cNvSpPr/>
          <p:nvPr userDrawn="1"/>
        </p:nvSpPr>
        <p:spPr>
          <a:xfrm>
            <a:off x="1" y="0"/>
            <a:ext cx="8566949" cy="537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>
              <a:solidFill>
                <a:srgbClr val="CCCCCC"/>
              </a:solidFill>
            </a:endParaRPr>
          </a:p>
        </p:txBody>
      </p:sp>
      <p:sp>
        <p:nvSpPr>
          <p:cNvPr id="14" name="Shape 86"/>
          <p:cNvSpPr/>
          <p:nvPr userDrawn="1"/>
        </p:nvSpPr>
        <p:spPr>
          <a:xfrm>
            <a:off x="1" y="612229"/>
            <a:ext cx="7589520" cy="387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/>
          </a:p>
        </p:txBody>
      </p:sp>
      <p:pic>
        <p:nvPicPr>
          <p:cNvPr id="7" name="Shape 79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3550" y="4548250"/>
            <a:ext cx="1014450" cy="489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7"/>
          <p:cNvSpPr txBox="1"/>
          <p:nvPr userDrawn="1"/>
        </p:nvSpPr>
        <p:spPr>
          <a:xfrm>
            <a:off x="999986" y="979135"/>
            <a:ext cx="7566965" cy="3496625"/>
          </a:xfrm>
          <a:prstGeom prst="rect">
            <a:avLst/>
          </a:prstGeom>
          <a:noFill/>
          <a:ln>
            <a:noFill/>
          </a:ln>
        </p:spPr>
        <p:txBody>
          <a:bodyPr lIns="91426" tIns="91426" rIns="91426" bIns="91426" anchor="t" anchorCtr="0">
            <a:noAutofit/>
          </a:bodyPr>
          <a:lstStyle/>
          <a:p>
            <a:pPr marL="457206" lvl="0" indent="-342904" rtl="0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  <a:buClr>
                <a:schemeClr val="accent3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" sz="1801" dirty="0">
                <a:solidFill>
                  <a:schemeClr val="accent3">
                    <a:lumMod val="50000"/>
                  </a:schemeClr>
                </a:solidFill>
                <a:latin typeface="+mn-lt"/>
                <a:ea typeface="Open Sans"/>
                <a:cs typeface="Open Sans"/>
                <a:sym typeface="Open Sans"/>
              </a:rPr>
              <a:t>All Students Proficient and Showing Growth in All Assessed Areas</a:t>
            </a:r>
            <a:endParaRPr lang="en-US" sz="1801" dirty="0">
              <a:solidFill>
                <a:schemeClr val="accent3">
                  <a:lumMod val="50000"/>
                </a:schemeClr>
              </a:solidFill>
              <a:latin typeface="+mn-lt"/>
              <a:ea typeface="Open Sans"/>
              <a:cs typeface="Open Sans"/>
              <a:sym typeface="Open Sans"/>
            </a:endParaRPr>
          </a:p>
          <a:p>
            <a:pPr marL="457206" lvl="0" indent="-342904" rtl="0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  <a:buClr>
                <a:schemeClr val="accent3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" sz="1801" dirty="0">
                <a:solidFill>
                  <a:schemeClr val="accent3">
                    <a:lumMod val="50000"/>
                  </a:schemeClr>
                </a:solidFill>
                <a:latin typeface="+mn-lt"/>
                <a:ea typeface="Open Sans"/>
                <a:cs typeface="Open Sans"/>
                <a:sym typeface="Open Sans"/>
              </a:rPr>
              <a:t>Every Student Graduates </a:t>
            </a:r>
            <a:r>
              <a:rPr lang="en-US" sz="1801" dirty="0">
                <a:solidFill>
                  <a:schemeClr val="accent3">
                    <a:lumMod val="50000"/>
                  </a:schemeClr>
                </a:solidFill>
                <a:latin typeface="+mn-lt"/>
                <a:ea typeface="Open Sans"/>
                <a:cs typeface="Open Sans"/>
                <a:sym typeface="Open Sans"/>
              </a:rPr>
              <a:t>From </a:t>
            </a:r>
            <a:r>
              <a:rPr lang="en" sz="1801" dirty="0">
                <a:solidFill>
                  <a:schemeClr val="accent3">
                    <a:lumMod val="50000"/>
                  </a:schemeClr>
                </a:solidFill>
                <a:latin typeface="+mn-lt"/>
                <a:ea typeface="Open Sans"/>
                <a:cs typeface="Open Sans"/>
                <a:sym typeface="Open Sans"/>
              </a:rPr>
              <a:t>High School and is Ready for College and Career</a:t>
            </a:r>
            <a:endParaRPr lang="en-US" sz="1801" dirty="0">
              <a:solidFill>
                <a:schemeClr val="accent3">
                  <a:lumMod val="50000"/>
                </a:schemeClr>
              </a:solidFill>
              <a:latin typeface="+mn-lt"/>
              <a:ea typeface="Open Sans"/>
              <a:cs typeface="Open Sans"/>
              <a:sym typeface="Open Sans"/>
            </a:endParaRPr>
          </a:p>
          <a:p>
            <a:pPr marL="457206" lvl="0" indent="-342904" rtl="0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  <a:buClr>
                <a:schemeClr val="accent3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" sz="1801" dirty="0">
                <a:solidFill>
                  <a:schemeClr val="accent3">
                    <a:lumMod val="50000"/>
                  </a:schemeClr>
                </a:solidFill>
                <a:latin typeface="+mn-lt"/>
                <a:ea typeface="Open Sans"/>
                <a:cs typeface="Open Sans"/>
                <a:sym typeface="Open Sans"/>
              </a:rPr>
              <a:t>Every Child Has Access to a High-Quality Early Childhood Program</a:t>
            </a:r>
            <a:endParaRPr lang="en-US" sz="1801" dirty="0">
              <a:solidFill>
                <a:schemeClr val="accent3">
                  <a:lumMod val="50000"/>
                </a:schemeClr>
              </a:solidFill>
              <a:latin typeface="+mn-lt"/>
              <a:ea typeface="Open Sans"/>
              <a:cs typeface="Open Sans"/>
              <a:sym typeface="Open Sans"/>
            </a:endParaRPr>
          </a:p>
          <a:p>
            <a:pPr marL="457206" lvl="0" indent="-342904" rtl="0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  <a:buClr>
                <a:schemeClr val="accent3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" sz="1801" dirty="0">
                <a:solidFill>
                  <a:schemeClr val="accent3">
                    <a:lumMod val="50000"/>
                  </a:schemeClr>
                </a:solidFill>
                <a:latin typeface="+mn-lt"/>
                <a:ea typeface="Open Sans"/>
                <a:cs typeface="Open Sans"/>
                <a:sym typeface="Open Sans"/>
              </a:rPr>
              <a:t>Every School Has Effective Teachers and Leaders</a:t>
            </a:r>
            <a:endParaRPr lang="en-US" sz="1801" dirty="0">
              <a:solidFill>
                <a:schemeClr val="accent3">
                  <a:lumMod val="50000"/>
                </a:schemeClr>
              </a:solidFill>
              <a:latin typeface="+mn-lt"/>
              <a:ea typeface="Open Sans"/>
              <a:cs typeface="Open Sans"/>
              <a:sym typeface="Open Sans"/>
            </a:endParaRPr>
          </a:p>
          <a:p>
            <a:pPr marL="457206" lvl="0" indent="-342904" rtl="0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  <a:buClr>
                <a:schemeClr val="accent3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" sz="1801" dirty="0">
                <a:solidFill>
                  <a:schemeClr val="accent3">
                    <a:lumMod val="50000"/>
                  </a:schemeClr>
                </a:solidFill>
                <a:latin typeface="+mn-lt"/>
                <a:ea typeface="Open Sans"/>
                <a:cs typeface="Open Sans"/>
                <a:sym typeface="Open Sans"/>
              </a:rPr>
              <a:t>Every Community Effectively Using a World-Class Data System to Improve Student Outcomes</a:t>
            </a:r>
            <a:endParaRPr lang="en-US" sz="1801" dirty="0">
              <a:solidFill>
                <a:schemeClr val="accent3">
                  <a:lumMod val="50000"/>
                </a:schemeClr>
              </a:solidFill>
              <a:latin typeface="+mn-lt"/>
              <a:ea typeface="Open Sans"/>
              <a:cs typeface="Open Sans"/>
              <a:sym typeface="Open Sans"/>
            </a:endParaRPr>
          </a:p>
          <a:p>
            <a:pPr marL="457206" lvl="0" indent="-342904" rtl="0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  <a:buClr>
                <a:schemeClr val="accent3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-US" sz="1801" dirty="0">
                <a:solidFill>
                  <a:schemeClr val="accent3">
                    <a:lumMod val="50000"/>
                  </a:schemeClr>
                </a:solidFill>
              </a:rPr>
              <a:t>Every School and District is Rated “C” or Higher</a:t>
            </a:r>
          </a:p>
        </p:txBody>
      </p:sp>
      <p:sp>
        <p:nvSpPr>
          <p:cNvPr id="9" name="Shape 89"/>
          <p:cNvSpPr txBox="1"/>
          <p:nvPr userDrawn="1"/>
        </p:nvSpPr>
        <p:spPr>
          <a:xfrm>
            <a:off x="280188" y="47293"/>
            <a:ext cx="8397600" cy="434681"/>
          </a:xfrm>
          <a:prstGeom prst="rect">
            <a:avLst/>
          </a:prstGeom>
          <a:noFill/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0070C0"/>
                </a:solidFill>
                <a:latin typeface="+mj-lt"/>
                <a:ea typeface="Open Sans"/>
                <a:cs typeface="Open Sans"/>
                <a:sym typeface="Open Sans"/>
              </a:rPr>
              <a:t>State Board of Education Goals </a:t>
            </a:r>
            <a:r>
              <a:rPr lang="en-US" sz="2400" b="1" dirty="0">
                <a:solidFill>
                  <a:srgbClr val="0070C0"/>
                </a:solidFill>
                <a:latin typeface="+mj-lt"/>
                <a:ea typeface="Open Sans"/>
                <a:cs typeface="Open Sans"/>
                <a:sym typeface="Open Sans"/>
              </a:rPr>
              <a:t> </a:t>
            </a:r>
            <a:r>
              <a:rPr lang="en" sz="1200" b="1" dirty="0">
                <a:solidFill>
                  <a:srgbClr val="0070C0"/>
                </a:solidFill>
                <a:latin typeface="+mj-lt"/>
                <a:ea typeface="Open Sans"/>
                <a:cs typeface="Open Sans"/>
                <a:sym typeface="Open Sans"/>
              </a:rPr>
              <a:t>FIVE-YEAR STRATEGIC PLAN FOR 2016-2020</a:t>
            </a:r>
          </a:p>
        </p:txBody>
      </p:sp>
      <p:sp>
        <p:nvSpPr>
          <p:cNvPr id="10" name="Shape 19"/>
          <p:cNvSpPr txBox="1">
            <a:spLocks noGrp="1"/>
          </p:cNvSpPr>
          <p:nvPr>
            <p:ph type="sldNum" idx="12"/>
          </p:nvPr>
        </p:nvSpPr>
        <p:spPr>
          <a:xfrm>
            <a:off x="8481083" y="4887307"/>
            <a:ext cx="548700" cy="23367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05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95121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cked 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21"/>
          <p:cNvSpPr/>
          <p:nvPr userDrawn="1"/>
        </p:nvSpPr>
        <p:spPr>
          <a:xfrm>
            <a:off x="1" y="1702553"/>
            <a:ext cx="6004411" cy="854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/>
          </a:p>
        </p:txBody>
      </p:sp>
      <p:sp>
        <p:nvSpPr>
          <p:cNvPr id="6" name="Shape 224"/>
          <p:cNvSpPr/>
          <p:nvPr userDrawn="1"/>
        </p:nvSpPr>
        <p:spPr>
          <a:xfrm>
            <a:off x="1" y="2656478"/>
            <a:ext cx="5080201" cy="9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/>
          </a:p>
        </p:txBody>
      </p:sp>
      <p:pic>
        <p:nvPicPr>
          <p:cNvPr id="7" name="Shape 225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3550" y="4548250"/>
            <a:ext cx="1014450" cy="489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 Placeholder 9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401639" y="1701801"/>
            <a:ext cx="5602286" cy="855663"/>
          </a:xfr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 lang="en" sz="5401" b="1" smtClean="0">
                <a:solidFill>
                  <a:srgbClr val="FFFFFF"/>
                </a:solidFill>
                <a:ea typeface="Open Sans"/>
                <a:cs typeface="Open Sans"/>
                <a:sym typeface="Open Sans"/>
              </a:defRPr>
            </a:lvl1pPr>
          </a:lstStyle>
          <a:p>
            <a:pPr marL="0" marR="0" lvl="0" indent="0" algn="l" defTabSz="91441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lang="en-US" sz="5401" b="1" dirty="0">
                <a:solidFill>
                  <a:srgbClr val="FFFFFF"/>
                </a:solidFill>
                <a:latin typeface="+mj-lt"/>
                <a:ea typeface="Open Sans"/>
                <a:cs typeface="Open Sans"/>
                <a:sym typeface="Open Sans"/>
              </a:rPr>
              <a:t>HEADING</a:t>
            </a:r>
            <a:endParaRPr lang="en" sz="1001" b="1" dirty="0">
              <a:solidFill>
                <a:srgbClr val="FFFFFF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3" name="Text Placeholder 2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01639" y="723901"/>
            <a:ext cx="5602286" cy="878375"/>
          </a:xfrm>
        </p:spPr>
        <p:txBody>
          <a:bodyPr anchor="t"/>
          <a:lstStyle>
            <a:lvl1pPr>
              <a:defRPr sz="48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STACKED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01638" y="2878139"/>
            <a:ext cx="4678363" cy="993775"/>
          </a:xfrm>
        </p:spPr>
        <p:txBody>
          <a:bodyPr/>
          <a:lstStyle>
            <a:lvl1pPr>
              <a:lnSpc>
                <a:spcPct val="114000"/>
              </a:lnSpc>
              <a:spcAft>
                <a:spcPts val="0"/>
              </a:spcAft>
              <a:defRPr sz="20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" name="Shape 19"/>
          <p:cNvSpPr txBox="1">
            <a:spLocks noGrp="1"/>
          </p:cNvSpPr>
          <p:nvPr>
            <p:ph type="sldNum" idx="12"/>
          </p:nvPr>
        </p:nvSpPr>
        <p:spPr>
          <a:xfrm>
            <a:off x="8481083" y="4887307"/>
            <a:ext cx="548700" cy="23367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05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85"/>
          <p:cNvSpPr/>
          <p:nvPr userDrawn="1"/>
        </p:nvSpPr>
        <p:spPr>
          <a:xfrm>
            <a:off x="1" y="0"/>
            <a:ext cx="8566949" cy="537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>
              <a:solidFill>
                <a:srgbClr val="CCCCCC"/>
              </a:solidFill>
            </a:endParaRPr>
          </a:p>
        </p:txBody>
      </p:sp>
      <p:sp>
        <p:nvSpPr>
          <p:cNvPr id="6" name="Shape 86"/>
          <p:cNvSpPr/>
          <p:nvPr userDrawn="1"/>
        </p:nvSpPr>
        <p:spPr>
          <a:xfrm>
            <a:off x="1" y="612229"/>
            <a:ext cx="7589520" cy="387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/>
          </a:p>
        </p:txBody>
      </p:sp>
      <p:pic>
        <p:nvPicPr>
          <p:cNvPr id="8" name="Shape 79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3550" y="4548250"/>
            <a:ext cx="1014450" cy="4899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311699" y="31532"/>
            <a:ext cx="8255250" cy="450443"/>
          </a:xfrm>
        </p:spPr>
        <p:txBody>
          <a:bodyPr anchor="ctr"/>
          <a:lstStyle>
            <a:lvl1pPr>
              <a:defRPr sz="3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15635" y="1152526"/>
            <a:ext cx="8294916" cy="3217863"/>
          </a:xfrm>
        </p:spPr>
        <p:txBody>
          <a:bodyPr/>
          <a:lstStyle>
            <a:lvl1pPr marL="342904" indent="-342904" defTabSz="457206">
              <a:buFont typeface="Arial" charset="0"/>
              <a:buChar char="•"/>
              <a:tabLst>
                <a:tab pos="457206" algn="l"/>
              </a:tabLst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endParaRPr lang="en-US" dirty="0"/>
          </a:p>
        </p:txBody>
      </p:sp>
      <p:sp>
        <p:nvSpPr>
          <p:cNvPr id="11" name="Shape 19"/>
          <p:cNvSpPr txBox="1">
            <a:spLocks noGrp="1"/>
          </p:cNvSpPr>
          <p:nvPr>
            <p:ph type="sldNum" idx="12"/>
          </p:nvPr>
        </p:nvSpPr>
        <p:spPr>
          <a:xfrm>
            <a:off x="8481083" y="4887307"/>
            <a:ext cx="548700" cy="23367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05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85"/>
          <p:cNvSpPr/>
          <p:nvPr userDrawn="1"/>
        </p:nvSpPr>
        <p:spPr>
          <a:xfrm>
            <a:off x="1" y="0"/>
            <a:ext cx="8566949" cy="537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>
              <a:solidFill>
                <a:srgbClr val="CCCCCC"/>
              </a:solidFill>
            </a:endParaRPr>
          </a:p>
        </p:txBody>
      </p:sp>
      <p:sp>
        <p:nvSpPr>
          <p:cNvPr id="14" name="Shape 86"/>
          <p:cNvSpPr/>
          <p:nvPr userDrawn="1"/>
        </p:nvSpPr>
        <p:spPr>
          <a:xfrm>
            <a:off x="1" y="612229"/>
            <a:ext cx="7589520" cy="387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/>
          </a:p>
        </p:txBody>
      </p:sp>
      <p:pic>
        <p:nvPicPr>
          <p:cNvPr id="8" name="Shape 79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3550" y="4548250"/>
            <a:ext cx="1014450" cy="4899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311699" y="31532"/>
            <a:ext cx="8255250" cy="450443"/>
          </a:xfrm>
        </p:spPr>
        <p:txBody>
          <a:bodyPr anchor="ctr"/>
          <a:lstStyle>
            <a:lvl1pPr>
              <a:defRPr sz="32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7" name="Shape 19"/>
          <p:cNvSpPr txBox="1">
            <a:spLocks noGrp="1"/>
          </p:cNvSpPr>
          <p:nvPr>
            <p:ph type="sldNum" idx="12"/>
          </p:nvPr>
        </p:nvSpPr>
        <p:spPr>
          <a:xfrm>
            <a:off x="8481083" y="4887307"/>
            <a:ext cx="548700" cy="23367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05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79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3056" y="283821"/>
            <a:ext cx="2630919" cy="12706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hape 86"/>
          <p:cNvSpPr/>
          <p:nvPr userDrawn="1"/>
        </p:nvSpPr>
        <p:spPr>
          <a:xfrm>
            <a:off x="1" y="1663789"/>
            <a:ext cx="7589520" cy="387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91426" tIns="91426" rIns="91426" bIns="914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1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947740" y="2019300"/>
            <a:ext cx="5278437" cy="677863"/>
          </a:xfrm>
        </p:spPr>
        <p:txBody>
          <a:bodyPr/>
          <a:lstStyle>
            <a:lvl1pPr>
              <a:defRPr sz="3600" b="1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47740" y="2809875"/>
            <a:ext cx="5278437" cy="1508587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 Title</a:t>
            </a:r>
            <a:br>
              <a:rPr lang="en-US" dirty="0"/>
            </a:br>
            <a:r>
              <a:rPr lang="en-US" dirty="0"/>
              <a:t>Contact Information</a:t>
            </a:r>
          </a:p>
        </p:txBody>
      </p:sp>
      <p:sp>
        <p:nvSpPr>
          <p:cNvPr id="7" name="Shape 19"/>
          <p:cNvSpPr txBox="1">
            <a:spLocks noGrp="1"/>
          </p:cNvSpPr>
          <p:nvPr>
            <p:ph type="sldNum" idx="12"/>
          </p:nvPr>
        </p:nvSpPr>
        <p:spPr>
          <a:xfrm>
            <a:off x="8481083" y="4887307"/>
            <a:ext cx="548700" cy="23367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05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21"/>
          <p:cNvSpPr/>
          <p:nvPr userDrawn="1"/>
        </p:nvSpPr>
        <p:spPr>
          <a:xfrm>
            <a:off x="0" y="1702553"/>
            <a:ext cx="6004410" cy="854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" name="Shape 224"/>
          <p:cNvSpPr/>
          <p:nvPr userDrawn="1"/>
        </p:nvSpPr>
        <p:spPr>
          <a:xfrm>
            <a:off x="0" y="2656478"/>
            <a:ext cx="5080200" cy="9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7" name="Shape 225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3550" y="4548250"/>
            <a:ext cx="1014449" cy="489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 Placeholder 9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401638" y="1701800"/>
            <a:ext cx="5602287" cy="855663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 lang="en" sz="5400" b="1" smtClean="0">
                <a:solidFill>
                  <a:srgbClr val="FFFFFF"/>
                </a:solidFill>
                <a:ea typeface="Open Sans"/>
                <a:cs typeface="Open Sans"/>
                <a:sym typeface="Open San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lang="en-US" sz="5400" b="1" dirty="0">
                <a:solidFill>
                  <a:srgbClr val="FFFFFF"/>
                </a:solidFill>
                <a:latin typeface="+mj-lt"/>
                <a:ea typeface="Open Sans"/>
                <a:cs typeface="Open Sans"/>
                <a:sym typeface="Open Sans"/>
              </a:rPr>
              <a:t>HEADING</a:t>
            </a:r>
            <a:endParaRPr lang="en" sz="1000" b="1" dirty="0">
              <a:solidFill>
                <a:srgbClr val="FFFFFF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8" name="Shape 19"/>
          <p:cNvSpPr txBox="1">
            <a:spLocks noGrp="1"/>
          </p:cNvSpPr>
          <p:nvPr>
            <p:ph type="sldNum" idx="12"/>
          </p:nvPr>
        </p:nvSpPr>
        <p:spPr>
          <a:xfrm>
            <a:off x="8481083" y="4887306"/>
            <a:ext cx="548700" cy="23367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05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38604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8566785" cy="538480"/>
          </a:xfrm>
          <a:custGeom>
            <a:avLst/>
            <a:gdLst/>
            <a:ahLst/>
            <a:cxnLst/>
            <a:rect l="l" t="t" r="r" b="b"/>
            <a:pathLst>
              <a:path w="8566785" h="538480">
                <a:moveTo>
                  <a:pt x="0" y="537972"/>
                </a:moveTo>
                <a:lnTo>
                  <a:pt x="8566404" y="537972"/>
                </a:lnTo>
                <a:lnTo>
                  <a:pt x="8566404" y="0"/>
                </a:lnTo>
                <a:lnTo>
                  <a:pt x="0" y="0"/>
                </a:lnTo>
                <a:lnTo>
                  <a:pt x="0" y="537972"/>
                </a:lnTo>
                <a:close/>
              </a:path>
            </a:pathLst>
          </a:custGeom>
          <a:solidFill>
            <a:srgbClr val="CFE1F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631698"/>
            <a:ext cx="7589520" cy="0"/>
          </a:xfrm>
          <a:custGeom>
            <a:avLst/>
            <a:gdLst/>
            <a:ahLst/>
            <a:cxnLst/>
            <a:rect l="l" t="t" r="r" b="b"/>
            <a:pathLst>
              <a:path w="7589520">
                <a:moveTo>
                  <a:pt x="0" y="0"/>
                </a:moveTo>
                <a:lnTo>
                  <a:pt x="7589520" y="0"/>
                </a:lnTo>
              </a:path>
            </a:pathLst>
          </a:custGeom>
          <a:ln w="39370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134112" y="4547615"/>
            <a:ext cx="1013460" cy="490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F70B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06425" y="1017083"/>
            <a:ext cx="3279775" cy="2959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3B3B3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85FE-8F30-4C45-B8F5-3D13942C1D7F}" type="datetime1">
              <a:rPr lang="en-US" smtClean="0"/>
              <a:t>7/2/2019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394850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645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1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1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001" smtClean="0">
                <a:solidFill>
                  <a:schemeClr val="dk2"/>
                </a:solidFill>
              </a:rPr>
              <a:pPr algn="r"/>
              <a:t>‹#›</a:t>
            </a:fld>
            <a:endParaRPr lang="en" sz="1001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72" r:id="rId3"/>
    <p:sldLayoutId id="2147483675" r:id="rId4"/>
    <p:sldLayoutId id="2147483650" r:id="rId5"/>
    <p:sldLayoutId id="2147483674" r:id="rId6"/>
    <p:sldLayoutId id="2147483673" r:id="rId7"/>
    <p:sldLayoutId id="2147483676" r:id="rId8"/>
    <p:sldLayoutId id="214748367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burrow@mdek12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242455" y="2049463"/>
            <a:ext cx="5008418" cy="608012"/>
          </a:xfrm>
        </p:spPr>
        <p:txBody>
          <a:bodyPr lIns="91440"/>
          <a:lstStyle/>
          <a:p>
            <a:r>
              <a:rPr lang="en-US" sz="2000" dirty="0"/>
              <a:t>English Learner Accountability Component</a:t>
            </a:r>
          </a:p>
        </p:txBody>
      </p:sp>
      <p:sp>
        <p:nvSpPr>
          <p:cNvPr id="13" name="Shape 63"/>
          <p:cNvSpPr txBox="1"/>
          <p:nvPr/>
        </p:nvSpPr>
        <p:spPr>
          <a:xfrm>
            <a:off x="2691651" y="4147199"/>
            <a:ext cx="3453771" cy="663699"/>
          </a:xfrm>
          <a:prstGeom prst="rect">
            <a:avLst/>
          </a:prstGeom>
          <a:noFill/>
          <a:ln>
            <a:noFill/>
          </a:ln>
        </p:spPr>
        <p:txBody>
          <a:bodyPr lIns="91426" tIns="91426" rIns="91426" bIns="91426" anchor="b" anchorCtr="0">
            <a:noAutofit/>
          </a:bodyPr>
          <a:lstStyle/>
          <a:p>
            <a:r>
              <a:rPr lang="en-US" sz="1001" b="1" dirty="0">
                <a:solidFill>
                  <a:srgbClr val="CC0000"/>
                </a:solidFill>
                <a:latin typeface="+mn-lt"/>
                <a:ea typeface="Open Sans"/>
                <a:cs typeface="Open Sans"/>
                <a:sym typeface="Open Sans"/>
              </a:rPr>
              <a:t>Alan Burrow</a:t>
            </a:r>
            <a:endParaRPr lang="en" sz="1001" b="1" dirty="0">
              <a:solidFill>
                <a:srgbClr val="CC0000"/>
              </a:solidFill>
              <a:latin typeface="+mn-lt"/>
              <a:ea typeface="Open Sans"/>
              <a:cs typeface="Open Sans"/>
              <a:sym typeface="Open Sans"/>
            </a:endParaRPr>
          </a:p>
          <a:p>
            <a:r>
              <a:rPr lang="en-US" sz="1001" dirty="0">
                <a:solidFill>
                  <a:srgbClr val="CC0000"/>
                </a:solidFill>
                <a:latin typeface="+mn-lt"/>
                <a:ea typeface="Open Sans"/>
                <a:cs typeface="Open Sans"/>
                <a:sym typeface="Open Sans"/>
              </a:rPr>
              <a:t>Executive Director</a:t>
            </a:r>
            <a:endParaRPr lang="en" sz="1001" dirty="0">
              <a:solidFill>
                <a:srgbClr val="CC0000"/>
              </a:solidFill>
              <a:latin typeface="+mn-lt"/>
              <a:ea typeface="Open Sans"/>
              <a:cs typeface="Open Sans"/>
              <a:sym typeface="Open Sans"/>
            </a:endParaRPr>
          </a:p>
          <a:p>
            <a:r>
              <a:rPr lang="en-US" sz="1001" dirty="0">
                <a:solidFill>
                  <a:schemeClr val="accent3"/>
                </a:solidFill>
                <a:latin typeface="+mn-lt"/>
                <a:ea typeface="Open Sans"/>
                <a:cs typeface="Open Sans"/>
                <a:sym typeface="Open Sans"/>
              </a:rPr>
              <a:t>Office of District and School Performance</a:t>
            </a:r>
          </a:p>
        </p:txBody>
      </p:sp>
    </p:spTree>
    <p:extLst>
      <p:ext uri="{BB962C8B-B14F-4D97-AF65-F5344CB8AC3E}">
        <p14:creationId xmlns:p14="http://schemas.microsoft.com/office/powerpoint/2010/main" val="139777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8481083" y="4899418"/>
            <a:ext cx="548700" cy="233671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3179466-A4BD-41FE-90F0-696A9B27C611}"/>
              </a:ext>
            </a:extLst>
          </p:cNvPr>
          <p:cNvSpPr>
            <a:spLocks noGrp="1"/>
          </p:cNvSpPr>
          <p:nvPr/>
        </p:nvSpPr>
        <p:spPr>
          <a:xfrm>
            <a:off x="457200" y="775379"/>
            <a:ext cx="8109750" cy="37762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2200" dirty="0"/>
              <a:t>Susan is a </a:t>
            </a:r>
            <a:r>
              <a:rPr lang="en-US" sz="2200" i="1" dirty="0"/>
              <a:t>second</a:t>
            </a:r>
            <a:r>
              <a:rPr lang="en-US" sz="2200" dirty="0"/>
              <a:t> year EL student in grade 3. She earned an Overall score of 470 (current). Last year, she earned a 450 (prior).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Susan’s goal is to exit by the end of grade 6.  This requires a score of 537 (exit).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Based on her </a:t>
            </a:r>
            <a:r>
              <a:rPr lang="en-US" sz="2200" i="1" dirty="0">
                <a:highlight>
                  <a:srgbClr val="FFCC00"/>
                </a:highlight>
              </a:rPr>
              <a:t>prior year</a:t>
            </a:r>
            <a:r>
              <a:rPr lang="en-US" sz="2200" dirty="0"/>
              <a:t> information, Susan needs to grow by 87 points (537 – 450) over 4 years, or about 22 points per year, to exit the program on time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Susan’s actual growth was 20 points (470 – 450)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Her EL (progress-to-proficiency) score is 20</a:t>
            </a:r>
            <a:r>
              <a:rPr lang="en-US" sz="2400" dirty="0"/>
              <a:t> ÷ </a:t>
            </a:r>
            <a:r>
              <a:rPr lang="en-US" sz="2200" dirty="0"/>
              <a:t>22 = 0.909</a:t>
            </a:r>
          </a:p>
        </p:txBody>
      </p:sp>
    </p:spTree>
    <p:extLst>
      <p:ext uri="{BB962C8B-B14F-4D97-AF65-F5344CB8AC3E}">
        <p14:creationId xmlns:p14="http://schemas.microsoft.com/office/powerpoint/2010/main" val="3286722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Example 2 – Exit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8481083" y="4899418"/>
            <a:ext cx="548700" cy="233671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11</a:t>
            </a:fld>
            <a:endParaRPr lang="en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3179466-A4BD-41FE-90F0-696A9B27C611}"/>
              </a:ext>
            </a:extLst>
          </p:cNvPr>
          <p:cNvSpPr>
            <a:spLocks noGrp="1"/>
          </p:cNvSpPr>
          <p:nvPr/>
        </p:nvSpPr>
        <p:spPr>
          <a:xfrm>
            <a:off x="457200" y="775379"/>
            <a:ext cx="8109750" cy="37762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200" dirty="0"/>
              <a:t>George is a </a:t>
            </a:r>
            <a:r>
              <a:rPr lang="en-US" sz="2200" i="1" dirty="0"/>
              <a:t>fifth</a:t>
            </a:r>
            <a:r>
              <a:rPr lang="en-US" sz="2200" dirty="0"/>
              <a:t> year EL student in grade 6.  He earned an Overall score of 530 (current). He earned a 490 last year (prior)</a:t>
            </a:r>
          </a:p>
          <a:p>
            <a:pPr>
              <a:spcBef>
                <a:spcPts val="600"/>
              </a:spcBef>
            </a:pPr>
            <a:r>
              <a:rPr lang="en-US" sz="2200" dirty="0"/>
              <a:t>This is the year George should exit the EL program</a:t>
            </a:r>
          </a:p>
          <a:p>
            <a:pPr>
              <a:spcBef>
                <a:spcPts val="600"/>
              </a:spcBef>
            </a:pPr>
            <a:r>
              <a:rPr lang="en-US" sz="2200" dirty="0"/>
              <a:t>The Las Links proficiency level minimum for grade 6, Overall, is 537 (exit)</a:t>
            </a:r>
          </a:p>
          <a:p>
            <a:pPr>
              <a:spcBef>
                <a:spcPts val="600"/>
              </a:spcBef>
            </a:pPr>
            <a:r>
              <a:rPr lang="en-US" sz="2200" dirty="0"/>
              <a:t>George needed 47 points (537 – 490) from what he scored last year to reach English proficiency this year. He only grew by 40 points (530 – 490)</a:t>
            </a:r>
          </a:p>
          <a:p>
            <a:pPr>
              <a:spcBef>
                <a:spcPts val="600"/>
              </a:spcBef>
            </a:pPr>
            <a:r>
              <a:rPr lang="en-US" sz="2200" dirty="0"/>
              <a:t>George’s EL score is 40</a:t>
            </a:r>
            <a:r>
              <a:rPr lang="en-US" sz="2400" dirty="0"/>
              <a:t> ÷ </a:t>
            </a:r>
            <a:r>
              <a:rPr lang="en-US" sz="2200" dirty="0"/>
              <a:t>47 = 0.851</a:t>
            </a:r>
          </a:p>
        </p:txBody>
      </p:sp>
    </p:spTree>
    <p:extLst>
      <p:ext uri="{BB962C8B-B14F-4D97-AF65-F5344CB8AC3E}">
        <p14:creationId xmlns:p14="http://schemas.microsoft.com/office/powerpoint/2010/main" val="1588306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5F7134-D3A6-45AD-93D9-DCD1C0CCD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7601" y="49163"/>
            <a:ext cx="8329348" cy="450443"/>
          </a:xfrm>
        </p:spPr>
        <p:txBody>
          <a:bodyPr/>
          <a:lstStyle/>
          <a:p>
            <a:r>
              <a:rPr lang="en-US" sz="2200" dirty="0"/>
              <a:t>Points for Elementary/Middle – 700 Points including 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C00DB-319E-4B1C-81EF-98656E477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12</a:t>
            </a:fld>
            <a:endParaRPr lang="en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A94B9A-A229-49A9-A49E-19DB474F6D7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17600" y="936815"/>
          <a:ext cx="5852160" cy="3749054"/>
        </p:xfrm>
        <a:graphic>
          <a:graphicData uri="http://schemas.openxmlformats.org/drawingml/2006/table">
            <a:tbl>
              <a:tblPr/>
              <a:tblGrid>
                <a:gridCol w="1463040">
                  <a:extLst>
                    <a:ext uri="{9D8B030D-6E8A-4147-A177-3AD203B41FA5}">
                      <a16:colId xmlns:a16="http://schemas.microsoft.com/office/drawing/2014/main" val="2925633119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62915132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591075526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40538238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Reading</a:t>
                      </a:r>
                    </a:p>
                  </a:txBody>
                  <a:tcPr marL="103953" marR="103953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 marL="103953" marR="103953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103953" marR="103953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English Learners</a:t>
                      </a:r>
                    </a:p>
                  </a:txBody>
                  <a:tcPr marL="103953" marR="103953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0918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Proficiency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Proficiency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Proficiency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Progress to Proficiency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674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Growth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All Students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Growth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All Students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63914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Growth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Lowest 25%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Growth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Lowest 25%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27603"/>
                  </a:ext>
                </a:extLst>
              </a:tr>
              <a:tr h="365760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Participation measured in all assessed subjects </a:t>
                      </a: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103953" marR="103953" marT="45727" marB="457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278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827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CC4512-EB00-4EF2-BB5B-1F15D2D204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3200" y="31532"/>
            <a:ext cx="8343749" cy="450443"/>
          </a:xfrm>
        </p:spPr>
        <p:txBody>
          <a:bodyPr/>
          <a:lstStyle/>
          <a:p>
            <a:r>
              <a:rPr lang="en-US" sz="2000" dirty="0"/>
              <a:t>Points for High Schools and Districts – 1,000 Points including 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E5C-5408-47C1-96EC-16CE940EFD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13</a:t>
            </a:fld>
            <a:endParaRPr lang="en" dirty="0"/>
          </a:p>
        </p:txBody>
      </p:sp>
      <p:graphicFrame>
        <p:nvGraphicFramePr>
          <p:cNvPr id="5" name="Group 129">
            <a:extLst>
              <a:ext uri="{FF2B5EF4-FFF2-40B4-BE49-F238E27FC236}">
                <a16:creationId xmlns:a16="http://schemas.microsoft.com/office/drawing/2014/main" id="{4E2368AE-E182-4942-B8FC-4604ED0D520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69720" y="778669"/>
          <a:ext cx="8046720" cy="3746996"/>
        </p:xfrm>
        <a:graphic>
          <a:graphicData uri="http://schemas.openxmlformats.org/drawingml/2006/table">
            <a:tbl>
              <a:tblPr/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4018652187"/>
                    </a:ext>
                  </a:extLst>
                </a:gridCol>
              </a:tblGrid>
              <a:tr h="8686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Reading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Math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Other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Subjects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Graduation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4 year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Acceleration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College &amp;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Career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Readiness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English Learners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Proficiency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Proficiency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Science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Proficiency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47.5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4-Year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Cohort Rate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190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Performance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23.75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ACT Math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Performance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23.75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Progress to Proficiency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0" marR="0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Growth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All Students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Growth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All Students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U.S. History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Proficiency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47.5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Participation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23.75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ACT Reading         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or English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Performance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23.75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Growth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Lowest 25%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Growth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Lowest 25%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 pts.)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276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Times New Roman" panose="02020603050405020304" pitchFamily="18" charset="0"/>
                        </a:rPr>
                        <a:t>Participation measured in all assessed subjects</a:t>
                      </a:r>
                    </a:p>
                  </a:txBody>
                  <a:tcPr marL="65546" marR="65546" marT="34285" marB="3428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87394" marR="87394"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87394" marR="87394"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87394" marR="87394"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87394" marR="87394"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87394" marR="87394"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Times New Roman" panose="02020603050405020304" pitchFamily="18" charset="0"/>
                      </a:endParaRPr>
                    </a:p>
                  </a:txBody>
                  <a:tcPr marL="65546" marR="65546" marT="34285" marB="3428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91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0E7E8B-665C-4C2A-84D0-5A604DDFEE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EL Accountability Component Score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14CA48-CCB1-4F1F-A0A0-E10359B4F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BAB9D0-389E-4FDD-887F-33679A8AAC98}"/>
              </a:ext>
            </a:extLst>
          </p:cNvPr>
          <p:cNvSpPr txBox="1">
            <a:spLocks/>
          </p:cNvSpPr>
          <p:nvPr/>
        </p:nvSpPr>
        <p:spPr>
          <a:xfrm>
            <a:off x="431549" y="899999"/>
            <a:ext cx="8049533" cy="3831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Calibri"/>
              </a:rPr>
              <a:t>Only schools/districts with at least 10 eligible EL students will have an EL component included</a:t>
            </a:r>
          </a:p>
          <a:p>
            <a:pPr>
              <a:spcBef>
                <a:spcPts val="600"/>
              </a:spcBef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Calibri"/>
              </a:rPr>
              <a:t>The average of the points earned for all EL students will be calculated for eligible schools/districts</a:t>
            </a:r>
          </a:p>
          <a:p>
            <a:pPr lvl="0">
              <a:spcBef>
                <a:spcPts val="600"/>
              </a:spcBef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Calibri"/>
              </a:rPr>
              <a:t>The established expectation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Schools/districts with </a:t>
            </a:r>
            <a:r>
              <a:rPr lang="en-US" sz="2200" dirty="0">
                <a:solidFill>
                  <a:sysClr val="windowText" lastClr="000000"/>
                </a:solidFill>
                <a:latin typeface="Calibri"/>
              </a:rPr>
              <a:t>a student average ≥ 0.90 will receive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full accountability points for EL component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Schools/districts &lt; 0.90 student average will have</a:t>
            </a:r>
            <a:r>
              <a:rPr lang="en-US" sz="2200" dirty="0">
                <a:solidFill>
                  <a:sysClr val="windowText" lastClr="000000"/>
                </a:solidFill>
                <a:latin typeface="Calibri"/>
              </a:rPr>
              <a:t> their student average multiplied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the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allowable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2200" dirty="0">
                <a:solidFill>
                  <a:sysClr val="windowText" lastClr="000000"/>
                </a:solidFill>
                <a:latin typeface="Calibri"/>
              </a:rPr>
              <a:t>EL points</a:t>
            </a:r>
          </a:p>
        </p:txBody>
      </p:sp>
    </p:spTree>
    <p:extLst>
      <p:ext uri="{BB962C8B-B14F-4D97-AF65-F5344CB8AC3E}">
        <p14:creationId xmlns:p14="http://schemas.microsoft.com/office/powerpoint/2010/main" val="4200346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A140F6-8A0B-4A39-9476-EC4BC01E05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3F3BE-6029-4FF8-9D58-4FA0FFEE9F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4542" y="1087581"/>
            <a:ext cx="8294916" cy="345670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en-US" sz="2000" dirty="0"/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dirty="0"/>
              <a:t>C. Alan Burrow, Director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dirty="0"/>
              <a:t>Office of District and School Performance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dirty="0"/>
              <a:t>(601) 359-3514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dirty="0">
                <a:hlinkClick r:id="rId3"/>
              </a:rPr>
              <a:t>aburrow@mdek12.org</a:t>
            </a:r>
            <a:endParaRPr lang="en-US" sz="2000" dirty="0"/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70C3C-48EE-4CE1-9461-9389278096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8044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62232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24628" y="1263396"/>
            <a:ext cx="497205" cy="564515"/>
          </a:xfrm>
          <a:custGeom>
            <a:avLst/>
            <a:gdLst/>
            <a:ahLst/>
            <a:cxnLst/>
            <a:rect l="l" t="t" r="r" b="b"/>
            <a:pathLst>
              <a:path w="497204" h="564514">
                <a:moveTo>
                  <a:pt x="414020" y="0"/>
                </a:moveTo>
                <a:lnTo>
                  <a:pt x="78232" y="0"/>
                </a:lnTo>
                <a:lnTo>
                  <a:pt x="63724" y="1344"/>
                </a:lnTo>
                <a:lnTo>
                  <a:pt x="26499" y="19563"/>
                </a:lnTo>
                <a:lnTo>
                  <a:pt x="3854" y="53926"/>
                </a:lnTo>
                <a:lnTo>
                  <a:pt x="0" y="273812"/>
                </a:lnTo>
                <a:lnTo>
                  <a:pt x="0" y="391159"/>
                </a:lnTo>
                <a:lnTo>
                  <a:pt x="11370" y="431778"/>
                </a:lnTo>
                <a:lnTo>
                  <a:pt x="41085" y="460016"/>
                </a:lnTo>
                <a:lnTo>
                  <a:pt x="289813" y="469391"/>
                </a:lnTo>
                <a:lnTo>
                  <a:pt x="282321" y="564388"/>
                </a:lnTo>
                <a:lnTo>
                  <a:pt x="414020" y="469391"/>
                </a:lnTo>
                <a:lnTo>
                  <a:pt x="418592" y="469391"/>
                </a:lnTo>
                <a:lnTo>
                  <a:pt x="433099" y="468047"/>
                </a:lnTo>
                <a:lnTo>
                  <a:pt x="470324" y="449828"/>
                </a:lnTo>
                <a:lnTo>
                  <a:pt x="492969" y="415465"/>
                </a:lnTo>
                <a:lnTo>
                  <a:pt x="496824" y="391159"/>
                </a:lnTo>
                <a:lnTo>
                  <a:pt x="496824" y="78231"/>
                </a:lnTo>
                <a:lnTo>
                  <a:pt x="485453" y="37613"/>
                </a:lnTo>
                <a:lnTo>
                  <a:pt x="455738" y="9375"/>
                </a:lnTo>
                <a:lnTo>
                  <a:pt x="428995" y="686"/>
                </a:lnTo>
                <a:lnTo>
                  <a:pt x="414020" y="0"/>
                </a:lnTo>
                <a:close/>
              </a:path>
            </a:pathLst>
          </a:custGeom>
          <a:solidFill>
            <a:srgbClr val="68C7C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3246120" y="1540763"/>
            <a:ext cx="1234440" cy="2900680"/>
          </a:xfrm>
          <a:custGeom>
            <a:avLst/>
            <a:gdLst/>
            <a:ahLst/>
            <a:cxnLst/>
            <a:rect l="l" t="t" r="r" b="b"/>
            <a:pathLst>
              <a:path w="1234439" h="2900679">
                <a:moveTo>
                  <a:pt x="0" y="2900172"/>
                </a:moveTo>
                <a:lnTo>
                  <a:pt x="1234440" y="2900172"/>
                </a:lnTo>
                <a:lnTo>
                  <a:pt x="1234440" y="0"/>
                </a:lnTo>
                <a:lnTo>
                  <a:pt x="0" y="0"/>
                </a:lnTo>
                <a:lnTo>
                  <a:pt x="0" y="2900172"/>
                </a:lnTo>
                <a:close/>
              </a:path>
            </a:pathLst>
          </a:custGeom>
          <a:solidFill>
            <a:srgbClr val="D5F3F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372358" y="2095121"/>
            <a:ext cx="980440" cy="158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 marR="121285" indent="-635" algn="ctr">
              <a:lnSpc>
                <a:spcPct val="100000"/>
              </a:lnSpc>
            </a:pP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very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Ch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il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d</a:t>
            </a:r>
            <a:r>
              <a:rPr sz="1500" b="1" spc="-40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Has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Access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to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 a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 Hig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h-</a:t>
            </a:r>
            <a:endParaRPr sz="1500" dirty="0">
              <a:latin typeface="Arial Narrow"/>
              <a:cs typeface="Arial Narrow"/>
            </a:endParaRPr>
          </a:p>
          <a:p>
            <a:pPr marL="12700" marR="5080" algn="ctr">
              <a:lnSpc>
                <a:spcPct val="100000"/>
              </a:lnSpc>
            </a:pP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Q</a:t>
            </a:r>
            <a:r>
              <a:rPr sz="1500" b="1" spc="5" dirty="0">
                <a:solidFill>
                  <a:srgbClr val="5F2C46"/>
                </a:solidFill>
                <a:latin typeface="Arial Narrow"/>
                <a:cs typeface="Arial Narrow"/>
              </a:rPr>
              <a:t>u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ality</a:t>
            </a:r>
            <a:r>
              <a:rPr sz="1500" b="1" spc="-20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ar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ly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Ch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il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dh</a:t>
            </a:r>
            <a:r>
              <a:rPr sz="1500" b="1" spc="-20" dirty="0">
                <a:solidFill>
                  <a:srgbClr val="5F2C46"/>
                </a:solidFill>
                <a:latin typeface="Arial Narrow"/>
                <a:cs typeface="Arial Narrow"/>
              </a:rPr>
              <a:t>o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od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P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rogram</a:t>
            </a:r>
            <a:endParaRPr sz="1500" dirty="0">
              <a:latin typeface="Arial Narrow"/>
              <a:cs typeface="Arial Narro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14928" y="1272539"/>
            <a:ext cx="495300" cy="564515"/>
          </a:xfrm>
          <a:custGeom>
            <a:avLst/>
            <a:gdLst/>
            <a:ahLst/>
            <a:cxnLst/>
            <a:rect l="l" t="t" r="r" b="b"/>
            <a:pathLst>
              <a:path w="495300" h="564514">
                <a:moveTo>
                  <a:pt x="412750" y="0"/>
                </a:moveTo>
                <a:lnTo>
                  <a:pt x="78232" y="0"/>
                </a:lnTo>
                <a:lnTo>
                  <a:pt x="63724" y="1344"/>
                </a:lnTo>
                <a:lnTo>
                  <a:pt x="26499" y="19563"/>
                </a:lnTo>
                <a:lnTo>
                  <a:pt x="3854" y="53926"/>
                </a:lnTo>
                <a:lnTo>
                  <a:pt x="0" y="273812"/>
                </a:lnTo>
                <a:lnTo>
                  <a:pt x="0" y="391160"/>
                </a:lnTo>
                <a:lnTo>
                  <a:pt x="11370" y="431778"/>
                </a:lnTo>
                <a:lnTo>
                  <a:pt x="41085" y="460016"/>
                </a:lnTo>
                <a:lnTo>
                  <a:pt x="288925" y="469392"/>
                </a:lnTo>
                <a:lnTo>
                  <a:pt x="281432" y="564388"/>
                </a:lnTo>
                <a:lnTo>
                  <a:pt x="412750" y="469392"/>
                </a:lnTo>
                <a:lnTo>
                  <a:pt x="417068" y="469392"/>
                </a:lnTo>
                <a:lnTo>
                  <a:pt x="431575" y="468047"/>
                </a:lnTo>
                <a:lnTo>
                  <a:pt x="468800" y="449828"/>
                </a:lnTo>
                <a:lnTo>
                  <a:pt x="491445" y="415465"/>
                </a:lnTo>
                <a:lnTo>
                  <a:pt x="495300" y="391160"/>
                </a:lnTo>
                <a:lnTo>
                  <a:pt x="495300" y="78232"/>
                </a:lnTo>
                <a:lnTo>
                  <a:pt x="483929" y="37613"/>
                </a:lnTo>
                <a:lnTo>
                  <a:pt x="454214" y="9375"/>
                </a:lnTo>
                <a:lnTo>
                  <a:pt x="427471" y="686"/>
                </a:lnTo>
                <a:lnTo>
                  <a:pt x="412750" y="0"/>
                </a:lnTo>
                <a:close/>
              </a:path>
            </a:pathLst>
          </a:custGeom>
          <a:solidFill>
            <a:srgbClr val="F7C54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3766565" y="1361859"/>
            <a:ext cx="19558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20440" y="4119371"/>
            <a:ext cx="685800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406908" y="1540763"/>
            <a:ext cx="1234440" cy="2900680"/>
          </a:xfrm>
          <a:custGeom>
            <a:avLst/>
            <a:gdLst/>
            <a:ahLst/>
            <a:cxnLst/>
            <a:rect l="l" t="t" r="r" b="b"/>
            <a:pathLst>
              <a:path w="1234439" h="2900679">
                <a:moveTo>
                  <a:pt x="0" y="2900172"/>
                </a:moveTo>
                <a:lnTo>
                  <a:pt x="1234440" y="2900172"/>
                </a:lnTo>
                <a:lnTo>
                  <a:pt x="1234440" y="0"/>
                </a:lnTo>
                <a:lnTo>
                  <a:pt x="0" y="0"/>
                </a:lnTo>
                <a:lnTo>
                  <a:pt x="0" y="2900172"/>
                </a:lnTo>
                <a:close/>
              </a:path>
            </a:pathLst>
          </a:custGeom>
          <a:solidFill>
            <a:srgbClr val="D5F3F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524357" y="2095121"/>
            <a:ext cx="997585" cy="158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065" marR="128905" algn="ctr">
              <a:lnSpc>
                <a:spcPct val="100000"/>
              </a:lnSpc>
            </a:pP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All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S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tu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d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ents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P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rofi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cien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t</a:t>
            </a:r>
            <a:endParaRPr sz="1500" dirty="0">
              <a:latin typeface="Arial Narrow"/>
              <a:cs typeface="Arial Narrow"/>
            </a:endParaRPr>
          </a:p>
          <a:p>
            <a:pPr marL="12700" marR="5080" algn="ctr">
              <a:lnSpc>
                <a:spcPct val="100000"/>
              </a:lnSpc>
            </a:pP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an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d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 S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ho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w</a:t>
            </a:r>
            <a:r>
              <a:rPr sz="1500" b="1" spc="5" dirty="0">
                <a:solidFill>
                  <a:srgbClr val="5F2C46"/>
                </a:solidFill>
                <a:latin typeface="Arial Narrow"/>
                <a:cs typeface="Arial Narrow"/>
              </a:rPr>
              <a:t>i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ng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G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r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o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wt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h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i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n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Al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l Assessed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Areas</a:t>
            </a:r>
            <a:endParaRPr sz="1500" dirty="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5716" y="1306067"/>
            <a:ext cx="497205" cy="564515"/>
          </a:xfrm>
          <a:custGeom>
            <a:avLst/>
            <a:gdLst/>
            <a:ahLst/>
            <a:cxnLst/>
            <a:rect l="l" t="t" r="r" b="b"/>
            <a:pathLst>
              <a:path w="497205" h="564514">
                <a:moveTo>
                  <a:pt x="414020" y="0"/>
                </a:moveTo>
                <a:lnTo>
                  <a:pt x="78231" y="0"/>
                </a:lnTo>
                <a:lnTo>
                  <a:pt x="63717" y="1344"/>
                </a:lnTo>
                <a:lnTo>
                  <a:pt x="26489" y="19563"/>
                </a:lnTo>
                <a:lnTo>
                  <a:pt x="3852" y="53926"/>
                </a:lnTo>
                <a:lnTo>
                  <a:pt x="0" y="273812"/>
                </a:lnTo>
                <a:lnTo>
                  <a:pt x="0" y="391160"/>
                </a:lnTo>
                <a:lnTo>
                  <a:pt x="11365" y="431778"/>
                </a:lnTo>
                <a:lnTo>
                  <a:pt x="41074" y="460016"/>
                </a:lnTo>
                <a:lnTo>
                  <a:pt x="289814" y="469392"/>
                </a:lnTo>
                <a:lnTo>
                  <a:pt x="282295" y="564388"/>
                </a:lnTo>
                <a:lnTo>
                  <a:pt x="414020" y="469392"/>
                </a:lnTo>
                <a:lnTo>
                  <a:pt x="418592" y="469392"/>
                </a:lnTo>
                <a:lnTo>
                  <a:pt x="433106" y="468047"/>
                </a:lnTo>
                <a:lnTo>
                  <a:pt x="470334" y="449828"/>
                </a:lnTo>
                <a:lnTo>
                  <a:pt x="492971" y="415465"/>
                </a:lnTo>
                <a:lnTo>
                  <a:pt x="496824" y="391160"/>
                </a:lnTo>
                <a:lnTo>
                  <a:pt x="496824" y="78232"/>
                </a:lnTo>
                <a:lnTo>
                  <a:pt x="485458" y="37613"/>
                </a:lnTo>
                <a:lnTo>
                  <a:pt x="455749" y="9375"/>
                </a:lnTo>
                <a:lnTo>
                  <a:pt x="429000" y="686"/>
                </a:lnTo>
                <a:lnTo>
                  <a:pt x="414020" y="0"/>
                </a:lnTo>
                <a:close/>
              </a:path>
            </a:pathLst>
          </a:custGeom>
          <a:solidFill>
            <a:srgbClr val="FF20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457200" y="3881628"/>
            <a:ext cx="1133856" cy="11338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4664964" y="1540763"/>
            <a:ext cx="1234440" cy="2900680"/>
          </a:xfrm>
          <a:custGeom>
            <a:avLst/>
            <a:gdLst/>
            <a:ahLst/>
            <a:cxnLst/>
            <a:rect l="l" t="t" r="r" b="b"/>
            <a:pathLst>
              <a:path w="1234439" h="2900679">
                <a:moveTo>
                  <a:pt x="0" y="2900172"/>
                </a:moveTo>
                <a:lnTo>
                  <a:pt x="1234439" y="2900172"/>
                </a:lnTo>
                <a:lnTo>
                  <a:pt x="1234439" y="0"/>
                </a:lnTo>
                <a:lnTo>
                  <a:pt x="0" y="0"/>
                </a:lnTo>
                <a:lnTo>
                  <a:pt x="0" y="2900172"/>
                </a:lnTo>
                <a:close/>
              </a:path>
            </a:pathLst>
          </a:custGeom>
          <a:solidFill>
            <a:srgbClr val="D5F3F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5033771" y="1263396"/>
            <a:ext cx="497205" cy="564515"/>
          </a:xfrm>
          <a:custGeom>
            <a:avLst/>
            <a:gdLst/>
            <a:ahLst/>
            <a:cxnLst/>
            <a:rect l="l" t="t" r="r" b="b"/>
            <a:pathLst>
              <a:path w="497204" h="564514">
                <a:moveTo>
                  <a:pt x="414019" y="0"/>
                </a:moveTo>
                <a:lnTo>
                  <a:pt x="78231" y="0"/>
                </a:lnTo>
                <a:lnTo>
                  <a:pt x="63724" y="1344"/>
                </a:lnTo>
                <a:lnTo>
                  <a:pt x="26499" y="19563"/>
                </a:lnTo>
                <a:lnTo>
                  <a:pt x="3854" y="53926"/>
                </a:lnTo>
                <a:lnTo>
                  <a:pt x="0" y="273812"/>
                </a:lnTo>
                <a:lnTo>
                  <a:pt x="0" y="391159"/>
                </a:lnTo>
                <a:lnTo>
                  <a:pt x="11370" y="431778"/>
                </a:lnTo>
                <a:lnTo>
                  <a:pt x="41085" y="460016"/>
                </a:lnTo>
                <a:lnTo>
                  <a:pt x="289813" y="469391"/>
                </a:lnTo>
                <a:lnTo>
                  <a:pt x="282320" y="564388"/>
                </a:lnTo>
                <a:lnTo>
                  <a:pt x="414019" y="469391"/>
                </a:lnTo>
                <a:lnTo>
                  <a:pt x="418591" y="469391"/>
                </a:lnTo>
                <a:lnTo>
                  <a:pt x="433099" y="468047"/>
                </a:lnTo>
                <a:lnTo>
                  <a:pt x="470324" y="449828"/>
                </a:lnTo>
                <a:lnTo>
                  <a:pt x="492969" y="415465"/>
                </a:lnTo>
                <a:lnTo>
                  <a:pt x="496824" y="391159"/>
                </a:lnTo>
                <a:lnTo>
                  <a:pt x="496824" y="78231"/>
                </a:lnTo>
                <a:lnTo>
                  <a:pt x="485453" y="37613"/>
                </a:lnTo>
                <a:lnTo>
                  <a:pt x="455738" y="9375"/>
                </a:lnTo>
                <a:lnTo>
                  <a:pt x="428995" y="686"/>
                </a:lnTo>
                <a:lnTo>
                  <a:pt x="414019" y="0"/>
                </a:lnTo>
                <a:close/>
              </a:path>
            </a:pathLst>
          </a:custGeom>
          <a:solidFill>
            <a:srgbClr val="2ACAC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4875276" y="4055364"/>
            <a:ext cx="813815" cy="8138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825751" y="1540763"/>
            <a:ext cx="1234440" cy="2900680"/>
          </a:xfrm>
          <a:custGeom>
            <a:avLst/>
            <a:gdLst/>
            <a:ahLst/>
            <a:cxnLst/>
            <a:rect l="l" t="t" r="r" b="b"/>
            <a:pathLst>
              <a:path w="1234439" h="2900679">
                <a:moveTo>
                  <a:pt x="0" y="2900172"/>
                </a:moveTo>
                <a:lnTo>
                  <a:pt x="1234439" y="2900172"/>
                </a:lnTo>
                <a:lnTo>
                  <a:pt x="1234439" y="0"/>
                </a:lnTo>
                <a:lnTo>
                  <a:pt x="0" y="0"/>
                </a:lnTo>
                <a:lnTo>
                  <a:pt x="0" y="2900172"/>
                </a:lnTo>
                <a:close/>
              </a:path>
            </a:pathLst>
          </a:custGeom>
          <a:solidFill>
            <a:srgbClr val="D5F3F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2194560" y="1306067"/>
            <a:ext cx="497205" cy="564515"/>
          </a:xfrm>
          <a:custGeom>
            <a:avLst/>
            <a:gdLst/>
            <a:ahLst/>
            <a:cxnLst/>
            <a:rect l="l" t="t" r="r" b="b"/>
            <a:pathLst>
              <a:path w="497205" h="564514">
                <a:moveTo>
                  <a:pt x="414019" y="0"/>
                </a:moveTo>
                <a:lnTo>
                  <a:pt x="78231" y="0"/>
                </a:lnTo>
                <a:lnTo>
                  <a:pt x="63724" y="1344"/>
                </a:lnTo>
                <a:lnTo>
                  <a:pt x="26499" y="19563"/>
                </a:lnTo>
                <a:lnTo>
                  <a:pt x="3854" y="53926"/>
                </a:lnTo>
                <a:lnTo>
                  <a:pt x="0" y="273812"/>
                </a:lnTo>
                <a:lnTo>
                  <a:pt x="0" y="391160"/>
                </a:lnTo>
                <a:lnTo>
                  <a:pt x="11370" y="431778"/>
                </a:lnTo>
                <a:lnTo>
                  <a:pt x="41085" y="460016"/>
                </a:lnTo>
                <a:lnTo>
                  <a:pt x="289813" y="469392"/>
                </a:lnTo>
                <a:lnTo>
                  <a:pt x="282320" y="564388"/>
                </a:lnTo>
                <a:lnTo>
                  <a:pt x="414019" y="469392"/>
                </a:lnTo>
                <a:lnTo>
                  <a:pt x="418591" y="469392"/>
                </a:lnTo>
                <a:lnTo>
                  <a:pt x="433099" y="468047"/>
                </a:lnTo>
                <a:lnTo>
                  <a:pt x="470324" y="449828"/>
                </a:lnTo>
                <a:lnTo>
                  <a:pt x="492969" y="415465"/>
                </a:lnTo>
                <a:lnTo>
                  <a:pt x="496823" y="391160"/>
                </a:lnTo>
                <a:lnTo>
                  <a:pt x="496823" y="78232"/>
                </a:lnTo>
                <a:lnTo>
                  <a:pt x="485453" y="37613"/>
                </a:lnTo>
                <a:lnTo>
                  <a:pt x="455738" y="9375"/>
                </a:lnTo>
                <a:lnTo>
                  <a:pt x="428995" y="686"/>
                </a:lnTo>
                <a:lnTo>
                  <a:pt x="414019" y="0"/>
                </a:lnTo>
                <a:close/>
              </a:path>
            </a:pathLst>
          </a:custGeom>
          <a:solidFill>
            <a:srgbClr val="FB9F0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 txBox="1"/>
          <p:nvPr/>
        </p:nvSpPr>
        <p:spPr>
          <a:xfrm>
            <a:off x="927608" y="1408969"/>
            <a:ext cx="1614805" cy="313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  <a:tabLst>
                <a:tab pos="1431925" algn="l"/>
              </a:tabLst>
            </a:pPr>
            <a:r>
              <a:rPr sz="3600" b="1" baseline="1157" dirty="0">
                <a:solidFill>
                  <a:srgbClr val="FFFFFF"/>
                </a:solidFill>
                <a:latin typeface="Arial"/>
                <a:cs typeface="Arial"/>
              </a:rPr>
              <a:t>1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65675" y="2323975"/>
            <a:ext cx="1033144" cy="115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90830">
              <a:lnSpc>
                <a:spcPct val="100000"/>
              </a:lnSpc>
            </a:pP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very</a:t>
            </a:r>
            <a:r>
              <a:rPr lang="en-US"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 </a:t>
            </a:r>
            <a:br>
              <a:rPr lang="en-US" sz="1500" b="1" spc="-5" dirty="0">
                <a:solidFill>
                  <a:srgbClr val="5F2C46"/>
                </a:solidFill>
                <a:latin typeface="Arial Narrow"/>
                <a:cs typeface="Arial Narrow"/>
              </a:rPr>
            </a:br>
            <a:r>
              <a:rPr lang="en-US"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S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ch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oo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l</a:t>
            </a:r>
            <a:r>
              <a:rPr lang="en-US"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Has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lang="en-US"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 </a:t>
            </a:r>
            <a:br>
              <a:rPr lang="en-US" sz="1500" b="1" spc="-5" dirty="0">
                <a:solidFill>
                  <a:srgbClr val="5F2C46"/>
                </a:solidFill>
                <a:latin typeface="Arial Narrow"/>
                <a:cs typeface="Arial Narrow"/>
              </a:rPr>
            </a:br>
            <a:r>
              <a:rPr lang="en-US"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  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ffect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i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ve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T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each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er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s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an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d</a:t>
            </a:r>
            <a:endParaRPr sz="1500" dirty="0">
              <a:latin typeface="Arial Narrow"/>
              <a:cs typeface="Arial Narrow"/>
            </a:endParaRPr>
          </a:p>
          <a:p>
            <a:pPr marL="217170">
              <a:lnSpc>
                <a:spcPct val="100000"/>
              </a:lnSpc>
            </a:pP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Lead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ers</a:t>
            </a:r>
            <a:endParaRPr sz="1500" dirty="0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85664" y="1347247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83485" y="1980821"/>
            <a:ext cx="919480" cy="1816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very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S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tudent 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G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rad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u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ates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fro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m</a:t>
            </a:r>
            <a:r>
              <a:rPr sz="1500" b="1" spc="-20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High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S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ch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oo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l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an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d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is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 Read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y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 for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Co</a:t>
            </a:r>
            <a:r>
              <a:rPr sz="1500" b="1" spc="5" dirty="0">
                <a:solidFill>
                  <a:srgbClr val="5F2C46"/>
                </a:solidFill>
                <a:latin typeface="Arial Narrow"/>
                <a:cs typeface="Arial Narrow"/>
              </a:rPr>
              <a:t>l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l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eg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e</a:t>
            </a:r>
            <a:r>
              <a:rPr sz="1500" b="1" spc="-30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and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Career</a:t>
            </a:r>
            <a:endParaRPr sz="1500" dirty="0">
              <a:latin typeface="Arial Narrow"/>
              <a:cs typeface="Arial Narrow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065020" y="4055364"/>
            <a:ext cx="757428" cy="7985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7502652" y="1540763"/>
            <a:ext cx="1234440" cy="2900680"/>
          </a:xfrm>
          <a:custGeom>
            <a:avLst/>
            <a:gdLst/>
            <a:ahLst/>
            <a:cxnLst/>
            <a:rect l="l" t="t" r="r" b="b"/>
            <a:pathLst>
              <a:path w="1234440" h="2900679">
                <a:moveTo>
                  <a:pt x="0" y="2900172"/>
                </a:moveTo>
                <a:lnTo>
                  <a:pt x="1234440" y="2900172"/>
                </a:lnTo>
                <a:lnTo>
                  <a:pt x="1234440" y="0"/>
                </a:lnTo>
                <a:lnTo>
                  <a:pt x="0" y="0"/>
                </a:lnTo>
                <a:lnTo>
                  <a:pt x="0" y="2900172"/>
                </a:lnTo>
                <a:close/>
              </a:path>
            </a:pathLst>
          </a:custGeom>
          <a:solidFill>
            <a:srgbClr val="D5F3F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7634985" y="2323975"/>
            <a:ext cx="971550" cy="1130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very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S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ch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oo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l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an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d Distr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i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c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t</a:t>
            </a:r>
            <a:r>
              <a:rPr sz="1500" b="1" spc="-20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is Rated</a:t>
            </a:r>
            <a:r>
              <a:rPr sz="1500" b="1" spc="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“C”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or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High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er</a:t>
            </a:r>
            <a:endParaRPr sz="1500" dirty="0">
              <a:latin typeface="Arial Narrow"/>
              <a:cs typeface="Arial Narrow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871459" y="1263396"/>
            <a:ext cx="497205" cy="564515"/>
          </a:xfrm>
          <a:custGeom>
            <a:avLst/>
            <a:gdLst/>
            <a:ahLst/>
            <a:cxnLst/>
            <a:rect l="l" t="t" r="r" b="b"/>
            <a:pathLst>
              <a:path w="497204" h="564514">
                <a:moveTo>
                  <a:pt x="414020" y="0"/>
                </a:moveTo>
                <a:lnTo>
                  <a:pt x="78232" y="0"/>
                </a:lnTo>
                <a:lnTo>
                  <a:pt x="63724" y="1344"/>
                </a:lnTo>
                <a:lnTo>
                  <a:pt x="26499" y="19563"/>
                </a:lnTo>
                <a:lnTo>
                  <a:pt x="3854" y="53926"/>
                </a:lnTo>
                <a:lnTo>
                  <a:pt x="0" y="273812"/>
                </a:lnTo>
                <a:lnTo>
                  <a:pt x="0" y="391159"/>
                </a:lnTo>
                <a:lnTo>
                  <a:pt x="11370" y="431778"/>
                </a:lnTo>
                <a:lnTo>
                  <a:pt x="41085" y="460016"/>
                </a:lnTo>
                <a:lnTo>
                  <a:pt x="289814" y="469391"/>
                </a:lnTo>
                <a:lnTo>
                  <a:pt x="282321" y="564388"/>
                </a:lnTo>
                <a:lnTo>
                  <a:pt x="414020" y="469391"/>
                </a:lnTo>
                <a:lnTo>
                  <a:pt x="418592" y="469391"/>
                </a:lnTo>
                <a:lnTo>
                  <a:pt x="433099" y="468047"/>
                </a:lnTo>
                <a:lnTo>
                  <a:pt x="470324" y="449828"/>
                </a:lnTo>
                <a:lnTo>
                  <a:pt x="492969" y="415465"/>
                </a:lnTo>
                <a:lnTo>
                  <a:pt x="496824" y="391159"/>
                </a:lnTo>
                <a:lnTo>
                  <a:pt x="496824" y="78231"/>
                </a:lnTo>
                <a:lnTo>
                  <a:pt x="485453" y="37613"/>
                </a:lnTo>
                <a:lnTo>
                  <a:pt x="455738" y="9375"/>
                </a:lnTo>
                <a:lnTo>
                  <a:pt x="428995" y="686"/>
                </a:lnTo>
                <a:lnTo>
                  <a:pt x="414020" y="0"/>
                </a:lnTo>
                <a:close/>
              </a:path>
            </a:pathLst>
          </a:custGeom>
          <a:solidFill>
            <a:srgbClr val="BB456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 txBox="1"/>
          <p:nvPr/>
        </p:nvSpPr>
        <p:spPr>
          <a:xfrm>
            <a:off x="8024621" y="1347247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787640" y="4119371"/>
            <a:ext cx="664464" cy="6644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6083808" y="1540763"/>
            <a:ext cx="1234440" cy="2900680"/>
          </a:xfrm>
          <a:custGeom>
            <a:avLst/>
            <a:gdLst/>
            <a:ahLst/>
            <a:cxnLst/>
            <a:rect l="l" t="t" r="r" b="b"/>
            <a:pathLst>
              <a:path w="1234440" h="2900679">
                <a:moveTo>
                  <a:pt x="0" y="2900172"/>
                </a:moveTo>
                <a:lnTo>
                  <a:pt x="1234439" y="2900172"/>
                </a:lnTo>
                <a:lnTo>
                  <a:pt x="1234439" y="0"/>
                </a:lnTo>
                <a:lnTo>
                  <a:pt x="0" y="0"/>
                </a:lnTo>
                <a:lnTo>
                  <a:pt x="0" y="2900172"/>
                </a:lnTo>
                <a:close/>
              </a:path>
            </a:pathLst>
          </a:custGeom>
          <a:solidFill>
            <a:srgbClr val="D5F3F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 txBox="1"/>
          <p:nvPr/>
        </p:nvSpPr>
        <p:spPr>
          <a:xfrm>
            <a:off x="6220205" y="1866521"/>
            <a:ext cx="963294" cy="2045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</a:pP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very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Commun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ity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E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ffect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ively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Uses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 a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W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orld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-Cl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ass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Data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S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ystem 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to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 Imp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ro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ve </a:t>
            </a:r>
            <a:r>
              <a:rPr sz="1500" b="1" spc="-15" dirty="0">
                <a:solidFill>
                  <a:srgbClr val="5F2C46"/>
                </a:solidFill>
                <a:latin typeface="Arial Narrow"/>
                <a:cs typeface="Arial Narrow"/>
              </a:rPr>
              <a:t>S</a:t>
            </a:r>
            <a:r>
              <a:rPr sz="1500" b="1" spc="-10" dirty="0">
                <a:solidFill>
                  <a:srgbClr val="5F2C46"/>
                </a:solidFill>
                <a:latin typeface="Arial Narrow"/>
                <a:cs typeface="Arial Narrow"/>
              </a:rPr>
              <a:t>tu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d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en</a:t>
            </a:r>
            <a:r>
              <a:rPr sz="1500" b="1" spc="-5" dirty="0">
                <a:solidFill>
                  <a:srgbClr val="5F2C46"/>
                </a:solidFill>
                <a:latin typeface="Arial Narrow"/>
                <a:cs typeface="Arial Narrow"/>
              </a:rPr>
              <a:t>t O</a:t>
            </a:r>
            <a:r>
              <a:rPr sz="1500" b="1" spc="5" dirty="0">
                <a:solidFill>
                  <a:srgbClr val="5F2C46"/>
                </a:solidFill>
                <a:latin typeface="Arial Narrow"/>
                <a:cs typeface="Arial Narrow"/>
              </a:rPr>
              <a:t>u</a:t>
            </a:r>
            <a:r>
              <a:rPr sz="1500" b="1" dirty="0">
                <a:solidFill>
                  <a:srgbClr val="5F2C46"/>
                </a:solidFill>
                <a:latin typeface="Arial Narrow"/>
                <a:cs typeface="Arial Narrow"/>
              </a:rPr>
              <a:t>tcomes</a:t>
            </a:r>
            <a:endParaRPr sz="1500" dirty="0">
              <a:latin typeface="Arial Narrow"/>
              <a:cs typeface="Arial Narrow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452615" y="1263396"/>
            <a:ext cx="497205" cy="564515"/>
          </a:xfrm>
          <a:custGeom>
            <a:avLst/>
            <a:gdLst/>
            <a:ahLst/>
            <a:cxnLst/>
            <a:rect l="l" t="t" r="r" b="b"/>
            <a:pathLst>
              <a:path w="497204" h="564514">
                <a:moveTo>
                  <a:pt x="414019" y="0"/>
                </a:moveTo>
                <a:lnTo>
                  <a:pt x="78232" y="0"/>
                </a:lnTo>
                <a:lnTo>
                  <a:pt x="63724" y="1344"/>
                </a:lnTo>
                <a:lnTo>
                  <a:pt x="26499" y="19563"/>
                </a:lnTo>
                <a:lnTo>
                  <a:pt x="3854" y="53926"/>
                </a:lnTo>
                <a:lnTo>
                  <a:pt x="0" y="273812"/>
                </a:lnTo>
                <a:lnTo>
                  <a:pt x="0" y="391159"/>
                </a:lnTo>
                <a:lnTo>
                  <a:pt x="11370" y="431778"/>
                </a:lnTo>
                <a:lnTo>
                  <a:pt x="41085" y="460016"/>
                </a:lnTo>
                <a:lnTo>
                  <a:pt x="289813" y="469391"/>
                </a:lnTo>
                <a:lnTo>
                  <a:pt x="282320" y="564388"/>
                </a:lnTo>
                <a:lnTo>
                  <a:pt x="414019" y="469391"/>
                </a:lnTo>
                <a:lnTo>
                  <a:pt x="418591" y="469391"/>
                </a:lnTo>
                <a:lnTo>
                  <a:pt x="433099" y="468047"/>
                </a:lnTo>
                <a:lnTo>
                  <a:pt x="470324" y="449828"/>
                </a:lnTo>
                <a:lnTo>
                  <a:pt x="492969" y="415465"/>
                </a:lnTo>
                <a:lnTo>
                  <a:pt x="496824" y="391159"/>
                </a:lnTo>
                <a:lnTo>
                  <a:pt x="496824" y="78231"/>
                </a:lnTo>
                <a:lnTo>
                  <a:pt x="485453" y="37613"/>
                </a:lnTo>
                <a:lnTo>
                  <a:pt x="455738" y="9375"/>
                </a:lnTo>
                <a:lnTo>
                  <a:pt x="428995" y="686"/>
                </a:lnTo>
                <a:lnTo>
                  <a:pt x="414019" y="0"/>
                </a:lnTo>
                <a:close/>
              </a:path>
            </a:pathLst>
          </a:custGeom>
          <a:solidFill>
            <a:srgbClr val="0AA1B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 txBox="1"/>
          <p:nvPr/>
        </p:nvSpPr>
        <p:spPr>
          <a:xfrm>
            <a:off x="6605143" y="1347247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365747" y="4553711"/>
            <a:ext cx="140335" cy="192405"/>
          </a:xfrm>
          <a:custGeom>
            <a:avLst/>
            <a:gdLst/>
            <a:ahLst/>
            <a:cxnLst/>
            <a:rect l="l" t="t" r="r" b="b"/>
            <a:pathLst>
              <a:path w="140334" h="192404">
                <a:moveTo>
                  <a:pt x="116839" y="0"/>
                </a:moveTo>
                <a:lnTo>
                  <a:pt x="14880" y="1581"/>
                </a:lnTo>
                <a:lnTo>
                  <a:pt x="4167" y="10027"/>
                </a:lnTo>
                <a:lnTo>
                  <a:pt x="0" y="23367"/>
                </a:lnTo>
                <a:lnTo>
                  <a:pt x="1575" y="177122"/>
                </a:lnTo>
                <a:lnTo>
                  <a:pt x="10005" y="187843"/>
                </a:lnTo>
                <a:lnTo>
                  <a:pt x="23367" y="192023"/>
                </a:lnTo>
                <a:lnTo>
                  <a:pt x="125327" y="190442"/>
                </a:lnTo>
                <a:lnTo>
                  <a:pt x="136040" y="181996"/>
                </a:lnTo>
                <a:lnTo>
                  <a:pt x="140207" y="168656"/>
                </a:lnTo>
                <a:lnTo>
                  <a:pt x="138632" y="14901"/>
                </a:lnTo>
                <a:lnTo>
                  <a:pt x="130202" y="4180"/>
                </a:lnTo>
                <a:lnTo>
                  <a:pt x="116839" y="0"/>
                </a:lnTo>
                <a:close/>
              </a:path>
            </a:pathLst>
          </a:custGeom>
          <a:solidFill>
            <a:srgbClr val="2DABD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6576059" y="4413503"/>
            <a:ext cx="152400" cy="332740"/>
          </a:xfrm>
          <a:custGeom>
            <a:avLst/>
            <a:gdLst/>
            <a:ahLst/>
            <a:cxnLst/>
            <a:rect l="l" t="t" r="r" b="b"/>
            <a:pathLst>
              <a:path w="152400" h="332739">
                <a:moveTo>
                  <a:pt x="127000" y="0"/>
                </a:moveTo>
                <a:lnTo>
                  <a:pt x="14001" y="2706"/>
                </a:lnTo>
                <a:lnTo>
                  <a:pt x="3893" y="11899"/>
                </a:lnTo>
                <a:lnTo>
                  <a:pt x="0" y="25400"/>
                </a:lnTo>
                <a:lnTo>
                  <a:pt x="2718" y="318257"/>
                </a:lnTo>
                <a:lnTo>
                  <a:pt x="11927" y="328354"/>
                </a:lnTo>
                <a:lnTo>
                  <a:pt x="25400" y="332232"/>
                </a:lnTo>
                <a:lnTo>
                  <a:pt x="138398" y="329525"/>
                </a:lnTo>
                <a:lnTo>
                  <a:pt x="148506" y="320332"/>
                </a:lnTo>
                <a:lnTo>
                  <a:pt x="152400" y="306832"/>
                </a:lnTo>
                <a:lnTo>
                  <a:pt x="149681" y="13974"/>
                </a:lnTo>
                <a:lnTo>
                  <a:pt x="140472" y="3877"/>
                </a:lnTo>
                <a:lnTo>
                  <a:pt x="127000" y="0"/>
                </a:lnTo>
                <a:close/>
              </a:path>
            </a:pathLst>
          </a:custGeom>
          <a:solidFill>
            <a:srgbClr val="2DABD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6810756" y="4229100"/>
            <a:ext cx="143510" cy="516890"/>
          </a:xfrm>
          <a:custGeom>
            <a:avLst/>
            <a:gdLst/>
            <a:ahLst/>
            <a:cxnLst/>
            <a:rect l="l" t="t" r="r" b="b"/>
            <a:pathLst>
              <a:path w="143509" h="516889">
                <a:moveTo>
                  <a:pt x="119379" y="0"/>
                </a:moveTo>
                <a:lnTo>
                  <a:pt x="14650" y="1844"/>
                </a:lnTo>
                <a:lnTo>
                  <a:pt x="4095" y="10494"/>
                </a:lnTo>
                <a:lnTo>
                  <a:pt x="0" y="23875"/>
                </a:lnTo>
                <a:lnTo>
                  <a:pt x="1840" y="501975"/>
                </a:lnTo>
                <a:lnTo>
                  <a:pt x="10483" y="512534"/>
                </a:lnTo>
                <a:lnTo>
                  <a:pt x="23875" y="516636"/>
                </a:lnTo>
                <a:lnTo>
                  <a:pt x="128605" y="514791"/>
                </a:lnTo>
                <a:lnTo>
                  <a:pt x="139160" y="506141"/>
                </a:lnTo>
                <a:lnTo>
                  <a:pt x="143255" y="492759"/>
                </a:lnTo>
                <a:lnTo>
                  <a:pt x="141415" y="14660"/>
                </a:lnTo>
                <a:lnTo>
                  <a:pt x="132772" y="4101"/>
                </a:lnTo>
                <a:lnTo>
                  <a:pt x="119379" y="0"/>
                </a:lnTo>
                <a:close/>
              </a:path>
            </a:pathLst>
          </a:custGeom>
          <a:solidFill>
            <a:srgbClr val="2DABD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6734556" y="4114800"/>
            <a:ext cx="302260" cy="170815"/>
          </a:xfrm>
          <a:custGeom>
            <a:avLst/>
            <a:gdLst/>
            <a:ahLst/>
            <a:cxnLst/>
            <a:rect l="l" t="t" r="r" b="b"/>
            <a:pathLst>
              <a:path w="302259" h="170814">
                <a:moveTo>
                  <a:pt x="150875" y="0"/>
                </a:moveTo>
                <a:lnTo>
                  <a:pt x="0" y="170687"/>
                </a:lnTo>
                <a:lnTo>
                  <a:pt x="301751" y="170687"/>
                </a:lnTo>
                <a:lnTo>
                  <a:pt x="150875" y="0"/>
                </a:lnTo>
                <a:close/>
              </a:path>
            </a:pathLst>
          </a:custGeom>
          <a:solidFill>
            <a:srgbClr val="2DABD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 txBox="1"/>
          <p:nvPr/>
        </p:nvSpPr>
        <p:spPr>
          <a:xfrm>
            <a:off x="407923" y="657303"/>
            <a:ext cx="26987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0"/>
              </a:lnSpc>
            </a:pPr>
            <a:r>
              <a:rPr sz="1200" b="1" spc="-5" dirty="0">
                <a:solidFill>
                  <a:srgbClr val="2DABDC"/>
                </a:solidFill>
                <a:latin typeface="Arial Narrow"/>
                <a:cs typeface="Arial Narrow"/>
              </a:rPr>
              <a:t>MISSISSIP</a:t>
            </a:r>
            <a:r>
              <a:rPr sz="1200" b="1" spc="-10" dirty="0">
                <a:solidFill>
                  <a:srgbClr val="2DABDC"/>
                </a:solidFill>
                <a:latin typeface="Arial Narrow"/>
                <a:cs typeface="Arial Narrow"/>
              </a:rPr>
              <a:t>P</a:t>
            </a:r>
            <a:r>
              <a:rPr sz="1200" b="1" dirty="0">
                <a:solidFill>
                  <a:srgbClr val="2DABDC"/>
                </a:solidFill>
                <a:latin typeface="Arial Narrow"/>
                <a:cs typeface="Arial Narrow"/>
              </a:rPr>
              <a:t>I</a:t>
            </a:r>
            <a:r>
              <a:rPr sz="1200" b="1" spc="25" dirty="0">
                <a:solidFill>
                  <a:srgbClr val="2DABDC"/>
                </a:solidFill>
                <a:latin typeface="Arial Narrow"/>
                <a:cs typeface="Arial Narrow"/>
              </a:rPr>
              <a:t> </a:t>
            </a:r>
            <a:r>
              <a:rPr sz="1200" b="1" spc="-10" dirty="0">
                <a:solidFill>
                  <a:srgbClr val="2DABDC"/>
                </a:solidFill>
                <a:latin typeface="Arial Narrow"/>
                <a:cs typeface="Arial Narrow"/>
              </a:rPr>
              <a:t>STA</a:t>
            </a:r>
            <a:r>
              <a:rPr sz="1200" b="1" spc="-15" dirty="0">
                <a:solidFill>
                  <a:srgbClr val="2DABDC"/>
                </a:solidFill>
                <a:latin typeface="Arial Narrow"/>
                <a:cs typeface="Arial Narrow"/>
              </a:rPr>
              <a:t>T</a:t>
            </a:r>
            <a:r>
              <a:rPr sz="1200" b="1" spc="-10" dirty="0">
                <a:solidFill>
                  <a:srgbClr val="2DABDC"/>
                </a:solidFill>
                <a:latin typeface="Arial Narrow"/>
                <a:cs typeface="Arial Narrow"/>
              </a:rPr>
              <a:t>E</a:t>
            </a:r>
            <a:r>
              <a:rPr sz="1200" b="1" dirty="0">
                <a:solidFill>
                  <a:srgbClr val="2DABDC"/>
                </a:solidFill>
                <a:latin typeface="Arial Narrow"/>
                <a:cs typeface="Arial Narrow"/>
              </a:rPr>
              <a:t> </a:t>
            </a:r>
            <a:r>
              <a:rPr sz="1200" b="1" spc="-10" dirty="0">
                <a:solidFill>
                  <a:srgbClr val="2DABDC"/>
                </a:solidFill>
                <a:latin typeface="Arial Narrow"/>
                <a:cs typeface="Arial Narrow"/>
              </a:rPr>
              <a:t>BOARD</a:t>
            </a:r>
            <a:r>
              <a:rPr sz="1200" b="1" spc="5" dirty="0">
                <a:solidFill>
                  <a:srgbClr val="2DABDC"/>
                </a:solidFill>
                <a:latin typeface="Arial Narrow"/>
                <a:cs typeface="Arial Narrow"/>
              </a:rPr>
              <a:t> </a:t>
            </a:r>
            <a:r>
              <a:rPr sz="1200" b="1" spc="-5" dirty="0">
                <a:solidFill>
                  <a:srgbClr val="2DABDC"/>
                </a:solidFill>
                <a:latin typeface="Arial Narrow"/>
                <a:cs typeface="Arial Narrow"/>
              </a:rPr>
              <a:t>O</a:t>
            </a:r>
            <a:r>
              <a:rPr sz="1200" b="1" dirty="0">
                <a:solidFill>
                  <a:srgbClr val="2DABDC"/>
                </a:solidFill>
                <a:latin typeface="Arial Narrow"/>
                <a:cs typeface="Arial Narrow"/>
              </a:rPr>
              <a:t>F </a:t>
            </a:r>
            <a:r>
              <a:rPr sz="1200" b="1" spc="-10" dirty="0">
                <a:solidFill>
                  <a:srgbClr val="2DABDC"/>
                </a:solidFill>
                <a:latin typeface="Arial Narrow"/>
                <a:cs typeface="Arial Narrow"/>
              </a:rPr>
              <a:t>ED</a:t>
            </a:r>
            <a:r>
              <a:rPr sz="1200" b="1" spc="-15" dirty="0">
                <a:solidFill>
                  <a:srgbClr val="2DABDC"/>
                </a:solidFill>
                <a:latin typeface="Arial Narrow"/>
                <a:cs typeface="Arial Narrow"/>
              </a:rPr>
              <a:t>U</a:t>
            </a:r>
            <a:r>
              <a:rPr sz="1200" b="1" spc="-10" dirty="0">
                <a:solidFill>
                  <a:srgbClr val="2DABDC"/>
                </a:solidFill>
                <a:latin typeface="Arial Narrow"/>
                <a:cs typeface="Arial Narrow"/>
              </a:rPr>
              <a:t>C</a:t>
            </a:r>
            <a:r>
              <a:rPr sz="1200" b="1" spc="-15" dirty="0">
                <a:solidFill>
                  <a:srgbClr val="2DABDC"/>
                </a:solidFill>
                <a:latin typeface="Arial Narrow"/>
                <a:cs typeface="Arial Narrow"/>
              </a:rPr>
              <a:t>A</a:t>
            </a:r>
            <a:r>
              <a:rPr sz="1200" b="1" dirty="0">
                <a:solidFill>
                  <a:srgbClr val="2DABDC"/>
                </a:solidFill>
                <a:latin typeface="Arial Narrow"/>
                <a:cs typeface="Arial Narrow"/>
              </a:rPr>
              <a:t>TIO</a:t>
            </a:r>
            <a:r>
              <a:rPr sz="1200" b="1" spc="-10" dirty="0">
                <a:solidFill>
                  <a:srgbClr val="2DABDC"/>
                </a:solidFill>
                <a:latin typeface="Arial Narrow"/>
                <a:cs typeface="Arial Narrow"/>
              </a:rPr>
              <a:t>N</a:t>
            </a:r>
            <a:endParaRPr sz="1200" dirty="0">
              <a:latin typeface="Arial Narrow"/>
              <a:cs typeface="Arial Narro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7923" y="858244"/>
            <a:ext cx="277876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90"/>
              </a:lnSpc>
            </a:pPr>
            <a:r>
              <a:rPr sz="2100" b="1" spc="-15" dirty="0">
                <a:solidFill>
                  <a:srgbClr val="BB456F"/>
                </a:solidFill>
                <a:latin typeface="Arial Narrow"/>
                <a:cs typeface="Arial Narrow"/>
              </a:rPr>
              <a:t>STR</a:t>
            </a:r>
            <a:r>
              <a:rPr sz="2100" b="1" spc="-10" dirty="0">
                <a:solidFill>
                  <a:srgbClr val="BB456F"/>
                </a:solidFill>
                <a:latin typeface="Arial Narrow"/>
                <a:cs typeface="Arial Narrow"/>
              </a:rPr>
              <a:t>A</a:t>
            </a:r>
            <a:r>
              <a:rPr sz="2100" b="1" spc="-15" dirty="0">
                <a:solidFill>
                  <a:srgbClr val="BB456F"/>
                </a:solidFill>
                <a:latin typeface="Arial Narrow"/>
                <a:cs typeface="Arial Narrow"/>
              </a:rPr>
              <a:t>TE</a:t>
            </a:r>
            <a:r>
              <a:rPr sz="2100" b="1" spc="-10" dirty="0">
                <a:solidFill>
                  <a:srgbClr val="BB456F"/>
                </a:solidFill>
                <a:latin typeface="Arial Narrow"/>
                <a:cs typeface="Arial Narrow"/>
              </a:rPr>
              <a:t>GI</a:t>
            </a:r>
            <a:r>
              <a:rPr sz="2100" b="1" spc="-15" dirty="0">
                <a:solidFill>
                  <a:srgbClr val="BB456F"/>
                </a:solidFill>
                <a:latin typeface="Arial Narrow"/>
                <a:cs typeface="Arial Narrow"/>
              </a:rPr>
              <a:t>C</a:t>
            </a:r>
            <a:r>
              <a:rPr sz="2100" b="1" spc="-40" dirty="0">
                <a:solidFill>
                  <a:srgbClr val="BB456F"/>
                </a:solidFill>
                <a:latin typeface="Arial Narrow"/>
                <a:cs typeface="Arial Narrow"/>
              </a:rPr>
              <a:t> </a:t>
            </a:r>
            <a:r>
              <a:rPr sz="2100" b="1" spc="-15" dirty="0">
                <a:solidFill>
                  <a:srgbClr val="BB456F"/>
                </a:solidFill>
                <a:latin typeface="Arial Narrow"/>
                <a:cs typeface="Arial Narrow"/>
              </a:rPr>
              <a:t>PLAN</a:t>
            </a:r>
            <a:r>
              <a:rPr sz="2100" b="1" spc="-30" dirty="0">
                <a:solidFill>
                  <a:srgbClr val="BB456F"/>
                </a:solidFill>
                <a:latin typeface="Arial Narrow"/>
                <a:cs typeface="Arial Narrow"/>
              </a:rPr>
              <a:t> </a:t>
            </a:r>
            <a:r>
              <a:rPr sz="2100" b="1" spc="-5" dirty="0">
                <a:solidFill>
                  <a:srgbClr val="BB456F"/>
                </a:solidFill>
                <a:latin typeface="Arial Narrow"/>
                <a:cs typeface="Arial Narrow"/>
              </a:rPr>
              <a:t>G</a:t>
            </a:r>
            <a:r>
              <a:rPr sz="2100" b="1" spc="5" dirty="0">
                <a:solidFill>
                  <a:srgbClr val="BB456F"/>
                </a:solidFill>
                <a:latin typeface="Arial Narrow"/>
                <a:cs typeface="Arial Narrow"/>
              </a:rPr>
              <a:t>O</a:t>
            </a:r>
            <a:r>
              <a:rPr sz="2100" b="1" spc="-15" dirty="0">
                <a:solidFill>
                  <a:srgbClr val="BB456F"/>
                </a:solidFill>
                <a:latin typeface="Arial Narrow"/>
                <a:cs typeface="Arial Narrow"/>
              </a:rPr>
              <a:t>A</a:t>
            </a:r>
            <a:r>
              <a:rPr sz="2100" b="1" spc="-10" dirty="0">
                <a:solidFill>
                  <a:srgbClr val="BB456F"/>
                </a:solidFill>
                <a:latin typeface="Arial Narrow"/>
                <a:cs typeface="Arial Narrow"/>
              </a:rPr>
              <a:t>L</a:t>
            </a:r>
            <a:r>
              <a:rPr sz="2100" b="1" spc="-15" dirty="0">
                <a:solidFill>
                  <a:srgbClr val="BB456F"/>
                </a:solidFill>
                <a:latin typeface="Arial Narrow"/>
                <a:cs typeface="Arial Narrow"/>
              </a:rPr>
              <a:t>S</a:t>
            </a:r>
            <a:endParaRPr sz="2100" dirty="0">
              <a:latin typeface="Arial Narrow"/>
              <a:cs typeface="Arial Narrow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04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80000" y="1701800"/>
            <a:ext cx="5823925" cy="8556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3000" dirty="0"/>
              <a:t>EL Accountability Component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>
          <a:xfrm>
            <a:off x="8481083" y="4899418"/>
            <a:ext cx="548700" cy="233671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893291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FFD47CB-153F-485A-BF81-16BB070D2B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Mississippi English Learner Standards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38CC1-A0CC-4932-A19E-1F764DA54C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5635" y="734400"/>
            <a:ext cx="8065448" cy="3744000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u="sng" dirty="0">
                <a:solidFill>
                  <a:schemeClr val="tx1"/>
                </a:solidFill>
              </a:rPr>
              <a:t>Las Links Domains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solidFill>
                  <a:srgbClr val="C00000"/>
                </a:solidFill>
              </a:rPr>
              <a:t>Overall</a:t>
            </a:r>
            <a:r>
              <a:rPr lang="en-US" dirty="0"/>
              <a:t> – used for </a:t>
            </a:r>
            <a:r>
              <a:rPr lang="en-US" u="sng" dirty="0"/>
              <a:t>EL accountability component</a:t>
            </a:r>
            <a:r>
              <a:rPr lang="en-US" dirty="0"/>
              <a:t> </a:t>
            </a:r>
            <a:r>
              <a:rPr lang="en-US" i="1" dirty="0"/>
              <a:t>and</a:t>
            </a:r>
            <a:r>
              <a:rPr lang="en-US" dirty="0"/>
              <a:t> student must achieve proficiency to </a:t>
            </a:r>
            <a:r>
              <a:rPr lang="en-US" i="1" dirty="0"/>
              <a:t>exit EL program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C00000"/>
                </a:solidFill>
              </a:rPr>
              <a:t>Reading</a:t>
            </a:r>
            <a:r>
              <a:rPr lang="en-US" dirty="0"/>
              <a:t> – must achieve proficiency to </a:t>
            </a:r>
            <a:r>
              <a:rPr lang="en-US" i="1" dirty="0"/>
              <a:t>exit EL program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C00000"/>
                </a:solidFill>
              </a:rPr>
              <a:t>Writing</a:t>
            </a:r>
            <a:r>
              <a:rPr lang="en-US" dirty="0"/>
              <a:t> – must achieve proficiency to </a:t>
            </a:r>
            <a:r>
              <a:rPr lang="en-US" i="1" dirty="0"/>
              <a:t>exit EL program</a:t>
            </a:r>
          </a:p>
          <a:p>
            <a:pPr>
              <a:spcAft>
                <a:spcPts val="1200"/>
              </a:spcAft>
            </a:pPr>
            <a:r>
              <a:rPr lang="en-US" dirty="0"/>
              <a:t>Speaking</a:t>
            </a:r>
          </a:p>
          <a:p>
            <a:pPr>
              <a:spcAft>
                <a:spcPts val="1200"/>
              </a:spcAft>
            </a:pPr>
            <a:r>
              <a:rPr lang="en-US" dirty="0"/>
              <a:t>Listening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A26A13-1A70-44E3-872A-90B0170513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444525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English Learner (EL) Component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8481083" y="4899418"/>
            <a:ext cx="548700" cy="233671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FF634D-3A56-4E6F-B4E9-129477EB738D}"/>
              </a:ext>
            </a:extLst>
          </p:cNvPr>
          <p:cNvSpPr txBox="1">
            <a:spLocks/>
          </p:cNvSpPr>
          <p:nvPr/>
        </p:nvSpPr>
        <p:spPr>
          <a:xfrm>
            <a:off x="311700" y="699762"/>
            <a:ext cx="8255250" cy="4066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lvl="1" indent="-346075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85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 students should achieve English proficiency within 5 years of entering an EL program</a:t>
            </a:r>
          </a:p>
          <a:p>
            <a:pPr marL="346075" lvl="1" indent="-346075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85800" algn="l"/>
              </a:tabLst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Calibri"/>
              </a:rPr>
              <a:t>Students must have a valid </a:t>
            </a:r>
            <a:r>
              <a:rPr lang="en-US" sz="2400" u="sng" dirty="0">
                <a:solidFill>
                  <a:sysClr val="windowText" lastClr="000000"/>
                </a:solidFill>
                <a:latin typeface="Calibri"/>
              </a:rPr>
              <a:t>Las Links Overall</a:t>
            </a:r>
            <a:r>
              <a:rPr lang="en-US" sz="2400" dirty="0">
                <a:solidFill>
                  <a:sysClr val="windowText" lastClr="000000"/>
                </a:solidFill>
                <a:latin typeface="Calibri"/>
              </a:rPr>
              <a:t> domain score for the current and prior year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6075" lvl="1" indent="-346075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85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First year students are exempt from the EL component</a:t>
            </a:r>
          </a:p>
          <a:p>
            <a:pPr marL="346075" lvl="1" indent="-346075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85800" algn="l"/>
              </a:tabLst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Calibri"/>
              </a:rPr>
              <a:t>Students must meet FAY for current year, but not prior year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Calibri"/>
              </a:rPr>
              <a:t>Individual student scores will range between 0 and 1 </a:t>
            </a:r>
          </a:p>
          <a:p>
            <a:pPr lvl="1">
              <a:spcBef>
                <a:spcPts val="0"/>
              </a:spcBef>
              <a:defRPr/>
            </a:pPr>
            <a:r>
              <a:rPr lang="en-US" sz="2200" dirty="0">
                <a:solidFill>
                  <a:sysClr val="windowText" lastClr="000000"/>
                </a:solidFill>
                <a:latin typeface="Calibri"/>
              </a:rPr>
              <a:t>A student who regresses on his/her EL assessment will receive a score of 0</a:t>
            </a:r>
          </a:p>
          <a:p>
            <a:pPr lvl="1">
              <a:spcBef>
                <a:spcPts val="0"/>
              </a:spcBef>
              <a:defRPr/>
            </a:pPr>
            <a:r>
              <a:rPr lang="en-US" sz="2200" dirty="0">
                <a:solidFill>
                  <a:sysClr val="windowText" lastClr="000000"/>
                </a:solidFill>
                <a:latin typeface="Calibri"/>
              </a:rPr>
              <a:t>A student progressing more than expected will receive a score 1</a:t>
            </a:r>
          </a:p>
        </p:txBody>
      </p:sp>
    </p:spTree>
    <p:extLst>
      <p:ext uri="{BB962C8B-B14F-4D97-AF65-F5344CB8AC3E}">
        <p14:creationId xmlns:p14="http://schemas.microsoft.com/office/powerpoint/2010/main" val="173912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EL Component Scoring (years 2 – 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8481083" y="4899418"/>
            <a:ext cx="548700" cy="233671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1B3ECD-94FD-4C3A-AB0F-4644EF9B938F}"/>
              </a:ext>
            </a:extLst>
          </p:cNvPr>
          <p:cNvSpPr>
            <a:spLocks noGrp="1"/>
          </p:cNvSpPr>
          <p:nvPr/>
        </p:nvSpPr>
        <p:spPr>
          <a:xfrm>
            <a:off x="354631" y="796636"/>
            <a:ext cx="8212319" cy="3858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tabLst>
                <a:tab pos="346075" algn="l"/>
              </a:tabLst>
            </a:pPr>
            <a:r>
              <a:rPr lang="en-US" dirty="0"/>
              <a:t>Every eligible student receives an EL score based on his/her progress toward English proficiency. Points are calculated using the following steps: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1)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	2)</a:t>
            </a:r>
            <a:br>
              <a:rPr lang="en-US" dirty="0"/>
            </a:br>
            <a:endParaRPr lang="en-US" dirty="0"/>
          </a:p>
          <a:p>
            <a:pPr marL="0" lvl="1" indent="0">
              <a:lnSpc>
                <a:spcPct val="120000"/>
              </a:lnSpc>
              <a:buNone/>
            </a:pPr>
            <a:r>
              <a:rPr lang="en-US" sz="2900" i="1" dirty="0"/>
              <a:t>Goal =</a:t>
            </a:r>
            <a:r>
              <a:rPr lang="en-US" sz="2900" dirty="0"/>
              <a:t> progress needed to meet English proficiency within established timeframe</a:t>
            </a:r>
          </a:p>
          <a:p>
            <a:pPr marL="0" lvl="1" indent="0">
              <a:lnSpc>
                <a:spcPct val="120000"/>
              </a:lnSpc>
              <a:buNone/>
            </a:pPr>
            <a:r>
              <a:rPr lang="en-US" sz="2900" i="1" dirty="0"/>
              <a:t>Exit</a:t>
            </a:r>
            <a:r>
              <a:rPr lang="en-US" sz="2900" dirty="0"/>
              <a:t> = minimum Overall proficiency score needed by the required exit year</a:t>
            </a:r>
          </a:p>
          <a:p>
            <a:pPr marL="0" lvl="1" indent="0">
              <a:lnSpc>
                <a:spcPct val="120000"/>
              </a:lnSpc>
              <a:buNone/>
            </a:pPr>
            <a:r>
              <a:rPr lang="en-US" sz="2900" i="1" dirty="0"/>
              <a:t>Prior</a:t>
            </a:r>
            <a:r>
              <a:rPr lang="en-US" sz="2900" dirty="0"/>
              <a:t> = prior year EL assessment score</a:t>
            </a:r>
          </a:p>
          <a:p>
            <a:pPr marL="0" lvl="1" indent="0">
              <a:lnSpc>
                <a:spcPct val="120000"/>
              </a:lnSpc>
              <a:buNone/>
            </a:pPr>
            <a:r>
              <a:rPr lang="en-US" sz="2900" i="1" dirty="0"/>
              <a:t>Current</a:t>
            </a:r>
            <a:r>
              <a:rPr lang="en-US" sz="2900" dirty="0"/>
              <a:t> = current year EL assessment score</a:t>
            </a:r>
          </a:p>
          <a:p>
            <a:pPr marL="0" lvl="1" indent="0">
              <a:lnSpc>
                <a:spcPct val="120000"/>
              </a:lnSpc>
              <a:buNone/>
            </a:pPr>
            <a:r>
              <a:rPr lang="en-US" sz="2900" i="1" dirty="0"/>
              <a:t>Years</a:t>
            </a:r>
            <a:r>
              <a:rPr lang="en-US" sz="2900" dirty="0"/>
              <a:t> = number of years left to exit program on time (based on </a:t>
            </a:r>
            <a:r>
              <a:rPr lang="en-US" sz="2900" b="1" i="1" dirty="0"/>
              <a:t>prior</a:t>
            </a:r>
            <a:r>
              <a:rPr lang="en-US" sz="2900" dirty="0"/>
              <a:t> year)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F168A75-A0DF-4527-90A5-903A972E09B4}"/>
                  </a:ext>
                </a:extLst>
              </p:cNvPr>
              <p:cNvSpPr txBox="1"/>
              <p:nvPr/>
            </p:nvSpPr>
            <p:spPr>
              <a:xfrm>
                <a:off x="1022401" y="1482698"/>
                <a:ext cx="3549599" cy="668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𝐺𝑜𝑎𝑙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𝐸𝑥𝑖𝑡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𝑃𝑟𝑖𝑜𝑟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𝑌𝑒𝑎𝑟𝑠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F168A75-A0DF-4527-90A5-903A972E0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401" y="1482698"/>
                <a:ext cx="3549599" cy="6687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0F26EB-5A78-4077-8A82-B5932C471D63}"/>
                  </a:ext>
                </a:extLst>
              </p:cNvPr>
              <p:cNvSpPr txBox="1"/>
              <p:nvPr/>
            </p:nvSpPr>
            <p:spPr>
              <a:xfrm>
                <a:off x="1022401" y="2256338"/>
                <a:ext cx="6144708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𝑆𝑐𝑜𝑟𝑒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𝑚𝑖𝑛𝑖𝑚𝑢𝑚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𝐶𝑢𝑟𝑟𝑒𝑛𝑡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𝑃𝑟𝑖𝑜𝑟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𝐺𝑜𝑎𝑙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0F26EB-5A78-4077-8A82-B5932C471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401" y="2256338"/>
                <a:ext cx="6144708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391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B548D4-3E04-4F58-A813-1B5EE3B596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764" y="31531"/>
            <a:ext cx="8449186" cy="450443"/>
          </a:xfrm>
        </p:spPr>
        <p:txBody>
          <a:bodyPr/>
          <a:lstStyle/>
          <a:p>
            <a:r>
              <a:rPr lang="en-US" sz="2800" dirty="0"/>
              <a:t>EL Component Scoring (Exit Year and Beyond)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C83B7-35F5-4A58-AEED-F9F396C9B3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0E2328F-CE4E-4023-8305-35596DDB6C20}"/>
                  </a:ext>
                </a:extLst>
              </p:cNvPr>
              <p:cNvSpPr txBox="1"/>
              <p:nvPr/>
            </p:nvSpPr>
            <p:spPr>
              <a:xfrm>
                <a:off x="1029601" y="1215622"/>
                <a:ext cx="27431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𝐺𝑜𝑎𝑙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𝐸𝑥𝑖𝑡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𝑃𝑟𝑖𝑜𝑟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0E2328F-CE4E-4023-8305-35596DDB6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601" y="1215622"/>
                <a:ext cx="2743199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04EF56E8-1D0B-4734-AF20-3673EA208B7A}"/>
              </a:ext>
            </a:extLst>
          </p:cNvPr>
          <p:cNvSpPr/>
          <p:nvPr/>
        </p:nvSpPr>
        <p:spPr>
          <a:xfrm>
            <a:off x="806129" y="2258000"/>
            <a:ext cx="7322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Exit</a:t>
            </a:r>
            <a:r>
              <a:rPr lang="en-US" sz="1600" dirty="0"/>
              <a:t> = minimum Overall proficiency score needed</a:t>
            </a:r>
          </a:p>
          <a:p>
            <a:r>
              <a:rPr lang="en-US" sz="1600" i="1" dirty="0"/>
              <a:t>Prior</a:t>
            </a:r>
            <a:r>
              <a:rPr lang="en-US" sz="1600" dirty="0"/>
              <a:t> = prior year EL assessment score</a:t>
            </a:r>
          </a:p>
          <a:p>
            <a:r>
              <a:rPr lang="en-US" sz="1600" i="1" dirty="0"/>
              <a:t>Current</a:t>
            </a:r>
            <a:r>
              <a:rPr lang="en-US" sz="1600" dirty="0"/>
              <a:t> = current year EL assessment score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55E4D3C-9F2D-4E54-8F53-6E401F27D38B}"/>
                  </a:ext>
                </a:extLst>
              </p:cNvPr>
              <p:cNvSpPr txBox="1"/>
              <p:nvPr/>
            </p:nvSpPr>
            <p:spPr>
              <a:xfrm>
                <a:off x="1029601" y="1515485"/>
                <a:ext cx="6012000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𝑬𝑳</m:t>
                      </m:r>
                      <m:r>
                        <a:rPr lang="en-US" sz="20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𝑺𝒄𝒐𝒓𝒆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𝑚𝑖𝑛𝑖𝑚𝑢𝑚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𝐶𝑢𝑟𝑟𝑒𝑛𝑡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𝑃𝑟𝑖𝑜𝑟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𝐺𝑜𝑎𝑙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55E4D3C-9F2D-4E54-8F53-6E401F27D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601" y="1515485"/>
                <a:ext cx="6012000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641B0C4F-1BA3-4521-941E-C73431B8BB89}"/>
              </a:ext>
            </a:extLst>
          </p:cNvPr>
          <p:cNvSpPr txBox="1"/>
          <p:nvPr/>
        </p:nvSpPr>
        <p:spPr>
          <a:xfrm>
            <a:off x="806128" y="1261788"/>
            <a:ext cx="484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F4551A-691E-41D0-8130-A9B9DE19DEC2}"/>
              </a:ext>
            </a:extLst>
          </p:cNvPr>
          <p:cNvSpPr txBox="1"/>
          <p:nvPr/>
        </p:nvSpPr>
        <p:spPr>
          <a:xfrm>
            <a:off x="806129" y="1753531"/>
            <a:ext cx="484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C87692-C94E-4061-9952-19FD6CE73604}"/>
              </a:ext>
            </a:extLst>
          </p:cNvPr>
          <p:cNvSpPr/>
          <p:nvPr/>
        </p:nvSpPr>
        <p:spPr>
          <a:xfrm>
            <a:off x="457200" y="746494"/>
            <a:ext cx="7876308" cy="404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Goal for Exit year and beyond does not include a denominator:</a:t>
            </a:r>
          </a:p>
        </p:txBody>
      </p:sp>
    </p:spTree>
    <p:extLst>
      <p:ext uri="{BB962C8B-B14F-4D97-AF65-F5344CB8AC3E}">
        <p14:creationId xmlns:p14="http://schemas.microsoft.com/office/powerpoint/2010/main" val="314519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B09DB6-8B24-467B-A42D-BB1A8388E1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3580" y="54391"/>
            <a:ext cx="8367480" cy="450443"/>
          </a:xfrm>
        </p:spPr>
        <p:txBody>
          <a:bodyPr/>
          <a:lstStyle/>
          <a:p>
            <a:r>
              <a:rPr lang="en-US" sz="2800" dirty="0"/>
              <a:t>Las Links Overall Score Needed (Exit</a:t>
            </a:r>
            <a:r>
              <a:rPr lang="en-US" sz="2800" i="1" dirty="0"/>
              <a:t>)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3EEEE4-AF04-4952-B2B0-DD72F4F857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02AEE9C-0FFE-4DA8-B208-B844066CD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042440"/>
              </p:ext>
            </p:extLst>
          </p:nvPr>
        </p:nvGraphicFramePr>
        <p:xfrm>
          <a:off x="2736272" y="736130"/>
          <a:ext cx="3650126" cy="4248150"/>
        </p:xfrm>
        <a:graphic>
          <a:graphicData uri="http://schemas.openxmlformats.org/drawingml/2006/table">
            <a:tbl>
              <a:tblPr/>
              <a:tblGrid>
                <a:gridCol w="1612528">
                  <a:extLst>
                    <a:ext uri="{9D8B030D-6E8A-4147-A177-3AD203B41FA5}">
                      <a16:colId xmlns:a16="http://schemas.microsoft.com/office/drawing/2014/main" val="4071307235"/>
                    </a:ext>
                  </a:extLst>
                </a:gridCol>
                <a:gridCol w="2037598">
                  <a:extLst>
                    <a:ext uri="{9D8B030D-6E8A-4147-A177-3AD203B41FA5}">
                      <a16:colId xmlns:a16="http://schemas.microsoft.com/office/drawing/2014/main" val="397660279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 (Proficient)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530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9500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1528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843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1602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088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77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4130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0005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4045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306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3374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9471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333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93297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MDE Template_NEW 1">
      <a:dk1>
        <a:srgbClr val="000000"/>
      </a:dk1>
      <a:lt1>
        <a:srgbClr val="FFFFFF"/>
      </a:lt1>
      <a:dk2>
        <a:srgbClr val="797979"/>
      </a:dk2>
      <a:lt2>
        <a:srgbClr val="B0D357"/>
      </a:lt2>
      <a:accent1>
        <a:srgbClr val="B7618C"/>
      </a:accent1>
      <a:accent2>
        <a:srgbClr val="CC0000"/>
      </a:accent2>
      <a:accent3>
        <a:srgbClr val="78909C"/>
      </a:accent3>
      <a:accent4>
        <a:srgbClr val="FFAB40"/>
      </a:accent4>
      <a:accent5>
        <a:srgbClr val="68C7C3"/>
      </a:accent5>
      <a:accent6>
        <a:srgbClr val="1071BD"/>
      </a:accent6>
      <a:hlink>
        <a:srgbClr val="5EAADE"/>
      </a:hlink>
      <a:folHlink>
        <a:srgbClr val="0053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DE_blank template" id="{A72772A2-276F-5A4A-AF91-CCDCB75C27E9}" vid="{D5DF34BD-99C2-DE4E-BC83-08FF9AC52062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4954</TotalTime>
  <Words>902</Words>
  <Application>Microsoft Office PowerPoint</Application>
  <PresentationFormat>On-screen Show (16:9)</PresentationFormat>
  <Paragraphs>203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Arial Narrow</vt:lpstr>
      <vt:lpstr>Calibri</vt:lpstr>
      <vt:lpstr>Cambria Math</vt:lpstr>
      <vt:lpstr>Open Sans</vt:lpstr>
      <vt:lpstr>Times New Roman</vt:lpstr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Banks</dc:creator>
  <cp:lastModifiedBy>Alan Burrow</cp:lastModifiedBy>
  <cp:revision>309</cp:revision>
  <cp:lastPrinted>2017-10-17T20:24:14Z</cp:lastPrinted>
  <dcterms:created xsi:type="dcterms:W3CDTF">2017-07-07T21:24:14Z</dcterms:created>
  <dcterms:modified xsi:type="dcterms:W3CDTF">2019-07-02T16:19:44Z</dcterms:modified>
</cp:coreProperties>
</file>