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297" r:id="rId2"/>
    <p:sldId id="429" r:id="rId3"/>
    <p:sldId id="290" r:id="rId4"/>
    <p:sldId id="428" r:id="rId5"/>
    <p:sldId id="304" r:id="rId6"/>
    <p:sldId id="305" r:id="rId7"/>
    <p:sldId id="306" r:id="rId8"/>
    <p:sldId id="355" r:id="rId9"/>
    <p:sldId id="430" r:id="rId10"/>
    <p:sldId id="449" r:id="rId11"/>
    <p:sldId id="478" r:id="rId12"/>
    <p:sldId id="482" r:id="rId13"/>
    <p:sldId id="479" r:id="rId14"/>
    <p:sldId id="480" r:id="rId15"/>
    <p:sldId id="481" r:id="rId16"/>
    <p:sldId id="488" r:id="rId17"/>
    <p:sldId id="421" r:id="rId18"/>
    <p:sldId id="422" r:id="rId19"/>
    <p:sldId id="484" r:id="rId20"/>
    <p:sldId id="307" r:id="rId21"/>
    <p:sldId id="485" r:id="rId22"/>
    <p:sldId id="486" r:id="rId23"/>
    <p:sldId id="487" r:id="rId24"/>
    <p:sldId id="489" r:id="rId25"/>
    <p:sldId id="490" r:id="rId26"/>
    <p:sldId id="491" r:id="rId27"/>
    <p:sldId id="492" r:id="rId28"/>
    <p:sldId id="418" r:id="rId29"/>
    <p:sldId id="419" r:id="rId30"/>
    <p:sldId id="302" r:id="rId31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F54C6E6-5AC1-C641-8F4B-A0CB6A2508FC}">
          <p14:sldIdLst>
            <p14:sldId id="297"/>
            <p14:sldId id="429"/>
            <p14:sldId id="290"/>
            <p14:sldId id="428"/>
            <p14:sldId id="304"/>
            <p14:sldId id="305"/>
            <p14:sldId id="306"/>
            <p14:sldId id="355"/>
            <p14:sldId id="430"/>
            <p14:sldId id="449"/>
            <p14:sldId id="478"/>
            <p14:sldId id="482"/>
            <p14:sldId id="479"/>
            <p14:sldId id="480"/>
            <p14:sldId id="481"/>
            <p14:sldId id="488"/>
            <p14:sldId id="421"/>
            <p14:sldId id="422"/>
            <p14:sldId id="484"/>
            <p14:sldId id="307"/>
            <p14:sldId id="485"/>
            <p14:sldId id="486"/>
            <p14:sldId id="487"/>
            <p14:sldId id="489"/>
            <p14:sldId id="490"/>
            <p14:sldId id="491"/>
            <p14:sldId id="492"/>
            <p14:sldId id="418"/>
            <p14:sldId id="419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Banks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4573" autoAdjust="0"/>
  </p:normalViewPr>
  <p:slideViewPr>
    <p:cSldViewPr snapToGrid="0" snapToObjects="1">
      <p:cViewPr varScale="1">
        <p:scale>
          <a:sx n="128" d="100"/>
          <a:sy n="128" d="100"/>
        </p:scale>
        <p:origin x="88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8358-716F-B541-B8E3-B6CD7F3CCC11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E99C-1222-AB41-BFEE-14BC1467D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0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1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 userDrawn="1"/>
        </p:nvSpPr>
        <p:spPr>
          <a:xfrm>
            <a:off x="999985" y="979135"/>
            <a:ext cx="7566965" cy="349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All Students Proficient and Showing Growth in All Assessed Areas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Student Graduates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From 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High School and is Ready for College and Career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Child Has Access to a High-Quality Early Childhood Program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School Has Effective Teachers and Leaders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Community Effectively Using a World-Class Data System to Improve Student Outcomes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Every School and District is Rated “C” or Higher</a:t>
            </a:r>
          </a:p>
        </p:txBody>
      </p:sp>
      <p:sp>
        <p:nvSpPr>
          <p:cNvPr id="9" name="Shape 89"/>
          <p:cNvSpPr txBox="1"/>
          <p:nvPr userDrawn="1"/>
        </p:nvSpPr>
        <p:spPr>
          <a:xfrm>
            <a:off x="280188" y="47292"/>
            <a:ext cx="8397600" cy="434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FIVE-YEAR STRATEGIC PLAN FOR 2016-2020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512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38" y="723900"/>
            <a:ext cx="5602287" cy="878375"/>
          </a:xfrm>
        </p:spPr>
        <p:txBody>
          <a:bodyPr anchor="t"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STACKED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056" y="283820"/>
            <a:ext cx="2630919" cy="1270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019300"/>
            <a:ext cx="5278437" cy="677863"/>
          </a:xfrm>
        </p:spPr>
        <p:txBody>
          <a:bodyPr/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809875"/>
            <a:ext cx="5278437" cy="15085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60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1983097"/>
            <a:ext cx="5080200" cy="723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B0F0"/>
              </a:solidFill>
            </a:endParaRPr>
          </a:p>
        </p:txBody>
      </p:sp>
      <p:sp>
        <p:nvSpPr>
          <p:cNvPr id="8" name="Shape 59"/>
          <p:cNvSpPr/>
          <p:nvPr userDrawn="1"/>
        </p:nvSpPr>
        <p:spPr>
          <a:xfrm>
            <a:off x="0" y="2806520"/>
            <a:ext cx="466344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" name="Shape 6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200" y="3759124"/>
            <a:ext cx="2130850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12749" y="490538"/>
            <a:ext cx="6600525" cy="142835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12750" y="2049463"/>
            <a:ext cx="4618038" cy="608012"/>
          </a:xfrm>
        </p:spPr>
        <p:txBody>
          <a:bodyPr anchor="ctr"/>
          <a:lstStyle>
            <a:lvl1pPr rtl="0">
              <a:spcBef>
                <a:spcPts val="0"/>
              </a:spcBef>
              <a:buNone/>
              <a:defRPr lang="en" sz="1800" dirty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SUBHEAD</a:t>
            </a:r>
            <a:endParaRPr lang="en" sz="20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 Placeholder 1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12750" y="2906121"/>
            <a:ext cx="4083050" cy="499068"/>
          </a:xfrm>
        </p:spPr>
        <p:txBody>
          <a:bodyPr anchor="t"/>
          <a:lstStyle>
            <a:lvl1pPr algn="l">
              <a:spcBef>
                <a:spcPts val="0"/>
              </a:spcBef>
              <a:buNone/>
              <a:defRPr lang="en" sz="1800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algn="l"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Open Sans"/>
                <a:cs typeface="Open Sans"/>
                <a:sym typeface="Open Sans"/>
              </a:rPr>
              <a:t>Date</a:t>
            </a:r>
            <a:endParaRPr lang="en" sz="1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02660" y="3970650"/>
            <a:ext cx="4450615" cy="30289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 lang="en-US" sz="1800" b="1" smtClean="0">
                <a:solidFill>
                  <a:srgbClr val="CC000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2000" b="1" dirty="0">
                <a:solidFill>
                  <a:srgbClr val="CC0000"/>
                </a:solidFill>
                <a:latin typeface="+mn-lt"/>
                <a:ea typeface="Open Sans"/>
                <a:cs typeface="Open Sans"/>
                <a:sym typeface="Open Sans"/>
              </a:rPr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1925" y="4221678"/>
            <a:ext cx="4451350" cy="56622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85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4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79">
            <a:extLst>
              <a:ext uri="{FF2B5EF4-FFF2-40B4-BE49-F238E27FC236}">
                <a16:creationId xmlns:a16="http://schemas.microsoft.com/office/drawing/2014/main" id="{5993BF0A-9390-7147-B0E1-6C1E82917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 descr="Goal 6">
            <a:extLst>
              <a:ext uri="{FF2B5EF4-FFF2-40B4-BE49-F238E27FC236}">
                <a16:creationId xmlns:a16="http://schemas.microsoft.com/office/drawing/2014/main" id="{B212445C-D6B2-E24C-B0CD-56E7B22D8D1E}"/>
              </a:ext>
            </a:extLst>
          </p:cNvPr>
          <p:cNvSpPr txBox="1"/>
          <p:nvPr userDrawn="1"/>
        </p:nvSpPr>
        <p:spPr>
          <a:xfrm>
            <a:off x="7805424" y="819074"/>
            <a:ext cx="60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CAB66-BFC7-664A-ACFC-8BFB9AA1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33" y="3900"/>
            <a:ext cx="8520600" cy="572700"/>
          </a:xfrm>
        </p:spPr>
        <p:txBody>
          <a:bodyPr/>
          <a:lstStyle>
            <a:lvl1pPr>
              <a:spcBef>
                <a:spcPts val="0"/>
              </a:spcBef>
              <a:buNone/>
              <a:defRPr lang="en" sz="1200" b="1" spc="0" dirty="0">
                <a:solidFill>
                  <a:srgbClr val="0070C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 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400" b="1" spc="30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STRATEGIC PLAN</a:t>
            </a:r>
            <a:endParaRPr lang="en" sz="1200" b="1" spc="300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 descr="Goals:&#10;1. All Students Proficient and Showing Growth in All Assessed Areas&#10;2. Every Student Graduates from High School and is Ready for College and Career&#10;3. Every Child Has Access to a High-Quality Early Childhood Program&#10;4. Every School Has Effective Teachers and Leaders&#10;5. Every Community Effectively Using a World-Class Data System to Improve Student Outcomes&#10;6. Every School and District is Rated “C” or Higher">
            <a:extLst>
              <a:ext uri="{FF2B5EF4-FFF2-40B4-BE49-F238E27FC236}">
                <a16:creationId xmlns:a16="http://schemas.microsoft.com/office/drawing/2014/main" id="{66160CC4-325B-8D49-A6F8-03F9B01E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71" b="24118"/>
          <a:stretch/>
        </p:blipFill>
        <p:spPr>
          <a:xfrm>
            <a:off x="304057" y="650929"/>
            <a:ext cx="8509530" cy="41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&amp; Miss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5"/>
          <p:cNvSpPr/>
          <p:nvPr userDrawn="1"/>
        </p:nvSpPr>
        <p:spPr>
          <a:xfrm>
            <a:off x="1" y="0"/>
            <a:ext cx="8566949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>
              <a:solidFill>
                <a:srgbClr val="CCCCCC"/>
              </a:solidFill>
            </a:endParaRPr>
          </a:p>
        </p:txBody>
      </p:sp>
      <p:sp>
        <p:nvSpPr>
          <p:cNvPr id="19" name="Shape 86"/>
          <p:cNvSpPr/>
          <p:nvPr userDrawn="1"/>
        </p:nvSpPr>
        <p:spPr>
          <a:xfrm>
            <a:off x="1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1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09801" y="1093073"/>
            <a:ext cx="5961600" cy="1462747"/>
            <a:chOff x="1809800" y="1012003"/>
            <a:chExt cx="5961600" cy="1462747"/>
          </a:xfrm>
        </p:grpSpPr>
        <p:sp>
          <p:nvSpPr>
            <p:cNvPr id="5" name="Shape 72"/>
            <p:cNvSpPr txBox="1"/>
            <p:nvPr/>
          </p:nvSpPr>
          <p:spPr>
            <a:xfrm>
              <a:off x="1809800" y="1354550"/>
              <a:ext cx="5961600" cy="112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create a world-class educational system that gives students the knowledge and skills to be successful in college and the workforce, and to flourish as parents and citizens</a:t>
              </a:r>
            </a:p>
          </p:txBody>
        </p:sp>
        <p:sp>
          <p:nvSpPr>
            <p:cNvPr id="6" name="Shape 73"/>
            <p:cNvSpPr txBox="1"/>
            <p:nvPr/>
          </p:nvSpPr>
          <p:spPr>
            <a:xfrm>
              <a:off x="1809800" y="1012003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VISION</a:t>
              </a:r>
              <a:endParaRPr lang="en" sz="1801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cxnSp>
          <p:nvCxnSpPr>
            <p:cNvPr id="7" name="Shape 74"/>
            <p:cNvCxnSpPr/>
            <p:nvPr/>
          </p:nvCxnSpPr>
          <p:spPr>
            <a:xfrm>
              <a:off x="2812842" y="1255390"/>
              <a:ext cx="47592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8" name="Group 7"/>
          <p:cNvGrpSpPr/>
          <p:nvPr userDrawn="1"/>
        </p:nvGrpSpPr>
        <p:grpSpPr>
          <a:xfrm>
            <a:off x="1809802" y="2827456"/>
            <a:ext cx="5762242" cy="1341924"/>
            <a:chOff x="1809800" y="2665300"/>
            <a:chExt cx="5762242" cy="1341924"/>
          </a:xfrm>
        </p:grpSpPr>
        <p:sp>
          <p:nvSpPr>
            <p:cNvPr id="9" name="Shape 76"/>
            <p:cNvSpPr txBox="1"/>
            <p:nvPr/>
          </p:nvSpPr>
          <p:spPr>
            <a:xfrm>
              <a:off x="1809800" y="3049624"/>
              <a:ext cx="56859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provide leadership through the development of policy and accountability systems so that all students are prepared to compete in the global community</a:t>
              </a:r>
            </a:p>
          </p:txBody>
        </p:sp>
        <p:sp>
          <p:nvSpPr>
            <p:cNvPr id="10" name="Shape 77"/>
            <p:cNvSpPr txBox="1"/>
            <p:nvPr/>
          </p:nvSpPr>
          <p:spPr>
            <a:xfrm>
              <a:off x="1809800" y="2665300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MISSION</a:t>
              </a:r>
            </a:p>
          </p:txBody>
        </p:sp>
        <p:cxnSp>
          <p:nvCxnSpPr>
            <p:cNvPr id="11" name="Shape 78"/>
            <p:cNvCxnSpPr/>
            <p:nvPr/>
          </p:nvCxnSpPr>
          <p:spPr>
            <a:xfrm>
              <a:off x="3000042" y="2910000"/>
              <a:ext cx="45720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2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50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 txBox="1"/>
          <p:nvPr userDrawn="1"/>
        </p:nvSpPr>
        <p:spPr>
          <a:xfrm>
            <a:off x="266676" y="67800"/>
            <a:ext cx="8397600" cy="400302"/>
          </a:xfrm>
          <a:prstGeom prst="rect">
            <a:avLst/>
          </a:prstGeom>
          <a:noFill/>
          <a:ln>
            <a:noFill/>
          </a:ln>
        </p:spPr>
        <p:txBody>
          <a:bodyPr lIns="91426" tIns="91426" rIns="91426" bIns="91426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Mississippi</a:t>
            </a:r>
            <a:r>
              <a:rPr lang="en-US" sz="2400" b="1" baseline="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Department of Education</a:t>
            </a:r>
            <a:endParaRPr lang="en" sz="2400" b="1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7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6956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50" r:id="rId3"/>
    <p:sldLayoutId id="2147483674" r:id="rId4"/>
    <p:sldLayoutId id="2147483673" r:id="rId5"/>
    <p:sldLayoutId id="2147483676" r:id="rId6"/>
    <p:sldLayoutId id="2147483677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Accountability Task Force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Via Webinar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2806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3AB21E-CA92-CC41-9FF5-849ABED49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A5C8-DBC2-1A48-9F88-8906B7376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734" y="754960"/>
            <a:ext cx="8937266" cy="3991969"/>
          </a:xfrm>
        </p:spPr>
        <p:txBody>
          <a:bodyPr/>
          <a:lstStyle/>
          <a:p>
            <a:r>
              <a:rPr lang="en-US" sz="1800" dirty="0"/>
              <a:t>The purpose of this item is to continue to explore how career readiness can be more fully represented in the state accountability system via Work Keys.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In previous meetings, the ATF recommended adding Work Keys as an option to ACT in the CCR component. </a:t>
            </a:r>
          </a:p>
          <a:p>
            <a:pPr lvl="1"/>
            <a:r>
              <a:rPr lang="en-US" dirty="0"/>
              <a:t>	Currently readiness is 50 points in the HS model, which is determined by the percent of students 	who meet ACT benchmarks. The ATF recommended having the CCR score reflect ACT </a:t>
            </a:r>
            <a:r>
              <a:rPr lang="en-US" u="sng" dirty="0"/>
              <a:t>or</a:t>
            </a:r>
            <a:r>
              <a:rPr lang="en-US" dirty="0"/>
              <a:t> 	WorkKeys performance,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a benchmark determined to be comparable to ACT.  </a:t>
            </a:r>
          </a:p>
          <a:p>
            <a:pPr lvl="1"/>
            <a:r>
              <a:rPr lang="en-US" dirty="0"/>
              <a:t>	The ATF further recommended maintaining participation in ACT as a requirement and only moving 	forward when the state can support a census administration. </a:t>
            </a:r>
          </a:p>
          <a:p>
            <a:pPr lvl="1"/>
            <a:r>
              <a:rPr lang="en-US" dirty="0"/>
              <a:t>	2020-2021 would be a pilot year to study impact and potentially refine the recommendation. </a:t>
            </a:r>
          </a:p>
          <a:p>
            <a:pPr lvl="1"/>
            <a:r>
              <a:rPr lang="en-US" dirty="0"/>
              <a:t>	</a:t>
            </a:r>
            <a:endParaRPr lang="en-US" sz="1800" dirty="0"/>
          </a:p>
          <a:p>
            <a:pPr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375F4-1A8A-D343-B483-C2083982C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5563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CF6B1-F6D4-7744-A392-D4CCAF33D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Performance Expectations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E80F1-38D1-DB4D-97B4-F39EA12B8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Today we are bringing additional data to explore the relationship between NCRC levels and ACT performance. </a:t>
            </a:r>
          </a:p>
          <a:p>
            <a:pPr lvl="1"/>
            <a:r>
              <a:rPr lang="en-US" sz="1800" dirty="0"/>
              <a:t>	These data are based on state assessment results for 2018-2019 	graduates.</a:t>
            </a:r>
          </a:p>
          <a:p>
            <a:r>
              <a:rPr lang="en-US" dirty="0"/>
              <a:t>Key question: What is a comparable level of rigor between WorkKeys NCRC levels and ACT?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D66F-4B0A-D843-B97F-4BF1E097B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0877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D9C45-56E9-1446-982D-980C36EFA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Mean ACT Scores by NCRC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9E37E-43AF-BF41-8F0E-2EE10B693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0909-237B-3C4A-B00E-EB64F763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6" y="1366805"/>
            <a:ext cx="7645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2E881-56C8-2C49-A36D-5074F624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 and NCRC Level – State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7F07-B3B0-FF44-A9B2-2A411B085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BC20785-C34F-DA46-BCAB-72BF87B3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0" y="1553993"/>
            <a:ext cx="1847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9E2F2-A7D1-5543-ACC9-7DBDE466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180" y="876260"/>
            <a:ext cx="4610770" cy="3858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66179-1C27-7648-8C9E-A1D13437E629}"/>
              </a:ext>
            </a:extLst>
          </p:cNvPr>
          <p:cNvSpPr txBox="1"/>
          <p:nvPr/>
        </p:nvSpPr>
        <p:spPr>
          <a:xfrm>
            <a:off x="577050" y="876260"/>
            <a:ext cx="29941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between </a:t>
            </a:r>
            <a:r>
              <a:rPr lang="en-US" dirty="0">
                <a:solidFill>
                  <a:srgbClr val="FF0000"/>
                </a:solidFill>
              </a:rPr>
              <a:t>ACT English </a:t>
            </a:r>
            <a:r>
              <a:rPr lang="en-US" dirty="0"/>
              <a:t>scores and probability of achieving NCRC Levels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 ACT Score to Achieve .5 probability of Bronze: </a:t>
            </a:r>
            <a:r>
              <a:rPr lang="en-US" dirty="0">
                <a:solidFill>
                  <a:srgbClr val="FF0000"/>
                </a:solidFill>
              </a:rPr>
              <a:t>8-9</a:t>
            </a:r>
          </a:p>
          <a:p>
            <a:endParaRPr lang="en-US" dirty="0"/>
          </a:p>
          <a:p>
            <a:r>
              <a:rPr lang="en-US" dirty="0"/>
              <a:t>Min ACT Score to Achieve .5 probability of Silver: </a:t>
            </a:r>
            <a:r>
              <a:rPr lang="en-US" dirty="0">
                <a:solidFill>
                  <a:srgbClr val="FF0000"/>
                </a:solidFill>
              </a:rPr>
              <a:t>17</a:t>
            </a:r>
          </a:p>
          <a:p>
            <a:endParaRPr lang="en-US" dirty="0"/>
          </a:p>
          <a:p>
            <a:r>
              <a:rPr lang="en-US" dirty="0"/>
              <a:t>Min ACT Score to Achieve .5 probability of Gold: </a:t>
            </a:r>
            <a:r>
              <a:rPr lang="en-US" dirty="0">
                <a:solidFill>
                  <a:srgbClr val="FF0000"/>
                </a:solidFill>
              </a:rPr>
              <a:t>23-24</a:t>
            </a:r>
          </a:p>
          <a:p>
            <a:endParaRPr lang="en-US" dirty="0"/>
          </a:p>
          <a:p>
            <a:r>
              <a:rPr lang="en-US" dirty="0"/>
              <a:t>Min ACT Score to Achieve .5 probability of Platinum: </a:t>
            </a:r>
            <a:r>
              <a:rPr lang="en-US" dirty="0">
                <a:solidFill>
                  <a:srgbClr val="FF0000"/>
                </a:solidFill>
              </a:rPr>
              <a:t>29-30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6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2E881-56C8-2C49-A36D-5074F624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 and NCRC Level – State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7F07-B3B0-FF44-A9B2-2A411B085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BC20785-C34F-DA46-BCAB-72BF87B3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0" y="1553993"/>
            <a:ext cx="1847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66179-1C27-7648-8C9E-A1D13437E629}"/>
              </a:ext>
            </a:extLst>
          </p:cNvPr>
          <p:cNvSpPr txBox="1"/>
          <p:nvPr/>
        </p:nvSpPr>
        <p:spPr>
          <a:xfrm>
            <a:off x="577050" y="876260"/>
            <a:ext cx="29941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between </a:t>
            </a:r>
            <a:r>
              <a:rPr lang="en-US" dirty="0">
                <a:solidFill>
                  <a:srgbClr val="FF0000"/>
                </a:solidFill>
              </a:rPr>
              <a:t>ACT Reading </a:t>
            </a:r>
            <a:r>
              <a:rPr lang="en-US" dirty="0"/>
              <a:t>scores and probability of achieving NCRC Levels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 ACT Score to Achieve .5 probability of Bronze: </a:t>
            </a:r>
            <a:r>
              <a:rPr lang="en-US" dirty="0">
                <a:solidFill>
                  <a:srgbClr val="FF0000"/>
                </a:solidFill>
              </a:rPr>
              <a:t>9</a:t>
            </a:r>
          </a:p>
          <a:p>
            <a:endParaRPr lang="en-US" dirty="0"/>
          </a:p>
          <a:p>
            <a:r>
              <a:rPr lang="en-US" dirty="0"/>
              <a:t>Min ACT Score to Achieve .5 probability of Silver: </a:t>
            </a:r>
            <a:r>
              <a:rPr lang="en-US" dirty="0">
                <a:solidFill>
                  <a:srgbClr val="FF0000"/>
                </a:solidFill>
              </a:rPr>
              <a:t>18</a:t>
            </a:r>
          </a:p>
          <a:p>
            <a:endParaRPr lang="en-US" dirty="0"/>
          </a:p>
          <a:p>
            <a:r>
              <a:rPr lang="en-US" dirty="0"/>
              <a:t>Min ACT Score to Achieve .5 probability of Gold: </a:t>
            </a:r>
            <a:r>
              <a:rPr lang="en-US" dirty="0">
                <a:solidFill>
                  <a:srgbClr val="FF0000"/>
                </a:solidFill>
              </a:rPr>
              <a:t>24-25</a:t>
            </a:r>
          </a:p>
          <a:p>
            <a:endParaRPr lang="en-US" dirty="0"/>
          </a:p>
          <a:p>
            <a:r>
              <a:rPr lang="en-US" dirty="0"/>
              <a:t>Min ACT Score to Achieve .5 probability of Platinum: </a:t>
            </a:r>
            <a:r>
              <a:rPr lang="en-US" dirty="0">
                <a:solidFill>
                  <a:srgbClr val="FF0000"/>
                </a:solidFill>
              </a:rPr>
              <a:t>30-31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7C39B-64ED-6E4A-A17C-EB19288EF7D6}"/>
              </a:ext>
            </a:extLst>
          </p:cNvPr>
          <p:cNvSpPr/>
          <p:nvPr/>
        </p:nvSpPr>
        <p:spPr>
          <a:xfrm>
            <a:off x="2286000" y="18792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F1A4B-9FA0-B647-974B-83F9AAC958C1}"/>
              </a:ext>
            </a:extLst>
          </p:cNvPr>
          <p:cNvSpPr/>
          <p:nvPr/>
        </p:nvSpPr>
        <p:spPr>
          <a:xfrm>
            <a:off x="2286000" y="18792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FACDC4-3177-4D46-AB30-9D04843A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97" y="838224"/>
            <a:ext cx="4872739" cy="40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2E881-56C8-2C49-A36D-5074F624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 and NCRC Level – State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7F07-B3B0-FF44-A9B2-2A411B085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BC20785-C34F-DA46-BCAB-72BF87B3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0" y="1553993"/>
            <a:ext cx="1847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66179-1C27-7648-8C9E-A1D13437E629}"/>
              </a:ext>
            </a:extLst>
          </p:cNvPr>
          <p:cNvSpPr txBox="1"/>
          <p:nvPr/>
        </p:nvSpPr>
        <p:spPr>
          <a:xfrm>
            <a:off x="577050" y="876260"/>
            <a:ext cx="29941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between </a:t>
            </a:r>
            <a:r>
              <a:rPr lang="en-US" dirty="0">
                <a:solidFill>
                  <a:srgbClr val="FF0000"/>
                </a:solidFill>
              </a:rPr>
              <a:t>ACT Math </a:t>
            </a:r>
            <a:r>
              <a:rPr lang="en-US" dirty="0"/>
              <a:t>scores and probability of achieving NCRC Levels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 ACT Score to Achieve .5 probability of Bronze: </a:t>
            </a:r>
            <a:r>
              <a:rPr lang="en-US" dirty="0">
                <a:solidFill>
                  <a:srgbClr val="FF0000"/>
                </a:solidFill>
              </a:rPr>
              <a:t>12-13</a:t>
            </a:r>
          </a:p>
          <a:p>
            <a:endParaRPr lang="en-US" dirty="0"/>
          </a:p>
          <a:p>
            <a:r>
              <a:rPr lang="en-US" dirty="0"/>
              <a:t>Min ACT Score to Achieve .5 probability of Silver: </a:t>
            </a:r>
            <a:r>
              <a:rPr lang="en-US" dirty="0">
                <a:solidFill>
                  <a:srgbClr val="FF0000"/>
                </a:solidFill>
              </a:rPr>
              <a:t>17-18</a:t>
            </a:r>
          </a:p>
          <a:p>
            <a:endParaRPr lang="en-US" dirty="0"/>
          </a:p>
          <a:p>
            <a:r>
              <a:rPr lang="en-US" dirty="0"/>
              <a:t>Min ACT Score to Achieve .5 probability of Gold: </a:t>
            </a:r>
            <a:r>
              <a:rPr lang="en-US" dirty="0">
                <a:solidFill>
                  <a:srgbClr val="FF0000"/>
                </a:solidFill>
              </a:rPr>
              <a:t>22-23</a:t>
            </a:r>
          </a:p>
          <a:p>
            <a:endParaRPr lang="en-US" dirty="0"/>
          </a:p>
          <a:p>
            <a:r>
              <a:rPr lang="en-US" dirty="0"/>
              <a:t>Min ACT Score to Achieve .5 probability of Platinum: </a:t>
            </a:r>
            <a:r>
              <a:rPr lang="en-US" dirty="0">
                <a:solidFill>
                  <a:srgbClr val="FF0000"/>
                </a:solidFill>
              </a:rPr>
              <a:t>26-27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7C39B-64ED-6E4A-A17C-EB19288EF7D6}"/>
              </a:ext>
            </a:extLst>
          </p:cNvPr>
          <p:cNvSpPr/>
          <p:nvPr/>
        </p:nvSpPr>
        <p:spPr>
          <a:xfrm>
            <a:off x="2286000" y="18792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F1A4B-9FA0-B647-974B-83F9AAC958C1}"/>
              </a:ext>
            </a:extLst>
          </p:cNvPr>
          <p:cNvSpPr/>
          <p:nvPr/>
        </p:nvSpPr>
        <p:spPr>
          <a:xfrm>
            <a:off x="2286000" y="18792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br>
              <a:rPr lang="en-US" dirty="0">
                <a:latin typeface="Times New Roman" panose="02020603050405020304" pitchFamily="18" charset="0"/>
              </a:rPr>
            </a:b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5179D-17AC-D140-B635-144775264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17" y="870497"/>
            <a:ext cx="4800202" cy="40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F5309-E1FF-CF4D-A5BD-8B3D1D8D8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8C41-8C66-854B-8A16-E17A623A3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do the data analyses suggest about a level of performance on Work Keys that reflects an appropriately rigorous expectation for the state’s accountability system?  </a:t>
            </a:r>
          </a:p>
          <a:p>
            <a:r>
              <a:rPr lang="en-US" dirty="0"/>
              <a:t>What additional analyses or information is needed to inform decision making?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8DF5-9202-A745-8827-E9D755707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058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31E1D-3EFF-4AE2-BE6E-4ECF9D56B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38" y="1701800"/>
            <a:ext cx="8079445" cy="855663"/>
          </a:xfrm>
        </p:spPr>
        <p:txBody>
          <a:bodyPr/>
          <a:lstStyle/>
          <a:p>
            <a:r>
              <a:rPr lang="en-US" sz="2400" dirty="0"/>
              <a:t>Accountability Planning: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783B-6376-44CD-BED7-0D03A910E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445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6DE9A-FEE5-4167-927C-EF4677C2E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Accountability in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3CC9A-0308-4E23-9B59-28615F1114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867" y="726443"/>
            <a:ext cx="8294915" cy="37402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Currently, the plan for school accountability in 2020-2021 remains uncertain.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Potential alternatives could include:</a:t>
            </a:r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dirty="0"/>
              <a:t>	 </a:t>
            </a:r>
          </a:p>
          <a:p>
            <a:pPr marL="0" indent="0">
              <a:spcAft>
                <a:spcPts val="600"/>
              </a:spcAft>
              <a:buNone/>
            </a:pPr>
            <a:endParaRPr lang="en-US" sz="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07DDC-7B6B-45AD-84C9-9CB116C9E3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62386D2-6E72-924F-AC80-5FB85DF4F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92617"/>
              </p:ext>
            </p:extLst>
          </p:nvPr>
        </p:nvGraphicFramePr>
        <p:xfrm>
          <a:off x="842864" y="1786031"/>
          <a:ext cx="6416352" cy="2566923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833244">
                  <a:extLst>
                    <a:ext uri="{9D8B030D-6E8A-4147-A177-3AD203B41FA5}">
                      <a16:colId xmlns:a16="http://schemas.microsoft.com/office/drawing/2014/main" val="1812706999"/>
                    </a:ext>
                  </a:extLst>
                </a:gridCol>
                <a:gridCol w="2444324">
                  <a:extLst>
                    <a:ext uri="{9D8B030D-6E8A-4147-A177-3AD203B41FA5}">
                      <a16:colId xmlns:a16="http://schemas.microsoft.com/office/drawing/2014/main" val="363507372"/>
                    </a:ext>
                  </a:extLst>
                </a:gridCol>
                <a:gridCol w="2138784">
                  <a:extLst>
                    <a:ext uri="{9D8B030D-6E8A-4147-A177-3AD203B41FA5}">
                      <a16:colId xmlns:a16="http://schemas.microsoft.com/office/drawing/2014/main" val="1500209447"/>
                    </a:ext>
                  </a:extLst>
                </a:gridCol>
              </a:tblGrid>
              <a:tr h="741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Dissimilar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92222"/>
                  </a:ext>
                </a:extLst>
              </a:tr>
              <a:tr h="880777">
                <a:tc>
                  <a:txBody>
                    <a:bodyPr/>
                    <a:lstStyle/>
                    <a:p>
                      <a:r>
                        <a:rPr lang="en-US" dirty="0"/>
                        <a:t>Similar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Substantial modifications but classifications and consequences continue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Attempt to maintain current system to the extent practicable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45007"/>
                  </a:ext>
                </a:extLst>
              </a:tr>
              <a:tr h="880777">
                <a:tc>
                  <a:txBody>
                    <a:bodyPr/>
                    <a:lstStyle/>
                    <a:p>
                      <a:r>
                        <a:rPr lang="en-US" dirty="0"/>
                        <a:t>Dissimilar 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indicators only; classifications and consequences suspended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Minimal modifications but relax classifications and 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19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9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927E68-EAE1-A345-9A68-05CD4CD9C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could design and use change?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978AF-6663-6148-BC91-CA43EF11B7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2C969-2438-584E-B1C3-153E0B2F7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649"/>
              </p:ext>
            </p:extLst>
          </p:nvPr>
        </p:nvGraphicFramePr>
        <p:xfrm>
          <a:off x="924793" y="848706"/>
          <a:ext cx="6096000" cy="3296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161837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06081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21524"/>
                  </a:ext>
                </a:extLst>
              </a:tr>
              <a:tr h="317992">
                <a:tc>
                  <a:txBody>
                    <a:bodyPr/>
                    <a:lstStyle/>
                    <a:p>
                      <a:r>
                        <a:rPr lang="en-US" dirty="0"/>
                        <a:t>Selection/ calculation of indicators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Produce all grades and ESSA categories; consequences and supports unchanged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0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 decisions (e.g. weights, business rules)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Produce SOME grades and/or ESSA categories (e.g. only revisit entry/ exit for schools most in need of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6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Performance expectations for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modify supports/ consequences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36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Performance expectations for classifications (i.e. grades, ESSA categories)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Suspend grades/ categories but maintain reporting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52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6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15264-E910-8E48-956D-631C7C0B9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Webinar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6069-8AA4-3A4D-AE31-A880477EA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are not speaking, please mute your phone/ mic.  Unmute to speak at any point.</a:t>
            </a:r>
          </a:p>
          <a:p>
            <a:r>
              <a:rPr lang="en-US" dirty="0"/>
              <a:t>We will monitor chat. If you wish to make a comment or be recognized to speak, you can alert us in the chat. </a:t>
            </a:r>
          </a:p>
          <a:p>
            <a:r>
              <a:rPr lang="en-US" dirty="0"/>
              <a:t>Please make sure your name is displayed correctly in the participants list.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EFED-3ED3-8F4B-9C5D-E4E2A447AD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265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89663-50EA-4A1B-B180-721786D33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330024" cy="483624"/>
          </a:xfrm>
        </p:spPr>
        <p:txBody>
          <a:bodyPr/>
          <a:lstStyle/>
          <a:p>
            <a:r>
              <a:rPr lang="en-US" dirty="0"/>
              <a:t>What is the status of each indicator?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32891-9861-4CFC-BDEE-78950D75DC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BB4283-79DE-4187-BA2D-A1F84169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87054"/>
              </p:ext>
            </p:extLst>
          </p:nvPr>
        </p:nvGraphicFramePr>
        <p:xfrm>
          <a:off x="212959" y="751214"/>
          <a:ext cx="8527505" cy="4136092"/>
        </p:xfrm>
        <a:graphic>
          <a:graphicData uri="http://schemas.openxmlformats.org/drawingml/2006/table">
            <a:tbl>
              <a:tblPr firstRow="1" firstCol="1" bandRow="1"/>
              <a:tblGrid>
                <a:gridCol w="1218215">
                  <a:extLst>
                    <a:ext uri="{9D8B030D-6E8A-4147-A177-3AD203B41FA5}">
                      <a16:colId xmlns:a16="http://schemas.microsoft.com/office/drawing/2014/main" val="2151250311"/>
                    </a:ext>
                  </a:extLst>
                </a:gridCol>
                <a:gridCol w="1218215">
                  <a:extLst>
                    <a:ext uri="{9D8B030D-6E8A-4147-A177-3AD203B41FA5}">
                      <a16:colId xmlns:a16="http://schemas.microsoft.com/office/drawing/2014/main" val="986950394"/>
                    </a:ext>
                  </a:extLst>
                </a:gridCol>
                <a:gridCol w="1218215">
                  <a:extLst>
                    <a:ext uri="{9D8B030D-6E8A-4147-A177-3AD203B41FA5}">
                      <a16:colId xmlns:a16="http://schemas.microsoft.com/office/drawing/2014/main" val="676883020"/>
                    </a:ext>
                  </a:extLst>
                </a:gridCol>
                <a:gridCol w="1218215">
                  <a:extLst>
                    <a:ext uri="{9D8B030D-6E8A-4147-A177-3AD203B41FA5}">
                      <a16:colId xmlns:a16="http://schemas.microsoft.com/office/drawing/2014/main" val="54985685"/>
                    </a:ext>
                  </a:extLst>
                </a:gridCol>
                <a:gridCol w="1218215">
                  <a:extLst>
                    <a:ext uri="{9D8B030D-6E8A-4147-A177-3AD203B41FA5}">
                      <a16:colId xmlns:a16="http://schemas.microsoft.com/office/drawing/2014/main" val="1627986309"/>
                    </a:ext>
                  </a:extLst>
                </a:gridCol>
                <a:gridCol w="1218215">
                  <a:extLst>
                    <a:ext uri="{9D8B030D-6E8A-4147-A177-3AD203B41FA5}">
                      <a16:colId xmlns:a16="http://schemas.microsoft.com/office/drawing/2014/main" val="2970358209"/>
                    </a:ext>
                  </a:extLst>
                </a:gridCol>
                <a:gridCol w="1218215">
                  <a:extLst>
                    <a:ext uri="{9D8B030D-6E8A-4147-A177-3AD203B41FA5}">
                      <a16:colId xmlns:a16="http://schemas.microsoft.com/office/drawing/2014/main" val="4271512691"/>
                    </a:ext>
                  </a:extLst>
                </a:gridCol>
              </a:tblGrid>
              <a:tr h="324358"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0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4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A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SUBJECTS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5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GRADUATION </a:t>
                      </a:r>
                      <a:b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A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C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3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&amp; CAREER READINESS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5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LANGUAGE PROGRESS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b">
                    <a:lnL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07169"/>
                  </a:ext>
                </a:extLst>
              </a:tr>
              <a:tr h="941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Proficiency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CDD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Proficiency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4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4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Proficiency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4-year Cohort Rate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A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A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E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C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C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Math 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FCE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E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>
                    <a:lnL w="12700" cap="flat" cmpd="sng" algn="ctr">
                      <a:solidFill>
                        <a:srgbClr val="FCE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E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638463"/>
                  </a:ext>
                </a:extLst>
              </a:tr>
              <a:tr h="1111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 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Students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CDD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 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Students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4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4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 History Proficiency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A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C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C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Reading or English 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512146"/>
                  </a:ext>
                </a:extLst>
              </a:tr>
              <a:tr h="87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 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Lowest 25%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CDD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A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 </a:t>
                      </a:r>
                      <a:b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Lowest 25%</a:t>
                      </a:r>
                      <a:b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4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C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5074"/>
                  </a:ext>
                </a:extLst>
              </a:tr>
              <a:tr h="87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CDD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 to Proficiency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30144" marB="30144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A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5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Proficiency: Reading, Math,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778814"/>
            <a:ext cx="7702747" cy="32178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Currently, plans are to move forward with assessments in 2021</a:t>
            </a:r>
          </a:p>
          <a:p>
            <a:pPr marL="342900" lvl="1" indent="-342900">
              <a:buFontTx/>
              <a:buChar char="-"/>
            </a:pPr>
            <a:r>
              <a:rPr lang="en-US" sz="2000" dirty="0"/>
              <a:t>Performance may be impacted due to opportunity to learn (OTL)</a:t>
            </a:r>
          </a:p>
          <a:p>
            <a:pPr marL="342900" lvl="1" indent="-342900">
              <a:buFontTx/>
              <a:buChar char="-"/>
            </a:pPr>
            <a:r>
              <a:rPr lang="en-US" sz="2000" dirty="0"/>
              <a:t>Where scores are missing from 2020 (e.g. banked mathematics) results in 2021 will not be comparable to 2019</a:t>
            </a:r>
          </a:p>
          <a:p>
            <a:pPr marL="342900" lvl="1" indent="-342900">
              <a:buFontTx/>
              <a:buChar char="-"/>
            </a:pPr>
            <a:r>
              <a:rPr lang="en-US" sz="2000" dirty="0"/>
              <a:t>Uncertainty about U.S. History due to timing of standard setting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6465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Growth and Low 25 Growth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856690"/>
            <a:ext cx="8294915" cy="376909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Currently, plans are to move forward with assessments in 2021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Calculation will need to change, such by implementing skip-year methodology </a:t>
            </a:r>
          </a:p>
          <a:p>
            <a:pPr marL="342900" lvl="1" indent="-342900">
              <a:buFontTx/>
              <a:buChar char="-"/>
            </a:pPr>
            <a:r>
              <a:rPr lang="en-US" sz="2400" dirty="0"/>
              <a:t>We do not assume comparability to legacy growth due to differences in methodology and sample. Potentially revisit performance thresholds.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51062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Graduation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856690"/>
            <a:ext cx="8294915" cy="376909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Graduation rate is lagged, so it will be influenced to the degree that circumstances in 2019- 2020 changed outcomes</a:t>
            </a:r>
          </a:p>
          <a:p>
            <a:pPr lvl="1"/>
            <a:r>
              <a:rPr lang="en-US" sz="1600" dirty="0"/>
              <a:t>	In 2020 MDE relaxed some requirements. For example, in 2020 students who 	earned credit in a course with an EOC were not required to take/pass the 	corresponding EOC. </a:t>
            </a:r>
          </a:p>
          <a:p>
            <a:pPr>
              <a:buFontTx/>
              <a:buChar char="-"/>
            </a:pPr>
            <a:r>
              <a:rPr lang="en-US" dirty="0"/>
              <a:t>Comparability is uncertain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5956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Acceleration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856690"/>
            <a:ext cx="8294915" cy="376909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Comprises participation and performance in AP, IB, AICE, dual enrollment, industry certification</a:t>
            </a:r>
          </a:p>
          <a:p>
            <a:pPr>
              <a:buFontTx/>
              <a:buChar char="-"/>
            </a:pPr>
            <a:r>
              <a:rPr lang="en-US" dirty="0"/>
              <a:t>Impact to course taking and assessment is uncertain; more information needed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1060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College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856690"/>
            <a:ext cx="8294915" cy="376909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ACT is based on partial administration in spring 2020 and supplemental administration this fall.  Other opportunities to submit scores remain. </a:t>
            </a:r>
          </a:p>
          <a:p>
            <a:pPr>
              <a:buFontTx/>
              <a:buChar char="-"/>
            </a:pPr>
            <a:r>
              <a:rPr lang="en-US" dirty="0"/>
              <a:t>Impact to performance possible due to OTL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1355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15CF4-0DB9-DF41-80A3-402A370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Language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560E-406D-B643-BC57-8FE3A8C48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856690"/>
            <a:ext cx="8294915" cy="376909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We assume ELP assessment will proceed this spring with a new test.</a:t>
            </a:r>
          </a:p>
          <a:p>
            <a:pPr>
              <a:buFontTx/>
              <a:buChar char="-"/>
            </a:pPr>
            <a:r>
              <a:rPr lang="en-US" sz="2000" dirty="0"/>
              <a:t>Partial testing occurred in spring 2020</a:t>
            </a:r>
          </a:p>
          <a:p>
            <a:pPr>
              <a:buFontTx/>
              <a:buChar char="-"/>
            </a:pPr>
            <a:r>
              <a:rPr lang="en-US" sz="2000" dirty="0"/>
              <a:t>This category will be particularly challenging due to 1) interruptions to OTL 2) changes in assessment and 3) missing data.  </a:t>
            </a:r>
          </a:p>
          <a:p>
            <a:pPr>
              <a:buFontTx/>
              <a:buChar char="-"/>
            </a:pPr>
            <a:r>
              <a:rPr lang="en-US" sz="2000" dirty="0"/>
              <a:t>If this indicator moves forward in 2021, business rules including standards for interim and exit targets need to be carefully reviewed and modified as appropriate.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6BE-191F-C24A-8620-F2277B112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2854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6BA25-F63F-3F4C-9782-A88F124D9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34D5E-5BA2-7142-92C4-DDEA55029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design changes – both for indicators and the model as a whole - should be considered for 2021? </a:t>
            </a:r>
          </a:p>
          <a:p>
            <a:r>
              <a:rPr lang="en-US" dirty="0"/>
              <a:t>What are implications for reporting, classifications, and supports in 2020-2021? </a:t>
            </a:r>
          </a:p>
          <a:p>
            <a:r>
              <a:rPr lang="en-US" dirty="0"/>
              <a:t>What specific alternatives should we research and explore at future meetings?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F8A0-B379-064B-B391-3DDBCD603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4846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Future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6031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A7CE0-81C1-6F48-B399-487C91B1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Future Topics/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9C1C-4660-C84F-BC6F-739CC7EBE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 we prepare for future meetings, what issues should be prioritized?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the next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CB64-D53E-EB43-9A10-3DE490C98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33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232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4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38C20FE8-50A7-8249-85AA-C3AAD1140842}"/>
              </a:ext>
            </a:extLst>
          </p:cNvPr>
          <p:cNvSpPr txBox="1"/>
          <p:nvPr/>
        </p:nvSpPr>
        <p:spPr>
          <a:xfrm>
            <a:off x="234833" y="809469"/>
            <a:ext cx="8024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Goals:</a:t>
            </a:r>
            <a:endParaRPr lang="en-US" dirty="0"/>
          </a:p>
          <a:p>
            <a:r>
              <a:rPr lang="en-US" dirty="0"/>
              <a:t>All Students Proficient and Showing Growth in All Assessed Areas</a:t>
            </a:r>
          </a:p>
          <a:p>
            <a:r>
              <a:rPr lang="en-US" dirty="0"/>
              <a:t>Every Student Graduates from High School and is Ready for College and Career</a:t>
            </a:r>
          </a:p>
          <a:p>
            <a:r>
              <a:rPr lang="en-US" dirty="0"/>
              <a:t>Every Child Has Access to a High-Quality Early Childhood Program</a:t>
            </a:r>
          </a:p>
          <a:p>
            <a:r>
              <a:rPr lang="en-US" dirty="0"/>
              <a:t>Every School Has Effective Teachers and Leaders</a:t>
            </a:r>
          </a:p>
          <a:p>
            <a:r>
              <a:rPr lang="en-US" dirty="0"/>
              <a:t>Every Community Effectively Using a World-Class Data System to Improve Student Outcomes</a:t>
            </a:r>
          </a:p>
          <a:p>
            <a:r>
              <a:rPr lang="en-US" dirty="0"/>
              <a:t>Every School and District is Rated “C” or Higher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D829C-8F07-1044-937B-53613BBB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/>
              <a:t>State Board of Education Goals   </a:t>
            </a:r>
            <a:r>
              <a:rPr lang="en-US" sz="2400" dirty="0"/>
              <a:t> </a:t>
            </a:r>
            <a:r>
              <a:rPr lang="en" sz="1400" spc="300" dirty="0"/>
              <a:t>STRATEGIC PLAN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C8121-8186-4B49-9008-58F1EB1A1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983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0B937-AE5A-4C38-A579-C559504E3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76391"/>
              </p:ext>
            </p:extLst>
          </p:nvPr>
        </p:nvGraphicFramePr>
        <p:xfrm>
          <a:off x="1626376" y="718956"/>
          <a:ext cx="5528279" cy="3890460"/>
        </p:xfrm>
        <a:graphic>
          <a:graphicData uri="http://schemas.openxmlformats.org/drawingml/2006/table">
            <a:tbl>
              <a:tblPr/>
              <a:tblGrid>
                <a:gridCol w="1836758">
                  <a:extLst>
                    <a:ext uri="{9D8B030D-6E8A-4147-A177-3AD203B41FA5}">
                      <a16:colId xmlns:a16="http://schemas.microsoft.com/office/drawing/2014/main" val="4065937941"/>
                    </a:ext>
                  </a:extLst>
                </a:gridCol>
                <a:gridCol w="1944802">
                  <a:extLst>
                    <a:ext uri="{9D8B030D-6E8A-4147-A177-3AD203B41FA5}">
                      <a16:colId xmlns:a16="http://schemas.microsoft.com/office/drawing/2014/main" val="1838724077"/>
                    </a:ext>
                  </a:extLst>
                </a:gridCol>
                <a:gridCol w="954393">
                  <a:extLst>
                    <a:ext uri="{9D8B030D-6E8A-4147-A177-3AD203B41FA5}">
                      <a16:colId xmlns:a16="http://schemas.microsoft.com/office/drawing/2014/main" val="3559923516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1375105346"/>
                    </a:ext>
                  </a:extLst>
                </a:gridCol>
              </a:tblGrid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Name: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35497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Aberdeen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64404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Waveland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Federal Programs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Menotti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942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of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Member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Aultman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Rosemary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65110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Facilitator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Domaleski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0870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Public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46951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Copiah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 Coordinator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Demarrio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8114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Corinth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Specialist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4352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DeSoto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Accountability &amp; Research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Kuykendall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6953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Foundation for Excellence in Education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Expert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Hovanetz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0821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on School Accreditation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7396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Lowndes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Deputy Superintendent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91029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 County Schools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Seals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1582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and Reporting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Donovan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8904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Accountability Officer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Vanderford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210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District and School Performance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Burrow 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23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Albany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Evans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11805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Noxubee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Baliko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48978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 Springs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Tiblier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5527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Petal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Student Assessment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349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 County School District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Pambianchi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86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Senatobia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Brewer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Elaine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470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Aaron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5501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Starkville-Oktibbeha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Peasant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Eddie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13778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Sunflower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Miskia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3863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Tunica County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Pulley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Margie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33214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County School District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Superintendent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Faulkner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Windy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6568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Vicksburg Warren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LaToya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0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90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8566EF-9BD0-2144-8D55-0DE38D33785A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FF771-52A4-491F-ABCF-F37BD2D85C3C}"/>
              </a:ext>
            </a:extLst>
          </p:cNvPr>
          <p:cNvSpPr txBox="1"/>
          <p:nvPr/>
        </p:nvSpPr>
        <p:spPr>
          <a:xfrm>
            <a:off x="708539" y="1148984"/>
            <a:ext cx="71393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9:00 a.m.	Welcome and Introductions			</a:t>
            </a:r>
          </a:p>
          <a:p>
            <a:r>
              <a:rPr lang="en-US" dirty="0"/>
              <a:t>	Review Meeting Notes	</a:t>
            </a:r>
          </a:p>
          <a:p>
            <a:r>
              <a:rPr lang="en-US" dirty="0"/>
              <a:t>	Updates from MDE</a:t>
            </a:r>
          </a:p>
          <a:p>
            <a:endParaRPr lang="en-US" dirty="0"/>
          </a:p>
          <a:p>
            <a:r>
              <a:rPr lang="en-US" dirty="0"/>
              <a:t> 9:20 a.m.	Incorporating College/ Career Readiness in Accountability</a:t>
            </a:r>
          </a:p>
          <a:p>
            <a:endParaRPr lang="en-US" dirty="0"/>
          </a:p>
          <a:p>
            <a:r>
              <a:rPr lang="en-US" dirty="0"/>
              <a:t>10:00 a.m.	Break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10:15 a.m.	Review of Accountability Indicators </a:t>
            </a:r>
          </a:p>
          <a:p>
            <a:endParaRPr lang="en-US" dirty="0"/>
          </a:p>
          <a:p>
            <a:r>
              <a:rPr lang="en-US" dirty="0"/>
              <a:t>11:15 a.m.  Prioritizing Future Topics</a:t>
            </a:r>
          </a:p>
          <a:p>
            <a:endParaRPr lang="en-US" dirty="0"/>
          </a:p>
          <a:p>
            <a:r>
              <a:rPr lang="en-US" dirty="0"/>
              <a:t>11:30 a.m. 	Adjourn</a:t>
            </a:r>
          </a:p>
        </p:txBody>
      </p:sp>
    </p:spTree>
    <p:extLst>
      <p:ext uri="{BB962C8B-B14F-4D97-AF65-F5344CB8AC3E}">
        <p14:creationId xmlns:p14="http://schemas.microsoft.com/office/powerpoint/2010/main" val="7156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 and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purpose is to help MDE make good decisions about the design and implementation of the state, school accountability system under ESSA</a:t>
            </a:r>
          </a:p>
          <a:p>
            <a:r>
              <a:rPr lang="en-US" dirty="0"/>
              <a:t>We will focus on </a:t>
            </a:r>
            <a:r>
              <a:rPr lang="en-US" b="1" i="1" dirty="0"/>
              <a:t>identifying policy priorities </a:t>
            </a:r>
            <a:r>
              <a:rPr lang="en-US" dirty="0"/>
              <a:t>and identifying decisions in support of those priorities that are technically defensible and operationally feasible</a:t>
            </a:r>
          </a:p>
          <a:p>
            <a:r>
              <a:rPr lang="en-US" dirty="0"/>
              <a:t>Feedback from the Task Force is received as a recommendation to the department </a:t>
            </a:r>
          </a:p>
        </p:txBody>
      </p:sp>
    </p:spTree>
    <p:extLst>
      <p:ext uri="{BB962C8B-B14F-4D97-AF65-F5344CB8AC3E}">
        <p14:creationId xmlns:p14="http://schemas.microsoft.com/office/powerpoint/2010/main" val="74326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79B10-F168-1743-AD27-9CFFCDE4E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Ground Rules/ Group Norms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625B-3DD4-D54D-9627-D048A6633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2" y="720364"/>
            <a:ext cx="8294915" cy="3217863"/>
          </a:xfrm>
        </p:spPr>
        <p:txBody>
          <a:bodyPr/>
          <a:lstStyle/>
          <a:p>
            <a:r>
              <a:rPr lang="en-US" sz="1400" b="1" dirty="0"/>
              <a:t>Listen actively and attentively; ask for clarification as needed</a:t>
            </a:r>
          </a:p>
          <a:p>
            <a:r>
              <a:rPr lang="en-US" sz="1400" b="1" dirty="0"/>
              <a:t>Everyone should have an opportunity to ‘be heard’ without interruption and to receive courteous feedback</a:t>
            </a:r>
          </a:p>
          <a:p>
            <a:r>
              <a:rPr lang="en-US" sz="1400" b="1" dirty="0"/>
              <a:t>Critique ideas, not people or organizations</a:t>
            </a:r>
          </a:p>
          <a:p>
            <a:r>
              <a:rPr lang="en-US" sz="1400" b="1" dirty="0"/>
              <a:t>Build on one another’s comments; work toward shared understanding</a:t>
            </a:r>
          </a:p>
          <a:p>
            <a:r>
              <a:rPr lang="en-US" sz="1400" b="1" dirty="0"/>
              <a:t>We will attempt to make decisions based on group consensus, but when necessary we will take a vote</a:t>
            </a:r>
          </a:p>
          <a:p>
            <a:r>
              <a:rPr lang="en-US" sz="1400" b="1" dirty="0"/>
              <a:t>When/ if requested do not disclosure confidential information </a:t>
            </a:r>
          </a:p>
          <a:p>
            <a:r>
              <a:rPr lang="en-US" sz="1400" b="1" dirty="0"/>
              <a:t>At the end of each meeting we will prioritize topics for future meetings and discuss action items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0086-C340-3946-A242-6A54B2E87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21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638" y="1701800"/>
            <a:ext cx="6813550" cy="855663"/>
          </a:xfrm>
        </p:spPr>
        <p:txBody>
          <a:bodyPr/>
          <a:lstStyle/>
          <a:p>
            <a:r>
              <a:rPr lang="en-US" sz="3200" dirty="0"/>
              <a:t>College/ Career Readiness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274037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E_blank template" id="{A72772A2-276F-5A4A-AF91-CCDCB75C27E9}" vid="{D5DF34BD-99C2-DE4E-BC83-08FF9AC5206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1696</Words>
  <Application>Microsoft Office PowerPoint</Application>
  <PresentationFormat>On-screen Show (16:9)</PresentationFormat>
  <Paragraphs>346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Helvetica</vt:lpstr>
      <vt:lpstr>Times New Roman</vt:lpstr>
      <vt:lpstr>simple-light-2</vt:lpstr>
      <vt:lpstr>PowerPoint Presentation</vt:lpstr>
      <vt:lpstr>PowerPoint Presentation</vt:lpstr>
      <vt:lpstr>PowerPoint Presentation</vt:lpstr>
      <vt:lpstr>State Board of Education Goals   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Banks</dc:creator>
  <cp:lastModifiedBy>Alan Burrow</cp:lastModifiedBy>
  <cp:revision>177</cp:revision>
  <cp:lastPrinted>2017-08-10T17:40:56Z</cp:lastPrinted>
  <dcterms:created xsi:type="dcterms:W3CDTF">2017-07-07T21:24:14Z</dcterms:created>
  <dcterms:modified xsi:type="dcterms:W3CDTF">2020-10-06T13:47:47Z</dcterms:modified>
</cp:coreProperties>
</file>