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8"/>
  </p:notesMasterIdLst>
  <p:handoutMasterIdLst>
    <p:handoutMasterId r:id="rId39"/>
  </p:handoutMasterIdLst>
  <p:sldIdLst>
    <p:sldId id="297" r:id="rId2"/>
    <p:sldId id="429" r:id="rId3"/>
    <p:sldId id="290" r:id="rId4"/>
    <p:sldId id="428" r:id="rId5"/>
    <p:sldId id="304" r:id="rId6"/>
    <p:sldId id="305" r:id="rId7"/>
    <p:sldId id="306" r:id="rId8"/>
    <p:sldId id="355" r:id="rId9"/>
    <p:sldId id="430" r:id="rId10"/>
    <p:sldId id="449" r:id="rId11"/>
    <p:sldId id="450" r:id="rId12"/>
    <p:sldId id="454" r:id="rId13"/>
    <p:sldId id="452" r:id="rId14"/>
    <p:sldId id="451" r:id="rId15"/>
    <p:sldId id="455" r:id="rId16"/>
    <p:sldId id="456" r:id="rId17"/>
    <p:sldId id="457" r:id="rId18"/>
    <p:sldId id="421" r:id="rId19"/>
    <p:sldId id="422" r:id="rId20"/>
    <p:sldId id="461" r:id="rId21"/>
    <p:sldId id="471" r:id="rId22"/>
    <p:sldId id="472" r:id="rId23"/>
    <p:sldId id="473" r:id="rId24"/>
    <p:sldId id="444" r:id="rId25"/>
    <p:sldId id="463" r:id="rId26"/>
    <p:sldId id="464" r:id="rId27"/>
    <p:sldId id="308" r:id="rId28"/>
    <p:sldId id="411" r:id="rId29"/>
    <p:sldId id="460" r:id="rId30"/>
    <p:sldId id="467" r:id="rId31"/>
    <p:sldId id="474" r:id="rId32"/>
    <p:sldId id="475" r:id="rId33"/>
    <p:sldId id="470" r:id="rId34"/>
    <p:sldId id="418" r:id="rId35"/>
    <p:sldId id="419" r:id="rId36"/>
    <p:sldId id="302" r:id="rId37"/>
  </p:sldIdLst>
  <p:sldSz cx="9144000" cy="5143500" type="screen16x9"/>
  <p:notesSz cx="68580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4F54C6E6-5AC1-C641-8F4B-A0CB6A2508FC}">
          <p14:sldIdLst>
            <p14:sldId id="297"/>
            <p14:sldId id="429"/>
            <p14:sldId id="290"/>
            <p14:sldId id="428"/>
            <p14:sldId id="304"/>
            <p14:sldId id="305"/>
            <p14:sldId id="306"/>
            <p14:sldId id="355"/>
            <p14:sldId id="430"/>
            <p14:sldId id="449"/>
            <p14:sldId id="450"/>
            <p14:sldId id="454"/>
            <p14:sldId id="452"/>
            <p14:sldId id="451"/>
            <p14:sldId id="455"/>
            <p14:sldId id="456"/>
            <p14:sldId id="457"/>
            <p14:sldId id="421"/>
            <p14:sldId id="422"/>
            <p14:sldId id="461"/>
            <p14:sldId id="471"/>
            <p14:sldId id="472"/>
            <p14:sldId id="473"/>
            <p14:sldId id="444"/>
            <p14:sldId id="463"/>
            <p14:sldId id="464"/>
            <p14:sldId id="308"/>
            <p14:sldId id="411"/>
            <p14:sldId id="460"/>
            <p14:sldId id="467"/>
            <p14:sldId id="474"/>
            <p14:sldId id="475"/>
            <p14:sldId id="470"/>
            <p14:sldId id="418"/>
            <p14:sldId id="419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issa Banks" initials="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81" autoAdjust="0"/>
    <p:restoredTop sz="94558" autoAdjust="0"/>
  </p:normalViewPr>
  <p:slideViewPr>
    <p:cSldViewPr snapToGrid="0" snapToObjects="1">
      <p:cViewPr varScale="1">
        <p:scale>
          <a:sx n="155" d="100"/>
          <a:sy n="155" d="100"/>
        </p:scale>
        <p:origin x="208" y="2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9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85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F99E9B-2256-B94B-870D-B52ECB7FFD10}" type="doc">
      <dgm:prSet loTypeId="urn:microsoft.com/office/officeart/2005/8/layout/funnel1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57D1149-902A-6A47-827A-1A1F87C449F4}">
      <dgm:prSet phldrT="[Text]"/>
      <dgm:spPr/>
      <dgm:t>
        <a:bodyPr/>
        <a:lstStyle/>
        <a:p>
          <a:r>
            <a:rPr lang="en-US" dirty="0"/>
            <a:t>8</a:t>
          </a:r>
          <a:r>
            <a:rPr lang="en-US" baseline="30000" dirty="0"/>
            <a:t>th</a:t>
          </a:r>
          <a:r>
            <a:rPr lang="en-US" dirty="0"/>
            <a:t> grade priors</a:t>
          </a:r>
        </a:p>
      </dgm:t>
    </dgm:pt>
    <dgm:pt modelId="{7A594378-0291-E448-804E-D75C0E92A021}" type="parTrans" cxnId="{2D5BAE91-A246-AE43-9763-AE57489D6325}">
      <dgm:prSet/>
      <dgm:spPr/>
      <dgm:t>
        <a:bodyPr/>
        <a:lstStyle/>
        <a:p>
          <a:endParaRPr lang="en-US"/>
        </a:p>
      </dgm:t>
    </dgm:pt>
    <dgm:pt modelId="{63E5C0F8-4ADD-7A4C-BA7E-FB1441EAF107}" type="sibTrans" cxnId="{2D5BAE91-A246-AE43-9763-AE57489D6325}">
      <dgm:prSet/>
      <dgm:spPr/>
      <dgm:t>
        <a:bodyPr/>
        <a:lstStyle/>
        <a:p>
          <a:endParaRPr lang="en-US"/>
        </a:p>
      </dgm:t>
    </dgm:pt>
    <dgm:pt modelId="{05FDB395-1324-AE4C-8C54-4A18AE03A0D0}">
      <dgm:prSet phldrT="[Text]"/>
      <dgm:spPr/>
      <dgm:t>
        <a:bodyPr/>
        <a:lstStyle/>
        <a:p>
          <a:r>
            <a:rPr lang="en-US" dirty="0"/>
            <a:t>7</a:t>
          </a:r>
          <a:r>
            <a:rPr lang="en-US" baseline="30000" dirty="0"/>
            <a:t>th</a:t>
          </a:r>
          <a:r>
            <a:rPr lang="en-US" dirty="0"/>
            <a:t> grade priors</a:t>
          </a:r>
        </a:p>
      </dgm:t>
    </dgm:pt>
    <dgm:pt modelId="{B3580154-06F4-6A42-B7A1-FFC873D6B240}" type="parTrans" cxnId="{19AB82C2-74FB-174D-BBDA-2F7BEF5DA293}">
      <dgm:prSet/>
      <dgm:spPr/>
      <dgm:t>
        <a:bodyPr/>
        <a:lstStyle/>
        <a:p>
          <a:endParaRPr lang="en-US"/>
        </a:p>
      </dgm:t>
    </dgm:pt>
    <dgm:pt modelId="{88EA34D1-0364-DC49-8CBE-3DE87389A6C2}" type="sibTrans" cxnId="{19AB82C2-74FB-174D-BBDA-2F7BEF5DA293}">
      <dgm:prSet/>
      <dgm:spPr/>
      <dgm:t>
        <a:bodyPr/>
        <a:lstStyle/>
        <a:p>
          <a:endParaRPr lang="en-US"/>
        </a:p>
      </dgm:t>
    </dgm:pt>
    <dgm:pt modelId="{651CF9A5-2623-6742-BD70-F1FACD9FCA3D}">
      <dgm:prSet phldrT="[Text]"/>
      <dgm:spPr/>
      <dgm:t>
        <a:bodyPr/>
        <a:lstStyle/>
        <a:p>
          <a:r>
            <a:rPr lang="en-US" dirty="0"/>
            <a:t>6th grade priors</a:t>
          </a:r>
        </a:p>
      </dgm:t>
    </dgm:pt>
    <dgm:pt modelId="{8C25B505-74B9-C04C-BC0C-6B1BB67F1EFB}" type="parTrans" cxnId="{5F2DD469-F936-1C4F-8FAE-2CAE552B3C28}">
      <dgm:prSet/>
      <dgm:spPr/>
      <dgm:t>
        <a:bodyPr/>
        <a:lstStyle/>
        <a:p>
          <a:endParaRPr lang="en-US"/>
        </a:p>
      </dgm:t>
    </dgm:pt>
    <dgm:pt modelId="{BEA99F89-30BB-1648-8C67-1FF297C91FE8}" type="sibTrans" cxnId="{5F2DD469-F936-1C4F-8FAE-2CAE552B3C28}">
      <dgm:prSet/>
      <dgm:spPr/>
      <dgm:t>
        <a:bodyPr/>
        <a:lstStyle/>
        <a:p>
          <a:endParaRPr lang="en-US"/>
        </a:p>
      </dgm:t>
    </dgm:pt>
    <dgm:pt modelId="{003D8316-20CE-F040-8AEE-212027A2C659}">
      <dgm:prSet phldrT="[Text]"/>
      <dgm:spPr/>
      <dgm:t>
        <a:bodyPr/>
        <a:lstStyle/>
        <a:p>
          <a:r>
            <a:rPr lang="en-US" dirty="0"/>
            <a:t>Combined distribution of standardized scores</a:t>
          </a:r>
        </a:p>
      </dgm:t>
    </dgm:pt>
    <dgm:pt modelId="{4D329DE6-D751-A042-88C2-20C476B47942}" type="parTrans" cxnId="{C814028E-3C73-364D-82AD-802682CCB9EC}">
      <dgm:prSet/>
      <dgm:spPr/>
      <dgm:t>
        <a:bodyPr/>
        <a:lstStyle/>
        <a:p>
          <a:endParaRPr lang="en-US"/>
        </a:p>
      </dgm:t>
    </dgm:pt>
    <dgm:pt modelId="{AB79DD0D-AC28-BD47-9A39-91DF9F0F2911}" type="sibTrans" cxnId="{C814028E-3C73-364D-82AD-802682CCB9EC}">
      <dgm:prSet/>
      <dgm:spPr/>
      <dgm:t>
        <a:bodyPr/>
        <a:lstStyle/>
        <a:p>
          <a:endParaRPr lang="en-US"/>
        </a:p>
      </dgm:t>
    </dgm:pt>
    <dgm:pt modelId="{25660B86-2194-3E40-9372-F77200434B33}" type="pres">
      <dgm:prSet presAssocID="{6EF99E9B-2256-B94B-870D-B52ECB7FFD10}" presName="Name0" presStyleCnt="0">
        <dgm:presLayoutVars>
          <dgm:chMax val="4"/>
          <dgm:resizeHandles val="exact"/>
        </dgm:presLayoutVars>
      </dgm:prSet>
      <dgm:spPr/>
    </dgm:pt>
    <dgm:pt modelId="{4026E51E-25FA-214F-AB42-994A778F6A1E}" type="pres">
      <dgm:prSet presAssocID="{6EF99E9B-2256-B94B-870D-B52ECB7FFD10}" presName="ellipse" presStyleLbl="trBgShp" presStyleIdx="0" presStyleCnt="1"/>
      <dgm:spPr/>
    </dgm:pt>
    <dgm:pt modelId="{D77A8EA7-8CFB-F748-B87A-2EDD73CBD13C}" type="pres">
      <dgm:prSet presAssocID="{6EF99E9B-2256-B94B-870D-B52ECB7FFD10}" presName="arrow1" presStyleLbl="fgShp" presStyleIdx="0" presStyleCnt="1"/>
      <dgm:spPr/>
    </dgm:pt>
    <dgm:pt modelId="{8DA283C5-4837-764B-B446-B30774B51FE5}" type="pres">
      <dgm:prSet presAssocID="{6EF99E9B-2256-B94B-870D-B52ECB7FFD10}" presName="rectangle" presStyleLbl="revTx" presStyleIdx="0" presStyleCnt="1" custScaleX="187993">
        <dgm:presLayoutVars>
          <dgm:bulletEnabled val="1"/>
        </dgm:presLayoutVars>
      </dgm:prSet>
      <dgm:spPr/>
    </dgm:pt>
    <dgm:pt modelId="{FF7F2BE4-C0A9-CD4A-A0A3-7979C5DDFA08}" type="pres">
      <dgm:prSet presAssocID="{05FDB395-1324-AE4C-8C54-4A18AE03A0D0}" presName="item1" presStyleLbl="node1" presStyleIdx="0" presStyleCnt="3">
        <dgm:presLayoutVars>
          <dgm:bulletEnabled val="1"/>
        </dgm:presLayoutVars>
      </dgm:prSet>
      <dgm:spPr/>
    </dgm:pt>
    <dgm:pt modelId="{2506AE63-81FD-554B-8A86-B7815E723400}" type="pres">
      <dgm:prSet presAssocID="{651CF9A5-2623-6742-BD70-F1FACD9FCA3D}" presName="item2" presStyleLbl="node1" presStyleIdx="1" presStyleCnt="3">
        <dgm:presLayoutVars>
          <dgm:bulletEnabled val="1"/>
        </dgm:presLayoutVars>
      </dgm:prSet>
      <dgm:spPr/>
    </dgm:pt>
    <dgm:pt modelId="{BAFF6D8A-184E-A742-8E72-4E3A18E97972}" type="pres">
      <dgm:prSet presAssocID="{003D8316-20CE-F040-8AEE-212027A2C659}" presName="item3" presStyleLbl="node1" presStyleIdx="2" presStyleCnt="3">
        <dgm:presLayoutVars>
          <dgm:bulletEnabled val="1"/>
        </dgm:presLayoutVars>
      </dgm:prSet>
      <dgm:spPr/>
    </dgm:pt>
    <dgm:pt modelId="{F632D3D8-8986-C741-A19E-628A71D39D6A}" type="pres">
      <dgm:prSet presAssocID="{6EF99E9B-2256-B94B-870D-B52ECB7FFD10}" presName="funnel" presStyleLbl="trAlignAcc1" presStyleIdx="0" presStyleCnt="1"/>
      <dgm:spPr/>
    </dgm:pt>
  </dgm:ptLst>
  <dgm:cxnLst>
    <dgm:cxn modelId="{5F2DD469-F936-1C4F-8FAE-2CAE552B3C28}" srcId="{6EF99E9B-2256-B94B-870D-B52ECB7FFD10}" destId="{651CF9A5-2623-6742-BD70-F1FACD9FCA3D}" srcOrd="2" destOrd="0" parTransId="{8C25B505-74B9-C04C-BC0C-6B1BB67F1EFB}" sibTransId="{BEA99F89-30BB-1648-8C67-1FF297C91FE8}"/>
    <dgm:cxn modelId="{C814028E-3C73-364D-82AD-802682CCB9EC}" srcId="{6EF99E9B-2256-B94B-870D-B52ECB7FFD10}" destId="{003D8316-20CE-F040-8AEE-212027A2C659}" srcOrd="3" destOrd="0" parTransId="{4D329DE6-D751-A042-88C2-20C476B47942}" sibTransId="{AB79DD0D-AC28-BD47-9A39-91DF9F0F2911}"/>
    <dgm:cxn modelId="{2D5BAE91-A246-AE43-9763-AE57489D6325}" srcId="{6EF99E9B-2256-B94B-870D-B52ECB7FFD10}" destId="{357D1149-902A-6A47-827A-1A1F87C449F4}" srcOrd="0" destOrd="0" parTransId="{7A594378-0291-E448-804E-D75C0E92A021}" sibTransId="{63E5C0F8-4ADD-7A4C-BA7E-FB1441EAF107}"/>
    <dgm:cxn modelId="{19AB82C2-74FB-174D-BBDA-2F7BEF5DA293}" srcId="{6EF99E9B-2256-B94B-870D-B52ECB7FFD10}" destId="{05FDB395-1324-AE4C-8C54-4A18AE03A0D0}" srcOrd="1" destOrd="0" parTransId="{B3580154-06F4-6A42-B7A1-FFC873D6B240}" sibTransId="{88EA34D1-0364-DC49-8CBE-3DE87389A6C2}"/>
    <dgm:cxn modelId="{C33C63C9-D8FA-9B43-BD1F-15F33B04C0AE}" type="presOf" srcId="{651CF9A5-2623-6742-BD70-F1FACD9FCA3D}" destId="{FF7F2BE4-C0A9-CD4A-A0A3-7979C5DDFA08}" srcOrd="0" destOrd="0" presId="urn:microsoft.com/office/officeart/2005/8/layout/funnel1"/>
    <dgm:cxn modelId="{CC8D09D7-2AED-3B47-A739-2C9D6A95996E}" type="presOf" srcId="{6EF99E9B-2256-B94B-870D-B52ECB7FFD10}" destId="{25660B86-2194-3E40-9372-F77200434B33}" srcOrd="0" destOrd="0" presId="urn:microsoft.com/office/officeart/2005/8/layout/funnel1"/>
    <dgm:cxn modelId="{4F850FED-0B89-BE49-968E-1E7583C4BD93}" type="presOf" srcId="{357D1149-902A-6A47-827A-1A1F87C449F4}" destId="{BAFF6D8A-184E-A742-8E72-4E3A18E97972}" srcOrd="0" destOrd="0" presId="urn:microsoft.com/office/officeart/2005/8/layout/funnel1"/>
    <dgm:cxn modelId="{7B8242F4-AD27-754B-972B-D07109EB7120}" type="presOf" srcId="{003D8316-20CE-F040-8AEE-212027A2C659}" destId="{8DA283C5-4837-764B-B446-B30774B51FE5}" srcOrd="0" destOrd="0" presId="urn:microsoft.com/office/officeart/2005/8/layout/funnel1"/>
    <dgm:cxn modelId="{6F43A8FB-9E33-9244-81C2-F12821E1275B}" type="presOf" srcId="{05FDB395-1324-AE4C-8C54-4A18AE03A0D0}" destId="{2506AE63-81FD-554B-8A86-B7815E723400}" srcOrd="0" destOrd="0" presId="urn:microsoft.com/office/officeart/2005/8/layout/funnel1"/>
    <dgm:cxn modelId="{AF43E571-DFD8-2E4E-B59B-7448D7FBDB3F}" type="presParOf" srcId="{25660B86-2194-3E40-9372-F77200434B33}" destId="{4026E51E-25FA-214F-AB42-994A778F6A1E}" srcOrd="0" destOrd="0" presId="urn:microsoft.com/office/officeart/2005/8/layout/funnel1"/>
    <dgm:cxn modelId="{44CA4A9D-3DF6-9F47-97BA-8E62D41EF7D7}" type="presParOf" srcId="{25660B86-2194-3E40-9372-F77200434B33}" destId="{D77A8EA7-8CFB-F748-B87A-2EDD73CBD13C}" srcOrd="1" destOrd="0" presId="urn:microsoft.com/office/officeart/2005/8/layout/funnel1"/>
    <dgm:cxn modelId="{06EA7934-00DF-5849-AD32-8942FC58A910}" type="presParOf" srcId="{25660B86-2194-3E40-9372-F77200434B33}" destId="{8DA283C5-4837-764B-B446-B30774B51FE5}" srcOrd="2" destOrd="0" presId="urn:microsoft.com/office/officeart/2005/8/layout/funnel1"/>
    <dgm:cxn modelId="{DD3F6DCF-7681-5347-AB1C-186CAF48A1E1}" type="presParOf" srcId="{25660B86-2194-3E40-9372-F77200434B33}" destId="{FF7F2BE4-C0A9-CD4A-A0A3-7979C5DDFA08}" srcOrd="3" destOrd="0" presId="urn:microsoft.com/office/officeart/2005/8/layout/funnel1"/>
    <dgm:cxn modelId="{BA630C97-2729-F74B-92DB-01EBFE3267A7}" type="presParOf" srcId="{25660B86-2194-3E40-9372-F77200434B33}" destId="{2506AE63-81FD-554B-8A86-B7815E723400}" srcOrd="4" destOrd="0" presId="urn:microsoft.com/office/officeart/2005/8/layout/funnel1"/>
    <dgm:cxn modelId="{FF7879D7-B638-3D4D-9ADC-95D654AB8AD7}" type="presParOf" srcId="{25660B86-2194-3E40-9372-F77200434B33}" destId="{BAFF6D8A-184E-A742-8E72-4E3A18E97972}" srcOrd="5" destOrd="0" presId="urn:microsoft.com/office/officeart/2005/8/layout/funnel1"/>
    <dgm:cxn modelId="{E46140FA-9D61-2D4B-912A-F9FCD91C9B59}" type="presParOf" srcId="{25660B86-2194-3E40-9372-F77200434B33}" destId="{F632D3D8-8986-C741-A19E-628A71D39D6A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6E51E-25FA-214F-AB42-994A778F6A1E}">
      <dsp:nvSpPr>
        <dsp:cNvPr id="0" name=""/>
        <dsp:cNvSpPr/>
      </dsp:nvSpPr>
      <dsp:spPr>
        <a:xfrm>
          <a:off x="1210120" y="120202"/>
          <a:ext cx="2385551" cy="828470"/>
        </a:xfrm>
        <a:prstGeom prst="ellipse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A8EA7-8CFB-F748-B87A-2EDD73CBD13C}">
      <dsp:nvSpPr>
        <dsp:cNvPr id="0" name=""/>
        <dsp:cNvSpPr/>
      </dsp:nvSpPr>
      <dsp:spPr>
        <a:xfrm>
          <a:off x="2175436" y="2148845"/>
          <a:ext cx="462316" cy="295882"/>
        </a:xfrm>
        <a:prstGeom prst="down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A283C5-4837-764B-B446-B30774B51FE5}">
      <dsp:nvSpPr>
        <dsp:cNvPr id="0" name=""/>
        <dsp:cNvSpPr/>
      </dsp:nvSpPr>
      <dsp:spPr>
        <a:xfrm>
          <a:off x="320701" y="2385551"/>
          <a:ext cx="4171786" cy="554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Combined distribution of standardized scores</a:t>
          </a:r>
        </a:p>
      </dsp:txBody>
      <dsp:txXfrm>
        <a:off x="320701" y="2385551"/>
        <a:ext cx="4171786" cy="554779"/>
      </dsp:txXfrm>
    </dsp:sp>
    <dsp:sp modelId="{FF7F2BE4-C0A9-CD4A-A0A3-7979C5DDFA08}">
      <dsp:nvSpPr>
        <dsp:cNvPr id="0" name=""/>
        <dsp:cNvSpPr/>
      </dsp:nvSpPr>
      <dsp:spPr>
        <a:xfrm>
          <a:off x="2077425" y="1012657"/>
          <a:ext cx="832169" cy="832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6th grade priors</a:t>
          </a:r>
        </a:p>
      </dsp:txBody>
      <dsp:txXfrm>
        <a:off x="2199293" y="1134525"/>
        <a:ext cx="588433" cy="588433"/>
      </dsp:txXfrm>
    </dsp:sp>
    <dsp:sp modelId="{2506AE63-81FD-554B-8A86-B7815E723400}">
      <dsp:nvSpPr>
        <dsp:cNvPr id="0" name=""/>
        <dsp:cNvSpPr/>
      </dsp:nvSpPr>
      <dsp:spPr>
        <a:xfrm>
          <a:off x="1481962" y="388345"/>
          <a:ext cx="832169" cy="832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7</a:t>
          </a:r>
          <a:r>
            <a:rPr lang="en-US" sz="1400" kern="1200" baseline="30000" dirty="0"/>
            <a:t>th</a:t>
          </a:r>
          <a:r>
            <a:rPr lang="en-US" sz="1400" kern="1200" dirty="0"/>
            <a:t> grade priors</a:t>
          </a:r>
        </a:p>
      </dsp:txBody>
      <dsp:txXfrm>
        <a:off x="1603830" y="510213"/>
        <a:ext cx="588433" cy="588433"/>
      </dsp:txXfrm>
    </dsp:sp>
    <dsp:sp modelId="{BAFF6D8A-184E-A742-8E72-4E3A18E97972}">
      <dsp:nvSpPr>
        <dsp:cNvPr id="0" name=""/>
        <dsp:cNvSpPr/>
      </dsp:nvSpPr>
      <dsp:spPr>
        <a:xfrm>
          <a:off x="2332624" y="187145"/>
          <a:ext cx="832169" cy="832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8</a:t>
          </a:r>
          <a:r>
            <a:rPr lang="en-US" sz="1400" kern="1200" baseline="30000" dirty="0"/>
            <a:t>th</a:t>
          </a:r>
          <a:r>
            <a:rPr lang="en-US" sz="1400" kern="1200" dirty="0"/>
            <a:t> grade priors</a:t>
          </a:r>
        </a:p>
      </dsp:txBody>
      <dsp:txXfrm>
        <a:off x="2454492" y="309013"/>
        <a:ext cx="588433" cy="588433"/>
      </dsp:txXfrm>
    </dsp:sp>
    <dsp:sp modelId="{F632D3D8-8986-C741-A19E-628A71D39D6A}">
      <dsp:nvSpPr>
        <dsp:cNvPr id="0" name=""/>
        <dsp:cNvSpPr/>
      </dsp:nvSpPr>
      <dsp:spPr>
        <a:xfrm>
          <a:off x="1112109" y="18492"/>
          <a:ext cx="2588971" cy="2071176"/>
        </a:xfrm>
        <a:prstGeom prst="funnel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58358-716F-B541-B8E3-B6CD7F3CCC11}" type="datetimeFigureOut">
              <a:rPr lang="en-US" smtClean="0"/>
              <a:t>6/3/20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3E99C-1222-AB41-BFEE-14BC1467DD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8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98000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16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7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E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85"/>
          <p:cNvSpPr/>
          <p:nvPr userDrawn="1"/>
        </p:nvSpPr>
        <p:spPr>
          <a:xfrm>
            <a:off x="0" y="0"/>
            <a:ext cx="8566950" cy="5379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rgbClr val="CCCCCC"/>
              </a:solidFill>
            </a:endParaRPr>
          </a:p>
        </p:txBody>
      </p:sp>
      <p:sp>
        <p:nvSpPr>
          <p:cNvPr id="14" name="Shape 86"/>
          <p:cNvSpPr/>
          <p:nvPr userDrawn="1"/>
        </p:nvSpPr>
        <p:spPr>
          <a:xfrm>
            <a:off x="0" y="612229"/>
            <a:ext cx="7589520" cy="38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" name="Shape 79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550" y="4548250"/>
            <a:ext cx="1014449" cy="48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7"/>
          <p:cNvSpPr txBox="1"/>
          <p:nvPr userDrawn="1"/>
        </p:nvSpPr>
        <p:spPr>
          <a:xfrm>
            <a:off x="999985" y="979135"/>
            <a:ext cx="7566965" cy="3496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chemeClr val="accent3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en" sz="1800" dirty="0">
                <a:solidFill>
                  <a:schemeClr val="accent3">
                    <a:lumMod val="50000"/>
                  </a:schemeClr>
                </a:solidFill>
                <a:latin typeface="+mn-lt"/>
                <a:ea typeface="Open Sans"/>
                <a:cs typeface="Open Sans"/>
                <a:sym typeface="Open Sans"/>
              </a:rPr>
              <a:t>All Students Proficient and Showing Growth in All Assessed Areas</a:t>
            </a:r>
            <a:endParaRPr lang="en-US" sz="1800" dirty="0">
              <a:solidFill>
                <a:schemeClr val="accent3">
                  <a:lumMod val="50000"/>
                </a:schemeClr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chemeClr val="accent3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en" sz="1800" dirty="0">
                <a:solidFill>
                  <a:schemeClr val="accent3">
                    <a:lumMod val="50000"/>
                  </a:schemeClr>
                </a:solidFill>
                <a:latin typeface="+mn-lt"/>
                <a:ea typeface="Open Sans"/>
                <a:cs typeface="Open Sans"/>
                <a:sym typeface="Open Sans"/>
              </a:rPr>
              <a:t>Every Student Graduates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+mn-lt"/>
                <a:ea typeface="Open Sans"/>
                <a:cs typeface="Open Sans"/>
                <a:sym typeface="Open Sans"/>
              </a:rPr>
              <a:t>From </a:t>
            </a:r>
            <a:r>
              <a:rPr lang="en" sz="1800" dirty="0">
                <a:solidFill>
                  <a:schemeClr val="accent3">
                    <a:lumMod val="50000"/>
                  </a:schemeClr>
                </a:solidFill>
                <a:latin typeface="+mn-lt"/>
                <a:ea typeface="Open Sans"/>
                <a:cs typeface="Open Sans"/>
                <a:sym typeface="Open Sans"/>
              </a:rPr>
              <a:t>High School and is Ready for College and Career</a:t>
            </a:r>
            <a:endParaRPr lang="en-US" sz="1800" dirty="0">
              <a:solidFill>
                <a:schemeClr val="accent3">
                  <a:lumMod val="50000"/>
                </a:schemeClr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chemeClr val="accent3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en" sz="1800" dirty="0">
                <a:solidFill>
                  <a:schemeClr val="accent3">
                    <a:lumMod val="50000"/>
                  </a:schemeClr>
                </a:solidFill>
                <a:latin typeface="+mn-lt"/>
                <a:ea typeface="Open Sans"/>
                <a:cs typeface="Open Sans"/>
                <a:sym typeface="Open Sans"/>
              </a:rPr>
              <a:t>Every Child Has Access to a High-Quality Early Childhood Program</a:t>
            </a:r>
            <a:endParaRPr lang="en-US" sz="1800" dirty="0">
              <a:solidFill>
                <a:schemeClr val="accent3">
                  <a:lumMod val="50000"/>
                </a:schemeClr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chemeClr val="accent3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en" sz="1800" dirty="0">
                <a:solidFill>
                  <a:schemeClr val="accent3">
                    <a:lumMod val="50000"/>
                  </a:schemeClr>
                </a:solidFill>
                <a:latin typeface="+mn-lt"/>
                <a:ea typeface="Open Sans"/>
                <a:cs typeface="Open Sans"/>
                <a:sym typeface="Open Sans"/>
              </a:rPr>
              <a:t>Every School Has Effective Teachers and Leaders</a:t>
            </a:r>
            <a:endParaRPr lang="en-US" sz="1800" dirty="0">
              <a:solidFill>
                <a:schemeClr val="accent3">
                  <a:lumMod val="50000"/>
                </a:schemeClr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chemeClr val="accent3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en" sz="1800" dirty="0">
                <a:solidFill>
                  <a:schemeClr val="accent3">
                    <a:lumMod val="50000"/>
                  </a:schemeClr>
                </a:solidFill>
                <a:latin typeface="+mn-lt"/>
                <a:ea typeface="Open Sans"/>
                <a:cs typeface="Open Sans"/>
                <a:sym typeface="Open Sans"/>
              </a:rPr>
              <a:t>Every Community Effectively Using a World-Class Data System to Improve Student Outcomes</a:t>
            </a:r>
            <a:endParaRPr lang="en-US" sz="1800" dirty="0">
              <a:solidFill>
                <a:schemeClr val="accent3">
                  <a:lumMod val="50000"/>
                </a:schemeClr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15000"/>
              </a:lnSpc>
              <a:spcBef>
                <a:spcPts val="300"/>
              </a:spcBef>
              <a:spcAft>
                <a:spcPts val="800"/>
              </a:spcAft>
              <a:buClr>
                <a:schemeClr val="accent3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Every School and District is Rated “C” or Higher</a:t>
            </a:r>
          </a:p>
        </p:txBody>
      </p:sp>
      <p:sp>
        <p:nvSpPr>
          <p:cNvPr id="9" name="Shape 89"/>
          <p:cNvSpPr txBox="1"/>
          <p:nvPr userDrawn="1"/>
        </p:nvSpPr>
        <p:spPr>
          <a:xfrm>
            <a:off x="280188" y="47292"/>
            <a:ext cx="8397600" cy="4346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State Board of Education Goals </a:t>
            </a:r>
            <a:r>
              <a:rPr lang="en-US" sz="2400" b="1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" sz="1200" b="1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FIVE-YEAR STRATEGIC PLAN FOR 2016-2020</a:t>
            </a:r>
          </a:p>
        </p:txBody>
      </p:sp>
      <p:sp>
        <p:nvSpPr>
          <p:cNvPr id="10" name="Shape 19"/>
          <p:cNvSpPr txBox="1">
            <a:spLocks noGrp="1"/>
          </p:cNvSpPr>
          <p:nvPr>
            <p:ph type="sldNum" idx="12"/>
          </p:nvPr>
        </p:nvSpPr>
        <p:spPr>
          <a:xfrm>
            <a:off x="8481083" y="4887306"/>
            <a:ext cx="548700" cy="23367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r">
              <a:defRPr sz="105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5121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cked 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1"/>
          <p:cNvSpPr/>
          <p:nvPr userDrawn="1"/>
        </p:nvSpPr>
        <p:spPr>
          <a:xfrm>
            <a:off x="0" y="1702553"/>
            <a:ext cx="6004410" cy="85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" name="Shape 224"/>
          <p:cNvSpPr/>
          <p:nvPr userDrawn="1"/>
        </p:nvSpPr>
        <p:spPr>
          <a:xfrm>
            <a:off x="0" y="2656478"/>
            <a:ext cx="5080200" cy="99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" name="Shape 225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550" y="4548250"/>
            <a:ext cx="1014449" cy="48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01638" y="1701800"/>
            <a:ext cx="5602287" cy="85566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Tx/>
              <a:buNone/>
              <a:tabLst/>
              <a:defRPr lang="en" sz="5400" b="1" smtClean="0">
                <a:solidFill>
                  <a:srgbClr val="FFFFFF"/>
                </a:solidFill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Tx/>
              <a:buNone/>
              <a:tabLst/>
              <a:defRPr/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Open Sans"/>
                <a:cs typeface="Open Sans"/>
                <a:sym typeface="Open Sans"/>
              </a:rPr>
              <a:t>HEADING</a:t>
            </a:r>
            <a:endParaRPr lang="en" sz="1000" b="1" dirty="0">
              <a:solidFill>
                <a:srgbClr val="FFFFFF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01638" y="723900"/>
            <a:ext cx="5602287" cy="878375"/>
          </a:xfrm>
        </p:spPr>
        <p:txBody>
          <a:bodyPr anchor="t"/>
          <a:lstStyle>
            <a:lvl1pPr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STACKED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01638" y="2878138"/>
            <a:ext cx="4678362" cy="993775"/>
          </a:xfrm>
        </p:spPr>
        <p:txBody>
          <a:bodyPr/>
          <a:lstStyle>
            <a:lvl1pPr>
              <a:lnSpc>
                <a:spcPct val="114000"/>
              </a:lnSpc>
              <a:spcAft>
                <a:spcPts val="0"/>
              </a:spcAft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Shape 19"/>
          <p:cNvSpPr txBox="1">
            <a:spLocks noGrp="1"/>
          </p:cNvSpPr>
          <p:nvPr>
            <p:ph type="sldNum" idx="12"/>
          </p:nvPr>
        </p:nvSpPr>
        <p:spPr>
          <a:xfrm>
            <a:off x="8481083" y="4887306"/>
            <a:ext cx="548700" cy="23367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r">
              <a:defRPr sz="105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5"/>
          <p:cNvSpPr/>
          <p:nvPr userDrawn="1"/>
        </p:nvSpPr>
        <p:spPr>
          <a:xfrm>
            <a:off x="0" y="0"/>
            <a:ext cx="8566950" cy="5379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rgbClr val="CCCCCC"/>
              </a:solidFill>
            </a:endParaRPr>
          </a:p>
        </p:txBody>
      </p:sp>
      <p:sp>
        <p:nvSpPr>
          <p:cNvPr id="6" name="Shape 86"/>
          <p:cNvSpPr/>
          <p:nvPr userDrawn="1"/>
        </p:nvSpPr>
        <p:spPr>
          <a:xfrm>
            <a:off x="0" y="612229"/>
            <a:ext cx="7589520" cy="38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8" name="Shape 79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550" y="4548250"/>
            <a:ext cx="1014449" cy="48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11700" y="31531"/>
            <a:ext cx="8255250" cy="450443"/>
          </a:xfrm>
        </p:spPr>
        <p:txBody>
          <a:bodyPr anchor="ctr"/>
          <a:lstStyle>
            <a:lvl1pPr>
              <a:defRPr sz="3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15636" y="1152525"/>
            <a:ext cx="8294915" cy="3217863"/>
          </a:xfrm>
        </p:spPr>
        <p:txBody>
          <a:bodyPr/>
          <a:lstStyle>
            <a:lvl1pPr marL="342900" indent="-342900" defTabSz="457200">
              <a:buFont typeface="Arial" charset="0"/>
              <a:buChar char="•"/>
              <a:tabLst>
                <a:tab pos="457200" algn="l"/>
              </a:tabLst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endParaRPr lang="en-US" dirty="0"/>
          </a:p>
        </p:txBody>
      </p:sp>
      <p:sp>
        <p:nvSpPr>
          <p:cNvPr id="11" name="Shape 19"/>
          <p:cNvSpPr txBox="1">
            <a:spLocks noGrp="1"/>
          </p:cNvSpPr>
          <p:nvPr>
            <p:ph type="sldNum" idx="12"/>
          </p:nvPr>
        </p:nvSpPr>
        <p:spPr>
          <a:xfrm>
            <a:off x="8481083" y="4887306"/>
            <a:ext cx="548700" cy="23367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r">
              <a:defRPr sz="105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85"/>
          <p:cNvSpPr/>
          <p:nvPr userDrawn="1"/>
        </p:nvSpPr>
        <p:spPr>
          <a:xfrm>
            <a:off x="0" y="0"/>
            <a:ext cx="8566950" cy="5379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rgbClr val="CCCCCC"/>
              </a:solidFill>
            </a:endParaRPr>
          </a:p>
        </p:txBody>
      </p:sp>
      <p:sp>
        <p:nvSpPr>
          <p:cNvPr id="14" name="Shape 86"/>
          <p:cNvSpPr/>
          <p:nvPr userDrawn="1"/>
        </p:nvSpPr>
        <p:spPr>
          <a:xfrm>
            <a:off x="0" y="612229"/>
            <a:ext cx="7589520" cy="38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8" name="Shape 79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550" y="4548250"/>
            <a:ext cx="1014449" cy="48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11700" y="31531"/>
            <a:ext cx="8255250" cy="450443"/>
          </a:xfrm>
        </p:spPr>
        <p:txBody>
          <a:bodyPr anchor="ctr"/>
          <a:lstStyle>
            <a:lvl1pPr>
              <a:defRPr sz="32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" name="Shape 19"/>
          <p:cNvSpPr txBox="1">
            <a:spLocks noGrp="1"/>
          </p:cNvSpPr>
          <p:nvPr>
            <p:ph type="sldNum" idx="12"/>
          </p:nvPr>
        </p:nvSpPr>
        <p:spPr>
          <a:xfrm>
            <a:off x="8481083" y="4887306"/>
            <a:ext cx="548700" cy="23367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r">
              <a:defRPr sz="105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9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3056" y="283820"/>
            <a:ext cx="2630919" cy="12706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86"/>
          <p:cNvSpPr/>
          <p:nvPr userDrawn="1"/>
        </p:nvSpPr>
        <p:spPr>
          <a:xfrm>
            <a:off x="0" y="1663789"/>
            <a:ext cx="7589520" cy="38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47738" y="2019300"/>
            <a:ext cx="5278437" cy="677863"/>
          </a:xfrm>
        </p:spPr>
        <p:txBody>
          <a:bodyPr/>
          <a:lstStyle>
            <a:lvl1pPr>
              <a:defRPr sz="3600" b="1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47738" y="2809875"/>
            <a:ext cx="5278437" cy="150858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7" name="Shape 19"/>
          <p:cNvSpPr txBox="1">
            <a:spLocks noGrp="1"/>
          </p:cNvSpPr>
          <p:nvPr>
            <p:ph type="sldNum" idx="12"/>
          </p:nvPr>
        </p:nvSpPr>
        <p:spPr>
          <a:xfrm>
            <a:off x="8481083" y="4887306"/>
            <a:ext cx="548700" cy="23367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r">
              <a:defRPr sz="105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1"/>
          <p:cNvSpPr/>
          <p:nvPr userDrawn="1"/>
        </p:nvSpPr>
        <p:spPr>
          <a:xfrm>
            <a:off x="0" y="1702553"/>
            <a:ext cx="6004410" cy="85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" name="Shape 224"/>
          <p:cNvSpPr/>
          <p:nvPr userDrawn="1"/>
        </p:nvSpPr>
        <p:spPr>
          <a:xfrm>
            <a:off x="0" y="2656478"/>
            <a:ext cx="5080200" cy="99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" name="Shape 225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550" y="4548250"/>
            <a:ext cx="1014449" cy="48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01638" y="1701800"/>
            <a:ext cx="5602287" cy="85566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Tx/>
              <a:buNone/>
              <a:tabLst/>
              <a:defRPr lang="en" sz="5400" b="1" smtClean="0">
                <a:solidFill>
                  <a:srgbClr val="FFFFFF"/>
                </a:solidFill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Tx/>
              <a:buNone/>
              <a:tabLst/>
              <a:defRPr/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Open Sans"/>
                <a:cs typeface="Open Sans"/>
                <a:sym typeface="Open Sans"/>
              </a:rPr>
              <a:t>HEADING</a:t>
            </a:r>
            <a:endParaRPr lang="en" sz="1000" b="1" dirty="0">
              <a:solidFill>
                <a:srgbClr val="FFFFFF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8" name="Shape 19"/>
          <p:cNvSpPr txBox="1">
            <a:spLocks noGrp="1"/>
          </p:cNvSpPr>
          <p:nvPr>
            <p:ph type="sldNum" idx="12"/>
          </p:nvPr>
        </p:nvSpPr>
        <p:spPr>
          <a:xfrm>
            <a:off x="8481083" y="4887306"/>
            <a:ext cx="548700" cy="23367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r">
              <a:defRPr sz="105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8608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4"/>
          <p:cNvSpPr/>
          <p:nvPr userDrawn="1"/>
        </p:nvSpPr>
        <p:spPr>
          <a:xfrm>
            <a:off x="0" y="1983097"/>
            <a:ext cx="5080200" cy="7238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rgbClr val="00B0F0"/>
              </a:solidFill>
            </a:endParaRPr>
          </a:p>
        </p:txBody>
      </p:sp>
      <p:sp>
        <p:nvSpPr>
          <p:cNvPr id="8" name="Shape 59"/>
          <p:cNvSpPr/>
          <p:nvPr userDrawn="1"/>
        </p:nvSpPr>
        <p:spPr>
          <a:xfrm>
            <a:off x="0" y="2806520"/>
            <a:ext cx="4663440" cy="99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" name="Shape 61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0200" y="3759124"/>
            <a:ext cx="2130850" cy="10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12749" y="490538"/>
            <a:ext cx="6600525" cy="1428351"/>
          </a:xfrm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50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15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412750" y="2049463"/>
            <a:ext cx="4618038" cy="608012"/>
          </a:xfrm>
        </p:spPr>
        <p:txBody>
          <a:bodyPr anchor="ctr"/>
          <a:lstStyle>
            <a:lvl1pPr rtl="0">
              <a:spcBef>
                <a:spcPts val="0"/>
              </a:spcBef>
              <a:buNone/>
              <a:defRPr lang="en" sz="1800" dirty="0">
                <a:solidFill>
                  <a:srgbClr val="FFFFFF"/>
                </a:solidFill>
                <a:ea typeface="Open Sans"/>
                <a:cs typeface="Open Sans"/>
                <a:sym typeface="Open Sans"/>
              </a:defRPr>
            </a:lvl1pPr>
          </a:lstStyle>
          <a:p>
            <a:pPr lvl="0" rtl="0"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  <a:latin typeface="+mn-lt"/>
                <a:ea typeface="Open Sans"/>
                <a:cs typeface="Open Sans"/>
                <a:sym typeface="Open Sans"/>
              </a:rPr>
              <a:t>SUBHEAD</a:t>
            </a:r>
            <a:endParaRPr lang="en" sz="2000" dirty="0">
              <a:solidFill>
                <a:srgbClr val="FFFFFF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 Placeholder 17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412750" y="2906121"/>
            <a:ext cx="4083050" cy="499068"/>
          </a:xfrm>
        </p:spPr>
        <p:txBody>
          <a:bodyPr anchor="t"/>
          <a:lstStyle>
            <a:lvl1pPr algn="l">
              <a:spcBef>
                <a:spcPts val="0"/>
              </a:spcBef>
              <a:buNone/>
              <a:defRPr lang="en" sz="1800" dirty="0">
                <a:solidFill>
                  <a:schemeClr val="accent3">
                    <a:lumMod val="75000"/>
                  </a:schemeClr>
                </a:solidFill>
                <a:ea typeface="Open Sans"/>
                <a:cs typeface="Open Sans"/>
                <a:sym typeface="Open Sans"/>
              </a:defRPr>
            </a:lvl1pPr>
          </a:lstStyle>
          <a:p>
            <a:pPr lvl="0" algn="l">
              <a:spcBef>
                <a:spcPts val="0"/>
              </a:spcBef>
              <a:buNone/>
            </a:pPr>
            <a:r>
              <a:rPr lang="en-US" sz="1800" dirty="0">
                <a:latin typeface="+mn-lt"/>
                <a:ea typeface="Open Sans"/>
                <a:cs typeface="Open Sans"/>
                <a:sym typeface="Open Sans"/>
              </a:rPr>
              <a:t>Date</a:t>
            </a:r>
            <a:endParaRPr lang="en" sz="1800" dirty="0"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702660" y="3970650"/>
            <a:ext cx="4450615" cy="302899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Tx/>
              <a:buNone/>
              <a:tabLst/>
              <a:defRPr lang="en-US" sz="1800" b="1" smtClean="0">
                <a:solidFill>
                  <a:srgbClr val="CC0000"/>
                </a:solidFill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Tx/>
              <a:buNone/>
              <a:tabLst/>
              <a:defRPr/>
            </a:pPr>
            <a:r>
              <a:rPr lang="en-US" sz="2000" b="1" dirty="0">
                <a:solidFill>
                  <a:srgbClr val="CC0000"/>
                </a:solidFill>
                <a:latin typeface="+mn-lt"/>
                <a:ea typeface="Open Sans"/>
                <a:cs typeface="Open Sans"/>
                <a:sym typeface="Open Sans"/>
              </a:rPr>
              <a:t>Presenter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701925" y="4221678"/>
            <a:ext cx="4451350" cy="566222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400" baseline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07985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BE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8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566950" cy="5379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14" name="Shape 8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2229"/>
            <a:ext cx="7589520" cy="38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4" name="Shape 79">
            <a:extLst>
              <a:ext uri="{FF2B5EF4-FFF2-40B4-BE49-F238E27FC236}">
                <a16:creationId xmlns:a16="http://schemas.microsoft.com/office/drawing/2014/main" id="{5993BF0A-9390-7147-B0E1-6C1E8291710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-1" b="24635"/>
          <a:stretch/>
        </p:blipFill>
        <p:spPr>
          <a:xfrm>
            <a:off x="133550" y="4663510"/>
            <a:ext cx="1014449" cy="36925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 descr="Goal 6">
            <a:extLst>
              <a:ext uri="{FF2B5EF4-FFF2-40B4-BE49-F238E27FC236}">
                <a16:creationId xmlns:a16="http://schemas.microsoft.com/office/drawing/2014/main" id="{B212445C-D6B2-E24C-B0CD-56E7B22D8D1E}"/>
              </a:ext>
            </a:extLst>
          </p:cNvPr>
          <p:cNvSpPr txBox="1"/>
          <p:nvPr userDrawn="1"/>
        </p:nvSpPr>
        <p:spPr>
          <a:xfrm>
            <a:off x="7805424" y="819074"/>
            <a:ext cx="604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Shape 19"/>
          <p:cNvSpPr txBox="1">
            <a:spLocks noGrp="1"/>
          </p:cNvSpPr>
          <p:nvPr>
            <p:ph type="sldNum" idx="12"/>
          </p:nvPr>
        </p:nvSpPr>
        <p:spPr>
          <a:xfrm>
            <a:off x="8481083" y="4887306"/>
            <a:ext cx="548700" cy="23367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r">
              <a:defRPr sz="105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DCAB66-BFC7-664A-ACFC-8BFB9AA1D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833" y="3900"/>
            <a:ext cx="8520600" cy="572700"/>
          </a:xfrm>
        </p:spPr>
        <p:txBody>
          <a:bodyPr/>
          <a:lstStyle>
            <a:lvl1pPr>
              <a:spcBef>
                <a:spcPts val="0"/>
              </a:spcBef>
              <a:buNone/>
              <a:defRPr lang="en" sz="1200" b="1" spc="0" dirty="0">
                <a:solidFill>
                  <a:srgbClr val="0070C0"/>
                </a:solidFill>
                <a:ea typeface="Open Sans"/>
                <a:cs typeface="Open Sans"/>
                <a:sym typeface="Open Sans"/>
              </a:defRPr>
            </a:lvl1pPr>
          </a:lstStyle>
          <a:p>
            <a:pPr lv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State Board of Education Goals   </a:t>
            </a:r>
            <a:r>
              <a:rPr lang="en-US" sz="2400" b="1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" sz="1400" b="1" spc="300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STRATEGIC PLAN</a:t>
            </a:r>
            <a:endParaRPr lang="en" sz="1200" b="1" spc="300" dirty="0">
              <a:solidFill>
                <a:srgbClr val="0070C0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pic>
        <p:nvPicPr>
          <p:cNvPr id="12" name="Picture 11" descr="Goals:&#10;1. All Students Proficient and Showing Growth in All Assessed Areas&#10;2. Every Student Graduates from High School and is Ready for College and Career&#10;3. Every Child Has Access to a High-Quality Early Childhood Program&#10;4. Every School Has Effective Teachers and Leaders&#10;5. Every Community Effectively Using a World-Class Data System to Improve Student Outcomes&#10;6. Every School and District is Rated “C” or Higher">
            <a:extLst>
              <a:ext uri="{FF2B5EF4-FFF2-40B4-BE49-F238E27FC236}">
                <a16:creationId xmlns:a16="http://schemas.microsoft.com/office/drawing/2014/main" id="{66160CC4-325B-8D49-A6F8-03F9B01E8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471" b="24118"/>
          <a:stretch/>
        </p:blipFill>
        <p:spPr>
          <a:xfrm>
            <a:off x="304057" y="650929"/>
            <a:ext cx="8509530" cy="418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sion &amp; Miss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85"/>
          <p:cNvSpPr/>
          <p:nvPr userDrawn="1"/>
        </p:nvSpPr>
        <p:spPr>
          <a:xfrm>
            <a:off x="1" y="0"/>
            <a:ext cx="8566949" cy="5379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lIns="91426" tIns="91426" rIns="91426" bIns="91426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1">
              <a:solidFill>
                <a:srgbClr val="CCCCCC"/>
              </a:solidFill>
            </a:endParaRPr>
          </a:p>
        </p:txBody>
      </p:sp>
      <p:sp>
        <p:nvSpPr>
          <p:cNvPr id="19" name="Shape 86"/>
          <p:cNvSpPr/>
          <p:nvPr userDrawn="1"/>
        </p:nvSpPr>
        <p:spPr>
          <a:xfrm>
            <a:off x="1" y="612229"/>
            <a:ext cx="7589520" cy="38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lIns="91426" tIns="91426" rIns="91426" bIns="91426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1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809801" y="1093073"/>
            <a:ext cx="5961600" cy="1462747"/>
            <a:chOff x="1809800" y="1012003"/>
            <a:chExt cx="5961600" cy="1462747"/>
          </a:xfrm>
        </p:grpSpPr>
        <p:sp>
          <p:nvSpPr>
            <p:cNvPr id="5" name="Shape 72"/>
            <p:cNvSpPr txBox="1"/>
            <p:nvPr/>
          </p:nvSpPr>
          <p:spPr>
            <a:xfrm>
              <a:off x="1809800" y="1354550"/>
              <a:ext cx="5961600" cy="1120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500"/>
                </a:spcBef>
                <a:buNone/>
              </a:pPr>
              <a:r>
                <a:rPr lang="en" sz="1600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  <a:sym typeface="Open Sans"/>
                </a:rPr>
                <a:t>To create a world-class educational system that gives students the knowledge and skills to be successful in college and the workforce, and to flourish as parents and citizens</a:t>
              </a:r>
            </a:p>
          </p:txBody>
        </p:sp>
        <p:sp>
          <p:nvSpPr>
            <p:cNvPr id="6" name="Shape 73"/>
            <p:cNvSpPr txBox="1"/>
            <p:nvPr/>
          </p:nvSpPr>
          <p:spPr>
            <a:xfrm>
              <a:off x="1809800" y="1012003"/>
              <a:ext cx="1260900" cy="280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sz="20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  <a:sym typeface="Open Sans"/>
                </a:rPr>
                <a:t>VISION</a:t>
              </a:r>
              <a:endParaRPr lang="en" sz="1801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  <a:sym typeface="Open Sans"/>
              </a:endParaRPr>
            </a:p>
          </p:txBody>
        </p:sp>
        <p:cxnSp>
          <p:nvCxnSpPr>
            <p:cNvPr id="7" name="Shape 74"/>
            <p:cNvCxnSpPr/>
            <p:nvPr/>
          </p:nvCxnSpPr>
          <p:spPr>
            <a:xfrm>
              <a:off x="2812842" y="1255390"/>
              <a:ext cx="47592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8" name="Group 7"/>
          <p:cNvGrpSpPr/>
          <p:nvPr userDrawn="1"/>
        </p:nvGrpSpPr>
        <p:grpSpPr>
          <a:xfrm>
            <a:off x="1809802" y="2827456"/>
            <a:ext cx="5762242" cy="1341924"/>
            <a:chOff x="1809800" y="2665300"/>
            <a:chExt cx="5762242" cy="1341924"/>
          </a:xfrm>
        </p:grpSpPr>
        <p:sp>
          <p:nvSpPr>
            <p:cNvPr id="9" name="Shape 76"/>
            <p:cNvSpPr txBox="1"/>
            <p:nvPr/>
          </p:nvSpPr>
          <p:spPr>
            <a:xfrm>
              <a:off x="1809800" y="3049624"/>
              <a:ext cx="5685900" cy="957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500"/>
                </a:spcBef>
                <a:buNone/>
              </a:pPr>
              <a:r>
                <a:rPr lang="en" sz="1600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  <a:sym typeface="Open Sans"/>
                </a:rPr>
                <a:t>To provide leadership through the development of policy and accountability systems so that all students are prepared to compete in the global community</a:t>
              </a:r>
            </a:p>
          </p:txBody>
        </p:sp>
        <p:sp>
          <p:nvSpPr>
            <p:cNvPr id="10" name="Shape 77"/>
            <p:cNvSpPr txBox="1"/>
            <p:nvPr/>
          </p:nvSpPr>
          <p:spPr>
            <a:xfrm>
              <a:off x="1809800" y="2665300"/>
              <a:ext cx="1260900" cy="280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0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  <a:sym typeface="Open Sans"/>
                </a:rPr>
                <a:t>MISSION</a:t>
              </a:r>
            </a:p>
          </p:txBody>
        </p:sp>
        <p:cxnSp>
          <p:nvCxnSpPr>
            <p:cNvPr id="11" name="Shape 78"/>
            <p:cNvCxnSpPr/>
            <p:nvPr/>
          </p:nvCxnSpPr>
          <p:spPr>
            <a:xfrm>
              <a:off x="3000042" y="2910000"/>
              <a:ext cx="4572000" cy="0"/>
            </a:xfrm>
            <a:prstGeom prst="straightConnector1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pic>
        <p:nvPicPr>
          <p:cNvPr id="12" name="Shape 79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550" y="4548250"/>
            <a:ext cx="1014450" cy="48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89"/>
          <p:cNvSpPr txBox="1"/>
          <p:nvPr userDrawn="1"/>
        </p:nvSpPr>
        <p:spPr>
          <a:xfrm>
            <a:off x="266676" y="67800"/>
            <a:ext cx="8397600" cy="400302"/>
          </a:xfrm>
          <a:prstGeom prst="rect">
            <a:avLst/>
          </a:prstGeom>
          <a:noFill/>
          <a:ln>
            <a:noFill/>
          </a:ln>
        </p:spPr>
        <p:txBody>
          <a:bodyPr lIns="91426" tIns="91426" rIns="91426" bIns="91426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Mississippi</a:t>
            </a:r>
            <a:r>
              <a:rPr lang="en-US" sz="2400" b="1" baseline="0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 Department of Education</a:t>
            </a:r>
            <a:endParaRPr lang="en" sz="2400" b="1" dirty="0">
              <a:solidFill>
                <a:srgbClr val="0070C0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16" name="Shape 19"/>
          <p:cNvSpPr txBox="1">
            <a:spLocks noGrp="1"/>
          </p:cNvSpPr>
          <p:nvPr>
            <p:ph type="sldNum" idx="12"/>
          </p:nvPr>
        </p:nvSpPr>
        <p:spPr>
          <a:xfrm>
            <a:off x="8481083" y="4887307"/>
            <a:ext cx="548700" cy="23367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r">
              <a:defRPr sz="105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69568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50" r:id="rId3"/>
    <p:sldLayoutId id="2147483674" r:id="rId4"/>
    <p:sldLayoutId id="2147483673" r:id="rId5"/>
    <p:sldLayoutId id="2147483676" r:id="rId6"/>
    <p:sldLayoutId id="2147483677" r:id="rId7"/>
    <p:sldLayoutId id="2147483679" r:id="rId8"/>
    <p:sldLayoutId id="214748368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dirty="0"/>
              <a:t>Accountability Task Force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Via Webinar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June 3, 2020</a:t>
            </a:r>
          </a:p>
        </p:txBody>
      </p:sp>
    </p:spTree>
    <p:extLst>
      <p:ext uri="{BB962C8B-B14F-4D97-AF65-F5344CB8AC3E}">
        <p14:creationId xmlns:p14="http://schemas.microsoft.com/office/powerpoint/2010/main" val="280623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3AB21E-CA92-CC41-9FF5-849ABED493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8FA5C8-DBC2-1A48-9F88-8906B7376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6734" y="754960"/>
            <a:ext cx="8937266" cy="3991969"/>
          </a:xfrm>
        </p:spPr>
        <p:txBody>
          <a:bodyPr/>
          <a:lstStyle/>
          <a:p>
            <a:r>
              <a:rPr lang="en-US" sz="1800" dirty="0"/>
              <a:t>The purpose of this item is to explore how career readiness can be more fully represented in the state accountability system. 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In previous meetings, we have discussed two general approaches: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/>
              <a:t>	</a:t>
            </a:r>
            <a:r>
              <a:rPr lang="en-US" sz="1400" dirty="0"/>
              <a:t>1) Adding </a:t>
            </a:r>
            <a:r>
              <a:rPr lang="en-US" sz="1400" dirty="0" err="1"/>
              <a:t>WorkKeys</a:t>
            </a:r>
            <a:r>
              <a:rPr lang="en-US" sz="1400" dirty="0"/>
              <a:t>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400" dirty="0"/>
              <a:t>	2) Incorporating diploma eligibility in the model </a:t>
            </a:r>
          </a:p>
          <a:p>
            <a:pPr lvl="1"/>
            <a:endParaRPr lang="en-US" sz="100" dirty="0"/>
          </a:p>
          <a:p>
            <a:r>
              <a:rPr lang="en-US" sz="1800" dirty="0"/>
              <a:t>Key question for today: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/>
              <a:t>	</a:t>
            </a:r>
            <a:r>
              <a:rPr lang="en-US" sz="1400" dirty="0"/>
              <a:t>1) Is there a specific approach for implementation in 2020-2021 the task force is ready to endorse?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400" dirty="0"/>
              <a:t>	OR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400" dirty="0"/>
              <a:t>	2) Does the task force want to defer the decision pending additional information?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375F4-1A8A-D343-B483-C2083982C8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5563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C3C462-5E16-3246-9F0E-A1A4EEBA04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How is career readiness currently reflected?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9AF64-814F-C048-AFC2-D1F62EAA5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Acceleration (~50 points)</a:t>
            </a:r>
          </a:p>
          <a:p>
            <a:pPr lvl="1"/>
            <a:r>
              <a:rPr lang="en-US" sz="1800" dirty="0"/>
              <a:t>Participation/ Performance: </a:t>
            </a:r>
            <a:r>
              <a:rPr lang="en-US" sz="1800" dirty="0">
                <a:solidFill>
                  <a:schemeClr val="tx1"/>
                </a:solidFill>
              </a:rPr>
              <a:t>AP, IB, AICE, dual credit/enrollment, industry certification</a:t>
            </a:r>
          </a:p>
          <a:p>
            <a:pPr lvl="1"/>
            <a:r>
              <a:rPr lang="en-US" sz="1800" b="1" dirty="0"/>
              <a:t>College/ Career Readiness (~50)</a:t>
            </a:r>
          </a:p>
          <a:p>
            <a:pPr lvl="1"/>
            <a:r>
              <a:rPr lang="en-US" sz="1800" dirty="0"/>
              <a:t>Percent of students meeting ACT benchmarks</a:t>
            </a:r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76969-C28F-8240-BA9D-1348C0F7BA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20871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BF4773-F7E1-864A-B743-20631362BC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Potential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F0A40-DF8E-E349-9063-972D26AC64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 have revised the options presented at the last meeting:</a:t>
            </a:r>
          </a:p>
          <a:p>
            <a:r>
              <a:rPr lang="en-US" dirty="0"/>
              <a:t>Option 1: ACT </a:t>
            </a:r>
            <a:r>
              <a:rPr lang="en-US" u="sng" dirty="0"/>
              <a:t>or</a:t>
            </a:r>
            <a:r>
              <a:rPr lang="en-US" dirty="0"/>
              <a:t> </a:t>
            </a:r>
            <a:r>
              <a:rPr lang="en-US" dirty="0" err="1"/>
              <a:t>WorkKeys</a:t>
            </a:r>
            <a:r>
              <a:rPr lang="en-US" dirty="0"/>
              <a:t> serve as the components of the college and career readiness indicator</a:t>
            </a:r>
          </a:p>
          <a:p>
            <a:r>
              <a:rPr lang="en-US" dirty="0"/>
              <a:t>Option 2: Include diploma endorsement as a new component of acceleration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21852-5436-B641-BD74-5DCA4BB54F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20726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912D05-0F74-44E6-82EA-203C9B1D7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College and Career Readiness (CCR)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A383A-1154-4969-A258-F4D50FBB71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699" y="958055"/>
            <a:ext cx="1463040" cy="3200400"/>
          </a:xfrm>
          <a:solidFill>
            <a:schemeClr val="accent5">
              <a:lumMod val="50000"/>
            </a:schemeClr>
          </a:solidFill>
          <a:ln w="12700">
            <a:solidFill>
              <a:schemeClr val="dk1">
                <a:shade val="95000"/>
                <a:satMod val="105000"/>
              </a:schemeClr>
            </a:solidFill>
          </a:ln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</a:rPr>
              <a:t>CCR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</a:rPr>
              <a:t>(from ACT) includes: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</a:rPr>
              <a:t>50% English or Reading;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</a:rPr>
              <a:t>+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</a:rPr>
              <a:t>50% Math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8950F-F93A-4D7D-8E73-C97F08FDC0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CFEA8A5-DA27-4B86-BE20-DA4BAF1EB944}"/>
              </a:ext>
            </a:extLst>
          </p:cNvPr>
          <p:cNvSpPr txBox="1">
            <a:spLocks/>
          </p:cNvSpPr>
          <p:nvPr/>
        </p:nvSpPr>
        <p:spPr>
          <a:xfrm>
            <a:off x="1973219" y="964406"/>
            <a:ext cx="1600200" cy="32004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dk1">
                <a:shade val="95000"/>
                <a:satMod val="105000"/>
              </a:schemeClr>
            </a:solidFill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4" marR="0" lvl="0" indent="-342904" algn="l" defTabSz="457206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 charset="0"/>
              <a:buChar char="•"/>
              <a:tabLst>
                <a:tab pos="457206" algn="l"/>
              </a:tabLst>
              <a:defRPr sz="2400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charset="0"/>
              <a:buNone/>
            </a:pPr>
            <a:r>
              <a:rPr lang="en-US" sz="1800" u="sng" dirty="0">
                <a:solidFill>
                  <a:schemeClr val="bg1"/>
                </a:solidFill>
              </a:rPr>
              <a:t>Numerator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 typeface="Arial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All students meeting ACT benchmarks (18 in English or 22 in Reading; 22 in Math)</a:t>
            </a:r>
          </a:p>
          <a:p>
            <a:pPr marL="0" indent="0" algn="ctr">
              <a:buFont typeface="Arial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460DABC-18FB-43D7-AAA7-425D0EB2CE6F}"/>
              </a:ext>
            </a:extLst>
          </p:cNvPr>
          <p:cNvSpPr txBox="1">
            <a:spLocks/>
          </p:cNvSpPr>
          <p:nvPr/>
        </p:nvSpPr>
        <p:spPr>
          <a:xfrm>
            <a:off x="3771900" y="962818"/>
            <a:ext cx="1690050" cy="32004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dk1">
                <a:shade val="95000"/>
                <a:satMod val="105000"/>
              </a:schemeClr>
            </a:solidFill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4" marR="0" lvl="0" indent="-342904" algn="l" defTabSz="457206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 charset="0"/>
              <a:buChar char="•"/>
              <a:tabLst>
                <a:tab pos="457206" algn="l"/>
              </a:tabLst>
              <a:defRPr sz="2400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charset="0"/>
              <a:buNone/>
            </a:pPr>
            <a:r>
              <a:rPr lang="en-US" sz="1800" u="sng" dirty="0">
                <a:solidFill>
                  <a:schemeClr val="bg1"/>
                </a:solidFill>
              </a:rPr>
              <a:t>Denominator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 typeface="Arial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All students from Senior Snapshot who participated in ACT (both statewide and non-state administration)</a:t>
            </a:r>
          </a:p>
          <a:p>
            <a:pPr marL="0" indent="0" algn="ctr">
              <a:buFont typeface="Arial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F36AC9D-FF3A-4B54-954B-492A46A622B4}"/>
              </a:ext>
            </a:extLst>
          </p:cNvPr>
          <p:cNvSpPr txBox="1">
            <a:spLocks/>
          </p:cNvSpPr>
          <p:nvPr/>
        </p:nvSpPr>
        <p:spPr>
          <a:xfrm>
            <a:off x="5660431" y="965198"/>
            <a:ext cx="3072451" cy="3200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dk1">
                <a:shade val="95000"/>
                <a:satMod val="105000"/>
              </a:schemeClr>
            </a:solidFill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4" marR="0" lvl="0" indent="-342904" algn="l" defTabSz="457206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 charset="0"/>
              <a:buChar char="•"/>
              <a:tabLst>
                <a:tab pos="457206" algn="l"/>
              </a:tabLst>
              <a:defRPr sz="2400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Arial" charset="0"/>
              <a:buNone/>
            </a:pPr>
            <a:r>
              <a:rPr lang="en-US" sz="1800" u="sng" dirty="0">
                <a:solidFill>
                  <a:schemeClr val="tx1"/>
                </a:solidFill>
              </a:rPr>
              <a:t>Example</a:t>
            </a:r>
            <a:r>
              <a:rPr lang="en-US" sz="1800" dirty="0">
                <a:solidFill>
                  <a:schemeClr val="tx1"/>
                </a:solidFill>
              </a:rPr>
              <a:t>: School A has 40 students who participated in ACT; 34 met English/ Reading and 30 met Math benchmarks.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 typeface="Arial" charset="0"/>
              <a:buNone/>
            </a:pPr>
            <a:r>
              <a:rPr lang="en-US" sz="1800" u="sng" dirty="0">
                <a:solidFill>
                  <a:schemeClr val="tx1"/>
                </a:solidFill>
              </a:rPr>
              <a:t>English/Reading (25 points)</a:t>
            </a:r>
            <a:r>
              <a:rPr lang="en-US" sz="1800" dirty="0">
                <a:solidFill>
                  <a:schemeClr val="tx1"/>
                </a:solidFill>
              </a:rPr>
              <a:t>: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</a:rPr>
              <a:t>34 ÷ 40 = 0.85 x 25 = 21.25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 typeface="Arial" charset="0"/>
              <a:buNone/>
            </a:pPr>
            <a:r>
              <a:rPr lang="en-US" sz="1800" u="sng" dirty="0">
                <a:solidFill>
                  <a:schemeClr val="tx1"/>
                </a:solidFill>
              </a:rPr>
              <a:t>Math (25 points)</a:t>
            </a:r>
            <a:r>
              <a:rPr lang="en-US" sz="1800" dirty="0">
                <a:solidFill>
                  <a:schemeClr val="tx1"/>
                </a:solidFill>
              </a:rPr>
              <a:t>: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</a:rPr>
              <a:t>30 ÷ 40 = 0.75 x 25 = 18.75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21.3 + 18.8 = 40 points total</a:t>
            </a:r>
          </a:p>
          <a:p>
            <a:pPr marL="0" indent="0" algn="ctr">
              <a:buFont typeface="Arial" charset="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8693A9-E3A2-47EB-854B-72F9301DECBC}"/>
                  </a:ext>
                </a:extLst>
              </p:cNvPr>
              <p:cNvSpPr txBox="1"/>
              <p:nvPr/>
            </p:nvSpPr>
            <p:spPr>
              <a:xfrm>
                <a:off x="3354761" y="1854829"/>
                <a:ext cx="542925" cy="830997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</m:oMath>
                  </m:oMathPara>
                </a14:m>
                <a:endParaRPr lang="en-US" sz="48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8693A9-E3A2-47EB-854B-72F9301DE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761" y="1854829"/>
                <a:ext cx="542925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424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88FBAF-2475-47C4-98F4-EC645BF8E7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Acceleration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BD901-E11F-49EE-82E1-705CB6E3418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1083" y="4887307"/>
            <a:ext cx="548700" cy="233671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F032DBE-EE71-4126-A8DC-C47CC56547B2}"/>
              </a:ext>
            </a:extLst>
          </p:cNvPr>
          <p:cNvGrpSpPr/>
          <p:nvPr/>
        </p:nvGrpSpPr>
        <p:grpSpPr>
          <a:xfrm>
            <a:off x="462916" y="714230"/>
            <a:ext cx="8166696" cy="3845863"/>
            <a:chOff x="462916" y="714230"/>
            <a:chExt cx="8166696" cy="38458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CABE19-6D0E-44F3-8141-D89CD25CC30E}"/>
                </a:ext>
              </a:extLst>
            </p:cNvPr>
            <p:cNvSpPr txBox="1"/>
            <p:nvPr/>
          </p:nvSpPr>
          <p:spPr>
            <a:xfrm>
              <a:off x="462916" y="714230"/>
              <a:ext cx="365760" cy="1828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txBody>
            <a:bodyPr vert="vert270" wrap="square" rtlCol="0" anchor="ctr" anchorCtr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Participation 50%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A288C9-FAB0-44D3-9FAC-C3CCBD43DC25}"/>
                </a:ext>
              </a:extLst>
            </p:cNvPr>
            <p:cNvSpPr txBox="1"/>
            <p:nvPr/>
          </p:nvSpPr>
          <p:spPr>
            <a:xfrm>
              <a:off x="987088" y="904965"/>
              <a:ext cx="2011680" cy="146193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u="sng" dirty="0">
                  <a:solidFill>
                    <a:schemeClr val="tx1"/>
                  </a:solidFill>
                </a:rPr>
                <a:t>Numerator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All students taking accelerated courses (AP, IB, AICE, dual credit/enrollment, industry certification)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546352-6816-428E-8023-982E53FE5098}"/>
                </a:ext>
              </a:extLst>
            </p:cNvPr>
            <p:cNvSpPr txBox="1"/>
            <p:nvPr/>
          </p:nvSpPr>
          <p:spPr>
            <a:xfrm>
              <a:off x="3391030" y="803154"/>
              <a:ext cx="2011680" cy="167738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u="sng" dirty="0">
                  <a:solidFill>
                    <a:schemeClr val="tx1"/>
                  </a:solidFill>
                </a:rPr>
                <a:t>Denominator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All students enrolled in grades 11 and 12, plus 9</a:t>
              </a:r>
              <a:r>
                <a:rPr lang="en-US" baseline="30000" dirty="0">
                  <a:solidFill>
                    <a:schemeClr val="tx1"/>
                  </a:solidFill>
                </a:rPr>
                <a:t>th</a:t>
              </a:r>
              <a:r>
                <a:rPr lang="en-US" dirty="0">
                  <a:solidFill>
                    <a:schemeClr val="tx1"/>
                  </a:solidFill>
                </a:rPr>
                <a:t> and 10</a:t>
              </a:r>
              <a:r>
                <a:rPr lang="en-US" baseline="30000" dirty="0">
                  <a:solidFill>
                    <a:schemeClr val="tx1"/>
                  </a:solidFill>
                </a:rPr>
                <a:t>th</a:t>
              </a:r>
              <a:r>
                <a:rPr lang="en-US" dirty="0">
                  <a:solidFill>
                    <a:schemeClr val="tx1"/>
                  </a:solidFill>
                </a:rPr>
                <a:t> grade students taking and passing accelerated courses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4644CE-102B-4064-B110-4CADEA2E14FD}"/>
                </a:ext>
              </a:extLst>
            </p:cNvPr>
            <p:cNvSpPr txBox="1"/>
            <p:nvPr/>
          </p:nvSpPr>
          <p:spPr>
            <a:xfrm>
              <a:off x="5794972" y="1045456"/>
              <a:ext cx="2103120" cy="116955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u="sng" dirty="0">
                  <a:solidFill>
                    <a:schemeClr val="tx1"/>
                  </a:solidFill>
                </a:rPr>
                <a:t>25 Points Possible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</a:p>
            <a:p>
              <a:endParaRPr lang="en-US" dirty="0">
                <a:solidFill>
                  <a:schemeClr val="tx1"/>
                </a:solidFill>
              </a:endParaRPr>
            </a:p>
            <a:p>
              <a:r>
                <a:rPr lang="en-US" dirty="0">
                  <a:solidFill>
                    <a:schemeClr val="tx1"/>
                  </a:solidFill>
                </a:rPr>
                <a:t>e.g., 133 ÷ 200 = 0.67</a:t>
              </a:r>
            </a:p>
            <a:p>
              <a:endParaRPr lang="en-US" dirty="0">
                <a:solidFill>
                  <a:schemeClr val="tx1"/>
                </a:solidFill>
              </a:endParaRPr>
            </a:p>
            <a:p>
              <a:r>
                <a:rPr lang="en-US" dirty="0">
                  <a:solidFill>
                    <a:schemeClr val="tx1"/>
                  </a:solidFill>
                </a:rPr>
                <a:t>0.67 x 25 = 16.8 points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EDA66D-5BB8-4869-A480-36CBCFCA210B}"/>
                </a:ext>
              </a:extLst>
            </p:cNvPr>
            <p:cNvSpPr txBox="1"/>
            <p:nvPr/>
          </p:nvSpPr>
          <p:spPr>
            <a:xfrm>
              <a:off x="474576" y="2731293"/>
              <a:ext cx="400110" cy="18288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txBody>
            <a:bodyPr vert="vert270" wrap="square" rtlCol="0" anchor="ctr" anchorCtr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Performance 50%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63E32-C3EE-4447-A1F0-E48DC46729C9}"/>
                </a:ext>
              </a:extLst>
            </p:cNvPr>
            <p:cNvSpPr txBox="1"/>
            <p:nvPr/>
          </p:nvSpPr>
          <p:spPr>
            <a:xfrm>
              <a:off x="1010686" y="2829743"/>
              <a:ext cx="2011680" cy="167738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u="sng" dirty="0">
                  <a:solidFill>
                    <a:schemeClr val="tx1"/>
                  </a:solidFill>
                </a:rPr>
                <a:t>Numerator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All courses/exams meeting performance standards by student (e.g., C grade in dual c/e, 3 on AP exam, or 4 on IB)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49633F-CE1A-4023-9777-716D6DEA2917}"/>
                </a:ext>
              </a:extLst>
            </p:cNvPr>
            <p:cNvSpPr txBox="1"/>
            <p:nvPr/>
          </p:nvSpPr>
          <p:spPr>
            <a:xfrm>
              <a:off x="5794972" y="3060916"/>
              <a:ext cx="2103120" cy="116955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u="sng" dirty="0">
                  <a:solidFill>
                    <a:schemeClr val="tx1"/>
                  </a:solidFill>
                </a:rPr>
                <a:t>25 Points Possible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</a:p>
            <a:p>
              <a:endParaRPr lang="en-US" dirty="0">
                <a:solidFill>
                  <a:schemeClr val="tx1"/>
                </a:solidFill>
              </a:endParaRPr>
            </a:p>
            <a:p>
              <a:r>
                <a:rPr lang="en-US" dirty="0">
                  <a:solidFill>
                    <a:schemeClr val="tx1"/>
                  </a:solidFill>
                </a:rPr>
                <a:t>e.g., 72 ÷ 133 = 0.54</a:t>
              </a:r>
            </a:p>
            <a:p>
              <a:endParaRPr lang="en-US" dirty="0">
                <a:solidFill>
                  <a:schemeClr val="tx1"/>
                </a:solidFill>
              </a:endParaRPr>
            </a:p>
            <a:p>
              <a:r>
                <a:rPr lang="en-US" dirty="0">
                  <a:solidFill>
                    <a:schemeClr val="tx1"/>
                  </a:solidFill>
                </a:rPr>
                <a:t>0.54 x 25 = 13.5 points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6D614E-5A3F-4034-96F5-7A21A178EDA4}"/>
                </a:ext>
              </a:extLst>
            </p:cNvPr>
            <p:cNvSpPr txBox="1"/>
            <p:nvPr/>
          </p:nvSpPr>
          <p:spPr>
            <a:xfrm>
              <a:off x="3391378" y="2807002"/>
              <a:ext cx="2011680" cy="167738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u="sng" dirty="0">
                  <a:solidFill>
                    <a:schemeClr val="tx1"/>
                  </a:solidFill>
                </a:rPr>
                <a:t>Denominator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All courses/exams taken by participating students in AP, IB, AICE, dual credit/ enrollment, industry certifications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5226A0-1416-41AE-A313-87A3760D7BE4}"/>
                </a:ext>
              </a:extLst>
            </p:cNvPr>
            <p:cNvSpPr txBox="1"/>
            <p:nvPr/>
          </p:nvSpPr>
          <p:spPr>
            <a:xfrm>
              <a:off x="7166572" y="2480536"/>
              <a:ext cx="1463040" cy="307777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30.3 points total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D0C2AEC-B858-4433-A3B6-E2639364F6A3}"/>
                    </a:ext>
                  </a:extLst>
                </p:cNvPr>
                <p:cNvSpPr txBox="1"/>
                <p:nvPr/>
              </p:nvSpPr>
              <p:spPr>
                <a:xfrm>
                  <a:off x="2956729" y="1346666"/>
                  <a:ext cx="48577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D0C2AEC-B858-4433-A3B6-E2639364F6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6729" y="1346666"/>
                  <a:ext cx="485775" cy="58477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94FF736-ADDD-4913-979A-648B71C74170}"/>
                    </a:ext>
                  </a:extLst>
                </p:cNvPr>
                <p:cNvSpPr txBox="1"/>
                <p:nvPr/>
              </p:nvSpPr>
              <p:spPr>
                <a:xfrm>
                  <a:off x="2951838" y="3345714"/>
                  <a:ext cx="48577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94FF736-ADDD-4913-979A-648B71C741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838" y="3345714"/>
                  <a:ext cx="485775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5CF812D-619F-4470-A9E2-0B9B491A7CFB}"/>
                    </a:ext>
                  </a:extLst>
                </p:cNvPr>
                <p:cNvSpPr txBox="1"/>
                <p:nvPr/>
              </p:nvSpPr>
              <p:spPr>
                <a:xfrm>
                  <a:off x="5327935" y="1335355"/>
                  <a:ext cx="54181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5CF812D-619F-4470-A9E2-0B9B491A7C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7935" y="1335355"/>
                  <a:ext cx="541813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07CFCCA-8698-4EAC-B6C1-EE565D4CE371}"/>
                    </a:ext>
                  </a:extLst>
                </p:cNvPr>
                <p:cNvSpPr txBox="1"/>
                <p:nvPr/>
              </p:nvSpPr>
              <p:spPr>
                <a:xfrm>
                  <a:off x="5330351" y="3345714"/>
                  <a:ext cx="54181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07CFCCA-8698-4EAC-B6C1-EE565D4CE3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0351" y="3345714"/>
                  <a:ext cx="541813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D451914-78FF-4827-9F03-EC8999885CE7}"/>
                </a:ext>
              </a:extLst>
            </p:cNvPr>
            <p:cNvCxnSpPr>
              <a:cxnSpLocks/>
            </p:cNvCxnSpPr>
            <p:nvPr/>
          </p:nvCxnSpPr>
          <p:spPr>
            <a:xfrm>
              <a:off x="7166572" y="2210740"/>
              <a:ext cx="136371" cy="269796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2692B24-5B24-49F8-AC79-C1FA041AB5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6571" y="2791121"/>
              <a:ext cx="136371" cy="269795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0982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BF4773-F7E1-864A-B743-20631362BC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Option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F0A40-DF8E-E349-9063-972D26AC64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Option 1: ACT </a:t>
            </a:r>
            <a:r>
              <a:rPr lang="en-US" u="sng" dirty="0"/>
              <a:t>or</a:t>
            </a:r>
            <a:r>
              <a:rPr lang="en-US" dirty="0"/>
              <a:t> </a:t>
            </a:r>
            <a:r>
              <a:rPr lang="en-US" dirty="0" err="1"/>
              <a:t>WorkKeys</a:t>
            </a:r>
            <a:r>
              <a:rPr lang="en-US" dirty="0"/>
              <a:t> serve as the components of college and career readiness indicator</a:t>
            </a:r>
          </a:p>
          <a:p>
            <a:pPr lvl="1"/>
            <a:r>
              <a:rPr lang="en-US" dirty="0"/>
              <a:t>Currently readiness is 50 points in the HS model, which is determined by the percent of students who meet ACT benchmarks. </a:t>
            </a:r>
          </a:p>
          <a:p>
            <a:pPr lvl="1"/>
            <a:r>
              <a:rPr lang="en-US" dirty="0" err="1"/>
              <a:t>WorkKeys</a:t>
            </a:r>
            <a:r>
              <a:rPr lang="en-US" dirty="0"/>
              <a:t> would be added as an alternative, based on a benchmark determined to be comparable to ACT.  </a:t>
            </a:r>
          </a:p>
          <a:p>
            <a:pPr lvl="1"/>
            <a:r>
              <a:rPr lang="en-US" dirty="0"/>
              <a:t>The CCR score would reflect students’ ACT </a:t>
            </a:r>
            <a:r>
              <a:rPr lang="en-US" u="sng" dirty="0"/>
              <a:t>or</a:t>
            </a:r>
            <a:r>
              <a:rPr lang="en-US" dirty="0"/>
              <a:t> </a:t>
            </a:r>
            <a:r>
              <a:rPr lang="en-US" dirty="0" err="1"/>
              <a:t>WorkKeys</a:t>
            </a:r>
            <a:r>
              <a:rPr lang="en-US" dirty="0"/>
              <a:t> performance, whichever is more favorable.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21852-5436-B641-BD74-5DCA4BB54F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88059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BF4773-F7E1-864A-B743-20631362BC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F0A40-DF8E-E349-9063-972D26AC64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542" y="688182"/>
            <a:ext cx="8294915" cy="2362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Option 2: Diploma endorsement as a new component of acceleration</a:t>
            </a:r>
          </a:p>
          <a:p>
            <a:pPr lvl="1">
              <a:spcAft>
                <a:spcPts val="0"/>
              </a:spcAft>
            </a:pPr>
            <a:r>
              <a:rPr lang="en-US" dirty="0"/>
              <a:t>Currently, acceleration has a maximum of 50 points (25 for each of participation and performance).</a:t>
            </a:r>
          </a:p>
          <a:p>
            <a:pPr lvl="1">
              <a:spcAft>
                <a:spcPts val="0"/>
              </a:spcAft>
            </a:pPr>
            <a:r>
              <a:rPr lang="en-US" dirty="0"/>
              <a:t>Reduce acceleration to 40 points (20 for each of participation and performance)</a:t>
            </a:r>
          </a:p>
          <a:p>
            <a:pPr lvl="1">
              <a:spcAft>
                <a:spcPts val="0"/>
              </a:spcAft>
            </a:pPr>
            <a:r>
              <a:rPr lang="en-US" dirty="0"/>
              <a:t>Award a full point for all student receiving any type of endorsement </a:t>
            </a:r>
          </a:p>
          <a:p>
            <a:pPr lvl="1">
              <a:spcAft>
                <a:spcPts val="0"/>
              </a:spcAft>
            </a:pPr>
            <a:r>
              <a:rPr lang="en-US" dirty="0"/>
              <a:t>Award 1.25 points for all students receiving a distinguished endorsement.</a:t>
            </a:r>
          </a:p>
          <a:p>
            <a:pPr lvl="1">
              <a:spcAft>
                <a:spcPts val="0"/>
              </a:spcAft>
            </a:pPr>
            <a:r>
              <a:rPr lang="en-US" dirty="0"/>
              <a:t>Calculate as a percentage to determine points out of 10.</a:t>
            </a:r>
          </a:p>
          <a:p>
            <a:pPr lvl="1">
              <a:spcAft>
                <a:spcPts val="0"/>
              </a:spcAft>
            </a:pPr>
            <a:endParaRPr lang="en-US" dirty="0"/>
          </a:p>
          <a:p>
            <a:pPr lvl="1">
              <a:spcAft>
                <a:spcPts val="0"/>
              </a:spcAft>
            </a:pPr>
            <a:r>
              <a:rPr lang="en-US" dirty="0"/>
              <a:t>Illustration with 20 students: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21852-5436-B641-BD74-5DCA4BB54F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59BD59-DCC6-1041-A1B3-D949C1471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053355"/>
              </p:ext>
            </p:extLst>
          </p:nvPr>
        </p:nvGraphicFramePr>
        <p:xfrm>
          <a:off x="3376694" y="3149323"/>
          <a:ext cx="4786314" cy="17424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95438">
                  <a:extLst>
                    <a:ext uri="{9D8B030D-6E8A-4147-A177-3AD203B41FA5}">
                      <a16:colId xmlns:a16="http://schemas.microsoft.com/office/drawing/2014/main" val="2486326687"/>
                    </a:ext>
                  </a:extLst>
                </a:gridCol>
                <a:gridCol w="1595438">
                  <a:extLst>
                    <a:ext uri="{9D8B030D-6E8A-4147-A177-3AD203B41FA5}">
                      <a16:colId xmlns:a16="http://schemas.microsoft.com/office/drawing/2014/main" val="214007777"/>
                    </a:ext>
                  </a:extLst>
                </a:gridCol>
                <a:gridCol w="1595438">
                  <a:extLst>
                    <a:ext uri="{9D8B030D-6E8A-4147-A177-3AD203B41FA5}">
                      <a16:colId xmlns:a16="http://schemas.microsoft.com/office/drawing/2014/main" val="1995938681"/>
                    </a:ext>
                  </a:extLst>
                </a:gridCol>
              </a:tblGrid>
              <a:tr h="348498">
                <a:tc>
                  <a:txBody>
                    <a:bodyPr/>
                    <a:lstStyle/>
                    <a:p>
                      <a:r>
                        <a:rPr lang="en-US" dirty="0"/>
                        <a:t>Category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of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025333"/>
                  </a:ext>
                </a:extLst>
              </a:tr>
              <a:tr h="348498">
                <a:tc>
                  <a:txBody>
                    <a:bodyPr/>
                    <a:lstStyle/>
                    <a:p>
                      <a:r>
                        <a:rPr lang="en-US" dirty="0"/>
                        <a:t>No endorsement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536912"/>
                  </a:ext>
                </a:extLst>
              </a:tr>
              <a:tr h="348498">
                <a:tc>
                  <a:txBody>
                    <a:bodyPr/>
                    <a:lstStyle/>
                    <a:p>
                      <a:r>
                        <a:rPr lang="en-US" dirty="0"/>
                        <a:t>Endorsement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124371"/>
                  </a:ext>
                </a:extLst>
              </a:tr>
              <a:tr h="348498">
                <a:tc>
                  <a:txBody>
                    <a:bodyPr/>
                    <a:lstStyle/>
                    <a:p>
                      <a:r>
                        <a:rPr lang="en-US" dirty="0"/>
                        <a:t>Distinguished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801932"/>
                  </a:ext>
                </a:extLst>
              </a:tr>
              <a:tr h="348498">
                <a:tc gridSpan="3">
                  <a:txBody>
                    <a:bodyPr/>
                    <a:lstStyle/>
                    <a:p>
                      <a:r>
                        <a:rPr lang="en-US" dirty="0"/>
                        <a:t>Total: 16.5 / 20 = .825.  10 x .825=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8.25 points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317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704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67D853-7C88-434D-9D9C-D0171B949E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8119C-1DCB-EC4D-ACDA-BEAF3B046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Does the task force want to recommend one of the options presented (or another approach) and move forward for 2020-2021?  </a:t>
            </a:r>
          </a:p>
          <a:p>
            <a:r>
              <a:rPr lang="en-US" dirty="0"/>
              <a:t>Given that data on </a:t>
            </a:r>
            <a:r>
              <a:rPr lang="en-US" dirty="0" err="1"/>
              <a:t>WorkKeys</a:t>
            </a:r>
            <a:r>
              <a:rPr lang="en-US" dirty="0"/>
              <a:t> or endorsements are not yet available, does the task force want to defer a decision until more research can be conducted?  I.e. designate 2020-2021 as a ‘pilot year’?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0863D-3DB9-594E-8B81-F08AA7A1E4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01014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31E1D-3EFF-4AE2-BE6E-4ECF9D56BE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638" y="1701800"/>
            <a:ext cx="7113587" cy="855663"/>
          </a:xfrm>
        </p:spPr>
        <p:txBody>
          <a:bodyPr/>
          <a:lstStyle/>
          <a:p>
            <a:r>
              <a:rPr lang="en-US" sz="4000" dirty="0"/>
              <a:t>Low 25 for 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0783B-6376-44CD-BED7-0D03A910E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74459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6DE9A-FEE5-4167-927C-EF4677C2E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3CC9A-0308-4E23-9B59-28615F1114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867" y="726443"/>
            <a:ext cx="8294915" cy="374023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600" dirty="0"/>
              <a:t>Students may take Algebra I in 9</a:t>
            </a:r>
            <a:r>
              <a:rPr lang="en-US" sz="1600" baseline="30000" dirty="0"/>
              <a:t>th</a:t>
            </a:r>
            <a:r>
              <a:rPr lang="en-US" sz="1600" dirty="0"/>
              <a:t>, 8</a:t>
            </a:r>
            <a:r>
              <a:rPr lang="en-US" sz="1600" baseline="30000" dirty="0"/>
              <a:t>th</a:t>
            </a:r>
            <a:r>
              <a:rPr lang="en-US" sz="1600" dirty="0"/>
              <a:t>, or even 7</a:t>
            </a:r>
            <a:r>
              <a:rPr lang="en-US" sz="1600" baseline="30000" dirty="0"/>
              <a:t>th</a:t>
            </a:r>
            <a:r>
              <a:rPr lang="en-US" sz="1600" dirty="0"/>
              <a:t> grade.  However, their scores for accountability are banked until they are used in grade 10. 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The decision for assigning a student into the ‘low 25’ group is based on prior year scores. 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The distribution of prior year scores is different for each grade/ cohort of Algebra examinees. 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This may create a situation in which relatively higher performing students who take Algebra early are placed in the low 25 group. 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That raises two potential problems: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/>
              <a:t>	</a:t>
            </a:r>
            <a:r>
              <a:rPr lang="en-US" sz="1200" dirty="0"/>
              <a:t>1) When a higher performing student is in the low 25 group, they are displacing a 	lower performing student.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200" dirty="0"/>
              <a:t>	2) Progress for higher performing students may be more difficult to achieve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907DDC-7B6B-45AD-84C9-9CB116C9E3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963295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A15264-E910-8E48-956D-631C7C0B9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Webinar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56069-8AA4-3A4D-AE31-A880477EA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If you are not speaking, please mute your phone/ mic.  Unmute to speak at any point.</a:t>
            </a:r>
          </a:p>
          <a:p>
            <a:r>
              <a:rPr lang="en-US" dirty="0"/>
              <a:t>We will monitor chat. If you wish to make a comment or be recognized to speak, you can alert us in the chat. </a:t>
            </a:r>
          </a:p>
          <a:p>
            <a:r>
              <a:rPr lang="en-US" dirty="0"/>
              <a:t>Please make sure your name is displayed correctly in the participants list.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EEFED-3ED3-8F4B-9C5D-E4E2A447AD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622650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764256-889C-B746-A744-E9B65B1B7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Illustration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7BC48-95DA-CA4A-A7F7-78945699E4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2C1F8EF-16B4-234F-8EFA-0D632F26D334}"/>
              </a:ext>
            </a:extLst>
          </p:cNvPr>
          <p:cNvGraphicFramePr>
            <a:graphicFrameLocks noGrp="1"/>
          </p:cNvGraphicFramePr>
          <p:nvPr/>
        </p:nvGraphicFramePr>
        <p:xfrm>
          <a:off x="1134385" y="953217"/>
          <a:ext cx="6713550" cy="37194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42710">
                  <a:extLst>
                    <a:ext uri="{9D8B030D-6E8A-4147-A177-3AD203B41FA5}">
                      <a16:colId xmlns:a16="http://schemas.microsoft.com/office/drawing/2014/main" val="3681719800"/>
                    </a:ext>
                  </a:extLst>
                </a:gridCol>
                <a:gridCol w="1342710">
                  <a:extLst>
                    <a:ext uri="{9D8B030D-6E8A-4147-A177-3AD203B41FA5}">
                      <a16:colId xmlns:a16="http://schemas.microsoft.com/office/drawing/2014/main" val="2942110828"/>
                    </a:ext>
                  </a:extLst>
                </a:gridCol>
                <a:gridCol w="1342710">
                  <a:extLst>
                    <a:ext uri="{9D8B030D-6E8A-4147-A177-3AD203B41FA5}">
                      <a16:colId xmlns:a16="http://schemas.microsoft.com/office/drawing/2014/main" val="1251827010"/>
                    </a:ext>
                  </a:extLst>
                </a:gridCol>
                <a:gridCol w="1342710">
                  <a:extLst>
                    <a:ext uri="{9D8B030D-6E8A-4147-A177-3AD203B41FA5}">
                      <a16:colId xmlns:a16="http://schemas.microsoft.com/office/drawing/2014/main" val="2359859297"/>
                    </a:ext>
                  </a:extLst>
                </a:gridCol>
                <a:gridCol w="1342710">
                  <a:extLst>
                    <a:ext uri="{9D8B030D-6E8A-4147-A177-3AD203B41FA5}">
                      <a16:colId xmlns:a16="http://schemas.microsoft.com/office/drawing/2014/main" val="1397891126"/>
                    </a:ext>
                  </a:extLst>
                </a:gridCol>
              </a:tblGrid>
              <a:tr h="8848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7282407"/>
                  </a:ext>
                </a:extLst>
              </a:tr>
              <a:tr h="8848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grade math scores used as prior for 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9th graders take Algebra I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grade math performance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345768"/>
                  </a:ext>
                </a:extLst>
              </a:tr>
              <a:tr h="8848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grade math scores used as prior for growth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graders take Algebra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055913"/>
                  </a:ext>
                </a:extLst>
              </a:tr>
              <a:tr h="884817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grade scores used as prior for 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graders take Algebra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896296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EDD8D3-5E1A-C447-8638-1B19EA6D7F6C}"/>
              </a:ext>
            </a:extLst>
          </p:cNvPr>
          <p:cNvCxnSpPr>
            <a:cxnSpLocks/>
          </p:cNvCxnSpPr>
          <p:nvPr/>
        </p:nvCxnSpPr>
        <p:spPr>
          <a:xfrm>
            <a:off x="6496216" y="2345635"/>
            <a:ext cx="389614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B1B353-B1D8-2347-B14E-96A8755D3AA1}"/>
              </a:ext>
            </a:extLst>
          </p:cNvPr>
          <p:cNvCxnSpPr>
            <a:cxnSpLocks/>
          </p:cNvCxnSpPr>
          <p:nvPr/>
        </p:nvCxnSpPr>
        <p:spPr>
          <a:xfrm>
            <a:off x="5160397" y="3396533"/>
            <a:ext cx="1661822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BB9485-9F93-4549-ACAC-B770B0F95018}"/>
              </a:ext>
            </a:extLst>
          </p:cNvPr>
          <p:cNvCxnSpPr>
            <a:cxnSpLocks/>
          </p:cNvCxnSpPr>
          <p:nvPr/>
        </p:nvCxnSpPr>
        <p:spPr>
          <a:xfrm>
            <a:off x="3835179" y="4280453"/>
            <a:ext cx="3050651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A0F6AA72-269C-924D-91A6-2DEC3DC31E48}"/>
              </a:ext>
            </a:extLst>
          </p:cNvPr>
          <p:cNvSpPr/>
          <p:nvPr/>
        </p:nvSpPr>
        <p:spPr>
          <a:xfrm rot="19498291">
            <a:off x="449751" y="2593495"/>
            <a:ext cx="5148612" cy="1031126"/>
          </a:xfrm>
          <a:prstGeom prst="ellipse">
            <a:avLst/>
          </a:prstGeom>
          <a:noFill/>
          <a:ln w="19050">
            <a:solidFill>
              <a:schemeClr val="accent2">
                <a:alpha val="4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79518C-A1F8-6949-B759-33BB006A3AA8}"/>
              </a:ext>
            </a:extLst>
          </p:cNvPr>
          <p:cNvSpPr txBox="1"/>
          <p:nvPr/>
        </p:nvSpPr>
        <p:spPr>
          <a:xfrm>
            <a:off x="926514" y="2161420"/>
            <a:ext cx="213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To what extent are these cohorts comparable? </a:t>
            </a:r>
          </a:p>
        </p:txBody>
      </p:sp>
    </p:spTree>
    <p:extLst>
      <p:ext uri="{BB962C8B-B14F-4D97-AF65-F5344CB8AC3E}">
        <p14:creationId xmlns:p14="http://schemas.microsoft.com/office/powerpoint/2010/main" val="875131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AF2A89-361E-7A4F-8743-9ABE87325C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Grade 7 Priors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A054B-83E6-8148-A3BC-B3EB633C19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94523-A743-AE40-ACB6-62AD55BA7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98" y="970538"/>
            <a:ext cx="4377414" cy="351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CE27F3-0245-FC4A-B4EC-B93BB8122AE5}"/>
              </a:ext>
            </a:extLst>
          </p:cNvPr>
          <p:cNvSpPr txBox="1"/>
          <p:nvPr/>
        </p:nvSpPr>
        <p:spPr>
          <a:xfrm>
            <a:off x="5709036" y="1641400"/>
            <a:ext cx="224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Lowest Quartile Threshold: 769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AC1870-9511-E149-B340-3A555DE4A00D}"/>
              </a:ext>
            </a:extLst>
          </p:cNvPr>
          <p:cNvCxnSpPr>
            <a:stCxn id="6" idx="1"/>
          </p:cNvCxnSpPr>
          <p:nvPr/>
        </p:nvCxnSpPr>
        <p:spPr>
          <a:xfrm flipH="1">
            <a:off x="2989691" y="1903010"/>
            <a:ext cx="27193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11DCB51-EEAC-0140-BD7D-F164A6215066}"/>
              </a:ext>
            </a:extLst>
          </p:cNvPr>
          <p:cNvSpPr txBox="1"/>
          <p:nvPr/>
        </p:nvSpPr>
        <p:spPr>
          <a:xfrm>
            <a:off x="5620910" y="3085593"/>
            <a:ext cx="3348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Distribution of 7th grade math for students who later took Algebra in grade 8</a:t>
            </a:r>
          </a:p>
        </p:txBody>
      </p:sp>
    </p:spTree>
    <p:extLst>
      <p:ext uri="{BB962C8B-B14F-4D97-AF65-F5344CB8AC3E}">
        <p14:creationId xmlns:p14="http://schemas.microsoft.com/office/powerpoint/2010/main" val="3040320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AF2A89-361E-7A4F-8743-9ABE87325C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Grade 8 Priors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A054B-83E6-8148-A3BC-B3EB633C19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E27F3-0245-FC4A-B4EC-B93BB8122AE5}"/>
              </a:ext>
            </a:extLst>
          </p:cNvPr>
          <p:cNvSpPr txBox="1"/>
          <p:nvPr/>
        </p:nvSpPr>
        <p:spPr>
          <a:xfrm>
            <a:off x="6099312" y="1639146"/>
            <a:ext cx="224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Lowest Quartile Threshold: 846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ECD83C-2364-A148-91E1-415FD0833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20" y="829295"/>
            <a:ext cx="4850957" cy="405801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AE53FC-FFD0-DC46-8EF8-31B23217CD9A}"/>
              </a:ext>
            </a:extLst>
          </p:cNvPr>
          <p:cNvCxnSpPr>
            <a:cxnSpLocks/>
          </p:cNvCxnSpPr>
          <p:nvPr/>
        </p:nvCxnSpPr>
        <p:spPr>
          <a:xfrm flipH="1">
            <a:off x="3044689" y="1900756"/>
            <a:ext cx="29903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87F4D73-5085-B64B-AC3B-F675A689D669}"/>
              </a:ext>
            </a:extLst>
          </p:cNvPr>
          <p:cNvSpPr txBox="1"/>
          <p:nvPr/>
        </p:nvSpPr>
        <p:spPr>
          <a:xfrm>
            <a:off x="5132922" y="3211816"/>
            <a:ext cx="3348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Distribution of 8</a:t>
            </a:r>
            <a:r>
              <a:rPr lang="en-US" baseline="30000" dirty="0"/>
              <a:t>th</a:t>
            </a:r>
            <a:r>
              <a:rPr lang="en-US" dirty="0"/>
              <a:t> grade math for students who later took Algebra in grade 9</a:t>
            </a:r>
          </a:p>
        </p:txBody>
      </p:sp>
    </p:spTree>
    <p:extLst>
      <p:ext uri="{BB962C8B-B14F-4D97-AF65-F5344CB8AC3E}">
        <p14:creationId xmlns:p14="http://schemas.microsoft.com/office/powerpoint/2010/main" val="4033154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AF2A89-361E-7A4F-8743-9ABE87325C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Priors for Algebra as Subset of </a:t>
            </a:r>
            <a:r>
              <a:rPr lang="en-US" sz="2400" u="sng" dirty="0"/>
              <a:t>all</a:t>
            </a:r>
            <a:r>
              <a:rPr lang="en-US" sz="2400" dirty="0"/>
              <a:t> Grade 7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A054B-83E6-8148-A3BC-B3EB633C19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456C69-0678-C74A-AB8B-5E4A5CDBF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070" y="1101099"/>
            <a:ext cx="4585351" cy="3679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32DCE8-9C1A-9B4D-AC5B-B77DBDCC6C28}"/>
              </a:ext>
            </a:extLst>
          </p:cNvPr>
          <p:cNvSpPr txBox="1"/>
          <p:nvPr/>
        </p:nvSpPr>
        <p:spPr>
          <a:xfrm>
            <a:off x="162674" y="2202417"/>
            <a:ext cx="167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Lowest Quartile for All = 750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45B0FE-3001-6447-A043-7AE966E3C5C9}"/>
              </a:ext>
            </a:extLst>
          </p:cNvPr>
          <p:cNvSpPr txBox="1"/>
          <p:nvPr/>
        </p:nvSpPr>
        <p:spPr>
          <a:xfrm>
            <a:off x="6890824" y="2202417"/>
            <a:ext cx="16761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Lowest Quartile for Grade 8 Algebra Students = 769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3E86E0-8B19-1646-8203-6EE729F8C86A}"/>
              </a:ext>
            </a:extLst>
          </p:cNvPr>
          <p:cNvCxnSpPr>
            <a:cxnSpLocks/>
          </p:cNvCxnSpPr>
          <p:nvPr/>
        </p:nvCxnSpPr>
        <p:spPr>
          <a:xfrm>
            <a:off x="1745431" y="2360635"/>
            <a:ext cx="22461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56E836-B26A-AF4C-B876-D6C03790588B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4439325" y="2571749"/>
            <a:ext cx="24514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9CC8941-F967-8040-920E-56915E23BE38}"/>
              </a:ext>
            </a:extLst>
          </p:cNvPr>
          <p:cNvSpPr txBox="1"/>
          <p:nvPr/>
        </p:nvSpPr>
        <p:spPr>
          <a:xfrm>
            <a:off x="6814268" y="899237"/>
            <a:ext cx="1941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This bar actually extends to more than 4,000 but has been truncated for clarity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9D4042-640C-3E4C-9210-DE77AA785AFB}"/>
              </a:ext>
            </a:extLst>
          </p:cNvPr>
          <p:cNvCxnSpPr/>
          <p:nvPr/>
        </p:nvCxnSpPr>
        <p:spPr>
          <a:xfrm flipH="1">
            <a:off x="5231958" y="1311965"/>
            <a:ext cx="15107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420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0BF140-EAC8-0A4D-8DD9-58C86A74D2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Recommended Solution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4EAA4-4955-D84D-B923-62286811DA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700" y="845343"/>
            <a:ext cx="8294915" cy="3217863"/>
          </a:xfrm>
        </p:spPr>
        <p:txBody>
          <a:bodyPr/>
          <a:lstStyle/>
          <a:p>
            <a:r>
              <a:rPr lang="en-US" dirty="0"/>
              <a:t>For calculation of low-25 growth, put all prior scores in the same ‘bin’ regardless of when the test was taken</a:t>
            </a:r>
          </a:p>
          <a:p>
            <a:r>
              <a:rPr lang="en-US" dirty="0"/>
              <a:t>Scores would have to be standardized to make them comparable.  This is a straightforward and common statistical technique.  </a:t>
            </a:r>
          </a:p>
          <a:p>
            <a:r>
              <a:rPr lang="en-US" dirty="0"/>
              <a:t>Select the low-25 from this combined, multi-year bin.  </a:t>
            </a:r>
          </a:p>
          <a:p>
            <a:pPr marL="0" indent="0">
              <a:buNone/>
            </a:pPr>
            <a:r>
              <a:rPr lang="en-US" sz="1400" i="1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0A72-0892-5B4F-9E1E-300DCEDF04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804394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A806A4-D5A7-F84A-A36C-47FE4CCB1A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Illustration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75426-F686-A840-8774-80D4D3385C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C73AD41-9ADE-2D49-AB89-0DC5E14C5C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8761205"/>
              </p:ext>
            </p:extLst>
          </p:nvPr>
        </p:nvGraphicFramePr>
        <p:xfrm>
          <a:off x="1749286" y="802144"/>
          <a:ext cx="4813190" cy="2958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close up of a lamp&#10;&#10;Description automatically generated">
            <a:extLst>
              <a:ext uri="{FF2B5EF4-FFF2-40B4-BE49-F238E27FC236}">
                <a16:creationId xmlns:a16="http://schemas.microsoft.com/office/drawing/2014/main" id="{24A92AB0-A56B-1A48-A25B-07129C9DB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1839" y="3575366"/>
            <a:ext cx="2003729" cy="10115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47B01B-8B61-B548-A010-85B35DF136F4}"/>
              </a:ext>
            </a:extLst>
          </p:cNvPr>
          <p:cNvCxnSpPr/>
          <p:nvPr/>
        </p:nvCxnSpPr>
        <p:spPr>
          <a:xfrm>
            <a:off x="3156668" y="4293704"/>
            <a:ext cx="7156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D4193D4-C926-D84F-A4B2-212934999C39}"/>
              </a:ext>
            </a:extLst>
          </p:cNvPr>
          <p:cNvSpPr txBox="1"/>
          <p:nvPr/>
        </p:nvSpPr>
        <p:spPr>
          <a:xfrm>
            <a:off x="1889760" y="4139815"/>
            <a:ext cx="1820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25 group</a:t>
            </a:r>
          </a:p>
        </p:txBody>
      </p:sp>
    </p:spTree>
    <p:extLst>
      <p:ext uri="{BB962C8B-B14F-4D97-AF65-F5344CB8AC3E}">
        <p14:creationId xmlns:p14="http://schemas.microsoft.com/office/powerpoint/2010/main" val="2621250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E7B2DF-1C01-7842-8360-3F7A41AC5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1CA9C-2070-DD4C-A784-8F4514B8D5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Does the task force agree with the proposed approach discussed?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75DC1-2844-BF4D-B618-1EFF00EF57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34155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/>
              <a:t>MAAP-A Low 25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8481083" y="4899418"/>
            <a:ext cx="548700" cy="233671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53755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7D559C-FB50-3542-8DFE-613A19E4F8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27CF9-C9F0-FA4B-8AD9-B9DCC5B99C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700" y="757317"/>
            <a:ext cx="8169383" cy="3992103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US" sz="1800" dirty="0"/>
              <a:t>The MAAP-A is the state assessment for students with significant cognitive disabilities (SCD)</a:t>
            </a:r>
          </a:p>
          <a:p>
            <a:pPr>
              <a:spcAft>
                <a:spcPts val="400"/>
              </a:spcAft>
            </a:pPr>
            <a:r>
              <a:rPr lang="en-US" sz="1800" dirty="0"/>
              <a:t>Typically 1% or fewer students participate in the assessment</a:t>
            </a:r>
          </a:p>
          <a:p>
            <a:pPr>
              <a:spcAft>
                <a:spcPts val="400"/>
              </a:spcAft>
            </a:pPr>
            <a:r>
              <a:rPr lang="en-US" sz="1800" dirty="0"/>
              <a:t>Last year, the ATF provided guidance for incorporating the MAAP-A results in accountability </a:t>
            </a:r>
          </a:p>
          <a:p>
            <a:pPr>
              <a:spcAft>
                <a:spcPts val="400"/>
              </a:spcAft>
            </a:pPr>
            <a:r>
              <a:rPr lang="en-US" sz="1800" dirty="0"/>
              <a:t>In February of this year, the ATF provided guidance on how MAAP-A results should be included in the lowest 25% growth calculations?</a:t>
            </a:r>
          </a:p>
          <a:p>
            <a:pPr>
              <a:spcAft>
                <a:spcPts val="400"/>
              </a:spcAft>
            </a:pPr>
            <a:r>
              <a:rPr lang="en-US" sz="1800" dirty="0"/>
              <a:t>This is challenging for the MAAP-A due to the very low n-sizes, particularly at the school level. The large majority of schools have 5 or fewer MAAP-A students. 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190CB-AA08-0E4E-B71D-F43436C8F4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20716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C3106C-AF11-B24D-8F50-225208F67E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Recommendation from February 2020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542DF-49EE-0F49-B15B-B9121F7B46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168" y="715203"/>
            <a:ext cx="8294915" cy="3817040"/>
          </a:xfrm>
        </p:spPr>
        <p:txBody>
          <a:bodyPr/>
          <a:lstStyle/>
          <a:p>
            <a:pPr marL="0" indent="0">
              <a:spcAft>
                <a:spcPts val="400"/>
              </a:spcAft>
              <a:buNone/>
            </a:pPr>
            <a:r>
              <a:rPr lang="en-US" sz="1400" b="1" dirty="0"/>
              <a:t>Apply a school-level threshold for the lowest 25% in an attempt to replicate as closely as possible the approach used for the general assessment. </a:t>
            </a:r>
            <a:endParaRPr lang="en-US" sz="14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1400" dirty="0"/>
              <a:t>Specifically:</a:t>
            </a:r>
          </a:p>
          <a:p>
            <a:pPr>
              <a:spcAft>
                <a:spcPts val="400"/>
              </a:spcAft>
            </a:pPr>
            <a:r>
              <a:rPr lang="en-US" sz="1400" dirty="0"/>
              <a:t>Remove the minimum n-size rule for the MAAP-A </a:t>
            </a:r>
          </a:p>
          <a:p>
            <a:pPr lvl="0">
              <a:spcAft>
                <a:spcPts val="400"/>
              </a:spcAft>
            </a:pPr>
            <a:r>
              <a:rPr lang="en-US" sz="1400" dirty="0"/>
              <a:t>Calculate the lowest 25% at the subject level, but combine for all grades tested at the school</a:t>
            </a:r>
          </a:p>
          <a:p>
            <a:pPr lvl="0">
              <a:spcAft>
                <a:spcPts val="400"/>
              </a:spcAft>
            </a:pPr>
            <a:r>
              <a:rPr lang="en-US" sz="1400" dirty="0"/>
              <a:t>Every school should have at least 1 examinee in the lowest 25%. Examples:</a:t>
            </a:r>
          </a:p>
          <a:p>
            <a:pPr lvl="1">
              <a:spcAft>
                <a:spcPts val="0"/>
              </a:spcAft>
            </a:pPr>
            <a:r>
              <a:rPr lang="en-US" dirty="0"/>
              <a:t>	1 student tested: this 1 student will be in the lowest 25%  </a:t>
            </a:r>
          </a:p>
          <a:p>
            <a:pPr lvl="1">
              <a:spcAft>
                <a:spcPts val="0"/>
              </a:spcAft>
            </a:pPr>
            <a:r>
              <a:rPr lang="en-US" dirty="0"/>
              <a:t>	2 students tested: the lowest performing 1 student will be in the lowest 25%</a:t>
            </a:r>
          </a:p>
          <a:p>
            <a:pPr lvl="1">
              <a:spcAft>
                <a:spcPts val="0"/>
              </a:spcAft>
            </a:pPr>
            <a:r>
              <a:rPr lang="en-US" dirty="0"/>
              <a:t>	3 students tested: the lowest performing 1 student will be in the lowest 25%</a:t>
            </a:r>
          </a:p>
          <a:p>
            <a:pPr lvl="1">
              <a:spcAft>
                <a:spcPts val="0"/>
              </a:spcAft>
            </a:pPr>
            <a:r>
              <a:rPr lang="en-US" dirty="0"/>
              <a:t>	4 students tested: the lowest performing 1 student will be in the lowest 25%</a:t>
            </a:r>
          </a:p>
          <a:p>
            <a:pPr lvl="1">
              <a:spcAft>
                <a:spcPts val="0"/>
              </a:spcAft>
            </a:pPr>
            <a:r>
              <a:rPr lang="en-US" dirty="0"/>
              <a:t>	5 students tested: the lowest performing 2 students will be in the lowest 25% </a:t>
            </a:r>
          </a:p>
          <a:p>
            <a:pPr lvl="1">
              <a:spcAft>
                <a:spcPts val="0"/>
              </a:spcAft>
            </a:pPr>
            <a:endParaRPr lang="en-US" dirty="0"/>
          </a:p>
          <a:p>
            <a:pPr lvl="0">
              <a:spcAft>
                <a:spcPts val="0"/>
              </a:spcAft>
            </a:pPr>
            <a:r>
              <a:rPr lang="en-US" sz="1400" dirty="0"/>
              <a:t>If multiple students have the same score as the score serving as the threshold for the lowest performing 25%, all students with this score and lower are in the lowest performing 25% group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83A1E-DA7C-6140-B3E3-0B1A2521F8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08629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22321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7CAE3B-144F-8746-BD7D-58964C68A9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Impact: Reading Low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3B526-4BA6-3F4D-9CFA-05A94F474C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683A3B-1C3C-B540-A6CA-AA3513ADC280}"/>
              </a:ext>
            </a:extLst>
          </p:cNvPr>
          <p:cNvSpPr txBox="1"/>
          <p:nvPr/>
        </p:nvSpPr>
        <p:spPr>
          <a:xfrm>
            <a:off x="540689" y="3800723"/>
            <a:ext cx="2146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Elementary/ Middle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7614A6-6EF1-444F-AEDF-408D143296FF}"/>
              </a:ext>
            </a:extLst>
          </p:cNvPr>
          <p:cNvSpPr txBox="1"/>
          <p:nvPr/>
        </p:nvSpPr>
        <p:spPr>
          <a:xfrm>
            <a:off x="3617360" y="3800723"/>
            <a:ext cx="2146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Schools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E37506-31CA-2940-B1B7-23886F82DD45}"/>
              </a:ext>
            </a:extLst>
          </p:cNvPr>
          <p:cNvSpPr txBox="1"/>
          <p:nvPr/>
        </p:nvSpPr>
        <p:spPr>
          <a:xfrm>
            <a:off x="6289484" y="3808674"/>
            <a:ext cx="2573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Schools with back mapping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FEAF8F-CD1A-0E47-B897-E328BC837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40" y="1423284"/>
            <a:ext cx="2671949" cy="2144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0C578D-1C76-AD48-9018-B68A4D792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261" y="1469997"/>
            <a:ext cx="2671951" cy="2144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799B18-CC93-7649-88C0-FD8A04BEC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544" y="1469998"/>
            <a:ext cx="2613743" cy="20976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F881FA-2D6B-F345-8898-52D22C09B226}"/>
              </a:ext>
            </a:extLst>
          </p:cNvPr>
          <p:cNvSpPr txBox="1"/>
          <p:nvPr/>
        </p:nvSpPr>
        <p:spPr>
          <a:xfrm>
            <a:off x="1259798" y="4333620"/>
            <a:ext cx="686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dot is a school score. Dots that fall on the red line had the exact same score. </a:t>
            </a:r>
          </a:p>
        </p:txBody>
      </p:sp>
    </p:spTree>
    <p:extLst>
      <p:ext uri="{BB962C8B-B14F-4D97-AF65-F5344CB8AC3E}">
        <p14:creationId xmlns:p14="http://schemas.microsoft.com/office/powerpoint/2010/main" val="3904973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7CAE3B-144F-8746-BD7D-58964C68A9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Impact: Math Low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3B526-4BA6-3F4D-9CFA-05A94F474C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683A3B-1C3C-B540-A6CA-AA3513ADC280}"/>
              </a:ext>
            </a:extLst>
          </p:cNvPr>
          <p:cNvSpPr txBox="1"/>
          <p:nvPr/>
        </p:nvSpPr>
        <p:spPr>
          <a:xfrm>
            <a:off x="540689" y="3800723"/>
            <a:ext cx="2146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Elementary/ Middle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7614A6-6EF1-444F-AEDF-408D143296FF}"/>
              </a:ext>
            </a:extLst>
          </p:cNvPr>
          <p:cNvSpPr txBox="1"/>
          <p:nvPr/>
        </p:nvSpPr>
        <p:spPr>
          <a:xfrm>
            <a:off x="3617360" y="3800723"/>
            <a:ext cx="2146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Schools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F881FA-2D6B-F345-8898-52D22C09B226}"/>
              </a:ext>
            </a:extLst>
          </p:cNvPr>
          <p:cNvSpPr txBox="1"/>
          <p:nvPr/>
        </p:nvSpPr>
        <p:spPr>
          <a:xfrm>
            <a:off x="1259798" y="4333620"/>
            <a:ext cx="686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dot is a school score. Dots that fall on the red line had the exact same score.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95C50-AB62-1A4A-A268-4DD77EDEE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3" y="1552818"/>
            <a:ext cx="2671950" cy="2144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1240E5-2B62-0242-9ADC-F7D07E8B5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791" y="1543795"/>
            <a:ext cx="2671949" cy="2144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B84293-C128-B84B-86A6-4310D9C75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247" y="1560831"/>
            <a:ext cx="2661965" cy="21363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E435D7-69BC-014B-B0E7-3E9B0AF180A1}"/>
              </a:ext>
            </a:extLst>
          </p:cNvPr>
          <p:cNvSpPr txBox="1"/>
          <p:nvPr/>
        </p:nvSpPr>
        <p:spPr>
          <a:xfrm>
            <a:off x="6281533" y="3857002"/>
            <a:ext cx="2573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Schools with back mapping</a:t>
            </a:r>
          </a:p>
        </p:txBody>
      </p:sp>
    </p:spTree>
    <p:extLst>
      <p:ext uri="{BB962C8B-B14F-4D97-AF65-F5344CB8AC3E}">
        <p14:creationId xmlns:p14="http://schemas.microsoft.com/office/powerpoint/2010/main" val="3069036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658E55-3691-DD45-819F-467AD281A1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Impact: Difference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0F40E-4717-7B46-BBD6-A4CEA67E79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E27AB-5E92-0B4B-A052-A2278D272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80" y="1326432"/>
            <a:ext cx="8425290" cy="1550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6A31C4-BBE5-4144-A587-E32D62869A89}"/>
              </a:ext>
            </a:extLst>
          </p:cNvPr>
          <p:cNvSpPr txBox="1"/>
          <p:nvPr/>
        </p:nvSpPr>
        <p:spPr>
          <a:xfrm>
            <a:off x="532737" y="3387256"/>
            <a:ext cx="7513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Analyses of </a:t>
            </a:r>
            <a:r>
              <a:rPr lang="en-US" sz="2000" i="1" dirty="0"/>
              <a:t>overall grades </a:t>
            </a:r>
            <a:r>
              <a:rPr lang="en-US" sz="2000" dirty="0"/>
              <a:t>reveals that NO school would have been assigned a different grade based on this method.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E1A65C-42B5-0F4E-BE42-70DCB1C1A574}"/>
              </a:ext>
            </a:extLst>
          </p:cNvPr>
          <p:cNvSpPr txBox="1"/>
          <p:nvPr/>
        </p:nvSpPr>
        <p:spPr>
          <a:xfrm>
            <a:off x="7092778" y="1326432"/>
            <a:ext cx="12640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Back mapping</a:t>
            </a:r>
          </a:p>
        </p:txBody>
      </p:sp>
    </p:spTree>
    <p:extLst>
      <p:ext uri="{BB962C8B-B14F-4D97-AF65-F5344CB8AC3E}">
        <p14:creationId xmlns:p14="http://schemas.microsoft.com/office/powerpoint/2010/main" val="1958827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928848-448D-EC47-86AA-5B904B19D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72266-70E0-9D42-8CF0-877802F0C6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Does the Accountability Task Force want to affirm this approach as a recommendation?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44FF2-8575-B141-AB1C-BB8241AFEF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859014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/>
              <a:t>Future Topics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8481083" y="4899418"/>
            <a:ext cx="548700" cy="233671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34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06031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4A7CE0-81C1-6F48-B399-487C91B1A7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Future Topics/ Meetings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69C1C-4660-C84F-BC6F-739CC7EBED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As we prepare for future meetings, what issues should be prioritized?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Schedule the next meeting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6CB64-D53E-EB43-9A10-3DE490C98B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5333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Thank you for your participation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481083" y="4899418"/>
            <a:ext cx="548700" cy="233671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36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96472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 hidden="1">
            <a:extLst>
              <a:ext uri="{FF2B5EF4-FFF2-40B4-BE49-F238E27FC236}">
                <a16:creationId xmlns:a16="http://schemas.microsoft.com/office/drawing/2014/main" id="{38C20FE8-50A7-8249-85AA-C3AAD1140842}"/>
              </a:ext>
            </a:extLst>
          </p:cNvPr>
          <p:cNvSpPr txBox="1"/>
          <p:nvPr/>
        </p:nvSpPr>
        <p:spPr>
          <a:xfrm>
            <a:off x="234833" y="809469"/>
            <a:ext cx="80247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Goals:</a:t>
            </a:r>
            <a:endParaRPr lang="en-US" dirty="0"/>
          </a:p>
          <a:p>
            <a:r>
              <a:rPr lang="en-US" dirty="0"/>
              <a:t>All Students Proficient and Showing Growth in All Assessed Areas</a:t>
            </a:r>
          </a:p>
          <a:p>
            <a:r>
              <a:rPr lang="en-US" dirty="0"/>
              <a:t>Every Student Graduates from High School and is Ready for College and Career</a:t>
            </a:r>
          </a:p>
          <a:p>
            <a:r>
              <a:rPr lang="en-US" dirty="0"/>
              <a:t>Every Child Has Access to a High-Quality Early Childhood Program</a:t>
            </a:r>
          </a:p>
          <a:p>
            <a:r>
              <a:rPr lang="en-US" dirty="0"/>
              <a:t>Every School Has Effective Teachers and Leaders</a:t>
            </a:r>
          </a:p>
          <a:p>
            <a:r>
              <a:rPr lang="en-US" dirty="0"/>
              <a:t>Every Community Effectively Using a World-Class Data System to Improve Student Outcomes</a:t>
            </a:r>
          </a:p>
          <a:p>
            <a:r>
              <a:rPr lang="en-US" dirty="0"/>
              <a:t>Every School and District is Rated “C” or Higher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7D829C-8F07-1044-937B-53613BBB9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2400" dirty="0"/>
              <a:t>State Board of Education Goals   </a:t>
            </a:r>
            <a:r>
              <a:rPr lang="en-US" sz="2400" dirty="0"/>
              <a:t> </a:t>
            </a:r>
            <a:r>
              <a:rPr lang="en" sz="1400" spc="300" dirty="0"/>
              <a:t>STRATEGIC PLAN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AC8121-8186-4B49-9008-58F1EB1A1D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369833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08566EF-9BD0-2144-8D55-0DE38D33785A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Welcome and Introductions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B0B937-AE5A-4C38-A579-C559504E3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74441"/>
              </p:ext>
            </p:extLst>
          </p:nvPr>
        </p:nvGraphicFramePr>
        <p:xfrm>
          <a:off x="1626376" y="718956"/>
          <a:ext cx="5528279" cy="4168350"/>
        </p:xfrm>
        <a:graphic>
          <a:graphicData uri="http://schemas.openxmlformats.org/drawingml/2006/table">
            <a:tbl>
              <a:tblPr/>
              <a:tblGrid>
                <a:gridCol w="1836758">
                  <a:extLst>
                    <a:ext uri="{9D8B030D-6E8A-4147-A177-3AD203B41FA5}">
                      <a16:colId xmlns:a16="http://schemas.microsoft.com/office/drawing/2014/main" val="4065937941"/>
                    </a:ext>
                  </a:extLst>
                </a:gridCol>
                <a:gridCol w="1944802">
                  <a:extLst>
                    <a:ext uri="{9D8B030D-6E8A-4147-A177-3AD203B41FA5}">
                      <a16:colId xmlns:a16="http://schemas.microsoft.com/office/drawing/2014/main" val="1838724077"/>
                    </a:ext>
                  </a:extLst>
                </a:gridCol>
                <a:gridCol w="954393">
                  <a:extLst>
                    <a:ext uri="{9D8B030D-6E8A-4147-A177-3AD203B41FA5}">
                      <a16:colId xmlns:a16="http://schemas.microsoft.com/office/drawing/2014/main" val="3559923516"/>
                    </a:ext>
                  </a:extLst>
                </a:gridCol>
                <a:gridCol w="792326">
                  <a:extLst>
                    <a:ext uri="{9D8B030D-6E8A-4147-A177-3AD203B41FA5}">
                      <a16:colId xmlns:a16="http://schemas.microsoft.com/office/drawing/2014/main" val="1375105346"/>
                    </a:ext>
                  </a:extLst>
                </a:gridCol>
              </a:tblGrid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Agency: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Position: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 Name: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Name: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235497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Aberdeen School District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Principal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Fondren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Kristen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644043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Bay Waveland School District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Director of Federal Programs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Menotti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Nicole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39425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of Education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Member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Aultman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Rosemary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651106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Center for Assessment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External Facilitator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Domaleski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6408701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Clinton Public Schools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Superintendent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Martin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446951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Copiah County School District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Curriculum Coordinator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Brown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Demarrio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381149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Corinth School District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Math Specialist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Jones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Marion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43520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DeSoto County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Director of Accountability &amp; Research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Kuykendall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Ryan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969538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Foundation for Excellence in Education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External Expert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Hovanetz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Christy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308219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Gulfport School District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Commission on School Accreditation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Lindsay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Michael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573962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Lowndes County School District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Deputy Superintendent 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Ballard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Robin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091029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Madison County Schools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Superintendent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Seals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Charlotte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315823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MDE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Analytics and Reporting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Donovan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Deborah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989045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MDE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Chief Accountability Officer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Vanderford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Paula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72102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MDE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Director of District and School Performance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Burrow 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52384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Mississippi Legislature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House Education Chair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Bennett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Richard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191265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Mississippi Legislature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Senate Education Chair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TBD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7470186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Albany School District 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Superintendent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Evans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Lance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411805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Noxubee County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Assistant Superintendent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Baliko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Richard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489784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 Springs School District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Principal 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Tiblier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Vickie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955276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Petal School District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Director of Student Assessment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Brown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Kelli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034913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Rankin County School District 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Principal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Pambianchi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1086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Senatobia School District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Special Education Teacher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Brewer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Elaine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384700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Simpson County School District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Teacher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Williams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Aaron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055013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Starkville-Oktibbeha School District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Superintendent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Peasant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Eddie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613778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Sunflower County School District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Superintendent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Davis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Miskia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5038633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Tunica County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Superintendent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Pulley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Margie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133214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Union County School District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Assistant Superintendent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Faulkner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Windy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265680"/>
                  </a:ext>
                </a:extLst>
              </a:tr>
              <a:tr h="1389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Vicksburg Warren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Principal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Minor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LaToya</a:t>
                      </a:r>
                    </a:p>
                  </a:txBody>
                  <a:tcPr marL="5694" marR="5694" marT="56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206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900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08566EF-9BD0-2144-8D55-0DE38D33785A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FF771-52A4-491F-ABCF-F37BD2D85C3C}"/>
              </a:ext>
            </a:extLst>
          </p:cNvPr>
          <p:cNvSpPr txBox="1"/>
          <p:nvPr/>
        </p:nvSpPr>
        <p:spPr>
          <a:xfrm>
            <a:off x="708539" y="1148984"/>
            <a:ext cx="71393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9:00 a.m.	Welcome and Introductions			</a:t>
            </a:r>
          </a:p>
          <a:p>
            <a:r>
              <a:rPr lang="en-US" dirty="0"/>
              <a:t>	Review Meeting Notes	</a:t>
            </a:r>
          </a:p>
          <a:p>
            <a:endParaRPr lang="en-US" dirty="0"/>
          </a:p>
          <a:p>
            <a:r>
              <a:rPr lang="en-US" dirty="0"/>
              <a:t> 9:15 a.m.	Incorporating College/ Career Readiness in Accountability</a:t>
            </a:r>
          </a:p>
          <a:p>
            <a:endParaRPr lang="en-US" dirty="0"/>
          </a:p>
          <a:p>
            <a:r>
              <a:rPr lang="en-US" dirty="0"/>
              <a:t>10:00 a.m.	Break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10:15 a.m.	Identifying Low 25 Group for High Schools</a:t>
            </a:r>
          </a:p>
          <a:p>
            <a:endParaRPr lang="en-US" dirty="0"/>
          </a:p>
          <a:p>
            <a:r>
              <a:rPr lang="en-US" dirty="0"/>
              <a:t>11:00 a.m.	Inclusion of MAAP-A in Low 25</a:t>
            </a:r>
          </a:p>
          <a:p>
            <a:endParaRPr lang="en-US" dirty="0"/>
          </a:p>
          <a:p>
            <a:r>
              <a:rPr lang="en-US" dirty="0"/>
              <a:t>11:15 a.m.  Prioritizing Future Topics</a:t>
            </a:r>
          </a:p>
          <a:p>
            <a:endParaRPr lang="en-US" dirty="0"/>
          </a:p>
          <a:p>
            <a:r>
              <a:rPr lang="en-US" dirty="0"/>
              <a:t>11:30 a.m. 	Adjourn</a:t>
            </a:r>
          </a:p>
        </p:txBody>
      </p:sp>
    </p:spTree>
    <p:extLst>
      <p:ext uri="{BB962C8B-B14F-4D97-AF65-F5344CB8AC3E}">
        <p14:creationId xmlns:p14="http://schemas.microsoft.com/office/powerpoint/2010/main" val="715656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Purpose and 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 dirty="0"/>
          </a:p>
        </p:txBody>
      </p:sp>
      <p:sp>
        <p:nvSpPr>
          <p:cNvPr id="6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Primary purpose is to help MDE make good decisions about the design and implementation of the state, school accountability system under ESSA</a:t>
            </a:r>
          </a:p>
          <a:p>
            <a:r>
              <a:rPr lang="en-US" dirty="0"/>
              <a:t>We will focus on </a:t>
            </a:r>
            <a:r>
              <a:rPr lang="en-US" b="1" i="1" dirty="0"/>
              <a:t>identifying policy priorities </a:t>
            </a:r>
            <a:r>
              <a:rPr lang="en-US" dirty="0"/>
              <a:t>and identifying decisions in support of those priorities that are technically defensible and operationally feasible</a:t>
            </a:r>
          </a:p>
          <a:p>
            <a:r>
              <a:rPr lang="en-US" dirty="0"/>
              <a:t>Feedback from the Task Force is received as a recommendation to the department </a:t>
            </a:r>
          </a:p>
        </p:txBody>
      </p:sp>
    </p:spTree>
    <p:extLst>
      <p:ext uri="{BB962C8B-B14F-4D97-AF65-F5344CB8AC3E}">
        <p14:creationId xmlns:p14="http://schemas.microsoft.com/office/powerpoint/2010/main" val="743262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79B10-F168-1743-AD27-9CFFCDE4E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Ground Rules/ Group Norms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0625B-3DD4-D54D-9627-D048A66332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542" y="720364"/>
            <a:ext cx="8294915" cy="3217863"/>
          </a:xfrm>
        </p:spPr>
        <p:txBody>
          <a:bodyPr/>
          <a:lstStyle/>
          <a:p>
            <a:r>
              <a:rPr lang="en-US" sz="1400" b="1" dirty="0"/>
              <a:t>Listen actively and attentively; ask for clarification as needed</a:t>
            </a:r>
          </a:p>
          <a:p>
            <a:r>
              <a:rPr lang="en-US" sz="1400" b="1" dirty="0"/>
              <a:t>Everyone should have an opportunity to ‘be heard’ without interruption and to receive courteous feedback</a:t>
            </a:r>
          </a:p>
          <a:p>
            <a:r>
              <a:rPr lang="en-US" sz="1400" b="1" dirty="0"/>
              <a:t>Critique ideas, not people or organizations</a:t>
            </a:r>
          </a:p>
          <a:p>
            <a:r>
              <a:rPr lang="en-US" sz="1400" b="1" dirty="0"/>
              <a:t>Build on one another’s comments; work toward shared understanding</a:t>
            </a:r>
          </a:p>
          <a:p>
            <a:r>
              <a:rPr lang="en-US" sz="1400" b="1" dirty="0"/>
              <a:t>We will attempt to make decisions based on group consensus, but when necessary we will take a vote</a:t>
            </a:r>
          </a:p>
          <a:p>
            <a:r>
              <a:rPr lang="en-US" sz="1400" b="1" dirty="0"/>
              <a:t>When/ if requested do not disclosure confidential information </a:t>
            </a:r>
          </a:p>
          <a:p>
            <a:r>
              <a:rPr lang="en-US" sz="1400" b="1" dirty="0"/>
              <a:t>At the end of each meeting we will prioritize topics for future meetings and discuss action items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90086-C340-3946-A242-6A54B2E876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922130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1638" y="1701800"/>
            <a:ext cx="6813550" cy="855663"/>
          </a:xfrm>
        </p:spPr>
        <p:txBody>
          <a:bodyPr/>
          <a:lstStyle/>
          <a:p>
            <a:r>
              <a:rPr lang="en-US" sz="3200" dirty="0"/>
              <a:t>College/ Career Readiness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8481083" y="4899418"/>
            <a:ext cx="548700" cy="233671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72740374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MDE Template_NEW 1">
      <a:dk1>
        <a:srgbClr val="000000"/>
      </a:dk1>
      <a:lt1>
        <a:srgbClr val="FFFFFF"/>
      </a:lt1>
      <a:dk2>
        <a:srgbClr val="797979"/>
      </a:dk2>
      <a:lt2>
        <a:srgbClr val="B0D357"/>
      </a:lt2>
      <a:accent1>
        <a:srgbClr val="B7618C"/>
      </a:accent1>
      <a:accent2>
        <a:srgbClr val="CC0000"/>
      </a:accent2>
      <a:accent3>
        <a:srgbClr val="78909C"/>
      </a:accent3>
      <a:accent4>
        <a:srgbClr val="FFAB40"/>
      </a:accent4>
      <a:accent5>
        <a:srgbClr val="68C7C3"/>
      </a:accent5>
      <a:accent6>
        <a:srgbClr val="1071BD"/>
      </a:accent6>
      <a:hlink>
        <a:srgbClr val="5EAADE"/>
      </a:hlink>
      <a:folHlink>
        <a:srgbClr val="00539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E_blank template" id="{A72772A2-276F-5A4A-AF91-CCDCB75C27E9}" vid="{D5DF34BD-99C2-DE4E-BC83-08FF9AC52062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5487</TotalTime>
  <Words>2143</Words>
  <Application>Microsoft Macintosh PowerPoint</Application>
  <PresentationFormat>On-screen Show (16:9)</PresentationFormat>
  <Paragraphs>382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Cambria Math</vt:lpstr>
      <vt:lpstr>simple-light-2</vt:lpstr>
      <vt:lpstr>PowerPoint Presentation</vt:lpstr>
      <vt:lpstr>PowerPoint Presentation</vt:lpstr>
      <vt:lpstr>PowerPoint Presentation</vt:lpstr>
      <vt:lpstr>State Board of Education Goals    STRATEGIC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Banks</dc:creator>
  <cp:lastModifiedBy>Chris Domaleski</cp:lastModifiedBy>
  <cp:revision>151</cp:revision>
  <cp:lastPrinted>2017-08-10T17:40:56Z</cp:lastPrinted>
  <dcterms:created xsi:type="dcterms:W3CDTF">2017-07-07T21:24:14Z</dcterms:created>
  <dcterms:modified xsi:type="dcterms:W3CDTF">2020-06-03T13:55:49Z</dcterms:modified>
</cp:coreProperties>
</file>