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297" r:id="rId2"/>
    <p:sldId id="290" r:id="rId3"/>
    <p:sldId id="428" r:id="rId4"/>
    <p:sldId id="304" r:id="rId5"/>
    <p:sldId id="305" r:id="rId6"/>
    <p:sldId id="306" r:id="rId7"/>
    <p:sldId id="355" r:id="rId8"/>
    <p:sldId id="421" r:id="rId9"/>
    <p:sldId id="422" r:id="rId10"/>
    <p:sldId id="423" r:id="rId11"/>
    <p:sldId id="424" r:id="rId12"/>
    <p:sldId id="425" r:id="rId13"/>
    <p:sldId id="426" r:id="rId14"/>
    <p:sldId id="308" r:id="rId15"/>
    <p:sldId id="376" r:id="rId16"/>
    <p:sldId id="378" r:id="rId17"/>
    <p:sldId id="379" r:id="rId18"/>
    <p:sldId id="380" r:id="rId19"/>
    <p:sldId id="377" r:id="rId20"/>
    <p:sldId id="364" r:id="rId21"/>
    <p:sldId id="381" r:id="rId22"/>
    <p:sldId id="367" r:id="rId23"/>
    <p:sldId id="366" r:id="rId24"/>
    <p:sldId id="383" r:id="rId25"/>
    <p:sldId id="384" r:id="rId26"/>
    <p:sldId id="382" r:id="rId27"/>
    <p:sldId id="427" r:id="rId28"/>
    <p:sldId id="418" r:id="rId29"/>
    <p:sldId id="420" r:id="rId30"/>
    <p:sldId id="419" r:id="rId31"/>
    <p:sldId id="302" r:id="rId32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F54C6E6-5AC1-C641-8F4B-A0CB6A2508FC}">
          <p14:sldIdLst>
            <p14:sldId id="297"/>
            <p14:sldId id="290"/>
            <p14:sldId id="428"/>
            <p14:sldId id="304"/>
            <p14:sldId id="305"/>
            <p14:sldId id="306"/>
            <p14:sldId id="355"/>
            <p14:sldId id="421"/>
            <p14:sldId id="422"/>
            <p14:sldId id="423"/>
            <p14:sldId id="424"/>
            <p14:sldId id="425"/>
            <p14:sldId id="426"/>
            <p14:sldId id="308"/>
            <p14:sldId id="376"/>
            <p14:sldId id="378"/>
            <p14:sldId id="379"/>
            <p14:sldId id="380"/>
            <p14:sldId id="377"/>
            <p14:sldId id="364"/>
            <p14:sldId id="381"/>
            <p14:sldId id="367"/>
            <p14:sldId id="366"/>
            <p14:sldId id="383"/>
            <p14:sldId id="384"/>
            <p14:sldId id="382"/>
            <p14:sldId id="427"/>
            <p14:sldId id="418"/>
            <p14:sldId id="420"/>
            <p14:sldId id="419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Banks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5" autoAdjust="0"/>
    <p:restoredTop sz="94558" autoAdjust="0"/>
  </p:normalViewPr>
  <p:slideViewPr>
    <p:cSldViewPr snapToGrid="0" snapToObjects="1">
      <p:cViewPr varScale="1">
        <p:scale>
          <a:sx n="117" d="100"/>
          <a:sy n="117" d="100"/>
        </p:scale>
        <p:origin x="540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8358-716F-B541-B8E3-B6CD7F3CCC11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E99C-1222-AB41-BFEE-14BC1467D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00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1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 userDrawn="1"/>
        </p:nvSpPr>
        <p:spPr>
          <a:xfrm>
            <a:off x="999985" y="979135"/>
            <a:ext cx="7566965" cy="3496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All Students Proficient and Showing Growth in All Assessed Areas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Student Graduates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From </a:t>
            </a: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High School and is Ready for College and Career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Child Has Access to a High-Quality Early Childhood Program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School Has Effective Teachers and Leaders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Community Effectively Using a World-Class Data System to Improve Student Outcomes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Every School and District is Rated “C” or Higher</a:t>
            </a:r>
          </a:p>
        </p:txBody>
      </p:sp>
      <p:sp>
        <p:nvSpPr>
          <p:cNvPr id="9" name="Shape 89"/>
          <p:cNvSpPr txBox="1"/>
          <p:nvPr userDrawn="1"/>
        </p:nvSpPr>
        <p:spPr>
          <a:xfrm>
            <a:off x="280188" y="47292"/>
            <a:ext cx="8397600" cy="434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FIVE-YEAR STRATEGIC PLAN FOR 2016-2020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512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cked 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38" y="723900"/>
            <a:ext cx="5602287" cy="878375"/>
          </a:xfrm>
        </p:spPr>
        <p:txBody>
          <a:bodyPr anchor="t"/>
          <a:lstStyle>
            <a:lvl1pPr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STACKED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878138"/>
            <a:ext cx="4678362" cy="993775"/>
          </a:xfrm>
        </p:spPr>
        <p:txBody>
          <a:bodyPr/>
          <a:lstStyle>
            <a:lvl1pPr>
              <a:lnSpc>
                <a:spcPct val="114000"/>
              </a:lnSpc>
              <a:spcAft>
                <a:spcPts val="0"/>
              </a:spcAft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6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5636" y="1152525"/>
            <a:ext cx="8294915" cy="3217863"/>
          </a:xfrm>
        </p:spPr>
        <p:txBody>
          <a:bodyPr/>
          <a:lstStyle>
            <a:lvl1pPr marL="342900" indent="-342900" defTabSz="457200"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1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056" y="283820"/>
            <a:ext cx="2630919" cy="12706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/>
          <p:cNvSpPr/>
          <p:nvPr userDrawn="1"/>
        </p:nvSpPr>
        <p:spPr>
          <a:xfrm>
            <a:off x="0" y="166378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2019300"/>
            <a:ext cx="5278437" cy="677863"/>
          </a:xfrm>
        </p:spPr>
        <p:txBody>
          <a:bodyPr/>
          <a:lstStyle>
            <a:lvl1pPr>
              <a:defRPr sz="3600" b="1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2809875"/>
            <a:ext cx="5278437" cy="15085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860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1983097"/>
            <a:ext cx="5080200" cy="723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00B0F0"/>
              </a:solidFill>
            </a:endParaRPr>
          </a:p>
        </p:txBody>
      </p:sp>
      <p:sp>
        <p:nvSpPr>
          <p:cNvPr id="8" name="Shape 59"/>
          <p:cNvSpPr/>
          <p:nvPr userDrawn="1"/>
        </p:nvSpPr>
        <p:spPr>
          <a:xfrm>
            <a:off x="0" y="2806520"/>
            <a:ext cx="466344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" name="Shape 6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200" y="3759124"/>
            <a:ext cx="2130850" cy="10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12749" y="490538"/>
            <a:ext cx="6600525" cy="142835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5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12750" y="2049463"/>
            <a:ext cx="4618038" cy="608012"/>
          </a:xfrm>
        </p:spPr>
        <p:txBody>
          <a:bodyPr anchor="ctr"/>
          <a:lstStyle>
            <a:lvl1pPr rtl="0">
              <a:spcBef>
                <a:spcPts val="0"/>
              </a:spcBef>
              <a:buNone/>
              <a:defRPr lang="en" sz="1800" dirty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rPr>
              <a:t>SUBHEAD</a:t>
            </a:r>
            <a:endParaRPr lang="en" sz="2000" dirty="0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 Placeholder 1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12750" y="2906121"/>
            <a:ext cx="4083050" cy="499068"/>
          </a:xfrm>
        </p:spPr>
        <p:txBody>
          <a:bodyPr anchor="t"/>
          <a:lstStyle>
            <a:lvl1pPr algn="l">
              <a:spcBef>
                <a:spcPts val="0"/>
              </a:spcBef>
              <a:buNone/>
              <a:defRPr lang="en" sz="1800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algn="l">
              <a:spcBef>
                <a:spcPts val="0"/>
              </a:spcBef>
              <a:buNone/>
            </a:pPr>
            <a:r>
              <a:rPr lang="en-US" sz="1800" dirty="0">
                <a:latin typeface="+mn-lt"/>
                <a:ea typeface="Open Sans"/>
                <a:cs typeface="Open Sans"/>
                <a:sym typeface="Open Sans"/>
              </a:rPr>
              <a:t>Date</a:t>
            </a:r>
            <a:endParaRPr lang="en" sz="18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02660" y="3970650"/>
            <a:ext cx="4450615" cy="30289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Tx/>
              <a:buNone/>
              <a:tabLst/>
              <a:defRPr lang="en-US" sz="1800" b="1" smtClean="0">
                <a:solidFill>
                  <a:srgbClr val="CC000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2000" b="1" dirty="0">
                <a:solidFill>
                  <a:srgbClr val="CC0000"/>
                </a:solidFill>
                <a:latin typeface="+mn-lt"/>
                <a:ea typeface="Open Sans"/>
                <a:cs typeface="Open Sans"/>
                <a:sym typeface="Open Sans"/>
              </a:rPr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01925" y="4221678"/>
            <a:ext cx="4451350" cy="56622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985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4" name="Shap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4" name="Shape 79">
            <a:extLst>
              <a:ext uri="{FF2B5EF4-FFF2-40B4-BE49-F238E27FC236}">
                <a16:creationId xmlns:a16="http://schemas.microsoft.com/office/drawing/2014/main" id="{5993BF0A-9390-7147-B0E1-6C1E829171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-1" b="24635"/>
          <a:stretch/>
        </p:blipFill>
        <p:spPr>
          <a:xfrm>
            <a:off x="133550" y="4663510"/>
            <a:ext cx="1014449" cy="36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 descr="Goal 6">
            <a:extLst>
              <a:ext uri="{FF2B5EF4-FFF2-40B4-BE49-F238E27FC236}">
                <a16:creationId xmlns:a16="http://schemas.microsoft.com/office/drawing/2014/main" id="{B212445C-D6B2-E24C-B0CD-56E7B22D8D1E}"/>
              </a:ext>
            </a:extLst>
          </p:cNvPr>
          <p:cNvSpPr txBox="1"/>
          <p:nvPr userDrawn="1"/>
        </p:nvSpPr>
        <p:spPr>
          <a:xfrm>
            <a:off x="7805424" y="819074"/>
            <a:ext cx="60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DCAB66-BFC7-664A-ACFC-8BFB9AA1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33" y="3900"/>
            <a:ext cx="8520600" cy="572700"/>
          </a:xfrm>
        </p:spPr>
        <p:txBody>
          <a:bodyPr/>
          <a:lstStyle>
            <a:lvl1pPr>
              <a:spcBef>
                <a:spcPts val="0"/>
              </a:spcBef>
              <a:buNone/>
              <a:defRPr lang="en" sz="1200" b="1" spc="0" dirty="0">
                <a:solidFill>
                  <a:srgbClr val="0070C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 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400" b="1" spc="30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STRATEGIC PLAN</a:t>
            </a:r>
            <a:endParaRPr lang="en" sz="1200" b="1" spc="300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Picture 11" descr="Goals:&#10;1. All Students Proficient and Showing Growth in All Assessed Areas&#10;2. Every Student Graduates from High School and is Ready for College and Career&#10;3. Every Child Has Access to a High-Quality Early Childhood Program&#10;4. Every School Has Effective Teachers and Leaders&#10;5. Every Community Effectively Using a World-Class Data System to Improve Student Outcomes&#10;6. Every School and District is Rated “C” or Higher">
            <a:extLst>
              <a:ext uri="{FF2B5EF4-FFF2-40B4-BE49-F238E27FC236}">
                <a16:creationId xmlns:a16="http://schemas.microsoft.com/office/drawing/2014/main" id="{66160CC4-325B-8D49-A6F8-03F9B01E8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71" b="24118"/>
          <a:stretch/>
        </p:blipFill>
        <p:spPr>
          <a:xfrm>
            <a:off x="304057" y="650929"/>
            <a:ext cx="8509530" cy="41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&amp; Miss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5"/>
          <p:cNvSpPr/>
          <p:nvPr userDrawn="1"/>
        </p:nvSpPr>
        <p:spPr>
          <a:xfrm>
            <a:off x="1" y="0"/>
            <a:ext cx="8566949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1">
              <a:solidFill>
                <a:srgbClr val="CCCCCC"/>
              </a:solidFill>
            </a:endParaRPr>
          </a:p>
        </p:txBody>
      </p:sp>
      <p:sp>
        <p:nvSpPr>
          <p:cNvPr id="19" name="Shape 86"/>
          <p:cNvSpPr/>
          <p:nvPr userDrawn="1"/>
        </p:nvSpPr>
        <p:spPr>
          <a:xfrm>
            <a:off x="1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1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09801" y="1093073"/>
            <a:ext cx="5961600" cy="1462747"/>
            <a:chOff x="1809800" y="1012003"/>
            <a:chExt cx="5961600" cy="1462747"/>
          </a:xfrm>
        </p:grpSpPr>
        <p:sp>
          <p:nvSpPr>
            <p:cNvPr id="5" name="Shape 72"/>
            <p:cNvSpPr txBox="1"/>
            <p:nvPr/>
          </p:nvSpPr>
          <p:spPr>
            <a:xfrm>
              <a:off x="1809800" y="1354550"/>
              <a:ext cx="5961600" cy="112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create a world-class educational system that gives students the knowledge and skills to be successful in college and the workforce, and to flourish as parents and citizens</a:t>
              </a:r>
            </a:p>
          </p:txBody>
        </p:sp>
        <p:sp>
          <p:nvSpPr>
            <p:cNvPr id="6" name="Shape 73"/>
            <p:cNvSpPr txBox="1"/>
            <p:nvPr/>
          </p:nvSpPr>
          <p:spPr>
            <a:xfrm>
              <a:off x="1809800" y="1012003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VISION</a:t>
              </a:r>
              <a:endParaRPr lang="en" sz="1801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cxnSp>
          <p:nvCxnSpPr>
            <p:cNvPr id="7" name="Shape 74"/>
            <p:cNvCxnSpPr/>
            <p:nvPr/>
          </p:nvCxnSpPr>
          <p:spPr>
            <a:xfrm>
              <a:off x="2812842" y="1255390"/>
              <a:ext cx="47592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8" name="Group 7"/>
          <p:cNvGrpSpPr/>
          <p:nvPr userDrawn="1"/>
        </p:nvGrpSpPr>
        <p:grpSpPr>
          <a:xfrm>
            <a:off x="1809802" y="2827456"/>
            <a:ext cx="5762242" cy="1341924"/>
            <a:chOff x="1809800" y="2665300"/>
            <a:chExt cx="5762242" cy="1341924"/>
          </a:xfrm>
        </p:grpSpPr>
        <p:sp>
          <p:nvSpPr>
            <p:cNvPr id="9" name="Shape 76"/>
            <p:cNvSpPr txBox="1"/>
            <p:nvPr/>
          </p:nvSpPr>
          <p:spPr>
            <a:xfrm>
              <a:off x="1809800" y="3049624"/>
              <a:ext cx="56859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provide leadership through the development of policy and accountability systems so that all students are prepared to compete in the global community</a:t>
              </a:r>
            </a:p>
          </p:txBody>
        </p:sp>
        <p:sp>
          <p:nvSpPr>
            <p:cNvPr id="10" name="Shape 77"/>
            <p:cNvSpPr txBox="1"/>
            <p:nvPr/>
          </p:nvSpPr>
          <p:spPr>
            <a:xfrm>
              <a:off x="1809800" y="2665300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MISSION</a:t>
              </a:r>
            </a:p>
          </p:txBody>
        </p:sp>
        <p:cxnSp>
          <p:nvCxnSpPr>
            <p:cNvPr id="11" name="Shape 78"/>
            <p:cNvCxnSpPr/>
            <p:nvPr/>
          </p:nvCxnSpPr>
          <p:spPr>
            <a:xfrm>
              <a:off x="3000042" y="2910000"/>
              <a:ext cx="45720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2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50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89"/>
          <p:cNvSpPr txBox="1"/>
          <p:nvPr userDrawn="1"/>
        </p:nvSpPr>
        <p:spPr>
          <a:xfrm>
            <a:off x="266676" y="67800"/>
            <a:ext cx="8397600" cy="400302"/>
          </a:xfrm>
          <a:prstGeom prst="rect">
            <a:avLst/>
          </a:prstGeom>
          <a:noFill/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Mississippi</a:t>
            </a:r>
            <a:r>
              <a:rPr lang="en-US" sz="2400" b="1" baseline="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Department of Education</a:t>
            </a:r>
            <a:endParaRPr lang="en" sz="2400" b="1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6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7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6956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50" r:id="rId3"/>
    <p:sldLayoutId id="2147483674" r:id="rId4"/>
    <p:sldLayoutId id="2147483673" r:id="rId5"/>
    <p:sldLayoutId id="2147483676" r:id="rId6"/>
    <p:sldLayoutId id="2147483677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content/dam/act/unsecured/documents/R1712-ACT-progress-toward-NCRC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Accountability Task Force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Via Webinar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24, 2020</a:t>
            </a:r>
          </a:p>
        </p:txBody>
      </p:sp>
    </p:spTree>
    <p:extLst>
      <p:ext uri="{BB962C8B-B14F-4D97-AF65-F5344CB8AC3E}">
        <p14:creationId xmlns:p14="http://schemas.microsoft.com/office/powerpoint/2010/main" val="2806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28FF3-6787-4672-9A17-CCA96B987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ACT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66DF4-DFF3-4E4B-BB78-D63878C432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093" y="962818"/>
            <a:ext cx="8294915" cy="3217863"/>
          </a:xfrm>
        </p:spPr>
        <p:txBody>
          <a:bodyPr/>
          <a:lstStyle/>
          <a:p>
            <a:pPr lvl="0"/>
            <a:r>
              <a:rPr lang="en-US" sz="1800" dirty="0"/>
              <a:t>Offered vouchers for the June/July national test date to state testing students who have not tested in the state administration</a:t>
            </a:r>
          </a:p>
          <a:p>
            <a:pPr lvl="0"/>
            <a:r>
              <a:rPr lang="en-US" sz="1800" dirty="0"/>
              <a:t>Offered current juniors to test as seniors in October 2020 (paper only) </a:t>
            </a:r>
          </a:p>
          <a:p>
            <a:r>
              <a:rPr lang="en-US" sz="1800" dirty="0"/>
              <a:t>Still exploring:</a:t>
            </a:r>
          </a:p>
          <a:p>
            <a:pPr marL="0" lvl="0" indent="0">
              <a:buNone/>
            </a:pPr>
            <a:r>
              <a:rPr lang="en-US" sz="1800" dirty="0"/>
              <a:t>If during the June/July national test date, schools can open a new test site and have it available only for the students in their school – this would be like creating “a school day testing” experience on a Saturday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510C9-AA61-4741-9B01-1712248098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3669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0194BC-BA35-41DB-98ED-5D8963BBD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School Improvement Designations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2800F-2789-48CE-8045-13876A2148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Anticipated:</a:t>
            </a:r>
          </a:p>
          <a:p>
            <a:pPr marL="0" indent="0">
              <a:buNone/>
            </a:pPr>
            <a:r>
              <a:rPr lang="en-US" dirty="0"/>
              <a:t>Schools and districts will retain their designations for CSI, TSI, and ATSI from the 2018 - 2019 school year.  The three-year average performance used in identification would exclude the 2019 - 2020 school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8ADA1-DD62-49F6-A77D-39C4CF325F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0110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FECEF2-F191-4097-9515-D82D411A2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Special Called Board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BE20E-C962-420A-8FD6-7D6B63D23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Thursday, March 26, 2020, 10:00 a.m.</a:t>
            </a:r>
          </a:p>
          <a:p>
            <a:r>
              <a:rPr lang="en-US" dirty="0"/>
              <a:t>The meeting is to discuss any waivers/suspensions of statutes and/or rules and regulations as a result of the impact of COVID-19 (coronavirus).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8695-5239-491D-A445-020AD644F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4481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E61D9-9C3B-4CA0-ACFC-B200F913A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BA764-9E5D-4987-A128-557BD09E7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Any initial thoughts or questions?</a:t>
            </a:r>
          </a:p>
          <a:p>
            <a:r>
              <a:rPr lang="en-US" dirty="0"/>
              <a:t>We will have “next steps” at the end.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47193-D7A8-4D96-8BBE-772656AF94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6448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Representing Career Readiness in Accountability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5375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3AB21E-CA92-CC41-9FF5-849ABED49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A5C8-DBC2-1A48-9F88-8906B7376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/>
              <a:t>The purpose of this item is to explore how career readiness can be more fully represented in the state accountability system. </a:t>
            </a:r>
          </a:p>
          <a:p>
            <a:r>
              <a:rPr lang="en-US" sz="1800" dirty="0"/>
              <a:t>In previous meetings, members have expressed interest in incorporating ACT Work Keys and/or similar measures.</a:t>
            </a:r>
          </a:p>
          <a:p>
            <a:r>
              <a:rPr lang="en-US" sz="1800" dirty="0"/>
              <a:t>We should identify the approach (or a small number of promising approaches) for how to do this so we can explore the method(s) more fully in future meetings.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375F4-1A8A-D343-B483-C2083982C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3260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C3C462-5E16-3246-9F0E-A1A4EEBA0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How is career readiness currently reflected?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9AF64-814F-C048-AFC2-D1F62EAA5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Acceleration (~50 points)</a:t>
            </a:r>
          </a:p>
          <a:p>
            <a:pPr lvl="1"/>
            <a:r>
              <a:rPr lang="en-US" sz="1800" dirty="0"/>
              <a:t>Participation/ Performance: </a:t>
            </a:r>
            <a:r>
              <a:rPr lang="en-US" sz="1800" dirty="0">
                <a:solidFill>
                  <a:schemeClr val="tx1"/>
                </a:solidFill>
              </a:rPr>
              <a:t>AP, IB, AICE, dual credit/enrollment, industry certification</a:t>
            </a:r>
          </a:p>
          <a:p>
            <a:pPr lvl="1"/>
            <a:r>
              <a:rPr lang="en-US" sz="1800" b="1" dirty="0"/>
              <a:t>College/ Career Readiness (~50)</a:t>
            </a:r>
          </a:p>
          <a:p>
            <a:pPr lvl="1"/>
            <a:r>
              <a:rPr lang="en-US" sz="1800" dirty="0"/>
              <a:t>Percent of students meeting ACT benchmarks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76969-C28F-8240-BA9D-1348C0F7BA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9054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88FBAF-2475-47C4-98F4-EC645BF8E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Acceleration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BD901-E11F-49EE-82E1-705CB6E341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81083" y="4887307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032DBE-EE71-4126-A8DC-C47CC56547B2}"/>
              </a:ext>
            </a:extLst>
          </p:cNvPr>
          <p:cNvGrpSpPr/>
          <p:nvPr/>
        </p:nvGrpSpPr>
        <p:grpSpPr>
          <a:xfrm>
            <a:off x="462916" y="714230"/>
            <a:ext cx="8166696" cy="3845863"/>
            <a:chOff x="462916" y="714230"/>
            <a:chExt cx="8166696" cy="38458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CABE19-6D0E-44F3-8141-D89CD25CC30E}"/>
                </a:ext>
              </a:extLst>
            </p:cNvPr>
            <p:cNvSpPr txBox="1"/>
            <p:nvPr/>
          </p:nvSpPr>
          <p:spPr>
            <a:xfrm>
              <a:off x="462916" y="714230"/>
              <a:ext cx="365760" cy="182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vert="vert270" wrap="square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Participation 50%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A288C9-FAB0-44D3-9FAC-C3CCBD43DC25}"/>
                </a:ext>
              </a:extLst>
            </p:cNvPr>
            <p:cNvSpPr txBox="1"/>
            <p:nvPr/>
          </p:nvSpPr>
          <p:spPr>
            <a:xfrm>
              <a:off x="987088" y="904965"/>
              <a:ext cx="2011680" cy="14619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u="sng" dirty="0">
                  <a:solidFill>
                    <a:schemeClr val="tx1"/>
                  </a:solidFill>
                </a:rPr>
                <a:t>Numerator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All students taking accelerated courses (AP, IB, AICE, dual credit/enrollment, industry certification)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546352-6816-428E-8023-982E53FE5098}"/>
                </a:ext>
              </a:extLst>
            </p:cNvPr>
            <p:cNvSpPr txBox="1"/>
            <p:nvPr/>
          </p:nvSpPr>
          <p:spPr>
            <a:xfrm>
              <a:off x="3391030" y="803154"/>
              <a:ext cx="2011680" cy="16773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u="sng" dirty="0">
                  <a:solidFill>
                    <a:schemeClr val="tx1"/>
                  </a:solidFill>
                </a:rPr>
                <a:t>Denominator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All students enrolled in grades 11 and 12, plus 9</a:t>
              </a:r>
              <a:r>
                <a:rPr lang="en-US" baseline="30000" dirty="0">
                  <a:solidFill>
                    <a:schemeClr val="tx1"/>
                  </a:solidFill>
                </a:rPr>
                <a:t>th</a:t>
              </a:r>
              <a:r>
                <a:rPr lang="en-US" dirty="0">
                  <a:solidFill>
                    <a:schemeClr val="tx1"/>
                  </a:solidFill>
                </a:rPr>
                <a:t> and 10</a:t>
              </a:r>
              <a:r>
                <a:rPr lang="en-US" baseline="30000" dirty="0">
                  <a:solidFill>
                    <a:schemeClr val="tx1"/>
                  </a:solidFill>
                </a:rPr>
                <a:t>th</a:t>
              </a:r>
              <a:r>
                <a:rPr lang="en-US" dirty="0">
                  <a:solidFill>
                    <a:schemeClr val="tx1"/>
                  </a:solidFill>
                </a:rPr>
                <a:t> grade students taking and passing accelerated courses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4644CE-102B-4064-B110-4CADEA2E14FD}"/>
                </a:ext>
              </a:extLst>
            </p:cNvPr>
            <p:cNvSpPr txBox="1"/>
            <p:nvPr/>
          </p:nvSpPr>
          <p:spPr>
            <a:xfrm>
              <a:off x="5794972" y="1045456"/>
              <a:ext cx="2103120" cy="11695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u="sng" dirty="0">
                  <a:solidFill>
                    <a:schemeClr val="tx1"/>
                  </a:solidFill>
                </a:rPr>
                <a:t>25 Points Possible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e.g., 133 ÷ 200 = 0.67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0.67 x 25 = 16.8 points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EDA66D-5BB8-4869-A480-36CBCFCA210B}"/>
                </a:ext>
              </a:extLst>
            </p:cNvPr>
            <p:cNvSpPr txBox="1"/>
            <p:nvPr/>
          </p:nvSpPr>
          <p:spPr>
            <a:xfrm>
              <a:off x="474576" y="2731293"/>
              <a:ext cx="400110" cy="182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vert="vert270" wrap="square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Performance 50%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63E32-C3EE-4447-A1F0-E48DC46729C9}"/>
                </a:ext>
              </a:extLst>
            </p:cNvPr>
            <p:cNvSpPr txBox="1"/>
            <p:nvPr/>
          </p:nvSpPr>
          <p:spPr>
            <a:xfrm>
              <a:off x="1010686" y="2829743"/>
              <a:ext cx="2011680" cy="16773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u="sng" dirty="0">
                  <a:solidFill>
                    <a:schemeClr val="tx1"/>
                  </a:solidFill>
                </a:rPr>
                <a:t>Numerator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All courses/exams meeting performance standards by student (e.g., C grade in dual c/e, 3 on AP exam, or 4 on IB)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49633F-CE1A-4023-9777-716D6DEA2917}"/>
                </a:ext>
              </a:extLst>
            </p:cNvPr>
            <p:cNvSpPr txBox="1"/>
            <p:nvPr/>
          </p:nvSpPr>
          <p:spPr>
            <a:xfrm>
              <a:off x="5794972" y="3060916"/>
              <a:ext cx="2103120" cy="11695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u="sng" dirty="0">
                  <a:solidFill>
                    <a:schemeClr val="tx1"/>
                  </a:solidFill>
                </a:rPr>
                <a:t>25 Points Possible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e.g., 72 ÷ 133 = 0.54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0.54 x 25 = 13.5 points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6D614E-5A3F-4034-96F5-7A21A178EDA4}"/>
                </a:ext>
              </a:extLst>
            </p:cNvPr>
            <p:cNvSpPr txBox="1"/>
            <p:nvPr/>
          </p:nvSpPr>
          <p:spPr>
            <a:xfrm>
              <a:off x="3391378" y="2807002"/>
              <a:ext cx="2011680" cy="16773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u="sng" dirty="0">
                  <a:solidFill>
                    <a:schemeClr val="tx1"/>
                  </a:solidFill>
                </a:rPr>
                <a:t>Denominator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All courses/exams taken by participating students in AP, IB, AICE, dual credit/ enrollment, industry certifications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5226A0-1416-41AE-A313-87A3760D7BE4}"/>
                </a:ext>
              </a:extLst>
            </p:cNvPr>
            <p:cNvSpPr txBox="1"/>
            <p:nvPr/>
          </p:nvSpPr>
          <p:spPr>
            <a:xfrm>
              <a:off x="7166572" y="2480536"/>
              <a:ext cx="1463040" cy="30777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30.3 points total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0C2AEC-B858-4433-A3B6-E2639364F6A3}"/>
                    </a:ext>
                  </a:extLst>
                </p:cNvPr>
                <p:cNvSpPr txBox="1"/>
                <p:nvPr/>
              </p:nvSpPr>
              <p:spPr>
                <a:xfrm>
                  <a:off x="2956729" y="1346666"/>
                  <a:ext cx="4857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0C2AEC-B858-4433-A3B6-E2639364F6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729" y="1346666"/>
                  <a:ext cx="485775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94FF736-ADDD-4913-979A-648B71C74170}"/>
                    </a:ext>
                  </a:extLst>
                </p:cNvPr>
                <p:cNvSpPr txBox="1"/>
                <p:nvPr/>
              </p:nvSpPr>
              <p:spPr>
                <a:xfrm>
                  <a:off x="2951838" y="3345714"/>
                  <a:ext cx="4857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94FF736-ADDD-4913-979A-648B71C74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838" y="3345714"/>
                  <a:ext cx="485775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5CF812D-619F-4470-A9E2-0B9B491A7CFB}"/>
                    </a:ext>
                  </a:extLst>
                </p:cNvPr>
                <p:cNvSpPr txBox="1"/>
                <p:nvPr/>
              </p:nvSpPr>
              <p:spPr>
                <a:xfrm>
                  <a:off x="5327935" y="1335355"/>
                  <a:ext cx="5418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5CF812D-619F-4470-A9E2-0B9B491A7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935" y="1335355"/>
                  <a:ext cx="541813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07CFCCA-8698-4EAC-B6C1-EE565D4CE371}"/>
                    </a:ext>
                  </a:extLst>
                </p:cNvPr>
                <p:cNvSpPr txBox="1"/>
                <p:nvPr/>
              </p:nvSpPr>
              <p:spPr>
                <a:xfrm>
                  <a:off x="5330351" y="3345714"/>
                  <a:ext cx="5418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07CFCCA-8698-4EAC-B6C1-EE565D4CE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0351" y="3345714"/>
                  <a:ext cx="541813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D451914-78FF-4827-9F03-EC8999885CE7}"/>
                </a:ext>
              </a:extLst>
            </p:cNvPr>
            <p:cNvCxnSpPr>
              <a:cxnSpLocks/>
            </p:cNvCxnSpPr>
            <p:nvPr/>
          </p:nvCxnSpPr>
          <p:spPr>
            <a:xfrm>
              <a:off x="7166572" y="2210740"/>
              <a:ext cx="136371" cy="26979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692B24-5B24-49F8-AC79-C1FA041AB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6571" y="2791121"/>
              <a:ext cx="136371" cy="26979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505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912D05-0F74-44E6-82EA-203C9B1D7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College and Career Readiness (CCR)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A383A-1154-4969-A258-F4D50FBB71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699" y="958055"/>
            <a:ext cx="1463040" cy="3200400"/>
          </a:xfrm>
          <a:solidFill>
            <a:schemeClr val="accent5">
              <a:lumMod val="50000"/>
            </a:schemeClr>
          </a:solidFill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CCR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(from ACT) includes: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50% English or Reading;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+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50% Math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8950F-F93A-4D7D-8E73-C97F08FDC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FEA8A5-DA27-4B86-BE20-DA4BAF1EB944}"/>
              </a:ext>
            </a:extLst>
          </p:cNvPr>
          <p:cNvSpPr txBox="1">
            <a:spLocks/>
          </p:cNvSpPr>
          <p:nvPr/>
        </p:nvSpPr>
        <p:spPr>
          <a:xfrm>
            <a:off x="1973219" y="964406"/>
            <a:ext cx="1600200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4" marR="0" lvl="0" indent="-342904" algn="l" defTabSz="457206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Char char="•"/>
              <a:tabLst>
                <a:tab pos="457206" algn="l"/>
              </a:tabLst>
              <a:defRPr sz="2400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charset="0"/>
              <a:buNone/>
            </a:pPr>
            <a:r>
              <a:rPr lang="en-US" sz="1800" u="sng" dirty="0">
                <a:solidFill>
                  <a:schemeClr val="bg1"/>
                </a:solidFill>
              </a:rPr>
              <a:t>Numerator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All students meeting ACT benchmarks (18 in English or 22 in Reading; 22 in Math)</a:t>
            </a:r>
          </a:p>
          <a:p>
            <a:pPr marL="0" indent="0" algn="ctr">
              <a:buFont typeface="Arial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460DABC-18FB-43D7-AAA7-425D0EB2CE6F}"/>
              </a:ext>
            </a:extLst>
          </p:cNvPr>
          <p:cNvSpPr txBox="1">
            <a:spLocks/>
          </p:cNvSpPr>
          <p:nvPr/>
        </p:nvSpPr>
        <p:spPr>
          <a:xfrm>
            <a:off x="3771900" y="962818"/>
            <a:ext cx="1690050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4" marR="0" lvl="0" indent="-342904" algn="l" defTabSz="457206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Char char="•"/>
              <a:tabLst>
                <a:tab pos="457206" algn="l"/>
              </a:tabLst>
              <a:defRPr sz="2400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charset="0"/>
              <a:buNone/>
            </a:pPr>
            <a:r>
              <a:rPr lang="en-US" sz="1800" u="sng" dirty="0">
                <a:solidFill>
                  <a:schemeClr val="bg1"/>
                </a:solidFill>
              </a:rPr>
              <a:t>Denominator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All students from Senior Snapshot who participated in ACT (both statewide and non-state administration)</a:t>
            </a:r>
          </a:p>
          <a:p>
            <a:pPr marL="0" indent="0" algn="ctr">
              <a:buFont typeface="Arial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F36AC9D-FF3A-4B54-954B-492A46A622B4}"/>
              </a:ext>
            </a:extLst>
          </p:cNvPr>
          <p:cNvSpPr txBox="1">
            <a:spLocks/>
          </p:cNvSpPr>
          <p:nvPr/>
        </p:nvSpPr>
        <p:spPr>
          <a:xfrm>
            <a:off x="5660431" y="965198"/>
            <a:ext cx="3072451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4" marR="0" lvl="0" indent="-342904" algn="l" defTabSz="457206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Char char="•"/>
              <a:tabLst>
                <a:tab pos="457206" algn="l"/>
              </a:tabLst>
              <a:defRPr sz="2400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charset="0"/>
              <a:buNone/>
            </a:pPr>
            <a:r>
              <a:rPr lang="en-US" sz="1800" u="sng" dirty="0">
                <a:solidFill>
                  <a:schemeClr val="tx1"/>
                </a:solidFill>
              </a:rPr>
              <a:t>Example</a:t>
            </a:r>
            <a:r>
              <a:rPr lang="en-US" sz="1800" dirty="0">
                <a:solidFill>
                  <a:schemeClr val="tx1"/>
                </a:solidFill>
              </a:rPr>
              <a:t>: School A has 40 students who participated in ACT; 34 met English/ Reading and 30 met Math benchmarks.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charset="0"/>
              <a:buNone/>
            </a:pPr>
            <a:r>
              <a:rPr lang="en-US" sz="1800" u="sng" dirty="0">
                <a:solidFill>
                  <a:schemeClr val="tx1"/>
                </a:solidFill>
              </a:rPr>
              <a:t>English/Reading (25 points)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34 ÷ 40 = 0.85 x 25 = 21.25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charset="0"/>
              <a:buNone/>
            </a:pPr>
            <a:r>
              <a:rPr lang="en-US" sz="1800" u="sng" dirty="0">
                <a:solidFill>
                  <a:schemeClr val="tx1"/>
                </a:solidFill>
              </a:rPr>
              <a:t>Math (25 points)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30 ÷ 40 = 0.75 x 25 = 18.75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21.3 + 18.8 = 40 points total</a:t>
            </a:r>
          </a:p>
          <a:p>
            <a:pPr marL="0" indent="0" algn="ctr">
              <a:buFont typeface="Arial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8693A9-E3A2-47EB-854B-72F9301DECBC}"/>
                  </a:ext>
                </a:extLst>
              </p:cNvPr>
              <p:cNvSpPr txBox="1"/>
              <p:nvPr/>
            </p:nvSpPr>
            <p:spPr>
              <a:xfrm>
                <a:off x="3354761" y="1854829"/>
                <a:ext cx="542925" cy="83099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8693A9-E3A2-47EB-854B-72F9301DE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61" y="1854829"/>
                <a:ext cx="54292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74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45E57-49B8-FF40-8F72-67CEC8A6E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measures should be included?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526A-A1E7-8D4A-9A61-E8D6896E1D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2017 Report “Destination Known” (CCSSO, ESG, and Advance CT)</a:t>
            </a:r>
          </a:p>
          <a:p>
            <a:pPr marL="0" indent="0">
              <a:buNone/>
            </a:pPr>
            <a:r>
              <a:rPr lang="en-US" sz="1800" dirty="0"/>
              <a:t>1. Progress toward Post-High School Credential (e.g. % of students on-track, course credits)</a:t>
            </a:r>
          </a:p>
          <a:p>
            <a:pPr marL="0" indent="0">
              <a:buNone/>
            </a:pPr>
            <a:r>
              <a:rPr lang="en-US" sz="1800" dirty="0"/>
              <a:t>2. Co-curricular Learning and Leadership Experiences (e.g. work-based learning, internships, service learning projects) </a:t>
            </a:r>
          </a:p>
          <a:p>
            <a:pPr marL="0" indent="0">
              <a:buNone/>
            </a:pPr>
            <a:r>
              <a:rPr lang="en-US" sz="1800" dirty="0"/>
              <a:t>3. Assessment of Readiness (e.g. ACT, Work Keys)</a:t>
            </a:r>
          </a:p>
          <a:p>
            <a:pPr marL="0" indent="0">
              <a:buNone/>
            </a:pPr>
            <a:r>
              <a:rPr lang="en-US" sz="1800" dirty="0"/>
              <a:t>4. Transitions beyond High School (e.g. post secondary enrollment, job placement)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753A0-49C9-7246-B7EE-4E9D2DC2D9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6593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22321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A0C0A0-F5DC-5A43-8F3E-4429646A6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Assessment – Questions to Consider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799B4-BB1E-D741-BCCC-EC152830D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947451"/>
            <a:ext cx="8398851" cy="3422937"/>
          </a:xfrm>
        </p:spPr>
        <p:txBody>
          <a:bodyPr/>
          <a:lstStyle/>
          <a:p>
            <a:r>
              <a:rPr lang="en-US" sz="1800" dirty="0"/>
              <a:t>What assessments should the ATF consider to better reflect career readiness?  Many support Work Keys, should other assessments be considered as well? </a:t>
            </a:r>
          </a:p>
          <a:p>
            <a:pPr>
              <a:buFontTx/>
              <a:buChar char="-"/>
            </a:pPr>
            <a:r>
              <a:rPr lang="en-US" sz="1800" dirty="0"/>
              <a:t>What are promising models for including it in the system?</a:t>
            </a:r>
          </a:p>
          <a:p>
            <a:pPr>
              <a:buFontTx/>
              <a:buChar char="-"/>
            </a:pPr>
            <a:r>
              <a:rPr lang="en-US" sz="1800" dirty="0"/>
              <a:t>How much ‘weight’ should it have?</a:t>
            </a:r>
          </a:p>
          <a:p>
            <a:pPr>
              <a:buFontTx/>
              <a:buChar char="-"/>
            </a:pPr>
            <a:r>
              <a:rPr lang="en-US" sz="1800" dirty="0"/>
              <a:t>What is an appropriate performance standard? </a:t>
            </a:r>
          </a:p>
          <a:p>
            <a:pPr marL="0" indent="0">
              <a:buNone/>
            </a:pPr>
            <a:br>
              <a:rPr lang="en-US" sz="400" dirty="0"/>
            </a:br>
            <a:endParaRPr lang="en-US" sz="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144D-4BAD-214E-8943-0016932816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156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C9CEBF-822C-1E4A-97F0-A385005A7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Potential Models for 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01176-558A-654C-B7BF-334D0400E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component in CCR. </a:t>
            </a:r>
          </a:p>
          <a:p>
            <a:pPr lvl="1"/>
            <a:r>
              <a:rPr lang="en-US" u="sng" dirty="0"/>
              <a:t>Disjunctive</a:t>
            </a:r>
            <a:r>
              <a:rPr lang="en-US" dirty="0"/>
              <a:t>: student meets ACT benchmark OR </a:t>
            </a:r>
            <a:r>
              <a:rPr lang="en-US" dirty="0" err="1"/>
              <a:t>WorkKeys</a:t>
            </a:r>
            <a:r>
              <a:rPr lang="en-US" dirty="0"/>
              <a:t> Criterion </a:t>
            </a:r>
          </a:p>
          <a:p>
            <a:pPr lvl="1"/>
            <a:r>
              <a:rPr lang="en-US" u="sng" dirty="0"/>
              <a:t>Conjunctive</a:t>
            </a:r>
            <a:r>
              <a:rPr lang="en-US" dirty="0"/>
              <a:t>: separate calculations for ACT AND </a:t>
            </a:r>
            <a:r>
              <a:rPr lang="en-US" dirty="0" err="1"/>
              <a:t>WorkKeys</a:t>
            </a:r>
            <a:endParaRPr lang="en-US" dirty="0"/>
          </a:p>
          <a:p>
            <a:pPr lvl="1"/>
            <a:r>
              <a:rPr lang="en-US" u="sng" dirty="0"/>
              <a:t>Compensatory</a:t>
            </a:r>
            <a:r>
              <a:rPr lang="en-US" dirty="0"/>
              <a:t>: performance on ACT and </a:t>
            </a:r>
            <a:r>
              <a:rPr lang="en-US" dirty="0" err="1"/>
              <a:t>WorkKeys</a:t>
            </a:r>
            <a:r>
              <a:rPr lang="en-US" dirty="0"/>
              <a:t> is combined, such that higher performance on one offsets the other</a:t>
            </a:r>
          </a:p>
          <a:p>
            <a:pPr marL="0" indent="0">
              <a:buNone/>
            </a:pPr>
            <a:r>
              <a:rPr lang="en-US" dirty="0"/>
              <a:t>Create a ‘menu’ approach (some state examples follow)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4ED9C-B5DD-574E-9377-10BCDD105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6104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71B08-73AD-9E4D-8C61-F214E8B1A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 Hampshire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EED59-6BB1-B740-B5CE-4B98F7DBF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760164"/>
            <a:ext cx="8398851" cy="412714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NH computes an index for all seniors reflecting the percentage of students who meet any 2 of the following: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Completion of a NH Scholars program of study (Standard, STEM, or Arts). 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A grade of C or better in a dual-enrollment course. 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SAT scores meeting or exceeding the college and career ready benchmark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ACT scores meeting or exceeding the college and career ready benchmark 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A score of 3 or higher on AP exam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A score of 5 or higher on IB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Earning a CTE industry-recognized credential. 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Completion of NH career pathway program of study</a:t>
            </a:r>
          </a:p>
          <a:p>
            <a:pPr marL="228600" lvl="1" indent="-228600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Scoring at least Level III on components of the ASVAB that comprise the Armed Forces Qualifying Test (AFQT).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E23D7-1806-B74D-982B-E29A862143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09040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571666-841D-6B46-AC8A-0C8B6A7135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 Reviews - Wyoming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B5E48-D2F9-824A-B633-357142FA70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636" y="749147"/>
            <a:ext cx="8294915" cy="3966072"/>
          </a:xfrm>
        </p:spPr>
        <p:txBody>
          <a:bodyPr/>
          <a:lstStyle/>
          <a:p>
            <a:r>
              <a:rPr lang="en-US" sz="1400" dirty="0"/>
              <a:t>Option 1 – Evidence of college readiness is based on completion of a college preparatory curriculum </a:t>
            </a:r>
            <a:r>
              <a:rPr lang="en-US" sz="1400" i="1" dirty="0"/>
              <a:t>and </a:t>
            </a:r>
            <a:r>
              <a:rPr lang="en-US" sz="1400" dirty="0"/>
              <a:t>one or more of the following: a college-ready score on a standardized college entrance exam </a:t>
            </a:r>
            <a:r>
              <a:rPr lang="en-US" sz="1400" i="1" dirty="0"/>
              <a:t>or </a:t>
            </a:r>
            <a:r>
              <a:rPr lang="en-US" sz="1400" dirty="0"/>
              <a:t>eligibility to earn college credits through Advanced Placement, International Baccalaureate, or dual/concurrent courses. </a:t>
            </a:r>
          </a:p>
          <a:p>
            <a:pPr lvl="1"/>
            <a:r>
              <a:rPr lang="en-US" i="1" dirty="0"/>
              <a:t>	Evidence of college readiness from a dual/concurrent course requires the evidence from 	the WDE 950 transcript collection that a graduate earned a grade of “C” or better in a1000-	level or higher dual/concurrent course </a:t>
            </a:r>
            <a:endParaRPr lang="en-US" dirty="0"/>
          </a:p>
          <a:p>
            <a:r>
              <a:rPr lang="en-US" sz="1400" dirty="0"/>
              <a:t>Option 2 – Evidence of career readiness is based on completion of a career/technical education pathway (i.e., minimum of a three course sequence </a:t>
            </a:r>
            <a:r>
              <a:rPr lang="en-US" sz="1400" i="1" dirty="0"/>
              <a:t>and </a:t>
            </a:r>
            <a:r>
              <a:rPr lang="en-US" sz="1400" dirty="0"/>
              <a:t>one or more of the following: a passing score on a state-approved CTE exam or state-approved industry- recognized certification. </a:t>
            </a:r>
          </a:p>
          <a:p>
            <a:r>
              <a:rPr lang="en-US" sz="1400" dirty="0"/>
              <a:t>Option 3 – Evidence of military readiness is based upon completion of a college preparatory curriculum </a:t>
            </a:r>
            <a:r>
              <a:rPr lang="en-US" sz="1400" i="1" dirty="0"/>
              <a:t>or </a:t>
            </a:r>
            <a:r>
              <a:rPr lang="en-US" sz="1400" dirty="0"/>
              <a:t>a CTE pathway </a:t>
            </a:r>
            <a:r>
              <a:rPr lang="en-US" sz="1400" i="1" dirty="0"/>
              <a:t>and </a:t>
            </a:r>
            <a:r>
              <a:rPr lang="en-US" sz="1400" dirty="0"/>
              <a:t>a military-readiness score on the ASVAB.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C4A68-FCD3-164B-91E7-B4DBD77E4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78203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7A0DE-81EA-BC45-AEB3-80DDC57AA1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Performance Criterion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F2CD0-0F4E-0840-85A6-18BF841A5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F21ACC9-0469-764A-9E2A-177B1715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63" y="790010"/>
            <a:ext cx="5931673" cy="3703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8D3F9-080B-A944-8EAA-BB39889B26B6}"/>
              </a:ext>
            </a:extLst>
          </p:cNvPr>
          <p:cNvSpPr txBox="1"/>
          <p:nvPr/>
        </p:nvSpPr>
        <p:spPr>
          <a:xfrm>
            <a:off x="1340872" y="4353490"/>
            <a:ext cx="7537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Retrieved from ACT Technical Brief, August 2018: </a:t>
            </a:r>
            <a:r>
              <a:rPr lang="en-US" dirty="0">
                <a:hlinkClick r:id="rId3"/>
              </a:rPr>
              <a:t>http://www.act.org/content/dam/act/unsecured/documents/R1712-ACT-progress-toward-NCRC.pdf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C2BAE0-B320-2445-A97B-AFBF6DABE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699" y="31531"/>
            <a:ext cx="2829065" cy="1264532"/>
          </a:xfrm>
        </p:spPr>
        <p:txBody>
          <a:bodyPr/>
          <a:lstStyle/>
          <a:p>
            <a:r>
              <a:rPr lang="en-US" dirty="0"/>
              <a:t>Performance</a:t>
            </a:r>
          </a:p>
          <a:p>
            <a:r>
              <a:rPr lang="en-US" dirty="0"/>
              <a:t>Criterion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DF764-43C6-784B-A997-1D10202B5F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1E9CE2-DA4A-C444-8506-AB9D805BA931}"/>
              </a:ext>
            </a:extLst>
          </p:cNvPr>
          <p:cNvSpPr/>
          <p:nvPr/>
        </p:nvSpPr>
        <p:spPr>
          <a:xfrm>
            <a:off x="1146588" y="4364086"/>
            <a:ext cx="8355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Retrieved from ACT Technical Brief, August 2018: http://</a:t>
            </a:r>
            <a:r>
              <a:rPr lang="en-US" dirty="0" err="1"/>
              <a:t>www.act.org</a:t>
            </a:r>
            <a:r>
              <a:rPr lang="en-US" dirty="0"/>
              <a:t>/content/dam/act/unsecured/documents/R1712-ACT-progress-toward-NCRC.pdf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60606-EC9F-A245-AD2C-376800B21123}"/>
              </a:ext>
            </a:extLst>
          </p:cNvPr>
          <p:cNvSpPr txBox="1"/>
          <p:nvPr/>
        </p:nvSpPr>
        <p:spPr>
          <a:xfrm>
            <a:off x="403573" y="1789227"/>
            <a:ext cx="29499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Performance ranges for predicted NCRC level </a:t>
            </a:r>
          </a:p>
          <a:p>
            <a:endParaRPr lang="en-US" dirty="0"/>
          </a:p>
          <a:p>
            <a:r>
              <a:rPr lang="en-US" dirty="0"/>
              <a:t>Bronze 13-16</a:t>
            </a:r>
          </a:p>
          <a:p>
            <a:r>
              <a:rPr lang="en-US" dirty="0"/>
              <a:t>Silver 17-20</a:t>
            </a:r>
          </a:p>
          <a:p>
            <a:r>
              <a:rPr lang="en-US" dirty="0"/>
              <a:t>Gold  22-25</a:t>
            </a:r>
          </a:p>
          <a:p>
            <a:r>
              <a:rPr lang="en-US" dirty="0"/>
              <a:t>Platinum 27-28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E50C48-D236-4D41-8D6A-C2B2A7F9612C}"/>
              </a:ext>
            </a:extLst>
          </p:cNvPr>
          <p:cNvGrpSpPr/>
          <p:nvPr/>
        </p:nvGrpSpPr>
        <p:grpSpPr>
          <a:xfrm>
            <a:off x="3002634" y="178812"/>
            <a:ext cx="5375082" cy="4215330"/>
            <a:chOff x="3002634" y="178812"/>
            <a:chExt cx="5375082" cy="4215330"/>
          </a:xfrm>
        </p:grpSpPr>
        <p:pic>
          <p:nvPicPr>
            <p:cNvPr id="7" name="Picture 6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112AAFDE-7FE8-A64F-9066-56548562A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634" y="178812"/>
              <a:ext cx="5375082" cy="4215330"/>
            </a:xfrm>
            <a:prstGeom prst="rect">
              <a:avLst/>
            </a:prstGeom>
          </p:spPr>
        </p:pic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8BB26682-16C2-F54C-985C-1F882AEAB041}"/>
                </a:ext>
              </a:extLst>
            </p:cNvPr>
            <p:cNvSpPr/>
            <p:nvPr/>
          </p:nvSpPr>
          <p:spPr>
            <a:xfrm>
              <a:off x="6457033" y="2133826"/>
              <a:ext cx="159026" cy="5232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8CF12AFE-5F2E-D54D-8508-48A8154F70E9}"/>
                </a:ext>
              </a:extLst>
            </p:cNvPr>
            <p:cNvSpPr/>
            <p:nvPr/>
          </p:nvSpPr>
          <p:spPr>
            <a:xfrm>
              <a:off x="7181461" y="2753561"/>
              <a:ext cx="166977" cy="63610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C2532704-866E-324B-BDDE-5557C89CE363}"/>
                </a:ext>
              </a:extLst>
            </p:cNvPr>
            <p:cNvSpPr/>
            <p:nvPr/>
          </p:nvSpPr>
          <p:spPr>
            <a:xfrm>
              <a:off x="8015489" y="3480855"/>
              <a:ext cx="143123" cy="33240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3DA3DED5-AD64-BA47-B572-A254AE12E9B0}"/>
                </a:ext>
              </a:extLst>
            </p:cNvPr>
            <p:cNvSpPr/>
            <p:nvPr/>
          </p:nvSpPr>
          <p:spPr>
            <a:xfrm>
              <a:off x="5688004" y="1542553"/>
              <a:ext cx="166977" cy="63610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86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67D853-7C88-434D-9D9C-D0171B94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8119C-1DCB-EC4D-ACDA-BEAF3B046F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Identify career readiness indicators most important to include</a:t>
            </a:r>
          </a:p>
          <a:p>
            <a:r>
              <a:rPr lang="en-US" dirty="0"/>
              <a:t>Offer recommendations for promising approaches for inclusion in the model</a:t>
            </a:r>
          </a:p>
          <a:p>
            <a:r>
              <a:rPr lang="en-US" dirty="0"/>
              <a:t>Provide guidance on performance expectations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0863D-3DB9-594E-8B81-F08AA7A1E4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6534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800663-3015-4A55-9706-DC75427AD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Diploma Endorsements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BF2D2-0BF0-4C68-8F76-23018AAC0F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Discussion regarding the option of using diploma endorsements in CCR/Acceleration.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20ECF-5AA7-4D58-8DE1-C718975181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066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Future 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06031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A7CE0-81C1-6F48-B399-487C91B1A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Implications of Disruption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9C1C-4660-C84F-BC6F-739CC7EBED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Given the disruption to assessment and accountability in 2020, what are implications for 2021?</a:t>
            </a:r>
          </a:p>
          <a:p>
            <a:pPr lvl="1"/>
            <a:r>
              <a:rPr lang="en-US" sz="1800" b="1" dirty="0"/>
              <a:t>	Uncertain opportunity to learn </a:t>
            </a:r>
          </a:p>
          <a:p>
            <a:pPr lvl="1"/>
            <a:r>
              <a:rPr lang="en-US" sz="1800" b="1" dirty="0"/>
              <a:t>	Performance expectations</a:t>
            </a:r>
          </a:p>
          <a:p>
            <a:pPr lvl="1"/>
            <a:r>
              <a:rPr lang="en-US" sz="1800" b="1" dirty="0"/>
              <a:t>	Calculation of growth scores </a:t>
            </a:r>
          </a:p>
          <a:p>
            <a:pPr lvl="1"/>
            <a:r>
              <a:rPr lang="en-US" sz="1800" b="1" dirty="0"/>
              <a:t>	Banked assessment results</a:t>
            </a:r>
          </a:p>
          <a:p>
            <a:pPr lvl="1"/>
            <a:r>
              <a:rPr lang="en-US" sz="1800" b="1" dirty="0"/>
              <a:t>	Other? </a:t>
            </a:r>
          </a:p>
          <a:p>
            <a:pPr lvl="1"/>
            <a:endParaRPr lang="en-US" sz="1800" b="1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6CB64-D53E-EB43-9A10-3DE490C98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6234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38C20FE8-50A7-8249-85AA-C3AAD1140842}"/>
              </a:ext>
            </a:extLst>
          </p:cNvPr>
          <p:cNvSpPr txBox="1"/>
          <p:nvPr/>
        </p:nvSpPr>
        <p:spPr>
          <a:xfrm>
            <a:off x="234833" y="809469"/>
            <a:ext cx="8024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Goals:</a:t>
            </a:r>
            <a:endParaRPr lang="en-US" dirty="0"/>
          </a:p>
          <a:p>
            <a:r>
              <a:rPr lang="en-US" dirty="0"/>
              <a:t>All Students Proficient and Showing Growth in All Assessed Areas</a:t>
            </a:r>
          </a:p>
          <a:p>
            <a:r>
              <a:rPr lang="en-US" dirty="0"/>
              <a:t>Every Student Graduates from High School and is Ready for College and Career</a:t>
            </a:r>
          </a:p>
          <a:p>
            <a:r>
              <a:rPr lang="en-US" dirty="0"/>
              <a:t>Every Child Has Access to a High-Quality Early Childhood Program</a:t>
            </a:r>
          </a:p>
          <a:p>
            <a:r>
              <a:rPr lang="en-US" dirty="0"/>
              <a:t>Every School Has Effective Teachers and Leaders</a:t>
            </a:r>
          </a:p>
          <a:p>
            <a:r>
              <a:rPr lang="en-US" dirty="0"/>
              <a:t>Every Community Effectively Using a World-Class Data System to Improve Student Outcomes</a:t>
            </a:r>
          </a:p>
          <a:p>
            <a:r>
              <a:rPr lang="en-US" dirty="0"/>
              <a:t>Every School and District is Rated “C” or Higher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7D829C-8F07-1044-937B-53613BBB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/>
              <a:t>State Board of Education Goals   </a:t>
            </a:r>
            <a:r>
              <a:rPr lang="en-US" sz="2400" dirty="0"/>
              <a:t> </a:t>
            </a:r>
            <a:r>
              <a:rPr lang="en" sz="1400" spc="300" dirty="0"/>
              <a:t>STRATEGIC PLAN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C8121-8186-4B49-9008-58F1EB1A1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9833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A7CE0-81C1-6F48-B399-487C91B1A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Future Topics/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9C1C-4660-C84F-BC6F-739CC7EBED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 we prepare for future meetings, what issues should be prioritized?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 the next meeting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6CB64-D53E-EB43-9A10-3DE490C98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5333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 for your participation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64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8566EF-9BD0-2144-8D55-0DE38D33785A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B0B937-AE5A-4C38-A579-C559504E3944}"/>
              </a:ext>
            </a:extLst>
          </p:cNvPr>
          <p:cNvGraphicFramePr>
            <a:graphicFrameLocks noGrp="1"/>
          </p:cNvGraphicFramePr>
          <p:nvPr/>
        </p:nvGraphicFramePr>
        <p:xfrm>
          <a:off x="1626376" y="718956"/>
          <a:ext cx="5528279" cy="4168350"/>
        </p:xfrm>
        <a:graphic>
          <a:graphicData uri="http://schemas.openxmlformats.org/drawingml/2006/table">
            <a:tbl>
              <a:tblPr/>
              <a:tblGrid>
                <a:gridCol w="1836758">
                  <a:extLst>
                    <a:ext uri="{9D8B030D-6E8A-4147-A177-3AD203B41FA5}">
                      <a16:colId xmlns:a16="http://schemas.microsoft.com/office/drawing/2014/main" val="4065937941"/>
                    </a:ext>
                  </a:extLst>
                </a:gridCol>
                <a:gridCol w="1944802">
                  <a:extLst>
                    <a:ext uri="{9D8B030D-6E8A-4147-A177-3AD203B41FA5}">
                      <a16:colId xmlns:a16="http://schemas.microsoft.com/office/drawing/2014/main" val="1838724077"/>
                    </a:ext>
                  </a:extLst>
                </a:gridCol>
                <a:gridCol w="954393">
                  <a:extLst>
                    <a:ext uri="{9D8B030D-6E8A-4147-A177-3AD203B41FA5}">
                      <a16:colId xmlns:a16="http://schemas.microsoft.com/office/drawing/2014/main" val="3559923516"/>
                    </a:ext>
                  </a:extLst>
                </a:gridCol>
                <a:gridCol w="792326">
                  <a:extLst>
                    <a:ext uri="{9D8B030D-6E8A-4147-A177-3AD203B41FA5}">
                      <a16:colId xmlns:a16="http://schemas.microsoft.com/office/drawing/2014/main" val="1375105346"/>
                    </a:ext>
                  </a:extLst>
                </a:gridCol>
              </a:tblGrid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35497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Aberdeen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Fondren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64404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 Waveland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Federal Programs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Menotti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942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of Education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Member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Rosemary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Aultman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65110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 for Assessment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Facilitator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Domaleski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408701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Public Schools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446951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Copiah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 Coordinator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Demarrio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38114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Corinth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Specialist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4352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DeSoto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Accountability &amp; Research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Kuykendall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969538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Foundation for Excellence in Education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Expert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Christy 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Hovanetz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0821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Gulfport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on School Accreditation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Lindsay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57396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Lowndes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Deputy Superintendent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9102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 County Schools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31582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Analytics and Reporting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Deborah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Donovan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98904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Accountability Officer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Paula 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Vanderford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210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District and School Performance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 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Burrow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238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Legislature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Education Chair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Bennett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19126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Legislature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Senate Education Chair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47018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Albany School District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Evans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1180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Noxubee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Baliko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48978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 Springs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Tiblier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Vickie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95527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Petal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Student Assessment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03491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 County School District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Pambianchi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8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Senatobia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Teacher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Brewer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Elaine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470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Simpson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5501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Starkville-Oktibbeha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Peasant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Eddie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613778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Sunflower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Miskia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03863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Tunica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Pulley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3321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Faulkner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26568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Vicksburg Warren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LaToya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20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90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8566EF-9BD0-2144-8D55-0DE38D33785A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FF771-52A4-491F-ABCF-F37BD2D85C3C}"/>
              </a:ext>
            </a:extLst>
          </p:cNvPr>
          <p:cNvSpPr txBox="1"/>
          <p:nvPr/>
        </p:nvSpPr>
        <p:spPr>
          <a:xfrm>
            <a:off x="708540" y="1148984"/>
            <a:ext cx="572464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9:00 a.m.	Welcome and Introductions			</a:t>
            </a:r>
          </a:p>
          <a:p>
            <a:r>
              <a:rPr lang="en-US" dirty="0"/>
              <a:t>	Review Meeting Notes	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 9:15 a.m.	Updates from MDE (COVID-19 Shutdown) 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 9:45 a.m. 	Incorporating ACT Work Keys in Accountability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10:30 a.m.	Future Implications for Accountability</a:t>
            </a:r>
          </a:p>
          <a:p>
            <a:r>
              <a:rPr lang="en-US" dirty="0"/>
              <a:t>	Prioritizing Action Items/ Next Steps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11:00 a.m. 	Adjourn</a:t>
            </a:r>
          </a:p>
        </p:txBody>
      </p:sp>
    </p:spTree>
    <p:extLst>
      <p:ext uri="{BB962C8B-B14F-4D97-AF65-F5344CB8AC3E}">
        <p14:creationId xmlns:p14="http://schemas.microsoft.com/office/powerpoint/2010/main" val="71565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Purpose and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purpose is to help MDE make good decisions about the design and implementation of the state, school accountability system under ESSA</a:t>
            </a:r>
          </a:p>
          <a:p>
            <a:r>
              <a:rPr lang="en-US" dirty="0"/>
              <a:t>We will focus on </a:t>
            </a:r>
            <a:r>
              <a:rPr lang="en-US" b="1" i="1" dirty="0"/>
              <a:t>identifying policy priorities </a:t>
            </a:r>
            <a:r>
              <a:rPr lang="en-US" dirty="0"/>
              <a:t>and identifying decisions in support of those priorities that are technically defensible and operationally feasible</a:t>
            </a:r>
          </a:p>
          <a:p>
            <a:r>
              <a:rPr lang="en-US" dirty="0"/>
              <a:t>Feedback from the Task Force is received as a recommendation to the department </a:t>
            </a:r>
          </a:p>
        </p:txBody>
      </p:sp>
    </p:spTree>
    <p:extLst>
      <p:ext uri="{BB962C8B-B14F-4D97-AF65-F5344CB8AC3E}">
        <p14:creationId xmlns:p14="http://schemas.microsoft.com/office/powerpoint/2010/main" val="74326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79B10-F168-1743-AD27-9CFFCDE4E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Ground Rules/ Group Norms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625B-3DD4-D54D-9627-D048A6633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720364"/>
            <a:ext cx="8294915" cy="3217863"/>
          </a:xfrm>
        </p:spPr>
        <p:txBody>
          <a:bodyPr/>
          <a:lstStyle/>
          <a:p>
            <a:r>
              <a:rPr lang="en-US" sz="1400" b="1" dirty="0"/>
              <a:t>Listen actively and attentively; ask for clarification as needed</a:t>
            </a:r>
          </a:p>
          <a:p>
            <a:r>
              <a:rPr lang="en-US" sz="1400" b="1" dirty="0"/>
              <a:t>Everyone should have an opportunity to ‘be heard’ without interruption and to receive courteous feedback</a:t>
            </a:r>
          </a:p>
          <a:p>
            <a:r>
              <a:rPr lang="en-US" sz="1400" b="1" dirty="0"/>
              <a:t>Critique ideas, not people or organizations</a:t>
            </a:r>
          </a:p>
          <a:p>
            <a:r>
              <a:rPr lang="en-US" sz="1400" b="1" dirty="0"/>
              <a:t>Build on one another’s comments; work toward shared understanding</a:t>
            </a:r>
          </a:p>
          <a:p>
            <a:r>
              <a:rPr lang="en-US" sz="1400" b="1" dirty="0"/>
              <a:t>We will attempt to make decisions based on group consensus, but when necessary we will take a vote</a:t>
            </a:r>
          </a:p>
          <a:p>
            <a:r>
              <a:rPr lang="en-US" sz="1400" b="1" dirty="0"/>
              <a:t>When/ if requested do not disclosure confidential information </a:t>
            </a:r>
          </a:p>
          <a:p>
            <a:r>
              <a:rPr lang="en-US" sz="1400" b="1" dirty="0"/>
              <a:t>At the end of each meeting we will prioritize topics for future meetings and discuss action items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90086-C340-3946-A242-6A54B2E876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2213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31E1D-3EFF-4AE2-BE6E-4ECF9D56B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MDE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783B-6376-44CD-BED7-0D03A910E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445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6DE9A-FEE5-4167-927C-EF4677C2E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COVID-19 Pandemic Disruption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3CC9A-0308-4E23-9B59-28615F1114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867" y="726443"/>
            <a:ext cx="8294915" cy="3740233"/>
          </a:xfrm>
        </p:spPr>
        <p:txBody>
          <a:bodyPr/>
          <a:lstStyle/>
          <a:p>
            <a:r>
              <a:rPr lang="en-US" sz="2000" dirty="0"/>
              <a:t>The Mississippi State Board of Education voted on March 19 to suspend all federal and state assessments for the 2019-2020 school year and to submit a waiver request to USED for exemption of those federal requirements. </a:t>
            </a:r>
          </a:p>
          <a:p>
            <a:r>
              <a:rPr lang="en-US" sz="2000" dirty="0"/>
              <a:t>Districts and schools will maintain the same accountability designation in the 2020 - 2021 school year as assigned in the 2019 - 2020 school year with no cumulative impact for cases where multiple years with the same designation could lead to more severe consequences.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07DDC-7B6B-45AD-84C9-9CB116C9E3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632957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MDE Template_NEW 1">
      <a:dk1>
        <a:srgbClr val="000000"/>
      </a:dk1>
      <a:lt1>
        <a:srgbClr val="FFFFFF"/>
      </a:lt1>
      <a:dk2>
        <a:srgbClr val="797979"/>
      </a:dk2>
      <a:lt2>
        <a:srgbClr val="B0D357"/>
      </a:lt2>
      <a:accent1>
        <a:srgbClr val="B7618C"/>
      </a:accent1>
      <a:accent2>
        <a:srgbClr val="CC0000"/>
      </a:accent2>
      <a:accent3>
        <a:srgbClr val="78909C"/>
      </a:accent3>
      <a:accent4>
        <a:srgbClr val="FFAB40"/>
      </a:accent4>
      <a:accent5>
        <a:srgbClr val="68C7C3"/>
      </a:accent5>
      <a:accent6>
        <a:srgbClr val="1071BD"/>
      </a:accent6>
      <a:hlink>
        <a:srgbClr val="5EAADE"/>
      </a:hlink>
      <a:folHlink>
        <a:srgbClr val="00539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E_blank template" id="{A72772A2-276F-5A4A-AF91-CCDCB75C27E9}" vid="{D5DF34BD-99C2-DE4E-BC83-08FF9AC5206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5035</TotalTime>
  <Words>1936</Words>
  <Application>Microsoft Office PowerPoint</Application>
  <PresentationFormat>On-screen Show (16:9)</PresentationFormat>
  <Paragraphs>328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simple-light-2</vt:lpstr>
      <vt:lpstr>PowerPoint Presentation</vt:lpstr>
      <vt:lpstr>PowerPoint Presentation</vt:lpstr>
      <vt:lpstr>State Board of Education Goals   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Banks</dc:creator>
  <cp:lastModifiedBy>Alan Burrow</cp:lastModifiedBy>
  <cp:revision>110</cp:revision>
  <cp:lastPrinted>2017-08-10T17:40:56Z</cp:lastPrinted>
  <dcterms:created xsi:type="dcterms:W3CDTF">2017-07-07T21:24:14Z</dcterms:created>
  <dcterms:modified xsi:type="dcterms:W3CDTF">2020-03-24T00:41:39Z</dcterms:modified>
</cp:coreProperties>
</file>