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377" r:id="rId3"/>
    <p:sldId id="287" r:id="rId4"/>
    <p:sldId id="286" r:id="rId5"/>
    <p:sldId id="870" r:id="rId6"/>
    <p:sldId id="1830" r:id="rId7"/>
    <p:sldId id="872" r:id="rId8"/>
    <p:sldId id="873" r:id="rId9"/>
    <p:sldId id="1809" r:id="rId10"/>
    <p:sldId id="314" r:id="rId11"/>
    <p:sldId id="856" r:id="rId12"/>
    <p:sldId id="306" r:id="rId13"/>
    <p:sldId id="1862" r:id="rId14"/>
    <p:sldId id="1863" r:id="rId15"/>
    <p:sldId id="292" r:id="rId16"/>
    <p:sldId id="1866" r:id="rId17"/>
    <p:sldId id="1867" r:id="rId18"/>
    <p:sldId id="1815" r:id="rId19"/>
    <p:sldId id="1816" r:id="rId20"/>
    <p:sldId id="1864" r:id="rId21"/>
    <p:sldId id="328" r:id="rId22"/>
    <p:sldId id="1865" r:id="rId23"/>
    <p:sldId id="1868" r:id="rId24"/>
    <p:sldId id="1824" r:id="rId25"/>
    <p:sldId id="1828" r:id="rId26"/>
    <p:sldId id="1837" r:id="rId27"/>
    <p:sldId id="1847" r:id="rId28"/>
    <p:sldId id="1838" r:id="rId29"/>
    <p:sldId id="1839" r:id="rId30"/>
    <p:sldId id="1840" r:id="rId31"/>
    <p:sldId id="1841" r:id="rId32"/>
    <p:sldId id="1842" r:id="rId33"/>
    <p:sldId id="1845" r:id="rId34"/>
    <p:sldId id="1846" r:id="rId35"/>
    <p:sldId id="284" r:id="rId36"/>
    <p:sldId id="379" r:id="rId37"/>
    <p:sldId id="381" r:id="rId38"/>
    <p:sldId id="1848" r:id="rId39"/>
    <p:sldId id="1850" r:id="rId40"/>
    <p:sldId id="1858" r:id="rId41"/>
    <p:sldId id="1859" r:id="rId42"/>
    <p:sldId id="1860" r:id="rId43"/>
    <p:sldId id="1861" r:id="rId44"/>
    <p:sldId id="1849" r:id="rId45"/>
    <p:sldId id="1852" r:id="rId46"/>
    <p:sldId id="1853" r:id="rId47"/>
    <p:sldId id="1854" r:id="rId48"/>
    <p:sldId id="1855" r:id="rId49"/>
    <p:sldId id="1856" r:id="rId50"/>
    <p:sldId id="185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Ann Malone" initials="JAM" lastIdx="4" clrIdx="0">
    <p:extLst>
      <p:ext uri="{19B8F6BF-5375-455C-9EA6-DF929625EA0E}">
        <p15:presenceInfo xmlns:p15="http://schemas.microsoft.com/office/powerpoint/2012/main" userId="S::JMalone@mdek12.org::e65438a2-6177-4606-a333-40eff78f84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autoAdjust="0"/>
    <p:restoredTop sz="94660"/>
  </p:normalViewPr>
  <p:slideViewPr>
    <p:cSldViewPr snapToGrid="0">
      <p:cViewPr varScale="1">
        <p:scale>
          <a:sx n="121" d="100"/>
          <a:sy n="121" d="100"/>
        </p:scale>
        <p:origin x="20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69AB4-D33A-44E5-B207-ABECCA47971A}" type="doc">
      <dgm:prSet loTypeId="urn:microsoft.com/office/officeart/2005/8/layout/equation1" loCatId="process" qsTypeId="urn:microsoft.com/office/officeart/2005/8/quickstyle/simple1" qsCatId="simple" csTypeId="urn:microsoft.com/office/officeart/2005/8/colors/colorful1" csCatId="colorful" phldr="1"/>
      <dgm:spPr/>
    </dgm:pt>
    <dgm:pt modelId="{4A396307-C129-4624-BD4E-807E96C73A84}">
      <dgm:prSet phldrT="[Text]"/>
      <dgm:spPr/>
      <dgm:t>
        <a:bodyPr/>
        <a:lstStyle/>
        <a:p>
          <a:r>
            <a:rPr lang="en-US" dirty="0"/>
            <a:t>2020-2021</a:t>
          </a:r>
        </a:p>
      </dgm:t>
    </dgm:pt>
    <dgm:pt modelId="{6187DDEE-C37A-492D-86A1-80EC440E0141}" type="parTrans" cxnId="{BB48A8C0-5195-4A90-8C34-166BB3F4D58D}">
      <dgm:prSet/>
      <dgm:spPr/>
      <dgm:t>
        <a:bodyPr/>
        <a:lstStyle/>
        <a:p>
          <a:endParaRPr lang="en-US"/>
        </a:p>
      </dgm:t>
    </dgm:pt>
    <dgm:pt modelId="{683076EF-18D5-4BC5-9616-2B4DCA2A805C}" type="sibTrans" cxnId="{BB48A8C0-5195-4A90-8C34-166BB3F4D58D}">
      <dgm:prSet/>
      <dgm:spPr>
        <a:solidFill>
          <a:schemeClr val="accent2">
            <a:lumMod val="40000"/>
            <a:lumOff val="60000"/>
          </a:schemeClr>
        </a:solidFill>
      </dgm:spPr>
      <dgm:t>
        <a:bodyPr/>
        <a:lstStyle/>
        <a:p>
          <a:endParaRPr lang="en-US"/>
        </a:p>
      </dgm:t>
    </dgm:pt>
    <dgm:pt modelId="{AE57D286-430E-40F5-B07B-614E8BFF7F1C}">
      <dgm:prSet phldrT="[Text]"/>
      <dgm:spPr/>
      <dgm:t>
        <a:bodyPr/>
        <a:lstStyle/>
        <a:p>
          <a:r>
            <a:rPr lang="en-US" dirty="0"/>
            <a:t>2021-2022</a:t>
          </a:r>
        </a:p>
      </dgm:t>
    </dgm:pt>
    <dgm:pt modelId="{49DF3139-1EFA-41A0-B134-F07F9BB45E60}" type="parTrans" cxnId="{DCA99457-2AA8-4363-ADF9-AA5221999EEF}">
      <dgm:prSet/>
      <dgm:spPr/>
      <dgm:t>
        <a:bodyPr/>
        <a:lstStyle/>
        <a:p>
          <a:endParaRPr lang="en-US"/>
        </a:p>
      </dgm:t>
    </dgm:pt>
    <dgm:pt modelId="{10093060-FCD4-4576-89DF-135978596317}" type="sibTrans" cxnId="{DCA99457-2AA8-4363-ADF9-AA5221999EEF}">
      <dgm:prSet/>
      <dgm:spPr/>
      <dgm:t>
        <a:bodyPr/>
        <a:lstStyle/>
        <a:p>
          <a:endParaRPr lang="en-US"/>
        </a:p>
      </dgm:t>
    </dgm:pt>
    <dgm:pt modelId="{06D060E6-F4A7-4DFC-9F73-A43E8C81D73B}">
      <dgm:prSet phldrT="[Text]"/>
      <dgm:spPr/>
      <dgm:t>
        <a:bodyPr/>
        <a:lstStyle/>
        <a:p>
          <a:r>
            <a:rPr lang="en-US" dirty="0"/>
            <a:t>Growth</a:t>
          </a:r>
        </a:p>
      </dgm:t>
    </dgm:pt>
    <dgm:pt modelId="{15C2B303-53B3-4A8E-9E45-E6AB23AD9BF2}" type="parTrans" cxnId="{C45C328E-C5BC-4848-9FB9-64D5ABEA577A}">
      <dgm:prSet/>
      <dgm:spPr/>
      <dgm:t>
        <a:bodyPr/>
        <a:lstStyle/>
        <a:p>
          <a:endParaRPr lang="en-US"/>
        </a:p>
      </dgm:t>
    </dgm:pt>
    <dgm:pt modelId="{124DE5FA-6FD7-41DE-B3AC-779549C4CD81}" type="sibTrans" cxnId="{C45C328E-C5BC-4848-9FB9-64D5ABEA577A}">
      <dgm:prSet/>
      <dgm:spPr/>
      <dgm:t>
        <a:bodyPr/>
        <a:lstStyle/>
        <a:p>
          <a:endParaRPr lang="en-US"/>
        </a:p>
      </dgm:t>
    </dgm:pt>
    <dgm:pt modelId="{B7778857-08F2-454C-AB8C-A19EE00377FD}" type="pres">
      <dgm:prSet presAssocID="{DA769AB4-D33A-44E5-B207-ABECCA47971A}" presName="linearFlow" presStyleCnt="0">
        <dgm:presLayoutVars>
          <dgm:dir/>
          <dgm:resizeHandles val="exact"/>
        </dgm:presLayoutVars>
      </dgm:prSet>
      <dgm:spPr/>
    </dgm:pt>
    <dgm:pt modelId="{031CF353-FD12-42FC-B370-049217DC919B}" type="pres">
      <dgm:prSet presAssocID="{4A396307-C129-4624-BD4E-807E96C73A84}" presName="node" presStyleLbl="node1" presStyleIdx="0" presStyleCnt="3">
        <dgm:presLayoutVars>
          <dgm:bulletEnabled val="1"/>
        </dgm:presLayoutVars>
      </dgm:prSet>
      <dgm:spPr/>
    </dgm:pt>
    <dgm:pt modelId="{9B5DB2E1-5FB4-4EF5-BAA6-7442DEE44BE6}" type="pres">
      <dgm:prSet presAssocID="{683076EF-18D5-4BC5-9616-2B4DCA2A805C}" presName="spacerL" presStyleCnt="0"/>
      <dgm:spPr/>
    </dgm:pt>
    <dgm:pt modelId="{C9780CFD-FC1E-4B14-9D6B-60D51897F569}" type="pres">
      <dgm:prSet presAssocID="{683076EF-18D5-4BC5-9616-2B4DCA2A805C}" presName="sibTrans" presStyleLbl="sibTrans2D1" presStyleIdx="0" presStyleCnt="2" custLinFactNeighborX="31314" custLinFactNeighborY="-2923"/>
      <dgm:spPr>
        <a:prstGeom prst="rightArrow">
          <a:avLst/>
        </a:prstGeom>
      </dgm:spPr>
    </dgm:pt>
    <dgm:pt modelId="{19AFF276-0454-4F02-9964-AD93B6525DDE}" type="pres">
      <dgm:prSet presAssocID="{683076EF-18D5-4BC5-9616-2B4DCA2A805C}" presName="spacerR" presStyleCnt="0"/>
      <dgm:spPr/>
    </dgm:pt>
    <dgm:pt modelId="{A31E89B3-30D1-41C5-B95C-55AFC569562D}" type="pres">
      <dgm:prSet presAssocID="{AE57D286-430E-40F5-B07B-614E8BFF7F1C}" presName="node" presStyleLbl="node1" presStyleIdx="1" presStyleCnt="3">
        <dgm:presLayoutVars>
          <dgm:bulletEnabled val="1"/>
        </dgm:presLayoutVars>
      </dgm:prSet>
      <dgm:spPr/>
    </dgm:pt>
    <dgm:pt modelId="{49339330-6FAB-4969-A899-51495945FB65}" type="pres">
      <dgm:prSet presAssocID="{10093060-FCD4-4576-89DF-135978596317}" presName="spacerL" presStyleCnt="0"/>
      <dgm:spPr/>
    </dgm:pt>
    <dgm:pt modelId="{7B132C96-FA9B-43C8-B580-692EB5B0448F}" type="pres">
      <dgm:prSet presAssocID="{10093060-FCD4-4576-89DF-135978596317}" presName="sibTrans" presStyleLbl="sibTrans2D1" presStyleIdx="1" presStyleCnt="2"/>
      <dgm:spPr/>
    </dgm:pt>
    <dgm:pt modelId="{913A2E7C-1C3F-4EEB-8DE0-7D1BD538E446}" type="pres">
      <dgm:prSet presAssocID="{10093060-FCD4-4576-89DF-135978596317}" presName="spacerR" presStyleCnt="0"/>
      <dgm:spPr/>
    </dgm:pt>
    <dgm:pt modelId="{03FB0F07-B526-4703-8123-22D2D63F9770}" type="pres">
      <dgm:prSet presAssocID="{06D060E6-F4A7-4DFC-9F73-A43E8C81D73B}" presName="node" presStyleLbl="node1" presStyleIdx="2" presStyleCnt="3">
        <dgm:presLayoutVars>
          <dgm:bulletEnabled val="1"/>
        </dgm:presLayoutVars>
      </dgm:prSet>
      <dgm:spPr/>
    </dgm:pt>
  </dgm:ptLst>
  <dgm:cxnLst>
    <dgm:cxn modelId="{AD6F0005-EE80-4032-82CE-F6DCDF46D94F}" type="presOf" srcId="{06D060E6-F4A7-4DFC-9F73-A43E8C81D73B}" destId="{03FB0F07-B526-4703-8123-22D2D63F9770}" srcOrd="0" destOrd="0" presId="urn:microsoft.com/office/officeart/2005/8/layout/equation1"/>
    <dgm:cxn modelId="{DCA99457-2AA8-4363-ADF9-AA5221999EEF}" srcId="{DA769AB4-D33A-44E5-B207-ABECCA47971A}" destId="{AE57D286-430E-40F5-B07B-614E8BFF7F1C}" srcOrd="1" destOrd="0" parTransId="{49DF3139-1EFA-41A0-B134-F07F9BB45E60}" sibTransId="{10093060-FCD4-4576-89DF-135978596317}"/>
    <dgm:cxn modelId="{25D6F761-5207-48B0-9FB4-FE7A53B18D7F}" type="presOf" srcId="{10093060-FCD4-4576-89DF-135978596317}" destId="{7B132C96-FA9B-43C8-B580-692EB5B0448F}" srcOrd="0" destOrd="0" presId="urn:microsoft.com/office/officeart/2005/8/layout/equation1"/>
    <dgm:cxn modelId="{C45C328E-C5BC-4848-9FB9-64D5ABEA577A}" srcId="{DA769AB4-D33A-44E5-B207-ABECCA47971A}" destId="{06D060E6-F4A7-4DFC-9F73-A43E8C81D73B}" srcOrd="2" destOrd="0" parTransId="{15C2B303-53B3-4A8E-9E45-E6AB23AD9BF2}" sibTransId="{124DE5FA-6FD7-41DE-B3AC-779549C4CD81}"/>
    <dgm:cxn modelId="{BA93CD96-2FB0-4744-BB47-1DB6A4C72BB4}" type="presOf" srcId="{683076EF-18D5-4BC5-9616-2B4DCA2A805C}" destId="{C9780CFD-FC1E-4B14-9D6B-60D51897F569}" srcOrd="0" destOrd="0" presId="urn:microsoft.com/office/officeart/2005/8/layout/equation1"/>
    <dgm:cxn modelId="{A1773BB9-E54B-4CAC-8E23-EBB0F069346D}" type="presOf" srcId="{4A396307-C129-4624-BD4E-807E96C73A84}" destId="{031CF353-FD12-42FC-B370-049217DC919B}" srcOrd="0" destOrd="0" presId="urn:microsoft.com/office/officeart/2005/8/layout/equation1"/>
    <dgm:cxn modelId="{BB48A8C0-5195-4A90-8C34-166BB3F4D58D}" srcId="{DA769AB4-D33A-44E5-B207-ABECCA47971A}" destId="{4A396307-C129-4624-BD4E-807E96C73A84}" srcOrd="0" destOrd="0" parTransId="{6187DDEE-C37A-492D-86A1-80EC440E0141}" sibTransId="{683076EF-18D5-4BC5-9616-2B4DCA2A805C}"/>
    <dgm:cxn modelId="{D6E402C8-E018-44B7-A482-6631AA89BD36}" type="presOf" srcId="{DA769AB4-D33A-44E5-B207-ABECCA47971A}" destId="{B7778857-08F2-454C-AB8C-A19EE00377FD}" srcOrd="0" destOrd="0" presId="urn:microsoft.com/office/officeart/2005/8/layout/equation1"/>
    <dgm:cxn modelId="{2EDCDAFE-0D91-43AC-A2EF-D0CDFAB73C03}" type="presOf" srcId="{AE57D286-430E-40F5-B07B-614E8BFF7F1C}" destId="{A31E89B3-30D1-41C5-B95C-55AFC569562D}" srcOrd="0" destOrd="0" presId="urn:microsoft.com/office/officeart/2005/8/layout/equation1"/>
    <dgm:cxn modelId="{EE756781-E83E-4EB2-88F8-9B59ADFC28F2}" type="presParOf" srcId="{B7778857-08F2-454C-AB8C-A19EE00377FD}" destId="{031CF353-FD12-42FC-B370-049217DC919B}" srcOrd="0" destOrd="0" presId="urn:microsoft.com/office/officeart/2005/8/layout/equation1"/>
    <dgm:cxn modelId="{897F8B6F-08FD-4D82-89AD-AB2C84147D94}" type="presParOf" srcId="{B7778857-08F2-454C-AB8C-A19EE00377FD}" destId="{9B5DB2E1-5FB4-4EF5-BAA6-7442DEE44BE6}" srcOrd="1" destOrd="0" presId="urn:microsoft.com/office/officeart/2005/8/layout/equation1"/>
    <dgm:cxn modelId="{CA8C2E6D-54E4-44E3-B74E-2A915F0C6C1F}" type="presParOf" srcId="{B7778857-08F2-454C-AB8C-A19EE00377FD}" destId="{C9780CFD-FC1E-4B14-9D6B-60D51897F569}" srcOrd="2" destOrd="0" presId="urn:microsoft.com/office/officeart/2005/8/layout/equation1"/>
    <dgm:cxn modelId="{65E1A923-0CBB-4C5B-B7E1-2AB1CD0A4EAC}" type="presParOf" srcId="{B7778857-08F2-454C-AB8C-A19EE00377FD}" destId="{19AFF276-0454-4F02-9964-AD93B6525DDE}" srcOrd="3" destOrd="0" presId="urn:microsoft.com/office/officeart/2005/8/layout/equation1"/>
    <dgm:cxn modelId="{276834E8-9930-4DB0-BA85-BF5586159B87}" type="presParOf" srcId="{B7778857-08F2-454C-AB8C-A19EE00377FD}" destId="{A31E89B3-30D1-41C5-B95C-55AFC569562D}" srcOrd="4" destOrd="0" presId="urn:microsoft.com/office/officeart/2005/8/layout/equation1"/>
    <dgm:cxn modelId="{0E913893-8A22-4EF8-8B2C-267FEF6AE5AB}" type="presParOf" srcId="{B7778857-08F2-454C-AB8C-A19EE00377FD}" destId="{49339330-6FAB-4969-A899-51495945FB65}" srcOrd="5" destOrd="0" presId="urn:microsoft.com/office/officeart/2005/8/layout/equation1"/>
    <dgm:cxn modelId="{40E1F084-45CA-4035-9BF3-AE8BD091C48C}" type="presParOf" srcId="{B7778857-08F2-454C-AB8C-A19EE00377FD}" destId="{7B132C96-FA9B-43C8-B580-692EB5B0448F}" srcOrd="6" destOrd="0" presId="urn:microsoft.com/office/officeart/2005/8/layout/equation1"/>
    <dgm:cxn modelId="{8F215723-B974-4594-B37C-7355A1F6526F}" type="presParOf" srcId="{B7778857-08F2-454C-AB8C-A19EE00377FD}" destId="{913A2E7C-1C3F-4EEB-8DE0-7D1BD538E446}" srcOrd="7" destOrd="0" presId="urn:microsoft.com/office/officeart/2005/8/layout/equation1"/>
    <dgm:cxn modelId="{15825D91-D324-4926-BCC8-7135C4FE786A}" type="presParOf" srcId="{B7778857-08F2-454C-AB8C-A19EE00377FD}" destId="{03FB0F07-B526-4703-8123-22D2D63F977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69AB4-D33A-44E5-B207-ABECCA47971A}" type="doc">
      <dgm:prSet loTypeId="urn:microsoft.com/office/officeart/2005/8/layout/equation1" loCatId="process" qsTypeId="urn:microsoft.com/office/officeart/2005/8/quickstyle/simple1" qsCatId="simple" csTypeId="urn:microsoft.com/office/officeart/2005/8/colors/colorful1" csCatId="colorful" phldr="1"/>
      <dgm:spPr/>
    </dgm:pt>
    <dgm:pt modelId="{4A396307-C129-4624-BD4E-807E96C73A84}">
      <dgm:prSet phldrT="[Text]"/>
      <dgm:spPr/>
      <dgm:t>
        <a:bodyPr/>
        <a:lstStyle/>
        <a:p>
          <a:r>
            <a:rPr lang="en-US" dirty="0"/>
            <a:t>2020-2021</a:t>
          </a:r>
        </a:p>
      </dgm:t>
    </dgm:pt>
    <dgm:pt modelId="{6187DDEE-C37A-492D-86A1-80EC440E0141}" type="parTrans" cxnId="{BB48A8C0-5195-4A90-8C34-166BB3F4D58D}">
      <dgm:prSet/>
      <dgm:spPr/>
      <dgm:t>
        <a:bodyPr/>
        <a:lstStyle/>
        <a:p>
          <a:endParaRPr lang="en-US"/>
        </a:p>
      </dgm:t>
    </dgm:pt>
    <dgm:pt modelId="{683076EF-18D5-4BC5-9616-2B4DCA2A805C}" type="sibTrans" cxnId="{BB48A8C0-5195-4A90-8C34-166BB3F4D58D}">
      <dgm:prSet/>
      <dgm:spPr>
        <a:solidFill>
          <a:schemeClr val="accent2">
            <a:lumMod val="40000"/>
            <a:lumOff val="60000"/>
          </a:schemeClr>
        </a:solidFill>
      </dgm:spPr>
      <dgm:t>
        <a:bodyPr/>
        <a:lstStyle/>
        <a:p>
          <a:endParaRPr lang="en-US"/>
        </a:p>
      </dgm:t>
    </dgm:pt>
    <dgm:pt modelId="{AE57D286-430E-40F5-B07B-614E8BFF7F1C}">
      <dgm:prSet phldrT="[Text]"/>
      <dgm:spPr/>
      <dgm:t>
        <a:bodyPr/>
        <a:lstStyle/>
        <a:p>
          <a:r>
            <a:rPr lang="en-US" dirty="0"/>
            <a:t>2021-2022</a:t>
          </a:r>
        </a:p>
      </dgm:t>
    </dgm:pt>
    <dgm:pt modelId="{49DF3139-1EFA-41A0-B134-F07F9BB45E60}" type="parTrans" cxnId="{DCA99457-2AA8-4363-ADF9-AA5221999EEF}">
      <dgm:prSet/>
      <dgm:spPr/>
      <dgm:t>
        <a:bodyPr/>
        <a:lstStyle/>
        <a:p>
          <a:endParaRPr lang="en-US"/>
        </a:p>
      </dgm:t>
    </dgm:pt>
    <dgm:pt modelId="{10093060-FCD4-4576-89DF-135978596317}" type="sibTrans" cxnId="{DCA99457-2AA8-4363-ADF9-AA5221999EEF}">
      <dgm:prSet/>
      <dgm:spPr/>
      <dgm:t>
        <a:bodyPr/>
        <a:lstStyle/>
        <a:p>
          <a:endParaRPr lang="en-US"/>
        </a:p>
      </dgm:t>
    </dgm:pt>
    <dgm:pt modelId="{06D060E6-F4A7-4DFC-9F73-A43E8C81D73B}">
      <dgm:prSet phldrT="[Text]"/>
      <dgm:spPr/>
      <dgm:t>
        <a:bodyPr/>
        <a:lstStyle/>
        <a:p>
          <a:r>
            <a:rPr lang="en-US" dirty="0"/>
            <a:t>EL Progress</a:t>
          </a:r>
        </a:p>
      </dgm:t>
    </dgm:pt>
    <dgm:pt modelId="{15C2B303-53B3-4A8E-9E45-E6AB23AD9BF2}" type="parTrans" cxnId="{C45C328E-C5BC-4848-9FB9-64D5ABEA577A}">
      <dgm:prSet/>
      <dgm:spPr/>
      <dgm:t>
        <a:bodyPr/>
        <a:lstStyle/>
        <a:p>
          <a:endParaRPr lang="en-US"/>
        </a:p>
      </dgm:t>
    </dgm:pt>
    <dgm:pt modelId="{124DE5FA-6FD7-41DE-B3AC-779549C4CD81}" type="sibTrans" cxnId="{C45C328E-C5BC-4848-9FB9-64D5ABEA577A}">
      <dgm:prSet/>
      <dgm:spPr/>
      <dgm:t>
        <a:bodyPr/>
        <a:lstStyle/>
        <a:p>
          <a:endParaRPr lang="en-US"/>
        </a:p>
      </dgm:t>
    </dgm:pt>
    <dgm:pt modelId="{B7778857-08F2-454C-AB8C-A19EE00377FD}" type="pres">
      <dgm:prSet presAssocID="{DA769AB4-D33A-44E5-B207-ABECCA47971A}" presName="linearFlow" presStyleCnt="0">
        <dgm:presLayoutVars>
          <dgm:dir/>
          <dgm:resizeHandles val="exact"/>
        </dgm:presLayoutVars>
      </dgm:prSet>
      <dgm:spPr/>
    </dgm:pt>
    <dgm:pt modelId="{031CF353-FD12-42FC-B370-049217DC919B}" type="pres">
      <dgm:prSet presAssocID="{4A396307-C129-4624-BD4E-807E96C73A84}" presName="node" presStyleLbl="node1" presStyleIdx="0" presStyleCnt="3">
        <dgm:presLayoutVars>
          <dgm:bulletEnabled val="1"/>
        </dgm:presLayoutVars>
      </dgm:prSet>
      <dgm:spPr/>
    </dgm:pt>
    <dgm:pt modelId="{9B5DB2E1-5FB4-4EF5-BAA6-7442DEE44BE6}" type="pres">
      <dgm:prSet presAssocID="{683076EF-18D5-4BC5-9616-2B4DCA2A805C}" presName="spacerL" presStyleCnt="0"/>
      <dgm:spPr/>
    </dgm:pt>
    <dgm:pt modelId="{C9780CFD-FC1E-4B14-9D6B-60D51897F569}" type="pres">
      <dgm:prSet presAssocID="{683076EF-18D5-4BC5-9616-2B4DCA2A805C}" presName="sibTrans" presStyleLbl="sibTrans2D1" presStyleIdx="0" presStyleCnt="2" custLinFactNeighborX="31314" custLinFactNeighborY="-2923"/>
      <dgm:spPr>
        <a:prstGeom prst="rightArrow">
          <a:avLst/>
        </a:prstGeom>
      </dgm:spPr>
    </dgm:pt>
    <dgm:pt modelId="{19AFF276-0454-4F02-9964-AD93B6525DDE}" type="pres">
      <dgm:prSet presAssocID="{683076EF-18D5-4BC5-9616-2B4DCA2A805C}" presName="spacerR" presStyleCnt="0"/>
      <dgm:spPr/>
    </dgm:pt>
    <dgm:pt modelId="{A31E89B3-30D1-41C5-B95C-55AFC569562D}" type="pres">
      <dgm:prSet presAssocID="{AE57D286-430E-40F5-B07B-614E8BFF7F1C}" presName="node" presStyleLbl="node1" presStyleIdx="1" presStyleCnt="3">
        <dgm:presLayoutVars>
          <dgm:bulletEnabled val="1"/>
        </dgm:presLayoutVars>
      </dgm:prSet>
      <dgm:spPr/>
    </dgm:pt>
    <dgm:pt modelId="{49339330-6FAB-4969-A899-51495945FB65}" type="pres">
      <dgm:prSet presAssocID="{10093060-FCD4-4576-89DF-135978596317}" presName="spacerL" presStyleCnt="0"/>
      <dgm:spPr/>
    </dgm:pt>
    <dgm:pt modelId="{7B132C96-FA9B-43C8-B580-692EB5B0448F}" type="pres">
      <dgm:prSet presAssocID="{10093060-FCD4-4576-89DF-135978596317}" presName="sibTrans" presStyleLbl="sibTrans2D1" presStyleIdx="1" presStyleCnt="2"/>
      <dgm:spPr/>
    </dgm:pt>
    <dgm:pt modelId="{913A2E7C-1C3F-4EEB-8DE0-7D1BD538E446}" type="pres">
      <dgm:prSet presAssocID="{10093060-FCD4-4576-89DF-135978596317}" presName="spacerR" presStyleCnt="0"/>
      <dgm:spPr/>
    </dgm:pt>
    <dgm:pt modelId="{03FB0F07-B526-4703-8123-22D2D63F9770}" type="pres">
      <dgm:prSet presAssocID="{06D060E6-F4A7-4DFC-9F73-A43E8C81D73B}" presName="node" presStyleLbl="node1" presStyleIdx="2" presStyleCnt="3">
        <dgm:presLayoutVars>
          <dgm:bulletEnabled val="1"/>
        </dgm:presLayoutVars>
      </dgm:prSet>
      <dgm:spPr/>
    </dgm:pt>
  </dgm:ptLst>
  <dgm:cxnLst>
    <dgm:cxn modelId="{AD6F0005-EE80-4032-82CE-F6DCDF46D94F}" type="presOf" srcId="{06D060E6-F4A7-4DFC-9F73-A43E8C81D73B}" destId="{03FB0F07-B526-4703-8123-22D2D63F9770}" srcOrd="0" destOrd="0" presId="urn:microsoft.com/office/officeart/2005/8/layout/equation1"/>
    <dgm:cxn modelId="{DCA99457-2AA8-4363-ADF9-AA5221999EEF}" srcId="{DA769AB4-D33A-44E5-B207-ABECCA47971A}" destId="{AE57D286-430E-40F5-B07B-614E8BFF7F1C}" srcOrd="1" destOrd="0" parTransId="{49DF3139-1EFA-41A0-B134-F07F9BB45E60}" sibTransId="{10093060-FCD4-4576-89DF-135978596317}"/>
    <dgm:cxn modelId="{25D6F761-5207-48B0-9FB4-FE7A53B18D7F}" type="presOf" srcId="{10093060-FCD4-4576-89DF-135978596317}" destId="{7B132C96-FA9B-43C8-B580-692EB5B0448F}" srcOrd="0" destOrd="0" presId="urn:microsoft.com/office/officeart/2005/8/layout/equation1"/>
    <dgm:cxn modelId="{C45C328E-C5BC-4848-9FB9-64D5ABEA577A}" srcId="{DA769AB4-D33A-44E5-B207-ABECCA47971A}" destId="{06D060E6-F4A7-4DFC-9F73-A43E8C81D73B}" srcOrd="2" destOrd="0" parTransId="{15C2B303-53B3-4A8E-9E45-E6AB23AD9BF2}" sibTransId="{124DE5FA-6FD7-41DE-B3AC-779549C4CD81}"/>
    <dgm:cxn modelId="{BA93CD96-2FB0-4744-BB47-1DB6A4C72BB4}" type="presOf" srcId="{683076EF-18D5-4BC5-9616-2B4DCA2A805C}" destId="{C9780CFD-FC1E-4B14-9D6B-60D51897F569}" srcOrd="0" destOrd="0" presId="urn:microsoft.com/office/officeart/2005/8/layout/equation1"/>
    <dgm:cxn modelId="{A1773BB9-E54B-4CAC-8E23-EBB0F069346D}" type="presOf" srcId="{4A396307-C129-4624-BD4E-807E96C73A84}" destId="{031CF353-FD12-42FC-B370-049217DC919B}" srcOrd="0" destOrd="0" presId="urn:microsoft.com/office/officeart/2005/8/layout/equation1"/>
    <dgm:cxn modelId="{BB48A8C0-5195-4A90-8C34-166BB3F4D58D}" srcId="{DA769AB4-D33A-44E5-B207-ABECCA47971A}" destId="{4A396307-C129-4624-BD4E-807E96C73A84}" srcOrd="0" destOrd="0" parTransId="{6187DDEE-C37A-492D-86A1-80EC440E0141}" sibTransId="{683076EF-18D5-4BC5-9616-2B4DCA2A805C}"/>
    <dgm:cxn modelId="{D6E402C8-E018-44B7-A482-6631AA89BD36}" type="presOf" srcId="{DA769AB4-D33A-44E5-B207-ABECCA47971A}" destId="{B7778857-08F2-454C-AB8C-A19EE00377FD}" srcOrd="0" destOrd="0" presId="urn:microsoft.com/office/officeart/2005/8/layout/equation1"/>
    <dgm:cxn modelId="{2EDCDAFE-0D91-43AC-A2EF-D0CDFAB73C03}" type="presOf" srcId="{AE57D286-430E-40F5-B07B-614E8BFF7F1C}" destId="{A31E89B3-30D1-41C5-B95C-55AFC569562D}" srcOrd="0" destOrd="0" presId="urn:microsoft.com/office/officeart/2005/8/layout/equation1"/>
    <dgm:cxn modelId="{EE756781-E83E-4EB2-88F8-9B59ADFC28F2}" type="presParOf" srcId="{B7778857-08F2-454C-AB8C-A19EE00377FD}" destId="{031CF353-FD12-42FC-B370-049217DC919B}" srcOrd="0" destOrd="0" presId="urn:microsoft.com/office/officeart/2005/8/layout/equation1"/>
    <dgm:cxn modelId="{897F8B6F-08FD-4D82-89AD-AB2C84147D94}" type="presParOf" srcId="{B7778857-08F2-454C-AB8C-A19EE00377FD}" destId="{9B5DB2E1-5FB4-4EF5-BAA6-7442DEE44BE6}" srcOrd="1" destOrd="0" presId="urn:microsoft.com/office/officeart/2005/8/layout/equation1"/>
    <dgm:cxn modelId="{CA8C2E6D-54E4-44E3-B74E-2A915F0C6C1F}" type="presParOf" srcId="{B7778857-08F2-454C-AB8C-A19EE00377FD}" destId="{C9780CFD-FC1E-4B14-9D6B-60D51897F569}" srcOrd="2" destOrd="0" presId="urn:microsoft.com/office/officeart/2005/8/layout/equation1"/>
    <dgm:cxn modelId="{65E1A923-0CBB-4C5B-B7E1-2AB1CD0A4EAC}" type="presParOf" srcId="{B7778857-08F2-454C-AB8C-A19EE00377FD}" destId="{19AFF276-0454-4F02-9964-AD93B6525DDE}" srcOrd="3" destOrd="0" presId="urn:microsoft.com/office/officeart/2005/8/layout/equation1"/>
    <dgm:cxn modelId="{276834E8-9930-4DB0-BA85-BF5586159B87}" type="presParOf" srcId="{B7778857-08F2-454C-AB8C-A19EE00377FD}" destId="{A31E89B3-30D1-41C5-B95C-55AFC569562D}" srcOrd="4" destOrd="0" presId="urn:microsoft.com/office/officeart/2005/8/layout/equation1"/>
    <dgm:cxn modelId="{0E913893-8A22-4EF8-8B2C-267FEF6AE5AB}" type="presParOf" srcId="{B7778857-08F2-454C-AB8C-A19EE00377FD}" destId="{49339330-6FAB-4969-A899-51495945FB65}" srcOrd="5" destOrd="0" presId="urn:microsoft.com/office/officeart/2005/8/layout/equation1"/>
    <dgm:cxn modelId="{40E1F084-45CA-4035-9BF3-AE8BD091C48C}" type="presParOf" srcId="{B7778857-08F2-454C-AB8C-A19EE00377FD}" destId="{7B132C96-FA9B-43C8-B580-692EB5B0448F}" srcOrd="6" destOrd="0" presId="urn:microsoft.com/office/officeart/2005/8/layout/equation1"/>
    <dgm:cxn modelId="{8F215723-B974-4594-B37C-7355A1F6526F}" type="presParOf" srcId="{B7778857-08F2-454C-AB8C-A19EE00377FD}" destId="{913A2E7C-1C3F-4EEB-8DE0-7D1BD538E446}" srcOrd="7" destOrd="0" presId="urn:microsoft.com/office/officeart/2005/8/layout/equation1"/>
    <dgm:cxn modelId="{15825D91-D324-4926-BCC8-7135C4FE786A}" type="presParOf" srcId="{B7778857-08F2-454C-AB8C-A19EE00377FD}" destId="{03FB0F07-B526-4703-8123-22D2D63F977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2"/>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2"/>
        </a:solidFill>
      </dgm:spPr>
      <dgm:t>
        <a:bodyPr/>
        <a:lstStyle/>
        <a:p>
          <a:r>
            <a:rPr lang="en-US" dirty="0"/>
            <a:t>Grade 8, Math</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Algebra I</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DF60978A-21F1-EE4D-98D5-3436636F5997}" type="pres">
      <dgm:prSet presAssocID="{8D1C47F0-79E1-4F49-A7A1-9D963710292A}" presName="textNode" presStyleLbl="node1" presStyleIdx="0" presStyleCnt="3">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1" presStyleCnt="3">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2" presStyleCnt="3">
        <dgm:presLayoutVars>
          <dgm:bulletEnabled val="1"/>
        </dgm:presLayoutVars>
      </dgm:prSet>
      <dgm:spPr/>
    </dgm:pt>
  </dgm:ptLst>
  <dgm:cxnLst>
    <dgm:cxn modelId="{C3A67126-434B-114F-B009-07353E164C0A}" srcId="{928EB8EF-8C76-2E4C-9C5C-722264045B83}" destId="{44312303-00F1-7647-902C-54A6A5F90309}" srcOrd="1"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12E5668C-AD28-2B4D-8D47-9199FF0B6934}" srcId="{928EB8EF-8C76-2E4C-9C5C-722264045B83}" destId="{0D4DB3CD-A6F4-4542-B5DB-3ED0984871A6}" srcOrd="2" destOrd="0" parTransId="{420F5A7B-1A6B-C34B-AC6E-0C50A2F6D124}" sibTransId="{56CFAD5D-4971-9447-8C2B-9BAE4E93587B}"/>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0" destOrd="0" parTransId="{85CAFF0D-1373-0143-BC26-AA6B18E56D79}" sibTransId="{10A111BF-E9E2-774E-B921-ABDC9607F814}"/>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926218F8-85C6-0C42-88A7-944DEA461C0D}" type="presParOf" srcId="{015019BC-0D00-2047-9437-8050CFD2AF81}" destId="{DF60978A-21F1-EE4D-98D5-3436636F5997}" srcOrd="0" destOrd="0" presId="urn:microsoft.com/office/officeart/2005/8/layout/hProcess9"/>
    <dgm:cxn modelId="{FBEF3A7A-6A0C-8342-B449-448C8B6A0948}" type="presParOf" srcId="{015019BC-0D00-2047-9437-8050CFD2AF81}" destId="{3AA6AEB5-7298-1345-9F7E-84CC8A5A9149}" srcOrd="1" destOrd="0" presId="urn:microsoft.com/office/officeart/2005/8/layout/hProcess9"/>
    <dgm:cxn modelId="{B2E65FB0-1329-D244-BC67-6F10A0E4DE05}" type="presParOf" srcId="{015019BC-0D00-2047-9437-8050CFD2AF81}" destId="{3C31843D-F80E-7F41-AA15-253328430140}" srcOrd="2" destOrd="0" presId="urn:microsoft.com/office/officeart/2005/8/layout/hProcess9"/>
    <dgm:cxn modelId="{6F94BCE9-EC52-C249-839F-F1941DBD2C9D}" type="presParOf" srcId="{015019BC-0D00-2047-9437-8050CFD2AF81}" destId="{0197134B-D3F0-FC4A-AFF2-3DFF5F413F2E}" srcOrd="3" destOrd="0" presId="urn:microsoft.com/office/officeart/2005/8/layout/hProcess9"/>
    <dgm:cxn modelId="{05A41BBD-43FC-A445-BAD0-56CBB8CB1F14}" type="presParOf" srcId="{015019BC-0D00-2047-9437-8050CFD2AF81}" destId="{E965CF05-5BFE-5741-8B31-3BCB6E95BDE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1">
            <a:lumMod val="85000"/>
          </a:schemeClr>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1">
            <a:lumMod val="85000"/>
          </a:schemeClr>
        </a:solidFill>
      </dgm:spPr>
      <dgm:t>
        <a:bodyPr/>
        <a:lstStyle/>
        <a:p>
          <a:r>
            <a:rPr lang="en-US" dirty="0"/>
            <a:t>Grade 8, Algebra I</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No test</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850C1B6E-2E2A-4347-B199-61D2E2666CE0}">
      <dgm:prSet phldrT="[Text]"/>
      <dgm:spPr/>
      <dgm:t>
        <a:bodyPr/>
        <a:lstStyle/>
        <a:p>
          <a:r>
            <a:rPr lang="en-US" dirty="0"/>
            <a:t>2019</a:t>
          </a:r>
        </a:p>
      </dgm:t>
    </dgm:pt>
    <dgm:pt modelId="{14464CF6-B555-5742-85D8-15DF9D4433E3}" type="parTrans" cxnId="{6D063507-47E5-2F45-A9B0-B38B37C2124E}">
      <dgm:prSet/>
      <dgm:spPr/>
      <dgm:t>
        <a:bodyPr/>
        <a:lstStyle/>
        <a:p>
          <a:endParaRPr lang="en-US"/>
        </a:p>
      </dgm:t>
    </dgm:pt>
    <dgm:pt modelId="{70762227-4F8D-4A46-9FE9-5A9FBE046342}" type="sibTrans" cxnId="{6D063507-47E5-2F45-A9B0-B38B37C2124E}">
      <dgm:prSet/>
      <dgm:spPr/>
      <dgm:t>
        <a:bodyPr/>
        <a:lstStyle/>
        <a:p>
          <a:endParaRPr lang="en-US"/>
        </a:p>
      </dgm:t>
    </dgm:pt>
    <dgm:pt modelId="{F9DAB761-1AE4-0344-AF76-6521FDB7779E}">
      <dgm:prSet phldrT="[Text]"/>
      <dgm:spPr/>
      <dgm:t>
        <a:bodyPr/>
        <a:lstStyle/>
        <a:p>
          <a:r>
            <a:rPr lang="en-US" dirty="0"/>
            <a:t>Grade 7, Math </a:t>
          </a:r>
        </a:p>
      </dgm:t>
    </dgm:pt>
    <dgm:pt modelId="{168E2AB3-9A9E-9B43-BE5D-96835CE8D9F4}" type="parTrans" cxnId="{988543E9-59FB-F34E-A61C-282129EA5F4E}">
      <dgm:prSet/>
      <dgm:spPr/>
      <dgm:t>
        <a:bodyPr/>
        <a:lstStyle/>
        <a:p>
          <a:endParaRPr lang="en-US"/>
        </a:p>
      </dgm:t>
    </dgm:pt>
    <dgm:pt modelId="{ECFF53AB-8F8D-FF49-9881-191E6935260A}" type="sibTrans" cxnId="{988543E9-59FB-F34E-A61C-282129EA5F4E}">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4DC80C84-504B-5F4B-BEF5-1D920F240BF4}" type="pres">
      <dgm:prSet presAssocID="{850C1B6E-2E2A-4347-B199-61D2E2666CE0}" presName="textNode" presStyleLbl="node1" presStyleIdx="0" presStyleCnt="4">
        <dgm:presLayoutVars>
          <dgm:bulletEnabled val="1"/>
        </dgm:presLayoutVars>
      </dgm:prSet>
      <dgm:spPr/>
    </dgm:pt>
    <dgm:pt modelId="{447C9E84-95C8-0B42-8EC7-D69770C849CF}" type="pres">
      <dgm:prSet presAssocID="{70762227-4F8D-4A46-9FE9-5A9FBE046342}" presName="sibTrans" presStyleCnt="0"/>
      <dgm:spPr/>
    </dgm:pt>
    <dgm:pt modelId="{DF60978A-21F1-EE4D-98D5-3436636F5997}" type="pres">
      <dgm:prSet presAssocID="{8D1C47F0-79E1-4F49-A7A1-9D963710292A}" presName="textNode" presStyleLbl="node1" presStyleIdx="1" presStyleCnt="4">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2" presStyleCnt="4">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3" presStyleCnt="4">
        <dgm:presLayoutVars>
          <dgm:bulletEnabled val="1"/>
        </dgm:presLayoutVars>
      </dgm:prSet>
      <dgm:spPr/>
    </dgm:pt>
  </dgm:ptLst>
  <dgm:cxnLst>
    <dgm:cxn modelId="{6D063507-47E5-2F45-A9B0-B38B37C2124E}" srcId="{928EB8EF-8C76-2E4C-9C5C-722264045B83}" destId="{850C1B6E-2E2A-4347-B199-61D2E2666CE0}" srcOrd="0" destOrd="0" parTransId="{14464CF6-B555-5742-85D8-15DF9D4433E3}" sibTransId="{70762227-4F8D-4A46-9FE9-5A9FBE046342}"/>
    <dgm:cxn modelId="{9E82170B-648F-9F4F-85B5-E6FC3C05B883}" type="presOf" srcId="{850C1B6E-2E2A-4347-B199-61D2E2666CE0}" destId="{4DC80C84-504B-5F4B-BEF5-1D920F240BF4}" srcOrd="0" destOrd="0" presId="urn:microsoft.com/office/officeart/2005/8/layout/hProcess9"/>
    <dgm:cxn modelId="{C3A67126-434B-114F-B009-07353E164C0A}" srcId="{928EB8EF-8C76-2E4C-9C5C-722264045B83}" destId="{44312303-00F1-7647-902C-54A6A5F90309}" srcOrd="2"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12E5668C-AD28-2B4D-8D47-9199FF0B6934}" srcId="{928EB8EF-8C76-2E4C-9C5C-722264045B83}" destId="{0D4DB3CD-A6F4-4542-B5DB-3ED0984871A6}" srcOrd="3" destOrd="0" parTransId="{420F5A7B-1A6B-C34B-AC6E-0C50A2F6D124}" sibTransId="{56CFAD5D-4971-9447-8C2B-9BAE4E93587B}"/>
    <dgm:cxn modelId="{3A23F5AB-6582-FA44-9236-5A9D939D44D6}" type="presOf" srcId="{F9DAB761-1AE4-0344-AF76-6521FDB7779E}" destId="{4DC80C84-504B-5F4B-BEF5-1D920F240BF4}" srcOrd="0" destOrd="1" presId="urn:microsoft.com/office/officeart/2005/8/layout/hProcess9"/>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1" destOrd="0" parTransId="{85CAFF0D-1373-0143-BC26-AA6B18E56D79}" sibTransId="{10A111BF-E9E2-774E-B921-ABDC9607F814}"/>
    <dgm:cxn modelId="{988543E9-59FB-F34E-A61C-282129EA5F4E}" srcId="{850C1B6E-2E2A-4347-B199-61D2E2666CE0}" destId="{F9DAB761-1AE4-0344-AF76-6521FDB7779E}" srcOrd="0" destOrd="0" parTransId="{168E2AB3-9A9E-9B43-BE5D-96835CE8D9F4}" sibTransId="{ECFF53AB-8F8D-FF49-9881-191E6935260A}"/>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1EBCCE5E-D98D-3F46-B21D-8040C77ECE74}" type="presParOf" srcId="{015019BC-0D00-2047-9437-8050CFD2AF81}" destId="{4DC80C84-504B-5F4B-BEF5-1D920F240BF4}" srcOrd="0" destOrd="0" presId="urn:microsoft.com/office/officeart/2005/8/layout/hProcess9"/>
    <dgm:cxn modelId="{5A2D4C0B-FD37-2748-AC25-D03ECF566CB9}" type="presParOf" srcId="{015019BC-0D00-2047-9437-8050CFD2AF81}" destId="{447C9E84-95C8-0B42-8EC7-D69770C849CF}" srcOrd="1" destOrd="0" presId="urn:microsoft.com/office/officeart/2005/8/layout/hProcess9"/>
    <dgm:cxn modelId="{926218F8-85C6-0C42-88A7-944DEA461C0D}" type="presParOf" srcId="{015019BC-0D00-2047-9437-8050CFD2AF81}" destId="{DF60978A-21F1-EE4D-98D5-3436636F5997}" srcOrd="2" destOrd="0" presId="urn:microsoft.com/office/officeart/2005/8/layout/hProcess9"/>
    <dgm:cxn modelId="{FBEF3A7A-6A0C-8342-B449-448C8B6A0948}" type="presParOf" srcId="{015019BC-0D00-2047-9437-8050CFD2AF81}" destId="{3AA6AEB5-7298-1345-9F7E-84CC8A5A9149}" srcOrd="3" destOrd="0" presId="urn:microsoft.com/office/officeart/2005/8/layout/hProcess9"/>
    <dgm:cxn modelId="{B2E65FB0-1329-D244-BC67-6F10A0E4DE05}" type="presParOf" srcId="{015019BC-0D00-2047-9437-8050CFD2AF81}" destId="{3C31843D-F80E-7F41-AA15-253328430140}" srcOrd="4" destOrd="0" presId="urn:microsoft.com/office/officeart/2005/8/layout/hProcess9"/>
    <dgm:cxn modelId="{6F94BCE9-EC52-C249-839F-F1941DBD2C9D}" type="presParOf" srcId="{015019BC-0D00-2047-9437-8050CFD2AF81}" destId="{0197134B-D3F0-FC4A-AFF2-3DFF5F413F2E}" srcOrd="5" destOrd="0" presId="urn:microsoft.com/office/officeart/2005/8/layout/hProcess9"/>
    <dgm:cxn modelId="{05A41BBD-43FC-A445-BAD0-56CBB8CB1F14}" type="presParOf" srcId="{015019BC-0D00-2047-9437-8050CFD2AF81}" destId="{E965CF05-5BFE-5741-8B31-3BCB6E95BDE4}"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1">
            <a:lumMod val="85000"/>
          </a:schemeClr>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1">
            <a:lumMod val="85000"/>
          </a:schemeClr>
        </a:solidFill>
      </dgm:spPr>
      <dgm:t>
        <a:bodyPr/>
        <a:lstStyle/>
        <a:p>
          <a:r>
            <a:rPr lang="en-US" dirty="0"/>
            <a:t>Grade 8, Math</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No test</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 Algebra I</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DF60978A-21F1-EE4D-98D5-3436636F5997}" type="pres">
      <dgm:prSet presAssocID="{8D1C47F0-79E1-4F49-A7A1-9D963710292A}" presName="textNode" presStyleLbl="node1" presStyleIdx="0" presStyleCnt="3">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1" presStyleCnt="3">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2" presStyleCnt="3">
        <dgm:presLayoutVars>
          <dgm:bulletEnabled val="1"/>
        </dgm:presLayoutVars>
      </dgm:prSet>
      <dgm:spPr/>
    </dgm:pt>
  </dgm:ptLst>
  <dgm:cxnLst>
    <dgm:cxn modelId="{C3A67126-434B-114F-B009-07353E164C0A}" srcId="{928EB8EF-8C76-2E4C-9C5C-722264045B83}" destId="{44312303-00F1-7647-902C-54A6A5F90309}" srcOrd="1"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12E5668C-AD28-2B4D-8D47-9199FF0B6934}" srcId="{928EB8EF-8C76-2E4C-9C5C-722264045B83}" destId="{0D4DB3CD-A6F4-4542-B5DB-3ED0984871A6}" srcOrd="2" destOrd="0" parTransId="{420F5A7B-1A6B-C34B-AC6E-0C50A2F6D124}" sibTransId="{56CFAD5D-4971-9447-8C2B-9BAE4E93587B}"/>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0" destOrd="0" parTransId="{85CAFF0D-1373-0143-BC26-AA6B18E56D79}" sibTransId="{10A111BF-E9E2-774E-B921-ABDC9607F814}"/>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926218F8-85C6-0C42-88A7-944DEA461C0D}" type="presParOf" srcId="{015019BC-0D00-2047-9437-8050CFD2AF81}" destId="{DF60978A-21F1-EE4D-98D5-3436636F5997}" srcOrd="0" destOrd="0" presId="urn:microsoft.com/office/officeart/2005/8/layout/hProcess9"/>
    <dgm:cxn modelId="{FBEF3A7A-6A0C-8342-B449-448C8B6A0948}" type="presParOf" srcId="{015019BC-0D00-2047-9437-8050CFD2AF81}" destId="{3AA6AEB5-7298-1345-9F7E-84CC8A5A9149}" srcOrd="1" destOrd="0" presId="urn:microsoft.com/office/officeart/2005/8/layout/hProcess9"/>
    <dgm:cxn modelId="{B2E65FB0-1329-D244-BC67-6F10A0E4DE05}" type="presParOf" srcId="{015019BC-0D00-2047-9437-8050CFD2AF81}" destId="{3C31843D-F80E-7F41-AA15-253328430140}" srcOrd="2" destOrd="0" presId="urn:microsoft.com/office/officeart/2005/8/layout/hProcess9"/>
    <dgm:cxn modelId="{6F94BCE9-EC52-C249-839F-F1941DBD2C9D}" type="presParOf" srcId="{015019BC-0D00-2047-9437-8050CFD2AF81}" destId="{0197134B-D3F0-FC4A-AFF2-3DFF5F413F2E}" srcOrd="3" destOrd="0" presId="urn:microsoft.com/office/officeart/2005/8/layout/hProcess9"/>
    <dgm:cxn modelId="{05A41BBD-43FC-A445-BAD0-56CBB8CB1F14}" type="presParOf" srcId="{015019BC-0D00-2047-9437-8050CFD2AF81}" destId="{E965CF05-5BFE-5741-8B31-3BCB6E95BDE4}" srcOrd="4" destOrd="0" presId="urn:microsoft.com/office/officeart/2005/8/layout/hProcess9"/>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2"/>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2"/>
        </a:solidFill>
      </dgm:spPr>
      <dgm:t>
        <a:bodyPr/>
        <a:lstStyle/>
        <a:p>
          <a:r>
            <a:rPr lang="en-US" dirty="0"/>
            <a:t>Grade 8, ELA</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English II</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DF60978A-21F1-EE4D-98D5-3436636F5997}" type="pres">
      <dgm:prSet presAssocID="{8D1C47F0-79E1-4F49-A7A1-9D963710292A}" presName="textNode" presStyleLbl="node1" presStyleIdx="0" presStyleCnt="3">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1" presStyleCnt="3">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2" presStyleCnt="3">
        <dgm:presLayoutVars>
          <dgm:bulletEnabled val="1"/>
        </dgm:presLayoutVars>
      </dgm:prSet>
      <dgm:spPr/>
    </dgm:pt>
  </dgm:ptLst>
  <dgm:cxnLst>
    <dgm:cxn modelId="{C3A67126-434B-114F-B009-07353E164C0A}" srcId="{928EB8EF-8C76-2E4C-9C5C-722264045B83}" destId="{44312303-00F1-7647-902C-54A6A5F90309}" srcOrd="1"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12E5668C-AD28-2B4D-8D47-9199FF0B6934}" srcId="{928EB8EF-8C76-2E4C-9C5C-722264045B83}" destId="{0D4DB3CD-A6F4-4542-B5DB-3ED0984871A6}" srcOrd="2" destOrd="0" parTransId="{420F5A7B-1A6B-C34B-AC6E-0C50A2F6D124}" sibTransId="{56CFAD5D-4971-9447-8C2B-9BAE4E93587B}"/>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0" destOrd="0" parTransId="{85CAFF0D-1373-0143-BC26-AA6B18E56D79}" sibTransId="{10A111BF-E9E2-774E-B921-ABDC9607F814}"/>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926218F8-85C6-0C42-88A7-944DEA461C0D}" type="presParOf" srcId="{015019BC-0D00-2047-9437-8050CFD2AF81}" destId="{DF60978A-21F1-EE4D-98D5-3436636F5997}" srcOrd="0" destOrd="0" presId="urn:microsoft.com/office/officeart/2005/8/layout/hProcess9"/>
    <dgm:cxn modelId="{FBEF3A7A-6A0C-8342-B449-448C8B6A0948}" type="presParOf" srcId="{015019BC-0D00-2047-9437-8050CFD2AF81}" destId="{3AA6AEB5-7298-1345-9F7E-84CC8A5A9149}" srcOrd="1" destOrd="0" presId="urn:microsoft.com/office/officeart/2005/8/layout/hProcess9"/>
    <dgm:cxn modelId="{B2E65FB0-1329-D244-BC67-6F10A0E4DE05}" type="presParOf" srcId="{015019BC-0D00-2047-9437-8050CFD2AF81}" destId="{3C31843D-F80E-7F41-AA15-253328430140}" srcOrd="2" destOrd="0" presId="urn:microsoft.com/office/officeart/2005/8/layout/hProcess9"/>
    <dgm:cxn modelId="{6F94BCE9-EC52-C249-839F-F1941DBD2C9D}" type="presParOf" srcId="{015019BC-0D00-2047-9437-8050CFD2AF81}" destId="{0197134B-D3F0-FC4A-AFF2-3DFF5F413F2E}" srcOrd="3" destOrd="0" presId="urn:microsoft.com/office/officeart/2005/8/layout/hProcess9"/>
    <dgm:cxn modelId="{05A41BBD-43FC-A445-BAD0-56CBB8CB1F14}" type="presParOf" srcId="{015019BC-0D00-2047-9437-8050CFD2AF81}" destId="{E965CF05-5BFE-5741-8B31-3BCB6E95BDE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8EB8EF-8C76-2E4C-9C5C-722264045B83}" type="doc">
      <dgm:prSet loTypeId="urn:microsoft.com/office/officeart/2005/8/layout/hProcess9" loCatId="process" qsTypeId="urn:microsoft.com/office/officeart/2005/8/quickstyle/simple1" qsCatId="simple" csTypeId="urn:microsoft.com/office/officeart/2005/8/colors/accent6_1" csCatId="accent6" phldr="1"/>
      <dgm:spPr/>
    </dgm:pt>
    <dgm:pt modelId="{8D1C47F0-79E1-4F49-A7A1-9D963710292A}">
      <dgm:prSet phldrT="[Text]"/>
      <dgm:spPr>
        <a:solidFill>
          <a:schemeClr val="bg1">
            <a:lumMod val="85000"/>
          </a:schemeClr>
        </a:solidFill>
      </dgm:spPr>
      <dgm:t>
        <a:bodyPr/>
        <a:lstStyle/>
        <a:p>
          <a:r>
            <a:rPr lang="en-US" dirty="0"/>
            <a:t>2020</a:t>
          </a:r>
        </a:p>
      </dgm:t>
    </dgm:pt>
    <dgm:pt modelId="{85CAFF0D-1373-0143-BC26-AA6B18E56D79}" type="parTrans" cxnId="{EB198EE4-10C8-1845-A5A1-4A7A879B615D}">
      <dgm:prSet/>
      <dgm:spPr/>
      <dgm:t>
        <a:bodyPr/>
        <a:lstStyle/>
        <a:p>
          <a:endParaRPr lang="en-US"/>
        </a:p>
      </dgm:t>
    </dgm:pt>
    <dgm:pt modelId="{10A111BF-E9E2-774E-B921-ABDC9607F814}" type="sibTrans" cxnId="{EB198EE4-10C8-1845-A5A1-4A7A879B615D}">
      <dgm:prSet/>
      <dgm:spPr/>
      <dgm:t>
        <a:bodyPr/>
        <a:lstStyle/>
        <a:p>
          <a:endParaRPr lang="en-US"/>
        </a:p>
      </dgm:t>
    </dgm:pt>
    <dgm:pt modelId="{44312303-00F1-7647-902C-54A6A5F90309}">
      <dgm:prSet phldrT="[Text]"/>
      <dgm:spPr/>
      <dgm:t>
        <a:bodyPr/>
        <a:lstStyle/>
        <a:p>
          <a:r>
            <a:rPr lang="en-US" dirty="0"/>
            <a:t>2021</a:t>
          </a:r>
        </a:p>
      </dgm:t>
    </dgm:pt>
    <dgm:pt modelId="{23C1A7C5-C761-3448-83A4-BCE7310FEA64}" type="parTrans" cxnId="{C3A67126-434B-114F-B009-07353E164C0A}">
      <dgm:prSet/>
      <dgm:spPr/>
      <dgm:t>
        <a:bodyPr/>
        <a:lstStyle/>
        <a:p>
          <a:endParaRPr lang="en-US"/>
        </a:p>
      </dgm:t>
    </dgm:pt>
    <dgm:pt modelId="{F2AA1E85-F7F3-1645-9A0C-E7E63EF92CBD}" type="sibTrans" cxnId="{C3A67126-434B-114F-B009-07353E164C0A}">
      <dgm:prSet/>
      <dgm:spPr/>
      <dgm:t>
        <a:bodyPr/>
        <a:lstStyle/>
        <a:p>
          <a:endParaRPr lang="en-US"/>
        </a:p>
      </dgm:t>
    </dgm:pt>
    <dgm:pt modelId="{0D4DB3CD-A6F4-4542-B5DB-3ED0984871A6}">
      <dgm:prSet phldrT="[Text]"/>
      <dgm:spPr/>
      <dgm:t>
        <a:bodyPr/>
        <a:lstStyle/>
        <a:p>
          <a:r>
            <a:rPr lang="en-US" dirty="0"/>
            <a:t>2022</a:t>
          </a:r>
        </a:p>
      </dgm:t>
    </dgm:pt>
    <dgm:pt modelId="{420F5A7B-1A6B-C34B-AC6E-0C50A2F6D124}" type="parTrans" cxnId="{12E5668C-AD28-2B4D-8D47-9199FF0B6934}">
      <dgm:prSet/>
      <dgm:spPr/>
      <dgm:t>
        <a:bodyPr/>
        <a:lstStyle/>
        <a:p>
          <a:endParaRPr lang="en-US"/>
        </a:p>
      </dgm:t>
    </dgm:pt>
    <dgm:pt modelId="{56CFAD5D-4971-9447-8C2B-9BAE4E93587B}" type="sibTrans" cxnId="{12E5668C-AD28-2B4D-8D47-9199FF0B6934}">
      <dgm:prSet/>
      <dgm:spPr/>
      <dgm:t>
        <a:bodyPr/>
        <a:lstStyle/>
        <a:p>
          <a:endParaRPr lang="en-US"/>
        </a:p>
      </dgm:t>
    </dgm:pt>
    <dgm:pt modelId="{BBFF8E73-32D9-BF46-B02C-C272B27969CB}">
      <dgm:prSet phldrT="[Text]"/>
      <dgm:spPr>
        <a:solidFill>
          <a:schemeClr val="bg1">
            <a:lumMod val="85000"/>
          </a:schemeClr>
        </a:solidFill>
      </dgm:spPr>
      <dgm:t>
        <a:bodyPr/>
        <a:lstStyle/>
        <a:p>
          <a:r>
            <a:rPr lang="en-US" dirty="0"/>
            <a:t>Grade 8, ELA</a:t>
          </a:r>
        </a:p>
      </dgm:t>
    </dgm:pt>
    <dgm:pt modelId="{89BE5AC0-2723-984F-8F12-08F3A99CD0C6}" type="parTrans" cxnId="{21F59E2B-96DD-0646-AEE3-1E288B418102}">
      <dgm:prSet/>
      <dgm:spPr/>
      <dgm:t>
        <a:bodyPr/>
        <a:lstStyle/>
        <a:p>
          <a:endParaRPr lang="en-US"/>
        </a:p>
      </dgm:t>
    </dgm:pt>
    <dgm:pt modelId="{1E1D6D49-13DE-ED49-83F2-A48BBB2CC4BE}" type="sibTrans" cxnId="{21F59E2B-96DD-0646-AEE3-1E288B418102}">
      <dgm:prSet/>
      <dgm:spPr/>
      <dgm:t>
        <a:bodyPr/>
        <a:lstStyle/>
        <a:p>
          <a:endParaRPr lang="en-US"/>
        </a:p>
      </dgm:t>
    </dgm:pt>
    <dgm:pt modelId="{FCC68FFE-D495-BE49-BD66-DDF9EA020BAD}">
      <dgm:prSet phldrT="[Text]"/>
      <dgm:spPr/>
      <dgm:t>
        <a:bodyPr/>
        <a:lstStyle/>
        <a:p>
          <a:r>
            <a:rPr lang="en-US" dirty="0"/>
            <a:t>Grade 9, No test</a:t>
          </a:r>
        </a:p>
      </dgm:t>
    </dgm:pt>
    <dgm:pt modelId="{53D5CE24-010E-F54F-8408-214E90079C72}" type="parTrans" cxnId="{0A1298BC-63F1-4F48-B3C6-C983FB53320A}">
      <dgm:prSet/>
      <dgm:spPr/>
      <dgm:t>
        <a:bodyPr/>
        <a:lstStyle/>
        <a:p>
          <a:endParaRPr lang="en-US"/>
        </a:p>
      </dgm:t>
    </dgm:pt>
    <dgm:pt modelId="{8D934B5C-CF80-FD42-9259-23845138A8F0}" type="sibTrans" cxnId="{0A1298BC-63F1-4F48-B3C6-C983FB53320A}">
      <dgm:prSet/>
      <dgm:spPr/>
      <dgm:t>
        <a:bodyPr/>
        <a:lstStyle/>
        <a:p>
          <a:endParaRPr lang="en-US"/>
        </a:p>
      </dgm:t>
    </dgm:pt>
    <dgm:pt modelId="{4644C829-CE36-0E48-B91F-A6D7BC3418E1}">
      <dgm:prSet phldrT="[Text]"/>
      <dgm:spPr/>
      <dgm:t>
        <a:bodyPr/>
        <a:lstStyle/>
        <a:p>
          <a:r>
            <a:rPr lang="en-US" dirty="0"/>
            <a:t>Grade 10, English II</a:t>
          </a:r>
        </a:p>
      </dgm:t>
    </dgm:pt>
    <dgm:pt modelId="{8985F862-3554-CD4C-B29E-B5A82841A64C}" type="parTrans" cxnId="{0A6C71C7-A353-4943-860B-835C2B126CDA}">
      <dgm:prSet/>
      <dgm:spPr/>
      <dgm:t>
        <a:bodyPr/>
        <a:lstStyle/>
        <a:p>
          <a:endParaRPr lang="en-US"/>
        </a:p>
      </dgm:t>
    </dgm:pt>
    <dgm:pt modelId="{82739A08-D5CF-EB40-8DB7-803161D8130B}" type="sibTrans" cxnId="{0A6C71C7-A353-4943-860B-835C2B126CDA}">
      <dgm:prSet/>
      <dgm:spPr/>
      <dgm:t>
        <a:bodyPr/>
        <a:lstStyle/>
        <a:p>
          <a:endParaRPr lang="en-US"/>
        </a:p>
      </dgm:t>
    </dgm:pt>
    <dgm:pt modelId="{F7A8627E-E6B0-0E40-8EB2-FAD86FF7EB35}" type="pres">
      <dgm:prSet presAssocID="{928EB8EF-8C76-2E4C-9C5C-722264045B83}" presName="CompostProcess" presStyleCnt="0">
        <dgm:presLayoutVars>
          <dgm:dir/>
          <dgm:resizeHandles val="exact"/>
        </dgm:presLayoutVars>
      </dgm:prSet>
      <dgm:spPr/>
    </dgm:pt>
    <dgm:pt modelId="{D5289E46-0F03-A849-8BDF-A2959041515E}" type="pres">
      <dgm:prSet presAssocID="{928EB8EF-8C76-2E4C-9C5C-722264045B83}" presName="arrow" presStyleLbl="bgShp" presStyleIdx="0" presStyleCnt="1"/>
      <dgm:spPr/>
    </dgm:pt>
    <dgm:pt modelId="{015019BC-0D00-2047-9437-8050CFD2AF81}" type="pres">
      <dgm:prSet presAssocID="{928EB8EF-8C76-2E4C-9C5C-722264045B83}" presName="linearProcess" presStyleCnt="0"/>
      <dgm:spPr/>
    </dgm:pt>
    <dgm:pt modelId="{DF60978A-21F1-EE4D-98D5-3436636F5997}" type="pres">
      <dgm:prSet presAssocID="{8D1C47F0-79E1-4F49-A7A1-9D963710292A}" presName="textNode" presStyleLbl="node1" presStyleIdx="0" presStyleCnt="3">
        <dgm:presLayoutVars>
          <dgm:bulletEnabled val="1"/>
        </dgm:presLayoutVars>
      </dgm:prSet>
      <dgm:spPr/>
    </dgm:pt>
    <dgm:pt modelId="{3AA6AEB5-7298-1345-9F7E-84CC8A5A9149}" type="pres">
      <dgm:prSet presAssocID="{10A111BF-E9E2-774E-B921-ABDC9607F814}" presName="sibTrans" presStyleCnt="0"/>
      <dgm:spPr/>
    </dgm:pt>
    <dgm:pt modelId="{3C31843D-F80E-7F41-AA15-253328430140}" type="pres">
      <dgm:prSet presAssocID="{44312303-00F1-7647-902C-54A6A5F90309}" presName="textNode" presStyleLbl="node1" presStyleIdx="1" presStyleCnt="3">
        <dgm:presLayoutVars>
          <dgm:bulletEnabled val="1"/>
        </dgm:presLayoutVars>
      </dgm:prSet>
      <dgm:spPr/>
    </dgm:pt>
    <dgm:pt modelId="{0197134B-D3F0-FC4A-AFF2-3DFF5F413F2E}" type="pres">
      <dgm:prSet presAssocID="{F2AA1E85-F7F3-1645-9A0C-E7E63EF92CBD}" presName="sibTrans" presStyleCnt="0"/>
      <dgm:spPr/>
    </dgm:pt>
    <dgm:pt modelId="{E965CF05-5BFE-5741-8B31-3BCB6E95BDE4}" type="pres">
      <dgm:prSet presAssocID="{0D4DB3CD-A6F4-4542-B5DB-3ED0984871A6}" presName="textNode" presStyleLbl="node1" presStyleIdx="2" presStyleCnt="3">
        <dgm:presLayoutVars>
          <dgm:bulletEnabled val="1"/>
        </dgm:presLayoutVars>
      </dgm:prSet>
      <dgm:spPr/>
    </dgm:pt>
  </dgm:ptLst>
  <dgm:cxnLst>
    <dgm:cxn modelId="{C3A67126-434B-114F-B009-07353E164C0A}" srcId="{928EB8EF-8C76-2E4C-9C5C-722264045B83}" destId="{44312303-00F1-7647-902C-54A6A5F90309}" srcOrd="1" destOrd="0" parTransId="{23C1A7C5-C761-3448-83A4-BCE7310FEA64}" sibTransId="{F2AA1E85-F7F3-1645-9A0C-E7E63EF92CBD}"/>
    <dgm:cxn modelId="{21F59E2B-96DD-0646-AEE3-1E288B418102}" srcId="{8D1C47F0-79E1-4F49-A7A1-9D963710292A}" destId="{BBFF8E73-32D9-BF46-B02C-C272B27969CB}" srcOrd="0" destOrd="0" parTransId="{89BE5AC0-2723-984F-8F12-08F3A99CD0C6}" sibTransId="{1E1D6D49-13DE-ED49-83F2-A48BBB2CC4BE}"/>
    <dgm:cxn modelId="{2B092A3D-B87F-324D-86AD-42D1A7F0AC6D}" type="presOf" srcId="{FCC68FFE-D495-BE49-BD66-DDF9EA020BAD}" destId="{3C31843D-F80E-7F41-AA15-253328430140}" srcOrd="0" destOrd="1" presId="urn:microsoft.com/office/officeart/2005/8/layout/hProcess9"/>
    <dgm:cxn modelId="{B62BD541-FFEA-DE4A-9440-AFE4D7E8DD1D}" type="presOf" srcId="{4644C829-CE36-0E48-B91F-A6D7BC3418E1}" destId="{E965CF05-5BFE-5741-8B31-3BCB6E95BDE4}" srcOrd="0" destOrd="1" presId="urn:microsoft.com/office/officeart/2005/8/layout/hProcess9"/>
    <dgm:cxn modelId="{E421BD48-5B26-AC47-A602-4D94268B02BC}" type="presOf" srcId="{0D4DB3CD-A6F4-4542-B5DB-3ED0984871A6}" destId="{E965CF05-5BFE-5741-8B31-3BCB6E95BDE4}" srcOrd="0" destOrd="0" presId="urn:microsoft.com/office/officeart/2005/8/layout/hProcess9"/>
    <dgm:cxn modelId="{C7B4E756-C898-7045-BB7C-DCB8E387B6C0}" type="presOf" srcId="{BBFF8E73-32D9-BF46-B02C-C272B27969CB}" destId="{DF60978A-21F1-EE4D-98D5-3436636F5997}" srcOrd="0" destOrd="1" presId="urn:microsoft.com/office/officeart/2005/8/layout/hProcess9"/>
    <dgm:cxn modelId="{42ECF257-A486-7F46-9CD1-91F6969C521F}" type="presOf" srcId="{44312303-00F1-7647-902C-54A6A5F90309}" destId="{3C31843D-F80E-7F41-AA15-253328430140}" srcOrd="0" destOrd="0" presId="urn:microsoft.com/office/officeart/2005/8/layout/hProcess9"/>
    <dgm:cxn modelId="{FDDECA69-F72B-214E-AC8E-150F2C173433}" type="presOf" srcId="{928EB8EF-8C76-2E4C-9C5C-722264045B83}" destId="{F7A8627E-E6B0-0E40-8EB2-FAD86FF7EB35}" srcOrd="0" destOrd="0" presId="urn:microsoft.com/office/officeart/2005/8/layout/hProcess9"/>
    <dgm:cxn modelId="{12E5668C-AD28-2B4D-8D47-9199FF0B6934}" srcId="{928EB8EF-8C76-2E4C-9C5C-722264045B83}" destId="{0D4DB3CD-A6F4-4542-B5DB-3ED0984871A6}" srcOrd="2" destOrd="0" parTransId="{420F5A7B-1A6B-C34B-AC6E-0C50A2F6D124}" sibTransId="{56CFAD5D-4971-9447-8C2B-9BAE4E93587B}"/>
    <dgm:cxn modelId="{0A1298BC-63F1-4F48-B3C6-C983FB53320A}" srcId="{44312303-00F1-7647-902C-54A6A5F90309}" destId="{FCC68FFE-D495-BE49-BD66-DDF9EA020BAD}" srcOrd="0" destOrd="0" parTransId="{53D5CE24-010E-F54F-8408-214E90079C72}" sibTransId="{8D934B5C-CF80-FD42-9259-23845138A8F0}"/>
    <dgm:cxn modelId="{0A6C71C7-A353-4943-860B-835C2B126CDA}" srcId="{0D4DB3CD-A6F4-4542-B5DB-3ED0984871A6}" destId="{4644C829-CE36-0E48-B91F-A6D7BC3418E1}" srcOrd="0" destOrd="0" parTransId="{8985F862-3554-CD4C-B29E-B5A82841A64C}" sibTransId="{82739A08-D5CF-EB40-8DB7-803161D8130B}"/>
    <dgm:cxn modelId="{EB198EE4-10C8-1845-A5A1-4A7A879B615D}" srcId="{928EB8EF-8C76-2E4C-9C5C-722264045B83}" destId="{8D1C47F0-79E1-4F49-A7A1-9D963710292A}" srcOrd="0" destOrd="0" parTransId="{85CAFF0D-1373-0143-BC26-AA6B18E56D79}" sibTransId="{10A111BF-E9E2-774E-B921-ABDC9607F814}"/>
    <dgm:cxn modelId="{D51988ED-DC9E-8E4D-8A6D-7D400C5BD706}" type="presOf" srcId="{8D1C47F0-79E1-4F49-A7A1-9D963710292A}" destId="{DF60978A-21F1-EE4D-98D5-3436636F5997}" srcOrd="0" destOrd="0" presId="urn:microsoft.com/office/officeart/2005/8/layout/hProcess9"/>
    <dgm:cxn modelId="{3D55FC54-D6F2-5A43-B176-F3978199C3FF}" type="presParOf" srcId="{F7A8627E-E6B0-0E40-8EB2-FAD86FF7EB35}" destId="{D5289E46-0F03-A849-8BDF-A2959041515E}" srcOrd="0" destOrd="0" presId="urn:microsoft.com/office/officeart/2005/8/layout/hProcess9"/>
    <dgm:cxn modelId="{EC2704E7-0F25-F04E-B447-2B7A11A004F1}" type="presParOf" srcId="{F7A8627E-E6B0-0E40-8EB2-FAD86FF7EB35}" destId="{015019BC-0D00-2047-9437-8050CFD2AF81}" srcOrd="1" destOrd="0" presId="urn:microsoft.com/office/officeart/2005/8/layout/hProcess9"/>
    <dgm:cxn modelId="{926218F8-85C6-0C42-88A7-944DEA461C0D}" type="presParOf" srcId="{015019BC-0D00-2047-9437-8050CFD2AF81}" destId="{DF60978A-21F1-EE4D-98D5-3436636F5997}" srcOrd="0" destOrd="0" presId="urn:microsoft.com/office/officeart/2005/8/layout/hProcess9"/>
    <dgm:cxn modelId="{FBEF3A7A-6A0C-8342-B449-448C8B6A0948}" type="presParOf" srcId="{015019BC-0D00-2047-9437-8050CFD2AF81}" destId="{3AA6AEB5-7298-1345-9F7E-84CC8A5A9149}" srcOrd="1" destOrd="0" presId="urn:microsoft.com/office/officeart/2005/8/layout/hProcess9"/>
    <dgm:cxn modelId="{B2E65FB0-1329-D244-BC67-6F10A0E4DE05}" type="presParOf" srcId="{015019BC-0D00-2047-9437-8050CFD2AF81}" destId="{3C31843D-F80E-7F41-AA15-253328430140}" srcOrd="2" destOrd="0" presId="urn:microsoft.com/office/officeart/2005/8/layout/hProcess9"/>
    <dgm:cxn modelId="{6F94BCE9-EC52-C249-839F-F1941DBD2C9D}" type="presParOf" srcId="{015019BC-0D00-2047-9437-8050CFD2AF81}" destId="{0197134B-D3F0-FC4A-AFF2-3DFF5F413F2E}" srcOrd="3" destOrd="0" presId="urn:microsoft.com/office/officeart/2005/8/layout/hProcess9"/>
    <dgm:cxn modelId="{05A41BBD-43FC-A445-BAD0-56CBB8CB1F14}" type="presParOf" srcId="{015019BC-0D00-2047-9437-8050CFD2AF81}" destId="{E965CF05-5BFE-5741-8B31-3BCB6E95BDE4}" srcOrd="4" destOrd="0" presId="urn:microsoft.com/office/officeart/2005/8/layout/hProcess9"/>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769AB4-D33A-44E5-B207-ABECCA47971A}" type="doc">
      <dgm:prSet loTypeId="urn:microsoft.com/office/officeart/2005/8/layout/equation1" loCatId="process" qsTypeId="urn:microsoft.com/office/officeart/2005/8/quickstyle/simple1" qsCatId="simple" csTypeId="urn:microsoft.com/office/officeart/2005/8/colors/colorful1" csCatId="colorful" phldr="1"/>
      <dgm:spPr/>
    </dgm:pt>
    <dgm:pt modelId="{4A396307-C129-4624-BD4E-807E96C73A84}">
      <dgm:prSet phldrT="[Text]"/>
      <dgm:spPr/>
      <dgm:t>
        <a:bodyPr/>
        <a:lstStyle/>
        <a:p>
          <a:r>
            <a:rPr lang="en-US" dirty="0"/>
            <a:t>2020-2021</a:t>
          </a:r>
        </a:p>
      </dgm:t>
    </dgm:pt>
    <dgm:pt modelId="{6187DDEE-C37A-492D-86A1-80EC440E0141}" type="parTrans" cxnId="{BB48A8C0-5195-4A90-8C34-166BB3F4D58D}">
      <dgm:prSet/>
      <dgm:spPr/>
      <dgm:t>
        <a:bodyPr/>
        <a:lstStyle/>
        <a:p>
          <a:endParaRPr lang="en-US"/>
        </a:p>
      </dgm:t>
    </dgm:pt>
    <dgm:pt modelId="{683076EF-18D5-4BC5-9616-2B4DCA2A805C}" type="sibTrans" cxnId="{BB48A8C0-5195-4A90-8C34-166BB3F4D58D}">
      <dgm:prSet/>
      <dgm:spPr>
        <a:solidFill>
          <a:schemeClr val="accent2">
            <a:lumMod val="40000"/>
            <a:lumOff val="60000"/>
          </a:schemeClr>
        </a:solidFill>
      </dgm:spPr>
      <dgm:t>
        <a:bodyPr/>
        <a:lstStyle/>
        <a:p>
          <a:endParaRPr lang="en-US"/>
        </a:p>
      </dgm:t>
    </dgm:pt>
    <dgm:pt modelId="{AE57D286-430E-40F5-B07B-614E8BFF7F1C}">
      <dgm:prSet phldrT="[Text]"/>
      <dgm:spPr/>
      <dgm:t>
        <a:bodyPr/>
        <a:lstStyle/>
        <a:p>
          <a:r>
            <a:rPr lang="en-US" dirty="0"/>
            <a:t>2021-2022</a:t>
          </a:r>
        </a:p>
      </dgm:t>
    </dgm:pt>
    <dgm:pt modelId="{49DF3139-1EFA-41A0-B134-F07F9BB45E60}" type="parTrans" cxnId="{DCA99457-2AA8-4363-ADF9-AA5221999EEF}">
      <dgm:prSet/>
      <dgm:spPr/>
      <dgm:t>
        <a:bodyPr/>
        <a:lstStyle/>
        <a:p>
          <a:endParaRPr lang="en-US"/>
        </a:p>
      </dgm:t>
    </dgm:pt>
    <dgm:pt modelId="{10093060-FCD4-4576-89DF-135978596317}" type="sibTrans" cxnId="{DCA99457-2AA8-4363-ADF9-AA5221999EEF}">
      <dgm:prSet/>
      <dgm:spPr/>
      <dgm:t>
        <a:bodyPr/>
        <a:lstStyle/>
        <a:p>
          <a:endParaRPr lang="en-US"/>
        </a:p>
      </dgm:t>
    </dgm:pt>
    <dgm:pt modelId="{06D060E6-F4A7-4DFC-9F73-A43E8C81D73B}">
      <dgm:prSet phldrT="[Text]"/>
      <dgm:spPr/>
      <dgm:t>
        <a:bodyPr/>
        <a:lstStyle/>
        <a:p>
          <a:r>
            <a:rPr lang="en-US" dirty="0"/>
            <a:t>EL Progress</a:t>
          </a:r>
        </a:p>
      </dgm:t>
    </dgm:pt>
    <dgm:pt modelId="{15C2B303-53B3-4A8E-9E45-E6AB23AD9BF2}" type="parTrans" cxnId="{C45C328E-C5BC-4848-9FB9-64D5ABEA577A}">
      <dgm:prSet/>
      <dgm:spPr/>
      <dgm:t>
        <a:bodyPr/>
        <a:lstStyle/>
        <a:p>
          <a:endParaRPr lang="en-US"/>
        </a:p>
      </dgm:t>
    </dgm:pt>
    <dgm:pt modelId="{124DE5FA-6FD7-41DE-B3AC-779549C4CD81}" type="sibTrans" cxnId="{C45C328E-C5BC-4848-9FB9-64D5ABEA577A}">
      <dgm:prSet/>
      <dgm:spPr/>
      <dgm:t>
        <a:bodyPr/>
        <a:lstStyle/>
        <a:p>
          <a:endParaRPr lang="en-US"/>
        </a:p>
      </dgm:t>
    </dgm:pt>
    <dgm:pt modelId="{B7778857-08F2-454C-AB8C-A19EE00377FD}" type="pres">
      <dgm:prSet presAssocID="{DA769AB4-D33A-44E5-B207-ABECCA47971A}" presName="linearFlow" presStyleCnt="0">
        <dgm:presLayoutVars>
          <dgm:dir/>
          <dgm:resizeHandles val="exact"/>
        </dgm:presLayoutVars>
      </dgm:prSet>
      <dgm:spPr/>
    </dgm:pt>
    <dgm:pt modelId="{031CF353-FD12-42FC-B370-049217DC919B}" type="pres">
      <dgm:prSet presAssocID="{4A396307-C129-4624-BD4E-807E96C73A84}" presName="node" presStyleLbl="node1" presStyleIdx="0" presStyleCnt="3">
        <dgm:presLayoutVars>
          <dgm:bulletEnabled val="1"/>
        </dgm:presLayoutVars>
      </dgm:prSet>
      <dgm:spPr/>
    </dgm:pt>
    <dgm:pt modelId="{9B5DB2E1-5FB4-4EF5-BAA6-7442DEE44BE6}" type="pres">
      <dgm:prSet presAssocID="{683076EF-18D5-4BC5-9616-2B4DCA2A805C}" presName="spacerL" presStyleCnt="0"/>
      <dgm:spPr/>
    </dgm:pt>
    <dgm:pt modelId="{C9780CFD-FC1E-4B14-9D6B-60D51897F569}" type="pres">
      <dgm:prSet presAssocID="{683076EF-18D5-4BC5-9616-2B4DCA2A805C}" presName="sibTrans" presStyleLbl="sibTrans2D1" presStyleIdx="0" presStyleCnt="2" custLinFactNeighborX="31314" custLinFactNeighborY="-2923"/>
      <dgm:spPr>
        <a:prstGeom prst="rightArrow">
          <a:avLst/>
        </a:prstGeom>
      </dgm:spPr>
    </dgm:pt>
    <dgm:pt modelId="{19AFF276-0454-4F02-9964-AD93B6525DDE}" type="pres">
      <dgm:prSet presAssocID="{683076EF-18D5-4BC5-9616-2B4DCA2A805C}" presName="spacerR" presStyleCnt="0"/>
      <dgm:spPr/>
    </dgm:pt>
    <dgm:pt modelId="{A31E89B3-30D1-41C5-B95C-55AFC569562D}" type="pres">
      <dgm:prSet presAssocID="{AE57D286-430E-40F5-B07B-614E8BFF7F1C}" presName="node" presStyleLbl="node1" presStyleIdx="1" presStyleCnt="3">
        <dgm:presLayoutVars>
          <dgm:bulletEnabled val="1"/>
        </dgm:presLayoutVars>
      </dgm:prSet>
      <dgm:spPr/>
    </dgm:pt>
    <dgm:pt modelId="{49339330-6FAB-4969-A899-51495945FB65}" type="pres">
      <dgm:prSet presAssocID="{10093060-FCD4-4576-89DF-135978596317}" presName="spacerL" presStyleCnt="0"/>
      <dgm:spPr/>
    </dgm:pt>
    <dgm:pt modelId="{7B132C96-FA9B-43C8-B580-692EB5B0448F}" type="pres">
      <dgm:prSet presAssocID="{10093060-FCD4-4576-89DF-135978596317}" presName="sibTrans" presStyleLbl="sibTrans2D1" presStyleIdx="1" presStyleCnt="2"/>
      <dgm:spPr/>
    </dgm:pt>
    <dgm:pt modelId="{913A2E7C-1C3F-4EEB-8DE0-7D1BD538E446}" type="pres">
      <dgm:prSet presAssocID="{10093060-FCD4-4576-89DF-135978596317}" presName="spacerR" presStyleCnt="0"/>
      <dgm:spPr/>
    </dgm:pt>
    <dgm:pt modelId="{03FB0F07-B526-4703-8123-22D2D63F9770}" type="pres">
      <dgm:prSet presAssocID="{06D060E6-F4A7-4DFC-9F73-A43E8C81D73B}" presName="node" presStyleLbl="node1" presStyleIdx="2" presStyleCnt="3">
        <dgm:presLayoutVars>
          <dgm:bulletEnabled val="1"/>
        </dgm:presLayoutVars>
      </dgm:prSet>
      <dgm:spPr/>
    </dgm:pt>
  </dgm:ptLst>
  <dgm:cxnLst>
    <dgm:cxn modelId="{AD6F0005-EE80-4032-82CE-F6DCDF46D94F}" type="presOf" srcId="{06D060E6-F4A7-4DFC-9F73-A43E8C81D73B}" destId="{03FB0F07-B526-4703-8123-22D2D63F9770}" srcOrd="0" destOrd="0" presId="urn:microsoft.com/office/officeart/2005/8/layout/equation1"/>
    <dgm:cxn modelId="{DCA99457-2AA8-4363-ADF9-AA5221999EEF}" srcId="{DA769AB4-D33A-44E5-B207-ABECCA47971A}" destId="{AE57D286-430E-40F5-B07B-614E8BFF7F1C}" srcOrd="1" destOrd="0" parTransId="{49DF3139-1EFA-41A0-B134-F07F9BB45E60}" sibTransId="{10093060-FCD4-4576-89DF-135978596317}"/>
    <dgm:cxn modelId="{25D6F761-5207-48B0-9FB4-FE7A53B18D7F}" type="presOf" srcId="{10093060-FCD4-4576-89DF-135978596317}" destId="{7B132C96-FA9B-43C8-B580-692EB5B0448F}" srcOrd="0" destOrd="0" presId="urn:microsoft.com/office/officeart/2005/8/layout/equation1"/>
    <dgm:cxn modelId="{C45C328E-C5BC-4848-9FB9-64D5ABEA577A}" srcId="{DA769AB4-D33A-44E5-B207-ABECCA47971A}" destId="{06D060E6-F4A7-4DFC-9F73-A43E8C81D73B}" srcOrd="2" destOrd="0" parTransId="{15C2B303-53B3-4A8E-9E45-E6AB23AD9BF2}" sibTransId="{124DE5FA-6FD7-41DE-B3AC-779549C4CD81}"/>
    <dgm:cxn modelId="{BA93CD96-2FB0-4744-BB47-1DB6A4C72BB4}" type="presOf" srcId="{683076EF-18D5-4BC5-9616-2B4DCA2A805C}" destId="{C9780CFD-FC1E-4B14-9D6B-60D51897F569}" srcOrd="0" destOrd="0" presId="urn:microsoft.com/office/officeart/2005/8/layout/equation1"/>
    <dgm:cxn modelId="{A1773BB9-E54B-4CAC-8E23-EBB0F069346D}" type="presOf" srcId="{4A396307-C129-4624-BD4E-807E96C73A84}" destId="{031CF353-FD12-42FC-B370-049217DC919B}" srcOrd="0" destOrd="0" presId="urn:microsoft.com/office/officeart/2005/8/layout/equation1"/>
    <dgm:cxn modelId="{BB48A8C0-5195-4A90-8C34-166BB3F4D58D}" srcId="{DA769AB4-D33A-44E5-B207-ABECCA47971A}" destId="{4A396307-C129-4624-BD4E-807E96C73A84}" srcOrd="0" destOrd="0" parTransId="{6187DDEE-C37A-492D-86A1-80EC440E0141}" sibTransId="{683076EF-18D5-4BC5-9616-2B4DCA2A805C}"/>
    <dgm:cxn modelId="{D6E402C8-E018-44B7-A482-6631AA89BD36}" type="presOf" srcId="{DA769AB4-D33A-44E5-B207-ABECCA47971A}" destId="{B7778857-08F2-454C-AB8C-A19EE00377FD}" srcOrd="0" destOrd="0" presId="urn:microsoft.com/office/officeart/2005/8/layout/equation1"/>
    <dgm:cxn modelId="{2EDCDAFE-0D91-43AC-A2EF-D0CDFAB73C03}" type="presOf" srcId="{AE57D286-430E-40F5-B07B-614E8BFF7F1C}" destId="{A31E89B3-30D1-41C5-B95C-55AFC569562D}" srcOrd="0" destOrd="0" presId="urn:microsoft.com/office/officeart/2005/8/layout/equation1"/>
    <dgm:cxn modelId="{EE756781-E83E-4EB2-88F8-9B59ADFC28F2}" type="presParOf" srcId="{B7778857-08F2-454C-AB8C-A19EE00377FD}" destId="{031CF353-FD12-42FC-B370-049217DC919B}" srcOrd="0" destOrd="0" presId="urn:microsoft.com/office/officeart/2005/8/layout/equation1"/>
    <dgm:cxn modelId="{897F8B6F-08FD-4D82-89AD-AB2C84147D94}" type="presParOf" srcId="{B7778857-08F2-454C-AB8C-A19EE00377FD}" destId="{9B5DB2E1-5FB4-4EF5-BAA6-7442DEE44BE6}" srcOrd="1" destOrd="0" presId="urn:microsoft.com/office/officeart/2005/8/layout/equation1"/>
    <dgm:cxn modelId="{CA8C2E6D-54E4-44E3-B74E-2A915F0C6C1F}" type="presParOf" srcId="{B7778857-08F2-454C-AB8C-A19EE00377FD}" destId="{C9780CFD-FC1E-4B14-9D6B-60D51897F569}" srcOrd="2" destOrd="0" presId="urn:microsoft.com/office/officeart/2005/8/layout/equation1"/>
    <dgm:cxn modelId="{65E1A923-0CBB-4C5B-B7E1-2AB1CD0A4EAC}" type="presParOf" srcId="{B7778857-08F2-454C-AB8C-A19EE00377FD}" destId="{19AFF276-0454-4F02-9964-AD93B6525DDE}" srcOrd="3" destOrd="0" presId="urn:microsoft.com/office/officeart/2005/8/layout/equation1"/>
    <dgm:cxn modelId="{276834E8-9930-4DB0-BA85-BF5586159B87}" type="presParOf" srcId="{B7778857-08F2-454C-AB8C-A19EE00377FD}" destId="{A31E89B3-30D1-41C5-B95C-55AFC569562D}" srcOrd="4" destOrd="0" presId="urn:microsoft.com/office/officeart/2005/8/layout/equation1"/>
    <dgm:cxn modelId="{0E913893-8A22-4EF8-8B2C-267FEF6AE5AB}" type="presParOf" srcId="{B7778857-08F2-454C-AB8C-A19EE00377FD}" destId="{49339330-6FAB-4969-A899-51495945FB65}" srcOrd="5" destOrd="0" presId="urn:microsoft.com/office/officeart/2005/8/layout/equation1"/>
    <dgm:cxn modelId="{40E1F084-45CA-4035-9BF3-AE8BD091C48C}" type="presParOf" srcId="{B7778857-08F2-454C-AB8C-A19EE00377FD}" destId="{7B132C96-FA9B-43C8-B580-692EB5B0448F}" srcOrd="6" destOrd="0" presId="urn:microsoft.com/office/officeart/2005/8/layout/equation1"/>
    <dgm:cxn modelId="{8F215723-B974-4594-B37C-7355A1F6526F}" type="presParOf" srcId="{B7778857-08F2-454C-AB8C-A19EE00377FD}" destId="{913A2E7C-1C3F-4EEB-8DE0-7D1BD538E446}" srcOrd="7" destOrd="0" presId="urn:microsoft.com/office/officeart/2005/8/layout/equation1"/>
    <dgm:cxn modelId="{15825D91-D324-4926-BCC8-7135C4FE786A}" type="presParOf" srcId="{B7778857-08F2-454C-AB8C-A19EE00377FD}" destId="{03FB0F07-B526-4703-8123-22D2D63F977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CF353-FD12-42FC-B370-049217DC919B}">
      <dsp:nvSpPr>
        <dsp:cNvPr id="0" name=""/>
        <dsp:cNvSpPr/>
      </dsp:nvSpPr>
      <dsp:spPr>
        <a:xfrm>
          <a:off x="884" y="768314"/>
          <a:ext cx="1172704" cy="117270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2020-2021</a:t>
          </a:r>
        </a:p>
      </dsp:txBody>
      <dsp:txXfrm>
        <a:off x="172623" y="940053"/>
        <a:ext cx="829226" cy="829226"/>
      </dsp:txXfrm>
    </dsp:sp>
    <dsp:sp modelId="{C9780CFD-FC1E-4B14-9D6B-60D51897F569}">
      <dsp:nvSpPr>
        <dsp:cNvPr id="0" name=""/>
        <dsp:cNvSpPr/>
      </dsp:nvSpPr>
      <dsp:spPr>
        <a:xfrm>
          <a:off x="1298631" y="994701"/>
          <a:ext cx="680168" cy="680168"/>
        </a:xfrm>
        <a:prstGeom prst="rightArrow">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298631" y="1164743"/>
        <a:ext cx="510126" cy="340084"/>
      </dsp:txXfrm>
    </dsp:sp>
    <dsp:sp modelId="{A31E89B3-30D1-41C5-B95C-55AFC569562D}">
      <dsp:nvSpPr>
        <dsp:cNvPr id="0" name=""/>
        <dsp:cNvSpPr/>
      </dsp:nvSpPr>
      <dsp:spPr>
        <a:xfrm>
          <a:off x="2044205" y="768314"/>
          <a:ext cx="1172704" cy="117270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2021-2022</a:t>
          </a:r>
        </a:p>
      </dsp:txBody>
      <dsp:txXfrm>
        <a:off x="2215944" y="940053"/>
        <a:ext cx="829226" cy="829226"/>
      </dsp:txXfrm>
    </dsp:sp>
    <dsp:sp modelId="{7B132C96-FA9B-43C8-B580-692EB5B0448F}">
      <dsp:nvSpPr>
        <dsp:cNvPr id="0" name=""/>
        <dsp:cNvSpPr/>
      </dsp:nvSpPr>
      <dsp:spPr>
        <a:xfrm>
          <a:off x="3312133" y="1014582"/>
          <a:ext cx="680168" cy="680168"/>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402289" y="1154697"/>
        <a:ext cx="499856" cy="399938"/>
      </dsp:txXfrm>
    </dsp:sp>
    <dsp:sp modelId="{03FB0F07-B526-4703-8123-22D2D63F9770}">
      <dsp:nvSpPr>
        <dsp:cNvPr id="0" name=""/>
        <dsp:cNvSpPr/>
      </dsp:nvSpPr>
      <dsp:spPr>
        <a:xfrm>
          <a:off x="4087525" y="768314"/>
          <a:ext cx="1172704" cy="117270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Growth</a:t>
          </a:r>
        </a:p>
      </dsp:txBody>
      <dsp:txXfrm>
        <a:off x="4259264" y="940053"/>
        <a:ext cx="829226" cy="829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CF353-FD12-42FC-B370-049217DC919B}">
      <dsp:nvSpPr>
        <dsp:cNvPr id="0" name=""/>
        <dsp:cNvSpPr/>
      </dsp:nvSpPr>
      <dsp:spPr>
        <a:xfrm>
          <a:off x="935" y="827483"/>
          <a:ext cx="1240030" cy="12400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2020-2021</a:t>
          </a:r>
        </a:p>
      </dsp:txBody>
      <dsp:txXfrm>
        <a:off x="182533" y="1009081"/>
        <a:ext cx="876834" cy="876834"/>
      </dsp:txXfrm>
    </dsp:sp>
    <dsp:sp modelId="{C9780CFD-FC1E-4B14-9D6B-60D51897F569}">
      <dsp:nvSpPr>
        <dsp:cNvPr id="0" name=""/>
        <dsp:cNvSpPr/>
      </dsp:nvSpPr>
      <dsp:spPr>
        <a:xfrm>
          <a:off x="1373187" y="1066867"/>
          <a:ext cx="719217" cy="719217"/>
        </a:xfrm>
        <a:prstGeom prst="rightArrow">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373187" y="1246671"/>
        <a:ext cx="539413" cy="359609"/>
      </dsp:txXfrm>
    </dsp:sp>
    <dsp:sp modelId="{A31E89B3-30D1-41C5-B95C-55AFC569562D}">
      <dsp:nvSpPr>
        <dsp:cNvPr id="0" name=""/>
        <dsp:cNvSpPr/>
      </dsp:nvSpPr>
      <dsp:spPr>
        <a:xfrm>
          <a:off x="2161565" y="827483"/>
          <a:ext cx="1240030" cy="12400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2021-2022</a:t>
          </a:r>
        </a:p>
      </dsp:txBody>
      <dsp:txXfrm>
        <a:off x="2343163" y="1009081"/>
        <a:ext cx="876834" cy="876834"/>
      </dsp:txXfrm>
    </dsp:sp>
    <dsp:sp modelId="{7B132C96-FA9B-43C8-B580-692EB5B0448F}">
      <dsp:nvSpPr>
        <dsp:cNvPr id="0" name=""/>
        <dsp:cNvSpPr/>
      </dsp:nvSpPr>
      <dsp:spPr>
        <a:xfrm>
          <a:off x="3502287" y="1087890"/>
          <a:ext cx="719217" cy="719217"/>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97619" y="1236049"/>
        <a:ext cx="528553" cy="422899"/>
      </dsp:txXfrm>
    </dsp:sp>
    <dsp:sp modelId="{03FB0F07-B526-4703-8123-22D2D63F9770}">
      <dsp:nvSpPr>
        <dsp:cNvPr id="0" name=""/>
        <dsp:cNvSpPr/>
      </dsp:nvSpPr>
      <dsp:spPr>
        <a:xfrm>
          <a:off x="4322195" y="827483"/>
          <a:ext cx="1240030" cy="12400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EL Progress</a:t>
          </a:r>
        </a:p>
      </dsp:txBody>
      <dsp:txXfrm>
        <a:off x="4503793" y="1009081"/>
        <a:ext cx="876834" cy="876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0978A-21F1-EE4D-98D5-3436636F5997}">
      <dsp:nvSpPr>
        <dsp:cNvPr id="0" name=""/>
        <dsp:cNvSpPr/>
      </dsp:nvSpPr>
      <dsp:spPr>
        <a:xfrm>
          <a:off x="168157" y="475947"/>
          <a:ext cx="1577339" cy="634596"/>
        </a:xfrm>
        <a:prstGeom prst="roundRect">
          <a:avLst/>
        </a:prstGeom>
        <a:solidFill>
          <a:schemeClr val="bg2"/>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2020</a:t>
          </a:r>
        </a:p>
        <a:p>
          <a:pPr marL="114300" lvl="1" indent="-114300" algn="l" defTabSz="533400">
            <a:lnSpc>
              <a:spcPct val="90000"/>
            </a:lnSpc>
            <a:spcBef>
              <a:spcPct val="0"/>
            </a:spcBef>
            <a:spcAft>
              <a:spcPct val="15000"/>
            </a:spcAft>
            <a:buChar char="•"/>
          </a:pPr>
          <a:r>
            <a:rPr lang="en-US" sz="1200" kern="1200" dirty="0"/>
            <a:t>Grade 8, Math</a:t>
          </a:r>
        </a:p>
      </dsp:txBody>
      <dsp:txXfrm>
        <a:off x="199135" y="506925"/>
        <a:ext cx="1515383" cy="572640"/>
      </dsp:txXfrm>
    </dsp:sp>
    <dsp:sp modelId="{3C31843D-F80E-7F41-AA15-253328430140}">
      <dsp:nvSpPr>
        <dsp:cNvPr id="0" name=""/>
        <dsp:cNvSpPr/>
      </dsp:nvSpPr>
      <dsp:spPr>
        <a:xfrm>
          <a:off x="1840229" y="475947"/>
          <a:ext cx="1577339"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2021</a:t>
          </a:r>
        </a:p>
        <a:p>
          <a:pPr marL="114300" lvl="1" indent="-114300" algn="l" defTabSz="533400">
            <a:lnSpc>
              <a:spcPct val="90000"/>
            </a:lnSpc>
            <a:spcBef>
              <a:spcPct val="0"/>
            </a:spcBef>
            <a:spcAft>
              <a:spcPct val="15000"/>
            </a:spcAft>
            <a:buChar char="•"/>
          </a:pPr>
          <a:r>
            <a:rPr lang="en-US" sz="1200" kern="1200" dirty="0"/>
            <a:t>Grade 9, Algebra I</a:t>
          </a:r>
        </a:p>
      </dsp:txBody>
      <dsp:txXfrm>
        <a:off x="1871207" y="506925"/>
        <a:ext cx="1515383" cy="572640"/>
      </dsp:txXfrm>
    </dsp:sp>
    <dsp:sp modelId="{E965CF05-5BFE-5741-8B31-3BCB6E95BDE4}">
      <dsp:nvSpPr>
        <dsp:cNvPr id="0" name=""/>
        <dsp:cNvSpPr/>
      </dsp:nvSpPr>
      <dsp:spPr>
        <a:xfrm>
          <a:off x="3512302" y="475947"/>
          <a:ext cx="1577339"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2022</a:t>
          </a:r>
        </a:p>
        <a:p>
          <a:pPr marL="114300" lvl="1" indent="-114300" algn="l" defTabSz="533400">
            <a:lnSpc>
              <a:spcPct val="90000"/>
            </a:lnSpc>
            <a:spcBef>
              <a:spcPct val="0"/>
            </a:spcBef>
            <a:spcAft>
              <a:spcPct val="15000"/>
            </a:spcAft>
            <a:buChar char="•"/>
          </a:pPr>
          <a:r>
            <a:rPr lang="en-US" sz="1200" kern="1200" dirty="0"/>
            <a:t>Grade 10</a:t>
          </a:r>
        </a:p>
      </dsp:txBody>
      <dsp:txXfrm>
        <a:off x="3543280" y="506925"/>
        <a:ext cx="1515383" cy="572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80C84-504B-5F4B-BEF5-1D920F240BF4}">
      <dsp:nvSpPr>
        <dsp:cNvPr id="0" name=""/>
        <dsp:cNvSpPr/>
      </dsp:nvSpPr>
      <dsp:spPr>
        <a:xfrm>
          <a:off x="3096"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2019</a:t>
          </a:r>
        </a:p>
        <a:p>
          <a:pPr marL="57150" lvl="1" indent="-57150" algn="l" defTabSz="488950">
            <a:lnSpc>
              <a:spcPct val="90000"/>
            </a:lnSpc>
            <a:spcBef>
              <a:spcPct val="0"/>
            </a:spcBef>
            <a:spcAft>
              <a:spcPct val="15000"/>
            </a:spcAft>
            <a:buChar char="•"/>
          </a:pPr>
          <a:r>
            <a:rPr lang="en-US" sz="1100" kern="1200" dirty="0"/>
            <a:t>Grade 7, Math </a:t>
          </a:r>
        </a:p>
      </dsp:txBody>
      <dsp:txXfrm>
        <a:off x="34074" y="506925"/>
        <a:ext cx="1197898" cy="572640"/>
      </dsp:txXfrm>
    </dsp:sp>
    <dsp:sp modelId="{DF60978A-21F1-EE4D-98D5-3436636F5997}">
      <dsp:nvSpPr>
        <dsp:cNvPr id="0" name=""/>
        <dsp:cNvSpPr/>
      </dsp:nvSpPr>
      <dsp:spPr>
        <a:xfrm>
          <a:off x="1333680" y="475947"/>
          <a:ext cx="1259854" cy="634596"/>
        </a:xfrm>
        <a:prstGeom prst="roundRect">
          <a:avLst/>
        </a:prstGeom>
        <a:solidFill>
          <a:schemeClr val="bg1">
            <a:lumMod val="85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2020</a:t>
          </a:r>
        </a:p>
        <a:p>
          <a:pPr marL="57150" lvl="1" indent="-57150" algn="l" defTabSz="488950">
            <a:lnSpc>
              <a:spcPct val="90000"/>
            </a:lnSpc>
            <a:spcBef>
              <a:spcPct val="0"/>
            </a:spcBef>
            <a:spcAft>
              <a:spcPct val="15000"/>
            </a:spcAft>
            <a:buChar char="•"/>
          </a:pPr>
          <a:r>
            <a:rPr lang="en-US" sz="1100" kern="1200" dirty="0"/>
            <a:t>Grade 8, Algebra I</a:t>
          </a:r>
        </a:p>
      </dsp:txBody>
      <dsp:txXfrm>
        <a:off x="1364658" y="506925"/>
        <a:ext cx="1197898" cy="572640"/>
      </dsp:txXfrm>
    </dsp:sp>
    <dsp:sp modelId="{3C31843D-F80E-7F41-AA15-253328430140}">
      <dsp:nvSpPr>
        <dsp:cNvPr id="0" name=""/>
        <dsp:cNvSpPr/>
      </dsp:nvSpPr>
      <dsp:spPr>
        <a:xfrm>
          <a:off x="2664263"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2021</a:t>
          </a:r>
        </a:p>
        <a:p>
          <a:pPr marL="57150" lvl="1" indent="-57150" algn="l" defTabSz="488950">
            <a:lnSpc>
              <a:spcPct val="90000"/>
            </a:lnSpc>
            <a:spcBef>
              <a:spcPct val="0"/>
            </a:spcBef>
            <a:spcAft>
              <a:spcPct val="15000"/>
            </a:spcAft>
            <a:buChar char="•"/>
          </a:pPr>
          <a:r>
            <a:rPr lang="en-US" sz="1100" kern="1200" dirty="0"/>
            <a:t>Grade 9, No test</a:t>
          </a:r>
        </a:p>
      </dsp:txBody>
      <dsp:txXfrm>
        <a:off x="2695241" y="506925"/>
        <a:ext cx="1197898" cy="572640"/>
      </dsp:txXfrm>
    </dsp:sp>
    <dsp:sp modelId="{E965CF05-5BFE-5741-8B31-3BCB6E95BDE4}">
      <dsp:nvSpPr>
        <dsp:cNvPr id="0" name=""/>
        <dsp:cNvSpPr/>
      </dsp:nvSpPr>
      <dsp:spPr>
        <a:xfrm>
          <a:off x="3994847" y="475947"/>
          <a:ext cx="1259854"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2022</a:t>
          </a:r>
        </a:p>
        <a:p>
          <a:pPr marL="57150" lvl="1" indent="-57150" algn="l" defTabSz="488950">
            <a:lnSpc>
              <a:spcPct val="90000"/>
            </a:lnSpc>
            <a:spcBef>
              <a:spcPct val="0"/>
            </a:spcBef>
            <a:spcAft>
              <a:spcPct val="15000"/>
            </a:spcAft>
            <a:buChar char="•"/>
          </a:pPr>
          <a:r>
            <a:rPr lang="en-US" sz="1100" kern="1200" dirty="0"/>
            <a:t>Grade 10</a:t>
          </a:r>
        </a:p>
      </dsp:txBody>
      <dsp:txXfrm>
        <a:off x="4025825" y="506925"/>
        <a:ext cx="1197898" cy="572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0978A-21F1-EE4D-98D5-3436636F5997}">
      <dsp:nvSpPr>
        <dsp:cNvPr id="0" name=""/>
        <dsp:cNvSpPr/>
      </dsp:nvSpPr>
      <dsp:spPr>
        <a:xfrm>
          <a:off x="168157" y="475947"/>
          <a:ext cx="1577339" cy="634596"/>
        </a:xfrm>
        <a:prstGeom prst="roundRect">
          <a:avLst/>
        </a:prstGeom>
        <a:solidFill>
          <a:schemeClr val="bg1">
            <a:lumMod val="85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2020</a:t>
          </a:r>
        </a:p>
        <a:p>
          <a:pPr marL="114300" lvl="1" indent="-114300" algn="l" defTabSz="533400">
            <a:lnSpc>
              <a:spcPct val="90000"/>
            </a:lnSpc>
            <a:spcBef>
              <a:spcPct val="0"/>
            </a:spcBef>
            <a:spcAft>
              <a:spcPct val="15000"/>
            </a:spcAft>
            <a:buChar char="•"/>
          </a:pPr>
          <a:r>
            <a:rPr lang="en-US" sz="1200" kern="1200" dirty="0"/>
            <a:t>Grade 8, Math</a:t>
          </a:r>
        </a:p>
      </dsp:txBody>
      <dsp:txXfrm>
        <a:off x="199135" y="506925"/>
        <a:ext cx="1515383" cy="572640"/>
      </dsp:txXfrm>
    </dsp:sp>
    <dsp:sp modelId="{3C31843D-F80E-7F41-AA15-253328430140}">
      <dsp:nvSpPr>
        <dsp:cNvPr id="0" name=""/>
        <dsp:cNvSpPr/>
      </dsp:nvSpPr>
      <dsp:spPr>
        <a:xfrm>
          <a:off x="1840229" y="475947"/>
          <a:ext cx="1577339"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2021</a:t>
          </a:r>
        </a:p>
        <a:p>
          <a:pPr marL="114300" lvl="1" indent="-114300" algn="l" defTabSz="533400">
            <a:lnSpc>
              <a:spcPct val="90000"/>
            </a:lnSpc>
            <a:spcBef>
              <a:spcPct val="0"/>
            </a:spcBef>
            <a:spcAft>
              <a:spcPct val="15000"/>
            </a:spcAft>
            <a:buChar char="•"/>
          </a:pPr>
          <a:r>
            <a:rPr lang="en-US" sz="1200" kern="1200" dirty="0"/>
            <a:t>Grade 9, No test</a:t>
          </a:r>
        </a:p>
      </dsp:txBody>
      <dsp:txXfrm>
        <a:off x="1871207" y="506925"/>
        <a:ext cx="1515383" cy="572640"/>
      </dsp:txXfrm>
    </dsp:sp>
    <dsp:sp modelId="{E965CF05-5BFE-5741-8B31-3BCB6E95BDE4}">
      <dsp:nvSpPr>
        <dsp:cNvPr id="0" name=""/>
        <dsp:cNvSpPr/>
      </dsp:nvSpPr>
      <dsp:spPr>
        <a:xfrm>
          <a:off x="3512302" y="475947"/>
          <a:ext cx="1577339"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2022</a:t>
          </a:r>
        </a:p>
        <a:p>
          <a:pPr marL="114300" lvl="1" indent="-114300" algn="l" defTabSz="533400">
            <a:lnSpc>
              <a:spcPct val="90000"/>
            </a:lnSpc>
            <a:spcBef>
              <a:spcPct val="0"/>
            </a:spcBef>
            <a:spcAft>
              <a:spcPct val="15000"/>
            </a:spcAft>
            <a:buChar char="•"/>
          </a:pPr>
          <a:r>
            <a:rPr lang="en-US" sz="1200" kern="1200" dirty="0"/>
            <a:t>Grade 10, Algebra I</a:t>
          </a:r>
        </a:p>
      </dsp:txBody>
      <dsp:txXfrm>
        <a:off x="3543280" y="506925"/>
        <a:ext cx="1515383" cy="572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0978A-21F1-EE4D-98D5-3436636F5997}">
      <dsp:nvSpPr>
        <dsp:cNvPr id="0" name=""/>
        <dsp:cNvSpPr/>
      </dsp:nvSpPr>
      <dsp:spPr>
        <a:xfrm>
          <a:off x="158144" y="475947"/>
          <a:ext cx="1577339" cy="634596"/>
        </a:xfrm>
        <a:prstGeom prst="roundRect">
          <a:avLst/>
        </a:prstGeom>
        <a:solidFill>
          <a:schemeClr val="bg2"/>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2020</a:t>
          </a:r>
        </a:p>
        <a:p>
          <a:pPr marL="114300" lvl="1" indent="-114300" algn="l" defTabSz="533400">
            <a:lnSpc>
              <a:spcPct val="90000"/>
            </a:lnSpc>
            <a:spcBef>
              <a:spcPct val="0"/>
            </a:spcBef>
            <a:spcAft>
              <a:spcPct val="15000"/>
            </a:spcAft>
            <a:buChar char="•"/>
          </a:pPr>
          <a:r>
            <a:rPr lang="en-US" sz="1200" kern="1200" dirty="0"/>
            <a:t>Grade 8, ELA</a:t>
          </a:r>
        </a:p>
      </dsp:txBody>
      <dsp:txXfrm>
        <a:off x="189122" y="506925"/>
        <a:ext cx="1515383" cy="572640"/>
      </dsp:txXfrm>
    </dsp:sp>
    <dsp:sp modelId="{3C31843D-F80E-7F41-AA15-253328430140}">
      <dsp:nvSpPr>
        <dsp:cNvPr id="0" name=""/>
        <dsp:cNvSpPr/>
      </dsp:nvSpPr>
      <dsp:spPr>
        <a:xfrm>
          <a:off x="1840229" y="475947"/>
          <a:ext cx="1577339"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2021</a:t>
          </a:r>
        </a:p>
        <a:p>
          <a:pPr marL="114300" lvl="1" indent="-114300" algn="l" defTabSz="533400">
            <a:lnSpc>
              <a:spcPct val="90000"/>
            </a:lnSpc>
            <a:spcBef>
              <a:spcPct val="0"/>
            </a:spcBef>
            <a:spcAft>
              <a:spcPct val="15000"/>
            </a:spcAft>
            <a:buChar char="•"/>
          </a:pPr>
          <a:r>
            <a:rPr lang="en-US" sz="1200" kern="1200" dirty="0"/>
            <a:t>Grade 9, English II</a:t>
          </a:r>
        </a:p>
      </dsp:txBody>
      <dsp:txXfrm>
        <a:off x="1871207" y="506925"/>
        <a:ext cx="1515383" cy="572640"/>
      </dsp:txXfrm>
    </dsp:sp>
    <dsp:sp modelId="{E965CF05-5BFE-5741-8B31-3BCB6E95BDE4}">
      <dsp:nvSpPr>
        <dsp:cNvPr id="0" name=""/>
        <dsp:cNvSpPr/>
      </dsp:nvSpPr>
      <dsp:spPr>
        <a:xfrm>
          <a:off x="3522314" y="475947"/>
          <a:ext cx="1577339"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2022</a:t>
          </a:r>
        </a:p>
        <a:p>
          <a:pPr marL="114300" lvl="1" indent="-114300" algn="l" defTabSz="533400">
            <a:lnSpc>
              <a:spcPct val="90000"/>
            </a:lnSpc>
            <a:spcBef>
              <a:spcPct val="0"/>
            </a:spcBef>
            <a:spcAft>
              <a:spcPct val="15000"/>
            </a:spcAft>
            <a:buChar char="•"/>
          </a:pPr>
          <a:r>
            <a:rPr lang="en-US" sz="1200" kern="1200" dirty="0"/>
            <a:t>Grade 10</a:t>
          </a:r>
        </a:p>
      </dsp:txBody>
      <dsp:txXfrm>
        <a:off x="3553292" y="506925"/>
        <a:ext cx="1515383" cy="572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9E46-0F03-A849-8BDF-A2959041515E}">
      <dsp:nvSpPr>
        <dsp:cNvPr id="0" name=""/>
        <dsp:cNvSpPr/>
      </dsp:nvSpPr>
      <dsp:spPr>
        <a:xfrm>
          <a:off x="394334" y="0"/>
          <a:ext cx="4469129" cy="158649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0978A-21F1-EE4D-98D5-3436636F5997}">
      <dsp:nvSpPr>
        <dsp:cNvPr id="0" name=""/>
        <dsp:cNvSpPr/>
      </dsp:nvSpPr>
      <dsp:spPr>
        <a:xfrm>
          <a:off x="158144" y="475947"/>
          <a:ext cx="1577339" cy="634596"/>
        </a:xfrm>
        <a:prstGeom prst="roundRect">
          <a:avLst/>
        </a:prstGeom>
        <a:solidFill>
          <a:schemeClr val="bg1">
            <a:lumMod val="85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2020</a:t>
          </a:r>
        </a:p>
        <a:p>
          <a:pPr marL="114300" lvl="1" indent="-114300" algn="l" defTabSz="533400">
            <a:lnSpc>
              <a:spcPct val="90000"/>
            </a:lnSpc>
            <a:spcBef>
              <a:spcPct val="0"/>
            </a:spcBef>
            <a:spcAft>
              <a:spcPct val="15000"/>
            </a:spcAft>
            <a:buChar char="•"/>
          </a:pPr>
          <a:r>
            <a:rPr lang="en-US" sz="1200" kern="1200" dirty="0"/>
            <a:t>Grade 8, ELA</a:t>
          </a:r>
        </a:p>
      </dsp:txBody>
      <dsp:txXfrm>
        <a:off x="189122" y="506925"/>
        <a:ext cx="1515383" cy="572640"/>
      </dsp:txXfrm>
    </dsp:sp>
    <dsp:sp modelId="{3C31843D-F80E-7F41-AA15-253328430140}">
      <dsp:nvSpPr>
        <dsp:cNvPr id="0" name=""/>
        <dsp:cNvSpPr/>
      </dsp:nvSpPr>
      <dsp:spPr>
        <a:xfrm>
          <a:off x="1840229" y="475947"/>
          <a:ext cx="1577339"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2021</a:t>
          </a:r>
        </a:p>
        <a:p>
          <a:pPr marL="114300" lvl="1" indent="-114300" algn="l" defTabSz="533400">
            <a:lnSpc>
              <a:spcPct val="90000"/>
            </a:lnSpc>
            <a:spcBef>
              <a:spcPct val="0"/>
            </a:spcBef>
            <a:spcAft>
              <a:spcPct val="15000"/>
            </a:spcAft>
            <a:buChar char="•"/>
          </a:pPr>
          <a:r>
            <a:rPr lang="en-US" sz="1200" kern="1200" dirty="0"/>
            <a:t>Grade 9, No test</a:t>
          </a:r>
        </a:p>
      </dsp:txBody>
      <dsp:txXfrm>
        <a:off x="1871207" y="506925"/>
        <a:ext cx="1515383" cy="572640"/>
      </dsp:txXfrm>
    </dsp:sp>
    <dsp:sp modelId="{E965CF05-5BFE-5741-8B31-3BCB6E95BDE4}">
      <dsp:nvSpPr>
        <dsp:cNvPr id="0" name=""/>
        <dsp:cNvSpPr/>
      </dsp:nvSpPr>
      <dsp:spPr>
        <a:xfrm>
          <a:off x="3522314" y="475947"/>
          <a:ext cx="1577339" cy="634596"/>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2022</a:t>
          </a:r>
        </a:p>
        <a:p>
          <a:pPr marL="114300" lvl="1" indent="-114300" algn="l" defTabSz="533400">
            <a:lnSpc>
              <a:spcPct val="90000"/>
            </a:lnSpc>
            <a:spcBef>
              <a:spcPct val="0"/>
            </a:spcBef>
            <a:spcAft>
              <a:spcPct val="15000"/>
            </a:spcAft>
            <a:buChar char="•"/>
          </a:pPr>
          <a:r>
            <a:rPr lang="en-US" sz="1200" kern="1200" dirty="0"/>
            <a:t>Grade 10, English II</a:t>
          </a:r>
        </a:p>
      </dsp:txBody>
      <dsp:txXfrm>
        <a:off x="3553292" y="506925"/>
        <a:ext cx="1515383" cy="5726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CF353-FD12-42FC-B370-049217DC919B}">
      <dsp:nvSpPr>
        <dsp:cNvPr id="0" name=""/>
        <dsp:cNvSpPr/>
      </dsp:nvSpPr>
      <dsp:spPr>
        <a:xfrm>
          <a:off x="935" y="827483"/>
          <a:ext cx="1240030" cy="12400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2020-2021</a:t>
          </a:r>
        </a:p>
      </dsp:txBody>
      <dsp:txXfrm>
        <a:off x="182533" y="1009081"/>
        <a:ext cx="876834" cy="876834"/>
      </dsp:txXfrm>
    </dsp:sp>
    <dsp:sp modelId="{C9780CFD-FC1E-4B14-9D6B-60D51897F569}">
      <dsp:nvSpPr>
        <dsp:cNvPr id="0" name=""/>
        <dsp:cNvSpPr/>
      </dsp:nvSpPr>
      <dsp:spPr>
        <a:xfrm>
          <a:off x="1373187" y="1066867"/>
          <a:ext cx="719217" cy="719217"/>
        </a:xfrm>
        <a:prstGeom prst="rightArrow">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373187" y="1246671"/>
        <a:ext cx="539413" cy="359609"/>
      </dsp:txXfrm>
    </dsp:sp>
    <dsp:sp modelId="{A31E89B3-30D1-41C5-B95C-55AFC569562D}">
      <dsp:nvSpPr>
        <dsp:cNvPr id="0" name=""/>
        <dsp:cNvSpPr/>
      </dsp:nvSpPr>
      <dsp:spPr>
        <a:xfrm>
          <a:off x="2161565" y="827483"/>
          <a:ext cx="1240030" cy="12400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2021-2022</a:t>
          </a:r>
        </a:p>
      </dsp:txBody>
      <dsp:txXfrm>
        <a:off x="2343163" y="1009081"/>
        <a:ext cx="876834" cy="876834"/>
      </dsp:txXfrm>
    </dsp:sp>
    <dsp:sp modelId="{7B132C96-FA9B-43C8-B580-692EB5B0448F}">
      <dsp:nvSpPr>
        <dsp:cNvPr id="0" name=""/>
        <dsp:cNvSpPr/>
      </dsp:nvSpPr>
      <dsp:spPr>
        <a:xfrm>
          <a:off x="3502287" y="1087890"/>
          <a:ext cx="719217" cy="719217"/>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97619" y="1236049"/>
        <a:ext cx="528553" cy="422899"/>
      </dsp:txXfrm>
    </dsp:sp>
    <dsp:sp modelId="{03FB0F07-B526-4703-8123-22D2D63F9770}">
      <dsp:nvSpPr>
        <dsp:cNvPr id="0" name=""/>
        <dsp:cNvSpPr/>
      </dsp:nvSpPr>
      <dsp:spPr>
        <a:xfrm>
          <a:off x="4322195" y="827483"/>
          <a:ext cx="1240030" cy="12400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EL Progress</a:t>
          </a:r>
        </a:p>
      </dsp:txBody>
      <dsp:txXfrm>
        <a:off x="4503793" y="1009081"/>
        <a:ext cx="876834" cy="87683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73152-4F41-4ABC-BA35-0C40823160E4}" type="datetimeFigureOut">
              <a:rPr lang="en-US" smtClean="0"/>
              <a:t>3/22/22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86BF1-AB3A-40A7-9AD5-3791CCDA28E5}" type="slidenum">
              <a:rPr lang="en-US" smtClean="0"/>
              <a:t>‹#›</a:t>
            </a:fld>
            <a:endParaRPr lang="en-US"/>
          </a:p>
        </p:txBody>
      </p:sp>
    </p:spTree>
    <p:extLst>
      <p:ext uri="{BB962C8B-B14F-4D97-AF65-F5344CB8AC3E}">
        <p14:creationId xmlns:p14="http://schemas.microsoft.com/office/powerpoint/2010/main" val="283895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387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4287C-F1A9-1F49-875F-770B5241E278}" type="slidenum">
              <a:rPr lang="en-US" smtClean="0"/>
              <a:t>19</a:t>
            </a:fld>
            <a:endParaRPr lang="en-US"/>
          </a:p>
        </p:txBody>
      </p:sp>
    </p:spTree>
    <p:extLst>
      <p:ext uri="{BB962C8B-B14F-4D97-AF65-F5344CB8AC3E}">
        <p14:creationId xmlns:p14="http://schemas.microsoft.com/office/powerpoint/2010/main" val="161917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3/22/22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0353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312142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66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105393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81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7614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55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9971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7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48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3/22/22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66916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3/22/22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600265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3/22/22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2855239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3/22/22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54883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3/22/22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80537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3/22/22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53809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24939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6500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84846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92619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92033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6800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22252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11422600" cy="717200"/>
          </a:xfrm>
          <a:prstGeom prst="rect">
            <a:avLst/>
          </a:prstGeom>
          <a:solidFill>
            <a:srgbClr val="CFE2F3"/>
          </a:solidFill>
          <a:ln>
            <a:noFill/>
          </a:ln>
        </p:spPr>
        <p:txBody>
          <a:bodyPr lIns="121900" tIns="121900" rIns="121900" bIns="121900" anchor="ctr" anchorCtr="0">
            <a:noAutofit/>
          </a:bodyPr>
          <a:lstStyle/>
          <a:p>
            <a:pPr lvl="0">
              <a:spcBef>
                <a:spcPts val="0"/>
              </a:spcBef>
              <a:buNone/>
            </a:pPr>
            <a:endParaRPr sz="2400">
              <a:solidFill>
                <a:srgbClr val="CCCCCC"/>
              </a:solidFill>
            </a:endParaRPr>
          </a:p>
        </p:txBody>
      </p:sp>
      <p:sp>
        <p:nvSpPr>
          <p:cNvPr id="6" name="Shape 86"/>
          <p:cNvSpPr/>
          <p:nvPr userDrawn="1"/>
        </p:nvSpPr>
        <p:spPr>
          <a:xfrm>
            <a:off x="0" y="81630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a:p>
        </p:txBody>
      </p:sp>
      <p:pic>
        <p:nvPicPr>
          <p:cNvPr id="8" name="Shape 79"/>
          <p:cNvPicPr preferRelativeResize="0"/>
          <p:nvPr userDrawn="1"/>
        </p:nvPicPr>
        <p:blipFill>
          <a:blip r:embed="rId2">
            <a:alphaModFix/>
          </a:blip>
          <a:stretch>
            <a:fillRect/>
          </a:stretch>
        </p:blipFill>
        <p:spPr>
          <a:xfrm>
            <a:off x="178067" y="6064333"/>
            <a:ext cx="1352599" cy="653267"/>
          </a:xfrm>
          <a:prstGeom prst="rect">
            <a:avLst/>
          </a:prstGeom>
          <a:noFill/>
          <a:ln>
            <a:noFill/>
          </a:ln>
        </p:spPr>
      </p:pic>
      <p:sp>
        <p:nvSpPr>
          <p:cNvPr id="3" name="Text Placeholder 2"/>
          <p:cNvSpPr>
            <a:spLocks noGrp="1" noChangeAspect="1"/>
          </p:cNvSpPr>
          <p:nvPr>
            <p:ph type="body" sz="quarter" idx="13" hasCustomPrompt="1"/>
          </p:nvPr>
        </p:nvSpPr>
        <p:spPr>
          <a:xfrm>
            <a:off x="415600" y="42042"/>
            <a:ext cx="11007000" cy="600591"/>
          </a:xfrm>
        </p:spPr>
        <p:txBody>
          <a:bodyPr anchor="ctr"/>
          <a:lstStyle>
            <a:lvl1pPr>
              <a:defRPr sz="4267" b="1">
                <a:solidFill>
                  <a:schemeClr val="accent6"/>
                </a:solidFill>
              </a:defRPr>
            </a:lvl1pPr>
          </a:lstStyle>
          <a:p>
            <a:pPr lvl="0"/>
            <a:r>
              <a:rPr lang="en-US"/>
              <a:t>Heading</a:t>
            </a:r>
          </a:p>
        </p:txBody>
      </p:sp>
      <p:sp>
        <p:nvSpPr>
          <p:cNvPr id="4" name="Text Placeholder 3"/>
          <p:cNvSpPr>
            <a:spLocks noGrp="1"/>
          </p:cNvSpPr>
          <p:nvPr>
            <p:ph type="body" sz="quarter" idx="14" hasCustomPrompt="1"/>
          </p:nvPr>
        </p:nvSpPr>
        <p:spPr>
          <a:xfrm>
            <a:off x="554182" y="1536701"/>
            <a:ext cx="11059887" cy="4290484"/>
          </a:xfrm>
        </p:spPr>
        <p:txBody>
          <a:bodyPr/>
          <a:lstStyle>
            <a:lvl1pPr marL="457189" indent="-457189" defTabSz="609585">
              <a:buFont typeface="Arial" charset="0"/>
              <a:buChar char="•"/>
              <a:tabLst>
                <a:tab pos="609585" algn="l"/>
              </a:tabLst>
              <a:defRPr sz="32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add text</a:t>
            </a:r>
          </a:p>
          <a:p>
            <a:pPr lvl="1"/>
            <a:endParaRPr lang="en-US"/>
          </a:p>
        </p:txBody>
      </p:sp>
      <p:sp>
        <p:nvSpPr>
          <p:cNvPr id="11"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13151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11422600" cy="717200"/>
          </a:xfrm>
          <a:prstGeom prst="rect">
            <a:avLst/>
          </a:prstGeom>
          <a:solidFill>
            <a:srgbClr val="CFE2F3"/>
          </a:solidFill>
          <a:ln>
            <a:noFill/>
          </a:ln>
        </p:spPr>
        <p:txBody>
          <a:bodyPr lIns="121900" tIns="121900" rIns="121900" bIns="121900" anchor="ctr" anchorCtr="0">
            <a:noAutofit/>
          </a:bodyPr>
          <a:lstStyle/>
          <a:p>
            <a:pPr lvl="0">
              <a:spcBef>
                <a:spcPts val="0"/>
              </a:spcBef>
              <a:buNone/>
            </a:pPr>
            <a:endParaRPr sz="2400">
              <a:solidFill>
                <a:srgbClr val="CCCCCC"/>
              </a:solidFill>
            </a:endParaRPr>
          </a:p>
        </p:txBody>
      </p:sp>
      <p:sp>
        <p:nvSpPr>
          <p:cNvPr id="14" name="Shape 86"/>
          <p:cNvSpPr/>
          <p:nvPr userDrawn="1"/>
        </p:nvSpPr>
        <p:spPr>
          <a:xfrm>
            <a:off x="0" y="816305"/>
            <a:ext cx="10119360" cy="51600"/>
          </a:xfrm>
          <a:prstGeom prst="rect">
            <a:avLst/>
          </a:prstGeom>
          <a:solidFill>
            <a:srgbClr val="CC0000"/>
          </a:solidFill>
          <a:ln>
            <a:noFill/>
          </a:ln>
        </p:spPr>
        <p:txBody>
          <a:bodyPr lIns="121900" tIns="121900" rIns="121900" bIns="121900" anchor="ctr" anchorCtr="0">
            <a:noAutofit/>
          </a:bodyPr>
          <a:lstStyle/>
          <a:p>
            <a:pPr lvl="0">
              <a:spcBef>
                <a:spcPts val="0"/>
              </a:spcBef>
              <a:buNone/>
            </a:pPr>
            <a:endParaRPr sz="2400"/>
          </a:p>
        </p:txBody>
      </p:sp>
      <p:pic>
        <p:nvPicPr>
          <p:cNvPr id="8" name="Shape 79"/>
          <p:cNvPicPr preferRelativeResize="0"/>
          <p:nvPr userDrawn="1"/>
        </p:nvPicPr>
        <p:blipFill>
          <a:blip r:embed="rId2">
            <a:alphaModFix/>
          </a:blip>
          <a:stretch>
            <a:fillRect/>
          </a:stretch>
        </p:blipFill>
        <p:spPr>
          <a:xfrm>
            <a:off x="178067" y="6064333"/>
            <a:ext cx="1352599" cy="653267"/>
          </a:xfrm>
          <a:prstGeom prst="rect">
            <a:avLst/>
          </a:prstGeom>
          <a:noFill/>
          <a:ln>
            <a:noFill/>
          </a:ln>
        </p:spPr>
      </p:pic>
      <p:sp>
        <p:nvSpPr>
          <p:cNvPr id="3" name="Text Placeholder 2"/>
          <p:cNvSpPr>
            <a:spLocks noGrp="1" noChangeAspect="1"/>
          </p:cNvSpPr>
          <p:nvPr>
            <p:ph type="body" sz="quarter" idx="13" hasCustomPrompt="1"/>
          </p:nvPr>
        </p:nvSpPr>
        <p:spPr>
          <a:xfrm>
            <a:off x="415600" y="42042"/>
            <a:ext cx="11007000" cy="600591"/>
          </a:xfrm>
        </p:spPr>
        <p:txBody>
          <a:bodyPr anchor="ctr"/>
          <a:lstStyle>
            <a:lvl1pPr>
              <a:defRPr sz="4267" b="1">
                <a:solidFill>
                  <a:srgbClr val="0070C0"/>
                </a:solidFill>
              </a:defRPr>
            </a:lvl1pPr>
          </a:lstStyle>
          <a:p>
            <a:pPr lvl="0"/>
            <a:r>
              <a:rPr lang="en-US"/>
              <a:t>Heading</a:t>
            </a:r>
          </a:p>
        </p:txBody>
      </p:sp>
      <p:sp>
        <p:nvSpPr>
          <p:cNvPr id="7" name="Shape 19"/>
          <p:cNvSpPr txBox="1">
            <a:spLocks noGrp="1"/>
          </p:cNvSpPr>
          <p:nvPr>
            <p:ph type="sldNum" idx="12"/>
          </p:nvPr>
        </p:nvSpPr>
        <p:spPr>
          <a:xfrm>
            <a:off x="11308111" y="6516409"/>
            <a:ext cx="731600" cy="311561"/>
          </a:xfrm>
          <a:prstGeom prst="rect">
            <a:avLst/>
          </a:prstGeom>
        </p:spPr>
        <p:txBody>
          <a:bodyPr lIns="91425" tIns="91425" rIns="91425" bIns="91425" anchor="b" anchorCtr="0">
            <a:noAutofit/>
          </a:bodyPr>
          <a:lstStyle>
            <a:lvl1pPr algn="r">
              <a:defRPr sz="1400">
                <a:solidFill>
                  <a:schemeClr val="accent3">
                    <a:lumMod val="50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8695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3/22/22</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222252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7" r:id="rId24"/>
    <p:sldLayoutId id="2147483698"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1FEEF9-DD46-46B6-A17E-D12EF1DA8C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E24DD3-0117-F947-8F74-C808912B5A2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96E59196-433B-41E5-B67C-9B0345FBFEF2}"/>
              </a:ext>
            </a:extLst>
          </p:cNvPr>
          <p:cNvSpPr>
            <a:spLocks noGrp="1"/>
          </p:cNvSpPr>
          <p:nvPr>
            <p:ph type="ctrTitle"/>
          </p:nvPr>
        </p:nvSpPr>
        <p:spPr/>
        <p:txBody>
          <a:bodyPr>
            <a:normAutofit/>
          </a:bodyPr>
          <a:lstStyle/>
          <a:p>
            <a:r>
              <a:rPr lang="en-US" sz="6000" dirty="0">
                <a:latin typeface="Arial"/>
                <a:cs typeface="Arial"/>
              </a:rPr>
              <a:t>Accountability Task Force</a:t>
            </a:r>
            <a:endParaRPr lang="en-US" sz="6000" dirty="0"/>
          </a:p>
        </p:txBody>
      </p:sp>
      <p:sp>
        <p:nvSpPr>
          <p:cNvPr id="8" name="TextBox 7">
            <a:extLst>
              <a:ext uri="{FF2B5EF4-FFF2-40B4-BE49-F238E27FC236}">
                <a16:creationId xmlns:a16="http://schemas.microsoft.com/office/drawing/2014/main" id="{3C0D65AC-0395-4BFA-911E-F67124B8BC24}"/>
              </a:ext>
            </a:extLst>
          </p:cNvPr>
          <p:cNvSpPr txBox="1"/>
          <p:nvPr/>
        </p:nvSpPr>
        <p:spPr>
          <a:xfrm>
            <a:off x="685799" y="3609975"/>
            <a:ext cx="3952875" cy="552450"/>
          </a:xfrm>
          <a:prstGeom prst="rect">
            <a:avLst/>
          </a:prstGeom>
        </p:spPr>
        <p:txBody>
          <a:bodyPr vert="horz" wrap="square" lIns="91440" tIns="45720" rIns="91440" bIns="45720" rtlCol="0" anchor="ctr">
            <a:noAutofit/>
          </a:bodyPr>
          <a:lstStyle/>
          <a:p>
            <a:pPr algn="l" fontAlgn="base"/>
            <a:r>
              <a:rPr lang="en-US" sz="3200" b="1" dirty="0">
                <a:solidFill>
                  <a:srgbClr val="003B71"/>
                </a:solidFill>
                <a:latin typeface="Arial" panose="020B0604020202020204" pitchFamily="34" charset="0"/>
                <a:cs typeface="Arial" panose="020B0604020202020204" pitchFamily="34" charset="0"/>
              </a:rPr>
              <a:t>March 22, 2022</a:t>
            </a:r>
          </a:p>
        </p:txBody>
      </p:sp>
    </p:spTree>
    <p:extLst>
      <p:ext uri="{BB962C8B-B14F-4D97-AF65-F5344CB8AC3E}">
        <p14:creationId xmlns:p14="http://schemas.microsoft.com/office/powerpoint/2010/main" val="231137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B009-2163-4263-8172-8A8FD1996433}"/>
              </a:ext>
            </a:extLst>
          </p:cNvPr>
          <p:cNvSpPr>
            <a:spLocks noGrp="1"/>
          </p:cNvSpPr>
          <p:nvPr>
            <p:ph type="title"/>
          </p:nvPr>
        </p:nvSpPr>
        <p:spPr/>
        <p:txBody>
          <a:bodyPr/>
          <a:lstStyle/>
          <a:p>
            <a:r>
              <a:rPr lang="en-US" dirty="0"/>
              <a:t>Background Continued</a:t>
            </a:r>
          </a:p>
        </p:txBody>
      </p:sp>
      <p:sp>
        <p:nvSpPr>
          <p:cNvPr id="3" name="Content Placeholder 2">
            <a:extLst>
              <a:ext uri="{FF2B5EF4-FFF2-40B4-BE49-F238E27FC236}">
                <a16:creationId xmlns:a16="http://schemas.microsoft.com/office/drawing/2014/main" id="{1AB79E47-91FB-481B-8C88-F5DB9EE65EF6}"/>
              </a:ext>
            </a:extLst>
          </p:cNvPr>
          <p:cNvSpPr>
            <a:spLocks noGrp="1"/>
          </p:cNvSpPr>
          <p:nvPr>
            <p:ph idx="1"/>
          </p:nvPr>
        </p:nvSpPr>
        <p:spPr/>
        <p:txBody>
          <a:bodyPr>
            <a:normAutofit fontScale="85000" lnSpcReduction="10000"/>
          </a:bodyPr>
          <a:lstStyle/>
          <a:p>
            <a:r>
              <a:rPr lang="en-US" dirty="0"/>
              <a:t>November 20, 2021: Governor Reeves’ Executive Order 1460 ended the declared State of Emergency in Mississippi and rescinded the authorization given to the SBE to waive assessment and or accountability requirements on March 19, 2020.</a:t>
            </a:r>
          </a:p>
          <a:p>
            <a:r>
              <a:rPr lang="en-US" dirty="0"/>
              <a:t>December 17, 2021: The United States Department of Education (USED) released guidance and an addendum template for states to submit adjustments to comply with federal school identification requirements for the 2021-2022 school year. The addendum provides for “temporary adjustments to the State’s accountability system, consistent with statutory requirements, that may be needed in the short-term (e.g., for one year)…”</a:t>
            </a:r>
          </a:p>
          <a:p>
            <a:r>
              <a:rPr lang="en-US" dirty="0"/>
              <a:t>Therefore, there are no waivers in place for statewide assessments or accountability measures in the 2021-2022 school year.</a:t>
            </a:r>
          </a:p>
        </p:txBody>
      </p:sp>
    </p:spTree>
    <p:extLst>
      <p:ext uri="{BB962C8B-B14F-4D97-AF65-F5344CB8AC3E}">
        <p14:creationId xmlns:p14="http://schemas.microsoft.com/office/powerpoint/2010/main" val="246549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4DC7F-03EA-4439-866A-5A6DBDD6B9AD}"/>
              </a:ext>
            </a:extLst>
          </p:cNvPr>
          <p:cNvSpPr>
            <a:spLocks noGrp="1"/>
          </p:cNvSpPr>
          <p:nvPr>
            <p:ph type="title"/>
          </p:nvPr>
        </p:nvSpPr>
        <p:spPr/>
        <p:txBody>
          <a:bodyPr/>
          <a:lstStyle/>
          <a:p>
            <a:r>
              <a:rPr lang="en-US" dirty="0"/>
              <a:t>Indicators for Elementary and Middle Schools</a:t>
            </a:r>
          </a:p>
        </p:txBody>
      </p:sp>
      <p:sp>
        <p:nvSpPr>
          <p:cNvPr id="4" name="Slide Number Placeholder 3">
            <a:extLst>
              <a:ext uri="{FF2B5EF4-FFF2-40B4-BE49-F238E27FC236}">
                <a16:creationId xmlns:a16="http://schemas.microsoft.com/office/drawing/2014/main" id="{64E32891-9861-4CFC-BDEE-78950D75DC49}"/>
              </a:ext>
            </a:extLst>
          </p:cNvPr>
          <p:cNvSpPr>
            <a:spLocks noGrp="1"/>
          </p:cNvSpPr>
          <p:nvPr>
            <p:ph type="sldNum" idx="4294967295"/>
          </p:nvPr>
        </p:nvSpPr>
        <p:spPr>
          <a:xfrm>
            <a:off x="11460163" y="6516688"/>
            <a:ext cx="731837" cy="311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DD746517-2601-4C86-B622-9B551C02182A}"/>
              </a:ext>
            </a:extLst>
          </p:cNvPr>
          <p:cNvGraphicFramePr>
            <a:graphicFrameLocks noGrp="1"/>
          </p:cNvGraphicFramePr>
          <p:nvPr/>
        </p:nvGraphicFramePr>
        <p:xfrm>
          <a:off x="362346" y="1475668"/>
          <a:ext cx="11467307" cy="3394412"/>
        </p:xfrm>
        <a:graphic>
          <a:graphicData uri="http://schemas.openxmlformats.org/drawingml/2006/table">
            <a:tbl>
              <a:tblPr firstRow="1" firstCol="1" bandRow="1"/>
              <a:tblGrid>
                <a:gridCol w="2866533">
                  <a:extLst>
                    <a:ext uri="{9D8B030D-6E8A-4147-A177-3AD203B41FA5}">
                      <a16:colId xmlns:a16="http://schemas.microsoft.com/office/drawing/2014/main" val="1138514343"/>
                    </a:ext>
                  </a:extLst>
                </a:gridCol>
                <a:gridCol w="2866533">
                  <a:extLst>
                    <a:ext uri="{9D8B030D-6E8A-4147-A177-3AD203B41FA5}">
                      <a16:colId xmlns:a16="http://schemas.microsoft.com/office/drawing/2014/main" val="2448646459"/>
                    </a:ext>
                  </a:extLst>
                </a:gridCol>
                <a:gridCol w="2867708">
                  <a:extLst>
                    <a:ext uri="{9D8B030D-6E8A-4147-A177-3AD203B41FA5}">
                      <a16:colId xmlns:a16="http://schemas.microsoft.com/office/drawing/2014/main" val="4033924813"/>
                    </a:ext>
                  </a:extLst>
                </a:gridCol>
                <a:gridCol w="2866533">
                  <a:extLst>
                    <a:ext uri="{9D8B030D-6E8A-4147-A177-3AD203B41FA5}">
                      <a16:colId xmlns:a16="http://schemas.microsoft.com/office/drawing/2014/main" val="2474332453"/>
                    </a:ext>
                  </a:extLst>
                </a:gridCol>
              </a:tblGrid>
              <a:tr h="764621">
                <a:tc>
                  <a:txBody>
                    <a:bodyPr/>
                    <a:lstStyle/>
                    <a:p>
                      <a:pPr algn="ctr"/>
                      <a:r>
                        <a:rPr lang="en-US" sz="1900" b="1" spc="5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READING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12700" cap="flat" cmpd="sng" algn="ctr">
                      <a:solidFill>
                        <a:srgbClr val="39A0BE"/>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39A0BE"/>
                    </a:solidFill>
                  </a:tcPr>
                </a:tc>
                <a:tc>
                  <a:txBody>
                    <a:bodyPr/>
                    <a:lstStyle/>
                    <a:p>
                      <a:pPr algn="ctr"/>
                      <a:r>
                        <a:rPr lang="en-US" sz="1900" b="1" spc="5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A74A7A"/>
                    </a:solidFill>
                  </a:tcPr>
                </a:tc>
                <a:tc>
                  <a:txBody>
                    <a:bodyPr/>
                    <a:lstStyle/>
                    <a:p>
                      <a:pPr algn="ctr"/>
                      <a:r>
                        <a:rPr lang="en-US" sz="1900" b="1" spc="5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28575" cap="flat" cmpd="sng" algn="ctr">
                      <a:solidFill>
                        <a:srgbClr val="FFFFFF"/>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3A51D"/>
                    </a:solidFill>
                  </a:tcPr>
                </a:tc>
                <a:tc>
                  <a:txBody>
                    <a:bodyPr/>
                    <a:lstStyle/>
                    <a:p>
                      <a:pPr algn="ctr"/>
                      <a:r>
                        <a:rPr lang="en-US" sz="1900" b="1" spc="5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ENGLISH LANGUAGE PROGRESS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lnL w="12700" cap="flat" cmpd="sng" algn="ctr">
                      <a:solidFill>
                        <a:srgbClr val="F3A51D"/>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44546A"/>
                    </a:solidFill>
                  </a:tcPr>
                </a:tc>
                <a:extLst>
                  <a:ext uri="{0D108BD9-81ED-4DB2-BD59-A6C34878D82A}">
                    <a16:rowId xmlns:a16="http://schemas.microsoft.com/office/drawing/2014/main" val="2928690991"/>
                  </a:ext>
                </a:extLst>
              </a:tr>
              <a:tr h="865293">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700" b="1">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2100" b="1" cap="small">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700" b="1">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2100" b="1" cap="small">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28575"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700" b="1">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95 </a:t>
                      </a:r>
                      <a:r>
                        <a:rPr lang="en-US" sz="2100" b="1" cap="small">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CE4C1"/>
                    </a:solidFill>
                  </a:tcPr>
                </a:tc>
                <a:tc>
                  <a:txBody>
                    <a:bodyPr/>
                    <a:lstStyle/>
                    <a:p>
                      <a:pPr marL="0" marR="0" algn="ctr">
                        <a:lnSpc>
                          <a:spcPct val="115000"/>
                        </a:lnSpc>
                        <a:spcBef>
                          <a:spcPts val="0"/>
                        </a:spcBef>
                        <a:spcAft>
                          <a:spcPts val="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Progress to Proficiency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700" b="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35 </a:t>
                      </a:r>
                      <a:r>
                        <a:rPr lang="en-US" sz="2100" b="1" cap="small">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38100" cap="flat" cmpd="sng" algn="ctr">
                      <a:solidFill>
                        <a:schemeClr val="bg1"/>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230824472"/>
                  </a:ext>
                </a:extLst>
              </a:tr>
              <a:tr h="865293">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All Students</a:t>
                      </a:r>
                      <a:b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700" b="1">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2100" b="1" cap="small">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All Students</a:t>
                      </a:r>
                      <a:b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700" b="1">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2100" b="1" cap="small">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285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extLst>
                  <a:ext uri="{0D108BD9-81ED-4DB2-BD59-A6C34878D82A}">
                    <a16:rowId xmlns:a16="http://schemas.microsoft.com/office/drawing/2014/main" val="668051421"/>
                  </a:ext>
                </a:extLst>
              </a:tr>
              <a:tr h="865293">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Lowest 25%</a:t>
                      </a:r>
                      <a:b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700" b="1">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2100" b="1" cap="small">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Lowest 25%</a:t>
                      </a:r>
                      <a:b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2700" b="1">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2100" b="1" cap="small">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28575"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15000"/>
                        </a:lnSpc>
                        <a:spcBef>
                          <a:spcPts val="0"/>
                        </a:spcBef>
                        <a:spcAft>
                          <a:spcPts val="1000"/>
                        </a:spcAft>
                      </a:pPr>
                      <a:r>
                        <a:rPr lang="en-US" sz="19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97367" marR="97367" marT="49107" marB="491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68621895"/>
                  </a:ext>
                </a:extLst>
              </a:tr>
            </a:tbl>
          </a:graphicData>
        </a:graphic>
      </p:graphicFrame>
    </p:spTree>
    <p:extLst>
      <p:ext uri="{BB962C8B-B14F-4D97-AF65-F5344CB8AC3E}">
        <p14:creationId xmlns:p14="http://schemas.microsoft.com/office/powerpoint/2010/main" val="125313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1921E98-AA6A-4152-93E5-41B566F26888}"/>
              </a:ext>
            </a:extLst>
          </p:cNvPr>
          <p:cNvGraphicFramePr/>
          <p:nvPr/>
        </p:nvGraphicFramePr>
        <p:xfrm>
          <a:off x="6347791" y="3949884"/>
          <a:ext cx="5261115" cy="270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133CCBD-F765-4C70-B634-5EA8EFB4FD54}"/>
              </a:ext>
            </a:extLst>
          </p:cNvPr>
          <p:cNvSpPr>
            <a:spLocks noGrp="1"/>
          </p:cNvSpPr>
          <p:nvPr>
            <p:ph type="title"/>
          </p:nvPr>
        </p:nvSpPr>
        <p:spPr/>
        <p:txBody>
          <a:bodyPr/>
          <a:lstStyle/>
          <a:p>
            <a:r>
              <a:rPr lang="en-US" dirty="0"/>
              <a:t>Indicators for Elementary and Middle Schools Continued</a:t>
            </a:r>
          </a:p>
        </p:txBody>
      </p:sp>
      <p:sp>
        <p:nvSpPr>
          <p:cNvPr id="4" name="TextBox 3">
            <a:extLst>
              <a:ext uri="{FF2B5EF4-FFF2-40B4-BE49-F238E27FC236}">
                <a16:creationId xmlns:a16="http://schemas.microsoft.com/office/drawing/2014/main" id="{AE2760EF-AD6E-45C0-936C-78178B76713A}"/>
              </a:ext>
            </a:extLst>
          </p:cNvPr>
          <p:cNvSpPr txBox="1"/>
          <p:nvPr/>
        </p:nvSpPr>
        <p:spPr>
          <a:xfrm rot="10800000" flipH="1" flipV="1">
            <a:off x="834887" y="986458"/>
            <a:ext cx="5261113" cy="3334579"/>
          </a:xfrm>
          <a:prstGeom prst="rect">
            <a:avLst/>
          </a:prstGeom>
          <a:ln>
            <a:solidFill>
              <a:schemeClr val="tx1"/>
            </a:solidFill>
          </a:ln>
        </p:spPr>
        <p:txBody>
          <a:bodyPr vert="horz" wrap="none" lIns="91440" tIns="45720" rIns="91440" bIns="45720" rtlCol="0" anchor="ctr">
            <a:noAutofit/>
          </a:bodyPr>
          <a:lstStyle/>
          <a:p>
            <a:pPr algn="ctr" fontAlgn="base"/>
            <a:r>
              <a:rPr lang="en-US" sz="3200" b="1" u="sng" dirty="0">
                <a:solidFill>
                  <a:srgbClr val="003B71"/>
                </a:solidFill>
                <a:latin typeface="Arial" panose="020B0604020202020204" pitchFamily="34" charset="0"/>
                <a:cs typeface="Arial" panose="020B0604020202020204" pitchFamily="34" charset="0"/>
              </a:rPr>
              <a:t>Proficiency</a:t>
            </a:r>
          </a:p>
          <a:p>
            <a:pPr algn="ctr" fontAlgn="base"/>
            <a:endParaRPr lang="en-US" sz="3200" b="1" u="sng" dirty="0">
              <a:solidFill>
                <a:srgbClr val="003B71"/>
              </a:solidFill>
              <a:latin typeface="Arial" panose="020B0604020202020204" pitchFamily="34" charset="0"/>
              <a:cs typeface="Arial" panose="020B0604020202020204" pitchFamily="34" charset="0"/>
            </a:endParaRPr>
          </a:p>
          <a:p>
            <a:pPr algn="ctr" fontAlgn="base"/>
            <a:r>
              <a:rPr lang="en-US" sz="3200" dirty="0">
                <a:solidFill>
                  <a:srgbClr val="003B71"/>
                </a:solidFill>
                <a:latin typeface="Arial" panose="020B0604020202020204" pitchFamily="34" charset="0"/>
                <a:cs typeface="Arial" panose="020B0604020202020204" pitchFamily="34" charset="0"/>
              </a:rPr>
              <a:t>2021-2022 Assessment Data</a:t>
            </a:r>
          </a:p>
          <a:p>
            <a:pPr algn="ctr" fontAlgn="base"/>
            <a:r>
              <a:rPr lang="en-US" sz="3200" dirty="0">
                <a:solidFill>
                  <a:srgbClr val="003B71"/>
                </a:solidFill>
                <a:latin typeface="Arial" panose="020B0604020202020204" pitchFamily="34" charset="0"/>
                <a:cs typeface="Arial" panose="020B0604020202020204" pitchFamily="34" charset="0"/>
              </a:rPr>
              <a:t>English 3-8</a:t>
            </a:r>
            <a:r>
              <a:rPr lang="en-US" sz="3200" baseline="30000" dirty="0">
                <a:solidFill>
                  <a:srgbClr val="003B71"/>
                </a:solidFill>
                <a:latin typeface="Arial" panose="020B0604020202020204" pitchFamily="34" charset="0"/>
                <a:cs typeface="Arial" panose="020B0604020202020204" pitchFamily="34" charset="0"/>
              </a:rPr>
              <a:t>th</a:t>
            </a:r>
            <a:r>
              <a:rPr lang="en-US" sz="3200" dirty="0">
                <a:solidFill>
                  <a:srgbClr val="003B71"/>
                </a:solidFill>
                <a:latin typeface="Arial" panose="020B0604020202020204" pitchFamily="34" charset="0"/>
                <a:cs typeface="Arial" panose="020B0604020202020204" pitchFamily="34" charset="0"/>
              </a:rPr>
              <a:t> grade</a:t>
            </a:r>
          </a:p>
          <a:p>
            <a:pPr algn="ctr" fontAlgn="base"/>
            <a:r>
              <a:rPr lang="en-US" sz="3200" dirty="0">
                <a:solidFill>
                  <a:srgbClr val="003B71"/>
                </a:solidFill>
                <a:latin typeface="Arial" panose="020B0604020202020204" pitchFamily="34" charset="0"/>
                <a:cs typeface="Arial" panose="020B0604020202020204" pitchFamily="34" charset="0"/>
              </a:rPr>
              <a:t>Math 3-8</a:t>
            </a:r>
            <a:r>
              <a:rPr lang="en-US" sz="3200" baseline="30000" dirty="0">
                <a:solidFill>
                  <a:srgbClr val="003B71"/>
                </a:solidFill>
                <a:latin typeface="Arial" panose="020B0604020202020204" pitchFamily="34" charset="0"/>
                <a:cs typeface="Arial" panose="020B0604020202020204" pitchFamily="34" charset="0"/>
              </a:rPr>
              <a:t>th</a:t>
            </a:r>
            <a:r>
              <a:rPr lang="en-US" sz="3200" dirty="0">
                <a:solidFill>
                  <a:srgbClr val="003B71"/>
                </a:solidFill>
                <a:latin typeface="Arial" panose="020B0604020202020204" pitchFamily="34" charset="0"/>
                <a:cs typeface="Arial" panose="020B0604020202020204" pitchFamily="34" charset="0"/>
              </a:rPr>
              <a:t> grade</a:t>
            </a:r>
          </a:p>
          <a:p>
            <a:pPr algn="ctr" fontAlgn="base"/>
            <a:r>
              <a:rPr lang="en-US" sz="3200" dirty="0">
                <a:solidFill>
                  <a:srgbClr val="003B71"/>
                </a:solidFill>
                <a:latin typeface="Arial" panose="020B0604020202020204" pitchFamily="34" charset="0"/>
                <a:cs typeface="Arial" panose="020B0604020202020204" pitchFamily="34" charset="0"/>
              </a:rPr>
              <a:t>Science 5</a:t>
            </a:r>
            <a:r>
              <a:rPr lang="en-US" sz="3200" baseline="30000" dirty="0">
                <a:solidFill>
                  <a:srgbClr val="003B71"/>
                </a:solidFill>
                <a:latin typeface="Arial" panose="020B0604020202020204" pitchFamily="34" charset="0"/>
                <a:cs typeface="Arial" panose="020B0604020202020204" pitchFamily="34" charset="0"/>
              </a:rPr>
              <a:t>th</a:t>
            </a:r>
            <a:r>
              <a:rPr lang="en-US" sz="3200" dirty="0">
                <a:solidFill>
                  <a:srgbClr val="003B71"/>
                </a:solidFill>
                <a:latin typeface="Arial" panose="020B0604020202020204" pitchFamily="34" charset="0"/>
                <a:cs typeface="Arial" panose="020B0604020202020204" pitchFamily="34" charset="0"/>
              </a:rPr>
              <a:t> and 8</a:t>
            </a:r>
            <a:r>
              <a:rPr lang="en-US" sz="3200" baseline="30000" dirty="0">
                <a:solidFill>
                  <a:srgbClr val="003B71"/>
                </a:solidFill>
                <a:latin typeface="Arial" panose="020B0604020202020204" pitchFamily="34" charset="0"/>
                <a:cs typeface="Arial" panose="020B0604020202020204" pitchFamily="34" charset="0"/>
              </a:rPr>
              <a:t>th</a:t>
            </a:r>
            <a:r>
              <a:rPr lang="en-US" sz="3200" dirty="0">
                <a:solidFill>
                  <a:srgbClr val="003B71"/>
                </a:solidFill>
                <a:latin typeface="Arial" panose="020B0604020202020204" pitchFamily="34" charset="0"/>
                <a:cs typeface="Arial" panose="020B0604020202020204" pitchFamily="34" charset="0"/>
              </a:rPr>
              <a:t> Grade</a:t>
            </a:r>
          </a:p>
        </p:txBody>
      </p:sp>
      <p:sp>
        <p:nvSpPr>
          <p:cNvPr id="5" name="TextBox 4">
            <a:extLst>
              <a:ext uri="{FF2B5EF4-FFF2-40B4-BE49-F238E27FC236}">
                <a16:creationId xmlns:a16="http://schemas.microsoft.com/office/drawing/2014/main" id="{D7F7B12A-19DB-450D-8096-AB2EB990E2FB}"/>
              </a:ext>
            </a:extLst>
          </p:cNvPr>
          <p:cNvSpPr txBox="1"/>
          <p:nvPr/>
        </p:nvSpPr>
        <p:spPr>
          <a:xfrm rot="10800000" flipH="1" flipV="1">
            <a:off x="6266625" y="1018761"/>
            <a:ext cx="5334000" cy="3334579"/>
          </a:xfrm>
          <a:prstGeom prst="rect">
            <a:avLst/>
          </a:prstGeom>
          <a:ln>
            <a:solidFill>
              <a:schemeClr val="tx1"/>
            </a:solidFill>
          </a:ln>
        </p:spPr>
        <p:txBody>
          <a:bodyPr vert="horz" wrap="none" lIns="91440" tIns="45720" rIns="91440" bIns="45720" rtlCol="0" anchor="ctr">
            <a:noAutofit/>
          </a:bodyPr>
          <a:lstStyle/>
          <a:p>
            <a:pPr algn="ctr" fontAlgn="base"/>
            <a:r>
              <a:rPr lang="en-US" sz="3200" b="1" u="sng" dirty="0">
                <a:solidFill>
                  <a:srgbClr val="003B71"/>
                </a:solidFill>
                <a:latin typeface="Arial" panose="020B0604020202020204" pitchFamily="34" charset="0"/>
                <a:cs typeface="Arial" panose="020B0604020202020204" pitchFamily="34" charset="0"/>
              </a:rPr>
              <a:t>Growth</a:t>
            </a:r>
          </a:p>
          <a:p>
            <a:pPr algn="ctr" fontAlgn="base"/>
            <a:endParaRPr lang="en-US" sz="3200" b="1" u="sng" dirty="0">
              <a:solidFill>
                <a:srgbClr val="003B71"/>
              </a:solidFill>
              <a:latin typeface="Arial" panose="020B0604020202020204" pitchFamily="34" charset="0"/>
              <a:cs typeface="Arial" panose="020B0604020202020204" pitchFamily="34" charset="0"/>
            </a:endParaRPr>
          </a:p>
          <a:p>
            <a:pPr algn="ctr" fontAlgn="base"/>
            <a:r>
              <a:rPr lang="en-US" sz="3200" dirty="0">
                <a:solidFill>
                  <a:srgbClr val="003B71"/>
                </a:solidFill>
                <a:latin typeface="Arial" panose="020B0604020202020204" pitchFamily="34" charset="0"/>
                <a:cs typeface="Arial" panose="020B0604020202020204" pitchFamily="34" charset="0"/>
              </a:rPr>
              <a:t>2020-2021 Assessment Data</a:t>
            </a:r>
          </a:p>
          <a:p>
            <a:pPr algn="ctr" fontAlgn="base"/>
            <a:r>
              <a:rPr lang="en-US" sz="3200" dirty="0">
                <a:solidFill>
                  <a:srgbClr val="003B71"/>
                </a:solidFill>
                <a:latin typeface="Arial" panose="020B0604020202020204" pitchFamily="34" charset="0"/>
                <a:cs typeface="Arial" panose="020B0604020202020204" pitchFamily="34" charset="0"/>
              </a:rPr>
              <a:t>2021-2022 Assessment Data</a:t>
            </a:r>
          </a:p>
          <a:p>
            <a:pPr algn="ctr" fontAlgn="base"/>
            <a:r>
              <a:rPr lang="en-US" sz="3200" dirty="0">
                <a:solidFill>
                  <a:srgbClr val="003B71"/>
                </a:solidFill>
                <a:latin typeface="Arial" panose="020B0604020202020204" pitchFamily="34" charset="0"/>
                <a:cs typeface="Arial" panose="020B0604020202020204" pitchFamily="34" charset="0"/>
              </a:rPr>
              <a:t>English 3-8</a:t>
            </a:r>
            <a:r>
              <a:rPr lang="en-US" sz="3200" baseline="30000" dirty="0">
                <a:solidFill>
                  <a:srgbClr val="003B71"/>
                </a:solidFill>
                <a:latin typeface="Arial" panose="020B0604020202020204" pitchFamily="34" charset="0"/>
                <a:cs typeface="Arial" panose="020B0604020202020204" pitchFamily="34" charset="0"/>
              </a:rPr>
              <a:t>th</a:t>
            </a:r>
            <a:r>
              <a:rPr lang="en-US" sz="3200" dirty="0">
                <a:solidFill>
                  <a:srgbClr val="003B71"/>
                </a:solidFill>
                <a:latin typeface="Arial" panose="020B0604020202020204" pitchFamily="34" charset="0"/>
                <a:cs typeface="Arial" panose="020B0604020202020204" pitchFamily="34" charset="0"/>
              </a:rPr>
              <a:t> grade</a:t>
            </a:r>
          </a:p>
          <a:p>
            <a:pPr algn="ctr" fontAlgn="base"/>
            <a:r>
              <a:rPr lang="en-US" sz="3200" dirty="0">
                <a:solidFill>
                  <a:srgbClr val="003B71"/>
                </a:solidFill>
                <a:latin typeface="Arial" panose="020B0604020202020204" pitchFamily="34" charset="0"/>
                <a:cs typeface="Arial" panose="020B0604020202020204" pitchFamily="34" charset="0"/>
              </a:rPr>
              <a:t>Math 3-8</a:t>
            </a:r>
            <a:r>
              <a:rPr lang="en-US" sz="3200" baseline="30000" dirty="0">
                <a:solidFill>
                  <a:srgbClr val="003B71"/>
                </a:solidFill>
                <a:latin typeface="Arial" panose="020B0604020202020204" pitchFamily="34" charset="0"/>
                <a:cs typeface="Arial" panose="020B0604020202020204" pitchFamily="34" charset="0"/>
              </a:rPr>
              <a:t>th</a:t>
            </a:r>
            <a:r>
              <a:rPr lang="en-US" sz="3200" dirty="0">
                <a:solidFill>
                  <a:srgbClr val="003B71"/>
                </a:solidFill>
                <a:latin typeface="Arial" panose="020B0604020202020204" pitchFamily="34" charset="0"/>
                <a:cs typeface="Arial" panose="020B0604020202020204" pitchFamily="34" charset="0"/>
              </a:rPr>
              <a:t> grade</a:t>
            </a:r>
          </a:p>
        </p:txBody>
      </p:sp>
    </p:spTree>
    <p:extLst>
      <p:ext uri="{BB962C8B-B14F-4D97-AF65-F5344CB8AC3E}">
        <p14:creationId xmlns:p14="http://schemas.microsoft.com/office/powerpoint/2010/main" val="385640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1921E98-AA6A-4152-93E5-41B566F26888}"/>
              </a:ext>
            </a:extLst>
          </p:cNvPr>
          <p:cNvGraphicFramePr/>
          <p:nvPr/>
        </p:nvGraphicFramePr>
        <p:xfrm>
          <a:off x="2922106" y="3687417"/>
          <a:ext cx="5563162" cy="2894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133CCBD-F765-4C70-B634-5EA8EFB4FD54}"/>
              </a:ext>
            </a:extLst>
          </p:cNvPr>
          <p:cNvSpPr>
            <a:spLocks noGrp="1"/>
          </p:cNvSpPr>
          <p:nvPr>
            <p:ph type="title"/>
          </p:nvPr>
        </p:nvSpPr>
        <p:spPr/>
        <p:txBody>
          <a:bodyPr/>
          <a:lstStyle/>
          <a:p>
            <a:r>
              <a:rPr lang="en-US" dirty="0"/>
              <a:t>Indicators for Elementary and Middle Schools Continued</a:t>
            </a:r>
          </a:p>
        </p:txBody>
      </p:sp>
      <p:sp>
        <p:nvSpPr>
          <p:cNvPr id="5" name="TextBox 4">
            <a:extLst>
              <a:ext uri="{FF2B5EF4-FFF2-40B4-BE49-F238E27FC236}">
                <a16:creationId xmlns:a16="http://schemas.microsoft.com/office/drawing/2014/main" id="{D7F7B12A-19DB-450D-8096-AB2EB990E2FB}"/>
              </a:ext>
            </a:extLst>
          </p:cNvPr>
          <p:cNvSpPr txBox="1"/>
          <p:nvPr/>
        </p:nvSpPr>
        <p:spPr>
          <a:xfrm rot="10800000" flipH="1" flipV="1">
            <a:off x="2448618" y="969066"/>
            <a:ext cx="6533885" cy="3334579"/>
          </a:xfrm>
          <a:prstGeom prst="rect">
            <a:avLst/>
          </a:prstGeom>
          <a:ln>
            <a:solidFill>
              <a:schemeClr val="tx1"/>
            </a:solidFill>
          </a:ln>
        </p:spPr>
        <p:txBody>
          <a:bodyPr vert="horz" wrap="none" lIns="91440" tIns="45720" rIns="91440" bIns="45720" rtlCol="0" anchor="ctr">
            <a:noAutofit/>
          </a:bodyPr>
          <a:lstStyle/>
          <a:p>
            <a:pPr algn="ctr" fontAlgn="base"/>
            <a:r>
              <a:rPr lang="en-US" sz="3200" b="1" u="sng" dirty="0">
                <a:solidFill>
                  <a:srgbClr val="003B71"/>
                </a:solidFill>
                <a:latin typeface="Arial" panose="020B0604020202020204" pitchFamily="34" charset="0"/>
                <a:cs typeface="Arial" panose="020B0604020202020204" pitchFamily="34" charset="0"/>
              </a:rPr>
              <a:t>EL Progress</a:t>
            </a:r>
          </a:p>
          <a:p>
            <a:pPr algn="ctr" fontAlgn="base"/>
            <a:endParaRPr lang="en-US" sz="3200" b="1" u="sng" dirty="0">
              <a:solidFill>
                <a:srgbClr val="003B71"/>
              </a:solidFill>
              <a:latin typeface="Arial" panose="020B0604020202020204" pitchFamily="34" charset="0"/>
              <a:cs typeface="Arial" panose="020B0604020202020204" pitchFamily="34" charset="0"/>
            </a:endParaRPr>
          </a:p>
          <a:p>
            <a:pPr algn="ctr" fontAlgn="base"/>
            <a:r>
              <a:rPr lang="en-US" sz="3200" dirty="0">
                <a:solidFill>
                  <a:srgbClr val="003B71"/>
                </a:solidFill>
                <a:latin typeface="Arial" panose="020B0604020202020204" pitchFamily="34" charset="0"/>
                <a:cs typeface="Arial" panose="020B0604020202020204" pitchFamily="34" charset="0"/>
              </a:rPr>
              <a:t>2020-2021 ELPT Assessment Data</a:t>
            </a:r>
          </a:p>
          <a:p>
            <a:pPr algn="ctr" fontAlgn="base"/>
            <a:r>
              <a:rPr lang="en-US" sz="3200" dirty="0">
                <a:solidFill>
                  <a:srgbClr val="003B71"/>
                </a:solidFill>
                <a:latin typeface="Arial" panose="020B0604020202020204" pitchFamily="34" charset="0"/>
                <a:cs typeface="Arial" panose="020B0604020202020204" pitchFamily="34" charset="0"/>
              </a:rPr>
              <a:t>2021-2022 ELPT Assessment Data</a:t>
            </a:r>
          </a:p>
        </p:txBody>
      </p:sp>
    </p:spTree>
    <p:extLst>
      <p:ext uri="{BB962C8B-B14F-4D97-AF65-F5344CB8AC3E}">
        <p14:creationId xmlns:p14="http://schemas.microsoft.com/office/powerpoint/2010/main" val="12132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a:t>Indicators for High Schools and Districts</a:t>
            </a:r>
            <a:endParaRPr lang="en-US" dirty="0"/>
          </a:p>
        </p:txBody>
      </p:sp>
      <p:graphicFrame>
        <p:nvGraphicFramePr>
          <p:cNvPr id="10" name="Table 9">
            <a:extLst>
              <a:ext uri="{FF2B5EF4-FFF2-40B4-BE49-F238E27FC236}">
                <a16:creationId xmlns:a16="http://schemas.microsoft.com/office/drawing/2014/main" id="{27D229E3-939E-435B-917C-947835C49992}"/>
              </a:ext>
            </a:extLst>
          </p:cNvPr>
          <p:cNvGraphicFramePr>
            <a:graphicFrameLocks noGrp="1"/>
          </p:cNvGraphicFramePr>
          <p:nvPr/>
        </p:nvGraphicFramePr>
        <p:xfrm>
          <a:off x="647699" y="856378"/>
          <a:ext cx="11044292" cy="4915772"/>
        </p:xfrm>
        <a:graphic>
          <a:graphicData uri="http://schemas.openxmlformats.org/drawingml/2006/table">
            <a:tbl>
              <a:tblPr firstRow="1" firstCol="1" bandRow="1"/>
              <a:tblGrid>
                <a:gridCol w="1577756">
                  <a:extLst>
                    <a:ext uri="{9D8B030D-6E8A-4147-A177-3AD203B41FA5}">
                      <a16:colId xmlns:a16="http://schemas.microsoft.com/office/drawing/2014/main" val="2151250311"/>
                    </a:ext>
                  </a:extLst>
                </a:gridCol>
                <a:gridCol w="1577756">
                  <a:extLst>
                    <a:ext uri="{9D8B030D-6E8A-4147-A177-3AD203B41FA5}">
                      <a16:colId xmlns:a16="http://schemas.microsoft.com/office/drawing/2014/main" val="986950394"/>
                    </a:ext>
                  </a:extLst>
                </a:gridCol>
                <a:gridCol w="1577756">
                  <a:extLst>
                    <a:ext uri="{9D8B030D-6E8A-4147-A177-3AD203B41FA5}">
                      <a16:colId xmlns:a16="http://schemas.microsoft.com/office/drawing/2014/main" val="676883020"/>
                    </a:ext>
                  </a:extLst>
                </a:gridCol>
                <a:gridCol w="1577756">
                  <a:extLst>
                    <a:ext uri="{9D8B030D-6E8A-4147-A177-3AD203B41FA5}">
                      <a16:colId xmlns:a16="http://schemas.microsoft.com/office/drawing/2014/main" val="54985685"/>
                    </a:ext>
                  </a:extLst>
                </a:gridCol>
                <a:gridCol w="1577756">
                  <a:extLst>
                    <a:ext uri="{9D8B030D-6E8A-4147-A177-3AD203B41FA5}">
                      <a16:colId xmlns:a16="http://schemas.microsoft.com/office/drawing/2014/main" val="1627986309"/>
                    </a:ext>
                  </a:extLst>
                </a:gridCol>
                <a:gridCol w="1577756">
                  <a:extLst>
                    <a:ext uri="{9D8B030D-6E8A-4147-A177-3AD203B41FA5}">
                      <a16:colId xmlns:a16="http://schemas.microsoft.com/office/drawing/2014/main" val="2970358209"/>
                    </a:ext>
                  </a:extLst>
                </a:gridCol>
                <a:gridCol w="1577756">
                  <a:extLst>
                    <a:ext uri="{9D8B030D-6E8A-4147-A177-3AD203B41FA5}">
                      <a16:colId xmlns:a16="http://schemas.microsoft.com/office/drawing/2014/main" val="4271512691"/>
                    </a:ext>
                  </a:extLst>
                </a:gridCol>
              </a:tblGrid>
              <a:tr h="887528">
                <a:tc>
                  <a:txBody>
                    <a:bodyPr/>
                    <a:lstStyle/>
                    <a:p>
                      <a:pPr algn="ctr"/>
                      <a:r>
                        <a:rPr lang="en-US" sz="16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READING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12700" cap="flat" cmpd="sng" algn="ctr">
                      <a:solidFill>
                        <a:srgbClr val="39A0BE"/>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39A0BE"/>
                    </a:solidFill>
                  </a:tcPr>
                </a:tc>
                <a:tc>
                  <a:txBody>
                    <a:bodyPr/>
                    <a:lstStyle/>
                    <a:p>
                      <a:pPr algn="ctr"/>
                      <a:r>
                        <a:rPr lang="en-US" sz="16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A74A7A"/>
                    </a:solidFill>
                  </a:tcPr>
                </a:tc>
                <a:tc>
                  <a:txBody>
                    <a:bodyPr/>
                    <a:lstStyle/>
                    <a:p>
                      <a:pPr algn="ctr"/>
                      <a:r>
                        <a:rPr lang="en-US" sz="16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OTHER SUBJECTS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3A51D"/>
                    </a:solidFill>
                  </a:tcPr>
                </a:tc>
                <a:tc>
                  <a:txBody>
                    <a:bodyPr/>
                    <a:lstStyle/>
                    <a:p>
                      <a:pPr algn="ctr"/>
                      <a:r>
                        <a:rPr lang="en-US" sz="16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GRADUATION </a:t>
                      </a:r>
                      <a:br>
                        <a:rPr lang="en-US" sz="16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16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5EAADE"/>
                      </a:solidFill>
                      <a:prstDash val="solid"/>
                      <a:round/>
                      <a:headEnd type="none" w="med" len="med"/>
                      <a:tailEnd type="none" w="med" len="med"/>
                    </a:lnB>
                    <a:solidFill>
                      <a:srgbClr val="5EAADE"/>
                    </a:solidFill>
                  </a:tcPr>
                </a:tc>
                <a:tc>
                  <a:txBody>
                    <a:bodyPr/>
                    <a:lstStyle/>
                    <a:p>
                      <a:pPr algn="ctr"/>
                      <a:r>
                        <a:rPr lang="en-US" sz="16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ACCELERATION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28575" cap="flat" cmpd="sng" algn="ctr">
                      <a:solidFill>
                        <a:srgbClr val="FFFFFF"/>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68C7C3"/>
                      </a:solidFill>
                      <a:prstDash val="solid"/>
                      <a:round/>
                      <a:headEnd type="none" w="med" len="med"/>
                      <a:tailEnd type="none" w="med" len="med"/>
                    </a:lnB>
                    <a:solidFill>
                      <a:srgbClr val="68C7C3"/>
                    </a:solidFill>
                  </a:tcPr>
                </a:tc>
                <a:tc>
                  <a:txBody>
                    <a:bodyPr/>
                    <a:lstStyle/>
                    <a:p>
                      <a:pPr algn="ctr"/>
                      <a:r>
                        <a:rPr lang="en-US" sz="16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COLLEGE &amp; CAREER READINESS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12700" cap="flat" cmpd="sng" algn="ctr">
                      <a:solidFill>
                        <a:srgbClr val="F3A51D"/>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003B70"/>
                      </a:solidFill>
                      <a:prstDash val="solid"/>
                      <a:round/>
                      <a:headEnd type="none" w="med" len="med"/>
                      <a:tailEnd type="none" w="med" len="med"/>
                    </a:lnB>
                    <a:solidFill>
                      <a:srgbClr val="404040"/>
                    </a:solidFill>
                  </a:tcPr>
                </a:tc>
                <a:tc>
                  <a:txBody>
                    <a:bodyPr/>
                    <a:lstStyle/>
                    <a:p>
                      <a:pPr algn="ctr"/>
                      <a:r>
                        <a:rPr lang="en-US" sz="1600" b="1" spc="5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ENGLISH LANGUAGE PROGRESS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b">
                    <a:lnL w="12700" cap="flat" cmpd="sng" algn="ctr">
                      <a:solidFill>
                        <a:srgbClr val="F3A51D"/>
                      </a:solidFill>
                      <a:prstDash val="solid"/>
                      <a:round/>
                      <a:headEnd type="none" w="med" len="med"/>
                      <a:tailEnd type="none" w="med" len="med"/>
                    </a:lnL>
                    <a:lnR w="12700" cap="flat" cmpd="sng" algn="ctr">
                      <a:solidFill>
                        <a:srgbClr val="F3A51D"/>
                      </a:solidFill>
                      <a:prstDash val="solid"/>
                      <a:round/>
                      <a:headEnd type="none" w="med" len="med"/>
                      <a:tailEnd type="none" w="med" len="med"/>
                    </a:lnR>
                    <a:lnT w="12700" cap="flat" cmpd="sng" algn="ctr">
                      <a:solidFill>
                        <a:srgbClr val="EE3A5A"/>
                      </a:solidFill>
                      <a:prstDash val="solid"/>
                      <a:round/>
                      <a:headEnd type="none" w="med" len="med"/>
                      <a:tailEnd type="none" w="med" len="med"/>
                    </a:lnT>
                    <a:lnB w="12700" cap="flat" cmpd="sng" algn="ctr">
                      <a:solidFill>
                        <a:srgbClr val="003B70"/>
                      </a:solidFill>
                      <a:prstDash val="solid"/>
                      <a:round/>
                      <a:headEnd type="none" w="med" len="med"/>
                      <a:tailEnd type="none" w="med" len="med"/>
                    </a:lnB>
                    <a:solidFill>
                      <a:srgbClr val="003B70"/>
                    </a:solidFill>
                  </a:tcPr>
                </a:tc>
                <a:extLst>
                  <a:ext uri="{0D108BD9-81ED-4DB2-BD59-A6C34878D82A}">
                    <a16:rowId xmlns:a16="http://schemas.microsoft.com/office/drawing/2014/main" val="1862207169"/>
                  </a:ext>
                </a:extLst>
              </a:tr>
              <a:tr h="1459430">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Science</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Proficiency</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47.5 </a:t>
                      </a:r>
                      <a:r>
                        <a:rPr lang="en-US" sz="1800" b="1" cap="small"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CE4C1"/>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4-year Cohort Rate</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5EAADE"/>
                          </a:solidFill>
                          <a:effectLst/>
                          <a:latin typeface="Calibri" panose="020F0502020204030204" pitchFamily="34" charset="0"/>
                          <a:ea typeface="Calibri" panose="020F0502020204030204" pitchFamily="34" charset="0"/>
                          <a:cs typeface="Times New Roman" panose="02020603050405020304" pitchFamily="18" charset="0"/>
                        </a:rPr>
                        <a:t>190 </a:t>
                      </a:r>
                      <a:r>
                        <a:rPr lang="en-US" sz="1800" b="1" cap="small" dirty="0">
                          <a:solidFill>
                            <a:srgbClr val="5EAAD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5EAADE"/>
                      </a:solidFill>
                      <a:prstDash val="solid"/>
                      <a:round/>
                      <a:headEnd type="none" w="med" len="med"/>
                      <a:tailEnd type="none" w="med" len="med"/>
                    </a:lnT>
                    <a:lnB w="12700" cap="flat" cmpd="sng" algn="ctr">
                      <a:solidFill>
                        <a:srgbClr val="5EAADE"/>
                      </a:solidFill>
                      <a:prstDash val="solid"/>
                      <a:round/>
                      <a:headEnd type="none" w="med" len="med"/>
                      <a:tailEnd type="none" w="med" len="med"/>
                    </a:lnB>
                    <a:solidFill>
                      <a:srgbClr val="CCDFF3"/>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Performance</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cap="small" dirty="0">
                          <a:solidFill>
                            <a:srgbClr val="68C7C3"/>
                          </a:solidFill>
                          <a:effectLst/>
                          <a:latin typeface="Calibri" panose="020F0502020204030204" pitchFamily="34" charset="0"/>
                          <a:ea typeface="Calibri" panose="020F0502020204030204" pitchFamily="34" charset="0"/>
                          <a:cs typeface="Times New Roman" panose="02020603050405020304" pitchFamily="18" charset="0"/>
                        </a:rPr>
                        <a:t>23.75 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68C7C3"/>
                      </a:solidFill>
                      <a:prstDash val="solid"/>
                      <a:round/>
                      <a:headEnd type="none" w="med" len="med"/>
                      <a:tailEnd type="none" w="med" len="med"/>
                    </a:lnT>
                    <a:lnB w="12700" cap="flat" cmpd="sng" algn="ctr">
                      <a:solidFill>
                        <a:srgbClr val="68C7C3"/>
                      </a:solidFill>
                      <a:prstDash val="solid"/>
                      <a:round/>
                      <a:headEnd type="none" w="med" len="med"/>
                      <a:tailEnd type="none" w="med" len="med"/>
                    </a:lnB>
                    <a:solidFill>
                      <a:srgbClr val="D1EBE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ACT </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Performance</a:t>
                      </a:r>
                      <a:br>
                        <a:rPr lang="en-US" sz="180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47.5 </a:t>
                      </a:r>
                      <a:r>
                        <a:rPr lang="en-US" sz="1800" b="1" cap="small"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pts</a:t>
                      </a:r>
                    </a:p>
                    <a:p>
                      <a:pPr marL="0" marR="0" algn="ctr">
                        <a:lnSpc>
                          <a:spcPct val="115000"/>
                        </a:lnSpc>
                        <a:spcBef>
                          <a:spcPts val="0"/>
                        </a:spcBef>
                        <a:spcAft>
                          <a:spcPts val="0"/>
                        </a:spcAft>
                      </a:pPr>
                      <a:r>
                        <a:rPr lang="en-US" sz="1800" b="0" i="1" cap="small"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Or</a:t>
                      </a:r>
                    </a:p>
                  </a:txBody>
                  <a:tcPr marL="59767" marR="59767" marT="30144" marB="30144" anchor="ctr">
                    <a:lnL w="12700" cap="flat" cmpd="sng" algn="ctr">
                      <a:solidFill>
                        <a:srgbClr val="FCE4C1"/>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003B70"/>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FBFB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04040"/>
                          </a:solidFill>
                          <a:effectLst/>
                          <a:uLnTx/>
                          <a:uFillTx/>
                          <a:latin typeface="Georgia" panose="02040502050405020303" pitchFamily="18" charset="0"/>
                          <a:ea typeface="Calibri" panose="020F0502020204030204" pitchFamily="34" charset="0"/>
                          <a:cs typeface="Times New Roman" panose="02020603050405020304" pitchFamily="18" charset="0"/>
                          <a:sym typeface="Arial"/>
                        </a:rPr>
                        <a:t>Progress to Proficiency</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50 </a:t>
                      </a:r>
                      <a:r>
                        <a:rPr kumimoji="0" lang="en-US" sz="1800" b="1" i="0" u="none" strike="noStrike" kern="0" cap="small"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pts</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lnL w="12700" cap="flat" cmpd="sng" algn="ctr">
                      <a:solidFill>
                        <a:srgbClr val="FCE4C1"/>
                      </a:solidFill>
                      <a:prstDash val="solid"/>
                      <a:round/>
                      <a:headEnd type="none" w="med" len="med"/>
                      <a:tailEnd type="none" w="med" len="med"/>
                    </a:lnL>
                    <a:lnR w="12700" cap="flat" cmpd="sng" algn="ctr">
                      <a:solidFill>
                        <a:srgbClr val="FCE4C1"/>
                      </a:solidFill>
                      <a:prstDash val="solid"/>
                      <a:round/>
                      <a:headEnd type="none" w="med" len="med"/>
                      <a:tailEnd type="none" w="med" len="med"/>
                    </a:lnR>
                    <a:lnT w="12700" cap="flat" cmpd="sng" algn="ctr">
                      <a:solidFill>
                        <a:srgbClr val="003B7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560638463"/>
                  </a:ext>
                </a:extLst>
              </a:tr>
              <a:tr h="1461209">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All Students</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39A0BE"/>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All Students</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A74A7A"/>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U.S. History Proficiency</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47.5 </a:t>
                      </a:r>
                      <a:r>
                        <a:rPr lang="en-US" sz="1800" b="1" cap="small" dirty="0">
                          <a:solidFill>
                            <a:srgbClr val="F3A51D"/>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3A51D"/>
                      </a:solidFill>
                      <a:prstDash val="solid"/>
                      <a:round/>
                      <a:headEnd type="none" w="med" len="med"/>
                      <a:tailEnd type="none" w="med" len="med"/>
                    </a:lnB>
                    <a:solidFill>
                      <a:srgbClr val="FCE4C1"/>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5EAADE"/>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Participation</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cap="small" dirty="0">
                          <a:solidFill>
                            <a:srgbClr val="68C7C3"/>
                          </a:solidFill>
                          <a:effectLst/>
                          <a:latin typeface="Calibri" panose="020F0502020204030204" pitchFamily="34" charset="0"/>
                          <a:ea typeface="Calibri" panose="020F0502020204030204" pitchFamily="34" charset="0"/>
                          <a:cs typeface="Times New Roman" panose="02020603050405020304" pitchFamily="18" charset="0"/>
                        </a:rPr>
                        <a:t>23.75 pts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68C7C3"/>
                      </a:solidFill>
                      <a:prstDash val="solid"/>
                      <a:round/>
                      <a:headEnd type="none" w="med" len="med"/>
                      <a:tailEnd type="none" w="med" len="med"/>
                    </a:lnT>
                    <a:lnB w="12700" cap="flat" cmpd="sng" algn="ctr">
                      <a:solidFill>
                        <a:srgbClr val="68C7C3"/>
                      </a:solidFill>
                      <a:prstDash val="solid"/>
                      <a:round/>
                      <a:headEnd type="none" w="med" len="med"/>
                      <a:tailEnd type="none" w="med" len="med"/>
                    </a:lnB>
                    <a:solidFill>
                      <a:srgbClr val="D1EBE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ACT WorkKeys</a:t>
                      </a:r>
                    </a:p>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Option</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47.5 </a:t>
                      </a:r>
                      <a:r>
                        <a:rPr lang="en-US" sz="1800" b="1" cap="small"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extLst>
                  <a:ext uri="{0D108BD9-81ED-4DB2-BD59-A6C34878D82A}">
                    <a16:rowId xmlns:a16="http://schemas.microsoft.com/office/drawing/2014/main" val="3245512146"/>
                  </a:ext>
                </a:extLst>
              </a:tr>
              <a:tr h="1107605">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 </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Lowest 25%</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39A0BE"/>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CDDFE9"/>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39A0BE"/>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CDDFE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Growth</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Lowest 25%</a:t>
                      </a:r>
                      <a:b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br>
                      <a:r>
                        <a:rPr lang="en-US" sz="1800" b="1"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95 </a:t>
                      </a:r>
                      <a:r>
                        <a:rPr lang="en-US" sz="1800" b="1" cap="small" dirty="0">
                          <a:solidFill>
                            <a:srgbClr val="A74A7A"/>
                          </a:solidFill>
                          <a:effectLst/>
                          <a:latin typeface="Calibri" panose="020F0502020204030204" pitchFamily="34" charset="0"/>
                          <a:ea typeface="Calibri" panose="020F0502020204030204" pitchFamily="34" charset="0"/>
                          <a:cs typeface="Times New Roman" panose="02020603050405020304" pitchFamily="18" charset="0"/>
                        </a:rPr>
                        <a:t>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74A7A"/>
                      </a:solidFill>
                      <a:prstDash val="solid"/>
                      <a:round/>
                      <a:headEnd type="none" w="med" len="med"/>
                      <a:tailEnd type="none" w="med" len="med"/>
                    </a:lnT>
                    <a:lnB w="12700" cap="flat" cmpd="sng" algn="ctr">
                      <a:solidFill>
                        <a:srgbClr val="F9BAB6"/>
                      </a:solidFill>
                      <a:prstDash val="solid"/>
                      <a:round/>
                      <a:headEnd type="none" w="med" len="med"/>
                      <a:tailEnd type="none" w="med" len="med"/>
                    </a:lnB>
                    <a:solidFill>
                      <a:srgbClr val="E1C8D2"/>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3A51D"/>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no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68C7C3"/>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nchor="ctr">
                    <a:lnL w="12700" cap="flat" cmpd="sng" algn="ctr">
                      <a:solidFill>
                        <a:srgbClr val="D9D9D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dirty="0">
                          <a:solidFill>
                            <a:srgbClr val="40404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767" marR="59767" marT="30144" marB="30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87005074"/>
                  </a:ext>
                </a:extLst>
              </a:tr>
            </a:tbl>
          </a:graphicData>
        </a:graphic>
      </p:graphicFrame>
    </p:spTree>
    <p:extLst>
      <p:ext uri="{BB962C8B-B14F-4D97-AF65-F5344CB8AC3E}">
        <p14:creationId xmlns:p14="http://schemas.microsoft.com/office/powerpoint/2010/main" val="390813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CCBD-F765-4C70-B634-5EA8EFB4FD54}"/>
              </a:ext>
            </a:extLst>
          </p:cNvPr>
          <p:cNvSpPr>
            <a:spLocks noGrp="1"/>
          </p:cNvSpPr>
          <p:nvPr>
            <p:ph type="title"/>
          </p:nvPr>
        </p:nvSpPr>
        <p:spPr/>
        <p:txBody>
          <a:bodyPr/>
          <a:lstStyle/>
          <a:p>
            <a:r>
              <a:rPr lang="en-US" dirty="0"/>
              <a:t>Indicators for High Schools</a:t>
            </a:r>
          </a:p>
        </p:txBody>
      </p:sp>
      <p:sp>
        <p:nvSpPr>
          <p:cNvPr id="4" name="TextBox 3">
            <a:extLst>
              <a:ext uri="{FF2B5EF4-FFF2-40B4-BE49-F238E27FC236}">
                <a16:creationId xmlns:a16="http://schemas.microsoft.com/office/drawing/2014/main" id="{AE2760EF-AD6E-45C0-936C-78178B76713A}"/>
              </a:ext>
            </a:extLst>
          </p:cNvPr>
          <p:cNvSpPr txBox="1"/>
          <p:nvPr/>
        </p:nvSpPr>
        <p:spPr>
          <a:xfrm rot="10800000" flipH="1" flipV="1">
            <a:off x="2284343" y="1218785"/>
            <a:ext cx="7623313" cy="4420429"/>
          </a:xfrm>
          <a:prstGeom prst="rect">
            <a:avLst/>
          </a:prstGeom>
          <a:ln>
            <a:solidFill>
              <a:schemeClr val="tx1"/>
            </a:solidFill>
          </a:ln>
        </p:spPr>
        <p:txBody>
          <a:bodyPr vert="horz" wrap="none" lIns="91440" tIns="45720" rIns="91440" bIns="45720" rtlCol="0" anchor="ctr">
            <a:noAutofit/>
          </a:bodyPr>
          <a:lstStyle/>
          <a:p>
            <a:pPr algn="ctr" fontAlgn="base"/>
            <a:r>
              <a:rPr lang="en-US" sz="3200" b="1" u="sng" dirty="0">
                <a:solidFill>
                  <a:srgbClr val="003B71"/>
                </a:solidFill>
                <a:latin typeface="Arial" panose="020B0604020202020204" pitchFamily="34" charset="0"/>
                <a:cs typeface="Arial" panose="020B0604020202020204" pitchFamily="34" charset="0"/>
              </a:rPr>
              <a:t>Proficiency</a:t>
            </a:r>
          </a:p>
          <a:p>
            <a:pPr algn="ctr" fontAlgn="base"/>
            <a:r>
              <a:rPr lang="en-US" sz="3200" dirty="0">
                <a:solidFill>
                  <a:srgbClr val="003B71"/>
                </a:solidFill>
                <a:latin typeface="Arial" panose="020B0604020202020204" pitchFamily="34" charset="0"/>
                <a:cs typeface="Arial" panose="020B0604020202020204" pitchFamily="34" charset="0"/>
              </a:rPr>
              <a:t>2019-2020 Assessment Data (Banked)</a:t>
            </a:r>
          </a:p>
          <a:p>
            <a:pPr algn="ctr" fontAlgn="base"/>
            <a:r>
              <a:rPr lang="en-US" sz="3200" dirty="0">
                <a:solidFill>
                  <a:srgbClr val="003B71"/>
                </a:solidFill>
                <a:latin typeface="Arial" panose="020B0604020202020204" pitchFamily="34" charset="0"/>
                <a:cs typeface="Arial" panose="020B0604020202020204" pitchFamily="34" charset="0"/>
              </a:rPr>
              <a:t>2020-2021 Assessment Data (Banked)</a:t>
            </a:r>
          </a:p>
          <a:p>
            <a:pPr algn="ctr" fontAlgn="base"/>
            <a:r>
              <a:rPr lang="en-US" sz="3200" dirty="0">
                <a:solidFill>
                  <a:srgbClr val="003B71"/>
                </a:solidFill>
                <a:latin typeface="Arial" panose="020B0604020202020204" pitchFamily="34" charset="0"/>
                <a:cs typeface="Arial" panose="020B0604020202020204" pitchFamily="34" charset="0"/>
              </a:rPr>
              <a:t>2021-2022 Assessment Data</a:t>
            </a:r>
          </a:p>
          <a:p>
            <a:pPr algn="ctr" fontAlgn="base"/>
            <a:r>
              <a:rPr lang="en-US" sz="3200" dirty="0">
                <a:solidFill>
                  <a:srgbClr val="003B71"/>
                </a:solidFill>
                <a:latin typeface="Arial" panose="020B0604020202020204" pitchFamily="34" charset="0"/>
                <a:cs typeface="Arial" panose="020B0604020202020204" pitchFamily="34" charset="0"/>
              </a:rPr>
              <a:t>Algebra I</a:t>
            </a:r>
          </a:p>
          <a:p>
            <a:pPr algn="ctr" fontAlgn="base"/>
            <a:r>
              <a:rPr lang="en-US" sz="3200" dirty="0">
                <a:solidFill>
                  <a:srgbClr val="003B71"/>
                </a:solidFill>
                <a:latin typeface="Arial" panose="020B0604020202020204" pitchFamily="34" charset="0"/>
                <a:cs typeface="Arial" panose="020B0604020202020204" pitchFamily="34" charset="0"/>
              </a:rPr>
              <a:t>Biology I</a:t>
            </a:r>
          </a:p>
          <a:p>
            <a:pPr algn="ctr" fontAlgn="base"/>
            <a:r>
              <a:rPr lang="en-US" sz="3200" dirty="0">
                <a:solidFill>
                  <a:srgbClr val="003B71"/>
                </a:solidFill>
                <a:latin typeface="Arial" panose="020B0604020202020204" pitchFamily="34" charset="0"/>
                <a:cs typeface="Arial" panose="020B0604020202020204" pitchFamily="34" charset="0"/>
              </a:rPr>
              <a:t>English II</a:t>
            </a:r>
          </a:p>
          <a:p>
            <a:pPr algn="ctr" fontAlgn="base"/>
            <a:r>
              <a:rPr lang="en-US" sz="3200" dirty="0">
                <a:solidFill>
                  <a:srgbClr val="003B71"/>
                </a:solidFill>
                <a:latin typeface="Arial" panose="020B0604020202020204" pitchFamily="34" charset="0"/>
                <a:cs typeface="Arial" panose="020B0604020202020204" pitchFamily="34" charset="0"/>
              </a:rPr>
              <a:t>US History</a:t>
            </a:r>
          </a:p>
        </p:txBody>
      </p:sp>
    </p:spTree>
    <p:extLst>
      <p:ext uri="{BB962C8B-B14F-4D97-AF65-F5344CB8AC3E}">
        <p14:creationId xmlns:p14="http://schemas.microsoft.com/office/powerpoint/2010/main" val="410161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CCBD-F765-4C70-B634-5EA8EFB4FD54}"/>
              </a:ext>
            </a:extLst>
          </p:cNvPr>
          <p:cNvSpPr>
            <a:spLocks noGrp="1"/>
          </p:cNvSpPr>
          <p:nvPr>
            <p:ph type="title"/>
          </p:nvPr>
        </p:nvSpPr>
        <p:spPr/>
        <p:txBody>
          <a:bodyPr/>
          <a:lstStyle/>
          <a:p>
            <a:r>
              <a:rPr lang="en-US" dirty="0"/>
              <a:t>Indicators for High Schools Continued</a:t>
            </a:r>
          </a:p>
        </p:txBody>
      </p:sp>
      <p:sp>
        <p:nvSpPr>
          <p:cNvPr id="5" name="TextBox 4">
            <a:extLst>
              <a:ext uri="{FF2B5EF4-FFF2-40B4-BE49-F238E27FC236}">
                <a16:creationId xmlns:a16="http://schemas.microsoft.com/office/drawing/2014/main" id="{D7F7B12A-19DB-450D-8096-AB2EB990E2FB}"/>
              </a:ext>
            </a:extLst>
          </p:cNvPr>
          <p:cNvSpPr txBox="1"/>
          <p:nvPr/>
        </p:nvSpPr>
        <p:spPr>
          <a:xfrm rot="10800000" flipH="1" flipV="1">
            <a:off x="3429000" y="1018760"/>
            <a:ext cx="5334000" cy="4716117"/>
          </a:xfrm>
          <a:prstGeom prst="rect">
            <a:avLst/>
          </a:prstGeom>
          <a:ln>
            <a:solidFill>
              <a:schemeClr val="tx1"/>
            </a:solidFill>
          </a:ln>
        </p:spPr>
        <p:txBody>
          <a:bodyPr vert="horz" wrap="none" lIns="91440" tIns="45720" rIns="91440" bIns="45720" rtlCol="0" anchor="ctr">
            <a:noAutofit/>
          </a:bodyPr>
          <a:lstStyle/>
          <a:p>
            <a:pPr algn="ctr" fontAlgn="base"/>
            <a:r>
              <a:rPr lang="en-US" sz="3200" b="1" u="sng" dirty="0">
                <a:solidFill>
                  <a:srgbClr val="003B71"/>
                </a:solidFill>
                <a:latin typeface="Arial" panose="020B0604020202020204" pitchFamily="34" charset="0"/>
                <a:cs typeface="Arial" panose="020B0604020202020204" pitchFamily="34" charset="0"/>
              </a:rPr>
              <a:t>Growth</a:t>
            </a:r>
          </a:p>
          <a:p>
            <a:pPr algn="ctr" fontAlgn="base"/>
            <a:r>
              <a:rPr lang="en-US" sz="3200" dirty="0">
                <a:solidFill>
                  <a:srgbClr val="003B71"/>
                </a:solidFill>
                <a:latin typeface="Arial" panose="020B0604020202020204" pitchFamily="34" charset="0"/>
                <a:cs typeface="Arial" panose="020B0604020202020204" pitchFamily="34" charset="0"/>
              </a:rPr>
              <a:t>2018-2019 Assessment Data</a:t>
            </a:r>
          </a:p>
          <a:p>
            <a:pPr algn="ctr" fontAlgn="base"/>
            <a:r>
              <a:rPr lang="en-US" sz="3200" dirty="0">
                <a:solidFill>
                  <a:srgbClr val="003B71"/>
                </a:solidFill>
                <a:latin typeface="Arial" panose="020B0604020202020204" pitchFamily="34" charset="0"/>
                <a:cs typeface="Arial" panose="020B0604020202020204" pitchFamily="34" charset="0"/>
              </a:rPr>
              <a:t>2019-2020 Assessment Data</a:t>
            </a:r>
          </a:p>
          <a:p>
            <a:pPr algn="ctr" fontAlgn="base"/>
            <a:r>
              <a:rPr lang="en-US" sz="3200" dirty="0">
                <a:solidFill>
                  <a:srgbClr val="003B71"/>
                </a:solidFill>
                <a:latin typeface="Arial" panose="020B0604020202020204" pitchFamily="34" charset="0"/>
                <a:cs typeface="Arial" panose="020B0604020202020204" pitchFamily="34" charset="0"/>
              </a:rPr>
              <a:t>2020-2021 Assessment Data</a:t>
            </a:r>
          </a:p>
          <a:p>
            <a:pPr algn="ctr" fontAlgn="base"/>
            <a:r>
              <a:rPr lang="en-US" sz="3200" dirty="0">
                <a:solidFill>
                  <a:srgbClr val="003B71"/>
                </a:solidFill>
                <a:latin typeface="Arial" panose="020B0604020202020204" pitchFamily="34" charset="0"/>
                <a:cs typeface="Arial" panose="020B0604020202020204" pitchFamily="34" charset="0"/>
              </a:rPr>
              <a:t>2021-2022 Assessment Data</a:t>
            </a:r>
          </a:p>
          <a:p>
            <a:pPr algn="ctr" fontAlgn="base"/>
            <a:r>
              <a:rPr lang="en-US" sz="3200" dirty="0">
                <a:solidFill>
                  <a:srgbClr val="003B71"/>
                </a:solidFill>
                <a:latin typeface="Arial" panose="020B0604020202020204" pitchFamily="34" charset="0"/>
                <a:cs typeface="Arial" panose="020B0604020202020204" pitchFamily="34" charset="0"/>
              </a:rPr>
              <a:t>English II</a:t>
            </a:r>
          </a:p>
          <a:p>
            <a:pPr algn="ctr" fontAlgn="base"/>
            <a:r>
              <a:rPr lang="en-US" sz="3200" dirty="0">
                <a:solidFill>
                  <a:srgbClr val="003B71"/>
                </a:solidFill>
                <a:latin typeface="Arial" panose="020B0604020202020204" pitchFamily="34" charset="0"/>
                <a:cs typeface="Arial" panose="020B0604020202020204" pitchFamily="34" charset="0"/>
              </a:rPr>
              <a:t>Algebra I</a:t>
            </a:r>
          </a:p>
        </p:txBody>
      </p:sp>
    </p:spTree>
    <p:extLst>
      <p:ext uri="{BB962C8B-B14F-4D97-AF65-F5344CB8AC3E}">
        <p14:creationId xmlns:p14="http://schemas.microsoft.com/office/powerpoint/2010/main" val="145255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EDE7-1D36-AF42-9FBA-919565889A7D}"/>
              </a:ext>
            </a:extLst>
          </p:cNvPr>
          <p:cNvSpPr>
            <a:spLocks noGrp="1"/>
          </p:cNvSpPr>
          <p:nvPr>
            <p:ph type="title"/>
          </p:nvPr>
        </p:nvSpPr>
        <p:spPr/>
        <p:txBody>
          <a:bodyPr/>
          <a:lstStyle/>
          <a:p>
            <a:r>
              <a:rPr lang="en-US" dirty="0"/>
              <a:t>Illustration of Banking – Math  </a:t>
            </a:r>
          </a:p>
        </p:txBody>
      </p:sp>
      <p:graphicFrame>
        <p:nvGraphicFramePr>
          <p:cNvPr id="4" name="Content Placeholder 3">
            <a:extLst>
              <a:ext uri="{FF2B5EF4-FFF2-40B4-BE49-F238E27FC236}">
                <a16:creationId xmlns:a16="http://schemas.microsoft.com/office/drawing/2014/main" id="{7F9F6D5E-DDD4-BF45-8E1A-ADAB3B8E8DC5}"/>
              </a:ext>
            </a:extLst>
          </p:cNvPr>
          <p:cNvGraphicFramePr>
            <a:graphicFrameLocks noGrp="1"/>
          </p:cNvGraphicFramePr>
          <p:nvPr>
            <p:ph idx="1"/>
          </p:nvPr>
        </p:nvGraphicFramePr>
        <p:xfrm>
          <a:off x="838201" y="2635754"/>
          <a:ext cx="5257799" cy="158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100DB40E-96CB-2A4A-89F5-7C7B9C13AD66}"/>
              </a:ext>
            </a:extLst>
          </p:cNvPr>
          <p:cNvGraphicFramePr>
            <a:graphicFrameLocks/>
          </p:cNvGraphicFramePr>
          <p:nvPr/>
        </p:nvGraphicFramePr>
        <p:xfrm>
          <a:off x="917713" y="4369999"/>
          <a:ext cx="5257799" cy="1586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BAC197E4-3128-8949-999C-7D551A2216BB}"/>
              </a:ext>
            </a:extLst>
          </p:cNvPr>
          <p:cNvSpPr txBox="1"/>
          <p:nvPr/>
        </p:nvSpPr>
        <p:spPr>
          <a:xfrm>
            <a:off x="2941983" y="5396948"/>
            <a:ext cx="0" cy="0"/>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BCF304FE-5FA1-984C-B7DF-CC47D077864F}"/>
              </a:ext>
            </a:extLst>
          </p:cNvPr>
          <p:cNvGraphicFramePr>
            <a:graphicFrameLocks/>
          </p:cNvGraphicFramePr>
          <p:nvPr/>
        </p:nvGraphicFramePr>
        <p:xfrm>
          <a:off x="838201" y="976546"/>
          <a:ext cx="5257799" cy="15864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extBox 7">
            <a:extLst>
              <a:ext uri="{FF2B5EF4-FFF2-40B4-BE49-F238E27FC236}">
                <a16:creationId xmlns:a16="http://schemas.microsoft.com/office/drawing/2014/main" id="{06601374-4634-DD4C-8C13-C73FF9D33DFA}"/>
              </a:ext>
            </a:extLst>
          </p:cNvPr>
          <p:cNvSpPr txBox="1"/>
          <p:nvPr/>
        </p:nvSpPr>
        <p:spPr>
          <a:xfrm>
            <a:off x="6904383" y="1179442"/>
            <a:ext cx="3564834" cy="4439479"/>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C8D492E-3271-A44E-B3A4-349A57328B55}"/>
              </a:ext>
            </a:extLst>
          </p:cNvPr>
          <p:cNvSpPr txBox="1"/>
          <p:nvPr/>
        </p:nvSpPr>
        <p:spPr>
          <a:xfrm>
            <a:off x="8080513" y="1108078"/>
            <a:ext cx="3684104" cy="4068417"/>
          </a:xfrm>
          <a:prstGeom prst="rect">
            <a:avLst/>
          </a:prstGeom>
        </p:spPr>
        <p:txBody>
          <a:bodyPr vert="horz" wrap="square" lIns="91440" tIns="45720" rIns="91440" bIns="45720" rtlCol="0" anchor="ctr">
            <a:noAutofit/>
          </a:bodyPr>
          <a:lstStyle/>
          <a:p>
            <a:pPr algn="l" fontAlgn="base"/>
            <a:endParaRPr lang="en-US" sz="2400" b="1" dirty="0">
              <a:solidFill>
                <a:srgbClr val="003B71"/>
              </a:solidFill>
              <a:latin typeface="Arial" panose="020B0604020202020204" pitchFamily="34" charset="0"/>
              <a:cs typeface="Arial" panose="020B0604020202020204" pitchFamily="34" charset="0"/>
            </a:endParaRPr>
          </a:p>
          <a:p>
            <a:pPr algn="l" fontAlgn="base"/>
            <a:r>
              <a:rPr lang="en-US" sz="2400" b="1" dirty="0">
                <a:solidFill>
                  <a:srgbClr val="003B71"/>
                </a:solidFill>
                <a:latin typeface="Arial" panose="020B0604020202020204" pitchFamily="34" charset="0"/>
                <a:cs typeface="Arial" panose="020B0604020202020204" pitchFamily="34" charset="0"/>
              </a:rPr>
              <a:t>Potential scenarios for calculating high school growth in math. </a:t>
            </a:r>
          </a:p>
          <a:p>
            <a:pPr algn="l" fontAlgn="base"/>
            <a:endParaRPr lang="en-US" sz="2400" b="1" dirty="0">
              <a:solidFill>
                <a:srgbClr val="003B71"/>
              </a:solidFill>
              <a:latin typeface="Arial" panose="020B0604020202020204" pitchFamily="34" charset="0"/>
              <a:cs typeface="Arial" panose="020B0604020202020204" pitchFamily="34" charset="0"/>
            </a:endParaRPr>
          </a:p>
          <a:p>
            <a:pPr algn="l" fontAlgn="base"/>
            <a:r>
              <a:rPr lang="en-US" sz="2400" b="1" dirty="0">
                <a:solidFill>
                  <a:srgbClr val="003B71"/>
                </a:solidFill>
                <a:latin typeface="Arial" panose="020B0604020202020204" pitchFamily="34" charset="0"/>
                <a:cs typeface="Arial" panose="020B0604020202020204" pitchFamily="34" charset="0"/>
              </a:rPr>
              <a:t>Shaded cells indicate year of missing data.  </a:t>
            </a:r>
          </a:p>
        </p:txBody>
      </p:sp>
      <p:sp>
        <p:nvSpPr>
          <p:cNvPr id="27" name="U-Turn Arrow 26">
            <a:extLst>
              <a:ext uri="{FF2B5EF4-FFF2-40B4-BE49-F238E27FC236}">
                <a16:creationId xmlns:a16="http://schemas.microsoft.com/office/drawing/2014/main" id="{465B4B54-4650-9F48-AEC2-28FFF646F6A0}"/>
              </a:ext>
            </a:extLst>
          </p:cNvPr>
          <p:cNvSpPr/>
          <p:nvPr/>
        </p:nvSpPr>
        <p:spPr>
          <a:xfrm>
            <a:off x="1722783" y="1108078"/>
            <a:ext cx="3034747" cy="256896"/>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U-Turn Arrow 27">
            <a:extLst>
              <a:ext uri="{FF2B5EF4-FFF2-40B4-BE49-F238E27FC236}">
                <a16:creationId xmlns:a16="http://schemas.microsoft.com/office/drawing/2014/main" id="{28B4F895-94FA-9345-B6A7-3156B6F56D38}"/>
              </a:ext>
            </a:extLst>
          </p:cNvPr>
          <p:cNvSpPr/>
          <p:nvPr/>
        </p:nvSpPr>
        <p:spPr>
          <a:xfrm>
            <a:off x="1663149" y="2790934"/>
            <a:ext cx="1875182" cy="243814"/>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U-Turn Arrow 28">
            <a:extLst>
              <a:ext uri="{FF2B5EF4-FFF2-40B4-BE49-F238E27FC236}">
                <a16:creationId xmlns:a16="http://schemas.microsoft.com/office/drawing/2014/main" id="{86137F89-C894-974B-8398-872206BE3C8C}"/>
              </a:ext>
            </a:extLst>
          </p:cNvPr>
          <p:cNvSpPr/>
          <p:nvPr/>
        </p:nvSpPr>
        <p:spPr>
          <a:xfrm>
            <a:off x="1371601" y="4490029"/>
            <a:ext cx="1875182" cy="243814"/>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0127D2DF-429B-6047-8771-DCB1D680F2AD}"/>
              </a:ext>
            </a:extLst>
          </p:cNvPr>
          <p:cNvSpPr txBox="1"/>
          <p:nvPr/>
        </p:nvSpPr>
        <p:spPr>
          <a:xfrm>
            <a:off x="6129132" y="3109966"/>
            <a:ext cx="1391478" cy="638065"/>
          </a:xfrm>
          <a:prstGeom prst="rect">
            <a:avLst/>
          </a:prstGeom>
        </p:spPr>
        <p:txBody>
          <a:bodyPr vert="horz" wrap="square" lIns="91440" tIns="45720" rIns="91440" bIns="45720" rtlCol="0" anchor="ctr">
            <a:noAutofit/>
          </a:bodyPr>
          <a:lstStyle/>
          <a:p>
            <a:pPr algn="l" fontAlgn="base"/>
            <a:r>
              <a:rPr lang="en-US" sz="1600" b="1" dirty="0">
                <a:solidFill>
                  <a:schemeClr val="accent1"/>
                </a:solidFill>
                <a:latin typeface="Arial" panose="020B0604020202020204" pitchFamily="34" charset="0"/>
                <a:cs typeface="Arial" panose="020B0604020202020204" pitchFamily="34" charset="0"/>
              </a:rPr>
              <a:t>Most common scenario </a:t>
            </a:r>
          </a:p>
        </p:txBody>
      </p:sp>
    </p:spTree>
    <p:extLst>
      <p:ext uri="{BB962C8B-B14F-4D97-AF65-F5344CB8AC3E}">
        <p14:creationId xmlns:p14="http://schemas.microsoft.com/office/powerpoint/2010/main" val="175691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EDE7-1D36-AF42-9FBA-919565889A7D}"/>
              </a:ext>
            </a:extLst>
          </p:cNvPr>
          <p:cNvSpPr>
            <a:spLocks noGrp="1"/>
          </p:cNvSpPr>
          <p:nvPr>
            <p:ph type="title"/>
          </p:nvPr>
        </p:nvSpPr>
        <p:spPr/>
        <p:txBody>
          <a:bodyPr/>
          <a:lstStyle/>
          <a:p>
            <a:r>
              <a:rPr lang="en-US" dirty="0"/>
              <a:t>Illustration of Banking – ELA  </a:t>
            </a:r>
          </a:p>
        </p:txBody>
      </p:sp>
      <p:graphicFrame>
        <p:nvGraphicFramePr>
          <p:cNvPr id="4" name="Content Placeholder 3">
            <a:extLst>
              <a:ext uri="{FF2B5EF4-FFF2-40B4-BE49-F238E27FC236}">
                <a16:creationId xmlns:a16="http://schemas.microsoft.com/office/drawing/2014/main" id="{7F9F6D5E-DDD4-BF45-8E1A-ADAB3B8E8DC5}"/>
              </a:ext>
            </a:extLst>
          </p:cNvPr>
          <p:cNvGraphicFramePr>
            <a:graphicFrameLocks noGrp="1"/>
          </p:cNvGraphicFramePr>
          <p:nvPr>
            <p:ph idx="1"/>
          </p:nvPr>
        </p:nvGraphicFramePr>
        <p:xfrm>
          <a:off x="654327" y="3631020"/>
          <a:ext cx="5257799" cy="158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AC197E4-3128-8949-999C-7D551A2216BB}"/>
              </a:ext>
            </a:extLst>
          </p:cNvPr>
          <p:cNvSpPr txBox="1"/>
          <p:nvPr/>
        </p:nvSpPr>
        <p:spPr>
          <a:xfrm>
            <a:off x="2941983" y="5396948"/>
            <a:ext cx="0" cy="0"/>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BCF304FE-5FA1-984C-B7DF-CC47D077864F}"/>
              </a:ext>
            </a:extLst>
          </p:cNvPr>
          <p:cNvGraphicFramePr>
            <a:graphicFrameLocks/>
          </p:cNvGraphicFramePr>
          <p:nvPr/>
        </p:nvGraphicFramePr>
        <p:xfrm>
          <a:off x="838201" y="1475833"/>
          <a:ext cx="5257799" cy="1586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06601374-4634-DD4C-8C13-C73FF9D33DFA}"/>
              </a:ext>
            </a:extLst>
          </p:cNvPr>
          <p:cNvSpPr txBox="1"/>
          <p:nvPr/>
        </p:nvSpPr>
        <p:spPr>
          <a:xfrm>
            <a:off x="6904383" y="1179442"/>
            <a:ext cx="3564834" cy="4439479"/>
          </a:xfrm>
          <a:prstGeom prst="rect">
            <a:avLst/>
          </a:prstGeom>
        </p:spPr>
        <p:txBody>
          <a:bodyPr vert="horz" wrap="squar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C8D492E-3271-A44E-B3A4-349A57328B55}"/>
              </a:ext>
            </a:extLst>
          </p:cNvPr>
          <p:cNvSpPr txBox="1"/>
          <p:nvPr/>
        </p:nvSpPr>
        <p:spPr>
          <a:xfrm>
            <a:off x="8080513" y="1108078"/>
            <a:ext cx="3684104" cy="4068417"/>
          </a:xfrm>
          <a:prstGeom prst="rect">
            <a:avLst/>
          </a:prstGeom>
        </p:spPr>
        <p:txBody>
          <a:bodyPr vert="horz" wrap="square" lIns="91440" tIns="45720" rIns="91440" bIns="45720" rtlCol="0" anchor="ctr">
            <a:noAutofit/>
          </a:bodyPr>
          <a:lstStyle/>
          <a:p>
            <a:pPr algn="l" fontAlgn="base"/>
            <a:endParaRPr lang="en-US" sz="2400" b="1" dirty="0">
              <a:solidFill>
                <a:srgbClr val="003B71"/>
              </a:solidFill>
              <a:latin typeface="Arial" panose="020B0604020202020204" pitchFamily="34" charset="0"/>
              <a:cs typeface="Arial" panose="020B0604020202020204" pitchFamily="34" charset="0"/>
            </a:endParaRPr>
          </a:p>
          <a:p>
            <a:pPr algn="l" fontAlgn="base"/>
            <a:r>
              <a:rPr lang="en-US" sz="2400" b="1" dirty="0">
                <a:solidFill>
                  <a:srgbClr val="003B71"/>
                </a:solidFill>
                <a:latin typeface="Arial" panose="020B0604020202020204" pitchFamily="34" charset="0"/>
                <a:cs typeface="Arial" panose="020B0604020202020204" pitchFamily="34" charset="0"/>
              </a:rPr>
              <a:t>Potential scenarios for calculating high school growth in ELA.</a:t>
            </a:r>
          </a:p>
          <a:p>
            <a:pPr algn="l" fontAlgn="base"/>
            <a:endParaRPr lang="en-US" sz="2400" b="1" dirty="0">
              <a:solidFill>
                <a:srgbClr val="003B71"/>
              </a:solidFill>
              <a:latin typeface="Arial" panose="020B0604020202020204" pitchFamily="34" charset="0"/>
              <a:cs typeface="Arial" panose="020B0604020202020204" pitchFamily="34" charset="0"/>
            </a:endParaRPr>
          </a:p>
          <a:p>
            <a:pPr algn="l" fontAlgn="base"/>
            <a:r>
              <a:rPr lang="en-US" sz="2400" b="1" dirty="0">
                <a:solidFill>
                  <a:srgbClr val="003B71"/>
                </a:solidFill>
                <a:latin typeface="Arial" panose="020B0604020202020204" pitchFamily="34" charset="0"/>
                <a:cs typeface="Arial" panose="020B0604020202020204" pitchFamily="34" charset="0"/>
              </a:rPr>
              <a:t>Shaded cells indicate year of missing data.  </a:t>
            </a:r>
          </a:p>
        </p:txBody>
      </p:sp>
      <p:sp>
        <p:nvSpPr>
          <p:cNvPr id="27" name="U-Turn Arrow 26">
            <a:extLst>
              <a:ext uri="{FF2B5EF4-FFF2-40B4-BE49-F238E27FC236}">
                <a16:creationId xmlns:a16="http://schemas.microsoft.com/office/drawing/2014/main" id="{465B4B54-4650-9F48-AEC2-28FFF646F6A0}"/>
              </a:ext>
            </a:extLst>
          </p:cNvPr>
          <p:cNvSpPr/>
          <p:nvPr/>
        </p:nvSpPr>
        <p:spPr>
          <a:xfrm>
            <a:off x="1722783" y="1677024"/>
            <a:ext cx="3048000" cy="185532"/>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U-Turn Arrow 27">
            <a:extLst>
              <a:ext uri="{FF2B5EF4-FFF2-40B4-BE49-F238E27FC236}">
                <a16:creationId xmlns:a16="http://schemas.microsoft.com/office/drawing/2014/main" id="{28B4F895-94FA-9345-B6A7-3156B6F56D38}"/>
              </a:ext>
            </a:extLst>
          </p:cNvPr>
          <p:cNvSpPr/>
          <p:nvPr/>
        </p:nvSpPr>
        <p:spPr>
          <a:xfrm>
            <a:off x="1639959" y="3798099"/>
            <a:ext cx="1875182" cy="243814"/>
          </a:xfrm>
          <a:prstGeom prst="utur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0127D2DF-429B-6047-8771-DCB1D680F2AD}"/>
              </a:ext>
            </a:extLst>
          </p:cNvPr>
          <p:cNvSpPr txBox="1"/>
          <p:nvPr/>
        </p:nvSpPr>
        <p:spPr>
          <a:xfrm>
            <a:off x="6284844" y="1880650"/>
            <a:ext cx="1391478" cy="638065"/>
          </a:xfrm>
          <a:prstGeom prst="rect">
            <a:avLst/>
          </a:prstGeom>
        </p:spPr>
        <p:txBody>
          <a:bodyPr vert="horz" wrap="square" lIns="91440" tIns="45720" rIns="91440" bIns="45720" rtlCol="0" anchor="ctr">
            <a:noAutofit/>
          </a:bodyPr>
          <a:lstStyle/>
          <a:p>
            <a:pPr algn="l" fontAlgn="base"/>
            <a:r>
              <a:rPr lang="en-US" sz="1600" b="1" dirty="0">
                <a:solidFill>
                  <a:schemeClr val="accent1"/>
                </a:solidFill>
                <a:latin typeface="Arial" panose="020B0604020202020204" pitchFamily="34" charset="0"/>
                <a:cs typeface="Arial" panose="020B0604020202020204" pitchFamily="34" charset="0"/>
              </a:rPr>
              <a:t>Most common scenario </a:t>
            </a:r>
          </a:p>
        </p:txBody>
      </p:sp>
    </p:spTree>
    <p:extLst>
      <p:ext uri="{BB962C8B-B14F-4D97-AF65-F5344CB8AC3E}">
        <p14:creationId xmlns:p14="http://schemas.microsoft.com/office/powerpoint/2010/main" val="141943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dirty="0"/>
              <a:t>Mississippi Grade 11 Tested Students</a:t>
            </a:r>
          </a:p>
        </p:txBody>
      </p:sp>
      <p:graphicFrame>
        <p:nvGraphicFramePr>
          <p:cNvPr id="7" name="Table 9">
            <a:extLst>
              <a:ext uri="{FF2B5EF4-FFF2-40B4-BE49-F238E27FC236}">
                <a16:creationId xmlns:a16="http://schemas.microsoft.com/office/drawing/2014/main" id="{23EE22C9-BA48-4627-AE7A-DB57F793F344}"/>
              </a:ext>
            </a:extLst>
          </p:cNvPr>
          <p:cNvGraphicFramePr>
            <a:graphicFrameLocks noGrp="1"/>
          </p:cNvGraphicFramePr>
          <p:nvPr>
            <p:ph idx="1"/>
          </p:nvPr>
        </p:nvGraphicFramePr>
        <p:xfrm>
          <a:off x="1178489" y="1629552"/>
          <a:ext cx="9074150" cy="3200400"/>
        </p:xfrm>
        <a:graphic>
          <a:graphicData uri="http://schemas.openxmlformats.org/drawingml/2006/table">
            <a:tbl>
              <a:tblPr firstRow="1" bandRow="1">
                <a:tableStyleId>{21E4AEA4-8DFA-4A89-87EB-49C32662AFE0}</a:tableStyleId>
              </a:tblPr>
              <a:tblGrid>
                <a:gridCol w="1814830">
                  <a:extLst>
                    <a:ext uri="{9D8B030D-6E8A-4147-A177-3AD203B41FA5}">
                      <a16:colId xmlns:a16="http://schemas.microsoft.com/office/drawing/2014/main" val="1639581518"/>
                    </a:ext>
                  </a:extLst>
                </a:gridCol>
                <a:gridCol w="1814830">
                  <a:extLst>
                    <a:ext uri="{9D8B030D-6E8A-4147-A177-3AD203B41FA5}">
                      <a16:colId xmlns:a16="http://schemas.microsoft.com/office/drawing/2014/main" val="3686855076"/>
                    </a:ext>
                  </a:extLst>
                </a:gridCol>
                <a:gridCol w="1814830">
                  <a:extLst>
                    <a:ext uri="{9D8B030D-6E8A-4147-A177-3AD203B41FA5}">
                      <a16:colId xmlns:a16="http://schemas.microsoft.com/office/drawing/2014/main" val="1191886566"/>
                    </a:ext>
                  </a:extLst>
                </a:gridCol>
                <a:gridCol w="1814830">
                  <a:extLst>
                    <a:ext uri="{9D8B030D-6E8A-4147-A177-3AD203B41FA5}">
                      <a16:colId xmlns:a16="http://schemas.microsoft.com/office/drawing/2014/main" val="2626840626"/>
                    </a:ext>
                  </a:extLst>
                </a:gridCol>
                <a:gridCol w="1814830">
                  <a:extLst>
                    <a:ext uri="{9D8B030D-6E8A-4147-A177-3AD203B41FA5}">
                      <a16:colId xmlns:a16="http://schemas.microsoft.com/office/drawing/2014/main" val="2824731659"/>
                    </a:ext>
                  </a:extLst>
                </a:gridCol>
              </a:tblGrid>
              <a:tr h="370840">
                <a:tc gridSpan="2">
                  <a:txBody>
                    <a:bodyPr/>
                    <a:lstStyle/>
                    <a:p>
                      <a:endParaRPr lang="en-US" sz="2400" dirty="0"/>
                    </a:p>
                  </a:txBody>
                  <a:tcPr/>
                </a:tc>
                <a:tc hMerge="1">
                  <a:txBody>
                    <a:bodyPr/>
                    <a:lstStyle/>
                    <a:p>
                      <a:endParaRPr lang="en-US" dirty="0"/>
                    </a:p>
                  </a:txBody>
                  <a:tcPr/>
                </a:tc>
                <a:tc>
                  <a:txBody>
                    <a:bodyPr/>
                    <a:lstStyle/>
                    <a:p>
                      <a:pPr algn="ctr"/>
                      <a:r>
                        <a:rPr lang="en-US" sz="2400" dirty="0"/>
                        <a:t>2018-2019</a:t>
                      </a:r>
                    </a:p>
                  </a:txBody>
                  <a:tcPr/>
                </a:tc>
                <a:tc>
                  <a:txBody>
                    <a:bodyPr/>
                    <a:lstStyle/>
                    <a:p>
                      <a:pPr algn="ctr"/>
                      <a:r>
                        <a:rPr lang="en-US" sz="2400" dirty="0"/>
                        <a:t>2019-2020</a:t>
                      </a:r>
                    </a:p>
                  </a:txBody>
                  <a:tcPr/>
                </a:tc>
                <a:tc>
                  <a:txBody>
                    <a:bodyPr/>
                    <a:lstStyle/>
                    <a:p>
                      <a:pPr algn="ctr"/>
                      <a:r>
                        <a:rPr lang="en-US" sz="2400" dirty="0"/>
                        <a:t>2020-2021</a:t>
                      </a:r>
                    </a:p>
                  </a:txBody>
                  <a:tcPr/>
                </a:tc>
                <a:extLst>
                  <a:ext uri="{0D108BD9-81ED-4DB2-BD59-A6C34878D82A}">
                    <a16:rowId xmlns:a16="http://schemas.microsoft.com/office/drawing/2014/main" val="2848122450"/>
                  </a:ext>
                </a:extLst>
              </a:tr>
              <a:tr h="370840">
                <a:tc gridSpan="2">
                  <a:txBody>
                    <a:bodyPr/>
                    <a:lstStyle/>
                    <a:p>
                      <a:r>
                        <a:rPr lang="en-US" sz="2400" dirty="0"/>
                        <a:t>Number of Students Tested</a:t>
                      </a:r>
                    </a:p>
                  </a:txBody>
                  <a:tcPr/>
                </a:tc>
                <a:tc hMerge="1">
                  <a:txBody>
                    <a:bodyPr/>
                    <a:lstStyle/>
                    <a:p>
                      <a:r>
                        <a:rPr lang="en-US" dirty="0"/>
                        <a:t>Number of Students Tested</a:t>
                      </a:r>
                    </a:p>
                  </a:txBody>
                  <a:tcPr/>
                </a:tc>
                <a:tc>
                  <a:txBody>
                    <a:bodyPr/>
                    <a:lstStyle/>
                    <a:p>
                      <a:pPr algn="ctr"/>
                      <a:r>
                        <a:rPr lang="en-US" sz="2400" dirty="0"/>
                        <a:t>29,817</a:t>
                      </a:r>
                    </a:p>
                  </a:txBody>
                  <a:tcPr/>
                </a:tc>
                <a:tc>
                  <a:txBody>
                    <a:bodyPr/>
                    <a:lstStyle/>
                    <a:p>
                      <a:pPr algn="ctr"/>
                      <a:r>
                        <a:rPr lang="en-US" sz="2400" dirty="0"/>
                        <a:t>28,394</a:t>
                      </a:r>
                    </a:p>
                  </a:txBody>
                  <a:tcPr/>
                </a:tc>
                <a:tc>
                  <a:txBody>
                    <a:bodyPr/>
                    <a:lstStyle/>
                    <a:p>
                      <a:pPr algn="ctr"/>
                      <a:r>
                        <a:rPr lang="en-US" sz="2400" dirty="0"/>
                        <a:t>27,972</a:t>
                      </a:r>
                    </a:p>
                  </a:txBody>
                  <a:tcPr/>
                </a:tc>
                <a:extLst>
                  <a:ext uri="{0D108BD9-81ED-4DB2-BD59-A6C34878D82A}">
                    <a16:rowId xmlns:a16="http://schemas.microsoft.com/office/drawing/2014/main" val="1592977172"/>
                  </a:ext>
                </a:extLst>
              </a:tr>
              <a:tr h="370840">
                <a:tc rowSpan="5">
                  <a:txBody>
                    <a:bodyPr/>
                    <a:lstStyle/>
                    <a:p>
                      <a:pPr algn="ctr">
                        <a:lnSpc>
                          <a:spcPct val="100000"/>
                        </a:lnSpc>
                      </a:pPr>
                      <a:r>
                        <a:rPr lang="en-US" sz="2400" dirty="0"/>
                        <a:t>Average ACT Scores</a:t>
                      </a:r>
                    </a:p>
                  </a:txBody>
                  <a:tcPr anchor="ctr"/>
                </a:tc>
                <a:tc>
                  <a:txBody>
                    <a:bodyPr/>
                    <a:lstStyle/>
                    <a:p>
                      <a:r>
                        <a:rPr lang="en-US" sz="2400" dirty="0"/>
                        <a:t>English</a:t>
                      </a:r>
                    </a:p>
                  </a:txBody>
                  <a:tcPr/>
                </a:tc>
                <a:tc>
                  <a:txBody>
                    <a:bodyPr/>
                    <a:lstStyle/>
                    <a:p>
                      <a:pPr algn="ctr"/>
                      <a:r>
                        <a:rPr lang="en-US" sz="2400" dirty="0"/>
                        <a:t>16.8</a:t>
                      </a:r>
                    </a:p>
                  </a:txBody>
                  <a:tcPr/>
                </a:tc>
                <a:tc>
                  <a:txBody>
                    <a:bodyPr/>
                    <a:lstStyle/>
                    <a:p>
                      <a:pPr algn="ctr"/>
                      <a:r>
                        <a:rPr lang="en-US" sz="2400" dirty="0"/>
                        <a:t>16.8</a:t>
                      </a:r>
                    </a:p>
                  </a:txBody>
                  <a:tcPr/>
                </a:tc>
                <a:tc>
                  <a:txBody>
                    <a:bodyPr/>
                    <a:lstStyle/>
                    <a:p>
                      <a:pPr algn="ctr"/>
                      <a:r>
                        <a:rPr lang="en-US" sz="2400" dirty="0"/>
                        <a:t>16.4</a:t>
                      </a:r>
                    </a:p>
                  </a:txBody>
                  <a:tcPr/>
                </a:tc>
                <a:extLst>
                  <a:ext uri="{0D108BD9-81ED-4DB2-BD59-A6C34878D82A}">
                    <a16:rowId xmlns:a16="http://schemas.microsoft.com/office/drawing/2014/main" val="1891037536"/>
                  </a:ext>
                </a:extLst>
              </a:tr>
              <a:tr h="370840">
                <a:tc vMerge="1">
                  <a:txBody>
                    <a:bodyPr/>
                    <a:lstStyle/>
                    <a:p>
                      <a:endParaRPr lang="en-US" dirty="0"/>
                    </a:p>
                  </a:txBody>
                  <a:tcPr/>
                </a:tc>
                <a:tc>
                  <a:txBody>
                    <a:bodyPr/>
                    <a:lstStyle/>
                    <a:p>
                      <a:r>
                        <a:rPr lang="en-US" sz="2400" dirty="0"/>
                        <a:t>Mathematics</a:t>
                      </a:r>
                    </a:p>
                  </a:txBody>
                  <a:tcPr/>
                </a:tc>
                <a:tc>
                  <a:txBody>
                    <a:bodyPr/>
                    <a:lstStyle/>
                    <a:p>
                      <a:pPr lvl="0" algn="ctr"/>
                      <a:r>
                        <a:rPr lang="en-US" sz="2400" dirty="0"/>
                        <a:t>17.4</a:t>
                      </a:r>
                    </a:p>
                  </a:txBody>
                  <a:tcPr anchor="ctr"/>
                </a:tc>
                <a:tc>
                  <a:txBody>
                    <a:bodyPr/>
                    <a:lstStyle/>
                    <a:p>
                      <a:pPr algn="ctr"/>
                      <a:r>
                        <a:rPr lang="en-US" sz="2400" dirty="0"/>
                        <a:t>17.5</a:t>
                      </a:r>
                    </a:p>
                  </a:txBody>
                  <a:tcPr/>
                </a:tc>
                <a:tc>
                  <a:txBody>
                    <a:bodyPr/>
                    <a:lstStyle/>
                    <a:p>
                      <a:pPr algn="ctr"/>
                      <a:r>
                        <a:rPr lang="en-US" sz="2400" dirty="0"/>
                        <a:t>17.1</a:t>
                      </a:r>
                    </a:p>
                  </a:txBody>
                  <a:tcPr/>
                </a:tc>
                <a:extLst>
                  <a:ext uri="{0D108BD9-81ED-4DB2-BD59-A6C34878D82A}">
                    <a16:rowId xmlns:a16="http://schemas.microsoft.com/office/drawing/2014/main" val="4093763822"/>
                  </a:ext>
                </a:extLst>
              </a:tr>
              <a:tr h="370840">
                <a:tc vMerge="1">
                  <a:txBody>
                    <a:bodyPr/>
                    <a:lstStyle/>
                    <a:p>
                      <a:endParaRPr lang="en-US" dirty="0"/>
                    </a:p>
                  </a:txBody>
                  <a:tcPr/>
                </a:tc>
                <a:tc>
                  <a:txBody>
                    <a:bodyPr/>
                    <a:lstStyle/>
                    <a:p>
                      <a:r>
                        <a:rPr lang="en-US" sz="2400" dirty="0"/>
                        <a:t>Reading</a:t>
                      </a:r>
                    </a:p>
                  </a:txBody>
                  <a:tcPr/>
                </a:tc>
                <a:tc>
                  <a:txBody>
                    <a:bodyPr/>
                    <a:lstStyle/>
                    <a:p>
                      <a:pPr lvl="0" algn="ctr"/>
                      <a:r>
                        <a:rPr lang="en-US" sz="2400" dirty="0"/>
                        <a:t>17.8</a:t>
                      </a:r>
                    </a:p>
                  </a:txBody>
                  <a:tcPr anchor="ctr"/>
                </a:tc>
                <a:tc>
                  <a:txBody>
                    <a:bodyPr/>
                    <a:lstStyle/>
                    <a:p>
                      <a:pPr algn="ctr"/>
                      <a:r>
                        <a:rPr lang="en-US" sz="2400" dirty="0"/>
                        <a:t>17.9</a:t>
                      </a:r>
                    </a:p>
                  </a:txBody>
                  <a:tcPr/>
                </a:tc>
                <a:tc>
                  <a:txBody>
                    <a:bodyPr/>
                    <a:lstStyle/>
                    <a:p>
                      <a:pPr algn="ctr"/>
                      <a:r>
                        <a:rPr lang="en-US" sz="2400" dirty="0"/>
                        <a:t>17.5</a:t>
                      </a:r>
                    </a:p>
                  </a:txBody>
                  <a:tcPr/>
                </a:tc>
                <a:extLst>
                  <a:ext uri="{0D108BD9-81ED-4DB2-BD59-A6C34878D82A}">
                    <a16:rowId xmlns:a16="http://schemas.microsoft.com/office/drawing/2014/main" val="3467714910"/>
                  </a:ext>
                </a:extLst>
              </a:tr>
              <a:tr h="370840">
                <a:tc vMerge="1">
                  <a:txBody>
                    <a:bodyPr/>
                    <a:lstStyle/>
                    <a:p>
                      <a:endParaRPr lang="en-US" dirty="0"/>
                    </a:p>
                  </a:txBody>
                  <a:tcPr/>
                </a:tc>
                <a:tc>
                  <a:txBody>
                    <a:bodyPr/>
                    <a:lstStyle/>
                    <a:p>
                      <a:r>
                        <a:rPr lang="en-US" sz="2400" dirty="0"/>
                        <a:t>Science</a:t>
                      </a:r>
                    </a:p>
                  </a:txBody>
                  <a:tcPr/>
                </a:tc>
                <a:tc>
                  <a:txBody>
                    <a:bodyPr/>
                    <a:lstStyle/>
                    <a:p>
                      <a:pPr lvl="0" algn="ctr"/>
                      <a:r>
                        <a:rPr lang="en-US" sz="2400" dirty="0"/>
                        <a:t>17.9</a:t>
                      </a:r>
                    </a:p>
                  </a:txBody>
                  <a:tcPr anchor="ctr"/>
                </a:tc>
                <a:tc>
                  <a:txBody>
                    <a:bodyPr/>
                    <a:lstStyle/>
                    <a:p>
                      <a:pPr algn="ctr"/>
                      <a:r>
                        <a:rPr lang="en-US" sz="2400" dirty="0"/>
                        <a:t>18.2</a:t>
                      </a:r>
                    </a:p>
                  </a:txBody>
                  <a:tcPr/>
                </a:tc>
                <a:tc>
                  <a:txBody>
                    <a:bodyPr/>
                    <a:lstStyle/>
                    <a:p>
                      <a:pPr algn="ctr"/>
                      <a:r>
                        <a:rPr lang="en-US" sz="2400" dirty="0"/>
                        <a:t>17.6</a:t>
                      </a:r>
                    </a:p>
                  </a:txBody>
                  <a:tcPr/>
                </a:tc>
                <a:extLst>
                  <a:ext uri="{0D108BD9-81ED-4DB2-BD59-A6C34878D82A}">
                    <a16:rowId xmlns:a16="http://schemas.microsoft.com/office/drawing/2014/main" val="3768069792"/>
                  </a:ext>
                </a:extLst>
              </a:tr>
              <a:tr h="370840">
                <a:tc vMerge="1">
                  <a:txBody>
                    <a:bodyPr/>
                    <a:lstStyle/>
                    <a:p>
                      <a:endParaRPr lang="en-US" dirty="0"/>
                    </a:p>
                  </a:txBody>
                  <a:tcPr/>
                </a:tc>
                <a:tc>
                  <a:txBody>
                    <a:bodyPr/>
                    <a:lstStyle/>
                    <a:p>
                      <a:r>
                        <a:rPr lang="en-US" sz="2400" dirty="0"/>
                        <a:t>Composite</a:t>
                      </a:r>
                    </a:p>
                  </a:txBody>
                  <a:tcPr/>
                </a:tc>
                <a:tc>
                  <a:txBody>
                    <a:bodyPr/>
                    <a:lstStyle/>
                    <a:p>
                      <a:pPr lvl="0" algn="ctr"/>
                      <a:r>
                        <a:rPr lang="en-US" sz="2400" dirty="0"/>
                        <a:t>17.6</a:t>
                      </a:r>
                    </a:p>
                  </a:txBody>
                  <a:tcPr anchor="ctr"/>
                </a:tc>
                <a:tc>
                  <a:txBody>
                    <a:bodyPr/>
                    <a:lstStyle/>
                    <a:p>
                      <a:pPr algn="ctr"/>
                      <a:r>
                        <a:rPr lang="en-US" sz="2400" dirty="0"/>
                        <a:t>17.7</a:t>
                      </a:r>
                    </a:p>
                  </a:txBody>
                  <a:tcPr/>
                </a:tc>
                <a:tc>
                  <a:txBody>
                    <a:bodyPr/>
                    <a:lstStyle/>
                    <a:p>
                      <a:pPr algn="ctr"/>
                      <a:r>
                        <a:rPr lang="en-US" sz="2400" dirty="0"/>
                        <a:t>17.3</a:t>
                      </a:r>
                    </a:p>
                  </a:txBody>
                  <a:tcPr/>
                </a:tc>
                <a:extLst>
                  <a:ext uri="{0D108BD9-81ED-4DB2-BD59-A6C34878D82A}">
                    <a16:rowId xmlns:a16="http://schemas.microsoft.com/office/drawing/2014/main" val="3990480029"/>
                  </a:ext>
                </a:extLst>
              </a:tr>
            </a:tbl>
          </a:graphicData>
        </a:graphic>
      </p:graphicFrame>
      <p:sp>
        <p:nvSpPr>
          <p:cNvPr id="8" name="Text Placeholder 7">
            <a:extLst>
              <a:ext uri="{FF2B5EF4-FFF2-40B4-BE49-F238E27FC236}">
                <a16:creationId xmlns:a16="http://schemas.microsoft.com/office/drawing/2014/main" id="{09565A24-DE78-4331-8659-7CD3FF5538F0}"/>
              </a:ext>
            </a:extLst>
          </p:cNvPr>
          <p:cNvSpPr>
            <a:spLocks noGrp="1"/>
          </p:cNvSpPr>
          <p:nvPr>
            <p:ph type="body" sz="quarter" idx="10"/>
          </p:nvPr>
        </p:nvSpPr>
        <p:spPr>
          <a:xfrm>
            <a:off x="412619" y="903288"/>
            <a:ext cx="11195612" cy="461962"/>
          </a:xfrm>
        </p:spPr>
        <p:txBody>
          <a:bodyPr>
            <a:noAutofit/>
          </a:bodyPr>
          <a:lstStyle/>
          <a:p>
            <a:r>
              <a:rPr lang="en-US" sz="2800" b="0" dirty="0"/>
              <a:t>Three (3) Year Comparison – Average ACT Scores</a:t>
            </a:r>
          </a:p>
        </p:txBody>
      </p:sp>
    </p:spTree>
    <p:extLst>
      <p:ext uri="{BB962C8B-B14F-4D97-AF65-F5344CB8AC3E}">
        <p14:creationId xmlns:p14="http://schemas.microsoft.com/office/powerpoint/2010/main" val="170841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2</a:t>
            </a:fld>
            <a:endParaRPr lang="en-US"/>
          </a:p>
        </p:txBody>
      </p:sp>
    </p:spTree>
    <p:extLst>
      <p:ext uri="{BB962C8B-B14F-4D97-AF65-F5344CB8AC3E}">
        <p14:creationId xmlns:p14="http://schemas.microsoft.com/office/powerpoint/2010/main" val="26555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9A23-F8C5-41E0-AC4B-C918ADB010FC}"/>
              </a:ext>
            </a:extLst>
          </p:cNvPr>
          <p:cNvSpPr>
            <a:spLocks noGrp="1"/>
          </p:cNvSpPr>
          <p:nvPr>
            <p:ph type="title"/>
          </p:nvPr>
        </p:nvSpPr>
        <p:spPr/>
        <p:txBody>
          <a:bodyPr/>
          <a:lstStyle/>
          <a:p>
            <a:r>
              <a:rPr lang="en-US" sz="2800" dirty="0"/>
              <a:t>Statewide Graduation Rate 9-Year History</a:t>
            </a:r>
          </a:p>
        </p:txBody>
      </p:sp>
      <p:pic>
        <p:nvPicPr>
          <p:cNvPr id="4" name="Picture 3" descr="Timeline&#10;&#10;Description automatically generated">
            <a:extLst>
              <a:ext uri="{FF2B5EF4-FFF2-40B4-BE49-F238E27FC236}">
                <a16:creationId xmlns:a16="http://schemas.microsoft.com/office/drawing/2014/main" id="{B05A28E0-3732-4B99-AA0B-A042D4DE4BF1}"/>
              </a:ext>
            </a:extLst>
          </p:cNvPr>
          <p:cNvPicPr>
            <a:picLocks noChangeAspect="1"/>
          </p:cNvPicPr>
          <p:nvPr/>
        </p:nvPicPr>
        <p:blipFill>
          <a:blip r:embed="rId2"/>
          <a:stretch>
            <a:fillRect/>
          </a:stretch>
        </p:blipFill>
        <p:spPr>
          <a:xfrm>
            <a:off x="600445" y="813810"/>
            <a:ext cx="10991110" cy="5230379"/>
          </a:xfrm>
          <a:prstGeom prst="rect">
            <a:avLst/>
          </a:prstGeom>
        </p:spPr>
      </p:pic>
    </p:spTree>
    <p:extLst>
      <p:ext uri="{BB962C8B-B14F-4D97-AF65-F5344CB8AC3E}">
        <p14:creationId xmlns:p14="http://schemas.microsoft.com/office/powerpoint/2010/main" val="168071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76B0-31B5-4511-B5F7-1F56E897B9F1}"/>
              </a:ext>
            </a:extLst>
          </p:cNvPr>
          <p:cNvSpPr>
            <a:spLocks noGrp="1"/>
          </p:cNvSpPr>
          <p:nvPr>
            <p:ph type="title"/>
          </p:nvPr>
        </p:nvSpPr>
        <p:spPr/>
        <p:txBody>
          <a:bodyPr/>
          <a:lstStyle/>
          <a:p>
            <a:r>
              <a:rPr lang="en-US" dirty="0"/>
              <a:t>Acceleration</a:t>
            </a:r>
          </a:p>
        </p:txBody>
      </p:sp>
      <p:sp>
        <p:nvSpPr>
          <p:cNvPr id="3" name="Content Placeholder 2">
            <a:extLst>
              <a:ext uri="{FF2B5EF4-FFF2-40B4-BE49-F238E27FC236}">
                <a16:creationId xmlns:a16="http://schemas.microsoft.com/office/drawing/2014/main" id="{68BA4E55-9461-4CF3-8400-0BE0E2CBBC7C}"/>
              </a:ext>
            </a:extLst>
          </p:cNvPr>
          <p:cNvSpPr>
            <a:spLocks noGrp="1"/>
          </p:cNvSpPr>
          <p:nvPr>
            <p:ph idx="1"/>
          </p:nvPr>
        </p:nvSpPr>
        <p:spPr/>
        <p:txBody>
          <a:bodyPr/>
          <a:lstStyle/>
          <a:p>
            <a:r>
              <a:rPr lang="en-US" dirty="0"/>
              <a:t>Acceleration includes participation and performance in Advanced Placement (AP), International Baccalaureate (IB), Advanced International Certificate of Education (AICE), industry certifications, dual credit/dual enrollment post-secondary courses</a:t>
            </a:r>
          </a:p>
          <a:p>
            <a:r>
              <a:rPr lang="en-US" dirty="0"/>
              <a:t>The state-level acceleration score remained steady from 2019 to 2021.</a:t>
            </a:r>
          </a:p>
        </p:txBody>
      </p:sp>
    </p:spTree>
    <p:extLst>
      <p:ext uri="{BB962C8B-B14F-4D97-AF65-F5344CB8AC3E}">
        <p14:creationId xmlns:p14="http://schemas.microsoft.com/office/powerpoint/2010/main" val="311170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1921E98-AA6A-4152-93E5-41B566F26888}"/>
              </a:ext>
            </a:extLst>
          </p:cNvPr>
          <p:cNvGraphicFramePr/>
          <p:nvPr/>
        </p:nvGraphicFramePr>
        <p:xfrm>
          <a:off x="2922106" y="3687417"/>
          <a:ext cx="5563162" cy="2894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133CCBD-F765-4C70-B634-5EA8EFB4FD54}"/>
              </a:ext>
            </a:extLst>
          </p:cNvPr>
          <p:cNvSpPr>
            <a:spLocks noGrp="1"/>
          </p:cNvSpPr>
          <p:nvPr>
            <p:ph type="title"/>
          </p:nvPr>
        </p:nvSpPr>
        <p:spPr/>
        <p:txBody>
          <a:bodyPr/>
          <a:lstStyle/>
          <a:p>
            <a:r>
              <a:rPr lang="en-US" dirty="0"/>
              <a:t>EL Progress for High Schools</a:t>
            </a:r>
          </a:p>
        </p:txBody>
      </p:sp>
      <p:sp>
        <p:nvSpPr>
          <p:cNvPr id="5" name="TextBox 4">
            <a:extLst>
              <a:ext uri="{FF2B5EF4-FFF2-40B4-BE49-F238E27FC236}">
                <a16:creationId xmlns:a16="http://schemas.microsoft.com/office/drawing/2014/main" id="{D7F7B12A-19DB-450D-8096-AB2EB990E2FB}"/>
              </a:ext>
            </a:extLst>
          </p:cNvPr>
          <p:cNvSpPr txBox="1"/>
          <p:nvPr/>
        </p:nvSpPr>
        <p:spPr>
          <a:xfrm rot="10800000" flipH="1" flipV="1">
            <a:off x="2448618" y="969066"/>
            <a:ext cx="6533885" cy="3334579"/>
          </a:xfrm>
          <a:prstGeom prst="rect">
            <a:avLst/>
          </a:prstGeom>
          <a:ln>
            <a:solidFill>
              <a:schemeClr val="tx1"/>
            </a:solidFill>
          </a:ln>
        </p:spPr>
        <p:txBody>
          <a:bodyPr vert="horz" wrap="none" lIns="91440" tIns="45720" rIns="91440" bIns="45720" rtlCol="0" anchor="ctr">
            <a:noAutofit/>
          </a:bodyPr>
          <a:lstStyle/>
          <a:p>
            <a:pPr algn="ctr" fontAlgn="base"/>
            <a:r>
              <a:rPr lang="en-US" sz="3200" b="1" u="sng" dirty="0">
                <a:solidFill>
                  <a:srgbClr val="003B71"/>
                </a:solidFill>
                <a:latin typeface="Arial" panose="020B0604020202020204" pitchFamily="34" charset="0"/>
                <a:cs typeface="Arial" panose="020B0604020202020204" pitchFamily="34" charset="0"/>
              </a:rPr>
              <a:t>EL Progress</a:t>
            </a:r>
          </a:p>
          <a:p>
            <a:pPr algn="ctr" fontAlgn="base"/>
            <a:endParaRPr lang="en-US" sz="3200" b="1" u="sng" dirty="0">
              <a:solidFill>
                <a:srgbClr val="003B71"/>
              </a:solidFill>
              <a:latin typeface="Arial" panose="020B0604020202020204" pitchFamily="34" charset="0"/>
              <a:cs typeface="Arial" panose="020B0604020202020204" pitchFamily="34" charset="0"/>
            </a:endParaRPr>
          </a:p>
          <a:p>
            <a:pPr algn="ctr" fontAlgn="base"/>
            <a:r>
              <a:rPr lang="en-US" sz="3200" dirty="0">
                <a:solidFill>
                  <a:srgbClr val="003B71"/>
                </a:solidFill>
                <a:latin typeface="Arial" panose="020B0604020202020204" pitchFamily="34" charset="0"/>
                <a:cs typeface="Arial" panose="020B0604020202020204" pitchFamily="34" charset="0"/>
              </a:rPr>
              <a:t>2020-2021 ELPT Assessment Data</a:t>
            </a:r>
          </a:p>
          <a:p>
            <a:pPr algn="ctr" fontAlgn="base"/>
            <a:r>
              <a:rPr lang="en-US" sz="3200" dirty="0">
                <a:solidFill>
                  <a:srgbClr val="003B71"/>
                </a:solidFill>
                <a:latin typeface="Arial" panose="020B0604020202020204" pitchFamily="34" charset="0"/>
                <a:cs typeface="Arial" panose="020B0604020202020204" pitchFamily="34" charset="0"/>
              </a:rPr>
              <a:t>2021-2022 ELPT Assessment Data</a:t>
            </a:r>
          </a:p>
        </p:txBody>
      </p:sp>
    </p:spTree>
    <p:extLst>
      <p:ext uri="{BB962C8B-B14F-4D97-AF65-F5344CB8AC3E}">
        <p14:creationId xmlns:p14="http://schemas.microsoft.com/office/powerpoint/2010/main" val="3794746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23</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p:txBody>
          <a:bodyPr>
            <a:normAutofit/>
          </a:bodyPr>
          <a:lstStyle/>
          <a:p>
            <a:r>
              <a:rPr lang="en-US" sz="6000" dirty="0"/>
              <a:t>Research on 2021 Assessments</a:t>
            </a:r>
          </a:p>
        </p:txBody>
      </p:sp>
    </p:spTree>
    <p:extLst>
      <p:ext uri="{BB962C8B-B14F-4D97-AF65-F5344CB8AC3E}">
        <p14:creationId xmlns:p14="http://schemas.microsoft.com/office/powerpoint/2010/main" val="264051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0E06-A2F0-7F47-BDC0-957C4879D6F2}"/>
              </a:ext>
            </a:extLst>
          </p:cNvPr>
          <p:cNvSpPr>
            <a:spLocks noGrp="1"/>
          </p:cNvSpPr>
          <p:nvPr>
            <p:ph type="title"/>
          </p:nvPr>
        </p:nvSpPr>
        <p:spPr/>
        <p:txBody>
          <a:bodyPr/>
          <a:lstStyle/>
          <a:p>
            <a:r>
              <a:rPr lang="en-US" sz="2800" dirty="0"/>
              <a:t>Purpose </a:t>
            </a:r>
          </a:p>
        </p:txBody>
      </p:sp>
      <p:sp>
        <p:nvSpPr>
          <p:cNvPr id="3" name="Content Placeholder 2">
            <a:extLst>
              <a:ext uri="{FF2B5EF4-FFF2-40B4-BE49-F238E27FC236}">
                <a16:creationId xmlns:a16="http://schemas.microsoft.com/office/drawing/2014/main" id="{4FF9364A-24BC-9341-8EF8-4ACD019A54DC}"/>
              </a:ext>
            </a:extLst>
          </p:cNvPr>
          <p:cNvSpPr>
            <a:spLocks noGrp="1"/>
          </p:cNvSpPr>
          <p:nvPr>
            <p:ph idx="1"/>
          </p:nvPr>
        </p:nvSpPr>
        <p:spPr/>
        <p:txBody>
          <a:bodyPr>
            <a:normAutofit fontScale="85000" lnSpcReduction="20000"/>
          </a:bodyPr>
          <a:lstStyle/>
          <a:p>
            <a:r>
              <a:rPr lang="en-US" sz="3600" dirty="0"/>
              <a:t>Because 2021 assessments will have some influence in the 2022 accountability system, primarily as a prior for growth, we want to ensure there is evidence to support this use. </a:t>
            </a:r>
          </a:p>
          <a:p>
            <a:r>
              <a:rPr lang="en-US" sz="3600" dirty="0"/>
              <a:t>While it is not possible to predict assessment or accountability results in 2022, we can look to evidence from 2021 to inform our decisions.  </a:t>
            </a:r>
          </a:p>
          <a:p>
            <a:r>
              <a:rPr lang="en-US" sz="3600" dirty="0"/>
              <a:t>The MDE has been working with the assessment contractors and the TAC to review this evidence throughout the year.  </a:t>
            </a:r>
          </a:p>
        </p:txBody>
      </p:sp>
    </p:spTree>
    <p:extLst>
      <p:ext uri="{BB962C8B-B14F-4D97-AF65-F5344CB8AC3E}">
        <p14:creationId xmlns:p14="http://schemas.microsoft.com/office/powerpoint/2010/main" val="2030841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0E06-A2F0-7F47-BDC0-957C4879D6F2}"/>
              </a:ext>
            </a:extLst>
          </p:cNvPr>
          <p:cNvSpPr>
            <a:spLocks noGrp="1"/>
          </p:cNvSpPr>
          <p:nvPr>
            <p:ph type="title"/>
          </p:nvPr>
        </p:nvSpPr>
        <p:spPr/>
        <p:txBody>
          <a:bodyPr/>
          <a:lstStyle/>
          <a:p>
            <a:r>
              <a:rPr lang="en-US" sz="2800" dirty="0"/>
              <a:t>Research Questions </a:t>
            </a:r>
          </a:p>
        </p:txBody>
      </p:sp>
      <p:sp>
        <p:nvSpPr>
          <p:cNvPr id="3" name="Content Placeholder 2">
            <a:extLst>
              <a:ext uri="{FF2B5EF4-FFF2-40B4-BE49-F238E27FC236}">
                <a16:creationId xmlns:a16="http://schemas.microsoft.com/office/drawing/2014/main" id="{4FF9364A-24BC-9341-8EF8-4ACD019A54DC}"/>
              </a:ext>
            </a:extLst>
          </p:cNvPr>
          <p:cNvSpPr>
            <a:spLocks noGrp="1"/>
          </p:cNvSpPr>
          <p:nvPr>
            <p:ph idx="1"/>
          </p:nvPr>
        </p:nvSpPr>
        <p:spPr/>
        <p:txBody>
          <a:bodyPr>
            <a:normAutofit lnSpcReduction="10000"/>
          </a:bodyPr>
          <a:lstStyle/>
          <a:p>
            <a:pPr marL="742950" indent="-742950">
              <a:buAutoNum type="arabicPeriod"/>
            </a:pPr>
            <a:r>
              <a:rPr lang="en-US" sz="3600" dirty="0"/>
              <a:t>Is there evidence to support the technical defensibility of the 2021 state assessments? </a:t>
            </a:r>
          </a:p>
          <a:p>
            <a:pPr marL="742950" indent="-742950">
              <a:buAutoNum type="arabicPeriod"/>
            </a:pPr>
            <a:r>
              <a:rPr lang="en-US" sz="3600" dirty="0"/>
              <a:t>Were observed performance results substantially influenced by population or participation shifts? </a:t>
            </a:r>
          </a:p>
          <a:p>
            <a:pPr marL="742950" indent="-742950">
              <a:buAutoNum type="arabicPeriod"/>
            </a:pPr>
            <a:r>
              <a:rPr lang="en-US" sz="3600" dirty="0"/>
              <a:t>Was school level variability with respect to score changes substantially different compared to previous years? </a:t>
            </a:r>
          </a:p>
        </p:txBody>
      </p:sp>
    </p:spTree>
    <p:extLst>
      <p:ext uri="{BB962C8B-B14F-4D97-AF65-F5344CB8AC3E}">
        <p14:creationId xmlns:p14="http://schemas.microsoft.com/office/powerpoint/2010/main" val="2236796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26</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p:txBody>
          <a:bodyPr>
            <a:normAutofit/>
          </a:bodyPr>
          <a:lstStyle/>
          <a:p>
            <a:r>
              <a:rPr lang="en-US" sz="3200" i="1" dirty="0"/>
              <a:t>Item Stability</a:t>
            </a:r>
          </a:p>
        </p:txBody>
      </p:sp>
    </p:spTree>
    <p:extLst>
      <p:ext uri="{BB962C8B-B14F-4D97-AF65-F5344CB8AC3E}">
        <p14:creationId xmlns:p14="http://schemas.microsoft.com/office/powerpoint/2010/main" val="1419492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0E06-A2F0-7F47-BDC0-957C4879D6F2}"/>
              </a:ext>
            </a:extLst>
          </p:cNvPr>
          <p:cNvSpPr>
            <a:spLocks noGrp="1"/>
          </p:cNvSpPr>
          <p:nvPr>
            <p:ph type="title"/>
          </p:nvPr>
        </p:nvSpPr>
        <p:spPr/>
        <p:txBody>
          <a:bodyPr/>
          <a:lstStyle/>
          <a:p>
            <a:r>
              <a:rPr lang="en-US" sz="2800" dirty="0"/>
              <a:t>Claim #1 – Item Parameter Stability Study </a:t>
            </a:r>
          </a:p>
        </p:txBody>
      </p:sp>
      <p:sp>
        <p:nvSpPr>
          <p:cNvPr id="3" name="Content Placeholder 2">
            <a:extLst>
              <a:ext uri="{FF2B5EF4-FFF2-40B4-BE49-F238E27FC236}">
                <a16:creationId xmlns:a16="http://schemas.microsoft.com/office/drawing/2014/main" id="{4FF9364A-24BC-9341-8EF8-4ACD019A54DC}"/>
              </a:ext>
            </a:extLst>
          </p:cNvPr>
          <p:cNvSpPr>
            <a:spLocks noGrp="1"/>
          </p:cNvSpPr>
          <p:nvPr>
            <p:ph idx="1"/>
          </p:nvPr>
        </p:nvSpPr>
        <p:spPr>
          <a:xfrm>
            <a:off x="412618" y="1007390"/>
            <a:ext cx="10941182" cy="4542073"/>
          </a:xfrm>
        </p:spPr>
        <p:txBody>
          <a:bodyPr>
            <a:normAutofit fontScale="85000" lnSpcReduction="20000"/>
          </a:bodyPr>
          <a:lstStyle/>
          <a:p>
            <a:r>
              <a:rPr lang="en-US" dirty="0"/>
              <a:t>In addition to the range of typical validation studies (e.g., equating, scaling) conducted by the assessment contractors, we are sharing part of one study specifically designed to address potential pandemic impact on the 2021 tests.  </a:t>
            </a:r>
          </a:p>
          <a:p>
            <a:r>
              <a:rPr lang="en-US" dirty="0"/>
              <a:t>The study was conducted by Questar and reviewed with the MDE Technical Advisory Committee (TAC)</a:t>
            </a:r>
          </a:p>
          <a:p>
            <a:r>
              <a:rPr lang="en-US" dirty="0"/>
              <a:t>The purpose was to investigate whether the changes in leaning opportunities, learning methods, and the one-year gap in test administration affects item statistics.</a:t>
            </a:r>
          </a:p>
          <a:p>
            <a:r>
              <a:rPr lang="en-US" dirty="0"/>
              <a:t>Study Design: Used past item statistics to establish baseline information and compares the 2021 item statistics against the baseline</a:t>
            </a:r>
          </a:p>
          <a:p>
            <a:r>
              <a:rPr lang="en-US" dirty="0"/>
              <a:t>The scope includes both general and alternate assessments in 3-8 and HS.  We show only a portion of the results for the sake of time.  </a:t>
            </a:r>
          </a:p>
        </p:txBody>
      </p:sp>
    </p:spTree>
    <p:extLst>
      <p:ext uri="{BB962C8B-B14F-4D97-AF65-F5344CB8AC3E}">
        <p14:creationId xmlns:p14="http://schemas.microsoft.com/office/powerpoint/2010/main" val="2766302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0E06-A2F0-7F47-BDC0-957C4879D6F2}"/>
              </a:ext>
            </a:extLst>
          </p:cNvPr>
          <p:cNvSpPr>
            <a:spLocks noGrp="1"/>
          </p:cNvSpPr>
          <p:nvPr>
            <p:ph type="title"/>
          </p:nvPr>
        </p:nvSpPr>
        <p:spPr/>
        <p:txBody>
          <a:bodyPr/>
          <a:lstStyle/>
          <a:p>
            <a:r>
              <a:rPr lang="en-US" sz="2800" dirty="0"/>
              <a:t>Claim #1 – Item Parameter Stability Study </a:t>
            </a:r>
          </a:p>
        </p:txBody>
      </p:sp>
      <p:sp>
        <p:nvSpPr>
          <p:cNvPr id="3" name="Content Placeholder 2">
            <a:extLst>
              <a:ext uri="{FF2B5EF4-FFF2-40B4-BE49-F238E27FC236}">
                <a16:creationId xmlns:a16="http://schemas.microsoft.com/office/drawing/2014/main" id="{4FF9364A-24BC-9341-8EF8-4ACD019A54DC}"/>
              </a:ext>
            </a:extLst>
          </p:cNvPr>
          <p:cNvSpPr>
            <a:spLocks noGrp="1"/>
          </p:cNvSpPr>
          <p:nvPr>
            <p:ph idx="1"/>
          </p:nvPr>
        </p:nvSpPr>
        <p:spPr>
          <a:xfrm>
            <a:off x="412618" y="1007390"/>
            <a:ext cx="10941182" cy="4542073"/>
          </a:xfrm>
        </p:spPr>
        <p:txBody>
          <a:bodyPr>
            <a:normAutofit/>
          </a:bodyPr>
          <a:lstStyle/>
          <a:p>
            <a:r>
              <a:rPr lang="en-US" dirty="0"/>
              <a:t>Method: </a:t>
            </a:r>
          </a:p>
          <a:p>
            <a:pPr lvl="1"/>
            <a:r>
              <a:rPr lang="en-US" dirty="0"/>
              <a:t>Identify items that have stats from at least two administrations (operational or field test)</a:t>
            </a:r>
          </a:p>
          <a:p>
            <a:pPr lvl="1"/>
            <a:r>
              <a:rPr lang="en-US" dirty="0"/>
              <a:t>Compute item </a:t>
            </a:r>
            <a:r>
              <a:rPr lang="en-US" i="1" dirty="0"/>
              <a:t>b</a:t>
            </a:r>
            <a:r>
              <a:rPr lang="en-US" dirty="0"/>
              <a:t> parameter differences of:</a:t>
            </a:r>
          </a:p>
          <a:p>
            <a:pPr lvl="2"/>
            <a:r>
              <a:rPr lang="en-US" dirty="0"/>
              <a:t>Consecutive years: recent year minus older year</a:t>
            </a:r>
          </a:p>
          <a:p>
            <a:pPr lvl="2"/>
            <a:r>
              <a:rPr lang="en-US" dirty="0"/>
              <a:t>With one-year gap: recent year minus older year</a:t>
            </a:r>
          </a:p>
          <a:p>
            <a:pPr lvl="1"/>
            <a:r>
              <a:rPr lang="en-US" dirty="0"/>
              <a:t>Produce summary of: </a:t>
            </a:r>
          </a:p>
          <a:p>
            <a:pPr lvl="2"/>
            <a:r>
              <a:rPr lang="en-US" dirty="0"/>
              <a:t>Items by general and alternate assessments</a:t>
            </a:r>
          </a:p>
          <a:p>
            <a:pPr lvl="2"/>
            <a:r>
              <a:rPr lang="en-US" dirty="0"/>
              <a:t>Items by content standards and general/alternate assessments</a:t>
            </a:r>
          </a:p>
          <a:p>
            <a:pPr lvl="2"/>
            <a:endParaRPr lang="en-US" dirty="0"/>
          </a:p>
        </p:txBody>
      </p:sp>
    </p:spTree>
    <p:extLst>
      <p:ext uri="{BB962C8B-B14F-4D97-AF65-F5344CB8AC3E}">
        <p14:creationId xmlns:p14="http://schemas.microsoft.com/office/powerpoint/2010/main" val="2685405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B97B-40F1-DA4F-ACC4-3329D8309DB0}"/>
              </a:ext>
            </a:extLst>
          </p:cNvPr>
          <p:cNvSpPr>
            <a:spLocks noGrp="1"/>
          </p:cNvSpPr>
          <p:nvPr>
            <p:ph type="title"/>
          </p:nvPr>
        </p:nvSpPr>
        <p:spPr/>
        <p:txBody>
          <a:bodyPr/>
          <a:lstStyle/>
          <a:p>
            <a:r>
              <a:rPr lang="en-US" dirty="0"/>
              <a:t>Item Parameter Stability Study - Illustrative Results (1) </a:t>
            </a:r>
          </a:p>
        </p:txBody>
      </p:sp>
      <p:sp>
        <p:nvSpPr>
          <p:cNvPr id="3" name="Content Placeholder 2">
            <a:extLst>
              <a:ext uri="{FF2B5EF4-FFF2-40B4-BE49-F238E27FC236}">
                <a16:creationId xmlns:a16="http://schemas.microsoft.com/office/drawing/2014/main" id="{215ABBF7-87A3-EE45-8996-037B40223F15}"/>
              </a:ext>
            </a:extLst>
          </p:cNvPr>
          <p:cNvSpPr>
            <a:spLocks noGrp="1"/>
          </p:cNvSpPr>
          <p:nvPr>
            <p:ph idx="1"/>
          </p:nvPr>
        </p:nvSpPr>
        <p:spPr>
          <a:xfrm>
            <a:off x="671510" y="810322"/>
            <a:ext cx="10088105" cy="1111602"/>
          </a:xfrm>
        </p:spPr>
        <p:txBody>
          <a:bodyPr/>
          <a:lstStyle/>
          <a:p>
            <a:r>
              <a:rPr lang="en-US" dirty="0">
                <a:solidFill>
                  <a:schemeClr val="tx1"/>
                </a:solidFill>
              </a:rPr>
              <a:t>Descriptive Stats of MS Item Parameter Stability </a:t>
            </a:r>
            <a:r>
              <a:rPr lang="en-US" u="sng" dirty="0">
                <a:solidFill>
                  <a:schemeClr val="tx1"/>
                </a:solidFill>
              </a:rPr>
              <a:t>before 2021 </a:t>
            </a:r>
            <a:r>
              <a:rPr lang="en-US" b="1" dirty="0">
                <a:solidFill>
                  <a:schemeClr val="tx1"/>
                </a:solidFill>
              </a:rPr>
              <a:t>by Content Standards based on one year gap </a:t>
            </a:r>
          </a:p>
          <a:p>
            <a:endParaRPr lang="en-US" dirty="0"/>
          </a:p>
        </p:txBody>
      </p:sp>
      <p:graphicFrame>
        <p:nvGraphicFramePr>
          <p:cNvPr id="4" name="Table 3">
            <a:extLst>
              <a:ext uri="{FF2B5EF4-FFF2-40B4-BE49-F238E27FC236}">
                <a16:creationId xmlns:a16="http://schemas.microsoft.com/office/drawing/2014/main" id="{F4B44AC2-F938-7C47-A641-3D36E0E1BE50}"/>
              </a:ext>
            </a:extLst>
          </p:cNvPr>
          <p:cNvGraphicFramePr>
            <a:graphicFrameLocks noGrp="1"/>
          </p:cNvGraphicFramePr>
          <p:nvPr>
            <p:extLst>
              <p:ext uri="{D42A27DB-BD31-4B8C-83A1-F6EECF244321}">
                <p14:modId xmlns:p14="http://schemas.microsoft.com/office/powerpoint/2010/main" val="480918581"/>
              </p:ext>
            </p:extLst>
          </p:nvPr>
        </p:nvGraphicFramePr>
        <p:xfrm>
          <a:off x="1007299" y="1886652"/>
          <a:ext cx="5619141" cy="3990679"/>
        </p:xfrm>
        <a:graphic>
          <a:graphicData uri="http://schemas.openxmlformats.org/drawingml/2006/table">
            <a:tbl>
              <a:tblPr firstRow="1" bandRow="1">
                <a:tableStyleId>{5C22544A-7EE6-4342-B048-85BDC9FD1C3A}</a:tableStyleId>
              </a:tblPr>
              <a:tblGrid>
                <a:gridCol w="944370">
                  <a:extLst>
                    <a:ext uri="{9D8B030D-6E8A-4147-A177-3AD203B41FA5}">
                      <a16:colId xmlns:a16="http://schemas.microsoft.com/office/drawing/2014/main" val="3042465917"/>
                    </a:ext>
                  </a:extLst>
                </a:gridCol>
                <a:gridCol w="2600325">
                  <a:extLst>
                    <a:ext uri="{9D8B030D-6E8A-4147-A177-3AD203B41FA5}">
                      <a16:colId xmlns:a16="http://schemas.microsoft.com/office/drawing/2014/main" val="2162752023"/>
                    </a:ext>
                  </a:extLst>
                </a:gridCol>
                <a:gridCol w="1131099">
                  <a:extLst>
                    <a:ext uri="{9D8B030D-6E8A-4147-A177-3AD203B41FA5}">
                      <a16:colId xmlns:a16="http://schemas.microsoft.com/office/drawing/2014/main" val="1345219608"/>
                    </a:ext>
                  </a:extLst>
                </a:gridCol>
                <a:gridCol w="943347">
                  <a:extLst>
                    <a:ext uri="{9D8B030D-6E8A-4147-A177-3AD203B41FA5}">
                      <a16:colId xmlns:a16="http://schemas.microsoft.com/office/drawing/2014/main" val="3244897132"/>
                    </a:ext>
                  </a:extLst>
                </a:gridCol>
              </a:tblGrid>
              <a:tr h="419110">
                <a:tc>
                  <a:txBody>
                    <a:bodyPr/>
                    <a:lstStyle/>
                    <a:p>
                      <a:pPr algn="ctr" fontAlgn="b"/>
                      <a:r>
                        <a:rPr lang="en-US" sz="1200" b="1" i="0" u="none" strike="noStrike" dirty="0">
                          <a:solidFill>
                            <a:schemeClr val="bg1"/>
                          </a:solidFill>
                          <a:effectLst/>
                          <a:latin typeface="+mn-lt"/>
                        </a:rPr>
                        <a:t>Content Area</a:t>
                      </a:r>
                    </a:p>
                  </a:txBody>
                  <a:tcPr marL="7270" marR="7270" marT="7270" marB="0" anchor="ctr"/>
                </a:tc>
                <a:tc>
                  <a:txBody>
                    <a:bodyPr/>
                    <a:lstStyle/>
                    <a:p>
                      <a:pPr algn="ctr" fontAlgn="b"/>
                      <a:r>
                        <a:rPr lang="en-US" sz="1200" b="1" i="0" u="none" strike="noStrike" dirty="0">
                          <a:solidFill>
                            <a:schemeClr val="bg1"/>
                          </a:solidFill>
                          <a:effectLst/>
                          <a:latin typeface="+mn-lt"/>
                        </a:rPr>
                        <a:t>Content Standards</a:t>
                      </a:r>
                    </a:p>
                  </a:txBody>
                  <a:tcPr marL="7270" marR="7270" marT="7270" marB="0" anchor="ctr"/>
                </a:tc>
                <a:tc>
                  <a:txBody>
                    <a:bodyPr/>
                    <a:lstStyle/>
                    <a:p>
                      <a:pPr algn="ctr" fontAlgn="b"/>
                      <a:r>
                        <a:rPr lang="en-US" sz="1200" u="none" strike="noStrike">
                          <a:effectLst/>
                          <a:latin typeface="+mn-lt"/>
                        </a:rPr>
                        <a:t>Mean</a:t>
                      </a:r>
                      <a:endParaRPr lang="en-US" sz="1200" b="0" i="0" u="none" strike="noStrike">
                        <a:solidFill>
                          <a:srgbClr val="000000"/>
                        </a:solidFill>
                        <a:effectLst/>
                        <a:latin typeface="+mn-lt"/>
                      </a:endParaRPr>
                    </a:p>
                  </a:txBody>
                  <a:tcPr marL="7270" marR="7270" marT="7270" marB="0" anchor="ctr"/>
                </a:tc>
                <a:tc>
                  <a:txBody>
                    <a:bodyPr/>
                    <a:lstStyle/>
                    <a:p>
                      <a:pPr algn="ctr" fontAlgn="b"/>
                      <a:r>
                        <a:rPr lang="en-US" sz="1200" u="none" strike="noStrike">
                          <a:effectLst/>
                          <a:latin typeface="+mn-lt"/>
                        </a:rPr>
                        <a:t>SD</a:t>
                      </a:r>
                      <a:endParaRPr lang="en-US" sz="1200" b="0" i="0" u="none" strike="noStrike">
                        <a:solidFill>
                          <a:srgbClr val="000000"/>
                        </a:solidFill>
                        <a:effectLst/>
                        <a:latin typeface="+mn-lt"/>
                      </a:endParaRPr>
                    </a:p>
                  </a:txBody>
                  <a:tcPr marL="7270" marR="7270" marT="7270" marB="0" anchor="ctr"/>
                </a:tc>
                <a:extLst>
                  <a:ext uri="{0D108BD9-81ED-4DB2-BD59-A6C34878D82A}">
                    <a16:rowId xmlns:a16="http://schemas.microsoft.com/office/drawing/2014/main" val="3536027008"/>
                  </a:ext>
                </a:extLst>
              </a:tr>
              <a:tr h="234885">
                <a:tc>
                  <a:txBody>
                    <a:bodyPr/>
                    <a:lstStyle/>
                    <a:p>
                      <a:pPr algn="ctr" fontAlgn="b"/>
                      <a:r>
                        <a:rPr lang="en-US" sz="1200" b="0" i="0" u="none" strike="noStrike" dirty="0">
                          <a:solidFill>
                            <a:srgbClr val="000000"/>
                          </a:solidFill>
                          <a:effectLst/>
                          <a:latin typeface="+mn-lt"/>
                        </a:rPr>
                        <a:t>ELA</a:t>
                      </a:r>
                    </a:p>
                  </a:txBody>
                  <a:tcPr marL="9525" marR="9525" marT="9525" marB="0" anchor="ctr"/>
                </a:tc>
                <a:tc>
                  <a:txBody>
                    <a:bodyPr/>
                    <a:lstStyle/>
                    <a:p>
                      <a:pPr algn="l" fontAlgn="b"/>
                      <a:r>
                        <a:rPr lang="en-US" sz="1200" b="0" i="0" u="none" strike="noStrike" dirty="0">
                          <a:solidFill>
                            <a:srgbClr val="000000"/>
                          </a:solidFill>
                          <a:effectLst/>
                          <a:latin typeface="+mn-lt"/>
                        </a:rPr>
                        <a:t>Language</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-0.01</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0.45</a:t>
                      </a:r>
                    </a:p>
                  </a:txBody>
                  <a:tcPr marL="9525" marR="9525" marT="9525" marB="0" anchor="ctr"/>
                </a:tc>
                <a:extLst>
                  <a:ext uri="{0D108BD9-81ED-4DB2-BD59-A6C34878D82A}">
                    <a16:rowId xmlns:a16="http://schemas.microsoft.com/office/drawing/2014/main" val="2773812532"/>
                  </a:ext>
                </a:extLst>
              </a:tr>
              <a:tr h="262166">
                <a:tc>
                  <a:txBody>
                    <a:bodyPr/>
                    <a:lstStyle/>
                    <a:p>
                      <a:pPr algn="ctr" fontAlgn="b"/>
                      <a:r>
                        <a:rPr lang="en-US" sz="1200" b="0" i="0" u="none" strike="noStrike" dirty="0">
                          <a:solidFill>
                            <a:srgbClr val="000000"/>
                          </a:solidFill>
                          <a:effectLst/>
                          <a:latin typeface="+mn-lt"/>
                        </a:rPr>
                        <a:t>ELA</a:t>
                      </a:r>
                    </a:p>
                  </a:txBody>
                  <a:tcPr marL="9525" marR="9525" marT="9525" marB="0" anchor="ctr"/>
                </a:tc>
                <a:tc>
                  <a:txBody>
                    <a:bodyPr/>
                    <a:lstStyle/>
                    <a:p>
                      <a:pPr algn="l" fontAlgn="b"/>
                      <a:r>
                        <a:rPr lang="en-US" sz="1200" b="0" i="0" u="none" strike="noStrike" dirty="0">
                          <a:solidFill>
                            <a:srgbClr val="000000"/>
                          </a:solidFill>
                          <a:effectLst/>
                          <a:latin typeface="+mn-lt"/>
                        </a:rPr>
                        <a:t>Reading Informational Text</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-0.06</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0.37</a:t>
                      </a:r>
                    </a:p>
                  </a:txBody>
                  <a:tcPr marL="9525" marR="9525" marT="9525" marB="0" anchor="ctr"/>
                </a:tc>
                <a:extLst>
                  <a:ext uri="{0D108BD9-81ED-4DB2-BD59-A6C34878D82A}">
                    <a16:rowId xmlns:a16="http://schemas.microsoft.com/office/drawing/2014/main" val="1174283623"/>
                  </a:ext>
                </a:extLst>
              </a:tr>
              <a:tr h="234885">
                <a:tc>
                  <a:txBody>
                    <a:bodyPr/>
                    <a:lstStyle/>
                    <a:p>
                      <a:pPr algn="ctr" fontAlgn="b"/>
                      <a:r>
                        <a:rPr lang="en-US" sz="1200" b="0" i="0" u="none" strike="noStrike" dirty="0">
                          <a:solidFill>
                            <a:srgbClr val="000000"/>
                          </a:solidFill>
                          <a:effectLst/>
                          <a:latin typeface="+mn-lt"/>
                        </a:rPr>
                        <a:t>ELA</a:t>
                      </a:r>
                    </a:p>
                  </a:txBody>
                  <a:tcPr marL="9525" marR="9525" marT="9525" marB="0" anchor="ctr"/>
                </a:tc>
                <a:tc>
                  <a:txBody>
                    <a:bodyPr/>
                    <a:lstStyle/>
                    <a:p>
                      <a:pPr algn="l" fontAlgn="b"/>
                      <a:r>
                        <a:rPr lang="en-US" sz="1200" b="0" i="0" u="none" strike="noStrike" dirty="0">
                          <a:solidFill>
                            <a:srgbClr val="000000"/>
                          </a:solidFill>
                          <a:effectLst/>
                          <a:latin typeface="+mn-lt"/>
                        </a:rPr>
                        <a:t>Reading Literature</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0.03</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0.42</a:t>
                      </a:r>
                    </a:p>
                  </a:txBody>
                  <a:tcPr marL="9525" marR="9525" marT="9525" marB="0" anchor="ctr"/>
                </a:tc>
                <a:extLst>
                  <a:ext uri="{0D108BD9-81ED-4DB2-BD59-A6C34878D82A}">
                    <a16:rowId xmlns:a16="http://schemas.microsoft.com/office/drawing/2014/main" val="465784688"/>
                  </a:ext>
                </a:extLst>
              </a:tr>
              <a:tr h="234885">
                <a:tc>
                  <a:txBody>
                    <a:bodyPr/>
                    <a:lstStyle/>
                    <a:p>
                      <a:pPr algn="ctr" fontAlgn="b"/>
                      <a:r>
                        <a:rPr lang="en-US" sz="1200" b="0" i="0" u="none" strike="noStrike" dirty="0">
                          <a:solidFill>
                            <a:srgbClr val="000000"/>
                          </a:solidFill>
                          <a:effectLst/>
                          <a:latin typeface="+mn-lt"/>
                        </a:rPr>
                        <a:t>ELA</a:t>
                      </a:r>
                    </a:p>
                  </a:txBody>
                  <a:tcPr marL="9525" marR="9525" marT="9525" marB="0" anchor="ctr"/>
                </a:tc>
                <a:tc>
                  <a:txBody>
                    <a:bodyPr/>
                    <a:lstStyle/>
                    <a:p>
                      <a:pPr algn="l" fontAlgn="b"/>
                      <a:r>
                        <a:rPr lang="en-US" sz="1200" b="0" i="0" u="none" strike="noStrike" dirty="0">
                          <a:solidFill>
                            <a:srgbClr val="000000"/>
                          </a:solidFill>
                          <a:effectLst/>
                          <a:latin typeface="+mn-lt"/>
                        </a:rPr>
                        <a:t>Writing</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-0.09</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0.23</a:t>
                      </a:r>
                    </a:p>
                  </a:txBody>
                  <a:tcPr marL="9525" marR="9525" marT="9525" marB="0" anchor="ctr"/>
                </a:tc>
                <a:extLst>
                  <a:ext uri="{0D108BD9-81ED-4DB2-BD59-A6C34878D82A}">
                    <a16:rowId xmlns:a16="http://schemas.microsoft.com/office/drawing/2014/main" val="1141487511"/>
                  </a:ext>
                </a:extLst>
              </a:tr>
              <a:tr h="234885">
                <a:tc>
                  <a:txBody>
                    <a:bodyPr/>
                    <a:lstStyle/>
                    <a:p>
                      <a:pPr algn="ctr" fontAlgn="b"/>
                      <a:r>
                        <a:rPr lang="en-US" sz="1200" b="0" i="0" u="none" strike="noStrike" dirty="0">
                          <a:solidFill>
                            <a:srgbClr val="000000"/>
                          </a:solidFill>
                          <a:effectLst/>
                          <a:latin typeface="+mn-lt"/>
                        </a:rPr>
                        <a:t>Math</a:t>
                      </a:r>
                    </a:p>
                  </a:txBody>
                  <a:tcPr marL="9525" marR="9525" marT="9525" marB="0" anchor="ctr"/>
                </a:tc>
                <a:tc>
                  <a:txBody>
                    <a:bodyPr/>
                    <a:lstStyle/>
                    <a:p>
                      <a:pPr algn="l" fontAlgn="b"/>
                      <a:r>
                        <a:rPr lang="en-US" sz="1200" b="0" i="0" u="none" strike="noStrike" dirty="0">
                          <a:solidFill>
                            <a:srgbClr val="000000"/>
                          </a:solidFill>
                          <a:effectLst/>
                          <a:latin typeface="+mn-lt"/>
                        </a:rPr>
                        <a:t>Algebra</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-0.05</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0.26</a:t>
                      </a:r>
                    </a:p>
                  </a:txBody>
                  <a:tcPr marL="9525" marR="9525" marT="9525" marB="0" anchor="ctr"/>
                </a:tc>
                <a:extLst>
                  <a:ext uri="{0D108BD9-81ED-4DB2-BD59-A6C34878D82A}">
                    <a16:rowId xmlns:a16="http://schemas.microsoft.com/office/drawing/2014/main" val="2762425905"/>
                  </a:ext>
                </a:extLst>
              </a:tr>
              <a:tr h="234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Expressions and Equations</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0.05</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0.16</a:t>
                      </a:r>
                    </a:p>
                  </a:txBody>
                  <a:tcPr marL="9525" marR="9525" marT="9525" marB="0" anchor="ctr"/>
                </a:tc>
                <a:extLst>
                  <a:ext uri="{0D108BD9-81ED-4DB2-BD59-A6C34878D82A}">
                    <a16:rowId xmlns:a16="http://schemas.microsoft.com/office/drawing/2014/main" val="1777771417"/>
                  </a:ext>
                </a:extLst>
              </a:tr>
              <a:tr h="234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Functions</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0.14</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0.28</a:t>
                      </a:r>
                    </a:p>
                  </a:txBody>
                  <a:tcPr marL="9525" marR="9525" marT="9525" marB="0" anchor="ctr"/>
                </a:tc>
                <a:extLst>
                  <a:ext uri="{0D108BD9-81ED-4DB2-BD59-A6C34878D82A}">
                    <a16:rowId xmlns:a16="http://schemas.microsoft.com/office/drawing/2014/main" val="3690012849"/>
                  </a:ext>
                </a:extLst>
              </a:tr>
              <a:tr h="234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a:solidFill>
                            <a:srgbClr val="000000"/>
                          </a:solidFill>
                          <a:effectLst/>
                          <a:latin typeface="+mn-lt"/>
                        </a:rPr>
                        <a:t>Geometry</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0.03</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0.13</a:t>
                      </a:r>
                    </a:p>
                  </a:txBody>
                  <a:tcPr marL="9525" marR="9525" marT="9525" marB="0" anchor="ctr"/>
                </a:tc>
                <a:extLst>
                  <a:ext uri="{0D108BD9-81ED-4DB2-BD59-A6C34878D82A}">
                    <a16:rowId xmlns:a16="http://schemas.microsoft.com/office/drawing/2014/main" val="2616342881"/>
                  </a:ext>
                </a:extLst>
              </a:tr>
              <a:tr h="234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Measurement and Data</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-0.07</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0.23</a:t>
                      </a:r>
                    </a:p>
                  </a:txBody>
                  <a:tcPr marL="9525" marR="9525" marT="9525" marB="0" anchor="ctr"/>
                </a:tc>
                <a:extLst>
                  <a:ext uri="{0D108BD9-81ED-4DB2-BD59-A6C34878D82A}">
                    <a16:rowId xmlns:a16="http://schemas.microsoft.com/office/drawing/2014/main" val="3164037135"/>
                  </a:ext>
                </a:extLst>
              </a:tr>
              <a:tr h="234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Number System</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-0.02</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0.22</a:t>
                      </a:r>
                    </a:p>
                  </a:txBody>
                  <a:tcPr marL="9525" marR="9525" marT="9525" marB="0" anchor="ctr"/>
                </a:tc>
                <a:extLst>
                  <a:ext uri="{0D108BD9-81ED-4DB2-BD59-A6C34878D82A}">
                    <a16:rowId xmlns:a16="http://schemas.microsoft.com/office/drawing/2014/main" val="3220681419"/>
                  </a:ext>
                </a:extLst>
              </a:tr>
              <a:tr h="234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Number and Operations</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-0.02</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0.03</a:t>
                      </a:r>
                    </a:p>
                  </a:txBody>
                  <a:tcPr marL="9525" marR="9525" marT="9525" marB="0" anchor="ctr"/>
                </a:tc>
                <a:extLst>
                  <a:ext uri="{0D108BD9-81ED-4DB2-BD59-A6C34878D82A}">
                    <a16:rowId xmlns:a16="http://schemas.microsoft.com/office/drawing/2014/main" val="2342531669"/>
                  </a:ext>
                </a:extLst>
              </a:tr>
              <a:tr h="234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Number and Quantity</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0.01</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0.24</a:t>
                      </a:r>
                    </a:p>
                  </a:txBody>
                  <a:tcPr marL="9525" marR="9525" marT="9525" marB="0" anchor="ctr"/>
                </a:tc>
                <a:extLst>
                  <a:ext uri="{0D108BD9-81ED-4DB2-BD59-A6C34878D82A}">
                    <a16:rowId xmlns:a16="http://schemas.microsoft.com/office/drawing/2014/main" val="2289882680"/>
                  </a:ext>
                </a:extLst>
              </a:tr>
              <a:tr h="23786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Operations and Algebraic Thinking</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-0.06</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0.23</a:t>
                      </a:r>
                    </a:p>
                  </a:txBody>
                  <a:tcPr marL="9525" marR="9525" marT="9525" marB="0" anchor="ctr"/>
                </a:tc>
                <a:extLst>
                  <a:ext uri="{0D108BD9-81ED-4DB2-BD59-A6C34878D82A}">
                    <a16:rowId xmlns:a16="http://schemas.microsoft.com/office/drawing/2014/main" val="2267012784"/>
                  </a:ext>
                </a:extLst>
              </a:tr>
              <a:tr h="25292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Ratios and Proportional Relationships</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0.01</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0.13</a:t>
                      </a:r>
                    </a:p>
                  </a:txBody>
                  <a:tcPr marL="9525" marR="9525" marT="9525" marB="0" anchor="ctr"/>
                </a:tc>
                <a:extLst>
                  <a:ext uri="{0D108BD9-81ED-4DB2-BD59-A6C34878D82A}">
                    <a16:rowId xmlns:a16="http://schemas.microsoft.com/office/drawing/2014/main" val="3367783666"/>
                  </a:ext>
                </a:extLst>
              </a:tr>
              <a:tr h="234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Math</a:t>
                      </a:r>
                    </a:p>
                  </a:txBody>
                  <a:tcPr marL="9525" marR="9525" marT="9525" marB="0" anchor="ctr"/>
                </a:tc>
                <a:tc>
                  <a:txBody>
                    <a:bodyPr/>
                    <a:lstStyle/>
                    <a:p>
                      <a:pPr algn="l" fontAlgn="b"/>
                      <a:r>
                        <a:rPr lang="en-US" sz="1200" b="0" i="0" u="none" strike="noStrike" dirty="0">
                          <a:solidFill>
                            <a:srgbClr val="000000"/>
                          </a:solidFill>
                          <a:effectLst/>
                          <a:latin typeface="+mn-lt"/>
                        </a:rPr>
                        <a:t>Statistics and Probability</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-0.01</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0.45</a:t>
                      </a:r>
                    </a:p>
                  </a:txBody>
                  <a:tcPr marL="9525" marR="9525" marT="9525" marB="0" anchor="ctr"/>
                </a:tc>
                <a:extLst>
                  <a:ext uri="{0D108BD9-81ED-4DB2-BD59-A6C34878D82A}">
                    <a16:rowId xmlns:a16="http://schemas.microsoft.com/office/drawing/2014/main" val="1387775348"/>
                  </a:ext>
                </a:extLst>
              </a:tr>
            </a:tbl>
          </a:graphicData>
        </a:graphic>
      </p:graphicFrame>
    </p:spTree>
    <p:extLst>
      <p:ext uri="{BB962C8B-B14F-4D97-AF65-F5344CB8AC3E}">
        <p14:creationId xmlns:p14="http://schemas.microsoft.com/office/powerpoint/2010/main" val="245312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3</a:t>
            </a:fld>
            <a:endParaRPr lang="en-US"/>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a:solidFill>
                  <a:srgbClr val="003B71"/>
                </a:solidFill>
                <a:latin typeface="Arial"/>
                <a:ea typeface="+mn-ea"/>
                <a:cs typeface="Arial"/>
              </a:rPr>
              <a:t>State Board of Education  </a:t>
            </a:r>
            <a:r>
              <a:rPr lang="en-US" sz="2000" spc="200">
                <a:solidFill>
                  <a:srgbClr val="003B71"/>
                </a:solidFill>
                <a:latin typeface="Arial Narrow"/>
                <a:ea typeface="+mn-ea"/>
                <a:cs typeface="Arial Narrow" panose="020B0604020202020204" pitchFamily="34" charset="0"/>
              </a:rPr>
              <a:t>STRATEGIC PLAN GOALS</a:t>
            </a:r>
            <a:endParaRPr lang="en-US" sz="2000" spc="20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B97B-40F1-DA4F-ACC4-3329D8309DB0}"/>
              </a:ext>
            </a:extLst>
          </p:cNvPr>
          <p:cNvSpPr>
            <a:spLocks noGrp="1"/>
          </p:cNvSpPr>
          <p:nvPr>
            <p:ph type="title"/>
          </p:nvPr>
        </p:nvSpPr>
        <p:spPr/>
        <p:txBody>
          <a:bodyPr/>
          <a:lstStyle/>
          <a:p>
            <a:r>
              <a:rPr lang="en-US" dirty="0"/>
              <a:t>Item Parameter Stability Study - Illustrative Results (2) </a:t>
            </a:r>
          </a:p>
        </p:txBody>
      </p:sp>
      <p:sp>
        <p:nvSpPr>
          <p:cNvPr id="3" name="Content Placeholder 2">
            <a:extLst>
              <a:ext uri="{FF2B5EF4-FFF2-40B4-BE49-F238E27FC236}">
                <a16:creationId xmlns:a16="http://schemas.microsoft.com/office/drawing/2014/main" id="{215ABBF7-87A3-EE45-8996-037B40223F15}"/>
              </a:ext>
            </a:extLst>
          </p:cNvPr>
          <p:cNvSpPr>
            <a:spLocks noGrp="1"/>
          </p:cNvSpPr>
          <p:nvPr>
            <p:ph idx="1"/>
          </p:nvPr>
        </p:nvSpPr>
        <p:spPr>
          <a:xfrm>
            <a:off x="671510" y="810322"/>
            <a:ext cx="10088105" cy="1111602"/>
          </a:xfrm>
        </p:spPr>
        <p:txBody>
          <a:bodyPr/>
          <a:lstStyle/>
          <a:p>
            <a:r>
              <a:rPr lang="en-US" dirty="0">
                <a:solidFill>
                  <a:schemeClr val="tx1"/>
                </a:solidFill>
              </a:rPr>
              <a:t>Descriptive Stats of MS Item Parameter Stability </a:t>
            </a:r>
            <a:r>
              <a:rPr lang="en-US" u="sng" dirty="0">
                <a:solidFill>
                  <a:schemeClr val="tx1"/>
                </a:solidFill>
              </a:rPr>
              <a:t>2021 </a:t>
            </a:r>
            <a:r>
              <a:rPr lang="en-US" b="1" dirty="0">
                <a:solidFill>
                  <a:schemeClr val="tx1"/>
                </a:solidFill>
              </a:rPr>
              <a:t>by Content Standards based on one year gap </a:t>
            </a:r>
          </a:p>
          <a:p>
            <a:endParaRPr lang="en-US" dirty="0"/>
          </a:p>
        </p:txBody>
      </p:sp>
      <p:graphicFrame>
        <p:nvGraphicFramePr>
          <p:cNvPr id="5" name="Table 4">
            <a:extLst>
              <a:ext uri="{FF2B5EF4-FFF2-40B4-BE49-F238E27FC236}">
                <a16:creationId xmlns:a16="http://schemas.microsoft.com/office/drawing/2014/main" id="{18A864D8-9AFC-4147-908D-39394219EF6B}"/>
              </a:ext>
            </a:extLst>
          </p:cNvPr>
          <p:cNvGraphicFramePr>
            <a:graphicFrameLocks noGrp="1"/>
          </p:cNvGraphicFramePr>
          <p:nvPr>
            <p:extLst>
              <p:ext uri="{D42A27DB-BD31-4B8C-83A1-F6EECF244321}">
                <p14:modId xmlns:p14="http://schemas.microsoft.com/office/powerpoint/2010/main" val="944774596"/>
              </p:ext>
            </p:extLst>
          </p:nvPr>
        </p:nvGraphicFramePr>
        <p:xfrm>
          <a:off x="960804" y="1813436"/>
          <a:ext cx="5619141" cy="4064254"/>
        </p:xfrm>
        <a:graphic>
          <a:graphicData uri="http://schemas.openxmlformats.org/drawingml/2006/table">
            <a:tbl>
              <a:tblPr firstRow="1" bandRow="1">
                <a:tableStyleId>{5C22544A-7EE6-4342-B048-85BDC9FD1C3A}</a:tableStyleId>
              </a:tblPr>
              <a:tblGrid>
                <a:gridCol w="944370">
                  <a:extLst>
                    <a:ext uri="{9D8B030D-6E8A-4147-A177-3AD203B41FA5}">
                      <a16:colId xmlns:a16="http://schemas.microsoft.com/office/drawing/2014/main" val="3042465917"/>
                    </a:ext>
                  </a:extLst>
                </a:gridCol>
                <a:gridCol w="2600325">
                  <a:extLst>
                    <a:ext uri="{9D8B030D-6E8A-4147-A177-3AD203B41FA5}">
                      <a16:colId xmlns:a16="http://schemas.microsoft.com/office/drawing/2014/main" val="2162752023"/>
                    </a:ext>
                  </a:extLst>
                </a:gridCol>
                <a:gridCol w="1131099">
                  <a:extLst>
                    <a:ext uri="{9D8B030D-6E8A-4147-A177-3AD203B41FA5}">
                      <a16:colId xmlns:a16="http://schemas.microsoft.com/office/drawing/2014/main" val="1345219608"/>
                    </a:ext>
                  </a:extLst>
                </a:gridCol>
                <a:gridCol w="943347">
                  <a:extLst>
                    <a:ext uri="{9D8B030D-6E8A-4147-A177-3AD203B41FA5}">
                      <a16:colId xmlns:a16="http://schemas.microsoft.com/office/drawing/2014/main" val="3244897132"/>
                    </a:ext>
                  </a:extLst>
                </a:gridCol>
              </a:tblGrid>
              <a:tr h="453531">
                <a:tc>
                  <a:txBody>
                    <a:bodyPr/>
                    <a:lstStyle/>
                    <a:p>
                      <a:pPr algn="ctr" fontAlgn="b"/>
                      <a:r>
                        <a:rPr lang="en-US" sz="1200" b="1" i="0" u="none" strike="noStrike" dirty="0">
                          <a:solidFill>
                            <a:schemeClr val="bg1"/>
                          </a:solidFill>
                          <a:effectLst/>
                          <a:latin typeface="+mn-lt"/>
                        </a:rPr>
                        <a:t>Content Area</a:t>
                      </a:r>
                    </a:p>
                  </a:txBody>
                  <a:tcPr marL="7270" marR="7270" marT="7270" marB="0" anchor="ctr"/>
                </a:tc>
                <a:tc>
                  <a:txBody>
                    <a:bodyPr/>
                    <a:lstStyle/>
                    <a:p>
                      <a:pPr algn="ctr" fontAlgn="b"/>
                      <a:r>
                        <a:rPr lang="en-US" sz="1200" b="1" i="0" u="none" strike="noStrike" dirty="0">
                          <a:solidFill>
                            <a:schemeClr val="bg1"/>
                          </a:solidFill>
                          <a:effectLst/>
                          <a:latin typeface="+mn-lt"/>
                        </a:rPr>
                        <a:t>Content Standards</a:t>
                      </a:r>
                    </a:p>
                  </a:txBody>
                  <a:tcPr marL="7270" marR="7270" marT="7270" marB="0" anchor="ctr"/>
                </a:tc>
                <a:tc>
                  <a:txBody>
                    <a:bodyPr/>
                    <a:lstStyle/>
                    <a:p>
                      <a:pPr algn="ctr" fontAlgn="b"/>
                      <a:r>
                        <a:rPr lang="en-US" sz="1200" u="none" strike="noStrike">
                          <a:effectLst/>
                          <a:latin typeface="+mn-lt"/>
                        </a:rPr>
                        <a:t>Mean</a:t>
                      </a:r>
                      <a:endParaRPr lang="en-US" sz="1200" b="0" i="0" u="none" strike="noStrike">
                        <a:solidFill>
                          <a:srgbClr val="000000"/>
                        </a:solidFill>
                        <a:effectLst/>
                        <a:latin typeface="+mn-lt"/>
                      </a:endParaRPr>
                    </a:p>
                  </a:txBody>
                  <a:tcPr marL="7270" marR="7270" marT="7270" marB="0" anchor="ctr"/>
                </a:tc>
                <a:tc>
                  <a:txBody>
                    <a:bodyPr/>
                    <a:lstStyle/>
                    <a:p>
                      <a:pPr algn="ctr" fontAlgn="b"/>
                      <a:r>
                        <a:rPr lang="en-US" sz="1200" u="none" strike="noStrike">
                          <a:effectLst/>
                          <a:latin typeface="+mn-lt"/>
                        </a:rPr>
                        <a:t>SD</a:t>
                      </a:r>
                      <a:endParaRPr lang="en-US" sz="1200" b="0" i="0" u="none" strike="noStrike">
                        <a:solidFill>
                          <a:srgbClr val="000000"/>
                        </a:solidFill>
                        <a:effectLst/>
                        <a:latin typeface="+mn-lt"/>
                      </a:endParaRPr>
                    </a:p>
                  </a:txBody>
                  <a:tcPr marL="7270" marR="7270" marT="7270" marB="0" anchor="ctr"/>
                </a:tc>
                <a:extLst>
                  <a:ext uri="{0D108BD9-81ED-4DB2-BD59-A6C34878D82A}">
                    <a16:rowId xmlns:a16="http://schemas.microsoft.com/office/drawing/2014/main" val="3536027008"/>
                  </a:ext>
                </a:extLst>
              </a:tr>
              <a:tr h="254176">
                <a:tc>
                  <a:txBody>
                    <a:bodyPr/>
                    <a:lstStyle/>
                    <a:p>
                      <a:pPr algn="ctr" fontAlgn="b"/>
                      <a:r>
                        <a:rPr lang="en-US" sz="1200" b="0" i="0" u="none" strike="noStrike" dirty="0">
                          <a:solidFill>
                            <a:srgbClr val="000000"/>
                          </a:solidFill>
                          <a:effectLst/>
                          <a:latin typeface="+mn-lt"/>
                        </a:rPr>
                        <a:t>ELA</a:t>
                      </a:r>
                    </a:p>
                  </a:txBody>
                  <a:tcPr marL="9525" marR="9525" marT="9525" marB="0" anchor="ctr"/>
                </a:tc>
                <a:tc>
                  <a:txBody>
                    <a:bodyPr/>
                    <a:lstStyle/>
                    <a:p>
                      <a:pPr algn="l" fontAlgn="b"/>
                      <a:r>
                        <a:rPr lang="en-US" sz="1200" b="0" i="0" u="none" strike="noStrike" dirty="0">
                          <a:solidFill>
                            <a:srgbClr val="000000"/>
                          </a:solidFill>
                          <a:effectLst/>
                          <a:latin typeface="+mn-lt"/>
                        </a:rPr>
                        <a:t>Language</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-0.04</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0.23</a:t>
                      </a:r>
                    </a:p>
                  </a:txBody>
                  <a:tcPr marL="9525" marR="9525" marT="9525" marB="0" anchor="ctr"/>
                </a:tc>
                <a:extLst>
                  <a:ext uri="{0D108BD9-81ED-4DB2-BD59-A6C34878D82A}">
                    <a16:rowId xmlns:a16="http://schemas.microsoft.com/office/drawing/2014/main" val="2773812532"/>
                  </a:ext>
                </a:extLst>
              </a:tr>
              <a:tr h="283697">
                <a:tc>
                  <a:txBody>
                    <a:bodyPr/>
                    <a:lstStyle/>
                    <a:p>
                      <a:pPr algn="ctr" fontAlgn="b"/>
                      <a:r>
                        <a:rPr lang="en-US" sz="1200" b="0" i="0" u="none" strike="noStrike" dirty="0">
                          <a:solidFill>
                            <a:srgbClr val="000000"/>
                          </a:solidFill>
                          <a:effectLst/>
                          <a:latin typeface="+mn-lt"/>
                        </a:rPr>
                        <a:t>ELA</a:t>
                      </a:r>
                    </a:p>
                  </a:txBody>
                  <a:tcPr marL="9525" marR="9525" marT="9525" marB="0" anchor="ctr"/>
                </a:tc>
                <a:tc>
                  <a:txBody>
                    <a:bodyPr/>
                    <a:lstStyle/>
                    <a:p>
                      <a:pPr algn="l" fontAlgn="b"/>
                      <a:r>
                        <a:rPr lang="en-US" sz="1200" b="0" i="0" u="none" strike="noStrike" dirty="0">
                          <a:solidFill>
                            <a:srgbClr val="000000"/>
                          </a:solidFill>
                          <a:effectLst/>
                          <a:latin typeface="+mn-lt"/>
                        </a:rPr>
                        <a:t>Reading Informational Text</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-0.05</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0.25</a:t>
                      </a:r>
                    </a:p>
                  </a:txBody>
                  <a:tcPr marL="9525" marR="9525" marT="9525" marB="0" anchor="ctr"/>
                </a:tc>
                <a:extLst>
                  <a:ext uri="{0D108BD9-81ED-4DB2-BD59-A6C34878D82A}">
                    <a16:rowId xmlns:a16="http://schemas.microsoft.com/office/drawing/2014/main" val="1174283623"/>
                  </a:ext>
                </a:extLst>
              </a:tr>
              <a:tr h="254176">
                <a:tc>
                  <a:txBody>
                    <a:bodyPr/>
                    <a:lstStyle/>
                    <a:p>
                      <a:pPr algn="ctr" fontAlgn="b"/>
                      <a:r>
                        <a:rPr lang="en-US" sz="1200" b="0" i="0" u="none" strike="noStrike" dirty="0">
                          <a:solidFill>
                            <a:srgbClr val="000000"/>
                          </a:solidFill>
                          <a:effectLst/>
                          <a:latin typeface="+mn-lt"/>
                        </a:rPr>
                        <a:t>ELA</a:t>
                      </a:r>
                    </a:p>
                  </a:txBody>
                  <a:tcPr marL="9525" marR="9525" marT="9525" marB="0" anchor="ctr"/>
                </a:tc>
                <a:tc>
                  <a:txBody>
                    <a:bodyPr/>
                    <a:lstStyle/>
                    <a:p>
                      <a:pPr algn="l" fontAlgn="b"/>
                      <a:r>
                        <a:rPr lang="en-US" sz="1200" b="0" i="0" u="none" strike="noStrike" dirty="0">
                          <a:solidFill>
                            <a:srgbClr val="000000"/>
                          </a:solidFill>
                          <a:effectLst/>
                          <a:latin typeface="+mn-lt"/>
                        </a:rPr>
                        <a:t>Reading Literature</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-0.04</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0.23</a:t>
                      </a:r>
                    </a:p>
                  </a:txBody>
                  <a:tcPr marL="9525" marR="9525" marT="9525" marB="0" anchor="ctr"/>
                </a:tc>
                <a:extLst>
                  <a:ext uri="{0D108BD9-81ED-4DB2-BD59-A6C34878D82A}">
                    <a16:rowId xmlns:a16="http://schemas.microsoft.com/office/drawing/2014/main" val="465784688"/>
                  </a:ext>
                </a:extLst>
              </a:tr>
              <a:tr h="254176">
                <a:tc>
                  <a:txBody>
                    <a:bodyPr/>
                    <a:lstStyle/>
                    <a:p>
                      <a:pPr algn="ctr" fontAlgn="b"/>
                      <a:r>
                        <a:rPr lang="en-US" sz="1200" b="0" i="0" u="none" strike="noStrike" dirty="0">
                          <a:solidFill>
                            <a:srgbClr val="000000"/>
                          </a:solidFill>
                          <a:effectLst/>
                          <a:latin typeface="+mn-lt"/>
                        </a:rPr>
                        <a:t>ELA</a:t>
                      </a:r>
                    </a:p>
                  </a:txBody>
                  <a:tcPr marL="9525" marR="9525" marT="9525" marB="0" anchor="ctr"/>
                </a:tc>
                <a:tc>
                  <a:txBody>
                    <a:bodyPr/>
                    <a:lstStyle/>
                    <a:p>
                      <a:pPr algn="l" fontAlgn="b"/>
                      <a:r>
                        <a:rPr lang="en-US" sz="1200" b="0" i="0" u="none" strike="noStrike" dirty="0">
                          <a:solidFill>
                            <a:srgbClr val="000000"/>
                          </a:solidFill>
                          <a:effectLst/>
                          <a:latin typeface="+mn-lt"/>
                        </a:rPr>
                        <a:t>Writing</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0.23</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0.28</a:t>
                      </a:r>
                    </a:p>
                  </a:txBody>
                  <a:tcPr marL="9525" marR="9525" marT="9525" marB="0" anchor="ctr"/>
                </a:tc>
                <a:extLst>
                  <a:ext uri="{0D108BD9-81ED-4DB2-BD59-A6C34878D82A}">
                    <a16:rowId xmlns:a16="http://schemas.microsoft.com/office/drawing/2014/main" val="1141487511"/>
                  </a:ext>
                </a:extLst>
              </a:tr>
              <a:tr h="254176">
                <a:tc>
                  <a:txBody>
                    <a:bodyPr/>
                    <a:lstStyle/>
                    <a:p>
                      <a:pPr algn="ctr" fontAlgn="b"/>
                      <a:r>
                        <a:rPr lang="en-US" sz="1200" b="0" i="0" u="none" strike="noStrike" dirty="0">
                          <a:solidFill>
                            <a:srgbClr val="000000"/>
                          </a:solidFill>
                          <a:effectLst/>
                          <a:latin typeface="+mn-lt"/>
                        </a:rPr>
                        <a:t>Math</a:t>
                      </a:r>
                    </a:p>
                  </a:txBody>
                  <a:tcPr marL="9525" marR="9525" marT="9525" marB="0" anchor="ctr"/>
                </a:tc>
                <a:tc>
                  <a:txBody>
                    <a:bodyPr/>
                    <a:lstStyle/>
                    <a:p>
                      <a:pPr algn="l" fontAlgn="b"/>
                      <a:r>
                        <a:rPr lang="en-US" sz="1200" b="0" i="0" u="none" strike="noStrike">
                          <a:solidFill>
                            <a:srgbClr val="000000"/>
                          </a:solidFill>
                          <a:effectLst/>
                          <a:latin typeface="+mn-lt"/>
                        </a:rPr>
                        <a:t>Algebra</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0.03</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0.24</a:t>
                      </a:r>
                    </a:p>
                  </a:txBody>
                  <a:tcPr marL="9525" marR="9525" marT="9525" marB="0" anchor="ctr"/>
                </a:tc>
                <a:extLst>
                  <a:ext uri="{0D108BD9-81ED-4DB2-BD59-A6C34878D82A}">
                    <a16:rowId xmlns:a16="http://schemas.microsoft.com/office/drawing/2014/main" val="2762425905"/>
                  </a:ext>
                </a:extLst>
              </a:tr>
              <a:tr h="254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a:solidFill>
                            <a:srgbClr val="000000"/>
                          </a:solidFill>
                          <a:effectLst/>
                          <a:latin typeface="+mn-lt"/>
                        </a:rPr>
                        <a:t>Expressions and Equations</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-0.03</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0.30</a:t>
                      </a:r>
                    </a:p>
                  </a:txBody>
                  <a:tcPr marL="9525" marR="9525" marT="9525" marB="0" anchor="ctr"/>
                </a:tc>
                <a:extLst>
                  <a:ext uri="{0D108BD9-81ED-4DB2-BD59-A6C34878D82A}">
                    <a16:rowId xmlns:a16="http://schemas.microsoft.com/office/drawing/2014/main" val="1777771417"/>
                  </a:ext>
                </a:extLst>
              </a:tr>
              <a:tr h="254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a:solidFill>
                            <a:srgbClr val="000000"/>
                          </a:solidFill>
                          <a:effectLst/>
                          <a:latin typeface="+mn-lt"/>
                        </a:rPr>
                        <a:t>Functions</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-0.01</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0.29</a:t>
                      </a:r>
                    </a:p>
                  </a:txBody>
                  <a:tcPr marL="9525" marR="9525" marT="9525" marB="0" anchor="ctr"/>
                </a:tc>
                <a:extLst>
                  <a:ext uri="{0D108BD9-81ED-4DB2-BD59-A6C34878D82A}">
                    <a16:rowId xmlns:a16="http://schemas.microsoft.com/office/drawing/2014/main" val="3690012849"/>
                  </a:ext>
                </a:extLst>
              </a:tr>
              <a:tr h="254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a:solidFill>
                            <a:srgbClr val="000000"/>
                          </a:solidFill>
                          <a:effectLst/>
                          <a:latin typeface="+mn-lt"/>
                        </a:rPr>
                        <a:t>Geometry</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0.03</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0.25</a:t>
                      </a:r>
                    </a:p>
                  </a:txBody>
                  <a:tcPr marL="9525" marR="9525" marT="9525" marB="0" anchor="ctr"/>
                </a:tc>
                <a:extLst>
                  <a:ext uri="{0D108BD9-81ED-4DB2-BD59-A6C34878D82A}">
                    <a16:rowId xmlns:a16="http://schemas.microsoft.com/office/drawing/2014/main" val="2616342881"/>
                  </a:ext>
                </a:extLst>
              </a:tr>
              <a:tr h="254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a:solidFill>
                            <a:srgbClr val="000000"/>
                          </a:solidFill>
                          <a:effectLst/>
                          <a:latin typeface="+mn-lt"/>
                        </a:rPr>
                        <a:t>Measurement and Data</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-0.07</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0.23</a:t>
                      </a:r>
                    </a:p>
                  </a:txBody>
                  <a:tcPr marL="9525" marR="9525" marT="9525" marB="0" anchor="ctr"/>
                </a:tc>
                <a:extLst>
                  <a:ext uri="{0D108BD9-81ED-4DB2-BD59-A6C34878D82A}">
                    <a16:rowId xmlns:a16="http://schemas.microsoft.com/office/drawing/2014/main" val="3164037135"/>
                  </a:ext>
                </a:extLst>
              </a:tr>
              <a:tr h="254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Number and Operations</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0.01</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0.27</a:t>
                      </a:r>
                    </a:p>
                  </a:txBody>
                  <a:tcPr marL="9525" marR="9525" marT="9525" marB="0" anchor="ctr"/>
                </a:tc>
                <a:extLst>
                  <a:ext uri="{0D108BD9-81ED-4DB2-BD59-A6C34878D82A}">
                    <a16:rowId xmlns:a16="http://schemas.microsoft.com/office/drawing/2014/main" val="3220681419"/>
                  </a:ext>
                </a:extLst>
              </a:tr>
              <a:tr h="254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Number and Quantity</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0.15</a:t>
                      </a:r>
                    </a:p>
                  </a:txBody>
                  <a:tcPr marL="9525" marR="9525" marT="9525" marB="0" anchor="ctr"/>
                </a:tc>
                <a:extLst>
                  <a:ext uri="{0D108BD9-81ED-4DB2-BD59-A6C34878D82A}">
                    <a16:rowId xmlns:a16="http://schemas.microsoft.com/office/drawing/2014/main" val="2342531669"/>
                  </a:ext>
                </a:extLst>
              </a:tr>
              <a:tr h="254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a:solidFill>
                            <a:srgbClr val="000000"/>
                          </a:solidFill>
                          <a:effectLst/>
                          <a:latin typeface="+mn-lt"/>
                        </a:rPr>
                        <a:t>Number System</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0.07</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0.25</a:t>
                      </a:r>
                    </a:p>
                  </a:txBody>
                  <a:tcPr marL="9525" marR="9525" marT="9525" marB="0" anchor="ctr"/>
                </a:tc>
                <a:extLst>
                  <a:ext uri="{0D108BD9-81ED-4DB2-BD59-A6C34878D82A}">
                    <a16:rowId xmlns:a16="http://schemas.microsoft.com/office/drawing/2014/main" val="2289882680"/>
                  </a:ext>
                </a:extLst>
              </a:tr>
              <a:tr h="25739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Ratios and Proportional Relationships</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-0.08</a:t>
                      </a:r>
                    </a:p>
                  </a:txBody>
                  <a:tcPr marL="9525" marR="9525" marT="9525" marB="0" anchor="ctr"/>
                </a:tc>
                <a:tc>
                  <a:txBody>
                    <a:bodyPr/>
                    <a:lstStyle/>
                    <a:p>
                      <a:pPr marL="0" algn="ctr" defTabSz="914400" rtl="0" eaLnBrk="1" fontAlgn="b" latinLnBrk="0" hangingPunct="1"/>
                      <a:r>
                        <a:rPr lang="en-US" sz="1200" b="0" i="0" u="none" strike="noStrike" kern="1200">
                          <a:solidFill>
                            <a:srgbClr val="000000"/>
                          </a:solidFill>
                          <a:effectLst/>
                          <a:latin typeface="+mn-lt"/>
                          <a:ea typeface="+mn-ea"/>
                          <a:cs typeface="+mn-cs"/>
                        </a:rPr>
                        <a:t>0.34</a:t>
                      </a:r>
                    </a:p>
                  </a:txBody>
                  <a:tcPr marL="9525" marR="9525" marT="9525" marB="0" anchor="ctr"/>
                </a:tc>
                <a:extLst>
                  <a:ext uri="{0D108BD9-81ED-4DB2-BD59-A6C34878D82A}">
                    <a16:rowId xmlns:a16="http://schemas.microsoft.com/office/drawing/2014/main" val="2267012784"/>
                  </a:ext>
                </a:extLst>
              </a:tr>
              <a:tr h="27369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Math</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l" fontAlgn="b"/>
                      <a:r>
                        <a:rPr lang="en-US" sz="1200" b="0" i="0" u="none" strike="noStrike" dirty="0">
                          <a:solidFill>
                            <a:srgbClr val="000000"/>
                          </a:solidFill>
                          <a:effectLst/>
                          <a:latin typeface="+mn-lt"/>
                        </a:rPr>
                        <a:t>Statistics and Probability</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0.00</a:t>
                      </a:r>
                    </a:p>
                  </a:txBody>
                  <a:tcPr marL="9525" marR="9525" marT="9525" marB="0" anchor="ctr"/>
                </a:tc>
                <a:tc>
                  <a:txBody>
                    <a:bodyPr/>
                    <a:lstStyle/>
                    <a:p>
                      <a:pPr marL="0" algn="ctr" defTabSz="914400" rtl="0" eaLnBrk="1" fontAlgn="b" latinLnBrk="0" hangingPunct="1"/>
                      <a:r>
                        <a:rPr lang="en-US" sz="1200" b="0" i="0" u="none" strike="noStrike" kern="1200" dirty="0">
                          <a:solidFill>
                            <a:srgbClr val="000000"/>
                          </a:solidFill>
                          <a:effectLst/>
                          <a:latin typeface="+mn-lt"/>
                          <a:ea typeface="+mn-ea"/>
                          <a:cs typeface="+mn-cs"/>
                        </a:rPr>
                        <a:t>0.24</a:t>
                      </a:r>
                    </a:p>
                  </a:txBody>
                  <a:tcPr marL="9525" marR="9525" marT="9525" marB="0" anchor="ctr"/>
                </a:tc>
                <a:extLst>
                  <a:ext uri="{0D108BD9-81ED-4DB2-BD59-A6C34878D82A}">
                    <a16:rowId xmlns:a16="http://schemas.microsoft.com/office/drawing/2014/main" val="3367783666"/>
                  </a:ext>
                </a:extLst>
              </a:tr>
            </a:tbl>
          </a:graphicData>
        </a:graphic>
      </p:graphicFrame>
    </p:spTree>
    <p:extLst>
      <p:ext uri="{BB962C8B-B14F-4D97-AF65-F5344CB8AC3E}">
        <p14:creationId xmlns:p14="http://schemas.microsoft.com/office/powerpoint/2010/main" val="2253422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B0FD-6CBC-7144-A438-25D984931C35}"/>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5B7C17D9-D415-8247-8949-651C8D7407A3}"/>
              </a:ext>
            </a:extLst>
          </p:cNvPr>
          <p:cNvSpPr>
            <a:spLocks noGrp="1"/>
          </p:cNvSpPr>
          <p:nvPr>
            <p:ph idx="1"/>
          </p:nvPr>
        </p:nvSpPr>
        <p:spPr/>
        <p:txBody>
          <a:bodyPr>
            <a:normAutofit/>
          </a:bodyPr>
          <a:lstStyle/>
          <a:p>
            <a:r>
              <a:rPr lang="en-US" dirty="0"/>
              <a:t>Summary of 2021 Item Parameter Stability</a:t>
            </a:r>
          </a:p>
          <a:p>
            <a:pPr lvl="1"/>
            <a:r>
              <a:rPr lang="en-US" dirty="0"/>
              <a:t>Mean item parameter shifts are near zero. </a:t>
            </a:r>
          </a:p>
          <a:p>
            <a:pPr lvl="1"/>
            <a:r>
              <a:rPr lang="en-US" dirty="0"/>
              <a:t>The SDs are similar to the past item parameter stability results.</a:t>
            </a:r>
          </a:p>
          <a:p>
            <a:pPr lvl="1"/>
            <a:r>
              <a:rPr lang="en-US" dirty="0"/>
              <a:t>The range of differences is generally narrower than past item parameter stability results. </a:t>
            </a:r>
          </a:p>
          <a:p>
            <a:pPr lvl="1"/>
            <a:r>
              <a:rPr lang="en-US" dirty="0"/>
              <a:t>Differences are generally small and non-uniform</a:t>
            </a:r>
          </a:p>
        </p:txBody>
      </p:sp>
    </p:spTree>
    <p:extLst>
      <p:ext uri="{BB962C8B-B14F-4D97-AF65-F5344CB8AC3E}">
        <p14:creationId xmlns:p14="http://schemas.microsoft.com/office/powerpoint/2010/main" val="1650724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32</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p:txBody>
          <a:bodyPr>
            <a:normAutofit/>
          </a:bodyPr>
          <a:lstStyle/>
          <a:p>
            <a:r>
              <a:rPr lang="en-US" sz="3200" i="1" dirty="0"/>
              <a:t>Academic Impact Study </a:t>
            </a:r>
          </a:p>
        </p:txBody>
      </p:sp>
    </p:spTree>
    <p:extLst>
      <p:ext uri="{BB962C8B-B14F-4D97-AF65-F5344CB8AC3E}">
        <p14:creationId xmlns:p14="http://schemas.microsoft.com/office/powerpoint/2010/main" val="102525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F542-B9F2-4224-8F08-D261A1F4CAE4}"/>
              </a:ext>
            </a:extLst>
          </p:cNvPr>
          <p:cNvSpPr>
            <a:spLocks noGrp="1"/>
          </p:cNvSpPr>
          <p:nvPr>
            <p:ph type="title"/>
          </p:nvPr>
        </p:nvSpPr>
        <p:spPr/>
        <p:txBody>
          <a:bodyPr/>
          <a:lstStyle/>
          <a:p>
            <a:r>
              <a:rPr lang="en-US" dirty="0"/>
              <a:t>Academic Impact Study </a:t>
            </a:r>
          </a:p>
        </p:txBody>
      </p:sp>
      <p:sp>
        <p:nvSpPr>
          <p:cNvPr id="3" name="Content Placeholder 2">
            <a:extLst>
              <a:ext uri="{FF2B5EF4-FFF2-40B4-BE49-F238E27FC236}">
                <a16:creationId xmlns:a16="http://schemas.microsoft.com/office/drawing/2014/main" id="{9DB20999-7304-422C-9798-79E09B68251C}"/>
              </a:ext>
            </a:extLst>
          </p:cNvPr>
          <p:cNvSpPr>
            <a:spLocks noGrp="1"/>
          </p:cNvSpPr>
          <p:nvPr>
            <p:ph idx="1"/>
          </p:nvPr>
        </p:nvSpPr>
        <p:spPr/>
        <p:txBody>
          <a:bodyPr>
            <a:normAutofit/>
          </a:bodyPr>
          <a:lstStyle/>
          <a:p>
            <a:pPr marL="0" indent="0">
              <a:buNone/>
            </a:pPr>
            <a:r>
              <a:rPr lang="en-US" dirty="0"/>
              <a:t>We will share results of an ongoing study being conducted by the Center for Assessment.  Draft results were presented at the December 2021 TAC.  </a:t>
            </a:r>
          </a:p>
          <a:p>
            <a:pPr marL="0" indent="0">
              <a:buNone/>
            </a:pPr>
            <a:endParaRPr lang="en-US" dirty="0"/>
          </a:p>
          <a:p>
            <a:pPr marL="0" indent="0">
              <a:buNone/>
            </a:pPr>
            <a:r>
              <a:rPr lang="en-US" dirty="0"/>
              <a:t>Research Question: To the extent that matched samples can be constructed, what do the results of a “fair comparison” illustrate in terms of comparative performance between the 2020-2021 and 2018-2019 school years?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F09E98-9FD6-4A95-A198-5906B789CD02}"/>
              </a:ext>
            </a:extLst>
          </p:cNvPr>
          <p:cNvSpPr>
            <a:spLocks noGrp="1"/>
          </p:cNvSpPr>
          <p:nvPr>
            <p:ph type="sldNum" sz="quarter" idx="12"/>
          </p:nvPr>
        </p:nvSpPr>
        <p:spPr>
          <a:xfrm>
            <a:off x="10875408" y="6356350"/>
            <a:ext cx="478392"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46437-FB54-6645-A161-6F1D4D8472AD}" type="slidenum">
              <a:rPr lang="en-US" smtClean="0"/>
              <a:pPr/>
              <a:t>33</a:t>
            </a:fld>
            <a:endParaRPr lang="en-US"/>
          </a:p>
        </p:txBody>
      </p:sp>
    </p:spTree>
    <p:extLst>
      <p:ext uri="{BB962C8B-B14F-4D97-AF65-F5344CB8AC3E}">
        <p14:creationId xmlns:p14="http://schemas.microsoft.com/office/powerpoint/2010/main" val="227479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B8B2-13D8-45D4-B2EC-91D77D72D10B}"/>
              </a:ext>
            </a:extLst>
          </p:cNvPr>
          <p:cNvSpPr>
            <a:spLocks noGrp="1"/>
          </p:cNvSpPr>
          <p:nvPr>
            <p:ph type="title"/>
          </p:nvPr>
        </p:nvSpPr>
        <p:spPr/>
        <p:txBody>
          <a:bodyPr/>
          <a:lstStyle/>
          <a:p>
            <a:r>
              <a:rPr lang="en-US" dirty="0"/>
              <a:t>Computing the Fair Trend Metric </a:t>
            </a:r>
          </a:p>
        </p:txBody>
      </p:sp>
      <p:sp>
        <p:nvSpPr>
          <p:cNvPr id="3" name="Content Placeholder 2">
            <a:extLst>
              <a:ext uri="{FF2B5EF4-FFF2-40B4-BE49-F238E27FC236}">
                <a16:creationId xmlns:a16="http://schemas.microsoft.com/office/drawing/2014/main" id="{3D6320DB-2C45-45DF-9003-6986D8841A44}"/>
              </a:ext>
            </a:extLst>
          </p:cNvPr>
          <p:cNvSpPr>
            <a:spLocks noGrp="1"/>
          </p:cNvSpPr>
          <p:nvPr>
            <p:ph idx="1"/>
          </p:nvPr>
        </p:nvSpPr>
        <p:spPr>
          <a:xfrm>
            <a:off x="838200" y="3078825"/>
            <a:ext cx="10515600" cy="2582863"/>
          </a:xfrm>
        </p:spPr>
        <p:txBody>
          <a:bodyPr>
            <a:normAutofit fontScale="70000" lnSpcReduction="20000"/>
          </a:bodyPr>
          <a:lstStyle/>
          <a:p>
            <a:pPr marL="514350" indent="-514350">
              <a:buFont typeface="+mj-lt"/>
              <a:buAutoNum type="arabicPeriod"/>
            </a:pPr>
            <a:r>
              <a:rPr lang="en-US" sz="2800" dirty="0"/>
              <a:t>Identify students in school 𝑠 and grade 3 in 2019 (Cell C) who have comparable test scores in grade 5 in 2021 (Cell D).</a:t>
            </a:r>
          </a:p>
          <a:p>
            <a:pPr marL="514350" indent="-514350">
              <a:buFont typeface="+mj-lt"/>
              <a:buAutoNum type="arabicPeriod"/>
            </a:pPr>
            <a:r>
              <a:rPr lang="en-US" sz="2800" dirty="0"/>
              <a:t>Find their same-score ‘academic peers’ in 2017, in grade 3 (Cell A).</a:t>
            </a:r>
          </a:p>
          <a:p>
            <a:pPr marL="457200" lvl="1" indent="0">
              <a:buNone/>
            </a:pPr>
            <a:r>
              <a:rPr lang="en-US" sz="2400" dirty="0">
                <a:solidFill>
                  <a:schemeClr val="accent1"/>
                </a:solidFill>
              </a:rPr>
              <a:t>We used case-control matching, similar to propensity score or ‘nearest neighbor’ techniques.  Criteria were set to identify exact matches without replacement.  </a:t>
            </a:r>
          </a:p>
          <a:p>
            <a:pPr marL="514350" indent="-514350">
              <a:buFont typeface="+mj-lt"/>
              <a:buAutoNum type="arabicPeriod"/>
            </a:pPr>
            <a:r>
              <a:rPr lang="en-US" sz="2800" dirty="0"/>
              <a:t>Report the academic outcomes of these academic peers in 2019 in grade 5 (Cell B). The Fair Trend compares observed scores in Cell D to the scores of academic peers in Cell B.</a:t>
            </a:r>
          </a:p>
          <a:p>
            <a:endParaRPr lang="en-US" dirty="0"/>
          </a:p>
        </p:txBody>
      </p:sp>
      <p:sp>
        <p:nvSpPr>
          <p:cNvPr id="4" name="Slide Number Placeholder 3">
            <a:extLst>
              <a:ext uri="{FF2B5EF4-FFF2-40B4-BE49-F238E27FC236}">
                <a16:creationId xmlns:a16="http://schemas.microsoft.com/office/drawing/2014/main" id="{1651E79D-AC73-4180-B9FB-C12CB83A31FF}"/>
              </a:ext>
            </a:extLst>
          </p:cNvPr>
          <p:cNvSpPr>
            <a:spLocks noGrp="1"/>
          </p:cNvSpPr>
          <p:nvPr>
            <p:ph type="sldNum" sz="quarter" idx="12"/>
          </p:nvPr>
        </p:nvSpPr>
        <p:spPr>
          <a:xfrm>
            <a:off x="10875408" y="6356350"/>
            <a:ext cx="478392"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46437-FB54-6645-A161-6F1D4D8472AD}" type="slidenum">
              <a:rPr lang="en-US" smtClean="0"/>
              <a:pPr/>
              <a:t>34</a:t>
            </a:fld>
            <a:endParaRPr lang="en-US"/>
          </a:p>
        </p:txBody>
      </p:sp>
      <p:pic>
        <p:nvPicPr>
          <p:cNvPr id="6" name="Picture 5" descr="Chart, diagram&#10;&#10;Description automatically generated with medium confidence">
            <a:extLst>
              <a:ext uri="{FF2B5EF4-FFF2-40B4-BE49-F238E27FC236}">
                <a16:creationId xmlns:a16="http://schemas.microsoft.com/office/drawing/2014/main" id="{6E9C8272-ACBB-40C6-99EF-6D2D76AC74C3}"/>
              </a:ext>
            </a:extLst>
          </p:cNvPr>
          <p:cNvPicPr>
            <a:picLocks noChangeAspect="1"/>
          </p:cNvPicPr>
          <p:nvPr/>
        </p:nvPicPr>
        <p:blipFill>
          <a:blip r:embed="rId2"/>
          <a:stretch>
            <a:fillRect/>
          </a:stretch>
        </p:blipFill>
        <p:spPr>
          <a:xfrm>
            <a:off x="2428418" y="1042870"/>
            <a:ext cx="6345237" cy="1599106"/>
          </a:xfrm>
          <a:prstGeom prst="rect">
            <a:avLst/>
          </a:prstGeom>
        </p:spPr>
      </p:pic>
    </p:spTree>
    <p:extLst>
      <p:ext uri="{BB962C8B-B14F-4D97-AF65-F5344CB8AC3E}">
        <p14:creationId xmlns:p14="http://schemas.microsoft.com/office/powerpoint/2010/main" val="311300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692E-49DF-0643-966E-1F0963A33491}"/>
              </a:ext>
            </a:extLst>
          </p:cNvPr>
          <p:cNvSpPr>
            <a:spLocks noGrp="1"/>
          </p:cNvSpPr>
          <p:nvPr>
            <p:ph type="title"/>
          </p:nvPr>
        </p:nvSpPr>
        <p:spPr/>
        <p:txBody>
          <a:bodyPr>
            <a:normAutofit fontScale="90000"/>
          </a:bodyPr>
          <a:lstStyle/>
          <a:p>
            <a:r>
              <a:rPr lang="en-US" dirty="0"/>
              <a:t>Summary of Results – ELA &amp; Math Scale Scores</a:t>
            </a:r>
          </a:p>
        </p:txBody>
      </p:sp>
      <p:sp>
        <p:nvSpPr>
          <p:cNvPr id="4" name="Slide Number Placeholder 3">
            <a:extLst>
              <a:ext uri="{FF2B5EF4-FFF2-40B4-BE49-F238E27FC236}">
                <a16:creationId xmlns:a16="http://schemas.microsoft.com/office/drawing/2014/main" id="{9942EC0C-D68A-9E4A-9E11-011D9A7E5111}"/>
              </a:ext>
            </a:extLst>
          </p:cNvPr>
          <p:cNvSpPr>
            <a:spLocks noGrp="1"/>
          </p:cNvSpPr>
          <p:nvPr>
            <p:ph type="sldNum" sz="quarter" idx="12"/>
          </p:nvPr>
        </p:nvSpPr>
        <p:spPr>
          <a:xfrm>
            <a:off x="10875408" y="6356350"/>
            <a:ext cx="478392"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46437-FB54-6645-A161-6F1D4D8472AD}" type="slidenum">
              <a:rPr lang="en-US" smtClean="0"/>
              <a:pPr/>
              <a:t>35</a:t>
            </a:fld>
            <a:endParaRPr lang="en-US"/>
          </a:p>
        </p:txBody>
      </p:sp>
      <p:pic>
        <p:nvPicPr>
          <p:cNvPr id="7" name="Picture 6">
            <a:extLst>
              <a:ext uri="{FF2B5EF4-FFF2-40B4-BE49-F238E27FC236}">
                <a16:creationId xmlns:a16="http://schemas.microsoft.com/office/drawing/2014/main" id="{00AA63AD-F17F-4A4C-BB78-84E6463A9E9E}"/>
              </a:ext>
            </a:extLst>
          </p:cNvPr>
          <p:cNvPicPr>
            <a:picLocks noChangeAspect="1"/>
          </p:cNvPicPr>
          <p:nvPr/>
        </p:nvPicPr>
        <p:blipFill>
          <a:blip r:embed="rId2"/>
          <a:stretch>
            <a:fillRect/>
          </a:stretch>
        </p:blipFill>
        <p:spPr>
          <a:xfrm>
            <a:off x="653563" y="1644654"/>
            <a:ext cx="10461041" cy="1981607"/>
          </a:xfrm>
          <a:prstGeom prst="rect">
            <a:avLst/>
          </a:prstGeom>
        </p:spPr>
      </p:pic>
      <p:cxnSp>
        <p:nvCxnSpPr>
          <p:cNvPr id="9" name="Straight Arrow Connector 8">
            <a:extLst>
              <a:ext uri="{FF2B5EF4-FFF2-40B4-BE49-F238E27FC236}">
                <a16:creationId xmlns:a16="http://schemas.microsoft.com/office/drawing/2014/main" id="{99C2950C-813E-3747-990C-91D37B100769}"/>
              </a:ext>
            </a:extLst>
          </p:cNvPr>
          <p:cNvCxnSpPr/>
          <p:nvPr/>
        </p:nvCxnSpPr>
        <p:spPr>
          <a:xfrm flipV="1">
            <a:off x="4038600" y="3799972"/>
            <a:ext cx="1214336" cy="7942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759C5FD8-0979-754A-9DA7-D2509F999C8C}"/>
              </a:ext>
            </a:extLst>
          </p:cNvPr>
          <p:cNvSpPr txBox="1"/>
          <p:nvPr/>
        </p:nvSpPr>
        <p:spPr>
          <a:xfrm>
            <a:off x="585112" y="4714438"/>
            <a:ext cx="9338553" cy="707886"/>
          </a:xfrm>
          <a:prstGeom prst="rect">
            <a:avLst/>
          </a:prstGeom>
          <a:noFill/>
        </p:spPr>
        <p:txBody>
          <a:bodyPr wrap="square" rtlCol="0">
            <a:spAutoFit/>
          </a:bodyPr>
          <a:lstStyle/>
          <a:p>
            <a:r>
              <a:rPr lang="en-US" sz="2000" i="1" dirty="0"/>
              <a:t>Values in bottom right cells can be regarded as the estimated academic impact based on the fair trend</a:t>
            </a:r>
          </a:p>
        </p:txBody>
      </p:sp>
    </p:spTree>
    <p:extLst>
      <p:ext uri="{BB962C8B-B14F-4D97-AF65-F5344CB8AC3E}">
        <p14:creationId xmlns:p14="http://schemas.microsoft.com/office/powerpoint/2010/main" val="413479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F080-1436-E044-93D4-75D11D2EA263}"/>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8C6A90C4-6D14-BE4D-8E33-32B278CBA1E5}"/>
              </a:ext>
            </a:extLst>
          </p:cNvPr>
          <p:cNvSpPr>
            <a:spLocks noGrp="1"/>
          </p:cNvSpPr>
          <p:nvPr>
            <p:ph idx="1"/>
          </p:nvPr>
        </p:nvSpPr>
        <p:spPr/>
        <p:txBody>
          <a:bodyPr>
            <a:normAutofit/>
          </a:bodyPr>
          <a:lstStyle/>
          <a:p>
            <a:r>
              <a:rPr lang="en-US" dirty="0"/>
              <a:t>The differences in estimated academic impact based on cohort adjusted estimates or ‘fair trend’ are slightly larger but overall </a:t>
            </a:r>
            <a:r>
              <a:rPr lang="en-US" u="sng" dirty="0"/>
              <a:t>very similar </a:t>
            </a:r>
            <a:r>
              <a:rPr lang="en-US" dirty="0"/>
              <a:t>to the values from the non-adjusted trend</a:t>
            </a:r>
          </a:p>
          <a:p>
            <a:r>
              <a:rPr lang="en-US" dirty="0"/>
              <a:t>This is logical given the high participation rate in 2021 and the similar characteristics of the actual versus peer adjusted cohorts </a:t>
            </a:r>
          </a:p>
          <a:p>
            <a:r>
              <a:rPr lang="en-US" dirty="0"/>
              <a:t>Assuming these results hold across grades and content areas, MDE can interpret 2019 to 2021 achievement patterns as a credible reflection of academic impact.</a:t>
            </a:r>
          </a:p>
        </p:txBody>
      </p:sp>
      <p:sp>
        <p:nvSpPr>
          <p:cNvPr id="4" name="Slide Number Placeholder 3">
            <a:extLst>
              <a:ext uri="{FF2B5EF4-FFF2-40B4-BE49-F238E27FC236}">
                <a16:creationId xmlns:a16="http://schemas.microsoft.com/office/drawing/2014/main" id="{C273ACC5-BD9B-E34C-B4CE-1EAE4346B45B}"/>
              </a:ext>
            </a:extLst>
          </p:cNvPr>
          <p:cNvSpPr>
            <a:spLocks noGrp="1"/>
          </p:cNvSpPr>
          <p:nvPr>
            <p:ph type="sldNum" sz="quarter" idx="12"/>
          </p:nvPr>
        </p:nvSpPr>
        <p:spPr>
          <a:xfrm>
            <a:off x="10875408" y="6356350"/>
            <a:ext cx="478392"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46437-FB54-6645-A161-6F1D4D8472AD}" type="slidenum">
              <a:rPr lang="en-US" smtClean="0"/>
              <a:pPr/>
              <a:t>36</a:t>
            </a:fld>
            <a:endParaRPr lang="en-US"/>
          </a:p>
        </p:txBody>
      </p:sp>
    </p:spTree>
    <p:extLst>
      <p:ext uri="{BB962C8B-B14F-4D97-AF65-F5344CB8AC3E}">
        <p14:creationId xmlns:p14="http://schemas.microsoft.com/office/powerpoint/2010/main" val="341319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37</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p:txBody>
          <a:bodyPr>
            <a:normAutofit/>
          </a:bodyPr>
          <a:lstStyle/>
          <a:p>
            <a:r>
              <a:rPr lang="en-US" sz="3200" i="1" dirty="0"/>
              <a:t>School Level Variability </a:t>
            </a:r>
          </a:p>
        </p:txBody>
      </p:sp>
    </p:spTree>
    <p:extLst>
      <p:ext uri="{BB962C8B-B14F-4D97-AF65-F5344CB8AC3E}">
        <p14:creationId xmlns:p14="http://schemas.microsoft.com/office/powerpoint/2010/main" val="1236546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F080-1436-E044-93D4-75D11D2EA263}"/>
              </a:ext>
            </a:extLst>
          </p:cNvPr>
          <p:cNvSpPr>
            <a:spLocks noGrp="1"/>
          </p:cNvSpPr>
          <p:nvPr>
            <p:ph type="title"/>
          </p:nvPr>
        </p:nvSpPr>
        <p:spPr/>
        <p:txBody>
          <a:bodyPr/>
          <a:lstStyle/>
          <a:p>
            <a:r>
              <a:rPr lang="en-US" dirty="0"/>
              <a:t>Math Scale Score Change by Grade</a:t>
            </a:r>
          </a:p>
        </p:txBody>
      </p:sp>
      <p:sp>
        <p:nvSpPr>
          <p:cNvPr id="4" name="Slide Number Placeholder 3">
            <a:extLst>
              <a:ext uri="{FF2B5EF4-FFF2-40B4-BE49-F238E27FC236}">
                <a16:creationId xmlns:a16="http://schemas.microsoft.com/office/drawing/2014/main" id="{C273ACC5-BD9B-E34C-B4CE-1EAE4346B45B}"/>
              </a:ext>
            </a:extLst>
          </p:cNvPr>
          <p:cNvSpPr>
            <a:spLocks noGrp="1"/>
          </p:cNvSpPr>
          <p:nvPr>
            <p:ph type="sldNum" sz="quarter" idx="12"/>
          </p:nvPr>
        </p:nvSpPr>
        <p:spPr>
          <a:xfrm>
            <a:off x="10875408" y="6356350"/>
            <a:ext cx="478392"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46437-FB54-6645-A161-6F1D4D8472AD}" type="slidenum">
              <a:rPr lang="en-US" smtClean="0"/>
              <a:pPr/>
              <a:t>38</a:t>
            </a:fld>
            <a:endParaRPr lang="en-US"/>
          </a:p>
        </p:txBody>
      </p:sp>
      <p:sp>
        <p:nvSpPr>
          <p:cNvPr id="5" name="Footer Placeholder 4">
            <a:extLst>
              <a:ext uri="{FF2B5EF4-FFF2-40B4-BE49-F238E27FC236}">
                <a16:creationId xmlns:a16="http://schemas.microsoft.com/office/drawing/2014/main" id="{E035C711-7880-5147-AC5E-84BF5DCEDAB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MS TAC December 9, 2021</a:t>
            </a:r>
            <a:endParaRPr lang="en-US" dirty="0"/>
          </a:p>
        </p:txBody>
      </p:sp>
      <p:pic>
        <p:nvPicPr>
          <p:cNvPr id="14" name="Picture 13">
            <a:extLst>
              <a:ext uri="{FF2B5EF4-FFF2-40B4-BE49-F238E27FC236}">
                <a16:creationId xmlns:a16="http://schemas.microsoft.com/office/drawing/2014/main" id="{CB2F46CD-9A77-AF4D-BE8F-2E5C790346B3}"/>
              </a:ext>
            </a:extLst>
          </p:cNvPr>
          <p:cNvPicPr>
            <a:picLocks noChangeAspect="1"/>
          </p:cNvPicPr>
          <p:nvPr/>
        </p:nvPicPr>
        <p:blipFill>
          <a:blip r:embed="rId2"/>
          <a:stretch>
            <a:fillRect/>
          </a:stretch>
        </p:blipFill>
        <p:spPr>
          <a:xfrm>
            <a:off x="412619" y="1244000"/>
            <a:ext cx="7953616" cy="5112350"/>
          </a:xfrm>
          <a:prstGeom prst="rect">
            <a:avLst/>
          </a:prstGeom>
        </p:spPr>
      </p:pic>
      <p:sp>
        <p:nvSpPr>
          <p:cNvPr id="15" name="TextBox 14">
            <a:extLst>
              <a:ext uri="{FF2B5EF4-FFF2-40B4-BE49-F238E27FC236}">
                <a16:creationId xmlns:a16="http://schemas.microsoft.com/office/drawing/2014/main" id="{E9B0F569-9ADD-954F-A556-C437D2BE3F26}"/>
              </a:ext>
            </a:extLst>
          </p:cNvPr>
          <p:cNvSpPr txBox="1"/>
          <p:nvPr/>
        </p:nvSpPr>
        <p:spPr>
          <a:xfrm>
            <a:off x="9012620" y="1268800"/>
            <a:ext cx="2984939" cy="3695862"/>
          </a:xfrm>
          <a:prstGeom prst="rect">
            <a:avLst/>
          </a:prstGeom>
        </p:spPr>
        <p:txBody>
          <a:bodyPr vert="horz" wrap="square" lIns="91440" tIns="45720" rIns="91440" bIns="45720" rtlCol="0" anchor="ctr">
            <a:noAutofit/>
          </a:bodyPr>
          <a:lstStyle/>
          <a:p>
            <a:pPr algn="l" fontAlgn="base"/>
            <a:r>
              <a:rPr lang="en-US" sz="1600" b="1" dirty="0">
                <a:solidFill>
                  <a:schemeClr val="accent6">
                    <a:lumMod val="75000"/>
                  </a:schemeClr>
                </a:solidFill>
                <a:latin typeface="Arial" panose="020B0604020202020204" pitchFamily="34" charset="0"/>
                <a:cs typeface="Arial" panose="020B0604020202020204" pitchFamily="34" charset="0"/>
              </a:rPr>
              <a:t>Blue</a:t>
            </a:r>
            <a:r>
              <a:rPr lang="en-US" sz="1600" b="1" dirty="0">
                <a:solidFill>
                  <a:srgbClr val="003B71"/>
                </a:solidFill>
                <a:latin typeface="Arial" panose="020B0604020202020204" pitchFamily="34" charset="0"/>
                <a:cs typeface="Arial" panose="020B0604020202020204" pitchFamily="34" charset="0"/>
              </a:rPr>
              <a:t> box plots represent scale score changes from 2017 to 2019.  </a:t>
            </a:r>
          </a:p>
          <a:p>
            <a:pPr algn="l" fontAlgn="base"/>
            <a:endParaRPr lang="en-US" sz="1600" b="1" dirty="0">
              <a:solidFill>
                <a:srgbClr val="003B71"/>
              </a:solidFill>
              <a:latin typeface="Arial" panose="020B0604020202020204" pitchFamily="34" charset="0"/>
              <a:cs typeface="Arial" panose="020B0604020202020204" pitchFamily="34" charset="0"/>
            </a:endParaRPr>
          </a:p>
          <a:p>
            <a:pPr fontAlgn="base"/>
            <a:r>
              <a:rPr lang="en-US" sz="1600" b="1" dirty="0">
                <a:solidFill>
                  <a:srgbClr val="FF0000"/>
                </a:solidFill>
                <a:latin typeface="Arial" panose="020B0604020202020204" pitchFamily="34" charset="0"/>
                <a:cs typeface="Arial" panose="020B0604020202020204" pitchFamily="34" charset="0"/>
              </a:rPr>
              <a:t>Red</a:t>
            </a:r>
            <a:r>
              <a:rPr lang="en-US" sz="1600" b="1" dirty="0">
                <a:solidFill>
                  <a:srgbClr val="003B71"/>
                </a:solidFill>
                <a:latin typeface="Arial" panose="020B0604020202020204" pitchFamily="34" charset="0"/>
                <a:cs typeface="Arial" panose="020B0604020202020204" pitchFamily="34" charset="0"/>
              </a:rPr>
              <a:t> box plots represent scale score changes from 2019 to 2021.  </a:t>
            </a:r>
          </a:p>
          <a:p>
            <a:pPr algn="l" fontAlgn="base"/>
            <a:endParaRPr lang="en-US" sz="1600" b="1" dirty="0">
              <a:solidFill>
                <a:srgbClr val="003B71"/>
              </a:solidFill>
              <a:latin typeface="Arial" panose="020B0604020202020204" pitchFamily="34" charset="0"/>
              <a:cs typeface="Arial" panose="020B0604020202020204" pitchFamily="34" charset="0"/>
            </a:endParaRPr>
          </a:p>
          <a:p>
            <a:pPr algn="l" fontAlgn="base"/>
            <a:r>
              <a:rPr lang="en-US" sz="1400" b="1" dirty="0">
                <a:solidFill>
                  <a:srgbClr val="003B71"/>
                </a:solidFill>
                <a:latin typeface="Arial" panose="020B0604020202020204" pitchFamily="34" charset="0"/>
                <a:cs typeface="Arial" panose="020B0604020202020204" pitchFamily="34" charset="0"/>
              </a:rPr>
              <a:t>Box: Middle 50% of schools.</a:t>
            </a:r>
          </a:p>
          <a:p>
            <a:pPr algn="l" fontAlgn="base"/>
            <a:r>
              <a:rPr lang="en-US" sz="1400" b="1" dirty="0">
                <a:solidFill>
                  <a:srgbClr val="003B71"/>
                </a:solidFill>
                <a:latin typeface="Arial" panose="020B0604020202020204" pitchFamily="34" charset="0"/>
                <a:cs typeface="Arial" panose="020B0604020202020204" pitchFamily="34" charset="0"/>
              </a:rPr>
              <a:t>Whiskers: 95% range of school</a:t>
            </a:r>
          </a:p>
          <a:p>
            <a:pPr algn="l" fontAlgn="base"/>
            <a:r>
              <a:rPr lang="en-US" sz="1400" b="1" dirty="0">
                <a:solidFill>
                  <a:srgbClr val="003B71"/>
                </a:solidFill>
                <a:latin typeface="Arial" panose="020B0604020202020204" pitchFamily="34" charset="0"/>
                <a:cs typeface="Arial" panose="020B0604020202020204" pitchFamily="34" charset="0"/>
              </a:rPr>
              <a:t>Dots: Outliers</a:t>
            </a:r>
          </a:p>
        </p:txBody>
      </p:sp>
      <p:sp>
        <p:nvSpPr>
          <p:cNvPr id="16" name="TextBox 15">
            <a:extLst>
              <a:ext uri="{FF2B5EF4-FFF2-40B4-BE49-F238E27FC236}">
                <a16:creationId xmlns:a16="http://schemas.microsoft.com/office/drawing/2014/main" id="{059E7EAF-5816-6A48-9913-B2DC11E0DDF2}"/>
              </a:ext>
            </a:extLst>
          </p:cNvPr>
          <p:cNvSpPr txBox="1"/>
          <p:nvPr/>
        </p:nvSpPr>
        <p:spPr>
          <a:xfrm>
            <a:off x="10047890" y="1244000"/>
            <a:ext cx="914400" cy="914400"/>
          </a:xfrm>
          <a:prstGeom prst="rect">
            <a:avLst/>
          </a:prstGeom>
        </p:spPr>
        <p:txBody>
          <a:bodyPr vert="horz" wrap="none" lIns="91440" tIns="45720" rIns="91440" bIns="45720" rtlCol="0" anchor="ctr">
            <a:noAutofit/>
          </a:bodyPr>
          <a:lstStyle/>
          <a:p>
            <a:pPr algn="l" fontAlgn="base"/>
            <a:endParaRPr lang="en-US" sz="8000" b="1" dirty="0">
              <a:solidFill>
                <a:srgbClr val="003B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05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F080-1436-E044-93D4-75D11D2EA263}"/>
              </a:ext>
            </a:extLst>
          </p:cNvPr>
          <p:cNvSpPr>
            <a:spLocks noGrp="1"/>
          </p:cNvSpPr>
          <p:nvPr>
            <p:ph type="title"/>
          </p:nvPr>
        </p:nvSpPr>
        <p:spPr/>
        <p:txBody>
          <a:bodyPr/>
          <a:lstStyle/>
          <a:p>
            <a:r>
              <a:rPr lang="en-US" dirty="0"/>
              <a:t>ELA Scale Score Change by Grade</a:t>
            </a:r>
          </a:p>
        </p:txBody>
      </p:sp>
      <p:sp>
        <p:nvSpPr>
          <p:cNvPr id="4" name="Slide Number Placeholder 3">
            <a:extLst>
              <a:ext uri="{FF2B5EF4-FFF2-40B4-BE49-F238E27FC236}">
                <a16:creationId xmlns:a16="http://schemas.microsoft.com/office/drawing/2014/main" id="{C273ACC5-BD9B-E34C-B4CE-1EAE4346B45B}"/>
              </a:ext>
            </a:extLst>
          </p:cNvPr>
          <p:cNvSpPr>
            <a:spLocks noGrp="1"/>
          </p:cNvSpPr>
          <p:nvPr>
            <p:ph type="sldNum" sz="quarter" idx="12"/>
          </p:nvPr>
        </p:nvSpPr>
        <p:spPr>
          <a:xfrm>
            <a:off x="10875408" y="6356350"/>
            <a:ext cx="478392"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546437-FB54-6645-A161-6F1D4D8472AD}" type="slidenum">
              <a:rPr lang="en-US" smtClean="0"/>
              <a:pPr/>
              <a:t>39</a:t>
            </a:fld>
            <a:endParaRPr lang="en-US"/>
          </a:p>
        </p:txBody>
      </p:sp>
      <p:sp>
        <p:nvSpPr>
          <p:cNvPr id="5" name="Footer Placeholder 4">
            <a:extLst>
              <a:ext uri="{FF2B5EF4-FFF2-40B4-BE49-F238E27FC236}">
                <a16:creationId xmlns:a16="http://schemas.microsoft.com/office/drawing/2014/main" id="{E035C711-7880-5147-AC5E-84BF5DCEDAB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chemeClr val="tx1">
                    <a:tint val="75000"/>
                  </a:schemeClr>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MS TAC December 9, 2021</a:t>
            </a:r>
            <a:endParaRPr lang="en-US" dirty="0"/>
          </a:p>
        </p:txBody>
      </p:sp>
      <p:pic>
        <p:nvPicPr>
          <p:cNvPr id="7" name="Picture 6">
            <a:extLst>
              <a:ext uri="{FF2B5EF4-FFF2-40B4-BE49-F238E27FC236}">
                <a16:creationId xmlns:a16="http://schemas.microsoft.com/office/drawing/2014/main" id="{B8687E66-7A82-CC4F-A2AB-08842F9B500F}"/>
              </a:ext>
            </a:extLst>
          </p:cNvPr>
          <p:cNvPicPr>
            <a:picLocks noChangeAspect="1"/>
          </p:cNvPicPr>
          <p:nvPr/>
        </p:nvPicPr>
        <p:blipFill>
          <a:blip r:embed="rId2"/>
          <a:stretch>
            <a:fillRect/>
          </a:stretch>
        </p:blipFill>
        <p:spPr>
          <a:xfrm>
            <a:off x="585787" y="1191302"/>
            <a:ext cx="7943851" cy="5096055"/>
          </a:xfrm>
          <a:prstGeom prst="rect">
            <a:avLst/>
          </a:prstGeom>
        </p:spPr>
      </p:pic>
      <p:sp>
        <p:nvSpPr>
          <p:cNvPr id="9" name="TextBox 8">
            <a:extLst>
              <a:ext uri="{FF2B5EF4-FFF2-40B4-BE49-F238E27FC236}">
                <a16:creationId xmlns:a16="http://schemas.microsoft.com/office/drawing/2014/main" id="{625B5D6C-1B3C-CA48-A2F4-2FF9FCE110F9}"/>
              </a:ext>
            </a:extLst>
          </p:cNvPr>
          <p:cNvSpPr txBox="1"/>
          <p:nvPr/>
        </p:nvSpPr>
        <p:spPr>
          <a:xfrm>
            <a:off x="8713075" y="1244000"/>
            <a:ext cx="2984939" cy="3695862"/>
          </a:xfrm>
          <a:prstGeom prst="rect">
            <a:avLst/>
          </a:prstGeom>
        </p:spPr>
        <p:txBody>
          <a:bodyPr vert="horz" wrap="square" lIns="91440" tIns="45720" rIns="91440" bIns="45720" rtlCol="0" anchor="ctr">
            <a:noAutofit/>
          </a:bodyPr>
          <a:lstStyle/>
          <a:p>
            <a:pPr algn="l" fontAlgn="base"/>
            <a:r>
              <a:rPr lang="en-US" sz="1600" b="1" dirty="0">
                <a:solidFill>
                  <a:schemeClr val="accent6">
                    <a:lumMod val="75000"/>
                  </a:schemeClr>
                </a:solidFill>
                <a:latin typeface="Arial" panose="020B0604020202020204" pitchFamily="34" charset="0"/>
                <a:cs typeface="Arial" panose="020B0604020202020204" pitchFamily="34" charset="0"/>
              </a:rPr>
              <a:t>Blue</a:t>
            </a:r>
            <a:r>
              <a:rPr lang="en-US" sz="1600" b="1" dirty="0">
                <a:solidFill>
                  <a:srgbClr val="003B71"/>
                </a:solidFill>
                <a:latin typeface="Arial" panose="020B0604020202020204" pitchFamily="34" charset="0"/>
                <a:cs typeface="Arial" panose="020B0604020202020204" pitchFamily="34" charset="0"/>
              </a:rPr>
              <a:t> box plots represent scale score changes from 2017 to 2019.  </a:t>
            </a:r>
          </a:p>
          <a:p>
            <a:pPr algn="l" fontAlgn="base"/>
            <a:endParaRPr lang="en-US" sz="1600" b="1" dirty="0">
              <a:solidFill>
                <a:srgbClr val="003B71"/>
              </a:solidFill>
              <a:latin typeface="Arial" panose="020B0604020202020204" pitchFamily="34" charset="0"/>
              <a:cs typeface="Arial" panose="020B0604020202020204" pitchFamily="34" charset="0"/>
            </a:endParaRPr>
          </a:p>
          <a:p>
            <a:pPr fontAlgn="base"/>
            <a:r>
              <a:rPr lang="en-US" sz="1600" b="1" dirty="0">
                <a:solidFill>
                  <a:srgbClr val="FF0000"/>
                </a:solidFill>
                <a:latin typeface="Arial" panose="020B0604020202020204" pitchFamily="34" charset="0"/>
                <a:cs typeface="Arial" panose="020B0604020202020204" pitchFamily="34" charset="0"/>
              </a:rPr>
              <a:t>Red</a:t>
            </a:r>
            <a:r>
              <a:rPr lang="en-US" sz="1600" b="1" dirty="0">
                <a:solidFill>
                  <a:srgbClr val="003B71"/>
                </a:solidFill>
                <a:latin typeface="Arial" panose="020B0604020202020204" pitchFamily="34" charset="0"/>
                <a:cs typeface="Arial" panose="020B0604020202020204" pitchFamily="34" charset="0"/>
              </a:rPr>
              <a:t> box plots represent scale score changes from 2019 to 2021.  </a:t>
            </a:r>
          </a:p>
          <a:p>
            <a:pPr algn="l" fontAlgn="base"/>
            <a:endParaRPr lang="en-US" sz="1600" b="1" dirty="0">
              <a:solidFill>
                <a:srgbClr val="003B71"/>
              </a:solidFill>
              <a:latin typeface="Arial" panose="020B0604020202020204" pitchFamily="34" charset="0"/>
              <a:cs typeface="Arial" panose="020B0604020202020204" pitchFamily="34" charset="0"/>
            </a:endParaRPr>
          </a:p>
          <a:p>
            <a:pPr algn="l" fontAlgn="base"/>
            <a:r>
              <a:rPr lang="en-US" sz="1400" b="1" dirty="0">
                <a:solidFill>
                  <a:srgbClr val="003B71"/>
                </a:solidFill>
                <a:latin typeface="Arial" panose="020B0604020202020204" pitchFamily="34" charset="0"/>
                <a:cs typeface="Arial" panose="020B0604020202020204" pitchFamily="34" charset="0"/>
              </a:rPr>
              <a:t>Box: Middle 50% of schools.</a:t>
            </a:r>
          </a:p>
          <a:p>
            <a:pPr algn="l" fontAlgn="base"/>
            <a:r>
              <a:rPr lang="en-US" sz="1400" b="1" dirty="0">
                <a:solidFill>
                  <a:srgbClr val="003B71"/>
                </a:solidFill>
                <a:latin typeface="Arial" panose="020B0604020202020204" pitchFamily="34" charset="0"/>
                <a:cs typeface="Arial" panose="020B0604020202020204" pitchFamily="34" charset="0"/>
              </a:rPr>
              <a:t>Whiskers: 95% range of school</a:t>
            </a:r>
          </a:p>
          <a:p>
            <a:pPr algn="l" fontAlgn="base"/>
            <a:r>
              <a:rPr lang="en-US" sz="1400" b="1" dirty="0">
                <a:solidFill>
                  <a:srgbClr val="003B71"/>
                </a:solidFill>
                <a:latin typeface="Arial" panose="020B0604020202020204" pitchFamily="34" charset="0"/>
                <a:cs typeface="Arial" panose="020B0604020202020204" pitchFamily="34" charset="0"/>
              </a:rPr>
              <a:t>Dots: Outliers</a:t>
            </a:r>
          </a:p>
        </p:txBody>
      </p:sp>
    </p:spTree>
    <p:extLst>
      <p:ext uri="{BB962C8B-B14F-4D97-AF65-F5344CB8AC3E}">
        <p14:creationId xmlns:p14="http://schemas.microsoft.com/office/powerpoint/2010/main" val="24534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5E90-8601-4F37-A419-07C06642EB5A}"/>
              </a:ext>
            </a:extLst>
          </p:cNvPr>
          <p:cNvSpPr>
            <a:spLocks noGrp="1"/>
          </p:cNvSpPr>
          <p:nvPr>
            <p:ph type="title"/>
          </p:nvPr>
        </p:nvSpPr>
        <p:spPr/>
        <p:txBody>
          <a:bodyPr/>
          <a:lstStyle/>
          <a:p>
            <a:r>
              <a:rPr lang="en-US" sz="3600" dirty="0"/>
              <a:t>Welcome and Introductions</a:t>
            </a:r>
          </a:p>
        </p:txBody>
      </p:sp>
      <p:graphicFrame>
        <p:nvGraphicFramePr>
          <p:cNvPr id="4" name="Table 3">
            <a:extLst>
              <a:ext uri="{FF2B5EF4-FFF2-40B4-BE49-F238E27FC236}">
                <a16:creationId xmlns:a16="http://schemas.microsoft.com/office/drawing/2014/main" id="{96824AF2-D3C1-4AEC-B832-DB09B468F10B}"/>
              </a:ext>
            </a:extLst>
          </p:cNvPr>
          <p:cNvGraphicFramePr>
            <a:graphicFrameLocks noGrp="1"/>
          </p:cNvGraphicFramePr>
          <p:nvPr>
            <p:extLst>
              <p:ext uri="{D42A27DB-BD31-4B8C-83A1-F6EECF244321}">
                <p14:modId xmlns:p14="http://schemas.microsoft.com/office/powerpoint/2010/main" val="1079448477"/>
              </p:ext>
            </p:extLst>
          </p:nvPr>
        </p:nvGraphicFramePr>
        <p:xfrm>
          <a:off x="1352550" y="771526"/>
          <a:ext cx="8610600" cy="5210167"/>
        </p:xfrm>
        <a:graphic>
          <a:graphicData uri="http://schemas.openxmlformats.org/drawingml/2006/table">
            <a:tbl>
              <a:tblPr/>
              <a:tblGrid>
                <a:gridCol w="777220">
                  <a:extLst>
                    <a:ext uri="{9D8B030D-6E8A-4147-A177-3AD203B41FA5}">
                      <a16:colId xmlns:a16="http://schemas.microsoft.com/office/drawing/2014/main" val="2405082605"/>
                    </a:ext>
                  </a:extLst>
                </a:gridCol>
                <a:gridCol w="820399">
                  <a:extLst>
                    <a:ext uri="{9D8B030D-6E8A-4147-A177-3AD203B41FA5}">
                      <a16:colId xmlns:a16="http://schemas.microsoft.com/office/drawing/2014/main" val="2668864143"/>
                    </a:ext>
                  </a:extLst>
                </a:gridCol>
                <a:gridCol w="3098090">
                  <a:extLst>
                    <a:ext uri="{9D8B030D-6E8A-4147-A177-3AD203B41FA5}">
                      <a16:colId xmlns:a16="http://schemas.microsoft.com/office/drawing/2014/main" val="3053454044"/>
                    </a:ext>
                  </a:extLst>
                </a:gridCol>
                <a:gridCol w="3914891">
                  <a:extLst>
                    <a:ext uri="{9D8B030D-6E8A-4147-A177-3AD203B41FA5}">
                      <a16:colId xmlns:a16="http://schemas.microsoft.com/office/drawing/2014/main" val="1738781351"/>
                    </a:ext>
                  </a:extLst>
                </a:gridCol>
              </a:tblGrid>
              <a:tr h="369998">
                <a:tc>
                  <a:txBody>
                    <a:bodyPr/>
                    <a:lstStyle/>
                    <a:p>
                      <a:pPr algn="l" fontAlgn="b"/>
                      <a:r>
                        <a:rPr lang="en-US" sz="1200" b="0" i="0" u="none" strike="noStrike" dirty="0">
                          <a:solidFill>
                            <a:srgbClr val="000000"/>
                          </a:solidFill>
                          <a:effectLst/>
                          <a:latin typeface="Calibri" panose="020F0502020204030204" pitchFamily="34" charset="0"/>
                        </a:rPr>
                        <a:t>First Name:</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Last Name:</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Organization: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0" i="0" u="none" strike="noStrike">
                          <a:solidFill>
                            <a:srgbClr val="000000"/>
                          </a:solidFill>
                          <a:effectLst/>
                          <a:latin typeface="Calibri" panose="020F0502020204030204" pitchFamily="34" charset="0"/>
                        </a:rPr>
                        <a:t>Position in Organization: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86871934"/>
                  </a:ext>
                </a:extLst>
              </a:tr>
              <a:tr h="196325">
                <a:tc>
                  <a:txBody>
                    <a:bodyPr/>
                    <a:lstStyle/>
                    <a:p>
                      <a:pPr algn="l" fontAlgn="b"/>
                      <a:r>
                        <a:rPr lang="en-US" sz="1200" b="0" i="0" u="none" strike="noStrike">
                          <a:solidFill>
                            <a:srgbClr val="000000"/>
                          </a:solidFill>
                          <a:effectLst/>
                          <a:latin typeface="Calibri" panose="020F0502020204030204" pitchFamily="34" charset="0"/>
                        </a:rPr>
                        <a:t>Karen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Howard</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Aberdeen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956715"/>
                  </a:ext>
                </a:extLst>
              </a:tr>
              <a:tr h="196325">
                <a:tc>
                  <a:txBody>
                    <a:bodyPr/>
                    <a:lstStyle/>
                    <a:p>
                      <a:pPr algn="l" fontAlgn="b"/>
                      <a:r>
                        <a:rPr lang="en-US" sz="1200" b="0" i="0" u="none" strike="noStrike">
                          <a:solidFill>
                            <a:srgbClr val="000000"/>
                          </a:solidFill>
                          <a:effectLst/>
                          <a:latin typeface="Calibri" panose="020F0502020204030204" pitchFamily="34" charset="0"/>
                        </a:rPr>
                        <a:t>Kemi</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Strain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Amory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Principal and Counselor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763901"/>
                  </a:ext>
                </a:extLst>
              </a:tr>
              <a:tr h="369998">
                <a:tc>
                  <a:txBody>
                    <a:bodyPr/>
                    <a:lstStyle/>
                    <a:p>
                      <a:pPr algn="l" fontAlgn="b"/>
                      <a:r>
                        <a:rPr lang="en-US" sz="1200" b="0" i="0" u="none" strike="noStrike">
                          <a:solidFill>
                            <a:srgbClr val="000000"/>
                          </a:solidFill>
                          <a:effectLst/>
                          <a:latin typeface="Calibri" panose="020F0502020204030204" pitchFamily="34" charset="0"/>
                        </a:rPr>
                        <a:t>Shalondia</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Washington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Canton Public Schools</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52776"/>
                  </a:ext>
                </a:extLst>
              </a:tr>
              <a:tr h="196325">
                <a:tc>
                  <a:txBody>
                    <a:bodyPr/>
                    <a:lstStyle/>
                    <a:p>
                      <a:pPr algn="l" fontAlgn="b"/>
                      <a:r>
                        <a:rPr lang="en-US" sz="1200" b="0" i="0" u="none" strike="noStrike">
                          <a:solidFill>
                            <a:srgbClr val="000000"/>
                          </a:solidFill>
                          <a:effectLst/>
                          <a:latin typeface="Calibri" panose="020F0502020204030204" pitchFamily="34" charset="0"/>
                        </a:rPr>
                        <a:t>Anthony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Goins</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Clinton Public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Superintendent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755050"/>
                  </a:ext>
                </a:extLst>
              </a:tr>
              <a:tr h="196325">
                <a:tc>
                  <a:txBody>
                    <a:bodyPr/>
                    <a:lstStyle/>
                    <a:p>
                      <a:pPr algn="l" fontAlgn="b"/>
                      <a:r>
                        <a:rPr lang="en-US" sz="1200" b="0" i="0" u="none" strike="noStrike">
                          <a:solidFill>
                            <a:srgbClr val="000000"/>
                          </a:solidFill>
                          <a:effectLst/>
                          <a:latin typeface="Calibri" panose="020F0502020204030204" pitchFamily="34" charset="0"/>
                        </a:rPr>
                        <a:t>Ryan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Kuykendall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DeSoto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Accountability &amp; Research</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037308"/>
                  </a:ext>
                </a:extLst>
              </a:tr>
              <a:tr h="196325">
                <a:tc>
                  <a:txBody>
                    <a:bodyPr/>
                    <a:lstStyle/>
                    <a:p>
                      <a:pPr algn="l" fontAlgn="b"/>
                      <a:r>
                        <a:rPr lang="en-US" sz="1200" b="0" i="0" u="none" strike="noStrike">
                          <a:solidFill>
                            <a:srgbClr val="000000"/>
                          </a:solidFill>
                          <a:effectLst/>
                          <a:latin typeface="Calibri" panose="020F0502020204030204" pitchFamily="34" charset="0"/>
                        </a:rPr>
                        <a:t>Christy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Hovanetz</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Foundation for Excellence in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External Expert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584379"/>
                  </a:ext>
                </a:extLst>
              </a:tr>
              <a:tr h="369998">
                <a:tc>
                  <a:txBody>
                    <a:bodyPr/>
                    <a:lstStyle/>
                    <a:p>
                      <a:pPr algn="l" fontAlgn="b"/>
                      <a:r>
                        <a:rPr lang="en-US" sz="1200" b="0" i="0" u="none" strike="noStrike">
                          <a:solidFill>
                            <a:srgbClr val="000000"/>
                          </a:solidFill>
                          <a:effectLst/>
                          <a:latin typeface="Calibri" panose="020F0502020204030204" pitchFamily="34" charset="0"/>
                        </a:rPr>
                        <a:t>Kenneth</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Pulley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Greenwood Leflore Consolidated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Deputy Superintendent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04335"/>
                  </a:ext>
                </a:extLst>
              </a:tr>
              <a:tr h="196325">
                <a:tc>
                  <a:txBody>
                    <a:bodyPr/>
                    <a:lstStyle/>
                    <a:p>
                      <a:pPr algn="l" fontAlgn="b"/>
                      <a:r>
                        <a:rPr lang="en-US" sz="1200" b="0" i="0" u="none" strike="noStrike">
                          <a:solidFill>
                            <a:srgbClr val="000000"/>
                          </a:solidFill>
                          <a:effectLst/>
                          <a:latin typeface="Calibri" panose="020F0502020204030204" pitchFamily="34" charset="0"/>
                        </a:rPr>
                        <a:t>Fredrick</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Hickmon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Kemper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Superintendent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915551"/>
                  </a:ext>
                </a:extLst>
              </a:tr>
              <a:tr h="196325">
                <a:tc>
                  <a:txBody>
                    <a:bodyPr/>
                    <a:lstStyle/>
                    <a:p>
                      <a:pPr algn="l" fontAlgn="b"/>
                      <a:r>
                        <a:rPr lang="en-US" sz="1200" b="0" i="0" u="none" strike="noStrike">
                          <a:solidFill>
                            <a:srgbClr val="000000"/>
                          </a:solidFill>
                          <a:effectLst/>
                          <a:latin typeface="Calibri" panose="020F0502020204030204" pitchFamily="34" charset="0"/>
                        </a:rPr>
                        <a:t>Greg</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Paczak</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Madison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Research &amp; Development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007939"/>
                  </a:ext>
                </a:extLst>
              </a:tr>
              <a:tr h="196325">
                <a:tc>
                  <a:txBody>
                    <a:bodyPr/>
                    <a:lstStyle/>
                    <a:p>
                      <a:pPr algn="l" fontAlgn="b"/>
                      <a:r>
                        <a:rPr lang="en-US" sz="1200" b="0" i="0" u="none" strike="noStrike">
                          <a:solidFill>
                            <a:srgbClr val="000000"/>
                          </a:solidFill>
                          <a:effectLst/>
                          <a:latin typeface="Calibri" panose="020F0502020204030204" pitchFamily="34" charset="0"/>
                        </a:rPr>
                        <a:t>Alan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Burrow</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Mississippi Department of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District and School Performance</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845951"/>
                  </a:ext>
                </a:extLst>
              </a:tr>
              <a:tr h="196325">
                <a:tc>
                  <a:txBody>
                    <a:bodyPr/>
                    <a:lstStyle/>
                    <a:p>
                      <a:pPr algn="l" fontAlgn="b"/>
                      <a:r>
                        <a:rPr lang="en-US" sz="1200" b="0" i="0" u="none" strike="noStrike">
                          <a:solidFill>
                            <a:srgbClr val="000000"/>
                          </a:solidFill>
                          <a:effectLst/>
                          <a:latin typeface="Calibri" panose="020F0502020204030204" pitchFamily="34" charset="0"/>
                        </a:rPr>
                        <a:t>Deborah</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Donovan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Mississippi Department of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Data Analytics and Reporting</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992571"/>
                  </a:ext>
                </a:extLst>
              </a:tr>
              <a:tr h="196325">
                <a:tc>
                  <a:txBody>
                    <a:bodyPr/>
                    <a:lstStyle/>
                    <a:p>
                      <a:pPr algn="l" fontAlgn="b"/>
                      <a:r>
                        <a:rPr lang="en-US" sz="1200" b="0" i="0" u="none" strike="noStrike">
                          <a:solidFill>
                            <a:srgbClr val="000000"/>
                          </a:solidFill>
                          <a:effectLst/>
                          <a:latin typeface="Calibri" panose="020F0502020204030204" pitchFamily="34" charset="0"/>
                        </a:rPr>
                        <a:t>Paula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Vanderford</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Mississippi Department of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Chief Accountability Officer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136191"/>
                  </a:ext>
                </a:extLst>
              </a:tr>
              <a:tr h="196325">
                <a:tc>
                  <a:txBody>
                    <a:bodyPr/>
                    <a:lstStyle/>
                    <a:p>
                      <a:pPr algn="l" fontAlgn="b"/>
                      <a:r>
                        <a:rPr lang="en-US" sz="1200" b="0" i="0" u="none" strike="noStrike">
                          <a:solidFill>
                            <a:srgbClr val="000000"/>
                          </a:solidFill>
                          <a:effectLst/>
                          <a:latin typeface="Calibri" panose="020F0502020204030204" pitchFamily="34" charset="0"/>
                        </a:rPr>
                        <a:t>Jay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Smith</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North Pike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Superintendent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520887"/>
                  </a:ext>
                </a:extLst>
              </a:tr>
              <a:tr h="196325">
                <a:tc>
                  <a:txBody>
                    <a:bodyPr/>
                    <a:lstStyle/>
                    <a:p>
                      <a:pPr algn="l" fontAlgn="b"/>
                      <a:r>
                        <a:rPr lang="en-US" sz="1200" b="0" i="0" u="none" strike="noStrike">
                          <a:solidFill>
                            <a:srgbClr val="000000"/>
                          </a:solidFill>
                          <a:effectLst/>
                          <a:latin typeface="Calibri" panose="020F0502020204030204" pitchFamily="34" charset="0"/>
                        </a:rPr>
                        <a:t>Richard</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Baliko</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Noxubee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Superintendent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843952"/>
                  </a:ext>
                </a:extLst>
              </a:tr>
              <a:tr h="196325">
                <a:tc>
                  <a:txBody>
                    <a:bodyPr/>
                    <a:lstStyle/>
                    <a:p>
                      <a:pPr algn="l" fontAlgn="b"/>
                      <a:r>
                        <a:rPr lang="en-US" sz="1200" b="0" i="0" u="none" strike="noStrike">
                          <a:solidFill>
                            <a:srgbClr val="000000"/>
                          </a:solidFill>
                          <a:effectLst/>
                          <a:latin typeface="Calibri" panose="020F0502020204030204" pitchFamily="34" charset="0"/>
                        </a:rPr>
                        <a:t>Jacob</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Dykes</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Ocean Springs School District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Principal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063984"/>
                  </a:ext>
                </a:extLst>
              </a:tr>
              <a:tr h="196325">
                <a:tc>
                  <a:txBody>
                    <a:bodyPr/>
                    <a:lstStyle/>
                    <a:p>
                      <a:pPr algn="l" fontAlgn="b"/>
                      <a:r>
                        <a:rPr lang="en-US" sz="1200" b="0" i="0" u="none" strike="noStrike">
                          <a:solidFill>
                            <a:srgbClr val="000000"/>
                          </a:solidFill>
                          <a:effectLst/>
                          <a:latin typeface="Calibri" panose="020F0502020204030204" pitchFamily="34" charset="0"/>
                        </a:rPr>
                        <a:t>Fina</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Hence</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Perry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Accountability Director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908472"/>
                  </a:ext>
                </a:extLst>
              </a:tr>
              <a:tr h="196325">
                <a:tc>
                  <a:txBody>
                    <a:bodyPr/>
                    <a:lstStyle/>
                    <a:p>
                      <a:pPr algn="l" fontAlgn="b"/>
                      <a:r>
                        <a:rPr lang="en-US" sz="1200" b="0" i="0" u="none" strike="noStrike">
                          <a:solidFill>
                            <a:srgbClr val="000000"/>
                          </a:solidFill>
                          <a:effectLst/>
                          <a:latin typeface="Calibri" panose="020F0502020204030204" pitchFamily="34" charset="0"/>
                        </a:rPr>
                        <a:t>Amanda</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Garcia</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Petal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Assistant Principal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198944"/>
                  </a:ext>
                </a:extLst>
              </a:tr>
              <a:tr h="196325">
                <a:tc>
                  <a:txBody>
                    <a:bodyPr/>
                    <a:lstStyle/>
                    <a:p>
                      <a:pPr algn="l" fontAlgn="b"/>
                      <a:r>
                        <a:rPr lang="en-US" sz="1200" b="0" i="0" u="none" strike="noStrike">
                          <a:solidFill>
                            <a:srgbClr val="000000"/>
                          </a:solidFill>
                          <a:effectLst/>
                          <a:latin typeface="Calibri" panose="020F0502020204030204" pitchFamily="34" charset="0"/>
                        </a:rPr>
                        <a:t>Rosemary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Aultman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State Board of Education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Board Member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925506"/>
                  </a:ext>
                </a:extLst>
              </a:tr>
              <a:tr h="196325">
                <a:tc>
                  <a:txBody>
                    <a:bodyPr/>
                    <a:lstStyle/>
                    <a:p>
                      <a:pPr algn="l" fontAlgn="b"/>
                      <a:r>
                        <a:rPr lang="en-US" sz="1200" b="0" i="0" u="none" strike="noStrike">
                          <a:solidFill>
                            <a:srgbClr val="000000"/>
                          </a:solidFill>
                          <a:effectLst/>
                          <a:latin typeface="Calibri" panose="020F0502020204030204" pitchFamily="34" charset="0"/>
                        </a:rPr>
                        <a:t>Chris </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Domaleski</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The Center for Assessment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External Facilitator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989671"/>
                  </a:ext>
                </a:extLst>
              </a:tr>
              <a:tr h="196325">
                <a:tc>
                  <a:txBody>
                    <a:bodyPr/>
                    <a:lstStyle/>
                    <a:p>
                      <a:pPr algn="l" fontAlgn="b"/>
                      <a:r>
                        <a:rPr lang="en-US" sz="1200" b="0" i="0" u="none" strike="noStrike">
                          <a:solidFill>
                            <a:srgbClr val="000000"/>
                          </a:solidFill>
                          <a:effectLst/>
                          <a:latin typeface="Calibri" panose="020F0502020204030204" pitchFamily="34" charset="0"/>
                        </a:rPr>
                        <a:t>Matt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Thompson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Union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Director of Federal Programs &amp; Accountability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448368"/>
                  </a:ext>
                </a:extLst>
              </a:tr>
              <a:tr h="196325">
                <a:tc>
                  <a:txBody>
                    <a:bodyPr/>
                    <a:lstStyle/>
                    <a:p>
                      <a:pPr algn="l" fontAlgn="b"/>
                      <a:r>
                        <a:rPr lang="en-US" sz="1200" b="0" i="0" u="none" strike="noStrike">
                          <a:solidFill>
                            <a:srgbClr val="000000"/>
                          </a:solidFill>
                          <a:effectLst/>
                          <a:latin typeface="Calibri" panose="020F0502020204030204" pitchFamily="34" charset="0"/>
                        </a:rPr>
                        <a:t>Crystal</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Bates</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Wayne County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Curriculum/Data administrator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913205"/>
                  </a:ext>
                </a:extLst>
              </a:tr>
              <a:tr h="369998">
                <a:tc>
                  <a:txBody>
                    <a:bodyPr/>
                    <a:lstStyle/>
                    <a:p>
                      <a:pPr algn="l" fontAlgn="b"/>
                      <a:r>
                        <a:rPr lang="en-US" sz="1200" b="0" i="0" u="none" strike="noStrike">
                          <a:solidFill>
                            <a:srgbClr val="000000"/>
                          </a:solidFill>
                          <a:effectLst/>
                          <a:latin typeface="Calibri" panose="020F0502020204030204" pitchFamily="34" charset="0"/>
                        </a:rPr>
                        <a:t>Tracy</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Cameron</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West Bolivar Consolidated School District</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Curriculum Director/Testing Director/Accountability Director</a:t>
                      </a:r>
                    </a:p>
                  </a:txBody>
                  <a:tcPr marL="9138" marR="9138" marT="91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895131"/>
                  </a:ext>
                </a:extLst>
              </a:tr>
            </a:tbl>
          </a:graphicData>
        </a:graphic>
      </p:graphicFrame>
    </p:spTree>
    <p:extLst>
      <p:ext uri="{BB962C8B-B14F-4D97-AF65-F5344CB8AC3E}">
        <p14:creationId xmlns:p14="http://schemas.microsoft.com/office/powerpoint/2010/main" val="71032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A1AE-CE67-904F-8034-C86BB6BBDF5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93807B-3B94-6B42-82D7-4AA3340FEBC2}"/>
              </a:ext>
            </a:extLst>
          </p:cNvPr>
          <p:cNvSpPr>
            <a:spLocks noGrp="1"/>
          </p:cNvSpPr>
          <p:nvPr>
            <p:ph idx="1"/>
          </p:nvPr>
        </p:nvSpPr>
        <p:spPr/>
        <p:txBody>
          <a:bodyPr>
            <a:normAutofit fontScale="92500" lnSpcReduction="10000"/>
          </a:bodyPr>
          <a:lstStyle/>
          <a:p>
            <a:r>
              <a:rPr lang="en-US" dirty="0"/>
              <a:t>In 2019 the 2-year scale score change for the middle 50% of schools was approx. 0 to +10.  The vast majority of schools had 2-year change between -10 and +20. </a:t>
            </a:r>
          </a:p>
          <a:p>
            <a:r>
              <a:rPr lang="en-US" dirty="0"/>
              <a:t>In 2019 the 2-year scale score change for the middle 50% of schools was approx. -5 to -15.  The vast majority of schools had 2-year change between +10 and -25. </a:t>
            </a:r>
          </a:p>
          <a:p>
            <a:r>
              <a:rPr lang="en-US" dirty="0"/>
              <a:t>Clearly, performance declined across the board in 2021 compared to 2019.  The variability also increased, but not substantially.  The variability was often more pronounced for early grades.  </a:t>
            </a:r>
          </a:p>
          <a:p>
            <a:r>
              <a:rPr lang="en-US" dirty="0"/>
              <a:t>The number of outlier schools were relatively consistent.  </a:t>
            </a:r>
          </a:p>
          <a:p>
            <a:endParaRPr lang="en-US" dirty="0"/>
          </a:p>
          <a:p>
            <a:endParaRPr lang="en-US" dirty="0"/>
          </a:p>
        </p:txBody>
      </p:sp>
    </p:spTree>
    <p:extLst>
      <p:ext uri="{BB962C8B-B14F-4D97-AF65-F5344CB8AC3E}">
        <p14:creationId xmlns:p14="http://schemas.microsoft.com/office/powerpoint/2010/main" val="2124554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5D4D-CD09-D94B-8338-4AF1242F96C7}"/>
              </a:ext>
            </a:extLst>
          </p:cNvPr>
          <p:cNvSpPr>
            <a:spLocks noGrp="1"/>
          </p:cNvSpPr>
          <p:nvPr>
            <p:ph type="title"/>
          </p:nvPr>
        </p:nvSpPr>
        <p:spPr/>
        <p:txBody>
          <a:bodyPr/>
          <a:lstStyle/>
          <a:p>
            <a:r>
              <a:rPr lang="en-US" dirty="0"/>
              <a:t>Algebra </a:t>
            </a:r>
          </a:p>
        </p:txBody>
      </p:sp>
      <p:sp>
        <p:nvSpPr>
          <p:cNvPr id="3" name="Content Placeholder 2">
            <a:extLst>
              <a:ext uri="{FF2B5EF4-FFF2-40B4-BE49-F238E27FC236}">
                <a16:creationId xmlns:a16="http://schemas.microsoft.com/office/drawing/2014/main" id="{95C96BD6-BC8A-5441-A92E-BB31E0182A76}"/>
              </a:ext>
            </a:extLst>
          </p:cNvPr>
          <p:cNvSpPr>
            <a:spLocks noGrp="1"/>
          </p:cNvSpPr>
          <p:nvPr>
            <p:ph idx="1"/>
          </p:nvPr>
        </p:nvSpPr>
        <p:spPr/>
        <p:txBody>
          <a:bodyPr/>
          <a:lstStyle/>
          <a:p>
            <a:r>
              <a:rPr lang="en-US" dirty="0"/>
              <a:t>We examined algebra scores to get a sense for the extent to which school level performance in 2021 was consistent with expectations based on prior performance.</a:t>
            </a:r>
          </a:p>
          <a:p>
            <a:r>
              <a:rPr lang="en-US" dirty="0"/>
              <a:t>School level scores from 2018 and 2019 were used to predict performance in 2021.  Then we looked at the deviation of the observed scores in 2021 from prediction (residuals). </a:t>
            </a:r>
          </a:p>
          <a:p>
            <a:r>
              <a:rPr lang="en-US" dirty="0"/>
              <a:t>Any analyses of this nature is limited insofar as data prior to 2020 cannot account for a ‘pandemic effect’</a:t>
            </a:r>
          </a:p>
        </p:txBody>
      </p:sp>
    </p:spTree>
    <p:extLst>
      <p:ext uri="{BB962C8B-B14F-4D97-AF65-F5344CB8AC3E}">
        <p14:creationId xmlns:p14="http://schemas.microsoft.com/office/powerpoint/2010/main" val="224878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5D4D-CD09-D94B-8338-4AF1242F96C7}"/>
              </a:ext>
            </a:extLst>
          </p:cNvPr>
          <p:cNvSpPr>
            <a:spLocks noGrp="1"/>
          </p:cNvSpPr>
          <p:nvPr>
            <p:ph type="title"/>
          </p:nvPr>
        </p:nvSpPr>
        <p:spPr/>
        <p:txBody>
          <a:bodyPr/>
          <a:lstStyle/>
          <a:p>
            <a:r>
              <a:rPr lang="en-US" dirty="0"/>
              <a:t>2021 School Level Algebra Predicted from 2018 and 2019</a:t>
            </a:r>
          </a:p>
        </p:txBody>
      </p:sp>
      <p:pic>
        <p:nvPicPr>
          <p:cNvPr id="6" name="Picture 5">
            <a:extLst>
              <a:ext uri="{FF2B5EF4-FFF2-40B4-BE49-F238E27FC236}">
                <a16:creationId xmlns:a16="http://schemas.microsoft.com/office/drawing/2014/main" id="{DFEE5121-D2B7-7449-80E6-ECF09AB06FAA}"/>
              </a:ext>
            </a:extLst>
          </p:cNvPr>
          <p:cNvPicPr>
            <a:picLocks noChangeAspect="1"/>
          </p:cNvPicPr>
          <p:nvPr/>
        </p:nvPicPr>
        <p:blipFill>
          <a:blip r:embed="rId2"/>
          <a:stretch>
            <a:fillRect/>
          </a:stretch>
        </p:blipFill>
        <p:spPr>
          <a:xfrm>
            <a:off x="336713" y="1039175"/>
            <a:ext cx="7450631" cy="4779650"/>
          </a:xfrm>
          <a:prstGeom prst="rect">
            <a:avLst/>
          </a:prstGeom>
        </p:spPr>
      </p:pic>
      <p:sp>
        <p:nvSpPr>
          <p:cNvPr id="7" name="TextBox 6">
            <a:extLst>
              <a:ext uri="{FF2B5EF4-FFF2-40B4-BE49-F238E27FC236}">
                <a16:creationId xmlns:a16="http://schemas.microsoft.com/office/drawing/2014/main" id="{3B9F2F68-0A23-DA4A-ADCC-93DE8B2E9D17}"/>
              </a:ext>
            </a:extLst>
          </p:cNvPr>
          <p:cNvSpPr txBox="1"/>
          <p:nvPr/>
        </p:nvSpPr>
        <p:spPr>
          <a:xfrm>
            <a:off x="8450317" y="1545021"/>
            <a:ext cx="2963917" cy="3489434"/>
          </a:xfrm>
          <a:prstGeom prst="rect">
            <a:avLst/>
          </a:prstGeom>
        </p:spPr>
        <p:txBody>
          <a:bodyPr vert="horz" wrap="square" lIns="91440" tIns="45720" rIns="91440" bIns="45720" rtlCol="0" anchor="ctr">
            <a:noAutofit/>
          </a:bodyPr>
          <a:lstStyle/>
          <a:p>
            <a:pPr algn="l" fontAlgn="base"/>
            <a:r>
              <a:rPr lang="en-US" sz="1400" b="1" dirty="0">
                <a:solidFill>
                  <a:srgbClr val="003B71"/>
                </a:solidFill>
                <a:latin typeface="Arial" panose="020B0604020202020204" pitchFamily="34" charset="0"/>
                <a:cs typeface="Arial" panose="020B0604020202020204" pitchFamily="34" charset="0"/>
              </a:rPr>
              <a:t>Each dot is a school.  If every dot falls on the diagonal line, there is perfect prediction. </a:t>
            </a:r>
          </a:p>
          <a:p>
            <a:pPr algn="l" fontAlgn="base"/>
            <a:endParaRPr lang="en-US" sz="1400" b="1" dirty="0">
              <a:solidFill>
                <a:srgbClr val="003B71"/>
              </a:solidFill>
              <a:latin typeface="Arial" panose="020B0604020202020204" pitchFamily="34" charset="0"/>
              <a:cs typeface="Arial" panose="020B0604020202020204" pitchFamily="34" charset="0"/>
            </a:endParaRPr>
          </a:p>
          <a:p>
            <a:pPr algn="l" fontAlgn="base"/>
            <a:r>
              <a:rPr lang="en-US" sz="1400" b="1" dirty="0">
                <a:solidFill>
                  <a:srgbClr val="003B71"/>
                </a:solidFill>
                <a:latin typeface="Arial" panose="020B0604020202020204" pitchFamily="34" charset="0"/>
                <a:cs typeface="Arial" panose="020B0604020202020204" pitchFamily="34" charset="0"/>
              </a:rPr>
              <a:t>Most schools cluster near the prediction line; as expected some perform higher, others lower. </a:t>
            </a:r>
          </a:p>
          <a:p>
            <a:pPr algn="l" fontAlgn="base"/>
            <a:endParaRPr lang="en-US" sz="1400" b="1" dirty="0">
              <a:solidFill>
                <a:srgbClr val="003B71"/>
              </a:solidFill>
              <a:latin typeface="Arial" panose="020B0604020202020204" pitchFamily="34" charset="0"/>
              <a:cs typeface="Arial" panose="020B0604020202020204" pitchFamily="34" charset="0"/>
            </a:endParaRPr>
          </a:p>
          <a:p>
            <a:pPr algn="l" fontAlgn="base"/>
            <a:r>
              <a:rPr lang="en-US" sz="1400" b="1" dirty="0">
                <a:solidFill>
                  <a:srgbClr val="003B71"/>
                </a:solidFill>
                <a:latin typeface="Arial" panose="020B0604020202020204" pitchFamily="34" charset="0"/>
                <a:cs typeface="Arial" panose="020B0604020202020204" pitchFamily="34" charset="0"/>
              </a:rPr>
              <a:t>Very few schools are outliers (standardized residuals of more than 2.5.)  </a:t>
            </a:r>
          </a:p>
        </p:txBody>
      </p:sp>
    </p:spTree>
    <p:extLst>
      <p:ext uri="{BB962C8B-B14F-4D97-AF65-F5344CB8AC3E}">
        <p14:creationId xmlns:p14="http://schemas.microsoft.com/office/powerpoint/2010/main" val="1721833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43</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p:txBody>
          <a:bodyPr>
            <a:normAutofit/>
          </a:bodyPr>
          <a:lstStyle/>
          <a:p>
            <a:r>
              <a:rPr lang="en-US" sz="6000" dirty="0"/>
              <a:t>Post Administration Analyses </a:t>
            </a:r>
          </a:p>
        </p:txBody>
      </p:sp>
    </p:spTree>
    <p:extLst>
      <p:ext uri="{BB962C8B-B14F-4D97-AF65-F5344CB8AC3E}">
        <p14:creationId xmlns:p14="http://schemas.microsoft.com/office/powerpoint/2010/main" val="3958221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0E06-A2F0-7F47-BDC0-957C4879D6F2}"/>
              </a:ext>
            </a:extLst>
          </p:cNvPr>
          <p:cNvSpPr>
            <a:spLocks noGrp="1"/>
          </p:cNvSpPr>
          <p:nvPr>
            <p:ph type="title"/>
          </p:nvPr>
        </p:nvSpPr>
        <p:spPr/>
        <p:txBody>
          <a:bodyPr/>
          <a:lstStyle/>
          <a:p>
            <a:r>
              <a:rPr lang="en-US" sz="2800" dirty="0"/>
              <a:t>Introduction </a:t>
            </a:r>
          </a:p>
        </p:txBody>
      </p:sp>
      <p:sp>
        <p:nvSpPr>
          <p:cNvPr id="3" name="Content Placeholder 2">
            <a:extLst>
              <a:ext uri="{FF2B5EF4-FFF2-40B4-BE49-F238E27FC236}">
                <a16:creationId xmlns:a16="http://schemas.microsoft.com/office/drawing/2014/main" id="{4FF9364A-24BC-9341-8EF8-4ACD019A54DC}"/>
              </a:ext>
            </a:extLst>
          </p:cNvPr>
          <p:cNvSpPr>
            <a:spLocks noGrp="1"/>
          </p:cNvSpPr>
          <p:nvPr>
            <p:ph idx="1"/>
          </p:nvPr>
        </p:nvSpPr>
        <p:spPr/>
        <p:txBody>
          <a:bodyPr>
            <a:normAutofit/>
          </a:bodyPr>
          <a:lstStyle/>
          <a:p>
            <a:r>
              <a:rPr lang="en-US" sz="3600" dirty="0"/>
              <a:t>As noted previously, we will not be able to predict conditions or outcomes in 2022. </a:t>
            </a:r>
          </a:p>
          <a:p>
            <a:r>
              <a:rPr lang="en-US" sz="3600" dirty="0"/>
              <a:t>We believe it advisable to plan for careful study of the results before reporting accountability outcomes as part of ongoing quality assurance. </a:t>
            </a:r>
          </a:p>
        </p:txBody>
      </p:sp>
    </p:spTree>
    <p:extLst>
      <p:ext uri="{BB962C8B-B14F-4D97-AF65-F5344CB8AC3E}">
        <p14:creationId xmlns:p14="http://schemas.microsoft.com/office/powerpoint/2010/main" val="3991611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AAE6-1A68-D24A-920F-02076C26281E}"/>
              </a:ext>
            </a:extLst>
          </p:cNvPr>
          <p:cNvSpPr>
            <a:spLocks noGrp="1"/>
          </p:cNvSpPr>
          <p:nvPr>
            <p:ph type="title"/>
          </p:nvPr>
        </p:nvSpPr>
        <p:spPr/>
        <p:txBody>
          <a:bodyPr/>
          <a:lstStyle/>
          <a:p>
            <a:r>
              <a:rPr lang="en-US" dirty="0"/>
              <a:t>Overall Analyses </a:t>
            </a:r>
          </a:p>
        </p:txBody>
      </p:sp>
      <p:sp>
        <p:nvSpPr>
          <p:cNvPr id="3" name="Content Placeholder 2">
            <a:extLst>
              <a:ext uri="{FF2B5EF4-FFF2-40B4-BE49-F238E27FC236}">
                <a16:creationId xmlns:a16="http://schemas.microsoft.com/office/drawing/2014/main" id="{CACE1EE6-C1C3-644F-85A3-2FE60E74C370}"/>
              </a:ext>
            </a:extLst>
          </p:cNvPr>
          <p:cNvSpPr>
            <a:spLocks noGrp="1"/>
          </p:cNvSpPr>
          <p:nvPr>
            <p:ph idx="1"/>
          </p:nvPr>
        </p:nvSpPr>
        <p:spPr/>
        <p:txBody>
          <a:bodyPr>
            <a:normAutofit/>
          </a:bodyPr>
          <a:lstStyle/>
          <a:p>
            <a:r>
              <a:rPr lang="en-US" dirty="0"/>
              <a:t>Examine distribution of outcomes by score and grade for all districts and schools</a:t>
            </a:r>
          </a:p>
          <a:p>
            <a:pPr lvl="1"/>
            <a:r>
              <a:rPr lang="en-US" dirty="0"/>
              <a:t>Are any shifts in the distribution skewed in ways that suggest problems? </a:t>
            </a:r>
          </a:p>
          <a:p>
            <a:r>
              <a:rPr lang="en-US" dirty="0"/>
              <a:t>Examine school and district level changes for 2019-2022 in comparison to prior year changes</a:t>
            </a:r>
          </a:p>
          <a:p>
            <a:pPr lvl="1"/>
            <a:r>
              <a:rPr lang="en-US" dirty="0"/>
              <a:t>Are any unexpected results observed that would call into question outcomes from 2021 or 2022? </a:t>
            </a:r>
          </a:p>
          <a:p>
            <a:pPr marL="0" indent="0">
              <a:buNone/>
            </a:pPr>
            <a:endParaRPr lang="en-US" dirty="0"/>
          </a:p>
          <a:p>
            <a:pPr marL="914400" lvl="2" indent="0">
              <a:buNone/>
            </a:pPr>
            <a:endParaRPr lang="en-US" dirty="0"/>
          </a:p>
          <a:p>
            <a:pPr lvl="1"/>
            <a:endParaRPr lang="en-US" dirty="0"/>
          </a:p>
        </p:txBody>
      </p:sp>
    </p:spTree>
    <p:extLst>
      <p:ext uri="{BB962C8B-B14F-4D97-AF65-F5344CB8AC3E}">
        <p14:creationId xmlns:p14="http://schemas.microsoft.com/office/powerpoint/2010/main" val="3757684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AAE6-1A68-D24A-920F-02076C26281E}"/>
              </a:ext>
            </a:extLst>
          </p:cNvPr>
          <p:cNvSpPr>
            <a:spLocks noGrp="1"/>
          </p:cNvSpPr>
          <p:nvPr>
            <p:ph type="title"/>
          </p:nvPr>
        </p:nvSpPr>
        <p:spPr/>
        <p:txBody>
          <a:bodyPr/>
          <a:lstStyle/>
          <a:p>
            <a:r>
              <a:rPr lang="en-US" dirty="0"/>
              <a:t>Indicator Analyses </a:t>
            </a:r>
          </a:p>
        </p:txBody>
      </p:sp>
      <p:sp>
        <p:nvSpPr>
          <p:cNvPr id="3" name="Content Placeholder 2">
            <a:extLst>
              <a:ext uri="{FF2B5EF4-FFF2-40B4-BE49-F238E27FC236}">
                <a16:creationId xmlns:a16="http://schemas.microsoft.com/office/drawing/2014/main" id="{CACE1EE6-C1C3-644F-85A3-2FE60E74C370}"/>
              </a:ext>
            </a:extLst>
          </p:cNvPr>
          <p:cNvSpPr>
            <a:spLocks noGrp="1"/>
          </p:cNvSpPr>
          <p:nvPr>
            <p:ph idx="1"/>
          </p:nvPr>
        </p:nvSpPr>
        <p:spPr/>
        <p:txBody>
          <a:bodyPr>
            <a:normAutofit/>
          </a:bodyPr>
          <a:lstStyle/>
          <a:p>
            <a:r>
              <a:rPr lang="en-US" dirty="0"/>
              <a:t>Examine distribution of scores for all indicators separately. </a:t>
            </a:r>
          </a:p>
          <a:p>
            <a:pPr lvl="1"/>
            <a:r>
              <a:rPr lang="en-US" dirty="0"/>
              <a:t>Are any shifts in the distribution skewed in ways that suggest problems? </a:t>
            </a:r>
          </a:p>
          <a:p>
            <a:r>
              <a:rPr lang="en-US" dirty="0"/>
              <a:t>Compare growth in 2022 to growth in 2019 with a focus on:</a:t>
            </a:r>
          </a:p>
          <a:p>
            <a:pPr lvl="1"/>
            <a:r>
              <a:rPr lang="en-US" dirty="0"/>
              <a:t>Are there systematic differences by grade or content? </a:t>
            </a:r>
          </a:p>
          <a:p>
            <a:pPr lvl="1"/>
            <a:r>
              <a:rPr lang="en-US" dirty="0"/>
              <a:t>Are there differences by school type or characteristics? </a:t>
            </a:r>
          </a:p>
          <a:p>
            <a:pPr lvl="1"/>
            <a:r>
              <a:rPr lang="en-US" dirty="0"/>
              <a:t>What is the relationship to current and prior year percent proficient? </a:t>
            </a:r>
          </a:p>
          <a:p>
            <a:pPr marL="914400" lvl="2" indent="0">
              <a:buNone/>
            </a:pPr>
            <a:endParaRPr lang="en-US" dirty="0"/>
          </a:p>
          <a:p>
            <a:pPr lvl="1"/>
            <a:endParaRPr lang="en-US" dirty="0"/>
          </a:p>
        </p:txBody>
      </p:sp>
    </p:spTree>
    <p:extLst>
      <p:ext uri="{BB962C8B-B14F-4D97-AF65-F5344CB8AC3E}">
        <p14:creationId xmlns:p14="http://schemas.microsoft.com/office/powerpoint/2010/main" val="596426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AAE6-1A68-D24A-920F-02076C26281E}"/>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CACE1EE6-C1C3-644F-85A3-2FE60E74C370}"/>
              </a:ext>
            </a:extLst>
          </p:cNvPr>
          <p:cNvSpPr>
            <a:spLocks noGrp="1"/>
          </p:cNvSpPr>
          <p:nvPr>
            <p:ph idx="1"/>
          </p:nvPr>
        </p:nvSpPr>
        <p:spPr/>
        <p:txBody>
          <a:bodyPr>
            <a:normAutofit/>
          </a:bodyPr>
          <a:lstStyle/>
          <a:p>
            <a:r>
              <a:rPr lang="en-US" dirty="0"/>
              <a:t>Does the ATF have recommendations for additional analyses? </a:t>
            </a:r>
          </a:p>
          <a:p>
            <a:r>
              <a:rPr lang="en-US" dirty="0"/>
              <a:t>Are there any differences to the standard quality assurance processes that the ATF would suggest?  </a:t>
            </a:r>
          </a:p>
          <a:p>
            <a:pPr lvl="1"/>
            <a:endParaRPr lang="en-US" dirty="0"/>
          </a:p>
        </p:txBody>
      </p:sp>
    </p:spTree>
    <p:extLst>
      <p:ext uri="{BB962C8B-B14F-4D97-AF65-F5344CB8AC3E}">
        <p14:creationId xmlns:p14="http://schemas.microsoft.com/office/powerpoint/2010/main" val="792186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48</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p:txBody>
          <a:bodyPr>
            <a:normAutofit/>
          </a:bodyPr>
          <a:lstStyle/>
          <a:p>
            <a:r>
              <a:rPr lang="en-US" sz="6000" dirty="0"/>
              <a:t>Future Topics and Model Improvements</a:t>
            </a:r>
          </a:p>
        </p:txBody>
      </p:sp>
    </p:spTree>
    <p:extLst>
      <p:ext uri="{BB962C8B-B14F-4D97-AF65-F5344CB8AC3E}">
        <p14:creationId xmlns:p14="http://schemas.microsoft.com/office/powerpoint/2010/main" val="2406312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AAE6-1A68-D24A-920F-02076C26281E}"/>
              </a:ext>
            </a:extLst>
          </p:cNvPr>
          <p:cNvSpPr>
            <a:spLocks noGrp="1"/>
          </p:cNvSpPr>
          <p:nvPr>
            <p:ph type="title"/>
          </p:nvPr>
        </p:nvSpPr>
        <p:spPr/>
        <p:txBody>
          <a:bodyPr/>
          <a:lstStyle/>
          <a:p>
            <a:r>
              <a:rPr lang="en-US" dirty="0"/>
              <a:t>Future Topics </a:t>
            </a:r>
          </a:p>
        </p:txBody>
      </p:sp>
      <p:sp>
        <p:nvSpPr>
          <p:cNvPr id="3" name="Content Placeholder 2">
            <a:extLst>
              <a:ext uri="{FF2B5EF4-FFF2-40B4-BE49-F238E27FC236}">
                <a16:creationId xmlns:a16="http://schemas.microsoft.com/office/drawing/2014/main" id="{CACE1EE6-C1C3-644F-85A3-2FE60E74C370}"/>
              </a:ext>
            </a:extLst>
          </p:cNvPr>
          <p:cNvSpPr>
            <a:spLocks noGrp="1"/>
          </p:cNvSpPr>
          <p:nvPr>
            <p:ph idx="1"/>
          </p:nvPr>
        </p:nvSpPr>
        <p:spPr/>
        <p:txBody>
          <a:bodyPr>
            <a:normAutofit/>
          </a:bodyPr>
          <a:lstStyle/>
          <a:p>
            <a:r>
              <a:rPr lang="en-US" dirty="0"/>
              <a:t>What ideas do you have to help continuously improve accountability and reporting practices in Mississippi?  </a:t>
            </a:r>
          </a:p>
          <a:p>
            <a:r>
              <a:rPr lang="en-US" dirty="0"/>
              <a:t>What are some specific suggestions for future research or topics that the ATF </a:t>
            </a:r>
            <a:r>
              <a:rPr lang="en-US"/>
              <a:t>should consider?  </a:t>
            </a:r>
            <a:endParaRPr lang="en-US" dirty="0"/>
          </a:p>
          <a:p>
            <a:pPr lvl="1"/>
            <a:endParaRPr lang="en-US" dirty="0"/>
          </a:p>
        </p:txBody>
      </p:sp>
    </p:spTree>
    <p:extLst>
      <p:ext uri="{BB962C8B-B14F-4D97-AF65-F5344CB8AC3E}">
        <p14:creationId xmlns:p14="http://schemas.microsoft.com/office/powerpoint/2010/main" val="288887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F3D2-B478-4453-9615-BD68558C10B2}"/>
              </a:ext>
            </a:extLst>
          </p:cNvPr>
          <p:cNvSpPr>
            <a:spLocks noGrp="1"/>
          </p:cNvSpPr>
          <p:nvPr>
            <p:ph type="title"/>
          </p:nvPr>
        </p:nvSpPr>
        <p:spPr/>
        <p:txBody>
          <a:bodyPr/>
          <a:lstStyle/>
          <a:p>
            <a:r>
              <a:rPr lang="en-US" sz="4000" dirty="0"/>
              <a:t>Agenda</a:t>
            </a:r>
          </a:p>
        </p:txBody>
      </p:sp>
      <p:graphicFrame>
        <p:nvGraphicFramePr>
          <p:cNvPr id="6" name="Table 5">
            <a:extLst>
              <a:ext uri="{FF2B5EF4-FFF2-40B4-BE49-F238E27FC236}">
                <a16:creationId xmlns:a16="http://schemas.microsoft.com/office/drawing/2014/main" id="{B944614D-11B2-4418-9F13-85AFE9B98DC1}"/>
              </a:ext>
            </a:extLst>
          </p:cNvPr>
          <p:cNvGraphicFramePr>
            <a:graphicFrameLocks noGrp="1"/>
          </p:cNvGraphicFramePr>
          <p:nvPr>
            <p:extLst>
              <p:ext uri="{D42A27DB-BD31-4B8C-83A1-F6EECF244321}">
                <p14:modId xmlns:p14="http://schemas.microsoft.com/office/powerpoint/2010/main" val="1286079601"/>
              </p:ext>
            </p:extLst>
          </p:nvPr>
        </p:nvGraphicFramePr>
        <p:xfrm>
          <a:off x="1128712" y="1360106"/>
          <a:ext cx="9540472" cy="3186681"/>
        </p:xfrm>
        <a:graphic>
          <a:graphicData uri="http://schemas.openxmlformats.org/drawingml/2006/table">
            <a:tbl>
              <a:tblPr firstRow="1" bandRow="1">
                <a:tableStyleId>{2D5ABB26-0587-4C30-8999-92F81FD0307C}</a:tableStyleId>
              </a:tblPr>
              <a:tblGrid>
                <a:gridCol w="1710483">
                  <a:extLst>
                    <a:ext uri="{9D8B030D-6E8A-4147-A177-3AD203B41FA5}">
                      <a16:colId xmlns:a16="http://schemas.microsoft.com/office/drawing/2014/main" val="1956587475"/>
                    </a:ext>
                  </a:extLst>
                </a:gridCol>
                <a:gridCol w="7829989">
                  <a:extLst>
                    <a:ext uri="{9D8B030D-6E8A-4147-A177-3AD203B41FA5}">
                      <a16:colId xmlns:a16="http://schemas.microsoft.com/office/drawing/2014/main" val="3388557006"/>
                    </a:ext>
                  </a:extLst>
                </a:gridCol>
              </a:tblGrid>
              <a:tr h="625857">
                <a:tc>
                  <a:txBody>
                    <a:bodyPr/>
                    <a:lstStyle/>
                    <a:p>
                      <a:r>
                        <a:rPr lang="en-US" sz="2000" dirty="0"/>
                        <a:t>9:00am</a:t>
                      </a:r>
                    </a:p>
                  </a:txBody>
                  <a:tcPr/>
                </a:tc>
                <a:tc>
                  <a:txBody>
                    <a:bodyPr/>
                    <a:lstStyle/>
                    <a:p>
                      <a:r>
                        <a:rPr lang="en-US" sz="2000" dirty="0"/>
                        <a:t>Welcome and Introductions</a:t>
                      </a:r>
                    </a:p>
                  </a:txBody>
                  <a:tcPr/>
                </a:tc>
                <a:extLst>
                  <a:ext uri="{0D108BD9-81ED-4DB2-BD59-A6C34878D82A}">
                    <a16:rowId xmlns:a16="http://schemas.microsoft.com/office/drawing/2014/main" val="1857295802"/>
                  </a:ext>
                </a:extLst>
              </a:tr>
              <a:tr h="552103">
                <a:tc>
                  <a:txBody>
                    <a:bodyPr/>
                    <a:lstStyle/>
                    <a:p>
                      <a:r>
                        <a:rPr lang="en-US" sz="2000" dirty="0"/>
                        <a:t>9:15 am</a:t>
                      </a:r>
                    </a:p>
                  </a:txBody>
                  <a:tcPr/>
                </a:tc>
                <a:tc>
                  <a:txBody>
                    <a:bodyPr/>
                    <a:lstStyle/>
                    <a:p>
                      <a:r>
                        <a:rPr lang="en-US" sz="2000" dirty="0"/>
                        <a:t>Review 2022 System Components</a:t>
                      </a:r>
                    </a:p>
                  </a:txBody>
                  <a:tcPr/>
                </a:tc>
                <a:extLst>
                  <a:ext uri="{0D108BD9-81ED-4DB2-BD59-A6C34878D82A}">
                    <a16:rowId xmlns:a16="http://schemas.microsoft.com/office/drawing/2014/main" val="1416706729"/>
                  </a:ext>
                </a:extLst>
              </a:tr>
              <a:tr h="509724">
                <a:tc>
                  <a:txBody>
                    <a:bodyPr/>
                    <a:lstStyle/>
                    <a:p>
                      <a:r>
                        <a:rPr lang="en-US" sz="2000" dirty="0"/>
                        <a:t>10:00 am</a:t>
                      </a:r>
                    </a:p>
                  </a:txBody>
                  <a:tcPr/>
                </a:tc>
                <a:tc>
                  <a:txBody>
                    <a:bodyPr/>
                    <a:lstStyle/>
                    <a:p>
                      <a:r>
                        <a:rPr lang="en-US" sz="2000" dirty="0"/>
                        <a:t>Review Evidence for 2021 Assessments </a:t>
                      </a:r>
                    </a:p>
                  </a:txBody>
                  <a:tcPr/>
                </a:tc>
                <a:extLst>
                  <a:ext uri="{0D108BD9-81ED-4DB2-BD59-A6C34878D82A}">
                    <a16:rowId xmlns:a16="http://schemas.microsoft.com/office/drawing/2014/main" val="3025448082"/>
                  </a:ext>
                </a:extLst>
              </a:tr>
              <a:tr h="482962">
                <a:tc>
                  <a:txBody>
                    <a:bodyPr/>
                    <a:lstStyle/>
                    <a:p>
                      <a:r>
                        <a:rPr lang="en-US" sz="2000" dirty="0"/>
                        <a:t>10:45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Discuss Post Administration Analyses </a:t>
                      </a:r>
                    </a:p>
                  </a:txBody>
                  <a:tcPr/>
                </a:tc>
                <a:extLst>
                  <a:ext uri="{0D108BD9-81ED-4DB2-BD59-A6C34878D82A}">
                    <a16:rowId xmlns:a16="http://schemas.microsoft.com/office/drawing/2014/main" val="360248135"/>
                  </a:ext>
                </a:extLst>
              </a:tr>
              <a:tr h="482962">
                <a:tc>
                  <a:txBody>
                    <a:bodyPr/>
                    <a:lstStyle/>
                    <a:p>
                      <a:r>
                        <a:rPr lang="en-US" sz="2000" dirty="0"/>
                        <a:t>11:15 am </a:t>
                      </a:r>
                    </a:p>
                  </a:txBody>
                  <a:tcPr/>
                </a:tc>
                <a:tc>
                  <a:txBody>
                    <a:bodyPr/>
                    <a:lstStyle/>
                    <a:p>
                      <a:r>
                        <a:rPr lang="en-US" sz="2000" dirty="0"/>
                        <a:t>Discuss Priorities for Future Topics and Model Improvements </a:t>
                      </a:r>
                    </a:p>
                  </a:txBody>
                  <a:tcPr/>
                </a:tc>
                <a:extLst>
                  <a:ext uri="{0D108BD9-81ED-4DB2-BD59-A6C34878D82A}">
                    <a16:rowId xmlns:a16="http://schemas.microsoft.com/office/drawing/2014/main" val="2242844296"/>
                  </a:ext>
                </a:extLst>
              </a:tr>
              <a:tr h="533073">
                <a:tc>
                  <a:txBody>
                    <a:bodyPr/>
                    <a:lstStyle/>
                    <a:p>
                      <a:r>
                        <a:rPr lang="en-US" sz="2000" dirty="0"/>
                        <a:t>12:00 pm</a:t>
                      </a:r>
                    </a:p>
                  </a:txBody>
                  <a:tcPr/>
                </a:tc>
                <a:tc>
                  <a:txBody>
                    <a:bodyPr/>
                    <a:lstStyle/>
                    <a:p>
                      <a:r>
                        <a:rPr lang="en-US" sz="2000" dirty="0"/>
                        <a:t>Adjourn</a:t>
                      </a:r>
                    </a:p>
                  </a:txBody>
                  <a:tcPr/>
                </a:tc>
                <a:extLst>
                  <a:ext uri="{0D108BD9-81ED-4DB2-BD59-A6C34878D82A}">
                    <a16:rowId xmlns:a16="http://schemas.microsoft.com/office/drawing/2014/main" val="1943835800"/>
                  </a:ext>
                </a:extLst>
              </a:tr>
            </a:tbl>
          </a:graphicData>
        </a:graphic>
      </p:graphicFrame>
    </p:spTree>
    <p:extLst>
      <p:ext uri="{BB962C8B-B14F-4D97-AF65-F5344CB8AC3E}">
        <p14:creationId xmlns:p14="http://schemas.microsoft.com/office/powerpoint/2010/main" val="333295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54F8-D2D5-437F-93D8-D4B60B2F4975}"/>
              </a:ext>
            </a:extLst>
          </p:cNvPr>
          <p:cNvSpPr>
            <a:spLocks noGrp="1"/>
          </p:cNvSpPr>
          <p:nvPr>
            <p:ph type="title"/>
          </p:nvPr>
        </p:nvSpPr>
        <p:spPr/>
        <p:txBody>
          <a:bodyPr/>
          <a:lstStyle/>
          <a:p>
            <a:r>
              <a:rPr lang="en-US" sz="4000" dirty="0"/>
              <a:t>Purpose and Overview</a:t>
            </a:r>
          </a:p>
        </p:txBody>
      </p:sp>
      <p:sp>
        <p:nvSpPr>
          <p:cNvPr id="3" name="Content Placeholder 2">
            <a:extLst>
              <a:ext uri="{FF2B5EF4-FFF2-40B4-BE49-F238E27FC236}">
                <a16:creationId xmlns:a16="http://schemas.microsoft.com/office/drawing/2014/main" id="{F1D9C403-5D91-45D6-8B74-0A9ADB797F6A}"/>
              </a:ext>
            </a:extLst>
          </p:cNvPr>
          <p:cNvSpPr>
            <a:spLocks noGrp="1"/>
          </p:cNvSpPr>
          <p:nvPr>
            <p:ph idx="1"/>
          </p:nvPr>
        </p:nvSpPr>
        <p:spPr/>
        <p:txBody>
          <a:bodyPr/>
          <a:lstStyle/>
          <a:p>
            <a:r>
              <a:rPr lang="en-US" dirty="0"/>
              <a:t>Primary purpose is to help MDE make good decisions about the design and implementation of the state, school accountability system under ESSA</a:t>
            </a:r>
          </a:p>
          <a:p>
            <a:r>
              <a:rPr lang="en-US" dirty="0"/>
              <a:t>We will focus on </a:t>
            </a:r>
            <a:r>
              <a:rPr lang="en-US" b="1" i="1" dirty="0"/>
              <a:t>identifying policy priorities </a:t>
            </a:r>
            <a:r>
              <a:rPr lang="en-US" dirty="0"/>
              <a:t>and identifying decisions in support of those priorities that are technically defensible and operationally feasible</a:t>
            </a:r>
          </a:p>
          <a:p>
            <a:r>
              <a:rPr lang="en-US" dirty="0"/>
              <a:t>Feedback from the Task Force is received as a recommendation to the department </a:t>
            </a:r>
          </a:p>
          <a:p>
            <a:endParaRPr lang="en-US" dirty="0"/>
          </a:p>
        </p:txBody>
      </p:sp>
    </p:spTree>
    <p:extLst>
      <p:ext uri="{BB962C8B-B14F-4D97-AF65-F5344CB8AC3E}">
        <p14:creationId xmlns:p14="http://schemas.microsoft.com/office/powerpoint/2010/main" val="407037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71B3-572E-4E25-9C1D-BBB3774094F0}"/>
              </a:ext>
            </a:extLst>
          </p:cNvPr>
          <p:cNvSpPr>
            <a:spLocks noGrp="1"/>
          </p:cNvSpPr>
          <p:nvPr>
            <p:ph type="title"/>
          </p:nvPr>
        </p:nvSpPr>
        <p:spPr/>
        <p:txBody>
          <a:bodyPr/>
          <a:lstStyle/>
          <a:p>
            <a:r>
              <a:rPr lang="en-US" sz="4000" dirty="0"/>
              <a:t>Ground Rules/ Group Norms</a:t>
            </a:r>
          </a:p>
        </p:txBody>
      </p:sp>
      <p:sp>
        <p:nvSpPr>
          <p:cNvPr id="3" name="Content Placeholder 2">
            <a:extLst>
              <a:ext uri="{FF2B5EF4-FFF2-40B4-BE49-F238E27FC236}">
                <a16:creationId xmlns:a16="http://schemas.microsoft.com/office/drawing/2014/main" id="{EF2BC942-D642-4048-8EDB-FADD83C8D2FC}"/>
              </a:ext>
            </a:extLst>
          </p:cNvPr>
          <p:cNvSpPr>
            <a:spLocks noGrp="1"/>
          </p:cNvSpPr>
          <p:nvPr>
            <p:ph idx="1"/>
          </p:nvPr>
        </p:nvSpPr>
        <p:spPr/>
        <p:txBody>
          <a:bodyPr>
            <a:normAutofit fontScale="85000" lnSpcReduction="10000"/>
          </a:bodyPr>
          <a:lstStyle/>
          <a:p>
            <a:r>
              <a:rPr lang="en-US" sz="2800" dirty="0"/>
              <a:t>Listen actively and attentively; ask for clarification as needed</a:t>
            </a:r>
          </a:p>
          <a:p>
            <a:r>
              <a:rPr lang="en-US" sz="2800" dirty="0"/>
              <a:t>Everyone should have an opportunity to ‘be heard’ without interruption and to receive courteous feedback</a:t>
            </a:r>
          </a:p>
          <a:p>
            <a:r>
              <a:rPr lang="en-US" sz="2800" dirty="0"/>
              <a:t>Critique ideas, not people or organizations</a:t>
            </a:r>
          </a:p>
          <a:p>
            <a:r>
              <a:rPr lang="en-US" sz="2800" dirty="0"/>
              <a:t>Build on one another’s comments; work toward shared understanding</a:t>
            </a:r>
          </a:p>
          <a:p>
            <a:r>
              <a:rPr lang="en-US" sz="2800" dirty="0"/>
              <a:t>We will attempt to make decisions based on group consensus, but when necessary we will take a vote</a:t>
            </a:r>
          </a:p>
          <a:p>
            <a:r>
              <a:rPr lang="en-US" sz="2800" dirty="0"/>
              <a:t>When/ if requested do not disclosure confidential information </a:t>
            </a:r>
          </a:p>
          <a:p>
            <a:r>
              <a:rPr lang="en-US" sz="2800" dirty="0"/>
              <a:t>At the end of each meeting we will prioritize topics for future meetings and discuss action items</a:t>
            </a:r>
          </a:p>
          <a:p>
            <a:endParaRPr lang="en-US" dirty="0"/>
          </a:p>
        </p:txBody>
      </p:sp>
    </p:spTree>
    <p:extLst>
      <p:ext uri="{BB962C8B-B14F-4D97-AF65-F5344CB8AC3E}">
        <p14:creationId xmlns:p14="http://schemas.microsoft.com/office/powerpoint/2010/main" val="277439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4308-8E21-4ACC-9256-61399E72D039}"/>
              </a:ext>
            </a:extLst>
          </p:cNvPr>
          <p:cNvSpPr>
            <a:spLocks noGrp="1"/>
          </p:cNvSpPr>
          <p:nvPr>
            <p:ph type="sldNum" sz="quarter" idx="12"/>
          </p:nvPr>
        </p:nvSpPr>
        <p:spPr/>
        <p:txBody>
          <a:bodyPr/>
          <a:lstStyle/>
          <a:p>
            <a:fld id="{84E24DD3-0117-F947-8F74-C808912B5A2D}" type="slidenum">
              <a:rPr lang="en-US" smtClean="0"/>
              <a:t>8</a:t>
            </a:fld>
            <a:endParaRPr lang="en-US"/>
          </a:p>
        </p:txBody>
      </p:sp>
      <p:sp>
        <p:nvSpPr>
          <p:cNvPr id="3" name="Title 2">
            <a:extLst>
              <a:ext uri="{FF2B5EF4-FFF2-40B4-BE49-F238E27FC236}">
                <a16:creationId xmlns:a16="http://schemas.microsoft.com/office/drawing/2014/main" id="{FB863715-9D3B-47F5-A6BC-41A40FE90BC5}"/>
              </a:ext>
            </a:extLst>
          </p:cNvPr>
          <p:cNvSpPr>
            <a:spLocks noGrp="1"/>
          </p:cNvSpPr>
          <p:nvPr>
            <p:ph type="ctrTitle"/>
          </p:nvPr>
        </p:nvSpPr>
        <p:spPr>
          <a:xfrm>
            <a:off x="838200" y="835572"/>
            <a:ext cx="8817244" cy="2119305"/>
          </a:xfrm>
        </p:spPr>
        <p:txBody>
          <a:bodyPr>
            <a:normAutofit/>
          </a:bodyPr>
          <a:lstStyle/>
          <a:p>
            <a:r>
              <a:rPr lang="en-US" sz="6000" dirty="0"/>
              <a:t>Review 2022 System Components</a:t>
            </a:r>
          </a:p>
        </p:txBody>
      </p:sp>
    </p:spTree>
    <p:extLst>
      <p:ext uri="{BB962C8B-B14F-4D97-AF65-F5344CB8AC3E}">
        <p14:creationId xmlns:p14="http://schemas.microsoft.com/office/powerpoint/2010/main" val="220327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5552A36-7966-F741-9799-77A69E029E7D}"/>
              </a:ext>
            </a:extLst>
          </p:cNvPr>
          <p:cNvSpPr>
            <a:spLocks noGrp="1"/>
          </p:cNvSpPr>
          <p:nvPr>
            <p:ph idx="1"/>
          </p:nvPr>
        </p:nvSpPr>
        <p:spPr>
          <a:xfrm>
            <a:off x="632716" y="952928"/>
            <a:ext cx="10515600" cy="4952144"/>
          </a:xfrm>
        </p:spPr>
        <p:txBody>
          <a:bodyPr>
            <a:normAutofit fontScale="92500" lnSpcReduction="20000"/>
          </a:bodyPr>
          <a:lstStyle/>
          <a:p>
            <a:r>
              <a:rPr lang="en-US" dirty="0"/>
              <a:t>Traditional, in-person student learning was suspended in March 2020 of the 2019 – 2020 school year due to COVID-19 pandemic; statewide assessments were not administered in the Spring of 2020 due to the waiver granted by the U.S. Department of Education.</a:t>
            </a:r>
          </a:p>
          <a:p>
            <a:r>
              <a:rPr lang="en-US" dirty="0"/>
              <a:t>In 2020 – 2021, the State Board of Education (SBE) and the MDE issued guidance requiring the administration of all federal and statewide assessments to all eligible students while waiving the requirement to assign letter grades to schools and districts for the 2020-2021 school year.</a:t>
            </a:r>
          </a:p>
          <a:p>
            <a:r>
              <a:rPr lang="en-US" dirty="0"/>
              <a:t>In addition, the MDE provided districts pandemic-related flexibilities to administer statewide assessments. </a:t>
            </a:r>
          </a:p>
          <a:p>
            <a:r>
              <a:rPr lang="en-US" dirty="0"/>
              <a:t>Schools provided safe, on-site testing environments to all students, including full-time virtual students.</a:t>
            </a:r>
          </a:p>
          <a:p>
            <a:endParaRPr lang="en-US" dirty="0"/>
          </a:p>
          <a:p>
            <a:endParaRPr lang="en-US" dirty="0"/>
          </a:p>
          <a:p>
            <a:endParaRPr lang="en-US" dirty="0"/>
          </a:p>
        </p:txBody>
      </p:sp>
    </p:spTree>
    <p:extLst>
      <p:ext uri="{BB962C8B-B14F-4D97-AF65-F5344CB8AC3E}">
        <p14:creationId xmlns:p14="http://schemas.microsoft.com/office/powerpoint/2010/main" val="38726160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5907</TotalTime>
  <Words>2748</Words>
  <Application>Microsoft Macintosh PowerPoint</Application>
  <PresentationFormat>Widescreen</PresentationFormat>
  <Paragraphs>562</Paragraphs>
  <Slides>49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 Black</vt:lpstr>
      <vt:lpstr>Arial Narrow</vt:lpstr>
      <vt:lpstr>Calibri</vt:lpstr>
      <vt:lpstr>Calibri Light</vt:lpstr>
      <vt:lpstr>Georgia</vt:lpstr>
      <vt:lpstr>office theme</vt:lpstr>
      <vt:lpstr>1_Office Theme</vt:lpstr>
      <vt:lpstr>Accountability Task Force</vt:lpstr>
      <vt:lpstr>Mississippi Department of Education</vt:lpstr>
      <vt:lpstr>State Board of Education  STRATEGIC PLAN GOALS</vt:lpstr>
      <vt:lpstr>Welcome and Introductions</vt:lpstr>
      <vt:lpstr>Agenda</vt:lpstr>
      <vt:lpstr>Purpose and Overview</vt:lpstr>
      <vt:lpstr>Ground Rules/ Group Norms</vt:lpstr>
      <vt:lpstr>Review 2022 System Components</vt:lpstr>
      <vt:lpstr>Background</vt:lpstr>
      <vt:lpstr>Background Continued</vt:lpstr>
      <vt:lpstr>Indicators for Elementary and Middle Schools</vt:lpstr>
      <vt:lpstr>Indicators for Elementary and Middle Schools Continued</vt:lpstr>
      <vt:lpstr>Indicators for Elementary and Middle Schools Continued</vt:lpstr>
      <vt:lpstr>Indicators for High Schools and Districts</vt:lpstr>
      <vt:lpstr>Indicators for High Schools</vt:lpstr>
      <vt:lpstr>Indicators for High Schools Continued</vt:lpstr>
      <vt:lpstr>Illustration of Banking – Math  </vt:lpstr>
      <vt:lpstr>Illustration of Banking – ELA  </vt:lpstr>
      <vt:lpstr>Mississippi Grade 11 Tested Students</vt:lpstr>
      <vt:lpstr>Statewide Graduation Rate 9-Year History</vt:lpstr>
      <vt:lpstr>Acceleration</vt:lpstr>
      <vt:lpstr>EL Progress for High Schools</vt:lpstr>
      <vt:lpstr>Research on 2021 Assessments</vt:lpstr>
      <vt:lpstr>Purpose </vt:lpstr>
      <vt:lpstr>Research Questions </vt:lpstr>
      <vt:lpstr>Item Stability</vt:lpstr>
      <vt:lpstr>Claim #1 – Item Parameter Stability Study </vt:lpstr>
      <vt:lpstr>Claim #1 – Item Parameter Stability Study </vt:lpstr>
      <vt:lpstr>Item Parameter Stability Study - Illustrative Results (1) </vt:lpstr>
      <vt:lpstr>Item Parameter Stability Study - Illustrative Results (2) </vt:lpstr>
      <vt:lpstr>Summary </vt:lpstr>
      <vt:lpstr>Academic Impact Study </vt:lpstr>
      <vt:lpstr>Academic Impact Study </vt:lpstr>
      <vt:lpstr>Computing the Fair Trend Metric </vt:lpstr>
      <vt:lpstr>Summary of Results – ELA &amp; Math Scale Scores</vt:lpstr>
      <vt:lpstr>Summary  </vt:lpstr>
      <vt:lpstr>School Level Variability </vt:lpstr>
      <vt:lpstr>Math Scale Score Change by Grade</vt:lpstr>
      <vt:lpstr>ELA Scale Score Change by Grade</vt:lpstr>
      <vt:lpstr>Summary</vt:lpstr>
      <vt:lpstr>Algebra </vt:lpstr>
      <vt:lpstr>2021 School Level Algebra Predicted from 2018 and 2019</vt:lpstr>
      <vt:lpstr>Post Administration Analyses </vt:lpstr>
      <vt:lpstr>Introduction </vt:lpstr>
      <vt:lpstr>Overall Analyses </vt:lpstr>
      <vt:lpstr>Indicator Analyses </vt:lpstr>
      <vt:lpstr>Discussion </vt:lpstr>
      <vt:lpstr>Future Topics and Model Improvements</vt:lpstr>
      <vt:lpstr>Future Topics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Burrow</dc:creator>
  <cp:lastModifiedBy>Chris Domaleski</cp:lastModifiedBy>
  <cp:revision>29</cp:revision>
  <dcterms:created xsi:type="dcterms:W3CDTF">2021-08-13T14:15:41Z</dcterms:created>
  <dcterms:modified xsi:type="dcterms:W3CDTF">2022-03-22T13:47:29Z</dcterms:modified>
</cp:coreProperties>
</file>