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93" r:id="rId12"/>
    <p:sldId id="294" r:id="rId13"/>
    <p:sldId id="295" r:id="rId14"/>
    <p:sldId id="296"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12192000" cy="6858000"/>
  <p:notesSz cx="6858000" cy="9144000"/>
  <p:embeddedFontLst>
    <p:embeddedFont>
      <p:font typeface="Arial Black" panose="020B0A04020102020204" pitchFamily="34" charset="0"/>
      <p:regular r:id="rId45"/>
      <p:bold r:id="rId46"/>
    </p:embeddedFont>
    <p:embeddedFont>
      <p:font typeface="Arial Narrow" panose="020B0606020202030204" pitchFamily="34" charset="0"/>
      <p:regular r:id="rId47"/>
      <p:bold r:id="rId48"/>
      <p:italic r:id="rId49"/>
      <p:boldItalic r:id="rId50"/>
    </p:embeddedFont>
    <p:embeddedFont>
      <p:font typeface="Georgia" panose="02040502050405020303"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785741-D8C3-464E-BF78-4E90B512E1E0}">
  <a:tblStyle styleId="{32785741-D8C3-464E-BF78-4E90B512E1E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D5BB5A-7D40-4E85-AE13-E938BC1BCB01}"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A2A4A6-FFDC-4554-B37E-5C66F56EE9AE}"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0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Burrow" userId="871953d2-eac0-498b-ad71-5caa0c9ad76b" providerId="ADAL" clId="{33A9D1DE-DF85-47A9-A791-AEA548C3A880}"/>
    <pc:docChg chg="sldOrd">
      <pc:chgData name="Alan Burrow" userId="871953d2-eac0-498b-ad71-5caa0c9ad76b" providerId="ADAL" clId="{33A9D1DE-DF85-47A9-A791-AEA548C3A880}" dt="2024-04-25T19:43:47.687" v="1"/>
      <pc:docMkLst>
        <pc:docMk/>
      </pc:docMkLst>
      <pc:sldChg chg="ord">
        <pc:chgData name="Alan Burrow" userId="871953d2-eac0-498b-ad71-5caa0c9ad76b" providerId="ADAL" clId="{33A9D1DE-DF85-47A9-A791-AEA548C3A880}" dt="2024-04-25T19:43:47.687" v="1"/>
        <pc:sldMkLst>
          <pc:docMk/>
          <pc:sldMk cId="0" sldId="263"/>
        </pc:sldMkLst>
      </pc:sldChg>
    </pc:docChg>
  </pc:docChgLst>
  <pc:docChgLst>
    <pc:chgData name="Alan Burrow" userId="871953d2-eac0-498b-ad71-5caa0c9ad76b" providerId="ADAL" clId="{CD42DF11-59CF-41C0-BBAD-3A94CABDAEE2}"/>
    <pc:docChg chg="modSld">
      <pc:chgData name="Alan Burrow" userId="871953d2-eac0-498b-ad71-5caa0c9ad76b" providerId="ADAL" clId="{CD42DF11-59CF-41C0-BBAD-3A94CABDAEE2}" dt="2024-02-21T15:35:02.855" v="90" actId="20577"/>
      <pc:docMkLst>
        <pc:docMk/>
      </pc:docMkLst>
      <pc:sldChg chg="modSp mod">
        <pc:chgData name="Alan Burrow" userId="871953d2-eac0-498b-ad71-5caa0c9ad76b" providerId="ADAL" clId="{CD42DF11-59CF-41C0-BBAD-3A94CABDAEE2}" dt="2024-02-21T15:35:02.855" v="90" actId="20577"/>
        <pc:sldMkLst>
          <pc:docMk/>
          <pc:sldMk cId="0" sldId="264"/>
        </pc:sldMkLst>
        <pc:spChg chg="mod">
          <ac:chgData name="Alan Burrow" userId="871953d2-eac0-498b-ad71-5caa0c9ad76b" providerId="ADAL" clId="{CD42DF11-59CF-41C0-BBAD-3A94CABDAEE2}" dt="2024-02-21T15:35:02.855" v="90" actId="20577"/>
          <ac:spMkLst>
            <pc:docMk/>
            <pc:sldMk cId="0" sldId="264"/>
            <ac:spMk id="599" creationId="{00000000-0000-0000-0000-000000000000}"/>
          </ac:spMkLst>
        </pc:spChg>
      </pc:sldChg>
      <pc:sldChg chg="modSp mod">
        <pc:chgData name="Alan Burrow" userId="871953d2-eac0-498b-ad71-5caa0c9ad76b" providerId="ADAL" clId="{CD42DF11-59CF-41C0-BBAD-3A94CABDAEE2}" dt="2024-02-20T20:52:10.712" v="0" actId="20577"/>
        <pc:sldMkLst>
          <pc:docMk/>
          <pc:sldMk cId="1966719438" sldId="296"/>
        </pc:sldMkLst>
        <pc:spChg chg="mod">
          <ac:chgData name="Alan Burrow" userId="871953d2-eac0-498b-ad71-5caa0c9ad76b" providerId="ADAL" clId="{CD42DF11-59CF-41C0-BBAD-3A94CABDAEE2}" dt="2024-02-20T20:52:10.712" v="0" actId="20577"/>
          <ac:spMkLst>
            <pc:docMk/>
            <pc:sldMk cId="1966719438" sldId="296"/>
            <ac:spMk id="3" creationId="{9090A45E-A9C9-8C86-B0D8-8CA4AAE1CB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b8e8398949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b8e8398949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2b8e8398949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b8e8398949_0_4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2b8e8398949_0_4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g2b8e8398949_0_4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b8e8398949_0_1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g2b8e8398949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b8e8398949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2b8e8398949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b8e8398949_0_2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2b8e8398949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b8e839894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b8e839894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2b8e8398949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b8e8398949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b8e8398949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2b8e8398949_0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b8e8398949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b8e8398949_0_1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g2b8e8398949_0_1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b8e8398949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b8e8398949_0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2b8e8398949_0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ba9834ad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ba9834adf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g2ba9834adf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ba9834adf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2ba9834adf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g2ba9834adf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ba9834adf4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ba9834adf4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g2ba9834adf4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ba9834adf4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ba9834adf4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2ba9834adf4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ba9834adf4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2ba9834adf4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ba9834adf4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g2ba9834adf4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ba9834adf4_1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ba9834adf4_1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g2ba9834adf4_1_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ba9834adf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ba9834adf4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g2ba9834adf4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ba9834adf4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ba9834adf4_2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g2ba9834adf4_2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b8e839894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2b8e839894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g2b8e839894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ba9834adf4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ba9834adf4_2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g2ba9834adf4_2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ba9834adf4_2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ba9834adf4_2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2ba9834adf4_2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ba9834adf4_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ba9834adf4_2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g2ba9834adf4_2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ba9834adf4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ba9834adf4_2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g2ba9834adf4_2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ba9834adf4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2ba9834adf4_2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g2ba9834adf4_2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665709fb4f_6_2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g2665709fb4f_6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hyperlink" Target="https://creativecommons.org/licenses/by/4.0/"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hyperlink" Target="https://creativecommons.org/licenses/by/4.0/" TargetMode="Externa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 descr="A picture containing text, sign&#10;&#10;Description automatically generated"/>
          <p:cNvPicPr preferRelativeResize="0"/>
          <p:nvPr/>
        </p:nvPicPr>
        <p:blipFill rotWithShape="1">
          <a:blip r:embed="rId2">
            <a:alphaModFix/>
          </a:blip>
          <a:srcRect/>
          <a:stretch/>
        </p:blipFill>
        <p:spPr>
          <a:xfrm>
            <a:off x="9040906" y="4746632"/>
            <a:ext cx="2837793" cy="1097280"/>
          </a:xfrm>
          <a:prstGeom prst="rect">
            <a:avLst/>
          </a:prstGeom>
          <a:noFill/>
          <a:ln>
            <a:noFill/>
          </a:ln>
        </p:spPr>
      </p:pic>
      <p:pic>
        <p:nvPicPr>
          <p:cNvPr id="21" name="Google Shape;21;p2" descr="A black and white logo&#10;&#10;Description automatically generated with low confidence"/>
          <p:cNvPicPr preferRelativeResize="0"/>
          <p:nvPr/>
        </p:nvPicPr>
        <p:blipFill rotWithShape="1">
          <a:blip r:embed="rId3">
            <a:alphaModFix/>
          </a:blip>
          <a:srcRect/>
          <a:stretch/>
        </p:blipFill>
        <p:spPr>
          <a:xfrm>
            <a:off x="10229626" y="6254936"/>
            <a:ext cx="1554480" cy="457200"/>
          </a:xfrm>
          <a:prstGeom prst="rect">
            <a:avLst/>
          </a:prstGeom>
          <a:noFill/>
          <a:ln>
            <a:noFill/>
          </a:ln>
        </p:spPr>
      </p:pic>
      <p:sp>
        <p:nvSpPr>
          <p:cNvPr id="22" name="Google Shape;22;p2"/>
          <p:cNvSpPr/>
          <p:nvPr/>
        </p:nvSpPr>
        <p:spPr>
          <a:xfrm>
            <a:off x="617584" y="3163088"/>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F3A5B"/>
              </a:solidFill>
              <a:latin typeface="Calibri"/>
              <a:ea typeface="Calibri"/>
              <a:cs typeface="Calibri"/>
              <a:sym typeface="Calibri"/>
            </a:endParaRPr>
          </a:p>
        </p:txBody>
      </p:sp>
      <p:sp>
        <p:nvSpPr>
          <p:cNvPr id="23" name="Google Shape;23;p2"/>
          <p:cNvSpPr/>
          <p:nvPr/>
        </p:nvSpPr>
        <p:spPr>
          <a:xfrm>
            <a:off x="10566401" y="4436342"/>
            <a:ext cx="1625600" cy="365125"/>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a:solidFill>
                  <a:schemeClr val="lt1"/>
                </a:solidFill>
                <a:latin typeface="Arial"/>
                <a:ea typeface="Arial"/>
                <a:cs typeface="Arial"/>
                <a:sym typeface="Arial"/>
              </a:rPr>
              <a:t>mdek12.org</a:t>
            </a:r>
            <a:endParaRPr/>
          </a:p>
        </p:txBody>
      </p:sp>
      <p:sp>
        <p:nvSpPr>
          <p:cNvPr id="24" name="Google Shape;24;p2"/>
          <p:cNvSpPr txBox="1">
            <a:spLocks noGrp="1"/>
          </p:cNvSpPr>
          <p:nvPr>
            <p:ph type="ctrTitle"/>
          </p:nvPr>
        </p:nvSpPr>
        <p:spPr>
          <a:xfrm>
            <a:off x="617584"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8000"/>
              <a:buFont typeface="Arial"/>
              <a:buNone/>
              <a:defRPr sz="80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617584" y="4966410"/>
            <a:ext cx="6319244" cy="5104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FAADE"/>
              </a:buClr>
              <a:buSzPts val="2800"/>
              <a:buNone/>
              <a:defRPr sz="2800" b="1">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
          <p:cNvSpPr txBox="1">
            <a:spLocks noGrp="1"/>
          </p:cNvSpPr>
          <p:nvPr>
            <p:ph type="body" idx="2"/>
          </p:nvPr>
        </p:nvSpPr>
        <p:spPr>
          <a:xfrm>
            <a:off x="617538" y="6254750"/>
            <a:ext cx="6208712"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
          <p:cNvSpPr txBox="1">
            <a:spLocks noGrp="1"/>
          </p:cNvSpPr>
          <p:nvPr>
            <p:ph type="body" idx="3"/>
          </p:nvPr>
        </p:nvSpPr>
        <p:spPr>
          <a:xfrm>
            <a:off x="617538" y="5486400"/>
            <a:ext cx="6096000" cy="555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Image/Graph">
  <p:cSld name="Large Image/Graph">
    <p:spTree>
      <p:nvGrpSpPr>
        <p:cNvPr id="1" name="Shape 120"/>
        <p:cNvGrpSpPr/>
        <p:nvPr/>
      </p:nvGrpSpPr>
      <p:grpSpPr>
        <a:xfrm>
          <a:off x="0" y="0"/>
          <a:ext cx="0" cy="0"/>
          <a:chOff x="0" y="0"/>
          <a:chExt cx="0" cy="0"/>
        </a:xfrm>
      </p:grpSpPr>
      <p:sp>
        <p:nvSpPr>
          <p:cNvPr id="121" name="Google Shape;121;p11"/>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11"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123" name="Google Shape;123;p11"/>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800" b="1">
                <a:solidFill>
                  <a:srgbClr val="5FAADE"/>
                </a:solidFill>
                <a:latin typeface="Arial"/>
                <a:ea typeface="Arial"/>
                <a:cs typeface="Arial"/>
                <a:sym typeface="Arial"/>
              </a:rPr>
              <a:t>‹#›</a:t>
            </a:fld>
            <a:endParaRPr sz="2800" b="1">
              <a:solidFill>
                <a:srgbClr val="5FAADE"/>
              </a:solidFill>
              <a:latin typeface="Arial"/>
              <a:ea typeface="Arial"/>
              <a:cs typeface="Arial"/>
              <a:sym typeface="Arial"/>
            </a:endParaRPr>
          </a:p>
        </p:txBody>
      </p:sp>
      <p:sp>
        <p:nvSpPr>
          <p:cNvPr id="124" name="Google Shape;124;p11"/>
          <p:cNvSpPr txBox="1">
            <a:spLocks noGrp="1"/>
          </p:cNvSpPr>
          <p:nvPr>
            <p:ph type="title"/>
          </p:nvPr>
        </p:nvSpPr>
        <p:spPr>
          <a:xfrm>
            <a:off x="518673" y="421076"/>
            <a:ext cx="10515600" cy="3802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spTree>
      <p:nvGrpSpPr>
        <p:cNvPr id="1" name="Shape 125"/>
        <p:cNvGrpSpPr/>
        <p:nvPr/>
      </p:nvGrpSpPr>
      <p:grpSpPr>
        <a:xfrm>
          <a:off x="0" y="0"/>
          <a:ext cx="0" cy="0"/>
          <a:chOff x="0" y="0"/>
          <a:chExt cx="0" cy="0"/>
        </a:xfrm>
      </p:grpSpPr>
      <p:sp>
        <p:nvSpPr>
          <p:cNvPr id="126" name="Google Shape;126;p12"/>
          <p:cNvSpPr txBox="1">
            <a:spLocks noGrp="1"/>
          </p:cNvSpPr>
          <p:nvPr>
            <p:ph type="title"/>
          </p:nvPr>
        </p:nvSpPr>
        <p:spPr>
          <a:xfrm>
            <a:off x="5396458" y="275585"/>
            <a:ext cx="5622049"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2"/>
          <p:cNvSpPr txBox="1">
            <a:spLocks noGrp="1"/>
          </p:cNvSpPr>
          <p:nvPr>
            <p:ph type="body" idx="1"/>
          </p:nvPr>
        </p:nvSpPr>
        <p:spPr>
          <a:xfrm>
            <a:off x="5561351" y="921186"/>
            <a:ext cx="6139201" cy="4883121"/>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marL="914400" lvl="1" indent="-3810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marL="1371600" lvl="2" indent="-355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marL="1828800" lvl="3"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marL="2286000" lvl="4"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2"/>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12"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130" name="Google Shape;130;p12"/>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800" b="1">
                <a:solidFill>
                  <a:srgbClr val="5FAADE"/>
                </a:solidFill>
                <a:latin typeface="Arial"/>
                <a:ea typeface="Arial"/>
                <a:cs typeface="Arial"/>
                <a:sym typeface="Arial"/>
              </a:rPr>
              <a:t>‹#›</a:t>
            </a:fld>
            <a:endParaRPr sz="2800" b="1">
              <a:solidFill>
                <a:srgbClr val="5FAADE"/>
              </a:solidFill>
              <a:latin typeface="Arial"/>
              <a:ea typeface="Arial"/>
              <a:cs typeface="Arial"/>
              <a:sym typeface="Arial"/>
            </a:endParaRPr>
          </a:p>
        </p:txBody>
      </p:sp>
      <p:cxnSp>
        <p:nvCxnSpPr>
          <p:cNvPr id="131" name="Google Shape;131;p12"/>
          <p:cNvCxnSpPr/>
          <p:nvPr/>
        </p:nvCxnSpPr>
        <p:spPr>
          <a:xfrm rot="10800000">
            <a:off x="5396458" y="733806"/>
            <a:ext cx="6304095"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lor Transition_3">
  <p:cSld name="Color Transition_3">
    <p:spTree>
      <p:nvGrpSpPr>
        <p:cNvPr id="1" name="Shape 132"/>
        <p:cNvGrpSpPr/>
        <p:nvPr/>
      </p:nvGrpSpPr>
      <p:grpSpPr>
        <a:xfrm>
          <a:off x="0" y="0"/>
          <a:ext cx="0" cy="0"/>
          <a:chOff x="0" y="0"/>
          <a:chExt cx="0" cy="0"/>
        </a:xfrm>
      </p:grpSpPr>
      <p:sp>
        <p:nvSpPr>
          <p:cNvPr id="133" name="Google Shape;1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13"/>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3"/>
          <p:cNvSpPr/>
          <p:nvPr/>
        </p:nvSpPr>
        <p:spPr>
          <a:xfrm>
            <a:off x="838200" y="3163088"/>
            <a:ext cx="5478416" cy="265912"/>
          </a:xfrm>
          <a:prstGeom prst="rect">
            <a:avLst/>
          </a:prstGeom>
          <a:solidFill>
            <a:srgbClr val="B0D3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138" name="Google Shape;138;p13"/>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0D357"/>
              </a:buClr>
              <a:buSzPts val="8000"/>
              <a:buFont typeface="Arial"/>
              <a:buNone/>
              <a:defRPr sz="8000" b="1">
                <a:solidFill>
                  <a:srgbClr val="B0D35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3"/>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 name="Google Shape;140;p13"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tate Board Goals">
  <p:cSld name="1_State Board Goals">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9066748" y="260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b="1">
                <a:solidFill>
                  <a:srgbClr val="5FAADE"/>
                </a:solidFill>
                <a:latin typeface="Arial"/>
                <a:ea typeface="Arial"/>
                <a:cs typeface="Arial"/>
                <a:sym typeface="Arial"/>
              </a:defRPr>
            </a:lvl1pPr>
            <a:lvl2pPr marL="0" lvl="1" indent="0" algn="r">
              <a:spcBef>
                <a:spcPts val="0"/>
              </a:spcBef>
              <a:buNone/>
              <a:defRPr sz="2800" b="1">
                <a:solidFill>
                  <a:srgbClr val="5FAADE"/>
                </a:solidFill>
                <a:latin typeface="Arial"/>
                <a:ea typeface="Arial"/>
                <a:cs typeface="Arial"/>
                <a:sym typeface="Arial"/>
              </a:defRPr>
            </a:lvl2pPr>
            <a:lvl3pPr marL="0" lvl="2" indent="0" algn="r">
              <a:spcBef>
                <a:spcPts val="0"/>
              </a:spcBef>
              <a:buNone/>
              <a:defRPr sz="2800" b="1">
                <a:solidFill>
                  <a:srgbClr val="5FAADE"/>
                </a:solidFill>
                <a:latin typeface="Arial"/>
                <a:ea typeface="Arial"/>
                <a:cs typeface="Arial"/>
                <a:sym typeface="Arial"/>
              </a:defRPr>
            </a:lvl3pPr>
            <a:lvl4pPr marL="0" lvl="3" indent="0" algn="r">
              <a:spcBef>
                <a:spcPts val="0"/>
              </a:spcBef>
              <a:buNone/>
              <a:defRPr sz="2800" b="1">
                <a:solidFill>
                  <a:srgbClr val="5FAADE"/>
                </a:solidFill>
                <a:latin typeface="Arial"/>
                <a:ea typeface="Arial"/>
                <a:cs typeface="Arial"/>
                <a:sym typeface="Arial"/>
              </a:defRPr>
            </a:lvl4pPr>
            <a:lvl5pPr marL="0" lvl="4" indent="0" algn="r">
              <a:spcBef>
                <a:spcPts val="0"/>
              </a:spcBef>
              <a:buNone/>
              <a:defRPr sz="2800" b="1">
                <a:solidFill>
                  <a:srgbClr val="5FAADE"/>
                </a:solidFill>
                <a:latin typeface="Arial"/>
                <a:ea typeface="Arial"/>
                <a:cs typeface="Arial"/>
                <a:sym typeface="Arial"/>
              </a:defRPr>
            </a:lvl5pPr>
            <a:lvl6pPr marL="0" lvl="5" indent="0" algn="r">
              <a:spcBef>
                <a:spcPts val="0"/>
              </a:spcBef>
              <a:buNone/>
              <a:defRPr sz="2800" b="1">
                <a:solidFill>
                  <a:srgbClr val="5FAADE"/>
                </a:solidFill>
                <a:latin typeface="Arial"/>
                <a:ea typeface="Arial"/>
                <a:cs typeface="Arial"/>
                <a:sym typeface="Arial"/>
              </a:defRPr>
            </a:lvl6pPr>
            <a:lvl7pPr marL="0" lvl="6" indent="0" algn="r">
              <a:spcBef>
                <a:spcPts val="0"/>
              </a:spcBef>
              <a:buNone/>
              <a:defRPr sz="2800" b="1">
                <a:solidFill>
                  <a:srgbClr val="5FAADE"/>
                </a:solidFill>
                <a:latin typeface="Arial"/>
                <a:ea typeface="Arial"/>
                <a:cs typeface="Arial"/>
                <a:sym typeface="Arial"/>
              </a:defRPr>
            </a:lvl7pPr>
            <a:lvl8pPr marL="0" lvl="7" indent="0" algn="r">
              <a:spcBef>
                <a:spcPts val="0"/>
              </a:spcBef>
              <a:buNone/>
              <a:defRPr sz="2800" b="1">
                <a:solidFill>
                  <a:srgbClr val="5FAADE"/>
                </a:solidFill>
                <a:latin typeface="Arial"/>
                <a:ea typeface="Arial"/>
                <a:cs typeface="Arial"/>
                <a:sym typeface="Arial"/>
              </a:defRPr>
            </a:lvl8pPr>
            <a:lvl9pPr marL="0" lvl="8" indent="0" algn="r">
              <a:spcBef>
                <a:spcPts val="0"/>
              </a:spcBef>
              <a:buNone/>
              <a:defRPr sz="2800" b="1">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3" name="Google Shape;143;p14"/>
          <p:cNvPicPr preferRelativeResize="0"/>
          <p:nvPr/>
        </p:nvPicPr>
        <p:blipFill rotWithShape="1">
          <a:blip r:embed="rId2">
            <a:alphaModFix/>
          </a:blip>
          <a:srcRect/>
          <a:stretch/>
        </p:blipFill>
        <p:spPr>
          <a:xfrm>
            <a:off x="11349728" y="2951211"/>
            <a:ext cx="1027214" cy="914400"/>
          </a:xfrm>
          <a:prstGeom prst="rect">
            <a:avLst/>
          </a:prstGeom>
          <a:noFill/>
          <a:ln>
            <a:noFill/>
          </a:ln>
        </p:spPr>
      </p:pic>
      <p:cxnSp>
        <p:nvCxnSpPr>
          <p:cNvPr id="144" name="Google Shape;144;p14"/>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
        <p:nvSpPr>
          <p:cNvPr id="145" name="Google Shape;145;p14"/>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14" descr="Mississi[ppi Department of Education logo"/>
          <p:cNvPicPr preferRelativeResize="0"/>
          <p:nvPr/>
        </p:nvPicPr>
        <p:blipFill rotWithShape="1">
          <a:blip r:embed="rId3">
            <a:alphaModFix/>
          </a:blip>
          <a:srcRect/>
          <a:stretch/>
        </p:blipFill>
        <p:spPr>
          <a:xfrm>
            <a:off x="10619352" y="6229714"/>
            <a:ext cx="1238172" cy="442818"/>
          </a:xfrm>
          <a:prstGeom prst="rect">
            <a:avLst/>
          </a:prstGeom>
          <a:noFill/>
          <a:ln>
            <a:noFill/>
          </a:ln>
        </p:spPr>
      </p:pic>
      <p:sp>
        <p:nvSpPr>
          <p:cNvPr id="147" name="Google Shape;147;p14"/>
          <p:cNvSpPr/>
          <p:nvPr/>
        </p:nvSpPr>
        <p:spPr>
          <a:xfrm>
            <a:off x="1645920" y="1222408"/>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spcBef>
                <a:spcPts val="0"/>
              </a:spcBef>
              <a:spcAft>
                <a:spcPts val="0"/>
              </a:spcAft>
              <a:buNone/>
            </a:pPr>
            <a:r>
              <a:rPr lang="en-US" sz="1800" b="1">
                <a:solidFill>
                  <a:srgbClr val="3F3F3F"/>
                </a:solidFill>
                <a:latin typeface="Arial Black"/>
                <a:ea typeface="Arial Black"/>
                <a:cs typeface="Arial Black"/>
                <a:sym typeface="Arial Black"/>
              </a:rPr>
              <a:t>ALL</a:t>
            </a:r>
            <a:r>
              <a:rPr lang="en-US" sz="1800">
                <a:solidFill>
                  <a:srgbClr val="3F3F3F"/>
                </a:solidFill>
                <a:latin typeface="Arial"/>
                <a:ea typeface="Arial"/>
                <a:cs typeface="Arial"/>
                <a:sym typeface="Arial"/>
              </a:rPr>
              <a:t> Students Proficient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and Showing Growth in All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Assessed Areas</a:t>
            </a:r>
            <a:endParaRPr/>
          </a:p>
        </p:txBody>
      </p:sp>
      <p:sp>
        <p:nvSpPr>
          <p:cNvPr id="148" name="Google Shape;148;p14"/>
          <p:cNvSpPr/>
          <p:nvPr/>
        </p:nvSpPr>
        <p:spPr>
          <a:xfrm>
            <a:off x="1645920" y="266619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spcBef>
                <a:spcPts val="0"/>
              </a:spcBef>
              <a:spcAft>
                <a:spcPts val="0"/>
              </a:spcAft>
              <a:buNone/>
            </a:pPr>
            <a:r>
              <a:rPr lang="en-US" sz="1800" b="1">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149" name="Google Shape;149;p14"/>
          <p:cNvSpPr/>
          <p:nvPr/>
        </p:nvSpPr>
        <p:spPr>
          <a:xfrm>
            <a:off x="1645920" y="410998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spcBef>
                <a:spcPts val="0"/>
              </a:spcBef>
              <a:spcAft>
                <a:spcPts val="0"/>
              </a:spcAft>
              <a:buNone/>
            </a:pPr>
            <a:r>
              <a:rPr lang="en-US" sz="1800" b="1">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150" name="Google Shape;150;p14"/>
          <p:cNvSpPr/>
          <p:nvPr/>
        </p:nvSpPr>
        <p:spPr>
          <a:xfrm>
            <a:off x="6294922" y="1222408"/>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spcBef>
                <a:spcPts val="0"/>
              </a:spcBef>
              <a:spcAft>
                <a:spcPts val="0"/>
              </a:spcAft>
              <a:buNone/>
            </a:pPr>
            <a:r>
              <a:rPr lang="en-US" sz="1800" b="1">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151" name="Google Shape;151;p14"/>
          <p:cNvSpPr/>
          <p:nvPr/>
        </p:nvSpPr>
        <p:spPr>
          <a:xfrm>
            <a:off x="6294922" y="266619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spcBef>
                <a:spcPts val="0"/>
              </a:spcBef>
              <a:spcAft>
                <a:spcPts val="0"/>
              </a:spcAft>
              <a:buNone/>
            </a:pPr>
            <a:r>
              <a:rPr lang="en-US" sz="1800" b="1">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152" name="Google Shape;152;p14"/>
          <p:cNvSpPr/>
          <p:nvPr/>
        </p:nvSpPr>
        <p:spPr>
          <a:xfrm>
            <a:off x="6294922" y="410998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spcBef>
                <a:spcPts val="0"/>
              </a:spcBef>
              <a:spcAft>
                <a:spcPts val="0"/>
              </a:spcAft>
              <a:buNone/>
            </a:pPr>
            <a:r>
              <a:rPr lang="en-US" sz="1800" b="1">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153" name="Google Shape;153;p14"/>
          <p:cNvSpPr/>
          <p:nvPr/>
        </p:nvSpPr>
        <p:spPr>
          <a:xfrm>
            <a:off x="10510787" y="1222408"/>
            <a:ext cx="198966" cy="1164657"/>
          </a:xfrm>
          <a:prstGeom prst="rect">
            <a:avLst/>
          </a:prstGeom>
          <a:solidFill>
            <a:srgbClr val="69C8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4"/>
          <p:cNvSpPr/>
          <p:nvPr/>
        </p:nvSpPr>
        <p:spPr>
          <a:xfrm>
            <a:off x="10510787" y="2665766"/>
            <a:ext cx="198966" cy="1164657"/>
          </a:xfrm>
          <a:prstGeom prst="rect">
            <a:avLst/>
          </a:prstGeom>
          <a:solidFill>
            <a:srgbClr val="39A1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4"/>
          <p:cNvSpPr/>
          <p:nvPr/>
        </p:nvSpPr>
        <p:spPr>
          <a:xfrm>
            <a:off x="10510787" y="4113225"/>
            <a:ext cx="198966" cy="1164657"/>
          </a:xfrm>
          <a:prstGeom prst="rect">
            <a:avLst/>
          </a:prstGeom>
          <a:solidFill>
            <a:srgbClr val="A74A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4"/>
          <p:cNvSpPr/>
          <p:nvPr/>
        </p:nvSpPr>
        <p:spPr>
          <a:xfrm>
            <a:off x="1460571" y="1222408"/>
            <a:ext cx="198966" cy="116465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4"/>
          <p:cNvSpPr/>
          <p:nvPr/>
        </p:nvSpPr>
        <p:spPr>
          <a:xfrm>
            <a:off x="1460571" y="2665766"/>
            <a:ext cx="198966" cy="1164657"/>
          </a:xfrm>
          <a:prstGeom prst="rect">
            <a:avLst/>
          </a:prstGeom>
          <a:solidFill>
            <a:srgbClr val="F3A5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4"/>
          <p:cNvSpPr/>
          <p:nvPr/>
        </p:nvSpPr>
        <p:spPr>
          <a:xfrm>
            <a:off x="1460571" y="4113225"/>
            <a:ext cx="198966" cy="1164657"/>
          </a:xfrm>
          <a:prstGeom prst="rect">
            <a:avLst/>
          </a:prstGeom>
          <a:solidFill>
            <a:srgbClr val="B0D3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14"/>
          <p:cNvSpPr txBox="1"/>
          <p:nvPr/>
        </p:nvSpPr>
        <p:spPr>
          <a:xfrm>
            <a:off x="793465" y="1683821"/>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EF3A5B"/>
                </a:solidFill>
                <a:latin typeface="Arial Black"/>
                <a:ea typeface="Arial Black"/>
                <a:cs typeface="Arial Black"/>
                <a:sym typeface="Arial Black"/>
              </a:rPr>
              <a:t>1</a:t>
            </a:r>
            <a:endParaRPr/>
          </a:p>
        </p:txBody>
      </p:sp>
      <p:sp>
        <p:nvSpPr>
          <p:cNvPr id="160" name="Google Shape;160;p14"/>
          <p:cNvSpPr txBox="1"/>
          <p:nvPr/>
        </p:nvSpPr>
        <p:spPr>
          <a:xfrm>
            <a:off x="793465" y="3114036"/>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F3A51E"/>
                </a:solidFill>
                <a:latin typeface="Arial Black"/>
                <a:ea typeface="Arial Black"/>
                <a:cs typeface="Arial Black"/>
                <a:sym typeface="Arial Black"/>
              </a:rPr>
              <a:t>2</a:t>
            </a:r>
            <a:endParaRPr/>
          </a:p>
        </p:txBody>
      </p:sp>
      <p:sp>
        <p:nvSpPr>
          <p:cNvPr id="161" name="Google Shape;161;p14"/>
          <p:cNvSpPr txBox="1"/>
          <p:nvPr/>
        </p:nvSpPr>
        <p:spPr>
          <a:xfrm>
            <a:off x="793465" y="4567698"/>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B0D357"/>
                </a:solidFill>
                <a:latin typeface="Arial Black"/>
                <a:ea typeface="Arial Black"/>
                <a:cs typeface="Arial Black"/>
                <a:sym typeface="Arial Black"/>
              </a:rPr>
              <a:t>3</a:t>
            </a:r>
            <a:endParaRPr/>
          </a:p>
        </p:txBody>
      </p:sp>
      <p:sp>
        <p:nvSpPr>
          <p:cNvPr id="162" name="Google Shape;162;p14"/>
          <p:cNvSpPr txBox="1"/>
          <p:nvPr/>
        </p:nvSpPr>
        <p:spPr>
          <a:xfrm>
            <a:off x="10804973" y="1660375"/>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69C8C3"/>
                </a:solidFill>
                <a:latin typeface="Arial Black"/>
                <a:ea typeface="Arial Black"/>
                <a:cs typeface="Arial Black"/>
                <a:sym typeface="Arial Black"/>
              </a:rPr>
              <a:t>4</a:t>
            </a:r>
            <a:endParaRPr/>
          </a:p>
        </p:txBody>
      </p:sp>
      <p:sp>
        <p:nvSpPr>
          <p:cNvPr id="163" name="Google Shape;163;p14"/>
          <p:cNvSpPr txBox="1"/>
          <p:nvPr/>
        </p:nvSpPr>
        <p:spPr>
          <a:xfrm>
            <a:off x="10804973" y="3090590"/>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39A1BF"/>
                </a:solidFill>
                <a:latin typeface="Arial Black"/>
                <a:ea typeface="Arial Black"/>
                <a:cs typeface="Arial Black"/>
                <a:sym typeface="Arial Black"/>
              </a:rPr>
              <a:t>5</a:t>
            </a:r>
            <a:endParaRPr/>
          </a:p>
        </p:txBody>
      </p:sp>
      <p:sp>
        <p:nvSpPr>
          <p:cNvPr id="164" name="Google Shape;164;p14"/>
          <p:cNvSpPr txBox="1"/>
          <p:nvPr/>
        </p:nvSpPr>
        <p:spPr>
          <a:xfrm>
            <a:off x="10804973" y="4544252"/>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A74A7A"/>
                </a:solidFill>
                <a:latin typeface="Arial Black"/>
                <a:ea typeface="Arial Black"/>
                <a:cs typeface="Arial Black"/>
                <a:sym typeface="Arial Black"/>
              </a:rPr>
              <a:t>6</a:t>
            </a:r>
            <a:endParaRPr/>
          </a:p>
        </p:txBody>
      </p:sp>
      <p:pic>
        <p:nvPicPr>
          <p:cNvPr id="165" name="Google Shape;165;p14"/>
          <p:cNvPicPr preferRelativeResize="0"/>
          <p:nvPr/>
        </p:nvPicPr>
        <p:blipFill rotWithShape="1">
          <a:blip r:embed="rId4">
            <a:alphaModFix/>
          </a:blip>
          <a:srcRect/>
          <a:stretch/>
        </p:blipFill>
        <p:spPr>
          <a:xfrm>
            <a:off x="-120935" y="4576628"/>
            <a:ext cx="914400" cy="914400"/>
          </a:xfrm>
          <a:prstGeom prst="rect">
            <a:avLst/>
          </a:prstGeom>
          <a:noFill/>
          <a:ln>
            <a:noFill/>
          </a:ln>
        </p:spPr>
      </p:pic>
      <p:pic>
        <p:nvPicPr>
          <p:cNvPr id="166" name="Google Shape;166;p14"/>
          <p:cNvPicPr preferRelativeResize="0"/>
          <p:nvPr/>
        </p:nvPicPr>
        <p:blipFill rotWithShape="1">
          <a:blip r:embed="rId5">
            <a:alphaModFix/>
          </a:blip>
          <a:srcRect/>
          <a:stretch/>
        </p:blipFill>
        <p:spPr>
          <a:xfrm>
            <a:off x="-140162" y="1784518"/>
            <a:ext cx="914400" cy="914400"/>
          </a:xfrm>
          <a:prstGeom prst="rect">
            <a:avLst/>
          </a:prstGeom>
          <a:noFill/>
          <a:ln>
            <a:noFill/>
          </a:ln>
        </p:spPr>
      </p:pic>
      <p:pic>
        <p:nvPicPr>
          <p:cNvPr id="167" name="Google Shape;167;p14"/>
          <p:cNvPicPr preferRelativeResize="0"/>
          <p:nvPr/>
        </p:nvPicPr>
        <p:blipFill rotWithShape="1">
          <a:blip r:embed="rId6">
            <a:alphaModFix/>
          </a:blip>
          <a:srcRect/>
          <a:stretch/>
        </p:blipFill>
        <p:spPr>
          <a:xfrm>
            <a:off x="11453591" y="1686529"/>
            <a:ext cx="952500" cy="952500"/>
          </a:xfrm>
          <a:prstGeom prst="rect">
            <a:avLst/>
          </a:prstGeom>
          <a:noFill/>
          <a:ln>
            <a:noFill/>
          </a:ln>
        </p:spPr>
      </p:pic>
      <p:pic>
        <p:nvPicPr>
          <p:cNvPr id="168" name="Google Shape;168;p14"/>
          <p:cNvPicPr preferRelativeResize="0"/>
          <p:nvPr/>
        </p:nvPicPr>
        <p:blipFill rotWithShape="1">
          <a:blip r:embed="rId7">
            <a:alphaModFix/>
          </a:blip>
          <a:srcRect/>
          <a:stretch/>
        </p:blipFill>
        <p:spPr>
          <a:xfrm>
            <a:off x="11474624" y="4507821"/>
            <a:ext cx="914400" cy="914400"/>
          </a:xfrm>
          <a:prstGeom prst="rect">
            <a:avLst/>
          </a:prstGeom>
          <a:noFill/>
          <a:ln>
            <a:noFill/>
          </a:ln>
        </p:spPr>
      </p:pic>
      <p:pic>
        <p:nvPicPr>
          <p:cNvPr id="169" name="Google Shape;169;p14"/>
          <p:cNvPicPr preferRelativeResize="0"/>
          <p:nvPr/>
        </p:nvPicPr>
        <p:blipFill rotWithShape="1">
          <a:blip r:embed="rId8">
            <a:alphaModFix/>
          </a:blip>
          <a:srcRect/>
          <a:stretch/>
        </p:blipFill>
        <p:spPr>
          <a:xfrm flipH="1">
            <a:off x="-248588" y="3104476"/>
            <a:ext cx="1035471" cy="103547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Vision and Mission">
  <p:cSld name="1_Vision and Mission">
    <p:spTree>
      <p:nvGrpSpPr>
        <p:cNvPr id="1" name="Shape 170"/>
        <p:cNvGrpSpPr/>
        <p:nvPr/>
      </p:nvGrpSpPr>
      <p:grpSpPr>
        <a:xfrm>
          <a:off x="0" y="0"/>
          <a:ext cx="0" cy="0"/>
          <a:chOff x="0" y="0"/>
          <a:chExt cx="0" cy="0"/>
        </a:xfrm>
      </p:grpSpPr>
      <p:sp>
        <p:nvSpPr>
          <p:cNvPr id="171" name="Google Shape;171;p15"/>
          <p:cNvSpPr txBox="1">
            <a:spLocks noGrp="1"/>
          </p:cNvSpPr>
          <p:nvPr>
            <p:ph type="title"/>
          </p:nvPr>
        </p:nvSpPr>
        <p:spPr>
          <a:xfrm>
            <a:off x="396853" y="295851"/>
            <a:ext cx="10574358" cy="371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5"/>
          <p:cNvSpPr txBox="1">
            <a:spLocks noGrp="1"/>
          </p:cNvSpPr>
          <p:nvPr>
            <p:ph type="sldNum" idx="12"/>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b="1">
                <a:solidFill>
                  <a:srgbClr val="5FAADE"/>
                </a:solidFill>
                <a:latin typeface="Arial"/>
                <a:ea typeface="Arial"/>
                <a:cs typeface="Arial"/>
                <a:sym typeface="Arial"/>
              </a:defRPr>
            </a:lvl1pPr>
            <a:lvl2pPr marL="0" lvl="1" indent="0" algn="r">
              <a:spcBef>
                <a:spcPts val="0"/>
              </a:spcBef>
              <a:buNone/>
              <a:defRPr sz="2800" b="1">
                <a:solidFill>
                  <a:srgbClr val="5FAADE"/>
                </a:solidFill>
                <a:latin typeface="Arial"/>
                <a:ea typeface="Arial"/>
                <a:cs typeface="Arial"/>
                <a:sym typeface="Arial"/>
              </a:defRPr>
            </a:lvl2pPr>
            <a:lvl3pPr marL="0" lvl="2" indent="0" algn="r">
              <a:spcBef>
                <a:spcPts val="0"/>
              </a:spcBef>
              <a:buNone/>
              <a:defRPr sz="2800" b="1">
                <a:solidFill>
                  <a:srgbClr val="5FAADE"/>
                </a:solidFill>
                <a:latin typeface="Arial"/>
                <a:ea typeface="Arial"/>
                <a:cs typeface="Arial"/>
                <a:sym typeface="Arial"/>
              </a:defRPr>
            </a:lvl3pPr>
            <a:lvl4pPr marL="0" lvl="3" indent="0" algn="r">
              <a:spcBef>
                <a:spcPts val="0"/>
              </a:spcBef>
              <a:buNone/>
              <a:defRPr sz="2800" b="1">
                <a:solidFill>
                  <a:srgbClr val="5FAADE"/>
                </a:solidFill>
                <a:latin typeface="Arial"/>
                <a:ea typeface="Arial"/>
                <a:cs typeface="Arial"/>
                <a:sym typeface="Arial"/>
              </a:defRPr>
            </a:lvl4pPr>
            <a:lvl5pPr marL="0" lvl="4" indent="0" algn="r">
              <a:spcBef>
                <a:spcPts val="0"/>
              </a:spcBef>
              <a:buNone/>
              <a:defRPr sz="2800" b="1">
                <a:solidFill>
                  <a:srgbClr val="5FAADE"/>
                </a:solidFill>
                <a:latin typeface="Arial"/>
                <a:ea typeface="Arial"/>
                <a:cs typeface="Arial"/>
                <a:sym typeface="Arial"/>
              </a:defRPr>
            </a:lvl5pPr>
            <a:lvl6pPr marL="0" lvl="5" indent="0" algn="r">
              <a:spcBef>
                <a:spcPts val="0"/>
              </a:spcBef>
              <a:buNone/>
              <a:defRPr sz="2800" b="1">
                <a:solidFill>
                  <a:srgbClr val="5FAADE"/>
                </a:solidFill>
                <a:latin typeface="Arial"/>
                <a:ea typeface="Arial"/>
                <a:cs typeface="Arial"/>
                <a:sym typeface="Arial"/>
              </a:defRPr>
            </a:lvl6pPr>
            <a:lvl7pPr marL="0" lvl="6" indent="0" algn="r">
              <a:spcBef>
                <a:spcPts val="0"/>
              </a:spcBef>
              <a:buNone/>
              <a:defRPr sz="2800" b="1">
                <a:solidFill>
                  <a:srgbClr val="5FAADE"/>
                </a:solidFill>
                <a:latin typeface="Arial"/>
                <a:ea typeface="Arial"/>
                <a:cs typeface="Arial"/>
                <a:sym typeface="Arial"/>
              </a:defRPr>
            </a:lvl7pPr>
            <a:lvl8pPr marL="0" lvl="7" indent="0" algn="r">
              <a:spcBef>
                <a:spcPts val="0"/>
              </a:spcBef>
              <a:buNone/>
              <a:defRPr sz="2800" b="1">
                <a:solidFill>
                  <a:srgbClr val="5FAADE"/>
                </a:solidFill>
                <a:latin typeface="Arial"/>
                <a:ea typeface="Arial"/>
                <a:cs typeface="Arial"/>
                <a:sym typeface="Arial"/>
              </a:defRPr>
            </a:lvl8pPr>
            <a:lvl9pPr marL="0" lvl="8" indent="0" algn="r">
              <a:spcBef>
                <a:spcPts val="0"/>
              </a:spcBef>
              <a:buNone/>
              <a:defRPr sz="2800" b="1">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15"/>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15"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175" name="Google Shape;175;p15"/>
          <p:cNvSpPr/>
          <p:nvPr/>
        </p:nvSpPr>
        <p:spPr>
          <a:xfrm>
            <a:off x="2891808" y="2097742"/>
            <a:ext cx="3822087" cy="3402105"/>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5"/>
          <p:cNvSpPr txBox="1"/>
          <p:nvPr/>
        </p:nvSpPr>
        <p:spPr>
          <a:xfrm>
            <a:off x="3050742" y="2208305"/>
            <a:ext cx="3663153" cy="28279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to flourish as parents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citizens</a:t>
            </a:r>
            <a:endParaRPr/>
          </a:p>
        </p:txBody>
      </p:sp>
      <p:sp>
        <p:nvSpPr>
          <p:cNvPr id="177" name="Google Shape;177;p15"/>
          <p:cNvSpPr txBox="1"/>
          <p:nvPr/>
        </p:nvSpPr>
        <p:spPr>
          <a:xfrm>
            <a:off x="2838019" y="1062333"/>
            <a:ext cx="2971800" cy="68234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3B71"/>
              </a:buClr>
              <a:buSzPts val="4800"/>
              <a:buFont typeface="Arial Black"/>
              <a:buNone/>
            </a:pPr>
            <a:r>
              <a:rPr lang="en-US" sz="4800" b="1">
                <a:solidFill>
                  <a:srgbClr val="003B71"/>
                </a:solidFill>
                <a:latin typeface="Arial Black"/>
                <a:ea typeface="Arial Black"/>
                <a:cs typeface="Arial Black"/>
                <a:sym typeface="Arial Black"/>
              </a:rPr>
              <a:t>VISION</a:t>
            </a:r>
            <a:endParaRPr sz="4400" b="1">
              <a:solidFill>
                <a:srgbClr val="003B71"/>
              </a:solidFill>
              <a:latin typeface="Arial Black"/>
              <a:ea typeface="Arial Black"/>
              <a:cs typeface="Arial Black"/>
              <a:sym typeface="Arial Black"/>
            </a:endParaRPr>
          </a:p>
        </p:txBody>
      </p:sp>
      <p:sp>
        <p:nvSpPr>
          <p:cNvPr id="178" name="Google Shape;178;p15"/>
          <p:cNvSpPr/>
          <p:nvPr/>
        </p:nvSpPr>
        <p:spPr>
          <a:xfrm>
            <a:off x="2891808" y="1855235"/>
            <a:ext cx="3822087" cy="242507"/>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5"/>
          <p:cNvSpPr/>
          <p:nvPr/>
        </p:nvSpPr>
        <p:spPr>
          <a:xfrm>
            <a:off x="7343099" y="2097742"/>
            <a:ext cx="3822087" cy="3402106"/>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5"/>
          <p:cNvSpPr txBox="1"/>
          <p:nvPr/>
        </p:nvSpPr>
        <p:spPr>
          <a:xfrm>
            <a:off x="7573425" y="2208305"/>
            <a:ext cx="3591761" cy="253850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provide leadership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through the development of policy and accountability systems so that all students are prepared to compete in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the global community</a:t>
            </a:r>
            <a:endParaRPr/>
          </a:p>
        </p:txBody>
      </p:sp>
      <p:sp>
        <p:nvSpPr>
          <p:cNvPr id="181" name="Google Shape;181;p15"/>
          <p:cNvSpPr txBox="1"/>
          <p:nvPr/>
        </p:nvSpPr>
        <p:spPr>
          <a:xfrm>
            <a:off x="7227283" y="1048886"/>
            <a:ext cx="3743927" cy="68234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EF3A5B"/>
              </a:buClr>
              <a:buSzPts val="4800"/>
              <a:buFont typeface="Arial Black"/>
              <a:buNone/>
            </a:pPr>
            <a:r>
              <a:rPr lang="en-US" sz="4800" b="1">
                <a:solidFill>
                  <a:srgbClr val="EF3A5B"/>
                </a:solidFill>
                <a:latin typeface="Arial Black"/>
                <a:ea typeface="Arial Black"/>
                <a:cs typeface="Arial Black"/>
                <a:sym typeface="Arial Black"/>
              </a:rPr>
              <a:t>MISSION</a:t>
            </a:r>
            <a:endParaRPr sz="4400" b="1">
              <a:solidFill>
                <a:srgbClr val="EF3A5B"/>
              </a:solidFill>
              <a:latin typeface="Arial Black"/>
              <a:ea typeface="Arial Black"/>
              <a:cs typeface="Arial Black"/>
              <a:sym typeface="Arial Black"/>
            </a:endParaRPr>
          </a:p>
        </p:txBody>
      </p:sp>
      <p:sp>
        <p:nvSpPr>
          <p:cNvPr id="182" name="Google Shape;182;p15"/>
          <p:cNvSpPr/>
          <p:nvPr/>
        </p:nvSpPr>
        <p:spPr>
          <a:xfrm>
            <a:off x="7343099" y="1855235"/>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F0A2C"/>
              </a:solidFill>
              <a:latin typeface="Calibri"/>
              <a:ea typeface="Calibri"/>
              <a:cs typeface="Calibri"/>
              <a:sym typeface="Calibri"/>
            </a:endParaRPr>
          </a:p>
        </p:txBody>
      </p:sp>
      <p:pic>
        <p:nvPicPr>
          <p:cNvPr id="183" name="Google Shape;183;p15"/>
          <p:cNvPicPr preferRelativeResize="0"/>
          <p:nvPr/>
        </p:nvPicPr>
        <p:blipFill rotWithShape="1">
          <a:blip r:embed="rId3">
            <a:alphaModFix/>
          </a:blip>
          <a:srcRect/>
          <a:stretch/>
        </p:blipFill>
        <p:spPr>
          <a:xfrm>
            <a:off x="-200166" y="3058273"/>
            <a:ext cx="3171441" cy="3171441"/>
          </a:xfrm>
          <a:prstGeom prst="rect">
            <a:avLst/>
          </a:prstGeom>
          <a:noFill/>
          <a:ln>
            <a:noFill/>
          </a:ln>
        </p:spPr>
      </p:pic>
      <p:cxnSp>
        <p:nvCxnSpPr>
          <p:cNvPr id="184" name="Google Shape;184;p15"/>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or Transition_1">
  <p:cSld name="Color Transition_1">
    <p:spTree>
      <p:nvGrpSpPr>
        <p:cNvPr id="1" name="Shape 185"/>
        <p:cNvGrpSpPr/>
        <p:nvPr/>
      </p:nvGrpSpPr>
      <p:grpSpPr>
        <a:xfrm>
          <a:off x="0" y="0"/>
          <a:ext cx="0" cy="0"/>
          <a:chOff x="0" y="0"/>
          <a:chExt cx="0" cy="0"/>
        </a:xfrm>
      </p:grpSpPr>
      <p:sp>
        <p:nvSpPr>
          <p:cNvPr id="186" name="Google Shape;18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16"/>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6"/>
          <p:cNvSpPr/>
          <p:nvPr/>
        </p:nvSpPr>
        <p:spPr>
          <a:xfrm>
            <a:off x="838200" y="3163088"/>
            <a:ext cx="5478416" cy="265912"/>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191" name="Google Shape;191;p16"/>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F3A5B"/>
              </a:buClr>
              <a:buSzPts val="8000"/>
              <a:buFont typeface="Arial"/>
              <a:buNone/>
              <a:defRPr sz="8000" b="1">
                <a:solidFill>
                  <a:srgbClr val="EF3A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16"/>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3" name="Google Shape;193;p16"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lor Transition_6">
  <p:cSld name="Color Transition_6">
    <p:spTree>
      <p:nvGrpSpPr>
        <p:cNvPr id="1" name="Shape 194"/>
        <p:cNvGrpSpPr/>
        <p:nvPr/>
      </p:nvGrpSpPr>
      <p:grpSpPr>
        <a:xfrm>
          <a:off x="0" y="0"/>
          <a:ext cx="0" cy="0"/>
          <a:chOff x="0" y="0"/>
          <a:chExt cx="0" cy="0"/>
        </a:xfrm>
      </p:grpSpPr>
      <p:sp>
        <p:nvSpPr>
          <p:cNvPr id="195" name="Google Shape;19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17"/>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7"/>
          <p:cNvSpPr/>
          <p:nvPr/>
        </p:nvSpPr>
        <p:spPr>
          <a:xfrm>
            <a:off x="838200" y="3163088"/>
            <a:ext cx="5478416" cy="265912"/>
          </a:xfrm>
          <a:prstGeom prst="rect">
            <a:avLst/>
          </a:prstGeom>
          <a:solidFill>
            <a:srgbClr val="A74A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200" name="Google Shape;200;p17"/>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74A7A"/>
              </a:buClr>
              <a:buSzPts val="8000"/>
              <a:buFont typeface="Arial"/>
              <a:buNone/>
              <a:defRPr sz="8000" b="1">
                <a:solidFill>
                  <a:srgbClr val="A74A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17"/>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2" name="Google Shape;202;p17"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03"/>
        <p:cNvGrpSpPr/>
        <p:nvPr/>
      </p:nvGrpSpPr>
      <p:grpSpPr>
        <a:xfrm>
          <a:off x="0" y="0"/>
          <a:ext cx="0" cy="0"/>
          <a:chOff x="0" y="0"/>
          <a:chExt cx="0" cy="0"/>
        </a:xfrm>
      </p:grpSpPr>
      <p:sp>
        <p:nvSpPr>
          <p:cNvPr id="204" name="Google Shape;204;p18"/>
          <p:cNvSpPr txBox="1">
            <a:spLocks noGrp="1"/>
          </p:cNvSpPr>
          <p:nvPr>
            <p:ph type="sldNum" idx="12"/>
          </p:nvPr>
        </p:nvSpPr>
        <p:spPr>
          <a:xfrm>
            <a:off x="9138920" y="260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b="1">
                <a:solidFill>
                  <a:srgbClr val="5FAADE"/>
                </a:solidFill>
                <a:latin typeface="Arial"/>
                <a:ea typeface="Arial"/>
                <a:cs typeface="Arial"/>
                <a:sym typeface="Arial"/>
              </a:defRPr>
            </a:lvl1pPr>
            <a:lvl2pPr marL="0" lvl="1" indent="0" algn="r">
              <a:spcBef>
                <a:spcPts val="0"/>
              </a:spcBef>
              <a:buNone/>
              <a:defRPr sz="2800" b="1">
                <a:solidFill>
                  <a:srgbClr val="5FAADE"/>
                </a:solidFill>
                <a:latin typeface="Arial"/>
                <a:ea typeface="Arial"/>
                <a:cs typeface="Arial"/>
                <a:sym typeface="Arial"/>
              </a:defRPr>
            </a:lvl2pPr>
            <a:lvl3pPr marL="0" lvl="2" indent="0" algn="r">
              <a:spcBef>
                <a:spcPts val="0"/>
              </a:spcBef>
              <a:buNone/>
              <a:defRPr sz="2800" b="1">
                <a:solidFill>
                  <a:srgbClr val="5FAADE"/>
                </a:solidFill>
                <a:latin typeface="Arial"/>
                <a:ea typeface="Arial"/>
                <a:cs typeface="Arial"/>
                <a:sym typeface="Arial"/>
              </a:defRPr>
            </a:lvl3pPr>
            <a:lvl4pPr marL="0" lvl="3" indent="0" algn="r">
              <a:spcBef>
                <a:spcPts val="0"/>
              </a:spcBef>
              <a:buNone/>
              <a:defRPr sz="2800" b="1">
                <a:solidFill>
                  <a:srgbClr val="5FAADE"/>
                </a:solidFill>
                <a:latin typeface="Arial"/>
                <a:ea typeface="Arial"/>
                <a:cs typeface="Arial"/>
                <a:sym typeface="Arial"/>
              </a:defRPr>
            </a:lvl4pPr>
            <a:lvl5pPr marL="0" lvl="4" indent="0" algn="r">
              <a:spcBef>
                <a:spcPts val="0"/>
              </a:spcBef>
              <a:buNone/>
              <a:defRPr sz="2800" b="1">
                <a:solidFill>
                  <a:srgbClr val="5FAADE"/>
                </a:solidFill>
                <a:latin typeface="Arial"/>
                <a:ea typeface="Arial"/>
                <a:cs typeface="Arial"/>
                <a:sym typeface="Arial"/>
              </a:defRPr>
            </a:lvl5pPr>
            <a:lvl6pPr marL="0" lvl="5" indent="0" algn="r">
              <a:spcBef>
                <a:spcPts val="0"/>
              </a:spcBef>
              <a:buNone/>
              <a:defRPr sz="2800" b="1">
                <a:solidFill>
                  <a:srgbClr val="5FAADE"/>
                </a:solidFill>
                <a:latin typeface="Arial"/>
                <a:ea typeface="Arial"/>
                <a:cs typeface="Arial"/>
                <a:sym typeface="Arial"/>
              </a:defRPr>
            </a:lvl6pPr>
            <a:lvl7pPr marL="0" lvl="6" indent="0" algn="r">
              <a:spcBef>
                <a:spcPts val="0"/>
              </a:spcBef>
              <a:buNone/>
              <a:defRPr sz="2800" b="1">
                <a:solidFill>
                  <a:srgbClr val="5FAADE"/>
                </a:solidFill>
                <a:latin typeface="Arial"/>
                <a:ea typeface="Arial"/>
                <a:cs typeface="Arial"/>
                <a:sym typeface="Arial"/>
              </a:defRPr>
            </a:lvl7pPr>
            <a:lvl8pPr marL="0" lvl="7" indent="0" algn="r">
              <a:spcBef>
                <a:spcPts val="0"/>
              </a:spcBef>
              <a:buNone/>
              <a:defRPr sz="2800" b="1">
                <a:solidFill>
                  <a:srgbClr val="5FAADE"/>
                </a:solidFill>
                <a:latin typeface="Arial"/>
                <a:ea typeface="Arial"/>
                <a:cs typeface="Arial"/>
                <a:sym typeface="Arial"/>
              </a:defRPr>
            </a:lvl8pPr>
            <a:lvl9pPr marL="0" lvl="8" indent="0" algn="r">
              <a:spcBef>
                <a:spcPts val="0"/>
              </a:spcBef>
              <a:buNone/>
              <a:defRPr sz="2800" b="1">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18"/>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18" descr="A picture containing text, sign&#10;&#10;Description automatically generated"/>
          <p:cNvPicPr preferRelativeResize="0"/>
          <p:nvPr/>
        </p:nvPicPr>
        <p:blipFill rotWithShape="1">
          <a:blip r:embed="rId2">
            <a:alphaModFix/>
          </a:blip>
          <a:srcRect/>
          <a:stretch/>
        </p:blipFill>
        <p:spPr>
          <a:xfrm>
            <a:off x="9040906" y="4746632"/>
            <a:ext cx="2837793" cy="1097280"/>
          </a:xfrm>
          <a:prstGeom prst="rect">
            <a:avLst/>
          </a:prstGeom>
          <a:noFill/>
          <a:ln>
            <a:noFill/>
          </a:ln>
        </p:spPr>
      </p:pic>
      <p:pic>
        <p:nvPicPr>
          <p:cNvPr id="207" name="Google Shape;207;p18" descr="A black and white logo&#10;&#10;Description automatically generated with low confidence"/>
          <p:cNvPicPr preferRelativeResize="0"/>
          <p:nvPr/>
        </p:nvPicPr>
        <p:blipFill rotWithShape="1">
          <a:blip r:embed="rId3">
            <a:alphaModFix/>
          </a:blip>
          <a:srcRect/>
          <a:stretch/>
        </p:blipFill>
        <p:spPr>
          <a:xfrm>
            <a:off x="10229626" y="6254936"/>
            <a:ext cx="1554480" cy="457200"/>
          </a:xfrm>
          <a:prstGeom prst="rect">
            <a:avLst/>
          </a:prstGeom>
          <a:noFill/>
          <a:ln>
            <a:noFill/>
          </a:ln>
        </p:spPr>
      </p:pic>
      <p:sp>
        <p:nvSpPr>
          <p:cNvPr id="208" name="Google Shape;208;p18"/>
          <p:cNvSpPr/>
          <p:nvPr/>
        </p:nvSpPr>
        <p:spPr>
          <a:xfrm>
            <a:off x="617584" y="1556185"/>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209" name="Google Shape;209;p18"/>
          <p:cNvSpPr/>
          <p:nvPr/>
        </p:nvSpPr>
        <p:spPr>
          <a:xfrm>
            <a:off x="10566401" y="4436342"/>
            <a:ext cx="1625600" cy="365125"/>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mdek12.org</a:t>
            </a:r>
            <a:endParaRPr/>
          </a:p>
        </p:txBody>
      </p:sp>
      <p:sp>
        <p:nvSpPr>
          <p:cNvPr id="210" name="Google Shape;210;p18"/>
          <p:cNvSpPr txBox="1">
            <a:spLocks noGrp="1"/>
          </p:cNvSpPr>
          <p:nvPr>
            <p:ph type="body" idx="1"/>
          </p:nvPr>
        </p:nvSpPr>
        <p:spPr>
          <a:xfrm>
            <a:off x="504401" y="2994888"/>
            <a:ext cx="5011980" cy="8682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marL="914400" lvl="1"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marL="1371600" lvl="2"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marL="1828800" lvl="3"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marL="2286000" lvl="4"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8"/>
          <p:cNvSpPr txBox="1">
            <a:spLocks noGrp="1"/>
          </p:cNvSpPr>
          <p:nvPr>
            <p:ph type="title"/>
          </p:nvPr>
        </p:nvSpPr>
        <p:spPr>
          <a:xfrm>
            <a:off x="491266" y="2073713"/>
            <a:ext cx="8127212" cy="8682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
        <p:nvSpPr>
          <p:cNvPr id="213" name="Google Shape;21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9"/>
          <p:cNvSpPr txBox="1">
            <a:spLocks noGrp="1"/>
          </p:cNvSpPr>
          <p:nvPr>
            <p:ph type="sldNum" idx="12"/>
          </p:nvPr>
        </p:nvSpPr>
        <p:spPr>
          <a:xfrm>
            <a:off x="9040906" y="29378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b="1">
                <a:solidFill>
                  <a:srgbClr val="5FAADE"/>
                </a:solidFill>
                <a:latin typeface="Arial"/>
                <a:ea typeface="Arial"/>
                <a:cs typeface="Arial"/>
                <a:sym typeface="Arial"/>
              </a:defRPr>
            </a:lvl1pPr>
            <a:lvl2pPr marL="0" lvl="1" indent="0" algn="r">
              <a:spcBef>
                <a:spcPts val="0"/>
              </a:spcBef>
              <a:buNone/>
              <a:defRPr sz="2400" b="1">
                <a:solidFill>
                  <a:srgbClr val="5FAADE"/>
                </a:solidFill>
                <a:latin typeface="Arial"/>
                <a:ea typeface="Arial"/>
                <a:cs typeface="Arial"/>
                <a:sym typeface="Arial"/>
              </a:defRPr>
            </a:lvl2pPr>
            <a:lvl3pPr marL="0" lvl="2" indent="0" algn="r">
              <a:spcBef>
                <a:spcPts val="0"/>
              </a:spcBef>
              <a:buNone/>
              <a:defRPr sz="2400" b="1">
                <a:solidFill>
                  <a:srgbClr val="5FAADE"/>
                </a:solidFill>
                <a:latin typeface="Arial"/>
                <a:ea typeface="Arial"/>
                <a:cs typeface="Arial"/>
                <a:sym typeface="Arial"/>
              </a:defRPr>
            </a:lvl3pPr>
            <a:lvl4pPr marL="0" lvl="3" indent="0" algn="r">
              <a:spcBef>
                <a:spcPts val="0"/>
              </a:spcBef>
              <a:buNone/>
              <a:defRPr sz="2400" b="1">
                <a:solidFill>
                  <a:srgbClr val="5FAADE"/>
                </a:solidFill>
                <a:latin typeface="Arial"/>
                <a:ea typeface="Arial"/>
                <a:cs typeface="Arial"/>
                <a:sym typeface="Arial"/>
              </a:defRPr>
            </a:lvl4pPr>
            <a:lvl5pPr marL="0" lvl="4" indent="0" algn="r">
              <a:spcBef>
                <a:spcPts val="0"/>
              </a:spcBef>
              <a:buNone/>
              <a:defRPr sz="2400" b="1">
                <a:solidFill>
                  <a:srgbClr val="5FAADE"/>
                </a:solidFill>
                <a:latin typeface="Arial"/>
                <a:ea typeface="Arial"/>
                <a:cs typeface="Arial"/>
                <a:sym typeface="Arial"/>
              </a:defRPr>
            </a:lvl5pPr>
            <a:lvl6pPr marL="0" lvl="5" indent="0" algn="r">
              <a:spcBef>
                <a:spcPts val="0"/>
              </a:spcBef>
              <a:buNone/>
              <a:defRPr sz="2400" b="1">
                <a:solidFill>
                  <a:srgbClr val="5FAADE"/>
                </a:solidFill>
                <a:latin typeface="Arial"/>
                <a:ea typeface="Arial"/>
                <a:cs typeface="Arial"/>
                <a:sym typeface="Arial"/>
              </a:defRPr>
            </a:lvl6pPr>
            <a:lvl7pPr marL="0" lvl="6" indent="0" algn="r">
              <a:spcBef>
                <a:spcPts val="0"/>
              </a:spcBef>
              <a:buNone/>
              <a:defRPr sz="2400" b="1">
                <a:solidFill>
                  <a:srgbClr val="5FAADE"/>
                </a:solidFill>
                <a:latin typeface="Arial"/>
                <a:ea typeface="Arial"/>
                <a:cs typeface="Arial"/>
                <a:sym typeface="Arial"/>
              </a:defRPr>
            </a:lvl7pPr>
            <a:lvl8pPr marL="0" lvl="7" indent="0" algn="r">
              <a:spcBef>
                <a:spcPts val="0"/>
              </a:spcBef>
              <a:buNone/>
              <a:defRPr sz="2400" b="1">
                <a:solidFill>
                  <a:srgbClr val="5FAADE"/>
                </a:solidFill>
                <a:latin typeface="Arial"/>
                <a:ea typeface="Arial"/>
                <a:cs typeface="Arial"/>
                <a:sym typeface="Arial"/>
              </a:defRPr>
            </a:lvl8pPr>
            <a:lvl9pPr marL="0" lvl="8" indent="0" algn="r">
              <a:spcBef>
                <a:spcPts val="0"/>
              </a:spcBef>
              <a:buNone/>
              <a:defRPr sz="2400" b="1">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16"/>
        <p:cNvGrpSpPr/>
        <p:nvPr/>
      </p:nvGrpSpPr>
      <p:grpSpPr>
        <a:xfrm>
          <a:off x="0" y="0"/>
          <a:ext cx="0" cy="0"/>
          <a:chOff x="0" y="0"/>
          <a:chExt cx="0" cy="0"/>
        </a:xfrm>
      </p:grpSpPr>
      <p:sp>
        <p:nvSpPr>
          <p:cNvPr id="217" name="Google Shape;217;p20"/>
          <p:cNvSpPr/>
          <p:nvPr/>
        </p:nvSpPr>
        <p:spPr>
          <a:xfrm>
            <a:off x="0" y="0"/>
            <a:ext cx="11422600" cy="717200"/>
          </a:xfrm>
          <a:prstGeom prst="rect">
            <a:avLst/>
          </a:prstGeom>
          <a:solidFill>
            <a:srgbClr val="CFE2F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rgbClr val="CCCCCC"/>
              </a:solidFill>
              <a:latin typeface="Calibri"/>
              <a:ea typeface="Calibri"/>
              <a:cs typeface="Calibri"/>
              <a:sym typeface="Calibri"/>
            </a:endParaRPr>
          </a:p>
        </p:txBody>
      </p:sp>
      <p:sp>
        <p:nvSpPr>
          <p:cNvPr id="218" name="Google Shape;218;p20"/>
          <p:cNvSpPr/>
          <p:nvPr/>
        </p:nvSpPr>
        <p:spPr>
          <a:xfrm>
            <a:off x="0" y="816305"/>
            <a:ext cx="10119360" cy="51600"/>
          </a:xfrm>
          <a:prstGeom prst="rect">
            <a:avLst/>
          </a:prstGeom>
          <a:solidFill>
            <a:srgbClr val="CC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pic>
        <p:nvPicPr>
          <p:cNvPr id="219" name="Google Shape;219;p20"/>
          <p:cNvPicPr preferRelativeResize="0"/>
          <p:nvPr/>
        </p:nvPicPr>
        <p:blipFill rotWithShape="1">
          <a:blip r:embed="rId2">
            <a:alphaModFix/>
          </a:blip>
          <a:srcRect/>
          <a:stretch/>
        </p:blipFill>
        <p:spPr>
          <a:xfrm>
            <a:off x="178067" y="6064333"/>
            <a:ext cx="1352599" cy="653267"/>
          </a:xfrm>
          <a:prstGeom prst="rect">
            <a:avLst/>
          </a:prstGeom>
          <a:noFill/>
          <a:ln>
            <a:noFill/>
          </a:ln>
        </p:spPr>
      </p:pic>
      <p:sp>
        <p:nvSpPr>
          <p:cNvPr id="220" name="Google Shape;220;p20"/>
          <p:cNvSpPr txBox="1">
            <a:spLocks noGrp="1"/>
          </p:cNvSpPr>
          <p:nvPr>
            <p:ph type="body" idx="1"/>
          </p:nvPr>
        </p:nvSpPr>
        <p:spPr>
          <a:xfrm>
            <a:off x="415600" y="42042"/>
            <a:ext cx="11007000" cy="600591"/>
          </a:xfrm>
          <a:prstGeom prst="rect">
            <a:avLst/>
          </a:prstGeom>
          <a:noFill/>
          <a:ln>
            <a:noFill/>
          </a:ln>
        </p:spPr>
        <p:txBody>
          <a:bodyPr spcFirstLastPara="1" wrap="square" lIns="91425" tIns="45700" rIns="91425" bIns="45700" anchor="ctr" anchorCtr="0">
            <a:normAutofit/>
          </a:bodyPr>
          <a:lstStyle>
            <a:lvl1pPr marL="457200" lvl="0" indent="-499554" algn="l">
              <a:lnSpc>
                <a:spcPct val="90000"/>
              </a:lnSpc>
              <a:spcBef>
                <a:spcPts val="1000"/>
              </a:spcBef>
              <a:spcAft>
                <a:spcPts val="0"/>
              </a:spcAft>
              <a:buClr>
                <a:schemeClr val="accent6"/>
              </a:buClr>
              <a:buSzPts val="4267"/>
              <a:buChar char="•"/>
              <a:defRPr sz="4267" b="1">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20"/>
          <p:cNvSpPr txBox="1">
            <a:spLocks noGrp="1"/>
          </p:cNvSpPr>
          <p:nvPr>
            <p:ph type="body" idx="2"/>
          </p:nvPr>
        </p:nvSpPr>
        <p:spPr>
          <a:xfrm>
            <a:off x="554182" y="1536701"/>
            <a:ext cx="11059887" cy="4290484"/>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25252"/>
              </a:buClr>
              <a:buSzPts val="3200"/>
              <a:buFont typeface="Arial"/>
              <a:buChar char="•"/>
              <a:defRPr sz="3200">
                <a:solidFill>
                  <a:srgbClr val="525252"/>
                </a:solidFill>
              </a:defRPr>
            </a:lvl1pPr>
            <a:lvl2pPr marL="914400" lvl="1" indent="-381000" algn="l">
              <a:lnSpc>
                <a:spcPct val="90000"/>
              </a:lnSpc>
              <a:spcBef>
                <a:spcPts val="500"/>
              </a:spcBef>
              <a:spcAft>
                <a:spcPts val="0"/>
              </a:spcAft>
              <a:buClr>
                <a:srgbClr val="525252"/>
              </a:buClr>
              <a:buSzPts val="2400"/>
              <a:buChar char="•"/>
              <a:defRPr>
                <a:solidFill>
                  <a:srgbClr val="525252"/>
                </a:solidFill>
              </a:defRPr>
            </a:lvl2pPr>
            <a:lvl3pPr marL="1371600" lvl="2" indent="-355600" algn="l">
              <a:lnSpc>
                <a:spcPct val="90000"/>
              </a:lnSpc>
              <a:spcBef>
                <a:spcPts val="500"/>
              </a:spcBef>
              <a:spcAft>
                <a:spcPts val="0"/>
              </a:spcAft>
              <a:buClr>
                <a:srgbClr val="525252"/>
              </a:buClr>
              <a:buSzPts val="2000"/>
              <a:buChar char="•"/>
              <a:defRPr>
                <a:solidFill>
                  <a:srgbClr val="525252"/>
                </a:solidFill>
              </a:defRPr>
            </a:lvl3pPr>
            <a:lvl4pPr marL="1828800" lvl="3" indent="-342900" algn="l">
              <a:lnSpc>
                <a:spcPct val="90000"/>
              </a:lnSpc>
              <a:spcBef>
                <a:spcPts val="500"/>
              </a:spcBef>
              <a:spcAft>
                <a:spcPts val="0"/>
              </a:spcAft>
              <a:buClr>
                <a:srgbClr val="525252"/>
              </a:buClr>
              <a:buSzPts val="1800"/>
              <a:buChar char="•"/>
              <a:defRPr>
                <a:solidFill>
                  <a:srgbClr val="525252"/>
                </a:solidFill>
              </a:defRPr>
            </a:lvl4pPr>
            <a:lvl5pPr marL="2286000" lvl="4" indent="-342900" algn="l">
              <a:lnSpc>
                <a:spcPct val="90000"/>
              </a:lnSpc>
              <a:spcBef>
                <a:spcPts val="500"/>
              </a:spcBef>
              <a:spcAft>
                <a:spcPts val="0"/>
              </a:spcAft>
              <a:buClr>
                <a:srgbClr val="525252"/>
              </a:buClr>
              <a:buSzPts val="1800"/>
              <a:buChar char="•"/>
              <a:defRPr>
                <a:solidFill>
                  <a:srgbClr val="52525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20"/>
          <p:cNvSpPr txBox="1">
            <a:spLocks noGrp="1"/>
          </p:cNvSpPr>
          <p:nvPr>
            <p:ph type="sldNum" idx="12"/>
          </p:nvPr>
        </p:nvSpPr>
        <p:spPr>
          <a:xfrm>
            <a:off x="11308111" y="6516409"/>
            <a:ext cx="731600" cy="311561"/>
          </a:xfrm>
          <a:prstGeom prst="rect">
            <a:avLst/>
          </a:prstGeom>
          <a:noFill/>
          <a:ln>
            <a:noFill/>
          </a:ln>
        </p:spPr>
        <p:txBody>
          <a:bodyPr spcFirstLastPara="1" wrap="square" lIns="91425" tIns="91425" rIns="91425" bIns="91425" anchor="b" anchorCtr="0">
            <a:noAutofit/>
          </a:bodyPr>
          <a:lstStyle>
            <a:lvl1pPr marL="0" lvl="0" indent="0" algn="r">
              <a:spcBef>
                <a:spcPts val="0"/>
              </a:spcBef>
              <a:buNone/>
              <a:defRPr sz="1400">
                <a:solidFill>
                  <a:srgbClr val="525252"/>
                </a:solidFill>
                <a:latin typeface="Calibri"/>
                <a:ea typeface="Calibri"/>
                <a:cs typeface="Calibri"/>
                <a:sym typeface="Calibri"/>
              </a:defRPr>
            </a:lvl1pPr>
            <a:lvl2pPr marL="0" lvl="1" indent="0" algn="r">
              <a:spcBef>
                <a:spcPts val="0"/>
              </a:spcBef>
              <a:buNone/>
              <a:defRPr sz="1400">
                <a:solidFill>
                  <a:srgbClr val="525252"/>
                </a:solidFill>
                <a:latin typeface="Calibri"/>
                <a:ea typeface="Calibri"/>
                <a:cs typeface="Calibri"/>
                <a:sym typeface="Calibri"/>
              </a:defRPr>
            </a:lvl2pPr>
            <a:lvl3pPr marL="0" lvl="2" indent="0" algn="r">
              <a:spcBef>
                <a:spcPts val="0"/>
              </a:spcBef>
              <a:buNone/>
              <a:defRPr sz="1400">
                <a:solidFill>
                  <a:srgbClr val="525252"/>
                </a:solidFill>
                <a:latin typeface="Calibri"/>
                <a:ea typeface="Calibri"/>
                <a:cs typeface="Calibri"/>
                <a:sym typeface="Calibri"/>
              </a:defRPr>
            </a:lvl3pPr>
            <a:lvl4pPr marL="0" lvl="3" indent="0" algn="r">
              <a:spcBef>
                <a:spcPts val="0"/>
              </a:spcBef>
              <a:buNone/>
              <a:defRPr sz="1400">
                <a:solidFill>
                  <a:srgbClr val="525252"/>
                </a:solidFill>
                <a:latin typeface="Calibri"/>
                <a:ea typeface="Calibri"/>
                <a:cs typeface="Calibri"/>
                <a:sym typeface="Calibri"/>
              </a:defRPr>
            </a:lvl4pPr>
            <a:lvl5pPr marL="0" lvl="4" indent="0" algn="r">
              <a:spcBef>
                <a:spcPts val="0"/>
              </a:spcBef>
              <a:buNone/>
              <a:defRPr sz="1400">
                <a:solidFill>
                  <a:srgbClr val="525252"/>
                </a:solidFill>
                <a:latin typeface="Calibri"/>
                <a:ea typeface="Calibri"/>
                <a:cs typeface="Calibri"/>
                <a:sym typeface="Calibri"/>
              </a:defRPr>
            </a:lvl5pPr>
            <a:lvl6pPr marL="0" lvl="5" indent="0" algn="r">
              <a:spcBef>
                <a:spcPts val="0"/>
              </a:spcBef>
              <a:buNone/>
              <a:defRPr sz="1400">
                <a:solidFill>
                  <a:srgbClr val="525252"/>
                </a:solidFill>
                <a:latin typeface="Calibri"/>
                <a:ea typeface="Calibri"/>
                <a:cs typeface="Calibri"/>
                <a:sym typeface="Calibri"/>
              </a:defRPr>
            </a:lvl6pPr>
            <a:lvl7pPr marL="0" lvl="6" indent="0" algn="r">
              <a:spcBef>
                <a:spcPts val="0"/>
              </a:spcBef>
              <a:buNone/>
              <a:defRPr sz="1400">
                <a:solidFill>
                  <a:srgbClr val="525252"/>
                </a:solidFill>
                <a:latin typeface="Calibri"/>
                <a:ea typeface="Calibri"/>
                <a:cs typeface="Calibri"/>
                <a:sym typeface="Calibri"/>
              </a:defRPr>
            </a:lvl7pPr>
            <a:lvl8pPr marL="0" lvl="7" indent="0" algn="r">
              <a:spcBef>
                <a:spcPts val="0"/>
              </a:spcBef>
              <a:buNone/>
              <a:defRPr sz="1400">
                <a:solidFill>
                  <a:srgbClr val="525252"/>
                </a:solidFill>
                <a:latin typeface="Calibri"/>
                <a:ea typeface="Calibri"/>
                <a:cs typeface="Calibri"/>
                <a:sym typeface="Calibri"/>
              </a:defRPr>
            </a:lvl8pPr>
            <a:lvl9pPr marL="0" lvl="8" indent="0" algn="r">
              <a:spcBef>
                <a:spcPts val="0"/>
              </a:spcBef>
              <a:buNone/>
              <a:defRPr sz="1400">
                <a:solidFill>
                  <a:srgbClr val="52525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sion and Mission"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396853" y="295851"/>
            <a:ext cx="10574358" cy="371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b="1" i="0" u="none" strike="noStrike" cap="none">
                <a:solidFill>
                  <a:srgbClr val="5FAADE"/>
                </a:solidFill>
                <a:latin typeface="Arial"/>
                <a:ea typeface="Arial"/>
                <a:cs typeface="Arial"/>
                <a:sym typeface="Arial"/>
              </a:defRPr>
            </a:lvl1pPr>
            <a:lvl2pPr marL="0" lvl="1" indent="0" algn="r">
              <a:spcBef>
                <a:spcPts val="0"/>
              </a:spcBef>
              <a:buNone/>
              <a:defRPr sz="2800" b="1" i="0" u="none" strike="noStrike" cap="none">
                <a:solidFill>
                  <a:srgbClr val="5FAADE"/>
                </a:solidFill>
                <a:latin typeface="Arial"/>
                <a:ea typeface="Arial"/>
                <a:cs typeface="Arial"/>
                <a:sym typeface="Arial"/>
              </a:defRPr>
            </a:lvl2pPr>
            <a:lvl3pPr marL="0" lvl="2" indent="0" algn="r">
              <a:spcBef>
                <a:spcPts val="0"/>
              </a:spcBef>
              <a:buNone/>
              <a:defRPr sz="2800" b="1" i="0" u="none" strike="noStrike" cap="none">
                <a:solidFill>
                  <a:srgbClr val="5FAADE"/>
                </a:solidFill>
                <a:latin typeface="Arial"/>
                <a:ea typeface="Arial"/>
                <a:cs typeface="Arial"/>
                <a:sym typeface="Arial"/>
              </a:defRPr>
            </a:lvl3pPr>
            <a:lvl4pPr marL="0" lvl="3" indent="0" algn="r">
              <a:spcBef>
                <a:spcPts val="0"/>
              </a:spcBef>
              <a:buNone/>
              <a:defRPr sz="2800" b="1" i="0" u="none" strike="noStrike" cap="none">
                <a:solidFill>
                  <a:srgbClr val="5FAADE"/>
                </a:solidFill>
                <a:latin typeface="Arial"/>
                <a:ea typeface="Arial"/>
                <a:cs typeface="Arial"/>
                <a:sym typeface="Arial"/>
              </a:defRPr>
            </a:lvl4pPr>
            <a:lvl5pPr marL="0" lvl="4" indent="0" algn="r">
              <a:spcBef>
                <a:spcPts val="0"/>
              </a:spcBef>
              <a:buNone/>
              <a:defRPr sz="2800" b="1" i="0" u="none" strike="noStrike" cap="none">
                <a:solidFill>
                  <a:srgbClr val="5FAADE"/>
                </a:solidFill>
                <a:latin typeface="Arial"/>
                <a:ea typeface="Arial"/>
                <a:cs typeface="Arial"/>
                <a:sym typeface="Arial"/>
              </a:defRPr>
            </a:lvl5pPr>
            <a:lvl6pPr marL="0" lvl="5" indent="0" algn="r">
              <a:spcBef>
                <a:spcPts val="0"/>
              </a:spcBef>
              <a:buNone/>
              <a:defRPr sz="2800" b="1" i="0" u="none" strike="noStrike" cap="none">
                <a:solidFill>
                  <a:srgbClr val="5FAADE"/>
                </a:solidFill>
                <a:latin typeface="Arial"/>
                <a:ea typeface="Arial"/>
                <a:cs typeface="Arial"/>
                <a:sym typeface="Arial"/>
              </a:defRPr>
            </a:lvl6pPr>
            <a:lvl7pPr marL="0" lvl="6" indent="0" algn="r">
              <a:spcBef>
                <a:spcPts val="0"/>
              </a:spcBef>
              <a:buNone/>
              <a:defRPr sz="2800" b="1" i="0" u="none" strike="noStrike" cap="none">
                <a:solidFill>
                  <a:srgbClr val="5FAADE"/>
                </a:solidFill>
                <a:latin typeface="Arial"/>
                <a:ea typeface="Arial"/>
                <a:cs typeface="Arial"/>
                <a:sym typeface="Arial"/>
              </a:defRPr>
            </a:lvl7pPr>
            <a:lvl8pPr marL="0" lvl="7" indent="0" algn="r">
              <a:spcBef>
                <a:spcPts val="0"/>
              </a:spcBef>
              <a:buNone/>
              <a:defRPr sz="2800" b="1" i="0" u="none" strike="noStrike" cap="none">
                <a:solidFill>
                  <a:srgbClr val="5FAADE"/>
                </a:solidFill>
                <a:latin typeface="Arial"/>
                <a:ea typeface="Arial"/>
                <a:cs typeface="Arial"/>
                <a:sym typeface="Arial"/>
              </a:defRPr>
            </a:lvl8pPr>
            <a:lvl9pPr marL="0" lvl="8" indent="0" algn="r">
              <a:spcBef>
                <a:spcPts val="0"/>
              </a:spcBef>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 name="Google Shape;32;p3"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33" name="Google Shape;33;p3"/>
          <p:cNvSpPr/>
          <p:nvPr/>
        </p:nvSpPr>
        <p:spPr>
          <a:xfrm>
            <a:off x="2891808" y="2097742"/>
            <a:ext cx="3822087" cy="3402105"/>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3"/>
          <p:cNvSpPr txBox="1"/>
          <p:nvPr/>
        </p:nvSpPr>
        <p:spPr>
          <a:xfrm>
            <a:off x="3050742" y="2208305"/>
            <a:ext cx="3663153" cy="28279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b="0" i="0" u="none" strike="noStrike" cap="none">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and to flourish as parents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and citizens</a:t>
            </a:r>
            <a:endParaRPr/>
          </a:p>
        </p:txBody>
      </p:sp>
      <p:sp>
        <p:nvSpPr>
          <p:cNvPr id="35" name="Google Shape;35;p3"/>
          <p:cNvSpPr txBox="1"/>
          <p:nvPr/>
        </p:nvSpPr>
        <p:spPr>
          <a:xfrm>
            <a:off x="2838019" y="1062333"/>
            <a:ext cx="2971800" cy="68234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3B71"/>
              </a:buClr>
              <a:buSzPts val="4800"/>
              <a:buFont typeface="Arial Black"/>
              <a:buNone/>
            </a:pPr>
            <a:r>
              <a:rPr lang="en-US" sz="4800" b="1" i="0" u="none" strike="noStrike" cap="none">
                <a:solidFill>
                  <a:srgbClr val="003B71"/>
                </a:solidFill>
                <a:latin typeface="Arial Black"/>
                <a:ea typeface="Arial Black"/>
                <a:cs typeface="Arial Black"/>
                <a:sym typeface="Arial Black"/>
              </a:rPr>
              <a:t>VISION</a:t>
            </a:r>
            <a:endParaRPr sz="4400" b="1" i="0" u="none" strike="noStrike" cap="none">
              <a:solidFill>
                <a:srgbClr val="003B71"/>
              </a:solidFill>
              <a:latin typeface="Arial Black"/>
              <a:ea typeface="Arial Black"/>
              <a:cs typeface="Arial Black"/>
              <a:sym typeface="Arial Black"/>
            </a:endParaRPr>
          </a:p>
        </p:txBody>
      </p:sp>
      <p:sp>
        <p:nvSpPr>
          <p:cNvPr id="36" name="Google Shape;36;p3"/>
          <p:cNvSpPr/>
          <p:nvPr/>
        </p:nvSpPr>
        <p:spPr>
          <a:xfrm>
            <a:off x="2891808" y="1855235"/>
            <a:ext cx="3822087" cy="242507"/>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
          <p:cNvSpPr/>
          <p:nvPr/>
        </p:nvSpPr>
        <p:spPr>
          <a:xfrm>
            <a:off x="7343099" y="2097742"/>
            <a:ext cx="3822087" cy="3402106"/>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
          <p:cNvSpPr txBox="1"/>
          <p:nvPr/>
        </p:nvSpPr>
        <p:spPr>
          <a:xfrm>
            <a:off x="7573425" y="2208305"/>
            <a:ext cx="3591761" cy="253850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b="0" i="0" u="none" strike="noStrike" cap="none">
                <a:solidFill>
                  <a:srgbClr val="525252"/>
                </a:solidFill>
                <a:latin typeface="Arial"/>
                <a:ea typeface="Arial"/>
                <a:cs typeface="Arial"/>
                <a:sym typeface="Arial"/>
              </a:rPr>
              <a:t>To provide leadership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through the development of policy and accountability systems so that all students are prepared to compete in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the global community</a:t>
            </a:r>
            <a:endParaRPr/>
          </a:p>
        </p:txBody>
      </p:sp>
      <p:sp>
        <p:nvSpPr>
          <p:cNvPr id="39" name="Google Shape;39;p3"/>
          <p:cNvSpPr txBox="1"/>
          <p:nvPr/>
        </p:nvSpPr>
        <p:spPr>
          <a:xfrm>
            <a:off x="7227283" y="1048886"/>
            <a:ext cx="3743927" cy="68234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EF3A5B"/>
              </a:buClr>
              <a:buSzPts val="4800"/>
              <a:buFont typeface="Arial Black"/>
              <a:buNone/>
            </a:pPr>
            <a:r>
              <a:rPr lang="en-US" sz="4800" b="1" i="0" u="none" strike="noStrike" cap="none">
                <a:solidFill>
                  <a:srgbClr val="EF3A5B"/>
                </a:solidFill>
                <a:latin typeface="Arial Black"/>
                <a:ea typeface="Arial Black"/>
                <a:cs typeface="Arial Black"/>
                <a:sym typeface="Arial Black"/>
              </a:rPr>
              <a:t>MISSION</a:t>
            </a:r>
            <a:endParaRPr sz="4400" b="1" i="0" u="none" strike="noStrike" cap="none">
              <a:solidFill>
                <a:srgbClr val="EF3A5B"/>
              </a:solidFill>
              <a:latin typeface="Arial Black"/>
              <a:ea typeface="Arial Black"/>
              <a:cs typeface="Arial Black"/>
              <a:sym typeface="Arial Black"/>
            </a:endParaRPr>
          </a:p>
        </p:txBody>
      </p:sp>
      <p:sp>
        <p:nvSpPr>
          <p:cNvPr id="40" name="Google Shape;40;p3"/>
          <p:cNvSpPr/>
          <p:nvPr/>
        </p:nvSpPr>
        <p:spPr>
          <a:xfrm>
            <a:off x="7343099" y="1855235"/>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0A2C"/>
              </a:solidFill>
              <a:latin typeface="Calibri"/>
              <a:ea typeface="Calibri"/>
              <a:cs typeface="Calibri"/>
              <a:sym typeface="Calibri"/>
            </a:endParaRPr>
          </a:p>
        </p:txBody>
      </p:sp>
      <p:pic>
        <p:nvPicPr>
          <p:cNvPr id="41" name="Google Shape;41;p3"/>
          <p:cNvPicPr preferRelativeResize="0"/>
          <p:nvPr/>
        </p:nvPicPr>
        <p:blipFill rotWithShape="1">
          <a:blip r:embed="rId3">
            <a:alphaModFix/>
          </a:blip>
          <a:srcRect/>
          <a:stretch/>
        </p:blipFill>
        <p:spPr>
          <a:xfrm>
            <a:off x="-200166" y="3058273"/>
            <a:ext cx="3171441" cy="3171441"/>
          </a:xfrm>
          <a:prstGeom prst="rect">
            <a:avLst/>
          </a:prstGeom>
          <a:noFill/>
          <a:ln>
            <a:noFill/>
          </a:ln>
        </p:spPr>
      </p:pic>
      <p:cxnSp>
        <p:nvCxnSpPr>
          <p:cNvPr id="42" name="Google Shape;42;p3"/>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blank">
  <p:cSld name="1_Title and blank">
    <p:spTree>
      <p:nvGrpSpPr>
        <p:cNvPr id="1" name="Shape 223"/>
        <p:cNvGrpSpPr/>
        <p:nvPr/>
      </p:nvGrpSpPr>
      <p:grpSpPr>
        <a:xfrm>
          <a:off x="0" y="0"/>
          <a:ext cx="0" cy="0"/>
          <a:chOff x="0" y="0"/>
          <a:chExt cx="0" cy="0"/>
        </a:xfrm>
      </p:grpSpPr>
      <p:sp>
        <p:nvSpPr>
          <p:cNvPr id="224" name="Google Shape;224;p21"/>
          <p:cNvSpPr/>
          <p:nvPr/>
        </p:nvSpPr>
        <p:spPr>
          <a:xfrm>
            <a:off x="0" y="0"/>
            <a:ext cx="11422600" cy="717200"/>
          </a:xfrm>
          <a:prstGeom prst="rect">
            <a:avLst/>
          </a:prstGeom>
          <a:solidFill>
            <a:srgbClr val="CFE2F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rgbClr val="CCCCCC"/>
              </a:solidFill>
              <a:latin typeface="Calibri"/>
              <a:ea typeface="Calibri"/>
              <a:cs typeface="Calibri"/>
              <a:sym typeface="Calibri"/>
            </a:endParaRPr>
          </a:p>
        </p:txBody>
      </p:sp>
      <p:sp>
        <p:nvSpPr>
          <p:cNvPr id="225" name="Google Shape;225;p21"/>
          <p:cNvSpPr/>
          <p:nvPr/>
        </p:nvSpPr>
        <p:spPr>
          <a:xfrm>
            <a:off x="0" y="816305"/>
            <a:ext cx="10119360" cy="51600"/>
          </a:xfrm>
          <a:prstGeom prst="rect">
            <a:avLst/>
          </a:prstGeom>
          <a:solidFill>
            <a:srgbClr val="CC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pic>
        <p:nvPicPr>
          <p:cNvPr id="226" name="Google Shape;226;p21"/>
          <p:cNvPicPr preferRelativeResize="0"/>
          <p:nvPr/>
        </p:nvPicPr>
        <p:blipFill rotWithShape="1">
          <a:blip r:embed="rId2">
            <a:alphaModFix/>
          </a:blip>
          <a:srcRect/>
          <a:stretch/>
        </p:blipFill>
        <p:spPr>
          <a:xfrm>
            <a:off x="178067" y="6064333"/>
            <a:ext cx="1352599" cy="653267"/>
          </a:xfrm>
          <a:prstGeom prst="rect">
            <a:avLst/>
          </a:prstGeom>
          <a:noFill/>
          <a:ln>
            <a:noFill/>
          </a:ln>
        </p:spPr>
      </p:pic>
      <p:sp>
        <p:nvSpPr>
          <p:cNvPr id="227" name="Google Shape;227;p21"/>
          <p:cNvSpPr txBox="1">
            <a:spLocks noGrp="1"/>
          </p:cNvSpPr>
          <p:nvPr>
            <p:ph type="body" idx="1"/>
          </p:nvPr>
        </p:nvSpPr>
        <p:spPr>
          <a:xfrm>
            <a:off x="415600" y="42042"/>
            <a:ext cx="11007000" cy="600591"/>
          </a:xfrm>
          <a:prstGeom prst="rect">
            <a:avLst/>
          </a:prstGeom>
          <a:noFill/>
          <a:ln>
            <a:noFill/>
          </a:ln>
        </p:spPr>
        <p:txBody>
          <a:bodyPr spcFirstLastPara="1" wrap="square" lIns="91425" tIns="45700" rIns="91425" bIns="45700" anchor="ctr" anchorCtr="0">
            <a:normAutofit/>
          </a:bodyPr>
          <a:lstStyle>
            <a:lvl1pPr marL="457200" lvl="0" indent="-499554" algn="l">
              <a:lnSpc>
                <a:spcPct val="90000"/>
              </a:lnSpc>
              <a:spcBef>
                <a:spcPts val="1000"/>
              </a:spcBef>
              <a:spcAft>
                <a:spcPts val="0"/>
              </a:spcAft>
              <a:buClr>
                <a:srgbClr val="0070C0"/>
              </a:buClr>
              <a:buSzPts val="4267"/>
              <a:buChar char="•"/>
              <a:defRPr sz="4267" b="1">
                <a:solidFill>
                  <a:srgbClr val="0070C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21"/>
          <p:cNvSpPr txBox="1">
            <a:spLocks noGrp="1"/>
          </p:cNvSpPr>
          <p:nvPr>
            <p:ph type="sldNum" idx="12"/>
          </p:nvPr>
        </p:nvSpPr>
        <p:spPr>
          <a:xfrm>
            <a:off x="11308111" y="6516409"/>
            <a:ext cx="731600" cy="311561"/>
          </a:xfrm>
          <a:prstGeom prst="rect">
            <a:avLst/>
          </a:prstGeom>
          <a:noFill/>
          <a:ln>
            <a:noFill/>
          </a:ln>
        </p:spPr>
        <p:txBody>
          <a:bodyPr spcFirstLastPara="1" wrap="square" lIns="91425" tIns="91425" rIns="91425" bIns="91425" anchor="b" anchorCtr="0">
            <a:noAutofit/>
          </a:bodyPr>
          <a:lstStyle>
            <a:lvl1pPr marL="0" lvl="0" indent="0" algn="r">
              <a:spcBef>
                <a:spcPts val="0"/>
              </a:spcBef>
              <a:buNone/>
              <a:defRPr sz="1400">
                <a:solidFill>
                  <a:srgbClr val="525252"/>
                </a:solidFill>
                <a:latin typeface="Calibri"/>
                <a:ea typeface="Calibri"/>
                <a:cs typeface="Calibri"/>
                <a:sym typeface="Calibri"/>
              </a:defRPr>
            </a:lvl1pPr>
            <a:lvl2pPr marL="0" lvl="1" indent="0" algn="r">
              <a:spcBef>
                <a:spcPts val="0"/>
              </a:spcBef>
              <a:buNone/>
              <a:defRPr sz="1400">
                <a:solidFill>
                  <a:srgbClr val="525252"/>
                </a:solidFill>
                <a:latin typeface="Calibri"/>
                <a:ea typeface="Calibri"/>
                <a:cs typeface="Calibri"/>
                <a:sym typeface="Calibri"/>
              </a:defRPr>
            </a:lvl2pPr>
            <a:lvl3pPr marL="0" lvl="2" indent="0" algn="r">
              <a:spcBef>
                <a:spcPts val="0"/>
              </a:spcBef>
              <a:buNone/>
              <a:defRPr sz="1400">
                <a:solidFill>
                  <a:srgbClr val="525252"/>
                </a:solidFill>
                <a:latin typeface="Calibri"/>
                <a:ea typeface="Calibri"/>
                <a:cs typeface="Calibri"/>
                <a:sym typeface="Calibri"/>
              </a:defRPr>
            </a:lvl3pPr>
            <a:lvl4pPr marL="0" lvl="3" indent="0" algn="r">
              <a:spcBef>
                <a:spcPts val="0"/>
              </a:spcBef>
              <a:buNone/>
              <a:defRPr sz="1400">
                <a:solidFill>
                  <a:srgbClr val="525252"/>
                </a:solidFill>
                <a:latin typeface="Calibri"/>
                <a:ea typeface="Calibri"/>
                <a:cs typeface="Calibri"/>
                <a:sym typeface="Calibri"/>
              </a:defRPr>
            </a:lvl4pPr>
            <a:lvl5pPr marL="0" lvl="4" indent="0" algn="r">
              <a:spcBef>
                <a:spcPts val="0"/>
              </a:spcBef>
              <a:buNone/>
              <a:defRPr sz="1400">
                <a:solidFill>
                  <a:srgbClr val="525252"/>
                </a:solidFill>
                <a:latin typeface="Calibri"/>
                <a:ea typeface="Calibri"/>
                <a:cs typeface="Calibri"/>
                <a:sym typeface="Calibri"/>
              </a:defRPr>
            </a:lvl5pPr>
            <a:lvl6pPr marL="0" lvl="5" indent="0" algn="r">
              <a:spcBef>
                <a:spcPts val="0"/>
              </a:spcBef>
              <a:buNone/>
              <a:defRPr sz="1400">
                <a:solidFill>
                  <a:srgbClr val="525252"/>
                </a:solidFill>
                <a:latin typeface="Calibri"/>
                <a:ea typeface="Calibri"/>
                <a:cs typeface="Calibri"/>
                <a:sym typeface="Calibri"/>
              </a:defRPr>
            </a:lvl6pPr>
            <a:lvl7pPr marL="0" lvl="6" indent="0" algn="r">
              <a:spcBef>
                <a:spcPts val="0"/>
              </a:spcBef>
              <a:buNone/>
              <a:defRPr sz="1400">
                <a:solidFill>
                  <a:srgbClr val="525252"/>
                </a:solidFill>
                <a:latin typeface="Calibri"/>
                <a:ea typeface="Calibri"/>
                <a:cs typeface="Calibri"/>
                <a:sym typeface="Calibri"/>
              </a:defRPr>
            </a:lvl7pPr>
            <a:lvl8pPr marL="0" lvl="7" indent="0" algn="r">
              <a:spcBef>
                <a:spcPts val="0"/>
              </a:spcBef>
              <a:buNone/>
              <a:defRPr sz="1400">
                <a:solidFill>
                  <a:srgbClr val="525252"/>
                </a:solidFill>
                <a:latin typeface="Calibri"/>
                <a:ea typeface="Calibri"/>
                <a:cs typeface="Calibri"/>
                <a:sym typeface="Calibri"/>
              </a:defRPr>
            </a:lvl8pPr>
            <a:lvl9pPr marL="0" lvl="8" indent="0" algn="r">
              <a:spcBef>
                <a:spcPts val="0"/>
              </a:spcBef>
              <a:buNone/>
              <a:defRPr sz="1400">
                <a:solidFill>
                  <a:srgbClr val="52525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179109" y="1816853"/>
            <a:ext cx="11860500" cy="766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1" name="Google Shape;231;p22"/>
          <p:cNvSpPr txBox="1">
            <a:spLocks noGrp="1"/>
          </p:cNvSpPr>
          <p:nvPr>
            <p:ph type="body" idx="1"/>
          </p:nvPr>
        </p:nvSpPr>
        <p:spPr>
          <a:xfrm>
            <a:off x="179109" y="2743201"/>
            <a:ext cx="11860500" cy="3433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2" name="Google Shape;232;p22"/>
          <p:cNvSpPr txBox="1">
            <a:spLocks noGrp="1"/>
          </p:cNvSpPr>
          <p:nvPr>
            <p:ph type="sldNum" idx="12"/>
          </p:nvPr>
        </p:nvSpPr>
        <p:spPr>
          <a:xfrm>
            <a:off x="10668000" y="6356350"/>
            <a:ext cx="137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dk1"/>
                </a:solidFill>
                <a:latin typeface="Arial"/>
                <a:ea typeface="Arial"/>
                <a:cs typeface="Arial"/>
                <a:sym typeface="Arial"/>
              </a:defRPr>
            </a:lvl1pPr>
            <a:lvl2pPr marL="0" lvl="1" indent="0" algn="r" rtl="0">
              <a:spcBef>
                <a:spcPts val="0"/>
              </a:spcBef>
              <a:buNone/>
              <a:defRPr sz="1200" b="0" i="0" u="none" strike="noStrike" cap="none">
                <a:solidFill>
                  <a:schemeClr val="dk1"/>
                </a:solidFill>
                <a:latin typeface="Arial"/>
                <a:ea typeface="Arial"/>
                <a:cs typeface="Arial"/>
                <a:sym typeface="Arial"/>
              </a:defRPr>
            </a:lvl2pPr>
            <a:lvl3pPr marL="0" lvl="2" indent="0" algn="r" rtl="0">
              <a:spcBef>
                <a:spcPts val="0"/>
              </a:spcBef>
              <a:buNone/>
              <a:defRPr sz="1200" b="0" i="0" u="none" strike="noStrike" cap="none">
                <a:solidFill>
                  <a:schemeClr val="dk1"/>
                </a:solidFill>
                <a:latin typeface="Arial"/>
                <a:ea typeface="Arial"/>
                <a:cs typeface="Arial"/>
                <a:sym typeface="Arial"/>
              </a:defRPr>
            </a:lvl3pPr>
            <a:lvl4pPr marL="0" lvl="3" indent="0" algn="r" rtl="0">
              <a:spcBef>
                <a:spcPts val="0"/>
              </a:spcBef>
              <a:buNone/>
              <a:defRPr sz="1200" b="0" i="0" u="none" strike="noStrike" cap="none">
                <a:solidFill>
                  <a:schemeClr val="dk1"/>
                </a:solidFill>
                <a:latin typeface="Arial"/>
                <a:ea typeface="Arial"/>
                <a:cs typeface="Arial"/>
                <a:sym typeface="Arial"/>
              </a:defRPr>
            </a:lvl4pPr>
            <a:lvl5pPr marL="0" lvl="4" indent="0" algn="r" rtl="0">
              <a:spcBef>
                <a:spcPts val="0"/>
              </a:spcBef>
              <a:buNone/>
              <a:defRPr sz="1200" b="0" i="0" u="none" strike="noStrike" cap="none">
                <a:solidFill>
                  <a:schemeClr val="dk1"/>
                </a:solidFill>
                <a:latin typeface="Arial"/>
                <a:ea typeface="Arial"/>
                <a:cs typeface="Arial"/>
                <a:sym typeface="Arial"/>
              </a:defRPr>
            </a:lvl5pPr>
            <a:lvl6pPr marL="0" lvl="5" indent="0" algn="r" rtl="0">
              <a:spcBef>
                <a:spcPts val="0"/>
              </a:spcBef>
              <a:buNone/>
              <a:defRPr sz="1200" b="0" i="0" u="none" strike="noStrike" cap="none">
                <a:solidFill>
                  <a:schemeClr val="dk1"/>
                </a:solidFill>
                <a:latin typeface="Arial"/>
                <a:ea typeface="Arial"/>
                <a:cs typeface="Arial"/>
                <a:sym typeface="Arial"/>
              </a:defRPr>
            </a:lvl6pPr>
            <a:lvl7pPr marL="0" lvl="6" indent="0" algn="r" rtl="0">
              <a:spcBef>
                <a:spcPts val="0"/>
              </a:spcBef>
              <a:buNone/>
              <a:defRPr sz="1200" b="0" i="0" u="none" strike="noStrike" cap="none">
                <a:solidFill>
                  <a:schemeClr val="dk1"/>
                </a:solidFill>
                <a:latin typeface="Arial"/>
                <a:ea typeface="Arial"/>
                <a:cs typeface="Arial"/>
                <a:sym typeface="Arial"/>
              </a:defRPr>
            </a:lvl7pPr>
            <a:lvl8pPr marL="0" lvl="7" indent="0" algn="r" rtl="0">
              <a:spcBef>
                <a:spcPts val="0"/>
              </a:spcBef>
              <a:buNone/>
              <a:defRPr sz="1200" b="0" i="0" u="none" strike="noStrike" cap="none">
                <a:solidFill>
                  <a:schemeClr val="dk1"/>
                </a:solidFill>
                <a:latin typeface="Arial"/>
                <a:ea typeface="Arial"/>
                <a:cs typeface="Arial"/>
                <a:sym typeface="Arial"/>
              </a:defRPr>
            </a:lvl8pPr>
            <a:lvl9pPr marL="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22"/>
          <p:cNvSpPr txBox="1">
            <a:spLocks noGrp="1"/>
          </p:cNvSpPr>
          <p:nvPr>
            <p:ph type="body" idx="2"/>
          </p:nvPr>
        </p:nvSpPr>
        <p:spPr>
          <a:xfrm>
            <a:off x="328900" y="525995"/>
            <a:ext cx="7789800" cy="593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3000"/>
              <a:buFont typeface="Calibri"/>
              <a:buNone/>
              <a:defRPr sz="3000" b="1" i="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2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3F3F3F"/>
              </a:buClr>
              <a:buSzPts val="2200"/>
              <a:buNone/>
              <a:defRPr sz="2200">
                <a:solidFill>
                  <a:srgbClr val="3F3F3F"/>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7" name="Google Shape;23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7F7F7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7F7F7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a:solidFill>
                  <a:srgbClr val="7F7F7F"/>
                </a:solidFill>
                <a:latin typeface="Calibri"/>
                <a:ea typeface="Calibri"/>
                <a:cs typeface="Calibri"/>
                <a:sym typeface="Calibri"/>
              </a:defRPr>
            </a:lvl1pPr>
            <a:lvl2pPr marL="0" lvl="1" indent="0" algn="r" rtl="0">
              <a:spcBef>
                <a:spcPts val="0"/>
              </a:spcBef>
              <a:buNone/>
              <a:defRPr sz="1000" b="0" i="0">
                <a:solidFill>
                  <a:srgbClr val="7F7F7F"/>
                </a:solidFill>
                <a:latin typeface="Calibri"/>
                <a:ea typeface="Calibri"/>
                <a:cs typeface="Calibri"/>
                <a:sym typeface="Calibri"/>
              </a:defRPr>
            </a:lvl2pPr>
            <a:lvl3pPr marL="0" lvl="2" indent="0" algn="r" rtl="0">
              <a:spcBef>
                <a:spcPts val="0"/>
              </a:spcBef>
              <a:buNone/>
              <a:defRPr sz="1000" b="0" i="0">
                <a:solidFill>
                  <a:srgbClr val="7F7F7F"/>
                </a:solidFill>
                <a:latin typeface="Calibri"/>
                <a:ea typeface="Calibri"/>
                <a:cs typeface="Calibri"/>
                <a:sym typeface="Calibri"/>
              </a:defRPr>
            </a:lvl3pPr>
            <a:lvl4pPr marL="0" lvl="3" indent="0" algn="r" rtl="0">
              <a:spcBef>
                <a:spcPts val="0"/>
              </a:spcBef>
              <a:buNone/>
              <a:defRPr sz="1000" b="0" i="0">
                <a:solidFill>
                  <a:srgbClr val="7F7F7F"/>
                </a:solidFill>
                <a:latin typeface="Calibri"/>
                <a:ea typeface="Calibri"/>
                <a:cs typeface="Calibri"/>
                <a:sym typeface="Calibri"/>
              </a:defRPr>
            </a:lvl4pPr>
            <a:lvl5pPr marL="0" lvl="4" indent="0" algn="r" rtl="0">
              <a:spcBef>
                <a:spcPts val="0"/>
              </a:spcBef>
              <a:buNone/>
              <a:defRPr sz="1000" b="0" i="0">
                <a:solidFill>
                  <a:srgbClr val="7F7F7F"/>
                </a:solidFill>
                <a:latin typeface="Calibri"/>
                <a:ea typeface="Calibri"/>
                <a:cs typeface="Calibri"/>
                <a:sym typeface="Calibri"/>
              </a:defRPr>
            </a:lvl5pPr>
            <a:lvl6pPr marL="0" lvl="5" indent="0" algn="r" rtl="0">
              <a:spcBef>
                <a:spcPts val="0"/>
              </a:spcBef>
              <a:buNone/>
              <a:defRPr sz="1000" b="0" i="0">
                <a:solidFill>
                  <a:srgbClr val="7F7F7F"/>
                </a:solidFill>
                <a:latin typeface="Calibri"/>
                <a:ea typeface="Calibri"/>
                <a:cs typeface="Calibri"/>
                <a:sym typeface="Calibri"/>
              </a:defRPr>
            </a:lvl6pPr>
            <a:lvl7pPr marL="0" lvl="6" indent="0" algn="r" rtl="0">
              <a:spcBef>
                <a:spcPts val="0"/>
              </a:spcBef>
              <a:buNone/>
              <a:defRPr sz="1000" b="0" i="0">
                <a:solidFill>
                  <a:srgbClr val="7F7F7F"/>
                </a:solidFill>
                <a:latin typeface="Calibri"/>
                <a:ea typeface="Calibri"/>
                <a:cs typeface="Calibri"/>
                <a:sym typeface="Calibri"/>
              </a:defRPr>
            </a:lvl7pPr>
            <a:lvl8pPr marL="0" lvl="7" indent="0" algn="r" rtl="0">
              <a:spcBef>
                <a:spcPts val="0"/>
              </a:spcBef>
              <a:buNone/>
              <a:defRPr sz="1000" b="0" i="0">
                <a:solidFill>
                  <a:srgbClr val="7F7F7F"/>
                </a:solidFill>
                <a:latin typeface="Calibri"/>
                <a:ea typeface="Calibri"/>
                <a:cs typeface="Calibri"/>
                <a:sym typeface="Calibri"/>
              </a:defRPr>
            </a:lvl8pPr>
            <a:lvl9pPr marL="0" lvl="8" indent="0" algn="r" rtl="0">
              <a:spcBef>
                <a:spcPts val="0"/>
              </a:spcBef>
              <a:buNone/>
              <a:defRPr sz="1000" b="0" i="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0" name="Google Shape;240;p23"/>
          <p:cNvCxnSpPr/>
          <p:nvPr/>
        </p:nvCxnSpPr>
        <p:spPr>
          <a:xfrm>
            <a:off x="923925" y="4589463"/>
            <a:ext cx="10423500" cy="0"/>
          </a:xfrm>
          <a:prstGeom prst="straightConnector1">
            <a:avLst/>
          </a:prstGeom>
          <a:noFill/>
          <a:ln w="19050" cap="flat" cmpd="sng">
            <a:solidFill>
              <a:srgbClr val="00A84F"/>
            </a:solidFill>
            <a:prstDash val="solid"/>
            <a:miter lim="800000"/>
            <a:headEnd type="none" w="sm" len="sm"/>
            <a:tailEnd type="none" w="sm" len="sm"/>
          </a:ln>
        </p:spPr>
      </p:cxnSp>
      <p:pic>
        <p:nvPicPr>
          <p:cNvPr id="241" name="Google Shape;241;p23"/>
          <p:cNvPicPr preferRelativeResize="0"/>
          <p:nvPr/>
        </p:nvPicPr>
        <p:blipFill rotWithShape="1">
          <a:blip r:embed="rId3">
            <a:alphaModFix/>
          </a:blip>
          <a:srcRect/>
          <a:stretch/>
        </p:blipFill>
        <p:spPr>
          <a:xfrm>
            <a:off x="10528530" y="318498"/>
            <a:ext cx="1283880" cy="390419"/>
          </a:xfrm>
          <a:prstGeom prst="rect">
            <a:avLst/>
          </a:prstGeom>
          <a:noFill/>
          <a:ln>
            <a:noFill/>
          </a:ln>
        </p:spPr>
      </p:pic>
      <p:pic>
        <p:nvPicPr>
          <p:cNvPr id="242" name="Google Shape;242;p23" descr="Macintosh HD:Users:cdomaleski:Downloads:cc_2.png">
            <a:hlinkClick r:id="rId4"/>
          </p:cNvPr>
          <p:cNvPicPr preferRelativeResize="0"/>
          <p:nvPr/>
        </p:nvPicPr>
        <p:blipFill rotWithShape="1">
          <a:blip r:embed="rId5">
            <a:alphaModFix/>
          </a:blip>
          <a:srcRect/>
          <a:stretch/>
        </p:blipFill>
        <p:spPr>
          <a:xfrm>
            <a:off x="1878106" y="6370716"/>
            <a:ext cx="1062318" cy="33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bg>
      <p:bgPr>
        <a:solidFill>
          <a:srgbClr val="00A84F"/>
        </a:solidFill>
        <a:effectLst/>
      </p:bgPr>
    </p:bg>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000"/>
              <a:buFont typeface="Calibri"/>
              <a:buNone/>
              <a:defRPr sz="3000" b="1" i="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2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2200"/>
              <a:buNone/>
              <a:defRPr sz="2200">
                <a:solidFill>
                  <a:schemeClr val="lt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6" name="Google Shape;246;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7" name="Google Shape;247;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a:solidFill>
                  <a:schemeClr val="lt1"/>
                </a:solidFill>
                <a:latin typeface="Calibri"/>
                <a:ea typeface="Calibri"/>
                <a:cs typeface="Calibri"/>
                <a:sym typeface="Calibri"/>
              </a:defRPr>
            </a:lvl1pPr>
            <a:lvl2pPr marL="0" lvl="1" indent="0" algn="r" rtl="0">
              <a:spcBef>
                <a:spcPts val="0"/>
              </a:spcBef>
              <a:buNone/>
              <a:defRPr sz="1000" b="0" i="0">
                <a:solidFill>
                  <a:schemeClr val="lt1"/>
                </a:solidFill>
                <a:latin typeface="Calibri"/>
                <a:ea typeface="Calibri"/>
                <a:cs typeface="Calibri"/>
                <a:sym typeface="Calibri"/>
              </a:defRPr>
            </a:lvl2pPr>
            <a:lvl3pPr marL="0" lvl="2" indent="0" algn="r" rtl="0">
              <a:spcBef>
                <a:spcPts val="0"/>
              </a:spcBef>
              <a:buNone/>
              <a:defRPr sz="1000" b="0" i="0">
                <a:solidFill>
                  <a:schemeClr val="lt1"/>
                </a:solidFill>
                <a:latin typeface="Calibri"/>
                <a:ea typeface="Calibri"/>
                <a:cs typeface="Calibri"/>
                <a:sym typeface="Calibri"/>
              </a:defRPr>
            </a:lvl3pPr>
            <a:lvl4pPr marL="0" lvl="3" indent="0" algn="r" rtl="0">
              <a:spcBef>
                <a:spcPts val="0"/>
              </a:spcBef>
              <a:buNone/>
              <a:defRPr sz="1000" b="0" i="0">
                <a:solidFill>
                  <a:schemeClr val="lt1"/>
                </a:solidFill>
                <a:latin typeface="Calibri"/>
                <a:ea typeface="Calibri"/>
                <a:cs typeface="Calibri"/>
                <a:sym typeface="Calibri"/>
              </a:defRPr>
            </a:lvl4pPr>
            <a:lvl5pPr marL="0" lvl="4" indent="0" algn="r" rtl="0">
              <a:spcBef>
                <a:spcPts val="0"/>
              </a:spcBef>
              <a:buNone/>
              <a:defRPr sz="1000" b="0" i="0">
                <a:solidFill>
                  <a:schemeClr val="lt1"/>
                </a:solidFill>
                <a:latin typeface="Calibri"/>
                <a:ea typeface="Calibri"/>
                <a:cs typeface="Calibri"/>
                <a:sym typeface="Calibri"/>
              </a:defRPr>
            </a:lvl5pPr>
            <a:lvl6pPr marL="0" lvl="5" indent="0" algn="r" rtl="0">
              <a:spcBef>
                <a:spcPts val="0"/>
              </a:spcBef>
              <a:buNone/>
              <a:defRPr sz="1000" b="0" i="0">
                <a:solidFill>
                  <a:schemeClr val="lt1"/>
                </a:solidFill>
                <a:latin typeface="Calibri"/>
                <a:ea typeface="Calibri"/>
                <a:cs typeface="Calibri"/>
                <a:sym typeface="Calibri"/>
              </a:defRPr>
            </a:lvl6pPr>
            <a:lvl7pPr marL="0" lvl="6" indent="0" algn="r" rtl="0">
              <a:spcBef>
                <a:spcPts val="0"/>
              </a:spcBef>
              <a:buNone/>
              <a:defRPr sz="1000" b="0" i="0">
                <a:solidFill>
                  <a:schemeClr val="lt1"/>
                </a:solidFill>
                <a:latin typeface="Calibri"/>
                <a:ea typeface="Calibri"/>
                <a:cs typeface="Calibri"/>
                <a:sym typeface="Calibri"/>
              </a:defRPr>
            </a:lvl7pPr>
            <a:lvl8pPr marL="0" lvl="7" indent="0" algn="r" rtl="0">
              <a:spcBef>
                <a:spcPts val="0"/>
              </a:spcBef>
              <a:buNone/>
              <a:defRPr sz="1000" b="0" i="0">
                <a:solidFill>
                  <a:schemeClr val="lt1"/>
                </a:solidFill>
                <a:latin typeface="Calibri"/>
                <a:ea typeface="Calibri"/>
                <a:cs typeface="Calibri"/>
                <a:sym typeface="Calibri"/>
              </a:defRPr>
            </a:lvl8pPr>
            <a:lvl9pPr marL="0" lvl="8" indent="0" algn="r" rtl="0">
              <a:spcBef>
                <a:spcPts val="0"/>
              </a:spcBef>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9" name="Google Shape;249;p24"/>
          <p:cNvCxnSpPr/>
          <p:nvPr/>
        </p:nvCxnSpPr>
        <p:spPr>
          <a:xfrm>
            <a:off x="923925" y="4589463"/>
            <a:ext cx="10423500" cy="0"/>
          </a:xfrm>
          <a:prstGeom prst="straightConnector1">
            <a:avLst/>
          </a:prstGeom>
          <a:noFill/>
          <a:ln w="19050" cap="flat" cmpd="sng">
            <a:solidFill>
              <a:schemeClr val="lt1"/>
            </a:solidFill>
            <a:prstDash val="solid"/>
            <a:miter lim="800000"/>
            <a:headEnd type="none" w="sm" len="sm"/>
            <a:tailEnd type="none" w="sm" len="sm"/>
          </a:ln>
        </p:spPr>
      </p:cxnSp>
      <p:pic>
        <p:nvPicPr>
          <p:cNvPr id="250" name="Google Shape;250;p24"/>
          <p:cNvPicPr preferRelativeResize="0"/>
          <p:nvPr/>
        </p:nvPicPr>
        <p:blipFill rotWithShape="1">
          <a:blip r:embed="rId2">
            <a:alphaModFix/>
          </a:blip>
          <a:srcRect/>
          <a:stretch/>
        </p:blipFill>
        <p:spPr>
          <a:xfrm>
            <a:off x="10528531" y="318498"/>
            <a:ext cx="1283876" cy="390419"/>
          </a:xfrm>
          <a:prstGeom prst="rect">
            <a:avLst/>
          </a:prstGeom>
          <a:noFill/>
          <a:ln>
            <a:noFill/>
          </a:ln>
        </p:spPr>
      </p:pic>
      <p:pic>
        <p:nvPicPr>
          <p:cNvPr id="251" name="Google Shape;251;p24" descr="Macintosh HD:Users:cdomaleski:Downloads:cc_2.png">
            <a:hlinkClick r:id="rId3"/>
          </p:cNvPr>
          <p:cNvPicPr preferRelativeResize="0"/>
          <p:nvPr/>
        </p:nvPicPr>
        <p:blipFill rotWithShape="1">
          <a:blip r:embed="rId4">
            <a:alphaModFix/>
          </a:blip>
          <a:srcRect/>
          <a:stretch/>
        </p:blipFill>
        <p:spPr>
          <a:xfrm>
            <a:off x="1878106" y="6370716"/>
            <a:ext cx="1062318" cy="33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252"/>
        <p:cNvGrpSpPr/>
        <p:nvPr/>
      </p:nvGrpSpPr>
      <p:grpSpPr>
        <a:xfrm>
          <a:off x="0" y="0"/>
          <a:ext cx="0" cy="0"/>
          <a:chOff x="0" y="0"/>
          <a:chExt cx="0" cy="0"/>
        </a:xfrm>
      </p:grpSpPr>
      <p:sp>
        <p:nvSpPr>
          <p:cNvPr id="253" name="Google Shape;253;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4" name="Google Shape;254;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5" name="Google Shape;255;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6" name="Google Shape;256;p25"/>
          <p:cNvPicPr preferRelativeResize="0"/>
          <p:nvPr/>
        </p:nvPicPr>
        <p:blipFill rotWithShape="1">
          <a:blip r:embed="rId2">
            <a:alphaModFix/>
          </a:blip>
          <a:srcRect/>
          <a:stretch/>
        </p:blipFill>
        <p:spPr>
          <a:xfrm>
            <a:off x="10528530" y="318498"/>
            <a:ext cx="1283880" cy="390419"/>
          </a:xfrm>
          <a:prstGeom prst="rect">
            <a:avLst/>
          </a:prstGeom>
          <a:noFill/>
          <a:ln>
            <a:noFill/>
          </a:ln>
        </p:spPr>
      </p:pic>
      <p:pic>
        <p:nvPicPr>
          <p:cNvPr id="257" name="Google Shape;257;p25" descr="Macintosh HD:Users:cdomaleski:Downloads:cc_2.png">
            <a:hlinkClick r:id="rId3"/>
          </p:cNvPr>
          <p:cNvPicPr preferRelativeResize="0"/>
          <p:nvPr/>
        </p:nvPicPr>
        <p:blipFill rotWithShape="1">
          <a:blip r:embed="rId4">
            <a:alphaModFix/>
          </a:blip>
          <a:srcRect/>
          <a:stretch/>
        </p:blipFill>
        <p:spPr>
          <a:xfrm>
            <a:off x="1878106" y="6370716"/>
            <a:ext cx="1062318" cy="33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ansition_Image 1">
  <p:cSld name="Transition_Image 1">
    <p:spTree>
      <p:nvGrpSpPr>
        <p:cNvPr id="1" name="Shape 258"/>
        <p:cNvGrpSpPr/>
        <p:nvPr/>
      </p:nvGrpSpPr>
      <p:grpSpPr>
        <a:xfrm>
          <a:off x="0" y="0"/>
          <a:ext cx="0" cy="0"/>
          <a:chOff x="0" y="0"/>
          <a:chExt cx="0" cy="0"/>
        </a:xfrm>
      </p:grpSpPr>
      <p:pic>
        <p:nvPicPr>
          <p:cNvPr id="259" name="Google Shape;259;p26"/>
          <p:cNvPicPr preferRelativeResize="0"/>
          <p:nvPr/>
        </p:nvPicPr>
        <p:blipFill rotWithShape="1">
          <a:blip r:embed="rId2">
            <a:alphaModFix/>
          </a:blip>
          <a:srcRect/>
          <a:stretch/>
        </p:blipFill>
        <p:spPr>
          <a:xfrm>
            <a:off x="-100224" y="0"/>
            <a:ext cx="12292224" cy="6858000"/>
          </a:xfrm>
          <a:prstGeom prst="rect">
            <a:avLst/>
          </a:prstGeom>
          <a:noFill/>
          <a:ln>
            <a:noFill/>
          </a:ln>
        </p:spPr>
      </p:pic>
      <p:sp>
        <p:nvSpPr>
          <p:cNvPr id="260" name="Google Shape;260;p26"/>
          <p:cNvSpPr/>
          <p:nvPr/>
        </p:nvSpPr>
        <p:spPr>
          <a:xfrm>
            <a:off x="-100224" y="0"/>
            <a:ext cx="12292224" cy="6858000"/>
          </a:xfrm>
          <a:prstGeom prst="rect">
            <a:avLst/>
          </a:prstGeom>
          <a:gradFill>
            <a:gsLst>
              <a:gs pos="0">
                <a:srgbClr val="DEDEDE">
                  <a:alpha val="0"/>
                </a:srgbClr>
              </a:gs>
              <a:gs pos="41000">
                <a:srgbClr val="FFFFFF">
                  <a:alpha val="0"/>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1" name="Google Shape;261;p26"/>
          <p:cNvCxnSpPr/>
          <p:nvPr/>
        </p:nvCxnSpPr>
        <p:spPr>
          <a:xfrm>
            <a:off x="470647" y="5655795"/>
            <a:ext cx="4558553" cy="0"/>
          </a:xfrm>
          <a:prstGeom prst="straightConnector1">
            <a:avLst/>
          </a:prstGeom>
          <a:noFill/>
          <a:ln w="76200" cap="flat" cmpd="sng">
            <a:solidFill>
              <a:srgbClr val="69C8C3"/>
            </a:solidFill>
            <a:prstDash val="solid"/>
            <a:miter lim="800000"/>
            <a:headEnd type="none" w="sm" len="sm"/>
            <a:tailEnd type="none" w="sm" len="sm"/>
          </a:ln>
        </p:spPr>
      </p:cxnSp>
      <p:pic>
        <p:nvPicPr>
          <p:cNvPr id="262" name="Google Shape;262;p26" descr="Mississi[ppi Department of Education logo"/>
          <p:cNvPicPr preferRelativeResize="0"/>
          <p:nvPr/>
        </p:nvPicPr>
        <p:blipFill rotWithShape="1">
          <a:blip r:embed="rId3">
            <a:alphaModFix/>
          </a:blip>
          <a:srcRect/>
          <a:stretch/>
        </p:blipFill>
        <p:spPr>
          <a:xfrm>
            <a:off x="10586275" y="6075361"/>
            <a:ext cx="1238172" cy="442818"/>
          </a:xfrm>
          <a:prstGeom prst="rect">
            <a:avLst/>
          </a:prstGeom>
          <a:noFill/>
          <a:ln>
            <a:noFill/>
          </a:ln>
        </p:spPr>
      </p:pic>
      <p:sp>
        <p:nvSpPr>
          <p:cNvPr id="263" name="Google Shape;263;p26"/>
          <p:cNvSpPr txBox="1">
            <a:spLocks noGrp="1"/>
          </p:cNvSpPr>
          <p:nvPr>
            <p:ph type="title"/>
          </p:nvPr>
        </p:nvSpPr>
        <p:spPr>
          <a:xfrm>
            <a:off x="408655" y="635431"/>
            <a:ext cx="4558553" cy="48664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7200"/>
              <a:buFont typeface="Arial"/>
              <a:buNone/>
              <a:defRPr sz="7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ansition_Image 2">
  <p:cSld name="Transition_Image 2">
    <p:spTree>
      <p:nvGrpSpPr>
        <p:cNvPr id="1" name="Shape 264"/>
        <p:cNvGrpSpPr/>
        <p:nvPr/>
      </p:nvGrpSpPr>
      <p:grpSpPr>
        <a:xfrm>
          <a:off x="0" y="0"/>
          <a:ext cx="0" cy="0"/>
          <a:chOff x="0" y="0"/>
          <a:chExt cx="0" cy="0"/>
        </a:xfrm>
      </p:grpSpPr>
      <p:pic>
        <p:nvPicPr>
          <p:cNvPr id="265" name="Google Shape;265;p27" descr="Girl working while leaning over textbook"/>
          <p:cNvPicPr preferRelativeResize="0"/>
          <p:nvPr/>
        </p:nvPicPr>
        <p:blipFill rotWithShape="1">
          <a:blip r:embed="rId2">
            <a:alphaModFix/>
          </a:blip>
          <a:srcRect/>
          <a:stretch/>
        </p:blipFill>
        <p:spPr>
          <a:xfrm>
            <a:off x="-50112" y="0"/>
            <a:ext cx="12292224" cy="6858000"/>
          </a:xfrm>
          <a:prstGeom prst="rect">
            <a:avLst/>
          </a:prstGeom>
          <a:noFill/>
          <a:ln>
            <a:noFill/>
          </a:ln>
        </p:spPr>
      </p:pic>
      <p:sp>
        <p:nvSpPr>
          <p:cNvPr id="266" name="Google Shape;266;p27"/>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7" name="Google Shape;267;p27"/>
          <p:cNvCxnSpPr/>
          <p:nvPr/>
        </p:nvCxnSpPr>
        <p:spPr>
          <a:xfrm>
            <a:off x="470647" y="5655795"/>
            <a:ext cx="4558553" cy="0"/>
          </a:xfrm>
          <a:prstGeom prst="straightConnector1">
            <a:avLst/>
          </a:prstGeom>
          <a:noFill/>
          <a:ln w="76200" cap="flat" cmpd="sng">
            <a:solidFill>
              <a:srgbClr val="69C8C3"/>
            </a:solidFill>
            <a:prstDash val="solid"/>
            <a:miter lim="800000"/>
            <a:headEnd type="none" w="sm" len="sm"/>
            <a:tailEnd type="none" w="sm" len="sm"/>
          </a:ln>
        </p:spPr>
      </p:cxnSp>
      <p:pic>
        <p:nvPicPr>
          <p:cNvPr id="268" name="Google Shape;268;p27" descr="Mississi[ppi Department of Education logo"/>
          <p:cNvPicPr preferRelativeResize="0"/>
          <p:nvPr/>
        </p:nvPicPr>
        <p:blipFill rotWithShape="1">
          <a:blip r:embed="rId3">
            <a:alphaModFix/>
          </a:blip>
          <a:srcRect/>
          <a:stretch/>
        </p:blipFill>
        <p:spPr>
          <a:xfrm>
            <a:off x="10586275" y="6075361"/>
            <a:ext cx="1238172" cy="442818"/>
          </a:xfrm>
          <a:prstGeom prst="rect">
            <a:avLst/>
          </a:prstGeom>
          <a:noFill/>
          <a:ln>
            <a:noFill/>
          </a:ln>
        </p:spPr>
      </p:pic>
      <p:sp>
        <p:nvSpPr>
          <p:cNvPr id="269" name="Google Shape;269;p27"/>
          <p:cNvSpPr txBox="1">
            <a:spLocks noGrp="1"/>
          </p:cNvSpPr>
          <p:nvPr>
            <p:ph type="title"/>
          </p:nvPr>
        </p:nvSpPr>
        <p:spPr>
          <a:xfrm>
            <a:off x="439651" y="380623"/>
            <a:ext cx="4558553" cy="51212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7200"/>
              <a:buFont typeface="Arial"/>
              <a:buNone/>
              <a:defRPr sz="7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ransition_Image 3">
  <p:cSld name="Transition_Image 3">
    <p:spTree>
      <p:nvGrpSpPr>
        <p:cNvPr id="1" name="Shape 270"/>
        <p:cNvGrpSpPr/>
        <p:nvPr/>
      </p:nvGrpSpPr>
      <p:grpSpPr>
        <a:xfrm>
          <a:off x="0" y="0"/>
          <a:ext cx="0" cy="0"/>
          <a:chOff x="0" y="0"/>
          <a:chExt cx="0" cy="0"/>
        </a:xfrm>
      </p:grpSpPr>
      <p:pic>
        <p:nvPicPr>
          <p:cNvPr id="271" name="Google Shape;271;p28" descr="A teacher teaching a class&#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2" name="Google Shape;272;p28"/>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3" name="Google Shape;273;p28"/>
          <p:cNvCxnSpPr/>
          <p:nvPr/>
        </p:nvCxnSpPr>
        <p:spPr>
          <a:xfrm>
            <a:off x="470647" y="5655795"/>
            <a:ext cx="4558553" cy="0"/>
          </a:xfrm>
          <a:prstGeom prst="straightConnector1">
            <a:avLst/>
          </a:prstGeom>
          <a:noFill/>
          <a:ln w="76200" cap="flat" cmpd="sng">
            <a:solidFill>
              <a:srgbClr val="69C8C3"/>
            </a:solidFill>
            <a:prstDash val="solid"/>
            <a:miter lim="800000"/>
            <a:headEnd type="none" w="sm" len="sm"/>
            <a:tailEnd type="none" w="sm" len="sm"/>
          </a:ln>
        </p:spPr>
      </p:cxnSp>
      <p:pic>
        <p:nvPicPr>
          <p:cNvPr id="274" name="Google Shape;274;p28" descr="Mississi[ppi Department of Education logo"/>
          <p:cNvPicPr preferRelativeResize="0"/>
          <p:nvPr/>
        </p:nvPicPr>
        <p:blipFill rotWithShape="1">
          <a:blip r:embed="rId3">
            <a:alphaModFix/>
          </a:blip>
          <a:srcRect/>
          <a:stretch/>
        </p:blipFill>
        <p:spPr>
          <a:xfrm>
            <a:off x="10586275" y="6075361"/>
            <a:ext cx="1238172" cy="442818"/>
          </a:xfrm>
          <a:prstGeom prst="rect">
            <a:avLst/>
          </a:prstGeom>
          <a:noFill/>
          <a:ln>
            <a:noFill/>
          </a:ln>
        </p:spPr>
      </p:pic>
      <p:sp>
        <p:nvSpPr>
          <p:cNvPr id="275" name="Google Shape;275;p28"/>
          <p:cNvSpPr txBox="1">
            <a:spLocks noGrp="1"/>
          </p:cNvSpPr>
          <p:nvPr>
            <p:ph type="title"/>
          </p:nvPr>
        </p:nvSpPr>
        <p:spPr>
          <a:xfrm>
            <a:off x="408655" y="480447"/>
            <a:ext cx="4558553" cy="49904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7200"/>
              <a:buFont typeface="Arial"/>
              <a:buNone/>
              <a:defRPr sz="7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ansition_Image 4">
  <p:cSld name="Transition_Image 4">
    <p:spTree>
      <p:nvGrpSpPr>
        <p:cNvPr id="1"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a:stretch/>
        </p:blipFill>
        <p:spPr>
          <a:xfrm>
            <a:off x="889" y="0"/>
            <a:ext cx="12191111" cy="6858000"/>
          </a:xfrm>
          <a:prstGeom prst="rect">
            <a:avLst/>
          </a:prstGeom>
          <a:noFill/>
          <a:ln>
            <a:noFill/>
          </a:ln>
        </p:spPr>
      </p:pic>
      <p:sp>
        <p:nvSpPr>
          <p:cNvPr id="278" name="Google Shape;278;p29"/>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9" name="Google Shape;279;p29"/>
          <p:cNvCxnSpPr/>
          <p:nvPr/>
        </p:nvCxnSpPr>
        <p:spPr>
          <a:xfrm>
            <a:off x="470647" y="5655795"/>
            <a:ext cx="4558553" cy="0"/>
          </a:xfrm>
          <a:prstGeom prst="straightConnector1">
            <a:avLst/>
          </a:prstGeom>
          <a:noFill/>
          <a:ln w="76200" cap="flat" cmpd="sng">
            <a:solidFill>
              <a:srgbClr val="69C8C3"/>
            </a:solidFill>
            <a:prstDash val="solid"/>
            <a:miter lim="800000"/>
            <a:headEnd type="none" w="sm" len="sm"/>
            <a:tailEnd type="none" w="sm" len="sm"/>
          </a:ln>
        </p:spPr>
      </p:cxnSp>
      <p:pic>
        <p:nvPicPr>
          <p:cNvPr id="280" name="Google Shape;280;p29" descr="Mississi[ppi Department of Education logo"/>
          <p:cNvPicPr preferRelativeResize="0"/>
          <p:nvPr/>
        </p:nvPicPr>
        <p:blipFill rotWithShape="1">
          <a:blip r:embed="rId3">
            <a:alphaModFix/>
          </a:blip>
          <a:srcRect/>
          <a:stretch/>
        </p:blipFill>
        <p:spPr>
          <a:xfrm>
            <a:off x="10586275" y="6075361"/>
            <a:ext cx="1238172" cy="442818"/>
          </a:xfrm>
          <a:prstGeom prst="rect">
            <a:avLst/>
          </a:prstGeom>
          <a:noFill/>
          <a:ln>
            <a:noFill/>
          </a:ln>
        </p:spPr>
      </p:pic>
      <p:sp>
        <p:nvSpPr>
          <p:cNvPr id="281" name="Google Shape;281;p29"/>
          <p:cNvSpPr txBox="1">
            <a:spLocks noGrp="1"/>
          </p:cNvSpPr>
          <p:nvPr>
            <p:ph type="title"/>
          </p:nvPr>
        </p:nvSpPr>
        <p:spPr>
          <a:xfrm>
            <a:off x="408655" y="511443"/>
            <a:ext cx="4558553" cy="50214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7200"/>
              <a:buFont typeface="Arial"/>
              <a:buNone/>
              <a:defRPr sz="7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ransition_Image 5">
  <p:cSld name="Transition_Image 5">
    <p:spTree>
      <p:nvGrpSpPr>
        <p:cNvPr id="1" name="Shape 282"/>
        <p:cNvGrpSpPr/>
        <p:nvPr/>
      </p:nvGrpSpPr>
      <p:grpSpPr>
        <a:xfrm>
          <a:off x="0" y="0"/>
          <a:ext cx="0" cy="0"/>
          <a:chOff x="0" y="0"/>
          <a:chExt cx="0" cy="0"/>
        </a:xfrm>
      </p:grpSpPr>
      <p:pic>
        <p:nvPicPr>
          <p:cNvPr id="283" name="Google Shape;283;p30"/>
          <p:cNvPicPr preferRelativeResize="0"/>
          <p:nvPr/>
        </p:nvPicPr>
        <p:blipFill rotWithShape="1">
          <a:blip r:embed="rId2">
            <a:alphaModFix/>
          </a:blip>
          <a:srcRect/>
          <a:stretch/>
        </p:blipFill>
        <p:spPr>
          <a:xfrm>
            <a:off x="-50112" y="-21265"/>
            <a:ext cx="12292224" cy="7019224"/>
          </a:xfrm>
          <a:prstGeom prst="rect">
            <a:avLst/>
          </a:prstGeom>
          <a:noFill/>
          <a:ln>
            <a:noFill/>
          </a:ln>
        </p:spPr>
      </p:pic>
      <p:sp>
        <p:nvSpPr>
          <p:cNvPr id="284" name="Google Shape;284;p30"/>
          <p:cNvSpPr/>
          <p:nvPr/>
        </p:nvSpPr>
        <p:spPr>
          <a:xfrm>
            <a:off x="-50112" y="-37240"/>
            <a:ext cx="12292224" cy="7019224"/>
          </a:xfrm>
          <a:prstGeom prst="rect">
            <a:avLst/>
          </a:prstGeom>
          <a:gradFill>
            <a:gsLst>
              <a:gs pos="0">
                <a:srgbClr val="DEDEDE">
                  <a:alpha val="0"/>
                </a:srgbClr>
              </a:gs>
              <a:gs pos="41000">
                <a:srgbClr val="FFFFFF">
                  <a:alpha val="0"/>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85" name="Google Shape;285;p30"/>
          <p:cNvCxnSpPr/>
          <p:nvPr/>
        </p:nvCxnSpPr>
        <p:spPr>
          <a:xfrm>
            <a:off x="470647" y="5655795"/>
            <a:ext cx="4558553" cy="0"/>
          </a:xfrm>
          <a:prstGeom prst="straightConnector1">
            <a:avLst/>
          </a:prstGeom>
          <a:noFill/>
          <a:ln w="76200" cap="flat" cmpd="sng">
            <a:solidFill>
              <a:srgbClr val="69C8C3"/>
            </a:solidFill>
            <a:prstDash val="solid"/>
            <a:miter lim="800000"/>
            <a:headEnd type="none" w="sm" len="sm"/>
            <a:tailEnd type="none" w="sm" len="sm"/>
          </a:ln>
        </p:spPr>
      </p:cxnSp>
      <p:pic>
        <p:nvPicPr>
          <p:cNvPr id="286" name="Google Shape;286;p30" descr="Mississi[ppi Department of Education logo"/>
          <p:cNvPicPr preferRelativeResize="0"/>
          <p:nvPr/>
        </p:nvPicPr>
        <p:blipFill rotWithShape="1">
          <a:blip r:embed="rId3">
            <a:alphaModFix/>
          </a:blip>
          <a:srcRect/>
          <a:stretch/>
        </p:blipFill>
        <p:spPr>
          <a:xfrm>
            <a:off x="10586275" y="6075361"/>
            <a:ext cx="1238172" cy="442818"/>
          </a:xfrm>
          <a:prstGeom prst="rect">
            <a:avLst/>
          </a:prstGeom>
          <a:noFill/>
          <a:ln>
            <a:noFill/>
          </a:ln>
        </p:spPr>
      </p:pic>
      <p:sp>
        <p:nvSpPr>
          <p:cNvPr id="287" name="Google Shape;287;p30"/>
          <p:cNvSpPr txBox="1"/>
          <p:nvPr/>
        </p:nvSpPr>
        <p:spPr>
          <a:xfrm>
            <a:off x="7076661" y="168965"/>
            <a:ext cx="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0" b="1">
              <a:solidFill>
                <a:srgbClr val="003B71"/>
              </a:solidFill>
              <a:latin typeface="Arial"/>
              <a:ea typeface="Arial"/>
              <a:cs typeface="Arial"/>
              <a:sym typeface="Arial"/>
            </a:endParaRPr>
          </a:p>
        </p:txBody>
      </p:sp>
      <p:sp>
        <p:nvSpPr>
          <p:cNvPr id="288" name="Google Shape;288;p30"/>
          <p:cNvSpPr txBox="1">
            <a:spLocks noGrp="1"/>
          </p:cNvSpPr>
          <p:nvPr>
            <p:ph type="title"/>
          </p:nvPr>
        </p:nvSpPr>
        <p:spPr>
          <a:xfrm>
            <a:off x="408655" y="728419"/>
            <a:ext cx="4558553" cy="4788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7200"/>
              <a:buFont typeface="Arial"/>
              <a:buNone/>
              <a:defRPr sz="7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te Board Goals">
  <p:cSld name="State Board Goals">
    <p:spTree>
      <p:nvGrpSpPr>
        <p:cNvPr id="1" name="Shape 43"/>
        <p:cNvGrpSpPr/>
        <p:nvPr/>
      </p:nvGrpSpPr>
      <p:grpSpPr>
        <a:xfrm>
          <a:off x="0" y="0"/>
          <a:ext cx="0" cy="0"/>
          <a:chOff x="0" y="0"/>
          <a:chExt cx="0" cy="0"/>
        </a:xfrm>
      </p:grpSpPr>
      <p:sp>
        <p:nvSpPr>
          <p:cNvPr id="44" name="Google Shape;44;p4"/>
          <p:cNvSpPr txBox="1">
            <a:spLocks noGrp="1"/>
          </p:cNvSpPr>
          <p:nvPr>
            <p:ph type="sldNum" idx="12"/>
          </p:nvPr>
        </p:nvSpPr>
        <p:spPr>
          <a:xfrm>
            <a:off x="9066748" y="260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b="1" i="0" u="none" strike="noStrike" cap="none">
                <a:solidFill>
                  <a:srgbClr val="5FAADE"/>
                </a:solidFill>
                <a:latin typeface="Arial"/>
                <a:ea typeface="Arial"/>
                <a:cs typeface="Arial"/>
                <a:sym typeface="Arial"/>
              </a:defRPr>
            </a:lvl1pPr>
            <a:lvl2pPr marL="0" lvl="1" indent="0" algn="r">
              <a:spcBef>
                <a:spcPts val="0"/>
              </a:spcBef>
              <a:buNone/>
              <a:defRPr sz="2800" b="1" i="0" u="none" strike="noStrike" cap="none">
                <a:solidFill>
                  <a:srgbClr val="5FAADE"/>
                </a:solidFill>
                <a:latin typeface="Arial"/>
                <a:ea typeface="Arial"/>
                <a:cs typeface="Arial"/>
                <a:sym typeface="Arial"/>
              </a:defRPr>
            </a:lvl2pPr>
            <a:lvl3pPr marL="0" lvl="2" indent="0" algn="r">
              <a:spcBef>
                <a:spcPts val="0"/>
              </a:spcBef>
              <a:buNone/>
              <a:defRPr sz="2800" b="1" i="0" u="none" strike="noStrike" cap="none">
                <a:solidFill>
                  <a:srgbClr val="5FAADE"/>
                </a:solidFill>
                <a:latin typeface="Arial"/>
                <a:ea typeface="Arial"/>
                <a:cs typeface="Arial"/>
                <a:sym typeface="Arial"/>
              </a:defRPr>
            </a:lvl3pPr>
            <a:lvl4pPr marL="0" lvl="3" indent="0" algn="r">
              <a:spcBef>
                <a:spcPts val="0"/>
              </a:spcBef>
              <a:buNone/>
              <a:defRPr sz="2800" b="1" i="0" u="none" strike="noStrike" cap="none">
                <a:solidFill>
                  <a:srgbClr val="5FAADE"/>
                </a:solidFill>
                <a:latin typeface="Arial"/>
                <a:ea typeface="Arial"/>
                <a:cs typeface="Arial"/>
                <a:sym typeface="Arial"/>
              </a:defRPr>
            </a:lvl4pPr>
            <a:lvl5pPr marL="0" lvl="4" indent="0" algn="r">
              <a:spcBef>
                <a:spcPts val="0"/>
              </a:spcBef>
              <a:buNone/>
              <a:defRPr sz="2800" b="1" i="0" u="none" strike="noStrike" cap="none">
                <a:solidFill>
                  <a:srgbClr val="5FAADE"/>
                </a:solidFill>
                <a:latin typeface="Arial"/>
                <a:ea typeface="Arial"/>
                <a:cs typeface="Arial"/>
                <a:sym typeface="Arial"/>
              </a:defRPr>
            </a:lvl5pPr>
            <a:lvl6pPr marL="0" lvl="5" indent="0" algn="r">
              <a:spcBef>
                <a:spcPts val="0"/>
              </a:spcBef>
              <a:buNone/>
              <a:defRPr sz="2800" b="1" i="0" u="none" strike="noStrike" cap="none">
                <a:solidFill>
                  <a:srgbClr val="5FAADE"/>
                </a:solidFill>
                <a:latin typeface="Arial"/>
                <a:ea typeface="Arial"/>
                <a:cs typeface="Arial"/>
                <a:sym typeface="Arial"/>
              </a:defRPr>
            </a:lvl6pPr>
            <a:lvl7pPr marL="0" lvl="6" indent="0" algn="r">
              <a:spcBef>
                <a:spcPts val="0"/>
              </a:spcBef>
              <a:buNone/>
              <a:defRPr sz="2800" b="1" i="0" u="none" strike="noStrike" cap="none">
                <a:solidFill>
                  <a:srgbClr val="5FAADE"/>
                </a:solidFill>
                <a:latin typeface="Arial"/>
                <a:ea typeface="Arial"/>
                <a:cs typeface="Arial"/>
                <a:sym typeface="Arial"/>
              </a:defRPr>
            </a:lvl7pPr>
            <a:lvl8pPr marL="0" lvl="7" indent="0" algn="r">
              <a:spcBef>
                <a:spcPts val="0"/>
              </a:spcBef>
              <a:buNone/>
              <a:defRPr sz="2800" b="1" i="0" u="none" strike="noStrike" cap="none">
                <a:solidFill>
                  <a:srgbClr val="5FAADE"/>
                </a:solidFill>
                <a:latin typeface="Arial"/>
                <a:ea typeface="Arial"/>
                <a:cs typeface="Arial"/>
                <a:sym typeface="Arial"/>
              </a:defRPr>
            </a:lvl8pPr>
            <a:lvl9pPr marL="0" lvl="8" indent="0" algn="r">
              <a:spcBef>
                <a:spcPts val="0"/>
              </a:spcBef>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4"/>
          <p:cNvPicPr preferRelativeResize="0"/>
          <p:nvPr/>
        </p:nvPicPr>
        <p:blipFill rotWithShape="1">
          <a:blip r:embed="rId2">
            <a:alphaModFix/>
          </a:blip>
          <a:srcRect/>
          <a:stretch/>
        </p:blipFill>
        <p:spPr>
          <a:xfrm>
            <a:off x="11349728" y="2951211"/>
            <a:ext cx="1027214" cy="914400"/>
          </a:xfrm>
          <a:prstGeom prst="rect">
            <a:avLst/>
          </a:prstGeom>
          <a:noFill/>
          <a:ln>
            <a:noFill/>
          </a:ln>
        </p:spPr>
      </p:pic>
      <p:cxnSp>
        <p:nvCxnSpPr>
          <p:cNvPr id="46" name="Google Shape;46;p4"/>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
        <p:nvSpPr>
          <p:cNvPr id="47" name="Google Shape;47;p4"/>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8" name="Google Shape;48;p4" descr="Mississi[ppi Department of Education logo"/>
          <p:cNvPicPr preferRelativeResize="0"/>
          <p:nvPr/>
        </p:nvPicPr>
        <p:blipFill rotWithShape="1">
          <a:blip r:embed="rId3">
            <a:alphaModFix/>
          </a:blip>
          <a:srcRect/>
          <a:stretch/>
        </p:blipFill>
        <p:spPr>
          <a:xfrm>
            <a:off x="10619352" y="6229714"/>
            <a:ext cx="1238172" cy="442818"/>
          </a:xfrm>
          <a:prstGeom prst="rect">
            <a:avLst/>
          </a:prstGeom>
          <a:noFill/>
          <a:ln>
            <a:noFill/>
          </a:ln>
        </p:spPr>
      </p:pic>
      <p:sp>
        <p:nvSpPr>
          <p:cNvPr id="49" name="Google Shape;49;p4"/>
          <p:cNvSpPr/>
          <p:nvPr/>
        </p:nvSpPr>
        <p:spPr>
          <a:xfrm>
            <a:off x="1645920" y="1222408"/>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spcBef>
                <a:spcPts val="0"/>
              </a:spcBef>
              <a:spcAft>
                <a:spcPts val="0"/>
              </a:spcAft>
              <a:buNone/>
            </a:pPr>
            <a:r>
              <a:rPr lang="en-US" sz="1800" b="1" i="0" u="none" strike="noStrike" cap="none">
                <a:solidFill>
                  <a:srgbClr val="3F3F3F"/>
                </a:solidFill>
                <a:latin typeface="Arial Black"/>
                <a:ea typeface="Arial Black"/>
                <a:cs typeface="Arial Black"/>
                <a:sym typeface="Arial Black"/>
              </a:rPr>
              <a:t>ALL</a:t>
            </a:r>
            <a:r>
              <a:rPr lang="en-US" sz="1800" b="0" i="0" u="none" strike="noStrike" cap="none">
                <a:solidFill>
                  <a:srgbClr val="3F3F3F"/>
                </a:solidFill>
                <a:latin typeface="Arial"/>
                <a:ea typeface="Arial"/>
                <a:cs typeface="Arial"/>
                <a:sym typeface="Arial"/>
              </a:rPr>
              <a:t> Students Proficient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and Showing Growth in All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Assessed Areas</a:t>
            </a:r>
            <a:endParaRPr/>
          </a:p>
        </p:txBody>
      </p:sp>
      <p:sp>
        <p:nvSpPr>
          <p:cNvPr id="50" name="Google Shape;50;p4"/>
          <p:cNvSpPr/>
          <p:nvPr/>
        </p:nvSpPr>
        <p:spPr>
          <a:xfrm>
            <a:off x="1645920" y="266619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spcBef>
                <a:spcPts val="0"/>
              </a:spcBef>
              <a:spcAft>
                <a:spcPts val="0"/>
              </a:spcAft>
              <a:buNone/>
            </a:pPr>
            <a:r>
              <a:rPr lang="en-US" sz="1800" b="1">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51" name="Google Shape;51;p4"/>
          <p:cNvSpPr/>
          <p:nvPr/>
        </p:nvSpPr>
        <p:spPr>
          <a:xfrm>
            <a:off x="1645920" y="410998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spcBef>
                <a:spcPts val="0"/>
              </a:spcBef>
              <a:spcAft>
                <a:spcPts val="0"/>
              </a:spcAft>
              <a:buNone/>
            </a:pPr>
            <a:r>
              <a:rPr lang="en-US" sz="1800" b="1">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52" name="Google Shape;52;p4"/>
          <p:cNvSpPr/>
          <p:nvPr/>
        </p:nvSpPr>
        <p:spPr>
          <a:xfrm>
            <a:off x="6294922" y="1222408"/>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spcBef>
                <a:spcPts val="0"/>
              </a:spcBef>
              <a:spcAft>
                <a:spcPts val="0"/>
              </a:spcAft>
              <a:buNone/>
            </a:pPr>
            <a:r>
              <a:rPr lang="en-US" sz="1800" b="1">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53" name="Google Shape;53;p4"/>
          <p:cNvSpPr/>
          <p:nvPr/>
        </p:nvSpPr>
        <p:spPr>
          <a:xfrm>
            <a:off x="6294922" y="266619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spcBef>
                <a:spcPts val="0"/>
              </a:spcBef>
              <a:spcAft>
                <a:spcPts val="0"/>
              </a:spcAft>
              <a:buNone/>
            </a:pPr>
            <a:r>
              <a:rPr lang="en-US" sz="1800" b="1">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54" name="Google Shape;54;p4"/>
          <p:cNvSpPr/>
          <p:nvPr/>
        </p:nvSpPr>
        <p:spPr>
          <a:xfrm>
            <a:off x="6294922" y="410998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spcBef>
                <a:spcPts val="0"/>
              </a:spcBef>
              <a:spcAft>
                <a:spcPts val="0"/>
              </a:spcAft>
              <a:buNone/>
            </a:pPr>
            <a:r>
              <a:rPr lang="en-US" sz="1800" b="1">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55" name="Google Shape;55;p4"/>
          <p:cNvSpPr/>
          <p:nvPr/>
        </p:nvSpPr>
        <p:spPr>
          <a:xfrm>
            <a:off x="10510787" y="1222408"/>
            <a:ext cx="198966" cy="1164657"/>
          </a:xfrm>
          <a:prstGeom prst="rect">
            <a:avLst/>
          </a:prstGeom>
          <a:solidFill>
            <a:srgbClr val="69C8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4"/>
          <p:cNvSpPr/>
          <p:nvPr/>
        </p:nvSpPr>
        <p:spPr>
          <a:xfrm>
            <a:off x="10510787" y="2665766"/>
            <a:ext cx="198966" cy="1164657"/>
          </a:xfrm>
          <a:prstGeom prst="rect">
            <a:avLst/>
          </a:prstGeom>
          <a:solidFill>
            <a:srgbClr val="39A1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4"/>
          <p:cNvSpPr/>
          <p:nvPr/>
        </p:nvSpPr>
        <p:spPr>
          <a:xfrm>
            <a:off x="10510787" y="4113225"/>
            <a:ext cx="198966" cy="1164657"/>
          </a:xfrm>
          <a:prstGeom prst="rect">
            <a:avLst/>
          </a:prstGeom>
          <a:solidFill>
            <a:srgbClr val="A74A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4"/>
          <p:cNvSpPr/>
          <p:nvPr/>
        </p:nvSpPr>
        <p:spPr>
          <a:xfrm>
            <a:off x="1460571" y="1222408"/>
            <a:ext cx="198966" cy="116465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4"/>
          <p:cNvSpPr/>
          <p:nvPr/>
        </p:nvSpPr>
        <p:spPr>
          <a:xfrm>
            <a:off x="1460571" y="2665766"/>
            <a:ext cx="198966" cy="1164657"/>
          </a:xfrm>
          <a:prstGeom prst="rect">
            <a:avLst/>
          </a:prstGeom>
          <a:solidFill>
            <a:srgbClr val="F3A5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4"/>
          <p:cNvSpPr/>
          <p:nvPr/>
        </p:nvSpPr>
        <p:spPr>
          <a:xfrm>
            <a:off x="1460571" y="4113225"/>
            <a:ext cx="198966" cy="1164657"/>
          </a:xfrm>
          <a:prstGeom prst="rect">
            <a:avLst/>
          </a:prstGeom>
          <a:solidFill>
            <a:srgbClr val="B0D3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4"/>
          <p:cNvSpPr txBox="1"/>
          <p:nvPr/>
        </p:nvSpPr>
        <p:spPr>
          <a:xfrm>
            <a:off x="793465" y="1683821"/>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EF3A5B"/>
                </a:solidFill>
                <a:latin typeface="Arial Black"/>
                <a:ea typeface="Arial Black"/>
                <a:cs typeface="Arial Black"/>
                <a:sym typeface="Arial Black"/>
              </a:rPr>
              <a:t>1</a:t>
            </a:r>
            <a:endParaRPr/>
          </a:p>
        </p:txBody>
      </p:sp>
      <p:sp>
        <p:nvSpPr>
          <p:cNvPr id="62" name="Google Shape;62;p4"/>
          <p:cNvSpPr txBox="1"/>
          <p:nvPr/>
        </p:nvSpPr>
        <p:spPr>
          <a:xfrm>
            <a:off x="793465" y="3114036"/>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F3A51E"/>
                </a:solidFill>
                <a:latin typeface="Arial Black"/>
                <a:ea typeface="Arial Black"/>
                <a:cs typeface="Arial Black"/>
                <a:sym typeface="Arial Black"/>
              </a:rPr>
              <a:t>2</a:t>
            </a:r>
            <a:endParaRPr/>
          </a:p>
        </p:txBody>
      </p:sp>
      <p:sp>
        <p:nvSpPr>
          <p:cNvPr id="63" name="Google Shape;63;p4"/>
          <p:cNvSpPr txBox="1"/>
          <p:nvPr/>
        </p:nvSpPr>
        <p:spPr>
          <a:xfrm>
            <a:off x="793465" y="4567698"/>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B0D357"/>
                </a:solidFill>
                <a:latin typeface="Arial Black"/>
                <a:ea typeface="Arial Black"/>
                <a:cs typeface="Arial Black"/>
                <a:sym typeface="Arial Black"/>
              </a:rPr>
              <a:t>3</a:t>
            </a:r>
            <a:endParaRPr/>
          </a:p>
        </p:txBody>
      </p:sp>
      <p:sp>
        <p:nvSpPr>
          <p:cNvPr id="64" name="Google Shape;64;p4"/>
          <p:cNvSpPr txBox="1"/>
          <p:nvPr/>
        </p:nvSpPr>
        <p:spPr>
          <a:xfrm>
            <a:off x="10804973" y="1660375"/>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69C8C3"/>
                </a:solidFill>
                <a:latin typeface="Arial Black"/>
                <a:ea typeface="Arial Black"/>
                <a:cs typeface="Arial Black"/>
                <a:sym typeface="Arial Black"/>
              </a:rPr>
              <a:t>4</a:t>
            </a:r>
            <a:endParaRPr/>
          </a:p>
        </p:txBody>
      </p:sp>
      <p:sp>
        <p:nvSpPr>
          <p:cNvPr id="65" name="Google Shape;65;p4"/>
          <p:cNvSpPr txBox="1"/>
          <p:nvPr/>
        </p:nvSpPr>
        <p:spPr>
          <a:xfrm>
            <a:off x="10804973" y="3090590"/>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39A1BF"/>
                </a:solidFill>
                <a:latin typeface="Arial Black"/>
                <a:ea typeface="Arial Black"/>
                <a:cs typeface="Arial Black"/>
                <a:sym typeface="Arial Black"/>
              </a:rPr>
              <a:t>5</a:t>
            </a:r>
            <a:endParaRPr/>
          </a:p>
        </p:txBody>
      </p:sp>
      <p:sp>
        <p:nvSpPr>
          <p:cNvPr id="66" name="Google Shape;66;p4"/>
          <p:cNvSpPr txBox="1"/>
          <p:nvPr/>
        </p:nvSpPr>
        <p:spPr>
          <a:xfrm>
            <a:off x="10804973" y="4544252"/>
            <a:ext cx="574431" cy="923330"/>
          </a:xfrm>
          <a:prstGeom prst="rect">
            <a:avLst/>
          </a:prstGeom>
          <a:noFill/>
          <a:ln>
            <a:noFill/>
          </a:ln>
        </p:spPr>
        <p:txBody>
          <a:bodyPr spcFirstLastPara="1" wrap="square" lIns="91425" tIns="45700" rIns="91425" bIns="45700" anchor="b" anchorCtr="1">
            <a:spAutoFit/>
          </a:bodyPr>
          <a:lstStyle/>
          <a:p>
            <a:pPr marL="0" marR="0" lvl="0" indent="0" algn="l" rtl="0">
              <a:spcBef>
                <a:spcPts val="0"/>
              </a:spcBef>
              <a:spcAft>
                <a:spcPts val="0"/>
              </a:spcAft>
              <a:buNone/>
            </a:pPr>
            <a:r>
              <a:rPr lang="en-US" sz="5400" b="1">
                <a:solidFill>
                  <a:srgbClr val="A74A7A"/>
                </a:solidFill>
                <a:latin typeface="Arial Black"/>
                <a:ea typeface="Arial Black"/>
                <a:cs typeface="Arial Black"/>
                <a:sym typeface="Arial Black"/>
              </a:rPr>
              <a:t>6</a:t>
            </a:r>
            <a:endParaRPr/>
          </a:p>
        </p:txBody>
      </p:sp>
      <p:pic>
        <p:nvPicPr>
          <p:cNvPr id="67" name="Google Shape;67;p4"/>
          <p:cNvPicPr preferRelativeResize="0"/>
          <p:nvPr/>
        </p:nvPicPr>
        <p:blipFill rotWithShape="1">
          <a:blip r:embed="rId4">
            <a:alphaModFix/>
          </a:blip>
          <a:srcRect/>
          <a:stretch/>
        </p:blipFill>
        <p:spPr>
          <a:xfrm>
            <a:off x="-120935" y="4576628"/>
            <a:ext cx="914400" cy="914400"/>
          </a:xfrm>
          <a:prstGeom prst="rect">
            <a:avLst/>
          </a:prstGeom>
          <a:noFill/>
          <a:ln>
            <a:noFill/>
          </a:ln>
        </p:spPr>
      </p:pic>
      <p:pic>
        <p:nvPicPr>
          <p:cNvPr id="68" name="Google Shape;68;p4"/>
          <p:cNvPicPr preferRelativeResize="0"/>
          <p:nvPr/>
        </p:nvPicPr>
        <p:blipFill rotWithShape="1">
          <a:blip r:embed="rId5">
            <a:alphaModFix/>
          </a:blip>
          <a:srcRect/>
          <a:stretch/>
        </p:blipFill>
        <p:spPr>
          <a:xfrm>
            <a:off x="-140162" y="1784518"/>
            <a:ext cx="914400" cy="914400"/>
          </a:xfrm>
          <a:prstGeom prst="rect">
            <a:avLst/>
          </a:prstGeom>
          <a:noFill/>
          <a:ln>
            <a:noFill/>
          </a:ln>
        </p:spPr>
      </p:pic>
      <p:pic>
        <p:nvPicPr>
          <p:cNvPr id="69" name="Google Shape;69;p4"/>
          <p:cNvPicPr preferRelativeResize="0"/>
          <p:nvPr/>
        </p:nvPicPr>
        <p:blipFill rotWithShape="1">
          <a:blip r:embed="rId6">
            <a:alphaModFix/>
          </a:blip>
          <a:srcRect/>
          <a:stretch/>
        </p:blipFill>
        <p:spPr>
          <a:xfrm>
            <a:off x="11453591" y="1686529"/>
            <a:ext cx="952500" cy="952500"/>
          </a:xfrm>
          <a:prstGeom prst="rect">
            <a:avLst/>
          </a:prstGeom>
          <a:noFill/>
          <a:ln>
            <a:noFill/>
          </a:ln>
        </p:spPr>
      </p:pic>
      <p:pic>
        <p:nvPicPr>
          <p:cNvPr id="70" name="Google Shape;70;p4"/>
          <p:cNvPicPr preferRelativeResize="0"/>
          <p:nvPr/>
        </p:nvPicPr>
        <p:blipFill rotWithShape="1">
          <a:blip r:embed="rId7">
            <a:alphaModFix/>
          </a:blip>
          <a:srcRect/>
          <a:stretch/>
        </p:blipFill>
        <p:spPr>
          <a:xfrm>
            <a:off x="11474624" y="4507821"/>
            <a:ext cx="914400" cy="914400"/>
          </a:xfrm>
          <a:prstGeom prst="rect">
            <a:avLst/>
          </a:prstGeom>
          <a:noFill/>
          <a:ln>
            <a:noFill/>
          </a:ln>
        </p:spPr>
      </p:pic>
      <p:pic>
        <p:nvPicPr>
          <p:cNvPr id="71" name="Google Shape;71;p4"/>
          <p:cNvPicPr preferRelativeResize="0"/>
          <p:nvPr/>
        </p:nvPicPr>
        <p:blipFill rotWithShape="1">
          <a:blip r:embed="rId8">
            <a:alphaModFix/>
          </a:blip>
          <a:srcRect/>
          <a:stretch/>
        </p:blipFill>
        <p:spPr>
          <a:xfrm flipH="1">
            <a:off x="-248588" y="3104476"/>
            <a:ext cx="1035471" cy="103547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ansition_Image 6">
  <p:cSld name="Transition_Image 6">
    <p:spTree>
      <p:nvGrpSpPr>
        <p:cNvPr id="1" name="Shape 289"/>
        <p:cNvGrpSpPr/>
        <p:nvPr/>
      </p:nvGrpSpPr>
      <p:grpSpPr>
        <a:xfrm>
          <a:off x="0" y="0"/>
          <a:ext cx="0" cy="0"/>
          <a:chOff x="0" y="0"/>
          <a:chExt cx="0" cy="0"/>
        </a:xfrm>
      </p:grpSpPr>
      <p:pic>
        <p:nvPicPr>
          <p:cNvPr id="290" name="Google Shape;290;p31" descr="A pair of headphones on a chair in a classroom&#10;&#10;Description automatically generated with low confidence"/>
          <p:cNvPicPr preferRelativeResize="0"/>
          <p:nvPr/>
        </p:nvPicPr>
        <p:blipFill rotWithShape="1">
          <a:blip r:embed="rId2">
            <a:alphaModFix/>
          </a:blip>
          <a:srcRect l="-616"/>
          <a:stretch/>
        </p:blipFill>
        <p:spPr>
          <a:xfrm>
            <a:off x="-75168" y="1"/>
            <a:ext cx="12267168" cy="6942564"/>
          </a:xfrm>
          <a:prstGeom prst="rect">
            <a:avLst/>
          </a:prstGeom>
          <a:noFill/>
          <a:ln>
            <a:noFill/>
          </a:ln>
        </p:spPr>
      </p:pic>
      <p:sp>
        <p:nvSpPr>
          <p:cNvPr id="291" name="Google Shape;291;p31"/>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2" name="Google Shape;292;p31"/>
          <p:cNvCxnSpPr/>
          <p:nvPr/>
        </p:nvCxnSpPr>
        <p:spPr>
          <a:xfrm>
            <a:off x="470647" y="5655795"/>
            <a:ext cx="4558553" cy="0"/>
          </a:xfrm>
          <a:prstGeom prst="straightConnector1">
            <a:avLst/>
          </a:prstGeom>
          <a:noFill/>
          <a:ln w="76200" cap="flat" cmpd="sng">
            <a:solidFill>
              <a:srgbClr val="69C8C3"/>
            </a:solidFill>
            <a:prstDash val="solid"/>
            <a:miter lim="800000"/>
            <a:headEnd type="none" w="sm" len="sm"/>
            <a:tailEnd type="none" w="sm" len="sm"/>
          </a:ln>
        </p:spPr>
      </p:cxnSp>
      <p:pic>
        <p:nvPicPr>
          <p:cNvPr id="293" name="Google Shape;293;p31" descr="Mississi[ppi Department of Education logo"/>
          <p:cNvPicPr preferRelativeResize="0"/>
          <p:nvPr/>
        </p:nvPicPr>
        <p:blipFill rotWithShape="1">
          <a:blip r:embed="rId3">
            <a:alphaModFix/>
          </a:blip>
          <a:srcRect/>
          <a:stretch/>
        </p:blipFill>
        <p:spPr>
          <a:xfrm>
            <a:off x="10586275" y="6075361"/>
            <a:ext cx="1238172" cy="442818"/>
          </a:xfrm>
          <a:prstGeom prst="rect">
            <a:avLst/>
          </a:prstGeom>
          <a:noFill/>
          <a:ln>
            <a:noFill/>
          </a:ln>
        </p:spPr>
      </p:pic>
      <p:sp>
        <p:nvSpPr>
          <p:cNvPr id="294" name="Google Shape;294;p31"/>
          <p:cNvSpPr txBox="1">
            <a:spLocks noGrp="1"/>
          </p:cNvSpPr>
          <p:nvPr>
            <p:ph type="title"/>
          </p:nvPr>
        </p:nvSpPr>
        <p:spPr>
          <a:xfrm>
            <a:off x="387457" y="424562"/>
            <a:ext cx="4688237" cy="502917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7200"/>
              <a:buFont typeface="Arial"/>
              <a:buNone/>
              <a:defRPr sz="7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1"/>
        <p:cNvGrpSpPr/>
        <p:nvPr/>
      </p:nvGrpSpPr>
      <p:grpSpPr>
        <a:xfrm>
          <a:off x="0" y="0"/>
          <a:ext cx="0" cy="0"/>
          <a:chOff x="0" y="0"/>
          <a:chExt cx="0" cy="0"/>
        </a:xfrm>
      </p:grpSpPr>
      <p:sp>
        <p:nvSpPr>
          <p:cNvPr id="302" name="Google Shape;30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33"/>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p33" descr="A picture containing text, sign&#10;&#10;Description automatically generated"/>
          <p:cNvPicPr preferRelativeResize="0"/>
          <p:nvPr/>
        </p:nvPicPr>
        <p:blipFill rotWithShape="1">
          <a:blip r:embed="rId2">
            <a:alphaModFix/>
          </a:blip>
          <a:srcRect/>
          <a:stretch/>
        </p:blipFill>
        <p:spPr>
          <a:xfrm>
            <a:off x="9040906" y="4746632"/>
            <a:ext cx="2837793" cy="1097280"/>
          </a:xfrm>
          <a:prstGeom prst="rect">
            <a:avLst/>
          </a:prstGeom>
          <a:noFill/>
          <a:ln>
            <a:noFill/>
          </a:ln>
        </p:spPr>
      </p:pic>
      <p:pic>
        <p:nvPicPr>
          <p:cNvPr id="307" name="Google Shape;307;p33" descr="A black and white logo&#10;&#10;Description automatically generated with low confidence"/>
          <p:cNvPicPr preferRelativeResize="0"/>
          <p:nvPr/>
        </p:nvPicPr>
        <p:blipFill rotWithShape="1">
          <a:blip r:embed="rId3">
            <a:alphaModFix/>
          </a:blip>
          <a:srcRect/>
          <a:stretch/>
        </p:blipFill>
        <p:spPr>
          <a:xfrm>
            <a:off x="10229626" y="6254936"/>
            <a:ext cx="1554480" cy="457200"/>
          </a:xfrm>
          <a:prstGeom prst="rect">
            <a:avLst/>
          </a:prstGeom>
          <a:noFill/>
          <a:ln>
            <a:noFill/>
          </a:ln>
        </p:spPr>
      </p:pic>
      <p:sp>
        <p:nvSpPr>
          <p:cNvPr id="308" name="Google Shape;308;p33"/>
          <p:cNvSpPr/>
          <p:nvPr/>
        </p:nvSpPr>
        <p:spPr>
          <a:xfrm>
            <a:off x="617584" y="3163088"/>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309" name="Google Shape;309;p33"/>
          <p:cNvSpPr/>
          <p:nvPr/>
        </p:nvSpPr>
        <p:spPr>
          <a:xfrm>
            <a:off x="10566401" y="4436342"/>
            <a:ext cx="1625600" cy="365125"/>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mdek12.org</a:t>
            </a:r>
            <a:endParaRPr sz="1400" b="0" i="0" u="none" strike="noStrike" cap="none">
              <a:solidFill>
                <a:srgbClr val="000000"/>
              </a:solidFill>
              <a:latin typeface="Arial"/>
              <a:ea typeface="Arial"/>
              <a:cs typeface="Arial"/>
              <a:sym typeface="Arial"/>
            </a:endParaRPr>
          </a:p>
        </p:txBody>
      </p:sp>
      <p:sp>
        <p:nvSpPr>
          <p:cNvPr id="310" name="Google Shape;310;p33"/>
          <p:cNvSpPr txBox="1">
            <a:spLocks noGrp="1"/>
          </p:cNvSpPr>
          <p:nvPr>
            <p:ph type="ctrTitle"/>
          </p:nvPr>
        </p:nvSpPr>
        <p:spPr>
          <a:xfrm>
            <a:off x="617584"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8000"/>
              <a:buFont typeface="Arial"/>
              <a:buNone/>
              <a:defRPr sz="80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3"/>
          <p:cNvSpPr txBox="1">
            <a:spLocks noGrp="1"/>
          </p:cNvSpPr>
          <p:nvPr>
            <p:ph type="subTitle" idx="1"/>
          </p:nvPr>
        </p:nvSpPr>
        <p:spPr>
          <a:xfrm>
            <a:off x="617584" y="4966410"/>
            <a:ext cx="6319244" cy="5104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FAADE"/>
              </a:buClr>
              <a:buSzPts val="2800"/>
              <a:buNone/>
              <a:defRPr sz="2800" b="1">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2" name="Google Shape;312;p33"/>
          <p:cNvSpPr txBox="1">
            <a:spLocks noGrp="1"/>
          </p:cNvSpPr>
          <p:nvPr>
            <p:ph type="body" idx="2"/>
          </p:nvPr>
        </p:nvSpPr>
        <p:spPr>
          <a:xfrm>
            <a:off x="617538" y="6254750"/>
            <a:ext cx="6208712"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33"/>
          <p:cNvSpPr txBox="1">
            <a:spLocks noGrp="1"/>
          </p:cNvSpPr>
          <p:nvPr>
            <p:ph type="body" idx="3"/>
          </p:nvPr>
        </p:nvSpPr>
        <p:spPr>
          <a:xfrm>
            <a:off x="617538" y="5486400"/>
            <a:ext cx="6096000" cy="555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ision and Mission" type="titleOnly">
  <p:cSld name="TITLE_ONLY">
    <p:spTree>
      <p:nvGrpSpPr>
        <p:cNvPr id="1" name="Shape 314"/>
        <p:cNvGrpSpPr/>
        <p:nvPr/>
      </p:nvGrpSpPr>
      <p:grpSpPr>
        <a:xfrm>
          <a:off x="0" y="0"/>
          <a:ext cx="0" cy="0"/>
          <a:chOff x="0" y="0"/>
          <a:chExt cx="0" cy="0"/>
        </a:xfrm>
      </p:grpSpPr>
      <p:sp>
        <p:nvSpPr>
          <p:cNvPr id="315" name="Google Shape;315;p34"/>
          <p:cNvSpPr txBox="1">
            <a:spLocks noGrp="1"/>
          </p:cNvSpPr>
          <p:nvPr>
            <p:ph type="title"/>
          </p:nvPr>
        </p:nvSpPr>
        <p:spPr>
          <a:xfrm>
            <a:off x="396853" y="295851"/>
            <a:ext cx="10574358" cy="371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34"/>
          <p:cNvSpPr txBox="1">
            <a:spLocks noGrp="1"/>
          </p:cNvSpPr>
          <p:nvPr>
            <p:ph type="sldNum" idx="12"/>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p34"/>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8" name="Google Shape;318;p34"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319" name="Google Shape;319;p34"/>
          <p:cNvSpPr/>
          <p:nvPr/>
        </p:nvSpPr>
        <p:spPr>
          <a:xfrm>
            <a:off x="2891808" y="2097742"/>
            <a:ext cx="3822087" cy="3402105"/>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34"/>
          <p:cNvSpPr txBox="1"/>
          <p:nvPr/>
        </p:nvSpPr>
        <p:spPr>
          <a:xfrm>
            <a:off x="3050742" y="2208305"/>
            <a:ext cx="3663153" cy="28279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b="0" i="0" u="none" strike="noStrike" cap="none">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and to flourish as parents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and citizens</a:t>
            </a:r>
            <a:endParaRPr sz="1400" b="0" i="0" u="none" strike="noStrike" cap="none">
              <a:solidFill>
                <a:srgbClr val="000000"/>
              </a:solidFill>
              <a:latin typeface="Arial"/>
              <a:ea typeface="Arial"/>
              <a:cs typeface="Arial"/>
              <a:sym typeface="Arial"/>
            </a:endParaRPr>
          </a:p>
        </p:txBody>
      </p:sp>
      <p:sp>
        <p:nvSpPr>
          <p:cNvPr id="321" name="Google Shape;321;p34"/>
          <p:cNvSpPr txBox="1"/>
          <p:nvPr/>
        </p:nvSpPr>
        <p:spPr>
          <a:xfrm>
            <a:off x="2838019" y="1062333"/>
            <a:ext cx="2971800" cy="6823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3B71"/>
              </a:buClr>
              <a:buSzPts val="4800"/>
              <a:buFont typeface="Arial Black"/>
              <a:buNone/>
            </a:pPr>
            <a:r>
              <a:rPr lang="en-US" sz="4800" b="1" i="0" u="none" strike="noStrike" cap="none">
                <a:solidFill>
                  <a:srgbClr val="003B71"/>
                </a:solidFill>
                <a:latin typeface="Arial Black"/>
                <a:ea typeface="Arial Black"/>
                <a:cs typeface="Arial Black"/>
                <a:sym typeface="Arial Black"/>
              </a:rPr>
              <a:t>VISION</a:t>
            </a:r>
            <a:endParaRPr sz="4400" b="1" i="0" u="none" strike="noStrike" cap="none">
              <a:solidFill>
                <a:srgbClr val="003B71"/>
              </a:solidFill>
              <a:latin typeface="Arial Black"/>
              <a:ea typeface="Arial Black"/>
              <a:cs typeface="Arial Black"/>
              <a:sym typeface="Arial Black"/>
            </a:endParaRPr>
          </a:p>
        </p:txBody>
      </p:sp>
      <p:sp>
        <p:nvSpPr>
          <p:cNvPr id="322" name="Google Shape;322;p34"/>
          <p:cNvSpPr/>
          <p:nvPr/>
        </p:nvSpPr>
        <p:spPr>
          <a:xfrm>
            <a:off x="2891808" y="1855235"/>
            <a:ext cx="3822087" cy="242507"/>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34"/>
          <p:cNvSpPr/>
          <p:nvPr/>
        </p:nvSpPr>
        <p:spPr>
          <a:xfrm>
            <a:off x="7343099" y="2097742"/>
            <a:ext cx="3822087" cy="3402106"/>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34"/>
          <p:cNvSpPr txBox="1"/>
          <p:nvPr/>
        </p:nvSpPr>
        <p:spPr>
          <a:xfrm>
            <a:off x="7573425" y="2208305"/>
            <a:ext cx="3591761" cy="253850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b="0" i="0" u="none" strike="noStrike" cap="none">
                <a:solidFill>
                  <a:srgbClr val="525252"/>
                </a:solidFill>
                <a:latin typeface="Arial"/>
                <a:ea typeface="Arial"/>
                <a:cs typeface="Arial"/>
                <a:sym typeface="Arial"/>
              </a:rPr>
              <a:t>To provide leadership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through the development of policy and accountability systems so that all students are prepared to compete in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the global community</a:t>
            </a:r>
            <a:endParaRPr sz="1400" b="0" i="0" u="none" strike="noStrike" cap="none">
              <a:solidFill>
                <a:srgbClr val="000000"/>
              </a:solidFill>
              <a:latin typeface="Arial"/>
              <a:ea typeface="Arial"/>
              <a:cs typeface="Arial"/>
              <a:sym typeface="Arial"/>
            </a:endParaRPr>
          </a:p>
        </p:txBody>
      </p:sp>
      <p:sp>
        <p:nvSpPr>
          <p:cNvPr id="325" name="Google Shape;325;p34"/>
          <p:cNvSpPr txBox="1"/>
          <p:nvPr/>
        </p:nvSpPr>
        <p:spPr>
          <a:xfrm>
            <a:off x="7227283" y="1048886"/>
            <a:ext cx="3743927" cy="6823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F3A5B"/>
              </a:buClr>
              <a:buSzPts val="4800"/>
              <a:buFont typeface="Arial Black"/>
              <a:buNone/>
            </a:pPr>
            <a:r>
              <a:rPr lang="en-US" sz="4800" b="1" i="0" u="none" strike="noStrike" cap="none">
                <a:solidFill>
                  <a:srgbClr val="EF3A5B"/>
                </a:solidFill>
                <a:latin typeface="Arial Black"/>
                <a:ea typeface="Arial Black"/>
                <a:cs typeface="Arial Black"/>
                <a:sym typeface="Arial Black"/>
              </a:rPr>
              <a:t>MISSION</a:t>
            </a:r>
            <a:endParaRPr sz="4400" b="1" i="0" u="none" strike="noStrike" cap="none">
              <a:solidFill>
                <a:srgbClr val="EF3A5B"/>
              </a:solidFill>
              <a:latin typeface="Arial Black"/>
              <a:ea typeface="Arial Black"/>
              <a:cs typeface="Arial Black"/>
              <a:sym typeface="Arial Black"/>
            </a:endParaRPr>
          </a:p>
        </p:txBody>
      </p:sp>
      <p:sp>
        <p:nvSpPr>
          <p:cNvPr id="326" name="Google Shape;326;p34"/>
          <p:cNvSpPr/>
          <p:nvPr/>
        </p:nvSpPr>
        <p:spPr>
          <a:xfrm>
            <a:off x="7343099" y="1855235"/>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F0A2C"/>
              </a:solidFill>
              <a:latin typeface="Calibri"/>
              <a:ea typeface="Calibri"/>
              <a:cs typeface="Calibri"/>
              <a:sym typeface="Calibri"/>
            </a:endParaRPr>
          </a:p>
        </p:txBody>
      </p:sp>
      <p:pic>
        <p:nvPicPr>
          <p:cNvPr id="327" name="Google Shape;327;p34"/>
          <p:cNvPicPr preferRelativeResize="0"/>
          <p:nvPr/>
        </p:nvPicPr>
        <p:blipFill rotWithShape="1">
          <a:blip r:embed="rId3">
            <a:alphaModFix/>
          </a:blip>
          <a:srcRect/>
          <a:stretch/>
        </p:blipFill>
        <p:spPr>
          <a:xfrm>
            <a:off x="-200166" y="3058273"/>
            <a:ext cx="3171441" cy="3171441"/>
          </a:xfrm>
          <a:prstGeom prst="rect">
            <a:avLst/>
          </a:prstGeom>
          <a:noFill/>
          <a:ln>
            <a:noFill/>
          </a:ln>
        </p:spPr>
      </p:pic>
      <p:cxnSp>
        <p:nvCxnSpPr>
          <p:cNvPr id="328" name="Google Shape;328;p34"/>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ate Board Goals">
  <p:cSld name="State Board Goals">
    <p:spTree>
      <p:nvGrpSpPr>
        <p:cNvPr id="1" name="Shape 329"/>
        <p:cNvGrpSpPr/>
        <p:nvPr/>
      </p:nvGrpSpPr>
      <p:grpSpPr>
        <a:xfrm>
          <a:off x="0" y="0"/>
          <a:ext cx="0" cy="0"/>
          <a:chOff x="0" y="0"/>
          <a:chExt cx="0" cy="0"/>
        </a:xfrm>
      </p:grpSpPr>
      <p:sp>
        <p:nvSpPr>
          <p:cNvPr id="330" name="Google Shape;330;p35"/>
          <p:cNvSpPr txBox="1">
            <a:spLocks noGrp="1"/>
          </p:cNvSpPr>
          <p:nvPr>
            <p:ph type="sldNum" idx="12"/>
          </p:nvPr>
        </p:nvSpPr>
        <p:spPr>
          <a:xfrm>
            <a:off x="9066748" y="260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31" name="Google Shape;331;p35"/>
          <p:cNvPicPr preferRelativeResize="0"/>
          <p:nvPr/>
        </p:nvPicPr>
        <p:blipFill rotWithShape="1">
          <a:blip r:embed="rId2">
            <a:alphaModFix/>
          </a:blip>
          <a:srcRect/>
          <a:stretch/>
        </p:blipFill>
        <p:spPr>
          <a:xfrm>
            <a:off x="11349728" y="2951211"/>
            <a:ext cx="1027214" cy="914400"/>
          </a:xfrm>
          <a:prstGeom prst="rect">
            <a:avLst/>
          </a:prstGeom>
          <a:noFill/>
          <a:ln>
            <a:noFill/>
          </a:ln>
        </p:spPr>
      </p:pic>
      <p:cxnSp>
        <p:nvCxnSpPr>
          <p:cNvPr id="332" name="Google Shape;332;p35"/>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
        <p:nvSpPr>
          <p:cNvPr id="333" name="Google Shape;333;p35"/>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p35" descr="Mississi[ppi Department of Education logo"/>
          <p:cNvPicPr preferRelativeResize="0"/>
          <p:nvPr/>
        </p:nvPicPr>
        <p:blipFill rotWithShape="1">
          <a:blip r:embed="rId3">
            <a:alphaModFix/>
          </a:blip>
          <a:srcRect/>
          <a:stretch/>
        </p:blipFill>
        <p:spPr>
          <a:xfrm>
            <a:off x="10619352" y="6229714"/>
            <a:ext cx="1238172" cy="442818"/>
          </a:xfrm>
          <a:prstGeom prst="rect">
            <a:avLst/>
          </a:prstGeom>
          <a:noFill/>
          <a:ln>
            <a:noFill/>
          </a:ln>
        </p:spPr>
      </p:pic>
      <p:sp>
        <p:nvSpPr>
          <p:cNvPr id="335" name="Google Shape;335;p35"/>
          <p:cNvSpPr/>
          <p:nvPr/>
        </p:nvSpPr>
        <p:spPr>
          <a:xfrm>
            <a:off x="1645920" y="1222408"/>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ALL</a:t>
            </a:r>
            <a:r>
              <a:rPr lang="en-US" sz="1800" b="0" i="0" u="none" strike="noStrike" cap="none">
                <a:solidFill>
                  <a:srgbClr val="3F3F3F"/>
                </a:solidFill>
                <a:latin typeface="Arial"/>
                <a:ea typeface="Arial"/>
                <a:cs typeface="Arial"/>
                <a:sym typeface="Arial"/>
              </a:rPr>
              <a:t> Students Proficient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and Showing Growth in All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Assessed Areas</a:t>
            </a:r>
            <a:endParaRPr sz="1400" b="0" i="0" u="none" strike="noStrike" cap="none">
              <a:solidFill>
                <a:srgbClr val="000000"/>
              </a:solidFill>
              <a:latin typeface="Arial"/>
              <a:ea typeface="Arial"/>
              <a:cs typeface="Arial"/>
              <a:sym typeface="Arial"/>
            </a:endParaRPr>
          </a:p>
        </p:txBody>
      </p:sp>
      <p:sp>
        <p:nvSpPr>
          <p:cNvPr id="336" name="Google Shape;336;p35"/>
          <p:cNvSpPr/>
          <p:nvPr/>
        </p:nvSpPr>
        <p:spPr>
          <a:xfrm>
            <a:off x="1645920" y="266619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a:t>
            </a:r>
            <a:r>
              <a:rPr lang="en-US" sz="1800" b="0" i="0" u="none" strike="noStrike" cap="none">
                <a:solidFill>
                  <a:srgbClr val="3F3F3F"/>
                </a:solidFill>
                <a:latin typeface="Arial"/>
                <a:ea typeface="Arial"/>
                <a:cs typeface="Arial"/>
                <a:sym typeface="Arial"/>
              </a:rPr>
              <a:t> Student Graduates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from High School and is Ready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for College and Career</a:t>
            </a:r>
            <a:endParaRPr sz="1400" b="0" i="0" u="none" strike="noStrike" cap="none">
              <a:solidFill>
                <a:srgbClr val="000000"/>
              </a:solidFill>
              <a:latin typeface="Arial"/>
              <a:ea typeface="Arial"/>
              <a:cs typeface="Arial"/>
              <a:sym typeface="Arial"/>
            </a:endParaRPr>
          </a:p>
        </p:txBody>
      </p:sp>
      <p:sp>
        <p:nvSpPr>
          <p:cNvPr id="337" name="Google Shape;337;p35"/>
          <p:cNvSpPr/>
          <p:nvPr/>
        </p:nvSpPr>
        <p:spPr>
          <a:xfrm>
            <a:off x="1645920" y="410998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a:t>
            </a:r>
            <a:r>
              <a:rPr lang="en-US" sz="1800" b="0" i="0" u="none" strike="noStrike" cap="none">
                <a:solidFill>
                  <a:srgbClr val="3F3F3F"/>
                </a:solidFill>
                <a:latin typeface="Arial"/>
                <a:ea typeface="Arial"/>
                <a:cs typeface="Arial"/>
                <a:sym typeface="Arial"/>
              </a:rPr>
              <a:t> Child Has Access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to a High-Quality Early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Childhood Program</a:t>
            </a:r>
            <a:endParaRPr sz="1400" b="0" i="0" u="none" strike="noStrike" cap="none">
              <a:solidFill>
                <a:srgbClr val="000000"/>
              </a:solidFill>
              <a:latin typeface="Arial"/>
              <a:ea typeface="Arial"/>
              <a:cs typeface="Arial"/>
              <a:sym typeface="Arial"/>
            </a:endParaRPr>
          </a:p>
        </p:txBody>
      </p:sp>
      <p:sp>
        <p:nvSpPr>
          <p:cNvPr id="338" name="Google Shape;338;p35"/>
          <p:cNvSpPr/>
          <p:nvPr/>
        </p:nvSpPr>
        <p:spPr>
          <a:xfrm>
            <a:off x="6294922" y="1222408"/>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 </a:t>
            </a:r>
            <a:r>
              <a:rPr lang="en-US" sz="1800" b="0" i="0" u="none" strike="noStrike" cap="none">
                <a:solidFill>
                  <a:srgbClr val="3F3F3F"/>
                </a:solidFill>
                <a:latin typeface="Arial"/>
                <a:ea typeface="Arial"/>
                <a:cs typeface="Arial"/>
                <a:sym typeface="Arial"/>
              </a:rPr>
              <a:t>School Has Effective Teachers and Leaders</a:t>
            </a:r>
            <a:endParaRPr sz="1400" b="0" i="0" u="none" strike="noStrike" cap="none">
              <a:solidFill>
                <a:srgbClr val="000000"/>
              </a:solidFill>
              <a:latin typeface="Arial"/>
              <a:ea typeface="Arial"/>
              <a:cs typeface="Arial"/>
              <a:sym typeface="Arial"/>
            </a:endParaRPr>
          </a:p>
        </p:txBody>
      </p:sp>
      <p:sp>
        <p:nvSpPr>
          <p:cNvPr id="339" name="Google Shape;339;p35"/>
          <p:cNvSpPr/>
          <p:nvPr/>
        </p:nvSpPr>
        <p:spPr>
          <a:xfrm>
            <a:off x="6294922" y="266619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a:t>
            </a:r>
            <a:r>
              <a:rPr lang="en-US" sz="1800" b="0" i="0" u="none" strike="noStrike" cap="none">
                <a:solidFill>
                  <a:srgbClr val="3F3F3F"/>
                </a:solidFill>
                <a:latin typeface="Arial"/>
                <a:ea typeface="Arial"/>
                <a:cs typeface="Arial"/>
                <a:sym typeface="Arial"/>
              </a:rPr>
              <a:t> Community Effectively Uses a World-Class Data System to Improve Student Outcomes</a:t>
            </a:r>
            <a:endParaRPr sz="1400" b="0" i="0" u="none" strike="noStrike" cap="none">
              <a:solidFill>
                <a:srgbClr val="000000"/>
              </a:solidFill>
              <a:latin typeface="Arial"/>
              <a:ea typeface="Arial"/>
              <a:cs typeface="Arial"/>
              <a:sym typeface="Arial"/>
            </a:endParaRPr>
          </a:p>
        </p:txBody>
      </p:sp>
      <p:sp>
        <p:nvSpPr>
          <p:cNvPr id="340" name="Google Shape;340;p35"/>
          <p:cNvSpPr/>
          <p:nvPr/>
        </p:nvSpPr>
        <p:spPr>
          <a:xfrm>
            <a:off x="6294922" y="410998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 </a:t>
            </a:r>
            <a:r>
              <a:rPr lang="en-US" sz="1800" b="0" i="0" u="none" strike="noStrike" cap="none">
                <a:solidFill>
                  <a:srgbClr val="3F3F3F"/>
                </a:solidFill>
                <a:latin typeface="Arial"/>
                <a:ea typeface="Arial"/>
                <a:cs typeface="Arial"/>
                <a:sym typeface="Arial"/>
              </a:rPr>
              <a:t>School and District is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Rated “C” or Higher</a:t>
            </a:r>
            <a:endParaRPr sz="1400" b="0" i="0" u="none" strike="noStrike" cap="none">
              <a:solidFill>
                <a:srgbClr val="000000"/>
              </a:solidFill>
              <a:latin typeface="Arial"/>
              <a:ea typeface="Arial"/>
              <a:cs typeface="Arial"/>
              <a:sym typeface="Arial"/>
            </a:endParaRPr>
          </a:p>
        </p:txBody>
      </p:sp>
      <p:sp>
        <p:nvSpPr>
          <p:cNvPr id="341" name="Google Shape;341;p35"/>
          <p:cNvSpPr/>
          <p:nvPr/>
        </p:nvSpPr>
        <p:spPr>
          <a:xfrm>
            <a:off x="10510787" y="1222408"/>
            <a:ext cx="198966" cy="1164657"/>
          </a:xfrm>
          <a:prstGeom prst="rect">
            <a:avLst/>
          </a:prstGeom>
          <a:solidFill>
            <a:srgbClr val="69C8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35"/>
          <p:cNvSpPr/>
          <p:nvPr/>
        </p:nvSpPr>
        <p:spPr>
          <a:xfrm>
            <a:off x="10510787" y="2665766"/>
            <a:ext cx="198966" cy="1164657"/>
          </a:xfrm>
          <a:prstGeom prst="rect">
            <a:avLst/>
          </a:prstGeom>
          <a:solidFill>
            <a:srgbClr val="39A1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35"/>
          <p:cNvSpPr/>
          <p:nvPr/>
        </p:nvSpPr>
        <p:spPr>
          <a:xfrm>
            <a:off x="10510787" y="4113225"/>
            <a:ext cx="198966" cy="1164657"/>
          </a:xfrm>
          <a:prstGeom prst="rect">
            <a:avLst/>
          </a:prstGeom>
          <a:solidFill>
            <a:srgbClr val="A74A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35"/>
          <p:cNvSpPr/>
          <p:nvPr/>
        </p:nvSpPr>
        <p:spPr>
          <a:xfrm>
            <a:off x="1460571" y="1222408"/>
            <a:ext cx="198966" cy="116465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35"/>
          <p:cNvSpPr/>
          <p:nvPr/>
        </p:nvSpPr>
        <p:spPr>
          <a:xfrm>
            <a:off x="1460571" y="2665766"/>
            <a:ext cx="198966" cy="1164657"/>
          </a:xfrm>
          <a:prstGeom prst="rect">
            <a:avLst/>
          </a:prstGeom>
          <a:solidFill>
            <a:srgbClr val="F3A5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35"/>
          <p:cNvSpPr/>
          <p:nvPr/>
        </p:nvSpPr>
        <p:spPr>
          <a:xfrm>
            <a:off x="1460571" y="4113225"/>
            <a:ext cx="198966" cy="1164657"/>
          </a:xfrm>
          <a:prstGeom prst="rect">
            <a:avLst/>
          </a:prstGeom>
          <a:solidFill>
            <a:srgbClr val="B0D3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35"/>
          <p:cNvSpPr txBox="1"/>
          <p:nvPr/>
        </p:nvSpPr>
        <p:spPr>
          <a:xfrm>
            <a:off x="793465" y="1683821"/>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EF3A5B"/>
                </a:solidFill>
                <a:latin typeface="Arial Black"/>
                <a:ea typeface="Arial Black"/>
                <a:cs typeface="Arial Black"/>
                <a:sym typeface="Arial Black"/>
              </a:rPr>
              <a:t>1</a:t>
            </a:r>
            <a:endParaRPr sz="1400" b="0" i="0" u="none" strike="noStrike" cap="none">
              <a:solidFill>
                <a:srgbClr val="000000"/>
              </a:solidFill>
              <a:latin typeface="Arial"/>
              <a:ea typeface="Arial"/>
              <a:cs typeface="Arial"/>
              <a:sym typeface="Arial"/>
            </a:endParaRPr>
          </a:p>
        </p:txBody>
      </p:sp>
      <p:sp>
        <p:nvSpPr>
          <p:cNvPr id="348" name="Google Shape;348;p35"/>
          <p:cNvSpPr txBox="1"/>
          <p:nvPr/>
        </p:nvSpPr>
        <p:spPr>
          <a:xfrm>
            <a:off x="793465" y="3114036"/>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3A51E"/>
                </a:solidFill>
                <a:latin typeface="Arial Black"/>
                <a:ea typeface="Arial Black"/>
                <a:cs typeface="Arial Black"/>
                <a:sym typeface="Arial Black"/>
              </a:rPr>
              <a:t>2</a:t>
            </a:r>
            <a:endParaRPr sz="1400" b="0" i="0" u="none" strike="noStrike" cap="none">
              <a:solidFill>
                <a:srgbClr val="000000"/>
              </a:solidFill>
              <a:latin typeface="Arial"/>
              <a:ea typeface="Arial"/>
              <a:cs typeface="Arial"/>
              <a:sym typeface="Arial"/>
            </a:endParaRPr>
          </a:p>
        </p:txBody>
      </p:sp>
      <p:sp>
        <p:nvSpPr>
          <p:cNvPr id="349" name="Google Shape;349;p35"/>
          <p:cNvSpPr txBox="1"/>
          <p:nvPr/>
        </p:nvSpPr>
        <p:spPr>
          <a:xfrm>
            <a:off x="793465" y="4567698"/>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0D357"/>
                </a:solidFill>
                <a:latin typeface="Arial Black"/>
                <a:ea typeface="Arial Black"/>
                <a:cs typeface="Arial Black"/>
                <a:sym typeface="Arial Black"/>
              </a:rPr>
              <a:t>3</a:t>
            </a:r>
            <a:endParaRPr sz="1400" b="0" i="0" u="none" strike="noStrike" cap="none">
              <a:solidFill>
                <a:srgbClr val="000000"/>
              </a:solidFill>
              <a:latin typeface="Arial"/>
              <a:ea typeface="Arial"/>
              <a:cs typeface="Arial"/>
              <a:sym typeface="Arial"/>
            </a:endParaRPr>
          </a:p>
        </p:txBody>
      </p:sp>
      <p:sp>
        <p:nvSpPr>
          <p:cNvPr id="350" name="Google Shape;350;p35"/>
          <p:cNvSpPr txBox="1"/>
          <p:nvPr/>
        </p:nvSpPr>
        <p:spPr>
          <a:xfrm>
            <a:off x="10804973" y="1660375"/>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69C8C3"/>
                </a:solidFill>
                <a:latin typeface="Arial Black"/>
                <a:ea typeface="Arial Black"/>
                <a:cs typeface="Arial Black"/>
                <a:sym typeface="Arial Black"/>
              </a:rPr>
              <a:t>4</a:t>
            </a:r>
            <a:endParaRPr sz="1400" b="0" i="0" u="none" strike="noStrike" cap="none">
              <a:solidFill>
                <a:srgbClr val="000000"/>
              </a:solidFill>
              <a:latin typeface="Arial"/>
              <a:ea typeface="Arial"/>
              <a:cs typeface="Arial"/>
              <a:sym typeface="Arial"/>
            </a:endParaRPr>
          </a:p>
        </p:txBody>
      </p:sp>
      <p:sp>
        <p:nvSpPr>
          <p:cNvPr id="351" name="Google Shape;351;p35"/>
          <p:cNvSpPr txBox="1"/>
          <p:nvPr/>
        </p:nvSpPr>
        <p:spPr>
          <a:xfrm>
            <a:off x="10804973" y="3090590"/>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39A1BF"/>
                </a:solidFill>
                <a:latin typeface="Arial Black"/>
                <a:ea typeface="Arial Black"/>
                <a:cs typeface="Arial Black"/>
                <a:sym typeface="Arial Black"/>
              </a:rPr>
              <a:t>5</a:t>
            </a:r>
            <a:endParaRPr sz="1400" b="0" i="0" u="none" strike="noStrike" cap="none">
              <a:solidFill>
                <a:srgbClr val="000000"/>
              </a:solidFill>
              <a:latin typeface="Arial"/>
              <a:ea typeface="Arial"/>
              <a:cs typeface="Arial"/>
              <a:sym typeface="Arial"/>
            </a:endParaRPr>
          </a:p>
        </p:txBody>
      </p:sp>
      <p:sp>
        <p:nvSpPr>
          <p:cNvPr id="352" name="Google Shape;352;p35"/>
          <p:cNvSpPr txBox="1"/>
          <p:nvPr/>
        </p:nvSpPr>
        <p:spPr>
          <a:xfrm>
            <a:off x="10804973" y="4544252"/>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A74A7A"/>
                </a:solidFill>
                <a:latin typeface="Arial Black"/>
                <a:ea typeface="Arial Black"/>
                <a:cs typeface="Arial Black"/>
                <a:sym typeface="Arial Black"/>
              </a:rPr>
              <a:t>6</a:t>
            </a:r>
            <a:endParaRPr sz="1400" b="0" i="0" u="none" strike="noStrike" cap="none">
              <a:solidFill>
                <a:srgbClr val="000000"/>
              </a:solidFill>
              <a:latin typeface="Arial"/>
              <a:ea typeface="Arial"/>
              <a:cs typeface="Arial"/>
              <a:sym typeface="Arial"/>
            </a:endParaRPr>
          </a:p>
        </p:txBody>
      </p:sp>
      <p:pic>
        <p:nvPicPr>
          <p:cNvPr id="353" name="Google Shape;353;p35"/>
          <p:cNvPicPr preferRelativeResize="0"/>
          <p:nvPr/>
        </p:nvPicPr>
        <p:blipFill rotWithShape="1">
          <a:blip r:embed="rId4">
            <a:alphaModFix/>
          </a:blip>
          <a:srcRect/>
          <a:stretch/>
        </p:blipFill>
        <p:spPr>
          <a:xfrm>
            <a:off x="-120935" y="4576628"/>
            <a:ext cx="914400" cy="914400"/>
          </a:xfrm>
          <a:prstGeom prst="rect">
            <a:avLst/>
          </a:prstGeom>
          <a:noFill/>
          <a:ln>
            <a:noFill/>
          </a:ln>
        </p:spPr>
      </p:pic>
      <p:pic>
        <p:nvPicPr>
          <p:cNvPr id="354" name="Google Shape;354;p35"/>
          <p:cNvPicPr preferRelativeResize="0"/>
          <p:nvPr/>
        </p:nvPicPr>
        <p:blipFill rotWithShape="1">
          <a:blip r:embed="rId5">
            <a:alphaModFix/>
          </a:blip>
          <a:srcRect/>
          <a:stretch/>
        </p:blipFill>
        <p:spPr>
          <a:xfrm>
            <a:off x="-140162" y="1784518"/>
            <a:ext cx="914400" cy="914400"/>
          </a:xfrm>
          <a:prstGeom prst="rect">
            <a:avLst/>
          </a:prstGeom>
          <a:noFill/>
          <a:ln>
            <a:noFill/>
          </a:ln>
        </p:spPr>
      </p:pic>
      <p:pic>
        <p:nvPicPr>
          <p:cNvPr id="355" name="Google Shape;355;p35"/>
          <p:cNvPicPr preferRelativeResize="0"/>
          <p:nvPr/>
        </p:nvPicPr>
        <p:blipFill rotWithShape="1">
          <a:blip r:embed="rId6">
            <a:alphaModFix/>
          </a:blip>
          <a:srcRect/>
          <a:stretch/>
        </p:blipFill>
        <p:spPr>
          <a:xfrm>
            <a:off x="11453591" y="1686529"/>
            <a:ext cx="952500" cy="952500"/>
          </a:xfrm>
          <a:prstGeom prst="rect">
            <a:avLst/>
          </a:prstGeom>
          <a:noFill/>
          <a:ln>
            <a:noFill/>
          </a:ln>
        </p:spPr>
      </p:pic>
      <p:pic>
        <p:nvPicPr>
          <p:cNvPr id="356" name="Google Shape;356;p35"/>
          <p:cNvPicPr preferRelativeResize="0"/>
          <p:nvPr/>
        </p:nvPicPr>
        <p:blipFill rotWithShape="1">
          <a:blip r:embed="rId7">
            <a:alphaModFix/>
          </a:blip>
          <a:srcRect/>
          <a:stretch/>
        </p:blipFill>
        <p:spPr>
          <a:xfrm>
            <a:off x="11474624" y="4507821"/>
            <a:ext cx="914400" cy="914400"/>
          </a:xfrm>
          <a:prstGeom prst="rect">
            <a:avLst/>
          </a:prstGeom>
          <a:noFill/>
          <a:ln>
            <a:noFill/>
          </a:ln>
        </p:spPr>
      </p:pic>
      <p:pic>
        <p:nvPicPr>
          <p:cNvPr id="357" name="Google Shape;357;p35"/>
          <p:cNvPicPr preferRelativeResize="0"/>
          <p:nvPr/>
        </p:nvPicPr>
        <p:blipFill rotWithShape="1">
          <a:blip r:embed="rId8">
            <a:alphaModFix/>
          </a:blip>
          <a:srcRect/>
          <a:stretch/>
        </p:blipFill>
        <p:spPr>
          <a:xfrm flipH="1">
            <a:off x="-248588" y="3104476"/>
            <a:ext cx="1035471" cy="10354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8"/>
        <p:cNvGrpSpPr/>
        <p:nvPr/>
      </p:nvGrpSpPr>
      <p:grpSpPr>
        <a:xfrm>
          <a:off x="0" y="0"/>
          <a:ext cx="0" cy="0"/>
          <a:chOff x="0" y="0"/>
          <a:chExt cx="0" cy="0"/>
        </a:xfrm>
      </p:grpSpPr>
      <p:sp>
        <p:nvSpPr>
          <p:cNvPr id="359" name="Google Shape;359;p36"/>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36"/>
          <p:cNvSpPr txBox="1">
            <a:spLocks noGrp="1"/>
          </p:cNvSpPr>
          <p:nvPr>
            <p:ph type="body" idx="1"/>
          </p:nvPr>
        </p:nvSpPr>
        <p:spPr>
          <a:xfrm>
            <a:off x="838200" y="1166649"/>
            <a:ext cx="10515600" cy="438281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marL="914400" lvl="1" indent="-3810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marL="1371600" lvl="2" indent="-355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marL="1828800" lvl="3"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marL="2286000" lvl="4"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36"/>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2" name="Google Shape;362;p36"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363" name="Google Shape;363;p36"/>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1" i="0" u="none" strike="noStrike" cap="none">
                <a:solidFill>
                  <a:srgbClr val="5FAADE"/>
                </a:solidFill>
                <a:latin typeface="Arial"/>
                <a:ea typeface="Arial"/>
                <a:cs typeface="Arial"/>
                <a:sym typeface="Arial"/>
              </a:rPr>
              <a:t>‹#›</a:t>
            </a:fld>
            <a:endParaRPr sz="2800" b="1" i="0" u="none" strike="noStrike" cap="none">
              <a:solidFill>
                <a:srgbClr val="5FAADE"/>
              </a:solidFill>
              <a:latin typeface="Arial"/>
              <a:ea typeface="Arial"/>
              <a:cs typeface="Arial"/>
              <a:sym typeface="Arial"/>
            </a:endParaRPr>
          </a:p>
        </p:txBody>
      </p:sp>
      <p:cxnSp>
        <p:nvCxnSpPr>
          <p:cNvPr id="364" name="Google Shape;364;p36"/>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lor Transition_4">
  <p:cSld name="Color Transition_4">
    <p:spTree>
      <p:nvGrpSpPr>
        <p:cNvPr id="1" name="Shape 365"/>
        <p:cNvGrpSpPr/>
        <p:nvPr/>
      </p:nvGrpSpPr>
      <p:grpSpPr>
        <a:xfrm>
          <a:off x="0" y="0"/>
          <a:ext cx="0" cy="0"/>
          <a:chOff x="0" y="0"/>
          <a:chExt cx="0" cy="0"/>
        </a:xfrm>
      </p:grpSpPr>
      <p:sp>
        <p:nvSpPr>
          <p:cNvPr id="366" name="Google Shape;36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9" name="Google Shape;369;p37"/>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37"/>
          <p:cNvSpPr/>
          <p:nvPr/>
        </p:nvSpPr>
        <p:spPr>
          <a:xfrm>
            <a:off x="838200" y="3163088"/>
            <a:ext cx="5478416" cy="265912"/>
          </a:xfrm>
          <a:prstGeom prst="rect">
            <a:avLst/>
          </a:prstGeom>
          <a:solidFill>
            <a:srgbClr val="69C8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371" name="Google Shape;371;p37"/>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9C8C3"/>
              </a:buClr>
              <a:buSzPts val="8000"/>
              <a:buFont typeface="Arial"/>
              <a:buNone/>
              <a:defRPr sz="8000" b="1">
                <a:solidFill>
                  <a:srgbClr val="69C8C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37"/>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3" name="Google Shape;373;p37"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boxes with icons">
  <p:cSld name="Content boxes with icons">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38"/>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7" name="Google Shape;377;p38"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378" name="Google Shape;378;p38"/>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1" i="0" u="none" strike="noStrike" cap="none">
                <a:solidFill>
                  <a:srgbClr val="5FAADE"/>
                </a:solidFill>
                <a:latin typeface="Arial"/>
                <a:ea typeface="Arial"/>
                <a:cs typeface="Arial"/>
                <a:sym typeface="Arial"/>
              </a:rPr>
              <a:t>‹#›</a:t>
            </a:fld>
            <a:endParaRPr sz="2800" b="1" i="0" u="none" strike="noStrike" cap="none">
              <a:solidFill>
                <a:srgbClr val="5FAADE"/>
              </a:solidFill>
              <a:latin typeface="Arial"/>
              <a:ea typeface="Arial"/>
              <a:cs typeface="Arial"/>
              <a:sym typeface="Arial"/>
            </a:endParaRPr>
          </a:p>
        </p:txBody>
      </p:sp>
      <p:cxnSp>
        <p:nvCxnSpPr>
          <p:cNvPr id="379" name="Google Shape;379;p38"/>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Content, and icon">
  <p:cSld name="Title, Content, and icon">
    <p:spTree>
      <p:nvGrpSpPr>
        <p:cNvPr id="1" name="Shape 380"/>
        <p:cNvGrpSpPr/>
        <p:nvPr/>
      </p:nvGrpSpPr>
      <p:grpSpPr>
        <a:xfrm>
          <a:off x="0" y="0"/>
          <a:ext cx="0" cy="0"/>
          <a:chOff x="0" y="0"/>
          <a:chExt cx="0" cy="0"/>
        </a:xfrm>
      </p:grpSpPr>
      <p:sp>
        <p:nvSpPr>
          <p:cNvPr id="381" name="Google Shape;381;p39"/>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39"/>
          <p:cNvSpPr txBox="1">
            <a:spLocks noGrp="1"/>
          </p:cNvSpPr>
          <p:nvPr>
            <p:ph type="body" idx="1"/>
          </p:nvPr>
        </p:nvSpPr>
        <p:spPr>
          <a:xfrm>
            <a:off x="2280356" y="1365955"/>
            <a:ext cx="9073444" cy="443835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marL="914400" lvl="1" indent="-3810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marL="1371600" lvl="2" indent="-355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marL="1828800" lvl="3"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marL="2286000" lvl="4"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39"/>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4" name="Google Shape;384;p39"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385" name="Google Shape;385;p39"/>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1" i="0" u="none" strike="noStrike" cap="none">
                <a:solidFill>
                  <a:srgbClr val="5FAADE"/>
                </a:solidFill>
                <a:latin typeface="Arial"/>
                <a:ea typeface="Arial"/>
                <a:cs typeface="Arial"/>
                <a:sym typeface="Arial"/>
              </a:rPr>
              <a:t>‹#›</a:t>
            </a:fld>
            <a:endParaRPr sz="2800" b="1" i="0" u="none" strike="noStrike" cap="none">
              <a:solidFill>
                <a:srgbClr val="5FAADE"/>
              </a:solidFill>
              <a:latin typeface="Arial"/>
              <a:ea typeface="Arial"/>
              <a:cs typeface="Arial"/>
              <a:sym typeface="Arial"/>
            </a:endParaRPr>
          </a:p>
        </p:txBody>
      </p:sp>
      <p:cxnSp>
        <p:nvCxnSpPr>
          <p:cNvPr id="386" name="Google Shape;386;p39"/>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
        <p:nvSpPr>
          <p:cNvPr id="387" name="Google Shape;387;p39"/>
          <p:cNvSpPr txBox="1">
            <a:spLocks noGrp="1"/>
          </p:cNvSpPr>
          <p:nvPr>
            <p:ph type="body" idx="2"/>
          </p:nvPr>
        </p:nvSpPr>
        <p:spPr>
          <a:xfrm>
            <a:off x="412619" y="903288"/>
            <a:ext cx="5943732"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b="1">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lor Transition_2">
  <p:cSld name="Color Transition_2">
    <p:spTree>
      <p:nvGrpSpPr>
        <p:cNvPr id="1" name="Shape 388"/>
        <p:cNvGrpSpPr/>
        <p:nvPr/>
      </p:nvGrpSpPr>
      <p:grpSpPr>
        <a:xfrm>
          <a:off x="0" y="0"/>
          <a:ext cx="0" cy="0"/>
          <a:chOff x="0" y="0"/>
          <a:chExt cx="0" cy="0"/>
        </a:xfrm>
      </p:grpSpPr>
      <p:sp>
        <p:nvSpPr>
          <p:cNvPr id="389" name="Google Shape;38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2" name="Google Shape;392;p40"/>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40"/>
          <p:cNvSpPr/>
          <p:nvPr/>
        </p:nvSpPr>
        <p:spPr>
          <a:xfrm>
            <a:off x="838200" y="3163088"/>
            <a:ext cx="5478416" cy="265912"/>
          </a:xfrm>
          <a:prstGeom prst="rect">
            <a:avLst/>
          </a:prstGeom>
          <a:solidFill>
            <a:srgbClr val="F3A5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394" name="Google Shape;394;p40"/>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3A51E"/>
              </a:buClr>
              <a:buSzPts val="8000"/>
              <a:buFont typeface="Arial"/>
              <a:buNone/>
              <a:defRPr sz="8000" b="1">
                <a:solidFill>
                  <a:srgbClr val="F3A51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40"/>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6" name="Google Shape;396;p40"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lor Transition_5">
  <p:cSld name="Color Transition_5">
    <p:spTree>
      <p:nvGrpSpPr>
        <p:cNvPr id="1" name="Shape 397"/>
        <p:cNvGrpSpPr/>
        <p:nvPr/>
      </p:nvGrpSpPr>
      <p:grpSpPr>
        <a:xfrm>
          <a:off x="0" y="0"/>
          <a:ext cx="0" cy="0"/>
          <a:chOff x="0" y="0"/>
          <a:chExt cx="0" cy="0"/>
        </a:xfrm>
      </p:grpSpPr>
      <p:sp>
        <p:nvSpPr>
          <p:cNvPr id="398" name="Google Shape;39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1" name="Google Shape;401;p41"/>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p41"/>
          <p:cNvSpPr/>
          <p:nvPr/>
        </p:nvSpPr>
        <p:spPr>
          <a:xfrm>
            <a:off x="838200" y="3163088"/>
            <a:ext cx="5478416" cy="265912"/>
          </a:xfrm>
          <a:prstGeom prst="rect">
            <a:avLst/>
          </a:prstGeom>
          <a:solidFill>
            <a:srgbClr val="39A1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403" name="Google Shape;403;p41"/>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9A1BF"/>
              </a:buClr>
              <a:buSzPts val="8000"/>
              <a:buFont typeface="Arial"/>
              <a:buNone/>
              <a:defRPr sz="8000" b="1">
                <a:solidFill>
                  <a:srgbClr val="39A1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41"/>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5" name="Google Shape;405;p41"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
          <p:cNvSpPr txBox="1">
            <a:spLocks noGrp="1"/>
          </p:cNvSpPr>
          <p:nvPr>
            <p:ph type="body" idx="1"/>
          </p:nvPr>
        </p:nvSpPr>
        <p:spPr>
          <a:xfrm>
            <a:off x="838200" y="1166649"/>
            <a:ext cx="10515600" cy="438281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marL="914400" lvl="1" indent="-3810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marL="1371600" lvl="2" indent="-355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marL="1828800" lvl="3"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marL="2286000" lvl="4"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5"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77" name="Google Shape;77;p5"/>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800" b="1">
                <a:solidFill>
                  <a:srgbClr val="5FAADE"/>
                </a:solidFill>
                <a:latin typeface="Arial"/>
                <a:ea typeface="Arial"/>
                <a:cs typeface="Arial"/>
                <a:sym typeface="Arial"/>
              </a:rPr>
              <a:t>‹#›</a:t>
            </a:fld>
            <a:endParaRPr sz="2800" b="1">
              <a:solidFill>
                <a:srgbClr val="5FAADE"/>
              </a:solidFill>
              <a:latin typeface="Arial"/>
              <a:ea typeface="Arial"/>
              <a:cs typeface="Arial"/>
              <a:sym typeface="Arial"/>
            </a:endParaRPr>
          </a:p>
        </p:txBody>
      </p:sp>
      <p:cxnSp>
        <p:nvCxnSpPr>
          <p:cNvPr id="78" name="Google Shape;78;p5"/>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6"/>
        <p:cNvGrpSpPr/>
        <p:nvPr/>
      </p:nvGrpSpPr>
      <p:grpSpPr>
        <a:xfrm>
          <a:off x="0" y="0"/>
          <a:ext cx="0" cy="0"/>
          <a:chOff x="0" y="0"/>
          <a:chExt cx="0" cy="0"/>
        </a:xfrm>
      </p:grpSpPr>
      <p:sp>
        <p:nvSpPr>
          <p:cNvPr id="407" name="Google Shape;40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42"/>
          <p:cNvSpPr txBox="1">
            <a:spLocks noGrp="1"/>
          </p:cNvSpPr>
          <p:nvPr>
            <p:ph type="sldNum" idx="12"/>
          </p:nvPr>
        </p:nvSpPr>
        <p:spPr>
          <a:xfrm>
            <a:off x="9040906" y="29378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lor Transition_3">
  <p:cSld name="Color Transition_3">
    <p:spTree>
      <p:nvGrpSpPr>
        <p:cNvPr id="1" name="Shape 410"/>
        <p:cNvGrpSpPr/>
        <p:nvPr/>
      </p:nvGrpSpPr>
      <p:grpSpPr>
        <a:xfrm>
          <a:off x="0" y="0"/>
          <a:ext cx="0" cy="0"/>
          <a:chOff x="0" y="0"/>
          <a:chExt cx="0" cy="0"/>
        </a:xfrm>
      </p:grpSpPr>
      <p:sp>
        <p:nvSpPr>
          <p:cNvPr id="411" name="Google Shape;41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4" name="Google Shape;414;p43"/>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43"/>
          <p:cNvSpPr/>
          <p:nvPr/>
        </p:nvSpPr>
        <p:spPr>
          <a:xfrm>
            <a:off x="838200" y="3163088"/>
            <a:ext cx="5478416" cy="265912"/>
          </a:xfrm>
          <a:prstGeom prst="rect">
            <a:avLst/>
          </a:prstGeom>
          <a:solidFill>
            <a:srgbClr val="B0D3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416" name="Google Shape;416;p43"/>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0D357"/>
              </a:buClr>
              <a:buSzPts val="8000"/>
              <a:buFont typeface="Arial"/>
              <a:buNone/>
              <a:defRPr sz="8000" b="1">
                <a:solidFill>
                  <a:srgbClr val="B0D35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43"/>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8" name="Google Shape;418;p43"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arge Image/Graph">
  <p:cSld name="Large Image/Graph">
    <p:spTree>
      <p:nvGrpSpPr>
        <p:cNvPr id="1" name="Shape 419"/>
        <p:cNvGrpSpPr/>
        <p:nvPr/>
      </p:nvGrpSpPr>
      <p:grpSpPr>
        <a:xfrm>
          <a:off x="0" y="0"/>
          <a:ext cx="0" cy="0"/>
          <a:chOff x="0" y="0"/>
          <a:chExt cx="0" cy="0"/>
        </a:xfrm>
      </p:grpSpPr>
      <p:sp>
        <p:nvSpPr>
          <p:cNvPr id="420" name="Google Shape;420;p44"/>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1" name="Google Shape;421;p44"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422" name="Google Shape;422;p44"/>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1" i="0" u="none" strike="noStrike" cap="none">
                <a:solidFill>
                  <a:srgbClr val="5FAADE"/>
                </a:solidFill>
                <a:latin typeface="Arial"/>
                <a:ea typeface="Arial"/>
                <a:cs typeface="Arial"/>
                <a:sym typeface="Arial"/>
              </a:rPr>
              <a:t>‹#›</a:t>
            </a:fld>
            <a:endParaRPr sz="2800" b="1" i="0" u="none" strike="noStrike" cap="none">
              <a:solidFill>
                <a:srgbClr val="5FAADE"/>
              </a:solidFill>
              <a:latin typeface="Arial"/>
              <a:ea typeface="Arial"/>
              <a:cs typeface="Arial"/>
              <a:sym typeface="Arial"/>
            </a:endParaRPr>
          </a:p>
        </p:txBody>
      </p:sp>
      <p:sp>
        <p:nvSpPr>
          <p:cNvPr id="423" name="Google Shape;423;p44"/>
          <p:cNvSpPr txBox="1">
            <a:spLocks noGrp="1"/>
          </p:cNvSpPr>
          <p:nvPr>
            <p:ph type="title"/>
          </p:nvPr>
        </p:nvSpPr>
        <p:spPr>
          <a:xfrm>
            <a:off x="518673" y="421076"/>
            <a:ext cx="10515600" cy="3802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spTree>
      <p:nvGrpSpPr>
        <p:cNvPr id="1" name="Shape 424"/>
        <p:cNvGrpSpPr/>
        <p:nvPr/>
      </p:nvGrpSpPr>
      <p:grpSpPr>
        <a:xfrm>
          <a:off x="0" y="0"/>
          <a:ext cx="0" cy="0"/>
          <a:chOff x="0" y="0"/>
          <a:chExt cx="0" cy="0"/>
        </a:xfrm>
      </p:grpSpPr>
      <p:sp>
        <p:nvSpPr>
          <p:cNvPr id="425" name="Google Shape;425;p45"/>
          <p:cNvSpPr txBox="1">
            <a:spLocks noGrp="1"/>
          </p:cNvSpPr>
          <p:nvPr>
            <p:ph type="title"/>
          </p:nvPr>
        </p:nvSpPr>
        <p:spPr>
          <a:xfrm>
            <a:off x="5396458" y="275585"/>
            <a:ext cx="5622049"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45"/>
          <p:cNvSpPr txBox="1">
            <a:spLocks noGrp="1"/>
          </p:cNvSpPr>
          <p:nvPr>
            <p:ph type="body" idx="1"/>
          </p:nvPr>
        </p:nvSpPr>
        <p:spPr>
          <a:xfrm>
            <a:off x="5561351" y="921186"/>
            <a:ext cx="6139201" cy="4883121"/>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marL="914400" lvl="1" indent="-3810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marL="1371600" lvl="2" indent="-355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marL="1828800" lvl="3"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marL="2286000" lvl="4"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45"/>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p45"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429" name="Google Shape;429;p45"/>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1" i="0" u="none" strike="noStrike" cap="none">
                <a:solidFill>
                  <a:srgbClr val="5FAADE"/>
                </a:solidFill>
                <a:latin typeface="Arial"/>
                <a:ea typeface="Arial"/>
                <a:cs typeface="Arial"/>
                <a:sym typeface="Arial"/>
              </a:rPr>
              <a:t>‹#›</a:t>
            </a:fld>
            <a:endParaRPr sz="2800" b="1" i="0" u="none" strike="noStrike" cap="none">
              <a:solidFill>
                <a:srgbClr val="5FAADE"/>
              </a:solidFill>
              <a:latin typeface="Arial"/>
              <a:ea typeface="Arial"/>
              <a:cs typeface="Arial"/>
              <a:sym typeface="Arial"/>
            </a:endParaRPr>
          </a:p>
        </p:txBody>
      </p:sp>
      <p:cxnSp>
        <p:nvCxnSpPr>
          <p:cNvPr id="430" name="Google Shape;430;p45"/>
          <p:cNvCxnSpPr/>
          <p:nvPr/>
        </p:nvCxnSpPr>
        <p:spPr>
          <a:xfrm rot="10800000">
            <a:off x="5396458" y="733806"/>
            <a:ext cx="6304095"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tate Board Goals">
  <p:cSld name="1_State Board Goals">
    <p:spTree>
      <p:nvGrpSpPr>
        <p:cNvPr id="1" name="Shape 431"/>
        <p:cNvGrpSpPr/>
        <p:nvPr/>
      </p:nvGrpSpPr>
      <p:grpSpPr>
        <a:xfrm>
          <a:off x="0" y="0"/>
          <a:ext cx="0" cy="0"/>
          <a:chOff x="0" y="0"/>
          <a:chExt cx="0" cy="0"/>
        </a:xfrm>
      </p:grpSpPr>
      <p:sp>
        <p:nvSpPr>
          <p:cNvPr id="432" name="Google Shape;432;p46"/>
          <p:cNvSpPr txBox="1">
            <a:spLocks noGrp="1"/>
          </p:cNvSpPr>
          <p:nvPr>
            <p:ph type="sldNum" idx="12"/>
          </p:nvPr>
        </p:nvSpPr>
        <p:spPr>
          <a:xfrm>
            <a:off x="9066748" y="260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3" name="Google Shape;433;p46"/>
          <p:cNvPicPr preferRelativeResize="0"/>
          <p:nvPr/>
        </p:nvPicPr>
        <p:blipFill rotWithShape="1">
          <a:blip r:embed="rId2">
            <a:alphaModFix/>
          </a:blip>
          <a:srcRect/>
          <a:stretch/>
        </p:blipFill>
        <p:spPr>
          <a:xfrm>
            <a:off x="11349728" y="2951211"/>
            <a:ext cx="1027214" cy="914400"/>
          </a:xfrm>
          <a:prstGeom prst="rect">
            <a:avLst/>
          </a:prstGeom>
          <a:noFill/>
          <a:ln>
            <a:noFill/>
          </a:ln>
        </p:spPr>
      </p:pic>
      <p:cxnSp>
        <p:nvCxnSpPr>
          <p:cNvPr id="434" name="Google Shape;434;p46"/>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
        <p:nvSpPr>
          <p:cNvPr id="435" name="Google Shape;435;p46"/>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6" name="Google Shape;436;p46" descr="Mississi[ppi Department of Education logo"/>
          <p:cNvPicPr preferRelativeResize="0"/>
          <p:nvPr/>
        </p:nvPicPr>
        <p:blipFill rotWithShape="1">
          <a:blip r:embed="rId3">
            <a:alphaModFix/>
          </a:blip>
          <a:srcRect/>
          <a:stretch/>
        </p:blipFill>
        <p:spPr>
          <a:xfrm>
            <a:off x="10619352" y="6229714"/>
            <a:ext cx="1238172" cy="442818"/>
          </a:xfrm>
          <a:prstGeom prst="rect">
            <a:avLst/>
          </a:prstGeom>
          <a:noFill/>
          <a:ln>
            <a:noFill/>
          </a:ln>
        </p:spPr>
      </p:pic>
      <p:sp>
        <p:nvSpPr>
          <p:cNvPr id="437" name="Google Shape;437;p46"/>
          <p:cNvSpPr/>
          <p:nvPr/>
        </p:nvSpPr>
        <p:spPr>
          <a:xfrm>
            <a:off x="1645920" y="1222408"/>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ALL</a:t>
            </a:r>
            <a:r>
              <a:rPr lang="en-US" sz="1800" b="0" i="0" u="none" strike="noStrike" cap="none">
                <a:solidFill>
                  <a:srgbClr val="3F3F3F"/>
                </a:solidFill>
                <a:latin typeface="Arial"/>
                <a:ea typeface="Arial"/>
                <a:cs typeface="Arial"/>
                <a:sym typeface="Arial"/>
              </a:rPr>
              <a:t> Students Proficient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and Showing Growth in All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Assessed Areas</a:t>
            </a:r>
            <a:endParaRPr sz="1400" b="0" i="0" u="none" strike="noStrike" cap="none">
              <a:solidFill>
                <a:srgbClr val="000000"/>
              </a:solidFill>
              <a:latin typeface="Arial"/>
              <a:ea typeface="Arial"/>
              <a:cs typeface="Arial"/>
              <a:sym typeface="Arial"/>
            </a:endParaRPr>
          </a:p>
        </p:txBody>
      </p:sp>
      <p:sp>
        <p:nvSpPr>
          <p:cNvPr id="438" name="Google Shape;438;p46"/>
          <p:cNvSpPr/>
          <p:nvPr/>
        </p:nvSpPr>
        <p:spPr>
          <a:xfrm>
            <a:off x="1645920" y="266619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a:t>
            </a:r>
            <a:r>
              <a:rPr lang="en-US" sz="1800" b="0" i="0" u="none" strike="noStrike" cap="none">
                <a:solidFill>
                  <a:srgbClr val="3F3F3F"/>
                </a:solidFill>
                <a:latin typeface="Arial"/>
                <a:ea typeface="Arial"/>
                <a:cs typeface="Arial"/>
                <a:sym typeface="Arial"/>
              </a:rPr>
              <a:t> Student Graduates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from High School and is Ready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for College and Career</a:t>
            </a:r>
            <a:endParaRPr sz="1400" b="0" i="0" u="none" strike="noStrike" cap="none">
              <a:solidFill>
                <a:srgbClr val="000000"/>
              </a:solidFill>
              <a:latin typeface="Arial"/>
              <a:ea typeface="Arial"/>
              <a:cs typeface="Arial"/>
              <a:sym typeface="Arial"/>
            </a:endParaRPr>
          </a:p>
        </p:txBody>
      </p:sp>
      <p:sp>
        <p:nvSpPr>
          <p:cNvPr id="439" name="Google Shape;439;p46"/>
          <p:cNvSpPr/>
          <p:nvPr/>
        </p:nvSpPr>
        <p:spPr>
          <a:xfrm>
            <a:off x="1645920" y="4109987"/>
            <a:ext cx="4215865" cy="1164657"/>
          </a:xfrm>
          <a:prstGeom prst="rect">
            <a:avLst/>
          </a:prstGeom>
          <a:solidFill>
            <a:srgbClr val="D1EDFC"/>
          </a:solidFill>
          <a:ln>
            <a:noFill/>
          </a:ln>
        </p:spPr>
        <p:txBody>
          <a:bodyPr spcFirstLastPara="1" wrap="square" lIns="274300" tIns="45700" rIns="18287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a:t>
            </a:r>
            <a:r>
              <a:rPr lang="en-US" sz="1800" b="0" i="0" u="none" strike="noStrike" cap="none">
                <a:solidFill>
                  <a:srgbClr val="3F3F3F"/>
                </a:solidFill>
                <a:latin typeface="Arial"/>
                <a:ea typeface="Arial"/>
                <a:cs typeface="Arial"/>
                <a:sym typeface="Arial"/>
              </a:rPr>
              <a:t> Child Has Access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to a High-Quality Early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Childhood Program</a:t>
            </a:r>
            <a:endParaRPr sz="1400" b="0" i="0" u="none" strike="noStrike" cap="none">
              <a:solidFill>
                <a:srgbClr val="000000"/>
              </a:solidFill>
              <a:latin typeface="Arial"/>
              <a:ea typeface="Arial"/>
              <a:cs typeface="Arial"/>
              <a:sym typeface="Arial"/>
            </a:endParaRPr>
          </a:p>
        </p:txBody>
      </p:sp>
      <p:sp>
        <p:nvSpPr>
          <p:cNvPr id="440" name="Google Shape;440;p46"/>
          <p:cNvSpPr/>
          <p:nvPr/>
        </p:nvSpPr>
        <p:spPr>
          <a:xfrm>
            <a:off x="6294922" y="1222408"/>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 </a:t>
            </a:r>
            <a:r>
              <a:rPr lang="en-US" sz="1800" b="0" i="0" u="none" strike="noStrike" cap="none">
                <a:solidFill>
                  <a:srgbClr val="3F3F3F"/>
                </a:solidFill>
                <a:latin typeface="Arial"/>
                <a:ea typeface="Arial"/>
                <a:cs typeface="Arial"/>
                <a:sym typeface="Arial"/>
              </a:rPr>
              <a:t>School Has Effective Teachers and Leaders</a:t>
            </a:r>
            <a:endParaRPr sz="1400" b="0" i="0" u="none" strike="noStrike" cap="none">
              <a:solidFill>
                <a:srgbClr val="000000"/>
              </a:solidFill>
              <a:latin typeface="Arial"/>
              <a:ea typeface="Arial"/>
              <a:cs typeface="Arial"/>
              <a:sym typeface="Arial"/>
            </a:endParaRPr>
          </a:p>
        </p:txBody>
      </p:sp>
      <p:sp>
        <p:nvSpPr>
          <p:cNvPr id="441" name="Google Shape;441;p46"/>
          <p:cNvSpPr/>
          <p:nvPr/>
        </p:nvSpPr>
        <p:spPr>
          <a:xfrm>
            <a:off x="6294922" y="266619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a:t>
            </a:r>
            <a:r>
              <a:rPr lang="en-US" sz="1800" b="0" i="0" u="none" strike="noStrike" cap="none">
                <a:solidFill>
                  <a:srgbClr val="3F3F3F"/>
                </a:solidFill>
                <a:latin typeface="Arial"/>
                <a:ea typeface="Arial"/>
                <a:cs typeface="Arial"/>
                <a:sym typeface="Arial"/>
              </a:rPr>
              <a:t> Community Effectively Uses a World-Class Data System to Improve Student Outcomes</a:t>
            </a:r>
            <a:endParaRPr sz="1400" b="0" i="0" u="none" strike="noStrike" cap="none">
              <a:solidFill>
                <a:srgbClr val="000000"/>
              </a:solidFill>
              <a:latin typeface="Arial"/>
              <a:ea typeface="Arial"/>
              <a:cs typeface="Arial"/>
              <a:sym typeface="Arial"/>
            </a:endParaRPr>
          </a:p>
        </p:txBody>
      </p:sp>
      <p:sp>
        <p:nvSpPr>
          <p:cNvPr id="442" name="Google Shape;442;p46"/>
          <p:cNvSpPr/>
          <p:nvPr/>
        </p:nvSpPr>
        <p:spPr>
          <a:xfrm>
            <a:off x="6294922" y="4109987"/>
            <a:ext cx="4215865" cy="1164657"/>
          </a:xfrm>
          <a:prstGeom prst="rect">
            <a:avLst/>
          </a:prstGeom>
          <a:solidFill>
            <a:srgbClr val="D1EDFC"/>
          </a:solidFill>
          <a:ln>
            <a:noFill/>
          </a:ln>
        </p:spPr>
        <p:txBody>
          <a:bodyPr spcFirstLastPara="1" wrap="square" lIns="182875" tIns="45700" rIns="274300"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Black"/>
                <a:ea typeface="Arial Black"/>
                <a:cs typeface="Arial Black"/>
                <a:sym typeface="Arial Black"/>
              </a:rPr>
              <a:t>EVERY </a:t>
            </a:r>
            <a:r>
              <a:rPr lang="en-US" sz="1800" b="0" i="0" u="none" strike="noStrike" cap="none">
                <a:solidFill>
                  <a:srgbClr val="3F3F3F"/>
                </a:solidFill>
                <a:latin typeface="Arial"/>
                <a:ea typeface="Arial"/>
                <a:cs typeface="Arial"/>
                <a:sym typeface="Arial"/>
              </a:rPr>
              <a:t>School and District is </a:t>
            </a:r>
            <a:br>
              <a:rPr lang="en-US" sz="1800" b="0" i="0" u="none" strike="noStrike" cap="none">
                <a:solidFill>
                  <a:srgbClr val="3F3F3F"/>
                </a:solidFill>
                <a:latin typeface="Arial"/>
                <a:ea typeface="Arial"/>
                <a:cs typeface="Arial"/>
                <a:sym typeface="Arial"/>
              </a:rPr>
            </a:br>
            <a:r>
              <a:rPr lang="en-US" sz="1800" b="0" i="0" u="none" strike="noStrike" cap="none">
                <a:solidFill>
                  <a:srgbClr val="3F3F3F"/>
                </a:solidFill>
                <a:latin typeface="Arial"/>
                <a:ea typeface="Arial"/>
                <a:cs typeface="Arial"/>
                <a:sym typeface="Arial"/>
              </a:rPr>
              <a:t>Rated “C” or Higher</a:t>
            </a:r>
            <a:endParaRPr sz="1400" b="0" i="0" u="none" strike="noStrike" cap="none">
              <a:solidFill>
                <a:srgbClr val="000000"/>
              </a:solidFill>
              <a:latin typeface="Arial"/>
              <a:ea typeface="Arial"/>
              <a:cs typeface="Arial"/>
              <a:sym typeface="Arial"/>
            </a:endParaRPr>
          </a:p>
        </p:txBody>
      </p:sp>
      <p:sp>
        <p:nvSpPr>
          <p:cNvPr id="443" name="Google Shape;443;p46"/>
          <p:cNvSpPr/>
          <p:nvPr/>
        </p:nvSpPr>
        <p:spPr>
          <a:xfrm>
            <a:off x="10510787" y="1222408"/>
            <a:ext cx="198966" cy="1164657"/>
          </a:xfrm>
          <a:prstGeom prst="rect">
            <a:avLst/>
          </a:prstGeom>
          <a:solidFill>
            <a:srgbClr val="69C8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46"/>
          <p:cNvSpPr/>
          <p:nvPr/>
        </p:nvSpPr>
        <p:spPr>
          <a:xfrm>
            <a:off x="10510787" y="2665766"/>
            <a:ext cx="198966" cy="1164657"/>
          </a:xfrm>
          <a:prstGeom prst="rect">
            <a:avLst/>
          </a:prstGeom>
          <a:solidFill>
            <a:srgbClr val="39A1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46"/>
          <p:cNvSpPr/>
          <p:nvPr/>
        </p:nvSpPr>
        <p:spPr>
          <a:xfrm>
            <a:off x="10510787" y="4113225"/>
            <a:ext cx="198966" cy="1164657"/>
          </a:xfrm>
          <a:prstGeom prst="rect">
            <a:avLst/>
          </a:prstGeom>
          <a:solidFill>
            <a:srgbClr val="A74A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46"/>
          <p:cNvSpPr/>
          <p:nvPr/>
        </p:nvSpPr>
        <p:spPr>
          <a:xfrm>
            <a:off x="1460571" y="1222408"/>
            <a:ext cx="198966" cy="116465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46"/>
          <p:cNvSpPr/>
          <p:nvPr/>
        </p:nvSpPr>
        <p:spPr>
          <a:xfrm>
            <a:off x="1460571" y="2665766"/>
            <a:ext cx="198966" cy="1164657"/>
          </a:xfrm>
          <a:prstGeom prst="rect">
            <a:avLst/>
          </a:prstGeom>
          <a:solidFill>
            <a:srgbClr val="F3A5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46"/>
          <p:cNvSpPr/>
          <p:nvPr/>
        </p:nvSpPr>
        <p:spPr>
          <a:xfrm>
            <a:off x="1460571" y="4113225"/>
            <a:ext cx="198966" cy="1164657"/>
          </a:xfrm>
          <a:prstGeom prst="rect">
            <a:avLst/>
          </a:prstGeom>
          <a:solidFill>
            <a:srgbClr val="B0D3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46"/>
          <p:cNvSpPr txBox="1"/>
          <p:nvPr/>
        </p:nvSpPr>
        <p:spPr>
          <a:xfrm>
            <a:off x="793465" y="1683821"/>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EF3A5B"/>
                </a:solidFill>
                <a:latin typeface="Arial Black"/>
                <a:ea typeface="Arial Black"/>
                <a:cs typeface="Arial Black"/>
                <a:sym typeface="Arial Black"/>
              </a:rPr>
              <a:t>1</a:t>
            </a:r>
            <a:endParaRPr sz="1400" b="0" i="0" u="none" strike="noStrike" cap="none">
              <a:solidFill>
                <a:srgbClr val="000000"/>
              </a:solidFill>
              <a:latin typeface="Arial"/>
              <a:ea typeface="Arial"/>
              <a:cs typeface="Arial"/>
              <a:sym typeface="Arial"/>
            </a:endParaRPr>
          </a:p>
        </p:txBody>
      </p:sp>
      <p:sp>
        <p:nvSpPr>
          <p:cNvPr id="450" name="Google Shape;450;p46"/>
          <p:cNvSpPr txBox="1"/>
          <p:nvPr/>
        </p:nvSpPr>
        <p:spPr>
          <a:xfrm>
            <a:off x="793465" y="3114036"/>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3A51E"/>
                </a:solidFill>
                <a:latin typeface="Arial Black"/>
                <a:ea typeface="Arial Black"/>
                <a:cs typeface="Arial Black"/>
                <a:sym typeface="Arial Black"/>
              </a:rPr>
              <a:t>2</a:t>
            </a:r>
            <a:endParaRPr sz="1400" b="0" i="0" u="none" strike="noStrike" cap="none">
              <a:solidFill>
                <a:srgbClr val="000000"/>
              </a:solidFill>
              <a:latin typeface="Arial"/>
              <a:ea typeface="Arial"/>
              <a:cs typeface="Arial"/>
              <a:sym typeface="Arial"/>
            </a:endParaRPr>
          </a:p>
        </p:txBody>
      </p:sp>
      <p:sp>
        <p:nvSpPr>
          <p:cNvPr id="451" name="Google Shape;451;p46"/>
          <p:cNvSpPr txBox="1"/>
          <p:nvPr/>
        </p:nvSpPr>
        <p:spPr>
          <a:xfrm>
            <a:off x="793465" y="4567698"/>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0D357"/>
                </a:solidFill>
                <a:latin typeface="Arial Black"/>
                <a:ea typeface="Arial Black"/>
                <a:cs typeface="Arial Black"/>
                <a:sym typeface="Arial Black"/>
              </a:rPr>
              <a:t>3</a:t>
            </a:r>
            <a:endParaRPr sz="1400" b="0" i="0" u="none" strike="noStrike" cap="none">
              <a:solidFill>
                <a:srgbClr val="000000"/>
              </a:solidFill>
              <a:latin typeface="Arial"/>
              <a:ea typeface="Arial"/>
              <a:cs typeface="Arial"/>
              <a:sym typeface="Arial"/>
            </a:endParaRPr>
          </a:p>
        </p:txBody>
      </p:sp>
      <p:sp>
        <p:nvSpPr>
          <p:cNvPr id="452" name="Google Shape;452;p46"/>
          <p:cNvSpPr txBox="1"/>
          <p:nvPr/>
        </p:nvSpPr>
        <p:spPr>
          <a:xfrm>
            <a:off x="10804973" y="1660375"/>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69C8C3"/>
                </a:solidFill>
                <a:latin typeface="Arial Black"/>
                <a:ea typeface="Arial Black"/>
                <a:cs typeface="Arial Black"/>
                <a:sym typeface="Arial Black"/>
              </a:rPr>
              <a:t>4</a:t>
            </a:r>
            <a:endParaRPr sz="1400" b="0" i="0" u="none" strike="noStrike" cap="none">
              <a:solidFill>
                <a:srgbClr val="000000"/>
              </a:solidFill>
              <a:latin typeface="Arial"/>
              <a:ea typeface="Arial"/>
              <a:cs typeface="Arial"/>
              <a:sym typeface="Arial"/>
            </a:endParaRPr>
          </a:p>
        </p:txBody>
      </p:sp>
      <p:sp>
        <p:nvSpPr>
          <p:cNvPr id="453" name="Google Shape;453;p46"/>
          <p:cNvSpPr txBox="1"/>
          <p:nvPr/>
        </p:nvSpPr>
        <p:spPr>
          <a:xfrm>
            <a:off x="10804973" y="3090590"/>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39A1BF"/>
                </a:solidFill>
                <a:latin typeface="Arial Black"/>
                <a:ea typeface="Arial Black"/>
                <a:cs typeface="Arial Black"/>
                <a:sym typeface="Arial Black"/>
              </a:rPr>
              <a:t>5</a:t>
            </a:r>
            <a:endParaRPr sz="1400" b="0" i="0" u="none" strike="noStrike" cap="none">
              <a:solidFill>
                <a:srgbClr val="000000"/>
              </a:solidFill>
              <a:latin typeface="Arial"/>
              <a:ea typeface="Arial"/>
              <a:cs typeface="Arial"/>
              <a:sym typeface="Arial"/>
            </a:endParaRPr>
          </a:p>
        </p:txBody>
      </p:sp>
      <p:sp>
        <p:nvSpPr>
          <p:cNvPr id="454" name="Google Shape;454;p46"/>
          <p:cNvSpPr txBox="1"/>
          <p:nvPr/>
        </p:nvSpPr>
        <p:spPr>
          <a:xfrm>
            <a:off x="10804973" y="4544252"/>
            <a:ext cx="574431" cy="923330"/>
          </a:xfrm>
          <a:prstGeom prst="rect">
            <a:avLst/>
          </a:prstGeom>
          <a:noFill/>
          <a:ln>
            <a:noFill/>
          </a:ln>
        </p:spPr>
        <p:txBody>
          <a:bodyPr spcFirstLastPara="1" wrap="square" lIns="91425" tIns="45700" rIns="91425" bIns="45700" anchor="b" anchorCtr="1">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A74A7A"/>
                </a:solidFill>
                <a:latin typeface="Arial Black"/>
                <a:ea typeface="Arial Black"/>
                <a:cs typeface="Arial Black"/>
                <a:sym typeface="Arial Black"/>
              </a:rPr>
              <a:t>6</a:t>
            </a:r>
            <a:endParaRPr sz="1400" b="0" i="0" u="none" strike="noStrike" cap="none">
              <a:solidFill>
                <a:srgbClr val="000000"/>
              </a:solidFill>
              <a:latin typeface="Arial"/>
              <a:ea typeface="Arial"/>
              <a:cs typeface="Arial"/>
              <a:sym typeface="Arial"/>
            </a:endParaRPr>
          </a:p>
        </p:txBody>
      </p:sp>
      <p:pic>
        <p:nvPicPr>
          <p:cNvPr id="455" name="Google Shape;455;p46"/>
          <p:cNvPicPr preferRelativeResize="0"/>
          <p:nvPr/>
        </p:nvPicPr>
        <p:blipFill rotWithShape="1">
          <a:blip r:embed="rId4">
            <a:alphaModFix/>
          </a:blip>
          <a:srcRect/>
          <a:stretch/>
        </p:blipFill>
        <p:spPr>
          <a:xfrm>
            <a:off x="-120935" y="4576628"/>
            <a:ext cx="914400" cy="914400"/>
          </a:xfrm>
          <a:prstGeom prst="rect">
            <a:avLst/>
          </a:prstGeom>
          <a:noFill/>
          <a:ln>
            <a:noFill/>
          </a:ln>
        </p:spPr>
      </p:pic>
      <p:pic>
        <p:nvPicPr>
          <p:cNvPr id="456" name="Google Shape;456;p46"/>
          <p:cNvPicPr preferRelativeResize="0"/>
          <p:nvPr/>
        </p:nvPicPr>
        <p:blipFill rotWithShape="1">
          <a:blip r:embed="rId5">
            <a:alphaModFix/>
          </a:blip>
          <a:srcRect/>
          <a:stretch/>
        </p:blipFill>
        <p:spPr>
          <a:xfrm>
            <a:off x="-140162" y="1784518"/>
            <a:ext cx="914400" cy="914400"/>
          </a:xfrm>
          <a:prstGeom prst="rect">
            <a:avLst/>
          </a:prstGeom>
          <a:noFill/>
          <a:ln>
            <a:noFill/>
          </a:ln>
        </p:spPr>
      </p:pic>
      <p:pic>
        <p:nvPicPr>
          <p:cNvPr id="457" name="Google Shape;457;p46"/>
          <p:cNvPicPr preferRelativeResize="0"/>
          <p:nvPr/>
        </p:nvPicPr>
        <p:blipFill rotWithShape="1">
          <a:blip r:embed="rId6">
            <a:alphaModFix/>
          </a:blip>
          <a:srcRect/>
          <a:stretch/>
        </p:blipFill>
        <p:spPr>
          <a:xfrm>
            <a:off x="11453591" y="1686529"/>
            <a:ext cx="952500" cy="952500"/>
          </a:xfrm>
          <a:prstGeom prst="rect">
            <a:avLst/>
          </a:prstGeom>
          <a:noFill/>
          <a:ln>
            <a:noFill/>
          </a:ln>
        </p:spPr>
      </p:pic>
      <p:pic>
        <p:nvPicPr>
          <p:cNvPr id="458" name="Google Shape;458;p46"/>
          <p:cNvPicPr preferRelativeResize="0"/>
          <p:nvPr/>
        </p:nvPicPr>
        <p:blipFill rotWithShape="1">
          <a:blip r:embed="rId7">
            <a:alphaModFix/>
          </a:blip>
          <a:srcRect/>
          <a:stretch/>
        </p:blipFill>
        <p:spPr>
          <a:xfrm>
            <a:off x="11474624" y="4507821"/>
            <a:ext cx="914400" cy="914400"/>
          </a:xfrm>
          <a:prstGeom prst="rect">
            <a:avLst/>
          </a:prstGeom>
          <a:noFill/>
          <a:ln>
            <a:noFill/>
          </a:ln>
        </p:spPr>
      </p:pic>
      <p:pic>
        <p:nvPicPr>
          <p:cNvPr id="459" name="Google Shape;459;p46"/>
          <p:cNvPicPr preferRelativeResize="0"/>
          <p:nvPr/>
        </p:nvPicPr>
        <p:blipFill rotWithShape="1">
          <a:blip r:embed="rId8">
            <a:alphaModFix/>
          </a:blip>
          <a:srcRect/>
          <a:stretch/>
        </p:blipFill>
        <p:spPr>
          <a:xfrm flipH="1">
            <a:off x="-248588" y="3104476"/>
            <a:ext cx="1035471" cy="103547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Vision and Mission">
  <p:cSld name="1_Vision and Mission">
    <p:spTree>
      <p:nvGrpSpPr>
        <p:cNvPr id="1" name="Shape 460"/>
        <p:cNvGrpSpPr/>
        <p:nvPr/>
      </p:nvGrpSpPr>
      <p:grpSpPr>
        <a:xfrm>
          <a:off x="0" y="0"/>
          <a:ext cx="0" cy="0"/>
          <a:chOff x="0" y="0"/>
          <a:chExt cx="0" cy="0"/>
        </a:xfrm>
      </p:grpSpPr>
      <p:sp>
        <p:nvSpPr>
          <p:cNvPr id="461" name="Google Shape;461;p47"/>
          <p:cNvSpPr txBox="1">
            <a:spLocks noGrp="1"/>
          </p:cNvSpPr>
          <p:nvPr>
            <p:ph type="title"/>
          </p:nvPr>
        </p:nvSpPr>
        <p:spPr>
          <a:xfrm>
            <a:off x="396853" y="295851"/>
            <a:ext cx="10574358" cy="371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47"/>
          <p:cNvSpPr txBox="1">
            <a:spLocks noGrp="1"/>
          </p:cNvSpPr>
          <p:nvPr>
            <p:ph type="sldNum" idx="12"/>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3" name="Google Shape;463;p47"/>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4" name="Google Shape;464;p47"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465" name="Google Shape;465;p47"/>
          <p:cNvSpPr/>
          <p:nvPr/>
        </p:nvSpPr>
        <p:spPr>
          <a:xfrm>
            <a:off x="2891808" y="2097742"/>
            <a:ext cx="3822087" cy="3402105"/>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p47"/>
          <p:cNvSpPr txBox="1"/>
          <p:nvPr/>
        </p:nvSpPr>
        <p:spPr>
          <a:xfrm>
            <a:off x="3050742" y="2208305"/>
            <a:ext cx="3663153" cy="28279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b="0" i="0" u="none" strike="noStrike" cap="none">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and to flourish as parents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and citizens</a:t>
            </a:r>
            <a:endParaRPr sz="1400" b="0" i="0" u="none" strike="noStrike" cap="none">
              <a:solidFill>
                <a:srgbClr val="000000"/>
              </a:solidFill>
              <a:latin typeface="Arial"/>
              <a:ea typeface="Arial"/>
              <a:cs typeface="Arial"/>
              <a:sym typeface="Arial"/>
            </a:endParaRPr>
          </a:p>
        </p:txBody>
      </p:sp>
      <p:sp>
        <p:nvSpPr>
          <p:cNvPr id="467" name="Google Shape;467;p47"/>
          <p:cNvSpPr txBox="1"/>
          <p:nvPr/>
        </p:nvSpPr>
        <p:spPr>
          <a:xfrm>
            <a:off x="2838019" y="1062333"/>
            <a:ext cx="2971800" cy="6823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3B71"/>
              </a:buClr>
              <a:buSzPts val="4800"/>
              <a:buFont typeface="Arial Black"/>
              <a:buNone/>
            </a:pPr>
            <a:r>
              <a:rPr lang="en-US" sz="4800" b="1" i="0" u="none" strike="noStrike" cap="none">
                <a:solidFill>
                  <a:srgbClr val="003B71"/>
                </a:solidFill>
                <a:latin typeface="Arial Black"/>
                <a:ea typeface="Arial Black"/>
                <a:cs typeface="Arial Black"/>
                <a:sym typeface="Arial Black"/>
              </a:rPr>
              <a:t>VISION</a:t>
            </a:r>
            <a:endParaRPr sz="4400" b="1" i="0" u="none" strike="noStrike" cap="none">
              <a:solidFill>
                <a:srgbClr val="003B71"/>
              </a:solidFill>
              <a:latin typeface="Arial Black"/>
              <a:ea typeface="Arial Black"/>
              <a:cs typeface="Arial Black"/>
              <a:sym typeface="Arial Black"/>
            </a:endParaRPr>
          </a:p>
        </p:txBody>
      </p:sp>
      <p:sp>
        <p:nvSpPr>
          <p:cNvPr id="468" name="Google Shape;468;p47"/>
          <p:cNvSpPr/>
          <p:nvPr/>
        </p:nvSpPr>
        <p:spPr>
          <a:xfrm>
            <a:off x="2891808" y="1855235"/>
            <a:ext cx="3822087" cy="242507"/>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p47"/>
          <p:cNvSpPr/>
          <p:nvPr/>
        </p:nvSpPr>
        <p:spPr>
          <a:xfrm>
            <a:off x="7343099" y="2097742"/>
            <a:ext cx="3822087" cy="3402106"/>
          </a:xfrm>
          <a:prstGeom prst="rect">
            <a:avLst/>
          </a:prstGeom>
          <a:solidFill>
            <a:srgbClr val="D1ED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0" name="Google Shape;470;p47"/>
          <p:cNvSpPr txBox="1"/>
          <p:nvPr/>
        </p:nvSpPr>
        <p:spPr>
          <a:xfrm>
            <a:off x="7573425" y="2208305"/>
            <a:ext cx="3591761" cy="253850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525252"/>
              </a:buClr>
              <a:buSzPts val="2000"/>
              <a:buFont typeface="Arial"/>
              <a:buNone/>
            </a:pPr>
            <a:r>
              <a:rPr lang="en-US" sz="2000" b="0" i="0" u="none" strike="noStrike" cap="none">
                <a:solidFill>
                  <a:srgbClr val="525252"/>
                </a:solidFill>
                <a:latin typeface="Arial"/>
                <a:ea typeface="Arial"/>
                <a:cs typeface="Arial"/>
                <a:sym typeface="Arial"/>
              </a:rPr>
              <a:t>To provide leadership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through the development of policy and accountability systems so that all students are prepared to compete in </a:t>
            </a:r>
            <a:br>
              <a:rPr lang="en-US" sz="2000" b="0" i="0" u="none" strike="noStrike" cap="none">
                <a:solidFill>
                  <a:srgbClr val="525252"/>
                </a:solidFill>
                <a:latin typeface="Arial"/>
                <a:ea typeface="Arial"/>
                <a:cs typeface="Arial"/>
                <a:sym typeface="Arial"/>
              </a:rPr>
            </a:br>
            <a:r>
              <a:rPr lang="en-US" sz="2000" b="0" i="0" u="none" strike="noStrike" cap="none">
                <a:solidFill>
                  <a:srgbClr val="525252"/>
                </a:solidFill>
                <a:latin typeface="Arial"/>
                <a:ea typeface="Arial"/>
                <a:cs typeface="Arial"/>
                <a:sym typeface="Arial"/>
              </a:rPr>
              <a:t>the global community</a:t>
            </a:r>
            <a:endParaRPr sz="1400" b="0" i="0" u="none" strike="noStrike" cap="none">
              <a:solidFill>
                <a:srgbClr val="000000"/>
              </a:solidFill>
              <a:latin typeface="Arial"/>
              <a:ea typeface="Arial"/>
              <a:cs typeface="Arial"/>
              <a:sym typeface="Arial"/>
            </a:endParaRPr>
          </a:p>
        </p:txBody>
      </p:sp>
      <p:sp>
        <p:nvSpPr>
          <p:cNvPr id="471" name="Google Shape;471;p47"/>
          <p:cNvSpPr txBox="1"/>
          <p:nvPr/>
        </p:nvSpPr>
        <p:spPr>
          <a:xfrm>
            <a:off x="7227283" y="1048886"/>
            <a:ext cx="3743927" cy="6823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F3A5B"/>
              </a:buClr>
              <a:buSzPts val="4800"/>
              <a:buFont typeface="Arial Black"/>
              <a:buNone/>
            </a:pPr>
            <a:r>
              <a:rPr lang="en-US" sz="4800" b="1" i="0" u="none" strike="noStrike" cap="none">
                <a:solidFill>
                  <a:srgbClr val="EF3A5B"/>
                </a:solidFill>
                <a:latin typeface="Arial Black"/>
                <a:ea typeface="Arial Black"/>
                <a:cs typeface="Arial Black"/>
                <a:sym typeface="Arial Black"/>
              </a:rPr>
              <a:t>MISSION</a:t>
            </a:r>
            <a:endParaRPr sz="4400" b="1" i="0" u="none" strike="noStrike" cap="none">
              <a:solidFill>
                <a:srgbClr val="EF3A5B"/>
              </a:solidFill>
              <a:latin typeface="Arial Black"/>
              <a:ea typeface="Arial Black"/>
              <a:cs typeface="Arial Black"/>
              <a:sym typeface="Arial Black"/>
            </a:endParaRPr>
          </a:p>
        </p:txBody>
      </p:sp>
      <p:sp>
        <p:nvSpPr>
          <p:cNvPr id="472" name="Google Shape;472;p47"/>
          <p:cNvSpPr/>
          <p:nvPr/>
        </p:nvSpPr>
        <p:spPr>
          <a:xfrm>
            <a:off x="7343099" y="1855235"/>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F0A2C"/>
              </a:solidFill>
              <a:latin typeface="Calibri"/>
              <a:ea typeface="Calibri"/>
              <a:cs typeface="Calibri"/>
              <a:sym typeface="Calibri"/>
            </a:endParaRPr>
          </a:p>
        </p:txBody>
      </p:sp>
      <p:pic>
        <p:nvPicPr>
          <p:cNvPr id="473" name="Google Shape;473;p47"/>
          <p:cNvPicPr preferRelativeResize="0"/>
          <p:nvPr/>
        </p:nvPicPr>
        <p:blipFill rotWithShape="1">
          <a:blip r:embed="rId3">
            <a:alphaModFix/>
          </a:blip>
          <a:srcRect/>
          <a:stretch/>
        </p:blipFill>
        <p:spPr>
          <a:xfrm>
            <a:off x="-200166" y="3058273"/>
            <a:ext cx="3171441" cy="3171441"/>
          </a:xfrm>
          <a:prstGeom prst="rect">
            <a:avLst/>
          </a:prstGeom>
          <a:noFill/>
          <a:ln>
            <a:noFill/>
          </a:ln>
        </p:spPr>
      </p:pic>
      <p:cxnSp>
        <p:nvCxnSpPr>
          <p:cNvPr id="474" name="Google Shape;474;p47"/>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lor Transition_1">
  <p:cSld name="Color Transition_1">
    <p:spTree>
      <p:nvGrpSpPr>
        <p:cNvPr id="1" name="Shape 475"/>
        <p:cNvGrpSpPr/>
        <p:nvPr/>
      </p:nvGrpSpPr>
      <p:grpSpPr>
        <a:xfrm>
          <a:off x="0" y="0"/>
          <a:ext cx="0" cy="0"/>
          <a:chOff x="0" y="0"/>
          <a:chExt cx="0" cy="0"/>
        </a:xfrm>
      </p:grpSpPr>
      <p:sp>
        <p:nvSpPr>
          <p:cNvPr id="476" name="Google Shape;47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9" name="Google Shape;479;p48"/>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0" name="Google Shape;480;p48"/>
          <p:cNvSpPr/>
          <p:nvPr/>
        </p:nvSpPr>
        <p:spPr>
          <a:xfrm>
            <a:off x="838200" y="3163088"/>
            <a:ext cx="5478416" cy="265912"/>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481" name="Google Shape;481;p48"/>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F3A5B"/>
              </a:buClr>
              <a:buSzPts val="8000"/>
              <a:buFont typeface="Arial"/>
              <a:buNone/>
              <a:defRPr sz="8000" b="1">
                <a:solidFill>
                  <a:srgbClr val="EF3A5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2" name="Google Shape;482;p48"/>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3" name="Google Shape;483;p48"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lor Transition_6">
  <p:cSld name="Color Transition_6">
    <p:spTree>
      <p:nvGrpSpPr>
        <p:cNvPr id="1" name="Shape 484"/>
        <p:cNvGrpSpPr/>
        <p:nvPr/>
      </p:nvGrpSpPr>
      <p:grpSpPr>
        <a:xfrm>
          <a:off x="0" y="0"/>
          <a:ext cx="0" cy="0"/>
          <a:chOff x="0" y="0"/>
          <a:chExt cx="0" cy="0"/>
        </a:xfrm>
      </p:grpSpPr>
      <p:sp>
        <p:nvSpPr>
          <p:cNvPr id="485" name="Google Shape;48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8" name="Google Shape;488;p49"/>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9" name="Google Shape;489;p49"/>
          <p:cNvSpPr/>
          <p:nvPr/>
        </p:nvSpPr>
        <p:spPr>
          <a:xfrm>
            <a:off x="838200" y="3163088"/>
            <a:ext cx="5478416" cy="265912"/>
          </a:xfrm>
          <a:prstGeom prst="rect">
            <a:avLst/>
          </a:prstGeom>
          <a:solidFill>
            <a:srgbClr val="A74A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490" name="Google Shape;490;p49"/>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74A7A"/>
              </a:buClr>
              <a:buSzPts val="8000"/>
              <a:buFont typeface="Arial"/>
              <a:buNone/>
              <a:defRPr sz="8000" b="1">
                <a:solidFill>
                  <a:srgbClr val="A74A7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49"/>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2" name="Google Shape;492;p49"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493"/>
        <p:cNvGrpSpPr/>
        <p:nvPr/>
      </p:nvGrpSpPr>
      <p:grpSpPr>
        <a:xfrm>
          <a:off x="0" y="0"/>
          <a:ext cx="0" cy="0"/>
          <a:chOff x="0" y="0"/>
          <a:chExt cx="0" cy="0"/>
        </a:xfrm>
      </p:grpSpPr>
      <p:sp>
        <p:nvSpPr>
          <p:cNvPr id="494" name="Google Shape;494;p50"/>
          <p:cNvSpPr txBox="1">
            <a:spLocks noGrp="1"/>
          </p:cNvSpPr>
          <p:nvPr>
            <p:ph type="sldNum" idx="12"/>
          </p:nvPr>
        </p:nvSpPr>
        <p:spPr>
          <a:xfrm>
            <a:off x="9138920" y="260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1" i="0" u="none" strike="noStrike" cap="none">
                <a:solidFill>
                  <a:srgbClr val="5FAA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5" name="Google Shape;495;p50"/>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6" name="Google Shape;496;p50" descr="A picture containing text, sign&#10;&#10;Description automatically generated"/>
          <p:cNvPicPr preferRelativeResize="0"/>
          <p:nvPr/>
        </p:nvPicPr>
        <p:blipFill rotWithShape="1">
          <a:blip r:embed="rId2">
            <a:alphaModFix/>
          </a:blip>
          <a:srcRect/>
          <a:stretch/>
        </p:blipFill>
        <p:spPr>
          <a:xfrm>
            <a:off x="9040906" y="4746632"/>
            <a:ext cx="2837793" cy="1097280"/>
          </a:xfrm>
          <a:prstGeom prst="rect">
            <a:avLst/>
          </a:prstGeom>
          <a:noFill/>
          <a:ln>
            <a:noFill/>
          </a:ln>
        </p:spPr>
      </p:pic>
      <p:pic>
        <p:nvPicPr>
          <p:cNvPr id="497" name="Google Shape;497;p50" descr="A black and white logo&#10;&#10;Description automatically generated with low confidence"/>
          <p:cNvPicPr preferRelativeResize="0"/>
          <p:nvPr/>
        </p:nvPicPr>
        <p:blipFill rotWithShape="1">
          <a:blip r:embed="rId3">
            <a:alphaModFix/>
          </a:blip>
          <a:srcRect/>
          <a:stretch/>
        </p:blipFill>
        <p:spPr>
          <a:xfrm>
            <a:off x="10229626" y="6254936"/>
            <a:ext cx="1554480" cy="457200"/>
          </a:xfrm>
          <a:prstGeom prst="rect">
            <a:avLst/>
          </a:prstGeom>
          <a:noFill/>
          <a:ln>
            <a:noFill/>
          </a:ln>
        </p:spPr>
      </p:pic>
      <p:sp>
        <p:nvSpPr>
          <p:cNvPr id="498" name="Google Shape;498;p50"/>
          <p:cNvSpPr/>
          <p:nvPr/>
        </p:nvSpPr>
        <p:spPr>
          <a:xfrm>
            <a:off x="617584" y="1556185"/>
            <a:ext cx="3822087" cy="242507"/>
          </a:xfrm>
          <a:prstGeom prst="rect">
            <a:avLst/>
          </a:prstGeom>
          <a:solidFill>
            <a:srgbClr val="EF3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F3A5B"/>
              </a:solidFill>
              <a:latin typeface="Calibri"/>
              <a:ea typeface="Calibri"/>
              <a:cs typeface="Calibri"/>
              <a:sym typeface="Calibri"/>
            </a:endParaRPr>
          </a:p>
        </p:txBody>
      </p:sp>
      <p:sp>
        <p:nvSpPr>
          <p:cNvPr id="499" name="Google Shape;499;p50"/>
          <p:cNvSpPr/>
          <p:nvPr/>
        </p:nvSpPr>
        <p:spPr>
          <a:xfrm>
            <a:off x="10566401" y="4436342"/>
            <a:ext cx="1625600" cy="365125"/>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mdek12.org</a:t>
            </a:r>
            <a:endParaRPr sz="1400" b="0" i="0" u="none" strike="noStrike" cap="none">
              <a:solidFill>
                <a:srgbClr val="000000"/>
              </a:solidFill>
              <a:latin typeface="Arial"/>
              <a:ea typeface="Arial"/>
              <a:cs typeface="Arial"/>
              <a:sym typeface="Arial"/>
            </a:endParaRPr>
          </a:p>
        </p:txBody>
      </p:sp>
      <p:sp>
        <p:nvSpPr>
          <p:cNvPr id="500" name="Google Shape;500;p50"/>
          <p:cNvSpPr txBox="1">
            <a:spLocks noGrp="1"/>
          </p:cNvSpPr>
          <p:nvPr>
            <p:ph type="body" idx="1"/>
          </p:nvPr>
        </p:nvSpPr>
        <p:spPr>
          <a:xfrm>
            <a:off x="504401" y="2994888"/>
            <a:ext cx="5011980" cy="8682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marL="914400" lvl="1"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marL="1371600" lvl="2"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marL="1828800" lvl="3"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marL="2286000" lvl="4" indent="-381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50"/>
          <p:cNvSpPr txBox="1">
            <a:spLocks noGrp="1"/>
          </p:cNvSpPr>
          <p:nvPr>
            <p:ph type="title"/>
          </p:nvPr>
        </p:nvSpPr>
        <p:spPr>
          <a:xfrm>
            <a:off x="491266" y="2073713"/>
            <a:ext cx="8127212" cy="8682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502"/>
        <p:cNvGrpSpPr/>
        <p:nvPr/>
      </p:nvGrpSpPr>
      <p:grpSpPr>
        <a:xfrm>
          <a:off x="0" y="0"/>
          <a:ext cx="0" cy="0"/>
          <a:chOff x="0" y="0"/>
          <a:chExt cx="0" cy="0"/>
        </a:xfrm>
      </p:grpSpPr>
      <p:sp>
        <p:nvSpPr>
          <p:cNvPr id="503" name="Google Shape;503;p51"/>
          <p:cNvSpPr/>
          <p:nvPr/>
        </p:nvSpPr>
        <p:spPr>
          <a:xfrm>
            <a:off x="0" y="0"/>
            <a:ext cx="11422600" cy="717200"/>
          </a:xfrm>
          <a:prstGeom prst="rect">
            <a:avLst/>
          </a:prstGeom>
          <a:solidFill>
            <a:srgbClr val="CF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CCCCCC"/>
              </a:solidFill>
              <a:latin typeface="Calibri"/>
              <a:ea typeface="Calibri"/>
              <a:cs typeface="Calibri"/>
              <a:sym typeface="Calibri"/>
            </a:endParaRPr>
          </a:p>
        </p:txBody>
      </p:sp>
      <p:sp>
        <p:nvSpPr>
          <p:cNvPr id="504" name="Google Shape;504;p51"/>
          <p:cNvSpPr/>
          <p:nvPr/>
        </p:nvSpPr>
        <p:spPr>
          <a:xfrm>
            <a:off x="0" y="816305"/>
            <a:ext cx="10119360" cy="51600"/>
          </a:xfrm>
          <a:prstGeom prst="rect">
            <a:avLst/>
          </a:prstGeom>
          <a:solidFill>
            <a:srgbClr val="CC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505" name="Google Shape;505;p51"/>
          <p:cNvPicPr preferRelativeResize="0"/>
          <p:nvPr/>
        </p:nvPicPr>
        <p:blipFill rotWithShape="1">
          <a:blip r:embed="rId2">
            <a:alphaModFix/>
          </a:blip>
          <a:srcRect/>
          <a:stretch/>
        </p:blipFill>
        <p:spPr>
          <a:xfrm>
            <a:off x="178067" y="6064333"/>
            <a:ext cx="1352599" cy="653267"/>
          </a:xfrm>
          <a:prstGeom prst="rect">
            <a:avLst/>
          </a:prstGeom>
          <a:noFill/>
          <a:ln>
            <a:noFill/>
          </a:ln>
        </p:spPr>
      </p:pic>
      <p:sp>
        <p:nvSpPr>
          <p:cNvPr id="506" name="Google Shape;506;p51"/>
          <p:cNvSpPr txBox="1">
            <a:spLocks noGrp="1"/>
          </p:cNvSpPr>
          <p:nvPr>
            <p:ph type="body" idx="1"/>
          </p:nvPr>
        </p:nvSpPr>
        <p:spPr>
          <a:xfrm>
            <a:off x="415600" y="42042"/>
            <a:ext cx="11007000" cy="600591"/>
          </a:xfrm>
          <a:prstGeom prst="rect">
            <a:avLst/>
          </a:prstGeom>
          <a:noFill/>
          <a:ln>
            <a:noFill/>
          </a:ln>
        </p:spPr>
        <p:txBody>
          <a:bodyPr spcFirstLastPara="1" wrap="square" lIns="91425" tIns="45700" rIns="91425" bIns="45700" anchor="ctr" anchorCtr="0">
            <a:normAutofit/>
          </a:bodyPr>
          <a:lstStyle>
            <a:lvl1pPr marL="457200" lvl="0" indent="-499554" algn="l">
              <a:lnSpc>
                <a:spcPct val="90000"/>
              </a:lnSpc>
              <a:spcBef>
                <a:spcPts val="1000"/>
              </a:spcBef>
              <a:spcAft>
                <a:spcPts val="0"/>
              </a:spcAft>
              <a:buClr>
                <a:schemeClr val="accent6"/>
              </a:buClr>
              <a:buSzPts val="4267"/>
              <a:buChar char="•"/>
              <a:defRPr sz="4267" b="1">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51"/>
          <p:cNvSpPr txBox="1">
            <a:spLocks noGrp="1"/>
          </p:cNvSpPr>
          <p:nvPr>
            <p:ph type="body" idx="2"/>
          </p:nvPr>
        </p:nvSpPr>
        <p:spPr>
          <a:xfrm>
            <a:off x="554182" y="1536701"/>
            <a:ext cx="11059887" cy="4290484"/>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25252"/>
              </a:buClr>
              <a:buSzPts val="3200"/>
              <a:buFont typeface="Arial"/>
              <a:buChar char="•"/>
              <a:defRPr sz="3200">
                <a:solidFill>
                  <a:srgbClr val="525252"/>
                </a:solidFill>
              </a:defRPr>
            </a:lvl1pPr>
            <a:lvl2pPr marL="914400" lvl="1" indent="-381000" algn="l">
              <a:lnSpc>
                <a:spcPct val="90000"/>
              </a:lnSpc>
              <a:spcBef>
                <a:spcPts val="500"/>
              </a:spcBef>
              <a:spcAft>
                <a:spcPts val="0"/>
              </a:spcAft>
              <a:buClr>
                <a:srgbClr val="525252"/>
              </a:buClr>
              <a:buSzPts val="2400"/>
              <a:buChar char="•"/>
              <a:defRPr>
                <a:solidFill>
                  <a:srgbClr val="525252"/>
                </a:solidFill>
              </a:defRPr>
            </a:lvl2pPr>
            <a:lvl3pPr marL="1371600" lvl="2" indent="-355600" algn="l">
              <a:lnSpc>
                <a:spcPct val="90000"/>
              </a:lnSpc>
              <a:spcBef>
                <a:spcPts val="500"/>
              </a:spcBef>
              <a:spcAft>
                <a:spcPts val="0"/>
              </a:spcAft>
              <a:buClr>
                <a:srgbClr val="525252"/>
              </a:buClr>
              <a:buSzPts val="2000"/>
              <a:buChar char="•"/>
              <a:defRPr>
                <a:solidFill>
                  <a:srgbClr val="525252"/>
                </a:solidFill>
              </a:defRPr>
            </a:lvl3pPr>
            <a:lvl4pPr marL="1828800" lvl="3" indent="-342900" algn="l">
              <a:lnSpc>
                <a:spcPct val="90000"/>
              </a:lnSpc>
              <a:spcBef>
                <a:spcPts val="500"/>
              </a:spcBef>
              <a:spcAft>
                <a:spcPts val="0"/>
              </a:spcAft>
              <a:buClr>
                <a:srgbClr val="525252"/>
              </a:buClr>
              <a:buSzPts val="1800"/>
              <a:buChar char="•"/>
              <a:defRPr>
                <a:solidFill>
                  <a:srgbClr val="525252"/>
                </a:solidFill>
              </a:defRPr>
            </a:lvl4pPr>
            <a:lvl5pPr marL="2286000" lvl="4" indent="-342900" algn="l">
              <a:lnSpc>
                <a:spcPct val="90000"/>
              </a:lnSpc>
              <a:spcBef>
                <a:spcPts val="500"/>
              </a:spcBef>
              <a:spcAft>
                <a:spcPts val="0"/>
              </a:spcAft>
              <a:buClr>
                <a:srgbClr val="525252"/>
              </a:buClr>
              <a:buSzPts val="1800"/>
              <a:buChar char="•"/>
              <a:defRPr>
                <a:solidFill>
                  <a:srgbClr val="52525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51"/>
          <p:cNvSpPr txBox="1">
            <a:spLocks noGrp="1"/>
          </p:cNvSpPr>
          <p:nvPr>
            <p:ph type="sldNum" idx="12"/>
          </p:nvPr>
        </p:nvSpPr>
        <p:spPr>
          <a:xfrm>
            <a:off x="11308111" y="6516409"/>
            <a:ext cx="731600" cy="311561"/>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or Transition_4">
  <p:cSld name="Color Transition_4">
    <p:spTree>
      <p:nvGrpSpPr>
        <p:cNvPr id="1" name="Shape 79"/>
        <p:cNvGrpSpPr/>
        <p:nvPr/>
      </p:nvGrpSpPr>
      <p:grpSpPr>
        <a:xfrm>
          <a:off x="0" y="0"/>
          <a:ext cx="0" cy="0"/>
          <a:chOff x="0" y="0"/>
          <a:chExt cx="0" cy="0"/>
        </a:xfrm>
      </p:grpSpPr>
      <p:sp>
        <p:nvSpPr>
          <p:cNvPr id="80" name="Google Shape;8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6"/>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6"/>
          <p:cNvSpPr/>
          <p:nvPr/>
        </p:nvSpPr>
        <p:spPr>
          <a:xfrm>
            <a:off x="838200" y="3163088"/>
            <a:ext cx="5478416" cy="265912"/>
          </a:xfrm>
          <a:prstGeom prst="rect">
            <a:avLst/>
          </a:prstGeom>
          <a:solidFill>
            <a:srgbClr val="69C8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85" name="Google Shape;85;p6"/>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9C8C3"/>
              </a:buClr>
              <a:buSzPts val="8000"/>
              <a:buFont typeface="Arial"/>
              <a:buNone/>
              <a:defRPr sz="8000" b="1">
                <a:solidFill>
                  <a:srgbClr val="69C8C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6"/>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6"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and blank">
  <p:cSld name="1_Title and blank">
    <p:spTree>
      <p:nvGrpSpPr>
        <p:cNvPr id="1" name="Shape 509"/>
        <p:cNvGrpSpPr/>
        <p:nvPr/>
      </p:nvGrpSpPr>
      <p:grpSpPr>
        <a:xfrm>
          <a:off x="0" y="0"/>
          <a:ext cx="0" cy="0"/>
          <a:chOff x="0" y="0"/>
          <a:chExt cx="0" cy="0"/>
        </a:xfrm>
      </p:grpSpPr>
      <p:sp>
        <p:nvSpPr>
          <p:cNvPr id="510" name="Google Shape;510;p52"/>
          <p:cNvSpPr/>
          <p:nvPr/>
        </p:nvSpPr>
        <p:spPr>
          <a:xfrm>
            <a:off x="0" y="0"/>
            <a:ext cx="11422600" cy="717200"/>
          </a:xfrm>
          <a:prstGeom prst="rect">
            <a:avLst/>
          </a:prstGeom>
          <a:solidFill>
            <a:srgbClr val="CF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CCCCCC"/>
              </a:solidFill>
              <a:latin typeface="Calibri"/>
              <a:ea typeface="Calibri"/>
              <a:cs typeface="Calibri"/>
              <a:sym typeface="Calibri"/>
            </a:endParaRPr>
          </a:p>
        </p:txBody>
      </p:sp>
      <p:sp>
        <p:nvSpPr>
          <p:cNvPr id="511" name="Google Shape;511;p52"/>
          <p:cNvSpPr/>
          <p:nvPr/>
        </p:nvSpPr>
        <p:spPr>
          <a:xfrm>
            <a:off x="0" y="816305"/>
            <a:ext cx="10119360" cy="51600"/>
          </a:xfrm>
          <a:prstGeom prst="rect">
            <a:avLst/>
          </a:prstGeom>
          <a:solidFill>
            <a:srgbClr val="CC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512" name="Google Shape;512;p52"/>
          <p:cNvPicPr preferRelativeResize="0"/>
          <p:nvPr/>
        </p:nvPicPr>
        <p:blipFill rotWithShape="1">
          <a:blip r:embed="rId2">
            <a:alphaModFix/>
          </a:blip>
          <a:srcRect/>
          <a:stretch/>
        </p:blipFill>
        <p:spPr>
          <a:xfrm>
            <a:off x="178067" y="6064333"/>
            <a:ext cx="1352599" cy="653267"/>
          </a:xfrm>
          <a:prstGeom prst="rect">
            <a:avLst/>
          </a:prstGeom>
          <a:noFill/>
          <a:ln>
            <a:noFill/>
          </a:ln>
        </p:spPr>
      </p:pic>
      <p:sp>
        <p:nvSpPr>
          <p:cNvPr id="513" name="Google Shape;513;p52"/>
          <p:cNvSpPr txBox="1">
            <a:spLocks noGrp="1"/>
          </p:cNvSpPr>
          <p:nvPr>
            <p:ph type="body" idx="1"/>
          </p:nvPr>
        </p:nvSpPr>
        <p:spPr>
          <a:xfrm>
            <a:off x="415600" y="42042"/>
            <a:ext cx="11007000" cy="600591"/>
          </a:xfrm>
          <a:prstGeom prst="rect">
            <a:avLst/>
          </a:prstGeom>
          <a:noFill/>
          <a:ln>
            <a:noFill/>
          </a:ln>
        </p:spPr>
        <p:txBody>
          <a:bodyPr spcFirstLastPara="1" wrap="square" lIns="91425" tIns="45700" rIns="91425" bIns="45700" anchor="ctr" anchorCtr="0">
            <a:normAutofit/>
          </a:bodyPr>
          <a:lstStyle>
            <a:lvl1pPr marL="457200" lvl="0" indent="-499554" algn="l">
              <a:lnSpc>
                <a:spcPct val="90000"/>
              </a:lnSpc>
              <a:spcBef>
                <a:spcPts val="1000"/>
              </a:spcBef>
              <a:spcAft>
                <a:spcPts val="0"/>
              </a:spcAft>
              <a:buClr>
                <a:srgbClr val="0070C0"/>
              </a:buClr>
              <a:buSzPts val="4267"/>
              <a:buChar char="•"/>
              <a:defRPr sz="4267" b="1">
                <a:solidFill>
                  <a:srgbClr val="0070C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52"/>
          <p:cNvSpPr txBox="1">
            <a:spLocks noGrp="1"/>
          </p:cNvSpPr>
          <p:nvPr>
            <p:ph type="sldNum" idx="12"/>
          </p:nvPr>
        </p:nvSpPr>
        <p:spPr>
          <a:xfrm>
            <a:off x="11308111" y="6516409"/>
            <a:ext cx="731600" cy="311561"/>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2525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515"/>
        <p:cNvGrpSpPr/>
        <p:nvPr/>
      </p:nvGrpSpPr>
      <p:grpSpPr>
        <a:xfrm>
          <a:off x="0" y="0"/>
          <a:ext cx="0" cy="0"/>
          <a:chOff x="0" y="0"/>
          <a:chExt cx="0" cy="0"/>
        </a:xfrm>
      </p:grpSpPr>
      <p:sp>
        <p:nvSpPr>
          <p:cNvPr id="516" name="Google Shape;516;p53"/>
          <p:cNvSpPr txBox="1">
            <a:spLocks noGrp="1"/>
          </p:cNvSpPr>
          <p:nvPr>
            <p:ph type="title"/>
          </p:nvPr>
        </p:nvSpPr>
        <p:spPr>
          <a:xfrm>
            <a:off x="179109" y="1816853"/>
            <a:ext cx="11860500" cy="7662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7" name="Google Shape;517;p53"/>
          <p:cNvSpPr txBox="1">
            <a:spLocks noGrp="1"/>
          </p:cNvSpPr>
          <p:nvPr>
            <p:ph type="body" idx="1"/>
          </p:nvPr>
        </p:nvSpPr>
        <p:spPr>
          <a:xfrm>
            <a:off x="179109" y="2743201"/>
            <a:ext cx="11860500" cy="34338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8" name="Google Shape;518;p53"/>
          <p:cNvSpPr txBox="1">
            <a:spLocks noGrp="1"/>
          </p:cNvSpPr>
          <p:nvPr>
            <p:ph type="sldNum" idx="12"/>
          </p:nvPr>
        </p:nvSpPr>
        <p:spPr>
          <a:xfrm>
            <a:off x="10668000" y="6356350"/>
            <a:ext cx="137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9" name="Google Shape;519;p53"/>
          <p:cNvSpPr txBox="1">
            <a:spLocks noGrp="1"/>
          </p:cNvSpPr>
          <p:nvPr>
            <p:ph type="body" idx="2"/>
          </p:nvPr>
        </p:nvSpPr>
        <p:spPr>
          <a:xfrm>
            <a:off x="328900" y="525995"/>
            <a:ext cx="7789800" cy="593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520"/>
        <p:cNvGrpSpPr/>
        <p:nvPr/>
      </p:nvGrpSpPr>
      <p:grpSpPr>
        <a:xfrm>
          <a:off x="0" y="0"/>
          <a:ext cx="0" cy="0"/>
          <a:chOff x="0" y="0"/>
          <a:chExt cx="0" cy="0"/>
        </a:xfrm>
      </p:grpSpPr>
      <p:sp>
        <p:nvSpPr>
          <p:cNvPr id="521" name="Google Shape;521;p5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3000"/>
              <a:buFont typeface="Calibri"/>
              <a:buNone/>
              <a:defRPr sz="3000" b="1" i="0">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2" name="Google Shape;522;p5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200"/>
              <a:buNone/>
              <a:defRPr sz="2200">
                <a:solidFill>
                  <a:srgbClr val="3F3F3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3" name="Google Shape;523;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6" name="Google Shape;526;p54"/>
          <p:cNvCxnSpPr/>
          <p:nvPr/>
        </p:nvCxnSpPr>
        <p:spPr>
          <a:xfrm>
            <a:off x="923925" y="4589463"/>
            <a:ext cx="10423500" cy="0"/>
          </a:xfrm>
          <a:prstGeom prst="straightConnector1">
            <a:avLst/>
          </a:prstGeom>
          <a:noFill/>
          <a:ln w="19050" cap="flat" cmpd="sng">
            <a:solidFill>
              <a:srgbClr val="00A84F"/>
            </a:solidFill>
            <a:prstDash val="solid"/>
            <a:miter lim="800000"/>
            <a:headEnd type="none" w="sm" len="sm"/>
            <a:tailEnd type="none" w="sm" len="sm"/>
          </a:ln>
        </p:spPr>
      </p:cxnSp>
      <p:pic>
        <p:nvPicPr>
          <p:cNvPr id="527" name="Google Shape;527;p54"/>
          <p:cNvPicPr preferRelativeResize="0"/>
          <p:nvPr/>
        </p:nvPicPr>
        <p:blipFill rotWithShape="1">
          <a:blip r:embed="rId3">
            <a:alphaModFix/>
          </a:blip>
          <a:srcRect/>
          <a:stretch/>
        </p:blipFill>
        <p:spPr>
          <a:xfrm>
            <a:off x="10528530" y="318498"/>
            <a:ext cx="1283880" cy="390419"/>
          </a:xfrm>
          <a:prstGeom prst="rect">
            <a:avLst/>
          </a:prstGeom>
          <a:noFill/>
          <a:ln>
            <a:noFill/>
          </a:ln>
        </p:spPr>
      </p:pic>
      <p:pic>
        <p:nvPicPr>
          <p:cNvPr id="528" name="Google Shape;528;p54" descr="Macintosh HD:Users:cdomaleski:Downloads:cc_2.png">
            <a:hlinkClick r:id="rId4"/>
          </p:cNvPr>
          <p:cNvPicPr preferRelativeResize="0"/>
          <p:nvPr/>
        </p:nvPicPr>
        <p:blipFill rotWithShape="1">
          <a:blip r:embed="rId5">
            <a:alphaModFix/>
          </a:blip>
          <a:srcRect/>
          <a:stretch/>
        </p:blipFill>
        <p:spPr>
          <a:xfrm>
            <a:off x="1878106" y="6370716"/>
            <a:ext cx="1062318" cy="33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bg>
      <p:bgPr>
        <a:solidFill>
          <a:srgbClr val="00A84F"/>
        </a:solidFill>
        <a:effectLst/>
      </p:bgPr>
    </p:bg>
    <p:spTree>
      <p:nvGrpSpPr>
        <p:cNvPr id="1" name="Shape 529"/>
        <p:cNvGrpSpPr/>
        <p:nvPr/>
      </p:nvGrpSpPr>
      <p:grpSpPr>
        <a:xfrm>
          <a:off x="0" y="0"/>
          <a:ext cx="0" cy="0"/>
          <a:chOff x="0" y="0"/>
          <a:chExt cx="0" cy="0"/>
        </a:xfrm>
      </p:grpSpPr>
      <p:sp>
        <p:nvSpPr>
          <p:cNvPr id="530" name="Google Shape;530;p5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000"/>
              <a:buFont typeface="Calibri"/>
              <a:buNone/>
              <a:defRPr sz="30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5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2" name="Google Shape;532;p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5" name="Google Shape;535;p55"/>
          <p:cNvCxnSpPr/>
          <p:nvPr/>
        </p:nvCxnSpPr>
        <p:spPr>
          <a:xfrm>
            <a:off x="923925" y="4589463"/>
            <a:ext cx="10423500" cy="0"/>
          </a:xfrm>
          <a:prstGeom prst="straightConnector1">
            <a:avLst/>
          </a:prstGeom>
          <a:noFill/>
          <a:ln w="19050" cap="flat" cmpd="sng">
            <a:solidFill>
              <a:schemeClr val="lt1"/>
            </a:solidFill>
            <a:prstDash val="solid"/>
            <a:miter lim="800000"/>
            <a:headEnd type="none" w="sm" len="sm"/>
            <a:tailEnd type="none" w="sm" len="sm"/>
          </a:ln>
        </p:spPr>
      </p:cxnSp>
      <p:pic>
        <p:nvPicPr>
          <p:cNvPr id="536" name="Google Shape;536;p55"/>
          <p:cNvPicPr preferRelativeResize="0"/>
          <p:nvPr/>
        </p:nvPicPr>
        <p:blipFill rotWithShape="1">
          <a:blip r:embed="rId2">
            <a:alphaModFix/>
          </a:blip>
          <a:srcRect/>
          <a:stretch/>
        </p:blipFill>
        <p:spPr>
          <a:xfrm>
            <a:off x="10528531" y="318498"/>
            <a:ext cx="1283876" cy="390419"/>
          </a:xfrm>
          <a:prstGeom prst="rect">
            <a:avLst/>
          </a:prstGeom>
          <a:noFill/>
          <a:ln>
            <a:noFill/>
          </a:ln>
        </p:spPr>
      </p:pic>
      <p:pic>
        <p:nvPicPr>
          <p:cNvPr id="537" name="Google Shape;537;p55" descr="Macintosh HD:Users:cdomaleski:Downloads:cc_2.png">
            <a:hlinkClick r:id="rId3"/>
          </p:cNvPr>
          <p:cNvPicPr preferRelativeResize="0"/>
          <p:nvPr/>
        </p:nvPicPr>
        <p:blipFill rotWithShape="1">
          <a:blip r:embed="rId4">
            <a:alphaModFix/>
          </a:blip>
          <a:srcRect/>
          <a:stretch/>
        </p:blipFill>
        <p:spPr>
          <a:xfrm>
            <a:off x="1878106" y="6370716"/>
            <a:ext cx="1062318" cy="33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38"/>
        <p:cNvGrpSpPr/>
        <p:nvPr/>
      </p:nvGrpSpPr>
      <p:grpSpPr>
        <a:xfrm>
          <a:off x="0" y="0"/>
          <a:ext cx="0" cy="0"/>
          <a:chOff x="0" y="0"/>
          <a:chExt cx="0" cy="0"/>
        </a:xfrm>
      </p:grpSpPr>
      <p:sp>
        <p:nvSpPr>
          <p:cNvPr id="539" name="Google Shape;539;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42" name="Google Shape;542;p56"/>
          <p:cNvPicPr preferRelativeResize="0"/>
          <p:nvPr/>
        </p:nvPicPr>
        <p:blipFill rotWithShape="1">
          <a:blip r:embed="rId2">
            <a:alphaModFix/>
          </a:blip>
          <a:srcRect/>
          <a:stretch/>
        </p:blipFill>
        <p:spPr>
          <a:xfrm>
            <a:off x="10528530" y="318498"/>
            <a:ext cx="1283880" cy="390419"/>
          </a:xfrm>
          <a:prstGeom prst="rect">
            <a:avLst/>
          </a:prstGeom>
          <a:noFill/>
          <a:ln>
            <a:noFill/>
          </a:ln>
        </p:spPr>
      </p:pic>
      <p:pic>
        <p:nvPicPr>
          <p:cNvPr id="543" name="Google Shape;543;p56" descr="Macintosh HD:Users:cdomaleski:Downloads:cc_2.png">
            <a:hlinkClick r:id="rId3"/>
          </p:cNvPr>
          <p:cNvPicPr preferRelativeResize="0"/>
          <p:nvPr/>
        </p:nvPicPr>
        <p:blipFill rotWithShape="1">
          <a:blip r:embed="rId4">
            <a:alphaModFix/>
          </a:blip>
          <a:srcRect/>
          <a:stretch/>
        </p:blipFill>
        <p:spPr>
          <a:xfrm>
            <a:off x="1878106" y="6370716"/>
            <a:ext cx="1062318" cy="33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boxes with icons">
  <p:cSld name="Content boxes with icons">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 name="Google Shape;91;p7"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92" name="Google Shape;92;p7"/>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800" b="1">
                <a:solidFill>
                  <a:srgbClr val="5FAADE"/>
                </a:solidFill>
                <a:latin typeface="Arial"/>
                <a:ea typeface="Arial"/>
                <a:cs typeface="Arial"/>
                <a:sym typeface="Arial"/>
              </a:rPr>
              <a:t>‹#›</a:t>
            </a:fld>
            <a:endParaRPr sz="2800" b="1">
              <a:solidFill>
                <a:srgbClr val="5FAADE"/>
              </a:solidFill>
              <a:latin typeface="Arial"/>
              <a:ea typeface="Arial"/>
              <a:cs typeface="Arial"/>
              <a:sym typeface="Arial"/>
            </a:endParaRPr>
          </a:p>
        </p:txBody>
      </p:sp>
      <p:cxnSp>
        <p:nvCxnSpPr>
          <p:cNvPr id="93" name="Google Shape;93;p7"/>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icon">
  <p:cSld name="Title, Content, and icon">
    <p:spTree>
      <p:nvGrpSpPr>
        <p:cNvPr id="1" name="Shape 94"/>
        <p:cNvGrpSpPr/>
        <p:nvPr/>
      </p:nvGrpSpPr>
      <p:grpSpPr>
        <a:xfrm>
          <a:off x="0" y="0"/>
          <a:ext cx="0" cy="0"/>
          <a:chOff x="0" y="0"/>
          <a:chExt cx="0" cy="0"/>
        </a:xfrm>
      </p:grpSpPr>
      <p:sp>
        <p:nvSpPr>
          <p:cNvPr id="95" name="Google Shape;95;p8"/>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B71"/>
              </a:buClr>
              <a:buSzPts val="2400"/>
              <a:buFont typeface="Arial"/>
              <a:buNone/>
              <a:defRPr sz="2400"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8"/>
          <p:cNvSpPr txBox="1">
            <a:spLocks noGrp="1"/>
          </p:cNvSpPr>
          <p:nvPr>
            <p:ph type="body" idx="1"/>
          </p:nvPr>
        </p:nvSpPr>
        <p:spPr>
          <a:xfrm>
            <a:off x="2280356" y="1365955"/>
            <a:ext cx="9073444" cy="443835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marL="914400" lvl="1" indent="-3810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marL="1371600" lvl="2" indent="-355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marL="1828800" lvl="3"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marL="2286000" lvl="4" indent="-3429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8"/>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 name="Google Shape;98;p8"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
        <p:nvSpPr>
          <p:cNvPr id="99" name="Google Shape;99;p8"/>
          <p:cNvSpPr txBox="1"/>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800" b="1">
                <a:solidFill>
                  <a:srgbClr val="5FAADE"/>
                </a:solidFill>
                <a:latin typeface="Arial"/>
                <a:ea typeface="Arial"/>
                <a:cs typeface="Arial"/>
                <a:sym typeface="Arial"/>
              </a:rPr>
              <a:t>‹#›</a:t>
            </a:fld>
            <a:endParaRPr sz="2800" b="1">
              <a:solidFill>
                <a:srgbClr val="5FAADE"/>
              </a:solidFill>
              <a:latin typeface="Arial"/>
              <a:ea typeface="Arial"/>
              <a:cs typeface="Arial"/>
              <a:sym typeface="Arial"/>
            </a:endParaRPr>
          </a:p>
        </p:txBody>
      </p:sp>
      <p:cxnSp>
        <p:nvCxnSpPr>
          <p:cNvPr id="100" name="Google Shape;100;p8"/>
          <p:cNvCxnSpPr/>
          <p:nvPr/>
        </p:nvCxnSpPr>
        <p:spPr>
          <a:xfrm rot="10800000">
            <a:off x="491447" y="733806"/>
            <a:ext cx="11209106" cy="0"/>
          </a:xfrm>
          <a:prstGeom prst="straightConnector1">
            <a:avLst/>
          </a:prstGeom>
          <a:noFill/>
          <a:ln w="9525" cap="flat" cmpd="sng">
            <a:solidFill>
              <a:srgbClr val="7F7F7F"/>
            </a:solidFill>
            <a:prstDash val="solid"/>
            <a:miter lim="800000"/>
            <a:headEnd type="none" w="sm" len="sm"/>
            <a:tailEnd type="none" w="sm" len="sm"/>
          </a:ln>
        </p:spPr>
      </p:cxnSp>
      <p:sp>
        <p:nvSpPr>
          <p:cNvPr id="101" name="Google Shape;101;p8"/>
          <p:cNvSpPr txBox="1">
            <a:spLocks noGrp="1"/>
          </p:cNvSpPr>
          <p:nvPr>
            <p:ph type="body" idx="2"/>
          </p:nvPr>
        </p:nvSpPr>
        <p:spPr>
          <a:xfrm>
            <a:off x="412619" y="903288"/>
            <a:ext cx="5943732"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b="1">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lor Transition_2">
  <p:cSld name="Color Transition_2">
    <p:spTree>
      <p:nvGrpSpPr>
        <p:cNvPr id="1" name="Shape 102"/>
        <p:cNvGrpSpPr/>
        <p:nvPr/>
      </p:nvGrpSpPr>
      <p:grpSpPr>
        <a:xfrm>
          <a:off x="0" y="0"/>
          <a:ext cx="0" cy="0"/>
          <a:chOff x="0" y="0"/>
          <a:chExt cx="0" cy="0"/>
        </a:xfrm>
      </p:grpSpPr>
      <p:sp>
        <p:nvSpPr>
          <p:cNvPr id="103" name="Google Shape;10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9"/>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9"/>
          <p:cNvSpPr/>
          <p:nvPr/>
        </p:nvSpPr>
        <p:spPr>
          <a:xfrm>
            <a:off x="838200" y="3163088"/>
            <a:ext cx="5478416" cy="265912"/>
          </a:xfrm>
          <a:prstGeom prst="rect">
            <a:avLst/>
          </a:prstGeom>
          <a:solidFill>
            <a:srgbClr val="F3A5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108" name="Google Shape;108;p9"/>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3A51E"/>
              </a:buClr>
              <a:buSzPts val="8000"/>
              <a:buFont typeface="Arial"/>
              <a:buNone/>
              <a:defRPr sz="8000" b="1">
                <a:solidFill>
                  <a:srgbClr val="F3A51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9"/>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9"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r Transition_5">
  <p:cSld name="Color Transition_5">
    <p:spTree>
      <p:nvGrpSpPr>
        <p:cNvPr id="1" name="Shape 111"/>
        <p:cNvGrpSpPr/>
        <p:nvPr/>
      </p:nvGrpSpPr>
      <p:grpSpPr>
        <a:xfrm>
          <a:off x="0" y="0"/>
          <a:ext cx="0" cy="0"/>
          <a:chOff x="0" y="0"/>
          <a:chExt cx="0" cy="0"/>
        </a:xfrm>
      </p:grpSpPr>
      <p:sp>
        <p:nvSpPr>
          <p:cNvPr id="112" name="Google Shape;1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0"/>
          <p:cNvSpPr/>
          <p:nvPr/>
        </p:nvSpPr>
        <p:spPr>
          <a:xfrm>
            <a:off x="-4842" y="6042335"/>
            <a:ext cx="12196842" cy="868224"/>
          </a:xfrm>
          <a:prstGeom prst="rect">
            <a:avLst/>
          </a:prstGeom>
          <a:solidFill>
            <a:srgbClr val="00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0"/>
          <p:cNvSpPr/>
          <p:nvPr/>
        </p:nvSpPr>
        <p:spPr>
          <a:xfrm>
            <a:off x="838200" y="3163088"/>
            <a:ext cx="5478416" cy="265912"/>
          </a:xfrm>
          <a:prstGeom prst="rect">
            <a:avLst/>
          </a:prstGeom>
          <a:solidFill>
            <a:srgbClr val="39A1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F3A5B"/>
              </a:solidFill>
              <a:latin typeface="Calibri"/>
              <a:ea typeface="Calibri"/>
              <a:cs typeface="Calibri"/>
              <a:sym typeface="Calibri"/>
            </a:endParaRPr>
          </a:p>
        </p:txBody>
      </p:sp>
      <p:sp>
        <p:nvSpPr>
          <p:cNvPr id="117" name="Google Shape;117;p10"/>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9A1BF"/>
              </a:buClr>
              <a:buSzPts val="8000"/>
              <a:buFont typeface="Arial"/>
              <a:buNone/>
              <a:defRPr sz="8000" b="1">
                <a:solidFill>
                  <a:srgbClr val="39A1B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0"/>
          <p:cNvSpPr txBox="1">
            <a:spLocks noGrp="1"/>
          </p:cNvSpPr>
          <p:nvPr>
            <p:ph type="body" idx="1"/>
          </p:nvPr>
        </p:nvSpPr>
        <p:spPr>
          <a:xfrm>
            <a:off x="838200" y="3746980"/>
            <a:ext cx="10050416" cy="555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10" descr="Mississi[ppi Department of Education logo"/>
          <p:cNvPicPr preferRelativeResize="0"/>
          <p:nvPr/>
        </p:nvPicPr>
        <p:blipFill rotWithShape="1">
          <a:blip r:embed="rId2">
            <a:alphaModFix/>
          </a:blip>
          <a:srcRect/>
          <a:stretch/>
        </p:blipFill>
        <p:spPr>
          <a:xfrm>
            <a:off x="10619352" y="6229714"/>
            <a:ext cx="1238172" cy="44281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0" name="Google Shape;3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tinyurl.com/9ns2ruyk"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hyperlink" Target="http://tinyurl.com/cwedz9x3"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http://tinyurl.com/2p9tn98z"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tinyurl.com/mu78szjc"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tinyurl.com/yc6uuhvj"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hyperlink" Target="http://tinyurl.com/mbb7f5a"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
        <p:nvSpPr>
          <p:cNvPr id="549" name="Google Shape;549;p57"/>
          <p:cNvSpPr txBox="1">
            <a:spLocks noGrp="1"/>
          </p:cNvSpPr>
          <p:nvPr>
            <p:ph type="ctrTitle"/>
          </p:nvPr>
        </p:nvSpPr>
        <p:spPr>
          <a:xfrm>
            <a:off x="617584" y="835572"/>
            <a:ext cx="10050416" cy="2119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6000"/>
              <a:buFont typeface="Arial"/>
              <a:buNone/>
            </a:pPr>
            <a:r>
              <a:rPr lang="en-US" sz="6000">
                <a:latin typeface="Arial"/>
                <a:ea typeface="Arial"/>
                <a:cs typeface="Arial"/>
                <a:sym typeface="Arial"/>
              </a:rPr>
              <a:t>Accountability Task Force</a:t>
            </a:r>
            <a:endParaRPr sz="6000"/>
          </a:p>
        </p:txBody>
      </p:sp>
      <p:sp>
        <p:nvSpPr>
          <p:cNvPr id="550" name="Google Shape;550;p57"/>
          <p:cNvSpPr txBox="1"/>
          <p:nvPr/>
        </p:nvSpPr>
        <p:spPr>
          <a:xfrm>
            <a:off x="685799" y="3609975"/>
            <a:ext cx="3952875" cy="5524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3B71"/>
                </a:solidFill>
              </a:rPr>
              <a:t>February 23, 2024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F560-5543-5C6D-4F64-21783D643A11}"/>
              </a:ext>
            </a:extLst>
          </p:cNvPr>
          <p:cNvSpPr>
            <a:spLocks noGrp="1"/>
          </p:cNvSpPr>
          <p:nvPr>
            <p:ph type="title"/>
          </p:nvPr>
        </p:nvSpPr>
        <p:spPr/>
        <p:txBody>
          <a:bodyPr/>
          <a:lstStyle/>
          <a:p>
            <a:r>
              <a:rPr lang="en-US" dirty="0"/>
              <a:t>Section 6: Growth</a:t>
            </a:r>
          </a:p>
        </p:txBody>
      </p:sp>
      <p:sp>
        <p:nvSpPr>
          <p:cNvPr id="3" name="Text Placeholder 2">
            <a:extLst>
              <a:ext uri="{FF2B5EF4-FFF2-40B4-BE49-F238E27FC236}">
                <a16:creationId xmlns:a16="http://schemas.microsoft.com/office/drawing/2014/main" id="{C2A79BF9-30E5-EC9E-47B2-A717E2491887}"/>
              </a:ext>
            </a:extLst>
          </p:cNvPr>
          <p:cNvSpPr>
            <a:spLocks noGrp="1"/>
          </p:cNvSpPr>
          <p:nvPr>
            <p:ph type="body" idx="1"/>
          </p:nvPr>
        </p:nvSpPr>
        <p:spPr/>
        <p:txBody>
          <a:bodyPr>
            <a:normAutofit/>
          </a:bodyPr>
          <a:lstStyle/>
          <a:p>
            <a:pPr marL="50800" indent="0">
              <a:buNone/>
            </a:pPr>
            <a:r>
              <a:rPr lang="en-US" sz="1800" dirty="0">
                <a:solidFill>
                  <a:schemeClr val="tx1"/>
                </a:solidFill>
              </a:rPr>
              <a:t>6.2  Additional weight in the numerator is given for the following increases:</a:t>
            </a:r>
          </a:p>
          <a:p>
            <a:pPr marL="50800" indent="0">
              <a:buNone/>
            </a:pPr>
            <a:r>
              <a:rPr lang="en-US" sz="1800" dirty="0">
                <a:solidFill>
                  <a:schemeClr val="tx1"/>
                </a:solidFill>
              </a:rPr>
              <a:t>•  Staying at Advanced from one (1) year to the next will be given a weight = 1.25.</a:t>
            </a:r>
          </a:p>
          <a:p>
            <a:pPr marL="50800" indent="0">
              <a:buNone/>
            </a:pPr>
            <a:r>
              <a:rPr lang="en-US" sz="1800" dirty="0">
                <a:solidFill>
                  <a:schemeClr val="tx1"/>
                </a:solidFill>
              </a:rPr>
              <a:t>•  Any increase of two (2) or more performance/proficiency levels will be given a weight = 1.25.</a:t>
            </a:r>
          </a:p>
          <a:p>
            <a:pPr marL="50800" indent="0">
              <a:buNone/>
            </a:pPr>
            <a:r>
              <a:rPr lang="en-US" sz="1800" dirty="0">
                <a:solidFill>
                  <a:schemeClr val="tx1"/>
                </a:solidFill>
              </a:rPr>
              <a:t>•  Any increase to the highest performance/proficiency level will be given a weight = 1.25.</a:t>
            </a:r>
          </a:p>
          <a:p>
            <a:pPr marL="50800" indent="0">
              <a:buNone/>
            </a:pPr>
            <a:r>
              <a:rPr lang="en-US" sz="1800" dirty="0">
                <a:solidFill>
                  <a:schemeClr val="tx1"/>
                </a:solidFill>
              </a:rPr>
              <a:t> Note:  </a:t>
            </a:r>
            <a:r>
              <a:rPr lang="en-US" sz="1800" strike="sngStrike" dirty="0">
                <a:solidFill>
                  <a:srgbClr val="FF0000"/>
                </a:solidFill>
              </a:rPr>
              <a:t>Because additional weight is given, it is mathematically possible for a school or district’s growth value to be greater than 100 points for any/all of the four (4) growth </a:t>
            </a:r>
            <a:r>
              <a:rPr lang="en-US" sz="1800" strike="sngStrike" dirty="0" err="1">
                <a:solidFill>
                  <a:srgbClr val="FF0000"/>
                </a:solidFill>
              </a:rPr>
              <a:t>components.</a:t>
            </a:r>
            <a:r>
              <a:rPr lang="en-US" sz="1800" u="sng" dirty="0" err="1">
                <a:solidFill>
                  <a:srgbClr val="FF0000"/>
                </a:solidFill>
                <a:effectLst/>
                <a:latin typeface="Calibri" panose="020F0502020204030204" pitchFamily="34" charset="0"/>
                <a:ea typeface="Calibri" panose="020F0502020204030204" pitchFamily="34" charset="0"/>
              </a:rPr>
              <a:t>Although</a:t>
            </a:r>
            <a:r>
              <a:rPr lang="en-US" sz="1800" u="sng" dirty="0">
                <a:solidFill>
                  <a:srgbClr val="FF0000"/>
                </a:solidFill>
                <a:effectLst/>
                <a:latin typeface="Calibri" panose="020F0502020204030204" pitchFamily="34" charset="0"/>
                <a:ea typeface="Calibri" panose="020F0502020204030204" pitchFamily="34" charset="0"/>
              </a:rPr>
              <a:t> this section allows for additional weight, no component may exceed the allocated points for that component.</a:t>
            </a:r>
            <a:endParaRPr lang="en-US" sz="1800" u="sng" dirty="0">
              <a:solidFill>
                <a:srgbClr val="FF0000"/>
              </a:solidFill>
            </a:endParaRPr>
          </a:p>
        </p:txBody>
      </p:sp>
    </p:spTree>
    <p:extLst>
      <p:ext uri="{BB962C8B-B14F-4D97-AF65-F5344CB8AC3E}">
        <p14:creationId xmlns:p14="http://schemas.microsoft.com/office/powerpoint/2010/main" val="236760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8AA8-11DD-93B7-1BC0-2ACFB788C88B}"/>
              </a:ext>
            </a:extLst>
          </p:cNvPr>
          <p:cNvSpPr>
            <a:spLocks noGrp="1"/>
          </p:cNvSpPr>
          <p:nvPr>
            <p:ph type="title"/>
          </p:nvPr>
        </p:nvSpPr>
        <p:spPr/>
        <p:txBody>
          <a:bodyPr/>
          <a:lstStyle/>
          <a:p>
            <a:r>
              <a:rPr lang="en-US" dirty="0"/>
              <a:t>Section 9: Acceleration</a:t>
            </a:r>
          </a:p>
        </p:txBody>
      </p:sp>
      <p:sp>
        <p:nvSpPr>
          <p:cNvPr id="3" name="Text Placeholder 2">
            <a:extLst>
              <a:ext uri="{FF2B5EF4-FFF2-40B4-BE49-F238E27FC236}">
                <a16:creationId xmlns:a16="http://schemas.microsoft.com/office/drawing/2014/main" id="{D076EF8B-5F8C-89CB-B977-CAA54D0E437B}"/>
              </a:ext>
            </a:extLst>
          </p:cNvPr>
          <p:cNvSpPr>
            <a:spLocks noGrp="1"/>
          </p:cNvSpPr>
          <p:nvPr>
            <p:ph type="body" idx="1"/>
          </p:nvPr>
        </p:nvSpPr>
        <p:spPr/>
        <p:txBody>
          <a:bodyPr/>
          <a:lstStyle/>
          <a:p>
            <a:pPr marL="50800" indent="0">
              <a:buNone/>
            </a:pPr>
            <a:r>
              <a:rPr lang="en-US" sz="1800" u="none" strike="noStrike" dirty="0">
                <a:solidFill>
                  <a:schemeClr val="tx1"/>
                </a:solidFill>
                <a:effectLst/>
                <a:latin typeface="Calibri" panose="020F0502020204030204" pitchFamily="34" charset="0"/>
                <a:ea typeface="Calibri" panose="020F0502020204030204" pitchFamily="34" charset="0"/>
              </a:rPr>
              <a:t>9.3  The Acceleration component will consist of a Participation</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and a Performance component.  Each of these components will have a score calculated by dividing the numerator by the denominator and multiplying the resulting value by 50. These two</a:t>
            </a:r>
            <a:r>
              <a:rPr lang="en-US" sz="1800" u="none" strike="noStrike" spc="-50"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(2)</a:t>
            </a:r>
            <a:r>
              <a:rPr lang="en-US" sz="1800" u="none" strike="noStrike" spc="-50"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component</a:t>
            </a:r>
            <a:r>
              <a:rPr lang="en-US" sz="1800" u="none" strike="sngStrike" dirty="0">
                <a:solidFill>
                  <a:schemeClr val="tx1"/>
                </a:solidFill>
                <a:effectLst/>
                <a:latin typeface="Calibri" panose="020F0502020204030204" pitchFamily="34" charset="0"/>
                <a:ea typeface="Calibri" panose="020F0502020204030204" pitchFamily="34" charset="0"/>
              </a:rPr>
              <a:t>s</a:t>
            </a:r>
            <a:r>
              <a:rPr lang="en-US" sz="1800" u="none" strike="noStrike" dirty="0">
                <a:solidFill>
                  <a:schemeClr val="tx1"/>
                </a:solidFill>
                <a:effectLst/>
                <a:latin typeface="Calibri" panose="020F0502020204030204" pitchFamily="34" charset="0"/>
                <a:ea typeface="Calibri" panose="020F0502020204030204" pitchFamily="34" charset="0"/>
              </a:rPr>
              <a:t> scores</a:t>
            </a:r>
            <a:r>
              <a:rPr lang="en-US" sz="1800" u="none" strike="noStrike" spc="-2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will</a:t>
            </a:r>
            <a:r>
              <a:rPr lang="en-US" sz="1800" u="none" strike="noStrike" spc="-55" dirty="0">
                <a:solidFill>
                  <a:schemeClr val="tx1"/>
                </a:solidFill>
                <a:effectLst/>
                <a:latin typeface="Calibri" panose="020F0502020204030204" pitchFamily="34" charset="0"/>
                <a:ea typeface="Calibri" panose="020F0502020204030204" pitchFamily="34" charset="0"/>
              </a:rPr>
              <a:t> then </a:t>
            </a:r>
            <a:r>
              <a:rPr lang="en-US" sz="1800" u="none" strike="noStrike" dirty="0">
                <a:solidFill>
                  <a:schemeClr val="tx1"/>
                </a:solidFill>
                <a:effectLst/>
                <a:latin typeface="Calibri" panose="020F0502020204030204" pitchFamily="34" charset="0"/>
                <a:ea typeface="Calibri" panose="020F0502020204030204" pitchFamily="34" charset="0"/>
              </a:rPr>
              <a:t>be</a:t>
            </a:r>
            <a:r>
              <a:rPr lang="en-US" sz="1800" u="none" strike="noStrike" spc="-55" dirty="0">
                <a:solidFill>
                  <a:schemeClr val="tx1"/>
                </a:solidFill>
                <a:effectLst/>
                <a:latin typeface="Calibri" panose="020F0502020204030204" pitchFamily="34" charset="0"/>
                <a:ea typeface="Calibri" panose="020F0502020204030204" pitchFamily="34" charset="0"/>
              </a:rPr>
              <a:t> added together </a:t>
            </a:r>
            <a:r>
              <a:rPr lang="en-US" sz="1800" u="none" strike="noStrike" spc="-45" dirty="0">
                <a:solidFill>
                  <a:schemeClr val="tx1"/>
                </a:solidFill>
                <a:effectLst/>
                <a:latin typeface="Calibri" panose="020F0502020204030204" pitchFamily="34" charset="0"/>
                <a:ea typeface="Calibri" panose="020F0502020204030204" pitchFamily="34" charset="0"/>
              </a:rPr>
              <a:t>and reported </a:t>
            </a:r>
            <a:r>
              <a:rPr lang="en-US" sz="1800" u="none" strike="noStrike" spc="-50" dirty="0">
                <a:solidFill>
                  <a:schemeClr val="tx1"/>
                </a:solidFill>
                <a:effectLst/>
                <a:latin typeface="Calibri" panose="020F0502020204030204" pitchFamily="34" charset="0"/>
                <a:ea typeface="Calibri" panose="020F0502020204030204" pitchFamily="34" charset="0"/>
              </a:rPr>
              <a:t>as </a:t>
            </a:r>
            <a:r>
              <a:rPr lang="en-US" sz="1800" u="none" strike="noStrike" dirty="0">
                <a:solidFill>
                  <a:schemeClr val="tx1"/>
                </a:solidFill>
                <a:effectLst/>
                <a:latin typeface="Calibri" panose="020F0502020204030204" pitchFamily="34" charset="0"/>
                <a:ea typeface="Calibri" panose="020F0502020204030204" pitchFamily="34" charset="0"/>
              </a:rPr>
              <a:t>one</a:t>
            </a:r>
            <a:r>
              <a:rPr lang="en-US" sz="1800" u="none" strike="noStrike" spc="-5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(1)</a:t>
            </a:r>
            <a:r>
              <a:rPr lang="en-US" sz="1800" u="none" strike="noStrike" spc="-50"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score</a:t>
            </a:r>
            <a:r>
              <a:rPr lang="en-US" sz="1800" u="none" strike="noStrike" spc="-5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worth </a:t>
            </a:r>
            <a:r>
              <a:rPr lang="en-US" sz="1800" u="sng" strike="noStrike" dirty="0">
                <a:solidFill>
                  <a:srgbClr val="FF0000"/>
                </a:solidFill>
                <a:effectLst/>
                <a:latin typeface="Calibri" panose="020F0502020204030204" pitchFamily="34" charset="0"/>
                <a:ea typeface="Calibri" panose="020F0502020204030204" pitchFamily="34" charset="0"/>
              </a:rPr>
              <a:t>a maximum of</a:t>
            </a:r>
            <a:r>
              <a:rPr lang="en-US" sz="1800" u="none" strike="noStrike" spc="-45" dirty="0">
                <a:solidFill>
                  <a:srgbClr val="FF0000"/>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fifty</a:t>
            </a:r>
            <a:r>
              <a:rPr lang="en-US" sz="1800" u="none" strike="noStrike" spc="-30"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(50)</a:t>
            </a:r>
            <a:r>
              <a:rPr lang="en-US" sz="1800" u="none" strike="noStrike" spc="-50"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points.</a:t>
            </a:r>
          </a:p>
          <a:p>
            <a:pPr marL="50800" indent="0">
              <a:buNone/>
            </a:pPr>
            <a:r>
              <a:rPr lang="en-US" sz="1800" u="none" strike="noStrike" dirty="0">
                <a:solidFill>
                  <a:schemeClr val="tx1"/>
                </a:solidFill>
                <a:effectLst/>
                <a:latin typeface="Calibri" panose="020F0502020204030204" pitchFamily="34" charset="0"/>
                <a:ea typeface="Calibri" panose="020F0502020204030204" pitchFamily="34" charset="0"/>
              </a:rPr>
              <a:t>9.6  For</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students taking</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and passing</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multiple</a:t>
            </a:r>
            <a:r>
              <a:rPr lang="en-US" sz="1800" u="none" strike="noStrike" spc="-10"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dual</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credit courses,</a:t>
            </a:r>
            <a:r>
              <a:rPr lang="en-US" sz="1800" u="none" strike="noStrike" spc="-10" dirty="0">
                <a:solidFill>
                  <a:schemeClr val="tx1"/>
                </a:solidFill>
                <a:effectLst/>
                <a:latin typeface="Calibri" panose="020F0502020204030204" pitchFamily="34" charset="0"/>
                <a:ea typeface="Calibri" panose="020F0502020204030204" pitchFamily="34" charset="0"/>
              </a:rPr>
              <a:t> </a:t>
            </a:r>
            <a:r>
              <a:rPr lang="en-US" sz="1800" strike="sngStrike" spc="-10" dirty="0">
                <a:solidFill>
                  <a:srgbClr val="FF0000"/>
                </a:solidFill>
                <a:effectLst/>
                <a:latin typeface="Calibri" panose="020F0502020204030204" pitchFamily="34" charset="0"/>
                <a:ea typeface="Calibri" panose="020F0502020204030204" pitchFamily="34" charset="0"/>
              </a:rPr>
              <a:t>the </a:t>
            </a:r>
            <a:r>
              <a:rPr lang="en-US" sz="1800" u="none" strike="noStrike" dirty="0">
                <a:solidFill>
                  <a:schemeClr val="tx1"/>
                </a:solidFill>
                <a:effectLst/>
                <a:latin typeface="Calibri" panose="020F0502020204030204" pitchFamily="34" charset="0"/>
                <a:ea typeface="Calibri" panose="020F0502020204030204" pitchFamily="34" charset="0"/>
              </a:rPr>
              <a:t>additional</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none" strike="noStrike" dirty="0">
                <a:solidFill>
                  <a:schemeClr val="tx1"/>
                </a:solidFill>
                <a:effectLst/>
                <a:latin typeface="Calibri" panose="020F0502020204030204" pitchFamily="34" charset="0"/>
                <a:ea typeface="Calibri" panose="020F0502020204030204" pitchFamily="34" charset="0"/>
              </a:rPr>
              <a:t>weighting</a:t>
            </a:r>
            <a:r>
              <a:rPr lang="en-US" sz="1800" u="none" strike="noStrike" spc="-5" dirty="0">
                <a:solidFill>
                  <a:schemeClr val="tx1"/>
                </a:solidFill>
                <a:effectLst/>
                <a:latin typeface="Calibri" panose="020F0502020204030204" pitchFamily="34" charset="0"/>
                <a:ea typeface="Calibri" panose="020F0502020204030204" pitchFamily="34" charset="0"/>
              </a:rPr>
              <a:t> </a:t>
            </a:r>
            <a:r>
              <a:rPr lang="en-US" sz="1800" u="sng" strike="noStrike" spc="-5" dirty="0">
                <a:solidFill>
                  <a:srgbClr val="FF0000"/>
                </a:solidFill>
                <a:effectLst/>
                <a:latin typeface="Calibri" panose="020F0502020204030204" pitchFamily="34" charset="0"/>
                <a:ea typeface="Calibri" panose="020F0502020204030204" pitchFamily="34" charset="0"/>
              </a:rPr>
              <a:t>will be applied to the numerator consistent with Section 9.4.3 in the participation calculation. </a:t>
            </a:r>
            <a:r>
              <a:rPr lang="en-US" sz="1800" strike="sngStrike" spc="-5" dirty="0">
                <a:solidFill>
                  <a:srgbClr val="FF0000"/>
                </a:solidFill>
                <a:latin typeface="Calibri" panose="020F0502020204030204" pitchFamily="34" charset="0"/>
                <a:ea typeface="Calibri" panose="020F0502020204030204" pitchFamily="34" charset="0"/>
              </a:rPr>
              <a:t>u</a:t>
            </a:r>
            <a:r>
              <a:rPr lang="en-US" sz="1800" strike="sngStrike" spc="-5" dirty="0">
                <a:solidFill>
                  <a:srgbClr val="FF0000"/>
                </a:solidFill>
                <a:effectLst/>
                <a:latin typeface="Calibri" panose="020F0502020204030204" pitchFamily="34" charset="0"/>
                <a:ea typeface="Calibri" panose="020F0502020204030204" pitchFamily="34" charset="0"/>
              </a:rPr>
              <a:t>sed in the participation calculations will be applied.</a:t>
            </a:r>
            <a:endParaRPr lang="en-US" sz="1800" u="sng" strike="noStrike" dirty="0">
              <a:solidFill>
                <a:srgbClr val="FF0000"/>
              </a:solidFill>
              <a:effectLst/>
              <a:latin typeface="Calibri" panose="020F0502020204030204" pitchFamily="34" charset="0"/>
              <a:ea typeface="Calibri" panose="020F0502020204030204" pitchFamily="34" charset="0"/>
            </a:endParaRPr>
          </a:p>
          <a:p>
            <a:pPr marL="50800" indent="0">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9.9  </a:t>
            </a:r>
            <a:r>
              <a:rPr lang="en-US" sz="1800" u="sng" dirty="0">
                <a:solidFill>
                  <a:srgbClr val="FF0000"/>
                </a:solidFill>
                <a:latin typeface="Calibri" panose="020F0502020204030204" pitchFamily="34" charset="0"/>
                <a:ea typeface="Calibri" panose="020F0502020204030204" pitchFamily="34" charset="0"/>
                <a:cs typeface="Calibri" panose="020F0502020204030204" pitchFamily="34" charset="0"/>
              </a:rPr>
              <a:t>Deleted</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u="none" strike="sngStrike" dirty="0">
                <a:solidFill>
                  <a:srgbClr val="FF0000"/>
                </a:solidFill>
                <a:effectLst/>
                <a:latin typeface="Calibri" panose="020F0502020204030204" pitchFamily="34" charset="0"/>
                <a:ea typeface="Calibri" panose="020F0502020204030204" pitchFamily="34" charset="0"/>
              </a:rPr>
              <a:t>For students taking and passing accelerated courses in AP, IB, AICE, or industry certification that have a normed, end-of-course assessment, the numerator will be doubled in weight.</a:t>
            </a:r>
          </a:p>
          <a:p>
            <a:pPr marL="50800" indent="0">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11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5F52-5A0B-CD66-16F3-05C9FF5E7F01}"/>
              </a:ext>
            </a:extLst>
          </p:cNvPr>
          <p:cNvSpPr>
            <a:spLocks noGrp="1"/>
          </p:cNvSpPr>
          <p:nvPr>
            <p:ph type="title"/>
          </p:nvPr>
        </p:nvSpPr>
        <p:spPr/>
        <p:txBody>
          <a:bodyPr/>
          <a:lstStyle/>
          <a:p>
            <a:r>
              <a:rPr lang="en-US" dirty="0"/>
              <a:t>Section 10: Banking Scores</a:t>
            </a:r>
          </a:p>
        </p:txBody>
      </p:sp>
      <p:sp>
        <p:nvSpPr>
          <p:cNvPr id="3" name="Text Placeholder 2">
            <a:extLst>
              <a:ext uri="{FF2B5EF4-FFF2-40B4-BE49-F238E27FC236}">
                <a16:creationId xmlns:a16="http://schemas.microsoft.com/office/drawing/2014/main" id="{5A3D935D-DD13-9498-26F0-DBA702F3DDA9}"/>
              </a:ext>
            </a:extLst>
          </p:cNvPr>
          <p:cNvSpPr>
            <a:spLocks noGrp="1"/>
          </p:cNvSpPr>
          <p:nvPr>
            <p:ph type="body" idx="1"/>
          </p:nvPr>
        </p:nvSpPr>
        <p:spPr/>
        <p:txBody>
          <a:bodyPr/>
          <a:lstStyle/>
          <a:p>
            <a:pPr marL="50800" indent="0">
              <a:buNone/>
            </a:pPr>
            <a:r>
              <a:rPr lang="en-US" sz="1800" dirty="0">
                <a:solidFill>
                  <a:schemeClr val="tx1"/>
                </a:solidFill>
                <a:effectLst/>
                <a:latin typeface="Calibri" panose="020F0502020204030204" pitchFamily="34" charset="0"/>
                <a:ea typeface="Calibri" panose="020F0502020204030204" pitchFamily="34" charset="0"/>
              </a:rPr>
              <a:t>10.1  Scores of students taking Algebra I, Biology, English II, or U.S. History end-of-course, subject area tests assessments in</a:t>
            </a:r>
            <a:r>
              <a:rPr lang="en-US" sz="1800" spc="-5" dirty="0">
                <a:solidFill>
                  <a:schemeClr val="tx1"/>
                </a:solidFill>
                <a:effectLst/>
                <a:latin typeface="Calibri" panose="020F0502020204030204" pitchFamily="34" charset="0"/>
                <a:ea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rPr>
              <a:t>a grade</a:t>
            </a:r>
            <a:r>
              <a:rPr lang="en-US" sz="1800" spc="-10" dirty="0">
                <a:solidFill>
                  <a:schemeClr val="tx1"/>
                </a:solidFill>
                <a:effectLst/>
                <a:latin typeface="Calibri" panose="020F0502020204030204" pitchFamily="34" charset="0"/>
                <a:ea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rPr>
              <a:t>below 10th grade will be “banked” for proficiency/achievement and growth calculations until the student is in the 10th grade and then applied to the student’s 10th grade school (if the student met FAY requirements the year he/she was assessed and </a:t>
            </a:r>
            <a:r>
              <a:rPr lang="en-US" sz="1800" u="sng" dirty="0">
                <a:solidFill>
                  <a:srgbClr val="FF0000"/>
                </a:solidFill>
                <a:effectLst/>
                <a:latin typeface="Calibri" panose="020F0502020204030204" pitchFamily="34" charset="0"/>
                <a:ea typeface="Calibri" panose="020F0502020204030204" pitchFamily="34" charset="0"/>
              </a:rPr>
              <a:t>met traditional schedule FAY </a:t>
            </a:r>
            <a:r>
              <a:rPr lang="en-US" sz="1800" dirty="0">
                <a:solidFill>
                  <a:schemeClr val="tx1"/>
                </a:solidFill>
                <a:effectLst/>
                <a:latin typeface="Calibri" panose="020F0502020204030204" pitchFamily="34" charset="0"/>
                <a:ea typeface="Calibri" panose="020F0502020204030204" pitchFamily="34" charset="0"/>
              </a:rPr>
              <a:t>during his/her 10th grade year). </a:t>
            </a:r>
            <a:r>
              <a:rPr lang="en-US" sz="1800" i="1" dirty="0">
                <a:solidFill>
                  <a:schemeClr val="tx1"/>
                </a:solidFill>
                <a:effectLst/>
                <a:latin typeface="Calibri" panose="020F0502020204030204" pitchFamily="34" charset="0"/>
                <a:ea typeface="Calibri" panose="020F0502020204030204" pitchFamily="34" charset="0"/>
              </a:rPr>
              <a:t>See </a:t>
            </a:r>
            <a:r>
              <a:rPr lang="en-US" sz="1800" dirty="0">
                <a:solidFill>
                  <a:schemeClr val="tx1"/>
                </a:solidFill>
                <a:effectLst/>
                <a:latin typeface="Calibri" panose="020F0502020204030204" pitchFamily="34" charset="0"/>
                <a:ea typeface="Calibri" panose="020F0502020204030204" pitchFamily="34" charset="0"/>
              </a:rPr>
              <a:t>Section 6 for additional clarification on Growth</a:t>
            </a:r>
            <a:r>
              <a:rPr lang="en-US" sz="1800" i="1" dirty="0">
                <a:solidFill>
                  <a:schemeClr val="tx1"/>
                </a:solidFill>
                <a:effectLst/>
                <a:latin typeface="Calibri" panose="020F0502020204030204" pitchFamily="34" charset="0"/>
                <a:ea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4391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11D-D2E5-EE0A-1226-490280DF039B}"/>
              </a:ext>
            </a:extLst>
          </p:cNvPr>
          <p:cNvSpPr>
            <a:spLocks noGrp="1"/>
          </p:cNvSpPr>
          <p:nvPr>
            <p:ph type="title"/>
          </p:nvPr>
        </p:nvSpPr>
        <p:spPr/>
        <p:txBody>
          <a:bodyPr/>
          <a:lstStyle/>
          <a:p>
            <a:r>
              <a:rPr lang="en-US" dirty="0"/>
              <a:t>Section 22:  Schools without Test Subjects or Grades</a:t>
            </a:r>
          </a:p>
        </p:txBody>
      </p:sp>
      <p:sp>
        <p:nvSpPr>
          <p:cNvPr id="3" name="Text Placeholder 2">
            <a:extLst>
              <a:ext uri="{FF2B5EF4-FFF2-40B4-BE49-F238E27FC236}">
                <a16:creationId xmlns:a16="http://schemas.microsoft.com/office/drawing/2014/main" id="{9090A45E-A9C9-8C86-B0D8-8CA4AAE1CB96}"/>
              </a:ext>
            </a:extLst>
          </p:cNvPr>
          <p:cNvSpPr>
            <a:spLocks noGrp="1"/>
          </p:cNvSpPr>
          <p:nvPr>
            <p:ph type="body" idx="1"/>
          </p:nvPr>
        </p:nvSpPr>
        <p:spPr/>
        <p:txBody>
          <a:bodyPr/>
          <a:lstStyle/>
          <a:p>
            <a:pPr marL="50800" indent="0">
              <a:buNone/>
            </a:pPr>
            <a:r>
              <a:rPr lang="en-US" sz="1800" u="sng" dirty="0">
                <a:solidFill>
                  <a:srgbClr val="FF0000"/>
                </a:solidFill>
                <a:latin typeface="Calibri" panose="020F0502020204030204" pitchFamily="34" charset="0"/>
                <a:ea typeface="Calibri" panose="020F0502020204030204" pitchFamily="34" charset="0"/>
                <a:cs typeface="Calibri" panose="020F0502020204030204" pitchFamily="34" charset="0"/>
              </a:rPr>
              <a:t>22.4  Charter Schools</a:t>
            </a:r>
          </a:p>
          <a:p>
            <a:pPr marL="50800" indent="0">
              <a:buNone/>
            </a:pP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22.4.1 Any charter school that does not have reading or math scores because the school does not have the required grade level, the scores from the students in the next higher grade in the tested subject within the same served area (</a:t>
            </a:r>
            <a:r>
              <a:rPr lang="en-US" sz="1800" u="sng">
                <a:solidFill>
                  <a:srgbClr val="FF0000"/>
                </a:solidFill>
                <a:effectLst/>
                <a:latin typeface="Calibri" panose="020F0502020204030204" pitchFamily="34" charset="0"/>
                <a:ea typeface="Calibri" panose="020F0502020204030204" pitchFamily="34" charset="0"/>
                <a:cs typeface="Calibri" panose="020F0502020204030204" pitchFamily="34" charset="0"/>
              </a:rPr>
              <a:t>school district)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will be applied back to the student’s school of origin. In order for the scores to be applied, the student</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must</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meet</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FAY</a:t>
            </a:r>
            <a:r>
              <a:rPr lang="en-US" sz="1800" u="sng" spc="-3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a:t>
            </a:r>
            <a:r>
              <a:rPr lang="en-US" sz="1800" u="sng" spc="-2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lower</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grade</a:t>
            </a:r>
            <a:r>
              <a:rPr lang="en-US" sz="1800" u="sng" spc="-3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school,</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a:t>
            </a:r>
            <a:r>
              <a:rPr lang="en-US" sz="1800" u="sng" spc="-3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current</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school</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if</a:t>
            </a:r>
            <a:r>
              <a:rPr lang="en-US" sz="1800" u="sng" spc="-3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there</a:t>
            </a:r>
            <a:r>
              <a:rPr lang="en-US" sz="1800" u="sng" spc="-3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a:t>
            </a:r>
            <a:r>
              <a:rPr lang="en-US" sz="1800" u="sng" spc="-2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lang="en-US" sz="1800" u="sng" spc="-2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gap in years, anywhere in the served area for the years in between.</a:t>
            </a:r>
          </a:p>
          <a:p>
            <a:pPr marL="50800" indent="0">
              <a:buNone/>
            </a:pPr>
            <a:endParaRPr lang="en-US" dirty="0"/>
          </a:p>
        </p:txBody>
      </p:sp>
    </p:spTree>
    <p:extLst>
      <p:ext uri="{BB962C8B-B14F-4D97-AF65-F5344CB8AC3E}">
        <p14:creationId xmlns:p14="http://schemas.microsoft.com/office/powerpoint/2010/main" val="196671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606" name="Google Shape;606;p66"/>
          <p:cNvSpPr txBox="1">
            <a:spLocks noGrp="1"/>
          </p:cNvSpPr>
          <p:nvPr>
            <p:ph type="ctrTitle"/>
          </p:nvPr>
        </p:nvSpPr>
        <p:spPr>
          <a:xfrm>
            <a:off x="838200" y="835575"/>
            <a:ext cx="10850100" cy="21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3A51E"/>
              </a:buClr>
              <a:buSzPts val="4800"/>
              <a:buFont typeface="Arial"/>
              <a:buNone/>
            </a:pPr>
            <a:r>
              <a:rPr lang="en-US" sz="4300"/>
              <a:t>College and Career Readiness</a:t>
            </a:r>
            <a:endParaRPr sz="4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7"/>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Overview</a:t>
            </a:r>
            <a:endParaRPr/>
          </a:p>
        </p:txBody>
      </p:sp>
      <p:sp>
        <p:nvSpPr>
          <p:cNvPr id="613" name="Google Shape;613;p67"/>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t>At the last meeting the ATF suggested focusing on acceleration and college and career readiness to ensure:</a:t>
            </a:r>
            <a:endParaRPr/>
          </a:p>
          <a:p>
            <a:pPr marL="0" lvl="0" indent="0" algn="l" rtl="0">
              <a:spcBef>
                <a:spcPts val="600"/>
              </a:spcBef>
              <a:spcAft>
                <a:spcPts val="0"/>
              </a:spcAft>
              <a:buNone/>
            </a:pPr>
            <a:endParaRPr/>
          </a:p>
          <a:p>
            <a:pPr marL="457200" lvl="0" indent="-361950" algn="l" rtl="0">
              <a:spcBef>
                <a:spcPts val="600"/>
              </a:spcBef>
              <a:spcAft>
                <a:spcPts val="0"/>
              </a:spcAft>
              <a:buSzPts val="2100"/>
              <a:buChar char="●"/>
            </a:pPr>
            <a:r>
              <a:rPr lang="en-US"/>
              <a:t>advanced courses are appropriately incentivized </a:t>
            </a:r>
            <a:endParaRPr/>
          </a:p>
          <a:p>
            <a:pPr marL="457200" lvl="0" indent="-361950" algn="l" rtl="0">
              <a:spcBef>
                <a:spcPts val="0"/>
              </a:spcBef>
              <a:spcAft>
                <a:spcPts val="0"/>
              </a:spcAft>
              <a:buSzPts val="2100"/>
              <a:buChar char="●"/>
            </a:pPr>
            <a:r>
              <a:rPr lang="en-US"/>
              <a:t>the model differentiates performance effectively</a:t>
            </a:r>
            <a:endParaRPr/>
          </a:p>
          <a:p>
            <a:pPr marL="457200" lvl="0" indent="-361950" algn="l" rtl="0">
              <a:spcBef>
                <a:spcPts val="0"/>
              </a:spcBef>
              <a:spcAft>
                <a:spcPts val="0"/>
              </a:spcAft>
              <a:buSzPts val="2100"/>
              <a:buChar char="●"/>
            </a:pPr>
            <a:r>
              <a:rPr lang="en-US"/>
              <a:t>the indicators are sufficiently broad </a:t>
            </a:r>
            <a:endParaRPr/>
          </a:p>
          <a:p>
            <a:pPr marL="0" lvl="0" indent="0" algn="l" rtl="0">
              <a:spcBef>
                <a:spcPts val="600"/>
              </a:spcBef>
              <a:spcAft>
                <a:spcPts val="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8"/>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Session Outline</a:t>
            </a:r>
            <a:endParaRPr/>
          </a:p>
        </p:txBody>
      </p:sp>
      <p:sp>
        <p:nvSpPr>
          <p:cNvPr id="620" name="Google Shape;620;p68"/>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457200" lvl="0" indent="-381000" algn="l" rtl="0">
              <a:spcBef>
                <a:spcPts val="600"/>
              </a:spcBef>
              <a:spcAft>
                <a:spcPts val="0"/>
              </a:spcAft>
              <a:buSzPts val="2400"/>
              <a:buChar char="●"/>
            </a:pPr>
            <a:r>
              <a:rPr lang="en-US"/>
              <a:t>Review current specifications for acceleration and readiness </a:t>
            </a:r>
            <a:endParaRPr/>
          </a:p>
          <a:p>
            <a:pPr marL="457200" lvl="0" indent="-381000" algn="l" rtl="0">
              <a:spcBef>
                <a:spcPts val="0"/>
              </a:spcBef>
              <a:spcAft>
                <a:spcPts val="0"/>
              </a:spcAft>
              <a:buSzPts val="2400"/>
              <a:buChar char="●"/>
            </a:pPr>
            <a:r>
              <a:rPr lang="en-US"/>
              <a:t>Review other state examples </a:t>
            </a:r>
            <a:endParaRPr/>
          </a:p>
          <a:p>
            <a:pPr marL="457200" lvl="0" indent="-381000" algn="l" rtl="0">
              <a:spcBef>
                <a:spcPts val="0"/>
              </a:spcBef>
              <a:spcAft>
                <a:spcPts val="0"/>
              </a:spcAft>
              <a:buSzPts val="2400"/>
              <a:buChar char="●"/>
            </a:pPr>
            <a:r>
              <a:rPr lang="en-US"/>
              <a:t>Discuss </a:t>
            </a:r>
            <a:endParaRPr/>
          </a:p>
          <a:p>
            <a:pPr marL="914400" lvl="1" indent="-381000" algn="l" rtl="0">
              <a:spcBef>
                <a:spcPts val="0"/>
              </a:spcBef>
              <a:spcAft>
                <a:spcPts val="0"/>
              </a:spcAft>
              <a:buSzPts val="2400"/>
              <a:buChar char="○"/>
            </a:pPr>
            <a:r>
              <a:rPr lang="en-US"/>
              <a:t>What measures should be included? </a:t>
            </a:r>
            <a:endParaRPr/>
          </a:p>
          <a:p>
            <a:pPr marL="914400" lvl="1" indent="-381000" algn="l" rtl="0">
              <a:spcBef>
                <a:spcPts val="0"/>
              </a:spcBef>
              <a:spcAft>
                <a:spcPts val="0"/>
              </a:spcAft>
              <a:buSzPts val="2400"/>
              <a:buChar char="○"/>
            </a:pPr>
            <a:r>
              <a:rPr lang="en-US"/>
              <a:t>What performance expectations should be established? </a:t>
            </a:r>
            <a:endParaRPr/>
          </a:p>
          <a:p>
            <a:pPr marL="914400" lvl="1" indent="-381000" algn="l" rtl="0">
              <a:spcBef>
                <a:spcPts val="0"/>
              </a:spcBef>
              <a:spcAft>
                <a:spcPts val="0"/>
              </a:spcAft>
              <a:buSzPts val="2400"/>
              <a:buChar char="○"/>
            </a:pPr>
            <a:r>
              <a:rPr lang="en-US"/>
              <a:t>How should the measures be combined? </a:t>
            </a:r>
            <a:endParaRPr/>
          </a:p>
          <a:p>
            <a:pPr marL="914400" lvl="0" indent="0" algn="l" rtl="0">
              <a:spcBef>
                <a:spcPts val="600"/>
              </a:spcBef>
              <a:spcAft>
                <a:spcPts val="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9"/>
          <p:cNvSpPr txBox="1">
            <a:spLocks noGrp="1"/>
          </p:cNvSpPr>
          <p:nvPr>
            <p:ph type="title"/>
          </p:nvPr>
        </p:nvSpPr>
        <p:spPr>
          <a:xfrm>
            <a:off x="412618" y="275585"/>
            <a:ext cx="10605900" cy="38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a:t>Indicators for High Schools and Districts</a:t>
            </a:r>
            <a:endParaRPr/>
          </a:p>
        </p:txBody>
      </p:sp>
      <p:graphicFrame>
        <p:nvGraphicFramePr>
          <p:cNvPr id="626" name="Google Shape;626;p69"/>
          <p:cNvGraphicFramePr/>
          <p:nvPr/>
        </p:nvGraphicFramePr>
        <p:xfrm>
          <a:off x="525183" y="856378"/>
          <a:ext cx="3000000" cy="3000000"/>
        </p:xfrm>
        <a:graphic>
          <a:graphicData uri="http://schemas.openxmlformats.org/drawingml/2006/table">
            <a:tbl>
              <a:tblPr>
                <a:noFill/>
                <a:tableStyleId>{32785741-D8C3-464E-BF78-4E90B512E1E0}</a:tableStyleId>
              </a:tblPr>
              <a:tblGrid>
                <a:gridCol w="1595250">
                  <a:extLst>
                    <a:ext uri="{9D8B030D-6E8A-4147-A177-3AD203B41FA5}">
                      <a16:colId xmlns:a16="http://schemas.microsoft.com/office/drawing/2014/main" val="20000"/>
                    </a:ext>
                  </a:extLst>
                </a:gridCol>
                <a:gridCol w="1595250">
                  <a:extLst>
                    <a:ext uri="{9D8B030D-6E8A-4147-A177-3AD203B41FA5}">
                      <a16:colId xmlns:a16="http://schemas.microsoft.com/office/drawing/2014/main" val="20001"/>
                    </a:ext>
                  </a:extLst>
                </a:gridCol>
                <a:gridCol w="1595250">
                  <a:extLst>
                    <a:ext uri="{9D8B030D-6E8A-4147-A177-3AD203B41FA5}">
                      <a16:colId xmlns:a16="http://schemas.microsoft.com/office/drawing/2014/main" val="20002"/>
                    </a:ext>
                  </a:extLst>
                </a:gridCol>
                <a:gridCol w="1595250">
                  <a:extLst>
                    <a:ext uri="{9D8B030D-6E8A-4147-A177-3AD203B41FA5}">
                      <a16:colId xmlns:a16="http://schemas.microsoft.com/office/drawing/2014/main" val="20003"/>
                    </a:ext>
                  </a:extLst>
                </a:gridCol>
                <a:gridCol w="1595250">
                  <a:extLst>
                    <a:ext uri="{9D8B030D-6E8A-4147-A177-3AD203B41FA5}">
                      <a16:colId xmlns:a16="http://schemas.microsoft.com/office/drawing/2014/main" val="20004"/>
                    </a:ext>
                  </a:extLst>
                </a:gridCol>
                <a:gridCol w="1595250">
                  <a:extLst>
                    <a:ext uri="{9D8B030D-6E8A-4147-A177-3AD203B41FA5}">
                      <a16:colId xmlns:a16="http://schemas.microsoft.com/office/drawing/2014/main" val="20005"/>
                    </a:ext>
                  </a:extLst>
                </a:gridCol>
                <a:gridCol w="1595250">
                  <a:extLst>
                    <a:ext uri="{9D8B030D-6E8A-4147-A177-3AD203B41FA5}">
                      <a16:colId xmlns:a16="http://schemas.microsoft.com/office/drawing/2014/main" val="20006"/>
                    </a:ext>
                  </a:extLst>
                </a:gridCol>
              </a:tblGrid>
              <a:tr h="455875">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READING</a:t>
                      </a:r>
                      <a:endParaRPr sz="1600">
                        <a:latin typeface="Calibri"/>
                        <a:ea typeface="Calibri"/>
                        <a:cs typeface="Calibri"/>
                        <a:sym typeface="Calibri"/>
                      </a:endParaRPr>
                    </a:p>
                  </a:txBody>
                  <a:tcPr marL="59775" marR="59775" marT="30150" marB="30150" anchor="b">
                    <a:lnL w="12700" cap="flat" cmpd="sng">
                      <a:solidFill>
                        <a:srgbClr val="39A0BE"/>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39A0BE"/>
                      </a:solidFill>
                      <a:prstDash val="solid"/>
                      <a:round/>
                      <a:headEnd type="none" w="sm" len="sm"/>
                      <a:tailEnd type="none" w="sm" len="sm"/>
                    </a:lnB>
                    <a:solidFill>
                      <a:srgbClr val="39A0BE"/>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MATH</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A74A7A"/>
                      </a:solidFill>
                      <a:prstDash val="solid"/>
                      <a:round/>
                      <a:headEnd type="none" w="sm" len="sm"/>
                      <a:tailEnd type="none" w="sm" len="sm"/>
                    </a:lnB>
                    <a:solidFill>
                      <a:srgbClr val="A74A7A"/>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OTHER SUBJECTS</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F3A51D"/>
                      </a:solidFill>
                      <a:prstDash val="solid"/>
                      <a:round/>
                      <a:headEnd type="none" w="sm" len="sm"/>
                      <a:tailEnd type="none" w="sm" len="sm"/>
                    </a:lnB>
                    <a:solidFill>
                      <a:srgbClr val="F3A51D"/>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GRADUATION </a:t>
                      </a:r>
                      <a:br>
                        <a:rPr lang="en-US" sz="1600" b="1">
                          <a:solidFill>
                            <a:srgbClr val="FFFFFF"/>
                          </a:solidFill>
                          <a:latin typeface="Calibri"/>
                          <a:ea typeface="Calibri"/>
                          <a:cs typeface="Calibri"/>
                          <a:sym typeface="Calibri"/>
                        </a:rPr>
                      </a:br>
                      <a:r>
                        <a:rPr lang="en-US" sz="1600" b="1">
                          <a:solidFill>
                            <a:srgbClr val="FFFFFF"/>
                          </a:solidFill>
                          <a:latin typeface="Calibri"/>
                          <a:ea typeface="Calibri"/>
                          <a:cs typeface="Calibri"/>
                          <a:sym typeface="Calibri"/>
                        </a:rPr>
                        <a:t>4-YEAR</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5EAADE"/>
                      </a:solidFill>
                      <a:prstDash val="solid"/>
                      <a:round/>
                      <a:headEnd type="none" w="sm" len="sm"/>
                      <a:tailEnd type="none" w="sm" len="sm"/>
                    </a:lnB>
                    <a:solidFill>
                      <a:srgbClr val="5EAADE"/>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ACCELERATION</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68C7C3"/>
                      </a:solidFill>
                      <a:prstDash val="solid"/>
                      <a:round/>
                      <a:headEnd type="none" w="sm" len="sm"/>
                      <a:tailEnd type="none" w="sm" len="sm"/>
                    </a:lnB>
                    <a:solidFill>
                      <a:srgbClr val="68C7C3"/>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COLLEGE &amp; CAREER READINESS</a:t>
                      </a:r>
                      <a:endParaRPr sz="1600">
                        <a:latin typeface="Calibri"/>
                        <a:ea typeface="Calibri"/>
                        <a:cs typeface="Calibri"/>
                        <a:sym typeface="Calibri"/>
                      </a:endParaRPr>
                    </a:p>
                  </a:txBody>
                  <a:tcPr marL="59775" marR="59775" marT="30150" marB="30150" anchor="b">
                    <a:lnL w="12700" cap="flat" cmpd="sng">
                      <a:solidFill>
                        <a:srgbClr val="F3A51D"/>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003B70"/>
                      </a:solidFill>
                      <a:prstDash val="solid"/>
                      <a:round/>
                      <a:headEnd type="none" w="sm" len="sm"/>
                      <a:tailEnd type="none" w="sm" len="sm"/>
                    </a:lnB>
                    <a:solidFill>
                      <a:srgbClr val="404040"/>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ENGLISH LANGUAGE PROGRESS</a:t>
                      </a:r>
                      <a:endParaRPr sz="1600">
                        <a:latin typeface="Calibri"/>
                        <a:ea typeface="Calibri"/>
                        <a:cs typeface="Calibri"/>
                        <a:sym typeface="Calibri"/>
                      </a:endParaRPr>
                    </a:p>
                  </a:txBody>
                  <a:tcPr marL="59775" marR="59775" marT="30150" marB="30150" anchor="b">
                    <a:lnL w="12700" cap="flat" cmpd="sng">
                      <a:solidFill>
                        <a:srgbClr val="F3A51D"/>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003B70"/>
                      </a:solidFill>
                      <a:prstDash val="solid"/>
                      <a:round/>
                      <a:headEnd type="none" w="sm" len="sm"/>
                      <a:tailEnd type="none" w="sm" len="sm"/>
                    </a:lnB>
                    <a:solidFill>
                      <a:srgbClr val="003B70"/>
                    </a:solidFill>
                  </a:tcPr>
                </a:tc>
                <a:extLst>
                  <a:ext uri="{0D108BD9-81ED-4DB2-BD59-A6C34878D82A}">
                    <a16:rowId xmlns:a16="http://schemas.microsoft.com/office/drawing/2014/main" val="10000"/>
                  </a:ext>
                </a:extLst>
              </a:tr>
              <a:tr h="1562625">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lang="en-US" sz="1800" b="1">
                          <a:solidFill>
                            <a:srgbClr val="39A0BE"/>
                          </a:solidFill>
                          <a:latin typeface="Calibri"/>
                          <a:ea typeface="Calibri"/>
                          <a:cs typeface="Calibri"/>
                          <a:sym typeface="Calibri"/>
                        </a:rPr>
                        <a:t>95 </a:t>
                      </a:r>
                      <a:r>
                        <a:rPr lang="en-US" sz="1800" b="1"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39A0B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lang="en-US" sz="1800" b="1">
                          <a:solidFill>
                            <a:srgbClr val="A74A7A"/>
                          </a:solidFill>
                          <a:latin typeface="Calibri"/>
                          <a:ea typeface="Calibri"/>
                          <a:cs typeface="Calibri"/>
                          <a:sym typeface="Calibri"/>
                        </a:rPr>
                        <a:t>95 </a:t>
                      </a:r>
                      <a:r>
                        <a:rPr lang="en-US" sz="1800" b="1"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A74A7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Science</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lang="en-US" sz="1800" b="1">
                          <a:solidFill>
                            <a:srgbClr val="F3A51D"/>
                          </a:solidFill>
                          <a:latin typeface="Calibri"/>
                          <a:ea typeface="Calibri"/>
                          <a:cs typeface="Calibri"/>
                          <a:sym typeface="Calibri"/>
                        </a:rPr>
                        <a:t>47.5 </a:t>
                      </a:r>
                      <a:r>
                        <a:rPr lang="en-US" sz="1800" b="1"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3A51D"/>
                      </a:solidFill>
                      <a:prstDash val="solid"/>
                      <a:round/>
                      <a:headEnd type="none" w="sm" len="sm"/>
                      <a:tailEnd type="none" w="sm" len="sm"/>
                    </a:lnB>
                    <a:solidFill>
                      <a:srgbClr val="FCE4C1"/>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4-year Cohort Rate</a:t>
                      </a:r>
                      <a:br>
                        <a:rPr lang="en-US" sz="1800">
                          <a:solidFill>
                            <a:srgbClr val="404040"/>
                          </a:solidFill>
                          <a:latin typeface="Georgia"/>
                          <a:ea typeface="Georgia"/>
                          <a:cs typeface="Georgia"/>
                          <a:sym typeface="Georgia"/>
                        </a:rPr>
                      </a:br>
                      <a:r>
                        <a:rPr lang="en-US" sz="1800" b="1">
                          <a:solidFill>
                            <a:srgbClr val="5EAADE"/>
                          </a:solidFill>
                          <a:latin typeface="Calibri"/>
                          <a:ea typeface="Calibri"/>
                          <a:cs typeface="Calibri"/>
                          <a:sym typeface="Calibri"/>
                        </a:rPr>
                        <a:t>190 </a:t>
                      </a:r>
                      <a:r>
                        <a:rPr lang="en-US" sz="1800" b="1" cap="small">
                          <a:solidFill>
                            <a:srgbClr val="5EAAD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5EAADE"/>
                      </a:solidFill>
                      <a:prstDash val="solid"/>
                      <a:round/>
                      <a:headEnd type="none" w="sm" len="sm"/>
                      <a:tailEnd type="none" w="sm" len="sm"/>
                    </a:lnT>
                    <a:lnB w="12700" cap="flat" cmpd="sng">
                      <a:solidFill>
                        <a:srgbClr val="5EAADE"/>
                      </a:solidFill>
                      <a:prstDash val="solid"/>
                      <a:round/>
                      <a:headEnd type="none" w="sm" len="sm"/>
                      <a:tailEnd type="none" w="sm" len="sm"/>
                    </a:lnB>
                    <a:solidFill>
                      <a:srgbClr val="CCDFF3"/>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lang="en-US" sz="1800" b="1" cap="small">
                          <a:solidFill>
                            <a:srgbClr val="68C7C3"/>
                          </a:solidFill>
                          <a:latin typeface="Calibri"/>
                          <a:ea typeface="Calibri"/>
                          <a:cs typeface="Calibri"/>
                          <a:sym typeface="Calibri"/>
                        </a:rPr>
                        <a:t>23.75 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68C7C3"/>
                      </a:solidFill>
                      <a:prstDash val="solid"/>
                      <a:round/>
                      <a:headEnd type="none" w="sm" len="sm"/>
                      <a:tailEnd type="none" w="sm" len="sm"/>
                    </a:lnT>
                    <a:lnB w="12700" cap="flat" cmpd="sng">
                      <a:solidFill>
                        <a:srgbClr val="68C7C3"/>
                      </a:solidFill>
                      <a:prstDash val="solid"/>
                      <a:round/>
                      <a:headEnd type="none" w="sm" len="sm"/>
                      <a:tailEnd type="none" w="sm" len="sm"/>
                    </a:lnB>
                    <a:solidFill>
                      <a:srgbClr val="D1EB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ACT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lang="en-US" sz="1800" b="1">
                          <a:solidFill>
                            <a:srgbClr val="404040"/>
                          </a:solidFill>
                          <a:latin typeface="Calibri"/>
                          <a:ea typeface="Calibri"/>
                          <a:cs typeface="Calibri"/>
                          <a:sym typeface="Calibri"/>
                        </a:rPr>
                        <a:t>47.5 </a:t>
                      </a:r>
                      <a:r>
                        <a:rPr lang="en-US" sz="1800" b="1" cap="small">
                          <a:solidFill>
                            <a:srgbClr val="404040"/>
                          </a:solidFill>
                          <a:latin typeface="Calibri"/>
                          <a:ea typeface="Calibri"/>
                          <a:cs typeface="Calibri"/>
                          <a:sym typeface="Calibri"/>
                        </a:rPr>
                        <a:t>pts</a:t>
                      </a:r>
                      <a:endParaRPr/>
                    </a:p>
                    <a:p>
                      <a:pPr marL="0" marR="0" lvl="0" indent="0" algn="ctr" rtl="0">
                        <a:lnSpc>
                          <a:spcPct val="115000"/>
                        </a:lnSpc>
                        <a:spcBef>
                          <a:spcPts val="0"/>
                        </a:spcBef>
                        <a:spcAft>
                          <a:spcPts val="0"/>
                        </a:spcAft>
                        <a:buNone/>
                      </a:pPr>
                      <a:r>
                        <a:rPr lang="en-US" sz="1800" b="0" i="1" cap="small">
                          <a:solidFill>
                            <a:srgbClr val="404040"/>
                          </a:solidFill>
                          <a:latin typeface="Georgia"/>
                          <a:ea typeface="Georgia"/>
                          <a:cs typeface="Georgia"/>
                          <a:sym typeface="Georgia"/>
                        </a:rPr>
                        <a:t>Or</a:t>
                      </a:r>
                      <a:endParaRPr/>
                    </a:p>
                  </a:txBody>
                  <a:tcPr marL="59775" marR="59775" marT="30150" marB="30150" anchor="ctr">
                    <a:lnL w="12700" cap="flat" cmpd="sng">
                      <a:solidFill>
                        <a:srgbClr val="FCE4C1"/>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003B70"/>
                      </a:solidFill>
                      <a:prstDash val="solid"/>
                      <a:round/>
                      <a:headEnd type="none" w="sm" len="sm"/>
                      <a:tailEnd type="none" w="sm" len="sm"/>
                    </a:lnT>
                    <a:lnB w="12700" cap="flat" cmpd="sng">
                      <a:solidFill>
                        <a:srgbClr val="595959"/>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Clr>
                          <a:srgbClr val="404040"/>
                        </a:buClr>
                        <a:buSzPts val="1800"/>
                        <a:buFont typeface="Georgia"/>
                        <a:buNone/>
                      </a:pPr>
                      <a:r>
                        <a:rPr lang="en-US" sz="1800" b="0" i="0" u="none" strike="noStrike" cap="none">
                          <a:solidFill>
                            <a:srgbClr val="404040"/>
                          </a:solidFill>
                          <a:latin typeface="Georgia"/>
                          <a:ea typeface="Georgia"/>
                          <a:cs typeface="Georgia"/>
                          <a:sym typeface="Georgia"/>
                        </a:rPr>
                        <a:t>Progress to Proficiency</a:t>
                      </a:r>
                      <a:endParaRPr sz="1800" b="0" i="0" u="none" strike="noStrike" cap="none">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44546A"/>
                        </a:buClr>
                        <a:buSzPts val="1800"/>
                        <a:buFont typeface="Calibri"/>
                        <a:buNone/>
                      </a:pPr>
                      <a:r>
                        <a:rPr lang="en-US" sz="1800" b="1" i="0" u="none" strike="noStrike" cap="none">
                          <a:solidFill>
                            <a:srgbClr val="44546A"/>
                          </a:solidFill>
                          <a:latin typeface="Calibri"/>
                          <a:ea typeface="Calibri"/>
                          <a:cs typeface="Calibri"/>
                          <a:sym typeface="Calibri"/>
                        </a:rPr>
                        <a:t>50 </a:t>
                      </a:r>
                      <a:r>
                        <a:rPr lang="en-US" sz="1800" b="1" i="0" u="none" strike="noStrike" cap="small">
                          <a:solidFill>
                            <a:srgbClr val="44546A"/>
                          </a:solidFill>
                          <a:latin typeface="Calibri"/>
                          <a:ea typeface="Calibri"/>
                          <a:cs typeface="Calibri"/>
                          <a:sym typeface="Calibri"/>
                        </a:rPr>
                        <a:t>pts</a:t>
                      </a:r>
                      <a:endParaRPr sz="1800" b="0" i="0" u="none" strike="noStrike" cap="none">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lnL w="12700" cap="flat" cmpd="sng">
                      <a:solidFill>
                        <a:srgbClr val="FCE4C1"/>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003B70"/>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562550">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lang="en-US" sz="1800" b="1">
                          <a:solidFill>
                            <a:srgbClr val="39A0BE"/>
                          </a:solidFill>
                          <a:latin typeface="Calibri"/>
                          <a:ea typeface="Calibri"/>
                          <a:cs typeface="Calibri"/>
                          <a:sym typeface="Calibri"/>
                        </a:rPr>
                        <a:t>95 </a:t>
                      </a:r>
                      <a:r>
                        <a:rPr lang="en-US" sz="1800" b="1"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39A0B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lang="en-US" sz="1800" b="1">
                          <a:solidFill>
                            <a:srgbClr val="A74A7A"/>
                          </a:solidFill>
                          <a:latin typeface="Calibri"/>
                          <a:ea typeface="Calibri"/>
                          <a:cs typeface="Calibri"/>
                          <a:sym typeface="Calibri"/>
                        </a:rPr>
                        <a:t>95 </a:t>
                      </a:r>
                      <a:r>
                        <a:rPr lang="en-US" sz="1800" b="1"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A74A7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U.S. History Proficiency</a:t>
                      </a:r>
                      <a:br>
                        <a:rPr lang="en-US" sz="1800">
                          <a:solidFill>
                            <a:srgbClr val="404040"/>
                          </a:solidFill>
                          <a:latin typeface="Georgia"/>
                          <a:ea typeface="Georgia"/>
                          <a:cs typeface="Georgia"/>
                          <a:sym typeface="Georgia"/>
                        </a:rPr>
                      </a:br>
                      <a:r>
                        <a:rPr lang="en-US" sz="1800" b="1">
                          <a:solidFill>
                            <a:srgbClr val="F3A51D"/>
                          </a:solidFill>
                          <a:latin typeface="Calibri"/>
                          <a:ea typeface="Calibri"/>
                          <a:cs typeface="Calibri"/>
                          <a:sym typeface="Calibri"/>
                        </a:rPr>
                        <a:t>47.5 </a:t>
                      </a:r>
                      <a:r>
                        <a:rPr lang="en-US" sz="1800" b="1"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3A51D"/>
                      </a:solidFill>
                      <a:prstDash val="solid"/>
                      <a:round/>
                      <a:headEnd type="none" w="sm" len="sm"/>
                      <a:tailEnd type="none" w="sm" len="sm"/>
                    </a:lnB>
                    <a:solidFill>
                      <a:srgbClr val="FCE4C1"/>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5EAAD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Participation</a:t>
                      </a:r>
                      <a:br>
                        <a:rPr lang="en-US" sz="1800">
                          <a:solidFill>
                            <a:srgbClr val="404040"/>
                          </a:solidFill>
                          <a:latin typeface="Georgia"/>
                          <a:ea typeface="Georgia"/>
                          <a:cs typeface="Georgia"/>
                          <a:sym typeface="Georgia"/>
                        </a:rPr>
                      </a:br>
                      <a:r>
                        <a:rPr lang="en-US" sz="1800" b="1" cap="small">
                          <a:solidFill>
                            <a:srgbClr val="68C7C3"/>
                          </a:solidFill>
                          <a:latin typeface="Calibri"/>
                          <a:ea typeface="Calibri"/>
                          <a:cs typeface="Calibri"/>
                          <a:sym typeface="Calibri"/>
                        </a:rPr>
                        <a:t>23.75 pts </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68C7C3"/>
                      </a:solidFill>
                      <a:prstDash val="solid"/>
                      <a:round/>
                      <a:headEnd type="none" w="sm" len="sm"/>
                      <a:tailEnd type="none" w="sm" len="sm"/>
                    </a:lnT>
                    <a:lnB w="12700" cap="flat" cmpd="sng">
                      <a:solidFill>
                        <a:srgbClr val="68C7C3"/>
                      </a:solidFill>
                      <a:prstDash val="solid"/>
                      <a:round/>
                      <a:headEnd type="none" w="sm" len="sm"/>
                      <a:tailEnd type="none" w="sm" len="sm"/>
                    </a:lnB>
                    <a:solidFill>
                      <a:srgbClr val="D1EB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ACT WorkKeys</a:t>
                      </a:r>
                      <a:endParaRPr/>
                    </a:p>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Option</a:t>
                      </a:r>
                      <a:br>
                        <a:rPr lang="en-US" sz="1800">
                          <a:solidFill>
                            <a:srgbClr val="404040"/>
                          </a:solidFill>
                          <a:latin typeface="Georgia"/>
                          <a:ea typeface="Georgia"/>
                          <a:cs typeface="Georgia"/>
                          <a:sym typeface="Georgia"/>
                        </a:rPr>
                      </a:br>
                      <a:r>
                        <a:rPr lang="en-US" sz="1800" b="1">
                          <a:solidFill>
                            <a:srgbClr val="404040"/>
                          </a:solidFill>
                          <a:latin typeface="Calibri"/>
                          <a:ea typeface="Calibri"/>
                          <a:cs typeface="Calibri"/>
                          <a:sym typeface="Calibri"/>
                        </a:rPr>
                        <a:t>47.5 </a:t>
                      </a:r>
                      <a:r>
                        <a:rPr lang="en-US" sz="1800" b="1" cap="small">
                          <a:solidFill>
                            <a:srgbClr val="404040"/>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595959"/>
                      </a:solidFill>
                      <a:prstDash val="solid"/>
                      <a:round/>
                      <a:headEnd type="none" w="sm" len="sm"/>
                      <a:tailEnd type="none" w="sm" len="sm"/>
                    </a:lnT>
                    <a:lnB w="12700" cap="flat" cmpd="sng">
                      <a:solidFill>
                        <a:srgbClr val="595959"/>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1228250">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lang="en-US" sz="1800" b="1">
                          <a:solidFill>
                            <a:srgbClr val="39A0BE"/>
                          </a:solidFill>
                          <a:latin typeface="Calibri"/>
                          <a:ea typeface="Calibri"/>
                          <a:cs typeface="Calibri"/>
                          <a:sym typeface="Calibri"/>
                        </a:rPr>
                        <a:t>95 </a:t>
                      </a:r>
                      <a:r>
                        <a:rPr lang="en-US" sz="1800" b="1"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F9BAB6"/>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lang="en-US" sz="1800" b="1">
                          <a:solidFill>
                            <a:srgbClr val="A74A7A"/>
                          </a:solidFill>
                          <a:latin typeface="Calibri"/>
                          <a:ea typeface="Calibri"/>
                          <a:cs typeface="Calibri"/>
                          <a:sym typeface="Calibri"/>
                        </a:rPr>
                        <a:t>95 </a:t>
                      </a:r>
                      <a:r>
                        <a:rPr lang="en-US" sz="1800" b="1"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F9BAB6"/>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9525" cap="flat" cmpd="sng">
                      <a:solidFill>
                        <a:srgbClr val="000000">
                          <a:alpha val="0"/>
                        </a:srgbClr>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68C7C3"/>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12700"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95959"/>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bl>
          </a:graphicData>
        </a:graphic>
      </p:graphicFrame>
      <p:sp>
        <p:nvSpPr>
          <p:cNvPr id="627" name="Google Shape;627;p69"/>
          <p:cNvSpPr/>
          <p:nvPr/>
        </p:nvSpPr>
        <p:spPr>
          <a:xfrm>
            <a:off x="6547400" y="1254825"/>
            <a:ext cx="4186800" cy="3863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28" name="Google Shape;628;p69"/>
          <p:cNvSpPr txBox="1"/>
          <p:nvPr/>
        </p:nvSpPr>
        <p:spPr>
          <a:xfrm>
            <a:off x="5789550" y="4969575"/>
            <a:ext cx="5988300" cy="12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rgbClr val="FF0000"/>
                </a:solidFill>
                <a:latin typeface="Calibri"/>
                <a:ea typeface="Calibri"/>
                <a:cs typeface="Calibri"/>
                <a:sym typeface="Calibri"/>
              </a:rPr>
              <a:t>Combined, acceleration and CCR is 9.5% of the model (10% without ELP)</a:t>
            </a:r>
            <a:endParaRPr sz="2800">
              <a:solidFill>
                <a:srgbClr val="FF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0"/>
          <p:cNvSpPr txBox="1">
            <a:spLocks noGrp="1"/>
          </p:cNvSpPr>
          <p:nvPr>
            <p:ph type="title"/>
          </p:nvPr>
        </p:nvSpPr>
        <p:spPr>
          <a:xfrm>
            <a:off x="412618" y="275585"/>
            <a:ext cx="10605900" cy="38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a:t>Acceleration</a:t>
            </a:r>
            <a:endParaRPr/>
          </a:p>
        </p:txBody>
      </p:sp>
      <p:sp>
        <p:nvSpPr>
          <p:cNvPr id="634" name="Google Shape;634;p70"/>
          <p:cNvSpPr txBox="1">
            <a:spLocks noGrp="1"/>
          </p:cNvSpPr>
          <p:nvPr>
            <p:ph type="sldNum" idx="4294967295"/>
          </p:nvPr>
        </p:nvSpPr>
        <p:spPr>
          <a:xfrm>
            <a:off x="11460163" y="6516688"/>
            <a:ext cx="731700" cy="311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3A484F"/>
              </a:buClr>
              <a:buSzPts val="1200"/>
              <a:buFont typeface="Arial"/>
              <a:buNone/>
            </a:pPr>
            <a:fld id="{00000000-1234-1234-1234-123412341234}" type="slidenum">
              <a:rPr lang="en-US" sz="1200" b="0" i="0" u="none" strike="noStrike" cap="none">
                <a:solidFill>
                  <a:srgbClr val="3A484F"/>
                </a:solidFill>
                <a:latin typeface="Arial"/>
                <a:ea typeface="Arial"/>
                <a:cs typeface="Arial"/>
                <a:sym typeface="Arial"/>
              </a:rPr>
              <a:t>18</a:t>
            </a:fld>
            <a:endParaRPr sz="1200" b="0" i="0" u="none" strike="noStrike" cap="none">
              <a:solidFill>
                <a:srgbClr val="3A484F"/>
              </a:solidFill>
              <a:latin typeface="Arial"/>
              <a:ea typeface="Arial"/>
              <a:cs typeface="Arial"/>
              <a:sym typeface="Arial"/>
            </a:endParaRPr>
          </a:p>
        </p:txBody>
      </p:sp>
      <p:grpSp>
        <p:nvGrpSpPr>
          <p:cNvPr id="635" name="Google Shape;635;p70"/>
          <p:cNvGrpSpPr/>
          <p:nvPr/>
        </p:nvGrpSpPr>
        <p:grpSpPr>
          <a:xfrm>
            <a:off x="655443" y="865067"/>
            <a:ext cx="10880891" cy="5127690"/>
            <a:chOff x="468800" y="714230"/>
            <a:chExt cx="8160872" cy="3845864"/>
          </a:xfrm>
        </p:grpSpPr>
        <p:sp>
          <p:nvSpPr>
            <p:cNvPr id="636" name="Google Shape;636;p70"/>
            <p:cNvSpPr txBox="1"/>
            <p:nvPr/>
          </p:nvSpPr>
          <p:spPr>
            <a:xfrm rot="-5400000">
              <a:off x="-303250" y="1486280"/>
              <a:ext cx="1828800" cy="284700"/>
            </a:xfrm>
            <a:prstGeom prst="rect">
              <a:avLst/>
            </a:prstGeom>
            <a:solidFill>
              <a:srgbClr val="005FA5"/>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867"/>
                <a:buFont typeface="Arial"/>
                <a:buNone/>
              </a:pPr>
              <a:r>
                <a:rPr lang="en-US" sz="1867" b="0" i="0" u="none" strike="noStrike" cap="none">
                  <a:solidFill>
                    <a:srgbClr val="FFFFFF"/>
                  </a:solidFill>
                  <a:latin typeface="Arial"/>
                  <a:ea typeface="Arial"/>
                  <a:cs typeface="Arial"/>
                  <a:sym typeface="Arial"/>
                </a:rPr>
                <a:t>Participation 50%</a:t>
              </a:r>
              <a:endParaRPr/>
            </a:p>
          </p:txBody>
        </p:sp>
        <p:sp>
          <p:nvSpPr>
            <p:cNvPr id="637" name="Google Shape;637;p70"/>
            <p:cNvSpPr txBox="1"/>
            <p:nvPr/>
          </p:nvSpPr>
          <p:spPr>
            <a:xfrm>
              <a:off x="987088" y="916363"/>
              <a:ext cx="2011800" cy="1439400"/>
            </a:xfrm>
            <a:prstGeom prst="rect">
              <a:avLst/>
            </a:prstGeom>
            <a:solidFill>
              <a:srgbClr val="C5E5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sng" strike="noStrike" cap="none">
                  <a:solidFill>
                    <a:srgbClr val="000000"/>
                  </a:solidFill>
                  <a:latin typeface="Arial"/>
                  <a:ea typeface="Arial"/>
                  <a:cs typeface="Arial"/>
                  <a:sym typeface="Arial"/>
                </a:rPr>
                <a:t>Numerator</a:t>
              </a:r>
              <a:r>
                <a:rPr lang="en-US" sz="1867" b="0" i="0" u="none" strike="noStrike" cap="none">
                  <a:solidFill>
                    <a:srgbClr val="000000"/>
                  </a:solidFill>
                  <a:latin typeface="Arial"/>
                  <a:ea typeface="Arial"/>
                  <a:cs typeface="Arial"/>
                  <a:sym typeface="Arial"/>
                </a:rPr>
                <a:t>:</a:t>
              </a:r>
              <a:endParaRPr/>
            </a:p>
            <a:p>
              <a:pPr marL="0" marR="0" lvl="0" indent="0" algn="l" rtl="0">
                <a:lnSpc>
                  <a:spcPct val="100000"/>
                </a:lnSpc>
                <a:spcBef>
                  <a:spcPts val="80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All students taking accelerated courses (AP, IB, AICE, dual credit/enrollment, industry certification)</a:t>
              </a:r>
              <a:endParaRPr/>
            </a:p>
          </p:txBody>
        </p:sp>
        <p:sp>
          <p:nvSpPr>
            <p:cNvPr id="638" name="Google Shape;638;p70"/>
            <p:cNvSpPr txBox="1"/>
            <p:nvPr/>
          </p:nvSpPr>
          <p:spPr>
            <a:xfrm>
              <a:off x="3391030" y="814527"/>
              <a:ext cx="2011800" cy="1655100"/>
            </a:xfrm>
            <a:prstGeom prst="rect">
              <a:avLst/>
            </a:prstGeom>
            <a:solidFill>
              <a:srgbClr val="C5E5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sng" strike="noStrike" cap="none">
                  <a:solidFill>
                    <a:srgbClr val="000000"/>
                  </a:solidFill>
                  <a:latin typeface="Arial"/>
                  <a:ea typeface="Arial"/>
                  <a:cs typeface="Arial"/>
                  <a:sym typeface="Arial"/>
                </a:rPr>
                <a:t>Denominator</a:t>
              </a:r>
              <a:r>
                <a:rPr lang="en-US" sz="1867" b="0" i="0" u="none" strike="noStrike" cap="none">
                  <a:solidFill>
                    <a:srgbClr val="000000"/>
                  </a:solidFill>
                  <a:latin typeface="Arial"/>
                  <a:ea typeface="Arial"/>
                  <a:cs typeface="Arial"/>
                  <a:sym typeface="Arial"/>
                </a:rPr>
                <a:t>:</a:t>
              </a:r>
              <a:endParaRPr/>
            </a:p>
            <a:p>
              <a:pPr marL="0" marR="0" lvl="0" indent="0" algn="l" rtl="0">
                <a:lnSpc>
                  <a:spcPct val="100000"/>
                </a:lnSpc>
                <a:spcBef>
                  <a:spcPts val="80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All students enrolled in grades 11 and 12, plus 9</a:t>
              </a:r>
              <a:r>
                <a:rPr lang="en-US" sz="1867" b="0" i="0" u="none" strike="noStrike" cap="none" baseline="30000">
                  <a:solidFill>
                    <a:srgbClr val="000000"/>
                  </a:solidFill>
                  <a:latin typeface="Arial"/>
                  <a:ea typeface="Arial"/>
                  <a:cs typeface="Arial"/>
                  <a:sym typeface="Arial"/>
                </a:rPr>
                <a:t>th</a:t>
              </a:r>
              <a:r>
                <a:rPr lang="en-US" sz="1867" b="0" i="0" u="none" strike="noStrike" cap="none">
                  <a:solidFill>
                    <a:srgbClr val="000000"/>
                  </a:solidFill>
                  <a:latin typeface="Arial"/>
                  <a:ea typeface="Arial"/>
                  <a:cs typeface="Arial"/>
                  <a:sym typeface="Arial"/>
                </a:rPr>
                <a:t> and 10</a:t>
              </a:r>
              <a:r>
                <a:rPr lang="en-US" sz="1867" b="0" i="0" u="none" strike="noStrike" cap="none" baseline="30000">
                  <a:solidFill>
                    <a:srgbClr val="000000"/>
                  </a:solidFill>
                  <a:latin typeface="Arial"/>
                  <a:ea typeface="Arial"/>
                  <a:cs typeface="Arial"/>
                  <a:sym typeface="Arial"/>
                </a:rPr>
                <a:t>th</a:t>
              </a:r>
              <a:r>
                <a:rPr lang="en-US" sz="1867" b="0" i="0" u="none" strike="noStrike" cap="none">
                  <a:solidFill>
                    <a:srgbClr val="000000"/>
                  </a:solidFill>
                  <a:latin typeface="Arial"/>
                  <a:ea typeface="Arial"/>
                  <a:cs typeface="Arial"/>
                  <a:sym typeface="Arial"/>
                </a:rPr>
                <a:t> grade students taking and passing accelerated courses</a:t>
              </a:r>
              <a:endParaRPr/>
            </a:p>
          </p:txBody>
        </p:sp>
        <p:sp>
          <p:nvSpPr>
            <p:cNvPr id="639" name="Google Shape;639;p70"/>
            <p:cNvSpPr txBox="1"/>
            <p:nvPr/>
          </p:nvSpPr>
          <p:spPr>
            <a:xfrm>
              <a:off x="5794972" y="1056877"/>
              <a:ext cx="2103000" cy="1146900"/>
            </a:xfrm>
            <a:prstGeom prst="rect">
              <a:avLst/>
            </a:prstGeom>
            <a:solidFill>
              <a:srgbClr val="C5E5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sng" strike="noStrike" cap="none">
                  <a:solidFill>
                    <a:srgbClr val="000000"/>
                  </a:solidFill>
                  <a:latin typeface="Arial"/>
                  <a:ea typeface="Arial"/>
                  <a:cs typeface="Arial"/>
                  <a:sym typeface="Arial"/>
                </a:rPr>
                <a:t>25 Points Possible</a:t>
              </a:r>
              <a:r>
                <a:rPr lang="en-US" sz="1867"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867"/>
                <a:buFont typeface="Calibri"/>
                <a:buNone/>
              </a:pPr>
              <a:endParaRPr sz="18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e.g., 133 ÷ 200 = 0.67</a:t>
              </a:r>
              <a:endParaRPr/>
            </a:p>
            <a:p>
              <a:pPr marL="0" marR="0" lvl="0" indent="0" algn="l" rtl="0">
                <a:lnSpc>
                  <a:spcPct val="100000"/>
                </a:lnSpc>
                <a:spcBef>
                  <a:spcPts val="0"/>
                </a:spcBef>
                <a:spcAft>
                  <a:spcPts val="0"/>
                </a:spcAft>
                <a:buClr>
                  <a:schemeClr val="dk1"/>
                </a:buClr>
                <a:buSzPts val="1867"/>
                <a:buFont typeface="Calibri"/>
                <a:buNone/>
              </a:pPr>
              <a:endParaRPr sz="18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0.67 x 25 = 16.8 points</a:t>
              </a:r>
              <a:endParaRPr/>
            </a:p>
          </p:txBody>
        </p:sp>
        <p:sp>
          <p:nvSpPr>
            <p:cNvPr id="640" name="Google Shape;640;p70"/>
            <p:cNvSpPr txBox="1"/>
            <p:nvPr/>
          </p:nvSpPr>
          <p:spPr>
            <a:xfrm rot="-5400000">
              <a:off x="-303250" y="3503344"/>
              <a:ext cx="1828800" cy="284700"/>
            </a:xfrm>
            <a:prstGeom prst="rect">
              <a:avLst/>
            </a:prstGeom>
            <a:solidFill>
              <a:srgbClr val="005FA5"/>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867"/>
                <a:buFont typeface="Arial"/>
                <a:buNone/>
              </a:pPr>
              <a:r>
                <a:rPr lang="en-US" sz="1867" b="0" i="0" u="none" strike="noStrike" cap="none">
                  <a:solidFill>
                    <a:srgbClr val="FFFFFF"/>
                  </a:solidFill>
                  <a:latin typeface="Arial"/>
                  <a:ea typeface="Arial"/>
                  <a:cs typeface="Arial"/>
                  <a:sym typeface="Arial"/>
                </a:rPr>
                <a:t>Performance 50%</a:t>
              </a:r>
              <a:endParaRPr/>
            </a:p>
          </p:txBody>
        </p:sp>
        <p:sp>
          <p:nvSpPr>
            <p:cNvPr id="641" name="Google Shape;641;p70"/>
            <p:cNvSpPr txBox="1"/>
            <p:nvPr/>
          </p:nvSpPr>
          <p:spPr>
            <a:xfrm>
              <a:off x="1010686" y="2841116"/>
              <a:ext cx="2011800" cy="1655100"/>
            </a:xfrm>
            <a:prstGeom prst="rect">
              <a:avLst/>
            </a:prstGeom>
            <a:solidFill>
              <a:srgbClr val="C5E5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sng" strike="noStrike" cap="none">
                  <a:solidFill>
                    <a:srgbClr val="000000"/>
                  </a:solidFill>
                  <a:latin typeface="Arial"/>
                  <a:ea typeface="Arial"/>
                  <a:cs typeface="Arial"/>
                  <a:sym typeface="Arial"/>
                </a:rPr>
                <a:t>Numerator</a:t>
              </a:r>
              <a:r>
                <a:rPr lang="en-US" sz="1867" b="0" i="0" u="none" strike="noStrike" cap="none">
                  <a:solidFill>
                    <a:srgbClr val="000000"/>
                  </a:solidFill>
                  <a:latin typeface="Arial"/>
                  <a:ea typeface="Arial"/>
                  <a:cs typeface="Arial"/>
                  <a:sym typeface="Arial"/>
                </a:rPr>
                <a:t>:</a:t>
              </a:r>
              <a:endParaRPr/>
            </a:p>
            <a:p>
              <a:pPr marL="0" marR="0" lvl="0" indent="0" algn="l" rtl="0">
                <a:lnSpc>
                  <a:spcPct val="100000"/>
                </a:lnSpc>
                <a:spcBef>
                  <a:spcPts val="80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All courses/exams meeting performance standards by student (e.g., C grade in dual c/e, 3 on AP exam, or 4 on IB)</a:t>
              </a:r>
              <a:endParaRPr/>
            </a:p>
          </p:txBody>
        </p:sp>
        <p:sp>
          <p:nvSpPr>
            <p:cNvPr id="642" name="Google Shape;642;p70"/>
            <p:cNvSpPr txBox="1"/>
            <p:nvPr/>
          </p:nvSpPr>
          <p:spPr>
            <a:xfrm>
              <a:off x="5794972" y="3072337"/>
              <a:ext cx="2103000" cy="1146900"/>
            </a:xfrm>
            <a:prstGeom prst="rect">
              <a:avLst/>
            </a:prstGeom>
            <a:solidFill>
              <a:srgbClr val="C5E5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sng" strike="noStrike" cap="none">
                  <a:solidFill>
                    <a:srgbClr val="000000"/>
                  </a:solidFill>
                  <a:latin typeface="Arial"/>
                  <a:ea typeface="Arial"/>
                  <a:cs typeface="Arial"/>
                  <a:sym typeface="Arial"/>
                </a:rPr>
                <a:t>25 Points Possible</a:t>
              </a:r>
              <a:r>
                <a:rPr lang="en-US" sz="1867"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867"/>
                <a:buFont typeface="Calibri"/>
                <a:buNone/>
              </a:pPr>
              <a:endParaRPr sz="18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e.g., 72 ÷ 133 = 0.54</a:t>
              </a:r>
              <a:endParaRPr/>
            </a:p>
            <a:p>
              <a:pPr marL="0" marR="0" lvl="0" indent="0" algn="l" rtl="0">
                <a:lnSpc>
                  <a:spcPct val="100000"/>
                </a:lnSpc>
                <a:spcBef>
                  <a:spcPts val="0"/>
                </a:spcBef>
                <a:spcAft>
                  <a:spcPts val="0"/>
                </a:spcAft>
                <a:buClr>
                  <a:schemeClr val="dk1"/>
                </a:buClr>
                <a:buSzPts val="1867"/>
                <a:buFont typeface="Calibri"/>
                <a:buNone/>
              </a:pPr>
              <a:endParaRPr sz="18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0.54 x 25 = 13.5 points</a:t>
              </a:r>
              <a:endParaRPr/>
            </a:p>
          </p:txBody>
        </p:sp>
        <p:sp>
          <p:nvSpPr>
            <p:cNvPr id="643" name="Google Shape;643;p70"/>
            <p:cNvSpPr txBox="1"/>
            <p:nvPr/>
          </p:nvSpPr>
          <p:spPr>
            <a:xfrm>
              <a:off x="3391378" y="2818375"/>
              <a:ext cx="2011800" cy="1655100"/>
            </a:xfrm>
            <a:prstGeom prst="rect">
              <a:avLst/>
            </a:prstGeom>
            <a:solidFill>
              <a:srgbClr val="C5E5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sng" strike="noStrike" cap="none">
                  <a:solidFill>
                    <a:srgbClr val="000000"/>
                  </a:solidFill>
                  <a:latin typeface="Arial"/>
                  <a:ea typeface="Arial"/>
                  <a:cs typeface="Arial"/>
                  <a:sym typeface="Arial"/>
                </a:rPr>
                <a:t>Denominator</a:t>
              </a:r>
              <a:r>
                <a:rPr lang="en-US" sz="1867" b="0" i="0" u="none" strike="noStrike" cap="none">
                  <a:solidFill>
                    <a:srgbClr val="000000"/>
                  </a:solidFill>
                  <a:latin typeface="Arial"/>
                  <a:ea typeface="Arial"/>
                  <a:cs typeface="Arial"/>
                  <a:sym typeface="Arial"/>
                </a:rPr>
                <a:t>:</a:t>
              </a:r>
              <a:endParaRPr/>
            </a:p>
            <a:p>
              <a:pPr marL="0" marR="0" lvl="0" indent="0" algn="l" rtl="0">
                <a:lnSpc>
                  <a:spcPct val="100000"/>
                </a:lnSpc>
                <a:spcBef>
                  <a:spcPts val="80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All courses/exams taken by participating students in AP, IB, AICE, dual credit/ enrollment, industry certifications</a:t>
              </a:r>
              <a:endParaRPr/>
            </a:p>
          </p:txBody>
        </p:sp>
        <p:sp>
          <p:nvSpPr>
            <p:cNvPr id="644" name="Google Shape;644;p70"/>
            <p:cNvSpPr txBox="1"/>
            <p:nvPr/>
          </p:nvSpPr>
          <p:spPr>
            <a:xfrm>
              <a:off x="7166572" y="2492053"/>
              <a:ext cx="1463100" cy="284700"/>
            </a:xfrm>
            <a:prstGeom prst="rect">
              <a:avLst/>
            </a:prstGeom>
            <a:solidFill>
              <a:srgbClr val="FFCC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30.3 points total</a:t>
              </a:r>
              <a:endParaRPr/>
            </a:p>
          </p:txBody>
        </p:sp>
        <p:sp>
          <p:nvSpPr>
            <p:cNvPr id="645" name="Google Shape;645;p70"/>
            <p:cNvSpPr txBox="1"/>
            <p:nvPr/>
          </p:nvSpPr>
          <p:spPr>
            <a:xfrm>
              <a:off x="2956729" y="1346666"/>
              <a:ext cx="485700" cy="5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646" name="Google Shape;646;p70"/>
            <p:cNvSpPr txBox="1"/>
            <p:nvPr/>
          </p:nvSpPr>
          <p:spPr>
            <a:xfrm>
              <a:off x="2951838" y="3345714"/>
              <a:ext cx="485700" cy="5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647" name="Google Shape;647;p70"/>
            <p:cNvSpPr txBox="1"/>
            <p:nvPr/>
          </p:nvSpPr>
          <p:spPr>
            <a:xfrm>
              <a:off x="5327935" y="1335355"/>
              <a:ext cx="541800" cy="5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648" name="Google Shape;648;p70"/>
            <p:cNvSpPr txBox="1"/>
            <p:nvPr/>
          </p:nvSpPr>
          <p:spPr>
            <a:xfrm>
              <a:off x="5330351" y="3345714"/>
              <a:ext cx="541800" cy="5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649" name="Google Shape;649;p70"/>
            <p:cNvCxnSpPr/>
            <p:nvPr/>
          </p:nvCxnSpPr>
          <p:spPr>
            <a:xfrm>
              <a:off x="7166572" y="2210740"/>
              <a:ext cx="136500" cy="269700"/>
            </a:xfrm>
            <a:prstGeom prst="straightConnector1">
              <a:avLst/>
            </a:prstGeom>
            <a:noFill/>
            <a:ln w="15875" cap="flat" cmpd="sng">
              <a:solidFill>
                <a:schemeClr val="dk1"/>
              </a:solidFill>
              <a:prstDash val="solid"/>
              <a:miter lim="800000"/>
              <a:headEnd type="none" w="sm" len="sm"/>
              <a:tailEnd type="triangle" w="med" len="med"/>
            </a:ln>
          </p:spPr>
        </p:cxnSp>
        <p:cxnSp>
          <p:nvCxnSpPr>
            <p:cNvPr id="650" name="Google Shape;650;p70"/>
            <p:cNvCxnSpPr/>
            <p:nvPr/>
          </p:nvCxnSpPr>
          <p:spPr>
            <a:xfrm rot="10800000" flipH="1">
              <a:off x="7166571" y="2791216"/>
              <a:ext cx="136500" cy="269700"/>
            </a:xfrm>
            <a:prstGeom prst="straightConnector1">
              <a:avLst/>
            </a:prstGeom>
            <a:noFill/>
            <a:ln w="15875" cap="flat" cmpd="sng">
              <a:solidFill>
                <a:schemeClr val="dk1"/>
              </a:solidFill>
              <a:prstDash val="solid"/>
              <a:miter lim="800000"/>
              <a:headEnd type="none" w="sm" len="sm"/>
              <a:tailEnd type="triangle" w="med" len="me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1"/>
          <p:cNvSpPr txBox="1">
            <a:spLocks noGrp="1"/>
          </p:cNvSpPr>
          <p:nvPr>
            <p:ph type="title"/>
          </p:nvPr>
        </p:nvSpPr>
        <p:spPr>
          <a:xfrm>
            <a:off x="412618" y="275585"/>
            <a:ext cx="10605900" cy="38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3200"/>
              <a:buFont typeface="Arial"/>
              <a:buNone/>
            </a:pPr>
            <a:r>
              <a:rPr lang="en-US" sz="3200"/>
              <a:t>College- and Career-Readiness Component</a:t>
            </a:r>
            <a:endParaRPr/>
          </a:p>
        </p:txBody>
      </p:sp>
      <p:sp>
        <p:nvSpPr>
          <p:cNvPr id="656" name="Google Shape;656;p71"/>
          <p:cNvSpPr txBox="1"/>
          <p:nvPr/>
        </p:nvSpPr>
        <p:spPr>
          <a:xfrm>
            <a:off x="1664650" y="1191497"/>
            <a:ext cx="3440700" cy="4425600"/>
          </a:xfrm>
          <a:prstGeom prst="rect">
            <a:avLst/>
          </a:prstGeom>
          <a:solidFill>
            <a:srgbClr val="286E6B"/>
          </a:solidFill>
          <a:ln w="127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97979"/>
              </a:buClr>
              <a:buSzPts val="2400"/>
              <a:buFont typeface="Arial"/>
              <a:buNone/>
            </a:pPr>
            <a:r>
              <a:rPr lang="en-US" sz="2400" b="0" i="0" u="sng" strike="noStrike" cap="none">
                <a:solidFill>
                  <a:srgbClr val="FFFFFF"/>
                </a:solidFill>
                <a:latin typeface="Arial"/>
                <a:ea typeface="Arial"/>
                <a:cs typeface="Arial"/>
                <a:sym typeface="Arial"/>
              </a:rPr>
              <a:t>CCR Measure Includes</a:t>
            </a:r>
            <a:r>
              <a:rPr lang="en-US" sz="2400" b="0" i="0" u="none" strike="noStrike" cap="none">
                <a:solidFill>
                  <a:srgbClr val="FFFFFF"/>
                </a:solidFill>
                <a:latin typeface="Arial"/>
                <a:ea typeface="Arial"/>
                <a:cs typeface="Arial"/>
                <a:sym typeface="Arial"/>
              </a:rPr>
              <a:t>:</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797979"/>
              </a:buClr>
              <a:buSzPts val="2400"/>
              <a:buFont typeface="Arial"/>
              <a:buNone/>
            </a:pPr>
            <a:r>
              <a:rPr lang="en-US" sz="2400" b="0" i="0" u="none" strike="noStrike" cap="none">
                <a:solidFill>
                  <a:srgbClr val="FFFFFF"/>
                </a:solidFill>
                <a:latin typeface="Arial"/>
                <a:ea typeface="Arial"/>
                <a:cs typeface="Arial"/>
                <a:sym typeface="Arial"/>
              </a:rPr>
              <a:t>50% ACT English or Reading Benchmark</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797979"/>
              </a:buClr>
              <a:buSzPts val="2000"/>
              <a:buFont typeface="Arial"/>
              <a:buNone/>
            </a:pPr>
            <a:r>
              <a:rPr lang="en-US" sz="2000" b="0" i="0" u="none" strike="noStrike" cap="none">
                <a:solidFill>
                  <a:srgbClr val="FFFFFF"/>
                </a:solidFill>
                <a:latin typeface="Arial"/>
                <a:ea typeface="Arial"/>
                <a:cs typeface="Arial"/>
                <a:sym typeface="Arial"/>
              </a:rPr>
              <a:t>                     +</a:t>
            </a:r>
            <a:endParaRPr/>
          </a:p>
          <a:p>
            <a:pPr marL="0" marR="0" lvl="0" indent="0" algn="l" rtl="0">
              <a:lnSpc>
                <a:spcPct val="100000"/>
              </a:lnSpc>
              <a:spcBef>
                <a:spcPts val="0"/>
              </a:spcBef>
              <a:spcAft>
                <a:spcPts val="0"/>
              </a:spcAft>
              <a:buClr>
                <a:srgbClr val="797979"/>
              </a:buClr>
              <a:buSzPts val="2400"/>
              <a:buFont typeface="Arial"/>
              <a:buNone/>
            </a:pPr>
            <a:r>
              <a:rPr lang="en-US" sz="2400" b="0" i="0" u="none" strike="noStrike" cap="none">
                <a:solidFill>
                  <a:srgbClr val="FFFFFF"/>
                </a:solidFill>
                <a:latin typeface="Arial"/>
                <a:ea typeface="Arial"/>
                <a:cs typeface="Arial"/>
                <a:sym typeface="Arial"/>
              </a:rPr>
              <a:t>50% ACT Math Benchmark</a:t>
            </a:r>
            <a:endParaRPr/>
          </a:p>
          <a:p>
            <a:pPr marL="0" marR="0" lvl="0" indent="0" algn="l" rtl="0">
              <a:lnSpc>
                <a:spcPct val="100000"/>
              </a:lnSpc>
              <a:spcBef>
                <a:spcPts val="0"/>
              </a:spcBef>
              <a:spcAft>
                <a:spcPts val="0"/>
              </a:spcAft>
              <a:buClr>
                <a:srgbClr val="797979"/>
              </a:buClr>
              <a:buSzPts val="2400"/>
              <a:buFont typeface="Arial"/>
              <a:buNone/>
            </a:pPr>
            <a:endParaRPr sz="2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797979"/>
              </a:buClr>
              <a:buSzPts val="2000"/>
              <a:buFont typeface="Arial"/>
              <a:buNone/>
            </a:pPr>
            <a:r>
              <a:rPr lang="en-US" sz="2000" b="0" i="0" u="none" strike="noStrike" cap="none">
                <a:solidFill>
                  <a:srgbClr val="FFFFFF"/>
                </a:solidFill>
                <a:latin typeface="Arial"/>
                <a:ea typeface="Arial"/>
                <a:cs typeface="Arial"/>
                <a:sym typeface="Arial"/>
              </a:rPr>
              <a:t>OR</a:t>
            </a:r>
            <a:endParaRPr/>
          </a:p>
          <a:p>
            <a:pPr marL="0" marR="0" lvl="0" indent="0" algn="ctr" rtl="0">
              <a:lnSpc>
                <a:spcPct val="100000"/>
              </a:lnSpc>
              <a:spcBef>
                <a:spcPts val="0"/>
              </a:spcBef>
              <a:spcAft>
                <a:spcPts val="0"/>
              </a:spcAft>
              <a:buClr>
                <a:srgbClr val="797979"/>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797979"/>
              </a:buClr>
              <a:buSzPts val="2000"/>
              <a:buFont typeface="Arial"/>
              <a:buNone/>
            </a:pPr>
            <a:r>
              <a:rPr lang="en-US" sz="2000" b="0" i="0" u="none" strike="noStrike" cap="none">
                <a:solidFill>
                  <a:srgbClr val="FFFFFF"/>
                </a:solidFill>
                <a:latin typeface="Arial"/>
                <a:ea typeface="Arial"/>
                <a:cs typeface="Arial"/>
                <a:sym typeface="Arial"/>
              </a:rPr>
              <a:t>ACT WorkKeys Silver with Career Pathway/Industry Certification or ACT WorkKeys Gold or Platinum</a:t>
            </a:r>
            <a:endParaRPr sz="20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797979"/>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ctr" rtl="0">
              <a:lnSpc>
                <a:spcPct val="115000"/>
              </a:lnSpc>
              <a:spcBef>
                <a:spcPts val="0"/>
              </a:spcBef>
              <a:spcAft>
                <a:spcPts val="0"/>
              </a:spcAft>
              <a:buClr>
                <a:srgbClr val="797979"/>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57" name="Google Shape;657;p71"/>
          <p:cNvSpPr txBox="1"/>
          <p:nvPr/>
        </p:nvSpPr>
        <p:spPr>
          <a:xfrm>
            <a:off x="7086601" y="1191498"/>
            <a:ext cx="3440700" cy="4314000"/>
          </a:xfrm>
          <a:prstGeom prst="rect">
            <a:avLst/>
          </a:prstGeom>
          <a:solidFill>
            <a:srgbClr val="0B548D"/>
          </a:solidFill>
          <a:ln w="127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97979"/>
              </a:buClr>
              <a:buSzPts val="2400"/>
              <a:buFont typeface="Arial"/>
              <a:buNone/>
            </a:pPr>
            <a:r>
              <a:rPr lang="en-US" sz="2400" b="0" i="0" u="sng" strike="noStrike" cap="none">
                <a:solidFill>
                  <a:srgbClr val="FFFFFF"/>
                </a:solidFill>
                <a:latin typeface="Arial"/>
                <a:ea typeface="Arial"/>
                <a:cs typeface="Arial"/>
                <a:sym typeface="Arial"/>
              </a:rPr>
              <a:t>CCR Score by Student</a:t>
            </a:r>
            <a:r>
              <a:rPr lang="en-US" sz="2400" b="0" i="0" u="none" strike="noStrike" cap="none">
                <a:solidFill>
                  <a:srgbClr val="FFFFFF"/>
                </a:solidFill>
                <a:latin typeface="Arial"/>
                <a:ea typeface="Arial"/>
                <a:cs typeface="Arial"/>
                <a:sym typeface="Arial"/>
              </a:rPr>
              <a:t>:</a:t>
            </a:r>
            <a:endParaRPr/>
          </a:p>
          <a:p>
            <a:pPr marL="0" marR="0" lvl="0" indent="0" algn="ctr" rtl="0">
              <a:lnSpc>
                <a:spcPct val="115000"/>
              </a:lnSpc>
              <a:spcBef>
                <a:spcPts val="1200"/>
              </a:spcBef>
              <a:spcAft>
                <a:spcPts val="0"/>
              </a:spcAft>
              <a:buClr>
                <a:srgbClr val="797979"/>
              </a:buClr>
              <a:buSzPts val="2400"/>
              <a:buFont typeface="Arial"/>
              <a:buNone/>
            </a:pPr>
            <a:r>
              <a:rPr lang="en-US" sz="2400" b="0" i="0" u="none" strike="noStrike" cap="none">
                <a:solidFill>
                  <a:srgbClr val="FFFFFF"/>
                </a:solidFill>
                <a:latin typeface="Arial"/>
                <a:ea typeface="Arial"/>
                <a:cs typeface="Arial"/>
                <a:sym typeface="Arial"/>
              </a:rPr>
              <a:t>0.5 Point</a:t>
            </a:r>
            <a:br>
              <a:rPr lang="en-US" sz="2400" b="0" i="0" u="none" strike="noStrike" cap="none">
                <a:solidFill>
                  <a:srgbClr val="FFFFFF"/>
                </a:solidFill>
                <a:latin typeface="Arial"/>
                <a:ea typeface="Arial"/>
                <a:cs typeface="Arial"/>
                <a:sym typeface="Arial"/>
              </a:rPr>
            </a:br>
            <a:r>
              <a:rPr lang="en-US" sz="2400" b="0" i="0" u="none" strike="noStrike" cap="none">
                <a:solidFill>
                  <a:srgbClr val="FFFFFF"/>
                </a:solidFill>
                <a:latin typeface="Arial"/>
                <a:ea typeface="Arial"/>
                <a:cs typeface="Arial"/>
                <a:sym typeface="Arial"/>
              </a:rPr>
              <a:t>+</a:t>
            </a:r>
            <a:br>
              <a:rPr lang="en-US" sz="2400" b="0" i="0" u="none" strike="noStrike" cap="none">
                <a:solidFill>
                  <a:srgbClr val="FFFFFF"/>
                </a:solidFill>
                <a:latin typeface="Arial"/>
                <a:ea typeface="Arial"/>
                <a:cs typeface="Arial"/>
                <a:sym typeface="Arial"/>
              </a:rPr>
            </a:br>
            <a:r>
              <a:rPr lang="en-US" sz="2400" b="0" i="0" u="none" strike="noStrike" cap="none">
                <a:solidFill>
                  <a:srgbClr val="FFFFFF"/>
                </a:solidFill>
                <a:latin typeface="Arial"/>
                <a:ea typeface="Arial"/>
                <a:cs typeface="Arial"/>
                <a:sym typeface="Arial"/>
              </a:rPr>
              <a:t>0.5 Point</a:t>
            </a:r>
            <a:endParaRPr/>
          </a:p>
          <a:p>
            <a:pPr marL="0" marR="0" lvl="0" indent="0" algn="ctr" rtl="0">
              <a:lnSpc>
                <a:spcPct val="115000"/>
              </a:lnSpc>
              <a:spcBef>
                <a:spcPts val="1600"/>
              </a:spcBef>
              <a:spcAft>
                <a:spcPts val="0"/>
              </a:spcAft>
              <a:buClr>
                <a:srgbClr val="797979"/>
              </a:buClr>
              <a:buSzPts val="2400"/>
              <a:buFont typeface="Arial"/>
              <a:buNone/>
            </a:pPr>
            <a:br>
              <a:rPr lang="en-US" sz="2400" b="0" i="0" u="none" strike="noStrike" cap="none">
                <a:solidFill>
                  <a:srgbClr val="FFFFFF"/>
                </a:solidFill>
                <a:latin typeface="Arial"/>
                <a:ea typeface="Arial"/>
                <a:cs typeface="Arial"/>
                <a:sym typeface="Arial"/>
              </a:rPr>
            </a:br>
            <a:r>
              <a:rPr lang="en-US" sz="2400" b="0" i="0" u="none" strike="noStrike" cap="none">
                <a:solidFill>
                  <a:srgbClr val="FFFFFF"/>
                </a:solidFill>
                <a:latin typeface="Arial"/>
                <a:ea typeface="Arial"/>
                <a:cs typeface="Arial"/>
                <a:sym typeface="Arial"/>
              </a:rPr>
              <a:t>OR</a:t>
            </a:r>
            <a:endParaRPr/>
          </a:p>
          <a:p>
            <a:pPr marL="0" marR="0" lvl="0" indent="0" algn="ctr" rtl="0">
              <a:lnSpc>
                <a:spcPct val="115000"/>
              </a:lnSpc>
              <a:spcBef>
                <a:spcPts val="1600"/>
              </a:spcBef>
              <a:spcAft>
                <a:spcPts val="0"/>
              </a:spcAft>
              <a:buClr>
                <a:srgbClr val="797979"/>
              </a:buClr>
              <a:buSzPts val="2400"/>
              <a:buFont typeface="Arial"/>
              <a:buNone/>
            </a:pPr>
            <a:r>
              <a:rPr lang="en-US" sz="2400" b="0" i="0" u="none" strike="noStrike" cap="none">
                <a:solidFill>
                  <a:srgbClr val="FFFFFF"/>
                </a:solidFill>
                <a:latin typeface="Arial"/>
                <a:ea typeface="Arial"/>
                <a:cs typeface="Arial"/>
                <a:sym typeface="Arial"/>
              </a:rPr>
              <a:t>1.0 Point</a:t>
            </a:r>
            <a:endParaRPr/>
          </a:p>
          <a:p>
            <a:pPr marL="0" marR="0" lvl="0" indent="0" algn="ctr" rtl="0">
              <a:lnSpc>
                <a:spcPct val="115000"/>
              </a:lnSpc>
              <a:spcBef>
                <a:spcPts val="1600"/>
              </a:spcBef>
              <a:spcAft>
                <a:spcPts val="0"/>
              </a:spcAft>
              <a:buClr>
                <a:srgbClr val="797979"/>
              </a:buClr>
              <a:buSzPts val="2400"/>
              <a:buFont typeface="Arial"/>
              <a:buNone/>
            </a:pPr>
            <a:r>
              <a:rPr lang="en-US" sz="2400" b="0" i="0" u="none" strike="noStrike" cap="none">
                <a:solidFill>
                  <a:srgbClr val="FFFFFF"/>
                </a:solidFill>
                <a:latin typeface="Arial"/>
                <a:ea typeface="Arial"/>
                <a:cs typeface="Arial"/>
                <a:sym typeface="Arial"/>
              </a:rPr>
              <a:t>(Max 1 point/student)</a:t>
            </a:r>
            <a:endParaRPr/>
          </a:p>
        </p:txBody>
      </p:sp>
      <p:cxnSp>
        <p:nvCxnSpPr>
          <p:cNvPr id="658" name="Google Shape;658;p71"/>
          <p:cNvCxnSpPr/>
          <p:nvPr/>
        </p:nvCxnSpPr>
        <p:spPr>
          <a:xfrm>
            <a:off x="5501640" y="1982666"/>
            <a:ext cx="1188600" cy="0"/>
          </a:xfrm>
          <a:prstGeom prst="straightConnector1">
            <a:avLst/>
          </a:prstGeom>
          <a:noFill/>
          <a:ln w="66675" cap="flat" cmpd="sng">
            <a:solidFill>
              <a:schemeClr val="accent1"/>
            </a:solidFill>
            <a:prstDash val="solid"/>
            <a:miter lim="800000"/>
            <a:headEnd type="none" w="sm" len="sm"/>
            <a:tailEnd type="triangle" w="med" len="med"/>
          </a:ln>
        </p:spPr>
      </p:cxnSp>
      <p:cxnSp>
        <p:nvCxnSpPr>
          <p:cNvPr id="659" name="Google Shape;659;p71"/>
          <p:cNvCxnSpPr/>
          <p:nvPr/>
        </p:nvCxnSpPr>
        <p:spPr>
          <a:xfrm>
            <a:off x="5501640" y="2898950"/>
            <a:ext cx="1188600" cy="0"/>
          </a:xfrm>
          <a:prstGeom prst="straightConnector1">
            <a:avLst/>
          </a:prstGeom>
          <a:noFill/>
          <a:ln w="66675" cap="flat" cmpd="sng">
            <a:solidFill>
              <a:schemeClr val="accent1"/>
            </a:solidFill>
            <a:prstDash val="solid"/>
            <a:miter lim="800000"/>
            <a:headEnd type="none" w="sm" len="sm"/>
            <a:tailEnd type="triangle" w="med" len="med"/>
          </a:ln>
        </p:spPr>
      </p:cxnSp>
      <p:cxnSp>
        <p:nvCxnSpPr>
          <p:cNvPr id="660" name="Google Shape;660;p71"/>
          <p:cNvCxnSpPr/>
          <p:nvPr/>
        </p:nvCxnSpPr>
        <p:spPr>
          <a:xfrm>
            <a:off x="5501640" y="4518410"/>
            <a:ext cx="1188600" cy="0"/>
          </a:xfrm>
          <a:prstGeom prst="straightConnector1">
            <a:avLst/>
          </a:prstGeom>
          <a:noFill/>
          <a:ln w="66675" cap="flat" cmpd="sng">
            <a:solidFill>
              <a:schemeClr val="accent1"/>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8"/>
          <p:cNvSpPr txBox="1">
            <a:spLocks noGrp="1"/>
          </p:cNvSpPr>
          <p:nvPr>
            <p:ph type="title"/>
          </p:nvPr>
        </p:nvSpPr>
        <p:spPr>
          <a:xfrm>
            <a:off x="396853" y="295851"/>
            <a:ext cx="10574358" cy="371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a:t>Mississippi Department of Education</a:t>
            </a:r>
            <a:endParaRPr/>
          </a:p>
        </p:txBody>
      </p:sp>
      <p:sp>
        <p:nvSpPr>
          <p:cNvPr id="556" name="Google Shape;556;p58"/>
          <p:cNvSpPr txBox="1">
            <a:spLocks noGrp="1"/>
          </p:cNvSpPr>
          <p:nvPr>
            <p:ph type="sldNum" idx="12"/>
          </p:nvPr>
        </p:nvSpPr>
        <p:spPr>
          <a:xfrm>
            <a:off x="11034273" y="302063"/>
            <a:ext cx="729343" cy="3802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2"/>
          <p:cNvSpPr txBox="1">
            <a:spLocks noGrp="1"/>
          </p:cNvSpPr>
          <p:nvPr>
            <p:ph type="title"/>
          </p:nvPr>
        </p:nvSpPr>
        <p:spPr>
          <a:xfrm>
            <a:off x="518875" y="0"/>
            <a:ext cx="10394700" cy="88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900"/>
              <a:t>E</a:t>
            </a:r>
            <a:r>
              <a:rPr lang="en-US" sz="3000"/>
              <a:t>xample 1: New Hampshire </a:t>
            </a:r>
            <a:endParaRPr sz="3800"/>
          </a:p>
        </p:txBody>
      </p:sp>
      <p:sp>
        <p:nvSpPr>
          <p:cNvPr id="667" name="Google Shape;667;p72"/>
          <p:cNvSpPr txBox="1">
            <a:spLocks noGrp="1"/>
          </p:cNvSpPr>
          <p:nvPr>
            <p:ph type="body" idx="1"/>
          </p:nvPr>
        </p:nvSpPr>
        <p:spPr>
          <a:xfrm>
            <a:off x="369800" y="1468100"/>
            <a:ext cx="4083900" cy="41103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sz="2300"/>
              <a:t> </a:t>
            </a:r>
            <a:endParaRPr sz="2300"/>
          </a:p>
          <a:p>
            <a:pPr marL="457200" lvl="0" indent="-304800" algn="l" rtl="0">
              <a:spcBef>
                <a:spcPts val="600"/>
              </a:spcBef>
              <a:spcAft>
                <a:spcPts val="0"/>
              </a:spcAft>
              <a:buSzPts val="1200"/>
              <a:buChar char="●"/>
            </a:pPr>
            <a:r>
              <a:rPr lang="en-US" sz="2300"/>
              <a:t>CCR is based on the percentage of students who earn </a:t>
            </a:r>
            <a:r>
              <a:rPr lang="en-US" sz="2300" u="sng"/>
              <a:t>at least two</a:t>
            </a:r>
            <a:r>
              <a:rPr lang="en-US" sz="2300"/>
              <a:t> (any two) accomplishments</a:t>
            </a:r>
            <a:r>
              <a:rPr lang="en-US" sz="2500"/>
              <a:t> listed on the right.</a:t>
            </a:r>
            <a:endParaRPr sz="2500"/>
          </a:p>
          <a:p>
            <a:pPr marL="0" lvl="0" indent="0" algn="l" rtl="0">
              <a:spcBef>
                <a:spcPts val="600"/>
              </a:spcBef>
              <a:spcAft>
                <a:spcPts val="600"/>
              </a:spcAft>
              <a:buNone/>
            </a:pPr>
            <a:endParaRPr/>
          </a:p>
        </p:txBody>
      </p:sp>
      <p:sp>
        <p:nvSpPr>
          <p:cNvPr id="668" name="Google Shape;668;p72"/>
          <p:cNvSpPr txBox="1">
            <a:spLocks noGrp="1"/>
          </p:cNvSpPr>
          <p:nvPr>
            <p:ph type="sldNum" idx="4294967295"/>
          </p:nvPr>
        </p:nvSpPr>
        <p:spPr>
          <a:xfrm>
            <a:off x="8610600" y="6356354"/>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669" name="Google Shape;669;p72"/>
          <p:cNvPicPr preferRelativeResize="0"/>
          <p:nvPr/>
        </p:nvPicPr>
        <p:blipFill>
          <a:blip r:embed="rId3">
            <a:alphaModFix/>
          </a:blip>
          <a:stretch>
            <a:fillRect/>
          </a:stretch>
        </p:blipFill>
        <p:spPr>
          <a:xfrm>
            <a:off x="4573425" y="1250725"/>
            <a:ext cx="7462323" cy="40153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3"/>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2: Georgia </a:t>
            </a:r>
            <a:endParaRPr/>
          </a:p>
        </p:txBody>
      </p:sp>
      <p:pic>
        <p:nvPicPr>
          <p:cNvPr id="676" name="Google Shape;676;p73"/>
          <p:cNvPicPr preferRelativeResize="0"/>
          <p:nvPr/>
        </p:nvPicPr>
        <p:blipFill>
          <a:blip r:embed="rId3">
            <a:alphaModFix/>
          </a:blip>
          <a:stretch>
            <a:fillRect/>
          </a:stretch>
        </p:blipFill>
        <p:spPr>
          <a:xfrm>
            <a:off x="1018749" y="842326"/>
            <a:ext cx="9697249" cy="5431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4"/>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3: Delaware</a:t>
            </a:r>
            <a:endParaRPr/>
          </a:p>
        </p:txBody>
      </p:sp>
      <p:pic>
        <p:nvPicPr>
          <p:cNvPr id="683" name="Google Shape;683;p74"/>
          <p:cNvPicPr preferRelativeResize="0"/>
          <p:nvPr/>
        </p:nvPicPr>
        <p:blipFill>
          <a:blip r:embed="rId3">
            <a:alphaModFix/>
          </a:blip>
          <a:stretch>
            <a:fillRect/>
          </a:stretch>
        </p:blipFill>
        <p:spPr>
          <a:xfrm>
            <a:off x="3817875" y="577750"/>
            <a:ext cx="7388775" cy="5366100"/>
          </a:xfrm>
          <a:prstGeom prst="rect">
            <a:avLst/>
          </a:prstGeom>
          <a:noFill/>
          <a:ln>
            <a:noFill/>
          </a:ln>
        </p:spPr>
      </p:pic>
      <p:pic>
        <p:nvPicPr>
          <p:cNvPr id="684" name="Google Shape;684;p74"/>
          <p:cNvPicPr preferRelativeResize="0"/>
          <p:nvPr/>
        </p:nvPicPr>
        <p:blipFill>
          <a:blip r:embed="rId4">
            <a:alphaModFix/>
          </a:blip>
          <a:stretch>
            <a:fillRect/>
          </a:stretch>
        </p:blipFill>
        <p:spPr>
          <a:xfrm>
            <a:off x="-12" y="5264350"/>
            <a:ext cx="6124575" cy="1295400"/>
          </a:xfrm>
          <a:prstGeom prst="rect">
            <a:avLst/>
          </a:prstGeom>
          <a:noFill/>
          <a:ln>
            <a:noFill/>
          </a:ln>
        </p:spPr>
      </p:pic>
      <p:sp>
        <p:nvSpPr>
          <p:cNvPr id="685" name="Google Shape;685;p74"/>
          <p:cNvSpPr txBox="1"/>
          <p:nvPr/>
        </p:nvSpPr>
        <p:spPr>
          <a:xfrm>
            <a:off x="486100" y="928413"/>
            <a:ext cx="30000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Category 1 – Any FAY 12th grade student in a high school meeting one or more of the college preparedness options only (Score of 1)</a:t>
            </a:r>
            <a:endParaRPr/>
          </a:p>
          <a:p>
            <a:pPr marL="0" lvl="0" indent="0" algn="l" rtl="0">
              <a:spcBef>
                <a:spcPts val="0"/>
              </a:spcBef>
              <a:spcAft>
                <a:spcPts val="0"/>
              </a:spcAft>
              <a:buNone/>
            </a:pPr>
            <a:endParaRPr/>
          </a:p>
          <a:p>
            <a:pPr marL="0" lvl="0" indent="0" algn="l" rtl="0">
              <a:spcBef>
                <a:spcPts val="0"/>
              </a:spcBef>
              <a:spcAft>
                <a:spcPts val="0"/>
              </a:spcAft>
              <a:buNone/>
            </a:pPr>
            <a:r>
              <a:rPr lang="en-US"/>
              <a:t>• Category 2 – Any FAY 12th grade student in a high school meeting one or more of the career</a:t>
            </a:r>
            <a:endParaRPr/>
          </a:p>
          <a:p>
            <a:pPr marL="0" lvl="0" indent="0" algn="l" rtl="0">
              <a:spcBef>
                <a:spcPts val="0"/>
              </a:spcBef>
              <a:spcAft>
                <a:spcPts val="0"/>
              </a:spcAft>
              <a:buNone/>
            </a:pPr>
            <a:r>
              <a:rPr lang="en-US"/>
              <a:t>preparedness options only (Score of 1)</a:t>
            </a:r>
            <a:endParaRPr/>
          </a:p>
          <a:p>
            <a:pPr marL="0" lvl="0" indent="0" algn="l" rtl="0">
              <a:spcBef>
                <a:spcPts val="0"/>
              </a:spcBef>
              <a:spcAft>
                <a:spcPts val="0"/>
              </a:spcAft>
              <a:buNone/>
            </a:pPr>
            <a:endParaRPr/>
          </a:p>
          <a:p>
            <a:pPr marL="0" lvl="0" indent="0" algn="l" rtl="0">
              <a:spcBef>
                <a:spcPts val="0"/>
              </a:spcBef>
              <a:spcAft>
                <a:spcPts val="0"/>
              </a:spcAft>
              <a:buNone/>
            </a:pPr>
            <a:r>
              <a:rPr lang="en-US"/>
              <a:t>• Category 3 – Any FAY 12th grade student in a high school meeting one or more of the career</a:t>
            </a:r>
            <a:endParaRPr/>
          </a:p>
          <a:p>
            <a:pPr marL="0" lvl="0" indent="0" algn="l" rtl="0">
              <a:spcBef>
                <a:spcPts val="0"/>
              </a:spcBef>
              <a:spcAft>
                <a:spcPts val="0"/>
              </a:spcAft>
              <a:buNone/>
            </a:pPr>
            <a:r>
              <a:rPr lang="en-US"/>
              <a:t>preparedness options and one or more of the career preparedness options (score of 1.1)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5"/>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#4: Wyoming </a:t>
            </a:r>
            <a:endParaRPr/>
          </a:p>
        </p:txBody>
      </p:sp>
      <p:pic>
        <p:nvPicPr>
          <p:cNvPr id="692" name="Google Shape;692;p75"/>
          <p:cNvPicPr preferRelativeResize="0"/>
          <p:nvPr/>
        </p:nvPicPr>
        <p:blipFill>
          <a:blip r:embed="rId3">
            <a:alphaModFix/>
          </a:blip>
          <a:stretch>
            <a:fillRect/>
          </a:stretch>
        </p:blipFill>
        <p:spPr>
          <a:xfrm>
            <a:off x="2018000" y="844625"/>
            <a:ext cx="9136125" cy="5414275"/>
          </a:xfrm>
          <a:prstGeom prst="rect">
            <a:avLst/>
          </a:prstGeom>
          <a:noFill/>
          <a:ln>
            <a:noFill/>
          </a:ln>
        </p:spPr>
      </p:pic>
      <p:sp>
        <p:nvSpPr>
          <p:cNvPr id="693" name="Google Shape;693;p75"/>
          <p:cNvSpPr txBox="1"/>
          <p:nvPr/>
        </p:nvSpPr>
        <p:spPr>
          <a:xfrm>
            <a:off x="183925" y="1471450"/>
            <a:ext cx="1629000" cy="37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chemeClr val="dk1"/>
                </a:solidFill>
                <a:latin typeface="Calibri"/>
                <a:ea typeface="Calibri"/>
                <a:cs typeface="Calibri"/>
                <a:sym typeface="Calibri"/>
              </a:rPr>
              <a:t>Score is the highest from among each of the 5 rows</a:t>
            </a:r>
            <a:endParaRPr sz="2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76"/>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Mississippi College and Career Readiness Index - Illustration </a:t>
            </a:r>
            <a:endParaRPr/>
          </a:p>
        </p:txBody>
      </p:sp>
      <p:graphicFrame>
        <p:nvGraphicFramePr>
          <p:cNvPr id="700" name="Google Shape;700;p76"/>
          <p:cNvGraphicFramePr/>
          <p:nvPr/>
        </p:nvGraphicFramePr>
        <p:xfrm>
          <a:off x="618825" y="1643625"/>
          <a:ext cx="3000000" cy="3000000"/>
        </p:xfrm>
        <a:graphic>
          <a:graphicData uri="http://schemas.openxmlformats.org/drawingml/2006/table">
            <a:tbl>
              <a:tblPr>
                <a:noFill/>
                <a:tableStyleId>{32785741-D8C3-464E-BF78-4E90B512E1E0}</a:tableStyleId>
              </a:tblPr>
              <a:tblGrid>
                <a:gridCol w="1350150">
                  <a:extLst>
                    <a:ext uri="{9D8B030D-6E8A-4147-A177-3AD203B41FA5}">
                      <a16:colId xmlns:a16="http://schemas.microsoft.com/office/drawing/2014/main" val="20000"/>
                    </a:ext>
                  </a:extLst>
                </a:gridCol>
                <a:gridCol w="1581600">
                  <a:extLst>
                    <a:ext uri="{9D8B030D-6E8A-4147-A177-3AD203B41FA5}">
                      <a16:colId xmlns:a16="http://schemas.microsoft.com/office/drawing/2014/main" val="20001"/>
                    </a:ext>
                  </a:extLst>
                </a:gridCol>
                <a:gridCol w="1967350">
                  <a:extLst>
                    <a:ext uri="{9D8B030D-6E8A-4147-A177-3AD203B41FA5}">
                      <a16:colId xmlns:a16="http://schemas.microsoft.com/office/drawing/2014/main" val="20002"/>
                    </a:ext>
                  </a:extLst>
                </a:gridCol>
                <a:gridCol w="1928800">
                  <a:extLst>
                    <a:ext uri="{9D8B030D-6E8A-4147-A177-3AD203B41FA5}">
                      <a16:colId xmlns:a16="http://schemas.microsoft.com/office/drawing/2014/main" val="20003"/>
                    </a:ext>
                  </a:extLst>
                </a:gridCol>
                <a:gridCol w="1899850">
                  <a:extLst>
                    <a:ext uri="{9D8B030D-6E8A-4147-A177-3AD203B41FA5}">
                      <a16:colId xmlns:a16="http://schemas.microsoft.com/office/drawing/2014/main" val="20004"/>
                    </a:ext>
                  </a:extLst>
                </a:gridCol>
                <a:gridCol w="858325">
                  <a:extLst>
                    <a:ext uri="{9D8B030D-6E8A-4147-A177-3AD203B41FA5}">
                      <a16:colId xmlns:a16="http://schemas.microsoft.com/office/drawing/2014/main" val="20005"/>
                    </a:ext>
                  </a:extLst>
                </a:gridCol>
              </a:tblGrid>
              <a:tr h="29187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0 points</a:t>
                      </a:r>
                      <a:endParaRPr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20 points</a:t>
                      </a:r>
                      <a:endParaRPr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30 points</a:t>
                      </a:r>
                      <a:endParaRPr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40 points</a:t>
                      </a:r>
                      <a:endParaRPr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a:latin typeface="Calibri"/>
                          <a:ea typeface="Calibri"/>
                          <a:cs typeface="Calibri"/>
                          <a:sym typeface="Calibri"/>
                        </a:rPr>
                        <a:t>Maximum</a:t>
                      </a:r>
                      <a:endParaRPr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21325">
                <a:tc>
                  <a:txBody>
                    <a:bodyPr/>
                    <a:lstStyle/>
                    <a:p>
                      <a:pPr marL="0" lvl="0" indent="0" algn="ctr" rtl="0">
                        <a:lnSpc>
                          <a:spcPct val="115000"/>
                        </a:lnSpc>
                        <a:spcBef>
                          <a:spcPts val="0"/>
                        </a:spcBef>
                        <a:spcAft>
                          <a:spcPts val="0"/>
                        </a:spcAft>
                        <a:buNone/>
                      </a:pPr>
                      <a:r>
                        <a:rPr lang="en-US">
                          <a:latin typeface="Calibri"/>
                          <a:ea typeface="Calibri"/>
                          <a:cs typeface="Calibri"/>
                          <a:sym typeface="Calibri"/>
                        </a:rPr>
                        <a:t>Acceleration </a:t>
                      </a:r>
                      <a:endParaRPr>
                        <a:latin typeface="Calibri"/>
                        <a:ea typeface="Calibri"/>
                        <a:cs typeface="Calibri"/>
                        <a:sym typeface="Calibri"/>
                      </a:endParaRPr>
                    </a:p>
                  </a:txBody>
                  <a:tcPr marL="9525" marR="9525" marT="9525" marB="914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No evidence of advanced coursework or program participation</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Student participates in qualifying course or program (AP, IB, AICE, Dual Credit, Industry Certification)</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Student meets performance expectation on at least 1 qualifying course (C or better in DC; 3 on AP; 4 on IB)</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Student meets performance expectation on more than 1 qualifying course or program</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9250">
                <a:tc rowSpan="2">
                  <a:txBody>
                    <a:bodyPr/>
                    <a:lstStyle/>
                    <a:p>
                      <a:pPr marL="0" lvl="0" indent="0" algn="ctr" rtl="0">
                        <a:lnSpc>
                          <a:spcPct val="115000"/>
                        </a:lnSpc>
                        <a:spcBef>
                          <a:spcPts val="0"/>
                        </a:spcBef>
                        <a:spcAft>
                          <a:spcPts val="0"/>
                        </a:spcAft>
                        <a:buNone/>
                      </a:pPr>
                      <a:r>
                        <a:rPr lang="en-US">
                          <a:latin typeface="Calibri"/>
                          <a:ea typeface="Calibri"/>
                          <a:cs typeface="Calibri"/>
                          <a:sym typeface="Calibri"/>
                        </a:rPr>
                        <a:t>Assessment</a:t>
                      </a:r>
                      <a:endParaRPr>
                        <a:latin typeface="Calibri"/>
                        <a:ea typeface="Calibri"/>
                        <a:cs typeface="Calibri"/>
                        <a:sym typeface="Calibri"/>
                      </a:endParaRPr>
                    </a:p>
                  </a:txBody>
                  <a:tcPr marL="9525" marR="9525" marT="9525" marB="914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US">
                          <a:latin typeface="Calibri"/>
                          <a:ea typeface="Calibri"/>
                          <a:cs typeface="Calibri"/>
                          <a:sym typeface="Calibri"/>
                        </a:rPr>
                        <a:t>Does not attain qualifying assessment score</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ACT 17 English OR ACT 19 Math </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ACT 18 English AND ACT 22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Meets ACT Benchmark in English AND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rowSpan="2">
                  <a:txBody>
                    <a:bodyPr/>
                    <a:lstStyle/>
                    <a:p>
                      <a:pPr marL="0" lvl="0" indent="0" algn="r" rtl="0">
                        <a:lnSpc>
                          <a:spcPct val="115000"/>
                        </a:lnSpc>
                        <a:spcBef>
                          <a:spcPts val="0"/>
                        </a:spcBef>
                        <a:spcAft>
                          <a:spcPts val="0"/>
                        </a:spcAft>
                        <a:buNone/>
                      </a:pPr>
                      <a:r>
                        <a:rPr lang="en-US">
                          <a:latin typeface="Calibri"/>
                          <a:ea typeface="Calibri"/>
                          <a:cs typeface="Calibri"/>
                          <a:sym typeface="Calibri"/>
                        </a:rPr>
                        <a:t>40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0660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ACT WorkKeys Silver OR ASVAB/ AFQT 31</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ACT WorkKeys Silver with Industry Certification OR ASVAB/ AFQT 50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ACT WorkKeys Gold with Industry Certification or ASVAB/ AFQT 65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706600">
                <a:tc>
                  <a:txBody>
                    <a:bodyPr/>
                    <a:lstStyle/>
                    <a:p>
                      <a:pPr marL="0" lvl="0" indent="0" algn="ctr" rtl="0">
                        <a:lnSpc>
                          <a:spcPct val="115000"/>
                        </a:lnSpc>
                        <a:spcBef>
                          <a:spcPts val="0"/>
                        </a:spcBef>
                        <a:spcAft>
                          <a:spcPts val="0"/>
                        </a:spcAft>
                        <a:buNone/>
                      </a:pPr>
                      <a:r>
                        <a:rPr lang="en-US">
                          <a:latin typeface="Calibri"/>
                          <a:ea typeface="Calibri"/>
                          <a:cs typeface="Calibri"/>
                          <a:sym typeface="Calibri"/>
                        </a:rPr>
                        <a:t>Achievement</a:t>
                      </a:r>
                      <a:endParaRPr>
                        <a:latin typeface="Calibri"/>
                        <a:ea typeface="Calibri"/>
                        <a:cs typeface="Calibri"/>
                        <a:sym typeface="Calibri"/>
                      </a:endParaRPr>
                    </a:p>
                  </a:txBody>
                  <a:tcPr marL="9525" marR="9525" marT="9525" marB="914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Does not graduate or earn GED by end of grade 12 </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Graduate or GED</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Diploma with Academic or Career/ Technical Endorsement</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Diploma with Distinguished Academic Endorsement</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20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1875">
                <a:tc gridSpan="5">
                  <a:txBody>
                    <a:bodyPr/>
                    <a:lstStyle/>
                    <a:p>
                      <a:pPr marL="0" lvl="0" indent="0" algn="l" rtl="0">
                        <a:lnSpc>
                          <a:spcPct val="115000"/>
                        </a:lnSpc>
                        <a:spcBef>
                          <a:spcPts val="0"/>
                        </a:spcBef>
                        <a:spcAft>
                          <a:spcPts val="0"/>
                        </a:spcAft>
                        <a:buNone/>
                      </a:pPr>
                      <a:r>
                        <a:rPr lang="en-US" b="1">
                          <a:latin typeface="Calibri"/>
                          <a:ea typeface="Calibri"/>
                          <a:cs typeface="Calibri"/>
                          <a:sym typeface="Calibri"/>
                        </a:rPr>
                        <a:t>College and Career Readiness Score</a:t>
                      </a:r>
                      <a:endParaRPr b="1">
                        <a:latin typeface="Calibri"/>
                        <a:ea typeface="Calibri"/>
                        <a:cs typeface="Calibri"/>
                        <a:sym typeface="Calibri"/>
                      </a:endParaRPr>
                    </a:p>
                  </a:txBody>
                  <a:tcPr marL="9525" marR="9525" marT="9525" marB="91425" anchor="b">
                    <a:lnT w="6350"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r" rtl="0">
                        <a:lnSpc>
                          <a:spcPct val="115000"/>
                        </a:lnSpc>
                        <a:spcBef>
                          <a:spcPts val="0"/>
                        </a:spcBef>
                        <a:spcAft>
                          <a:spcPts val="0"/>
                        </a:spcAft>
                        <a:buNone/>
                      </a:pPr>
                      <a:r>
                        <a:rPr lang="en-US" b="1">
                          <a:latin typeface="Calibri"/>
                          <a:ea typeface="Calibri"/>
                          <a:cs typeface="Calibri"/>
                          <a:sym typeface="Calibri"/>
                        </a:rPr>
                        <a:t>100</a:t>
                      </a:r>
                      <a:endParaRPr b="1">
                        <a:latin typeface="Calibri"/>
                        <a:ea typeface="Calibri"/>
                        <a:cs typeface="Calibri"/>
                        <a:sym typeface="Calibri"/>
                      </a:endParaRPr>
                    </a:p>
                  </a:txBody>
                  <a:tcPr marL="9525" marR="9525" marT="9525" marB="91425" anchor="b">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701" name="Google Shape;701;p76"/>
          <p:cNvSpPr txBox="1"/>
          <p:nvPr/>
        </p:nvSpPr>
        <p:spPr>
          <a:xfrm>
            <a:off x="545250" y="814838"/>
            <a:ext cx="111015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One example for how acceleration and readiness could be combined into a single indicator that is broader and creates more performance differentiation</a:t>
            </a:r>
            <a:endParaRPr sz="2200">
              <a:solidFill>
                <a:schemeClr val="dk1"/>
              </a:solidFill>
              <a:latin typeface="Calibri"/>
              <a:ea typeface="Calibri"/>
              <a:cs typeface="Calibri"/>
              <a:sym typeface="Calibri"/>
            </a:endParaRPr>
          </a:p>
        </p:txBody>
      </p:sp>
      <p:sp>
        <p:nvSpPr>
          <p:cNvPr id="702" name="Google Shape;702;p76"/>
          <p:cNvSpPr/>
          <p:nvPr/>
        </p:nvSpPr>
        <p:spPr>
          <a:xfrm>
            <a:off x="10444650" y="2233450"/>
            <a:ext cx="1445100" cy="23253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3" name="Google Shape;703;p76"/>
          <p:cNvSpPr txBox="1"/>
          <p:nvPr/>
        </p:nvSpPr>
        <p:spPr>
          <a:xfrm>
            <a:off x="10556250" y="2457150"/>
            <a:ext cx="1221900" cy="26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Indicators and values are simply placeholders to illustrate the concept and prompt discussion. </a:t>
            </a:r>
            <a:endParaRPr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7"/>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Discussion Questions</a:t>
            </a:r>
            <a:endParaRPr/>
          </a:p>
        </p:txBody>
      </p:sp>
      <p:sp>
        <p:nvSpPr>
          <p:cNvPr id="710" name="Google Shape;710;p77"/>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t>Based on the examples presented today, what approaches may be promising to ensure accomplishments associated with post-secondary success are incentivized and rewarded? </a:t>
            </a:r>
            <a:endParaRPr/>
          </a:p>
          <a:p>
            <a:pPr marL="0" lvl="0" indent="0" algn="l" rtl="0">
              <a:spcBef>
                <a:spcPts val="600"/>
              </a:spcBef>
              <a:spcAft>
                <a:spcPts val="0"/>
              </a:spcAft>
              <a:buNone/>
            </a:pPr>
            <a:endParaRPr sz="2400"/>
          </a:p>
          <a:p>
            <a:pPr marL="0" lvl="0" indent="0" algn="l" rtl="0">
              <a:spcBef>
                <a:spcPts val="600"/>
              </a:spcBef>
              <a:spcAft>
                <a:spcPts val="0"/>
              </a:spcAft>
              <a:buNone/>
            </a:pPr>
            <a:r>
              <a:rPr lang="en-US" sz="2400"/>
              <a:t>Consider: </a:t>
            </a:r>
            <a:endParaRPr sz="2400"/>
          </a:p>
          <a:p>
            <a:pPr marL="914400" lvl="1" indent="-381000" algn="l" rtl="0">
              <a:spcBef>
                <a:spcPts val="600"/>
              </a:spcBef>
              <a:spcAft>
                <a:spcPts val="0"/>
              </a:spcAft>
              <a:buSzPts val="2400"/>
              <a:buChar char="○"/>
            </a:pPr>
            <a:r>
              <a:rPr lang="en-US"/>
              <a:t>What measures should be included? </a:t>
            </a:r>
            <a:endParaRPr/>
          </a:p>
          <a:p>
            <a:pPr marL="914400" lvl="1" indent="-381000" algn="l" rtl="0">
              <a:spcBef>
                <a:spcPts val="0"/>
              </a:spcBef>
              <a:spcAft>
                <a:spcPts val="0"/>
              </a:spcAft>
              <a:buSzPts val="2400"/>
              <a:buChar char="○"/>
            </a:pPr>
            <a:r>
              <a:rPr lang="en-US"/>
              <a:t>What performance expectations should be established? </a:t>
            </a:r>
            <a:endParaRPr/>
          </a:p>
          <a:p>
            <a:pPr marL="914400" lvl="1" indent="-381000" algn="l" rtl="0">
              <a:spcBef>
                <a:spcPts val="0"/>
              </a:spcBef>
              <a:spcAft>
                <a:spcPts val="0"/>
              </a:spcAft>
              <a:buSzPts val="2400"/>
              <a:buChar char="○"/>
            </a:pPr>
            <a:r>
              <a:rPr lang="en-US"/>
              <a:t>How should the measures be combined?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716" name="Google Shape;716;p78"/>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9A1BF"/>
              </a:buClr>
              <a:buSzPts val="6000"/>
              <a:buFont typeface="Arial"/>
              <a:buNone/>
            </a:pPr>
            <a:r>
              <a:rPr lang="en-US" sz="4300"/>
              <a:t>Accountability Weights</a:t>
            </a:r>
            <a:endParaRPr sz="43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9"/>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Overview</a:t>
            </a:r>
            <a:endParaRPr/>
          </a:p>
        </p:txBody>
      </p:sp>
      <p:sp>
        <p:nvSpPr>
          <p:cNvPr id="723" name="Google Shape;723;p79"/>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solidFill>
                  <a:srgbClr val="000000"/>
                </a:solidFill>
              </a:rPr>
              <a:t>The purpose of this discussion is to elicit the committee’s recommendations regarding the influence or weight of each indicator in the model.</a:t>
            </a:r>
            <a:endParaRPr>
              <a:solidFill>
                <a:srgbClr val="000000"/>
              </a:solidFill>
            </a:endParaRPr>
          </a:p>
          <a:p>
            <a:pPr marL="0" lvl="0" indent="0" algn="l" rtl="0">
              <a:spcBef>
                <a:spcPts val="600"/>
              </a:spcBef>
              <a:spcAft>
                <a:spcPts val="0"/>
              </a:spcAft>
              <a:buNone/>
            </a:pPr>
            <a:endParaRPr>
              <a:solidFill>
                <a:srgbClr val="000000"/>
              </a:solidFill>
            </a:endParaRPr>
          </a:p>
          <a:p>
            <a:pPr marL="0" lvl="0" indent="0" algn="l" rtl="0">
              <a:spcBef>
                <a:spcPts val="600"/>
              </a:spcBef>
              <a:spcAft>
                <a:spcPts val="0"/>
              </a:spcAft>
              <a:buNone/>
            </a:pPr>
            <a:r>
              <a:rPr lang="en-US">
                <a:solidFill>
                  <a:srgbClr val="000000"/>
                </a:solidFill>
              </a:rPr>
              <a:t>We are not making any recommendations today. Rather, this is an initial discussion to inform further discussions about model design alternatives. </a:t>
            </a:r>
            <a:endParaRPr>
              <a:solidFill>
                <a:srgbClr val="000000"/>
              </a:solidFill>
            </a:endParaRPr>
          </a:p>
          <a:p>
            <a:pPr marL="0" lvl="0" indent="0" algn="l" rtl="0">
              <a:spcBef>
                <a:spcPts val="600"/>
              </a:spcBef>
              <a:spcAft>
                <a:spcPts val="600"/>
              </a:spcAft>
              <a:buNone/>
            </a:pPr>
            <a:r>
              <a:rPr lang="en-US"/>
              <a:t>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0"/>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ESSA Requirements</a:t>
            </a:r>
            <a:endParaRPr/>
          </a:p>
        </p:txBody>
      </p:sp>
      <p:sp>
        <p:nvSpPr>
          <p:cNvPr id="730" name="Google Shape;730;p80"/>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None/>
            </a:pPr>
            <a:r>
              <a:rPr lang="en-US">
                <a:solidFill>
                  <a:schemeClr val="dk1"/>
                </a:solidFill>
              </a:rPr>
              <a:t>ESSA requirements:</a:t>
            </a:r>
            <a:endParaRPr>
              <a:solidFill>
                <a:schemeClr val="dk1"/>
              </a:solidFill>
            </a:endParaRPr>
          </a:p>
          <a:p>
            <a:pPr marL="457200" lvl="0" indent="0" algn="l" rtl="0">
              <a:lnSpc>
                <a:spcPct val="90000"/>
              </a:lnSpc>
              <a:spcBef>
                <a:spcPts val="1000"/>
              </a:spcBef>
              <a:spcAft>
                <a:spcPts val="0"/>
              </a:spcAft>
              <a:buNone/>
            </a:pPr>
            <a:r>
              <a:rPr lang="en-US">
                <a:solidFill>
                  <a:schemeClr val="dk1"/>
                </a:solidFill>
              </a:rPr>
              <a:t>With respect to the academic achievement, growth, progress in English language proficiency, and grad rate indicators, afford “</a:t>
            </a:r>
            <a:r>
              <a:rPr lang="en-US" i="1">
                <a:solidFill>
                  <a:schemeClr val="dk1"/>
                </a:solidFill>
              </a:rPr>
              <a:t>substantial weight to each such indicator; and in the aggregate, much greater weight than is afforded to the indicator[s] [for school quality and student success].”</a:t>
            </a:r>
            <a:endParaRPr i="1">
              <a:solidFill>
                <a:schemeClr val="dk1"/>
              </a:solidFill>
            </a:endParaRPr>
          </a:p>
          <a:p>
            <a:pPr marL="457200" lvl="0" indent="0" algn="l" rtl="0">
              <a:lnSpc>
                <a:spcPct val="90000"/>
              </a:lnSpc>
              <a:spcBef>
                <a:spcPts val="1000"/>
              </a:spcBef>
              <a:spcAft>
                <a:spcPts val="0"/>
              </a:spcAft>
              <a:buNone/>
            </a:pPr>
            <a:endParaRPr i="1">
              <a:solidFill>
                <a:schemeClr val="dk1"/>
              </a:solidFill>
            </a:endParaRPr>
          </a:p>
          <a:p>
            <a:pPr marL="0" lvl="0" indent="0" algn="l" rtl="0">
              <a:lnSpc>
                <a:spcPct val="90000"/>
              </a:lnSpc>
              <a:spcBef>
                <a:spcPts val="1000"/>
              </a:spcBef>
              <a:spcAft>
                <a:spcPts val="0"/>
              </a:spcAft>
              <a:buNone/>
            </a:pPr>
            <a:r>
              <a:rPr lang="en-US">
                <a:solidFill>
                  <a:schemeClr val="dk1"/>
                </a:solidFill>
              </a:rPr>
              <a:t>While not explicitly addressed in ESSA, the United States Department of Education (ED) generally has NOT approved state systems in which </a:t>
            </a:r>
            <a:endParaRPr>
              <a:solidFill>
                <a:schemeClr val="dk1"/>
              </a:solidFill>
            </a:endParaRPr>
          </a:p>
          <a:p>
            <a:pPr marL="457200" lvl="0" indent="-393065" algn="l" rtl="0">
              <a:lnSpc>
                <a:spcPct val="90000"/>
              </a:lnSpc>
              <a:spcBef>
                <a:spcPts val="1000"/>
              </a:spcBef>
              <a:spcAft>
                <a:spcPts val="0"/>
              </a:spcAft>
              <a:buClr>
                <a:schemeClr val="dk1"/>
              </a:buClr>
              <a:buSzPct val="100000"/>
              <a:buChar char="●"/>
            </a:pPr>
            <a:r>
              <a:rPr lang="en-US">
                <a:solidFill>
                  <a:schemeClr val="dk1"/>
                </a:solidFill>
              </a:rPr>
              <a:t>HS Graduation Rate is &lt; 15-20% </a:t>
            </a:r>
            <a:endParaRPr>
              <a:solidFill>
                <a:schemeClr val="dk1"/>
              </a:solidFill>
            </a:endParaRPr>
          </a:p>
          <a:p>
            <a:pPr marL="457200" lvl="0" indent="-393065" algn="l" rtl="0">
              <a:lnSpc>
                <a:spcPct val="90000"/>
              </a:lnSpc>
              <a:spcBef>
                <a:spcPts val="0"/>
              </a:spcBef>
              <a:spcAft>
                <a:spcPts val="0"/>
              </a:spcAft>
              <a:buClr>
                <a:schemeClr val="dk1"/>
              </a:buClr>
              <a:buSzPct val="100000"/>
              <a:buChar char="●"/>
            </a:pPr>
            <a:r>
              <a:rPr lang="en-US">
                <a:solidFill>
                  <a:schemeClr val="dk1"/>
                </a:solidFill>
              </a:rPr>
              <a:t>Progress in English Language Proficiency &lt; 5% </a:t>
            </a:r>
            <a:endParaRPr>
              <a:solidFill>
                <a:schemeClr val="dk1"/>
              </a:solidFill>
            </a:endParaRPr>
          </a:p>
          <a:p>
            <a:pPr marL="0" lvl="0" indent="0" algn="l" rtl="0">
              <a:spcBef>
                <a:spcPts val="600"/>
              </a:spcBef>
              <a:spcAft>
                <a:spcPts val="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1"/>
          <p:cNvSpPr txBox="1">
            <a:spLocks noGrp="1"/>
          </p:cNvSpPr>
          <p:nvPr>
            <p:ph type="title"/>
          </p:nvPr>
        </p:nvSpPr>
        <p:spPr>
          <a:xfrm>
            <a:off x="412618" y="275585"/>
            <a:ext cx="10605900" cy="38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a:t>700-Point Elementary and Middle Schools</a:t>
            </a:r>
            <a:endParaRPr/>
          </a:p>
        </p:txBody>
      </p:sp>
      <p:sp>
        <p:nvSpPr>
          <p:cNvPr id="736" name="Google Shape;736;p81"/>
          <p:cNvSpPr txBox="1">
            <a:spLocks noGrp="1"/>
          </p:cNvSpPr>
          <p:nvPr>
            <p:ph type="sldNum" idx="4294967295"/>
          </p:nvPr>
        </p:nvSpPr>
        <p:spPr>
          <a:xfrm>
            <a:off x="11460163" y="6516688"/>
            <a:ext cx="731700" cy="311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graphicFrame>
        <p:nvGraphicFramePr>
          <p:cNvPr id="737" name="Google Shape;737;p81"/>
          <p:cNvGraphicFramePr/>
          <p:nvPr/>
        </p:nvGraphicFramePr>
        <p:xfrm>
          <a:off x="362346" y="1475668"/>
          <a:ext cx="3000000" cy="3000000"/>
        </p:xfrm>
        <a:graphic>
          <a:graphicData uri="http://schemas.openxmlformats.org/drawingml/2006/table">
            <a:tbl>
              <a:tblPr>
                <a:noFill/>
                <a:tableStyleId>{32785741-D8C3-464E-BF78-4E90B512E1E0}</a:tableStyleId>
              </a:tblPr>
              <a:tblGrid>
                <a:gridCol w="2866525">
                  <a:extLst>
                    <a:ext uri="{9D8B030D-6E8A-4147-A177-3AD203B41FA5}">
                      <a16:colId xmlns:a16="http://schemas.microsoft.com/office/drawing/2014/main" val="20000"/>
                    </a:ext>
                  </a:extLst>
                </a:gridCol>
                <a:gridCol w="2866525">
                  <a:extLst>
                    <a:ext uri="{9D8B030D-6E8A-4147-A177-3AD203B41FA5}">
                      <a16:colId xmlns:a16="http://schemas.microsoft.com/office/drawing/2014/main" val="20001"/>
                    </a:ext>
                  </a:extLst>
                </a:gridCol>
                <a:gridCol w="2867700">
                  <a:extLst>
                    <a:ext uri="{9D8B030D-6E8A-4147-A177-3AD203B41FA5}">
                      <a16:colId xmlns:a16="http://schemas.microsoft.com/office/drawing/2014/main" val="20002"/>
                    </a:ext>
                  </a:extLst>
                </a:gridCol>
                <a:gridCol w="2866525">
                  <a:extLst>
                    <a:ext uri="{9D8B030D-6E8A-4147-A177-3AD203B41FA5}">
                      <a16:colId xmlns:a16="http://schemas.microsoft.com/office/drawing/2014/main" val="20003"/>
                    </a:ext>
                  </a:extLst>
                </a:gridCol>
              </a:tblGrid>
              <a:tr h="764625">
                <a:tc>
                  <a:txBody>
                    <a:bodyPr/>
                    <a:lstStyle/>
                    <a:p>
                      <a:pPr marL="0" marR="0" lvl="0" indent="0" algn="ctr" rtl="0">
                        <a:spcBef>
                          <a:spcPts val="0"/>
                        </a:spcBef>
                        <a:spcAft>
                          <a:spcPts val="0"/>
                        </a:spcAft>
                        <a:buNone/>
                      </a:pPr>
                      <a:r>
                        <a:rPr lang="en-US" sz="1900" b="1">
                          <a:solidFill>
                            <a:srgbClr val="FFFFFF"/>
                          </a:solidFill>
                          <a:latin typeface="Calibri"/>
                          <a:ea typeface="Calibri"/>
                          <a:cs typeface="Calibri"/>
                          <a:sym typeface="Calibri"/>
                        </a:rPr>
                        <a:t>READING</a:t>
                      </a:r>
                      <a:endParaRPr sz="1400">
                        <a:latin typeface="Calibri"/>
                        <a:ea typeface="Calibri"/>
                        <a:cs typeface="Calibri"/>
                        <a:sym typeface="Calibri"/>
                      </a:endParaRPr>
                    </a:p>
                  </a:txBody>
                  <a:tcPr marL="97375" marR="97375" marT="49100" marB="49100" anchor="ctr">
                    <a:lnL w="12700" cap="flat" cmpd="sng">
                      <a:solidFill>
                        <a:srgbClr val="39A0BE"/>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39A0BE"/>
                      </a:solidFill>
                      <a:prstDash val="solid"/>
                      <a:round/>
                      <a:headEnd type="none" w="sm" len="sm"/>
                      <a:tailEnd type="none" w="sm" len="sm"/>
                    </a:lnB>
                    <a:solidFill>
                      <a:srgbClr val="39A0BE"/>
                    </a:solidFill>
                  </a:tcPr>
                </a:tc>
                <a:tc>
                  <a:txBody>
                    <a:bodyPr/>
                    <a:lstStyle/>
                    <a:p>
                      <a:pPr marL="0" marR="0" lvl="0" indent="0" algn="ctr" rtl="0">
                        <a:spcBef>
                          <a:spcPts val="0"/>
                        </a:spcBef>
                        <a:spcAft>
                          <a:spcPts val="0"/>
                        </a:spcAft>
                        <a:buNone/>
                      </a:pPr>
                      <a:r>
                        <a:rPr lang="en-US" sz="1900" b="1">
                          <a:solidFill>
                            <a:srgbClr val="FFFFFF"/>
                          </a:solidFill>
                          <a:latin typeface="Calibri"/>
                          <a:ea typeface="Calibri"/>
                          <a:cs typeface="Calibri"/>
                          <a:sym typeface="Calibri"/>
                        </a:rPr>
                        <a:t>MATH</a:t>
                      </a:r>
                      <a:endParaRPr sz="1400">
                        <a:latin typeface="Calibri"/>
                        <a:ea typeface="Calibri"/>
                        <a:cs typeface="Calibri"/>
                        <a:sym typeface="Calibri"/>
                      </a:endParaRPr>
                    </a:p>
                  </a:txBody>
                  <a:tcPr marL="97375" marR="97375" marT="49100" marB="491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A74A7A"/>
                      </a:solidFill>
                      <a:prstDash val="solid"/>
                      <a:round/>
                      <a:headEnd type="none" w="sm" len="sm"/>
                      <a:tailEnd type="none" w="sm" len="sm"/>
                    </a:lnB>
                    <a:solidFill>
                      <a:srgbClr val="A74A7A"/>
                    </a:solidFill>
                  </a:tcPr>
                </a:tc>
                <a:tc>
                  <a:txBody>
                    <a:bodyPr/>
                    <a:lstStyle/>
                    <a:p>
                      <a:pPr marL="0" marR="0" lvl="0" indent="0" algn="ctr" rtl="0">
                        <a:spcBef>
                          <a:spcPts val="0"/>
                        </a:spcBef>
                        <a:spcAft>
                          <a:spcPts val="0"/>
                        </a:spcAft>
                        <a:buNone/>
                      </a:pPr>
                      <a:r>
                        <a:rPr lang="en-US" sz="1900" b="1">
                          <a:solidFill>
                            <a:srgbClr val="FFFFFF"/>
                          </a:solidFill>
                          <a:latin typeface="Calibri"/>
                          <a:ea typeface="Calibri"/>
                          <a:cs typeface="Calibri"/>
                          <a:sym typeface="Calibri"/>
                        </a:rPr>
                        <a:t>SCIENCE</a:t>
                      </a:r>
                      <a:endParaRPr sz="1400">
                        <a:latin typeface="Calibri"/>
                        <a:ea typeface="Calibri"/>
                        <a:cs typeface="Calibri"/>
                        <a:sym typeface="Calibri"/>
                      </a:endParaRPr>
                    </a:p>
                  </a:txBody>
                  <a:tcPr marL="97375" marR="97375" marT="49100" marB="49100" anchor="ctr">
                    <a:lnL w="28575" cap="flat" cmpd="sng">
                      <a:solidFill>
                        <a:srgbClr val="FFFFFF"/>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F3A51D"/>
                      </a:solidFill>
                      <a:prstDash val="solid"/>
                      <a:round/>
                      <a:headEnd type="none" w="sm" len="sm"/>
                      <a:tailEnd type="none" w="sm" len="sm"/>
                    </a:lnB>
                    <a:solidFill>
                      <a:srgbClr val="F3A51D"/>
                    </a:solidFill>
                  </a:tcPr>
                </a:tc>
                <a:tc>
                  <a:txBody>
                    <a:bodyPr/>
                    <a:lstStyle/>
                    <a:p>
                      <a:pPr marL="0" marR="0" lvl="0" indent="0" algn="ctr" rtl="0">
                        <a:spcBef>
                          <a:spcPts val="0"/>
                        </a:spcBef>
                        <a:spcAft>
                          <a:spcPts val="0"/>
                        </a:spcAft>
                        <a:buNone/>
                      </a:pPr>
                      <a:r>
                        <a:rPr lang="en-US" sz="1900" b="1">
                          <a:solidFill>
                            <a:srgbClr val="FFFFFF"/>
                          </a:solidFill>
                          <a:latin typeface="Calibri"/>
                          <a:ea typeface="Calibri"/>
                          <a:cs typeface="Calibri"/>
                          <a:sym typeface="Calibri"/>
                        </a:rPr>
                        <a:t>ENGLISH LANGUAGE PROGRESS</a:t>
                      </a:r>
                      <a:endParaRPr sz="1400">
                        <a:latin typeface="Calibri"/>
                        <a:ea typeface="Calibri"/>
                        <a:cs typeface="Calibri"/>
                        <a:sym typeface="Calibri"/>
                      </a:endParaRPr>
                    </a:p>
                  </a:txBody>
                  <a:tcPr marL="97375" marR="97375" marT="49100" marB="49100">
                    <a:lnL w="12700" cap="flat" cmpd="sng">
                      <a:solidFill>
                        <a:srgbClr val="F3A51D"/>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F3A51D"/>
                      </a:solidFill>
                      <a:prstDash val="solid"/>
                      <a:round/>
                      <a:headEnd type="none" w="sm" len="sm"/>
                      <a:tailEnd type="none" w="sm" len="sm"/>
                    </a:lnB>
                    <a:solidFill>
                      <a:srgbClr val="44546A"/>
                    </a:solidFill>
                  </a:tcPr>
                </a:tc>
                <a:extLst>
                  <a:ext uri="{0D108BD9-81ED-4DB2-BD59-A6C34878D82A}">
                    <a16:rowId xmlns:a16="http://schemas.microsoft.com/office/drawing/2014/main" val="10000"/>
                  </a:ext>
                </a:extLst>
              </a:tr>
              <a:tr h="865300">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Proficiency</a:t>
                      </a:r>
                      <a:br>
                        <a:rPr lang="en-US" sz="1900">
                          <a:solidFill>
                            <a:srgbClr val="404040"/>
                          </a:solidFill>
                          <a:latin typeface="Georgia"/>
                          <a:ea typeface="Georgia"/>
                          <a:cs typeface="Georgia"/>
                          <a:sym typeface="Georgia"/>
                        </a:rPr>
                      </a:br>
                      <a:r>
                        <a:rPr lang="en-US" sz="2700" b="1">
                          <a:solidFill>
                            <a:srgbClr val="39A0BE"/>
                          </a:solidFill>
                          <a:latin typeface="Calibri"/>
                          <a:ea typeface="Calibri"/>
                          <a:cs typeface="Calibri"/>
                          <a:sym typeface="Calibri"/>
                        </a:rPr>
                        <a:t>95 </a:t>
                      </a:r>
                      <a:r>
                        <a:rPr lang="en-US" sz="2100" b="1" cap="small">
                          <a:solidFill>
                            <a:srgbClr val="39A0BE"/>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39A0B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Proficiency</a:t>
                      </a:r>
                      <a:br>
                        <a:rPr lang="en-US" sz="1900">
                          <a:solidFill>
                            <a:srgbClr val="404040"/>
                          </a:solidFill>
                          <a:latin typeface="Georgia"/>
                          <a:ea typeface="Georgia"/>
                          <a:cs typeface="Georgia"/>
                          <a:sym typeface="Georgia"/>
                        </a:rPr>
                      </a:br>
                      <a:r>
                        <a:rPr lang="en-US" sz="2700" b="1">
                          <a:solidFill>
                            <a:srgbClr val="A74A7A"/>
                          </a:solidFill>
                          <a:latin typeface="Calibri"/>
                          <a:ea typeface="Calibri"/>
                          <a:cs typeface="Calibri"/>
                          <a:sym typeface="Calibri"/>
                        </a:rPr>
                        <a:t>95 </a:t>
                      </a:r>
                      <a:r>
                        <a:rPr lang="en-US" sz="2100" b="1" cap="small">
                          <a:solidFill>
                            <a:srgbClr val="A74A7A"/>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28575" cap="flat" cmpd="sng">
                      <a:solidFill>
                        <a:srgbClr val="FFFFFF"/>
                      </a:solidFill>
                      <a:prstDash val="solid"/>
                      <a:round/>
                      <a:headEnd type="none" w="sm" len="sm"/>
                      <a:tailEnd type="none" w="sm" len="sm"/>
                    </a:lnL>
                    <a:lnR w="38100" cap="flat" cmpd="sng">
                      <a:solidFill>
                        <a:schemeClr val="lt1"/>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A74A7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Proficiency</a:t>
                      </a:r>
                      <a:br>
                        <a:rPr lang="en-US" sz="1900">
                          <a:solidFill>
                            <a:srgbClr val="404040"/>
                          </a:solidFill>
                          <a:latin typeface="Georgia"/>
                          <a:ea typeface="Georgia"/>
                          <a:cs typeface="Georgia"/>
                          <a:sym typeface="Georgia"/>
                        </a:rPr>
                      </a:br>
                      <a:r>
                        <a:rPr lang="en-US" sz="2700" b="1">
                          <a:solidFill>
                            <a:srgbClr val="F3A51D"/>
                          </a:solidFill>
                          <a:latin typeface="Calibri"/>
                          <a:ea typeface="Calibri"/>
                          <a:cs typeface="Calibri"/>
                          <a:sym typeface="Calibri"/>
                        </a:rPr>
                        <a:t>95 </a:t>
                      </a:r>
                      <a:r>
                        <a:rPr lang="en-US" sz="2100" b="1" cap="small">
                          <a:solidFill>
                            <a:srgbClr val="F3A51D"/>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3A51D"/>
                      </a:solidFill>
                      <a:prstDash val="solid"/>
                      <a:round/>
                      <a:headEnd type="none" w="sm" len="sm"/>
                      <a:tailEnd type="none" w="sm" len="sm"/>
                    </a:lnB>
                    <a:solidFill>
                      <a:srgbClr val="FCE4C1"/>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Progress to Proficiency</a:t>
                      </a:r>
                      <a:endParaRPr sz="2400">
                        <a:latin typeface="Calibri"/>
                        <a:ea typeface="Calibri"/>
                        <a:cs typeface="Calibri"/>
                        <a:sym typeface="Calibri"/>
                      </a:endParaRPr>
                    </a:p>
                    <a:p>
                      <a:pPr marL="0" marR="0" lvl="0" indent="0" algn="ctr" rtl="0">
                        <a:lnSpc>
                          <a:spcPct val="115000"/>
                        </a:lnSpc>
                        <a:spcBef>
                          <a:spcPts val="0"/>
                        </a:spcBef>
                        <a:spcAft>
                          <a:spcPts val="0"/>
                        </a:spcAft>
                        <a:buNone/>
                      </a:pPr>
                      <a:r>
                        <a:rPr lang="en-US" sz="2700" b="1">
                          <a:solidFill>
                            <a:srgbClr val="44546A"/>
                          </a:solidFill>
                          <a:latin typeface="Calibri"/>
                          <a:ea typeface="Calibri"/>
                          <a:cs typeface="Calibri"/>
                          <a:sym typeface="Calibri"/>
                        </a:rPr>
                        <a:t>35 </a:t>
                      </a:r>
                      <a:r>
                        <a:rPr lang="en-US" sz="2100" b="1" cap="small">
                          <a:solidFill>
                            <a:srgbClr val="44546A"/>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38100" cap="flat" cmpd="sng">
                      <a:solidFill>
                        <a:schemeClr val="lt1"/>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7B7B7B"/>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865300">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Growth All Students</a:t>
                      </a:r>
                      <a:br>
                        <a:rPr lang="en-US" sz="1900">
                          <a:solidFill>
                            <a:srgbClr val="404040"/>
                          </a:solidFill>
                          <a:latin typeface="Georgia"/>
                          <a:ea typeface="Georgia"/>
                          <a:cs typeface="Georgia"/>
                          <a:sym typeface="Georgia"/>
                        </a:rPr>
                      </a:br>
                      <a:r>
                        <a:rPr lang="en-US" sz="2700" b="1">
                          <a:solidFill>
                            <a:srgbClr val="39A0BE"/>
                          </a:solidFill>
                          <a:latin typeface="Calibri"/>
                          <a:ea typeface="Calibri"/>
                          <a:cs typeface="Calibri"/>
                          <a:sym typeface="Calibri"/>
                        </a:rPr>
                        <a:t>95 </a:t>
                      </a:r>
                      <a:r>
                        <a:rPr lang="en-US" sz="2100" b="1" cap="small">
                          <a:solidFill>
                            <a:srgbClr val="39A0BE"/>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39A0B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Growth All Students</a:t>
                      </a:r>
                      <a:br>
                        <a:rPr lang="en-US" sz="1900">
                          <a:solidFill>
                            <a:srgbClr val="404040"/>
                          </a:solidFill>
                          <a:latin typeface="Georgia"/>
                          <a:ea typeface="Georgia"/>
                          <a:cs typeface="Georgia"/>
                          <a:sym typeface="Georgia"/>
                        </a:rPr>
                      </a:br>
                      <a:r>
                        <a:rPr lang="en-US" sz="2700" b="1">
                          <a:solidFill>
                            <a:srgbClr val="A74A7A"/>
                          </a:solidFill>
                          <a:latin typeface="Calibri"/>
                          <a:ea typeface="Calibri"/>
                          <a:cs typeface="Calibri"/>
                          <a:sym typeface="Calibri"/>
                        </a:rPr>
                        <a:t>95 </a:t>
                      </a:r>
                      <a:r>
                        <a:rPr lang="en-US" sz="2100" b="1" cap="small">
                          <a:solidFill>
                            <a:srgbClr val="A74A7A"/>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A74A7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L="97375" marR="97375" marT="49100" marB="49100" anchor="ctr">
                    <a:lnL w="28575" cap="flat" cmpd="sng">
                      <a:solidFill>
                        <a:srgbClr val="FFFFFF"/>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F3A51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L="97375" marR="97375" marT="49100" marB="4910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7B7B7B"/>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865300">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Growth Lowest 25%</a:t>
                      </a:r>
                      <a:br>
                        <a:rPr lang="en-US" sz="1900">
                          <a:solidFill>
                            <a:srgbClr val="404040"/>
                          </a:solidFill>
                          <a:latin typeface="Georgia"/>
                          <a:ea typeface="Georgia"/>
                          <a:cs typeface="Georgia"/>
                          <a:sym typeface="Georgia"/>
                        </a:rPr>
                      </a:br>
                      <a:r>
                        <a:rPr lang="en-US" sz="2700" b="1">
                          <a:solidFill>
                            <a:srgbClr val="39A0BE"/>
                          </a:solidFill>
                          <a:latin typeface="Calibri"/>
                          <a:ea typeface="Calibri"/>
                          <a:cs typeface="Calibri"/>
                          <a:sym typeface="Calibri"/>
                        </a:rPr>
                        <a:t>95 </a:t>
                      </a:r>
                      <a:r>
                        <a:rPr lang="en-US" sz="2100" b="1" cap="small">
                          <a:solidFill>
                            <a:srgbClr val="39A0BE"/>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51B5F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Growth Lowest 25%</a:t>
                      </a:r>
                      <a:br>
                        <a:rPr lang="en-US" sz="1900">
                          <a:solidFill>
                            <a:srgbClr val="404040"/>
                          </a:solidFill>
                          <a:latin typeface="Georgia"/>
                          <a:ea typeface="Georgia"/>
                          <a:cs typeface="Georgia"/>
                          <a:sym typeface="Georgia"/>
                        </a:rPr>
                      </a:br>
                      <a:r>
                        <a:rPr lang="en-US" sz="2700" b="1">
                          <a:solidFill>
                            <a:srgbClr val="A74A7A"/>
                          </a:solidFill>
                          <a:latin typeface="Calibri"/>
                          <a:ea typeface="Calibri"/>
                          <a:cs typeface="Calibri"/>
                          <a:sym typeface="Calibri"/>
                        </a:rPr>
                        <a:t>95 </a:t>
                      </a:r>
                      <a:r>
                        <a:rPr lang="en-US" sz="2100" b="1" cap="small">
                          <a:solidFill>
                            <a:srgbClr val="A74A7A"/>
                          </a:solidFill>
                          <a:latin typeface="Calibri"/>
                          <a:ea typeface="Calibri"/>
                          <a:cs typeface="Calibri"/>
                          <a:sym typeface="Calibri"/>
                        </a:rPr>
                        <a:t>pts</a:t>
                      </a:r>
                      <a:endParaRPr sz="2400">
                        <a:latin typeface="Calibri"/>
                        <a:ea typeface="Calibri"/>
                        <a:cs typeface="Calibri"/>
                        <a:sym typeface="Calibri"/>
                      </a:endParaRPr>
                    </a:p>
                  </a:txBody>
                  <a:tcPr marL="97375" marR="97375" marT="49100" marB="49100" anchor="ctr">
                    <a:lnL w="28575" cap="flat" cmpd="sng">
                      <a:solidFill>
                        <a:srgbClr val="FFFFFF"/>
                      </a:solidFill>
                      <a:prstDash val="solid"/>
                      <a:round/>
                      <a:headEnd type="none" w="sm" len="sm"/>
                      <a:tailEnd type="none" w="sm" len="sm"/>
                    </a:lnL>
                    <a:lnR w="38100" cap="flat" cmpd="sng">
                      <a:solidFill>
                        <a:schemeClr val="lt1"/>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7D365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L="97375" marR="97375" marT="49100" marB="49100" anchor="ctr">
                    <a:lnL w="381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L="97375" marR="97375" marT="49100" marB="49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9"/>
          <p:cNvSpPr txBox="1">
            <a:spLocks noGrp="1"/>
          </p:cNvSpPr>
          <p:nvPr>
            <p:ph type="sldNum" idx="12"/>
          </p:nvPr>
        </p:nvSpPr>
        <p:spPr>
          <a:xfrm>
            <a:off x="9066748" y="260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562" name="Google Shape;562;p59"/>
          <p:cNvSpPr txBox="1">
            <a:spLocks noGrp="1"/>
          </p:cNvSpPr>
          <p:nvPr>
            <p:ph type="title" idx="4294967295"/>
          </p:nvPr>
        </p:nvSpPr>
        <p:spPr>
          <a:xfrm>
            <a:off x="413295" y="291882"/>
            <a:ext cx="10515600" cy="3651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B71"/>
              </a:buClr>
              <a:buSzPct val="100000"/>
              <a:buFont typeface="Arial"/>
              <a:buNone/>
            </a:pPr>
            <a:r>
              <a:rPr lang="en-US" sz="2700" b="1">
                <a:solidFill>
                  <a:srgbClr val="003B71"/>
                </a:solidFill>
                <a:latin typeface="Arial"/>
                <a:ea typeface="Arial"/>
                <a:cs typeface="Arial"/>
                <a:sym typeface="Arial"/>
              </a:rPr>
              <a:t>State Board of Education  </a:t>
            </a:r>
            <a:r>
              <a:rPr lang="en-US" sz="2000">
                <a:solidFill>
                  <a:srgbClr val="003B71"/>
                </a:solidFill>
                <a:latin typeface="Arial Narrow"/>
                <a:ea typeface="Arial Narrow"/>
                <a:cs typeface="Arial Narrow"/>
                <a:sym typeface="Arial Narrow"/>
              </a:rPr>
              <a:t>STRATEGIC PLAN GOALS</a:t>
            </a:r>
            <a:endParaRPr sz="2000">
              <a:solidFill>
                <a:srgbClr val="003B71"/>
              </a:solidFill>
              <a:latin typeface="Arial Narrow"/>
              <a:ea typeface="Arial Narrow"/>
              <a:cs typeface="Arial Narrow"/>
              <a:sym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2"/>
          <p:cNvSpPr txBox="1">
            <a:spLocks noGrp="1"/>
          </p:cNvSpPr>
          <p:nvPr>
            <p:ph type="title"/>
          </p:nvPr>
        </p:nvSpPr>
        <p:spPr>
          <a:xfrm>
            <a:off x="412618" y="275585"/>
            <a:ext cx="10605900" cy="38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a:t>Indicators for High Schools and Districts</a:t>
            </a:r>
            <a:endParaRPr/>
          </a:p>
        </p:txBody>
      </p:sp>
      <p:graphicFrame>
        <p:nvGraphicFramePr>
          <p:cNvPr id="743" name="Google Shape;743;p82"/>
          <p:cNvGraphicFramePr/>
          <p:nvPr/>
        </p:nvGraphicFramePr>
        <p:xfrm>
          <a:off x="525183" y="856378"/>
          <a:ext cx="3000000" cy="3000000"/>
        </p:xfrm>
        <a:graphic>
          <a:graphicData uri="http://schemas.openxmlformats.org/drawingml/2006/table">
            <a:tbl>
              <a:tblPr>
                <a:noFill/>
                <a:tableStyleId>{32785741-D8C3-464E-BF78-4E90B512E1E0}</a:tableStyleId>
              </a:tblPr>
              <a:tblGrid>
                <a:gridCol w="1595250">
                  <a:extLst>
                    <a:ext uri="{9D8B030D-6E8A-4147-A177-3AD203B41FA5}">
                      <a16:colId xmlns:a16="http://schemas.microsoft.com/office/drawing/2014/main" val="20000"/>
                    </a:ext>
                  </a:extLst>
                </a:gridCol>
                <a:gridCol w="1595250">
                  <a:extLst>
                    <a:ext uri="{9D8B030D-6E8A-4147-A177-3AD203B41FA5}">
                      <a16:colId xmlns:a16="http://schemas.microsoft.com/office/drawing/2014/main" val="20001"/>
                    </a:ext>
                  </a:extLst>
                </a:gridCol>
                <a:gridCol w="1595250">
                  <a:extLst>
                    <a:ext uri="{9D8B030D-6E8A-4147-A177-3AD203B41FA5}">
                      <a16:colId xmlns:a16="http://schemas.microsoft.com/office/drawing/2014/main" val="20002"/>
                    </a:ext>
                  </a:extLst>
                </a:gridCol>
                <a:gridCol w="1595250">
                  <a:extLst>
                    <a:ext uri="{9D8B030D-6E8A-4147-A177-3AD203B41FA5}">
                      <a16:colId xmlns:a16="http://schemas.microsoft.com/office/drawing/2014/main" val="20003"/>
                    </a:ext>
                  </a:extLst>
                </a:gridCol>
                <a:gridCol w="1595250">
                  <a:extLst>
                    <a:ext uri="{9D8B030D-6E8A-4147-A177-3AD203B41FA5}">
                      <a16:colId xmlns:a16="http://schemas.microsoft.com/office/drawing/2014/main" val="20004"/>
                    </a:ext>
                  </a:extLst>
                </a:gridCol>
                <a:gridCol w="1595250">
                  <a:extLst>
                    <a:ext uri="{9D8B030D-6E8A-4147-A177-3AD203B41FA5}">
                      <a16:colId xmlns:a16="http://schemas.microsoft.com/office/drawing/2014/main" val="20005"/>
                    </a:ext>
                  </a:extLst>
                </a:gridCol>
                <a:gridCol w="1595250">
                  <a:extLst>
                    <a:ext uri="{9D8B030D-6E8A-4147-A177-3AD203B41FA5}">
                      <a16:colId xmlns:a16="http://schemas.microsoft.com/office/drawing/2014/main" val="20006"/>
                    </a:ext>
                  </a:extLst>
                </a:gridCol>
              </a:tblGrid>
              <a:tr h="455875">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READING</a:t>
                      </a:r>
                      <a:endParaRPr sz="1600">
                        <a:latin typeface="Calibri"/>
                        <a:ea typeface="Calibri"/>
                        <a:cs typeface="Calibri"/>
                        <a:sym typeface="Calibri"/>
                      </a:endParaRPr>
                    </a:p>
                  </a:txBody>
                  <a:tcPr marL="59775" marR="59775" marT="30150" marB="30150" anchor="b">
                    <a:lnL w="12700" cap="flat" cmpd="sng">
                      <a:solidFill>
                        <a:srgbClr val="39A0BE"/>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39A0BE"/>
                      </a:solidFill>
                      <a:prstDash val="solid"/>
                      <a:round/>
                      <a:headEnd type="none" w="sm" len="sm"/>
                      <a:tailEnd type="none" w="sm" len="sm"/>
                    </a:lnB>
                    <a:solidFill>
                      <a:srgbClr val="39A0BE"/>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MATH</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A74A7A"/>
                      </a:solidFill>
                      <a:prstDash val="solid"/>
                      <a:round/>
                      <a:headEnd type="none" w="sm" len="sm"/>
                      <a:tailEnd type="none" w="sm" len="sm"/>
                    </a:lnB>
                    <a:solidFill>
                      <a:srgbClr val="A74A7A"/>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OTHER SUBJECTS</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F3A51D"/>
                      </a:solidFill>
                      <a:prstDash val="solid"/>
                      <a:round/>
                      <a:headEnd type="none" w="sm" len="sm"/>
                      <a:tailEnd type="none" w="sm" len="sm"/>
                    </a:lnB>
                    <a:solidFill>
                      <a:srgbClr val="F3A51D"/>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GRADUATION </a:t>
                      </a:r>
                      <a:br>
                        <a:rPr lang="en-US" sz="1600" b="1">
                          <a:solidFill>
                            <a:srgbClr val="FFFFFF"/>
                          </a:solidFill>
                          <a:latin typeface="Calibri"/>
                          <a:ea typeface="Calibri"/>
                          <a:cs typeface="Calibri"/>
                          <a:sym typeface="Calibri"/>
                        </a:rPr>
                      </a:br>
                      <a:r>
                        <a:rPr lang="en-US" sz="1600" b="1">
                          <a:solidFill>
                            <a:srgbClr val="FFFFFF"/>
                          </a:solidFill>
                          <a:latin typeface="Calibri"/>
                          <a:ea typeface="Calibri"/>
                          <a:cs typeface="Calibri"/>
                          <a:sym typeface="Calibri"/>
                        </a:rPr>
                        <a:t>4-YEAR</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5EAADE"/>
                      </a:solidFill>
                      <a:prstDash val="solid"/>
                      <a:round/>
                      <a:headEnd type="none" w="sm" len="sm"/>
                      <a:tailEnd type="none" w="sm" len="sm"/>
                    </a:lnB>
                    <a:solidFill>
                      <a:srgbClr val="5EAADE"/>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ACCELERATION</a:t>
                      </a:r>
                      <a:endParaRPr sz="1600">
                        <a:latin typeface="Calibri"/>
                        <a:ea typeface="Calibri"/>
                        <a:cs typeface="Calibri"/>
                        <a:sym typeface="Calibri"/>
                      </a:endParaRPr>
                    </a:p>
                  </a:txBody>
                  <a:tcPr marL="59775" marR="59775" marT="30150" marB="30150" anchor="b">
                    <a:lnL w="28575" cap="flat" cmpd="sng">
                      <a:solidFill>
                        <a:srgbClr val="FFFFFF"/>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68C7C3"/>
                      </a:solidFill>
                      <a:prstDash val="solid"/>
                      <a:round/>
                      <a:headEnd type="none" w="sm" len="sm"/>
                      <a:tailEnd type="none" w="sm" len="sm"/>
                    </a:lnB>
                    <a:solidFill>
                      <a:srgbClr val="68C7C3"/>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COLLEGE &amp; CAREER READINESS</a:t>
                      </a:r>
                      <a:endParaRPr sz="1600">
                        <a:latin typeface="Calibri"/>
                        <a:ea typeface="Calibri"/>
                        <a:cs typeface="Calibri"/>
                        <a:sym typeface="Calibri"/>
                      </a:endParaRPr>
                    </a:p>
                  </a:txBody>
                  <a:tcPr marL="59775" marR="59775" marT="30150" marB="30150" anchor="b">
                    <a:lnL w="12700" cap="flat" cmpd="sng">
                      <a:solidFill>
                        <a:srgbClr val="F3A51D"/>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003B70"/>
                      </a:solidFill>
                      <a:prstDash val="solid"/>
                      <a:round/>
                      <a:headEnd type="none" w="sm" len="sm"/>
                      <a:tailEnd type="none" w="sm" len="sm"/>
                    </a:lnB>
                    <a:solidFill>
                      <a:srgbClr val="404040"/>
                    </a:solidFill>
                  </a:tcPr>
                </a:tc>
                <a:tc>
                  <a:txBody>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ENGLISH LANGUAGE PROGRESS</a:t>
                      </a:r>
                      <a:endParaRPr sz="1600">
                        <a:latin typeface="Calibri"/>
                        <a:ea typeface="Calibri"/>
                        <a:cs typeface="Calibri"/>
                        <a:sym typeface="Calibri"/>
                      </a:endParaRPr>
                    </a:p>
                  </a:txBody>
                  <a:tcPr marL="59775" marR="59775" marT="30150" marB="30150" anchor="b">
                    <a:lnL w="12700" cap="flat" cmpd="sng">
                      <a:solidFill>
                        <a:srgbClr val="F3A51D"/>
                      </a:solidFill>
                      <a:prstDash val="solid"/>
                      <a:round/>
                      <a:headEnd type="none" w="sm" len="sm"/>
                      <a:tailEnd type="none" w="sm" len="sm"/>
                    </a:lnL>
                    <a:lnR w="12700" cap="flat" cmpd="sng">
                      <a:solidFill>
                        <a:srgbClr val="F3A51D"/>
                      </a:solidFill>
                      <a:prstDash val="solid"/>
                      <a:round/>
                      <a:headEnd type="none" w="sm" len="sm"/>
                      <a:tailEnd type="none" w="sm" len="sm"/>
                    </a:lnR>
                    <a:lnT w="12700" cap="flat" cmpd="sng">
                      <a:solidFill>
                        <a:srgbClr val="EE3A5A"/>
                      </a:solidFill>
                      <a:prstDash val="solid"/>
                      <a:round/>
                      <a:headEnd type="none" w="sm" len="sm"/>
                      <a:tailEnd type="none" w="sm" len="sm"/>
                    </a:lnT>
                    <a:lnB w="12700" cap="flat" cmpd="sng">
                      <a:solidFill>
                        <a:srgbClr val="003B70"/>
                      </a:solidFill>
                      <a:prstDash val="solid"/>
                      <a:round/>
                      <a:headEnd type="none" w="sm" len="sm"/>
                      <a:tailEnd type="none" w="sm" len="sm"/>
                    </a:lnB>
                    <a:solidFill>
                      <a:srgbClr val="003B70"/>
                    </a:solidFill>
                  </a:tcPr>
                </a:tc>
                <a:extLst>
                  <a:ext uri="{0D108BD9-81ED-4DB2-BD59-A6C34878D82A}">
                    <a16:rowId xmlns:a16="http://schemas.microsoft.com/office/drawing/2014/main" val="10000"/>
                  </a:ext>
                </a:extLst>
              </a:tr>
              <a:tr h="1562625">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lang="en-US" sz="1800" b="1">
                          <a:solidFill>
                            <a:srgbClr val="39A0BE"/>
                          </a:solidFill>
                          <a:latin typeface="Calibri"/>
                          <a:ea typeface="Calibri"/>
                          <a:cs typeface="Calibri"/>
                          <a:sym typeface="Calibri"/>
                        </a:rPr>
                        <a:t>95 </a:t>
                      </a:r>
                      <a:r>
                        <a:rPr lang="en-US" sz="1800" b="1"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39A0B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lang="en-US" sz="1800" b="1">
                          <a:solidFill>
                            <a:srgbClr val="A74A7A"/>
                          </a:solidFill>
                          <a:latin typeface="Calibri"/>
                          <a:ea typeface="Calibri"/>
                          <a:cs typeface="Calibri"/>
                          <a:sym typeface="Calibri"/>
                        </a:rPr>
                        <a:t>95 </a:t>
                      </a:r>
                      <a:r>
                        <a:rPr lang="en-US" sz="1800" b="1"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A74A7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Science</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lang="en-US" sz="1800" b="1">
                          <a:solidFill>
                            <a:srgbClr val="F3A51D"/>
                          </a:solidFill>
                          <a:latin typeface="Calibri"/>
                          <a:ea typeface="Calibri"/>
                          <a:cs typeface="Calibri"/>
                          <a:sym typeface="Calibri"/>
                        </a:rPr>
                        <a:t>47.5 </a:t>
                      </a:r>
                      <a:r>
                        <a:rPr lang="en-US" sz="1800" b="1"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3A51D"/>
                      </a:solidFill>
                      <a:prstDash val="solid"/>
                      <a:round/>
                      <a:headEnd type="none" w="sm" len="sm"/>
                      <a:tailEnd type="none" w="sm" len="sm"/>
                    </a:lnB>
                    <a:solidFill>
                      <a:srgbClr val="FCE4C1"/>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4-year Cohort Rate</a:t>
                      </a:r>
                      <a:br>
                        <a:rPr lang="en-US" sz="1800">
                          <a:solidFill>
                            <a:srgbClr val="404040"/>
                          </a:solidFill>
                          <a:latin typeface="Georgia"/>
                          <a:ea typeface="Georgia"/>
                          <a:cs typeface="Georgia"/>
                          <a:sym typeface="Georgia"/>
                        </a:rPr>
                      </a:br>
                      <a:r>
                        <a:rPr lang="en-US" sz="1800" b="1">
                          <a:solidFill>
                            <a:srgbClr val="5EAADE"/>
                          </a:solidFill>
                          <a:latin typeface="Calibri"/>
                          <a:ea typeface="Calibri"/>
                          <a:cs typeface="Calibri"/>
                          <a:sym typeface="Calibri"/>
                        </a:rPr>
                        <a:t>190 </a:t>
                      </a:r>
                      <a:r>
                        <a:rPr lang="en-US" sz="1800" b="1" cap="small">
                          <a:solidFill>
                            <a:srgbClr val="5EAAD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5EAADE"/>
                      </a:solidFill>
                      <a:prstDash val="solid"/>
                      <a:round/>
                      <a:headEnd type="none" w="sm" len="sm"/>
                      <a:tailEnd type="none" w="sm" len="sm"/>
                    </a:lnT>
                    <a:lnB w="12700" cap="flat" cmpd="sng">
                      <a:solidFill>
                        <a:srgbClr val="5EAADE"/>
                      </a:solidFill>
                      <a:prstDash val="solid"/>
                      <a:round/>
                      <a:headEnd type="none" w="sm" len="sm"/>
                      <a:tailEnd type="none" w="sm" len="sm"/>
                    </a:lnB>
                    <a:solidFill>
                      <a:srgbClr val="CCDFF3"/>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lang="en-US" sz="1800" b="1" cap="small">
                          <a:solidFill>
                            <a:srgbClr val="68C7C3"/>
                          </a:solidFill>
                          <a:latin typeface="Calibri"/>
                          <a:ea typeface="Calibri"/>
                          <a:cs typeface="Calibri"/>
                          <a:sym typeface="Calibri"/>
                        </a:rPr>
                        <a:t>23.75 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68C7C3"/>
                      </a:solidFill>
                      <a:prstDash val="solid"/>
                      <a:round/>
                      <a:headEnd type="none" w="sm" len="sm"/>
                      <a:tailEnd type="none" w="sm" len="sm"/>
                    </a:lnT>
                    <a:lnB w="12700" cap="flat" cmpd="sng">
                      <a:solidFill>
                        <a:srgbClr val="68C7C3"/>
                      </a:solidFill>
                      <a:prstDash val="solid"/>
                      <a:round/>
                      <a:headEnd type="none" w="sm" len="sm"/>
                      <a:tailEnd type="none" w="sm" len="sm"/>
                    </a:lnB>
                    <a:solidFill>
                      <a:srgbClr val="D1EB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ACT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lang="en-US" sz="1800" b="1">
                          <a:solidFill>
                            <a:srgbClr val="404040"/>
                          </a:solidFill>
                          <a:latin typeface="Calibri"/>
                          <a:ea typeface="Calibri"/>
                          <a:cs typeface="Calibri"/>
                          <a:sym typeface="Calibri"/>
                        </a:rPr>
                        <a:t>47.5 </a:t>
                      </a:r>
                      <a:r>
                        <a:rPr lang="en-US" sz="1800" b="1" cap="small">
                          <a:solidFill>
                            <a:srgbClr val="404040"/>
                          </a:solidFill>
                          <a:latin typeface="Calibri"/>
                          <a:ea typeface="Calibri"/>
                          <a:cs typeface="Calibri"/>
                          <a:sym typeface="Calibri"/>
                        </a:rPr>
                        <a:t>pts</a:t>
                      </a:r>
                      <a:endParaRPr/>
                    </a:p>
                    <a:p>
                      <a:pPr marL="0" marR="0" lvl="0" indent="0" algn="ctr" rtl="0">
                        <a:lnSpc>
                          <a:spcPct val="115000"/>
                        </a:lnSpc>
                        <a:spcBef>
                          <a:spcPts val="0"/>
                        </a:spcBef>
                        <a:spcAft>
                          <a:spcPts val="0"/>
                        </a:spcAft>
                        <a:buNone/>
                      </a:pPr>
                      <a:r>
                        <a:rPr lang="en-US" sz="1800" b="0" i="1" cap="small">
                          <a:solidFill>
                            <a:srgbClr val="404040"/>
                          </a:solidFill>
                          <a:latin typeface="Georgia"/>
                          <a:ea typeface="Georgia"/>
                          <a:cs typeface="Georgia"/>
                          <a:sym typeface="Georgia"/>
                        </a:rPr>
                        <a:t>Or</a:t>
                      </a:r>
                      <a:endParaRPr/>
                    </a:p>
                  </a:txBody>
                  <a:tcPr marL="59775" marR="59775" marT="30150" marB="30150" anchor="ctr">
                    <a:lnL w="12700" cap="flat" cmpd="sng">
                      <a:solidFill>
                        <a:srgbClr val="FCE4C1"/>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003B70"/>
                      </a:solidFill>
                      <a:prstDash val="solid"/>
                      <a:round/>
                      <a:headEnd type="none" w="sm" len="sm"/>
                      <a:tailEnd type="none" w="sm" len="sm"/>
                    </a:lnT>
                    <a:lnB w="12700" cap="flat" cmpd="sng">
                      <a:solidFill>
                        <a:srgbClr val="595959"/>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Clr>
                          <a:srgbClr val="404040"/>
                        </a:buClr>
                        <a:buSzPts val="1800"/>
                        <a:buFont typeface="Georgia"/>
                        <a:buNone/>
                      </a:pPr>
                      <a:r>
                        <a:rPr lang="en-US" sz="1800" b="0" i="0" u="none" strike="noStrike" cap="none">
                          <a:solidFill>
                            <a:srgbClr val="404040"/>
                          </a:solidFill>
                          <a:latin typeface="Georgia"/>
                          <a:ea typeface="Georgia"/>
                          <a:cs typeface="Georgia"/>
                          <a:sym typeface="Georgia"/>
                        </a:rPr>
                        <a:t>Progress to Proficiency</a:t>
                      </a:r>
                      <a:endParaRPr sz="1800" b="0" i="0" u="none" strike="noStrike" cap="none">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44546A"/>
                        </a:buClr>
                        <a:buSzPts val="1800"/>
                        <a:buFont typeface="Calibri"/>
                        <a:buNone/>
                      </a:pPr>
                      <a:r>
                        <a:rPr lang="en-US" sz="1800" b="1" i="0" u="none" strike="noStrike" cap="none">
                          <a:solidFill>
                            <a:srgbClr val="44546A"/>
                          </a:solidFill>
                          <a:latin typeface="Calibri"/>
                          <a:ea typeface="Calibri"/>
                          <a:cs typeface="Calibri"/>
                          <a:sym typeface="Calibri"/>
                        </a:rPr>
                        <a:t>50 </a:t>
                      </a:r>
                      <a:r>
                        <a:rPr lang="en-US" sz="1800" b="1" i="0" u="none" strike="noStrike" cap="small">
                          <a:solidFill>
                            <a:srgbClr val="44546A"/>
                          </a:solidFill>
                          <a:latin typeface="Calibri"/>
                          <a:ea typeface="Calibri"/>
                          <a:cs typeface="Calibri"/>
                          <a:sym typeface="Calibri"/>
                        </a:rPr>
                        <a:t>pts</a:t>
                      </a:r>
                      <a:endParaRPr sz="1800" b="0" i="0" u="none" strike="noStrike" cap="none">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lnL w="12700" cap="flat" cmpd="sng">
                      <a:solidFill>
                        <a:srgbClr val="FCE4C1"/>
                      </a:solidFill>
                      <a:prstDash val="solid"/>
                      <a:round/>
                      <a:headEnd type="none" w="sm" len="sm"/>
                      <a:tailEnd type="none" w="sm" len="sm"/>
                    </a:lnL>
                    <a:lnR w="12700" cap="flat" cmpd="sng">
                      <a:solidFill>
                        <a:srgbClr val="FCE4C1"/>
                      </a:solidFill>
                      <a:prstDash val="solid"/>
                      <a:round/>
                      <a:headEnd type="none" w="sm" len="sm"/>
                      <a:tailEnd type="none" w="sm" len="sm"/>
                    </a:lnR>
                    <a:lnT w="12700" cap="flat" cmpd="sng">
                      <a:solidFill>
                        <a:srgbClr val="003B70"/>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562550">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lang="en-US" sz="1800" b="1">
                          <a:solidFill>
                            <a:srgbClr val="39A0BE"/>
                          </a:solidFill>
                          <a:latin typeface="Calibri"/>
                          <a:ea typeface="Calibri"/>
                          <a:cs typeface="Calibri"/>
                          <a:sym typeface="Calibri"/>
                        </a:rPr>
                        <a:t>95 </a:t>
                      </a:r>
                      <a:r>
                        <a:rPr lang="en-US" sz="1800" b="1"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39A0BE"/>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lang="en-US" sz="1800" b="1">
                          <a:solidFill>
                            <a:srgbClr val="A74A7A"/>
                          </a:solidFill>
                          <a:latin typeface="Calibri"/>
                          <a:ea typeface="Calibri"/>
                          <a:cs typeface="Calibri"/>
                          <a:sym typeface="Calibri"/>
                        </a:rPr>
                        <a:t>95 </a:t>
                      </a:r>
                      <a:r>
                        <a:rPr lang="en-US" sz="1800" b="1"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A74A7A"/>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U.S. History Proficiency</a:t>
                      </a:r>
                      <a:br>
                        <a:rPr lang="en-US" sz="1800">
                          <a:solidFill>
                            <a:srgbClr val="404040"/>
                          </a:solidFill>
                          <a:latin typeface="Georgia"/>
                          <a:ea typeface="Georgia"/>
                          <a:cs typeface="Georgia"/>
                          <a:sym typeface="Georgia"/>
                        </a:rPr>
                      </a:br>
                      <a:r>
                        <a:rPr lang="en-US" sz="1800" b="1">
                          <a:solidFill>
                            <a:srgbClr val="F3A51D"/>
                          </a:solidFill>
                          <a:latin typeface="Calibri"/>
                          <a:ea typeface="Calibri"/>
                          <a:cs typeface="Calibri"/>
                          <a:sym typeface="Calibri"/>
                        </a:rPr>
                        <a:t>47.5 </a:t>
                      </a:r>
                      <a:r>
                        <a:rPr lang="en-US" sz="1800" b="1"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3A51D"/>
                      </a:solidFill>
                      <a:prstDash val="solid"/>
                      <a:round/>
                      <a:headEnd type="none" w="sm" len="sm"/>
                      <a:tailEnd type="none" w="sm" len="sm"/>
                    </a:lnB>
                    <a:solidFill>
                      <a:srgbClr val="FCE4C1"/>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5EAAD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Participation</a:t>
                      </a:r>
                      <a:br>
                        <a:rPr lang="en-US" sz="1800">
                          <a:solidFill>
                            <a:srgbClr val="404040"/>
                          </a:solidFill>
                          <a:latin typeface="Georgia"/>
                          <a:ea typeface="Georgia"/>
                          <a:cs typeface="Georgia"/>
                          <a:sym typeface="Georgia"/>
                        </a:rPr>
                      </a:br>
                      <a:r>
                        <a:rPr lang="en-US" sz="1800" b="1" cap="small">
                          <a:solidFill>
                            <a:srgbClr val="68C7C3"/>
                          </a:solidFill>
                          <a:latin typeface="Calibri"/>
                          <a:ea typeface="Calibri"/>
                          <a:cs typeface="Calibri"/>
                          <a:sym typeface="Calibri"/>
                        </a:rPr>
                        <a:t>23.75 pts </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68C7C3"/>
                      </a:solidFill>
                      <a:prstDash val="solid"/>
                      <a:round/>
                      <a:headEnd type="none" w="sm" len="sm"/>
                      <a:tailEnd type="none" w="sm" len="sm"/>
                    </a:lnT>
                    <a:lnB w="12700" cap="flat" cmpd="sng">
                      <a:solidFill>
                        <a:srgbClr val="68C7C3"/>
                      </a:solidFill>
                      <a:prstDash val="solid"/>
                      <a:round/>
                      <a:headEnd type="none" w="sm" len="sm"/>
                      <a:tailEnd type="none" w="sm" len="sm"/>
                    </a:lnB>
                    <a:solidFill>
                      <a:srgbClr val="D1EB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ACT WorkKeys</a:t>
                      </a:r>
                      <a:endParaRPr/>
                    </a:p>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Option</a:t>
                      </a:r>
                      <a:br>
                        <a:rPr lang="en-US" sz="1800">
                          <a:solidFill>
                            <a:srgbClr val="404040"/>
                          </a:solidFill>
                          <a:latin typeface="Georgia"/>
                          <a:ea typeface="Georgia"/>
                          <a:cs typeface="Georgia"/>
                          <a:sym typeface="Georgia"/>
                        </a:rPr>
                      </a:br>
                      <a:r>
                        <a:rPr lang="en-US" sz="1800" b="1">
                          <a:solidFill>
                            <a:srgbClr val="404040"/>
                          </a:solidFill>
                          <a:latin typeface="Calibri"/>
                          <a:ea typeface="Calibri"/>
                          <a:cs typeface="Calibri"/>
                          <a:sym typeface="Calibri"/>
                        </a:rPr>
                        <a:t>47.5 </a:t>
                      </a:r>
                      <a:r>
                        <a:rPr lang="en-US" sz="1800" b="1" cap="small">
                          <a:solidFill>
                            <a:srgbClr val="404040"/>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595959"/>
                      </a:solidFill>
                      <a:prstDash val="solid"/>
                      <a:round/>
                      <a:headEnd type="none" w="sm" len="sm"/>
                      <a:tailEnd type="none" w="sm" len="sm"/>
                    </a:lnT>
                    <a:lnB w="12700" cap="flat" cmpd="sng">
                      <a:solidFill>
                        <a:srgbClr val="595959"/>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1228250">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lang="en-US" sz="1800" b="1">
                          <a:solidFill>
                            <a:srgbClr val="39A0BE"/>
                          </a:solidFill>
                          <a:latin typeface="Calibri"/>
                          <a:ea typeface="Calibri"/>
                          <a:cs typeface="Calibri"/>
                          <a:sym typeface="Calibri"/>
                        </a:rPr>
                        <a:t>95 </a:t>
                      </a:r>
                      <a:r>
                        <a:rPr lang="en-US" sz="1800" b="1"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12700" cap="flat" cmpd="sng">
                      <a:solidFill>
                        <a:srgbClr val="CDDFE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39A0BE"/>
                      </a:solidFill>
                      <a:prstDash val="solid"/>
                      <a:round/>
                      <a:headEnd type="none" w="sm" len="sm"/>
                      <a:tailEnd type="none" w="sm" len="sm"/>
                    </a:lnT>
                    <a:lnB w="12700" cap="flat" cmpd="sng">
                      <a:solidFill>
                        <a:srgbClr val="F9BAB6"/>
                      </a:solidFill>
                      <a:prstDash val="solid"/>
                      <a:round/>
                      <a:headEnd type="none" w="sm" len="sm"/>
                      <a:tailEnd type="none" w="sm" len="sm"/>
                    </a:lnB>
                    <a:solidFill>
                      <a:srgbClr val="CDDFE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lang="en-US" sz="1800" b="1">
                          <a:solidFill>
                            <a:srgbClr val="A74A7A"/>
                          </a:solidFill>
                          <a:latin typeface="Calibri"/>
                          <a:ea typeface="Calibri"/>
                          <a:cs typeface="Calibri"/>
                          <a:sym typeface="Calibri"/>
                        </a:rPr>
                        <a:t>95 </a:t>
                      </a:r>
                      <a:r>
                        <a:rPr lang="en-US" sz="1800" b="1"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A74A7A"/>
                      </a:solidFill>
                      <a:prstDash val="solid"/>
                      <a:round/>
                      <a:headEnd type="none" w="sm" len="sm"/>
                      <a:tailEnd type="none" w="sm" len="sm"/>
                    </a:lnT>
                    <a:lnB w="12700" cap="flat" cmpd="sng">
                      <a:solidFill>
                        <a:srgbClr val="F9BAB6"/>
                      </a:solidFill>
                      <a:prstDash val="solid"/>
                      <a:round/>
                      <a:headEnd type="none" w="sm" len="sm"/>
                      <a:tailEnd type="none" w="sm" len="sm"/>
                    </a:lnB>
                    <a:solidFill>
                      <a:srgbClr val="E1C8D2"/>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3A51D"/>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9525" cap="flat" cmpd="sng">
                      <a:solidFill>
                        <a:srgbClr val="000000">
                          <a:alpha val="0"/>
                        </a:srgbClr>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68C7C3"/>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nchor="ctr">
                    <a:lnL w="12700"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95959"/>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L="59775" marR="59775" marT="30150" marB="30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83"/>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Current Weights</a:t>
            </a:r>
            <a:endParaRPr/>
          </a:p>
        </p:txBody>
      </p:sp>
      <p:graphicFrame>
        <p:nvGraphicFramePr>
          <p:cNvPr id="750" name="Google Shape;750;p83"/>
          <p:cNvGraphicFramePr/>
          <p:nvPr/>
        </p:nvGraphicFramePr>
        <p:xfrm>
          <a:off x="2175625" y="1203425"/>
          <a:ext cx="3000000" cy="3000000"/>
        </p:xfrm>
        <a:graphic>
          <a:graphicData uri="http://schemas.openxmlformats.org/drawingml/2006/table">
            <a:tbl>
              <a:tblPr>
                <a:noFill/>
                <a:tableStyleId>{32785741-D8C3-464E-BF78-4E90B512E1E0}</a:tableStyleId>
              </a:tblPr>
              <a:tblGrid>
                <a:gridCol w="1905000">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tblGrid>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Indicators</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ES/MS Weight</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Reading</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Science</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Reading</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L25 Reading</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L25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13.5%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English Language Progress</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751" name="Google Shape;751;p83"/>
          <p:cNvGraphicFramePr/>
          <p:nvPr/>
        </p:nvGraphicFramePr>
        <p:xfrm>
          <a:off x="6406075" y="1068550"/>
          <a:ext cx="3000000" cy="3000000"/>
        </p:xfrm>
        <a:graphic>
          <a:graphicData uri="http://schemas.openxmlformats.org/drawingml/2006/table">
            <a:tbl>
              <a:tblPr>
                <a:noFill/>
                <a:tableStyleId>{32785741-D8C3-464E-BF78-4E90B512E1E0}</a:tableStyleId>
              </a:tblPr>
              <a:tblGrid>
                <a:gridCol w="19812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Indicators</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HS Weight</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Reading</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9.5%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9.5%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Science</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4.8%</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Proficiency U.S. History </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4.8%</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Reading</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9.5%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9.5%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L25 Reading</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9.5%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Growth L25 Math</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9.5%</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Graduation Rate</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19.0%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Acceleration </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4.8%</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College/ Career Readiness</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4.8%</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English Language Progress</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4"/>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Rating Exercise - Round 1 </a:t>
            </a:r>
            <a:endParaRPr/>
          </a:p>
        </p:txBody>
      </p:sp>
      <p:sp>
        <p:nvSpPr>
          <p:cNvPr id="758" name="Google Shape;758;p84"/>
          <p:cNvSpPr txBox="1"/>
          <p:nvPr/>
        </p:nvSpPr>
        <p:spPr>
          <a:xfrm>
            <a:off x="643750" y="1090450"/>
            <a:ext cx="10605900" cy="10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Please use these forms to submit your recommended weights.  Enter a number between 0-100 for each indicator.  The total must sum to 100.</a:t>
            </a:r>
            <a:endParaRPr sz="2800">
              <a:solidFill>
                <a:schemeClr val="dk1"/>
              </a:solidFill>
              <a:latin typeface="Calibri"/>
              <a:ea typeface="Calibri"/>
              <a:cs typeface="Calibri"/>
              <a:sym typeface="Calibri"/>
            </a:endParaRPr>
          </a:p>
        </p:txBody>
      </p:sp>
      <p:sp>
        <p:nvSpPr>
          <p:cNvPr id="759" name="Google Shape;759;p84"/>
          <p:cNvSpPr txBox="1"/>
          <p:nvPr/>
        </p:nvSpPr>
        <p:spPr>
          <a:xfrm>
            <a:off x="919650" y="2377900"/>
            <a:ext cx="4309200" cy="30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5FA5"/>
                </a:solidFill>
                <a:latin typeface="Calibri"/>
                <a:ea typeface="Calibri"/>
                <a:cs typeface="Calibri"/>
                <a:sym typeface="Calibri"/>
              </a:rPr>
              <a:t>Elementary/ Middle</a:t>
            </a:r>
            <a:endParaRPr sz="2800" b="1">
              <a:solidFill>
                <a:srgbClr val="005FA5"/>
              </a:solidFill>
              <a:latin typeface="Calibri"/>
              <a:ea typeface="Calibri"/>
              <a:cs typeface="Calibri"/>
              <a:sym typeface="Calibri"/>
            </a:endParaRPr>
          </a:p>
          <a:p>
            <a:pPr marL="0" lvl="0" indent="0" algn="l" rtl="0">
              <a:spcBef>
                <a:spcPts val="0"/>
              </a:spcBef>
              <a:spcAft>
                <a:spcPts val="0"/>
              </a:spcAft>
              <a:buNone/>
            </a:pPr>
            <a:r>
              <a:rPr lang="en-US" sz="2800" u="sng">
                <a:solidFill>
                  <a:schemeClr val="hlink"/>
                </a:solidFill>
                <a:latin typeface="Calibri"/>
                <a:ea typeface="Calibri"/>
                <a:cs typeface="Calibri"/>
                <a:sym typeface="Calibri"/>
                <a:hlinkClick r:id="rId3"/>
              </a:rPr>
              <a:t>http://tinyurl.com/9ns2ruyk</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760" name="Google Shape;760;p84"/>
          <p:cNvPicPr preferRelativeResize="0"/>
          <p:nvPr/>
        </p:nvPicPr>
        <p:blipFill>
          <a:blip r:embed="rId4">
            <a:alphaModFix/>
          </a:blip>
          <a:stretch>
            <a:fillRect/>
          </a:stretch>
        </p:blipFill>
        <p:spPr>
          <a:xfrm>
            <a:off x="1479300" y="3502475"/>
            <a:ext cx="2251875" cy="2236875"/>
          </a:xfrm>
          <a:prstGeom prst="rect">
            <a:avLst/>
          </a:prstGeom>
          <a:noFill/>
          <a:ln>
            <a:noFill/>
          </a:ln>
        </p:spPr>
      </p:pic>
      <p:sp>
        <p:nvSpPr>
          <p:cNvPr id="761" name="Google Shape;761;p84"/>
          <p:cNvSpPr txBox="1"/>
          <p:nvPr/>
        </p:nvSpPr>
        <p:spPr>
          <a:xfrm>
            <a:off x="6379775" y="2313125"/>
            <a:ext cx="4577100" cy="30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FF0000"/>
                </a:solidFill>
                <a:latin typeface="Calibri"/>
                <a:ea typeface="Calibri"/>
                <a:cs typeface="Calibri"/>
                <a:sym typeface="Calibri"/>
              </a:rPr>
              <a:t>High School</a:t>
            </a:r>
            <a:endParaRPr sz="2800" b="1">
              <a:solidFill>
                <a:srgbClr val="FF0000"/>
              </a:solidFill>
              <a:latin typeface="Calibri"/>
              <a:ea typeface="Calibri"/>
              <a:cs typeface="Calibri"/>
              <a:sym typeface="Calibri"/>
            </a:endParaRPr>
          </a:p>
          <a:p>
            <a:pPr marL="0" lvl="0" indent="0" algn="l" rtl="0">
              <a:spcBef>
                <a:spcPts val="0"/>
              </a:spcBef>
              <a:spcAft>
                <a:spcPts val="0"/>
              </a:spcAft>
              <a:buNone/>
            </a:pPr>
            <a:r>
              <a:rPr lang="en-US" sz="2800" u="sng">
                <a:solidFill>
                  <a:schemeClr val="hlink"/>
                </a:solidFill>
                <a:latin typeface="Calibri"/>
                <a:ea typeface="Calibri"/>
                <a:cs typeface="Calibri"/>
                <a:sym typeface="Calibri"/>
                <a:hlinkClick r:id="rId5"/>
              </a:rPr>
              <a:t>http://tinyurl.com/cwedz9x3</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762" name="Google Shape;762;p84"/>
          <p:cNvPicPr preferRelativeResize="0"/>
          <p:nvPr/>
        </p:nvPicPr>
        <p:blipFill>
          <a:blip r:embed="rId6">
            <a:alphaModFix/>
          </a:blip>
          <a:stretch>
            <a:fillRect/>
          </a:stretch>
        </p:blipFill>
        <p:spPr>
          <a:xfrm>
            <a:off x="7490838" y="3502475"/>
            <a:ext cx="1908275" cy="1974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85"/>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Rating Exercise - Round 2 </a:t>
            </a:r>
            <a:endParaRPr/>
          </a:p>
        </p:txBody>
      </p:sp>
      <p:sp>
        <p:nvSpPr>
          <p:cNvPr id="769" name="Google Shape;769;p85"/>
          <p:cNvSpPr txBox="1"/>
          <p:nvPr/>
        </p:nvSpPr>
        <p:spPr>
          <a:xfrm>
            <a:off x="643750" y="1090450"/>
            <a:ext cx="10605900" cy="10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Please use these forms to submit your recommended weights.  Enter a number between 0-100 for each indicator.  The total must sum to 100.</a:t>
            </a:r>
            <a:endParaRPr sz="2800">
              <a:solidFill>
                <a:schemeClr val="dk1"/>
              </a:solidFill>
              <a:latin typeface="Calibri"/>
              <a:ea typeface="Calibri"/>
              <a:cs typeface="Calibri"/>
              <a:sym typeface="Calibri"/>
            </a:endParaRPr>
          </a:p>
        </p:txBody>
      </p:sp>
      <p:sp>
        <p:nvSpPr>
          <p:cNvPr id="770" name="Google Shape;770;p85"/>
          <p:cNvSpPr txBox="1"/>
          <p:nvPr/>
        </p:nvSpPr>
        <p:spPr>
          <a:xfrm>
            <a:off x="919650" y="2377900"/>
            <a:ext cx="4309200" cy="30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5FA5"/>
                </a:solidFill>
                <a:latin typeface="Calibri"/>
                <a:ea typeface="Calibri"/>
                <a:cs typeface="Calibri"/>
                <a:sym typeface="Calibri"/>
              </a:rPr>
              <a:t>Elementary/ Middle</a:t>
            </a:r>
            <a:endParaRPr sz="2800" b="1">
              <a:solidFill>
                <a:srgbClr val="005FA5"/>
              </a:solidFill>
              <a:latin typeface="Calibri"/>
              <a:ea typeface="Calibri"/>
              <a:cs typeface="Calibri"/>
              <a:sym typeface="Calibri"/>
            </a:endParaRPr>
          </a:p>
          <a:p>
            <a:pPr marL="0" lvl="0" indent="0" algn="l" rtl="0">
              <a:spcBef>
                <a:spcPts val="0"/>
              </a:spcBef>
              <a:spcAft>
                <a:spcPts val="0"/>
              </a:spcAft>
              <a:buNone/>
            </a:pPr>
            <a:r>
              <a:rPr lang="en-US" sz="2800" u="sng">
                <a:solidFill>
                  <a:schemeClr val="hlink"/>
                </a:solidFill>
                <a:latin typeface="Calibri"/>
                <a:ea typeface="Calibri"/>
                <a:cs typeface="Calibri"/>
                <a:sym typeface="Calibri"/>
                <a:hlinkClick r:id="rId3"/>
              </a:rPr>
              <a:t>http://tinyurl.com/2p9tn98z</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771" name="Google Shape;771;p85"/>
          <p:cNvSpPr txBox="1"/>
          <p:nvPr/>
        </p:nvSpPr>
        <p:spPr>
          <a:xfrm>
            <a:off x="6379775" y="2313125"/>
            <a:ext cx="4577100" cy="30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FF0000"/>
                </a:solidFill>
                <a:latin typeface="Calibri"/>
                <a:ea typeface="Calibri"/>
                <a:cs typeface="Calibri"/>
                <a:sym typeface="Calibri"/>
              </a:rPr>
              <a:t>High School</a:t>
            </a:r>
            <a:endParaRPr sz="2800" b="1">
              <a:solidFill>
                <a:srgbClr val="FF0000"/>
              </a:solidFill>
              <a:latin typeface="Calibri"/>
              <a:ea typeface="Calibri"/>
              <a:cs typeface="Calibri"/>
              <a:sym typeface="Calibri"/>
            </a:endParaRPr>
          </a:p>
          <a:p>
            <a:pPr marL="0" lvl="0" indent="0" algn="l" rtl="0">
              <a:spcBef>
                <a:spcPts val="0"/>
              </a:spcBef>
              <a:spcAft>
                <a:spcPts val="0"/>
              </a:spcAft>
              <a:buNone/>
            </a:pPr>
            <a:r>
              <a:rPr lang="en-US" sz="2800" u="sng">
                <a:solidFill>
                  <a:schemeClr val="hlink"/>
                </a:solidFill>
                <a:latin typeface="Calibri"/>
                <a:ea typeface="Calibri"/>
                <a:cs typeface="Calibri"/>
                <a:sym typeface="Calibri"/>
                <a:hlinkClick r:id="rId4"/>
              </a:rPr>
              <a:t>http://tinyurl.com/mu78szjc</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772" name="Google Shape;772;p85"/>
          <p:cNvPicPr preferRelativeResize="0"/>
          <p:nvPr/>
        </p:nvPicPr>
        <p:blipFill>
          <a:blip r:embed="rId5">
            <a:alphaModFix/>
          </a:blip>
          <a:stretch>
            <a:fillRect/>
          </a:stretch>
        </p:blipFill>
        <p:spPr>
          <a:xfrm>
            <a:off x="1702625" y="3503425"/>
            <a:ext cx="2054825" cy="2125200"/>
          </a:xfrm>
          <a:prstGeom prst="rect">
            <a:avLst/>
          </a:prstGeom>
          <a:noFill/>
          <a:ln>
            <a:noFill/>
          </a:ln>
        </p:spPr>
      </p:pic>
      <p:pic>
        <p:nvPicPr>
          <p:cNvPr id="773" name="Google Shape;773;p85"/>
          <p:cNvPicPr preferRelativeResize="0"/>
          <p:nvPr/>
        </p:nvPicPr>
        <p:blipFill>
          <a:blip r:embed="rId6">
            <a:alphaModFix/>
          </a:blip>
          <a:stretch>
            <a:fillRect/>
          </a:stretch>
        </p:blipFill>
        <p:spPr>
          <a:xfrm>
            <a:off x="7325700" y="3555575"/>
            <a:ext cx="1844550" cy="2020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8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780" name="Google Shape;780;p86"/>
          <p:cNvSpPr txBox="1">
            <a:spLocks noGrp="1"/>
          </p:cNvSpPr>
          <p:nvPr>
            <p:ph type="ctrTitle"/>
          </p:nvPr>
        </p:nvSpPr>
        <p:spPr>
          <a:xfrm>
            <a:off x="838200" y="835572"/>
            <a:ext cx="10050300" cy="2119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4300"/>
              <a:t>Accountability Performance Standards</a:t>
            </a:r>
            <a:r>
              <a:rPr lang="en-US" sz="6100"/>
              <a:t> </a:t>
            </a:r>
            <a:endParaRPr sz="6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87"/>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Overview</a:t>
            </a:r>
            <a:endParaRPr/>
          </a:p>
        </p:txBody>
      </p:sp>
      <p:sp>
        <p:nvSpPr>
          <p:cNvPr id="787" name="Google Shape;787;p87"/>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solidFill>
                  <a:srgbClr val="000000"/>
                </a:solidFill>
              </a:rPr>
              <a:t>The purpose of this discussion is to elicit initial guidance from the task force regarding the characteristics of schools that are regarded as minimally sufficient to earn each letter grade.</a:t>
            </a:r>
            <a:endParaRPr>
              <a:solidFill>
                <a:srgbClr val="000000"/>
              </a:solidFill>
            </a:endParaRPr>
          </a:p>
          <a:p>
            <a:pPr marL="0" lvl="0" indent="0" algn="l" rtl="0">
              <a:spcBef>
                <a:spcPts val="600"/>
              </a:spcBef>
              <a:spcAft>
                <a:spcPts val="0"/>
              </a:spcAft>
              <a:buNone/>
            </a:pPr>
            <a:endParaRPr>
              <a:solidFill>
                <a:srgbClr val="000000"/>
              </a:solidFill>
            </a:endParaRPr>
          </a:p>
          <a:p>
            <a:pPr marL="0" lvl="0" indent="0" algn="l" rtl="0">
              <a:spcBef>
                <a:spcPts val="600"/>
              </a:spcBef>
              <a:spcAft>
                <a:spcPts val="0"/>
              </a:spcAft>
              <a:buNone/>
            </a:pPr>
            <a:r>
              <a:rPr lang="en-US">
                <a:solidFill>
                  <a:srgbClr val="000000"/>
                </a:solidFill>
              </a:rPr>
              <a:t>We will use this information to help construct school performance level descriptors for your review at a future meeting.  </a:t>
            </a:r>
            <a:endParaRPr>
              <a:solidFill>
                <a:srgbClr val="000000"/>
              </a:solidFill>
            </a:endParaRPr>
          </a:p>
          <a:p>
            <a:pPr marL="0" lvl="0" indent="0" algn="l" rtl="0">
              <a:spcBef>
                <a:spcPts val="600"/>
              </a:spcBef>
              <a:spcAft>
                <a:spcPts val="600"/>
              </a:spcAft>
              <a:buNone/>
            </a:pPr>
            <a:r>
              <a:rPr lang="en-US"/>
              <a:t>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8"/>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Process</a:t>
            </a:r>
            <a:endParaRPr/>
          </a:p>
        </p:txBody>
      </p:sp>
      <p:sp>
        <p:nvSpPr>
          <p:cNvPr id="794" name="Google Shape;794;p88"/>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fontScale="85000" lnSpcReduction="20000"/>
          </a:bodyPr>
          <a:lstStyle/>
          <a:p>
            <a:pPr marL="457200" lvl="0" indent="-335279" algn="l" rtl="0">
              <a:spcBef>
                <a:spcPts val="600"/>
              </a:spcBef>
              <a:spcAft>
                <a:spcPts val="0"/>
              </a:spcAft>
              <a:buSzPct val="70588"/>
              <a:buChar char="●"/>
            </a:pPr>
            <a:r>
              <a:rPr lang="en-US">
                <a:solidFill>
                  <a:srgbClr val="000000"/>
                </a:solidFill>
              </a:rPr>
              <a:t>Using the form provided, assign a letter grade to each of 42 schools ordered from highest performing to lowest performing.</a:t>
            </a:r>
            <a:endParaRPr>
              <a:solidFill>
                <a:srgbClr val="000000"/>
              </a:solidFill>
            </a:endParaRPr>
          </a:p>
          <a:p>
            <a:pPr marL="457200" lvl="0" indent="-335279" algn="l" rtl="0">
              <a:spcBef>
                <a:spcPts val="0"/>
              </a:spcBef>
              <a:spcAft>
                <a:spcPts val="0"/>
              </a:spcAft>
              <a:buSzPct val="70588"/>
              <a:buChar char="●"/>
            </a:pPr>
            <a:r>
              <a:rPr lang="en-US">
                <a:solidFill>
                  <a:srgbClr val="000000"/>
                </a:solidFill>
              </a:rPr>
              <a:t>Look at the overall pattern of performance and consider, “Is this good enough to earn an A, B, C, etc.?”</a:t>
            </a:r>
            <a:endParaRPr>
              <a:solidFill>
                <a:srgbClr val="000000"/>
              </a:solidFill>
            </a:endParaRPr>
          </a:p>
          <a:p>
            <a:pPr marL="457200" lvl="0" indent="-335279" algn="l" rtl="0">
              <a:spcBef>
                <a:spcPts val="0"/>
              </a:spcBef>
              <a:spcAft>
                <a:spcPts val="0"/>
              </a:spcAft>
              <a:buClr>
                <a:srgbClr val="000000"/>
              </a:buClr>
              <a:buSzPct val="70588"/>
              <a:buChar char="●"/>
            </a:pPr>
            <a:r>
              <a:rPr lang="en-US">
                <a:solidFill>
                  <a:srgbClr val="000000"/>
                </a:solidFill>
              </a:rPr>
              <a:t>You DO NOT have to base your judgement on what has been good enough in the past.  Consider what you think </a:t>
            </a:r>
            <a:r>
              <a:rPr lang="en-US" u="sng">
                <a:solidFill>
                  <a:srgbClr val="000000"/>
                </a:solidFill>
              </a:rPr>
              <a:t>should be</a:t>
            </a:r>
            <a:r>
              <a:rPr lang="en-US">
                <a:solidFill>
                  <a:srgbClr val="000000"/>
                </a:solidFill>
              </a:rPr>
              <a:t> sufficient performance in the future.  </a:t>
            </a:r>
            <a:endParaRPr>
              <a:solidFill>
                <a:srgbClr val="000000"/>
              </a:solidFill>
            </a:endParaRPr>
          </a:p>
          <a:p>
            <a:pPr marL="457200" lvl="0" indent="-335279" algn="l" rtl="0">
              <a:spcBef>
                <a:spcPts val="0"/>
              </a:spcBef>
              <a:spcAft>
                <a:spcPts val="0"/>
              </a:spcAft>
              <a:buClr>
                <a:srgbClr val="000000"/>
              </a:buClr>
              <a:buSzPct val="70588"/>
              <a:buChar char="●"/>
            </a:pPr>
            <a:r>
              <a:rPr lang="en-US">
                <a:solidFill>
                  <a:srgbClr val="000000"/>
                </a:solidFill>
              </a:rPr>
              <a:t>These are your judgments and they are subjective. You may decide to value some indicators more than others. </a:t>
            </a:r>
            <a:endParaRPr>
              <a:solidFill>
                <a:srgbClr val="000000"/>
              </a:solidFill>
            </a:endParaRPr>
          </a:p>
          <a:p>
            <a:pPr marL="457200" lvl="0" indent="-335279" algn="l" rtl="0">
              <a:spcBef>
                <a:spcPts val="0"/>
              </a:spcBef>
              <a:spcAft>
                <a:spcPts val="0"/>
              </a:spcAft>
              <a:buClr>
                <a:srgbClr val="000000"/>
              </a:buClr>
              <a:buSzPct val="70588"/>
              <a:buChar char="●"/>
            </a:pPr>
            <a:r>
              <a:rPr lang="en-US">
                <a:solidFill>
                  <a:srgbClr val="000000"/>
                </a:solidFill>
              </a:rPr>
              <a:t>All ratings are confidential.  </a:t>
            </a:r>
            <a:endParaRPr>
              <a:solidFill>
                <a:srgbClr val="000000"/>
              </a:solidFill>
            </a:endParaRPr>
          </a:p>
          <a:p>
            <a:pPr marL="457200" lvl="0" indent="-335279" algn="l" rtl="0">
              <a:spcBef>
                <a:spcPts val="0"/>
              </a:spcBef>
              <a:spcAft>
                <a:spcPts val="0"/>
              </a:spcAft>
              <a:buClr>
                <a:srgbClr val="000000"/>
              </a:buClr>
              <a:buSzPct val="70588"/>
              <a:buChar char="●"/>
            </a:pPr>
            <a:r>
              <a:rPr lang="en-US">
                <a:solidFill>
                  <a:srgbClr val="000000"/>
                </a:solidFill>
              </a:rPr>
              <a:t>After a first round of rating, we’ll discuss the findings as a group.  </a:t>
            </a:r>
            <a:r>
              <a:rPr lang="en-US">
                <a:solidFill>
                  <a:schemeClr val="dk1"/>
                </a:solidFill>
              </a:rPr>
              <a:t>Be prepared to explain why you rated the schools as you did during our discussion time. </a:t>
            </a:r>
            <a:endParaRPr>
              <a:solidFill>
                <a:schemeClr val="dk1"/>
              </a:solidFill>
            </a:endParaRPr>
          </a:p>
          <a:p>
            <a:pPr marL="457200" lvl="0" indent="-335279" algn="l" rtl="0">
              <a:spcBef>
                <a:spcPts val="0"/>
              </a:spcBef>
              <a:spcAft>
                <a:spcPts val="0"/>
              </a:spcAft>
              <a:buClr>
                <a:schemeClr val="dk1"/>
              </a:buClr>
              <a:buSzPct val="70588"/>
              <a:buChar char="●"/>
            </a:pPr>
            <a:r>
              <a:rPr lang="en-US">
                <a:solidFill>
                  <a:schemeClr val="dk1"/>
                </a:solidFill>
              </a:rPr>
              <a:t>Then, we’ll do a second round of ratings and review again.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89"/>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Rating Exercise - Round 1 </a:t>
            </a:r>
            <a:endParaRPr/>
          </a:p>
        </p:txBody>
      </p:sp>
      <p:sp>
        <p:nvSpPr>
          <p:cNvPr id="801" name="Google Shape;801;p89"/>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t>Link: </a:t>
            </a:r>
            <a:r>
              <a:rPr lang="en-US" u="sng">
                <a:solidFill>
                  <a:schemeClr val="hlink"/>
                </a:solidFill>
                <a:hlinkClick r:id="rId3"/>
              </a:rPr>
              <a:t>http://tinyurl.com/yc6uuhvj</a:t>
            </a: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pic>
        <p:nvPicPr>
          <p:cNvPr id="802" name="Google Shape;802;p89"/>
          <p:cNvPicPr preferRelativeResize="0"/>
          <p:nvPr/>
        </p:nvPicPr>
        <p:blipFill>
          <a:blip r:embed="rId4">
            <a:alphaModFix/>
          </a:blip>
          <a:stretch>
            <a:fillRect/>
          </a:stretch>
        </p:blipFill>
        <p:spPr>
          <a:xfrm>
            <a:off x="961248" y="2028752"/>
            <a:ext cx="2883825" cy="3062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90"/>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Rating Exercise - Round 2 </a:t>
            </a:r>
            <a:endParaRPr/>
          </a:p>
        </p:txBody>
      </p:sp>
      <p:sp>
        <p:nvSpPr>
          <p:cNvPr id="809" name="Google Shape;809;p90"/>
          <p:cNvSpPr txBox="1">
            <a:spLocks noGrp="1"/>
          </p:cNvSpPr>
          <p:nvPr>
            <p:ph type="body" idx="1"/>
          </p:nvPr>
        </p:nvSpPr>
        <p:spPr>
          <a:xfrm>
            <a:off x="838200" y="1166649"/>
            <a:ext cx="10515600" cy="438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t>Link: </a:t>
            </a:r>
            <a:r>
              <a:rPr lang="en-US" u="sng">
                <a:solidFill>
                  <a:schemeClr val="hlink"/>
                </a:solidFill>
                <a:hlinkClick r:id="rId3"/>
              </a:rPr>
              <a:t>http://tinyurl.com/mbb7f5a</a:t>
            </a: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pic>
        <p:nvPicPr>
          <p:cNvPr id="810" name="Google Shape;810;p90"/>
          <p:cNvPicPr preferRelativeResize="0"/>
          <p:nvPr/>
        </p:nvPicPr>
        <p:blipFill>
          <a:blip r:embed="rId4">
            <a:alphaModFix/>
          </a:blip>
          <a:stretch>
            <a:fillRect/>
          </a:stretch>
        </p:blipFill>
        <p:spPr>
          <a:xfrm>
            <a:off x="916365" y="1919465"/>
            <a:ext cx="3086550" cy="3256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815"/>
        <p:cNvGrpSpPr/>
        <p:nvPr/>
      </p:nvGrpSpPr>
      <p:grpSpPr>
        <a:xfrm>
          <a:off x="0" y="0"/>
          <a:ext cx="0" cy="0"/>
          <a:chOff x="0" y="0"/>
          <a:chExt cx="0" cy="0"/>
        </a:xfrm>
      </p:grpSpPr>
      <p:sp>
        <p:nvSpPr>
          <p:cNvPr id="816" name="Google Shape;816;p91"/>
          <p:cNvSpPr txBox="1">
            <a:spLocks noGrp="1"/>
          </p:cNvSpPr>
          <p:nvPr>
            <p:ph type="title"/>
          </p:nvPr>
        </p:nvSpPr>
        <p:spPr>
          <a:xfrm>
            <a:off x="412618" y="275585"/>
            <a:ext cx="10605900" cy="38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Current Thresholds</a:t>
            </a:r>
            <a:endParaRPr/>
          </a:p>
        </p:txBody>
      </p:sp>
      <p:pic>
        <p:nvPicPr>
          <p:cNvPr id="817" name="Google Shape;817;p91"/>
          <p:cNvPicPr preferRelativeResize="0"/>
          <p:nvPr/>
        </p:nvPicPr>
        <p:blipFill>
          <a:blip r:embed="rId3">
            <a:alphaModFix/>
          </a:blip>
          <a:stretch>
            <a:fillRect/>
          </a:stretch>
        </p:blipFill>
        <p:spPr>
          <a:xfrm>
            <a:off x="3528850" y="939785"/>
            <a:ext cx="4876800" cy="480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3600"/>
              <a:buFont typeface="Arial"/>
              <a:buNone/>
            </a:pPr>
            <a:r>
              <a:rPr lang="en-US" sz="3600"/>
              <a:t>Welcome and Introductions</a:t>
            </a:r>
            <a:endParaRPr/>
          </a:p>
        </p:txBody>
      </p:sp>
      <p:graphicFrame>
        <p:nvGraphicFramePr>
          <p:cNvPr id="568" name="Google Shape;568;p60"/>
          <p:cNvGraphicFramePr/>
          <p:nvPr/>
        </p:nvGraphicFramePr>
        <p:xfrm>
          <a:off x="1204547" y="826477"/>
          <a:ext cx="8721975" cy="4909200"/>
        </p:xfrm>
        <a:graphic>
          <a:graphicData uri="http://schemas.openxmlformats.org/drawingml/2006/table">
            <a:tbl>
              <a:tblPr>
                <a:noFill/>
                <a:tableStyleId>{32785741-D8C3-464E-BF78-4E90B512E1E0}</a:tableStyleId>
              </a:tblPr>
              <a:tblGrid>
                <a:gridCol w="734225">
                  <a:extLst>
                    <a:ext uri="{9D8B030D-6E8A-4147-A177-3AD203B41FA5}">
                      <a16:colId xmlns:a16="http://schemas.microsoft.com/office/drawing/2014/main" val="20000"/>
                    </a:ext>
                  </a:extLst>
                </a:gridCol>
                <a:gridCol w="784850">
                  <a:extLst>
                    <a:ext uri="{9D8B030D-6E8A-4147-A177-3AD203B41FA5}">
                      <a16:colId xmlns:a16="http://schemas.microsoft.com/office/drawing/2014/main" val="20001"/>
                    </a:ext>
                  </a:extLst>
                </a:gridCol>
                <a:gridCol w="2721650">
                  <a:extLst>
                    <a:ext uri="{9D8B030D-6E8A-4147-A177-3AD203B41FA5}">
                      <a16:colId xmlns:a16="http://schemas.microsoft.com/office/drawing/2014/main" val="20002"/>
                    </a:ext>
                  </a:extLst>
                </a:gridCol>
                <a:gridCol w="4481250">
                  <a:extLst>
                    <a:ext uri="{9D8B030D-6E8A-4147-A177-3AD203B41FA5}">
                      <a16:colId xmlns:a16="http://schemas.microsoft.com/office/drawing/2014/main" val="20003"/>
                    </a:ext>
                  </a:extLst>
                </a:gridCol>
              </a:tblGrid>
              <a:tr h="3636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First Name: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Last Name: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Organization: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Position in Organization: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0"/>
                  </a:ext>
                </a:extLst>
              </a:tr>
              <a:tr h="3636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Lisa Renee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LaMastus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Cleveland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Principal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Ryan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Kuykendall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DeSoto County</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Chief Accountability Officer</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Christy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Hovanetz</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Foundation for Excellence in Education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External Expert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36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Tarrinasha</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Jones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Greenville Public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Principal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Jermaine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Brown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Hattiesburg</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Director of College &amp; Career Readiness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Robert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Sanders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Hinds County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Superintendent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Raina</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Holmes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Jackson County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High School Principal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LaToya</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Blackshear</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Jackson Public Schools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Director of Planning and Evaluations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Steven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Hampton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Lamar County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Superintendent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Alicia</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Conerly</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Lawrence County</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District Instructional Specialist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Lindsay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Brett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Lee County Schools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Principal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Greg</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Paczak</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Madison County Schools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Director of Research &amp; Development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Alan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Burrow</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Mississippi Department of Education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Director of District and School Performance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Deborah</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Donovan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Mississippi Department of Education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Data Analytics and Reporting</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Paula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Vanderford</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Mississippi Department of Education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Chief Accountability Officer</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Tim</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Scott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Mississippi Department of Education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Director of Accountability Services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William</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Roberson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Oxford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Superintendent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Angela</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Burch</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Pascagoula-Gautier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Principal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LaVonda</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White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Rankin County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Director of Accreditation, Accountability, and Assessment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Glen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East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State Board of Education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Board Member</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Chris </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Domaleski</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The Center for Assessment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External Facilitator</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Crystal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Bates</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Wayne County High School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Assistant Principal</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81825">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Lawrence</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Hudson</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Western Line School District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Superintendent</a:t>
                      </a:r>
                      <a:endParaRPr/>
                    </a:p>
                  </a:txBody>
                  <a:tcPr marL="5975" marR="5975" marT="59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823" name="Google Shape;823;p92"/>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0D357"/>
              </a:buClr>
              <a:buSzPts val="3600"/>
              <a:buFont typeface="Arial"/>
              <a:buNone/>
            </a:pPr>
            <a:r>
              <a:rPr lang="en-US" sz="4300"/>
              <a:t>Follow-Up and Future Topics</a:t>
            </a:r>
            <a:endParaRPr sz="17300"/>
          </a:p>
        </p:txBody>
      </p:sp>
      <p:sp>
        <p:nvSpPr>
          <p:cNvPr id="824" name="Google Shape;824;p92"/>
          <p:cNvSpPr txBox="1"/>
          <p:nvPr/>
        </p:nvSpPr>
        <p:spPr>
          <a:xfrm>
            <a:off x="1308250" y="2676100"/>
            <a:ext cx="18600" cy="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93"/>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sz="2900"/>
              <a:t>Before we adjourn… </a:t>
            </a:r>
            <a:endParaRPr sz="2900"/>
          </a:p>
        </p:txBody>
      </p:sp>
      <p:sp>
        <p:nvSpPr>
          <p:cNvPr id="830" name="Google Shape;830;p93"/>
          <p:cNvSpPr txBox="1">
            <a:spLocks noGrp="1"/>
          </p:cNvSpPr>
          <p:nvPr>
            <p:ph type="body" idx="1"/>
          </p:nvPr>
        </p:nvSpPr>
        <p:spPr>
          <a:xfrm>
            <a:off x="838200" y="1166649"/>
            <a:ext cx="10515600" cy="43828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3200" i="1"/>
          </a:p>
          <a:p>
            <a:pPr marL="457200" lvl="0" indent="-355600" algn="l" rtl="0">
              <a:lnSpc>
                <a:spcPct val="100000"/>
              </a:lnSpc>
              <a:spcBef>
                <a:spcPts val="0"/>
              </a:spcBef>
              <a:spcAft>
                <a:spcPts val="0"/>
              </a:spcAft>
              <a:buSzPts val="2000"/>
              <a:buChar char="●"/>
            </a:pPr>
            <a:r>
              <a:rPr lang="en-US" sz="3200" i="1"/>
              <a:t>What’s one thing we covered today that you want to emphasize and/or request we follow-up on? </a:t>
            </a:r>
            <a:endParaRPr sz="3200" i="1"/>
          </a:p>
          <a:p>
            <a:pPr marL="457200" lvl="0" indent="-355600" algn="l" rtl="0">
              <a:lnSpc>
                <a:spcPct val="100000"/>
              </a:lnSpc>
              <a:spcBef>
                <a:spcPts val="0"/>
              </a:spcBef>
              <a:spcAft>
                <a:spcPts val="0"/>
              </a:spcAft>
              <a:buSzPts val="2000"/>
              <a:buChar char="●"/>
            </a:pPr>
            <a:r>
              <a:rPr lang="en-US" sz="3200" i="1"/>
              <a:t>What’s a topic or issue we have not covered you’d like the task force to address in the future? </a:t>
            </a:r>
            <a:endParaRPr/>
          </a:p>
          <a:p>
            <a:pPr marL="228600" lvl="0" indent="0" algn="l" rtl="0">
              <a:lnSpc>
                <a:spcPct val="100000"/>
              </a:lnSpc>
              <a:spcBef>
                <a:spcPts val="1200"/>
              </a:spcBef>
              <a:spcAft>
                <a:spcPts val="0"/>
              </a:spcAft>
              <a:buNone/>
            </a:pPr>
            <a:endParaRPr/>
          </a:p>
          <a:p>
            <a:pPr marL="228600" lvl="0" indent="-50800" algn="l" rtl="0">
              <a:lnSpc>
                <a:spcPct val="100000"/>
              </a:lnSpc>
              <a:spcBef>
                <a:spcPts val="1200"/>
              </a:spcBef>
              <a:spcAft>
                <a:spcPts val="0"/>
              </a:spcAft>
              <a:buClr>
                <a:srgbClr val="595959"/>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1"/>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4000"/>
              <a:buFont typeface="Arial"/>
              <a:buNone/>
            </a:pPr>
            <a:r>
              <a:rPr lang="en-US" sz="4000"/>
              <a:t>Agenda</a:t>
            </a:r>
            <a:endParaRPr/>
          </a:p>
        </p:txBody>
      </p:sp>
      <p:graphicFrame>
        <p:nvGraphicFramePr>
          <p:cNvPr id="574" name="Google Shape;574;p61"/>
          <p:cNvGraphicFramePr/>
          <p:nvPr/>
        </p:nvGraphicFramePr>
        <p:xfrm>
          <a:off x="1437091" y="1248808"/>
          <a:ext cx="9317825" cy="523075"/>
        </p:xfrm>
        <a:graphic>
          <a:graphicData uri="http://schemas.openxmlformats.org/drawingml/2006/table">
            <a:tbl>
              <a:tblPr firstRow="1" bandRow="1">
                <a:noFill/>
                <a:tableStyleId>{01D5BB5A-7D40-4E85-AE13-E938BC1BCB01}</a:tableStyleId>
              </a:tblPr>
              <a:tblGrid>
                <a:gridCol w="1604425">
                  <a:extLst>
                    <a:ext uri="{9D8B030D-6E8A-4147-A177-3AD203B41FA5}">
                      <a16:colId xmlns:a16="http://schemas.microsoft.com/office/drawing/2014/main" val="20000"/>
                    </a:ext>
                  </a:extLst>
                </a:gridCol>
                <a:gridCol w="7713400">
                  <a:extLst>
                    <a:ext uri="{9D8B030D-6E8A-4147-A177-3AD203B41FA5}">
                      <a16:colId xmlns:a16="http://schemas.microsoft.com/office/drawing/2014/main" val="20001"/>
                    </a:ext>
                  </a:extLst>
                </a:gridCol>
              </a:tblGrid>
              <a:tr h="523075">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575" name="Google Shape;575;p61"/>
          <p:cNvGraphicFramePr/>
          <p:nvPr/>
        </p:nvGraphicFramePr>
        <p:xfrm>
          <a:off x="668075" y="763800"/>
          <a:ext cx="10094950" cy="4693590"/>
        </p:xfrm>
        <a:graphic>
          <a:graphicData uri="http://schemas.openxmlformats.org/drawingml/2006/table">
            <a:tbl>
              <a:tblPr>
                <a:noFill/>
                <a:tableStyleId>{E4A2A4A6-FFDC-4554-B37E-5C66F56EE9AE}</a:tableStyleId>
              </a:tblPr>
              <a:tblGrid>
                <a:gridCol w="1664550">
                  <a:extLst>
                    <a:ext uri="{9D8B030D-6E8A-4147-A177-3AD203B41FA5}">
                      <a16:colId xmlns:a16="http://schemas.microsoft.com/office/drawing/2014/main" val="20000"/>
                    </a:ext>
                  </a:extLst>
                </a:gridCol>
                <a:gridCol w="8430400">
                  <a:extLst>
                    <a:ext uri="{9D8B030D-6E8A-4147-A177-3AD203B41FA5}">
                      <a16:colId xmlns:a16="http://schemas.microsoft.com/office/drawing/2014/main" val="20001"/>
                    </a:ext>
                  </a:extLst>
                </a:gridCol>
              </a:tblGrid>
              <a:tr h="403825">
                <a:tc>
                  <a:txBody>
                    <a:bodyPr/>
                    <a:lstStyle/>
                    <a:p>
                      <a:pPr marL="0" lvl="0" indent="0" algn="l" rtl="0">
                        <a:spcBef>
                          <a:spcPts val="0"/>
                        </a:spcBef>
                        <a:spcAft>
                          <a:spcPts val="0"/>
                        </a:spcAft>
                        <a:buNone/>
                      </a:pPr>
                      <a:r>
                        <a:rPr lang="en-US" sz="1600"/>
                        <a:t>9:00am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Welcome and Introductions</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8325">
                <a:tc>
                  <a:txBody>
                    <a:bodyPr/>
                    <a:lstStyle/>
                    <a:p>
                      <a:pPr marL="0" lvl="0" indent="0" algn="l" rtl="0">
                        <a:spcBef>
                          <a:spcPts val="0"/>
                        </a:spcBef>
                        <a:spcAft>
                          <a:spcPts val="0"/>
                        </a:spcAft>
                        <a:buNone/>
                      </a:pPr>
                      <a:r>
                        <a:rPr lang="en-US" sz="1600"/>
                        <a:t>9:15am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Business Rule Updates </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8325">
                <a:tc>
                  <a:txBody>
                    <a:bodyPr/>
                    <a:lstStyle/>
                    <a:p>
                      <a:pPr marL="0" lvl="0" indent="0" algn="l" rtl="0">
                        <a:spcBef>
                          <a:spcPts val="0"/>
                        </a:spcBef>
                        <a:spcAft>
                          <a:spcPts val="0"/>
                        </a:spcAft>
                        <a:buNone/>
                      </a:pPr>
                      <a:r>
                        <a:rPr lang="en-US" sz="1600"/>
                        <a:t>10:00am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Break</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88325">
                <a:tc>
                  <a:txBody>
                    <a:bodyPr/>
                    <a:lstStyle/>
                    <a:p>
                      <a:pPr marL="0" lvl="0" indent="0" algn="l" rtl="0">
                        <a:spcBef>
                          <a:spcPts val="0"/>
                        </a:spcBef>
                        <a:spcAft>
                          <a:spcPts val="0"/>
                        </a:spcAft>
                        <a:buNone/>
                      </a:pPr>
                      <a:r>
                        <a:rPr lang="en-US" sz="1600"/>
                        <a:t>10:15am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College and Career Readiness </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88325">
                <a:tc>
                  <a:txBody>
                    <a:bodyPr/>
                    <a:lstStyle/>
                    <a:p>
                      <a:pPr marL="0" lvl="0" indent="0" algn="l" rtl="0">
                        <a:spcBef>
                          <a:spcPts val="0"/>
                        </a:spcBef>
                        <a:spcAft>
                          <a:spcPts val="0"/>
                        </a:spcAft>
                        <a:buNone/>
                      </a:pPr>
                      <a:r>
                        <a:rPr lang="en-US" sz="1600"/>
                        <a:t>11:30am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Accountability Weights</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88325">
                <a:tc>
                  <a:txBody>
                    <a:bodyPr/>
                    <a:lstStyle/>
                    <a:p>
                      <a:pPr marL="0" lvl="0" indent="0" algn="l" rtl="0">
                        <a:spcBef>
                          <a:spcPts val="0"/>
                        </a:spcBef>
                        <a:spcAft>
                          <a:spcPts val="0"/>
                        </a:spcAft>
                        <a:buNone/>
                      </a:pPr>
                      <a:r>
                        <a:rPr lang="en-US" sz="1600"/>
                        <a:t>12:00pm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Lunch</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88325">
                <a:tc>
                  <a:txBody>
                    <a:bodyPr/>
                    <a:lstStyle/>
                    <a:p>
                      <a:pPr marL="0" lvl="0" indent="0" algn="l" rtl="0">
                        <a:spcBef>
                          <a:spcPts val="0"/>
                        </a:spcBef>
                        <a:spcAft>
                          <a:spcPts val="0"/>
                        </a:spcAft>
                        <a:buNone/>
                      </a:pPr>
                      <a:r>
                        <a:rPr lang="en-US" sz="1600"/>
                        <a:t>1:00pm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Continue Accountability Weights Discussion </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88325">
                <a:tc>
                  <a:txBody>
                    <a:bodyPr/>
                    <a:lstStyle/>
                    <a:p>
                      <a:pPr marL="0" lvl="0" indent="0" algn="l" rtl="0">
                        <a:spcBef>
                          <a:spcPts val="0"/>
                        </a:spcBef>
                        <a:spcAft>
                          <a:spcPts val="0"/>
                        </a:spcAft>
                        <a:buNone/>
                      </a:pPr>
                      <a:r>
                        <a:rPr lang="en-US" sz="1600"/>
                        <a:t>2:00pm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Break</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8325">
                <a:tc>
                  <a:txBody>
                    <a:bodyPr/>
                    <a:lstStyle/>
                    <a:p>
                      <a:pPr marL="0" lvl="0" indent="0" algn="l" rtl="0">
                        <a:spcBef>
                          <a:spcPts val="0"/>
                        </a:spcBef>
                        <a:spcAft>
                          <a:spcPts val="0"/>
                        </a:spcAft>
                        <a:buNone/>
                      </a:pPr>
                      <a:r>
                        <a:rPr lang="en-US" sz="1600"/>
                        <a:t>2:15pm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Accountability Performance Standards </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388325">
                <a:tc>
                  <a:txBody>
                    <a:bodyPr/>
                    <a:lstStyle/>
                    <a:p>
                      <a:pPr marL="0" lvl="0" indent="0" algn="l" rtl="0">
                        <a:spcBef>
                          <a:spcPts val="0"/>
                        </a:spcBef>
                        <a:spcAft>
                          <a:spcPts val="0"/>
                        </a:spcAft>
                        <a:buNone/>
                      </a:pPr>
                      <a:r>
                        <a:rPr lang="en-US" sz="1600"/>
                        <a:t>3:30pm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Future Topics</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r h="388325">
                <a:tc>
                  <a:txBody>
                    <a:bodyPr/>
                    <a:lstStyle/>
                    <a:p>
                      <a:pPr marL="0" lvl="0" indent="0" algn="l" rtl="0">
                        <a:spcBef>
                          <a:spcPts val="0"/>
                        </a:spcBef>
                        <a:spcAft>
                          <a:spcPts val="0"/>
                        </a:spcAft>
                        <a:buNone/>
                      </a:pPr>
                      <a:r>
                        <a:rPr lang="en-US" sz="1600"/>
                        <a:t>4:00pm</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600"/>
                        <a:t>Adjourn</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2"/>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4000"/>
              <a:buFont typeface="Arial"/>
              <a:buNone/>
            </a:pPr>
            <a:r>
              <a:rPr lang="en-US" sz="4000"/>
              <a:t>Purpose and Overview</a:t>
            </a:r>
            <a:endParaRPr/>
          </a:p>
        </p:txBody>
      </p:sp>
      <p:sp>
        <p:nvSpPr>
          <p:cNvPr id="581" name="Google Shape;581;p62"/>
          <p:cNvSpPr txBox="1">
            <a:spLocks noGrp="1"/>
          </p:cNvSpPr>
          <p:nvPr>
            <p:ph type="body" idx="1"/>
          </p:nvPr>
        </p:nvSpPr>
        <p:spPr>
          <a:xfrm>
            <a:off x="838200" y="1166649"/>
            <a:ext cx="10515600" cy="438281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595959"/>
              </a:buClr>
              <a:buSzPts val="2800"/>
              <a:buChar char="•"/>
            </a:pPr>
            <a:r>
              <a:rPr lang="en-US"/>
              <a:t>Primary purpose is to help MDE make good decisions about the design and implementation of the state, school accountability system under ESSA</a:t>
            </a:r>
            <a:endParaRPr/>
          </a:p>
          <a:p>
            <a:pPr marL="228600" lvl="0" indent="-228600" algn="l" rtl="0">
              <a:lnSpc>
                <a:spcPct val="100000"/>
              </a:lnSpc>
              <a:spcBef>
                <a:spcPts val="1200"/>
              </a:spcBef>
              <a:spcAft>
                <a:spcPts val="0"/>
              </a:spcAft>
              <a:buClr>
                <a:srgbClr val="595959"/>
              </a:buClr>
              <a:buSzPts val="2800"/>
              <a:buChar char="•"/>
            </a:pPr>
            <a:r>
              <a:rPr lang="en-US"/>
              <a:t>We will focus on </a:t>
            </a:r>
            <a:r>
              <a:rPr lang="en-US" b="1" i="1"/>
              <a:t>identifying policy priorities </a:t>
            </a:r>
            <a:r>
              <a:rPr lang="en-US"/>
              <a:t>and identifying decisions in support of those priorities that are technically defensible and operationally feasible</a:t>
            </a:r>
            <a:endParaRPr/>
          </a:p>
          <a:p>
            <a:pPr marL="228600" lvl="0" indent="-228600" algn="l" rtl="0">
              <a:lnSpc>
                <a:spcPct val="100000"/>
              </a:lnSpc>
              <a:spcBef>
                <a:spcPts val="1200"/>
              </a:spcBef>
              <a:spcAft>
                <a:spcPts val="0"/>
              </a:spcAft>
              <a:buClr>
                <a:srgbClr val="595959"/>
              </a:buClr>
              <a:buSzPts val="2800"/>
              <a:buChar char="•"/>
            </a:pPr>
            <a:r>
              <a:rPr lang="en-US"/>
              <a:t>Feedback from the Task Force is received as a recommendation to the department </a:t>
            </a:r>
            <a:endParaRPr/>
          </a:p>
          <a:p>
            <a:pPr marL="228600" lvl="0" indent="-50800" algn="l" rtl="0">
              <a:lnSpc>
                <a:spcPct val="100000"/>
              </a:lnSpc>
              <a:spcBef>
                <a:spcPts val="1200"/>
              </a:spcBef>
              <a:spcAft>
                <a:spcPts val="0"/>
              </a:spcAft>
              <a:buClr>
                <a:srgbClr val="595959"/>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3"/>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4000"/>
              <a:buFont typeface="Arial"/>
              <a:buNone/>
            </a:pPr>
            <a:r>
              <a:rPr lang="en-US" sz="4000"/>
              <a:t>Ground Rules/ Group Norms</a:t>
            </a:r>
            <a:endParaRPr/>
          </a:p>
        </p:txBody>
      </p:sp>
      <p:sp>
        <p:nvSpPr>
          <p:cNvPr id="587" name="Google Shape;587;p63"/>
          <p:cNvSpPr txBox="1">
            <a:spLocks noGrp="1"/>
          </p:cNvSpPr>
          <p:nvPr>
            <p:ph type="body" idx="1"/>
          </p:nvPr>
        </p:nvSpPr>
        <p:spPr>
          <a:xfrm>
            <a:off x="838200" y="1166649"/>
            <a:ext cx="10515600" cy="438281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00000"/>
              </a:lnSpc>
              <a:spcBef>
                <a:spcPts val="0"/>
              </a:spcBef>
              <a:spcAft>
                <a:spcPts val="0"/>
              </a:spcAft>
              <a:buClr>
                <a:srgbClr val="595959"/>
              </a:buClr>
              <a:buSzPct val="100000"/>
              <a:buChar char="•"/>
            </a:pPr>
            <a:r>
              <a:rPr lang="en-US" sz="2800"/>
              <a:t>Listen actively and attentively; ask for clarification as needed</a:t>
            </a:r>
            <a:endParaRPr/>
          </a:p>
          <a:p>
            <a:pPr marL="228600" lvl="0" indent="-228600" algn="l" rtl="0">
              <a:lnSpc>
                <a:spcPct val="100000"/>
              </a:lnSpc>
              <a:spcBef>
                <a:spcPts val="1200"/>
              </a:spcBef>
              <a:spcAft>
                <a:spcPts val="0"/>
              </a:spcAft>
              <a:buClr>
                <a:srgbClr val="595959"/>
              </a:buClr>
              <a:buSzPct val="100000"/>
              <a:buChar char="•"/>
            </a:pPr>
            <a:r>
              <a:rPr lang="en-US" sz="2800"/>
              <a:t>Everyone should have an opportunity to ‘be heard’ without interruption and to receive courteous feedback</a:t>
            </a:r>
            <a:endParaRPr/>
          </a:p>
          <a:p>
            <a:pPr marL="228600" lvl="0" indent="-228600" algn="l" rtl="0">
              <a:lnSpc>
                <a:spcPct val="100000"/>
              </a:lnSpc>
              <a:spcBef>
                <a:spcPts val="1200"/>
              </a:spcBef>
              <a:spcAft>
                <a:spcPts val="0"/>
              </a:spcAft>
              <a:buClr>
                <a:srgbClr val="595959"/>
              </a:buClr>
              <a:buSzPct val="100000"/>
              <a:buChar char="•"/>
            </a:pPr>
            <a:r>
              <a:rPr lang="en-US" sz="2800"/>
              <a:t>Critique ideas, not people or organizations</a:t>
            </a:r>
            <a:endParaRPr/>
          </a:p>
          <a:p>
            <a:pPr marL="228600" lvl="0" indent="-228600" algn="l" rtl="0">
              <a:lnSpc>
                <a:spcPct val="100000"/>
              </a:lnSpc>
              <a:spcBef>
                <a:spcPts val="1200"/>
              </a:spcBef>
              <a:spcAft>
                <a:spcPts val="0"/>
              </a:spcAft>
              <a:buClr>
                <a:srgbClr val="595959"/>
              </a:buClr>
              <a:buSzPct val="100000"/>
              <a:buChar char="•"/>
            </a:pPr>
            <a:r>
              <a:rPr lang="en-US" sz="2800"/>
              <a:t>Build on one another’s comments; work toward shared understanding</a:t>
            </a:r>
            <a:endParaRPr/>
          </a:p>
          <a:p>
            <a:pPr marL="228600" lvl="0" indent="-228600" algn="l" rtl="0">
              <a:lnSpc>
                <a:spcPct val="100000"/>
              </a:lnSpc>
              <a:spcBef>
                <a:spcPts val="1200"/>
              </a:spcBef>
              <a:spcAft>
                <a:spcPts val="0"/>
              </a:spcAft>
              <a:buClr>
                <a:srgbClr val="595959"/>
              </a:buClr>
              <a:buSzPct val="100000"/>
              <a:buChar char="•"/>
            </a:pPr>
            <a:r>
              <a:rPr lang="en-US" sz="2800"/>
              <a:t>We will attempt to make decisions based on group consensus, but when necessary we will take a vote</a:t>
            </a:r>
            <a:endParaRPr/>
          </a:p>
          <a:p>
            <a:pPr marL="228600" lvl="0" indent="-228600" algn="l" rtl="0">
              <a:lnSpc>
                <a:spcPct val="100000"/>
              </a:lnSpc>
              <a:spcBef>
                <a:spcPts val="1200"/>
              </a:spcBef>
              <a:spcAft>
                <a:spcPts val="0"/>
              </a:spcAft>
              <a:buClr>
                <a:srgbClr val="595959"/>
              </a:buClr>
              <a:buSzPct val="100000"/>
              <a:buChar char="•"/>
            </a:pPr>
            <a:r>
              <a:rPr lang="en-US" sz="2800"/>
              <a:t>When/ if requested do not disclos</a:t>
            </a:r>
            <a:r>
              <a:rPr lang="en-US"/>
              <a:t>e</a:t>
            </a:r>
            <a:r>
              <a:rPr lang="en-US" sz="2800"/>
              <a:t> confidential information </a:t>
            </a:r>
            <a:endParaRPr/>
          </a:p>
          <a:p>
            <a:pPr marL="228600" lvl="0" indent="-228600" algn="l" rtl="0">
              <a:lnSpc>
                <a:spcPct val="100000"/>
              </a:lnSpc>
              <a:spcBef>
                <a:spcPts val="1200"/>
              </a:spcBef>
              <a:spcAft>
                <a:spcPts val="0"/>
              </a:spcAft>
              <a:buClr>
                <a:srgbClr val="595959"/>
              </a:buClr>
              <a:buSzPct val="100000"/>
              <a:buChar char="•"/>
            </a:pPr>
            <a:r>
              <a:rPr lang="en-US" sz="2800"/>
              <a:t>At the end of each meeting we will prioritize topics for future meetings and discuss action items</a:t>
            </a:r>
            <a:endParaRPr/>
          </a:p>
          <a:p>
            <a:pPr marL="228600" lvl="0" indent="-77470" algn="l" rtl="0">
              <a:lnSpc>
                <a:spcPct val="100000"/>
              </a:lnSpc>
              <a:spcBef>
                <a:spcPts val="1200"/>
              </a:spcBef>
              <a:spcAft>
                <a:spcPts val="0"/>
              </a:spcAft>
              <a:buClr>
                <a:srgbClr val="595959"/>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593" name="Google Shape;593;p64"/>
          <p:cNvSpPr txBox="1">
            <a:spLocks noGrp="1"/>
          </p:cNvSpPr>
          <p:nvPr>
            <p:ph type="ctrTitle"/>
          </p:nvPr>
        </p:nvSpPr>
        <p:spPr>
          <a:xfrm>
            <a:off x="838200" y="835572"/>
            <a:ext cx="10050416" cy="2119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9C8C3"/>
              </a:buClr>
              <a:buSzPts val="5400"/>
              <a:buFont typeface="Arial"/>
              <a:buNone/>
            </a:pPr>
            <a:r>
              <a:rPr lang="en-US" sz="5400"/>
              <a:t>Business Rule Updates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5"/>
          <p:cNvSpPr txBox="1">
            <a:spLocks noGrp="1"/>
          </p:cNvSpPr>
          <p:nvPr>
            <p:ph type="title"/>
          </p:nvPr>
        </p:nvSpPr>
        <p:spPr>
          <a:xfrm>
            <a:off x="412618" y="275585"/>
            <a:ext cx="10605890" cy="3802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2400"/>
              <a:buFont typeface="Arial"/>
              <a:buNone/>
            </a:pPr>
            <a:r>
              <a:rPr lang="en-US" dirty="0"/>
              <a:t>Section 4: Participation Rates</a:t>
            </a:r>
            <a:endParaRPr dirty="0"/>
          </a:p>
        </p:txBody>
      </p:sp>
      <p:sp>
        <p:nvSpPr>
          <p:cNvPr id="599" name="Google Shape;599;p65"/>
          <p:cNvSpPr txBox="1">
            <a:spLocks noGrp="1"/>
          </p:cNvSpPr>
          <p:nvPr>
            <p:ph type="body" idx="4294967295"/>
          </p:nvPr>
        </p:nvSpPr>
        <p:spPr>
          <a:xfrm>
            <a:off x="644236" y="1283494"/>
            <a:ext cx="11060113" cy="4291012"/>
          </a:xfrm>
          <a:prstGeom prst="rect">
            <a:avLst/>
          </a:prstGeom>
          <a:noFill/>
          <a:ln>
            <a:noFill/>
          </a:ln>
        </p:spPr>
        <p:txBody>
          <a:bodyPr spcFirstLastPara="1" wrap="square" lIns="91425" tIns="45700" rIns="91425" bIns="45700" anchor="t" anchorCtr="0">
            <a:normAutofit/>
          </a:bodyPr>
          <a:lstStyle/>
          <a:p>
            <a:pPr marL="0" indent="0">
              <a:buNone/>
            </a:pPr>
            <a:r>
              <a:rPr lang="en-US" sz="1800" dirty="0">
                <a:effectLst/>
                <a:latin typeface="Calibri" panose="020F0502020204030204" pitchFamily="34" charset="0"/>
                <a:ea typeface="Calibri" panose="020F0502020204030204" pitchFamily="34" charset="0"/>
              </a:rPr>
              <a:t>4.4  High School participation rates will be calculated based on the Senior Snapshot. Data from all statewide end-of-course, subject area assessments </a:t>
            </a:r>
            <a:r>
              <a:rPr lang="en-US" sz="1800" u="sng" dirty="0">
                <a:solidFill>
                  <a:srgbClr val="FF0000"/>
                </a:solidFill>
                <a:effectLst/>
                <a:latin typeface="Calibri" panose="020F0502020204030204" pitchFamily="34" charset="0"/>
                <a:ea typeface="Calibri" panose="020F0502020204030204" pitchFamily="34" charset="0"/>
              </a:rPr>
              <a:t>and the ACT </a:t>
            </a:r>
            <a:r>
              <a:rPr lang="en-US" sz="1800" dirty="0">
                <a:effectLst/>
                <a:latin typeface="Calibri" panose="020F0502020204030204" pitchFamily="34" charset="0"/>
                <a:ea typeface="Calibri" panose="020F0502020204030204" pitchFamily="34" charset="0"/>
              </a:rPr>
              <a:t>will be used in the participation calculations.  </a:t>
            </a:r>
            <a:r>
              <a:rPr lang="en-US" sz="1800" u="sng" dirty="0">
                <a:solidFill>
                  <a:srgbClr val="FF0000"/>
                </a:solidFill>
                <a:effectLst/>
                <a:latin typeface="Calibri" panose="020F0502020204030204" pitchFamily="34" charset="0"/>
                <a:ea typeface="Calibri" panose="020F0502020204030204" pitchFamily="34" charset="0"/>
              </a:rPr>
              <a:t>Students enrolled in grades 3-8 with any month 8 enrollment will be included in participation calculations for each required assessment in the school/district of final enrollment </a:t>
            </a:r>
            <a:r>
              <a:rPr lang="en-US" sz="1800" u="sng">
                <a:solidFill>
                  <a:srgbClr val="FF0000"/>
                </a:solidFill>
                <a:effectLst/>
                <a:latin typeface="Calibri" panose="020F0502020204030204" pitchFamily="34" charset="0"/>
                <a:ea typeface="Calibri" panose="020F0502020204030204" pitchFamily="34" charset="0"/>
              </a:rPr>
              <a:t>in month 8.</a:t>
            </a:r>
            <a:endParaRPr lang="en-US" sz="1800" u="sng" dirty="0">
              <a:solidFill>
                <a:srgbClr val="FF0000"/>
              </a:solidFill>
              <a:effectLst/>
              <a:latin typeface="Calibri" panose="020F0502020204030204" pitchFamily="34" charset="0"/>
              <a:ea typeface="Calibri" panose="020F0502020204030204" pitchFamily="34" charset="0"/>
            </a:endParaRPr>
          </a:p>
          <a:p>
            <a:pPr marL="0" indent="0">
              <a:buNone/>
            </a:pPr>
            <a:r>
              <a:rPr lang="en-US" sz="1800" strike="sngStrike" dirty="0">
                <a:solidFill>
                  <a:srgbClr val="FF0000"/>
                </a:solidFill>
              </a:rPr>
              <a:t>4.4.1  </a:t>
            </a:r>
            <a:r>
              <a:rPr lang="en-US" sz="1800" strike="sngStrike" dirty="0">
                <a:solidFill>
                  <a:srgbClr val="FF0000"/>
                </a:solidFill>
                <a:effectLst/>
                <a:latin typeface="Calibri" panose="020F0502020204030204" pitchFamily="34" charset="0"/>
                <a:ea typeface="Calibri" panose="020F0502020204030204" pitchFamily="34" charset="0"/>
              </a:rPr>
              <a:t>For the 2013-2014 school year, the Senior Snapshot process used for calculating participation</a:t>
            </a:r>
            <a:r>
              <a:rPr lang="en-US" sz="1800" strike="sngStrike" spc="-5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rates</a:t>
            </a:r>
            <a:r>
              <a:rPr lang="en-US" sz="1800" strike="sngStrike" spc="-5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in</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end-of-course,</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subject</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area</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assessments</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will</a:t>
            </a:r>
            <a:r>
              <a:rPr lang="en-US" sz="1800" strike="sngStrike" spc="-5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remain</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consistent</a:t>
            </a:r>
            <a:r>
              <a:rPr lang="en-US" sz="1800" strike="sngStrike" spc="-6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with previous</a:t>
            </a:r>
            <a:r>
              <a:rPr lang="en-US" sz="1800" strike="sngStrike" spc="-2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years.</a:t>
            </a:r>
            <a:r>
              <a:rPr lang="en-US" sz="1800" strike="sngStrike" spc="-2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Beginning</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with</a:t>
            </a:r>
            <a:r>
              <a:rPr lang="en-US" sz="1800" strike="sngStrike" spc="-2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the</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2014-2015</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school</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year,</a:t>
            </a:r>
            <a:r>
              <a:rPr lang="en-US" sz="1800" strike="sngStrike" spc="-4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U.S.</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History</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will</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be</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included</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in the participation rate calculations.</a:t>
            </a:r>
          </a:p>
          <a:p>
            <a:pPr marL="0" indent="0">
              <a:buNone/>
            </a:pPr>
            <a:r>
              <a:rPr lang="en-US" sz="1800" dirty="0">
                <a:solidFill>
                  <a:schemeClr val="tx1"/>
                </a:solidFill>
                <a:effectLst/>
                <a:latin typeface="Calibri" panose="020F0502020204030204" pitchFamily="34" charset="0"/>
                <a:ea typeface="Calibri" panose="020F0502020204030204" pitchFamily="34" charset="0"/>
              </a:rPr>
              <a:t>4.6  </a:t>
            </a:r>
            <a:r>
              <a:rPr lang="en-US" sz="1800" u="sng" dirty="0">
                <a:solidFill>
                  <a:srgbClr val="FF0000"/>
                </a:solidFill>
                <a:effectLst/>
                <a:latin typeface="Calibri" panose="020F0502020204030204" pitchFamily="34" charset="0"/>
                <a:ea typeface="Calibri" panose="020F0502020204030204" pitchFamily="34" charset="0"/>
              </a:rPr>
              <a:t>Deleted</a:t>
            </a:r>
            <a:r>
              <a:rPr lang="en-US" sz="1800" dirty="0">
                <a:solidFill>
                  <a:schemeClr val="tx1"/>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Beginning</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with</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the</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2015-2016</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academic</a:t>
            </a:r>
            <a:r>
              <a:rPr lang="en-US" sz="1800" strike="sngStrike" spc="-4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year,</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the</a:t>
            </a:r>
            <a:r>
              <a:rPr lang="en-US" sz="1800" strike="sngStrike" spc="-3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ACT</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assessment</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will</a:t>
            </a:r>
            <a:r>
              <a:rPr lang="en-US" sz="1800" strike="sngStrike" spc="-4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be</a:t>
            </a:r>
            <a:r>
              <a:rPr lang="en-US" sz="1800" strike="sngStrike" spc="-4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included</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in</a:t>
            </a:r>
            <a:r>
              <a:rPr lang="en-US" sz="1800" strike="sngStrike" spc="-35"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participation rate calculations. </a:t>
            </a:r>
            <a:r>
              <a:rPr lang="en-US" sz="1800" i="1" strike="sngStrike" dirty="0">
                <a:solidFill>
                  <a:srgbClr val="FF0000"/>
                </a:solidFill>
                <a:effectLst/>
                <a:latin typeface="Calibri" panose="020F0502020204030204" pitchFamily="34" charset="0"/>
                <a:ea typeface="Calibri" panose="020F0502020204030204" pitchFamily="34" charset="0"/>
              </a:rPr>
              <a:t>See </a:t>
            </a:r>
            <a:r>
              <a:rPr lang="en-US" sz="1800" strike="sngStrike" dirty="0">
                <a:solidFill>
                  <a:srgbClr val="FF0000"/>
                </a:solidFill>
                <a:effectLst/>
                <a:latin typeface="Calibri" panose="020F0502020204030204" pitchFamily="34" charset="0"/>
                <a:ea typeface="Calibri" panose="020F0502020204030204" pitchFamily="34" charset="0"/>
              </a:rPr>
              <a:t>Section 25.</a:t>
            </a:r>
          </a:p>
          <a:p>
            <a:pPr marL="0" indent="0">
              <a:buNone/>
            </a:pPr>
            <a:endParaRPr lang="en-US" sz="1800" dirty="0">
              <a:solidFill>
                <a:schemeClr val="tx1"/>
              </a:solidFill>
              <a:effectLst/>
              <a:latin typeface="Calibri" panose="020F0502020204030204" pitchFamily="34" charset="0"/>
              <a:ea typeface="Calibri" panose="020F0502020204030204" pitchFamily="34" charset="0"/>
            </a:endParaRPr>
          </a:p>
          <a:p>
            <a:pPr marL="0" lvl="0" indent="0" algn="l" rtl="0">
              <a:lnSpc>
                <a:spcPct val="90000"/>
              </a:lnSpc>
              <a:spcBef>
                <a:spcPts val="1000"/>
              </a:spcBef>
              <a:spcAft>
                <a:spcPts val="0"/>
              </a:spcAft>
              <a:buNone/>
            </a:pPr>
            <a:endParaRPr lang="en-US" sz="1800" strike="sngStrike" dirty="0">
              <a:solidFill>
                <a:srgbClr val="FF0000"/>
              </a:solidFill>
            </a:endParaRPr>
          </a:p>
          <a:p>
            <a:pPr marL="0" lvl="0" indent="0" algn="l" rtl="0">
              <a:lnSpc>
                <a:spcPct val="90000"/>
              </a:lnSpc>
              <a:spcBef>
                <a:spcPts val="1000"/>
              </a:spcBef>
              <a:spcAft>
                <a:spcPts val="0"/>
              </a:spcAft>
              <a:buNone/>
            </a:pPr>
            <a:endParaRPr dirty="0"/>
          </a:p>
        </p:txBody>
      </p:sp>
      <p:sp>
        <p:nvSpPr>
          <p:cNvPr id="600" name="Google Shape;600;p65"/>
          <p:cNvSpPr txBox="1">
            <a:spLocks noGrp="1"/>
          </p:cNvSpPr>
          <p:nvPr>
            <p:ph type="sldNum" idx="4294967295"/>
          </p:nvPr>
        </p:nvSpPr>
        <p:spPr>
          <a:xfrm>
            <a:off x="11460163" y="6516688"/>
            <a:ext cx="731837" cy="3111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2719</Words>
  <Application>Microsoft Office PowerPoint</Application>
  <PresentationFormat>Widescreen</PresentationFormat>
  <Paragraphs>478</Paragraphs>
  <Slides>41</Slides>
  <Notes>37</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 Black</vt:lpstr>
      <vt:lpstr>Arial</vt:lpstr>
      <vt:lpstr>Georgia</vt:lpstr>
      <vt:lpstr>Calibri</vt:lpstr>
      <vt:lpstr>Arial Narrow</vt:lpstr>
      <vt:lpstr>1_Office Theme</vt:lpstr>
      <vt:lpstr>1_Office Theme</vt:lpstr>
      <vt:lpstr>Accountability Task Force</vt:lpstr>
      <vt:lpstr>Mississippi Department of Education</vt:lpstr>
      <vt:lpstr>State Board of Education  STRATEGIC PLAN GOALS</vt:lpstr>
      <vt:lpstr>Welcome and Introductions</vt:lpstr>
      <vt:lpstr>Agenda</vt:lpstr>
      <vt:lpstr>Purpose and Overview</vt:lpstr>
      <vt:lpstr>Ground Rules/ Group Norms</vt:lpstr>
      <vt:lpstr>Business Rule Updates</vt:lpstr>
      <vt:lpstr>Section 4: Participation Rates</vt:lpstr>
      <vt:lpstr>Section 6: Growth</vt:lpstr>
      <vt:lpstr>Section 9: Acceleration</vt:lpstr>
      <vt:lpstr>Section 10: Banking Scores</vt:lpstr>
      <vt:lpstr>Section 22:  Schools without Test Subjects or Grades</vt:lpstr>
      <vt:lpstr>College and Career Readiness</vt:lpstr>
      <vt:lpstr>Overview</vt:lpstr>
      <vt:lpstr>Session Outline</vt:lpstr>
      <vt:lpstr>Indicators for High Schools and Districts</vt:lpstr>
      <vt:lpstr>Acceleration</vt:lpstr>
      <vt:lpstr>College- and Career-Readiness Component</vt:lpstr>
      <vt:lpstr>Example 1: New Hampshire </vt:lpstr>
      <vt:lpstr>Example 2: Georgia </vt:lpstr>
      <vt:lpstr>Example 3: Delaware</vt:lpstr>
      <vt:lpstr>Example #4: Wyoming </vt:lpstr>
      <vt:lpstr>Mississippi College and Career Readiness Index - Illustration </vt:lpstr>
      <vt:lpstr>Discussion Questions</vt:lpstr>
      <vt:lpstr>Accountability Weights</vt:lpstr>
      <vt:lpstr>Overview</vt:lpstr>
      <vt:lpstr>ESSA Requirements</vt:lpstr>
      <vt:lpstr>700-Point Elementary and Middle Schools</vt:lpstr>
      <vt:lpstr>Indicators for High Schools and Districts</vt:lpstr>
      <vt:lpstr>Current Weights</vt:lpstr>
      <vt:lpstr>Rating Exercise - Round 1 </vt:lpstr>
      <vt:lpstr>Rating Exercise - Round 2 </vt:lpstr>
      <vt:lpstr>Accountability Performance Standards </vt:lpstr>
      <vt:lpstr>Overview</vt:lpstr>
      <vt:lpstr>Process</vt:lpstr>
      <vt:lpstr>Rating Exercise - Round 1 </vt:lpstr>
      <vt:lpstr>Rating Exercise - Round 2 </vt:lpstr>
      <vt:lpstr>Current Thresholds</vt:lpstr>
      <vt:lpstr>Follow-Up and Future Topics</vt:lpstr>
      <vt:lpstr>Before we 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Task Force</dc:title>
  <dc:creator>Alan Burrow</dc:creator>
  <cp:lastModifiedBy>Alan Burrow</cp:lastModifiedBy>
  <cp:revision>1</cp:revision>
  <dcterms:modified xsi:type="dcterms:W3CDTF">2024-04-25T19:43:57Z</dcterms:modified>
</cp:coreProperties>
</file>