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97" r:id="rId2"/>
    <p:sldId id="429" r:id="rId3"/>
    <p:sldId id="290" r:id="rId4"/>
    <p:sldId id="428" r:id="rId5"/>
    <p:sldId id="304" r:id="rId6"/>
    <p:sldId id="305" r:id="rId7"/>
    <p:sldId id="306" r:id="rId8"/>
    <p:sldId id="355" r:id="rId9"/>
    <p:sldId id="430" r:id="rId10"/>
    <p:sldId id="449" r:id="rId11"/>
    <p:sldId id="477" r:id="rId12"/>
    <p:sldId id="478" r:id="rId13"/>
    <p:sldId id="476" r:id="rId14"/>
    <p:sldId id="479" r:id="rId15"/>
    <p:sldId id="421" r:id="rId16"/>
    <p:sldId id="422" r:id="rId17"/>
    <p:sldId id="461" r:id="rId18"/>
    <p:sldId id="471" r:id="rId19"/>
    <p:sldId id="472" r:id="rId20"/>
    <p:sldId id="473" r:id="rId21"/>
    <p:sldId id="444" r:id="rId22"/>
    <p:sldId id="463" r:id="rId23"/>
    <p:sldId id="464" r:id="rId24"/>
    <p:sldId id="418" r:id="rId25"/>
    <p:sldId id="419" r:id="rId26"/>
    <p:sldId id="302" r:id="rId27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F54C6E6-5AC1-C641-8F4B-A0CB6A2508FC}">
          <p14:sldIdLst>
            <p14:sldId id="297"/>
            <p14:sldId id="429"/>
            <p14:sldId id="290"/>
            <p14:sldId id="428"/>
            <p14:sldId id="304"/>
            <p14:sldId id="305"/>
            <p14:sldId id="306"/>
            <p14:sldId id="355"/>
            <p14:sldId id="430"/>
            <p14:sldId id="449"/>
            <p14:sldId id="477"/>
            <p14:sldId id="478"/>
            <p14:sldId id="476"/>
            <p14:sldId id="479"/>
            <p14:sldId id="421"/>
            <p14:sldId id="422"/>
            <p14:sldId id="461"/>
            <p14:sldId id="471"/>
            <p14:sldId id="472"/>
            <p14:sldId id="473"/>
            <p14:sldId id="444"/>
            <p14:sldId id="463"/>
            <p14:sldId id="464"/>
            <p14:sldId id="418"/>
            <p14:sldId id="419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Banks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2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99E9B-2256-B94B-870D-B52ECB7FFD10}" type="doc">
      <dgm:prSet loTypeId="urn:microsoft.com/office/officeart/2005/8/layout/funnel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7D1149-902A-6A47-827A-1A1F87C449F4}">
      <dgm:prSet phldrT="[Text]"/>
      <dgm:spPr/>
      <dgm:t>
        <a:bodyPr/>
        <a:lstStyle/>
        <a:p>
          <a:r>
            <a:rPr lang="en-US" dirty="0"/>
            <a:t>8</a:t>
          </a:r>
          <a:r>
            <a:rPr lang="en-US" baseline="30000" dirty="0"/>
            <a:t>th</a:t>
          </a:r>
          <a:r>
            <a:rPr lang="en-US" dirty="0"/>
            <a:t> grade priors</a:t>
          </a:r>
        </a:p>
      </dgm:t>
    </dgm:pt>
    <dgm:pt modelId="{7A594378-0291-E448-804E-D75C0E92A021}" type="parTrans" cxnId="{2D5BAE91-A246-AE43-9763-AE57489D6325}">
      <dgm:prSet/>
      <dgm:spPr/>
      <dgm:t>
        <a:bodyPr/>
        <a:lstStyle/>
        <a:p>
          <a:endParaRPr lang="en-US"/>
        </a:p>
      </dgm:t>
    </dgm:pt>
    <dgm:pt modelId="{63E5C0F8-4ADD-7A4C-BA7E-FB1441EAF107}" type="sibTrans" cxnId="{2D5BAE91-A246-AE43-9763-AE57489D6325}">
      <dgm:prSet/>
      <dgm:spPr/>
      <dgm:t>
        <a:bodyPr/>
        <a:lstStyle/>
        <a:p>
          <a:endParaRPr lang="en-US"/>
        </a:p>
      </dgm:t>
    </dgm:pt>
    <dgm:pt modelId="{05FDB395-1324-AE4C-8C54-4A18AE03A0D0}">
      <dgm:prSet phldrT="[Text]"/>
      <dgm:spPr/>
      <dgm:t>
        <a:bodyPr/>
        <a:lstStyle/>
        <a:p>
          <a:r>
            <a:rPr lang="en-US" dirty="0"/>
            <a:t>7</a:t>
          </a:r>
          <a:r>
            <a:rPr lang="en-US" baseline="30000" dirty="0"/>
            <a:t>th</a:t>
          </a:r>
          <a:r>
            <a:rPr lang="en-US" dirty="0"/>
            <a:t> grade priors</a:t>
          </a:r>
        </a:p>
      </dgm:t>
    </dgm:pt>
    <dgm:pt modelId="{B3580154-06F4-6A42-B7A1-FFC873D6B240}" type="parTrans" cxnId="{19AB82C2-74FB-174D-BBDA-2F7BEF5DA293}">
      <dgm:prSet/>
      <dgm:spPr/>
      <dgm:t>
        <a:bodyPr/>
        <a:lstStyle/>
        <a:p>
          <a:endParaRPr lang="en-US"/>
        </a:p>
      </dgm:t>
    </dgm:pt>
    <dgm:pt modelId="{88EA34D1-0364-DC49-8CBE-3DE87389A6C2}" type="sibTrans" cxnId="{19AB82C2-74FB-174D-BBDA-2F7BEF5DA293}">
      <dgm:prSet/>
      <dgm:spPr/>
      <dgm:t>
        <a:bodyPr/>
        <a:lstStyle/>
        <a:p>
          <a:endParaRPr lang="en-US"/>
        </a:p>
      </dgm:t>
    </dgm:pt>
    <dgm:pt modelId="{651CF9A5-2623-6742-BD70-F1FACD9FCA3D}">
      <dgm:prSet phldrT="[Text]"/>
      <dgm:spPr/>
      <dgm:t>
        <a:bodyPr/>
        <a:lstStyle/>
        <a:p>
          <a:r>
            <a:rPr lang="en-US" dirty="0"/>
            <a:t>6th grade priors</a:t>
          </a:r>
        </a:p>
      </dgm:t>
    </dgm:pt>
    <dgm:pt modelId="{8C25B505-74B9-C04C-BC0C-6B1BB67F1EFB}" type="parTrans" cxnId="{5F2DD469-F936-1C4F-8FAE-2CAE552B3C28}">
      <dgm:prSet/>
      <dgm:spPr/>
      <dgm:t>
        <a:bodyPr/>
        <a:lstStyle/>
        <a:p>
          <a:endParaRPr lang="en-US"/>
        </a:p>
      </dgm:t>
    </dgm:pt>
    <dgm:pt modelId="{BEA99F89-30BB-1648-8C67-1FF297C91FE8}" type="sibTrans" cxnId="{5F2DD469-F936-1C4F-8FAE-2CAE552B3C28}">
      <dgm:prSet/>
      <dgm:spPr/>
      <dgm:t>
        <a:bodyPr/>
        <a:lstStyle/>
        <a:p>
          <a:endParaRPr lang="en-US"/>
        </a:p>
      </dgm:t>
    </dgm:pt>
    <dgm:pt modelId="{003D8316-20CE-F040-8AEE-212027A2C659}">
      <dgm:prSet phldrT="[Text]"/>
      <dgm:spPr/>
      <dgm:t>
        <a:bodyPr/>
        <a:lstStyle/>
        <a:p>
          <a:r>
            <a:rPr lang="en-US" dirty="0"/>
            <a:t>Combined distribution of standardized scores</a:t>
          </a:r>
        </a:p>
      </dgm:t>
    </dgm:pt>
    <dgm:pt modelId="{4D329DE6-D751-A042-88C2-20C476B47942}" type="parTrans" cxnId="{C814028E-3C73-364D-82AD-802682CCB9EC}">
      <dgm:prSet/>
      <dgm:spPr/>
      <dgm:t>
        <a:bodyPr/>
        <a:lstStyle/>
        <a:p>
          <a:endParaRPr lang="en-US"/>
        </a:p>
      </dgm:t>
    </dgm:pt>
    <dgm:pt modelId="{AB79DD0D-AC28-BD47-9A39-91DF9F0F2911}" type="sibTrans" cxnId="{C814028E-3C73-364D-82AD-802682CCB9EC}">
      <dgm:prSet/>
      <dgm:spPr/>
      <dgm:t>
        <a:bodyPr/>
        <a:lstStyle/>
        <a:p>
          <a:endParaRPr lang="en-US"/>
        </a:p>
      </dgm:t>
    </dgm:pt>
    <dgm:pt modelId="{25660B86-2194-3E40-9372-F77200434B33}" type="pres">
      <dgm:prSet presAssocID="{6EF99E9B-2256-B94B-870D-B52ECB7FFD10}" presName="Name0" presStyleCnt="0">
        <dgm:presLayoutVars>
          <dgm:chMax val="4"/>
          <dgm:resizeHandles val="exact"/>
        </dgm:presLayoutVars>
      </dgm:prSet>
      <dgm:spPr/>
    </dgm:pt>
    <dgm:pt modelId="{4026E51E-25FA-214F-AB42-994A778F6A1E}" type="pres">
      <dgm:prSet presAssocID="{6EF99E9B-2256-B94B-870D-B52ECB7FFD10}" presName="ellipse" presStyleLbl="trBgShp" presStyleIdx="0" presStyleCnt="1"/>
      <dgm:spPr/>
    </dgm:pt>
    <dgm:pt modelId="{D77A8EA7-8CFB-F748-B87A-2EDD73CBD13C}" type="pres">
      <dgm:prSet presAssocID="{6EF99E9B-2256-B94B-870D-B52ECB7FFD10}" presName="arrow1" presStyleLbl="fgShp" presStyleIdx="0" presStyleCnt="1"/>
      <dgm:spPr/>
    </dgm:pt>
    <dgm:pt modelId="{8DA283C5-4837-764B-B446-B30774B51FE5}" type="pres">
      <dgm:prSet presAssocID="{6EF99E9B-2256-B94B-870D-B52ECB7FFD10}" presName="rectangle" presStyleLbl="revTx" presStyleIdx="0" presStyleCnt="1" custScaleX="187993">
        <dgm:presLayoutVars>
          <dgm:bulletEnabled val="1"/>
        </dgm:presLayoutVars>
      </dgm:prSet>
      <dgm:spPr/>
    </dgm:pt>
    <dgm:pt modelId="{FF7F2BE4-C0A9-CD4A-A0A3-7979C5DDFA08}" type="pres">
      <dgm:prSet presAssocID="{05FDB395-1324-AE4C-8C54-4A18AE03A0D0}" presName="item1" presStyleLbl="node1" presStyleIdx="0" presStyleCnt="3">
        <dgm:presLayoutVars>
          <dgm:bulletEnabled val="1"/>
        </dgm:presLayoutVars>
      </dgm:prSet>
      <dgm:spPr/>
    </dgm:pt>
    <dgm:pt modelId="{2506AE63-81FD-554B-8A86-B7815E723400}" type="pres">
      <dgm:prSet presAssocID="{651CF9A5-2623-6742-BD70-F1FACD9FCA3D}" presName="item2" presStyleLbl="node1" presStyleIdx="1" presStyleCnt="3">
        <dgm:presLayoutVars>
          <dgm:bulletEnabled val="1"/>
        </dgm:presLayoutVars>
      </dgm:prSet>
      <dgm:spPr/>
    </dgm:pt>
    <dgm:pt modelId="{BAFF6D8A-184E-A742-8E72-4E3A18E97972}" type="pres">
      <dgm:prSet presAssocID="{003D8316-20CE-F040-8AEE-212027A2C659}" presName="item3" presStyleLbl="node1" presStyleIdx="2" presStyleCnt="3">
        <dgm:presLayoutVars>
          <dgm:bulletEnabled val="1"/>
        </dgm:presLayoutVars>
      </dgm:prSet>
      <dgm:spPr/>
    </dgm:pt>
    <dgm:pt modelId="{F632D3D8-8986-C741-A19E-628A71D39D6A}" type="pres">
      <dgm:prSet presAssocID="{6EF99E9B-2256-B94B-870D-B52ECB7FFD10}" presName="funnel" presStyleLbl="trAlignAcc1" presStyleIdx="0" presStyleCnt="1"/>
      <dgm:spPr/>
    </dgm:pt>
  </dgm:ptLst>
  <dgm:cxnLst>
    <dgm:cxn modelId="{5F2DD469-F936-1C4F-8FAE-2CAE552B3C28}" srcId="{6EF99E9B-2256-B94B-870D-B52ECB7FFD10}" destId="{651CF9A5-2623-6742-BD70-F1FACD9FCA3D}" srcOrd="2" destOrd="0" parTransId="{8C25B505-74B9-C04C-BC0C-6B1BB67F1EFB}" sibTransId="{BEA99F89-30BB-1648-8C67-1FF297C91FE8}"/>
    <dgm:cxn modelId="{C814028E-3C73-364D-82AD-802682CCB9EC}" srcId="{6EF99E9B-2256-B94B-870D-B52ECB7FFD10}" destId="{003D8316-20CE-F040-8AEE-212027A2C659}" srcOrd="3" destOrd="0" parTransId="{4D329DE6-D751-A042-88C2-20C476B47942}" sibTransId="{AB79DD0D-AC28-BD47-9A39-91DF9F0F2911}"/>
    <dgm:cxn modelId="{2D5BAE91-A246-AE43-9763-AE57489D6325}" srcId="{6EF99E9B-2256-B94B-870D-B52ECB7FFD10}" destId="{357D1149-902A-6A47-827A-1A1F87C449F4}" srcOrd="0" destOrd="0" parTransId="{7A594378-0291-E448-804E-D75C0E92A021}" sibTransId="{63E5C0F8-4ADD-7A4C-BA7E-FB1441EAF107}"/>
    <dgm:cxn modelId="{19AB82C2-74FB-174D-BBDA-2F7BEF5DA293}" srcId="{6EF99E9B-2256-B94B-870D-B52ECB7FFD10}" destId="{05FDB395-1324-AE4C-8C54-4A18AE03A0D0}" srcOrd="1" destOrd="0" parTransId="{B3580154-06F4-6A42-B7A1-FFC873D6B240}" sibTransId="{88EA34D1-0364-DC49-8CBE-3DE87389A6C2}"/>
    <dgm:cxn modelId="{C33C63C9-D8FA-9B43-BD1F-15F33B04C0AE}" type="presOf" srcId="{651CF9A5-2623-6742-BD70-F1FACD9FCA3D}" destId="{FF7F2BE4-C0A9-CD4A-A0A3-7979C5DDFA08}" srcOrd="0" destOrd="0" presId="urn:microsoft.com/office/officeart/2005/8/layout/funnel1"/>
    <dgm:cxn modelId="{CC8D09D7-2AED-3B47-A739-2C9D6A95996E}" type="presOf" srcId="{6EF99E9B-2256-B94B-870D-B52ECB7FFD10}" destId="{25660B86-2194-3E40-9372-F77200434B33}" srcOrd="0" destOrd="0" presId="urn:microsoft.com/office/officeart/2005/8/layout/funnel1"/>
    <dgm:cxn modelId="{4F850FED-0B89-BE49-968E-1E7583C4BD93}" type="presOf" srcId="{357D1149-902A-6A47-827A-1A1F87C449F4}" destId="{BAFF6D8A-184E-A742-8E72-4E3A18E97972}" srcOrd="0" destOrd="0" presId="urn:microsoft.com/office/officeart/2005/8/layout/funnel1"/>
    <dgm:cxn modelId="{7B8242F4-AD27-754B-972B-D07109EB7120}" type="presOf" srcId="{003D8316-20CE-F040-8AEE-212027A2C659}" destId="{8DA283C5-4837-764B-B446-B30774B51FE5}" srcOrd="0" destOrd="0" presId="urn:microsoft.com/office/officeart/2005/8/layout/funnel1"/>
    <dgm:cxn modelId="{6F43A8FB-9E33-9244-81C2-F12821E1275B}" type="presOf" srcId="{05FDB395-1324-AE4C-8C54-4A18AE03A0D0}" destId="{2506AE63-81FD-554B-8A86-B7815E723400}" srcOrd="0" destOrd="0" presId="urn:microsoft.com/office/officeart/2005/8/layout/funnel1"/>
    <dgm:cxn modelId="{AF43E571-DFD8-2E4E-B59B-7448D7FBDB3F}" type="presParOf" srcId="{25660B86-2194-3E40-9372-F77200434B33}" destId="{4026E51E-25FA-214F-AB42-994A778F6A1E}" srcOrd="0" destOrd="0" presId="urn:microsoft.com/office/officeart/2005/8/layout/funnel1"/>
    <dgm:cxn modelId="{44CA4A9D-3DF6-9F47-97BA-8E62D41EF7D7}" type="presParOf" srcId="{25660B86-2194-3E40-9372-F77200434B33}" destId="{D77A8EA7-8CFB-F748-B87A-2EDD73CBD13C}" srcOrd="1" destOrd="0" presId="urn:microsoft.com/office/officeart/2005/8/layout/funnel1"/>
    <dgm:cxn modelId="{06EA7934-00DF-5849-AD32-8942FC58A910}" type="presParOf" srcId="{25660B86-2194-3E40-9372-F77200434B33}" destId="{8DA283C5-4837-764B-B446-B30774B51FE5}" srcOrd="2" destOrd="0" presId="urn:microsoft.com/office/officeart/2005/8/layout/funnel1"/>
    <dgm:cxn modelId="{DD3F6DCF-7681-5347-AB1C-186CAF48A1E1}" type="presParOf" srcId="{25660B86-2194-3E40-9372-F77200434B33}" destId="{FF7F2BE4-C0A9-CD4A-A0A3-7979C5DDFA08}" srcOrd="3" destOrd="0" presId="urn:microsoft.com/office/officeart/2005/8/layout/funnel1"/>
    <dgm:cxn modelId="{BA630C97-2729-F74B-92DB-01EBFE3267A7}" type="presParOf" srcId="{25660B86-2194-3E40-9372-F77200434B33}" destId="{2506AE63-81FD-554B-8A86-B7815E723400}" srcOrd="4" destOrd="0" presId="urn:microsoft.com/office/officeart/2005/8/layout/funnel1"/>
    <dgm:cxn modelId="{FF7879D7-B638-3D4D-9ADC-95D654AB8AD7}" type="presParOf" srcId="{25660B86-2194-3E40-9372-F77200434B33}" destId="{BAFF6D8A-184E-A742-8E72-4E3A18E97972}" srcOrd="5" destOrd="0" presId="urn:microsoft.com/office/officeart/2005/8/layout/funnel1"/>
    <dgm:cxn modelId="{E46140FA-9D61-2D4B-912A-F9FCD91C9B59}" type="presParOf" srcId="{25660B86-2194-3E40-9372-F77200434B33}" destId="{F632D3D8-8986-C741-A19E-628A71D39D6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E51E-25FA-214F-AB42-994A778F6A1E}">
      <dsp:nvSpPr>
        <dsp:cNvPr id="0" name=""/>
        <dsp:cNvSpPr/>
      </dsp:nvSpPr>
      <dsp:spPr>
        <a:xfrm>
          <a:off x="1210120" y="120202"/>
          <a:ext cx="2385551" cy="828470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A8EA7-8CFB-F748-B87A-2EDD73CBD13C}">
      <dsp:nvSpPr>
        <dsp:cNvPr id="0" name=""/>
        <dsp:cNvSpPr/>
      </dsp:nvSpPr>
      <dsp:spPr>
        <a:xfrm>
          <a:off x="2175436" y="2148845"/>
          <a:ext cx="462316" cy="295882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283C5-4837-764B-B446-B30774B51FE5}">
      <dsp:nvSpPr>
        <dsp:cNvPr id="0" name=""/>
        <dsp:cNvSpPr/>
      </dsp:nvSpPr>
      <dsp:spPr>
        <a:xfrm>
          <a:off x="320701" y="2385551"/>
          <a:ext cx="4171786" cy="55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Combined distribution of standardized scores</a:t>
          </a:r>
        </a:p>
      </dsp:txBody>
      <dsp:txXfrm>
        <a:off x="320701" y="2385551"/>
        <a:ext cx="4171786" cy="554779"/>
      </dsp:txXfrm>
    </dsp:sp>
    <dsp:sp modelId="{FF7F2BE4-C0A9-CD4A-A0A3-7979C5DDFA08}">
      <dsp:nvSpPr>
        <dsp:cNvPr id="0" name=""/>
        <dsp:cNvSpPr/>
      </dsp:nvSpPr>
      <dsp:spPr>
        <a:xfrm>
          <a:off x="2077425" y="1012657"/>
          <a:ext cx="832169" cy="83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6th grade priors</a:t>
          </a:r>
        </a:p>
      </dsp:txBody>
      <dsp:txXfrm>
        <a:off x="2199293" y="1134525"/>
        <a:ext cx="588433" cy="588433"/>
      </dsp:txXfrm>
    </dsp:sp>
    <dsp:sp modelId="{2506AE63-81FD-554B-8A86-B7815E723400}">
      <dsp:nvSpPr>
        <dsp:cNvPr id="0" name=""/>
        <dsp:cNvSpPr/>
      </dsp:nvSpPr>
      <dsp:spPr>
        <a:xfrm>
          <a:off x="1481962" y="388345"/>
          <a:ext cx="832169" cy="83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</a:t>
          </a:r>
          <a:r>
            <a:rPr lang="en-US" sz="1400" kern="1200" baseline="30000" dirty="0"/>
            <a:t>th</a:t>
          </a:r>
          <a:r>
            <a:rPr lang="en-US" sz="1400" kern="1200" dirty="0"/>
            <a:t> grade priors</a:t>
          </a:r>
        </a:p>
      </dsp:txBody>
      <dsp:txXfrm>
        <a:off x="1603830" y="510213"/>
        <a:ext cx="588433" cy="588433"/>
      </dsp:txXfrm>
    </dsp:sp>
    <dsp:sp modelId="{BAFF6D8A-184E-A742-8E72-4E3A18E97972}">
      <dsp:nvSpPr>
        <dsp:cNvPr id="0" name=""/>
        <dsp:cNvSpPr/>
      </dsp:nvSpPr>
      <dsp:spPr>
        <a:xfrm>
          <a:off x="2332624" y="187145"/>
          <a:ext cx="832169" cy="83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</a:t>
          </a:r>
          <a:r>
            <a:rPr lang="en-US" sz="1400" kern="1200" baseline="30000" dirty="0"/>
            <a:t>th</a:t>
          </a:r>
          <a:r>
            <a:rPr lang="en-US" sz="1400" kern="1200" dirty="0"/>
            <a:t> grade priors</a:t>
          </a:r>
        </a:p>
      </dsp:txBody>
      <dsp:txXfrm>
        <a:off x="2454492" y="309013"/>
        <a:ext cx="588433" cy="588433"/>
      </dsp:txXfrm>
    </dsp:sp>
    <dsp:sp modelId="{F632D3D8-8986-C741-A19E-628A71D39D6A}">
      <dsp:nvSpPr>
        <dsp:cNvPr id="0" name=""/>
        <dsp:cNvSpPr/>
      </dsp:nvSpPr>
      <dsp:spPr>
        <a:xfrm>
          <a:off x="1112109" y="18492"/>
          <a:ext cx="2588971" cy="2071176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8358-716F-B541-B8E3-B6CD7F3CCC11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E99C-1222-AB41-BFEE-14BC1467D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0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1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 userDrawn="1"/>
        </p:nvSpPr>
        <p:spPr>
          <a:xfrm>
            <a:off x="999985" y="979135"/>
            <a:ext cx="7566965" cy="349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All Students Proficient and Showing Growth in All Assessed Areas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Student Graduates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From 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High School and is Ready for College and Career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Child Has Access to a High-Quality Early Childhood Program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School Has Effective Teachers and Leaders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Community Effectively Using a World-Class Data System to Improve Student Outcomes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Every School and District is Rated “C” or Higher</a:t>
            </a:r>
          </a:p>
        </p:txBody>
      </p:sp>
      <p:sp>
        <p:nvSpPr>
          <p:cNvPr id="9" name="Shape 89"/>
          <p:cNvSpPr txBox="1"/>
          <p:nvPr userDrawn="1"/>
        </p:nvSpPr>
        <p:spPr>
          <a:xfrm>
            <a:off x="280188" y="47292"/>
            <a:ext cx="8397600" cy="434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FIVE-YEAR STRATEGIC PLAN FOR 2016-2020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512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38" y="723900"/>
            <a:ext cx="5602287" cy="878375"/>
          </a:xfrm>
        </p:spPr>
        <p:txBody>
          <a:bodyPr anchor="t"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STACKED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056" y="283820"/>
            <a:ext cx="2630919" cy="1270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019300"/>
            <a:ext cx="5278437" cy="677863"/>
          </a:xfrm>
        </p:spPr>
        <p:txBody>
          <a:bodyPr/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809875"/>
            <a:ext cx="5278437" cy="15085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60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1983097"/>
            <a:ext cx="5080200" cy="723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B0F0"/>
              </a:solidFill>
            </a:endParaRPr>
          </a:p>
        </p:txBody>
      </p:sp>
      <p:sp>
        <p:nvSpPr>
          <p:cNvPr id="8" name="Shape 59"/>
          <p:cNvSpPr/>
          <p:nvPr userDrawn="1"/>
        </p:nvSpPr>
        <p:spPr>
          <a:xfrm>
            <a:off x="0" y="2806520"/>
            <a:ext cx="466344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" name="Shape 6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200" y="3759124"/>
            <a:ext cx="2130850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12749" y="490538"/>
            <a:ext cx="6600525" cy="142835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12750" y="2049463"/>
            <a:ext cx="4618038" cy="608012"/>
          </a:xfrm>
        </p:spPr>
        <p:txBody>
          <a:bodyPr anchor="ctr"/>
          <a:lstStyle>
            <a:lvl1pPr rtl="0">
              <a:spcBef>
                <a:spcPts val="0"/>
              </a:spcBef>
              <a:buNone/>
              <a:defRPr lang="en" sz="1800" dirty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SUBHEAD</a:t>
            </a:r>
            <a:endParaRPr lang="en" sz="20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 Placeholder 1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12750" y="2906121"/>
            <a:ext cx="4083050" cy="499068"/>
          </a:xfrm>
        </p:spPr>
        <p:txBody>
          <a:bodyPr anchor="t"/>
          <a:lstStyle>
            <a:lvl1pPr algn="l">
              <a:spcBef>
                <a:spcPts val="0"/>
              </a:spcBef>
              <a:buNone/>
              <a:defRPr lang="en" sz="1800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algn="l"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Open Sans"/>
                <a:cs typeface="Open Sans"/>
                <a:sym typeface="Open Sans"/>
              </a:rPr>
              <a:t>Date</a:t>
            </a:r>
            <a:endParaRPr lang="en" sz="1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02660" y="3970650"/>
            <a:ext cx="4450615" cy="30289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 lang="en-US" sz="1800" b="1" smtClean="0">
                <a:solidFill>
                  <a:srgbClr val="CC000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2000" b="1" dirty="0">
                <a:solidFill>
                  <a:srgbClr val="CC0000"/>
                </a:solidFill>
                <a:latin typeface="+mn-lt"/>
                <a:ea typeface="Open Sans"/>
                <a:cs typeface="Open Sans"/>
                <a:sym typeface="Open Sans"/>
              </a:rPr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1925" y="4221678"/>
            <a:ext cx="4451350" cy="56622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85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4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79">
            <a:extLst>
              <a:ext uri="{FF2B5EF4-FFF2-40B4-BE49-F238E27FC236}">
                <a16:creationId xmlns:a16="http://schemas.microsoft.com/office/drawing/2014/main" id="{5993BF0A-9390-7147-B0E1-6C1E82917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 descr="Goal 6">
            <a:extLst>
              <a:ext uri="{FF2B5EF4-FFF2-40B4-BE49-F238E27FC236}">
                <a16:creationId xmlns:a16="http://schemas.microsoft.com/office/drawing/2014/main" id="{B212445C-D6B2-E24C-B0CD-56E7B22D8D1E}"/>
              </a:ext>
            </a:extLst>
          </p:cNvPr>
          <p:cNvSpPr txBox="1"/>
          <p:nvPr userDrawn="1"/>
        </p:nvSpPr>
        <p:spPr>
          <a:xfrm>
            <a:off x="7805424" y="819074"/>
            <a:ext cx="60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CAB66-BFC7-664A-ACFC-8BFB9AA1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33" y="3900"/>
            <a:ext cx="8520600" cy="572700"/>
          </a:xfrm>
        </p:spPr>
        <p:txBody>
          <a:bodyPr/>
          <a:lstStyle>
            <a:lvl1pPr>
              <a:spcBef>
                <a:spcPts val="0"/>
              </a:spcBef>
              <a:buNone/>
              <a:defRPr lang="en" sz="1200" b="1" spc="0" dirty="0">
                <a:solidFill>
                  <a:srgbClr val="0070C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 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400" b="1" spc="30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STRATEGIC PLAN</a:t>
            </a:r>
            <a:endParaRPr lang="en" sz="1200" b="1" spc="300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 descr="Goals:&#10;1. All Students Proficient and Showing Growth in All Assessed Areas&#10;2. Every Student Graduates from High School and is Ready for College and Career&#10;3. Every Child Has Access to a High-Quality Early Childhood Program&#10;4. Every School Has Effective Teachers and Leaders&#10;5. Every Community Effectively Using a World-Class Data System to Improve Student Outcomes&#10;6. Every School and District is Rated “C” or Higher">
            <a:extLst>
              <a:ext uri="{FF2B5EF4-FFF2-40B4-BE49-F238E27FC236}">
                <a16:creationId xmlns:a16="http://schemas.microsoft.com/office/drawing/2014/main" id="{66160CC4-325B-8D49-A6F8-03F9B01E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71" b="24118"/>
          <a:stretch/>
        </p:blipFill>
        <p:spPr>
          <a:xfrm>
            <a:off x="304057" y="650929"/>
            <a:ext cx="8509530" cy="41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&amp; Miss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5"/>
          <p:cNvSpPr/>
          <p:nvPr userDrawn="1"/>
        </p:nvSpPr>
        <p:spPr>
          <a:xfrm>
            <a:off x="1" y="0"/>
            <a:ext cx="8566949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>
              <a:solidFill>
                <a:srgbClr val="CCCCCC"/>
              </a:solidFill>
            </a:endParaRPr>
          </a:p>
        </p:txBody>
      </p:sp>
      <p:sp>
        <p:nvSpPr>
          <p:cNvPr id="19" name="Shape 86"/>
          <p:cNvSpPr/>
          <p:nvPr userDrawn="1"/>
        </p:nvSpPr>
        <p:spPr>
          <a:xfrm>
            <a:off x="1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09801" y="1093073"/>
            <a:ext cx="5961600" cy="1462747"/>
            <a:chOff x="1809800" y="1012003"/>
            <a:chExt cx="5961600" cy="1462747"/>
          </a:xfrm>
        </p:grpSpPr>
        <p:sp>
          <p:nvSpPr>
            <p:cNvPr id="5" name="Shape 72"/>
            <p:cNvSpPr txBox="1"/>
            <p:nvPr/>
          </p:nvSpPr>
          <p:spPr>
            <a:xfrm>
              <a:off x="1809800" y="1354550"/>
              <a:ext cx="5961600" cy="112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create a world-class educational system that gives students the knowledge and skills to be successful in college and the workforce, and to flourish as parents and citizens</a:t>
              </a:r>
            </a:p>
          </p:txBody>
        </p:sp>
        <p:sp>
          <p:nvSpPr>
            <p:cNvPr id="6" name="Shape 73"/>
            <p:cNvSpPr txBox="1"/>
            <p:nvPr/>
          </p:nvSpPr>
          <p:spPr>
            <a:xfrm>
              <a:off x="1809800" y="1012003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VISION</a:t>
              </a:r>
              <a:endParaRPr lang="en" sz="1801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cxnSp>
          <p:nvCxnSpPr>
            <p:cNvPr id="7" name="Shape 74"/>
            <p:cNvCxnSpPr/>
            <p:nvPr/>
          </p:nvCxnSpPr>
          <p:spPr>
            <a:xfrm>
              <a:off x="2812842" y="1255390"/>
              <a:ext cx="47592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8" name="Group 7"/>
          <p:cNvGrpSpPr/>
          <p:nvPr userDrawn="1"/>
        </p:nvGrpSpPr>
        <p:grpSpPr>
          <a:xfrm>
            <a:off x="1809802" y="2827456"/>
            <a:ext cx="5762242" cy="1341924"/>
            <a:chOff x="1809800" y="2665300"/>
            <a:chExt cx="5762242" cy="1341924"/>
          </a:xfrm>
        </p:grpSpPr>
        <p:sp>
          <p:nvSpPr>
            <p:cNvPr id="9" name="Shape 76"/>
            <p:cNvSpPr txBox="1"/>
            <p:nvPr/>
          </p:nvSpPr>
          <p:spPr>
            <a:xfrm>
              <a:off x="1809800" y="3049624"/>
              <a:ext cx="56859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provide leadership through the development of policy and accountability systems so that all students are prepared to compete in the global community</a:t>
              </a:r>
            </a:p>
          </p:txBody>
        </p:sp>
        <p:sp>
          <p:nvSpPr>
            <p:cNvPr id="10" name="Shape 77"/>
            <p:cNvSpPr txBox="1"/>
            <p:nvPr/>
          </p:nvSpPr>
          <p:spPr>
            <a:xfrm>
              <a:off x="1809800" y="2665300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MISSION</a:t>
              </a:r>
            </a:p>
          </p:txBody>
        </p:sp>
        <p:cxnSp>
          <p:nvCxnSpPr>
            <p:cNvPr id="11" name="Shape 78"/>
            <p:cNvCxnSpPr/>
            <p:nvPr/>
          </p:nvCxnSpPr>
          <p:spPr>
            <a:xfrm>
              <a:off x="3000042" y="2910000"/>
              <a:ext cx="45720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2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50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 txBox="1"/>
          <p:nvPr userDrawn="1"/>
        </p:nvSpPr>
        <p:spPr>
          <a:xfrm>
            <a:off x="266676" y="67800"/>
            <a:ext cx="8397600" cy="400302"/>
          </a:xfrm>
          <a:prstGeom prst="rect">
            <a:avLst/>
          </a:prstGeom>
          <a:noFill/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Mississippi</a:t>
            </a:r>
            <a:r>
              <a:rPr lang="en-US" sz="2400" b="1" baseline="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Department of Education</a:t>
            </a:r>
            <a:endParaRPr lang="en" sz="2400" b="1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7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6956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50" r:id="rId3"/>
    <p:sldLayoutId id="2147483674" r:id="rId4"/>
    <p:sldLayoutId id="2147483673" r:id="rId5"/>
    <p:sldLayoutId id="2147483676" r:id="rId6"/>
    <p:sldLayoutId id="2147483677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Accountability Task Force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Via Webinar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26, 2020</a:t>
            </a:r>
          </a:p>
        </p:txBody>
      </p:sp>
    </p:spTree>
    <p:extLst>
      <p:ext uri="{BB962C8B-B14F-4D97-AF65-F5344CB8AC3E}">
        <p14:creationId xmlns:p14="http://schemas.microsoft.com/office/powerpoint/2010/main" val="2806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3AB21E-CA92-CC41-9FF5-849ABED49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A5C8-DBC2-1A48-9F88-8906B7376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734" y="754960"/>
            <a:ext cx="8937266" cy="3991969"/>
          </a:xfrm>
        </p:spPr>
        <p:txBody>
          <a:bodyPr/>
          <a:lstStyle/>
          <a:p>
            <a:r>
              <a:rPr lang="en-US" sz="1800" dirty="0"/>
              <a:t>The purpose of this item is to continue to explore how career readiness can be more fully represented in the state accountability system via Work Keys.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In previous meetings, the ATF recommended adding Work Keys as an option to ACT in the CCR component.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	Currently readiness is 50 points in the HS model, which is determined by the percent of students 	who meet ACT benchmarks. </a:t>
            </a:r>
          </a:p>
          <a:p>
            <a:pPr lvl="1"/>
            <a:r>
              <a:rPr lang="en-US" dirty="0"/>
              <a:t>	WorkKeys would be added as an alternative, based on a benchmark determined to be comparable 	to ACT.  </a:t>
            </a:r>
          </a:p>
          <a:p>
            <a:pPr lvl="1"/>
            <a:r>
              <a:rPr lang="en-US" dirty="0"/>
              <a:t>	The CCR score would reflect students’ ACT </a:t>
            </a:r>
            <a:r>
              <a:rPr lang="en-US" u="sng" dirty="0"/>
              <a:t>or</a:t>
            </a:r>
            <a:r>
              <a:rPr lang="en-US" dirty="0"/>
              <a:t> WorkKeys performance, whichever is more 	favorable.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375F4-1A8A-D343-B483-C2083982C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5563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CF6B1-F6D4-7744-A392-D4CCAF33D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Pending Issue #1: Timing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E80F1-38D1-DB4D-97B4-F39EA12B8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the ATF’s recommendation regarding the timing of including Work Keys in the model?</a:t>
            </a:r>
          </a:p>
          <a:p>
            <a:r>
              <a:rPr lang="en-US" sz="1800" dirty="0"/>
              <a:t>Option A: Include Work Keys in the model as soon as possible – spring 2021</a:t>
            </a:r>
          </a:p>
          <a:p>
            <a:r>
              <a:rPr lang="en-US" sz="1800" dirty="0"/>
              <a:t>Option B: Pilot Work Keys in 2021 in order to review impact and finalize recommendation </a:t>
            </a:r>
          </a:p>
          <a:p>
            <a:r>
              <a:rPr lang="en-US" sz="1800" dirty="0"/>
              <a:t>Option C: Wait to include Work Keys only when statewide administration is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D66F-4B0A-D843-B97F-4BF1E097B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930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CF6B1-F6D4-7744-A392-D4CCAF33D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Pending Issue #2: Performance Expectations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E80F1-38D1-DB4D-97B4-F39EA12B8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the performance expectation for Work Keys deemed acceptable to receive the same ‘credit’ as ACT?</a:t>
            </a:r>
          </a:p>
          <a:p>
            <a:r>
              <a:rPr lang="en-US" sz="1600" dirty="0"/>
              <a:t>If the objective is to select a comparable level, this will need to be informed by data analysis.  That is, we should </a:t>
            </a:r>
            <a:r>
              <a:rPr lang="en-US" sz="1600" b="1" i="1" dirty="0"/>
              <a:t>select a level empirically validated to be comparable in rigor. </a:t>
            </a:r>
          </a:p>
          <a:p>
            <a:r>
              <a:rPr lang="en-US" sz="1600" dirty="0"/>
              <a:t>At this time, we have </a:t>
            </a:r>
            <a:r>
              <a:rPr lang="en-US" sz="1600" u="sng" dirty="0"/>
              <a:t>preliminary</a:t>
            </a:r>
            <a:r>
              <a:rPr lang="en-US" sz="1600" dirty="0"/>
              <a:t> data showing the predicted relationship between NCRC levels and ACT college readiness benchmark.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D66F-4B0A-D843-B97F-4BF1E097B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0877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2E881-56C8-2C49-A36D-5074F624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 and NCRC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7F07-B3B0-FF44-A9B2-2A411B085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83D67A-6BD5-0744-AD45-7809F2BD5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54930"/>
              </p:ext>
            </p:extLst>
          </p:nvPr>
        </p:nvGraphicFramePr>
        <p:xfrm>
          <a:off x="400850" y="1351140"/>
          <a:ext cx="8166100" cy="1333500"/>
        </p:xfrm>
        <a:graphic>
          <a:graphicData uri="http://schemas.openxmlformats.org/drawingml/2006/table">
            <a:tbl>
              <a:tblPr/>
              <a:tblGrid>
                <a:gridCol w="2374900">
                  <a:extLst>
                    <a:ext uri="{9D8B030D-6E8A-4147-A177-3AD203B41FA5}">
                      <a16:colId xmlns:a16="http://schemas.microsoft.com/office/drawing/2014/main" val="144312671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5268082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4601179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019606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986578507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 College Readiness Benchmark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Meeting ACT Benchmark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99626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Bronze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Gold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Platinum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36835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62.42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95.50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70599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61.78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2539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Reading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3307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BC20785-C34F-DA46-BCAB-72BF87B3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0" y="20178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81A78-E3AB-DD4D-B948-84B3E3E6EDBA}"/>
              </a:ext>
            </a:extLst>
          </p:cNvPr>
          <p:cNvSpPr txBox="1"/>
          <p:nvPr/>
        </p:nvSpPr>
        <p:spPr>
          <a:xfrm>
            <a:off x="993913" y="3275937"/>
            <a:ext cx="63451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show percent predicted to meet ACT College Readiness Benchmark by NCRC Level.</a:t>
            </a:r>
          </a:p>
          <a:p>
            <a:endParaRPr lang="en-US" dirty="0"/>
          </a:p>
          <a:p>
            <a:r>
              <a:rPr lang="en-US" dirty="0"/>
              <a:t>For example, 9.35% of students earning silver are predicted to meet ACT college readiness benchmark in math based on 2018-2019 data.</a:t>
            </a:r>
          </a:p>
        </p:txBody>
      </p:sp>
    </p:spTree>
    <p:extLst>
      <p:ext uri="{BB962C8B-B14F-4D97-AF65-F5344CB8AC3E}">
        <p14:creationId xmlns:p14="http://schemas.microsoft.com/office/powerpoint/2010/main" val="428727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CF6B1-F6D4-7744-A392-D4CCAF33D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57" y="115035"/>
            <a:ext cx="8255250" cy="450443"/>
          </a:xfrm>
        </p:spPr>
        <p:txBody>
          <a:bodyPr/>
          <a:lstStyle/>
          <a:p>
            <a:r>
              <a:rPr lang="en-US" sz="2400" dirty="0"/>
              <a:t>Pending Issue #3: Emphasizing ACT 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E80F1-38D1-DB4D-97B4-F39EA12B8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457" y="699301"/>
            <a:ext cx="8294915" cy="4127141"/>
          </a:xfrm>
        </p:spPr>
        <p:txBody>
          <a:bodyPr/>
          <a:lstStyle/>
          <a:p>
            <a:r>
              <a:rPr lang="en-US" dirty="0"/>
              <a:t>How do we maintain the importance of ACT participation?</a:t>
            </a:r>
          </a:p>
          <a:p>
            <a:r>
              <a:rPr lang="en-US" sz="1600" dirty="0"/>
              <a:t>The ATF previously resolved that full participation in the ACT should not diminish if an additional Work Keys option is added.  </a:t>
            </a:r>
            <a:endParaRPr lang="en-US" sz="1600" b="1" i="1" dirty="0"/>
          </a:p>
          <a:p>
            <a:r>
              <a:rPr lang="en-US" sz="1600" dirty="0"/>
              <a:t>What are your ideas for ensuring this priority is supported? For example, should the ATF recommend an adjustment to the model such as the following:</a:t>
            </a:r>
          </a:p>
          <a:p>
            <a:r>
              <a:rPr lang="en-US" sz="1200" b="1" i="1" dirty="0"/>
              <a:t>For every point below 95% on ACT participation rate; there will be a corresponding reduction to the percent of CCR points earned. </a:t>
            </a:r>
          </a:p>
          <a:p>
            <a:r>
              <a:rPr lang="en-US" sz="1200" b="1" i="1" dirty="0"/>
              <a:t>Illustration: 90% participation = 5% reduction on CCR points or 2.5 points subtracted from CCR score.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D66F-4B0A-D843-B97F-4BF1E097B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1720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31E1D-3EFF-4AE2-BE6E-4ECF9D56B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38" y="1701800"/>
            <a:ext cx="7113587" cy="855663"/>
          </a:xfrm>
        </p:spPr>
        <p:txBody>
          <a:bodyPr/>
          <a:lstStyle/>
          <a:p>
            <a:r>
              <a:rPr lang="en-US" sz="4000" dirty="0"/>
              <a:t>Low 25 for 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783B-6376-44CD-BED7-0D03A910E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445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6DE9A-FEE5-4167-927C-EF4677C2E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3CC9A-0308-4E23-9B59-28615F1114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867" y="726443"/>
            <a:ext cx="8294915" cy="37402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Students may take Algebra I in 9</a:t>
            </a:r>
            <a:r>
              <a:rPr lang="en-US" sz="1600" baseline="30000" dirty="0"/>
              <a:t>th</a:t>
            </a:r>
            <a:r>
              <a:rPr lang="en-US" sz="1600" dirty="0"/>
              <a:t>, 8</a:t>
            </a:r>
            <a:r>
              <a:rPr lang="en-US" sz="1600" baseline="30000" dirty="0"/>
              <a:t>th</a:t>
            </a:r>
            <a:r>
              <a:rPr lang="en-US" sz="1600" dirty="0"/>
              <a:t>, or even 7</a:t>
            </a:r>
            <a:r>
              <a:rPr lang="en-US" sz="1600" baseline="30000" dirty="0"/>
              <a:t>th</a:t>
            </a:r>
            <a:r>
              <a:rPr lang="en-US" sz="1600" dirty="0"/>
              <a:t> grade.  However, their scores for accountability are banked until they are used in grade 10. 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The decision for assigning a student into the ‘low 25’ group is based on prior year scores. 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The distribution of prior year scores is different for each grade/ cohort of Algebra examinees. 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This may create a situation in which relatively higher performing students who take Algebra early are placed in the low 25 group. 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That raises two potential problems: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	</a:t>
            </a:r>
            <a:r>
              <a:rPr lang="en-US" sz="1200" dirty="0"/>
              <a:t>1) When a higher performing student is in the low 25 group, they are displacing a 	lower performing student.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	2) Progress for higher performing students may be more difficult to achieve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07DDC-7B6B-45AD-84C9-9CB116C9E3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6329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64256-889C-B746-A744-E9B65B1B7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7BC48-95DA-CA4A-A7F7-78945699E4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C1F8EF-16B4-234F-8EFA-0D632F26D334}"/>
              </a:ext>
            </a:extLst>
          </p:cNvPr>
          <p:cNvGraphicFramePr>
            <a:graphicFrameLocks noGrp="1"/>
          </p:cNvGraphicFramePr>
          <p:nvPr/>
        </p:nvGraphicFramePr>
        <p:xfrm>
          <a:off x="1134385" y="953217"/>
          <a:ext cx="6713550" cy="37194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2710">
                  <a:extLst>
                    <a:ext uri="{9D8B030D-6E8A-4147-A177-3AD203B41FA5}">
                      <a16:colId xmlns:a16="http://schemas.microsoft.com/office/drawing/2014/main" val="3681719800"/>
                    </a:ext>
                  </a:extLst>
                </a:gridCol>
                <a:gridCol w="1342710">
                  <a:extLst>
                    <a:ext uri="{9D8B030D-6E8A-4147-A177-3AD203B41FA5}">
                      <a16:colId xmlns:a16="http://schemas.microsoft.com/office/drawing/2014/main" val="2942110828"/>
                    </a:ext>
                  </a:extLst>
                </a:gridCol>
                <a:gridCol w="1342710">
                  <a:extLst>
                    <a:ext uri="{9D8B030D-6E8A-4147-A177-3AD203B41FA5}">
                      <a16:colId xmlns:a16="http://schemas.microsoft.com/office/drawing/2014/main" val="1251827010"/>
                    </a:ext>
                  </a:extLst>
                </a:gridCol>
                <a:gridCol w="1342710">
                  <a:extLst>
                    <a:ext uri="{9D8B030D-6E8A-4147-A177-3AD203B41FA5}">
                      <a16:colId xmlns:a16="http://schemas.microsoft.com/office/drawing/2014/main" val="2359859297"/>
                    </a:ext>
                  </a:extLst>
                </a:gridCol>
                <a:gridCol w="1342710">
                  <a:extLst>
                    <a:ext uri="{9D8B030D-6E8A-4147-A177-3AD203B41FA5}">
                      <a16:colId xmlns:a16="http://schemas.microsoft.com/office/drawing/2014/main" val="1397891126"/>
                    </a:ext>
                  </a:extLst>
                </a:gridCol>
              </a:tblGrid>
              <a:tr h="8848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282407"/>
                  </a:ext>
                </a:extLst>
              </a:tr>
              <a:tr h="884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math scores used as prior for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9th graders take Algebra I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math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345768"/>
                  </a:ext>
                </a:extLst>
              </a:tr>
              <a:tr h="884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math scores used as prior for growth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graders take Algebra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55913"/>
                  </a:ext>
                </a:extLst>
              </a:tr>
              <a:tr h="88481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scores used as prior for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graders take Algebra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9629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EDD8D3-5E1A-C447-8638-1B19EA6D7F6C}"/>
              </a:ext>
            </a:extLst>
          </p:cNvPr>
          <p:cNvCxnSpPr>
            <a:cxnSpLocks/>
          </p:cNvCxnSpPr>
          <p:nvPr/>
        </p:nvCxnSpPr>
        <p:spPr>
          <a:xfrm>
            <a:off x="6496216" y="2345635"/>
            <a:ext cx="38961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B1B353-B1D8-2347-B14E-96A8755D3AA1}"/>
              </a:ext>
            </a:extLst>
          </p:cNvPr>
          <p:cNvCxnSpPr>
            <a:cxnSpLocks/>
          </p:cNvCxnSpPr>
          <p:nvPr/>
        </p:nvCxnSpPr>
        <p:spPr>
          <a:xfrm>
            <a:off x="5160397" y="3396533"/>
            <a:ext cx="166182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BB9485-9F93-4549-ACAC-B770B0F95018}"/>
              </a:ext>
            </a:extLst>
          </p:cNvPr>
          <p:cNvCxnSpPr>
            <a:cxnSpLocks/>
          </p:cNvCxnSpPr>
          <p:nvPr/>
        </p:nvCxnSpPr>
        <p:spPr>
          <a:xfrm>
            <a:off x="3835179" y="4280453"/>
            <a:ext cx="3050651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0F6AA72-269C-924D-91A6-2DEC3DC31E48}"/>
              </a:ext>
            </a:extLst>
          </p:cNvPr>
          <p:cNvSpPr/>
          <p:nvPr/>
        </p:nvSpPr>
        <p:spPr>
          <a:xfrm rot="19498291">
            <a:off x="449751" y="2593495"/>
            <a:ext cx="5148612" cy="1031126"/>
          </a:xfrm>
          <a:prstGeom prst="ellipse">
            <a:avLst/>
          </a:prstGeom>
          <a:noFill/>
          <a:ln w="19050">
            <a:solidFill>
              <a:schemeClr val="accent2">
                <a:alpha val="4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9518C-A1F8-6949-B759-33BB006A3AA8}"/>
              </a:ext>
            </a:extLst>
          </p:cNvPr>
          <p:cNvSpPr txBox="1"/>
          <p:nvPr/>
        </p:nvSpPr>
        <p:spPr>
          <a:xfrm>
            <a:off x="926514" y="2161420"/>
            <a:ext cx="213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To what extent are these cohorts comparable? </a:t>
            </a:r>
          </a:p>
        </p:txBody>
      </p:sp>
    </p:spTree>
    <p:extLst>
      <p:ext uri="{BB962C8B-B14F-4D97-AF65-F5344CB8AC3E}">
        <p14:creationId xmlns:p14="http://schemas.microsoft.com/office/powerpoint/2010/main" val="87513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AF2A89-361E-7A4F-8743-9ABE87325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Grade 7 Priors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A054B-83E6-8148-A3BC-B3EB633C19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94523-A743-AE40-ACB6-62AD55BA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8" y="970538"/>
            <a:ext cx="4377414" cy="3513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E27F3-0245-FC4A-B4EC-B93BB8122AE5}"/>
              </a:ext>
            </a:extLst>
          </p:cNvPr>
          <p:cNvSpPr txBox="1"/>
          <p:nvPr/>
        </p:nvSpPr>
        <p:spPr>
          <a:xfrm>
            <a:off x="5709036" y="1641400"/>
            <a:ext cx="224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Quartile Threshold: 769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AC1870-9511-E149-B340-3A555DE4A00D}"/>
              </a:ext>
            </a:extLst>
          </p:cNvPr>
          <p:cNvCxnSpPr>
            <a:stCxn id="6" idx="1"/>
          </p:cNvCxnSpPr>
          <p:nvPr/>
        </p:nvCxnSpPr>
        <p:spPr>
          <a:xfrm flipH="1">
            <a:off x="2989691" y="1903010"/>
            <a:ext cx="2719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1DCB51-EEAC-0140-BD7D-F164A6215066}"/>
              </a:ext>
            </a:extLst>
          </p:cNvPr>
          <p:cNvSpPr txBox="1"/>
          <p:nvPr/>
        </p:nvSpPr>
        <p:spPr>
          <a:xfrm>
            <a:off x="5620910" y="3085593"/>
            <a:ext cx="3348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of 7th grade math for students who later took Algebra in grade 8</a:t>
            </a:r>
          </a:p>
        </p:txBody>
      </p:sp>
    </p:spTree>
    <p:extLst>
      <p:ext uri="{BB962C8B-B14F-4D97-AF65-F5344CB8AC3E}">
        <p14:creationId xmlns:p14="http://schemas.microsoft.com/office/powerpoint/2010/main" val="304032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AF2A89-361E-7A4F-8743-9ABE87325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Grade 8 Priors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A054B-83E6-8148-A3BC-B3EB633C19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E27F3-0245-FC4A-B4EC-B93BB8122AE5}"/>
              </a:ext>
            </a:extLst>
          </p:cNvPr>
          <p:cNvSpPr txBox="1"/>
          <p:nvPr/>
        </p:nvSpPr>
        <p:spPr>
          <a:xfrm>
            <a:off x="6099312" y="1639146"/>
            <a:ext cx="224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Quartile Threshold: 846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CD83C-2364-A148-91E1-415FD083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0" y="829295"/>
            <a:ext cx="4850957" cy="40580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AE53FC-FFD0-DC46-8EF8-31B23217CD9A}"/>
              </a:ext>
            </a:extLst>
          </p:cNvPr>
          <p:cNvCxnSpPr>
            <a:cxnSpLocks/>
          </p:cNvCxnSpPr>
          <p:nvPr/>
        </p:nvCxnSpPr>
        <p:spPr>
          <a:xfrm flipH="1">
            <a:off x="3044689" y="1900756"/>
            <a:ext cx="2990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7F4D73-5085-B64B-AC3B-F675A689D669}"/>
              </a:ext>
            </a:extLst>
          </p:cNvPr>
          <p:cNvSpPr txBox="1"/>
          <p:nvPr/>
        </p:nvSpPr>
        <p:spPr>
          <a:xfrm>
            <a:off x="5132922" y="3211816"/>
            <a:ext cx="3348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of 8</a:t>
            </a:r>
            <a:r>
              <a:rPr lang="en-US" baseline="30000" dirty="0"/>
              <a:t>th</a:t>
            </a:r>
            <a:r>
              <a:rPr lang="en-US" dirty="0"/>
              <a:t> grade math for students who later took Algebra in grade 9</a:t>
            </a:r>
          </a:p>
        </p:txBody>
      </p:sp>
    </p:spTree>
    <p:extLst>
      <p:ext uri="{BB962C8B-B14F-4D97-AF65-F5344CB8AC3E}">
        <p14:creationId xmlns:p14="http://schemas.microsoft.com/office/powerpoint/2010/main" val="403315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15264-E910-8E48-956D-631C7C0B9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Webinar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6069-8AA4-3A4D-AE31-A880477EA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are not speaking, please mute your phone/ mic.  Unmute to speak at any point.</a:t>
            </a:r>
          </a:p>
          <a:p>
            <a:r>
              <a:rPr lang="en-US" dirty="0"/>
              <a:t>We will monitor chat. If you wish to make a comment or be recognized to speak, you can alert us in the chat. </a:t>
            </a:r>
          </a:p>
          <a:p>
            <a:r>
              <a:rPr lang="en-US" dirty="0"/>
              <a:t>Please make sure your name is displayed correctly in the participants list.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EFED-3ED3-8F4B-9C5D-E4E2A447AD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265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AF2A89-361E-7A4F-8743-9ABE87325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Priors for Algebra as Subset of </a:t>
            </a:r>
            <a:r>
              <a:rPr lang="en-US" sz="2400" u="sng" dirty="0"/>
              <a:t>all</a:t>
            </a:r>
            <a:r>
              <a:rPr lang="en-US" sz="2400" dirty="0"/>
              <a:t> Grade 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A054B-83E6-8148-A3BC-B3EB633C19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56C69-0678-C74A-AB8B-5E4A5CDB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101099"/>
            <a:ext cx="4585351" cy="3679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32DCE8-9C1A-9B4D-AC5B-B77DBDCC6C28}"/>
              </a:ext>
            </a:extLst>
          </p:cNvPr>
          <p:cNvSpPr txBox="1"/>
          <p:nvPr/>
        </p:nvSpPr>
        <p:spPr>
          <a:xfrm>
            <a:off x="162674" y="2202417"/>
            <a:ext cx="167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Quartile for All = 750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5B0FE-3001-6447-A043-7AE966E3C5C9}"/>
              </a:ext>
            </a:extLst>
          </p:cNvPr>
          <p:cNvSpPr txBox="1"/>
          <p:nvPr/>
        </p:nvSpPr>
        <p:spPr>
          <a:xfrm>
            <a:off x="6890824" y="2202417"/>
            <a:ext cx="1676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Quartile for Grade 8 Algebra Students = 769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3E86E0-8B19-1646-8203-6EE729F8C86A}"/>
              </a:ext>
            </a:extLst>
          </p:cNvPr>
          <p:cNvCxnSpPr>
            <a:cxnSpLocks/>
          </p:cNvCxnSpPr>
          <p:nvPr/>
        </p:nvCxnSpPr>
        <p:spPr>
          <a:xfrm>
            <a:off x="1745431" y="2360635"/>
            <a:ext cx="2246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56E836-B26A-AF4C-B876-D6C03790588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439325" y="2571749"/>
            <a:ext cx="24514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CC8941-F967-8040-920E-56915E23BE38}"/>
              </a:ext>
            </a:extLst>
          </p:cNvPr>
          <p:cNvSpPr txBox="1"/>
          <p:nvPr/>
        </p:nvSpPr>
        <p:spPr>
          <a:xfrm>
            <a:off x="6814268" y="899237"/>
            <a:ext cx="194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bar actually extends to more than 4,000 but has been truncated for clarity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9D4042-640C-3E4C-9210-DE77AA785AFB}"/>
              </a:ext>
            </a:extLst>
          </p:cNvPr>
          <p:cNvCxnSpPr/>
          <p:nvPr/>
        </p:nvCxnSpPr>
        <p:spPr>
          <a:xfrm flipH="1">
            <a:off x="5231958" y="1311965"/>
            <a:ext cx="15107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2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0BF140-EAC8-0A4D-8DD9-58C86A74D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Recommended Solution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EAA4-4955-D84D-B923-62286811D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845343"/>
            <a:ext cx="8294915" cy="3217863"/>
          </a:xfrm>
        </p:spPr>
        <p:txBody>
          <a:bodyPr/>
          <a:lstStyle/>
          <a:p>
            <a:r>
              <a:rPr lang="en-US" dirty="0"/>
              <a:t>For calculation of low-25 growth, put all prior scores in the same ‘bin’ regardless of when the test was taken</a:t>
            </a:r>
          </a:p>
          <a:p>
            <a:r>
              <a:rPr lang="en-US" dirty="0"/>
              <a:t>Scores would have to be standardized to make them comparable.  This is a straightforward and common statistical technique.  </a:t>
            </a:r>
          </a:p>
          <a:p>
            <a:r>
              <a:rPr lang="en-US" dirty="0"/>
              <a:t>Select the low-25 from this combined, multi-year bin.  </a:t>
            </a:r>
          </a:p>
          <a:p>
            <a:pPr marL="0" indent="0">
              <a:buNone/>
            </a:pPr>
            <a:r>
              <a:rPr lang="en-US" sz="1400" i="1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0A72-0892-5B4F-9E1E-300DCEDF0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439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806A4-D5A7-F84A-A36C-47FE4CCB1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Illustration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75426-F686-A840-8774-80D4D3385C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73AD41-9ADE-2D49-AB89-0DC5E14C5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761205"/>
              </p:ext>
            </p:extLst>
          </p:nvPr>
        </p:nvGraphicFramePr>
        <p:xfrm>
          <a:off x="1749286" y="802144"/>
          <a:ext cx="4813190" cy="295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amp&#10;&#10;Description automatically generated">
            <a:extLst>
              <a:ext uri="{FF2B5EF4-FFF2-40B4-BE49-F238E27FC236}">
                <a16:creationId xmlns:a16="http://schemas.microsoft.com/office/drawing/2014/main" id="{24A92AB0-A56B-1A48-A25B-07129C9DB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839" y="3575366"/>
            <a:ext cx="2003729" cy="10115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47B01B-8B61-B548-A010-85B35DF136F4}"/>
              </a:ext>
            </a:extLst>
          </p:cNvPr>
          <p:cNvCxnSpPr/>
          <p:nvPr/>
        </p:nvCxnSpPr>
        <p:spPr>
          <a:xfrm>
            <a:off x="3156668" y="4293704"/>
            <a:ext cx="7156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4193D4-C926-D84F-A4B2-212934999C39}"/>
              </a:ext>
            </a:extLst>
          </p:cNvPr>
          <p:cNvSpPr txBox="1"/>
          <p:nvPr/>
        </p:nvSpPr>
        <p:spPr>
          <a:xfrm>
            <a:off x="1889760" y="4139815"/>
            <a:ext cx="1820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25 group</a:t>
            </a:r>
          </a:p>
        </p:txBody>
      </p:sp>
    </p:spTree>
    <p:extLst>
      <p:ext uri="{BB962C8B-B14F-4D97-AF65-F5344CB8AC3E}">
        <p14:creationId xmlns:p14="http://schemas.microsoft.com/office/powerpoint/2010/main" val="2621250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7B2DF-1C01-7842-8360-3F7A41AC5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1CA9C-2070-DD4C-A784-8F4514B8D5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Does the task force agree with the proposed approach discussed?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75DC1-2844-BF4D-B618-1EFF00EF5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34155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Future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603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A7CE0-81C1-6F48-B399-487C91B1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Future Topics/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9C1C-4660-C84F-BC6F-739CC7EBE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 we prepare for future meetings, what issues should be prioritized?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the next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CB64-D53E-EB43-9A10-3DE490C98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33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47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232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38C20FE8-50A7-8249-85AA-C3AAD1140842}"/>
              </a:ext>
            </a:extLst>
          </p:cNvPr>
          <p:cNvSpPr txBox="1"/>
          <p:nvPr/>
        </p:nvSpPr>
        <p:spPr>
          <a:xfrm>
            <a:off x="234833" y="809469"/>
            <a:ext cx="8024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Goals:</a:t>
            </a:r>
            <a:endParaRPr lang="en-US" dirty="0"/>
          </a:p>
          <a:p>
            <a:r>
              <a:rPr lang="en-US" dirty="0"/>
              <a:t>All Students Proficient and Showing Growth in All Assessed Areas</a:t>
            </a:r>
          </a:p>
          <a:p>
            <a:r>
              <a:rPr lang="en-US" dirty="0"/>
              <a:t>Every Student Graduates from High School and is Ready for College and Career</a:t>
            </a:r>
          </a:p>
          <a:p>
            <a:r>
              <a:rPr lang="en-US" dirty="0"/>
              <a:t>Every Child Has Access to a High-Quality Early Childhood Program</a:t>
            </a:r>
          </a:p>
          <a:p>
            <a:r>
              <a:rPr lang="en-US" dirty="0"/>
              <a:t>Every School Has Effective Teachers and Leaders</a:t>
            </a:r>
          </a:p>
          <a:p>
            <a:r>
              <a:rPr lang="en-US" dirty="0"/>
              <a:t>Every Community Effectively Using a World-Class Data System to Improve Student Outcomes</a:t>
            </a:r>
          </a:p>
          <a:p>
            <a:r>
              <a:rPr lang="en-US" dirty="0"/>
              <a:t>Every School and District is Rated “C” or Higher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D829C-8F07-1044-937B-53613BBB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/>
              <a:t>State Board of Education Goals   </a:t>
            </a:r>
            <a:r>
              <a:rPr lang="en-US" sz="2400" dirty="0"/>
              <a:t> </a:t>
            </a:r>
            <a:r>
              <a:rPr lang="en" sz="1400" spc="300" dirty="0"/>
              <a:t>STRATEGIC PLAN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C8121-8186-4B49-9008-58F1EB1A1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983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0B937-AE5A-4C38-A579-C559504E3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4441"/>
              </p:ext>
            </p:extLst>
          </p:nvPr>
        </p:nvGraphicFramePr>
        <p:xfrm>
          <a:off x="1626376" y="718956"/>
          <a:ext cx="5528279" cy="4168350"/>
        </p:xfrm>
        <a:graphic>
          <a:graphicData uri="http://schemas.openxmlformats.org/drawingml/2006/table">
            <a:tbl>
              <a:tblPr/>
              <a:tblGrid>
                <a:gridCol w="1836758">
                  <a:extLst>
                    <a:ext uri="{9D8B030D-6E8A-4147-A177-3AD203B41FA5}">
                      <a16:colId xmlns:a16="http://schemas.microsoft.com/office/drawing/2014/main" val="4065937941"/>
                    </a:ext>
                  </a:extLst>
                </a:gridCol>
                <a:gridCol w="1944802">
                  <a:extLst>
                    <a:ext uri="{9D8B030D-6E8A-4147-A177-3AD203B41FA5}">
                      <a16:colId xmlns:a16="http://schemas.microsoft.com/office/drawing/2014/main" val="1838724077"/>
                    </a:ext>
                  </a:extLst>
                </a:gridCol>
                <a:gridCol w="954393">
                  <a:extLst>
                    <a:ext uri="{9D8B030D-6E8A-4147-A177-3AD203B41FA5}">
                      <a16:colId xmlns:a16="http://schemas.microsoft.com/office/drawing/2014/main" val="3559923516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1375105346"/>
                    </a:ext>
                  </a:extLst>
                </a:gridCol>
              </a:tblGrid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35497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Aberdeen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64404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Waveland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Federal Programs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Menotti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942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of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Member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Aultman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Rosemary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65110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Facilitator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Domaleski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0870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Public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4695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Copiah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 Coordinator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Demarrio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8114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Corinth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Specialist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4352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DeSoto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Accountability &amp; Research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Kuykendall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6953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Foundation for Excellence in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Expert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Hovanetz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0821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Gulfport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on School Accreditation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Lindsay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7396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Lowndes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Deputy Superintendent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9102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 County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1582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and Reporting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Donovan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8904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Accountability Officer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Vanderford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210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District and School Performance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Burrow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23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Legislature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Education Chair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Bennett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19126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Legislature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Senate Education Chair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4701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Albany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Evans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1180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Noxubee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Baliko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4897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 Springs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Tiblier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5527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Petal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Student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349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 County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Pambianchi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Senatobia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Brewer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Elaine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470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550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Starkville-Oktibbeha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Peasant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Eddie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1377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Sunflower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Miskia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3863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Tunica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Pulley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3321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Faulkner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6568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Vicksburg Warren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LaToya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0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90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FF771-52A4-491F-ABCF-F37BD2D85C3C}"/>
              </a:ext>
            </a:extLst>
          </p:cNvPr>
          <p:cNvSpPr txBox="1"/>
          <p:nvPr/>
        </p:nvSpPr>
        <p:spPr>
          <a:xfrm>
            <a:off x="708539" y="1148984"/>
            <a:ext cx="71393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9:00 a.m.	Welcome and Introductions			</a:t>
            </a:r>
          </a:p>
          <a:p>
            <a:r>
              <a:rPr lang="en-US" dirty="0"/>
              <a:t>	Review Meeting Notes	</a:t>
            </a:r>
          </a:p>
          <a:p>
            <a:r>
              <a:rPr lang="en-US" dirty="0"/>
              <a:t>	Updates from MDE</a:t>
            </a:r>
          </a:p>
          <a:p>
            <a:endParaRPr lang="en-US" dirty="0"/>
          </a:p>
          <a:p>
            <a:r>
              <a:rPr lang="en-US" dirty="0"/>
              <a:t> 9:20 a.m.	Incorporating College/ Career Readiness in Accountability</a:t>
            </a:r>
          </a:p>
          <a:p>
            <a:endParaRPr lang="en-US" dirty="0"/>
          </a:p>
          <a:p>
            <a:r>
              <a:rPr lang="en-US" dirty="0"/>
              <a:t>10:30 a.m.	Break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10:45 a.m.	Identifying Low 25 Group for High Schools</a:t>
            </a:r>
          </a:p>
          <a:p>
            <a:endParaRPr lang="en-US" dirty="0"/>
          </a:p>
          <a:p>
            <a:r>
              <a:rPr lang="en-US" dirty="0"/>
              <a:t>11:15 a.m.  Prioritizing Future Topics</a:t>
            </a:r>
          </a:p>
          <a:p>
            <a:endParaRPr lang="en-US" dirty="0"/>
          </a:p>
          <a:p>
            <a:r>
              <a:rPr lang="en-US" dirty="0"/>
              <a:t>11:30 a.m. 	Adjourn</a:t>
            </a:r>
          </a:p>
        </p:txBody>
      </p:sp>
    </p:spTree>
    <p:extLst>
      <p:ext uri="{BB962C8B-B14F-4D97-AF65-F5344CB8AC3E}">
        <p14:creationId xmlns:p14="http://schemas.microsoft.com/office/powerpoint/2010/main" val="7156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 and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purpose is to help MDE make good decisions about the design and implementation of the state, school accountability system under ESSA</a:t>
            </a:r>
          </a:p>
          <a:p>
            <a:r>
              <a:rPr lang="en-US" dirty="0"/>
              <a:t>We will focus on </a:t>
            </a:r>
            <a:r>
              <a:rPr lang="en-US" b="1" i="1" dirty="0"/>
              <a:t>identifying policy priorities </a:t>
            </a:r>
            <a:r>
              <a:rPr lang="en-US" dirty="0"/>
              <a:t>and identifying decisions in support of those priorities that are technically defensible and operationally feasible</a:t>
            </a:r>
          </a:p>
          <a:p>
            <a:r>
              <a:rPr lang="en-US" dirty="0"/>
              <a:t>Feedback from the Task Force is received as a recommendation to the department </a:t>
            </a:r>
          </a:p>
        </p:txBody>
      </p:sp>
    </p:spTree>
    <p:extLst>
      <p:ext uri="{BB962C8B-B14F-4D97-AF65-F5344CB8AC3E}">
        <p14:creationId xmlns:p14="http://schemas.microsoft.com/office/powerpoint/2010/main" val="74326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79B10-F168-1743-AD27-9CFFCDE4E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Ground Rules/ Group Norms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625B-3DD4-D54D-9627-D048A6633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720364"/>
            <a:ext cx="8294915" cy="3217863"/>
          </a:xfrm>
        </p:spPr>
        <p:txBody>
          <a:bodyPr/>
          <a:lstStyle/>
          <a:p>
            <a:r>
              <a:rPr lang="en-US" sz="1400" b="1" dirty="0"/>
              <a:t>Listen actively and attentively; ask for clarification as needed</a:t>
            </a:r>
          </a:p>
          <a:p>
            <a:r>
              <a:rPr lang="en-US" sz="1400" b="1" dirty="0"/>
              <a:t>Everyone should have an opportunity to ‘be heard’ without interruption and to receive courteous feedback</a:t>
            </a:r>
          </a:p>
          <a:p>
            <a:r>
              <a:rPr lang="en-US" sz="1400" b="1" dirty="0"/>
              <a:t>Critique ideas, not people or organizations</a:t>
            </a:r>
          </a:p>
          <a:p>
            <a:r>
              <a:rPr lang="en-US" sz="1400" b="1" dirty="0"/>
              <a:t>Build on one another’s comments; work toward shared understanding</a:t>
            </a:r>
          </a:p>
          <a:p>
            <a:r>
              <a:rPr lang="en-US" sz="1400" b="1" dirty="0"/>
              <a:t>We will attempt to make decisions based on group consensus, but when necessary we will take a vote</a:t>
            </a:r>
          </a:p>
          <a:p>
            <a:r>
              <a:rPr lang="en-US" sz="1400" b="1" dirty="0"/>
              <a:t>When/ if requested do not disclosure confidential information </a:t>
            </a:r>
          </a:p>
          <a:p>
            <a:r>
              <a:rPr lang="en-US" sz="1400" b="1" dirty="0"/>
              <a:t>At the end of each meeting we will prioritize topics for future meetings and discuss action items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0086-C340-3946-A242-6A54B2E87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21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638" y="1701800"/>
            <a:ext cx="6813550" cy="855663"/>
          </a:xfrm>
        </p:spPr>
        <p:txBody>
          <a:bodyPr/>
          <a:lstStyle/>
          <a:p>
            <a:r>
              <a:rPr lang="en-US" sz="3200" dirty="0"/>
              <a:t>College/ Career Readiness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274037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E_blank template" id="{A72772A2-276F-5A4A-AF91-CCDCB75C27E9}" vid="{D5DF34BD-99C2-DE4E-BC83-08FF9AC5206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5545</TotalTime>
  <Words>1465</Words>
  <Application>Microsoft Macintosh PowerPoint</Application>
  <PresentationFormat>On-screen Show (16:9)</PresentationFormat>
  <Paragraphs>290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simple-light-2</vt:lpstr>
      <vt:lpstr>PowerPoint Presentation</vt:lpstr>
      <vt:lpstr>PowerPoint Presentation</vt:lpstr>
      <vt:lpstr>PowerPoint Presentation</vt:lpstr>
      <vt:lpstr>State Board of Education Goals   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Banks</dc:creator>
  <cp:lastModifiedBy>Chris Domaleski</cp:lastModifiedBy>
  <cp:revision>157</cp:revision>
  <cp:lastPrinted>2017-08-10T17:40:56Z</cp:lastPrinted>
  <dcterms:created xsi:type="dcterms:W3CDTF">2017-07-07T21:24:14Z</dcterms:created>
  <dcterms:modified xsi:type="dcterms:W3CDTF">2020-08-21T21:12:51Z</dcterms:modified>
</cp:coreProperties>
</file>