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08" r:id="rId4"/>
    <p:sldMasterId id="214748370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C7626C8-A471-496D-BED2-558AEDAC115E}">
  <a:tblStyle styleId="{8C7626C8-A471-496D-BED2-558AEDAC115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43AF76F4-6D26-4145-A702-3C47E1766D84}" styleName="Table_1">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F21E8709-2D76-4612-B486-C1A8D6097A17}" styleName="Table_2">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slide" Target="slides/slide38.xml"/><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46" Type="http://schemas.openxmlformats.org/officeDocument/2006/relationships/slide" Target="slides/slide40.xml"/><Relationship Id="rId23" Type="http://schemas.openxmlformats.org/officeDocument/2006/relationships/slide" Target="slides/slide17.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3" name="Google Shape;58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2b8e8398949_0_1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39" name="Google Shape;639;g2b8e8398949_0_17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0" name="Google Shape;640;g2b8e8398949_0_17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2c877fd15d7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2c877fd15d7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7" name="Google Shape;647;g2c877fd15d7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2c877fd15d7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53" name="Google Shape;653;g2c877fd15d7_0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4" name="Google Shape;654;g2c877fd15d7_0_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2c877fd15d7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61" name="Google Shape;661;g2c877fd15d7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2" name="Google Shape;662;g2c877fd15d7_0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2c877fd15d7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68" name="Google Shape;668;g2c877fd15d7_0_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9" name="Google Shape;669;g2c877fd15d7_0_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2c877fd15d7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75" name="Google Shape;675;g2c877fd15d7_0_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6" name="Google Shape;676;g2c877fd15d7_0_3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2c877fd15d7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82" name="Google Shape;682;g2c877fd15d7_2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3" name="Google Shape;683;g2c877fd15d7_2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2cfd7371cbe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9" name="Google Shape;689;g2cfd7371cb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2d0d0e39609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95" name="Google Shape;695;g2d0d0e39609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6" name="Google Shape;696;g2d0d0e39609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2c877fd15d7_2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2" name="Google Shape;702;g2c877fd15d7_2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0" name="Google Shape;59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2c877fd15d7_2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08" name="Google Shape;708;g2c877fd15d7_2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9" name="Google Shape;709;g2c877fd15d7_2_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2c877fd15d7_2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15" name="Google Shape;715;g2c877fd15d7_2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6" name="Google Shape;716;g2c877fd15d7_2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2b8e8398949_0_18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2" name="Google Shape;722;g2b8e8398949_0_1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g2b8e8398949_0_19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0" name="Google Shape;730;g2b8e8398949_0_1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2b8e8398949_0_2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2" name="Google Shape;752;g2b8e8398949_0_2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g2ba9834adf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62" name="Google Shape;762;g2ba9834adf4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3" name="Google Shape;763;g2ba9834adf4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2ba9834adf4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69" name="Google Shape;769;g2ba9834adf4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0" name="Google Shape;770;g2ba9834adf4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g2b8e8398949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76" name="Google Shape;776;g2b8e8398949_0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7" name="Google Shape;777;g2b8e8398949_0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g2ba9834adf4_2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83" name="Google Shape;783;g2ba9834adf4_2_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4" name="Google Shape;784;g2ba9834adf4_2_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g2c877fd15d7_2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90" name="Google Shape;790;g2c877fd15d7_2_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1" name="Google Shape;791;g2c877fd15d7_2_5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6" name="Google Shape;59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g2c877fd15d7_2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97" name="Google Shape;797;g2c877fd15d7_2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8" name="Google Shape;798;g2c877fd15d7_2_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2c877fd15d7_2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04" name="Google Shape;804;g2c877fd15d7_2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5" name="Google Shape;805;g2c877fd15d7_2_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g2c877fd15d7_2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11" name="Google Shape;811;g2c877fd15d7_2_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2" name="Google Shape;812;g2c877fd15d7_2_4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g2c877fd15d7_2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18" name="Google Shape;818;g2c877fd15d7_2_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9" name="Google Shape;819;g2c877fd15d7_2_5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g2c877fd15d7_2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25" name="Google Shape;825;g2c877fd15d7_2_6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6" name="Google Shape;826;g2c877fd15d7_2_6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g2c877fd15d7_2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32" name="Google Shape;832;g2c877fd15d7_2_7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3" name="Google Shape;833;g2c877fd15d7_2_7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g2c877fd15d7_2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39" name="Google Shape;839;g2c877fd15d7_2_8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0" name="Google Shape;840;g2c877fd15d7_2_8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g2c877fd15d7_2_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46" name="Google Shape;846;g2c877fd15d7_2_9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7" name="Google Shape;847;g2c877fd15d7_2_9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g2c877fd15d7_2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53" name="Google Shape;853;g2c877fd15d7_2_10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4" name="Google Shape;854;g2c877fd15d7_2_10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0" name="Google Shape;860;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2665709fb4f_6_2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2" name="Google Shape;602;g2665709fb4f_6_2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7" name="Google Shape;867;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8" name="Google Shape;60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5" name="Google Shape;61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1" name="Google Shape;62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7" name="Google Shape;62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3" name="Google Shape;63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20.png"/><Relationship Id="rId6" Type="http://schemas.openxmlformats.org/officeDocument/2006/relationships/image" Target="../media/image12.png"/><Relationship Id="rId7" Type="http://schemas.openxmlformats.org/officeDocument/2006/relationships/image" Target="../media/image11.png"/><Relationship Id="rId8" Type="http://schemas.openxmlformats.org/officeDocument/2006/relationships/image" Target="../media/image3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9.png"/><Relationship Id="rId4" Type="http://schemas.openxmlformats.org/officeDocument/2006/relationships/hyperlink" Target="https://creativecommons.org/licenses/by/4.0/" TargetMode="External"/><Relationship Id="rId5"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hyperlink" Target="https://creativecommons.org/licenses/by/4.0/" TargetMode="External"/><Relationship Id="rId4" Type="http://schemas.openxmlformats.org/officeDocument/2006/relationships/image" Target="../media/image2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hyperlink" Target="https://creativecommons.org/licenses/by/4.0/" TargetMode="External"/><Relationship Id="rId4" Type="http://schemas.openxmlformats.org/officeDocument/2006/relationships/image" Target="../media/image2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8.jpg"/><Relationship Id="rId3"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g"/><Relationship Id="rId3"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1.jpg"/><Relationship Id="rId3"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jpg"/><Relationship Id="rId3"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9.jp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20.png"/><Relationship Id="rId6" Type="http://schemas.openxmlformats.org/officeDocument/2006/relationships/image" Target="../media/image12.png"/><Relationship Id="rId7" Type="http://schemas.openxmlformats.org/officeDocument/2006/relationships/image" Target="../media/image11.png"/><Relationship Id="rId8" Type="http://schemas.openxmlformats.org/officeDocument/2006/relationships/image" Target="../media/image30.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jpg"/><Relationship Id="rId3"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20.png"/><Relationship Id="rId6" Type="http://schemas.openxmlformats.org/officeDocument/2006/relationships/image" Target="../media/image12.png"/><Relationship Id="rId7" Type="http://schemas.openxmlformats.org/officeDocument/2006/relationships/image" Target="../media/image11.png"/><Relationship Id="rId8" Type="http://schemas.openxmlformats.org/officeDocument/2006/relationships/image" Target="../media/image30.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20.png"/><Relationship Id="rId6" Type="http://schemas.openxmlformats.org/officeDocument/2006/relationships/image" Target="../media/image12.png"/><Relationship Id="rId7" Type="http://schemas.openxmlformats.org/officeDocument/2006/relationships/image" Target="../media/image11.png"/><Relationship Id="rId8" Type="http://schemas.openxmlformats.org/officeDocument/2006/relationships/image" Target="../media/image30.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g"/><Relationship Id="rId3" Type="http://schemas.openxmlformats.org/officeDocument/2006/relationships/image" Target="../media/image9.png"/><Relationship Id="rId4" Type="http://schemas.openxmlformats.org/officeDocument/2006/relationships/hyperlink" Target="https://creativecommons.org/licenses/by/4.0/" TargetMode="External"/><Relationship Id="rId5" Type="http://schemas.openxmlformats.org/officeDocument/2006/relationships/image" Target="../media/image28.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hyperlink" Target="https://creativecommons.org/licenses/by/4.0/" TargetMode="External"/><Relationship Id="rId4" Type="http://schemas.openxmlformats.org/officeDocument/2006/relationships/image" Target="../media/image28.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hyperlink" Target="https://creativecommons.org/licenses/by/4.0/" TargetMode="External"/><Relationship Id="rId4" Type="http://schemas.openxmlformats.org/officeDocument/2006/relationships/image" Target="../media/image28.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8.jpg"/><Relationship Id="rId3" Type="http://schemas.openxmlformats.org/officeDocument/2006/relationships/image" Target="../media/image2.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jpg"/><Relationship Id="rId3" Type="http://schemas.openxmlformats.org/officeDocument/2006/relationships/image" Target="../media/image2.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1.jpg"/><Relationship Id="rId3" Type="http://schemas.openxmlformats.org/officeDocument/2006/relationships/image" Target="../media/image2.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2.jpg"/><Relationship Id="rId3" Type="http://schemas.openxmlformats.org/officeDocument/2006/relationships/image" Target="../media/image2.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9.jp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1.jp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sp>
        <p:nvSpPr>
          <p:cNvPr id="16" name="Google Shape;16;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9" name="Google Shape;19;p2"/>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text, sign&#10;&#10;Description automatically generated" id="20" name="Google Shape;20;p2"/>
          <p:cNvPicPr preferRelativeResize="0"/>
          <p:nvPr/>
        </p:nvPicPr>
        <p:blipFill rotWithShape="1">
          <a:blip r:embed="rId2">
            <a:alphaModFix/>
          </a:blip>
          <a:srcRect b="0" l="0" r="0" t="0"/>
          <a:stretch/>
        </p:blipFill>
        <p:spPr>
          <a:xfrm>
            <a:off x="9040906" y="4746632"/>
            <a:ext cx="2837793" cy="1097280"/>
          </a:xfrm>
          <a:prstGeom prst="rect">
            <a:avLst/>
          </a:prstGeom>
          <a:noFill/>
          <a:ln>
            <a:noFill/>
          </a:ln>
        </p:spPr>
      </p:pic>
      <p:pic>
        <p:nvPicPr>
          <p:cNvPr descr="A black and white logo&#10;&#10;Description automatically generated with low confidence" id="21" name="Google Shape;21;p2"/>
          <p:cNvPicPr preferRelativeResize="0"/>
          <p:nvPr/>
        </p:nvPicPr>
        <p:blipFill rotWithShape="1">
          <a:blip r:embed="rId3">
            <a:alphaModFix/>
          </a:blip>
          <a:srcRect b="0" l="0" r="0" t="0"/>
          <a:stretch/>
        </p:blipFill>
        <p:spPr>
          <a:xfrm>
            <a:off x="10229626" y="6254936"/>
            <a:ext cx="1554480" cy="457200"/>
          </a:xfrm>
          <a:prstGeom prst="rect">
            <a:avLst/>
          </a:prstGeom>
          <a:noFill/>
          <a:ln>
            <a:noFill/>
          </a:ln>
        </p:spPr>
      </p:pic>
      <p:sp>
        <p:nvSpPr>
          <p:cNvPr id="22" name="Google Shape;22;p2"/>
          <p:cNvSpPr/>
          <p:nvPr/>
        </p:nvSpPr>
        <p:spPr>
          <a:xfrm>
            <a:off x="617584" y="3163088"/>
            <a:ext cx="3822087" cy="242507"/>
          </a:xfrm>
          <a:prstGeom prst="rect">
            <a:avLst/>
          </a:prstGeom>
          <a:solidFill>
            <a:srgbClr val="EF3A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EF3A5B"/>
              </a:solidFill>
              <a:latin typeface="Calibri"/>
              <a:ea typeface="Calibri"/>
              <a:cs typeface="Calibri"/>
              <a:sym typeface="Calibri"/>
            </a:endParaRPr>
          </a:p>
        </p:txBody>
      </p:sp>
      <p:sp>
        <p:nvSpPr>
          <p:cNvPr id="23" name="Google Shape;23;p2"/>
          <p:cNvSpPr/>
          <p:nvPr/>
        </p:nvSpPr>
        <p:spPr>
          <a:xfrm>
            <a:off x="10566401" y="4436342"/>
            <a:ext cx="1625600" cy="365125"/>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Arial"/>
                <a:ea typeface="Arial"/>
                <a:cs typeface="Arial"/>
                <a:sym typeface="Arial"/>
              </a:rPr>
              <a:t>mdek12.org</a:t>
            </a:r>
            <a:endParaRPr/>
          </a:p>
        </p:txBody>
      </p:sp>
      <p:sp>
        <p:nvSpPr>
          <p:cNvPr id="24" name="Google Shape;24;p2"/>
          <p:cNvSpPr txBox="1"/>
          <p:nvPr>
            <p:ph type="ctrTitle"/>
          </p:nvPr>
        </p:nvSpPr>
        <p:spPr>
          <a:xfrm>
            <a:off x="617584" y="835572"/>
            <a:ext cx="10050416" cy="211930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3B71"/>
              </a:buClr>
              <a:buSzPts val="8000"/>
              <a:buFont typeface="Arial"/>
              <a:buNone/>
              <a:defRPr b="1" sz="8000">
                <a:solidFill>
                  <a:srgbClr val="003B7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
          <p:cNvSpPr txBox="1"/>
          <p:nvPr>
            <p:ph idx="1" type="subTitle"/>
          </p:nvPr>
        </p:nvSpPr>
        <p:spPr>
          <a:xfrm>
            <a:off x="617584" y="4966410"/>
            <a:ext cx="6319244" cy="510465"/>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5FAADE"/>
              </a:buClr>
              <a:buSzPts val="2800"/>
              <a:buNone/>
              <a:defRPr b="1" sz="2800">
                <a:solidFill>
                  <a:srgbClr val="5FAADE"/>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6" name="Google Shape;26;p2"/>
          <p:cNvSpPr txBox="1"/>
          <p:nvPr>
            <p:ph idx="2" type="body"/>
          </p:nvPr>
        </p:nvSpPr>
        <p:spPr>
          <a:xfrm>
            <a:off x="617538" y="6254750"/>
            <a:ext cx="6208712" cy="457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000"/>
              <a:buNone/>
              <a:defRPr b="1" sz="20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2"/>
          <p:cNvSpPr txBox="1"/>
          <p:nvPr>
            <p:ph idx="3" type="body"/>
          </p:nvPr>
        </p:nvSpPr>
        <p:spPr>
          <a:xfrm>
            <a:off x="617538" y="5486400"/>
            <a:ext cx="6096000" cy="5556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2400"/>
              <a:buNone/>
              <a:defRPr sz="2400">
                <a:solidFill>
                  <a:srgbClr val="7F7F7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Graph">
  <p:cSld name="Large Image/Graph">
    <p:spTree>
      <p:nvGrpSpPr>
        <p:cNvPr id="120" name="Shape 120"/>
        <p:cNvGrpSpPr/>
        <p:nvPr/>
      </p:nvGrpSpPr>
      <p:grpSpPr>
        <a:xfrm>
          <a:off x="0" y="0"/>
          <a:ext cx="0" cy="0"/>
          <a:chOff x="0" y="0"/>
          <a:chExt cx="0" cy="0"/>
        </a:xfrm>
      </p:grpSpPr>
      <p:sp>
        <p:nvSpPr>
          <p:cNvPr id="121" name="Google Shape;121;p11"/>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Mississi[ppi Department of Education logo" id="122" name="Google Shape;122;p11"/>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
        <p:nvSpPr>
          <p:cNvPr id="123" name="Google Shape;123;p11"/>
          <p:cNvSpPr txBox="1"/>
          <p:nvPr/>
        </p:nvSpPr>
        <p:spPr>
          <a:xfrm>
            <a:off x="11034273" y="302063"/>
            <a:ext cx="729343" cy="38029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lang="en-US" sz="2800">
                <a:solidFill>
                  <a:srgbClr val="5FAADE"/>
                </a:solidFill>
                <a:latin typeface="Arial"/>
                <a:ea typeface="Arial"/>
                <a:cs typeface="Arial"/>
                <a:sym typeface="Arial"/>
              </a:rPr>
              <a:t>‹#›</a:t>
            </a:fld>
            <a:endParaRPr b="1" sz="2800">
              <a:solidFill>
                <a:srgbClr val="5FAADE"/>
              </a:solidFill>
              <a:latin typeface="Arial"/>
              <a:ea typeface="Arial"/>
              <a:cs typeface="Arial"/>
              <a:sym typeface="Arial"/>
            </a:endParaRPr>
          </a:p>
        </p:txBody>
      </p:sp>
      <p:sp>
        <p:nvSpPr>
          <p:cNvPr id="124" name="Google Shape;124;p11"/>
          <p:cNvSpPr txBox="1"/>
          <p:nvPr>
            <p:ph type="title"/>
          </p:nvPr>
        </p:nvSpPr>
        <p:spPr>
          <a:xfrm>
            <a:off x="518673" y="421076"/>
            <a:ext cx="10515600" cy="38029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image">
  <p:cSld name="Title, Content, and image">
    <p:spTree>
      <p:nvGrpSpPr>
        <p:cNvPr id="125" name="Shape 125"/>
        <p:cNvGrpSpPr/>
        <p:nvPr/>
      </p:nvGrpSpPr>
      <p:grpSpPr>
        <a:xfrm>
          <a:off x="0" y="0"/>
          <a:ext cx="0" cy="0"/>
          <a:chOff x="0" y="0"/>
          <a:chExt cx="0" cy="0"/>
        </a:xfrm>
      </p:grpSpPr>
      <p:sp>
        <p:nvSpPr>
          <p:cNvPr id="126" name="Google Shape;126;p12"/>
          <p:cNvSpPr txBox="1"/>
          <p:nvPr>
            <p:ph type="title"/>
          </p:nvPr>
        </p:nvSpPr>
        <p:spPr>
          <a:xfrm>
            <a:off x="5396458" y="275585"/>
            <a:ext cx="5622049" cy="38029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3B71"/>
              </a:buClr>
              <a:buSzPts val="2400"/>
              <a:buFont typeface="Arial"/>
              <a:buNone/>
              <a:defRPr b="1" sz="2400">
                <a:solidFill>
                  <a:srgbClr val="003B7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12"/>
          <p:cNvSpPr txBox="1"/>
          <p:nvPr>
            <p:ph idx="1" type="body"/>
          </p:nvPr>
        </p:nvSpPr>
        <p:spPr>
          <a:xfrm>
            <a:off x="5561351" y="921186"/>
            <a:ext cx="6139201" cy="4883121"/>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600"/>
              </a:spcBef>
              <a:spcAft>
                <a:spcPts val="0"/>
              </a:spcAft>
              <a:buClr>
                <a:srgbClr val="595959"/>
              </a:buClr>
              <a:buSzPts val="2800"/>
              <a:buChar char="•"/>
              <a:defRPr>
                <a:solidFill>
                  <a:srgbClr val="595959"/>
                </a:solidFill>
                <a:latin typeface="Arial"/>
                <a:ea typeface="Arial"/>
                <a:cs typeface="Arial"/>
                <a:sym typeface="Arial"/>
              </a:defRPr>
            </a:lvl1pPr>
            <a:lvl2pPr indent="-381000" lvl="1" marL="914400" algn="l">
              <a:lnSpc>
                <a:spcPct val="100000"/>
              </a:lnSpc>
              <a:spcBef>
                <a:spcPts val="600"/>
              </a:spcBef>
              <a:spcAft>
                <a:spcPts val="0"/>
              </a:spcAft>
              <a:buClr>
                <a:srgbClr val="595959"/>
              </a:buClr>
              <a:buSzPts val="2400"/>
              <a:buChar char="•"/>
              <a:defRPr>
                <a:solidFill>
                  <a:srgbClr val="595959"/>
                </a:solidFill>
                <a:latin typeface="Arial"/>
                <a:ea typeface="Arial"/>
                <a:cs typeface="Arial"/>
                <a:sym typeface="Arial"/>
              </a:defRPr>
            </a:lvl2pPr>
            <a:lvl3pPr indent="-355600" lvl="2" marL="1371600" algn="l">
              <a:lnSpc>
                <a:spcPct val="100000"/>
              </a:lnSpc>
              <a:spcBef>
                <a:spcPts val="600"/>
              </a:spcBef>
              <a:spcAft>
                <a:spcPts val="0"/>
              </a:spcAft>
              <a:buClr>
                <a:srgbClr val="595959"/>
              </a:buClr>
              <a:buSzPts val="2000"/>
              <a:buChar char="•"/>
              <a:defRPr>
                <a:solidFill>
                  <a:srgbClr val="595959"/>
                </a:solidFill>
                <a:latin typeface="Arial"/>
                <a:ea typeface="Arial"/>
                <a:cs typeface="Arial"/>
                <a:sym typeface="Arial"/>
              </a:defRPr>
            </a:lvl3pPr>
            <a:lvl4pPr indent="-342900" lvl="3" marL="1828800" algn="l">
              <a:lnSpc>
                <a:spcPct val="100000"/>
              </a:lnSpc>
              <a:spcBef>
                <a:spcPts val="600"/>
              </a:spcBef>
              <a:spcAft>
                <a:spcPts val="0"/>
              </a:spcAft>
              <a:buClr>
                <a:srgbClr val="595959"/>
              </a:buClr>
              <a:buSzPts val="1800"/>
              <a:buChar char="•"/>
              <a:defRPr>
                <a:solidFill>
                  <a:srgbClr val="595959"/>
                </a:solidFill>
                <a:latin typeface="Arial"/>
                <a:ea typeface="Arial"/>
                <a:cs typeface="Arial"/>
                <a:sym typeface="Arial"/>
              </a:defRPr>
            </a:lvl4pPr>
            <a:lvl5pPr indent="-342900" lvl="4" marL="2286000" algn="l">
              <a:lnSpc>
                <a:spcPct val="100000"/>
              </a:lnSpc>
              <a:spcBef>
                <a:spcPts val="600"/>
              </a:spcBef>
              <a:spcAft>
                <a:spcPts val="0"/>
              </a:spcAft>
              <a:buClr>
                <a:srgbClr val="595959"/>
              </a:buClr>
              <a:buSzPts val="1800"/>
              <a:buChar char="•"/>
              <a:defRPr>
                <a:solidFill>
                  <a:srgbClr val="595959"/>
                </a:solidFill>
                <a:latin typeface="Arial"/>
                <a:ea typeface="Arial"/>
                <a:cs typeface="Arial"/>
                <a:sym typeface="Aria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12"/>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Mississi[ppi Department of Education logo" id="129" name="Google Shape;129;p12"/>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
        <p:nvSpPr>
          <p:cNvPr id="130" name="Google Shape;130;p12"/>
          <p:cNvSpPr txBox="1"/>
          <p:nvPr/>
        </p:nvSpPr>
        <p:spPr>
          <a:xfrm>
            <a:off x="11034273" y="302063"/>
            <a:ext cx="729343" cy="38029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lang="en-US" sz="2800">
                <a:solidFill>
                  <a:srgbClr val="5FAADE"/>
                </a:solidFill>
                <a:latin typeface="Arial"/>
                <a:ea typeface="Arial"/>
                <a:cs typeface="Arial"/>
                <a:sym typeface="Arial"/>
              </a:rPr>
              <a:t>‹#›</a:t>
            </a:fld>
            <a:endParaRPr b="1" sz="2800">
              <a:solidFill>
                <a:srgbClr val="5FAADE"/>
              </a:solidFill>
              <a:latin typeface="Arial"/>
              <a:ea typeface="Arial"/>
              <a:cs typeface="Arial"/>
              <a:sym typeface="Arial"/>
            </a:endParaRPr>
          </a:p>
        </p:txBody>
      </p:sp>
      <p:cxnSp>
        <p:nvCxnSpPr>
          <p:cNvPr id="131" name="Google Shape;131;p12"/>
          <p:cNvCxnSpPr/>
          <p:nvPr/>
        </p:nvCxnSpPr>
        <p:spPr>
          <a:xfrm rot="10800000">
            <a:off x="5396458" y="733806"/>
            <a:ext cx="6304095" cy="0"/>
          </a:xfrm>
          <a:prstGeom prst="straightConnector1">
            <a:avLst/>
          </a:prstGeom>
          <a:noFill/>
          <a:ln cap="flat" cmpd="sng" w="9525">
            <a:solidFill>
              <a:srgbClr val="7F7F7F"/>
            </a:solidFill>
            <a:prstDash val="solid"/>
            <a:miter lim="800000"/>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Transition_3">
  <p:cSld name="Color Transition_3">
    <p:spTree>
      <p:nvGrpSpPr>
        <p:cNvPr id="132" name="Shape 132"/>
        <p:cNvGrpSpPr/>
        <p:nvPr/>
      </p:nvGrpSpPr>
      <p:grpSpPr>
        <a:xfrm>
          <a:off x="0" y="0"/>
          <a:ext cx="0" cy="0"/>
          <a:chOff x="0" y="0"/>
          <a:chExt cx="0" cy="0"/>
        </a:xfrm>
      </p:grpSpPr>
      <p:sp>
        <p:nvSpPr>
          <p:cNvPr id="133" name="Google Shape;13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6" name="Google Shape;136;p13"/>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3"/>
          <p:cNvSpPr/>
          <p:nvPr/>
        </p:nvSpPr>
        <p:spPr>
          <a:xfrm>
            <a:off x="838200" y="3163088"/>
            <a:ext cx="5478416" cy="265912"/>
          </a:xfrm>
          <a:prstGeom prst="rect">
            <a:avLst/>
          </a:prstGeom>
          <a:solidFill>
            <a:srgbClr val="B0D3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3A5B"/>
              </a:solidFill>
              <a:latin typeface="Calibri"/>
              <a:ea typeface="Calibri"/>
              <a:cs typeface="Calibri"/>
              <a:sym typeface="Calibri"/>
            </a:endParaRPr>
          </a:p>
        </p:txBody>
      </p:sp>
      <p:sp>
        <p:nvSpPr>
          <p:cNvPr id="138" name="Google Shape;138;p13"/>
          <p:cNvSpPr txBox="1"/>
          <p:nvPr>
            <p:ph type="ctrTitle"/>
          </p:nvPr>
        </p:nvSpPr>
        <p:spPr>
          <a:xfrm>
            <a:off x="838200" y="835572"/>
            <a:ext cx="10050416" cy="211930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B0D357"/>
              </a:buClr>
              <a:buSzPts val="8000"/>
              <a:buFont typeface="Arial"/>
              <a:buNone/>
              <a:defRPr b="1" sz="8000">
                <a:solidFill>
                  <a:srgbClr val="B0D357"/>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9" name="Google Shape;139;p13"/>
          <p:cNvSpPr txBox="1"/>
          <p:nvPr>
            <p:ph idx="1" type="body"/>
          </p:nvPr>
        </p:nvSpPr>
        <p:spPr>
          <a:xfrm>
            <a:off x="838200" y="3746980"/>
            <a:ext cx="10050416" cy="5556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Mississi[ppi Department of Education logo" id="140" name="Google Shape;140;p13"/>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tate Board Goals">
  <p:cSld name="1_State Board Goals">
    <p:spTree>
      <p:nvGrpSpPr>
        <p:cNvPr id="141" name="Shape 141"/>
        <p:cNvGrpSpPr/>
        <p:nvPr/>
      </p:nvGrpSpPr>
      <p:grpSpPr>
        <a:xfrm>
          <a:off x="0" y="0"/>
          <a:ext cx="0" cy="0"/>
          <a:chOff x="0" y="0"/>
          <a:chExt cx="0" cy="0"/>
        </a:xfrm>
      </p:grpSpPr>
      <p:sp>
        <p:nvSpPr>
          <p:cNvPr id="142" name="Google Shape;142;p14"/>
          <p:cNvSpPr txBox="1"/>
          <p:nvPr>
            <p:ph idx="12" type="sldNum"/>
          </p:nvPr>
        </p:nvSpPr>
        <p:spPr>
          <a:xfrm>
            <a:off x="9066748" y="260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2800">
                <a:solidFill>
                  <a:srgbClr val="5FAADE"/>
                </a:solidFill>
                <a:latin typeface="Arial"/>
                <a:ea typeface="Arial"/>
                <a:cs typeface="Arial"/>
                <a:sym typeface="Arial"/>
              </a:defRPr>
            </a:lvl1pPr>
            <a:lvl2pPr indent="0" lvl="1" marL="0" algn="r">
              <a:spcBef>
                <a:spcPts val="0"/>
              </a:spcBef>
              <a:buNone/>
              <a:defRPr b="1" sz="2800">
                <a:solidFill>
                  <a:srgbClr val="5FAADE"/>
                </a:solidFill>
                <a:latin typeface="Arial"/>
                <a:ea typeface="Arial"/>
                <a:cs typeface="Arial"/>
                <a:sym typeface="Arial"/>
              </a:defRPr>
            </a:lvl2pPr>
            <a:lvl3pPr indent="0" lvl="2" marL="0" algn="r">
              <a:spcBef>
                <a:spcPts val="0"/>
              </a:spcBef>
              <a:buNone/>
              <a:defRPr b="1" sz="2800">
                <a:solidFill>
                  <a:srgbClr val="5FAADE"/>
                </a:solidFill>
                <a:latin typeface="Arial"/>
                <a:ea typeface="Arial"/>
                <a:cs typeface="Arial"/>
                <a:sym typeface="Arial"/>
              </a:defRPr>
            </a:lvl3pPr>
            <a:lvl4pPr indent="0" lvl="3" marL="0" algn="r">
              <a:spcBef>
                <a:spcPts val="0"/>
              </a:spcBef>
              <a:buNone/>
              <a:defRPr b="1" sz="2800">
                <a:solidFill>
                  <a:srgbClr val="5FAADE"/>
                </a:solidFill>
                <a:latin typeface="Arial"/>
                <a:ea typeface="Arial"/>
                <a:cs typeface="Arial"/>
                <a:sym typeface="Arial"/>
              </a:defRPr>
            </a:lvl4pPr>
            <a:lvl5pPr indent="0" lvl="4" marL="0" algn="r">
              <a:spcBef>
                <a:spcPts val="0"/>
              </a:spcBef>
              <a:buNone/>
              <a:defRPr b="1" sz="2800">
                <a:solidFill>
                  <a:srgbClr val="5FAADE"/>
                </a:solidFill>
                <a:latin typeface="Arial"/>
                <a:ea typeface="Arial"/>
                <a:cs typeface="Arial"/>
                <a:sym typeface="Arial"/>
              </a:defRPr>
            </a:lvl5pPr>
            <a:lvl6pPr indent="0" lvl="5" marL="0" algn="r">
              <a:spcBef>
                <a:spcPts val="0"/>
              </a:spcBef>
              <a:buNone/>
              <a:defRPr b="1" sz="2800">
                <a:solidFill>
                  <a:srgbClr val="5FAADE"/>
                </a:solidFill>
                <a:latin typeface="Arial"/>
                <a:ea typeface="Arial"/>
                <a:cs typeface="Arial"/>
                <a:sym typeface="Arial"/>
              </a:defRPr>
            </a:lvl6pPr>
            <a:lvl7pPr indent="0" lvl="6" marL="0" algn="r">
              <a:spcBef>
                <a:spcPts val="0"/>
              </a:spcBef>
              <a:buNone/>
              <a:defRPr b="1" sz="2800">
                <a:solidFill>
                  <a:srgbClr val="5FAADE"/>
                </a:solidFill>
                <a:latin typeface="Arial"/>
                <a:ea typeface="Arial"/>
                <a:cs typeface="Arial"/>
                <a:sym typeface="Arial"/>
              </a:defRPr>
            </a:lvl7pPr>
            <a:lvl8pPr indent="0" lvl="7" marL="0" algn="r">
              <a:spcBef>
                <a:spcPts val="0"/>
              </a:spcBef>
              <a:buNone/>
              <a:defRPr b="1" sz="2800">
                <a:solidFill>
                  <a:srgbClr val="5FAADE"/>
                </a:solidFill>
                <a:latin typeface="Arial"/>
                <a:ea typeface="Arial"/>
                <a:cs typeface="Arial"/>
                <a:sym typeface="Arial"/>
              </a:defRPr>
            </a:lvl8pPr>
            <a:lvl9pPr indent="0" lvl="8" marL="0" algn="r">
              <a:spcBef>
                <a:spcPts val="0"/>
              </a:spcBef>
              <a:buNone/>
              <a:defRPr b="1" sz="2800">
                <a:solidFill>
                  <a:srgbClr val="5FAA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43" name="Google Shape;143;p14"/>
          <p:cNvPicPr preferRelativeResize="0"/>
          <p:nvPr/>
        </p:nvPicPr>
        <p:blipFill rotWithShape="1">
          <a:blip r:embed="rId2">
            <a:alphaModFix/>
          </a:blip>
          <a:srcRect b="0" l="0" r="0" t="0"/>
          <a:stretch/>
        </p:blipFill>
        <p:spPr>
          <a:xfrm>
            <a:off x="11349728" y="2951211"/>
            <a:ext cx="1027214" cy="914400"/>
          </a:xfrm>
          <a:prstGeom prst="rect">
            <a:avLst/>
          </a:prstGeom>
          <a:noFill/>
          <a:ln>
            <a:noFill/>
          </a:ln>
        </p:spPr>
      </p:pic>
      <p:cxnSp>
        <p:nvCxnSpPr>
          <p:cNvPr id="144" name="Google Shape;144;p14"/>
          <p:cNvCxnSpPr/>
          <p:nvPr/>
        </p:nvCxnSpPr>
        <p:spPr>
          <a:xfrm rot="10800000">
            <a:off x="491447" y="733806"/>
            <a:ext cx="11209106" cy="0"/>
          </a:xfrm>
          <a:prstGeom prst="straightConnector1">
            <a:avLst/>
          </a:prstGeom>
          <a:noFill/>
          <a:ln cap="flat" cmpd="sng" w="9525">
            <a:solidFill>
              <a:srgbClr val="7F7F7F"/>
            </a:solidFill>
            <a:prstDash val="solid"/>
            <a:miter lim="800000"/>
            <a:headEnd len="sm" w="sm" type="none"/>
            <a:tailEnd len="sm" w="sm" type="none"/>
          </a:ln>
        </p:spPr>
      </p:cxnSp>
      <p:sp>
        <p:nvSpPr>
          <p:cNvPr id="145" name="Google Shape;145;p14"/>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Mississi[ppi Department of Education logo" id="146" name="Google Shape;146;p14"/>
          <p:cNvPicPr preferRelativeResize="0"/>
          <p:nvPr/>
        </p:nvPicPr>
        <p:blipFill rotWithShape="1">
          <a:blip r:embed="rId3">
            <a:alphaModFix/>
          </a:blip>
          <a:srcRect b="0" l="0" r="0" t="0"/>
          <a:stretch/>
        </p:blipFill>
        <p:spPr>
          <a:xfrm>
            <a:off x="10619352" y="6229714"/>
            <a:ext cx="1238172" cy="442818"/>
          </a:xfrm>
          <a:prstGeom prst="rect">
            <a:avLst/>
          </a:prstGeom>
          <a:noFill/>
          <a:ln>
            <a:noFill/>
          </a:ln>
        </p:spPr>
      </p:pic>
      <p:sp>
        <p:nvSpPr>
          <p:cNvPr id="147" name="Google Shape;147;p14"/>
          <p:cNvSpPr/>
          <p:nvPr/>
        </p:nvSpPr>
        <p:spPr>
          <a:xfrm>
            <a:off x="1645920" y="1222408"/>
            <a:ext cx="4215865" cy="1164657"/>
          </a:xfrm>
          <a:prstGeom prst="rect">
            <a:avLst/>
          </a:prstGeom>
          <a:solidFill>
            <a:srgbClr val="D1EDFC"/>
          </a:solidFill>
          <a:ln>
            <a:noFill/>
          </a:ln>
        </p:spPr>
        <p:txBody>
          <a:bodyPr anchorCtr="0" anchor="ctr" bIns="45700" lIns="274300" spcFirstLastPara="1" rIns="182875" wrap="square" tIns="45700">
            <a:noAutofit/>
          </a:bodyPr>
          <a:lstStyle/>
          <a:p>
            <a:pPr indent="0" lvl="0" marL="0" marR="0" rtl="0" algn="l">
              <a:spcBef>
                <a:spcPts val="0"/>
              </a:spcBef>
              <a:spcAft>
                <a:spcPts val="0"/>
              </a:spcAft>
              <a:buNone/>
            </a:pPr>
            <a:r>
              <a:rPr b="1" lang="en-US" sz="1800">
                <a:solidFill>
                  <a:srgbClr val="3F3F3F"/>
                </a:solidFill>
                <a:latin typeface="Arial Black"/>
                <a:ea typeface="Arial Black"/>
                <a:cs typeface="Arial Black"/>
                <a:sym typeface="Arial Black"/>
              </a:rPr>
              <a:t>ALL</a:t>
            </a:r>
            <a:r>
              <a:rPr lang="en-US" sz="1800">
                <a:solidFill>
                  <a:srgbClr val="3F3F3F"/>
                </a:solidFill>
                <a:latin typeface="Arial"/>
                <a:ea typeface="Arial"/>
                <a:cs typeface="Arial"/>
                <a:sym typeface="Arial"/>
              </a:rPr>
              <a:t> Students Proficient </a:t>
            </a:r>
            <a:br>
              <a:rPr lang="en-US" sz="1800">
                <a:solidFill>
                  <a:srgbClr val="3F3F3F"/>
                </a:solidFill>
                <a:latin typeface="Arial"/>
                <a:ea typeface="Arial"/>
                <a:cs typeface="Arial"/>
                <a:sym typeface="Arial"/>
              </a:rPr>
            </a:br>
            <a:r>
              <a:rPr lang="en-US" sz="1800">
                <a:solidFill>
                  <a:srgbClr val="3F3F3F"/>
                </a:solidFill>
                <a:latin typeface="Arial"/>
                <a:ea typeface="Arial"/>
                <a:cs typeface="Arial"/>
                <a:sym typeface="Arial"/>
              </a:rPr>
              <a:t>and Showing Growth in All </a:t>
            </a:r>
            <a:br>
              <a:rPr lang="en-US" sz="1800">
                <a:solidFill>
                  <a:srgbClr val="3F3F3F"/>
                </a:solidFill>
                <a:latin typeface="Arial"/>
                <a:ea typeface="Arial"/>
                <a:cs typeface="Arial"/>
                <a:sym typeface="Arial"/>
              </a:rPr>
            </a:br>
            <a:r>
              <a:rPr lang="en-US" sz="1800">
                <a:solidFill>
                  <a:srgbClr val="3F3F3F"/>
                </a:solidFill>
                <a:latin typeface="Arial"/>
                <a:ea typeface="Arial"/>
                <a:cs typeface="Arial"/>
                <a:sym typeface="Arial"/>
              </a:rPr>
              <a:t>Assessed Areas</a:t>
            </a:r>
            <a:endParaRPr/>
          </a:p>
        </p:txBody>
      </p:sp>
      <p:sp>
        <p:nvSpPr>
          <p:cNvPr id="148" name="Google Shape;148;p14"/>
          <p:cNvSpPr/>
          <p:nvPr/>
        </p:nvSpPr>
        <p:spPr>
          <a:xfrm>
            <a:off x="1645920" y="2666197"/>
            <a:ext cx="4215865" cy="1164657"/>
          </a:xfrm>
          <a:prstGeom prst="rect">
            <a:avLst/>
          </a:prstGeom>
          <a:solidFill>
            <a:srgbClr val="D1EDFC"/>
          </a:solidFill>
          <a:ln>
            <a:noFill/>
          </a:ln>
        </p:spPr>
        <p:txBody>
          <a:bodyPr anchorCtr="0" anchor="ctr" bIns="45700" lIns="274300" spcFirstLastPara="1" rIns="182875" wrap="square" tIns="45700">
            <a:noAutofit/>
          </a:bodyPr>
          <a:lstStyle/>
          <a:p>
            <a:pPr indent="0" lvl="0" marL="0" marR="0" rtl="0" algn="l">
              <a:spcBef>
                <a:spcPts val="0"/>
              </a:spcBef>
              <a:spcAft>
                <a:spcPts val="0"/>
              </a:spcAft>
              <a:buNone/>
            </a:pPr>
            <a:r>
              <a:rPr b="1" lang="en-US" sz="1800">
                <a:solidFill>
                  <a:srgbClr val="3F3F3F"/>
                </a:solidFill>
                <a:latin typeface="Arial Black"/>
                <a:ea typeface="Arial Black"/>
                <a:cs typeface="Arial Black"/>
                <a:sym typeface="Arial Black"/>
              </a:rPr>
              <a:t>EVERY</a:t>
            </a:r>
            <a:r>
              <a:rPr lang="en-US" sz="1800">
                <a:solidFill>
                  <a:srgbClr val="3F3F3F"/>
                </a:solidFill>
                <a:latin typeface="Arial"/>
                <a:ea typeface="Arial"/>
                <a:cs typeface="Arial"/>
                <a:sym typeface="Arial"/>
              </a:rPr>
              <a:t> Student Graduates </a:t>
            </a:r>
            <a:br>
              <a:rPr lang="en-US" sz="1800">
                <a:solidFill>
                  <a:srgbClr val="3F3F3F"/>
                </a:solidFill>
                <a:latin typeface="Arial"/>
                <a:ea typeface="Arial"/>
                <a:cs typeface="Arial"/>
                <a:sym typeface="Arial"/>
              </a:rPr>
            </a:br>
            <a:r>
              <a:rPr lang="en-US" sz="1800">
                <a:solidFill>
                  <a:srgbClr val="3F3F3F"/>
                </a:solidFill>
                <a:latin typeface="Arial"/>
                <a:ea typeface="Arial"/>
                <a:cs typeface="Arial"/>
                <a:sym typeface="Arial"/>
              </a:rPr>
              <a:t>from High School and is Ready </a:t>
            </a:r>
            <a:br>
              <a:rPr lang="en-US" sz="1800">
                <a:solidFill>
                  <a:srgbClr val="3F3F3F"/>
                </a:solidFill>
                <a:latin typeface="Arial"/>
                <a:ea typeface="Arial"/>
                <a:cs typeface="Arial"/>
                <a:sym typeface="Arial"/>
              </a:rPr>
            </a:br>
            <a:r>
              <a:rPr lang="en-US" sz="1800">
                <a:solidFill>
                  <a:srgbClr val="3F3F3F"/>
                </a:solidFill>
                <a:latin typeface="Arial"/>
                <a:ea typeface="Arial"/>
                <a:cs typeface="Arial"/>
                <a:sym typeface="Arial"/>
              </a:rPr>
              <a:t>for College and Career</a:t>
            </a:r>
            <a:endParaRPr/>
          </a:p>
        </p:txBody>
      </p:sp>
      <p:sp>
        <p:nvSpPr>
          <p:cNvPr id="149" name="Google Shape;149;p14"/>
          <p:cNvSpPr/>
          <p:nvPr/>
        </p:nvSpPr>
        <p:spPr>
          <a:xfrm>
            <a:off x="1645920" y="4109987"/>
            <a:ext cx="4215865" cy="1164657"/>
          </a:xfrm>
          <a:prstGeom prst="rect">
            <a:avLst/>
          </a:prstGeom>
          <a:solidFill>
            <a:srgbClr val="D1EDFC"/>
          </a:solidFill>
          <a:ln>
            <a:noFill/>
          </a:ln>
        </p:spPr>
        <p:txBody>
          <a:bodyPr anchorCtr="0" anchor="ctr" bIns="45700" lIns="274300" spcFirstLastPara="1" rIns="182875" wrap="square" tIns="45700">
            <a:noAutofit/>
          </a:bodyPr>
          <a:lstStyle/>
          <a:p>
            <a:pPr indent="0" lvl="0" marL="0" marR="0" rtl="0" algn="l">
              <a:spcBef>
                <a:spcPts val="0"/>
              </a:spcBef>
              <a:spcAft>
                <a:spcPts val="0"/>
              </a:spcAft>
              <a:buNone/>
            </a:pPr>
            <a:r>
              <a:rPr b="1" lang="en-US" sz="1800">
                <a:solidFill>
                  <a:srgbClr val="3F3F3F"/>
                </a:solidFill>
                <a:latin typeface="Arial Black"/>
                <a:ea typeface="Arial Black"/>
                <a:cs typeface="Arial Black"/>
                <a:sym typeface="Arial Black"/>
              </a:rPr>
              <a:t>EVERY</a:t>
            </a:r>
            <a:r>
              <a:rPr lang="en-US" sz="1800">
                <a:solidFill>
                  <a:srgbClr val="3F3F3F"/>
                </a:solidFill>
                <a:latin typeface="Arial"/>
                <a:ea typeface="Arial"/>
                <a:cs typeface="Arial"/>
                <a:sym typeface="Arial"/>
              </a:rPr>
              <a:t> Child Has Access </a:t>
            </a:r>
            <a:br>
              <a:rPr lang="en-US" sz="1800">
                <a:solidFill>
                  <a:srgbClr val="3F3F3F"/>
                </a:solidFill>
                <a:latin typeface="Arial"/>
                <a:ea typeface="Arial"/>
                <a:cs typeface="Arial"/>
                <a:sym typeface="Arial"/>
              </a:rPr>
            </a:br>
            <a:r>
              <a:rPr lang="en-US" sz="1800">
                <a:solidFill>
                  <a:srgbClr val="3F3F3F"/>
                </a:solidFill>
                <a:latin typeface="Arial"/>
                <a:ea typeface="Arial"/>
                <a:cs typeface="Arial"/>
                <a:sym typeface="Arial"/>
              </a:rPr>
              <a:t>to a High-Quality Early </a:t>
            </a:r>
            <a:br>
              <a:rPr lang="en-US" sz="1800">
                <a:solidFill>
                  <a:srgbClr val="3F3F3F"/>
                </a:solidFill>
                <a:latin typeface="Arial"/>
                <a:ea typeface="Arial"/>
                <a:cs typeface="Arial"/>
                <a:sym typeface="Arial"/>
              </a:rPr>
            </a:br>
            <a:r>
              <a:rPr lang="en-US" sz="1800">
                <a:solidFill>
                  <a:srgbClr val="3F3F3F"/>
                </a:solidFill>
                <a:latin typeface="Arial"/>
                <a:ea typeface="Arial"/>
                <a:cs typeface="Arial"/>
                <a:sym typeface="Arial"/>
              </a:rPr>
              <a:t>Childhood Program</a:t>
            </a:r>
            <a:endParaRPr/>
          </a:p>
        </p:txBody>
      </p:sp>
      <p:sp>
        <p:nvSpPr>
          <p:cNvPr id="150" name="Google Shape;150;p14"/>
          <p:cNvSpPr/>
          <p:nvPr/>
        </p:nvSpPr>
        <p:spPr>
          <a:xfrm>
            <a:off x="6294922" y="1222408"/>
            <a:ext cx="4215865" cy="1164657"/>
          </a:xfrm>
          <a:prstGeom prst="rect">
            <a:avLst/>
          </a:prstGeom>
          <a:solidFill>
            <a:srgbClr val="D1EDFC"/>
          </a:solidFill>
          <a:ln>
            <a:noFill/>
          </a:ln>
        </p:spPr>
        <p:txBody>
          <a:bodyPr anchorCtr="0" anchor="ctr" bIns="45700" lIns="182875" spcFirstLastPara="1" rIns="274300" wrap="square" tIns="45700">
            <a:noAutofit/>
          </a:bodyPr>
          <a:lstStyle/>
          <a:p>
            <a:pPr indent="0" lvl="0" marL="0" marR="0" rtl="0" algn="r">
              <a:spcBef>
                <a:spcPts val="0"/>
              </a:spcBef>
              <a:spcAft>
                <a:spcPts val="0"/>
              </a:spcAft>
              <a:buNone/>
            </a:pPr>
            <a:r>
              <a:rPr b="1" lang="en-US" sz="1800">
                <a:solidFill>
                  <a:srgbClr val="3F3F3F"/>
                </a:solidFill>
                <a:latin typeface="Arial Black"/>
                <a:ea typeface="Arial Black"/>
                <a:cs typeface="Arial Black"/>
                <a:sym typeface="Arial Black"/>
              </a:rPr>
              <a:t>EVERY </a:t>
            </a:r>
            <a:r>
              <a:rPr lang="en-US" sz="1800">
                <a:solidFill>
                  <a:srgbClr val="3F3F3F"/>
                </a:solidFill>
                <a:latin typeface="Arial"/>
                <a:ea typeface="Arial"/>
                <a:cs typeface="Arial"/>
                <a:sym typeface="Arial"/>
              </a:rPr>
              <a:t>School Has Effective Teachers and Leaders</a:t>
            </a:r>
            <a:endParaRPr/>
          </a:p>
        </p:txBody>
      </p:sp>
      <p:sp>
        <p:nvSpPr>
          <p:cNvPr id="151" name="Google Shape;151;p14"/>
          <p:cNvSpPr/>
          <p:nvPr/>
        </p:nvSpPr>
        <p:spPr>
          <a:xfrm>
            <a:off x="6294922" y="2666197"/>
            <a:ext cx="4215865" cy="1164657"/>
          </a:xfrm>
          <a:prstGeom prst="rect">
            <a:avLst/>
          </a:prstGeom>
          <a:solidFill>
            <a:srgbClr val="D1EDFC"/>
          </a:solidFill>
          <a:ln>
            <a:noFill/>
          </a:ln>
        </p:spPr>
        <p:txBody>
          <a:bodyPr anchorCtr="0" anchor="ctr" bIns="45700" lIns="182875" spcFirstLastPara="1" rIns="274300" wrap="square" tIns="45700">
            <a:noAutofit/>
          </a:bodyPr>
          <a:lstStyle/>
          <a:p>
            <a:pPr indent="0" lvl="0" marL="0" marR="0" rtl="0" algn="r">
              <a:spcBef>
                <a:spcPts val="0"/>
              </a:spcBef>
              <a:spcAft>
                <a:spcPts val="0"/>
              </a:spcAft>
              <a:buNone/>
            </a:pPr>
            <a:r>
              <a:rPr b="1" lang="en-US" sz="1800">
                <a:solidFill>
                  <a:srgbClr val="3F3F3F"/>
                </a:solidFill>
                <a:latin typeface="Arial Black"/>
                <a:ea typeface="Arial Black"/>
                <a:cs typeface="Arial Black"/>
                <a:sym typeface="Arial Black"/>
              </a:rPr>
              <a:t>EVERY</a:t>
            </a:r>
            <a:r>
              <a:rPr lang="en-US" sz="1800">
                <a:solidFill>
                  <a:srgbClr val="3F3F3F"/>
                </a:solidFill>
                <a:latin typeface="Arial"/>
                <a:ea typeface="Arial"/>
                <a:cs typeface="Arial"/>
                <a:sym typeface="Arial"/>
              </a:rPr>
              <a:t> Community Effectively Uses a World-Class Data System to Improve Student Outcomes</a:t>
            </a:r>
            <a:endParaRPr/>
          </a:p>
        </p:txBody>
      </p:sp>
      <p:sp>
        <p:nvSpPr>
          <p:cNvPr id="152" name="Google Shape;152;p14"/>
          <p:cNvSpPr/>
          <p:nvPr/>
        </p:nvSpPr>
        <p:spPr>
          <a:xfrm>
            <a:off x="6294922" y="4109987"/>
            <a:ext cx="4215865" cy="1164657"/>
          </a:xfrm>
          <a:prstGeom prst="rect">
            <a:avLst/>
          </a:prstGeom>
          <a:solidFill>
            <a:srgbClr val="D1EDFC"/>
          </a:solidFill>
          <a:ln>
            <a:noFill/>
          </a:ln>
        </p:spPr>
        <p:txBody>
          <a:bodyPr anchorCtr="0" anchor="ctr" bIns="45700" lIns="182875" spcFirstLastPara="1" rIns="274300" wrap="square" tIns="45700">
            <a:noAutofit/>
          </a:bodyPr>
          <a:lstStyle/>
          <a:p>
            <a:pPr indent="0" lvl="0" marL="0" marR="0" rtl="0" algn="r">
              <a:spcBef>
                <a:spcPts val="0"/>
              </a:spcBef>
              <a:spcAft>
                <a:spcPts val="0"/>
              </a:spcAft>
              <a:buNone/>
            </a:pPr>
            <a:r>
              <a:rPr b="1" lang="en-US" sz="1800">
                <a:solidFill>
                  <a:srgbClr val="3F3F3F"/>
                </a:solidFill>
                <a:latin typeface="Arial Black"/>
                <a:ea typeface="Arial Black"/>
                <a:cs typeface="Arial Black"/>
                <a:sym typeface="Arial Black"/>
              </a:rPr>
              <a:t>EVERY </a:t>
            </a:r>
            <a:r>
              <a:rPr lang="en-US" sz="1800">
                <a:solidFill>
                  <a:srgbClr val="3F3F3F"/>
                </a:solidFill>
                <a:latin typeface="Arial"/>
                <a:ea typeface="Arial"/>
                <a:cs typeface="Arial"/>
                <a:sym typeface="Arial"/>
              </a:rPr>
              <a:t>School and District is </a:t>
            </a:r>
            <a:br>
              <a:rPr lang="en-US" sz="1800">
                <a:solidFill>
                  <a:srgbClr val="3F3F3F"/>
                </a:solidFill>
                <a:latin typeface="Arial"/>
                <a:ea typeface="Arial"/>
                <a:cs typeface="Arial"/>
                <a:sym typeface="Arial"/>
              </a:rPr>
            </a:br>
            <a:r>
              <a:rPr lang="en-US" sz="1800">
                <a:solidFill>
                  <a:srgbClr val="3F3F3F"/>
                </a:solidFill>
                <a:latin typeface="Arial"/>
                <a:ea typeface="Arial"/>
                <a:cs typeface="Arial"/>
                <a:sym typeface="Arial"/>
              </a:rPr>
              <a:t>Rated “C” or Higher</a:t>
            </a:r>
            <a:endParaRPr/>
          </a:p>
        </p:txBody>
      </p:sp>
      <p:sp>
        <p:nvSpPr>
          <p:cNvPr id="153" name="Google Shape;153;p14"/>
          <p:cNvSpPr/>
          <p:nvPr/>
        </p:nvSpPr>
        <p:spPr>
          <a:xfrm>
            <a:off x="10510787" y="1222408"/>
            <a:ext cx="198966" cy="1164657"/>
          </a:xfrm>
          <a:prstGeom prst="rect">
            <a:avLst/>
          </a:prstGeom>
          <a:solidFill>
            <a:srgbClr val="69C8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4"/>
          <p:cNvSpPr/>
          <p:nvPr/>
        </p:nvSpPr>
        <p:spPr>
          <a:xfrm>
            <a:off x="10510787" y="2665766"/>
            <a:ext cx="198966" cy="1164657"/>
          </a:xfrm>
          <a:prstGeom prst="rect">
            <a:avLst/>
          </a:prstGeom>
          <a:solidFill>
            <a:srgbClr val="39A1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4"/>
          <p:cNvSpPr/>
          <p:nvPr/>
        </p:nvSpPr>
        <p:spPr>
          <a:xfrm>
            <a:off x="10510787" y="4113225"/>
            <a:ext cx="198966" cy="1164657"/>
          </a:xfrm>
          <a:prstGeom prst="rect">
            <a:avLst/>
          </a:prstGeom>
          <a:solidFill>
            <a:srgbClr val="A74A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4"/>
          <p:cNvSpPr/>
          <p:nvPr/>
        </p:nvSpPr>
        <p:spPr>
          <a:xfrm>
            <a:off x="1460571" y="1222408"/>
            <a:ext cx="198966" cy="1164657"/>
          </a:xfrm>
          <a:prstGeom prst="rect">
            <a:avLst/>
          </a:prstGeom>
          <a:solidFill>
            <a:srgbClr val="EF3A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4"/>
          <p:cNvSpPr/>
          <p:nvPr/>
        </p:nvSpPr>
        <p:spPr>
          <a:xfrm>
            <a:off x="1460571" y="2665766"/>
            <a:ext cx="198966" cy="1164657"/>
          </a:xfrm>
          <a:prstGeom prst="rect">
            <a:avLst/>
          </a:prstGeom>
          <a:solidFill>
            <a:srgbClr val="F3A51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4"/>
          <p:cNvSpPr/>
          <p:nvPr/>
        </p:nvSpPr>
        <p:spPr>
          <a:xfrm>
            <a:off x="1460571" y="4113225"/>
            <a:ext cx="198966" cy="1164657"/>
          </a:xfrm>
          <a:prstGeom prst="rect">
            <a:avLst/>
          </a:prstGeom>
          <a:solidFill>
            <a:srgbClr val="B0D3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4"/>
          <p:cNvSpPr txBox="1"/>
          <p:nvPr/>
        </p:nvSpPr>
        <p:spPr>
          <a:xfrm>
            <a:off x="793465" y="1683821"/>
            <a:ext cx="574431" cy="923330"/>
          </a:xfrm>
          <a:prstGeom prst="rect">
            <a:avLst/>
          </a:prstGeom>
          <a:noFill/>
          <a:ln>
            <a:noFill/>
          </a:ln>
        </p:spPr>
        <p:txBody>
          <a:bodyPr anchorCtr="1" anchor="b" bIns="45700" lIns="91425" spcFirstLastPara="1" rIns="91425" wrap="square" tIns="45700">
            <a:spAutoFit/>
          </a:bodyPr>
          <a:lstStyle/>
          <a:p>
            <a:pPr indent="0" lvl="0" marL="0" marR="0" rtl="0" algn="l">
              <a:spcBef>
                <a:spcPts val="0"/>
              </a:spcBef>
              <a:spcAft>
                <a:spcPts val="0"/>
              </a:spcAft>
              <a:buNone/>
            </a:pPr>
            <a:r>
              <a:rPr b="1" lang="en-US" sz="5400">
                <a:solidFill>
                  <a:srgbClr val="EF3A5B"/>
                </a:solidFill>
                <a:latin typeface="Arial Black"/>
                <a:ea typeface="Arial Black"/>
                <a:cs typeface="Arial Black"/>
                <a:sym typeface="Arial Black"/>
              </a:rPr>
              <a:t>1</a:t>
            </a:r>
            <a:endParaRPr/>
          </a:p>
        </p:txBody>
      </p:sp>
      <p:sp>
        <p:nvSpPr>
          <p:cNvPr id="160" name="Google Shape;160;p14"/>
          <p:cNvSpPr txBox="1"/>
          <p:nvPr/>
        </p:nvSpPr>
        <p:spPr>
          <a:xfrm>
            <a:off x="793465" y="3114036"/>
            <a:ext cx="574431" cy="923330"/>
          </a:xfrm>
          <a:prstGeom prst="rect">
            <a:avLst/>
          </a:prstGeom>
          <a:noFill/>
          <a:ln>
            <a:noFill/>
          </a:ln>
        </p:spPr>
        <p:txBody>
          <a:bodyPr anchorCtr="1" anchor="b" bIns="45700" lIns="91425" spcFirstLastPara="1" rIns="91425" wrap="square" tIns="45700">
            <a:spAutoFit/>
          </a:bodyPr>
          <a:lstStyle/>
          <a:p>
            <a:pPr indent="0" lvl="0" marL="0" marR="0" rtl="0" algn="l">
              <a:spcBef>
                <a:spcPts val="0"/>
              </a:spcBef>
              <a:spcAft>
                <a:spcPts val="0"/>
              </a:spcAft>
              <a:buNone/>
            </a:pPr>
            <a:r>
              <a:rPr b="1" lang="en-US" sz="5400">
                <a:solidFill>
                  <a:srgbClr val="F3A51E"/>
                </a:solidFill>
                <a:latin typeface="Arial Black"/>
                <a:ea typeface="Arial Black"/>
                <a:cs typeface="Arial Black"/>
                <a:sym typeface="Arial Black"/>
              </a:rPr>
              <a:t>2</a:t>
            </a:r>
            <a:endParaRPr/>
          </a:p>
        </p:txBody>
      </p:sp>
      <p:sp>
        <p:nvSpPr>
          <p:cNvPr id="161" name="Google Shape;161;p14"/>
          <p:cNvSpPr txBox="1"/>
          <p:nvPr/>
        </p:nvSpPr>
        <p:spPr>
          <a:xfrm>
            <a:off x="793465" y="4567698"/>
            <a:ext cx="574431" cy="923330"/>
          </a:xfrm>
          <a:prstGeom prst="rect">
            <a:avLst/>
          </a:prstGeom>
          <a:noFill/>
          <a:ln>
            <a:noFill/>
          </a:ln>
        </p:spPr>
        <p:txBody>
          <a:bodyPr anchorCtr="1" anchor="b" bIns="45700" lIns="91425" spcFirstLastPara="1" rIns="91425" wrap="square" tIns="45700">
            <a:spAutoFit/>
          </a:bodyPr>
          <a:lstStyle/>
          <a:p>
            <a:pPr indent="0" lvl="0" marL="0" marR="0" rtl="0" algn="l">
              <a:spcBef>
                <a:spcPts val="0"/>
              </a:spcBef>
              <a:spcAft>
                <a:spcPts val="0"/>
              </a:spcAft>
              <a:buNone/>
            </a:pPr>
            <a:r>
              <a:rPr b="1" lang="en-US" sz="5400">
                <a:solidFill>
                  <a:srgbClr val="B0D357"/>
                </a:solidFill>
                <a:latin typeface="Arial Black"/>
                <a:ea typeface="Arial Black"/>
                <a:cs typeface="Arial Black"/>
                <a:sym typeface="Arial Black"/>
              </a:rPr>
              <a:t>3</a:t>
            </a:r>
            <a:endParaRPr/>
          </a:p>
        </p:txBody>
      </p:sp>
      <p:sp>
        <p:nvSpPr>
          <p:cNvPr id="162" name="Google Shape;162;p14"/>
          <p:cNvSpPr txBox="1"/>
          <p:nvPr/>
        </p:nvSpPr>
        <p:spPr>
          <a:xfrm>
            <a:off x="10804973" y="1660375"/>
            <a:ext cx="574431" cy="923330"/>
          </a:xfrm>
          <a:prstGeom prst="rect">
            <a:avLst/>
          </a:prstGeom>
          <a:noFill/>
          <a:ln>
            <a:noFill/>
          </a:ln>
        </p:spPr>
        <p:txBody>
          <a:bodyPr anchorCtr="1" anchor="b" bIns="45700" lIns="91425" spcFirstLastPara="1" rIns="91425" wrap="square" tIns="45700">
            <a:spAutoFit/>
          </a:bodyPr>
          <a:lstStyle/>
          <a:p>
            <a:pPr indent="0" lvl="0" marL="0" marR="0" rtl="0" algn="l">
              <a:spcBef>
                <a:spcPts val="0"/>
              </a:spcBef>
              <a:spcAft>
                <a:spcPts val="0"/>
              </a:spcAft>
              <a:buNone/>
            </a:pPr>
            <a:r>
              <a:rPr b="1" lang="en-US" sz="5400">
                <a:solidFill>
                  <a:srgbClr val="69C8C3"/>
                </a:solidFill>
                <a:latin typeface="Arial Black"/>
                <a:ea typeface="Arial Black"/>
                <a:cs typeface="Arial Black"/>
                <a:sym typeface="Arial Black"/>
              </a:rPr>
              <a:t>4</a:t>
            </a:r>
            <a:endParaRPr/>
          </a:p>
        </p:txBody>
      </p:sp>
      <p:sp>
        <p:nvSpPr>
          <p:cNvPr id="163" name="Google Shape;163;p14"/>
          <p:cNvSpPr txBox="1"/>
          <p:nvPr/>
        </p:nvSpPr>
        <p:spPr>
          <a:xfrm>
            <a:off x="10804973" y="3090590"/>
            <a:ext cx="574431" cy="923330"/>
          </a:xfrm>
          <a:prstGeom prst="rect">
            <a:avLst/>
          </a:prstGeom>
          <a:noFill/>
          <a:ln>
            <a:noFill/>
          </a:ln>
        </p:spPr>
        <p:txBody>
          <a:bodyPr anchorCtr="1" anchor="b" bIns="45700" lIns="91425" spcFirstLastPara="1" rIns="91425" wrap="square" tIns="45700">
            <a:spAutoFit/>
          </a:bodyPr>
          <a:lstStyle/>
          <a:p>
            <a:pPr indent="0" lvl="0" marL="0" marR="0" rtl="0" algn="l">
              <a:spcBef>
                <a:spcPts val="0"/>
              </a:spcBef>
              <a:spcAft>
                <a:spcPts val="0"/>
              </a:spcAft>
              <a:buNone/>
            </a:pPr>
            <a:r>
              <a:rPr b="1" lang="en-US" sz="5400">
                <a:solidFill>
                  <a:srgbClr val="39A1BF"/>
                </a:solidFill>
                <a:latin typeface="Arial Black"/>
                <a:ea typeface="Arial Black"/>
                <a:cs typeface="Arial Black"/>
                <a:sym typeface="Arial Black"/>
              </a:rPr>
              <a:t>5</a:t>
            </a:r>
            <a:endParaRPr/>
          </a:p>
        </p:txBody>
      </p:sp>
      <p:sp>
        <p:nvSpPr>
          <p:cNvPr id="164" name="Google Shape;164;p14"/>
          <p:cNvSpPr txBox="1"/>
          <p:nvPr/>
        </p:nvSpPr>
        <p:spPr>
          <a:xfrm>
            <a:off x="10804973" y="4544252"/>
            <a:ext cx="574431" cy="923330"/>
          </a:xfrm>
          <a:prstGeom prst="rect">
            <a:avLst/>
          </a:prstGeom>
          <a:noFill/>
          <a:ln>
            <a:noFill/>
          </a:ln>
        </p:spPr>
        <p:txBody>
          <a:bodyPr anchorCtr="1" anchor="b" bIns="45700" lIns="91425" spcFirstLastPara="1" rIns="91425" wrap="square" tIns="45700">
            <a:spAutoFit/>
          </a:bodyPr>
          <a:lstStyle/>
          <a:p>
            <a:pPr indent="0" lvl="0" marL="0" marR="0" rtl="0" algn="l">
              <a:spcBef>
                <a:spcPts val="0"/>
              </a:spcBef>
              <a:spcAft>
                <a:spcPts val="0"/>
              </a:spcAft>
              <a:buNone/>
            </a:pPr>
            <a:r>
              <a:rPr b="1" lang="en-US" sz="5400">
                <a:solidFill>
                  <a:srgbClr val="A74A7A"/>
                </a:solidFill>
                <a:latin typeface="Arial Black"/>
                <a:ea typeface="Arial Black"/>
                <a:cs typeface="Arial Black"/>
                <a:sym typeface="Arial Black"/>
              </a:rPr>
              <a:t>6</a:t>
            </a:r>
            <a:endParaRPr/>
          </a:p>
        </p:txBody>
      </p:sp>
      <p:pic>
        <p:nvPicPr>
          <p:cNvPr id="165" name="Google Shape;165;p14"/>
          <p:cNvPicPr preferRelativeResize="0"/>
          <p:nvPr/>
        </p:nvPicPr>
        <p:blipFill rotWithShape="1">
          <a:blip r:embed="rId4">
            <a:alphaModFix/>
          </a:blip>
          <a:srcRect b="0" l="0" r="0" t="0"/>
          <a:stretch/>
        </p:blipFill>
        <p:spPr>
          <a:xfrm>
            <a:off x="-120935" y="4576628"/>
            <a:ext cx="914400" cy="914400"/>
          </a:xfrm>
          <a:prstGeom prst="rect">
            <a:avLst/>
          </a:prstGeom>
          <a:noFill/>
          <a:ln>
            <a:noFill/>
          </a:ln>
        </p:spPr>
      </p:pic>
      <p:pic>
        <p:nvPicPr>
          <p:cNvPr id="166" name="Google Shape;166;p14"/>
          <p:cNvPicPr preferRelativeResize="0"/>
          <p:nvPr/>
        </p:nvPicPr>
        <p:blipFill rotWithShape="1">
          <a:blip r:embed="rId5">
            <a:alphaModFix/>
          </a:blip>
          <a:srcRect b="0" l="0" r="0" t="0"/>
          <a:stretch/>
        </p:blipFill>
        <p:spPr>
          <a:xfrm>
            <a:off x="-140162" y="1784518"/>
            <a:ext cx="914400" cy="914400"/>
          </a:xfrm>
          <a:prstGeom prst="rect">
            <a:avLst/>
          </a:prstGeom>
          <a:noFill/>
          <a:ln>
            <a:noFill/>
          </a:ln>
        </p:spPr>
      </p:pic>
      <p:pic>
        <p:nvPicPr>
          <p:cNvPr id="167" name="Google Shape;167;p14"/>
          <p:cNvPicPr preferRelativeResize="0"/>
          <p:nvPr/>
        </p:nvPicPr>
        <p:blipFill rotWithShape="1">
          <a:blip r:embed="rId6">
            <a:alphaModFix/>
          </a:blip>
          <a:srcRect b="0" l="0" r="0" t="0"/>
          <a:stretch/>
        </p:blipFill>
        <p:spPr>
          <a:xfrm>
            <a:off x="11453591" y="1686529"/>
            <a:ext cx="952500" cy="952500"/>
          </a:xfrm>
          <a:prstGeom prst="rect">
            <a:avLst/>
          </a:prstGeom>
          <a:noFill/>
          <a:ln>
            <a:noFill/>
          </a:ln>
        </p:spPr>
      </p:pic>
      <p:pic>
        <p:nvPicPr>
          <p:cNvPr id="168" name="Google Shape;168;p14"/>
          <p:cNvPicPr preferRelativeResize="0"/>
          <p:nvPr/>
        </p:nvPicPr>
        <p:blipFill rotWithShape="1">
          <a:blip r:embed="rId7">
            <a:alphaModFix/>
          </a:blip>
          <a:srcRect b="0" l="0" r="0" t="0"/>
          <a:stretch/>
        </p:blipFill>
        <p:spPr>
          <a:xfrm>
            <a:off x="11474624" y="4507821"/>
            <a:ext cx="914400" cy="914400"/>
          </a:xfrm>
          <a:prstGeom prst="rect">
            <a:avLst/>
          </a:prstGeom>
          <a:noFill/>
          <a:ln>
            <a:noFill/>
          </a:ln>
        </p:spPr>
      </p:pic>
      <p:pic>
        <p:nvPicPr>
          <p:cNvPr id="169" name="Google Shape;169;p14"/>
          <p:cNvPicPr preferRelativeResize="0"/>
          <p:nvPr/>
        </p:nvPicPr>
        <p:blipFill rotWithShape="1">
          <a:blip r:embed="rId8">
            <a:alphaModFix/>
          </a:blip>
          <a:srcRect b="0" l="0" r="0" t="0"/>
          <a:stretch/>
        </p:blipFill>
        <p:spPr>
          <a:xfrm flipH="1">
            <a:off x="-248588" y="3104476"/>
            <a:ext cx="1035471" cy="103547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Vision and Mission">
  <p:cSld name="1_Vision and Mission">
    <p:spTree>
      <p:nvGrpSpPr>
        <p:cNvPr id="170" name="Shape 170"/>
        <p:cNvGrpSpPr/>
        <p:nvPr/>
      </p:nvGrpSpPr>
      <p:grpSpPr>
        <a:xfrm>
          <a:off x="0" y="0"/>
          <a:ext cx="0" cy="0"/>
          <a:chOff x="0" y="0"/>
          <a:chExt cx="0" cy="0"/>
        </a:xfrm>
      </p:grpSpPr>
      <p:sp>
        <p:nvSpPr>
          <p:cNvPr id="171" name="Google Shape;171;p15"/>
          <p:cNvSpPr txBox="1"/>
          <p:nvPr>
            <p:ph type="title"/>
          </p:nvPr>
        </p:nvSpPr>
        <p:spPr>
          <a:xfrm>
            <a:off x="396853" y="295851"/>
            <a:ext cx="10574358" cy="37133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3B71"/>
              </a:buClr>
              <a:buSzPts val="2400"/>
              <a:buFont typeface="Arial"/>
              <a:buNone/>
              <a:defRPr b="1" sz="2400">
                <a:solidFill>
                  <a:srgbClr val="003B7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15"/>
          <p:cNvSpPr txBox="1"/>
          <p:nvPr>
            <p:ph idx="12" type="sldNum"/>
          </p:nvPr>
        </p:nvSpPr>
        <p:spPr>
          <a:xfrm>
            <a:off x="11034273" y="302063"/>
            <a:ext cx="729343" cy="38029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2800">
                <a:solidFill>
                  <a:srgbClr val="5FAADE"/>
                </a:solidFill>
                <a:latin typeface="Arial"/>
                <a:ea typeface="Arial"/>
                <a:cs typeface="Arial"/>
                <a:sym typeface="Arial"/>
              </a:defRPr>
            </a:lvl1pPr>
            <a:lvl2pPr indent="0" lvl="1" marL="0" algn="r">
              <a:spcBef>
                <a:spcPts val="0"/>
              </a:spcBef>
              <a:buNone/>
              <a:defRPr b="1" sz="2800">
                <a:solidFill>
                  <a:srgbClr val="5FAADE"/>
                </a:solidFill>
                <a:latin typeface="Arial"/>
                <a:ea typeface="Arial"/>
                <a:cs typeface="Arial"/>
                <a:sym typeface="Arial"/>
              </a:defRPr>
            </a:lvl2pPr>
            <a:lvl3pPr indent="0" lvl="2" marL="0" algn="r">
              <a:spcBef>
                <a:spcPts val="0"/>
              </a:spcBef>
              <a:buNone/>
              <a:defRPr b="1" sz="2800">
                <a:solidFill>
                  <a:srgbClr val="5FAADE"/>
                </a:solidFill>
                <a:latin typeface="Arial"/>
                <a:ea typeface="Arial"/>
                <a:cs typeface="Arial"/>
                <a:sym typeface="Arial"/>
              </a:defRPr>
            </a:lvl3pPr>
            <a:lvl4pPr indent="0" lvl="3" marL="0" algn="r">
              <a:spcBef>
                <a:spcPts val="0"/>
              </a:spcBef>
              <a:buNone/>
              <a:defRPr b="1" sz="2800">
                <a:solidFill>
                  <a:srgbClr val="5FAADE"/>
                </a:solidFill>
                <a:latin typeface="Arial"/>
                <a:ea typeface="Arial"/>
                <a:cs typeface="Arial"/>
                <a:sym typeface="Arial"/>
              </a:defRPr>
            </a:lvl4pPr>
            <a:lvl5pPr indent="0" lvl="4" marL="0" algn="r">
              <a:spcBef>
                <a:spcPts val="0"/>
              </a:spcBef>
              <a:buNone/>
              <a:defRPr b="1" sz="2800">
                <a:solidFill>
                  <a:srgbClr val="5FAADE"/>
                </a:solidFill>
                <a:latin typeface="Arial"/>
                <a:ea typeface="Arial"/>
                <a:cs typeface="Arial"/>
                <a:sym typeface="Arial"/>
              </a:defRPr>
            </a:lvl5pPr>
            <a:lvl6pPr indent="0" lvl="5" marL="0" algn="r">
              <a:spcBef>
                <a:spcPts val="0"/>
              </a:spcBef>
              <a:buNone/>
              <a:defRPr b="1" sz="2800">
                <a:solidFill>
                  <a:srgbClr val="5FAADE"/>
                </a:solidFill>
                <a:latin typeface="Arial"/>
                <a:ea typeface="Arial"/>
                <a:cs typeface="Arial"/>
                <a:sym typeface="Arial"/>
              </a:defRPr>
            </a:lvl6pPr>
            <a:lvl7pPr indent="0" lvl="6" marL="0" algn="r">
              <a:spcBef>
                <a:spcPts val="0"/>
              </a:spcBef>
              <a:buNone/>
              <a:defRPr b="1" sz="2800">
                <a:solidFill>
                  <a:srgbClr val="5FAADE"/>
                </a:solidFill>
                <a:latin typeface="Arial"/>
                <a:ea typeface="Arial"/>
                <a:cs typeface="Arial"/>
                <a:sym typeface="Arial"/>
              </a:defRPr>
            </a:lvl7pPr>
            <a:lvl8pPr indent="0" lvl="7" marL="0" algn="r">
              <a:spcBef>
                <a:spcPts val="0"/>
              </a:spcBef>
              <a:buNone/>
              <a:defRPr b="1" sz="2800">
                <a:solidFill>
                  <a:srgbClr val="5FAADE"/>
                </a:solidFill>
                <a:latin typeface="Arial"/>
                <a:ea typeface="Arial"/>
                <a:cs typeface="Arial"/>
                <a:sym typeface="Arial"/>
              </a:defRPr>
            </a:lvl8pPr>
            <a:lvl9pPr indent="0" lvl="8" marL="0" algn="r">
              <a:spcBef>
                <a:spcPts val="0"/>
              </a:spcBef>
              <a:buNone/>
              <a:defRPr b="1" sz="2800">
                <a:solidFill>
                  <a:srgbClr val="5FAA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73" name="Google Shape;173;p15"/>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Mississi[ppi Department of Education logo" id="174" name="Google Shape;174;p15"/>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
        <p:nvSpPr>
          <p:cNvPr id="175" name="Google Shape;175;p15"/>
          <p:cNvSpPr/>
          <p:nvPr/>
        </p:nvSpPr>
        <p:spPr>
          <a:xfrm>
            <a:off x="2891808" y="2097742"/>
            <a:ext cx="3822087" cy="3402105"/>
          </a:xfrm>
          <a:prstGeom prst="rect">
            <a:avLst/>
          </a:prstGeom>
          <a:solidFill>
            <a:srgbClr val="D1ED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5"/>
          <p:cNvSpPr txBox="1"/>
          <p:nvPr/>
        </p:nvSpPr>
        <p:spPr>
          <a:xfrm>
            <a:off x="3050742" y="2208305"/>
            <a:ext cx="3663153" cy="2827909"/>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525252"/>
              </a:buClr>
              <a:buSzPts val="2000"/>
              <a:buFont typeface="Arial"/>
              <a:buNone/>
            </a:pPr>
            <a:r>
              <a:rPr lang="en-US" sz="2000">
                <a:solidFill>
                  <a:srgbClr val="525252"/>
                </a:solidFill>
                <a:latin typeface="Arial"/>
                <a:ea typeface="Arial"/>
                <a:cs typeface="Arial"/>
                <a:sym typeface="Arial"/>
              </a:rPr>
              <a:t>To create a world-class educational system that gives students the knowledge and skills to be successful in college and the workforce, </a:t>
            </a:r>
            <a:br>
              <a:rPr lang="en-US" sz="2000">
                <a:solidFill>
                  <a:srgbClr val="525252"/>
                </a:solidFill>
                <a:latin typeface="Arial"/>
                <a:ea typeface="Arial"/>
                <a:cs typeface="Arial"/>
                <a:sym typeface="Arial"/>
              </a:rPr>
            </a:br>
            <a:r>
              <a:rPr lang="en-US" sz="2000">
                <a:solidFill>
                  <a:srgbClr val="525252"/>
                </a:solidFill>
                <a:latin typeface="Arial"/>
                <a:ea typeface="Arial"/>
                <a:cs typeface="Arial"/>
                <a:sym typeface="Arial"/>
              </a:rPr>
              <a:t>and to flourish as parents </a:t>
            </a:r>
            <a:br>
              <a:rPr lang="en-US" sz="2000">
                <a:solidFill>
                  <a:srgbClr val="525252"/>
                </a:solidFill>
                <a:latin typeface="Arial"/>
                <a:ea typeface="Arial"/>
                <a:cs typeface="Arial"/>
                <a:sym typeface="Arial"/>
              </a:rPr>
            </a:br>
            <a:r>
              <a:rPr lang="en-US" sz="2000">
                <a:solidFill>
                  <a:srgbClr val="525252"/>
                </a:solidFill>
                <a:latin typeface="Arial"/>
                <a:ea typeface="Arial"/>
                <a:cs typeface="Arial"/>
                <a:sym typeface="Arial"/>
              </a:rPr>
              <a:t>and citizens</a:t>
            </a:r>
            <a:endParaRPr/>
          </a:p>
        </p:txBody>
      </p:sp>
      <p:sp>
        <p:nvSpPr>
          <p:cNvPr id="177" name="Google Shape;177;p15"/>
          <p:cNvSpPr txBox="1"/>
          <p:nvPr/>
        </p:nvSpPr>
        <p:spPr>
          <a:xfrm>
            <a:off x="2838019" y="1062333"/>
            <a:ext cx="2971800" cy="68234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003B71"/>
              </a:buClr>
              <a:buSzPts val="4800"/>
              <a:buFont typeface="Arial Black"/>
              <a:buNone/>
            </a:pPr>
            <a:r>
              <a:rPr b="1" lang="en-US" sz="4800">
                <a:solidFill>
                  <a:srgbClr val="003B71"/>
                </a:solidFill>
                <a:latin typeface="Arial Black"/>
                <a:ea typeface="Arial Black"/>
                <a:cs typeface="Arial Black"/>
                <a:sym typeface="Arial Black"/>
              </a:rPr>
              <a:t>VISION</a:t>
            </a:r>
            <a:endParaRPr b="1" sz="4400">
              <a:solidFill>
                <a:srgbClr val="003B71"/>
              </a:solidFill>
              <a:latin typeface="Arial Black"/>
              <a:ea typeface="Arial Black"/>
              <a:cs typeface="Arial Black"/>
              <a:sym typeface="Arial Black"/>
            </a:endParaRPr>
          </a:p>
        </p:txBody>
      </p:sp>
      <p:sp>
        <p:nvSpPr>
          <p:cNvPr id="178" name="Google Shape;178;p15"/>
          <p:cNvSpPr/>
          <p:nvPr/>
        </p:nvSpPr>
        <p:spPr>
          <a:xfrm>
            <a:off x="2891808" y="1855235"/>
            <a:ext cx="3822087" cy="242507"/>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5"/>
          <p:cNvSpPr/>
          <p:nvPr/>
        </p:nvSpPr>
        <p:spPr>
          <a:xfrm>
            <a:off x="7343099" y="2097742"/>
            <a:ext cx="3822087" cy="3402106"/>
          </a:xfrm>
          <a:prstGeom prst="rect">
            <a:avLst/>
          </a:prstGeom>
          <a:solidFill>
            <a:srgbClr val="D1ED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5"/>
          <p:cNvSpPr txBox="1"/>
          <p:nvPr/>
        </p:nvSpPr>
        <p:spPr>
          <a:xfrm>
            <a:off x="7573425" y="2208305"/>
            <a:ext cx="3591761" cy="2538508"/>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525252"/>
              </a:buClr>
              <a:buSzPts val="2000"/>
              <a:buFont typeface="Arial"/>
              <a:buNone/>
            </a:pPr>
            <a:r>
              <a:rPr lang="en-US" sz="2000">
                <a:solidFill>
                  <a:srgbClr val="525252"/>
                </a:solidFill>
                <a:latin typeface="Arial"/>
                <a:ea typeface="Arial"/>
                <a:cs typeface="Arial"/>
                <a:sym typeface="Arial"/>
              </a:rPr>
              <a:t>To provide leadership </a:t>
            </a:r>
            <a:br>
              <a:rPr lang="en-US" sz="2000">
                <a:solidFill>
                  <a:srgbClr val="525252"/>
                </a:solidFill>
                <a:latin typeface="Arial"/>
                <a:ea typeface="Arial"/>
                <a:cs typeface="Arial"/>
                <a:sym typeface="Arial"/>
              </a:rPr>
            </a:br>
            <a:r>
              <a:rPr lang="en-US" sz="2000">
                <a:solidFill>
                  <a:srgbClr val="525252"/>
                </a:solidFill>
                <a:latin typeface="Arial"/>
                <a:ea typeface="Arial"/>
                <a:cs typeface="Arial"/>
                <a:sym typeface="Arial"/>
              </a:rPr>
              <a:t>through the development of policy and accountability systems so that all students are prepared to compete in </a:t>
            </a:r>
            <a:br>
              <a:rPr lang="en-US" sz="2000">
                <a:solidFill>
                  <a:srgbClr val="525252"/>
                </a:solidFill>
                <a:latin typeface="Arial"/>
                <a:ea typeface="Arial"/>
                <a:cs typeface="Arial"/>
                <a:sym typeface="Arial"/>
              </a:rPr>
            </a:br>
            <a:r>
              <a:rPr lang="en-US" sz="2000">
                <a:solidFill>
                  <a:srgbClr val="525252"/>
                </a:solidFill>
                <a:latin typeface="Arial"/>
                <a:ea typeface="Arial"/>
                <a:cs typeface="Arial"/>
                <a:sym typeface="Arial"/>
              </a:rPr>
              <a:t>the global community</a:t>
            </a:r>
            <a:endParaRPr/>
          </a:p>
        </p:txBody>
      </p:sp>
      <p:sp>
        <p:nvSpPr>
          <p:cNvPr id="181" name="Google Shape;181;p15"/>
          <p:cNvSpPr txBox="1"/>
          <p:nvPr/>
        </p:nvSpPr>
        <p:spPr>
          <a:xfrm>
            <a:off x="7227283" y="1048886"/>
            <a:ext cx="3743927" cy="68234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EF3A5B"/>
              </a:buClr>
              <a:buSzPts val="4800"/>
              <a:buFont typeface="Arial Black"/>
              <a:buNone/>
            </a:pPr>
            <a:r>
              <a:rPr b="1" lang="en-US" sz="4800">
                <a:solidFill>
                  <a:srgbClr val="EF3A5B"/>
                </a:solidFill>
                <a:latin typeface="Arial Black"/>
                <a:ea typeface="Arial Black"/>
                <a:cs typeface="Arial Black"/>
                <a:sym typeface="Arial Black"/>
              </a:rPr>
              <a:t>MISSION</a:t>
            </a:r>
            <a:endParaRPr b="1" sz="4400">
              <a:solidFill>
                <a:srgbClr val="EF3A5B"/>
              </a:solidFill>
              <a:latin typeface="Arial Black"/>
              <a:ea typeface="Arial Black"/>
              <a:cs typeface="Arial Black"/>
              <a:sym typeface="Arial Black"/>
            </a:endParaRPr>
          </a:p>
        </p:txBody>
      </p:sp>
      <p:sp>
        <p:nvSpPr>
          <p:cNvPr id="182" name="Google Shape;182;p15"/>
          <p:cNvSpPr/>
          <p:nvPr/>
        </p:nvSpPr>
        <p:spPr>
          <a:xfrm>
            <a:off x="7343099" y="1855235"/>
            <a:ext cx="3822087" cy="242507"/>
          </a:xfrm>
          <a:prstGeom prst="rect">
            <a:avLst/>
          </a:prstGeom>
          <a:solidFill>
            <a:srgbClr val="EF3A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CF0A2C"/>
              </a:solidFill>
              <a:latin typeface="Calibri"/>
              <a:ea typeface="Calibri"/>
              <a:cs typeface="Calibri"/>
              <a:sym typeface="Calibri"/>
            </a:endParaRPr>
          </a:p>
        </p:txBody>
      </p:sp>
      <p:pic>
        <p:nvPicPr>
          <p:cNvPr id="183" name="Google Shape;183;p15"/>
          <p:cNvPicPr preferRelativeResize="0"/>
          <p:nvPr/>
        </p:nvPicPr>
        <p:blipFill rotWithShape="1">
          <a:blip r:embed="rId3">
            <a:alphaModFix/>
          </a:blip>
          <a:srcRect b="0" l="0" r="0" t="0"/>
          <a:stretch/>
        </p:blipFill>
        <p:spPr>
          <a:xfrm>
            <a:off x="-200166" y="3058273"/>
            <a:ext cx="3171441" cy="3171441"/>
          </a:xfrm>
          <a:prstGeom prst="rect">
            <a:avLst/>
          </a:prstGeom>
          <a:noFill/>
          <a:ln>
            <a:noFill/>
          </a:ln>
        </p:spPr>
      </p:pic>
      <p:cxnSp>
        <p:nvCxnSpPr>
          <p:cNvPr id="184" name="Google Shape;184;p15"/>
          <p:cNvCxnSpPr/>
          <p:nvPr/>
        </p:nvCxnSpPr>
        <p:spPr>
          <a:xfrm rot="10800000">
            <a:off x="491447" y="733806"/>
            <a:ext cx="11209106" cy="0"/>
          </a:xfrm>
          <a:prstGeom prst="straightConnector1">
            <a:avLst/>
          </a:prstGeom>
          <a:noFill/>
          <a:ln cap="flat" cmpd="sng" w="9525">
            <a:solidFill>
              <a:srgbClr val="7F7F7F"/>
            </a:solidFill>
            <a:prstDash val="solid"/>
            <a:miter lim="800000"/>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Transition_1">
  <p:cSld name="Color Transition_1">
    <p:spTree>
      <p:nvGrpSpPr>
        <p:cNvPr id="185" name="Shape 185"/>
        <p:cNvGrpSpPr/>
        <p:nvPr/>
      </p:nvGrpSpPr>
      <p:grpSpPr>
        <a:xfrm>
          <a:off x="0" y="0"/>
          <a:ext cx="0" cy="0"/>
          <a:chOff x="0" y="0"/>
          <a:chExt cx="0" cy="0"/>
        </a:xfrm>
      </p:grpSpPr>
      <p:sp>
        <p:nvSpPr>
          <p:cNvPr id="186" name="Google Shape;186;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89" name="Google Shape;189;p16"/>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6"/>
          <p:cNvSpPr/>
          <p:nvPr/>
        </p:nvSpPr>
        <p:spPr>
          <a:xfrm>
            <a:off x="838200" y="3163088"/>
            <a:ext cx="5478416" cy="265912"/>
          </a:xfrm>
          <a:prstGeom prst="rect">
            <a:avLst/>
          </a:prstGeom>
          <a:solidFill>
            <a:srgbClr val="EF3A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3A5B"/>
              </a:solidFill>
              <a:latin typeface="Calibri"/>
              <a:ea typeface="Calibri"/>
              <a:cs typeface="Calibri"/>
              <a:sym typeface="Calibri"/>
            </a:endParaRPr>
          </a:p>
        </p:txBody>
      </p:sp>
      <p:sp>
        <p:nvSpPr>
          <p:cNvPr id="191" name="Google Shape;191;p16"/>
          <p:cNvSpPr txBox="1"/>
          <p:nvPr>
            <p:ph type="ctrTitle"/>
          </p:nvPr>
        </p:nvSpPr>
        <p:spPr>
          <a:xfrm>
            <a:off x="838200" y="835572"/>
            <a:ext cx="10050416" cy="211930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EF3A5B"/>
              </a:buClr>
              <a:buSzPts val="8000"/>
              <a:buFont typeface="Arial"/>
              <a:buNone/>
              <a:defRPr b="1" sz="8000">
                <a:solidFill>
                  <a:srgbClr val="EF3A5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2" name="Google Shape;192;p16"/>
          <p:cNvSpPr txBox="1"/>
          <p:nvPr>
            <p:ph idx="1" type="body"/>
          </p:nvPr>
        </p:nvSpPr>
        <p:spPr>
          <a:xfrm>
            <a:off x="838200" y="3746980"/>
            <a:ext cx="10050416" cy="5556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Mississi[ppi Department of Education logo" id="193" name="Google Shape;193;p16"/>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Transition_6">
  <p:cSld name="Color Transition_6">
    <p:spTree>
      <p:nvGrpSpPr>
        <p:cNvPr id="194" name="Shape 194"/>
        <p:cNvGrpSpPr/>
        <p:nvPr/>
      </p:nvGrpSpPr>
      <p:grpSpPr>
        <a:xfrm>
          <a:off x="0" y="0"/>
          <a:ext cx="0" cy="0"/>
          <a:chOff x="0" y="0"/>
          <a:chExt cx="0" cy="0"/>
        </a:xfrm>
      </p:grpSpPr>
      <p:sp>
        <p:nvSpPr>
          <p:cNvPr id="195" name="Google Shape;195;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98" name="Google Shape;198;p17"/>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7"/>
          <p:cNvSpPr/>
          <p:nvPr/>
        </p:nvSpPr>
        <p:spPr>
          <a:xfrm>
            <a:off x="838200" y="3163088"/>
            <a:ext cx="5478416" cy="265912"/>
          </a:xfrm>
          <a:prstGeom prst="rect">
            <a:avLst/>
          </a:prstGeom>
          <a:solidFill>
            <a:srgbClr val="A74A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3A5B"/>
              </a:solidFill>
              <a:latin typeface="Calibri"/>
              <a:ea typeface="Calibri"/>
              <a:cs typeface="Calibri"/>
              <a:sym typeface="Calibri"/>
            </a:endParaRPr>
          </a:p>
        </p:txBody>
      </p:sp>
      <p:sp>
        <p:nvSpPr>
          <p:cNvPr id="200" name="Google Shape;200;p17"/>
          <p:cNvSpPr txBox="1"/>
          <p:nvPr>
            <p:ph type="ctrTitle"/>
          </p:nvPr>
        </p:nvSpPr>
        <p:spPr>
          <a:xfrm>
            <a:off x="838200" y="835572"/>
            <a:ext cx="10050416" cy="211930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74A7A"/>
              </a:buClr>
              <a:buSzPts val="8000"/>
              <a:buFont typeface="Arial"/>
              <a:buNone/>
              <a:defRPr b="1" sz="8000">
                <a:solidFill>
                  <a:srgbClr val="A74A7A"/>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1" name="Google Shape;201;p17"/>
          <p:cNvSpPr txBox="1"/>
          <p:nvPr>
            <p:ph idx="1" type="body"/>
          </p:nvPr>
        </p:nvSpPr>
        <p:spPr>
          <a:xfrm>
            <a:off x="838200" y="3746980"/>
            <a:ext cx="10050416" cy="5556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Mississi[ppi Department of Education logo" id="202" name="Google Shape;202;p17"/>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p:cSld name="Final Slide">
    <p:spTree>
      <p:nvGrpSpPr>
        <p:cNvPr id="203" name="Shape 203"/>
        <p:cNvGrpSpPr/>
        <p:nvPr/>
      </p:nvGrpSpPr>
      <p:grpSpPr>
        <a:xfrm>
          <a:off x="0" y="0"/>
          <a:ext cx="0" cy="0"/>
          <a:chOff x="0" y="0"/>
          <a:chExt cx="0" cy="0"/>
        </a:xfrm>
      </p:grpSpPr>
      <p:sp>
        <p:nvSpPr>
          <p:cNvPr id="204" name="Google Shape;204;p18"/>
          <p:cNvSpPr txBox="1"/>
          <p:nvPr>
            <p:ph idx="12" type="sldNum"/>
          </p:nvPr>
        </p:nvSpPr>
        <p:spPr>
          <a:xfrm>
            <a:off x="9138920" y="260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2800">
                <a:solidFill>
                  <a:srgbClr val="5FAADE"/>
                </a:solidFill>
                <a:latin typeface="Arial"/>
                <a:ea typeface="Arial"/>
                <a:cs typeface="Arial"/>
                <a:sym typeface="Arial"/>
              </a:defRPr>
            </a:lvl1pPr>
            <a:lvl2pPr indent="0" lvl="1" marL="0" algn="r">
              <a:spcBef>
                <a:spcPts val="0"/>
              </a:spcBef>
              <a:buNone/>
              <a:defRPr b="1" sz="2800">
                <a:solidFill>
                  <a:srgbClr val="5FAADE"/>
                </a:solidFill>
                <a:latin typeface="Arial"/>
                <a:ea typeface="Arial"/>
                <a:cs typeface="Arial"/>
                <a:sym typeface="Arial"/>
              </a:defRPr>
            </a:lvl2pPr>
            <a:lvl3pPr indent="0" lvl="2" marL="0" algn="r">
              <a:spcBef>
                <a:spcPts val="0"/>
              </a:spcBef>
              <a:buNone/>
              <a:defRPr b="1" sz="2800">
                <a:solidFill>
                  <a:srgbClr val="5FAADE"/>
                </a:solidFill>
                <a:latin typeface="Arial"/>
                <a:ea typeface="Arial"/>
                <a:cs typeface="Arial"/>
                <a:sym typeface="Arial"/>
              </a:defRPr>
            </a:lvl3pPr>
            <a:lvl4pPr indent="0" lvl="3" marL="0" algn="r">
              <a:spcBef>
                <a:spcPts val="0"/>
              </a:spcBef>
              <a:buNone/>
              <a:defRPr b="1" sz="2800">
                <a:solidFill>
                  <a:srgbClr val="5FAADE"/>
                </a:solidFill>
                <a:latin typeface="Arial"/>
                <a:ea typeface="Arial"/>
                <a:cs typeface="Arial"/>
                <a:sym typeface="Arial"/>
              </a:defRPr>
            </a:lvl4pPr>
            <a:lvl5pPr indent="0" lvl="4" marL="0" algn="r">
              <a:spcBef>
                <a:spcPts val="0"/>
              </a:spcBef>
              <a:buNone/>
              <a:defRPr b="1" sz="2800">
                <a:solidFill>
                  <a:srgbClr val="5FAADE"/>
                </a:solidFill>
                <a:latin typeface="Arial"/>
                <a:ea typeface="Arial"/>
                <a:cs typeface="Arial"/>
                <a:sym typeface="Arial"/>
              </a:defRPr>
            </a:lvl5pPr>
            <a:lvl6pPr indent="0" lvl="5" marL="0" algn="r">
              <a:spcBef>
                <a:spcPts val="0"/>
              </a:spcBef>
              <a:buNone/>
              <a:defRPr b="1" sz="2800">
                <a:solidFill>
                  <a:srgbClr val="5FAADE"/>
                </a:solidFill>
                <a:latin typeface="Arial"/>
                <a:ea typeface="Arial"/>
                <a:cs typeface="Arial"/>
                <a:sym typeface="Arial"/>
              </a:defRPr>
            </a:lvl6pPr>
            <a:lvl7pPr indent="0" lvl="6" marL="0" algn="r">
              <a:spcBef>
                <a:spcPts val="0"/>
              </a:spcBef>
              <a:buNone/>
              <a:defRPr b="1" sz="2800">
                <a:solidFill>
                  <a:srgbClr val="5FAADE"/>
                </a:solidFill>
                <a:latin typeface="Arial"/>
                <a:ea typeface="Arial"/>
                <a:cs typeface="Arial"/>
                <a:sym typeface="Arial"/>
              </a:defRPr>
            </a:lvl7pPr>
            <a:lvl8pPr indent="0" lvl="7" marL="0" algn="r">
              <a:spcBef>
                <a:spcPts val="0"/>
              </a:spcBef>
              <a:buNone/>
              <a:defRPr b="1" sz="2800">
                <a:solidFill>
                  <a:srgbClr val="5FAADE"/>
                </a:solidFill>
                <a:latin typeface="Arial"/>
                <a:ea typeface="Arial"/>
                <a:cs typeface="Arial"/>
                <a:sym typeface="Arial"/>
              </a:defRPr>
            </a:lvl8pPr>
            <a:lvl9pPr indent="0" lvl="8" marL="0" algn="r">
              <a:spcBef>
                <a:spcPts val="0"/>
              </a:spcBef>
              <a:buNone/>
              <a:defRPr b="1" sz="2800">
                <a:solidFill>
                  <a:srgbClr val="5FAA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05" name="Google Shape;205;p18"/>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text, sign&#10;&#10;Description automatically generated" id="206" name="Google Shape;206;p18"/>
          <p:cNvPicPr preferRelativeResize="0"/>
          <p:nvPr/>
        </p:nvPicPr>
        <p:blipFill rotWithShape="1">
          <a:blip r:embed="rId2">
            <a:alphaModFix/>
          </a:blip>
          <a:srcRect b="0" l="0" r="0" t="0"/>
          <a:stretch/>
        </p:blipFill>
        <p:spPr>
          <a:xfrm>
            <a:off x="9040906" y="4746632"/>
            <a:ext cx="2837793" cy="1097280"/>
          </a:xfrm>
          <a:prstGeom prst="rect">
            <a:avLst/>
          </a:prstGeom>
          <a:noFill/>
          <a:ln>
            <a:noFill/>
          </a:ln>
        </p:spPr>
      </p:pic>
      <p:pic>
        <p:nvPicPr>
          <p:cNvPr descr="A black and white logo&#10;&#10;Description automatically generated with low confidence" id="207" name="Google Shape;207;p18"/>
          <p:cNvPicPr preferRelativeResize="0"/>
          <p:nvPr/>
        </p:nvPicPr>
        <p:blipFill rotWithShape="1">
          <a:blip r:embed="rId3">
            <a:alphaModFix/>
          </a:blip>
          <a:srcRect b="0" l="0" r="0" t="0"/>
          <a:stretch/>
        </p:blipFill>
        <p:spPr>
          <a:xfrm>
            <a:off x="10229626" y="6254936"/>
            <a:ext cx="1554480" cy="457200"/>
          </a:xfrm>
          <a:prstGeom prst="rect">
            <a:avLst/>
          </a:prstGeom>
          <a:noFill/>
          <a:ln>
            <a:noFill/>
          </a:ln>
        </p:spPr>
      </p:pic>
      <p:sp>
        <p:nvSpPr>
          <p:cNvPr id="208" name="Google Shape;208;p18"/>
          <p:cNvSpPr/>
          <p:nvPr/>
        </p:nvSpPr>
        <p:spPr>
          <a:xfrm>
            <a:off x="617584" y="1556185"/>
            <a:ext cx="3822087" cy="242507"/>
          </a:xfrm>
          <a:prstGeom prst="rect">
            <a:avLst/>
          </a:prstGeom>
          <a:solidFill>
            <a:srgbClr val="EF3A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3A5B"/>
              </a:solidFill>
              <a:latin typeface="Calibri"/>
              <a:ea typeface="Calibri"/>
              <a:cs typeface="Calibri"/>
              <a:sym typeface="Calibri"/>
            </a:endParaRPr>
          </a:p>
        </p:txBody>
      </p:sp>
      <p:sp>
        <p:nvSpPr>
          <p:cNvPr id="209" name="Google Shape;209;p18"/>
          <p:cNvSpPr/>
          <p:nvPr/>
        </p:nvSpPr>
        <p:spPr>
          <a:xfrm>
            <a:off x="10566401" y="4436342"/>
            <a:ext cx="1625600" cy="365125"/>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Arial"/>
                <a:ea typeface="Arial"/>
                <a:cs typeface="Arial"/>
                <a:sym typeface="Arial"/>
              </a:rPr>
              <a:t>mdek12.org</a:t>
            </a:r>
            <a:endParaRPr/>
          </a:p>
        </p:txBody>
      </p:sp>
      <p:sp>
        <p:nvSpPr>
          <p:cNvPr id="210" name="Google Shape;210;p18"/>
          <p:cNvSpPr txBox="1"/>
          <p:nvPr>
            <p:ph idx="1" type="body"/>
          </p:nvPr>
        </p:nvSpPr>
        <p:spPr>
          <a:xfrm>
            <a:off x="504401" y="2994888"/>
            <a:ext cx="5011980" cy="86822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2400"/>
              <a:buNone/>
              <a:defRPr sz="2400">
                <a:solidFill>
                  <a:srgbClr val="7F7F7F"/>
                </a:solidFill>
                <a:latin typeface="Arial"/>
                <a:ea typeface="Arial"/>
                <a:cs typeface="Arial"/>
                <a:sym typeface="Arial"/>
              </a:defRPr>
            </a:lvl1pPr>
            <a:lvl2pPr indent="-381000" lvl="1" marL="914400" algn="l">
              <a:lnSpc>
                <a:spcPct val="90000"/>
              </a:lnSpc>
              <a:spcBef>
                <a:spcPts val="500"/>
              </a:spcBef>
              <a:spcAft>
                <a:spcPts val="0"/>
              </a:spcAft>
              <a:buClr>
                <a:srgbClr val="7F7F7F"/>
              </a:buClr>
              <a:buSzPts val="2400"/>
              <a:buChar char="•"/>
              <a:defRPr sz="2400">
                <a:solidFill>
                  <a:srgbClr val="7F7F7F"/>
                </a:solidFill>
                <a:latin typeface="Arial"/>
                <a:ea typeface="Arial"/>
                <a:cs typeface="Arial"/>
                <a:sym typeface="Arial"/>
              </a:defRPr>
            </a:lvl2pPr>
            <a:lvl3pPr indent="-381000" lvl="2" marL="1371600" algn="l">
              <a:lnSpc>
                <a:spcPct val="90000"/>
              </a:lnSpc>
              <a:spcBef>
                <a:spcPts val="500"/>
              </a:spcBef>
              <a:spcAft>
                <a:spcPts val="0"/>
              </a:spcAft>
              <a:buClr>
                <a:srgbClr val="7F7F7F"/>
              </a:buClr>
              <a:buSzPts val="2400"/>
              <a:buChar char="•"/>
              <a:defRPr sz="2400">
                <a:solidFill>
                  <a:srgbClr val="7F7F7F"/>
                </a:solidFill>
                <a:latin typeface="Arial"/>
                <a:ea typeface="Arial"/>
                <a:cs typeface="Arial"/>
                <a:sym typeface="Arial"/>
              </a:defRPr>
            </a:lvl3pPr>
            <a:lvl4pPr indent="-381000" lvl="3" marL="1828800" algn="l">
              <a:lnSpc>
                <a:spcPct val="90000"/>
              </a:lnSpc>
              <a:spcBef>
                <a:spcPts val="500"/>
              </a:spcBef>
              <a:spcAft>
                <a:spcPts val="0"/>
              </a:spcAft>
              <a:buClr>
                <a:srgbClr val="7F7F7F"/>
              </a:buClr>
              <a:buSzPts val="2400"/>
              <a:buChar char="•"/>
              <a:defRPr sz="2400">
                <a:solidFill>
                  <a:srgbClr val="7F7F7F"/>
                </a:solidFill>
                <a:latin typeface="Arial"/>
                <a:ea typeface="Arial"/>
                <a:cs typeface="Arial"/>
                <a:sym typeface="Arial"/>
              </a:defRPr>
            </a:lvl4pPr>
            <a:lvl5pPr indent="-381000" lvl="4" marL="2286000" algn="l">
              <a:lnSpc>
                <a:spcPct val="90000"/>
              </a:lnSpc>
              <a:spcBef>
                <a:spcPts val="500"/>
              </a:spcBef>
              <a:spcAft>
                <a:spcPts val="0"/>
              </a:spcAft>
              <a:buClr>
                <a:srgbClr val="7F7F7F"/>
              </a:buClr>
              <a:buSzPts val="2400"/>
              <a:buChar char="•"/>
              <a:defRPr sz="2400">
                <a:solidFill>
                  <a:srgbClr val="7F7F7F"/>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1" name="Google Shape;211;p18"/>
          <p:cNvSpPr txBox="1"/>
          <p:nvPr>
            <p:ph type="title"/>
          </p:nvPr>
        </p:nvSpPr>
        <p:spPr>
          <a:xfrm>
            <a:off x="491266" y="2073713"/>
            <a:ext cx="8127212" cy="86822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3B71"/>
              </a:buClr>
              <a:buSzPts val="4400"/>
              <a:buFont typeface="Arial"/>
              <a:buNone/>
              <a:defRPr b="1">
                <a:solidFill>
                  <a:srgbClr val="003B7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2" name="Shape 212"/>
        <p:cNvGrpSpPr/>
        <p:nvPr/>
      </p:nvGrpSpPr>
      <p:grpSpPr>
        <a:xfrm>
          <a:off x="0" y="0"/>
          <a:ext cx="0" cy="0"/>
          <a:chOff x="0" y="0"/>
          <a:chExt cx="0" cy="0"/>
        </a:xfrm>
      </p:grpSpPr>
      <p:sp>
        <p:nvSpPr>
          <p:cNvPr id="213" name="Google Shape;213;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19"/>
          <p:cNvSpPr txBox="1"/>
          <p:nvPr>
            <p:ph idx="12" type="sldNum"/>
          </p:nvPr>
        </p:nvSpPr>
        <p:spPr>
          <a:xfrm>
            <a:off x="9040906" y="29378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2400">
                <a:solidFill>
                  <a:srgbClr val="5FAADE"/>
                </a:solidFill>
                <a:latin typeface="Arial"/>
                <a:ea typeface="Arial"/>
                <a:cs typeface="Arial"/>
                <a:sym typeface="Arial"/>
              </a:defRPr>
            </a:lvl1pPr>
            <a:lvl2pPr indent="0" lvl="1" marL="0" algn="r">
              <a:spcBef>
                <a:spcPts val="0"/>
              </a:spcBef>
              <a:buNone/>
              <a:defRPr b="1" sz="2400">
                <a:solidFill>
                  <a:srgbClr val="5FAADE"/>
                </a:solidFill>
                <a:latin typeface="Arial"/>
                <a:ea typeface="Arial"/>
                <a:cs typeface="Arial"/>
                <a:sym typeface="Arial"/>
              </a:defRPr>
            </a:lvl2pPr>
            <a:lvl3pPr indent="0" lvl="2" marL="0" algn="r">
              <a:spcBef>
                <a:spcPts val="0"/>
              </a:spcBef>
              <a:buNone/>
              <a:defRPr b="1" sz="2400">
                <a:solidFill>
                  <a:srgbClr val="5FAADE"/>
                </a:solidFill>
                <a:latin typeface="Arial"/>
                <a:ea typeface="Arial"/>
                <a:cs typeface="Arial"/>
                <a:sym typeface="Arial"/>
              </a:defRPr>
            </a:lvl3pPr>
            <a:lvl4pPr indent="0" lvl="3" marL="0" algn="r">
              <a:spcBef>
                <a:spcPts val="0"/>
              </a:spcBef>
              <a:buNone/>
              <a:defRPr b="1" sz="2400">
                <a:solidFill>
                  <a:srgbClr val="5FAADE"/>
                </a:solidFill>
                <a:latin typeface="Arial"/>
                <a:ea typeface="Arial"/>
                <a:cs typeface="Arial"/>
                <a:sym typeface="Arial"/>
              </a:defRPr>
            </a:lvl4pPr>
            <a:lvl5pPr indent="0" lvl="4" marL="0" algn="r">
              <a:spcBef>
                <a:spcPts val="0"/>
              </a:spcBef>
              <a:buNone/>
              <a:defRPr b="1" sz="2400">
                <a:solidFill>
                  <a:srgbClr val="5FAADE"/>
                </a:solidFill>
                <a:latin typeface="Arial"/>
                <a:ea typeface="Arial"/>
                <a:cs typeface="Arial"/>
                <a:sym typeface="Arial"/>
              </a:defRPr>
            </a:lvl5pPr>
            <a:lvl6pPr indent="0" lvl="5" marL="0" algn="r">
              <a:spcBef>
                <a:spcPts val="0"/>
              </a:spcBef>
              <a:buNone/>
              <a:defRPr b="1" sz="2400">
                <a:solidFill>
                  <a:srgbClr val="5FAADE"/>
                </a:solidFill>
                <a:latin typeface="Arial"/>
                <a:ea typeface="Arial"/>
                <a:cs typeface="Arial"/>
                <a:sym typeface="Arial"/>
              </a:defRPr>
            </a:lvl6pPr>
            <a:lvl7pPr indent="0" lvl="6" marL="0" algn="r">
              <a:spcBef>
                <a:spcPts val="0"/>
              </a:spcBef>
              <a:buNone/>
              <a:defRPr b="1" sz="2400">
                <a:solidFill>
                  <a:srgbClr val="5FAADE"/>
                </a:solidFill>
                <a:latin typeface="Arial"/>
                <a:ea typeface="Arial"/>
                <a:cs typeface="Arial"/>
                <a:sym typeface="Arial"/>
              </a:defRPr>
            </a:lvl7pPr>
            <a:lvl8pPr indent="0" lvl="7" marL="0" algn="r">
              <a:spcBef>
                <a:spcPts val="0"/>
              </a:spcBef>
              <a:buNone/>
              <a:defRPr b="1" sz="2400">
                <a:solidFill>
                  <a:srgbClr val="5FAADE"/>
                </a:solidFill>
                <a:latin typeface="Arial"/>
                <a:ea typeface="Arial"/>
                <a:cs typeface="Arial"/>
                <a:sym typeface="Arial"/>
              </a:defRPr>
            </a:lvl8pPr>
            <a:lvl9pPr indent="0" lvl="8" marL="0" algn="r">
              <a:spcBef>
                <a:spcPts val="0"/>
              </a:spcBef>
              <a:buNone/>
              <a:defRPr b="1" sz="2400">
                <a:solidFill>
                  <a:srgbClr val="5FAA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spTree>
      <p:nvGrpSpPr>
        <p:cNvPr id="216" name="Shape 216"/>
        <p:cNvGrpSpPr/>
        <p:nvPr/>
      </p:nvGrpSpPr>
      <p:grpSpPr>
        <a:xfrm>
          <a:off x="0" y="0"/>
          <a:ext cx="0" cy="0"/>
          <a:chOff x="0" y="0"/>
          <a:chExt cx="0" cy="0"/>
        </a:xfrm>
      </p:grpSpPr>
      <p:sp>
        <p:nvSpPr>
          <p:cNvPr id="217" name="Google Shape;217;p20"/>
          <p:cNvSpPr/>
          <p:nvPr/>
        </p:nvSpPr>
        <p:spPr>
          <a:xfrm>
            <a:off x="0" y="0"/>
            <a:ext cx="11422600" cy="717200"/>
          </a:xfrm>
          <a:prstGeom prst="rect">
            <a:avLst/>
          </a:prstGeom>
          <a:solidFill>
            <a:srgbClr val="CFE2F3"/>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Calibri"/>
              <a:buNone/>
            </a:pPr>
            <a:r>
              <a:t/>
            </a:r>
            <a:endParaRPr sz="2400">
              <a:solidFill>
                <a:srgbClr val="CCCCCC"/>
              </a:solidFill>
              <a:latin typeface="Calibri"/>
              <a:ea typeface="Calibri"/>
              <a:cs typeface="Calibri"/>
              <a:sym typeface="Calibri"/>
            </a:endParaRPr>
          </a:p>
        </p:txBody>
      </p:sp>
      <p:sp>
        <p:nvSpPr>
          <p:cNvPr id="218" name="Google Shape;218;p20"/>
          <p:cNvSpPr/>
          <p:nvPr/>
        </p:nvSpPr>
        <p:spPr>
          <a:xfrm>
            <a:off x="0" y="816305"/>
            <a:ext cx="10119360" cy="51600"/>
          </a:xfrm>
          <a:prstGeom prst="rect">
            <a:avLst/>
          </a:prstGeom>
          <a:solidFill>
            <a:srgbClr val="CC00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pic>
        <p:nvPicPr>
          <p:cNvPr id="219" name="Google Shape;219;p20"/>
          <p:cNvPicPr preferRelativeResize="0"/>
          <p:nvPr/>
        </p:nvPicPr>
        <p:blipFill rotWithShape="1">
          <a:blip r:embed="rId2">
            <a:alphaModFix/>
          </a:blip>
          <a:srcRect b="0" l="0" r="0" t="0"/>
          <a:stretch/>
        </p:blipFill>
        <p:spPr>
          <a:xfrm>
            <a:off x="178067" y="6064333"/>
            <a:ext cx="1352599" cy="653267"/>
          </a:xfrm>
          <a:prstGeom prst="rect">
            <a:avLst/>
          </a:prstGeom>
          <a:noFill/>
          <a:ln>
            <a:noFill/>
          </a:ln>
        </p:spPr>
      </p:pic>
      <p:sp>
        <p:nvSpPr>
          <p:cNvPr id="220" name="Google Shape;220;p20"/>
          <p:cNvSpPr txBox="1"/>
          <p:nvPr>
            <p:ph idx="1" type="body"/>
          </p:nvPr>
        </p:nvSpPr>
        <p:spPr>
          <a:xfrm>
            <a:off x="415600" y="42042"/>
            <a:ext cx="11007000" cy="600591"/>
          </a:xfrm>
          <a:prstGeom prst="rect">
            <a:avLst/>
          </a:prstGeom>
          <a:noFill/>
          <a:ln>
            <a:noFill/>
          </a:ln>
        </p:spPr>
        <p:txBody>
          <a:bodyPr anchorCtr="0" anchor="ctr" bIns="45700" lIns="91425" spcFirstLastPara="1" rIns="91425" wrap="square" tIns="45700">
            <a:normAutofit/>
          </a:bodyPr>
          <a:lstStyle>
            <a:lvl1pPr indent="-499554" lvl="0" marL="457200" algn="l">
              <a:lnSpc>
                <a:spcPct val="90000"/>
              </a:lnSpc>
              <a:spcBef>
                <a:spcPts val="1000"/>
              </a:spcBef>
              <a:spcAft>
                <a:spcPts val="0"/>
              </a:spcAft>
              <a:buClr>
                <a:schemeClr val="accent6"/>
              </a:buClr>
              <a:buSzPts val="4267"/>
              <a:buChar char="•"/>
              <a:defRPr b="1" sz="4267">
                <a:solidFill>
                  <a:schemeClr val="accent6"/>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1" name="Google Shape;221;p20"/>
          <p:cNvSpPr txBox="1"/>
          <p:nvPr>
            <p:ph idx="2" type="body"/>
          </p:nvPr>
        </p:nvSpPr>
        <p:spPr>
          <a:xfrm>
            <a:off x="554182" y="1536701"/>
            <a:ext cx="11059887" cy="4290484"/>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525252"/>
              </a:buClr>
              <a:buSzPts val="3200"/>
              <a:buFont typeface="Arial"/>
              <a:buChar char="•"/>
              <a:defRPr sz="3200">
                <a:solidFill>
                  <a:srgbClr val="525252"/>
                </a:solidFill>
              </a:defRPr>
            </a:lvl1pPr>
            <a:lvl2pPr indent="-381000" lvl="1" marL="914400" algn="l">
              <a:lnSpc>
                <a:spcPct val="90000"/>
              </a:lnSpc>
              <a:spcBef>
                <a:spcPts val="500"/>
              </a:spcBef>
              <a:spcAft>
                <a:spcPts val="0"/>
              </a:spcAft>
              <a:buClr>
                <a:srgbClr val="525252"/>
              </a:buClr>
              <a:buSzPts val="2400"/>
              <a:buChar char="•"/>
              <a:defRPr>
                <a:solidFill>
                  <a:srgbClr val="525252"/>
                </a:solidFill>
              </a:defRPr>
            </a:lvl2pPr>
            <a:lvl3pPr indent="-355600" lvl="2" marL="1371600" algn="l">
              <a:lnSpc>
                <a:spcPct val="90000"/>
              </a:lnSpc>
              <a:spcBef>
                <a:spcPts val="500"/>
              </a:spcBef>
              <a:spcAft>
                <a:spcPts val="0"/>
              </a:spcAft>
              <a:buClr>
                <a:srgbClr val="525252"/>
              </a:buClr>
              <a:buSzPts val="2000"/>
              <a:buChar char="•"/>
              <a:defRPr>
                <a:solidFill>
                  <a:srgbClr val="525252"/>
                </a:solidFill>
              </a:defRPr>
            </a:lvl3pPr>
            <a:lvl4pPr indent="-342900" lvl="3" marL="1828800" algn="l">
              <a:lnSpc>
                <a:spcPct val="90000"/>
              </a:lnSpc>
              <a:spcBef>
                <a:spcPts val="500"/>
              </a:spcBef>
              <a:spcAft>
                <a:spcPts val="0"/>
              </a:spcAft>
              <a:buClr>
                <a:srgbClr val="525252"/>
              </a:buClr>
              <a:buSzPts val="1800"/>
              <a:buChar char="•"/>
              <a:defRPr>
                <a:solidFill>
                  <a:srgbClr val="525252"/>
                </a:solidFill>
              </a:defRPr>
            </a:lvl4pPr>
            <a:lvl5pPr indent="-342900" lvl="4" marL="2286000" algn="l">
              <a:lnSpc>
                <a:spcPct val="90000"/>
              </a:lnSpc>
              <a:spcBef>
                <a:spcPts val="500"/>
              </a:spcBef>
              <a:spcAft>
                <a:spcPts val="0"/>
              </a:spcAft>
              <a:buClr>
                <a:srgbClr val="525252"/>
              </a:buClr>
              <a:buSzPts val="1800"/>
              <a:buChar char="•"/>
              <a:defRPr>
                <a:solidFill>
                  <a:srgbClr val="52525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2" name="Google Shape;222;p20"/>
          <p:cNvSpPr txBox="1"/>
          <p:nvPr>
            <p:ph idx="12" type="sldNum"/>
          </p:nvPr>
        </p:nvSpPr>
        <p:spPr>
          <a:xfrm>
            <a:off x="11308111" y="6516409"/>
            <a:ext cx="731600" cy="311561"/>
          </a:xfrm>
          <a:prstGeom prst="rect">
            <a:avLst/>
          </a:prstGeom>
          <a:noFill/>
          <a:ln>
            <a:noFill/>
          </a:ln>
        </p:spPr>
        <p:txBody>
          <a:bodyPr anchorCtr="0" anchor="b" bIns="91425" lIns="91425" spcFirstLastPara="1" rIns="91425" wrap="square" tIns="91425">
            <a:noAutofit/>
          </a:bodyPr>
          <a:lstStyle>
            <a:lvl1pPr indent="0" lvl="0" marL="0" algn="r">
              <a:spcBef>
                <a:spcPts val="0"/>
              </a:spcBef>
              <a:buNone/>
              <a:defRPr sz="1400">
                <a:solidFill>
                  <a:srgbClr val="525252"/>
                </a:solidFill>
                <a:latin typeface="Calibri"/>
                <a:ea typeface="Calibri"/>
                <a:cs typeface="Calibri"/>
                <a:sym typeface="Calibri"/>
              </a:defRPr>
            </a:lvl1pPr>
            <a:lvl2pPr indent="0" lvl="1" marL="0" algn="r">
              <a:spcBef>
                <a:spcPts val="0"/>
              </a:spcBef>
              <a:buNone/>
              <a:defRPr sz="1400">
                <a:solidFill>
                  <a:srgbClr val="525252"/>
                </a:solidFill>
                <a:latin typeface="Calibri"/>
                <a:ea typeface="Calibri"/>
                <a:cs typeface="Calibri"/>
                <a:sym typeface="Calibri"/>
              </a:defRPr>
            </a:lvl2pPr>
            <a:lvl3pPr indent="0" lvl="2" marL="0" algn="r">
              <a:spcBef>
                <a:spcPts val="0"/>
              </a:spcBef>
              <a:buNone/>
              <a:defRPr sz="1400">
                <a:solidFill>
                  <a:srgbClr val="525252"/>
                </a:solidFill>
                <a:latin typeface="Calibri"/>
                <a:ea typeface="Calibri"/>
                <a:cs typeface="Calibri"/>
                <a:sym typeface="Calibri"/>
              </a:defRPr>
            </a:lvl3pPr>
            <a:lvl4pPr indent="0" lvl="3" marL="0" algn="r">
              <a:spcBef>
                <a:spcPts val="0"/>
              </a:spcBef>
              <a:buNone/>
              <a:defRPr sz="1400">
                <a:solidFill>
                  <a:srgbClr val="525252"/>
                </a:solidFill>
                <a:latin typeface="Calibri"/>
                <a:ea typeface="Calibri"/>
                <a:cs typeface="Calibri"/>
                <a:sym typeface="Calibri"/>
              </a:defRPr>
            </a:lvl4pPr>
            <a:lvl5pPr indent="0" lvl="4" marL="0" algn="r">
              <a:spcBef>
                <a:spcPts val="0"/>
              </a:spcBef>
              <a:buNone/>
              <a:defRPr sz="1400">
                <a:solidFill>
                  <a:srgbClr val="525252"/>
                </a:solidFill>
                <a:latin typeface="Calibri"/>
                <a:ea typeface="Calibri"/>
                <a:cs typeface="Calibri"/>
                <a:sym typeface="Calibri"/>
              </a:defRPr>
            </a:lvl5pPr>
            <a:lvl6pPr indent="0" lvl="5" marL="0" algn="r">
              <a:spcBef>
                <a:spcPts val="0"/>
              </a:spcBef>
              <a:buNone/>
              <a:defRPr sz="1400">
                <a:solidFill>
                  <a:srgbClr val="525252"/>
                </a:solidFill>
                <a:latin typeface="Calibri"/>
                <a:ea typeface="Calibri"/>
                <a:cs typeface="Calibri"/>
                <a:sym typeface="Calibri"/>
              </a:defRPr>
            </a:lvl6pPr>
            <a:lvl7pPr indent="0" lvl="6" marL="0" algn="r">
              <a:spcBef>
                <a:spcPts val="0"/>
              </a:spcBef>
              <a:buNone/>
              <a:defRPr sz="1400">
                <a:solidFill>
                  <a:srgbClr val="525252"/>
                </a:solidFill>
                <a:latin typeface="Calibri"/>
                <a:ea typeface="Calibri"/>
                <a:cs typeface="Calibri"/>
                <a:sym typeface="Calibri"/>
              </a:defRPr>
            </a:lvl7pPr>
            <a:lvl8pPr indent="0" lvl="7" marL="0" algn="r">
              <a:spcBef>
                <a:spcPts val="0"/>
              </a:spcBef>
              <a:buNone/>
              <a:defRPr sz="1400">
                <a:solidFill>
                  <a:srgbClr val="525252"/>
                </a:solidFill>
                <a:latin typeface="Calibri"/>
                <a:ea typeface="Calibri"/>
                <a:cs typeface="Calibri"/>
                <a:sym typeface="Calibri"/>
              </a:defRPr>
            </a:lvl8pPr>
            <a:lvl9pPr indent="0" lvl="8" marL="0" algn="r">
              <a:spcBef>
                <a:spcPts val="0"/>
              </a:spcBef>
              <a:buNone/>
              <a:defRPr sz="1400">
                <a:solidFill>
                  <a:srgbClr val="52525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sion and Mission" type="titleOnly">
  <p:cSld name="TITLE_ONLY">
    <p:spTree>
      <p:nvGrpSpPr>
        <p:cNvPr id="28" name="Shape 28"/>
        <p:cNvGrpSpPr/>
        <p:nvPr/>
      </p:nvGrpSpPr>
      <p:grpSpPr>
        <a:xfrm>
          <a:off x="0" y="0"/>
          <a:ext cx="0" cy="0"/>
          <a:chOff x="0" y="0"/>
          <a:chExt cx="0" cy="0"/>
        </a:xfrm>
      </p:grpSpPr>
      <p:sp>
        <p:nvSpPr>
          <p:cNvPr id="29" name="Google Shape;29;p3"/>
          <p:cNvSpPr txBox="1"/>
          <p:nvPr>
            <p:ph type="title"/>
          </p:nvPr>
        </p:nvSpPr>
        <p:spPr>
          <a:xfrm>
            <a:off x="396853" y="295851"/>
            <a:ext cx="10574358" cy="37133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3B71"/>
              </a:buClr>
              <a:buSzPts val="2400"/>
              <a:buFont typeface="Arial"/>
              <a:buNone/>
              <a:defRPr b="1" sz="2400">
                <a:solidFill>
                  <a:srgbClr val="003B7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
          <p:cNvSpPr txBox="1"/>
          <p:nvPr>
            <p:ph idx="12" type="sldNum"/>
          </p:nvPr>
        </p:nvSpPr>
        <p:spPr>
          <a:xfrm>
            <a:off x="11034273" y="302063"/>
            <a:ext cx="729343" cy="38029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2800" u="none" cap="none" strike="noStrike">
                <a:solidFill>
                  <a:srgbClr val="5FAADE"/>
                </a:solidFill>
                <a:latin typeface="Arial"/>
                <a:ea typeface="Arial"/>
                <a:cs typeface="Arial"/>
                <a:sym typeface="Arial"/>
              </a:defRPr>
            </a:lvl1pPr>
            <a:lvl2pPr indent="0" lvl="1" marL="0" algn="r">
              <a:spcBef>
                <a:spcPts val="0"/>
              </a:spcBef>
              <a:buNone/>
              <a:defRPr b="1" i="0" sz="2800" u="none" cap="none" strike="noStrike">
                <a:solidFill>
                  <a:srgbClr val="5FAADE"/>
                </a:solidFill>
                <a:latin typeface="Arial"/>
                <a:ea typeface="Arial"/>
                <a:cs typeface="Arial"/>
                <a:sym typeface="Arial"/>
              </a:defRPr>
            </a:lvl2pPr>
            <a:lvl3pPr indent="0" lvl="2" marL="0" algn="r">
              <a:spcBef>
                <a:spcPts val="0"/>
              </a:spcBef>
              <a:buNone/>
              <a:defRPr b="1" i="0" sz="2800" u="none" cap="none" strike="noStrike">
                <a:solidFill>
                  <a:srgbClr val="5FAADE"/>
                </a:solidFill>
                <a:latin typeface="Arial"/>
                <a:ea typeface="Arial"/>
                <a:cs typeface="Arial"/>
                <a:sym typeface="Arial"/>
              </a:defRPr>
            </a:lvl3pPr>
            <a:lvl4pPr indent="0" lvl="3" marL="0" algn="r">
              <a:spcBef>
                <a:spcPts val="0"/>
              </a:spcBef>
              <a:buNone/>
              <a:defRPr b="1" i="0" sz="2800" u="none" cap="none" strike="noStrike">
                <a:solidFill>
                  <a:srgbClr val="5FAADE"/>
                </a:solidFill>
                <a:latin typeface="Arial"/>
                <a:ea typeface="Arial"/>
                <a:cs typeface="Arial"/>
                <a:sym typeface="Arial"/>
              </a:defRPr>
            </a:lvl4pPr>
            <a:lvl5pPr indent="0" lvl="4" marL="0" algn="r">
              <a:spcBef>
                <a:spcPts val="0"/>
              </a:spcBef>
              <a:buNone/>
              <a:defRPr b="1" i="0" sz="2800" u="none" cap="none" strike="noStrike">
                <a:solidFill>
                  <a:srgbClr val="5FAADE"/>
                </a:solidFill>
                <a:latin typeface="Arial"/>
                <a:ea typeface="Arial"/>
                <a:cs typeface="Arial"/>
                <a:sym typeface="Arial"/>
              </a:defRPr>
            </a:lvl5pPr>
            <a:lvl6pPr indent="0" lvl="5" marL="0" algn="r">
              <a:spcBef>
                <a:spcPts val="0"/>
              </a:spcBef>
              <a:buNone/>
              <a:defRPr b="1" i="0" sz="2800" u="none" cap="none" strike="noStrike">
                <a:solidFill>
                  <a:srgbClr val="5FAADE"/>
                </a:solidFill>
                <a:latin typeface="Arial"/>
                <a:ea typeface="Arial"/>
                <a:cs typeface="Arial"/>
                <a:sym typeface="Arial"/>
              </a:defRPr>
            </a:lvl6pPr>
            <a:lvl7pPr indent="0" lvl="6" marL="0" algn="r">
              <a:spcBef>
                <a:spcPts val="0"/>
              </a:spcBef>
              <a:buNone/>
              <a:defRPr b="1" i="0" sz="2800" u="none" cap="none" strike="noStrike">
                <a:solidFill>
                  <a:srgbClr val="5FAADE"/>
                </a:solidFill>
                <a:latin typeface="Arial"/>
                <a:ea typeface="Arial"/>
                <a:cs typeface="Arial"/>
                <a:sym typeface="Arial"/>
              </a:defRPr>
            </a:lvl7pPr>
            <a:lvl8pPr indent="0" lvl="7" marL="0" algn="r">
              <a:spcBef>
                <a:spcPts val="0"/>
              </a:spcBef>
              <a:buNone/>
              <a:defRPr b="1" i="0" sz="2800" u="none" cap="none" strike="noStrike">
                <a:solidFill>
                  <a:srgbClr val="5FAADE"/>
                </a:solidFill>
                <a:latin typeface="Arial"/>
                <a:ea typeface="Arial"/>
                <a:cs typeface="Arial"/>
                <a:sym typeface="Arial"/>
              </a:defRPr>
            </a:lvl8pPr>
            <a:lvl9pPr indent="0" lvl="8" marL="0" algn="r">
              <a:spcBef>
                <a:spcPts val="0"/>
              </a:spcBef>
              <a:buNone/>
              <a:defRPr b="1" i="0" sz="2800" u="none" cap="none" strike="noStrike">
                <a:solidFill>
                  <a:srgbClr val="5FAA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1" name="Google Shape;31;p3"/>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Mississi[ppi Department of Education logo" id="32" name="Google Shape;32;p3"/>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
        <p:nvSpPr>
          <p:cNvPr id="33" name="Google Shape;33;p3"/>
          <p:cNvSpPr/>
          <p:nvPr/>
        </p:nvSpPr>
        <p:spPr>
          <a:xfrm>
            <a:off x="2891808" y="2097742"/>
            <a:ext cx="3822087" cy="3402105"/>
          </a:xfrm>
          <a:prstGeom prst="rect">
            <a:avLst/>
          </a:prstGeom>
          <a:solidFill>
            <a:srgbClr val="D1ED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3"/>
          <p:cNvSpPr txBox="1"/>
          <p:nvPr/>
        </p:nvSpPr>
        <p:spPr>
          <a:xfrm>
            <a:off x="3050742" y="2208305"/>
            <a:ext cx="3663153" cy="2827909"/>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525252"/>
              </a:buClr>
              <a:buSzPts val="2000"/>
              <a:buFont typeface="Arial"/>
              <a:buNone/>
            </a:pPr>
            <a:r>
              <a:rPr b="0" i="0" lang="en-US" sz="2000" u="none" cap="none" strike="noStrike">
                <a:solidFill>
                  <a:srgbClr val="525252"/>
                </a:solidFill>
                <a:latin typeface="Arial"/>
                <a:ea typeface="Arial"/>
                <a:cs typeface="Arial"/>
                <a:sym typeface="Arial"/>
              </a:rPr>
              <a:t>To create a world-class educational system that gives students the knowledge and skills to be successful in college and the workforce, </a:t>
            </a:r>
            <a:br>
              <a:rPr b="0" i="0" lang="en-US" sz="2000" u="none" cap="none" strike="noStrike">
                <a:solidFill>
                  <a:srgbClr val="525252"/>
                </a:solidFill>
                <a:latin typeface="Arial"/>
                <a:ea typeface="Arial"/>
                <a:cs typeface="Arial"/>
                <a:sym typeface="Arial"/>
              </a:rPr>
            </a:br>
            <a:r>
              <a:rPr b="0" i="0" lang="en-US" sz="2000" u="none" cap="none" strike="noStrike">
                <a:solidFill>
                  <a:srgbClr val="525252"/>
                </a:solidFill>
                <a:latin typeface="Arial"/>
                <a:ea typeface="Arial"/>
                <a:cs typeface="Arial"/>
                <a:sym typeface="Arial"/>
              </a:rPr>
              <a:t>and to flourish as parents </a:t>
            </a:r>
            <a:br>
              <a:rPr b="0" i="0" lang="en-US" sz="2000" u="none" cap="none" strike="noStrike">
                <a:solidFill>
                  <a:srgbClr val="525252"/>
                </a:solidFill>
                <a:latin typeface="Arial"/>
                <a:ea typeface="Arial"/>
                <a:cs typeface="Arial"/>
                <a:sym typeface="Arial"/>
              </a:rPr>
            </a:br>
            <a:r>
              <a:rPr b="0" i="0" lang="en-US" sz="2000" u="none" cap="none" strike="noStrike">
                <a:solidFill>
                  <a:srgbClr val="525252"/>
                </a:solidFill>
                <a:latin typeface="Arial"/>
                <a:ea typeface="Arial"/>
                <a:cs typeface="Arial"/>
                <a:sym typeface="Arial"/>
              </a:rPr>
              <a:t>and citizens</a:t>
            </a:r>
            <a:endParaRPr/>
          </a:p>
        </p:txBody>
      </p:sp>
      <p:sp>
        <p:nvSpPr>
          <p:cNvPr id="35" name="Google Shape;35;p3"/>
          <p:cNvSpPr txBox="1"/>
          <p:nvPr/>
        </p:nvSpPr>
        <p:spPr>
          <a:xfrm>
            <a:off x="2838019" y="1062333"/>
            <a:ext cx="2971800" cy="68234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003B71"/>
              </a:buClr>
              <a:buSzPts val="4800"/>
              <a:buFont typeface="Arial Black"/>
              <a:buNone/>
            </a:pPr>
            <a:r>
              <a:rPr b="1" i="0" lang="en-US" sz="4800" u="none" cap="none" strike="noStrike">
                <a:solidFill>
                  <a:srgbClr val="003B71"/>
                </a:solidFill>
                <a:latin typeface="Arial Black"/>
                <a:ea typeface="Arial Black"/>
                <a:cs typeface="Arial Black"/>
                <a:sym typeface="Arial Black"/>
              </a:rPr>
              <a:t>VISION</a:t>
            </a:r>
            <a:endParaRPr b="1" i="0" sz="4400" u="none" cap="none" strike="noStrike">
              <a:solidFill>
                <a:srgbClr val="003B71"/>
              </a:solidFill>
              <a:latin typeface="Arial Black"/>
              <a:ea typeface="Arial Black"/>
              <a:cs typeface="Arial Black"/>
              <a:sym typeface="Arial Black"/>
            </a:endParaRPr>
          </a:p>
        </p:txBody>
      </p:sp>
      <p:sp>
        <p:nvSpPr>
          <p:cNvPr id="36" name="Google Shape;36;p3"/>
          <p:cNvSpPr/>
          <p:nvPr/>
        </p:nvSpPr>
        <p:spPr>
          <a:xfrm>
            <a:off x="2891808" y="1855235"/>
            <a:ext cx="3822087" cy="242507"/>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3"/>
          <p:cNvSpPr/>
          <p:nvPr/>
        </p:nvSpPr>
        <p:spPr>
          <a:xfrm>
            <a:off x="7343099" y="2097742"/>
            <a:ext cx="3822087" cy="3402106"/>
          </a:xfrm>
          <a:prstGeom prst="rect">
            <a:avLst/>
          </a:prstGeom>
          <a:solidFill>
            <a:srgbClr val="D1ED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3"/>
          <p:cNvSpPr txBox="1"/>
          <p:nvPr/>
        </p:nvSpPr>
        <p:spPr>
          <a:xfrm>
            <a:off x="7573425" y="2208305"/>
            <a:ext cx="3591761" cy="2538508"/>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525252"/>
              </a:buClr>
              <a:buSzPts val="2000"/>
              <a:buFont typeface="Arial"/>
              <a:buNone/>
            </a:pPr>
            <a:r>
              <a:rPr b="0" i="0" lang="en-US" sz="2000" u="none" cap="none" strike="noStrike">
                <a:solidFill>
                  <a:srgbClr val="525252"/>
                </a:solidFill>
                <a:latin typeface="Arial"/>
                <a:ea typeface="Arial"/>
                <a:cs typeface="Arial"/>
                <a:sym typeface="Arial"/>
              </a:rPr>
              <a:t>To provide leadership </a:t>
            </a:r>
            <a:br>
              <a:rPr b="0" i="0" lang="en-US" sz="2000" u="none" cap="none" strike="noStrike">
                <a:solidFill>
                  <a:srgbClr val="525252"/>
                </a:solidFill>
                <a:latin typeface="Arial"/>
                <a:ea typeface="Arial"/>
                <a:cs typeface="Arial"/>
                <a:sym typeface="Arial"/>
              </a:rPr>
            </a:br>
            <a:r>
              <a:rPr b="0" i="0" lang="en-US" sz="2000" u="none" cap="none" strike="noStrike">
                <a:solidFill>
                  <a:srgbClr val="525252"/>
                </a:solidFill>
                <a:latin typeface="Arial"/>
                <a:ea typeface="Arial"/>
                <a:cs typeface="Arial"/>
                <a:sym typeface="Arial"/>
              </a:rPr>
              <a:t>through the development of policy and accountability systems so that all students are prepared to compete in </a:t>
            </a:r>
            <a:br>
              <a:rPr b="0" i="0" lang="en-US" sz="2000" u="none" cap="none" strike="noStrike">
                <a:solidFill>
                  <a:srgbClr val="525252"/>
                </a:solidFill>
                <a:latin typeface="Arial"/>
                <a:ea typeface="Arial"/>
                <a:cs typeface="Arial"/>
                <a:sym typeface="Arial"/>
              </a:rPr>
            </a:br>
            <a:r>
              <a:rPr b="0" i="0" lang="en-US" sz="2000" u="none" cap="none" strike="noStrike">
                <a:solidFill>
                  <a:srgbClr val="525252"/>
                </a:solidFill>
                <a:latin typeface="Arial"/>
                <a:ea typeface="Arial"/>
                <a:cs typeface="Arial"/>
                <a:sym typeface="Arial"/>
              </a:rPr>
              <a:t>the global community</a:t>
            </a:r>
            <a:endParaRPr/>
          </a:p>
        </p:txBody>
      </p:sp>
      <p:sp>
        <p:nvSpPr>
          <p:cNvPr id="39" name="Google Shape;39;p3"/>
          <p:cNvSpPr txBox="1"/>
          <p:nvPr/>
        </p:nvSpPr>
        <p:spPr>
          <a:xfrm>
            <a:off x="7227283" y="1048886"/>
            <a:ext cx="3743927" cy="68234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EF3A5B"/>
              </a:buClr>
              <a:buSzPts val="4800"/>
              <a:buFont typeface="Arial Black"/>
              <a:buNone/>
            </a:pPr>
            <a:r>
              <a:rPr b="1" i="0" lang="en-US" sz="4800" u="none" cap="none" strike="noStrike">
                <a:solidFill>
                  <a:srgbClr val="EF3A5B"/>
                </a:solidFill>
                <a:latin typeface="Arial Black"/>
                <a:ea typeface="Arial Black"/>
                <a:cs typeface="Arial Black"/>
                <a:sym typeface="Arial Black"/>
              </a:rPr>
              <a:t>MISSION</a:t>
            </a:r>
            <a:endParaRPr b="1" i="0" sz="4400" u="none" cap="none" strike="noStrike">
              <a:solidFill>
                <a:srgbClr val="EF3A5B"/>
              </a:solidFill>
              <a:latin typeface="Arial Black"/>
              <a:ea typeface="Arial Black"/>
              <a:cs typeface="Arial Black"/>
              <a:sym typeface="Arial Black"/>
            </a:endParaRPr>
          </a:p>
        </p:txBody>
      </p:sp>
      <p:sp>
        <p:nvSpPr>
          <p:cNvPr id="40" name="Google Shape;40;p3"/>
          <p:cNvSpPr/>
          <p:nvPr/>
        </p:nvSpPr>
        <p:spPr>
          <a:xfrm>
            <a:off x="7343099" y="1855235"/>
            <a:ext cx="3822087" cy="242507"/>
          </a:xfrm>
          <a:prstGeom prst="rect">
            <a:avLst/>
          </a:prstGeom>
          <a:solidFill>
            <a:srgbClr val="EF3A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CF0A2C"/>
              </a:solidFill>
              <a:latin typeface="Calibri"/>
              <a:ea typeface="Calibri"/>
              <a:cs typeface="Calibri"/>
              <a:sym typeface="Calibri"/>
            </a:endParaRPr>
          </a:p>
        </p:txBody>
      </p:sp>
      <p:pic>
        <p:nvPicPr>
          <p:cNvPr id="41" name="Google Shape;41;p3"/>
          <p:cNvPicPr preferRelativeResize="0"/>
          <p:nvPr/>
        </p:nvPicPr>
        <p:blipFill rotWithShape="1">
          <a:blip r:embed="rId3">
            <a:alphaModFix/>
          </a:blip>
          <a:srcRect b="0" l="0" r="0" t="0"/>
          <a:stretch/>
        </p:blipFill>
        <p:spPr>
          <a:xfrm>
            <a:off x="-200166" y="3058273"/>
            <a:ext cx="3171441" cy="3171441"/>
          </a:xfrm>
          <a:prstGeom prst="rect">
            <a:avLst/>
          </a:prstGeom>
          <a:noFill/>
          <a:ln>
            <a:noFill/>
          </a:ln>
        </p:spPr>
      </p:pic>
      <p:cxnSp>
        <p:nvCxnSpPr>
          <p:cNvPr id="42" name="Google Shape;42;p3"/>
          <p:cNvCxnSpPr/>
          <p:nvPr/>
        </p:nvCxnSpPr>
        <p:spPr>
          <a:xfrm rot="10800000">
            <a:off x="491447" y="733806"/>
            <a:ext cx="11209106" cy="0"/>
          </a:xfrm>
          <a:prstGeom prst="straightConnector1">
            <a:avLst/>
          </a:prstGeom>
          <a:noFill/>
          <a:ln cap="flat" cmpd="sng" w="9525">
            <a:solidFill>
              <a:srgbClr val="7F7F7F"/>
            </a:solidFill>
            <a:prstDash val="solid"/>
            <a:miter lim="800000"/>
            <a:headEnd len="sm" w="sm" type="none"/>
            <a:tailEnd len="sm" w="sm"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blank">
  <p:cSld name="1_Title and blank">
    <p:spTree>
      <p:nvGrpSpPr>
        <p:cNvPr id="223" name="Shape 223"/>
        <p:cNvGrpSpPr/>
        <p:nvPr/>
      </p:nvGrpSpPr>
      <p:grpSpPr>
        <a:xfrm>
          <a:off x="0" y="0"/>
          <a:ext cx="0" cy="0"/>
          <a:chOff x="0" y="0"/>
          <a:chExt cx="0" cy="0"/>
        </a:xfrm>
      </p:grpSpPr>
      <p:sp>
        <p:nvSpPr>
          <p:cNvPr id="224" name="Google Shape;224;p21"/>
          <p:cNvSpPr/>
          <p:nvPr/>
        </p:nvSpPr>
        <p:spPr>
          <a:xfrm>
            <a:off x="0" y="0"/>
            <a:ext cx="11422600" cy="717200"/>
          </a:xfrm>
          <a:prstGeom prst="rect">
            <a:avLst/>
          </a:prstGeom>
          <a:solidFill>
            <a:srgbClr val="CFE2F3"/>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Calibri"/>
              <a:buNone/>
            </a:pPr>
            <a:r>
              <a:t/>
            </a:r>
            <a:endParaRPr sz="2400">
              <a:solidFill>
                <a:srgbClr val="CCCCCC"/>
              </a:solidFill>
              <a:latin typeface="Calibri"/>
              <a:ea typeface="Calibri"/>
              <a:cs typeface="Calibri"/>
              <a:sym typeface="Calibri"/>
            </a:endParaRPr>
          </a:p>
        </p:txBody>
      </p:sp>
      <p:sp>
        <p:nvSpPr>
          <p:cNvPr id="225" name="Google Shape;225;p21"/>
          <p:cNvSpPr/>
          <p:nvPr/>
        </p:nvSpPr>
        <p:spPr>
          <a:xfrm>
            <a:off x="0" y="816305"/>
            <a:ext cx="10119360" cy="51600"/>
          </a:xfrm>
          <a:prstGeom prst="rect">
            <a:avLst/>
          </a:prstGeom>
          <a:solidFill>
            <a:srgbClr val="CC00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pic>
        <p:nvPicPr>
          <p:cNvPr id="226" name="Google Shape;226;p21"/>
          <p:cNvPicPr preferRelativeResize="0"/>
          <p:nvPr/>
        </p:nvPicPr>
        <p:blipFill rotWithShape="1">
          <a:blip r:embed="rId2">
            <a:alphaModFix/>
          </a:blip>
          <a:srcRect b="0" l="0" r="0" t="0"/>
          <a:stretch/>
        </p:blipFill>
        <p:spPr>
          <a:xfrm>
            <a:off x="178067" y="6064333"/>
            <a:ext cx="1352599" cy="653267"/>
          </a:xfrm>
          <a:prstGeom prst="rect">
            <a:avLst/>
          </a:prstGeom>
          <a:noFill/>
          <a:ln>
            <a:noFill/>
          </a:ln>
        </p:spPr>
      </p:pic>
      <p:sp>
        <p:nvSpPr>
          <p:cNvPr id="227" name="Google Shape;227;p21"/>
          <p:cNvSpPr txBox="1"/>
          <p:nvPr>
            <p:ph idx="1" type="body"/>
          </p:nvPr>
        </p:nvSpPr>
        <p:spPr>
          <a:xfrm>
            <a:off x="415600" y="42042"/>
            <a:ext cx="11007000" cy="600591"/>
          </a:xfrm>
          <a:prstGeom prst="rect">
            <a:avLst/>
          </a:prstGeom>
          <a:noFill/>
          <a:ln>
            <a:noFill/>
          </a:ln>
        </p:spPr>
        <p:txBody>
          <a:bodyPr anchorCtr="0" anchor="ctr" bIns="45700" lIns="91425" spcFirstLastPara="1" rIns="91425" wrap="square" tIns="45700">
            <a:normAutofit/>
          </a:bodyPr>
          <a:lstStyle>
            <a:lvl1pPr indent="-499554" lvl="0" marL="457200" algn="l">
              <a:lnSpc>
                <a:spcPct val="90000"/>
              </a:lnSpc>
              <a:spcBef>
                <a:spcPts val="1000"/>
              </a:spcBef>
              <a:spcAft>
                <a:spcPts val="0"/>
              </a:spcAft>
              <a:buClr>
                <a:srgbClr val="0070C0"/>
              </a:buClr>
              <a:buSzPts val="4267"/>
              <a:buChar char="•"/>
              <a:defRPr b="1" sz="4267">
                <a:solidFill>
                  <a:srgbClr val="0070C0"/>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8" name="Google Shape;228;p21"/>
          <p:cNvSpPr txBox="1"/>
          <p:nvPr>
            <p:ph idx="12" type="sldNum"/>
          </p:nvPr>
        </p:nvSpPr>
        <p:spPr>
          <a:xfrm>
            <a:off x="11308111" y="6516409"/>
            <a:ext cx="731600" cy="311561"/>
          </a:xfrm>
          <a:prstGeom prst="rect">
            <a:avLst/>
          </a:prstGeom>
          <a:noFill/>
          <a:ln>
            <a:noFill/>
          </a:ln>
        </p:spPr>
        <p:txBody>
          <a:bodyPr anchorCtr="0" anchor="b" bIns="91425" lIns="91425" spcFirstLastPara="1" rIns="91425" wrap="square" tIns="91425">
            <a:noAutofit/>
          </a:bodyPr>
          <a:lstStyle>
            <a:lvl1pPr indent="0" lvl="0" marL="0" algn="r">
              <a:spcBef>
                <a:spcPts val="0"/>
              </a:spcBef>
              <a:buNone/>
              <a:defRPr sz="1400">
                <a:solidFill>
                  <a:srgbClr val="525252"/>
                </a:solidFill>
                <a:latin typeface="Calibri"/>
                <a:ea typeface="Calibri"/>
                <a:cs typeface="Calibri"/>
                <a:sym typeface="Calibri"/>
              </a:defRPr>
            </a:lvl1pPr>
            <a:lvl2pPr indent="0" lvl="1" marL="0" algn="r">
              <a:spcBef>
                <a:spcPts val="0"/>
              </a:spcBef>
              <a:buNone/>
              <a:defRPr sz="1400">
                <a:solidFill>
                  <a:srgbClr val="525252"/>
                </a:solidFill>
                <a:latin typeface="Calibri"/>
                <a:ea typeface="Calibri"/>
                <a:cs typeface="Calibri"/>
                <a:sym typeface="Calibri"/>
              </a:defRPr>
            </a:lvl2pPr>
            <a:lvl3pPr indent="0" lvl="2" marL="0" algn="r">
              <a:spcBef>
                <a:spcPts val="0"/>
              </a:spcBef>
              <a:buNone/>
              <a:defRPr sz="1400">
                <a:solidFill>
                  <a:srgbClr val="525252"/>
                </a:solidFill>
                <a:latin typeface="Calibri"/>
                <a:ea typeface="Calibri"/>
                <a:cs typeface="Calibri"/>
                <a:sym typeface="Calibri"/>
              </a:defRPr>
            </a:lvl3pPr>
            <a:lvl4pPr indent="0" lvl="3" marL="0" algn="r">
              <a:spcBef>
                <a:spcPts val="0"/>
              </a:spcBef>
              <a:buNone/>
              <a:defRPr sz="1400">
                <a:solidFill>
                  <a:srgbClr val="525252"/>
                </a:solidFill>
                <a:latin typeface="Calibri"/>
                <a:ea typeface="Calibri"/>
                <a:cs typeface="Calibri"/>
                <a:sym typeface="Calibri"/>
              </a:defRPr>
            </a:lvl4pPr>
            <a:lvl5pPr indent="0" lvl="4" marL="0" algn="r">
              <a:spcBef>
                <a:spcPts val="0"/>
              </a:spcBef>
              <a:buNone/>
              <a:defRPr sz="1400">
                <a:solidFill>
                  <a:srgbClr val="525252"/>
                </a:solidFill>
                <a:latin typeface="Calibri"/>
                <a:ea typeface="Calibri"/>
                <a:cs typeface="Calibri"/>
                <a:sym typeface="Calibri"/>
              </a:defRPr>
            </a:lvl5pPr>
            <a:lvl6pPr indent="0" lvl="5" marL="0" algn="r">
              <a:spcBef>
                <a:spcPts val="0"/>
              </a:spcBef>
              <a:buNone/>
              <a:defRPr sz="1400">
                <a:solidFill>
                  <a:srgbClr val="525252"/>
                </a:solidFill>
                <a:latin typeface="Calibri"/>
                <a:ea typeface="Calibri"/>
                <a:cs typeface="Calibri"/>
                <a:sym typeface="Calibri"/>
              </a:defRPr>
            </a:lvl6pPr>
            <a:lvl7pPr indent="0" lvl="6" marL="0" algn="r">
              <a:spcBef>
                <a:spcPts val="0"/>
              </a:spcBef>
              <a:buNone/>
              <a:defRPr sz="1400">
                <a:solidFill>
                  <a:srgbClr val="525252"/>
                </a:solidFill>
                <a:latin typeface="Calibri"/>
                <a:ea typeface="Calibri"/>
                <a:cs typeface="Calibri"/>
                <a:sym typeface="Calibri"/>
              </a:defRPr>
            </a:lvl7pPr>
            <a:lvl8pPr indent="0" lvl="7" marL="0" algn="r">
              <a:spcBef>
                <a:spcPts val="0"/>
              </a:spcBef>
              <a:buNone/>
              <a:defRPr sz="1400">
                <a:solidFill>
                  <a:srgbClr val="525252"/>
                </a:solidFill>
                <a:latin typeface="Calibri"/>
                <a:ea typeface="Calibri"/>
                <a:cs typeface="Calibri"/>
                <a:sym typeface="Calibri"/>
              </a:defRPr>
            </a:lvl8pPr>
            <a:lvl9pPr indent="0" lvl="8" marL="0" algn="r">
              <a:spcBef>
                <a:spcPts val="0"/>
              </a:spcBef>
              <a:buNone/>
              <a:defRPr sz="1400">
                <a:solidFill>
                  <a:srgbClr val="52525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229" name="Shape 229"/>
        <p:cNvGrpSpPr/>
        <p:nvPr/>
      </p:nvGrpSpPr>
      <p:grpSpPr>
        <a:xfrm>
          <a:off x="0" y="0"/>
          <a:ext cx="0" cy="0"/>
          <a:chOff x="0" y="0"/>
          <a:chExt cx="0" cy="0"/>
        </a:xfrm>
      </p:grpSpPr>
      <p:sp>
        <p:nvSpPr>
          <p:cNvPr id="230" name="Google Shape;230;p22"/>
          <p:cNvSpPr txBox="1"/>
          <p:nvPr>
            <p:ph type="title"/>
          </p:nvPr>
        </p:nvSpPr>
        <p:spPr>
          <a:xfrm>
            <a:off x="179109" y="1816853"/>
            <a:ext cx="11860500" cy="7662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31" name="Google Shape;231;p22"/>
          <p:cNvSpPr txBox="1"/>
          <p:nvPr>
            <p:ph idx="1" type="body"/>
          </p:nvPr>
        </p:nvSpPr>
        <p:spPr>
          <a:xfrm>
            <a:off x="179109" y="2743201"/>
            <a:ext cx="11860500" cy="34338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32" name="Google Shape;232;p22"/>
          <p:cNvSpPr txBox="1"/>
          <p:nvPr>
            <p:ph idx="12" type="sldNum"/>
          </p:nvPr>
        </p:nvSpPr>
        <p:spPr>
          <a:xfrm>
            <a:off x="10668000" y="6356350"/>
            <a:ext cx="1371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b="0" i="0" sz="1200" u="none" cap="none" strike="noStrike">
                <a:solidFill>
                  <a:schemeClr val="dk1"/>
                </a:solidFill>
                <a:latin typeface="Arial"/>
                <a:ea typeface="Arial"/>
                <a:cs typeface="Arial"/>
                <a:sym typeface="Arial"/>
              </a:defRPr>
            </a:lvl1pPr>
            <a:lvl2pPr indent="0" lvl="1" marL="0" rtl="0" algn="r">
              <a:spcBef>
                <a:spcPts val="0"/>
              </a:spcBef>
              <a:buNone/>
              <a:defRPr b="0" i="0" sz="1200" u="none" cap="none" strike="noStrike">
                <a:solidFill>
                  <a:schemeClr val="dk1"/>
                </a:solidFill>
                <a:latin typeface="Arial"/>
                <a:ea typeface="Arial"/>
                <a:cs typeface="Arial"/>
                <a:sym typeface="Arial"/>
              </a:defRPr>
            </a:lvl2pPr>
            <a:lvl3pPr indent="0" lvl="2" marL="0" rtl="0" algn="r">
              <a:spcBef>
                <a:spcPts val="0"/>
              </a:spcBef>
              <a:buNone/>
              <a:defRPr b="0" i="0" sz="1200" u="none" cap="none" strike="noStrike">
                <a:solidFill>
                  <a:schemeClr val="dk1"/>
                </a:solidFill>
                <a:latin typeface="Arial"/>
                <a:ea typeface="Arial"/>
                <a:cs typeface="Arial"/>
                <a:sym typeface="Arial"/>
              </a:defRPr>
            </a:lvl3pPr>
            <a:lvl4pPr indent="0" lvl="3" marL="0" rtl="0" algn="r">
              <a:spcBef>
                <a:spcPts val="0"/>
              </a:spcBef>
              <a:buNone/>
              <a:defRPr b="0" i="0" sz="1200" u="none" cap="none" strike="noStrike">
                <a:solidFill>
                  <a:schemeClr val="dk1"/>
                </a:solidFill>
                <a:latin typeface="Arial"/>
                <a:ea typeface="Arial"/>
                <a:cs typeface="Arial"/>
                <a:sym typeface="Arial"/>
              </a:defRPr>
            </a:lvl4pPr>
            <a:lvl5pPr indent="0" lvl="4" marL="0" rtl="0" algn="r">
              <a:spcBef>
                <a:spcPts val="0"/>
              </a:spcBef>
              <a:buNone/>
              <a:defRPr b="0" i="0" sz="1200" u="none" cap="none" strike="noStrike">
                <a:solidFill>
                  <a:schemeClr val="dk1"/>
                </a:solidFill>
                <a:latin typeface="Arial"/>
                <a:ea typeface="Arial"/>
                <a:cs typeface="Arial"/>
                <a:sym typeface="Arial"/>
              </a:defRPr>
            </a:lvl5pPr>
            <a:lvl6pPr indent="0" lvl="5" marL="0" rtl="0" algn="r">
              <a:spcBef>
                <a:spcPts val="0"/>
              </a:spcBef>
              <a:buNone/>
              <a:defRPr b="0" i="0" sz="1200" u="none" cap="none" strike="noStrike">
                <a:solidFill>
                  <a:schemeClr val="dk1"/>
                </a:solidFill>
                <a:latin typeface="Arial"/>
                <a:ea typeface="Arial"/>
                <a:cs typeface="Arial"/>
                <a:sym typeface="Arial"/>
              </a:defRPr>
            </a:lvl6pPr>
            <a:lvl7pPr indent="0" lvl="6" marL="0" rtl="0" algn="r">
              <a:spcBef>
                <a:spcPts val="0"/>
              </a:spcBef>
              <a:buNone/>
              <a:defRPr b="0" i="0" sz="1200" u="none" cap="none" strike="noStrike">
                <a:solidFill>
                  <a:schemeClr val="dk1"/>
                </a:solidFill>
                <a:latin typeface="Arial"/>
                <a:ea typeface="Arial"/>
                <a:cs typeface="Arial"/>
                <a:sym typeface="Arial"/>
              </a:defRPr>
            </a:lvl7pPr>
            <a:lvl8pPr indent="0" lvl="7" marL="0" rtl="0" algn="r">
              <a:spcBef>
                <a:spcPts val="0"/>
              </a:spcBef>
              <a:buNone/>
              <a:defRPr b="0" i="0" sz="1200" u="none" cap="none" strike="noStrike">
                <a:solidFill>
                  <a:schemeClr val="dk1"/>
                </a:solidFill>
                <a:latin typeface="Arial"/>
                <a:ea typeface="Arial"/>
                <a:cs typeface="Arial"/>
                <a:sym typeface="Arial"/>
              </a:defRPr>
            </a:lvl8pPr>
            <a:lvl9pPr indent="0" lvl="8" marL="0" rtl="0" algn="r">
              <a:spcBef>
                <a:spcPts val="0"/>
              </a:spcBef>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33" name="Google Shape;233;p22"/>
          <p:cNvSpPr txBox="1"/>
          <p:nvPr>
            <p:ph idx="2" type="body"/>
          </p:nvPr>
        </p:nvSpPr>
        <p:spPr>
          <a:xfrm>
            <a:off x="328900" y="525995"/>
            <a:ext cx="7789800" cy="5937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bg>
      <p:bgPr>
        <a:blipFill>
          <a:blip r:embed="rId2">
            <a:alphaModFix/>
          </a:blip>
          <a:stretch>
            <a:fillRect/>
          </a:stretch>
        </a:blipFill>
      </p:bgPr>
    </p:bg>
    <p:spTree>
      <p:nvGrpSpPr>
        <p:cNvPr id="234" name="Shape 234"/>
        <p:cNvGrpSpPr/>
        <p:nvPr/>
      </p:nvGrpSpPr>
      <p:grpSpPr>
        <a:xfrm>
          <a:off x="0" y="0"/>
          <a:ext cx="0" cy="0"/>
          <a:chOff x="0" y="0"/>
          <a:chExt cx="0" cy="0"/>
        </a:xfrm>
      </p:grpSpPr>
      <p:sp>
        <p:nvSpPr>
          <p:cNvPr id="235" name="Google Shape;235;p23"/>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3F3F3F"/>
              </a:buClr>
              <a:buSzPts val="3000"/>
              <a:buFont typeface="Calibri"/>
              <a:buNone/>
              <a:defRPr b="1" i="0" sz="3000">
                <a:solidFill>
                  <a:srgbClr val="3F3F3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6" name="Google Shape;236;p23"/>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rgbClr val="3F3F3F"/>
              </a:buClr>
              <a:buSzPts val="2200"/>
              <a:buNone/>
              <a:defRPr sz="2200">
                <a:solidFill>
                  <a:srgbClr val="3F3F3F"/>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237" name="Google Shape;237;p2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rgbClr val="7F7F7F"/>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8" name="Google Shape;238;p2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solidFill>
                  <a:srgbClr val="7F7F7F"/>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9" name="Google Shape;239;p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b="0" i="0" sz="1000">
                <a:solidFill>
                  <a:srgbClr val="7F7F7F"/>
                </a:solidFill>
                <a:latin typeface="Calibri"/>
                <a:ea typeface="Calibri"/>
                <a:cs typeface="Calibri"/>
                <a:sym typeface="Calibri"/>
              </a:defRPr>
            </a:lvl1pPr>
            <a:lvl2pPr indent="0" lvl="1" marL="0" rtl="0" algn="r">
              <a:spcBef>
                <a:spcPts val="0"/>
              </a:spcBef>
              <a:buNone/>
              <a:defRPr b="0" i="0" sz="1000">
                <a:solidFill>
                  <a:srgbClr val="7F7F7F"/>
                </a:solidFill>
                <a:latin typeface="Calibri"/>
                <a:ea typeface="Calibri"/>
                <a:cs typeface="Calibri"/>
                <a:sym typeface="Calibri"/>
              </a:defRPr>
            </a:lvl2pPr>
            <a:lvl3pPr indent="0" lvl="2" marL="0" rtl="0" algn="r">
              <a:spcBef>
                <a:spcPts val="0"/>
              </a:spcBef>
              <a:buNone/>
              <a:defRPr b="0" i="0" sz="1000">
                <a:solidFill>
                  <a:srgbClr val="7F7F7F"/>
                </a:solidFill>
                <a:latin typeface="Calibri"/>
                <a:ea typeface="Calibri"/>
                <a:cs typeface="Calibri"/>
                <a:sym typeface="Calibri"/>
              </a:defRPr>
            </a:lvl3pPr>
            <a:lvl4pPr indent="0" lvl="3" marL="0" rtl="0" algn="r">
              <a:spcBef>
                <a:spcPts val="0"/>
              </a:spcBef>
              <a:buNone/>
              <a:defRPr b="0" i="0" sz="1000">
                <a:solidFill>
                  <a:srgbClr val="7F7F7F"/>
                </a:solidFill>
                <a:latin typeface="Calibri"/>
                <a:ea typeface="Calibri"/>
                <a:cs typeface="Calibri"/>
                <a:sym typeface="Calibri"/>
              </a:defRPr>
            </a:lvl4pPr>
            <a:lvl5pPr indent="0" lvl="4" marL="0" rtl="0" algn="r">
              <a:spcBef>
                <a:spcPts val="0"/>
              </a:spcBef>
              <a:buNone/>
              <a:defRPr b="0" i="0" sz="1000">
                <a:solidFill>
                  <a:srgbClr val="7F7F7F"/>
                </a:solidFill>
                <a:latin typeface="Calibri"/>
                <a:ea typeface="Calibri"/>
                <a:cs typeface="Calibri"/>
                <a:sym typeface="Calibri"/>
              </a:defRPr>
            </a:lvl5pPr>
            <a:lvl6pPr indent="0" lvl="5" marL="0" rtl="0" algn="r">
              <a:spcBef>
                <a:spcPts val="0"/>
              </a:spcBef>
              <a:buNone/>
              <a:defRPr b="0" i="0" sz="1000">
                <a:solidFill>
                  <a:srgbClr val="7F7F7F"/>
                </a:solidFill>
                <a:latin typeface="Calibri"/>
                <a:ea typeface="Calibri"/>
                <a:cs typeface="Calibri"/>
                <a:sym typeface="Calibri"/>
              </a:defRPr>
            </a:lvl6pPr>
            <a:lvl7pPr indent="0" lvl="6" marL="0" rtl="0" algn="r">
              <a:spcBef>
                <a:spcPts val="0"/>
              </a:spcBef>
              <a:buNone/>
              <a:defRPr b="0" i="0" sz="1000">
                <a:solidFill>
                  <a:srgbClr val="7F7F7F"/>
                </a:solidFill>
                <a:latin typeface="Calibri"/>
                <a:ea typeface="Calibri"/>
                <a:cs typeface="Calibri"/>
                <a:sym typeface="Calibri"/>
              </a:defRPr>
            </a:lvl7pPr>
            <a:lvl8pPr indent="0" lvl="7" marL="0" rtl="0" algn="r">
              <a:spcBef>
                <a:spcPts val="0"/>
              </a:spcBef>
              <a:buNone/>
              <a:defRPr b="0" i="0" sz="1000">
                <a:solidFill>
                  <a:srgbClr val="7F7F7F"/>
                </a:solidFill>
                <a:latin typeface="Calibri"/>
                <a:ea typeface="Calibri"/>
                <a:cs typeface="Calibri"/>
                <a:sym typeface="Calibri"/>
              </a:defRPr>
            </a:lvl8pPr>
            <a:lvl9pPr indent="0" lvl="8" marL="0" rtl="0" algn="r">
              <a:spcBef>
                <a:spcPts val="0"/>
              </a:spcBef>
              <a:buNone/>
              <a:defRPr b="0" i="0" sz="1000">
                <a:solidFill>
                  <a:srgbClr val="7F7F7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240" name="Google Shape;240;p23"/>
          <p:cNvCxnSpPr/>
          <p:nvPr/>
        </p:nvCxnSpPr>
        <p:spPr>
          <a:xfrm>
            <a:off x="923925" y="4589463"/>
            <a:ext cx="10423500" cy="0"/>
          </a:xfrm>
          <a:prstGeom prst="straightConnector1">
            <a:avLst/>
          </a:prstGeom>
          <a:noFill/>
          <a:ln cap="flat" cmpd="sng" w="19050">
            <a:solidFill>
              <a:srgbClr val="00A84F"/>
            </a:solidFill>
            <a:prstDash val="solid"/>
            <a:miter lim="800000"/>
            <a:headEnd len="sm" w="sm" type="none"/>
            <a:tailEnd len="sm" w="sm" type="none"/>
          </a:ln>
        </p:spPr>
      </p:cxnSp>
      <p:pic>
        <p:nvPicPr>
          <p:cNvPr id="241" name="Google Shape;241;p23"/>
          <p:cNvPicPr preferRelativeResize="0"/>
          <p:nvPr/>
        </p:nvPicPr>
        <p:blipFill rotWithShape="1">
          <a:blip r:embed="rId3">
            <a:alphaModFix/>
          </a:blip>
          <a:srcRect b="0" l="0" r="0" t="0"/>
          <a:stretch/>
        </p:blipFill>
        <p:spPr>
          <a:xfrm>
            <a:off x="10528530" y="318498"/>
            <a:ext cx="1283880" cy="390419"/>
          </a:xfrm>
          <a:prstGeom prst="rect">
            <a:avLst/>
          </a:prstGeom>
          <a:noFill/>
          <a:ln>
            <a:noFill/>
          </a:ln>
        </p:spPr>
      </p:pic>
      <p:pic>
        <p:nvPicPr>
          <p:cNvPr descr="Macintosh HD:Users:cdomaleski:Downloads:cc_2.png" id="242" name="Google Shape;242;p23">
            <a:hlinkClick r:id="rId4"/>
          </p:cNvPr>
          <p:cNvPicPr preferRelativeResize="0"/>
          <p:nvPr/>
        </p:nvPicPr>
        <p:blipFill rotWithShape="1">
          <a:blip r:embed="rId5">
            <a:alphaModFix/>
          </a:blip>
          <a:srcRect b="0" l="0" r="0" t="0"/>
          <a:stretch/>
        </p:blipFill>
        <p:spPr>
          <a:xfrm>
            <a:off x="1878106" y="6370716"/>
            <a:ext cx="1062318" cy="3341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type="secHead">
  <p:cSld name="SECTION_HEADER">
    <p:bg>
      <p:bgPr>
        <a:solidFill>
          <a:srgbClr val="00A84F"/>
        </a:solidFill>
      </p:bgPr>
    </p:bg>
    <p:spTree>
      <p:nvGrpSpPr>
        <p:cNvPr id="243" name="Shape 243"/>
        <p:cNvGrpSpPr/>
        <p:nvPr/>
      </p:nvGrpSpPr>
      <p:grpSpPr>
        <a:xfrm>
          <a:off x="0" y="0"/>
          <a:ext cx="0" cy="0"/>
          <a:chOff x="0" y="0"/>
          <a:chExt cx="0" cy="0"/>
        </a:xfrm>
      </p:grpSpPr>
      <p:sp>
        <p:nvSpPr>
          <p:cNvPr id="244" name="Google Shape;244;p24"/>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lt1"/>
              </a:buClr>
              <a:buSzPts val="3000"/>
              <a:buFont typeface="Calibri"/>
              <a:buNone/>
              <a:defRPr b="1" i="0" sz="300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45" name="Google Shape;245;p24"/>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lt1"/>
              </a:buClr>
              <a:buSzPts val="2200"/>
              <a:buNone/>
              <a:defRPr sz="2200">
                <a:solidFill>
                  <a:schemeClr val="lt1"/>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246" name="Google Shape;246;p2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7" name="Google Shape;247;p2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8" name="Google Shape;248;p2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b="0" i="0" sz="1000">
                <a:solidFill>
                  <a:schemeClr val="lt1"/>
                </a:solidFill>
                <a:latin typeface="Calibri"/>
                <a:ea typeface="Calibri"/>
                <a:cs typeface="Calibri"/>
                <a:sym typeface="Calibri"/>
              </a:defRPr>
            </a:lvl1pPr>
            <a:lvl2pPr indent="0" lvl="1" marL="0" rtl="0" algn="r">
              <a:spcBef>
                <a:spcPts val="0"/>
              </a:spcBef>
              <a:buNone/>
              <a:defRPr b="0" i="0" sz="1000">
                <a:solidFill>
                  <a:schemeClr val="lt1"/>
                </a:solidFill>
                <a:latin typeface="Calibri"/>
                <a:ea typeface="Calibri"/>
                <a:cs typeface="Calibri"/>
                <a:sym typeface="Calibri"/>
              </a:defRPr>
            </a:lvl2pPr>
            <a:lvl3pPr indent="0" lvl="2" marL="0" rtl="0" algn="r">
              <a:spcBef>
                <a:spcPts val="0"/>
              </a:spcBef>
              <a:buNone/>
              <a:defRPr b="0" i="0" sz="1000">
                <a:solidFill>
                  <a:schemeClr val="lt1"/>
                </a:solidFill>
                <a:latin typeface="Calibri"/>
                <a:ea typeface="Calibri"/>
                <a:cs typeface="Calibri"/>
                <a:sym typeface="Calibri"/>
              </a:defRPr>
            </a:lvl3pPr>
            <a:lvl4pPr indent="0" lvl="3" marL="0" rtl="0" algn="r">
              <a:spcBef>
                <a:spcPts val="0"/>
              </a:spcBef>
              <a:buNone/>
              <a:defRPr b="0" i="0" sz="1000">
                <a:solidFill>
                  <a:schemeClr val="lt1"/>
                </a:solidFill>
                <a:latin typeface="Calibri"/>
                <a:ea typeface="Calibri"/>
                <a:cs typeface="Calibri"/>
                <a:sym typeface="Calibri"/>
              </a:defRPr>
            </a:lvl4pPr>
            <a:lvl5pPr indent="0" lvl="4" marL="0" rtl="0" algn="r">
              <a:spcBef>
                <a:spcPts val="0"/>
              </a:spcBef>
              <a:buNone/>
              <a:defRPr b="0" i="0" sz="1000">
                <a:solidFill>
                  <a:schemeClr val="lt1"/>
                </a:solidFill>
                <a:latin typeface="Calibri"/>
                <a:ea typeface="Calibri"/>
                <a:cs typeface="Calibri"/>
                <a:sym typeface="Calibri"/>
              </a:defRPr>
            </a:lvl5pPr>
            <a:lvl6pPr indent="0" lvl="5" marL="0" rtl="0" algn="r">
              <a:spcBef>
                <a:spcPts val="0"/>
              </a:spcBef>
              <a:buNone/>
              <a:defRPr b="0" i="0" sz="1000">
                <a:solidFill>
                  <a:schemeClr val="lt1"/>
                </a:solidFill>
                <a:latin typeface="Calibri"/>
                <a:ea typeface="Calibri"/>
                <a:cs typeface="Calibri"/>
                <a:sym typeface="Calibri"/>
              </a:defRPr>
            </a:lvl6pPr>
            <a:lvl7pPr indent="0" lvl="6" marL="0" rtl="0" algn="r">
              <a:spcBef>
                <a:spcPts val="0"/>
              </a:spcBef>
              <a:buNone/>
              <a:defRPr b="0" i="0" sz="1000">
                <a:solidFill>
                  <a:schemeClr val="lt1"/>
                </a:solidFill>
                <a:latin typeface="Calibri"/>
                <a:ea typeface="Calibri"/>
                <a:cs typeface="Calibri"/>
                <a:sym typeface="Calibri"/>
              </a:defRPr>
            </a:lvl7pPr>
            <a:lvl8pPr indent="0" lvl="7" marL="0" rtl="0" algn="r">
              <a:spcBef>
                <a:spcPts val="0"/>
              </a:spcBef>
              <a:buNone/>
              <a:defRPr b="0" i="0" sz="1000">
                <a:solidFill>
                  <a:schemeClr val="lt1"/>
                </a:solidFill>
                <a:latin typeface="Calibri"/>
                <a:ea typeface="Calibri"/>
                <a:cs typeface="Calibri"/>
                <a:sym typeface="Calibri"/>
              </a:defRPr>
            </a:lvl8pPr>
            <a:lvl9pPr indent="0" lvl="8" marL="0" rtl="0" algn="r">
              <a:spcBef>
                <a:spcPts val="0"/>
              </a:spcBef>
              <a:buNone/>
              <a:defRPr b="0" i="0" sz="10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249" name="Google Shape;249;p24"/>
          <p:cNvCxnSpPr/>
          <p:nvPr/>
        </p:nvCxnSpPr>
        <p:spPr>
          <a:xfrm>
            <a:off x="923925" y="4589463"/>
            <a:ext cx="10423500" cy="0"/>
          </a:xfrm>
          <a:prstGeom prst="straightConnector1">
            <a:avLst/>
          </a:prstGeom>
          <a:noFill/>
          <a:ln cap="flat" cmpd="sng" w="19050">
            <a:solidFill>
              <a:schemeClr val="lt1"/>
            </a:solidFill>
            <a:prstDash val="solid"/>
            <a:miter lim="800000"/>
            <a:headEnd len="sm" w="sm" type="none"/>
            <a:tailEnd len="sm" w="sm" type="none"/>
          </a:ln>
        </p:spPr>
      </p:cxnSp>
      <p:pic>
        <p:nvPicPr>
          <p:cNvPr id="250" name="Google Shape;250;p24"/>
          <p:cNvPicPr preferRelativeResize="0"/>
          <p:nvPr/>
        </p:nvPicPr>
        <p:blipFill rotWithShape="1">
          <a:blip r:embed="rId2">
            <a:alphaModFix/>
          </a:blip>
          <a:srcRect b="0" l="0" r="0" t="0"/>
          <a:stretch/>
        </p:blipFill>
        <p:spPr>
          <a:xfrm>
            <a:off x="10528531" y="318498"/>
            <a:ext cx="1283876" cy="390419"/>
          </a:xfrm>
          <a:prstGeom prst="rect">
            <a:avLst/>
          </a:prstGeom>
          <a:noFill/>
          <a:ln>
            <a:noFill/>
          </a:ln>
        </p:spPr>
      </p:pic>
      <p:pic>
        <p:nvPicPr>
          <p:cNvPr descr="Macintosh HD:Users:cdomaleski:Downloads:cc_2.png" id="251" name="Google Shape;251;p24">
            <a:hlinkClick r:id="rId3"/>
          </p:cNvPr>
          <p:cNvPicPr preferRelativeResize="0"/>
          <p:nvPr/>
        </p:nvPicPr>
        <p:blipFill rotWithShape="1">
          <a:blip r:embed="rId4">
            <a:alphaModFix/>
          </a:blip>
          <a:srcRect b="0" l="0" r="0" t="0"/>
          <a:stretch/>
        </p:blipFill>
        <p:spPr>
          <a:xfrm>
            <a:off x="1878106" y="6370716"/>
            <a:ext cx="1062318" cy="3341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252" name="Shape 252"/>
        <p:cNvGrpSpPr/>
        <p:nvPr/>
      </p:nvGrpSpPr>
      <p:grpSpPr>
        <a:xfrm>
          <a:off x="0" y="0"/>
          <a:ext cx="0" cy="0"/>
          <a:chOff x="0" y="0"/>
          <a:chExt cx="0" cy="0"/>
        </a:xfrm>
      </p:grpSpPr>
      <p:sp>
        <p:nvSpPr>
          <p:cNvPr id="253" name="Google Shape;253;p2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4" name="Google Shape;254;p2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5" name="Google Shape;255;p2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56" name="Google Shape;256;p25"/>
          <p:cNvPicPr preferRelativeResize="0"/>
          <p:nvPr/>
        </p:nvPicPr>
        <p:blipFill rotWithShape="1">
          <a:blip r:embed="rId2">
            <a:alphaModFix/>
          </a:blip>
          <a:srcRect b="0" l="0" r="0" t="0"/>
          <a:stretch/>
        </p:blipFill>
        <p:spPr>
          <a:xfrm>
            <a:off x="10528530" y="318498"/>
            <a:ext cx="1283880" cy="390419"/>
          </a:xfrm>
          <a:prstGeom prst="rect">
            <a:avLst/>
          </a:prstGeom>
          <a:noFill/>
          <a:ln>
            <a:noFill/>
          </a:ln>
        </p:spPr>
      </p:pic>
      <p:pic>
        <p:nvPicPr>
          <p:cNvPr descr="Macintosh HD:Users:cdomaleski:Downloads:cc_2.png" id="257" name="Google Shape;257;p25">
            <a:hlinkClick r:id="rId3"/>
          </p:cNvPr>
          <p:cNvPicPr preferRelativeResize="0"/>
          <p:nvPr/>
        </p:nvPicPr>
        <p:blipFill rotWithShape="1">
          <a:blip r:embed="rId4">
            <a:alphaModFix/>
          </a:blip>
          <a:srcRect b="0" l="0" r="0" t="0"/>
          <a:stretch/>
        </p:blipFill>
        <p:spPr>
          <a:xfrm>
            <a:off x="1878106" y="6370716"/>
            <a:ext cx="1062318" cy="3341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_Image 1">
  <p:cSld name="Transition_Image 1">
    <p:spTree>
      <p:nvGrpSpPr>
        <p:cNvPr id="258" name="Shape 258"/>
        <p:cNvGrpSpPr/>
        <p:nvPr/>
      </p:nvGrpSpPr>
      <p:grpSpPr>
        <a:xfrm>
          <a:off x="0" y="0"/>
          <a:ext cx="0" cy="0"/>
          <a:chOff x="0" y="0"/>
          <a:chExt cx="0" cy="0"/>
        </a:xfrm>
      </p:grpSpPr>
      <p:pic>
        <p:nvPicPr>
          <p:cNvPr id="259" name="Google Shape;259;p26"/>
          <p:cNvPicPr preferRelativeResize="0"/>
          <p:nvPr/>
        </p:nvPicPr>
        <p:blipFill rotWithShape="1">
          <a:blip r:embed="rId2">
            <a:alphaModFix/>
          </a:blip>
          <a:srcRect b="0" l="0" r="0" t="0"/>
          <a:stretch/>
        </p:blipFill>
        <p:spPr>
          <a:xfrm>
            <a:off x="-100224" y="0"/>
            <a:ext cx="12292224" cy="6858000"/>
          </a:xfrm>
          <a:prstGeom prst="rect">
            <a:avLst/>
          </a:prstGeom>
          <a:noFill/>
          <a:ln>
            <a:noFill/>
          </a:ln>
        </p:spPr>
      </p:pic>
      <p:sp>
        <p:nvSpPr>
          <p:cNvPr id="260" name="Google Shape;260;p26"/>
          <p:cNvSpPr/>
          <p:nvPr/>
        </p:nvSpPr>
        <p:spPr>
          <a:xfrm>
            <a:off x="-100224" y="0"/>
            <a:ext cx="12292224" cy="6858000"/>
          </a:xfrm>
          <a:prstGeom prst="rect">
            <a:avLst/>
          </a:prstGeom>
          <a:gradFill>
            <a:gsLst>
              <a:gs pos="0">
                <a:srgbClr val="DEDEDE">
                  <a:alpha val="0"/>
                </a:srgbClr>
              </a:gs>
              <a:gs pos="41000">
                <a:srgbClr val="FFFFFF">
                  <a:alpha val="0"/>
                </a:srgbClr>
              </a:gs>
              <a:gs pos="100000">
                <a:srgbClr val="000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61" name="Google Shape;261;p26"/>
          <p:cNvCxnSpPr/>
          <p:nvPr/>
        </p:nvCxnSpPr>
        <p:spPr>
          <a:xfrm>
            <a:off x="470647" y="5655795"/>
            <a:ext cx="4558553" cy="0"/>
          </a:xfrm>
          <a:prstGeom prst="straightConnector1">
            <a:avLst/>
          </a:prstGeom>
          <a:noFill/>
          <a:ln cap="flat" cmpd="sng" w="76200">
            <a:solidFill>
              <a:srgbClr val="69C8C3"/>
            </a:solidFill>
            <a:prstDash val="solid"/>
            <a:miter lim="800000"/>
            <a:headEnd len="sm" w="sm" type="none"/>
            <a:tailEnd len="sm" w="sm" type="none"/>
          </a:ln>
        </p:spPr>
      </p:cxnSp>
      <p:pic>
        <p:nvPicPr>
          <p:cNvPr descr="Mississi[ppi Department of Education logo" id="262" name="Google Shape;262;p26"/>
          <p:cNvPicPr preferRelativeResize="0"/>
          <p:nvPr/>
        </p:nvPicPr>
        <p:blipFill rotWithShape="1">
          <a:blip r:embed="rId3">
            <a:alphaModFix/>
          </a:blip>
          <a:srcRect b="0" l="0" r="0" t="0"/>
          <a:stretch/>
        </p:blipFill>
        <p:spPr>
          <a:xfrm>
            <a:off x="10586275" y="6075361"/>
            <a:ext cx="1238172" cy="442818"/>
          </a:xfrm>
          <a:prstGeom prst="rect">
            <a:avLst/>
          </a:prstGeom>
          <a:noFill/>
          <a:ln>
            <a:noFill/>
          </a:ln>
        </p:spPr>
      </p:pic>
      <p:sp>
        <p:nvSpPr>
          <p:cNvPr id="263" name="Google Shape;263;p26"/>
          <p:cNvSpPr txBox="1"/>
          <p:nvPr>
            <p:ph type="title"/>
          </p:nvPr>
        </p:nvSpPr>
        <p:spPr>
          <a:xfrm>
            <a:off x="408655" y="635431"/>
            <a:ext cx="4558553" cy="486645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7200"/>
              <a:buFont typeface="Arial"/>
              <a:buNone/>
              <a:defRPr b="1" sz="72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_Image 2">
  <p:cSld name="Transition_Image 2">
    <p:spTree>
      <p:nvGrpSpPr>
        <p:cNvPr id="264" name="Shape 264"/>
        <p:cNvGrpSpPr/>
        <p:nvPr/>
      </p:nvGrpSpPr>
      <p:grpSpPr>
        <a:xfrm>
          <a:off x="0" y="0"/>
          <a:ext cx="0" cy="0"/>
          <a:chOff x="0" y="0"/>
          <a:chExt cx="0" cy="0"/>
        </a:xfrm>
      </p:grpSpPr>
      <p:pic>
        <p:nvPicPr>
          <p:cNvPr descr="Girl working while leaning over textbook" id="265" name="Google Shape;265;p27"/>
          <p:cNvPicPr preferRelativeResize="0"/>
          <p:nvPr/>
        </p:nvPicPr>
        <p:blipFill rotWithShape="1">
          <a:blip r:embed="rId2">
            <a:alphaModFix/>
          </a:blip>
          <a:srcRect b="0" l="0" r="0" t="0"/>
          <a:stretch/>
        </p:blipFill>
        <p:spPr>
          <a:xfrm>
            <a:off x="-50112" y="0"/>
            <a:ext cx="12292224" cy="6858000"/>
          </a:xfrm>
          <a:prstGeom prst="rect">
            <a:avLst/>
          </a:prstGeom>
          <a:noFill/>
          <a:ln>
            <a:noFill/>
          </a:ln>
        </p:spPr>
      </p:pic>
      <p:sp>
        <p:nvSpPr>
          <p:cNvPr id="266" name="Google Shape;266;p27"/>
          <p:cNvSpPr/>
          <p:nvPr/>
        </p:nvSpPr>
        <p:spPr>
          <a:xfrm>
            <a:off x="-50112" y="0"/>
            <a:ext cx="12292224" cy="6858000"/>
          </a:xfrm>
          <a:prstGeom prst="rect">
            <a:avLst/>
          </a:prstGeom>
          <a:gradFill>
            <a:gsLst>
              <a:gs pos="0">
                <a:srgbClr val="DEDEDE">
                  <a:alpha val="0"/>
                </a:srgbClr>
              </a:gs>
              <a:gs pos="41000">
                <a:srgbClr val="FFFFFF">
                  <a:alpha val="0"/>
                </a:srgbClr>
              </a:gs>
              <a:gs pos="100000">
                <a:srgbClr val="000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67" name="Google Shape;267;p27"/>
          <p:cNvCxnSpPr/>
          <p:nvPr/>
        </p:nvCxnSpPr>
        <p:spPr>
          <a:xfrm>
            <a:off x="470647" y="5655795"/>
            <a:ext cx="4558553" cy="0"/>
          </a:xfrm>
          <a:prstGeom prst="straightConnector1">
            <a:avLst/>
          </a:prstGeom>
          <a:noFill/>
          <a:ln cap="flat" cmpd="sng" w="76200">
            <a:solidFill>
              <a:srgbClr val="69C8C3"/>
            </a:solidFill>
            <a:prstDash val="solid"/>
            <a:miter lim="800000"/>
            <a:headEnd len="sm" w="sm" type="none"/>
            <a:tailEnd len="sm" w="sm" type="none"/>
          </a:ln>
        </p:spPr>
      </p:cxnSp>
      <p:pic>
        <p:nvPicPr>
          <p:cNvPr descr="Mississi[ppi Department of Education logo" id="268" name="Google Shape;268;p27"/>
          <p:cNvPicPr preferRelativeResize="0"/>
          <p:nvPr/>
        </p:nvPicPr>
        <p:blipFill rotWithShape="1">
          <a:blip r:embed="rId3">
            <a:alphaModFix/>
          </a:blip>
          <a:srcRect b="0" l="0" r="0" t="0"/>
          <a:stretch/>
        </p:blipFill>
        <p:spPr>
          <a:xfrm>
            <a:off x="10586275" y="6075361"/>
            <a:ext cx="1238172" cy="442818"/>
          </a:xfrm>
          <a:prstGeom prst="rect">
            <a:avLst/>
          </a:prstGeom>
          <a:noFill/>
          <a:ln>
            <a:noFill/>
          </a:ln>
        </p:spPr>
      </p:pic>
      <p:sp>
        <p:nvSpPr>
          <p:cNvPr id="269" name="Google Shape;269;p27"/>
          <p:cNvSpPr txBox="1"/>
          <p:nvPr>
            <p:ph type="title"/>
          </p:nvPr>
        </p:nvSpPr>
        <p:spPr>
          <a:xfrm>
            <a:off x="439651" y="380623"/>
            <a:ext cx="4558553" cy="512127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7200"/>
              <a:buFont typeface="Arial"/>
              <a:buNone/>
              <a:defRPr b="1" sz="72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_Image 3">
  <p:cSld name="Transition_Image 3">
    <p:spTree>
      <p:nvGrpSpPr>
        <p:cNvPr id="270" name="Shape 270"/>
        <p:cNvGrpSpPr/>
        <p:nvPr/>
      </p:nvGrpSpPr>
      <p:grpSpPr>
        <a:xfrm>
          <a:off x="0" y="0"/>
          <a:ext cx="0" cy="0"/>
          <a:chOff x="0" y="0"/>
          <a:chExt cx="0" cy="0"/>
        </a:xfrm>
      </p:grpSpPr>
      <p:pic>
        <p:nvPicPr>
          <p:cNvPr descr="A teacher teaching a class&#10;&#10;Description automatically generated with low confidence" id="271" name="Google Shape;271;p2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72" name="Google Shape;272;p28"/>
          <p:cNvSpPr/>
          <p:nvPr/>
        </p:nvSpPr>
        <p:spPr>
          <a:xfrm>
            <a:off x="-50112" y="0"/>
            <a:ext cx="12292224" cy="6858000"/>
          </a:xfrm>
          <a:prstGeom prst="rect">
            <a:avLst/>
          </a:prstGeom>
          <a:gradFill>
            <a:gsLst>
              <a:gs pos="0">
                <a:srgbClr val="DEDEDE">
                  <a:alpha val="0"/>
                </a:srgbClr>
              </a:gs>
              <a:gs pos="41000">
                <a:srgbClr val="FFFFFF">
                  <a:alpha val="0"/>
                </a:srgbClr>
              </a:gs>
              <a:gs pos="100000">
                <a:srgbClr val="000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73" name="Google Shape;273;p28"/>
          <p:cNvCxnSpPr/>
          <p:nvPr/>
        </p:nvCxnSpPr>
        <p:spPr>
          <a:xfrm>
            <a:off x="470647" y="5655795"/>
            <a:ext cx="4558553" cy="0"/>
          </a:xfrm>
          <a:prstGeom prst="straightConnector1">
            <a:avLst/>
          </a:prstGeom>
          <a:noFill/>
          <a:ln cap="flat" cmpd="sng" w="76200">
            <a:solidFill>
              <a:srgbClr val="69C8C3"/>
            </a:solidFill>
            <a:prstDash val="solid"/>
            <a:miter lim="800000"/>
            <a:headEnd len="sm" w="sm" type="none"/>
            <a:tailEnd len="sm" w="sm" type="none"/>
          </a:ln>
        </p:spPr>
      </p:cxnSp>
      <p:pic>
        <p:nvPicPr>
          <p:cNvPr descr="Mississi[ppi Department of Education logo" id="274" name="Google Shape;274;p28"/>
          <p:cNvPicPr preferRelativeResize="0"/>
          <p:nvPr/>
        </p:nvPicPr>
        <p:blipFill rotWithShape="1">
          <a:blip r:embed="rId3">
            <a:alphaModFix/>
          </a:blip>
          <a:srcRect b="0" l="0" r="0" t="0"/>
          <a:stretch/>
        </p:blipFill>
        <p:spPr>
          <a:xfrm>
            <a:off x="10586275" y="6075361"/>
            <a:ext cx="1238172" cy="442818"/>
          </a:xfrm>
          <a:prstGeom prst="rect">
            <a:avLst/>
          </a:prstGeom>
          <a:noFill/>
          <a:ln>
            <a:noFill/>
          </a:ln>
        </p:spPr>
      </p:pic>
      <p:sp>
        <p:nvSpPr>
          <p:cNvPr id="275" name="Google Shape;275;p28"/>
          <p:cNvSpPr txBox="1"/>
          <p:nvPr>
            <p:ph type="title"/>
          </p:nvPr>
        </p:nvSpPr>
        <p:spPr>
          <a:xfrm>
            <a:off x="408655" y="480447"/>
            <a:ext cx="4558553" cy="499045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7200"/>
              <a:buFont typeface="Arial"/>
              <a:buNone/>
              <a:defRPr b="1" sz="72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_Image 4">
  <p:cSld name="Transition_Image 4">
    <p:spTree>
      <p:nvGrpSpPr>
        <p:cNvPr id="276" name="Shape 276"/>
        <p:cNvGrpSpPr/>
        <p:nvPr/>
      </p:nvGrpSpPr>
      <p:grpSpPr>
        <a:xfrm>
          <a:off x="0" y="0"/>
          <a:ext cx="0" cy="0"/>
          <a:chOff x="0" y="0"/>
          <a:chExt cx="0" cy="0"/>
        </a:xfrm>
      </p:grpSpPr>
      <p:pic>
        <p:nvPicPr>
          <p:cNvPr id="277" name="Google Shape;277;p29"/>
          <p:cNvPicPr preferRelativeResize="0"/>
          <p:nvPr/>
        </p:nvPicPr>
        <p:blipFill rotWithShape="1">
          <a:blip r:embed="rId2">
            <a:alphaModFix/>
          </a:blip>
          <a:srcRect b="0" l="0" r="0" t="0"/>
          <a:stretch/>
        </p:blipFill>
        <p:spPr>
          <a:xfrm>
            <a:off x="889" y="0"/>
            <a:ext cx="12191111" cy="6858000"/>
          </a:xfrm>
          <a:prstGeom prst="rect">
            <a:avLst/>
          </a:prstGeom>
          <a:noFill/>
          <a:ln>
            <a:noFill/>
          </a:ln>
        </p:spPr>
      </p:pic>
      <p:sp>
        <p:nvSpPr>
          <p:cNvPr id="278" name="Google Shape;278;p29"/>
          <p:cNvSpPr/>
          <p:nvPr/>
        </p:nvSpPr>
        <p:spPr>
          <a:xfrm>
            <a:off x="0" y="0"/>
            <a:ext cx="12292224" cy="6858000"/>
          </a:xfrm>
          <a:prstGeom prst="rect">
            <a:avLst/>
          </a:prstGeom>
          <a:gradFill>
            <a:gsLst>
              <a:gs pos="0">
                <a:srgbClr val="DEDEDE">
                  <a:alpha val="0"/>
                </a:srgbClr>
              </a:gs>
              <a:gs pos="41000">
                <a:srgbClr val="FFFFFF">
                  <a:alpha val="0"/>
                </a:srgbClr>
              </a:gs>
              <a:gs pos="100000">
                <a:srgbClr val="000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79" name="Google Shape;279;p29"/>
          <p:cNvCxnSpPr/>
          <p:nvPr/>
        </p:nvCxnSpPr>
        <p:spPr>
          <a:xfrm>
            <a:off x="470647" y="5655795"/>
            <a:ext cx="4558553" cy="0"/>
          </a:xfrm>
          <a:prstGeom prst="straightConnector1">
            <a:avLst/>
          </a:prstGeom>
          <a:noFill/>
          <a:ln cap="flat" cmpd="sng" w="76200">
            <a:solidFill>
              <a:srgbClr val="69C8C3"/>
            </a:solidFill>
            <a:prstDash val="solid"/>
            <a:miter lim="800000"/>
            <a:headEnd len="sm" w="sm" type="none"/>
            <a:tailEnd len="sm" w="sm" type="none"/>
          </a:ln>
        </p:spPr>
      </p:cxnSp>
      <p:pic>
        <p:nvPicPr>
          <p:cNvPr descr="Mississi[ppi Department of Education logo" id="280" name="Google Shape;280;p29"/>
          <p:cNvPicPr preferRelativeResize="0"/>
          <p:nvPr/>
        </p:nvPicPr>
        <p:blipFill rotWithShape="1">
          <a:blip r:embed="rId3">
            <a:alphaModFix/>
          </a:blip>
          <a:srcRect b="0" l="0" r="0" t="0"/>
          <a:stretch/>
        </p:blipFill>
        <p:spPr>
          <a:xfrm>
            <a:off x="10586275" y="6075361"/>
            <a:ext cx="1238172" cy="442818"/>
          </a:xfrm>
          <a:prstGeom prst="rect">
            <a:avLst/>
          </a:prstGeom>
          <a:noFill/>
          <a:ln>
            <a:noFill/>
          </a:ln>
        </p:spPr>
      </p:pic>
      <p:sp>
        <p:nvSpPr>
          <p:cNvPr id="281" name="Google Shape;281;p29"/>
          <p:cNvSpPr txBox="1"/>
          <p:nvPr>
            <p:ph type="title"/>
          </p:nvPr>
        </p:nvSpPr>
        <p:spPr>
          <a:xfrm>
            <a:off x="408655" y="511443"/>
            <a:ext cx="4558553" cy="5021441"/>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7200"/>
              <a:buFont typeface="Arial"/>
              <a:buNone/>
              <a:defRPr b="1" sz="72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_Image 5">
  <p:cSld name="Transition_Image 5">
    <p:spTree>
      <p:nvGrpSpPr>
        <p:cNvPr id="282" name="Shape 282"/>
        <p:cNvGrpSpPr/>
        <p:nvPr/>
      </p:nvGrpSpPr>
      <p:grpSpPr>
        <a:xfrm>
          <a:off x="0" y="0"/>
          <a:ext cx="0" cy="0"/>
          <a:chOff x="0" y="0"/>
          <a:chExt cx="0" cy="0"/>
        </a:xfrm>
      </p:grpSpPr>
      <p:pic>
        <p:nvPicPr>
          <p:cNvPr id="283" name="Google Shape;283;p30"/>
          <p:cNvPicPr preferRelativeResize="0"/>
          <p:nvPr/>
        </p:nvPicPr>
        <p:blipFill rotWithShape="1">
          <a:blip r:embed="rId2">
            <a:alphaModFix/>
          </a:blip>
          <a:srcRect b="0" l="0" r="0" t="0"/>
          <a:stretch/>
        </p:blipFill>
        <p:spPr>
          <a:xfrm>
            <a:off x="-50112" y="-21265"/>
            <a:ext cx="12292224" cy="7019224"/>
          </a:xfrm>
          <a:prstGeom prst="rect">
            <a:avLst/>
          </a:prstGeom>
          <a:noFill/>
          <a:ln>
            <a:noFill/>
          </a:ln>
        </p:spPr>
      </p:pic>
      <p:sp>
        <p:nvSpPr>
          <p:cNvPr id="284" name="Google Shape;284;p30"/>
          <p:cNvSpPr/>
          <p:nvPr/>
        </p:nvSpPr>
        <p:spPr>
          <a:xfrm>
            <a:off x="-50112" y="-37240"/>
            <a:ext cx="12292224" cy="7019224"/>
          </a:xfrm>
          <a:prstGeom prst="rect">
            <a:avLst/>
          </a:prstGeom>
          <a:gradFill>
            <a:gsLst>
              <a:gs pos="0">
                <a:srgbClr val="DEDEDE">
                  <a:alpha val="0"/>
                </a:srgbClr>
              </a:gs>
              <a:gs pos="41000">
                <a:srgbClr val="FFFFFF">
                  <a:alpha val="0"/>
                </a:srgbClr>
              </a:gs>
              <a:gs pos="100000">
                <a:srgbClr val="000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85" name="Google Shape;285;p30"/>
          <p:cNvCxnSpPr/>
          <p:nvPr/>
        </p:nvCxnSpPr>
        <p:spPr>
          <a:xfrm>
            <a:off x="470647" y="5655795"/>
            <a:ext cx="4558553" cy="0"/>
          </a:xfrm>
          <a:prstGeom prst="straightConnector1">
            <a:avLst/>
          </a:prstGeom>
          <a:noFill/>
          <a:ln cap="flat" cmpd="sng" w="76200">
            <a:solidFill>
              <a:srgbClr val="69C8C3"/>
            </a:solidFill>
            <a:prstDash val="solid"/>
            <a:miter lim="800000"/>
            <a:headEnd len="sm" w="sm" type="none"/>
            <a:tailEnd len="sm" w="sm" type="none"/>
          </a:ln>
        </p:spPr>
      </p:cxnSp>
      <p:pic>
        <p:nvPicPr>
          <p:cNvPr descr="Mississi[ppi Department of Education logo" id="286" name="Google Shape;286;p30"/>
          <p:cNvPicPr preferRelativeResize="0"/>
          <p:nvPr/>
        </p:nvPicPr>
        <p:blipFill rotWithShape="1">
          <a:blip r:embed="rId3">
            <a:alphaModFix/>
          </a:blip>
          <a:srcRect b="0" l="0" r="0" t="0"/>
          <a:stretch/>
        </p:blipFill>
        <p:spPr>
          <a:xfrm>
            <a:off x="10586275" y="6075361"/>
            <a:ext cx="1238172" cy="442818"/>
          </a:xfrm>
          <a:prstGeom prst="rect">
            <a:avLst/>
          </a:prstGeom>
          <a:noFill/>
          <a:ln>
            <a:noFill/>
          </a:ln>
        </p:spPr>
      </p:pic>
      <p:sp>
        <p:nvSpPr>
          <p:cNvPr id="287" name="Google Shape;287;p30"/>
          <p:cNvSpPr txBox="1"/>
          <p:nvPr/>
        </p:nvSpPr>
        <p:spPr>
          <a:xfrm>
            <a:off x="7076661" y="168965"/>
            <a:ext cx="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8000">
              <a:solidFill>
                <a:srgbClr val="003B71"/>
              </a:solidFill>
              <a:latin typeface="Arial"/>
              <a:ea typeface="Arial"/>
              <a:cs typeface="Arial"/>
              <a:sym typeface="Arial"/>
            </a:endParaRPr>
          </a:p>
        </p:txBody>
      </p:sp>
      <p:sp>
        <p:nvSpPr>
          <p:cNvPr id="288" name="Google Shape;288;p30"/>
          <p:cNvSpPr txBox="1"/>
          <p:nvPr>
            <p:ph type="title"/>
          </p:nvPr>
        </p:nvSpPr>
        <p:spPr>
          <a:xfrm>
            <a:off x="408655" y="728419"/>
            <a:ext cx="4558553" cy="4788975"/>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7200"/>
              <a:buFont typeface="Arial"/>
              <a:buNone/>
              <a:defRPr b="1" sz="72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 Board Goals">
  <p:cSld name="State Board Goals">
    <p:spTree>
      <p:nvGrpSpPr>
        <p:cNvPr id="43" name="Shape 43"/>
        <p:cNvGrpSpPr/>
        <p:nvPr/>
      </p:nvGrpSpPr>
      <p:grpSpPr>
        <a:xfrm>
          <a:off x="0" y="0"/>
          <a:ext cx="0" cy="0"/>
          <a:chOff x="0" y="0"/>
          <a:chExt cx="0" cy="0"/>
        </a:xfrm>
      </p:grpSpPr>
      <p:sp>
        <p:nvSpPr>
          <p:cNvPr id="44" name="Google Shape;44;p4"/>
          <p:cNvSpPr txBox="1"/>
          <p:nvPr>
            <p:ph idx="12" type="sldNum"/>
          </p:nvPr>
        </p:nvSpPr>
        <p:spPr>
          <a:xfrm>
            <a:off x="9066748" y="260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2800" u="none" cap="none" strike="noStrike">
                <a:solidFill>
                  <a:srgbClr val="5FAADE"/>
                </a:solidFill>
                <a:latin typeface="Arial"/>
                <a:ea typeface="Arial"/>
                <a:cs typeface="Arial"/>
                <a:sym typeface="Arial"/>
              </a:defRPr>
            </a:lvl1pPr>
            <a:lvl2pPr indent="0" lvl="1" marL="0" algn="r">
              <a:spcBef>
                <a:spcPts val="0"/>
              </a:spcBef>
              <a:buNone/>
              <a:defRPr b="1" i="0" sz="2800" u="none" cap="none" strike="noStrike">
                <a:solidFill>
                  <a:srgbClr val="5FAADE"/>
                </a:solidFill>
                <a:latin typeface="Arial"/>
                <a:ea typeface="Arial"/>
                <a:cs typeface="Arial"/>
                <a:sym typeface="Arial"/>
              </a:defRPr>
            </a:lvl2pPr>
            <a:lvl3pPr indent="0" lvl="2" marL="0" algn="r">
              <a:spcBef>
                <a:spcPts val="0"/>
              </a:spcBef>
              <a:buNone/>
              <a:defRPr b="1" i="0" sz="2800" u="none" cap="none" strike="noStrike">
                <a:solidFill>
                  <a:srgbClr val="5FAADE"/>
                </a:solidFill>
                <a:latin typeface="Arial"/>
                <a:ea typeface="Arial"/>
                <a:cs typeface="Arial"/>
                <a:sym typeface="Arial"/>
              </a:defRPr>
            </a:lvl3pPr>
            <a:lvl4pPr indent="0" lvl="3" marL="0" algn="r">
              <a:spcBef>
                <a:spcPts val="0"/>
              </a:spcBef>
              <a:buNone/>
              <a:defRPr b="1" i="0" sz="2800" u="none" cap="none" strike="noStrike">
                <a:solidFill>
                  <a:srgbClr val="5FAADE"/>
                </a:solidFill>
                <a:latin typeface="Arial"/>
                <a:ea typeface="Arial"/>
                <a:cs typeface="Arial"/>
                <a:sym typeface="Arial"/>
              </a:defRPr>
            </a:lvl4pPr>
            <a:lvl5pPr indent="0" lvl="4" marL="0" algn="r">
              <a:spcBef>
                <a:spcPts val="0"/>
              </a:spcBef>
              <a:buNone/>
              <a:defRPr b="1" i="0" sz="2800" u="none" cap="none" strike="noStrike">
                <a:solidFill>
                  <a:srgbClr val="5FAADE"/>
                </a:solidFill>
                <a:latin typeface="Arial"/>
                <a:ea typeface="Arial"/>
                <a:cs typeface="Arial"/>
                <a:sym typeface="Arial"/>
              </a:defRPr>
            </a:lvl5pPr>
            <a:lvl6pPr indent="0" lvl="5" marL="0" algn="r">
              <a:spcBef>
                <a:spcPts val="0"/>
              </a:spcBef>
              <a:buNone/>
              <a:defRPr b="1" i="0" sz="2800" u="none" cap="none" strike="noStrike">
                <a:solidFill>
                  <a:srgbClr val="5FAADE"/>
                </a:solidFill>
                <a:latin typeface="Arial"/>
                <a:ea typeface="Arial"/>
                <a:cs typeface="Arial"/>
                <a:sym typeface="Arial"/>
              </a:defRPr>
            </a:lvl6pPr>
            <a:lvl7pPr indent="0" lvl="6" marL="0" algn="r">
              <a:spcBef>
                <a:spcPts val="0"/>
              </a:spcBef>
              <a:buNone/>
              <a:defRPr b="1" i="0" sz="2800" u="none" cap="none" strike="noStrike">
                <a:solidFill>
                  <a:srgbClr val="5FAADE"/>
                </a:solidFill>
                <a:latin typeface="Arial"/>
                <a:ea typeface="Arial"/>
                <a:cs typeface="Arial"/>
                <a:sym typeface="Arial"/>
              </a:defRPr>
            </a:lvl7pPr>
            <a:lvl8pPr indent="0" lvl="7" marL="0" algn="r">
              <a:spcBef>
                <a:spcPts val="0"/>
              </a:spcBef>
              <a:buNone/>
              <a:defRPr b="1" i="0" sz="2800" u="none" cap="none" strike="noStrike">
                <a:solidFill>
                  <a:srgbClr val="5FAADE"/>
                </a:solidFill>
                <a:latin typeface="Arial"/>
                <a:ea typeface="Arial"/>
                <a:cs typeface="Arial"/>
                <a:sym typeface="Arial"/>
              </a:defRPr>
            </a:lvl8pPr>
            <a:lvl9pPr indent="0" lvl="8" marL="0" algn="r">
              <a:spcBef>
                <a:spcPts val="0"/>
              </a:spcBef>
              <a:buNone/>
              <a:defRPr b="1" i="0" sz="2800" u="none" cap="none" strike="noStrike">
                <a:solidFill>
                  <a:srgbClr val="5FAA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5" name="Google Shape;45;p4"/>
          <p:cNvPicPr preferRelativeResize="0"/>
          <p:nvPr/>
        </p:nvPicPr>
        <p:blipFill rotWithShape="1">
          <a:blip r:embed="rId2">
            <a:alphaModFix/>
          </a:blip>
          <a:srcRect b="0" l="0" r="0" t="0"/>
          <a:stretch/>
        </p:blipFill>
        <p:spPr>
          <a:xfrm>
            <a:off x="11349728" y="2951211"/>
            <a:ext cx="1027214" cy="914400"/>
          </a:xfrm>
          <a:prstGeom prst="rect">
            <a:avLst/>
          </a:prstGeom>
          <a:noFill/>
          <a:ln>
            <a:noFill/>
          </a:ln>
        </p:spPr>
      </p:pic>
      <p:cxnSp>
        <p:nvCxnSpPr>
          <p:cNvPr id="46" name="Google Shape;46;p4"/>
          <p:cNvCxnSpPr/>
          <p:nvPr/>
        </p:nvCxnSpPr>
        <p:spPr>
          <a:xfrm rot="10800000">
            <a:off x="491447" y="733806"/>
            <a:ext cx="11209106" cy="0"/>
          </a:xfrm>
          <a:prstGeom prst="straightConnector1">
            <a:avLst/>
          </a:prstGeom>
          <a:noFill/>
          <a:ln cap="flat" cmpd="sng" w="9525">
            <a:solidFill>
              <a:srgbClr val="7F7F7F"/>
            </a:solidFill>
            <a:prstDash val="solid"/>
            <a:miter lim="800000"/>
            <a:headEnd len="sm" w="sm" type="none"/>
            <a:tailEnd len="sm" w="sm" type="none"/>
          </a:ln>
        </p:spPr>
      </p:cxnSp>
      <p:sp>
        <p:nvSpPr>
          <p:cNvPr id="47" name="Google Shape;47;p4"/>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Mississi[ppi Department of Education logo" id="48" name="Google Shape;48;p4"/>
          <p:cNvPicPr preferRelativeResize="0"/>
          <p:nvPr/>
        </p:nvPicPr>
        <p:blipFill rotWithShape="1">
          <a:blip r:embed="rId3">
            <a:alphaModFix/>
          </a:blip>
          <a:srcRect b="0" l="0" r="0" t="0"/>
          <a:stretch/>
        </p:blipFill>
        <p:spPr>
          <a:xfrm>
            <a:off x="10619352" y="6229714"/>
            <a:ext cx="1238172" cy="442818"/>
          </a:xfrm>
          <a:prstGeom prst="rect">
            <a:avLst/>
          </a:prstGeom>
          <a:noFill/>
          <a:ln>
            <a:noFill/>
          </a:ln>
        </p:spPr>
      </p:pic>
      <p:sp>
        <p:nvSpPr>
          <p:cNvPr id="49" name="Google Shape;49;p4"/>
          <p:cNvSpPr/>
          <p:nvPr/>
        </p:nvSpPr>
        <p:spPr>
          <a:xfrm>
            <a:off x="1645920" y="1222408"/>
            <a:ext cx="4215865" cy="1164657"/>
          </a:xfrm>
          <a:prstGeom prst="rect">
            <a:avLst/>
          </a:prstGeom>
          <a:solidFill>
            <a:srgbClr val="D1EDFC"/>
          </a:solidFill>
          <a:ln>
            <a:noFill/>
          </a:ln>
        </p:spPr>
        <p:txBody>
          <a:bodyPr anchorCtr="0" anchor="ctr" bIns="45700" lIns="274300" spcFirstLastPara="1" rIns="182875" wrap="square" tIns="45700">
            <a:noAutofit/>
          </a:bodyPr>
          <a:lstStyle/>
          <a:p>
            <a:pPr indent="0" lvl="0" marL="0" marR="0" rtl="0" algn="l">
              <a:spcBef>
                <a:spcPts val="0"/>
              </a:spcBef>
              <a:spcAft>
                <a:spcPts val="0"/>
              </a:spcAft>
              <a:buNone/>
            </a:pPr>
            <a:r>
              <a:rPr b="1" i="0" lang="en-US" sz="1800" u="none" cap="none" strike="noStrike">
                <a:solidFill>
                  <a:srgbClr val="3F3F3F"/>
                </a:solidFill>
                <a:latin typeface="Arial Black"/>
                <a:ea typeface="Arial Black"/>
                <a:cs typeface="Arial Black"/>
                <a:sym typeface="Arial Black"/>
              </a:rPr>
              <a:t>ALL</a:t>
            </a:r>
            <a:r>
              <a:rPr b="0" i="0" lang="en-US" sz="1800" u="none" cap="none" strike="noStrike">
                <a:solidFill>
                  <a:srgbClr val="3F3F3F"/>
                </a:solidFill>
                <a:latin typeface="Arial"/>
                <a:ea typeface="Arial"/>
                <a:cs typeface="Arial"/>
                <a:sym typeface="Arial"/>
              </a:rPr>
              <a:t> Students Proficient </a:t>
            </a:r>
            <a:br>
              <a:rPr b="0" i="0" lang="en-US" sz="1800" u="none" cap="none" strike="noStrike">
                <a:solidFill>
                  <a:srgbClr val="3F3F3F"/>
                </a:solidFill>
                <a:latin typeface="Arial"/>
                <a:ea typeface="Arial"/>
                <a:cs typeface="Arial"/>
                <a:sym typeface="Arial"/>
              </a:rPr>
            </a:br>
            <a:r>
              <a:rPr b="0" i="0" lang="en-US" sz="1800" u="none" cap="none" strike="noStrike">
                <a:solidFill>
                  <a:srgbClr val="3F3F3F"/>
                </a:solidFill>
                <a:latin typeface="Arial"/>
                <a:ea typeface="Arial"/>
                <a:cs typeface="Arial"/>
                <a:sym typeface="Arial"/>
              </a:rPr>
              <a:t>and Showing Growth in All </a:t>
            </a:r>
            <a:br>
              <a:rPr b="0" i="0" lang="en-US" sz="1800" u="none" cap="none" strike="noStrike">
                <a:solidFill>
                  <a:srgbClr val="3F3F3F"/>
                </a:solidFill>
                <a:latin typeface="Arial"/>
                <a:ea typeface="Arial"/>
                <a:cs typeface="Arial"/>
                <a:sym typeface="Arial"/>
              </a:rPr>
            </a:br>
            <a:r>
              <a:rPr b="0" i="0" lang="en-US" sz="1800" u="none" cap="none" strike="noStrike">
                <a:solidFill>
                  <a:srgbClr val="3F3F3F"/>
                </a:solidFill>
                <a:latin typeface="Arial"/>
                <a:ea typeface="Arial"/>
                <a:cs typeface="Arial"/>
                <a:sym typeface="Arial"/>
              </a:rPr>
              <a:t>Assessed Areas</a:t>
            </a:r>
            <a:endParaRPr/>
          </a:p>
        </p:txBody>
      </p:sp>
      <p:sp>
        <p:nvSpPr>
          <p:cNvPr id="50" name="Google Shape;50;p4"/>
          <p:cNvSpPr/>
          <p:nvPr/>
        </p:nvSpPr>
        <p:spPr>
          <a:xfrm>
            <a:off x="1645920" y="2666197"/>
            <a:ext cx="4215865" cy="1164657"/>
          </a:xfrm>
          <a:prstGeom prst="rect">
            <a:avLst/>
          </a:prstGeom>
          <a:solidFill>
            <a:srgbClr val="D1EDFC"/>
          </a:solidFill>
          <a:ln>
            <a:noFill/>
          </a:ln>
        </p:spPr>
        <p:txBody>
          <a:bodyPr anchorCtr="0" anchor="ctr" bIns="45700" lIns="274300" spcFirstLastPara="1" rIns="182875" wrap="square" tIns="45700">
            <a:noAutofit/>
          </a:bodyPr>
          <a:lstStyle/>
          <a:p>
            <a:pPr indent="0" lvl="0" marL="0" marR="0" rtl="0" algn="l">
              <a:spcBef>
                <a:spcPts val="0"/>
              </a:spcBef>
              <a:spcAft>
                <a:spcPts val="0"/>
              </a:spcAft>
              <a:buNone/>
            </a:pPr>
            <a:r>
              <a:rPr b="1" lang="en-US" sz="1800">
                <a:solidFill>
                  <a:srgbClr val="3F3F3F"/>
                </a:solidFill>
                <a:latin typeface="Arial Black"/>
                <a:ea typeface="Arial Black"/>
                <a:cs typeface="Arial Black"/>
                <a:sym typeface="Arial Black"/>
              </a:rPr>
              <a:t>EVERY</a:t>
            </a:r>
            <a:r>
              <a:rPr lang="en-US" sz="1800">
                <a:solidFill>
                  <a:srgbClr val="3F3F3F"/>
                </a:solidFill>
                <a:latin typeface="Arial"/>
                <a:ea typeface="Arial"/>
                <a:cs typeface="Arial"/>
                <a:sym typeface="Arial"/>
              </a:rPr>
              <a:t> Student Graduates </a:t>
            </a:r>
            <a:br>
              <a:rPr lang="en-US" sz="1800">
                <a:solidFill>
                  <a:srgbClr val="3F3F3F"/>
                </a:solidFill>
                <a:latin typeface="Arial"/>
                <a:ea typeface="Arial"/>
                <a:cs typeface="Arial"/>
                <a:sym typeface="Arial"/>
              </a:rPr>
            </a:br>
            <a:r>
              <a:rPr lang="en-US" sz="1800">
                <a:solidFill>
                  <a:srgbClr val="3F3F3F"/>
                </a:solidFill>
                <a:latin typeface="Arial"/>
                <a:ea typeface="Arial"/>
                <a:cs typeface="Arial"/>
                <a:sym typeface="Arial"/>
              </a:rPr>
              <a:t>from High School and is Ready </a:t>
            </a:r>
            <a:br>
              <a:rPr lang="en-US" sz="1800">
                <a:solidFill>
                  <a:srgbClr val="3F3F3F"/>
                </a:solidFill>
                <a:latin typeface="Arial"/>
                <a:ea typeface="Arial"/>
                <a:cs typeface="Arial"/>
                <a:sym typeface="Arial"/>
              </a:rPr>
            </a:br>
            <a:r>
              <a:rPr lang="en-US" sz="1800">
                <a:solidFill>
                  <a:srgbClr val="3F3F3F"/>
                </a:solidFill>
                <a:latin typeface="Arial"/>
                <a:ea typeface="Arial"/>
                <a:cs typeface="Arial"/>
                <a:sym typeface="Arial"/>
              </a:rPr>
              <a:t>for College and Career</a:t>
            </a:r>
            <a:endParaRPr/>
          </a:p>
        </p:txBody>
      </p:sp>
      <p:sp>
        <p:nvSpPr>
          <p:cNvPr id="51" name="Google Shape;51;p4"/>
          <p:cNvSpPr/>
          <p:nvPr/>
        </p:nvSpPr>
        <p:spPr>
          <a:xfrm>
            <a:off x="1645920" y="4109987"/>
            <a:ext cx="4215865" cy="1164657"/>
          </a:xfrm>
          <a:prstGeom prst="rect">
            <a:avLst/>
          </a:prstGeom>
          <a:solidFill>
            <a:srgbClr val="D1EDFC"/>
          </a:solidFill>
          <a:ln>
            <a:noFill/>
          </a:ln>
        </p:spPr>
        <p:txBody>
          <a:bodyPr anchorCtr="0" anchor="ctr" bIns="45700" lIns="274300" spcFirstLastPara="1" rIns="182875" wrap="square" tIns="45700">
            <a:noAutofit/>
          </a:bodyPr>
          <a:lstStyle/>
          <a:p>
            <a:pPr indent="0" lvl="0" marL="0" marR="0" rtl="0" algn="l">
              <a:spcBef>
                <a:spcPts val="0"/>
              </a:spcBef>
              <a:spcAft>
                <a:spcPts val="0"/>
              </a:spcAft>
              <a:buNone/>
            </a:pPr>
            <a:r>
              <a:rPr b="1" lang="en-US" sz="1800">
                <a:solidFill>
                  <a:srgbClr val="3F3F3F"/>
                </a:solidFill>
                <a:latin typeface="Arial Black"/>
                <a:ea typeface="Arial Black"/>
                <a:cs typeface="Arial Black"/>
                <a:sym typeface="Arial Black"/>
              </a:rPr>
              <a:t>EVERY</a:t>
            </a:r>
            <a:r>
              <a:rPr lang="en-US" sz="1800">
                <a:solidFill>
                  <a:srgbClr val="3F3F3F"/>
                </a:solidFill>
                <a:latin typeface="Arial"/>
                <a:ea typeface="Arial"/>
                <a:cs typeface="Arial"/>
                <a:sym typeface="Arial"/>
              </a:rPr>
              <a:t> Child Has Access </a:t>
            </a:r>
            <a:br>
              <a:rPr lang="en-US" sz="1800">
                <a:solidFill>
                  <a:srgbClr val="3F3F3F"/>
                </a:solidFill>
                <a:latin typeface="Arial"/>
                <a:ea typeface="Arial"/>
                <a:cs typeface="Arial"/>
                <a:sym typeface="Arial"/>
              </a:rPr>
            </a:br>
            <a:r>
              <a:rPr lang="en-US" sz="1800">
                <a:solidFill>
                  <a:srgbClr val="3F3F3F"/>
                </a:solidFill>
                <a:latin typeface="Arial"/>
                <a:ea typeface="Arial"/>
                <a:cs typeface="Arial"/>
                <a:sym typeface="Arial"/>
              </a:rPr>
              <a:t>to a High-Quality Early </a:t>
            </a:r>
            <a:br>
              <a:rPr lang="en-US" sz="1800">
                <a:solidFill>
                  <a:srgbClr val="3F3F3F"/>
                </a:solidFill>
                <a:latin typeface="Arial"/>
                <a:ea typeface="Arial"/>
                <a:cs typeface="Arial"/>
                <a:sym typeface="Arial"/>
              </a:rPr>
            </a:br>
            <a:r>
              <a:rPr lang="en-US" sz="1800">
                <a:solidFill>
                  <a:srgbClr val="3F3F3F"/>
                </a:solidFill>
                <a:latin typeface="Arial"/>
                <a:ea typeface="Arial"/>
                <a:cs typeface="Arial"/>
                <a:sym typeface="Arial"/>
              </a:rPr>
              <a:t>Childhood Program</a:t>
            </a:r>
            <a:endParaRPr/>
          </a:p>
        </p:txBody>
      </p:sp>
      <p:sp>
        <p:nvSpPr>
          <p:cNvPr id="52" name="Google Shape;52;p4"/>
          <p:cNvSpPr/>
          <p:nvPr/>
        </p:nvSpPr>
        <p:spPr>
          <a:xfrm>
            <a:off x="6294922" y="1222408"/>
            <a:ext cx="4215865" cy="1164657"/>
          </a:xfrm>
          <a:prstGeom prst="rect">
            <a:avLst/>
          </a:prstGeom>
          <a:solidFill>
            <a:srgbClr val="D1EDFC"/>
          </a:solidFill>
          <a:ln>
            <a:noFill/>
          </a:ln>
        </p:spPr>
        <p:txBody>
          <a:bodyPr anchorCtr="0" anchor="ctr" bIns="45700" lIns="182875" spcFirstLastPara="1" rIns="274300" wrap="square" tIns="45700">
            <a:noAutofit/>
          </a:bodyPr>
          <a:lstStyle/>
          <a:p>
            <a:pPr indent="0" lvl="0" marL="0" marR="0" rtl="0" algn="r">
              <a:spcBef>
                <a:spcPts val="0"/>
              </a:spcBef>
              <a:spcAft>
                <a:spcPts val="0"/>
              </a:spcAft>
              <a:buNone/>
            </a:pPr>
            <a:r>
              <a:rPr b="1" lang="en-US" sz="1800">
                <a:solidFill>
                  <a:srgbClr val="3F3F3F"/>
                </a:solidFill>
                <a:latin typeface="Arial Black"/>
                <a:ea typeface="Arial Black"/>
                <a:cs typeface="Arial Black"/>
                <a:sym typeface="Arial Black"/>
              </a:rPr>
              <a:t>EVERY </a:t>
            </a:r>
            <a:r>
              <a:rPr lang="en-US" sz="1800">
                <a:solidFill>
                  <a:srgbClr val="3F3F3F"/>
                </a:solidFill>
                <a:latin typeface="Arial"/>
                <a:ea typeface="Arial"/>
                <a:cs typeface="Arial"/>
                <a:sym typeface="Arial"/>
              </a:rPr>
              <a:t>School Has Effective Teachers and Leaders</a:t>
            </a:r>
            <a:endParaRPr/>
          </a:p>
        </p:txBody>
      </p:sp>
      <p:sp>
        <p:nvSpPr>
          <p:cNvPr id="53" name="Google Shape;53;p4"/>
          <p:cNvSpPr/>
          <p:nvPr/>
        </p:nvSpPr>
        <p:spPr>
          <a:xfrm>
            <a:off x="6294922" y="2666197"/>
            <a:ext cx="4215865" cy="1164657"/>
          </a:xfrm>
          <a:prstGeom prst="rect">
            <a:avLst/>
          </a:prstGeom>
          <a:solidFill>
            <a:srgbClr val="D1EDFC"/>
          </a:solidFill>
          <a:ln>
            <a:noFill/>
          </a:ln>
        </p:spPr>
        <p:txBody>
          <a:bodyPr anchorCtr="0" anchor="ctr" bIns="45700" lIns="182875" spcFirstLastPara="1" rIns="274300" wrap="square" tIns="45700">
            <a:noAutofit/>
          </a:bodyPr>
          <a:lstStyle/>
          <a:p>
            <a:pPr indent="0" lvl="0" marL="0" marR="0" rtl="0" algn="r">
              <a:spcBef>
                <a:spcPts val="0"/>
              </a:spcBef>
              <a:spcAft>
                <a:spcPts val="0"/>
              </a:spcAft>
              <a:buNone/>
            </a:pPr>
            <a:r>
              <a:rPr b="1" lang="en-US" sz="1800">
                <a:solidFill>
                  <a:srgbClr val="3F3F3F"/>
                </a:solidFill>
                <a:latin typeface="Arial Black"/>
                <a:ea typeface="Arial Black"/>
                <a:cs typeface="Arial Black"/>
                <a:sym typeface="Arial Black"/>
              </a:rPr>
              <a:t>EVERY</a:t>
            </a:r>
            <a:r>
              <a:rPr lang="en-US" sz="1800">
                <a:solidFill>
                  <a:srgbClr val="3F3F3F"/>
                </a:solidFill>
                <a:latin typeface="Arial"/>
                <a:ea typeface="Arial"/>
                <a:cs typeface="Arial"/>
                <a:sym typeface="Arial"/>
              </a:rPr>
              <a:t> Community Effectively Uses a World-Class Data System to Improve Student Outcomes</a:t>
            </a:r>
            <a:endParaRPr/>
          </a:p>
        </p:txBody>
      </p:sp>
      <p:sp>
        <p:nvSpPr>
          <p:cNvPr id="54" name="Google Shape;54;p4"/>
          <p:cNvSpPr/>
          <p:nvPr/>
        </p:nvSpPr>
        <p:spPr>
          <a:xfrm>
            <a:off x="6294922" y="4109987"/>
            <a:ext cx="4215865" cy="1164657"/>
          </a:xfrm>
          <a:prstGeom prst="rect">
            <a:avLst/>
          </a:prstGeom>
          <a:solidFill>
            <a:srgbClr val="D1EDFC"/>
          </a:solidFill>
          <a:ln>
            <a:noFill/>
          </a:ln>
        </p:spPr>
        <p:txBody>
          <a:bodyPr anchorCtr="0" anchor="ctr" bIns="45700" lIns="182875" spcFirstLastPara="1" rIns="274300" wrap="square" tIns="45700">
            <a:noAutofit/>
          </a:bodyPr>
          <a:lstStyle/>
          <a:p>
            <a:pPr indent="0" lvl="0" marL="0" marR="0" rtl="0" algn="r">
              <a:spcBef>
                <a:spcPts val="0"/>
              </a:spcBef>
              <a:spcAft>
                <a:spcPts val="0"/>
              </a:spcAft>
              <a:buNone/>
            </a:pPr>
            <a:r>
              <a:rPr b="1" lang="en-US" sz="1800">
                <a:solidFill>
                  <a:srgbClr val="3F3F3F"/>
                </a:solidFill>
                <a:latin typeface="Arial Black"/>
                <a:ea typeface="Arial Black"/>
                <a:cs typeface="Arial Black"/>
                <a:sym typeface="Arial Black"/>
              </a:rPr>
              <a:t>EVERY </a:t>
            </a:r>
            <a:r>
              <a:rPr lang="en-US" sz="1800">
                <a:solidFill>
                  <a:srgbClr val="3F3F3F"/>
                </a:solidFill>
                <a:latin typeface="Arial"/>
                <a:ea typeface="Arial"/>
                <a:cs typeface="Arial"/>
                <a:sym typeface="Arial"/>
              </a:rPr>
              <a:t>School and District is </a:t>
            </a:r>
            <a:br>
              <a:rPr lang="en-US" sz="1800">
                <a:solidFill>
                  <a:srgbClr val="3F3F3F"/>
                </a:solidFill>
                <a:latin typeface="Arial"/>
                <a:ea typeface="Arial"/>
                <a:cs typeface="Arial"/>
                <a:sym typeface="Arial"/>
              </a:rPr>
            </a:br>
            <a:r>
              <a:rPr lang="en-US" sz="1800">
                <a:solidFill>
                  <a:srgbClr val="3F3F3F"/>
                </a:solidFill>
                <a:latin typeface="Arial"/>
                <a:ea typeface="Arial"/>
                <a:cs typeface="Arial"/>
                <a:sym typeface="Arial"/>
              </a:rPr>
              <a:t>Rated “C” or Higher</a:t>
            </a:r>
            <a:endParaRPr/>
          </a:p>
        </p:txBody>
      </p:sp>
      <p:sp>
        <p:nvSpPr>
          <p:cNvPr id="55" name="Google Shape;55;p4"/>
          <p:cNvSpPr/>
          <p:nvPr/>
        </p:nvSpPr>
        <p:spPr>
          <a:xfrm>
            <a:off x="10510787" y="1222408"/>
            <a:ext cx="198966" cy="1164657"/>
          </a:xfrm>
          <a:prstGeom prst="rect">
            <a:avLst/>
          </a:prstGeom>
          <a:solidFill>
            <a:srgbClr val="69C8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 name="Google Shape;56;p4"/>
          <p:cNvSpPr/>
          <p:nvPr/>
        </p:nvSpPr>
        <p:spPr>
          <a:xfrm>
            <a:off x="10510787" y="2665766"/>
            <a:ext cx="198966" cy="1164657"/>
          </a:xfrm>
          <a:prstGeom prst="rect">
            <a:avLst/>
          </a:prstGeom>
          <a:solidFill>
            <a:srgbClr val="39A1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 name="Google Shape;57;p4"/>
          <p:cNvSpPr/>
          <p:nvPr/>
        </p:nvSpPr>
        <p:spPr>
          <a:xfrm>
            <a:off x="10510787" y="4113225"/>
            <a:ext cx="198966" cy="1164657"/>
          </a:xfrm>
          <a:prstGeom prst="rect">
            <a:avLst/>
          </a:prstGeom>
          <a:solidFill>
            <a:srgbClr val="A74A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 name="Google Shape;58;p4"/>
          <p:cNvSpPr/>
          <p:nvPr/>
        </p:nvSpPr>
        <p:spPr>
          <a:xfrm>
            <a:off x="1460571" y="1222408"/>
            <a:ext cx="198966" cy="1164657"/>
          </a:xfrm>
          <a:prstGeom prst="rect">
            <a:avLst/>
          </a:prstGeom>
          <a:solidFill>
            <a:srgbClr val="EF3A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 name="Google Shape;59;p4"/>
          <p:cNvSpPr/>
          <p:nvPr/>
        </p:nvSpPr>
        <p:spPr>
          <a:xfrm>
            <a:off x="1460571" y="2665766"/>
            <a:ext cx="198966" cy="1164657"/>
          </a:xfrm>
          <a:prstGeom prst="rect">
            <a:avLst/>
          </a:prstGeom>
          <a:solidFill>
            <a:srgbClr val="F3A51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 name="Google Shape;60;p4"/>
          <p:cNvSpPr/>
          <p:nvPr/>
        </p:nvSpPr>
        <p:spPr>
          <a:xfrm>
            <a:off x="1460571" y="4113225"/>
            <a:ext cx="198966" cy="1164657"/>
          </a:xfrm>
          <a:prstGeom prst="rect">
            <a:avLst/>
          </a:prstGeom>
          <a:solidFill>
            <a:srgbClr val="B0D3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 name="Google Shape;61;p4"/>
          <p:cNvSpPr txBox="1"/>
          <p:nvPr/>
        </p:nvSpPr>
        <p:spPr>
          <a:xfrm>
            <a:off x="793465" y="1683821"/>
            <a:ext cx="574431" cy="923330"/>
          </a:xfrm>
          <a:prstGeom prst="rect">
            <a:avLst/>
          </a:prstGeom>
          <a:noFill/>
          <a:ln>
            <a:noFill/>
          </a:ln>
        </p:spPr>
        <p:txBody>
          <a:bodyPr anchorCtr="1" anchor="b" bIns="45700" lIns="91425" spcFirstLastPara="1" rIns="91425" wrap="square" tIns="45700">
            <a:spAutoFit/>
          </a:bodyPr>
          <a:lstStyle/>
          <a:p>
            <a:pPr indent="0" lvl="0" marL="0" marR="0" rtl="0" algn="l">
              <a:spcBef>
                <a:spcPts val="0"/>
              </a:spcBef>
              <a:spcAft>
                <a:spcPts val="0"/>
              </a:spcAft>
              <a:buNone/>
            </a:pPr>
            <a:r>
              <a:rPr b="1" lang="en-US" sz="5400">
                <a:solidFill>
                  <a:srgbClr val="EF3A5B"/>
                </a:solidFill>
                <a:latin typeface="Arial Black"/>
                <a:ea typeface="Arial Black"/>
                <a:cs typeface="Arial Black"/>
                <a:sym typeface="Arial Black"/>
              </a:rPr>
              <a:t>1</a:t>
            </a:r>
            <a:endParaRPr/>
          </a:p>
        </p:txBody>
      </p:sp>
      <p:sp>
        <p:nvSpPr>
          <p:cNvPr id="62" name="Google Shape;62;p4"/>
          <p:cNvSpPr txBox="1"/>
          <p:nvPr/>
        </p:nvSpPr>
        <p:spPr>
          <a:xfrm>
            <a:off x="793465" y="3114036"/>
            <a:ext cx="574431" cy="923330"/>
          </a:xfrm>
          <a:prstGeom prst="rect">
            <a:avLst/>
          </a:prstGeom>
          <a:noFill/>
          <a:ln>
            <a:noFill/>
          </a:ln>
        </p:spPr>
        <p:txBody>
          <a:bodyPr anchorCtr="1" anchor="b" bIns="45700" lIns="91425" spcFirstLastPara="1" rIns="91425" wrap="square" tIns="45700">
            <a:spAutoFit/>
          </a:bodyPr>
          <a:lstStyle/>
          <a:p>
            <a:pPr indent="0" lvl="0" marL="0" marR="0" rtl="0" algn="l">
              <a:spcBef>
                <a:spcPts val="0"/>
              </a:spcBef>
              <a:spcAft>
                <a:spcPts val="0"/>
              </a:spcAft>
              <a:buNone/>
            </a:pPr>
            <a:r>
              <a:rPr b="1" lang="en-US" sz="5400">
                <a:solidFill>
                  <a:srgbClr val="F3A51E"/>
                </a:solidFill>
                <a:latin typeface="Arial Black"/>
                <a:ea typeface="Arial Black"/>
                <a:cs typeface="Arial Black"/>
                <a:sym typeface="Arial Black"/>
              </a:rPr>
              <a:t>2</a:t>
            </a:r>
            <a:endParaRPr/>
          </a:p>
        </p:txBody>
      </p:sp>
      <p:sp>
        <p:nvSpPr>
          <p:cNvPr id="63" name="Google Shape;63;p4"/>
          <p:cNvSpPr txBox="1"/>
          <p:nvPr/>
        </p:nvSpPr>
        <p:spPr>
          <a:xfrm>
            <a:off x="793465" y="4567698"/>
            <a:ext cx="574431" cy="923330"/>
          </a:xfrm>
          <a:prstGeom prst="rect">
            <a:avLst/>
          </a:prstGeom>
          <a:noFill/>
          <a:ln>
            <a:noFill/>
          </a:ln>
        </p:spPr>
        <p:txBody>
          <a:bodyPr anchorCtr="1" anchor="b" bIns="45700" lIns="91425" spcFirstLastPara="1" rIns="91425" wrap="square" tIns="45700">
            <a:spAutoFit/>
          </a:bodyPr>
          <a:lstStyle/>
          <a:p>
            <a:pPr indent="0" lvl="0" marL="0" marR="0" rtl="0" algn="l">
              <a:spcBef>
                <a:spcPts val="0"/>
              </a:spcBef>
              <a:spcAft>
                <a:spcPts val="0"/>
              </a:spcAft>
              <a:buNone/>
            </a:pPr>
            <a:r>
              <a:rPr b="1" lang="en-US" sz="5400">
                <a:solidFill>
                  <a:srgbClr val="B0D357"/>
                </a:solidFill>
                <a:latin typeface="Arial Black"/>
                <a:ea typeface="Arial Black"/>
                <a:cs typeface="Arial Black"/>
                <a:sym typeface="Arial Black"/>
              </a:rPr>
              <a:t>3</a:t>
            </a:r>
            <a:endParaRPr/>
          </a:p>
        </p:txBody>
      </p:sp>
      <p:sp>
        <p:nvSpPr>
          <p:cNvPr id="64" name="Google Shape;64;p4"/>
          <p:cNvSpPr txBox="1"/>
          <p:nvPr/>
        </p:nvSpPr>
        <p:spPr>
          <a:xfrm>
            <a:off x="10804973" y="1660375"/>
            <a:ext cx="574431" cy="923330"/>
          </a:xfrm>
          <a:prstGeom prst="rect">
            <a:avLst/>
          </a:prstGeom>
          <a:noFill/>
          <a:ln>
            <a:noFill/>
          </a:ln>
        </p:spPr>
        <p:txBody>
          <a:bodyPr anchorCtr="1" anchor="b" bIns="45700" lIns="91425" spcFirstLastPara="1" rIns="91425" wrap="square" tIns="45700">
            <a:spAutoFit/>
          </a:bodyPr>
          <a:lstStyle/>
          <a:p>
            <a:pPr indent="0" lvl="0" marL="0" marR="0" rtl="0" algn="l">
              <a:spcBef>
                <a:spcPts val="0"/>
              </a:spcBef>
              <a:spcAft>
                <a:spcPts val="0"/>
              </a:spcAft>
              <a:buNone/>
            </a:pPr>
            <a:r>
              <a:rPr b="1" lang="en-US" sz="5400">
                <a:solidFill>
                  <a:srgbClr val="69C8C3"/>
                </a:solidFill>
                <a:latin typeface="Arial Black"/>
                <a:ea typeface="Arial Black"/>
                <a:cs typeface="Arial Black"/>
                <a:sym typeface="Arial Black"/>
              </a:rPr>
              <a:t>4</a:t>
            </a:r>
            <a:endParaRPr/>
          </a:p>
        </p:txBody>
      </p:sp>
      <p:sp>
        <p:nvSpPr>
          <p:cNvPr id="65" name="Google Shape;65;p4"/>
          <p:cNvSpPr txBox="1"/>
          <p:nvPr/>
        </p:nvSpPr>
        <p:spPr>
          <a:xfrm>
            <a:off x="10804973" y="3090590"/>
            <a:ext cx="574431" cy="923330"/>
          </a:xfrm>
          <a:prstGeom prst="rect">
            <a:avLst/>
          </a:prstGeom>
          <a:noFill/>
          <a:ln>
            <a:noFill/>
          </a:ln>
        </p:spPr>
        <p:txBody>
          <a:bodyPr anchorCtr="1" anchor="b" bIns="45700" lIns="91425" spcFirstLastPara="1" rIns="91425" wrap="square" tIns="45700">
            <a:spAutoFit/>
          </a:bodyPr>
          <a:lstStyle/>
          <a:p>
            <a:pPr indent="0" lvl="0" marL="0" marR="0" rtl="0" algn="l">
              <a:spcBef>
                <a:spcPts val="0"/>
              </a:spcBef>
              <a:spcAft>
                <a:spcPts val="0"/>
              </a:spcAft>
              <a:buNone/>
            </a:pPr>
            <a:r>
              <a:rPr b="1" lang="en-US" sz="5400">
                <a:solidFill>
                  <a:srgbClr val="39A1BF"/>
                </a:solidFill>
                <a:latin typeface="Arial Black"/>
                <a:ea typeface="Arial Black"/>
                <a:cs typeface="Arial Black"/>
                <a:sym typeface="Arial Black"/>
              </a:rPr>
              <a:t>5</a:t>
            </a:r>
            <a:endParaRPr/>
          </a:p>
        </p:txBody>
      </p:sp>
      <p:sp>
        <p:nvSpPr>
          <p:cNvPr id="66" name="Google Shape;66;p4"/>
          <p:cNvSpPr txBox="1"/>
          <p:nvPr/>
        </p:nvSpPr>
        <p:spPr>
          <a:xfrm>
            <a:off x="10804973" y="4544252"/>
            <a:ext cx="574431" cy="923330"/>
          </a:xfrm>
          <a:prstGeom prst="rect">
            <a:avLst/>
          </a:prstGeom>
          <a:noFill/>
          <a:ln>
            <a:noFill/>
          </a:ln>
        </p:spPr>
        <p:txBody>
          <a:bodyPr anchorCtr="1" anchor="b" bIns="45700" lIns="91425" spcFirstLastPara="1" rIns="91425" wrap="square" tIns="45700">
            <a:spAutoFit/>
          </a:bodyPr>
          <a:lstStyle/>
          <a:p>
            <a:pPr indent="0" lvl="0" marL="0" marR="0" rtl="0" algn="l">
              <a:spcBef>
                <a:spcPts val="0"/>
              </a:spcBef>
              <a:spcAft>
                <a:spcPts val="0"/>
              </a:spcAft>
              <a:buNone/>
            </a:pPr>
            <a:r>
              <a:rPr b="1" lang="en-US" sz="5400">
                <a:solidFill>
                  <a:srgbClr val="A74A7A"/>
                </a:solidFill>
                <a:latin typeface="Arial Black"/>
                <a:ea typeface="Arial Black"/>
                <a:cs typeface="Arial Black"/>
                <a:sym typeface="Arial Black"/>
              </a:rPr>
              <a:t>6</a:t>
            </a:r>
            <a:endParaRPr/>
          </a:p>
        </p:txBody>
      </p:sp>
      <p:pic>
        <p:nvPicPr>
          <p:cNvPr id="67" name="Google Shape;67;p4"/>
          <p:cNvPicPr preferRelativeResize="0"/>
          <p:nvPr/>
        </p:nvPicPr>
        <p:blipFill rotWithShape="1">
          <a:blip r:embed="rId4">
            <a:alphaModFix/>
          </a:blip>
          <a:srcRect b="0" l="0" r="0" t="0"/>
          <a:stretch/>
        </p:blipFill>
        <p:spPr>
          <a:xfrm>
            <a:off x="-120935" y="4576628"/>
            <a:ext cx="914400" cy="914400"/>
          </a:xfrm>
          <a:prstGeom prst="rect">
            <a:avLst/>
          </a:prstGeom>
          <a:noFill/>
          <a:ln>
            <a:noFill/>
          </a:ln>
        </p:spPr>
      </p:pic>
      <p:pic>
        <p:nvPicPr>
          <p:cNvPr id="68" name="Google Shape;68;p4"/>
          <p:cNvPicPr preferRelativeResize="0"/>
          <p:nvPr/>
        </p:nvPicPr>
        <p:blipFill rotWithShape="1">
          <a:blip r:embed="rId5">
            <a:alphaModFix/>
          </a:blip>
          <a:srcRect b="0" l="0" r="0" t="0"/>
          <a:stretch/>
        </p:blipFill>
        <p:spPr>
          <a:xfrm>
            <a:off x="-140162" y="1784518"/>
            <a:ext cx="914400" cy="914400"/>
          </a:xfrm>
          <a:prstGeom prst="rect">
            <a:avLst/>
          </a:prstGeom>
          <a:noFill/>
          <a:ln>
            <a:noFill/>
          </a:ln>
        </p:spPr>
      </p:pic>
      <p:pic>
        <p:nvPicPr>
          <p:cNvPr id="69" name="Google Shape;69;p4"/>
          <p:cNvPicPr preferRelativeResize="0"/>
          <p:nvPr/>
        </p:nvPicPr>
        <p:blipFill rotWithShape="1">
          <a:blip r:embed="rId6">
            <a:alphaModFix/>
          </a:blip>
          <a:srcRect b="0" l="0" r="0" t="0"/>
          <a:stretch/>
        </p:blipFill>
        <p:spPr>
          <a:xfrm>
            <a:off x="11453591" y="1686529"/>
            <a:ext cx="952500" cy="952500"/>
          </a:xfrm>
          <a:prstGeom prst="rect">
            <a:avLst/>
          </a:prstGeom>
          <a:noFill/>
          <a:ln>
            <a:noFill/>
          </a:ln>
        </p:spPr>
      </p:pic>
      <p:pic>
        <p:nvPicPr>
          <p:cNvPr id="70" name="Google Shape;70;p4"/>
          <p:cNvPicPr preferRelativeResize="0"/>
          <p:nvPr/>
        </p:nvPicPr>
        <p:blipFill rotWithShape="1">
          <a:blip r:embed="rId7">
            <a:alphaModFix/>
          </a:blip>
          <a:srcRect b="0" l="0" r="0" t="0"/>
          <a:stretch/>
        </p:blipFill>
        <p:spPr>
          <a:xfrm>
            <a:off x="11474624" y="4507821"/>
            <a:ext cx="914400" cy="914400"/>
          </a:xfrm>
          <a:prstGeom prst="rect">
            <a:avLst/>
          </a:prstGeom>
          <a:noFill/>
          <a:ln>
            <a:noFill/>
          </a:ln>
        </p:spPr>
      </p:pic>
      <p:pic>
        <p:nvPicPr>
          <p:cNvPr id="71" name="Google Shape;71;p4"/>
          <p:cNvPicPr preferRelativeResize="0"/>
          <p:nvPr/>
        </p:nvPicPr>
        <p:blipFill rotWithShape="1">
          <a:blip r:embed="rId8">
            <a:alphaModFix/>
          </a:blip>
          <a:srcRect b="0" l="0" r="0" t="0"/>
          <a:stretch/>
        </p:blipFill>
        <p:spPr>
          <a:xfrm flipH="1">
            <a:off x="-248588" y="3104476"/>
            <a:ext cx="1035471" cy="1035471"/>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_Image 6">
  <p:cSld name="Transition_Image 6">
    <p:spTree>
      <p:nvGrpSpPr>
        <p:cNvPr id="289" name="Shape 289"/>
        <p:cNvGrpSpPr/>
        <p:nvPr/>
      </p:nvGrpSpPr>
      <p:grpSpPr>
        <a:xfrm>
          <a:off x="0" y="0"/>
          <a:ext cx="0" cy="0"/>
          <a:chOff x="0" y="0"/>
          <a:chExt cx="0" cy="0"/>
        </a:xfrm>
      </p:grpSpPr>
      <p:pic>
        <p:nvPicPr>
          <p:cNvPr descr="A pair of headphones on a chair in a classroom&#10;&#10;Description automatically generated with low confidence" id="290" name="Google Shape;290;p31"/>
          <p:cNvPicPr preferRelativeResize="0"/>
          <p:nvPr/>
        </p:nvPicPr>
        <p:blipFill rotWithShape="1">
          <a:blip r:embed="rId2">
            <a:alphaModFix/>
          </a:blip>
          <a:srcRect b="0" l="-616" r="0" t="0"/>
          <a:stretch/>
        </p:blipFill>
        <p:spPr>
          <a:xfrm>
            <a:off x="-75168" y="1"/>
            <a:ext cx="12267168" cy="6942564"/>
          </a:xfrm>
          <a:prstGeom prst="rect">
            <a:avLst/>
          </a:prstGeom>
          <a:noFill/>
          <a:ln>
            <a:noFill/>
          </a:ln>
        </p:spPr>
      </p:pic>
      <p:sp>
        <p:nvSpPr>
          <p:cNvPr id="291" name="Google Shape;291;p31"/>
          <p:cNvSpPr/>
          <p:nvPr/>
        </p:nvSpPr>
        <p:spPr>
          <a:xfrm>
            <a:off x="0" y="0"/>
            <a:ext cx="12292224" cy="6858000"/>
          </a:xfrm>
          <a:prstGeom prst="rect">
            <a:avLst/>
          </a:prstGeom>
          <a:gradFill>
            <a:gsLst>
              <a:gs pos="0">
                <a:srgbClr val="DEDEDE">
                  <a:alpha val="0"/>
                </a:srgbClr>
              </a:gs>
              <a:gs pos="41000">
                <a:srgbClr val="FFFFFF">
                  <a:alpha val="0"/>
                </a:srgbClr>
              </a:gs>
              <a:gs pos="100000">
                <a:srgbClr val="000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92" name="Google Shape;292;p31"/>
          <p:cNvCxnSpPr/>
          <p:nvPr/>
        </p:nvCxnSpPr>
        <p:spPr>
          <a:xfrm>
            <a:off x="470647" y="5655795"/>
            <a:ext cx="4558553" cy="0"/>
          </a:xfrm>
          <a:prstGeom prst="straightConnector1">
            <a:avLst/>
          </a:prstGeom>
          <a:noFill/>
          <a:ln cap="flat" cmpd="sng" w="76200">
            <a:solidFill>
              <a:srgbClr val="69C8C3"/>
            </a:solidFill>
            <a:prstDash val="solid"/>
            <a:miter lim="800000"/>
            <a:headEnd len="sm" w="sm" type="none"/>
            <a:tailEnd len="sm" w="sm" type="none"/>
          </a:ln>
        </p:spPr>
      </p:cxnSp>
      <p:pic>
        <p:nvPicPr>
          <p:cNvPr descr="Mississi[ppi Department of Education logo" id="293" name="Google Shape;293;p31"/>
          <p:cNvPicPr preferRelativeResize="0"/>
          <p:nvPr/>
        </p:nvPicPr>
        <p:blipFill rotWithShape="1">
          <a:blip r:embed="rId3">
            <a:alphaModFix/>
          </a:blip>
          <a:srcRect b="0" l="0" r="0" t="0"/>
          <a:stretch/>
        </p:blipFill>
        <p:spPr>
          <a:xfrm>
            <a:off x="10586275" y="6075361"/>
            <a:ext cx="1238172" cy="442818"/>
          </a:xfrm>
          <a:prstGeom prst="rect">
            <a:avLst/>
          </a:prstGeom>
          <a:noFill/>
          <a:ln>
            <a:noFill/>
          </a:ln>
        </p:spPr>
      </p:pic>
      <p:sp>
        <p:nvSpPr>
          <p:cNvPr id="294" name="Google Shape;294;p31"/>
          <p:cNvSpPr txBox="1"/>
          <p:nvPr>
            <p:ph type="title"/>
          </p:nvPr>
        </p:nvSpPr>
        <p:spPr>
          <a:xfrm>
            <a:off x="387457" y="424562"/>
            <a:ext cx="4688237" cy="5029179"/>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7200"/>
              <a:buFont typeface="Arial"/>
              <a:buNone/>
              <a:defRPr b="1" sz="72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01" name="Shape 301"/>
        <p:cNvGrpSpPr/>
        <p:nvPr/>
      </p:nvGrpSpPr>
      <p:grpSpPr>
        <a:xfrm>
          <a:off x="0" y="0"/>
          <a:ext cx="0" cy="0"/>
          <a:chOff x="0" y="0"/>
          <a:chExt cx="0" cy="0"/>
        </a:xfrm>
      </p:grpSpPr>
      <p:sp>
        <p:nvSpPr>
          <p:cNvPr id="302" name="Google Shape;30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3" name="Google Shape;30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4" name="Google Shape;30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05" name="Google Shape;305;p33"/>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text, sign&#10;&#10;Description automatically generated" id="306" name="Google Shape;306;p33"/>
          <p:cNvPicPr preferRelativeResize="0"/>
          <p:nvPr/>
        </p:nvPicPr>
        <p:blipFill rotWithShape="1">
          <a:blip r:embed="rId2">
            <a:alphaModFix/>
          </a:blip>
          <a:srcRect b="0" l="0" r="0" t="0"/>
          <a:stretch/>
        </p:blipFill>
        <p:spPr>
          <a:xfrm>
            <a:off x="9040906" y="4746632"/>
            <a:ext cx="2837793" cy="1097280"/>
          </a:xfrm>
          <a:prstGeom prst="rect">
            <a:avLst/>
          </a:prstGeom>
          <a:noFill/>
          <a:ln>
            <a:noFill/>
          </a:ln>
        </p:spPr>
      </p:pic>
      <p:pic>
        <p:nvPicPr>
          <p:cNvPr descr="A black and white logo&#10;&#10;Description automatically generated with low confidence" id="307" name="Google Shape;307;p33"/>
          <p:cNvPicPr preferRelativeResize="0"/>
          <p:nvPr/>
        </p:nvPicPr>
        <p:blipFill rotWithShape="1">
          <a:blip r:embed="rId3">
            <a:alphaModFix/>
          </a:blip>
          <a:srcRect b="0" l="0" r="0" t="0"/>
          <a:stretch/>
        </p:blipFill>
        <p:spPr>
          <a:xfrm>
            <a:off x="10229626" y="6254936"/>
            <a:ext cx="1554480" cy="457200"/>
          </a:xfrm>
          <a:prstGeom prst="rect">
            <a:avLst/>
          </a:prstGeom>
          <a:noFill/>
          <a:ln>
            <a:noFill/>
          </a:ln>
        </p:spPr>
      </p:pic>
      <p:sp>
        <p:nvSpPr>
          <p:cNvPr id="308" name="Google Shape;308;p33"/>
          <p:cNvSpPr/>
          <p:nvPr/>
        </p:nvSpPr>
        <p:spPr>
          <a:xfrm>
            <a:off x="617584" y="3163088"/>
            <a:ext cx="3822087" cy="242507"/>
          </a:xfrm>
          <a:prstGeom prst="rect">
            <a:avLst/>
          </a:prstGeom>
          <a:solidFill>
            <a:srgbClr val="EF3A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F3A5B"/>
              </a:solidFill>
              <a:latin typeface="Calibri"/>
              <a:ea typeface="Calibri"/>
              <a:cs typeface="Calibri"/>
              <a:sym typeface="Calibri"/>
            </a:endParaRPr>
          </a:p>
        </p:txBody>
      </p:sp>
      <p:sp>
        <p:nvSpPr>
          <p:cNvPr id="309" name="Google Shape;309;p33"/>
          <p:cNvSpPr/>
          <p:nvPr/>
        </p:nvSpPr>
        <p:spPr>
          <a:xfrm>
            <a:off x="10566401" y="4436342"/>
            <a:ext cx="1625600" cy="365125"/>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mdek12.org</a:t>
            </a:r>
            <a:endParaRPr b="0" i="0" sz="1400" u="none" cap="none" strike="noStrike">
              <a:solidFill>
                <a:srgbClr val="000000"/>
              </a:solidFill>
              <a:latin typeface="Arial"/>
              <a:ea typeface="Arial"/>
              <a:cs typeface="Arial"/>
              <a:sym typeface="Arial"/>
            </a:endParaRPr>
          </a:p>
        </p:txBody>
      </p:sp>
      <p:sp>
        <p:nvSpPr>
          <p:cNvPr id="310" name="Google Shape;310;p33"/>
          <p:cNvSpPr txBox="1"/>
          <p:nvPr>
            <p:ph type="ctrTitle"/>
          </p:nvPr>
        </p:nvSpPr>
        <p:spPr>
          <a:xfrm>
            <a:off x="617584" y="835572"/>
            <a:ext cx="10050416" cy="211930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3B71"/>
              </a:buClr>
              <a:buSzPts val="8000"/>
              <a:buFont typeface="Arial"/>
              <a:buNone/>
              <a:defRPr b="1" sz="8000">
                <a:solidFill>
                  <a:srgbClr val="003B7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1" name="Google Shape;311;p33"/>
          <p:cNvSpPr txBox="1"/>
          <p:nvPr>
            <p:ph idx="1" type="subTitle"/>
          </p:nvPr>
        </p:nvSpPr>
        <p:spPr>
          <a:xfrm>
            <a:off x="617584" y="4966410"/>
            <a:ext cx="6319244" cy="510465"/>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5FAADE"/>
              </a:buClr>
              <a:buSzPts val="2800"/>
              <a:buNone/>
              <a:defRPr b="1" sz="2800">
                <a:solidFill>
                  <a:srgbClr val="5FAADE"/>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12" name="Google Shape;312;p33"/>
          <p:cNvSpPr txBox="1"/>
          <p:nvPr>
            <p:ph idx="2" type="body"/>
          </p:nvPr>
        </p:nvSpPr>
        <p:spPr>
          <a:xfrm>
            <a:off x="617538" y="6254750"/>
            <a:ext cx="6208712" cy="457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000"/>
              <a:buNone/>
              <a:defRPr b="1" sz="20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3" name="Google Shape;313;p33"/>
          <p:cNvSpPr txBox="1"/>
          <p:nvPr>
            <p:ph idx="3" type="body"/>
          </p:nvPr>
        </p:nvSpPr>
        <p:spPr>
          <a:xfrm>
            <a:off x="617538" y="5486400"/>
            <a:ext cx="6096000" cy="5556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2400"/>
              <a:buNone/>
              <a:defRPr sz="2400">
                <a:solidFill>
                  <a:srgbClr val="7F7F7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sion and Mission" type="titleOnly">
  <p:cSld name="TITLE_ONLY">
    <p:spTree>
      <p:nvGrpSpPr>
        <p:cNvPr id="314" name="Shape 314"/>
        <p:cNvGrpSpPr/>
        <p:nvPr/>
      </p:nvGrpSpPr>
      <p:grpSpPr>
        <a:xfrm>
          <a:off x="0" y="0"/>
          <a:ext cx="0" cy="0"/>
          <a:chOff x="0" y="0"/>
          <a:chExt cx="0" cy="0"/>
        </a:xfrm>
      </p:grpSpPr>
      <p:sp>
        <p:nvSpPr>
          <p:cNvPr id="315" name="Google Shape;315;p34"/>
          <p:cNvSpPr txBox="1"/>
          <p:nvPr>
            <p:ph type="title"/>
          </p:nvPr>
        </p:nvSpPr>
        <p:spPr>
          <a:xfrm>
            <a:off x="396853" y="295851"/>
            <a:ext cx="10574358" cy="37133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3B71"/>
              </a:buClr>
              <a:buSzPts val="2400"/>
              <a:buFont typeface="Arial"/>
              <a:buNone/>
              <a:defRPr b="1" sz="2400">
                <a:solidFill>
                  <a:srgbClr val="003B7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6" name="Google Shape;316;p34"/>
          <p:cNvSpPr txBox="1"/>
          <p:nvPr>
            <p:ph idx="12" type="sldNum"/>
          </p:nvPr>
        </p:nvSpPr>
        <p:spPr>
          <a:xfrm>
            <a:off x="11034273" y="302063"/>
            <a:ext cx="729343" cy="38029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17" name="Google Shape;317;p34"/>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Mississi[ppi Department of Education logo" id="318" name="Google Shape;318;p34"/>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
        <p:nvSpPr>
          <p:cNvPr id="319" name="Google Shape;319;p34"/>
          <p:cNvSpPr/>
          <p:nvPr/>
        </p:nvSpPr>
        <p:spPr>
          <a:xfrm>
            <a:off x="2891808" y="2097742"/>
            <a:ext cx="3822087" cy="3402105"/>
          </a:xfrm>
          <a:prstGeom prst="rect">
            <a:avLst/>
          </a:prstGeom>
          <a:solidFill>
            <a:srgbClr val="D1EDF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0" name="Google Shape;320;p34"/>
          <p:cNvSpPr txBox="1"/>
          <p:nvPr/>
        </p:nvSpPr>
        <p:spPr>
          <a:xfrm>
            <a:off x="3050742" y="2208305"/>
            <a:ext cx="3663153" cy="2827909"/>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525252"/>
              </a:buClr>
              <a:buSzPts val="2000"/>
              <a:buFont typeface="Arial"/>
              <a:buNone/>
            </a:pPr>
            <a:r>
              <a:rPr b="0" i="0" lang="en-US" sz="2000" u="none" cap="none" strike="noStrike">
                <a:solidFill>
                  <a:srgbClr val="525252"/>
                </a:solidFill>
                <a:latin typeface="Arial"/>
                <a:ea typeface="Arial"/>
                <a:cs typeface="Arial"/>
                <a:sym typeface="Arial"/>
              </a:rPr>
              <a:t>To create a world-class educational system that gives students the knowledge and skills to be successful in college and the workforce, </a:t>
            </a:r>
            <a:br>
              <a:rPr b="0" i="0" lang="en-US" sz="2000" u="none" cap="none" strike="noStrike">
                <a:solidFill>
                  <a:srgbClr val="525252"/>
                </a:solidFill>
                <a:latin typeface="Arial"/>
                <a:ea typeface="Arial"/>
                <a:cs typeface="Arial"/>
                <a:sym typeface="Arial"/>
              </a:rPr>
            </a:br>
            <a:r>
              <a:rPr b="0" i="0" lang="en-US" sz="2000" u="none" cap="none" strike="noStrike">
                <a:solidFill>
                  <a:srgbClr val="525252"/>
                </a:solidFill>
                <a:latin typeface="Arial"/>
                <a:ea typeface="Arial"/>
                <a:cs typeface="Arial"/>
                <a:sym typeface="Arial"/>
              </a:rPr>
              <a:t>and to flourish as parents </a:t>
            </a:r>
            <a:br>
              <a:rPr b="0" i="0" lang="en-US" sz="2000" u="none" cap="none" strike="noStrike">
                <a:solidFill>
                  <a:srgbClr val="525252"/>
                </a:solidFill>
                <a:latin typeface="Arial"/>
                <a:ea typeface="Arial"/>
                <a:cs typeface="Arial"/>
                <a:sym typeface="Arial"/>
              </a:rPr>
            </a:br>
            <a:r>
              <a:rPr b="0" i="0" lang="en-US" sz="2000" u="none" cap="none" strike="noStrike">
                <a:solidFill>
                  <a:srgbClr val="525252"/>
                </a:solidFill>
                <a:latin typeface="Arial"/>
                <a:ea typeface="Arial"/>
                <a:cs typeface="Arial"/>
                <a:sym typeface="Arial"/>
              </a:rPr>
              <a:t>and citizens</a:t>
            </a:r>
            <a:endParaRPr b="0" i="0" sz="1400" u="none" cap="none" strike="noStrike">
              <a:solidFill>
                <a:srgbClr val="000000"/>
              </a:solidFill>
              <a:latin typeface="Arial"/>
              <a:ea typeface="Arial"/>
              <a:cs typeface="Arial"/>
              <a:sym typeface="Arial"/>
            </a:endParaRPr>
          </a:p>
        </p:txBody>
      </p:sp>
      <p:sp>
        <p:nvSpPr>
          <p:cNvPr id="321" name="Google Shape;321;p34"/>
          <p:cNvSpPr txBox="1"/>
          <p:nvPr/>
        </p:nvSpPr>
        <p:spPr>
          <a:xfrm>
            <a:off x="2838019" y="1062333"/>
            <a:ext cx="2971800" cy="68234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3B71"/>
              </a:buClr>
              <a:buSzPts val="4800"/>
              <a:buFont typeface="Arial Black"/>
              <a:buNone/>
            </a:pPr>
            <a:r>
              <a:rPr b="1" i="0" lang="en-US" sz="4800" u="none" cap="none" strike="noStrike">
                <a:solidFill>
                  <a:srgbClr val="003B71"/>
                </a:solidFill>
                <a:latin typeface="Arial Black"/>
                <a:ea typeface="Arial Black"/>
                <a:cs typeface="Arial Black"/>
                <a:sym typeface="Arial Black"/>
              </a:rPr>
              <a:t>VISION</a:t>
            </a:r>
            <a:endParaRPr b="1" i="0" sz="4400" u="none" cap="none" strike="noStrike">
              <a:solidFill>
                <a:srgbClr val="003B71"/>
              </a:solidFill>
              <a:latin typeface="Arial Black"/>
              <a:ea typeface="Arial Black"/>
              <a:cs typeface="Arial Black"/>
              <a:sym typeface="Arial Black"/>
            </a:endParaRPr>
          </a:p>
        </p:txBody>
      </p:sp>
      <p:sp>
        <p:nvSpPr>
          <p:cNvPr id="322" name="Google Shape;322;p34"/>
          <p:cNvSpPr/>
          <p:nvPr/>
        </p:nvSpPr>
        <p:spPr>
          <a:xfrm>
            <a:off x="2891808" y="1855235"/>
            <a:ext cx="3822087" cy="242507"/>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3" name="Google Shape;323;p34"/>
          <p:cNvSpPr/>
          <p:nvPr/>
        </p:nvSpPr>
        <p:spPr>
          <a:xfrm>
            <a:off x="7343099" y="2097742"/>
            <a:ext cx="3822087" cy="3402106"/>
          </a:xfrm>
          <a:prstGeom prst="rect">
            <a:avLst/>
          </a:prstGeom>
          <a:solidFill>
            <a:srgbClr val="D1EDF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4" name="Google Shape;324;p34"/>
          <p:cNvSpPr txBox="1"/>
          <p:nvPr/>
        </p:nvSpPr>
        <p:spPr>
          <a:xfrm>
            <a:off x="7573425" y="2208305"/>
            <a:ext cx="3591761" cy="2538508"/>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525252"/>
              </a:buClr>
              <a:buSzPts val="2000"/>
              <a:buFont typeface="Arial"/>
              <a:buNone/>
            </a:pPr>
            <a:r>
              <a:rPr b="0" i="0" lang="en-US" sz="2000" u="none" cap="none" strike="noStrike">
                <a:solidFill>
                  <a:srgbClr val="525252"/>
                </a:solidFill>
                <a:latin typeface="Arial"/>
                <a:ea typeface="Arial"/>
                <a:cs typeface="Arial"/>
                <a:sym typeface="Arial"/>
              </a:rPr>
              <a:t>To provide leadership </a:t>
            </a:r>
            <a:br>
              <a:rPr b="0" i="0" lang="en-US" sz="2000" u="none" cap="none" strike="noStrike">
                <a:solidFill>
                  <a:srgbClr val="525252"/>
                </a:solidFill>
                <a:latin typeface="Arial"/>
                <a:ea typeface="Arial"/>
                <a:cs typeface="Arial"/>
                <a:sym typeface="Arial"/>
              </a:rPr>
            </a:br>
            <a:r>
              <a:rPr b="0" i="0" lang="en-US" sz="2000" u="none" cap="none" strike="noStrike">
                <a:solidFill>
                  <a:srgbClr val="525252"/>
                </a:solidFill>
                <a:latin typeface="Arial"/>
                <a:ea typeface="Arial"/>
                <a:cs typeface="Arial"/>
                <a:sym typeface="Arial"/>
              </a:rPr>
              <a:t>through the development of policy and accountability systems so that all students are prepared to compete in </a:t>
            </a:r>
            <a:br>
              <a:rPr b="0" i="0" lang="en-US" sz="2000" u="none" cap="none" strike="noStrike">
                <a:solidFill>
                  <a:srgbClr val="525252"/>
                </a:solidFill>
                <a:latin typeface="Arial"/>
                <a:ea typeface="Arial"/>
                <a:cs typeface="Arial"/>
                <a:sym typeface="Arial"/>
              </a:rPr>
            </a:br>
            <a:r>
              <a:rPr b="0" i="0" lang="en-US" sz="2000" u="none" cap="none" strike="noStrike">
                <a:solidFill>
                  <a:srgbClr val="525252"/>
                </a:solidFill>
                <a:latin typeface="Arial"/>
                <a:ea typeface="Arial"/>
                <a:cs typeface="Arial"/>
                <a:sym typeface="Arial"/>
              </a:rPr>
              <a:t>the global community</a:t>
            </a:r>
            <a:endParaRPr b="0" i="0" sz="1400" u="none" cap="none" strike="noStrike">
              <a:solidFill>
                <a:srgbClr val="000000"/>
              </a:solidFill>
              <a:latin typeface="Arial"/>
              <a:ea typeface="Arial"/>
              <a:cs typeface="Arial"/>
              <a:sym typeface="Arial"/>
            </a:endParaRPr>
          </a:p>
        </p:txBody>
      </p:sp>
      <p:sp>
        <p:nvSpPr>
          <p:cNvPr id="325" name="Google Shape;325;p34"/>
          <p:cNvSpPr txBox="1"/>
          <p:nvPr/>
        </p:nvSpPr>
        <p:spPr>
          <a:xfrm>
            <a:off x="7227283" y="1048886"/>
            <a:ext cx="3743927" cy="68234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EF3A5B"/>
              </a:buClr>
              <a:buSzPts val="4800"/>
              <a:buFont typeface="Arial Black"/>
              <a:buNone/>
            </a:pPr>
            <a:r>
              <a:rPr b="1" i="0" lang="en-US" sz="4800" u="none" cap="none" strike="noStrike">
                <a:solidFill>
                  <a:srgbClr val="EF3A5B"/>
                </a:solidFill>
                <a:latin typeface="Arial Black"/>
                <a:ea typeface="Arial Black"/>
                <a:cs typeface="Arial Black"/>
                <a:sym typeface="Arial Black"/>
              </a:rPr>
              <a:t>MISSION</a:t>
            </a:r>
            <a:endParaRPr b="1" i="0" sz="4400" u="none" cap="none" strike="noStrike">
              <a:solidFill>
                <a:srgbClr val="EF3A5B"/>
              </a:solidFill>
              <a:latin typeface="Arial Black"/>
              <a:ea typeface="Arial Black"/>
              <a:cs typeface="Arial Black"/>
              <a:sym typeface="Arial Black"/>
            </a:endParaRPr>
          </a:p>
        </p:txBody>
      </p:sp>
      <p:sp>
        <p:nvSpPr>
          <p:cNvPr id="326" name="Google Shape;326;p34"/>
          <p:cNvSpPr/>
          <p:nvPr/>
        </p:nvSpPr>
        <p:spPr>
          <a:xfrm>
            <a:off x="7343099" y="1855235"/>
            <a:ext cx="3822087" cy="242507"/>
          </a:xfrm>
          <a:prstGeom prst="rect">
            <a:avLst/>
          </a:prstGeom>
          <a:solidFill>
            <a:srgbClr val="EF3A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CF0A2C"/>
              </a:solidFill>
              <a:latin typeface="Calibri"/>
              <a:ea typeface="Calibri"/>
              <a:cs typeface="Calibri"/>
              <a:sym typeface="Calibri"/>
            </a:endParaRPr>
          </a:p>
        </p:txBody>
      </p:sp>
      <p:pic>
        <p:nvPicPr>
          <p:cNvPr id="327" name="Google Shape;327;p34"/>
          <p:cNvPicPr preferRelativeResize="0"/>
          <p:nvPr/>
        </p:nvPicPr>
        <p:blipFill rotWithShape="1">
          <a:blip r:embed="rId3">
            <a:alphaModFix/>
          </a:blip>
          <a:srcRect b="0" l="0" r="0" t="0"/>
          <a:stretch/>
        </p:blipFill>
        <p:spPr>
          <a:xfrm>
            <a:off x="-200166" y="3058273"/>
            <a:ext cx="3171441" cy="3171441"/>
          </a:xfrm>
          <a:prstGeom prst="rect">
            <a:avLst/>
          </a:prstGeom>
          <a:noFill/>
          <a:ln>
            <a:noFill/>
          </a:ln>
        </p:spPr>
      </p:pic>
      <p:cxnSp>
        <p:nvCxnSpPr>
          <p:cNvPr id="328" name="Google Shape;328;p34"/>
          <p:cNvCxnSpPr/>
          <p:nvPr/>
        </p:nvCxnSpPr>
        <p:spPr>
          <a:xfrm rot="10800000">
            <a:off x="491447" y="733806"/>
            <a:ext cx="11209106" cy="0"/>
          </a:xfrm>
          <a:prstGeom prst="straightConnector1">
            <a:avLst/>
          </a:prstGeom>
          <a:noFill/>
          <a:ln cap="flat" cmpd="sng" w="9525">
            <a:solidFill>
              <a:srgbClr val="7F7F7F"/>
            </a:solidFill>
            <a:prstDash val="solid"/>
            <a:miter lim="800000"/>
            <a:headEnd len="sm" w="sm" type="none"/>
            <a:tailEnd len="sm" w="sm" type="none"/>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 Board Goals">
  <p:cSld name="State Board Goals">
    <p:spTree>
      <p:nvGrpSpPr>
        <p:cNvPr id="329" name="Shape 329"/>
        <p:cNvGrpSpPr/>
        <p:nvPr/>
      </p:nvGrpSpPr>
      <p:grpSpPr>
        <a:xfrm>
          <a:off x="0" y="0"/>
          <a:ext cx="0" cy="0"/>
          <a:chOff x="0" y="0"/>
          <a:chExt cx="0" cy="0"/>
        </a:xfrm>
      </p:grpSpPr>
      <p:sp>
        <p:nvSpPr>
          <p:cNvPr id="330" name="Google Shape;330;p35"/>
          <p:cNvSpPr txBox="1"/>
          <p:nvPr>
            <p:ph idx="12" type="sldNum"/>
          </p:nvPr>
        </p:nvSpPr>
        <p:spPr>
          <a:xfrm>
            <a:off x="9066748" y="260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31" name="Google Shape;331;p35"/>
          <p:cNvPicPr preferRelativeResize="0"/>
          <p:nvPr/>
        </p:nvPicPr>
        <p:blipFill rotWithShape="1">
          <a:blip r:embed="rId2">
            <a:alphaModFix/>
          </a:blip>
          <a:srcRect b="0" l="0" r="0" t="0"/>
          <a:stretch/>
        </p:blipFill>
        <p:spPr>
          <a:xfrm>
            <a:off x="11349728" y="2951211"/>
            <a:ext cx="1027214" cy="914400"/>
          </a:xfrm>
          <a:prstGeom prst="rect">
            <a:avLst/>
          </a:prstGeom>
          <a:noFill/>
          <a:ln>
            <a:noFill/>
          </a:ln>
        </p:spPr>
      </p:pic>
      <p:cxnSp>
        <p:nvCxnSpPr>
          <p:cNvPr id="332" name="Google Shape;332;p35"/>
          <p:cNvCxnSpPr/>
          <p:nvPr/>
        </p:nvCxnSpPr>
        <p:spPr>
          <a:xfrm rot="10800000">
            <a:off x="491447" y="733806"/>
            <a:ext cx="11209106" cy="0"/>
          </a:xfrm>
          <a:prstGeom prst="straightConnector1">
            <a:avLst/>
          </a:prstGeom>
          <a:noFill/>
          <a:ln cap="flat" cmpd="sng" w="9525">
            <a:solidFill>
              <a:srgbClr val="7F7F7F"/>
            </a:solidFill>
            <a:prstDash val="solid"/>
            <a:miter lim="800000"/>
            <a:headEnd len="sm" w="sm" type="none"/>
            <a:tailEnd len="sm" w="sm" type="none"/>
          </a:ln>
        </p:spPr>
      </p:cxnSp>
      <p:sp>
        <p:nvSpPr>
          <p:cNvPr id="333" name="Google Shape;333;p35"/>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Mississi[ppi Department of Education logo" id="334" name="Google Shape;334;p35"/>
          <p:cNvPicPr preferRelativeResize="0"/>
          <p:nvPr/>
        </p:nvPicPr>
        <p:blipFill rotWithShape="1">
          <a:blip r:embed="rId3">
            <a:alphaModFix/>
          </a:blip>
          <a:srcRect b="0" l="0" r="0" t="0"/>
          <a:stretch/>
        </p:blipFill>
        <p:spPr>
          <a:xfrm>
            <a:off x="10619352" y="6229714"/>
            <a:ext cx="1238172" cy="442818"/>
          </a:xfrm>
          <a:prstGeom prst="rect">
            <a:avLst/>
          </a:prstGeom>
          <a:noFill/>
          <a:ln>
            <a:noFill/>
          </a:ln>
        </p:spPr>
      </p:pic>
      <p:sp>
        <p:nvSpPr>
          <p:cNvPr id="335" name="Google Shape;335;p35"/>
          <p:cNvSpPr/>
          <p:nvPr/>
        </p:nvSpPr>
        <p:spPr>
          <a:xfrm>
            <a:off x="1645920" y="1222408"/>
            <a:ext cx="4215865" cy="1164657"/>
          </a:xfrm>
          <a:prstGeom prst="rect">
            <a:avLst/>
          </a:prstGeom>
          <a:solidFill>
            <a:srgbClr val="D1EDFC"/>
          </a:solidFill>
          <a:ln>
            <a:noFill/>
          </a:ln>
        </p:spPr>
        <p:txBody>
          <a:bodyPr anchorCtr="0" anchor="ctr" bIns="45700" lIns="274300" spcFirstLastPara="1" rIns="18287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3F3F3F"/>
                </a:solidFill>
                <a:latin typeface="Arial Black"/>
                <a:ea typeface="Arial Black"/>
                <a:cs typeface="Arial Black"/>
                <a:sym typeface="Arial Black"/>
              </a:rPr>
              <a:t>ALL</a:t>
            </a:r>
            <a:r>
              <a:rPr b="0" i="0" lang="en-US" sz="1800" u="none" cap="none" strike="noStrike">
                <a:solidFill>
                  <a:srgbClr val="3F3F3F"/>
                </a:solidFill>
                <a:latin typeface="Arial"/>
                <a:ea typeface="Arial"/>
                <a:cs typeface="Arial"/>
                <a:sym typeface="Arial"/>
              </a:rPr>
              <a:t> Students Proficient </a:t>
            </a:r>
            <a:br>
              <a:rPr b="0" i="0" lang="en-US" sz="1800" u="none" cap="none" strike="noStrike">
                <a:solidFill>
                  <a:srgbClr val="3F3F3F"/>
                </a:solidFill>
                <a:latin typeface="Arial"/>
                <a:ea typeface="Arial"/>
                <a:cs typeface="Arial"/>
                <a:sym typeface="Arial"/>
              </a:rPr>
            </a:br>
            <a:r>
              <a:rPr b="0" i="0" lang="en-US" sz="1800" u="none" cap="none" strike="noStrike">
                <a:solidFill>
                  <a:srgbClr val="3F3F3F"/>
                </a:solidFill>
                <a:latin typeface="Arial"/>
                <a:ea typeface="Arial"/>
                <a:cs typeface="Arial"/>
                <a:sym typeface="Arial"/>
              </a:rPr>
              <a:t>and Showing Growth in All </a:t>
            </a:r>
            <a:br>
              <a:rPr b="0" i="0" lang="en-US" sz="1800" u="none" cap="none" strike="noStrike">
                <a:solidFill>
                  <a:srgbClr val="3F3F3F"/>
                </a:solidFill>
                <a:latin typeface="Arial"/>
                <a:ea typeface="Arial"/>
                <a:cs typeface="Arial"/>
                <a:sym typeface="Arial"/>
              </a:rPr>
            </a:br>
            <a:r>
              <a:rPr b="0" i="0" lang="en-US" sz="1800" u="none" cap="none" strike="noStrike">
                <a:solidFill>
                  <a:srgbClr val="3F3F3F"/>
                </a:solidFill>
                <a:latin typeface="Arial"/>
                <a:ea typeface="Arial"/>
                <a:cs typeface="Arial"/>
                <a:sym typeface="Arial"/>
              </a:rPr>
              <a:t>Assessed Areas</a:t>
            </a:r>
            <a:endParaRPr b="0" i="0" sz="1400" u="none" cap="none" strike="noStrike">
              <a:solidFill>
                <a:srgbClr val="000000"/>
              </a:solidFill>
              <a:latin typeface="Arial"/>
              <a:ea typeface="Arial"/>
              <a:cs typeface="Arial"/>
              <a:sym typeface="Arial"/>
            </a:endParaRPr>
          </a:p>
        </p:txBody>
      </p:sp>
      <p:sp>
        <p:nvSpPr>
          <p:cNvPr id="336" name="Google Shape;336;p35"/>
          <p:cNvSpPr/>
          <p:nvPr/>
        </p:nvSpPr>
        <p:spPr>
          <a:xfrm>
            <a:off x="1645920" y="2666197"/>
            <a:ext cx="4215865" cy="1164657"/>
          </a:xfrm>
          <a:prstGeom prst="rect">
            <a:avLst/>
          </a:prstGeom>
          <a:solidFill>
            <a:srgbClr val="D1EDFC"/>
          </a:solidFill>
          <a:ln>
            <a:noFill/>
          </a:ln>
        </p:spPr>
        <p:txBody>
          <a:bodyPr anchorCtr="0" anchor="ctr" bIns="45700" lIns="274300" spcFirstLastPara="1" rIns="18287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3F3F3F"/>
                </a:solidFill>
                <a:latin typeface="Arial Black"/>
                <a:ea typeface="Arial Black"/>
                <a:cs typeface="Arial Black"/>
                <a:sym typeface="Arial Black"/>
              </a:rPr>
              <a:t>EVERY</a:t>
            </a:r>
            <a:r>
              <a:rPr b="0" i="0" lang="en-US" sz="1800" u="none" cap="none" strike="noStrike">
                <a:solidFill>
                  <a:srgbClr val="3F3F3F"/>
                </a:solidFill>
                <a:latin typeface="Arial"/>
                <a:ea typeface="Arial"/>
                <a:cs typeface="Arial"/>
                <a:sym typeface="Arial"/>
              </a:rPr>
              <a:t> Student Graduates </a:t>
            </a:r>
            <a:br>
              <a:rPr b="0" i="0" lang="en-US" sz="1800" u="none" cap="none" strike="noStrike">
                <a:solidFill>
                  <a:srgbClr val="3F3F3F"/>
                </a:solidFill>
                <a:latin typeface="Arial"/>
                <a:ea typeface="Arial"/>
                <a:cs typeface="Arial"/>
                <a:sym typeface="Arial"/>
              </a:rPr>
            </a:br>
            <a:r>
              <a:rPr b="0" i="0" lang="en-US" sz="1800" u="none" cap="none" strike="noStrike">
                <a:solidFill>
                  <a:srgbClr val="3F3F3F"/>
                </a:solidFill>
                <a:latin typeface="Arial"/>
                <a:ea typeface="Arial"/>
                <a:cs typeface="Arial"/>
                <a:sym typeface="Arial"/>
              </a:rPr>
              <a:t>from High School and is Ready </a:t>
            </a:r>
            <a:br>
              <a:rPr b="0" i="0" lang="en-US" sz="1800" u="none" cap="none" strike="noStrike">
                <a:solidFill>
                  <a:srgbClr val="3F3F3F"/>
                </a:solidFill>
                <a:latin typeface="Arial"/>
                <a:ea typeface="Arial"/>
                <a:cs typeface="Arial"/>
                <a:sym typeface="Arial"/>
              </a:rPr>
            </a:br>
            <a:r>
              <a:rPr b="0" i="0" lang="en-US" sz="1800" u="none" cap="none" strike="noStrike">
                <a:solidFill>
                  <a:srgbClr val="3F3F3F"/>
                </a:solidFill>
                <a:latin typeface="Arial"/>
                <a:ea typeface="Arial"/>
                <a:cs typeface="Arial"/>
                <a:sym typeface="Arial"/>
              </a:rPr>
              <a:t>for College and Career</a:t>
            </a:r>
            <a:endParaRPr b="0" i="0" sz="1400" u="none" cap="none" strike="noStrike">
              <a:solidFill>
                <a:srgbClr val="000000"/>
              </a:solidFill>
              <a:latin typeface="Arial"/>
              <a:ea typeface="Arial"/>
              <a:cs typeface="Arial"/>
              <a:sym typeface="Arial"/>
            </a:endParaRPr>
          </a:p>
        </p:txBody>
      </p:sp>
      <p:sp>
        <p:nvSpPr>
          <p:cNvPr id="337" name="Google Shape;337;p35"/>
          <p:cNvSpPr/>
          <p:nvPr/>
        </p:nvSpPr>
        <p:spPr>
          <a:xfrm>
            <a:off x="1645920" y="4109987"/>
            <a:ext cx="4215865" cy="1164657"/>
          </a:xfrm>
          <a:prstGeom prst="rect">
            <a:avLst/>
          </a:prstGeom>
          <a:solidFill>
            <a:srgbClr val="D1EDFC"/>
          </a:solidFill>
          <a:ln>
            <a:noFill/>
          </a:ln>
        </p:spPr>
        <p:txBody>
          <a:bodyPr anchorCtr="0" anchor="ctr" bIns="45700" lIns="274300" spcFirstLastPara="1" rIns="18287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3F3F3F"/>
                </a:solidFill>
                <a:latin typeface="Arial Black"/>
                <a:ea typeface="Arial Black"/>
                <a:cs typeface="Arial Black"/>
                <a:sym typeface="Arial Black"/>
              </a:rPr>
              <a:t>EVERY</a:t>
            </a:r>
            <a:r>
              <a:rPr b="0" i="0" lang="en-US" sz="1800" u="none" cap="none" strike="noStrike">
                <a:solidFill>
                  <a:srgbClr val="3F3F3F"/>
                </a:solidFill>
                <a:latin typeface="Arial"/>
                <a:ea typeface="Arial"/>
                <a:cs typeface="Arial"/>
                <a:sym typeface="Arial"/>
              </a:rPr>
              <a:t> Child Has Access </a:t>
            </a:r>
            <a:br>
              <a:rPr b="0" i="0" lang="en-US" sz="1800" u="none" cap="none" strike="noStrike">
                <a:solidFill>
                  <a:srgbClr val="3F3F3F"/>
                </a:solidFill>
                <a:latin typeface="Arial"/>
                <a:ea typeface="Arial"/>
                <a:cs typeface="Arial"/>
                <a:sym typeface="Arial"/>
              </a:rPr>
            </a:br>
            <a:r>
              <a:rPr b="0" i="0" lang="en-US" sz="1800" u="none" cap="none" strike="noStrike">
                <a:solidFill>
                  <a:srgbClr val="3F3F3F"/>
                </a:solidFill>
                <a:latin typeface="Arial"/>
                <a:ea typeface="Arial"/>
                <a:cs typeface="Arial"/>
                <a:sym typeface="Arial"/>
              </a:rPr>
              <a:t>to a High-Quality Early </a:t>
            </a:r>
            <a:br>
              <a:rPr b="0" i="0" lang="en-US" sz="1800" u="none" cap="none" strike="noStrike">
                <a:solidFill>
                  <a:srgbClr val="3F3F3F"/>
                </a:solidFill>
                <a:latin typeface="Arial"/>
                <a:ea typeface="Arial"/>
                <a:cs typeface="Arial"/>
                <a:sym typeface="Arial"/>
              </a:rPr>
            </a:br>
            <a:r>
              <a:rPr b="0" i="0" lang="en-US" sz="1800" u="none" cap="none" strike="noStrike">
                <a:solidFill>
                  <a:srgbClr val="3F3F3F"/>
                </a:solidFill>
                <a:latin typeface="Arial"/>
                <a:ea typeface="Arial"/>
                <a:cs typeface="Arial"/>
                <a:sym typeface="Arial"/>
              </a:rPr>
              <a:t>Childhood Program</a:t>
            </a:r>
            <a:endParaRPr b="0" i="0" sz="1400" u="none" cap="none" strike="noStrike">
              <a:solidFill>
                <a:srgbClr val="000000"/>
              </a:solidFill>
              <a:latin typeface="Arial"/>
              <a:ea typeface="Arial"/>
              <a:cs typeface="Arial"/>
              <a:sym typeface="Arial"/>
            </a:endParaRPr>
          </a:p>
        </p:txBody>
      </p:sp>
      <p:sp>
        <p:nvSpPr>
          <p:cNvPr id="338" name="Google Shape;338;p35"/>
          <p:cNvSpPr/>
          <p:nvPr/>
        </p:nvSpPr>
        <p:spPr>
          <a:xfrm>
            <a:off x="6294922" y="1222408"/>
            <a:ext cx="4215865" cy="1164657"/>
          </a:xfrm>
          <a:prstGeom prst="rect">
            <a:avLst/>
          </a:prstGeom>
          <a:solidFill>
            <a:srgbClr val="D1EDFC"/>
          </a:solidFill>
          <a:ln>
            <a:noFill/>
          </a:ln>
        </p:spPr>
        <p:txBody>
          <a:bodyPr anchorCtr="0" anchor="ctr" bIns="45700" lIns="182875" spcFirstLastPara="1" rIns="274300"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en-US" sz="1800" u="none" cap="none" strike="noStrike">
                <a:solidFill>
                  <a:srgbClr val="3F3F3F"/>
                </a:solidFill>
                <a:latin typeface="Arial Black"/>
                <a:ea typeface="Arial Black"/>
                <a:cs typeface="Arial Black"/>
                <a:sym typeface="Arial Black"/>
              </a:rPr>
              <a:t>EVERY </a:t>
            </a:r>
            <a:r>
              <a:rPr b="0" i="0" lang="en-US" sz="1800" u="none" cap="none" strike="noStrike">
                <a:solidFill>
                  <a:srgbClr val="3F3F3F"/>
                </a:solidFill>
                <a:latin typeface="Arial"/>
                <a:ea typeface="Arial"/>
                <a:cs typeface="Arial"/>
                <a:sym typeface="Arial"/>
              </a:rPr>
              <a:t>School Has Effective Teachers and Leaders</a:t>
            </a:r>
            <a:endParaRPr b="0" i="0" sz="1400" u="none" cap="none" strike="noStrike">
              <a:solidFill>
                <a:srgbClr val="000000"/>
              </a:solidFill>
              <a:latin typeface="Arial"/>
              <a:ea typeface="Arial"/>
              <a:cs typeface="Arial"/>
              <a:sym typeface="Arial"/>
            </a:endParaRPr>
          </a:p>
        </p:txBody>
      </p:sp>
      <p:sp>
        <p:nvSpPr>
          <p:cNvPr id="339" name="Google Shape;339;p35"/>
          <p:cNvSpPr/>
          <p:nvPr/>
        </p:nvSpPr>
        <p:spPr>
          <a:xfrm>
            <a:off x="6294922" y="2666197"/>
            <a:ext cx="4215865" cy="1164657"/>
          </a:xfrm>
          <a:prstGeom prst="rect">
            <a:avLst/>
          </a:prstGeom>
          <a:solidFill>
            <a:srgbClr val="D1EDFC"/>
          </a:solidFill>
          <a:ln>
            <a:noFill/>
          </a:ln>
        </p:spPr>
        <p:txBody>
          <a:bodyPr anchorCtr="0" anchor="ctr" bIns="45700" lIns="182875" spcFirstLastPara="1" rIns="274300"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en-US" sz="1800" u="none" cap="none" strike="noStrike">
                <a:solidFill>
                  <a:srgbClr val="3F3F3F"/>
                </a:solidFill>
                <a:latin typeface="Arial Black"/>
                <a:ea typeface="Arial Black"/>
                <a:cs typeface="Arial Black"/>
                <a:sym typeface="Arial Black"/>
              </a:rPr>
              <a:t>EVERY</a:t>
            </a:r>
            <a:r>
              <a:rPr b="0" i="0" lang="en-US" sz="1800" u="none" cap="none" strike="noStrike">
                <a:solidFill>
                  <a:srgbClr val="3F3F3F"/>
                </a:solidFill>
                <a:latin typeface="Arial"/>
                <a:ea typeface="Arial"/>
                <a:cs typeface="Arial"/>
                <a:sym typeface="Arial"/>
              </a:rPr>
              <a:t> Community Effectively Uses a World-Class Data System to Improve Student Outcomes</a:t>
            </a:r>
            <a:endParaRPr b="0" i="0" sz="1400" u="none" cap="none" strike="noStrike">
              <a:solidFill>
                <a:srgbClr val="000000"/>
              </a:solidFill>
              <a:latin typeface="Arial"/>
              <a:ea typeface="Arial"/>
              <a:cs typeface="Arial"/>
              <a:sym typeface="Arial"/>
            </a:endParaRPr>
          </a:p>
        </p:txBody>
      </p:sp>
      <p:sp>
        <p:nvSpPr>
          <p:cNvPr id="340" name="Google Shape;340;p35"/>
          <p:cNvSpPr/>
          <p:nvPr/>
        </p:nvSpPr>
        <p:spPr>
          <a:xfrm>
            <a:off x="6294922" y="4109987"/>
            <a:ext cx="4215865" cy="1164657"/>
          </a:xfrm>
          <a:prstGeom prst="rect">
            <a:avLst/>
          </a:prstGeom>
          <a:solidFill>
            <a:srgbClr val="D1EDFC"/>
          </a:solidFill>
          <a:ln>
            <a:noFill/>
          </a:ln>
        </p:spPr>
        <p:txBody>
          <a:bodyPr anchorCtr="0" anchor="ctr" bIns="45700" lIns="182875" spcFirstLastPara="1" rIns="274300"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en-US" sz="1800" u="none" cap="none" strike="noStrike">
                <a:solidFill>
                  <a:srgbClr val="3F3F3F"/>
                </a:solidFill>
                <a:latin typeface="Arial Black"/>
                <a:ea typeface="Arial Black"/>
                <a:cs typeface="Arial Black"/>
                <a:sym typeface="Arial Black"/>
              </a:rPr>
              <a:t>EVERY </a:t>
            </a:r>
            <a:r>
              <a:rPr b="0" i="0" lang="en-US" sz="1800" u="none" cap="none" strike="noStrike">
                <a:solidFill>
                  <a:srgbClr val="3F3F3F"/>
                </a:solidFill>
                <a:latin typeface="Arial"/>
                <a:ea typeface="Arial"/>
                <a:cs typeface="Arial"/>
                <a:sym typeface="Arial"/>
              </a:rPr>
              <a:t>School and District is </a:t>
            </a:r>
            <a:br>
              <a:rPr b="0" i="0" lang="en-US" sz="1800" u="none" cap="none" strike="noStrike">
                <a:solidFill>
                  <a:srgbClr val="3F3F3F"/>
                </a:solidFill>
                <a:latin typeface="Arial"/>
                <a:ea typeface="Arial"/>
                <a:cs typeface="Arial"/>
                <a:sym typeface="Arial"/>
              </a:rPr>
            </a:br>
            <a:r>
              <a:rPr b="0" i="0" lang="en-US" sz="1800" u="none" cap="none" strike="noStrike">
                <a:solidFill>
                  <a:srgbClr val="3F3F3F"/>
                </a:solidFill>
                <a:latin typeface="Arial"/>
                <a:ea typeface="Arial"/>
                <a:cs typeface="Arial"/>
                <a:sym typeface="Arial"/>
              </a:rPr>
              <a:t>Rated “C” or Higher</a:t>
            </a:r>
            <a:endParaRPr b="0" i="0" sz="1400" u="none" cap="none" strike="noStrike">
              <a:solidFill>
                <a:srgbClr val="000000"/>
              </a:solidFill>
              <a:latin typeface="Arial"/>
              <a:ea typeface="Arial"/>
              <a:cs typeface="Arial"/>
              <a:sym typeface="Arial"/>
            </a:endParaRPr>
          </a:p>
        </p:txBody>
      </p:sp>
      <p:sp>
        <p:nvSpPr>
          <p:cNvPr id="341" name="Google Shape;341;p35"/>
          <p:cNvSpPr/>
          <p:nvPr/>
        </p:nvSpPr>
        <p:spPr>
          <a:xfrm>
            <a:off x="10510787" y="1222408"/>
            <a:ext cx="198966" cy="1164657"/>
          </a:xfrm>
          <a:prstGeom prst="rect">
            <a:avLst/>
          </a:prstGeom>
          <a:solidFill>
            <a:srgbClr val="69C8C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2" name="Google Shape;342;p35"/>
          <p:cNvSpPr/>
          <p:nvPr/>
        </p:nvSpPr>
        <p:spPr>
          <a:xfrm>
            <a:off x="10510787" y="2665766"/>
            <a:ext cx="198966" cy="1164657"/>
          </a:xfrm>
          <a:prstGeom prst="rect">
            <a:avLst/>
          </a:prstGeom>
          <a:solidFill>
            <a:srgbClr val="39A1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3" name="Google Shape;343;p35"/>
          <p:cNvSpPr/>
          <p:nvPr/>
        </p:nvSpPr>
        <p:spPr>
          <a:xfrm>
            <a:off x="10510787" y="4113225"/>
            <a:ext cx="198966" cy="1164657"/>
          </a:xfrm>
          <a:prstGeom prst="rect">
            <a:avLst/>
          </a:prstGeom>
          <a:solidFill>
            <a:srgbClr val="A74A7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4" name="Google Shape;344;p35"/>
          <p:cNvSpPr/>
          <p:nvPr/>
        </p:nvSpPr>
        <p:spPr>
          <a:xfrm>
            <a:off x="1460571" y="1222408"/>
            <a:ext cx="198966" cy="1164657"/>
          </a:xfrm>
          <a:prstGeom prst="rect">
            <a:avLst/>
          </a:prstGeom>
          <a:solidFill>
            <a:srgbClr val="EF3A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5" name="Google Shape;345;p35"/>
          <p:cNvSpPr/>
          <p:nvPr/>
        </p:nvSpPr>
        <p:spPr>
          <a:xfrm>
            <a:off x="1460571" y="2665766"/>
            <a:ext cx="198966" cy="1164657"/>
          </a:xfrm>
          <a:prstGeom prst="rect">
            <a:avLst/>
          </a:prstGeom>
          <a:solidFill>
            <a:srgbClr val="F3A5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6" name="Google Shape;346;p35"/>
          <p:cNvSpPr/>
          <p:nvPr/>
        </p:nvSpPr>
        <p:spPr>
          <a:xfrm>
            <a:off x="1460571" y="4113225"/>
            <a:ext cx="198966" cy="1164657"/>
          </a:xfrm>
          <a:prstGeom prst="rect">
            <a:avLst/>
          </a:prstGeom>
          <a:solidFill>
            <a:srgbClr val="B0D3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7" name="Google Shape;347;p35"/>
          <p:cNvSpPr txBox="1"/>
          <p:nvPr/>
        </p:nvSpPr>
        <p:spPr>
          <a:xfrm>
            <a:off x="793465" y="1683821"/>
            <a:ext cx="574431" cy="923330"/>
          </a:xfrm>
          <a:prstGeom prst="rect">
            <a:avLst/>
          </a:prstGeom>
          <a:noFill/>
          <a:ln>
            <a:noFill/>
          </a:ln>
        </p:spPr>
        <p:txBody>
          <a:bodyPr anchorCtr="1"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EF3A5B"/>
                </a:solidFill>
                <a:latin typeface="Arial Black"/>
                <a:ea typeface="Arial Black"/>
                <a:cs typeface="Arial Black"/>
                <a:sym typeface="Arial Black"/>
              </a:rPr>
              <a:t>1</a:t>
            </a:r>
            <a:endParaRPr b="0" i="0" sz="1400" u="none" cap="none" strike="noStrike">
              <a:solidFill>
                <a:srgbClr val="000000"/>
              </a:solidFill>
              <a:latin typeface="Arial"/>
              <a:ea typeface="Arial"/>
              <a:cs typeface="Arial"/>
              <a:sym typeface="Arial"/>
            </a:endParaRPr>
          </a:p>
        </p:txBody>
      </p:sp>
      <p:sp>
        <p:nvSpPr>
          <p:cNvPr id="348" name="Google Shape;348;p35"/>
          <p:cNvSpPr txBox="1"/>
          <p:nvPr/>
        </p:nvSpPr>
        <p:spPr>
          <a:xfrm>
            <a:off x="793465" y="3114036"/>
            <a:ext cx="574431" cy="923330"/>
          </a:xfrm>
          <a:prstGeom prst="rect">
            <a:avLst/>
          </a:prstGeom>
          <a:noFill/>
          <a:ln>
            <a:noFill/>
          </a:ln>
        </p:spPr>
        <p:txBody>
          <a:bodyPr anchorCtr="1"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F3A51E"/>
                </a:solidFill>
                <a:latin typeface="Arial Black"/>
                <a:ea typeface="Arial Black"/>
                <a:cs typeface="Arial Black"/>
                <a:sym typeface="Arial Black"/>
              </a:rPr>
              <a:t>2</a:t>
            </a:r>
            <a:endParaRPr b="0" i="0" sz="1400" u="none" cap="none" strike="noStrike">
              <a:solidFill>
                <a:srgbClr val="000000"/>
              </a:solidFill>
              <a:latin typeface="Arial"/>
              <a:ea typeface="Arial"/>
              <a:cs typeface="Arial"/>
              <a:sym typeface="Arial"/>
            </a:endParaRPr>
          </a:p>
        </p:txBody>
      </p:sp>
      <p:sp>
        <p:nvSpPr>
          <p:cNvPr id="349" name="Google Shape;349;p35"/>
          <p:cNvSpPr txBox="1"/>
          <p:nvPr/>
        </p:nvSpPr>
        <p:spPr>
          <a:xfrm>
            <a:off x="793465" y="4567698"/>
            <a:ext cx="574431" cy="923330"/>
          </a:xfrm>
          <a:prstGeom prst="rect">
            <a:avLst/>
          </a:prstGeom>
          <a:noFill/>
          <a:ln>
            <a:noFill/>
          </a:ln>
        </p:spPr>
        <p:txBody>
          <a:bodyPr anchorCtr="1"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B0D357"/>
                </a:solidFill>
                <a:latin typeface="Arial Black"/>
                <a:ea typeface="Arial Black"/>
                <a:cs typeface="Arial Black"/>
                <a:sym typeface="Arial Black"/>
              </a:rPr>
              <a:t>3</a:t>
            </a:r>
            <a:endParaRPr b="0" i="0" sz="1400" u="none" cap="none" strike="noStrike">
              <a:solidFill>
                <a:srgbClr val="000000"/>
              </a:solidFill>
              <a:latin typeface="Arial"/>
              <a:ea typeface="Arial"/>
              <a:cs typeface="Arial"/>
              <a:sym typeface="Arial"/>
            </a:endParaRPr>
          </a:p>
        </p:txBody>
      </p:sp>
      <p:sp>
        <p:nvSpPr>
          <p:cNvPr id="350" name="Google Shape;350;p35"/>
          <p:cNvSpPr txBox="1"/>
          <p:nvPr/>
        </p:nvSpPr>
        <p:spPr>
          <a:xfrm>
            <a:off x="10804973" y="1660375"/>
            <a:ext cx="574431" cy="923330"/>
          </a:xfrm>
          <a:prstGeom prst="rect">
            <a:avLst/>
          </a:prstGeom>
          <a:noFill/>
          <a:ln>
            <a:noFill/>
          </a:ln>
        </p:spPr>
        <p:txBody>
          <a:bodyPr anchorCtr="1"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69C8C3"/>
                </a:solidFill>
                <a:latin typeface="Arial Black"/>
                <a:ea typeface="Arial Black"/>
                <a:cs typeface="Arial Black"/>
                <a:sym typeface="Arial Black"/>
              </a:rPr>
              <a:t>4</a:t>
            </a:r>
            <a:endParaRPr b="0" i="0" sz="1400" u="none" cap="none" strike="noStrike">
              <a:solidFill>
                <a:srgbClr val="000000"/>
              </a:solidFill>
              <a:latin typeface="Arial"/>
              <a:ea typeface="Arial"/>
              <a:cs typeface="Arial"/>
              <a:sym typeface="Arial"/>
            </a:endParaRPr>
          </a:p>
        </p:txBody>
      </p:sp>
      <p:sp>
        <p:nvSpPr>
          <p:cNvPr id="351" name="Google Shape;351;p35"/>
          <p:cNvSpPr txBox="1"/>
          <p:nvPr/>
        </p:nvSpPr>
        <p:spPr>
          <a:xfrm>
            <a:off x="10804973" y="3090590"/>
            <a:ext cx="574431" cy="923330"/>
          </a:xfrm>
          <a:prstGeom prst="rect">
            <a:avLst/>
          </a:prstGeom>
          <a:noFill/>
          <a:ln>
            <a:noFill/>
          </a:ln>
        </p:spPr>
        <p:txBody>
          <a:bodyPr anchorCtr="1"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39A1BF"/>
                </a:solidFill>
                <a:latin typeface="Arial Black"/>
                <a:ea typeface="Arial Black"/>
                <a:cs typeface="Arial Black"/>
                <a:sym typeface="Arial Black"/>
              </a:rPr>
              <a:t>5</a:t>
            </a:r>
            <a:endParaRPr b="0" i="0" sz="1400" u="none" cap="none" strike="noStrike">
              <a:solidFill>
                <a:srgbClr val="000000"/>
              </a:solidFill>
              <a:latin typeface="Arial"/>
              <a:ea typeface="Arial"/>
              <a:cs typeface="Arial"/>
              <a:sym typeface="Arial"/>
            </a:endParaRPr>
          </a:p>
        </p:txBody>
      </p:sp>
      <p:sp>
        <p:nvSpPr>
          <p:cNvPr id="352" name="Google Shape;352;p35"/>
          <p:cNvSpPr txBox="1"/>
          <p:nvPr/>
        </p:nvSpPr>
        <p:spPr>
          <a:xfrm>
            <a:off x="10804973" y="4544252"/>
            <a:ext cx="574431" cy="923330"/>
          </a:xfrm>
          <a:prstGeom prst="rect">
            <a:avLst/>
          </a:prstGeom>
          <a:noFill/>
          <a:ln>
            <a:noFill/>
          </a:ln>
        </p:spPr>
        <p:txBody>
          <a:bodyPr anchorCtr="1"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A74A7A"/>
                </a:solidFill>
                <a:latin typeface="Arial Black"/>
                <a:ea typeface="Arial Black"/>
                <a:cs typeface="Arial Black"/>
                <a:sym typeface="Arial Black"/>
              </a:rPr>
              <a:t>6</a:t>
            </a:r>
            <a:endParaRPr b="0" i="0" sz="1400" u="none" cap="none" strike="noStrike">
              <a:solidFill>
                <a:srgbClr val="000000"/>
              </a:solidFill>
              <a:latin typeface="Arial"/>
              <a:ea typeface="Arial"/>
              <a:cs typeface="Arial"/>
              <a:sym typeface="Arial"/>
            </a:endParaRPr>
          </a:p>
        </p:txBody>
      </p:sp>
      <p:pic>
        <p:nvPicPr>
          <p:cNvPr id="353" name="Google Shape;353;p35"/>
          <p:cNvPicPr preferRelativeResize="0"/>
          <p:nvPr/>
        </p:nvPicPr>
        <p:blipFill rotWithShape="1">
          <a:blip r:embed="rId4">
            <a:alphaModFix/>
          </a:blip>
          <a:srcRect b="0" l="0" r="0" t="0"/>
          <a:stretch/>
        </p:blipFill>
        <p:spPr>
          <a:xfrm>
            <a:off x="-120935" y="4576628"/>
            <a:ext cx="914400" cy="914400"/>
          </a:xfrm>
          <a:prstGeom prst="rect">
            <a:avLst/>
          </a:prstGeom>
          <a:noFill/>
          <a:ln>
            <a:noFill/>
          </a:ln>
        </p:spPr>
      </p:pic>
      <p:pic>
        <p:nvPicPr>
          <p:cNvPr id="354" name="Google Shape;354;p35"/>
          <p:cNvPicPr preferRelativeResize="0"/>
          <p:nvPr/>
        </p:nvPicPr>
        <p:blipFill rotWithShape="1">
          <a:blip r:embed="rId5">
            <a:alphaModFix/>
          </a:blip>
          <a:srcRect b="0" l="0" r="0" t="0"/>
          <a:stretch/>
        </p:blipFill>
        <p:spPr>
          <a:xfrm>
            <a:off x="-140162" y="1784518"/>
            <a:ext cx="914400" cy="914400"/>
          </a:xfrm>
          <a:prstGeom prst="rect">
            <a:avLst/>
          </a:prstGeom>
          <a:noFill/>
          <a:ln>
            <a:noFill/>
          </a:ln>
        </p:spPr>
      </p:pic>
      <p:pic>
        <p:nvPicPr>
          <p:cNvPr id="355" name="Google Shape;355;p35"/>
          <p:cNvPicPr preferRelativeResize="0"/>
          <p:nvPr/>
        </p:nvPicPr>
        <p:blipFill rotWithShape="1">
          <a:blip r:embed="rId6">
            <a:alphaModFix/>
          </a:blip>
          <a:srcRect b="0" l="0" r="0" t="0"/>
          <a:stretch/>
        </p:blipFill>
        <p:spPr>
          <a:xfrm>
            <a:off x="11453591" y="1686529"/>
            <a:ext cx="952500" cy="952500"/>
          </a:xfrm>
          <a:prstGeom prst="rect">
            <a:avLst/>
          </a:prstGeom>
          <a:noFill/>
          <a:ln>
            <a:noFill/>
          </a:ln>
        </p:spPr>
      </p:pic>
      <p:pic>
        <p:nvPicPr>
          <p:cNvPr id="356" name="Google Shape;356;p35"/>
          <p:cNvPicPr preferRelativeResize="0"/>
          <p:nvPr/>
        </p:nvPicPr>
        <p:blipFill rotWithShape="1">
          <a:blip r:embed="rId7">
            <a:alphaModFix/>
          </a:blip>
          <a:srcRect b="0" l="0" r="0" t="0"/>
          <a:stretch/>
        </p:blipFill>
        <p:spPr>
          <a:xfrm>
            <a:off x="11474624" y="4507821"/>
            <a:ext cx="914400" cy="914400"/>
          </a:xfrm>
          <a:prstGeom prst="rect">
            <a:avLst/>
          </a:prstGeom>
          <a:noFill/>
          <a:ln>
            <a:noFill/>
          </a:ln>
        </p:spPr>
      </p:pic>
      <p:pic>
        <p:nvPicPr>
          <p:cNvPr id="357" name="Google Shape;357;p35"/>
          <p:cNvPicPr preferRelativeResize="0"/>
          <p:nvPr/>
        </p:nvPicPr>
        <p:blipFill rotWithShape="1">
          <a:blip r:embed="rId8">
            <a:alphaModFix/>
          </a:blip>
          <a:srcRect b="0" l="0" r="0" t="0"/>
          <a:stretch/>
        </p:blipFill>
        <p:spPr>
          <a:xfrm flipH="1">
            <a:off x="-248588" y="3104476"/>
            <a:ext cx="1035471" cy="1035471"/>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58" name="Shape 358"/>
        <p:cNvGrpSpPr/>
        <p:nvPr/>
      </p:nvGrpSpPr>
      <p:grpSpPr>
        <a:xfrm>
          <a:off x="0" y="0"/>
          <a:ext cx="0" cy="0"/>
          <a:chOff x="0" y="0"/>
          <a:chExt cx="0" cy="0"/>
        </a:xfrm>
      </p:grpSpPr>
      <p:sp>
        <p:nvSpPr>
          <p:cNvPr id="359" name="Google Shape;359;p36"/>
          <p:cNvSpPr txBox="1"/>
          <p:nvPr>
            <p:ph type="title"/>
          </p:nvPr>
        </p:nvSpPr>
        <p:spPr>
          <a:xfrm>
            <a:off x="412618" y="275585"/>
            <a:ext cx="10605890" cy="38029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3B71"/>
              </a:buClr>
              <a:buSzPts val="2400"/>
              <a:buFont typeface="Arial"/>
              <a:buNone/>
              <a:defRPr b="1" sz="2400">
                <a:solidFill>
                  <a:srgbClr val="003B7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0" name="Google Shape;360;p36"/>
          <p:cNvSpPr txBox="1"/>
          <p:nvPr>
            <p:ph idx="1" type="body"/>
          </p:nvPr>
        </p:nvSpPr>
        <p:spPr>
          <a:xfrm>
            <a:off x="838200" y="1166649"/>
            <a:ext cx="10515600" cy="4382814"/>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600"/>
              </a:spcBef>
              <a:spcAft>
                <a:spcPts val="0"/>
              </a:spcAft>
              <a:buClr>
                <a:srgbClr val="595959"/>
              </a:buClr>
              <a:buSzPts val="2800"/>
              <a:buChar char="•"/>
              <a:defRPr>
                <a:solidFill>
                  <a:srgbClr val="595959"/>
                </a:solidFill>
                <a:latin typeface="Arial"/>
                <a:ea typeface="Arial"/>
                <a:cs typeface="Arial"/>
                <a:sym typeface="Arial"/>
              </a:defRPr>
            </a:lvl1pPr>
            <a:lvl2pPr indent="-381000" lvl="1" marL="914400" algn="l">
              <a:lnSpc>
                <a:spcPct val="100000"/>
              </a:lnSpc>
              <a:spcBef>
                <a:spcPts val="600"/>
              </a:spcBef>
              <a:spcAft>
                <a:spcPts val="0"/>
              </a:spcAft>
              <a:buClr>
                <a:srgbClr val="595959"/>
              </a:buClr>
              <a:buSzPts val="2400"/>
              <a:buChar char="•"/>
              <a:defRPr>
                <a:solidFill>
                  <a:srgbClr val="595959"/>
                </a:solidFill>
                <a:latin typeface="Arial"/>
                <a:ea typeface="Arial"/>
                <a:cs typeface="Arial"/>
                <a:sym typeface="Arial"/>
              </a:defRPr>
            </a:lvl2pPr>
            <a:lvl3pPr indent="-355600" lvl="2" marL="1371600" algn="l">
              <a:lnSpc>
                <a:spcPct val="100000"/>
              </a:lnSpc>
              <a:spcBef>
                <a:spcPts val="600"/>
              </a:spcBef>
              <a:spcAft>
                <a:spcPts val="0"/>
              </a:spcAft>
              <a:buClr>
                <a:srgbClr val="595959"/>
              </a:buClr>
              <a:buSzPts val="2000"/>
              <a:buChar char="•"/>
              <a:defRPr>
                <a:solidFill>
                  <a:srgbClr val="595959"/>
                </a:solidFill>
                <a:latin typeface="Arial"/>
                <a:ea typeface="Arial"/>
                <a:cs typeface="Arial"/>
                <a:sym typeface="Arial"/>
              </a:defRPr>
            </a:lvl3pPr>
            <a:lvl4pPr indent="-342900" lvl="3" marL="1828800" algn="l">
              <a:lnSpc>
                <a:spcPct val="100000"/>
              </a:lnSpc>
              <a:spcBef>
                <a:spcPts val="600"/>
              </a:spcBef>
              <a:spcAft>
                <a:spcPts val="0"/>
              </a:spcAft>
              <a:buClr>
                <a:srgbClr val="595959"/>
              </a:buClr>
              <a:buSzPts val="1800"/>
              <a:buChar char="•"/>
              <a:defRPr>
                <a:solidFill>
                  <a:srgbClr val="595959"/>
                </a:solidFill>
                <a:latin typeface="Arial"/>
                <a:ea typeface="Arial"/>
                <a:cs typeface="Arial"/>
                <a:sym typeface="Arial"/>
              </a:defRPr>
            </a:lvl4pPr>
            <a:lvl5pPr indent="-342900" lvl="4" marL="2286000" algn="l">
              <a:lnSpc>
                <a:spcPct val="100000"/>
              </a:lnSpc>
              <a:spcBef>
                <a:spcPts val="600"/>
              </a:spcBef>
              <a:spcAft>
                <a:spcPts val="0"/>
              </a:spcAft>
              <a:buClr>
                <a:srgbClr val="595959"/>
              </a:buClr>
              <a:buSzPts val="1800"/>
              <a:buChar char="•"/>
              <a:defRPr>
                <a:solidFill>
                  <a:srgbClr val="595959"/>
                </a:solidFill>
                <a:latin typeface="Arial"/>
                <a:ea typeface="Arial"/>
                <a:cs typeface="Arial"/>
                <a:sym typeface="Aria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1" name="Google Shape;361;p36"/>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Mississi[ppi Department of Education logo" id="362" name="Google Shape;362;p36"/>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
        <p:nvSpPr>
          <p:cNvPr id="363" name="Google Shape;363;p36"/>
          <p:cNvSpPr txBox="1"/>
          <p:nvPr/>
        </p:nvSpPr>
        <p:spPr>
          <a:xfrm>
            <a:off x="11034273" y="302063"/>
            <a:ext cx="729343" cy="380297"/>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2800"/>
              <a:buFont typeface="Arial"/>
              <a:buNone/>
            </a:pPr>
            <a:fld id="{00000000-1234-1234-1234-123412341234}" type="slidenum">
              <a:rPr b="1" i="0" lang="en-US" sz="2800" u="none" cap="none" strike="noStrike">
                <a:solidFill>
                  <a:srgbClr val="5FAADE"/>
                </a:solidFill>
                <a:latin typeface="Arial"/>
                <a:ea typeface="Arial"/>
                <a:cs typeface="Arial"/>
                <a:sym typeface="Arial"/>
              </a:rPr>
              <a:t>‹#›</a:t>
            </a:fld>
            <a:endParaRPr b="1" i="0" sz="2800" u="none" cap="none" strike="noStrike">
              <a:solidFill>
                <a:srgbClr val="5FAADE"/>
              </a:solidFill>
              <a:latin typeface="Arial"/>
              <a:ea typeface="Arial"/>
              <a:cs typeface="Arial"/>
              <a:sym typeface="Arial"/>
            </a:endParaRPr>
          </a:p>
        </p:txBody>
      </p:sp>
      <p:cxnSp>
        <p:nvCxnSpPr>
          <p:cNvPr id="364" name="Google Shape;364;p36"/>
          <p:cNvCxnSpPr/>
          <p:nvPr/>
        </p:nvCxnSpPr>
        <p:spPr>
          <a:xfrm rot="10800000">
            <a:off x="491447" y="733806"/>
            <a:ext cx="11209106" cy="0"/>
          </a:xfrm>
          <a:prstGeom prst="straightConnector1">
            <a:avLst/>
          </a:prstGeom>
          <a:noFill/>
          <a:ln cap="flat" cmpd="sng" w="9525">
            <a:solidFill>
              <a:srgbClr val="7F7F7F"/>
            </a:solidFill>
            <a:prstDash val="solid"/>
            <a:miter lim="800000"/>
            <a:headEnd len="sm" w="sm" type="none"/>
            <a:tailEnd len="sm" w="sm" type="none"/>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Transition_4">
  <p:cSld name="Color Transition_4">
    <p:spTree>
      <p:nvGrpSpPr>
        <p:cNvPr id="365" name="Shape 365"/>
        <p:cNvGrpSpPr/>
        <p:nvPr/>
      </p:nvGrpSpPr>
      <p:grpSpPr>
        <a:xfrm>
          <a:off x="0" y="0"/>
          <a:ext cx="0" cy="0"/>
          <a:chOff x="0" y="0"/>
          <a:chExt cx="0" cy="0"/>
        </a:xfrm>
      </p:grpSpPr>
      <p:sp>
        <p:nvSpPr>
          <p:cNvPr id="366" name="Google Shape;366;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7" name="Google Shape;367;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8" name="Google Shape;368;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69" name="Google Shape;369;p37"/>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0" name="Google Shape;370;p37"/>
          <p:cNvSpPr/>
          <p:nvPr/>
        </p:nvSpPr>
        <p:spPr>
          <a:xfrm>
            <a:off x="838200" y="3163088"/>
            <a:ext cx="5478416" cy="265912"/>
          </a:xfrm>
          <a:prstGeom prst="rect">
            <a:avLst/>
          </a:prstGeom>
          <a:solidFill>
            <a:srgbClr val="69C8C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F3A5B"/>
              </a:solidFill>
              <a:latin typeface="Calibri"/>
              <a:ea typeface="Calibri"/>
              <a:cs typeface="Calibri"/>
              <a:sym typeface="Calibri"/>
            </a:endParaRPr>
          </a:p>
        </p:txBody>
      </p:sp>
      <p:sp>
        <p:nvSpPr>
          <p:cNvPr id="371" name="Google Shape;371;p37"/>
          <p:cNvSpPr txBox="1"/>
          <p:nvPr>
            <p:ph type="ctrTitle"/>
          </p:nvPr>
        </p:nvSpPr>
        <p:spPr>
          <a:xfrm>
            <a:off x="838200" y="835572"/>
            <a:ext cx="10050416" cy="211930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69C8C3"/>
              </a:buClr>
              <a:buSzPts val="8000"/>
              <a:buFont typeface="Arial"/>
              <a:buNone/>
              <a:defRPr b="1" sz="8000">
                <a:solidFill>
                  <a:srgbClr val="69C8C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2" name="Google Shape;372;p37"/>
          <p:cNvSpPr txBox="1"/>
          <p:nvPr>
            <p:ph idx="1" type="body"/>
          </p:nvPr>
        </p:nvSpPr>
        <p:spPr>
          <a:xfrm>
            <a:off x="838200" y="3746980"/>
            <a:ext cx="10050416" cy="5556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Mississi[ppi Department of Education logo" id="373" name="Google Shape;373;p37"/>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boxes with icons">
  <p:cSld name="Content boxes with icons">
    <p:spTree>
      <p:nvGrpSpPr>
        <p:cNvPr id="374" name="Shape 374"/>
        <p:cNvGrpSpPr/>
        <p:nvPr/>
      </p:nvGrpSpPr>
      <p:grpSpPr>
        <a:xfrm>
          <a:off x="0" y="0"/>
          <a:ext cx="0" cy="0"/>
          <a:chOff x="0" y="0"/>
          <a:chExt cx="0" cy="0"/>
        </a:xfrm>
      </p:grpSpPr>
      <p:sp>
        <p:nvSpPr>
          <p:cNvPr id="375" name="Google Shape;375;p38"/>
          <p:cNvSpPr txBox="1"/>
          <p:nvPr>
            <p:ph type="title"/>
          </p:nvPr>
        </p:nvSpPr>
        <p:spPr>
          <a:xfrm>
            <a:off x="412618" y="275585"/>
            <a:ext cx="10605890" cy="38029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3B71"/>
              </a:buClr>
              <a:buSzPts val="2400"/>
              <a:buFont typeface="Arial"/>
              <a:buNone/>
              <a:defRPr b="1" sz="2400">
                <a:solidFill>
                  <a:srgbClr val="003B7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6" name="Google Shape;376;p38"/>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Mississi[ppi Department of Education logo" id="377" name="Google Shape;377;p38"/>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
        <p:nvSpPr>
          <p:cNvPr id="378" name="Google Shape;378;p38"/>
          <p:cNvSpPr txBox="1"/>
          <p:nvPr/>
        </p:nvSpPr>
        <p:spPr>
          <a:xfrm>
            <a:off x="11034273" y="302063"/>
            <a:ext cx="729343" cy="380297"/>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2800"/>
              <a:buFont typeface="Arial"/>
              <a:buNone/>
            </a:pPr>
            <a:fld id="{00000000-1234-1234-1234-123412341234}" type="slidenum">
              <a:rPr b="1" i="0" lang="en-US" sz="2800" u="none" cap="none" strike="noStrike">
                <a:solidFill>
                  <a:srgbClr val="5FAADE"/>
                </a:solidFill>
                <a:latin typeface="Arial"/>
                <a:ea typeface="Arial"/>
                <a:cs typeface="Arial"/>
                <a:sym typeface="Arial"/>
              </a:rPr>
              <a:t>‹#›</a:t>
            </a:fld>
            <a:endParaRPr b="1" i="0" sz="2800" u="none" cap="none" strike="noStrike">
              <a:solidFill>
                <a:srgbClr val="5FAADE"/>
              </a:solidFill>
              <a:latin typeface="Arial"/>
              <a:ea typeface="Arial"/>
              <a:cs typeface="Arial"/>
              <a:sym typeface="Arial"/>
            </a:endParaRPr>
          </a:p>
        </p:txBody>
      </p:sp>
      <p:cxnSp>
        <p:nvCxnSpPr>
          <p:cNvPr id="379" name="Google Shape;379;p38"/>
          <p:cNvCxnSpPr/>
          <p:nvPr/>
        </p:nvCxnSpPr>
        <p:spPr>
          <a:xfrm rot="10800000">
            <a:off x="491447" y="733806"/>
            <a:ext cx="11209106" cy="0"/>
          </a:xfrm>
          <a:prstGeom prst="straightConnector1">
            <a:avLst/>
          </a:prstGeom>
          <a:noFill/>
          <a:ln cap="flat" cmpd="sng" w="9525">
            <a:solidFill>
              <a:srgbClr val="7F7F7F"/>
            </a:solidFill>
            <a:prstDash val="solid"/>
            <a:miter lim="800000"/>
            <a:headEnd len="sm" w="sm" type="none"/>
            <a:tailEnd len="sm" w="sm" type="none"/>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icon">
  <p:cSld name="Title, Content, and icon">
    <p:spTree>
      <p:nvGrpSpPr>
        <p:cNvPr id="380" name="Shape 380"/>
        <p:cNvGrpSpPr/>
        <p:nvPr/>
      </p:nvGrpSpPr>
      <p:grpSpPr>
        <a:xfrm>
          <a:off x="0" y="0"/>
          <a:ext cx="0" cy="0"/>
          <a:chOff x="0" y="0"/>
          <a:chExt cx="0" cy="0"/>
        </a:xfrm>
      </p:grpSpPr>
      <p:sp>
        <p:nvSpPr>
          <p:cNvPr id="381" name="Google Shape;381;p39"/>
          <p:cNvSpPr txBox="1"/>
          <p:nvPr>
            <p:ph type="title"/>
          </p:nvPr>
        </p:nvSpPr>
        <p:spPr>
          <a:xfrm>
            <a:off x="412618" y="275585"/>
            <a:ext cx="10605890" cy="38029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3B71"/>
              </a:buClr>
              <a:buSzPts val="2400"/>
              <a:buFont typeface="Arial"/>
              <a:buNone/>
              <a:defRPr b="1" sz="2400">
                <a:solidFill>
                  <a:srgbClr val="003B7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2" name="Google Shape;382;p39"/>
          <p:cNvSpPr txBox="1"/>
          <p:nvPr>
            <p:ph idx="1" type="body"/>
          </p:nvPr>
        </p:nvSpPr>
        <p:spPr>
          <a:xfrm>
            <a:off x="2280356" y="1365955"/>
            <a:ext cx="9073444" cy="4438352"/>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600"/>
              </a:spcBef>
              <a:spcAft>
                <a:spcPts val="0"/>
              </a:spcAft>
              <a:buClr>
                <a:srgbClr val="595959"/>
              </a:buClr>
              <a:buSzPts val="2800"/>
              <a:buChar char="•"/>
              <a:defRPr>
                <a:solidFill>
                  <a:srgbClr val="595959"/>
                </a:solidFill>
                <a:latin typeface="Arial"/>
                <a:ea typeface="Arial"/>
                <a:cs typeface="Arial"/>
                <a:sym typeface="Arial"/>
              </a:defRPr>
            </a:lvl1pPr>
            <a:lvl2pPr indent="-381000" lvl="1" marL="914400" algn="l">
              <a:lnSpc>
                <a:spcPct val="100000"/>
              </a:lnSpc>
              <a:spcBef>
                <a:spcPts val="600"/>
              </a:spcBef>
              <a:spcAft>
                <a:spcPts val="0"/>
              </a:spcAft>
              <a:buClr>
                <a:srgbClr val="595959"/>
              </a:buClr>
              <a:buSzPts val="2400"/>
              <a:buChar char="•"/>
              <a:defRPr>
                <a:solidFill>
                  <a:srgbClr val="595959"/>
                </a:solidFill>
                <a:latin typeface="Arial"/>
                <a:ea typeface="Arial"/>
                <a:cs typeface="Arial"/>
                <a:sym typeface="Arial"/>
              </a:defRPr>
            </a:lvl2pPr>
            <a:lvl3pPr indent="-355600" lvl="2" marL="1371600" algn="l">
              <a:lnSpc>
                <a:spcPct val="100000"/>
              </a:lnSpc>
              <a:spcBef>
                <a:spcPts val="600"/>
              </a:spcBef>
              <a:spcAft>
                <a:spcPts val="0"/>
              </a:spcAft>
              <a:buClr>
                <a:srgbClr val="595959"/>
              </a:buClr>
              <a:buSzPts val="2000"/>
              <a:buChar char="•"/>
              <a:defRPr>
                <a:solidFill>
                  <a:srgbClr val="595959"/>
                </a:solidFill>
                <a:latin typeface="Arial"/>
                <a:ea typeface="Arial"/>
                <a:cs typeface="Arial"/>
                <a:sym typeface="Arial"/>
              </a:defRPr>
            </a:lvl3pPr>
            <a:lvl4pPr indent="-342900" lvl="3" marL="1828800" algn="l">
              <a:lnSpc>
                <a:spcPct val="100000"/>
              </a:lnSpc>
              <a:spcBef>
                <a:spcPts val="600"/>
              </a:spcBef>
              <a:spcAft>
                <a:spcPts val="0"/>
              </a:spcAft>
              <a:buClr>
                <a:srgbClr val="595959"/>
              </a:buClr>
              <a:buSzPts val="1800"/>
              <a:buChar char="•"/>
              <a:defRPr>
                <a:solidFill>
                  <a:srgbClr val="595959"/>
                </a:solidFill>
                <a:latin typeface="Arial"/>
                <a:ea typeface="Arial"/>
                <a:cs typeface="Arial"/>
                <a:sym typeface="Arial"/>
              </a:defRPr>
            </a:lvl4pPr>
            <a:lvl5pPr indent="-342900" lvl="4" marL="2286000" algn="l">
              <a:lnSpc>
                <a:spcPct val="100000"/>
              </a:lnSpc>
              <a:spcBef>
                <a:spcPts val="600"/>
              </a:spcBef>
              <a:spcAft>
                <a:spcPts val="0"/>
              </a:spcAft>
              <a:buClr>
                <a:srgbClr val="595959"/>
              </a:buClr>
              <a:buSzPts val="1800"/>
              <a:buChar char="•"/>
              <a:defRPr>
                <a:solidFill>
                  <a:srgbClr val="595959"/>
                </a:solidFill>
                <a:latin typeface="Arial"/>
                <a:ea typeface="Arial"/>
                <a:cs typeface="Arial"/>
                <a:sym typeface="Aria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3" name="Google Shape;383;p39"/>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Mississi[ppi Department of Education logo" id="384" name="Google Shape;384;p39"/>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
        <p:nvSpPr>
          <p:cNvPr id="385" name="Google Shape;385;p39"/>
          <p:cNvSpPr txBox="1"/>
          <p:nvPr/>
        </p:nvSpPr>
        <p:spPr>
          <a:xfrm>
            <a:off x="11034273" y="302063"/>
            <a:ext cx="729343" cy="380297"/>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2800"/>
              <a:buFont typeface="Arial"/>
              <a:buNone/>
            </a:pPr>
            <a:fld id="{00000000-1234-1234-1234-123412341234}" type="slidenum">
              <a:rPr b="1" i="0" lang="en-US" sz="2800" u="none" cap="none" strike="noStrike">
                <a:solidFill>
                  <a:srgbClr val="5FAADE"/>
                </a:solidFill>
                <a:latin typeface="Arial"/>
                <a:ea typeface="Arial"/>
                <a:cs typeface="Arial"/>
                <a:sym typeface="Arial"/>
              </a:rPr>
              <a:t>‹#›</a:t>
            </a:fld>
            <a:endParaRPr b="1" i="0" sz="2800" u="none" cap="none" strike="noStrike">
              <a:solidFill>
                <a:srgbClr val="5FAADE"/>
              </a:solidFill>
              <a:latin typeface="Arial"/>
              <a:ea typeface="Arial"/>
              <a:cs typeface="Arial"/>
              <a:sym typeface="Arial"/>
            </a:endParaRPr>
          </a:p>
        </p:txBody>
      </p:sp>
      <p:cxnSp>
        <p:nvCxnSpPr>
          <p:cNvPr id="386" name="Google Shape;386;p39"/>
          <p:cNvCxnSpPr/>
          <p:nvPr/>
        </p:nvCxnSpPr>
        <p:spPr>
          <a:xfrm rot="10800000">
            <a:off x="491447" y="733806"/>
            <a:ext cx="11209106" cy="0"/>
          </a:xfrm>
          <a:prstGeom prst="straightConnector1">
            <a:avLst/>
          </a:prstGeom>
          <a:noFill/>
          <a:ln cap="flat" cmpd="sng" w="9525">
            <a:solidFill>
              <a:srgbClr val="7F7F7F"/>
            </a:solidFill>
            <a:prstDash val="solid"/>
            <a:miter lim="800000"/>
            <a:headEnd len="sm" w="sm" type="none"/>
            <a:tailEnd len="sm" w="sm" type="none"/>
          </a:ln>
        </p:spPr>
      </p:cxnSp>
      <p:sp>
        <p:nvSpPr>
          <p:cNvPr id="387" name="Google Shape;387;p39"/>
          <p:cNvSpPr txBox="1"/>
          <p:nvPr>
            <p:ph idx="2" type="body"/>
          </p:nvPr>
        </p:nvSpPr>
        <p:spPr>
          <a:xfrm>
            <a:off x="412619" y="903288"/>
            <a:ext cx="5943732" cy="4619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2400"/>
              <a:buNone/>
              <a:defRPr b="1" sz="2400">
                <a:solidFill>
                  <a:srgbClr val="7F7F7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Transition_2">
  <p:cSld name="Color Transition_2">
    <p:spTree>
      <p:nvGrpSpPr>
        <p:cNvPr id="388" name="Shape 388"/>
        <p:cNvGrpSpPr/>
        <p:nvPr/>
      </p:nvGrpSpPr>
      <p:grpSpPr>
        <a:xfrm>
          <a:off x="0" y="0"/>
          <a:ext cx="0" cy="0"/>
          <a:chOff x="0" y="0"/>
          <a:chExt cx="0" cy="0"/>
        </a:xfrm>
      </p:grpSpPr>
      <p:sp>
        <p:nvSpPr>
          <p:cNvPr id="389" name="Google Shape;389;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0" name="Google Shape;390;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1" name="Google Shape;391;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92" name="Google Shape;392;p40"/>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3" name="Google Shape;393;p40"/>
          <p:cNvSpPr/>
          <p:nvPr/>
        </p:nvSpPr>
        <p:spPr>
          <a:xfrm>
            <a:off x="838200" y="3163088"/>
            <a:ext cx="5478416" cy="265912"/>
          </a:xfrm>
          <a:prstGeom prst="rect">
            <a:avLst/>
          </a:prstGeom>
          <a:solidFill>
            <a:srgbClr val="F3A5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F3A5B"/>
              </a:solidFill>
              <a:latin typeface="Calibri"/>
              <a:ea typeface="Calibri"/>
              <a:cs typeface="Calibri"/>
              <a:sym typeface="Calibri"/>
            </a:endParaRPr>
          </a:p>
        </p:txBody>
      </p:sp>
      <p:sp>
        <p:nvSpPr>
          <p:cNvPr id="394" name="Google Shape;394;p40"/>
          <p:cNvSpPr txBox="1"/>
          <p:nvPr>
            <p:ph type="ctrTitle"/>
          </p:nvPr>
        </p:nvSpPr>
        <p:spPr>
          <a:xfrm>
            <a:off x="838200" y="835572"/>
            <a:ext cx="10050416" cy="211930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3A51E"/>
              </a:buClr>
              <a:buSzPts val="8000"/>
              <a:buFont typeface="Arial"/>
              <a:buNone/>
              <a:defRPr b="1" sz="8000">
                <a:solidFill>
                  <a:srgbClr val="F3A51E"/>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5" name="Google Shape;395;p40"/>
          <p:cNvSpPr txBox="1"/>
          <p:nvPr>
            <p:ph idx="1" type="body"/>
          </p:nvPr>
        </p:nvSpPr>
        <p:spPr>
          <a:xfrm>
            <a:off x="838200" y="3746980"/>
            <a:ext cx="10050416" cy="5556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Mississi[ppi Department of Education logo" id="396" name="Google Shape;396;p40"/>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Transition_5">
  <p:cSld name="Color Transition_5">
    <p:spTree>
      <p:nvGrpSpPr>
        <p:cNvPr id="397" name="Shape 397"/>
        <p:cNvGrpSpPr/>
        <p:nvPr/>
      </p:nvGrpSpPr>
      <p:grpSpPr>
        <a:xfrm>
          <a:off x="0" y="0"/>
          <a:ext cx="0" cy="0"/>
          <a:chOff x="0" y="0"/>
          <a:chExt cx="0" cy="0"/>
        </a:xfrm>
      </p:grpSpPr>
      <p:sp>
        <p:nvSpPr>
          <p:cNvPr id="398" name="Google Shape;398;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9" name="Google Shape;399;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0" name="Google Shape;400;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01" name="Google Shape;401;p41"/>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2" name="Google Shape;402;p41"/>
          <p:cNvSpPr/>
          <p:nvPr/>
        </p:nvSpPr>
        <p:spPr>
          <a:xfrm>
            <a:off x="838200" y="3163088"/>
            <a:ext cx="5478416" cy="265912"/>
          </a:xfrm>
          <a:prstGeom prst="rect">
            <a:avLst/>
          </a:prstGeom>
          <a:solidFill>
            <a:srgbClr val="39A1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F3A5B"/>
              </a:solidFill>
              <a:latin typeface="Calibri"/>
              <a:ea typeface="Calibri"/>
              <a:cs typeface="Calibri"/>
              <a:sym typeface="Calibri"/>
            </a:endParaRPr>
          </a:p>
        </p:txBody>
      </p:sp>
      <p:sp>
        <p:nvSpPr>
          <p:cNvPr id="403" name="Google Shape;403;p41"/>
          <p:cNvSpPr txBox="1"/>
          <p:nvPr>
            <p:ph type="ctrTitle"/>
          </p:nvPr>
        </p:nvSpPr>
        <p:spPr>
          <a:xfrm>
            <a:off x="838200" y="835572"/>
            <a:ext cx="10050416" cy="211930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9A1BF"/>
              </a:buClr>
              <a:buSzPts val="8000"/>
              <a:buFont typeface="Arial"/>
              <a:buNone/>
              <a:defRPr b="1" sz="8000">
                <a:solidFill>
                  <a:srgbClr val="39A1B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4" name="Google Shape;404;p41"/>
          <p:cNvSpPr txBox="1"/>
          <p:nvPr>
            <p:ph idx="1" type="body"/>
          </p:nvPr>
        </p:nvSpPr>
        <p:spPr>
          <a:xfrm>
            <a:off x="838200" y="3746980"/>
            <a:ext cx="10050416" cy="5556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Mississi[ppi Department of Education logo" id="405" name="Google Shape;405;p41"/>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2" name="Shape 72"/>
        <p:cNvGrpSpPr/>
        <p:nvPr/>
      </p:nvGrpSpPr>
      <p:grpSpPr>
        <a:xfrm>
          <a:off x="0" y="0"/>
          <a:ext cx="0" cy="0"/>
          <a:chOff x="0" y="0"/>
          <a:chExt cx="0" cy="0"/>
        </a:xfrm>
      </p:grpSpPr>
      <p:sp>
        <p:nvSpPr>
          <p:cNvPr id="73" name="Google Shape;73;p5"/>
          <p:cNvSpPr txBox="1"/>
          <p:nvPr>
            <p:ph type="title"/>
          </p:nvPr>
        </p:nvSpPr>
        <p:spPr>
          <a:xfrm>
            <a:off x="412618" y="275585"/>
            <a:ext cx="10605890" cy="38029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3B71"/>
              </a:buClr>
              <a:buSzPts val="2400"/>
              <a:buFont typeface="Arial"/>
              <a:buNone/>
              <a:defRPr b="1" sz="2400">
                <a:solidFill>
                  <a:srgbClr val="003B7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
          <p:cNvSpPr txBox="1"/>
          <p:nvPr>
            <p:ph idx="1" type="body"/>
          </p:nvPr>
        </p:nvSpPr>
        <p:spPr>
          <a:xfrm>
            <a:off x="838200" y="1166649"/>
            <a:ext cx="10515600" cy="4382814"/>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600"/>
              </a:spcBef>
              <a:spcAft>
                <a:spcPts val="0"/>
              </a:spcAft>
              <a:buClr>
                <a:srgbClr val="595959"/>
              </a:buClr>
              <a:buSzPts val="2800"/>
              <a:buChar char="•"/>
              <a:defRPr>
                <a:solidFill>
                  <a:srgbClr val="595959"/>
                </a:solidFill>
                <a:latin typeface="Arial"/>
                <a:ea typeface="Arial"/>
                <a:cs typeface="Arial"/>
                <a:sym typeface="Arial"/>
              </a:defRPr>
            </a:lvl1pPr>
            <a:lvl2pPr indent="-381000" lvl="1" marL="914400" algn="l">
              <a:lnSpc>
                <a:spcPct val="100000"/>
              </a:lnSpc>
              <a:spcBef>
                <a:spcPts val="600"/>
              </a:spcBef>
              <a:spcAft>
                <a:spcPts val="0"/>
              </a:spcAft>
              <a:buClr>
                <a:srgbClr val="595959"/>
              </a:buClr>
              <a:buSzPts val="2400"/>
              <a:buChar char="•"/>
              <a:defRPr>
                <a:solidFill>
                  <a:srgbClr val="595959"/>
                </a:solidFill>
                <a:latin typeface="Arial"/>
                <a:ea typeface="Arial"/>
                <a:cs typeface="Arial"/>
                <a:sym typeface="Arial"/>
              </a:defRPr>
            </a:lvl2pPr>
            <a:lvl3pPr indent="-355600" lvl="2" marL="1371600" algn="l">
              <a:lnSpc>
                <a:spcPct val="100000"/>
              </a:lnSpc>
              <a:spcBef>
                <a:spcPts val="600"/>
              </a:spcBef>
              <a:spcAft>
                <a:spcPts val="0"/>
              </a:spcAft>
              <a:buClr>
                <a:srgbClr val="595959"/>
              </a:buClr>
              <a:buSzPts val="2000"/>
              <a:buChar char="•"/>
              <a:defRPr>
                <a:solidFill>
                  <a:srgbClr val="595959"/>
                </a:solidFill>
                <a:latin typeface="Arial"/>
                <a:ea typeface="Arial"/>
                <a:cs typeface="Arial"/>
                <a:sym typeface="Arial"/>
              </a:defRPr>
            </a:lvl3pPr>
            <a:lvl4pPr indent="-342900" lvl="3" marL="1828800" algn="l">
              <a:lnSpc>
                <a:spcPct val="100000"/>
              </a:lnSpc>
              <a:spcBef>
                <a:spcPts val="600"/>
              </a:spcBef>
              <a:spcAft>
                <a:spcPts val="0"/>
              </a:spcAft>
              <a:buClr>
                <a:srgbClr val="595959"/>
              </a:buClr>
              <a:buSzPts val="1800"/>
              <a:buChar char="•"/>
              <a:defRPr>
                <a:solidFill>
                  <a:srgbClr val="595959"/>
                </a:solidFill>
                <a:latin typeface="Arial"/>
                <a:ea typeface="Arial"/>
                <a:cs typeface="Arial"/>
                <a:sym typeface="Arial"/>
              </a:defRPr>
            </a:lvl4pPr>
            <a:lvl5pPr indent="-342900" lvl="4" marL="2286000" algn="l">
              <a:lnSpc>
                <a:spcPct val="100000"/>
              </a:lnSpc>
              <a:spcBef>
                <a:spcPts val="600"/>
              </a:spcBef>
              <a:spcAft>
                <a:spcPts val="0"/>
              </a:spcAft>
              <a:buClr>
                <a:srgbClr val="595959"/>
              </a:buClr>
              <a:buSzPts val="1800"/>
              <a:buChar char="•"/>
              <a:defRPr>
                <a:solidFill>
                  <a:srgbClr val="595959"/>
                </a:solidFill>
                <a:latin typeface="Arial"/>
                <a:ea typeface="Arial"/>
                <a:cs typeface="Arial"/>
                <a:sym typeface="Aria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Mississi[ppi Department of Education logo" id="76" name="Google Shape;76;p5"/>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
        <p:nvSpPr>
          <p:cNvPr id="77" name="Google Shape;77;p5"/>
          <p:cNvSpPr txBox="1"/>
          <p:nvPr/>
        </p:nvSpPr>
        <p:spPr>
          <a:xfrm>
            <a:off x="11034273" y="302063"/>
            <a:ext cx="729343" cy="38029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lang="en-US" sz="2800">
                <a:solidFill>
                  <a:srgbClr val="5FAADE"/>
                </a:solidFill>
                <a:latin typeface="Arial"/>
                <a:ea typeface="Arial"/>
                <a:cs typeface="Arial"/>
                <a:sym typeface="Arial"/>
              </a:rPr>
              <a:t>‹#›</a:t>
            </a:fld>
            <a:endParaRPr b="1" sz="2800">
              <a:solidFill>
                <a:srgbClr val="5FAADE"/>
              </a:solidFill>
              <a:latin typeface="Arial"/>
              <a:ea typeface="Arial"/>
              <a:cs typeface="Arial"/>
              <a:sym typeface="Arial"/>
            </a:endParaRPr>
          </a:p>
        </p:txBody>
      </p:sp>
      <p:cxnSp>
        <p:nvCxnSpPr>
          <p:cNvPr id="78" name="Google Shape;78;p5"/>
          <p:cNvCxnSpPr/>
          <p:nvPr/>
        </p:nvCxnSpPr>
        <p:spPr>
          <a:xfrm rot="10800000">
            <a:off x="491447" y="733806"/>
            <a:ext cx="11209106" cy="0"/>
          </a:xfrm>
          <a:prstGeom prst="straightConnector1">
            <a:avLst/>
          </a:prstGeom>
          <a:noFill/>
          <a:ln cap="flat" cmpd="sng" w="9525">
            <a:solidFill>
              <a:srgbClr val="7F7F7F"/>
            </a:solidFill>
            <a:prstDash val="solid"/>
            <a:miter lim="800000"/>
            <a:headEnd len="sm" w="sm" type="none"/>
            <a:tailEnd len="sm" w="sm" type="none"/>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06" name="Shape 406"/>
        <p:cNvGrpSpPr/>
        <p:nvPr/>
      </p:nvGrpSpPr>
      <p:grpSpPr>
        <a:xfrm>
          <a:off x="0" y="0"/>
          <a:ext cx="0" cy="0"/>
          <a:chOff x="0" y="0"/>
          <a:chExt cx="0" cy="0"/>
        </a:xfrm>
      </p:grpSpPr>
      <p:sp>
        <p:nvSpPr>
          <p:cNvPr id="407" name="Google Shape;407;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8" name="Google Shape;408;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9" name="Google Shape;409;p42"/>
          <p:cNvSpPr txBox="1"/>
          <p:nvPr>
            <p:ph idx="12" type="sldNum"/>
          </p:nvPr>
        </p:nvSpPr>
        <p:spPr>
          <a:xfrm>
            <a:off x="9040906" y="29378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400"/>
              <a:buFont typeface="Arial"/>
              <a:buNone/>
              <a:defRPr b="1" i="0" sz="2400" u="none" cap="none" strike="noStrike">
                <a:solidFill>
                  <a:srgbClr val="5FAADE"/>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400"/>
              <a:buFont typeface="Arial"/>
              <a:buNone/>
              <a:defRPr b="1" i="0" sz="2400" u="none" cap="none" strike="noStrike">
                <a:solidFill>
                  <a:srgbClr val="5FAADE"/>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400"/>
              <a:buFont typeface="Arial"/>
              <a:buNone/>
              <a:defRPr b="1" i="0" sz="2400" u="none" cap="none" strike="noStrike">
                <a:solidFill>
                  <a:srgbClr val="5FAADE"/>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400"/>
              <a:buFont typeface="Arial"/>
              <a:buNone/>
              <a:defRPr b="1" i="0" sz="2400" u="none" cap="none" strike="noStrike">
                <a:solidFill>
                  <a:srgbClr val="5FAADE"/>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400"/>
              <a:buFont typeface="Arial"/>
              <a:buNone/>
              <a:defRPr b="1" i="0" sz="2400" u="none" cap="none" strike="noStrike">
                <a:solidFill>
                  <a:srgbClr val="5FAADE"/>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400"/>
              <a:buFont typeface="Arial"/>
              <a:buNone/>
              <a:defRPr b="1" i="0" sz="2400" u="none" cap="none" strike="noStrike">
                <a:solidFill>
                  <a:srgbClr val="5FAADE"/>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400"/>
              <a:buFont typeface="Arial"/>
              <a:buNone/>
              <a:defRPr b="1" i="0" sz="2400" u="none" cap="none" strike="noStrike">
                <a:solidFill>
                  <a:srgbClr val="5FAADE"/>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400"/>
              <a:buFont typeface="Arial"/>
              <a:buNone/>
              <a:defRPr b="1" i="0" sz="2400" u="none" cap="none" strike="noStrike">
                <a:solidFill>
                  <a:srgbClr val="5FAADE"/>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400"/>
              <a:buFont typeface="Arial"/>
              <a:buNone/>
              <a:defRPr b="1" i="0" sz="2400" u="none" cap="none" strike="noStrike">
                <a:solidFill>
                  <a:srgbClr val="5FAA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Transition_3">
  <p:cSld name="Color Transition_3">
    <p:spTree>
      <p:nvGrpSpPr>
        <p:cNvPr id="410" name="Shape 410"/>
        <p:cNvGrpSpPr/>
        <p:nvPr/>
      </p:nvGrpSpPr>
      <p:grpSpPr>
        <a:xfrm>
          <a:off x="0" y="0"/>
          <a:ext cx="0" cy="0"/>
          <a:chOff x="0" y="0"/>
          <a:chExt cx="0" cy="0"/>
        </a:xfrm>
      </p:grpSpPr>
      <p:sp>
        <p:nvSpPr>
          <p:cNvPr id="411" name="Google Shape;411;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2" name="Google Shape;412;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3" name="Google Shape;413;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14" name="Google Shape;414;p43"/>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5" name="Google Shape;415;p43"/>
          <p:cNvSpPr/>
          <p:nvPr/>
        </p:nvSpPr>
        <p:spPr>
          <a:xfrm>
            <a:off x="838200" y="3163088"/>
            <a:ext cx="5478416" cy="265912"/>
          </a:xfrm>
          <a:prstGeom prst="rect">
            <a:avLst/>
          </a:prstGeom>
          <a:solidFill>
            <a:srgbClr val="B0D3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F3A5B"/>
              </a:solidFill>
              <a:latin typeface="Calibri"/>
              <a:ea typeface="Calibri"/>
              <a:cs typeface="Calibri"/>
              <a:sym typeface="Calibri"/>
            </a:endParaRPr>
          </a:p>
        </p:txBody>
      </p:sp>
      <p:sp>
        <p:nvSpPr>
          <p:cNvPr id="416" name="Google Shape;416;p43"/>
          <p:cNvSpPr txBox="1"/>
          <p:nvPr>
            <p:ph type="ctrTitle"/>
          </p:nvPr>
        </p:nvSpPr>
        <p:spPr>
          <a:xfrm>
            <a:off x="838200" y="835572"/>
            <a:ext cx="10050416" cy="211930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B0D357"/>
              </a:buClr>
              <a:buSzPts val="8000"/>
              <a:buFont typeface="Arial"/>
              <a:buNone/>
              <a:defRPr b="1" sz="8000">
                <a:solidFill>
                  <a:srgbClr val="B0D357"/>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7" name="Google Shape;417;p43"/>
          <p:cNvSpPr txBox="1"/>
          <p:nvPr>
            <p:ph idx="1" type="body"/>
          </p:nvPr>
        </p:nvSpPr>
        <p:spPr>
          <a:xfrm>
            <a:off x="838200" y="3746980"/>
            <a:ext cx="10050416" cy="5556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Mississi[ppi Department of Education logo" id="418" name="Google Shape;418;p43"/>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Graph">
  <p:cSld name="Large Image/Graph">
    <p:spTree>
      <p:nvGrpSpPr>
        <p:cNvPr id="419" name="Shape 419"/>
        <p:cNvGrpSpPr/>
        <p:nvPr/>
      </p:nvGrpSpPr>
      <p:grpSpPr>
        <a:xfrm>
          <a:off x="0" y="0"/>
          <a:ext cx="0" cy="0"/>
          <a:chOff x="0" y="0"/>
          <a:chExt cx="0" cy="0"/>
        </a:xfrm>
      </p:grpSpPr>
      <p:sp>
        <p:nvSpPr>
          <p:cNvPr id="420" name="Google Shape;420;p44"/>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Mississi[ppi Department of Education logo" id="421" name="Google Shape;421;p44"/>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
        <p:nvSpPr>
          <p:cNvPr id="422" name="Google Shape;422;p44"/>
          <p:cNvSpPr txBox="1"/>
          <p:nvPr/>
        </p:nvSpPr>
        <p:spPr>
          <a:xfrm>
            <a:off x="11034273" y="302063"/>
            <a:ext cx="729343" cy="380297"/>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2800"/>
              <a:buFont typeface="Arial"/>
              <a:buNone/>
            </a:pPr>
            <a:fld id="{00000000-1234-1234-1234-123412341234}" type="slidenum">
              <a:rPr b="1" i="0" lang="en-US" sz="2800" u="none" cap="none" strike="noStrike">
                <a:solidFill>
                  <a:srgbClr val="5FAADE"/>
                </a:solidFill>
                <a:latin typeface="Arial"/>
                <a:ea typeface="Arial"/>
                <a:cs typeface="Arial"/>
                <a:sym typeface="Arial"/>
              </a:rPr>
              <a:t>‹#›</a:t>
            </a:fld>
            <a:endParaRPr b="1" i="0" sz="2800" u="none" cap="none" strike="noStrike">
              <a:solidFill>
                <a:srgbClr val="5FAADE"/>
              </a:solidFill>
              <a:latin typeface="Arial"/>
              <a:ea typeface="Arial"/>
              <a:cs typeface="Arial"/>
              <a:sym typeface="Arial"/>
            </a:endParaRPr>
          </a:p>
        </p:txBody>
      </p:sp>
      <p:sp>
        <p:nvSpPr>
          <p:cNvPr id="423" name="Google Shape;423;p44"/>
          <p:cNvSpPr txBox="1"/>
          <p:nvPr>
            <p:ph type="title"/>
          </p:nvPr>
        </p:nvSpPr>
        <p:spPr>
          <a:xfrm>
            <a:off x="518673" y="421076"/>
            <a:ext cx="10515600" cy="38029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image">
  <p:cSld name="Title, Content, and image">
    <p:spTree>
      <p:nvGrpSpPr>
        <p:cNvPr id="424" name="Shape 424"/>
        <p:cNvGrpSpPr/>
        <p:nvPr/>
      </p:nvGrpSpPr>
      <p:grpSpPr>
        <a:xfrm>
          <a:off x="0" y="0"/>
          <a:ext cx="0" cy="0"/>
          <a:chOff x="0" y="0"/>
          <a:chExt cx="0" cy="0"/>
        </a:xfrm>
      </p:grpSpPr>
      <p:sp>
        <p:nvSpPr>
          <p:cNvPr id="425" name="Google Shape;425;p45"/>
          <p:cNvSpPr txBox="1"/>
          <p:nvPr>
            <p:ph type="title"/>
          </p:nvPr>
        </p:nvSpPr>
        <p:spPr>
          <a:xfrm>
            <a:off x="5396458" y="275585"/>
            <a:ext cx="5622049" cy="38029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3B71"/>
              </a:buClr>
              <a:buSzPts val="2400"/>
              <a:buFont typeface="Arial"/>
              <a:buNone/>
              <a:defRPr b="1" sz="2400">
                <a:solidFill>
                  <a:srgbClr val="003B7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6" name="Google Shape;426;p45"/>
          <p:cNvSpPr txBox="1"/>
          <p:nvPr>
            <p:ph idx="1" type="body"/>
          </p:nvPr>
        </p:nvSpPr>
        <p:spPr>
          <a:xfrm>
            <a:off x="5561351" y="921186"/>
            <a:ext cx="6139201" cy="4883121"/>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600"/>
              </a:spcBef>
              <a:spcAft>
                <a:spcPts val="0"/>
              </a:spcAft>
              <a:buClr>
                <a:srgbClr val="595959"/>
              </a:buClr>
              <a:buSzPts val="2800"/>
              <a:buChar char="•"/>
              <a:defRPr>
                <a:solidFill>
                  <a:srgbClr val="595959"/>
                </a:solidFill>
                <a:latin typeface="Arial"/>
                <a:ea typeface="Arial"/>
                <a:cs typeface="Arial"/>
                <a:sym typeface="Arial"/>
              </a:defRPr>
            </a:lvl1pPr>
            <a:lvl2pPr indent="-381000" lvl="1" marL="914400" algn="l">
              <a:lnSpc>
                <a:spcPct val="100000"/>
              </a:lnSpc>
              <a:spcBef>
                <a:spcPts val="600"/>
              </a:spcBef>
              <a:spcAft>
                <a:spcPts val="0"/>
              </a:spcAft>
              <a:buClr>
                <a:srgbClr val="595959"/>
              </a:buClr>
              <a:buSzPts val="2400"/>
              <a:buChar char="•"/>
              <a:defRPr>
                <a:solidFill>
                  <a:srgbClr val="595959"/>
                </a:solidFill>
                <a:latin typeface="Arial"/>
                <a:ea typeface="Arial"/>
                <a:cs typeface="Arial"/>
                <a:sym typeface="Arial"/>
              </a:defRPr>
            </a:lvl2pPr>
            <a:lvl3pPr indent="-355600" lvl="2" marL="1371600" algn="l">
              <a:lnSpc>
                <a:spcPct val="100000"/>
              </a:lnSpc>
              <a:spcBef>
                <a:spcPts val="600"/>
              </a:spcBef>
              <a:spcAft>
                <a:spcPts val="0"/>
              </a:spcAft>
              <a:buClr>
                <a:srgbClr val="595959"/>
              </a:buClr>
              <a:buSzPts val="2000"/>
              <a:buChar char="•"/>
              <a:defRPr>
                <a:solidFill>
                  <a:srgbClr val="595959"/>
                </a:solidFill>
                <a:latin typeface="Arial"/>
                <a:ea typeface="Arial"/>
                <a:cs typeface="Arial"/>
                <a:sym typeface="Arial"/>
              </a:defRPr>
            </a:lvl3pPr>
            <a:lvl4pPr indent="-342900" lvl="3" marL="1828800" algn="l">
              <a:lnSpc>
                <a:spcPct val="100000"/>
              </a:lnSpc>
              <a:spcBef>
                <a:spcPts val="600"/>
              </a:spcBef>
              <a:spcAft>
                <a:spcPts val="0"/>
              </a:spcAft>
              <a:buClr>
                <a:srgbClr val="595959"/>
              </a:buClr>
              <a:buSzPts val="1800"/>
              <a:buChar char="•"/>
              <a:defRPr>
                <a:solidFill>
                  <a:srgbClr val="595959"/>
                </a:solidFill>
                <a:latin typeface="Arial"/>
                <a:ea typeface="Arial"/>
                <a:cs typeface="Arial"/>
                <a:sym typeface="Arial"/>
              </a:defRPr>
            </a:lvl4pPr>
            <a:lvl5pPr indent="-342900" lvl="4" marL="2286000" algn="l">
              <a:lnSpc>
                <a:spcPct val="100000"/>
              </a:lnSpc>
              <a:spcBef>
                <a:spcPts val="600"/>
              </a:spcBef>
              <a:spcAft>
                <a:spcPts val="0"/>
              </a:spcAft>
              <a:buClr>
                <a:srgbClr val="595959"/>
              </a:buClr>
              <a:buSzPts val="1800"/>
              <a:buChar char="•"/>
              <a:defRPr>
                <a:solidFill>
                  <a:srgbClr val="595959"/>
                </a:solidFill>
                <a:latin typeface="Arial"/>
                <a:ea typeface="Arial"/>
                <a:cs typeface="Arial"/>
                <a:sym typeface="Aria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7" name="Google Shape;427;p45"/>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Mississi[ppi Department of Education logo" id="428" name="Google Shape;428;p45"/>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
        <p:nvSpPr>
          <p:cNvPr id="429" name="Google Shape;429;p45"/>
          <p:cNvSpPr txBox="1"/>
          <p:nvPr/>
        </p:nvSpPr>
        <p:spPr>
          <a:xfrm>
            <a:off x="11034273" y="302063"/>
            <a:ext cx="729343" cy="380297"/>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2800"/>
              <a:buFont typeface="Arial"/>
              <a:buNone/>
            </a:pPr>
            <a:fld id="{00000000-1234-1234-1234-123412341234}" type="slidenum">
              <a:rPr b="1" i="0" lang="en-US" sz="2800" u="none" cap="none" strike="noStrike">
                <a:solidFill>
                  <a:srgbClr val="5FAADE"/>
                </a:solidFill>
                <a:latin typeface="Arial"/>
                <a:ea typeface="Arial"/>
                <a:cs typeface="Arial"/>
                <a:sym typeface="Arial"/>
              </a:rPr>
              <a:t>‹#›</a:t>
            </a:fld>
            <a:endParaRPr b="1" i="0" sz="2800" u="none" cap="none" strike="noStrike">
              <a:solidFill>
                <a:srgbClr val="5FAADE"/>
              </a:solidFill>
              <a:latin typeface="Arial"/>
              <a:ea typeface="Arial"/>
              <a:cs typeface="Arial"/>
              <a:sym typeface="Arial"/>
            </a:endParaRPr>
          </a:p>
        </p:txBody>
      </p:sp>
      <p:cxnSp>
        <p:nvCxnSpPr>
          <p:cNvPr id="430" name="Google Shape;430;p45"/>
          <p:cNvCxnSpPr/>
          <p:nvPr/>
        </p:nvCxnSpPr>
        <p:spPr>
          <a:xfrm rot="10800000">
            <a:off x="5396458" y="733806"/>
            <a:ext cx="6304095" cy="0"/>
          </a:xfrm>
          <a:prstGeom prst="straightConnector1">
            <a:avLst/>
          </a:prstGeom>
          <a:noFill/>
          <a:ln cap="flat" cmpd="sng" w="9525">
            <a:solidFill>
              <a:srgbClr val="7F7F7F"/>
            </a:solidFill>
            <a:prstDash val="solid"/>
            <a:miter lim="800000"/>
            <a:headEnd len="sm" w="sm" type="none"/>
            <a:tailEnd len="sm" w="sm" type="none"/>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tate Board Goals">
  <p:cSld name="1_State Board Goals">
    <p:spTree>
      <p:nvGrpSpPr>
        <p:cNvPr id="431" name="Shape 431"/>
        <p:cNvGrpSpPr/>
        <p:nvPr/>
      </p:nvGrpSpPr>
      <p:grpSpPr>
        <a:xfrm>
          <a:off x="0" y="0"/>
          <a:ext cx="0" cy="0"/>
          <a:chOff x="0" y="0"/>
          <a:chExt cx="0" cy="0"/>
        </a:xfrm>
      </p:grpSpPr>
      <p:sp>
        <p:nvSpPr>
          <p:cNvPr id="432" name="Google Shape;432;p46"/>
          <p:cNvSpPr txBox="1"/>
          <p:nvPr>
            <p:ph idx="12" type="sldNum"/>
          </p:nvPr>
        </p:nvSpPr>
        <p:spPr>
          <a:xfrm>
            <a:off x="9066748" y="260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33" name="Google Shape;433;p46"/>
          <p:cNvPicPr preferRelativeResize="0"/>
          <p:nvPr/>
        </p:nvPicPr>
        <p:blipFill rotWithShape="1">
          <a:blip r:embed="rId2">
            <a:alphaModFix/>
          </a:blip>
          <a:srcRect b="0" l="0" r="0" t="0"/>
          <a:stretch/>
        </p:blipFill>
        <p:spPr>
          <a:xfrm>
            <a:off x="11349728" y="2951211"/>
            <a:ext cx="1027214" cy="914400"/>
          </a:xfrm>
          <a:prstGeom prst="rect">
            <a:avLst/>
          </a:prstGeom>
          <a:noFill/>
          <a:ln>
            <a:noFill/>
          </a:ln>
        </p:spPr>
      </p:pic>
      <p:cxnSp>
        <p:nvCxnSpPr>
          <p:cNvPr id="434" name="Google Shape;434;p46"/>
          <p:cNvCxnSpPr/>
          <p:nvPr/>
        </p:nvCxnSpPr>
        <p:spPr>
          <a:xfrm rot="10800000">
            <a:off x="491447" y="733806"/>
            <a:ext cx="11209106" cy="0"/>
          </a:xfrm>
          <a:prstGeom prst="straightConnector1">
            <a:avLst/>
          </a:prstGeom>
          <a:noFill/>
          <a:ln cap="flat" cmpd="sng" w="9525">
            <a:solidFill>
              <a:srgbClr val="7F7F7F"/>
            </a:solidFill>
            <a:prstDash val="solid"/>
            <a:miter lim="800000"/>
            <a:headEnd len="sm" w="sm" type="none"/>
            <a:tailEnd len="sm" w="sm" type="none"/>
          </a:ln>
        </p:spPr>
      </p:cxnSp>
      <p:sp>
        <p:nvSpPr>
          <p:cNvPr id="435" name="Google Shape;435;p46"/>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Mississi[ppi Department of Education logo" id="436" name="Google Shape;436;p46"/>
          <p:cNvPicPr preferRelativeResize="0"/>
          <p:nvPr/>
        </p:nvPicPr>
        <p:blipFill rotWithShape="1">
          <a:blip r:embed="rId3">
            <a:alphaModFix/>
          </a:blip>
          <a:srcRect b="0" l="0" r="0" t="0"/>
          <a:stretch/>
        </p:blipFill>
        <p:spPr>
          <a:xfrm>
            <a:off x="10619352" y="6229714"/>
            <a:ext cx="1238172" cy="442818"/>
          </a:xfrm>
          <a:prstGeom prst="rect">
            <a:avLst/>
          </a:prstGeom>
          <a:noFill/>
          <a:ln>
            <a:noFill/>
          </a:ln>
        </p:spPr>
      </p:pic>
      <p:sp>
        <p:nvSpPr>
          <p:cNvPr id="437" name="Google Shape;437;p46"/>
          <p:cNvSpPr/>
          <p:nvPr/>
        </p:nvSpPr>
        <p:spPr>
          <a:xfrm>
            <a:off x="1645920" y="1222408"/>
            <a:ext cx="4215865" cy="1164657"/>
          </a:xfrm>
          <a:prstGeom prst="rect">
            <a:avLst/>
          </a:prstGeom>
          <a:solidFill>
            <a:srgbClr val="D1EDFC"/>
          </a:solidFill>
          <a:ln>
            <a:noFill/>
          </a:ln>
        </p:spPr>
        <p:txBody>
          <a:bodyPr anchorCtr="0" anchor="ctr" bIns="45700" lIns="274300" spcFirstLastPara="1" rIns="18287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3F3F3F"/>
                </a:solidFill>
                <a:latin typeface="Arial Black"/>
                <a:ea typeface="Arial Black"/>
                <a:cs typeface="Arial Black"/>
                <a:sym typeface="Arial Black"/>
              </a:rPr>
              <a:t>ALL</a:t>
            </a:r>
            <a:r>
              <a:rPr b="0" i="0" lang="en-US" sz="1800" u="none" cap="none" strike="noStrike">
                <a:solidFill>
                  <a:srgbClr val="3F3F3F"/>
                </a:solidFill>
                <a:latin typeface="Arial"/>
                <a:ea typeface="Arial"/>
                <a:cs typeface="Arial"/>
                <a:sym typeface="Arial"/>
              </a:rPr>
              <a:t> Students Proficient </a:t>
            </a:r>
            <a:br>
              <a:rPr b="0" i="0" lang="en-US" sz="1800" u="none" cap="none" strike="noStrike">
                <a:solidFill>
                  <a:srgbClr val="3F3F3F"/>
                </a:solidFill>
                <a:latin typeface="Arial"/>
                <a:ea typeface="Arial"/>
                <a:cs typeface="Arial"/>
                <a:sym typeface="Arial"/>
              </a:rPr>
            </a:br>
            <a:r>
              <a:rPr b="0" i="0" lang="en-US" sz="1800" u="none" cap="none" strike="noStrike">
                <a:solidFill>
                  <a:srgbClr val="3F3F3F"/>
                </a:solidFill>
                <a:latin typeface="Arial"/>
                <a:ea typeface="Arial"/>
                <a:cs typeface="Arial"/>
                <a:sym typeface="Arial"/>
              </a:rPr>
              <a:t>and Showing Growth in All </a:t>
            </a:r>
            <a:br>
              <a:rPr b="0" i="0" lang="en-US" sz="1800" u="none" cap="none" strike="noStrike">
                <a:solidFill>
                  <a:srgbClr val="3F3F3F"/>
                </a:solidFill>
                <a:latin typeface="Arial"/>
                <a:ea typeface="Arial"/>
                <a:cs typeface="Arial"/>
                <a:sym typeface="Arial"/>
              </a:rPr>
            </a:br>
            <a:r>
              <a:rPr b="0" i="0" lang="en-US" sz="1800" u="none" cap="none" strike="noStrike">
                <a:solidFill>
                  <a:srgbClr val="3F3F3F"/>
                </a:solidFill>
                <a:latin typeface="Arial"/>
                <a:ea typeface="Arial"/>
                <a:cs typeface="Arial"/>
                <a:sym typeface="Arial"/>
              </a:rPr>
              <a:t>Assessed Areas</a:t>
            </a:r>
            <a:endParaRPr b="0" i="0" sz="1400" u="none" cap="none" strike="noStrike">
              <a:solidFill>
                <a:srgbClr val="000000"/>
              </a:solidFill>
              <a:latin typeface="Arial"/>
              <a:ea typeface="Arial"/>
              <a:cs typeface="Arial"/>
              <a:sym typeface="Arial"/>
            </a:endParaRPr>
          </a:p>
        </p:txBody>
      </p:sp>
      <p:sp>
        <p:nvSpPr>
          <p:cNvPr id="438" name="Google Shape;438;p46"/>
          <p:cNvSpPr/>
          <p:nvPr/>
        </p:nvSpPr>
        <p:spPr>
          <a:xfrm>
            <a:off x="1645920" y="2666197"/>
            <a:ext cx="4215865" cy="1164657"/>
          </a:xfrm>
          <a:prstGeom prst="rect">
            <a:avLst/>
          </a:prstGeom>
          <a:solidFill>
            <a:srgbClr val="D1EDFC"/>
          </a:solidFill>
          <a:ln>
            <a:noFill/>
          </a:ln>
        </p:spPr>
        <p:txBody>
          <a:bodyPr anchorCtr="0" anchor="ctr" bIns="45700" lIns="274300" spcFirstLastPara="1" rIns="18287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3F3F3F"/>
                </a:solidFill>
                <a:latin typeface="Arial Black"/>
                <a:ea typeface="Arial Black"/>
                <a:cs typeface="Arial Black"/>
                <a:sym typeface="Arial Black"/>
              </a:rPr>
              <a:t>EVERY</a:t>
            </a:r>
            <a:r>
              <a:rPr b="0" i="0" lang="en-US" sz="1800" u="none" cap="none" strike="noStrike">
                <a:solidFill>
                  <a:srgbClr val="3F3F3F"/>
                </a:solidFill>
                <a:latin typeface="Arial"/>
                <a:ea typeface="Arial"/>
                <a:cs typeface="Arial"/>
                <a:sym typeface="Arial"/>
              </a:rPr>
              <a:t> Student Graduates </a:t>
            </a:r>
            <a:br>
              <a:rPr b="0" i="0" lang="en-US" sz="1800" u="none" cap="none" strike="noStrike">
                <a:solidFill>
                  <a:srgbClr val="3F3F3F"/>
                </a:solidFill>
                <a:latin typeface="Arial"/>
                <a:ea typeface="Arial"/>
                <a:cs typeface="Arial"/>
                <a:sym typeface="Arial"/>
              </a:rPr>
            </a:br>
            <a:r>
              <a:rPr b="0" i="0" lang="en-US" sz="1800" u="none" cap="none" strike="noStrike">
                <a:solidFill>
                  <a:srgbClr val="3F3F3F"/>
                </a:solidFill>
                <a:latin typeface="Arial"/>
                <a:ea typeface="Arial"/>
                <a:cs typeface="Arial"/>
                <a:sym typeface="Arial"/>
              </a:rPr>
              <a:t>from High School and is Ready </a:t>
            </a:r>
            <a:br>
              <a:rPr b="0" i="0" lang="en-US" sz="1800" u="none" cap="none" strike="noStrike">
                <a:solidFill>
                  <a:srgbClr val="3F3F3F"/>
                </a:solidFill>
                <a:latin typeface="Arial"/>
                <a:ea typeface="Arial"/>
                <a:cs typeface="Arial"/>
                <a:sym typeface="Arial"/>
              </a:rPr>
            </a:br>
            <a:r>
              <a:rPr b="0" i="0" lang="en-US" sz="1800" u="none" cap="none" strike="noStrike">
                <a:solidFill>
                  <a:srgbClr val="3F3F3F"/>
                </a:solidFill>
                <a:latin typeface="Arial"/>
                <a:ea typeface="Arial"/>
                <a:cs typeface="Arial"/>
                <a:sym typeface="Arial"/>
              </a:rPr>
              <a:t>for College and Career</a:t>
            </a:r>
            <a:endParaRPr b="0" i="0" sz="1400" u="none" cap="none" strike="noStrike">
              <a:solidFill>
                <a:srgbClr val="000000"/>
              </a:solidFill>
              <a:latin typeface="Arial"/>
              <a:ea typeface="Arial"/>
              <a:cs typeface="Arial"/>
              <a:sym typeface="Arial"/>
            </a:endParaRPr>
          </a:p>
        </p:txBody>
      </p:sp>
      <p:sp>
        <p:nvSpPr>
          <p:cNvPr id="439" name="Google Shape;439;p46"/>
          <p:cNvSpPr/>
          <p:nvPr/>
        </p:nvSpPr>
        <p:spPr>
          <a:xfrm>
            <a:off x="1645920" y="4109987"/>
            <a:ext cx="4215865" cy="1164657"/>
          </a:xfrm>
          <a:prstGeom prst="rect">
            <a:avLst/>
          </a:prstGeom>
          <a:solidFill>
            <a:srgbClr val="D1EDFC"/>
          </a:solidFill>
          <a:ln>
            <a:noFill/>
          </a:ln>
        </p:spPr>
        <p:txBody>
          <a:bodyPr anchorCtr="0" anchor="ctr" bIns="45700" lIns="274300" spcFirstLastPara="1" rIns="18287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3F3F3F"/>
                </a:solidFill>
                <a:latin typeface="Arial Black"/>
                <a:ea typeface="Arial Black"/>
                <a:cs typeface="Arial Black"/>
                <a:sym typeface="Arial Black"/>
              </a:rPr>
              <a:t>EVERY</a:t>
            </a:r>
            <a:r>
              <a:rPr b="0" i="0" lang="en-US" sz="1800" u="none" cap="none" strike="noStrike">
                <a:solidFill>
                  <a:srgbClr val="3F3F3F"/>
                </a:solidFill>
                <a:latin typeface="Arial"/>
                <a:ea typeface="Arial"/>
                <a:cs typeface="Arial"/>
                <a:sym typeface="Arial"/>
              </a:rPr>
              <a:t> Child Has Access </a:t>
            </a:r>
            <a:br>
              <a:rPr b="0" i="0" lang="en-US" sz="1800" u="none" cap="none" strike="noStrike">
                <a:solidFill>
                  <a:srgbClr val="3F3F3F"/>
                </a:solidFill>
                <a:latin typeface="Arial"/>
                <a:ea typeface="Arial"/>
                <a:cs typeface="Arial"/>
                <a:sym typeface="Arial"/>
              </a:rPr>
            </a:br>
            <a:r>
              <a:rPr b="0" i="0" lang="en-US" sz="1800" u="none" cap="none" strike="noStrike">
                <a:solidFill>
                  <a:srgbClr val="3F3F3F"/>
                </a:solidFill>
                <a:latin typeface="Arial"/>
                <a:ea typeface="Arial"/>
                <a:cs typeface="Arial"/>
                <a:sym typeface="Arial"/>
              </a:rPr>
              <a:t>to a High-Quality Early </a:t>
            </a:r>
            <a:br>
              <a:rPr b="0" i="0" lang="en-US" sz="1800" u="none" cap="none" strike="noStrike">
                <a:solidFill>
                  <a:srgbClr val="3F3F3F"/>
                </a:solidFill>
                <a:latin typeface="Arial"/>
                <a:ea typeface="Arial"/>
                <a:cs typeface="Arial"/>
                <a:sym typeface="Arial"/>
              </a:rPr>
            </a:br>
            <a:r>
              <a:rPr b="0" i="0" lang="en-US" sz="1800" u="none" cap="none" strike="noStrike">
                <a:solidFill>
                  <a:srgbClr val="3F3F3F"/>
                </a:solidFill>
                <a:latin typeface="Arial"/>
                <a:ea typeface="Arial"/>
                <a:cs typeface="Arial"/>
                <a:sym typeface="Arial"/>
              </a:rPr>
              <a:t>Childhood Program</a:t>
            </a:r>
            <a:endParaRPr b="0" i="0" sz="1400" u="none" cap="none" strike="noStrike">
              <a:solidFill>
                <a:srgbClr val="000000"/>
              </a:solidFill>
              <a:latin typeface="Arial"/>
              <a:ea typeface="Arial"/>
              <a:cs typeface="Arial"/>
              <a:sym typeface="Arial"/>
            </a:endParaRPr>
          </a:p>
        </p:txBody>
      </p:sp>
      <p:sp>
        <p:nvSpPr>
          <p:cNvPr id="440" name="Google Shape;440;p46"/>
          <p:cNvSpPr/>
          <p:nvPr/>
        </p:nvSpPr>
        <p:spPr>
          <a:xfrm>
            <a:off x="6294922" y="1222408"/>
            <a:ext cx="4215865" cy="1164657"/>
          </a:xfrm>
          <a:prstGeom prst="rect">
            <a:avLst/>
          </a:prstGeom>
          <a:solidFill>
            <a:srgbClr val="D1EDFC"/>
          </a:solidFill>
          <a:ln>
            <a:noFill/>
          </a:ln>
        </p:spPr>
        <p:txBody>
          <a:bodyPr anchorCtr="0" anchor="ctr" bIns="45700" lIns="182875" spcFirstLastPara="1" rIns="274300"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en-US" sz="1800" u="none" cap="none" strike="noStrike">
                <a:solidFill>
                  <a:srgbClr val="3F3F3F"/>
                </a:solidFill>
                <a:latin typeface="Arial Black"/>
                <a:ea typeface="Arial Black"/>
                <a:cs typeface="Arial Black"/>
                <a:sym typeface="Arial Black"/>
              </a:rPr>
              <a:t>EVERY </a:t>
            </a:r>
            <a:r>
              <a:rPr b="0" i="0" lang="en-US" sz="1800" u="none" cap="none" strike="noStrike">
                <a:solidFill>
                  <a:srgbClr val="3F3F3F"/>
                </a:solidFill>
                <a:latin typeface="Arial"/>
                <a:ea typeface="Arial"/>
                <a:cs typeface="Arial"/>
                <a:sym typeface="Arial"/>
              </a:rPr>
              <a:t>School Has Effective Teachers and Leaders</a:t>
            </a:r>
            <a:endParaRPr b="0" i="0" sz="1400" u="none" cap="none" strike="noStrike">
              <a:solidFill>
                <a:srgbClr val="000000"/>
              </a:solidFill>
              <a:latin typeface="Arial"/>
              <a:ea typeface="Arial"/>
              <a:cs typeface="Arial"/>
              <a:sym typeface="Arial"/>
            </a:endParaRPr>
          </a:p>
        </p:txBody>
      </p:sp>
      <p:sp>
        <p:nvSpPr>
          <p:cNvPr id="441" name="Google Shape;441;p46"/>
          <p:cNvSpPr/>
          <p:nvPr/>
        </p:nvSpPr>
        <p:spPr>
          <a:xfrm>
            <a:off x="6294922" y="2666197"/>
            <a:ext cx="4215865" cy="1164657"/>
          </a:xfrm>
          <a:prstGeom prst="rect">
            <a:avLst/>
          </a:prstGeom>
          <a:solidFill>
            <a:srgbClr val="D1EDFC"/>
          </a:solidFill>
          <a:ln>
            <a:noFill/>
          </a:ln>
        </p:spPr>
        <p:txBody>
          <a:bodyPr anchorCtr="0" anchor="ctr" bIns="45700" lIns="182875" spcFirstLastPara="1" rIns="274300"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en-US" sz="1800" u="none" cap="none" strike="noStrike">
                <a:solidFill>
                  <a:srgbClr val="3F3F3F"/>
                </a:solidFill>
                <a:latin typeface="Arial Black"/>
                <a:ea typeface="Arial Black"/>
                <a:cs typeface="Arial Black"/>
                <a:sym typeface="Arial Black"/>
              </a:rPr>
              <a:t>EVERY</a:t>
            </a:r>
            <a:r>
              <a:rPr b="0" i="0" lang="en-US" sz="1800" u="none" cap="none" strike="noStrike">
                <a:solidFill>
                  <a:srgbClr val="3F3F3F"/>
                </a:solidFill>
                <a:latin typeface="Arial"/>
                <a:ea typeface="Arial"/>
                <a:cs typeface="Arial"/>
                <a:sym typeface="Arial"/>
              </a:rPr>
              <a:t> Community Effectively Uses a World-Class Data System to Improve Student Outcomes</a:t>
            </a:r>
            <a:endParaRPr b="0" i="0" sz="1400" u="none" cap="none" strike="noStrike">
              <a:solidFill>
                <a:srgbClr val="000000"/>
              </a:solidFill>
              <a:latin typeface="Arial"/>
              <a:ea typeface="Arial"/>
              <a:cs typeface="Arial"/>
              <a:sym typeface="Arial"/>
            </a:endParaRPr>
          </a:p>
        </p:txBody>
      </p:sp>
      <p:sp>
        <p:nvSpPr>
          <p:cNvPr id="442" name="Google Shape;442;p46"/>
          <p:cNvSpPr/>
          <p:nvPr/>
        </p:nvSpPr>
        <p:spPr>
          <a:xfrm>
            <a:off x="6294922" y="4109987"/>
            <a:ext cx="4215865" cy="1164657"/>
          </a:xfrm>
          <a:prstGeom prst="rect">
            <a:avLst/>
          </a:prstGeom>
          <a:solidFill>
            <a:srgbClr val="D1EDFC"/>
          </a:solidFill>
          <a:ln>
            <a:noFill/>
          </a:ln>
        </p:spPr>
        <p:txBody>
          <a:bodyPr anchorCtr="0" anchor="ctr" bIns="45700" lIns="182875" spcFirstLastPara="1" rIns="274300"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en-US" sz="1800" u="none" cap="none" strike="noStrike">
                <a:solidFill>
                  <a:srgbClr val="3F3F3F"/>
                </a:solidFill>
                <a:latin typeface="Arial Black"/>
                <a:ea typeface="Arial Black"/>
                <a:cs typeface="Arial Black"/>
                <a:sym typeface="Arial Black"/>
              </a:rPr>
              <a:t>EVERY </a:t>
            </a:r>
            <a:r>
              <a:rPr b="0" i="0" lang="en-US" sz="1800" u="none" cap="none" strike="noStrike">
                <a:solidFill>
                  <a:srgbClr val="3F3F3F"/>
                </a:solidFill>
                <a:latin typeface="Arial"/>
                <a:ea typeface="Arial"/>
                <a:cs typeface="Arial"/>
                <a:sym typeface="Arial"/>
              </a:rPr>
              <a:t>School and District is </a:t>
            </a:r>
            <a:br>
              <a:rPr b="0" i="0" lang="en-US" sz="1800" u="none" cap="none" strike="noStrike">
                <a:solidFill>
                  <a:srgbClr val="3F3F3F"/>
                </a:solidFill>
                <a:latin typeface="Arial"/>
                <a:ea typeface="Arial"/>
                <a:cs typeface="Arial"/>
                <a:sym typeface="Arial"/>
              </a:rPr>
            </a:br>
            <a:r>
              <a:rPr b="0" i="0" lang="en-US" sz="1800" u="none" cap="none" strike="noStrike">
                <a:solidFill>
                  <a:srgbClr val="3F3F3F"/>
                </a:solidFill>
                <a:latin typeface="Arial"/>
                <a:ea typeface="Arial"/>
                <a:cs typeface="Arial"/>
                <a:sym typeface="Arial"/>
              </a:rPr>
              <a:t>Rated “C” or Higher</a:t>
            </a:r>
            <a:endParaRPr b="0" i="0" sz="1400" u="none" cap="none" strike="noStrike">
              <a:solidFill>
                <a:srgbClr val="000000"/>
              </a:solidFill>
              <a:latin typeface="Arial"/>
              <a:ea typeface="Arial"/>
              <a:cs typeface="Arial"/>
              <a:sym typeface="Arial"/>
            </a:endParaRPr>
          </a:p>
        </p:txBody>
      </p:sp>
      <p:sp>
        <p:nvSpPr>
          <p:cNvPr id="443" name="Google Shape;443;p46"/>
          <p:cNvSpPr/>
          <p:nvPr/>
        </p:nvSpPr>
        <p:spPr>
          <a:xfrm>
            <a:off x="10510787" y="1222408"/>
            <a:ext cx="198966" cy="1164657"/>
          </a:xfrm>
          <a:prstGeom prst="rect">
            <a:avLst/>
          </a:prstGeom>
          <a:solidFill>
            <a:srgbClr val="69C8C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4" name="Google Shape;444;p46"/>
          <p:cNvSpPr/>
          <p:nvPr/>
        </p:nvSpPr>
        <p:spPr>
          <a:xfrm>
            <a:off x="10510787" y="2665766"/>
            <a:ext cx="198966" cy="1164657"/>
          </a:xfrm>
          <a:prstGeom prst="rect">
            <a:avLst/>
          </a:prstGeom>
          <a:solidFill>
            <a:srgbClr val="39A1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5" name="Google Shape;445;p46"/>
          <p:cNvSpPr/>
          <p:nvPr/>
        </p:nvSpPr>
        <p:spPr>
          <a:xfrm>
            <a:off x="10510787" y="4113225"/>
            <a:ext cx="198966" cy="1164657"/>
          </a:xfrm>
          <a:prstGeom prst="rect">
            <a:avLst/>
          </a:prstGeom>
          <a:solidFill>
            <a:srgbClr val="A74A7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6" name="Google Shape;446;p46"/>
          <p:cNvSpPr/>
          <p:nvPr/>
        </p:nvSpPr>
        <p:spPr>
          <a:xfrm>
            <a:off x="1460571" y="1222408"/>
            <a:ext cx="198966" cy="1164657"/>
          </a:xfrm>
          <a:prstGeom prst="rect">
            <a:avLst/>
          </a:prstGeom>
          <a:solidFill>
            <a:srgbClr val="EF3A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7" name="Google Shape;447;p46"/>
          <p:cNvSpPr/>
          <p:nvPr/>
        </p:nvSpPr>
        <p:spPr>
          <a:xfrm>
            <a:off x="1460571" y="2665766"/>
            <a:ext cx="198966" cy="1164657"/>
          </a:xfrm>
          <a:prstGeom prst="rect">
            <a:avLst/>
          </a:prstGeom>
          <a:solidFill>
            <a:srgbClr val="F3A5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8" name="Google Shape;448;p46"/>
          <p:cNvSpPr/>
          <p:nvPr/>
        </p:nvSpPr>
        <p:spPr>
          <a:xfrm>
            <a:off x="1460571" y="4113225"/>
            <a:ext cx="198966" cy="1164657"/>
          </a:xfrm>
          <a:prstGeom prst="rect">
            <a:avLst/>
          </a:prstGeom>
          <a:solidFill>
            <a:srgbClr val="B0D3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9" name="Google Shape;449;p46"/>
          <p:cNvSpPr txBox="1"/>
          <p:nvPr/>
        </p:nvSpPr>
        <p:spPr>
          <a:xfrm>
            <a:off x="793465" y="1683821"/>
            <a:ext cx="574431" cy="923330"/>
          </a:xfrm>
          <a:prstGeom prst="rect">
            <a:avLst/>
          </a:prstGeom>
          <a:noFill/>
          <a:ln>
            <a:noFill/>
          </a:ln>
        </p:spPr>
        <p:txBody>
          <a:bodyPr anchorCtr="1"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EF3A5B"/>
                </a:solidFill>
                <a:latin typeface="Arial Black"/>
                <a:ea typeface="Arial Black"/>
                <a:cs typeface="Arial Black"/>
                <a:sym typeface="Arial Black"/>
              </a:rPr>
              <a:t>1</a:t>
            </a:r>
            <a:endParaRPr b="0" i="0" sz="1400" u="none" cap="none" strike="noStrike">
              <a:solidFill>
                <a:srgbClr val="000000"/>
              </a:solidFill>
              <a:latin typeface="Arial"/>
              <a:ea typeface="Arial"/>
              <a:cs typeface="Arial"/>
              <a:sym typeface="Arial"/>
            </a:endParaRPr>
          </a:p>
        </p:txBody>
      </p:sp>
      <p:sp>
        <p:nvSpPr>
          <p:cNvPr id="450" name="Google Shape;450;p46"/>
          <p:cNvSpPr txBox="1"/>
          <p:nvPr/>
        </p:nvSpPr>
        <p:spPr>
          <a:xfrm>
            <a:off x="793465" y="3114036"/>
            <a:ext cx="574431" cy="923330"/>
          </a:xfrm>
          <a:prstGeom prst="rect">
            <a:avLst/>
          </a:prstGeom>
          <a:noFill/>
          <a:ln>
            <a:noFill/>
          </a:ln>
        </p:spPr>
        <p:txBody>
          <a:bodyPr anchorCtr="1"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F3A51E"/>
                </a:solidFill>
                <a:latin typeface="Arial Black"/>
                <a:ea typeface="Arial Black"/>
                <a:cs typeface="Arial Black"/>
                <a:sym typeface="Arial Black"/>
              </a:rPr>
              <a:t>2</a:t>
            </a:r>
            <a:endParaRPr b="0" i="0" sz="1400" u="none" cap="none" strike="noStrike">
              <a:solidFill>
                <a:srgbClr val="000000"/>
              </a:solidFill>
              <a:latin typeface="Arial"/>
              <a:ea typeface="Arial"/>
              <a:cs typeface="Arial"/>
              <a:sym typeface="Arial"/>
            </a:endParaRPr>
          </a:p>
        </p:txBody>
      </p:sp>
      <p:sp>
        <p:nvSpPr>
          <p:cNvPr id="451" name="Google Shape;451;p46"/>
          <p:cNvSpPr txBox="1"/>
          <p:nvPr/>
        </p:nvSpPr>
        <p:spPr>
          <a:xfrm>
            <a:off x="793465" y="4567698"/>
            <a:ext cx="574431" cy="923330"/>
          </a:xfrm>
          <a:prstGeom prst="rect">
            <a:avLst/>
          </a:prstGeom>
          <a:noFill/>
          <a:ln>
            <a:noFill/>
          </a:ln>
        </p:spPr>
        <p:txBody>
          <a:bodyPr anchorCtr="1"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B0D357"/>
                </a:solidFill>
                <a:latin typeface="Arial Black"/>
                <a:ea typeface="Arial Black"/>
                <a:cs typeface="Arial Black"/>
                <a:sym typeface="Arial Black"/>
              </a:rPr>
              <a:t>3</a:t>
            </a:r>
            <a:endParaRPr b="0" i="0" sz="1400" u="none" cap="none" strike="noStrike">
              <a:solidFill>
                <a:srgbClr val="000000"/>
              </a:solidFill>
              <a:latin typeface="Arial"/>
              <a:ea typeface="Arial"/>
              <a:cs typeface="Arial"/>
              <a:sym typeface="Arial"/>
            </a:endParaRPr>
          </a:p>
        </p:txBody>
      </p:sp>
      <p:sp>
        <p:nvSpPr>
          <p:cNvPr id="452" name="Google Shape;452;p46"/>
          <p:cNvSpPr txBox="1"/>
          <p:nvPr/>
        </p:nvSpPr>
        <p:spPr>
          <a:xfrm>
            <a:off x="10804973" y="1660375"/>
            <a:ext cx="574431" cy="923330"/>
          </a:xfrm>
          <a:prstGeom prst="rect">
            <a:avLst/>
          </a:prstGeom>
          <a:noFill/>
          <a:ln>
            <a:noFill/>
          </a:ln>
        </p:spPr>
        <p:txBody>
          <a:bodyPr anchorCtr="1"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69C8C3"/>
                </a:solidFill>
                <a:latin typeface="Arial Black"/>
                <a:ea typeface="Arial Black"/>
                <a:cs typeface="Arial Black"/>
                <a:sym typeface="Arial Black"/>
              </a:rPr>
              <a:t>4</a:t>
            </a:r>
            <a:endParaRPr b="0" i="0" sz="1400" u="none" cap="none" strike="noStrike">
              <a:solidFill>
                <a:srgbClr val="000000"/>
              </a:solidFill>
              <a:latin typeface="Arial"/>
              <a:ea typeface="Arial"/>
              <a:cs typeface="Arial"/>
              <a:sym typeface="Arial"/>
            </a:endParaRPr>
          </a:p>
        </p:txBody>
      </p:sp>
      <p:sp>
        <p:nvSpPr>
          <p:cNvPr id="453" name="Google Shape;453;p46"/>
          <p:cNvSpPr txBox="1"/>
          <p:nvPr/>
        </p:nvSpPr>
        <p:spPr>
          <a:xfrm>
            <a:off x="10804973" y="3090590"/>
            <a:ext cx="574431" cy="923330"/>
          </a:xfrm>
          <a:prstGeom prst="rect">
            <a:avLst/>
          </a:prstGeom>
          <a:noFill/>
          <a:ln>
            <a:noFill/>
          </a:ln>
        </p:spPr>
        <p:txBody>
          <a:bodyPr anchorCtr="1"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39A1BF"/>
                </a:solidFill>
                <a:latin typeface="Arial Black"/>
                <a:ea typeface="Arial Black"/>
                <a:cs typeface="Arial Black"/>
                <a:sym typeface="Arial Black"/>
              </a:rPr>
              <a:t>5</a:t>
            </a:r>
            <a:endParaRPr b="0" i="0" sz="1400" u="none" cap="none" strike="noStrike">
              <a:solidFill>
                <a:srgbClr val="000000"/>
              </a:solidFill>
              <a:latin typeface="Arial"/>
              <a:ea typeface="Arial"/>
              <a:cs typeface="Arial"/>
              <a:sym typeface="Arial"/>
            </a:endParaRPr>
          </a:p>
        </p:txBody>
      </p:sp>
      <p:sp>
        <p:nvSpPr>
          <p:cNvPr id="454" name="Google Shape;454;p46"/>
          <p:cNvSpPr txBox="1"/>
          <p:nvPr/>
        </p:nvSpPr>
        <p:spPr>
          <a:xfrm>
            <a:off x="10804973" y="4544252"/>
            <a:ext cx="574431" cy="923330"/>
          </a:xfrm>
          <a:prstGeom prst="rect">
            <a:avLst/>
          </a:prstGeom>
          <a:noFill/>
          <a:ln>
            <a:noFill/>
          </a:ln>
        </p:spPr>
        <p:txBody>
          <a:bodyPr anchorCtr="1"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A74A7A"/>
                </a:solidFill>
                <a:latin typeface="Arial Black"/>
                <a:ea typeface="Arial Black"/>
                <a:cs typeface="Arial Black"/>
                <a:sym typeface="Arial Black"/>
              </a:rPr>
              <a:t>6</a:t>
            </a:r>
            <a:endParaRPr b="0" i="0" sz="1400" u="none" cap="none" strike="noStrike">
              <a:solidFill>
                <a:srgbClr val="000000"/>
              </a:solidFill>
              <a:latin typeface="Arial"/>
              <a:ea typeface="Arial"/>
              <a:cs typeface="Arial"/>
              <a:sym typeface="Arial"/>
            </a:endParaRPr>
          </a:p>
        </p:txBody>
      </p:sp>
      <p:pic>
        <p:nvPicPr>
          <p:cNvPr id="455" name="Google Shape;455;p46"/>
          <p:cNvPicPr preferRelativeResize="0"/>
          <p:nvPr/>
        </p:nvPicPr>
        <p:blipFill rotWithShape="1">
          <a:blip r:embed="rId4">
            <a:alphaModFix/>
          </a:blip>
          <a:srcRect b="0" l="0" r="0" t="0"/>
          <a:stretch/>
        </p:blipFill>
        <p:spPr>
          <a:xfrm>
            <a:off x="-120935" y="4576628"/>
            <a:ext cx="914400" cy="914400"/>
          </a:xfrm>
          <a:prstGeom prst="rect">
            <a:avLst/>
          </a:prstGeom>
          <a:noFill/>
          <a:ln>
            <a:noFill/>
          </a:ln>
        </p:spPr>
      </p:pic>
      <p:pic>
        <p:nvPicPr>
          <p:cNvPr id="456" name="Google Shape;456;p46"/>
          <p:cNvPicPr preferRelativeResize="0"/>
          <p:nvPr/>
        </p:nvPicPr>
        <p:blipFill rotWithShape="1">
          <a:blip r:embed="rId5">
            <a:alphaModFix/>
          </a:blip>
          <a:srcRect b="0" l="0" r="0" t="0"/>
          <a:stretch/>
        </p:blipFill>
        <p:spPr>
          <a:xfrm>
            <a:off x="-140162" y="1784518"/>
            <a:ext cx="914400" cy="914400"/>
          </a:xfrm>
          <a:prstGeom prst="rect">
            <a:avLst/>
          </a:prstGeom>
          <a:noFill/>
          <a:ln>
            <a:noFill/>
          </a:ln>
        </p:spPr>
      </p:pic>
      <p:pic>
        <p:nvPicPr>
          <p:cNvPr id="457" name="Google Shape;457;p46"/>
          <p:cNvPicPr preferRelativeResize="0"/>
          <p:nvPr/>
        </p:nvPicPr>
        <p:blipFill rotWithShape="1">
          <a:blip r:embed="rId6">
            <a:alphaModFix/>
          </a:blip>
          <a:srcRect b="0" l="0" r="0" t="0"/>
          <a:stretch/>
        </p:blipFill>
        <p:spPr>
          <a:xfrm>
            <a:off x="11453591" y="1686529"/>
            <a:ext cx="952500" cy="952500"/>
          </a:xfrm>
          <a:prstGeom prst="rect">
            <a:avLst/>
          </a:prstGeom>
          <a:noFill/>
          <a:ln>
            <a:noFill/>
          </a:ln>
        </p:spPr>
      </p:pic>
      <p:pic>
        <p:nvPicPr>
          <p:cNvPr id="458" name="Google Shape;458;p46"/>
          <p:cNvPicPr preferRelativeResize="0"/>
          <p:nvPr/>
        </p:nvPicPr>
        <p:blipFill rotWithShape="1">
          <a:blip r:embed="rId7">
            <a:alphaModFix/>
          </a:blip>
          <a:srcRect b="0" l="0" r="0" t="0"/>
          <a:stretch/>
        </p:blipFill>
        <p:spPr>
          <a:xfrm>
            <a:off x="11474624" y="4507821"/>
            <a:ext cx="914400" cy="914400"/>
          </a:xfrm>
          <a:prstGeom prst="rect">
            <a:avLst/>
          </a:prstGeom>
          <a:noFill/>
          <a:ln>
            <a:noFill/>
          </a:ln>
        </p:spPr>
      </p:pic>
      <p:pic>
        <p:nvPicPr>
          <p:cNvPr id="459" name="Google Shape;459;p46"/>
          <p:cNvPicPr preferRelativeResize="0"/>
          <p:nvPr/>
        </p:nvPicPr>
        <p:blipFill rotWithShape="1">
          <a:blip r:embed="rId8">
            <a:alphaModFix/>
          </a:blip>
          <a:srcRect b="0" l="0" r="0" t="0"/>
          <a:stretch/>
        </p:blipFill>
        <p:spPr>
          <a:xfrm flipH="1">
            <a:off x="-248588" y="3104476"/>
            <a:ext cx="1035471" cy="1035471"/>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Vision and Mission">
  <p:cSld name="1_Vision and Mission">
    <p:spTree>
      <p:nvGrpSpPr>
        <p:cNvPr id="460" name="Shape 460"/>
        <p:cNvGrpSpPr/>
        <p:nvPr/>
      </p:nvGrpSpPr>
      <p:grpSpPr>
        <a:xfrm>
          <a:off x="0" y="0"/>
          <a:ext cx="0" cy="0"/>
          <a:chOff x="0" y="0"/>
          <a:chExt cx="0" cy="0"/>
        </a:xfrm>
      </p:grpSpPr>
      <p:sp>
        <p:nvSpPr>
          <p:cNvPr id="461" name="Google Shape;461;p47"/>
          <p:cNvSpPr txBox="1"/>
          <p:nvPr>
            <p:ph type="title"/>
          </p:nvPr>
        </p:nvSpPr>
        <p:spPr>
          <a:xfrm>
            <a:off x="396853" y="295851"/>
            <a:ext cx="10574358" cy="37133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3B71"/>
              </a:buClr>
              <a:buSzPts val="2400"/>
              <a:buFont typeface="Arial"/>
              <a:buNone/>
              <a:defRPr b="1" sz="2400">
                <a:solidFill>
                  <a:srgbClr val="003B7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2" name="Google Shape;462;p47"/>
          <p:cNvSpPr txBox="1"/>
          <p:nvPr>
            <p:ph idx="12" type="sldNum"/>
          </p:nvPr>
        </p:nvSpPr>
        <p:spPr>
          <a:xfrm>
            <a:off x="11034273" y="302063"/>
            <a:ext cx="729343" cy="38029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63" name="Google Shape;463;p47"/>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Mississi[ppi Department of Education logo" id="464" name="Google Shape;464;p47"/>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
        <p:nvSpPr>
          <p:cNvPr id="465" name="Google Shape;465;p47"/>
          <p:cNvSpPr/>
          <p:nvPr/>
        </p:nvSpPr>
        <p:spPr>
          <a:xfrm>
            <a:off x="2891808" y="2097742"/>
            <a:ext cx="3822087" cy="3402105"/>
          </a:xfrm>
          <a:prstGeom prst="rect">
            <a:avLst/>
          </a:prstGeom>
          <a:solidFill>
            <a:srgbClr val="D1EDF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6" name="Google Shape;466;p47"/>
          <p:cNvSpPr txBox="1"/>
          <p:nvPr/>
        </p:nvSpPr>
        <p:spPr>
          <a:xfrm>
            <a:off x="3050742" y="2208305"/>
            <a:ext cx="3663153" cy="2827909"/>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525252"/>
              </a:buClr>
              <a:buSzPts val="2000"/>
              <a:buFont typeface="Arial"/>
              <a:buNone/>
            </a:pPr>
            <a:r>
              <a:rPr b="0" i="0" lang="en-US" sz="2000" u="none" cap="none" strike="noStrike">
                <a:solidFill>
                  <a:srgbClr val="525252"/>
                </a:solidFill>
                <a:latin typeface="Arial"/>
                <a:ea typeface="Arial"/>
                <a:cs typeface="Arial"/>
                <a:sym typeface="Arial"/>
              </a:rPr>
              <a:t>To create a world-class educational system that gives students the knowledge and skills to be successful in college and the workforce, </a:t>
            </a:r>
            <a:br>
              <a:rPr b="0" i="0" lang="en-US" sz="2000" u="none" cap="none" strike="noStrike">
                <a:solidFill>
                  <a:srgbClr val="525252"/>
                </a:solidFill>
                <a:latin typeface="Arial"/>
                <a:ea typeface="Arial"/>
                <a:cs typeface="Arial"/>
                <a:sym typeface="Arial"/>
              </a:rPr>
            </a:br>
            <a:r>
              <a:rPr b="0" i="0" lang="en-US" sz="2000" u="none" cap="none" strike="noStrike">
                <a:solidFill>
                  <a:srgbClr val="525252"/>
                </a:solidFill>
                <a:latin typeface="Arial"/>
                <a:ea typeface="Arial"/>
                <a:cs typeface="Arial"/>
                <a:sym typeface="Arial"/>
              </a:rPr>
              <a:t>and to flourish as parents </a:t>
            </a:r>
            <a:br>
              <a:rPr b="0" i="0" lang="en-US" sz="2000" u="none" cap="none" strike="noStrike">
                <a:solidFill>
                  <a:srgbClr val="525252"/>
                </a:solidFill>
                <a:latin typeface="Arial"/>
                <a:ea typeface="Arial"/>
                <a:cs typeface="Arial"/>
                <a:sym typeface="Arial"/>
              </a:rPr>
            </a:br>
            <a:r>
              <a:rPr b="0" i="0" lang="en-US" sz="2000" u="none" cap="none" strike="noStrike">
                <a:solidFill>
                  <a:srgbClr val="525252"/>
                </a:solidFill>
                <a:latin typeface="Arial"/>
                <a:ea typeface="Arial"/>
                <a:cs typeface="Arial"/>
                <a:sym typeface="Arial"/>
              </a:rPr>
              <a:t>and citizens</a:t>
            </a:r>
            <a:endParaRPr b="0" i="0" sz="1400" u="none" cap="none" strike="noStrike">
              <a:solidFill>
                <a:srgbClr val="000000"/>
              </a:solidFill>
              <a:latin typeface="Arial"/>
              <a:ea typeface="Arial"/>
              <a:cs typeface="Arial"/>
              <a:sym typeface="Arial"/>
            </a:endParaRPr>
          </a:p>
        </p:txBody>
      </p:sp>
      <p:sp>
        <p:nvSpPr>
          <p:cNvPr id="467" name="Google Shape;467;p47"/>
          <p:cNvSpPr txBox="1"/>
          <p:nvPr/>
        </p:nvSpPr>
        <p:spPr>
          <a:xfrm>
            <a:off x="2838019" y="1062333"/>
            <a:ext cx="2971800" cy="68234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3B71"/>
              </a:buClr>
              <a:buSzPts val="4800"/>
              <a:buFont typeface="Arial Black"/>
              <a:buNone/>
            </a:pPr>
            <a:r>
              <a:rPr b="1" i="0" lang="en-US" sz="4800" u="none" cap="none" strike="noStrike">
                <a:solidFill>
                  <a:srgbClr val="003B71"/>
                </a:solidFill>
                <a:latin typeface="Arial Black"/>
                <a:ea typeface="Arial Black"/>
                <a:cs typeface="Arial Black"/>
                <a:sym typeface="Arial Black"/>
              </a:rPr>
              <a:t>VISION</a:t>
            </a:r>
            <a:endParaRPr b="1" i="0" sz="4400" u="none" cap="none" strike="noStrike">
              <a:solidFill>
                <a:srgbClr val="003B71"/>
              </a:solidFill>
              <a:latin typeface="Arial Black"/>
              <a:ea typeface="Arial Black"/>
              <a:cs typeface="Arial Black"/>
              <a:sym typeface="Arial Black"/>
            </a:endParaRPr>
          </a:p>
        </p:txBody>
      </p:sp>
      <p:sp>
        <p:nvSpPr>
          <p:cNvPr id="468" name="Google Shape;468;p47"/>
          <p:cNvSpPr/>
          <p:nvPr/>
        </p:nvSpPr>
        <p:spPr>
          <a:xfrm>
            <a:off x="2891808" y="1855235"/>
            <a:ext cx="3822087" cy="242507"/>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9" name="Google Shape;469;p47"/>
          <p:cNvSpPr/>
          <p:nvPr/>
        </p:nvSpPr>
        <p:spPr>
          <a:xfrm>
            <a:off x="7343099" y="2097742"/>
            <a:ext cx="3822087" cy="3402106"/>
          </a:xfrm>
          <a:prstGeom prst="rect">
            <a:avLst/>
          </a:prstGeom>
          <a:solidFill>
            <a:srgbClr val="D1EDF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0" name="Google Shape;470;p47"/>
          <p:cNvSpPr txBox="1"/>
          <p:nvPr/>
        </p:nvSpPr>
        <p:spPr>
          <a:xfrm>
            <a:off x="7573425" y="2208305"/>
            <a:ext cx="3591761" cy="2538508"/>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525252"/>
              </a:buClr>
              <a:buSzPts val="2000"/>
              <a:buFont typeface="Arial"/>
              <a:buNone/>
            </a:pPr>
            <a:r>
              <a:rPr b="0" i="0" lang="en-US" sz="2000" u="none" cap="none" strike="noStrike">
                <a:solidFill>
                  <a:srgbClr val="525252"/>
                </a:solidFill>
                <a:latin typeface="Arial"/>
                <a:ea typeface="Arial"/>
                <a:cs typeface="Arial"/>
                <a:sym typeface="Arial"/>
              </a:rPr>
              <a:t>To provide leadership </a:t>
            </a:r>
            <a:br>
              <a:rPr b="0" i="0" lang="en-US" sz="2000" u="none" cap="none" strike="noStrike">
                <a:solidFill>
                  <a:srgbClr val="525252"/>
                </a:solidFill>
                <a:latin typeface="Arial"/>
                <a:ea typeface="Arial"/>
                <a:cs typeface="Arial"/>
                <a:sym typeface="Arial"/>
              </a:rPr>
            </a:br>
            <a:r>
              <a:rPr b="0" i="0" lang="en-US" sz="2000" u="none" cap="none" strike="noStrike">
                <a:solidFill>
                  <a:srgbClr val="525252"/>
                </a:solidFill>
                <a:latin typeface="Arial"/>
                <a:ea typeface="Arial"/>
                <a:cs typeface="Arial"/>
                <a:sym typeface="Arial"/>
              </a:rPr>
              <a:t>through the development of policy and accountability systems so that all students are prepared to compete in </a:t>
            </a:r>
            <a:br>
              <a:rPr b="0" i="0" lang="en-US" sz="2000" u="none" cap="none" strike="noStrike">
                <a:solidFill>
                  <a:srgbClr val="525252"/>
                </a:solidFill>
                <a:latin typeface="Arial"/>
                <a:ea typeface="Arial"/>
                <a:cs typeface="Arial"/>
                <a:sym typeface="Arial"/>
              </a:rPr>
            </a:br>
            <a:r>
              <a:rPr b="0" i="0" lang="en-US" sz="2000" u="none" cap="none" strike="noStrike">
                <a:solidFill>
                  <a:srgbClr val="525252"/>
                </a:solidFill>
                <a:latin typeface="Arial"/>
                <a:ea typeface="Arial"/>
                <a:cs typeface="Arial"/>
                <a:sym typeface="Arial"/>
              </a:rPr>
              <a:t>the global community</a:t>
            </a:r>
            <a:endParaRPr b="0" i="0" sz="1400" u="none" cap="none" strike="noStrike">
              <a:solidFill>
                <a:srgbClr val="000000"/>
              </a:solidFill>
              <a:latin typeface="Arial"/>
              <a:ea typeface="Arial"/>
              <a:cs typeface="Arial"/>
              <a:sym typeface="Arial"/>
            </a:endParaRPr>
          </a:p>
        </p:txBody>
      </p:sp>
      <p:sp>
        <p:nvSpPr>
          <p:cNvPr id="471" name="Google Shape;471;p47"/>
          <p:cNvSpPr txBox="1"/>
          <p:nvPr/>
        </p:nvSpPr>
        <p:spPr>
          <a:xfrm>
            <a:off x="7227283" y="1048886"/>
            <a:ext cx="3743927" cy="68234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EF3A5B"/>
              </a:buClr>
              <a:buSzPts val="4800"/>
              <a:buFont typeface="Arial Black"/>
              <a:buNone/>
            </a:pPr>
            <a:r>
              <a:rPr b="1" i="0" lang="en-US" sz="4800" u="none" cap="none" strike="noStrike">
                <a:solidFill>
                  <a:srgbClr val="EF3A5B"/>
                </a:solidFill>
                <a:latin typeface="Arial Black"/>
                <a:ea typeface="Arial Black"/>
                <a:cs typeface="Arial Black"/>
                <a:sym typeface="Arial Black"/>
              </a:rPr>
              <a:t>MISSION</a:t>
            </a:r>
            <a:endParaRPr b="1" i="0" sz="4400" u="none" cap="none" strike="noStrike">
              <a:solidFill>
                <a:srgbClr val="EF3A5B"/>
              </a:solidFill>
              <a:latin typeface="Arial Black"/>
              <a:ea typeface="Arial Black"/>
              <a:cs typeface="Arial Black"/>
              <a:sym typeface="Arial Black"/>
            </a:endParaRPr>
          </a:p>
        </p:txBody>
      </p:sp>
      <p:sp>
        <p:nvSpPr>
          <p:cNvPr id="472" name="Google Shape;472;p47"/>
          <p:cNvSpPr/>
          <p:nvPr/>
        </p:nvSpPr>
        <p:spPr>
          <a:xfrm>
            <a:off x="7343099" y="1855235"/>
            <a:ext cx="3822087" cy="242507"/>
          </a:xfrm>
          <a:prstGeom prst="rect">
            <a:avLst/>
          </a:prstGeom>
          <a:solidFill>
            <a:srgbClr val="EF3A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CF0A2C"/>
              </a:solidFill>
              <a:latin typeface="Calibri"/>
              <a:ea typeface="Calibri"/>
              <a:cs typeface="Calibri"/>
              <a:sym typeface="Calibri"/>
            </a:endParaRPr>
          </a:p>
        </p:txBody>
      </p:sp>
      <p:pic>
        <p:nvPicPr>
          <p:cNvPr id="473" name="Google Shape;473;p47"/>
          <p:cNvPicPr preferRelativeResize="0"/>
          <p:nvPr/>
        </p:nvPicPr>
        <p:blipFill rotWithShape="1">
          <a:blip r:embed="rId3">
            <a:alphaModFix/>
          </a:blip>
          <a:srcRect b="0" l="0" r="0" t="0"/>
          <a:stretch/>
        </p:blipFill>
        <p:spPr>
          <a:xfrm>
            <a:off x="-200166" y="3058273"/>
            <a:ext cx="3171441" cy="3171441"/>
          </a:xfrm>
          <a:prstGeom prst="rect">
            <a:avLst/>
          </a:prstGeom>
          <a:noFill/>
          <a:ln>
            <a:noFill/>
          </a:ln>
        </p:spPr>
      </p:pic>
      <p:cxnSp>
        <p:nvCxnSpPr>
          <p:cNvPr id="474" name="Google Shape;474;p47"/>
          <p:cNvCxnSpPr/>
          <p:nvPr/>
        </p:nvCxnSpPr>
        <p:spPr>
          <a:xfrm rot="10800000">
            <a:off x="491447" y="733806"/>
            <a:ext cx="11209106" cy="0"/>
          </a:xfrm>
          <a:prstGeom prst="straightConnector1">
            <a:avLst/>
          </a:prstGeom>
          <a:noFill/>
          <a:ln cap="flat" cmpd="sng" w="9525">
            <a:solidFill>
              <a:srgbClr val="7F7F7F"/>
            </a:solidFill>
            <a:prstDash val="solid"/>
            <a:miter lim="800000"/>
            <a:headEnd len="sm" w="sm" type="none"/>
            <a:tailEnd len="sm" w="sm" type="none"/>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Transition_1">
  <p:cSld name="Color Transition_1">
    <p:spTree>
      <p:nvGrpSpPr>
        <p:cNvPr id="475" name="Shape 475"/>
        <p:cNvGrpSpPr/>
        <p:nvPr/>
      </p:nvGrpSpPr>
      <p:grpSpPr>
        <a:xfrm>
          <a:off x="0" y="0"/>
          <a:ext cx="0" cy="0"/>
          <a:chOff x="0" y="0"/>
          <a:chExt cx="0" cy="0"/>
        </a:xfrm>
      </p:grpSpPr>
      <p:sp>
        <p:nvSpPr>
          <p:cNvPr id="476" name="Google Shape;476;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7" name="Google Shape;477;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8" name="Google Shape;478;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79" name="Google Shape;479;p48"/>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0" name="Google Shape;480;p48"/>
          <p:cNvSpPr/>
          <p:nvPr/>
        </p:nvSpPr>
        <p:spPr>
          <a:xfrm>
            <a:off x="838200" y="3163088"/>
            <a:ext cx="5478416" cy="265912"/>
          </a:xfrm>
          <a:prstGeom prst="rect">
            <a:avLst/>
          </a:prstGeom>
          <a:solidFill>
            <a:srgbClr val="EF3A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F3A5B"/>
              </a:solidFill>
              <a:latin typeface="Calibri"/>
              <a:ea typeface="Calibri"/>
              <a:cs typeface="Calibri"/>
              <a:sym typeface="Calibri"/>
            </a:endParaRPr>
          </a:p>
        </p:txBody>
      </p:sp>
      <p:sp>
        <p:nvSpPr>
          <p:cNvPr id="481" name="Google Shape;481;p48"/>
          <p:cNvSpPr txBox="1"/>
          <p:nvPr>
            <p:ph type="ctrTitle"/>
          </p:nvPr>
        </p:nvSpPr>
        <p:spPr>
          <a:xfrm>
            <a:off x="838200" y="835572"/>
            <a:ext cx="10050416" cy="211930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EF3A5B"/>
              </a:buClr>
              <a:buSzPts val="8000"/>
              <a:buFont typeface="Arial"/>
              <a:buNone/>
              <a:defRPr b="1" sz="8000">
                <a:solidFill>
                  <a:srgbClr val="EF3A5B"/>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2" name="Google Shape;482;p48"/>
          <p:cNvSpPr txBox="1"/>
          <p:nvPr>
            <p:ph idx="1" type="body"/>
          </p:nvPr>
        </p:nvSpPr>
        <p:spPr>
          <a:xfrm>
            <a:off x="838200" y="3746980"/>
            <a:ext cx="10050416" cy="5556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Mississi[ppi Department of Education logo" id="483" name="Google Shape;483;p48"/>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Transition_6">
  <p:cSld name="Color Transition_6">
    <p:spTree>
      <p:nvGrpSpPr>
        <p:cNvPr id="484" name="Shape 484"/>
        <p:cNvGrpSpPr/>
        <p:nvPr/>
      </p:nvGrpSpPr>
      <p:grpSpPr>
        <a:xfrm>
          <a:off x="0" y="0"/>
          <a:ext cx="0" cy="0"/>
          <a:chOff x="0" y="0"/>
          <a:chExt cx="0" cy="0"/>
        </a:xfrm>
      </p:grpSpPr>
      <p:sp>
        <p:nvSpPr>
          <p:cNvPr id="485" name="Google Shape;485;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6" name="Google Shape;486;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7" name="Google Shape;487;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88" name="Google Shape;488;p49"/>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9" name="Google Shape;489;p49"/>
          <p:cNvSpPr/>
          <p:nvPr/>
        </p:nvSpPr>
        <p:spPr>
          <a:xfrm>
            <a:off x="838200" y="3163088"/>
            <a:ext cx="5478416" cy="265912"/>
          </a:xfrm>
          <a:prstGeom prst="rect">
            <a:avLst/>
          </a:prstGeom>
          <a:solidFill>
            <a:srgbClr val="A74A7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F3A5B"/>
              </a:solidFill>
              <a:latin typeface="Calibri"/>
              <a:ea typeface="Calibri"/>
              <a:cs typeface="Calibri"/>
              <a:sym typeface="Calibri"/>
            </a:endParaRPr>
          </a:p>
        </p:txBody>
      </p:sp>
      <p:sp>
        <p:nvSpPr>
          <p:cNvPr id="490" name="Google Shape;490;p49"/>
          <p:cNvSpPr txBox="1"/>
          <p:nvPr>
            <p:ph type="ctrTitle"/>
          </p:nvPr>
        </p:nvSpPr>
        <p:spPr>
          <a:xfrm>
            <a:off x="838200" y="835572"/>
            <a:ext cx="10050416" cy="211930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74A7A"/>
              </a:buClr>
              <a:buSzPts val="8000"/>
              <a:buFont typeface="Arial"/>
              <a:buNone/>
              <a:defRPr b="1" sz="8000">
                <a:solidFill>
                  <a:srgbClr val="A74A7A"/>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1" name="Google Shape;491;p49"/>
          <p:cNvSpPr txBox="1"/>
          <p:nvPr>
            <p:ph idx="1" type="body"/>
          </p:nvPr>
        </p:nvSpPr>
        <p:spPr>
          <a:xfrm>
            <a:off x="838200" y="3746980"/>
            <a:ext cx="10050416" cy="5556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Mississi[ppi Department of Education logo" id="492" name="Google Shape;492;p49"/>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p:cSld name="Final Slide">
    <p:spTree>
      <p:nvGrpSpPr>
        <p:cNvPr id="493" name="Shape 493"/>
        <p:cNvGrpSpPr/>
        <p:nvPr/>
      </p:nvGrpSpPr>
      <p:grpSpPr>
        <a:xfrm>
          <a:off x="0" y="0"/>
          <a:ext cx="0" cy="0"/>
          <a:chOff x="0" y="0"/>
          <a:chExt cx="0" cy="0"/>
        </a:xfrm>
      </p:grpSpPr>
      <p:sp>
        <p:nvSpPr>
          <p:cNvPr id="494" name="Google Shape;494;p50"/>
          <p:cNvSpPr txBox="1"/>
          <p:nvPr>
            <p:ph idx="12" type="sldNum"/>
          </p:nvPr>
        </p:nvSpPr>
        <p:spPr>
          <a:xfrm>
            <a:off x="9138920" y="260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95" name="Google Shape;495;p50"/>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text, sign&#10;&#10;Description automatically generated" id="496" name="Google Shape;496;p50"/>
          <p:cNvPicPr preferRelativeResize="0"/>
          <p:nvPr/>
        </p:nvPicPr>
        <p:blipFill rotWithShape="1">
          <a:blip r:embed="rId2">
            <a:alphaModFix/>
          </a:blip>
          <a:srcRect b="0" l="0" r="0" t="0"/>
          <a:stretch/>
        </p:blipFill>
        <p:spPr>
          <a:xfrm>
            <a:off x="9040906" y="4746632"/>
            <a:ext cx="2837793" cy="1097280"/>
          </a:xfrm>
          <a:prstGeom prst="rect">
            <a:avLst/>
          </a:prstGeom>
          <a:noFill/>
          <a:ln>
            <a:noFill/>
          </a:ln>
        </p:spPr>
      </p:pic>
      <p:pic>
        <p:nvPicPr>
          <p:cNvPr descr="A black and white logo&#10;&#10;Description automatically generated with low confidence" id="497" name="Google Shape;497;p50"/>
          <p:cNvPicPr preferRelativeResize="0"/>
          <p:nvPr/>
        </p:nvPicPr>
        <p:blipFill rotWithShape="1">
          <a:blip r:embed="rId3">
            <a:alphaModFix/>
          </a:blip>
          <a:srcRect b="0" l="0" r="0" t="0"/>
          <a:stretch/>
        </p:blipFill>
        <p:spPr>
          <a:xfrm>
            <a:off x="10229626" y="6254936"/>
            <a:ext cx="1554480" cy="457200"/>
          </a:xfrm>
          <a:prstGeom prst="rect">
            <a:avLst/>
          </a:prstGeom>
          <a:noFill/>
          <a:ln>
            <a:noFill/>
          </a:ln>
        </p:spPr>
      </p:pic>
      <p:sp>
        <p:nvSpPr>
          <p:cNvPr id="498" name="Google Shape;498;p50"/>
          <p:cNvSpPr/>
          <p:nvPr/>
        </p:nvSpPr>
        <p:spPr>
          <a:xfrm>
            <a:off x="617584" y="1556185"/>
            <a:ext cx="3822087" cy="242507"/>
          </a:xfrm>
          <a:prstGeom prst="rect">
            <a:avLst/>
          </a:prstGeom>
          <a:solidFill>
            <a:srgbClr val="EF3A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F3A5B"/>
              </a:solidFill>
              <a:latin typeface="Calibri"/>
              <a:ea typeface="Calibri"/>
              <a:cs typeface="Calibri"/>
              <a:sym typeface="Calibri"/>
            </a:endParaRPr>
          </a:p>
        </p:txBody>
      </p:sp>
      <p:sp>
        <p:nvSpPr>
          <p:cNvPr id="499" name="Google Shape;499;p50"/>
          <p:cNvSpPr/>
          <p:nvPr/>
        </p:nvSpPr>
        <p:spPr>
          <a:xfrm>
            <a:off x="10566401" y="4436342"/>
            <a:ext cx="1625600" cy="365125"/>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mdek12.org</a:t>
            </a:r>
            <a:endParaRPr b="0" i="0" sz="1400" u="none" cap="none" strike="noStrike">
              <a:solidFill>
                <a:srgbClr val="000000"/>
              </a:solidFill>
              <a:latin typeface="Arial"/>
              <a:ea typeface="Arial"/>
              <a:cs typeface="Arial"/>
              <a:sym typeface="Arial"/>
            </a:endParaRPr>
          </a:p>
        </p:txBody>
      </p:sp>
      <p:sp>
        <p:nvSpPr>
          <p:cNvPr id="500" name="Google Shape;500;p50"/>
          <p:cNvSpPr txBox="1"/>
          <p:nvPr>
            <p:ph idx="1" type="body"/>
          </p:nvPr>
        </p:nvSpPr>
        <p:spPr>
          <a:xfrm>
            <a:off x="504401" y="2994888"/>
            <a:ext cx="5011980" cy="86822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2400"/>
              <a:buNone/>
              <a:defRPr sz="2400">
                <a:solidFill>
                  <a:srgbClr val="7F7F7F"/>
                </a:solidFill>
                <a:latin typeface="Arial"/>
                <a:ea typeface="Arial"/>
                <a:cs typeface="Arial"/>
                <a:sym typeface="Arial"/>
              </a:defRPr>
            </a:lvl1pPr>
            <a:lvl2pPr indent="-381000" lvl="1" marL="914400" algn="l">
              <a:lnSpc>
                <a:spcPct val="90000"/>
              </a:lnSpc>
              <a:spcBef>
                <a:spcPts val="500"/>
              </a:spcBef>
              <a:spcAft>
                <a:spcPts val="0"/>
              </a:spcAft>
              <a:buClr>
                <a:srgbClr val="7F7F7F"/>
              </a:buClr>
              <a:buSzPts val="2400"/>
              <a:buChar char="•"/>
              <a:defRPr sz="2400">
                <a:solidFill>
                  <a:srgbClr val="7F7F7F"/>
                </a:solidFill>
                <a:latin typeface="Arial"/>
                <a:ea typeface="Arial"/>
                <a:cs typeface="Arial"/>
                <a:sym typeface="Arial"/>
              </a:defRPr>
            </a:lvl2pPr>
            <a:lvl3pPr indent="-381000" lvl="2" marL="1371600" algn="l">
              <a:lnSpc>
                <a:spcPct val="90000"/>
              </a:lnSpc>
              <a:spcBef>
                <a:spcPts val="500"/>
              </a:spcBef>
              <a:spcAft>
                <a:spcPts val="0"/>
              </a:spcAft>
              <a:buClr>
                <a:srgbClr val="7F7F7F"/>
              </a:buClr>
              <a:buSzPts val="2400"/>
              <a:buChar char="•"/>
              <a:defRPr sz="2400">
                <a:solidFill>
                  <a:srgbClr val="7F7F7F"/>
                </a:solidFill>
                <a:latin typeface="Arial"/>
                <a:ea typeface="Arial"/>
                <a:cs typeface="Arial"/>
                <a:sym typeface="Arial"/>
              </a:defRPr>
            </a:lvl3pPr>
            <a:lvl4pPr indent="-381000" lvl="3" marL="1828800" algn="l">
              <a:lnSpc>
                <a:spcPct val="90000"/>
              </a:lnSpc>
              <a:spcBef>
                <a:spcPts val="500"/>
              </a:spcBef>
              <a:spcAft>
                <a:spcPts val="0"/>
              </a:spcAft>
              <a:buClr>
                <a:srgbClr val="7F7F7F"/>
              </a:buClr>
              <a:buSzPts val="2400"/>
              <a:buChar char="•"/>
              <a:defRPr sz="2400">
                <a:solidFill>
                  <a:srgbClr val="7F7F7F"/>
                </a:solidFill>
                <a:latin typeface="Arial"/>
                <a:ea typeface="Arial"/>
                <a:cs typeface="Arial"/>
                <a:sym typeface="Arial"/>
              </a:defRPr>
            </a:lvl4pPr>
            <a:lvl5pPr indent="-381000" lvl="4" marL="2286000" algn="l">
              <a:lnSpc>
                <a:spcPct val="90000"/>
              </a:lnSpc>
              <a:spcBef>
                <a:spcPts val="500"/>
              </a:spcBef>
              <a:spcAft>
                <a:spcPts val="0"/>
              </a:spcAft>
              <a:buClr>
                <a:srgbClr val="7F7F7F"/>
              </a:buClr>
              <a:buSzPts val="2400"/>
              <a:buChar char="•"/>
              <a:defRPr sz="2400">
                <a:solidFill>
                  <a:srgbClr val="7F7F7F"/>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1" name="Google Shape;501;p50"/>
          <p:cNvSpPr txBox="1"/>
          <p:nvPr>
            <p:ph type="title"/>
          </p:nvPr>
        </p:nvSpPr>
        <p:spPr>
          <a:xfrm>
            <a:off x="491266" y="2073713"/>
            <a:ext cx="8127212" cy="86822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3B71"/>
              </a:buClr>
              <a:buSzPts val="4400"/>
              <a:buFont typeface="Arial"/>
              <a:buNone/>
              <a:defRPr b="1">
                <a:solidFill>
                  <a:srgbClr val="003B7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spTree>
      <p:nvGrpSpPr>
        <p:cNvPr id="502" name="Shape 502"/>
        <p:cNvGrpSpPr/>
        <p:nvPr/>
      </p:nvGrpSpPr>
      <p:grpSpPr>
        <a:xfrm>
          <a:off x="0" y="0"/>
          <a:ext cx="0" cy="0"/>
          <a:chOff x="0" y="0"/>
          <a:chExt cx="0" cy="0"/>
        </a:xfrm>
      </p:grpSpPr>
      <p:sp>
        <p:nvSpPr>
          <p:cNvPr id="503" name="Google Shape;503;p51"/>
          <p:cNvSpPr/>
          <p:nvPr/>
        </p:nvSpPr>
        <p:spPr>
          <a:xfrm>
            <a:off x="0" y="0"/>
            <a:ext cx="11422600" cy="717200"/>
          </a:xfrm>
          <a:prstGeom prst="rect">
            <a:avLst/>
          </a:prstGeom>
          <a:solidFill>
            <a:srgbClr val="CFE2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CCCCCC"/>
              </a:solidFill>
              <a:latin typeface="Calibri"/>
              <a:ea typeface="Calibri"/>
              <a:cs typeface="Calibri"/>
              <a:sym typeface="Calibri"/>
            </a:endParaRPr>
          </a:p>
        </p:txBody>
      </p:sp>
      <p:sp>
        <p:nvSpPr>
          <p:cNvPr id="504" name="Google Shape;504;p51"/>
          <p:cNvSpPr/>
          <p:nvPr/>
        </p:nvSpPr>
        <p:spPr>
          <a:xfrm>
            <a:off x="0" y="816305"/>
            <a:ext cx="10119360" cy="51600"/>
          </a:xfrm>
          <a:prstGeom prst="rect">
            <a:avLst/>
          </a:prstGeom>
          <a:solidFill>
            <a:srgbClr val="CC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p:txBody>
      </p:sp>
      <p:pic>
        <p:nvPicPr>
          <p:cNvPr id="505" name="Google Shape;505;p51"/>
          <p:cNvPicPr preferRelativeResize="0"/>
          <p:nvPr/>
        </p:nvPicPr>
        <p:blipFill rotWithShape="1">
          <a:blip r:embed="rId2">
            <a:alphaModFix/>
          </a:blip>
          <a:srcRect b="0" l="0" r="0" t="0"/>
          <a:stretch/>
        </p:blipFill>
        <p:spPr>
          <a:xfrm>
            <a:off x="178067" y="6064333"/>
            <a:ext cx="1352599" cy="653267"/>
          </a:xfrm>
          <a:prstGeom prst="rect">
            <a:avLst/>
          </a:prstGeom>
          <a:noFill/>
          <a:ln>
            <a:noFill/>
          </a:ln>
        </p:spPr>
      </p:pic>
      <p:sp>
        <p:nvSpPr>
          <p:cNvPr id="506" name="Google Shape;506;p51"/>
          <p:cNvSpPr txBox="1"/>
          <p:nvPr>
            <p:ph idx="1" type="body"/>
          </p:nvPr>
        </p:nvSpPr>
        <p:spPr>
          <a:xfrm>
            <a:off x="415600" y="42042"/>
            <a:ext cx="11007000" cy="600591"/>
          </a:xfrm>
          <a:prstGeom prst="rect">
            <a:avLst/>
          </a:prstGeom>
          <a:noFill/>
          <a:ln>
            <a:noFill/>
          </a:ln>
        </p:spPr>
        <p:txBody>
          <a:bodyPr anchorCtr="0" anchor="ctr" bIns="45700" lIns="91425" spcFirstLastPara="1" rIns="91425" wrap="square" tIns="45700">
            <a:normAutofit/>
          </a:bodyPr>
          <a:lstStyle>
            <a:lvl1pPr indent="-499554" lvl="0" marL="457200" algn="l">
              <a:lnSpc>
                <a:spcPct val="90000"/>
              </a:lnSpc>
              <a:spcBef>
                <a:spcPts val="1000"/>
              </a:spcBef>
              <a:spcAft>
                <a:spcPts val="0"/>
              </a:spcAft>
              <a:buClr>
                <a:schemeClr val="accent6"/>
              </a:buClr>
              <a:buSzPts val="4267"/>
              <a:buChar char="•"/>
              <a:defRPr b="1" sz="4267">
                <a:solidFill>
                  <a:schemeClr val="accent6"/>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7" name="Google Shape;507;p51"/>
          <p:cNvSpPr txBox="1"/>
          <p:nvPr>
            <p:ph idx="2" type="body"/>
          </p:nvPr>
        </p:nvSpPr>
        <p:spPr>
          <a:xfrm>
            <a:off x="554182" y="1536701"/>
            <a:ext cx="11059887" cy="4290484"/>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525252"/>
              </a:buClr>
              <a:buSzPts val="3200"/>
              <a:buFont typeface="Arial"/>
              <a:buChar char="•"/>
              <a:defRPr sz="3200">
                <a:solidFill>
                  <a:srgbClr val="525252"/>
                </a:solidFill>
              </a:defRPr>
            </a:lvl1pPr>
            <a:lvl2pPr indent="-381000" lvl="1" marL="914400" algn="l">
              <a:lnSpc>
                <a:spcPct val="90000"/>
              </a:lnSpc>
              <a:spcBef>
                <a:spcPts val="500"/>
              </a:spcBef>
              <a:spcAft>
                <a:spcPts val="0"/>
              </a:spcAft>
              <a:buClr>
                <a:srgbClr val="525252"/>
              </a:buClr>
              <a:buSzPts val="2400"/>
              <a:buChar char="•"/>
              <a:defRPr>
                <a:solidFill>
                  <a:srgbClr val="525252"/>
                </a:solidFill>
              </a:defRPr>
            </a:lvl2pPr>
            <a:lvl3pPr indent="-355600" lvl="2" marL="1371600" algn="l">
              <a:lnSpc>
                <a:spcPct val="90000"/>
              </a:lnSpc>
              <a:spcBef>
                <a:spcPts val="500"/>
              </a:spcBef>
              <a:spcAft>
                <a:spcPts val="0"/>
              </a:spcAft>
              <a:buClr>
                <a:srgbClr val="525252"/>
              </a:buClr>
              <a:buSzPts val="2000"/>
              <a:buChar char="•"/>
              <a:defRPr>
                <a:solidFill>
                  <a:srgbClr val="525252"/>
                </a:solidFill>
              </a:defRPr>
            </a:lvl3pPr>
            <a:lvl4pPr indent="-342900" lvl="3" marL="1828800" algn="l">
              <a:lnSpc>
                <a:spcPct val="90000"/>
              </a:lnSpc>
              <a:spcBef>
                <a:spcPts val="500"/>
              </a:spcBef>
              <a:spcAft>
                <a:spcPts val="0"/>
              </a:spcAft>
              <a:buClr>
                <a:srgbClr val="525252"/>
              </a:buClr>
              <a:buSzPts val="1800"/>
              <a:buChar char="•"/>
              <a:defRPr>
                <a:solidFill>
                  <a:srgbClr val="525252"/>
                </a:solidFill>
              </a:defRPr>
            </a:lvl4pPr>
            <a:lvl5pPr indent="-342900" lvl="4" marL="2286000" algn="l">
              <a:lnSpc>
                <a:spcPct val="90000"/>
              </a:lnSpc>
              <a:spcBef>
                <a:spcPts val="500"/>
              </a:spcBef>
              <a:spcAft>
                <a:spcPts val="0"/>
              </a:spcAft>
              <a:buClr>
                <a:srgbClr val="525252"/>
              </a:buClr>
              <a:buSzPts val="1800"/>
              <a:buChar char="•"/>
              <a:defRPr>
                <a:solidFill>
                  <a:srgbClr val="52525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8" name="Google Shape;508;p51"/>
          <p:cNvSpPr txBox="1"/>
          <p:nvPr>
            <p:ph idx="12" type="sldNum"/>
          </p:nvPr>
        </p:nvSpPr>
        <p:spPr>
          <a:xfrm>
            <a:off x="11308111" y="6516409"/>
            <a:ext cx="731600" cy="311561"/>
          </a:xfrm>
          <a:prstGeom prst="rect">
            <a:avLst/>
          </a:prstGeom>
          <a:noFill/>
          <a:ln>
            <a:noFill/>
          </a:ln>
        </p:spPr>
        <p:txBody>
          <a:bodyPr anchorCtr="0" anchor="b" bIns="91425" lIns="91425" spcFirstLastPara="1" rIns="91425" wrap="square" tIns="914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52525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52525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52525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52525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52525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52525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52525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52525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52525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Transition_4">
  <p:cSld name="Color Transition_4">
    <p:spTree>
      <p:nvGrpSpPr>
        <p:cNvPr id="79" name="Shape 79"/>
        <p:cNvGrpSpPr/>
        <p:nvPr/>
      </p:nvGrpSpPr>
      <p:grpSpPr>
        <a:xfrm>
          <a:off x="0" y="0"/>
          <a:ext cx="0" cy="0"/>
          <a:chOff x="0" y="0"/>
          <a:chExt cx="0" cy="0"/>
        </a:xfrm>
      </p:grpSpPr>
      <p:sp>
        <p:nvSpPr>
          <p:cNvPr id="80" name="Google Shape;80;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3" name="Google Shape;83;p6"/>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6"/>
          <p:cNvSpPr/>
          <p:nvPr/>
        </p:nvSpPr>
        <p:spPr>
          <a:xfrm>
            <a:off x="838200" y="3163088"/>
            <a:ext cx="5478416" cy="265912"/>
          </a:xfrm>
          <a:prstGeom prst="rect">
            <a:avLst/>
          </a:prstGeom>
          <a:solidFill>
            <a:srgbClr val="69C8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3A5B"/>
              </a:solidFill>
              <a:latin typeface="Calibri"/>
              <a:ea typeface="Calibri"/>
              <a:cs typeface="Calibri"/>
              <a:sym typeface="Calibri"/>
            </a:endParaRPr>
          </a:p>
        </p:txBody>
      </p:sp>
      <p:sp>
        <p:nvSpPr>
          <p:cNvPr id="85" name="Google Shape;85;p6"/>
          <p:cNvSpPr txBox="1"/>
          <p:nvPr>
            <p:ph type="ctrTitle"/>
          </p:nvPr>
        </p:nvSpPr>
        <p:spPr>
          <a:xfrm>
            <a:off x="838200" y="835572"/>
            <a:ext cx="10050416" cy="211930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69C8C3"/>
              </a:buClr>
              <a:buSzPts val="8000"/>
              <a:buFont typeface="Arial"/>
              <a:buNone/>
              <a:defRPr b="1" sz="8000">
                <a:solidFill>
                  <a:srgbClr val="69C8C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6"/>
          <p:cNvSpPr txBox="1"/>
          <p:nvPr>
            <p:ph idx="1" type="body"/>
          </p:nvPr>
        </p:nvSpPr>
        <p:spPr>
          <a:xfrm>
            <a:off x="838200" y="3746980"/>
            <a:ext cx="10050416" cy="5556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Mississi[ppi Department of Education logo" id="87" name="Google Shape;87;p6"/>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blank">
  <p:cSld name="1_Title and blank">
    <p:spTree>
      <p:nvGrpSpPr>
        <p:cNvPr id="509" name="Shape 509"/>
        <p:cNvGrpSpPr/>
        <p:nvPr/>
      </p:nvGrpSpPr>
      <p:grpSpPr>
        <a:xfrm>
          <a:off x="0" y="0"/>
          <a:ext cx="0" cy="0"/>
          <a:chOff x="0" y="0"/>
          <a:chExt cx="0" cy="0"/>
        </a:xfrm>
      </p:grpSpPr>
      <p:sp>
        <p:nvSpPr>
          <p:cNvPr id="510" name="Google Shape;510;p52"/>
          <p:cNvSpPr/>
          <p:nvPr/>
        </p:nvSpPr>
        <p:spPr>
          <a:xfrm>
            <a:off x="0" y="0"/>
            <a:ext cx="11422600" cy="717200"/>
          </a:xfrm>
          <a:prstGeom prst="rect">
            <a:avLst/>
          </a:prstGeom>
          <a:solidFill>
            <a:srgbClr val="CFE2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CCCCCC"/>
              </a:solidFill>
              <a:latin typeface="Calibri"/>
              <a:ea typeface="Calibri"/>
              <a:cs typeface="Calibri"/>
              <a:sym typeface="Calibri"/>
            </a:endParaRPr>
          </a:p>
        </p:txBody>
      </p:sp>
      <p:sp>
        <p:nvSpPr>
          <p:cNvPr id="511" name="Google Shape;511;p52"/>
          <p:cNvSpPr/>
          <p:nvPr/>
        </p:nvSpPr>
        <p:spPr>
          <a:xfrm>
            <a:off x="0" y="816305"/>
            <a:ext cx="10119360" cy="51600"/>
          </a:xfrm>
          <a:prstGeom prst="rect">
            <a:avLst/>
          </a:prstGeom>
          <a:solidFill>
            <a:srgbClr val="CC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p:txBody>
      </p:sp>
      <p:pic>
        <p:nvPicPr>
          <p:cNvPr id="512" name="Google Shape;512;p52"/>
          <p:cNvPicPr preferRelativeResize="0"/>
          <p:nvPr/>
        </p:nvPicPr>
        <p:blipFill rotWithShape="1">
          <a:blip r:embed="rId2">
            <a:alphaModFix/>
          </a:blip>
          <a:srcRect b="0" l="0" r="0" t="0"/>
          <a:stretch/>
        </p:blipFill>
        <p:spPr>
          <a:xfrm>
            <a:off x="178067" y="6064333"/>
            <a:ext cx="1352599" cy="653267"/>
          </a:xfrm>
          <a:prstGeom prst="rect">
            <a:avLst/>
          </a:prstGeom>
          <a:noFill/>
          <a:ln>
            <a:noFill/>
          </a:ln>
        </p:spPr>
      </p:pic>
      <p:sp>
        <p:nvSpPr>
          <p:cNvPr id="513" name="Google Shape;513;p52"/>
          <p:cNvSpPr txBox="1"/>
          <p:nvPr>
            <p:ph idx="1" type="body"/>
          </p:nvPr>
        </p:nvSpPr>
        <p:spPr>
          <a:xfrm>
            <a:off x="415600" y="42042"/>
            <a:ext cx="11007000" cy="600591"/>
          </a:xfrm>
          <a:prstGeom prst="rect">
            <a:avLst/>
          </a:prstGeom>
          <a:noFill/>
          <a:ln>
            <a:noFill/>
          </a:ln>
        </p:spPr>
        <p:txBody>
          <a:bodyPr anchorCtr="0" anchor="ctr" bIns="45700" lIns="91425" spcFirstLastPara="1" rIns="91425" wrap="square" tIns="45700">
            <a:normAutofit/>
          </a:bodyPr>
          <a:lstStyle>
            <a:lvl1pPr indent="-499554" lvl="0" marL="457200" algn="l">
              <a:lnSpc>
                <a:spcPct val="90000"/>
              </a:lnSpc>
              <a:spcBef>
                <a:spcPts val="1000"/>
              </a:spcBef>
              <a:spcAft>
                <a:spcPts val="0"/>
              </a:spcAft>
              <a:buClr>
                <a:srgbClr val="0070C0"/>
              </a:buClr>
              <a:buSzPts val="4267"/>
              <a:buChar char="•"/>
              <a:defRPr b="1" sz="4267">
                <a:solidFill>
                  <a:srgbClr val="0070C0"/>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4" name="Google Shape;514;p52"/>
          <p:cNvSpPr txBox="1"/>
          <p:nvPr>
            <p:ph idx="12" type="sldNum"/>
          </p:nvPr>
        </p:nvSpPr>
        <p:spPr>
          <a:xfrm>
            <a:off x="11308111" y="6516409"/>
            <a:ext cx="731600" cy="311561"/>
          </a:xfrm>
          <a:prstGeom prst="rect">
            <a:avLst/>
          </a:prstGeom>
          <a:noFill/>
          <a:ln>
            <a:noFill/>
          </a:ln>
        </p:spPr>
        <p:txBody>
          <a:bodyPr anchorCtr="0" anchor="b" bIns="91425" lIns="91425" spcFirstLastPara="1" rIns="91425" wrap="square" tIns="914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52525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52525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52525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52525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52525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52525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52525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52525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52525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515" name="Shape 515"/>
        <p:cNvGrpSpPr/>
        <p:nvPr/>
      </p:nvGrpSpPr>
      <p:grpSpPr>
        <a:xfrm>
          <a:off x="0" y="0"/>
          <a:ext cx="0" cy="0"/>
          <a:chOff x="0" y="0"/>
          <a:chExt cx="0" cy="0"/>
        </a:xfrm>
      </p:grpSpPr>
      <p:sp>
        <p:nvSpPr>
          <p:cNvPr id="516" name="Google Shape;516;p53"/>
          <p:cNvSpPr txBox="1"/>
          <p:nvPr>
            <p:ph type="title"/>
          </p:nvPr>
        </p:nvSpPr>
        <p:spPr>
          <a:xfrm>
            <a:off x="179109" y="1816853"/>
            <a:ext cx="11860500" cy="766200"/>
          </a:xfrm>
          <a:prstGeom prst="rect">
            <a:avLst/>
          </a:prstGeom>
          <a:noFill/>
          <a:ln>
            <a:noFill/>
          </a:ln>
        </p:spPr>
        <p:txBody>
          <a:bodyPr anchorCtr="0" anchor="t" bIns="45700" lIns="91425" spcFirstLastPara="1" rIns="91425" wrap="square" tIns="45700">
            <a:normAutofit/>
          </a:bodyPr>
          <a:lstStyle>
            <a:lvl1pPr lvl="0" marR="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17" name="Google Shape;517;p53"/>
          <p:cNvSpPr txBox="1"/>
          <p:nvPr>
            <p:ph idx="1" type="body"/>
          </p:nvPr>
        </p:nvSpPr>
        <p:spPr>
          <a:xfrm>
            <a:off x="179109" y="2743201"/>
            <a:ext cx="11860500" cy="3433800"/>
          </a:xfrm>
          <a:prstGeom prst="rect">
            <a:avLst/>
          </a:prstGeom>
          <a:noFill/>
          <a:ln>
            <a:noFill/>
          </a:ln>
        </p:spPr>
        <p:txBody>
          <a:bodyPr anchorCtr="0" anchor="t" bIns="45700" lIns="91425" spcFirstLastPara="1" rIns="91425" wrap="square" tIns="45700">
            <a:norm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18" name="Google Shape;518;p53"/>
          <p:cNvSpPr txBox="1"/>
          <p:nvPr>
            <p:ph idx="12" type="sldNum"/>
          </p:nvPr>
        </p:nvSpPr>
        <p:spPr>
          <a:xfrm>
            <a:off x="10668000" y="6356350"/>
            <a:ext cx="1371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19" name="Google Shape;519;p53"/>
          <p:cNvSpPr txBox="1"/>
          <p:nvPr>
            <p:ph idx="2" type="body"/>
          </p:nvPr>
        </p:nvSpPr>
        <p:spPr>
          <a:xfrm>
            <a:off x="328900" y="525995"/>
            <a:ext cx="7789800" cy="593700"/>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indent="-228600" lvl="1" marL="914400" marR="0" algn="l">
              <a:lnSpc>
                <a:spcPct val="90000"/>
              </a:lnSpc>
              <a:spcBef>
                <a:spcPts val="50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2pPr>
            <a:lvl3pPr indent="-228600" lvl="2" marL="1371600" marR="0" algn="l">
              <a:lnSpc>
                <a:spcPct val="90000"/>
              </a:lnSpc>
              <a:spcBef>
                <a:spcPts val="50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3pPr>
            <a:lvl4pPr indent="-228600" lvl="3" marL="1828800" marR="0" algn="l">
              <a:lnSpc>
                <a:spcPct val="90000"/>
              </a:lnSpc>
              <a:spcBef>
                <a:spcPts val="50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4pPr>
            <a:lvl5pPr indent="-228600" lvl="4" marL="2286000" marR="0" algn="l">
              <a:lnSpc>
                <a:spcPct val="90000"/>
              </a:lnSpc>
              <a:spcBef>
                <a:spcPts val="50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bg>
      <p:bgPr>
        <a:blipFill>
          <a:blip r:embed="rId2">
            <a:alphaModFix/>
          </a:blip>
          <a:stretch>
            <a:fillRect/>
          </a:stretch>
        </a:blipFill>
      </p:bgPr>
    </p:bg>
    <p:spTree>
      <p:nvGrpSpPr>
        <p:cNvPr id="520" name="Shape 520"/>
        <p:cNvGrpSpPr/>
        <p:nvPr/>
      </p:nvGrpSpPr>
      <p:grpSpPr>
        <a:xfrm>
          <a:off x="0" y="0"/>
          <a:ext cx="0" cy="0"/>
          <a:chOff x="0" y="0"/>
          <a:chExt cx="0" cy="0"/>
        </a:xfrm>
      </p:grpSpPr>
      <p:sp>
        <p:nvSpPr>
          <p:cNvPr id="521" name="Google Shape;521;p54"/>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3000"/>
              <a:buFont typeface="Calibri"/>
              <a:buNone/>
              <a:defRPr b="1" i="0" sz="3000">
                <a:solidFill>
                  <a:srgbClr val="3F3F3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2" name="Google Shape;522;p54"/>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2200"/>
              <a:buNone/>
              <a:defRPr sz="2200">
                <a:solidFill>
                  <a:srgbClr val="3F3F3F"/>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23" name="Google Shape;523;p5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4" name="Google Shape;524;p5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5" name="Google Shape;525;p5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526" name="Google Shape;526;p54"/>
          <p:cNvCxnSpPr/>
          <p:nvPr/>
        </p:nvCxnSpPr>
        <p:spPr>
          <a:xfrm>
            <a:off x="923925" y="4589463"/>
            <a:ext cx="10423500" cy="0"/>
          </a:xfrm>
          <a:prstGeom prst="straightConnector1">
            <a:avLst/>
          </a:prstGeom>
          <a:noFill/>
          <a:ln cap="flat" cmpd="sng" w="19050">
            <a:solidFill>
              <a:srgbClr val="00A84F"/>
            </a:solidFill>
            <a:prstDash val="solid"/>
            <a:miter lim="800000"/>
            <a:headEnd len="sm" w="sm" type="none"/>
            <a:tailEnd len="sm" w="sm" type="none"/>
          </a:ln>
        </p:spPr>
      </p:cxnSp>
      <p:pic>
        <p:nvPicPr>
          <p:cNvPr id="527" name="Google Shape;527;p54"/>
          <p:cNvPicPr preferRelativeResize="0"/>
          <p:nvPr/>
        </p:nvPicPr>
        <p:blipFill rotWithShape="1">
          <a:blip r:embed="rId3">
            <a:alphaModFix/>
          </a:blip>
          <a:srcRect b="0" l="0" r="0" t="0"/>
          <a:stretch/>
        </p:blipFill>
        <p:spPr>
          <a:xfrm>
            <a:off x="10528530" y="318498"/>
            <a:ext cx="1283880" cy="390419"/>
          </a:xfrm>
          <a:prstGeom prst="rect">
            <a:avLst/>
          </a:prstGeom>
          <a:noFill/>
          <a:ln>
            <a:noFill/>
          </a:ln>
        </p:spPr>
      </p:pic>
      <p:pic>
        <p:nvPicPr>
          <p:cNvPr descr="Macintosh HD:Users:cdomaleski:Downloads:cc_2.png" id="528" name="Google Shape;528;p54">
            <a:hlinkClick r:id="rId4"/>
          </p:cNvPr>
          <p:cNvPicPr preferRelativeResize="0"/>
          <p:nvPr/>
        </p:nvPicPr>
        <p:blipFill rotWithShape="1">
          <a:blip r:embed="rId5">
            <a:alphaModFix/>
          </a:blip>
          <a:srcRect b="0" l="0" r="0" t="0"/>
          <a:stretch/>
        </p:blipFill>
        <p:spPr>
          <a:xfrm>
            <a:off x="1878106" y="6370716"/>
            <a:ext cx="1062318" cy="3341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type="secHead">
  <p:cSld name="SECTION_HEADER">
    <p:bg>
      <p:bgPr>
        <a:solidFill>
          <a:srgbClr val="00A84F"/>
        </a:solidFill>
      </p:bgPr>
    </p:bg>
    <p:spTree>
      <p:nvGrpSpPr>
        <p:cNvPr id="529" name="Shape 529"/>
        <p:cNvGrpSpPr/>
        <p:nvPr/>
      </p:nvGrpSpPr>
      <p:grpSpPr>
        <a:xfrm>
          <a:off x="0" y="0"/>
          <a:ext cx="0" cy="0"/>
          <a:chOff x="0" y="0"/>
          <a:chExt cx="0" cy="0"/>
        </a:xfrm>
      </p:grpSpPr>
      <p:sp>
        <p:nvSpPr>
          <p:cNvPr id="530" name="Google Shape;530;p55"/>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000"/>
              <a:buFont typeface="Calibri"/>
              <a:buNone/>
              <a:defRPr b="1" i="0" sz="3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1" name="Google Shape;531;p55"/>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200"/>
              <a:buNone/>
              <a:defRPr sz="22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32" name="Google Shape;532;p5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3" name="Google Shape;533;p5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4" name="Google Shape;534;p5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535" name="Google Shape;535;p55"/>
          <p:cNvCxnSpPr/>
          <p:nvPr/>
        </p:nvCxnSpPr>
        <p:spPr>
          <a:xfrm>
            <a:off x="923925" y="4589463"/>
            <a:ext cx="10423500" cy="0"/>
          </a:xfrm>
          <a:prstGeom prst="straightConnector1">
            <a:avLst/>
          </a:prstGeom>
          <a:noFill/>
          <a:ln cap="flat" cmpd="sng" w="19050">
            <a:solidFill>
              <a:schemeClr val="lt1"/>
            </a:solidFill>
            <a:prstDash val="solid"/>
            <a:miter lim="800000"/>
            <a:headEnd len="sm" w="sm" type="none"/>
            <a:tailEnd len="sm" w="sm" type="none"/>
          </a:ln>
        </p:spPr>
      </p:cxnSp>
      <p:pic>
        <p:nvPicPr>
          <p:cNvPr id="536" name="Google Shape;536;p55"/>
          <p:cNvPicPr preferRelativeResize="0"/>
          <p:nvPr/>
        </p:nvPicPr>
        <p:blipFill rotWithShape="1">
          <a:blip r:embed="rId2">
            <a:alphaModFix/>
          </a:blip>
          <a:srcRect b="0" l="0" r="0" t="0"/>
          <a:stretch/>
        </p:blipFill>
        <p:spPr>
          <a:xfrm>
            <a:off x="10528531" y="318498"/>
            <a:ext cx="1283876" cy="390419"/>
          </a:xfrm>
          <a:prstGeom prst="rect">
            <a:avLst/>
          </a:prstGeom>
          <a:noFill/>
          <a:ln>
            <a:noFill/>
          </a:ln>
        </p:spPr>
      </p:pic>
      <p:pic>
        <p:nvPicPr>
          <p:cNvPr descr="Macintosh HD:Users:cdomaleski:Downloads:cc_2.png" id="537" name="Google Shape;537;p55">
            <a:hlinkClick r:id="rId3"/>
          </p:cNvPr>
          <p:cNvPicPr preferRelativeResize="0"/>
          <p:nvPr/>
        </p:nvPicPr>
        <p:blipFill rotWithShape="1">
          <a:blip r:embed="rId4">
            <a:alphaModFix/>
          </a:blip>
          <a:srcRect b="0" l="0" r="0" t="0"/>
          <a:stretch/>
        </p:blipFill>
        <p:spPr>
          <a:xfrm>
            <a:off x="1878106" y="6370716"/>
            <a:ext cx="1062318" cy="3341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538" name="Shape 538"/>
        <p:cNvGrpSpPr/>
        <p:nvPr/>
      </p:nvGrpSpPr>
      <p:grpSpPr>
        <a:xfrm>
          <a:off x="0" y="0"/>
          <a:ext cx="0" cy="0"/>
          <a:chOff x="0" y="0"/>
          <a:chExt cx="0" cy="0"/>
        </a:xfrm>
      </p:grpSpPr>
      <p:sp>
        <p:nvSpPr>
          <p:cNvPr id="539" name="Google Shape;539;p5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0" name="Google Shape;540;p5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1" name="Google Shape;541;p5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542" name="Google Shape;542;p56"/>
          <p:cNvPicPr preferRelativeResize="0"/>
          <p:nvPr/>
        </p:nvPicPr>
        <p:blipFill rotWithShape="1">
          <a:blip r:embed="rId2">
            <a:alphaModFix/>
          </a:blip>
          <a:srcRect b="0" l="0" r="0" t="0"/>
          <a:stretch/>
        </p:blipFill>
        <p:spPr>
          <a:xfrm>
            <a:off x="10528530" y="318498"/>
            <a:ext cx="1283880" cy="390419"/>
          </a:xfrm>
          <a:prstGeom prst="rect">
            <a:avLst/>
          </a:prstGeom>
          <a:noFill/>
          <a:ln>
            <a:noFill/>
          </a:ln>
        </p:spPr>
      </p:pic>
      <p:pic>
        <p:nvPicPr>
          <p:cNvPr descr="Macintosh HD:Users:cdomaleski:Downloads:cc_2.png" id="543" name="Google Shape;543;p56">
            <a:hlinkClick r:id="rId3"/>
          </p:cNvPr>
          <p:cNvPicPr preferRelativeResize="0"/>
          <p:nvPr/>
        </p:nvPicPr>
        <p:blipFill rotWithShape="1">
          <a:blip r:embed="rId4">
            <a:alphaModFix/>
          </a:blip>
          <a:srcRect b="0" l="0" r="0" t="0"/>
          <a:stretch/>
        </p:blipFill>
        <p:spPr>
          <a:xfrm>
            <a:off x="1878106" y="6370716"/>
            <a:ext cx="1062318" cy="3341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_Image 1">
  <p:cSld name="Transition_Image 1">
    <p:spTree>
      <p:nvGrpSpPr>
        <p:cNvPr id="544" name="Shape 544"/>
        <p:cNvGrpSpPr/>
        <p:nvPr/>
      </p:nvGrpSpPr>
      <p:grpSpPr>
        <a:xfrm>
          <a:off x="0" y="0"/>
          <a:ext cx="0" cy="0"/>
          <a:chOff x="0" y="0"/>
          <a:chExt cx="0" cy="0"/>
        </a:xfrm>
      </p:grpSpPr>
      <p:pic>
        <p:nvPicPr>
          <p:cNvPr id="545" name="Google Shape;545;p57"/>
          <p:cNvPicPr preferRelativeResize="0"/>
          <p:nvPr/>
        </p:nvPicPr>
        <p:blipFill rotWithShape="1">
          <a:blip r:embed="rId2">
            <a:alphaModFix/>
          </a:blip>
          <a:srcRect b="0" l="0" r="0" t="0"/>
          <a:stretch/>
        </p:blipFill>
        <p:spPr>
          <a:xfrm>
            <a:off x="-100224" y="0"/>
            <a:ext cx="12292224" cy="6858000"/>
          </a:xfrm>
          <a:prstGeom prst="rect">
            <a:avLst/>
          </a:prstGeom>
          <a:noFill/>
          <a:ln>
            <a:noFill/>
          </a:ln>
        </p:spPr>
      </p:pic>
      <p:sp>
        <p:nvSpPr>
          <p:cNvPr id="546" name="Google Shape;546;p57"/>
          <p:cNvSpPr/>
          <p:nvPr/>
        </p:nvSpPr>
        <p:spPr>
          <a:xfrm>
            <a:off x="-100224" y="0"/>
            <a:ext cx="12292224" cy="6858000"/>
          </a:xfrm>
          <a:prstGeom prst="rect">
            <a:avLst/>
          </a:prstGeom>
          <a:gradFill>
            <a:gsLst>
              <a:gs pos="0">
                <a:srgbClr val="DEDEDE">
                  <a:alpha val="0"/>
                </a:srgbClr>
              </a:gs>
              <a:gs pos="41000">
                <a:srgbClr val="FFFFFF">
                  <a:alpha val="0"/>
                </a:srgbClr>
              </a:gs>
              <a:gs pos="100000">
                <a:srgbClr val="000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547" name="Google Shape;547;p57"/>
          <p:cNvCxnSpPr/>
          <p:nvPr/>
        </p:nvCxnSpPr>
        <p:spPr>
          <a:xfrm>
            <a:off x="470647" y="5655795"/>
            <a:ext cx="4558553" cy="0"/>
          </a:xfrm>
          <a:prstGeom prst="straightConnector1">
            <a:avLst/>
          </a:prstGeom>
          <a:noFill/>
          <a:ln cap="flat" cmpd="sng" w="76200">
            <a:solidFill>
              <a:srgbClr val="69C8C3"/>
            </a:solidFill>
            <a:prstDash val="solid"/>
            <a:miter lim="800000"/>
            <a:headEnd len="sm" w="sm" type="none"/>
            <a:tailEnd len="sm" w="sm" type="none"/>
          </a:ln>
        </p:spPr>
      </p:cxnSp>
      <p:pic>
        <p:nvPicPr>
          <p:cNvPr descr="Mississi[ppi Department of Education logo" id="548" name="Google Shape;548;p57"/>
          <p:cNvPicPr preferRelativeResize="0"/>
          <p:nvPr/>
        </p:nvPicPr>
        <p:blipFill rotWithShape="1">
          <a:blip r:embed="rId3">
            <a:alphaModFix/>
          </a:blip>
          <a:srcRect b="0" l="0" r="0" t="0"/>
          <a:stretch/>
        </p:blipFill>
        <p:spPr>
          <a:xfrm>
            <a:off x="10586275" y="6075361"/>
            <a:ext cx="1238172" cy="442818"/>
          </a:xfrm>
          <a:prstGeom prst="rect">
            <a:avLst/>
          </a:prstGeom>
          <a:noFill/>
          <a:ln>
            <a:noFill/>
          </a:ln>
        </p:spPr>
      </p:pic>
      <p:sp>
        <p:nvSpPr>
          <p:cNvPr id="549" name="Google Shape;549;p57"/>
          <p:cNvSpPr txBox="1"/>
          <p:nvPr>
            <p:ph type="title"/>
          </p:nvPr>
        </p:nvSpPr>
        <p:spPr>
          <a:xfrm>
            <a:off x="408655" y="635431"/>
            <a:ext cx="4558553" cy="486645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7200"/>
              <a:buFont typeface="Arial"/>
              <a:buNone/>
              <a:defRPr b="1" sz="7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_Image 2">
  <p:cSld name="Transition_Image 2">
    <p:spTree>
      <p:nvGrpSpPr>
        <p:cNvPr id="550" name="Shape 550"/>
        <p:cNvGrpSpPr/>
        <p:nvPr/>
      </p:nvGrpSpPr>
      <p:grpSpPr>
        <a:xfrm>
          <a:off x="0" y="0"/>
          <a:ext cx="0" cy="0"/>
          <a:chOff x="0" y="0"/>
          <a:chExt cx="0" cy="0"/>
        </a:xfrm>
      </p:grpSpPr>
      <p:pic>
        <p:nvPicPr>
          <p:cNvPr descr="Girl working while leaning over textbook" id="551" name="Google Shape;551;p58"/>
          <p:cNvPicPr preferRelativeResize="0"/>
          <p:nvPr/>
        </p:nvPicPr>
        <p:blipFill rotWithShape="1">
          <a:blip r:embed="rId2">
            <a:alphaModFix/>
          </a:blip>
          <a:srcRect b="0" l="0" r="0" t="0"/>
          <a:stretch/>
        </p:blipFill>
        <p:spPr>
          <a:xfrm>
            <a:off x="-50112" y="0"/>
            <a:ext cx="12292224" cy="6858000"/>
          </a:xfrm>
          <a:prstGeom prst="rect">
            <a:avLst/>
          </a:prstGeom>
          <a:noFill/>
          <a:ln>
            <a:noFill/>
          </a:ln>
        </p:spPr>
      </p:pic>
      <p:sp>
        <p:nvSpPr>
          <p:cNvPr id="552" name="Google Shape;552;p58"/>
          <p:cNvSpPr/>
          <p:nvPr/>
        </p:nvSpPr>
        <p:spPr>
          <a:xfrm>
            <a:off x="-50112" y="0"/>
            <a:ext cx="12292224" cy="6858000"/>
          </a:xfrm>
          <a:prstGeom prst="rect">
            <a:avLst/>
          </a:prstGeom>
          <a:gradFill>
            <a:gsLst>
              <a:gs pos="0">
                <a:srgbClr val="DEDEDE">
                  <a:alpha val="0"/>
                </a:srgbClr>
              </a:gs>
              <a:gs pos="41000">
                <a:srgbClr val="FFFFFF">
                  <a:alpha val="0"/>
                </a:srgbClr>
              </a:gs>
              <a:gs pos="100000">
                <a:srgbClr val="000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553" name="Google Shape;553;p58"/>
          <p:cNvCxnSpPr/>
          <p:nvPr/>
        </p:nvCxnSpPr>
        <p:spPr>
          <a:xfrm>
            <a:off x="470647" y="5655795"/>
            <a:ext cx="4558553" cy="0"/>
          </a:xfrm>
          <a:prstGeom prst="straightConnector1">
            <a:avLst/>
          </a:prstGeom>
          <a:noFill/>
          <a:ln cap="flat" cmpd="sng" w="76200">
            <a:solidFill>
              <a:srgbClr val="69C8C3"/>
            </a:solidFill>
            <a:prstDash val="solid"/>
            <a:miter lim="800000"/>
            <a:headEnd len="sm" w="sm" type="none"/>
            <a:tailEnd len="sm" w="sm" type="none"/>
          </a:ln>
        </p:spPr>
      </p:cxnSp>
      <p:pic>
        <p:nvPicPr>
          <p:cNvPr descr="Mississi[ppi Department of Education logo" id="554" name="Google Shape;554;p58"/>
          <p:cNvPicPr preferRelativeResize="0"/>
          <p:nvPr/>
        </p:nvPicPr>
        <p:blipFill rotWithShape="1">
          <a:blip r:embed="rId3">
            <a:alphaModFix/>
          </a:blip>
          <a:srcRect b="0" l="0" r="0" t="0"/>
          <a:stretch/>
        </p:blipFill>
        <p:spPr>
          <a:xfrm>
            <a:off x="10586275" y="6075361"/>
            <a:ext cx="1238172" cy="442818"/>
          </a:xfrm>
          <a:prstGeom prst="rect">
            <a:avLst/>
          </a:prstGeom>
          <a:noFill/>
          <a:ln>
            <a:noFill/>
          </a:ln>
        </p:spPr>
      </p:pic>
      <p:sp>
        <p:nvSpPr>
          <p:cNvPr id="555" name="Google Shape;555;p58"/>
          <p:cNvSpPr txBox="1"/>
          <p:nvPr>
            <p:ph type="title"/>
          </p:nvPr>
        </p:nvSpPr>
        <p:spPr>
          <a:xfrm>
            <a:off x="439651" y="380623"/>
            <a:ext cx="4558553" cy="512127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7200"/>
              <a:buFont typeface="Arial"/>
              <a:buNone/>
              <a:defRPr b="1" sz="7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_Image 3">
  <p:cSld name="Transition_Image 3">
    <p:spTree>
      <p:nvGrpSpPr>
        <p:cNvPr id="556" name="Shape 556"/>
        <p:cNvGrpSpPr/>
        <p:nvPr/>
      </p:nvGrpSpPr>
      <p:grpSpPr>
        <a:xfrm>
          <a:off x="0" y="0"/>
          <a:ext cx="0" cy="0"/>
          <a:chOff x="0" y="0"/>
          <a:chExt cx="0" cy="0"/>
        </a:xfrm>
      </p:grpSpPr>
      <p:pic>
        <p:nvPicPr>
          <p:cNvPr descr="A teacher teaching a class&#10;&#10;Description automatically generated with low confidence" id="557" name="Google Shape;557;p5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58" name="Google Shape;558;p59"/>
          <p:cNvSpPr/>
          <p:nvPr/>
        </p:nvSpPr>
        <p:spPr>
          <a:xfrm>
            <a:off x="-50112" y="0"/>
            <a:ext cx="12292224" cy="6858000"/>
          </a:xfrm>
          <a:prstGeom prst="rect">
            <a:avLst/>
          </a:prstGeom>
          <a:gradFill>
            <a:gsLst>
              <a:gs pos="0">
                <a:srgbClr val="DEDEDE">
                  <a:alpha val="0"/>
                </a:srgbClr>
              </a:gs>
              <a:gs pos="41000">
                <a:srgbClr val="FFFFFF">
                  <a:alpha val="0"/>
                </a:srgbClr>
              </a:gs>
              <a:gs pos="100000">
                <a:srgbClr val="000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559" name="Google Shape;559;p59"/>
          <p:cNvCxnSpPr/>
          <p:nvPr/>
        </p:nvCxnSpPr>
        <p:spPr>
          <a:xfrm>
            <a:off x="470647" y="5655795"/>
            <a:ext cx="4558553" cy="0"/>
          </a:xfrm>
          <a:prstGeom prst="straightConnector1">
            <a:avLst/>
          </a:prstGeom>
          <a:noFill/>
          <a:ln cap="flat" cmpd="sng" w="76200">
            <a:solidFill>
              <a:srgbClr val="69C8C3"/>
            </a:solidFill>
            <a:prstDash val="solid"/>
            <a:miter lim="800000"/>
            <a:headEnd len="sm" w="sm" type="none"/>
            <a:tailEnd len="sm" w="sm" type="none"/>
          </a:ln>
        </p:spPr>
      </p:cxnSp>
      <p:pic>
        <p:nvPicPr>
          <p:cNvPr descr="Mississi[ppi Department of Education logo" id="560" name="Google Shape;560;p59"/>
          <p:cNvPicPr preferRelativeResize="0"/>
          <p:nvPr/>
        </p:nvPicPr>
        <p:blipFill rotWithShape="1">
          <a:blip r:embed="rId3">
            <a:alphaModFix/>
          </a:blip>
          <a:srcRect b="0" l="0" r="0" t="0"/>
          <a:stretch/>
        </p:blipFill>
        <p:spPr>
          <a:xfrm>
            <a:off x="10586275" y="6075361"/>
            <a:ext cx="1238172" cy="442818"/>
          </a:xfrm>
          <a:prstGeom prst="rect">
            <a:avLst/>
          </a:prstGeom>
          <a:noFill/>
          <a:ln>
            <a:noFill/>
          </a:ln>
        </p:spPr>
      </p:pic>
      <p:sp>
        <p:nvSpPr>
          <p:cNvPr id="561" name="Google Shape;561;p59"/>
          <p:cNvSpPr txBox="1"/>
          <p:nvPr>
            <p:ph type="title"/>
          </p:nvPr>
        </p:nvSpPr>
        <p:spPr>
          <a:xfrm>
            <a:off x="408655" y="480447"/>
            <a:ext cx="4558553" cy="499045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7200"/>
              <a:buFont typeface="Arial"/>
              <a:buNone/>
              <a:defRPr b="1" sz="7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_Image 4">
  <p:cSld name="Transition_Image 4">
    <p:spTree>
      <p:nvGrpSpPr>
        <p:cNvPr id="562" name="Shape 562"/>
        <p:cNvGrpSpPr/>
        <p:nvPr/>
      </p:nvGrpSpPr>
      <p:grpSpPr>
        <a:xfrm>
          <a:off x="0" y="0"/>
          <a:ext cx="0" cy="0"/>
          <a:chOff x="0" y="0"/>
          <a:chExt cx="0" cy="0"/>
        </a:xfrm>
      </p:grpSpPr>
      <p:pic>
        <p:nvPicPr>
          <p:cNvPr id="563" name="Google Shape;563;p60"/>
          <p:cNvPicPr preferRelativeResize="0"/>
          <p:nvPr/>
        </p:nvPicPr>
        <p:blipFill rotWithShape="1">
          <a:blip r:embed="rId2">
            <a:alphaModFix/>
          </a:blip>
          <a:srcRect b="0" l="0" r="0" t="0"/>
          <a:stretch/>
        </p:blipFill>
        <p:spPr>
          <a:xfrm>
            <a:off x="889" y="0"/>
            <a:ext cx="12191111" cy="6858000"/>
          </a:xfrm>
          <a:prstGeom prst="rect">
            <a:avLst/>
          </a:prstGeom>
          <a:noFill/>
          <a:ln>
            <a:noFill/>
          </a:ln>
        </p:spPr>
      </p:pic>
      <p:sp>
        <p:nvSpPr>
          <p:cNvPr id="564" name="Google Shape;564;p60"/>
          <p:cNvSpPr/>
          <p:nvPr/>
        </p:nvSpPr>
        <p:spPr>
          <a:xfrm>
            <a:off x="0" y="0"/>
            <a:ext cx="12292224" cy="6858000"/>
          </a:xfrm>
          <a:prstGeom prst="rect">
            <a:avLst/>
          </a:prstGeom>
          <a:gradFill>
            <a:gsLst>
              <a:gs pos="0">
                <a:srgbClr val="DEDEDE">
                  <a:alpha val="0"/>
                </a:srgbClr>
              </a:gs>
              <a:gs pos="41000">
                <a:srgbClr val="FFFFFF">
                  <a:alpha val="0"/>
                </a:srgbClr>
              </a:gs>
              <a:gs pos="100000">
                <a:srgbClr val="000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565" name="Google Shape;565;p60"/>
          <p:cNvCxnSpPr/>
          <p:nvPr/>
        </p:nvCxnSpPr>
        <p:spPr>
          <a:xfrm>
            <a:off x="470647" y="5655795"/>
            <a:ext cx="4558553" cy="0"/>
          </a:xfrm>
          <a:prstGeom prst="straightConnector1">
            <a:avLst/>
          </a:prstGeom>
          <a:noFill/>
          <a:ln cap="flat" cmpd="sng" w="76200">
            <a:solidFill>
              <a:srgbClr val="69C8C3"/>
            </a:solidFill>
            <a:prstDash val="solid"/>
            <a:miter lim="800000"/>
            <a:headEnd len="sm" w="sm" type="none"/>
            <a:tailEnd len="sm" w="sm" type="none"/>
          </a:ln>
        </p:spPr>
      </p:cxnSp>
      <p:pic>
        <p:nvPicPr>
          <p:cNvPr descr="Mississi[ppi Department of Education logo" id="566" name="Google Shape;566;p60"/>
          <p:cNvPicPr preferRelativeResize="0"/>
          <p:nvPr/>
        </p:nvPicPr>
        <p:blipFill rotWithShape="1">
          <a:blip r:embed="rId3">
            <a:alphaModFix/>
          </a:blip>
          <a:srcRect b="0" l="0" r="0" t="0"/>
          <a:stretch/>
        </p:blipFill>
        <p:spPr>
          <a:xfrm>
            <a:off x="10586275" y="6075361"/>
            <a:ext cx="1238172" cy="442818"/>
          </a:xfrm>
          <a:prstGeom prst="rect">
            <a:avLst/>
          </a:prstGeom>
          <a:noFill/>
          <a:ln>
            <a:noFill/>
          </a:ln>
        </p:spPr>
      </p:pic>
      <p:sp>
        <p:nvSpPr>
          <p:cNvPr id="567" name="Google Shape;567;p60"/>
          <p:cNvSpPr txBox="1"/>
          <p:nvPr>
            <p:ph type="title"/>
          </p:nvPr>
        </p:nvSpPr>
        <p:spPr>
          <a:xfrm>
            <a:off x="408655" y="511443"/>
            <a:ext cx="4558553" cy="5021441"/>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7200"/>
              <a:buFont typeface="Arial"/>
              <a:buNone/>
              <a:defRPr b="1" sz="7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_Image 5">
  <p:cSld name="Transition_Image 5">
    <p:spTree>
      <p:nvGrpSpPr>
        <p:cNvPr id="568" name="Shape 568"/>
        <p:cNvGrpSpPr/>
        <p:nvPr/>
      </p:nvGrpSpPr>
      <p:grpSpPr>
        <a:xfrm>
          <a:off x="0" y="0"/>
          <a:ext cx="0" cy="0"/>
          <a:chOff x="0" y="0"/>
          <a:chExt cx="0" cy="0"/>
        </a:xfrm>
      </p:grpSpPr>
      <p:pic>
        <p:nvPicPr>
          <p:cNvPr id="569" name="Google Shape;569;p61"/>
          <p:cNvPicPr preferRelativeResize="0"/>
          <p:nvPr/>
        </p:nvPicPr>
        <p:blipFill rotWithShape="1">
          <a:blip r:embed="rId2">
            <a:alphaModFix/>
          </a:blip>
          <a:srcRect b="0" l="0" r="0" t="0"/>
          <a:stretch/>
        </p:blipFill>
        <p:spPr>
          <a:xfrm>
            <a:off x="-50112" y="-21265"/>
            <a:ext cx="12292224" cy="7019224"/>
          </a:xfrm>
          <a:prstGeom prst="rect">
            <a:avLst/>
          </a:prstGeom>
          <a:noFill/>
          <a:ln>
            <a:noFill/>
          </a:ln>
        </p:spPr>
      </p:pic>
      <p:sp>
        <p:nvSpPr>
          <p:cNvPr id="570" name="Google Shape;570;p61"/>
          <p:cNvSpPr/>
          <p:nvPr/>
        </p:nvSpPr>
        <p:spPr>
          <a:xfrm>
            <a:off x="-50112" y="-37240"/>
            <a:ext cx="12292224" cy="7019224"/>
          </a:xfrm>
          <a:prstGeom prst="rect">
            <a:avLst/>
          </a:prstGeom>
          <a:gradFill>
            <a:gsLst>
              <a:gs pos="0">
                <a:srgbClr val="DEDEDE">
                  <a:alpha val="0"/>
                </a:srgbClr>
              </a:gs>
              <a:gs pos="41000">
                <a:srgbClr val="FFFFFF">
                  <a:alpha val="0"/>
                </a:srgbClr>
              </a:gs>
              <a:gs pos="100000">
                <a:srgbClr val="000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571" name="Google Shape;571;p61"/>
          <p:cNvCxnSpPr/>
          <p:nvPr/>
        </p:nvCxnSpPr>
        <p:spPr>
          <a:xfrm>
            <a:off x="470647" y="5655795"/>
            <a:ext cx="4558553" cy="0"/>
          </a:xfrm>
          <a:prstGeom prst="straightConnector1">
            <a:avLst/>
          </a:prstGeom>
          <a:noFill/>
          <a:ln cap="flat" cmpd="sng" w="76200">
            <a:solidFill>
              <a:srgbClr val="69C8C3"/>
            </a:solidFill>
            <a:prstDash val="solid"/>
            <a:miter lim="800000"/>
            <a:headEnd len="sm" w="sm" type="none"/>
            <a:tailEnd len="sm" w="sm" type="none"/>
          </a:ln>
        </p:spPr>
      </p:cxnSp>
      <p:pic>
        <p:nvPicPr>
          <p:cNvPr descr="Mississi[ppi Department of Education logo" id="572" name="Google Shape;572;p61"/>
          <p:cNvPicPr preferRelativeResize="0"/>
          <p:nvPr/>
        </p:nvPicPr>
        <p:blipFill rotWithShape="1">
          <a:blip r:embed="rId3">
            <a:alphaModFix/>
          </a:blip>
          <a:srcRect b="0" l="0" r="0" t="0"/>
          <a:stretch/>
        </p:blipFill>
        <p:spPr>
          <a:xfrm>
            <a:off x="10586275" y="6075361"/>
            <a:ext cx="1238172" cy="442818"/>
          </a:xfrm>
          <a:prstGeom prst="rect">
            <a:avLst/>
          </a:prstGeom>
          <a:noFill/>
          <a:ln>
            <a:noFill/>
          </a:ln>
        </p:spPr>
      </p:pic>
      <p:sp>
        <p:nvSpPr>
          <p:cNvPr id="573" name="Google Shape;573;p61"/>
          <p:cNvSpPr txBox="1"/>
          <p:nvPr/>
        </p:nvSpPr>
        <p:spPr>
          <a:xfrm>
            <a:off x="7076661" y="168965"/>
            <a:ext cx="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t/>
            </a:r>
            <a:endParaRPr b="1" i="0" sz="8000" u="none" cap="none" strike="noStrike">
              <a:solidFill>
                <a:srgbClr val="003B71"/>
              </a:solidFill>
              <a:latin typeface="Arial"/>
              <a:ea typeface="Arial"/>
              <a:cs typeface="Arial"/>
              <a:sym typeface="Arial"/>
            </a:endParaRPr>
          </a:p>
        </p:txBody>
      </p:sp>
      <p:sp>
        <p:nvSpPr>
          <p:cNvPr id="574" name="Google Shape;574;p61"/>
          <p:cNvSpPr txBox="1"/>
          <p:nvPr>
            <p:ph type="title"/>
          </p:nvPr>
        </p:nvSpPr>
        <p:spPr>
          <a:xfrm>
            <a:off x="408655" y="728419"/>
            <a:ext cx="4558553" cy="4788975"/>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7200"/>
              <a:buFont typeface="Arial"/>
              <a:buNone/>
              <a:defRPr b="1" sz="7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boxes with icons">
  <p:cSld name="Content boxes with icons">
    <p:spTree>
      <p:nvGrpSpPr>
        <p:cNvPr id="88" name="Shape 88"/>
        <p:cNvGrpSpPr/>
        <p:nvPr/>
      </p:nvGrpSpPr>
      <p:grpSpPr>
        <a:xfrm>
          <a:off x="0" y="0"/>
          <a:ext cx="0" cy="0"/>
          <a:chOff x="0" y="0"/>
          <a:chExt cx="0" cy="0"/>
        </a:xfrm>
      </p:grpSpPr>
      <p:sp>
        <p:nvSpPr>
          <p:cNvPr id="89" name="Google Shape;89;p7"/>
          <p:cNvSpPr txBox="1"/>
          <p:nvPr>
            <p:ph type="title"/>
          </p:nvPr>
        </p:nvSpPr>
        <p:spPr>
          <a:xfrm>
            <a:off x="412618" y="275585"/>
            <a:ext cx="10605890" cy="38029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3B71"/>
              </a:buClr>
              <a:buSzPts val="2400"/>
              <a:buFont typeface="Arial"/>
              <a:buNone/>
              <a:defRPr b="1" sz="2400">
                <a:solidFill>
                  <a:srgbClr val="003B7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7"/>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Mississi[ppi Department of Education logo" id="91" name="Google Shape;91;p7"/>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
        <p:nvSpPr>
          <p:cNvPr id="92" name="Google Shape;92;p7"/>
          <p:cNvSpPr txBox="1"/>
          <p:nvPr/>
        </p:nvSpPr>
        <p:spPr>
          <a:xfrm>
            <a:off x="11034273" y="302063"/>
            <a:ext cx="729343" cy="38029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lang="en-US" sz="2800">
                <a:solidFill>
                  <a:srgbClr val="5FAADE"/>
                </a:solidFill>
                <a:latin typeface="Arial"/>
                <a:ea typeface="Arial"/>
                <a:cs typeface="Arial"/>
                <a:sym typeface="Arial"/>
              </a:rPr>
              <a:t>‹#›</a:t>
            </a:fld>
            <a:endParaRPr b="1" sz="2800">
              <a:solidFill>
                <a:srgbClr val="5FAADE"/>
              </a:solidFill>
              <a:latin typeface="Arial"/>
              <a:ea typeface="Arial"/>
              <a:cs typeface="Arial"/>
              <a:sym typeface="Arial"/>
            </a:endParaRPr>
          </a:p>
        </p:txBody>
      </p:sp>
      <p:cxnSp>
        <p:nvCxnSpPr>
          <p:cNvPr id="93" name="Google Shape;93;p7"/>
          <p:cNvCxnSpPr/>
          <p:nvPr/>
        </p:nvCxnSpPr>
        <p:spPr>
          <a:xfrm rot="10800000">
            <a:off x="491447" y="733806"/>
            <a:ext cx="11209106" cy="0"/>
          </a:xfrm>
          <a:prstGeom prst="straightConnector1">
            <a:avLst/>
          </a:prstGeom>
          <a:noFill/>
          <a:ln cap="flat" cmpd="sng" w="9525">
            <a:solidFill>
              <a:srgbClr val="7F7F7F"/>
            </a:solidFill>
            <a:prstDash val="solid"/>
            <a:miter lim="800000"/>
            <a:headEnd len="sm" w="sm" type="none"/>
            <a:tailEnd len="sm" w="sm" type="none"/>
          </a:ln>
        </p:spPr>
      </p:cxn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_Image 6">
  <p:cSld name="Transition_Image 6">
    <p:spTree>
      <p:nvGrpSpPr>
        <p:cNvPr id="575" name="Shape 575"/>
        <p:cNvGrpSpPr/>
        <p:nvPr/>
      </p:nvGrpSpPr>
      <p:grpSpPr>
        <a:xfrm>
          <a:off x="0" y="0"/>
          <a:ext cx="0" cy="0"/>
          <a:chOff x="0" y="0"/>
          <a:chExt cx="0" cy="0"/>
        </a:xfrm>
      </p:grpSpPr>
      <p:pic>
        <p:nvPicPr>
          <p:cNvPr descr="A pair of headphones on a chair in a classroom&#10;&#10;Description automatically generated with low confidence" id="576" name="Google Shape;576;p62"/>
          <p:cNvPicPr preferRelativeResize="0"/>
          <p:nvPr/>
        </p:nvPicPr>
        <p:blipFill rotWithShape="1">
          <a:blip r:embed="rId2">
            <a:alphaModFix/>
          </a:blip>
          <a:srcRect b="0" l="-616" r="0" t="0"/>
          <a:stretch/>
        </p:blipFill>
        <p:spPr>
          <a:xfrm>
            <a:off x="-75168" y="1"/>
            <a:ext cx="12267168" cy="6942564"/>
          </a:xfrm>
          <a:prstGeom prst="rect">
            <a:avLst/>
          </a:prstGeom>
          <a:noFill/>
          <a:ln>
            <a:noFill/>
          </a:ln>
        </p:spPr>
      </p:pic>
      <p:sp>
        <p:nvSpPr>
          <p:cNvPr id="577" name="Google Shape;577;p62"/>
          <p:cNvSpPr/>
          <p:nvPr/>
        </p:nvSpPr>
        <p:spPr>
          <a:xfrm>
            <a:off x="0" y="0"/>
            <a:ext cx="12292224" cy="6858000"/>
          </a:xfrm>
          <a:prstGeom prst="rect">
            <a:avLst/>
          </a:prstGeom>
          <a:gradFill>
            <a:gsLst>
              <a:gs pos="0">
                <a:srgbClr val="DEDEDE">
                  <a:alpha val="0"/>
                </a:srgbClr>
              </a:gs>
              <a:gs pos="41000">
                <a:srgbClr val="FFFFFF">
                  <a:alpha val="0"/>
                </a:srgbClr>
              </a:gs>
              <a:gs pos="100000">
                <a:srgbClr val="000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578" name="Google Shape;578;p62"/>
          <p:cNvCxnSpPr/>
          <p:nvPr/>
        </p:nvCxnSpPr>
        <p:spPr>
          <a:xfrm>
            <a:off x="470647" y="5655795"/>
            <a:ext cx="4558553" cy="0"/>
          </a:xfrm>
          <a:prstGeom prst="straightConnector1">
            <a:avLst/>
          </a:prstGeom>
          <a:noFill/>
          <a:ln cap="flat" cmpd="sng" w="76200">
            <a:solidFill>
              <a:srgbClr val="69C8C3"/>
            </a:solidFill>
            <a:prstDash val="solid"/>
            <a:miter lim="800000"/>
            <a:headEnd len="sm" w="sm" type="none"/>
            <a:tailEnd len="sm" w="sm" type="none"/>
          </a:ln>
        </p:spPr>
      </p:cxnSp>
      <p:pic>
        <p:nvPicPr>
          <p:cNvPr descr="Mississi[ppi Department of Education logo" id="579" name="Google Shape;579;p62"/>
          <p:cNvPicPr preferRelativeResize="0"/>
          <p:nvPr/>
        </p:nvPicPr>
        <p:blipFill rotWithShape="1">
          <a:blip r:embed="rId3">
            <a:alphaModFix/>
          </a:blip>
          <a:srcRect b="0" l="0" r="0" t="0"/>
          <a:stretch/>
        </p:blipFill>
        <p:spPr>
          <a:xfrm>
            <a:off x="10586275" y="6075361"/>
            <a:ext cx="1238172" cy="442818"/>
          </a:xfrm>
          <a:prstGeom prst="rect">
            <a:avLst/>
          </a:prstGeom>
          <a:noFill/>
          <a:ln>
            <a:noFill/>
          </a:ln>
        </p:spPr>
      </p:pic>
      <p:sp>
        <p:nvSpPr>
          <p:cNvPr id="580" name="Google Shape;580;p62"/>
          <p:cNvSpPr txBox="1"/>
          <p:nvPr>
            <p:ph type="title"/>
          </p:nvPr>
        </p:nvSpPr>
        <p:spPr>
          <a:xfrm>
            <a:off x="387457" y="424562"/>
            <a:ext cx="4688237" cy="5029179"/>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7200"/>
              <a:buFont typeface="Arial"/>
              <a:buNone/>
              <a:defRPr b="1" sz="7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icon">
  <p:cSld name="Title, Content, and icon">
    <p:spTree>
      <p:nvGrpSpPr>
        <p:cNvPr id="94" name="Shape 94"/>
        <p:cNvGrpSpPr/>
        <p:nvPr/>
      </p:nvGrpSpPr>
      <p:grpSpPr>
        <a:xfrm>
          <a:off x="0" y="0"/>
          <a:ext cx="0" cy="0"/>
          <a:chOff x="0" y="0"/>
          <a:chExt cx="0" cy="0"/>
        </a:xfrm>
      </p:grpSpPr>
      <p:sp>
        <p:nvSpPr>
          <p:cNvPr id="95" name="Google Shape;95;p8"/>
          <p:cNvSpPr txBox="1"/>
          <p:nvPr>
            <p:ph type="title"/>
          </p:nvPr>
        </p:nvSpPr>
        <p:spPr>
          <a:xfrm>
            <a:off x="412618" y="275585"/>
            <a:ext cx="10605890" cy="38029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3B71"/>
              </a:buClr>
              <a:buSzPts val="2400"/>
              <a:buFont typeface="Arial"/>
              <a:buNone/>
              <a:defRPr b="1" sz="2400">
                <a:solidFill>
                  <a:srgbClr val="003B7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8"/>
          <p:cNvSpPr txBox="1"/>
          <p:nvPr>
            <p:ph idx="1" type="body"/>
          </p:nvPr>
        </p:nvSpPr>
        <p:spPr>
          <a:xfrm>
            <a:off x="2280356" y="1365955"/>
            <a:ext cx="9073444" cy="4438352"/>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600"/>
              </a:spcBef>
              <a:spcAft>
                <a:spcPts val="0"/>
              </a:spcAft>
              <a:buClr>
                <a:srgbClr val="595959"/>
              </a:buClr>
              <a:buSzPts val="2800"/>
              <a:buChar char="•"/>
              <a:defRPr>
                <a:solidFill>
                  <a:srgbClr val="595959"/>
                </a:solidFill>
                <a:latin typeface="Arial"/>
                <a:ea typeface="Arial"/>
                <a:cs typeface="Arial"/>
                <a:sym typeface="Arial"/>
              </a:defRPr>
            </a:lvl1pPr>
            <a:lvl2pPr indent="-381000" lvl="1" marL="914400" algn="l">
              <a:lnSpc>
                <a:spcPct val="100000"/>
              </a:lnSpc>
              <a:spcBef>
                <a:spcPts val="600"/>
              </a:spcBef>
              <a:spcAft>
                <a:spcPts val="0"/>
              </a:spcAft>
              <a:buClr>
                <a:srgbClr val="595959"/>
              </a:buClr>
              <a:buSzPts val="2400"/>
              <a:buChar char="•"/>
              <a:defRPr>
                <a:solidFill>
                  <a:srgbClr val="595959"/>
                </a:solidFill>
                <a:latin typeface="Arial"/>
                <a:ea typeface="Arial"/>
                <a:cs typeface="Arial"/>
                <a:sym typeface="Arial"/>
              </a:defRPr>
            </a:lvl2pPr>
            <a:lvl3pPr indent="-355600" lvl="2" marL="1371600" algn="l">
              <a:lnSpc>
                <a:spcPct val="100000"/>
              </a:lnSpc>
              <a:spcBef>
                <a:spcPts val="600"/>
              </a:spcBef>
              <a:spcAft>
                <a:spcPts val="0"/>
              </a:spcAft>
              <a:buClr>
                <a:srgbClr val="595959"/>
              </a:buClr>
              <a:buSzPts val="2000"/>
              <a:buChar char="•"/>
              <a:defRPr>
                <a:solidFill>
                  <a:srgbClr val="595959"/>
                </a:solidFill>
                <a:latin typeface="Arial"/>
                <a:ea typeface="Arial"/>
                <a:cs typeface="Arial"/>
                <a:sym typeface="Arial"/>
              </a:defRPr>
            </a:lvl3pPr>
            <a:lvl4pPr indent="-342900" lvl="3" marL="1828800" algn="l">
              <a:lnSpc>
                <a:spcPct val="100000"/>
              </a:lnSpc>
              <a:spcBef>
                <a:spcPts val="600"/>
              </a:spcBef>
              <a:spcAft>
                <a:spcPts val="0"/>
              </a:spcAft>
              <a:buClr>
                <a:srgbClr val="595959"/>
              </a:buClr>
              <a:buSzPts val="1800"/>
              <a:buChar char="•"/>
              <a:defRPr>
                <a:solidFill>
                  <a:srgbClr val="595959"/>
                </a:solidFill>
                <a:latin typeface="Arial"/>
                <a:ea typeface="Arial"/>
                <a:cs typeface="Arial"/>
                <a:sym typeface="Arial"/>
              </a:defRPr>
            </a:lvl4pPr>
            <a:lvl5pPr indent="-342900" lvl="4" marL="2286000" algn="l">
              <a:lnSpc>
                <a:spcPct val="100000"/>
              </a:lnSpc>
              <a:spcBef>
                <a:spcPts val="600"/>
              </a:spcBef>
              <a:spcAft>
                <a:spcPts val="0"/>
              </a:spcAft>
              <a:buClr>
                <a:srgbClr val="595959"/>
              </a:buClr>
              <a:buSzPts val="1800"/>
              <a:buChar char="•"/>
              <a:defRPr>
                <a:solidFill>
                  <a:srgbClr val="595959"/>
                </a:solidFill>
                <a:latin typeface="Arial"/>
                <a:ea typeface="Arial"/>
                <a:cs typeface="Arial"/>
                <a:sym typeface="Aria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8"/>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Mississi[ppi Department of Education logo" id="98" name="Google Shape;98;p8"/>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
        <p:nvSpPr>
          <p:cNvPr id="99" name="Google Shape;99;p8"/>
          <p:cNvSpPr txBox="1"/>
          <p:nvPr/>
        </p:nvSpPr>
        <p:spPr>
          <a:xfrm>
            <a:off x="11034273" y="302063"/>
            <a:ext cx="729343" cy="38029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lang="en-US" sz="2800">
                <a:solidFill>
                  <a:srgbClr val="5FAADE"/>
                </a:solidFill>
                <a:latin typeface="Arial"/>
                <a:ea typeface="Arial"/>
                <a:cs typeface="Arial"/>
                <a:sym typeface="Arial"/>
              </a:rPr>
              <a:t>‹#›</a:t>
            </a:fld>
            <a:endParaRPr b="1" sz="2800">
              <a:solidFill>
                <a:srgbClr val="5FAADE"/>
              </a:solidFill>
              <a:latin typeface="Arial"/>
              <a:ea typeface="Arial"/>
              <a:cs typeface="Arial"/>
              <a:sym typeface="Arial"/>
            </a:endParaRPr>
          </a:p>
        </p:txBody>
      </p:sp>
      <p:cxnSp>
        <p:nvCxnSpPr>
          <p:cNvPr id="100" name="Google Shape;100;p8"/>
          <p:cNvCxnSpPr/>
          <p:nvPr/>
        </p:nvCxnSpPr>
        <p:spPr>
          <a:xfrm rot="10800000">
            <a:off x="491447" y="733806"/>
            <a:ext cx="11209106" cy="0"/>
          </a:xfrm>
          <a:prstGeom prst="straightConnector1">
            <a:avLst/>
          </a:prstGeom>
          <a:noFill/>
          <a:ln cap="flat" cmpd="sng" w="9525">
            <a:solidFill>
              <a:srgbClr val="7F7F7F"/>
            </a:solidFill>
            <a:prstDash val="solid"/>
            <a:miter lim="800000"/>
            <a:headEnd len="sm" w="sm" type="none"/>
            <a:tailEnd len="sm" w="sm" type="none"/>
          </a:ln>
        </p:spPr>
      </p:cxnSp>
      <p:sp>
        <p:nvSpPr>
          <p:cNvPr id="101" name="Google Shape;101;p8"/>
          <p:cNvSpPr txBox="1"/>
          <p:nvPr>
            <p:ph idx="2" type="body"/>
          </p:nvPr>
        </p:nvSpPr>
        <p:spPr>
          <a:xfrm>
            <a:off x="412619" y="903288"/>
            <a:ext cx="5943732" cy="4619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2400"/>
              <a:buNone/>
              <a:defRPr b="1" sz="2400">
                <a:solidFill>
                  <a:srgbClr val="7F7F7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Transition_2">
  <p:cSld name="Color Transition_2">
    <p:spTree>
      <p:nvGrpSpPr>
        <p:cNvPr id="102" name="Shape 102"/>
        <p:cNvGrpSpPr/>
        <p:nvPr/>
      </p:nvGrpSpPr>
      <p:grpSpPr>
        <a:xfrm>
          <a:off x="0" y="0"/>
          <a:ext cx="0" cy="0"/>
          <a:chOff x="0" y="0"/>
          <a:chExt cx="0" cy="0"/>
        </a:xfrm>
      </p:grpSpPr>
      <p:sp>
        <p:nvSpPr>
          <p:cNvPr id="103" name="Google Shape;103;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6" name="Google Shape;106;p9"/>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9"/>
          <p:cNvSpPr/>
          <p:nvPr/>
        </p:nvSpPr>
        <p:spPr>
          <a:xfrm>
            <a:off x="838200" y="3163088"/>
            <a:ext cx="5478416" cy="265912"/>
          </a:xfrm>
          <a:prstGeom prst="rect">
            <a:avLst/>
          </a:prstGeom>
          <a:solidFill>
            <a:srgbClr val="F3A51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3A5B"/>
              </a:solidFill>
              <a:latin typeface="Calibri"/>
              <a:ea typeface="Calibri"/>
              <a:cs typeface="Calibri"/>
              <a:sym typeface="Calibri"/>
            </a:endParaRPr>
          </a:p>
        </p:txBody>
      </p:sp>
      <p:sp>
        <p:nvSpPr>
          <p:cNvPr id="108" name="Google Shape;108;p9"/>
          <p:cNvSpPr txBox="1"/>
          <p:nvPr>
            <p:ph type="ctrTitle"/>
          </p:nvPr>
        </p:nvSpPr>
        <p:spPr>
          <a:xfrm>
            <a:off x="838200" y="835572"/>
            <a:ext cx="10050416" cy="211930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3A51E"/>
              </a:buClr>
              <a:buSzPts val="8000"/>
              <a:buFont typeface="Arial"/>
              <a:buNone/>
              <a:defRPr b="1" sz="8000">
                <a:solidFill>
                  <a:srgbClr val="F3A51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9"/>
          <p:cNvSpPr txBox="1"/>
          <p:nvPr>
            <p:ph idx="1" type="body"/>
          </p:nvPr>
        </p:nvSpPr>
        <p:spPr>
          <a:xfrm>
            <a:off x="838200" y="3746980"/>
            <a:ext cx="10050416" cy="5556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Mississi[ppi Department of Education logo" id="110" name="Google Shape;110;p9"/>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Transition_5">
  <p:cSld name="Color Transition_5">
    <p:spTree>
      <p:nvGrpSpPr>
        <p:cNvPr id="111" name="Shape 111"/>
        <p:cNvGrpSpPr/>
        <p:nvPr/>
      </p:nvGrpSpPr>
      <p:grpSpPr>
        <a:xfrm>
          <a:off x="0" y="0"/>
          <a:ext cx="0" cy="0"/>
          <a:chOff x="0" y="0"/>
          <a:chExt cx="0" cy="0"/>
        </a:xfrm>
      </p:grpSpPr>
      <p:sp>
        <p:nvSpPr>
          <p:cNvPr id="112" name="Google Shape;11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5" name="Google Shape;115;p10"/>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0"/>
          <p:cNvSpPr/>
          <p:nvPr/>
        </p:nvSpPr>
        <p:spPr>
          <a:xfrm>
            <a:off x="838200" y="3163088"/>
            <a:ext cx="5478416" cy="265912"/>
          </a:xfrm>
          <a:prstGeom prst="rect">
            <a:avLst/>
          </a:prstGeom>
          <a:solidFill>
            <a:srgbClr val="39A1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3A5B"/>
              </a:solidFill>
              <a:latin typeface="Calibri"/>
              <a:ea typeface="Calibri"/>
              <a:cs typeface="Calibri"/>
              <a:sym typeface="Calibri"/>
            </a:endParaRPr>
          </a:p>
        </p:txBody>
      </p:sp>
      <p:sp>
        <p:nvSpPr>
          <p:cNvPr id="117" name="Google Shape;117;p10"/>
          <p:cNvSpPr txBox="1"/>
          <p:nvPr>
            <p:ph type="ctrTitle"/>
          </p:nvPr>
        </p:nvSpPr>
        <p:spPr>
          <a:xfrm>
            <a:off x="838200" y="835572"/>
            <a:ext cx="10050416" cy="211930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9A1BF"/>
              </a:buClr>
              <a:buSzPts val="8000"/>
              <a:buFont typeface="Arial"/>
              <a:buNone/>
              <a:defRPr b="1" sz="8000">
                <a:solidFill>
                  <a:srgbClr val="39A1B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10"/>
          <p:cNvSpPr txBox="1"/>
          <p:nvPr>
            <p:ph idx="1" type="body"/>
          </p:nvPr>
        </p:nvSpPr>
        <p:spPr>
          <a:xfrm>
            <a:off x="838200" y="3746980"/>
            <a:ext cx="10050416" cy="5556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Mississi[ppi Department of Education logo" id="119" name="Google Shape;119;p10"/>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50.xml"/><Relationship Id="rId22" Type="http://schemas.openxmlformats.org/officeDocument/2006/relationships/slideLayout" Target="../slideLayouts/slideLayout52.xml"/><Relationship Id="rId21" Type="http://schemas.openxmlformats.org/officeDocument/2006/relationships/slideLayout" Target="../slideLayouts/slideLayout51.xml"/><Relationship Id="rId24" Type="http://schemas.openxmlformats.org/officeDocument/2006/relationships/slideLayout" Target="../slideLayouts/slideLayout54.xml"/><Relationship Id="rId23" Type="http://schemas.openxmlformats.org/officeDocument/2006/relationships/slideLayout" Target="../slideLayouts/slideLayout53.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26" Type="http://schemas.openxmlformats.org/officeDocument/2006/relationships/slideLayout" Target="../slideLayouts/slideLayout56.xml"/><Relationship Id="rId25" Type="http://schemas.openxmlformats.org/officeDocument/2006/relationships/slideLayout" Target="../slideLayouts/slideLayout55.xml"/><Relationship Id="rId28" Type="http://schemas.openxmlformats.org/officeDocument/2006/relationships/slideLayout" Target="../slideLayouts/slideLayout58.xml"/><Relationship Id="rId27" Type="http://schemas.openxmlformats.org/officeDocument/2006/relationships/slideLayout" Target="../slideLayouts/slideLayout57.xml"/><Relationship Id="rId5" Type="http://schemas.openxmlformats.org/officeDocument/2006/relationships/slideLayout" Target="../slideLayouts/slideLayout35.xml"/><Relationship Id="rId6" Type="http://schemas.openxmlformats.org/officeDocument/2006/relationships/slideLayout" Target="../slideLayouts/slideLayout36.xml"/><Relationship Id="rId29" Type="http://schemas.openxmlformats.org/officeDocument/2006/relationships/slideLayout" Target="../slideLayouts/slideLayout59.xml"/><Relationship Id="rId7" Type="http://schemas.openxmlformats.org/officeDocument/2006/relationships/slideLayout" Target="../slideLayouts/slideLayout37.xml"/><Relationship Id="rId8" Type="http://schemas.openxmlformats.org/officeDocument/2006/relationships/slideLayout" Target="../slideLayouts/slideLayout38.xml"/><Relationship Id="rId31" Type="http://schemas.openxmlformats.org/officeDocument/2006/relationships/theme" Target="../theme/theme3.xml"/><Relationship Id="rId30" Type="http://schemas.openxmlformats.org/officeDocument/2006/relationships/slideLayout" Target="../slideLayouts/slideLayout60.xml"/><Relationship Id="rId11" Type="http://schemas.openxmlformats.org/officeDocument/2006/relationships/slideLayout" Target="../slideLayouts/slideLayout41.xml"/><Relationship Id="rId10" Type="http://schemas.openxmlformats.org/officeDocument/2006/relationships/slideLayout" Target="../slideLayouts/slideLayout40.xml"/><Relationship Id="rId13" Type="http://schemas.openxmlformats.org/officeDocument/2006/relationships/slideLayout" Target="../slideLayouts/slideLayout43.xml"/><Relationship Id="rId12" Type="http://schemas.openxmlformats.org/officeDocument/2006/relationships/slideLayout" Target="../slideLayouts/slideLayout42.xml"/><Relationship Id="rId15" Type="http://schemas.openxmlformats.org/officeDocument/2006/relationships/slideLayout" Target="../slideLayouts/slideLayout45.xml"/><Relationship Id="rId14" Type="http://schemas.openxmlformats.org/officeDocument/2006/relationships/slideLayout" Target="../slideLayouts/slideLayout44.xml"/><Relationship Id="rId17" Type="http://schemas.openxmlformats.org/officeDocument/2006/relationships/slideLayout" Target="../slideLayouts/slideLayout47.xml"/><Relationship Id="rId16" Type="http://schemas.openxmlformats.org/officeDocument/2006/relationships/slideLayout" Target="../slideLayouts/slideLayout46.xml"/><Relationship Id="rId19" Type="http://schemas.openxmlformats.org/officeDocument/2006/relationships/slideLayout" Target="../slideLayouts/slideLayout49.xml"/><Relationship Id="rId18"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5" name="Shape 295"/>
        <p:cNvGrpSpPr/>
        <p:nvPr/>
      </p:nvGrpSpPr>
      <p:grpSpPr>
        <a:xfrm>
          <a:off x="0" y="0"/>
          <a:ext cx="0" cy="0"/>
          <a:chOff x="0" y="0"/>
          <a:chExt cx="0" cy="0"/>
        </a:xfrm>
      </p:grpSpPr>
      <p:sp>
        <p:nvSpPr>
          <p:cNvPr id="296" name="Google Shape;296;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7" name="Google Shape;297;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8" name="Google Shape;298;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99" name="Google Shape;29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00" name="Google Shape;30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 id="2147483704" r:id="rId27"/>
    <p:sldLayoutId id="2147483705" r:id="rId28"/>
    <p:sldLayoutId id="2147483706" r:id="rId29"/>
    <p:sldLayoutId id="2147483707" r:id="rId3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6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586" name="Google Shape;586;p63"/>
          <p:cNvSpPr txBox="1"/>
          <p:nvPr>
            <p:ph type="ctrTitle"/>
          </p:nvPr>
        </p:nvSpPr>
        <p:spPr>
          <a:xfrm>
            <a:off x="617584" y="835572"/>
            <a:ext cx="10050416" cy="211930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3B71"/>
              </a:buClr>
              <a:buSzPts val="6000"/>
              <a:buFont typeface="Arial"/>
              <a:buNone/>
            </a:pPr>
            <a:r>
              <a:rPr lang="en-US" sz="6000">
                <a:latin typeface="Arial"/>
                <a:ea typeface="Arial"/>
                <a:cs typeface="Arial"/>
                <a:sym typeface="Arial"/>
              </a:rPr>
              <a:t>Accountability Task Force</a:t>
            </a:r>
            <a:endParaRPr sz="6000"/>
          </a:p>
        </p:txBody>
      </p:sp>
      <p:sp>
        <p:nvSpPr>
          <p:cNvPr id="587" name="Google Shape;587;p63"/>
          <p:cNvSpPr txBox="1"/>
          <p:nvPr/>
        </p:nvSpPr>
        <p:spPr>
          <a:xfrm>
            <a:off x="685799" y="3609975"/>
            <a:ext cx="3952875" cy="5524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rgbClr val="003B71"/>
                </a:solidFill>
              </a:rPr>
              <a:t>April 30, 2024</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72"/>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SB 2689 - Summary</a:t>
            </a:r>
            <a:endParaRPr/>
          </a:p>
        </p:txBody>
      </p:sp>
      <p:sp>
        <p:nvSpPr>
          <p:cNvPr id="643" name="Google Shape;643;p72"/>
          <p:cNvSpPr txBox="1"/>
          <p:nvPr>
            <p:ph idx="1" type="body"/>
          </p:nvPr>
        </p:nvSpPr>
        <p:spPr>
          <a:xfrm>
            <a:off x="838200" y="1166649"/>
            <a:ext cx="10515600" cy="4382700"/>
          </a:xfrm>
          <a:prstGeom prst="rect">
            <a:avLst/>
          </a:prstGeom>
        </p:spPr>
        <p:txBody>
          <a:bodyPr anchorCtr="0" anchor="t" bIns="45700" lIns="91425" spcFirstLastPara="1" rIns="91425" wrap="square" tIns="45700">
            <a:normAutofit/>
          </a:bodyPr>
          <a:lstStyle/>
          <a:p>
            <a:pPr indent="-381000" lvl="0" marL="457200" rtl="0" algn="l">
              <a:lnSpc>
                <a:spcPct val="115000"/>
              </a:lnSpc>
              <a:spcBef>
                <a:spcPts val="0"/>
              </a:spcBef>
              <a:spcAft>
                <a:spcPts val="0"/>
              </a:spcAft>
              <a:buClr>
                <a:schemeClr val="dk1"/>
              </a:buClr>
              <a:buSzPts val="2400"/>
              <a:buChar char="●"/>
            </a:pPr>
            <a:r>
              <a:rPr lang="en-US" sz="2400">
                <a:solidFill>
                  <a:schemeClr val="dk1"/>
                </a:solidFill>
              </a:rPr>
              <a:t>Would discontinue end-of-course tests in high school</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US" sz="2400">
                <a:solidFill>
                  <a:schemeClr val="dk1"/>
                </a:solidFill>
              </a:rPr>
              <a:t>Requires MDE to secure approval from U.S. Department of Education to allow a nationally recognized college readiness test such as ACT and WorkKeys</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US" sz="2400">
                <a:solidFill>
                  <a:schemeClr val="dk1"/>
                </a:solidFill>
              </a:rPr>
              <a:t>Requires all high schools students to take a </a:t>
            </a:r>
            <a:r>
              <a:rPr lang="en-US" sz="2400">
                <a:solidFill>
                  <a:schemeClr val="dk1"/>
                </a:solidFill>
              </a:rPr>
              <a:t>nationally</a:t>
            </a:r>
            <a:r>
              <a:rPr lang="en-US" sz="2400">
                <a:solidFill>
                  <a:schemeClr val="dk1"/>
                </a:solidFill>
              </a:rPr>
              <a:t> recognized college/career readiness test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73"/>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Implications </a:t>
            </a:r>
            <a:endParaRPr/>
          </a:p>
        </p:txBody>
      </p:sp>
      <p:sp>
        <p:nvSpPr>
          <p:cNvPr id="650" name="Google Shape;650;p73"/>
          <p:cNvSpPr txBox="1"/>
          <p:nvPr>
            <p:ph idx="1" type="body"/>
          </p:nvPr>
        </p:nvSpPr>
        <p:spPr>
          <a:xfrm>
            <a:off x="838200" y="1166649"/>
            <a:ext cx="10515600" cy="4382700"/>
          </a:xfrm>
          <a:prstGeom prst="rect">
            <a:avLst/>
          </a:prstGeom>
        </p:spPr>
        <p:txBody>
          <a:bodyPr anchorCtr="0" anchor="t" bIns="45700" lIns="91425" spcFirstLastPara="1" rIns="91425" wrap="square" tIns="45700">
            <a:normAutofit/>
          </a:bodyPr>
          <a:lstStyle/>
          <a:p>
            <a:pPr indent="-400050" lvl="0" marL="457200" rtl="0" algn="l">
              <a:lnSpc>
                <a:spcPct val="115000"/>
              </a:lnSpc>
              <a:spcBef>
                <a:spcPts val="0"/>
              </a:spcBef>
              <a:spcAft>
                <a:spcPts val="0"/>
              </a:spcAft>
              <a:buClr>
                <a:schemeClr val="dk1"/>
              </a:buClr>
              <a:buSzPts val="2700"/>
              <a:buChar char="●"/>
            </a:pPr>
            <a:r>
              <a:rPr lang="en-US" sz="2700">
                <a:solidFill>
                  <a:schemeClr val="dk1"/>
                </a:solidFill>
              </a:rPr>
              <a:t>We reviewed implementation in other states and discussed this at the recent meeting of Mississippi’s Technical Advisory Committee (TAC)</a:t>
            </a:r>
            <a:endParaRPr sz="2700">
              <a:solidFill>
                <a:schemeClr val="dk1"/>
              </a:solidFill>
            </a:endParaRPr>
          </a:p>
          <a:p>
            <a:pPr indent="-400050" lvl="0" marL="457200" rtl="0" algn="l">
              <a:lnSpc>
                <a:spcPct val="115000"/>
              </a:lnSpc>
              <a:spcBef>
                <a:spcPts val="0"/>
              </a:spcBef>
              <a:spcAft>
                <a:spcPts val="0"/>
              </a:spcAft>
              <a:buClr>
                <a:schemeClr val="dk1"/>
              </a:buClr>
              <a:buSzPts val="2700"/>
              <a:buChar char="●"/>
            </a:pPr>
            <a:r>
              <a:rPr lang="en-US" sz="2700">
                <a:solidFill>
                  <a:schemeClr val="dk1"/>
                </a:solidFill>
              </a:rPr>
              <a:t>We’ll discuss implications related to three broad categories</a:t>
            </a:r>
            <a:endParaRPr sz="2700">
              <a:solidFill>
                <a:schemeClr val="dk1"/>
              </a:solidFill>
            </a:endParaRPr>
          </a:p>
          <a:p>
            <a:pPr indent="-400050" lvl="1" marL="914400" rtl="0" algn="l">
              <a:lnSpc>
                <a:spcPct val="115000"/>
              </a:lnSpc>
              <a:spcBef>
                <a:spcPts val="0"/>
              </a:spcBef>
              <a:spcAft>
                <a:spcPts val="0"/>
              </a:spcAft>
              <a:buClr>
                <a:schemeClr val="dk1"/>
              </a:buClr>
              <a:buSzPts val="2700"/>
              <a:buChar char="○"/>
            </a:pPr>
            <a:r>
              <a:rPr lang="en-US" sz="2700">
                <a:solidFill>
                  <a:schemeClr val="dk1"/>
                </a:solidFill>
              </a:rPr>
              <a:t>Technical </a:t>
            </a:r>
            <a:endParaRPr sz="2700">
              <a:solidFill>
                <a:schemeClr val="dk1"/>
              </a:solidFill>
            </a:endParaRPr>
          </a:p>
          <a:p>
            <a:pPr indent="-400050" lvl="1" marL="914400" rtl="0" algn="l">
              <a:lnSpc>
                <a:spcPct val="115000"/>
              </a:lnSpc>
              <a:spcBef>
                <a:spcPts val="0"/>
              </a:spcBef>
              <a:spcAft>
                <a:spcPts val="0"/>
              </a:spcAft>
              <a:buClr>
                <a:schemeClr val="dk1"/>
              </a:buClr>
              <a:buSzPts val="2700"/>
              <a:buChar char="○"/>
            </a:pPr>
            <a:r>
              <a:rPr lang="en-US" sz="2700">
                <a:solidFill>
                  <a:schemeClr val="dk1"/>
                </a:solidFill>
              </a:rPr>
              <a:t>Policy </a:t>
            </a:r>
            <a:endParaRPr sz="2700">
              <a:solidFill>
                <a:schemeClr val="dk1"/>
              </a:solidFill>
            </a:endParaRPr>
          </a:p>
          <a:p>
            <a:pPr indent="-400050" lvl="1" marL="914400" rtl="0" algn="l">
              <a:lnSpc>
                <a:spcPct val="115000"/>
              </a:lnSpc>
              <a:spcBef>
                <a:spcPts val="0"/>
              </a:spcBef>
              <a:spcAft>
                <a:spcPts val="0"/>
              </a:spcAft>
              <a:buClr>
                <a:schemeClr val="dk1"/>
              </a:buClr>
              <a:buSzPts val="2700"/>
              <a:buChar char="○"/>
            </a:pPr>
            <a:r>
              <a:rPr lang="en-US" sz="2700">
                <a:solidFill>
                  <a:schemeClr val="dk1"/>
                </a:solidFill>
              </a:rPr>
              <a:t>Implementation </a:t>
            </a:r>
            <a:endParaRPr sz="2700">
              <a:solidFill>
                <a:schemeClr val="dk1"/>
              </a:solidFill>
            </a:endParaRPr>
          </a:p>
          <a:p>
            <a:pPr indent="0" lvl="0" marL="457200" rtl="0" algn="l">
              <a:lnSpc>
                <a:spcPct val="115000"/>
              </a:lnSpc>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74"/>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Technical</a:t>
            </a:r>
            <a:endParaRPr/>
          </a:p>
        </p:txBody>
      </p:sp>
      <p:sp>
        <p:nvSpPr>
          <p:cNvPr id="657" name="Google Shape;657;p74"/>
          <p:cNvSpPr txBox="1"/>
          <p:nvPr>
            <p:ph idx="1" type="body"/>
          </p:nvPr>
        </p:nvSpPr>
        <p:spPr>
          <a:xfrm>
            <a:off x="284900" y="1037975"/>
            <a:ext cx="3768000" cy="4382700"/>
          </a:xfrm>
          <a:prstGeom prst="rect">
            <a:avLst/>
          </a:prstGeom>
        </p:spPr>
        <p:txBody>
          <a:bodyPr anchorCtr="0" anchor="t" bIns="45700" lIns="91425" spcFirstLastPara="1" rIns="91425" wrap="square" tIns="45700">
            <a:normAutofit/>
          </a:bodyPr>
          <a:lstStyle/>
          <a:p>
            <a:pPr indent="0" lvl="0" marL="457200" rtl="0" algn="l">
              <a:spcBef>
                <a:spcPts val="600"/>
              </a:spcBef>
              <a:spcAft>
                <a:spcPts val="0"/>
              </a:spcAft>
              <a:buNone/>
            </a:pPr>
            <a:r>
              <a:rPr lang="en-US"/>
              <a:t>In order to receive approval from the U.S. Department of Education a wide range of technical requirements will need to be satisfied.  </a:t>
            </a:r>
            <a:endParaRPr/>
          </a:p>
          <a:p>
            <a:pPr indent="0" lvl="0" marL="0" rtl="0" algn="l">
              <a:spcBef>
                <a:spcPts val="600"/>
              </a:spcBef>
              <a:spcAft>
                <a:spcPts val="600"/>
              </a:spcAft>
              <a:buNone/>
            </a:pPr>
            <a:r>
              <a:t/>
            </a:r>
            <a:endParaRPr/>
          </a:p>
        </p:txBody>
      </p:sp>
      <p:pic>
        <p:nvPicPr>
          <p:cNvPr id="658" name="Google Shape;658;p74"/>
          <p:cNvPicPr preferRelativeResize="0"/>
          <p:nvPr/>
        </p:nvPicPr>
        <p:blipFill>
          <a:blip r:embed="rId3">
            <a:alphaModFix/>
          </a:blip>
          <a:stretch>
            <a:fillRect/>
          </a:stretch>
        </p:blipFill>
        <p:spPr>
          <a:xfrm>
            <a:off x="3857925" y="622148"/>
            <a:ext cx="7641273" cy="521435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75"/>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Technical</a:t>
            </a:r>
            <a:endParaRPr/>
          </a:p>
        </p:txBody>
      </p:sp>
      <p:sp>
        <p:nvSpPr>
          <p:cNvPr id="665" name="Google Shape;665;p75"/>
          <p:cNvSpPr txBox="1"/>
          <p:nvPr>
            <p:ph idx="1" type="body"/>
          </p:nvPr>
        </p:nvSpPr>
        <p:spPr>
          <a:xfrm>
            <a:off x="838200" y="1166649"/>
            <a:ext cx="10515600" cy="4382700"/>
          </a:xfrm>
          <a:prstGeom prst="rect">
            <a:avLst/>
          </a:prstGeom>
        </p:spPr>
        <p:txBody>
          <a:bodyPr anchorCtr="0" anchor="t" bIns="45700" lIns="91425" spcFirstLastPara="1" rIns="91425" wrap="square" tIns="45700">
            <a:normAutofit/>
          </a:bodyPr>
          <a:lstStyle/>
          <a:p>
            <a:pPr indent="0" lvl="0" marL="0" rtl="0" algn="l">
              <a:spcBef>
                <a:spcPts val="600"/>
              </a:spcBef>
              <a:spcAft>
                <a:spcPts val="0"/>
              </a:spcAft>
              <a:buNone/>
            </a:pPr>
            <a:r>
              <a:rPr lang="en-US"/>
              <a:t>Some prominent technical considerations include</a:t>
            </a:r>
            <a:endParaRPr/>
          </a:p>
          <a:p>
            <a:pPr indent="-406400" lvl="0" marL="457200" rtl="0" algn="l">
              <a:spcBef>
                <a:spcPts val="600"/>
              </a:spcBef>
              <a:spcAft>
                <a:spcPts val="0"/>
              </a:spcAft>
              <a:buSzPts val="2800"/>
              <a:buChar char="●"/>
            </a:pPr>
            <a:r>
              <a:rPr lang="en-US"/>
              <a:t>Alignment</a:t>
            </a:r>
            <a:endParaRPr/>
          </a:p>
          <a:p>
            <a:pPr indent="-355600" lvl="2" marL="1371600" rtl="0" algn="l">
              <a:spcBef>
                <a:spcPts val="0"/>
              </a:spcBef>
              <a:spcAft>
                <a:spcPts val="0"/>
              </a:spcAft>
              <a:buSzPts val="2000"/>
              <a:buChar char="■"/>
            </a:pPr>
            <a:r>
              <a:rPr lang="en-US"/>
              <a:t>Does the assessment reflect Mississippi academic content standards?</a:t>
            </a:r>
            <a:endParaRPr/>
          </a:p>
          <a:p>
            <a:pPr indent="-355600" lvl="2" marL="1371600" rtl="0" algn="l">
              <a:spcBef>
                <a:spcPts val="0"/>
              </a:spcBef>
              <a:spcAft>
                <a:spcPts val="0"/>
              </a:spcAft>
              <a:buSzPts val="2000"/>
              <a:buChar char="■"/>
            </a:pPr>
            <a:r>
              <a:rPr lang="en-US"/>
              <a:t>Other states have had to modify the assessment to </a:t>
            </a:r>
            <a:r>
              <a:rPr lang="en-US"/>
              <a:t>demonstrate</a:t>
            </a:r>
            <a:r>
              <a:rPr lang="en-US"/>
              <a:t> alignment.  Modification could prevent use by institutions of higher education. </a:t>
            </a:r>
            <a:endParaRPr/>
          </a:p>
          <a:p>
            <a:pPr indent="-406400" lvl="0" marL="457200" rtl="0" algn="l">
              <a:spcBef>
                <a:spcPts val="0"/>
              </a:spcBef>
              <a:spcAft>
                <a:spcPts val="0"/>
              </a:spcAft>
              <a:buSzPts val="2800"/>
              <a:buChar char="●"/>
            </a:pPr>
            <a:r>
              <a:rPr lang="en-US"/>
              <a:t>Full performance continuum</a:t>
            </a:r>
            <a:endParaRPr/>
          </a:p>
          <a:p>
            <a:pPr indent="-355600" lvl="2" marL="1371600" rtl="0" algn="l">
              <a:spcBef>
                <a:spcPts val="0"/>
              </a:spcBef>
              <a:spcAft>
                <a:spcPts val="0"/>
              </a:spcAft>
              <a:buSzPts val="2000"/>
              <a:buChar char="■"/>
            </a:pPr>
            <a:r>
              <a:rPr lang="en-US"/>
              <a:t>Does the assessment measure the full range with adequate precision? </a:t>
            </a:r>
            <a:endParaRPr/>
          </a:p>
          <a:p>
            <a:pPr indent="-406400" lvl="0" marL="457200" rtl="0" algn="l">
              <a:spcBef>
                <a:spcPts val="0"/>
              </a:spcBef>
              <a:spcAft>
                <a:spcPts val="0"/>
              </a:spcAft>
              <a:buSzPts val="2800"/>
              <a:buChar char="●"/>
            </a:pPr>
            <a:r>
              <a:rPr lang="en-US"/>
              <a:t>Comparability </a:t>
            </a:r>
            <a:endParaRPr/>
          </a:p>
          <a:p>
            <a:pPr indent="-355600" lvl="2" marL="1371600" rtl="0" algn="l">
              <a:spcBef>
                <a:spcPts val="0"/>
              </a:spcBef>
              <a:spcAft>
                <a:spcPts val="0"/>
              </a:spcAft>
              <a:buSzPts val="2000"/>
              <a:buChar char="■"/>
            </a:pPr>
            <a:r>
              <a:rPr lang="en-US"/>
              <a:t>Are interpretations consistent across assessments - particularly important if ACT and WorkKeys are considered.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76"/>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Policy </a:t>
            </a:r>
            <a:endParaRPr/>
          </a:p>
        </p:txBody>
      </p:sp>
      <p:sp>
        <p:nvSpPr>
          <p:cNvPr id="672" name="Google Shape;672;p76"/>
          <p:cNvSpPr txBox="1"/>
          <p:nvPr>
            <p:ph idx="1" type="body"/>
          </p:nvPr>
        </p:nvSpPr>
        <p:spPr>
          <a:xfrm>
            <a:off x="838200" y="1166649"/>
            <a:ext cx="10515600" cy="4382700"/>
          </a:xfrm>
          <a:prstGeom prst="rect">
            <a:avLst/>
          </a:prstGeom>
        </p:spPr>
        <p:txBody>
          <a:bodyPr anchorCtr="0" anchor="t" bIns="45700" lIns="91425" spcFirstLastPara="1" rIns="91425" wrap="square" tIns="45700">
            <a:normAutofit lnSpcReduction="10000"/>
          </a:bodyPr>
          <a:lstStyle/>
          <a:p>
            <a:pPr indent="0" lvl="0" marL="0" rtl="0" algn="l">
              <a:spcBef>
                <a:spcPts val="600"/>
              </a:spcBef>
              <a:spcAft>
                <a:spcPts val="0"/>
              </a:spcAft>
              <a:buNone/>
            </a:pPr>
            <a:r>
              <a:rPr lang="en-US"/>
              <a:t>Some prominent policy considerations include</a:t>
            </a:r>
            <a:endParaRPr/>
          </a:p>
          <a:p>
            <a:pPr indent="-406400" lvl="0" marL="457200" rtl="0" algn="l">
              <a:spcBef>
                <a:spcPts val="600"/>
              </a:spcBef>
              <a:spcAft>
                <a:spcPts val="0"/>
              </a:spcAft>
              <a:buSzPts val="2800"/>
              <a:buChar char="●"/>
            </a:pPr>
            <a:r>
              <a:rPr lang="en-US"/>
              <a:t>What are the appropriate performance expectations? </a:t>
            </a:r>
            <a:endParaRPr/>
          </a:p>
          <a:p>
            <a:pPr indent="-381000" lvl="1" marL="914400" rtl="0" algn="l">
              <a:spcBef>
                <a:spcPts val="0"/>
              </a:spcBef>
              <a:spcAft>
                <a:spcPts val="0"/>
              </a:spcAft>
              <a:buSzPts val="2400"/>
              <a:buChar char="○"/>
            </a:pPr>
            <a:r>
              <a:rPr lang="en-US"/>
              <a:t>If we use the ACT Benchmarks that will represent a much more </a:t>
            </a:r>
            <a:r>
              <a:rPr lang="en-US"/>
              <a:t>rigorous</a:t>
            </a:r>
            <a:r>
              <a:rPr lang="en-US"/>
              <a:t> performance expectation.  </a:t>
            </a:r>
            <a:endParaRPr/>
          </a:p>
          <a:p>
            <a:pPr indent="-406400" lvl="0" marL="457200" rtl="0" algn="l">
              <a:spcBef>
                <a:spcPts val="0"/>
              </a:spcBef>
              <a:spcAft>
                <a:spcPts val="0"/>
              </a:spcAft>
              <a:buSzPts val="2800"/>
              <a:buChar char="●"/>
            </a:pPr>
            <a:r>
              <a:rPr lang="en-US"/>
              <a:t>What are the implications for student graduation requirements? </a:t>
            </a:r>
            <a:endParaRPr/>
          </a:p>
          <a:p>
            <a:pPr indent="-406400" lvl="0" marL="457200" rtl="0" algn="l">
              <a:spcBef>
                <a:spcPts val="0"/>
              </a:spcBef>
              <a:spcAft>
                <a:spcPts val="0"/>
              </a:spcAft>
              <a:buSzPts val="2800"/>
              <a:buChar char="●"/>
            </a:pPr>
            <a:r>
              <a:rPr lang="en-US"/>
              <a:t>What are the implications for schools and district accountability? </a:t>
            </a:r>
            <a:endParaRPr/>
          </a:p>
          <a:p>
            <a:pPr indent="-381000" lvl="1" marL="914400" rtl="0" algn="l">
              <a:spcBef>
                <a:spcPts val="0"/>
              </a:spcBef>
              <a:spcAft>
                <a:spcPts val="0"/>
              </a:spcAft>
              <a:buSzPts val="2400"/>
              <a:buChar char="○"/>
            </a:pPr>
            <a:r>
              <a:rPr lang="en-US"/>
              <a:t>Proficiency </a:t>
            </a:r>
            <a:endParaRPr/>
          </a:p>
          <a:p>
            <a:pPr indent="-381000" lvl="1" marL="914400" rtl="0" algn="l">
              <a:spcBef>
                <a:spcPts val="0"/>
              </a:spcBef>
              <a:spcAft>
                <a:spcPts val="0"/>
              </a:spcAft>
              <a:buSzPts val="2400"/>
              <a:buChar char="○"/>
            </a:pPr>
            <a:r>
              <a:rPr lang="en-US"/>
              <a:t>Growth </a:t>
            </a:r>
            <a:endParaRPr/>
          </a:p>
          <a:p>
            <a:pPr indent="-381000" lvl="1" marL="914400" rtl="0" algn="l">
              <a:spcBef>
                <a:spcPts val="0"/>
              </a:spcBef>
              <a:spcAft>
                <a:spcPts val="0"/>
              </a:spcAft>
              <a:buSzPts val="2400"/>
              <a:buChar char="○"/>
            </a:pPr>
            <a:r>
              <a:rPr lang="en-US"/>
              <a:t>College and career readiness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77"/>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Implementation </a:t>
            </a:r>
            <a:endParaRPr/>
          </a:p>
        </p:txBody>
      </p:sp>
      <p:sp>
        <p:nvSpPr>
          <p:cNvPr id="679" name="Google Shape;679;p77"/>
          <p:cNvSpPr txBox="1"/>
          <p:nvPr>
            <p:ph idx="1" type="body"/>
          </p:nvPr>
        </p:nvSpPr>
        <p:spPr>
          <a:xfrm>
            <a:off x="838200" y="1166649"/>
            <a:ext cx="10515600" cy="4382700"/>
          </a:xfrm>
          <a:prstGeom prst="rect">
            <a:avLst/>
          </a:prstGeom>
        </p:spPr>
        <p:txBody>
          <a:bodyPr anchorCtr="0" anchor="t" bIns="45700" lIns="91425" spcFirstLastPara="1" rIns="91425" wrap="square" tIns="45700">
            <a:normAutofit/>
          </a:bodyPr>
          <a:lstStyle/>
          <a:p>
            <a:pPr indent="0" lvl="0" marL="0" rtl="0" algn="l">
              <a:spcBef>
                <a:spcPts val="600"/>
              </a:spcBef>
              <a:spcAft>
                <a:spcPts val="0"/>
              </a:spcAft>
              <a:buNone/>
            </a:pPr>
            <a:r>
              <a:rPr lang="en-US"/>
              <a:t>Some prominent policy considerations include</a:t>
            </a:r>
            <a:endParaRPr/>
          </a:p>
          <a:p>
            <a:pPr indent="-406400" lvl="0" marL="457200" rtl="0" algn="l">
              <a:spcBef>
                <a:spcPts val="600"/>
              </a:spcBef>
              <a:spcAft>
                <a:spcPts val="0"/>
              </a:spcAft>
              <a:buSzPts val="2800"/>
              <a:buChar char="●"/>
            </a:pPr>
            <a:r>
              <a:rPr lang="en-US"/>
              <a:t>Legal requirements include:</a:t>
            </a:r>
            <a:endParaRPr/>
          </a:p>
          <a:p>
            <a:pPr indent="-381000" lvl="1" marL="914400" rtl="0" algn="l">
              <a:spcBef>
                <a:spcPts val="0"/>
              </a:spcBef>
              <a:spcAft>
                <a:spcPts val="0"/>
              </a:spcAft>
              <a:buSzPts val="2400"/>
              <a:buChar char="○"/>
            </a:pPr>
            <a:r>
              <a:rPr lang="en-US"/>
              <a:t>Adequate notification </a:t>
            </a:r>
            <a:endParaRPr/>
          </a:p>
          <a:p>
            <a:pPr indent="-381000" lvl="1" marL="914400" rtl="0" algn="l">
              <a:spcBef>
                <a:spcPts val="0"/>
              </a:spcBef>
              <a:spcAft>
                <a:spcPts val="0"/>
              </a:spcAft>
              <a:buSzPts val="2400"/>
              <a:buChar char="○"/>
            </a:pPr>
            <a:r>
              <a:rPr lang="en-US"/>
              <a:t>Evidence of opportunity to learn</a:t>
            </a:r>
            <a:endParaRPr/>
          </a:p>
          <a:p>
            <a:pPr indent="-406400" lvl="0" marL="457200" rtl="0" algn="l">
              <a:spcBef>
                <a:spcPts val="0"/>
              </a:spcBef>
              <a:spcAft>
                <a:spcPts val="0"/>
              </a:spcAft>
              <a:buSzPts val="2800"/>
              <a:buChar char="●"/>
            </a:pPr>
            <a:r>
              <a:rPr lang="en-US"/>
              <a:t>Ensuring appropriate accessibility and accommodations are offered</a:t>
            </a:r>
            <a:endParaRPr/>
          </a:p>
          <a:p>
            <a:pPr indent="-406400" lvl="0" marL="457200" rtl="0" algn="l">
              <a:spcBef>
                <a:spcPts val="0"/>
              </a:spcBef>
              <a:spcAft>
                <a:spcPts val="0"/>
              </a:spcAft>
              <a:buSzPts val="2800"/>
              <a:buChar char="●"/>
            </a:pPr>
            <a:r>
              <a:rPr lang="en-US"/>
              <a:t>Adequacy</a:t>
            </a:r>
            <a:r>
              <a:rPr lang="en-US"/>
              <a:t> and timing of data and reports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78"/>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Discussion</a:t>
            </a:r>
            <a:endParaRPr/>
          </a:p>
        </p:txBody>
      </p:sp>
      <p:sp>
        <p:nvSpPr>
          <p:cNvPr id="686" name="Google Shape;686;p78"/>
          <p:cNvSpPr txBox="1"/>
          <p:nvPr>
            <p:ph idx="1" type="body"/>
          </p:nvPr>
        </p:nvSpPr>
        <p:spPr>
          <a:xfrm>
            <a:off x="838200" y="1166649"/>
            <a:ext cx="10515600" cy="4382700"/>
          </a:xfrm>
          <a:prstGeom prst="rect">
            <a:avLst/>
          </a:prstGeom>
        </p:spPr>
        <p:txBody>
          <a:bodyPr anchorCtr="0" anchor="t" bIns="45700" lIns="91425" spcFirstLastPara="1" rIns="91425" wrap="square" tIns="45700">
            <a:normAutofit/>
          </a:bodyPr>
          <a:lstStyle/>
          <a:p>
            <a:pPr indent="0" lvl="0" marL="0" rtl="0" algn="l">
              <a:spcBef>
                <a:spcPts val="600"/>
              </a:spcBef>
              <a:spcAft>
                <a:spcPts val="0"/>
              </a:spcAft>
              <a:buNone/>
            </a:pPr>
            <a:r>
              <a:rPr lang="en-US"/>
              <a:t>Do you have any questions or feedback about the implications we identified?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US"/>
              <a:t>What additional implications should we identify? </a:t>
            </a:r>
            <a:endParaRPr/>
          </a:p>
          <a:p>
            <a:pPr indent="0" lvl="0" marL="0" rtl="0" algn="l">
              <a:spcBef>
                <a:spcPts val="600"/>
              </a:spcBef>
              <a:spcAft>
                <a:spcPts val="0"/>
              </a:spcAft>
              <a:buNone/>
            </a:pPr>
            <a:r>
              <a:t/>
            </a:r>
            <a:endParaRPr/>
          </a:p>
          <a:p>
            <a:pPr indent="0" lvl="0" marL="0" rtl="0" algn="l">
              <a:spcBef>
                <a:spcPts val="600"/>
              </a:spcBef>
              <a:spcAft>
                <a:spcPts val="600"/>
              </a:spcAft>
              <a:buNone/>
            </a:pPr>
            <a:r>
              <a:rPr lang="en-US"/>
              <a:t>How does this impact the timing and nature of our continued work?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7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92" name="Google Shape;692;p79"/>
          <p:cNvSpPr txBox="1"/>
          <p:nvPr>
            <p:ph type="ctrTitle"/>
          </p:nvPr>
        </p:nvSpPr>
        <p:spPr>
          <a:xfrm>
            <a:off x="838200" y="835572"/>
            <a:ext cx="10050300" cy="2119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9A1BF"/>
              </a:buClr>
              <a:buSzPts val="6000"/>
              <a:buFont typeface="Arial"/>
              <a:buNone/>
            </a:pPr>
            <a:r>
              <a:rPr lang="en-US" sz="4300"/>
              <a:t>Progress in English Language Proficiency </a:t>
            </a:r>
            <a:r>
              <a:rPr lang="en-US" sz="4300"/>
              <a:t> </a:t>
            </a:r>
            <a:endParaRPr sz="43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80"/>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EL Progress Study Goals</a:t>
            </a:r>
            <a:endParaRPr/>
          </a:p>
        </p:txBody>
      </p:sp>
      <p:sp>
        <p:nvSpPr>
          <p:cNvPr id="699" name="Google Shape;699;p80"/>
          <p:cNvSpPr txBox="1"/>
          <p:nvPr>
            <p:ph idx="1" type="body"/>
          </p:nvPr>
        </p:nvSpPr>
        <p:spPr>
          <a:xfrm>
            <a:off x="838200" y="1166649"/>
            <a:ext cx="10515600" cy="4382700"/>
          </a:xfrm>
          <a:prstGeom prst="rect">
            <a:avLst/>
          </a:prstGeom>
        </p:spPr>
        <p:txBody>
          <a:bodyPr anchorCtr="0" anchor="t" bIns="45700" lIns="91425" spcFirstLastPara="1" rIns="91425" wrap="square" tIns="45700">
            <a:normAutofit lnSpcReduction="20000"/>
          </a:bodyPr>
          <a:lstStyle/>
          <a:p>
            <a:pPr indent="-406400" lvl="0" marL="457200" rtl="0" algn="l">
              <a:spcBef>
                <a:spcPts val="600"/>
              </a:spcBef>
              <a:spcAft>
                <a:spcPts val="0"/>
              </a:spcAft>
              <a:buSzPts val="2800"/>
              <a:buAutoNum type="arabicPeriod"/>
            </a:pPr>
            <a:r>
              <a:rPr lang="en-US"/>
              <a:t>Help states effectively measure English learner growth towards English language proficiency.</a:t>
            </a:r>
            <a:endParaRPr/>
          </a:p>
          <a:p>
            <a:pPr indent="-406400" lvl="0" marL="457200" rtl="0" algn="l">
              <a:spcBef>
                <a:spcPts val="0"/>
              </a:spcBef>
              <a:spcAft>
                <a:spcPts val="0"/>
              </a:spcAft>
              <a:buSzPts val="2800"/>
              <a:buAutoNum type="arabicPeriod"/>
            </a:pPr>
            <a:r>
              <a:rPr lang="en-US"/>
              <a:t>Help states understand the relationship between English learner  progress and EL program implementation.</a:t>
            </a:r>
            <a:endParaRPr/>
          </a:p>
          <a:p>
            <a:pPr indent="-406400" lvl="0" marL="457200" rtl="0" algn="l">
              <a:spcBef>
                <a:spcPts val="0"/>
              </a:spcBef>
              <a:spcAft>
                <a:spcPts val="0"/>
              </a:spcAft>
              <a:buSzPts val="2800"/>
              <a:buAutoNum type="arabicPeriod"/>
            </a:pPr>
            <a:r>
              <a:rPr lang="en-US"/>
              <a:t>Support participating states in refining their own growth models and using ELP assessment data to inform school improvement efforts.</a:t>
            </a:r>
            <a:endParaRPr/>
          </a:p>
          <a:p>
            <a:pPr indent="-406400" lvl="0" marL="457200" rtl="0" algn="l">
              <a:spcBef>
                <a:spcPts val="0"/>
              </a:spcBef>
              <a:spcAft>
                <a:spcPts val="0"/>
              </a:spcAft>
              <a:buSzPts val="2800"/>
              <a:buAutoNum type="arabicPeriod"/>
            </a:pPr>
            <a:r>
              <a:rPr lang="en-US"/>
              <a:t>Inform the field’s understanding of effective measures of growth towards English language proficiency and provide resources that states can customize and use.</a:t>
            </a:r>
            <a:endParaRPr/>
          </a:p>
          <a:p>
            <a:pPr indent="0" lvl="0" marL="0" rtl="0" algn="l">
              <a:spcBef>
                <a:spcPts val="600"/>
              </a:spcBef>
              <a:spcAft>
                <a:spcPts val="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8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05" name="Google Shape;705;p81"/>
          <p:cNvSpPr txBox="1"/>
          <p:nvPr>
            <p:ph type="ctrTitle"/>
          </p:nvPr>
        </p:nvSpPr>
        <p:spPr>
          <a:xfrm>
            <a:off x="838200" y="835572"/>
            <a:ext cx="10050300" cy="2119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9A1BF"/>
              </a:buClr>
              <a:buSzPts val="6000"/>
              <a:buFont typeface="Arial"/>
              <a:buNone/>
            </a:pPr>
            <a:r>
              <a:rPr lang="en-US" sz="4300"/>
              <a:t>College and Career Readiness </a:t>
            </a:r>
            <a:endParaRPr sz="43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64"/>
          <p:cNvSpPr txBox="1"/>
          <p:nvPr>
            <p:ph type="title"/>
          </p:nvPr>
        </p:nvSpPr>
        <p:spPr>
          <a:xfrm>
            <a:off x="396853" y="295851"/>
            <a:ext cx="10574358" cy="37133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3B71"/>
              </a:buClr>
              <a:buSzPts val="2400"/>
              <a:buFont typeface="Arial"/>
              <a:buNone/>
            </a:pPr>
            <a:r>
              <a:rPr lang="en-US"/>
              <a:t>Mississippi Department of Education</a:t>
            </a:r>
            <a:endParaRPr/>
          </a:p>
        </p:txBody>
      </p:sp>
      <p:sp>
        <p:nvSpPr>
          <p:cNvPr id="593" name="Google Shape;593;p64"/>
          <p:cNvSpPr txBox="1"/>
          <p:nvPr>
            <p:ph idx="12" type="sldNum"/>
          </p:nvPr>
        </p:nvSpPr>
        <p:spPr>
          <a:xfrm>
            <a:off x="11034273" y="302063"/>
            <a:ext cx="729343" cy="380297"/>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82"/>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Background</a:t>
            </a:r>
            <a:endParaRPr/>
          </a:p>
        </p:txBody>
      </p:sp>
      <p:sp>
        <p:nvSpPr>
          <p:cNvPr id="712" name="Google Shape;712;p82"/>
          <p:cNvSpPr txBox="1"/>
          <p:nvPr>
            <p:ph idx="1" type="body"/>
          </p:nvPr>
        </p:nvSpPr>
        <p:spPr>
          <a:xfrm>
            <a:off x="838200" y="1166649"/>
            <a:ext cx="10515600" cy="4382700"/>
          </a:xfrm>
          <a:prstGeom prst="rect">
            <a:avLst/>
          </a:prstGeom>
        </p:spPr>
        <p:txBody>
          <a:bodyPr anchorCtr="0" anchor="t" bIns="45700" lIns="91425" spcFirstLastPara="1" rIns="91425" wrap="square" tIns="45700">
            <a:normAutofit/>
          </a:bodyPr>
          <a:lstStyle/>
          <a:p>
            <a:pPr indent="-406400" lvl="0" marL="457200" rtl="0" algn="l">
              <a:spcBef>
                <a:spcPts val="600"/>
              </a:spcBef>
              <a:spcAft>
                <a:spcPts val="0"/>
              </a:spcAft>
              <a:buSzPts val="2800"/>
              <a:buChar char="●"/>
            </a:pPr>
            <a:r>
              <a:rPr lang="en-US"/>
              <a:t>In previous meetings we have discussed whether and how the college and career readiness should be reflected in the state </a:t>
            </a:r>
            <a:r>
              <a:rPr lang="en-US"/>
              <a:t>accountability</a:t>
            </a:r>
            <a:r>
              <a:rPr lang="en-US"/>
              <a:t> model. </a:t>
            </a:r>
            <a:endParaRPr/>
          </a:p>
          <a:p>
            <a:pPr indent="-406400" lvl="0" marL="457200" rtl="0" algn="l">
              <a:spcBef>
                <a:spcPts val="0"/>
              </a:spcBef>
              <a:spcAft>
                <a:spcPts val="0"/>
              </a:spcAft>
              <a:buSzPts val="2800"/>
              <a:buChar char="●"/>
            </a:pPr>
            <a:r>
              <a:rPr lang="en-US"/>
              <a:t>The current model includes both acceleration, which incentivizes advanced course taking, and CCR, which incentivizes ACT/ WorkKeys performance </a:t>
            </a:r>
            <a:endParaRPr/>
          </a:p>
          <a:p>
            <a:pPr indent="-406400" lvl="0" marL="457200" rtl="0" algn="l">
              <a:spcBef>
                <a:spcPts val="0"/>
              </a:spcBef>
              <a:spcAft>
                <a:spcPts val="0"/>
              </a:spcAft>
              <a:buSzPts val="2800"/>
              <a:buChar char="●"/>
            </a:pPr>
            <a:r>
              <a:rPr lang="en-US"/>
              <a:t>The discussion has focused on combining these components and broadening the indicators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83"/>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Feedback from February </a:t>
            </a:r>
            <a:endParaRPr/>
          </a:p>
        </p:txBody>
      </p:sp>
      <p:sp>
        <p:nvSpPr>
          <p:cNvPr id="719" name="Google Shape;719;p83"/>
          <p:cNvSpPr txBox="1"/>
          <p:nvPr>
            <p:ph idx="1" type="body"/>
          </p:nvPr>
        </p:nvSpPr>
        <p:spPr>
          <a:xfrm>
            <a:off x="838200" y="1166649"/>
            <a:ext cx="10515600" cy="4382700"/>
          </a:xfrm>
          <a:prstGeom prst="rect">
            <a:avLst/>
          </a:prstGeom>
        </p:spPr>
        <p:txBody>
          <a:bodyPr anchorCtr="0" anchor="t" bIns="45700" lIns="91425" spcFirstLastPara="1" rIns="91425" wrap="square" tIns="45700">
            <a:normAutofit/>
          </a:bodyPr>
          <a:lstStyle/>
          <a:p>
            <a:pPr indent="-394215" lvl="0" marL="457200" rtl="0" algn="l">
              <a:lnSpc>
                <a:spcPct val="115000"/>
              </a:lnSpc>
              <a:spcBef>
                <a:spcPts val="0"/>
              </a:spcBef>
              <a:spcAft>
                <a:spcPts val="0"/>
              </a:spcAft>
              <a:buClr>
                <a:schemeClr val="dk1"/>
              </a:buClr>
              <a:buSzPts val="2608"/>
              <a:buChar char="●"/>
            </a:pPr>
            <a:r>
              <a:rPr lang="en-US" sz="2608">
                <a:solidFill>
                  <a:schemeClr val="dk1"/>
                </a:solidFill>
              </a:rPr>
              <a:t>Prioritize models that </a:t>
            </a:r>
            <a:r>
              <a:rPr lang="en-US" sz="2608">
                <a:solidFill>
                  <a:schemeClr val="dk1"/>
                </a:solidFill>
              </a:rPr>
              <a:t>include a broad range of measures</a:t>
            </a:r>
            <a:endParaRPr sz="2608">
              <a:solidFill>
                <a:schemeClr val="dk1"/>
              </a:solidFill>
            </a:endParaRPr>
          </a:p>
          <a:p>
            <a:pPr indent="-394215" lvl="0" marL="457200" rtl="0" algn="l">
              <a:lnSpc>
                <a:spcPct val="115000"/>
              </a:lnSpc>
              <a:spcBef>
                <a:spcPts val="0"/>
              </a:spcBef>
              <a:spcAft>
                <a:spcPts val="0"/>
              </a:spcAft>
              <a:buClr>
                <a:schemeClr val="dk1"/>
              </a:buClr>
              <a:buSzPts val="2608"/>
              <a:buChar char="●"/>
            </a:pPr>
            <a:r>
              <a:rPr lang="en-US" sz="2608">
                <a:solidFill>
                  <a:schemeClr val="dk1"/>
                </a:solidFill>
              </a:rPr>
              <a:t>Do not give more weight to test based measures </a:t>
            </a:r>
            <a:endParaRPr sz="2608">
              <a:solidFill>
                <a:schemeClr val="dk1"/>
              </a:solidFill>
            </a:endParaRPr>
          </a:p>
          <a:p>
            <a:pPr indent="-394215" lvl="0" marL="457200" rtl="0" algn="l">
              <a:lnSpc>
                <a:spcPct val="115000"/>
              </a:lnSpc>
              <a:spcBef>
                <a:spcPts val="0"/>
              </a:spcBef>
              <a:spcAft>
                <a:spcPts val="0"/>
              </a:spcAft>
              <a:buClr>
                <a:schemeClr val="dk1"/>
              </a:buClr>
              <a:buSzPts val="2608"/>
              <a:buChar char="●"/>
            </a:pPr>
            <a:r>
              <a:rPr lang="en-US" sz="2608">
                <a:solidFill>
                  <a:schemeClr val="dk1"/>
                </a:solidFill>
              </a:rPr>
              <a:t>Consider approaches that offer some flexibility/ choice </a:t>
            </a:r>
            <a:endParaRPr sz="2608">
              <a:solidFill>
                <a:schemeClr val="dk1"/>
              </a:solidFill>
            </a:endParaRPr>
          </a:p>
          <a:p>
            <a:pPr indent="-394215" lvl="0" marL="457200" rtl="0" algn="l">
              <a:lnSpc>
                <a:spcPct val="115000"/>
              </a:lnSpc>
              <a:spcBef>
                <a:spcPts val="0"/>
              </a:spcBef>
              <a:spcAft>
                <a:spcPts val="0"/>
              </a:spcAft>
              <a:buClr>
                <a:schemeClr val="dk1"/>
              </a:buClr>
              <a:buSzPts val="2608"/>
              <a:buChar char="●"/>
            </a:pPr>
            <a:r>
              <a:rPr lang="en-US" sz="2608">
                <a:solidFill>
                  <a:schemeClr val="dk1"/>
                </a:solidFill>
              </a:rPr>
              <a:t>Differentiate performance to the extent practicable (in lieu of ‘all or nothing)</a:t>
            </a:r>
            <a:endParaRPr sz="2608">
              <a:solidFill>
                <a:schemeClr val="dk1"/>
              </a:solidFill>
            </a:endParaRPr>
          </a:p>
          <a:p>
            <a:pPr indent="-394215" lvl="0" marL="457200" rtl="0" algn="l">
              <a:lnSpc>
                <a:spcPct val="115000"/>
              </a:lnSpc>
              <a:spcBef>
                <a:spcPts val="0"/>
              </a:spcBef>
              <a:spcAft>
                <a:spcPts val="0"/>
              </a:spcAft>
              <a:buClr>
                <a:schemeClr val="dk1"/>
              </a:buClr>
              <a:buSzPts val="2608"/>
              <a:buChar char="●"/>
            </a:pPr>
            <a:r>
              <a:rPr lang="en-US" sz="2608">
                <a:solidFill>
                  <a:schemeClr val="dk1"/>
                </a:solidFill>
              </a:rPr>
              <a:t>Consider adding diploma endorsements </a:t>
            </a:r>
            <a:endParaRPr sz="2608">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2008">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2108">
                <a:solidFill>
                  <a:schemeClr val="dk1"/>
                </a:solidFill>
              </a:rPr>
              <a:t> </a:t>
            </a:r>
            <a:endParaRPr sz="2108">
              <a:solidFill>
                <a:schemeClr val="dk1"/>
              </a:solidFill>
            </a:endParaRPr>
          </a:p>
          <a:p>
            <a:pPr indent="0" lvl="0" marL="0" rtl="0" algn="l">
              <a:spcBef>
                <a:spcPts val="600"/>
              </a:spcBef>
              <a:spcAft>
                <a:spcPts val="6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23" name="Shape 723"/>
        <p:cNvGrpSpPr/>
        <p:nvPr/>
      </p:nvGrpSpPr>
      <p:grpSpPr>
        <a:xfrm>
          <a:off x="0" y="0"/>
          <a:ext cx="0" cy="0"/>
          <a:chOff x="0" y="0"/>
          <a:chExt cx="0" cy="0"/>
        </a:xfrm>
      </p:grpSpPr>
      <p:sp>
        <p:nvSpPr>
          <p:cNvPr id="724" name="Google Shape;724;p84"/>
          <p:cNvSpPr txBox="1"/>
          <p:nvPr>
            <p:ph type="title"/>
          </p:nvPr>
        </p:nvSpPr>
        <p:spPr>
          <a:xfrm>
            <a:off x="412618" y="275585"/>
            <a:ext cx="10605900" cy="380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3B71"/>
              </a:buClr>
              <a:buSzPts val="2400"/>
              <a:buFont typeface="Arial"/>
              <a:buNone/>
            </a:pPr>
            <a:r>
              <a:rPr lang="en-US"/>
              <a:t>Indicators for High Schools and Districts</a:t>
            </a:r>
            <a:endParaRPr/>
          </a:p>
        </p:txBody>
      </p:sp>
      <p:graphicFrame>
        <p:nvGraphicFramePr>
          <p:cNvPr id="725" name="Google Shape;725;p84"/>
          <p:cNvGraphicFramePr/>
          <p:nvPr/>
        </p:nvGraphicFramePr>
        <p:xfrm>
          <a:off x="525183" y="856378"/>
          <a:ext cx="3000000" cy="3000000"/>
        </p:xfrm>
        <a:graphic>
          <a:graphicData uri="http://schemas.openxmlformats.org/drawingml/2006/table">
            <a:tbl>
              <a:tblPr>
                <a:noFill/>
                <a:tableStyleId>{8C7626C8-A471-496D-BED2-558AEDAC115E}</a:tableStyleId>
              </a:tblPr>
              <a:tblGrid>
                <a:gridCol w="1595250"/>
                <a:gridCol w="1595250"/>
                <a:gridCol w="1595250"/>
                <a:gridCol w="1595250"/>
                <a:gridCol w="1595250"/>
                <a:gridCol w="1595250"/>
                <a:gridCol w="1595250"/>
              </a:tblGrid>
              <a:tr h="455875">
                <a:tc>
                  <a:txBody>
                    <a:bodyPr/>
                    <a:lstStyle/>
                    <a:p>
                      <a:pPr indent="0" lvl="0" marL="0" marR="0" rtl="0" algn="ctr">
                        <a:spcBef>
                          <a:spcPts val="0"/>
                        </a:spcBef>
                        <a:spcAft>
                          <a:spcPts val="0"/>
                        </a:spcAft>
                        <a:buNone/>
                      </a:pPr>
                      <a:r>
                        <a:rPr b="1" lang="en-US" sz="1600">
                          <a:solidFill>
                            <a:srgbClr val="FFFFFF"/>
                          </a:solidFill>
                          <a:latin typeface="Calibri"/>
                          <a:ea typeface="Calibri"/>
                          <a:cs typeface="Calibri"/>
                          <a:sym typeface="Calibri"/>
                        </a:rPr>
                        <a:t>READING</a:t>
                      </a:r>
                      <a:endParaRPr sz="1600">
                        <a:latin typeface="Calibri"/>
                        <a:ea typeface="Calibri"/>
                        <a:cs typeface="Calibri"/>
                        <a:sym typeface="Calibri"/>
                      </a:endParaRPr>
                    </a:p>
                  </a:txBody>
                  <a:tcPr marT="30150" marB="30150" marR="59775" marL="59775" anchor="b">
                    <a:lnL cap="flat" cmpd="sng" w="12700">
                      <a:solidFill>
                        <a:srgbClr val="39A0BE"/>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rgbClr val="EE3A5A"/>
                      </a:solidFill>
                      <a:prstDash val="solid"/>
                      <a:round/>
                      <a:headEnd len="sm" w="sm" type="none"/>
                      <a:tailEnd len="sm" w="sm" type="none"/>
                    </a:lnT>
                    <a:lnB cap="flat" cmpd="sng" w="12700">
                      <a:solidFill>
                        <a:srgbClr val="39A0BE"/>
                      </a:solidFill>
                      <a:prstDash val="solid"/>
                      <a:round/>
                      <a:headEnd len="sm" w="sm" type="none"/>
                      <a:tailEnd len="sm" w="sm" type="none"/>
                    </a:lnB>
                    <a:solidFill>
                      <a:srgbClr val="39A0BE"/>
                    </a:solidFill>
                  </a:tcPr>
                </a:tc>
                <a:tc>
                  <a:txBody>
                    <a:bodyPr/>
                    <a:lstStyle/>
                    <a:p>
                      <a:pPr indent="0" lvl="0" marL="0" marR="0" rtl="0" algn="ctr">
                        <a:spcBef>
                          <a:spcPts val="0"/>
                        </a:spcBef>
                        <a:spcAft>
                          <a:spcPts val="0"/>
                        </a:spcAft>
                        <a:buNone/>
                      </a:pPr>
                      <a:r>
                        <a:rPr b="1" lang="en-US" sz="1600">
                          <a:solidFill>
                            <a:srgbClr val="FFFFFF"/>
                          </a:solidFill>
                          <a:latin typeface="Calibri"/>
                          <a:ea typeface="Calibri"/>
                          <a:cs typeface="Calibri"/>
                          <a:sym typeface="Calibri"/>
                        </a:rPr>
                        <a:t>MATH</a:t>
                      </a:r>
                      <a:endParaRPr sz="1600">
                        <a:latin typeface="Calibri"/>
                        <a:ea typeface="Calibri"/>
                        <a:cs typeface="Calibri"/>
                        <a:sym typeface="Calibri"/>
                      </a:endParaRPr>
                    </a:p>
                  </a:txBody>
                  <a:tcPr marT="30150" marB="30150" marR="59775" marL="5977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rgbClr val="EE3A5A"/>
                      </a:solidFill>
                      <a:prstDash val="solid"/>
                      <a:round/>
                      <a:headEnd len="sm" w="sm" type="none"/>
                      <a:tailEnd len="sm" w="sm" type="none"/>
                    </a:lnT>
                    <a:lnB cap="flat" cmpd="sng" w="12700">
                      <a:solidFill>
                        <a:srgbClr val="A74A7A"/>
                      </a:solidFill>
                      <a:prstDash val="solid"/>
                      <a:round/>
                      <a:headEnd len="sm" w="sm" type="none"/>
                      <a:tailEnd len="sm" w="sm" type="none"/>
                    </a:lnB>
                    <a:solidFill>
                      <a:srgbClr val="A74A7A"/>
                    </a:solidFill>
                  </a:tcPr>
                </a:tc>
                <a:tc>
                  <a:txBody>
                    <a:bodyPr/>
                    <a:lstStyle/>
                    <a:p>
                      <a:pPr indent="0" lvl="0" marL="0" marR="0" rtl="0" algn="ctr">
                        <a:spcBef>
                          <a:spcPts val="0"/>
                        </a:spcBef>
                        <a:spcAft>
                          <a:spcPts val="0"/>
                        </a:spcAft>
                        <a:buNone/>
                      </a:pPr>
                      <a:r>
                        <a:rPr b="1" lang="en-US" sz="1600">
                          <a:solidFill>
                            <a:srgbClr val="FFFFFF"/>
                          </a:solidFill>
                          <a:latin typeface="Calibri"/>
                          <a:ea typeface="Calibri"/>
                          <a:cs typeface="Calibri"/>
                          <a:sym typeface="Calibri"/>
                        </a:rPr>
                        <a:t>OTHER SUBJECTS</a:t>
                      </a:r>
                      <a:endParaRPr sz="1600">
                        <a:latin typeface="Calibri"/>
                        <a:ea typeface="Calibri"/>
                        <a:cs typeface="Calibri"/>
                        <a:sym typeface="Calibri"/>
                      </a:endParaRPr>
                    </a:p>
                  </a:txBody>
                  <a:tcPr marT="30150" marB="30150" marR="59775" marL="5977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rgbClr val="EE3A5A"/>
                      </a:solidFill>
                      <a:prstDash val="solid"/>
                      <a:round/>
                      <a:headEnd len="sm" w="sm" type="none"/>
                      <a:tailEnd len="sm" w="sm" type="none"/>
                    </a:lnT>
                    <a:lnB cap="flat" cmpd="sng" w="12700">
                      <a:solidFill>
                        <a:srgbClr val="F3A51D"/>
                      </a:solidFill>
                      <a:prstDash val="solid"/>
                      <a:round/>
                      <a:headEnd len="sm" w="sm" type="none"/>
                      <a:tailEnd len="sm" w="sm" type="none"/>
                    </a:lnB>
                    <a:solidFill>
                      <a:srgbClr val="F3A51D"/>
                    </a:solidFill>
                  </a:tcPr>
                </a:tc>
                <a:tc>
                  <a:txBody>
                    <a:bodyPr/>
                    <a:lstStyle/>
                    <a:p>
                      <a:pPr indent="0" lvl="0" marL="0" marR="0" rtl="0" algn="ctr">
                        <a:spcBef>
                          <a:spcPts val="0"/>
                        </a:spcBef>
                        <a:spcAft>
                          <a:spcPts val="0"/>
                        </a:spcAft>
                        <a:buNone/>
                      </a:pPr>
                      <a:r>
                        <a:rPr b="1" lang="en-US" sz="1600">
                          <a:solidFill>
                            <a:srgbClr val="FFFFFF"/>
                          </a:solidFill>
                          <a:latin typeface="Calibri"/>
                          <a:ea typeface="Calibri"/>
                          <a:cs typeface="Calibri"/>
                          <a:sym typeface="Calibri"/>
                        </a:rPr>
                        <a:t>GRADUATION </a:t>
                      </a:r>
                      <a:br>
                        <a:rPr b="1" lang="en-US" sz="1600">
                          <a:solidFill>
                            <a:srgbClr val="FFFFFF"/>
                          </a:solidFill>
                          <a:latin typeface="Calibri"/>
                          <a:ea typeface="Calibri"/>
                          <a:cs typeface="Calibri"/>
                          <a:sym typeface="Calibri"/>
                        </a:rPr>
                      </a:br>
                      <a:r>
                        <a:rPr b="1" lang="en-US" sz="1600">
                          <a:solidFill>
                            <a:srgbClr val="FFFFFF"/>
                          </a:solidFill>
                          <a:latin typeface="Calibri"/>
                          <a:ea typeface="Calibri"/>
                          <a:cs typeface="Calibri"/>
                          <a:sym typeface="Calibri"/>
                        </a:rPr>
                        <a:t>4-YEAR</a:t>
                      </a:r>
                      <a:endParaRPr sz="1600">
                        <a:latin typeface="Calibri"/>
                        <a:ea typeface="Calibri"/>
                        <a:cs typeface="Calibri"/>
                        <a:sym typeface="Calibri"/>
                      </a:endParaRPr>
                    </a:p>
                  </a:txBody>
                  <a:tcPr marT="30150" marB="30150" marR="59775" marL="5977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rgbClr val="EE3A5A"/>
                      </a:solidFill>
                      <a:prstDash val="solid"/>
                      <a:round/>
                      <a:headEnd len="sm" w="sm" type="none"/>
                      <a:tailEnd len="sm" w="sm" type="none"/>
                    </a:lnT>
                    <a:lnB cap="flat" cmpd="sng" w="12700">
                      <a:solidFill>
                        <a:srgbClr val="5EAADE"/>
                      </a:solidFill>
                      <a:prstDash val="solid"/>
                      <a:round/>
                      <a:headEnd len="sm" w="sm" type="none"/>
                      <a:tailEnd len="sm" w="sm" type="none"/>
                    </a:lnB>
                    <a:solidFill>
                      <a:srgbClr val="5EAADE"/>
                    </a:solidFill>
                  </a:tcPr>
                </a:tc>
                <a:tc>
                  <a:txBody>
                    <a:bodyPr/>
                    <a:lstStyle/>
                    <a:p>
                      <a:pPr indent="0" lvl="0" marL="0" marR="0" rtl="0" algn="ctr">
                        <a:spcBef>
                          <a:spcPts val="0"/>
                        </a:spcBef>
                        <a:spcAft>
                          <a:spcPts val="0"/>
                        </a:spcAft>
                        <a:buNone/>
                      </a:pPr>
                      <a:r>
                        <a:rPr b="1" lang="en-US" sz="1600">
                          <a:solidFill>
                            <a:srgbClr val="FFFFFF"/>
                          </a:solidFill>
                          <a:latin typeface="Calibri"/>
                          <a:ea typeface="Calibri"/>
                          <a:cs typeface="Calibri"/>
                          <a:sym typeface="Calibri"/>
                        </a:rPr>
                        <a:t>ACCELERATION</a:t>
                      </a:r>
                      <a:endParaRPr sz="1600">
                        <a:latin typeface="Calibri"/>
                        <a:ea typeface="Calibri"/>
                        <a:cs typeface="Calibri"/>
                        <a:sym typeface="Calibri"/>
                      </a:endParaRPr>
                    </a:p>
                  </a:txBody>
                  <a:tcPr marT="30150" marB="30150" marR="59775" marL="59775" anchor="b">
                    <a:lnL cap="flat" cmpd="sng" w="28575">
                      <a:solidFill>
                        <a:srgbClr val="FFFFFF"/>
                      </a:solidFill>
                      <a:prstDash val="solid"/>
                      <a:round/>
                      <a:headEnd len="sm" w="sm" type="none"/>
                      <a:tailEnd len="sm" w="sm" type="none"/>
                    </a:lnL>
                    <a:lnR cap="flat" cmpd="sng" w="12700">
                      <a:solidFill>
                        <a:srgbClr val="F3A51D"/>
                      </a:solidFill>
                      <a:prstDash val="solid"/>
                      <a:round/>
                      <a:headEnd len="sm" w="sm" type="none"/>
                      <a:tailEnd len="sm" w="sm" type="none"/>
                    </a:lnR>
                    <a:lnT cap="flat" cmpd="sng" w="12700">
                      <a:solidFill>
                        <a:srgbClr val="EE3A5A"/>
                      </a:solidFill>
                      <a:prstDash val="solid"/>
                      <a:round/>
                      <a:headEnd len="sm" w="sm" type="none"/>
                      <a:tailEnd len="sm" w="sm" type="none"/>
                    </a:lnT>
                    <a:lnB cap="flat" cmpd="sng" w="12700">
                      <a:solidFill>
                        <a:srgbClr val="68C7C3"/>
                      </a:solidFill>
                      <a:prstDash val="solid"/>
                      <a:round/>
                      <a:headEnd len="sm" w="sm" type="none"/>
                      <a:tailEnd len="sm" w="sm" type="none"/>
                    </a:lnB>
                    <a:solidFill>
                      <a:srgbClr val="68C7C3"/>
                    </a:solidFill>
                  </a:tcPr>
                </a:tc>
                <a:tc>
                  <a:txBody>
                    <a:bodyPr/>
                    <a:lstStyle/>
                    <a:p>
                      <a:pPr indent="0" lvl="0" marL="0" marR="0" rtl="0" algn="ctr">
                        <a:spcBef>
                          <a:spcPts val="0"/>
                        </a:spcBef>
                        <a:spcAft>
                          <a:spcPts val="0"/>
                        </a:spcAft>
                        <a:buNone/>
                      </a:pPr>
                      <a:r>
                        <a:rPr b="1" lang="en-US" sz="1600">
                          <a:solidFill>
                            <a:srgbClr val="FFFFFF"/>
                          </a:solidFill>
                          <a:latin typeface="Calibri"/>
                          <a:ea typeface="Calibri"/>
                          <a:cs typeface="Calibri"/>
                          <a:sym typeface="Calibri"/>
                        </a:rPr>
                        <a:t>COLLEGE &amp; CAREER READINESS</a:t>
                      </a:r>
                      <a:endParaRPr sz="1600">
                        <a:latin typeface="Calibri"/>
                        <a:ea typeface="Calibri"/>
                        <a:cs typeface="Calibri"/>
                        <a:sym typeface="Calibri"/>
                      </a:endParaRPr>
                    </a:p>
                  </a:txBody>
                  <a:tcPr marT="30150" marB="30150" marR="59775" marL="59775" anchor="b">
                    <a:lnL cap="flat" cmpd="sng" w="12700">
                      <a:solidFill>
                        <a:srgbClr val="F3A51D"/>
                      </a:solidFill>
                      <a:prstDash val="solid"/>
                      <a:round/>
                      <a:headEnd len="sm" w="sm" type="none"/>
                      <a:tailEnd len="sm" w="sm" type="none"/>
                    </a:lnL>
                    <a:lnR cap="flat" cmpd="sng" w="12700">
                      <a:solidFill>
                        <a:srgbClr val="F3A51D"/>
                      </a:solidFill>
                      <a:prstDash val="solid"/>
                      <a:round/>
                      <a:headEnd len="sm" w="sm" type="none"/>
                      <a:tailEnd len="sm" w="sm" type="none"/>
                    </a:lnR>
                    <a:lnT cap="flat" cmpd="sng" w="12700">
                      <a:solidFill>
                        <a:srgbClr val="EE3A5A"/>
                      </a:solidFill>
                      <a:prstDash val="solid"/>
                      <a:round/>
                      <a:headEnd len="sm" w="sm" type="none"/>
                      <a:tailEnd len="sm" w="sm" type="none"/>
                    </a:lnT>
                    <a:lnB cap="flat" cmpd="sng" w="12700">
                      <a:solidFill>
                        <a:srgbClr val="003B70"/>
                      </a:solidFill>
                      <a:prstDash val="solid"/>
                      <a:round/>
                      <a:headEnd len="sm" w="sm" type="none"/>
                      <a:tailEnd len="sm" w="sm" type="none"/>
                    </a:lnB>
                    <a:solidFill>
                      <a:srgbClr val="404040"/>
                    </a:solidFill>
                  </a:tcPr>
                </a:tc>
                <a:tc>
                  <a:txBody>
                    <a:bodyPr/>
                    <a:lstStyle/>
                    <a:p>
                      <a:pPr indent="0" lvl="0" marL="0" marR="0" rtl="0" algn="ctr">
                        <a:spcBef>
                          <a:spcPts val="0"/>
                        </a:spcBef>
                        <a:spcAft>
                          <a:spcPts val="0"/>
                        </a:spcAft>
                        <a:buNone/>
                      </a:pPr>
                      <a:r>
                        <a:rPr b="1" lang="en-US" sz="1600">
                          <a:solidFill>
                            <a:srgbClr val="FFFFFF"/>
                          </a:solidFill>
                          <a:latin typeface="Calibri"/>
                          <a:ea typeface="Calibri"/>
                          <a:cs typeface="Calibri"/>
                          <a:sym typeface="Calibri"/>
                        </a:rPr>
                        <a:t>ENGLISH LANGUAGE PROGRESS</a:t>
                      </a:r>
                      <a:endParaRPr sz="1600">
                        <a:latin typeface="Calibri"/>
                        <a:ea typeface="Calibri"/>
                        <a:cs typeface="Calibri"/>
                        <a:sym typeface="Calibri"/>
                      </a:endParaRPr>
                    </a:p>
                  </a:txBody>
                  <a:tcPr marT="30150" marB="30150" marR="59775" marL="59775" anchor="b">
                    <a:lnL cap="flat" cmpd="sng" w="12700">
                      <a:solidFill>
                        <a:srgbClr val="F3A51D"/>
                      </a:solidFill>
                      <a:prstDash val="solid"/>
                      <a:round/>
                      <a:headEnd len="sm" w="sm" type="none"/>
                      <a:tailEnd len="sm" w="sm" type="none"/>
                    </a:lnL>
                    <a:lnR cap="flat" cmpd="sng" w="12700">
                      <a:solidFill>
                        <a:srgbClr val="F3A51D"/>
                      </a:solidFill>
                      <a:prstDash val="solid"/>
                      <a:round/>
                      <a:headEnd len="sm" w="sm" type="none"/>
                      <a:tailEnd len="sm" w="sm" type="none"/>
                    </a:lnR>
                    <a:lnT cap="flat" cmpd="sng" w="12700">
                      <a:solidFill>
                        <a:srgbClr val="EE3A5A"/>
                      </a:solidFill>
                      <a:prstDash val="solid"/>
                      <a:round/>
                      <a:headEnd len="sm" w="sm" type="none"/>
                      <a:tailEnd len="sm" w="sm" type="none"/>
                    </a:lnT>
                    <a:lnB cap="flat" cmpd="sng" w="12700">
                      <a:solidFill>
                        <a:srgbClr val="003B70"/>
                      </a:solidFill>
                      <a:prstDash val="solid"/>
                      <a:round/>
                      <a:headEnd len="sm" w="sm" type="none"/>
                      <a:tailEnd len="sm" w="sm" type="none"/>
                    </a:lnB>
                    <a:solidFill>
                      <a:srgbClr val="003B70"/>
                    </a:solidFill>
                  </a:tcPr>
                </a:tc>
              </a:tr>
              <a:tr h="1562625">
                <a:tc>
                  <a:txBody>
                    <a:bodyPr/>
                    <a:lstStyle/>
                    <a:p>
                      <a:pPr indent="0" lvl="0" marL="0" marR="0" rtl="0" algn="ctr">
                        <a:lnSpc>
                          <a:spcPct val="115000"/>
                        </a:lnSpc>
                        <a:spcBef>
                          <a:spcPts val="0"/>
                        </a:spcBef>
                        <a:spcAft>
                          <a:spcPts val="0"/>
                        </a:spcAft>
                        <a:buNone/>
                      </a:pPr>
                      <a:r>
                        <a:rPr lang="en-US" sz="1800">
                          <a:solidFill>
                            <a:srgbClr val="404040"/>
                          </a:solidFill>
                          <a:latin typeface="Georgia"/>
                          <a:ea typeface="Georgia"/>
                          <a:cs typeface="Georgia"/>
                          <a:sym typeface="Georgia"/>
                        </a:rPr>
                        <a:t>Proficiency</a:t>
                      </a:r>
                      <a:br>
                        <a:rPr lang="en-US" sz="1800">
                          <a:solidFill>
                            <a:srgbClr val="404040"/>
                          </a:solidFill>
                          <a:latin typeface="Georgia"/>
                          <a:ea typeface="Georgia"/>
                          <a:cs typeface="Georgia"/>
                          <a:sym typeface="Georgia"/>
                        </a:rPr>
                      </a:br>
                      <a:r>
                        <a:rPr b="1" lang="en-US" sz="1800">
                          <a:solidFill>
                            <a:srgbClr val="39A0BE"/>
                          </a:solidFill>
                          <a:latin typeface="Calibri"/>
                          <a:ea typeface="Calibri"/>
                          <a:cs typeface="Calibri"/>
                          <a:sym typeface="Calibri"/>
                        </a:rPr>
                        <a:t>95 </a:t>
                      </a:r>
                      <a:r>
                        <a:rPr b="1" lang="en-US" sz="1800" cap="small">
                          <a:solidFill>
                            <a:srgbClr val="39A0BE"/>
                          </a:solidFill>
                          <a:latin typeface="Calibri"/>
                          <a:ea typeface="Calibri"/>
                          <a:cs typeface="Calibri"/>
                          <a:sym typeface="Calibri"/>
                        </a:rPr>
                        <a:t>pts</a:t>
                      </a:r>
                      <a:endParaRPr sz="1800">
                        <a:latin typeface="Calibri"/>
                        <a:ea typeface="Calibri"/>
                        <a:cs typeface="Calibri"/>
                        <a:sym typeface="Calibri"/>
                      </a:endParaRPr>
                    </a:p>
                  </a:txBody>
                  <a:tcPr marT="30150" marB="30150" marR="59775" marL="59775" anchor="ctr">
                    <a:lnL cap="flat" cmpd="sng" w="12700">
                      <a:solidFill>
                        <a:srgbClr val="CDDFE9"/>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rgbClr val="39A0BE"/>
                      </a:solidFill>
                      <a:prstDash val="solid"/>
                      <a:round/>
                      <a:headEnd len="sm" w="sm" type="none"/>
                      <a:tailEnd len="sm" w="sm" type="none"/>
                    </a:lnT>
                    <a:lnB cap="flat" cmpd="sng" w="12700">
                      <a:solidFill>
                        <a:srgbClr val="39A0BE"/>
                      </a:solidFill>
                      <a:prstDash val="solid"/>
                      <a:round/>
                      <a:headEnd len="sm" w="sm" type="none"/>
                      <a:tailEnd len="sm" w="sm" type="none"/>
                    </a:lnB>
                    <a:solidFill>
                      <a:srgbClr val="CDDFE9"/>
                    </a:solidFill>
                  </a:tcPr>
                </a:tc>
                <a:tc>
                  <a:txBody>
                    <a:bodyPr/>
                    <a:lstStyle/>
                    <a:p>
                      <a:pPr indent="0" lvl="0" marL="0" marR="0" rtl="0" algn="ctr">
                        <a:lnSpc>
                          <a:spcPct val="115000"/>
                        </a:lnSpc>
                        <a:spcBef>
                          <a:spcPts val="0"/>
                        </a:spcBef>
                        <a:spcAft>
                          <a:spcPts val="0"/>
                        </a:spcAft>
                        <a:buNone/>
                      </a:pPr>
                      <a:r>
                        <a:rPr lang="en-US" sz="1800">
                          <a:solidFill>
                            <a:srgbClr val="404040"/>
                          </a:solidFill>
                          <a:latin typeface="Georgia"/>
                          <a:ea typeface="Georgia"/>
                          <a:cs typeface="Georgia"/>
                          <a:sym typeface="Georgia"/>
                        </a:rPr>
                        <a:t>Proficiency</a:t>
                      </a:r>
                      <a:br>
                        <a:rPr lang="en-US" sz="1800">
                          <a:solidFill>
                            <a:srgbClr val="404040"/>
                          </a:solidFill>
                          <a:latin typeface="Georgia"/>
                          <a:ea typeface="Georgia"/>
                          <a:cs typeface="Georgia"/>
                          <a:sym typeface="Georgia"/>
                        </a:rPr>
                      </a:br>
                      <a:r>
                        <a:rPr b="1" lang="en-US" sz="1800">
                          <a:solidFill>
                            <a:srgbClr val="A74A7A"/>
                          </a:solidFill>
                          <a:latin typeface="Calibri"/>
                          <a:ea typeface="Calibri"/>
                          <a:cs typeface="Calibri"/>
                          <a:sym typeface="Calibri"/>
                        </a:rPr>
                        <a:t>95 </a:t>
                      </a:r>
                      <a:r>
                        <a:rPr b="1" lang="en-US" sz="1800" cap="small">
                          <a:solidFill>
                            <a:srgbClr val="A74A7A"/>
                          </a:solidFill>
                          <a:latin typeface="Calibri"/>
                          <a:ea typeface="Calibri"/>
                          <a:cs typeface="Calibri"/>
                          <a:sym typeface="Calibri"/>
                        </a:rPr>
                        <a:t>pts</a:t>
                      </a:r>
                      <a:endParaRPr sz="1800">
                        <a:latin typeface="Calibri"/>
                        <a:ea typeface="Calibri"/>
                        <a:cs typeface="Calibri"/>
                        <a:sym typeface="Calibri"/>
                      </a:endParaRPr>
                    </a:p>
                  </a:txBody>
                  <a:tcPr marT="30150" marB="30150" marR="59775" marL="5977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rgbClr val="A74A7A"/>
                      </a:solidFill>
                      <a:prstDash val="solid"/>
                      <a:round/>
                      <a:headEnd len="sm" w="sm" type="none"/>
                      <a:tailEnd len="sm" w="sm" type="none"/>
                    </a:lnT>
                    <a:lnB cap="flat" cmpd="sng" w="12700">
                      <a:solidFill>
                        <a:srgbClr val="A74A7A"/>
                      </a:solidFill>
                      <a:prstDash val="solid"/>
                      <a:round/>
                      <a:headEnd len="sm" w="sm" type="none"/>
                      <a:tailEnd len="sm" w="sm" type="none"/>
                    </a:lnB>
                    <a:solidFill>
                      <a:srgbClr val="E1C8D2"/>
                    </a:solidFill>
                  </a:tcPr>
                </a:tc>
                <a:tc>
                  <a:txBody>
                    <a:bodyPr/>
                    <a:lstStyle/>
                    <a:p>
                      <a:pPr indent="0" lvl="0" marL="0" marR="0" rtl="0" algn="ctr">
                        <a:lnSpc>
                          <a:spcPct val="115000"/>
                        </a:lnSpc>
                        <a:spcBef>
                          <a:spcPts val="0"/>
                        </a:spcBef>
                        <a:spcAft>
                          <a:spcPts val="0"/>
                        </a:spcAft>
                        <a:buNone/>
                      </a:pPr>
                      <a:r>
                        <a:rPr lang="en-US" sz="1800">
                          <a:solidFill>
                            <a:srgbClr val="404040"/>
                          </a:solidFill>
                          <a:latin typeface="Georgia"/>
                          <a:ea typeface="Georgia"/>
                          <a:cs typeface="Georgia"/>
                          <a:sym typeface="Georgia"/>
                        </a:rPr>
                        <a:t>Science</a:t>
                      </a:r>
                      <a:br>
                        <a:rPr lang="en-US" sz="1800">
                          <a:solidFill>
                            <a:srgbClr val="404040"/>
                          </a:solidFill>
                          <a:latin typeface="Georgia"/>
                          <a:ea typeface="Georgia"/>
                          <a:cs typeface="Georgia"/>
                          <a:sym typeface="Georgia"/>
                        </a:rPr>
                      </a:br>
                      <a:r>
                        <a:rPr lang="en-US" sz="1800">
                          <a:solidFill>
                            <a:srgbClr val="404040"/>
                          </a:solidFill>
                          <a:latin typeface="Georgia"/>
                          <a:ea typeface="Georgia"/>
                          <a:cs typeface="Georgia"/>
                          <a:sym typeface="Georgia"/>
                        </a:rPr>
                        <a:t>Proficiency</a:t>
                      </a:r>
                      <a:br>
                        <a:rPr lang="en-US" sz="1800">
                          <a:solidFill>
                            <a:srgbClr val="404040"/>
                          </a:solidFill>
                          <a:latin typeface="Georgia"/>
                          <a:ea typeface="Georgia"/>
                          <a:cs typeface="Georgia"/>
                          <a:sym typeface="Georgia"/>
                        </a:rPr>
                      </a:br>
                      <a:r>
                        <a:rPr b="1" lang="en-US" sz="1800">
                          <a:solidFill>
                            <a:srgbClr val="F3A51D"/>
                          </a:solidFill>
                          <a:latin typeface="Calibri"/>
                          <a:ea typeface="Calibri"/>
                          <a:cs typeface="Calibri"/>
                          <a:sym typeface="Calibri"/>
                        </a:rPr>
                        <a:t>47.5 </a:t>
                      </a:r>
                      <a:r>
                        <a:rPr b="1" lang="en-US" sz="1800" cap="small">
                          <a:solidFill>
                            <a:srgbClr val="F3A51D"/>
                          </a:solidFill>
                          <a:latin typeface="Calibri"/>
                          <a:ea typeface="Calibri"/>
                          <a:cs typeface="Calibri"/>
                          <a:sym typeface="Calibri"/>
                        </a:rPr>
                        <a:t>pts</a:t>
                      </a:r>
                      <a:endParaRPr sz="1800">
                        <a:latin typeface="Calibri"/>
                        <a:ea typeface="Calibri"/>
                        <a:cs typeface="Calibri"/>
                        <a:sym typeface="Calibri"/>
                      </a:endParaRPr>
                    </a:p>
                  </a:txBody>
                  <a:tcPr marT="30150" marB="30150" marR="59775" marL="5977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rgbClr val="F3A51D"/>
                      </a:solidFill>
                      <a:prstDash val="solid"/>
                      <a:round/>
                      <a:headEnd len="sm" w="sm" type="none"/>
                      <a:tailEnd len="sm" w="sm" type="none"/>
                    </a:lnT>
                    <a:lnB cap="flat" cmpd="sng" w="12700">
                      <a:solidFill>
                        <a:srgbClr val="F3A51D"/>
                      </a:solidFill>
                      <a:prstDash val="solid"/>
                      <a:round/>
                      <a:headEnd len="sm" w="sm" type="none"/>
                      <a:tailEnd len="sm" w="sm" type="none"/>
                    </a:lnB>
                    <a:solidFill>
                      <a:srgbClr val="FCE4C1"/>
                    </a:solidFill>
                  </a:tcPr>
                </a:tc>
                <a:tc>
                  <a:txBody>
                    <a:bodyPr/>
                    <a:lstStyle/>
                    <a:p>
                      <a:pPr indent="0" lvl="0" marL="0" marR="0" rtl="0" algn="ctr">
                        <a:lnSpc>
                          <a:spcPct val="115000"/>
                        </a:lnSpc>
                        <a:spcBef>
                          <a:spcPts val="0"/>
                        </a:spcBef>
                        <a:spcAft>
                          <a:spcPts val="0"/>
                        </a:spcAft>
                        <a:buNone/>
                      </a:pPr>
                      <a:r>
                        <a:rPr lang="en-US" sz="1800">
                          <a:solidFill>
                            <a:srgbClr val="404040"/>
                          </a:solidFill>
                          <a:latin typeface="Georgia"/>
                          <a:ea typeface="Georgia"/>
                          <a:cs typeface="Georgia"/>
                          <a:sym typeface="Georgia"/>
                        </a:rPr>
                        <a:t>4-year Cohort Rate</a:t>
                      </a:r>
                      <a:br>
                        <a:rPr lang="en-US" sz="1800">
                          <a:solidFill>
                            <a:srgbClr val="404040"/>
                          </a:solidFill>
                          <a:latin typeface="Georgia"/>
                          <a:ea typeface="Georgia"/>
                          <a:cs typeface="Georgia"/>
                          <a:sym typeface="Georgia"/>
                        </a:rPr>
                      </a:br>
                      <a:r>
                        <a:rPr b="1" lang="en-US" sz="1800">
                          <a:solidFill>
                            <a:srgbClr val="5EAADE"/>
                          </a:solidFill>
                          <a:latin typeface="Calibri"/>
                          <a:ea typeface="Calibri"/>
                          <a:cs typeface="Calibri"/>
                          <a:sym typeface="Calibri"/>
                        </a:rPr>
                        <a:t>190 </a:t>
                      </a:r>
                      <a:r>
                        <a:rPr b="1" lang="en-US" sz="1800" cap="small">
                          <a:solidFill>
                            <a:srgbClr val="5EAADE"/>
                          </a:solidFill>
                          <a:latin typeface="Calibri"/>
                          <a:ea typeface="Calibri"/>
                          <a:cs typeface="Calibri"/>
                          <a:sym typeface="Calibri"/>
                        </a:rPr>
                        <a:t>pts</a:t>
                      </a:r>
                      <a:endParaRPr sz="1800">
                        <a:latin typeface="Calibri"/>
                        <a:ea typeface="Calibri"/>
                        <a:cs typeface="Calibri"/>
                        <a:sym typeface="Calibri"/>
                      </a:endParaRPr>
                    </a:p>
                  </a:txBody>
                  <a:tcPr marT="30150" marB="30150" marR="59775" marL="5977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rgbClr val="5EAADE"/>
                      </a:solidFill>
                      <a:prstDash val="solid"/>
                      <a:round/>
                      <a:headEnd len="sm" w="sm" type="none"/>
                      <a:tailEnd len="sm" w="sm" type="none"/>
                    </a:lnT>
                    <a:lnB cap="flat" cmpd="sng" w="12700">
                      <a:solidFill>
                        <a:srgbClr val="5EAADE"/>
                      </a:solidFill>
                      <a:prstDash val="solid"/>
                      <a:round/>
                      <a:headEnd len="sm" w="sm" type="none"/>
                      <a:tailEnd len="sm" w="sm" type="none"/>
                    </a:lnB>
                    <a:solidFill>
                      <a:srgbClr val="CCDFF3"/>
                    </a:solidFill>
                  </a:tcPr>
                </a:tc>
                <a:tc>
                  <a:txBody>
                    <a:bodyPr/>
                    <a:lstStyle/>
                    <a:p>
                      <a:pPr indent="0" lvl="0" marL="0" marR="0" rtl="0" algn="ctr">
                        <a:lnSpc>
                          <a:spcPct val="115000"/>
                        </a:lnSpc>
                        <a:spcBef>
                          <a:spcPts val="0"/>
                        </a:spcBef>
                        <a:spcAft>
                          <a:spcPts val="0"/>
                        </a:spcAft>
                        <a:buNone/>
                      </a:pPr>
                      <a:r>
                        <a:rPr lang="en-US" sz="1800">
                          <a:solidFill>
                            <a:srgbClr val="404040"/>
                          </a:solidFill>
                          <a:latin typeface="Georgia"/>
                          <a:ea typeface="Georgia"/>
                          <a:cs typeface="Georgia"/>
                          <a:sym typeface="Georgia"/>
                        </a:rPr>
                        <a:t>Performance</a:t>
                      </a:r>
                      <a:br>
                        <a:rPr lang="en-US" sz="1800">
                          <a:solidFill>
                            <a:srgbClr val="404040"/>
                          </a:solidFill>
                          <a:latin typeface="Georgia"/>
                          <a:ea typeface="Georgia"/>
                          <a:cs typeface="Georgia"/>
                          <a:sym typeface="Georgia"/>
                        </a:rPr>
                      </a:br>
                      <a:r>
                        <a:rPr b="1" lang="en-US" sz="1800" cap="small">
                          <a:solidFill>
                            <a:srgbClr val="68C7C3"/>
                          </a:solidFill>
                          <a:latin typeface="Calibri"/>
                          <a:ea typeface="Calibri"/>
                          <a:cs typeface="Calibri"/>
                          <a:sym typeface="Calibri"/>
                        </a:rPr>
                        <a:t>23.75 pts</a:t>
                      </a:r>
                      <a:endParaRPr sz="1800">
                        <a:latin typeface="Calibri"/>
                        <a:ea typeface="Calibri"/>
                        <a:cs typeface="Calibri"/>
                        <a:sym typeface="Calibri"/>
                      </a:endParaRPr>
                    </a:p>
                  </a:txBody>
                  <a:tcPr marT="30150" marB="30150" marR="59775" marL="59775" anchor="ctr">
                    <a:lnL cap="flat" cmpd="sng" w="28575">
                      <a:solidFill>
                        <a:srgbClr val="FFFFFF"/>
                      </a:solidFill>
                      <a:prstDash val="solid"/>
                      <a:round/>
                      <a:headEnd len="sm" w="sm" type="none"/>
                      <a:tailEnd len="sm" w="sm" type="none"/>
                    </a:lnL>
                    <a:lnR cap="flat" cmpd="sng" w="12700">
                      <a:solidFill>
                        <a:srgbClr val="FCE4C1"/>
                      </a:solidFill>
                      <a:prstDash val="solid"/>
                      <a:round/>
                      <a:headEnd len="sm" w="sm" type="none"/>
                      <a:tailEnd len="sm" w="sm" type="none"/>
                    </a:lnR>
                    <a:lnT cap="flat" cmpd="sng" w="12700">
                      <a:solidFill>
                        <a:srgbClr val="68C7C3"/>
                      </a:solidFill>
                      <a:prstDash val="solid"/>
                      <a:round/>
                      <a:headEnd len="sm" w="sm" type="none"/>
                      <a:tailEnd len="sm" w="sm" type="none"/>
                    </a:lnT>
                    <a:lnB cap="flat" cmpd="sng" w="12700">
                      <a:solidFill>
                        <a:srgbClr val="68C7C3"/>
                      </a:solidFill>
                      <a:prstDash val="solid"/>
                      <a:round/>
                      <a:headEnd len="sm" w="sm" type="none"/>
                      <a:tailEnd len="sm" w="sm" type="none"/>
                    </a:lnB>
                    <a:solidFill>
                      <a:srgbClr val="D1EBE9"/>
                    </a:solidFill>
                  </a:tcPr>
                </a:tc>
                <a:tc>
                  <a:txBody>
                    <a:bodyPr/>
                    <a:lstStyle/>
                    <a:p>
                      <a:pPr indent="0" lvl="0" marL="0" marR="0" rtl="0" algn="ctr">
                        <a:lnSpc>
                          <a:spcPct val="115000"/>
                        </a:lnSpc>
                        <a:spcBef>
                          <a:spcPts val="0"/>
                        </a:spcBef>
                        <a:spcAft>
                          <a:spcPts val="0"/>
                        </a:spcAft>
                        <a:buNone/>
                      </a:pPr>
                      <a:r>
                        <a:rPr lang="en-US" sz="1800">
                          <a:solidFill>
                            <a:srgbClr val="404040"/>
                          </a:solidFill>
                          <a:latin typeface="Georgia"/>
                          <a:ea typeface="Georgia"/>
                          <a:cs typeface="Georgia"/>
                          <a:sym typeface="Georgia"/>
                        </a:rPr>
                        <a:t>ACT </a:t>
                      </a:r>
                      <a:br>
                        <a:rPr lang="en-US" sz="1800">
                          <a:solidFill>
                            <a:srgbClr val="404040"/>
                          </a:solidFill>
                          <a:latin typeface="Georgia"/>
                          <a:ea typeface="Georgia"/>
                          <a:cs typeface="Georgia"/>
                          <a:sym typeface="Georgia"/>
                        </a:rPr>
                      </a:br>
                      <a:r>
                        <a:rPr lang="en-US" sz="1800">
                          <a:solidFill>
                            <a:srgbClr val="404040"/>
                          </a:solidFill>
                          <a:latin typeface="Georgia"/>
                          <a:ea typeface="Georgia"/>
                          <a:cs typeface="Georgia"/>
                          <a:sym typeface="Georgia"/>
                        </a:rPr>
                        <a:t>Performance</a:t>
                      </a:r>
                      <a:br>
                        <a:rPr lang="en-US" sz="1800">
                          <a:solidFill>
                            <a:srgbClr val="404040"/>
                          </a:solidFill>
                          <a:latin typeface="Georgia"/>
                          <a:ea typeface="Georgia"/>
                          <a:cs typeface="Georgia"/>
                          <a:sym typeface="Georgia"/>
                        </a:rPr>
                      </a:br>
                      <a:r>
                        <a:rPr b="1" lang="en-US" sz="1800">
                          <a:solidFill>
                            <a:srgbClr val="404040"/>
                          </a:solidFill>
                          <a:latin typeface="Calibri"/>
                          <a:ea typeface="Calibri"/>
                          <a:cs typeface="Calibri"/>
                          <a:sym typeface="Calibri"/>
                        </a:rPr>
                        <a:t>47.5 </a:t>
                      </a:r>
                      <a:r>
                        <a:rPr b="1" lang="en-US" sz="1800" cap="small">
                          <a:solidFill>
                            <a:srgbClr val="404040"/>
                          </a:solidFill>
                          <a:latin typeface="Calibri"/>
                          <a:ea typeface="Calibri"/>
                          <a:cs typeface="Calibri"/>
                          <a:sym typeface="Calibri"/>
                        </a:rPr>
                        <a:t>pts</a:t>
                      </a:r>
                      <a:endParaRPr/>
                    </a:p>
                    <a:p>
                      <a:pPr indent="0" lvl="0" marL="0" marR="0" rtl="0" algn="ctr">
                        <a:lnSpc>
                          <a:spcPct val="115000"/>
                        </a:lnSpc>
                        <a:spcBef>
                          <a:spcPts val="0"/>
                        </a:spcBef>
                        <a:spcAft>
                          <a:spcPts val="0"/>
                        </a:spcAft>
                        <a:buNone/>
                      </a:pPr>
                      <a:r>
                        <a:rPr b="0" i="1" lang="en-US" sz="1800" cap="small">
                          <a:solidFill>
                            <a:srgbClr val="404040"/>
                          </a:solidFill>
                          <a:latin typeface="Georgia"/>
                          <a:ea typeface="Georgia"/>
                          <a:cs typeface="Georgia"/>
                          <a:sym typeface="Georgia"/>
                        </a:rPr>
                        <a:t>Or</a:t>
                      </a:r>
                      <a:endParaRPr/>
                    </a:p>
                  </a:txBody>
                  <a:tcPr marT="30150" marB="30150" marR="59775" marL="59775" anchor="ctr">
                    <a:lnL cap="flat" cmpd="sng" w="12700">
                      <a:solidFill>
                        <a:srgbClr val="FCE4C1"/>
                      </a:solidFill>
                      <a:prstDash val="solid"/>
                      <a:round/>
                      <a:headEnd len="sm" w="sm" type="none"/>
                      <a:tailEnd len="sm" w="sm" type="none"/>
                    </a:lnL>
                    <a:lnR cap="flat" cmpd="sng" w="12700">
                      <a:solidFill>
                        <a:srgbClr val="FCE4C1"/>
                      </a:solidFill>
                      <a:prstDash val="solid"/>
                      <a:round/>
                      <a:headEnd len="sm" w="sm" type="none"/>
                      <a:tailEnd len="sm" w="sm" type="none"/>
                    </a:lnR>
                    <a:lnT cap="flat" cmpd="sng" w="12700">
                      <a:solidFill>
                        <a:srgbClr val="003B70"/>
                      </a:solidFill>
                      <a:prstDash val="solid"/>
                      <a:round/>
                      <a:headEnd len="sm" w="sm" type="none"/>
                      <a:tailEnd len="sm" w="sm" type="none"/>
                    </a:lnT>
                    <a:lnB cap="flat" cmpd="sng" w="12700">
                      <a:solidFill>
                        <a:srgbClr val="595959"/>
                      </a:solidFill>
                      <a:prstDash val="solid"/>
                      <a:round/>
                      <a:headEnd len="sm" w="sm" type="none"/>
                      <a:tailEnd len="sm" w="sm" type="none"/>
                    </a:lnB>
                    <a:solidFill>
                      <a:srgbClr val="BFBFBF"/>
                    </a:solidFill>
                  </a:tcPr>
                </a:tc>
                <a:tc>
                  <a:txBody>
                    <a:bodyPr/>
                    <a:lstStyle/>
                    <a:p>
                      <a:pPr indent="0" lvl="0" marL="0" marR="0" rtl="0" algn="ctr">
                        <a:lnSpc>
                          <a:spcPct val="115000"/>
                        </a:lnSpc>
                        <a:spcBef>
                          <a:spcPts val="0"/>
                        </a:spcBef>
                        <a:spcAft>
                          <a:spcPts val="0"/>
                        </a:spcAft>
                        <a:buClr>
                          <a:srgbClr val="404040"/>
                        </a:buClr>
                        <a:buSzPts val="1800"/>
                        <a:buFont typeface="Georgia"/>
                        <a:buNone/>
                      </a:pPr>
                      <a:r>
                        <a:rPr b="0" i="0" lang="en-US" sz="1800" u="none" cap="none" strike="noStrike">
                          <a:solidFill>
                            <a:srgbClr val="404040"/>
                          </a:solidFill>
                          <a:latin typeface="Georgia"/>
                          <a:ea typeface="Georgia"/>
                          <a:cs typeface="Georgia"/>
                          <a:sym typeface="Georgia"/>
                        </a:rPr>
                        <a:t>Progress to Proficiency</a:t>
                      </a:r>
                      <a:endParaRPr b="0" i="0" sz="1800" u="none" cap="none" strike="noStrike">
                        <a:solidFill>
                          <a:srgbClr val="000000"/>
                        </a:solidFill>
                        <a:latin typeface="Calibri"/>
                        <a:ea typeface="Calibri"/>
                        <a:cs typeface="Calibri"/>
                        <a:sym typeface="Calibri"/>
                      </a:endParaRPr>
                    </a:p>
                    <a:p>
                      <a:pPr indent="0" lvl="0" marL="0" marR="0" rtl="0" algn="ctr">
                        <a:lnSpc>
                          <a:spcPct val="115000"/>
                        </a:lnSpc>
                        <a:spcBef>
                          <a:spcPts val="0"/>
                        </a:spcBef>
                        <a:spcAft>
                          <a:spcPts val="0"/>
                        </a:spcAft>
                        <a:buClr>
                          <a:srgbClr val="44546A"/>
                        </a:buClr>
                        <a:buSzPts val="1800"/>
                        <a:buFont typeface="Calibri"/>
                        <a:buNone/>
                      </a:pPr>
                      <a:r>
                        <a:rPr b="1" i="0" lang="en-US" sz="1800" u="none" cap="none" strike="noStrike">
                          <a:solidFill>
                            <a:srgbClr val="44546A"/>
                          </a:solidFill>
                          <a:latin typeface="Calibri"/>
                          <a:ea typeface="Calibri"/>
                          <a:cs typeface="Calibri"/>
                          <a:sym typeface="Calibri"/>
                        </a:rPr>
                        <a:t>50 </a:t>
                      </a:r>
                      <a:r>
                        <a:rPr b="1" i="0" lang="en-US" sz="1800" u="none" cap="small" strike="noStrike">
                          <a:solidFill>
                            <a:srgbClr val="44546A"/>
                          </a:solidFill>
                          <a:latin typeface="Calibri"/>
                          <a:ea typeface="Calibri"/>
                          <a:cs typeface="Calibri"/>
                          <a:sym typeface="Calibri"/>
                        </a:rPr>
                        <a:t>pts</a:t>
                      </a:r>
                      <a:endParaRPr b="0" i="0" sz="1800" u="none" cap="none" strike="noStrike">
                        <a:solidFill>
                          <a:srgbClr val="000000"/>
                        </a:solidFill>
                        <a:latin typeface="Calibri"/>
                        <a:ea typeface="Calibri"/>
                        <a:cs typeface="Calibri"/>
                        <a:sym typeface="Calibri"/>
                      </a:endParaRPr>
                    </a:p>
                    <a:p>
                      <a:pPr indent="0" lvl="0" marL="0" marR="0" rtl="0" algn="ctr">
                        <a:lnSpc>
                          <a:spcPct val="115000"/>
                        </a:lnSpc>
                        <a:spcBef>
                          <a:spcPts val="0"/>
                        </a:spcBef>
                        <a:spcAft>
                          <a:spcPts val="0"/>
                        </a:spcAft>
                        <a:buNone/>
                      </a:pPr>
                      <a:r>
                        <a:rPr lang="en-US" sz="1800">
                          <a:solidFill>
                            <a:srgbClr val="404040"/>
                          </a:solidFill>
                          <a:latin typeface="Georgia"/>
                          <a:ea typeface="Georgia"/>
                          <a:cs typeface="Georgia"/>
                          <a:sym typeface="Georgia"/>
                        </a:rPr>
                        <a:t> </a:t>
                      </a:r>
                      <a:endParaRPr sz="1800">
                        <a:latin typeface="Calibri"/>
                        <a:ea typeface="Calibri"/>
                        <a:cs typeface="Calibri"/>
                        <a:sym typeface="Calibri"/>
                      </a:endParaRPr>
                    </a:p>
                  </a:txBody>
                  <a:tcPr marT="30150" marB="30150" marR="59775" marL="59775">
                    <a:lnL cap="flat" cmpd="sng" w="12700">
                      <a:solidFill>
                        <a:srgbClr val="FCE4C1"/>
                      </a:solidFill>
                      <a:prstDash val="solid"/>
                      <a:round/>
                      <a:headEnd len="sm" w="sm" type="none"/>
                      <a:tailEnd len="sm" w="sm" type="none"/>
                    </a:lnL>
                    <a:lnR cap="flat" cmpd="sng" w="12700">
                      <a:solidFill>
                        <a:srgbClr val="FCE4C1"/>
                      </a:solidFill>
                      <a:prstDash val="solid"/>
                      <a:round/>
                      <a:headEnd len="sm" w="sm" type="none"/>
                      <a:tailEnd len="sm" w="sm" type="none"/>
                    </a:lnR>
                    <a:lnT cap="flat" cmpd="sng" w="12700">
                      <a:solidFill>
                        <a:srgbClr val="003B70"/>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r>
              <a:tr h="1562550">
                <a:tc>
                  <a:txBody>
                    <a:bodyPr/>
                    <a:lstStyle/>
                    <a:p>
                      <a:pPr indent="0" lvl="0" marL="0" marR="0" rtl="0" algn="ctr">
                        <a:lnSpc>
                          <a:spcPct val="115000"/>
                        </a:lnSpc>
                        <a:spcBef>
                          <a:spcPts val="0"/>
                        </a:spcBef>
                        <a:spcAft>
                          <a:spcPts val="0"/>
                        </a:spcAft>
                        <a:buNone/>
                      </a:pPr>
                      <a:r>
                        <a:rPr lang="en-US" sz="1800">
                          <a:solidFill>
                            <a:srgbClr val="404040"/>
                          </a:solidFill>
                          <a:latin typeface="Georgia"/>
                          <a:ea typeface="Georgia"/>
                          <a:cs typeface="Georgia"/>
                          <a:sym typeface="Georgia"/>
                        </a:rPr>
                        <a:t>Growth </a:t>
                      </a:r>
                      <a:br>
                        <a:rPr lang="en-US" sz="1800">
                          <a:solidFill>
                            <a:srgbClr val="404040"/>
                          </a:solidFill>
                          <a:latin typeface="Georgia"/>
                          <a:ea typeface="Georgia"/>
                          <a:cs typeface="Georgia"/>
                          <a:sym typeface="Georgia"/>
                        </a:rPr>
                      </a:br>
                      <a:r>
                        <a:rPr lang="en-US" sz="1800">
                          <a:solidFill>
                            <a:srgbClr val="404040"/>
                          </a:solidFill>
                          <a:latin typeface="Georgia"/>
                          <a:ea typeface="Georgia"/>
                          <a:cs typeface="Georgia"/>
                          <a:sym typeface="Georgia"/>
                        </a:rPr>
                        <a:t>All Students</a:t>
                      </a:r>
                      <a:br>
                        <a:rPr lang="en-US" sz="1800">
                          <a:solidFill>
                            <a:srgbClr val="404040"/>
                          </a:solidFill>
                          <a:latin typeface="Georgia"/>
                          <a:ea typeface="Georgia"/>
                          <a:cs typeface="Georgia"/>
                          <a:sym typeface="Georgia"/>
                        </a:rPr>
                      </a:br>
                      <a:r>
                        <a:rPr b="1" lang="en-US" sz="1800">
                          <a:solidFill>
                            <a:srgbClr val="39A0BE"/>
                          </a:solidFill>
                          <a:latin typeface="Calibri"/>
                          <a:ea typeface="Calibri"/>
                          <a:cs typeface="Calibri"/>
                          <a:sym typeface="Calibri"/>
                        </a:rPr>
                        <a:t>95 </a:t>
                      </a:r>
                      <a:r>
                        <a:rPr b="1" lang="en-US" sz="1800" cap="small">
                          <a:solidFill>
                            <a:srgbClr val="39A0BE"/>
                          </a:solidFill>
                          <a:latin typeface="Calibri"/>
                          <a:ea typeface="Calibri"/>
                          <a:cs typeface="Calibri"/>
                          <a:sym typeface="Calibri"/>
                        </a:rPr>
                        <a:t>pts</a:t>
                      </a:r>
                      <a:endParaRPr sz="1800">
                        <a:latin typeface="Calibri"/>
                        <a:ea typeface="Calibri"/>
                        <a:cs typeface="Calibri"/>
                        <a:sym typeface="Calibri"/>
                      </a:endParaRPr>
                    </a:p>
                  </a:txBody>
                  <a:tcPr marT="30150" marB="30150" marR="59775" marL="59775" anchor="ctr">
                    <a:lnL cap="flat" cmpd="sng" w="12700">
                      <a:solidFill>
                        <a:srgbClr val="CDDFE9"/>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rgbClr val="39A0BE"/>
                      </a:solidFill>
                      <a:prstDash val="solid"/>
                      <a:round/>
                      <a:headEnd len="sm" w="sm" type="none"/>
                      <a:tailEnd len="sm" w="sm" type="none"/>
                    </a:lnT>
                    <a:lnB cap="flat" cmpd="sng" w="12700">
                      <a:solidFill>
                        <a:srgbClr val="39A0BE"/>
                      </a:solidFill>
                      <a:prstDash val="solid"/>
                      <a:round/>
                      <a:headEnd len="sm" w="sm" type="none"/>
                      <a:tailEnd len="sm" w="sm" type="none"/>
                    </a:lnB>
                    <a:solidFill>
                      <a:srgbClr val="CDDFE9"/>
                    </a:solidFill>
                  </a:tcPr>
                </a:tc>
                <a:tc>
                  <a:txBody>
                    <a:bodyPr/>
                    <a:lstStyle/>
                    <a:p>
                      <a:pPr indent="0" lvl="0" marL="0" marR="0" rtl="0" algn="ctr">
                        <a:lnSpc>
                          <a:spcPct val="115000"/>
                        </a:lnSpc>
                        <a:spcBef>
                          <a:spcPts val="0"/>
                        </a:spcBef>
                        <a:spcAft>
                          <a:spcPts val="0"/>
                        </a:spcAft>
                        <a:buNone/>
                      </a:pPr>
                      <a:r>
                        <a:rPr lang="en-US" sz="1800">
                          <a:solidFill>
                            <a:srgbClr val="404040"/>
                          </a:solidFill>
                          <a:latin typeface="Georgia"/>
                          <a:ea typeface="Georgia"/>
                          <a:cs typeface="Georgia"/>
                          <a:sym typeface="Georgia"/>
                        </a:rPr>
                        <a:t>Growth </a:t>
                      </a:r>
                      <a:br>
                        <a:rPr lang="en-US" sz="1800">
                          <a:solidFill>
                            <a:srgbClr val="404040"/>
                          </a:solidFill>
                          <a:latin typeface="Georgia"/>
                          <a:ea typeface="Georgia"/>
                          <a:cs typeface="Georgia"/>
                          <a:sym typeface="Georgia"/>
                        </a:rPr>
                      </a:br>
                      <a:r>
                        <a:rPr lang="en-US" sz="1800">
                          <a:solidFill>
                            <a:srgbClr val="404040"/>
                          </a:solidFill>
                          <a:latin typeface="Georgia"/>
                          <a:ea typeface="Georgia"/>
                          <a:cs typeface="Georgia"/>
                          <a:sym typeface="Georgia"/>
                        </a:rPr>
                        <a:t>All Students</a:t>
                      </a:r>
                      <a:br>
                        <a:rPr lang="en-US" sz="1800">
                          <a:solidFill>
                            <a:srgbClr val="404040"/>
                          </a:solidFill>
                          <a:latin typeface="Georgia"/>
                          <a:ea typeface="Georgia"/>
                          <a:cs typeface="Georgia"/>
                          <a:sym typeface="Georgia"/>
                        </a:rPr>
                      </a:br>
                      <a:r>
                        <a:rPr b="1" lang="en-US" sz="1800">
                          <a:solidFill>
                            <a:srgbClr val="A74A7A"/>
                          </a:solidFill>
                          <a:latin typeface="Calibri"/>
                          <a:ea typeface="Calibri"/>
                          <a:cs typeface="Calibri"/>
                          <a:sym typeface="Calibri"/>
                        </a:rPr>
                        <a:t>95 </a:t>
                      </a:r>
                      <a:r>
                        <a:rPr b="1" lang="en-US" sz="1800" cap="small">
                          <a:solidFill>
                            <a:srgbClr val="A74A7A"/>
                          </a:solidFill>
                          <a:latin typeface="Calibri"/>
                          <a:ea typeface="Calibri"/>
                          <a:cs typeface="Calibri"/>
                          <a:sym typeface="Calibri"/>
                        </a:rPr>
                        <a:t>pts</a:t>
                      </a:r>
                      <a:endParaRPr sz="1800">
                        <a:latin typeface="Calibri"/>
                        <a:ea typeface="Calibri"/>
                        <a:cs typeface="Calibri"/>
                        <a:sym typeface="Calibri"/>
                      </a:endParaRPr>
                    </a:p>
                  </a:txBody>
                  <a:tcPr marT="30150" marB="30150" marR="59775" marL="5977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rgbClr val="A74A7A"/>
                      </a:solidFill>
                      <a:prstDash val="solid"/>
                      <a:round/>
                      <a:headEnd len="sm" w="sm" type="none"/>
                      <a:tailEnd len="sm" w="sm" type="none"/>
                    </a:lnT>
                    <a:lnB cap="flat" cmpd="sng" w="12700">
                      <a:solidFill>
                        <a:srgbClr val="A74A7A"/>
                      </a:solidFill>
                      <a:prstDash val="solid"/>
                      <a:round/>
                      <a:headEnd len="sm" w="sm" type="none"/>
                      <a:tailEnd len="sm" w="sm" type="none"/>
                    </a:lnB>
                    <a:solidFill>
                      <a:srgbClr val="E1C8D2"/>
                    </a:solidFill>
                  </a:tcPr>
                </a:tc>
                <a:tc>
                  <a:txBody>
                    <a:bodyPr/>
                    <a:lstStyle/>
                    <a:p>
                      <a:pPr indent="0" lvl="0" marL="0" marR="0" rtl="0" algn="ctr">
                        <a:lnSpc>
                          <a:spcPct val="115000"/>
                        </a:lnSpc>
                        <a:spcBef>
                          <a:spcPts val="0"/>
                        </a:spcBef>
                        <a:spcAft>
                          <a:spcPts val="0"/>
                        </a:spcAft>
                        <a:buNone/>
                      </a:pPr>
                      <a:r>
                        <a:rPr lang="en-US" sz="1800">
                          <a:solidFill>
                            <a:srgbClr val="404040"/>
                          </a:solidFill>
                          <a:latin typeface="Georgia"/>
                          <a:ea typeface="Georgia"/>
                          <a:cs typeface="Georgia"/>
                          <a:sym typeface="Georgia"/>
                        </a:rPr>
                        <a:t>U.S. History Proficiency</a:t>
                      </a:r>
                      <a:br>
                        <a:rPr lang="en-US" sz="1800">
                          <a:solidFill>
                            <a:srgbClr val="404040"/>
                          </a:solidFill>
                          <a:latin typeface="Georgia"/>
                          <a:ea typeface="Georgia"/>
                          <a:cs typeface="Georgia"/>
                          <a:sym typeface="Georgia"/>
                        </a:rPr>
                      </a:br>
                      <a:r>
                        <a:rPr b="1" lang="en-US" sz="1800">
                          <a:solidFill>
                            <a:srgbClr val="F3A51D"/>
                          </a:solidFill>
                          <a:latin typeface="Calibri"/>
                          <a:ea typeface="Calibri"/>
                          <a:cs typeface="Calibri"/>
                          <a:sym typeface="Calibri"/>
                        </a:rPr>
                        <a:t>47.5 </a:t>
                      </a:r>
                      <a:r>
                        <a:rPr b="1" lang="en-US" sz="1800" cap="small">
                          <a:solidFill>
                            <a:srgbClr val="F3A51D"/>
                          </a:solidFill>
                          <a:latin typeface="Calibri"/>
                          <a:ea typeface="Calibri"/>
                          <a:cs typeface="Calibri"/>
                          <a:sym typeface="Calibri"/>
                        </a:rPr>
                        <a:t>pts</a:t>
                      </a:r>
                      <a:endParaRPr sz="1800">
                        <a:latin typeface="Calibri"/>
                        <a:ea typeface="Calibri"/>
                        <a:cs typeface="Calibri"/>
                        <a:sym typeface="Calibri"/>
                      </a:endParaRPr>
                    </a:p>
                  </a:txBody>
                  <a:tcPr marT="30150" marB="30150" marR="59775" marL="5977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rgbClr val="F3A51D"/>
                      </a:solidFill>
                      <a:prstDash val="solid"/>
                      <a:round/>
                      <a:headEnd len="sm" w="sm" type="none"/>
                      <a:tailEnd len="sm" w="sm" type="none"/>
                    </a:lnT>
                    <a:lnB cap="flat" cmpd="sng" w="12700">
                      <a:solidFill>
                        <a:srgbClr val="F3A51D"/>
                      </a:solidFill>
                      <a:prstDash val="solid"/>
                      <a:round/>
                      <a:headEnd len="sm" w="sm" type="none"/>
                      <a:tailEnd len="sm" w="sm" type="none"/>
                    </a:lnB>
                    <a:solidFill>
                      <a:srgbClr val="FCE4C1"/>
                    </a:solidFill>
                  </a:tcPr>
                </a:tc>
                <a:tc>
                  <a:txBody>
                    <a:bodyPr/>
                    <a:lstStyle/>
                    <a:p>
                      <a:pPr indent="0" lvl="0" marL="0" marR="0" rtl="0" algn="ctr">
                        <a:lnSpc>
                          <a:spcPct val="115000"/>
                        </a:lnSpc>
                        <a:spcBef>
                          <a:spcPts val="0"/>
                        </a:spcBef>
                        <a:spcAft>
                          <a:spcPts val="0"/>
                        </a:spcAft>
                        <a:buNone/>
                      </a:pPr>
                      <a:r>
                        <a:rPr lang="en-US" sz="1800">
                          <a:solidFill>
                            <a:srgbClr val="404040"/>
                          </a:solidFill>
                          <a:latin typeface="Georgia"/>
                          <a:ea typeface="Georgia"/>
                          <a:cs typeface="Georgia"/>
                          <a:sym typeface="Georgia"/>
                        </a:rPr>
                        <a:t> </a:t>
                      </a:r>
                      <a:endParaRPr sz="1800">
                        <a:latin typeface="Calibri"/>
                        <a:ea typeface="Calibri"/>
                        <a:cs typeface="Calibri"/>
                        <a:sym typeface="Calibri"/>
                      </a:endParaRPr>
                    </a:p>
                  </a:txBody>
                  <a:tcPr marT="30150" marB="30150" marR="59775" marL="5977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rgbClr val="5EAADE"/>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lnSpc>
                          <a:spcPct val="115000"/>
                        </a:lnSpc>
                        <a:spcBef>
                          <a:spcPts val="0"/>
                        </a:spcBef>
                        <a:spcAft>
                          <a:spcPts val="0"/>
                        </a:spcAft>
                        <a:buNone/>
                      </a:pPr>
                      <a:r>
                        <a:rPr lang="en-US" sz="1800">
                          <a:solidFill>
                            <a:srgbClr val="404040"/>
                          </a:solidFill>
                          <a:latin typeface="Georgia"/>
                          <a:ea typeface="Georgia"/>
                          <a:cs typeface="Georgia"/>
                          <a:sym typeface="Georgia"/>
                        </a:rPr>
                        <a:t>Participation</a:t>
                      </a:r>
                      <a:br>
                        <a:rPr lang="en-US" sz="1800">
                          <a:solidFill>
                            <a:srgbClr val="404040"/>
                          </a:solidFill>
                          <a:latin typeface="Georgia"/>
                          <a:ea typeface="Georgia"/>
                          <a:cs typeface="Georgia"/>
                          <a:sym typeface="Georgia"/>
                        </a:rPr>
                      </a:br>
                      <a:r>
                        <a:rPr b="1" lang="en-US" sz="1800" cap="small">
                          <a:solidFill>
                            <a:srgbClr val="68C7C3"/>
                          </a:solidFill>
                          <a:latin typeface="Calibri"/>
                          <a:ea typeface="Calibri"/>
                          <a:cs typeface="Calibri"/>
                          <a:sym typeface="Calibri"/>
                        </a:rPr>
                        <a:t>23.75 pts </a:t>
                      </a:r>
                      <a:endParaRPr sz="1800">
                        <a:latin typeface="Calibri"/>
                        <a:ea typeface="Calibri"/>
                        <a:cs typeface="Calibri"/>
                        <a:sym typeface="Calibri"/>
                      </a:endParaRPr>
                    </a:p>
                  </a:txBody>
                  <a:tcPr marT="30150" marB="30150" marR="59775" marL="59775" anchor="ctr">
                    <a:lnL cap="flat" cmpd="sng" w="28575">
                      <a:solidFill>
                        <a:srgbClr val="FFFFFF"/>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68C7C3"/>
                      </a:solidFill>
                      <a:prstDash val="solid"/>
                      <a:round/>
                      <a:headEnd len="sm" w="sm" type="none"/>
                      <a:tailEnd len="sm" w="sm" type="none"/>
                    </a:lnT>
                    <a:lnB cap="flat" cmpd="sng" w="12700">
                      <a:solidFill>
                        <a:srgbClr val="68C7C3"/>
                      </a:solidFill>
                      <a:prstDash val="solid"/>
                      <a:round/>
                      <a:headEnd len="sm" w="sm" type="none"/>
                      <a:tailEnd len="sm" w="sm" type="none"/>
                    </a:lnB>
                    <a:solidFill>
                      <a:srgbClr val="D1EBE9"/>
                    </a:solidFill>
                  </a:tcPr>
                </a:tc>
                <a:tc>
                  <a:txBody>
                    <a:bodyPr/>
                    <a:lstStyle/>
                    <a:p>
                      <a:pPr indent="0" lvl="0" marL="0" marR="0" rtl="0" algn="ctr">
                        <a:lnSpc>
                          <a:spcPct val="115000"/>
                        </a:lnSpc>
                        <a:spcBef>
                          <a:spcPts val="0"/>
                        </a:spcBef>
                        <a:spcAft>
                          <a:spcPts val="0"/>
                        </a:spcAft>
                        <a:buNone/>
                      </a:pPr>
                      <a:r>
                        <a:rPr lang="en-US" sz="1800">
                          <a:solidFill>
                            <a:srgbClr val="404040"/>
                          </a:solidFill>
                          <a:latin typeface="Georgia"/>
                          <a:ea typeface="Georgia"/>
                          <a:cs typeface="Georgia"/>
                          <a:sym typeface="Georgia"/>
                        </a:rPr>
                        <a:t>ACT WorkKeys</a:t>
                      </a:r>
                      <a:endParaRPr/>
                    </a:p>
                    <a:p>
                      <a:pPr indent="0" lvl="0" marL="0" marR="0" rtl="0" algn="ctr">
                        <a:lnSpc>
                          <a:spcPct val="115000"/>
                        </a:lnSpc>
                        <a:spcBef>
                          <a:spcPts val="0"/>
                        </a:spcBef>
                        <a:spcAft>
                          <a:spcPts val="0"/>
                        </a:spcAft>
                        <a:buNone/>
                      </a:pPr>
                      <a:r>
                        <a:rPr lang="en-US" sz="1800">
                          <a:solidFill>
                            <a:srgbClr val="404040"/>
                          </a:solidFill>
                          <a:latin typeface="Georgia"/>
                          <a:ea typeface="Georgia"/>
                          <a:cs typeface="Georgia"/>
                          <a:sym typeface="Georgia"/>
                        </a:rPr>
                        <a:t>Option</a:t>
                      </a:r>
                      <a:br>
                        <a:rPr lang="en-US" sz="1800">
                          <a:solidFill>
                            <a:srgbClr val="404040"/>
                          </a:solidFill>
                          <a:latin typeface="Georgia"/>
                          <a:ea typeface="Georgia"/>
                          <a:cs typeface="Georgia"/>
                          <a:sym typeface="Georgia"/>
                        </a:rPr>
                      </a:br>
                      <a:r>
                        <a:rPr b="1" lang="en-US" sz="1800">
                          <a:solidFill>
                            <a:srgbClr val="404040"/>
                          </a:solidFill>
                          <a:latin typeface="Calibri"/>
                          <a:ea typeface="Calibri"/>
                          <a:cs typeface="Calibri"/>
                          <a:sym typeface="Calibri"/>
                        </a:rPr>
                        <a:t>47.5 </a:t>
                      </a:r>
                      <a:r>
                        <a:rPr b="1" lang="en-US" sz="1800" cap="small">
                          <a:solidFill>
                            <a:srgbClr val="404040"/>
                          </a:solidFill>
                          <a:latin typeface="Calibri"/>
                          <a:ea typeface="Calibri"/>
                          <a:cs typeface="Calibri"/>
                          <a:sym typeface="Calibri"/>
                        </a:rPr>
                        <a:t>pts</a:t>
                      </a:r>
                      <a:endParaRPr sz="1800">
                        <a:latin typeface="Calibri"/>
                        <a:ea typeface="Calibri"/>
                        <a:cs typeface="Calibri"/>
                        <a:sym typeface="Calibri"/>
                      </a:endParaRPr>
                    </a:p>
                  </a:txBody>
                  <a:tcPr marT="30150" marB="30150" marR="59775" marL="59775"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595959"/>
                      </a:solidFill>
                      <a:prstDash val="solid"/>
                      <a:round/>
                      <a:headEnd len="sm" w="sm" type="none"/>
                      <a:tailEnd len="sm" w="sm" type="none"/>
                    </a:lnT>
                    <a:lnB cap="flat" cmpd="sng" w="12700">
                      <a:solidFill>
                        <a:srgbClr val="595959"/>
                      </a:solidFill>
                      <a:prstDash val="solid"/>
                      <a:round/>
                      <a:headEnd len="sm" w="sm" type="none"/>
                      <a:tailEnd len="sm" w="sm" type="none"/>
                    </a:lnB>
                    <a:solidFill>
                      <a:srgbClr val="BFBFBF"/>
                    </a:solidFill>
                  </a:tcPr>
                </a:tc>
                <a:tc>
                  <a:txBody>
                    <a:bodyPr/>
                    <a:lstStyle/>
                    <a:p>
                      <a:pPr indent="0" lvl="0" marL="0" marR="0" rtl="0" algn="ctr">
                        <a:lnSpc>
                          <a:spcPct val="115000"/>
                        </a:lnSpc>
                        <a:spcBef>
                          <a:spcPts val="0"/>
                        </a:spcBef>
                        <a:spcAft>
                          <a:spcPts val="0"/>
                        </a:spcAft>
                        <a:buNone/>
                      </a:pPr>
                      <a:r>
                        <a:rPr lang="en-US" sz="1800">
                          <a:solidFill>
                            <a:srgbClr val="404040"/>
                          </a:solidFill>
                          <a:latin typeface="Georgia"/>
                          <a:ea typeface="Georgia"/>
                          <a:cs typeface="Georgia"/>
                          <a:sym typeface="Georgia"/>
                        </a:rPr>
                        <a:t> </a:t>
                      </a:r>
                      <a:endParaRPr sz="1800">
                        <a:latin typeface="Calibri"/>
                        <a:ea typeface="Calibri"/>
                        <a:cs typeface="Calibri"/>
                        <a:sym typeface="Calibri"/>
                      </a:endParaRPr>
                    </a:p>
                  </a:txBody>
                  <a:tcPr marT="30150" marB="30150" marR="59775" marL="59775">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r>
              <a:tr h="1228250">
                <a:tc>
                  <a:txBody>
                    <a:bodyPr/>
                    <a:lstStyle/>
                    <a:p>
                      <a:pPr indent="0" lvl="0" marL="0" marR="0" rtl="0" algn="ctr">
                        <a:lnSpc>
                          <a:spcPct val="115000"/>
                        </a:lnSpc>
                        <a:spcBef>
                          <a:spcPts val="0"/>
                        </a:spcBef>
                        <a:spcAft>
                          <a:spcPts val="0"/>
                        </a:spcAft>
                        <a:buNone/>
                      </a:pPr>
                      <a:r>
                        <a:rPr lang="en-US" sz="1800">
                          <a:solidFill>
                            <a:srgbClr val="404040"/>
                          </a:solidFill>
                          <a:latin typeface="Georgia"/>
                          <a:ea typeface="Georgia"/>
                          <a:cs typeface="Georgia"/>
                          <a:sym typeface="Georgia"/>
                        </a:rPr>
                        <a:t>Growth </a:t>
                      </a:r>
                      <a:br>
                        <a:rPr lang="en-US" sz="1800">
                          <a:solidFill>
                            <a:srgbClr val="404040"/>
                          </a:solidFill>
                          <a:latin typeface="Georgia"/>
                          <a:ea typeface="Georgia"/>
                          <a:cs typeface="Georgia"/>
                          <a:sym typeface="Georgia"/>
                        </a:rPr>
                      </a:br>
                      <a:r>
                        <a:rPr lang="en-US" sz="1800">
                          <a:solidFill>
                            <a:srgbClr val="404040"/>
                          </a:solidFill>
                          <a:latin typeface="Georgia"/>
                          <a:ea typeface="Georgia"/>
                          <a:cs typeface="Georgia"/>
                          <a:sym typeface="Georgia"/>
                        </a:rPr>
                        <a:t>Lowest 25%</a:t>
                      </a:r>
                      <a:br>
                        <a:rPr lang="en-US" sz="1800">
                          <a:solidFill>
                            <a:srgbClr val="404040"/>
                          </a:solidFill>
                          <a:latin typeface="Georgia"/>
                          <a:ea typeface="Georgia"/>
                          <a:cs typeface="Georgia"/>
                          <a:sym typeface="Georgia"/>
                        </a:rPr>
                      </a:br>
                      <a:r>
                        <a:rPr b="1" lang="en-US" sz="1800">
                          <a:solidFill>
                            <a:srgbClr val="39A0BE"/>
                          </a:solidFill>
                          <a:latin typeface="Calibri"/>
                          <a:ea typeface="Calibri"/>
                          <a:cs typeface="Calibri"/>
                          <a:sym typeface="Calibri"/>
                        </a:rPr>
                        <a:t>95 </a:t>
                      </a:r>
                      <a:r>
                        <a:rPr b="1" lang="en-US" sz="1800" cap="small">
                          <a:solidFill>
                            <a:srgbClr val="39A0BE"/>
                          </a:solidFill>
                          <a:latin typeface="Calibri"/>
                          <a:ea typeface="Calibri"/>
                          <a:cs typeface="Calibri"/>
                          <a:sym typeface="Calibri"/>
                        </a:rPr>
                        <a:t>pts</a:t>
                      </a:r>
                      <a:endParaRPr sz="1800">
                        <a:latin typeface="Calibri"/>
                        <a:ea typeface="Calibri"/>
                        <a:cs typeface="Calibri"/>
                        <a:sym typeface="Calibri"/>
                      </a:endParaRPr>
                    </a:p>
                  </a:txBody>
                  <a:tcPr marT="30150" marB="30150" marR="59775" marL="59775" anchor="ctr">
                    <a:lnL cap="flat" cmpd="sng" w="12700">
                      <a:solidFill>
                        <a:srgbClr val="CDDFE9"/>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rgbClr val="39A0BE"/>
                      </a:solidFill>
                      <a:prstDash val="solid"/>
                      <a:round/>
                      <a:headEnd len="sm" w="sm" type="none"/>
                      <a:tailEnd len="sm" w="sm" type="none"/>
                    </a:lnT>
                    <a:lnB cap="flat" cmpd="sng" w="12700">
                      <a:solidFill>
                        <a:srgbClr val="F9BAB6"/>
                      </a:solidFill>
                      <a:prstDash val="solid"/>
                      <a:round/>
                      <a:headEnd len="sm" w="sm" type="none"/>
                      <a:tailEnd len="sm" w="sm" type="none"/>
                    </a:lnB>
                    <a:solidFill>
                      <a:srgbClr val="CDDFE9"/>
                    </a:solidFill>
                  </a:tcPr>
                </a:tc>
                <a:tc>
                  <a:txBody>
                    <a:bodyPr/>
                    <a:lstStyle/>
                    <a:p>
                      <a:pPr indent="0" lvl="0" marL="0" marR="0" rtl="0" algn="ctr">
                        <a:lnSpc>
                          <a:spcPct val="115000"/>
                        </a:lnSpc>
                        <a:spcBef>
                          <a:spcPts val="0"/>
                        </a:spcBef>
                        <a:spcAft>
                          <a:spcPts val="0"/>
                        </a:spcAft>
                        <a:buNone/>
                      </a:pPr>
                      <a:r>
                        <a:rPr lang="en-US" sz="1800">
                          <a:solidFill>
                            <a:srgbClr val="404040"/>
                          </a:solidFill>
                          <a:latin typeface="Georgia"/>
                          <a:ea typeface="Georgia"/>
                          <a:cs typeface="Georgia"/>
                          <a:sym typeface="Georgia"/>
                        </a:rPr>
                        <a:t>Growth </a:t>
                      </a:r>
                      <a:br>
                        <a:rPr lang="en-US" sz="1800">
                          <a:solidFill>
                            <a:srgbClr val="404040"/>
                          </a:solidFill>
                          <a:latin typeface="Georgia"/>
                          <a:ea typeface="Georgia"/>
                          <a:cs typeface="Georgia"/>
                          <a:sym typeface="Georgia"/>
                        </a:rPr>
                      </a:br>
                      <a:r>
                        <a:rPr lang="en-US" sz="1800">
                          <a:solidFill>
                            <a:srgbClr val="404040"/>
                          </a:solidFill>
                          <a:latin typeface="Georgia"/>
                          <a:ea typeface="Georgia"/>
                          <a:cs typeface="Georgia"/>
                          <a:sym typeface="Georgia"/>
                        </a:rPr>
                        <a:t>Lowest 25%</a:t>
                      </a:r>
                      <a:br>
                        <a:rPr lang="en-US" sz="1800">
                          <a:solidFill>
                            <a:srgbClr val="404040"/>
                          </a:solidFill>
                          <a:latin typeface="Georgia"/>
                          <a:ea typeface="Georgia"/>
                          <a:cs typeface="Georgia"/>
                          <a:sym typeface="Georgia"/>
                        </a:rPr>
                      </a:br>
                      <a:r>
                        <a:rPr b="1" lang="en-US" sz="1800">
                          <a:solidFill>
                            <a:srgbClr val="A74A7A"/>
                          </a:solidFill>
                          <a:latin typeface="Calibri"/>
                          <a:ea typeface="Calibri"/>
                          <a:cs typeface="Calibri"/>
                          <a:sym typeface="Calibri"/>
                        </a:rPr>
                        <a:t>95 </a:t>
                      </a:r>
                      <a:r>
                        <a:rPr b="1" lang="en-US" sz="1800" cap="small">
                          <a:solidFill>
                            <a:srgbClr val="A74A7A"/>
                          </a:solidFill>
                          <a:latin typeface="Calibri"/>
                          <a:ea typeface="Calibri"/>
                          <a:cs typeface="Calibri"/>
                          <a:sym typeface="Calibri"/>
                        </a:rPr>
                        <a:t>pts</a:t>
                      </a:r>
                      <a:endParaRPr sz="1800">
                        <a:latin typeface="Calibri"/>
                        <a:ea typeface="Calibri"/>
                        <a:cs typeface="Calibri"/>
                        <a:sym typeface="Calibri"/>
                      </a:endParaRPr>
                    </a:p>
                  </a:txBody>
                  <a:tcPr marT="30150" marB="30150" marR="59775" marL="5977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rgbClr val="A74A7A"/>
                      </a:solidFill>
                      <a:prstDash val="solid"/>
                      <a:round/>
                      <a:headEnd len="sm" w="sm" type="none"/>
                      <a:tailEnd len="sm" w="sm" type="none"/>
                    </a:lnT>
                    <a:lnB cap="flat" cmpd="sng" w="12700">
                      <a:solidFill>
                        <a:srgbClr val="F9BAB6"/>
                      </a:solidFill>
                      <a:prstDash val="solid"/>
                      <a:round/>
                      <a:headEnd len="sm" w="sm" type="none"/>
                      <a:tailEnd len="sm" w="sm" type="none"/>
                    </a:lnB>
                    <a:solidFill>
                      <a:srgbClr val="E1C8D2"/>
                    </a:solidFill>
                  </a:tcPr>
                </a:tc>
                <a:tc>
                  <a:txBody>
                    <a:bodyPr/>
                    <a:lstStyle/>
                    <a:p>
                      <a:pPr indent="0" lvl="0" marL="0" marR="0" rtl="0" algn="ctr">
                        <a:lnSpc>
                          <a:spcPct val="115000"/>
                        </a:lnSpc>
                        <a:spcBef>
                          <a:spcPts val="0"/>
                        </a:spcBef>
                        <a:spcAft>
                          <a:spcPts val="0"/>
                        </a:spcAft>
                        <a:buNone/>
                      </a:pPr>
                      <a:r>
                        <a:rPr lang="en-US" sz="1800">
                          <a:solidFill>
                            <a:srgbClr val="404040"/>
                          </a:solidFill>
                          <a:latin typeface="Georgia"/>
                          <a:ea typeface="Georgia"/>
                          <a:cs typeface="Georgia"/>
                          <a:sym typeface="Georgia"/>
                        </a:rPr>
                        <a:t> </a:t>
                      </a:r>
                      <a:endParaRPr sz="1800">
                        <a:latin typeface="Calibri"/>
                        <a:ea typeface="Calibri"/>
                        <a:cs typeface="Calibri"/>
                        <a:sym typeface="Calibri"/>
                      </a:endParaRPr>
                    </a:p>
                  </a:txBody>
                  <a:tcPr marT="30150" marB="30150" marR="59775" marL="59775" anchor="ctr">
                    <a:lnL cap="flat" cmpd="sng" w="2857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3A51D"/>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c>
                  <a:txBody>
                    <a:bodyPr/>
                    <a:lstStyle/>
                    <a:p>
                      <a:pPr indent="0" lvl="0" marL="0" marR="0" rtl="0" algn="ctr">
                        <a:lnSpc>
                          <a:spcPct val="115000"/>
                        </a:lnSpc>
                        <a:spcBef>
                          <a:spcPts val="0"/>
                        </a:spcBef>
                        <a:spcAft>
                          <a:spcPts val="0"/>
                        </a:spcAft>
                        <a:buNone/>
                      </a:pPr>
                      <a:r>
                        <a:rPr lang="en-US" sz="1800">
                          <a:solidFill>
                            <a:srgbClr val="404040"/>
                          </a:solidFill>
                          <a:latin typeface="Georgia"/>
                          <a:ea typeface="Georgia"/>
                          <a:cs typeface="Georgia"/>
                          <a:sym typeface="Georgia"/>
                        </a:rPr>
                        <a:t> </a:t>
                      </a:r>
                      <a:endParaRPr sz="1800">
                        <a:latin typeface="Calibri"/>
                        <a:ea typeface="Calibri"/>
                        <a:cs typeface="Calibri"/>
                        <a:sym typeface="Calibri"/>
                      </a:endParaRPr>
                    </a:p>
                  </a:txBody>
                  <a:tcPr marT="30150" marB="30150" marR="59775" marL="597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lnSpc>
                          <a:spcPct val="115000"/>
                        </a:lnSpc>
                        <a:spcBef>
                          <a:spcPts val="0"/>
                        </a:spcBef>
                        <a:spcAft>
                          <a:spcPts val="0"/>
                        </a:spcAft>
                        <a:buNone/>
                      </a:pPr>
                      <a:r>
                        <a:rPr lang="en-US" sz="1800">
                          <a:solidFill>
                            <a:srgbClr val="404040"/>
                          </a:solidFill>
                          <a:latin typeface="Georgia"/>
                          <a:ea typeface="Georgia"/>
                          <a:cs typeface="Georgia"/>
                          <a:sym typeface="Georgia"/>
                        </a:rPr>
                        <a:t> </a:t>
                      </a:r>
                      <a:endParaRPr sz="1800">
                        <a:latin typeface="Calibri"/>
                        <a:ea typeface="Calibri"/>
                        <a:cs typeface="Calibri"/>
                        <a:sym typeface="Calibri"/>
                      </a:endParaRPr>
                    </a:p>
                  </a:txBody>
                  <a:tcPr marT="30150" marB="30150" marR="59775" marL="59775" anchor="ctr">
                    <a:lnL cap="flat" cmpd="sng" w="9525">
                      <a:solidFill>
                        <a:srgbClr val="000000">
                          <a:alpha val="0"/>
                        </a:srgbClr>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68C7C3"/>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c>
                  <a:txBody>
                    <a:bodyPr/>
                    <a:lstStyle/>
                    <a:p>
                      <a:pPr indent="0" lvl="0" marL="0" marR="0" rtl="0" algn="ctr">
                        <a:lnSpc>
                          <a:spcPct val="115000"/>
                        </a:lnSpc>
                        <a:spcBef>
                          <a:spcPts val="0"/>
                        </a:spcBef>
                        <a:spcAft>
                          <a:spcPts val="0"/>
                        </a:spcAft>
                        <a:buNone/>
                      </a:pPr>
                      <a:r>
                        <a:rPr lang="en-US" sz="1800">
                          <a:solidFill>
                            <a:srgbClr val="404040"/>
                          </a:solidFill>
                          <a:latin typeface="Georgia"/>
                          <a:ea typeface="Georgia"/>
                          <a:cs typeface="Georgia"/>
                          <a:sym typeface="Georgia"/>
                        </a:rPr>
                        <a:t> </a:t>
                      </a:r>
                      <a:endParaRPr sz="1800">
                        <a:latin typeface="Calibri"/>
                        <a:ea typeface="Calibri"/>
                        <a:cs typeface="Calibri"/>
                        <a:sym typeface="Calibri"/>
                      </a:endParaRPr>
                    </a:p>
                  </a:txBody>
                  <a:tcPr marT="30150" marB="30150" marR="59775" marL="59775" anchor="ctr">
                    <a:lnL cap="flat" cmpd="sng" w="12700">
                      <a:solidFill>
                        <a:srgbClr val="D9D9D9"/>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595959"/>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c>
                  <a:txBody>
                    <a:bodyPr/>
                    <a:lstStyle/>
                    <a:p>
                      <a:pPr indent="0" lvl="0" marL="0" marR="0" rtl="0" algn="ctr">
                        <a:lnSpc>
                          <a:spcPct val="115000"/>
                        </a:lnSpc>
                        <a:spcBef>
                          <a:spcPts val="0"/>
                        </a:spcBef>
                        <a:spcAft>
                          <a:spcPts val="0"/>
                        </a:spcAft>
                        <a:buNone/>
                      </a:pPr>
                      <a:r>
                        <a:rPr lang="en-US" sz="1800">
                          <a:solidFill>
                            <a:srgbClr val="404040"/>
                          </a:solidFill>
                          <a:latin typeface="Georgia"/>
                          <a:ea typeface="Georgia"/>
                          <a:cs typeface="Georgia"/>
                          <a:sym typeface="Georgia"/>
                        </a:rPr>
                        <a:t> </a:t>
                      </a:r>
                      <a:endParaRPr sz="1800">
                        <a:latin typeface="Calibri"/>
                        <a:ea typeface="Calibri"/>
                        <a:cs typeface="Calibri"/>
                        <a:sym typeface="Calibri"/>
                      </a:endParaRPr>
                    </a:p>
                  </a:txBody>
                  <a:tcPr marT="30150" marB="30150" marR="59775" marL="597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r>
            </a:tbl>
          </a:graphicData>
        </a:graphic>
      </p:graphicFrame>
      <p:sp>
        <p:nvSpPr>
          <p:cNvPr id="726" name="Google Shape;726;p84"/>
          <p:cNvSpPr/>
          <p:nvPr/>
        </p:nvSpPr>
        <p:spPr>
          <a:xfrm>
            <a:off x="6547400" y="1254825"/>
            <a:ext cx="4186800" cy="38637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727" name="Google Shape;727;p84"/>
          <p:cNvSpPr txBox="1"/>
          <p:nvPr/>
        </p:nvSpPr>
        <p:spPr>
          <a:xfrm>
            <a:off x="5789550" y="4969575"/>
            <a:ext cx="5988300" cy="123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rgbClr val="FF0000"/>
                </a:solidFill>
                <a:latin typeface="Calibri"/>
                <a:ea typeface="Calibri"/>
                <a:cs typeface="Calibri"/>
                <a:sym typeface="Calibri"/>
              </a:rPr>
              <a:t>Combined, acceleration and CCR is 9.5% of the model (10% without ELP)</a:t>
            </a:r>
            <a:endParaRPr sz="2800">
              <a:solidFill>
                <a:srgbClr val="FF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31" name="Shape 731"/>
        <p:cNvGrpSpPr/>
        <p:nvPr/>
      </p:nvGrpSpPr>
      <p:grpSpPr>
        <a:xfrm>
          <a:off x="0" y="0"/>
          <a:ext cx="0" cy="0"/>
          <a:chOff x="0" y="0"/>
          <a:chExt cx="0" cy="0"/>
        </a:xfrm>
      </p:grpSpPr>
      <p:sp>
        <p:nvSpPr>
          <p:cNvPr id="732" name="Google Shape;732;p85"/>
          <p:cNvSpPr txBox="1"/>
          <p:nvPr>
            <p:ph type="title"/>
          </p:nvPr>
        </p:nvSpPr>
        <p:spPr>
          <a:xfrm>
            <a:off x="412618" y="275585"/>
            <a:ext cx="10605900" cy="380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3B71"/>
              </a:buClr>
              <a:buSzPts val="2400"/>
              <a:buFont typeface="Arial"/>
              <a:buNone/>
            </a:pPr>
            <a:r>
              <a:rPr lang="en-US"/>
              <a:t>Acceleration</a:t>
            </a:r>
            <a:endParaRPr/>
          </a:p>
        </p:txBody>
      </p:sp>
      <p:sp>
        <p:nvSpPr>
          <p:cNvPr id="733" name="Google Shape;733;p85"/>
          <p:cNvSpPr txBox="1"/>
          <p:nvPr>
            <p:ph idx="4294967295" type="sldNum"/>
          </p:nvPr>
        </p:nvSpPr>
        <p:spPr>
          <a:xfrm>
            <a:off x="11460163" y="6516688"/>
            <a:ext cx="731700" cy="311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3A484F"/>
              </a:buClr>
              <a:buSzPts val="1200"/>
              <a:buFont typeface="Arial"/>
              <a:buNone/>
            </a:pPr>
            <a:fld id="{00000000-1234-1234-1234-123412341234}" type="slidenum">
              <a:rPr b="0" i="0" lang="en-US" sz="1200" u="none" cap="none" strike="noStrike">
                <a:solidFill>
                  <a:srgbClr val="3A484F"/>
                </a:solidFill>
                <a:latin typeface="Arial"/>
                <a:ea typeface="Arial"/>
                <a:cs typeface="Arial"/>
                <a:sym typeface="Arial"/>
              </a:rPr>
              <a:t>‹#›</a:t>
            </a:fld>
            <a:endParaRPr b="0" i="0" sz="1200" u="none" cap="none" strike="noStrike">
              <a:solidFill>
                <a:srgbClr val="3A484F"/>
              </a:solidFill>
              <a:latin typeface="Arial"/>
              <a:ea typeface="Arial"/>
              <a:cs typeface="Arial"/>
              <a:sym typeface="Arial"/>
            </a:endParaRPr>
          </a:p>
        </p:txBody>
      </p:sp>
      <p:grpSp>
        <p:nvGrpSpPr>
          <p:cNvPr id="734" name="Google Shape;734;p85"/>
          <p:cNvGrpSpPr/>
          <p:nvPr/>
        </p:nvGrpSpPr>
        <p:grpSpPr>
          <a:xfrm>
            <a:off x="655443" y="865067"/>
            <a:ext cx="10880891" cy="5127690"/>
            <a:chOff x="468800" y="714230"/>
            <a:chExt cx="8160872" cy="3845864"/>
          </a:xfrm>
        </p:grpSpPr>
        <p:sp>
          <p:nvSpPr>
            <p:cNvPr id="735" name="Google Shape;735;p85"/>
            <p:cNvSpPr txBox="1"/>
            <p:nvPr/>
          </p:nvSpPr>
          <p:spPr>
            <a:xfrm rot="-5400000">
              <a:off x="-303250" y="1486280"/>
              <a:ext cx="1828800" cy="284700"/>
            </a:xfrm>
            <a:prstGeom prst="rect">
              <a:avLst/>
            </a:prstGeom>
            <a:solidFill>
              <a:srgbClr val="005FA5"/>
            </a:solidFill>
            <a:ln cap="flat" cmpd="sng" w="12700">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67"/>
                <a:buFont typeface="Arial"/>
                <a:buNone/>
              </a:pPr>
              <a:r>
                <a:rPr b="0" i="0" lang="en-US" sz="1867" u="none" cap="none" strike="noStrike">
                  <a:solidFill>
                    <a:srgbClr val="FFFFFF"/>
                  </a:solidFill>
                  <a:latin typeface="Arial"/>
                  <a:ea typeface="Arial"/>
                  <a:cs typeface="Arial"/>
                  <a:sym typeface="Arial"/>
                </a:rPr>
                <a:t>Participation 50%</a:t>
              </a:r>
              <a:endParaRPr/>
            </a:p>
          </p:txBody>
        </p:sp>
        <p:sp>
          <p:nvSpPr>
            <p:cNvPr id="736" name="Google Shape;736;p85"/>
            <p:cNvSpPr txBox="1"/>
            <p:nvPr/>
          </p:nvSpPr>
          <p:spPr>
            <a:xfrm>
              <a:off x="987088" y="916363"/>
              <a:ext cx="2011800" cy="1439400"/>
            </a:xfrm>
            <a:prstGeom prst="rect">
              <a:avLst/>
            </a:prstGeom>
            <a:solidFill>
              <a:srgbClr val="C5E5FF"/>
            </a:solidFill>
            <a:ln cap="flat" cmpd="sng" w="12700">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67"/>
                <a:buFont typeface="Arial"/>
                <a:buNone/>
              </a:pPr>
              <a:r>
                <a:rPr b="0" i="0" lang="en-US" sz="1867" u="sng" cap="none" strike="noStrike">
                  <a:solidFill>
                    <a:srgbClr val="000000"/>
                  </a:solidFill>
                  <a:latin typeface="Arial"/>
                  <a:ea typeface="Arial"/>
                  <a:cs typeface="Arial"/>
                  <a:sym typeface="Arial"/>
                </a:rPr>
                <a:t>Numerator</a:t>
              </a:r>
              <a:r>
                <a:rPr b="0" i="0" lang="en-US" sz="1867" u="none" cap="none" strike="noStrike">
                  <a:solidFill>
                    <a:srgbClr val="000000"/>
                  </a:solidFill>
                  <a:latin typeface="Arial"/>
                  <a:ea typeface="Arial"/>
                  <a:cs typeface="Arial"/>
                  <a:sym typeface="Arial"/>
                </a:rPr>
                <a:t>:</a:t>
              </a:r>
              <a:endParaRPr/>
            </a:p>
            <a:p>
              <a:pPr indent="0" lvl="0" marL="0" marR="0" rtl="0" algn="l">
                <a:lnSpc>
                  <a:spcPct val="100000"/>
                </a:lnSpc>
                <a:spcBef>
                  <a:spcPts val="800"/>
                </a:spcBef>
                <a:spcAft>
                  <a:spcPts val="0"/>
                </a:spcAft>
                <a:buClr>
                  <a:srgbClr val="000000"/>
                </a:buClr>
                <a:buSzPts val="1867"/>
                <a:buFont typeface="Arial"/>
                <a:buNone/>
              </a:pPr>
              <a:r>
                <a:rPr b="0" i="0" lang="en-US" sz="1867" u="none" cap="none" strike="noStrike">
                  <a:solidFill>
                    <a:srgbClr val="000000"/>
                  </a:solidFill>
                  <a:latin typeface="Arial"/>
                  <a:ea typeface="Arial"/>
                  <a:cs typeface="Arial"/>
                  <a:sym typeface="Arial"/>
                </a:rPr>
                <a:t>All students taking accelerated courses (AP, IB, AICE, dual credit/enrollment, industry certification)</a:t>
              </a:r>
              <a:endParaRPr/>
            </a:p>
          </p:txBody>
        </p:sp>
        <p:sp>
          <p:nvSpPr>
            <p:cNvPr id="737" name="Google Shape;737;p85"/>
            <p:cNvSpPr txBox="1"/>
            <p:nvPr/>
          </p:nvSpPr>
          <p:spPr>
            <a:xfrm>
              <a:off x="3391030" y="814527"/>
              <a:ext cx="2011800" cy="1655100"/>
            </a:xfrm>
            <a:prstGeom prst="rect">
              <a:avLst/>
            </a:prstGeom>
            <a:solidFill>
              <a:srgbClr val="C5E5FF"/>
            </a:solidFill>
            <a:ln cap="flat" cmpd="sng" w="12700">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67"/>
                <a:buFont typeface="Arial"/>
                <a:buNone/>
              </a:pPr>
              <a:r>
                <a:rPr b="0" i="0" lang="en-US" sz="1867" u="sng" cap="none" strike="noStrike">
                  <a:solidFill>
                    <a:srgbClr val="000000"/>
                  </a:solidFill>
                  <a:latin typeface="Arial"/>
                  <a:ea typeface="Arial"/>
                  <a:cs typeface="Arial"/>
                  <a:sym typeface="Arial"/>
                </a:rPr>
                <a:t>Denominator</a:t>
              </a:r>
              <a:r>
                <a:rPr b="0" i="0" lang="en-US" sz="1867" u="none" cap="none" strike="noStrike">
                  <a:solidFill>
                    <a:srgbClr val="000000"/>
                  </a:solidFill>
                  <a:latin typeface="Arial"/>
                  <a:ea typeface="Arial"/>
                  <a:cs typeface="Arial"/>
                  <a:sym typeface="Arial"/>
                </a:rPr>
                <a:t>:</a:t>
              </a:r>
              <a:endParaRPr/>
            </a:p>
            <a:p>
              <a:pPr indent="0" lvl="0" marL="0" marR="0" rtl="0" algn="l">
                <a:lnSpc>
                  <a:spcPct val="100000"/>
                </a:lnSpc>
                <a:spcBef>
                  <a:spcPts val="800"/>
                </a:spcBef>
                <a:spcAft>
                  <a:spcPts val="0"/>
                </a:spcAft>
                <a:buClr>
                  <a:srgbClr val="000000"/>
                </a:buClr>
                <a:buSzPts val="1867"/>
                <a:buFont typeface="Arial"/>
                <a:buNone/>
              </a:pPr>
              <a:r>
                <a:rPr b="0" i="0" lang="en-US" sz="1867" u="none" cap="none" strike="noStrike">
                  <a:solidFill>
                    <a:srgbClr val="000000"/>
                  </a:solidFill>
                  <a:latin typeface="Arial"/>
                  <a:ea typeface="Arial"/>
                  <a:cs typeface="Arial"/>
                  <a:sym typeface="Arial"/>
                </a:rPr>
                <a:t>All students enrolled in grades 11 and 12, plus 9</a:t>
              </a:r>
              <a:r>
                <a:rPr b="0" baseline="30000" i="0" lang="en-US" sz="1867" u="none" cap="none" strike="noStrike">
                  <a:solidFill>
                    <a:srgbClr val="000000"/>
                  </a:solidFill>
                  <a:latin typeface="Arial"/>
                  <a:ea typeface="Arial"/>
                  <a:cs typeface="Arial"/>
                  <a:sym typeface="Arial"/>
                </a:rPr>
                <a:t>th</a:t>
              </a:r>
              <a:r>
                <a:rPr b="0" i="0" lang="en-US" sz="1867" u="none" cap="none" strike="noStrike">
                  <a:solidFill>
                    <a:srgbClr val="000000"/>
                  </a:solidFill>
                  <a:latin typeface="Arial"/>
                  <a:ea typeface="Arial"/>
                  <a:cs typeface="Arial"/>
                  <a:sym typeface="Arial"/>
                </a:rPr>
                <a:t> and 10</a:t>
              </a:r>
              <a:r>
                <a:rPr b="0" baseline="30000" i="0" lang="en-US" sz="1867" u="none" cap="none" strike="noStrike">
                  <a:solidFill>
                    <a:srgbClr val="000000"/>
                  </a:solidFill>
                  <a:latin typeface="Arial"/>
                  <a:ea typeface="Arial"/>
                  <a:cs typeface="Arial"/>
                  <a:sym typeface="Arial"/>
                </a:rPr>
                <a:t>th</a:t>
              </a:r>
              <a:r>
                <a:rPr b="0" i="0" lang="en-US" sz="1867" u="none" cap="none" strike="noStrike">
                  <a:solidFill>
                    <a:srgbClr val="000000"/>
                  </a:solidFill>
                  <a:latin typeface="Arial"/>
                  <a:ea typeface="Arial"/>
                  <a:cs typeface="Arial"/>
                  <a:sym typeface="Arial"/>
                </a:rPr>
                <a:t> grade students taking and passing accelerated courses</a:t>
              </a:r>
              <a:endParaRPr/>
            </a:p>
          </p:txBody>
        </p:sp>
        <p:sp>
          <p:nvSpPr>
            <p:cNvPr id="738" name="Google Shape;738;p85"/>
            <p:cNvSpPr txBox="1"/>
            <p:nvPr/>
          </p:nvSpPr>
          <p:spPr>
            <a:xfrm>
              <a:off x="5794972" y="1056877"/>
              <a:ext cx="2103000" cy="1146900"/>
            </a:xfrm>
            <a:prstGeom prst="rect">
              <a:avLst/>
            </a:prstGeom>
            <a:solidFill>
              <a:srgbClr val="C5E5FF"/>
            </a:solidFill>
            <a:ln cap="flat" cmpd="sng" w="12700">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67"/>
                <a:buFont typeface="Arial"/>
                <a:buNone/>
              </a:pPr>
              <a:r>
                <a:rPr b="0" i="0" lang="en-US" sz="1867" u="sng" cap="none" strike="noStrike">
                  <a:solidFill>
                    <a:srgbClr val="000000"/>
                  </a:solidFill>
                  <a:latin typeface="Arial"/>
                  <a:ea typeface="Arial"/>
                  <a:cs typeface="Arial"/>
                  <a:sym typeface="Arial"/>
                </a:rPr>
                <a:t>25 Points Possible</a:t>
              </a:r>
              <a:r>
                <a:rPr b="0" i="0" lang="en-US" sz="1867" u="none" cap="none" strike="noStrike">
                  <a:solidFill>
                    <a:srgbClr val="000000"/>
                  </a:solidFill>
                  <a:latin typeface="Arial"/>
                  <a:ea typeface="Arial"/>
                  <a:cs typeface="Arial"/>
                  <a:sym typeface="Arial"/>
                </a:rPr>
                <a:t>:</a:t>
              </a:r>
              <a:endParaRPr/>
            </a:p>
            <a:p>
              <a:pPr indent="0" lvl="0" marL="0" marR="0" rtl="0" algn="l">
                <a:lnSpc>
                  <a:spcPct val="100000"/>
                </a:lnSpc>
                <a:spcBef>
                  <a:spcPts val="0"/>
                </a:spcBef>
                <a:spcAft>
                  <a:spcPts val="0"/>
                </a:spcAft>
                <a:buClr>
                  <a:schemeClr val="dk1"/>
                </a:buClr>
                <a:buSzPts val="1867"/>
                <a:buFont typeface="Calibri"/>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rPr b="0" i="0" lang="en-US" sz="1867" u="none" cap="none" strike="noStrike">
                  <a:solidFill>
                    <a:srgbClr val="000000"/>
                  </a:solidFill>
                  <a:latin typeface="Arial"/>
                  <a:ea typeface="Arial"/>
                  <a:cs typeface="Arial"/>
                  <a:sym typeface="Arial"/>
                </a:rPr>
                <a:t>e.g., 133 ÷ 200 = 0.67</a:t>
              </a:r>
              <a:endParaRPr/>
            </a:p>
            <a:p>
              <a:pPr indent="0" lvl="0" marL="0" marR="0" rtl="0" algn="l">
                <a:lnSpc>
                  <a:spcPct val="100000"/>
                </a:lnSpc>
                <a:spcBef>
                  <a:spcPts val="0"/>
                </a:spcBef>
                <a:spcAft>
                  <a:spcPts val="0"/>
                </a:spcAft>
                <a:buClr>
                  <a:schemeClr val="dk1"/>
                </a:buClr>
                <a:buSzPts val="1867"/>
                <a:buFont typeface="Calibri"/>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rPr b="0" i="0" lang="en-US" sz="1867" u="none" cap="none" strike="noStrike">
                  <a:solidFill>
                    <a:srgbClr val="000000"/>
                  </a:solidFill>
                  <a:latin typeface="Arial"/>
                  <a:ea typeface="Arial"/>
                  <a:cs typeface="Arial"/>
                  <a:sym typeface="Arial"/>
                </a:rPr>
                <a:t>0.67 x 25 = 16.8 points</a:t>
              </a:r>
              <a:endParaRPr/>
            </a:p>
          </p:txBody>
        </p:sp>
        <p:sp>
          <p:nvSpPr>
            <p:cNvPr id="739" name="Google Shape;739;p85"/>
            <p:cNvSpPr txBox="1"/>
            <p:nvPr/>
          </p:nvSpPr>
          <p:spPr>
            <a:xfrm rot="-5400000">
              <a:off x="-303250" y="3503344"/>
              <a:ext cx="1828800" cy="284700"/>
            </a:xfrm>
            <a:prstGeom prst="rect">
              <a:avLst/>
            </a:prstGeom>
            <a:solidFill>
              <a:srgbClr val="005FA5"/>
            </a:solidFill>
            <a:ln cap="flat" cmpd="sng" w="12700">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67"/>
                <a:buFont typeface="Arial"/>
                <a:buNone/>
              </a:pPr>
              <a:r>
                <a:rPr b="0" i="0" lang="en-US" sz="1867" u="none" cap="none" strike="noStrike">
                  <a:solidFill>
                    <a:srgbClr val="FFFFFF"/>
                  </a:solidFill>
                  <a:latin typeface="Arial"/>
                  <a:ea typeface="Arial"/>
                  <a:cs typeface="Arial"/>
                  <a:sym typeface="Arial"/>
                </a:rPr>
                <a:t>Performance 50%</a:t>
              </a:r>
              <a:endParaRPr/>
            </a:p>
          </p:txBody>
        </p:sp>
        <p:sp>
          <p:nvSpPr>
            <p:cNvPr id="740" name="Google Shape;740;p85"/>
            <p:cNvSpPr txBox="1"/>
            <p:nvPr/>
          </p:nvSpPr>
          <p:spPr>
            <a:xfrm>
              <a:off x="1010686" y="2841116"/>
              <a:ext cx="2011800" cy="1655100"/>
            </a:xfrm>
            <a:prstGeom prst="rect">
              <a:avLst/>
            </a:prstGeom>
            <a:solidFill>
              <a:srgbClr val="C5E5FF"/>
            </a:solidFill>
            <a:ln cap="flat" cmpd="sng" w="12700">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67"/>
                <a:buFont typeface="Arial"/>
                <a:buNone/>
              </a:pPr>
              <a:r>
                <a:rPr b="0" i="0" lang="en-US" sz="1867" u="sng" cap="none" strike="noStrike">
                  <a:solidFill>
                    <a:srgbClr val="000000"/>
                  </a:solidFill>
                  <a:latin typeface="Arial"/>
                  <a:ea typeface="Arial"/>
                  <a:cs typeface="Arial"/>
                  <a:sym typeface="Arial"/>
                </a:rPr>
                <a:t>Numerator</a:t>
              </a:r>
              <a:r>
                <a:rPr b="0" i="0" lang="en-US" sz="1867" u="none" cap="none" strike="noStrike">
                  <a:solidFill>
                    <a:srgbClr val="000000"/>
                  </a:solidFill>
                  <a:latin typeface="Arial"/>
                  <a:ea typeface="Arial"/>
                  <a:cs typeface="Arial"/>
                  <a:sym typeface="Arial"/>
                </a:rPr>
                <a:t>:</a:t>
              </a:r>
              <a:endParaRPr/>
            </a:p>
            <a:p>
              <a:pPr indent="0" lvl="0" marL="0" marR="0" rtl="0" algn="l">
                <a:lnSpc>
                  <a:spcPct val="100000"/>
                </a:lnSpc>
                <a:spcBef>
                  <a:spcPts val="800"/>
                </a:spcBef>
                <a:spcAft>
                  <a:spcPts val="0"/>
                </a:spcAft>
                <a:buClr>
                  <a:srgbClr val="000000"/>
                </a:buClr>
                <a:buSzPts val="1867"/>
                <a:buFont typeface="Arial"/>
                <a:buNone/>
              </a:pPr>
              <a:r>
                <a:rPr b="0" i="0" lang="en-US" sz="1867" u="none" cap="none" strike="noStrike">
                  <a:solidFill>
                    <a:srgbClr val="000000"/>
                  </a:solidFill>
                  <a:latin typeface="Arial"/>
                  <a:ea typeface="Arial"/>
                  <a:cs typeface="Arial"/>
                  <a:sym typeface="Arial"/>
                </a:rPr>
                <a:t>All courses/exams meeting performance standards by student (e.g., C grade in dual c/e, 3 on AP exam, or 4 on IB)</a:t>
              </a:r>
              <a:endParaRPr/>
            </a:p>
          </p:txBody>
        </p:sp>
        <p:sp>
          <p:nvSpPr>
            <p:cNvPr id="741" name="Google Shape;741;p85"/>
            <p:cNvSpPr txBox="1"/>
            <p:nvPr/>
          </p:nvSpPr>
          <p:spPr>
            <a:xfrm>
              <a:off x="5794972" y="3072337"/>
              <a:ext cx="2103000" cy="1146900"/>
            </a:xfrm>
            <a:prstGeom prst="rect">
              <a:avLst/>
            </a:prstGeom>
            <a:solidFill>
              <a:srgbClr val="C5E5FF"/>
            </a:solidFill>
            <a:ln cap="flat" cmpd="sng" w="12700">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67"/>
                <a:buFont typeface="Arial"/>
                <a:buNone/>
              </a:pPr>
              <a:r>
                <a:rPr b="0" i="0" lang="en-US" sz="1867" u="sng" cap="none" strike="noStrike">
                  <a:solidFill>
                    <a:srgbClr val="000000"/>
                  </a:solidFill>
                  <a:latin typeface="Arial"/>
                  <a:ea typeface="Arial"/>
                  <a:cs typeface="Arial"/>
                  <a:sym typeface="Arial"/>
                </a:rPr>
                <a:t>25 Points Possible</a:t>
              </a:r>
              <a:r>
                <a:rPr b="0" i="0" lang="en-US" sz="1867" u="none" cap="none" strike="noStrike">
                  <a:solidFill>
                    <a:srgbClr val="000000"/>
                  </a:solidFill>
                  <a:latin typeface="Arial"/>
                  <a:ea typeface="Arial"/>
                  <a:cs typeface="Arial"/>
                  <a:sym typeface="Arial"/>
                </a:rPr>
                <a:t>:</a:t>
              </a:r>
              <a:endParaRPr/>
            </a:p>
            <a:p>
              <a:pPr indent="0" lvl="0" marL="0" marR="0" rtl="0" algn="l">
                <a:lnSpc>
                  <a:spcPct val="100000"/>
                </a:lnSpc>
                <a:spcBef>
                  <a:spcPts val="0"/>
                </a:spcBef>
                <a:spcAft>
                  <a:spcPts val="0"/>
                </a:spcAft>
                <a:buClr>
                  <a:schemeClr val="dk1"/>
                </a:buClr>
                <a:buSzPts val="1867"/>
                <a:buFont typeface="Calibri"/>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rPr b="0" i="0" lang="en-US" sz="1867" u="none" cap="none" strike="noStrike">
                  <a:solidFill>
                    <a:srgbClr val="000000"/>
                  </a:solidFill>
                  <a:latin typeface="Arial"/>
                  <a:ea typeface="Arial"/>
                  <a:cs typeface="Arial"/>
                  <a:sym typeface="Arial"/>
                </a:rPr>
                <a:t>e.g., 72 ÷ 133 = 0.54</a:t>
              </a:r>
              <a:endParaRPr/>
            </a:p>
            <a:p>
              <a:pPr indent="0" lvl="0" marL="0" marR="0" rtl="0" algn="l">
                <a:lnSpc>
                  <a:spcPct val="100000"/>
                </a:lnSpc>
                <a:spcBef>
                  <a:spcPts val="0"/>
                </a:spcBef>
                <a:spcAft>
                  <a:spcPts val="0"/>
                </a:spcAft>
                <a:buClr>
                  <a:schemeClr val="dk1"/>
                </a:buClr>
                <a:buSzPts val="1867"/>
                <a:buFont typeface="Calibri"/>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rPr b="0" i="0" lang="en-US" sz="1867" u="none" cap="none" strike="noStrike">
                  <a:solidFill>
                    <a:srgbClr val="000000"/>
                  </a:solidFill>
                  <a:latin typeface="Arial"/>
                  <a:ea typeface="Arial"/>
                  <a:cs typeface="Arial"/>
                  <a:sym typeface="Arial"/>
                </a:rPr>
                <a:t>0.54 x 25 = 13.5 points</a:t>
              </a:r>
              <a:endParaRPr/>
            </a:p>
          </p:txBody>
        </p:sp>
        <p:sp>
          <p:nvSpPr>
            <p:cNvPr id="742" name="Google Shape;742;p85"/>
            <p:cNvSpPr txBox="1"/>
            <p:nvPr/>
          </p:nvSpPr>
          <p:spPr>
            <a:xfrm>
              <a:off x="3391378" y="2818375"/>
              <a:ext cx="2011800" cy="1655100"/>
            </a:xfrm>
            <a:prstGeom prst="rect">
              <a:avLst/>
            </a:prstGeom>
            <a:solidFill>
              <a:srgbClr val="C5E5FF"/>
            </a:solidFill>
            <a:ln cap="flat" cmpd="sng" w="12700">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67"/>
                <a:buFont typeface="Arial"/>
                <a:buNone/>
              </a:pPr>
              <a:r>
                <a:rPr b="0" i="0" lang="en-US" sz="1867" u="sng" cap="none" strike="noStrike">
                  <a:solidFill>
                    <a:srgbClr val="000000"/>
                  </a:solidFill>
                  <a:latin typeface="Arial"/>
                  <a:ea typeface="Arial"/>
                  <a:cs typeface="Arial"/>
                  <a:sym typeface="Arial"/>
                </a:rPr>
                <a:t>Denominator</a:t>
              </a:r>
              <a:r>
                <a:rPr b="0" i="0" lang="en-US" sz="1867" u="none" cap="none" strike="noStrike">
                  <a:solidFill>
                    <a:srgbClr val="000000"/>
                  </a:solidFill>
                  <a:latin typeface="Arial"/>
                  <a:ea typeface="Arial"/>
                  <a:cs typeface="Arial"/>
                  <a:sym typeface="Arial"/>
                </a:rPr>
                <a:t>:</a:t>
              </a:r>
              <a:endParaRPr/>
            </a:p>
            <a:p>
              <a:pPr indent="0" lvl="0" marL="0" marR="0" rtl="0" algn="l">
                <a:lnSpc>
                  <a:spcPct val="100000"/>
                </a:lnSpc>
                <a:spcBef>
                  <a:spcPts val="800"/>
                </a:spcBef>
                <a:spcAft>
                  <a:spcPts val="0"/>
                </a:spcAft>
                <a:buClr>
                  <a:srgbClr val="000000"/>
                </a:buClr>
                <a:buSzPts val="1867"/>
                <a:buFont typeface="Arial"/>
                <a:buNone/>
              </a:pPr>
              <a:r>
                <a:rPr b="0" i="0" lang="en-US" sz="1867" u="none" cap="none" strike="noStrike">
                  <a:solidFill>
                    <a:srgbClr val="000000"/>
                  </a:solidFill>
                  <a:latin typeface="Arial"/>
                  <a:ea typeface="Arial"/>
                  <a:cs typeface="Arial"/>
                  <a:sym typeface="Arial"/>
                </a:rPr>
                <a:t>All courses/exams taken by participating students in AP, IB, AICE, dual credit/ enrollment, industry certifications</a:t>
              </a:r>
              <a:endParaRPr/>
            </a:p>
          </p:txBody>
        </p:sp>
        <p:sp>
          <p:nvSpPr>
            <p:cNvPr id="743" name="Google Shape;743;p85"/>
            <p:cNvSpPr txBox="1"/>
            <p:nvPr/>
          </p:nvSpPr>
          <p:spPr>
            <a:xfrm>
              <a:off x="7166572" y="2492053"/>
              <a:ext cx="1463100" cy="284700"/>
            </a:xfrm>
            <a:prstGeom prst="rect">
              <a:avLst/>
            </a:prstGeom>
            <a:solidFill>
              <a:srgbClr val="FFCC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67"/>
                <a:buFont typeface="Arial"/>
                <a:buNone/>
              </a:pPr>
              <a:r>
                <a:rPr b="0" i="0" lang="en-US" sz="1867" u="none" cap="none" strike="noStrike">
                  <a:solidFill>
                    <a:srgbClr val="000000"/>
                  </a:solidFill>
                  <a:latin typeface="Arial"/>
                  <a:ea typeface="Arial"/>
                  <a:cs typeface="Arial"/>
                  <a:sym typeface="Arial"/>
                </a:rPr>
                <a:t>30.3 points total</a:t>
              </a:r>
              <a:endParaRPr/>
            </a:p>
          </p:txBody>
        </p:sp>
        <p:sp>
          <p:nvSpPr>
            <p:cNvPr id="744" name="Google Shape;744;p85"/>
            <p:cNvSpPr txBox="1"/>
            <p:nvPr/>
          </p:nvSpPr>
          <p:spPr>
            <a:xfrm>
              <a:off x="2956729" y="1346666"/>
              <a:ext cx="485700" cy="561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745" name="Google Shape;745;p85"/>
            <p:cNvSpPr txBox="1"/>
            <p:nvPr/>
          </p:nvSpPr>
          <p:spPr>
            <a:xfrm>
              <a:off x="2951838" y="3345714"/>
              <a:ext cx="485700" cy="561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746" name="Google Shape;746;p85"/>
            <p:cNvSpPr txBox="1"/>
            <p:nvPr/>
          </p:nvSpPr>
          <p:spPr>
            <a:xfrm>
              <a:off x="5327935" y="1335355"/>
              <a:ext cx="541800" cy="561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747" name="Google Shape;747;p85"/>
            <p:cNvSpPr txBox="1"/>
            <p:nvPr/>
          </p:nvSpPr>
          <p:spPr>
            <a:xfrm>
              <a:off x="5330351" y="3345714"/>
              <a:ext cx="541800" cy="561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cxnSp>
          <p:nvCxnSpPr>
            <p:cNvPr id="748" name="Google Shape;748;p85"/>
            <p:cNvCxnSpPr/>
            <p:nvPr/>
          </p:nvCxnSpPr>
          <p:spPr>
            <a:xfrm>
              <a:off x="7166572" y="2210740"/>
              <a:ext cx="136500" cy="269700"/>
            </a:xfrm>
            <a:prstGeom prst="straightConnector1">
              <a:avLst/>
            </a:prstGeom>
            <a:noFill/>
            <a:ln cap="flat" cmpd="sng" w="15875">
              <a:solidFill>
                <a:schemeClr val="dk1"/>
              </a:solidFill>
              <a:prstDash val="solid"/>
              <a:miter lim="800000"/>
              <a:headEnd len="sm" w="sm" type="none"/>
              <a:tailEnd len="med" w="med" type="triangle"/>
            </a:ln>
          </p:spPr>
        </p:cxnSp>
        <p:cxnSp>
          <p:nvCxnSpPr>
            <p:cNvPr id="749" name="Google Shape;749;p85"/>
            <p:cNvCxnSpPr/>
            <p:nvPr/>
          </p:nvCxnSpPr>
          <p:spPr>
            <a:xfrm flipH="1" rot="10800000">
              <a:off x="7166571" y="2791216"/>
              <a:ext cx="136500" cy="269700"/>
            </a:xfrm>
            <a:prstGeom prst="straightConnector1">
              <a:avLst/>
            </a:prstGeom>
            <a:noFill/>
            <a:ln cap="flat" cmpd="sng" w="15875">
              <a:solidFill>
                <a:schemeClr val="dk1"/>
              </a:solidFill>
              <a:prstDash val="solid"/>
              <a:miter lim="800000"/>
              <a:headEnd len="sm" w="sm" type="none"/>
              <a:tailEnd len="med" w="med" type="triangle"/>
            </a:ln>
          </p:spPr>
        </p:cxn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53" name="Shape 753"/>
        <p:cNvGrpSpPr/>
        <p:nvPr/>
      </p:nvGrpSpPr>
      <p:grpSpPr>
        <a:xfrm>
          <a:off x="0" y="0"/>
          <a:ext cx="0" cy="0"/>
          <a:chOff x="0" y="0"/>
          <a:chExt cx="0" cy="0"/>
        </a:xfrm>
      </p:grpSpPr>
      <p:sp>
        <p:nvSpPr>
          <p:cNvPr id="754" name="Google Shape;754;p86"/>
          <p:cNvSpPr txBox="1"/>
          <p:nvPr>
            <p:ph type="title"/>
          </p:nvPr>
        </p:nvSpPr>
        <p:spPr>
          <a:xfrm>
            <a:off x="412618" y="275585"/>
            <a:ext cx="10605900" cy="380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3B71"/>
              </a:buClr>
              <a:buSzPts val="3200"/>
              <a:buFont typeface="Arial"/>
              <a:buNone/>
            </a:pPr>
            <a:r>
              <a:rPr lang="en-US" sz="3200"/>
              <a:t>College- and Career-Readiness Component</a:t>
            </a:r>
            <a:endParaRPr/>
          </a:p>
        </p:txBody>
      </p:sp>
      <p:sp>
        <p:nvSpPr>
          <p:cNvPr id="755" name="Google Shape;755;p86"/>
          <p:cNvSpPr txBox="1"/>
          <p:nvPr/>
        </p:nvSpPr>
        <p:spPr>
          <a:xfrm>
            <a:off x="1664650" y="1191497"/>
            <a:ext cx="3440700" cy="4425600"/>
          </a:xfrm>
          <a:prstGeom prst="rect">
            <a:avLst/>
          </a:prstGeom>
          <a:solidFill>
            <a:srgbClr val="286E6B"/>
          </a:solidFill>
          <a:ln cap="flat" cmpd="sng" w="127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797979"/>
              </a:buClr>
              <a:buSzPts val="2400"/>
              <a:buFont typeface="Arial"/>
              <a:buNone/>
            </a:pPr>
            <a:r>
              <a:rPr b="0" i="0" lang="en-US" sz="2400" u="sng" cap="none" strike="noStrike">
                <a:solidFill>
                  <a:srgbClr val="FFFFFF"/>
                </a:solidFill>
                <a:latin typeface="Arial"/>
                <a:ea typeface="Arial"/>
                <a:cs typeface="Arial"/>
                <a:sym typeface="Arial"/>
              </a:rPr>
              <a:t>CCR Measure </a:t>
            </a:r>
            <a:r>
              <a:rPr b="0" i="0" lang="en-US" sz="2400" u="sng" cap="none" strike="noStrike">
                <a:solidFill>
                  <a:srgbClr val="FFFFFF"/>
                </a:solidFill>
                <a:latin typeface="Arial"/>
                <a:ea typeface="Arial"/>
                <a:cs typeface="Arial"/>
                <a:sym typeface="Arial"/>
              </a:rPr>
              <a:t>I</a:t>
            </a:r>
            <a:r>
              <a:rPr b="0" i="0" lang="en-US" sz="2400" u="sng" cap="none" strike="noStrike">
                <a:solidFill>
                  <a:srgbClr val="FFFFFF"/>
                </a:solidFill>
                <a:latin typeface="Arial"/>
                <a:ea typeface="Arial"/>
                <a:cs typeface="Arial"/>
                <a:sym typeface="Arial"/>
              </a:rPr>
              <a:t>ncludes</a:t>
            </a:r>
            <a:r>
              <a:rPr b="0" i="0" lang="en-US" sz="2400" u="none" cap="none" strike="noStrike">
                <a:solidFill>
                  <a:srgbClr val="FFFFFF"/>
                </a:solidFill>
                <a:latin typeface="Arial"/>
                <a:ea typeface="Arial"/>
                <a:cs typeface="Arial"/>
                <a:sym typeface="Arial"/>
              </a:rPr>
              <a:t>:</a:t>
            </a:r>
            <a:endParaRPr b="0" i="0" sz="20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797979"/>
              </a:buClr>
              <a:buSzPts val="2400"/>
              <a:buFont typeface="Arial"/>
              <a:buNone/>
            </a:pPr>
            <a:r>
              <a:rPr b="0" i="0" lang="en-US" sz="2400" u="none" cap="none" strike="noStrike">
                <a:solidFill>
                  <a:srgbClr val="FFFFFF"/>
                </a:solidFill>
                <a:latin typeface="Arial"/>
                <a:ea typeface="Arial"/>
                <a:cs typeface="Arial"/>
                <a:sym typeface="Arial"/>
              </a:rPr>
              <a:t>50% ACT English or Reading Benchmark</a:t>
            </a:r>
            <a:endParaRPr b="0" i="0" sz="20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797979"/>
              </a:buClr>
              <a:buSzPts val="2000"/>
              <a:buFont typeface="Arial"/>
              <a:buNone/>
            </a:pPr>
            <a:r>
              <a:rPr b="0" i="0" lang="en-US" sz="2000" u="none" cap="none" strike="noStrike">
                <a:solidFill>
                  <a:srgbClr val="FFFFFF"/>
                </a:solidFill>
                <a:latin typeface="Arial"/>
                <a:ea typeface="Arial"/>
                <a:cs typeface="Arial"/>
                <a:sym typeface="Arial"/>
              </a:rPr>
              <a:t>                     +</a:t>
            </a:r>
            <a:endParaRPr/>
          </a:p>
          <a:p>
            <a:pPr indent="0" lvl="0" marL="0" marR="0" rtl="0" algn="l">
              <a:lnSpc>
                <a:spcPct val="100000"/>
              </a:lnSpc>
              <a:spcBef>
                <a:spcPts val="0"/>
              </a:spcBef>
              <a:spcAft>
                <a:spcPts val="0"/>
              </a:spcAft>
              <a:buClr>
                <a:srgbClr val="797979"/>
              </a:buClr>
              <a:buSzPts val="2400"/>
              <a:buFont typeface="Arial"/>
              <a:buNone/>
            </a:pPr>
            <a:r>
              <a:rPr b="0" i="0" lang="en-US" sz="2400" u="none" cap="none" strike="noStrike">
                <a:solidFill>
                  <a:srgbClr val="FFFFFF"/>
                </a:solidFill>
                <a:latin typeface="Arial"/>
                <a:ea typeface="Arial"/>
                <a:cs typeface="Arial"/>
                <a:sym typeface="Arial"/>
              </a:rPr>
              <a:t>50% ACT Math Benchmark</a:t>
            </a:r>
            <a:endParaRPr/>
          </a:p>
          <a:p>
            <a:pPr indent="0" lvl="0" marL="0" marR="0" rtl="0" algn="l">
              <a:lnSpc>
                <a:spcPct val="100000"/>
              </a:lnSpc>
              <a:spcBef>
                <a:spcPts val="0"/>
              </a:spcBef>
              <a:spcAft>
                <a:spcPts val="0"/>
              </a:spcAft>
              <a:buClr>
                <a:srgbClr val="797979"/>
              </a:buClr>
              <a:buSzPts val="2400"/>
              <a:buFont typeface="Arial"/>
              <a:buNone/>
            </a:pPr>
            <a:r>
              <a:t/>
            </a:r>
            <a:endParaRPr b="0" i="0" sz="2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797979"/>
              </a:buClr>
              <a:buSzPts val="2000"/>
              <a:buFont typeface="Arial"/>
              <a:buNone/>
            </a:pPr>
            <a:r>
              <a:rPr b="0" i="0" lang="en-US" sz="2000" u="none" cap="none" strike="noStrike">
                <a:solidFill>
                  <a:srgbClr val="FFFFFF"/>
                </a:solidFill>
                <a:latin typeface="Arial"/>
                <a:ea typeface="Arial"/>
                <a:cs typeface="Arial"/>
                <a:sym typeface="Arial"/>
              </a:rPr>
              <a:t>OR</a:t>
            </a:r>
            <a:endParaRPr/>
          </a:p>
          <a:p>
            <a:pPr indent="0" lvl="0" marL="0" marR="0" rtl="0" algn="ctr">
              <a:lnSpc>
                <a:spcPct val="100000"/>
              </a:lnSpc>
              <a:spcBef>
                <a:spcPts val="0"/>
              </a:spcBef>
              <a:spcAft>
                <a:spcPts val="0"/>
              </a:spcAft>
              <a:buClr>
                <a:srgbClr val="797979"/>
              </a:buClr>
              <a:buSzPts val="1800"/>
              <a:buFont typeface="Arial"/>
              <a:buNone/>
            </a:pPr>
            <a:r>
              <a:t/>
            </a:r>
            <a:endParaRPr b="0" i="0" sz="18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797979"/>
              </a:buClr>
              <a:buSzPts val="2000"/>
              <a:buFont typeface="Arial"/>
              <a:buNone/>
            </a:pPr>
            <a:r>
              <a:rPr b="0" i="0" lang="en-US" sz="2000" u="none" cap="none" strike="noStrike">
                <a:solidFill>
                  <a:srgbClr val="FFFFFF"/>
                </a:solidFill>
                <a:latin typeface="Arial"/>
                <a:ea typeface="Arial"/>
                <a:cs typeface="Arial"/>
                <a:sym typeface="Arial"/>
              </a:rPr>
              <a:t>ACT WorkKeys Silver with Career Pathway/Industry Certification or ACT WorkKeys Gold or Platinum</a:t>
            </a:r>
            <a:endParaRPr b="0" i="0" sz="20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797979"/>
              </a:buClr>
              <a:buSzPts val="1800"/>
              <a:buFont typeface="Arial"/>
              <a:buNone/>
            </a:pPr>
            <a:r>
              <a:t/>
            </a:r>
            <a:endParaRPr b="0" i="0" sz="1800" u="none" cap="none" strike="noStrike">
              <a:solidFill>
                <a:srgbClr val="FFFFFF"/>
              </a:solidFill>
              <a:latin typeface="Arial"/>
              <a:ea typeface="Arial"/>
              <a:cs typeface="Arial"/>
              <a:sym typeface="Arial"/>
            </a:endParaRPr>
          </a:p>
          <a:p>
            <a:pPr indent="0" lvl="0" marL="0" marR="0" rtl="0" algn="ctr">
              <a:lnSpc>
                <a:spcPct val="115000"/>
              </a:lnSpc>
              <a:spcBef>
                <a:spcPts val="0"/>
              </a:spcBef>
              <a:spcAft>
                <a:spcPts val="0"/>
              </a:spcAft>
              <a:buClr>
                <a:srgbClr val="797979"/>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756" name="Google Shape;756;p86"/>
          <p:cNvSpPr txBox="1"/>
          <p:nvPr/>
        </p:nvSpPr>
        <p:spPr>
          <a:xfrm>
            <a:off x="7086601" y="1191498"/>
            <a:ext cx="3440700" cy="4314000"/>
          </a:xfrm>
          <a:prstGeom prst="rect">
            <a:avLst/>
          </a:prstGeom>
          <a:solidFill>
            <a:srgbClr val="0B548D"/>
          </a:solidFill>
          <a:ln cap="flat" cmpd="sng" w="127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797979"/>
              </a:buClr>
              <a:buSzPts val="2400"/>
              <a:buFont typeface="Arial"/>
              <a:buNone/>
            </a:pPr>
            <a:r>
              <a:rPr b="0" i="0" lang="en-US" sz="2400" u="sng" cap="none" strike="noStrike">
                <a:solidFill>
                  <a:srgbClr val="FFFFFF"/>
                </a:solidFill>
                <a:latin typeface="Arial"/>
                <a:ea typeface="Arial"/>
                <a:cs typeface="Arial"/>
                <a:sym typeface="Arial"/>
              </a:rPr>
              <a:t>CCR Score by Student</a:t>
            </a:r>
            <a:r>
              <a:rPr b="0" i="0" lang="en-US" sz="2400" u="none" cap="none" strike="noStrike">
                <a:solidFill>
                  <a:srgbClr val="FFFFFF"/>
                </a:solidFill>
                <a:latin typeface="Arial"/>
                <a:ea typeface="Arial"/>
                <a:cs typeface="Arial"/>
                <a:sym typeface="Arial"/>
              </a:rPr>
              <a:t>:</a:t>
            </a:r>
            <a:endParaRPr/>
          </a:p>
          <a:p>
            <a:pPr indent="0" lvl="0" marL="0" marR="0" rtl="0" algn="ctr">
              <a:lnSpc>
                <a:spcPct val="115000"/>
              </a:lnSpc>
              <a:spcBef>
                <a:spcPts val="1200"/>
              </a:spcBef>
              <a:spcAft>
                <a:spcPts val="0"/>
              </a:spcAft>
              <a:buClr>
                <a:srgbClr val="797979"/>
              </a:buClr>
              <a:buSzPts val="2400"/>
              <a:buFont typeface="Arial"/>
              <a:buNone/>
            </a:pPr>
            <a:r>
              <a:rPr b="0" i="0" lang="en-US" sz="2400" u="none" cap="none" strike="noStrike">
                <a:solidFill>
                  <a:srgbClr val="FFFFFF"/>
                </a:solidFill>
                <a:latin typeface="Arial"/>
                <a:ea typeface="Arial"/>
                <a:cs typeface="Arial"/>
                <a:sym typeface="Arial"/>
              </a:rPr>
              <a:t>0.5 Point</a:t>
            </a:r>
            <a:br>
              <a:rPr b="0" i="0" lang="en-US" sz="2400" u="none" cap="none" strike="noStrike">
                <a:solidFill>
                  <a:srgbClr val="FFFFFF"/>
                </a:solidFill>
                <a:latin typeface="Arial"/>
                <a:ea typeface="Arial"/>
                <a:cs typeface="Arial"/>
                <a:sym typeface="Arial"/>
              </a:rPr>
            </a:br>
            <a:r>
              <a:rPr b="0" i="0" lang="en-US" sz="2400" u="none" cap="none" strike="noStrike">
                <a:solidFill>
                  <a:srgbClr val="FFFFFF"/>
                </a:solidFill>
                <a:latin typeface="Arial"/>
                <a:ea typeface="Arial"/>
                <a:cs typeface="Arial"/>
                <a:sym typeface="Arial"/>
              </a:rPr>
              <a:t>+</a:t>
            </a:r>
            <a:br>
              <a:rPr b="0" i="0" lang="en-US" sz="2400" u="none" cap="none" strike="noStrike">
                <a:solidFill>
                  <a:srgbClr val="FFFFFF"/>
                </a:solidFill>
                <a:latin typeface="Arial"/>
                <a:ea typeface="Arial"/>
                <a:cs typeface="Arial"/>
                <a:sym typeface="Arial"/>
              </a:rPr>
            </a:br>
            <a:r>
              <a:rPr b="0" i="0" lang="en-US" sz="2400" u="none" cap="none" strike="noStrike">
                <a:solidFill>
                  <a:srgbClr val="FFFFFF"/>
                </a:solidFill>
                <a:latin typeface="Arial"/>
                <a:ea typeface="Arial"/>
                <a:cs typeface="Arial"/>
                <a:sym typeface="Arial"/>
              </a:rPr>
              <a:t>0.5 Point</a:t>
            </a:r>
            <a:endParaRPr/>
          </a:p>
          <a:p>
            <a:pPr indent="0" lvl="0" marL="0" marR="0" rtl="0" algn="ctr">
              <a:lnSpc>
                <a:spcPct val="115000"/>
              </a:lnSpc>
              <a:spcBef>
                <a:spcPts val="1600"/>
              </a:spcBef>
              <a:spcAft>
                <a:spcPts val="0"/>
              </a:spcAft>
              <a:buClr>
                <a:srgbClr val="797979"/>
              </a:buClr>
              <a:buSzPts val="2400"/>
              <a:buFont typeface="Arial"/>
              <a:buNone/>
            </a:pPr>
            <a:br>
              <a:rPr b="0" i="0" lang="en-US" sz="2400" u="none" cap="none" strike="noStrike">
                <a:solidFill>
                  <a:srgbClr val="FFFFFF"/>
                </a:solidFill>
                <a:latin typeface="Arial"/>
                <a:ea typeface="Arial"/>
                <a:cs typeface="Arial"/>
                <a:sym typeface="Arial"/>
              </a:rPr>
            </a:br>
            <a:r>
              <a:rPr b="0" i="0" lang="en-US" sz="2400" u="none" cap="none" strike="noStrike">
                <a:solidFill>
                  <a:srgbClr val="FFFFFF"/>
                </a:solidFill>
                <a:latin typeface="Arial"/>
                <a:ea typeface="Arial"/>
                <a:cs typeface="Arial"/>
                <a:sym typeface="Arial"/>
              </a:rPr>
              <a:t>OR</a:t>
            </a:r>
            <a:endParaRPr/>
          </a:p>
          <a:p>
            <a:pPr indent="0" lvl="0" marL="0" marR="0" rtl="0" algn="ctr">
              <a:lnSpc>
                <a:spcPct val="115000"/>
              </a:lnSpc>
              <a:spcBef>
                <a:spcPts val="1600"/>
              </a:spcBef>
              <a:spcAft>
                <a:spcPts val="0"/>
              </a:spcAft>
              <a:buClr>
                <a:srgbClr val="797979"/>
              </a:buClr>
              <a:buSzPts val="2400"/>
              <a:buFont typeface="Arial"/>
              <a:buNone/>
            </a:pPr>
            <a:r>
              <a:rPr b="0" i="0" lang="en-US" sz="2400" u="none" cap="none" strike="noStrike">
                <a:solidFill>
                  <a:srgbClr val="FFFFFF"/>
                </a:solidFill>
                <a:latin typeface="Arial"/>
                <a:ea typeface="Arial"/>
                <a:cs typeface="Arial"/>
                <a:sym typeface="Arial"/>
              </a:rPr>
              <a:t>1.0 Point</a:t>
            </a:r>
            <a:endParaRPr/>
          </a:p>
          <a:p>
            <a:pPr indent="0" lvl="0" marL="0" marR="0" rtl="0" algn="ctr">
              <a:lnSpc>
                <a:spcPct val="115000"/>
              </a:lnSpc>
              <a:spcBef>
                <a:spcPts val="1600"/>
              </a:spcBef>
              <a:spcAft>
                <a:spcPts val="0"/>
              </a:spcAft>
              <a:buClr>
                <a:srgbClr val="797979"/>
              </a:buClr>
              <a:buSzPts val="2400"/>
              <a:buFont typeface="Arial"/>
              <a:buNone/>
            </a:pPr>
            <a:r>
              <a:rPr b="0" i="0" lang="en-US" sz="2400" u="none" cap="none" strike="noStrike">
                <a:solidFill>
                  <a:srgbClr val="FFFFFF"/>
                </a:solidFill>
                <a:latin typeface="Arial"/>
                <a:ea typeface="Arial"/>
                <a:cs typeface="Arial"/>
                <a:sym typeface="Arial"/>
              </a:rPr>
              <a:t>(Max 1 point/student)</a:t>
            </a:r>
            <a:endParaRPr/>
          </a:p>
        </p:txBody>
      </p:sp>
      <p:cxnSp>
        <p:nvCxnSpPr>
          <p:cNvPr id="757" name="Google Shape;757;p86"/>
          <p:cNvCxnSpPr/>
          <p:nvPr/>
        </p:nvCxnSpPr>
        <p:spPr>
          <a:xfrm>
            <a:off x="5501640" y="1982666"/>
            <a:ext cx="1188600" cy="0"/>
          </a:xfrm>
          <a:prstGeom prst="straightConnector1">
            <a:avLst/>
          </a:prstGeom>
          <a:noFill/>
          <a:ln cap="flat" cmpd="sng" w="66675">
            <a:solidFill>
              <a:schemeClr val="accent1"/>
            </a:solidFill>
            <a:prstDash val="solid"/>
            <a:miter lim="800000"/>
            <a:headEnd len="sm" w="sm" type="none"/>
            <a:tailEnd len="med" w="med" type="triangle"/>
          </a:ln>
        </p:spPr>
      </p:cxnSp>
      <p:cxnSp>
        <p:nvCxnSpPr>
          <p:cNvPr id="758" name="Google Shape;758;p86"/>
          <p:cNvCxnSpPr/>
          <p:nvPr/>
        </p:nvCxnSpPr>
        <p:spPr>
          <a:xfrm>
            <a:off x="5501640" y="2898950"/>
            <a:ext cx="1188600" cy="0"/>
          </a:xfrm>
          <a:prstGeom prst="straightConnector1">
            <a:avLst/>
          </a:prstGeom>
          <a:noFill/>
          <a:ln cap="flat" cmpd="sng" w="66675">
            <a:solidFill>
              <a:schemeClr val="accent1"/>
            </a:solidFill>
            <a:prstDash val="solid"/>
            <a:miter lim="800000"/>
            <a:headEnd len="sm" w="sm" type="none"/>
            <a:tailEnd len="med" w="med" type="triangle"/>
          </a:ln>
        </p:spPr>
      </p:cxnSp>
      <p:cxnSp>
        <p:nvCxnSpPr>
          <p:cNvPr id="759" name="Google Shape;759;p86"/>
          <p:cNvCxnSpPr/>
          <p:nvPr/>
        </p:nvCxnSpPr>
        <p:spPr>
          <a:xfrm>
            <a:off x="5501640" y="4518410"/>
            <a:ext cx="1188600" cy="0"/>
          </a:xfrm>
          <a:prstGeom prst="straightConnector1">
            <a:avLst/>
          </a:prstGeom>
          <a:noFill/>
          <a:ln cap="flat" cmpd="sng" w="66675">
            <a:solidFill>
              <a:schemeClr val="accent1"/>
            </a:solidFill>
            <a:prstDash val="solid"/>
            <a:miter lim="800000"/>
            <a:headEnd len="sm" w="sm" type="none"/>
            <a:tailEnd len="med" w="med" type="triangl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p87"/>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Mississippi College and Career Readiness Index - Revised Illustration </a:t>
            </a:r>
            <a:endParaRPr/>
          </a:p>
        </p:txBody>
      </p:sp>
      <p:graphicFrame>
        <p:nvGraphicFramePr>
          <p:cNvPr id="766" name="Google Shape;766;p87"/>
          <p:cNvGraphicFramePr/>
          <p:nvPr/>
        </p:nvGraphicFramePr>
        <p:xfrm>
          <a:off x="1265800" y="920175"/>
          <a:ext cx="3000000" cy="3000000"/>
        </p:xfrm>
        <a:graphic>
          <a:graphicData uri="http://schemas.openxmlformats.org/drawingml/2006/table">
            <a:tbl>
              <a:tblPr>
                <a:noFill/>
                <a:tableStyleId>{8C7626C8-A471-496D-BED2-558AEDAC115E}</a:tableStyleId>
              </a:tblPr>
              <a:tblGrid>
                <a:gridCol w="1333500"/>
                <a:gridCol w="1562100"/>
                <a:gridCol w="1809750"/>
                <a:gridCol w="1943100"/>
                <a:gridCol w="1905000"/>
                <a:gridCol w="847725"/>
              </a:tblGrid>
              <a:tr h="100000">
                <a:tc rowSpan="2">
                  <a:txBody>
                    <a:bodyPr/>
                    <a:lstStyle/>
                    <a:p>
                      <a:pPr indent="0" lvl="0" marL="0" rtl="0" algn="l">
                        <a:lnSpc>
                          <a:spcPct val="115000"/>
                        </a:lnSpc>
                        <a:spcBef>
                          <a:spcPts val="0"/>
                        </a:spcBef>
                        <a:spcAft>
                          <a:spcPts val="0"/>
                        </a:spcAft>
                        <a:buNone/>
                      </a:pPr>
                      <a:r>
                        <a:rPr lang="en-US">
                          <a:latin typeface="Calibri"/>
                          <a:ea typeface="Calibri"/>
                          <a:cs typeface="Calibri"/>
                          <a:sym typeface="Calibri"/>
                        </a:rPr>
                        <a:t>Acceleration </a:t>
                      </a:r>
                      <a:endParaRPr>
                        <a:latin typeface="Calibri"/>
                        <a:ea typeface="Calibri"/>
                        <a:cs typeface="Calibri"/>
                        <a:sym typeface="Calibri"/>
                      </a:endParaRPr>
                    </a:p>
                  </a:txBody>
                  <a:tcPr marT="9525" marB="91425" marR="9525" marL="9525" anchor="ctr">
                    <a:lnL cap="flat" cmpd="sng" w="19050">
                      <a:solidFill>
                        <a:srgbClr val="005FA5"/>
                      </a:solidFill>
                      <a:prstDash val="solid"/>
                      <a:round/>
                      <a:headEnd len="sm" w="sm" type="none"/>
                      <a:tailEnd len="sm" w="sm" type="none"/>
                    </a:lnL>
                    <a:lnR cap="flat" cmpd="sng" w="19050">
                      <a:solidFill>
                        <a:srgbClr val="005FA5"/>
                      </a:solidFill>
                      <a:prstDash val="solid"/>
                      <a:round/>
                      <a:headEnd len="sm" w="sm" type="none"/>
                      <a:tailEnd len="sm" w="sm" type="none"/>
                    </a:lnR>
                    <a:lnT cap="flat" cmpd="sng" w="19050">
                      <a:solidFill>
                        <a:srgbClr val="005FA5"/>
                      </a:solidFill>
                      <a:prstDash val="solid"/>
                      <a:round/>
                      <a:headEnd len="sm" w="sm" type="none"/>
                      <a:tailEnd len="sm" w="sm" type="none"/>
                    </a:lnT>
                    <a:lnB cap="flat" cmpd="sng" w="19050">
                      <a:solidFill>
                        <a:srgbClr val="005FA5"/>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a:latin typeface="Calibri"/>
                          <a:ea typeface="Calibri"/>
                          <a:cs typeface="Calibri"/>
                          <a:sym typeface="Calibri"/>
                        </a:rPr>
                        <a:t>0 points</a:t>
                      </a:r>
                      <a:endParaRPr b="1">
                        <a:latin typeface="Calibri"/>
                        <a:ea typeface="Calibri"/>
                        <a:cs typeface="Calibri"/>
                        <a:sym typeface="Calibri"/>
                      </a:endParaRPr>
                    </a:p>
                  </a:txBody>
                  <a:tcPr marT="9525" marB="91425" marR="9525" marL="9525" anchor="b">
                    <a:lnL cap="flat" cmpd="sng" w="19050">
                      <a:solidFill>
                        <a:srgbClr val="005FA5"/>
                      </a:solidFill>
                      <a:prstDash val="solid"/>
                      <a:round/>
                      <a:headEnd len="sm" w="sm" type="none"/>
                      <a:tailEnd len="sm" w="sm" type="none"/>
                    </a:lnL>
                    <a:lnR cap="flat" cmpd="sng" w="19050">
                      <a:solidFill>
                        <a:srgbClr val="005FA5"/>
                      </a:solidFill>
                      <a:prstDash val="solid"/>
                      <a:round/>
                      <a:headEnd len="sm" w="sm" type="none"/>
                      <a:tailEnd len="sm" w="sm" type="none"/>
                    </a:lnR>
                    <a:lnT cap="flat" cmpd="sng" w="19050">
                      <a:solidFill>
                        <a:srgbClr val="005FA5"/>
                      </a:solidFill>
                      <a:prstDash val="solid"/>
                      <a:round/>
                      <a:headEnd len="sm" w="sm" type="none"/>
                      <a:tailEnd len="sm" w="sm" type="none"/>
                    </a:lnT>
                    <a:lnB cap="flat" cmpd="sng" w="19050">
                      <a:solidFill>
                        <a:srgbClr val="005FA5"/>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a:latin typeface="Calibri"/>
                          <a:ea typeface="Calibri"/>
                          <a:cs typeface="Calibri"/>
                          <a:sym typeface="Calibri"/>
                        </a:rPr>
                        <a:t>20 Points</a:t>
                      </a:r>
                      <a:endParaRPr b="1">
                        <a:latin typeface="Calibri"/>
                        <a:ea typeface="Calibri"/>
                        <a:cs typeface="Calibri"/>
                        <a:sym typeface="Calibri"/>
                      </a:endParaRPr>
                    </a:p>
                  </a:txBody>
                  <a:tcPr marT="9525" marB="91425" marR="9525" marL="9525" anchor="b">
                    <a:lnL cap="flat" cmpd="sng" w="19050">
                      <a:solidFill>
                        <a:srgbClr val="005FA5"/>
                      </a:solidFill>
                      <a:prstDash val="solid"/>
                      <a:round/>
                      <a:headEnd len="sm" w="sm" type="none"/>
                      <a:tailEnd len="sm" w="sm" type="none"/>
                    </a:lnL>
                    <a:lnR cap="flat" cmpd="sng" w="19050">
                      <a:solidFill>
                        <a:srgbClr val="005FA5"/>
                      </a:solidFill>
                      <a:prstDash val="solid"/>
                      <a:round/>
                      <a:headEnd len="sm" w="sm" type="none"/>
                      <a:tailEnd len="sm" w="sm" type="none"/>
                    </a:lnR>
                    <a:lnT cap="flat" cmpd="sng" w="19050">
                      <a:solidFill>
                        <a:srgbClr val="005FA5"/>
                      </a:solidFill>
                      <a:prstDash val="solid"/>
                      <a:round/>
                      <a:headEnd len="sm" w="sm" type="none"/>
                      <a:tailEnd len="sm" w="sm" type="none"/>
                    </a:lnT>
                    <a:lnB cap="flat" cmpd="sng" w="19050">
                      <a:solidFill>
                        <a:srgbClr val="005FA5"/>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a:latin typeface="Calibri"/>
                          <a:ea typeface="Calibri"/>
                          <a:cs typeface="Calibri"/>
                          <a:sym typeface="Calibri"/>
                        </a:rPr>
                        <a:t>30 Points</a:t>
                      </a:r>
                      <a:endParaRPr b="1">
                        <a:latin typeface="Calibri"/>
                        <a:ea typeface="Calibri"/>
                        <a:cs typeface="Calibri"/>
                        <a:sym typeface="Calibri"/>
                      </a:endParaRPr>
                    </a:p>
                  </a:txBody>
                  <a:tcPr marT="9525" marB="91425" marR="9525" marL="9525" anchor="b">
                    <a:lnL cap="flat" cmpd="sng" w="19050">
                      <a:solidFill>
                        <a:srgbClr val="005FA5"/>
                      </a:solidFill>
                      <a:prstDash val="solid"/>
                      <a:round/>
                      <a:headEnd len="sm" w="sm" type="none"/>
                      <a:tailEnd len="sm" w="sm" type="none"/>
                    </a:lnL>
                    <a:lnR cap="flat" cmpd="sng" w="19050">
                      <a:solidFill>
                        <a:srgbClr val="005FA5"/>
                      </a:solidFill>
                      <a:prstDash val="solid"/>
                      <a:round/>
                      <a:headEnd len="sm" w="sm" type="none"/>
                      <a:tailEnd len="sm" w="sm" type="none"/>
                    </a:lnR>
                    <a:lnT cap="flat" cmpd="sng" w="19050">
                      <a:solidFill>
                        <a:srgbClr val="005FA5"/>
                      </a:solidFill>
                      <a:prstDash val="solid"/>
                      <a:round/>
                      <a:headEnd len="sm" w="sm" type="none"/>
                      <a:tailEnd len="sm" w="sm" type="none"/>
                    </a:lnT>
                    <a:lnB cap="flat" cmpd="sng" w="19050">
                      <a:solidFill>
                        <a:srgbClr val="005FA5"/>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a:latin typeface="Calibri"/>
                          <a:ea typeface="Calibri"/>
                          <a:cs typeface="Calibri"/>
                          <a:sym typeface="Calibri"/>
                        </a:rPr>
                        <a:t>40 Points</a:t>
                      </a:r>
                      <a:endParaRPr b="1">
                        <a:latin typeface="Calibri"/>
                        <a:ea typeface="Calibri"/>
                        <a:cs typeface="Calibri"/>
                        <a:sym typeface="Calibri"/>
                      </a:endParaRPr>
                    </a:p>
                  </a:txBody>
                  <a:tcPr marT="9525" marB="91425" marR="9525" marL="9525" anchor="b">
                    <a:lnL cap="flat" cmpd="sng" w="19050">
                      <a:solidFill>
                        <a:srgbClr val="005FA5"/>
                      </a:solidFill>
                      <a:prstDash val="solid"/>
                      <a:round/>
                      <a:headEnd len="sm" w="sm" type="none"/>
                      <a:tailEnd len="sm" w="sm" type="none"/>
                    </a:lnL>
                    <a:lnR cap="flat" cmpd="sng" w="19050">
                      <a:solidFill>
                        <a:srgbClr val="005FA5"/>
                      </a:solidFill>
                      <a:prstDash val="solid"/>
                      <a:round/>
                      <a:headEnd len="sm" w="sm" type="none"/>
                      <a:tailEnd len="sm" w="sm" type="none"/>
                    </a:lnR>
                    <a:lnT cap="flat" cmpd="sng" w="19050">
                      <a:solidFill>
                        <a:srgbClr val="005FA5"/>
                      </a:solidFill>
                      <a:prstDash val="solid"/>
                      <a:round/>
                      <a:headEnd len="sm" w="sm" type="none"/>
                      <a:tailEnd len="sm" w="sm" type="none"/>
                    </a:lnT>
                    <a:lnB cap="flat" cmpd="sng" w="19050">
                      <a:solidFill>
                        <a:srgbClr val="005FA5"/>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a:latin typeface="Calibri"/>
                          <a:ea typeface="Calibri"/>
                          <a:cs typeface="Calibri"/>
                          <a:sym typeface="Calibri"/>
                        </a:rPr>
                        <a:t>Maximum</a:t>
                      </a:r>
                      <a:endParaRPr b="1">
                        <a:latin typeface="Calibri"/>
                        <a:ea typeface="Calibri"/>
                        <a:cs typeface="Calibri"/>
                        <a:sym typeface="Calibri"/>
                      </a:endParaRPr>
                    </a:p>
                  </a:txBody>
                  <a:tcPr marT="9525" marB="91425" marR="9525" marL="9525" anchor="b">
                    <a:lnL cap="flat" cmpd="sng" w="19050">
                      <a:solidFill>
                        <a:srgbClr val="005FA5"/>
                      </a:solidFill>
                      <a:prstDash val="solid"/>
                      <a:round/>
                      <a:headEnd len="sm" w="sm" type="none"/>
                      <a:tailEnd len="sm" w="sm" type="none"/>
                    </a:lnL>
                    <a:lnR cap="flat" cmpd="sng" w="19050">
                      <a:solidFill>
                        <a:srgbClr val="005FA5"/>
                      </a:solidFill>
                      <a:prstDash val="solid"/>
                      <a:round/>
                      <a:headEnd len="sm" w="sm" type="none"/>
                      <a:tailEnd len="sm" w="sm" type="none"/>
                    </a:lnR>
                    <a:lnT cap="flat" cmpd="sng" w="19050">
                      <a:solidFill>
                        <a:srgbClr val="005FA5"/>
                      </a:solidFill>
                      <a:prstDash val="solid"/>
                      <a:round/>
                      <a:headEnd len="sm" w="sm" type="none"/>
                      <a:tailEnd len="sm" w="sm" type="none"/>
                    </a:lnT>
                    <a:lnB cap="flat" cmpd="sng" w="19050">
                      <a:solidFill>
                        <a:srgbClr val="005FA5"/>
                      </a:solidFill>
                      <a:prstDash val="solid"/>
                      <a:round/>
                      <a:headEnd len="sm" w="sm" type="none"/>
                      <a:tailEnd len="sm" w="sm" type="none"/>
                    </a:lnB>
                  </a:tcPr>
                </a:tc>
              </a:tr>
              <a:tr h="1076325">
                <a:tc vMerge="1"/>
                <a:tc>
                  <a:txBody>
                    <a:bodyPr/>
                    <a:lstStyle/>
                    <a:p>
                      <a:pPr indent="0" lvl="0" marL="0" rtl="0" algn="l">
                        <a:lnSpc>
                          <a:spcPct val="115000"/>
                        </a:lnSpc>
                        <a:spcBef>
                          <a:spcPts val="0"/>
                        </a:spcBef>
                        <a:spcAft>
                          <a:spcPts val="0"/>
                        </a:spcAft>
                        <a:buNone/>
                      </a:pPr>
                      <a:r>
                        <a:rPr lang="en-US">
                          <a:latin typeface="Calibri"/>
                          <a:ea typeface="Calibri"/>
                          <a:cs typeface="Calibri"/>
                          <a:sym typeface="Calibri"/>
                        </a:rPr>
                        <a:t>No evidence of advanced coursework or program participation</a:t>
                      </a:r>
                      <a:endParaRPr>
                        <a:latin typeface="Calibri"/>
                        <a:ea typeface="Calibri"/>
                        <a:cs typeface="Calibri"/>
                        <a:sym typeface="Calibri"/>
                      </a:endParaRPr>
                    </a:p>
                  </a:txBody>
                  <a:tcPr marT="9525" marB="91425" marR="9525" marL="9525" anchor="b">
                    <a:lnL cap="flat" cmpd="sng" w="19050">
                      <a:solidFill>
                        <a:srgbClr val="005FA5"/>
                      </a:solidFill>
                      <a:prstDash val="solid"/>
                      <a:round/>
                      <a:headEnd len="sm" w="sm" type="none"/>
                      <a:tailEnd len="sm" w="sm" type="none"/>
                    </a:lnL>
                    <a:lnR cap="flat" cmpd="sng" w="19050">
                      <a:solidFill>
                        <a:srgbClr val="005FA5"/>
                      </a:solidFill>
                      <a:prstDash val="solid"/>
                      <a:round/>
                      <a:headEnd len="sm" w="sm" type="none"/>
                      <a:tailEnd len="sm" w="sm" type="none"/>
                    </a:lnR>
                    <a:lnT cap="flat" cmpd="sng" w="19050">
                      <a:solidFill>
                        <a:srgbClr val="005FA5"/>
                      </a:solidFill>
                      <a:prstDash val="solid"/>
                      <a:round/>
                      <a:headEnd len="sm" w="sm" type="none"/>
                      <a:tailEnd len="sm" w="sm" type="none"/>
                    </a:lnT>
                    <a:lnB cap="flat" cmpd="sng" w="19050">
                      <a:solidFill>
                        <a:srgbClr val="005FA5"/>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a:latin typeface="Calibri"/>
                          <a:ea typeface="Calibri"/>
                          <a:cs typeface="Calibri"/>
                          <a:sym typeface="Calibri"/>
                        </a:rPr>
                        <a:t>Student participates in qualifying course or program (AP, IB, AICE, Dual Credit, Industry Certification)</a:t>
                      </a:r>
                      <a:endParaRPr>
                        <a:latin typeface="Calibri"/>
                        <a:ea typeface="Calibri"/>
                        <a:cs typeface="Calibri"/>
                        <a:sym typeface="Calibri"/>
                      </a:endParaRPr>
                    </a:p>
                  </a:txBody>
                  <a:tcPr marT="9525" marB="91425" marR="9525" marL="9525" anchor="b">
                    <a:lnL cap="flat" cmpd="sng" w="19050">
                      <a:solidFill>
                        <a:srgbClr val="005FA5"/>
                      </a:solidFill>
                      <a:prstDash val="solid"/>
                      <a:round/>
                      <a:headEnd len="sm" w="sm" type="none"/>
                      <a:tailEnd len="sm" w="sm" type="none"/>
                    </a:lnL>
                    <a:lnR cap="flat" cmpd="sng" w="19050">
                      <a:solidFill>
                        <a:srgbClr val="005FA5"/>
                      </a:solidFill>
                      <a:prstDash val="solid"/>
                      <a:round/>
                      <a:headEnd len="sm" w="sm" type="none"/>
                      <a:tailEnd len="sm" w="sm" type="none"/>
                    </a:lnR>
                    <a:lnT cap="flat" cmpd="sng" w="19050">
                      <a:solidFill>
                        <a:srgbClr val="005FA5"/>
                      </a:solidFill>
                      <a:prstDash val="solid"/>
                      <a:round/>
                      <a:headEnd len="sm" w="sm" type="none"/>
                      <a:tailEnd len="sm" w="sm" type="none"/>
                    </a:lnT>
                    <a:lnB cap="flat" cmpd="sng" w="19050">
                      <a:solidFill>
                        <a:srgbClr val="005FA5"/>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a:latin typeface="Calibri"/>
                          <a:ea typeface="Calibri"/>
                          <a:cs typeface="Calibri"/>
                          <a:sym typeface="Calibri"/>
                        </a:rPr>
                        <a:t>Student meets performance expectation on at least 1 qualifying course (C or better in DC; 3 on AP; 4 on IB)</a:t>
                      </a:r>
                      <a:endParaRPr>
                        <a:latin typeface="Calibri"/>
                        <a:ea typeface="Calibri"/>
                        <a:cs typeface="Calibri"/>
                        <a:sym typeface="Calibri"/>
                      </a:endParaRPr>
                    </a:p>
                  </a:txBody>
                  <a:tcPr marT="9525" marB="91425" marR="9525" marL="9525" anchor="b">
                    <a:lnL cap="flat" cmpd="sng" w="19050">
                      <a:solidFill>
                        <a:srgbClr val="005FA5"/>
                      </a:solidFill>
                      <a:prstDash val="solid"/>
                      <a:round/>
                      <a:headEnd len="sm" w="sm" type="none"/>
                      <a:tailEnd len="sm" w="sm" type="none"/>
                    </a:lnL>
                    <a:lnR cap="flat" cmpd="sng" w="19050">
                      <a:solidFill>
                        <a:srgbClr val="005FA5"/>
                      </a:solidFill>
                      <a:prstDash val="solid"/>
                      <a:round/>
                      <a:headEnd len="sm" w="sm" type="none"/>
                      <a:tailEnd len="sm" w="sm" type="none"/>
                    </a:lnR>
                    <a:lnT cap="flat" cmpd="sng" w="19050">
                      <a:solidFill>
                        <a:srgbClr val="005FA5"/>
                      </a:solidFill>
                      <a:prstDash val="solid"/>
                      <a:round/>
                      <a:headEnd len="sm" w="sm" type="none"/>
                      <a:tailEnd len="sm" w="sm" type="none"/>
                    </a:lnT>
                    <a:lnB cap="flat" cmpd="sng" w="19050">
                      <a:solidFill>
                        <a:srgbClr val="005FA5"/>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a:latin typeface="Calibri"/>
                          <a:ea typeface="Calibri"/>
                          <a:cs typeface="Calibri"/>
                          <a:sym typeface="Calibri"/>
                        </a:rPr>
                        <a:t>Student meets performance expectation on more than 1 qualifying course or program</a:t>
                      </a:r>
                      <a:endParaRPr>
                        <a:latin typeface="Calibri"/>
                        <a:ea typeface="Calibri"/>
                        <a:cs typeface="Calibri"/>
                        <a:sym typeface="Calibri"/>
                      </a:endParaRPr>
                    </a:p>
                  </a:txBody>
                  <a:tcPr marT="9525" marB="91425" marR="9525" marL="9525" anchor="b">
                    <a:lnL cap="flat" cmpd="sng" w="19050">
                      <a:solidFill>
                        <a:srgbClr val="005FA5"/>
                      </a:solidFill>
                      <a:prstDash val="solid"/>
                      <a:round/>
                      <a:headEnd len="sm" w="sm" type="none"/>
                      <a:tailEnd len="sm" w="sm" type="none"/>
                    </a:lnL>
                    <a:lnR cap="flat" cmpd="sng" w="19050">
                      <a:solidFill>
                        <a:srgbClr val="005FA5"/>
                      </a:solidFill>
                      <a:prstDash val="solid"/>
                      <a:round/>
                      <a:headEnd len="sm" w="sm" type="none"/>
                      <a:tailEnd len="sm" w="sm" type="none"/>
                    </a:lnR>
                    <a:lnT cap="flat" cmpd="sng" w="19050">
                      <a:solidFill>
                        <a:srgbClr val="005FA5"/>
                      </a:solidFill>
                      <a:prstDash val="solid"/>
                      <a:round/>
                      <a:headEnd len="sm" w="sm" type="none"/>
                      <a:tailEnd len="sm" w="sm" type="none"/>
                    </a:lnT>
                    <a:lnB cap="flat" cmpd="sng" w="19050">
                      <a:solidFill>
                        <a:srgbClr val="005FA5"/>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a:latin typeface="Calibri"/>
                          <a:ea typeface="Calibri"/>
                          <a:cs typeface="Calibri"/>
                          <a:sym typeface="Calibri"/>
                        </a:rPr>
                        <a:t>40</a:t>
                      </a:r>
                      <a:endParaRPr>
                        <a:latin typeface="Calibri"/>
                        <a:ea typeface="Calibri"/>
                        <a:cs typeface="Calibri"/>
                        <a:sym typeface="Calibri"/>
                      </a:endParaRPr>
                    </a:p>
                  </a:txBody>
                  <a:tcPr marT="9525" marB="91425" marR="9525" marL="9525" anchor="b">
                    <a:lnL cap="flat" cmpd="sng" w="19050">
                      <a:solidFill>
                        <a:srgbClr val="005FA5"/>
                      </a:solidFill>
                      <a:prstDash val="solid"/>
                      <a:round/>
                      <a:headEnd len="sm" w="sm" type="none"/>
                      <a:tailEnd len="sm" w="sm" type="none"/>
                    </a:lnL>
                    <a:lnR cap="flat" cmpd="sng" w="19050">
                      <a:solidFill>
                        <a:srgbClr val="005FA5"/>
                      </a:solidFill>
                      <a:prstDash val="solid"/>
                      <a:round/>
                      <a:headEnd len="sm" w="sm" type="none"/>
                      <a:tailEnd len="sm" w="sm" type="none"/>
                    </a:lnR>
                    <a:lnT cap="flat" cmpd="sng" w="19050">
                      <a:solidFill>
                        <a:srgbClr val="005FA5"/>
                      </a:solidFill>
                      <a:prstDash val="solid"/>
                      <a:round/>
                      <a:headEnd len="sm" w="sm" type="none"/>
                      <a:tailEnd len="sm" w="sm" type="none"/>
                    </a:lnT>
                    <a:lnB cap="flat" cmpd="sng" w="19050">
                      <a:solidFill>
                        <a:srgbClr val="005FA5"/>
                      </a:solidFill>
                      <a:prstDash val="solid"/>
                      <a:round/>
                      <a:headEnd len="sm" w="sm" type="none"/>
                      <a:tailEnd len="sm" w="sm" type="none"/>
                    </a:lnB>
                  </a:tcPr>
                </a:tc>
              </a:tr>
              <a:tr h="219075">
                <a:tc rowSpan="2">
                  <a:txBody>
                    <a:bodyPr/>
                    <a:lstStyle/>
                    <a:p>
                      <a:pPr indent="0" lvl="0" marL="0" rtl="0" algn="l">
                        <a:lnSpc>
                          <a:spcPct val="115000"/>
                        </a:lnSpc>
                        <a:spcBef>
                          <a:spcPts val="0"/>
                        </a:spcBef>
                        <a:spcAft>
                          <a:spcPts val="0"/>
                        </a:spcAft>
                        <a:buNone/>
                      </a:pPr>
                      <a:r>
                        <a:rPr lang="en-US">
                          <a:latin typeface="Calibri"/>
                          <a:ea typeface="Calibri"/>
                          <a:cs typeface="Calibri"/>
                          <a:sym typeface="Calibri"/>
                        </a:rPr>
                        <a:t>Achievement</a:t>
                      </a:r>
                      <a:endParaRPr>
                        <a:latin typeface="Calibri"/>
                        <a:ea typeface="Calibri"/>
                        <a:cs typeface="Calibri"/>
                        <a:sym typeface="Calibri"/>
                      </a:endParaRPr>
                    </a:p>
                  </a:txBody>
                  <a:tcPr marT="9525" marB="91425" marR="9525" marL="9525" anchor="ctr">
                    <a:lnL cap="flat" cmpd="sng" w="19050">
                      <a:solidFill>
                        <a:srgbClr val="005FA5"/>
                      </a:solidFill>
                      <a:prstDash val="solid"/>
                      <a:round/>
                      <a:headEnd len="sm" w="sm" type="none"/>
                      <a:tailEnd len="sm" w="sm" type="none"/>
                    </a:lnL>
                    <a:lnR cap="flat" cmpd="sng" w="19050">
                      <a:solidFill>
                        <a:srgbClr val="005FA5"/>
                      </a:solidFill>
                      <a:prstDash val="solid"/>
                      <a:round/>
                      <a:headEnd len="sm" w="sm" type="none"/>
                      <a:tailEnd len="sm" w="sm" type="none"/>
                    </a:lnR>
                    <a:lnT cap="flat" cmpd="sng" w="19050">
                      <a:solidFill>
                        <a:srgbClr val="005FA5"/>
                      </a:solidFill>
                      <a:prstDash val="solid"/>
                      <a:round/>
                      <a:headEnd len="sm" w="sm" type="none"/>
                      <a:tailEnd len="sm" w="sm" type="none"/>
                    </a:lnT>
                    <a:lnB cap="flat" cmpd="sng" w="19050">
                      <a:solidFill>
                        <a:srgbClr val="005FA5"/>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a:latin typeface="Calibri"/>
                          <a:ea typeface="Calibri"/>
                          <a:cs typeface="Calibri"/>
                          <a:sym typeface="Calibri"/>
                        </a:rPr>
                        <a:t>0 points</a:t>
                      </a:r>
                      <a:endParaRPr b="1">
                        <a:latin typeface="Calibri"/>
                        <a:ea typeface="Calibri"/>
                        <a:cs typeface="Calibri"/>
                        <a:sym typeface="Calibri"/>
                      </a:endParaRPr>
                    </a:p>
                  </a:txBody>
                  <a:tcPr marT="9525" marB="91425" marR="9525" marL="9525" anchor="b">
                    <a:lnL cap="flat" cmpd="sng" w="19050">
                      <a:solidFill>
                        <a:srgbClr val="005FA5"/>
                      </a:solidFill>
                      <a:prstDash val="solid"/>
                      <a:round/>
                      <a:headEnd len="sm" w="sm" type="none"/>
                      <a:tailEnd len="sm" w="sm" type="none"/>
                    </a:lnL>
                    <a:lnR cap="flat" cmpd="sng" w="19050">
                      <a:solidFill>
                        <a:srgbClr val="005FA5"/>
                      </a:solidFill>
                      <a:prstDash val="solid"/>
                      <a:round/>
                      <a:headEnd len="sm" w="sm" type="none"/>
                      <a:tailEnd len="sm" w="sm" type="none"/>
                    </a:lnR>
                    <a:lnT cap="flat" cmpd="sng" w="19050">
                      <a:solidFill>
                        <a:srgbClr val="005FA5"/>
                      </a:solidFill>
                      <a:prstDash val="solid"/>
                      <a:round/>
                      <a:headEnd len="sm" w="sm" type="none"/>
                      <a:tailEnd len="sm" w="sm" type="none"/>
                    </a:lnT>
                    <a:lnB cap="flat" cmpd="sng" w="19050">
                      <a:solidFill>
                        <a:srgbClr val="005FA5"/>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a:latin typeface="Calibri"/>
                          <a:ea typeface="Calibri"/>
                          <a:cs typeface="Calibri"/>
                          <a:sym typeface="Calibri"/>
                        </a:rPr>
                        <a:t>20 Points</a:t>
                      </a:r>
                      <a:endParaRPr b="1">
                        <a:latin typeface="Calibri"/>
                        <a:ea typeface="Calibri"/>
                        <a:cs typeface="Calibri"/>
                        <a:sym typeface="Calibri"/>
                      </a:endParaRPr>
                    </a:p>
                  </a:txBody>
                  <a:tcPr marT="9525" marB="91425" marR="9525" marL="9525" anchor="b">
                    <a:lnL cap="flat" cmpd="sng" w="19050">
                      <a:solidFill>
                        <a:srgbClr val="005FA5"/>
                      </a:solidFill>
                      <a:prstDash val="solid"/>
                      <a:round/>
                      <a:headEnd len="sm" w="sm" type="none"/>
                      <a:tailEnd len="sm" w="sm" type="none"/>
                    </a:lnL>
                    <a:lnR cap="flat" cmpd="sng" w="19050">
                      <a:solidFill>
                        <a:srgbClr val="005FA5"/>
                      </a:solidFill>
                      <a:prstDash val="solid"/>
                      <a:round/>
                      <a:headEnd len="sm" w="sm" type="none"/>
                      <a:tailEnd len="sm" w="sm" type="none"/>
                    </a:lnR>
                    <a:lnT cap="flat" cmpd="sng" w="19050">
                      <a:solidFill>
                        <a:srgbClr val="005FA5"/>
                      </a:solidFill>
                      <a:prstDash val="solid"/>
                      <a:round/>
                      <a:headEnd len="sm" w="sm" type="none"/>
                      <a:tailEnd len="sm" w="sm" type="none"/>
                    </a:lnT>
                    <a:lnB cap="flat" cmpd="sng" w="19050">
                      <a:solidFill>
                        <a:srgbClr val="005FA5"/>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a:latin typeface="Calibri"/>
                          <a:ea typeface="Calibri"/>
                          <a:cs typeface="Calibri"/>
                          <a:sym typeface="Calibri"/>
                        </a:rPr>
                        <a:t>30 Points</a:t>
                      </a:r>
                      <a:endParaRPr b="1">
                        <a:latin typeface="Calibri"/>
                        <a:ea typeface="Calibri"/>
                        <a:cs typeface="Calibri"/>
                        <a:sym typeface="Calibri"/>
                      </a:endParaRPr>
                    </a:p>
                  </a:txBody>
                  <a:tcPr marT="9525" marB="91425" marR="9525" marL="9525" anchor="b">
                    <a:lnL cap="flat" cmpd="sng" w="19050">
                      <a:solidFill>
                        <a:srgbClr val="005FA5"/>
                      </a:solidFill>
                      <a:prstDash val="solid"/>
                      <a:round/>
                      <a:headEnd len="sm" w="sm" type="none"/>
                      <a:tailEnd len="sm" w="sm" type="none"/>
                    </a:lnL>
                    <a:lnR cap="flat" cmpd="sng" w="19050">
                      <a:solidFill>
                        <a:srgbClr val="005FA5"/>
                      </a:solidFill>
                      <a:prstDash val="solid"/>
                      <a:round/>
                      <a:headEnd len="sm" w="sm" type="none"/>
                      <a:tailEnd len="sm" w="sm" type="none"/>
                    </a:lnR>
                    <a:lnT cap="flat" cmpd="sng" w="19050">
                      <a:solidFill>
                        <a:srgbClr val="005FA5"/>
                      </a:solidFill>
                      <a:prstDash val="solid"/>
                      <a:round/>
                      <a:headEnd len="sm" w="sm" type="none"/>
                      <a:tailEnd len="sm" w="sm" type="none"/>
                    </a:lnT>
                    <a:lnB cap="flat" cmpd="sng" w="19050">
                      <a:solidFill>
                        <a:srgbClr val="005FA5"/>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a:latin typeface="Calibri"/>
                          <a:ea typeface="Calibri"/>
                          <a:cs typeface="Calibri"/>
                          <a:sym typeface="Calibri"/>
                        </a:rPr>
                        <a:t>40 Points</a:t>
                      </a:r>
                      <a:endParaRPr b="1">
                        <a:latin typeface="Calibri"/>
                        <a:ea typeface="Calibri"/>
                        <a:cs typeface="Calibri"/>
                        <a:sym typeface="Calibri"/>
                      </a:endParaRPr>
                    </a:p>
                  </a:txBody>
                  <a:tcPr marT="9525" marB="91425" marR="9525" marL="9525" anchor="b">
                    <a:lnL cap="flat" cmpd="sng" w="19050">
                      <a:solidFill>
                        <a:srgbClr val="005FA5"/>
                      </a:solidFill>
                      <a:prstDash val="solid"/>
                      <a:round/>
                      <a:headEnd len="sm" w="sm" type="none"/>
                      <a:tailEnd len="sm" w="sm" type="none"/>
                    </a:lnL>
                    <a:lnR cap="flat" cmpd="sng" w="19050">
                      <a:solidFill>
                        <a:srgbClr val="005FA5"/>
                      </a:solidFill>
                      <a:prstDash val="solid"/>
                      <a:round/>
                      <a:headEnd len="sm" w="sm" type="none"/>
                      <a:tailEnd len="sm" w="sm" type="none"/>
                    </a:lnR>
                    <a:lnT cap="flat" cmpd="sng" w="19050">
                      <a:solidFill>
                        <a:srgbClr val="005FA5"/>
                      </a:solidFill>
                      <a:prstDash val="solid"/>
                      <a:round/>
                      <a:headEnd len="sm" w="sm" type="none"/>
                      <a:tailEnd len="sm" w="sm" type="none"/>
                    </a:lnT>
                    <a:lnB cap="flat" cmpd="sng" w="19050">
                      <a:solidFill>
                        <a:srgbClr val="005FA5"/>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a:latin typeface="Calibri"/>
                          <a:ea typeface="Calibri"/>
                          <a:cs typeface="Calibri"/>
                          <a:sym typeface="Calibri"/>
                        </a:rPr>
                        <a:t>Maximum</a:t>
                      </a:r>
                      <a:endParaRPr b="1">
                        <a:latin typeface="Calibri"/>
                        <a:ea typeface="Calibri"/>
                        <a:cs typeface="Calibri"/>
                        <a:sym typeface="Calibri"/>
                      </a:endParaRPr>
                    </a:p>
                  </a:txBody>
                  <a:tcPr marT="9525" marB="91425" marR="9525" marL="9525" anchor="b">
                    <a:lnL cap="flat" cmpd="sng" w="19050">
                      <a:solidFill>
                        <a:srgbClr val="005FA5"/>
                      </a:solidFill>
                      <a:prstDash val="solid"/>
                      <a:round/>
                      <a:headEnd len="sm" w="sm" type="none"/>
                      <a:tailEnd len="sm" w="sm" type="none"/>
                    </a:lnL>
                    <a:lnR cap="flat" cmpd="sng" w="19050">
                      <a:solidFill>
                        <a:srgbClr val="005FA5"/>
                      </a:solidFill>
                      <a:prstDash val="solid"/>
                      <a:round/>
                      <a:headEnd len="sm" w="sm" type="none"/>
                      <a:tailEnd len="sm" w="sm" type="none"/>
                    </a:lnR>
                    <a:lnT cap="flat" cmpd="sng" w="19050">
                      <a:solidFill>
                        <a:srgbClr val="005FA5"/>
                      </a:solidFill>
                      <a:prstDash val="solid"/>
                      <a:round/>
                      <a:headEnd len="sm" w="sm" type="none"/>
                      <a:tailEnd len="sm" w="sm" type="none"/>
                    </a:lnT>
                    <a:lnB cap="flat" cmpd="sng" w="19050">
                      <a:solidFill>
                        <a:srgbClr val="005FA5"/>
                      </a:solidFill>
                      <a:prstDash val="solid"/>
                      <a:round/>
                      <a:headEnd len="sm" w="sm" type="none"/>
                      <a:tailEnd len="sm" w="sm" type="none"/>
                    </a:lnB>
                  </a:tcPr>
                </a:tc>
              </a:tr>
              <a:tr h="790575">
                <a:tc vMerge="1"/>
                <a:tc>
                  <a:txBody>
                    <a:bodyPr/>
                    <a:lstStyle/>
                    <a:p>
                      <a:pPr indent="0" lvl="0" marL="0" rtl="0" algn="l">
                        <a:lnSpc>
                          <a:spcPct val="115000"/>
                        </a:lnSpc>
                        <a:spcBef>
                          <a:spcPts val="0"/>
                        </a:spcBef>
                        <a:spcAft>
                          <a:spcPts val="0"/>
                        </a:spcAft>
                        <a:buNone/>
                      </a:pPr>
                      <a:r>
                        <a:rPr lang="en-US">
                          <a:latin typeface="Calibri"/>
                          <a:ea typeface="Calibri"/>
                          <a:cs typeface="Calibri"/>
                          <a:sym typeface="Calibri"/>
                        </a:rPr>
                        <a:t>Does not graduate or earn GED by end of grade 12 </a:t>
                      </a:r>
                      <a:endParaRPr>
                        <a:latin typeface="Calibri"/>
                        <a:ea typeface="Calibri"/>
                        <a:cs typeface="Calibri"/>
                        <a:sym typeface="Calibri"/>
                      </a:endParaRPr>
                    </a:p>
                  </a:txBody>
                  <a:tcPr marT="9525" marB="91425" marR="9525" marL="9525" anchor="b">
                    <a:lnL cap="flat" cmpd="sng" w="19050">
                      <a:solidFill>
                        <a:srgbClr val="005FA5"/>
                      </a:solidFill>
                      <a:prstDash val="solid"/>
                      <a:round/>
                      <a:headEnd len="sm" w="sm" type="none"/>
                      <a:tailEnd len="sm" w="sm" type="none"/>
                    </a:lnL>
                    <a:lnR cap="flat" cmpd="sng" w="19050">
                      <a:solidFill>
                        <a:srgbClr val="005FA5"/>
                      </a:solidFill>
                      <a:prstDash val="solid"/>
                      <a:round/>
                      <a:headEnd len="sm" w="sm" type="none"/>
                      <a:tailEnd len="sm" w="sm" type="none"/>
                    </a:lnR>
                    <a:lnT cap="flat" cmpd="sng" w="19050">
                      <a:solidFill>
                        <a:srgbClr val="005FA5"/>
                      </a:solidFill>
                      <a:prstDash val="solid"/>
                      <a:round/>
                      <a:headEnd len="sm" w="sm" type="none"/>
                      <a:tailEnd len="sm" w="sm" type="none"/>
                    </a:lnT>
                    <a:lnB cap="flat" cmpd="sng" w="19050">
                      <a:solidFill>
                        <a:srgbClr val="005FA5"/>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a:latin typeface="Calibri"/>
                          <a:ea typeface="Calibri"/>
                          <a:cs typeface="Calibri"/>
                          <a:sym typeface="Calibri"/>
                        </a:rPr>
                        <a:t>Graduate or GED</a:t>
                      </a:r>
                      <a:endParaRPr>
                        <a:latin typeface="Calibri"/>
                        <a:ea typeface="Calibri"/>
                        <a:cs typeface="Calibri"/>
                        <a:sym typeface="Calibri"/>
                      </a:endParaRPr>
                    </a:p>
                  </a:txBody>
                  <a:tcPr marT="9525" marB="91425" marR="9525" marL="9525" anchor="b">
                    <a:lnL cap="flat" cmpd="sng" w="19050">
                      <a:solidFill>
                        <a:srgbClr val="005FA5"/>
                      </a:solidFill>
                      <a:prstDash val="solid"/>
                      <a:round/>
                      <a:headEnd len="sm" w="sm" type="none"/>
                      <a:tailEnd len="sm" w="sm" type="none"/>
                    </a:lnL>
                    <a:lnR cap="flat" cmpd="sng" w="19050">
                      <a:solidFill>
                        <a:srgbClr val="005FA5"/>
                      </a:solidFill>
                      <a:prstDash val="solid"/>
                      <a:round/>
                      <a:headEnd len="sm" w="sm" type="none"/>
                      <a:tailEnd len="sm" w="sm" type="none"/>
                    </a:lnR>
                    <a:lnT cap="flat" cmpd="sng" w="19050">
                      <a:solidFill>
                        <a:srgbClr val="005FA5"/>
                      </a:solidFill>
                      <a:prstDash val="solid"/>
                      <a:round/>
                      <a:headEnd len="sm" w="sm" type="none"/>
                      <a:tailEnd len="sm" w="sm" type="none"/>
                    </a:lnT>
                    <a:lnB cap="flat" cmpd="sng" w="19050">
                      <a:solidFill>
                        <a:srgbClr val="005FA5"/>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a:latin typeface="Calibri"/>
                          <a:ea typeface="Calibri"/>
                          <a:cs typeface="Calibri"/>
                          <a:sym typeface="Calibri"/>
                        </a:rPr>
                        <a:t>Diploma with Academic or Career/ Technical Endorsement</a:t>
                      </a:r>
                      <a:endParaRPr>
                        <a:latin typeface="Calibri"/>
                        <a:ea typeface="Calibri"/>
                        <a:cs typeface="Calibri"/>
                        <a:sym typeface="Calibri"/>
                      </a:endParaRPr>
                    </a:p>
                  </a:txBody>
                  <a:tcPr marT="9525" marB="91425" marR="9525" marL="9525" anchor="b">
                    <a:lnL cap="flat" cmpd="sng" w="19050">
                      <a:solidFill>
                        <a:srgbClr val="005FA5"/>
                      </a:solidFill>
                      <a:prstDash val="solid"/>
                      <a:round/>
                      <a:headEnd len="sm" w="sm" type="none"/>
                      <a:tailEnd len="sm" w="sm" type="none"/>
                    </a:lnL>
                    <a:lnR cap="flat" cmpd="sng" w="19050">
                      <a:solidFill>
                        <a:srgbClr val="005FA5"/>
                      </a:solidFill>
                      <a:prstDash val="solid"/>
                      <a:round/>
                      <a:headEnd len="sm" w="sm" type="none"/>
                      <a:tailEnd len="sm" w="sm" type="none"/>
                    </a:lnR>
                    <a:lnT cap="flat" cmpd="sng" w="19050">
                      <a:solidFill>
                        <a:srgbClr val="005FA5"/>
                      </a:solidFill>
                      <a:prstDash val="solid"/>
                      <a:round/>
                      <a:headEnd len="sm" w="sm" type="none"/>
                      <a:tailEnd len="sm" w="sm" type="none"/>
                    </a:lnT>
                    <a:lnB cap="flat" cmpd="sng" w="19050">
                      <a:solidFill>
                        <a:srgbClr val="005FA5"/>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a:latin typeface="Calibri"/>
                          <a:ea typeface="Calibri"/>
                          <a:cs typeface="Calibri"/>
                          <a:sym typeface="Calibri"/>
                        </a:rPr>
                        <a:t>Diploma with Distinguished Academic Endorsement</a:t>
                      </a:r>
                      <a:endParaRPr>
                        <a:latin typeface="Calibri"/>
                        <a:ea typeface="Calibri"/>
                        <a:cs typeface="Calibri"/>
                        <a:sym typeface="Calibri"/>
                      </a:endParaRPr>
                    </a:p>
                  </a:txBody>
                  <a:tcPr marT="9525" marB="91425" marR="9525" marL="9525" anchor="b">
                    <a:lnL cap="flat" cmpd="sng" w="19050">
                      <a:solidFill>
                        <a:srgbClr val="005FA5"/>
                      </a:solidFill>
                      <a:prstDash val="solid"/>
                      <a:round/>
                      <a:headEnd len="sm" w="sm" type="none"/>
                      <a:tailEnd len="sm" w="sm" type="none"/>
                    </a:lnL>
                    <a:lnR cap="flat" cmpd="sng" w="19050">
                      <a:solidFill>
                        <a:srgbClr val="005FA5"/>
                      </a:solidFill>
                      <a:prstDash val="solid"/>
                      <a:round/>
                      <a:headEnd len="sm" w="sm" type="none"/>
                      <a:tailEnd len="sm" w="sm" type="none"/>
                    </a:lnR>
                    <a:lnT cap="flat" cmpd="sng" w="19050">
                      <a:solidFill>
                        <a:srgbClr val="005FA5"/>
                      </a:solidFill>
                      <a:prstDash val="solid"/>
                      <a:round/>
                      <a:headEnd len="sm" w="sm" type="none"/>
                      <a:tailEnd len="sm" w="sm" type="none"/>
                    </a:lnT>
                    <a:lnB cap="flat" cmpd="sng" w="19050">
                      <a:solidFill>
                        <a:srgbClr val="005FA5"/>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a:latin typeface="Calibri"/>
                          <a:ea typeface="Calibri"/>
                          <a:cs typeface="Calibri"/>
                          <a:sym typeface="Calibri"/>
                        </a:rPr>
                        <a:t>40</a:t>
                      </a:r>
                      <a:endParaRPr>
                        <a:latin typeface="Calibri"/>
                        <a:ea typeface="Calibri"/>
                        <a:cs typeface="Calibri"/>
                        <a:sym typeface="Calibri"/>
                      </a:endParaRPr>
                    </a:p>
                  </a:txBody>
                  <a:tcPr marT="9525" marB="91425" marR="9525" marL="9525" anchor="b">
                    <a:lnL cap="flat" cmpd="sng" w="19050">
                      <a:solidFill>
                        <a:srgbClr val="005FA5"/>
                      </a:solidFill>
                      <a:prstDash val="solid"/>
                      <a:round/>
                      <a:headEnd len="sm" w="sm" type="none"/>
                      <a:tailEnd len="sm" w="sm" type="none"/>
                    </a:lnL>
                    <a:lnR cap="flat" cmpd="sng" w="19050">
                      <a:solidFill>
                        <a:srgbClr val="005FA5"/>
                      </a:solidFill>
                      <a:prstDash val="solid"/>
                      <a:round/>
                      <a:headEnd len="sm" w="sm" type="none"/>
                      <a:tailEnd len="sm" w="sm" type="none"/>
                    </a:lnR>
                    <a:lnT cap="flat" cmpd="sng" w="19050">
                      <a:solidFill>
                        <a:srgbClr val="005FA5"/>
                      </a:solidFill>
                      <a:prstDash val="solid"/>
                      <a:round/>
                      <a:headEnd len="sm" w="sm" type="none"/>
                      <a:tailEnd len="sm" w="sm" type="none"/>
                    </a:lnT>
                    <a:lnB cap="flat" cmpd="sng" w="19050">
                      <a:solidFill>
                        <a:srgbClr val="005FA5"/>
                      </a:solidFill>
                      <a:prstDash val="solid"/>
                      <a:round/>
                      <a:headEnd len="sm" w="sm" type="none"/>
                      <a:tailEnd len="sm" w="sm" type="none"/>
                    </a:lnB>
                  </a:tcPr>
                </a:tc>
              </a:tr>
              <a:tr h="257175">
                <a:tc rowSpan="3">
                  <a:txBody>
                    <a:bodyPr/>
                    <a:lstStyle/>
                    <a:p>
                      <a:pPr indent="0" lvl="0" marL="0" rtl="0" algn="l">
                        <a:lnSpc>
                          <a:spcPct val="115000"/>
                        </a:lnSpc>
                        <a:spcBef>
                          <a:spcPts val="0"/>
                        </a:spcBef>
                        <a:spcAft>
                          <a:spcPts val="0"/>
                        </a:spcAft>
                        <a:buNone/>
                      </a:pPr>
                      <a:r>
                        <a:rPr lang="en-US">
                          <a:latin typeface="Calibri"/>
                          <a:ea typeface="Calibri"/>
                          <a:cs typeface="Calibri"/>
                          <a:sym typeface="Calibri"/>
                        </a:rPr>
                        <a:t>Assessment</a:t>
                      </a:r>
                      <a:endParaRPr>
                        <a:latin typeface="Calibri"/>
                        <a:ea typeface="Calibri"/>
                        <a:cs typeface="Calibri"/>
                        <a:sym typeface="Calibri"/>
                      </a:endParaRPr>
                    </a:p>
                  </a:txBody>
                  <a:tcPr marT="9525" marB="91425" marR="9525" marL="9525" anchor="ctr">
                    <a:lnL cap="flat" cmpd="sng" w="19050">
                      <a:solidFill>
                        <a:srgbClr val="005FA5"/>
                      </a:solidFill>
                      <a:prstDash val="solid"/>
                      <a:round/>
                      <a:headEnd len="sm" w="sm" type="none"/>
                      <a:tailEnd len="sm" w="sm" type="none"/>
                    </a:lnL>
                    <a:lnR cap="flat" cmpd="sng" w="19050">
                      <a:solidFill>
                        <a:srgbClr val="005FA5"/>
                      </a:solidFill>
                      <a:prstDash val="solid"/>
                      <a:round/>
                      <a:headEnd len="sm" w="sm" type="none"/>
                      <a:tailEnd len="sm" w="sm" type="none"/>
                    </a:lnR>
                    <a:lnT cap="flat" cmpd="sng" w="19050">
                      <a:solidFill>
                        <a:srgbClr val="005FA5"/>
                      </a:solidFill>
                      <a:prstDash val="solid"/>
                      <a:round/>
                      <a:headEnd len="sm" w="sm" type="none"/>
                      <a:tailEnd len="sm" w="sm" type="none"/>
                    </a:lnT>
                    <a:lnB cap="flat" cmpd="sng" w="19050">
                      <a:solidFill>
                        <a:srgbClr val="005FA5"/>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a:latin typeface="Calibri"/>
                          <a:ea typeface="Calibri"/>
                          <a:cs typeface="Calibri"/>
                          <a:sym typeface="Calibri"/>
                        </a:rPr>
                        <a:t>0 points</a:t>
                      </a:r>
                      <a:endParaRPr b="1">
                        <a:latin typeface="Calibri"/>
                        <a:ea typeface="Calibri"/>
                        <a:cs typeface="Calibri"/>
                        <a:sym typeface="Calibri"/>
                      </a:endParaRPr>
                    </a:p>
                  </a:txBody>
                  <a:tcPr marT="9525" marB="91425" marR="9525" marL="9525" anchor="b">
                    <a:lnL cap="flat" cmpd="sng" w="19050">
                      <a:solidFill>
                        <a:srgbClr val="005FA5"/>
                      </a:solidFill>
                      <a:prstDash val="solid"/>
                      <a:round/>
                      <a:headEnd len="sm" w="sm" type="none"/>
                      <a:tailEnd len="sm" w="sm" type="none"/>
                    </a:lnL>
                    <a:lnR cap="flat" cmpd="sng" w="19050">
                      <a:solidFill>
                        <a:srgbClr val="005FA5"/>
                      </a:solidFill>
                      <a:prstDash val="solid"/>
                      <a:round/>
                      <a:headEnd len="sm" w="sm" type="none"/>
                      <a:tailEnd len="sm" w="sm" type="none"/>
                    </a:lnR>
                    <a:lnT cap="flat" cmpd="sng" w="19050">
                      <a:solidFill>
                        <a:srgbClr val="005FA5"/>
                      </a:solidFill>
                      <a:prstDash val="solid"/>
                      <a:round/>
                      <a:headEnd len="sm" w="sm" type="none"/>
                      <a:tailEnd len="sm" w="sm" type="none"/>
                    </a:lnT>
                    <a:lnB cap="flat" cmpd="sng" w="19050">
                      <a:solidFill>
                        <a:srgbClr val="005FA5"/>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a:latin typeface="Calibri"/>
                          <a:ea typeface="Calibri"/>
                          <a:cs typeface="Calibri"/>
                          <a:sym typeface="Calibri"/>
                        </a:rPr>
                        <a:t>10 Points</a:t>
                      </a:r>
                      <a:endParaRPr b="1">
                        <a:latin typeface="Calibri"/>
                        <a:ea typeface="Calibri"/>
                        <a:cs typeface="Calibri"/>
                        <a:sym typeface="Calibri"/>
                      </a:endParaRPr>
                    </a:p>
                  </a:txBody>
                  <a:tcPr marT="9525" marB="91425" marR="9525" marL="9525" anchor="b">
                    <a:lnL cap="flat" cmpd="sng" w="19050">
                      <a:solidFill>
                        <a:srgbClr val="005FA5"/>
                      </a:solidFill>
                      <a:prstDash val="solid"/>
                      <a:round/>
                      <a:headEnd len="sm" w="sm" type="none"/>
                      <a:tailEnd len="sm" w="sm" type="none"/>
                    </a:lnL>
                    <a:lnR cap="flat" cmpd="sng" w="19050">
                      <a:solidFill>
                        <a:srgbClr val="005FA5"/>
                      </a:solidFill>
                      <a:prstDash val="solid"/>
                      <a:round/>
                      <a:headEnd len="sm" w="sm" type="none"/>
                      <a:tailEnd len="sm" w="sm" type="none"/>
                    </a:lnR>
                    <a:lnT cap="flat" cmpd="sng" w="19050">
                      <a:solidFill>
                        <a:srgbClr val="005FA5"/>
                      </a:solidFill>
                      <a:prstDash val="solid"/>
                      <a:round/>
                      <a:headEnd len="sm" w="sm" type="none"/>
                      <a:tailEnd len="sm" w="sm" type="none"/>
                    </a:lnT>
                    <a:lnB cap="flat" cmpd="sng" w="19050">
                      <a:solidFill>
                        <a:srgbClr val="005FA5"/>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a:latin typeface="Calibri"/>
                          <a:ea typeface="Calibri"/>
                          <a:cs typeface="Calibri"/>
                          <a:sym typeface="Calibri"/>
                        </a:rPr>
                        <a:t>15 Points</a:t>
                      </a:r>
                      <a:endParaRPr b="1">
                        <a:latin typeface="Calibri"/>
                        <a:ea typeface="Calibri"/>
                        <a:cs typeface="Calibri"/>
                        <a:sym typeface="Calibri"/>
                      </a:endParaRPr>
                    </a:p>
                  </a:txBody>
                  <a:tcPr marT="9525" marB="91425" marR="9525" marL="9525" anchor="b">
                    <a:lnL cap="flat" cmpd="sng" w="19050">
                      <a:solidFill>
                        <a:srgbClr val="005FA5"/>
                      </a:solidFill>
                      <a:prstDash val="solid"/>
                      <a:round/>
                      <a:headEnd len="sm" w="sm" type="none"/>
                      <a:tailEnd len="sm" w="sm" type="none"/>
                    </a:lnL>
                    <a:lnR cap="flat" cmpd="sng" w="19050">
                      <a:solidFill>
                        <a:srgbClr val="005FA5"/>
                      </a:solidFill>
                      <a:prstDash val="solid"/>
                      <a:round/>
                      <a:headEnd len="sm" w="sm" type="none"/>
                      <a:tailEnd len="sm" w="sm" type="none"/>
                    </a:lnR>
                    <a:lnT cap="flat" cmpd="sng" w="19050">
                      <a:solidFill>
                        <a:srgbClr val="005FA5"/>
                      </a:solidFill>
                      <a:prstDash val="solid"/>
                      <a:round/>
                      <a:headEnd len="sm" w="sm" type="none"/>
                      <a:tailEnd len="sm" w="sm" type="none"/>
                    </a:lnT>
                    <a:lnB cap="flat" cmpd="sng" w="19050">
                      <a:solidFill>
                        <a:srgbClr val="005FA5"/>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a:latin typeface="Calibri"/>
                          <a:ea typeface="Calibri"/>
                          <a:cs typeface="Calibri"/>
                          <a:sym typeface="Calibri"/>
                        </a:rPr>
                        <a:t>20 Points</a:t>
                      </a:r>
                      <a:endParaRPr b="1">
                        <a:latin typeface="Calibri"/>
                        <a:ea typeface="Calibri"/>
                        <a:cs typeface="Calibri"/>
                        <a:sym typeface="Calibri"/>
                      </a:endParaRPr>
                    </a:p>
                  </a:txBody>
                  <a:tcPr marT="9525" marB="91425" marR="9525" marL="9525" anchor="b">
                    <a:lnL cap="flat" cmpd="sng" w="19050">
                      <a:solidFill>
                        <a:srgbClr val="005FA5"/>
                      </a:solidFill>
                      <a:prstDash val="solid"/>
                      <a:round/>
                      <a:headEnd len="sm" w="sm" type="none"/>
                      <a:tailEnd len="sm" w="sm" type="none"/>
                    </a:lnL>
                    <a:lnR cap="flat" cmpd="sng" w="19050">
                      <a:solidFill>
                        <a:srgbClr val="005FA5"/>
                      </a:solidFill>
                      <a:prstDash val="solid"/>
                      <a:round/>
                      <a:headEnd len="sm" w="sm" type="none"/>
                      <a:tailEnd len="sm" w="sm" type="none"/>
                    </a:lnR>
                    <a:lnT cap="flat" cmpd="sng" w="19050">
                      <a:solidFill>
                        <a:srgbClr val="005FA5"/>
                      </a:solidFill>
                      <a:prstDash val="solid"/>
                      <a:round/>
                      <a:headEnd len="sm" w="sm" type="none"/>
                      <a:tailEnd len="sm" w="sm" type="none"/>
                    </a:lnT>
                    <a:lnB cap="flat" cmpd="sng" w="19050">
                      <a:solidFill>
                        <a:srgbClr val="005FA5"/>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a:latin typeface="Calibri"/>
                          <a:ea typeface="Calibri"/>
                          <a:cs typeface="Calibri"/>
                          <a:sym typeface="Calibri"/>
                        </a:rPr>
                        <a:t>Maximum</a:t>
                      </a:r>
                      <a:endParaRPr b="1">
                        <a:latin typeface="Calibri"/>
                        <a:ea typeface="Calibri"/>
                        <a:cs typeface="Calibri"/>
                        <a:sym typeface="Calibri"/>
                      </a:endParaRPr>
                    </a:p>
                  </a:txBody>
                  <a:tcPr marT="9525" marB="91425" marR="9525" marL="9525" anchor="b">
                    <a:lnL cap="flat" cmpd="sng" w="19050">
                      <a:solidFill>
                        <a:srgbClr val="005FA5"/>
                      </a:solidFill>
                      <a:prstDash val="solid"/>
                      <a:round/>
                      <a:headEnd len="sm" w="sm" type="none"/>
                      <a:tailEnd len="sm" w="sm" type="none"/>
                    </a:lnL>
                    <a:lnR cap="flat" cmpd="sng" w="19050">
                      <a:solidFill>
                        <a:srgbClr val="005FA5"/>
                      </a:solidFill>
                      <a:prstDash val="solid"/>
                      <a:round/>
                      <a:headEnd len="sm" w="sm" type="none"/>
                      <a:tailEnd len="sm" w="sm" type="none"/>
                    </a:lnR>
                    <a:lnT cap="flat" cmpd="sng" w="19050">
                      <a:solidFill>
                        <a:srgbClr val="005FA5"/>
                      </a:solidFill>
                      <a:prstDash val="solid"/>
                      <a:round/>
                      <a:headEnd len="sm" w="sm" type="none"/>
                      <a:tailEnd len="sm" w="sm" type="none"/>
                    </a:lnT>
                    <a:lnB cap="flat" cmpd="sng" w="19050">
                      <a:solidFill>
                        <a:srgbClr val="005FA5"/>
                      </a:solidFill>
                      <a:prstDash val="solid"/>
                      <a:round/>
                      <a:headEnd len="sm" w="sm" type="none"/>
                      <a:tailEnd len="sm" w="sm" type="none"/>
                    </a:lnB>
                  </a:tcPr>
                </a:tc>
              </a:tr>
              <a:tr h="542925">
                <a:tc vMerge="1"/>
                <a:tc rowSpan="2">
                  <a:txBody>
                    <a:bodyPr/>
                    <a:lstStyle/>
                    <a:p>
                      <a:pPr indent="0" lvl="0" marL="0" rtl="0" algn="l">
                        <a:lnSpc>
                          <a:spcPct val="115000"/>
                        </a:lnSpc>
                        <a:spcBef>
                          <a:spcPts val="0"/>
                        </a:spcBef>
                        <a:spcAft>
                          <a:spcPts val="0"/>
                        </a:spcAft>
                        <a:buNone/>
                      </a:pPr>
                      <a:r>
                        <a:rPr lang="en-US">
                          <a:latin typeface="Calibri"/>
                          <a:ea typeface="Calibri"/>
                          <a:cs typeface="Calibri"/>
                          <a:sym typeface="Calibri"/>
                        </a:rPr>
                        <a:t>Does not attain qualifying assessment score</a:t>
                      </a:r>
                      <a:endParaRPr>
                        <a:latin typeface="Calibri"/>
                        <a:ea typeface="Calibri"/>
                        <a:cs typeface="Calibri"/>
                        <a:sym typeface="Calibri"/>
                      </a:endParaRPr>
                    </a:p>
                  </a:txBody>
                  <a:tcPr marT="9525" marB="91425" marR="9525" marL="9525" anchor="b">
                    <a:lnL cap="flat" cmpd="sng" w="19050">
                      <a:solidFill>
                        <a:srgbClr val="005FA5"/>
                      </a:solidFill>
                      <a:prstDash val="solid"/>
                      <a:round/>
                      <a:headEnd len="sm" w="sm" type="none"/>
                      <a:tailEnd len="sm" w="sm" type="none"/>
                    </a:lnL>
                    <a:lnR cap="flat" cmpd="sng" w="19050">
                      <a:solidFill>
                        <a:srgbClr val="005FA5"/>
                      </a:solidFill>
                      <a:prstDash val="solid"/>
                      <a:round/>
                      <a:headEnd len="sm" w="sm" type="none"/>
                      <a:tailEnd len="sm" w="sm" type="none"/>
                    </a:lnR>
                    <a:lnT cap="flat" cmpd="sng" w="19050">
                      <a:solidFill>
                        <a:srgbClr val="005FA5"/>
                      </a:solidFill>
                      <a:prstDash val="solid"/>
                      <a:round/>
                      <a:headEnd len="sm" w="sm" type="none"/>
                      <a:tailEnd len="sm" w="sm" type="none"/>
                    </a:lnT>
                    <a:lnB cap="flat" cmpd="sng" w="19050">
                      <a:solidFill>
                        <a:srgbClr val="005FA5"/>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a:latin typeface="Calibri"/>
                          <a:ea typeface="Calibri"/>
                          <a:cs typeface="Calibri"/>
                          <a:sym typeface="Calibri"/>
                        </a:rPr>
                        <a:t>ACT 17 English OR ACT 19 Math </a:t>
                      </a:r>
                      <a:endParaRPr>
                        <a:latin typeface="Calibri"/>
                        <a:ea typeface="Calibri"/>
                        <a:cs typeface="Calibri"/>
                        <a:sym typeface="Calibri"/>
                      </a:endParaRPr>
                    </a:p>
                  </a:txBody>
                  <a:tcPr marT="9525" marB="91425" marR="9525" marL="9525" anchor="b">
                    <a:lnL cap="flat" cmpd="sng" w="19050">
                      <a:solidFill>
                        <a:srgbClr val="005FA5"/>
                      </a:solidFill>
                      <a:prstDash val="solid"/>
                      <a:round/>
                      <a:headEnd len="sm" w="sm" type="none"/>
                      <a:tailEnd len="sm" w="sm" type="none"/>
                    </a:lnL>
                    <a:lnR cap="flat" cmpd="sng" w="19050">
                      <a:solidFill>
                        <a:srgbClr val="005FA5"/>
                      </a:solidFill>
                      <a:prstDash val="solid"/>
                      <a:round/>
                      <a:headEnd len="sm" w="sm" type="none"/>
                      <a:tailEnd len="sm" w="sm" type="none"/>
                    </a:lnR>
                    <a:lnT cap="flat" cmpd="sng" w="19050">
                      <a:solidFill>
                        <a:srgbClr val="005FA5"/>
                      </a:solidFill>
                      <a:prstDash val="solid"/>
                      <a:round/>
                      <a:headEnd len="sm" w="sm" type="none"/>
                      <a:tailEnd len="sm" w="sm" type="none"/>
                    </a:lnT>
                    <a:lnB cap="flat" cmpd="sng" w="19050">
                      <a:solidFill>
                        <a:srgbClr val="005FA5"/>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a:latin typeface="Calibri"/>
                          <a:ea typeface="Calibri"/>
                          <a:cs typeface="Calibri"/>
                          <a:sym typeface="Calibri"/>
                        </a:rPr>
                        <a:t>ACT 18 English AND ACT 22 Math</a:t>
                      </a:r>
                      <a:endParaRPr>
                        <a:latin typeface="Calibri"/>
                        <a:ea typeface="Calibri"/>
                        <a:cs typeface="Calibri"/>
                        <a:sym typeface="Calibri"/>
                      </a:endParaRPr>
                    </a:p>
                  </a:txBody>
                  <a:tcPr marT="9525" marB="91425" marR="9525" marL="9525" anchor="b">
                    <a:lnL cap="flat" cmpd="sng" w="19050">
                      <a:solidFill>
                        <a:srgbClr val="005FA5"/>
                      </a:solidFill>
                      <a:prstDash val="solid"/>
                      <a:round/>
                      <a:headEnd len="sm" w="sm" type="none"/>
                      <a:tailEnd len="sm" w="sm" type="none"/>
                    </a:lnL>
                    <a:lnR cap="flat" cmpd="sng" w="19050">
                      <a:solidFill>
                        <a:srgbClr val="005FA5"/>
                      </a:solidFill>
                      <a:prstDash val="solid"/>
                      <a:round/>
                      <a:headEnd len="sm" w="sm" type="none"/>
                      <a:tailEnd len="sm" w="sm" type="none"/>
                    </a:lnR>
                    <a:lnT cap="flat" cmpd="sng" w="19050">
                      <a:solidFill>
                        <a:srgbClr val="005FA5"/>
                      </a:solidFill>
                      <a:prstDash val="solid"/>
                      <a:round/>
                      <a:headEnd len="sm" w="sm" type="none"/>
                      <a:tailEnd len="sm" w="sm" type="none"/>
                    </a:lnT>
                    <a:lnB cap="flat" cmpd="sng" w="19050">
                      <a:solidFill>
                        <a:srgbClr val="005FA5"/>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a:latin typeface="Calibri"/>
                          <a:ea typeface="Calibri"/>
                          <a:cs typeface="Calibri"/>
                          <a:sym typeface="Calibri"/>
                        </a:rPr>
                        <a:t>Meets ACT Benchmark in English AND Math</a:t>
                      </a:r>
                      <a:endParaRPr>
                        <a:latin typeface="Calibri"/>
                        <a:ea typeface="Calibri"/>
                        <a:cs typeface="Calibri"/>
                        <a:sym typeface="Calibri"/>
                      </a:endParaRPr>
                    </a:p>
                  </a:txBody>
                  <a:tcPr marT="9525" marB="91425" marR="9525" marL="9525" anchor="b">
                    <a:lnL cap="flat" cmpd="sng" w="19050">
                      <a:solidFill>
                        <a:srgbClr val="005FA5"/>
                      </a:solidFill>
                      <a:prstDash val="solid"/>
                      <a:round/>
                      <a:headEnd len="sm" w="sm" type="none"/>
                      <a:tailEnd len="sm" w="sm" type="none"/>
                    </a:lnL>
                    <a:lnR cap="flat" cmpd="sng" w="19050">
                      <a:solidFill>
                        <a:srgbClr val="005FA5"/>
                      </a:solidFill>
                      <a:prstDash val="solid"/>
                      <a:round/>
                      <a:headEnd len="sm" w="sm" type="none"/>
                      <a:tailEnd len="sm" w="sm" type="none"/>
                    </a:lnR>
                    <a:lnT cap="flat" cmpd="sng" w="19050">
                      <a:solidFill>
                        <a:srgbClr val="005FA5"/>
                      </a:solidFill>
                      <a:prstDash val="solid"/>
                      <a:round/>
                      <a:headEnd len="sm" w="sm" type="none"/>
                      <a:tailEnd len="sm" w="sm" type="none"/>
                    </a:lnT>
                    <a:lnB cap="flat" cmpd="sng" w="19050">
                      <a:solidFill>
                        <a:srgbClr val="005FA5"/>
                      </a:solidFill>
                      <a:prstDash val="solid"/>
                      <a:round/>
                      <a:headEnd len="sm" w="sm" type="none"/>
                      <a:tailEnd len="sm" w="sm" type="none"/>
                    </a:lnB>
                  </a:tcPr>
                </a:tc>
                <a:tc rowSpan="2">
                  <a:txBody>
                    <a:bodyPr/>
                    <a:lstStyle/>
                    <a:p>
                      <a:pPr indent="0" lvl="0" marL="0" rtl="0" algn="r">
                        <a:lnSpc>
                          <a:spcPct val="115000"/>
                        </a:lnSpc>
                        <a:spcBef>
                          <a:spcPts val="0"/>
                        </a:spcBef>
                        <a:spcAft>
                          <a:spcPts val="0"/>
                        </a:spcAft>
                        <a:buNone/>
                      </a:pPr>
                      <a:r>
                        <a:rPr lang="en-US">
                          <a:latin typeface="Calibri"/>
                          <a:ea typeface="Calibri"/>
                          <a:cs typeface="Calibri"/>
                          <a:sym typeface="Calibri"/>
                        </a:rPr>
                        <a:t>20</a:t>
                      </a:r>
                      <a:endParaRPr>
                        <a:latin typeface="Calibri"/>
                        <a:ea typeface="Calibri"/>
                        <a:cs typeface="Calibri"/>
                        <a:sym typeface="Calibri"/>
                      </a:endParaRPr>
                    </a:p>
                  </a:txBody>
                  <a:tcPr marT="9525" marB="91425" marR="9525" marL="9525" anchor="b">
                    <a:lnL cap="flat" cmpd="sng" w="19050">
                      <a:solidFill>
                        <a:srgbClr val="005FA5"/>
                      </a:solidFill>
                      <a:prstDash val="solid"/>
                      <a:round/>
                      <a:headEnd len="sm" w="sm" type="none"/>
                      <a:tailEnd len="sm" w="sm" type="none"/>
                    </a:lnL>
                    <a:lnR cap="flat" cmpd="sng" w="19050">
                      <a:solidFill>
                        <a:srgbClr val="005FA5"/>
                      </a:solidFill>
                      <a:prstDash val="solid"/>
                      <a:round/>
                      <a:headEnd len="sm" w="sm" type="none"/>
                      <a:tailEnd len="sm" w="sm" type="none"/>
                    </a:lnR>
                    <a:lnT cap="flat" cmpd="sng" w="19050">
                      <a:solidFill>
                        <a:srgbClr val="005FA5"/>
                      </a:solidFill>
                      <a:prstDash val="solid"/>
                      <a:round/>
                      <a:headEnd len="sm" w="sm" type="none"/>
                      <a:tailEnd len="sm" w="sm" type="none"/>
                    </a:lnT>
                    <a:lnB cap="flat" cmpd="sng" w="19050">
                      <a:solidFill>
                        <a:srgbClr val="005FA5"/>
                      </a:solidFill>
                      <a:prstDash val="solid"/>
                      <a:round/>
                      <a:headEnd len="sm" w="sm" type="none"/>
                      <a:tailEnd len="sm" w="sm" type="none"/>
                    </a:lnB>
                  </a:tcPr>
                </a:tc>
              </a:tr>
              <a:tr h="676275">
                <a:tc vMerge="1"/>
                <a:tc vMerge="1"/>
                <a:tc>
                  <a:txBody>
                    <a:bodyPr/>
                    <a:lstStyle/>
                    <a:p>
                      <a:pPr indent="0" lvl="0" marL="0" rtl="0" algn="l">
                        <a:lnSpc>
                          <a:spcPct val="115000"/>
                        </a:lnSpc>
                        <a:spcBef>
                          <a:spcPts val="0"/>
                        </a:spcBef>
                        <a:spcAft>
                          <a:spcPts val="0"/>
                        </a:spcAft>
                        <a:buNone/>
                      </a:pPr>
                      <a:r>
                        <a:rPr lang="en-US">
                          <a:latin typeface="Calibri"/>
                          <a:ea typeface="Calibri"/>
                          <a:cs typeface="Calibri"/>
                          <a:sym typeface="Calibri"/>
                        </a:rPr>
                        <a:t>ACT WorkKeys Silver OR ASVAB/ AFQT 31</a:t>
                      </a:r>
                      <a:endParaRPr>
                        <a:latin typeface="Calibri"/>
                        <a:ea typeface="Calibri"/>
                        <a:cs typeface="Calibri"/>
                        <a:sym typeface="Calibri"/>
                      </a:endParaRPr>
                    </a:p>
                  </a:txBody>
                  <a:tcPr marT="9525" marB="91425" marR="9525" marL="9525" anchor="b">
                    <a:lnL cap="flat" cmpd="sng" w="19050">
                      <a:solidFill>
                        <a:srgbClr val="005FA5"/>
                      </a:solidFill>
                      <a:prstDash val="solid"/>
                      <a:round/>
                      <a:headEnd len="sm" w="sm" type="none"/>
                      <a:tailEnd len="sm" w="sm" type="none"/>
                    </a:lnL>
                    <a:lnR cap="flat" cmpd="sng" w="19050">
                      <a:solidFill>
                        <a:srgbClr val="005FA5"/>
                      </a:solidFill>
                      <a:prstDash val="solid"/>
                      <a:round/>
                      <a:headEnd len="sm" w="sm" type="none"/>
                      <a:tailEnd len="sm" w="sm" type="none"/>
                    </a:lnR>
                    <a:lnT cap="flat" cmpd="sng" w="19050">
                      <a:solidFill>
                        <a:srgbClr val="005FA5"/>
                      </a:solidFill>
                      <a:prstDash val="solid"/>
                      <a:round/>
                      <a:headEnd len="sm" w="sm" type="none"/>
                      <a:tailEnd len="sm" w="sm" type="none"/>
                    </a:lnT>
                    <a:lnB cap="flat" cmpd="sng" w="19050">
                      <a:solidFill>
                        <a:srgbClr val="005FA5"/>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a:latin typeface="Calibri"/>
                          <a:ea typeface="Calibri"/>
                          <a:cs typeface="Calibri"/>
                          <a:sym typeface="Calibri"/>
                        </a:rPr>
                        <a:t>ACT WorkKeys Silver with Industry Certification OR ASVAB/ AFQT 50</a:t>
                      </a:r>
                      <a:endParaRPr>
                        <a:latin typeface="Calibri"/>
                        <a:ea typeface="Calibri"/>
                        <a:cs typeface="Calibri"/>
                        <a:sym typeface="Calibri"/>
                      </a:endParaRPr>
                    </a:p>
                  </a:txBody>
                  <a:tcPr marT="9525" marB="91425" marR="9525" marL="9525" anchor="b">
                    <a:lnL cap="flat" cmpd="sng" w="19050">
                      <a:solidFill>
                        <a:srgbClr val="005FA5"/>
                      </a:solidFill>
                      <a:prstDash val="solid"/>
                      <a:round/>
                      <a:headEnd len="sm" w="sm" type="none"/>
                      <a:tailEnd len="sm" w="sm" type="none"/>
                    </a:lnL>
                    <a:lnR cap="flat" cmpd="sng" w="19050">
                      <a:solidFill>
                        <a:srgbClr val="005FA5"/>
                      </a:solidFill>
                      <a:prstDash val="solid"/>
                      <a:round/>
                      <a:headEnd len="sm" w="sm" type="none"/>
                      <a:tailEnd len="sm" w="sm" type="none"/>
                    </a:lnR>
                    <a:lnT cap="flat" cmpd="sng" w="19050">
                      <a:solidFill>
                        <a:srgbClr val="005FA5"/>
                      </a:solidFill>
                      <a:prstDash val="solid"/>
                      <a:round/>
                      <a:headEnd len="sm" w="sm" type="none"/>
                      <a:tailEnd len="sm" w="sm" type="none"/>
                    </a:lnT>
                    <a:lnB cap="flat" cmpd="sng" w="19050">
                      <a:solidFill>
                        <a:srgbClr val="005FA5"/>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a:latin typeface="Calibri"/>
                          <a:ea typeface="Calibri"/>
                          <a:cs typeface="Calibri"/>
                          <a:sym typeface="Calibri"/>
                        </a:rPr>
                        <a:t>ACT WorkKeys Gold with Industry Certification or ASVAB/ AFQT 65</a:t>
                      </a:r>
                      <a:endParaRPr>
                        <a:latin typeface="Calibri"/>
                        <a:ea typeface="Calibri"/>
                        <a:cs typeface="Calibri"/>
                        <a:sym typeface="Calibri"/>
                      </a:endParaRPr>
                    </a:p>
                  </a:txBody>
                  <a:tcPr marT="9525" marB="91425" marR="9525" marL="9525" anchor="b">
                    <a:lnL cap="flat" cmpd="sng" w="19050">
                      <a:solidFill>
                        <a:srgbClr val="005FA5"/>
                      </a:solidFill>
                      <a:prstDash val="solid"/>
                      <a:round/>
                      <a:headEnd len="sm" w="sm" type="none"/>
                      <a:tailEnd len="sm" w="sm" type="none"/>
                    </a:lnL>
                    <a:lnR cap="flat" cmpd="sng" w="19050">
                      <a:solidFill>
                        <a:srgbClr val="005FA5"/>
                      </a:solidFill>
                      <a:prstDash val="solid"/>
                      <a:round/>
                      <a:headEnd len="sm" w="sm" type="none"/>
                      <a:tailEnd len="sm" w="sm" type="none"/>
                    </a:lnR>
                    <a:lnT cap="flat" cmpd="sng" w="19050">
                      <a:solidFill>
                        <a:srgbClr val="005FA5"/>
                      </a:solidFill>
                      <a:prstDash val="solid"/>
                      <a:round/>
                      <a:headEnd len="sm" w="sm" type="none"/>
                      <a:tailEnd len="sm" w="sm" type="none"/>
                    </a:lnT>
                    <a:lnB cap="flat" cmpd="sng" w="19050">
                      <a:solidFill>
                        <a:srgbClr val="005FA5"/>
                      </a:solidFill>
                      <a:prstDash val="solid"/>
                      <a:round/>
                      <a:headEnd len="sm" w="sm" type="none"/>
                      <a:tailEnd len="sm" w="sm" type="none"/>
                    </a:lnB>
                  </a:tcPr>
                </a:tc>
                <a:tc vMerge="1"/>
              </a:tr>
              <a:tr h="200025">
                <a:tc gridSpan="5">
                  <a:txBody>
                    <a:bodyPr/>
                    <a:lstStyle/>
                    <a:p>
                      <a:pPr indent="0" lvl="0" marL="0" rtl="0" algn="l">
                        <a:lnSpc>
                          <a:spcPct val="115000"/>
                        </a:lnSpc>
                        <a:spcBef>
                          <a:spcPts val="0"/>
                        </a:spcBef>
                        <a:spcAft>
                          <a:spcPts val="0"/>
                        </a:spcAft>
                        <a:buNone/>
                      </a:pPr>
                      <a:r>
                        <a:rPr b="1" lang="en-US">
                          <a:latin typeface="Calibri"/>
                          <a:ea typeface="Calibri"/>
                          <a:cs typeface="Calibri"/>
                          <a:sym typeface="Calibri"/>
                        </a:rPr>
                        <a:t>College and Career Readiness Score</a:t>
                      </a:r>
                      <a:endParaRPr b="1">
                        <a:latin typeface="Calibri"/>
                        <a:ea typeface="Calibri"/>
                        <a:cs typeface="Calibri"/>
                        <a:sym typeface="Calibri"/>
                      </a:endParaRPr>
                    </a:p>
                  </a:txBody>
                  <a:tcPr marT="9525" marB="91425" marR="9525" marL="9525" anchor="b">
                    <a:lnL cap="flat" cmpd="sng" w="19050">
                      <a:solidFill>
                        <a:srgbClr val="005FA5"/>
                      </a:solidFill>
                      <a:prstDash val="solid"/>
                      <a:round/>
                      <a:headEnd len="sm" w="sm" type="none"/>
                      <a:tailEnd len="sm" w="sm" type="none"/>
                    </a:lnL>
                    <a:lnR cap="flat" cmpd="sng" w="19050">
                      <a:solidFill>
                        <a:srgbClr val="005FA5"/>
                      </a:solidFill>
                      <a:prstDash val="solid"/>
                      <a:round/>
                      <a:headEnd len="sm" w="sm" type="none"/>
                      <a:tailEnd len="sm" w="sm" type="none"/>
                    </a:lnR>
                    <a:lnT cap="flat" cmpd="sng" w="19050">
                      <a:solidFill>
                        <a:srgbClr val="005FA5"/>
                      </a:solidFill>
                      <a:prstDash val="solid"/>
                      <a:round/>
                      <a:headEnd len="sm" w="sm" type="none"/>
                      <a:tailEnd len="sm" w="sm" type="none"/>
                    </a:lnT>
                    <a:lnB cap="flat" cmpd="sng" w="19050">
                      <a:solidFill>
                        <a:srgbClr val="005FA5"/>
                      </a:solidFill>
                      <a:prstDash val="solid"/>
                      <a:round/>
                      <a:headEnd len="sm" w="sm" type="none"/>
                      <a:tailEnd len="sm" w="sm" type="none"/>
                    </a:lnB>
                  </a:tcPr>
                </a:tc>
                <a:tc hMerge="1"/>
                <a:tc hMerge="1"/>
                <a:tc hMerge="1"/>
                <a:tc hMerge="1"/>
                <a:tc>
                  <a:txBody>
                    <a:bodyPr/>
                    <a:lstStyle/>
                    <a:p>
                      <a:pPr indent="0" lvl="0" marL="0" rtl="0" algn="r">
                        <a:lnSpc>
                          <a:spcPct val="115000"/>
                        </a:lnSpc>
                        <a:spcBef>
                          <a:spcPts val="0"/>
                        </a:spcBef>
                        <a:spcAft>
                          <a:spcPts val="0"/>
                        </a:spcAft>
                        <a:buNone/>
                      </a:pPr>
                      <a:r>
                        <a:rPr b="1" lang="en-US">
                          <a:latin typeface="Calibri"/>
                          <a:ea typeface="Calibri"/>
                          <a:cs typeface="Calibri"/>
                          <a:sym typeface="Calibri"/>
                        </a:rPr>
                        <a:t>100</a:t>
                      </a:r>
                      <a:endParaRPr b="1">
                        <a:latin typeface="Calibri"/>
                        <a:ea typeface="Calibri"/>
                        <a:cs typeface="Calibri"/>
                        <a:sym typeface="Calibri"/>
                      </a:endParaRPr>
                    </a:p>
                  </a:txBody>
                  <a:tcPr marT="9525" marB="91425" marR="9525" marL="9525" anchor="b">
                    <a:lnL cap="flat" cmpd="sng" w="19050">
                      <a:solidFill>
                        <a:srgbClr val="005FA5"/>
                      </a:solidFill>
                      <a:prstDash val="solid"/>
                      <a:round/>
                      <a:headEnd len="sm" w="sm" type="none"/>
                      <a:tailEnd len="sm" w="sm" type="none"/>
                    </a:lnL>
                    <a:lnR cap="flat" cmpd="sng" w="19050">
                      <a:solidFill>
                        <a:srgbClr val="005FA5"/>
                      </a:solidFill>
                      <a:prstDash val="solid"/>
                      <a:round/>
                      <a:headEnd len="sm" w="sm" type="none"/>
                      <a:tailEnd len="sm" w="sm" type="none"/>
                    </a:lnR>
                    <a:lnT cap="flat" cmpd="sng" w="19050">
                      <a:solidFill>
                        <a:srgbClr val="005FA5"/>
                      </a:solidFill>
                      <a:prstDash val="solid"/>
                      <a:round/>
                      <a:headEnd len="sm" w="sm" type="none"/>
                      <a:tailEnd len="sm" w="sm" type="none"/>
                    </a:lnT>
                    <a:lnB cap="flat" cmpd="sng" w="19050">
                      <a:solidFill>
                        <a:srgbClr val="005FA5"/>
                      </a:solidFill>
                      <a:prstDash val="solid"/>
                      <a:round/>
                      <a:headEnd len="sm" w="sm" type="none"/>
                      <a:tailEnd len="sm" w="sm" type="none"/>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sp>
        <p:nvSpPr>
          <p:cNvPr id="772" name="Google Shape;772;p88"/>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Discussion Questions</a:t>
            </a:r>
            <a:endParaRPr/>
          </a:p>
        </p:txBody>
      </p:sp>
      <p:sp>
        <p:nvSpPr>
          <p:cNvPr id="773" name="Google Shape;773;p88"/>
          <p:cNvSpPr txBox="1"/>
          <p:nvPr>
            <p:ph idx="1" type="body"/>
          </p:nvPr>
        </p:nvSpPr>
        <p:spPr>
          <a:xfrm>
            <a:off x="838200" y="1166649"/>
            <a:ext cx="10515600" cy="4382700"/>
          </a:xfrm>
          <a:prstGeom prst="rect">
            <a:avLst/>
          </a:prstGeom>
        </p:spPr>
        <p:txBody>
          <a:bodyPr anchorCtr="0" anchor="t" bIns="45700" lIns="91425" spcFirstLastPara="1" rIns="91425" wrap="square" tIns="45700">
            <a:normAutofit lnSpcReduction="20000"/>
          </a:bodyPr>
          <a:lstStyle/>
          <a:p>
            <a:pPr indent="-406400" lvl="0" marL="457200" rtl="0" algn="l">
              <a:spcBef>
                <a:spcPts val="600"/>
              </a:spcBef>
              <a:spcAft>
                <a:spcPts val="0"/>
              </a:spcAft>
              <a:buSzPts val="2800"/>
              <a:buAutoNum type="arabicPeriod"/>
            </a:pPr>
            <a:r>
              <a:rPr lang="en-US"/>
              <a:t>What are the advantages and disadvantages of the revised design illustration? </a:t>
            </a:r>
            <a:endParaRPr/>
          </a:p>
          <a:p>
            <a:pPr indent="-406400" lvl="0" marL="457200" rtl="0" algn="l">
              <a:spcBef>
                <a:spcPts val="0"/>
              </a:spcBef>
              <a:spcAft>
                <a:spcPts val="0"/>
              </a:spcAft>
              <a:buSzPts val="2800"/>
              <a:buAutoNum type="arabicPeriod"/>
            </a:pPr>
            <a:r>
              <a:rPr lang="en-US"/>
              <a:t>Do you agree with including </a:t>
            </a:r>
            <a:r>
              <a:rPr lang="en-US"/>
              <a:t>diploma</a:t>
            </a:r>
            <a:r>
              <a:rPr lang="en-US"/>
              <a:t> endorsements? </a:t>
            </a:r>
            <a:endParaRPr/>
          </a:p>
          <a:p>
            <a:pPr indent="-406400" lvl="0" marL="457200" rtl="0" algn="l">
              <a:spcBef>
                <a:spcPts val="0"/>
              </a:spcBef>
              <a:spcAft>
                <a:spcPts val="0"/>
              </a:spcAft>
              <a:buSzPts val="2800"/>
              <a:buAutoNum type="arabicPeriod"/>
            </a:pPr>
            <a:r>
              <a:rPr lang="en-US"/>
              <a:t>Are the proposed weights and levels of differentiation appropriate?  If not, how should they be changed?  </a:t>
            </a:r>
            <a:endParaRPr/>
          </a:p>
          <a:p>
            <a:pPr indent="-406400" lvl="0" marL="457200" rtl="0" algn="l">
              <a:spcBef>
                <a:spcPts val="0"/>
              </a:spcBef>
              <a:spcAft>
                <a:spcPts val="0"/>
              </a:spcAft>
              <a:buSzPts val="2800"/>
              <a:buAutoNum type="arabicPeriod"/>
            </a:pPr>
            <a:r>
              <a:rPr lang="en-US"/>
              <a:t>Are there any indicators that are omitted that should be included? </a:t>
            </a:r>
            <a:endParaRPr/>
          </a:p>
          <a:p>
            <a:pPr indent="-406400" lvl="0" marL="457200" rtl="0" algn="l">
              <a:spcBef>
                <a:spcPts val="0"/>
              </a:spcBef>
              <a:spcAft>
                <a:spcPts val="0"/>
              </a:spcAft>
              <a:buSzPts val="2800"/>
              <a:buAutoNum type="arabicPeriod"/>
            </a:pPr>
            <a:r>
              <a:rPr lang="en-US"/>
              <a:t>How can we support indicators that are not represented in formal accountability?  For example:</a:t>
            </a:r>
            <a:endParaRPr/>
          </a:p>
          <a:p>
            <a:pPr indent="-381000" lvl="1" marL="914400" rtl="0" algn="l">
              <a:spcBef>
                <a:spcPts val="0"/>
              </a:spcBef>
              <a:spcAft>
                <a:spcPts val="0"/>
              </a:spcAft>
              <a:buSzPts val="2400"/>
              <a:buAutoNum type="alphaLcPeriod"/>
            </a:pPr>
            <a:r>
              <a:rPr lang="en-US"/>
              <a:t>Collection and reporting</a:t>
            </a:r>
            <a:endParaRPr/>
          </a:p>
          <a:p>
            <a:pPr indent="-381000" lvl="1" marL="914400" rtl="0" algn="l">
              <a:spcBef>
                <a:spcPts val="0"/>
              </a:spcBef>
              <a:spcAft>
                <a:spcPts val="0"/>
              </a:spcAft>
              <a:buSzPts val="2400"/>
              <a:buAutoNum type="alphaLcPeriod"/>
            </a:pPr>
            <a:r>
              <a:rPr lang="en-US"/>
              <a:t>Sharing best practices</a:t>
            </a:r>
            <a:endParaRPr/>
          </a:p>
          <a:p>
            <a:pPr indent="-381000" lvl="1" marL="914400" rtl="0" algn="l">
              <a:spcBef>
                <a:spcPts val="0"/>
              </a:spcBef>
              <a:spcAft>
                <a:spcPts val="0"/>
              </a:spcAft>
              <a:buSzPts val="2400"/>
              <a:buAutoNum type="alphaLcPeriod"/>
            </a:pPr>
            <a:r>
              <a:rPr lang="en-US"/>
              <a:t>Other?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89"/>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780" name="Google Shape;780;p89"/>
          <p:cNvSpPr txBox="1"/>
          <p:nvPr>
            <p:ph type="ctrTitle"/>
          </p:nvPr>
        </p:nvSpPr>
        <p:spPr>
          <a:xfrm>
            <a:off x="838200" y="835572"/>
            <a:ext cx="10050300" cy="2119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SzPts val="990"/>
              <a:buNone/>
            </a:pPr>
            <a:r>
              <a:rPr lang="en-US" sz="4300"/>
              <a:t>Accountability Performance Standards</a:t>
            </a:r>
            <a:r>
              <a:rPr lang="en-US" sz="6100"/>
              <a:t> </a:t>
            </a:r>
            <a:endParaRPr sz="61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p90"/>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Overview</a:t>
            </a:r>
            <a:endParaRPr/>
          </a:p>
        </p:txBody>
      </p:sp>
      <p:sp>
        <p:nvSpPr>
          <p:cNvPr id="787" name="Google Shape;787;p90"/>
          <p:cNvSpPr txBox="1"/>
          <p:nvPr>
            <p:ph idx="1" type="body"/>
          </p:nvPr>
        </p:nvSpPr>
        <p:spPr>
          <a:xfrm>
            <a:off x="838200" y="1166649"/>
            <a:ext cx="10515600" cy="4382700"/>
          </a:xfrm>
          <a:prstGeom prst="rect">
            <a:avLst/>
          </a:prstGeom>
        </p:spPr>
        <p:txBody>
          <a:bodyPr anchorCtr="0" anchor="t" bIns="45700" lIns="91425" spcFirstLastPara="1" rIns="91425" wrap="square" tIns="45700">
            <a:normAutofit fontScale="92500" lnSpcReduction="10000"/>
          </a:bodyPr>
          <a:lstStyle/>
          <a:p>
            <a:pPr indent="0" lvl="0" marL="0" rtl="0" algn="l">
              <a:spcBef>
                <a:spcPts val="600"/>
              </a:spcBef>
              <a:spcAft>
                <a:spcPts val="0"/>
              </a:spcAft>
              <a:buNone/>
            </a:pPr>
            <a:r>
              <a:rPr lang="en-US">
                <a:solidFill>
                  <a:srgbClr val="000000"/>
                </a:solidFill>
              </a:rPr>
              <a:t>At the February meeting we engaged in a school rating exercise to </a:t>
            </a:r>
            <a:r>
              <a:rPr lang="en-US">
                <a:solidFill>
                  <a:srgbClr val="000000"/>
                </a:solidFill>
              </a:rPr>
              <a:t>elicit initial guidance from the task force regarding the characteristics of schools that are regarded as minimally sufficient to earn each letter grade.</a:t>
            </a:r>
            <a:endParaRPr>
              <a:solidFill>
                <a:srgbClr val="000000"/>
              </a:solidFill>
            </a:endParaRPr>
          </a:p>
          <a:p>
            <a:pPr indent="0" lvl="0" marL="0" rtl="0" algn="l">
              <a:spcBef>
                <a:spcPts val="600"/>
              </a:spcBef>
              <a:spcAft>
                <a:spcPts val="0"/>
              </a:spcAft>
              <a:buNone/>
            </a:pPr>
            <a:r>
              <a:t/>
            </a:r>
            <a:endParaRPr>
              <a:solidFill>
                <a:srgbClr val="000000"/>
              </a:solidFill>
            </a:endParaRPr>
          </a:p>
          <a:p>
            <a:pPr indent="0" lvl="0" marL="0" rtl="0" algn="l">
              <a:spcBef>
                <a:spcPts val="600"/>
              </a:spcBef>
              <a:spcAft>
                <a:spcPts val="0"/>
              </a:spcAft>
              <a:buNone/>
            </a:pPr>
            <a:r>
              <a:rPr lang="en-US">
                <a:solidFill>
                  <a:srgbClr val="000000"/>
                </a:solidFill>
              </a:rPr>
              <a:t>Based on your feedback we produced some draft school performance level descriptors for elementary/middles schools for your review.  </a:t>
            </a:r>
            <a:endParaRPr>
              <a:solidFill>
                <a:srgbClr val="000000"/>
              </a:solidFill>
            </a:endParaRPr>
          </a:p>
          <a:p>
            <a:pPr indent="0" lvl="0" marL="0" rtl="0" algn="l">
              <a:spcBef>
                <a:spcPts val="600"/>
              </a:spcBef>
              <a:spcAft>
                <a:spcPts val="0"/>
              </a:spcAft>
              <a:buNone/>
            </a:pPr>
            <a:r>
              <a:t/>
            </a:r>
            <a:endParaRPr>
              <a:solidFill>
                <a:srgbClr val="000000"/>
              </a:solidFill>
            </a:endParaRPr>
          </a:p>
          <a:p>
            <a:pPr indent="0" lvl="0" marL="0" rtl="0" algn="l">
              <a:spcBef>
                <a:spcPts val="600"/>
              </a:spcBef>
              <a:spcAft>
                <a:spcPts val="0"/>
              </a:spcAft>
              <a:buNone/>
            </a:pPr>
            <a:r>
              <a:rPr lang="en-US">
                <a:solidFill>
                  <a:srgbClr val="000000"/>
                </a:solidFill>
              </a:rPr>
              <a:t>Based on your feedback, we’ll engage in a similar discussion for high schools and districts at a later date. </a:t>
            </a:r>
            <a:endParaRPr>
              <a:solidFill>
                <a:srgbClr val="000000"/>
              </a:solidFill>
            </a:endParaRPr>
          </a:p>
          <a:p>
            <a:pPr indent="0" lvl="0" marL="0" rtl="0" algn="l">
              <a:spcBef>
                <a:spcPts val="600"/>
              </a:spcBef>
              <a:spcAft>
                <a:spcPts val="600"/>
              </a:spcAft>
              <a:buNone/>
            </a:pPr>
            <a:r>
              <a:rPr lang="en-US"/>
              <a:t> </a:t>
            </a:r>
            <a:endParaRPr sz="24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91"/>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Structure</a:t>
            </a:r>
            <a:endParaRPr/>
          </a:p>
        </p:txBody>
      </p:sp>
      <p:sp>
        <p:nvSpPr>
          <p:cNvPr id="794" name="Google Shape;794;p91"/>
          <p:cNvSpPr txBox="1"/>
          <p:nvPr>
            <p:ph idx="1" type="body"/>
          </p:nvPr>
        </p:nvSpPr>
        <p:spPr>
          <a:xfrm>
            <a:off x="593725" y="845000"/>
            <a:ext cx="11243700" cy="4932300"/>
          </a:xfrm>
          <a:prstGeom prst="rect">
            <a:avLst/>
          </a:prstGeom>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SzPts val="2000"/>
              <a:buChar char="●"/>
            </a:pPr>
            <a:r>
              <a:rPr lang="en-US" sz="2000">
                <a:solidFill>
                  <a:schemeClr val="dk1"/>
                </a:solidFill>
              </a:rPr>
              <a:t>Indicator performance descriptors</a:t>
            </a:r>
            <a:endParaRPr sz="2000">
              <a:solidFill>
                <a:schemeClr val="dk1"/>
              </a:solidFill>
            </a:endParaRPr>
          </a:p>
          <a:p>
            <a:pPr indent="-355600" lvl="1" marL="914400" rtl="0" algn="l">
              <a:lnSpc>
                <a:spcPct val="115000"/>
              </a:lnSpc>
              <a:spcBef>
                <a:spcPts val="0"/>
              </a:spcBef>
              <a:spcAft>
                <a:spcPts val="0"/>
              </a:spcAft>
              <a:buSzPts val="2000"/>
              <a:buChar char="○"/>
            </a:pPr>
            <a:r>
              <a:rPr lang="en-US" sz="2000">
                <a:solidFill>
                  <a:schemeClr val="dk1"/>
                </a:solidFill>
              </a:rPr>
              <a:t>Objective: This is short description of overall rationale for the indicator and any overarching policy goals that should be considered to inform the manner in which performance is differentiated.  </a:t>
            </a:r>
            <a:endParaRPr sz="2000">
              <a:solidFill>
                <a:schemeClr val="dk1"/>
              </a:solidFill>
            </a:endParaRPr>
          </a:p>
          <a:p>
            <a:pPr indent="-355600" lvl="1" marL="914400" rtl="0" algn="l">
              <a:lnSpc>
                <a:spcPct val="115000"/>
              </a:lnSpc>
              <a:spcBef>
                <a:spcPts val="0"/>
              </a:spcBef>
              <a:spcAft>
                <a:spcPts val="0"/>
              </a:spcAft>
              <a:buSzPts val="2000"/>
              <a:buChar char="○"/>
            </a:pPr>
            <a:r>
              <a:rPr lang="en-US" sz="2000">
                <a:solidFill>
                  <a:schemeClr val="dk1"/>
                </a:solidFill>
              </a:rPr>
              <a:t>Metric: This is a description of how the indicator is operationalized or measured in the state accountability system.     </a:t>
            </a:r>
            <a:endParaRPr sz="2000">
              <a:solidFill>
                <a:schemeClr val="dk1"/>
              </a:solidFill>
            </a:endParaRPr>
          </a:p>
          <a:p>
            <a:pPr indent="-355600" lvl="1" marL="914400" rtl="0" algn="l">
              <a:lnSpc>
                <a:spcPct val="115000"/>
              </a:lnSpc>
              <a:spcBef>
                <a:spcPts val="0"/>
              </a:spcBef>
              <a:spcAft>
                <a:spcPts val="0"/>
              </a:spcAft>
              <a:buSzPts val="2000"/>
              <a:buChar char="○"/>
            </a:pPr>
            <a:r>
              <a:rPr b="1" lang="en-US" sz="2000">
                <a:solidFill>
                  <a:schemeClr val="dk1"/>
                </a:solidFill>
              </a:rPr>
              <a:t>Guidance: </a:t>
            </a:r>
            <a:r>
              <a:rPr lang="en-US" sz="2000">
                <a:solidFill>
                  <a:schemeClr val="dk1"/>
                </a:solidFill>
              </a:rPr>
              <a:t>This provides information to help determine where the specific thresholds should be set to differentiate performance at each indicator rating. </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US" sz="2000">
                <a:solidFill>
                  <a:schemeClr val="dk1"/>
                </a:solidFill>
              </a:rPr>
              <a:t>School Performance Level Descriptors </a:t>
            </a:r>
            <a:endParaRPr sz="2000">
              <a:solidFill>
                <a:schemeClr val="dk1"/>
              </a:solidFill>
            </a:endParaRPr>
          </a:p>
          <a:p>
            <a:pPr indent="-355600" lvl="1" marL="914400" rtl="0" algn="l">
              <a:lnSpc>
                <a:spcPct val="115000"/>
              </a:lnSpc>
              <a:spcBef>
                <a:spcPts val="0"/>
              </a:spcBef>
              <a:spcAft>
                <a:spcPts val="0"/>
              </a:spcAft>
              <a:buClr>
                <a:schemeClr val="dk1"/>
              </a:buClr>
              <a:buSzPts val="2000"/>
              <a:buChar char="○"/>
            </a:pPr>
            <a:r>
              <a:rPr lang="en-US" sz="2000">
                <a:solidFill>
                  <a:schemeClr val="dk1"/>
                </a:solidFill>
                <a:latin typeface="Calibri"/>
                <a:ea typeface="Calibri"/>
                <a:cs typeface="Calibri"/>
                <a:sym typeface="Calibri"/>
              </a:rPr>
              <a:t>The School Performance Descriptions (SPDs) are descriptions of the features and characteristics of letter grade rating based upon the indicators in Mississippi’s accountability system. SPDs provide information about the expectations for each indicator and the relationships among indicators to inform the decision of panelists in standard setting. </a:t>
            </a:r>
            <a:endParaRPr sz="20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0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65"/>
          <p:cNvSpPr txBox="1"/>
          <p:nvPr>
            <p:ph idx="12" type="sldNum"/>
          </p:nvPr>
        </p:nvSpPr>
        <p:spPr>
          <a:xfrm>
            <a:off x="9066748" y="260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99" name="Google Shape;599;p65"/>
          <p:cNvSpPr txBox="1"/>
          <p:nvPr>
            <p:ph idx="4294967295" type="title"/>
          </p:nvPr>
        </p:nvSpPr>
        <p:spPr>
          <a:xfrm>
            <a:off x="413295" y="291882"/>
            <a:ext cx="10515600" cy="36512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3B71"/>
              </a:buClr>
              <a:buSzPct val="100000"/>
              <a:buFont typeface="Arial"/>
              <a:buNone/>
            </a:pPr>
            <a:r>
              <a:rPr b="1" lang="en-US" sz="2700">
                <a:solidFill>
                  <a:srgbClr val="003B71"/>
                </a:solidFill>
                <a:latin typeface="Arial"/>
                <a:ea typeface="Arial"/>
                <a:cs typeface="Arial"/>
                <a:sym typeface="Arial"/>
              </a:rPr>
              <a:t>State Board of Education  </a:t>
            </a:r>
            <a:r>
              <a:rPr lang="en-US" sz="2000">
                <a:solidFill>
                  <a:srgbClr val="003B71"/>
                </a:solidFill>
                <a:latin typeface="Arial Narrow"/>
                <a:ea typeface="Arial Narrow"/>
                <a:cs typeface="Arial Narrow"/>
                <a:sym typeface="Arial Narrow"/>
              </a:rPr>
              <a:t>STRATEGIC PLAN GOALS</a:t>
            </a:r>
            <a:endParaRPr sz="2000">
              <a:solidFill>
                <a:srgbClr val="003B71"/>
              </a:solidFill>
              <a:latin typeface="Arial Narrow"/>
              <a:ea typeface="Arial Narrow"/>
              <a:cs typeface="Arial Narrow"/>
              <a:sym typeface="Arial Narrow"/>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92"/>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Indicator Performance Descriptor - Proficiency  </a:t>
            </a:r>
            <a:endParaRPr/>
          </a:p>
        </p:txBody>
      </p:sp>
      <p:graphicFrame>
        <p:nvGraphicFramePr>
          <p:cNvPr id="801" name="Google Shape;801;p92"/>
          <p:cNvGraphicFramePr/>
          <p:nvPr/>
        </p:nvGraphicFramePr>
        <p:xfrm>
          <a:off x="809200" y="808625"/>
          <a:ext cx="3000000" cy="3000000"/>
        </p:xfrm>
        <a:graphic>
          <a:graphicData uri="http://schemas.openxmlformats.org/drawingml/2006/table">
            <a:tbl>
              <a:tblPr>
                <a:noFill/>
                <a:tableStyleId>{8C7626C8-A471-496D-BED2-558AEDAC115E}</a:tableStyleId>
              </a:tblPr>
              <a:tblGrid>
                <a:gridCol w="1485425"/>
                <a:gridCol w="8327325"/>
              </a:tblGrid>
              <a:tr h="443350">
                <a:tc gridSpan="2">
                  <a:txBody>
                    <a:bodyPr/>
                    <a:lstStyle/>
                    <a:p>
                      <a:pPr indent="0" lvl="0" marL="0" rtl="0" algn="l">
                        <a:lnSpc>
                          <a:spcPct val="115000"/>
                        </a:lnSpc>
                        <a:spcBef>
                          <a:spcPts val="0"/>
                        </a:spcBef>
                        <a:spcAft>
                          <a:spcPts val="0"/>
                        </a:spcAft>
                        <a:buNone/>
                      </a:pPr>
                      <a:r>
                        <a:rPr b="1" lang="en-US" sz="1800">
                          <a:latin typeface="Calibri"/>
                          <a:ea typeface="Calibri"/>
                          <a:cs typeface="Calibri"/>
                          <a:sym typeface="Calibri"/>
                        </a:rPr>
                        <a:t>Proficiency – Reading, Math, and Science </a:t>
                      </a:r>
                      <a:endParaRPr b="1" sz="1800">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1003950">
                <a:tc>
                  <a:txBody>
                    <a:bodyPr/>
                    <a:lstStyle/>
                    <a:p>
                      <a:pPr indent="0" lvl="0" marL="0" rtl="0" algn="l">
                        <a:lnSpc>
                          <a:spcPct val="115000"/>
                        </a:lnSpc>
                        <a:spcBef>
                          <a:spcPts val="0"/>
                        </a:spcBef>
                        <a:spcAft>
                          <a:spcPts val="0"/>
                        </a:spcAft>
                        <a:buNone/>
                      </a:pPr>
                      <a:r>
                        <a:rPr b="1" lang="en-US" sz="1800">
                          <a:latin typeface="Calibri"/>
                          <a:ea typeface="Calibri"/>
                          <a:cs typeface="Calibri"/>
                          <a:sym typeface="Calibri"/>
                        </a:rPr>
                        <a:t>Objective</a:t>
                      </a:r>
                      <a:endParaRPr b="1" sz="1800">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800">
                          <a:latin typeface="Calibri"/>
                          <a:ea typeface="Calibri"/>
                          <a:cs typeface="Calibri"/>
                          <a:sym typeface="Calibri"/>
                        </a:rPr>
                        <a:t>Differentiate school performance based on the extent to which students have demonstrated performance that meets the state’s standards for proficiency in reading, mathematics, and science.  </a:t>
                      </a:r>
                      <a:endParaRPr sz="1800">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84250">
                <a:tc>
                  <a:txBody>
                    <a:bodyPr/>
                    <a:lstStyle/>
                    <a:p>
                      <a:pPr indent="0" lvl="0" marL="0" rtl="0" algn="l">
                        <a:lnSpc>
                          <a:spcPct val="115000"/>
                        </a:lnSpc>
                        <a:spcBef>
                          <a:spcPts val="0"/>
                        </a:spcBef>
                        <a:spcAft>
                          <a:spcPts val="0"/>
                        </a:spcAft>
                        <a:buNone/>
                      </a:pPr>
                      <a:r>
                        <a:rPr b="1" lang="en-US" sz="1800">
                          <a:latin typeface="Calibri"/>
                          <a:ea typeface="Calibri"/>
                          <a:cs typeface="Calibri"/>
                          <a:sym typeface="Calibri"/>
                        </a:rPr>
                        <a:t>Metric </a:t>
                      </a:r>
                      <a:endParaRPr b="1" sz="1800">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800">
                          <a:latin typeface="Calibri"/>
                          <a:ea typeface="Calibri"/>
                          <a:cs typeface="Calibri"/>
                          <a:sym typeface="Calibri"/>
                        </a:rPr>
                        <a:t>Proficiency is determined by the percentage of students who achieve proficient and above on federally required statewide assessments in Reading/Language Arts/English, Mathematics and Science.  This includes all Alternate Assessments based on Alternate Achievement Standards (AA-AAS) for SCD students.</a:t>
                      </a:r>
                      <a:endParaRPr sz="1800">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43350">
                <a:tc gridSpan="2">
                  <a:txBody>
                    <a:bodyPr/>
                    <a:lstStyle/>
                    <a:p>
                      <a:pPr indent="0" lvl="0" marL="0" rtl="0" algn="l">
                        <a:lnSpc>
                          <a:spcPct val="115000"/>
                        </a:lnSpc>
                        <a:spcBef>
                          <a:spcPts val="0"/>
                        </a:spcBef>
                        <a:spcAft>
                          <a:spcPts val="0"/>
                        </a:spcAft>
                        <a:buNone/>
                      </a:pPr>
                      <a:r>
                        <a:rPr b="1" lang="en-US" sz="1800">
                          <a:latin typeface="Calibri"/>
                          <a:ea typeface="Calibri"/>
                          <a:cs typeface="Calibri"/>
                          <a:sym typeface="Calibri"/>
                        </a:rPr>
                        <a:t>Guidance</a:t>
                      </a:r>
                      <a:endParaRPr b="1" sz="1800">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443350">
                <a:tc>
                  <a:txBody>
                    <a:bodyPr/>
                    <a:lstStyle/>
                    <a:p>
                      <a:pPr indent="0" lvl="0" marL="0" rtl="0" algn="l">
                        <a:lnSpc>
                          <a:spcPct val="115000"/>
                        </a:lnSpc>
                        <a:spcBef>
                          <a:spcPts val="0"/>
                        </a:spcBef>
                        <a:spcAft>
                          <a:spcPts val="0"/>
                        </a:spcAft>
                        <a:buNone/>
                      </a:pPr>
                      <a:r>
                        <a:rPr b="1" lang="en-US" sz="1800">
                          <a:latin typeface="Calibri"/>
                          <a:ea typeface="Calibri"/>
                          <a:cs typeface="Calibri"/>
                          <a:sym typeface="Calibri"/>
                        </a:rPr>
                        <a:t>High </a:t>
                      </a:r>
                      <a:endParaRPr b="1" sz="1800">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800">
                          <a:latin typeface="Calibri"/>
                          <a:ea typeface="Calibri"/>
                          <a:cs typeface="Calibri"/>
                          <a:sym typeface="Calibri"/>
                        </a:rPr>
                        <a:t>Approximately two-thirds of the students are proficient or higher </a:t>
                      </a:r>
                      <a:endParaRPr sz="1800">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43350">
                <a:tc>
                  <a:txBody>
                    <a:bodyPr/>
                    <a:lstStyle/>
                    <a:p>
                      <a:pPr indent="0" lvl="0" marL="0" rtl="0" algn="l">
                        <a:lnSpc>
                          <a:spcPct val="115000"/>
                        </a:lnSpc>
                        <a:spcBef>
                          <a:spcPts val="0"/>
                        </a:spcBef>
                        <a:spcAft>
                          <a:spcPts val="0"/>
                        </a:spcAft>
                        <a:buNone/>
                      </a:pPr>
                      <a:r>
                        <a:rPr b="1" lang="en-US" sz="1800">
                          <a:latin typeface="Calibri"/>
                          <a:ea typeface="Calibri"/>
                          <a:cs typeface="Calibri"/>
                          <a:sym typeface="Calibri"/>
                        </a:rPr>
                        <a:t>Moderate</a:t>
                      </a:r>
                      <a:endParaRPr b="1" sz="1800">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800">
                          <a:latin typeface="Calibri"/>
                          <a:ea typeface="Calibri"/>
                          <a:cs typeface="Calibri"/>
                          <a:sym typeface="Calibri"/>
                        </a:rPr>
                        <a:t>Approximately half of the students are proficient or higher </a:t>
                      </a:r>
                      <a:endParaRPr sz="1800">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43350">
                <a:tc>
                  <a:txBody>
                    <a:bodyPr/>
                    <a:lstStyle/>
                    <a:p>
                      <a:pPr indent="0" lvl="0" marL="0" rtl="0" algn="l">
                        <a:lnSpc>
                          <a:spcPct val="115000"/>
                        </a:lnSpc>
                        <a:spcBef>
                          <a:spcPts val="0"/>
                        </a:spcBef>
                        <a:spcAft>
                          <a:spcPts val="0"/>
                        </a:spcAft>
                        <a:buNone/>
                      </a:pPr>
                      <a:r>
                        <a:rPr b="1" lang="en-US" sz="1800">
                          <a:latin typeface="Calibri"/>
                          <a:ea typeface="Calibri"/>
                          <a:cs typeface="Calibri"/>
                          <a:sym typeface="Calibri"/>
                        </a:rPr>
                        <a:t>Low</a:t>
                      </a:r>
                      <a:endParaRPr b="1" sz="1800">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800">
                          <a:latin typeface="Calibri"/>
                          <a:ea typeface="Calibri"/>
                          <a:cs typeface="Calibri"/>
                          <a:sym typeface="Calibri"/>
                        </a:rPr>
                        <a:t>Fewer than half of the students are proficient </a:t>
                      </a:r>
                      <a:endParaRPr sz="1800">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93"/>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Indicator Performance Descriptor - Growth </a:t>
            </a:r>
            <a:endParaRPr/>
          </a:p>
        </p:txBody>
      </p:sp>
      <p:graphicFrame>
        <p:nvGraphicFramePr>
          <p:cNvPr id="808" name="Google Shape;808;p93"/>
          <p:cNvGraphicFramePr/>
          <p:nvPr/>
        </p:nvGraphicFramePr>
        <p:xfrm>
          <a:off x="551250" y="770000"/>
          <a:ext cx="3000000" cy="3000000"/>
        </p:xfrm>
        <a:graphic>
          <a:graphicData uri="http://schemas.openxmlformats.org/drawingml/2006/table">
            <a:tbl>
              <a:tblPr>
                <a:noFill/>
                <a:tableStyleId>{8C7626C8-A471-496D-BED2-558AEDAC115E}</a:tableStyleId>
              </a:tblPr>
              <a:tblGrid>
                <a:gridCol w="1699650"/>
                <a:gridCol w="9528475"/>
              </a:tblGrid>
              <a:tr h="380550">
                <a:tc gridSpan="2">
                  <a:txBody>
                    <a:bodyPr/>
                    <a:lstStyle/>
                    <a:p>
                      <a:pPr indent="0" lvl="0" marL="0" rtl="0" algn="l">
                        <a:lnSpc>
                          <a:spcPct val="115000"/>
                        </a:lnSpc>
                        <a:spcBef>
                          <a:spcPts val="0"/>
                        </a:spcBef>
                        <a:spcAft>
                          <a:spcPts val="0"/>
                        </a:spcAft>
                        <a:buNone/>
                      </a:pPr>
                      <a:r>
                        <a:rPr b="1" lang="en-US"/>
                        <a:t>Growth – Reading and Math  </a:t>
                      </a:r>
                      <a:endParaRPr b="1"/>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599475">
                <a:tc>
                  <a:txBody>
                    <a:bodyPr/>
                    <a:lstStyle/>
                    <a:p>
                      <a:pPr indent="0" lvl="0" marL="0" rtl="0" algn="l">
                        <a:lnSpc>
                          <a:spcPct val="115000"/>
                        </a:lnSpc>
                        <a:spcBef>
                          <a:spcPts val="0"/>
                        </a:spcBef>
                        <a:spcAft>
                          <a:spcPts val="0"/>
                        </a:spcAft>
                        <a:buNone/>
                      </a:pPr>
                      <a:r>
                        <a:rPr b="1" lang="en-US"/>
                        <a:t>Objective</a:t>
                      </a:r>
                      <a:endParaRPr b="1"/>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a:t>Differentiate school performance based on the extent to which students demonstrate continuous improvement to proficiency and above.</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350825">
                <a:tc>
                  <a:txBody>
                    <a:bodyPr/>
                    <a:lstStyle/>
                    <a:p>
                      <a:pPr indent="0" lvl="0" marL="0" rtl="0" algn="l">
                        <a:lnSpc>
                          <a:spcPct val="115000"/>
                        </a:lnSpc>
                        <a:spcBef>
                          <a:spcPts val="0"/>
                        </a:spcBef>
                        <a:spcAft>
                          <a:spcPts val="0"/>
                        </a:spcAft>
                        <a:buNone/>
                      </a:pPr>
                      <a:r>
                        <a:rPr b="1" lang="en-US"/>
                        <a:t>Metric </a:t>
                      </a:r>
                      <a:endParaRPr b="1"/>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a:t>Growth is determined by whether or not a student increases in performance/proficiency levels from one year to the next based on the following criteria:</a:t>
                      </a:r>
                      <a:endParaRPr/>
                    </a:p>
                    <a:p>
                      <a:pPr indent="0" lvl="0" marL="457200" rtl="0" algn="l">
                        <a:lnSpc>
                          <a:spcPct val="115000"/>
                        </a:lnSpc>
                        <a:spcBef>
                          <a:spcPts val="0"/>
                        </a:spcBef>
                        <a:spcAft>
                          <a:spcPts val="0"/>
                        </a:spcAft>
                        <a:buNone/>
                      </a:pPr>
                      <a:r>
                        <a:rPr lang="en-US"/>
                        <a:t>·</a:t>
                      </a:r>
                      <a:r>
                        <a:rPr lang="en-US">
                          <a:latin typeface="Times New Roman"/>
                          <a:ea typeface="Times New Roman"/>
                          <a:cs typeface="Times New Roman"/>
                          <a:sym typeface="Times New Roman"/>
                        </a:rPr>
                        <a:t>      </a:t>
                      </a:r>
                      <a:r>
                        <a:rPr lang="en-US"/>
                        <a:t>An increase of ANY performance/proficiency level</a:t>
                      </a:r>
                      <a:endParaRPr/>
                    </a:p>
                    <a:p>
                      <a:pPr indent="0" lvl="0" marL="457200" rtl="0" algn="l">
                        <a:lnSpc>
                          <a:spcPct val="115000"/>
                        </a:lnSpc>
                        <a:spcBef>
                          <a:spcPts val="0"/>
                        </a:spcBef>
                        <a:spcAft>
                          <a:spcPts val="0"/>
                        </a:spcAft>
                        <a:buNone/>
                      </a:pPr>
                      <a:r>
                        <a:rPr lang="en-US"/>
                        <a:t>·</a:t>
                      </a:r>
                      <a:r>
                        <a:rPr lang="en-US">
                          <a:latin typeface="Times New Roman"/>
                          <a:ea typeface="Times New Roman"/>
                          <a:cs typeface="Times New Roman"/>
                          <a:sym typeface="Times New Roman"/>
                        </a:rPr>
                        <a:t>      </a:t>
                      </a:r>
                      <a:r>
                        <a:rPr lang="en-US"/>
                        <a:t>Staying at Proficient from one year to the next</a:t>
                      </a:r>
                      <a:endParaRPr/>
                    </a:p>
                    <a:p>
                      <a:pPr indent="0" lvl="0" marL="457200" rtl="0" algn="l">
                        <a:lnSpc>
                          <a:spcPct val="115000"/>
                        </a:lnSpc>
                        <a:spcBef>
                          <a:spcPts val="0"/>
                        </a:spcBef>
                        <a:spcAft>
                          <a:spcPts val="0"/>
                        </a:spcAft>
                        <a:buNone/>
                      </a:pPr>
                      <a:r>
                        <a:rPr lang="en-US"/>
                        <a:t>·</a:t>
                      </a:r>
                      <a:r>
                        <a:rPr lang="en-US">
                          <a:latin typeface="Times New Roman"/>
                          <a:ea typeface="Times New Roman"/>
                          <a:cs typeface="Times New Roman"/>
                          <a:sym typeface="Times New Roman"/>
                        </a:rPr>
                        <a:t>      </a:t>
                      </a:r>
                      <a:r>
                        <a:rPr lang="en-US"/>
                        <a:t>An increase within the lowest three performance/proficiency levels that crosses over the midpoint of the level. </a:t>
                      </a:r>
                      <a:endParaRPr/>
                    </a:p>
                    <a:p>
                      <a:pPr indent="0" lvl="0" marL="0" rtl="0" algn="l">
                        <a:lnSpc>
                          <a:spcPct val="115000"/>
                        </a:lnSpc>
                        <a:spcBef>
                          <a:spcPts val="0"/>
                        </a:spcBef>
                        <a:spcAft>
                          <a:spcPts val="0"/>
                        </a:spcAft>
                        <a:buNone/>
                      </a:pPr>
                      <a:r>
                        <a:rPr lang="en-US"/>
                        <a:t>Additional weight in the numerator is given for the following increases:</a:t>
                      </a:r>
                      <a:endParaRPr/>
                    </a:p>
                    <a:p>
                      <a:pPr indent="0" lvl="0" marL="457200" rtl="0" algn="l">
                        <a:lnSpc>
                          <a:spcPct val="115000"/>
                        </a:lnSpc>
                        <a:spcBef>
                          <a:spcPts val="0"/>
                        </a:spcBef>
                        <a:spcAft>
                          <a:spcPts val="0"/>
                        </a:spcAft>
                        <a:buNone/>
                      </a:pPr>
                      <a:r>
                        <a:rPr lang="en-US"/>
                        <a:t>·</a:t>
                      </a:r>
                      <a:r>
                        <a:rPr lang="en-US">
                          <a:latin typeface="Times New Roman"/>
                          <a:ea typeface="Times New Roman"/>
                          <a:cs typeface="Times New Roman"/>
                          <a:sym typeface="Times New Roman"/>
                        </a:rPr>
                        <a:t>      </a:t>
                      </a:r>
                      <a:r>
                        <a:rPr lang="en-US"/>
                        <a:t>Staying at Advanced from one year to the next will be given a weight of 1.25</a:t>
                      </a:r>
                      <a:endParaRPr/>
                    </a:p>
                    <a:p>
                      <a:pPr indent="0" lvl="0" marL="457200" rtl="0" algn="l">
                        <a:lnSpc>
                          <a:spcPct val="115000"/>
                        </a:lnSpc>
                        <a:spcBef>
                          <a:spcPts val="0"/>
                        </a:spcBef>
                        <a:spcAft>
                          <a:spcPts val="0"/>
                        </a:spcAft>
                        <a:buNone/>
                      </a:pPr>
                      <a:r>
                        <a:rPr lang="en-US"/>
                        <a:t>·</a:t>
                      </a:r>
                      <a:r>
                        <a:rPr lang="en-US">
                          <a:latin typeface="Times New Roman"/>
                          <a:ea typeface="Times New Roman"/>
                          <a:cs typeface="Times New Roman"/>
                          <a:sym typeface="Times New Roman"/>
                        </a:rPr>
                        <a:t>      </a:t>
                      </a:r>
                      <a:r>
                        <a:rPr lang="en-US"/>
                        <a:t>Any increase of two or more performance/proficiency levels will be given a weight of 1.25</a:t>
                      </a:r>
                      <a:endParaRPr/>
                    </a:p>
                    <a:p>
                      <a:pPr indent="0" lvl="0" marL="457200" rtl="0" algn="l">
                        <a:lnSpc>
                          <a:spcPct val="115000"/>
                        </a:lnSpc>
                        <a:spcBef>
                          <a:spcPts val="0"/>
                        </a:spcBef>
                        <a:spcAft>
                          <a:spcPts val="0"/>
                        </a:spcAft>
                        <a:buNone/>
                      </a:pPr>
                      <a:r>
                        <a:rPr lang="en-US"/>
                        <a:t>·</a:t>
                      </a:r>
                      <a:r>
                        <a:rPr lang="en-US">
                          <a:latin typeface="Times New Roman"/>
                          <a:ea typeface="Times New Roman"/>
                          <a:cs typeface="Times New Roman"/>
                          <a:sym typeface="Times New Roman"/>
                        </a:rPr>
                        <a:t>      </a:t>
                      </a:r>
                      <a:r>
                        <a:rPr lang="en-US"/>
                        <a:t>Any increase to the highest performance/proficiency level will be given a weight = 1.25.</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0550">
                <a:tc gridSpan="2">
                  <a:txBody>
                    <a:bodyPr/>
                    <a:lstStyle/>
                    <a:p>
                      <a:pPr indent="0" lvl="0" marL="0" rtl="0" algn="l">
                        <a:lnSpc>
                          <a:spcPct val="115000"/>
                        </a:lnSpc>
                        <a:spcBef>
                          <a:spcPts val="0"/>
                        </a:spcBef>
                        <a:spcAft>
                          <a:spcPts val="0"/>
                        </a:spcAft>
                        <a:buNone/>
                      </a:pPr>
                      <a:r>
                        <a:rPr b="1" lang="en-US"/>
                        <a:t>Guidance</a:t>
                      </a:r>
                      <a:endParaRPr b="1"/>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380550">
                <a:tc>
                  <a:txBody>
                    <a:bodyPr/>
                    <a:lstStyle/>
                    <a:p>
                      <a:pPr indent="0" lvl="0" marL="0" rtl="0" algn="l">
                        <a:lnSpc>
                          <a:spcPct val="115000"/>
                        </a:lnSpc>
                        <a:spcBef>
                          <a:spcPts val="0"/>
                        </a:spcBef>
                        <a:spcAft>
                          <a:spcPts val="0"/>
                        </a:spcAft>
                        <a:buNone/>
                      </a:pPr>
                      <a:r>
                        <a:rPr b="1" lang="en-US"/>
                        <a:t>High</a:t>
                      </a:r>
                      <a:endParaRPr b="1"/>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a:t>Approximately three-fourths of students are meeting growth targets</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0550">
                <a:tc>
                  <a:txBody>
                    <a:bodyPr/>
                    <a:lstStyle/>
                    <a:p>
                      <a:pPr indent="0" lvl="0" marL="0" rtl="0" algn="l">
                        <a:lnSpc>
                          <a:spcPct val="115000"/>
                        </a:lnSpc>
                        <a:spcBef>
                          <a:spcPts val="0"/>
                        </a:spcBef>
                        <a:spcAft>
                          <a:spcPts val="0"/>
                        </a:spcAft>
                        <a:buNone/>
                      </a:pPr>
                      <a:r>
                        <a:rPr b="1" lang="en-US"/>
                        <a:t>Moderate</a:t>
                      </a:r>
                      <a:endParaRPr b="1"/>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a:t>More than half of the students are meeting growth targets</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0550">
                <a:tc>
                  <a:txBody>
                    <a:bodyPr/>
                    <a:lstStyle/>
                    <a:p>
                      <a:pPr indent="0" lvl="0" marL="0" rtl="0" algn="l">
                        <a:lnSpc>
                          <a:spcPct val="115000"/>
                        </a:lnSpc>
                        <a:spcBef>
                          <a:spcPts val="0"/>
                        </a:spcBef>
                        <a:spcAft>
                          <a:spcPts val="0"/>
                        </a:spcAft>
                        <a:buNone/>
                      </a:pPr>
                      <a:r>
                        <a:rPr b="1" lang="en-US"/>
                        <a:t>Low</a:t>
                      </a:r>
                      <a:endParaRPr b="1"/>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a:t>Half or fewer of the students are meeting growth targets</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p94"/>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Indicator Performance Descriptor - Growth Low 25% </a:t>
            </a:r>
            <a:endParaRPr/>
          </a:p>
        </p:txBody>
      </p:sp>
      <p:graphicFrame>
        <p:nvGraphicFramePr>
          <p:cNvPr id="815" name="Google Shape;815;p94"/>
          <p:cNvGraphicFramePr/>
          <p:nvPr/>
        </p:nvGraphicFramePr>
        <p:xfrm>
          <a:off x="520550" y="858175"/>
          <a:ext cx="3000000" cy="3000000"/>
        </p:xfrm>
        <a:graphic>
          <a:graphicData uri="http://schemas.openxmlformats.org/drawingml/2006/table">
            <a:tbl>
              <a:tblPr>
                <a:noFill/>
                <a:tableStyleId>{8C7626C8-A471-496D-BED2-558AEDAC115E}</a:tableStyleId>
              </a:tblPr>
              <a:tblGrid>
                <a:gridCol w="1306925"/>
                <a:gridCol w="9843975"/>
              </a:tblGrid>
              <a:tr h="361575">
                <a:tc gridSpan="2">
                  <a:txBody>
                    <a:bodyPr/>
                    <a:lstStyle/>
                    <a:p>
                      <a:pPr indent="0" lvl="0" marL="0" rtl="0" algn="l">
                        <a:lnSpc>
                          <a:spcPct val="115000"/>
                        </a:lnSpc>
                        <a:spcBef>
                          <a:spcPts val="0"/>
                        </a:spcBef>
                        <a:spcAft>
                          <a:spcPts val="0"/>
                        </a:spcAft>
                        <a:buNone/>
                      </a:pPr>
                      <a:r>
                        <a:rPr b="1" lang="en-US" sz="1200"/>
                        <a:t>Growth Lowest 25%  – Reading and Math  </a:t>
                      </a:r>
                      <a:endParaRPr b="1" sz="12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570975">
                <a:tc>
                  <a:txBody>
                    <a:bodyPr/>
                    <a:lstStyle/>
                    <a:p>
                      <a:pPr indent="0" lvl="0" marL="0" rtl="0" algn="l">
                        <a:lnSpc>
                          <a:spcPct val="115000"/>
                        </a:lnSpc>
                        <a:spcBef>
                          <a:spcPts val="0"/>
                        </a:spcBef>
                        <a:spcAft>
                          <a:spcPts val="0"/>
                        </a:spcAft>
                        <a:buNone/>
                      </a:pPr>
                      <a:r>
                        <a:rPr b="1" lang="en-US" sz="1200"/>
                        <a:t>Objective</a:t>
                      </a:r>
                      <a:endParaRPr b="1" sz="12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200"/>
                        <a:t>Differentiate school performance based on the extent to which the lowest performing 25% of students on the state assessment demonstrate continuous improvement to proficiency and above.</a:t>
                      </a:r>
                      <a:endParaRPr sz="12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49550">
                <a:tc>
                  <a:txBody>
                    <a:bodyPr/>
                    <a:lstStyle/>
                    <a:p>
                      <a:pPr indent="0" lvl="0" marL="0" rtl="0" algn="l">
                        <a:lnSpc>
                          <a:spcPct val="115000"/>
                        </a:lnSpc>
                        <a:spcBef>
                          <a:spcPts val="0"/>
                        </a:spcBef>
                        <a:spcAft>
                          <a:spcPts val="0"/>
                        </a:spcAft>
                        <a:buNone/>
                      </a:pPr>
                      <a:r>
                        <a:rPr b="1" lang="en-US" sz="1200"/>
                        <a:t>Metric </a:t>
                      </a:r>
                      <a:endParaRPr b="1" sz="12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200"/>
                        <a:t>The lowest 25% group is determined separately for reading and mathematics based on the whether their standardized state assessment scores in the prior year are in the lowest quartile for each school. </a:t>
                      </a:r>
                      <a:endParaRPr sz="1200"/>
                    </a:p>
                    <a:p>
                      <a:pPr indent="0" lvl="0" marL="0" rtl="0" algn="l">
                        <a:lnSpc>
                          <a:spcPct val="115000"/>
                        </a:lnSpc>
                        <a:spcBef>
                          <a:spcPts val="0"/>
                        </a:spcBef>
                        <a:spcAft>
                          <a:spcPts val="0"/>
                        </a:spcAft>
                        <a:buNone/>
                      </a:pPr>
                      <a:r>
                        <a:rPr lang="en-US" sz="1200"/>
                        <a:t> </a:t>
                      </a:r>
                      <a:endParaRPr sz="1200"/>
                    </a:p>
                    <a:p>
                      <a:pPr indent="0" lvl="0" marL="0" rtl="0" algn="l">
                        <a:lnSpc>
                          <a:spcPct val="115000"/>
                        </a:lnSpc>
                        <a:spcBef>
                          <a:spcPts val="0"/>
                        </a:spcBef>
                        <a:spcAft>
                          <a:spcPts val="0"/>
                        </a:spcAft>
                        <a:buNone/>
                      </a:pPr>
                      <a:r>
                        <a:rPr lang="en-US" sz="1200"/>
                        <a:t>Growth is determined by whether or not a student increases in performance/proficiency levels from one year to the next based on the following criteria:</a:t>
                      </a:r>
                      <a:endParaRPr sz="1200"/>
                    </a:p>
                    <a:p>
                      <a:pPr indent="0" lvl="0" marL="457200" rtl="0" algn="l">
                        <a:lnSpc>
                          <a:spcPct val="115000"/>
                        </a:lnSpc>
                        <a:spcBef>
                          <a:spcPts val="0"/>
                        </a:spcBef>
                        <a:spcAft>
                          <a:spcPts val="0"/>
                        </a:spcAft>
                        <a:buNone/>
                      </a:pPr>
                      <a:r>
                        <a:rPr lang="en-US" sz="1200"/>
                        <a:t>·</a:t>
                      </a:r>
                      <a:r>
                        <a:rPr lang="en-US" sz="1200">
                          <a:latin typeface="Times New Roman"/>
                          <a:ea typeface="Times New Roman"/>
                          <a:cs typeface="Times New Roman"/>
                          <a:sym typeface="Times New Roman"/>
                        </a:rPr>
                        <a:t>      </a:t>
                      </a:r>
                      <a:r>
                        <a:rPr lang="en-US" sz="1200"/>
                        <a:t>An increase of ANY performance/proficiency level</a:t>
                      </a:r>
                      <a:endParaRPr sz="1200"/>
                    </a:p>
                    <a:p>
                      <a:pPr indent="0" lvl="0" marL="457200" rtl="0" algn="l">
                        <a:lnSpc>
                          <a:spcPct val="115000"/>
                        </a:lnSpc>
                        <a:spcBef>
                          <a:spcPts val="0"/>
                        </a:spcBef>
                        <a:spcAft>
                          <a:spcPts val="0"/>
                        </a:spcAft>
                        <a:buNone/>
                      </a:pPr>
                      <a:r>
                        <a:rPr lang="en-US" sz="1200"/>
                        <a:t>·</a:t>
                      </a:r>
                      <a:r>
                        <a:rPr lang="en-US" sz="1200">
                          <a:latin typeface="Times New Roman"/>
                          <a:ea typeface="Times New Roman"/>
                          <a:cs typeface="Times New Roman"/>
                          <a:sym typeface="Times New Roman"/>
                        </a:rPr>
                        <a:t>      </a:t>
                      </a:r>
                      <a:r>
                        <a:rPr lang="en-US" sz="1200"/>
                        <a:t>Staying at Proficient from one year to the next</a:t>
                      </a:r>
                      <a:endParaRPr sz="1200"/>
                    </a:p>
                    <a:p>
                      <a:pPr indent="0" lvl="0" marL="457200" rtl="0" algn="l">
                        <a:lnSpc>
                          <a:spcPct val="115000"/>
                        </a:lnSpc>
                        <a:spcBef>
                          <a:spcPts val="0"/>
                        </a:spcBef>
                        <a:spcAft>
                          <a:spcPts val="0"/>
                        </a:spcAft>
                        <a:buNone/>
                      </a:pPr>
                      <a:r>
                        <a:rPr lang="en-US" sz="1200"/>
                        <a:t>·</a:t>
                      </a:r>
                      <a:r>
                        <a:rPr lang="en-US" sz="1200">
                          <a:latin typeface="Times New Roman"/>
                          <a:ea typeface="Times New Roman"/>
                          <a:cs typeface="Times New Roman"/>
                          <a:sym typeface="Times New Roman"/>
                        </a:rPr>
                        <a:t>      </a:t>
                      </a:r>
                      <a:r>
                        <a:rPr lang="en-US" sz="1200"/>
                        <a:t>An increase within the lowest three performance/proficiency levels that crosses over the mid-point of the level. </a:t>
                      </a:r>
                      <a:endParaRPr sz="1200"/>
                    </a:p>
                    <a:p>
                      <a:pPr indent="0" lvl="0" marL="0" rtl="0" algn="l">
                        <a:lnSpc>
                          <a:spcPct val="115000"/>
                        </a:lnSpc>
                        <a:spcBef>
                          <a:spcPts val="0"/>
                        </a:spcBef>
                        <a:spcAft>
                          <a:spcPts val="0"/>
                        </a:spcAft>
                        <a:buNone/>
                      </a:pPr>
                      <a:r>
                        <a:rPr lang="en-US" sz="1200"/>
                        <a:t>Additional weight in the numerator is given for the following increases:</a:t>
                      </a:r>
                      <a:endParaRPr sz="1200"/>
                    </a:p>
                    <a:p>
                      <a:pPr indent="0" lvl="0" marL="457200" rtl="0" algn="l">
                        <a:lnSpc>
                          <a:spcPct val="115000"/>
                        </a:lnSpc>
                        <a:spcBef>
                          <a:spcPts val="0"/>
                        </a:spcBef>
                        <a:spcAft>
                          <a:spcPts val="0"/>
                        </a:spcAft>
                        <a:buNone/>
                      </a:pPr>
                      <a:r>
                        <a:rPr lang="en-US" sz="1200"/>
                        <a:t>·</a:t>
                      </a:r>
                      <a:r>
                        <a:rPr lang="en-US" sz="1200">
                          <a:latin typeface="Times New Roman"/>
                          <a:ea typeface="Times New Roman"/>
                          <a:cs typeface="Times New Roman"/>
                          <a:sym typeface="Times New Roman"/>
                        </a:rPr>
                        <a:t>      </a:t>
                      </a:r>
                      <a:r>
                        <a:rPr lang="en-US" sz="1200"/>
                        <a:t>Staying at Advanced from one year to the next will be given a weight of 1.25</a:t>
                      </a:r>
                      <a:endParaRPr sz="1200"/>
                    </a:p>
                    <a:p>
                      <a:pPr indent="0" lvl="0" marL="457200" rtl="0" algn="l">
                        <a:lnSpc>
                          <a:spcPct val="115000"/>
                        </a:lnSpc>
                        <a:spcBef>
                          <a:spcPts val="0"/>
                        </a:spcBef>
                        <a:spcAft>
                          <a:spcPts val="0"/>
                        </a:spcAft>
                        <a:buNone/>
                      </a:pPr>
                      <a:r>
                        <a:rPr lang="en-US" sz="1200"/>
                        <a:t>·</a:t>
                      </a:r>
                      <a:r>
                        <a:rPr lang="en-US" sz="1200">
                          <a:latin typeface="Times New Roman"/>
                          <a:ea typeface="Times New Roman"/>
                          <a:cs typeface="Times New Roman"/>
                          <a:sym typeface="Times New Roman"/>
                        </a:rPr>
                        <a:t>      </a:t>
                      </a:r>
                      <a:r>
                        <a:rPr lang="en-US" sz="1200"/>
                        <a:t>Any increase of two or more performance/proficiency levels will be given a weight of 1.25</a:t>
                      </a:r>
                      <a:endParaRPr sz="1200"/>
                    </a:p>
                    <a:p>
                      <a:pPr indent="0" lvl="0" marL="457200" rtl="0" algn="l">
                        <a:lnSpc>
                          <a:spcPct val="115000"/>
                        </a:lnSpc>
                        <a:spcBef>
                          <a:spcPts val="0"/>
                        </a:spcBef>
                        <a:spcAft>
                          <a:spcPts val="0"/>
                        </a:spcAft>
                        <a:buNone/>
                      </a:pPr>
                      <a:r>
                        <a:rPr lang="en-US" sz="1200"/>
                        <a:t>·</a:t>
                      </a:r>
                      <a:r>
                        <a:rPr lang="en-US" sz="1200">
                          <a:latin typeface="Times New Roman"/>
                          <a:ea typeface="Times New Roman"/>
                          <a:cs typeface="Times New Roman"/>
                          <a:sym typeface="Times New Roman"/>
                        </a:rPr>
                        <a:t>      </a:t>
                      </a:r>
                      <a:r>
                        <a:rPr lang="en-US" sz="1200"/>
                        <a:t>Any increase to the highest performance/proficiency level will be given a weight = 1.25.</a:t>
                      </a:r>
                      <a:endParaRPr sz="12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61575">
                <a:tc gridSpan="2">
                  <a:txBody>
                    <a:bodyPr/>
                    <a:lstStyle/>
                    <a:p>
                      <a:pPr indent="0" lvl="0" marL="0" rtl="0" algn="l">
                        <a:lnSpc>
                          <a:spcPct val="115000"/>
                        </a:lnSpc>
                        <a:spcBef>
                          <a:spcPts val="0"/>
                        </a:spcBef>
                        <a:spcAft>
                          <a:spcPts val="0"/>
                        </a:spcAft>
                        <a:buNone/>
                      </a:pPr>
                      <a:r>
                        <a:rPr b="1" lang="en-US" sz="1200"/>
                        <a:t>Guidance</a:t>
                      </a:r>
                      <a:endParaRPr b="1" sz="12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361575">
                <a:tc>
                  <a:txBody>
                    <a:bodyPr/>
                    <a:lstStyle/>
                    <a:p>
                      <a:pPr indent="0" lvl="0" marL="0" rtl="0" algn="l">
                        <a:lnSpc>
                          <a:spcPct val="115000"/>
                        </a:lnSpc>
                        <a:spcBef>
                          <a:spcPts val="0"/>
                        </a:spcBef>
                        <a:spcAft>
                          <a:spcPts val="0"/>
                        </a:spcAft>
                        <a:buNone/>
                      </a:pPr>
                      <a:r>
                        <a:rPr b="1" lang="en-US" sz="1200"/>
                        <a:t>High </a:t>
                      </a:r>
                      <a:endParaRPr b="1" sz="12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200"/>
                        <a:t>Approximately two-thirds of students are meeting growth targets</a:t>
                      </a:r>
                      <a:endParaRPr sz="12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61575">
                <a:tc>
                  <a:txBody>
                    <a:bodyPr/>
                    <a:lstStyle/>
                    <a:p>
                      <a:pPr indent="0" lvl="0" marL="0" rtl="0" algn="l">
                        <a:lnSpc>
                          <a:spcPct val="115000"/>
                        </a:lnSpc>
                        <a:spcBef>
                          <a:spcPts val="0"/>
                        </a:spcBef>
                        <a:spcAft>
                          <a:spcPts val="0"/>
                        </a:spcAft>
                        <a:buNone/>
                      </a:pPr>
                      <a:r>
                        <a:rPr b="1" lang="en-US" sz="1200"/>
                        <a:t>Moderate</a:t>
                      </a:r>
                      <a:endParaRPr b="1" sz="12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200"/>
                        <a:t>Approximately half of the students are meeting growth targets</a:t>
                      </a:r>
                      <a:endParaRPr sz="12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61575">
                <a:tc>
                  <a:txBody>
                    <a:bodyPr/>
                    <a:lstStyle/>
                    <a:p>
                      <a:pPr indent="0" lvl="0" marL="0" rtl="0" algn="l">
                        <a:lnSpc>
                          <a:spcPct val="115000"/>
                        </a:lnSpc>
                        <a:spcBef>
                          <a:spcPts val="0"/>
                        </a:spcBef>
                        <a:spcAft>
                          <a:spcPts val="0"/>
                        </a:spcAft>
                        <a:buNone/>
                      </a:pPr>
                      <a:r>
                        <a:rPr b="1" lang="en-US" sz="1200"/>
                        <a:t>Low</a:t>
                      </a:r>
                      <a:endParaRPr b="1" sz="12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200"/>
                        <a:t>Half or fewer of the students are meeting growth targets</a:t>
                      </a:r>
                      <a:endParaRPr sz="12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95"/>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Indicator Performance Descriptor - English Learner Progress</a:t>
            </a:r>
            <a:endParaRPr/>
          </a:p>
        </p:txBody>
      </p:sp>
      <p:graphicFrame>
        <p:nvGraphicFramePr>
          <p:cNvPr id="822" name="Google Shape;822;p95"/>
          <p:cNvGraphicFramePr/>
          <p:nvPr/>
        </p:nvGraphicFramePr>
        <p:xfrm>
          <a:off x="412625" y="853600"/>
          <a:ext cx="3000000" cy="3000000"/>
        </p:xfrm>
        <a:graphic>
          <a:graphicData uri="http://schemas.openxmlformats.org/drawingml/2006/table">
            <a:tbl>
              <a:tblPr>
                <a:noFill/>
                <a:tableStyleId>{8C7626C8-A471-496D-BED2-558AEDAC115E}</a:tableStyleId>
              </a:tblPr>
              <a:tblGrid>
                <a:gridCol w="1309150"/>
                <a:gridCol w="10144100"/>
              </a:tblGrid>
              <a:tr h="329600">
                <a:tc gridSpan="2">
                  <a:txBody>
                    <a:bodyPr/>
                    <a:lstStyle/>
                    <a:p>
                      <a:pPr indent="0" lvl="0" marL="0" rtl="0" algn="l">
                        <a:lnSpc>
                          <a:spcPct val="115000"/>
                        </a:lnSpc>
                        <a:spcBef>
                          <a:spcPts val="0"/>
                        </a:spcBef>
                        <a:spcAft>
                          <a:spcPts val="0"/>
                        </a:spcAft>
                        <a:buNone/>
                      </a:pPr>
                      <a:r>
                        <a:rPr b="1" lang="en-US">
                          <a:latin typeface="Calibri"/>
                          <a:ea typeface="Calibri"/>
                          <a:cs typeface="Calibri"/>
                          <a:sym typeface="Calibri"/>
                        </a:rPr>
                        <a:t>English Language Progress  </a:t>
                      </a:r>
                      <a:endParaRPr b="1">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501200">
                <a:tc>
                  <a:txBody>
                    <a:bodyPr/>
                    <a:lstStyle/>
                    <a:p>
                      <a:pPr indent="0" lvl="0" marL="0" rtl="0" algn="l">
                        <a:lnSpc>
                          <a:spcPct val="115000"/>
                        </a:lnSpc>
                        <a:spcBef>
                          <a:spcPts val="0"/>
                        </a:spcBef>
                        <a:spcAft>
                          <a:spcPts val="0"/>
                        </a:spcAft>
                        <a:buNone/>
                      </a:pPr>
                      <a:r>
                        <a:rPr b="1" lang="en-US">
                          <a:latin typeface="Calibri"/>
                          <a:ea typeface="Calibri"/>
                          <a:cs typeface="Calibri"/>
                          <a:sym typeface="Calibri"/>
                        </a:rPr>
                        <a:t>Objective</a:t>
                      </a:r>
                      <a:endParaRPr b="1">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a:latin typeface="Calibri"/>
                          <a:ea typeface="Calibri"/>
                          <a:cs typeface="Calibri"/>
                          <a:sym typeface="Calibri"/>
                        </a:rPr>
                        <a:t>Differentiate school performance based on the extent to which English learners are progress to an attaining proficiency on the state’s English Language Proficiency Test (ELPT). </a:t>
                      </a:r>
                      <a:endParaRPr>
                        <a:latin typeface="Calibri"/>
                        <a:ea typeface="Calibri"/>
                        <a:cs typeface="Calibri"/>
                        <a:sym typeface="Calibri"/>
                      </a:endParaRPr>
                    </a:p>
                    <a:p>
                      <a:pPr indent="0" lvl="0" marL="0" rtl="0" algn="l">
                        <a:lnSpc>
                          <a:spcPct val="115000"/>
                        </a:lnSpc>
                        <a:spcBef>
                          <a:spcPts val="0"/>
                        </a:spcBef>
                        <a:spcAft>
                          <a:spcPts val="0"/>
                        </a:spcAft>
                        <a:buNone/>
                      </a:pPr>
                      <a:r>
                        <a:rPr lang="en-US">
                          <a:latin typeface="Calibri"/>
                          <a:ea typeface="Calibri"/>
                          <a:cs typeface="Calibri"/>
                          <a:sym typeface="Calibri"/>
                        </a:rPr>
                        <a:t> </a:t>
                      </a:r>
                      <a:endParaRPr>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03775">
                <a:tc>
                  <a:txBody>
                    <a:bodyPr/>
                    <a:lstStyle/>
                    <a:p>
                      <a:pPr indent="0" lvl="0" marL="0" rtl="0" algn="l">
                        <a:lnSpc>
                          <a:spcPct val="115000"/>
                        </a:lnSpc>
                        <a:spcBef>
                          <a:spcPts val="0"/>
                        </a:spcBef>
                        <a:spcAft>
                          <a:spcPts val="0"/>
                        </a:spcAft>
                        <a:buNone/>
                      </a:pPr>
                      <a:r>
                        <a:rPr b="1" lang="en-US">
                          <a:latin typeface="Calibri"/>
                          <a:ea typeface="Calibri"/>
                          <a:cs typeface="Calibri"/>
                          <a:sym typeface="Calibri"/>
                        </a:rPr>
                        <a:t>Metric </a:t>
                      </a:r>
                      <a:endParaRPr b="1">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a:latin typeface="Calibri"/>
                          <a:ea typeface="Calibri"/>
                          <a:cs typeface="Calibri"/>
                          <a:sym typeface="Calibri"/>
                        </a:rPr>
                        <a:t>Progress toward proficiency will be calculated for all EL students using the state ELPT.  An annual progress goal will be calculated for each student based on reaching proficiency on the ELPT within five years of entry into an EL program.</a:t>
                      </a:r>
                      <a:endParaRPr>
                        <a:latin typeface="Calibri"/>
                        <a:ea typeface="Calibri"/>
                        <a:cs typeface="Calibri"/>
                        <a:sym typeface="Calibri"/>
                      </a:endParaRPr>
                    </a:p>
                    <a:p>
                      <a:pPr indent="0" lvl="0" marL="0" rtl="0" algn="l">
                        <a:lnSpc>
                          <a:spcPct val="115000"/>
                        </a:lnSpc>
                        <a:spcBef>
                          <a:spcPts val="0"/>
                        </a:spcBef>
                        <a:spcAft>
                          <a:spcPts val="0"/>
                        </a:spcAft>
                        <a:buNone/>
                      </a:pPr>
                      <a:r>
                        <a:rPr lang="en-US">
                          <a:latin typeface="Calibri"/>
                          <a:ea typeface="Calibri"/>
                          <a:cs typeface="Calibri"/>
                          <a:sym typeface="Calibri"/>
                        </a:rPr>
                        <a:t> The annual progress goal will be equal to the minimum score needed to achieve proficiency at year five, minus the prior year score, divided by the number of years the student had remaining to exit the EL program in the prior year. In year five and beyond, the annual progress goal is equal to the minimum score needed to achieve proficiency, minus the prior year score. </a:t>
                      </a:r>
                      <a:endParaRPr>
                        <a:latin typeface="Calibri"/>
                        <a:ea typeface="Calibri"/>
                        <a:cs typeface="Calibri"/>
                        <a:sym typeface="Calibri"/>
                      </a:endParaRPr>
                    </a:p>
                    <a:p>
                      <a:pPr indent="0" lvl="0" marL="0" rtl="0" algn="l">
                        <a:lnSpc>
                          <a:spcPct val="115000"/>
                        </a:lnSpc>
                        <a:spcBef>
                          <a:spcPts val="0"/>
                        </a:spcBef>
                        <a:spcAft>
                          <a:spcPts val="0"/>
                        </a:spcAft>
                        <a:buNone/>
                      </a:pPr>
                      <a:r>
                        <a:rPr lang="en-US">
                          <a:latin typeface="Calibri"/>
                          <a:ea typeface="Calibri"/>
                          <a:cs typeface="Calibri"/>
                          <a:sym typeface="Calibri"/>
                        </a:rPr>
                        <a:t> </a:t>
                      </a:r>
                      <a:endParaRPr>
                        <a:latin typeface="Calibri"/>
                        <a:ea typeface="Calibri"/>
                        <a:cs typeface="Calibri"/>
                        <a:sym typeface="Calibri"/>
                      </a:endParaRPr>
                    </a:p>
                    <a:p>
                      <a:pPr indent="0" lvl="0" marL="0" rtl="0" algn="l">
                        <a:lnSpc>
                          <a:spcPct val="115000"/>
                        </a:lnSpc>
                        <a:spcBef>
                          <a:spcPts val="0"/>
                        </a:spcBef>
                        <a:spcAft>
                          <a:spcPts val="0"/>
                        </a:spcAft>
                        <a:buNone/>
                      </a:pPr>
                      <a:r>
                        <a:rPr lang="en-US">
                          <a:latin typeface="Calibri"/>
                          <a:ea typeface="Calibri"/>
                          <a:cs typeface="Calibri"/>
                          <a:sym typeface="Calibri"/>
                        </a:rPr>
                        <a:t>EL performance will be measured by the annual progress achieved by EL students. Each student will have a rate ranging between zero and one based on the student’s current year ELPT score, minus the prior year score, divided by the annual progress goal. </a:t>
                      </a:r>
                      <a:endParaRPr>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0350">
                <a:tc gridSpan="2">
                  <a:txBody>
                    <a:bodyPr/>
                    <a:lstStyle/>
                    <a:p>
                      <a:pPr indent="0" lvl="0" marL="0" rtl="0" algn="l">
                        <a:lnSpc>
                          <a:spcPct val="115000"/>
                        </a:lnSpc>
                        <a:spcBef>
                          <a:spcPts val="0"/>
                        </a:spcBef>
                        <a:spcAft>
                          <a:spcPts val="0"/>
                        </a:spcAft>
                        <a:buNone/>
                      </a:pPr>
                      <a:r>
                        <a:rPr b="1" lang="en-US">
                          <a:latin typeface="Calibri"/>
                          <a:ea typeface="Calibri"/>
                          <a:cs typeface="Calibri"/>
                          <a:sym typeface="Calibri"/>
                        </a:rPr>
                        <a:t>Guidance</a:t>
                      </a:r>
                      <a:endParaRPr b="1">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329600">
                <a:tc>
                  <a:txBody>
                    <a:bodyPr/>
                    <a:lstStyle/>
                    <a:p>
                      <a:pPr indent="0" lvl="0" marL="0" rtl="0" algn="l">
                        <a:lnSpc>
                          <a:spcPct val="115000"/>
                        </a:lnSpc>
                        <a:spcBef>
                          <a:spcPts val="0"/>
                        </a:spcBef>
                        <a:spcAft>
                          <a:spcPts val="0"/>
                        </a:spcAft>
                        <a:buNone/>
                      </a:pPr>
                      <a:r>
                        <a:rPr b="1" lang="en-US">
                          <a:latin typeface="Calibri"/>
                          <a:ea typeface="Calibri"/>
                          <a:cs typeface="Calibri"/>
                          <a:sym typeface="Calibri"/>
                        </a:rPr>
                        <a:t>High </a:t>
                      </a:r>
                      <a:endParaRPr b="1">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a:latin typeface="Calibri"/>
                          <a:ea typeface="Calibri"/>
                          <a:cs typeface="Calibri"/>
                          <a:sym typeface="Calibri"/>
                        </a:rPr>
                        <a:t>Approximately two-thirds of students are meeting progress targets</a:t>
                      </a:r>
                      <a:endParaRPr>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29600">
                <a:tc>
                  <a:txBody>
                    <a:bodyPr/>
                    <a:lstStyle/>
                    <a:p>
                      <a:pPr indent="0" lvl="0" marL="0" rtl="0" algn="l">
                        <a:lnSpc>
                          <a:spcPct val="115000"/>
                        </a:lnSpc>
                        <a:spcBef>
                          <a:spcPts val="0"/>
                        </a:spcBef>
                        <a:spcAft>
                          <a:spcPts val="0"/>
                        </a:spcAft>
                        <a:buNone/>
                      </a:pPr>
                      <a:r>
                        <a:rPr b="1" lang="en-US">
                          <a:latin typeface="Calibri"/>
                          <a:ea typeface="Calibri"/>
                          <a:cs typeface="Calibri"/>
                          <a:sym typeface="Calibri"/>
                        </a:rPr>
                        <a:t>Moderate</a:t>
                      </a:r>
                      <a:endParaRPr b="1">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a:latin typeface="Calibri"/>
                          <a:ea typeface="Calibri"/>
                          <a:cs typeface="Calibri"/>
                          <a:sym typeface="Calibri"/>
                        </a:rPr>
                        <a:t>Approximately half of students are meeting progress targets</a:t>
                      </a:r>
                      <a:endParaRPr>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29600">
                <a:tc>
                  <a:txBody>
                    <a:bodyPr/>
                    <a:lstStyle/>
                    <a:p>
                      <a:pPr indent="0" lvl="0" marL="0" rtl="0" algn="l">
                        <a:lnSpc>
                          <a:spcPct val="115000"/>
                        </a:lnSpc>
                        <a:spcBef>
                          <a:spcPts val="0"/>
                        </a:spcBef>
                        <a:spcAft>
                          <a:spcPts val="0"/>
                        </a:spcAft>
                        <a:buNone/>
                      </a:pPr>
                      <a:r>
                        <a:rPr b="1" lang="en-US">
                          <a:latin typeface="Calibri"/>
                          <a:ea typeface="Calibri"/>
                          <a:cs typeface="Calibri"/>
                          <a:sym typeface="Calibri"/>
                        </a:rPr>
                        <a:t>Low</a:t>
                      </a:r>
                      <a:endParaRPr b="1">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a:latin typeface="Calibri"/>
                          <a:ea typeface="Calibri"/>
                          <a:cs typeface="Calibri"/>
                          <a:sym typeface="Calibri"/>
                        </a:rPr>
                        <a:t>Fewer than half of students are meeting progress targets</a:t>
                      </a:r>
                      <a:endParaRPr>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sp>
        <p:nvSpPr>
          <p:cNvPr id="828" name="Google Shape;828;p96"/>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School Performance Descriptors - A </a:t>
            </a:r>
            <a:endParaRPr/>
          </a:p>
        </p:txBody>
      </p:sp>
      <p:graphicFrame>
        <p:nvGraphicFramePr>
          <p:cNvPr id="829" name="Google Shape;829;p96"/>
          <p:cNvGraphicFramePr/>
          <p:nvPr/>
        </p:nvGraphicFramePr>
        <p:xfrm>
          <a:off x="818875" y="1451950"/>
          <a:ext cx="3000000" cy="3000000"/>
        </p:xfrm>
        <a:graphic>
          <a:graphicData uri="http://schemas.openxmlformats.org/drawingml/2006/table">
            <a:tbl>
              <a:tblPr>
                <a:noFill/>
                <a:tableStyleId>{8C7626C8-A471-496D-BED2-558AEDAC115E}</a:tableStyleId>
              </a:tblPr>
              <a:tblGrid>
                <a:gridCol w="1254575"/>
                <a:gridCol w="9085650"/>
              </a:tblGrid>
              <a:tr h="219075">
                <a:tc>
                  <a:txBody>
                    <a:bodyPr/>
                    <a:lstStyle/>
                    <a:p>
                      <a:pPr indent="0" lvl="0" marL="0" rtl="0" algn="ctr">
                        <a:lnSpc>
                          <a:spcPct val="115000"/>
                        </a:lnSpc>
                        <a:spcBef>
                          <a:spcPts val="0"/>
                        </a:spcBef>
                        <a:spcAft>
                          <a:spcPts val="0"/>
                        </a:spcAft>
                        <a:buNone/>
                      </a:pPr>
                      <a:r>
                        <a:rPr b="1" lang="en-US" sz="2200">
                          <a:latin typeface="Calibri"/>
                          <a:ea typeface="Calibri"/>
                          <a:cs typeface="Calibri"/>
                          <a:sym typeface="Calibri"/>
                        </a:rPr>
                        <a:t>Category</a:t>
                      </a:r>
                      <a:endParaRPr b="1" sz="2200">
                        <a:latin typeface="Calibri"/>
                        <a:ea typeface="Calibri"/>
                        <a:cs typeface="Calibri"/>
                        <a:sym typeface="Calibri"/>
                      </a:endParaRPr>
                    </a:p>
                  </a:txBody>
                  <a:tcPr marT="9525" marB="91425" marR="62875" marL="62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2200">
                          <a:latin typeface="Calibri"/>
                          <a:ea typeface="Calibri"/>
                          <a:cs typeface="Calibri"/>
                          <a:sym typeface="Calibri"/>
                        </a:rPr>
                        <a:t>School Performance Description</a:t>
                      </a:r>
                      <a:endParaRPr b="1" sz="2200">
                        <a:latin typeface="Calibri"/>
                        <a:ea typeface="Calibri"/>
                        <a:cs typeface="Calibri"/>
                        <a:sym typeface="Calibri"/>
                      </a:endParaRPr>
                    </a:p>
                  </a:txBody>
                  <a:tcPr marT="9525" marB="91425" marR="62875" marL="62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33575">
                <a:tc>
                  <a:txBody>
                    <a:bodyPr/>
                    <a:lstStyle/>
                    <a:p>
                      <a:pPr indent="0" lvl="0" marL="0" rtl="0" algn="ctr">
                        <a:lnSpc>
                          <a:spcPct val="115000"/>
                        </a:lnSpc>
                        <a:spcBef>
                          <a:spcPts val="0"/>
                        </a:spcBef>
                        <a:spcAft>
                          <a:spcPts val="0"/>
                        </a:spcAft>
                        <a:buNone/>
                      </a:pPr>
                      <a:r>
                        <a:rPr lang="en-US" sz="2200">
                          <a:solidFill>
                            <a:srgbClr val="424242"/>
                          </a:solidFill>
                          <a:highlight>
                            <a:srgbClr val="FFFFFF"/>
                          </a:highlight>
                        </a:rPr>
                        <a:t>A</a:t>
                      </a:r>
                      <a:endParaRPr sz="2200">
                        <a:solidFill>
                          <a:srgbClr val="424242"/>
                        </a:solidFill>
                        <a:highlight>
                          <a:srgbClr val="FFFFFF"/>
                        </a:highlight>
                      </a:endParaRPr>
                    </a:p>
                    <a:p>
                      <a:pPr indent="0" lvl="0" marL="0" rtl="0" algn="l">
                        <a:lnSpc>
                          <a:spcPct val="115000"/>
                        </a:lnSpc>
                        <a:spcBef>
                          <a:spcPts val="0"/>
                        </a:spcBef>
                        <a:spcAft>
                          <a:spcPts val="0"/>
                        </a:spcAft>
                        <a:buNone/>
                      </a:pPr>
                      <a:r>
                        <a:rPr lang="en-US" sz="2200">
                          <a:latin typeface="Calibri"/>
                          <a:ea typeface="Calibri"/>
                          <a:cs typeface="Calibri"/>
                          <a:sym typeface="Calibri"/>
                        </a:rPr>
                        <a:t> </a:t>
                      </a:r>
                      <a:endParaRPr sz="2200">
                        <a:latin typeface="Calibri"/>
                        <a:ea typeface="Calibri"/>
                        <a:cs typeface="Calibri"/>
                        <a:sym typeface="Calibri"/>
                      </a:endParaRPr>
                    </a:p>
                    <a:p>
                      <a:pPr indent="0" lvl="0" marL="0" rtl="0" algn="l">
                        <a:lnSpc>
                          <a:spcPct val="115000"/>
                        </a:lnSpc>
                        <a:spcBef>
                          <a:spcPts val="0"/>
                        </a:spcBef>
                        <a:spcAft>
                          <a:spcPts val="0"/>
                        </a:spcAft>
                        <a:buNone/>
                      </a:pPr>
                      <a:r>
                        <a:rPr lang="en-US" sz="2200">
                          <a:latin typeface="Calibri"/>
                          <a:ea typeface="Calibri"/>
                          <a:cs typeface="Calibri"/>
                          <a:sym typeface="Calibri"/>
                        </a:rPr>
                        <a:t> </a:t>
                      </a:r>
                      <a:endParaRPr sz="2200">
                        <a:latin typeface="Calibri"/>
                        <a:ea typeface="Calibri"/>
                        <a:cs typeface="Calibri"/>
                        <a:sym typeface="Calibri"/>
                      </a:endParaRPr>
                    </a:p>
                    <a:p>
                      <a:pPr indent="0" lvl="0" marL="0" rtl="0" algn="ctr">
                        <a:lnSpc>
                          <a:spcPct val="115000"/>
                        </a:lnSpc>
                        <a:spcBef>
                          <a:spcPts val="0"/>
                        </a:spcBef>
                        <a:spcAft>
                          <a:spcPts val="0"/>
                        </a:spcAft>
                        <a:buNone/>
                      </a:pPr>
                      <a:r>
                        <a:rPr lang="en-US" sz="2200">
                          <a:latin typeface="Calibri"/>
                          <a:ea typeface="Calibri"/>
                          <a:cs typeface="Calibri"/>
                          <a:sym typeface="Calibri"/>
                        </a:rPr>
                        <a:t> </a:t>
                      </a:r>
                      <a:endParaRPr sz="2200">
                        <a:latin typeface="Calibri"/>
                        <a:ea typeface="Calibri"/>
                        <a:cs typeface="Calibri"/>
                        <a:sym typeface="Calibri"/>
                      </a:endParaRPr>
                    </a:p>
                  </a:txBody>
                  <a:tcPr marT="9525" marB="91425" marR="62875" marL="62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2200">
                          <a:latin typeface="Calibri"/>
                          <a:ea typeface="Calibri"/>
                          <a:cs typeface="Calibri"/>
                          <a:sym typeface="Calibri"/>
                        </a:rPr>
                        <a:t>Recognizes an </a:t>
                      </a:r>
                      <a:r>
                        <a:rPr b="1" lang="en-US" sz="2200">
                          <a:latin typeface="Calibri"/>
                          <a:ea typeface="Calibri"/>
                          <a:cs typeface="Calibri"/>
                          <a:sym typeface="Calibri"/>
                        </a:rPr>
                        <a:t>exemplary</a:t>
                      </a:r>
                      <a:r>
                        <a:rPr lang="en-US" sz="2200">
                          <a:latin typeface="Calibri"/>
                          <a:ea typeface="Calibri"/>
                          <a:cs typeface="Calibri"/>
                          <a:sym typeface="Calibri"/>
                        </a:rPr>
                        <a:t> school in which most students are meeting or exceeding academic expectations and exhibiting high rates of growth for all students AND students in the low 25 group.  </a:t>
                      </a:r>
                      <a:endParaRPr sz="2200">
                        <a:latin typeface="Calibri"/>
                        <a:ea typeface="Calibri"/>
                        <a:cs typeface="Calibri"/>
                        <a:sym typeface="Calibri"/>
                      </a:endParaRPr>
                    </a:p>
                    <a:p>
                      <a:pPr indent="0" lvl="0" marL="0" rtl="0" algn="l">
                        <a:lnSpc>
                          <a:spcPct val="115000"/>
                        </a:lnSpc>
                        <a:spcBef>
                          <a:spcPts val="0"/>
                        </a:spcBef>
                        <a:spcAft>
                          <a:spcPts val="0"/>
                        </a:spcAft>
                        <a:buNone/>
                      </a:pPr>
                      <a:r>
                        <a:rPr lang="en-US" sz="2200">
                          <a:latin typeface="Calibri"/>
                          <a:ea typeface="Calibri"/>
                          <a:cs typeface="Calibri"/>
                          <a:sym typeface="Calibri"/>
                        </a:rPr>
                        <a:t> </a:t>
                      </a:r>
                      <a:endParaRPr sz="2200">
                        <a:latin typeface="Calibri"/>
                        <a:ea typeface="Calibri"/>
                        <a:cs typeface="Calibri"/>
                        <a:sym typeface="Calibri"/>
                      </a:endParaRPr>
                    </a:p>
                    <a:p>
                      <a:pPr indent="0" lvl="0" marL="0" rtl="0" algn="l">
                        <a:lnSpc>
                          <a:spcPct val="115000"/>
                        </a:lnSpc>
                        <a:spcBef>
                          <a:spcPts val="0"/>
                        </a:spcBef>
                        <a:spcAft>
                          <a:spcPts val="0"/>
                        </a:spcAft>
                        <a:buNone/>
                      </a:pPr>
                      <a:r>
                        <a:rPr lang="en-US" sz="2200">
                          <a:latin typeface="Calibri"/>
                          <a:ea typeface="Calibri"/>
                          <a:cs typeface="Calibri"/>
                          <a:sym typeface="Calibri"/>
                        </a:rPr>
                        <a:t>A rated schools are among the highest performing schools in the state and typically earn high ratings for all indicator categories with few exceptions. </a:t>
                      </a:r>
                      <a:endParaRPr sz="2200">
                        <a:latin typeface="Calibri"/>
                        <a:ea typeface="Calibri"/>
                        <a:cs typeface="Calibri"/>
                        <a:sym typeface="Calibri"/>
                      </a:endParaRPr>
                    </a:p>
                    <a:p>
                      <a:pPr indent="0" lvl="0" marL="0" rtl="0" algn="l">
                        <a:lnSpc>
                          <a:spcPct val="115000"/>
                        </a:lnSpc>
                        <a:spcBef>
                          <a:spcPts val="0"/>
                        </a:spcBef>
                        <a:spcAft>
                          <a:spcPts val="0"/>
                        </a:spcAft>
                        <a:buNone/>
                      </a:pPr>
                      <a:r>
                        <a:rPr lang="en-US" sz="2200">
                          <a:latin typeface="Calibri"/>
                          <a:ea typeface="Calibri"/>
                          <a:cs typeface="Calibri"/>
                          <a:sym typeface="Calibri"/>
                        </a:rPr>
                        <a:t> </a:t>
                      </a:r>
                      <a:endParaRPr sz="2200">
                        <a:latin typeface="Calibri"/>
                        <a:ea typeface="Calibri"/>
                        <a:cs typeface="Calibri"/>
                        <a:sym typeface="Calibri"/>
                      </a:endParaRPr>
                    </a:p>
                    <a:p>
                      <a:pPr indent="0" lvl="0" marL="0" rtl="0" algn="l">
                        <a:lnSpc>
                          <a:spcPct val="115000"/>
                        </a:lnSpc>
                        <a:spcBef>
                          <a:spcPts val="0"/>
                        </a:spcBef>
                        <a:spcAft>
                          <a:spcPts val="0"/>
                        </a:spcAft>
                        <a:buNone/>
                      </a:pPr>
                      <a:r>
                        <a:rPr lang="en-US" sz="2200">
                          <a:latin typeface="Calibri"/>
                          <a:ea typeface="Calibri"/>
                          <a:cs typeface="Calibri"/>
                          <a:sym typeface="Calibri"/>
                        </a:rPr>
                        <a:t>A rated schools will be recognized for their exemplary achievement.</a:t>
                      </a:r>
                      <a:endParaRPr sz="2200">
                        <a:latin typeface="Calibri"/>
                        <a:ea typeface="Calibri"/>
                        <a:cs typeface="Calibri"/>
                        <a:sym typeface="Calibri"/>
                      </a:endParaRPr>
                    </a:p>
                  </a:txBody>
                  <a:tcPr marT="9525" marB="91425" marR="62875" marL="62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sp>
        <p:nvSpPr>
          <p:cNvPr id="835" name="Google Shape;835;p97"/>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School Performance Descriptors - B </a:t>
            </a:r>
            <a:endParaRPr/>
          </a:p>
        </p:txBody>
      </p:sp>
      <p:graphicFrame>
        <p:nvGraphicFramePr>
          <p:cNvPr id="836" name="Google Shape;836;p97"/>
          <p:cNvGraphicFramePr/>
          <p:nvPr/>
        </p:nvGraphicFramePr>
        <p:xfrm>
          <a:off x="641325" y="1104550"/>
          <a:ext cx="3000000" cy="3000000"/>
        </p:xfrm>
        <a:graphic>
          <a:graphicData uri="http://schemas.openxmlformats.org/drawingml/2006/table">
            <a:tbl>
              <a:tblPr>
                <a:noFill/>
                <a:tableStyleId>{8C7626C8-A471-496D-BED2-558AEDAC115E}</a:tableStyleId>
              </a:tblPr>
              <a:tblGrid>
                <a:gridCol w="1252225"/>
                <a:gridCol w="9068725"/>
              </a:tblGrid>
              <a:tr h="576650">
                <a:tc>
                  <a:txBody>
                    <a:bodyPr/>
                    <a:lstStyle/>
                    <a:p>
                      <a:pPr indent="0" lvl="0" marL="0" rtl="0" algn="ctr">
                        <a:lnSpc>
                          <a:spcPct val="115000"/>
                        </a:lnSpc>
                        <a:spcBef>
                          <a:spcPts val="0"/>
                        </a:spcBef>
                        <a:spcAft>
                          <a:spcPts val="0"/>
                        </a:spcAft>
                        <a:buNone/>
                      </a:pPr>
                      <a:r>
                        <a:rPr b="1" lang="en-US" sz="2200">
                          <a:latin typeface="Calibri"/>
                          <a:ea typeface="Calibri"/>
                          <a:cs typeface="Calibri"/>
                          <a:sym typeface="Calibri"/>
                        </a:rPr>
                        <a:t>Category</a:t>
                      </a:r>
                      <a:endParaRPr b="1" sz="2200">
                        <a:latin typeface="Calibri"/>
                        <a:ea typeface="Calibri"/>
                        <a:cs typeface="Calibri"/>
                        <a:sym typeface="Calibri"/>
                      </a:endParaRPr>
                    </a:p>
                  </a:txBody>
                  <a:tcPr marT="9525" marB="91425" marR="62875" marL="62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2200">
                          <a:latin typeface="Calibri"/>
                          <a:ea typeface="Calibri"/>
                          <a:cs typeface="Calibri"/>
                          <a:sym typeface="Calibri"/>
                        </a:rPr>
                        <a:t>School Performance Description</a:t>
                      </a:r>
                      <a:endParaRPr b="1" sz="2200">
                        <a:latin typeface="Calibri"/>
                        <a:ea typeface="Calibri"/>
                        <a:cs typeface="Calibri"/>
                        <a:sym typeface="Calibri"/>
                      </a:endParaRPr>
                    </a:p>
                  </a:txBody>
                  <a:tcPr marT="9525" marB="91425" marR="62875" marL="62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034675">
                <a:tc>
                  <a:txBody>
                    <a:bodyPr/>
                    <a:lstStyle/>
                    <a:p>
                      <a:pPr indent="0" lvl="0" marL="0" rtl="0" algn="ctr">
                        <a:lnSpc>
                          <a:spcPct val="115000"/>
                        </a:lnSpc>
                        <a:spcBef>
                          <a:spcPts val="0"/>
                        </a:spcBef>
                        <a:spcAft>
                          <a:spcPts val="0"/>
                        </a:spcAft>
                        <a:buNone/>
                      </a:pPr>
                      <a:r>
                        <a:rPr lang="en-US" sz="2200">
                          <a:solidFill>
                            <a:srgbClr val="424242"/>
                          </a:solidFill>
                          <a:highlight>
                            <a:srgbClr val="FFFFFF"/>
                          </a:highlight>
                        </a:rPr>
                        <a:t>B</a:t>
                      </a:r>
                      <a:endParaRPr sz="2200">
                        <a:solidFill>
                          <a:srgbClr val="424242"/>
                        </a:solidFill>
                        <a:highlight>
                          <a:srgbClr val="FFFFFF"/>
                        </a:highlight>
                      </a:endParaRPr>
                    </a:p>
                    <a:p>
                      <a:pPr indent="0" lvl="0" marL="0" rtl="0" algn="l">
                        <a:lnSpc>
                          <a:spcPct val="115000"/>
                        </a:lnSpc>
                        <a:spcBef>
                          <a:spcPts val="0"/>
                        </a:spcBef>
                        <a:spcAft>
                          <a:spcPts val="0"/>
                        </a:spcAft>
                        <a:buNone/>
                      </a:pPr>
                      <a:r>
                        <a:rPr lang="en-US" sz="2200">
                          <a:latin typeface="Calibri"/>
                          <a:ea typeface="Calibri"/>
                          <a:cs typeface="Calibri"/>
                          <a:sym typeface="Calibri"/>
                        </a:rPr>
                        <a:t> </a:t>
                      </a:r>
                      <a:endParaRPr sz="2200">
                        <a:latin typeface="Calibri"/>
                        <a:ea typeface="Calibri"/>
                        <a:cs typeface="Calibri"/>
                        <a:sym typeface="Calibri"/>
                      </a:endParaRPr>
                    </a:p>
                    <a:p>
                      <a:pPr indent="0" lvl="0" marL="0" rtl="0" algn="l">
                        <a:lnSpc>
                          <a:spcPct val="115000"/>
                        </a:lnSpc>
                        <a:spcBef>
                          <a:spcPts val="0"/>
                        </a:spcBef>
                        <a:spcAft>
                          <a:spcPts val="0"/>
                        </a:spcAft>
                        <a:buNone/>
                      </a:pPr>
                      <a:r>
                        <a:rPr lang="en-US" sz="2200">
                          <a:latin typeface="Calibri"/>
                          <a:ea typeface="Calibri"/>
                          <a:cs typeface="Calibri"/>
                          <a:sym typeface="Calibri"/>
                        </a:rPr>
                        <a:t> </a:t>
                      </a:r>
                      <a:endParaRPr sz="2200">
                        <a:latin typeface="Calibri"/>
                        <a:ea typeface="Calibri"/>
                        <a:cs typeface="Calibri"/>
                        <a:sym typeface="Calibri"/>
                      </a:endParaRPr>
                    </a:p>
                    <a:p>
                      <a:pPr indent="0" lvl="0" marL="0" rtl="0" algn="ctr">
                        <a:lnSpc>
                          <a:spcPct val="115000"/>
                        </a:lnSpc>
                        <a:spcBef>
                          <a:spcPts val="0"/>
                        </a:spcBef>
                        <a:spcAft>
                          <a:spcPts val="0"/>
                        </a:spcAft>
                        <a:buNone/>
                      </a:pPr>
                      <a:r>
                        <a:rPr lang="en-US" sz="2200">
                          <a:latin typeface="Calibri"/>
                          <a:ea typeface="Calibri"/>
                          <a:cs typeface="Calibri"/>
                          <a:sym typeface="Calibri"/>
                        </a:rPr>
                        <a:t> </a:t>
                      </a:r>
                      <a:endParaRPr sz="2200">
                        <a:latin typeface="Calibri"/>
                        <a:ea typeface="Calibri"/>
                        <a:cs typeface="Calibri"/>
                        <a:sym typeface="Calibri"/>
                      </a:endParaRPr>
                    </a:p>
                  </a:txBody>
                  <a:tcPr marT="9525" marB="91425" marR="62875" marL="62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2200">
                          <a:latin typeface="Calibri"/>
                          <a:ea typeface="Calibri"/>
                          <a:cs typeface="Calibri"/>
                          <a:sym typeface="Calibri"/>
                        </a:rPr>
                        <a:t>Recognizes a </a:t>
                      </a:r>
                      <a:r>
                        <a:rPr b="1" lang="en-US" sz="2200">
                          <a:latin typeface="Calibri"/>
                          <a:ea typeface="Calibri"/>
                          <a:cs typeface="Calibri"/>
                          <a:sym typeface="Calibri"/>
                        </a:rPr>
                        <a:t>high performing</a:t>
                      </a:r>
                      <a:r>
                        <a:rPr lang="en-US" sz="2200">
                          <a:latin typeface="Calibri"/>
                          <a:ea typeface="Calibri"/>
                          <a:cs typeface="Calibri"/>
                          <a:sym typeface="Calibri"/>
                        </a:rPr>
                        <a:t> school in which most students are meeting academic expectations or exhibiting moderate to high rates of growth for all students AND students in the low 25 group.   </a:t>
                      </a:r>
                      <a:endParaRPr sz="2200">
                        <a:latin typeface="Calibri"/>
                        <a:ea typeface="Calibri"/>
                        <a:cs typeface="Calibri"/>
                        <a:sym typeface="Calibri"/>
                      </a:endParaRPr>
                    </a:p>
                    <a:p>
                      <a:pPr indent="0" lvl="0" marL="0" rtl="0" algn="l">
                        <a:lnSpc>
                          <a:spcPct val="115000"/>
                        </a:lnSpc>
                        <a:spcBef>
                          <a:spcPts val="0"/>
                        </a:spcBef>
                        <a:spcAft>
                          <a:spcPts val="0"/>
                        </a:spcAft>
                        <a:buNone/>
                      </a:pPr>
                      <a:r>
                        <a:rPr lang="en-US" sz="2200">
                          <a:latin typeface="Calibri"/>
                          <a:ea typeface="Calibri"/>
                          <a:cs typeface="Calibri"/>
                          <a:sym typeface="Calibri"/>
                        </a:rPr>
                        <a:t> </a:t>
                      </a:r>
                      <a:endParaRPr sz="2200">
                        <a:latin typeface="Calibri"/>
                        <a:ea typeface="Calibri"/>
                        <a:cs typeface="Calibri"/>
                        <a:sym typeface="Calibri"/>
                      </a:endParaRPr>
                    </a:p>
                    <a:p>
                      <a:pPr indent="0" lvl="0" marL="0" rtl="0" algn="l">
                        <a:lnSpc>
                          <a:spcPct val="115000"/>
                        </a:lnSpc>
                        <a:spcBef>
                          <a:spcPts val="0"/>
                        </a:spcBef>
                        <a:spcAft>
                          <a:spcPts val="0"/>
                        </a:spcAft>
                        <a:buNone/>
                      </a:pPr>
                      <a:r>
                        <a:rPr lang="en-US" sz="2200">
                          <a:latin typeface="Calibri"/>
                          <a:ea typeface="Calibri"/>
                          <a:cs typeface="Calibri"/>
                          <a:sym typeface="Calibri"/>
                        </a:rPr>
                        <a:t>B rated schools may perform at high to moderate level across multiple indicators. It is rare for a B rated school to have any indicator rated LOW.    </a:t>
                      </a:r>
                      <a:endParaRPr sz="2200">
                        <a:latin typeface="Calibri"/>
                        <a:ea typeface="Calibri"/>
                        <a:cs typeface="Calibri"/>
                        <a:sym typeface="Calibri"/>
                      </a:endParaRPr>
                    </a:p>
                    <a:p>
                      <a:pPr indent="0" lvl="0" marL="0" rtl="0" algn="l">
                        <a:lnSpc>
                          <a:spcPct val="115000"/>
                        </a:lnSpc>
                        <a:spcBef>
                          <a:spcPts val="0"/>
                        </a:spcBef>
                        <a:spcAft>
                          <a:spcPts val="0"/>
                        </a:spcAft>
                        <a:buNone/>
                      </a:pPr>
                      <a:r>
                        <a:rPr lang="en-US" sz="2200">
                          <a:latin typeface="Calibri"/>
                          <a:ea typeface="Calibri"/>
                          <a:cs typeface="Calibri"/>
                          <a:sym typeface="Calibri"/>
                        </a:rPr>
                        <a:t> </a:t>
                      </a:r>
                      <a:endParaRPr sz="2200">
                        <a:latin typeface="Calibri"/>
                        <a:ea typeface="Calibri"/>
                        <a:cs typeface="Calibri"/>
                        <a:sym typeface="Calibri"/>
                      </a:endParaRPr>
                    </a:p>
                  </a:txBody>
                  <a:tcPr marT="9525" marB="91425" marR="62875" marL="62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p98"/>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School Performance Descriptors - C </a:t>
            </a:r>
            <a:endParaRPr/>
          </a:p>
        </p:txBody>
      </p:sp>
      <p:graphicFrame>
        <p:nvGraphicFramePr>
          <p:cNvPr id="843" name="Google Shape;843;p98"/>
          <p:cNvGraphicFramePr/>
          <p:nvPr/>
        </p:nvGraphicFramePr>
        <p:xfrm>
          <a:off x="692800" y="1130275"/>
          <a:ext cx="3000000" cy="3000000"/>
        </p:xfrm>
        <a:graphic>
          <a:graphicData uri="http://schemas.openxmlformats.org/drawingml/2006/table">
            <a:tbl>
              <a:tblPr>
                <a:noFill/>
                <a:tableStyleId>{8C7626C8-A471-496D-BED2-558AEDAC115E}</a:tableStyleId>
              </a:tblPr>
              <a:tblGrid>
                <a:gridCol w="1208500"/>
                <a:gridCol w="8752150"/>
              </a:tblGrid>
              <a:tr h="538675">
                <a:tc>
                  <a:txBody>
                    <a:bodyPr/>
                    <a:lstStyle/>
                    <a:p>
                      <a:pPr indent="0" lvl="0" marL="0" rtl="0" algn="ctr">
                        <a:lnSpc>
                          <a:spcPct val="115000"/>
                        </a:lnSpc>
                        <a:spcBef>
                          <a:spcPts val="0"/>
                        </a:spcBef>
                        <a:spcAft>
                          <a:spcPts val="0"/>
                        </a:spcAft>
                        <a:buNone/>
                      </a:pPr>
                      <a:r>
                        <a:rPr b="1" lang="en-US" sz="2200">
                          <a:latin typeface="Calibri"/>
                          <a:ea typeface="Calibri"/>
                          <a:cs typeface="Calibri"/>
                          <a:sym typeface="Calibri"/>
                        </a:rPr>
                        <a:t>Category</a:t>
                      </a:r>
                      <a:endParaRPr b="1" sz="2200">
                        <a:latin typeface="Calibri"/>
                        <a:ea typeface="Calibri"/>
                        <a:cs typeface="Calibri"/>
                        <a:sym typeface="Calibri"/>
                      </a:endParaRPr>
                    </a:p>
                  </a:txBody>
                  <a:tcPr marT="9525" marB="91425" marR="62875" marL="62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2200">
                          <a:latin typeface="Calibri"/>
                          <a:ea typeface="Calibri"/>
                          <a:cs typeface="Calibri"/>
                          <a:sym typeface="Calibri"/>
                        </a:rPr>
                        <a:t>School Performance Description</a:t>
                      </a:r>
                      <a:endParaRPr b="1" sz="2200">
                        <a:latin typeface="Calibri"/>
                        <a:ea typeface="Calibri"/>
                        <a:cs typeface="Calibri"/>
                        <a:sym typeface="Calibri"/>
                      </a:endParaRPr>
                    </a:p>
                  </a:txBody>
                  <a:tcPr marT="9525" marB="91425" marR="62875" marL="62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600100">
                <a:tc>
                  <a:txBody>
                    <a:bodyPr/>
                    <a:lstStyle/>
                    <a:p>
                      <a:pPr indent="0" lvl="0" marL="0" rtl="0" algn="ctr">
                        <a:lnSpc>
                          <a:spcPct val="115000"/>
                        </a:lnSpc>
                        <a:spcBef>
                          <a:spcPts val="0"/>
                        </a:spcBef>
                        <a:spcAft>
                          <a:spcPts val="0"/>
                        </a:spcAft>
                        <a:buNone/>
                      </a:pPr>
                      <a:r>
                        <a:rPr lang="en-US" sz="2200">
                          <a:solidFill>
                            <a:srgbClr val="424242"/>
                          </a:solidFill>
                          <a:highlight>
                            <a:srgbClr val="FFFFFF"/>
                          </a:highlight>
                        </a:rPr>
                        <a:t>C</a:t>
                      </a:r>
                      <a:endParaRPr sz="2200">
                        <a:solidFill>
                          <a:srgbClr val="424242"/>
                        </a:solidFill>
                        <a:highlight>
                          <a:srgbClr val="FFFFFF"/>
                        </a:highlight>
                      </a:endParaRPr>
                    </a:p>
                    <a:p>
                      <a:pPr indent="0" lvl="0" marL="0" rtl="0" algn="l">
                        <a:lnSpc>
                          <a:spcPct val="115000"/>
                        </a:lnSpc>
                        <a:spcBef>
                          <a:spcPts val="0"/>
                        </a:spcBef>
                        <a:spcAft>
                          <a:spcPts val="0"/>
                        </a:spcAft>
                        <a:buNone/>
                      </a:pPr>
                      <a:r>
                        <a:rPr lang="en-US" sz="2200">
                          <a:latin typeface="Calibri"/>
                          <a:ea typeface="Calibri"/>
                          <a:cs typeface="Calibri"/>
                          <a:sym typeface="Calibri"/>
                        </a:rPr>
                        <a:t> </a:t>
                      </a:r>
                      <a:endParaRPr sz="2200">
                        <a:latin typeface="Calibri"/>
                        <a:ea typeface="Calibri"/>
                        <a:cs typeface="Calibri"/>
                        <a:sym typeface="Calibri"/>
                      </a:endParaRPr>
                    </a:p>
                    <a:p>
                      <a:pPr indent="0" lvl="0" marL="0" rtl="0" algn="l">
                        <a:lnSpc>
                          <a:spcPct val="115000"/>
                        </a:lnSpc>
                        <a:spcBef>
                          <a:spcPts val="0"/>
                        </a:spcBef>
                        <a:spcAft>
                          <a:spcPts val="0"/>
                        </a:spcAft>
                        <a:buNone/>
                      </a:pPr>
                      <a:r>
                        <a:rPr lang="en-US" sz="2200">
                          <a:latin typeface="Calibri"/>
                          <a:ea typeface="Calibri"/>
                          <a:cs typeface="Calibri"/>
                          <a:sym typeface="Calibri"/>
                        </a:rPr>
                        <a:t> </a:t>
                      </a:r>
                      <a:endParaRPr sz="2200">
                        <a:latin typeface="Calibri"/>
                        <a:ea typeface="Calibri"/>
                        <a:cs typeface="Calibri"/>
                        <a:sym typeface="Calibri"/>
                      </a:endParaRPr>
                    </a:p>
                    <a:p>
                      <a:pPr indent="0" lvl="0" marL="0" rtl="0" algn="ctr">
                        <a:lnSpc>
                          <a:spcPct val="115000"/>
                        </a:lnSpc>
                        <a:spcBef>
                          <a:spcPts val="0"/>
                        </a:spcBef>
                        <a:spcAft>
                          <a:spcPts val="0"/>
                        </a:spcAft>
                        <a:buNone/>
                      </a:pPr>
                      <a:r>
                        <a:rPr lang="en-US" sz="2200">
                          <a:latin typeface="Calibri"/>
                          <a:ea typeface="Calibri"/>
                          <a:cs typeface="Calibri"/>
                          <a:sym typeface="Calibri"/>
                        </a:rPr>
                        <a:t> </a:t>
                      </a:r>
                      <a:endParaRPr sz="2200">
                        <a:latin typeface="Calibri"/>
                        <a:ea typeface="Calibri"/>
                        <a:cs typeface="Calibri"/>
                        <a:sym typeface="Calibri"/>
                      </a:endParaRPr>
                    </a:p>
                  </a:txBody>
                  <a:tcPr marT="9525" marB="91425" marR="62875" marL="62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2200">
                          <a:latin typeface="Calibri"/>
                          <a:ea typeface="Calibri"/>
                          <a:cs typeface="Calibri"/>
                          <a:sym typeface="Calibri"/>
                        </a:rPr>
                        <a:t>Signifies a school exhibiting generally </a:t>
                      </a:r>
                      <a:r>
                        <a:rPr b="1" lang="en-US" sz="2200">
                          <a:latin typeface="Calibri"/>
                          <a:ea typeface="Calibri"/>
                          <a:cs typeface="Calibri"/>
                          <a:sym typeface="Calibri"/>
                        </a:rPr>
                        <a:t>moderate performance.  </a:t>
                      </a:r>
                      <a:r>
                        <a:rPr lang="en-US" sz="2200">
                          <a:latin typeface="Calibri"/>
                          <a:ea typeface="Calibri"/>
                          <a:cs typeface="Calibri"/>
                          <a:sym typeface="Calibri"/>
                        </a:rPr>
                        <a:t>Performance does not</a:t>
                      </a:r>
                      <a:r>
                        <a:rPr b="1" lang="en-US" sz="2200">
                          <a:latin typeface="Calibri"/>
                          <a:ea typeface="Calibri"/>
                          <a:cs typeface="Calibri"/>
                          <a:sym typeface="Calibri"/>
                        </a:rPr>
                        <a:t> </a:t>
                      </a:r>
                      <a:r>
                        <a:rPr lang="en-US" sz="2200">
                          <a:latin typeface="Calibri"/>
                          <a:ea typeface="Calibri"/>
                          <a:cs typeface="Calibri"/>
                          <a:sym typeface="Calibri"/>
                        </a:rPr>
                        <a:t>consistently meet the state’s expectations and there may be areas in need of improvement including proficiency or growth.  </a:t>
                      </a:r>
                      <a:endParaRPr sz="2200">
                        <a:latin typeface="Calibri"/>
                        <a:ea typeface="Calibri"/>
                        <a:cs typeface="Calibri"/>
                        <a:sym typeface="Calibri"/>
                      </a:endParaRPr>
                    </a:p>
                    <a:p>
                      <a:pPr indent="0" lvl="0" marL="0" rtl="0" algn="l">
                        <a:lnSpc>
                          <a:spcPct val="115000"/>
                        </a:lnSpc>
                        <a:spcBef>
                          <a:spcPts val="0"/>
                        </a:spcBef>
                        <a:spcAft>
                          <a:spcPts val="0"/>
                        </a:spcAft>
                        <a:buNone/>
                      </a:pPr>
                      <a:r>
                        <a:rPr lang="en-US" sz="2200">
                          <a:latin typeface="Calibri"/>
                          <a:ea typeface="Calibri"/>
                          <a:cs typeface="Calibri"/>
                          <a:sym typeface="Calibri"/>
                        </a:rPr>
                        <a:t> </a:t>
                      </a:r>
                      <a:endParaRPr sz="2200">
                        <a:latin typeface="Calibri"/>
                        <a:ea typeface="Calibri"/>
                        <a:cs typeface="Calibri"/>
                        <a:sym typeface="Calibri"/>
                      </a:endParaRPr>
                    </a:p>
                    <a:p>
                      <a:pPr indent="0" lvl="0" marL="0" rtl="0" algn="l">
                        <a:lnSpc>
                          <a:spcPct val="115000"/>
                        </a:lnSpc>
                        <a:spcBef>
                          <a:spcPts val="0"/>
                        </a:spcBef>
                        <a:spcAft>
                          <a:spcPts val="0"/>
                        </a:spcAft>
                        <a:buNone/>
                      </a:pPr>
                      <a:r>
                        <a:rPr lang="en-US" sz="2200">
                          <a:latin typeface="Calibri"/>
                          <a:ea typeface="Calibri"/>
                          <a:cs typeface="Calibri"/>
                          <a:sym typeface="Calibri"/>
                        </a:rPr>
                        <a:t>C rated schools typically perform at moderate level across multiple indicators.  C schools may have inconsistent performance across indicators such that some indicators are high/moderate while others are low.  </a:t>
                      </a:r>
                      <a:endParaRPr sz="2200">
                        <a:latin typeface="Calibri"/>
                        <a:ea typeface="Calibri"/>
                        <a:cs typeface="Calibri"/>
                        <a:sym typeface="Calibri"/>
                      </a:endParaRPr>
                    </a:p>
                    <a:p>
                      <a:pPr indent="0" lvl="0" marL="0" rtl="0" algn="l">
                        <a:lnSpc>
                          <a:spcPct val="115000"/>
                        </a:lnSpc>
                        <a:spcBef>
                          <a:spcPts val="0"/>
                        </a:spcBef>
                        <a:spcAft>
                          <a:spcPts val="0"/>
                        </a:spcAft>
                        <a:buNone/>
                      </a:pPr>
                      <a:r>
                        <a:rPr lang="en-US" sz="2200">
                          <a:latin typeface="Calibri"/>
                          <a:ea typeface="Calibri"/>
                          <a:cs typeface="Calibri"/>
                          <a:sym typeface="Calibri"/>
                        </a:rPr>
                        <a:t> </a:t>
                      </a:r>
                      <a:endParaRPr sz="2200">
                        <a:latin typeface="Calibri"/>
                        <a:ea typeface="Calibri"/>
                        <a:cs typeface="Calibri"/>
                        <a:sym typeface="Calibri"/>
                      </a:endParaRPr>
                    </a:p>
                    <a:p>
                      <a:pPr indent="0" lvl="0" marL="0" rtl="0" algn="l">
                        <a:lnSpc>
                          <a:spcPct val="115000"/>
                        </a:lnSpc>
                        <a:spcBef>
                          <a:spcPts val="0"/>
                        </a:spcBef>
                        <a:spcAft>
                          <a:spcPts val="0"/>
                        </a:spcAft>
                        <a:buNone/>
                      </a:pPr>
                      <a:r>
                        <a:rPr lang="en-US" sz="2200">
                          <a:latin typeface="Calibri"/>
                          <a:ea typeface="Calibri"/>
                          <a:cs typeface="Calibri"/>
                          <a:sym typeface="Calibri"/>
                        </a:rPr>
                        <a:t> </a:t>
                      </a:r>
                      <a:endParaRPr sz="2200">
                        <a:latin typeface="Calibri"/>
                        <a:ea typeface="Calibri"/>
                        <a:cs typeface="Calibri"/>
                        <a:sym typeface="Calibri"/>
                      </a:endParaRPr>
                    </a:p>
                  </a:txBody>
                  <a:tcPr marT="9525" marB="91425" marR="62875" marL="62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sp>
        <p:nvSpPr>
          <p:cNvPr id="849" name="Google Shape;849;p99"/>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School Performance Descriptors - D </a:t>
            </a:r>
            <a:endParaRPr/>
          </a:p>
        </p:txBody>
      </p:sp>
      <p:graphicFrame>
        <p:nvGraphicFramePr>
          <p:cNvPr id="850" name="Google Shape;850;p99"/>
          <p:cNvGraphicFramePr/>
          <p:nvPr/>
        </p:nvGraphicFramePr>
        <p:xfrm>
          <a:off x="924425" y="1143125"/>
          <a:ext cx="3000000" cy="3000000"/>
        </p:xfrm>
        <a:graphic>
          <a:graphicData uri="http://schemas.openxmlformats.org/drawingml/2006/table">
            <a:tbl>
              <a:tblPr>
                <a:noFill/>
                <a:tableStyleId>{8C7626C8-A471-496D-BED2-558AEDAC115E}</a:tableStyleId>
              </a:tblPr>
              <a:tblGrid>
                <a:gridCol w="1185100"/>
                <a:gridCol w="8582575"/>
              </a:tblGrid>
              <a:tr h="617075">
                <a:tc>
                  <a:txBody>
                    <a:bodyPr/>
                    <a:lstStyle/>
                    <a:p>
                      <a:pPr indent="0" lvl="0" marL="0" rtl="0" algn="ctr">
                        <a:lnSpc>
                          <a:spcPct val="115000"/>
                        </a:lnSpc>
                        <a:spcBef>
                          <a:spcPts val="0"/>
                        </a:spcBef>
                        <a:spcAft>
                          <a:spcPts val="0"/>
                        </a:spcAft>
                        <a:buNone/>
                      </a:pPr>
                      <a:r>
                        <a:rPr b="1" lang="en-US" sz="2200">
                          <a:latin typeface="Calibri"/>
                          <a:ea typeface="Calibri"/>
                          <a:cs typeface="Calibri"/>
                          <a:sym typeface="Calibri"/>
                        </a:rPr>
                        <a:t>Category</a:t>
                      </a:r>
                      <a:endParaRPr b="1" sz="2200">
                        <a:latin typeface="Calibri"/>
                        <a:ea typeface="Calibri"/>
                        <a:cs typeface="Calibri"/>
                        <a:sym typeface="Calibri"/>
                      </a:endParaRPr>
                    </a:p>
                  </a:txBody>
                  <a:tcPr marT="9525" marB="91425" marR="62875" marL="62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2200">
                          <a:latin typeface="Calibri"/>
                          <a:ea typeface="Calibri"/>
                          <a:cs typeface="Calibri"/>
                          <a:sym typeface="Calibri"/>
                        </a:rPr>
                        <a:t>School Performance Description</a:t>
                      </a:r>
                      <a:endParaRPr b="1" sz="2200">
                        <a:latin typeface="Calibri"/>
                        <a:ea typeface="Calibri"/>
                        <a:cs typeface="Calibri"/>
                        <a:sym typeface="Calibri"/>
                      </a:endParaRPr>
                    </a:p>
                  </a:txBody>
                  <a:tcPr marT="9525" marB="91425" marR="62875" marL="62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685775">
                <a:tc>
                  <a:txBody>
                    <a:bodyPr/>
                    <a:lstStyle/>
                    <a:p>
                      <a:pPr indent="0" lvl="0" marL="0" rtl="0" algn="ctr">
                        <a:lnSpc>
                          <a:spcPct val="115000"/>
                        </a:lnSpc>
                        <a:spcBef>
                          <a:spcPts val="0"/>
                        </a:spcBef>
                        <a:spcAft>
                          <a:spcPts val="0"/>
                        </a:spcAft>
                        <a:buNone/>
                      </a:pPr>
                      <a:r>
                        <a:rPr lang="en-US" sz="2200">
                          <a:solidFill>
                            <a:srgbClr val="424242"/>
                          </a:solidFill>
                          <a:highlight>
                            <a:srgbClr val="FFFFFF"/>
                          </a:highlight>
                        </a:rPr>
                        <a:t>D</a:t>
                      </a:r>
                      <a:endParaRPr sz="2200">
                        <a:solidFill>
                          <a:srgbClr val="424242"/>
                        </a:solidFill>
                        <a:highlight>
                          <a:srgbClr val="FFFFFF"/>
                        </a:highlight>
                      </a:endParaRPr>
                    </a:p>
                    <a:p>
                      <a:pPr indent="0" lvl="0" marL="0" rtl="0" algn="l">
                        <a:lnSpc>
                          <a:spcPct val="115000"/>
                        </a:lnSpc>
                        <a:spcBef>
                          <a:spcPts val="0"/>
                        </a:spcBef>
                        <a:spcAft>
                          <a:spcPts val="0"/>
                        </a:spcAft>
                        <a:buNone/>
                      </a:pPr>
                      <a:r>
                        <a:rPr lang="en-US" sz="2200">
                          <a:latin typeface="Calibri"/>
                          <a:ea typeface="Calibri"/>
                          <a:cs typeface="Calibri"/>
                          <a:sym typeface="Calibri"/>
                        </a:rPr>
                        <a:t> </a:t>
                      </a:r>
                      <a:endParaRPr sz="2200">
                        <a:latin typeface="Calibri"/>
                        <a:ea typeface="Calibri"/>
                        <a:cs typeface="Calibri"/>
                        <a:sym typeface="Calibri"/>
                      </a:endParaRPr>
                    </a:p>
                    <a:p>
                      <a:pPr indent="0" lvl="0" marL="0" rtl="0" algn="l">
                        <a:lnSpc>
                          <a:spcPct val="115000"/>
                        </a:lnSpc>
                        <a:spcBef>
                          <a:spcPts val="0"/>
                        </a:spcBef>
                        <a:spcAft>
                          <a:spcPts val="0"/>
                        </a:spcAft>
                        <a:buNone/>
                      </a:pPr>
                      <a:r>
                        <a:rPr lang="en-US" sz="2200">
                          <a:latin typeface="Calibri"/>
                          <a:ea typeface="Calibri"/>
                          <a:cs typeface="Calibri"/>
                          <a:sym typeface="Calibri"/>
                        </a:rPr>
                        <a:t> </a:t>
                      </a:r>
                      <a:endParaRPr sz="2200">
                        <a:latin typeface="Calibri"/>
                        <a:ea typeface="Calibri"/>
                        <a:cs typeface="Calibri"/>
                        <a:sym typeface="Calibri"/>
                      </a:endParaRPr>
                    </a:p>
                    <a:p>
                      <a:pPr indent="0" lvl="0" marL="0" rtl="0" algn="ctr">
                        <a:lnSpc>
                          <a:spcPct val="115000"/>
                        </a:lnSpc>
                        <a:spcBef>
                          <a:spcPts val="0"/>
                        </a:spcBef>
                        <a:spcAft>
                          <a:spcPts val="0"/>
                        </a:spcAft>
                        <a:buNone/>
                      </a:pPr>
                      <a:r>
                        <a:rPr lang="en-US" sz="2200">
                          <a:latin typeface="Calibri"/>
                          <a:ea typeface="Calibri"/>
                          <a:cs typeface="Calibri"/>
                          <a:sym typeface="Calibri"/>
                        </a:rPr>
                        <a:t> </a:t>
                      </a:r>
                      <a:endParaRPr sz="2200">
                        <a:latin typeface="Calibri"/>
                        <a:ea typeface="Calibri"/>
                        <a:cs typeface="Calibri"/>
                        <a:sym typeface="Calibri"/>
                      </a:endParaRPr>
                    </a:p>
                  </a:txBody>
                  <a:tcPr marT="9525" marB="91425" marR="62875" marL="62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2200">
                          <a:latin typeface="Calibri"/>
                          <a:ea typeface="Calibri"/>
                          <a:cs typeface="Calibri"/>
                          <a:sym typeface="Calibri"/>
                        </a:rPr>
                        <a:t>Identifies a school exhibiting </a:t>
                      </a:r>
                      <a:r>
                        <a:rPr b="1" lang="en-US" sz="2200">
                          <a:latin typeface="Calibri"/>
                          <a:ea typeface="Calibri"/>
                          <a:cs typeface="Calibri"/>
                          <a:sym typeface="Calibri"/>
                        </a:rPr>
                        <a:t>unsatisfactory performance</a:t>
                      </a:r>
                      <a:r>
                        <a:rPr lang="en-US" sz="2200">
                          <a:latin typeface="Calibri"/>
                          <a:ea typeface="Calibri"/>
                          <a:cs typeface="Calibri"/>
                          <a:sym typeface="Calibri"/>
                        </a:rPr>
                        <a:t> below the state’s expectations.</a:t>
                      </a:r>
                      <a:r>
                        <a:rPr b="1" lang="en-US" sz="2200">
                          <a:latin typeface="Calibri"/>
                          <a:ea typeface="Calibri"/>
                          <a:cs typeface="Calibri"/>
                          <a:sym typeface="Calibri"/>
                        </a:rPr>
                        <a:t>  </a:t>
                      </a:r>
                      <a:r>
                        <a:rPr lang="en-US" sz="2200">
                          <a:latin typeface="Calibri"/>
                          <a:ea typeface="Calibri"/>
                          <a:cs typeface="Calibri"/>
                          <a:sym typeface="Calibri"/>
                        </a:rPr>
                        <a:t>D schools are in need of improvement in multiple areas including proficiency and growth.  </a:t>
                      </a:r>
                      <a:endParaRPr sz="2200">
                        <a:latin typeface="Calibri"/>
                        <a:ea typeface="Calibri"/>
                        <a:cs typeface="Calibri"/>
                        <a:sym typeface="Calibri"/>
                      </a:endParaRPr>
                    </a:p>
                    <a:p>
                      <a:pPr indent="0" lvl="0" marL="0" rtl="0" algn="l">
                        <a:lnSpc>
                          <a:spcPct val="115000"/>
                        </a:lnSpc>
                        <a:spcBef>
                          <a:spcPts val="0"/>
                        </a:spcBef>
                        <a:spcAft>
                          <a:spcPts val="0"/>
                        </a:spcAft>
                        <a:buNone/>
                      </a:pPr>
                      <a:r>
                        <a:rPr lang="en-US" sz="2200">
                          <a:latin typeface="Calibri"/>
                          <a:ea typeface="Calibri"/>
                          <a:cs typeface="Calibri"/>
                          <a:sym typeface="Calibri"/>
                        </a:rPr>
                        <a:t> </a:t>
                      </a:r>
                      <a:endParaRPr sz="2200">
                        <a:latin typeface="Calibri"/>
                        <a:ea typeface="Calibri"/>
                        <a:cs typeface="Calibri"/>
                        <a:sym typeface="Calibri"/>
                      </a:endParaRPr>
                    </a:p>
                    <a:p>
                      <a:pPr indent="0" lvl="0" marL="0" rtl="0" algn="l">
                        <a:lnSpc>
                          <a:spcPct val="115000"/>
                        </a:lnSpc>
                        <a:spcBef>
                          <a:spcPts val="0"/>
                        </a:spcBef>
                        <a:spcAft>
                          <a:spcPts val="0"/>
                        </a:spcAft>
                        <a:buNone/>
                      </a:pPr>
                      <a:r>
                        <a:rPr lang="en-US" sz="2200">
                          <a:latin typeface="Calibri"/>
                          <a:ea typeface="Calibri"/>
                          <a:cs typeface="Calibri"/>
                          <a:sym typeface="Calibri"/>
                        </a:rPr>
                        <a:t>D rated schools are among the lowest performing schools in the state.  These schools typically perform at low levels on multiple indicators, including proficiency and growth </a:t>
                      </a:r>
                      <a:endParaRPr sz="2200">
                        <a:latin typeface="Calibri"/>
                        <a:ea typeface="Calibri"/>
                        <a:cs typeface="Calibri"/>
                        <a:sym typeface="Calibri"/>
                      </a:endParaRPr>
                    </a:p>
                    <a:p>
                      <a:pPr indent="0" lvl="0" marL="0" rtl="0" algn="l">
                        <a:lnSpc>
                          <a:spcPct val="115000"/>
                        </a:lnSpc>
                        <a:spcBef>
                          <a:spcPts val="0"/>
                        </a:spcBef>
                        <a:spcAft>
                          <a:spcPts val="0"/>
                        </a:spcAft>
                        <a:buNone/>
                      </a:pPr>
                      <a:r>
                        <a:rPr lang="en-US" sz="2200">
                          <a:latin typeface="Calibri"/>
                          <a:ea typeface="Calibri"/>
                          <a:cs typeface="Calibri"/>
                          <a:sym typeface="Calibri"/>
                        </a:rPr>
                        <a:t> </a:t>
                      </a:r>
                      <a:endParaRPr sz="2200">
                        <a:latin typeface="Calibri"/>
                        <a:ea typeface="Calibri"/>
                        <a:cs typeface="Calibri"/>
                        <a:sym typeface="Calibri"/>
                      </a:endParaRPr>
                    </a:p>
                    <a:p>
                      <a:pPr indent="0" lvl="0" marL="0" rtl="0" algn="l">
                        <a:lnSpc>
                          <a:spcPct val="115000"/>
                        </a:lnSpc>
                        <a:spcBef>
                          <a:spcPts val="0"/>
                        </a:spcBef>
                        <a:spcAft>
                          <a:spcPts val="0"/>
                        </a:spcAft>
                        <a:buNone/>
                      </a:pPr>
                      <a:r>
                        <a:rPr lang="en-US" sz="2200">
                          <a:latin typeface="Calibri"/>
                          <a:ea typeface="Calibri"/>
                          <a:cs typeface="Calibri"/>
                          <a:sym typeface="Calibri"/>
                        </a:rPr>
                        <a:t> </a:t>
                      </a:r>
                      <a:endParaRPr sz="2200">
                        <a:latin typeface="Calibri"/>
                        <a:ea typeface="Calibri"/>
                        <a:cs typeface="Calibri"/>
                        <a:sym typeface="Calibri"/>
                      </a:endParaRPr>
                    </a:p>
                  </a:txBody>
                  <a:tcPr marT="9525" marB="91425" marR="62875" marL="62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100"/>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Discussion</a:t>
            </a:r>
            <a:endParaRPr/>
          </a:p>
        </p:txBody>
      </p:sp>
      <p:sp>
        <p:nvSpPr>
          <p:cNvPr id="857" name="Google Shape;857;p100"/>
          <p:cNvSpPr txBox="1"/>
          <p:nvPr>
            <p:ph idx="1" type="body"/>
          </p:nvPr>
        </p:nvSpPr>
        <p:spPr>
          <a:xfrm>
            <a:off x="838200" y="1166649"/>
            <a:ext cx="10515600" cy="4382700"/>
          </a:xfrm>
          <a:prstGeom prst="rect">
            <a:avLst/>
          </a:prstGeom>
        </p:spPr>
        <p:txBody>
          <a:bodyPr anchorCtr="0" anchor="t" bIns="45700" lIns="91425" spcFirstLastPara="1" rIns="91425" wrap="square" tIns="45700">
            <a:normAutofit/>
          </a:bodyPr>
          <a:lstStyle/>
          <a:p>
            <a:pPr indent="-381000" lvl="0" marL="457200" rtl="0" algn="l">
              <a:spcBef>
                <a:spcPts val="600"/>
              </a:spcBef>
              <a:spcAft>
                <a:spcPts val="0"/>
              </a:spcAft>
              <a:buSzPts val="2400"/>
              <a:buChar char="●"/>
            </a:pPr>
            <a:r>
              <a:rPr lang="en-US"/>
              <a:t>Are the levels (i.e., high, moderate, and low) associated with each indicator appropriate?</a:t>
            </a:r>
            <a:endParaRPr/>
          </a:p>
          <a:p>
            <a:pPr indent="-381000" lvl="0" marL="457200" rtl="0" algn="l">
              <a:spcBef>
                <a:spcPts val="0"/>
              </a:spcBef>
              <a:spcAft>
                <a:spcPts val="0"/>
              </a:spcAft>
              <a:buSzPts val="2400"/>
              <a:buChar char="●"/>
            </a:pPr>
            <a:r>
              <a:rPr lang="en-US"/>
              <a:t>Do the draft school performance descriptors provide a clear, criterion-referenced description of the school profile </a:t>
            </a:r>
            <a:r>
              <a:rPr lang="en-US"/>
              <a:t>associated</a:t>
            </a:r>
            <a:r>
              <a:rPr lang="en-US"/>
              <a:t> with each grade? </a:t>
            </a:r>
            <a:endParaRPr/>
          </a:p>
          <a:p>
            <a:pPr indent="0" lvl="0" marL="457200" rtl="0" algn="l">
              <a:spcBef>
                <a:spcPts val="600"/>
              </a:spcBef>
              <a:spcAft>
                <a:spcPts val="60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 name="Shape 861"/>
        <p:cNvGrpSpPr/>
        <p:nvPr/>
      </p:nvGrpSpPr>
      <p:grpSpPr>
        <a:xfrm>
          <a:off x="0" y="0"/>
          <a:ext cx="0" cy="0"/>
          <a:chOff x="0" y="0"/>
          <a:chExt cx="0" cy="0"/>
        </a:xfrm>
      </p:grpSpPr>
      <p:sp>
        <p:nvSpPr>
          <p:cNvPr id="862" name="Google Shape;862;p10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63" name="Google Shape;863;p101"/>
          <p:cNvSpPr txBox="1"/>
          <p:nvPr>
            <p:ph type="ctrTitle"/>
          </p:nvPr>
        </p:nvSpPr>
        <p:spPr>
          <a:xfrm>
            <a:off x="838200" y="835572"/>
            <a:ext cx="10050416" cy="211930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B0D357"/>
              </a:buClr>
              <a:buSzPts val="3600"/>
              <a:buFont typeface="Arial"/>
              <a:buNone/>
            </a:pPr>
            <a:r>
              <a:rPr lang="en-US" sz="4300"/>
              <a:t>Follow-Up and Future Topics</a:t>
            </a:r>
            <a:endParaRPr sz="17300"/>
          </a:p>
        </p:txBody>
      </p:sp>
      <p:sp>
        <p:nvSpPr>
          <p:cNvPr id="864" name="Google Shape;864;p101"/>
          <p:cNvSpPr txBox="1"/>
          <p:nvPr/>
        </p:nvSpPr>
        <p:spPr>
          <a:xfrm>
            <a:off x="1308250" y="2676100"/>
            <a:ext cx="18600" cy="5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66"/>
          <p:cNvSpPr txBox="1"/>
          <p:nvPr>
            <p:ph type="title"/>
          </p:nvPr>
        </p:nvSpPr>
        <p:spPr>
          <a:xfrm>
            <a:off x="412618" y="275585"/>
            <a:ext cx="10605890" cy="38029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3B71"/>
              </a:buClr>
              <a:buSzPts val="3600"/>
              <a:buFont typeface="Arial"/>
              <a:buNone/>
            </a:pPr>
            <a:r>
              <a:rPr lang="en-US" sz="3600"/>
              <a:t>Welcome and Introductions</a:t>
            </a:r>
            <a:endParaRPr/>
          </a:p>
        </p:txBody>
      </p:sp>
      <p:graphicFrame>
        <p:nvGraphicFramePr>
          <p:cNvPr id="605" name="Google Shape;605;p66"/>
          <p:cNvGraphicFramePr/>
          <p:nvPr/>
        </p:nvGraphicFramePr>
        <p:xfrm>
          <a:off x="1204547" y="826477"/>
          <a:ext cx="3000000" cy="3000000"/>
        </p:xfrm>
        <a:graphic>
          <a:graphicData uri="http://schemas.openxmlformats.org/drawingml/2006/table">
            <a:tbl>
              <a:tblPr>
                <a:noFill/>
                <a:tableStyleId>{8C7626C8-A471-496D-BED2-558AEDAC115E}</a:tableStyleId>
              </a:tblPr>
              <a:tblGrid>
                <a:gridCol w="734225"/>
                <a:gridCol w="784850"/>
                <a:gridCol w="2721650"/>
                <a:gridCol w="4481250"/>
              </a:tblGrid>
              <a:tr h="3636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First Name:</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6E6"/>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Last Name:</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6E6"/>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Organization:</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6E6"/>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Position in Organization:</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6E6"/>
                    </a:solidFill>
                  </a:tcPr>
                </a:tc>
              </a:tr>
              <a:tr h="3636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Lisa Renee</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LaMastus</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Cleveland School District</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Principal</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18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Ryan</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Kuykendall</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DeSoto County</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Chief Accountability Officer</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18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Christy </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Hovanetz</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Foundation for Excellence in Education</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External Expert</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36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Tarrinasha</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Jones</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Greenville Public School District</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Principal</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18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Jermaine</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Brown</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Hattiesburg</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Director of College &amp; Career Readiness </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18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Robert</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Sanders</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Hinds County School District</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Superintendent</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18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Raina</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Holmes</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Jackson County School District</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High School Principal</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18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LaToya</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Blackshear</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Jackson Public Schools</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Director of Planning and Evaluations</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18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Steven</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Hampton</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Lamar County </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Superintendent</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18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Alicia</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Conerly</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Lawrence County</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District Instructional Specialist </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18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Lindsay </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Brett</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Lee County Schools</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Principal</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18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Greg</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Paczak</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Madison County Schools</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Director of Research &amp; Development</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18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Alan </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Burrow</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Mississippi Department of Education</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Director of District and School Performance</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18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Deborah</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Donovan</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Mississippi Department of Education</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Data Analytics and Reporting</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18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Paula </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Vanderford</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Mississippi Department of Education</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Chief Accountability Officer</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18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Tim</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Scott</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Mississippi Department of Education</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Director of Accountability Services</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18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William</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Roberson</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Oxford School District</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Superintendent</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18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Angela</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Burch</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Pascagoula-Gautier School District</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Principal</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18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LaVonda</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White</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Rankin County School District</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Director of Accreditation, Accountability, and Assessment</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18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Glen</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East</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State Board of Education</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Board Member</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18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Chris </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Domaleski</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The Center for Assessment</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External Facilitator</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18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Crystal</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Bates</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Wayne County High School</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Assistant Principal</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18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Lawrence</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Hudson</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Western Line School District</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Superintendent</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8" name="Shape 868"/>
        <p:cNvGrpSpPr/>
        <p:nvPr/>
      </p:nvGrpSpPr>
      <p:grpSpPr>
        <a:xfrm>
          <a:off x="0" y="0"/>
          <a:ext cx="0" cy="0"/>
          <a:chOff x="0" y="0"/>
          <a:chExt cx="0" cy="0"/>
        </a:xfrm>
      </p:grpSpPr>
      <p:sp>
        <p:nvSpPr>
          <p:cNvPr id="869" name="Google Shape;869;p102"/>
          <p:cNvSpPr txBox="1"/>
          <p:nvPr>
            <p:ph type="title"/>
          </p:nvPr>
        </p:nvSpPr>
        <p:spPr>
          <a:xfrm>
            <a:off x="412618" y="275585"/>
            <a:ext cx="10605890" cy="38029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3B71"/>
              </a:buClr>
              <a:buSzPts val="2400"/>
              <a:buFont typeface="Arial"/>
              <a:buNone/>
            </a:pPr>
            <a:r>
              <a:rPr lang="en-US" sz="2900"/>
              <a:t>Before we adjourn… </a:t>
            </a:r>
            <a:endParaRPr sz="2900"/>
          </a:p>
        </p:txBody>
      </p:sp>
      <p:sp>
        <p:nvSpPr>
          <p:cNvPr id="870" name="Google Shape;870;p102"/>
          <p:cNvSpPr txBox="1"/>
          <p:nvPr>
            <p:ph idx="1" type="body"/>
          </p:nvPr>
        </p:nvSpPr>
        <p:spPr>
          <a:xfrm>
            <a:off x="838200" y="1166649"/>
            <a:ext cx="10515600" cy="4382814"/>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None/>
            </a:pPr>
            <a:r>
              <a:t/>
            </a:r>
            <a:endParaRPr i="1" sz="3200"/>
          </a:p>
          <a:p>
            <a:pPr indent="-355600" lvl="0" marL="457200" rtl="0" algn="l">
              <a:lnSpc>
                <a:spcPct val="100000"/>
              </a:lnSpc>
              <a:spcBef>
                <a:spcPts val="0"/>
              </a:spcBef>
              <a:spcAft>
                <a:spcPts val="0"/>
              </a:spcAft>
              <a:buSzPts val="2000"/>
              <a:buChar char="●"/>
            </a:pPr>
            <a:r>
              <a:rPr i="1" lang="en-US" sz="3200"/>
              <a:t>What’s one thing we covered today that you want to emphasize and/or request we follow-up on? </a:t>
            </a:r>
            <a:endParaRPr i="1" sz="3200"/>
          </a:p>
          <a:p>
            <a:pPr indent="-355600" lvl="0" marL="457200" rtl="0" algn="l">
              <a:lnSpc>
                <a:spcPct val="100000"/>
              </a:lnSpc>
              <a:spcBef>
                <a:spcPts val="0"/>
              </a:spcBef>
              <a:spcAft>
                <a:spcPts val="0"/>
              </a:spcAft>
              <a:buSzPts val="2000"/>
              <a:buChar char="●"/>
            </a:pPr>
            <a:r>
              <a:rPr i="1" lang="en-US" sz="3200"/>
              <a:t>What’s a topic or issue we have not covered you’d like the task force to address in the future? </a:t>
            </a:r>
            <a:endParaRPr/>
          </a:p>
          <a:p>
            <a:pPr indent="0" lvl="0" marL="228600" rtl="0" algn="l">
              <a:lnSpc>
                <a:spcPct val="100000"/>
              </a:lnSpc>
              <a:spcBef>
                <a:spcPts val="1200"/>
              </a:spcBef>
              <a:spcAft>
                <a:spcPts val="0"/>
              </a:spcAft>
              <a:buNone/>
            </a:pPr>
            <a:r>
              <a:t/>
            </a:r>
            <a:endParaRPr/>
          </a:p>
          <a:p>
            <a:pPr indent="-50800" lvl="0" marL="228600" rtl="0" algn="l">
              <a:lnSpc>
                <a:spcPct val="100000"/>
              </a:lnSpc>
              <a:spcBef>
                <a:spcPts val="1200"/>
              </a:spcBef>
              <a:spcAft>
                <a:spcPts val="0"/>
              </a:spcAft>
              <a:buClr>
                <a:srgbClr val="595959"/>
              </a:buClr>
              <a:buSzPts val="2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67"/>
          <p:cNvSpPr txBox="1"/>
          <p:nvPr>
            <p:ph type="title"/>
          </p:nvPr>
        </p:nvSpPr>
        <p:spPr>
          <a:xfrm>
            <a:off x="412618" y="275585"/>
            <a:ext cx="10605890" cy="38029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3B71"/>
              </a:buClr>
              <a:buSzPts val="4000"/>
              <a:buFont typeface="Arial"/>
              <a:buNone/>
            </a:pPr>
            <a:r>
              <a:rPr lang="en-US" sz="4000"/>
              <a:t>Agenda</a:t>
            </a:r>
            <a:endParaRPr/>
          </a:p>
        </p:txBody>
      </p:sp>
      <p:graphicFrame>
        <p:nvGraphicFramePr>
          <p:cNvPr id="611" name="Google Shape;611;p67"/>
          <p:cNvGraphicFramePr/>
          <p:nvPr/>
        </p:nvGraphicFramePr>
        <p:xfrm>
          <a:off x="1437091" y="1248808"/>
          <a:ext cx="3000000" cy="3000000"/>
        </p:xfrm>
        <a:graphic>
          <a:graphicData uri="http://schemas.openxmlformats.org/drawingml/2006/table">
            <a:tbl>
              <a:tblPr bandRow="1" firstRow="1">
                <a:noFill/>
                <a:tableStyleId>{43AF76F4-6D26-4145-A702-3C47E1766D84}</a:tableStyleId>
              </a:tblPr>
              <a:tblGrid>
                <a:gridCol w="1604425"/>
                <a:gridCol w="7713400"/>
              </a:tblGrid>
              <a:tr h="523075">
                <a:tc>
                  <a:txBody>
                    <a:bodyPr/>
                    <a:lstStyle/>
                    <a:p>
                      <a:pPr indent="0" lvl="0" marL="0" marR="0" rtl="0" algn="l">
                        <a:spcBef>
                          <a:spcPts val="0"/>
                        </a:spcBef>
                        <a:spcAft>
                          <a:spcPts val="0"/>
                        </a:spcAft>
                        <a:buNone/>
                      </a:pPr>
                      <a:r>
                        <a:t/>
                      </a:r>
                      <a:endParaRPr sz="2000"/>
                    </a:p>
                  </a:txBody>
                  <a:tcPr marT="45725" marB="45725" marR="91450" marL="91450"/>
                </a:tc>
                <a:tc>
                  <a:txBody>
                    <a:bodyPr/>
                    <a:lstStyle/>
                    <a:p>
                      <a:pPr indent="0" lvl="0" marL="0" marR="0" rtl="0" algn="l">
                        <a:spcBef>
                          <a:spcPts val="0"/>
                        </a:spcBef>
                        <a:spcAft>
                          <a:spcPts val="0"/>
                        </a:spcAft>
                        <a:buNone/>
                      </a:pPr>
                      <a:r>
                        <a:t/>
                      </a:r>
                      <a:endParaRPr sz="2000"/>
                    </a:p>
                  </a:txBody>
                  <a:tcPr marT="45725" marB="45725" marR="91450" marL="91450"/>
                </a:tc>
              </a:tr>
            </a:tbl>
          </a:graphicData>
        </a:graphic>
      </p:graphicFrame>
      <p:graphicFrame>
        <p:nvGraphicFramePr>
          <p:cNvPr id="612" name="Google Shape;612;p67"/>
          <p:cNvGraphicFramePr/>
          <p:nvPr/>
        </p:nvGraphicFramePr>
        <p:xfrm>
          <a:off x="668075" y="763800"/>
          <a:ext cx="3000000" cy="3000000"/>
        </p:xfrm>
        <a:graphic>
          <a:graphicData uri="http://schemas.openxmlformats.org/drawingml/2006/table">
            <a:tbl>
              <a:tblPr>
                <a:noFill/>
                <a:tableStyleId>{F21E8709-2D76-4612-B486-C1A8D6097A17}</a:tableStyleId>
              </a:tblPr>
              <a:tblGrid>
                <a:gridCol w="1664550"/>
                <a:gridCol w="8430400"/>
              </a:tblGrid>
              <a:tr h="403825">
                <a:tc>
                  <a:txBody>
                    <a:bodyPr/>
                    <a:lstStyle/>
                    <a:p>
                      <a:pPr indent="0" lvl="0" marL="0" rtl="0" algn="l">
                        <a:spcBef>
                          <a:spcPts val="0"/>
                        </a:spcBef>
                        <a:spcAft>
                          <a:spcPts val="0"/>
                        </a:spcAft>
                        <a:buNone/>
                      </a:pPr>
                      <a:r>
                        <a:rPr lang="en-US" sz="1600"/>
                        <a:t>9:00am</a:t>
                      </a:r>
                      <a:endParaRPr sz="16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1600"/>
                        <a:t>Welcome and Introductions</a:t>
                      </a:r>
                      <a:endParaRPr sz="16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8325">
                <a:tc>
                  <a:txBody>
                    <a:bodyPr/>
                    <a:lstStyle/>
                    <a:p>
                      <a:pPr indent="0" lvl="0" marL="0" rtl="0" algn="l">
                        <a:spcBef>
                          <a:spcPts val="0"/>
                        </a:spcBef>
                        <a:spcAft>
                          <a:spcPts val="0"/>
                        </a:spcAft>
                        <a:buNone/>
                      </a:pPr>
                      <a:r>
                        <a:rPr lang="en-US" sz="1600"/>
                        <a:t>9:15am</a:t>
                      </a:r>
                      <a:endParaRPr sz="16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1600"/>
                        <a:t>MDE Updates </a:t>
                      </a:r>
                      <a:endParaRPr sz="16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8325">
                <a:tc>
                  <a:txBody>
                    <a:bodyPr/>
                    <a:lstStyle/>
                    <a:p>
                      <a:pPr indent="0" lvl="0" marL="0" rtl="0" algn="l">
                        <a:spcBef>
                          <a:spcPts val="0"/>
                        </a:spcBef>
                        <a:spcAft>
                          <a:spcPts val="0"/>
                        </a:spcAft>
                        <a:buNone/>
                      </a:pPr>
                      <a:r>
                        <a:rPr lang="en-US" sz="1600"/>
                        <a:t>10</a:t>
                      </a:r>
                      <a:r>
                        <a:rPr lang="en-US" sz="1600"/>
                        <a:t>:00am</a:t>
                      </a:r>
                      <a:endParaRPr sz="16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1600"/>
                        <a:t>Break</a:t>
                      </a:r>
                      <a:endParaRPr sz="16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8325">
                <a:tc>
                  <a:txBody>
                    <a:bodyPr/>
                    <a:lstStyle/>
                    <a:p>
                      <a:pPr indent="0" lvl="0" marL="0" rtl="0" algn="l">
                        <a:spcBef>
                          <a:spcPts val="0"/>
                        </a:spcBef>
                        <a:spcAft>
                          <a:spcPts val="0"/>
                        </a:spcAft>
                        <a:buNone/>
                      </a:pPr>
                      <a:r>
                        <a:rPr lang="en-US" sz="1600"/>
                        <a:t>10:15am</a:t>
                      </a:r>
                      <a:endParaRPr sz="16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1600"/>
                        <a:t>Implications for High School Assessment</a:t>
                      </a:r>
                      <a:endParaRPr sz="16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8325">
                <a:tc>
                  <a:txBody>
                    <a:bodyPr/>
                    <a:lstStyle/>
                    <a:p>
                      <a:pPr indent="0" lvl="0" marL="0" rtl="0" algn="l">
                        <a:spcBef>
                          <a:spcPts val="0"/>
                        </a:spcBef>
                        <a:spcAft>
                          <a:spcPts val="0"/>
                        </a:spcAft>
                        <a:buNone/>
                      </a:pPr>
                      <a:r>
                        <a:rPr lang="en-US" sz="1600"/>
                        <a:t>11:15am</a:t>
                      </a:r>
                      <a:endParaRPr sz="16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1600"/>
                        <a:t>Progress in English Language Proficiency </a:t>
                      </a:r>
                      <a:endParaRPr sz="16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8325">
                <a:tc>
                  <a:txBody>
                    <a:bodyPr/>
                    <a:lstStyle/>
                    <a:p>
                      <a:pPr indent="0" lvl="0" marL="0" rtl="0" algn="l">
                        <a:spcBef>
                          <a:spcPts val="0"/>
                        </a:spcBef>
                        <a:spcAft>
                          <a:spcPts val="0"/>
                        </a:spcAft>
                        <a:buNone/>
                      </a:pPr>
                      <a:r>
                        <a:rPr lang="en-US" sz="1600"/>
                        <a:t>12:15pm</a:t>
                      </a:r>
                      <a:endParaRPr sz="16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1600"/>
                        <a:t>Lunch</a:t>
                      </a:r>
                      <a:endParaRPr sz="16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8325">
                <a:tc>
                  <a:txBody>
                    <a:bodyPr/>
                    <a:lstStyle/>
                    <a:p>
                      <a:pPr indent="0" lvl="0" marL="0" rtl="0" algn="l">
                        <a:spcBef>
                          <a:spcPts val="0"/>
                        </a:spcBef>
                        <a:spcAft>
                          <a:spcPts val="0"/>
                        </a:spcAft>
                        <a:buNone/>
                      </a:pPr>
                      <a:r>
                        <a:rPr lang="en-US" sz="1600"/>
                        <a:t>1:00pm</a:t>
                      </a:r>
                      <a:endParaRPr sz="16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1600">
                          <a:solidFill>
                            <a:schemeClr val="dk1"/>
                          </a:solidFill>
                        </a:rPr>
                        <a:t>Reconceptualizing College and Career Readiness</a:t>
                      </a:r>
                      <a:endParaRPr sz="16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8325">
                <a:tc>
                  <a:txBody>
                    <a:bodyPr/>
                    <a:lstStyle/>
                    <a:p>
                      <a:pPr indent="0" lvl="0" marL="0" rtl="0" algn="l">
                        <a:spcBef>
                          <a:spcPts val="0"/>
                        </a:spcBef>
                        <a:spcAft>
                          <a:spcPts val="0"/>
                        </a:spcAft>
                        <a:buNone/>
                      </a:pPr>
                      <a:r>
                        <a:rPr lang="en-US" sz="1600"/>
                        <a:t>2</a:t>
                      </a:r>
                      <a:r>
                        <a:rPr lang="en-US" sz="1600"/>
                        <a:t>:00pm</a:t>
                      </a:r>
                      <a:endParaRPr sz="16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1600"/>
                        <a:t>Break</a:t>
                      </a:r>
                      <a:endParaRPr sz="16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8325">
                <a:tc>
                  <a:txBody>
                    <a:bodyPr/>
                    <a:lstStyle/>
                    <a:p>
                      <a:pPr indent="0" lvl="0" marL="0" rtl="0" algn="l">
                        <a:spcBef>
                          <a:spcPts val="0"/>
                        </a:spcBef>
                        <a:spcAft>
                          <a:spcPts val="0"/>
                        </a:spcAft>
                        <a:buNone/>
                      </a:pPr>
                      <a:r>
                        <a:rPr lang="en-US" sz="1600"/>
                        <a:t>2</a:t>
                      </a:r>
                      <a:r>
                        <a:rPr lang="en-US" sz="1600"/>
                        <a:t>:15pm</a:t>
                      </a:r>
                      <a:endParaRPr sz="16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1600"/>
                        <a:t>Accountability Performance Standards </a:t>
                      </a:r>
                      <a:endParaRPr sz="16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8325">
                <a:tc>
                  <a:txBody>
                    <a:bodyPr/>
                    <a:lstStyle/>
                    <a:p>
                      <a:pPr indent="0" lvl="0" marL="0" rtl="0" algn="l">
                        <a:spcBef>
                          <a:spcPts val="0"/>
                        </a:spcBef>
                        <a:spcAft>
                          <a:spcPts val="0"/>
                        </a:spcAft>
                        <a:buNone/>
                      </a:pPr>
                      <a:r>
                        <a:rPr lang="en-US" sz="1600"/>
                        <a:t>2:45pm</a:t>
                      </a:r>
                      <a:endParaRPr sz="16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1600"/>
                        <a:t>Future Topics</a:t>
                      </a:r>
                      <a:endParaRPr sz="16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8325">
                <a:tc>
                  <a:txBody>
                    <a:bodyPr/>
                    <a:lstStyle/>
                    <a:p>
                      <a:pPr indent="0" lvl="0" marL="0" rtl="0" algn="l">
                        <a:spcBef>
                          <a:spcPts val="0"/>
                        </a:spcBef>
                        <a:spcAft>
                          <a:spcPts val="0"/>
                        </a:spcAft>
                        <a:buNone/>
                      </a:pPr>
                      <a:r>
                        <a:rPr lang="en-US" sz="1600"/>
                        <a:t>3</a:t>
                      </a:r>
                      <a:r>
                        <a:rPr lang="en-US" sz="1600"/>
                        <a:t>:00pm</a:t>
                      </a:r>
                      <a:endParaRPr sz="16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1600"/>
                        <a:t>Adjourn</a:t>
                      </a:r>
                      <a:endParaRPr sz="16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68"/>
          <p:cNvSpPr txBox="1"/>
          <p:nvPr>
            <p:ph type="title"/>
          </p:nvPr>
        </p:nvSpPr>
        <p:spPr>
          <a:xfrm>
            <a:off x="412618" y="275585"/>
            <a:ext cx="10605890" cy="38029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3B71"/>
              </a:buClr>
              <a:buSzPts val="4000"/>
              <a:buFont typeface="Arial"/>
              <a:buNone/>
            </a:pPr>
            <a:r>
              <a:rPr lang="en-US" sz="4000"/>
              <a:t>Purpose and Overview</a:t>
            </a:r>
            <a:endParaRPr/>
          </a:p>
        </p:txBody>
      </p:sp>
      <p:sp>
        <p:nvSpPr>
          <p:cNvPr id="618" name="Google Shape;618;p68"/>
          <p:cNvSpPr txBox="1"/>
          <p:nvPr>
            <p:ph idx="1" type="body"/>
          </p:nvPr>
        </p:nvSpPr>
        <p:spPr>
          <a:xfrm>
            <a:off x="838200" y="1166649"/>
            <a:ext cx="10515600" cy="4382814"/>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rgbClr val="595959"/>
              </a:buClr>
              <a:buSzPts val="2800"/>
              <a:buChar char="•"/>
            </a:pPr>
            <a:r>
              <a:rPr lang="en-US"/>
              <a:t>Primary purpose is to help MDE make good decisions about the design and implementation of the state, school accountability system under ESSA</a:t>
            </a:r>
            <a:endParaRPr/>
          </a:p>
          <a:p>
            <a:pPr indent="-228600" lvl="0" marL="228600" rtl="0" algn="l">
              <a:lnSpc>
                <a:spcPct val="100000"/>
              </a:lnSpc>
              <a:spcBef>
                <a:spcPts val="1200"/>
              </a:spcBef>
              <a:spcAft>
                <a:spcPts val="0"/>
              </a:spcAft>
              <a:buClr>
                <a:srgbClr val="595959"/>
              </a:buClr>
              <a:buSzPts val="2800"/>
              <a:buChar char="•"/>
            </a:pPr>
            <a:r>
              <a:rPr lang="en-US"/>
              <a:t>We will focus on </a:t>
            </a:r>
            <a:r>
              <a:rPr b="1" i="1" lang="en-US"/>
              <a:t>identifying policy priorities </a:t>
            </a:r>
            <a:r>
              <a:rPr lang="en-US"/>
              <a:t>and identifying decisions in support of those priorities that are technically defensible and operationally feasible</a:t>
            </a:r>
            <a:endParaRPr/>
          </a:p>
          <a:p>
            <a:pPr indent="-228600" lvl="0" marL="228600" rtl="0" algn="l">
              <a:lnSpc>
                <a:spcPct val="100000"/>
              </a:lnSpc>
              <a:spcBef>
                <a:spcPts val="1200"/>
              </a:spcBef>
              <a:spcAft>
                <a:spcPts val="0"/>
              </a:spcAft>
              <a:buClr>
                <a:srgbClr val="595959"/>
              </a:buClr>
              <a:buSzPts val="2800"/>
              <a:buChar char="•"/>
            </a:pPr>
            <a:r>
              <a:rPr lang="en-US"/>
              <a:t>Feedback from the Task Force is received as a recommendation to the department </a:t>
            </a:r>
            <a:endParaRPr/>
          </a:p>
          <a:p>
            <a:pPr indent="-50800" lvl="0" marL="228600" rtl="0" algn="l">
              <a:lnSpc>
                <a:spcPct val="100000"/>
              </a:lnSpc>
              <a:spcBef>
                <a:spcPts val="1200"/>
              </a:spcBef>
              <a:spcAft>
                <a:spcPts val="0"/>
              </a:spcAft>
              <a:buClr>
                <a:srgbClr val="595959"/>
              </a:buClr>
              <a:buSzPts val="28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69"/>
          <p:cNvSpPr txBox="1"/>
          <p:nvPr>
            <p:ph type="title"/>
          </p:nvPr>
        </p:nvSpPr>
        <p:spPr>
          <a:xfrm>
            <a:off x="412618" y="275585"/>
            <a:ext cx="10605890" cy="38029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3B71"/>
              </a:buClr>
              <a:buSzPts val="4000"/>
              <a:buFont typeface="Arial"/>
              <a:buNone/>
            </a:pPr>
            <a:r>
              <a:rPr lang="en-US" sz="4000"/>
              <a:t>Ground Rules/ Group Norms</a:t>
            </a:r>
            <a:endParaRPr/>
          </a:p>
        </p:txBody>
      </p:sp>
      <p:sp>
        <p:nvSpPr>
          <p:cNvPr id="624" name="Google Shape;624;p69"/>
          <p:cNvSpPr txBox="1"/>
          <p:nvPr>
            <p:ph idx="1" type="body"/>
          </p:nvPr>
        </p:nvSpPr>
        <p:spPr>
          <a:xfrm>
            <a:off x="838200" y="1166649"/>
            <a:ext cx="10515600" cy="4382814"/>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100000"/>
              </a:lnSpc>
              <a:spcBef>
                <a:spcPts val="0"/>
              </a:spcBef>
              <a:spcAft>
                <a:spcPts val="0"/>
              </a:spcAft>
              <a:buClr>
                <a:srgbClr val="595959"/>
              </a:buClr>
              <a:buSzPct val="100000"/>
              <a:buChar char="•"/>
            </a:pPr>
            <a:r>
              <a:rPr lang="en-US" sz="2800"/>
              <a:t>Listen actively and attentively; ask for clarification as needed</a:t>
            </a:r>
            <a:endParaRPr/>
          </a:p>
          <a:p>
            <a:pPr indent="-228600" lvl="0" marL="228600" rtl="0" algn="l">
              <a:lnSpc>
                <a:spcPct val="100000"/>
              </a:lnSpc>
              <a:spcBef>
                <a:spcPts val="1200"/>
              </a:spcBef>
              <a:spcAft>
                <a:spcPts val="0"/>
              </a:spcAft>
              <a:buClr>
                <a:srgbClr val="595959"/>
              </a:buClr>
              <a:buSzPct val="100000"/>
              <a:buChar char="•"/>
            </a:pPr>
            <a:r>
              <a:rPr lang="en-US" sz="2800"/>
              <a:t>Everyone should have an opportunity to ‘be heard’ without interruption and to receive courteous feedback</a:t>
            </a:r>
            <a:endParaRPr/>
          </a:p>
          <a:p>
            <a:pPr indent="-228600" lvl="0" marL="228600" rtl="0" algn="l">
              <a:lnSpc>
                <a:spcPct val="100000"/>
              </a:lnSpc>
              <a:spcBef>
                <a:spcPts val="1200"/>
              </a:spcBef>
              <a:spcAft>
                <a:spcPts val="0"/>
              </a:spcAft>
              <a:buClr>
                <a:srgbClr val="595959"/>
              </a:buClr>
              <a:buSzPct val="100000"/>
              <a:buChar char="•"/>
            </a:pPr>
            <a:r>
              <a:rPr lang="en-US" sz="2800"/>
              <a:t>Critique ideas, not people or organizations</a:t>
            </a:r>
            <a:endParaRPr/>
          </a:p>
          <a:p>
            <a:pPr indent="-228600" lvl="0" marL="228600" rtl="0" algn="l">
              <a:lnSpc>
                <a:spcPct val="100000"/>
              </a:lnSpc>
              <a:spcBef>
                <a:spcPts val="1200"/>
              </a:spcBef>
              <a:spcAft>
                <a:spcPts val="0"/>
              </a:spcAft>
              <a:buClr>
                <a:srgbClr val="595959"/>
              </a:buClr>
              <a:buSzPct val="100000"/>
              <a:buChar char="•"/>
            </a:pPr>
            <a:r>
              <a:rPr lang="en-US" sz="2800"/>
              <a:t>Build on one another’s comments; work toward shared understanding</a:t>
            </a:r>
            <a:endParaRPr/>
          </a:p>
          <a:p>
            <a:pPr indent="-228600" lvl="0" marL="228600" rtl="0" algn="l">
              <a:lnSpc>
                <a:spcPct val="100000"/>
              </a:lnSpc>
              <a:spcBef>
                <a:spcPts val="1200"/>
              </a:spcBef>
              <a:spcAft>
                <a:spcPts val="0"/>
              </a:spcAft>
              <a:buClr>
                <a:srgbClr val="595959"/>
              </a:buClr>
              <a:buSzPct val="100000"/>
              <a:buChar char="•"/>
            </a:pPr>
            <a:r>
              <a:rPr lang="en-US" sz="2800"/>
              <a:t>We will attempt to make decisions based on group consensus, but when necessary we will take a vote</a:t>
            </a:r>
            <a:endParaRPr/>
          </a:p>
          <a:p>
            <a:pPr indent="-228600" lvl="0" marL="228600" rtl="0" algn="l">
              <a:lnSpc>
                <a:spcPct val="100000"/>
              </a:lnSpc>
              <a:spcBef>
                <a:spcPts val="1200"/>
              </a:spcBef>
              <a:spcAft>
                <a:spcPts val="0"/>
              </a:spcAft>
              <a:buClr>
                <a:srgbClr val="595959"/>
              </a:buClr>
              <a:buSzPct val="100000"/>
              <a:buChar char="•"/>
            </a:pPr>
            <a:r>
              <a:rPr lang="en-US" sz="2800"/>
              <a:t>When/ if requested do not disclos</a:t>
            </a:r>
            <a:r>
              <a:rPr lang="en-US"/>
              <a:t>e</a:t>
            </a:r>
            <a:r>
              <a:rPr lang="en-US" sz="2800"/>
              <a:t> confidential information </a:t>
            </a:r>
            <a:endParaRPr/>
          </a:p>
          <a:p>
            <a:pPr indent="-228600" lvl="0" marL="228600" rtl="0" algn="l">
              <a:lnSpc>
                <a:spcPct val="100000"/>
              </a:lnSpc>
              <a:spcBef>
                <a:spcPts val="1200"/>
              </a:spcBef>
              <a:spcAft>
                <a:spcPts val="0"/>
              </a:spcAft>
              <a:buClr>
                <a:srgbClr val="595959"/>
              </a:buClr>
              <a:buSzPct val="100000"/>
              <a:buChar char="•"/>
            </a:pPr>
            <a:r>
              <a:rPr lang="en-US" sz="2800"/>
              <a:t>At the end of each meeting we will prioritize topics for future meetings and discuss action items</a:t>
            </a:r>
            <a:endParaRPr/>
          </a:p>
          <a:p>
            <a:pPr indent="-77470" lvl="0" marL="228600" rtl="0" algn="l">
              <a:lnSpc>
                <a:spcPct val="100000"/>
              </a:lnSpc>
              <a:spcBef>
                <a:spcPts val="1200"/>
              </a:spcBef>
              <a:spcAft>
                <a:spcPts val="0"/>
              </a:spcAft>
              <a:buClr>
                <a:srgbClr val="595959"/>
              </a:buClr>
              <a:buSzPct val="1000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30" name="Google Shape;630;p70"/>
          <p:cNvSpPr txBox="1"/>
          <p:nvPr>
            <p:ph type="ctrTitle"/>
          </p:nvPr>
        </p:nvSpPr>
        <p:spPr>
          <a:xfrm>
            <a:off x="838200" y="835572"/>
            <a:ext cx="10050416" cy="211930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69C8C3"/>
              </a:buClr>
              <a:buSzPts val="5400"/>
              <a:buFont typeface="Arial"/>
              <a:buNone/>
            </a:pPr>
            <a:r>
              <a:rPr lang="en-US" sz="5400"/>
              <a:t>MDE Updates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36" name="Google Shape;636;p71"/>
          <p:cNvSpPr txBox="1"/>
          <p:nvPr>
            <p:ph type="ctrTitle"/>
          </p:nvPr>
        </p:nvSpPr>
        <p:spPr>
          <a:xfrm>
            <a:off x="838200" y="835575"/>
            <a:ext cx="10850100" cy="2119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3A51E"/>
              </a:buClr>
              <a:buSzPts val="4800"/>
              <a:buFont typeface="Arial"/>
              <a:buNone/>
            </a:pPr>
            <a:r>
              <a:rPr lang="en-US" sz="4300"/>
              <a:t>Implications of Potential Changes to High School Assessment</a:t>
            </a:r>
            <a:endParaRPr sz="4300"/>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MDE">
      <a:dk1>
        <a:srgbClr val="000000"/>
      </a:dk1>
      <a:lt1>
        <a:srgbClr val="FFFFFF"/>
      </a:lt1>
      <a:dk2>
        <a:srgbClr val="44546A"/>
      </a:dk2>
      <a:lt2>
        <a:srgbClr val="E7E6E6"/>
      </a:lt2>
      <a:accent1>
        <a:srgbClr val="A74979"/>
      </a:accent1>
      <a:accent2>
        <a:srgbClr val="EF3A5B"/>
      </a:accent2>
      <a:accent3>
        <a:srgbClr val="A5A5A5"/>
      </a:accent3>
      <a:accent4>
        <a:srgbClr val="F3A51E"/>
      </a:accent4>
      <a:accent5>
        <a:srgbClr val="69C8C3"/>
      </a:accent5>
      <a:accent6>
        <a:srgbClr val="007FDC"/>
      </a:accent6>
      <a:hlink>
        <a:srgbClr val="20B7FF"/>
      </a:hlink>
      <a:folHlink>
        <a:srgbClr val="0053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MDE">
      <a:dk1>
        <a:srgbClr val="000000"/>
      </a:dk1>
      <a:lt1>
        <a:srgbClr val="FFFFFF"/>
      </a:lt1>
      <a:dk2>
        <a:srgbClr val="44546A"/>
      </a:dk2>
      <a:lt2>
        <a:srgbClr val="E7E6E6"/>
      </a:lt2>
      <a:accent1>
        <a:srgbClr val="A74979"/>
      </a:accent1>
      <a:accent2>
        <a:srgbClr val="EF3A5B"/>
      </a:accent2>
      <a:accent3>
        <a:srgbClr val="A5A5A5"/>
      </a:accent3>
      <a:accent4>
        <a:srgbClr val="F3A51E"/>
      </a:accent4>
      <a:accent5>
        <a:srgbClr val="69C8C3"/>
      </a:accent5>
      <a:accent6>
        <a:srgbClr val="007FDC"/>
      </a:accent6>
      <a:hlink>
        <a:srgbClr val="20B7FF"/>
      </a:hlink>
      <a:folHlink>
        <a:srgbClr val="0053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