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0"/>
  </p:notesMasterIdLst>
  <p:handoutMasterIdLst>
    <p:handoutMasterId r:id="rId41"/>
  </p:handoutMasterIdLst>
  <p:sldIdLst>
    <p:sldId id="297" r:id="rId2"/>
    <p:sldId id="257" r:id="rId3"/>
    <p:sldId id="348" r:id="rId4"/>
    <p:sldId id="304" r:id="rId5"/>
    <p:sldId id="305" r:id="rId6"/>
    <p:sldId id="306" r:id="rId7"/>
    <p:sldId id="355" r:id="rId8"/>
    <p:sldId id="373" r:id="rId9"/>
    <p:sldId id="411" r:id="rId10"/>
    <p:sldId id="412" r:id="rId11"/>
    <p:sldId id="413" r:id="rId12"/>
    <p:sldId id="414" r:id="rId13"/>
    <p:sldId id="416" r:id="rId14"/>
    <p:sldId id="421" r:id="rId15"/>
    <p:sldId id="417" r:id="rId16"/>
    <p:sldId id="418" r:id="rId17"/>
    <p:sldId id="422" r:id="rId18"/>
    <p:sldId id="419" r:id="rId19"/>
    <p:sldId id="420" r:id="rId20"/>
    <p:sldId id="423" r:id="rId21"/>
    <p:sldId id="374" r:id="rId22"/>
    <p:sldId id="466" r:id="rId23"/>
    <p:sldId id="467" r:id="rId24"/>
    <p:sldId id="308" r:id="rId25"/>
    <p:sldId id="370" r:id="rId26"/>
    <p:sldId id="364" r:id="rId27"/>
    <p:sldId id="365" r:id="rId28"/>
    <p:sldId id="367" r:id="rId29"/>
    <p:sldId id="368" r:id="rId30"/>
    <p:sldId id="369" r:id="rId31"/>
    <p:sldId id="366" r:id="rId32"/>
    <p:sldId id="371" r:id="rId33"/>
    <p:sldId id="372" r:id="rId34"/>
    <p:sldId id="375" r:id="rId35"/>
    <p:sldId id="461" r:id="rId36"/>
    <p:sldId id="468" r:id="rId37"/>
    <p:sldId id="469" r:id="rId38"/>
    <p:sldId id="302" r:id="rId39"/>
  </p:sldIdLst>
  <p:sldSz cx="9144000" cy="5143500" type="screen16x9"/>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4F54C6E6-5AC1-C641-8F4B-A0CB6A2508FC}">
          <p14:sldIdLst>
            <p14:sldId id="297"/>
            <p14:sldId id="257"/>
            <p14:sldId id="348"/>
            <p14:sldId id="304"/>
            <p14:sldId id="305"/>
            <p14:sldId id="306"/>
            <p14:sldId id="355"/>
            <p14:sldId id="373"/>
            <p14:sldId id="411"/>
            <p14:sldId id="412"/>
            <p14:sldId id="413"/>
            <p14:sldId id="414"/>
            <p14:sldId id="416"/>
            <p14:sldId id="421"/>
            <p14:sldId id="417"/>
            <p14:sldId id="418"/>
            <p14:sldId id="422"/>
            <p14:sldId id="419"/>
            <p14:sldId id="420"/>
            <p14:sldId id="423"/>
            <p14:sldId id="374"/>
            <p14:sldId id="466"/>
            <p14:sldId id="467"/>
            <p14:sldId id="308"/>
            <p14:sldId id="370"/>
            <p14:sldId id="364"/>
            <p14:sldId id="365"/>
            <p14:sldId id="367"/>
            <p14:sldId id="368"/>
            <p14:sldId id="369"/>
            <p14:sldId id="366"/>
            <p14:sldId id="371"/>
            <p14:sldId id="372"/>
            <p14:sldId id="375"/>
            <p14:sldId id="461"/>
            <p14:sldId id="468"/>
            <p14:sldId id="469"/>
            <p14:sldId id="30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issa Banks" initials=""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43" autoAdjust="0"/>
    <p:restoredTop sz="94567" autoAdjust="0"/>
  </p:normalViewPr>
  <p:slideViewPr>
    <p:cSldViewPr snapToGrid="0" snapToObjects="1">
      <p:cViewPr varScale="1">
        <p:scale>
          <a:sx n="138" d="100"/>
          <a:sy n="138" d="100"/>
        </p:scale>
        <p:origin x="600" y="126"/>
      </p:cViewPr>
      <p:guideLst>
        <p:guide orient="horz" pos="1620"/>
        <p:guide pos="2880"/>
      </p:guideLst>
    </p:cSldViewPr>
  </p:slideViewPr>
  <p:outlineViewPr>
    <p:cViewPr>
      <p:scale>
        <a:sx n="33" d="100"/>
        <a:sy n="33" d="100"/>
      </p:scale>
      <p:origin x="0" y="-699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3" d="100"/>
          <a:sy n="83" d="100"/>
        </p:scale>
        <p:origin x="385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A2258358-716F-B541-B8E3-B6CD7F3CCC11}" type="datetimeFigureOut">
              <a:rPr lang="en-US" smtClean="0"/>
              <a:t>2/28/2019</a:t>
            </a:fld>
            <a:endParaRPr lang="en-US" dirty="0"/>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D2D3E99C-1222-AB41-BFEE-14BC1467DDD4}" type="slidenum">
              <a:rPr lang="en-US" smtClean="0"/>
              <a:t>‹#›</a:t>
            </a:fld>
            <a:endParaRPr lang="en-US" dirty="0"/>
          </a:p>
        </p:txBody>
      </p:sp>
    </p:spTree>
    <p:extLst>
      <p:ext uri="{BB962C8B-B14F-4D97-AF65-F5344CB8AC3E}">
        <p14:creationId xmlns:p14="http://schemas.microsoft.com/office/powerpoint/2010/main" val="11588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415790"/>
            <a:ext cx="5486400" cy="418338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5798000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4721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415791"/>
            <a:ext cx="5486400" cy="4183380"/>
          </a:xfrm>
          <a:prstGeom prst="rect">
            <a:avLst/>
          </a:prstGeom>
        </p:spPr>
        <p:txBody>
          <a:bodyPr lIns="90887" tIns="90887" rIns="90887" bIns="90887" anchor="t" anchorCtr="0">
            <a:noAutofit/>
          </a:bodyPr>
          <a:lstStyle/>
          <a:p>
            <a:r>
              <a:rPr lang="en-US" dirty="0"/>
              <a:t>Vision and mission provides direction and foundation for all work of the SBE, MDE, and ultimately districts, schools, and teachers across the state.</a:t>
            </a:r>
          </a:p>
          <a:p>
            <a:endParaRPr lang="en-US" dirty="0"/>
          </a:p>
          <a:p>
            <a:r>
              <a:rPr lang="en-US" dirty="0"/>
              <a:t>Ultimately, we are working to prepare students for what comes next in life – postsecondary study, military service, technical programs, world of work, parenthood, and citizenship at large. MDE is responsible for providing policy to drive this and accountability to measure progress. In addition, the MDE takes an active role in supporting districts through PD, TA, and resources.</a:t>
            </a:r>
            <a:endParaRPr dirty="0"/>
          </a:p>
        </p:txBody>
      </p:sp>
    </p:spTree>
    <p:extLst>
      <p:ext uri="{BB962C8B-B14F-4D97-AF65-F5344CB8AC3E}">
        <p14:creationId xmlns:p14="http://schemas.microsoft.com/office/powerpoint/2010/main" val="862474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464">
              <a:defRPr/>
            </a:pPr>
            <a:endParaRPr lang="en-US" dirty="0"/>
          </a:p>
          <a:p>
            <a:endParaRPr lang="en-US" dirty="0"/>
          </a:p>
        </p:txBody>
      </p:sp>
    </p:spTree>
    <p:extLst>
      <p:ext uri="{BB962C8B-B14F-4D97-AF65-F5344CB8AC3E}">
        <p14:creationId xmlns:p14="http://schemas.microsoft.com/office/powerpoint/2010/main" val="843690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BE Goals">
    <p:spTree>
      <p:nvGrpSpPr>
        <p:cNvPr id="1" name=""/>
        <p:cNvGrpSpPr/>
        <p:nvPr/>
      </p:nvGrpSpPr>
      <p:grpSpPr>
        <a:xfrm>
          <a:off x="0" y="0"/>
          <a:ext cx="0" cy="0"/>
          <a:chOff x="0" y="0"/>
          <a:chExt cx="0" cy="0"/>
        </a:xfrm>
      </p:grpSpPr>
      <p:sp>
        <p:nvSpPr>
          <p:cNvPr id="13"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dirty="0">
              <a:solidFill>
                <a:srgbClr val="CCCCCC"/>
              </a:solidFill>
            </a:endParaRPr>
          </a:p>
        </p:txBody>
      </p:sp>
      <p:sp>
        <p:nvSpPr>
          <p:cNvPr id="14"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pic>
        <p:nvPicPr>
          <p:cNvPr id="7"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8" name="Shape 87"/>
          <p:cNvSpPr txBox="1"/>
          <p:nvPr userDrawn="1"/>
        </p:nvSpPr>
        <p:spPr>
          <a:xfrm>
            <a:off x="999985" y="979135"/>
            <a:ext cx="7566965" cy="3496625"/>
          </a:xfrm>
          <a:prstGeom prst="rect">
            <a:avLst/>
          </a:prstGeom>
          <a:noFill/>
          <a:ln>
            <a:noFill/>
          </a:ln>
        </p:spPr>
        <p:txBody>
          <a:bodyPr lIns="91425" tIns="91425" rIns="91425" bIns="91425" anchor="t" anchorCtr="0">
            <a:noAutofit/>
          </a:bodyPr>
          <a:lstStyle/>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All Students Proficient and Showing Growth in All Assessed Areas</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Student Graduates </a:t>
            </a:r>
            <a:r>
              <a:rPr lang="en-US" sz="1800" dirty="0">
                <a:solidFill>
                  <a:schemeClr val="accent3">
                    <a:lumMod val="50000"/>
                  </a:schemeClr>
                </a:solidFill>
                <a:latin typeface="+mn-lt"/>
                <a:ea typeface="Open Sans"/>
                <a:cs typeface="Open Sans"/>
                <a:sym typeface="Open Sans"/>
              </a:rPr>
              <a:t>From </a:t>
            </a:r>
            <a:r>
              <a:rPr lang="en" sz="1800" dirty="0">
                <a:solidFill>
                  <a:schemeClr val="accent3">
                    <a:lumMod val="50000"/>
                  </a:schemeClr>
                </a:solidFill>
                <a:latin typeface="+mn-lt"/>
                <a:ea typeface="Open Sans"/>
                <a:cs typeface="Open Sans"/>
                <a:sym typeface="Open Sans"/>
              </a:rPr>
              <a:t>High School and is Ready for College and Career</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Child Has Access to a High-Quality Early Childhood Program</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School Has Effective Teachers and Leaders</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Community Effectively Using a World-Class Data System to Improve Student Outcomes</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US" sz="1800" dirty="0">
                <a:solidFill>
                  <a:schemeClr val="accent3">
                    <a:lumMod val="50000"/>
                  </a:schemeClr>
                </a:solidFill>
              </a:rPr>
              <a:t>Every School and District is Rated “C” or Higher</a:t>
            </a:r>
          </a:p>
        </p:txBody>
      </p:sp>
      <p:sp>
        <p:nvSpPr>
          <p:cNvPr id="9" name="Shape 89"/>
          <p:cNvSpPr txBox="1"/>
          <p:nvPr userDrawn="1"/>
        </p:nvSpPr>
        <p:spPr>
          <a:xfrm>
            <a:off x="280188" y="47292"/>
            <a:ext cx="8397600" cy="434681"/>
          </a:xfrm>
          <a:prstGeom prst="rect">
            <a:avLst/>
          </a:prstGeom>
          <a:noFill/>
          <a:ln>
            <a:noFill/>
          </a:ln>
        </p:spPr>
        <p:txBody>
          <a:bodyPr lIns="91425" tIns="91425" rIns="91425" bIns="91425" anchor="ctr" anchorCtr="0">
            <a:noAutofit/>
          </a:bodyPr>
          <a:lstStyle/>
          <a:p>
            <a:pPr lvl="0">
              <a:spcBef>
                <a:spcPts val="0"/>
              </a:spcBef>
              <a:buNone/>
            </a:pPr>
            <a:r>
              <a:rPr lang="en" sz="2400" b="1" dirty="0">
                <a:solidFill>
                  <a:srgbClr val="0070C0"/>
                </a:solidFill>
                <a:latin typeface="+mj-lt"/>
                <a:ea typeface="Open Sans"/>
                <a:cs typeface="Open Sans"/>
                <a:sym typeface="Open Sans"/>
              </a:rPr>
              <a:t>State Board of Education Goals </a:t>
            </a:r>
            <a:r>
              <a:rPr lang="en-US" sz="2400" b="1" dirty="0">
                <a:solidFill>
                  <a:srgbClr val="0070C0"/>
                </a:solidFill>
                <a:latin typeface="+mj-lt"/>
                <a:ea typeface="Open Sans"/>
                <a:cs typeface="Open Sans"/>
                <a:sym typeface="Open Sans"/>
              </a:rPr>
              <a:t> </a:t>
            </a:r>
            <a:r>
              <a:rPr lang="en" sz="1200" b="1" dirty="0">
                <a:solidFill>
                  <a:srgbClr val="0070C0"/>
                </a:solidFill>
                <a:latin typeface="+mj-lt"/>
                <a:ea typeface="Open Sans"/>
                <a:cs typeface="Open Sans"/>
                <a:sym typeface="Open Sans"/>
              </a:rPr>
              <a:t>FIVE-YEAR STRATEGIC PLAN FOR 2016-2020</a:t>
            </a:r>
          </a:p>
        </p:txBody>
      </p:sp>
      <p:sp>
        <p:nvSpPr>
          <p:cNvPr id="10"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95121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acked Section header">
    <p:spTree>
      <p:nvGrpSpPr>
        <p:cNvPr id="1" name="Shape 13"/>
        <p:cNvGrpSpPr/>
        <p:nvPr/>
      </p:nvGrpSpPr>
      <p:grpSpPr>
        <a:xfrm>
          <a:off x="0" y="0"/>
          <a:ext cx="0" cy="0"/>
          <a:chOff x="0" y="0"/>
          <a:chExt cx="0" cy="0"/>
        </a:xfrm>
      </p:grpSpPr>
      <p:sp>
        <p:nvSpPr>
          <p:cNvPr id="4" name="Shape 221"/>
          <p:cNvSpPr/>
          <p:nvPr userDrawn="1"/>
        </p:nvSpPr>
        <p:spPr>
          <a:xfrm>
            <a:off x="0" y="1702553"/>
            <a:ext cx="6004410" cy="854400"/>
          </a:xfrm>
          <a:prstGeom prst="rect">
            <a:avLst/>
          </a:prstGeom>
          <a:solidFill>
            <a:schemeClr val="accent6"/>
          </a:solidFill>
          <a:ln>
            <a:noFill/>
          </a:ln>
        </p:spPr>
        <p:txBody>
          <a:bodyPr lIns="91425" tIns="91425" rIns="91425" bIns="91425" anchor="ctr" anchorCtr="0">
            <a:noAutofit/>
          </a:bodyPr>
          <a:lstStyle/>
          <a:p>
            <a:pPr lvl="0">
              <a:spcBef>
                <a:spcPts val="0"/>
              </a:spcBef>
              <a:buNone/>
            </a:pPr>
            <a:endParaRPr dirty="0"/>
          </a:p>
        </p:txBody>
      </p:sp>
      <p:sp>
        <p:nvSpPr>
          <p:cNvPr id="6" name="Shape 224"/>
          <p:cNvSpPr/>
          <p:nvPr userDrawn="1"/>
        </p:nvSpPr>
        <p:spPr>
          <a:xfrm>
            <a:off x="0" y="2656478"/>
            <a:ext cx="5080200" cy="996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pic>
        <p:nvPicPr>
          <p:cNvPr id="7" name="Shape 225"/>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10" name="Text Placeholder 9"/>
          <p:cNvSpPr>
            <a:spLocks noGrp="1" noChangeAspect="1"/>
          </p:cNvSpPr>
          <p:nvPr>
            <p:ph type="body" sz="quarter" idx="13" hasCustomPrompt="1"/>
          </p:nvPr>
        </p:nvSpPr>
        <p:spPr>
          <a:xfrm>
            <a:off x="401638" y="1701800"/>
            <a:ext cx="5602287" cy="855663"/>
          </a:xfrm>
        </p:spPr>
        <p:txBody>
          <a:bodyPr anchor="ctr"/>
          <a:lstStyle>
            <a:lvl1pPr marL="0" marR="0" indent="0" algn="l" defTabSz="914400" rtl="0" eaLnBrk="1" fontAlgn="auto" latinLnBrk="0" hangingPunct="1">
              <a:lnSpc>
                <a:spcPct val="100000"/>
              </a:lnSpc>
              <a:spcBef>
                <a:spcPts val="0"/>
              </a:spcBef>
              <a:spcAft>
                <a:spcPts val="1600"/>
              </a:spcAft>
              <a:buClr>
                <a:schemeClr val="dk2"/>
              </a:buClr>
              <a:buSzPct val="100000"/>
              <a:buFontTx/>
              <a:buNone/>
              <a:tabLst/>
              <a:defRPr lang="en" sz="5400" b="1" smtClean="0">
                <a:solidFill>
                  <a:srgbClr val="FFFFFF"/>
                </a:solidFill>
                <a:ea typeface="Open Sans"/>
                <a:cs typeface="Open Sans"/>
                <a:sym typeface="Open Sans"/>
              </a:defRPr>
            </a:lvl1pPr>
          </a:lstStyle>
          <a:p>
            <a:pPr marL="0" marR="0" lvl="0" indent="0" algn="l" defTabSz="914400" rtl="0" eaLnBrk="1" fontAlgn="auto" latinLnBrk="0" hangingPunct="1">
              <a:lnSpc>
                <a:spcPct val="115000"/>
              </a:lnSpc>
              <a:spcBef>
                <a:spcPts val="0"/>
              </a:spcBef>
              <a:spcAft>
                <a:spcPts val="1600"/>
              </a:spcAft>
              <a:buClr>
                <a:schemeClr val="dk2"/>
              </a:buClr>
              <a:buSzPct val="100000"/>
              <a:buFontTx/>
              <a:buNone/>
              <a:tabLst/>
              <a:defRPr/>
            </a:pPr>
            <a:r>
              <a:rPr lang="en-US" sz="5400" b="1" dirty="0">
                <a:solidFill>
                  <a:srgbClr val="FFFFFF"/>
                </a:solidFill>
                <a:latin typeface="+mj-lt"/>
                <a:ea typeface="Open Sans"/>
                <a:cs typeface="Open Sans"/>
                <a:sym typeface="Open Sans"/>
              </a:rPr>
              <a:t>HEADING</a:t>
            </a:r>
            <a:endParaRPr lang="en" sz="1000" b="1" dirty="0">
              <a:solidFill>
                <a:srgbClr val="FFFFFF"/>
              </a:solidFill>
              <a:latin typeface="+mj-lt"/>
              <a:ea typeface="Open Sans"/>
              <a:cs typeface="Open Sans"/>
              <a:sym typeface="Open Sans"/>
            </a:endParaRPr>
          </a:p>
        </p:txBody>
      </p:sp>
      <p:sp>
        <p:nvSpPr>
          <p:cNvPr id="3" name="Text Placeholder 2"/>
          <p:cNvSpPr>
            <a:spLocks noGrp="1" noChangeAspect="1"/>
          </p:cNvSpPr>
          <p:nvPr>
            <p:ph type="body" sz="quarter" idx="14" hasCustomPrompt="1"/>
          </p:nvPr>
        </p:nvSpPr>
        <p:spPr>
          <a:xfrm>
            <a:off x="401638" y="723900"/>
            <a:ext cx="5602287" cy="878375"/>
          </a:xfrm>
        </p:spPr>
        <p:txBody>
          <a:bodyPr anchor="t"/>
          <a:lstStyle>
            <a:lvl1pPr>
              <a:defRPr sz="4800" b="1">
                <a:solidFill>
                  <a:schemeClr val="accent6"/>
                </a:solidFill>
              </a:defRPr>
            </a:lvl1pPr>
          </a:lstStyle>
          <a:p>
            <a:pPr lvl="0"/>
            <a:r>
              <a:rPr lang="en-US" dirty="0"/>
              <a:t>STACKED</a:t>
            </a:r>
          </a:p>
        </p:txBody>
      </p:sp>
      <p:sp>
        <p:nvSpPr>
          <p:cNvPr id="8" name="Text Placeholder 7"/>
          <p:cNvSpPr>
            <a:spLocks noGrp="1"/>
          </p:cNvSpPr>
          <p:nvPr>
            <p:ph type="body" sz="quarter" idx="15" hasCustomPrompt="1"/>
          </p:nvPr>
        </p:nvSpPr>
        <p:spPr>
          <a:xfrm>
            <a:off x="401638" y="2878138"/>
            <a:ext cx="4678362" cy="993775"/>
          </a:xfrm>
        </p:spPr>
        <p:txBody>
          <a:bodyPr/>
          <a:lstStyle>
            <a:lvl1pPr>
              <a:lnSpc>
                <a:spcPct val="114000"/>
              </a:lnSpc>
              <a:spcAft>
                <a:spcPts val="0"/>
              </a:spcAft>
              <a:defRPr sz="2000">
                <a:solidFill>
                  <a:schemeClr val="accent6"/>
                </a:solidFill>
              </a:defRPr>
            </a:lvl1pPr>
          </a:lstStyle>
          <a:p>
            <a:pPr lvl="0"/>
            <a:r>
              <a:rPr lang="en-US" dirty="0"/>
              <a:t>Subhead</a:t>
            </a:r>
          </a:p>
        </p:txBody>
      </p:sp>
      <p:sp>
        <p:nvSpPr>
          <p:cNvPr id="9"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body">
    <p:spTree>
      <p:nvGrpSpPr>
        <p:cNvPr id="1" name="Shape 16"/>
        <p:cNvGrpSpPr/>
        <p:nvPr/>
      </p:nvGrpSpPr>
      <p:grpSpPr>
        <a:xfrm>
          <a:off x="0" y="0"/>
          <a:ext cx="0" cy="0"/>
          <a:chOff x="0" y="0"/>
          <a:chExt cx="0" cy="0"/>
        </a:xfrm>
      </p:grpSpPr>
      <p:sp>
        <p:nvSpPr>
          <p:cNvPr id="5"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dirty="0">
              <a:solidFill>
                <a:srgbClr val="CCCCCC"/>
              </a:solidFill>
            </a:endParaRPr>
          </a:p>
        </p:txBody>
      </p:sp>
      <p:sp>
        <p:nvSpPr>
          <p:cNvPr id="6"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pic>
        <p:nvPicPr>
          <p:cNvPr id="8"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3" name="Text Placeholder 2"/>
          <p:cNvSpPr>
            <a:spLocks noGrp="1" noChangeAspect="1"/>
          </p:cNvSpPr>
          <p:nvPr>
            <p:ph type="body" sz="quarter" idx="13" hasCustomPrompt="1"/>
          </p:nvPr>
        </p:nvSpPr>
        <p:spPr>
          <a:xfrm>
            <a:off x="311700" y="31531"/>
            <a:ext cx="8255250" cy="450443"/>
          </a:xfrm>
        </p:spPr>
        <p:txBody>
          <a:bodyPr anchor="ctr"/>
          <a:lstStyle>
            <a:lvl1pPr>
              <a:defRPr sz="3200" b="1">
                <a:solidFill>
                  <a:schemeClr val="accent6"/>
                </a:solidFill>
              </a:defRPr>
            </a:lvl1pPr>
          </a:lstStyle>
          <a:p>
            <a:pPr lvl="0"/>
            <a:r>
              <a:rPr lang="en-US" dirty="0"/>
              <a:t>Heading</a:t>
            </a:r>
          </a:p>
        </p:txBody>
      </p:sp>
      <p:sp>
        <p:nvSpPr>
          <p:cNvPr id="4" name="Text Placeholder 3"/>
          <p:cNvSpPr>
            <a:spLocks noGrp="1"/>
          </p:cNvSpPr>
          <p:nvPr>
            <p:ph type="body" sz="quarter" idx="14" hasCustomPrompt="1"/>
          </p:nvPr>
        </p:nvSpPr>
        <p:spPr>
          <a:xfrm>
            <a:off x="415636" y="1152525"/>
            <a:ext cx="8294915" cy="3217863"/>
          </a:xfrm>
        </p:spPr>
        <p:txBody>
          <a:bodyPr/>
          <a:lstStyle>
            <a:lvl1pPr marL="342900" indent="-342900" defTabSz="457200">
              <a:buFont typeface="Arial" charset="0"/>
              <a:buChar char="•"/>
              <a:tabLst>
                <a:tab pos="457200" algn="l"/>
              </a:tabLst>
              <a:defRPr sz="24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a:t>Click to add text</a:t>
            </a:r>
          </a:p>
          <a:p>
            <a:pPr lvl="1"/>
            <a:endParaRPr lang="en-US" dirty="0"/>
          </a:p>
        </p:txBody>
      </p:sp>
      <p:sp>
        <p:nvSpPr>
          <p:cNvPr id="11"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blank">
    <p:spTree>
      <p:nvGrpSpPr>
        <p:cNvPr id="1" name="Shape 16"/>
        <p:cNvGrpSpPr/>
        <p:nvPr/>
      </p:nvGrpSpPr>
      <p:grpSpPr>
        <a:xfrm>
          <a:off x="0" y="0"/>
          <a:ext cx="0" cy="0"/>
          <a:chOff x="0" y="0"/>
          <a:chExt cx="0" cy="0"/>
        </a:xfrm>
      </p:grpSpPr>
      <p:sp>
        <p:nvSpPr>
          <p:cNvPr id="13"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dirty="0">
              <a:solidFill>
                <a:srgbClr val="CCCCCC"/>
              </a:solidFill>
            </a:endParaRPr>
          </a:p>
        </p:txBody>
      </p:sp>
      <p:sp>
        <p:nvSpPr>
          <p:cNvPr id="14"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pic>
        <p:nvPicPr>
          <p:cNvPr id="8"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3" name="Text Placeholder 2"/>
          <p:cNvSpPr>
            <a:spLocks noGrp="1" noChangeAspect="1"/>
          </p:cNvSpPr>
          <p:nvPr>
            <p:ph type="body" sz="quarter" idx="13" hasCustomPrompt="1"/>
          </p:nvPr>
        </p:nvSpPr>
        <p:spPr>
          <a:xfrm>
            <a:off x="311700" y="31531"/>
            <a:ext cx="8255250" cy="450443"/>
          </a:xfrm>
        </p:spPr>
        <p:txBody>
          <a:bodyPr anchor="ctr"/>
          <a:lstStyle>
            <a:lvl1pPr>
              <a:defRPr sz="3200" b="1">
                <a:solidFill>
                  <a:srgbClr val="0070C0"/>
                </a:solidFill>
              </a:defRPr>
            </a:lvl1pPr>
          </a:lstStyle>
          <a:p>
            <a:pPr lvl="0"/>
            <a:r>
              <a:rPr lang="en-US" dirty="0"/>
              <a:t>Heading</a:t>
            </a:r>
          </a:p>
        </p:txBody>
      </p:sp>
      <p:sp>
        <p:nvSpPr>
          <p:cNvPr id="7"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Shape 48"/>
        <p:cNvGrpSpPr/>
        <p:nvPr/>
      </p:nvGrpSpPr>
      <p:grpSpPr>
        <a:xfrm>
          <a:off x="0" y="0"/>
          <a:ext cx="0" cy="0"/>
          <a:chOff x="0" y="0"/>
          <a:chExt cx="0" cy="0"/>
        </a:xfrm>
      </p:grpSpPr>
      <p:pic>
        <p:nvPicPr>
          <p:cNvPr id="4" name="Shape 79"/>
          <p:cNvPicPr preferRelativeResize="0"/>
          <p:nvPr userDrawn="1"/>
        </p:nvPicPr>
        <p:blipFill>
          <a:blip r:embed="rId2">
            <a:alphaModFix/>
          </a:blip>
          <a:stretch>
            <a:fillRect/>
          </a:stretch>
        </p:blipFill>
        <p:spPr>
          <a:xfrm>
            <a:off x="333056" y="283820"/>
            <a:ext cx="2630919" cy="1270659"/>
          </a:xfrm>
          <a:prstGeom prst="rect">
            <a:avLst/>
          </a:prstGeom>
          <a:noFill/>
          <a:ln>
            <a:noFill/>
          </a:ln>
        </p:spPr>
      </p:pic>
      <p:sp>
        <p:nvSpPr>
          <p:cNvPr id="5" name="Shape 86"/>
          <p:cNvSpPr/>
          <p:nvPr userDrawn="1"/>
        </p:nvSpPr>
        <p:spPr>
          <a:xfrm>
            <a:off x="0" y="166378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sp>
        <p:nvSpPr>
          <p:cNvPr id="6" name="Text Placeholder 5"/>
          <p:cNvSpPr>
            <a:spLocks noGrp="1"/>
          </p:cNvSpPr>
          <p:nvPr>
            <p:ph type="body" sz="quarter" idx="13" hasCustomPrompt="1"/>
          </p:nvPr>
        </p:nvSpPr>
        <p:spPr>
          <a:xfrm>
            <a:off x="947738" y="2019300"/>
            <a:ext cx="5278437" cy="677863"/>
          </a:xfrm>
        </p:spPr>
        <p:txBody>
          <a:bodyPr/>
          <a:lstStyle>
            <a:lvl1pPr>
              <a:defRPr sz="3600" b="1" baseline="0">
                <a:solidFill>
                  <a:srgbClr val="0070C0"/>
                </a:solidFill>
              </a:defRPr>
            </a:lvl1pPr>
          </a:lstStyle>
          <a:p>
            <a:pPr lvl="0"/>
            <a:r>
              <a:rPr lang="en-US" dirty="0"/>
              <a:t>Presenter Name</a:t>
            </a:r>
          </a:p>
        </p:txBody>
      </p:sp>
      <p:sp>
        <p:nvSpPr>
          <p:cNvPr id="8" name="Text Placeholder 7"/>
          <p:cNvSpPr>
            <a:spLocks noGrp="1"/>
          </p:cNvSpPr>
          <p:nvPr>
            <p:ph type="body" sz="quarter" idx="14" hasCustomPrompt="1"/>
          </p:nvPr>
        </p:nvSpPr>
        <p:spPr>
          <a:xfrm>
            <a:off x="947738" y="2809875"/>
            <a:ext cx="5278437" cy="1508587"/>
          </a:xfrm>
        </p:spPr>
        <p:txBody>
          <a:bodyPr/>
          <a:lstStyle>
            <a:lvl1pPr>
              <a:lnSpc>
                <a:spcPct val="100000"/>
              </a:lnSpc>
              <a:spcAft>
                <a:spcPts val="0"/>
              </a:spcAft>
              <a:defRPr sz="2400">
                <a:solidFill>
                  <a:schemeClr val="accent3">
                    <a:lumMod val="50000"/>
                  </a:schemeClr>
                </a:solidFill>
              </a:defRPr>
            </a:lvl1pPr>
          </a:lstStyle>
          <a:p>
            <a:pPr lvl="0"/>
            <a:r>
              <a:rPr lang="en-US" dirty="0"/>
              <a:t>Presenter Title</a:t>
            </a:r>
            <a:br>
              <a:rPr lang="en-US" dirty="0"/>
            </a:br>
            <a:r>
              <a:rPr lang="en-US" dirty="0"/>
              <a:t>Contact Information</a:t>
            </a:r>
          </a:p>
        </p:txBody>
      </p:sp>
      <p:sp>
        <p:nvSpPr>
          <p:cNvPr id="7"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Shape 13"/>
        <p:cNvGrpSpPr/>
        <p:nvPr/>
      </p:nvGrpSpPr>
      <p:grpSpPr>
        <a:xfrm>
          <a:off x="0" y="0"/>
          <a:ext cx="0" cy="0"/>
          <a:chOff x="0" y="0"/>
          <a:chExt cx="0" cy="0"/>
        </a:xfrm>
      </p:grpSpPr>
      <p:sp>
        <p:nvSpPr>
          <p:cNvPr id="4" name="Shape 221"/>
          <p:cNvSpPr/>
          <p:nvPr userDrawn="1"/>
        </p:nvSpPr>
        <p:spPr>
          <a:xfrm>
            <a:off x="0" y="1702553"/>
            <a:ext cx="6004410" cy="854400"/>
          </a:xfrm>
          <a:prstGeom prst="rect">
            <a:avLst/>
          </a:prstGeom>
          <a:solidFill>
            <a:schemeClr val="accent6"/>
          </a:solidFill>
          <a:ln>
            <a:noFill/>
          </a:ln>
        </p:spPr>
        <p:txBody>
          <a:bodyPr lIns="91425" tIns="91425" rIns="91425" bIns="91425" anchor="ctr" anchorCtr="0">
            <a:noAutofit/>
          </a:bodyPr>
          <a:lstStyle/>
          <a:p>
            <a:pPr lvl="0">
              <a:spcBef>
                <a:spcPts val="0"/>
              </a:spcBef>
              <a:buNone/>
            </a:pPr>
            <a:endParaRPr dirty="0"/>
          </a:p>
        </p:txBody>
      </p:sp>
      <p:sp>
        <p:nvSpPr>
          <p:cNvPr id="6" name="Shape 224"/>
          <p:cNvSpPr/>
          <p:nvPr userDrawn="1"/>
        </p:nvSpPr>
        <p:spPr>
          <a:xfrm>
            <a:off x="0" y="2656478"/>
            <a:ext cx="5080200" cy="996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pic>
        <p:nvPicPr>
          <p:cNvPr id="7" name="Shape 225"/>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10" name="Text Placeholder 9"/>
          <p:cNvSpPr>
            <a:spLocks noGrp="1" noChangeAspect="1"/>
          </p:cNvSpPr>
          <p:nvPr>
            <p:ph type="body" sz="quarter" idx="13" hasCustomPrompt="1"/>
          </p:nvPr>
        </p:nvSpPr>
        <p:spPr>
          <a:xfrm>
            <a:off x="401638" y="1701800"/>
            <a:ext cx="5602287" cy="855663"/>
          </a:xfrm>
        </p:spPr>
        <p:txBody>
          <a:bodyPr anchor="ctr"/>
          <a:lstStyle>
            <a:lvl1pPr marL="0" marR="0" indent="0" algn="l" defTabSz="914400" rtl="0" eaLnBrk="1" fontAlgn="auto" latinLnBrk="0" hangingPunct="1">
              <a:lnSpc>
                <a:spcPct val="100000"/>
              </a:lnSpc>
              <a:spcBef>
                <a:spcPts val="0"/>
              </a:spcBef>
              <a:spcAft>
                <a:spcPts val="1600"/>
              </a:spcAft>
              <a:buClr>
                <a:schemeClr val="dk2"/>
              </a:buClr>
              <a:buSzPct val="100000"/>
              <a:buFontTx/>
              <a:buNone/>
              <a:tabLst/>
              <a:defRPr lang="en" sz="5400" b="1" smtClean="0">
                <a:solidFill>
                  <a:srgbClr val="FFFFFF"/>
                </a:solidFill>
                <a:ea typeface="Open Sans"/>
                <a:cs typeface="Open Sans"/>
                <a:sym typeface="Open Sans"/>
              </a:defRPr>
            </a:lvl1pPr>
          </a:lstStyle>
          <a:p>
            <a:pPr marL="0" marR="0" lvl="0" indent="0" algn="l" defTabSz="914400" rtl="0" eaLnBrk="1" fontAlgn="auto" latinLnBrk="0" hangingPunct="1">
              <a:lnSpc>
                <a:spcPct val="115000"/>
              </a:lnSpc>
              <a:spcBef>
                <a:spcPts val="0"/>
              </a:spcBef>
              <a:spcAft>
                <a:spcPts val="1600"/>
              </a:spcAft>
              <a:buClr>
                <a:schemeClr val="dk2"/>
              </a:buClr>
              <a:buSzPct val="100000"/>
              <a:buFontTx/>
              <a:buNone/>
              <a:tabLst/>
              <a:defRPr/>
            </a:pPr>
            <a:r>
              <a:rPr lang="en-US" sz="5400" b="1" dirty="0">
                <a:solidFill>
                  <a:srgbClr val="FFFFFF"/>
                </a:solidFill>
                <a:latin typeface="+mj-lt"/>
                <a:ea typeface="Open Sans"/>
                <a:cs typeface="Open Sans"/>
                <a:sym typeface="Open Sans"/>
              </a:rPr>
              <a:t>HEADING</a:t>
            </a:r>
            <a:endParaRPr lang="en" sz="1000" b="1" dirty="0">
              <a:solidFill>
                <a:srgbClr val="FFFFFF"/>
              </a:solidFill>
              <a:latin typeface="+mj-lt"/>
              <a:ea typeface="Open Sans"/>
              <a:cs typeface="Open Sans"/>
              <a:sym typeface="Open Sans"/>
            </a:endParaRPr>
          </a:p>
        </p:txBody>
      </p:sp>
      <p:sp>
        <p:nvSpPr>
          <p:cNvPr id="8"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2086089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Shape 9"/>
        <p:cNvGrpSpPr/>
        <p:nvPr/>
      </p:nvGrpSpPr>
      <p:grpSpPr>
        <a:xfrm>
          <a:off x="0" y="0"/>
          <a:ext cx="0" cy="0"/>
          <a:chOff x="0" y="0"/>
          <a:chExt cx="0" cy="0"/>
        </a:xfrm>
      </p:grpSpPr>
      <p:sp>
        <p:nvSpPr>
          <p:cNvPr id="5" name="Shape 54"/>
          <p:cNvSpPr/>
          <p:nvPr userDrawn="1"/>
        </p:nvSpPr>
        <p:spPr>
          <a:xfrm>
            <a:off x="0" y="1983097"/>
            <a:ext cx="5080200" cy="723897"/>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dirty="0">
              <a:solidFill>
                <a:srgbClr val="00B0F0"/>
              </a:solidFill>
            </a:endParaRPr>
          </a:p>
        </p:txBody>
      </p:sp>
      <p:sp>
        <p:nvSpPr>
          <p:cNvPr id="8" name="Shape 59"/>
          <p:cNvSpPr/>
          <p:nvPr userDrawn="1"/>
        </p:nvSpPr>
        <p:spPr>
          <a:xfrm>
            <a:off x="0" y="2806520"/>
            <a:ext cx="4663440" cy="996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pic>
        <p:nvPicPr>
          <p:cNvPr id="9" name="Shape 61"/>
          <p:cNvPicPr preferRelativeResize="0"/>
          <p:nvPr userDrawn="1"/>
        </p:nvPicPr>
        <p:blipFill>
          <a:blip r:embed="rId2">
            <a:alphaModFix/>
          </a:blip>
          <a:stretch>
            <a:fillRect/>
          </a:stretch>
        </p:blipFill>
        <p:spPr>
          <a:xfrm>
            <a:off x="450200" y="3759124"/>
            <a:ext cx="2130850" cy="1029150"/>
          </a:xfrm>
          <a:prstGeom prst="rect">
            <a:avLst/>
          </a:prstGeom>
          <a:noFill/>
          <a:ln>
            <a:noFill/>
          </a:ln>
        </p:spPr>
      </p:pic>
      <p:sp>
        <p:nvSpPr>
          <p:cNvPr id="3" name="Text Placeholder 2"/>
          <p:cNvSpPr>
            <a:spLocks noGrp="1" noChangeAspect="1"/>
          </p:cNvSpPr>
          <p:nvPr>
            <p:ph type="body" sz="quarter" idx="10" hasCustomPrompt="1"/>
          </p:nvPr>
        </p:nvSpPr>
        <p:spPr>
          <a:xfrm>
            <a:off x="412749" y="490538"/>
            <a:ext cx="6600525" cy="1428351"/>
          </a:xfrm>
        </p:spPr>
        <p:txBody>
          <a:bodyPr anchor="b"/>
          <a:lstStyle>
            <a:lvl1pPr>
              <a:lnSpc>
                <a:spcPct val="100000"/>
              </a:lnSpc>
              <a:spcAft>
                <a:spcPts val="0"/>
              </a:spcAft>
              <a:defRPr sz="5000" b="1">
                <a:solidFill>
                  <a:srgbClr val="0070C0"/>
                </a:solidFill>
              </a:defRPr>
            </a:lvl1pPr>
          </a:lstStyle>
          <a:p>
            <a:pPr lvl="0"/>
            <a:r>
              <a:rPr lang="en-US" dirty="0"/>
              <a:t>HEADING</a:t>
            </a:r>
          </a:p>
        </p:txBody>
      </p:sp>
      <p:sp>
        <p:nvSpPr>
          <p:cNvPr id="16" name="Text Placeholder 15"/>
          <p:cNvSpPr>
            <a:spLocks noGrp="1" noChangeAspect="1"/>
          </p:cNvSpPr>
          <p:nvPr>
            <p:ph type="body" sz="quarter" idx="11" hasCustomPrompt="1"/>
          </p:nvPr>
        </p:nvSpPr>
        <p:spPr>
          <a:xfrm>
            <a:off x="412750" y="2049463"/>
            <a:ext cx="4618038" cy="608012"/>
          </a:xfrm>
        </p:spPr>
        <p:txBody>
          <a:bodyPr anchor="ctr"/>
          <a:lstStyle>
            <a:lvl1pPr rtl="0">
              <a:spcBef>
                <a:spcPts val="0"/>
              </a:spcBef>
              <a:buNone/>
              <a:defRPr lang="en" sz="1800" dirty="0">
                <a:solidFill>
                  <a:srgbClr val="FFFFFF"/>
                </a:solidFill>
                <a:ea typeface="Open Sans"/>
                <a:cs typeface="Open Sans"/>
                <a:sym typeface="Open Sans"/>
              </a:defRPr>
            </a:lvl1pPr>
          </a:lstStyle>
          <a:p>
            <a:pPr lvl="0" rtl="0">
              <a:spcBef>
                <a:spcPts val="0"/>
              </a:spcBef>
              <a:buNone/>
            </a:pPr>
            <a:r>
              <a:rPr lang="en-US" sz="2000" dirty="0">
                <a:solidFill>
                  <a:srgbClr val="FFFFFF"/>
                </a:solidFill>
                <a:latin typeface="+mn-lt"/>
                <a:ea typeface="Open Sans"/>
                <a:cs typeface="Open Sans"/>
                <a:sym typeface="Open Sans"/>
              </a:rPr>
              <a:t>SUBHEAD</a:t>
            </a:r>
            <a:endParaRPr lang="en" sz="2000" dirty="0">
              <a:solidFill>
                <a:srgbClr val="FFFFFF"/>
              </a:solidFill>
              <a:latin typeface="+mn-lt"/>
              <a:ea typeface="Open Sans"/>
              <a:cs typeface="Open Sans"/>
              <a:sym typeface="Open Sans"/>
            </a:endParaRPr>
          </a:p>
        </p:txBody>
      </p:sp>
      <p:sp>
        <p:nvSpPr>
          <p:cNvPr id="18" name="Text Placeholder 17"/>
          <p:cNvSpPr>
            <a:spLocks noGrp="1" noChangeAspect="1"/>
          </p:cNvSpPr>
          <p:nvPr>
            <p:ph type="body" sz="quarter" idx="12" hasCustomPrompt="1"/>
          </p:nvPr>
        </p:nvSpPr>
        <p:spPr>
          <a:xfrm>
            <a:off x="412750" y="2906121"/>
            <a:ext cx="4083050" cy="499068"/>
          </a:xfrm>
        </p:spPr>
        <p:txBody>
          <a:bodyPr anchor="t"/>
          <a:lstStyle>
            <a:lvl1pPr algn="l">
              <a:spcBef>
                <a:spcPts val="0"/>
              </a:spcBef>
              <a:buNone/>
              <a:defRPr lang="en" sz="1800" dirty="0">
                <a:solidFill>
                  <a:schemeClr val="accent3">
                    <a:lumMod val="75000"/>
                  </a:schemeClr>
                </a:solidFill>
                <a:ea typeface="Open Sans"/>
                <a:cs typeface="Open Sans"/>
                <a:sym typeface="Open Sans"/>
              </a:defRPr>
            </a:lvl1pPr>
          </a:lstStyle>
          <a:p>
            <a:pPr lvl="0" algn="l">
              <a:spcBef>
                <a:spcPts val="0"/>
              </a:spcBef>
              <a:buNone/>
            </a:pPr>
            <a:r>
              <a:rPr lang="en-US" sz="1800" dirty="0">
                <a:latin typeface="+mn-lt"/>
                <a:ea typeface="Open Sans"/>
                <a:cs typeface="Open Sans"/>
                <a:sym typeface="Open Sans"/>
              </a:rPr>
              <a:t>Date</a:t>
            </a:r>
            <a:endParaRPr lang="en" sz="1800" dirty="0">
              <a:latin typeface="+mn-lt"/>
              <a:ea typeface="Open Sans"/>
              <a:cs typeface="Open Sans"/>
              <a:sym typeface="Open Sans"/>
            </a:endParaRPr>
          </a:p>
        </p:txBody>
      </p:sp>
      <p:sp>
        <p:nvSpPr>
          <p:cNvPr id="24" name="Text Placeholder 23"/>
          <p:cNvSpPr>
            <a:spLocks noGrp="1"/>
          </p:cNvSpPr>
          <p:nvPr>
            <p:ph type="body" sz="quarter" idx="14" hasCustomPrompt="1"/>
          </p:nvPr>
        </p:nvSpPr>
        <p:spPr>
          <a:xfrm>
            <a:off x="2702660" y="3970650"/>
            <a:ext cx="4450615" cy="302899"/>
          </a:xfrm>
        </p:spPr>
        <p:txBody>
          <a:bodyPr anchor="ctr"/>
          <a:lstStyle>
            <a:lvl1pPr marL="0" marR="0" indent="0" algn="l" defTabSz="914400" rtl="0" eaLnBrk="1" fontAlgn="auto" latinLnBrk="0" hangingPunct="1">
              <a:lnSpc>
                <a:spcPct val="100000"/>
              </a:lnSpc>
              <a:spcBef>
                <a:spcPts val="0"/>
              </a:spcBef>
              <a:spcAft>
                <a:spcPts val="0"/>
              </a:spcAft>
              <a:buClr>
                <a:schemeClr val="dk2"/>
              </a:buClr>
              <a:buSzPct val="100000"/>
              <a:buFontTx/>
              <a:buNone/>
              <a:tabLst/>
              <a:defRPr lang="en-US" sz="1800" b="1" smtClean="0">
                <a:solidFill>
                  <a:srgbClr val="CC0000"/>
                </a:solidFill>
                <a:ea typeface="Open Sans"/>
                <a:cs typeface="Open Sans"/>
                <a:sym typeface="Open Sans"/>
              </a:defRPr>
            </a:lvl1pPr>
          </a:lstStyle>
          <a:p>
            <a:pPr marL="0" marR="0" lvl="0" indent="0" algn="l" defTabSz="914400" rtl="0" eaLnBrk="1" fontAlgn="auto" latinLnBrk="0" hangingPunct="1">
              <a:lnSpc>
                <a:spcPct val="115000"/>
              </a:lnSpc>
              <a:spcBef>
                <a:spcPts val="0"/>
              </a:spcBef>
              <a:spcAft>
                <a:spcPts val="1600"/>
              </a:spcAft>
              <a:buClr>
                <a:schemeClr val="dk2"/>
              </a:buClr>
              <a:buSzPct val="100000"/>
              <a:buFontTx/>
              <a:buNone/>
              <a:tabLst/>
              <a:defRPr/>
            </a:pPr>
            <a:r>
              <a:rPr lang="en-US" sz="2000" b="1" dirty="0">
                <a:solidFill>
                  <a:srgbClr val="CC0000"/>
                </a:solidFill>
                <a:latin typeface="+mn-lt"/>
                <a:ea typeface="Open Sans"/>
                <a:cs typeface="Open Sans"/>
                <a:sym typeface="Open Sans"/>
              </a:rPr>
              <a:t>Presenter Name</a:t>
            </a:r>
          </a:p>
        </p:txBody>
      </p:sp>
      <p:sp>
        <p:nvSpPr>
          <p:cNvPr id="7" name="Text Placeholder 6"/>
          <p:cNvSpPr>
            <a:spLocks noGrp="1"/>
          </p:cNvSpPr>
          <p:nvPr>
            <p:ph type="body" sz="quarter" idx="15" hasCustomPrompt="1"/>
          </p:nvPr>
        </p:nvSpPr>
        <p:spPr>
          <a:xfrm>
            <a:off x="2701925" y="4221678"/>
            <a:ext cx="4451350" cy="566222"/>
          </a:xfrm>
        </p:spPr>
        <p:txBody>
          <a:bodyPr/>
          <a:lstStyle>
            <a:lvl1pPr>
              <a:lnSpc>
                <a:spcPct val="100000"/>
              </a:lnSpc>
              <a:spcAft>
                <a:spcPts val="0"/>
              </a:spcAft>
              <a:defRPr sz="1400" baseline="0">
                <a:solidFill>
                  <a:schemeClr val="accent3">
                    <a:lumMod val="50000"/>
                  </a:schemeClr>
                </a:solidFill>
              </a:defRPr>
            </a:lvl1pPr>
          </a:lstStyle>
          <a:p>
            <a:pPr lvl="0"/>
            <a:r>
              <a:rPr lang="en-US" dirty="0"/>
              <a:t>Presenter Title</a:t>
            </a:r>
            <a:br>
              <a:rPr lang="en-US" dirty="0"/>
            </a:br>
            <a:r>
              <a:rPr lang="en-US" dirty="0"/>
              <a:t>Contact Information</a:t>
            </a:r>
          </a:p>
        </p:txBody>
      </p:sp>
    </p:spTree>
    <p:extLst>
      <p:ext uri="{BB962C8B-B14F-4D97-AF65-F5344CB8AC3E}">
        <p14:creationId xmlns:p14="http://schemas.microsoft.com/office/powerpoint/2010/main" val="3984523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1_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3219279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998605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72" r:id="rId1"/>
    <p:sldLayoutId id="2147483675" r:id="rId2"/>
    <p:sldLayoutId id="2147483650" r:id="rId3"/>
    <p:sldLayoutId id="2147483674" r:id="rId4"/>
    <p:sldLayoutId id="2147483673" r:id="rId5"/>
    <p:sldLayoutId id="2147483676" r:id="rId6"/>
    <p:sldLayoutId id="2147483677" r:id="rId7"/>
    <p:sldLayoutId id="2147483678" r:id="rId8"/>
    <p:sldLayoutId id="2147483679" r:id="rId9"/>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3.xml"/><Relationship Id="rId5" Type="http://schemas.openxmlformats.org/officeDocument/2006/relationships/image" Target="NULL"/><Relationship Id="rId4" Type="http://schemas.openxmlformats.org/officeDocument/2006/relationships/image" Target="NUL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sz="4000" dirty="0"/>
              <a:t>Accountability Task Force</a:t>
            </a:r>
          </a:p>
        </p:txBody>
      </p:sp>
      <p:sp>
        <p:nvSpPr>
          <p:cNvPr id="8" name="Text Placeholder 7"/>
          <p:cNvSpPr>
            <a:spLocks noGrp="1"/>
          </p:cNvSpPr>
          <p:nvPr>
            <p:ph type="body" sz="quarter" idx="11"/>
          </p:nvPr>
        </p:nvSpPr>
        <p:spPr/>
        <p:txBody>
          <a:bodyPr/>
          <a:lstStyle/>
          <a:p>
            <a:r>
              <a:rPr lang="en-US" dirty="0"/>
              <a:t>Central High School</a:t>
            </a:r>
          </a:p>
        </p:txBody>
      </p:sp>
      <p:sp>
        <p:nvSpPr>
          <p:cNvPr id="9" name="Text Placeholder 8"/>
          <p:cNvSpPr>
            <a:spLocks noGrp="1"/>
          </p:cNvSpPr>
          <p:nvPr>
            <p:ph type="body" sz="quarter" idx="12"/>
          </p:nvPr>
        </p:nvSpPr>
        <p:spPr/>
        <p:txBody>
          <a:bodyPr/>
          <a:lstStyle/>
          <a:p>
            <a:r>
              <a:rPr lang="en-US" dirty="0"/>
              <a:t>February 28, 2019</a:t>
            </a:r>
          </a:p>
        </p:txBody>
      </p:sp>
    </p:spTree>
    <p:extLst>
      <p:ext uri="{BB962C8B-B14F-4D97-AF65-F5344CB8AC3E}">
        <p14:creationId xmlns:p14="http://schemas.microsoft.com/office/powerpoint/2010/main" val="3956266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34F076-2688-8547-B5A5-C0D163F09B3C}"/>
              </a:ext>
            </a:extLst>
          </p:cNvPr>
          <p:cNvSpPr>
            <a:spLocks noGrp="1"/>
          </p:cNvSpPr>
          <p:nvPr>
            <p:ph type="body" sz="quarter" idx="13"/>
          </p:nvPr>
        </p:nvSpPr>
        <p:spPr/>
        <p:txBody>
          <a:bodyPr/>
          <a:lstStyle/>
          <a:p>
            <a:r>
              <a:rPr lang="en-US" dirty="0"/>
              <a:t>Option 1: Reallocation </a:t>
            </a:r>
          </a:p>
        </p:txBody>
      </p:sp>
      <p:sp>
        <p:nvSpPr>
          <p:cNvPr id="3" name="Text Placeholder 2">
            <a:extLst>
              <a:ext uri="{FF2B5EF4-FFF2-40B4-BE49-F238E27FC236}">
                <a16:creationId xmlns:a16="http://schemas.microsoft.com/office/drawing/2014/main" id="{33C77C3C-8C8A-CA4D-87F2-01DA4478A699}"/>
              </a:ext>
            </a:extLst>
          </p:cNvPr>
          <p:cNvSpPr>
            <a:spLocks noGrp="1"/>
          </p:cNvSpPr>
          <p:nvPr>
            <p:ph type="body" sz="quarter" idx="14"/>
          </p:nvPr>
        </p:nvSpPr>
        <p:spPr/>
        <p:txBody>
          <a:bodyPr/>
          <a:lstStyle/>
          <a:p>
            <a:r>
              <a:rPr lang="en-US" dirty="0"/>
              <a:t>At the January meeting we reviewed procedures and impact data to compare the ‘reallocation’ method to the ‘subtraction’ method.  </a:t>
            </a:r>
          </a:p>
          <a:p>
            <a:r>
              <a:rPr lang="en-US" dirty="0"/>
              <a:t>In most cases, scores and were either unchanged or increased by a small amount.  </a:t>
            </a:r>
          </a:p>
          <a:p>
            <a:r>
              <a:rPr lang="en-US" dirty="0"/>
              <a:t>The ATF recommended moving forward with this change</a:t>
            </a:r>
          </a:p>
        </p:txBody>
      </p:sp>
      <p:sp>
        <p:nvSpPr>
          <p:cNvPr id="4" name="Slide Number Placeholder 3">
            <a:extLst>
              <a:ext uri="{FF2B5EF4-FFF2-40B4-BE49-F238E27FC236}">
                <a16:creationId xmlns:a16="http://schemas.microsoft.com/office/drawing/2014/main" id="{927F32F9-616E-AB43-8FA9-890B96772F42}"/>
              </a:ext>
            </a:extLst>
          </p:cNvPr>
          <p:cNvSpPr>
            <a:spLocks noGrp="1"/>
          </p:cNvSpPr>
          <p:nvPr>
            <p:ph type="sldNum" idx="12"/>
          </p:nvPr>
        </p:nvSpPr>
        <p:spPr/>
        <p:txBody>
          <a:bodyPr/>
          <a:lstStyle/>
          <a:p>
            <a:fld id="{00000000-1234-1234-1234-123412341234}" type="slidenum">
              <a:rPr lang="en" smtClean="0"/>
              <a:pPr/>
              <a:t>10</a:t>
            </a:fld>
            <a:endParaRPr lang="en" dirty="0"/>
          </a:p>
        </p:txBody>
      </p:sp>
    </p:spTree>
    <p:extLst>
      <p:ext uri="{BB962C8B-B14F-4D97-AF65-F5344CB8AC3E}">
        <p14:creationId xmlns:p14="http://schemas.microsoft.com/office/powerpoint/2010/main" val="1703492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A51ED5-6DE2-7B4B-9E1E-8D3B4044606D}"/>
              </a:ext>
            </a:extLst>
          </p:cNvPr>
          <p:cNvSpPr>
            <a:spLocks noGrp="1"/>
          </p:cNvSpPr>
          <p:nvPr>
            <p:ph type="body" sz="quarter" idx="13"/>
          </p:nvPr>
        </p:nvSpPr>
        <p:spPr/>
        <p:txBody>
          <a:bodyPr/>
          <a:lstStyle/>
          <a:p>
            <a:r>
              <a:rPr lang="en-US" dirty="0"/>
              <a:t>Today’s Focus</a:t>
            </a:r>
          </a:p>
        </p:txBody>
      </p:sp>
      <p:sp>
        <p:nvSpPr>
          <p:cNvPr id="3" name="Text Placeholder 2">
            <a:extLst>
              <a:ext uri="{FF2B5EF4-FFF2-40B4-BE49-F238E27FC236}">
                <a16:creationId xmlns:a16="http://schemas.microsoft.com/office/drawing/2014/main" id="{38D93AAF-3250-7F44-8375-792B5549E4CD}"/>
              </a:ext>
            </a:extLst>
          </p:cNvPr>
          <p:cNvSpPr>
            <a:spLocks noGrp="1"/>
          </p:cNvSpPr>
          <p:nvPr>
            <p:ph type="body" sz="quarter" idx="14"/>
          </p:nvPr>
        </p:nvSpPr>
        <p:spPr/>
        <p:txBody>
          <a:bodyPr/>
          <a:lstStyle/>
          <a:p>
            <a:pPr marL="0" indent="0">
              <a:buNone/>
            </a:pPr>
            <a:r>
              <a:rPr lang="en-US" dirty="0"/>
              <a:t>Today we will focus on options 2 and 4</a:t>
            </a:r>
          </a:p>
          <a:p>
            <a:pPr>
              <a:buFontTx/>
              <a:buChar char="-"/>
            </a:pPr>
            <a:r>
              <a:rPr lang="en-US" dirty="0"/>
              <a:t>Remove the point adjustment after the target exit year</a:t>
            </a:r>
          </a:p>
          <a:p>
            <a:pPr>
              <a:buFontTx/>
              <a:buChar char="-"/>
            </a:pPr>
            <a:r>
              <a:rPr lang="en-US" dirty="0"/>
              <a:t>Award maximum points for achieving 70% progress toward or attainment of ELP </a:t>
            </a:r>
          </a:p>
          <a:p>
            <a:pPr marL="0" indent="0">
              <a:buNone/>
            </a:pPr>
            <a:r>
              <a:rPr lang="en-US" dirty="0"/>
              <a:t>Option 3 will be addressed at a later date.  This is a substantial research initiative and takes more time.</a:t>
            </a:r>
          </a:p>
        </p:txBody>
      </p:sp>
      <p:sp>
        <p:nvSpPr>
          <p:cNvPr id="4" name="Slide Number Placeholder 3">
            <a:extLst>
              <a:ext uri="{FF2B5EF4-FFF2-40B4-BE49-F238E27FC236}">
                <a16:creationId xmlns:a16="http://schemas.microsoft.com/office/drawing/2014/main" id="{E572DEF8-4E53-F74F-8BD0-4DE4E14C73CE}"/>
              </a:ext>
            </a:extLst>
          </p:cNvPr>
          <p:cNvSpPr>
            <a:spLocks noGrp="1"/>
          </p:cNvSpPr>
          <p:nvPr>
            <p:ph type="sldNum" idx="12"/>
          </p:nvPr>
        </p:nvSpPr>
        <p:spPr/>
        <p:txBody>
          <a:bodyPr/>
          <a:lstStyle/>
          <a:p>
            <a:fld id="{00000000-1234-1234-1234-123412341234}" type="slidenum">
              <a:rPr lang="en" smtClean="0"/>
              <a:pPr/>
              <a:t>11</a:t>
            </a:fld>
            <a:endParaRPr lang="en" dirty="0"/>
          </a:p>
        </p:txBody>
      </p:sp>
    </p:spTree>
    <p:extLst>
      <p:ext uri="{BB962C8B-B14F-4D97-AF65-F5344CB8AC3E}">
        <p14:creationId xmlns:p14="http://schemas.microsoft.com/office/powerpoint/2010/main" val="615466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12D57E-E2A7-AA47-8955-6C13DDF1292A}"/>
              </a:ext>
            </a:extLst>
          </p:cNvPr>
          <p:cNvSpPr>
            <a:spLocks noGrp="1"/>
          </p:cNvSpPr>
          <p:nvPr>
            <p:ph type="body" sz="quarter" idx="13"/>
          </p:nvPr>
        </p:nvSpPr>
        <p:spPr/>
        <p:txBody>
          <a:bodyPr/>
          <a:lstStyle/>
          <a:p>
            <a:r>
              <a:rPr lang="en-US" dirty="0"/>
              <a:t>EL Points – 700 Pt Schools</a:t>
            </a:r>
          </a:p>
        </p:txBody>
      </p:sp>
      <p:sp>
        <p:nvSpPr>
          <p:cNvPr id="4" name="Slide Number Placeholder 3">
            <a:extLst>
              <a:ext uri="{FF2B5EF4-FFF2-40B4-BE49-F238E27FC236}">
                <a16:creationId xmlns:a16="http://schemas.microsoft.com/office/drawing/2014/main" id="{5FFCC616-CCFE-AC49-829B-1DCC51D8F485}"/>
              </a:ext>
            </a:extLst>
          </p:cNvPr>
          <p:cNvSpPr>
            <a:spLocks noGrp="1"/>
          </p:cNvSpPr>
          <p:nvPr>
            <p:ph type="sldNum" idx="12"/>
          </p:nvPr>
        </p:nvSpPr>
        <p:spPr/>
        <p:txBody>
          <a:bodyPr/>
          <a:lstStyle/>
          <a:p>
            <a:fld id="{00000000-1234-1234-1234-123412341234}" type="slidenum">
              <a:rPr lang="en" smtClean="0"/>
              <a:pPr/>
              <a:t>12</a:t>
            </a:fld>
            <a:endParaRPr lang="en" dirty="0"/>
          </a:p>
        </p:txBody>
      </p:sp>
      <p:pic>
        <p:nvPicPr>
          <p:cNvPr id="9" name="Picture 8">
            <a:extLst>
              <a:ext uri="{FF2B5EF4-FFF2-40B4-BE49-F238E27FC236}">
                <a16:creationId xmlns:a16="http://schemas.microsoft.com/office/drawing/2014/main" id="{2322A656-BF4A-0840-A699-7853B8660C1A}"/>
              </a:ext>
            </a:extLst>
          </p:cNvPr>
          <p:cNvPicPr>
            <a:picLocks noChangeAspect="1"/>
          </p:cNvPicPr>
          <p:nvPr/>
        </p:nvPicPr>
        <p:blipFill>
          <a:blip r:embed="rId2"/>
          <a:stretch>
            <a:fillRect/>
          </a:stretch>
        </p:blipFill>
        <p:spPr>
          <a:xfrm>
            <a:off x="1029375" y="1365676"/>
            <a:ext cx="6819900" cy="2603500"/>
          </a:xfrm>
          <a:prstGeom prst="rect">
            <a:avLst/>
          </a:prstGeom>
        </p:spPr>
      </p:pic>
    </p:spTree>
    <p:extLst>
      <p:ext uri="{BB962C8B-B14F-4D97-AF65-F5344CB8AC3E}">
        <p14:creationId xmlns:p14="http://schemas.microsoft.com/office/powerpoint/2010/main" val="2902247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12D57E-E2A7-AA47-8955-6C13DDF1292A}"/>
              </a:ext>
            </a:extLst>
          </p:cNvPr>
          <p:cNvSpPr>
            <a:spLocks noGrp="1"/>
          </p:cNvSpPr>
          <p:nvPr>
            <p:ph type="body" sz="quarter" idx="13"/>
          </p:nvPr>
        </p:nvSpPr>
        <p:spPr/>
        <p:txBody>
          <a:bodyPr/>
          <a:lstStyle/>
          <a:p>
            <a:r>
              <a:rPr lang="en-US" dirty="0"/>
              <a:t>Overall Points - 700 Point Schools</a:t>
            </a:r>
          </a:p>
        </p:txBody>
      </p:sp>
      <p:sp>
        <p:nvSpPr>
          <p:cNvPr id="4" name="Slide Number Placeholder 3">
            <a:extLst>
              <a:ext uri="{FF2B5EF4-FFF2-40B4-BE49-F238E27FC236}">
                <a16:creationId xmlns:a16="http://schemas.microsoft.com/office/drawing/2014/main" id="{5FFCC616-CCFE-AC49-829B-1DCC51D8F485}"/>
              </a:ext>
            </a:extLst>
          </p:cNvPr>
          <p:cNvSpPr>
            <a:spLocks noGrp="1"/>
          </p:cNvSpPr>
          <p:nvPr>
            <p:ph type="sldNum" idx="12"/>
          </p:nvPr>
        </p:nvSpPr>
        <p:spPr/>
        <p:txBody>
          <a:bodyPr/>
          <a:lstStyle/>
          <a:p>
            <a:fld id="{00000000-1234-1234-1234-123412341234}" type="slidenum">
              <a:rPr lang="en" smtClean="0"/>
              <a:pPr/>
              <a:t>13</a:t>
            </a:fld>
            <a:endParaRPr lang="en" dirty="0"/>
          </a:p>
        </p:txBody>
      </p:sp>
      <p:pic>
        <p:nvPicPr>
          <p:cNvPr id="3" name="Picture 2">
            <a:extLst>
              <a:ext uri="{FF2B5EF4-FFF2-40B4-BE49-F238E27FC236}">
                <a16:creationId xmlns:a16="http://schemas.microsoft.com/office/drawing/2014/main" id="{EC6950F8-CBD1-B14E-85DC-E4D207F9FCD0}"/>
              </a:ext>
            </a:extLst>
          </p:cNvPr>
          <p:cNvPicPr>
            <a:picLocks noChangeAspect="1"/>
          </p:cNvPicPr>
          <p:nvPr/>
        </p:nvPicPr>
        <p:blipFill>
          <a:blip r:embed="rId2"/>
          <a:stretch>
            <a:fillRect/>
          </a:stretch>
        </p:blipFill>
        <p:spPr>
          <a:xfrm>
            <a:off x="1111925" y="1270000"/>
            <a:ext cx="6654800" cy="2603500"/>
          </a:xfrm>
          <a:prstGeom prst="rect">
            <a:avLst/>
          </a:prstGeom>
        </p:spPr>
      </p:pic>
    </p:spTree>
    <p:extLst>
      <p:ext uri="{BB962C8B-B14F-4D97-AF65-F5344CB8AC3E}">
        <p14:creationId xmlns:p14="http://schemas.microsoft.com/office/powerpoint/2010/main" val="2288660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12D57E-E2A7-AA47-8955-6C13DDF1292A}"/>
              </a:ext>
            </a:extLst>
          </p:cNvPr>
          <p:cNvSpPr>
            <a:spLocks noGrp="1"/>
          </p:cNvSpPr>
          <p:nvPr>
            <p:ph type="body" sz="quarter" idx="13"/>
          </p:nvPr>
        </p:nvSpPr>
        <p:spPr/>
        <p:txBody>
          <a:bodyPr/>
          <a:lstStyle/>
          <a:p>
            <a:r>
              <a:rPr lang="en-US" dirty="0"/>
              <a:t>Grades – 700 Point Schools</a:t>
            </a:r>
          </a:p>
        </p:txBody>
      </p:sp>
      <p:sp>
        <p:nvSpPr>
          <p:cNvPr id="4" name="Slide Number Placeholder 3">
            <a:extLst>
              <a:ext uri="{FF2B5EF4-FFF2-40B4-BE49-F238E27FC236}">
                <a16:creationId xmlns:a16="http://schemas.microsoft.com/office/drawing/2014/main" id="{5FFCC616-CCFE-AC49-829B-1DCC51D8F485}"/>
              </a:ext>
            </a:extLst>
          </p:cNvPr>
          <p:cNvSpPr>
            <a:spLocks noGrp="1"/>
          </p:cNvSpPr>
          <p:nvPr>
            <p:ph type="sldNum" idx="12"/>
          </p:nvPr>
        </p:nvSpPr>
        <p:spPr/>
        <p:txBody>
          <a:bodyPr/>
          <a:lstStyle/>
          <a:p>
            <a:fld id="{00000000-1234-1234-1234-123412341234}" type="slidenum">
              <a:rPr lang="en" smtClean="0"/>
              <a:pPr/>
              <a:t>14</a:t>
            </a:fld>
            <a:endParaRPr lang="en" dirty="0"/>
          </a:p>
        </p:txBody>
      </p:sp>
      <p:pic>
        <p:nvPicPr>
          <p:cNvPr id="3" name="Picture 2">
            <a:extLst>
              <a:ext uri="{FF2B5EF4-FFF2-40B4-BE49-F238E27FC236}">
                <a16:creationId xmlns:a16="http://schemas.microsoft.com/office/drawing/2014/main" id="{B1151A1D-2B8E-E648-B5A5-3249FF892C6D}"/>
              </a:ext>
            </a:extLst>
          </p:cNvPr>
          <p:cNvPicPr>
            <a:picLocks noChangeAspect="1"/>
          </p:cNvPicPr>
          <p:nvPr/>
        </p:nvPicPr>
        <p:blipFill>
          <a:blip r:embed="rId2"/>
          <a:stretch>
            <a:fillRect/>
          </a:stretch>
        </p:blipFill>
        <p:spPr>
          <a:xfrm>
            <a:off x="1035725" y="749641"/>
            <a:ext cx="6807200" cy="4254500"/>
          </a:xfrm>
          <a:prstGeom prst="rect">
            <a:avLst/>
          </a:prstGeom>
        </p:spPr>
      </p:pic>
    </p:spTree>
    <p:extLst>
      <p:ext uri="{BB962C8B-B14F-4D97-AF65-F5344CB8AC3E}">
        <p14:creationId xmlns:p14="http://schemas.microsoft.com/office/powerpoint/2010/main" val="552265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12D57E-E2A7-AA47-8955-6C13DDF1292A}"/>
              </a:ext>
            </a:extLst>
          </p:cNvPr>
          <p:cNvSpPr>
            <a:spLocks noGrp="1"/>
          </p:cNvSpPr>
          <p:nvPr>
            <p:ph type="body" sz="quarter" idx="13"/>
          </p:nvPr>
        </p:nvSpPr>
        <p:spPr/>
        <p:txBody>
          <a:bodyPr/>
          <a:lstStyle/>
          <a:p>
            <a:r>
              <a:rPr lang="en-US" dirty="0"/>
              <a:t>EL Points – 1000 Pt Schools</a:t>
            </a:r>
          </a:p>
        </p:txBody>
      </p:sp>
      <p:sp>
        <p:nvSpPr>
          <p:cNvPr id="4" name="Slide Number Placeholder 3">
            <a:extLst>
              <a:ext uri="{FF2B5EF4-FFF2-40B4-BE49-F238E27FC236}">
                <a16:creationId xmlns:a16="http://schemas.microsoft.com/office/drawing/2014/main" id="{5FFCC616-CCFE-AC49-829B-1DCC51D8F485}"/>
              </a:ext>
            </a:extLst>
          </p:cNvPr>
          <p:cNvSpPr>
            <a:spLocks noGrp="1"/>
          </p:cNvSpPr>
          <p:nvPr>
            <p:ph type="sldNum" idx="12"/>
          </p:nvPr>
        </p:nvSpPr>
        <p:spPr/>
        <p:txBody>
          <a:bodyPr/>
          <a:lstStyle/>
          <a:p>
            <a:fld id="{00000000-1234-1234-1234-123412341234}" type="slidenum">
              <a:rPr lang="en" smtClean="0"/>
              <a:pPr/>
              <a:t>15</a:t>
            </a:fld>
            <a:endParaRPr lang="en" dirty="0"/>
          </a:p>
        </p:txBody>
      </p:sp>
      <p:pic>
        <p:nvPicPr>
          <p:cNvPr id="3" name="Picture 2">
            <a:extLst>
              <a:ext uri="{FF2B5EF4-FFF2-40B4-BE49-F238E27FC236}">
                <a16:creationId xmlns:a16="http://schemas.microsoft.com/office/drawing/2014/main" id="{E23DD0F0-C921-4A47-BB47-CC1A1E72B92E}"/>
              </a:ext>
            </a:extLst>
          </p:cNvPr>
          <p:cNvPicPr>
            <a:picLocks noChangeAspect="1"/>
          </p:cNvPicPr>
          <p:nvPr/>
        </p:nvPicPr>
        <p:blipFill>
          <a:blip r:embed="rId2"/>
          <a:stretch>
            <a:fillRect/>
          </a:stretch>
        </p:blipFill>
        <p:spPr>
          <a:xfrm>
            <a:off x="814177" y="1293990"/>
            <a:ext cx="6832600" cy="2781300"/>
          </a:xfrm>
          <a:prstGeom prst="rect">
            <a:avLst/>
          </a:prstGeom>
        </p:spPr>
      </p:pic>
    </p:spTree>
    <p:extLst>
      <p:ext uri="{BB962C8B-B14F-4D97-AF65-F5344CB8AC3E}">
        <p14:creationId xmlns:p14="http://schemas.microsoft.com/office/powerpoint/2010/main" val="3842984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12D57E-E2A7-AA47-8955-6C13DDF1292A}"/>
              </a:ext>
            </a:extLst>
          </p:cNvPr>
          <p:cNvSpPr>
            <a:spLocks noGrp="1"/>
          </p:cNvSpPr>
          <p:nvPr>
            <p:ph type="body" sz="quarter" idx="13"/>
          </p:nvPr>
        </p:nvSpPr>
        <p:spPr/>
        <p:txBody>
          <a:bodyPr/>
          <a:lstStyle/>
          <a:p>
            <a:r>
              <a:rPr lang="en-US" dirty="0"/>
              <a:t>Overall Points - 1000 Point Schools</a:t>
            </a:r>
          </a:p>
        </p:txBody>
      </p:sp>
      <p:sp>
        <p:nvSpPr>
          <p:cNvPr id="4" name="Slide Number Placeholder 3">
            <a:extLst>
              <a:ext uri="{FF2B5EF4-FFF2-40B4-BE49-F238E27FC236}">
                <a16:creationId xmlns:a16="http://schemas.microsoft.com/office/drawing/2014/main" id="{5FFCC616-CCFE-AC49-829B-1DCC51D8F485}"/>
              </a:ext>
            </a:extLst>
          </p:cNvPr>
          <p:cNvSpPr>
            <a:spLocks noGrp="1"/>
          </p:cNvSpPr>
          <p:nvPr>
            <p:ph type="sldNum" idx="12"/>
          </p:nvPr>
        </p:nvSpPr>
        <p:spPr/>
        <p:txBody>
          <a:bodyPr/>
          <a:lstStyle/>
          <a:p>
            <a:fld id="{00000000-1234-1234-1234-123412341234}" type="slidenum">
              <a:rPr lang="en" smtClean="0"/>
              <a:pPr/>
              <a:t>16</a:t>
            </a:fld>
            <a:endParaRPr lang="en" dirty="0"/>
          </a:p>
        </p:txBody>
      </p:sp>
      <p:pic>
        <p:nvPicPr>
          <p:cNvPr id="3" name="Picture 2">
            <a:extLst>
              <a:ext uri="{FF2B5EF4-FFF2-40B4-BE49-F238E27FC236}">
                <a16:creationId xmlns:a16="http://schemas.microsoft.com/office/drawing/2014/main" id="{99E616E5-B9DF-C844-9D35-86E9F01A9C15}"/>
              </a:ext>
            </a:extLst>
          </p:cNvPr>
          <p:cNvPicPr>
            <a:picLocks noChangeAspect="1"/>
          </p:cNvPicPr>
          <p:nvPr/>
        </p:nvPicPr>
        <p:blipFill>
          <a:blip r:embed="rId2"/>
          <a:stretch>
            <a:fillRect/>
          </a:stretch>
        </p:blipFill>
        <p:spPr>
          <a:xfrm>
            <a:off x="1105575" y="1258983"/>
            <a:ext cx="6667500" cy="2603500"/>
          </a:xfrm>
          <a:prstGeom prst="rect">
            <a:avLst/>
          </a:prstGeom>
        </p:spPr>
      </p:pic>
    </p:spTree>
    <p:extLst>
      <p:ext uri="{BB962C8B-B14F-4D97-AF65-F5344CB8AC3E}">
        <p14:creationId xmlns:p14="http://schemas.microsoft.com/office/powerpoint/2010/main" val="130424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12D57E-E2A7-AA47-8955-6C13DDF1292A}"/>
              </a:ext>
            </a:extLst>
          </p:cNvPr>
          <p:cNvSpPr>
            <a:spLocks noGrp="1"/>
          </p:cNvSpPr>
          <p:nvPr>
            <p:ph type="body" sz="quarter" idx="13"/>
          </p:nvPr>
        </p:nvSpPr>
        <p:spPr/>
        <p:txBody>
          <a:bodyPr/>
          <a:lstStyle/>
          <a:p>
            <a:r>
              <a:rPr lang="en-US" dirty="0"/>
              <a:t>Grades – 1000 Point Schools</a:t>
            </a:r>
          </a:p>
        </p:txBody>
      </p:sp>
      <p:sp>
        <p:nvSpPr>
          <p:cNvPr id="4" name="Slide Number Placeholder 3">
            <a:extLst>
              <a:ext uri="{FF2B5EF4-FFF2-40B4-BE49-F238E27FC236}">
                <a16:creationId xmlns:a16="http://schemas.microsoft.com/office/drawing/2014/main" id="{5FFCC616-CCFE-AC49-829B-1DCC51D8F485}"/>
              </a:ext>
            </a:extLst>
          </p:cNvPr>
          <p:cNvSpPr>
            <a:spLocks noGrp="1"/>
          </p:cNvSpPr>
          <p:nvPr>
            <p:ph type="sldNum" idx="12"/>
          </p:nvPr>
        </p:nvSpPr>
        <p:spPr/>
        <p:txBody>
          <a:bodyPr/>
          <a:lstStyle/>
          <a:p>
            <a:fld id="{00000000-1234-1234-1234-123412341234}" type="slidenum">
              <a:rPr lang="en" smtClean="0"/>
              <a:pPr/>
              <a:t>17</a:t>
            </a:fld>
            <a:endParaRPr lang="en" dirty="0"/>
          </a:p>
        </p:txBody>
      </p:sp>
      <p:pic>
        <p:nvPicPr>
          <p:cNvPr id="5" name="Picture 4">
            <a:extLst>
              <a:ext uri="{FF2B5EF4-FFF2-40B4-BE49-F238E27FC236}">
                <a16:creationId xmlns:a16="http://schemas.microsoft.com/office/drawing/2014/main" id="{949A0438-7AF8-BE4A-9822-E142392BC803}"/>
              </a:ext>
            </a:extLst>
          </p:cNvPr>
          <p:cNvPicPr>
            <a:picLocks noChangeAspect="1"/>
          </p:cNvPicPr>
          <p:nvPr/>
        </p:nvPicPr>
        <p:blipFill>
          <a:blip r:embed="rId2"/>
          <a:stretch>
            <a:fillRect/>
          </a:stretch>
        </p:blipFill>
        <p:spPr>
          <a:xfrm>
            <a:off x="1124192" y="877319"/>
            <a:ext cx="6077855" cy="4009987"/>
          </a:xfrm>
          <a:prstGeom prst="rect">
            <a:avLst/>
          </a:prstGeom>
        </p:spPr>
      </p:pic>
    </p:spTree>
    <p:extLst>
      <p:ext uri="{BB962C8B-B14F-4D97-AF65-F5344CB8AC3E}">
        <p14:creationId xmlns:p14="http://schemas.microsoft.com/office/powerpoint/2010/main" val="4262126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12D57E-E2A7-AA47-8955-6C13DDF1292A}"/>
              </a:ext>
            </a:extLst>
          </p:cNvPr>
          <p:cNvSpPr>
            <a:spLocks noGrp="1"/>
          </p:cNvSpPr>
          <p:nvPr>
            <p:ph type="body" sz="quarter" idx="13"/>
          </p:nvPr>
        </p:nvSpPr>
        <p:spPr/>
        <p:txBody>
          <a:bodyPr/>
          <a:lstStyle/>
          <a:p>
            <a:r>
              <a:rPr lang="en-US" dirty="0"/>
              <a:t>EL Points – Districts</a:t>
            </a:r>
          </a:p>
        </p:txBody>
      </p:sp>
      <p:sp>
        <p:nvSpPr>
          <p:cNvPr id="4" name="Slide Number Placeholder 3">
            <a:extLst>
              <a:ext uri="{FF2B5EF4-FFF2-40B4-BE49-F238E27FC236}">
                <a16:creationId xmlns:a16="http://schemas.microsoft.com/office/drawing/2014/main" id="{5FFCC616-CCFE-AC49-829B-1DCC51D8F485}"/>
              </a:ext>
            </a:extLst>
          </p:cNvPr>
          <p:cNvSpPr>
            <a:spLocks noGrp="1"/>
          </p:cNvSpPr>
          <p:nvPr>
            <p:ph type="sldNum" idx="12"/>
          </p:nvPr>
        </p:nvSpPr>
        <p:spPr/>
        <p:txBody>
          <a:bodyPr/>
          <a:lstStyle/>
          <a:p>
            <a:fld id="{00000000-1234-1234-1234-123412341234}" type="slidenum">
              <a:rPr lang="en" smtClean="0"/>
              <a:pPr/>
              <a:t>18</a:t>
            </a:fld>
            <a:endParaRPr lang="en" dirty="0"/>
          </a:p>
        </p:txBody>
      </p:sp>
      <p:pic>
        <p:nvPicPr>
          <p:cNvPr id="3" name="Picture 2">
            <a:extLst>
              <a:ext uri="{FF2B5EF4-FFF2-40B4-BE49-F238E27FC236}">
                <a16:creationId xmlns:a16="http://schemas.microsoft.com/office/drawing/2014/main" id="{5E90F408-3603-9748-85E6-AB09EFCA3839}"/>
              </a:ext>
            </a:extLst>
          </p:cNvPr>
          <p:cNvPicPr>
            <a:picLocks noChangeAspect="1"/>
          </p:cNvPicPr>
          <p:nvPr/>
        </p:nvPicPr>
        <p:blipFill>
          <a:blip r:embed="rId2"/>
          <a:stretch>
            <a:fillRect/>
          </a:stretch>
        </p:blipFill>
        <p:spPr>
          <a:xfrm>
            <a:off x="852659" y="1270000"/>
            <a:ext cx="6667500" cy="2603500"/>
          </a:xfrm>
          <a:prstGeom prst="rect">
            <a:avLst/>
          </a:prstGeom>
        </p:spPr>
      </p:pic>
    </p:spTree>
    <p:extLst>
      <p:ext uri="{BB962C8B-B14F-4D97-AF65-F5344CB8AC3E}">
        <p14:creationId xmlns:p14="http://schemas.microsoft.com/office/powerpoint/2010/main" val="1156925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12D57E-E2A7-AA47-8955-6C13DDF1292A}"/>
              </a:ext>
            </a:extLst>
          </p:cNvPr>
          <p:cNvSpPr>
            <a:spLocks noGrp="1"/>
          </p:cNvSpPr>
          <p:nvPr>
            <p:ph type="body" sz="quarter" idx="13"/>
          </p:nvPr>
        </p:nvSpPr>
        <p:spPr/>
        <p:txBody>
          <a:bodyPr/>
          <a:lstStyle/>
          <a:p>
            <a:r>
              <a:rPr lang="en-US" dirty="0"/>
              <a:t>Overall Points - Districts</a:t>
            </a:r>
          </a:p>
        </p:txBody>
      </p:sp>
      <p:sp>
        <p:nvSpPr>
          <p:cNvPr id="4" name="Slide Number Placeholder 3">
            <a:extLst>
              <a:ext uri="{FF2B5EF4-FFF2-40B4-BE49-F238E27FC236}">
                <a16:creationId xmlns:a16="http://schemas.microsoft.com/office/drawing/2014/main" id="{5FFCC616-CCFE-AC49-829B-1DCC51D8F485}"/>
              </a:ext>
            </a:extLst>
          </p:cNvPr>
          <p:cNvSpPr>
            <a:spLocks noGrp="1"/>
          </p:cNvSpPr>
          <p:nvPr>
            <p:ph type="sldNum" idx="12"/>
          </p:nvPr>
        </p:nvSpPr>
        <p:spPr/>
        <p:txBody>
          <a:bodyPr/>
          <a:lstStyle/>
          <a:p>
            <a:fld id="{00000000-1234-1234-1234-123412341234}" type="slidenum">
              <a:rPr lang="en" smtClean="0"/>
              <a:pPr/>
              <a:t>19</a:t>
            </a:fld>
            <a:endParaRPr lang="en" dirty="0"/>
          </a:p>
        </p:txBody>
      </p:sp>
      <p:pic>
        <p:nvPicPr>
          <p:cNvPr id="3" name="Picture 2">
            <a:extLst>
              <a:ext uri="{FF2B5EF4-FFF2-40B4-BE49-F238E27FC236}">
                <a16:creationId xmlns:a16="http://schemas.microsoft.com/office/drawing/2014/main" id="{CDEB9BB2-CB13-9948-A02D-0884AB86073C}"/>
              </a:ext>
            </a:extLst>
          </p:cNvPr>
          <p:cNvPicPr>
            <a:picLocks noChangeAspect="1"/>
          </p:cNvPicPr>
          <p:nvPr/>
        </p:nvPicPr>
        <p:blipFill>
          <a:blip r:embed="rId2"/>
          <a:stretch>
            <a:fillRect/>
          </a:stretch>
        </p:blipFill>
        <p:spPr>
          <a:xfrm>
            <a:off x="1029375" y="1382890"/>
            <a:ext cx="6819900" cy="2603500"/>
          </a:xfrm>
          <a:prstGeom prst="rect">
            <a:avLst/>
          </a:prstGeom>
        </p:spPr>
      </p:pic>
    </p:spTree>
    <p:extLst>
      <p:ext uri="{BB962C8B-B14F-4D97-AF65-F5344CB8AC3E}">
        <p14:creationId xmlns:p14="http://schemas.microsoft.com/office/powerpoint/2010/main" val="3362642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grpSp>
        <p:nvGrpSpPr>
          <p:cNvPr id="71" name="Shape 71"/>
          <p:cNvGrpSpPr/>
          <p:nvPr/>
        </p:nvGrpSpPr>
        <p:grpSpPr>
          <a:xfrm>
            <a:off x="1809800" y="1093075"/>
            <a:ext cx="5961600" cy="1381675"/>
            <a:chOff x="2155925" y="552050"/>
            <a:chExt cx="5961600" cy="1381675"/>
          </a:xfrm>
        </p:grpSpPr>
        <p:sp>
          <p:nvSpPr>
            <p:cNvPr id="72" name="Shape 72"/>
            <p:cNvSpPr txBox="1"/>
            <p:nvPr/>
          </p:nvSpPr>
          <p:spPr>
            <a:xfrm>
              <a:off x="2155925" y="813525"/>
              <a:ext cx="5961600" cy="1120200"/>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1600" dirty="0">
                  <a:solidFill>
                    <a:schemeClr val="bg2"/>
                  </a:solidFill>
                  <a:latin typeface="Open Sans"/>
                  <a:ea typeface="Open Sans"/>
                  <a:cs typeface="Open Sans"/>
                  <a:sym typeface="Open Sans"/>
                </a:rPr>
                <a:t>To create a world-class educational system that gives students the knowledge and skills to be successful in college and the workforce, and to flourish as parents and citizens</a:t>
              </a:r>
            </a:p>
          </p:txBody>
        </p:sp>
        <p:sp>
          <p:nvSpPr>
            <p:cNvPr id="73" name="Shape 73"/>
            <p:cNvSpPr txBox="1"/>
            <p:nvPr/>
          </p:nvSpPr>
          <p:spPr>
            <a:xfrm>
              <a:off x="2155925" y="552050"/>
              <a:ext cx="1260900" cy="280200"/>
            </a:xfrm>
            <a:prstGeom prst="rect">
              <a:avLst/>
            </a:prstGeom>
            <a:noFill/>
            <a:ln>
              <a:noFill/>
            </a:ln>
          </p:spPr>
          <p:txBody>
            <a:bodyPr lIns="91425" tIns="91425" rIns="91425" bIns="91425" anchor="t" anchorCtr="0">
              <a:noAutofit/>
            </a:bodyPr>
            <a:lstStyle/>
            <a:p>
              <a:pPr lvl="0">
                <a:spcBef>
                  <a:spcPts val="0"/>
                </a:spcBef>
                <a:buNone/>
              </a:pPr>
              <a:r>
                <a:rPr lang="en" sz="1800" b="1" dirty="0">
                  <a:solidFill>
                    <a:srgbClr val="0B5394"/>
                  </a:solidFill>
                  <a:latin typeface="+mj-lt"/>
                  <a:ea typeface="Open Sans"/>
                  <a:cs typeface="Open Sans"/>
                  <a:sym typeface="Open Sans"/>
                </a:rPr>
                <a:t>VISION</a:t>
              </a:r>
            </a:p>
          </p:txBody>
        </p:sp>
        <p:cxnSp>
          <p:nvCxnSpPr>
            <p:cNvPr id="74" name="Shape 74"/>
            <p:cNvCxnSpPr>
              <a:cxnSpLocks/>
            </p:cNvCxnSpPr>
            <p:nvPr/>
          </p:nvCxnSpPr>
          <p:spPr>
            <a:xfrm>
              <a:off x="3055375" y="781925"/>
              <a:ext cx="4729950" cy="0"/>
            </a:xfrm>
            <a:prstGeom prst="straightConnector1">
              <a:avLst/>
            </a:prstGeom>
            <a:noFill/>
            <a:ln w="19050" cap="flat" cmpd="sng">
              <a:solidFill>
                <a:srgbClr val="CC0000"/>
              </a:solidFill>
              <a:prstDash val="solid"/>
              <a:round/>
              <a:headEnd type="none" w="lg" len="lg"/>
              <a:tailEnd type="none" w="lg" len="lg"/>
            </a:ln>
          </p:spPr>
        </p:cxnSp>
      </p:grpSp>
      <p:grpSp>
        <p:nvGrpSpPr>
          <p:cNvPr id="75" name="Shape 75"/>
          <p:cNvGrpSpPr/>
          <p:nvPr/>
        </p:nvGrpSpPr>
        <p:grpSpPr>
          <a:xfrm>
            <a:off x="1809800" y="2665300"/>
            <a:ext cx="5685900" cy="1217048"/>
            <a:chOff x="2135575" y="2575625"/>
            <a:chExt cx="5685900" cy="1217048"/>
          </a:xfrm>
        </p:grpSpPr>
        <p:sp>
          <p:nvSpPr>
            <p:cNvPr id="76" name="Shape 76"/>
            <p:cNvSpPr txBox="1"/>
            <p:nvPr/>
          </p:nvSpPr>
          <p:spPr>
            <a:xfrm>
              <a:off x="2135575" y="2835073"/>
              <a:ext cx="5685900" cy="957600"/>
            </a:xfrm>
            <a:prstGeom prst="rect">
              <a:avLst/>
            </a:prstGeom>
            <a:noFill/>
            <a:ln>
              <a:noFill/>
            </a:ln>
          </p:spPr>
          <p:txBody>
            <a:bodyPr lIns="91425" tIns="91425" rIns="91425" bIns="91425" anchor="ctr" anchorCtr="0">
              <a:noAutofit/>
            </a:bodyPr>
            <a:lstStyle/>
            <a:p>
              <a:pPr lvl="0" rtl="0">
                <a:lnSpc>
                  <a:spcPct val="115000"/>
                </a:lnSpc>
                <a:spcBef>
                  <a:spcPts val="500"/>
                </a:spcBef>
                <a:buNone/>
              </a:pPr>
              <a:r>
                <a:rPr lang="en" sz="1600" dirty="0">
                  <a:solidFill>
                    <a:schemeClr val="bg2"/>
                  </a:solidFill>
                  <a:latin typeface="Open Sans"/>
                  <a:ea typeface="Open Sans"/>
                  <a:cs typeface="Open Sans"/>
                  <a:sym typeface="Open Sans"/>
                </a:rPr>
                <a:t>To provide leadership through the development of policy and accountability systems so that all students are prepared to compete in the global community</a:t>
              </a:r>
            </a:p>
          </p:txBody>
        </p:sp>
        <p:sp>
          <p:nvSpPr>
            <p:cNvPr id="77" name="Shape 77"/>
            <p:cNvSpPr txBox="1"/>
            <p:nvPr/>
          </p:nvSpPr>
          <p:spPr>
            <a:xfrm>
              <a:off x="2135575" y="2575625"/>
              <a:ext cx="1260900" cy="280200"/>
            </a:xfrm>
            <a:prstGeom prst="rect">
              <a:avLst/>
            </a:prstGeom>
            <a:noFill/>
            <a:ln>
              <a:noFill/>
            </a:ln>
          </p:spPr>
          <p:txBody>
            <a:bodyPr lIns="91425" tIns="91425" rIns="91425" bIns="91425" anchor="t" anchorCtr="0">
              <a:noAutofit/>
            </a:bodyPr>
            <a:lstStyle/>
            <a:p>
              <a:pPr lvl="0" rtl="0">
                <a:spcBef>
                  <a:spcPts val="0"/>
                </a:spcBef>
                <a:buNone/>
              </a:pPr>
              <a:r>
                <a:rPr lang="en" sz="1800" b="1" dirty="0">
                  <a:solidFill>
                    <a:srgbClr val="0B5394"/>
                  </a:solidFill>
                  <a:latin typeface="+mj-lt"/>
                  <a:ea typeface="Open Sans"/>
                  <a:cs typeface="Open Sans"/>
                  <a:sym typeface="Open Sans"/>
                </a:rPr>
                <a:t>MISSION</a:t>
              </a:r>
            </a:p>
          </p:txBody>
        </p:sp>
        <p:cxnSp>
          <p:nvCxnSpPr>
            <p:cNvPr id="78" name="Shape 78"/>
            <p:cNvCxnSpPr>
              <a:cxnSpLocks/>
            </p:cNvCxnSpPr>
            <p:nvPr/>
          </p:nvCxnSpPr>
          <p:spPr>
            <a:xfrm>
              <a:off x="3240675" y="2820325"/>
              <a:ext cx="4524300" cy="0"/>
            </a:xfrm>
            <a:prstGeom prst="straightConnector1">
              <a:avLst/>
            </a:prstGeom>
            <a:noFill/>
            <a:ln w="19050" cap="flat" cmpd="sng">
              <a:solidFill>
                <a:srgbClr val="CC0000"/>
              </a:solidFill>
              <a:prstDash val="solid"/>
              <a:round/>
              <a:headEnd type="none" w="lg" len="lg"/>
              <a:tailEnd type="none" w="lg" len="lg"/>
            </a:ln>
          </p:spPr>
        </p:cxnSp>
      </p:grpSp>
      <p:pic>
        <p:nvPicPr>
          <p:cNvPr id="79" name="Shape 79"/>
          <p:cNvPicPr preferRelativeResize="0"/>
          <p:nvPr/>
        </p:nvPicPr>
        <p:blipFill>
          <a:blip r:embed="rId3">
            <a:alphaModFix/>
          </a:blip>
          <a:stretch>
            <a:fillRect/>
          </a:stretch>
        </p:blipFill>
        <p:spPr>
          <a:xfrm>
            <a:off x="133550" y="4548250"/>
            <a:ext cx="1014449" cy="489950"/>
          </a:xfrm>
          <a:prstGeom prst="rect">
            <a:avLst/>
          </a:prstGeom>
          <a:noFill/>
          <a:ln>
            <a:noFill/>
          </a:ln>
        </p:spPr>
      </p:pic>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2</a:t>
            </a:fld>
            <a:endParaRPr lang="en"/>
          </a:p>
        </p:txBody>
      </p:sp>
    </p:spTree>
    <p:extLst>
      <p:ext uri="{BB962C8B-B14F-4D97-AF65-F5344CB8AC3E}">
        <p14:creationId xmlns:p14="http://schemas.microsoft.com/office/powerpoint/2010/main" val="45218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12D57E-E2A7-AA47-8955-6C13DDF1292A}"/>
              </a:ext>
            </a:extLst>
          </p:cNvPr>
          <p:cNvSpPr>
            <a:spLocks noGrp="1"/>
          </p:cNvSpPr>
          <p:nvPr>
            <p:ph type="body" sz="quarter" idx="13"/>
          </p:nvPr>
        </p:nvSpPr>
        <p:spPr/>
        <p:txBody>
          <a:bodyPr/>
          <a:lstStyle/>
          <a:p>
            <a:r>
              <a:rPr lang="en-US" dirty="0"/>
              <a:t>Grades – Districts</a:t>
            </a:r>
          </a:p>
        </p:txBody>
      </p:sp>
      <p:sp>
        <p:nvSpPr>
          <p:cNvPr id="4" name="Slide Number Placeholder 3">
            <a:extLst>
              <a:ext uri="{FF2B5EF4-FFF2-40B4-BE49-F238E27FC236}">
                <a16:creationId xmlns:a16="http://schemas.microsoft.com/office/drawing/2014/main" id="{5FFCC616-CCFE-AC49-829B-1DCC51D8F485}"/>
              </a:ext>
            </a:extLst>
          </p:cNvPr>
          <p:cNvSpPr>
            <a:spLocks noGrp="1"/>
          </p:cNvSpPr>
          <p:nvPr>
            <p:ph type="sldNum" idx="12"/>
          </p:nvPr>
        </p:nvSpPr>
        <p:spPr/>
        <p:txBody>
          <a:bodyPr/>
          <a:lstStyle/>
          <a:p>
            <a:fld id="{00000000-1234-1234-1234-123412341234}" type="slidenum">
              <a:rPr lang="en" smtClean="0"/>
              <a:pPr/>
              <a:t>20</a:t>
            </a:fld>
            <a:endParaRPr lang="en" dirty="0"/>
          </a:p>
        </p:txBody>
      </p:sp>
      <p:pic>
        <p:nvPicPr>
          <p:cNvPr id="5" name="Picture 4">
            <a:extLst>
              <a:ext uri="{FF2B5EF4-FFF2-40B4-BE49-F238E27FC236}">
                <a16:creationId xmlns:a16="http://schemas.microsoft.com/office/drawing/2014/main" id="{AEFED524-90C7-774B-BD0A-D659A374EBCD}"/>
              </a:ext>
            </a:extLst>
          </p:cNvPr>
          <p:cNvPicPr>
            <a:picLocks noChangeAspect="1"/>
          </p:cNvPicPr>
          <p:nvPr/>
        </p:nvPicPr>
        <p:blipFill>
          <a:blip r:embed="rId2"/>
          <a:stretch>
            <a:fillRect/>
          </a:stretch>
        </p:blipFill>
        <p:spPr>
          <a:xfrm>
            <a:off x="870332" y="812646"/>
            <a:ext cx="6370733" cy="3727399"/>
          </a:xfrm>
          <a:prstGeom prst="rect">
            <a:avLst/>
          </a:prstGeom>
        </p:spPr>
      </p:pic>
    </p:spTree>
    <p:extLst>
      <p:ext uri="{BB962C8B-B14F-4D97-AF65-F5344CB8AC3E}">
        <p14:creationId xmlns:p14="http://schemas.microsoft.com/office/powerpoint/2010/main" val="2593484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01638" y="1701800"/>
            <a:ext cx="5579284" cy="869950"/>
          </a:xfrm>
        </p:spPr>
        <p:txBody>
          <a:bodyPr/>
          <a:lstStyle/>
          <a:p>
            <a:r>
              <a:rPr lang="en-US" sz="3200" dirty="0"/>
              <a:t>Alternative Schools/ Special Populations</a:t>
            </a:r>
          </a:p>
        </p:txBody>
      </p:sp>
      <p:sp>
        <p:nvSpPr>
          <p:cNvPr id="3" name="Slide Number Placeholder 2"/>
          <p:cNvSpPr>
            <a:spLocks noGrp="1"/>
          </p:cNvSpPr>
          <p:nvPr>
            <p:ph type="sldNum" idx="12"/>
          </p:nvPr>
        </p:nvSpPr>
        <p:spPr>
          <a:xfrm>
            <a:off x="8481083" y="4899418"/>
            <a:ext cx="548700" cy="233671"/>
          </a:xfrm>
        </p:spPr>
        <p:txBody>
          <a:bodyPr/>
          <a:lstStyle/>
          <a:p>
            <a:fld id="{00000000-1234-1234-1234-123412341234}" type="slidenum">
              <a:rPr lang="en" smtClean="0"/>
              <a:pPr/>
              <a:t>21</a:t>
            </a:fld>
            <a:endParaRPr lang="en" dirty="0"/>
          </a:p>
        </p:txBody>
      </p:sp>
    </p:spTree>
    <p:extLst>
      <p:ext uri="{BB962C8B-B14F-4D97-AF65-F5344CB8AC3E}">
        <p14:creationId xmlns:p14="http://schemas.microsoft.com/office/powerpoint/2010/main" val="1411938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755A1F53-15EC-4933-AB35-1994D577091C}"/>
              </a:ext>
            </a:extLst>
          </p:cNvPr>
          <p:cNvSpPr>
            <a:spLocks noGrp="1"/>
          </p:cNvSpPr>
          <p:nvPr>
            <p:ph type="body" sz="quarter" idx="13"/>
          </p:nvPr>
        </p:nvSpPr>
        <p:spPr/>
        <p:txBody>
          <a:bodyPr/>
          <a:lstStyle/>
          <a:p>
            <a:r>
              <a:rPr lang="en-US" dirty="0"/>
              <a:t>Development Centers</a:t>
            </a:r>
          </a:p>
        </p:txBody>
      </p:sp>
      <p:sp>
        <p:nvSpPr>
          <p:cNvPr id="12" name="Text Placeholder 11">
            <a:extLst>
              <a:ext uri="{FF2B5EF4-FFF2-40B4-BE49-F238E27FC236}">
                <a16:creationId xmlns:a16="http://schemas.microsoft.com/office/drawing/2014/main" id="{207F8E17-2D24-48FD-8F10-0FC81566F766}"/>
              </a:ext>
            </a:extLst>
          </p:cNvPr>
          <p:cNvSpPr>
            <a:spLocks noGrp="1"/>
          </p:cNvSpPr>
          <p:nvPr>
            <p:ph type="body" sz="quarter" idx="14"/>
          </p:nvPr>
        </p:nvSpPr>
        <p:spPr/>
        <p:txBody>
          <a:bodyPr/>
          <a:lstStyle/>
          <a:p>
            <a:r>
              <a:rPr lang="en-US" dirty="0"/>
              <a:t>Edit Business Rule 21 to exclude “Development Centers” authorized in Miss Code Ann. §37-23-91 from performance classifications.  </a:t>
            </a:r>
          </a:p>
          <a:p>
            <a:r>
              <a:rPr lang="en-US" dirty="0"/>
              <a:t>Scores will be attributed back to school/district of residency. </a:t>
            </a:r>
          </a:p>
        </p:txBody>
      </p:sp>
      <p:sp>
        <p:nvSpPr>
          <p:cNvPr id="5" name="Slide Number Placeholder 4">
            <a:extLst>
              <a:ext uri="{FF2B5EF4-FFF2-40B4-BE49-F238E27FC236}">
                <a16:creationId xmlns:a16="http://schemas.microsoft.com/office/drawing/2014/main" id="{2C48B2BB-5709-4701-A1EA-065601B82534}"/>
              </a:ext>
            </a:extLst>
          </p:cNvPr>
          <p:cNvSpPr>
            <a:spLocks noGrp="1"/>
          </p:cNvSpPr>
          <p:nvPr>
            <p:ph type="sldNum" idx="12"/>
          </p:nvPr>
        </p:nvSpPr>
        <p:spPr/>
        <p:txBody>
          <a:bodyPr/>
          <a:lstStyle/>
          <a:p>
            <a:fld id="{00000000-1234-1234-1234-123412341234}" type="slidenum">
              <a:rPr lang="en" smtClean="0"/>
              <a:pPr/>
              <a:t>22</a:t>
            </a:fld>
            <a:endParaRPr lang="en" dirty="0"/>
          </a:p>
        </p:txBody>
      </p:sp>
    </p:spTree>
    <p:extLst>
      <p:ext uri="{BB962C8B-B14F-4D97-AF65-F5344CB8AC3E}">
        <p14:creationId xmlns:p14="http://schemas.microsoft.com/office/powerpoint/2010/main" val="2925607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FDD509-BD88-4A40-88EB-09CABA8285D2}"/>
              </a:ext>
            </a:extLst>
          </p:cNvPr>
          <p:cNvSpPr>
            <a:spLocks noGrp="1"/>
          </p:cNvSpPr>
          <p:nvPr>
            <p:ph type="body" sz="quarter" idx="13"/>
          </p:nvPr>
        </p:nvSpPr>
        <p:spPr/>
        <p:txBody>
          <a:bodyPr/>
          <a:lstStyle/>
          <a:p>
            <a:r>
              <a:rPr lang="en-US" dirty="0"/>
              <a:t>Change to Business Rule 21</a:t>
            </a:r>
          </a:p>
        </p:txBody>
      </p:sp>
      <p:pic>
        <p:nvPicPr>
          <p:cNvPr id="5" name="Picture 4">
            <a:extLst>
              <a:ext uri="{FF2B5EF4-FFF2-40B4-BE49-F238E27FC236}">
                <a16:creationId xmlns:a16="http://schemas.microsoft.com/office/drawing/2014/main" id="{0FCF712E-E352-4D4B-B03F-4F15FE832693}"/>
              </a:ext>
            </a:extLst>
          </p:cNvPr>
          <p:cNvPicPr>
            <a:picLocks noChangeAspect="1"/>
          </p:cNvPicPr>
          <p:nvPr/>
        </p:nvPicPr>
        <p:blipFill>
          <a:blip r:embed="rId2"/>
          <a:stretch>
            <a:fillRect/>
          </a:stretch>
        </p:blipFill>
        <p:spPr>
          <a:xfrm>
            <a:off x="369818" y="1724891"/>
            <a:ext cx="7940319" cy="1600199"/>
          </a:xfrm>
          <a:prstGeom prst="rect">
            <a:avLst/>
          </a:prstGeom>
        </p:spPr>
      </p:pic>
      <p:sp>
        <p:nvSpPr>
          <p:cNvPr id="4" name="Slide Number Placeholder 3">
            <a:extLst>
              <a:ext uri="{FF2B5EF4-FFF2-40B4-BE49-F238E27FC236}">
                <a16:creationId xmlns:a16="http://schemas.microsoft.com/office/drawing/2014/main" id="{62804ACE-6355-4D64-9907-00F6813500E3}"/>
              </a:ext>
            </a:extLst>
          </p:cNvPr>
          <p:cNvSpPr>
            <a:spLocks noGrp="1"/>
          </p:cNvSpPr>
          <p:nvPr>
            <p:ph type="sldNum" idx="12"/>
          </p:nvPr>
        </p:nvSpPr>
        <p:spPr/>
        <p:txBody>
          <a:bodyPr/>
          <a:lstStyle/>
          <a:p>
            <a:fld id="{00000000-1234-1234-1234-123412341234}" type="slidenum">
              <a:rPr lang="en" smtClean="0"/>
              <a:pPr/>
              <a:t>23</a:t>
            </a:fld>
            <a:endParaRPr lang="en" dirty="0"/>
          </a:p>
        </p:txBody>
      </p:sp>
    </p:spTree>
    <p:extLst>
      <p:ext uri="{BB962C8B-B14F-4D97-AF65-F5344CB8AC3E}">
        <p14:creationId xmlns:p14="http://schemas.microsoft.com/office/powerpoint/2010/main" val="3303950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sz="3200" dirty="0"/>
              <a:t>Acceleration</a:t>
            </a:r>
          </a:p>
        </p:txBody>
      </p:sp>
      <p:sp>
        <p:nvSpPr>
          <p:cNvPr id="3" name="Slide Number Placeholder 2"/>
          <p:cNvSpPr>
            <a:spLocks noGrp="1"/>
          </p:cNvSpPr>
          <p:nvPr>
            <p:ph type="sldNum" idx="12"/>
          </p:nvPr>
        </p:nvSpPr>
        <p:spPr>
          <a:xfrm>
            <a:off x="8481083" y="4899418"/>
            <a:ext cx="548700" cy="233671"/>
          </a:xfrm>
        </p:spPr>
        <p:txBody>
          <a:bodyPr/>
          <a:lstStyle/>
          <a:p>
            <a:fld id="{00000000-1234-1234-1234-123412341234}" type="slidenum">
              <a:rPr lang="en" smtClean="0"/>
              <a:pPr/>
              <a:t>24</a:t>
            </a:fld>
            <a:endParaRPr lang="en" dirty="0"/>
          </a:p>
        </p:txBody>
      </p:sp>
    </p:spTree>
    <p:extLst>
      <p:ext uri="{BB962C8B-B14F-4D97-AF65-F5344CB8AC3E}">
        <p14:creationId xmlns:p14="http://schemas.microsoft.com/office/powerpoint/2010/main" val="4153755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88FBAF-2475-47C4-98F4-EC645BF8E79E}"/>
              </a:ext>
            </a:extLst>
          </p:cNvPr>
          <p:cNvSpPr>
            <a:spLocks noGrp="1"/>
          </p:cNvSpPr>
          <p:nvPr>
            <p:ph type="body" sz="quarter" idx="13"/>
          </p:nvPr>
        </p:nvSpPr>
        <p:spPr/>
        <p:txBody>
          <a:bodyPr/>
          <a:lstStyle/>
          <a:p>
            <a:r>
              <a:rPr lang="en-US" dirty="0"/>
              <a:t>Acceleration</a:t>
            </a:r>
          </a:p>
        </p:txBody>
      </p:sp>
      <p:sp>
        <p:nvSpPr>
          <p:cNvPr id="4" name="Slide Number Placeholder 3">
            <a:extLst>
              <a:ext uri="{FF2B5EF4-FFF2-40B4-BE49-F238E27FC236}">
                <a16:creationId xmlns:a16="http://schemas.microsoft.com/office/drawing/2014/main" id="{2CFBD901-E11F-49EE-82E1-705CB6E34182}"/>
              </a:ext>
            </a:extLst>
          </p:cNvPr>
          <p:cNvSpPr>
            <a:spLocks noGrp="1"/>
          </p:cNvSpPr>
          <p:nvPr>
            <p:ph type="sldNum" idx="12"/>
          </p:nvPr>
        </p:nvSpPr>
        <p:spPr>
          <a:xfrm>
            <a:off x="8481083" y="4887307"/>
            <a:ext cx="548700" cy="233671"/>
          </a:xfrm>
        </p:spPr>
        <p:txBody>
          <a:bodyPr/>
          <a:lstStyle/>
          <a:p>
            <a:fld id="{00000000-1234-1234-1234-123412341234}" type="slidenum">
              <a:rPr lang="en" smtClean="0"/>
              <a:pPr/>
              <a:t>25</a:t>
            </a:fld>
            <a:endParaRPr lang="en" dirty="0"/>
          </a:p>
        </p:txBody>
      </p:sp>
      <p:grpSp>
        <p:nvGrpSpPr>
          <p:cNvPr id="28" name="Group 27">
            <a:extLst>
              <a:ext uri="{FF2B5EF4-FFF2-40B4-BE49-F238E27FC236}">
                <a16:creationId xmlns:a16="http://schemas.microsoft.com/office/drawing/2014/main" id="{7F032DBE-EE71-4126-A8DC-C47CC56547B2}"/>
              </a:ext>
            </a:extLst>
          </p:cNvPr>
          <p:cNvGrpSpPr/>
          <p:nvPr/>
        </p:nvGrpSpPr>
        <p:grpSpPr>
          <a:xfrm>
            <a:off x="462916" y="714230"/>
            <a:ext cx="8166696" cy="3845863"/>
            <a:chOff x="462916" y="714230"/>
            <a:chExt cx="8166696" cy="3845863"/>
          </a:xfrm>
        </p:grpSpPr>
        <p:sp>
          <p:nvSpPr>
            <p:cNvPr id="8" name="TextBox 7">
              <a:extLst>
                <a:ext uri="{FF2B5EF4-FFF2-40B4-BE49-F238E27FC236}">
                  <a16:creationId xmlns:a16="http://schemas.microsoft.com/office/drawing/2014/main" id="{CFCABE19-6D0E-44F3-8141-D89CD25CC30E}"/>
                </a:ext>
              </a:extLst>
            </p:cNvPr>
            <p:cNvSpPr txBox="1"/>
            <p:nvPr/>
          </p:nvSpPr>
          <p:spPr>
            <a:xfrm>
              <a:off x="462916" y="714230"/>
              <a:ext cx="365760" cy="1828800"/>
            </a:xfrm>
            <a:prstGeom prst="rect">
              <a:avLst/>
            </a:prstGeom>
            <a:solidFill>
              <a:schemeClr val="accent6">
                <a:lumMod val="75000"/>
              </a:schemeClr>
            </a:solidFill>
            <a:ln w="12700">
              <a:solidFill>
                <a:schemeClr val="tx1"/>
              </a:solidFill>
            </a:ln>
          </p:spPr>
          <p:txBody>
            <a:bodyPr vert="vert270" wrap="square" rtlCol="0" anchor="ctr" anchorCtr="0">
              <a:spAutoFit/>
            </a:bodyPr>
            <a:lstStyle/>
            <a:p>
              <a:pPr algn="ctr"/>
              <a:r>
                <a:rPr lang="en-US" dirty="0">
                  <a:solidFill>
                    <a:schemeClr val="bg1"/>
                  </a:solidFill>
                </a:rPr>
                <a:t>Participation 50%</a:t>
              </a:r>
            </a:p>
          </p:txBody>
        </p:sp>
        <p:sp>
          <p:nvSpPr>
            <p:cNvPr id="9" name="TextBox 8">
              <a:extLst>
                <a:ext uri="{FF2B5EF4-FFF2-40B4-BE49-F238E27FC236}">
                  <a16:creationId xmlns:a16="http://schemas.microsoft.com/office/drawing/2014/main" id="{6BA288C9-FAB0-44D3-9FAC-C3CCBD43DC25}"/>
                </a:ext>
              </a:extLst>
            </p:cNvPr>
            <p:cNvSpPr txBox="1"/>
            <p:nvPr/>
          </p:nvSpPr>
          <p:spPr>
            <a:xfrm>
              <a:off x="987088" y="904965"/>
              <a:ext cx="2011680" cy="1461939"/>
            </a:xfrm>
            <a:prstGeom prst="rect">
              <a:avLst/>
            </a:prstGeom>
            <a:solidFill>
              <a:schemeClr val="accent6">
                <a:lumMod val="20000"/>
                <a:lumOff val="80000"/>
              </a:schemeClr>
            </a:solidFill>
            <a:ln w="12700">
              <a:solidFill>
                <a:schemeClr val="tx1"/>
              </a:solidFill>
            </a:ln>
          </p:spPr>
          <p:txBody>
            <a:bodyPr wrap="square" rtlCol="0" anchor="ctr" anchorCtr="0">
              <a:spAutoFit/>
            </a:bodyPr>
            <a:lstStyle/>
            <a:p>
              <a:pPr>
                <a:spcAft>
                  <a:spcPts val="600"/>
                </a:spcAft>
              </a:pPr>
              <a:r>
                <a:rPr lang="en-US" u="sng" dirty="0">
                  <a:solidFill>
                    <a:schemeClr val="tx1"/>
                  </a:solidFill>
                </a:rPr>
                <a:t>Numerator</a:t>
              </a:r>
              <a:r>
                <a:rPr lang="en-US" dirty="0">
                  <a:solidFill>
                    <a:schemeClr val="tx1"/>
                  </a:solidFill>
                </a:rPr>
                <a:t>:</a:t>
              </a:r>
            </a:p>
            <a:p>
              <a:r>
                <a:rPr lang="en-US" dirty="0">
                  <a:solidFill>
                    <a:schemeClr val="tx1"/>
                  </a:solidFill>
                </a:rPr>
                <a:t>All students taking accelerated courses (AP, IB, AICE, dual credit/enrollment, industry certification)</a:t>
              </a:r>
            </a:p>
          </p:txBody>
        </p:sp>
        <p:sp>
          <p:nvSpPr>
            <p:cNvPr id="10" name="TextBox 9">
              <a:extLst>
                <a:ext uri="{FF2B5EF4-FFF2-40B4-BE49-F238E27FC236}">
                  <a16:creationId xmlns:a16="http://schemas.microsoft.com/office/drawing/2014/main" id="{88546352-6816-428E-8023-982E53FE5098}"/>
                </a:ext>
              </a:extLst>
            </p:cNvPr>
            <p:cNvSpPr txBox="1"/>
            <p:nvPr/>
          </p:nvSpPr>
          <p:spPr>
            <a:xfrm>
              <a:off x="3391030" y="803154"/>
              <a:ext cx="2011680" cy="1677382"/>
            </a:xfrm>
            <a:prstGeom prst="rect">
              <a:avLst/>
            </a:prstGeom>
            <a:solidFill>
              <a:schemeClr val="accent6">
                <a:lumMod val="20000"/>
                <a:lumOff val="80000"/>
              </a:schemeClr>
            </a:solidFill>
            <a:ln w="12700">
              <a:solidFill>
                <a:schemeClr val="tx1"/>
              </a:solidFill>
            </a:ln>
          </p:spPr>
          <p:txBody>
            <a:bodyPr wrap="square" rtlCol="0" anchor="ctr" anchorCtr="0">
              <a:spAutoFit/>
            </a:bodyPr>
            <a:lstStyle/>
            <a:p>
              <a:pPr>
                <a:spcAft>
                  <a:spcPts val="600"/>
                </a:spcAft>
              </a:pPr>
              <a:r>
                <a:rPr lang="en-US" u="sng" dirty="0">
                  <a:solidFill>
                    <a:schemeClr val="tx1"/>
                  </a:solidFill>
                </a:rPr>
                <a:t>Denominator</a:t>
              </a:r>
              <a:r>
                <a:rPr lang="en-US" dirty="0">
                  <a:solidFill>
                    <a:schemeClr val="tx1"/>
                  </a:solidFill>
                </a:rPr>
                <a:t>:</a:t>
              </a:r>
            </a:p>
            <a:p>
              <a:r>
                <a:rPr lang="en-US" dirty="0">
                  <a:solidFill>
                    <a:schemeClr val="tx1"/>
                  </a:solidFill>
                </a:rPr>
                <a:t>All students enrolled in grades 11 and 12, plus 9</a:t>
              </a:r>
              <a:r>
                <a:rPr lang="en-US" baseline="30000" dirty="0">
                  <a:solidFill>
                    <a:schemeClr val="tx1"/>
                  </a:solidFill>
                </a:rPr>
                <a:t>th</a:t>
              </a:r>
              <a:r>
                <a:rPr lang="en-US" dirty="0">
                  <a:solidFill>
                    <a:schemeClr val="tx1"/>
                  </a:solidFill>
                </a:rPr>
                <a:t> and 10</a:t>
              </a:r>
              <a:r>
                <a:rPr lang="en-US" baseline="30000" dirty="0">
                  <a:solidFill>
                    <a:schemeClr val="tx1"/>
                  </a:solidFill>
                </a:rPr>
                <a:t>th</a:t>
              </a:r>
              <a:r>
                <a:rPr lang="en-US" dirty="0">
                  <a:solidFill>
                    <a:schemeClr val="tx1"/>
                  </a:solidFill>
                </a:rPr>
                <a:t> grade students taking and passing accelerated courses</a:t>
              </a:r>
            </a:p>
          </p:txBody>
        </p:sp>
        <p:sp>
          <p:nvSpPr>
            <p:cNvPr id="11" name="TextBox 10">
              <a:extLst>
                <a:ext uri="{FF2B5EF4-FFF2-40B4-BE49-F238E27FC236}">
                  <a16:creationId xmlns:a16="http://schemas.microsoft.com/office/drawing/2014/main" id="{2D4644CE-102B-4064-B110-4CADEA2E14FD}"/>
                </a:ext>
              </a:extLst>
            </p:cNvPr>
            <p:cNvSpPr txBox="1"/>
            <p:nvPr/>
          </p:nvSpPr>
          <p:spPr>
            <a:xfrm>
              <a:off x="5794972" y="1045456"/>
              <a:ext cx="2103120" cy="1169551"/>
            </a:xfrm>
            <a:prstGeom prst="rect">
              <a:avLst/>
            </a:prstGeom>
            <a:solidFill>
              <a:schemeClr val="accent6">
                <a:lumMod val="20000"/>
                <a:lumOff val="80000"/>
              </a:schemeClr>
            </a:solidFill>
            <a:ln w="12700">
              <a:solidFill>
                <a:schemeClr val="tx1"/>
              </a:solidFill>
            </a:ln>
          </p:spPr>
          <p:txBody>
            <a:bodyPr wrap="square" rtlCol="0" anchor="ctr" anchorCtr="0">
              <a:spAutoFit/>
            </a:bodyPr>
            <a:lstStyle/>
            <a:p>
              <a:r>
                <a:rPr lang="en-US" u="sng" dirty="0">
                  <a:solidFill>
                    <a:schemeClr val="tx1"/>
                  </a:solidFill>
                </a:rPr>
                <a:t>25 Points Possible</a:t>
              </a:r>
              <a:r>
                <a:rPr lang="en-US" dirty="0">
                  <a:solidFill>
                    <a:schemeClr val="tx1"/>
                  </a:solidFill>
                </a:rPr>
                <a:t>:</a:t>
              </a:r>
            </a:p>
            <a:p>
              <a:endParaRPr lang="en-US" dirty="0">
                <a:solidFill>
                  <a:schemeClr val="tx1"/>
                </a:solidFill>
              </a:endParaRPr>
            </a:p>
            <a:p>
              <a:r>
                <a:rPr lang="en-US" dirty="0">
                  <a:solidFill>
                    <a:schemeClr val="tx1"/>
                  </a:solidFill>
                </a:rPr>
                <a:t>e.g., 133 ÷ 200 = 0.67</a:t>
              </a:r>
            </a:p>
            <a:p>
              <a:endParaRPr lang="en-US" dirty="0">
                <a:solidFill>
                  <a:schemeClr val="tx1"/>
                </a:solidFill>
              </a:endParaRPr>
            </a:p>
            <a:p>
              <a:r>
                <a:rPr lang="en-US" dirty="0">
                  <a:solidFill>
                    <a:schemeClr val="tx1"/>
                  </a:solidFill>
                </a:rPr>
                <a:t>0.67 x 25 = 16.8 points</a:t>
              </a:r>
            </a:p>
          </p:txBody>
        </p:sp>
        <p:sp>
          <p:nvSpPr>
            <p:cNvPr id="12" name="TextBox 11">
              <a:extLst>
                <a:ext uri="{FF2B5EF4-FFF2-40B4-BE49-F238E27FC236}">
                  <a16:creationId xmlns:a16="http://schemas.microsoft.com/office/drawing/2014/main" id="{98EDA66D-5BB8-4869-A480-36CBCFCA210B}"/>
                </a:ext>
              </a:extLst>
            </p:cNvPr>
            <p:cNvSpPr txBox="1"/>
            <p:nvPr/>
          </p:nvSpPr>
          <p:spPr>
            <a:xfrm>
              <a:off x="474576" y="2731293"/>
              <a:ext cx="400110" cy="1828800"/>
            </a:xfrm>
            <a:prstGeom prst="rect">
              <a:avLst/>
            </a:prstGeom>
            <a:solidFill>
              <a:schemeClr val="accent6">
                <a:lumMod val="75000"/>
              </a:schemeClr>
            </a:solidFill>
            <a:ln w="12700">
              <a:solidFill>
                <a:schemeClr val="tx1"/>
              </a:solidFill>
            </a:ln>
          </p:spPr>
          <p:txBody>
            <a:bodyPr vert="vert270" wrap="square" rtlCol="0" anchor="ctr" anchorCtr="0">
              <a:spAutoFit/>
            </a:bodyPr>
            <a:lstStyle/>
            <a:p>
              <a:pPr algn="ctr"/>
              <a:r>
                <a:rPr lang="en-US" dirty="0">
                  <a:solidFill>
                    <a:schemeClr val="bg1"/>
                  </a:solidFill>
                </a:rPr>
                <a:t>Performance 50%</a:t>
              </a:r>
            </a:p>
          </p:txBody>
        </p:sp>
        <p:sp>
          <p:nvSpPr>
            <p:cNvPr id="13" name="TextBox 12">
              <a:extLst>
                <a:ext uri="{FF2B5EF4-FFF2-40B4-BE49-F238E27FC236}">
                  <a16:creationId xmlns:a16="http://schemas.microsoft.com/office/drawing/2014/main" id="{B9563E32-C3EE-4447-A1F0-E48DC46729C9}"/>
                </a:ext>
              </a:extLst>
            </p:cNvPr>
            <p:cNvSpPr txBox="1"/>
            <p:nvPr/>
          </p:nvSpPr>
          <p:spPr>
            <a:xfrm>
              <a:off x="1010686" y="2829743"/>
              <a:ext cx="2011680" cy="1677382"/>
            </a:xfrm>
            <a:prstGeom prst="rect">
              <a:avLst/>
            </a:prstGeom>
            <a:solidFill>
              <a:schemeClr val="accent6">
                <a:lumMod val="20000"/>
                <a:lumOff val="80000"/>
              </a:schemeClr>
            </a:solidFill>
            <a:ln w="12700">
              <a:solidFill>
                <a:schemeClr val="tx1"/>
              </a:solidFill>
            </a:ln>
          </p:spPr>
          <p:txBody>
            <a:bodyPr wrap="square" rtlCol="0" anchor="ctr" anchorCtr="0">
              <a:spAutoFit/>
            </a:bodyPr>
            <a:lstStyle/>
            <a:p>
              <a:pPr>
                <a:spcAft>
                  <a:spcPts val="600"/>
                </a:spcAft>
              </a:pPr>
              <a:r>
                <a:rPr lang="en-US" u="sng" dirty="0">
                  <a:solidFill>
                    <a:schemeClr val="tx1"/>
                  </a:solidFill>
                </a:rPr>
                <a:t>Numerator</a:t>
              </a:r>
              <a:r>
                <a:rPr lang="en-US" dirty="0">
                  <a:solidFill>
                    <a:schemeClr val="tx1"/>
                  </a:solidFill>
                </a:rPr>
                <a:t>:</a:t>
              </a:r>
            </a:p>
            <a:p>
              <a:r>
                <a:rPr lang="en-US" dirty="0">
                  <a:solidFill>
                    <a:schemeClr val="tx1"/>
                  </a:solidFill>
                </a:rPr>
                <a:t>All students meeting performance standards in accelerated courses (e.g., C grade in dual c/e, 3 on AP exam, or 4 on IB)</a:t>
              </a:r>
            </a:p>
          </p:txBody>
        </p:sp>
        <p:sp>
          <p:nvSpPr>
            <p:cNvPr id="15" name="TextBox 14">
              <a:extLst>
                <a:ext uri="{FF2B5EF4-FFF2-40B4-BE49-F238E27FC236}">
                  <a16:creationId xmlns:a16="http://schemas.microsoft.com/office/drawing/2014/main" id="{7549633F-CE1A-4023-9777-716D6DEA2917}"/>
                </a:ext>
              </a:extLst>
            </p:cNvPr>
            <p:cNvSpPr txBox="1"/>
            <p:nvPr/>
          </p:nvSpPr>
          <p:spPr>
            <a:xfrm>
              <a:off x="5794972" y="3060916"/>
              <a:ext cx="2103120" cy="1169551"/>
            </a:xfrm>
            <a:prstGeom prst="rect">
              <a:avLst/>
            </a:prstGeom>
            <a:solidFill>
              <a:schemeClr val="accent6">
                <a:lumMod val="20000"/>
                <a:lumOff val="80000"/>
              </a:schemeClr>
            </a:solidFill>
            <a:ln w="12700">
              <a:solidFill>
                <a:schemeClr val="tx1"/>
              </a:solidFill>
            </a:ln>
          </p:spPr>
          <p:txBody>
            <a:bodyPr wrap="square" rtlCol="0" anchor="ctr" anchorCtr="0">
              <a:spAutoFit/>
            </a:bodyPr>
            <a:lstStyle/>
            <a:p>
              <a:r>
                <a:rPr lang="en-US" u="sng" dirty="0">
                  <a:solidFill>
                    <a:schemeClr val="tx1"/>
                  </a:solidFill>
                </a:rPr>
                <a:t>25 Points Possible</a:t>
              </a:r>
              <a:r>
                <a:rPr lang="en-US" dirty="0">
                  <a:solidFill>
                    <a:schemeClr val="tx1"/>
                  </a:solidFill>
                </a:rPr>
                <a:t>:</a:t>
              </a:r>
            </a:p>
            <a:p>
              <a:endParaRPr lang="en-US" dirty="0">
                <a:solidFill>
                  <a:schemeClr val="tx1"/>
                </a:solidFill>
              </a:endParaRPr>
            </a:p>
            <a:p>
              <a:r>
                <a:rPr lang="en-US" dirty="0">
                  <a:solidFill>
                    <a:schemeClr val="tx1"/>
                  </a:solidFill>
                </a:rPr>
                <a:t>e.g., 72 ÷ 133 = 0.54</a:t>
              </a:r>
            </a:p>
            <a:p>
              <a:endParaRPr lang="en-US" dirty="0">
                <a:solidFill>
                  <a:schemeClr val="tx1"/>
                </a:solidFill>
              </a:endParaRPr>
            </a:p>
            <a:p>
              <a:r>
                <a:rPr lang="en-US" dirty="0">
                  <a:solidFill>
                    <a:schemeClr val="tx1"/>
                  </a:solidFill>
                </a:rPr>
                <a:t>0.54 x 25 = 13.5 points</a:t>
              </a:r>
            </a:p>
          </p:txBody>
        </p:sp>
        <p:sp>
          <p:nvSpPr>
            <p:cNvPr id="16" name="TextBox 15">
              <a:extLst>
                <a:ext uri="{FF2B5EF4-FFF2-40B4-BE49-F238E27FC236}">
                  <a16:creationId xmlns:a16="http://schemas.microsoft.com/office/drawing/2014/main" id="{E16D614E-5A3F-4034-96F5-7A21A178EDA4}"/>
                </a:ext>
              </a:extLst>
            </p:cNvPr>
            <p:cNvSpPr txBox="1"/>
            <p:nvPr/>
          </p:nvSpPr>
          <p:spPr>
            <a:xfrm>
              <a:off x="3391378" y="2914723"/>
              <a:ext cx="2011680" cy="1461939"/>
            </a:xfrm>
            <a:prstGeom prst="rect">
              <a:avLst/>
            </a:prstGeom>
            <a:solidFill>
              <a:schemeClr val="accent6">
                <a:lumMod val="20000"/>
                <a:lumOff val="80000"/>
              </a:schemeClr>
            </a:solidFill>
            <a:ln w="12700">
              <a:solidFill>
                <a:schemeClr val="tx1"/>
              </a:solidFill>
            </a:ln>
          </p:spPr>
          <p:txBody>
            <a:bodyPr wrap="square" rtlCol="0" anchor="ctr" anchorCtr="0">
              <a:spAutoFit/>
            </a:bodyPr>
            <a:lstStyle/>
            <a:p>
              <a:pPr>
                <a:spcAft>
                  <a:spcPts val="600"/>
                </a:spcAft>
              </a:pPr>
              <a:r>
                <a:rPr lang="en-US" u="sng" dirty="0">
                  <a:solidFill>
                    <a:schemeClr val="tx1"/>
                  </a:solidFill>
                </a:rPr>
                <a:t>Denominator</a:t>
              </a:r>
              <a:r>
                <a:rPr lang="en-US" dirty="0">
                  <a:solidFill>
                    <a:schemeClr val="tx1"/>
                  </a:solidFill>
                </a:rPr>
                <a:t>:</a:t>
              </a:r>
            </a:p>
            <a:p>
              <a:r>
                <a:rPr lang="en-US" dirty="0">
                  <a:solidFill>
                    <a:schemeClr val="tx1"/>
                  </a:solidFill>
                </a:rPr>
                <a:t>All students taking accelerated courses (AP, IB, AICE, dual credit/ enrollment, industry certification)</a:t>
              </a:r>
            </a:p>
          </p:txBody>
        </p:sp>
        <p:sp>
          <p:nvSpPr>
            <p:cNvPr id="17" name="TextBox 16">
              <a:extLst>
                <a:ext uri="{FF2B5EF4-FFF2-40B4-BE49-F238E27FC236}">
                  <a16:creationId xmlns:a16="http://schemas.microsoft.com/office/drawing/2014/main" id="{095226A0-1416-41AE-A313-87A3760D7BE4}"/>
                </a:ext>
              </a:extLst>
            </p:cNvPr>
            <p:cNvSpPr txBox="1"/>
            <p:nvPr/>
          </p:nvSpPr>
          <p:spPr>
            <a:xfrm>
              <a:off x="7166572" y="2480536"/>
              <a:ext cx="1463040" cy="307777"/>
            </a:xfrm>
            <a:prstGeom prst="rect">
              <a:avLst/>
            </a:prstGeom>
            <a:solidFill>
              <a:srgbClr val="FFCC00"/>
            </a:solidFill>
            <a:ln w="12700">
              <a:solidFill>
                <a:schemeClr val="tx1"/>
              </a:solidFill>
            </a:ln>
          </p:spPr>
          <p:txBody>
            <a:bodyPr wrap="square" rtlCol="0" anchor="ctr" anchorCtr="0">
              <a:spAutoFit/>
            </a:bodyPr>
            <a:lstStyle/>
            <a:p>
              <a:r>
                <a:rPr lang="en-US" dirty="0">
                  <a:solidFill>
                    <a:schemeClr val="tx1"/>
                  </a:solidFill>
                </a:rPr>
                <a:t>30.3 points total</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D0C2AEC-B858-4433-A3B6-E2639364F6A3}"/>
                    </a:ext>
                  </a:extLst>
                </p:cNvPr>
                <p:cNvSpPr txBox="1"/>
                <p:nvPr/>
              </p:nvSpPr>
              <p:spPr>
                <a:xfrm>
                  <a:off x="2956729" y="1346666"/>
                  <a:ext cx="485775"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ea typeface="Cambria Math" panose="02040503050406030204" pitchFamily="18" charset="0"/>
                          </a:rPr>
                          <m:t>÷</m:t>
                        </m:r>
                      </m:oMath>
                    </m:oMathPara>
                  </a14:m>
                  <a:endParaRPr lang="en-US" sz="3200" dirty="0"/>
                </a:p>
              </p:txBody>
            </p:sp>
          </mc:Choice>
          <mc:Fallback xmlns="">
            <p:sp>
              <p:nvSpPr>
                <p:cNvPr id="18" name="TextBox 17">
                  <a:extLst>
                    <a:ext uri="{FF2B5EF4-FFF2-40B4-BE49-F238E27FC236}">
                      <a16:creationId xmlns:a16="http://schemas.microsoft.com/office/drawing/2014/main" id="{9D0C2AEC-B858-4433-A3B6-E2639364F6A3}"/>
                    </a:ext>
                  </a:extLst>
                </p:cNvPr>
                <p:cNvSpPr txBox="1">
                  <a:spLocks noRot="1" noChangeAspect="1" noMove="1" noResize="1" noEditPoints="1" noAdjustHandles="1" noChangeArrowheads="1" noChangeShapeType="1" noTextEdit="1"/>
                </p:cNvSpPr>
                <p:nvPr/>
              </p:nvSpPr>
              <p:spPr>
                <a:xfrm>
                  <a:off x="2956729" y="1346666"/>
                  <a:ext cx="485775"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94FF736-ADDD-4913-979A-648B71C74170}"/>
                    </a:ext>
                  </a:extLst>
                </p:cNvPr>
                <p:cNvSpPr txBox="1"/>
                <p:nvPr/>
              </p:nvSpPr>
              <p:spPr>
                <a:xfrm>
                  <a:off x="2951838" y="3345714"/>
                  <a:ext cx="485775"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ea typeface="Cambria Math" panose="02040503050406030204" pitchFamily="18" charset="0"/>
                          </a:rPr>
                          <m:t>÷</m:t>
                        </m:r>
                      </m:oMath>
                    </m:oMathPara>
                  </a14:m>
                  <a:endParaRPr lang="en-US" sz="3200" dirty="0"/>
                </a:p>
              </p:txBody>
            </p:sp>
          </mc:Choice>
          <mc:Fallback xmlns="">
            <p:sp>
              <p:nvSpPr>
                <p:cNvPr id="19" name="TextBox 18">
                  <a:extLst>
                    <a:ext uri="{FF2B5EF4-FFF2-40B4-BE49-F238E27FC236}">
                      <a16:creationId xmlns:a16="http://schemas.microsoft.com/office/drawing/2014/main" id="{294FF736-ADDD-4913-979A-648B71C74170}"/>
                    </a:ext>
                  </a:extLst>
                </p:cNvPr>
                <p:cNvSpPr txBox="1">
                  <a:spLocks noRot="1" noChangeAspect="1" noMove="1" noResize="1" noEditPoints="1" noAdjustHandles="1" noChangeArrowheads="1" noChangeShapeType="1" noTextEdit="1"/>
                </p:cNvSpPr>
                <p:nvPr/>
              </p:nvSpPr>
              <p:spPr>
                <a:xfrm>
                  <a:off x="2951838" y="3345714"/>
                  <a:ext cx="485775"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5CF812D-619F-4470-A9E2-0B9B491A7CFB}"/>
                    </a:ext>
                  </a:extLst>
                </p:cNvPr>
                <p:cNvSpPr txBox="1"/>
                <p:nvPr/>
              </p:nvSpPr>
              <p:spPr>
                <a:xfrm>
                  <a:off x="5327935" y="1335355"/>
                  <a:ext cx="541813"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ea typeface="Cambria Math" panose="02040503050406030204" pitchFamily="18" charset="0"/>
                          </a:rPr>
                          <m:t>=</m:t>
                        </m:r>
                      </m:oMath>
                    </m:oMathPara>
                  </a14:m>
                  <a:endParaRPr lang="en-US" sz="3200" dirty="0"/>
                </a:p>
              </p:txBody>
            </p:sp>
          </mc:Choice>
          <mc:Fallback xmlns="">
            <p:sp>
              <p:nvSpPr>
                <p:cNvPr id="20" name="TextBox 19">
                  <a:extLst>
                    <a:ext uri="{FF2B5EF4-FFF2-40B4-BE49-F238E27FC236}">
                      <a16:creationId xmlns:a16="http://schemas.microsoft.com/office/drawing/2014/main" id="{C5CF812D-619F-4470-A9E2-0B9B491A7CFB}"/>
                    </a:ext>
                  </a:extLst>
                </p:cNvPr>
                <p:cNvSpPr txBox="1">
                  <a:spLocks noRot="1" noChangeAspect="1" noMove="1" noResize="1" noEditPoints="1" noAdjustHandles="1" noChangeArrowheads="1" noChangeShapeType="1" noTextEdit="1"/>
                </p:cNvSpPr>
                <p:nvPr/>
              </p:nvSpPr>
              <p:spPr>
                <a:xfrm>
                  <a:off x="5327935" y="1335355"/>
                  <a:ext cx="541813"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07CFCCA-8698-4EAC-B6C1-EE565D4CE371}"/>
                    </a:ext>
                  </a:extLst>
                </p:cNvPr>
                <p:cNvSpPr txBox="1"/>
                <p:nvPr/>
              </p:nvSpPr>
              <p:spPr>
                <a:xfrm>
                  <a:off x="5330351" y="3345714"/>
                  <a:ext cx="541813"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ea typeface="Cambria Math" panose="02040503050406030204" pitchFamily="18" charset="0"/>
                          </a:rPr>
                          <m:t>=</m:t>
                        </m:r>
                      </m:oMath>
                    </m:oMathPara>
                  </a14:m>
                  <a:endParaRPr lang="en-US" sz="3200" dirty="0"/>
                </a:p>
              </p:txBody>
            </p:sp>
          </mc:Choice>
          <mc:Fallback xmlns="">
            <p:sp>
              <p:nvSpPr>
                <p:cNvPr id="21" name="TextBox 20">
                  <a:extLst>
                    <a:ext uri="{FF2B5EF4-FFF2-40B4-BE49-F238E27FC236}">
                      <a16:creationId xmlns:a16="http://schemas.microsoft.com/office/drawing/2014/main" id="{907CFCCA-8698-4EAC-B6C1-EE565D4CE371}"/>
                    </a:ext>
                  </a:extLst>
                </p:cNvPr>
                <p:cNvSpPr txBox="1">
                  <a:spLocks noRot="1" noChangeAspect="1" noMove="1" noResize="1" noEditPoints="1" noAdjustHandles="1" noChangeArrowheads="1" noChangeShapeType="1" noTextEdit="1"/>
                </p:cNvSpPr>
                <p:nvPr/>
              </p:nvSpPr>
              <p:spPr>
                <a:xfrm>
                  <a:off x="5330351" y="3345714"/>
                  <a:ext cx="541813" cy="584775"/>
                </a:xfrm>
                <a:prstGeom prst="rect">
                  <a:avLst/>
                </a:prstGeom>
                <a:blipFill>
                  <a:blip r:embed="rId5"/>
                  <a:stretch>
                    <a:fillRect/>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3D451914-78FF-4827-9F03-EC8999885CE7}"/>
                </a:ext>
              </a:extLst>
            </p:cNvPr>
            <p:cNvCxnSpPr>
              <a:cxnSpLocks/>
            </p:cNvCxnSpPr>
            <p:nvPr/>
          </p:nvCxnSpPr>
          <p:spPr>
            <a:xfrm>
              <a:off x="7166572" y="2210740"/>
              <a:ext cx="136371" cy="269796"/>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E2692B24-5B24-49F8-AC79-C1FA041AB5FC}"/>
                </a:ext>
              </a:extLst>
            </p:cNvPr>
            <p:cNvCxnSpPr>
              <a:cxnSpLocks/>
            </p:cNvCxnSpPr>
            <p:nvPr/>
          </p:nvCxnSpPr>
          <p:spPr>
            <a:xfrm flipV="1">
              <a:off x="7166571" y="2791121"/>
              <a:ext cx="136371" cy="269795"/>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059141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A0C0A0-F5DC-5A43-8F3E-4429646A6F63}"/>
              </a:ext>
            </a:extLst>
          </p:cNvPr>
          <p:cNvSpPr>
            <a:spLocks noGrp="1"/>
          </p:cNvSpPr>
          <p:nvPr>
            <p:ph type="body" sz="quarter" idx="13"/>
          </p:nvPr>
        </p:nvSpPr>
        <p:spPr/>
        <p:txBody>
          <a:bodyPr/>
          <a:lstStyle/>
          <a:p>
            <a:r>
              <a:rPr lang="en-US" dirty="0"/>
              <a:t>Background</a:t>
            </a:r>
          </a:p>
        </p:txBody>
      </p:sp>
      <p:sp>
        <p:nvSpPr>
          <p:cNvPr id="3" name="Text Placeholder 2">
            <a:extLst>
              <a:ext uri="{FF2B5EF4-FFF2-40B4-BE49-F238E27FC236}">
                <a16:creationId xmlns:a16="http://schemas.microsoft.com/office/drawing/2014/main" id="{3EB799B4-BB1E-D741-BCCC-EC152830DDB8}"/>
              </a:ext>
            </a:extLst>
          </p:cNvPr>
          <p:cNvSpPr>
            <a:spLocks noGrp="1"/>
          </p:cNvSpPr>
          <p:nvPr>
            <p:ph type="body" sz="quarter" idx="14"/>
          </p:nvPr>
        </p:nvSpPr>
        <p:spPr>
          <a:xfrm>
            <a:off x="311700" y="947451"/>
            <a:ext cx="8398851" cy="3422937"/>
          </a:xfrm>
        </p:spPr>
        <p:txBody>
          <a:bodyPr/>
          <a:lstStyle/>
          <a:p>
            <a:r>
              <a:rPr lang="en-US" sz="1800" dirty="0"/>
              <a:t>At the January 2019 meeting the ATF agreed the business rules should be changed such that the denominator for performance credit only includes students who are enrolled in a qualifying course that culminates in a test that year.  </a:t>
            </a:r>
          </a:p>
          <a:p>
            <a:r>
              <a:rPr lang="en-US" sz="1800" dirty="0"/>
              <a:t>Students in the first year of a course designed as a two year course, should continue to count for participation.  </a:t>
            </a:r>
          </a:p>
          <a:p>
            <a:r>
              <a:rPr lang="en-US" sz="1800" dirty="0"/>
              <a:t>The ATF began a discussion of whether all courses (e.g. dual credit, AP, IB) should be weighted equally for purposes of accountability or if some additional weight should be given to courses that are more academically rigorous.  We will follow-up on this today.</a:t>
            </a:r>
            <a:br>
              <a:rPr lang="en-US" sz="1400" dirty="0"/>
            </a:br>
            <a:endParaRPr lang="en-US" sz="1400" dirty="0"/>
          </a:p>
        </p:txBody>
      </p:sp>
      <p:sp>
        <p:nvSpPr>
          <p:cNvPr id="4" name="Slide Number Placeholder 3">
            <a:extLst>
              <a:ext uri="{FF2B5EF4-FFF2-40B4-BE49-F238E27FC236}">
                <a16:creationId xmlns:a16="http://schemas.microsoft.com/office/drawing/2014/main" id="{D85A144D-4BAD-214E-8943-00169328164A}"/>
              </a:ext>
            </a:extLst>
          </p:cNvPr>
          <p:cNvSpPr>
            <a:spLocks noGrp="1"/>
          </p:cNvSpPr>
          <p:nvPr>
            <p:ph type="sldNum" idx="12"/>
          </p:nvPr>
        </p:nvSpPr>
        <p:spPr/>
        <p:txBody>
          <a:bodyPr/>
          <a:lstStyle/>
          <a:p>
            <a:fld id="{00000000-1234-1234-1234-123412341234}" type="slidenum">
              <a:rPr lang="en" smtClean="0"/>
              <a:pPr/>
              <a:t>26</a:t>
            </a:fld>
            <a:endParaRPr lang="en" dirty="0"/>
          </a:p>
        </p:txBody>
      </p:sp>
    </p:spTree>
    <p:extLst>
      <p:ext uri="{BB962C8B-B14F-4D97-AF65-F5344CB8AC3E}">
        <p14:creationId xmlns:p14="http://schemas.microsoft.com/office/powerpoint/2010/main" val="2931565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ACA649-407D-1243-9F22-45668FBEA6C2}"/>
              </a:ext>
            </a:extLst>
          </p:cNvPr>
          <p:cNvSpPr>
            <a:spLocks noGrp="1"/>
          </p:cNvSpPr>
          <p:nvPr>
            <p:ph type="body" sz="quarter" idx="13"/>
          </p:nvPr>
        </p:nvSpPr>
        <p:spPr/>
        <p:txBody>
          <a:bodyPr/>
          <a:lstStyle/>
          <a:p>
            <a:r>
              <a:rPr lang="en-US" dirty="0"/>
              <a:t>Key Questions</a:t>
            </a:r>
          </a:p>
        </p:txBody>
      </p:sp>
      <p:sp>
        <p:nvSpPr>
          <p:cNvPr id="3" name="Text Placeholder 2">
            <a:extLst>
              <a:ext uri="{FF2B5EF4-FFF2-40B4-BE49-F238E27FC236}">
                <a16:creationId xmlns:a16="http://schemas.microsoft.com/office/drawing/2014/main" id="{B8D7E458-A7A4-7045-A520-02B73062F509}"/>
              </a:ext>
            </a:extLst>
          </p:cNvPr>
          <p:cNvSpPr>
            <a:spLocks noGrp="1"/>
          </p:cNvSpPr>
          <p:nvPr>
            <p:ph type="body" sz="quarter" idx="14"/>
          </p:nvPr>
        </p:nvSpPr>
        <p:spPr/>
        <p:txBody>
          <a:bodyPr/>
          <a:lstStyle/>
          <a:p>
            <a:r>
              <a:rPr lang="en-US" dirty="0"/>
              <a:t>Should AP, IB, and dual credit be weighted equally? </a:t>
            </a:r>
          </a:p>
          <a:p>
            <a:r>
              <a:rPr lang="en-US" dirty="0"/>
              <a:t>Should each part of multi-term dual credit course count the same as a single course culminating in credit?  </a:t>
            </a:r>
          </a:p>
          <a:p>
            <a:r>
              <a:rPr lang="en-US" dirty="0"/>
              <a:t>What additional accomplishments (e.g. CTE completer) should be counted and how much? </a:t>
            </a:r>
          </a:p>
        </p:txBody>
      </p:sp>
      <p:sp>
        <p:nvSpPr>
          <p:cNvPr id="4" name="Slide Number Placeholder 3">
            <a:extLst>
              <a:ext uri="{FF2B5EF4-FFF2-40B4-BE49-F238E27FC236}">
                <a16:creationId xmlns:a16="http://schemas.microsoft.com/office/drawing/2014/main" id="{41D14BFC-46D1-C04A-ADB9-69AF478286A5}"/>
              </a:ext>
            </a:extLst>
          </p:cNvPr>
          <p:cNvSpPr>
            <a:spLocks noGrp="1"/>
          </p:cNvSpPr>
          <p:nvPr>
            <p:ph type="sldNum" idx="12"/>
          </p:nvPr>
        </p:nvSpPr>
        <p:spPr/>
        <p:txBody>
          <a:bodyPr/>
          <a:lstStyle/>
          <a:p>
            <a:fld id="{00000000-1234-1234-1234-123412341234}" type="slidenum">
              <a:rPr lang="en" smtClean="0"/>
              <a:pPr/>
              <a:t>27</a:t>
            </a:fld>
            <a:endParaRPr lang="en" dirty="0"/>
          </a:p>
        </p:txBody>
      </p:sp>
    </p:spTree>
    <p:extLst>
      <p:ext uri="{BB962C8B-B14F-4D97-AF65-F5344CB8AC3E}">
        <p14:creationId xmlns:p14="http://schemas.microsoft.com/office/powerpoint/2010/main" val="2824757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571B08-73AD-9E4D-8C61-F214E8B1A45E}"/>
              </a:ext>
            </a:extLst>
          </p:cNvPr>
          <p:cNvSpPr>
            <a:spLocks noGrp="1"/>
          </p:cNvSpPr>
          <p:nvPr>
            <p:ph type="body" sz="quarter" idx="13"/>
          </p:nvPr>
        </p:nvSpPr>
        <p:spPr/>
        <p:txBody>
          <a:bodyPr/>
          <a:lstStyle/>
          <a:p>
            <a:r>
              <a:rPr lang="en-US" dirty="0"/>
              <a:t>State Reviews – New Hampshire</a:t>
            </a:r>
          </a:p>
        </p:txBody>
      </p:sp>
      <p:sp>
        <p:nvSpPr>
          <p:cNvPr id="3" name="Text Placeholder 2">
            <a:extLst>
              <a:ext uri="{FF2B5EF4-FFF2-40B4-BE49-F238E27FC236}">
                <a16:creationId xmlns:a16="http://schemas.microsoft.com/office/drawing/2014/main" id="{B5FEED59-6BB1-B740-B5CE-4B98F7DBF6FA}"/>
              </a:ext>
            </a:extLst>
          </p:cNvPr>
          <p:cNvSpPr>
            <a:spLocks noGrp="1"/>
          </p:cNvSpPr>
          <p:nvPr>
            <p:ph type="body" sz="quarter" idx="14"/>
          </p:nvPr>
        </p:nvSpPr>
        <p:spPr>
          <a:xfrm>
            <a:off x="311700" y="760164"/>
            <a:ext cx="8398851" cy="4127141"/>
          </a:xfrm>
        </p:spPr>
        <p:txBody>
          <a:bodyPr/>
          <a:lstStyle/>
          <a:p>
            <a:pPr marL="0" indent="0">
              <a:buNone/>
            </a:pPr>
            <a:r>
              <a:rPr lang="en-US" sz="1600" b="1" dirty="0"/>
              <a:t>NH computes an index for all seniors reflecting the percentage of students who meet any 2 of the following:</a:t>
            </a:r>
          </a:p>
          <a:p>
            <a:pPr marL="228600" lvl="1" indent="-228600">
              <a:lnSpc>
                <a:spcPct val="100000"/>
              </a:lnSpc>
              <a:spcAft>
                <a:spcPts val="400"/>
              </a:spcAft>
              <a:buFont typeface="+mj-lt"/>
              <a:buAutoNum type="arabicPeriod"/>
            </a:pPr>
            <a:r>
              <a:rPr lang="en-US" sz="1600" dirty="0"/>
              <a:t>Completion of a NH Scholars program of study (Standard, STEM, or Arts). </a:t>
            </a:r>
          </a:p>
          <a:p>
            <a:pPr marL="228600" lvl="1" indent="-228600">
              <a:lnSpc>
                <a:spcPct val="100000"/>
              </a:lnSpc>
              <a:spcAft>
                <a:spcPts val="400"/>
              </a:spcAft>
              <a:buFont typeface="+mj-lt"/>
              <a:buAutoNum type="arabicPeriod"/>
            </a:pPr>
            <a:r>
              <a:rPr lang="en-US" sz="1600" dirty="0"/>
              <a:t>A grade of C or better in a dual-enrollment course. </a:t>
            </a:r>
          </a:p>
          <a:p>
            <a:pPr marL="228600" lvl="1" indent="-228600">
              <a:lnSpc>
                <a:spcPct val="100000"/>
              </a:lnSpc>
              <a:spcAft>
                <a:spcPts val="400"/>
              </a:spcAft>
              <a:buFont typeface="+mj-lt"/>
              <a:buAutoNum type="arabicPeriod"/>
            </a:pPr>
            <a:r>
              <a:rPr lang="en-US" sz="1600" dirty="0"/>
              <a:t>SAT scores meeting or exceeding the college and career ready benchmark</a:t>
            </a:r>
          </a:p>
          <a:p>
            <a:pPr marL="228600" lvl="1" indent="-228600">
              <a:lnSpc>
                <a:spcPct val="100000"/>
              </a:lnSpc>
              <a:spcAft>
                <a:spcPts val="400"/>
              </a:spcAft>
              <a:buFont typeface="+mj-lt"/>
              <a:buAutoNum type="arabicPeriod"/>
            </a:pPr>
            <a:r>
              <a:rPr lang="en-US" sz="1600" dirty="0"/>
              <a:t>ACT scores meeting or exceeding the college and career ready benchmark </a:t>
            </a:r>
          </a:p>
          <a:p>
            <a:pPr marL="228600" lvl="1" indent="-228600">
              <a:lnSpc>
                <a:spcPct val="100000"/>
              </a:lnSpc>
              <a:spcAft>
                <a:spcPts val="400"/>
              </a:spcAft>
              <a:buFont typeface="+mj-lt"/>
              <a:buAutoNum type="arabicPeriod"/>
            </a:pPr>
            <a:r>
              <a:rPr lang="en-US" sz="1600" dirty="0"/>
              <a:t>A score of 3 or higher on AP exam</a:t>
            </a:r>
          </a:p>
          <a:p>
            <a:pPr marL="228600" lvl="1" indent="-228600">
              <a:lnSpc>
                <a:spcPct val="100000"/>
              </a:lnSpc>
              <a:spcAft>
                <a:spcPts val="400"/>
              </a:spcAft>
              <a:buFont typeface="+mj-lt"/>
              <a:buAutoNum type="arabicPeriod"/>
            </a:pPr>
            <a:r>
              <a:rPr lang="en-US" sz="1600" dirty="0"/>
              <a:t>A score of 5 or higher on IB</a:t>
            </a:r>
          </a:p>
          <a:p>
            <a:pPr marL="228600" lvl="1" indent="-228600">
              <a:lnSpc>
                <a:spcPct val="100000"/>
              </a:lnSpc>
              <a:spcAft>
                <a:spcPts val="400"/>
              </a:spcAft>
              <a:buFont typeface="+mj-lt"/>
              <a:buAutoNum type="arabicPeriod"/>
            </a:pPr>
            <a:r>
              <a:rPr lang="en-US" sz="1600" dirty="0"/>
              <a:t>Earning a CTE industry-recognized credential. </a:t>
            </a:r>
          </a:p>
          <a:p>
            <a:pPr marL="228600" lvl="1" indent="-228600">
              <a:lnSpc>
                <a:spcPct val="100000"/>
              </a:lnSpc>
              <a:spcAft>
                <a:spcPts val="400"/>
              </a:spcAft>
              <a:buFont typeface="+mj-lt"/>
              <a:buAutoNum type="arabicPeriod"/>
            </a:pPr>
            <a:r>
              <a:rPr lang="en-US" sz="1600" dirty="0"/>
              <a:t>Completion of NH career pathway program of study</a:t>
            </a:r>
          </a:p>
          <a:p>
            <a:pPr marL="228600" lvl="1" indent="-228600">
              <a:lnSpc>
                <a:spcPct val="100000"/>
              </a:lnSpc>
              <a:spcAft>
                <a:spcPts val="400"/>
              </a:spcAft>
              <a:buFont typeface="+mj-lt"/>
              <a:buAutoNum type="arabicPeriod"/>
            </a:pPr>
            <a:r>
              <a:rPr lang="en-US" sz="1600" dirty="0"/>
              <a:t>Scoring at least Level III on components of the ASVAB that comprise the Armed Forces Qualifying Test (AFQT). </a:t>
            </a:r>
          </a:p>
          <a:p>
            <a:endParaRPr lang="en-US" dirty="0"/>
          </a:p>
        </p:txBody>
      </p:sp>
      <p:sp>
        <p:nvSpPr>
          <p:cNvPr id="4" name="Slide Number Placeholder 3">
            <a:extLst>
              <a:ext uri="{FF2B5EF4-FFF2-40B4-BE49-F238E27FC236}">
                <a16:creationId xmlns:a16="http://schemas.microsoft.com/office/drawing/2014/main" id="{9BFE23D7-1806-B74D-982B-E29A86214323}"/>
              </a:ext>
            </a:extLst>
          </p:cNvPr>
          <p:cNvSpPr>
            <a:spLocks noGrp="1"/>
          </p:cNvSpPr>
          <p:nvPr>
            <p:ph type="sldNum" idx="12"/>
          </p:nvPr>
        </p:nvSpPr>
        <p:spPr/>
        <p:txBody>
          <a:bodyPr/>
          <a:lstStyle/>
          <a:p>
            <a:fld id="{00000000-1234-1234-1234-123412341234}" type="slidenum">
              <a:rPr lang="en" smtClean="0"/>
              <a:pPr/>
              <a:t>28</a:t>
            </a:fld>
            <a:endParaRPr lang="en" dirty="0"/>
          </a:p>
        </p:txBody>
      </p:sp>
    </p:spTree>
    <p:extLst>
      <p:ext uri="{BB962C8B-B14F-4D97-AF65-F5344CB8AC3E}">
        <p14:creationId xmlns:p14="http://schemas.microsoft.com/office/powerpoint/2010/main" val="2009040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D0F9DF-FA8D-6F4F-9FF1-E90EF4CBBCA4}"/>
              </a:ext>
            </a:extLst>
          </p:cNvPr>
          <p:cNvSpPr>
            <a:spLocks noGrp="1"/>
          </p:cNvSpPr>
          <p:nvPr>
            <p:ph type="body" sz="quarter" idx="13"/>
          </p:nvPr>
        </p:nvSpPr>
        <p:spPr/>
        <p:txBody>
          <a:bodyPr/>
          <a:lstStyle/>
          <a:p>
            <a:r>
              <a:rPr lang="en-US" dirty="0"/>
              <a:t>State Reviews – South Carolina</a:t>
            </a:r>
          </a:p>
        </p:txBody>
      </p:sp>
      <p:sp>
        <p:nvSpPr>
          <p:cNvPr id="3" name="Text Placeholder 2">
            <a:extLst>
              <a:ext uri="{FF2B5EF4-FFF2-40B4-BE49-F238E27FC236}">
                <a16:creationId xmlns:a16="http://schemas.microsoft.com/office/drawing/2014/main" id="{E2476E82-AAAA-8940-BB35-F319651591F9}"/>
              </a:ext>
            </a:extLst>
          </p:cNvPr>
          <p:cNvSpPr>
            <a:spLocks noGrp="1"/>
          </p:cNvSpPr>
          <p:nvPr>
            <p:ph type="body" sz="quarter" idx="14"/>
          </p:nvPr>
        </p:nvSpPr>
        <p:spPr>
          <a:xfrm>
            <a:off x="415636" y="793215"/>
            <a:ext cx="8294915" cy="3577174"/>
          </a:xfrm>
        </p:spPr>
        <p:txBody>
          <a:bodyPr/>
          <a:lstStyle/>
          <a:p>
            <a:pPr marL="0" indent="0">
              <a:buNone/>
            </a:pPr>
            <a:r>
              <a:rPr lang="en-US" sz="1400" dirty="0"/>
              <a:t>College and Career Readiness Indicator measures the percentage of high school students meeting any one of the following indicators: </a:t>
            </a:r>
          </a:p>
          <a:p>
            <a:pPr>
              <a:lnSpc>
                <a:spcPct val="100000"/>
              </a:lnSpc>
              <a:spcAft>
                <a:spcPts val="400"/>
              </a:spcAft>
              <a:buFont typeface="+mj-lt"/>
              <a:buAutoNum type="arabicPeriod"/>
            </a:pPr>
            <a:r>
              <a:rPr lang="en-US" sz="1400" dirty="0"/>
              <a:t>ACT composite score of 20; </a:t>
            </a:r>
          </a:p>
          <a:p>
            <a:pPr>
              <a:lnSpc>
                <a:spcPct val="100000"/>
              </a:lnSpc>
              <a:spcAft>
                <a:spcPts val="400"/>
              </a:spcAft>
              <a:buFont typeface="+mj-lt"/>
              <a:buAutoNum type="arabicPeriod"/>
            </a:pPr>
            <a:r>
              <a:rPr lang="en-US" sz="1400" dirty="0"/>
              <a:t>SAT benchmarks of 1020; </a:t>
            </a:r>
          </a:p>
          <a:p>
            <a:pPr>
              <a:lnSpc>
                <a:spcPct val="100000"/>
              </a:lnSpc>
              <a:spcAft>
                <a:spcPts val="400"/>
              </a:spcAft>
              <a:buFont typeface="+mj-lt"/>
              <a:buAutoNum type="arabicPeriod"/>
            </a:pPr>
            <a:r>
              <a:rPr lang="en-US" sz="1400" dirty="0"/>
              <a:t>AP exams of 3 or higher in English, mathematics, science, social studies, or AP capstone; </a:t>
            </a:r>
          </a:p>
          <a:p>
            <a:pPr>
              <a:lnSpc>
                <a:spcPct val="100000"/>
              </a:lnSpc>
              <a:spcAft>
                <a:spcPts val="400"/>
              </a:spcAft>
              <a:buFont typeface="+mj-lt"/>
              <a:buAutoNum type="arabicPeriod"/>
            </a:pPr>
            <a:r>
              <a:rPr lang="en-US" sz="1400" dirty="0"/>
              <a:t>IB exams of 4 or higher in English, mathematics, science, and social studies; </a:t>
            </a:r>
          </a:p>
          <a:p>
            <a:pPr>
              <a:lnSpc>
                <a:spcPct val="100000"/>
              </a:lnSpc>
              <a:spcAft>
                <a:spcPts val="400"/>
              </a:spcAft>
              <a:buFont typeface="+mj-lt"/>
              <a:buAutoNum type="arabicPeriod"/>
            </a:pPr>
            <a:r>
              <a:rPr lang="en-US" sz="1400" dirty="0"/>
              <a:t>Six hours of dual credit coursework in English, science, technology, engineering, and mathematics (two-year or four-year college transfer courses with a grade of C or higher); </a:t>
            </a:r>
          </a:p>
          <a:p>
            <a:pPr>
              <a:lnSpc>
                <a:spcPct val="100000"/>
              </a:lnSpc>
              <a:spcAft>
                <a:spcPts val="400"/>
              </a:spcAft>
              <a:buFont typeface="+mj-lt"/>
              <a:buAutoNum type="arabicPeriod"/>
            </a:pPr>
            <a:r>
              <a:rPr lang="en-US" sz="1400" dirty="0" err="1"/>
              <a:t>WorkKeys</a:t>
            </a:r>
            <a:r>
              <a:rPr lang="en-US" sz="1400" dirty="0"/>
              <a:t> National Career Readiness Certificate of Silver, Gold, or Platinum; </a:t>
            </a:r>
          </a:p>
          <a:p>
            <a:pPr>
              <a:lnSpc>
                <a:spcPct val="100000"/>
              </a:lnSpc>
              <a:spcAft>
                <a:spcPts val="400"/>
              </a:spcAft>
              <a:buFont typeface="+mj-lt"/>
              <a:buAutoNum type="arabicPeriod"/>
            </a:pPr>
            <a:r>
              <a:rPr lang="en-US" sz="1400" dirty="0"/>
              <a:t>ASVAB score of 31 or higher; </a:t>
            </a:r>
          </a:p>
          <a:p>
            <a:pPr>
              <a:lnSpc>
                <a:spcPct val="100000"/>
              </a:lnSpc>
              <a:spcAft>
                <a:spcPts val="400"/>
              </a:spcAft>
              <a:buFont typeface="+mj-lt"/>
              <a:buAutoNum type="arabicPeriod"/>
            </a:pPr>
            <a:r>
              <a:rPr lang="en-US" sz="1400" dirty="0"/>
              <a:t>Completion of a registered Youth Apprenticeship program; or </a:t>
            </a:r>
          </a:p>
          <a:p>
            <a:pPr>
              <a:lnSpc>
                <a:spcPct val="100000"/>
              </a:lnSpc>
              <a:spcAft>
                <a:spcPts val="400"/>
              </a:spcAft>
              <a:buFont typeface="+mj-lt"/>
              <a:buAutoNum type="arabicPeriod"/>
            </a:pPr>
            <a:r>
              <a:rPr lang="en-US" sz="1400" dirty="0"/>
              <a:t>Completion of a Career and Technical Education (CATE) program with nationally-recognized industry credential or state that leads to a living wage </a:t>
            </a:r>
          </a:p>
          <a:p>
            <a:endParaRPr lang="en-US" dirty="0"/>
          </a:p>
        </p:txBody>
      </p:sp>
      <p:sp>
        <p:nvSpPr>
          <p:cNvPr id="4" name="Slide Number Placeholder 3">
            <a:extLst>
              <a:ext uri="{FF2B5EF4-FFF2-40B4-BE49-F238E27FC236}">
                <a16:creationId xmlns:a16="http://schemas.microsoft.com/office/drawing/2014/main" id="{4CAD9BF2-000A-6F40-8C23-13F01FBFAEE5}"/>
              </a:ext>
            </a:extLst>
          </p:cNvPr>
          <p:cNvSpPr>
            <a:spLocks noGrp="1"/>
          </p:cNvSpPr>
          <p:nvPr>
            <p:ph type="sldNum" idx="12"/>
          </p:nvPr>
        </p:nvSpPr>
        <p:spPr/>
        <p:txBody>
          <a:bodyPr/>
          <a:lstStyle/>
          <a:p>
            <a:fld id="{00000000-1234-1234-1234-123412341234}" type="slidenum">
              <a:rPr lang="en" smtClean="0"/>
              <a:pPr/>
              <a:t>29</a:t>
            </a:fld>
            <a:endParaRPr lang="en" dirty="0"/>
          </a:p>
        </p:txBody>
      </p:sp>
    </p:spTree>
    <p:extLst>
      <p:ext uri="{BB962C8B-B14F-4D97-AF65-F5344CB8AC3E}">
        <p14:creationId xmlns:p14="http://schemas.microsoft.com/office/powerpoint/2010/main" val="225000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peech Bubble: Rectangle with Corners Rounded 29">
            <a:extLst>
              <a:ext uri="{FF2B5EF4-FFF2-40B4-BE49-F238E27FC236}">
                <a16:creationId xmlns:a16="http://schemas.microsoft.com/office/drawing/2014/main" id="{A1F24C4D-D390-4096-806E-219C51161C3D}"/>
              </a:ext>
            </a:extLst>
          </p:cNvPr>
          <p:cNvSpPr/>
          <p:nvPr/>
        </p:nvSpPr>
        <p:spPr>
          <a:xfrm flipH="1">
            <a:off x="5024512" y="1263530"/>
            <a:ext cx="496496" cy="468728"/>
          </a:xfrm>
          <a:prstGeom prst="wedgeRoundRectCallout">
            <a:avLst>
              <a:gd name="adj1" fmla="val -6820"/>
              <a:gd name="adj2" fmla="val 70230"/>
              <a:gd name="adj3" fmla="val 16667"/>
            </a:avLst>
          </a:prstGeom>
          <a:solidFill>
            <a:srgbClr val="68C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grpSp>
        <p:nvGrpSpPr>
          <p:cNvPr id="66" name="Group 65">
            <a:extLst>
              <a:ext uri="{FF2B5EF4-FFF2-40B4-BE49-F238E27FC236}">
                <a16:creationId xmlns:a16="http://schemas.microsoft.com/office/drawing/2014/main" id="{870D59C5-54B5-4B31-AA76-14C64B84CB14}"/>
              </a:ext>
            </a:extLst>
          </p:cNvPr>
          <p:cNvGrpSpPr/>
          <p:nvPr/>
        </p:nvGrpSpPr>
        <p:grpSpPr>
          <a:xfrm>
            <a:off x="3245454" y="1272895"/>
            <a:ext cx="1234440" cy="3532032"/>
            <a:chOff x="4327272" y="1564673"/>
            <a:chExt cx="1645920" cy="4709376"/>
          </a:xfrm>
        </p:grpSpPr>
        <p:sp>
          <p:nvSpPr>
            <p:cNvPr id="24" name="Rectangle 23">
              <a:extLst>
                <a:ext uri="{FF2B5EF4-FFF2-40B4-BE49-F238E27FC236}">
                  <a16:creationId xmlns:a16="http://schemas.microsoft.com/office/drawing/2014/main" id="{A0697143-754F-429E-B62A-AC7B869DA6B4}"/>
                </a:ext>
              </a:extLst>
            </p:cNvPr>
            <p:cNvSpPr/>
            <p:nvPr/>
          </p:nvSpPr>
          <p:spPr>
            <a:xfrm>
              <a:off x="4327272" y="1921738"/>
              <a:ext cx="1645920" cy="3867742"/>
            </a:xfrm>
            <a:prstGeom prst="rect">
              <a:avLst/>
            </a:prstGeom>
            <a:solidFill>
              <a:srgbClr val="D6F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Every </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Child Has Access</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to a High- Quality Early Childhood Program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endParaRPr>
            </a:p>
          </p:txBody>
        </p:sp>
        <p:sp>
          <p:nvSpPr>
            <p:cNvPr id="32" name="Speech Bubble: Rectangle with Corners Rounded 31">
              <a:extLst>
                <a:ext uri="{FF2B5EF4-FFF2-40B4-BE49-F238E27FC236}">
                  <a16:creationId xmlns:a16="http://schemas.microsoft.com/office/drawing/2014/main" id="{66050A3D-7E7A-4F66-B6BA-81EEE30C170C}"/>
                </a:ext>
              </a:extLst>
            </p:cNvPr>
            <p:cNvSpPr/>
            <p:nvPr/>
          </p:nvSpPr>
          <p:spPr>
            <a:xfrm flipH="1">
              <a:off x="4819235" y="1564673"/>
              <a:ext cx="661994" cy="624970"/>
            </a:xfrm>
            <a:prstGeom prst="wedgeRoundRectCallout">
              <a:avLst>
                <a:gd name="adj1" fmla="val -6820"/>
                <a:gd name="adj2" fmla="val 70230"/>
                <a:gd name="adj3" fmla="val 16667"/>
              </a:avLst>
            </a:prstGeom>
            <a:solidFill>
              <a:srgbClr val="F7C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37" name="TextBox 36">
              <a:extLst>
                <a:ext uri="{FF2B5EF4-FFF2-40B4-BE49-F238E27FC236}">
                  <a16:creationId xmlns:a16="http://schemas.microsoft.com/office/drawing/2014/main" id="{A2072715-1D63-4136-B991-0D759D3B8F9F}"/>
                </a:ext>
              </a:extLst>
            </p:cNvPr>
            <p:cNvSpPr txBox="1"/>
            <p:nvPr/>
          </p:nvSpPr>
          <p:spPr>
            <a:xfrm>
              <a:off x="4759293" y="1572284"/>
              <a:ext cx="781879"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3</a:t>
              </a:r>
            </a:p>
          </p:txBody>
        </p:sp>
        <p:pic>
          <p:nvPicPr>
            <p:cNvPr id="45" name="Picture 44">
              <a:extLst>
                <a:ext uri="{FF2B5EF4-FFF2-40B4-BE49-F238E27FC236}">
                  <a16:creationId xmlns:a16="http://schemas.microsoft.com/office/drawing/2014/main" id="{21F21A48-0F1F-41DE-9F4A-5C9FD2BFF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3032" y="5359649"/>
              <a:ext cx="914400" cy="914400"/>
            </a:xfrm>
            <a:prstGeom prst="rect">
              <a:avLst/>
            </a:prstGeom>
          </p:spPr>
        </p:pic>
      </p:grpSp>
      <p:grpSp>
        <p:nvGrpSpPr>
          <p:cNvPr id="68" name="Group 67">
            <a:extLst>
              <a:ext uri="{FF2B5EF4-FFF2-40B4-BE49-F238E27FC236}">
                <a16:creationId xmlns:a16="http://schemas.microsoft.com/office/drawing/2014/main" id="{12B1879A-8496-43E6-A662-4461429531EF}"/>
              </a:ext>
            </a:extLst>
          </p:cNvPr>
          <p:cNvGrpSpPr/>
          <p:nvPr/>
        </p:nvGrpSpPr>
        <p:grpSpPr>
          <a:xfrm>
            <a:off x="407222" y="1306330"/>
            <a:ext cx="1234440" cy="3709718"/>
            <a:chOff x="542962" y="1609253"/>
            <a:chExt cx="1645920" cy="4946291"/>
          </a:xfrm>
        </p:grpSpPr>
        <p:sp>
          <p:nvSpPr>
            <p:cNvPr id="17" name="Rectangle 16">
              <a:extLst>
                <a:ext uri="{FF2B5EF4-FFF2-40B4-BE49-F238E27FC236}">
                  <a16:creationId xmlns:a16="http://schemas.microsoft.com/office/drawing/2014/main" id="{C4771151-6E87-4898-8192-14543166D620}"/>
                </a:ext>
              </a:extLst>
            </p:cNvPr>
            <p:cNvSpPr/>
            <p:nvPr/>
          </p:nvSpPr>
          <p:spPr>
            <a:xfrm>
              <a:off x="542962" y="1921738"/>
              <a:ext cx="1645920" cy="3867742"/>
            </a:xfrm>
            <a:prstGeom prst="rect">
              <a:avLst/>
            </a:prstGeom>
            <a:solidFill>
              <a:srgbClr val="D6F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All </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Students Proficient </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and Showing Growth in All Assessed</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Areas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endParaRPr>
            </a:p>
          </p:txBody>
        </p:sp>
        <p:sp>
          <p:nvSpPr>
            <p:cNvPr id="34" name="Speech Bubble: Rectangle with Corners Rounded 33">
              <a:extLst>
                <a:ext uri="{FF2B5EF4-FFF2-40B4-BE49-F238E27FC236}">
                  <a16:creationId xmlns:a16="http://schemas.microsoft.com/office/drawing/2014/main" id="{CBE01417-C4C5-496C-A8EB-F1451A315F58}"/>
                </a:ext>
              </a:extLst>
            </p:cNvPr>
            <p:cNvSpPr/>
            <p:nvPr/>
          </p:nvSpPr>
          <p:spPr>
            <a:xfrm flipH="1">
              <a:off x="1034925" y="1609253"/>
              <a:ext cx="661994" cy="624970"/>
            </a:xfrm>
            <a:prstGeom prst="wedgeRoundRectCallout">
              <a:avLst>
                <a:gd name="adj1" fmla="val -6820"/>
                <a:gd name="adj2" fmla="val 70230"/>
                <a:gd name="adj3" fmla="val 16667"/>
              </a:avLst>
            </a:prstGeom>
            <a:solidFill>
              <a:srgbClr val="FF2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35" name="TextBox 34">
              <a:extLst>
                <a:ext uri="{FF2B5EF4-FFF2-40B4-BE49-F238E27FC236}">
                  <a16:creationId xmlns:a16="http://schemas.microsoft.com/office/drawing/2014/main" id="{C1E4D880-1131-4B9F-8163-5776BEC5EB80}"/>
                </a:ext>
              </a:extLst>
            </p:cNvPr>
            <p:cNvSpPr txBox="1"/>
            <p:nvPr/>
          </p:nvSpPr>
          <p:spPr>
            <a:xfrm>
              <a:off x="974983" y="1617681"/>
              <a:ext cx="781879"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1</a:t>
              </a:r>
            </a:p>
          </p:txBody>
        </p:sp>
        <p:pic>
          <p:nvPicPr>
            <p:cNvPr id="47" name="Picture 46">
              <a:extLst>
                <a:ext uri="{FF2B5EF4-FFF2-40B4-BE49-F238E27FC236}">
                  <a16:creationId xmlns:a16="http://schemas.microsoft.com/office/drawing/2014/main" id="{B0361D6D-F809-48D5-AD0A-2EF9D9CEBC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103" y="5043906"/>
              <a:ext cx="1511638" cy="1511638"/>
            </a:xfrm>
            <a:prstGeom prst="rect">
              <a:avLst/>
            </a:prstGeom>
          </p:spPr>
        </p:pic>
      </p:grpSp>
      <p:grpSp>
        <p:nvGrpSpPr>
          <p:cNvPr id="65" name="Group 64">
            <a:extLst>
              <a:ext uri="{FF2B5EF4-FFF2-40B4-BE49-F238E27FC236}">
                <a16:creationId xmlns:a16="http://schemas.microsoft.com/office/drawing/2014/main" id="{E9916769-C626-4CC8-9D39-8A35381CDB9A}"/>
              </a:ext>
            </a:extLst>
          </p:cNvPr>
          <p:cNvGrpSpPr/>
          <p:nvPr/>
        </p:nvGrpSpPr>
        <p:grpSpPr>
          <a:xfrm>
            <a:off x="4664570" y="1263529"/>
            <a:ext cx="1234440" cy="3605276"/>
            <a:chOff x="6219427" y="1552186"/>
            <a:chExt cx="1645920" cy="4807034"/>
          </a:xfrm>
        </p:grpSpPr>
        <p:sp>
          <p:nvSpPr>
            <p:cNvPr id="25" name="Rectangle 24">
              <a:extLst>
                <a:ext uri="{FF2B5EF4-FFF2-40B4-BE49-F238E27FC236}">
                  <a16:creationId xmlns:a16="http://schemas.microsoft.com/office/drawing/2014/main" id="{382B29C8-2CE6-4F5F-AB0C-1AC4D89B81E3}"/>
                </a:ext>
              </a:extLst>
            </p:cNvPr>
            <p:cNvSpPr/>
            <p:nvPr/>
          </p:nvSpPr>
          <p:spPr>
            <a:xfrm>
              <a:off x="6219427" y="1921738"/>
              <a:ext cx="1645920" cy="3867742"/>
            </a:xfrm>
            <a:prstGeom prst="rect">
              <a:avLst/>
            </a:prstGeom>
            <a:solidFill>
              <a:srgbClr val="D6F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Every </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School Has Effective Teachers and Leaders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endParaRPr>
            </a:p>
          </p:txBody>
        </p:sp>
        <p:sp>
          <p:nvSpPr>
            <p:cNvPr id="31" name="Speech Bubble: Rectangle with Corners Rounded 30">
              <a:extLst>
                <a:ext uri="{FF2B5EF4-FFF2-40B4-BE49-F238E27FC236}">
                  <a16:creationId xmlns:a16="http://schemas.microsoft.com/office/drawing/2014/main" id="{FA70DAE9-EBD8-49F3-99D0-C6C926909FF9}"/>
                </a:ext>
              </a:extLst>
            </p:cNvPr>
            <p:cNvSpPr/>
            <p:nvPr/>
          </p:nvSpPr>
          <p:spPr>
            <a:xfrm flipH="1">
              <a:off x="6711390" y="1552187"/>
              <a:ext cx="661994" cy="624970"/>
            </a:xfrm>
            <a:prstGeom prst="wedgeRoundRectCallout">
              <a:avLst>
                <a:gd name="adj1" fmla="val -6820"/>
                <a:gd name="adj2" fmla="val 70230"/>
                <a:gd name="adj3" fmla="val 16667"/>
              </a:avLst>
            </a:prstGeom>
            <a:solidFill>
              <a:srgbClr val="2AC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38" name="TextBox 37">
              <a:extLst>
                <a:ext uri="{FF2B5EF4-FFF2-40B4-BE49-F238E27FC236}">
                  <a16:creationId xmlns:a16="http://schemas.microsoft.com/office/drawing/2014/main" id="{EFDD1CDD-61F6-42E0-B0A3-3F5592B8D220}"/>
                </a:ext>
              </a:extLst>
            </p:cNvPr>
            <p:cNvSpPr txBox="1"/>
            <p:nvPr/>
          </p:nvSpPr>
          <p:spPr>
            <a:xfrm>
              <a:off x="6651448" y="1552186"/>
              <a:ext cx="781879"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4</a:t>
              </a:r>
            </a:p>
          </p:txBody>
        </p:sp>
        <p:pic>
          <p:nvPicPr>
            <p:cNvPr id="49" name="Picture 48">
              <a:extLst>
                <a:ext uri="{FF2B5EF4-FFF2-40B4-BE49-F238E27FC236}">
                  <a16:creationId xmlns:a16="http://schemas.microsoft.com/office/drawing/2014/main" id="{4C75781A-312E-457A-952C-CD21A279A5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0017" y="5274479"/>
              <a:ext cx="1084741" cy="1084741"/>
            </a:xfrm>
            <a:prstGeom prst="rect">
              <a:avLst/>
            </a:prstGeom>
          </p:spPr>
        </p:pic>
      </p:grpSp>
      <p:grpSp>
        <p:nvGrpSpPr>
          <p:cNvPr id="67" name="Group 66">
            <a:extLst>
              <a:ext uri="{FF2B5EF4-FFF2-40B4-BE49-F238E27FC236}">
                <a16:creationId xmlns:a16="http://schemas.microsoft.com/office/drawing/2014/main" id="{1200C020-7EE4-4AA8-88C5-37C8690591CA}"/>
              </a:ext>
            </a:extLst>
          </p:cNvPr>
          <p:cNvGrpSpPr/>
          <p:nvPr/>
        </p:nvGrpSpPr>
        <p:grpSpPr>
          <a:xfrm>
            <a:off x="1826338" y="1306330"/>
            <a:ext cx="1234440" cy="3547924"/>
            <a:chOff x="2435117" y="1609253"/>
            <a:chExt cx="1645920" cy="4730565"/>
          </a:xfrm>
        </p:grpSpPr>
        <p:sp>
          <p:nvSpPr>
            <p:cNvPr id="23" name="Rectangle 22">
              <a:extLst>
                <a:ext uri="{FF2B5EF4-FFF2-40B4-BE49-F238E27FC236}">
                  <a16:creationId xmlns:a16="http://schemas.microsoft.com/office/drawing/2014/main" id="{80655905-09BA-45D8-806E-9EE50487DF67}"/>
                </a:ext>
              </a:extLst>
            </p:cNvPr>
            <p:cNvSpPr/>
            <p:nvPr/>
          </p:nvSpPr>
          <p:spPr>
            <a:xfrm>
              <a:off x="2435117" y="1921738"/>
              <a:ext cx="1645920" cy="3867742"/>
            </a:xfrm>
            <a:prstGeom prst="rect">
              <a:avLst/>
            </a:prstGeom>
            <a:solidFill>
              <a:srgbClr val="D6F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Every </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Student Graduates</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 from High School and </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is Ready for College and Career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endParaRPr>
            </a:p>
          </p:txBody>
        </p:sp>
        <p:sp>
          <p:nvSpPr>
            <p:cNvPr id="33" name="Speech Bubble: Rectangle with Corners Rounded 32">
              <a:extLst>
                <a:ext uri="{FF2B5EF4-FFF2-40B4-BE49-F238E27FC236}">
                  <a16:creationId xmlns:a16="http://schemas.microsoft.com/office/drawing/2014/main" id="{6B178623-0232-44FD-8E8A-214F04884A62}"/>
                </a:ext>
              </a:extLst>
            </p:cNvPr>
            <p:cNvSpPr/>
            <p:nvPr/>
          </p:nvSpPr>
          <p:spPr>
            <a:xfrm flipH="1">
              <a:off x="2927080" y="1609253"/>
              <a:ext cx="661994" cy="624970"/>
            </a:xfrm>
            <a:prstGeom prst="wedgeRoundRectCallout">
              <a:avLst>
                <a:gd name="adj1" fmla="val -6820"/>
                <a:gd name="adj2" fmla="val 70230"/>
                <a:gd name="adj3" fmla="val 16667"/>
              </a:avLst>
            </a:prstGeom>
            <a:solidFill>
              <a:srgbClr val="FCA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36" name="TextBox 35">
              <a:extLst>
                <a:ext uri="{FF2B5EF4-FFF2-40B4-BE49-F238E27FC236}">
                  <a16:creationId xmlns:a16="http://schemas.microsoft.com/office/drawing/2014/main" id="{E534F4D4-61DD-4D4B-BCC4-ACB4E08C68AE}"/>
                </a:ext>
              </a:extLst>
            </p:cNvPr>
            <p:cNvSpPr txBox="1"/>
            <p:nvPr/>
          </p:nvSpPr>
          <p:spPr>
            <a:xfrm>
              <a:off x="2867138" y="1629350"/>
              <a:ext cx="781879"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2</a:t>
              </a:r>
            </a:p>
          </p:txBody>
        </p:sp>
        <p:pic>
          <p:nvPicPr>
            <p:cNvPr id="51" name="Picture 50">
              <a:extLst>
                <a:ext uri="{FF2B5EF4-FFF2-40B4-BE49-F238E27FC236}">
                  <a16:creationId xmlns:a16="http://schemas.microsoft.com/office/drawing/2014/main" id="{91CFFA26-71B2-4351-8559-2295C09052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3178" y="5274479"/>
              <a:ext cx="1009798" cy="1065339"/>
            </a:xfrm>
            <a:prstGeom prst="rect">
              <a:avLst/>
            </a:prstGeom>
          </p:spPr>
        </p:pic>
      </p:grpSp>
      <p:grpSp>
        <p:nvGrpSpPr>
          <p:cNvPr id="63" name="Group 62">
            <a:extLst>
              <a:ext uri="{FF2B5EF4-FFF2-40B4-BE49-F238E27FC236}">
                <a16:creationId xmlns:a16="http://schemas.microsoft.com/office/drawing/2014/main" id="{61707639-E181-4522-B7B7-99BC8D70AF3E}"/>
              </a:ext>
            </a:extLst>
          </p:cNvPr>
          <p:cNvGrpSpPr/>
          <p:nvPr/>
        </p:nvGrpSpPr>
        <p:grpSpPr>
          <a:xfrm>
            <a:off x="7502801" y="1263530"/>
            <a:ext cx="1234440" cy="3520607"/>
            <a:chOff x="10003735" y="1552187"/>
            <a:chExt cx="1645920" cy="4694142"/>
          </a:xfrm>
        </p:grpSpPr>
        <p:sp>
          <p:nvSpPr>
            <p:cNvPr id="27" name="Rectangle 26">
              <a:extLst>
                <a:ext uri="{FF2B5EF4-FFF2-40B4-BE49-F238E27FC236}">
                  <a16:creationId xmlns:a16="http://schemas.microsoft.com/office/drawing/2014/main" id="{D658AC72-D989-472D-B862-08916EDECC79}"/>
                </a:ext>
              </a:extLst>
            </p:cNvPr>
            <p:cNvSpPr/>
            <p:nvPr/>
          </p:nvSpPr>
          <p:spPr>
            <a:xfrm>
              <a:off x="10003735" y="1921738"/>
              <a:ext cx="1645920" cy="3867742"/>
            </a:xfrm>
            <a:prstGeom prst="rect">
              <a:avLst/>
            </a:prstGeom>
            <a:solidFill>
              <a:srgbClr val="D6F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Every</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School and District is </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Rated “C” or Higher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endParaRPr>
            </a:p>
          </p:txBody>
        </p:sp>
        <p:sp>
          <p:nvSpPr>
            <p:cNvPr id="28" name="Speech Bubble: Rectangle with Corners Rounded 27">
              <a:extLst>
                <a:ext uri="{FF2B5EF4-FFF2-40B4-BE49-F238E27FC236}">
                  <a16:creationId xmlns:a16="http://schemas.microsoft.com/office/drawing/2014/main" id="{DE715218-0C2F-4529-99CF-EF4FF5A3F454}"/>
                </a:ext>
              </a:extLst>
            </p:cNvPr>
            <p:cNvSpPr/>
            <p:nvPr/>
          </p:nvSpPr>
          <p:spPr>
            <a:xfrm flipH="1">
              <a:off x="10495698" y="1552187"/>
              <a:ext cx="661994" cy="624970"/>
            </a:xfrm>
            <a:prstGeom prst="wedgeRoundRectCallout">
              <a:avLst>
                <a:gd name="adj1" fmla="val -6820"/>
                <a:gd name="adj2" fmla="val 70230"/>
                <a:gd name="adj3" fmla="val 16667"/>
              </a:avLst>
            </a:prstGeom>
            <a:solidFill>
              <a:srgbClr val="BC4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40" name="TextBox 39">
              <a:extLst>
                <a:ext uri="{FF2B5EF4-FFF2-40B4-BE49-F238E27FC236}">
                  <a16:creationId xmlns:a16="http://schemas.microsoft.com/office/drawing/2014/main" id="{E7770FDD-DBEA-490D-A598-B1A7E7378CBE}"/>
                </a:ext>
              </a:extLst>
            </p:cNvPr>
            <p:cNvSpPr txBox="1"/>
            <p:nvPr/>
          </p:nvSpPr>
          <p:spPr>
            <a:xfrm>
              <a:off x="10435756" y="1552187"/>
              <a:ext cx="781879"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6</a:t>
              </a:r>
            </a:p>
          </p:txBody>
        </p:sp>
        <p:pic>
          <p:nvPicPr>
            <p:cNvPr id="53" name="Picture 52">
              <a:extLst>
                <a:ext uri="{FF2B5EF4-FFF2-40B4-BE49-F238E27FC236}">
                  <a16:creationId xmlns:a16="http://schemas.microsoft.com/office/drawing/2014/main" id="{DBA29183-0860-4125-BD7C-257F7E24BE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83355" y="5359649"/>
              <a:ext cx="886680" cy="886680"/>
            </a:xfrm>
            <a:prstGeom prst="rect">
              <a:avLst/>
            </a:prstGeom>
          </p:spPr>
        </p:pic>
      </p:grpSp>
      <p:grpSp>
        <p:nvGrpSpPr>
          <p:cNvPr id="64" name="Group 63">
            <a:extLst>
              <a:ext uri="{FF2B5EF4-FFF2-40B4-BE49-F238E27FC236}">
                <a16:creationId xmlns:a16="http://schemas.microsoft.com/office/drawing/2014/main" id="{9A0E3BAB-B083-4DD4-9A1F-E79CAE750DE0}"/>
              </a:ext>
            </a:extLst>
          </p:cNvPr>
          <p:cNvGrpSpPr/>
          <p:nvPr/>
        </p:nvGrpSpPr>
        <p:grpSpPr>
          <a:xfrm>
            <a:off x="6083687" y="1263530"/>
            <a:ext cx="1234440" cy="3482487"/>
            <a:chOff x="8111582" y="1552187"/>
            <a:chExt cx="1645920" cy="4643316"/>
          </a:xfrm>
        </p:grpSpPr>
        <p:sp>
          <p:nvSpPr>
            <p:cNvPr id="26" name="Rectangle 25">
              <a:extLst>
                <a:ext uri="{FF2B5EF4-FFF2-40B4-BE49-F238E27FC236}">
                  <a16:creationId xmlns:a16="http://schemas.microsoft.com/office/drawing/2014/main" id="{3A637EA0-17DB-46DE-B72A-1D476746640F}"/>
                </a:ext>
              </a:extLst>
            </p:cNvPr>
            <p:cNvSpPr/>
            <p:nvPr/>
          </p:nvSpPr>
          <p:spPr>
            <a:xfrm>
              <a:off x="8111582" y="1921738"/>
              <a:ext cx="1645920" cy="3867742"/>
            </a:xfrm>
            <a:prstGeom prst="rect">
              <a:avLst/>
            </a:prstGeom>
            <a:solidFill>
              <a:srgbClr val="D6F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Every Community Effectively </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Uses a </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World-Class Data System </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to Improve Student Outcomes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endParaRPr>
            </a:p>
          </p:txBody>
        </p:sp>
        <p:sp>
          <p:nvSpPr>
            <p:cNvPr id="29" name="Speech Bubble: Rectangle with Corners Rounded 28">
              <a:extLst>
                <a:ext uri="{FF2B5EF4-FFF2-40B4-BE49-F238E27FC236}">
                  <a16:creationId xmlns:a16="http://schemas.microsoft.com/office/drawing/2014/main" id="{0793C9F1-1022-444C-81D4-3ED27F5875A0}"/>
                </a:ext>
              </a:extLst>
            </p:cNvPr>
            <p:cNvSpPr/>
            <p:nvPr/>
          </p:nvSpPr>
          <p:spPr>
            <a:xfrm flipH="1">
              <a:off x="8603545" y="1552187"/>
              <a:ext cx="661994" cy="624970"/>
            </a:xfrm>
            <a:prstGeom prst="wedgeRoundRectCallout">
              <a:avLst>
                <a:gd name="adj1" fmla="val -6820"/>
                <a:gd name="adj2" fmla="val 70230"/>
                <a:gd name="adj3" fmla="val 16667"/>
              </a:avLst>
            </a:prstGeom>
            <a:solidFill>
              <a:srgbClr val="0BA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39" name="TextBox 38">
              <a:extLst>
                <a:ext uri="{FF2B5EF4-FFF2-40B4-BE49-F238E27FC236}">
                  <a16:creationId xmlns:a16="http://schemas.microsoft.com/office/drawing/2014/main" id="{DA828BEE-5B99-4D62-8ED4-5432ED824890}"/>
                </a:ext>
              </a:extLst>
            </p:cNvPr>
            <p:cNvSpPr txBox="1"/>
            <p:nvPr/>
          </p:nvSpPr>
          <p:spPr>
            <a:xfrm>
              <a:off x="8543603" y="1552187"/>
              <a:ext cx="781879"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5</a:t>
              </a:r>
            </a:p>
          </p:txBody>
        </p:sp>
        <p:grpSp>
          <p:nvGrpSpPr>
            <p:cNvPr id="62" name="Group 61">
              <a:extLst>
                <a:ext uri="{FF2B5EF4-FFF2-40B4-BE49-F238E27FC236}">
                  <a16:creationId xmlns:a16="http://schemas.microsoft.com/office/drawing/2014/main" id="{C865226C-E146-4E50-AE08-DD2AA17745E9}"/>
                </a:ext>
              </a:extLst>
            </p:cNvPr>
            <p:cNvGrpSpPr/>
            <p:nvPr/>
          </p:nvGrpSpPr>
          <p:grpSpPr>
            <a:xfrm>
              <a:off x="8487404" y="5354653"/>
              <a:ext cx="894276" cy="840850"/>
              <a:chOff x="8480898" y="5354653"/>
              <a:chExt cx="894276" cy="840850"/>
            </a:xfrm>
          </p:grpSpPr>
          <p:sp>
            <p:nvSpPr>
              <p:cNvPr id="54" name="Rectangle: Rounded Corners 53">
                <a:extLst>
                  <a:ext uri="{FF2B5EF4-FFF2-40B4-BE49-F238E27FC236}">
                    <a16:creationId xmlns:a16="http://schemas.microsoft.com/office/drawing/2014/main" id="{4DA7E1D6-5253-42F6-8CA0-D4C49B635B5A}"/>
                  </a:ext>
                </a:extLst>
              </p:cNvPr>
              <p:cNvSpPr/>
              <p:nvPr/>
            </p:nvSpPr>
            <p:spPr>
              <a:xfrm>
                <a:off x="8480898" y="5938838"/>
                <a:ext cx="187558" cy="256665"/>
              </a:xfrm>
              <a:prstGeom prst="roundRect">
                <a:avLst/>
              </a:prstGeom>
              <a:solidFill>
                <a:srgbClr val="2EA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55" name="Rectangle: Rounded Corners 54">
                <a:extLst>
                  <a:ext uri="{FF2B5EF4-FFF2-40B4-BE49-F238E27FC236}">
                    <a16:creationId xmlns:a16="http://schemas.microsoft.com/office/drawing/2014/main" id="{7E9B2D56-A098-4139-930E-E2BD87B9C907}"/>
                  </a:ext>
                </a:extLst>
              </p:cNvPr>
              <p:cNvSpPr/>
              <p:nvPr/>
            </p:nvSpPr>
            <p:spPr>
              <a:xfrm>
                <a:off x="8760675" y="5753100"/>
                <a:ext cx="203310" cy="442403"/>
              </a:xfrm>
              <a:prstGeom prst="roundRect">
                <a:avLst/>
              </a:prstGeom>
              <a:solidFill>
                <a:srgbClr val="2EA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grpSp>
            <p:nvGrpSpPr>
              <p:cNvPr id="60" name="Group 59">
                <a:extLst>
                  <a:ext uri="{FF2B5EF4-FFF2-40B4-BE49-F238E27FC236}">
                    <a16:creationId xmlns:a16="http://schemas.microsoft.com/office/drawing/2014/main" id="{0B6ABEEA-CF4E-404A-AB80-035EA63D1401}"/>
                  </a:ext>
                </a:extLst>
              </p:cNvPr>
              <p:cNvGrpSpPr/>
              <p:nvPr/>
            </p:nvGrpSpPr>
            <p:grpSpPr>
              <a:xfrm>
                <a:off x="8972172" y="5354653"/>
                <a:ext cx="403002" cy="840850"/>
                <a:chOff x="3773061" y="2486025"/>
                <a:chExt cx="232202" cy="580732"/>
              </a:xfrm>
            </p:grpSpPr>
            <p:sp>
              <p:nvSpPr>
                <p:cNvPr id="56" name="Rectangle: Rounded Corners 55">
                  <a:extLst>
                    <a:ext uri="{FF2B5EF4-FFF2-40B4-BE49-F238E27FC236}">
                      <a16:creationId xmlns:a16="http://schemas.microsoft.com/office/drawing/2014/main" id="{606D4DE4-88AA-4BD0-A2C2-EE400FA9186B}"/>
                    </a:ext>
                  </a:extLst>
                </p:cNvPr>
                <p:cNvSpPr/>
                <p:nvPr/>
              </p:nvSpPr>
              <p:spPr>
                <a:xfrm>
                  <a:off x="3832035" y="2590800"/>
                  <a:ext cx="109537" cy="475957"/>
                </a:xfrm>
                <a:prstGeom prst="roundRect">
                  <a:avLst/>
                </a:prstGeom>
                <a:solidFill>
                  <a:srgbClr val="2EA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59" name="Isosceles Triangle 58">
                  <a:extLst>
                    <a:ext uri="{FF2B5EF4-FFF2-40B4-BE49-F238E27FC236}">
                      <a16:creationId xmlns:a16="http://schemas.microsoft.com/office/drawing/2014/main" id="{30EB58A1-2072-4F54-9885-24A9482BA857}"/>
                    </a:ext>
                  </a:extLst>
                </p:cNvPr>
                <p:cNvSpPr/>
                <p:nvPr/>
              </p:nvSpPr>
              <p:spPr>
                <a:xfrm>
                  <a:off x="3773061" y="2486025"/>
                  <a:ext cx="232202" cy="157163"/>
                </a:xfrm>
                <a:prstGeom prst="triangle">
                  <a:avLst/>
                </a:prstGeom>
                <a:solidFill>
                  <a:srgbClr val="2EA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grpSp>
        </p:grpSp>
      </p:grpSp>
      <p:sp>
        <p:nvSpPr>
          <p:cNvPr id="69" name="TextBox 68">
            <a:extLst>
              <a:ext uri="{FF2B5EF4-FFF2-40B4-BE49-F238E27FC236}">
                <a16:creationId xmlns:a16="http://schemas.microsoft.com/office/drawing/2014/main" id="{38C93406-625F-434A-828E-BB90A0DA7B97}"/>
              </a:ext>
            </a:extLst>
          </p:cNvPr>
          <p:cNvSpPr txBox="1"/>
          <p:nvPr/>
        </p:nvSpPr>
        <p:spPr>
          <a:xfrm>
            <a:off x="329080" y="586169"/>
            <a:ext cx="4242920"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EABDC"/>
                </a:solidFill>
                <a:effectLst/>
                <a:uLnTx/>
                <a:uFillTx/>
                <a:latin typeface="Arial Narrow" panose="020B0606020202030204" pitchFamily="34" charset="0"/>
                <a:cs typeface="Arial"/>
                <a:sym typeface="Arial"/>
              </a:rPr>
              <a:t>MISSISSIPPI STATE BOARD OF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0" cap="none" spc="0" normalizeH="0" baseline="0" noProof="0" dirty="0">
                <a:ln>
                  <a:noFill/>
                </a:ln>
                <a:solidFill>
                  <a:srgbClr val="BC4570"/>
                </a:solidFill>
                <a:effectLst/>
                <a:uLnTx/>
                <a:uFillTx/>
                <a:latin typeface="Arial Narrow" panose="020B0606020202030204" pitchFamily="34" charset="0"/>
                <a:cs typeface="Arial"/>
                <a:sym typeface="Arial"/>
              </a:rPr>
              <a:t>STRATEGIC PLAN GOALS</a:t>
            </a:r>
          </a:p>
        </p:txBody>
      </p:sp>
    </p:spTree>
    <p:extLst>
      <p:ext uri="{BB962C8B-B14F-4D97-AF65-F5344CB8AC3E}">
        <p14:creationId xmlns:p14="http://schemas.microsoft.com/office/powerpoint/2010/main" val="29945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33E97F-13D9-4547-B719-8DCFA7358548}"/>
              </a:ext>
            </a:extLst>
          </p:cNvPr>
          <p:cNvSpPr>
            <a:spLocks noGrp="1"/>
          </p:cNvSpPr>
          <p:nvPr>
            <p:ph type="body" sz="quarter" idx="13"/>
          </p:nvPr>
        </p:nvSpPr>
        <p:spPr/>
        <p:txBody>
          <a:bodyPr/>
          <a:lstStyle/>
          <a:p>
            <a:r>
              <a:rPr lang="en-US" dirty="0"/>
              <a:t>State Reviews - Utah</a:t>
            </a:r>
          </a:p>
        </p:txBody>
      </p:sp>
      <p:sp>
        <p:nvSpPr>
          <p:cNvPr id="3" name="Text Placeholder 2">
            <a:extLst>
              <a:ext uri="{FF2B5EF4-FFF2-40B4-BE49-F238E27FC236}">
                <a16:creationId xmlns:a16="http://schemas.microsoft.com/office/drawing/2014/main" id="{265059AC-1F62-7E46-990F-D9C679B201DC}"/>
              </a:ext>
            </a:extLst>
          </p:cNvPr>
          <p:cNvSpPr>
            <a:spLocks noGrp="1"/>
          </p:cNvSpPr>
          <p:nvPr>
            <p:ph type="body" sz="quarter" idx="14"/>
          </p:nvPr>
        </p:nvSpPr>
        <p:spPr/>
        <p:txBody>
          <a:bodyPr/>
          <a:lstStyle/>
          <a:p>
            <a:pPr marL="0" indent="0">
              <a:buNone/>
            </a:pPr>
            <a:r>
              <a:rPr lang="en-US" sz="1800" dirty="0"/>
              <a:t>Points are allocated for the readiness coursework metric in proportion to the percentage of students who complete at least one of the following: </a:t>
            </a:r>
          </a:p>
          <a:p>
            <a:pPr marL="457200" indent="-457200">
              <a:spcAft>
                <a:spcPts val="600"/>
              </a:spcAft>
              <a:buFont typeface="+mj-lt"/>
              <a:buAutoNum type="arabicPeriod"/>
            </a:pPr>
            <a:r>
              <a:rPr lang="en-US" sz="1800" dirty="0"/>
              <a:t>a C grade or better in an Advanced Placement course, </a:t>
            </a:r>
          </a:p>
          <a:p>
            <a:pPr marL="457200" indent="-457200">
              <a:spcAft>
                <a:spcPts val="600"/>
              </a:spcAft>
              <a:buFont typeface="+mj-lt"/>
              <a:buAutoNum type="arabicPeriod"/>
            </a:pPr>
            <a:r>
              <a:rPr lang="en-US" sz="1800" dirty="0"/>
              <a:t>a C grade or better in an International Baccalaureate course, </a:t>
            </a:r>
          </a:p>
          <a:p>
            <a:pPr marL="457200" indent="-457200">
              <a:spcAft>
                <a:spcPts val="600"/>
              </a:spcAft>
              <a:buFont typeface="+mj-lt"/>
              <a:buAutoNum type="arabicPeriod"/>
            </a:pPr>
            <a:r>
              <a:rPr lang="en-US" sz="1800" dirty="0"/>
              <a:t>a C grade or better in a concurrent enrollment course, or </a:t>
            </a:r>
          </a:p>
          <a:p>
            <a:pPr marL="457200" indent="-457200">
              <a:spcAft>
                <a:spcPts val="600"/>
              </a:spcAft>
              <a:buFont typeface="+mj-lt"/>
              <a:buAutoNum type="arabicPeriod"/>
            </a:pPr>
            <a:r>
              <a:rPr lang="en-US" sz="1800" dirty="0"/>
              <a:t>a career and technical education pathway. </a:t>
            </a:r>
          </a:p>
          <a:p>
            <a:endParaRPr lang="en-US" dirty="0"/>
          </a:p>
        </p:txBody>
      </p:sp>
      <p:sp>
        <p:nvSpPr>
          <p:cNvPr id="4" name="Slide Number Placeholder 3">
            <a:extLst>
              <a:ext uri="{FF2B5EF4-FFF2-40B4-BE49-F238E27FC236}">
                <a16:creationId xmlns:a16="http://schemas.microsoft.com/office/drawing/2014/main" id="{8C277721-A10D-EC41-8EF8-6F5D5A8CB91B}"/>
              </a:ext>
            </a:extLst>
          </p:cNvPr>
          <p:cNvSpPr>
            <a:spLocks noGrp="1"/>
          </p:cNvSpPr>
          <p:nvPr>
            <p:ph type="sldNum" idx="12"/>
          </p:nvPr>
        </p:nvSpPr>
        <p:spPr/>
        <p:txBody>
          <a:bodyPr/>
          <a:lstStyle/>
          <a:p>
            <a:fld id="{00000000-1234-1234-1234-123412341234}" type="slidenum">
              <a:rPr lang="en" smtClean="0"/>
              <a:pPr/>
              <a:t>30</a:t>
            </a:fld>
            <a:endParaRPr lang="en" dirty="0"/>
          </a:p>
        </p:txBody>
      </p:sp>
    </p:spTree>
    <p:extLst>
      <p:ext uri="{BB962C8B-B14F-4D97-AF65-F5344CB8AC3E}">
        <p14:creationId xmlns:p14="http://schemas.microsoft.com/office/powerpoint/2010/main" val="93007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571666-841D-6B46-AC8A-0C8B6A713558}"/>
              </a:ext>
            </a:extLst>
          </p:cNvPr>
          <p:cNvSpPr>
            <a:spLocks noGrp="1"/>
          </p:cNvSpPr>
          <p:nvPr>
            <p:ph type="body" sz="quarter" idx="13"/>
          </p:nvPr>
        </p:nvSpPr>
        <p:spPr/>
        <p:txBody>
          <a:bodyPr/>
          <a:lstStyle/>
          <a:p>
            <a:r>
              <a:rPr lang="en-US" dirty="0"/>
              <a:t>State Reviews - Wyoming</a:t>
            </a:r>
          </a:p>
        </p:txBody>
      </p:sp>
      <p:sp>
        <p:nvSpPr>
          <p:cNvPr id="3" name="Text Placeholder 2">
            <a:extLst>
              <a:ext uri="{FF2B5EF4-FFF2-40B4-BE49-F238E27FC236}">
                <a16:creationId xmlns:a16="http://schemas.microsoft.com/office/drawing/2014/main" id="{042B5E48-D2F9-824A-B633-357142FA706B}"/>
              </a:ext>
            </a:extLst>
          </p:cNvPr>
          <p:cNvSpPr>
            <a:spLocks noGrp="1"/>
          </p:cNvSpPr>
          <p:nvPr>
            <p:ph type="body" sz="quarter" idx="14"/>
          </p:nvPr>
        </p:nvSpPr>
        <p:spPr>
          <a:xfrm>
            <a:off x="415636" y="749147"/>
            <a:ext cx="8294915" cy="3966072"/>
          </a:xfrm>
        </p:spPr>
        <p:txBody>
          <a:bodyPr/>
          <a:lstStyle/>
          <a:p>
            <a:r>
              <a:rPr lang="en-US" sz="1400" dirty="0"/>
              <a:t>Option 1 – Evidence of college readiness is based on completion of a college preparatory curriculum </a:t>
            </a:r>
            <a:r>
              <a:rPr lang="en-US" sz="1400" i="1" dirty="0"/>
              <a:t>and </a:t>
            </a:r>
            <a:r>
              <a:rPr lang="en-US" sz="1400" dirty="0"/>
              <a:t>one or more of the following: a college-ready score on a standardized college entrance exam </a:t>
            </a:r>
            <a:r>
              <a:rPr lang="en-US" sz="1400" i="1" dirty="0"/>
              <a:t>or </a:t>
            </a:r>
            <a:r>
              <a:rPr lang="en-US" sz="1400" dirty="0"/>
              <a:t>eligibility to earn college credits through Advanced Placement, International Baccalaureate, or dual/concurrent courses. </a:t>
            </a:r>
          </a:p>
          <a:p>
            <a:pPr lvl="1"/>
            <a:r>
              <a:rPr lang="en-US" i="1" dirty="0"/>
              <a:t>	Evidence of college readiness from a dual/concurrent course requires the evidence from 	the WDE 950 transcript collection that a graduate earned a grade of “C” or better in a1000-	level or higher dual/concurrent course </a:t>
            </a:r>
            <a:endParaRPr lang="en-US" dirty="0"/>
          </a:p>
          <a:p>
            <a:r>
              <a:rPr lang="en-US" sz="1400" dirty="0"/>
              <a:t>Option 2 – Evidence of career readiness is based on completion of a career/technical education pathway (i.e., minimum of a three course sequence </a:t>
            </a:r>
            <a:r>
              <a:rPr lang="en-US" sz="1400" i="1" dirty="0"/>
              <a:t>and </a:t>
            </a:r>
            <a:r>
              <a:rPr lang="en-US" sz="1400" dirty="0"/>
              <a:t>one or more of the following: a passing score on a state-approved CTE exam or state-approved industry- recognized certification. </a:t>
            </a:r>
          </a:p>
          <a:p>
            <a:r>
              <a:rPr lang="en-US" sz="1400" dirty="0"/>
              <a:t>Option 3 – Evidence of military readiness is based upon completion of a college preparatory curriculum </a:t>
            </a:r>
            <a:r>
              <a:rPr lang="en-US" sz="1400" i="1" dirty="0"/>
              <a:t>or </a:t>
            </a:r>
            <a:r>
              <a:rPr lang="en-US" sz="1400" dirty="0"/>
              <a:t>a CTE pathway </a:t>
            </a:r>
            <a:r>
              <a:rPr lang="en-US" sz="1400" i="1" dirty="0"/>
              <a:t>and </a:t>
            </a:r>
            <a:r>
              <a:rPr lang="en-US" sz="1400" dirty="0"/>
              <a:t>a military-readiness score on the ASVAB. </a:t>
            </a:r>
          </a:p>
          <a:p>
            <a:endParaRPr lang="en-US" dirty="0"/>
          </a:p>
        </p:txBody>
      </p:sp>
      <p:sp>
        <p:nvSpPr>
          <p:cNvPr id="4" name="Slide Number Placeholder 3">
            <a:extLst>
              <a:ext uri="{FF2B5EF4-FFF2-40B4-BE49-F238E27FC236}">
                <a16:creationId xmlns:a16="http://schemas.microsoft.com/office/drawing/2014/main" id="{618C4A68-FCD3-164B-91E7-B4DBD77E48F5}"/>
              </a:ext>
            </a:extLst>
          </p:cNvPr>
          <p:cNvSpPr>
            <a:spLocks noGrp="1"/>
          </p:cNvSpPr>
          <p:nvPr>
            <p:ph type="sldNum" idx="12"/>
          </p:nvPr>
        </p:nvSpPr>
        <p:spPr/>
        <p:txBody>
          <a:bodyPr/>
          <a:lstStyle/>
          <a:p>
            <a:fld id="{00000000-1234-1234-1234-123412341234}" type="slidenum">
              <a:rPr lang="en" smtClean="0"/>
              <a:pPr/>
              <a:t>31</a:t>
            </a:fld>
            <a:endParaRPr lang="en" dirty="0"/>
          </a:p>
        </p:txBody>
      </p:sp>
    </p:spTree>
    <p:extLst>
      <p:ext uri="{BB962C8B-B14F-4D97-AF65-F5344CB8AC3E}">
        <p14:creationId xmlns:p14="http://schemas.microsoft.com/office/powerpoint/2010/main" val="3278203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8EBA0E-F14D-D047-8EC7-799D4C25F11C}"/>
              </a:ext>
            </a:extLst>
          </p:cNvPr>
          <p:cNvSpPr>
            <a:spLocks noGrp="1"/>
          </p:cNvSpPr>
          <p:nvPr>
            <p:ph type="body" sz="quarter" idx="13"/>
          </p:nvPr>
        </p:nvSpPr>
        <p:spPr/>
        <p:txBody>
          <a:bodyPr/>
          <a:lstStyle/>
          <a:p>
            <a:r>
              <a:rPr lang="en-US" dirty="0"/>
              <a:t>Exploring Impact of Weighting</a:t>
            </a:r>
          </a:p>
        </p:txBody>
      </p:sp>
      <p:sp>
        <p:nvSpPr>
          <p:cNvPr id="3" name="Text Placeholder 2">
            <a:extLst>
              <a:ext uri="{FF2B5EF4-FFF2-40B4-BE49-F238E27FC236}">
                <a16:creationId xmlns:a16="http://schemas.microsoft.com/office/drawing/2014/main" id="{929F594A-451E-D545-817A-240608FB1DB8}"/>
              </a:ext>
            </a:extLst>
          </p:cNvPr>
          <p:cNvSpPr>
            <a:spLocks noGrp="1"/>
          </p:cNvSpPr>
          <p:nvPr>
            <p:ph type="body" sz="quarter" idx="14"/>
          </p:nvPr>
        </p:nvSpPr>
        <p:spPr/>
        <p:txBody>
          <a:bodyPr/>
          <a:lstStyle/>
          <a:p>
            <a:r>
              <a:rPr lang="en-US" dirty="0"/>
              <a:t>What are some potential weights and why? </a:t>
            </a:r>
          </a:p>
          <a:p>
            <a:r>
              <a:rPr lang="en-US" dirty="0"/>
              <a:t>Should the weights apply to participation and performance? </a:t>
            </a:r>
          </a:p>
          <a:p>
            <a:pPr marL="0" indent="0">
              <a:buNone/>
            </a:pPr>
            <a:endParaRPr lang="en-US" i="1" dirty="0"/>
          </a:p>
          <a:p>
            <a:pPr marL="0" indent="0">
              <a:buNone/>
            </a:pPr>
            <a:r>
              <a:rPr lang="en-US" i="1" dirty="0"/>
              <a:t>Excel tool available to explore impact of various choices</a:t>
            </a:r>
          </a:p>
        </p:txBody>
      </p:sp>
      <p:sp>
        <p:nvSpPr>
          <p:cNvPr id="4" name="Slide Number Placeholder 3">
            <a:extLst>
              <a:ext uri="{FF2B5EF4-FFF2-40B4-BE49-F238E27FC236}">
                <a16:creationId xmlns:a16="http://schemas.microsoft.com/office/drawing/2014/main" id="{4E143DA8-2F8D-5B47-A364-5039BF7DF446}"/>
              </a:ext>
            </a:extLst>
          </p:cNvPr>
          <p:cNvSpPr>
            <a:spLocks noGrp="1"/>
          </p:cNvSpPr>
          <p:nvPr>
            <p:ph type="sldNum" idx="12"/>
          </p:nvPr>
        </p:nvSpPr>
        <p:spPr/>
        <p:txBody>
          <a:bodyPr/>
          <a:lstStyle/>
          <a:p>
            <a:fld id="{00000000-1234-1234-1234-123412341234}" type="slidenum">
              <a:rPr lang="en" smtClean="0"/>
              <a:pPr/>
              <a:t>32</a:t>
            </a:fld>
            <a:endParaRPr lang="en" dirty="0"/>
          </a:p>
        </p:txBody>
      </p:sp>
    </p:spTree>
    <p:extLst>
      <p:ext uri="{BB962C8B-B14F-4D97-AF65-F5344CB8AC3E}">
        <p14:creationId xmlns:p14="http://schemas.microsoft.com/office/powerpoint/2010/main" val="345456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ACA649-407D-1243-9F22-45668FBEA6C2}"/>
              </a:ext>
            </a:extLst>
          </p:cNvPr>
          <p:cNvSpPr>
            <a:spLocks noGrp="1"/>
          </p:cNvSpPr>
          <p:nvPr>
            <p:ph type="body" sz="quarter" idx="13"/>
          </p:nvPr>
        </p:nvSpPr>
        <p:spPr/>
        <p:txBody>
          <a:bodyPr/>
          <a:lstStyle/>
          <a:p>
            <a:r>
              <a:rPr lang="en-US" dirty="0"/>
              <a:t>Key Questions</a:t>
            </a:r>
          </a:p>
        </p:txBody>
      </p:sp>
      <p:sp>
        <p:nvSpPr>
          <p:cNvPr id="3" name="Text Placeholder 2">
            <a:extLst>
              <a:ext uri="{FF2B5EF4-FFF2-40B4-BE49-F238E27FC236}">
                <a16:creationId xmlns:a16="http://schemas.microsoft.com/office/drawing/2014/main" id="{B8D7E458-A7A4-7045-A520-02B73062F509}"/>
              </a:ext>
            </a:extLst>
          </p:cNvPr>
          <p:cNvSpPr>
            <a:spLocks noGrp="1"/>
          </p:cNvSpPr>
          <p:nvPr>
            <p:ph type="body" sz="quarter" idx="14"/>
          </p:nvPr>
        </p:nvSpPr>
        <p:spPr/>
        <p:txBody>
          <a:bodyPr/>
          <a:lstStyle/>
          <a:p>
            <a:r>
              <a:rPr lang="en-US" dirty="0"/>
              <a:t>Should AP, IB, and dual credit be weighted equally? </a:t>
            </a:r>
          </a:p>
          <a:p>
            <a:r>
              <a:rPr lang="en-US" dirty="0"/>
              <a:t>Should each part of multi-term dual credit course count the same as a single course culminating in credit?  </a:t>
            </a:r>
          </a:p>
          <a:p>
            <a:r>
              <a:rPr lang="en-US" dirty="0"/>
              <a:t>What additional accomplishments (e.g. CTE completer) should be counted and how much? </a:t>
            </a:r>
          </a:p>
        </p:txBody>
      </p:sp>
      <p:sp>
        <p:nvSpPr>
          <p:cNvPr id="4" name="Slide Number Placeholder 3">
            <a:extLst>
              <a:ext uri="{FF2B5EF4-FFF2-40B4-BE49-F238E27FC236}">
                <a16:creationId xmlns:a16="http://schemas.microsoft.com/office/drawing/2014/main" id="{41D14BFC-46D1-C04A-ADB9-69AF478286A5}"/>
              </a:ext>
            </a:extLst>
          </p:cNvPr>
          <p:cNvSpPr>
            <a:spLocks noGrp="1"/>
          </p:cNvSpPr>
          <p:nvPr>
            <p:ph type="sldNum" idx="12"/>
          </p:nvPr>
        </p:nvSpPr>
        <p:spPr/>
        <p:txBody>
          <a:bodyPr/>
          <a:lstStyle/>
          <a:p>
            <a:fld id="{00000000-1234-1234-1234-123412341234}" type="slidenum">
              <a:rPr lang="en" smtClean="0"/>
              <a:pPr/>
              <a:t>33</a:t>
            </a:fld>
            <a:endParaRPr lang="en" dirty="0"/>
          </a:p>
        </p:txBody>
      </p:sp>
    </p:spTree>
    <p:extLst>
      <p:ext uri="{BB962C8B-B14F-4D97-AF65-F5344CB8AC3E}">
        <p14:creationId xmlns:p14="http://schemas.microsoft.com/office/powerpoint/2010/main" val="40482022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sz="3200" dirty="0"/>
              <a:t>College and Career Readiness</a:t>
            </a:r>
          </a:p>
        </p:txBody>
      </p:sp>
      <p:sp>
        <p:nvSpPr>
          <p:cNvPr id="3" name="Slide Number Placeholder 2"/>
          <p:cNvSpPr>
            <a:spLocks noGrp="1"/>
          </p:cNvSpPr>
          <p:nvPr>
            <p:ph type="sldNum" idx="12"/>
          </p:nvPr>
        </p:nvSpPr>
        <p:spPr>
          <a:xfrm>
            <a:off x="8481083" y="4899418"/>
            <a:ext cx="548700" cy="233671"/>
          </a:xfrm>
        </p:spPr>
        <p:txBody>
          <a:bodyPr/>
          <a:lstStyle/>
          <a:p>
            <a:fld id="{00000000-1234-1234-1234-123412341234}" type="slidenum">
              <a:rPr lang="en" smtClean="0"/>
              <a:pPr/>
              <a:t>34</a:t>
            </a:fld>
            <a:endParaRPr lang="en" dirty="0"/>
          </a:p>
        </p:txBody>
      </p:sp>
    </p:spTree>
    <p:extLst>
      <p:ext uri="{BB962C8B-B14F-4D97-AF65-F5344CB8AC3E}">
        <p14:creationId xmlns:p14="http://schemas.microsoft.com/office/powerpoint/2010/main" val="878455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A31BA6-228E-4989-A499-D6D318AC526C}"/>
              </a:ext>
            </a:extLst>
          </p:cNvPr>
          <p:cNvSpPr>
            <a:spLocks noGrp="1"/>
          </p:cNvSpPr>
          <p:nvPr>
            <p:ph type="body" sz="quarter" idx="13"/>
          </p:nvPr>
        </p:nvSpPr>
        <p:spPr/>
        <p:txBody>
          <a:bodyPr/>
          <a:lstStyle/>
          <a:p>
            <a:r>
              <a:rPr lang="en-US" dirty="0"/>
              <a:t>CCR Considerations to be Discussed</a:t>
            </a:r>
          </a:p>
        </p:txBody>
      </p:sp>
      <p:sp>
        <p:nvSpPr>
          <p:cNvPr id="3" name="Text Placeholder 2">
            <a:extLst>
              <a:ext uri="{FF2B5EF4-FFF2-40B4-BE49-F238E27FC236}">
                <a16:creationId xmlns:a16="http://schemas.microsoft.com/office/drawing/2014/main" id="{B6DBE931-6C20-47B5-BC36-E3B50D2998DE}"/>
              </a:ext>
            </a:extLst>
          </p:cNvPr>
          <p:cNvSpPr>
            <a:spLocks noGrp="1"/>
          </p:cNvSpPr>
          <p:nvPr>
            <p:ph type="body" sz="quarter" idx="14"/>
          </p:nvPr>
        </p:nvSpPr>
        <p:spPr>
          <a:xfrm>
            <a:off x="311700" y="799234"/>
            <a:ext cx="8294915" cy="3217863"/>
          </a:xfrm>
        </p:spPr>
        <p:txBody>
          <a:bodyPr/>
          <a:lstStyle/>
          <a:p>
            <a:pPr lvl="0"/>
            <a:r>
              <a:rPr lang="en-US" sz="1800" dirty="0"/>
              <a:t>SAT</a:t>
            </a:r>
          </a:p>
          <a:p>
            <a:pPr lvl="0"/>
            <a:r>
              <a:rPr lang="en-US" sz="1800" dirty="0"/>
              <a:t>ACT </a:t>
            </a:r>
            <a:r>
              <a:rPr lang="en-US" sz="1800" dirty="0" err="1"/>
              <a:t>WorkKeys</a:t>
            </a:r>
            <a:r>
              <a:rPr lang="en-US" sz="1800" dirty="0"/>
              <a:t>, silver or higher</a:t>
            </a:r>
          </a:p>
          <a:p>
            <a:pPr lvl="0"/>
            <a:r>
              <a:rPr lang="en-US" sz="1800" dirty="0"/>
              <a:t>ASVAB</a:t>
            </a:r>
          </a:p>
          <a:p>
            <a:pPr lvl="0"/>
            <a:r>
              <a:rPr lang="en-US" sz="1800"/>
              <a:t>Other </a:t>
            </a:r>
            <a:r>
              <a:rPr lang="en-US" sz="1800" dirty="0"/>
              <a:t>objective measures</a:t>
            </a:r>
          </a:p>
        </p:txBody>
      </p:sp>
      <p:sp>
        <p:nvSpPr>
          <p:cNvPr id="4" name="Slide Number Placeholder 3">
            <a:extLst>
              <a:ext uri="{FF2B5EF4-FFF2-40B4-BE49-F238E27FC236}">
                <a16:creationId xmlns:a16="http://schemas.microsoft.com/office/drawing/2014/main" id="{4CEFF17D-3EB9-4669-9F59-6DB7BADE2393}"/>
              </a:ext>
            </a:extLst>
          </p:cNvPr>
          <p:cNvSpPr>
            <a:spLocks noGrp="1"/>
          </p:cNvSpPr>
          <p:nvPr>
            <p:ph type="sldNum" idx="12"/>
          </p:nvPr>
        </p:nvSpPr>
        <p:spPr/>
        <p:txBody>
          <a:bodyPr/>
          <a:lstStyle/>
          <a:p>
            <a:fld id="{00000000-1234-1234-1234-123412341234}" type="slidenum">
              <a:rPr lang="en" smtClean="0"/>
              <a:pPr/>
              <a:t>35</a:t>
            </a:fld>
            <a:endParaRPr lang="en" dirty="0"/>
          </a:p>
        </p:txBody>
      </p:sp>
    </p:spTree>
    <p:extLst>
      <p:ext uri="{BB962C8B-B14F-4D97-AF65-F5344CB8AC3E}">
        <p14:creationId xmlns:p14="http://schemas.microsoft.com/office/powerpoint/2010/main" val="14126773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sz="3200" dirty="0"/>
              <a:t>Debrief and Planning</a:t>
            </a:r>
          </a:p>
        </p:txBody>
      </p:sp>
      <p:sp>
        <p:nvSpPr>
          <p:cNvPr id="3" name="Slide Number Placeholder 2"/>
          <p:cNvSpPr>
            <a:spLocks noGrp="1"/>
          </p:cNvSpPr>
          <p:nvPr>
            <p:ph type="sldNum" idx="12"/>
          </p:nvPr>
        </p:nvSpPr>
        <p:spPr>
          <a:xfrm>
            <a:off x="8481083" y="4899418"/>
            <a:ext cx="548700" cy="233671"/>
          </a:xfrm>
        </p:spPr>
        <p:txBody>
          <a:bodyPr/>
          <a:lstStyle/>
          <a:p>
            <a:fld id="{00000000-1234-1234-1234-123412341234}" type="slidenum">
              <a:rPr lang="en" smtClean="0"/>
              <a:pPr/>
              <a:t>36</a:t>
            </a:fld>
            <a:endParaRPr lang="en" dirty="0"/>
          </a:p>
        </p:txBody>
      </p:sp>
    </p:spTree>
    <p:extLst>
      <p:ext uri="{BB962C8B-B14F-4D97-AF65-F5344CB8AC3E}">
        <p14:creationId xmlns:p14="http://schemas.microsoft.com/office/powerpoint/2010/main" val="27232301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4A7CE0-81C1-6F48-B399-487C91B1A7C6}"/>
              </a:ext>
            </a:extLst>
          </p:cNvPr>
          <p:cNvSpPr>
            <a:spLocks noGrp="1"/>
          </p:cNvSpPr>
          <p:nvPr>
            <p:ph type="body" sz="quarter" idx="13"/>
          </p:nvPr>
        </p:nvSpPr>
        <p:spPr/>
        <p:txBody>
          <a:bodyPr/>
          <a:lstStyle/>
          <a:p>
            <a:r>
              <a:rPr lang="en-US" dirty="0"/>
              <a:t>Future Topics/ Meetings</a:t>
            </a:r>
          </a:p>
        </p:txBody>
      </p:sp>
      <p:sp>
        <p:nvSpPr>
          <p:cNvPr id="3" name="Text Placeholder 2">
            <a:extLst>
              <a:ext uri="{FF2B5EF4-FFF2-40B4-BE49-F238E27FC236}">
                <a16:creationId xmlns:a16="http://schemas.microsoft.com/office/drawing/2014/main" id="{EDE69C1C-4660-C84F-BC6F-739CC7EBED79}"/>
              </a:ext>
            </a:extLst>
          </p:cNvPr>
          <p:cNvSpPr>
            <a:spLocks noGrp="1"/>
          </p:cNvSpPr>
          <p:nvPr>
            <p:ph type="body" sz="quarter" idx="14"/>
          </p:nvPr>
        </p:nvSpPr>
        <p:spPr/>
        <p:txBody>
          <a:bodyPr/>
          <a:lstStyle/>
          <a:p>
            <a:r>
              <a:rPr lang="en-US" dirty="0"/>
              <a:t>As we prepare for future meetings, what issues should be prioritized? </a:t>
            </a:r>
          </a:p>
          <a:p>
            <a:r>
              <a:rPr lang="en-US" dirty="0"/>
              <a:t>Please share your top two or three.  </a:t>
            </a:r>
          </a:p>
          <a:p>
            <a:pPr marL="0" indent="0">
              <a:buNone/>
            </a:pPr>
            <a:endParaRPr lang="en-US" dirty="0"/>
          </a:p>
          <a:p>
            <a:pPr marL="0" indent="0">
              <a:buNone/>
            </a:pPr>
            <a:r>
              <a:rPr lang="en-US" dirty="0"/>
              <a:t>Schedule the next meeting</a:t>
            </a:r>
          </a:p>
          <a:p>
            <a:endParaRPr lang="en-US" dirty="0"/>
          </a:p>
        </p:txBody>
      </p:sp>
      <p:sp>
        <p:nvSpPr>
          <p:cNvPr id="4" name="Slide Number Placeholder 3">
            <a:extLst>
              <a:ext uri="{FF2B5EF4-FFF2-40B4-BE49-F238E27FC236}">
                <a16:creationId xmlns:a16="http://schemas.microsoft.com/office/drawing/2014/main" id="{67A6CB64-D53E-EB43-9A10-3DE490C98B45}"/>
              </a:ext>
            </a:extLst>
          </p:cNvPr>
          <p:cNvSpPr>
            <a:spLocks noGrp="1"/>
          </p:cNvSpPr>
          <p:nvPr>
            <p:ph type="sldNum" idx="12"/>
          </p:nvPr>
        </p:nvSpPr>
        <p:spPr/>
        <p:txBody>
          <a:bodyPr/>
          <a:lstStyle/>
          <a:p>
            <a:fld id="{00000000-1234-1234-1234-123412341234}" type="slidenum">
              <a:rPr lang="en" smtClean="0"/>
              <a:pPr/>
              <a:t>37</a:t>
            </a:fld>
            <a:endParaRPr lang="en" dirty="0"/>
          </a:p>
        </p:txBody>
      </p:sp>
    </p:spTree>
    <p:extLst>
      <p:ext uri="{BB962C8B-B14F-4D97-AF65-F5344CB8AC3E}">
        <p14:creationId xmlns:p14="http://schemas.microsoft.com/office/powerpoint/2010/main" val="2332633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Thank you for your participation</a:t>
            </a:r>
          </a:p>
          <a:p>
            <a:endParaRPr lang="en-US" dirty="0"/>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38</a:t>
            </a:fld>
            <a:endParaRPr lang="en" dirty="0"/>
          </a:p>
        </p:txBody>
      </p:sp>
    </p:spTree>
    <p:extLst>
      <p:ext uri="{BB962C8B-B14F-4D97-AF65-F5344CB8AC3E}">
        <p14:creationId xmlns:p14="http://schemas.microsoft.com/office/powerpoint/2010/main" val="107117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D08566EF-9BD0-2144-8D55-0DE38D33785A}" type="slidenum">
              <a:rPr lang="en-US" smtClean="0"/>
              <a:t>4</a:t>
            </a:fld>
            <a:endParaRPr lang="en-US" dirty="0"/>
          </a:p>
        </p:txBody>
      </p:sp>
      <p:sp>
        <p:nvSpPr>
          <p:cNvPr id="9" name="Text Placeholder 8"/>
          <p:cNvSpPr>
            <a:spLocks noGrp="1"/>
          </p:cNvSpPr>
          <p:nvPr>
            <p:ph type="body" sz="quarter" idx="13"/>
          </p:nvPr>
        </p:nvSpPr>
        <p:spPr/>
        <p:txBody>
          <a:bodyPr/>
          <a:lstStyle/>
          <a:p>
            <a:r>
              <a:rPr lang="en-US" dirty="0"/>
              <a:t>Welcome and Introductions</a:t>
            </a:r>
          </a:p>
        </p:txBody>
      </p:sp>
      <p:graphicFrame>
        <p:nvGraphicFramePr>
          <p:cNvPr id="3" name="Table 2">
            <a:extLst>
              <a:ext uri="{FF2B5EF4-FFF2-40B4-BE49-F238E27FC236}">
                <a16:creationId xmlns:a16="http://schemas.microsoft.com/office/drawing/2014/main" id="{90DC0121-1579-4A11-A19C-3C99D34DE1B2}"/>
              </a:ext>
            </a:extLst>
          </p:cNvPr>
          <p:cNvGraphicFramePr>
            <a:graphicFrameLocks noGrp="1"/>
          </p:cNvGraphicFramePr>
          <p:nvPr>
            <p:extLst>
              <p:ext uri="{D42A27DB-BD31-4B8C-83A1-F6EECF244321}">
                <p14:modId xmlns:p14="http://schemas.microsoft.com/office/powerpoint/2010/main" val="2052547061"/>
              </p:ext>
            </p:extLst>
          </p:nvPr>
        </p:nvGraphicFramePr>
        <p:xfrm>
          <a:off x="484909" y="710344"/>
          <a:ext cx="7702649" cy="3862251"/>
        </p:xfrm>
        <a:graphic>
          <a:graphicData uri="http://schemas.openxmlformats.org/drawingml/2006/table">
            <a:tbl>
              <a:tblPr/>
              <a:tblGrid>
                <a:gridCol w="1055786">
                  <a:extLst>
                    <a:ext uri="{9D8B030D-6E8A-4147-A177-3AD203B41FA5}">
                      <a16:colId xmlns:a16="http://schemas.microsoft.com/office/drawing/2014/main" val="3242686949"/>
                    </a:ext>
                  </a:extLst>
                </a:gridCol>
                <a:gridCol w="1285305">
                  <a:extLst>
                    <a:ext uri="{9D8B030D-6E8A-4147-A177-3AD203B41FA5}">
                      <a16:colId xmlns:a16="http://schemas.microsoft.com/office/drawing/2014/main" val="3635282173"/>
                    </a:ext>
                  </a:extLst>
                </a:gridCol>
                <a:gridCol w="2680779">
                  <a:extLst>
                    <a:ext uri="{9D8B030D-6E8A-4147-A177-3AD203B41FA5}">
                      <a16:colId xmlns:a16="http://schemas.microsoft.com/office/drawing/2014/main" val="2344361459"/>
                    </a:ext>
                  </a:extLst>
                </a:gridCol>
                <a:gridCol w="2680779">
                  <a:extLst>
                    <a:ext uri="{9D8B030D-6E8A-4147-A177-3AD203B41FA5}">
                      <a16:colId xmlns:a16="http://schemas.microsoft.com/office/drawing/2014/main" val="3265242839"/>
                    </a:ext>
                  </a:extLst>
                </a:gridCol>
              </a:tblGrid>
              <a:tr h="155676">
                <a:tc>
                  <a:txBody>
                    <a:bodyPr/>
                    <a:lstStyle/>
                    <a:p>
                      <a:pPr algn="l" fontAlgn="b"/>
                      <a:r>
                        <a:rPr lang="en-US" sz="900" b="1" i="0" u="none" strike="noStrike">
                          <a:solidFill>
                            <a:srgbClr val="000000"/>
                          </a:solidFill>
                          <a:effectLst/>
                          <a:latin typeface="+mj-lt"/>
                        </a:rPr>
                        <a:t>First Name:</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mj-lt"/>
                        </a:rPr>
                        <a:t>Last Name:</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mj-lt"/>
                        </a:rPr>
                        <a:t>District:</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mj-lt"/>
                        </a:rPr>
                        <a:t>Position:</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7010431"/>
                  </a:ext>
                </a:extLst>
              </a:tr>
              <a:tr h="148263">
                <a:tc>
                  <a:txBody>
                    <a:bodyPr/>
                    <a:lstStyle/>
                    <a:p>
                      <a:pPr algn="l" fontAlgn="b"/>
                      <a:r>
                        <a:rPr lang="en-US" sz="900" b="0" i="0" u="none" strike="noStrike">
                          <a:solidFill>
                            <a:srgbClr val="000000"/>
                          </a:solidFill>
                          <a:effectLst/>
                          <a:latin typeface="+mj-lt"/>
                        </a:rPr>
                        <a:t>Richard</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Baliko</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mj-lt"/>
                        </a:rPr>
                        <a:t>Noxubee County School District</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Principal</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6517869"/>
                  </a:ext>
                </a:extLst>
              </a:tr>
              <a:tr h="148263">
                <a:tc>
                  <a:txBody>
                    <a:bodyPr/>
                    <a:lstStyle/>
                    <a:p>
                      <a:pPr algn="l" fontAlgn="b"/>
                      <a:r>
                        <a:rPr lang="en-US" sz="900" b="0" i="0" u="none" strike="noStrike">
                          <a:solidFill>
                            <a:srgbClr val="000000"/>
                          </a:solidFill>
                          <a:effectLst/>
                          <a:latin typeface="+mj-lt"/>
                        </a:rPr>
                        <a:t>Stacy</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Baudoin</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Pearl River County School District</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Principal</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168156"/>
                  </a:ext>
                </a:extLst>
              </a:tr>
              <a:tr h="148263">
                <a:tc>
                  <a:txBody>
                    <a:bodyPr/>
                    <a:lstStyle/>
                    <a:p>
                      <a:pPr algn="l" fontAlgn="b"/>
                      <a:r>
                        <a:rPr lang="en-US" sz="900" b="0" i="0" u="none" strike="noStrike">
                          <a:solidFill>
                            <a:srgbClr val="000000"/>
                          </a:solidFill>
                          <a:effectLst/>
                          <a:latin typeface="+mj-lt"/>
                        </a:rPr>
                        <a:t>Kimberly</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Blunt</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Columbus Municipal School District</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Principal</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1386182"/>
                  </a:ext>
                </a:extLst>
              </a:tr>
              <a:tr h="148263">
                <a:tc>
                  <a:txBody>
                    <a:bodyPr/>
                    <a:lstStyle/>
                    <a:p>
                      <a:pPr algn="l" fontAlgn="b"/>
                      <a:r>
                        <a:rPr lang="en-US" sz="900" b="0" i="0" u="none" strike="noStrike">
                          <a:solidFill>
                            <a:srgbClr val="000000"/>
                          </a:solidFill>
                          <a:effectLst/>
                          <a:latin typeface="+mj-lt"/>
                        </a:rPr>
                        <a:t>Lisa</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Bramuchi</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mj-lt"/>
                        </a:rPr>
                        <a:t>Cleveland School District</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Asst. Supt.</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4548264"/>
                  </a:ext>
                </a:extLst>
              </a:tr>
              <a:tr h="148263">
                <a:tc>
                  <a:txBody>
                    <a:bodyPr/>
                    <a:lstStyle/>
                    <a:p>
                      <a:pPr algn="l" fontAlgn="b"/>
                      <a:r>
                        <a:rPr lang="en-US" sz="900" b="0" i="0" u="none" strike="noStrike">
                          <a:solidFill>
                            <a:srgbClr val="000000"/>
                          </a:solidFill>
                          <a:effectLst/>
                          <a:latin typeface="+mj-lt"/>
                        </a:rPr>
                        <a:t>Ken</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Byars</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mj-lt"/>
                        </a:rPr>
                        <a:t>Amory School District</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Superintendent </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9926016"/>
                  </a:ext>
                </a:extLst>
              </a:tr>
              <a:tr h="148263">
                <a:tc>
                  <a:txBody>
                    <a:bodyPr/>
                    <a:lstStyle/>
                    <a:p>
                      <a:pPr algn="l" fontAlgn="b"/>
                      <a:r>
                        <a:rPr lang="en-US" sz="900" b="0" i="0" u="none" strike="noStrike">
                          <a:solidFill>
                            <a:srgbClr val="000000"/>
                          </a:solidFill>
                          <a:effectLst/>
                          <a:latin typeface="+mj-lt"/>
                        </a:rPr>
                        <a:t>Tiffany</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Fisher</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mj-lt"/>
                        </a:rPr>
                        <a:t>Meridian School District</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Teacher</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2155852"/>
                  </a:ext>
                </a:extLst>
              </a:tr>
              <a:tr h="148263">
                <a:tc>
                  <a:txBody>
                    <a:bodyPr/>
                    <a:lstStyle/>
                    <a:p>
                      <a:pPr algn="l" fontAlgn="b"/>
                      <a:r>
                        <a:rPr lang="en-US" sz="900" b="0" i="0" u="none" strike="noStrike">
                          <a:solidFill>
                            <a:srgbClr val="000000"/>
                          </a:solidFill>
                          <a:effectLst/>
                          <a:latin typeface="+mj-lt"/>
                        </a:rPr>
                        <a:t>Steven</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Hampton</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Lamar County School District</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Director of Research and Accountability</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4231258"/>
                  </a:ext>
                </a:extLst>
              </a:tr>
              <a:tr h="148263">
                <a:tc>
                  <a:txBody>
                    <a:bodyPr/>
                    <a:lstStyle/>
                    <a:p>
                      <a:pPr algn="l" fontAlgn="b"/>
                      <a:r>
                        <a:rPr lang="en-US" sz="900" b="0" i="0" u="none" strike="noStrike">
                          <a:solidFill>
                            <a:srgbClr val="000000"/>
                          </a:solidFill>
                          <a:effectLst/>
                          <a:latin typeface="+mj-lt"/>
                        </a:rPr>
                        <a:t>Tracy</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Jackson</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Greenville Public School District</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Academic Director</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4212091"/>
                  </a:ext>
                </a:extLst>
              </a:tr>
              <a:tr h="148263">
                <a:tc>
                  <a:txBody>
                    <a:bodyPr/>
                    <a:lstStyle/>
                    <a:p>
                      <a:pPr algn="l" fontAlgn="b"/>
                      <a:r>
                        <a:rPr lang="en-US" sz="900" b="0" i="0" u="none" strike="noStrike">
                          <a:solidFill>
                            <a:srgbClr val="000000"/>
                          </a:solidFill>
                          <a:effectLst/>
                          <a:latin typeface="+mj-lt"/>
                        </a:rPr>
                        <a:t>Ryan</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Kuykendall</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mj-lt"/>
                        </a:rPr>
                        <a:t>DeSoto County School District</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Director of Accountability &amp; Research</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8675769"/>
                  </a:ext>
                </a:extLst>
              </a:tr>
              <a:tr h="148263">
                <a:tc>
                  <a:txBody>
                    <a:bodyPr/>
                    <a:lstStyle/>
                    <a:p>
                      <a:pPr algn="l" fontAlgn="b"/>
                      <a:r>
                        <a:rPr lang="en-US" sz="900" b="0" i="0" u="none" strike="noStrike">
                          <a:solidFill>
                            <a:srgbClr val="000000"/>
                          </a:solidFill>
                          <a:effectLst/>
                          <a:latin typeface="+mj-lt"/>
                        </a:rPr>
                        <a:t>Delesicia</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Martin</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Hinds County School District </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Superintendent </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6719683"/>
                  </a:ext>
                </a:extLst>
              </a:tr>
              <a:tr h="148263">
                <a:tc>
                  <a:txBody>
                    <a:bodyPr/>
                    <a:lstStyle/>
                    <a:p>
                      <a:pPr algn="l" fontAlgn="b"/>
                      <a:r>
                        <a:rPr lang="en-US" sz="900" b="0" i="0" u="none" strike="noStrike">
                          <a:solidFill>
                            <a:srgbClr val="000000"/>
                          </a:solidFill>
                          <a:effectLst/>
                          <a:latin typeface="+mj-lt"/>
                        </a:rPr>
                        <a:t>Aldo</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Moran</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mj-lt"/>
                        </a:rPr>
                        <a:t>Ocean Springs School District</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Assistant Principal </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0807187"/>
                  </a:ext>
                </a:extLst>
              </a:tr>
              <a:tr h="148263">
                <a:tc>
                  <a:txBody>
                    <a:bodyPr/>
                    <a:lstStyle/>
                    <a:p>
                      <a:pPr algn="l" fontAlgn="b"/>
                      <a:r>
                        <a:rPr lang="en-US" sz="900" b="0" i="0" u="none" strike="noStrike">
                          <a:solidFill>
                            <a:srgbClr val="000000"/>
                          </a:solidFill>
                          <a:effectLst/>
                          <a:latin typeface="+mj-lt"/>
                        </a:rPr>
                        <a:t>Howard</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Savage</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Quitman School District</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Administrator of the Year</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4506"/>
                  </a:ext>
                </a:extLst>
              </a:tr>
              <a:tr h="148263">
                <a:tc>
                  <a:txBody>
                    <a:bodyPr/>
                    <a:lstStyle/>
                    <a:p>
                      <a:pPr algn="l" fontAlgn="b"/>
                      <a:r>
                        <a:rPr lang="en-US" sz="900" b="0" i="0" u="none" strike="noStrike">
                          <a:solidFill>
                            <a:srgbClr val="000000"/>
                          </a:solidFill>
                          <a:effectLst/>
                          <a:latin typeface="+mj-lt"/>
                        </a:rPr>
                        <a:t>Heather </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Todd</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mj-lt"/>
                        </a:rPr>
                        <a:t>Marshall County School District</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Teacher</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9921063"/>
                  </a:ext>
                </a:extLst>
              </a:tr>
              <a:tr h="148263">
                <a:tc>
                  <a:txBody>
                    <a:bodyPr/>
                    <a:lstStyle/>
                    <a:p>
                      <a:pPr algn="l" fontAlgn="b"/>
                      <a:r>
                        <a:rPr lang="en-US" sz="900" b="0" i="0" u="none" strike="noStrike">
                          <a:solidFill>
                            <a:srgbClr val="000000"/>
                          </a:solidFill>
                          <a:effectLst/>
                          <a:latin typeface="+mj-lt"/>
                        </a:rPr>
                        <a:t>Benjamin</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Torrey</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Holmes County Consolidated School District</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Coordinator of Testing &amp; Accountability </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7329042"/>
                  </a:ext>
                </a:extLst>
              </a:tr>
              <a:tr h="148263">
                <a:tc>
                  <a:txBody>
                    <a:bodyPr/>
                    <a:lstStyle/>
                    <a:p>
                      <a:pPr algn="l" fontAlgn="b"/>
                      <a:r>
                        <a:rPr lang="en-US" sz="900" b="0" i="0" u="none" strike="noStrike">
                          <a:solidFill>
                            <a:srgbClr val="000000"/>
                          </a:solidFill>
                          <a:effectLst/>
                          <a:latin typeface="+mj-lt"/>
                        </a:rPr>
                        <a:t>Shannon</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Vincent</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Moss Point School District </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Superintendent</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9274341"/>
                  </a:ext>
                </a:extLst>
              </a:tr>
              <a:tr h="148263">
                <a:tc>
                  <a:txBody>
                    <a:bodyPr/>
                    <a:lstStyle/>
                    <a:p>
                      <a:pPr algn="l" fontAlgn="b"/>
                      <a:r>
                        <a:rPr lang="en-US" sz="900" b="0" i="0" u="none" strike="noStrike">
                          <a:solidFill>
                            <a:srgbClr val="000000"/>
                          </a:solidFill>
                          <a:effectLst/>
                          <a:latin typeface="+mj-lt"/>
                        </a:rPr>
                        <a:t>Tim</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Martin</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Clinton School District</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mj-lt"/>
                        </a:rPr>
                        <a:t>Superintendent</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88825"/>
                  </a:ext>
                </a:extLst>
              </a:tr>
              <a:tr h="148263">
                <a:tc>
                  <a:txBody>
                    <a:bodyPr/>
                    <a:lstStyle/>
                    <a:p>
                      <a:pPr algn="l" fontAlgn="b"/>
                      <a:r>
                        <a:rPr lang="en-US" sz="900" b="0" i="0" u="none" strike="noStrike">
                          <a:solidFill>
                            <a:srgbClr val="000000"/>
                          </a:solidFill>
                          <a:effectLst/>
                          <a:latin typeface="+mj-lt"/>
                        </a:rPr>
                        <a:t>Michael</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Lindsay</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Gulfport School District</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Commission on School Accreditation</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0219308"/>
                  </a:ext>
                </a:extLst>
              </a:tr>
              <a:tr h="148263">
                <a:tc>
                  <a:txBody>
                    <a:bodyPr/>
                    <a:lstStyle/>
                    <a:p>
                      <a:pPr algn="l" fontAlgn="b"/>
                      <a:r>
                        <a:rPr lang="en-US" sz="900" b="0" i="0" u="none" strike="noStrike">
                          <a:solidFill>
                            <a:srgbClr val="000000"/>
                          </a:solidFill>
                          <a:effectLst/>
                          <a:latin typeface="+mj-lt"/>
                        </a:rPr>
                        <a:t>Whitney</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Drewrey</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Lafayette School District</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Teacher of the Year</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7292557"/>
                  </a:ext>
                </a:extLst>
              </a:tr>
              <a:tr h="148263">
                <a:tc>
                  <a:txBody>
                    <a:bodyPr/>
                    <a:lstStyle/>
                    <a:p>
                      <a:pPr algn="l" fontAlgn="b"/>
                      <a:r>
                        <a:rPr lang="en-US" sz="900" b="0" i="0" u="none" strike="noStrike">
                          <a:solidFill>
                            <a:srgbClr val="000000"/>
                          </a:solidFill>
                          <a:effectLst/>
                          <a:latin typeface="+mj-lt"/>
                        </a:rPr>
                        <a:t>Matt</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Thompson</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Union County School District</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K-12 Subcommittee Member</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9644219"/>
                  </a:ext>
                </a:extLst>
              </a:tr>
              <a:tr h="148263">
                <a:tc>
                  <a:txBody>
                    <a:bodyPr/>
                    <a:lstStyle/>
                    <a:p>
                      <a:pPr algn="l" fontAlgn="b"/>
                      <a:r>
                        <a:rPr lang="en-US" sz="900" b="0" i="0" u="none" strike="noStrike">
                          <a:solidFill>
                            <a:srgbClr val="000000"/>
                          </a:solidFill>
                          <a:effectLst/>
                          <a:latin typeface="+mj-lt"/>
                        </a:rPr>
                        <a:t>Rosemary</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Aultman</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mj-lt"/>
                        </a:rPr>
                        <a:t>State Board of Education</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Board Member</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2838292"/>
                  </a:ext>
                </a:extLst>
              </a:tr>
              <a:tr h="148263">
                <a:tc>
                  <a:txBody>
                    <a:bodyPr/>
                    <a:lstStyle/>
                    <a:p>
                      <a:pPr algn="l" fontAlgn="b"/>
                      <a:r>
                        <a:rPr lang="en-US" sz="900" b="0" i="0" u="none" strike="noStrike">
                          <a:solidFill>
                            <a:srgbClr val="000000"/>
                          </a:solidFill>
                          <a:effectLst/>
                          <a:latin typeface="+mj-lt"/>
                        </a:rPr>
                        <a:t>Chris </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Domaleski</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Center for Assessment</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External Facilitator</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3863566"/>
                  </a:ext>
                </a:extLst>
              </a:tr>
              <a:tr h="148263">
                <a:tc>
                  <a:txBody>
                    <a:bodyPr/>
                    <a:lstStyle/>
                    <a:p>
                      <a:pPr algn="l" fontAlgn="b"/>
                      <a:r>
                        <a:rPr lang="en-US" sz="900" b="0" i="0" u="none" strike="noStrike">
                          <a:solidFill>
                            <a:srgbClr val="000000"/>
                          </a:solidFill>
                          <a:effectLst/>
                          <a:latin typeface="+mj-lt"/>
                        </a:rPr>
                        <a:t>Christy </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Hovanetz</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Foundation for Excellence in Education</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External Expert</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0659892"/>
                  </a:ext>
                </a:extLst>
              </a:tr>
              <a:tr h="148263">
                <a:tc>
                  <a:txBody>
                    <a:bodyPr/>
                    <a:lstStyle/>
                    <a:p>
                      <a:pPr algn="l" fontAlgn="b"/>
                      <a:r>
                        <a:rPr lang="en-US" sz="900" b="0" i="0" u="none" strike="noStrike">
                          <a:solidFill>
                            <a:srgbClr val="000000"/>
                          </a:solidFill>
                          <a:effectLst/>
                          <a:latin typeface="+mj-lt"/>
                        </a:rPr>
                        <a:t>Deborah</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Donovan</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MDE</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Data Analytics and Reporting</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044412"/>
                  </a:ext>
                </a:extLst>
              </a:tr>
              <a:tr h="148263">
                <a:tc>
                  <a:txBody>
                    <a:bodyPr/>
                    <a:lstStyle/>
                    <a:p>
                      <a:pPr algn="l" fontAlgn="b"/>
                      <a:r>
                        <a:rPr lang="en-US" sz="900" b="0" i="0" u="none" strike="noStrike">
                          <a:solidFill>
                            <a:srgbClr val="000000"/>
                          </a:solidFill>
                          <a:effectLst/>
                          <a:latin typeface="+mj-lt"/>
                        </a:rPr>
                        <a:t>Paula </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Vanderford</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MDE</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Chief Accountability Officer</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9455390"/>
                  </a:ext>
                </a:extLst>
              </a:tr>
              <a:tr h="148263">
                <a:tc>
                  <a:txBody>
                    <a:bodyPr/>
                    <a:lstStyle/>
                    <a:p>
                      <a:pPr algn="l" fontAlgn="b"/>
                      <a:r>
                        <a:rPr lang="en-US" sz="900" b="0" i="0" u="none" strike="noStrike">
                          <a:solidFill>
                            <a:srgbClr val="000000"/>
                          </a:solidFill>
                          <a:effectLst/>
                          <a:latin typeface="+mj-lt"/>
                        </a:rPr>
                        <a:t>Alan </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Burrow</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mj-lt"/>
                        </a:rPr>
                        <a:t>MDE</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mj-lt"/>
                        </a:rPr>
                        <a:t>Director of District and School Performance</a:t>
                      </a:r>
                    </a:p>
                  </a:txBody>
                  <a:tcPr marL="6557" marR="6557" marT="65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3047197"/>
                  </a:ext>
                </a:extLst>
              </a:tr>
            </a:tbl>
          </a:graphicData>
        </a:graphic>
      </p:graphicFrame>
    </p:spTree>
    <p:extLst>
      <p:ext uri="{BB962C8B-B14F-4D97-AF65-F5344CB8AC3E}">
        <p14:creationId xmlns:p14="http://schemas.microsoft.com/office/powerpoint/2010/main" val="1011775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Agenda</a:t>
            </a:r>
          </a:p>
        </p:txBody>
      </p:sp>
      <p:sp>
        <p:nvSpPr>
          <p:cNvPr id="7" name="Slide Number Placeholder 6"/>
          <p:cNvSpPr>
            <a:spLocks noGrp="1"/>
          </p:cNvSpPr>
          <p:nvPr>
            <p:ph type="sldNum" idx="12"/>
          </p:nvPr>
        </p:nvSpPr>
        <p:spPr/>
        <p:txBody>
          <a:bodyPr/>
          <a:lstStyle/>
          <a:p>
            <a:fld id="{D08566EF-9BD0-2144-8D55-0DE38D33785A}" type="slidenum">
              <a:rPr lang="en-US" smtClean="0"/>
              <a:t>5</a:t>
            </a:fld>
            <a:endParaRPr lang="en-US" dirty="0"/>
          </a:p>
        </p:txBody>
      </p:sp>
      <p:graphicFrame>
        <p:nvGraphicFramePr>
          <p:cNvPr id="4" name="Table 3">
            <a:extLst>
              <a:ext uri="{FF2B5EF4-FFF2-40B4-BE49-F238E27FC236}">
                <a16:creationId xmlns:a16="http://schemas.microsoft.com/office/drawing/2014/main" id="{AE94261E-571A-AF41-B8F7-C450A6BA42B8}"/>
              </a:ext>
            </a:extLst>
          </p:cNvPr>
          <p:cNvGraphicFramePr>
            <a:graphicFrameLocks noGrp="1"/>
          </p:cNvGraphicFramePr>
          <p:nvPr>
            <p:extLst>
              <p:ext uri="{D42A27DB-BD31-4B8C-83A1-F6EECF244321}">
                <p14:modId xmlns:p14="http://schemas.microsoft.com/office/powerpoint/2010/main" val="3549916496"/>
              </p:ext>
            </p:extLst>
          </p:nvPr>
        </p:nvGraphicFramePr>
        <p:xfrm>
          <a:off x="498279" y="750197"/>
          <a:ext cx="7436353" cy="3881774"/>
        </p:xfrm>
        <a:graphic>
          <a:graphicData uri="http://schemas.openxmlformats.org/drawingml/2006/table">
            <a:tbl>
              <a:tblPr firstRow="1" bandRow="1">
                <a:tableStyleId>{2D5ABB26-0587-4C30-8999-92F81FD0307C}</a:tableStyleId>
              </a:tblPr>
              <a:tblGrid>
                <a:gridCol w="1760929">
                  <a:extLst>
                    <a:ext uri="{9D8B030D-6E8A-4147-A177-3AD203B41FA5}">
                      <a16:colId xmlns:a16="http://schemas.microsoft.com/office/drawing/2014/main" val="1956587475"/>
                    </a:ext>
                  </a:extLst>
                </a:gridCol>
                <a:gridCol w="5675424">
                  <a:extLst>
                    <a:ext uri="{9D8B030D-6E8A-4147-A177-3AD203B41FA5}">
                      <a16:colId xmlns:a16="http://schemas.microsoft.com/office/drawing/2014/main" val="3388557006"/>
                    </a:ext>
                  </a:extLst>
                </a:gridCol>
              </a:tblGrid>
              <a:tr h="380513">
                <a:tc>
                  <a:txBody>
                    <a:bodyPr/>
                    <a:lstStyle/>
                    <a:p>
                      <a:r>
                        <a:rPr lang="en-US" dirty="0"/>
                        <a:t>9:00am</a:t>
                      </a:r>
                    </a:p>
                  </a:txBody>
                  <a:tcPr/>
                </a:tc>
                <a:tc>
                  <a:txBody>
                    <a:bodyPr/>
                    <a:lstStyle/>
                    <a:p>
                      <a:r>
                        <a:rPr lang="en-US" dirty="0"/>
                        <a:t>Welcome and Introductions</a:t>
                      </a:r>
                    </a:p>
                  </a:txBody>
                  <a:tcPr/>
                </a:tc>
                <a:extLst>
                  <a:ext uri="{0D108BD9-81ED-4DB2-BD59-A6C34878D82A}">
                    <a16:rowId xmlns:a16="http://schemas.microsoft.com/office/drawing/2014/main" val="1857295802"/>
                  </a:ext>
                </a:extLst>
              </a:tr>
              <a:tr h="353961">
                <a:tc>
                  <a:txBody>
                    <a:bodyPr/>
                    <a:lstStyle/>
                    <a:p>
                      <a:r>
                        <a:rPr lang="en-US" dirty="0"/>
                        <a:t>9:15am</a:t>
                      </a:r>
                    </a:p>
                  </a:txBody>
                  <a:tcPr/>
                </a:tc>
                <a:tc>
                  <a:txBody>
                    <a:bodyPr/>
                    <a:lstStyle/>
                    <a:p>
                      <a:r>
                        <a:rPr lang="en-US" dirty="0"/>
                        <a:t>Updates</a:t>
                      </a:r>
                    </a:p>
                  </a:txBody>
                  <a:tcPr/>
                </a:tc>
                <a:extLst>
                  <a:ext uri="{0D108BD9-81ED-4DB2-BD59-A6C34878D82A}">
                    <a16:rowId xmlns:a16="http://schemas.microsoft.com/office/drawing/2014/main" val="1557347826"/>
                  </a:ext>
                </a:extLst>
              </a:tr>
              <a:tr h="304800">
                <a:tc>
                  <a:txBody>
                    <a:bodyPr/>
                    <a:lstStyle/>
                    <a:p>
                      <a:r>
                        <a:rPr lang="en-US" dirty="0"/>
                        <a:t>9:30am</a:t>
                      </a:r>
                    </a:p>
                  </a:txBody>
                  <a:tcPr/>
                </a:tc>
                <a:tc>
                  <a:txBody>
                    <a:bodyPr/>
                    <a:lstStyle/>
                    <a:p>
                      <a:r>
                        <a:rPr lang="en-US" dirty="0"/>
                        <a:t>Progress in English Language Proficiency</a:t>
                      </a:r>
                    </a:p>
                  </a:txBody>
                  <a:tcPr/>
                </a:tc>
                <a:extLst>
                  <a:ext uri="{0D108BD9-81ED-4DB2-BD59-A6C34878D82A}">
                    <a16:rowId xmlns:a16="http://schemas.microsoft.com/office/drawing/2014/main" val="1416706729"/>
                  </a:ext>
                </a:extLst>
              </a:tr>
              <a:tr h="384436">
                <a:tc>
                  <a:txBody>
                    <a:bodyPr/>
                    <a:lstStyle/>
                    <a:p>
                      <a:r>
                        <a:rPr lang="en-US" dirty="0"/>
                        <a:t>10:30am</a:t>
                      </a:r>
                    </a:p>
                  </a:txBody>
                  <a:tcPr/>
                </a:tc>
                <a:tc>
                  <a:txBody>
                    <a:bodyPr/>
                    <a:lstStyle/>
                    <a:p>
                      <a:r>
                        <a:rPr lang="en-US" dirty="0"/>
                        <a:t>Break</a:t>
                      </a:r>
                    </a:p>
                  </a:txBody>
                  <a:tcPr/>
                </a:tc>
                <a:extLst>
                  <a:ext uri="{0D108BD9-81ED-4DB2-BD59-A6C34878D82A}">
                    <a16:rowId xmlns:a16="http://schemas.microsoft.com/office/drawing/2014/main" val="1022535318"/>
                  </a:ext>
                </a:extLst>
              </a:tr>
              <a:tr h="313655">
                <a:tc>
                  <a:txBody>
                    <a:bodyPr/>
                    <a:lstStyle/>
                    <a:p>
                      <a:r>
                        <a:rPr lang="en-US" dirty="0"/>
                        <a:t>10:45am</a:t>
                      </a:r>
                    </a:p>
                  </a:txBody>
                  <a:tcPr/>
                </a:tc>
                <a:tc>
                  <a:txBody>
                    <a:bodyPr/>
                    <a:lstStyle/>
                    <a:p>
                      <a:r>
                        <a:rPr lang="en-US" dirty="0"/>
                        <a:t>Alternative Schools and Schools with Special Populations</a:t>
                      </a:r>
                    </a:p>
                  </a:txBody>
                  <a:tcPr/>
                </a:tc>
                <a:extLst>
                  <a:ext uri="{0D108BD9-81ED-4DB2-BD59-A6C34878D82A}">
                    <a16:rowId xmlns:a16="http://schemas.microsoft.com/office/drawing/2014/main" val="3025448082"/>
                  </a:ext>
                </a:extLst>
              </a:tr>
              <a:tr h="324464">
                <a:tc>
                  <a:txBody>
                    <a:bodyPr/>
                    <a:lstStyle/>
                    <a:p>
                      <a:r>
                        <a:rPr lang="en-US" dirty="0"/>
                        <a:t>12pm</a:t>
                      </a:r>
                    </a:p>
                  </a:txBody>
                  <a:tcPr/>
                </a:tc>
                <a:tc>
                  <a:txBody>
                    <a:bodyPr/>
                    <a:lstStyle/>
                    <a:p>
                      <a:r>
                        <a:rPr lang="en-US" dirty="0"/>
                        <a:t>Lunch</a:t>
                      </a:r>
                    </a:p>
                  </a:txBody>
                  <a:tcPr/>
                </a:tc>
                <a:extLst>
                  <a:ext uri="{0D108BD9-81ED-4DB2-BD59-A6C34878D82A}">
                    <a16:rowId xmlns:a16="http://schemas.microsoft.com/office/drawing/2014/main" val="1203525530"/>
                  </a:ext>
                </a:extLst>
              </a:tr>
              <a:tr h="384436">
                <a:tc>
                  <a:txBody>
                    <a:bodyPr/>
                    <a:lstStyle/>
                    <a:p>
                      <a:r>
                        <a:rPr lang="en-US" dirty="0"/>
                        <a:t>1:00pm</a:t>
                      </a:r>
                    </a:p>
                  </a:txBody>
                  <a:tcPr/>
                </a:tc>
                <a:tc>
                  <a:txBody>
                    <a:bodyPr/>
                    <a:lstStyle/>
                    <a:p>
                      <a:r>
                        <a:rPr lang="en-US" dirty="0"/>
                        <a:t>Acceleration Weighting </a:t>
                      </a:r>
                    </a:p>
                  </a:txBody>
                  <a:tcPr/>
                </a:tc>
                <a:extLst>
                  <a:ext uri="{0D108BD9-81ED-4DB2-BD59-A6C34878D82A}">
                    <a16:rowId xmlns:a16="http://schemas.microsoft.com/office/drawing/2014/main" val="867663631"/>
                  </a:ext>
                </a:extLst>
              </a:tr>
              <a:tr h="384436">
                <a:tc>
                  <a:txBody>
                    <a:bodyPr/>
                    <a:lstStyle/>
                    <a:p>
                      <a:r>
                        <a:rPr lang="en-US" dirty="0"/>
                        <a:t>2:00pm</a:t>
                      </a:r>
                    </a:p>
                  </a:txBody>
                  <a:tcPr/>
                </a:tc>
                <a:tc>
                  <a:txBody>
                    <a:bodyPr/>
                    <a:lstStyle/>
                    <a:p>
                      <a:r>
                        <a:rPr lang="en-US" dirty="0"/>
                        <a:t>Break</a:t>
                      </a:r>
                    </a:p>
                  </a:txBody>
                  <a:tcPr/>
                </a:tc>
                <a:extLst>
                  <a:ext uri="{0D108BD9-81ED-4DB2-BD59-A6C34878D82A}">
                    <a16:rowId xmlns:a16="http://schemas.microsoft.com/office/drawing/2014/main" val="3748094776"/>
                  </a:ext>
                </a:extLst>
              </a:tr>
              <a:tr h="361837">
                <a:tc>
                  <a:txBody>
                    <a:bodyPr/>
                    <a:lstStyle/>
                    <a:p>
                      <a:r>
                        <a:rPr lang="en-US" dirty="0"/>
                        <a:t>2:15pm</a:t>
                      </a:r>
                    </a:p>
                  </a:txBody>
                  <a:tcPr/>
                </a:tc>
                <a:tc>
                  <a:txBody>
                    <a:bodyPr/>
                    <a:lstStyle/>
                    <a:p>
                      <a:r>
                        <a:rPr lang="en-US" dirty="0"/>
                        <a:t>College and Career Readiness </a:t>
                      </a:r>
                    </a:p>
                  </a:txBody>
                  <a:tcPr/>
                </a:tc>
                <a:extLst>
                  <a:ext uri="{0D108BD9-81ED-4DB2-BD59-A6C34878D82A}">
                    <a16:rowId xmlns:a16="http://schemas.microsoft.com/office/drawing/2014/main" val="1965208231"/>
                  </a:ext>
                </a:extLst>
              </a:tr>
              <a:tr h="264515">
                <a:tc>
                  <a:txBody>
                    <a:bodyPr/>
                    <a:lstStyle/>
                    <a:p>
                      <a:r>
                        <a:rPr lang="en-US" dirty="0"/>
                        <a:t>3:30pm</a:t>
                      </a:r>
                    </a:p>
                  </a:txBody>
                  <a:tcPr/>
                </a:tc>
                <a:tc>
                  <a:txBody>
                    <a:bodyPr/>
                    <a:lstStyle/>
                    <a:p>
                      <a:r>
                        <a:rPr lang="en-US" dirty="0"/>
                        <a:t>Prioritizing Future Meeting Topics/ Debrief and Next Steps</a:t>
                      </a:r>
                    </a:p>
                  </a:txBody>
                  <a:tcPr/>
                </a:tc>
                <a:extLst>
                  <a:ext uri="{0D108BD9-81ED-4DB2-BD59-A6C34878D82A}">
                    <a16:rowId xmlns:a16="http://schemas.microsoft.com/office/drawing/2014/main" val="1226996430"/>
                  </a:ext>
                </a:extLst>
              </a:tr>
              <a:tr h="384436">
                <a:tc>
                  <a:txBody>
                    <a:bodyPr/>
                    <a:lstStyle/>
                    <a:p>
                      <a:r>
                        <a:rPr lang="en-US" dirty="0"/>
                        <a:t>4:00pm</a:t>
                      </a:r>
                    </a:p>
                  </a:txBody>
                  <a:tcPr/>
                </a:tc>
                <a:tc>
                  <a:txBody>
                    <a:bodyPr/>
                    <a:lstStyle/>
                    <a:p>
                      <a:r>
                        <a:rPr lang="en-US" dirty="0"/>
                        <a:t>Adjourn</a:t>
                      </a:r>
                    </a:p>
                  </a:txBody>
                  <a:tcPr/>
                </a:tc>
                <a:extLst>
                  <a:ext uri="{0D108BD9-81ED-4DB2-BD59-A6C34878D82A}">
                    <a16:rowId xmlns:a16="http://schemas.microsoft.com/office/drawing/2014/main" val="2242844296"/>
                  </a:ext>
                </a:extLst>
              </a:tr>
            </a:tbl>
          </a:graphicData>
        </a:graphic>
      </p:graphicFrame>
    </p:spTree>
    <p:extLst>
      <p:ext uri="{BB962C8B-B14F-4D97-AF65-F5344CB8AC3E}">
        <p14:creationId xmlns:p14="http://schemas.microsoft.com/office/powerpoint/2010/main" val="2775053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Purpose and Overview</a:t>
            </a:r>
          </a:p>
        </p:txBody>
      </p:sp>
      <p:sp>
        <p:nvSpPr>
          <p:cNvPr id="3" name="Slide Number Placeholder 2"/>
          <p:cNvSpPr>
            <a:spLocks noGrp="1"/>
          </p:cNvSpPr>
          <p:nvPr>
            <p:ph type="sldNum" idx="12"/>
          </p:nvPr>
        </p:nvSpPr>
        <p:spPr/>
        <p:txBody>
          <a:bodyPr/>
          <a:lstStyle/>
          <a:p>
            <a:fld id="{00000000-1234-1234-1234-123412341234}" type="slidenum">
              <a:rPr lang="en" smtClean="0"/>
              <a:pPr/>
              <a:t>6</a:t>
            </a:fld>
            <a:endParaRPr lang="en" dirty="0"/>
          </a:p>
        </p:txBody>
      </p:sp>
      <p:sp>
        <p:nvSpPr>
          <p:cNvPr id="6" name="Content Placeholder 2"/>
          <p:cNvSpPr>
            <a:spLocks noGrp="1"/>
          </p:cNvSpPr>
          <p:nvPr>
            <p:ph type="body" sz="quarter" idx="14"/>
          </p:nvPr>
        </p:nvSpPr>
        <p:spPr/>
        <p:txBody>
          <a:bodyPr>
            <a:normAutofit fontScale="92500" lnSpcReduction="20000"/>
          </a:bodyPr>
          <a:lstStyle/>
          <a:p>
            <a:r>
              <a:rPr lang="en-US" dirty="0"/>
              <a:t>Primary purpose is to help MDE make good decisions about the design and implementation of the state, school accountability system under ESSA</a:t>
            </a:r>
          </a:p>
          <a:p>
            <a:r>
              <a:rPr lang="en-US" dirty="0"/>
              <a:t>We will focus on </a:t>
            </a:r>
            <a:r>
              <a:rPr lang="en-US" b="1" i="1" dirty="0"/>
              <a:t>identifying policy priorities </a:t>
            </a:r>
            <a:r>
              <a:rPr lang="en-US" dirty="0"/>
              <a:t>and identifying decisions in support of those priorities that are technically defensible and operationally feasible</a:t>
            </a:r>
          </a:p>
          <a:p>
            <a:r>
              <a:rPr lang="en-US" dirty="0"/>
              <a:t>Feedback from the Task Force is received as a recommendation to the department </a:t>
            </a:r>
          </a:p>
        </p:txBody>
      </p:sp>
    </p:spTree>
    <p:extLst>
      <p:ext uri="{BB962C8B-B14F-4D97-AF65-F5344CB8AC3E}">
        <p14:creationId xmlns:p14="http://schemas.microsoft.com/office/powerpoint/2010/main" val="1099487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F79B10-F168-1743-AD27-9CFFCDE4E61D}"/>
              </a:ext>
            </a:extLst>
          </p:cNvPr>
          <p:cNvSpPr>
            <a:spLocks noGrp="1"/>
          </p:cNvSpPr>
          <p:nvPr>
            <p:ph type="body" sz="quarter" idx="13"/>
          </p:nvPr>
        </p:nvSpPr>
        <p:spPr/>
        <p:txBody>
          <a:bodyPr/>
          <a:lstStyle/>
          <a:p>
            <a:r>
              <a:rPr lang="en-US" dirty="0"/>
              <a:t>Ground Rules/ Group Norms</a:t>
            </a:r>
          </a:p>
        </p:txBody>
      </p:sp>
      <p:sp>
        <p:nvSpPr>
          <p:cNvPr id="3" name="Text Placeholder 2">
            <a:extLst>
              <a:ext uri="{FF2B5EF4-FFF2-40B4-BE49-F238E27FC236}">
                <a16:creationId xmlns:a16="http://schemas.microsoft.com/office/drawing/2014/main" id="{3CA0625B-3DD4-D54D-9627-D048A6633244}"/>
              </a:ext>
            </a:extLst>
          </p:cNvPr>
          <p:cNvSpPr>
            <a:spLocks noGrp="1"/>
          </p:cNvSpPr>
          <p:nvPr>
            <p:ph type="body" sz="quarter" idx="14"/>
          </p:nvPr>
        </p:nvSpPr>
        <p:spPr>
          <a:xfrm>
            <a:off x="424542" y="720364"/>
            <a:ext cx="8294915" cy="3217863"/>
          </a:xfrm>
        </p:spPr>
        <p:txBody>
          <a:bodyPr/>
          <a:lstStyle/>
          <a:p>
            <a:r>
              <a:rPr lang="en-US" sz="1400" b="1" dirty="0"/>
              <a:t>Listen actively and attentively; ask for clarification as needed</a:t>
            </a:r>
          </a:p>
          <a:p>
            <a:r>
              <a:rPr lang="en-US" sz="1400" b="1" dirty="0"/>
              <a:t>Everyone should have an opportunity to ‘be heard’ without interruption and to receive courteous feedback</a:t>
            </a:r>
          </a:p>
          <a:p>
            <a:r>
              <a:rPr lang="en-US" sz="1400" b="1" dirty="0"/>
              <a:t>Critique ideas, not people or organizations</a:t>
            </a:r>
          </a:p>
          <a:p>
            <a:r>
              <a:rPr lang="en-US" sz="1400" b="1" dirty="0"/>
              <a:t>Build on one another’s comments; work toward shared understanding</a:t>
            </a:r>
          </a:p>
          <a:p>
            <a:r>
              <a:rPr lang="en-US" sz="1400" b="1" dirty="0"/>
              <a:t>We will attempt to make decisions based on group consensus, but when necessary we will take a vote</a:t>
            </a:r>
          </a:p>
          <a:p>
            <a:r>
              <a:rPr lang="en-US" sz="1400" b="1" dirty="0"/>
              <a:t>When/ if requested do not disclosure confidential information </a:t>
            </a:r>
          </a:p>
          <a:p>
            <a:r>
              <a:rPr lang="en-US" sz="1400" b="1" dirty="0"/>
              <a:t>At the end of each meeting we will prioritize topics for future meetings and discuss action items</a:t>
            </a:r>
          </a:p>
          <a:p>
            <a:pPr marL="0" indent="0">
              <a:buNone/>
            </a:pPr>
            <a:endParaRPr lang="en-US" sz="1400" dirty="0"/>
          </a:p>
        </p:txBody>
      </p:sp>
      <p:sp>
        <p:nvSpPr>
          <p:cNvPr id="4" name="Slide Number Placeholder 3">
            <a:extLst>
              <a:ext uri="{FF2B5EF4-FFF2-40B4-BE49-F238E27FC236}">
                <a16:creationId xmlns:a16="http://schemas.microsoft.com/office/drawing/2014/main" id="{23D90086-C340-3946-A242-6A54B2E87670}"/>
              </a:ext>
            </a:extLst>
          </p:cNvPr>
          <p:cNvSpPr>
            <a:spLocks noGrp="1"/>
          </p:cNvSpPr>
          <p:nvPr>
            <p:ph type="sldNum" idx="12"/>
          </p:nvPr>
        </p:nvSpPr>
        <p:spPr/>
        <p:txBody>
          <a:bodyPr/>
          <a:lstStyle/>
          <a:p>
            <a:fld id="{00000000-1234-1234-1234-123412341234}" type="slidenum">
              <a:rPr lang="en" smtClean="0"/>
              <a:pPr/>
              <a:t>7</a:t>
            </a:fld>
            <a:endParaRPr lang="en" dirty="0"/>
          </a:p>
        </p:txBody>
      </p:sp>
    </p:spTree>
    <p:extLst>
      <p:ext uri="{BB962C8B-B14F-4D97-AF65-F5344CB8AC3E}">
        <p14:creationId xmlns:p14="http://schemas.microsoft.com/office/powerpoint/2010/main" val="2024715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sz="3200" dirty="0"/>
              <a:t>Progress in English Language Proficiency</a:t>
            </a:r>
          </a:p>
        </p:txBody>
      </p:sp>
      <p:sp>
        <p:nvSpPr>
          <p:cNvPr id="3" name="Slide Number Placeholder 2"/>
          <p:cNvSpPr>
            <a:spLocks noGrp="1"/>
          </p:cNvSpPr>
          <p:nvPr>
            <p:ph type="sldNum" idx="12"/>
          </p:nvPr>
        </p:nvSpPr>
        <p:spPr>
          <a:xfrm>
            <a:off x="8481083" y="4899418"/>
            <a:ext cx="548700" cy="233671"/>
          </a:xfrm>
        </p:spPr>
        <p:txBody>
          <a:bodyPr/>
          <a:lstStyle/>
          <a:p>
            <a:fld id="{00000000-1234-1234-1234-123412341234}" type="slidenum">
              <a:rPr lang="en" smtClean="0"/>
              <a:pPr/>
              <a:t>8</a:t>
            </a:fld>
            <a:endParaRPr lang="en" dirty="0"/>
          </a:p>
        </p:txBody>
      </p:sp>
    </p:spTree>
    <p:extLst>
      <p:ext uri="{BB962C8B-B14F-4D97-AF65-F5344CB8AC3E}">
        <p14:creationId xmlns:p14="http://schemas.microsoft.com/office/powerpoint/2010/main" val="1754206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7D559C-FB50-3542-8DFE-613A19E4F806}"/>
              </a:ext>
            </a:extLst>
          </p:cNvPr>
          <p:cNvSpPr>
            <a:spLocks noGrp="1"/>
          </p:cNvSpPr>
          <p:nvPr>
            <p:ph type="body" sz="quarter" idx="13"/>
          </p:nvPr>
        </p:nvSpPr>
        <p:spPr/>
        <p:txBody>
          <a:bodyPr/>
          <a:lstStyle/>
          <a:p>
            <a:r>
              <a:rPr lang="en-US" sz="2400" dirty="0"/>
              <a:t>Potential Changes Discussed at Previous Meetings</a:t>
            </a:r>
          </a:p>
        </p:txBody>
      </p:sp>
      <p:sp>
        <p:nvSpPr>
          <p:cNvPr id="3" name="Text Placeholder 2">
            <a:extLst>
              <a:ext uri="{FF2B5EF4-FFF2-40B4-BE49-F238E27FC236}">
                <a16:creationId xmlns:a16="http://schemas.microsoft.com/office/drawing/2014/main" id="{9E827CF9-C9F0-FA4B-8AD9-B9DCC5B99CED}"/>
              </a:ext>
            </a:extLst>
          </p:cNvPr>
          <p:cNvSpPr>
            <a:spLocks noGrp="1"/>
          </p:cNvSpPr>
          <p:nvPr>
            <p:ph type="body" sz="quarter" idx="14"/>
          </p:nvPr>
        </p:nvSpPr>
        <p:spPr>
          <a:xfrm>
            <a:off x="424542" y="757318"/>
            <a:ext cx="8294915" cy="3217863"/>
          </a:xfrm>
        </p:spPr>
        <p:txBody>
          <a:bodyPr/>
          <a:lstStyle/>
          <a:p>
            <a:pPr marL="0" indent="0">
              <a:buNone/>
            </a:pPr>
            <a:r>
              <a:rPr lang="en-US" dirty="0"/>
              <a:t>1. Adjust the method of aggregation to better reflect the intended weight/ influence of progress in ELP.</a:t>
            </a:r>
          </a:p>
          <a:p>
            <a:pPr marL="0" indent="0">
              <a:buNone/>
            </a:pPr>
            <a:r>
              <a:rPr lang="en-US" dirty="0"/>
              <a:t>2. Remove the point adjustment after the target exit year</a:t>
            </a:r>
          </a:p>
          <a:p>
            <a:pPr marL="0" indent="0">
              <a:buNone/>
            </a:pPr>
            <a:r>
              <a:rPr lang="en-US" dirty="0"/>
              <a:t>3. Explore different goals for time to proficiency based starting level and/or grade band</a:t>
            </a:r>
          </a:p>
          <a:p>
            <a:pPr marL="0" indent="0">
              <a:buNone/>
            </a:pPr>
            <a:r>
              <a:rPr lang="en-US" dirty="0"/>
              <a:t>4. Award maximum points for achieving 70% progress toward or attainment of ELP </a:t>
            </a:r>
          </a:p>
          <a:p>
            <a:endParaRPr lang="en-US" dirty="0"/>
          </a:p>
          <a:p>
            <a:endParaRPr lang="en-US" dirty="0"/>
          </a:p>
        </p:txBody>
      </p:sp>
      <p:sp>
        <p:nvSpPr>
          <p:cNvPr id="4" name="Slide Number Placeholder 3">
            <a:extLst>
              <a:ext uri="{FF2B5EF4-FFF2-40B4-BE49-F238E27FC236}">
                <a16:creationId xmlns:a16="http://schemas.microsoft.com/office/drawing/2014/main" id="{059190CB-AA08-0E4E-B71D-F43436C8F4AC}"/>
              </a:ext>
            </a:extLst>
          </p:cNvPr>
          <p:cNvSpPr>
            <a:spLocks noGrp="1"/>
          </p:cNvSpPr>
          <p:nvPr>
            <p:ph type="sldNum" idx="12"/>
          </p:nvPr>
        </p:nvSpPr>
        <p:spPr/>
        <p:txBody>
          <a:bodyPr/>
          <a:lstStyle/>
          <a:p>
            <a:fld id="{00000000-1234-1234-1234-123412341234}" type="slidenum">
              <a:rPr lang="en" smtClean="0"/>
              <a:pPr/>
              <a:t>9</a:t>
            </a:fld>
            <a:endParaRPr lang="en" dirty="0"/>
          </a:p>
        </p:txBody>
      </p:sp>
    </p:spTree>
    <p:extLst>
      <p:ext uri="{BB962C8B-B14F-4D97-AF65-F5344CB8AC3E}">
        <p14:creationId xmlns:p14="http://schemas.microsoft.com/office/powerpoint/2010/main" val="1306385952"/>
      </p:ext>
    </p:extLst>
  </p:cSld>
  <p:clrMapOvr>
    <a:masterClrMapping/>
  </p:clrMapOvr>
</p:sld>
</file>

<file path=ppt/theme/theme1.xml><?xml version="1.0" encoding="utf-8"?>
<a:theme xmlns:a="http://schemas.openxmlformats.org/drawingml/2006/main" name="simple-light-2">
  <a:themeElements>
    <a:clrScheme name="MDE Template_NEW 1">
      <a:dk1>
        <a:srgbClr val="000000"/>
      </a:dk1>
      <a:lt1>
        <a:srgbClr val="FFFFFF"/>
      </a:lt1>
      <a:dk2>
        <a:srgbClr val="797979"/>
      </a:dk2>
      <a:lt2>
        <a:srgbClr val="B0D357"/>
      </a:lt2>
      <a:accent1>
        <a:srgbClr val="B7618C"/>
      </a:accent1>
      <a:accent2>
        <a:srgbClr val="CC0000"/>
      </a:accent2>
      <a:accent3>
        <a:srgbClr val="78909C"/>
      </a:accent3>
      <a:accent4>
        <a:srgbClr val="FFAB40"/>
      </a:accent4>
      <a:accent5>
        <a:srgbClr val="68C7C3"/>
      </a:accent5>
      <a:accent6>
        <a:srgbClr val="1071BD"/>
      </a:accent6>
      <a:hlink>
        <a:srgbClr val="5EAADE"/>
      </a:hlink>
      <a:folHlink>
        <a:srgbClr val="00539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DE_blank template" id="{A72772A2-276F-5A4A-AF91-CCDCB75C27E9}" vid="{D5DF34BD-99C2-DE4E-BC83-08FF9AC52062}"/>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2191</TotalTime>
  <Words>1696</Words>
  <Application>Microsoft Office PowerPoint</Application>
  <PresentationFormat>On-screen Show (16:9)</PresentationFormat>
  <Paragraphs>319</Paragraphs>
  <Slides>38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Arial Narrow</vt:lpstr>
      <vt:lpstr>Cambria Math</vt:lpstr>
      <vt:lpstr>Open Sans</vt:lpstr>
      <vt:lpstr>simple-light-2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Banks</dc:creator>
  <cp:lastModifiedBy>Alan Burrow</cp:lastModifiedBy>
  <cp:revision>97</cp:revision>
  <cp:lastPrinted>2017-08-10T17:40:56Z</cp:lastPrinted>
  <dcterms:created xsi:type="dcterms:W3CDTF">2017-07-07T21:24:14Z</dcterms:created>
  <dcterms:modified xsi:type="dcterms:W3CDTF">2019-02-28T13:56:33Z</dcterms:modified>
</cp:coreProperties>
</file>