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56"/>
  </p:notesMasterIdLst>
  <p:handoutMasterIdLst>
    <p:handoutMasterId r:id="rId57"/>
  </p:handoutMasterIdLst>
  <p:sldIdLst>
    <p:sldId id="297" r:id="rId2"/>
    <p:sldId id="257" r:id="rId3"/>
    <p:sldId id="348" r:id="rId4"/>
    <p:sldId id="304" r:id="rId5"/>
    <p:sldId id="305" r:id="rId6"/>
    <p:sldId id="306" r:id="rId7"/>
    <p:sldId id="355" r:id="rId8"/>
    <p:sldId id="308" r:id="rId9"/>
    <p:sldId id="446" r:id="rId10"/>
    <p:sldId id="309" r:id="rId11"/>
    <p:sldId id="445" r:id="rId12"/>
    <p:sldId id="411" r:id="rId13"/>
    <p:sldId id="412" r:id="rId14"/>
    <p:sldId id="358" r:id="rId15"/>
    <p:sldId id="448" r:id="rId16"/>
    <p:sldId id="449" r:id="rId17"/>
    <p:sldId id="450" r:id="rId18"/>
    <p:sldId id="451" r:id="rId19"/>
    <p:sldId id="362" r:id="rId20"/>
    <p:sldId id="405" r:id="rId21"/>
    <p:sldId id="439" r:id="rId22"/>
    <p:sldId id="440" r:id="rId23"/>
    <p:sldId id="442" r:id="rId24"/>
    <p:sldId id="443" r:id="rId25"/>
    <p:sldId id="444" r:id="rId26"/>
    <p:sldId id="417" r:id="rId27"/>
    <p:sldId id="418" r:id="rId28"/>
    <p:sldId id="421" r:id="rId29"/>
    <p:sldId id="425" r:id="rId30"/>
    <p:sldId id="426" r:id="rId31"/>
    <p:sldId id="427" r:id="rId32"/>
    <p:sldId id="422" r:id="rId33"/>
    <p:sldId id="424" r:id="rId34"/>
    <p:sldId id="428" r:id="rId35"/>
    <p:sldId id="429" r:id="rId36"/>
    <p:sldId id="435" r:id="rId37"/>
    <p:sldId id="431" r:id="rId38"/>
    <p:sldId id="432" r:id="rId39"/>
    <p:sldId id="433" r:id="rId40"/>
    <p:sldId id="436" r:id="rId41"/>
    <p:sldId id="430" r:id="rId42"/>
    <p:sldId id="437" r:id="rId43"/>
    <p:sldId id="452" r:id="rId44"/>
    <p:sldId id="454" r:id="rId45"/>
    <p:sldId id="438" r:id="rId46"/>
    <p:sldId id="453" r:id="rId47"/>
    <p:sldId id="455" r:id="rId48"/>
    <p:sldId id="459" r:id="rId49"/>
    <p:sldId id="460" r:id="rId50"/>
    <p:sldId id="456" r:id="rId51"/>
    <p:sldId id="457" r:id="rId52"/>
    <p:sldId id="420" r:id="rId53"/>
    <p:sldId id="419" r:id="rId54"/>
    <p:sldId id="302" r:id="rId55"/>
  </p:sldIdLst>
  <p:sldSz cx="9144000" cy="5143500" type="screen16x9"/>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Banks" initials=""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autoAdjust="0"/>
    <p:restoredTop sz="94422" autoAdjust="0"/>
  </p:normalViewPr>
  <p:slideViewPr>
    <p:cSldViewPr snapToGrid="0" snapToObjects="1">
      <p:cViewPr varScale="1">
        <p:scale>
          <a:sx n="138" d="100"/>
          <a:sy n="138" d="100"/>
        </p:scale>
        <p:origin x="216" y="108"/>
      </p:cViewPr>
      <p:guideLst>
        <p:guide orient="horz" pos="1620"/>
        <p:guide pos="2880"/>
      </p:guideLst>
    </p:cSldViewPr>
  </p:slideViewPr>
  <p:outlineViewPr>
    <p:cViewPr>
      <p:scale>
        <a:sx n="33" d="100"/>
        <a:sy n="33" d="100"/>
      </p:scale>
      <p:origin x="0" y="-699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3" d="100"/>
          <a:sy n="83" d="100"/>
        </p:scale>
        <p:origin x="385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A2258358-716F-B541-B8E3-B6CD7F3CCC11}" type="datetimeFigureOut">
              <a:rPr lang="en-US" smtClean="0"/>
              <a:t>2/7/2019</a:t>
            </a:fld>
            <a:endParaRPr lang="en-US" dirty="0"/>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D2D3E99C-1222-AB41-BFEE-14BC1467DDD4}" type="slidenum">
              <a:rPr lang="en-US" smtClean="0"/>
              <a:t>‹#›</a:t>
            </a:fld>
            <a:endParaRPr lang="en-US" dirty="0"/>
          </a:p>
        </p:txBody>
      </p:sp>
    </p:spTree>
    <p:extLst>
      <p:ext uri="{BB962C8B-B14F-4D97-AF65-F5344CB8AC3E}">
        <p14:creationId xmlns:p14="http://schemas.microsoft.com/office/powerpoint/2010/main" val="115888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415790"/>
            <a:ext cx="548640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579800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03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302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415791"/>
            <a:ext cx="5486400" cy="4183380"/>
          </a:xfrm>
          <a:prstGeom prst="rect">
            <a:avLst/>
          </a:prstGeom>
        </p:spPr>
        <p:txBody>
          <a:bodyPr lIns="90887" tIns="90887" rIns="90887" bIns="90887" anchor="t" anchorCtr="0">
            <a:noAutofit/>
          </a:bodyPr>
          <a:lstStyle/>
          <a:p>
            <a:r>
              <a:rPr lang="en-US" dirty="0"/>
              <a:t>Vision and mission provides direction and foundation for all work of the SBE, MDE, and ultimately districts, schools, and teachers across the state.</a:t>
            </a:r>
          </a:p>
          <a:p>
            <a:endParaRPr lang="en-US" dirty="0"/>
          </a:p>
          <a:p>
            <a:r>
              <a:rPr lang="en-US" dirty="0"/>
              <a:t>Ultimately, we are working to prepare students for what comes next in life – postsecondary study, military service, technical programs, world of work, parenthood, and citizenship at large. MDE is responsible for providing policy to drive this and accountability to measure progress. In addition, the MDE takes an active role in supporting districts through PD, TA, and resources.</a:t>
            </a:r>
            <a:endParaRPr dirty="0"/>
          </a:p>
        </p:txBody>
      </p:sp>
    </p:spTree>
    <p:extLst>
      <p:ext uri="{BB962C8B-B14F-4D97-AF65-F5344CB8AC3E}">
        <p14:creationId xmlns:p14="http://schemas.microsoft.com/office/powerpoint/2010/main" val="72757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5464">
              <a:defRPr/>
            </a:pPr>
            <a:endParaRPr lang="en-US" dirty="0"/>
          </a:p>
          <a:p>
            <a:endParaRPr lang="en-US" dirty="0"/>
          </a:p>
        </p:txBody>
      </p:sp>
    </p:spTree>
    <p:extLst>
      <p:ext uri="{BB962C8B-B14F-4D97-AF65-F5344CB8AC3E}">
        <p14:creationId xmlns:p14="http://schemas.microsoft.com/office/powerpoint/2010/main" val="30736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4892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7653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9"/>
        <p:cNvGrpSpPr/>
        <p:nvPr/>
      </p:nvGrpSpPr>
      <p:grpSpPr>
        <a:xfrm>
          <a:off x="0" y="0"/>
          <a:ext cx="0" cy="0"/>
          <a:chOff x="0" y="0"/>
          <a:chExt cx="0" cy="0"/>
        </a:xfrm>
      </p:grpSpPr>
      <p:sp>
        <p:nvSpPr>
          <p:cNvPr id="5" name="Shape 54"/>
          <p:cNvSpPr/>
          <p:nvPr userDrawn="1"/>
        </p:nvSpPr>
        <p:spPr>
          <a:xfrm>
            <a:off x="0" y="1983097"/>
            <a:ext cx="5080200" cy="723897"/>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dirty="0">
              <a:solidFill>
                <a:srgbClr val="00B0F0"/>
              </a:solidFill>
            </a:endParaRPr>
          </a:p>
        </p:txBody>
      </p:sp>
      <p:sp>
        <p:nvSpPr>
          <p:cNvPr id="8" name="Shape 59"/>
          <p:cNvSpPr/>
          <p:nvPr userDrawn="1"/>
        </p:nvSpPr>
        <p:spPr>
          <a:xfrm>
            <a:off x="0" y="2806520"/>
            <a:ext cx="466344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9" name="Shape 61"/>
          <p:cNvPicPr preferRelativeResize="0"/>
          <p:nvPr userDrawn="1"/>
        </p:nvPicPr>
        <p:blipFill>
          <a:blip r:embed="rId2">
            <a:alphaModFix/>
          </a:blip>
          <a:stretch>
            <a:fillRect/>
          </a:stretch>
        </p:blipFill>
        <p:spPr>
          <a:xfrm>
            <a:off x="450200" y="3759124"/>
            <a:ext cx="2130850" cy="1029150"/>
          </a:xfrm>
          <a:prstGeom prst="rect">
            <a:avLst/>
          </a:prstGeom>
          <a:noFill/>
          <a:ln>
            <a:noFill/>
          </a:ln>
        </p:spPr>
      </p:pic>
      <p:sp>
        <p:nvSpPr>
          <p:cNvPr id="3" name="Text Placeholder 2"/>
          <p:cNvSpPr>
            <a:spLocks noGrp="1" noChangeAspect="1"/>
          </p:cNvSpPr>
          <p:nvPr>
            <p:ph type="body" sz="quarter" idx="10" hasCustomPrompt="1"/>
          </p:nvPr>
        </p:nvSpPr>
        <p:spPr>
          <a:xfrm>
            <a:off x="412749" y="490538"/>
            <a:ext cx="6600525" cy="1428351"/>
          </a:xfrm>
        </p:spPr>
        <p:txBody>
          <a:bodyPr anchor="b"/>
          <a:lstStyle>
            <a:lvl1pPr>
              <a:lnSpc>
                <a:spcPct val="100000"/>
              </a:lnSpc>
              <a:spcAft>
                <a:spcPts val="0"/>
              </a:spcAft>
              <a:defRPr sz="5000" b="1">
                <a:solidFill>
                  <a:srgbClr val="0070C0"/>
                </a:solidFill>
              </a:defRPr>
            </a:lvl1pPr>
          </a:lstStyle>
          <a:p>
            <a:pPr lvl="0"/>
            <a:r>
              <a:rPr lang="en-US" dirty="0"/>
              <a:t>HEADING</a:t>
            </a:r>
          </a:p>
        </p:txBody>
      </p:sp>
      <p:sp>
        <p:nvSpPr>
          <p:cNvPr id="16" name="Text Placeholder 15"/>
          <p:cNvSpPr>
            <a:spLocks noGrp="1" noChangeAspect="1"/>
          </p:cNvSpPr>
          <p:nvPr>
            <p:ph type="body" sz="quarter" idx="11" hasCustomPrompt="1"/>
          </p:nvPr>
        </p:nvSpPr>
        <p:spPr>
          <a:xfrm>
            <a:off x="412750" y="2049463"/>
            <a:ext cx="4618038" cy="608012"/>
          </a:xfrm>
        </p:spPr>
        <p:txBody>
          <a:bodyPr anchor="ctr"/>
          <a:lstStyle>
            <a:lvl1pPr rtl="0">
              <a:spcBef>
                <a:spcPts val="0"/>
              </a:spcBef>
              <a:buNone/>
              <a:defRPr lang="en" sz="1800" dirty="0">
                <a:solidFill>
                  <a:srgbClr val="FFFFFF"/>
                </a:solidFill>
                <a:ea typeface="Open Sans"/>
                <a:cs typeface="Open Sans"/>
                <a:sym typeface="Open Sans"/>
              </a:defRPr>
            </a:lvl1pPr>
          </a:lstStyle>
          <a:p>
            <a:pPr lvl="0" rtl="0">
              <a:spcBef>
                <a:spcPts val="0"/>
              </a:spcBef>
              <a:buNone/>
            </a:pPr>
            <a:r>
              <a:rPr lang="en-US" sz="2000" dirty="0">
                <a:solidFill>
                  <a:srgbClr val="FFFFFF"/>
                </a:solidFill>
                <a:latin typeface="+mn-lt"/>
                <a:ea typeface="Open Sans"/>
                <a:cs typeface="Open Sans"/>
                <a:sym typeface="Open Sans"/>
              </a:rPr>
              <a:t>SUBHEAD</a:t>
            </a:r>
            <a:endParaRPr lang="en" sz="2000" dirty="0">
              <a:solidFill>
                <a:srgbClr val="FFFFFF"/>
              </a:solidFill>
              <a:latin typeface="+mn-lt"/>
              <a:ea typeface="Open Sans"/>
              <a:cs typeface="Open Sans"/>
              <a:sym typeface="Open Sans"/>
            </a:endParaRPr>
          </a:p>
        </p:txBody>
      </p:sp>
      <p:sp>
        <p:nvSpPr>
          <p:cNvPr id="18" name="Text Placeholder 17"/>
          <p:cNvSpPr>
            <a:spLocks noGrp="1" noChangeAspect="1"/>
          </p:cNvSpPr>
          <p:nvPr>
            <p:ph type="body" sz="quarter" idx="12" hasCustomPrompt="1"/>
          </p:nvPr>
        </p:nvSpPr>
        <p:spPr>
          <a:xfrm>
            <a:off x="412750" y="2906121"/>
            <a:ext cx="4083050" cy="499068"/>
          </a:xfrm>
        </p:spPr>
        <p:txBody>
          <a:bodyPr anchor="t"/>
          <a:lstStyle>
            <a:lvl1pPr algn="l">
              <a:spcBef>
                <a:spcPts val="0"/>
              </a:spcBef>
              <a:buNone/>
              <a:defRPr lang="en" sz="1800" dirty="0">
                <a:solidFill>
                  <a:schemeClr val="accent3">
                    <a:lumMod val="75000"/>
                  </a:schemeClr>
                </a:solidFill>
                <a:ea typeface="Open Sans"/>
                <a:cs typeface="Open Sans"/>
                <a:sym typeface="Open Sans"/>
              </a:defRPr>
            </a:lvl1pPr>
          </a:lstStyle>
          <a:p>
            <a:pPr lvl="0" algn="l">
              <a:spcBef>
                <a:spcPts val="0"/>
              </a:spcBef>
              <a:buNone/>
            </a:pPr>
            <a:r>
              <a:rPr lang="en-US" sz="1800" dirty="0">
                <a:latin typeface="+mn-lt"/>
                <a:ea typeface="Open Sans"/>
                <a:cs typeface="Open Sans"/>
                <a:sym typeface="Open Sans"/>
              </a:rPr>
              <a:t>Date</a:t>
            </a:r>
            <a:endParaRPr lang="en" sz="1800" dirty="0">
              <a:latin typeface="+mn-lt"/>
              <a:ea typeface="Open Sans"/>
              <a:cs typeface="Open Sans"/>
              <a:sym typeface="Open Sans"/>
            </a:endParaRPr>
          </a:p>
        </p:txBody>
      </p:sp>
      <p:sp>
        <p:nvSpPr>
          <p:cNvPr id="24" name="Text Placeholder 23"/>
          <p:cNvSpPr>
            <a:spLocks noGrp="1"/>
          </p:cNvSpPr>
          <p:nvPr>
            <p:ph type="body" sz="quarter" idx="14" hasCustomPrompt="1"/>
          </p:nvPr>
        </p:nvSpPr>
        <p:spPr>
          <a:xfrm>
            <a:off x="2702660" y="3970650"/>
            <a:ext cx="4450615" cy="302899"/>
          </a:xfrm>
        </p:spPr>
        <p:txBody>
          <a:bodyPr anchor="ctr"/>
          <a:lstStyle>
            <a:lvl1pPr marL="0" marR="0" indent="0" algn="l" defTabSz="914400" rtl="0" eaLnBrk="1" fontAlgn="auto" latinLnBrk="0" hangingPunct="1">
              <a:lnSpc>
                <a:spcPct val="100000"/>
              </a:lnSpc>
              <a:spcBef>
                <a:spcPts val="0"/>
              </a:spcBef>
              <a:spcAft>
                <a:spcPts val="0"/>
              </a:spcAft>
              <a:buClr>
                <a:schemeClr val="dk2"/>
              </a:buClr>
              <a:buSzPct val="100000"/>
              <a:buFontTx/>
              <a:buNone/>
              <a:tabLst/>
              <a:defRPr lang="en-US" sz="1800" b="1" smtClean="0">
                <a:solidFill>
                  <a:srgbClr val="CC0000"/>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2000" b="1" dirty="0">
                <a:solidFill>
                  <a:srgbClr val="CC0000"/>
                </a:solidFill>
                <a:latin typeface="+mn-lt"/>
                <a:ea typeface="Open Sans"/>
                <a:cs typeface="Open Sans"/>
                <a:sym typeface="Open Sans"/>
              </a:rPr>
              <a:t>Presenter Name</a:t>
            </a:r>
          </a:p>
        </p:txBody>
      </p:sp>
      <p:sp>
        <p:nvSpPr>
          <p:cNvPr id="7" name="Text Placeholder 6"/>
          <p:cNvSpPr>
            <a:spLocks noGrp="1"/>
          </p:cNvSpPr>
          <p:nvPr>
            <p:ph type="body" sz="quarter" idx="15" hasCustomPrompt="1"/>
          </p:nvPr>
        </p:nvSpPr>
        <p:spPr>
          <a:xfrm>
            <a:off x="2701925" y="4221678"/>
            <a:ext cx="4451350" cy="566222"/>
          </a:xfrm>
        </p:spPr>
        <p:txBody>
          <a:bodyPr/>
          <a:lstStyle>
            <a:lvl1pPr>
              <a:lnSpc>
                <a:spcPct val="100000"/>
              </a:lnSpc>
              <a:spcAft>
                <a:spcPts val="0"/>
              </a:spcAft>
              <a:defRPr sz="1400" baseline="0">
                <a:solidFill>
                  <a:schemeClr val="accent3">
                    <a:lumMod val="50000"/>
                  </a:schemeClr>
                </a:solidFill>
              </a:defRPr>
            </a:lvl1pPr>
          </a:lstStyle>
          <a:p>
            <a:pPr lvl="0"/>
            <a:r>
              <a:rPr lang="en-US" dirty="0"/>
              <a:t>Presenter Title</a:t>
            </a:r>
            <a:br>
              <a:rPr lang="en-US" dirty="0"/>
            </a:br>
            <a:r>
              <a:rPr lang="en-US" dirty="0"/>
              <a:t>Contact Information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BE Goals">
    <p:spTree>
      <p:nvGrpSpPr>
        <p:cNvPr id="1" name=""/>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8" name="Shape 87"/>
          <p:cNvSpPr txBox="1"/>
          <p:nvPr userDrawn="1"/>
        </p:nvSpPr>
        <p:spPr>
          <a:xfrm>
            <a:off x="999985" y="979135"/>
            <a:ext cx="7566965" cy="3496625"/>
          </a:xfrm>
          <a:prstGeom prst="rect">
            <a:avLst/>
          </a:prstGeom>
          <a:noFill/>
          <a:ln>
            <a:noFill/>
          </a:ln>
        </p:spPr>
        <p:txBody>
          <a:bodyPr lIns="91425" tIns="91425" rIns="91425" bIns="91425" anchor="t" anchorCtr="0">
            <a:noAutofit/>
          </a:bodyPr>
          <a:lstStyle/>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All Students Proficient and Showing Growth in All Assessed Areas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Student Graduates </a:t>
            </a:r>
            <a:r>
              <a:rPr lang="en-US" sz="1800" dirty="0">
                <a:solidFill>
                  <a:schemeClr val="accent3">
                    <a:lumMod val="50000"/>
                  </a:schemeClr>
                </a:solidFill>
                <a:latin typeface="+mn-lt"/>
                <a:ea typeface="Open Sans"/>
                <a:cs typeface="Open Sans"/>
                <a:sym typeface="Open Sans"/>
              </a:rPr>
              <a:t>From </a:t>
            </a:r>
            <a:r>
              <a:rPr lang="en" sz="1800" dirty="0">
                <a:solidFill>
                  <a:schemeClr val="accent3">
                    <a:lumMod val="50000"/>
                  </a:schemeClr>
                </a:solidFill>
                <a:latin typeface="+mn-lt"/>
                <a:ea typeface="Open Sans"/>
                <a:cs typeface="Open Sans"/>
                <a:sym typeface="Open Sans"/>
              </a:rPr>
              <a:t>High School and is Ready for College and Career</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Child Has Access to a High-Quality Early Childhood Program</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School Has Effective Teachers and Leaders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 sz="1800" dirty="0">
                <a:solidFill>
                  <a:schemeClr val="accent3">
                    <a:lumMod val="50000"/>
                  </a:schemeClr>
                </a:solidFill>
                <a:latin typeface="+mn-lt"/>
                <a:ea typeface="Open Sans"/>
                <a:cs typeface="Open Sans"/>
                <a:sym typeface="Open Sans"/>
              </a:rPr>
              <a:t>Every Community Effectively Using a World-Class Data System to Improve Student Outcomes</a:t>
            </a:r>
            <a:endParaRPr lang="en-US" sz="1800" dirty="0">
              <a:solidFill>
                <a:schemeClr val="accent3">
                  <a:lumMod val="50000"/>
                </a:schemeClr>
              </a:solidFill>
              <a:latin typeface="+mn-lt"/>
              <a:ea typeface="Open Sans"/>
              <a:cs typeface="Open Sans"/>
              <a:sym typeface="Open Sans"/>
            </a:endParaRPr>
          </a:p>
          <a:p>
            <a:pPr marL="457200" lvl="0" indent="-342900" rtl="0">
              <a:lnSpc>
                <a:spcPct val="115000"/>
              </a:lnSpc>
              <a:spcBef>
                <a:spcPts val="300"/>
              </a:spcBef>
              <a:spcAft>
                <a:spcPts val="800"/>
              </a:spcAft>
              <a:buClr>
                <a:schemeClr val="accent3">
                  <a:lumMod val="50000"/>
                </a:schemeClr>
              </a:buClr>
              <a:buSzPct val="100000"/>
              <a:buFont typeface="+mj-lt"/>
              <a:buAutoNum type="arabicPeriod"/>
            </a:pPr>
            <a:r>
              <a:rPr lang="en-US" sz="1800" dirty="0">
                <a:solidFill>
                  <a:schemeClr val="accent3">
                    <a:lumMod val="50000"/>
                  </a:schemeClr>
                </a:solidFill>
              </a:rPr>
              <a:t>Every School and District is Rated “C” or Higher</a:t>
            </a:r>
          </a:p>
        </p:txBody>
      </p:sp>
      <p:sp>
        <p:nvSpPr>
          <p:cNvPr id="9" name="Shape 89"/>
          <p:cNvSpPr txBox="1"/>
          <p:nvPr userDrawn="1"/>
        </p:nvSpPr>
        <p:spPr>
          <a:xfrm>
            <a:off x="280188" y="47292"/>
            <a:ext cx="8397600" cy="434681"/>
          </a:xfrm>
          <a:prstGeom prst="rect">
            <a:avLst/>
          </a:prstGeom>
          <a:noFill/>
          <a:ln>
            <a:noFill/>
          </a:ln>
        </p:spPr>
        <p:txBody>
          <a:bodyPr lIns="91425" tIns="91425" rIns="91425" bIns="91425" anchor="ctr" anchorCtr="0">
            <a:noAutofit/>
          </a:bodyPr>
          <a:lstStyle/>
          <a:p>
            <a:pPr lvl="0">
              <a:spcBef>
                <a:spcPts val="0"/>
              </a:spcBef>
              <a:buNone/>
            </a:pPr>
            <a:r>
              <a:rPr lang="en" sz="2400" b="1" dirty="0">
                <a:solidFill>
                  <a:srgbClr val="0070C0"/>
                </a:solidFill>
                <a:latin typeface="+mj-lt"/>
                <a:ea typeface="Open Sans"/>
                <a:cs typeface="Open Sans"/>
                <a:sym typeface="Open Sans"/>
              </a:rPr>
              <a:t>State Board of Education Goals </a:t>
            </a:r>
            <a:r>
              <a:rPr lang="en-US" sz="2400" b="1" dirty="0">
                <a:solidFill>
                  <a:srgbClr val="0070C0"/>
                </a:solidFill>
                <a:latin typeface="+mj-lt"/>
                <a:ea typeface="Open Sans"/>
                <a:cs typeface="Open Sans"/>
                <a:sym typeface="Open Sans"/>
              </a:rPr>
              <a:t> </a:t>
            </a:r>
            <a:r>
              <a:rPr lang="en" sz="1200" b="1" dirty="0">
                <a:solidFill>
                  <a:srgbClr val="0070C0"/>
                </a:solidFill>
                <a:latin typeface="+mj-lt"/>
                <a:ea typeface="Open Sans"/>
                <a:cs typeface="Open Sans"/>
                <a:sym typeface="Open Sans"/>
              </a:rPr>
              <a:t>FIVE-YEAR STRATEGIC PLAN FOR 2016-2020</a:t>
            </a:r>
          </a:p>
        </p:txBody>
      </p:sp>
      <p:sp>
        <p:nvSpPr>
          <p:cNvPr id="10"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951215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cked 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3" name="Text Placeholder 2"/>
          <p:cNvSpPr>
            <a:spLocks noGrp="1" noChangeAspect="1"/>
          </p:cNvSpPr>
          <p:nvPr>
            <p:ph type="body" sz="quarter" idx="14" hasCustomPrompt="1"/>
          </p:nvPr>
        </p:nvSpPr>
        <p:spPr>
          <a:xfrm>
            <a:off x="401638" y="723900"/>
            <a:ext cx="5602287" cy="878375"/>
          </a:xfrm>
        </p:spPr>
        <p:txBody>
          <a:bodyPr anchor="t"/>
          <a:lstStyle>
            <a:lvl1pPr>
              <a:defRPr sz="4800" b="1">
                <a:solidFill>
                  <a:schemeClr val="accent6"/>
                </a:solidFill>
              </a:defRPr>
            </a:lvl1pPr>
          </a:lstStyle>
          <a:p>
            <a:pPr lvl="0"/>
            <a:r>
              <a:rPr lang="en-US" dirty="0"/>
              <a:t>STACKED</a:t>
            </a:r>
          </a:p>
        </p:txBody>
      </p:sp>
      <p:sp>
        <p:nvSpPr>
          <p:cNvPr id="8" name="Text Placeholder 7"/>
          <p:cNvSpPr>
            <a:spLocks noGrp="1"/>
          </p:cNvSpPr>
          <p:nvPr>
            <p:ph type="body" sz="quarter" idx="15" hasCustomPrompt="1"/>
          </p:nvPr>
        </p:nvSpPr>
        <p:spPr>
          <a:xfrm>
            <a:off x="401638" y="2878138"/>
            <a:ext cx="4678362" cy="993775"/>
          </a:xfrm>
        </p:spPr>
        <p:txBody>
          <a:bodyPr/>
          <a:lstStyle>
            <a:lvl1pPr>
              <a:lnSpc>
                <a:spcPct val="114000"/>
              </a:lnSpc>
              <a:spcAft>
                <a:spcPts val="0"/>
              </a:spcAft>
              <a:defRPr sz="2000">
                <a:solidFill>
                  <a:schemeClr val="accent6"/>
                </a:solidFill>
              </a:defRPr>
            </a:lvl1pPr>
          </a:lstStyle>
          <a:p>
            <a:pPr lvl="0"/>
            <a:r>
              <a:rPr lang="en-US" dirty="0"/>
              <a:t>Subhead</a:t>
            </a:r>
          </a:p>
        </p:txBody>
      </p:sp>
      <p:sp>
        <p:nvSpPr>
          <p:cNvPr id="9"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6"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chemeClr val="accent6"/>
                </a:solidFill>
              </a:defRPr>
            </a:lvl1pPr>
          </a:lstStyle>
          <a:p>
            <a:pPr lvl="0"/>
            <a:r>
              <a:rPr lang="en-US" dirty="0"/>
              <a:t>Heading</a:t>
            </a:r>
          </a:p>
        </p:txBody>
      </p:sp>
      <p:sp>
        <p:nvSpPr>
          <p:cNvPr id="4" name="Text Placeholder 3"/>
          <p:cNvSpPr>
            <a:spLocks noGrp="1"/>
          </p:cNvSpPr>
          <p:nvPr>
            <p:ph type="body" sz="quarter" idx="14" hasCustomPrompt="1"/>
          </p:nvPr>
        </p:nvSpPr>
        <p:spPr>
          <a:xfrm>
            <a:off x="415636" y="1152525"/>
            <a:ext cx="8294915" cy="3217863"/>
          </a:xfrm>
        </p:spPr>
        <p:txBody>
          <a:bodyPr/>
          <a:lstStyle>
            <a:lvl1pPr marL="342900" indent="-342900" defTabSz="457200">
              <a:buFont typeface="Arial" charset="0"/>
              <a:buChar char="•"/>
              <a:tabLst>
                <a:tab pos="457200" algn="l"/>
              </a:tabLst>
              <a:defRPr sz="24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dirty="0"/>
              <a:t>Click to add text</a:t>
            </a:r>
          </a:p>
          <a:p>
            <a:pPr lvl="1"/>
            <a:endParaRPr lang="en-US" dirty="0"/>
          </a:p>
        </p:txBody>
      </p:sp>
      <p:sp>
        <p:nvSpPr>
          <p:cNvPr id="11"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8566950" cy="537900"/>
          </a:xfrm>
          <a:prstGeom prst="rect">
            <a:avLst/>
          </a:prstGeom>
          <a:solidFill>
            <a:srgbClr val="CFE2F3"/>
          </a:solidFill>
          <a:ln>
            <a:noFill/>
          </a:ln>
        </p:spPr>
        <p:txBody>
          <a:bodyPr lIns="91425" tIns="91425" rIns="91425" bIns="91425" anchor="ctr" anchorCtr="0">
            <a:noAutofit/>
          </a:bodyPr>
          <a:lstStyle/>
          <a:p>
            <a:pPr lvl="0">
              <a:spcBef>
                <a:spcPts val="0"/>
              </a:spcBef>
              <a:buNone/>
            </a:pPr>
            <a:endParaRPr dirty="0">
              <a:solidFill>
                <a:srgbClr val="CCCCCC"/>
              </a:solidFill>
            </a:endParaRPr>
          </a:p>
        </p:txBody>
      </p:sp>
      <p:sp>
        <p:nvSpPr>
          <p:cNvPr id="14" name="Shape 86"/>
          <p:cNvSpPr/>
          <p:nvPr userDrawn="1"/>
        </p:nvSpPr>
        <p:spPr>
          <a:xfrm>
            <a:off x="0" y="61222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8" name="Shape 79"/>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3" name="Text Placeholder 2"/>
          <p:cNvSpPr>
            <a:spLocks noGrp="1" noChangeAspect="1"/>
          </p:cNvSpPr>
          <p:nvPr>
            <p:ph type="body" sz="quarter" idx="13" hasCustomPrompt="1"/>
          </p:nvPr>
        </p:nvSpPr>
        <p:spPr>
          <a:xfrm>
            <a:off x="311700" y="31531"/>
            <a:ext cx="8255250" cy="450443"/>
          </a:xfrm>
        </p:spPr>
        <p:txBody>
          <a:bodyPr anchor="ctr"/>
          <a:lstStyle>
            <a:lvl1pPr>
              <a:defRPr sz="3200" b="1">
                <a:solidFill>
                  <a:srgbClr val="0070C0"/>
                </a:solidFill>
              </a:defRPr>
            </a:lvl1pPr>
          </a:lstStyle>
          <a:p>
            <a:pPr lvl="0"/>
            <a:r>
              <a:rPr lang="en-US" dirty="0"/>
              <a:t>Heading</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Shape 48"/>
        <p:cNvGrpSpPr/>
        <p:nvPr/>
      </p:nvGrpSpPr>
      <p:grpSpPr>
        <a:xfrm>
          <a:off x="0" y="0"/>
          <a:ext cx="0" cy="0"/>
          <a:chOff x="0" y="0"/>
          <a:chExt cx="0" cy="0"/>
        </a:xfrm>
      </p:grpSpPr>
      <p:pic>
        <p:nvPicPr>
          <p:cNvPr id="4" name="Shape 79"/>
          <p:cNvPicPr preferRelativeResize="0"/>
          <p:nvPr userDrawn="1"/>
        </p:nvPicPr>
        <p:blipFill>
          <a:blip r:embed="rId2">
            <a:alphaModFix/>
          </a:blip>
          <a:stretch>
            <a:fillRect/>
          </a:stretch>
        </p:blipFill>
        <p:spPr>
          <a:xfrm>
            <a:off x="333056" y="283820"/>
            <a:ext cx="2630919" cy="1270659"/>
          </a:xfrm>
          <a:prstGeom prst="rect">
            <a:avLst/>
          </a:prstGeom>
          <a:noFill/>
          <a:ln>
            <a:noFill/>
          </a:ln>
        </p:spPr>
      </p:pic>
      <p:sp>
        <p:nvSpPr>
          <p:cNvPr id="5" name="Shape 86"/>
          <p:cNvSpPr/>
          <p:nvPr userDrawn="1"/>
        </p:nvSpPr>
        <p:spPr>
          <a:xfrm>
            <a:off x="0" y="1663789"/>
            <a:ext cx="7589520" cy="387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sp>
        <p:nvSpPr>
          <p:cNvPr id="6" name="Text Placeholder 5"/>
          <p:cNvSpPr>
            <a:spLocks noGrp="1"/>
          </p:cNvSpPr>
          <p:nvPr>
            <p:ph type="body" sz="quarter" idx="13" hasCustomPrompt="1"/>
          </p:nvPr>
        </p:nvSpPr>
        <p:spPr>
          <a:xfrm>
            <a:off x="947738" y="2019300"/>
            <a:ext cx="5278437" cy="677863"/>
          </a:xfrm>
        </p:spPr>
        <p:txBody>
          <a:bodyPr/>
          <a:lstStyle>
            <a:lvl1pPr>
              <a:defRPr sz="3600" b="1" baseline="0">
                <a:solidFill>
                  <a:srgbClr val="0070C0"/>
                </a:solidFill>
              </a:defRPr>
            </a:lvl1pPr>
          </a:lstStyle>
          <a:p>
            <a:pPr lvl="0"/>
            <a:r>
              <a:rPr lang="en-US" dirty="0"/>
              <a:t>Presenter Name</a:t>
            </a:r>
          </a:p>
        </p:txBody>
      </p:sp>
      <p:sp>
        <p:nvSpPr>
          <p:cNvPr id="8" name="Text Placeholder 7"/>
          <p:cNvSpPr>
            <a:spLocks noGrp="1"/>
          </p:cNvSpPr>
          <p:nvPr>
            <p:ph type="body" sz="quarter" idx="14" hasCustomPrompt="1"/>
          </p:nvPr>
        </p:nvSpPr>
        <p:spPr>
          <a:xfrm>
            <a:off x="947738" y="2809875"/>
            <a:ext cx="5278437" cy="1508587"/>
          </a:xfrm>
        </p:spPr>
        <p:txBody>
          <a:bodyPr/>
          <a:lstStyle>
            <a:lvl1pPr>
              <a:lnSpc>
                <a:spcPct val="100000"/>
              </a:lnSpc>
              <a:spcAft>
                <a:spcPts val="0"/>
              </a:spcAft>
              <a:defRPr sz="2400">
                <a:solidFill>
                  <a:schemeClr val="accent3">
                    <a:lumMod val="50000"/>
                  </a:schemeClr>
                </a:solidFill>
              </a:defRPr>
            </a:lvl1pPr>
          </a:lstStyle>
          <a:p>
            <a:pPr lvl="0"/>
            <a:r>
              <a:rPr lang="en-US" dirty="0"/>
              <a:t>Presenter Title</a:t>
            </a:r>
            <a:br>
              <a:rPr lang="en-US" dirty="0"/>
            </a:br>
            <a:r>
              <a:rPr lang="en-US" dirty="0"/>
              <a:t>Contact Information</a:t>
            </a:r>
          </a:p>
        </p:txBody>
      </p:sp>
      <p:sp>
        <p:nvSpPr>
          <p:cNvPr id="7"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Shape 13"/>
        <p:cNvGrpSpPr/>
        <p:nvPr/>
      </p:nvGrpSpPr>
      <p:grpSpPr>
        <a:xfrm>
          <a:off x="0" y="0"/>
          <a:ext cx="0" cy="0"/>
          <a:chOff x="0" y="0"/>
          <a:chExt cx="0" cy="0"/>
        </a:xfrm>
      </p:grpSpPr>
      <p:sp>
        <p:nvSpPr>
          <p:cNvPr id="4" name="Shape 221"/>
          <p:cNvSpPr/>
          <p:nvPr userDrawn="1"/>
        </p:nvSpPr>
        <p:spPr>
          <a:xfrm>
            <a:off x="0" y="1702553"/>
            <a:ext cx="6004410" cy="854400"/>
          </a:xfrm>
          <a:prstGeom prst="rect">
            <a:avLst/>
          </a:prstGeom>
          <a:solidFill>
            <a:schemeClr val="accent6"/>
          </a:solidFill>
          <a:ln>
            <a:noFill/>
          </a:ln>
        </p:spPr>
        <p:txBody>
          <a:bodyPr lIns="91425" tIns="91425" rIns="91425" bIns="91425" anchor="ctr" anchorCtr="0">
            <a:noAutofit/>
          </a:bodyPr>
          <a:lstStyle/>
          <a:p>
            <a:pPr lvl="0">
              <a:spcBef>
                <a:spcPts val="0"/>
              </a:spcBef>
              <a:buNone/>
            </a:pPr>
            <a:endParaRPr dirty="0"/>
          </a:p>
        </p:txBody>
      </p:sp>
      <p:sp>
        <p:nvSpPr>
          <p:cNvPr id="6" name="Shape 224"/>
          <p:cNvSpPr/>
          <p:nvPr userDrawn="1"/>
        </p:nvSpPr>
        <p:spPr>
          <a:xfrm>
            <a:off x="0" y="2656478"/>
            <a:ext cx="5080200" cy="99600"/>
          </a:xfrm>
          <a:prstGeom prst="rect">
            <a:avLst/>
          </a:prstGeom>
          <a:solidFill>
            <a:srgbClr val="CC0000"/>
          </a:solidFill>
          <a:ln>
            <a:noFill/>
          </a:ln>
        </p:spPr>
        <p:txBody>
          <a:bodyPr lIns="91425" tIns="91425" rIns="91425" bIns="91425" anchor="ctr" anchorCtr="0">
            <a:noAutofit/>
          </a:bodyPr>
          <a:lstStyle/>
          <a:p>
            <a:pPr lvl="0">
              <a:spcBef>
                <a:spcPts val="0"/>
              </a:spcBef>
              <a:buNone/>
            </a:pPr>
            <a:endParaRPr dirty="0"/>
          </a:p>
        </p:txBody>
      </p:sp>
      <p:pic>
        <p:nvPicPr>
          <p:cNvPr id="7" name="Shape 225"/>
          <p:cNvPicPr preferRelativeResize="0"/>
          <p:nvPr userDrawn="1"/>
        </p:nvPicPr>
        <p:blipFill>
          <a:blip r:embed="rId2">
            <a:alphaModFix/>
          </a:blip>
          <a:stretch>
            <a:fillRect/>
          </a:stretch>
        </p:blipFill>
        <p:spPr>
          <a:xfrm>
            <a:off x="133550" y="4548250"/>
            <a:ext cx="1014449" cy="489950"/>
          </a:xfrm>
          <a:prstGeom prst="rect">
            <a:avLst/>
          </a:prstGeom>
          <a:noFill/>
          <a:ln>
            <a:noFill/>
          </a:ln>
        </p:spPr>
      </p:pic>
      <p:sp>
        <p:nvSpPr>
          <p:cNvPr id="10" name="Text Placeholder 9"/>
          <p:cNvSpPr>
            <a:spLocks noGrp="1" noChangeAspect="1"/>
          </p:cNvSpPr>
          <p:nvPr>
            <p:ph type="body" sz="quarter" idx="13" hasCustomPrompt="1"/>
          </p:nvPr>
        </p:nvSpPr>
        <p:spPr>
          <a:xfrm>
            <a:off x="401638" y="1701800"/>
            <a:ext cx="5602287" cy="855663"/>
          </a:xfrm>
        </p:spPr>
        <p:txBody>
          <a:bodyPr anchor="ctr"/>
          <a:lstStyle>
            <a:lvl1pPr marL="0" marR="0" indent="0" algn="l" defTabSz="914400" rtl="0" eaLnBrk="1" fontAlgn="auto" latinLnBrk="0" hangingPunct="1">
              <a:lnSpc>
                <a:spcPct val="100000"/>
              </a:lnSpc>
              <a:spcBef>
                <a:spcPts val="0"/>
              </a:spcBef>
              <a:spcAft>
                <a:spcPts val="1600"/>
              </a:spcAft>
              <a:buClr>
                <a:schemeClr val="dk2"/>
              </a:buClr>
              <a:buSzPct val="100000"/>
              <a:buFontTx/>
              <a:buNone/>
              <a:tabLst/>
              <a:defRPr lang="en" sz="5400" b="1" smtClean="0">
                <a:solidFill>
                  <a:srgbClr val="FFFFFF"/>
                </a:solidFill>
                <a:ea typeface="Open Sans"/>
                <a:cs typeface="Open Sans"/>
                <a:sym typeface="Open Sans"/>
              </a:defRPr>
            </a:lvl1pPr>
          </a:lstStyle>
          <a:p>
            <a:pPr marL="0" marR="0" lvl="0" indent="0" algn="l" defTabSz="914400" rtl="0" eaLnBrk="1" fontAlgn="auto" latinLnBrk="0" hangingPunct="1">
              <a:lnSpc>
                <a:spcPct val="115000"/>
              </a:lnSpc>
              <a:spcBef>
                <a:spcPts val="0"/>
              </a:spcBef>
              <a:spcAft>
                <a:spcPts val="1600"/>
              </a:spcAft>
              <a:buClr>
                <a:schemeClr val="dk2"/>
              </a:buClr>
              <a:buSzPct val="100000"/>
              <a:buFontTx/>
              <a:buNone/>
              <a:tabLst/>
              <a:defRPr/>
            </a:pPr>
            <a:r>
              <a:rPr lang="en-US" sz="5400" b="1" dirty="0">
                <a:solidFill>
                  <a:srgbClr val="FFFFFF"/>
                </a:solidFill>
                <a:latin typeface="+mj-lt"/>
                <a:ea typeface="Open Sans"/>
                <a:cs typeface="Open Sans"/>
                <a:sym typeface="Open Sans"/>
              </a:rPr>
              <a:t>HEADING</a:t>
            </a:r>
            <a:endParaRPr lang="en" sz="1000" b="1" dirty="0">
              <a:solidFill>
                <a:srgbClr val="FFFFFF"/>
              </a:solidFill>
              <a:latin typeface="+mj-lt"/>
              <a:ea typeface="Open Sans"/>
              <a:cs typeface="Open Sans"/>
              <a:sym typeface="Open Sans"/>
            </a:endParaRPr>
          </a:p>
        </p:txBody>
      </p:sp>
      <p:sp>
        <p:nvSpPr>
          <p:cNvPr id="8" name="Shape 19"/>
          <p:cNvSpPr txBox="1">
            <a:spLocks noGrp="1"/>
          </p:cNvSpPr>
          <p:nvPr>
            <p:ph type="sldNum" idx="12"/>
          </p:nvPr>
        </p:nvSpPr>
        <p:spPr>
          <a:xfrm>
            <a:off x="8481083" y="4887306"/>
            <a:ext cx="548700" cy="233671"/>
          </a:xfrm>
          <a:prstGeom prst="rect">
            <a:avLst/>
          </a:prstGeom>
        </p:spPr>
        <p:txBody>
          <a:bodyPr lIns="91425" tIns="91425" rIns="91425" bIns="91425" anchor="b" anchorCtr="0">
            <a:noAutofit/>
          </a:bodyPr>
          <a:lstStyle>
            <a:lvl1pPr algn="r">
              <a:defRPr sz="1050">
                <a:solidFill>
                  <a:schemeClr val="accent3">
                    <a:lumMod val="50000"/>
                  </a:schemeClr>
                </a:solidFill>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086089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52354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295742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72" r:id="rId2"/>
    <p:sldLayoutId id="2147483675" r:id="rId3"/>
    <p:sldLayoutId id="2147483650" r:id="rId4"/>
    <p:sldLayoutId id="2147483674" r:id="rId5"/>
    <p:sldLayoutId id="2147483673" r:id="rId6"/>
    <p:sldLayoutId id="2147483676"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US" sz="4000" dirty="0"/>
              <a:t>Accountability Task Force</a:t>
            </a:r>
          </a:p>
        </p:txBody>
      </p:sp>
      <p:sp>
        <p:nvSpPr>
          <p:cNvPr id="8" name="Text Placeholder 7"/>
          <p:cNvSpPr>
            <a:spLocks noGrp="1"/>
          </p:cNvSpPr>
          <p:nvPr>
            <p:ph type="body" sz="quarter" idx="11"/>
          </p:nvPr>
        </p:nvSpPr>
        <p:spPr/>
        <p:txBody>
          <a:bodyPr/>
          <a:lstStyle/>
          <a:p>
            <a:r>
              <a:rPr lang="en-US" dirty="0"/>
              <a:t>Central High School</a:t>
            </a:r>
          </a:p>
        </p:txBody>
      </p:sp>
      <p:sp>
        <p:nvSpPr>
          <p:cNvPr id="9" name="Text Placeholder 8"/>
          <p:cNvSpPr>
            <a:spLocks noGrp="1"/>
          </p:cNvSpPr>
          <p:nvPr>
            <p:ph type="body" sz="quarter" idx="12"/>
          </p:nvPr>
        </p:nvSpPr>
        <p:spPr/>
        <p:txBody>
          <a:bodyPr/>
          <a:lstStyle/>
          <a:p>
            <a:r>
              <a:rPr lang="en-US" dirty="0"/>
              <a:t>January 31, 2019</a:t>
            </a:r>
          </a:p>
        </p:txBody>
      </p:sp>
    </p:spTree>
    <p:extLst>
      <p:ext uri="{BB962C8B-B14F-4D97-AF65-F5344CB8AC3E}">
        <p14:creationId xmlns:p14="http://schemas.microsoft.com/office/powerpoint/2010/main" val="1397773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Computing EL Progress – A Review</a:t>
            </a:r>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10</a:t>
            </a:fld>
            <a:endParaRPr lang="en" dirty="0"/>
          </a:p>
        </p:txBody>
      </p:sp>
      <p:sp>
        <p:nvSpPr>
          <p:cNvPr id="8" name="Content Placeholder 2"/>
          <p:cNvSpPr>
            <a:spLocks noGrp="1"/>
          </p:cNvSpPr>
          <p:nvPr/>
        </p:nvSpPr>
        <p:spPr>
          <a:xfrm>
            <a:off x="635540" y="792635"/>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u="sng" dirty="0"/>
              <a:t>Annual progress goal</a:t>
            </a:r>
            <a:r>
              <a:rPr lang="en-US" sz="1600" dirty="0"/>
              <a:t>:  minimum score needed to achieve proficiency (at year five or graduation), minus the prior year score, divided by the number of years the student had remaining to exit the EL program in the prior year.</a:t>
            </a:r>
          </a:p>
          <a:p>
            <a:pPr marL="0" indent="0">
              <a:buNone/>
            </a:pPr>
            <a:endParaRPr lang="en-US" sz="1600" dirty="0"/>
          </a:p>
          <a:p>
            <a:r>
              <a:rPr lang="en-US" sz="1600" u="sng" dirty="0"/>
              <a:t>Progress rate</a:t>
            </a:r>
            <a:r>
              <a:rPr lang="en-US" sz="1600" dirty="0"/>
              <a:t>: rates range between 0 and 1 based on the student’s current year ELP score, minus the prior year score, divided by the annual progress goal (above). Any student who does not demonstrate progress will have a rate of 0. No student will receive a rate higher than 1. </a:t>
            </a:r>
          </a:p>
          <a:p>
            <a:pPr marL="0" indent="0">
              <a:buNone/>
            </a:pPr>
            <a:endParaRPr lang="en-US" sz="1600" dirty="0"/>
          </a:p>
          <a:p>
            <a:r>
              <a:rPr lang="en-US" sz="1600" dirty="0"/>
              <a:t>Any student not exiting the EL program within five years will have a reduction in the calculation of the progress rate based on the following schedule: Year 6, the student progress rate will be multiplied by 0.75 Year ≥7, the student progress rate will be multiplied by 0.50 </a:t>
            </a:r>
          </a:p>
          <a:p>
            <a:endParaRPr lang="en-US" sz="1400" dirty="0"/>
          </a:p>
        </p:txBody>
      </p:sp>
    </p:spTree>
    <p:extLst>
      <p:ext uri="{BB962C8B-B14F-4D97-AF65-F5344CB8AC3E}">
        <p14:creationId xmlns:p14="http://schemas.microsoft.com/office/powerpoint/2010/main" val="1824964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14DC3-0B11-574C-BF5C-583991CF0F94}"/>
              </a:ext>
            </a:extLst>
          </p:cNvPr>
          <p:cNvSpPr>
            <a:spLocks noGrp="1"/>
          </p:cNvSpPr>
          <p:nvPr>
            <p:ph type="body" sz="quarter" idx="13"/>
          </p:nvPr>
        </p:nvSpPr>
        <p:spPr/>
        <p:txBody>
          <a:bodyPr/>
          <a:lstStyle/>
          <a:p>
            <a:r>
              <a:rPr lang="en-US" dirty="0"/>
              <a:t>Weights</a:t>
            </a:r>
          </a:p>
        </p:txBody>
      </p:sp>
      <p:sp>
        <p:nvSpPr>
          <p:cNvPr id="3" name="Text Placeholder 2">
            <a:extLst>
              <a:ext uri="{FF2B5EF4-FFF2-40B4-BE49-F238E27FC236}">
                <a16:creationId xmlns:a16="http://schemas.microsoft.com/office/drawing/2014/main" id="{07633F3D-E581-494D-86F6-117FFDE7BC8E}"/>
              </a:ext>
            </a:extLst>
          </p:cNvPr>
          <p:cNvSpPr>
            <a:spLocks noGrp="1"/>
          </p:cNvSpPr>
          <p:nvPr>
            <p:ph type="body" sz="quarter" idx="14"/>
          </p:nvPr>
        </p:nvSpPr>
        <p:spPr/>
        <p:txBody>
          <a:bodyPr/>
          <a:lstStyle/>
          <a:p>
            <a:r>
              <a:rPr lang="en-US" dirty="0"/>
              <a:t>EL Progress has a 5% influence on outcomes:</a:t>
            </a:r>
          </a:p>
          <a:p>
            <a:r>
              <a:rPr lang="en-US" dirty="0"/>
              <a:t>35 points for schools with a max of 700</a:t>
            </a:r>
          </a:p>
          <a:p>
            <a:r>
              <a:rPr lang="en-US" dirty="0"/>
              <a:t>50 points for schools/ districts with a max of 1000</a:t>
            </a:r>
          </a:p>
        </p:txBody>
      </p:sp>
      <p:sp>
        <p:nvSpPr>
          <p:cNvPr id="4" name="Slide Number Placeholder 3">
            <a:extLst>
              <a:ext uri="{FF2B5EF4-FFF2-40B4-BE49-F238E27FC236}">
                <a16:creationId xmlns:a16="http://schemas.microsoft.com/office/drawing/2014/main" id="{7C96F168-EEFD-D543-9643-47F93316A841}"/>
              </a:ext>
            </a:extLst>
          </p:cNvPr>
          <p:cNvSpPr>
            <a:spLocks noGrp="1"/>
          </p:cNvSpPr>
          <p:nvPr>
            <p:ph type="sldNum" idx="12"/>
          </p:nvPr>
        </p:nvSpPr>
        <p:spPr/>
        <p:txBody>
          <a:bodyPr/>
          <a:lstStyle/>
          <a:p>
            <a:fld id="{00000000-1234-1234-1234-123412341234}" type="slidenum">
              <a:rPr lang="en" smtClean="0"/>
              <a:pPr/>
              <a:t>11</a:t>
            </a:fld>
            <a:endParaRPr lang="en" dirty="0"/>
          </a:p>
        </p:txBody>
      </p:sp>
    </p:spTree>
    <p:extLst>
      <p:ext uri="{BB962C8B-B14F-4D97-AF65-F5344CB8AC3E}">
        <p14:creationId xmlns:p14="http://schemas.microsoft.com/office/powerpoint/2010/main" val="1764667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D559C-FB50-3542-8DFE-613A19E4F806}"/>
              </a:ext>
            </a:extLst>
          </p:cNvPr>
          <p:cNvSpPr>
            <a:spLocks noGrp="1"/>
          </p:cNvSpPr>
          <p:nvPr>
            <p:ph type="body" sz="quarter" idx="13"/>
          </p:nvPr>
        </p:nvSpPr>
        <p:spPr/>
        <p:txBody>
          <a:bodyPr/>
          <a:lstStyle/>
          <a:p>
            <a:r>
              <a:rPr lang="en-US" sz="2400" dirty="0"/>
              <a:t>Potential Changes Discussed in November</a:t>
            </a:r>
          </a:p>
        </p:txBody>
      </p:sp>
      <p:sp>
        <p:nvSpPr>
          <p:cNvPr id="3" name="Text Placeholder 2">
            <a:extLst>
              <a:ext uri="{FF2B5EF4-FFF2-40B4-BE49-F238E27FC236}">
                <a16:creationId xmlns:a16="http://schemas.microsoft.com/office/drawing/2014/main" id="{9E827CF9-C9F0-FA4B-8AD9-B9DCC5B99CED}"/>
              </a:ext>
            </a:extLst>
          </p:cNvPr>
          <p:cNvSpPr>
            <a:spLocks noGrp="1"/>
          </p:cNvSpPr>
          <p:nvPr>
            <p:ph type="body" sz="quarter" idx="14"/>
          </p:nvPr>
        </p:nvSpPr>
        <p:spPr>
          <a:xfrm>
            <a:off x="424542" y="757318"/>
            <a:ext cx="8294915" cy="3217863"/>
          </a:xfrm>
        </p:spPr>
        <p:txBody>
          <a:bodyPr/>
          <a:lstStyle/>
          <a:p>
            <a:pPr marL="0" indent="0">
              <a:buNone/>
            </a:pPr>
            <a:r>
              <a:rPr lang="en-US" dirty="0"/>
              <a:t>1. Adjust the method of aggregation to better reflect the intended weight/ influence of progress in ELP.</a:t>
            </a:r>
          </a:p>
          <a:p>
            <a:pPr marL="0" indent="0">
              <a:buNone/>
            </a:pPr>
            <a:r>
              <a:rPr lang="en-US" dirty="0"/>
              <a:t>2. Remove the point adjustment after the target exit year</a:t>
            </a:r>
          </a:p>
          <a:p>
            <a:pPr marL="0" indent="0">
              <a:buNone/>
            </a:pPr>
            <a:r>
              <a:rPr lang="en-US" dirty="0"/>
              <a:t>3. Explore different goals for time to proficiency based starting level and/or grade band</a:t>
            </a:r>
          </a:p>
          <a:p>
            <a:pPr marL="0" indent="0">
              <a:buNone/>
            </a:pPr>
            <a:r>
              <a:rPr lang="en-US" dirty="0"/>
              <a:t>4. Award maximum points for achieving 70% progress toward or attainment of ELP </a:t>
            </a:r>
          </a:p>
          <a:p>
            <a:endParaRPr lang="en-US" dirty="0"/>
          </a:p>
          <a:p>
            <a:endParaRPr lang="en-US" dirty="0"/>
          </a:p>
        </p:txBody>
      </p:sp>
      <p:sp>
        <p:nvSpPr>
          <p:cNvPr id="4" name="Slide Number Placeholder 3">
            <a:extLst>
              <a:ext uri="{FF2B5EF4-FFF2-40B4-BE49-F238E27FC236}">
                <a16:creationId xmlns:a16="http://schemas.microsoft.com/office/drawing/2014/main" id="{059190CB-AA08-0E4E-B71D-F43436C8F4AC}"/>
              </a:ext>
            </a:extLst>
          </p:cNvPr>
          <p:cNvSpPr>
            <a:spLocks noGrp="1"/>
          </p:cNvSpPr>
          <p:nvPr>
            <p:ph type="sldNum" idx="12"/>
          </p:nvPr>
        </p:nvSpPr>
        <p:spPr/>
        <p:txBody>
          <a:bodyPr/>
          <a:lstStyle/>
          <a:p>
            <a:fld id="{00000000-1234-1234-1234-123412341234}" type="slidenum">
              <a:rPr lang="en" smtClean="0"/>
              <a:pPr/>
              <a:t>12</a:t>
            </a:fld>
            <a:endParaRPr lang="en" dirty="0"/>
          </a:p>
        </p:txBody>
      </p:sp>
    </p:spTree>
    <p:extLst>
      <p:ext uri="{BB962C8B-B14F-4D97-AF65-F5344CB8AC3E}">
        <p14:creationId xmlns:p14="http://schemas.microsoft.com/office/powerpoint/2010/main" val="777402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41F1A3-976B-7643-9CFF-ADFAA2AAD155}"/>
              </a:ext>
            </a:extLst>
          </p:cNvPr>
          <p:cNvSpPr>
            <a:spLocks noGrp="1"/>
          </p:cNvSpPr>
          <p:nvPr>
            <p:ph type="body" sz="quarter" idx="13"/>
          </p:nvPr>
        </p:nvSpPr>
        <p:spPr/>
        <p:txBody>
          <a:bodyPr/>
          <a:lstStyle/>
          <a:p>
            <a:r>
              <a:rPr lang="en-US" dirty="0"/>
              <a:t>Aggregation</a:t>
            </a:r>
          </a:p>
        </p:txBody>
      </p:sp>
      <p:sp>
        <p:nvSpPr>
          <p:cNvPr id="3" name="Text Placeholder 2">
            <a:extLst>
              <a:ext uri="{FF2B5EF4-FFF2-40B4-BE49-F238E27FC236}">
                <a16:creationId xmlns:a16="http://schemas.microsoft.com/office/drawing/2014/main" id="{FE3C6B91-C698-5444-8097-56F95E3A8BB9}"/>
              </a:ext>
            </a:extLst>
          </p:cNvPr>
          <p:cNvSpPr>
            <a:spLocks noGrp="1"/>
          </p:cNvSpPr>
          <p:nvPr>
            <p:ph type="body" sz="quarter" idx="14"/>
          </p:nvPr>
        </p:nvSpPr>
        <p:spPr>
          <a:xfrm>
            <a:off x="311700" y="788315"/>
            <a:ext cx="8294915" cy="3217863"/>
          </a:xfrm>
        </p:spPr>
        <p:txBody>
          <a:bodyPr/>
          <a:lstStyle/>
          <a:p>
            <a:pPr marL="0" indent="0">
              <a:buNone/>
            </a:pPr>
            <a:r>
              <a:rPr lang="en-US" sz="1600" b="1" dirty="0"/>
              <a:t>- The current method involves an adjustment to the final score for schools that meet minimum n-size for ELP</a:t>
            </a:r>
          </a:p>
          <a:p>
            <a:pPr lvl="1"/>
            <a:r>
              <a:rPr lang="en-US" sz="1600" dirty="0"/>
              <a:t>This adjustment subtracts the difference between earned ELP points and maximum points</a:t>
            </a:r>
          </a:p>
          <a:p>
            <a:pPr lvl="1"/>
            <a:r>
              <a:rPr lang="en-US" sz="1600" dirty="0"/>
              <a:t>The points earned for the other indicators are preserved</a:t>
            </a:r>
          </a:p>
          <a:p>
            <a:pPr marL="0" indent="0">
              <a:buNone/>
            </a:pPr>
            <a:r>
              <a:rPr lang="en-US" sz="1600" b="1" dirty="0"/>
              <a:t>- The alternative approach we will discuss today: 1) adjust the points earned on the other indicators 2) add the EL points.</a:t>
            </a:r>
          </a:p>
          <a:p>
            <a:pPr lvl="1"/>
            <a:r>
              <a:rPr lang="en-US" sz="1600" dirty="0"/>
              <a:t>Schools with an EL component would get 95% of their earned points on the other indicators plus the EL points</a:t>
            </a:r>
          </a:p>
          <a:p>
            <a:pPr lvl="1"/>
            <a:endParaRPr lang="en-US" dirty="0"/>
          </a:p>
        </p:txBody>
      </p:sp>
      <p:sp>
        <p:nvSpPr>
          <p:cNvPr id="4" name="Slide Number Placeholder 3">
            <a:extLst>
              <a:ext uri="{FF2B5EF4-FFF2-40B4-BE49-F238E27FC236}">
                <a16:creationId xmlns:a16="http://schemas.microsoft.com/office/drawing/2014/main" id="{7C41FB89-AA1C-864F-A127-0D3E56C64110}"/>
              </a:ext>
            </a:extLst>
          </p:cNvPr>
          <p:cNvSpPr>
            <a:spLocks noGrp="1"/>
          </p:cNvSpPr>
          <p:nvPr>
            <p:ph type="sldNum" idx="12"/>
          </p:nvPr>
        </p:nvSpPr>
        <p:spPr/>
        <p:txBody>
          <a:bodyPr/>
          <a:lstStyle/>
          <a:p>
            <a:fld id="{00000000-1234-1234-1234-123412341234}" type="slidenum">
              <a:rPr lang="en" smtClean="0"/>
              <a:pPr/>
              <a:t>13</a:t>
            </a:fld>
            <a:endParaRPr lang="en" dirty="0"/>
          </a:p>
        </p:txBody>
      </p:sp>
    </p:spTree>
    <p:extLst>
      <p:ext uri="{BB962C8B-B14F-4D97-AF65-F5344CB8AC3E}">
        <p14:creationId xmlns:p14="http://schemas.microsoft.com/office/powerpoint/2010/main" val="38533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14DC3-0B11-574C-BF5C-583991CF0F94}"/>
              </a:ext>
            </a:extLst>
          </p:cNvPr>
          <p:cNvSpPr>
            <a:spLocks noGrp="1"/>
          </p:cNvSpPr>
          <p:nvPr>
            <p:ph type="body" sz="quarter" idx="13"/>
          </p:nvPr>
        </p:nvSpPr>
        <p:spPr>
          <a:xfrm>
            <a:off x="225833" y="22523"/>
            <a:ext cx="8255250" cy="450443"/>
          </a:xfrm>
        </p:spPr>
        <p:txBody>
          <a:bodyPr/>
          <a:lstStyle/>
          <a:p>
            <a:r>
              <a:rPr lang="en-US" dirty="0"/>
              <a:t>Results – Distribution, 1000 Pt Schools</a:t>
            </a:r>
          </a:p>
        </p:txBody>
      </p:sp>
      <p:sp>
        <p:nvSpPr>
          <p:cNvPr id="4" name="Slide Number Placeholder 3">
            <a:extLst>
              <a:ext uri="{FF2B5EF4-FFF2-40B4-BE49-F238E27FC236}">
                <a16:creationId xmlns:a16="http://schemas.microsoft.com/office/drawing/2014/main" id="{7C96F168-EEFD-D543-9643-47F93316A841}"/>
              </a:ext>
            </a:extLst>
          </p:cNvPr>
          <p:cNvSpPr>
            <a:spLocks noGrp="1"/>
          </p:cNvSpPr>
          <p:nvPr>
            <p:ph type="sldNum" idx="12"/>
          </p:nvPr>
        </p:nvSpPr>
        <p:spPr/>
        <p:txBody>
          <a:bodyPr/>
          <a:lstStyle/>
          <a:p>
            <a:fld id="{00000000-1234-1234-1234-123412341234}" type="slidenum">
              <a:rPr lang="en" smtClean="0"/>
              <a:pPr/>
              <a:t>14</a:t>
            </a:fld>
            <a:endParaRPr lang="en" dirty="0"/>
          </a:p>
        </p:txBody>
      </p:sp>
      <p:pic>
        <p:nvPicPr>
          <p:cNvPr id="5" name="Picture 4">
            <a:extLst>
              <a:ext uri="{FF2B5EF4-FFF2-40B4-BE49-F238E27FC236}">
                <a16:creationId xmlns:a16="http://schemas.microsoft.com/office/drawing/2014/main" id="{59BFC32C-4F69-C64E-97DA-F687356CD1C7}"/>
              </a:ext>
            </a:extLst>
          </p:cNvPr>
          <p:cNvPicPr>
            <a:picLocks noChangeAspect="1"/>
          </p:cNvPicPr>
          <p:nvPr/>
        </p:nvPicPr>
        <p:blipFill>
          <a:blip r:embed="rId2"/>
          <a:stretch>
            <a:fillRect/>
          </a:stretch>
        </p:blipFill>
        <p:spPr>
          <a:xfrm>
            <a:off x="1450906" y="898390"/>
            <a:ext cx="4684424" cy="3753497"/>
          </a:xfrm>
          <a:prstGeom prst="rect">
            <a:avLst/>
          </a:prstGeom>
        </p:spPr>
      </p:pic>
    </p:spTree>
    <p:extLst>
      <p:ext uri="{BB962C8B-B14F-4D97-AF65-F5344CB8AC3E}">
        <p14:creationId xmlns:p14="http://schemas.microsoft.com/office/powerpoint/2010/main" val="383115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14DC3-0B11-574C-BF5C-583991CF0F94}"/>
              </a:ext>
            </a:extLst>
          </p:cNvPr>
          <p:cNvSpPr>
            <a:spLocks noGrp="1"/>
          </p:cNvSpPr>
          <p:nvPr>
            <p:ph type="body" sz="quarter" idx="13"/>
          </p:nvPr>
        </p:nvSpPr>
        <p:spPr>
          <a:xfrm>
            <a:off x="225833" y="22523"/>
            <a:ext cx="8255250" cy="450443"/>
          </a:xfrm>
        </p:spPr>
        <p:txBody>
          <a:bodyPr/>
          <a:lstStyle/>
          <a:p>
            <a:r>
              <a:rPr lang="en-US" dirty="0"/>
              <a:t>Results – Distribution, 700 Pt Schools</a:t>
            </a:r>
          </a:p>
        </p:txBody>
      </p:sp>
      <p:sp>
        <p:nvSpPr>
          <p:cNvPr id="4" name="Slide Number Placeholder 3">
            <a:extLst>
              <a:ext uri="{FF2B5EF4-FFF2-40B4-BE49-F238E27FC236}">
                <a16:creationId xmlns:a16="http://schemas.microsoft.com/office/drawing/2014/main" id="{7C96F168-EEFD-D543-9643-47F93316A841}"/>
              </a:ext>
            </a:extLst>
          </p:cNvPr>
          <p:cNvSpPr>
            <a:spLocks noGrp="1"/>
          </p:cNvSpPr>
          <p:nvPr>
            <p:ph type="sldNum" idx="12"/>
          </p:nvPr>
        </p:nvSpPr>
        <p:spPr/>
        <p:txBody>
          <a:bodyPr/>
          <a:lstStyle/>
          <a:p>
            <a:fld id="{00000000-1234-1234-1234-123412341234}" type="slidenum">
              <a:rPr lang="en" smtClean="0"/>
              <a:pPr/>
              <a:t>15</a:t>
            </a:fld>
            <a:endParaRPr lang="en" dirty="0"/>
          </a:p>
        </p:txBody>
      </p:sp>
      <p:pic>
        <p:nvPicPr>
          <p:cNvPr id="3" name="Picture 2">
            <a:extLst>
              <a:ext uri="{FF2B5EF4-FFF2-40B4-BE49-F238E27FC236}">
                <a16:creationId xmlns:a16="http://schemas.microsoft.com/office/drawing/2014/main" id="{1D6D75AF-4560-2A40-8006-0497192B4CFB}"/>
              </a:ext>
            </a:extLst>
          </p:cNvPr>
          <p:cNvPicPr>
            <a:picLocks noChangeAspect="1"/>
          </p:cNvPicPr>
          <p:nvPr/>
        </p:nvPicPr>
        <p:blipFill>
          <a:blip r:embed="rId2"/>
          <a:stretch>
            <a:fillRect/>
          </a:stretch>
        </p:blipFill>
        <p:spPr>
          <a:xfrm>
            <a:off x="1362415" y="778173"/>
            <a:ext cx="5156372" cy="4131656"/>
          </a:xfrm>
          <a:prstGeom prst="rect">
            <a:avLst/>
          </a:prstGeom>
        </p:spPr>
      </p:pic>
    </p:spTree>
    <p:extLst>
      <p:ext uri="{BB962C8B-B14F-4D97-AF65-F5344CB8AC3E}">
        <p14:creationId xmlns:p14="http://schemas.microsoft.com/office/powerpoint/2010/main" val="202626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C9694-5448-4948-B291-B4F2AC4D5F89}"/>
              </a:ext>
            </a:extLst>
          </p:cNvPr>
          <p:cNvSpPr>
            <a:spLocks noGrp="1"/>
          </p:cNvSpPr>
          <p:nvPr>
            <p:ph type="body" sz="quarter" idx="13"/>
          </p:nvPr>
        </p:nvSpPr>
        <p:spPr/>
        <p:txBody>
          <a:bodyPr/>
          <a:lstStyle/>
          <a:p>
            <a:r>
              <a:rPr lang="en-US" dirty="0"/>
              <a:t>Scatterplot: Old vs New Points</a:t>
            </a:r>
          </a:p>
        </p:txBody>
      </p:sp>
      <p:sp>
        <p:nvSpPr>
          <p:cNvPr id="4" name="Slide Number Placeholder 3">
            <a:extLst>
              <a:ext uri="{FF2B5EF4-FFF2-40B4-BE49-F238E27FC236}">
                <a16:creationId xmlns:a16="http://schemas.microsoft.com/office/drawing/2014/main" id="{B1E012F6-8810-0F4F-B576-AC11FBE64652}"/>
              </a:ext>
            </a:extLst>
          </p:cNvPr>
          <p:cNvSpPr>
            <a:spLocks noGrp="1"/>
          </p:cNvSpPr>
          <p:nvPr>
            <p:ph type="sldNum" idx="12"/>
          </p:nvPr>
        </p:nvSpPr>
        <p:spPr/>
        <p:txBody>
          <a:bodyPr/>
          <a:lstStyle/>
          <a:p>
            <a:fld id="{00000000-1234-1234-1234-123412341234}" type="slidenum">
              <a:rPr lang="en" smtClean="0"/>
              <a:pPr/>
              <a:t>16</a:t>
            </a:fld>
            <a:endParaRPr lang="en" dirty="0"/>
          </a:p>
        </p:txBody>
      </p:sp>
      <p:pic>
        <p:nvPicPr>
          <p:cNvPr id="5" name="Picture 4">
            <a:extLst>
              <a:ext uri="{FF2B5EF4-FFF2-40B4-BE49-F238E27FC236}">
                <a16:creationId xmlns:a16="http://schemas.microsoft.com/office/drawing/2014/main" id="{48DB22E8-FF0F-4340-B8D8-0E57E33C5233}"/>
              </a:ext>
            </a:extLst>
          </p:cNvPr>
          <p:cNvPicPr>
            <a:picLocks noChangeAspect="1"/>
          </p:cNvPicPr>
          <p:nvPr/>
        </p:nvPicPr>
        <p:blipFill>
          <a:blip r:embed="rId2"/>
          <a:stretch>
            <a:fillRect/>
          </a:stretch>
        </p:blipFill>
        <p:spPr>
          <a:xfrm>
            <a:off x="154384" y="953793"/>
            <a:ext cx="3685793" cy="3084272"/>
          </a:xfrm>
          <a:prstGeom prst="rect">
            <a:avLst/>
          </a:prstGeom>
        </p:spPr>
      </p:pic>
      <p:pic>
        <p:nvPicPr>
          <p:cNvPr id="6" name="Picture 5">
            <a:extLst>
              <a:ext uri="{FF2B5EF4-FFF2-40B4-BE49-F238E27FC236}">
                <a16:creationId xmlns:a16="http://schemas.microsoft.com/office/drawing/2014/main" id="{F25F9968-E69D-0243-B24E-312BD12D8E71}"/>
              </a:ext>
            </a:extLst>
          </p:cNvPr>
          <p:cNvPicPr>
            <a:picLocks noChangeAspect="1"/>
          </p:cNvPicPr>
          <p:nvPr/>
        </p:nvPicPr>
        <p:blipFill>
          <a:blip r:embed="rId3"/>
          <a:stretch>
            <a:fillRect/>
          </a:stretch>
        </p:blipFill>
        <p:spPr>
          <a:xfrm>
            <a:off x="4572000" y="953793"/>
            <a:ext cx="3478654" cy="2787348"/>
          </a:xfrm>
          <a:prstGeom prst="rect">
            <a:avLst/>
          </a:prstGeom>
        </p:spPr>
      </p:pic>
      <p:sp>
        <p:nvSpPr>
          <p:cNvPr id="7" name="TextBox 6">
            <a:extLst>
              <a:ext uri="{FF2B5EF4-FFF2-40B4-BE49-F238E27FC236}">
                <a16:creationId xmlns:a16="http://schemas.microsoft.com/office/drawing/2014/main" id="{14E78080-7738-9446-A154-DED41BA559C7}"/>
              </a:ext>
            </a:extLst>
          </p:cNvPr>
          <p:cNvSpPr txBox="1"/>
          <p:nvPr/>
        </p:nvSpPr>
        <p:spPr>
          <a:xfrm>
            <a:off x="1278192" y="4138283"/>
            <a:ext cx="1700981" cy="307777"/>
          </a:xfrm>
          <a:prstGeom prst="rect">
            <a:avLst/>
          </a:prstGeom>
          <a:noFill/>
        </p:spPr>
        <p:txBody>
          <a:bodyPr wrap="square" rtlCol="0">
            <a:spAutoFit/>
          </a:bodyPr>
          <a:lstStyle/>
          <a:p>
            <a:r>
              <a:rPr lang="en-US" dirty="0"/>
              <a:t>700 Pt Schools</a:t>
            </a:r>
          </a:p>
        </p:txBody>
      </p:sp>
      <p:sp>
        <p:nvSpPr>
          <p:cNvPr id="8" name="TextBox 7">
            <a:extLst>
              <a:ext uri="{FF2B5EF4-FFF2-40B4-BE49-F238E27FC236}">
                <a16:creationId xmlns:a16="http://schemas.microsoft.com/office/drawing/2014/main" id="{3946DED4-9306-634B-9B4C-0A914102573F}"/>
              </a:ext>
            </a:extLst>
          </p:cNvPr>
          <p:cNvSpPr txBox="1"/>
          <p:nvPr/>
        </p:nvSpPr>
        <p:spPr>
          <a:xfrm>
            <a:off x="5314338" y="4059071"/>
            <a:ext cx="1700981" cy="307777"/>
          </a:xfrm>
          <a:prstGeom prst="rect">
            <a:avLst/>
          </a:prstGeom>
          <a:noFill/>
        </p:spPr>
        <p:txBody>
          <a:bodyPr wrap="square" rtlCol="0">
            <a:spAutoFit/>
          </a:bodyPr>
          <a:lstStyle/>
          <a:p>
            <a:r>
              <a:rPr lang="en-US" dirty="0"/>
              <a:t>1000 Pt Schools</a:t>
            </a:r>
          </a:p>
        </p:txBody>
      </p:sp>
      <p:sp>
        <p:nvSpPr>
          <p:cNvPr id="9" name="TextBox 8">
            <a:extLst>
              <a:ext uri="{FF2B5EF4-FFF2-40B4-BE49-F238E27FC236}">
                <a16:creationId xmlns:a16="http://schemas.microsoft.com/office/drawing/2014/main" id="{D72890B4-DAFE-DB47-A7D3-875A05C5E8BE}"/>
              </a:ext>
            </a:extLst>
          </p:cNvPr>
          <p:cNvSpPr txBox="1"/>
          <p:nvPr/>
        </p:nvSpPr>
        <p:spPr>
          <a:xfrm>
            <a:off x="1435509" y="4546278"/>
            <a:ext cx="6272981" cy="276999"/>
          </a:xfrm>
          <a:prstGeom prst="rect">
            <a:avLst/>
          </a:prstGeom>
          <a:noFill/>
        </p:spPr>
        <p:txBody>
          <a:bodyPr wrap="square" rtlCol="0">
            <a:spAutoFit/>
          </a:bodyPr>
          <a:lstStyle/>
          <a:p>
            <a:r>
              <a:rPr lang="en-US" sz="1200" i="1" dirty="0"/>
              <a:t>Most schools are unchanged; differences are of similar magnitude across the distribution</a:t>
            </a:r>
          </a:p>
        </p:txBody>
      </p:sp>
    </p:spTree>
    <p:extLst>
      <p:ext uri="{BB962C8B-B14F-4D97-AF65-F5344CB8AC3E}">
        <p14:creationId xmlns:p14="http://schemas.microsoft.com/office/powerpoint/2010/main" val="1181488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95FDA2-02E5-7841-8CEE-A86E06EE5024}"/>
              </a:ext>
            </a:extLst>
          </p:cNvPr>
          <p:cNvSpPr>
            <a:spLocks noGrp="1"/>
          </p:cNvSpPr>
          <p:nvPr>
            <p:ph type="body" sz="quarter" idx="13"/>
          </p:nvPr>
        </p:nvSpPr>
        <p:spPr/>
        <p:txBody>
          <a:bodyPr/>
          <a:lstStyle/>
          <a:p>
            <a:r>
              <a:rPr lang="en-US" dirty="0"/>
              <a:t>Grade Distributions</a:t>
            </a:r>
          </a:p>
        </p:txBody>
      </p:sp>
      <p:sp>
        <p:nvSpPr>
          <p:cNvPr id="4" name="Slide Number Placeholder 3">
            <a:extLst>
              <a:ext uri="{FF2B5EF4-FFF2-40B4-BE49-F238E27FC236}">
                <a16:creationId xmlns:a16="http://schemas.microsoft.com/office/drawing/2014/main" id="{370CD8B4-038A-264F-BDAC-8C0C6F7FC3F3}"/>
              </a:ext>
            </a:extLst>
          </p:cNvPr>
          <p:cNvSpPr>
            <a:spLocks noGrp="1"/>
          </p:cNvSpPr>
          <p:nvPr>
            <p:ph type="sldNum" idx="12"/>
          </p:nvPr>
        </p:nvSpPr>
        <p:spPr/>
        <p:txBody>
          <a:bodyPr/>
          <a:lstStyle/>
          <a:p>
            <a:fld id="{00000000-1234-1234-1234-123412341234}" type="slidenum">
              <a:rPr lang="en" smtClean="0"/>
              <a:pPr/>
              <a:t>17</a:t>
            </a:fld>
            <a:endParaRPr lang="en" dirty="0"/>
          </a:p>
        </p:txBody>
      </p:sp>
      <p:pic>
        <p:nvPicPr>
          <p:cNvPr id="5" name="Picture 4">
            <a:extLst>
              <a:ext uri="{FF2B5EF4-FFF2-40B4-BE49-F238E27FC236}">
                <a16:creationId xmlns:a16="http://schemas.microsoft.com/office/drawing/2014/main" id="{15571C30-16EA-0B4A-A7FB-8B3B0EC0B1CD}"/>
              </a:ext>
            </a:extLst>
          </p:cNvPr>
          <p:cNvPicPr>
            <a:picLocks noChangeAspect="1"/>
          </p:cNvPicPr>
          <p:nvPr/>
        </p:nvPicPr>
        <p:blipFill>
          <a:blip r:embed="rId2"/>
          <a:stretch>
            <a:fillRect/>
          </a:stretch>
        </p:blipFill>
        <p:spPr>
          <a:xfrm>
            <a:off x="4444181" y="1022898"/>
            <a:ext cx="3958016" cy="3171447"/>
          </a:xfrm>
          <a:prstGeom prst="rect">
            <a:avLst/>
          </a:prstGeom>
        </p:spPr>
      </p:pic>
      <p:pic>
        <p:nvPicPr>
          <p:cNvPr id="6" name="Picture 5">
            <a:extLst>
              <a:ext uri="{FF2B5EF4-FFF2-40B4-BE49-F238E27FC236}">
                <a16:creationId xmlns:a16="http://schemas.microsoft.com/office/drawing/2014/main" id="{F8131389-91A7-5840-80EE-508308E8173C}"/>
              </a:ext>
            </a:extLst>
          </p:cNvPr>
          <p:cNvPicPr>
            <a:picLocks noChangeAspect="1"/>
          </p:cNvPicPr>
          <p:nvPr/>
        </p:nvPicPr>
        <p:blipFill>
          <a:blip r:embed="rId3"/>
          <a:stretch>
            <a:fillRect/>
          </a:stretch>
        </p:blipFill>
        <p:spPr>
          <a:xfrm>
            <a:off x="176687" y="1022898"/>
            <a:ext cx="3958016" cy="3171447"/>
          </a:xfrm>
          <a:prstGeom prst="rect">
            <a:avLst/>
          </a:prstGeom>
        </p:spPr>
      </p:pic>
    </p:spTree>
    <p:extLst>
      <p:ext uri="{BB962C8B-B14F-4D97-AF65-F5344CB8AC3E}">
        <p14:creationId xmlns:p14="http://schemas.microsoft.com/office/powerpoint/2010/main" val="58393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0B98EF-BE42-144A-A2A3-86BEA22F0CA4}"/>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A622828D-46F7-3D4B-871A-6AB4ADB38F98}"/>
              </a:ext>
            </a:extLst>
          </p:cNvPr>
          <p:cNvSpPr>
            <a:spLocks noGrp="1"/>
          </p:cNvSpPr>
          <p:nvPr>
            <p:ph type="body" sz="quarter" idx="14"/>
          </p:nvPr>
        </p:nvSpPr>
        <p:spPr/>
        <p:txBody>
          <a:bodyPr/>
          <a:lstStyle/>
          <a:p>
            <a:r>
              <a:rPr lang="en-US" dirty="0"/>
              <a:t>What feedback do you have on the proposed aggregation method for ELP?  </a:t>
            </a:r>
          </a:p>
        </p:txBody>
      </p:sp>
      <p:sp>
        <p:nvSpPr>
          <p:cNvPr id="4" name="Slide Number Placeholder 3">
            <a:extLst>
              <a:ext uri="{FF2B5EF4-FFF2-40B4-BE49-F238E27FC236}">
                <a16:creationId xmlns:a16="http://schemas.microsoft.com/office/drawing/2014/main" id="{2B764746-68C0-6A46-A281-9053C6DFDEE3}"/>
              </a:ext>
            </a:extLst>
          </p:cNvPr>
          <p:cNvSpPr>
            <a:spLocks noGrp="1"/>
          </p:cNvSpPr>
          <p:nvPr>
            <p:ph type="sldNum" idx="12"/>
          </p:nvPr>
        </p:nvSpPr>
        <p:spPr/>
        <p:txBody>
          <a:bodyPr/>
          <a:lstStyle/>
          <a:p>
            <a:fld id="{00000000-1234-1234-1234-123412341234}" type="slidenum">
              <a:rPr lang="en" smtClean="0"/>
              <a:pPr/>
              <a:t>18</a:t>
            </a:fld>
            <a:endParaRPr lang="en" dirty="0"/>
          </a:p>
        </p:txBody>
      </p:sp>
    </p:spTree>
    <p:extLst>
      <p:ext uri="{BB962C8B-B14F-4D97-AF65-F5344CB8AC3E}">
        <p14:creationId xmlns:p14="http://schemas.microsoft.com/office/powerpoint/2010/main" val="115474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High School Grade Configurations </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19</a:t>
            </a:fld>
            <a:endParaRPr lang="en" dirty="0"/>
          </a:p>
        </p:txBody>
      </p:sp>
    </p:spTree>
    <p:extLst>
      <p:ext uri="{BB962C8B-B14F-4D97-AF65-F5344CB8AC3E}">
        <p14:creationId xmlns:p14="http://schemas.microsoft.com/office/powerpoint/2010/main" val="866525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1" name="Shape 71"/>
          <p:cNvGrpSpPr/>
          <p:nvPr/>
        </p:nvGrpSpPr>
        <p:grpSpPr>
          <a:xfrm>
            <a:off x="1809800" y="1093075"/>
            <a:ext cx="5961600" cy="1381675"/>
            <a:chOff x="2155925" y="552050"/>
            <a:chExt cx="5961600" cy="1381675"/>
          </a:xfrm>
        </p:grpSpPr>
        <p:sp>
          <p:nvSpPr>
            <p:cNvPr id="72" name="Shape 72"/>
            <p:cNvSpPr txBox="1"/>
            <p:nvPr/>
          </p:nvSpPr>
          <p:spPr>
            <a:xfrm>
              <a:off x="2155925" y="813525"/>
              <a:ext cx="5961600" cy="1120200"/>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1600" dirty="0">
                  <a:solidFill>
                    <a:schemeClr val="bg2"/>
                  </a:solidFill>
                  <a:latin typeface="Open Sans"/>
                  <a:ea typeface="Open Sans"/>
                  <a:cs typeface="Open Sans"/>
                  <a:sym typeface="Open Sans"/>
                </a:rPr>
                <a:t>To create a world-class educational system that gives students the knowledge and skills to be successful in college and the workforce, and to flourish as parents and citizens</a:t>
              </a:r>
            </a:p>
          </p:txBody>
        </p:sp>
        <p:sp>
          <p:nvSpPr>
            <p:cNvPr id="73" name="Shape 73"/>
            <p:cNvSpPr txBox="1"/>
            <p:nvPr/>
          </p:nvSpPr>
          <p:spPr>
            <a:xfrm>
              <a:off x="2155925" y="552050"/>
              <a:ext cx="1260900" cy="280200"/>
            </a:xfrm>
            <a:prstGeom prst="rect">
              <a:avLst/>
            </a:prstGeom>
            <a:noFill/>
            <a:ln>
              <a:noFill/>
            </a:ln>
          </p:spPr>
          <p:txBody>
            <a:bodyPr lIns="91425" tIns="91425" rIns="91425" bIns="91425" anchor="t" anchorCtr="0">
              <a:noAutofit/>
            </a:bodyPr>
            <a:lstStyle/>
            <a:p>
              <a:pPr lvl="0">
                <a:spcBef>
                  <a:spcPts val="0"/>
                </a:spcBef>
                <a:buNone/>
              </a:pPr>
              <a:r>
                <a:rPr lang="en" sz="1800" b="1" dirty="0">
                  <a:solidFill>
                    <a:srgbClr val="0B5394"/>
                  </a:solidFill>
                  <a:latin typeface="+mj-lt"/>
                  <a:ea typeface="Open Sans"/>
                  <a:cs typeface="Open Sans"/>
                  <a:sym typeface="Open Sans"/>
                </a:rPr>
                <a:t>VISION</a:t>
              </a:r>
            </a:p>
          </p:txBody>
        </p:sp>
        <p:cxnSp>
          <p:nvCxnSpPr>
            <p:cNvPr id="74" name="Shape 74"/>
            <p:cNvCxnSpPr>
              <a:cxnSpLocks/>
            </p:cNvCxnSpPr>
            <p:nvPr/>
          </p:nvCxnSpPr>
          <p:spPr>
            <a:xfrm>
              <a:off x="3055375" y="781925"/>
              <a:ext cx="4729950" cy="0"/>
            </a:xfrm>
            <a:prstGeom prst="straightConnector1">
              <a:avLst/>
            </a:prstGeom>
            <a:noFill/>
            <a:ln w="19050" cap="flat" cmpd="sng">
              <a:solidFill>
                <a:srgbClr val="CC0000"/>
              </a:solidFill>
              <a:prstDash val="solid"/>
              <a:round/>
              <a:headEnd type="none" w="lg" len="lg"/>
              <a:tailEnd type="none" w="lg" len="lg"/>
            </a:ln>
          </p:spPr>
        </p:cxnSp>
      </p:grpSp>
      <p:grpSp>
        <p:nvGrpSpPr>
          <p:cNvPr id="75" name="Shape 75"/>
          <p:cNvGrpSpPr/>
          <p:nvPr/>
        </p:nvGrpSpPr>
        <p:grpSpPr>
          <a:xfrm>
            <a:off x="1809800" y="2665300"/>
            <a:ext cx="5685900" cy="1217048"/>
            <a:chOff x="2135575" y="2575625"/>
            <a:chExt cx="5685900" cy="1217048"/>
          </a:xfrm>
        </p:grpSpPr>
        <p:sp>
          <p:nvSpPr>
            <p:cNvPr id="76" name="Shape 76"/>
            <p:cNvSpPr txBox="1"/>
            <p:nvPr/>
          </p:nvSpPr>
          <p:spPr>
            <a:xfrm>
              <a:off x="2135575" y="2835073"/>
              <a:ext cx="5685900" cy="957600"/>
            </a:xfrm>
            <a:prstGeom prst="rect">
              <a:avLst/>
            </a:prstGeom>
            <a:noFill/>
            <a:ln>
              <a:noFill/>
            </a:ln>
          </p:spPr>
          <p:txBody>
            <a:bodyPr lIns="91425" tIns="91425" rIns="91425" bIns="91425" anchor="ctr" anchorCtr="0">
              <a:noAutofit/>
            </a:bodyPr>
            <a:lstStyle/>
            <a:p>
              <a:pPr lvl="0" rtl="0">
                <a:lnSpc>
                  <a:spcPct val="115000"/>
                </a:lnSpc>
                <a:spcBef>
                  <a:spcPts val="500"/>
                </a:spcBef>
                <a:buNone/>
              </a:pPr>
              <a:r>
                <a:rPr lang="en" sz="1600" dirty="0">
                  <a:solidFill>
                    <a:schemeClr val="bg2"/>
                  </a:solidFill>
                  <a:latin typeface="Open Sans"/>
                  <a:ea typeface="Open Sans"/>
                  <a:cs typeface="Open Sans"/>
                  <a:sym typeface="Open Sans"/>
                </a:rPr>
                <a:t>To provide leadership through the development of policy and accountability systems so that all students are prepared to compete in the global community</a:t>
              </a:r>
            </a:p>
          </p:txBody>
        </p:sp>
        <p:sp>
          <p:nvSpPr>
            <p:cNvPr id="77" name="Shape 77"/>
            <p:cNvSpPr txBox="1"/>
            <p:nvPr/>
          </p:nvSpPr>
          <p:spPr>
            <a:xfrm>
              <a:off x="2135575" y="2575625"/>
              <a:ext cx="1260900" cy="280200"/>
            </a:xfrm>
            <a:prstGeom prst="rect">
              <a:avLst/>
            </a:prstGeom>
            <a:noFill/>
            <a:ln>
              <a:noFill/>
            </a:ln>
          </p:spPr>
          <p:txBody>
            <a:bodyPr lIns="91425" tIns="91425" rIns="91425" bIns="91425" anchor="t" anchorCtr="0">
              <a:noAutofit/>
            </a:bodyPr>
            <a:lstStyle/>
            <a:p>
              <a:pPr lvl="0" rtl="0">
                <a:spcBef>
                  <a:spcPts val="0"/>
                </a:spcBef>
                <a:buNone/>
              </a:pPr>
              <a:r>
                <a:rPr lang="en" sz="1800" b="1" dirty="0">
                  <a:solidFill>
                    <a:srgbClr val="0B5394"/>
                  </a:solidFill>
                  <a:latin typeface="+mj-lt"/>
                  <a:ea typeface="Open Sans"/>
                  <a:cs typeface="Open Sans"/>
                  <a:sym typeface="Open Sans"/>
                </a:rPr>
                <a:t>MISSION</a:t>
              </a:r>
            </a:p>
          </p:txBody>
        </p:sp>
        <p:cxnSp>
          <p:nvCxnSpPr>
            <p:cNvPr id="78" name="Shape 78"/>
            <p:cNvCxnSpPr>
              <a:cxnSpLocks/>
            </p:cNvCxnSpPr>
            <p:nvPr/>
          </p:nvCxnSpPr>
          <p:spPr>
            <a:xfrm>
              <a:off x="3240675" y="2820325"/>
              <a:ext cx="4524300" cy="0"/>
            </a:xfrm>
            <a:prstGeom prst="straightConnector1">
              <a:avLst/>
            </a:prstGeom>
            <a:noFill/>
            <a:ln w="19050" cap="flat" cmpd="sng">
              <a:solidFill>
                <a:srgbClr val="CC0000"/>
              </a:solidFill>
              <a:prstDash val="solid"/>
              <a:round/>
              <a:headEnd type="none" w="lg" len="lg"/>
              <a:tailEnd type="none" w="lg" len="lg"/>
            </a:ln>
          </p:spPr>
        </p:cxnSp>
      </p:grpSp>
      <p:pic>
        <p:nvPicPr>
          <p:cNvPr id="79" name="Shape 79"/>
          <p:cNvPicPr preferRelativeResize="0"/>
          <p:nvPr/>
        </p:nvPicPr>
        <p:blipFill>
          <a:blip r:embed="rId3">
            <a:alphaModFix/>
          </a:blip>
          <a:stretch>
            <a:fillRect/>
          </a:stretch>
        </p:blipFill>
        <p:spPr>
          <a:xfrm>
            <a:off x="133550" y="4548250"/>
            <a:ext cx="1014449" cy="489950"/>
          </a:xfrm>
          <a:prstGeom prst="rect">
            <a:avLst/>
          </a:prstGeom>
          <a:noFill/>
          <a:ln>
            <a:noFill/>
          </a:ln>
        </p:spPr>
      </p:pic>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t>2</a:t>
            </a:fld>
            <a:endParaRPr lang="en"/>
          </a:p>
        </p:txBody>
      </p:sp>
    </p:spTree>
    <p:extLst>
      <p:ext uri="{BB962C8B-B14F-4D97-AF65-F5344CB8AC3E}">
        <p14:creationId xmlns:p14="http://schemas.microsoft.com/office/powerpoint/2010/main" val="50528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D8BC19-4E05-5C42-A965-18E86329C53E}"/>
              </a:ext>
            </a:extLst>
          </p:cNvPr>
          <p:cNvSpPr>
            <a:spLocks noGrp="1"/>
          </p:cNvSpPr>
          <p:nvPr>
            <p:ph type="body" sz="quarter" idx="13"/>
          </p:nvPr>
        </p:nvSpPr>
        <p:spPr/>
        <p:txBody>
          <a:bodyPr/>
          <a:lstStyle/>
          <a:p>
            <a:r>
              <a:rPr lang="en-US" dirty="0"/>
              <a:t>Issue</a:t>
            </a:r>
          </a:p>
        </p:txBody>
      </p:sp>
      <p:sp>
        <p:nvSpPr>
          <p:cNvPr id="3" name="Text Placeholder 2">
            <a:extLst>
              <a:ext uri="{FF2B5EF4-FFF2-40B4-BE49-F238E27FC236}">
                <a16:creationId xmlns:a16="http://schemas.microsoft.com/office/drawing/2014/main" id="{72EE1122-E843-C54C-B316-0F63579038C7}"/>
              </a:ext>
            </a:extLst>
          </p:cNvPr>
          <p:cNvSpPr>
            <a:spLocks noGrp="1"/>
          </p:cNvSpPr>
          <p:nvPr>
            <p:ph type="body" sz="quarter" idx="14"/>
          </p:nvPr>
        </p:nvSpPr>
        <p:spPr>
          <a:xfrm>
            <a:off x="186168" y="962818"/>
            <a:ext cx="8294915" cy="3217863"/>
          </a:xfrm>
        </p:spPr>
        <p:txBody>
          <a:bodyPr/>
          <a:lstStyle/>
          <a:p>
            <a:r>
              <a:rPr lang="en-US" sz="2000" dirty="0"/>
              <a:t>Schools with certain non-traditional grade configurations covering both high school and elementary/middle grades receive an accountability score that may not be representative of performance.  </a:t>
            </a:r>
          </a:p>
          <a:p>
            <a:r>
              <a:rPr lang="en-US" sz="2000" dirty="0"/>
              <a:t>For example, some of these schools would receive higher grades for each of the elementary/middle grade indicators and high school indicators if computed separately; however, combined, the school receives a lower score.  </a:t>
            </a:r>
          </a:p>
        </p:txBody>
      </p:sp>
      <p:sp>
        <p:nvSpPr>
          <p:cNvPr id="4" name="Slide Number Placeholder 3">
            <a:extLst>
              <a:ext uri="{FF2B5EF4-FFF2-40B4-BE49-F238E27FC236}">
                <a16:creationId xmlns:a16="http://schemas.microsoft.com/office/drawing/2014/main" id="{B6F4D2C7-986D-B74B-A91B-848A073FEF63}"/>
              </a:ext>
            </a:extLst>
          </p:cNvPr>
          <p:cNvSpPr>
            <a:spLocks noGrp="1"/>
          </p:cNvSpPr>
          <p:nvPr>
            <p:ph type="sldNum" idx="12"/>
          </p:nvPr>
        </p:nvSpPr>
        <p:spPr/>
        <p:txBody>
          <a:bodyPr/>
          <a:lstStyle/>
          <a:p>
            <a:fld id="{00000000-1234-1234-1234-123412341234}" type="slidenum">
              <a:rPr lang="en" smtClean="0"/>
              <a:pPr/>
              <a:t>20</a:t>
            </a:fld>
            <a:endParaRPr lang="en" dirty="0"/>
          </a:p>
        </p:txBody>
      </p:sp>
    </p:spTree>
    <p:extLst>
      <p:ext uri="{BB962C8B-B14F-4D97-AF65-F5344CB8AC3E}">
        <p14:creationId xmlns:p14="http://schemas.microsoft.com/office/powerpoint/2010/main" val="2642556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C9E539-281E-184B-8FD5-BEB57C60F9DF}"/>
              </a:ext>
            </a:extLst>
          </p:cNvPr>
          <p:cNvSpPr>
            <a:spLocks noGrp="1"/>
          </p:cNvSpPr>
          <p:nvPr>
            <p:ph type="body" sz="quarter" idx="13"/>
          </p:nvPr>
        </p:nvSpPr>
        <p:spPr/>
        <p:txBody>
          <a:bodyPr/>
          <a:lstStyle/>
          <a:p>
            <a:r>
              <a:rPr lang="en-US" dirty="0"/>
              <a:t>Proposed Solution</a:t>
            </a:r>
          </a:p>
        </p:txBody>
      </p:sp>
      <p:sp>
        <p:nvSpPr>
          <p:cNvPr id="3" name="Text Placeholder 2">
            <a:extLst>
              <a:ext uri="{FF2B5EF4-FFF2-40B4-BE49-F238E27FC236}">
                <a16:creationId xmlns:a16="http://schemas.microsoft.com/office/drawing/2014/main" id="{971DA0F7-72C7-0348-8C60-8ADBF0BFDF4A}"/>
              </a:ext>
            </a:extLst>
          </p:cNvPr>
          <p:cNvSpPr>
            <a:spLocks noGrp="1"/>
          </p:cNvSpPr>
          <p:nvPr>
            <p:ph type="body" sz="quarter" idx="14"/>
          </p:nvPr>
        </p:nvSpPr>
        <p:spPr>
          <a:xfrm>
            <a:off x="311700" y="962818"/>
            <a:ext cx="8294915" cy="3217863"/>
          </a:xfrm>
        </p:spPr>
        <p:txBody>
          <a:bodyPr/>
          <a:lstStyle/>
          <a:p>
            <a:r>
              <a:rPr lang="en-US" sz="2000" dirty="0"/>
              <a:t>At the November 2018 meeting, the ATF developed a plan to produce modified accountability scores for schools with both elementary/middle and high school grades.  </a:t>
            </a:r>
          </a:p>
          <a:p>
            <a:r>
              <a:rPr lang="en-US" sz="2000" dirty="0"/>
              <a:t>These modified scores use the same indicators for all applicable grades but 1) transform the points associated with a 700 point scale to the 1000 point scale and 2) weight the two scales in proportion to enrollment.  </a:t>
            </a:r>
          </a:p>
          <a:p>
            <a:endParaRPr lang="en-US" dirty="0"/>
          </a:p>
        </p:txBody>
      </p:sp>
      <p:sp>
        <p:nvSpPr>
          <p:cNvPr id="4" name="Slide Number Placeholder 3">
            <a:extLst>
              <a:ext uri="{FF2B5EF4-FFF2-40B4-BE49-F238E27FC236}">
                <a16:creationId xmlns:a16="http://schemas.microsoft.com/office/drawing/2014/main" id="{DDFFA880-58C0-6E4B-949B-2CD62F904710}"/>
              </a:ext>
            </a:extLst>
          </p:cNvPr>
          <p:cNvSpPr>
            <a:spLocks noGrp="1"/>
          </p:cNvSpPr>
          <p:nvPr>
            <p:ph type="sldNum" idx="12"/>
          </p:nvPr>
        </p:nvSpPr>
        <p:spPr/>
        <p:txBody>
          <a:bodyPr/>
          <a:lstStyle/>
          <a:p>
            <a:fld id="{00000000-1234-1234-1234-123412341234}" type="slidenum">
              <a:rPr lang="en" smtClean="0"/>
              <a:pPr/>
              <a:t>21</a:t>
            </a:fld>
            <a:endParaRPr lang="en" dirty="0"/>
          </a:p>
        </p:txBody>
      </p:sp>
    </p:spTree>
    <p:extLst>
      <p:ext uri="{BB962C8B-B14F-4D97-AF65-F5344CB8AC3E}">
        <p14:creationId xmlns:p14="http://schemas.microsoft.com/office/powerpoint/2010/main" val="1598595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C9E539-281E-184B-8FD5-BEB57C60F9DF}"/>
              </a:ext>
            </a:extLst>
          </p:cNvPr>
          <p:cNvSpPr>
            <a:spLocks noGrp="1"/>
          </p:cNvSpPr>
          <p:nvPr>
            <p:ph type="body" sz="quarter" idx="13"/>
          </p:nvPr>
        </p:nvSpPr>
        <p:spPr/>
        <p:txBody>
          <a:bodyPr/>
          <a:lstStyle/>
          <a:p>
            <a:r>
              <a:rPr lang="en-US" dirty="0"/>
              <a:t>Steps</a:t>
            </a:r>
          </a:p>
        </p:txBody>
      </p:sp>
      <p:sp>
        <p:nvSpPr>
          <p:cNvPr id="3" name="Text Placeholder 2">
            <a:extLst>
              <a:ext uri="{FF2B5EF4-FFF2-40B4-BE49-F238E27FC236}">
                <a16:creationId xmlns:a16="http://schemas.microsoft.com/office/drawing/2014/main" id="{971DA0F7-72C7-0348-8C60-8ADBF0BFDF4A}"/>
              </a:ext>
            </a:extLst>
          </p:cNvPr>
          <p:cNvSpPr>
            <a:spLocks noGrp="1"/>
          </p:cNvSpPr>
          <p:nvPr>
            <p:ph type="body" sz="quarter" idx="14"/>
          </p:nvPr>
        </p:nvSpPr>
        <p:spPr>
          <a:xfrm>
            <a:off x="272035" y="756341"/>
            <a:ext cx="8294915" cy="3217863"/>
          </a:xfrm>
        </p:spPr>
        <p:txBody>
          <a:bodyPr/>
          <a:lstStyle/>
          <a:p>
            <a:pPr lvl="0">
              <a:buAutoNum type="arabicPeriod"/>
            </a:pPr>
            <a:r>
              <a:rPr lang="en-US" sz="1400" dirty="0"/>
              <a:t>Separately calculate an accountability score for the elementary/middle grades (700 point scale) and the high school grades (1000 point scale).</a:t>
            </a:r>
          </a:p>
          <a:p>
            <a:pPr lvl="0">
              <a:buAutoNum type="arabicPeriod"/>
            </a:pPr>
            <a:r>
              <a:rPr lang="en-US" sz="1400" dirty="0"/>
              <a:t>Create a concordance to transform the 700 point scale to the 1000 point scale.  </a:t>
            </a:r>
          </a:p>
          <a:p>
            <a:pPr lvl="0">
              <a:spcAft>
                <a:spcPts val="600"/>
              </a:spcAft>
              <a:buAutoNum type="arabicPeriod"/>
            </a:pPr>
            <a:r>
              <a:rPr lang="en-US" sz="1400" dirty="0"/>
              <a:t>Determine the proportion of students enrolled in elementary/middle grades and those enrolled in the high school grades.  </a:t>
            </a:r>
          </a:p>
          <a:p>
            <a:pPr marL="0" lvl="0" indent="0">
              <a:spcAft>
                <a:spcPts val="600"/>
              </a:spcAft>
              <a:buNone/>
            </a:pPr>
            <a:r>
              <a:rPr lang="en-US" sz="1400" i="1" dirty="0"/>
              <a:t>For example, consider a hypothetical school serving grades 6-12. </a:t>
            </a:r>
          </a:p>
          <a:p>
            <a:pPr marL="285750" lvl="4" indent="-285750">
              <a:spcAft>
                <a:spcPts val="600"/>
              </a:spcAft>
              <a:buFontTx/>
              <a:buChar char="-"/>
            </a:pPr>
            <a:r>
              <a:rPr lang="en-US" i="1" dirty="0"/>
              <a:t>200 of 500 students are enrolled in grades 6-8.  This component receives 40% weight.</a:t>
            </a:r>
          </a:p>
          <a:p>
            <a:pPr marL="285750" lvl="2" indent="-285750">
              <a:spcAft>
                <a:spcPts val="1200"/>
              </a:spcAft>
              <a:buFontTx/>
              <a:buChar char="-"/>
            </a:pPr>
            <a:r>
              <a:rPr lang="en-US" i="1" dirty="0"/>
              <a:t>300 of 500 students are enrolled in grades 9-12.  This component receives 60% weight.  </a:t>
            </a:r>
          </a:p>
          <a:p>
            <a:pPr marL="0" indent="0">
              <a:spcAft>
                <a:spcPts val="1200"/>
              </a:spcAft>
              <a:buNone/>
            </a:pPr>
            <a:r>
              <a:rPr lang="en-US" sz="1400" dirty="0"/>
              <a:t>4. Combine the score from the high school grades with the transformed elementary/middle score from step 2 using the weights from step 3. The weighted combination is the new score for that school.  </a:t>
            </a:r>
          </a:p>
          <a:p>
            <a:endParaRPr lang="en-US" dirty="0"/>
          </a:p>
        </p:txBody>
      </p:sp>
      <p:sp>
        <p:nvSpPr>
          <p:cNvPr id="4" name="Slide Number Placeholder 3">
            <a:extLst>
              <a:ext uri="{FF2B5EF4-FFF2-40B4-BE49-F238E27FC236}">
                <a16:creationId xmlns:a16="http://schemas.microsoft.com/office/drawing/2014/main" id="{DDFFA880-58C0-6E4B-949B-2CD62F904710}"/>
              </a:ext>
            </a:extLst>
          </p:cNvPr>
          <p:cNvSpPr>
            <a:spLocks noGrp="1"/>
          </p:cNvSpPr>
          <p:nvPr>
            <p:ph type="sldNum" idx="12"/>
          </p:nvPr>
        </p:nvSpPr>
        <p:spPr/>
        <p:txBody>
          <a:bodyPr/>
          <a:lstStyle/>
          <a:p>
            <a:fld id="{00000000-1234-1234-1234-123412341234}" type="slidenum">
              <a:rPr lang="en" smtClean="0"/>
              <a:pPr/>
              <a:t>22</a:t>
            </a:fld>
            <a:endParaRPr lang="en" dirty="0"/>
          </a:p>
        </p:txBody>
      </p:sp>
    </p:spTree>
    <p:extLst>
      <p:ext uri="{BB962C8B-B14F-4D97-AF65-F5344CB8AC3E}">
        <p14:creationId xmlns:p14="http://schemas.microsoft.com/office/powerpoint/2010/main" val="2498301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99B45F-5586-CF43-AB71-32EC28585693}"/>
              </a:ext>
            </a:extLst>
          </p:cNvPr>
          <p:cNvSpPr>
            <a:spLocks noGrp="1"/>
          </p:cNvSpPr>
          <p:nvPr>
            <p:ph type="body" sz="quarter" idx="13"/>
          </p:nvPr>
        </p:nvSpPr>
        <p:spPr/>
        <p:txBody>
          <a:bodyPr/>
          <a:lstStyle/>
          <a:p>
            <a:r>
              <a:rPr lang="en-US" dirty="0"/>
              <a:t>Scale Concordance</a:t>
            </a:r>
          </a:p>
        </p:txBody>
      </p:sp>
      <p:sp>
        <p:nvSpPr>
          <p:cNvPr id="3" name="Text Placeholder 2">
            <a:extLst>
              <a:ext uri="{FF2B5EF4-FFF2-40B4-BE49-F238E27FC236}">
                <a16:creationId xmlns:a16="http://schemas.microsoft.com/office/drawing/2014/main" id="{2CB67B18-2C89-694A-B542-742BD38EC313}"/>
              </a:ext>
            </a:extLst>
          </p:cNvPr>
          <p:cNvSpPr>
            <a:spLocks noGrp="1"/>
          </p:cNvSpPr>
          <p:nvPr>
            <p:ph type="body" sz="quarter" idx="14"/>
          </p:nvPr>
        </p:nvSpPr>
        <p:spPr>
          <a:xfrm>
            <a:off x="311701" y="879032"/>
            <a:ext cx="8255250" cy="3722465"/>
          </a:xfrm>
        </p:spPr>
        <p:txBody>
          <a:bodyPr/>
          <a:lstStyle/>
          <a:p>
            <a:r>
              <a:rPr lang="en-US" sz="1800" dirty="0"/>
              <a:t>We investigated multiple options to transform the 700 point scale to the 1000 point scale</a:t>
            </a:r>
          </a:p>
          <a:p>
            <a:pPr marL="0" indent="0">
              <a:buNone/>
            </a:pPr>
            <a:r>
              <a:rPr lang="en-US" sz="1400" dirty="0"/>
              <a:t>	1) </a:t>
            </a:r>
            <a:r>
              <a:rPr lang="en-US" sz="1400" u="sng" dirty="0"/>
              <a:t>Proportional.  </a:t>
            </a:r>
            <a:r>
              <a:rPr lang="en-US" sz="1400" dirty="0"/>
              <a:t>For example, if a school earns 70 percent of the points on 	the 700 point scale, 	that school gets 70 percent of the points on the 1000 point scale (e.g. 490=700)</a:t>
            </a:r>
          </a:p>
          <a:p>
            <a:pPr marL="0" indent="0">
              <a:buNone/>
            </a:pPr>
            <a:r>
              <a:rPr lang="en-US" sz="1400" dirty="0"/>
              <a:t>	2) </a:t>
            </a:r>
            <a:r>
              <a:rPr lang="en-US" sz="1400" u="sng" dirty="0" err="1"/>
              <a:t>Equipercentile</a:t>
            </a:r>
            <a:r>
              <a:rPr lang="en-US" sz="1400" u="sng" dirty="0"/>
              <a:t>.  </a:t>
            </a:r>
            <a:r>
              <a:rPr lang="en-US" sz="1400" dirty="0"/>
              <a:t>For example, if a school is at the 70</a:t>
            </a:r>
            <a:r>
              <a:rPr lang="en-US" sz="1400" baseline="30000" dirty="0"/>
              <a:t>th</a:t>
            </a:r>
            <a:r>
              <a:rPr lang="en-US" sz="1400" dirty="0"/>
              <a:t> percentile in the distribution of school 	performance on the 700 point scale, that school gets the score associated with the 70</a:t>
            </a:r>
            <a:r>
              <a:rPr lang="en-US" sz="1400" baseline="30000" dirty="0"/>
              <a:t>th</a:t>
            </a:r>
            <a:r>
              <a:rPr lang="en-US" sz="1400" dirty="0"/>
              <a:t> 	percentile on the 1000 point scale. </a:t>
            </a:r>
          </a:p>
          <a:p>
            <a:pPr marL="0" indent="0">
              <a:buNone/>
            </a:pPr>
            <a:r>
              <a:rPr lang="en-US" sz="1400" dirty="0"/>
              <a:t>	3) </a:t>
            </a:r>
            <a:r>
              <a:rPr lang="en-US" sz="1400" u="sng" dirty="0"/>
              <a:t>Regression.  </a:t>
            </a:r>
            <a:r>
              <a:rPr lang="en-US" sz="1400" dirty="0"/>
              <a:t>Determine the constants necessary to transform the 700 point scale to the 	1000 point scale to match each letter grade cut as closely 	as possible.  For example, a school 	that is near the cut for a ‘C’ on the 700 point scale should be near the cut for a ‘C’ on the 1000 	point scale.    </a:t>
            </a:r>
          </a:p>
          <a:p>
            <a:pPr marL="0" indent="0">
              <a:buNone/>
            </a:pPr>
            <a:endParaRPr lang="en-US" sz="1800" dirty="0"/>
          </a:p>
          <a:p>
            <a:endParaRPr lang="en-US" dirty="0"/>
          </a:p>
        </p:txBody>
      </p:sp>
      <p:sp>
        <p:nvSpPr>
          <p:cNvPr id="4" name="Slide Number Placeholder 3">
            <a:extLst>
              <a:ext uri="{FF2B5EF4-FFF2-40B4-BE49-F238E27FC236}">
                <a16:creationId xmlns:a16="http://schemas.microsoft.com/office/drawing/2014/main" id="{20B2A000-23FD-1B46-9646-B10E4848F05D}"/>
              </a:ext>
            </a:extLst>
          </p:cNvPr>
          <p:cNvSpPr>
            <a:spLocks noGrp="1"/>
          </p:cNvSpPr>
          <p:nvPr>
            <p:ph type="sldNum" idx="12"/>
          </p:nvPr>
        </p:nvSpPr>
        <p:spPr/>
        <p:txBody>
          <a:bodyPr/>
          <a:lstStyle/>
          <a:p>
            <a:fld id="{00000000-1234-1234-1234-123412341234}" type="slidenum">
              <a:rPr lang="en" smtClean="0"/>
              <a:pPr/>
              <a:t>23</a:t>
            </a:fld>
            <a:endParaRPr lang="en" dirty="0"/>
          </a:p>
        </p:txBody>
      </p:sp>
    </p:spTree>
    <p:extLst>
      <p:ext uri="{BB962C8B-B14F-4D97-AF65-F5344CB8AC3E}">
        <p14:creationId xmlns:p14="http://schemas.microsoft.com/office/powerpoint/2010/main" val="2998216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981466-49C8-6B4B-ABD9-ADC1FD08881D}"/>
              </a:ext>
            </a:extLst>
          </p:cNvPr>
          <p:cNvSpPr>
            <a:spLocks noGrp="1"/>
          </p:cNvSpPr>
          <p:nvPr>
            <p:ph type="body" sz="quarter" idx="13"/>
          </p:nvPr>
        </p:nvSpPr>
        <p:spPr/>
        <p:txBody>
          <a:bodyPr/>
          <a:lstStyle/>
          <a:p>
            <a:r>
              <a:rPr lang="en-US" dirty="0"/>
              <a:t>Regression</a:t>
            </a:r>
          </a:p>
        </p:txBody>
      </p:sp>
      <p:sp>
        <p:nvSpPr>
          <p:cNvPr id="3" name="Text Placeholder 2">
            <a:extLst>
              <a:ext uri="{FF2B5EF4-FFF2-40B4-BE49-F238E27FC236}">
                <a16:creationId xmlns:a16="http://schemas.microsoft.com/office/drawing/2014/main" id="{099CEB4C-00F6-3E47-B29F-7A4141701CD6}"/>
              </a:ext>
            </a:extLst>
          </p:cNvPr>
          <p:cNvSpPr>
            <a:spLocks noGrp="1"/>
          </p:cNvSpPr>
          <p:nvPr>
            <p:ph type="body" sz="quarter" idx="14"/>
          </p:nvPr>
        </p:nvSpPr>
        <p:spPr>
          <a:xfrm>
            <a:off x="186168" y="700241"/>
            <a:ext cx="2415449" cy="1551346"/>
          </a:xfrm>
        </p:spPr>
        <p:txBody>
          <a:bodyPr/>
          <a:lstStyle/>
          <a:p>
            <a:r>
              <a:rPr lang="en-US" sz="1800" dirty="0"/>
              <a:t>The best solution appears to be quadratic regression.</a:t>
            </a:r>
          </a:p>
          <a:p>
            <a:r>
              <a:rPr lang="en-US" sz="1800" dirty="0"/>
              <a:t>This comes the closest to matching all letter grade cuts.</a:t>
            </a:r>
          </a:p>
        </p:txBody>
      </p:sp>
      <p:sp>
        <p:nvSpPr>
          <p:cNvPr id="4" name="Slide Number Placeholder 3">
            <a:extLst>
              <a:ext uri="{FF2B5EF4-FFF2-40B4-BE49-F238E27FC236}">
                <a16:creationId xmlns:a16="http://schemas.microsoft.com/office/drawing/2014/main" id="{6350AE68-027C-1347-B3CC-E1D31CAA0802}"/>
              </a:ext>
            </a:extLst>
          </p:cNvPr>
          <p:cNvSpPr>
            <a:spLocks noGrp="1"/>
          </p:cNvSpPr>
          <p:nvPr>
            <p:ph type="sldNum" idx="12"/>
          </p:nvPr>
        </p:nvSpPr>
        <p:spPr/>
        <p:txBody>
          <a:bodyPr/>
          <a:lstStyle/>
          <a:p>
            <a:fld id="{00000000-1234-1234-1234-123412341234}" type="slidenum">
              <a:rPr lang="en" smtClean="0"/>
              <a:pPr/>
              <a:t>24</a:t>
            </a:fld>
            <a:endParaRPr lang="en" dirty="0"/>
          </a:p>
        </p:txBody>
      </p:sp>
      <p:pic>
        <p:nvPicPr>
          <p:cNvPr id="7" name="Picture 6">
            <a:extLst>
              <a:ext uri="{FF2B5EF4-FFF2-40B4-BE49-F238E27FC236}">
                <a16:creationId xmlns:a16="http://schemas.microsoft.com/office/drawing/2014/main" id="{17EA38D1-3959-2C44-AE6C-5DB90C2E14C4}"/>
              </a:ext>
            </a:extLst>
          </p:cNvPr>
          <p:cNvPicPr>
            <a:picLocks noChangeAspect="1"/>
          </p:cNvPicPr>
          <p:nvPr/>
        </p:nvPicPr>
        <p:blipFill>
          <a:blip r:embed="rId2"/>
          <a:stretch>
            <a:fillRect/>
          </a:stretch>
        </p:blipFill>
        <p:spPr>
          <a:xfrm>
            <a:off x="2902261" y="779912"/>
            <a:ext cx="5278178" cy="4224229"/>
          </a:xfrm>
          <a:prstGeom prst="rect">
            <a:avLst/>
          </a:prstGeom>
        </p:spPr>
      </p:pic>
    </p:spTree>
    <p:extLst>
      <p:ext uri="{BB962C8B-B14F-4D97-AF65-F5344CB8AC3E}">
        <p14:creationId xmlns:p14="http://schemas.microsoft.com/office/powerpoint/2010/main" val="2679673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CCDD8-5B4A-5B46-9DB4-EDEE177F6C04}"/>
              </a:ext>
            </a:extLst>
          </p:cNvPr>
          <p:cNvSpPr>
            <a:spLocks noGrp="1"/>
          </p:cNvSpPr>
          <p:nvPr>
            <p:ph type="body" sz="quarter" idx="13"/>
          </p:nvPr>
        </p:nvSpPr>
        <p:spPr/>
        <p:txBody>
          <a:bodyPr/>
          <a:lstStyle/>
          <a:p>
            <a:r>
              <a:rPr lang="en-US" dirty="0"/>
              <a:t>Summary of Results </a:t>
            </a:r>
          </a:p>
        </p:txBody>
      </p:sp>
      <p:sp>
        <p:nvSpPr>
          <p:cNvPr id="4" name="Slide Number Placeholder 3">
            <a:extLst>
              <a:ext uri="{FF2B5EF4-FFF2-40B4-BE49-F238E27FC236}">
                <a16:creationId xmlns:a16="http://schemas.microsoft.com/office/drawing/2014/main" id="{F9795087-F7CC-8F4A-B39D-6F7090023547}"/>
              </a:ext>
            </a:extLst>
          </p:cNvPr>
          <p:cNvSpPr>
            <a:spLocks noGrp="1"/>
          </p:cNvSpPr>
          <p:nvPr>
            <p:ph type="sldNum" idx="12"/>
          </p:nvPr>
        </p:nvSpPr>
        <p:spPr/>
        <p:txBody>
          <a:bodyPr/>
          <a:lstStyle/>
          <a:p>
            <a:fld id="{00000000-1234-1234-1234-123412341234}" type="slidenum">
              <a:rPr lang="en" smtClean="0"/>
              <a:pPr/>
              <a:t>25</a:t>
            </a:fld>
            <a:endParaRPr lang="en" dirty="0"/>
          </a:p>
        </p:txBody>
      </p:sp>
      <p:pic>
        <p:nvPicPr>
          <p:cNvPr id="5" name="Picture 4">
            <a:extLst>
              <a:ext uri="{FF2B5EF4-FFF2-40B4-BE49-F238E27FC236}">
                <a16:creationId xmlns:a16="http://schemas.microsoft.com/office/drawing/2014/main" id="{F5C915E1-A1CC-CB4A-B75A-48EA62B3C765}"/>
              </a:ext>
            </a:extLst>
          </p:cNvPr>
          <p:cNvPicPr>
            <a:picLocks noChangeAspect="1"/>
          </p:cNvPicPr>
          <p:nvPr/>
        </p:nvPicPr>
        <p:blipFill>
          <a:blip r:embed="rId2"/>
          <a:stretch>
            <a:fillRect/>
          </a:stretch>
        </p:blipFill>
        <p:spPr>
          <a:xfrm>
            <a:off x="486492" y="1135240"/>
            <a:ext cx="7404100" cy="3098800"/>
          </a:xfrm>
          <a:prstGeom prst="rect">
            <a:avLst/>
          </a:prstGeom>
        </p:spPr>
      </p:pic>
    </p:spTree>
    <p:extLst>
      <p:ext uri="{BB962C8B-B14F-4D97-AF65-F5344CB8AC3E}">
        <p14:creationId xmlns:p14="http://schemas.microsoft.com/office/powerpoint/2010/main" val="518958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0B98EF-BE42-144A-A2A3-86BEA22F0CA4}"/>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A622828D-46F7-3D4B-871A-6AB4ADB38F98}"/>
              </a:ext>
            </a:extLst>
          </p:cNvPr>
          <p:cNvSpPr>
            <a:spLocks noGrp="1"/>
          </p:cNvSpPr>
          <p:nvPr>
            <p:ph type="body" sz="quarter" idx="14"/>
          </p:nvPr>
        </p:nvSpPr>
        <p:spPr/>
        <p:txBody>
          <a:bodyPr/>
          <a:lstStyle/>
          <a:p>
            <a:r>
              <a:rPr lang="en-US" dirty="0"/>
              <a:t>What feedback do you have on the current approach and or suggestions for an alternative approach? </a:t>
            </a:r>
          </a:p>
        </p:txBody>
      </p:sp>
      <p:sp>
        <p:nvSpPr>
          <p:cNvPr id="4" name="Slide Number Placeholder 3">
            <a:extLst>
              <a:ext uri="{FF2B5EF4-FFF2-40B4-BE49-F238E27FC236}">
                <a16:creationId xmlns:a16="http://schemas.microsoft.com/office/drawing/2014/main" id="{2B764746-68C0-6A46-A281-9053C6DFDEE3}"/>
              </a:ext>
            </a:extLst>
          </p:cNvPr>
          <p:cNvSpPr>
            <a:spLocks noGrp="1"/>
          </p:cNvSpPr>
          <p:nvPr>
            <p:ph type="sldNum" idx="12"/>
          </p:nvPr>
        </p:nvSpPr>
        <p:spPr/>
        <p:txBody>
          <a:bodyPr/>
          <a:lstStyle/>
          <a:p>
            <a:fld id="{00000000-1234-1234-1234-123412341234}" type="slidenum">
              <a:rPr lang="en" smtClean="0"/>
              <a:pPr/>
              <a:t>26</a:t>
            </a:fld>
            <a:endParaRPr lang="en" dirty="0"/>
          </a:p>
        </p:txBody>
      </p:sp>
    </p:spTree>
    <p:extLst>
      <p:ext uri="{BB962C8B-B14F-4D97-AF65-F5344CB8AC3E}">
        <p14:creationId xmlns:p14="http://schemas.microsoft.com/office/powerpoint/2010/main" val="513923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Science Assessments: Issues and Alternatives</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27</a:t>
            </a:fld>
            <a:endParaRPr lang="en" dirty="0"/>
          </a:p>
        </p:txBody>
      </p:sp>
    </p:spTree>
    <p:extLst>
      <p:ext uri="{BB962C8B-B14F-4D97-AF65-F5344CB8AC3E}">
        <p14:creationId xmlns:p14="http://schemas.microsoft.com/office/powerpoint/2010/main" val="45393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ACBF6-9A30-6641-B5A9-ED2D4D4D48D7}"/>
              </a:ext>
            </a:extLst>
          </p:cNvPr>
          <p:cNvSpPr>
            <a:spLocks noGrp="1"/>
          </p:cNvSpPr>
          <p:nvPr>
            <p:ph type="body" sz="quarter" idx="13"/>
          </p:nvPr>
        </p:nvSpPr>
        <p:spPr/>
        <p:txBody>
          <a:bodyPr/>
          <a:lstStyle/>
          <a:p>
            <a:r>
              <a:rPr lang="en-US" dirty="0"/>
              <a:t>Science Assessment </a:t>
            </a:r>
          </a:p>
        </p:txBody>
      </p:sp>
      <p:sp>
        <p:nvSpPr>
          <p:cNvPr id="3" name="Text Placeholder 2">
            <a:extLst>
              <a:ext uri="{FF2B5EF4-FFF2-40B4-BE49-F238E27FC236}">
                <a16:creationId xmlns:a16="http://schemas.microsoft.com/office/drawing/2014/main" id="{C55B10CF-1EA9-EA4B-96AA-5B3E31483C0B}"/>
              </a:ext>
            </a:extLst>
          </p:cNvPr>
          <p:cNvSpPr>
            <a:spLocks noGrp="1"/>
          </p:cNvSpPr>
          <p:nvPr>
            <p:ph type="body" sz="quarter" idx="14"/>
          </p:nvPr>
        </p:nvSpPr>
        <p:spPr/>
        <p:txBody>
          <a:bodyPr/>
          <a:lstStyle/>
          <a:p>
            <a:r>
              <a:rPr lang="en-US" dirty="0"/>
              <a:t>Starting this year all science assessments will be based on the new Mississippi College and Career Readiness Standards for Science</a:t>
            </a:r>
          </a:p>
          <a:p>
            <a:r>
              <a:rPr lang="en-US" dirty="0"/>
              <a:t>The impact on performance is not yet known, but the departments objective is to withhold using the first year of the science assessment in accountability</a:t>
            </a:r>
          </a:p>
          <a:p>
            <a:r>
              <a:rPr lang="en-US" dirty="0"/>
              <a:t>What are our options for achieving this objective? </a:t>
            </a:r>
          </a:p>
        </p:txBody>
      </p:sp>
      <p:sp>
        <p:nvSpPr>
          <p:cNvPr id="4" name="Slide Number Placeholder 3">
            <a:extLst>
              <a:ext uri="{FF2B5EF4-FFF2-40B4-BE49-F238E27FC236}">
                <a16:creationId xmlns:a16="http://schemas.microsoft.com/office/drawing/2014/main" id="{2DEDCF32-9EFC-C641-B37B-6BB4B709E560}"/>
              </a:ext>
            </a:extLst>
          </p:cNvPr>
          <p:cNvSpPr>
            <a:spLocks noGrp="1"/>
          </p:cNvSpPr>
          <p:nvPr>
            <p:ph type="sldNum" idx="12"/>
          </p:nvPr>
        </p:nvSpPr>
        <p:spPr/>
        <p:txBody>
          <a:bodyPr/>
          <a:lstStyle/>
          <a:p>
            <a:fld id="{00000000-1234-1234-1234-123412341234}" type="slidenum">
              <a:rPr lang="en" smtClean="0"/>
              <a:pPr/>
              <a:t>28</a:t>
            </a:fld>
            <a:endParaRPr lang="en" dirty="0"/>
          </a:p>
        </p:txBody>
      </p:sp>
    </p:spTree>
    <p:extLst>
      <p:ext uri="{BB962C8B-B14F-4D97-AF65-F5344CB8AC3E}">
        <p14:creationId xmlns:p14="http://schemas.microsoft.com/office/powerpoint/2010/main" val="974675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F41344-093F-FB43-9F06-A18BC508F62B}"/>
              </a:ext>
            </a:extLst>
          </p:cNvPr>
          <p:cNvSpPr>
            <a:spLocks noGrp="1"/>
          </p:cNvSpPr>
          <p:nvPr>
            <p:ph type="body" sz="quarter" idx="13"/>
          </p:nvPr>
        </p:nvSpPr>
        <p:spPr/>
        <p:txBody>
          <a:bodyPr/>
          <a:lstStyle/>
          <a:p>
            <a:r>
              <a:rPr lang="en-US" dirty="0"/>
              <a:t>Potential Options</a:t>
            </a:r>
          </a:p>
        </p:txBody>
      </p:sp>
      <p:sp>
        <p:nvSpPr>
          <p:cNvPr id="3" name="Text Placeholder 2">
            <a:extLst>
              <a:ext uri="{FF2B5EF4-FFF2-40B4-BE49-F238E27FC236}">
                <a16:creationId xmlns:a16="http://schemas.microsoft.com/office/drawing/2014/main" id="{4E4A31E1-5627-5C43-A949-1108D2803B9B}"/>
              </a:ext>
            </a:extLst>
          </p:cNvPr>
          <p:cNvSpPr>
            <a:spLocks noGrp="1"/>
          </p:cNvSpPr>
          <p:nvPr>
            <p:ph type="body" sz="quarter" idx="14"/>
          </p:nvPr>
        </p:nvSpPr>
        <p:spPr>
          <a:xfrm>
            <a:off x="311700" y="739058"/>
            <a:ext cx="8294915" cy="3217863"/>
          </a:xfrm>
        </p:spPr>
        <p:txBody>
          <a:bodyPr/>
          <a:lstStyle/>
          <a:p>
            <a:pPr marL="457200" indent="-457200">
              <a:buAutoNum type="arabicPeriod"/>
            </a:pPr>
            <a:r>
              <a:rPr lang="en-US" dirty="0"/>
              <a:t>Replace ‘old’ science performance with ‘new’ science performance</a:t>
            </a:r>
          </a:p>
          <a:p>
            <a:pPr lvl="1"/>
            <a:r>
              <a:rPr lang="en-US" dirty="0"/>
              <a:t>	</a:t>
            </a:r>
            <a:r>
              <a:rPr lang="en-US" sz="1600" dirty="0"/>
              <a:t>1B) Give schools and districts whichever score is higher: ‘old’ or ‘new’</a:t>
            </a:r>
          </a:p>
          <a:p>
            <a:pPr marL="457200" indent="-457200">
              <a:buAutoNum type="arabicPeriod" startAt="2"/>
            </a:pPr>
            <a:r>
              <a:rPr lang="en-US" dirty="0"/>
              <a:t>Remove science completely in 2018-2019</a:t>
            </a:r>
          </a:p>
          <a:p>
            <a:pPr marL="457200" indent="-457200">
              <a:buAutoNum type="arabicPeriod" startAt="2"/>
            </a:pPr>
            <a:r>
              <a:rPr lang="en-US" dirty="0"/>
              <a:t>Produce ‘transitional score’ based on estimated impact of retaining ‘old’ science standards</a:t>
            </a:r>
          </a:p>
          <a:p>
            <a:pPr lvl="1"/>
            <a:r>
              <a:rPr lang="en-US" sz="1800" dirty="0"/>
              <a:t>	</a:t>
            </a:r>
            <a:r>
              <a:rPr lang="en-US" sz="1600" dirty="0"/>
              <a:t>3B)  Give schools and districts whichever score is higher ‘old’ or ‘transitional’ </a:t>
            </a:r>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3EB2B6D-EE5E-F240-88A7-49B65D4ED71C}"/>
              </a:ext>
            </a:extLst>
          </p:cNvPr>
          <p:cNvSpPr>
            <a:spLocks noGrp="1"/>
          </p:cNvSpPr>
          <p:nvPr>
            <p:ph type="sldNum" idx="12"/>
          </p:nvPr>
        </p:nvSpPr>
        <p:spPr/>
        <p:txBody>
          <a:bodyPr/>
          <a:lstStyle/>
          <a:p>
            <a:fld id="{00000000-1234-1234-1234-123412341234}" type="slidenum">
              <a:rPr lang="en" smtClean="0"/>
              <a:pPr/>
              <a:t>29</a:t>
            </a:fld>
            <a:endParaRPr lang="en" dirty="0"/>
          </a:p>
        </p:txBody>
      </p:sp>
    </p:spTree>
    <p:extLst>
      <p:ext uri="{BB962C8B-B14F-4D97-AF65-F5344CB8AC3E}">
        <p14:creationId xmlns:p14="http://schemas.microsoft.com/office/powerpoint/2010/main" val="301227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peech Bubble: Rectangle with Corners Rounded 29">
            <a:extLst>
              <a:ext uri="{FF2B5EF4-FFF2-40B4-BE49-F238E27FC236}">
                <a16:creationId xmlns:a16="http://schemas.microsoft.com/office/drawing/2014/main" id="{A1F24C4D-D390-4096-806E-219C51161C3D}"/>
              </a:ext>
            </a:extLst>
          </p:cNvPr>
          <p:cNvSpPr/>
          <p:nvPr/>
        </p:nvSpPr>
        <p:spPr>
          <a:xfrm flipH="1">
            <a:off x="5024512" y="1263530"/>
            <a:ext cx="496496" cy="468728"/>
          </a:xfrm>
          <a:prstGeom prst="wedgeRoundRectCallout">
            <a:avLst>
              <a:gd name="adj1" fmla="val -6820"/>
              <a:gd name="adj2" fmla="val 70230"/>
              <a:gd name="adj3" fmla="val 16667"/>
            </a:avLst>
          </a:prstGeom>
          <a:solidFill>
            <a:srgbClr val="68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66" name="Group 65">
            <a:extLst>
              <a:ext uri="{FF2B5EF4-FFF2-40B4-BE49-F238E27FC236}">
                <a16:creationId xmlns:a16="http://schemas.microsoft.com/office/drawing/2014/main" id="{870D59C5-54B5-4B31-AA76-14C64B84CB14}"/>
              </a:ext>
            </a:extLst>
          </p:cNvPr>
          <p:cNvGrpSpPr/>
          <p:nvPr/>
        </p:nvGrpSpPr>
        <p:grpSpPr>
          <a:xfrm>
            <a:off x="3245454" y="1272895"/>
            <a:ext cx="1234440" cy="3532032"/>
            <a:chOff x="4327272" y="1564673"/>
            <a:chExt cx="1645920" cy="4709376"/>
          </a:xfrm>
        </p:grpSpPr>
        <p:sp>
          <p:nvSpPr>
            <p:cNvPr id="24" name="Rectangle 23">
              <a:extLst>
                <a:ext uri="{FF2B5EF4-FFF2-40B4-BE49-F238E27FC236}">
                  <a16:creationId xmlns:a16="http://schemas.microsoft.com/office/drawing/2014/main" id="{A0697143-754F-429E-B62A-AC7B869DA6B4}"/>
                </a:ext>
              </a:extLst>
            </p:cNvPr>
            <p:cNvSpPr/>
            <p:nvPr/>
          </p:nvSpPr>
          <p:spPr>
            <a:xfrm>
              <a:off x="432727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Child Has Access</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to a High- Quality Early Childhood Program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2" name="Speech Bubble: Rectangle with Corners Rounded 31">
              <a:extLst>
                <a:ext uri="{FF2B5EF4-FFF2-40B4-BE49-F238E27FC236}">
                  <a16:creationId xmlns:a16="http://schemas.microsoft.com/office/drawing/2014/main" id="{66050A3D-7E7A-4F66-B6BA-81EEE30C170C}"/>
                </a:ext>
              </a:extLst>
            </p:cNvPr>
            <p:cNvSpPr/>
            <p:nvPr/>
          </p:nvSpPr>
          <p:spPr>
            <a:xfrm flipH="1">
              <a:off x="4819235" y="1564673"/>
              <a:ext cx="661994" cy="624970"/>
            </a:xfrm>
            <a:prstGeom prst="wedgeRoundRectCallout">
              <a:avLst>
                <a:gd name="adj1" fmla="val -6820"/>
                <a:gd name="adj2" fmla="val 70230"/>
                <a:gd name="adj3" fmla="val 16667"/>
              </a:avLst>
            </a:prstGeom>
            <a:solidFill>
              <a:srgbClr val="F7C5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7" name="TextBox 36">
              <a:extLst>
                <a:ext uri="{FF2B5EF4-FFF2-40B4-BE49-F238E27FC236}">
                  <a16:creationId xmlns:a16="http://schemas.microsoft.com/office/drawing/2014/main" id="{A2072715-1D63-4136-B991-0D759D3B8F9F}"/>
                </a:ext>
              </a:extLst>
            </p:cNvPr>
            <p:cNvSpPr txBox="1"/>
            <p:nvPr/>
          </p:nvSpPr>
          <p:spPr>
            <a:xfrm>
              <a:off x="4759293" y="1572284"/>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3</a:t>
              </a:r>
            </a:p>
          </p:txBody>
        </p:sp>
        <p:pic>
          <p:nvPicPr>
            <p:cNvPr id="45" name="Picture 44">
              <a:extLst>
                <a:ext uri="{FF2B5EF4-FFF2-40B4-BE49-F238E27FC236}">
                  <a16:creationId xmlns:a16="http://schemas.microsoft.com/office/drawing/2014/main" id="{21F21A48-0F1F-41DE-9F4A-5C9FD2BFF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32" y="5359649"/>
              <a:ext cx="914400" cy="914400"/>
            </a:xfrm>
            <a:prstGeom prst="rect">
              <a:avLst/>
            </a:prstGeom>
          </p:spPr>
        </p:pic>
      </p:grpSp>
      <p:grpSp>
        <p:nvGrpSpPr>
          <p:cNvPr id="68" name="Group 67">
            <a:extLst>
              <a:ext uri="{FF2B5EF4-FFF2-40B4-BE49-F238E27FC236}">
                <a16:creationId xmlns:a16="http://schemas.microsoft.com/office/drawing/2014/main" id="{12B1879A-8496-43E6-A662-4461429531EF}"/>
              </a:ext>
            </a:extLst>
          </p:cNvPr>
          <p:cNvGrpSpPr/>
          <p:nvPr/>
        </p:nvGrpSpPr>
        <p:grpSpPr>
          <a:xfrm>
            <a:off x="407222" y="1306330"/>
            <a:ext cx="1234440" cy="3709718"/>
            <a:chOff x="542962" y="1609253"/>
            <a:chExt cx="1645920" cy="4946291"/>
          </a:xfrm>
        </p:grpSpPr>
        <p:sp>
          <p:nvSpPr>
            <p:cNvPr id="17" name="Rectangle 16">
              <a:extLst>
                <a:ext uri="{FF2B5EF4-FFF2-40B4-BE49-F238E27FC236}">
                  <a16:creationId xmlns:a16="http://schemas.microsoft.com/office/drawing/2014/main" id="{C4771151-6E87-4898-8192-14543166D620}"/>
                </a:ext>
              </a:extLst>
            </p:cNvPr>
            <p:cNvSpPr/>
            <p:nvPr/>
          </p:nvSpPr>
          <p:spPr>
            <a:xfrm>
              <a:off x="54296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All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Students Proficient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and Showing Growth in All Assessed</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Areas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4" name="Speech Bubble: Rectangle with Corners Rounded 33">
              <a:extLst>
                <a:ext uri="{FF2B5EF4-FFF2-40B4-BE49-F238E27FC236}">
                  <a16:creationId xmlns:a16="http://schemas.microsoft.com/office/drawing/2014/main" id="{CBE01417-C4C5-496C-A8EB-F1451A315F58}"/>
                </a:ext>
              </a:extLst>
            </p:cNvPr>
            <p:cNvSpPr/>
            <p:nvPr/>
          </p:nvSpPr>
          <p:spPr>
            <a:xfrm flipH="1">
              <a:off x="1034925" y="1609253"/>
              <a:ext cx="661994" cy="624970"/>
            </a:xfrm>
            <a:prstGeom prst="wedgeRoundRectCallout">
              <a:avLst>
                <a:gd name="adj1" fmla="val -6820"/>
                <a:gd name="adj2" fmla="val 70230"/>
                <a:gd name="adj3" fmla="val 16667"/>
              </a:avLst>
            </a:prstGeom>
            <a:solidFill>
              <a:srgbClr val="FF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5" name="TextBox 34">
              <a:extLst>
                <a:ext uri="{FF2B5EF4-FFF2-40B4-BE49-F238E27FC236}">
                  <a16:creationId xmlns:a16="http://schemas.microsoft.com/office/drawing/2014/main" id="{C1E4D880-1131-4B9F-8163-5776BEC5EB80}"/>
                </a:ext>
              </a:extLst>
            </p:cNvPr>
            <p:cNvSpPr txBox="1"/>
            <p:nvPr/>
          </p:nvSpPr>
          <p:spPr>
            <a:xfrm>
              <a:off x="974983" y="1617681"/>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a:t>
              </a:r>
            </a:p>
          </p:txBody>
        </p:sp>
        <p:pic>
          <p:nvPicPr>
            <p:cNvPr id="47" name="Picture 46">
              <a:extLst>
                <a:ext uri="{FF2B5EF4-FFF2-40B4-BE49-F238E27FC236}">
                  <a16:creationId xmlns:a16="http://schemas.microsoft.com/office/drawing/2014/main" id="{B0361D6D-F809-48D5-AD0A-2EF9D9CEB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03" y="5043906"/>
              <a:ext cx="1511638" cy="1511638"/>
            </a:xfrm>
            <a:prstGeom prst="rect">
              <a:avLst/>
            </a:prstGeom>
          </p:spPr>
        </p:pic>
      </p:grpSp>
      <p:grpSp>
        <p:nvGrpSpPr>
          <p:cNvPr id="65" name="Group 64">
            <a:extLst>
              <a:ext uri="{FF2B5EF4-FFF2-40B4-BE49-F238E27FC236}">
                <a16:creationId xmlns:a16="http://schemas.microsoft.com/office/drawing/2014/main" id="{E9916769-C626-4CC8-9D39-8A35381CDB9A}"/>
              </a:ext>
            </a:extLst>
          </p:cNvPr>
          <p:cNvGrpSpPr/>
          <p:nvPr/>
        </p:nvGrpSpPr>
        <p:grpSpPr>
          <a:xfrm>
            <a:off x="4664570" y="1263529"/>
            <a:ext cx="1234440" cy="3605276"/>
            <a:chOff x="6219427" y="1552186"/>
            <a:chExt cx="1645920" cy="4807034"/>
          </a:xfrm>
        </p:grpSpPr>
        <p:sp>
          <p:nvSpPr>
            <p:cNvPr id="25" name="Rectangle 24">
              <a:extLst>
                <a:ext uri="{FF2B5EF4-FFF2-40B4-BE49-F238E27FC236}">
                  <a16:creationId xmlns:a16="http://schemas.microsoft.com/office/drawing/2014/main" id="{382B29C8-2CE6-4F5F-AB0C-1AC4D89B81E3}"/>
                </a:ext>
              </a:extLst>
            </p:cNvPr>
            <p:cNvSpPr/>
            <p:nvPr/>
          </p:nvSpPr>
          <p:spPr>
            <a:xfrm>
              <a:off x="6219427"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School Has Effective Teachers and Leaders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1" name="Speech Bubble: Rectangle with Corners Rounded 30">
              <a:extLst>
                <a:ext uri="{FF2B5EF4-FFF2-40B4-BE49-F238E27FC236}">
                  <a16:creationId xmlns:a16="http://schemas.microsoft.com/office/drawing/2014/main" id="{FA70DAE9-EBD8-49F3-99D0-C6C926909FF9}"/>
                </a:ext>
              </a:extLst>
            </p:cNvPr>
            <p:cNvSpPr/>
            <p:nvPr/>
          </p:nvSpPr>
          <p:spPr>
            <a:xfrm flipH="1">
              <a:off x="6711390" y="1552187"/>
              <a:ext cx="661994" cy="624970"/>
            </a:xfrm>
            <a:prstGeom prst="wedgeRoundRectCallout">
              <a:avLst>
                <a:gd name="adj1" fmla="val -6820"/>
                <a:gd name="adj2" fmla="val 70230"/>
                <a:gd name="adj3" fmla="val 16667"/>
              </a:avLst>
            </a:prstGeom>
            <a:solidFill>
              <a:srgbClr val="2AC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8" name="TextBox 37">
              <a:extLst>
                <a:ext uri="{FF2B5EF4-FFF2-40B4-BE49-F238E27FC236}">
                  <a16:creationId xmlns:a16="http://schemas.microsoft.com/office/drawing/2014/main" id="{EFDD1CDD-61F6-42E0-B0A3-3F5592B8D220}"/>
                </a:ext>
              </a:extLst>
            </p:cNvPr>
            <p:cNvSpPr txBox="1"/>
            <p:nvPr/>
          </p:nvSpPr>
          <p:spPr>
            <a:xfrm>
              <a:off x="6651448" y="1552186"/>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4</a:t>
              </a:r>
            </a:p>
          </p:txBody>
        </p:sp>
        <p:pic>
          <p:nvPicPr>
            <p:cNvPr id="49" name="Picture 48">
              <a:extLst>
                <a:ext uri="{FF2B5EF4-FFF2-40B4-BE49-F238E27FC236}">
                  <a16:creationId xmlns:a16="http://schemas.microsoft.com/office/drawing/2014/main" id="{4C75781A-312E-457A-952C-CD21A279A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0017" y="5274479"/>
              <a:ext cx="1084741" cy="1084741"/>
            </a:xfrm>
            <a:prstGeom prst="rect">
              <a:avLst/>
            </a:prstGeom>
          </p:spPr>
        </p:pic>
      </p:grpSp>
      <p:grpSp>
        <p:nvGrpSpPr>
          <p:cNvPr id="67" name="Group 66">
            <a:extLst>
              <a:ext uri="{FF2B5EF4-FFF2-40B4-BE49-F238E27FC236}">
                <a16:creationId xmlns:a16="http://schemas.microsoft.com/office/drawing/2014/main" id="{1200C020-7EE4-4AA8-88C5-37C8690591CA}"/>
              </a:ext>
            </a:extLst>
          </p:cNvPr>
          <p:cNvGrpSpPr/>
          <p:nvPr/>
        </p:nvGrpSpPr>
        <p:grpSpPr>
          <a:xfrm>
            <a:off x="1826338" y="1306330"/>
            <a:ext cx="1234440" cy="3547924"/>
            <a:chOff x="2435117" y="1609253"/>
            <a:chExt cx="1645920" cy="4730565"/>
          </a:xfrm>
        </p:grpSpPr>
        <p:sp>
          <p:nvSpPr>
            <p:cNvPr id="23" name="Rectangle 22">
              <a:extLst>
                <a:ext uri="{FF2B5EF4-FFF2-40B4-BE49-F238E27FC236}">
                  <a16:creationId xmlns:a16="http://schemas.microsoft.com/office/drawing/2014/main" id="{80655905-09BA-45D8-806E-9EE50487DF67}"/>
                </a:ext>
              </a:extLst>
            </p:cNvPr>
            <p:cNvSpPr/>
            <p:nvPr/>
          </p:nvSpPr>
          <p:spPr>
            <a:xfrm>
              <a:off x="2435117"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Student Graduates</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 from High School and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is Ready for College and Career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33" name="Speech Bubble: Rectangle with Corners Rounded 32">
              <a:extLst>
                <a:ext uri="{FF2B5EF4-FFF2-40B4-BE49-F238E27FC236}">
                  <a16:creationId xmlns:a16="http://schemas.microsoft.com/office/drawing/2014/main" id="{6B178623-0232-44FD-8E8A-214F04884A62}"/>
                </a:ext>
              </a:extLst>
            </p:cNvPr>
            <p:cNvSpPr/>
            <p:nvPr/>
          </p:nvSpPr>
          <p:spPr>
            <a:xfrm flipH="1">
              <a:off x="2927080" y="1609253"/>
              <a:ext cx="661994" cy="624970"/>
            </a:xfrm>
            <a:prstGeom prst="wedgeRoundRectCallout">
              <a:avLst>
                <a:gd name="adj1" fmla="val -6820"/>
                <a:gd name="adj2" fmla="val 70230"/>
                <a:gd name="adj3" fmla="val 16667"/>
              </a:avLst>
            </a:prstGeom>
            <a:solidFill>
              <a:srgbClr val="FCA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6" name="TextBox 35">
              <a:extLst>
                <a:ext uri="{FF2B5EF4-FFF2-40B4-BE49-F238E27FC236}">
                  <a16:creationId xmlns:a16="http://schemas.microsoft.com/office/drawing/2014/main" id="{E534F4D4-61DD-4D4B-BCC4-ACB4E08C68AE}"/>
                </a:ext>
              </a:extLst>
            </p:cNvPr>
            <p:cNvSpPr txBox="1"/>
            <p:nvPr/>
          </p:nvSpPr>
          <p:spPr>
            <a:xfrm>
              <a:off x="2867138" y="1629350"/>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2</a:t>
              </a:r>
            </a:p>
          </p:txBody>
        </p:sp>
        <p:pic>
          <p:nvPicPr>
            <p:cNvPr id="51" name="Picture 50">
              <a:extLst>
                <a:ext uri="{FF2B5EF4-FFF2-40B4-BE49-F238E27FC236}">
                  <a16:creationId xmlns:a16="http://schemas.microsoft.com/office/drawing/2014/main" id="{91CFFA26-71B2-4351-8559-2295C09052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3178" y="5274479"/>
              <a:ext cx="1009798" cy="1065339"/>
            </a:xfrm>
            <a:prstGeom prst="rect">
              <a:avLst/>
            </a:prstGeom>
          </p:spPr>
        </p:pic>
      </p:grpSp>
      <p:grpSp>
        <p:nvGrpSpPr>
          <p:cNvPr id="63" name="Group 62">
            <a:extLst>
              <a:ext uri="{FF2B5EF4-FFF2-40B4-BE49-F238E27FC236}">
                <a16:creationId xmlns:a16="http://schemas.microsoft.com/office/drawing/2014/main" id="{61707639-E181-4522-B7B7-99BC8D70AF3E}"/>
              </a:ext>
            </a:extLst>
          </p:cNvPr>
          <p:cNvGrpSpPr/>
          <p:nvPr/>
        </p:nvGrpSpPr>
        <p:grpSpPr>
          <a:xfrm>
            <a:off x="7502801" y="1263530"/>
            <a:ext cx="1234440" cy="3520607"/>
            <a:chOff x="10003735" y="1552187"/>
            <a:chExt cx="1645920" cy="4694142"/>
          </a:xfrm>
        </p:grpSpPr>
        <p:sp>
          <p:nvSpPr>
            <p:cNvPr id="27" name="Rectangle 26">
              <a:extLst>
                <a:ext uri="{FF2B5EF4-FFF2-40B4-BE49-F238E27FC236}">
                  <a16:creationId xmlns:a16="http://schemas.microsoft.com/office/drawing/2014/main" id="{D658AC72-D989-472D-B862-08916EDECC79}"/>
                </a:ext>
              </a:extLst>
            </p:cNvPr>
            <p:cNvSpPr/>
            <p:nvPr/>
          </p:nvSpPr>
          <p:spPr>
            <a:xfrm>
              <a:off x="10003735"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School and District is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Rated “C” or Higher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28" name="Speech Bubble: Rectangle with Corners Rounded 27">
              <a:extLst>
                <a:ext uri="{FF2B5EF4-FFF2-40B4-BE49-F238E27FC236}">
                  <a16:creationId xmlns:a16="http://schemas.microsoft.com/office/drawing/2014/main" id="{DE715218-0C2F-4529-99CF-EF4FF5A3F454}"/>
                </a:ext>
              </a:extLst>
            </p:cNvPr>
            <p:cNvSpPr/>
            <p:nvPr/>
          </p:nvSpPr>
          <p:spPr>
            <a:xfrm flipH="1">
              <a:off x="10495698" y="1552187"/>
              <a:ext cx="661994" cy="624970"/>
            </a:xfrm>
            <a:prstGeom prst="wedgeRoundRectCallout">
              <a:avLst>
                <a:gd name="adj1" fmla="val -6820"/>
                <a:gd name="adj2" fmla="val 70230"/>
                <a:gd name="adj3" fmla="val 16667"/>
              </a:avLst>
            </a:prstGeom>
            <a:solidFill>
              <a:srgbClr val="BC4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40" name="TextBox 39">
              <a:extLst>
                <a:ext uri="{FF2B5EF4-FFF2-40B4-BE49-F238E27FC236}">
                  <a16:creationId xmlns:a16="http://schemas.microsoft.com/office/drawing/2014/main" id="{E7770FDD-DBEA-490D-A598-B1A7E7378CBE}"/>
                </a:ext>
              </a:extLst>
            </p:cNvPr>
            <p:cNvSpPr txBox="1"/>
            <p:nvPr/>
          </p:nvSpPr>
          <p:spPr>
            <a:xfrm>
              <a:off x="10435756" y="1552187"/>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6</a:t>
              </a:r>
            </a:p>
          </p:txBody>
        </p:sp>
        <p:pic>
          <p:nvPicPr>
            <p:cNvPr id="53" name="Picture 52">
              <a:extLst>
                <a:ext uri="{FF2B5EF4-FFF2-40B4-BE49-F238E27FC236}">
                  <a16:creationId xmlns:a16="http://schemas.microsoft.com/office/drawing/2014/main" id="{DBA29183-0860-4125-BD7C-257F7E24B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3355" y="5359649"/>
              <a:ext cx="886680" cy="886680"/>
            </a:xfrm>
            <a:prstGeom prst="rect">
              <a:avLst/>
            </a:prstGeom>
          </p:spPr>
        </p:pic>
      </p:grpSp>
      <p:grpSp>
        <p:nvGrpSpPr>
          <p:cNvPr id="64" name="Group 63">
            <a:extLst>
              <a:ext uri="{FF2B5EF4-FFF2-40B4-BE49-F238E27FC236}">
                <a16:creationId xmlns:a16="http://schemas.microsoft.com/office/drawing/2014/main" id="{9A0E3BAB-B083-4DD4-9A1F-E79CAE750DE0}"/>
              </a:ext>
            </a:extLst>
          </p:cNvPr>
          <p:cNvGrpSpPr/>
          <p:nvPr/>
        </p:nvGrpSpPr>
        <p:grpSpPr>
          <a:xfrm>
            <a:off x="6083687" y="1263530"/>
            <a:ext cx="1234440" cy="3482487"/>
            <a:chOff x="8111582" y="1552187"/>
            <a:chExt cx="1645920" cy="4643316"/>
          </a:xfrm>
        </p:grpSpPr>
        <p:sp>
          <p:nvSpPr>
            <p:cNvPr id="26" name="Rectangle 25">
              <a:extLst>
                <a:ext uri="{FF2B5EF4-FFF2-40B4-BE49-F238E27FC236}">
                  <a16:creationId xmlns:a16="http://schemas.microsoft.com/office/drawing/2014/main" id="{3A637EA0-17DB-46DE-B72A-1D476746640F}"/>
                </a:ext>
              </a:extLst>
            </p:cNvPr>
            <p:cNvSpPr/>
            <p:nvPr/>
          </p:nvSpPr>
          <p:spPr>
            <a:xfrm>
              <a:off x="8111582" y="1921738"/>
              <a:ext cx="1645920" cy="3867742"/>
            </a:xfrm>
            <a:prstGeom prst="rect">
              <a:avLst/>
            </a:prstGeom>
            <a:solidFill>
              <a:srgbClr val="D6F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Every Community Effectively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Uses a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World-Class Data System </a:t>
              </a:r>
              <a:b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br>
              <a:r>
                <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rPr>
                <a:t>to Improve Student Outcomes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srgbClr val="B7618C">
                    <a:lumMod val="50000"/>
                  </a:srgbClr>
                </a:solidFill>
                <a:effectLst/>
                <a:uLnTx/>
                <a:uFillTx/>
                <a:latin typeface="Arial Narrow" panose="020B0606020202030204" pitchFamily="34" charset="0"/>
                <a:ea typeface="+mn-ea"/>
                <a:cs typeface="Arial" panose="020B0604020202020204" pitchFamily="34" charset="0"/>
                <a:sym typeface="Arial"/>
              </a:endParaRPr>
            </a:p>
          </p:txBody>
        </p:sp>
        <p:sp>
          <p:nvSpPr>
            <p:cNvPr id="29" name="Speech Bubble: Rectangle with Corners Rounded 28">
              <a:extLst>
                <a:ext uri="{FF2B5EF4-FFF2-40B4-BE49-F238E27FC236}">
                  <a16:creationId xmlns:a16="http://schemas.microsoft.com/office/drawing/2014/main" id="{0793C9F1-1022-444C-81D4-3ED27F5875A0}"/>
                </a:ext>
              </a:extLst>
            </p:cNvPr>
            <p:cNvSpPr/>
            <p:nvPr/>
          </p:nvSpPr>
          <p:spPr>
            <a:xfrm flipH="1">
              <a:off x="8603545" y="1552187"/>
              <a:ext cx="661994" cy="624970"/>
            </a:xfrm>
            <a:prstGeom prst="wedgeRoundRectCallout">
              <a:avLst>
                <a:gd name="adj1" fmla="val -6820"/>
                <a:gd name="adj2" fmla="val 70230"/>
                <a:gd name="adj3" fmla="val 16667"/>
              </a:avLst>
            </a:prstGeom>
            <a:solidFill>
              <a:srgbClr val="0BA2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39" name="TextBox 38">
              <a:extLst>
                <a:ext uri="{FF2B5EF4-FFF2-40B4-BE49-F238E27FC236}">
                  <a16:creationId xmlns:a16="http://schemas.microsoft.com/office/drawing/2014/main" id="{DA828BEE-5B99-4D62-8ED4-5432ED824890}"/>
                </a:ext>
              </a:extLst>
            </p:cNvPr>
            <p:cNvSpPr txBox="1"/>
            <p:nvPr/>
          </p:nvSpPr>
          <p:spPr>
            <a:xfrm>
              <a:off x="8543603" y="1552187"/>
              <a:ext cx="78187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5</a:t>
              </a:r>
            </a:p>
          </p:txBody>
        </p:sp>
        <p:grpSp>
          <p:nvGrpSpPr>
            <p:cNvPr id="62" name="Group 61">
              <a:extLst>
                <a:ext uri="{FF2B5EF4-FFF2-40B4-BE49-F238E27FC236}">
                  <a16:creationId xmlns:a16="http://schemas.microsoft.com/office/drawing/2014/main" id="{C865226C-E146-4E50-AE08-DD2AA17745E9}"/>
                </a:ext>
              </a:extLst>
            </p:cNvPr>
            <p:cNvGrpSpPr/>
            <p:nvPr/>
          </p:nvGrpSpPr>
          <p:grpSpPr>
            <a:xfrm>
              <a:off x="8487404" y="5354653"/>
              <a:ext cx="894276" cy="840850"/>
              <a:chOff x="8480898" y="5354653"/>
              <a:chExt cx="894276" cy="840850"/>
            </a:xfrm>
          </p:grpSpPr>
          <p:sp>
            <p:nvSpPr>
              <p:cNvPr id="54" name="Rectangle: Rounded Corners 53">
                <a:extLst>
                  <a:ext uri="{FF2B5EF4-FFF2-40B4-BE49-F238E27FC236}">
                    <a16:creationId xmlns:a16="http://schemas.microsoft.com/office/drawing/2014/main" id="{4DA7E1D6-5253-42F6-8CA0-D4C49B635B5A}"/>
                  </a:ext>
                </a:extLst>
              </p:cNvPr>
              <p:cNvSpPr/>
              <p:nvPr/>
            </p:nvSpPr>
            <p:spPr>
              <a:xfrm>
                <a:off x="8480898" y="5938838"/>
                <a:ext cx="187558" cy="256665"/>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5" name="Rectangle: Rounded Corners 54">
                <a:extLst>
                  <a:ext uri="{FF2B5EF4-FFF2-40B4-BE49-F238E27FC236}">
                    <a16:creationId xmlns:a16="http://schemas.microsoft.com/office/drawing/2014/main" id="{7E9B2D56-A098-4139-930E-E2BD87B9C907}"/>
                  </a:ext>
                </a:extLst>
              </p:cNvPr>
              <p:cNvSpPr/>
              <p:nvPr/>
            </p:nvSpPr>
            <p:spPr>
              <a:xfrm>
                <a:off x="8760675" y="5753100"/>
                <a:ext cx="203310" cy="442403"/>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nvGrpSpPr>
              <p:cNvPr id="60" name="Group 59">
                <a:extLst>
                  <a:ext uri="{FF2B5EF4-FFF2-40B4-BE49-F238E27FC236}">
                    <a16:creationId xmlns:a16="http://schemas.microsoft.com/office/drawing/2014/main" id="{0B6ABEEA-CF4E-404A-AB80-035EA63D1401}"/>
                  </a:ext>
                </a:extLst>
              </p:cNvPr>
              <p:cNvGrpSpPr/>
              <p:nvPr/>
            </p:nvGrpSpPr>
            <p:grpSpPr>
              <a:xfrm>
                <a:off x="8972172" y="5354653"/>
                <a:ext cx="403002" cy="840850"/>
                <a:chOff x="3773061" y="2486025"/>
                <a:chExt cx="232202" cy="580732"/>
              </a:xfrm>
            </p:grpSpPr>
            <p:sp>
              <p:nvSpPr>
                <p:cNvPr id="56" name="Rectangle: Rounded Corners 55">
                  <a:extLst>
                    <a:ext uri="{FF2B5EF4-FFF2-40B4-BE49-F238E27FC236}">
                      <a16:creationId xmlns:a16="http://schemas.microsoft.com/office/drawing/2014/main" id="{606D4DE4-88AA-4BD0-A2C2-EE400FA9186B}"/>
                    </a:ext>
                  </a:extLst>
                </p:cNvPr>
                <p:cNvSpPr/>
                <p:nvPr/>
              </p:nvSpPr>
              <p:spPr>
                <a:xfrm>
                  <a:off x="3832035" y="2590800"/>
                  <a:ext cx="109537" cy="475957"/>
                </a:xfrm>
                <a:prstGeom prst="roundRect">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59" name="Isosceles Triangle 58">
                  <a:extLst>
                    <a:ext uri="{FF2B5EF4-FFF2-40B4-BE49-F238E27FC236}">
                      <a16:creationId xmlns:a16="http://schemas.microsoft.com/office/drawing/2014/main" id="{30EB58A1-2072-4F54-9885-24A9482BA857}"/>
                    </a:ext>
                  </a:extLst>
                </p:cNvPr>
                <p:cNvSpPr/>
                <p:nvPr/>
              </p:nvSpPr>
              <p:spPr>
                <a:xfrm>
                  <a:off x="3773061" y="2486025"/>
                  <a:ext cx="232202" cy="157163"/>
                </a:xfrm>
                <a:prstGeom prst="triangle">
                  <a:avLst/>
                </a:prstGeom>
                <a:solidFill>
                  <a:srgbClr val="2E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grpSp>
        </p:grpSp>
      </p:grpSp>
      <p:sp>
        <p:nvSpPr>
          <p:cNvPr id="69" name="TextBox 68">
            <a:extLst>
              <a:ext uri="{FF2B5EF4-FFF2-40B4-BE49-F238E27FC236}">
                <a16:creationId xmlns:a16="http://schemas.microsoft.com/office/drawing/2014/main" id="{38C93406-625F-434A-828E-BB90A0DA7B97}"/>
              </a:ext>
            </a:extLst>
          </p:cNvPr>
          <p:cNvSpPr txBox="1"/>
          <p:nvPr/>
        </p:nvSpPr>
        <p:spPr>
          <a:xfrm>
            <a:off x="329080" y="586169"/>
            <a:ext cx="4242920"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2EABDC"/>
                </a:solidFill>
                <a:effectLst/>
                <a:uLnTx/>
                <a:uFillTx/>
                <a:latin typeface="Arial Narrow" panose="020B0606020202030204" pitchFamily="34" charset="0"/>
                <a:cs typeface="Arial"/>
                <a:sym typeface="Arial"/>
              </a:rPr>
              <a:t>MISSISSIPPI STATE BOARD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srgbClr val="BC4570"/>
                </a:solidFill>
                <a:effectLst/>
                <a:uLnTx/>
                <a:uFillTx/>
                <a:latin typeface="Arial Narrow" panose="020B0606020202030204" pitchFamily="34" charset="0"/>
                <a:cs typeface="Arial"/>
                <a:sym typeface="Arial"/>
              </a:rPr>
              <a:t>STRATEGIC PLAN GOALS</a:t>
            </a:r>
          </a:p>
        </p:txBody>
      </p:sp>
    </p:spTree>
    <p:extLst>
      <p:ext uri="{BB962C8B-B14F-4D97-AF65-F5344CB8AC3E}">
        <p14:creationId xmlns:p14="http://schemas.microsoft.com/office/powerpoint/2010/main" val="16537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C5138A-C401-A34E-B671-B6110DD084DE}"/>
              </a:ext>
            </a:extLst>
          </p:cNvPr>
          <p:cNvSpPr>
            <a:spLocks noGrp="1"/>
          </p:cNvSpPr>
          <p:nvPr>
            <p:ph type="body" sz="quarter" idx="13"/>
          </p:nvPr>
        </p:nvSpPr>
        <p:spPr/>
        <p:txBody>
          <a:bodyPr/>
          <a:lstStyle/>
          <a:p>
            <a:r>
              <a:rPr lang="en-US" dirty="0"/>
              <a:t>Option 1: Replace ‘old’ with ‘new’</a:t>
            </a:r>
          </a:p>
        </p:txBody>
      </p:sp>
      <p:sp>
        <p:nvSpPr>
          <p:cNvPr id="3" name="Text Placeholder 2">
            <a:extLst>
              <a:ext uri="{FF2B5EF4-FFF2-40B4-BE49-F238E27FC236}">
                <a16:creationId xmlns:a16="http://schemas.microsoft.com/office/drawing/2014/main" id="{28AABA60-864A-A645-A363-4AA1DCD5F4A4}"/>
              </a:ext>
            </a:extLst>
          </p:cNvPr>
          <p:cNvSpPr>
            <a:spLocks noGrp="1"/>
          </p:cNvSpPr>
          <p:nvPr>
            <p:ph type="body" sz="quarter" idx="14"/>
          </p:nvPr>
        </p:nvSpPr>
        <p:spPr>
          <a:xfrm>
            <a:off x="291867" y="1075708"/>
            <a:ext cx="8294915" cy="3217863"/>
          </a:xfrm>
        </p:spPr>
        <p:txBody>
          <a:bodyPr/>
          <a:lstStyle/>
          <a:p>
            <a:r>
              <a:rPr lang="en-US" dirty="0"/>
              <a:t>This option would involve simply including ‘new’ science in the same manner as previous years</a:t>
            </a:r>
          </a:p>
          <a:p>
            <a:r>
              <a:rPr lang="en-US" dirty="0"/>
              <a:t>The impact is unknown, but performance is likely to decline in comparison to previous years</a:t>
            </a:r>
          </a:p>
          <a:p>
            <a:r>
              <a:rPr lang="en-US" dirty="0"/>
              <a:t>A variant of this option is to give schools and districts either the old or new score, whichever is higher.  </a:t>
            </a:r>
          </a:p>
        </p:txBody>
      </p:sp>
      <p:sp>
        <p:nvSpPr>
          <p:cNvPr id="4" name="Slide Number Placeholder 3">
            <a:extLst>
              <a:ext uri="{FF2B5EF4-FFF2-40B4-BE49-F238E27FC236}">
                <a16:creationId xmlns:a16="http://schemas.microsoft.com/office/drawing/2014/main" id="{27461331-9E2F-3D44-A4D9-0916A160EF94}"/>
              </a:ext>
            </a:extLst>
          </p:cNvPr>
          <p:cNvSpPr>
            <a:spLocks noGrp="1"/>
          </p:cNvSpPr>
          <p:nvPr>
            <p:ph type="sldNum" idx="12"/>
          </p:nvPr>
        </p:nvSpPr>
        <p:spPr/>
        <p:txBody>
          <a:bodyPr/>
          <a:lstStyle/>
          <a:p>
            <a:fld id="{00000000-1234-1234-1234-123412341234}" type="slidenum">
              <a:rPr lang="en" smtClean="0"/>
              <a:pPr/>
              <a:t>30</a:t>
            </a:fld>
            <a:endParaRPr lang="en" dirty="0"/>
          </a:p>
        </p:txBody>
      </p:sp>
    </p:spTree>
    <p:extLst>
      <p:ext uri="{BB962C8B-B14F-4D97-AF65-F5344CB8AC3E}">
        <p14:creationId xmlns:p14="http://schemas.microsoft.com/office/powerpoint/2010/main" val="1034644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772898-97DB-F941-8949-31B203B600FE}"/>
              </a:ext>
            </a:extLst>
          </p:cNvPr>
          <p:cNvSpPr>
            <a:spLocks noGrp="1"/>
          </p:cNvSpPr>
          <p:nvPr>
            <p:ph type="body" sz="quarter" idx="13"/>
          </p:nvPr>
        </p:nvSpPr>
        <p:spPr/>
        <p:txBody>
          <a:bodyPr/>
          <a:lstStyle/>
          <a:p>
            <a:r>
              <a:rPr lang="en-US" dirty="0"/>
              <a:t>Option 2: Remove Science </a:t>
            </a:r>
          </a:p>
        </p:txBody>
      </p:sp>
      <p:sp>
        <p:nvSpPr>
          <p:cNvPr id="3" name="Text Placeholder 2">
            <a:extLst>
              <a:ext uri="{FF2B5EF4-FFF2-40B4-BE49-F238E27FC236}">
                <a16:creationId xmlns:a16="http://schemas.microsoft.com/office/drawing/2014/main" id="{504F96F9-5181-1C40-ADF5-E19430247D7B}"/>
              </a:ext>
            </a:extLst>
          </p:cNvPr>
          <p:cNvSpPr>
            <a:spLocks noGrp="1"/>
          </p:cNvSpPr>
          <p:nvPr>
            <p:ph type="body" sz="quarter" idx="14"/>
          </p:nvPr>
        </p:nvSpPr>
        <p:spPr/>
        <p:txBody>
          <a:bodyPr/>
          <a:lstStyle/>
          <a:p>
            <a:r>
              <a:rPr lang="en-US" dirty="0"/>
              <a:t>This option would involve eliminating the science proficiency category (it is not included in growth)</a:t>
            </a:r>
          </a:p>
          <a:p>
            <a:r>
              <a:rPr lang="en-US" dirty="0"/>
              <a:t>Presumably, the points would be redistributed to Reading/ language arts and mathematics</a:t>
            </a:r>
          </a:p>
          <a:p>
            <a:r>
              <a:rPr lang="en-US" dirty="0"/>
              <a:t>We can model the impact of that choice now…</a:t>
            </a:r>
          </a:p>
        </p:txBody>
      </p:sp>
      <p:sp>
        <p:nvSpPr>
          <p:cNvPr id="4" name="Slide Number Placeholder 3">
            <a:extLst>
              <a:ext uri="{FF2B5EF4-FFF2-40B4-BE49-F238E27FC236}">
                <a16:creationId xmlns:a16="http://schemas.microsoft.com/office/drawing/2014/main" id="{6C1D5E74-C848-D045-AA9F-7C63CC720EBD}"/>
              </a:ext>
            </a:extLst>
          </p:cNvPr>
          <p:cNvSpPr>
            <a:spLocks noGrp="1"/>
          </p:cNvSpPr>
          <p:nvPr>
            <p:ph type="sldNum" idx="12"/>
          </p:nvPr>
        </p:nvSpPr>
        <p:spPr/>
        <p:txBody>
          <a:bodyPr/>
          <a:lstStyle/>
          <a:p>
            <a:fld id="{00000000-1234-1234-1234-123412341234}" type="slidenum">
              <a:rPr lang="en" smtClean="0"/>
              <a:pPr/>
              <a:t>31</a:t>
            </a:fld>
            <a:endParaRPr lang="en" dirty="0"/>
          </a:p>
        </p:txBody>
      </p:sp>
    </p:spTree>
    <p:extLst>
      <p:ext uri="{BB962C8B-B14F-4D97-AF65-F5344CB8AC3E}">
        <p14:creationId xmlns:p14="http://schemas.microsoft.com/office/powerpoint/2010/main" val="106705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B2D22-3D9D-2146-B9B1-6584867E01F4}"/>
              </a:ext>
            </a:extLst>
          </p:cNvPr>
          <p:cNvSpPr>
            <a:spLocks noGrp="1"/>
          </p:cNvSpPr>
          <p:nvPr>
            <p:ph type="body" sz="quarter" idx="13"/>
          </p:nvPr>
        </p:nvSpPr>
        <p:spPr/>
        <p:txBody>
          <a:bodyPr/>
          <a:lstStyle/>
          <a:p>
            <a:r>
              <a:rPr lang="en-US" dirty="0"/>
              <a:t>Option 2: ES/MS Impact</a:t>
            </a:r>
          </a:p>
        </p:txBody>
      </p:sp>
      <p:sp>
        <p:nvSpPr>
          <p:cNvPr id="3" name="Text Placeholder 2">
            <a:extLst>
              <a:ext uri="{FF2B5EF4-FFF2-40B4-BE49-F238E27FC236}">
                <a16:creationId xmlns:a16="http://schemas.microsoft.com/office/drawing/2014/main" id="{295EFB7B-A0F1-1149-85CA-1E6281F6F7B4}"/>
              </a:ext>
            </a:extLst>
          </p:cNvPr>
          <p:cNvSpPr>
            <a:spLocks noGrp="1"/>
          </p:cNvSpPr>
          <p:nvPr>
            <p:ph type="body" sz="quarter" idx="14"/>
          </p:nvPr>
        </p:nvSpPr>
        <p:spPr>
          <a:xfrm>
            <a:off x="311699" y="766582"/>
            <a:ext cx="7447253" cy="985557"/>
          </a:xfrm>
        </p:spPr>
        <p:txBody>
          <a:bodyPr/>
          <a:lstStyle/>
          <a:p>
            <a:pPr marL="0" indent="0">
              <a:buNone/>
            </a:pPr>
            <a:r>
              <a:rPr lang="en-US" sz="1600" dirty="0"/>
              <a:t>			Mean school level proficiency by content</a:t>
            </a:r>
          </a:p>
        </p:txBody>
      </p:sp>
      <p:sp>
        <p:nvSpPr>
          <p:cNvPr id="4" name="Slide Number Placeholder 3">
            <a:extLst>
              <a:ext uri="{FF2B5EF4-FFF2-40B4-BE49-F238E27FC236}">
                <a16:creationId xmlns:a16="http://schemas.microsoft.com/office/drawing/2014/main" id="{7DEBFBA9-DFF5-3448-8C9F-A6287DC9748C}"/>
              </a:ext>
            </a:extLst>
          </p:cNvPr>
          <p:cNvSpPr>
            <a:spLocks noGrp="1"/>
          </p:cNvSpPr>
          <p:nvPr>
            <p:ph type="sldNum" idx="12"/>
          </p:nvPr>
        </p:nvSpPr>
        <p:spPr/>
        <p:txBody>
          <a:bodyPr/>
          <a:lstStyle/>
          <a:p>
            <a:fld id="{00000000-1234-1234-1234-123412341234}" type="slidenum">
              <a:rPr lang="en" smtClean="0"/>
              <a:pPr/>
              <a:t>32</a:t>
            </a:fld>
            <a:endParaRPr lang="en" dirty="0"/>
          </a:p>
        </p:txBody>
      </p:sp>
      <p:pic>
        <p:nvPicPr>
          <p:cNvPr id="5" name="Picture 4">
            <a:extLst>
              <a:ext uri="{FF2B5EF4-FFF2-40B4-BE49-F238E27FC236}">
                <a16:creationId xmlns:a16="http://schemas.microsoft.com/office/drawing/2014/main" id="{AEE496BB-A476-D444-8878-F52BCE3AD704}"/>
              </a:ext>
            </a:extLst>
          </p:cNvPr>
          <p:cNvPicPr>
            <a:picLocks noChangeAspect="1"/>
          </p:cNvPicPr>
          <p:nvPr/>
        </p:nvPicPr>
        <p:blipFill>
          <a:blip r:embed="rId2"/>
          <a:stretch>
            <a:fillRect/>
          </a:stretch>
        </p:blipFill>
        <p:spPr>
          <a:xfrm>
            <a:off x="1306225" y="1530819"/>
            <a:ext cx="5458202" cy="2890462"/>
          </a:xfrm>
          <a:prstGeom prst="rect">
            <a:avLst/>
          </a:prstGeom>
        </p:spPr>
      </p:pic>
      <p:sp>
        <p:nvSpPr>
          <p:cNvPr id="6" name="Rectangle 5">
            <a:extLst>
              <a:ext uri="{FF2B5EF4-FFF2-40B4-BE49-F238E27FC236}">
                <a16:creationId xmlns:a16="http://schemas.microsoft.com/office/drawing/2014/main" id="{34F4A563-43EF-7846-B0CB-8AB1DB1EDDC6}"/>
              </a:ext>
            </a:extLst>
          </p:cNvPr>
          <p:cNvSpPr/>
          <p:nvPr/>
        </p:nvSpPr>
        <p:spPr>
          <a:xfrm>
            <a:off x="1711132" y="4696364"/>
            <a:ext cx="3570208" cy="307777"/>
          </a:xfrm>
          <a:prstGeom prst="rect">
            <a:avLst/>
          </a:prstGeom>
        </p:spPr>
        <p:txBody>
          <a:bodyPr wrap="none">
            <a:spAutoFit/>
          </a:bodyPr>
          <a:lstStyle/>
          <a:p>
            <a:r>
              <a:rPr lang="en-US" i="1" dirty="0"/>
              <a:t>Includes ES/MS with all content areas only</a:t>
            </a:r>
          </a:p>
        </p:txBody>
      </p:sp>
    </p:spTree>
    <p:extLst>
      <p:ext uri="{BB962C8B-B14F-4D97-AF65-F5344CB8AC3E}">
        <p14:creationId xmlns:p14="http://schemas.microsoft.com/office/powerpoint/2010/main" val="13090535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54E9E-0C46-C24D-8182-BE8C9098A663}"/>
              </a:ext>
            </a:extLst>
          </p:cNvPr>
          <p:cNvSpPr>
            <a:spLocks noGrp="1"/>
          </p:cNvSpPr>
          <p:nvPr>
            <p:ph type="body" sz="quarter" idx="13"/>
          </p:nvPr>
        </p:nvSpPr>
        <p:spPr/>
        <p:txBody>
          <a:bodyPr/>
          <a:lstStyle/>
          <a:p>
            <a:r>
              <a:rPr lang="en-US" dirty="0"/>
              <a:t>Distribution of Proficiency by Content</a:t>
            </a:r>
          </a:p>
        </p:txBody>
      </p:sp>
      <p:sp>
        <p:nvSpPr>
          <p:cNvPr id="4" name="Slide Number Placeholder 3">
            <a:extLst>
              <a:ext uri="{FF2B5EF4-FFF2-40B4-BE49-F238E27FC236}">
                <a16:creationId xmlns:a16="http://schemas.microsoft.com/office/drawing/2014/main" id="{01031E01-3B3C-FA44-A6EC-17363075DAB9}"/>
              </a:ext>
            </a:extLst>
          </p:cNvPr>
          <p:cNvSpPr>
            <a:spLocks noGrp="1"/>
          </p:cNvSpPr>
          <p:nvPr>
            <p:ph type="sldNum" idx="12"/>
          </p:nvPr>
        </p:nvSpPr>
        <p:spPr/>
        <p:txBody>
          <a:bodyPr/>
          <a:lstStyle/>
          <a:p>
            <a:fld id="{00000000-1234-1234-1234-123412341234}" type="slidenum">
              <a:rPr lang="en" smtClean="0"/>
              <a:pPr/>
              <a:t>33</a:t>
            </a:fld>
            <a:endParaRPr lang="en" dirty="0"/>
          </a:p>
        </p:txBody>
      </p:sp>
      <p:pic>
        <p:nvPicPr>
          <p:cNvPr id="5" name="Picture 4">
            <a:extLst>
              <a:ext uri="{FF2B5EF4-FFF2-40B4-BE49-F238E27FC236}">
                <a16:creationId xmlns:a16="http://schemas.microsoft.com/office/drawing/2014/main" id="{42362301-6AF0-FC43-AFB6-2F5B2BCDE2D4}"/>
              </a:ext>
            </a:extLst>
          </p:cNvPr>
          <p:cNvPicPr>
            <a:picLocks noChangeAspect="1"/>
          </p:cNvPicPr>
          <p:nvPr/>
        </p:nvPicPr>
        <p:blipFill>
          <a:blip r:embed="rId2"/>
          <a:stretch>
            <a:fillRect/>
          </a:stretch>
        </p:blipFill>
        <p:spPr>
          <a:xfrm>
            <a:off x="1573306" y="720670"/>
            <a:ext cx="4656418" cy="3736998"/>
          </a:xfrm>
          <a:prstGeom prst="rect">
            <a:avLst/>
          </a:prstGeom>
        </p:spPr>
      </p:pic>
      <p:sp>
        <p:nvSpPr>
          <p:cNvPr id="6" name="Rectangle 5">
            <a:extLst>
              <a:ext uri="{FF2B5EF4-FFF2-40B4-BE49-F238E27FC236}">
                <a16:creationId xmlns:a16="http://schemas.microsoft.com/office/drawing/2014/main" id="{5BD7E1EB-3260-2B43-9A9F-01B80C825834}"/>
              </a:ext>
            </a:extLst>
          </p:cNvPr>
          <p:cNvSpPr/>
          <p:nvPr/>
        </p:nvSpPr>
        <p:spPr>
          <a:xfrm>
            <a:off x="1711132" y="4696364"/>
            <a:ext cx="3570208" cy="307777"/>
          </a:xfrm>
          <a:prstGeom prst="rect">
            <a:avLst/>
          </a:prstGeom>
        </p:spPr>
        <p:txBody>
          <a:bodyPr wrap="none">
            <a:spAutoFit/>
          </a:bodyPr>
          <a:lstStyle/>
          <a:p>
            <a:r>
              <a:rPr lang="en-US" i="1" dirty="0"/>
              <a:t>Includes ES/MS with all content areas only</a:t>
            </a:r>
          </a:p>
        </p:txBody>
      </p:sp>
    </p:spTree>
    <p:extLst>
      <p:ext uri="{BB962C8B-B14F-4D97-AF65-F5344CB8AC3E}">
        <p14:creationId xmlns:p14="http://schemas.microsoft.com/office/powerpoint/2010/main" val="218304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7D4E00-3B44-DE48-8B9E-A82608427725}"/>
              </a:ext>
            </a:extLst>
          </p:cNvPr>
          <p:cNvSpPr>
            <a:spLocks noGrp="1"/>
          </p:cNvSpPr>
          <p:nvPr>
            <p:ph type="body" sz="quarter" idx="13"/>
          </p:nvPr>
        </p:nvSpPr>
        <p:spPr/>
        <p:txBody>
          <a:bodyPr/>
          <a:lstStyle/>
          <a:p>
            <a:r>
              <a:rPr lang="en-US" sz="2800" dirty="0"/>
              <a:t>Comparing Scores – Elementary and Middle</a:t>
            </a:r>
          </a:p>
        </p:txBody>
      </p:sp>
      <p:sp>
        <p:nvSpPr>
          <p:cNvPr id="3" name="Text Placeholder 2">
            <a:extLst>
              <a:ext uri="{FF2B5EF4-FFF2-40B4-BE49-F238E27FC236}">
                <a16:creationId xmlns:a16="http://schemas.microsoft.com/office/drawing/2014/main" id="{3625852D-3924-A546-9F86-0757C8AB225F}"/>
              </a:ext>
            </a:extLst>
          </p:cNvPr>
          <p:cNvSpPr>
            <a:spLocks noGrp="1"/>
          </p:cNvSpPr>
          <p:nvPr>
            <p:ph type="body" sz="quarter" idx="14"/>
          </p:nvPr>
        </p:nvSpPr>
        <p:spPr>
          <a:xfrm>
            <a:off x="291867" y="962818"/>
            <a:ext cx="8294915" cy="3217863"/>
          </a:xfrm>
        </p:spPr>
        <p:txBody>
          <a:bodyPr/>
          <a:lstStyle/>
          <a:p>
            <a:r>
              <a:rPr lang="en-US" dirty="0"/>
              <a:t>Science points were removed and weights were proportionally increased in reading/ language arts and math to compare total scores.</a:t>
            </a:r>
          </a:p>
          <a:p>
            <a:r>
              <a:rPr lang="en-US" dirty="0"/>
              <a:t>In other words, what performance would we observe last year if science was removed? </a:t>
            </a:r>
          </a:p>
        </p:txBody>
      </p:sp>
      <p:sp>
        <p:nvSpPr>
          <p:cNvPr id="4" name="Slide Number Placeholder 3">
            <a:extLst>
              <a:ext uri="{FF2B5EF4-FFF2-40B4-BE49-F238E27FC236}">
                <a16:creationId xmlns:a16="http://schemas.microsoft.com/office/drawing/2014/main" id="{18BFB304-C66A-764A-959D-B176E9855964}"/>
              </a:ext>
            </a:extLst>
          </p:cNvPr>
          <p:cNvSpPr>
            <a:spLocks noGrp="1"/>
          </p:cNvSpPr>
          <p:nvPr>
            <p:ph type="sldNum" idx="12"/>
          </p:nvPr>
        </p:nvSpPr>
        <p:spPr/>
        <p:txBody>
          <a:bodyPr/>
          <a:lstStyle/>
          <a:p>
            <a:fld id="{00000000-1234-1234-1234-123412341234}" type="slidenum">
              <a:rPr lang="en" smtClean="0"/>
              <a:pPr/>
              <a:t>34</a:t>
            </a:fld>
            <a:endParaRPr lang="en" dirty="0"/>
          </a:p>
        </p:txBody>
      </p:sp>
    </p:spTree>
    <p:extLst>
      <p:ext uri="{BB962C8B-B14F-4D97-AF65-F5344CB8AC3E}">
        <p14:creationId xmlns:p14="http://schemas.microsoft.com/office/powerpoint/2010/main" val="136271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37D71B-080E-8847-9A4A-0FD64367C9E2}"/>
              </a:ext>
            </a:extLst>
          </p:cNvPr>
          <p:cNvSpPr>
            <a:spLocks noGrp="1"/>
          </p:cNvSpPr>
          <p:nvPr>
            <p:ph type="body" sz="quarter" idx="13"/>
          </p:nvPr>
        </p:nvSpPr>
        <p:spPr/>
        <p:txBody>
          <a:bodyPr/>
          <a:lstStyle/>
          <a:p>
            <a:r>
              <a:rPr lang="en-US" dirty="0"/>
              <a:t>Comparison of Total Score</a:t>
            </a:r>
          </a:p>
        </p:txBody>
      </p:sp>
      <p:sp>
        <p:nvSpPr>
          <p:cNvPr id="4" name="Slide Number Placeholder 3">
            <a:extLst>
              <a:ext uri="{FF2B5EF4-FFF2-40B4-BE49-F238E27FC236}">
                <a16:creationId xmlns:a16="http://schemas.microsoft.com/office/drawing/2014/main" id="{15681474-9999-E24B-A4E2-88F3A59A7F1A}"/>
              </a:ext>
            </a:extLst>
          </p:cNvPr>
          <p:cNvSpPr>
            <a:spLocks noGrp="1"/>
          </p:cNvSpPr>
          <p:nvPr>
            <p:ph type="sldNum" idx="12"/>
          </p:nvPr>
        </p:nvSpPr>
        <p:spPr/>
        <p:txBody>
          <a:bodyPr/>
          <a:lstStyle/>
          <a:p>
            <a:fld id="{00000000-1234-1234-1234-123412341234}" type="slidenum">
              <a:rPr lang="en" smtClean="0"/>
              <a:pPr/>
              <a:t>35</a:t>
            </a:fld>
            <a:endParaRPr lang="en" dirty="0"/>
          </a:p>
        </p:txBody>
      </p:sp>
      <p:pic>
        <p:nvPicPr>
          <p:cNvPr id="9" name="Picture 8">
            <a:extLst>
              <a:ext uri="{FF2B5EF4-FFF2-40B4-BE49-F238E27FC236}">
                <a16:creationId xmlns:a16="http://schemas.microsoft.com/office/drawing/2014/main" id="{6BC1BE2E-5E02-384E-B94D-E0618DD37A30}"/>
              </a:ext>
            </a:extLst>
          </p:cNvPr>
          <p:cNvPicPr>
            <a:picLocks noChangeAspect="1"/>
          </p:cNvPicPr>
          <p:nvPr/>
        </p:nvPicPr>
        <p:blipFill>
          <a:blip r:embed="rId2"/>
          <a:stretch>
            <a:fillRect/>
          </a:stretch>
        </p:blipFill>
        <p:spPr>
          <a:xfrm>
            <a:off x="458537" y="1245271"/>
            <a:ext cx="3434993" cy="3020092"/>
          </a:xfrm>
          <a:prstGeom prst="rect">
            <a:avLst/>
          </a:prstGeom>
        </p:spPr>
      </p:pic>
      <p:pic>
        <p:nvPicPr>
          <p:cNvPr id="10" name="Picture 9">
            <a:extLst>
              <a:ext uri="{FF2B5EF4-FFF2-40B4-BE49-F238E27FC236}">
                <a16:creationId xmlns:a16="http://schemas.microsoft.com/office/drawing/2014/main" id="{75190C1B-9591-964A-8504-201DD6A7ABDE}"/>
              </a:ext>
            </a:extLst>
          </p:cNvPr>
          <p:cNvPicPr>
            <a:picLocks noChangeAspect="1"/>
          </p:cNvPicPr>
          <p:nvPr/>
        </p:nvPicPr>
        <p:blipFill>
          <a:blip r:embed="rId3"/>
          <a:stretch>
            <a:fillRect/>
          </a:stretch>
        </p:blipFill>
        <p:spPr>
          <a:xfrm>
            <a:off x="4166269" y="1245271"/>
            <a:ext cx="3987800" cy="3200400"/>
          </a:xfrm>
          <a:prstGeom prst="rect">
            <a:avLst/>
          </a:prstGeom>
        </p:spPr>
      </p:pic>
    </p:spTree>
    <p:extLst>
      <p:ext uri="{BB962C8B-B14F-4D97-AF65-F5344CB8AC3E}">
        <p14:creationId xmlns:p14="http://schemas.microsoft.com/office/powerpoint/2010/main" val="1865718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C647A-7E2F-3A4A-9C82-8A1EB17B7BF3}"/>
              </a:ext>
            </a:extLst>
          </p:cNvPr>
          <p:cNvSpPr>
            <a:spLocks noGrp="1"/>
          </p:cNvSpPr>
          <p:nvPr>
            <p:ph type="body" sz="quarter" idx="13"/>
          </p:nvPr>
        </p:nvSpPr>
        <p:spPr/>
        <p:txBody>
          <a:bodyPr/>
          <a:lstStyle/>
          <a:p>
            <a:r>
              <a:rPr lang="en-US" dirty="0"/>
              <a:t>Comparison of Grades</a:t>
            </a:r>
          </a:p>
        </p:txBody>
      </p:sp>
      <p:sp>
        <p:nvSpPr>
          <p:cNvPr id="4" name="Slide Number Placeholder 3">
            <a:extLst>
              <a:ext uri="{FF2B5EF4-FFF2-40B4-BE49-F238E27FC236}">
                <a16:creationId xmlns:a16="http://schemas.microsoft.com/office/drawing/2014/main" id="{AF3A4B8D-2DC0-6243-8DC0-333D71018730}"/>
              </a:ext>
            </a:extLst>
          </p:cNvPr>
          <p:cNvSpPr>
            <a:spLocks noGrp="1"/>
          </p:cNvSpPr>
          <p:nvPr>
            <p:ph type="sldNum" idx="12"/>
          </p:nvPr>
        </p:nvSpPr>
        <p:spPr/>
        <p:txBody>
          <a:bodyPr/>
          <a:lstStyle/>
          <a:p>
            <a:fld id="{00000000-1234-1234-1234-123412341234}" type="slidenum">
              <a:rPr lang="en" smtClean="0"/>
              <a:pPr/>
              <a:t>36</a:t>
            </a:fld>
            <a:endParaRPr lang="en" dirty="0"/>
          </a:p>
        </p:txBody>
      </p:sp>
      <p:pic>
        <p:nvPicPr>
          <p:cNvPr id="5" name="Picture 4">
            <a:extLst>
              <a:ext uri="{FF2B5EF4-FFF2-40B4-BE49-F238E27FC236}">
                <a16:creationId xmlns:a16="http://schemas.microsoft.com/office/drawing/2014/main" id="{4178346A-158A-FE48-8B04-EB602FC78C36}"/>
              </a:ext>
            </a:extLst>
          </p:cNvPr>
          <p:cNvPicPr>
            <a:picLocks noChangeAspect="1"/>
          </p:cNvPicPr>
          <p:nvPr/>
        </p:nvPicPr>
        <p:blipFill>
          <a:blip r:embed="rId2"/>
          <a:stretch>
            <a:fillRect/>
          </a:stretch>
        </p:blipFill>
        <p:spPr>
          <a:xfrm>
            <a:off x="500862" y="738938"/>
            <a:ext cx="4849395" cy="3891871"/>
          </a:xfrm>
          <a:prstGeom prst="rect">
            <a:avLst/>
          </a:prstGeom>
        </p:spPr>
      </p:pic>
      <p:pic>
        <p:nvPicPr>
          <p:cNvPr id="6" name="Picture 5">
            <a:extLst>
              <a:ext uri="{FF2B5EF4-FFF2-40B4-BE49-F238E27FC236}">
                <a16:creationId xmlns:a16="http://schemas.microsoft.com/office/drawing/2014/main" id="{2AECF3FA-B87E-C241-BE9C-EA2CC9600BA9}"/>
              </a:ext>
            </a:extLst>
          </p:cNvPr>
          <p:cNvPicPr>
            <a:picLocks noChangeAspect="1"/>
          </p:cNvPicPr>
          <p:nvPr/>
        </p:nvPicPr>
        <p:blipFill>
          <a:blip r:embed="rId3"/>
          <a:stretch>
            <a:fillRect/>
          </a:stretch>
        </p:blipFill>
        <p:spPr>
          <a:xfrm>
            <a:off x="4572000" y="3169757"/>
            <a:ext cx="4256693" cy="1550548"/>
          </a:xfrm>
          <a:prstGeom prst="rect">
            <a:avLst/>
          </a:prstGeom>
        </p:spPr>
      </p:pic>
    </p:spTree>
    <p:extLst>
      <p:ext uri="{BB962C8B-B14F-4D97-AF65-F5344CB8AC3E}">
        <p14:creationId xmlns:p14="http://schemas.microsoft.com/office/powerpoint/2010/main" val="322810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4B2D22-3D9D-2146-B9B1-6584867E01F4}"/>
              </a:ext>
            </a:extLst>
          </p:cNvPr>
          <p:cNvSpPr>
            <a:spLocks noGrp="1"/>
          </p:cNvSpPr>
          <p:nvPr>
            <p:ph type="body" sz="quarter" idx="13"/>
          </p:nvPr>
        </p:nvSpPr>
        <p:spPr/>
        <p:txBody>
          <a:bodyPr/>
          <a:lstStyle/>
          <a:p>
            <a:r>
              <a:rPr lang="en-US" dirty="0"/>
              <a:t>Option 2: HS Impact</a:t>
            </a:r>
          </a:p>
        </p:txBody>
      </p:sp>
      <p:sp>
        <p:nvSpPr>
          <p:cNvPr id="3" name="Text Placeholder 2">
            <a:extLst>
              <a:ext uri="{FF2B5EF4-FFF2-40B4-BE49-F238E27FC236}">
                <a16:creationId xmlns:a16="http://schemas.microsoft.com/office/drawing/2014/main" id="{295EFB7B-A0F1-1149-85CA-1E6281F6F7B4}"/>
              </a:ext>
            </a:extLst>
          </p:cNvPr>
          <p:cNvSpPr>
            <a:spLocks noGrp="1"/>
          </p:cNvSpPr>
          <p:nvPr>
            <p:ph type="body" sz="quarter" idx="14"/>
          </p:nvPr>
        </p:nvSpPr>
        <p:spPr>
          <a:xfrm>
            <a:off x="311699" y="766582"/>
            <a:ext cx="7447253" cy="985557"/>
          </a:xfrm>
        </p:spPr>
        <p:txBody>
          <a:bodyPr/>
          <a:lstStyle/>
          <a:p>
            <a:pPr marL="0" indent="0">
              <a:buNone/>
            </a:pPr>
            <a:r>
              <a:rPr lang="en-US" sz="1600" dirty="0"/>
              <a:t>		Mean school level proficiency by content area</a:t>
            </a:r>
          </a:p>
        </p:txBody>
      </p:sp>
      <p:sp>
        <p:nvSpPr>
          <p:cNvPr id="4" name="Slide Number Placeholder 3">
            <a:extLst>
              <a:ext uri="{FF2B5EF4-FFF2-40B4-BE49-F238E27FC236}">
                <a16:creationId xmlns:a16="http://schemas.microsoft.com/office/drawing/2014/main" id="{7DEBFBA9-DFF5-3448-8C9F-A6287DC9748C}"/>
              </a:ext>
            </a:extLst>
          </p:cNvPr>
          <p:cNvSpPr>
            <a:spLocks noGrp="1"/>
          </p:cNvSpPr>
          <p:nvPr>
            <p:ph type="sldNum" idx="12"/>
          </p:nvPr>
        </p:nvSpPr>
        <p:spPr/>
        <p:txBody>
          <a:bodyPr/>
          <a:lstStyle/>
          <a:p>
            <a:fld id="{00000000-1234-1234-1234-123412341234}" type="slidenum">
              <a:rPr lang="en" smtClean="0"/>
              <a:pPr/>
              <a:t>37</a:t>
            </a:fld>
            <a:endParaRPr lang="en" dirty="0"/>
          </a:p>
        </p:txBody>
      </p:sp>
      <p:sp>
        <p:nvSpPr>
          <p:cNvPr id="6" name="Rectangle 5">
            <a:extLst>
              <a:ext uri="{FF2B5EF4-FFF2-40B4-BE49-F238E27FC236}">
                <a16:creationId xmlns:a16="http://schemas.microsoft.com/office/drawing/2014/main" id="{34F4A563-43EF-7846-B0CB-8AB1DB1EDDC6}"/>
              </a:ext>
            </a:extLst>
          </p:cNvPr>
          <p:cNvSpPr/>
          <p:nvPr/>
        </p:nvSpPr>
        <p:spPr>
          <a:xfrm>
            <a:off x="1711132" y="4696364"/>
            <a:ext cx="3260829" cy="307777"/>
          </a:xfrm>
          <a:prstGeom prst="rect">
            <a:avLst/>
          </a:prstGeom>
        </p:spPr>
        <p:txBody>
          <a:bodyPr wrap="none">
            <a:spAutoFit/>
          </a:bodyPr>
          <a:lstStyle/>
          <a:p>
            <a:r>
              <a:rPr lang="en-US" i="1" dirty="0"/>
              <a:t>Includes HS with all content areas only</a:t>
            </a:r>
          </a:p>
        </p:txBody>
      </p:sp>
      <p:pic>
        <p:nvPicPr>
          <p:cNvPr id="8" name="Picture 7">
            <a:extLst>
              <a:ext uri="{FF2B5EF4-FFF2-40B4-BE49-F238E27FC236}">
                <a16:creationId xmlns:a16="http://schemas.microsoft.com/office/drawing/2014/main" id="{94DA5ECE-F947-6C45-AC39-2D9EEDEE1A7B}"/>
              </a:ext>
            </a:extLst>
          </p:cNvPr>
          <p:cNvPicPr>
            <a:picLocks noChangeAspect="1"/>
          </p:cNvPicPr>
          <p:nvPr/>
        </p:nvPicPr>
        <p:blipFill>
          <a:blip r:embed="rId2"/>
          <a:stretch>
            <a:fillRect/>
          </a:stretch>
        </p:blipFill>
        <p:spPr>
          <a:xfrm>
            <a:off x="1385047" y="1456824"/>
            <a:ext cx="4975647" cy="2985388"/>
          </a:xfrm>
          <a:prstGeom prst="rect">
            <a:avLst/>
          </a:prstGeom>
        </p:spPr>
      </p:pic>
    </p:spTree>
    <p:extLst>
      <p:ext uri="{BB962C8B-B14F-4D97-AF65-F5344CB8AC3E}">
        <p14:creationId xmlns:p14="http://schemas.microsoft.com/office/powerpoint/2010/main" val="4039716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54E9E-0C46-C24D-8182-BE8C9098A663}"/>
              </a:ext>
            </a:extLst>
          </p:cNvPr>
          <p:cNvSpPr>
            <a:spLocks noGrp="1"/>
          </p:cNvSpPr>
          <p:nvPr>
            <p:ph type="body" sz="quarter" idx="13"/>
          </p:nvPr>
        </p:nvSpPr>
        <p:spPr/>
        <p:txBody>
          <a:bodyPr/>
          <a:lstStyle/>
          <a:p>
            <a:r>
              <a:rPr lang="en-US" dirty="0"/>
              <a:t>Distribution of Proficiency by Content</a:t>
            </a:r>
          </a:p>
        </p:txBody>
      </p:sp>
      <p:sp>
        <p:nvSpPr>
          <p:cNvPr id="4" name="Slide Number Placeholder 3">
            <a:extLst>
              <a:ext uri="{FF2B5EF4-FFF2-40B4-BE49-F238E27FC236}">
                <a16:creationId xmlns:a16="http://schemas.microsoft.com/office/drawing/2014/main" id="{01031E01-3B3C-FA44-A6EC-17363075DAB9}"/>
              </a:ext>
            </a:extLst>
          </p:cNvPr>
          <p:cNvSpPr>
            <a:spLocks noGrp="1"/>
          </p:cNvSpPr>
          <p:nvPr>
            <p:ph type="sldNum" idx="12"/>
          </p:nvPr>
        </p:nvSpPr>
        <p:spPr/>
        <p:txBody>
          <a:bodyPr/>
          <a:lstStyle/>
          <a:p>
            <a:fld id="{00000000-1234-1234-1234-123412341234}" type="slidenum">
              <a:rPr lang="en" smtClean="0"/>
              <a:pPr/>
              <a:t>38</a:t>
            </a:fld>
            <a:endParaRPr lang="en" dirty="0"/>
          </a:p>
        </p:txBody>
      </p:sp>
      <p:sp>
        <p:nvSpPr>
          <p:cNvPr id="6" name="Rectangle 5">
            <a:extLst>
              <a:ext uri="{FF2B5EF4-FFF2-40B4-BE49-F238E27FC236}">
                <a16:creationId xmlns:a16="http://schemas.microsoft.com/office/drawing/2014/main" id="{5BD7E1EB-3260-2B43-9A9F-01B80C825834}"/>
              </a:ext>
            </a:extLst>
          </p:cNvPr>
          <p:cNvSpPr/>
          <p:nvPr/>
        </p:nvSpPr>
        <p:spPr>
          <a:xfrm>
            <a:off x="1711132" y="4696364"/>
            <a:ext cx="3260829" cy="307777"/>
          </a:xfrm>
          <a:prstGeom prst="rect">
            <a:avLst/>
          </a:prstGeom>
        </p:spPr>
        <p:txBody>
          <a:bodyPr wrap="none">
            <a:spAutoFit/>
          </a:bodyPr>
          <a:lstStyle/>
          <a:p>
            <a:r>
              <a:rPr lang="en-US" i="1" dirty="0"/>
              <a:t>Includes HS with all content areas only</a:t>
            </a:r>
          </a:p>
        </p:txBody>
      </p:sp>
      <p:pic>
        <p:nvPicPr>
          <p:cNvPr id="7" name="Picture 6">
            <a:extLst>
              <a:ext uri="{FF2B5EF4-FFF2-40B4-BE49-F238E27FC236}">
                <a16:creationId xmlns:a16="http://schemas.microsoft.com/office/drawing/2014/main" id="{D18E6C68-476F-9747-BF46-77B7AB57BAB1}"/>
              </a:ext>
            </a:extLst>
          </p:cNvPr>
          <p:cNvPicPr>
            <a:picLocks noChangeAspect="1"/>
          </p:cNvPicPr>
          <p:nvPr/>
        </p:nvPicPr>
        <p:blipFill>
          <a:blip r:embed="rId2"/>
          <a:stretch>
            <a:fillRect/>
          </a:stretch>
        </p:blipFill>
        <p:spPr>
          <a:xfrm>
            <a:off x="1711132" y="988968"/>
            <a:ext cx="4360110" cy="3499197"/>
          </a:xfrm>
          <a:prstGeom prst="rect">
            <a:avLst/>
          </a:prstGeom>
        </p:spPr>
      </p:pic>
    </p:spTree>
    <p:extLst>
      <p:ext uri="{BB962C8B-B14F-4D97-AF65-F5344CB8AC3E}">
        <p14:creationId xmlns:p14="http://schemas.microsoft.com/office/powerpoint/2010/main" val="2178767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7D4E00-3B44-DE48-8B9E-A82608427725}"/>
              </a:ext>
            </a:extLst>
          </p:cNvPr>
          <p:cNvSpPr>
            <a:spLocks noGrp="1"/>
          </p:cNvSpPr>
          <p:nvPr>
            <p:ph type="body" sz="quarter" idx="13"/>
          </p:nvPr>
        </p:nvSpPr>
        <p:spPr/>
        <p:txBody>
          <a:bodyPr/>
          <a:lstStyle/>
          <a:p>
            <a:r>
              <a:rPr lang="en-US" dirty="0"/>
              <a:t>Comparing Scores – High Schools</a:t>
            </a:r>
          </a:p>
        </p:txBody>
      </p:sp>
      <p:sp>
        <p:nvSpPr>
          <p:cNvPr id="3" name="Text Placeholder 2">
            <a:extLst>
              <a:ext uri="{FF2B5EF4-FFF2-40B4-BE49-F238E27FC236}">
                <a16:creationId xmlns:a16="http://schemas.microsoft.com/office/drawing/2014/main" id="{3625852D-3924-A546-9F86-0757C8AB225F}"/>
              </a:ext>
            </a:extLst>
          </p:cNvPr>
          <p:cNvSpPr>
            <a:spLocks noGrp="1"/>
          </p:cNvSpPr>
          <p:nvPr>
            <p:ph type="body" sz="quarter" idx="14"/>
          </p:nvPr>
        </p:nvSpPr>
        <p:spPr>
          <a:xfrm>
            <a:off x="291867" y="962818"/>
            <a:ext cx="8294915" cy="3217863"/>
          </a:xfrm>
        </p:spPr>
        <p:txBody>
          <a:bodyPr/>
          <a:lstStyle/>
          <a:p>
            <a:r>
              <a:rPr lang="en-US" dirty="0"/>
              <a:t>Science points were removed and weights were proportionally increased in reading/ language arts, math, and U.S. History to compare total scores.</a:t>
            </a:r>
          </a:p>
          <a:p>
            <a:r>
              <a:rPr lang="en-US" dirty="0"/>
              <a:t>This answers the question, “What performance would we observe last year if science was removed for high schools?” </a:t>
            </a:r>
          </a:p>
        </p:txBody>
      </p:sp>
      <p:sp>
        <p:nvSpPr>
          <p:cNvPr id="4" name="Slide Number Placeholder 3">
            <a:extLst>
              <a:ext uri="{FF2B5EF4-FFF2-40B4-BE49-F238E27FC236}">
                <a16:creationId xmlns:a16="http://schemas.microsoft.com/office/drawing/2014/main" id="{18BFB304-C66A-764A-959D-B176E9855964}"/>
              </a:ext>
            </a:extLst>
          </p:cNvPr>
          <p:cNvSpPr>
            <a:spLocks noGrp="1"/>
          </p:cNvSpPr>
          <p:nvPr>
            <p:ph type="sldNum" idx="12"/>
          </p:nvPr>
        </p:nvSpPr>
        <p:spPr/>
        <p:txBody>
          <a:bodyPr/>
          <a:lstStyle/>
          <a:p>
            <a:fld id="{00000000-1234-1234-1234-123412341234}" type="slidenum">
              <a:rPr lang="en" smtClean="0"/>
              <a:pPr/>
              <a:t>39</a:t>
            </a:fld>
            <a:endParaRPr lang="en" dirty="0"/>
          </a:p>
        </p:txBody>
      </p:sp>
    </p:spTree>
    <p:extLst>
      <p:ext uri="{BB962C8B-B14F-4D97-AF65-F5344CB8AC3E}">
        <p14:creationId xmlns:p14="http://schemas.microsoft.com/office/powerpoint/2010/main" val="8988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D08566EF-9BD0-2144-8D55-0DE38D33785A}" type="slidenum">
              <a:rPr lang="en-US" smtClean="0"/>
              <a:t>4</a:t>
            </a:fld>
            <a:endParaRPr lang="en-US" dirty="0"/>
          </a:p>
        </p:txBody>
      </p:sp>
      <p:sp>
        <p:nvSpPr>
          <p:cNvPr id="9" name="Text Placeholder 8"/>
          <p:cNvSpPr>
            <a:spLocks noGrp="1"/>
          </p:cNvSpPr>
          <p:nvPr>
            <p:ph type="body" sz="quarter" idx="13"/>
          </p:nvPr>
        </p:nvSpPr>
        <p:spPr/>
        <p:txBody>
          <a:bodyPr/>
          <a:lstStyle/>
          <a:p>
            <a:r>
              <a:rPr lang="en-US" dirty="0"/>
              <a:t>Welcome and Introductions</a:t>
            </a:r>
          </a:p>
        </p:txBody>
      </p:sp>
      <p:graphicFrame>
        <p:nvGraphicFramePr>
          <p:cNvPr id="3" name="Table 2">
            <a:extLst>
              <a:ext uri="{FF2B5EF4-FFF2-40B4-BE49-F238E27FC236}">
                <a16:creationId xmlns:a16="http://schemas.microsoft.com/office/drawing/2014/main" id="{90DC0121-1579-4A11-A19C-3C99D34DE1B2}"/>
              </a:ext>
            </a:extLst>
          </p:cNvPr>
          <p:cNvGraphicFramePr>
            <a:graphicFrameLocks noGrp="1"/>
          </p:cNvGraphicFramePr>
          <p:nvPr>
            <p:extLst>
              <p:ext uri="{D42A27DB-BD31-4B8C-83A1-F6EECF244321}">
                <p14:modId xmlns:p14="http://schemas.microsoft.com/office/powerpoint/2010/main" val="4185917245"/>
              </p:ext>
            </p:extLst>
          </p:nvPr>
        </p:nvGraphicFramePr>
        <p:xfrm>
          <a:off x="484909" y="710344"/>
          <a:ext cx="7702649" cy="3862251"/>
        </p:xfrm>
        <a:graphic>
          <a:graphicData uri="http://schemas.openxmlformats.org/drawingml/2006/table">
            <a:tbl>
              <a:tblPr/>
              <a:tblGrid>
                <a:gridCol w="1055786">
                  <a:extLst>
                    <a:ext uri="{9D8B030D-6E8A-4147-A177-3AD203B41FA5}">
                      <a16:colId xmlns:a16="http://schemas.microsoft.com/office/drawing/2014/main" val="3242686949"/>
                    </a:ext>
                  </a:extLst>
                </a:gridCol>
                <a:gridCol w="1285305">
                  <a:extLst>
                    <a:ext uri="{9D8B030D-6E8A-4147-A177-3AD203B41FA5}">
                      <a16:colId xmlns:a16="http://schemas.microsoft.com/office/drawing/2014/main" val="3635282173"/>
                    </a:ext>
                  </a:extLst>
                </a:gridCol>
                <a:gridCol w="2680779">
                  <a:extLst>
                    <a:ext uri="{9D8B030D-6E8A-4147-A177-3AD203B41FA5}">
                      <a16:colId xmlns:a16="http://schemas.microsoft.com/office/drawing/2014/main" val="2344361459"/>
                    </a:ext>
                  </a:extLst>
                </a:gridCol>
                <a:gridCol w="2680779">
                  <a:extLst>
                    <a:ext uri="{9D8B030D-6E8A-4147-A177-3AD203B41FA5}">
                      <a16:colId xmlns:a16="http://schemas.microsoft.com/office/drawing/2014/main" val="3265242839"/>
                    </a:ext>
                  </a:extLst>
                </a:gridCol>
              </a:tblGrid>
              <a:tr h="155676">
                <a:tc>
                  <a:txBody>
                    <a:bodyPr/>
                    <a:lstStyle/>
                    <a:p>
                      <a:pPr algn="l" fontAlgn="b"/>
                      <a:r>
                        <a:rPr lang="en-US" sz="900" b="1" i="0" u="none" strike="noStrike">
                          <a:solidFill>
                            <a:srgbClr val="000000"/>
                          </a:solidFill>
                          <a:effectLst/>
                          <a:latin typeface="+mj-lt"/>
                        </a:rPr>
                        <a:t>First Name: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Last Name: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0" u="none" strike="noStrike">
                          <a:solidFill>
                            <a:srgbClr val="000000"/>
                          </a:solidFill>
                          <a:effectLst/>
                          <a:latin typeface="+mj-lt"/>
                        </a:rPr>
                        <a:t>Position: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010431"/>
                  </a:ext>
                </a:extLst>
              </a:tr>
              <a:tr h="148263">
                <a:tc>
                  <a:txBody>
                    <a:bodyPr/>
                    <a:lstStyle/>
                    <a:p>
                      <a:pPr algn="l" fontAlgn="b"/>
                      <a:r>
                        <a:rPr lang="en-US" sz="900" b="0" i="0" u="none" strike="noStrike">
                          <a:solidFill>
                            <a:srgbClr val="000000"/>
                          </a:solidFill>
                          <a:effectLst/>
                          <a:latin typeface="+mj-lt"/>
                        </a:rPr>
                        <a:t>Richard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Baliko</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Noxubee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517869"/>
                  </a:ext>
                </a:extLst>
              </a:tr>
              <a:tr h="148263">
                <a:tc>
                  <a:txBody>
                    <a:bodyPr/>
                    <a:lstStyle/>
                    <a:p>
                      <a:pPr algn="l" fontAlgn="b"/>
                      <a:r>
                        <a:rPr lang="en-US" sz="900" b="0" i="0" u="none" strike="noStrike">
                          <a:solidFill>
                            <a:srgbClr val="000000"/>
                          </a:solidFill>
                          <a:effectLst/>
                          <a:latin typeface="+mj-lt"/>
                        </a:rPr>
                        <a:t>Stacy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Baudoin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Pearl River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2168156"/>
                  </a:ext>
                </a:extLst>
              </a:tr>
              <a:tr h="148263">
                <a:tc>
                  <a:txBody>
                    <a:bodyPr/>
                    <a:lstStyle/>
                    <a:p>
                      <a:pPr algn="l" fontAlgn="b"/>
                      <a:r>
                        <a:rPr lang="en-US" sz="900" b="0" i="0" u="none" strike="noStrike">
                          <a:solidFill>
                            <a:srgbClr val="000000"/>
                          </a:solidFill>
                          <a:effectLst/>
                          <a:latin typeface="+mj-lt"/>
                        </a:rPr>
                        <a:t>Kimberly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Blunt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Columbus Municipal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Principal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86182"/>
                  </a:ext>
                </a:extLst>
              </a:tr>
              <a:tr h="148263">
                <a:tc>
                  <a:txBody>
                    <a:bodyPr/>
                    <a:lstStyle/>
                    <a:p>
                      <a:pPr algn="l" fontAlgn="b"/>
                      <a:r>
                        <a:rPr lang="en-US" sz="900" b="0" i="0" u="none" strike="noStrike">
                          <a:solidFill>
                            <a:srgbClr val="000000"/>
                          </a:solidFill>
                          <a:effectLst/>
                          <a:latin typeface="+mj-lt"/>
                        </a:rPr>
                        <a:t>Lisa</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Bramuchi</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Cleveland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Asst. Supt.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548264"/>
                  </a:ext>
                </a:extLst>
              </a:tr>
              <a:tr h="148263">
                <a:tc>
                  <a:txBody>
                    <a:bodyPr/>
                    <a:lstStyle/>
                    <a:p>
                      <a:pPr algn="l" fontAlgn="b"/>
                      <a:r>
                        <a:rPr lang="en-US" sz="900" b="0" i="0" u="none" strike="noStrike">
                          <a:solidFill>
                            <a:srgbClr val="000000"/>
                          </a:solidFill>
                          <a:effectLst/>
                          <a:latin typeface="+mj-lt"/>
                        </a:rPr>
                        <a:t>Ken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Byars</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Amory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9926016"/>
                  </a:ext>
                </a:extLst>
              </a:tr>
              <a:tr h="148263">
                <a:tc>
                  <a:txBody>
                    <a:bodyPr/>
                    <a:lstStyle/>
                    <a:p>
                      <a:pPr algn="l" fontAlgn="b"/>
                      <a:r>
                        <a:rPr lang="en-US" sz="900" b="0" i="0" u="none" strike="noStrike">
                          <a:solidFill>
                            <a:srgbClr val="000000"/>
                          </a:solidFill>
                          <a:effectLst/>
                          <a:latin typeface="+mj-lt"/>
                        </a:rPr>
                        <a:t>Tiffany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Fisher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Meridian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2155852"/>
                  </a:ext>
                </a:extLst>
              </a:tr>
              <a:tr h="148263">
                <a:tc>
                  <a:txBody>
                    <a:bodyPr/>
                    <a:lstStyle/>
                    <a:p>
                      <a:pPr algn="l" fontAlgn="b"/>
                      <a:r>
                        <a:rPr lang="en-US" sz="900" b="0" i="0" u="none" strike="noStrike">
                          <a:solidFill>
                            <a:srgbClr val="000000"/>
                          </a:solidFill>
                          <a:effectLst/>
                          <a:latin typeface="+mj-lt"/>
                        </a:rPr>
                        <a:t>Steven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Hampton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Lamar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Director of Research and Accountability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231258"/>
                  </a:ext>
                </a:extLst>
              </a:tr>
              <a:tr h="148263">
                <a:tc>
                  <a:txBody>
                    <a:bodyPr/>
                    <a:lstStyle/>
                    <a:p>
                      <a:pPr algn="l" fontAlgn="b"/>
                      <a:r>
                        <a:rPr lang="en-US" sz="900" b="0" i="0" u="none" strike="noStrike">
                          <a:solidFill>
                            <a:srgbClr val="000000"/>
                          </a:solidFill>
                          <a:effectLst/>
                          <a:latin typeface="+mj-lt"/>
                        </a:rPr>
                        <a:t>Tracy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Jackson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Greenville Public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Academic Director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212091"/>
                  </a:ext>
                </a:extLst>
              </a:tr>
              <a:tr h="148263">
                <a:tc>
                  <a:txBody>
                    <a:bodyPr/>
                    <a:lstStyle/>
                    <a:p>
                      <a:pPr algn="l" fontAlgn="b"/>
                      <a:r>
                        <a:rPr lang="en-US" sz="900" b="0" i="0" u="none" strike="noStrike">
                          <a:solidFill>
                            <a:srgbClr val="000000"/>
                          </a:solidFill>
                          <a:effectLst/>
                          <a:latin typeface="+mj-lt"/>
                        </a:rPr>
                        <a:t>Ryan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Kuykendall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DeSoto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Director of Accountability &amp; Research</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8675769"/>
                  </a:ext>
                </a:extLst>
              </a:tr>
              <a:tr h="148263">
                <a:tc>
                  <a:txBody>
                    <a:bodyPr/>
                    <a:lstStyle/>
                    <a:p>
                      <a:pPr algn="l" fontAlgn="b"/>
                      <a:r>
                        <a:rPr lang="en-US" sz="900" b="0" i="0" u="none" strike="noStrike">
                          <a:solidFill>
                            <a:srgbClr val="000000"/>
                          </a:solidFill>
                          <a:effectLst/>
                          <a:latin typeface="+mj-lt"/>
                        </a:rPr>
                        <a:t>Delesicia</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Martin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Hinds County School District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6719683"/>
                  </a:ext>
                </a:extLst>
              </a:tr>
              <a:tr h="148263">
                <a:tc>
                  <a:txBody>
                    <a:bodyPr/>
                    <a:lstStyle/>
                    <a:p>
                      <a:pPr algn="l" fontAlgn="b"/>
                      <a:r>
                        <a:rPr lang="en-US" sz="900" b="0" i="0" u="none" strike="noStrike">
                          <a:solidFill>
                            <a:srgbClr val="000000"/>
                          </a:solidFill>
                          <a:effectLst/>
                          <a:latin typeface="+mj-lt"/>
                        </a:rPr>
                        <a:t>Aldo</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Moran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Ocean Springs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Assistant Principal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807187"/>
                  </a:ext>
                </a:extLst>
              </a:tr>
              <a:tr h="148263">
                <a:tc>
                  <a:txBody>
                    <a:bodyPr/>
                    <a:lstStyle/>
                    <a:p>
                      <a:pPr algn="l" fontAlgn="b"/>
                      <a:r>
                        <a:rPr lang="en-US" sz="900" b="0" i="0" u="none" strike="noStrike">
                          <a:solidFill>
                            <a:srgbClr val="000000"/>
                          </a:solidFill>
                          <a:effectLst/>
                          <a:latin typeface="+mj-lt"/>
                        </a:rPr>
                        <a:t>Howard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Savage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Quitman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Administrator of the Year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506"/>
                  </a:ext>
                </a:extLst>
              </a:tr>
              <a:tr h="148263">
                <a:tc>
                  <a:txBody>
                    <a:bodyPr/>
                    <a:lstStyle/>
                    <a:p>
                      <a:pPr algn="l" fontAlgn="b"/>
                      <a:r>
                        <a:rPr lang="en-US" sz="900" b="0" i="0" u="none" strike="noStrike">
                          <a:solidFill>
                            <a:srgbClr val="000000"/>
                          </a:solidFill>
                          <a:effectLst/>
                          <a:latin typeface="+mj-lt"/>
                        </a:rPr>
                        <a:t>Heather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Todd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Marshall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9921063"/>
                  </a:ext>
                </a:extLst>
              </a:tr>
              <a:tr h="148263">
                <a:tc>
                  <a:txBody>
                    <a:bodyPr/>
                    <a:lstStyle/>
                    <a:p>
                      <a:pPr algn="l" fontAlgn="b"/>
                      <a:r>
                        <a:rPr lang="en-US" sz="900" b="0" i="0" u="none" strike="noStrike">
                          <a:solidFill>
                            <a:srgbClr val="000000"/>
                          </a:solidFill>
                          <a:effectLst/>
                          <a:latin typeface="+mj-lt"/>
                        </a:rPr>
                        <a:t>Benjamin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Torrey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Holmes County Consolidated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Coordinator of Testing &amp; Accountability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329042"/>
                  </a:ext>
                </a:extLst>
              </a:tr>
              <a:tr h="148263">
                <a:tc>
                  <a:txBody>
                    <a:bodyPr/>
                    <a:lstStyle/>
                    <a:p>
                      <a:pPr algn="l" fontAlgn="b"/>
                      <a:r>
                        <a:rPr lang="en-US" sz="900" b="0" i="0" u="none" strike="noStrike">
                          <a:solidFill>
                            <a:srgbClr val="000000"/>
                          </a:solidFill>
                          <a:effectLst/>
                          <a:latin typeface="+mj-lt"/>
                        </a:rPr>
                        <a:t>Shannon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Vincent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Moss Point School District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Superintendent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274341"/>
                  </a:ext>
                </a:extLst>
              </a:tr>
              <a:tr h="148263">
                <a:tc>
                  <a:txBody>
                    <a:bodyPr/>
                    <a:lstStyle/>
                    <a:p>
                      <a:pPr algn="l" fontAlgn="b"/>
                      <a:r>
                        <a:rPr lang="en-US" sz="900" b="0" i="0" u="none" strike="noStrike">
                          <a:solidFill>
                            <a:srgbClr val="000000"/>
                          </a:solidFill>
                          <a:effectLst/>
                          <a:latin typeface="+mj-lt"/>
                        </a:rPr>
                        <a:t>Tim</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Martin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Clinton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Superintendent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8825"/>
                  </a:ext>
                </a:extLst>
              </a:tr>
              <a:tr h="148263">
                <a:tc>
                  <a:txBody>
                    <a:bodyPr/>
                    <a:lstStyle/>
                    <a:p>
                      <a:pPr algn="l" fontAlgn="b"/>
                      <a:r>
                        <a:rPr lang="en-US" sz="900" b="0" i="0" u="none" strike="noStrike">
                          <a:solidFill>
                            <a:srgbClr val="000000"/>
                          </a:solidFill>
                          <a:effectLst/>
                          <a:latin typeface="+mj-lt"/>
                        </a:rPr>
                        <a:t>Michael</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Lindsay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Gulfport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Commission on School Accreditation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219308"/>
                  </a:ext>
                </a:extLst>
              </a:tr>
              <a:tr h="148263">
                <a:tc>
                  <a:txBody>
                    <a:bodyPr/>
                    <a:lstStyle/>
                    <a:p>
                      <a:pPr algn="l" fontAlgn="b"/>
                      <a:r>
                        <a:rPr lang="en-US" sz="900" b="0" i="0" u="none" strike="noStrike">
                          <a:solidFill>
                            <a:srgbClr val="000000"/>
                          </a:solidFill>
                          <a:effectLst/>
                          <a:latin typeface="+mj-lt"/>
                        </a:rPr>
                        <a:t>Whitney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Drewrey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Lafayette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Teacher of the Year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292557"/>
                  </a:ext>
                </a:extLst>
              </a:tr>
              <a:tr h="148263">
                <a:tc>
                  <a:txBody>
                    <a:bodyPr/>
                    <a:lstStyle/>
                    <a:p>
                      <a:pPr algn="l" fontAlgn="b"/>
                      <a:r>
                        <a:rPr lang="en-US" sz="900" b="0" i="0" u="none" strike="noStrike">
                          <a:solidFill>
                            <a:srgbClr val="000000"/>
                          </a:solidFill>
                          <a:effectLst/>
                          <a:latin typeface="+mj-lt"/>
                        </a:rPr>
                        <a:t>Matt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Thompson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Union County School District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K-12 Subcommittee Member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9644219"/>
                  </a:ext>
                </a:extLst>
              </a:tr>
              <a:tr h="148263">
                <a:tc>
                  <a:txBody>
                    <a:bodyPr/>
                    <a:lstStyle/>
                    <a:p>
                      <a:pPr algn="l" fontAlgn="b"/>
                      <a:r>
                        <a:rPr lang="en-US" sz="900" b="0" i="0" u="none" strike="noStrike">
                          <a:solidFill>
                            <a:srgbClr val="000000"/>
                          </a:solidFill>
                          <a:effectLst/>
                          <a:latin typeface="+mj-lt"/>
                        </a:rPr>
                        <a:t>Rosemary</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Aultman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State Board of Education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Board Member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838292"/>
                  </a:ext>
                </a:extLst>
              </a:tr>
              <a:tr h="148263">
                <a:tc>
                  <a:txBody>
                    <a:bodyPr/>
                    <a:lstStyle/>
                    <a:p>
                      <a:pPr algn="l" fontAlgn="b"/>
                      <a:r>
                        <a:rPr lang="en-US" sz="900" b="0" i="0" u="none" strike="noStrike">
                          <a:solidFill>
                            <a:srgbClr val="000000"/>
                          </a:solidFill>
                          <a:effectLst/>
                          <a:latin typeface="+mj-lt"/>
                        </a:rPr>
                        <a:t>Chris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Domaleski</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Center for Assessment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External Facilitator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863566"/>
                  </a:ext>
                </a:extLst>
              </a:tr>
              <a:tr h="148263">
                <a:tc>
                  <a:txBody>
                    <a:bodyPr/>
                    <a:lstStyle/>
                    <a:p>
                      <a:pPr algn="l" fontAlgn="b"/>
                      <a:r>
                        <a:rPr lang="en-US" sz="900" b="0" i="0" u="none" strike="noStrike">
                          <a:solidFill>
                            <a:srgbClr val="000000"/>
                          </a:solidFill>
                          <a:effectLst/>
                          <a:latin typeface="+mj-lt"/>
                        </a:rPr>
                        <a:t>Christy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Hovanetz</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Foundation for Excellence in Education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External Expert</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659892"/>
                  </a:ext>
                </a:extLst>
              </a:tr>
              <a:tr h="148263">
                <a:tc>
                  <a:txBody>
                    <a:bodyPr/>
                    <a:lstStyle/>
                    <a:p>
                      <a:pPr algn="l" fontAlgn="b"/>
                      <a:r>
                        <a:rPr lang="en-US" sz="900" b="0" i="0" u="none" strike="noStrike">
                          <a:solidFill>
                            <a:srgbClr val="000000"/>
                          </a:solidFill>
                          <a:effectLst/>
                          <a:latin typeface="+mj-lt"/>
                        </a:rPr>
                        <a:t>Deborah</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Donovan</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Data Analytics and Reporting</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044412"/>
                  </a:ext>
                </a:extLst>
              </a:tr>
              <a:tr h="148263">
                <a:tc>
                  <a:txBody>
                    <a:bodyPr/>
                    <a:lstStyle/>
                    <a:p>
                      <a:pPr algn="l" fontAlgn="b"/>
                      <a:r>
                        <a:rPr lang="en-US" sz="900" b="0" i="0" u="none" strike="noStrike">
                          <a:solidFill>
                            <a:srgbClr val="000000"/>
                          </a:solidFill>
                          <a:effectLst/>
                          <a:latin typeface="+mj-lt"/>
                        </a:rPr>
                        <a:t>Paula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Vanderford</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Chief Accountability Officer</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9455390"/>
                  </a:ext>
                </a:extLst>
              </a:tr>
              <a:tr h="148263">
                <a:tc>
                  <a:txBody>
                    <a:bodyPr/>
                    <a:lstStyle/>
                    <a:p>
                      <a:pPr algn="l" fontAlgn="b"/>
                      <a:r>
                        <a:rPr lang="en-US" sz="900" b="0" i="0" u="none" strike="noStrike">
                          <a:solidFill>
                            <a:srgbClr val="000000"/>
                          </a:solidFill>
                          <a:effectLst/>
                          <a:latin typeface="+mj-lt"/>
                        </a:rPr>
                        <a:t>Alan </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Burrow</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mj-lt"/>
                        </a:rPr>
                        <a:t>MDE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dirty="0">
                          <a:solidFill>
                            <a:srgbClr val="000000"/>
                          </a:solidFill>
                          <a:effectLst/>
                          <a:latin typeface="+mj-lt"/>
                        </a:rPr>
                        <a:t>Director of District and School Performance</a:t>
                      </a:r>
                    </a:p>
                  </a:txBody>
                  <a:tcPr marL="6557" marR="6557" marT="655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3047197"/>
                  </a:ext>
                </a:extLst>
              </a:tr>
            </a:tbl>
          </a:graphicData>
        </a:graphic>
      </p:graphicFrame>
    </p:spTree>
    <p:extLst>
      <p:ext uri="{BB962C8B-B14F-4D97-AF65-F5344CB8AC3E}">
        <p14:creationId xmlns:p14="http://schemas.microsoft.com/office/powerpoint/2010/main" val="3963900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37D71B-080E-8847-9A4A-0FD64367C9E2}"/>
              </a:ext>
            </a:extLst>
          </p:cNvPr>
          <p:cNvSpPr>
            <a:spLocks noGrp="1"/>
          </p:cNvSpPr>
          <p:nvPr>
            <p:ph type="body" sz="quarter" idx="13"/>
          </p:nvPr>
        </p:nvSpPr>
        <p:spPr/>
        <p:txBody>
          <a:bodyPr/>
          <a:lstStyle/>
          <a:p>
            <a:r>
              <a:rPr lang="en-US" dirty="0"/>
              <a:t>Comparison of Total Score</a:t>
            </a:r>
          </a:p>
        </p:txBody>
      </p:sp>
      <p:sp>
        <p:nvSpPr>
          <p:cNvPr id="4" name="Slide Number Placeholder 3">
            <a:extLst>
              <a:ext uri="{FF2B5EF4-FFF2-40B4-BE49-F238E27FC236}">
                <a16:creationId xmlns:a16="http://schemas.microsoft.com/office/drawing/2014/main" id="{15681474-9999-E24B-A4E2-88F3A59A7F1A}"/>
              </a:ext>
            </a:extLst>
          </p:cNvPr>
          <p:cNvSpPr>
            <a:spLocks noGrp="1"/>
          </p:cNvSpPr>
          <p:nvPr>
            <p:ph type="sldNum" idx="12"/>
          </p:nvPr>
        </p:nvSpPr>
        <p:spPr/>
        <p:txBody>
          <a:bodyPr/>
          <a:lstStyle/>
          <a:p>
            <a:fld id="{00000000-1234-1234-1234-123412341234}" type="slidenum">
              <a:rPr lang="en" smtClean="0"/>
              <a:pPr/>
              <a:t>40</a:t>
            </a:fld>
            <a:endParaRPr lang="en" dirty="0"/>
          </a:p>
        </p:txBody>
      </p:sp>
      <p:pic>
        <p:nvPicPr>
          <p:cNvPr id="7" name="Picture 6">
            <a:extLst>
              <a:ext uri="{FF2B5EF4-FFF2-40B4-BE49-F238E27FC236}">
                <a16:creationId xmlns:a16="http://schemas.microsoft.com/office/drawing/2014/main" id="{5A57F13B-415E-EA43-B655-6E6BBAABC127}"/>
              </a:ext>
            </a:extLst>
          </p:cNvPr>
          <p:cNvPicPr>
            <a:picLocks noChangeAspect="1"/>
          </p:cNvPicPr>
          <p:nvPr/>
        </p:nvPicPr>
        <p:blipFill>
          <a:blip r:embed="rId2"/>
          <a:stretch>
            <a:fillRect/>
          </a:stretch>
        </p:blipFill>
        <p:spPr>
          <a:xfrm>
            <a:off x="252881" y="1343862"/>
            <a:ext cx="3780520" cy="2642602"/>
          </a:xfrm>
          <a:prstGeom prst="rect">
            <a:avLst/>
          </a:prstGeom>
        </p:spPr>
      </p:pic>
      <p:pic>
        <p:nvPicPr>
          <p:cNvPr id="8" name="Picture 7">
            <a:extLst>
              <a:ext uri="{FF2B5EF4-FFF2-40B4-BE49-F238E27FC236}">
                <a16:creationId xmlns:a16="http://schemas.microsoft.com/office/drawing/2014/main" id="{2C0984FE-D66F-0A41-9C7A-74AA5984E44D}"/>
              </a:ext>
            </a:extLst>
          </p:cNvPr>
          <p:cNvPicPr>
            <a:picLocks noChangeAspect="1"/>
          </p:cNvPicPr>
          <p:nvPr/>
        </p:nvPicPr>
        <p:blipFill>
          <a:blip r:embed="rId3"/>
          <a:stretch>
            <a:fillRect/>
          </a:stretch>
        </p:blipFill>
        <p:spPr>
          <a:xfrm>
            <a:off x="4166268" y="1064963"/>
            <a:ext cx="3987800" cy="3200400"/>
          </a:xfrm>
          <a:prstGeom prst="rect">
            <a:avLst/>
          </a:prstGeom>
        </p:spPr>
      </p:pic>
    </p:spTree>
    <p:extLst>
      <p:ext uri="{BB962C8B-B14F-4D97-AF65-F5344CB8AC3E}">
        <p14:creationId xmlns:p14="http://schemas.microsoft.com/office/powerpoint/2010/main" val="3299795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7C647A-7E2F-3A4A-9C82-8A1EB17B7BF3}"/>
              </a:ext>
            </a:extLst>
          </p:cNvPr>
          <p:cNvSpPr>
            <a:spLocks noGrp="1"/>
          </p:cNvSpPr>
          <p:nvPr>
            <p:ph type="body" sz="quarter" idx="13"/>
          </p:nvPr>
        </p:nvSpPr>
        <p:spPr/>
        <p:txBody>
          <a:bodyPr/>
          <a:lstStyle/>
          <a:p>
            <a:r>
              <a:rPr lang="en-US" dirty="0"/>
              <a:t>Comparison of Grades</a:t>
            </a:r>
          </a:p>
        </p:txBody>
      </p:sp>
      <p:sp>
        <p:nvSpPr>
          <p:cNvPr id="4" name="Slide Number Placeholder 3">
            <a:extLst>
              <a:ext uri="{FF2B5EF4-FFF2-40B4-BE49-F238E27FC236}">
                <a16:creationId xmlns:a16="http://schemas.microsoft.com/office/drawing/2014/main" id="{AF3A4B8D-2DC0-6243-8DC0-333D71018730}"/>
              </a:ext>
            </a:extLst>
          </p:cNvPr>
          <p:cNvSpPr>
            <a:spLocks noGrp="1"/>
          </p:cNvSpPr>
          <p:nvPr>
            <p:ph type="sldNum" idx="12"/>
          </p:nvPr>
        </p:nvSpPr>
        <p:spPr/>
        <p:txBody>
          <a:bodyPr/>
          <a:lstStyle/>
          <a:p>
            <a:fld id="{00000000-1234-1234-1234-123412341234}" type="slidenum">
              <a:rPr lang="en" smtClean="0"/>
              <a:pPr/>
              <a:t>41</a:t>
            </a:fld>
            <a:endParaRPr lang="en" dirty="0"/>
          </a:p>
        </p:txBody>
      </p:sp>
      <p:pic>
        <p:nvPicPr>
          <p:cNvPr id="7" name="Picture 6">
            <a:extLst>
              <a:ext uri="{FF2B5EF4-FFF2-40B4-BE49-F238E27FC236}">
                <a16:creationId xmlns:a16="http://schemas.microsoft.com/office/drawing/2014/main" id="{4D47FF86-D995-6E48-95BE-57E752D0874B}"/>
              </a:ext>
            </a:extLst>
          </p:cNvPr>
          <p:cNvPicPr>
            <a:picLocks noChangeAspect="1"/>
          </p:cNvPicPr>
          <p:nvPr/>
        </p:nvPicPr>
        <p:blipFill>
          <a:blip r:embed="rId2"/>
          <a:stretch>
            <a:fillRect/>
          </a:stretch>
        </p:blipFill>
        <p:spPr>
          <a:xfrm>
            <a:off x="251993" y="827171"/>
            <a:ext cx="4528553" cy="3634380"/>
          </a:xfrm>
          <a:prstGeom prst="rect">
            <a:avLst/>
          </a:prstGeom>
        </p:spPr>
      </p:pic>
      <p:pic>
        <p:nvPicPr>
          <p:cNvPr id="8" name="Picture 7">
            <a:extLst>
              <a:ext uri="{FF2B5EF4-FFF2-40B4-BE49-F238E27FC236}">
                <a16:creationId xmlns:a16="http://schemas.microsoft.com/office/drawing/2014/main" id="{01B1222F-E2F2-DA4D-A64E-EC1AC8BE79A7}"/>
              </a:ext>
            </a:extLst>
          </p:cNvPr>
          <p:cNvPicPr>
            <a:picLocks noChangeAspect="1"/>
          </p:cNvPicPr>
          <p:nvPr/>
        </p:nvPicPr>
        <p:blipFill>
          <a:blip r:embed="rId3"/>
          <a:stretch>
            <a:fillRect/>
          </a:stretch>
        </p:blipFill>
        <p:spPr>
          <a:xfrm>
            <a:off x="4061301" y="2987013"/>
            <a:ext cx="4505649" cy="1641233"/>
          </a:xfrm>
          <a:prstGeom prst="rect">
            <a:avLst/>
          </a:prstGeom>
        </p:spPr>
      </p:pic>
    </p:spTree>
    <p:extLst>
      <p:ext uri="{BB962C8B-B14F-4D97-AF65-F5344CB8AC3E}">
        <p14:creationId xmlns:p14="http://schemas.microsoft.com/office/powerpoint/2010/main" val="262309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99B45F-5586-CF43-AB71-32EC28585693}"/>
              </a:ext>
            </a:extLst>
          </p:cNvPr>
          <p:cNvSpPr>
            <a:spLocks noGrp="1"/>
          </p:cNvSpPr>
          <p:nvPr>
            <p:ph type="body" sz="quarter" idx="13"/>
          </p:nvPr>
        </p:nvSpPr>
        <p:spPr/>
        <p:txBody>
          <a:bodyPr/>
          <a:lstStyle/>
          <a:p>
            <a:r>
              <a:rPr lang="en-US" dirty="0"/>
              <a:t>Option 3: Produce Transitional Score</a:t>
            </a:r>
          </a:p>
        </p:txBody>
      </p:sp>
      <p:sp>
        <p:nvSpPr>
          <p:cNvPr id="3" name="Text Placeholder 2">
            <a:extLst>
              <a:ext uri="{FF2B5EF4-FFF2-40B4-BE49-F238E27FC236}">
                <a16:creationId xmlns:a16="http://schemas.microsoft.com/office/drawing/2014/main" id="{2CB67B18-2C89-694A-B542-742BD38EC313}"/>
              </a:ext>
            </a:extLst>
          </p:cNvPr>
          <p:cNvSpPr>
            <a:spLocks noGrp="1"/>
          </p:cNvSpPr>
          <p:nvPr>
            <p:ph type="body" sz="quarter" idx="14"/>
          </p:nvPr>
        </p:nvSpPr>
        <p:spPr>
          <a:xfrm>
            <a:off x="311700" y="839703"/>
            <a:ext cx="8294915" cy="3217863"/>
          </a:xfrm>
        </p:spPr>
        <p:txBody>
          <a:bodyPr/>
          <a:lstStyle/>
          <a:p>
            <a:r>
              <a:rPr lang="en-US" dirty="0"/>
              <a:t>A third option is to make adjustments to the model to estimate what score would likely be produced if the ‘old’ science standards were still in place.</a:t>
            </a:r>
          </a:p>
          <a:p>
            <a:r>
              <a:rPr lang="en-US" dirty="0"/>
              <a:t>Option 3B: It is also possible to give schools and districts the higher of the transitional score or the old score. This would reward schools that perform well on the new science test.  </a:t>
            </a:r>
            <a:endParaRPr lang="en-US" sz="1800" dirty="0"/>
          </a:p>
          <a:p>
            <a:endParaRPr lang="en-US" dirty="0"/>
          </a:p>
        </p:txBody>
      </p:sp>
      <p:sp>
        <p:nvSpPr>
          <p:cNvPr id="4" name="Slide Number Placeholder 3">
            <a:extLst>
              <a:ext uri="{FF2B5EF4-FFF2-40B4-BE49-F238E27FC236}">
                <a16:creationId xmlns:a16="http://schemas.microsoft.com/office/drawing/2014/main" id="{20B2A000-23FD-1B46-9646-B10E4848F05D}"/>
              </a:ext>
            </a:extLst>
          </p:cNvPr>
          <p:cNvSpPr>
            <a:spLocks noGrp="1"/>
          </p:cNvSpPr>
          <p:nvPr>
            <p:ph type="sldNum" idx="12"/>
          </p:nvPr>
        </p:nvSpPr>
        <p:spPr/>
        <p:txBody>
          <a:bodyPr/>
          <a:lstStyle/>
          <a:p>
            <a:fld id="{00000000-1234-1234-1234-123412341234}" type="slidenum">
              <a:rPr lang="en" smtClean="0"/>
              <a:pPr/>
              <a:t>42</a:t>
            </a:fld>
            <a:endParaRPr lang="en" dirty="0"/>
          </a:p>
        </p:txBody>
      </p:sp>
    </p:spTree>
    <p:extLst>
      <p:ext uri="{BB962C8B-B14F-4D97-AF65-F5344CB8AC3E}">
        <p14:creationId xmlns:p14="http://schemas.microsoft.com/office/powerpoint/2010/main" val="3402318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83911F-7DED-2242-8609-B8958FCF4DE5}"/>
              </a:ext>
            </a:extLst>
          </p:cNvPr>
          <p:cNvSpPr>
            <a:spLocks noGrp="1"/>
          </p:cNvSpPr>
          <p:nvPr>
            <p:ph type="body" sz="quarter" idx="13"/>
          </p:nvPr>
        </p:nvSpPr>
        <p:spPr/>
        <p:txBody>
          <a:bodyPr/>
          <a:lstStyle/>
          <a:p>
            <a:r>
              <a:rPr lang="en-US" dirty="0"/>
              <a:t>Option 3 - Example</a:t>
            </a:r>
          </a:p>
        </p:txBody>
      </p:sp>
      <p:sp>
        <p:nvSpPr>
          <p:cNvPr id="3" name="Text Placeholder 2">
            <a:extLst>
              <a:ext uri="{FF2B5EF4-FFF2-40B4-BE49-F238E27FC236}">
                <a16:creationId xmlns:a16="http://schemas.microsoft.com/office/drawing/2014/main" id="{A8F8EF66-C0F8-7446-8141-D6E620A3D40D}"/>
              </a:ext>
            </a:extLst>
          </p:cNvPr>
          <p:cNvSpPr>
            <a:spLocks noGrp="1"/>
          </p:cNvSpPr>
          <p:nvPr>
            <p:ph type="body" sz="quarter" idx="14"/>
          </p:nvPr>
        </p:nvSpPr>
        <p:spPr>
          <a:xfrm>
            <a:off x="415637" y="1152526"/>
            <a:ext cx="3458274" cy="2780378"/>
          </a:xfrm>
        </p:spPr>
        <p:txBody>
          <a:bodyPr/>
          <a:lstStyle/>
          <a:p>
            <a:r>
              <a:rPr lang="en-US" sz="1200" dirty="0"/>
              <a:t>A transitional science score can be produced by equating performance on the new test to the distribution of the old test.  </a:t>
            </a:r>
          </a:p>
          <a:p>
            <a:r>
              <a:rPr lang="en-US" sz="1200" dirty="0"/>
              <a:t>This essentially answers the question, “What score do we predict the student would have received if he/she took the old test?”</a:t>
            </a:r>
          </a:p>
          <a:p>
            <a:r>
              <a:rPr lang="en-US" sz="1200" dirty="0"/>
              <a:t>The resulting ‘transitional’ score would be used to compute school results for one year.  It would be reported alongside the score that would have resulted if the new science standards were already in place.   </a:t>
            </a:r>
          </a:p>
        </p:txBody>
      </p:sp>
      <p:sp>
        <p:nvSpPr>
          <p:cNvPr id="4" name="Slide Number Placeholder 3">
            <a:extLst>
              <a:ext uri="{FF2B5EF4-FFF2-40B4-BE49-F238E27FC236}">
                <a16:creationId xmlns:a16="http://schemas.microsoft.com/office/drawing/2014/main" id="{693FD703-327C-E542-AF7E-D69B9F9EACB6}"/>
              </a:ext>
            </a:extLst>
          </p:cNvPr>
          <p:cNvSpPr>
            <a:spLocks noGrp="1"/>
          </p:cNvSpPr>
          <p:nvPr>
            <p:ph type="sldNum" idx="12"/>
          </p:nvPr>
        </p:nvSpPr>
        <p:spPr/>
        <p:txBody>
          <a:bodyPr/>
          <a:lstStyle/>
          <a:p>
            <a:fld id="{00000000-1234-1234-1234-123412341234}" type="slidenum">
              <a:rPr lang="en" smtClean="0"/>
              <a:pPr/>
              <a:t>43</a:t>
            </a:fld>
            <a:endParaRPr lang="en" dirty="0"/>
          </a:p>
        </p:txBody>
      </p:sp>
      <p:pic>
        <p:nvPicPr>
          <p:cNvPr id="6" name="Picture 5">
            <a:extLst>
              <a:ext uri="{FF2B5EF4-FFF2-40B4-BE49-F238E27FC236}">
                <a16:creationId xmlns:a16="http://schemas.microsoft.com/office/drawing/2014/main" id="{376092D8-CF97-9745-B8B4-BC29F52E587B}"/>
              </a:ext>
            </a:extLst>
          </p:cNvPr>
          <p:cNvPicPr>
            <a:picLocks noChangeAspect="1"/>
          </p:cNvPicPr>
          <p:nvPr/>
        </p:nvPicPr>
        <p:blipFill>
          <a:blip r:embed="rId2"/>
          <a:stretch>
            <a:fillRect/>
          </a:stretch>
        </p:blipFill>
        <p:spPr>
          <a:xfrm>
            <a:off x="3873911" y="1568513"/>
            <a:ext cx="4111347" cy="3099005"/>
          </a:xfrm>
          <a:prstGeom prst="rect">
            <a:avLst/>
          </a:prstGeom>
        </p:spPr>
      </p:pic>
      <p:cxnSp>
        <p:nvCxnSpPr>
          <p:cNvPr id="8" name="Straight Arrow Connector 7">
            <a:extLst>
              <a:ext uri="{FF2B5EF4-FFF2-40B4-BE49-F238E27FC236}">
                <a16:creationId xmlns:a16="http://schemas.microsoft.com/office/drawing/2014/main" id="{79B8DD8A-B410-0A40-99E6-7EABF2D2DA0A}"/>
              </a:ext>
            </a:extLst>
          </p:cNvPr>
          <p:cNvCxnSpPr>
            <a:cxnSpLocks/>
          </p:cNvCxnSpPr>
          <p:nvPr/>
        </p:nvCxnSpPr>
        <p:spPr>
          <a:xfrm flipH="1">
            <a:off x="5699887" y="1562521"/>
            <a:ext cx="114848" cy="278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B1C2D4A-C2A8-D849-B05A-91116F401D42}"/>
              </a:ext>
            </a:extLst>
          </p:cNvPr>
          <p:cNvCxnSpPr>
            <a:cxnSpLocks/>
          </p:cNvCxnSpPr>
          <p:nvPr/>
        </p:nvCxnSpPr>
        <p:spPr>
          <a:xfrm>
            <a:off x="6115665" y="1562521"/>
            <a:ext cx="314632" cy="272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DDAA36D-6042-5C40-8818-4B3BB79EE5D4}"/>
              </a:ext>
            </a:extLst>
          </p:cNvPr>
          <p:cNvSpPr txBox="1"/>
          <p:nvPr/>
        </p:nvSpPr>
        <p:spPr>
          <a:xfrm>
            <a:off x="5093931" y="962357"/>
            <a:ext cx="3387152" cy="600164"/>
          </a:xfrm>
          <a:prstGeom prst="rect">
            <a:avLst/>
          </a:prstGeom>
          <a:noFill/>
        </p:spPr>
        <p:txBody>
          <a:bodyPr wrap="square" rtlCol="0">
            <a:spAutoFit/>
          </a:bodyPr>
          <a:lstStyle/>
          <a:p>
            <a:r>
              <a:rPr lang="en-US" sz="1100" i="1" dirty="0"/>
              <a:t>Each point on the distribution to the left is ‘mapped’ to the distribution on the right to produce an ‘equated’ score</a:t>
            </a:r>
          </a:p>
        </p:txBody>
      </p:sp>
    </p:spTree>
    <p:extLst>
      <p:ext uri="{BB962C8B-B14F-4D97-AF65-F5344CB8AC3E}">
        <p14:creationId xmlns:p14="http://schemas.microsoft.com/office/powerpoint/2010/main" val="2846501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88F8EF-A1A2-3C47-8B27-2D36D6FED45B}"/>
              </a:ext>
            </a:extLst>
          </p:cNvPr>
          <p:cNvSpPr>
            <a:spLocks noGrp="1"/>
          </p:cNvSpPr>
          <p:nvPr>
            <p:ph type="body" sz="quarter" idx="13"/>
          </p:nvPr>
        </p:nvSpPr>
        <p:spPr/>
        <p:txBody>
          <a:bodyPr/>
          <a:lstStyle/>
          <a:p>
            <a:r>
              <a:rPr lang="en-US" dirty="0"/>
              <a:t>Summary of Options</a:t>
            </a:r>
          </a:p>
        </p:txBody>
      </p:sp>
      <p:sp>
        <p:nvSpPr>
          <p:cNvPr id="3" name="Text Placeholder 2">
            <a:extLst>
              <a:ext uri="{FF2B5EF4-FFF2-40B4-BE49-F238E27FC236}">
                <a16:creationId xmlns:a16="http://schemas.microsoft.com/office/drawing/2014/main" id="{CA4F5C7A-7980-9B41-A29D-4A4FF1462CC4}"/>
              </a:ext>
            </a:extLst>
          </p:cNvPr>
          <p:cNvSpPr>
            <a:spLocks noGrp="1"/>
          </p:cNvSpPr>
          <p:nvPr>
            <p:ph type="body" sz="quarter" idx="14"/>
          </p:nvPr>
        </p:nvSpPr>
        <p:spPr>
          <a:xfrm>
            <a:off x="311700" y="731106"/>
            <a:ext cx="8718083" cy="3217863"/>
          </a:xfrm>
        </p:spPr>
        <p:txBody>
          <a:bodyPr/>
          <a:lstStyle/>
          <a:p>
            <a:r>
              <a:rPr lang="en-US" dirty="0"/>
              <a:t>1A  Use new science performance</a:t>
            </a:r>
          </a:p>
          <a:p>
            <a:r>
              <a:rPr lang="en-US" dirty="0"/>
              <a:t>1B  Use new science OR old science, whichever is higher</a:t>
            </a:r>
          </a:p>
          <a:p>
            <a:r>
              <a:rPr lang="en-US" dirty="0"/>
              <a:t>2  Remove science all-together </a:t>
            </a:r>
          </a:p>
          <a:p>
            <a:r>
              <a:rPr lang="en-US" dirty="0"/>
              <a:t>3A  Use a transitional score</a:t>
            </a:r>
          </a:p>
          <a:p>
            <a:r>
              <a:rPr lang="en-US" dirty="0"/>
              <a:t>3B  Use transitional score OR old score, whichever is higher</a:t>
            </a:r>
          </a:p>
        </p:txBody>
      </p:sp>
      <p:sp>
        <p:nvSpPr>
          <p:cNvPr id="4" name="Slide Number Placeholder 3">
            <a:extLst>
              <a:ext uri="{FF2B5EF4-FFF2-40B4-BE49-F238E27FC236}">
                <a16:creationId xmlns:a16="http://schemas.microsoft.com/office/drawing/2014/main" id="{A4D929CB-0398-6742-9DE2-7467C2919A58}"/>
              </a:ext>
            </a:extLst>
          </p:cNvPr>
          <p:cNvSpPr>
            <a:spLocks noGrp="1"/>
          </p:cNvSpPr>
          <p:nvPr>
            <p:ph type="sldNum" idx="12"/>
          </p:nvPr>
        </p:nvSpPr>
        <p:spPr/>
        <p:txBody>
          <a:bodyPr/>
          <a:lstStyle/>
          <a:p>
            <a:fld id="{00000000-1234-1234-1234-123412341234}" type="slidenum">
              <a:rPr lang="en" smtClean="0"/>
              <a:pPr/>
              <a:t>44</a:t>
            </a:fld>
            <a:endParaRPr lang="en" dirty="0"/>
          </a:p>
        </p:txBody>
      </p:sp>
    </p:spTree>
    <p:extLst>
      <p:ext uri="{BB962C8B-B14F-4D97-AF65-F5344CB8AC3E}">
        <p14:creationId xmlns:p14="http://schemas.microsoft.com/office/powerpoint/2010/main" val="3491553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D5CEFF-92F4-C84E-81EC-B6E0E7A24774}"/>
              </a:ext>
            </a:extLst>
          </p:cNvPr>
          <p:cNvSpPr>
            <a:spLocks noGrp="1"/>
          </p:cNvSpPr>
          <p:nvPr>
            <p:ph type="body" sz="quarter" idx="13"/>
          </p:nvPr>
        </p:nvSpPr>
        <p:spPr/>
        <p:txBody>
          <a:bodyPr/>
          <a:lstStyle/>
          <a:p>
            <a:r>
              <a:rPr lang="en-US" dirty="0"/>
              <a:t>Discussion</a:t>
            </a:r>
          </a:p>
        </p:txBody>
      </p:sp>
      <p:sp>
        <p:nvSpPr>
          <p:cNvPr id="3" name="Text Placeholder 2">
            <a:extLst>
              <a:ext uri="{FF2B5EF4-FFF2-40B4-BE49-F238E27FC236}">
                <a16:creationId xmlns:a16="http://schemas.microsoft.com/office/drawing/2014/main" id="{7DE9C52F-C653-0D4D-9951-A605C4AC1561}"/>
              </a:ext>
            </a:extLst>
          </p:cNvPr>
          <p:cNvSpPr>
            <a:spLocks noGrp="1"/>
          </p:cNvSpPr>
          <p:nvPr>
            <p:ph type="body" sz="quarter" idx="14"/>
          </p:nvPr>
        </p:nvSpPr>
        <p:spPr/>
        <p:txBody>
          <a:bodyPr/>
          <a:lstStyle/>
          <a:p>
            <a:r>
              <a:rPr lang="en-US" dirty="0"/>
              <a:t>What option(s) seem most promising and why?</a:t>
            </a:r>
          </a:p>
          <a:p>
            <a:r>
              <a:rPr lang="en-US" dirty="0"/>
              <a:t>What additional information do you need to inform the decision?</a:t>
            </a:r>
          </a:p>
        </p:txBody>
      </p:sp>
      <p:sp>
        <p:nvSpPr>
          <p:cNvPr id="4" name="Slide Number Placeholder 3">
            <a:extLst>
              <a:ext uri="{FF2B5EF4-FFF2-40B4-BE49-F238E27FC236}">
                <a16:creationId xmlns:a16="http://schemas.microsoft.com/office/drawing/2014/main" id="{E78BB5D4-E756-E240-8430-727C9C97EDB2}"/>
              </a:ext>
            </a:extLst>
          </p:cNvPr>
          <p:cNvSpPr>
            <a:spLocks noGrp="1"/>
          </p:cNvSpPr>
          <p:nvPr>
            <p:ph type="sldNum" idx="12"/>
          </p:nvPr>
        </p:nvSpPr>
        <p:spPr/>
        <p:txBody>
          <a:bodyPr/>
          <a:lstStyle/>
          <a:p>
            <a:fld id="{00000000-1234-1234-1234-123412341234}" type="slidenum">
              <a:rPr lang="en" smtClean="0"/>
              <a:pPr/>
              <a:t>45</a:t>
            </a:fld>
            <a:endParaRPr lang="en" dirty="0"/>
          </a:p>
        </p:txBody>
      </p:sp>
    </p:spTree>
    <p:extLst>
      <p:ext uri="{BB962C8B-B14F-4D97-AF65-F5344CB8AC3E}">
        <p14:creationId xmlns:p14="http://schemas.microsoft.com/office/powerpoint/2010/main" val="2296218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CCR and Acceleration  Measures</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46</a:t>
            </a:fld>
            <a:endParaRPr lang="en" dirty="0"/>
          </a:p>
        </p:txBody>
      </p:sp>
    </p:spTree>
    <p:extLst>
      <p:ext uri="{BB962C8B-B14F-4D97-AF65-F5344CB8AC3E}">
        <p14:creationId xmlns:p14="http://schemas.microsoft.com/office/powerpoint/2010/main" val="382294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4BB31-2004-4AC5-9FFD-A36A3AEE1C06}"/>
              </a:ext>
            </a:extLst>
          </p:cNvPr>
          <p:cNvSpPr>
            <a:spLocks noGrp="1"/>
          </p:cNvSpPr>
          <p:nvPr>
            <p:ph type="body" sz="quarter" idx="13"/>
          </p:nvPr>
        </p:nvSpPr>
        <p:spPr/>
        <p:txBody>
          <a:bodyPr/>
          <a:lstStyle/>
          <a:p>
            <a:r>
              <a:rPr lang="en-US" dirty="0"/>
              <a:t>Multi-Year Accelerated Course </a:t>
            </a:r>
          </a:p>
        </p:txBody>
      </p:sp>
      <p:sp>
        <p:nvSpPr>
          <p:cNvPr id="5" name="Text Placeholder 4">
            <a:extLst>
              <a:ext uri="{FF2B5EF4-FFF2-40B4-BE49-F238E27FC236}">
                <a16:creationId xmlns:a16="http://schemas.microsoft.com/office/drawing/2014/main" id="{8D4592D2-8E7A-4036-894B-AC0318A49DAD}"/>
              </a:ext>
            </a:extLst>
          </p:cNvPr>
          <p:cNvSpPr>
            <a:spLocks noGrp="1"/>
          </p:cNvSpPr>
          <p:nvPr>
            <p:ph type="body" sz="quarter" idx="14"/>
          </p:nvPr>
        </p:nvSpPr>
        <p:spPr>
          <a:xfrm>
            <a:off x="311700" y="833870"/>
            <a:ext cx="8294915" cy="3217863"/>
          </a:xfrm>
        </p:spPr>
        <p:txBody>
          <a:bodyPr/>
          <a:lstStyle/>
          <a:p>
            <a:r>
              <a:rPr lang="en-US" dirty="0"/>
              <a:t>A school district has chosen to administer an IB course over two years.  Should participation credit be awarded in the first year of the course?</a:t>
            </a:r>
          </a:p>
          <a:p>
            <a:r>
              <a:rPr lang="en-US" dirty="0"/>
              <a:t>Considerations:</a:t>
            </a:r>
            <a:br>
              <a:rPr lang="en-US" dirty="0"/>
            </a:br>
            <a:r>
              <a:rPr lang="en-US" dirty="0"/>
              <a:t>- Post secondary credit is not possible until the second   </a:t>
            </a:r>
            <a:br>
              <a:rPr lang="en-US" dirty="0"/>
            </a:br>
            <a:r>
              <a:rPr lang="en-US" dirty="0"/>
              <a:t>  year is completed.</a:t>
            </a:r>
            <a:br>
              <a:rPr lang="en-US" dirty="0"/>
            </a:br>
            <a:r>
              <a:rPr lang="en-US" dirty="0"/>
              <a:t>- This would require a change to business rule 9.5</a:t>
            </a:r>
          </a:p>
        </p:txBody>
      </p:sp>
      <p:sp>
        <p:nvSpPr>
          <p:cNvPr id="3" name="Slide Number Placeholder 2">
            <a:extLst>
              <a:ext uri="{FF2B5EF4-FFF2-40B4-BE49-F238E27FC236}">
                <a16:creationId xmlns:a16="http://schemas.microsoft.com/office/drawing/2014/main" id="{1DD0A631-0BC1-4CB8-B8BE-9D41244C7BDC}"/>
              </a:ext>
            </a:extLst>
          </p:cNvPr>
          <p:cNvSpPr>
            <a:spLocks noGrp="1"/>
          </p:cNvSpPr>
          <p:nvPr>
            <p:ph type="sldNum" idx="12"/>
          </p:nvPr>
        </p:nvSpPr>
        <p:spPr/>
        <p:txBody>
          <a:bodyPr/>
          <a:lstStyle/>
          <a:p>
            <a:fld id="{00000000-1234-1234-1234-123412341234}" type="slidenum">
              <a:rPr lang="en" smtClean="0"/>
              <a:pPr/>
              <a:t>47</a:t>
            </a:fld>
            <a:endParaRPr lang="en" dirty="0"/>
          </a:p>
        </p:txBody>
      </p:sp>
    </p:spTree>
    <p:extLst>
      <p:ext uri="{BB962C8B-B14F-4D97-AF65-F5344CB8AC3E}">
        <p14:creationId xmlns:p14="http://schemas.microsoft.com/office/powerpoint/2010/main" val="1063082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802C7-4517-4DBD-8DA0-FAC51504DFC4}"/>
              </a:ext>
            </a:extLst>
          </p:cNvPr>
          <p:cNvSpPr>
            <a:spLocks noGrp="1"/>
          </p:cNvSpPr>
          <p:nvPr>
            <p:ph type="body" sz="quarter" idx="13"/>
          </p:nvPr>
        </p:nvSpPr>
        <p:spPr/>
        <p:txBody>
          <a:bodyPr/>
          <a:lstStyle/>
          <a:p>
            <a:r>
              <a:rPr lang="en-US" dirty="0"/>
              <a:t>Acceleration Business Rules</a:t>
            </a:r>
          </a:p>
        </p:txBody>
      </p:sp>
      <p:sp>
        <p:nvSpPr>
          <p:cNvPr id="3" name="Text Placeholder 2">
            <a:extLst>
              <a:ext uri="{FF2B5EF4-FFF2-40B4-BE49-F238E27FC236}">
                <a16:creationId xmlns:a16="http://schemas.microsoft.com/office/drawing/2014/main" id="{04E3214D-E465-4C9D-B3BF-5B7ED48B2A1D}"/>
              </a:ext>
            </a:extLst>
          </p:cNvPr>
          <p:cNvSpPr>
            <a:spLocks noGrp="1"/>
          </p:cNvSpPr>
          <p:nvPr>
            <p:ph type="body" sz="quarter" idx="14"/>
          </p:nvPr>
        </p:nvSpPr>
        <p:spPr>
          <a:xfrm>
            <a:off x="311700" y="757670"/>
            <a:ext cx="8294915" cy="3751985"/>
          </a:xfrm>
        </p:spPr>
        <p:txBody>
          <a:bodyPr/>
          <a:lstStyle/>
          <a:p>
            <a:pPr marL="0" indent="0">
              <a:buNone/>
            </a:pPr>
            <a:r>
              <a:rPr lang="en-US" sz="1200" dirty="0"/>
              <a:t>9.4 Calculation of Participation </a:t>
            </a:r>
            <a:br>
              <a:rPr lang="en-US" sz="1200" dirty="0"/>
            </a:br>
            <a:r>
              <a:rPr lang="en-US" sz="1200" dirty="0"/>
              <a:t>9.4.1 The numerator for the Participation component calculation will be the number of students taking accelerated courses and/or related exams such as AP, IB, AICE, dual credit, dual enrollment, or industry certification courses based on the definition above. </a:t>
            </a:r>
          </a:p>
          <a:p>
            <a:pPr marL="0" indent="0">
              <a:buNone/>
            </a:pPr>
            <a:r>
              <a:rPr lang="en-US" sz="1200" dirty="0"/>
              <a:t>9.4.2 The denominator for the Participation component calculation shall include all students whose Mississippi Student Information System (MSIS) grade or peer-grade equivalent is 11th or 12th grade plus any 9th or 10th grade students who are taking and passing these assessments/courses. (9th and 10th grade students will not be included in the denominator unless they are also included in the numerator.) </a:t>
            </a:r>
          </a:p>
          <a:p>
            <a:pPr marL="0" indent="0">
              <a:buNone/>
            </a:pPr>
            <a:r>
              <a:rPr lang="en-US" sz="1200" dirty="0"/>
              <a:t>9.4.3 Students participating in multiple accelerated courses during the same school year will be given additional weighting in the numerator as follows: </a:t>
            </a:r>
          </a:p>
          <a:p>
            <a:pPr marL="0" indent="0">
              <a:buNone/>
            </a:pPr>
            <a:r>
              <a:rPr lang="en-US" sz="1200" dirty="0"/>
              <a:t>2 courses: 1.1 </a:t>
            </a:r>
            <a:br>
              <a:rPr lang="en-US" sz="1200" dirty="0"/>
            </a:br>
            <a:r>
              <a:rPr lang="en-US" sz="1200" dirty="0"/>
              <a:t>3 courses: 1.2</a:t>
            </a:r>
            <a:br>
              <a:rPr lang="en-US" sz="1200" dirty="0"/>
            </a:br>
            <a:r>
              <a:rPr lang="en-US" sz="1200" dirty="0"/>
              <a:t>4 courses: 1.3</a:t>
            </a:r>
            <a:br>
              <a:rPr lang="en-US" sz="1200" dirty="0"/>
            </a:br>
            <a:r>
              <a:rPr lang="en-US" sz="1200" dirty="0"/>
              <a:t>5 courses: 1.4 </a:t>
            </a:r>
          </a:p>
          <a:p>
            <a:pPr marL="0" indent="0">
              <a:buNone/>
            </a:pPr>
            <a:endParaRPr lang="en-US" sz="1200" dirty="0"/>
          </a:p>
          <a:p>
            <a:pPr marL="0" indent="0">
              <a:buNone/>
            </a:pPr>
            <a:endParaRPr lang="en-US" dirty="0"/>
          </a:p>
        </p:txBody>
      </p:sp>
      <p:sp>
        <p:nvSpPr>
          <p:cNvPr id="4" name="Slide Number Placeholder 3">
            <a:extLst>
              <a:ext uri="{FF2B5EF4-FFF2-40B4-BE49-F238E27FC236}">
                <a16:creationId xmlns:a16="http://schemas.microsoft.com/office/drawing/2014/main" id="{F55DA81C-172A-441D-A796-EFA2C82F011B}"/>
              </a:ext>
            </a:extLst>
          </p:cNvPr>
          <p:cNvSpPr>
            <a:spLocks noGrp="1"/>
          </p:cNvSpPr>
          <p:nvPr>
            <p:ph type="sldNum" idx="12"/>
          </p:nvPr>
        </p:nvSpPr>
        <p:spPr/>
        <p:txBody>
          <a:bodyPr/>
          <a:lstStyle/>
          <a:p>
            <a:fld id="{00000000-1234-1234-1234-123412341234}" type="slidenum">
              <a:rPr lang="en" smtClean="0"/>
              <a:pPr/>
              <a:t>48</a:t>
            </a:fld>
            <a:endParaRPr lang="en" dirty="0"/>
          </a:p>
        </p:txBody>
      </p:sp>
    </p:spTree>
    <p:extLst>
      <p:ext uri="{BB962C8B-B14F-4D97-AF65-F5344CB8AC3E}">
        <p14:creationId xmlns:p14="http://schemas.microsoft.com/office/powerpoint/2010/main" val="2010916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173F23-8306-442C-A73D-EAD7537CA412}"/>
              </a:ext>
            </a:extLst>
          </p:cNvPr>
          <p:cNvSpPr>
            <a:spLocks noGrp="1"/>
          </p:cNvSpPr>
          <p:nvPr>
            <p:ph type="body" sz="quarter" idx="13"/>
          </p:nvPr>
        </p:nvSpPr>
        <p:spPr/>
        <p:txBody>
          <a:bodyPr/>
          <a:lstStyle/>
          <a:p>
            <a:r>
              <a:rPr lang="en-US" dirty="0"/>
              <a:t>Acceleration Business Rules</a:t>
            </a:r>
          </a:p>
        </p:txBody>
      </p:sp>
      <p:sp>
        <p:nvSpPr>
          <p:cNvPr id="3" name="Text Placeholder 2">
            <a:extLst>
              <a:ext uri="{FF2B5EF4-FFF2-40B4-BE49-F238E27FC236}">
                <a16:creationId xmlns:a16="http://schemas.microsoft.com/office/drawing/2014/main" id="{E14CAA8E-9D1B-406C-B7F3-2E329AA0984C}"/>
              </a:ext>
            </a:extLst>
          </p:cNvPr>
          <p:cNvSpPr>
            <a:spLocks noGrp="1"/>
          </p:cNvSpPr>
          <p:nvPr>
            <p:ph type="body" sz="quarter" idx="14"/>
          </p:nvPr>
        </p:nvSpPr>
        <p:spPr>
          <a:xfrm>
            <a:off x="311700" y="598343"/>
            <a:ext cx="8294915" cy="3217863"/>
          </a:xfrm>
        </p:spPr>
        <p:txBody>
          <a:bodyPr/>
          <a:lstStyle/>
          <a:p>
            <a:pPr marL="0" indent="0">
              <a:buNone/>
            </a:pPr>
            <a:r>
              <a:rPr lang="en-US" sz="1200" dirty="0"/>
              <a:t>9.5 Calculation of Performance </a:t>
            </a:r>
            <a:br>
              <a:rPr lang="en-US" sz="1200" dirty="0"/>
            </a:br>
            <a:r>
              <a:rPr lang="en-US" sz="1200" dirty="0"/>
              <a:t>9.5.1 The numerator for the Performance component calculation will be the number of students taking and passing accelerated assessments/courses such as AP, IB, AICE, dual credit, dual enrollment, or industry certification courses based on the definition above. </a:t>
            </a:r>
          </a:p>
          <a:p>
            <a:pPr marL="0" indent="0">
              <a:buNone/>
            </a:pPr>
            <a:r>
              <a:rPr lang="en-US" sz="1200" dirty="0"/>
              <a:t>9.5.2 The denominator for the Performance component calculation will consist of all students participating in the courses and/or tests identified in the participation calculations. </a:t>
            </a:r>
          </a:p>
          <a:p>
            <a:pPr marL="0" indent="0">
              <a:buNone/>
            </a:pPr>
            <a:r>
              <a:rPr lang="en-US" sz="1200" dirty="0"/>
              <a:t>9.5.3 Students who are enrolled in accelerated courses but do not take the required assessment will be considered as “not proficient” in the performance calculations. </a:t>
            </a:r>
          </a:p>
          <a:p>
            <a:pPr marL="0" indent="0">
              <a:buNone/>
            </a:pPr>
            <a:r>
              <a:rPr lang="en-US" sz="1200" dirty="0"/>
              <a:t>9.6 For students taking and passing multiple courses, the additional weighting used in the participation calculations will be applied. </a:t>
            </a:r>
          </a:p>
          <a:p>
            <a:pPr marL="0" indent="0">
              <a:buNone/>
            </a:pPr>
            <a:r>
              <a:rPr lang="en-US" sz="1200" dirty="0"/>
              <a:t>9.7 In the calculation of participation, students who take an accelerated course during their 11th grade year but do not take an accelerated course during their 12th grade year will be counted in the denominator both years, but in the numerator during their 11th grade year only. </a:t>
            </a:r>
          </a:p>
          <a:p>
            <a:pPr marL="0" indent="0">
              <a:buNone/>
            </a:pPr>
            <a:r>
              <a:rPr lang="en-US" sz="1200" dirty="0"/>
              <a:t>9.8 FAY requirements will not be applied to the participation or proficiency calculations in the Acceleration component. </a:t>
            </a:r>
          </a:p>
          <a:p>
            <a:pPr marL="0" indent="0">
              <a:buNone/>
            </a:pPr>
            <a:endParaRPr lang="en-US" sz="1200" dirty="0"/>
          </a:p>
        </p:txBody>
      </p:sp>
      <p:sp>
        <p:nvSpPr>
          <p:cNvPr id="4" name="Slide Number Placeholder 3">
            <a:extLst>
              <a:ext uri="{FF2B5EF4-FFF2-40B4-BE49-F238E27FC236}">
                <a16:creationId xmlns:a16="http://schemas.microsoft.com/office/drawing/2014/main" id="{A1B1F8F8-EE46-4009-B958-9838F6089B97}"/>
              </a:ext>
            </a:extLst>
          </p:cNvPr>
          <p:cNvSpPr>
            <a:spLocks noGrp="1"/>
          </p:cNvSpPr>
          <p:nvPr>
            <p:ph type="sldNum" idx="12"/>
          </p:nvPr>
        </p:nvSpPr>
        <p:spPr/>
        <p:txBody>
          <a:bodyPr/>
          <a:lstStyle/>
          <a:p>
            <a:fld id="{00000000-1234-1234-1234-123412341234}" type="slidenum">
              <a:rPr lang="en" smtClean="0"/>
              <a:pPr/>
              <a:t>49</a:t>
            </a:fld>
            <a:endParaRPr lang="en" dirty="0"/>
          </a:p>
        </p:txBody>
      </p:sp>
    </p:spTree>
    <p:extLst>
      <p:ext uri="{BB962C8B-B14F-4D97-AF65-F5344CB8AC3E}">
        <p14:creationId xmlns:p14="http://schemas.microsoft.com/office/powerpoint/2010/main" val="142013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Agenda</a:t>
            </a:r>
          </a:p>
        </p:txBody>
      </p:sp>
      <p:sp>
        <p:nvSpPr>
          <p:cNvPr id="7" name="Slide Number Placeholder 6"/>
          <p:cNvSpPr>
            <a:spLocks noGrp="1"/>
          </p:cNvSpPr>
          <p:nvPr>
            <p:ph type="sldNum" idx="12"/>
          </p:nvPr>
        </p:nvSpPr>
        <p:spPr/>
        <p:txBody>
          <a:bodyPr/>
          <a:lstStyle/>
          <a:p>
            <a:fld id="{D08566EF-9BD0-2144-8D55-0DE38D33785A}" type="slidenum">
              <a:rPr lang="en-US" smtClean="0"/>
              <a:t>5</a:t>
            </a:fld>
            <a:endParaRPr lang="en-US" dirty="0"/>
          </a:p>
        </p:txBody>
      </p:sp>
      <p:graphicFrame>
        <p:nvGraphicFramePr>
          <p:cNvPr id="4" name="Table 3">
            <a:extLst>
              <a:ext uri="{FF2B5EF4-FFF2-40B4-BE49-F238E27FC236}">
                <a16:creationId xmlns:a16="http://schemas.microsoft.com/office/drawing/2014/main" id="{AE94261E-571A-AF41-B8F7-C450A6BA42B8}"/>
              </a:ext>
            </a:extLst>
          </p:cNvPr>
          <p:cNvGraphicFramePr>
            <a:graphicFrameLocks noGrp="1"/>
          </p:cNvGraphicFramePr>
          <p:nvPr>
            <p:extLst>
              <p:ext uri="{D42A27DB-BD31-4B8C-83A1-F6EECF244321}">
                <p14:modId xmlns:p14="http://schemas.microsoft.com/office/powerpoint/2010/main" val="1040410940"/>
              </p:ext>
            </p:extLst>
          </p:nvPr>
        </p:nvGraphicFramePr>
        <p:xfrm>
          <a:off x="498279" y="750197"/>
          <a:ext cx="7436353" cy="3881774"/>
        </p:xfrm>
        <a:graphic>
          <a:graphicData uri="http://schemas.openxmlformats.org/drawingml/2006/table">
            <a:tbl>
              <a:tblPr firstRow="1" bandRow="1">
                <a:tableStyleId>{2D5ABB26-0587-4C30-8999-92F81FD0307C}</a:tableStyleId>
              </a:tblPr>
              <a:tblGrid>
                <a:gridCol w="1760929">
                  <a:extLst>
                    <a:ext uri="{9D8B030D-6E8A-4147-A177-3AD203B41FA5}">
                      <a16:colId xmlns:a16="http://schemas.microsoft.com/office/drawing/2014/main" val="1956587475"/>
                    </a:ext>
                  </a:extLst>
                </a:gridCol>
                <a:gridCol w="5675424">
                  <a:extLst>
                    <a:ext uri="{9D8B030D-6E8A-4147-A177-3AD203B41FA5}">
                      <a16:colId xmlns:a16="http://schemas.microsoft.com/office/drawing/2014/main" val="3388557006"/>
                    </a:ext>
                  </a:extLst>
                </a:gridCol>
              </a:tblGrid>
              <a:tr h="380513">
                <a:tc>
                  <a:txBody>
                    <a:bodyPr/>
                    <a:lstStyle/>
                    <a:p>
                      <a:r>
                        <a:rPr lang="en-US" dirty="0"/>
                        <a:t>9:00am</a:t>
                      </a:r>
                    </a:p>
                  </a:txBody>
                  <a:tcPr/>
                </a:tc>
                <a:tc>
                  <a:txBody>
                    <a:bodyPr/>
                    <a:lstStyle/>
                    <a:p>
                      <a:r>
                        <a:rPr lang="en-US" dirty="0"/>
                        <a:t>Welcome and Introductions</a:t>
                      </a:r>
                    </a:p>
                  </a:txBody>
                  <a:tcPr/>
                </a:tc>
                <a:extLst>
                  <a:ext uri="{0D108BD9-81ED-4DB2-BD59-A6C34878D82A}">
                    <a16:rowId xmlns:a16="http://schemas.microsoft.com/office/drawing/2014/main" val="1857295802"/>
                  </a:ext>
                </a:extLst>
              </a:tr>
              <a:tr h="353961">
                <a:tc>
                  <a:txBody>
                    <a:bodyPr/>
                    <a:lstStyle/>
                    <a:p>
                      <a:r>
                        <a:rPr lang="en-US" dirty="0"/>
                        <a:t>9:15am</a:t>
                      </a:r>
                    </a:p>
                  </a:txBody>
                  <a:tcPr/>
                </a:tc>
                <a:tc>
                  <a:txBody>
                    <a:bodyPr/>
                    <a:lstStyle/>
                    <a:p>
                      <a:r>
                        <a:rPr lang="en-US" dirty="0"/>
                        <a:t>Updates</a:t>
                      </a:r>
                    </a:p>
                  </a:txBody>
                  <a:tcPr/>
                </a:tc>
                <a:extLst>
                  <a:ext uri="{0D108BD9-81ED-4DB2-BD59-A6C34878D82A}">
                    <a16:rowId xmlns:a16="http://schemas.microsoft.com/office/drawing/2014/main" val="1557347826"/>
                  </a:ext>
                </a:extLst>
              </a:tr>
              <a:tr h="304800">
                <a:tc>
                  <a:txBody>
                    <a:bodyPr/>
                    <a:lstStyle/>
                    <a:p>
                      <a:r>
                        <a:rPr lang="en-US" dirty="0"/>
                        <a:t>9:30am</a:t>
                      </a:r>
                    </a:p>
                  </a:txBody>
                  <a:tcPr/>
                </a:tc>
                <a:tc>
                  <a:txBody>
                    <a:bodyPr/>
                    <a:lstStyle/>
                    <a:p>
                      <a:r>
                        <a:rPr lang="en-US" dirty="0"/>
                        <a:t>Progress in English Language Proficiency</a:t>
                      </a:r>
                    </a:p>
                  </a:txBody>
                  <a:tcPr/>
                </a:tc>
                <a:extLst>
                  <a:ext uri="{0D108BD9-81ED-4DB2-BD59-A6C34878D82A}">
                    <a16:rowId xmlns:a16="http://schemas.microsoft.com/office/drawing/2014/main" val="1416706729"/>
                  </a:ext>
                </a:extLst>
              </a:tr>
              <a:tr h="384436">
                <a:tc>
                  <a:txBody>
                    <a:bodyPr/>
                    <a:lstStyle/>
                    <a:p>
                      <a:r>
                        <a:rPr lang="en-US" dirty="0"/>
                        <a:t>10:30am</a:t>
                      </a:r>
                    </a:p>
                  </a:txBody>
                  <a:tcPr/>
                </a:tc>
                <a:tc>
                  <a:txBody>
                    <a:bodyPr/>
                    <a:lstStyle/>
                    <a:p>
                      <a:r>
                        <a:rPr lang="en-US" dirty="0"/>
                        <a:t>Break</a:t>
                      </a:r>
                    </a:p>
                  </a:txBody>
                  <a:tcPr/>
                </a:tc>
                <a:extLst>
                  <a:ext uri="{0D108BD9-81ED-4DB2-BD59-A6C34878D82A}">
                    <a16:rowId xmlns:a16="http://schemas.microsoft.com/office/drawing/2014/main" val="1022535318"/>
                  </a:ext>
                </a:extLst>
              </a:tr>
              <a:tr h="313655">
                <a:tc>
                  <a:txBody>
                    <a:bodyPr/>
                    <a:lstStyle/>
                    <a:p>
                      <a:r>
                        <a:rPr lang="en-US" dirty="0"/>
                        <a:t>10:45am</a:t>
                      </a:r>
                    </a:p>
                  </a:txBody>
                  <a:tcPr/>
                </a:tc>
                <a:tc>
                  <a:txBody>
                    <a:bodyPr/>
                    <a:lstStyle/>
                    <a:p>
                      <a:r>
                        <a:rPr lang="en-US" dirty="0"/>
                        <a:t>K-12 Grade Configurations</a:t>
                      </a:r>
                    </a:p>
                  </a:txBody>
                  <a:tcPr/>
                </a:tc>
                <a:extLst>
                  <a:ext uri="{0D108BD9-81ED-4DB2-BD59-A6C34878D82A}">
                    <a16:rowId xmlns:a16="http://schemas.microsoft.com/office/drawing/2014/main" val="3025448082"/>
                  </a:ext>
                </a:extLst>
              </a:tr>
              <a:tr h="324464">
                <a:tc>
                  <a:txBody>
                    <a:bodyPr/>
                    <a:lstStyle/>
                    <a:p>
                      <a:r>
                        <a:rPr lang="en-US" dirty="0"/>
                        <a:t>12pm</a:t>
                      </a:r>
                    </a:p>
                  </a:txBody>
                  <a:tcPr/>
                </a:tc>
                <a:tc>
                  <a:txBody>
                    <a:bodyPr/>
                    <a:lstStyle/>
                    <a:p>
                      <a:r>
                        <a:rPr lang="en-US" dirty="0"/>
                        <a:t>Lunch</a:t>
                      </a:r>
                    </a:p>
                  </a:txBody>
                  <a:tcPr/>
                </a:tc>
                <a:extLst>
                  <a:ext uri="{0D108BD9-81ED-4DB2-BD59-A6C34878D82A}">
                    <a16:rowId xmlns:a16="http://schemas.microsoft.com/office/drawing/2014/main" val="1203525530"/>
                  </a:ext>
                </a:extLst>
              </a:tr>
              <a:tr h="384436">
                <a:tc>
                  <a:txBody>
                    <a:bodyPr/>
                    <a:lstStyle/>
                    <a:p>
                      <a:r>
                        <a:rPr lang="en-US" dirty="0"/>
                        <a:t>1:00pm</a:t>
                      </a:r>
                    </a:p>
                  </a:txBody>
                  <a:tcPr/>
                </a:tc>
                <a:tc>
                  <a:txBody>
                    <a:bodyPr/>
                    <a:lstStyle/>
                    <a:p>
                      <a:r>
                        <a:rPr lang="en-US" dirty="0"/>
                        <a:t>Science Assessment: Issues and Alternatives</a:t>
                      </a:r>
                    </a:p>
                  </a:txBody>
                  <a:tcPr/>
                </a:tc>
                <a:extLst>
                  <a:ext uri="{0D108BD9-81ED-4DB2-BD59-A6C34878D82A}">
                    <a16:rowId xmlns:a16="http://schemas.microsoft.com/office/drawing/2014/main" val="867663631"/>
                  </a:ext>
                </a:extLst>
              </a:tr>
              <a:tr h="384436">
                <a:tc>
                  <a:txBody>
                    <a:bodyPr/>
                    <a:lstStyle/>
                    <a:p>
                      <a:r>
                        <a:rPr lang="en-US" dirty="0"/>
                        <a:t>2:30pm</a:t>
                      </a:r>
                    </a:p>
                  </a:txBody>
                  <a:tcPr/>
                </a:tc>
                <a:tc>
                  <a:txBody>
                    <a:bodyPr/>
                    <a:lstStyle/>
                    <a:p>
                      <a:r>
                        <a:rPr lang="en-US" dirty="0"/>
                        <a:t>Break</a:t>
                      </a:r>
                    </a:p>
                  </a:txBody>
                  <a:tcPr/>
                </a:tc>
                <a:extLst>
                  <a:ext uri="{0D108BD9-81ED-4DB2-BD59-A6C34878D82A}">
                    <a16:rowId xmlns:a16="http://schemas.microsoft.com/office/drawing/2014/main" val="3748094776"/>
                  </a:ext>
                </a:extLst>
              </a:tr>
              <a:tr h="361837">
                <a:tc>
                  <a:txBody>
                    <a:bodyPr/>
                    <a:lstStyle/>
                    <a:p>
                      <a:r>
                        <a:rPr lang="en-US" dirty="0"/>
                        <a:t>2:45pm</a:t>
                      </a:r>
                    </a:p>
                  </a:txBody>
                  <a:tcPr/>
                </a:tc>
                <a:tc>
                  <a:txBody>
                    <a:bodyPr/>
                    <a:lstStyle/>
                    <a:p>
                      <a:r>
                        <a:rPr lang="en-US" dirty="0"/>
                        <a:t>CCR and Acceleration Measures</a:t>
                      </a:r>
                    </a:p>
                  </a:txBody>
                  <a:tcPr/>
                </a:tc>
                <a:extLst>
                  <a:ext uri="{0D108BD9-81ED-4DB2-BD59-A6C34878D82A}">
                    <a16:rowId xmlns:a16="http://schemas.microsoft.com/office/drawing/2014/main" val="1965208231"/>
                  </a:ext>
                </a:extLst>
              </a:tr>
              <a:tr h="264515">
                <a:tc>
                  <a:txBody>
                    <a:bodyPr/>
                    <a:lstStyle/>
                    <a:p>
                      <a:r>
                        <a:rPr lang="en-US" dirty="0"/>
                        <a:t>3:15pm</a:t>
                      </a:r>
                    </a:p>
                  </a:txBody>
                  <a:tcPr/>
                </a:tc>
                <a:tc>
                  <a:txBody>
                    <a:bodyPr/>
                    <a:lstStyle/>
                    <a:p>
                      <a:r>
                        <a:rPr lang="en-US" dirty="0"/>
                        <a:t>Prioritizing Future Meeting Topics/ Debrief and Next Steps</a:t>
                      </a:r>
                    </a:p>
                  </a:txBody>
                  <a:tcPr/>
                </a:tc>
                <a:extLst>
                  <a:ext uri="{0D108BD9-81ED-4DB2-BD59-A6C34878D82A}">
                    <a16:rowId xmlns:a16="http://schemas.microsoft.com/office/drawing/2014/main" val="1226996430"/>
                  </a:ext>
                </a:extLst>
              </a:tr>
              <a:tr h="384436">
                <a:tc>
                  <a:txBody>
                    <a:bodyPr/>
                    <a:lstStyle/>
                    <a:p>
                      <a:r>
                        <a:rPr lang="en-US" dirty="0"/>
                        <a:t>4:00pm</a:t>
                      </a:r>
                    </a:p>
                  </a:txBody>
                  <a:tcPr/>
                </a:tc>
                <a:tc>
                  <a:txBody>
                    <a:bodyPr/>
                    <a:lstStyle/>
                    <a:p>
                      <a:r>
                        <a:rPr lang="en-US" dirty="0"/>
                        <a:t>Adjourn</a:t>
                      </a:r>
                    </a:p>
                  </a:txBody>
                  <a:tcPr/>
                </a:tc>
                <a:extLst>
                  <a:ext uri="{0D108BD9-81ED-4DB2-BD59-A6C34878D82A}">
                    <a16:rowId xmlns:a16="http://schemas.microsoft.com/office/drawing/2014/main" val="2242844296"/>
                  </a:ext>
                </a:extLst>
              </a:tr>
            </a:tbl>
          </a:graphicData>
        </a:graphic>
      </p:graphicFrame>
    </p:spTree>
    <p:extLst>
      <p:ext uri="{BB962C8B-B14F-4D97-AF65-F5344CB8AC3E}">
        <p14:creationId xmlns:p14="http://schemas.microsoft.com/office/powerpoint/2010/main" val="3626528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21A41E-28A0-4B4A-8456-C8DC81EADDD8}"/>
              </a:ext>
            </a:extLst>
          </p:cNvPr>
          <p:cNvSpPr>
            <a:spLocks noGrp="1"/>
          </p:cNvSpPr>
          <p:nvPr>
            <p:ph type="body" sz="quarter" idx="13"/>
          </p:nvPr>
        </p:nvSpPr>
        <p:spPr/>
        <p:txBody>
          <a:bodyPr/>
          <a:lstStyle/>
          <a:p>
            <a:r>
              <a:rPr lang="en-US" dirty="0"/>
              <a:t>Qualifying Dual-Credit Courses</a:t>
            </a:r>
          </a:p>
        </p:txBody>
      </p:sp>
      <p:sp>
        <p:nvSpPr>
          <p:cNvPr id="3" name="Text Placeholder 2">
            <a:extLst>
              <a:ext uri="{FF2B5EF4-FFF2-40B4-BE49-F238E27FC236}">
                <a16:creationId xmlns:a16="http://schemas.microsoft.com/office/drawing/2014/main" id="{FBF8387C-6826-4C54-B1C0-3BE5D76EE0A7}"/>
              </a:ext>
            </a:extLst>
          </p:cNvPr>
          <p:cNvSpPr>
            <a:spLocks noGrp="1"/>
          </p:cNvSpPr>
          <p:nvPr>
            <p:ph type="body" sz="quarter" idx="14"/>
          </p:nvPr>
        </p:nvSpPr>
        <p:spPr/>
        <p:txBody>
          <a:bodyPr/>
          <a:lstStyle/>
          <a:p>
            <a:r>
              <a:rPr lang="en-US" dirty="0"/>
              <a:t>Work of the Office of Secondary Education</a:t>
            </a:r>
          </a:p>
          <a:p>
            <a:endParaRPr lang="en-US" dirty="0"/>
          </a:p>
        </p:txBody>
      </p:sp>
      <p:sp>
        <p:nvSpPr>
          <p:cNvPr id="4" name="Slide Number Placeholder 3">
            <a:extLst>
              <a:ext uri="{FF2B5EF4-FFF2-40B4-BE49-F238E27FC236}">
                <a16:creationId xmlns:a16="http://schemas.microsoft.com/office/drawing/2014/main" id="{7E4D2944-5C40-4E9B-A15B-1DC3F985FE5C}"/>
              </a:ext>
            </a:extLst>
          </p:cNvPr>
          <p:cNvSpPr>
            <a:spLocks noGrp="1"/>
          </p:cNvSpPr>
          <p:nvPr>
            <p:ph type="sldNum" idx="12"/>
          </p:nvPr>
        </p:nvSpPr>
        <p:spPr/>
        <p:txBody>
          <a:bodyPr/>
          <a:lstStyle/>
          <a:p>
            <a:fld id="{00000000-1234-1234-1234-123412341234}" type="slidenum">
              <a:rPr lang="en" smtClean="0"/>
              <a:pPr/>
              <a:t>50</a:t>
            </a:fld>
            <a:endParaRPr lang="en" dirty="0"/>
          </a:p>
        </p:txBody>
      </p:sp>
    </p:spTree>
    <p:extLst>
      <p:ext uri="{BB962C8B-B14F-4D97-AF65-F5344CB8AC3E}">
        <p14:creationId xmlns:p14="http://schemas.microsoft.com/office/powerpoint/2010/main" val="520619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6DACC1-DA65-41A5-AB7C-F6DAB028A274}"/>
              </a:ext>
            </a:extLst>
          </p:cNvPr>
          <p:cNvSpPr>
            <a:spLocks noGrp="1"/>
          </p:cNvSpPr>
          <p:nvPr>
            <p:ph type="body" sz="quarter" idx="13"/>
          </p:nvPr>
        </p:nvSpPr>
        <p:spPr/>
        <p:txBody>
          <a:bodyPr/>
          <a:lstStyle/>
          <a:p>
            <a:r>
              <a:rPr lang="en-US" dirty="0"/>
              <a:t>Weighting for AP, IB, AICE</a:t>
            </a:r>
          </a:p>
        </p:txBody>
      </p:sp>
      <p:sp>
        <p:nvSpPr>
          <p:cNvPr id="3" name="Text Placeholder 2">
            <a:extLst>
              <a:ext uri="{FF2B5EF4-FFF2-40B4-BE49-F238E27FC236}">
                <a16:creationId xmlns:a16="http://schemas.microsoft.com/office/drawing/2014/main" id="{641A2B07-E6F9-4A02-9322-1D21B9CD1273}"/>
              </a:ext>
            </a:extLst>
          </p:cNvPr>
          <p:cNvSpPr>
            <a:spLocks noGrp="1"/>
          </p:cNvSpPr>
          <p:nvPr>
            <p:ph type="body" sz="quarter" idx="14"/>
          </p:nvPr>
        </p:nvSpPr>
        <p:spPr/>
        <p:txBody>
          <a:bodyPr/>
          <a:lstStyle/>
          <a:p>
            <a:r>
              <a:rPr lang="en-US" dirty="0"/>
              <a:t>Recommendations for weighting accelerated courses with an EOC assessment higher than dual credit courses?</a:t>
            </a:r>
          </a:p>
        </p:txBody>
      </p:sp>
      <p:sp>
        <p:nvSpPr>
          <p:cNvPr id="4" name="Slide Number Placeholder 3">
            <a:extLst>
              <a:ext uri="{FF2B5EF4-FFF2-40B4-BE49-F238E27FC236}">
                <a16:creationId xmlns:a16="http://schemas.microsoft.com/office/drawing/2014/main" id="{7D0CBD16-1E4B-461A-968F-C051EDA99B35}"/>
              </a:ext>
            </a:extLst>
          </p:cNvPr>
          <p:cNvSpPr>
            <a:spLocks noGrp="1"/>
          </p:cNvSpPr>
          <p:nvPr>
            <p:ph type="sldNum" idx="12"/>
          </p:nvPr>
        </p:nvSpPr>
        <p:spPr/>
        <p:txBody>
          <a:bodyPr/>
          <a:lstStyle/>
          <a:p>
            <a:fld id="{00000000-1234-1234-1234-123412341234}" type="slidenum">
              <a:rPr lang="en" smtClean="0"/>
              <a:pPr/>
              <a:t>51</a:t>
            </a:fld>
            <a:endParaRPr lang="en" dirty="0"/>
          </a:p>
        </p:txBody>
      </p:sp>
    </p:spTree>
    <p:extLst>
      <p:ext uri="{BB962C8B-B14F-4D97-AF65-F5344CB8AC3E}">
        <p14:creationId xmlns:p14="http://schemas.microsoft.com/office/powerpoint/2010/main" val="55043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Debrief and Planning</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52</a:t>
            </a:fld>
            <a:endParaRPr lang="en" dirty="0"/>
          </a:p>
        </p:txBody>
      </p:sp>
    </p:spTree>
    <p:extLst>
      <p:ext uri="{BB962C8B-B14F-4D97-AF65-F5344CB8AC3E}">
        <p14:creationId xmlns:p14="http://schemas.microsoft.com/office/powerpoint/2010/main" val="2723230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4A7CE0-81C1-6F48-B399-487C91B1A7C6}"/>
              </a:ext>
            </a:extLst>
          </p:cNvPr>
          <p:cNvSpPr>
            <a:spLocks noGrp="1"/>
          </p:cNvSpPr>
          <p:nvPr>
            <p:ph type="body" sz="quarter" idx="13"/>
          </p:nvPr>
        </p:nvSpPr>
        <p:spPr/>
        <p:txBody>
          <a:bodyPr/>
          <a:lstStyle/>
          <a:p>
            <a:r>
              <a:rPr lang="en-US" dirty="0"/>
              <a:t>Future Topics/ Meetings</a:t>
            </a:r>
          </a:p>
        </p:txBody>
      </p:sp>
      <p:sp>
        <p:nvSpPr>
          <p:cNvPr id="3" name="Text Placeholder 2">
            <a:extLst>
              <a:ext uri="{FF2B5EF4-FFF2-40B4-BE49-F238E27FC236}">
                <a16:creationId xmlns:a16="http://schemas.microsoft.com/office/drawing/2014/main" id="{EDE69C1C-4660-C84F-BC6F-739CC7EBED79}"/>
              </a:ext>
            </a:extLst>
          </p:cNvPr>
          <p:cNvSpPr>
            <a:spLocks noGrp="1"/>
          </p:cNvSpPr>
          <p:nvPr>
            <p:ph type="body" sz="quarter" idx="14"/>
          </p:nvPr>
        </p:nvSpPr>
        <p:spPr/>
        <p:txBody>
          <a:bodyPr/>
          <a:lstStyle/>
          <a:p>
            <a:r>
              <a:rPr lang="en-US" dirty="0"/>
              <a:t>As we prepare for future meetings, what issues should be prioritized? </a:t>
            </a:r>
          </a:p>
          <a:p>
            <a:r>
              <a:rPr lang="en-US" dirty="0"/>
              <a:t>Please share your top two or three.  </a:t>
            </a:r>
          </a:p>
          <a:p>
            <a:pPr marL="0" indent="0">
              <a:buNone/>
            </a:pPr>
            <a:endParaRPr lang="en-US" dirty="0"/>
          </a:p>
          <a:p>
            <a:pPr marL="0" indent="0">
              <a:buNone/>
            </a:pPr>
            <a:r>
              <a:rPr lang="en-US" dirty="0"/>
              <a:t>Schedule the next meeting</a:t>
            </a:r>
          </a:p>
          <a:p>
            <a:endParaRPr lang="en-US" dirty="0"/>
          </a:p>
        </p:txBody>
      </p:sp>
      <p:sp>
        <p:nvSpPr>
          <p:cNvPr id="4" name="Slide Number Placeholder 3">
            <a:extLst>
              <a:ext uri="{FF2B5EF4-FFF2-40B4-BE49-F238E27FC236}">
                <a16:creationId xmlns:a16="http://schemas.microsoft.com/office/drawing/2014/main" id="{67A6CB64-D53E-EB43-9A10-3DE490C98B45}"/>
              </a:ext>
            </a:extLst>
          </p:cNvPr>
          <p:cNvSpPr>
            <a:spLocks noGrp="1"/>
          </p:cNvSpPr>
          <p:nvPr>
            <p:ph type="sldNum" idx="12"/>
          </p:nvPr>
        </p:nvSpPr>
        <p:spPr/>
        <p:txBody>
          <a:bodyPr/>
          <a:lstStyle/>
          <a:p>
            <a:fld id="{00000000-1234-1234-1234-123412341234}" type="slidenum">
              <a:rPr lang="en" smtClean="0"/>
              <a:pPr/>
              <a:t>53</a:t>
            </a:fld>
            <a:endParaRPr lang="en" dirty="0"/>
          </a:p>
        </p:txBody>
      </p:sp>
    </p:spTree>
    <p:extLst>
      <p:ext uri="{BB962C8B-B14F-4D97-AF65-F5344CB8AC3E}">
        <p14:creationId xmlns:p14="http://schemas.microsoft.com/office/powerpoint/2010/main" val="2332633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US" dirty="0"/>
              <a:t>Thank you for your participation</a:t>
            </a:r>
          </a:p>
          <a:p>
            <a:endParaRPr lang="en-US" dirty="0"/>
          </a:p>
        </p:txBody>
      </p:sp>
      <p:sp>
        <p:nvSpPr>
          <p:cNvPr id="4" name="Slide Number Placeholder 3"/>
          <p:cNvSpPr>
            <a:spLocks noGrp="1"/>
          </p:cNvSpPr>
          <p:nvPr>
            <p:ph type="sldNum" idx="12"/>
          </p:nvPr>
        </p:nvSpPr>
        <p:spPr>
          <a:xfrm>
            <a:off x="8481083" y="4899418"/>
            <a:ext cx="548700" cy="233671"/>
          </a:xfrm>
        </p:spPr>
        <p:txBody>
          <a:bodyPr/>
          <a:lstStyle/>
          <a:p>
            <a:fld id="{00000000-1234-1234-1234-123412341234}" type="slidenum">
              <a:rPr lang="en" smtClean="0"/>
              <a:pPr/>
              <a:t>54</a:t>
            </a:fld>
            <a:endParaRPr lang="en" dirty="0"/>
          </a:p>
        </p:txBody>
      </p:sp>
    </p:spTree>
    <p:extLst>
      <p:ext uri="{BB962C8B-B14F-4D97-AF65-F5344CB8AC3E}">
        <p14:creationId xmlns:p14="http://schemas.microsoft.com/office/powerpoint/2010/main" val="107117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Purpose and Overview</a:t>
            </a:r>
          </a:p>
        </p:txBody>
      </p:sp>
      <p:sp>
        <p:nvSpPr>
          <p:cNvPr id="3" name="Slide Number Placeholder 2"/>
          <p:cNvSpPr>
            <a:spLocks noGrp="1"/>
          </p:cNvSpPr>
          <p:nvPr>
            <p:ph type="sldNum" idx="12"/>
          </p:nvPr>
        </p:nvSpPr>
        <p:spPr/>
        <p:txBody>
          <a:bodyPr/>
          <a:lstStyle/>
          <a:p>
            <a:fld id="{00000000-1234-1234-1234-123412341234}" type="slidenum">
              <a:rPr lang="en" smtClean="0"/>
              <a:pPr/>
              <a:t>6</a:t>
            </a:fld>
            <a:endParaRPr lang="en" dirty="0"/>
          </a:p>
        </p:txBody>
      </p:sp>
      <p:sp>
        <p:nvSpPr>
          <p:cNvPr id="6" name="Content Placeholder 2"/>
          <p:cNvSpPr>
            <a:spLocks noGrp="1"/>
          </p:cNvSpPr>
          <p:nvPr>
            <p:ph type="body" sz="quarter" idx="14"/>
          </p:nvPr>
        </p:nvSpPr>
        <p:spPr/>
        <p:txBody>
          <a:bodyPr>
            <a:normAutofit fontScale="92500" lnSpcReduction="20000"/>
          </a:bodyPr>
          <a:lstStyle/>
          <a:p>
            <a:r>
              <a:rPr lang="en-US" dirty="0"/>
              <a:t>Primary purpose is to help MDE make good decisions about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Task Force is received as a recommendation to the department </a:t>
            </a:r>
          </a:p>
        </p:txBody>
      </p:sp>
    </p:spTree>
    <p:extLst>
      <p:ext uri="{BB962C8B-B14F-4D97-AF65-F5344CB8AC3E}">
        <p14:creationId xmlns:p14="http://schemas.microsoft.com/office/powerpoint/2010/main" val="407754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79B10-F168-1743-AD27-9CFFCDE4E61D}"/>
              </a:ext>
            </a:extLst>
          </p:cNvPr>
          <p:cNvSpPr>
            <a:spLocks noGrp="1"/>
          </p:cNvSpPr>
          <p:nvPr>
            <p:ph type="body" sz="quarter" idx="13"/>
          </p:nvPr>
        </p:nvSpPr>
        <p:spPr/>
        <p:txBody>
          <a:bodyPr/>
          <a:lstStyle/>
          <a:p>
            <a:r>
              <a:rPr lang="en-US" dirty="0"/>
              <a:t>Ground Rules/ Group Norms</a:t>
            </a:r>
          </a:p>
        </p:txBody>
      </p:sp>
      <p:sp>
        <p:nvSpPr>
          <p:cNvPr id="3" name="Text Placeholder 2">
            <a:extLst>
              <a:ext uri="{FF2B5EF4-FFF2-40B4-BE49-F238E27FC236}">
                <a16:creationId xmlns:a16="http://schemas.microsoft.com/office/drawing/2014/main" id="{3CA0625B-3DD4-D54D-9627-D048A6633244}"/>
              </a:ext>
            </a:extLst>
          </p:cNvPr>
          <p:cNvSpPr>
            <a:spLocks noGrp="1"/>
          </p:cNvSpPr>
          <p:nvPr>
            <p:ph type="body" sz="quarter" idx="14"/>
          </p:nvPr>
        </p:nvSpPr>
        <p:spPr>
          <a:xfrm>
            <a:off x="424542" y="720364"/>
            <a:ext cx="8294915" cy="3217863"/>
          </a:xfrm>
        </p:spPr>
        <p:txBody>
          <a:bodyPr/>
          <a:lstStyle/>
          <a:p>
            <a:r>
              <a:rPr lang="en-US" sz="1400" b="1" dirty="0"/>
              <a:t>Listen actively and attentively; ask for clarification as needed</a:t>
            </a:r>
          </a:p>
          <a:p>
            <a:r>
              <a:rPr lang="en-US" sz="1400" b="1" dirty="0"/>
              <a:t>Everyone should have an opportunity to ‘be heard’ without interruption and to receive courteous feedback</a:t>
            </a:r>
          </a:p>
          <a:p>
            <a:r>
              <a:rPr lang="en-US" sz="1400" b="1" dirty="0"/>
              <a:t>Critique ideas, not people or organizations</a:t>
            </a:r>
          </a:p>
          <a:p>
            <a:r>
              <a:rPr lang="en-US" sz="1400" b="1" dirty="0"/>
              <a:t>Build on one another’s comments; work toward shared understanding</a:t>
            </a:r>
          </a:p>
          <a:p>
            <a:r>
              <a:rPr lang="en-US" sz="1400" b="1" dirty="0"/>
              <a:t>We will attempt to make decisions based on group consensus, but when necessary we will take a vote</a:t>
            </a:r>
          </a:p>
          <a:p>
            <a:r>
              <a:rPr lang="en-US" sz="1400" b="1" dirty="0"/>
              <a:t>When/ if requested do not disclosure confidential information </a:t>
            </a:r>
          </a:p>
          <a:p>
            <a:r>
              <a:rPr lang="en-US" sz="1400" b="1" dirty="0"/>
              <a:t>At the end of each meeting we will prioritize topics for future meetings and discuss action items</a:t>
            </a:r>
          </a:p>
          <a:p>
            <a:pPr marL="0" indent="0">
              <a:buNone/>
            </a:pPr>
            <a:endParaRPr lang="en-US" sz="1400" dirty="0"/>
          </a:p>
        </p:txBody>
      </p:sp>
      <p:sp>
        <p:nvSpPr>
          <p:cNvPr id="4" name="Slide Number Placeholder 3">
            <a:extLst>
              <a:ext uri="{FF2B5EF4-FFF2-40B4-BE49-F238E27FC236}">
                <a16:creationId xmlns:a16="http://schemas.microsoft.com/office/drawing/2014/main" id="{23D90086-C340-3946-A242-6A54B2E87670}"/>
              </a:ext>
            </a:extLst>
          </p:cNvPr>
          <p:cNvSpPr>
            <a:spLocks noGrp="1"/>
          </p:cNvSpPr>
          <p:nvPr>
            <p:ph type="sldNum" idx="12"/>
          </p:nvPr>
        </p:nvSpPr>
        <p:spPr/>
        <p:txBody>
          <a:bodyPr/>
          <a:lstStyle/>
          <a:p>
            <a:fld id="{00000000-1234-1234-1234-123412341234}" type="slidenum">
              <a:rPr lang="en" smtClean="0"/>
              <a:pPr/>
              <a:t>7</a:t>
            </a:fld>
            <a:endParaRPr lang="en" dirty="0"/>
          </a:p>
        </p:txBody>
      </p:sp>
    </p:spTree>
    <p:extLst>
      <p:ext uri="{BB962C8B-B14F-4D97-AF65-F5344CB8AC3E}">
        <p14:creationId xmlns:p14="http://schemas.microsoft.com/office/powerpoint/2010/main" val="168216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sz="3200" dirty="0"/>
              <a:t>Progress in English Language Proficiency</a:t>
            </a:r>
          </a:p>
        </p:txBody>
      </p:sp>
      <p:sp>
        <p:nvSpPr>
          <p:cNvPr id="3" name="Slide Number Placeholder 2"/>
          <p:cNvSpPr>
            <a:spLocks noGrp="1"/>
          </p:cNvSpPr>
          <p:nvPr>
            <p:ph type="sldNum" idx="12"/>
          </p:nvPr>
        </p:nvSpPr>
        <p:spPr>
          <a:xfrm>
            <a:off x="8481083" y="4899418"/>
            <a:ext cx="548700" cy="233671"/>
          </a:xfrm>
        </p:spPr>
        <p:txBody>
          <a:bodyPr/>
          <a:lstStyle/>
          <a:p>
            <a:fld id="{00000000-1234-1234-1234-123412341234}" type="slidenum">
              <a:rPr lang="en" smtClean="0"/>
              <a:pPr/>
              <a:t>8</a:t>
            </a:fld>
            <a:endParaRPr lang="en" dirty="0"/>
          </a:p>
        </p:txBody>
      </p:sp>
    </p:spTree>
    <p:extLst>
      <p:ext uri="{BB962C8B-B14F-4D97-AF65-F5344CB8AC3E}">
        <p14:creationId xmlns:p14="http://schemas.microsoft.com/office/powerpoint/2010/main" val="4153755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645A9-4CC3-9041-A364-0877E5C630AD}"/>
              </a:ext>
            </a:extLst>
          </p:cNvPr>
          <p:cNvSpPr>
            <a:spLocks noGrp="1"/>
          </p:cNvSpPr>
          <p:nvPr>
            <p:ph type="body" sz="quarter" idx="13"/>
          </p:nvPr>
        </p:nvSpPr>
        <p:spPr/>
        <p:txBody>
          <a:bodyPr/>
          <a:lstStyle/>
          <a:p>
            <a:r>
              <a:rPr lang="en-US" dirty="0"/>
              <a:t>Overview</a:t>
            </a:r>
          </a:p>
        </p:txBody>
      </p:sp>
      <p:sp>
        <p:nvSpPr>
          <p:cNvPr id="3" name="Text Placeholder 2">
            <a:extLst>
              <a:ext uri="{FF2B5EF4-FFF2-40B4-BE49-F238E27FC236}">
                <a16:creationId xmlns:a16="http://schemas.microsoft.com/office/drawing/2014/main" id="{05CF7EFA-76F1-284C-9E7C-1EF8A3255008}"/>
              </a:ext>
            </a:extLst>
          </p:cNvPr>
          <p:cNvSpPr>
            <a:spLocks noGrp="1"/>
          </p:cNvSpPr>
          <p:nvPr>
            <p:ph type="body" sz="quarter" idx="14"/>
          </p:nvPr>
        </p:nvSpPr>
        <p:spPr/>
        <p:txBody>
          <a:bodyPr/>
          <a:lstStyle/>
          <a:p>
            <a:r>
              <a:rPr lang="en-US" dirty="0"/>
              <a:t>At the November meeting we reviewed the details of the EL component and discussed four possible updates to the methodology.  </a:t>
            </a:r>
          </a:p>
          <a:p>
            <a:r>
              <a:rPr lang="en-US" dirty="0"/>
              <a:t>Today we will briefly review this component again and focus on analyses in support of option 1</a:t>
            </a:r>
          </a:p>
          <a:p>
            <a:r>
              <a:rPr lang="en-US" dirty="0"/>
              <a:t>Analyses in support of the other options will be shared at a future meeting</a:t>
            </a:r>
          </a:p>
        </p:txBody>
      </p:sp>
      <p:sp>
        <p:nvSpPr>
          <p:cNvPr id="4" name="Slide Number Placeholder 3">
            <a:extLst>
              <a:ext uri="{FF2B5EF4-FFF2-40B4-BE49-F238E27FC236}">
                <a16:creationId xmlns:a16="http://schemas.microsoft.com/office/drawing/2014/main" id="{A8488BD3-A0F5-4846-B0AF-B1C41AB5BBE2}"/>
              </a:ext>
            </a:extLst>
          </p:cNvPr>
          <p:cNvSpPr>
            <a:spLocks noGrp="1"/>
          </p:cNvSpPr>
          <p:nvPr>
            <p:ph type="sldNum" idx="12"/>
          </p:nvPr>
        </p:nvSpPr>
        <p:spPr/>
        <p:txBody>
          <a:bodyPr/>
          <a:lstStyle/>
          <a:p>
            <a:fld id="{00000000-1234-1234-1234-123412341234}" type="slidenum">
              <a:rPr lang="en" smtClean="0"/>
              <a:pPr/>
              <a:t>9</a:t>
            </a:fld>
            <a:endParaRPr lang="en" dirty="0"/>
          </a:p>
        </p:txBody>
      </p:sp>
    </p:spTree>
    <p:extLst>
      <p:ext uri="{BB962C8B-B14F-4D97-AF65-F5344CB8AC3E}">
        <p14:creationId xmlns:p14="http://schemas.microsoft.com/office/powerpoint/2010/main" val="4155600731"/>
      </p:ext>
    </p:extLst>
  </p:cSld>
  <p:clrMapOvr>
    <a:masterClrMapping/>
  </p:clrMapOvr>
</p:sld>
</file>

<file path=ppt/theme/theme1.xml><?xml version="1.0" encoding="utf-8"?>
<a:theme xmlns:a="http://schemas.openxmlformats.org/drawingml/2006/main" name="simple-light-2">
  <a:themeElements>
    <a:clrScheme name="MDE Template_NEW 1">
      <a:dk1>
        <a:srgbClr val="000000"/>
      </a:dk1>
      <a:lt1>
        <a:srgbClr val="FFFFFF"/>
      </a:lt1>
      <a:dk2>
        <a:srgbClr val="797979"/>
      </a:dk2>
      <a:lt2>
        <a:srgbClr val="B0D357"/>
      </a:lt2>
      <a:accent1>
        <a:srgbClr val="B7618C"/>
      </a:accent1>
      <a:accent2>
        <a:srgbClr val="CC0000"/>
      </a:accent2>
      <a:accent3>
        <a:srgbClr val="78909C"/>
      </a:accent3>
      <a:accent4>
        <a:srgbClr val="FFAB40"/>
      </a:accent4>
      <a:accent5>
        <a:srgbClr val="68C7C3"/>
      </a:accent5>
      <a:accent6>
        <a:srgbClr val="1071BD"/>
      </a:accent6>
      <a:hlink>
        <a:srgbClr val="5EAADE"/>
      </a:hlink>
      <a:folHlink>
        <a:srgbClr val="00539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E_blank template" id="{A72772A2-276F-5A4A-AF91-CCDCB75C27E9}" vid="{D5DF34BD-99C2-DE4E-BC83-08FF9AC52062}"/>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9755</TotalTime>
  <Words>2178</Words>
  <Application>Microsoft Office PowerPoint</Application>
  <PresentationFormat>On-screen Show (16:9)</PresentationFormat>
  <Paragraphs>361</Paragraphs>
  <Slides>54</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Arial Narrow</vt:lpstr>
      <vt:lpstr>Open Sans</vt:lpstr>
      <vt:lpstr>simple-light-2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Banks</dc:creator>
  <cp:lastModifiedBy>Alan Burrow</cp:lastModifiedBy>
  <cp:revision>115</cp:revision>
  <cp:lastPrinted>2017-08-10T17:40:56Z</cp:lastPrinted>
  <dcterms:created xsi:type="dcterms:W3CDTF">2017-07-07T21:24:14Z</dcterms:created>
  <dcterms:modified xsi:type="dcterms:W3CDTF">2019-02-07T20:18:54Z</dcterms:modified>
</cp:coreProperties>
</file>