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8"/>
  </p:notesMasterIdLst>
  <p:handoutMasterIdLst>
    <p:handoutMasterId r:id="rId39"/>
  </p:handoutMasterIdLst>
  <p:sldIdLst>
    <p:sldId id="297" r:id="rId2"/>
    <p:sldId id="429" r:id="rId3"/>
    <p:sldId id="290" r:id="rId4"/>
    <p:sldId id="428" r:id="rId5"/>
    <p:sldId id="304" r:id="rId6"/>
    <p:sldId id="305" r:id="rId7"/>
    <p:sldId id="306" r:id="rId8"/>
    <p:sldId id="355" r:id="rId9"/>
    <p:sldId id="430" r:id="rId10"/>
    <p:sldId id="431" r:id="rId11"/>
    <p:sldId id="307" r:id="rId12"/>
    <p:sldId id="434" r:id="rId13"/>
    <p:sldId id="421" r:id="rId14"/>
    <p:sldId id="422" r:id="rId15"/>
    <p:sldId id="436" r:id="rId16"/>
    <p:sldId id="437" r:id="rId17"/>
    <p:sldId id="438" r:id="rId18"/>
    <p:sldId id="439" r:id="rId19"/>
    <p:sldId id="440" r:id="rId20"/>
    <p:sldId id="441" r:id="rId21"/>
    <p:sldId id="442" r:id="rId22"/>
    <p:sldId id="443" r:id="rId23"/>
    <p:sldId id="444" r:id="rId24"/>
    <p:sldId id="308" r:id="rId25"/>
    <p:sldId id="376" r:id="rId26"/>
    <p:sldId id="378" r:id="rId27"/>
    <p:sldId id="379" r:id="rId28"/>
    <p:sldId id="380" r:id="rId29"/>
    <p:sldId id="445" r:id="rId30"/>
    <p:sldId id="446" r:id="rId31"/>
    <p:sldId id="447" r:id="rId32"/>
    <p:sldId id="448" r:id="rId33"/>
    <p:sldId id="382" r:id="rId34"/>
    <p:sldId id="418" r:id="rId35"/>
    <p:sldId id="419" r:id="rId36"/>
    <p:sldId id="302" r:id="rId37"/>
  </p:sldIdLst>
  <p:sldSz cx="9144000" cy="5143500" type="screen16x9"/>
  <p:notesSz cx="68580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4F54C6E6-5AC1-C641-8F4B-A0CB6A2508FC}">
          <p14:sldIdLst>
            <p14:sldId id="297"/>
            <p14:sldId id="429"/>
            <p14:sldId id="290"/>
            <p14:sldId id="428"/>
            <p14:sldId id="304"/>
            <p14:sldId id="305"/>
            <p14:sldId id="306"/>
            <p14:sldId id="355"/>
            <p14:sldId id="430"/>
            <p14:sldId id="431"/>
            <p14:sldId id="307"/>
            <p14:sldId id="434"/>
            <p14:sldId id="421"/>
            <p14:sldId id="422"/>
            <p14:sldId id="436"/>
            <p14:sldId id="437"/>
            <p14:sldId id="438"/>
            <p14:sldId id="439"/>
            <p14:sldId id="440"/>
            <p14:sldId id="441"/>
            <p14:sldId id="442"/>
            <p14:sldId id="443"/>
            <p14:sldId id="444"/>
            <p14:sldId id="308"/>
            <p14:sldId id="376"/>
            <p14:sldId id="378"/>
            <p14:sldId id="379"/>
            <p14:sldId id="380"/>
            <p14:sldId id="445"/>
            <p14:sldId id="446"/>
            <p14:sldId id="447"/>
            <p14:sldId id="448"/>
            <p14:sldId id="382"/>
            <p14:sldId id="418"/>
            <p14:sldId id="419"/>
            <p14:sldId id="302"/>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elissa Banks" initials="" lastIdx="1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76" autoAdjust="0"/>
    <p:restoredTop sz="94558" autoAdjust="0"/>
  </p:normalViewPr>
  <p:slideViewPr>
    <p:cSldViewPr snapToGrid="0" snapToObjects="1">
      <p:cViewPr varScale="1">
        <p:scale>
          <a:sx n="117" d="100"/>
          <a:sy n="117" d="100"/>
        </p:scale>
        <p:origin x="540" y="88"/>
      </p:cViewPr>
      <p:guideLst>
        <p:guide orient="horz" pos="1620"/>
        <p:guide pos="2880"/>
      </p:guideLst>
    </p:cSldViewPr>
  </p:slideViewPr>
  <p:outlineViewPr>
    <p:cViewPr>
      <p:scale>
        <a:sx n="33" d="100"/>
        <a:sy n="33" d="100"/>
      </p:scale>
      <p:origin x="0" y="-699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3" d="100"/>
          <a:sy n="83" d="100"/>
        </p:scale>
        <p:origin x="385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fld id="{A2258358-716F-B541-B8E3-B6CD7F3CCC11}" type="datetimeFigureOut">
              <a:rPr lang="en-US" smtClean="0"/>
              <a:t>4/21/2020</a:t>
            </a:fld>
            <a:endParaRPr lang="en-US" dirty="0"/>
          </a:p>
        </p:txBody>
      </p:sp>
      <p:sp>
        <p:nvSpPr>
          <p:cNvPr id="5" name="Slide Number Placeholder 4"/>
          <p:cNvSpPr>
            <a:spLocks noGrp="1"/>
          </p:cNvSpPr>
          <p:nvPr>
            <p:ph type="sldNum" sz="quarter" idx="3"/>
          </p:nvPr>
        </p:nvSpPr>
        <p:spPr>
          <a:xfrm>
            <a:off x="3884613" y="8829967"/>
            <a:ext cx="2971800" cy="466433"/>
          </a:xfrm>
          <a:prstGeom prst="rect">
            <a:avLst/>
          </a:prstGeom>
        </p:spPr>
        <p:txBody>
          <a:bodyPr vert="horz" lIns="91440" tIns="45720" rIns="91440" bIns="45720" rtlCol="0" anchor="b"/>
          <a:lstStyle>
            <a:lvl1pPr algn="r">
              <a:defRPr sz="1200"/>
            </a:lvl1pPr>
          </a:lstStyle>
          <a:p>
            <a:fld id="{D2D3E99C-1222-AB41-BFEE-14BC1467DDD4}" type="slidenum">
              <a:rPr lang="en-US" smtClean="0"/>
              <a:t>‹#›</a:t>
            </a:fld>
            <a:endParaRPr lang="en-US" dirty="0"/>
          </a:p>
        </p:txBody>
      </p:sp>
    </p:spTree>
    <p:extLst>
      <p:ext uri="{BB962C8B-B14F-4D97-AF65-F5344CB8AC3E}">
        <p14:creationId xmlns:p14="http://schemas.microsoft.com/office/powerpoint/2010/main" val="115888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302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415790"/>
            <a:ext cx="5486400" cy="418338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5798000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71216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5673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535182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BE Goals">
    <p:spTree>
      <p:nvGrpSpPr>
        <p:cNvPr id="1" name=""/>
        <p:cNvGrpSpPr/>
        <p:nvPr/>
      </p:nvGrpSpPr>
      <p:grpSpPr>
        <a:xfrm>
          <a:off x="0" y="0"/>
          <a:ext cx="0" cy="0"/>
          <a:chOff x="0" y="0"/>
          <a:chExt cx="0" cy="0"/>
        </a:xfrm>
      </p:grpSpPr>
      <p:sp>
        <p:nvSpPr>
          <p:cNvPr id="13" name="Shape 85"/>
          <p:cNvSpPr/>
          <p:nvPr userDrawn="1"/>
        </p:nvSpPr>
        <p:spPr>
          <a:xfrm>
            <a:off x="0" y="0"/>
            <a:ext cx="8566950" cy="537900"/>
          </a:xfrm>
          <a:prstGeom prst="rect">
            <a:avLst/>
          </a:prstGeom>
          <a:solidFill>
            <a:srgbClr val="CFE2F3"/>
          </a:solidFill>
          <a:ln>
            <a:noFill/>
          </a:ln>
        </p:spPr>
        <p:txBody>
          <a:bodyPr lIns="91425" tIns="91425" rIns="91425" bIns="91425" anchor="ctr" anchorCtr="0">
            <a:noAutofit/>
          </a:bodyPr>
          <a:lstStyle/>
          <a:p>
            <a:pPr lvl="0">
              <a:spcBef>
                <a:spcPts val="0"/>
              </a:spcBef>
              <a:buNone/>
            </a:pPr>
            <a:endParaRPr dirty="0">
              <a:solidFill>
                <a:srgbClr val="CCCCCC"/>
              </a:solidFill>
            </a:endParaRPr>
          </a:p>
        </p:txBody>
      </p:sp>
      <p:sp>
        <p:nvSpPr>
          <p:cNvPr id="14" name="Shape 86"/>
          <p:cNvSpPr/>
          <p:nvPr userDrawn="1"/>
        </p:nvSpPr>
        <p:spPr>
          <a:xfrm>
            <a:off x="0" y="612229"/>
            <a:ext cx="7589520" cy="38700"/>
          </a:xfrm>
          <a:prstGeom prst="rect">
            <a:avLst/>
          </a:prstGeom>
          <a:solidFill>
            <a:srgbClr val="CC0000"/>
          </a:solidFill>
          <a:ln>
            <a:noFill/>
          </a:ln>
        </p:spPr>
        <p:txBody>
          <a:bodyPr lIns="91425" tIns="91425" rIns="91425" bIns="91425" anchor="ctr" anchorCtr="0">
            <a:noAutofit/>
          </a:bodyPr>
          <a:lstStyle/>
          <a:p>
            <a:pPr lvl="0">
              <a:spcBef>
                <a:spcPts val="0"/>
              </a:spcBef>
              <a:buNone/>
            </a:pPr>
            <a:endParaRPr dirty="0"/>
          </a:p>
        </p:txBody>
      </p:sp>
      <p:pic>
        <p:nvPicPr>
          <p:cNvPr id="7" name="Shape 79"/>
          <p:cNvPicPr preferRelativeResize="0"/>
          <p:nvPr userDrawn="1"/>
        </p:nvPicPr>
        <p:blipFill>
          <a:blip r:embed="rId2">
            <a:alphaModFix/>
          </a:blip>
          <a:stretch>
            <a:fillRect/>
          </a:stretch>
        </p:blipFill>
        <p:spPr>
          <a:xfrm>
            <a:off x="133550" y="4548250"/>
            <a:ext cx="1014449" cy="489950"/>
          </a:xfrm>
          <a:prstGeom prst="rect">
            <a:avLst/>
          </a:prstGeom>
          <a:noFill/>
          <a:ln>
            <a:noFill/>
          </a:ln>
        </p:spPr>
      </p:pic>
      <p:sp>
        <p:nvSpPr>
          <p:cNvPr id="8" name="Shape 87"/>
          <p:cNvSpPr txBox="1"/>
          <p:nvPr userDrawn="1"/>
        </p:nvSpPr>
        <p:spPr>
          <a:xfrm>
            <a:off x="999985" y="979135"/>
            <a:ext cx="7566965" cy="3496625"/>
          </a:xfrm>
          <a:prstGeom prst="rect">
            <a:avLst/>
          </a:prstGeom>
          <a:noFill/>
          <a:ln>
            <a:noFill/>
          </a:ln>
        </p:spPr>
        <p:txBody>
          <a:bodyPr lIns="91425" tIns="91425" rIns="91425" bIns="91425" anchor="t" anchorCtr="0">
            <a:noAutofit/>
          </a:bodyPr>
          <a:lstStyle/>
          <a:p>
            <a:pPr marL="457200" lvl="0" indent="-342900" rtl="0">
              <a:lnSpc>
                <a:spcPct val="115000"/>
              </a:lnSpc>
              <a:spcBef>
                <a:spcPts val="300"/>
              </a:spcBef>
              <a:spcAft>
                <a:spcPts val="800"/>
              </a:spcAft>
              <a:buClr>
                <a:schemeClr val="accent3">
                  <a:lumMod val="50000"/>
                </a:schemeClr>
              </a:buClr>
              <a:buSzPct val="100000"/>
              <a:buFont typeface="+mj-lt"/>
              <a:buAutoNum type="arabicPeriod"/>
            </a:pPr>
            <a:r>
              <a:rPr lang="en" sz="1800" dirty="0">
                <a:solidFill>
                  <a:schemeClr val="accent3">
                    <a:lumMod val="50000"/>
                  </a:schemeClr>
                </a:solidFill>
                <a:latin typeface="+mn-lt"/>
                <a:ea typeface="Open Sans"/>
                <a:cs typeface="Open Sans"/>
                <a:sym typeface="Open Sans"/>
              </a:rPr>
              <a:t>All Students Proficient and Showing Growth in All Assessed Areas</a:t>
            </a:r>
            <a:endParaRPr lang="en-US" sz="1800" dirty="0">
              <a:solidFill>
                <a:schemeClr val="accent3">
                  <a:lumMod val="50000"/>
                </a:schemeClr>
              </a:solidFill>
              <a:latin typeface="+mn-lt"/>
              <a:ea typeface="Open Sans"/>
              <a:cs typeface="Open Sans"/>
              <a:sym typeface="Open Sans"/>
            </a:endParaRPr>
          </a:p>
          <a:p>
            <a:pPr marL="457200" lvl="0" indent="-342900" rtl="0">
              <a:lnSpc>
                <a:spcPct val="115000"/>
              </a:lnSpc>
              <a:spcBef>
                <a:spcPts val="300"/>
              </a:spcBef>
              <a:spcAft>
                <a:spcPts val="800"/>
              </a:spcAft>
              <a:buClr>
                <a:schemeClr val="accent3">
                  <a:lumMod val="50000"/>
                </a:schemeClr>
              </a:buClr>
              <a:buSzPct val="100000"/>
              <a:buFont typeface="+mj-lt"/>
              <a:buAutoNum type="arabicPeriod"/>
            </a:pPr>
            <a:r>
              <a:rPr lang="en" sz="1800" dirty="0">
                <a:solidFill>
                  <a:schemeClr val="accent3">
                    <a:lumMod val="50000"/>
                  </a:schemeClr>
                </a:solidFill>
                <a:latin typeface="+mn-lt"/>
                <a:ea typeface="Open Sans"/>
                <a:cs typeface="Open Sans"/>
                <a:sym typeface="Open Sans"/>
              </a:rPr>
              <a:t>Every Student Graduates </a:t>
            </a:r>
            <a:r>
              <a:rPr lang="en-US" sz="1800" dirty="0">
                <a:solidFill>
                  <a:schemeClr val="accent3">
                    <a:lumMod val="50000"/>
                  </a:schemeClr>
                </a:solidFill>
                <a:latin typeface="+mn-lt"/>
                <a:ea typeface="Open Sans"/>
                <a:cs typeface="Open Sans"/>
                <a:sym typeface="Open Sans"/>
              </a:rPr>
              <a:t>From </a:t>
            </a:r>
            <a:r>
              <a:rPr lang="en" sz="1800" dirty="0">
                <a:solidFill>
                  <a:schemeClr val="accent3">
                    <a:lumMod val="50000"/>
                  </a:schemeClr>
                </a:solidFill>
                <a:latin typeface="+mn-lt"/>
                <a:ea typeface="Open Sans"/>
                <a:cs typeface="Open Sans"/>
                <a:sym typeface="Open Sans"/>
              </a:rPr>
              <a:t>High School and is Ready for College and Career</a:t>
            </a:r>
            <a:endParaRPr lang="en-US" sz="1800" dirty="0">
              <a:solidFill>
                <a:schemeClr val="accent3">
                  <a:lumMod val="50000"/>
                </a:schemeClr>
              </a:solidFill>
              <a:latin typeface="+mn-lt"/>
              <a:ea typeface="Open Sans"/>
              <a:cs typeface="Open Sans"/>
              <a:sym typeface="Open Sans"/>
            </a:endParaRPr>
          </a:p>
          <a:p>
            <a:pPr marL="457200" lvl="0" indent="-342900" rtl="0">
              <a:lnSpc>
                <a:spcPct val="115000"/>
              </a:lnSpc>
              <a:spcBef>
                <a:spcPts val="300"/>
              </a:spcBef>
              <a:spcAft>
                <a:spcPts val="800"/>
              </a:spcAft>
              <a:buClr>
                <a:schemeClr val="accent3">
                  <a:lumMod val="50000"/>
                </a:schemeClr>
              </a:buClr>
              <a:buSzPct val="100000"/>
              <a:buFont typeface="+mj-lt"/>
              <a:buAutoNum type="arabicPeriod"/>
            </a:pPr>
            <a:r>
              <a:rPr lang="en" sz="1800" dirty="0">
                <a:solidFill>
                  <a:schemeClr val="accent3">
                    <a:lumMod val="50000"/>
                  </a:schemeClr>
                </a:solidFill>
                <a:latin typeface="+mn-lt"/>
                <a:ea typeface="Open Sans"/>
                <a:cs typeface="Open Sans"/>
                <a:sym typeface="Open Sans"/>
              </a:rPr>
              <a:t>Every Child Has Access to a High-Quality Early Childhood Program</a:t>
            </a:r>
            <a:endParaRPr lang="en-US" sz="1800" dirty="0">
              <a:solidFill>
                <a:schemeClr val="accent3">
                  <a:lumMod val="50000"/>
                </a:schemeClr>
              </a:solidFill>
              <a:latin typeface="+mn-lt"/>
              <a:ea typeface="Open Sans"/>
              <a:cs typeface="Open Sans"/>
              <a:sym typeface="Open Sans"/>
            </a:endParaRPr>
          </a:p>
          <a:p>
            <a:pPr marL="457200" lvl="0" indent="-342900" rtl="0">
              <a:lnSpc>
                <a:spcPct val="115000"/>
              </a:lnSpc>
              <a:spcBef>
                <a:spcPts val="300"/>
              </a:spcBef>
              <a:spcAft>
                <a:spcPts val="800"/>
              </a:spcAft>
              <a:buClr>
                <a:schemeClr val="accent3">
                  <a:lumMod val="50000"/>
                </a:schemeClr>
              </a:buClr>
              <a:buSzPct val="100000"/>
              <a:buFont typeface="+mj-lt"/>
              <a:buAutoNum type="arabicPeriod"/>
            </a:pPr>
            <a:r>
              <a:rPr lang="en" sz="1800" dirty="0">
                <a:solidFill>
                  <a:schemeClr val="accent3">
                    <a:lumMod val="50000"/>
                  </a:schemeClr>
                </a:solidFill>
                <a:latin typeface="+mn-lt"/>
                <a:ea typeface="Open Sans"/>
                <a:cs typeface="Open Sans"/>
                <a:sym typeface="Open Sans"/>
              </a:rPr>
              <a:t>Every School Has Effective Teachers and Leaders</a:t>
            </a:r>
            <a:endParaRPr lang="en-US" sz="1800" dirty="0">
              <a:solidFill>
                <a:schemeClr val="accent3">
                  <a:lumMod val="50000"/>
                </a:schemeClr>
              </a:solidFill>
              <a:latin typeface="+mn-lt"/>
              <a:ea typeface="Open Sans"/>
              <a:cs typeface="Open Sans"/>
              <a:sym typeface="Open Sans"/>
            </a:endParaRPr>
          </a:p>
          <a:p>
            <a:pPr marL="457200" lvl="0" indent="-342900" rtl="0">
              <a:lnSpc>
                <a:spcPct val="115000"/>
              </a:lnSpc>
              <a:spcBef>
                <a:spcPts val="300"/>
              </a:spcBef>
              <a:spcAft>
                <a:spcPts val="800"/>
              </a:spcAft>
              <a:buClr>
                <a:schemeClr val="accent3">
                  <a:lumMod val="50000"/>
                </a:schemeClr>
              </a:buClr>
              <a:buSzPct val="100000"/>
              <a:buFont typeface="+mj-lt"/>
              <a:buAutoNum type="arabicPeriod"/>
            </a:pPr>
            <a:r>
              <a:rPr lang="en" sz="1800" dirty="0">
                <a:solidFill>
                  <a:schemeClr val="accent3">
                    <a:lumMod val="50000"/>
                  </a:schemeClr>
                </a:solidFill>
                <a:latin typeface="+mn-lt"/>
                <a:ea typeface="Open Sans"/>
                <a:cs typeface="Open Sans"/>
                <a:sym typeface="Open Sans"/>
              </a:rPr>
              <a:t>Every Community Effectively Using a World-Class Data System to Improve Student Outcomes</a:t>
            </a:r>
            <a:endParaRPr lang="en-US" sz="1800" dirty="0">
              <a:solidFill>
                <a:schemeClr val="accent3">
                  <a:lumMod val="50000"/>
                </a:schemeClr>
              </a:solidFill>
              <a:latin typeface="+mn-lt"/>
              <a:ea typeface="Open Sans"/>
              <a:cs typeface="Open Sans"/>
              <a:sym typeface="Open Sans"/>
            </a:endParaRPr>
          </a:p>
          <a:p>
            <a:pPr marL="457200" lvl="0" indent="-342900" rtl="0">
              <a:lnSpc>
                <a:spcPct val="115000"/>
              </a:lnSpc>
              <a:spcBef>
                <a:spcPts val="300"/>
              </a:spcBef>
              <a:spcAft>
                <a:spcPts val="800"/>
              </a:spcAft>
              <a:buClr>
                <a:schemeClr val="accent3">
                  <a:lumMod val="50000"/>
                </a:schemeClr>
              </a:buClr>
              <a:buSzPct val="100000"/>
              <a:buFont typeface="+mj-lt"/>
              <a:buAutoNum type="arabicPeriod"/>
            </a:pPr>
            <a:r>
              <a:rPr lang="en-US" sz="1800" dirty="0">
                <a:solidFill>
                  <a:schemeClr val="accent3">
                    <a:lumMod val="50000"/>
                  </a:schemeClr>
                </a:solidFill>
              </a:rPr>
              <a:t>Every School and District is Rated “C” or Higher</a:t>
            </a:r>
          </a:p>
        </p:txBody>
      </p:sp>
      <p:sp>
        <p:nvSpPr>
          <p:cNvPr id="9" name="Shape 89"/>
          <p:cNvSpPr txBox="1"/>
          <p:nvPr userDrawn="1"/>
        </p:nvSpPr>
        <p:spPr>
          <a:xfrm>
            <a:off x="280188" y="47292"/>
            <a:ext cx="8397600" cy="434681"/>
          </a:xfrm>
          <a:prstGeom prst="rect">
            <a:avLst/>
          </a:prstGeom>
          <a:noFill/>
          <a:ln>
            <a:noFill/>
          </a:ln>
        </p:spPr>
        <p:txBody>
          <a:bodyPr lIns="91425" tIns="91425" rIns="91425" bIns="91425" anchor="ctr" anchorCtr="0">
            <a:noAutofit/>
          </a:bodyPr>
          <a:lstStyle/>
          <a:p>
            <a:pPr lvl="0">
              <a:spcBef>
                <a:spcPts val="0"/>
              </a:spcBef>
              <a:buNone/>
            </a:pPr>
            <a:r>
              <a:rPr lang="en" sz="2400" b="1" dirty="0">
                <a:solidFill>
                  <a:srgbClr val="0070C0"/>
                </a:solidFill>
                <a:latin typeface="+mj-lt"/>
                <a:ea typeface="Open Sans"/>
                <a:cs typeface="Open Sans"/>
                <a:sym typeface="Open Sans"/>
              </a:rPr>
              <a:t>State Board of Education Goals </a:t>
            </a:r>
            <a:r>
              <a:rPr lang="en-US" sz="2400" b="1" dirty="0">
                <a:solidFill>
                  <a:srgbClr val="0070C0"/>
                </a:solidFill>
                <a:latin typeface="+mj-lt"/>
                <a:ea typeface="Open Sans"/>
                <a:cs typeface="Open Sans"/>
                <a:sym typeface="Open Sans"/>
              </a:rPr>
              <a:t> </a:t>
            </a:r>
            <a:r>
              <a:rPr lang="en" sz="1200" b="1" dirty="0">
                <a:solidFill>
                  <a:srgbClr val="0070C0"/>
                </a:solidFill>
                <a:latin typeface="+mj-lt"/>
                <a:ea typeface="Open Sans"/>
                <a:cs typeface="Open Sans"/>
                <a:sym typeface="Open Sans"/>
              </a:rPr>
              <a:t>FIVE-YEAR STRATEGIC PLAN FOR 2016-2020</a:t>
            </a:r>
          </a:p>
        </p:txBody>
      </p:sp>
      <p:sp>
        <p:nvSpPr>
          <p:cNvPr id="10" name="Shape 19"/>
          <p:cNvSpPr txBox="1">
            <a:spLocks noGrp="1"/>
          </p:cNvSpPr>
          <p:nvPr>
            <p:ph type="sldNum" idx="12"/>
          </p:nvPr>
        </p:nvSpPr>
        <p:spPr>
          <a:xfrm>
            <a:off x="8481083" y="4887306"/>
            <a:ext cx="548700" cy="233671"/>
          </a:xfrm>
          <a:prstGeom prst="rect">
            <a:avLst/>
          </a:prstGeom>
        </p:spPr>
        <p:txBody>
          <a:bodyPr lIns="91425" tIns="91425" rIns="91425" bIns="91425" anchor="b" anchorCtr="0">
            <a:noAutofit/>
          </a:bodyPr>
          <a:lstStyle>
            <a:lvl1pPr algn="r">
              <a:defRPr sz="1050">
                <a:solidFill>
                  <a:schemeClr val="accent3">
                    <a:lumMod val="50000"/>
                  </a:schemeClr>
                </a:solidFill>
              </a:defRPr>
            </a:lvl1pPr>
          </a:lstStyle>
          <a:p>
            <a:fld id="{00000000-1234-1234-1234-123412341234}" type="slidenum">
              <a:rPr lang="en" smtClean="0"/>
              <a:pPr/>
              <a:t>‹#›</a:t>
            </a:fld>
            <a:endParaRPr lang="en" dirty="0"/>
          </a:p>
        </p:txBody>
      </p:sp>
    </p:spTree>
    <p:extLst>
      <p:ext uri="{BB962C8B-B14F-4D97-AF65-F5344CB8AC3E}">
        <p14:creationId xmlns:p14="http://schemas.microsoft.com/office/powerpoint/2010/main" val="951215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tacked Section header">
    <p:spTree>
      <p:nvGrpSpPr>
        <p:cNvPr id="1" name="Shape 13"/>
        <p:cNvGrpSpPr/>
        <p:nvPr/>
      </p:nvGrpSpPr>
      <p:grpSpPr>
        <a:xfrm>
          <a:off x="0" y="0"/>
          <a:ext cx="0" cy="0"/>
          <a:chOff x="0" y="0"/>
          <a:chExt cx="0" cy="0"/>
        </a:xfrm>
      </p:grpSpPr>
      <p:sp>
        <p:nvSpPr>
          <p:cNvPr id="4" name="Shape 221"/>
          <p:cNvSpPr/>
          <p:nvPr userDrawn="1"/>
        </p:nvSpPr>
        <p:spPr>
          <a:xfrm>
            <a:off x="0" y="1702553"/>
            <a:ext cx="6004410" cy="854400"/>
          </a:xfrm>
          <a:prstGeom prst="rect">
            <a:avLst/>
          </a:prstGeom>
          <a:solidFill>
            <a:schemeClr val="accent6"/>
          </a:solidFill>
          <a:ln>
            <a:noFill/>
          </a:ln>
        </p:spPr>
        <p:txBody>
          <a:bodyPr lIns="91425" tIns="91425" rIns="91425" bIns="91425" anchor="ctr" anchorCtr="0">
            <a:noAutofit/>
          </a:bodyPr>
          <a:lstStyle/>
          <a:p>
            <a:pPr lvl="0">
              <a:spcBef>
                <a:spcPts val="0"/>
              </a:spcBef>
              <a:buNone/>
            </a:pPr>
            <a:endParaRPr dirty="0"/>
          </a:p>
        </p:txBody>
      </p:sp>
      <p:sp>
        <p:nvSpPr>
          <p:cNvPr id="6" name="Shape 224"/>
          <p:cNvSpPr/>
          <p:nvPr userDrawn="1"/>
        </p:nvSpPr>
        <p:spPr>
          <a:xfrm>
            <a:off x="0" y="2656478"/>
            <a:ext cx="5080200" cy="99600"/>
          </a:xfrm>
          <a:prstGeom prst="rect">
            <a:avLst/>
          </a:prstGeom>
          <a:solidFill>
            <a:srgbClr val="CC0000"/>
          </a:solidFill>
          <a:ln>
            <a:noFill/>
          </a:ln>
        </p:spPr>
        <p:txBody>
          <a:bodyPr lIns="91425" tIns="91425" rIns="91425" bIns="91425" anchor="ctr" anchorCtr="0">
            <a:noAutofit/>
          </a:bodyPr>
          <a:lstStyle/>
          <a:p>
            <a:pPr lvl="0">
              <a:spcBef>
                <a:spcPts val="0"/>
              </a:spcBef>
              <a:buNone/>
            </a:pPr>
            <a:endParaRPr dirty="0"/>
          </a:p>
        </p:txBody>
      </p:sp>
      <p:pic>
        <p:nvPicPr>
          <p:cNvPr id="7" name="Shape 225"/>
          <p:cNvPicPr preferRelativeResize="0"/>
          <p:nvPr userDrawn="1"/>
        </p:nvPicPr>
        <p:blipFill>
          <a:blip r:embed="rId2">
            <a:alphaModFix/>
          </a:blip>
          <a:stretch>
            <a:fillRect/>
          </a:stretch>
        </p:blipFill>
        <p:spPr>
          <a:xfrm>
            <a:off x="133550" y="4548250"/>
            <a:ext cx="1014449" cy="489950"/>
          </a:xfrm>
          <a:prstGeom prst="rect">
            <a:avLst/>
          </a:prstGeom>
          <a:noFill/>
          <a:ln>
            <a:noFill/>
          </a:ln>
        </p:spPr>
      </p:pic>
      <p:sp>
        <p:nvSpPr>
          <p:cNvPr id="10" name="Text Placeholder 9"/>
          <p:cNvSpPr>
            <a:spLocks noGrp="1" noChangeAspect="1"/>
          </p:cNvSpPr>
          <p:nvPr>
            <p:ph type="body" sz="quarter" idx="13" hasCustomPrompt="1"/>
          </p:nvPr>
        </p:nvSpPr>
        <p:spPr>
          <a:xfrm>
            <a:off x="401638" y="1701800"/>
            <a:ext cx="5602287" cy="855663"/>
          </a:xfrm>
        </p:spPr>
        <p:txBody>
          <a:bodyPr anchor="ctr"/>
          <a:lstStyle>
            <a:lvl1pPr marL="0" marR="0" indent="0" algn="l" defTabSz="914400" rtl="0" eaLnBrk="1" fontAlgn="auto" latinLnBrk="0" hangingPunct="1">
              <a:lnSpc>
                <a:spcPct val="100000"/>
              </a:lnSpc>
              <a:spcBef>
                <a:spcPts val="0"/>
              </a:spcBef>
              <a:spcAft>
                <a:spcPts val="1600"/>
              </a:spcAft>
              <a:buClr>
                <a:schemeClr val="dk2"/>
              </a:buClr>
              <a:buSzPct val="100000"/>
              <a:buFontTx/>
              <a:buNone/>
              <a:tabLst/>
              <a:defRPr lang="en" sz="5400" b="1" smtClean="0">
                <a:solidFill>
                  <a:srgbClr val="FFFFFF"/>
                </a:solidFill>
                <a:ea typeface="Open Sans"/>
                <a:cs typeface="Open Sans"/>
                <a:sym typeface="Open Sans"/>
              </a:defRPr>
            </a:lvl1pPr>
          </a:lstStyle>
          <a:p>
            <a:pPr marL="0" marR="0" lvl="0" indent="0" algn="l" defTabSz="914400" rtl="0" eaLnBrk="1" fontAlgn="auto" latinLnBrk="0" hangingPunct="1">
              <a:lnSpc>
                <a:spcPct val="115000"/>
              </a:lnSpc>
              <a:spcBef>
                <a:spcPts val="0"/>
              </a:spcBef>
              <a:spcAft>
                <a:spcPts val="1600"/>
              </a:spcAft>
              <a:buClr>
                <a:schemeClr val="dk2"/>
              </a:buClr>
              <a:buSzPct val="100000"/>
              <a:buFontTx/>
              <a:buNone/>
              <a:tabLst/>
              <a:defRPr/>
            </a:pPr>
            <a:r>
              <a:rPr lang="en-US" sz="5400" b="1" dirty="0">
                <a:solidFill>
                  <a:srgbClr val="FFFFFF"/>
                </a:solidFill>
                <a:latin typeface="+mj-lt"/>
                <a:ea typeface="Open Sans"/>
                <a:cs typeface="Open Sans"/>
                <a:sym typeface="Open Sans"/>
              </a:rPr>
              <a:t>HEADING</a:t>
            </a:r>
            <a:endParaRPr lang="en" sz="1000" b="1" dirty="0">
              <a:solidFill>
                <a:srgbClr val="FFFFFF"/>
              </a:solidFill>
              <a:latin typeface="+mj-lt"/>
              <a:ea typeface="Open Sans"/>
              <a:cs typeface="Open Sans"/>
              <a:sym typeface="Open Sans"/>
            </a:endParaRPr>
          </a:p>
        </p:txBody>
      </p:sp>
      <p:sp>
        <p:nvSpPr>
          <p:cNvPr id="3" name="Text Placeholder 2"/>
          <p:cNvSpPr>
            <a:spLocks noGrp="1" noChangeAspect="1"/>
          </p:cNvSpPr>
          <p:nvPr>
            <p:ph type="body" sz="quarter" idx="14" hasCustomPrompt="1"/>
          </p:nvPr>
        </p:nvSpPr>
        <p:spPr>
          <a:xfrm>
            <a:off x="401638" y="723900"/>
            <a:ext cx="5602287" cy="878375"/>
          </a:xfrm>
        </p:spPr>
        <p:txBody>
          <a:bodyPr anchor="t"/>
          <a:lstStyle>
            <a:lvl1pPr>
              <a:defRPr sz="4800" b="1">
                <a:solidFill>
                  <a:schemeClr val="accent6"/>
                </a:solidFill>
              </a:defRPr>
            </a:lvl1pPr>
          </a:lstStyle>
          <a:p>
            <a:pPr lvl="0"/>
            <a:r>
              <a:rPr lang="en-US" dirty="0"/>
              <a:t>STACKED</a:t>
            </a:r>
          </a:p>
        </p:txBody>
      </p:sp>
      <p:sp>
        <p:nvSpPr>
          <p:cNvPr id="8" name="Text Placeholder 7"/>
          <p:cNvSpPr>
            <a:spLocks noGrp="1"/>
          </p:cNvSpPr>
          <p:nvPr>
            <p:ph type="body" sz="quarter" idx="15" hasCustomPrompt="1"/>
          </p:nvPr>
        </p:nvSpPr>
        <p:spPr>
          <a:xfrm>
            <a:off x="401638" y="2878138"/>
            <a:ext cx="4678362" cy="993775"/>
          </a:xfrm>
        </p:spPr>
        <p:txBody>
          <a:bodyPr/>
          <a:lstStyle>
            <a:lvl1pPr>
              <a:lnSpc>
                <a:spcPct val="114000"/>
              </a:lnSpc>
              <a:spcAft>
                <a:spcPts val="0"/>
              </a:spcAft>
              <a:defRPr sz="2000">
                <a:solidFill>
                  <a:schemeClr val="accent6"/>
                </a:solidFill>
              </a:defRPr>
            </a:lvl1pPr>
          </a:lstStyle>
          <a:p>
            <a:pPr lvl="0"/>
            <a:r>
              <a:rPr lang="en-US" dirty="0"/>
              <a:t>Subhead</a:t>
            </a:r>
          </a:p>
        </p:txBody>
      </p:sp>
      <p:sp>
        <p:nvSpPr>
          <p:cNvPr id="9" name="Shape 19"/>
          <p:cNvSpPr txBox="1">
            <a:spLocks noGrp="1"/>
          </p:cNvSpPr>
          <p:nvPr>
            <p:ph type="sldNum" idx="12"/>
          </p:nvPr>
        </p:nvSpPr>
        <p:spPr>
          <a:xfrm>
            <a:off x="8481083" y="4887306"/>
            <a:ext cx="548700" cy="233671"/>
          </a:xfrm>
          <a:prstGeom prst="rect">
            <a:avLst/>
          </a:prstGeom>
        </p:spPr>
        <p:txBody>
          <a:bodyPr lIns="91425" tIns="91425" rIns="91425" bIns="91425" anchor="b" anchorCtr="0">
            <a:noAutofit/>
          </a:bodyPr>
          <a:lstStyle>
            <a:lvl1pPr algn="r">
              <a:defRPr sz="1050">
                <a:solidFill>
                  <a:schemeClr val="accent3">
                    <a:lumMod val="50000"/>
                  </a:schemeClr>
                </a:solidFill>
              </a:defRPr>
            </a:lvl1pPr>
          </a:lstStyle>
          <a:p>
            <a:fld id="{00000000-1234-1234-1234-123412341234}" type="slidenum">
              <a:rPr lang="en" smtClean="0"/>
              <a:pPr/>
              <a:t>‹#›</a:t>
            </a:fld>
            <a:endParaRPr lang="en"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body">
    <p:spTree>
      <p:nvGrpSpPr>
        <p:cNvPr id="1" name="Shape 16"/>
        <p:cNvGrpSpPr/>
        <p:nvPr/>
      </p:nvGrpSpPr>
      <p:grpSpPr>
        <a:xfrm>
          <a:off x="0" y="0"/>
          <a:ext cx="0" cy="0"/>
          <a:chOff x="0" y="0"/>
          <a:chExt cx="0" cy="0"/>
        </a:xfrm>
      </p:grpSpPr>
      <p:sp>
        <p:nvSpPr>
          <p:cNvPr id="5" name="Shape 85"/>
          <p:cNvSpPr/>
          <p:nvPr userDrawn="1"/>
        </p:nvSpPr>
        <p:spPr>
          <a:xfrm>
            <a:off x="0" y="0"/>
            <a:ext cx="8566950" cy="537900"/>
          </a:xfrm>
          <a:prstGeom prst="rect">
            <a:avLst/>
          </a:prstGeom>
          <a:solidFill>
            <a:srgbClr val="CFE2F3"/>
          </a:solidFill>
          <a:ln>
            <a:noFill/>
          </a:ln>
        </p:spPr>
        <p:txBody>
          <a:bodyPr lIns="91425" tIns="91425" rIns="91425" bIns="91425" anchor="ctr" anchorCtr="0">
            <a:noAutofit/>
          </a:bodyPr>
          <a:lstStyle/>
          <a:p>
            <a:pPr lvl="0">
              <a:spcBef>
                <a:spcPts val="0"/>
              </a:spcBef>
              <a:buNone/>
            </a:pPr>
            <a:endParaRPr dirty="0">
              <a:solidFill>
                <a:srgbClr val="CCCCCC"/>
              </a:solidFill>
            </a:endParaRPr>
          </a:p>
        </p:txBody>
      </p:sp>
      <p:sp>
        <p:nvSpPr>
          <p:cNvPr id="6" name="Shape 86"/>
          <p:cNvSpPr/>
          <p:nvPr userDrawn="1"/>
        </p:nvSpPr>
        <p:spPr>
          <a:xfrm>
            <a:off x="0" y="612229"/>
            <a:ext cx="7589520" cy="38700"/>
          </a:xfrm>
          <a:prstGeom prst="rect">
            <a:avLst/>
          </a:prstGeom>
          <a:solidFill>
            <a:srgbClr val="CC0000"/>
          </a:solidFill>
          <a:ln>
            <a:noFill/>
          </a:ln>
        </p:spPr>
        <p:txBody>
          <a:bodyPr lIns="91425" tIns="91425" rIns="91425" bIns="91425" anchor="ctr" anchorCtr="0">
            <a:noAutofit/>
          </a:bodyPr>
          <a:lstStyle/>
          <a:p>
            <a:pPr lvl="0">
              <a:spcBef>
                <a:spcPts val="0"/>
              </a:spcBef>
              <a:buNone/>
            </a:pPr>
            <a:endParaRPr dirty="0"/>
          </a:p>
        </p:txBody>
      </p:sp>
      <p:pic>
        <p:nvPicPr>
          <p:cNvPr id="8" name="Shape 79"/>
          <p:cNvPicPr preferRelativeResize="0"/>
          <p:nvPr userDrawn="1"/>
        </p:nvPicPr>
        <p:blipFill>
          <a:blip r:embed="rId2">
            <a:alphaModFix/>
          </a:blip>
          <a:stretch>
            <a:fillRect/>
          </a:stretch>
        </p:blipFill>
        <p:spPr>
          <a:xfrm>
            <a:off x="133550" y="4548250"/>
            <a:ext cx="1014449" cy="489950"/>
          </a:xfrm>
          <a:prstGeom prst="rect">
            <a:avLst/>
          </a:prstGeom>
          <a:noFill/>
          <a:ln>
            <a:noFill/>
          </a:ln>
        </p:spPr>
      </p:pic>
      <p:sp>
        <p:nvSpPr>
          <p:cNvPr id="3" name="Text Placeholder 2"/>
          <p:cNvSpPr>
            <a:spLocks noGrp="1" noChangeAspect="1"/>
          </p:cNvSpPr>
          <p:nvPr>
            <p:ph type="body" sz="quarter" idx="13" hasCustomPrompt="1"/>
          </p:nvPr>
        </p:nvSpPr>
        <p:spPr>
          <a:xfrm>
            <a:off x="311700" y="31531"/>
            <a:ext cx="8255250" cy="450443"/>
          </a:xfrm>
        </p:spPr>
        <p:txBody>
          <a:bodyPr anchor="ctr"/>
          <a:lstStyle>
            <a:lvl1pPr>
              <a:defRPr sz="3200" b="1">
                <a:solidFill>
                  <a:schemeClr val="accent6"/>
                </a:solidFill>
              </a:defRPr>
            </a:lvl1pPr>
          </a:lstStyle>
          <a:p>
            <a:pPr lvl="0"/>
            <a:r>
              <a:rPr lang="en-US" dirty="0"/>
              <a:t>Heading</a:t>
            </a:r>
          </a:p>
        </p:txBody>
      </p:sp>
      <p:sp>
        <p:nvSpPr>
          <p:cNvPr id="4" name="Text Placeholder 3"/>
          <p:cNvSpPr>
            <a:spLocks noGrp="1"/>
          </p:cNvSpPr>
          <p:nvPr>
            <p:ph type="body" sz="quarter" idx="14" hasCustomPrompt="1"/>
          </p:nvPr>
        </p:nvSpPr>
        <p:spPr>
          <a:xfrm>
            <a:off x="415636" y="1152525"/>
            <a:ext cx="8294915" cy="3217863"/>
          </a:xfrm>
        </p:spPr>
        <p:txBody>
          <a:bodyPr/>
          <a:lstStyle>
            <a:lvl1pPr marL="342900" indent="-342900" defTabSz="457200">
              <a:buFont typeface="Arial" charset="0"/>
              <a:buChar char="•"/>
              <a:tabLst>
                <a:tab pos="457200" algn="l"/>
              </a:tabLst>
              <a:defRPr sz="2400">
                <a:solidFill>
                  <a:schemeClr val="accent3">
                    <a:lumMod val="50000"/>
                  </a:schemeClr>
                </a:solidFill>
              </a:defRPr>
            </a:lvl1pPr>
            <a:lvl2pPr>
              <a:defRPr>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dirty="0"/>
              <a:t>Click to add text</a:t>
            </a:r>
          </a:p>
          <a:p>
            <a:pPr lvl="1"/>
            <a:endParaRPr lang="en-US" dirty="0"/>
          </a:p>
        </p:txBody>
      </p:sp>
      <p:sp>
        <p:nvSpPr>
          <p:cNvPr id="11" name="Shape 19"/>
          <p:cNvSpPr txBox="1">
            <a:spLocks noGrp="1"/>
          </p:cNvSpPr>
          <p:nvPr>
            <p:ph type="sldNum" idx="12"/>
          </p:nvPr>
        </p:nvSpPr>
        <p:spPr>
          <a:xfrm>
            <a:off x="8481083" y="4887306"/>
            <a:ext cx="548700" cy="233671"/>
          </a:xfrm>
          <a:prstGeom prst="rect">
            <a:avLst/>
          </a:prstGeom>
        </p:spPr>
        <p:txBody>
          <a:bodyPr lIns="91425" tIns="91425" rIns="91425" bIns="91425" anchor="b" anchorCtr="0">
            <a:noAutofit/>
          </a:bodyPr>
          <a:lstStyle>
            <a:lvl1pPr algn="r">
              <a:defRPr sz="1050">
                <a:solidFill>
                  <a:schemeClr val="accent3">
                    <a:lumMod val="50000"/>
                  </a:schemeClr>
                </a:solidFill>
              </a:defRPr>
            </a:lvl1pPr>
          </a:lstStyle>
          <a:p>
            <a:fld id="{00000000-1234-1234-1234-123412341234}" type="slidenum">
              <a:rPr lang="en" smtClean="0"/>
              <a:pPr/>
              <a:t>‹#›</a:t>
            </a:fld>
            <a:endParaRPr lang="en"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blank">
    <p:spTree>
      <p:nvGrpSpPr>
        <p:cNvPr id="1" name="Shape 16"/>
        <p:cNvGrpSpPr/>
        <p:nvPr/>
      </p:nvGrpSpPr>
      <p:grpSpPr>
        <a:xfrm>
          <a:off x="0" y="0"/>
          <a:ext cx="0" cy="0"/>
          <a:chOff x="0" y="0"/>
          <a:chExt cx="0" cy="0"/>
        </a:xfrm>
      </p:grpSpPr>
      <p:sp>
        <p:nvSpPr>
          <p:cNvPr id="13" name="Shape 85"/>
          <p:cNvSpPr/>
          <p:nvPr userDrawn="1"/>
        </p:nvSpPr>
        <p:spPr>
          <a:xfrm>
            <a:off x="0" y="0"/>
            <a:ext cx="8566950" cy="537900"/>
          </a:xfrm>
          <a:prstGeom prst="rect">
            <a:avLst/>
          </a:prstGeom>
          <a:solidFill>
            <a:srgbClr val="CFE2F3"/>
          </a:solidFill>
          <a:ln>
            <a:noFill/>
          </a:ln>
        </p:spPr>
        <p:txBody>
          <a:bodyPr lIns="91425" tIns="91425" rIns="91425" bIns="91425" anchor="ctr" anchorCtr="0">
            <a:noAutofit/>
          </a:bodyPr>
          <a:lstStyle/>
          <a:p>
            <a:pPr lvl="0">
              <a:spcBef>
                <a:spcPts val="0"/>
              </a:spcBef>
              <a:buNone/>
            </a:pPr>
            <a:endParaRPr dirty="0">
              <a:solidFill>
                <a:srgbClr val="CCCCCC"/>
              </a:solidFill>
            </a:endParaRPr>
          </a:p>
        </p:txBody>
      </p:sp>
      <p:sp>
        <p:nvSpPr>
          <p:cNvPr id="14" name="Shape 86"/>
          <p:cNvSpPr/>
          <p:nvPr userDrawn="1"/>
        </p:nvSpPr>
        <p:spPr>
          <a:xfrm>
            <a:off x="0" y="612229"/>
            <a:ext cx="7589520" cy="38700"/>
          </a:xfrm>
          <a:prstGeom prst="rect">
            <a:avLst/>
          </a:prstGeom>
          <a:solidFill>
            <a:srgbClr val="CC0000"/>
          </a:solidFill>
          <a:ln>
            <a:noFill/>
          </a:ln>
        </p:spPr>
        <p:txBody>
          <a:bodyPr lIns="91425" tIns="91425" rIns="91425" bIns="91425" anchor="ctr" anchorCtr="0">
            <a:noAutofit/>
          </a:bodyPr>
          <a:lstStyle/>
          <a:p>
            <a:pPr lvl="0">
              <a:spcBef>
                <a:spcPts val="0"/>
              </a:spcBef>
              <a:buNone/>
            </a:pPr>
            <a:endParaRPr dirty="0"/>
          </a:p>
        </p:txBody>
      </p:sp>
      <p:pic>
        <p:nvPicPr>
          <p:cNvPr id="8" name="Shape 79"/>
          <p:cNvPicPr preferRelativeResize="0"/>
          <p:nvPr userDrawn="1"/>
        </p:nvPicPr>
        <p:blipFill>
          <a:blip r:embed="rId2">
            <a:alphaModFix/>
          </a:blip>
          <a:stretch>
            <a:fillRect/>
          </a:stretch>
        </p:blipFill>
        <p:spPr>
          <a:xfrm>
            <a:off x="133550" y="4548250"/>
            <a:ext cx="1014449" cy="489950"/>
          </a:xfrm>
          <a:prstGeom prst="rect">
            <a:avLst/>
          </a:prstGeom>
          <a:noFill/>
          <a:ln>
            <a:noFill/>
          </a:ln>
        </p:spPr>
      </p:pic>
      <p:sp>
        <p:nvSpPr>
          <p:cNvPr id="3" name="Text Placeholder 2"/>
          <p:cNvSpPr>
            <a:spLocks noGrp="1" noChangeAspect="1"/>
          </p:cNvSpPr>
          <p:nvPr>
            <p:ph type="body" sz="quarter" idx="13" hasCustomPrompt="1"/>
          </p:nvPr>
        </p:nvSpPr>
        <p:spPr>
          <a:xfrm>
            <a:off x="311700" y="31531"/>
            <a:ext cx="8255250" cy="450443"/>
          </a:xfrm>
        </p:spPr>
        <p:txBody>
          <a:bodyPr anchor="ctr"/>
          <a:lstStyle>
            <a:lvl1pPr>
              <a:defRPr sz="3200" b="1">
                <a:solidFill>
                  <a:srgbClr val="0070C0"/>
                </a:solidFill>
              </a:defRPr>
            </a:lvl1pPr>
          </a:lstStyle>
          <a:p>
            <a:pPr lvl="0"/>
            <a:r>
              <a:rPr lang="en-US" dirty="0"/>
              <a:t>Heading</a:t>
            </a:r>
          </a:p>
        </p:txBody>
      </p:sp>
      <p:sp>
        <p:nvSpPr>
          <p:cNvPr id="7" name="Shape 19"/>
          <p:cNvSpPr txBox="1">
            <a:spLocks noGrp="1"/>
          </p:cNvSpPr>
          <p:nvPr>
            <p:ph type="sldNum" idx="12"/>
          </p:nvPr>
        </p:nvSpPr>
        <p:spPr>
          <a:xfrm>
            <a:off x="8481083" y="4887306"/>
            <a:ext cx="548700" cy="233671"/>
          </a:xfrm>
          <a:prstGeom prst="rect">
            <a:avLst/>
          </a:prstGeom>
        </p:spPr>
        <p:txBody>
          <a:bodyPr lIns="91425" tIns="91425" rIns="91425" bIns="91425" anchor="b" anchorCtr="0">
            <a:noAutofit/>
          </a:bodyPr>
          <a:lstStyle>
            <a:lvl1pPr algn="r">
              <a:defRPr sz="1050">
                <a:solidFill>
                  <a:schemeClr val="accent3">
                    <a:lumMod val="50000"/>
                  </a:schemeClr>
                </a:solidFill>
              </a:defRPr>
            </a:lvl1pPr>
          </a:lstStyle>
          <a:p>
            <a:fld id="{00000000-1234-1234-1234-123412341234}" type="slidenum">
              <a:rPr lang="en" smtClean="0"/>
              <a:pPr/>
              <a:t>‹#›</a:t>
            </a:fld>
            <a:endParaRPr lang="en"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act Info">
    <p:spTree>
      <p:nvGrpSpPr>
        <p:cNvPr id="1" name="Shape 48"/>
        <p:cNvGrpSpPr/>
        <p:nvPr/>
      </p:nvGrpSpPr>
      <p:grpSpPr>
        <a:xfrm>
          <a:off x="0" y="0"/>
          <a:ext cx="0" cy="0"/>
          <a:chOff x="0" y="0"/>
          <a:chExt cx="0" cy="0"/>
        </a:xfrm>
      </p:grpSpPr>
      <p:pic>
        <p:nvPicPr>
          <p:cNvPr id="4" name="Shape 79"/>
          <p:cNvPicPr preferRelativeResize="0"/>
          <p:nvPr userDrawn="1"/>
        </p:nvPicPr>
        <p:blipFill>
          <a:blip r:embed="rId2">
            <a:alphaModFix/>
          </a:blip>
          <a:stretch>
            <a:fillRect/>
          </a:stretch>
        </p:blipFill>
        <p:spPr>
          <a:xfrm>
            <a:off x="333056" y="283820"/>
            <a:ext cx="2630919" cy="1270659"/>
          </a:xfrm>
          <a:prstGeom prst="rect">
            <a:avLst/>
          </a:prstGeom>
          <a:noFill/>
          <a:ln>
            <a:noFill/>
          </a:ln>
        </p:spPr>
      </p:pic>
      <p:sp>
        <p:nvSpPr>
          <p:cNvPr id="5" name="Shape 86"/>
          <p:cNvSpPr/>
          <p:nvPr userDrawn="1"/>
        </p:nvSpPr>
        <p:spPr>
          <a:xfrm>
            <a:off x="0" y="1663789"/>
            <a:ext cx="7589520" cy="38700"/>
          </a:xfrm>
          <a:prstGeom prst="rect">
            <a:avLst/>
          </a:prstGeom>
          <a:solidFill>
            <a:srgbClr val="CC0000"/>
          </a:solidFill>
          <a:ln>
            <a:noFill/>
          </a:ln>
        </p:spPr>
        <p:txBody>
          <a:bodyPr lIns="91425" tIns="91425" rIns="91425" bIns="91425" anchor="ctr" anchorCtr="0">
            <a:noAutofit/>
          </a:bodyPr>
          <a:lstStyle/>
          <a:p>
            <a:pPr lvl="0">
              <a:spcBef>
                <a:spcPts val="0"/>
              </a:spcBef>
              <a:buNone/>
            </a:pPr>
            <a:endParaRPr dirty="0"/>
          </a:p>
        </p:txBody>
      </p:sp>
      <p:sp>
        <p:nvSpPr>
          <p:cNvPr id="6" name="Text Placeholder 5"/>
          <p:cNvSpPr>
            <a:spLocks noGrp="1"/>
          </p:cNvSpPr>
          <p:nvPr>
            <p:ph type="body" sz="quarter" idx="13" hasCustomPrompt="1"/>
          </p:nvPr>
        </p:nvSpPr>
        <p:spPr>
          <a:xfrm>
            <a:off x="947738" y="2019300"/>
            <a:ext cx="5278437" cy="677863"/>
          </a:xfrm>
        </p:spPr>
        <p:txBody>
          <a:bodyPr/>
          <a:lstStyle>
            <a:lvl1pPr>
              <a:defRPr sz="3600" b="1" baseline="0">
                <a:solidFill>
                  <a:srgbClr val="0070C0"/>
                </a:solidFill>
              </a:defRPr>
            </a:lvl1pPr>
          </a:lstStyle>
          <a:p>
            <a:pPr lvl="0"/>
            <a:r>
              <a:rPr lang="en-US" dirty="0"/>
              <a:t>Presenter Name</a:t>
            </a:r>
          </a:p>
        </p:txBody>
      </p:sp>
      <p:sp>
        <p:nvSpPr>
          <p:cNvPr id="8" name="Text Placeholder 7"/>
          <p:cNvSpPr>
            <a:spLocks noGrp="1"/>
          </p:cNvSpPr>
          <p:nvPr>
            <p:ph type="body" sz="quarter" idx="14" hasCustomPrompt="1"/>
          </p:nvPr>
        </p:nvSpPr>
        <p:spPr>
          <a:xfrm>
            <a:off x="947738" y="2809875"/>
            <a:ext cx="5278437" cy="1508587"/>
          </a:xfrm>
        </p:spPr>
        <p:txBody>
          <a:bodyPr/>
          <a:lstStyle>
            <a:lvl1pPr>
              <a:lnSpc>
                <a:spcPct val="100000"/>
              </a:lnSpc>
              <a:spcAft>
                <a:spcPts val="0"/>
              </a:spcAft>
              <a:defRPr sz="2400">
                <a:solidFill>
                  <a:schemeClr val="accent3">
                    <a:lumMod val="50000"/>
                  </a:schemeClr>
                </a:solidFill>
              </a:defRPr>
            </a:lvl1pPr>
          </a:lstStyle>
          <a:p>
            <a:pPr lvl="0"/>
            <a:r>
              <a:rPr lang="en-US" dirty="0"/>
              <a:t>Presenter Title</a:t>
            </a:r>
            <a:br>
              <a:rPr lang="en-US" dirty="0"/>
            </a:br>
            <a:r>
              <a:rPr lang="en-US" dirty="0"/>
              <a:t>Contact Information</a:t>
            </a:r>
          </a:p>
        </p:txBody>
      </p:sp>
      <p:sp>
        <p:nvSpPr>
          <p:cNvPr id="7" name="Shape 19"/>
          <p:cNvSpPr txBox="1">
            <a:spLocks noGrp="1"/>
          </p:cNvSpPr>
          <p:nvPr>
            <p:ph type="sldNum" idx="12"/>
          </p:nvPr>
        </p:nvSpPr>
        <p:spPr>
          <a:xfrm>
            <a:off x="8481083" y="4887306"/>
            <a:ext cx="548700" cy="233671"/>
          </a:xfrm>
          <a:prstGeom prst="rect">
            <a:avLst/>
          </a:prstGeom>
        </p:spPr>
        <p:txBody>
          <a:bodyPr lIns="91425" tIns="91425" rIns="91425" bIns="91425" anchor="b" anchorCtr="0">
            <a:noAutofit/>
          </a:bodyPr>
          <a:lstStyle>
            <a:lvl1pPr algn="r">
              <a:defRPr sz="1050">
                <a:solidFill>
                  <a:schemeClr val="accent3">
                    <a:lumMod val="50000"/>
                  </a:schemeClr>
                </a:solidFill>
              </a:defRPr>
            </a:lvl1pPr>
          </a:lstStyle>
          <a:p>
            <a:fld id="{00000000-1234-1234-1234-123412341234}" type="slidenum">
              <a:rPr lang="en" smtClean="0"/>
              <a:pPr/>
              <a:t>‹#›</a:t>
            </a:fld>
            <a:endParaRPr lang="en"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Shape 13"/>
        <p:cNvGrpSpPr/>
        <p:nvPr/>
      </p:nvGrpSpPr>
      <p:grpSpPr>
        <a:xfrm>
          <a:off x="0" y="0"/>
          <a:ext cx="0" cy="0"/>
          <a:chOff x="0" y="0"/>
          <a:chExt cx="0" cy="0"/>
        </a:xfrm>
      </p:grpSpPr>
      <p:sp>
        <p:nvSpPr>
          <p:cNvPr id="4" name="Shape 221"/>
          <p:cNvSpPr/>
          <p:nvPr userDrawn="1"/>
        </p:nvSpPr>
        <p:spPr>
          <a:xfrm>
            <a:off x="0" y="1702553"/>
            <a:ext cx="6004410" cy="854400"/>
          </a:xfrm>
          <a:prstGeom prst="rect">
            <a:avLst/>
          </a:prstGeom>
          <a:solidFill>
            <a:schemeClr val="accent6"/>
          </a:solidFill>
          <a:ln>
            <a:noFill/>
          </a:ln>
        </p:spPr>
        <p:txBody>
          <a:bodyPr lIns="91425" tIns="91425" rIns="91425" bIns="91425" anchor="ctr" anchorCtr="0">
            <a:noAutofit/>
          </a:bodyPr>
          <a:lstStyle/>
          <a:p>
            <a:pPr lvl="0">
              <a:spcBef>
                <a:spcPts val="0"/>
              </a:spcBef>
              <a:buNone/>
            </a:pPr>
            <a:endParaRPr dirty="0"/>
          </a:p>
        </p:txBody>
      </p:sp>
      <p:sp>
        <p:nvSpPr>
          <p:cNvPr id="6" name="Shape 224"/>
          <p:cNvSpPr/>
          <p:nvPr userDrawn="1"/>
        </p:nvSpPr>
        <p:spPr>
          <a:xfrm>
            <a:off x="0" y="2656478"/>
            <a:ext cx="5080200" cy="99600"/>
          </a:xfrm>
          <a:prstGeom prst="rect">
            <a:avLst/>
          </a:prstGeom>
          <a:solidFill>
            <a:srgbClr val="CC0000"/>
          </a:solidFill>
          <a:ln>
            <a:noFill/>
          </a:ln>
        </p:spPr>
        <p:txBody>
          <a:bodyPr lIns="91425" tIns="91425" rIns="91425" bIns="91425" anchor="ctr" anchorCtr="0">
            <a:noAutofit/>
          </a:bodyPr>
          <a:lstStyle/>
          <a:p>
            <a:pPr lvl="0">
              <a:spcBef>
                <a:spcPts val="0"/>
              </a:spcBef>
              <a:buNone/>
            </a:pPr>
            <a:endParaRPr dirty="0"/>
          </a:p>
        </p:txBody>
      </p:sp>
      <p:pic>
        <p:nvPicPr>
          <p:cNvPr id="7" name="Shape 225"/>
          <p:cNvPicPr preferRelativeResize="0"/>
          <p:nvPr userDrawn="1"/>
        </p:nvPicPr>
        <p:blipFill>
          <a:blip r:embed="rId2">
            <a:alphaModFix/>
          </a:blip>
          <a:stretch>
            <a:fillRect/>
          </a:stretch>
        </p:blipFill>
        <p:spPr>
          <a:xfrm>
            <a:off x="133550" y="4548250"/>
            <a:ext cx="1014449" cy="489950"/>
          </a:xfrm>
          <a:prstGeom prst="rect">
            <a:avLst/>
          </a:prstGeom>
          <a:noFill/>
          <a:ln>
            <a:noFill/>
          </a:ln>
        </p:spPr>
      </p:pic>
      <p:sp>
        <p:nvSpPr>
          <p:cNvPr id="10" name="Text Placeholder 9"/>
          <p:cNvSpPr>
            <a:spLocks noGrp="1" noChangeAspect="1"/>
          </p:cNvSpPr>
          <p:nvPr>
            <p:ph type="body" sz="quarter" idx="13" hasCustomPrompt="1"/>
          </p:nvPr>
        </p:nvSpPr>
        <p:spPr>
          <a:xfrm>
            <a:off x="401638" y="1701800"/>
            <a:ext cx="5602287" cy="855663"/>
          </a:xfrm>
        </p:spPr>
        <p:txBody>
          <a:bodyPr anchor="ctr"/>
          <a:lstStyle>
            <a:lvl1pPr marL="0" marR="0" indent="0" algn="l" defTabSz="914400" rtl="0" eaLnBrk="1" fontAlgn="auto" latinLnBrk="0" hangingPunct="1">
              <a:lnSpc>
                <a:spcPct val="100000"/>
              </a:lnSpc>
              <a:spcBef>
                <a:spcPts val="0"/>
              </a:spcBef>
              <a:spcAft>
                <a:spcPts val="1600"/>
              </a:spcAft>
              <a:buClr>
                <a:schemeClr val="dk2"/>
              </a:buClr>
              <a:buSzPct val="100000"/>
              <a:buFontTx/>
              <a:buNone/>
              <a:tabLst/>
              <a:defRPr lang="en" sz="5400" b="1" smtClean="0">
                <a:solidFill>
                  <a:srgbClr val="FFFFFF"/>
                </a:solidFill>
                <a:ea typeface="Open Sans"/>
                <a:cs typeface="Open Sans"/>
                <a:sym typeface="Open Sans"/>
              </a:defRPr>
            </a:lvl1pPr>
          </a:lstStyle>
          <a:p>
            <a:pPr marL="0" marR="0" lvl="0" indent="0" algn="l" defTabSz="914400" rtl="0" eaLnBrk="1" fontAlgn="auto" latinLnBrk="0" hangingPunct="1">
              <a:lnSpc>
                <a:spcPct val="115000"/>
              </a:lnSpc>
              <a:spcBef>
                <a:spcPts val="0"/>
              </a:spcBef>
              <a:spcAft>
                <a:spcPts val="1600"/>
              </a:spcAft>
              <a:buClr>
                <a:schemeClr val="dk2"/>
              </a:buClr>
              <a:buSzPct val="100000"/>
              <a:buFontTx/>
              <a:buNone/>
              <a:tabLst/>
              <a:defRPr/>
            </a:pPr>
            <a:r>
              <a:rPr lang="en-US" sz="5400" b="1" dirty="0">
                <a:solidFill>
                  <a:srgbClr val="FFFFFF"/>
                </a:solidFill>
                <a:latin typeface="+mj-lt"/>
                <a:ea typeface="Open Sans"/>
                <a:cs typeface="Open Sans"/>
                <a:sym typeface="Open Sans"/>
              </a:rPr>
              <a:t>HEADING</a:t>
            </a:r>
            <a:endParaRPr lang="en" sz="1000" b="1" dirty="0">
              <a:solidFill>
                <a:srgbClr val="FFFFFF"/>
              </a:solidFill>
              <a:latin typeface="+mj-lt"/>
              <a:ea typeface="Open Sans"/>
              <a:cs typeface="Open Sans"/>
              <a:sym typeface="Open Sans"/>
            </a:endParaRPr>
          </a:p>
        </p:txBody>
      </p:sp>
      <p:sp>
        <p:nvSpPr>
          <p:cNvPr id="8" name="Shape 19"/>
          <p:cNvSpPr txBox="1">
            <a:spLocks noGrp="1"/>
          </p:cNvSpPr>
          <p:nvPr>
            <p:ph type="sldNum" idx="12"/>
          </p:nvPr>
        </p:nvSpPr>
        <p:spPr>
          <a:xfrm>
            <a:off x="8481083" y="4887306"/>
            <a:ext cx="548700" cy="233671"/>
          </a:xfrm>
          <a:prstGeom prst="rect">
            <a:avLst/>
          </a:prstGeom>
        </p:spPr>
        <p:txBody>
          <a:bodyPr lIns="91425" tIns="91425" rIns="91425" bIns="91425" anchor="b" anchorCtr="0">
            <a:noAutofit/>
          </a:bodyPr>
          <a:lstStyle>
            <a:lvl1pPr algn="r">
              <a:defRPr sz="1050">
                <a:solidFill>
                  <a:schemeClr val="accent3">
                    <a:lumMod val="50000"/>
                  </a:schemeClr>
                </a:solidFill>
              </a:defRPr>
            </a:lvl1pPr>
          </a:lstStyle>
          <a:p>
            <a:fld id="{00000000-1234-1234-1234-123412341234}" type="slidenum">
              <a:rPr lang="en" smtClean="0"/>
              <a:pPr/>
              <a:t>‹#›</a:t>
            </a:fld>
            <a:endParaRPr lang="en" dirty="0"/>
          </a:p>
        </p:txBody>
      </p:sp>
    </p:spTree>
    <p:extLst>
      <p:ext uri="{BB962C8B-B14F-4D97-AF65-F5344CB8AC3E}">
        <p14:creationId xmlns:p14="http://schemas.microsoft.com/office/powerpoint/2010/main" val="2086089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Shape 9"/>
        <p:cNvGrpSpPr/>
        <p:nvPr/>
      </p:nvGrpSpPr>
      <p:grpSpPr>
        <a:xfrm>
          <a:off x="0" y="0"/>
          <a:ext cx="0" cy="0"/>
          <a:chOff x="0" y="0"/>
          <a:chExt cx="0" cy="0"/>
        </a:xfrm>
      </p:grpSpPr>
      <p:sp>
        <p:nvSpPr>
          <p:cNvPr id="5" name="Shape 54"/>
          <p:cNvSpPr/>
          <p:nvPr userDrawn="1"/>
        </p:nvSpPr>
        <p:spPr>
          <a:xfrm>
            <a:off x="0" y="1983097"/>
            <a:ext cx="5080200" cy="723897"/>
          </a:xfrm>
          <a:prstGeom prst="rect">
            <a:avLst/>
          </a:prstGeom>
          <a:solidFill>
            <a:schemeClr val="accent3"/>
          </a:solidFill>
          <a:ln>
            <a:noFill/>
          </a:ln>
        </p:spPr>
        <p:txBody>
          <a:bodyPr lIns="91425" tIns="91425" rIns="91425" bIns="91425" anchor="ctr" anchorCtr="0">
            <a:noAutofit/>
          </a:bodyPr>
          <a:lstStyle/>
          <a:p>
            <a:pPr lvl="0">
              <a:spcBef>
                <a:spcPts val="0"/>
              </a:spcBef>
              <a:buNone/>
            </a:pPr>
            <a:endParaRPr dirty="0">
              <a:solidFill>
                <a:srgbClr val="00B0F0"/>
              </a:solidFill>
            </a:endParaRPr>
          </a:p>
        </p:txBody>
      </p:sp>
      <p:sp>
        <p:nvSpPr>
          <p:cNvPr id="8" name="Shape 59"/>
          <p:cNvSpPr/>
          <p:nvPr userDrawn="1"/>
        </p:nvSpPr>
        <p:spPr>
          <a:xfrm>
            <a:off x="0" y="2806520"/>
            <a:ext cx="4663440" cy="99600"/>
          </a:xfrm>
          <a:prstGeom prst="rect">
            <a:avLst/>
          </a:prstGeom>
          <a:solidFill>
            <a:srgbClr val="CC0000"/>
          </a:solidFill>
          <a:ln>
            <a:noFill/>
          </a:ln>
        </p:spPr>
        <p:txBody>
          <a:bodyPr lIns="91425" tIns="91425" rIns="91425" bIns="91425" anchor="ctr" anchorCtr="0">
            <a:noAutofit/>
          </a:bodyPr>
          <a:lstStyle/>
          <a:p>
            <a:pPr lvl="0">
              <a:spcBef>
                <a:spcPts val="0"/>
              </a:spcBef>
              <a:buNone/>
            </a:pPr>
            <a:endParaRPr dirty="0"/>
          </a:p>
        </p:txBody>
      </p:sp>
      <p:pic>
        <p:nvPicPr>
          <p:cNvPr id="9" name="Shape 61"/>
          <p:cNvPicPr preferRelativeResize="0"/>
          <p:nvPr userDrawn="1"/>
        </p:nvPicPr>
        <p:blipFill>
          <a:blip r:embed="rId2">
            <a:alphaModFix/>
          </a:blip>
          <a:stretch>
            <a:fillRect/>
          </a:stretch>
        </p:blipFill>
        <p:spPr>
          <a:xfrm>
            <a:off x="450200" y="3759124"/>
            <a:ext cx="2130850" cy="1029150"/>
          </a:xfrm>
          <a:prstGeom prst="rect">
            <a:avLst/>
          </a:prstGeom>
          <a:noFill/>
          <a:ln>
            <a:noFill/>
          </a:ln>
        </p:spPr>
      </p:pic>
      <p:sp>
        <p:nvSpPr>
          <p:cNvPr id="3" name="Text Placeholder 2"/>
          <p:cNvSpPr>
            <a:spLocks noGrp="1" noChangeAspect="1"/>
          </p:cNvSpPr>
          <p:nvPr>
            <p:ph type="body" sz="quarter" idx="10" hasCustomPrompt="1"/>
          </p:nvPr>
        </p:nvSpPr>
        <p:spPr>
          <a:xfrm>
            <a:off x="412749" y="490538"/>
            <a:ext cx="6600525" cy="1428351"/>
          </a:xfrm>
        </p:spPr>
        <p:txBody>
          <a:bodyPr anchor="b"/>
          <a:lstStyle>
            <a:lvl1pPr>
              <a:lnSpc>
                <a:spcPct val="100000"/>
              </a:lnSpc>
              <a:spcAft>
                <a:spcPts val="0"/>
              </a:spcAft>
              <a:defRPr sz="5000" b="1">
                <a:solidFill>
                  <a:srgbClr val="0070C0"/>
                </a:solidFill>
              </a:defRPr>
            </a:lvl1pPr>
          </a:lstStyle>
          <a:p>
            <a:pPr lvl="0"/>
            <a:r>
              <a:rPr lang="en-US" dirty="0"/>
              <a:t>HEADING</a:t>
            </a:r>
          </a:p>
        </p:txBody>
      </p:sp>
      <p:sp>
        <p:nvSpPr>
          <p:cNvPr id="16" name="Text Placeholder 15"/>
          <p:cNvSpPr>
            <a:spLocks noGrp="1" noChangeAspect="1"/>
          </p:cNvSpPr>
          <p:nvPr>
            <p:ph type="body" sz="quarter" idx="11" hasCustomPrompt="1"/>
          </p:nvPr>
        </p:nvSpPr>
        <p:spPr>
          <a:xfrm>
            <a:off x="412750" y="2049463"/>
            <a:ext cx="4618038" cy="608012"/>
          </a:xfrm>
        </p:spPr>
        <p:txBody>
          <a:bodyPr anchor="ctr"/>
          <a:lstStyle>
            <a:lvl1pPr rtl="0">
              <a:spcBef>
                <a:spcPts val="0"/>
              </a:spcBef>
              <a:buNone/>
              <a:defRPr lang="en" sz="1800" dirty="0">
                <a:solidFill>
                  <a:srgbClr val="FFFFFF"/>
                </a:solidFill>
                <a:ea typeface="Open Sans"/>
                <a:cs typeface="Open Sans"/>
                <a:sym typeface="Open Sans"/>
              </a:defRPr>
            </a:lvl1pPr>
          </a:lstStyle>
          <a:p>
            <a:pPr lvl="0" rtl="0">
              <a:spcBef>
                <a:spcPts val="0"/>
              </a:spcBef>
              <a:buNone/>
            </a:pPr>
            <a:r>
              <a:rPr lang="en-US" sz="2000" dirty="0">
                <a:solidFill>
                  <a:srgbClr val="FFFFFF"/>
                </a:solidFill>
                <a:latin typeface="+mn-lt"/>
                <a:ea typeface="Open Sans"/>
                <a:cs typeface="Open Sans"/>
                <a:sym typeface="Open Sans"/>
              </a:rPr>
              <a:t>SUBHEAD</a:t>
            </a:r>
            <a:endParaRPr lang="en" sz="2000" dirty="0">
              <a:solidFill>
                <a:srgbClr val="FFFFFF"/>
              </a:solidFill>
              <a:latin typeface="+mn-lt"/>
              <a:ea typeface="Open Sans"/>
              <a:cs typeface="Open Sans"/>
              <a:sym typeface="Open Sans"/>
            </a:endParaRPr>
          </a:p>
        </p:txBody>
      </p:sp>
      <p:sp>
        <p:nvSpPr>
          <p:cNvPr id="18" name="Text Placeholder 17"/>
          <p:cNvSpPr>
            <a:spLocks noGrp="1" noChangeAspect="1"/>
          </p:cNvSpPr>
          <p:nvPr>
            <p:ph type="body" sz="quarter" idx="12" hasCustomPrompt="1"/>
          </p:nvPr>
        </p:nvSpPr>
        <p:spPr>
          <a:xfrm>
            <a:off x="412750" y="2906121"/>
            <a:ext cx="4083050" cy="499068"/>
          </a:xfrm>
        </p:spPr>
        <p:txBody>
          <a:bodyPr anchor="t"/>
          <a:lstStyle>
            <a:lvl1pPr algn="l">
              <a:spcBef>
                <a:spcPts val="0"/>
              </a:spcBef>
              <a:buNone/>
              <a:defRPr lang="en" sz="1800" dirty="0">
                <a:solidFill>
                  <a:schemeClr val="accent3">
                    <a:lumMod val="75000"/>
                  </a:schemeClr>
                </a:solidFill>
                <a:ea typeface="Open Sans"/>
                <a:cs typeface="Open Sans"/>
                <a:sym typeface="Open Sans"/>
              </a:defRPr>
            </a:lvl1pPr>
          </a:lstStyle>
          <a:p>
            <a:pPr lvl="0" algn="l">
              <a:spcBef>
                <a:spcPts val="0"/>
              </a:spcBef>
              <a:buNone/>
            </a:pPr>
            <a:r>
              <a:rPr lang="en-US" sz="1800" dirty="0">
                <a:latin typeface="+mn-lt"/>
                <a:ea typeface="Open Sans"/>
                <a:cs typeface="Open Sans"/>
                <a:sym typeface="Open Sans"/>
              </a:rPr>
              <a:t>Date</a:t>
            </a:r>
            <a:endParaRPr lang="en" sz="1800" dirty="0">
              <a:latin typeface="+mn-lt"/>
              <a:ea typeface="Open Sans"/>
              <a:cs typeface="Open Sans"/>
              <a:sym typeface="Open Sans"/>
            </a:endParaRPr>
          </a:p>
        </p:txBody>
      </p:sp>
      <p:sp>
        <p:nvSpPr>
          <p:cNvPr id="24" name="Text Placeholder 23"/>
          <p:cNvSpPr>
            <a:spLocks noGrp="1"/>
          </p:cNvSpPr>
          <p:nvPr>
            <p:ph type="body" sz="quarter" idx="14" hasCustomPrompt="1"/>
          </p:nvPr>
        </p:nvSpPr>
        <p:spPr>
          <a:xfrm>
            <a:off x="2702660" y="3970650"/>
            <a:ext cx="4450615" cy="302899"/>
          </a:xfrm>
        </p:spPr>
        <p:txBody>
          <a:bodyPr anchor="ctr"/>
          <a:lstStyle>
            <a:lvl1pPr marL="0" marR="0" indent="0" algn="l" defTabSz="914400" rtl="0" eaLnBrk="1" fontAlgn="auto" latinLnBrk="0" hangingPunct="1">
              <a:lnSpc>
                <a:spcPct val="100000"/>
              </a:lnSpc>
              <a:spcBef>
                <a:spcPts val="0"/>
              </a:spcBef>
              <a:spcAft>
                <a:spcPts val="0"/>
              </a:spcAft>
              <a:buClr>
                <a:schemeClr val="dk2"/>
              </a:buClr>
              <a:buSzPct val="100000"/>
              <a:buFontTx/>
              <a:buNone/>
              <a:tabLst/>
              <a:defRPr lang="en-US" sz="1800" b="1" smtClean="0">
                <a:solidFill>
                  <a:srgbClr val="CC0000"/>
                </a:solidFill>
                <a:ea typeface="Open Sans"/>
                <a:cs typeface="Open Sans"/>
                <a:sym typeface="Open Sans"/>
              </a:defRPr>
            </a:lvl1pPr>
          </a:lstStyle>
          <a:p>
            <a:pPr marL="0" marR="0" lvl="0" indent="0" algn="l" defTabSz="914400" rtl="0" eaLnBrk="1" fontAlgn="auto" latinLnBrk="0" hangingPunct="1">
              <a:lnSpc>
                <a:spcPct val="115000"/>
              </a:lnSpc>
              <a:spcBef>
                <a:spcPts val="0"/>
              </a:spcBef>
              <a:spcAft>
                <a:spcPts val="1600"/>
              </a:spcAft>
              <a:buClr>
                <a:schemeClr val="dk2"/>
              </a:buClr>
              <a:buSzPct val="100000"/>
              <a:buFontTx/>
              <a:buNone/>
              <a:tabLst/>
              <a:defRPr/>
            </a:pPr>
            <a:r>
              <a:rPr lang="en-US" sz="2000" b="1" dirty="0">
                <a:solidFill>
                  <a:srgbClr val="CC0000"/>
                </a:solidFill>
                <a:latin typeface="+mn-lt"/>
                <a:ea typeface="Open Sans"/>
                <a:cs typeface="Open Sans"/>
                <a:sym typeface="Open Sans"/>
              </a:rPr>
              <a:t>Presenter Name</a:t>
            </a:r>
          </a:p>
        </p:txBody>
      </p:sp>
      <p:sp>
        <p:nvSpPr>
          <p:cNvPr id="7" name="Text Placeholder 6"/>
          <p:cNvSpPr>
            <a:spLocks noGrp="1"/>
          </p:cNvSpPr>
          <p:nvPr>
            <p:ph type="body" sz="quarter" idx="15" hasCustomPrompt="1"/>
          </p:nvPr>
        </p:nvSpPr>
        <p:spPr>
          <a:xfrm>
            <a:off x="2701925" y="4221678"/>
            <a:ext cx="4451350" cy="566222"/>
          </a:xfrm>
        </p:spPr>
        <p:txBody>
          <a:bodyPr/>
          <a:lstStyle>
            <a:lvl1pPr>
              <a:lnSpc>
                <a:spcPct val="100000"/>
              </a:lnSpc>
              <a:spcAft>
                <a:spcPts val="0"/>
              </a:spcAft>
              <a:defRPr sz="1400" baseline="0">
                <a:solidFill>
                  <a:schemeClr val="accent3">
                    <a:lumMod val="50000"/>
                  </a:schemeClr>
                </a:solidFill>
              </a:defRPr>
            </a:lvl1pPr>
          </a:lstStyle>
          <a:p>
            <a:pPr lvl="0"/>
            <a:r>
              <a:rPr lang="en-US" dirty="0"/>
              <a:t>Presenter Title</a:t>
            </a:r>
            <a:br>
              <a:rPr lang="en-US" dirty="0"/>
            </a:br>
            <a:r>
              <a:rPr lang="en-US" dirty="0"/>
              <a:t>Contact Information</a:t>
            </a:r>
          </a:p>
        </p:txBody>
      </p:sp>
    </p:spTree>
    <p:extLst>
      <p:ext uri="{BB962C8B-B14F-4D97-AF65-F5344CB8AC3E}">
        <p14:creationId xmlns:p14="http://schemas.microsoft.com/office/powerpoint/2010/main" val="4079857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SBE Goals">
    <p:spTree>
      <p:nvGrpSpPr>
        <p:cNvPr id="1" name=""/>
        <p:cNvGrpSpPr/>
        <p:nvPr/>
      </p:nvGrpSpPr>
      <p:grpSpPr>
        <a:xfrm>
          <a:off x="0" y="0"/>
          <a:ext cx="0" cy="0"/>
          <a:chOff x="0" y="0"/>
          <a:chExt cx="0" cy="0"/>
        </a:xfrm>
      </p:grpSpPr>
      <p:sp>
        <p:nvSpPr>
          <p:cNvPr id="13" name="Shape 85">
            <a:extLst>
              <a:ext uri="{C183D7F6-B498-43B3-948B-1728B52AA6E4}">
                <adec:decorative xmlns:adec="http://schemas.microsoft.com/office/drawing/2017/decorative" val="1"/>
              </a:ext>
            </a:extLst>
          </p:cNvPr>
          <p:cNvSpPr/>
          <p:nvPr userDrawn="1"/>
        </p:nvSpPr>
        <p:spPr>
          <a:xfrm>
            <a:off x="0" y="0"/>
            <a:ext cx="8566950" cy="537900"/>
          </a:xfrm>
          <a:prstGeom prst="rect">
            <a:avLst/>
          </a:prstGeom>
          <a:solidFill>
            <a:srgbClr val="CFE2F3"/>
          </a:solidFill>
          <a:ln>
            <a:noFill/>
          </a:ln>
        </p:spPr>
        <p:txBody>
          <a:bodyPr lIns="91425" tIns="91425" rIns="91425" bIns="91425" anchor="ctr" anchorCtr="0">
            <a:noAutofit/>
          </a:bodyPr>
          <a:lstStyle/>
          <a:p>
            <a:pPr lvl="0">
              <a:spcBef>
                <a:spcPts val="0"/>
              </a:spcBef>
              <a:buNone/>
            </a:pPr>
            <a:endParaRPr>
              <a:solidFill>
                <a:srgbClr val="CCCCCC"/>
              </a:solidFill>
            </a:endParaRPr>
          </a:p>
        </p:txBody>
      </p:sp>
      <p:sp>
        <p:nvSpPr>
          <p:cNvPr id="14" name="Shape 86">
            <a:extLst>
              <a:ext uri="{C183D7F6-B498-43B3-948B-1728B52AA6E4}">
                <adec:decorative xmlns:adec="http://schemas.microsoft.com/office/drawing/2017/decorative" val="1"/>
              </a:ext>
            </a:extLst>
          </p:cNvPr>
          <p:cNvSpPr/>
          <p:nvPr userDrawn="1"/>
        </p:nvSpPr>
        <p:spPr>
          <a:xfrm>
            <a:off x="0" y="612229"/>
            <a:ext cx="7589520" cy="38700"/>
          </a:xfrm>
          <a:prstGeom prst="rect">
            <a:avLst/>
          </a:prstGeom>
          <a:solidFill>
            <a:srgbClr val="CC0000"/>
          </a:solidFill>
          <a:ln>
            <a:noFill/>
          </a:ln>
        </p:spPr>
        <p:txBody>
          <a:bodyPr lIns="91425" tIns="91425" rIns="91425" bIns="91425" anchor="ctr" anchorCtr="0">
            <a:noAutofit/>
          </a:bodyPr>
          <a:lstStyle/>
          <a:p>
            <a:pPr lvl="0">
              <a:spcBef>
                <a:spcPts val="0"/>
              </a:spcBef>
              <a:buNone/>
            </a:pPr>
            <a:endParaRPr/>
          </a:p>
        </p:txBody>
      </p:sp>
      <p:pic>
        <p:nvPicPr>
          <p:cNvPr id="54" name="Shape 79">
            <a:extLst>
              <a:ext uri="{FF2B5EF4-FFF2-40B4-BE49-F238E27FC236}">
                <a16:creationId xmlns:a16="http://schemas.microsoft.com/office/drawing/2014/main" id="{5993BF0A-9390-7147-B0E1-6C1E82917101}"/>
              </a:ext>
            </a:extLst>
          </p:cNvPr>
          <p:cNvPicPr preferRelativeResize="0"/>
          <p:nvPr userDrawn="1"/>
        </p:nvPicPr>
        <p:blipFill rotWithShape="1">
          <a:blip r:embed="rId2">
            <a:alphaModFix/>
          </a:blip>
          <a:srcRect t="-1" b="24635"/>
          <a:stretch/>
        </p:blipFill>
        <p:spPr>
          <a:xfrm>
            <a:off x="133550" y="4663510"/>
            <a:ext cx="1014449" cy="369252"/>
          </a:xfrm>
          <a:prstGeom prst="rect">
            <a:avLst/>
          </a:prstGeom>
          <a:noFill/>
          <a:ln>
            <a:noFill/>
          </a:ln>
        </p:spPr>
      </p:pic>
      <p:sp>
        <p:nvSpPr>
          <p:cNvPr id="50" name="TextBox 49" descr="Goal 6">
            <a:extLst>
              <a:ext uri="{FF2B5EF4-FFF2-40B4-BE49-F238E27FC236}">
                <a16:creationId xmlns:a16="http://schemas.microsoft.com/office/drawing/2014/main" id="{B212445C-D6B2-E24C-B0CD-56E7B22D8D1E}"/>
              </a:ext>
            </a:extLst>
          </p:cNvPr>
          <p:cNvSpPr txBox="1"/>
          <p:nvPr userDrawn="1"/>
        </p:nvSpPr>
        <p:spPr>
          <a:xfrm>
            <a:off x="7805424" y="819074"/>
            <a:ext cx="604797" cy="461665"/>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6</a:t>
            </a:r>
          </a:p>
        </p:txBody>
      </p:sp>
      <p:sp>
        <p:nvSpPr>
          <p:cNvPr id="10" name="Shape 19"/>
          <p:cNvSpPr txBox="1">
            <a:spLocks noGrp="1"/>
          </p:cNvSpPr>
          <p:nvPr>
            <p:ph type="sldNum" idx="12"/>
          </p:nvPr>
        </p:nvSpPr>
        <p:spPr>
          <a:xfrm>
            <a:off x="8481083" y="4887306"/>
            <a:ext cx="548700" cy="233671"/>
          </a:xfrm>
          <a:prstGeom prst="rect">
            <a:avLst/>
          </a:prstGeom>
        </p:spPr>
        <p:txBody>
          <a:bodyPr lIns="91425" tIns="91425" rIns="91425" bIns="91425" anchor="b" anchorCtr="0">
            <a:noAutofit/>
          </a:bodyPr>
          <a:lstStyle>
            <a:lvl1pPr algn="r">
              <a:defRPr sz="1050">
                <a:solidFill>
                  <a:schemeClr val="accent3">
                    <a:lumMod val="50000"/>
                  </a:schemeClr>
                </a:solidFill>
              </a:defRPr>
            </a:lvl1pPr>
          </a:lstStyle>
          <a:p>
            <a:fld id="{00000000-1234-1234-1234-123412341234}" type="slidenum">
              <a:rPr lang="en" smtClean="0"/>
              <a:pPr/>
              <a:t>‹#›</a:t>
            </a:fld>
            <a:endParaRPr lang="en" dirty="0"/>
          </a:p>
        </p:txBody>
      </p:sp>
      <p:sp>
        <p:nvSpPr>
          <p:cNvPr id="4" name="Title 3">
            <a:extLst>
              <a:ext uri="{FF2B5EF4-FFF2-40B4-BE49-F238E27FC236}">
                <a16:creationId xmlns:a16="http://schemas.microsoft.com/office/drawing/2014/main" id="{85DCAB66-BFC7-664A-ACFC-8BFB9AA1D806}"/>
              </a:ext>
            </a:extLst>
          </p:cNvPr>
          <p:cNvSpPr>
            <a:spLocks noGrp="1"/>
          </p:cNvSpPr>
          <p:nvPr>
            <p:ph type="title" hasCustomPrompt="1"/>
          </p:nvPr>
        </p:nvSpPr>
        <p:spPr>
          <a:xfrm>
            <a:off x="234833" y="3900"/>
            <a:ext cx="8520600" cy="572700"/>
          </a:xfrm>
        </p:spPr>
        <p:txBody>
          <a:bodyPr/>
          <a:lstStyle>
            <a:lvl1pPr>
              <a:spcBef>
                <a:spcPts val="0"/>
              </a:spcBef>
              <a:buNone/>
              <a:defRPr lang="en" sz="1200" b="1" spc="0" dirty="0">
                <a:solidFill>
                  <a:srgbClr val="0070C0"/>
                </a:solidFill>
                <a:ea typeface="Open Sans"/>
                <a:cs typeface="Open Sans"/>
                <a:sym typeface="Open Sans"/>
              </a:defRPr>
            </a:lvl1pPr>
          </a:lstStyle>
          <a:p>
            <a:pPr lvl="0">
              <a:spcBef>
                <a:spcPts val="0"/>
              </a:spcBef>
              <a:buNone/>
            </a:pPr>
            <a:r>
              <a:rPr lang="en" sz="2400" b="1" dirty="0">
                <a:solidFill>
                  <a:srgbClr val="0070C0"/>
                </a:solidFill>
                <a:latin typeface="+mj-lt"/>
                <a:ea typeface="Open Sans"/>
                <a:cs typeface="Open Sans"/>
                <a:sym typeface="Open Sans"/>
              </a:rPr>
              <a:t>State Board of Education Goals   </a:t>
            </a:r>
            <a:r>
              <a:rPr lang="en-US" sz="2400" b="1" dirty="0">
                <a:solidFill>
                  <a:srgbClr val="0070C0"/>
                </a:solidFill>
                <a:latin typeface="+mj-lt"/>
                <a:ea typeface="Open Sans"/>
                <a:cs typeface="Open Sans"/>
                <a:sym typeface="Open Sans"/>
              </a:rPr>
              <a:t> </a:t>
            </a:r>
            <a:r>
              <a:rPr lang="en" sz="1400" b="1" spc="300" dirty="0">
                <a:solidFill>
                  <a:srgbClr val="0070C0"/>
                </a:solidFill>
                <a:latin typeface="+mj-lt"/>
                <a:ea typeface="Open Sans"/>
                <a:cs typeface="Open Sans"/>
                <a:sym typeface="Open Sans"/>
              </a:rPr>
              <a:t>STRATEGIC PLAN</a:t>
            </a:r>
            <a:endParaRPr lang="en" sz="1200" b="1" spc="300" dirty="0">
              <a:solidFill>
                <a:srgbClr val="0070C0"/>
              </a:solidFill>
              <a:latin typeface="+mj-lt"/>
              <a:ea typeface="Open Sans"/>
              <a:cs typeface="Open Sans"/>
              <a:sym typeface="Open Sans"/>
            </a:endParaRPr>
          </a:p>
        </p:txBody>
      </p:sp>
      <p:pic>
        <p:nvPicPr>
          <p:cNvPr id="12" name="Picture 11" descr="Goals:&#10;1. All Students Proficient and Showing Growth in All Assessed Areas&#10;2. Every Student Graduates from High School and is Ready for College and Career&#10;3. Every Child Has Access to a High-Quality Early Childhood Program&#10;4. Every School Has Effective Teachers and Leaders&#10;5. Every Community Effectively Using a World-Class Data System to Improve Student Outcomes&#10;6. Every School and District is Rated “C” or Higher">
            <a:extLst>
              <a:ext uri="{FF2B5EF4-FFF2-40B4-BE49-F238E27FC236}">
                <a16:creationId xmlns:a16="http://schemas.microsoft.com/office/drawing/2014/main" id="{66160CC4-325B-8D49-A6F8-03F9B01E8B15}"/>
              </a:ext>
            </a:extLst>
          </p:cNvPr>
          <p:cNvPicPr>
            <a:picLocks noChangeAspect="1"/>
          </p:cNvPicPr>
          <p:nvPr userDrawn="1"/>
        </p:nvPicPr>
        <p:blipFill rotWithShape="1">
          <a:blip r:embed="rId3"/>
          <a:srcRect t="14471" b="24118"/>
          <a:stretch/>
        </p:blipFill>
        <p:spPr>
          <a:xfrm>
            <a:off x="304057" y="650929"/>
            <a:ext cx="8509530" cy="4180588"/>
          </a:xfrm>
          <a:prstGeom prst="rect">
            <a:avLst/>
          </a:prstGeom>
        </p:spPr>
      </p:pic>
    </p:spTree>
    <p:extLst>
      <p:ext uri="{BB962C8B-B14F-4D97-AF65-F5344CB8AC3E}">
        <p14:creationId xmlns:p14="http://schemas.microsoft.com/office/powerpoint/2010/main" val="262019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Vision &amp; Mission">
    <p:spTree>
      <p:nvGrpSpPr>
        <p:cNvPr id="1" name="Shape 25"/>
        <p:cNvGrpSpPr/>
        <p:nvPr/>
      </p:nvGrpSpPr>
      <p:grpSpPr>
        <a:xfrm>
          <a:off x="0" y="0"/>
          <a:ext cx="0" cy="0"/>
          <a:chOff x="0" y="0"/>
          <a:chExt cx="0" cy="0"/>
        </a:xfrm>
      </p:grpSpPr>
      <p:sp>
        <p:nvSpPr>
          <p:cNvPr id="18" name="Shape 85"/>
          <p:cNvSpPr/>
          <p:nvPr userDrawn="1"/>
        </p:nvSpPr>
        <p:spPr>
          <a:xfrm>
            <a:off x="1" y="0"/>
            <a:ext cx="8566949" cy="537900"/>
          </a:xfrm>
          <a:prstGeom prst="rect">
            <a:avLst/>
          </a:prstGeom>
          <a:solidFill>
            <a:srgbClr val="CFE2F3"/>
          </a:solidFill>
          <a:ln>
            <a:noFill/>
          </a:ln>
        </p:spPr>
        <p:txBody>
          <a:bodyPr lIns="91426" tIns="91426" rIns="91426" bIns="91426" anchor="ctr" anchorCtr="0">
            <a:noAutofit/>
          </a:bodyPr>
          <a:lstStyle/>
          <a:p>
            <a:pPr lvl="0">
              <a:spcBef>
                <a:spcPts val="0"/>
              </a:spcBef>
              <a:buNone/>
            </a:pPr>
            <a:endParaRPr sz="1401">
              <a:solidFill>
                <a:srgbClr val="CCCCCC"/>
              </a:solidFill>
            </a:endParaRPr>
          </a:p>
        </p:txBody>
      </p:sp>
      <p:sp>
        <p:nvSpPr>
          <p:cNvPr id="19" name="Shape 86"/>
          <p:cNvSpPr/>
          <p:nvPr userDrawn="1"/>
        </p:nvSpPr>
        <p:spPr>
          <a:xfrm>
            <a:off x="1" y="612229"/>
            <a:ext cx="7589520" cy="38700"/>
          </a:xfrm>
          <a:prstGeom prst="rect">
            <a:avLst/>
          </a:prstGeom>
          <a:solidFill>
            <a:srgbClr val="CC0000"/>
          </a:solidFill>
          <a:ln>
            <a:noFill/>
          </a:ln>
        </p:spPr>
        <p:txBody>
          <a:bodyPr lIns="91426" tIns="91426" rIns="91426" bIns="91426" anchor="ctr" anchorCtr="0">
            <a:noAutofit/>
          </a:bodyPr>
          <a:lstStyle/>
          <a:p>
            <a:pPr lvl="0">
              <a:spcBef>
                <a:spcPts val="0"/>
              </a:spcBef>
              <a:buNone/>
            </a:pPr>
            <a:endParaRPr sz="1401"/>
          </a:p>
        </p:txBody>
      </p:sp>
      <p:grpSp>
        <p:nvGrpSpPr>
          <p:cNvPr id="4" name="Group 3"/>
          <p:cNvGrpSpPr/>
          <p:nvPr userDrawn="1"/>
        </p:nvGrpSpPr>
        <p:grpSpPr>
          <a:xfrm>
            <a:off x="1809801" y="1093073"/>
            <a:ext cx="5961600" cy="1462747"/>
            <a:chOff x="1809800" y="1012003"/>
            <a:chExt cx="5961600" cy="1462747"/>
          </a:xfrm>
        </p:grpSpPr>
        <p:sp>
          <p:nvSpPr>
            <p:cNvPr id="5" name="Shape 72"/>
            <p:cNvSpPr txBox="1"/>
            <p:nvPr/>
          </p:nvSpPr>
          <p:spPr>
            <a:xfrm>
              <a:off x="1809800" y="1354550"/>
              <a:ext cx="5961600" cy="1120200"/>
            </a:xfrm>
            <a:prstGeom prst="rect">
              <a:avLst/>
            </a:prstGeom>
            <a:noFill/>
            <a:ln>
              <a:noFill/>
            </a:ln>
          </p:spPr>
          <p:txBody>
            <a:bodyPr lIns="91425" tIns="91425" rIns="91425" bIns="91425" anchor="t" anchorCtr="0">
              <a:noAutofit/>
            </a:bodyPr>
            <a:lstStyle/>
            <a:p>
              <a:pPr lvl="0" rtl="0">
                <a:lnSpc>
                  <a:spcPct val="115000"/>
                </a:lnSpc>
                <a:spcBef>
                  <a:spcPts val="500"/>
                </a:spcBef>
                <a:buNone/>
              </a:pPr>
              <a:r>
                <a:rPr lang="en" sz="1600" dirty="0">
                  <a:solidFill>
                    <a:schemeClr val="accent3">
                      <a:lumMod val="50000"/>
                    </a:schemeClr>
                  </a:solidFill>
                  <a:latin typeface="Arial" charset="0"/>
                  <a:ea typeface="Arial" charset="0"/>
                  <a:cs typeface="Arial" charset="0"/>
                  <a:sym typeface="Open Sans"/>
                </a:rPr>
                <a:t>To create a world-class educational system that gives students the knowledge and skills to be successful in college and the workforce, and to flourish as parents and citizens</a:t>
              </a:r>
            </a:p>
          </p:txBody>
        </p:sp>
        <p:sp>
          <p:nvSpPr>
            <p:cNvPr id="6" name="Shape 73"/>
            <p:cNvSpPr txBox="1"/>
            <p:nvPr/>
          </p:nvSpPr>
          <p:spPr>
            <a:xfrm>
              <a:off x="1809800" y="1012003"/>
              <a:ext cx="1260900" cy="280200"/>
            </a:xfrm>
            <a:prstGeom prst="rect">
              <a:avLst/>
            </a:prstGeom>
            <a:noFill/>
            <a:ln>
              <a:noFill/>
            </a:ln>
          </p:spPr>
          <p:txBody>
            <a:bodyPr lIns="91425" tIns="91425" rIns="91425" bIns="91425" anchor="t" anchorCtr="0">
              <a:noAutofit/>
            </a:bodyPr>
            <a:lstStyle/>
            <a:p>
              <a:pPr lvl="0">
                <a:spcBef>
                  <a:spcPts val="0"/>
                </a:spcBef>
                <a:buNone/>
              </a:pPr>
              <a:r>
                <a:rPr lang="en" sz="2000" b="1" dirty="0">
                  <a:solidFill>
                    <a:srgbClr val="0070C0"/>
                  </a:solidFill>
                  <a:latin typeface="Arial" charset="0"/>
                  <a:ea typeface="Arial" charset="0"/>
                  <a:cs typeface="Arial" charset="0"/>
                  <a:sym typeface="Open Sans"/>
                </a:rPr>
                <a:t>VISION</a:t>
              </a:r>
              <a:endParaRPr lang="en" sz="1801" b="1" dirty="0">
                <a:solidFill>
                  <a:srgbClr val="0070C0"/>
                </a:solidFill>
                <a:latin typeface="Arial" charset="0"/>
                <a:ea typeface="Arial" charset="0"/>
                <a:cs typeface="Arial" charset="0"/>
                <a:sym typeface="Open Sans"/>
              </a:endParaRPr>
            </a:p>
          </p:txBody>
        </p:sp>
        <p:cxnSp>
          <p:nvCxnSpPr>
            <p:cNvPr id="7" name="Shape 74"/>
            <p:cNvCxnSpPr/>
            <p:nvPr/>
          </p:nvCxnSpPr>
          <p:spPr>
            <a:xfrm>
              <a:off x="2812842" y="1255390"/>
              <a:ext cx="4759200" cy="0"/>
            </a:xfrm>
            <a:prstGeom prst="straightConnector1">
              <a:avLst/>
            </a:prstGeom>
            <a:noFill/>
            <a:ln w="19050" cap="flat" cmpd="sng">
              <a:solidFill>
                <a:srgbClr val="CC0000"/>
              </a:solidFill>
              <a:prstDash val="solid"/>
              <a:round/>
              <a:headEnd type="none" w="lg" len="lg"/>
              <a:tailEnd type="none" w="lg" len="lg"/>
            </a:ln>
          </p:spPr>
        </p:cxnSp>
      </p:grpSp>
      <p:grpSp>
        <p:nvGrpSpPr>
          <p:cNvPr id="8" name="Group 7"/>
          <p:cNvGrpSpPr/>
          <p:nvPr userDrawn="1"/>
        </p:nvGrpSpPr>
        <p:grpSpPr>
          <a:xfrm>
            <a:off x="1809802" y="2827456"/>
            <a:ext cx="5762242" cy="1341924"/>
            <a:chOff x="1809800" y="2665300"/>
            <a:chExt cx="5762242" cy="1341924"/>
          </a:xfrm>
        </p:grpSpPr>
        <p:sp>
          <p:nvSpPr>
            <p:cNvPr id="9" name="Shape 76"/>
            <p:cNvSpPr txBox="1"/>
            <p:nvPr/>
          </p:nvSpPr>
          <p:spPr>
            <a:xfrm>
              <a:off x="1809800" y="3049624"/>
              <a:ext cx="5685900" cy="957600"/>
            </a:xfrm>
            <a:prstGeom prst="rect">
              <a:avLst/>
            </a:prstGeom>
            <a:noFill/>
            <a:ln>
              <a:noFill/>
            </a:ln>
          </p:spPr>
          <p:txBody>
            <a:bodyPr lIns="91425" tIns="91425" rIns="91425" bIns="91425" anchor="ctr" anchorCtr="0">
              <a:noAutofit/>
            </a:bodyPr>
            <a:lstStyle/>
            <a:p>
              <a:pPr lvl="0" rtl="0">
                <a:lnSpc>
                  <a:spcPct val="115000"/>
                </a:lnSpc>
                <a:spcBef>
                  <a:spcPts val="500"/>
                </a:spcBef>
                <a:buNone/>
              </a:pPr>
              <a:r>
                <a:rPr lang="en" sz="1600" dirty="0">
                  <a:solidFill>
                    <a:schemeClr val="accent3">
                      <a:lumMod val="50000"/>
                    </a:schemeClr>
                  </a:solidFill>
                  <a:latin typeface="Arial" charset="0"/>
                  <a:ea typeface="Arial" charset="0"/>
                  <a:cs typeface="Arial" charset="0"/>
                  <a:sym typeface="Open Sans"/>
                </a:rPr>
                <a:t>To provide leadership through the development of policy and accountability systems so that all students are prepared to compete in the global community</a:t>
              </a:r>
            </a:p>
          </p:txBody>
        </p:sp>
        <p:sp>
          <p:nvSpPr>
            <p:cNvPr id="10" name="Shape 77"/>
            <p:cNvSpPr txBox="1"/>
            <p:nvPr/>
          </p:nvSpPr>
          <p:spPr>
            <a:xfrm>
              <a:off x="1809800" y="2665300"/>
              <a:ext cx="1260900" cy="280200"/>
            </a:xfrm>
            <a:prstGeom prst="rect">
              <a:avLst/>
            </a:prstGeom>
            <a:noFill/>
            <a:ln>
              <a:noFill/>
            </a:ln>
          </p:spPr>
          <p:txBody>
            <a:bodyPr lIns="91425" tIns="91425" rIns="91425" bIns="91425" anchor="t" anchorCtr="0">
              <a:noAutofit/>
            </a:bodyPr>
            <a:lstStyle/>
            <a:p>
              <a:pPr lvl="0" rtl="0">
                <a:spcBef>
                  <a:spcPts val="0"/>
                </a:spcBef>
                <a:buNone/>
              </a:pPr>
              <a:r>
                <a:rPr lang="en" sz="2000" b="1" dirty="0">
                  <a:solidFill>
                    <a:srgbClr val="0070C0"/>
                  </a:solidFill>
                  <a:latin typeface="Arial" charset="0"/>
                  <a:ea typeface="Arial" charset="0"/>
                  <a:cs typeface="Arial" charset="0"/>
                  <a:sym typeface="Open Sans"/>
                </a:rPr>
                <a:t>MISSION</a:t>
              </a:r>
            </a:p>
          </p:txBody>
        </p:sp>
        <p:cxnSp>
          <p:nvCxnSpPr>
            <p:cNvPr id="11" name="Shape 78"/>
            <p:cNvCxnSpPr/>
            <p:nvPr/>
          </p:nvCxnSpPr>
          <p:spPr>
            <a:xfrm>
              <a:off x="3000042" y="2910000"/>
              <a:ext cx="4572000" cy="0"/>
            </a:xfrm>
            <a:prstGeom prst="straightConnector1">
              <a:avLst/>
            </a:prstGeom>
            <a:noFill/>
            <a:ln w="19050" cap="flat" cmpd="sng">
              <a:solidFill>
                <a:srgbClr val="CC0000"/>
              </a:solidFill>
              <a:prstDash val="solid"/>
              <a:round/>
              <a:headEnd type="none" w="lg" len="lg"/>
              <a:tailEnd type="none" w="lg" len="lg"/>
            </a:ln>
          </p:spPr>
        </p:cxnSp>
      </p:grpSp>
      <p:pic>
        <p:nvPicPr>
          <p:cNvPr id="12" name="Shape 79"/>
          <p:cNvPicPr preferRelativeResize="0"/>
          <p:nvPr userDrawn="1"/>
        </p:nvPicPr>
        <p:blipFill>
          <a:blip r:embed="rId2">
            <a:alphaModFix/>
          </a:blip>
          <a:stretch>
            <a:fillRect/>
          </a:stretch>
        </p:blipFill>
        <p:spPr>
          <a:xfrm>
            <a:off x="133550" y="4548250"/>
            <a:ext cx="1014450" cy="489950"/>
          </a:xfrm>
          <a:prstGeom prst="rect">
            <a:avLst/>
          </a:prstGeom>
          <a:noFill/>
          <a:ln>
            <a:noFill/>
          </a:ln>
        </p:spPr>
      </p:pic>
      <p:sp>
        <p:nvSpPr>
          <p:cNvPr id="15" name="Shape 89"/>
          <p:cNvSpPr txBox="1"/>
          <p:nvPr userDrawn="1"/>
        </p:nvSpPr>
        <p:spPr>
          <a:xfrm>
            <a:off x="266676" y="67800"/>
            <a:ext cx="8397600" cy="400302"/>
          </a:xfrm>
          <a:prstGeom prst="rect">
            <a:avLst/>
          </a:prstGeom>
          <a:noFill/>
          <a:ln>
            <a:noFill/>
          </a:ln>
        </p:spPr>
        <p:txBody>
          <a:bodyPr lIns="91426" tIns="91426" rIns="91426" bIns="91426" anchor="ctr" anchorCtr="0">
            <a:noAutofit/>
          </a:bodyPr>
          <a:lstStyle/>
          <a:p>
            <a:pPr lvl="0">
              <a:spcBef>
                <a:spcPts val="0"/>
              </a:spcBef>
              <a:buNone/>
            </a:pPr>
            <a:r>
              <a:rPr lang="en-US" sz="2400" b="1" dirty="0">
                <a:solidFill>
                  <a:srgbClr val="0070C0"/>
                </a:solidFill>
                <a:latin typeface="+mj-lt"/>
                <a:ea typeface="Open Sans"/>
                <a:cs typeface="Open Sans"/>
                <a:sym typeface="Open Sans"/>
              </a:rPr>
              <a:t>Mississippi</a:t>
            </a:r>
            <a:r>
              <a:rPr lang="en-US" sz="2400" b="1" baseline="0" dirty="0">
                <a:solidFill>
                  <a:srgbClr val="0070C0"/>
                </a:solidFill>
                <a:latin typeface="+mj-lt"/>
                <a:ea typeface="Open Sans"/>
                <a:cs typeface="Open Sans"/>
                <a:sym typeface="Open Sans"/>
              </a:rPr>
              <a:t> Department of Education</a:t>
            </a:r>
            <a:endParaRPr lang="en" sz="2400" b="1" dirty="0">
              <a:solidFill>
                <a:srgbClr val="0070C0"/>
              </a:solidFill>
              <a:latin typeface="+mj-lt"/>
              <a:ea typeface="Open Sans"/>
              <a:cs typeface="Open Sans"/>
              <a:sym typeface="Open Sans"/>
            </a:endParaRPr>
          </a:p>
        </p:txBody>
      </p:sp>
      <p:sp>
        <p:nvSpPr>
          <p:cNvPr id="16" name="Shape 19"/>
          <p:cNvSpPr txBox="1">
            <a:spLocks noGrp="1"/>
          </p:cNvSpPr>
          <p:nvPr>
            <p:ph type="sldNum" idx="12"/>
          </p:nvPr>
        </p:nvSpPr>
        <p:spPr>
          <a:xfrm>
            <a:off x="8481083" y="4887307"/>
            <a:ext cx="548700" cy="233671"/>
          </a:xfrm>
          <a:prstGeom prst="rect">
            <a:avLst/>
          </a:prstGeom>
        </p:spPr>
        <p:txBody>
          <a:bodyPr lIns="91425" tIns="91425" rIns="91425" bIns="91425" anchor="b" anchorCtr="0">
            <a:noAutofit/>
          </a:bodyPr>
          <a:lstStyle>
            <a:lvl1pPr algn="r">
              <a:defRPr sz="1051">
                <a:solidFill>
                  <a:schemeClr val="accent3">
                    <a:lumMod val="50000"/>
                  </a:schemeClr>
                </a:solidFill>
              </a:defRPr>
            </a:lvl1pPr>
          </a:lstStyle>
          <a:p>
            <a:fld id="{00000000-1234-1234-1234-123412341234}" type="slidenum">
              <a:rPr lang="en" smtClean="0"/>
              <a:pPr/>
              <a:t>‹#›</a:t>
            </a:fld>
            <a:endParaRPr lang="en" dirty="0"/>
          </a:p>
        </p:txBody>
      </p:sp>
    </p:spTree>
    <p:extLst>
      <p:ext uri="{BB962C8B-B14F-4D97-AF65-F5344CB8AC3E}">
        <p14:creationId xmlns:p14="http://schemas.microsoft.com/office/powerpoint/2010/main" val="39695687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2"/>
                </a:solidFill>
              </a:r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72" r:id="rId1"/>
    <p:sldLayoutId id="2147483675" r:id="rId2"/>
    <p:sldLayoutId id="2147483650" r:id="rId3"/>
    <p:sldLayoutId id="2147483674" r:id="rId4"/>
    <p:sldLayoutId id="2147483673" r:id="rId5"/>
    <p:sldLayoutId id="2147483676" r:id="rId6"/>
    <p:sldLayoutId id="2147483677" r:id="rId7"/>
    <p:sldLayoutId id="2147483679" r:id="rId8"/>
    <p:sldLayoutId id="2147483680" r:id="rId9"/>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3.xml"/><Relationship Id="rId5" Type="http://schemas.openxmlformats.org/officeDocument/2006/relationships/image" Target="NULL"/><Relationship Id="rId4" Type="http://schemas.openxmlformats.org/officeDocument/2006/relationships/image" Target="NULL"/></Relationships>
</file>

<file path=ppt/slides/_rels/slide2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p:txBody>
          <a:bodyPr/>
          <a:lstStyle/>
          <a:p>
            <a:r>
              <a:rPr lang="en-US" sz="4000" dirty="0"/>
              <a:t>Accountability Task Force</a:t>
            </a:r>
          </a:p>
        </p:txBody>
      </p:sp>
      <p:sp>
        <p:nvSpPr>
          <p:cNvPr id="8" name="Text Placeholder 7"/>
          <p:cNvSpPr>
            <a:spLocks noGrp="1"/>
          </p:cNvSpPr>
          <p:nvPr>
            <p:ph type="body" sz="quarter" idx="11"/>
          </p:nvPr>
        </p:nvSpPr>
        <p:spPr/>
        <p:txBody>
          <a:bodyPr/>
          <a:lstStyle/>
          <a:p>
            <a:r>
              <a:rPr lang="en-US" dirty="0"/>
              <a:t>Via Webinar </a:t>
            </a:r>
          </a:p>
        </p:txBody>
      </p:sp>
      <p:sp>
        <p:nvSpPr>
          <p:cNvPr id="9" name="Text Placeholder 8"/>
          <p:cNvSpPr>
            <a:spLocks noGrp="1"/>
          </p:cNvSpPr>
          <p:nvPr>
            <p:ph type="body" sz="quarter" idx="12"/>
          </p:nvPr>
        </p:nvSpPr>
        <p:spPr/>
        <p:txBody>
          <a:bodyPr/>
          <a:lstStyle/>
          <a:p>
            <a:r>
              <a:rPr lang="en-US" dirty="0"/>
              <a:t>April 23, 2020</a:t>
            </a:r>
          </a:p>
        </p:txBody>
      </p:sp>
    </p:spTree>
    <p:extLst>
      <p:ext uri="{BB962C8B-B14F-4D97-AF65-F5344CB8AC3E}">
        <p14:creationId xmlns:p14="http://schemas.microsoft.com/office/powerpoint/2010/main" val="280623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806059-977F-8041-B26E-7691116F20A3}"/>
              </a:ext>
            </a:extLst>
          </p:cNvPr>
          <p:cNvSpPr>
            <a:spLocks noGrp="1"/>
          </p:cNvSpPr>
          <p:nvPr>
            <p:ph type="body" sz="quarter" idx="13"/>
          </p:nvPr>
        </p:nvSpPr>
        <p:spPr/>
        <p:txBody>
          <a:bodyPr/>
          <a:lstStyle/>
          <a:p>
            <a:r>
              <a:rPr lang="en-US" dirty="0"/>
              <a:t>Reporting in 2020</a:t>
            </a:r>
          </a:p>
        </p:txBody>
      </p:sp>
      <p:sp>
        <p:nvSpPr>
          <p:cNvPr id="3" name="Text Placeholder 2">
            <a:extLst>
              <a:ext uri="{FF2B5EF4-FFF2-40B4-BE49-F238E27FC236}">
                <a16:creationId xmlns:a16="http://schemas.microsoft.com/office/drawing/2014/main" id="{DD6407D3-2AE6-0946-B7A5-0642F91C93F2}"/>
              </a:ext>
            </a:extLst>
          </p:cNvPr>
          <p:cNvSpPr>
            <a:spLocks noGrp="1"/>
          </p:cNvSpPr>
          <p:nvPr>
            <p:ph type="body" sz="quarter" idx="14"/>
          </p:nvPr>
        </p:nvSpPr>
        <p:spPr>
          <a:xfrm>
            <a:off x="424542" y="962818"/>
            <a:ext cx="8294915" cy="3217863"/>
          </a:xfrm>
        </p:spPr>
        <p:txBody>
          <a:bodyPr/>
          <a:lstStyle/>
          <a:p>
            <a:r>
              <a:rPr lang="en-US" sz="2000" dirty="0"/>
              <a:t>2020 is essentially a ‘skip year’ for school and district accountability. </a:t>
            </a:r>
          </a:p>
          <a:p>
            <a:r>
              <a:rPr lang="en-US" sz="2000" dirty="0"/>
              <a:t>2019 designations will remain in place for 2020.  </a:t>
            </a:r>
          </a:p>
          <a:p>
            <a:r>
              <a:rPr lang="en-US" sz="2000" dirty="0"/>
              <a:t>However, what information can and should be publicly reported?  </a:t>
            </a:r>
          </a:p>
          <a:p>
            <a:r>
              <a:rPr lang="en-US" sz="2000" dirty="0"/>
              <a:t>In some cases information is clearly not available.  In other cases, the information may be available, but interpretation may be uncertain. </a:t>
            </a:r>
          </a:p>
        </p:txBody>
      </p:sp>
      <p:sp>
        <p:nvSpPr>
          <p:cNvPr id="4" name="Slide Number Placeholder 3">
            <a:extLst>
              <a:ext uri="{FF2B5EF4-FFF2-40B4-BE49-F238E27FC236}">
                <a16:creationId xmlns:a16="http://schemas.microsoft.com/office/drawing/2014/main" id="{DE315325-F23A-6745-A767-FF82F60D1C38}"/>
              </a:ext>
            </a:extLst>
          </p:cNvPr>
          <p:cNvSpPr>
            <a:spLocks noGrp="1"/>
          </p:cNvSpPr>
          <p:nvPr>
            <p:ph type="sldNum" idx="12"/>
          </p:nvPr>
        </p:nvSpPr>
        <p:spPr/>
        <p:txBody>
          <a:bodyPr/>
          <a:lstStyle/>
          <a:p>
            <a:fld id="{00000000-1234-1234-1234-123412341234}" type="slidenum">
              <a:rPr lang="en" smtClean="0"/>
              <a:pPr/>
              <a:t>10</a:t>
            </a:fld>
            <a:endParaRPr lang="en" dirty="0"/>
          </a:p>
        </p:txBody>
      </p:sp>
    </p:spTree>
    <p:extLst>
      <p:ext uri="{BB962C8B-B14F-4D97-AF65-F5344CB8AC3E}">
        <p14:creationId xmlns:p14="http://schemas.microsoft.com/office/powerpoint/2010/main" val="35391403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A89663-50EA-4A1B-B180-721786D332F1}"/>
              </a:ext>
            </a:extLst>
          </p:cNvPr>
          <p:cNvSpPr>
            <a:spLocks noGrp="1"/>
          </p:cNvSpPr>
          <p:nvPr>
            <p:ph type="body" sz="quarter" idx="13"/>
          </p:nvPr>
        </p:nvSpPr>
        <p:spPr>
          <a:xfrm>
            <a:off x="311700" y="31531"/>
            <a:ext cx="8330024" cy="483624"/>
          </a:xfrm>
        </p:spPr>
        <p:txBody>
          <a:bodyPr/>
          <a:lstStyle/>
          <a:p>
            <a:r>
              <a:rPr lang="en-US" dirty="0"/>
              <a:t>1,000-Point Schools and Districts</a:t>
            </a:r>
          </a:p>
        </p:txBody>
      </p:sp>
      <p:sp>
        <p:nvSpPr>
          <p:cNvPr id="4" name="Slide Number Placeholder 3">
            <a:extLst>
              <a:ext uri="{FF2B5EF4-FFF2-40B4-BE49-F238E27FC236}">
                <a16:creationId xmlns:a16="http://schemas.microsoft.com/office/drawing/2014/main" id="{64E32891-9861-4CFC-BDEE-78950D75DC49}"/>
              </a:ext>
            </a:extLst>
          </p:cNvPr>
          <p:cNvSpPr>
            <a:spLocks noGrp="1"/>
          </p:cNvSpPr>
          <p:nvPr>
            <p:ph type="sldNum" idx="12"/>
          </p:nvPr>
        </p:nvSpPr>
        <p:spPr/>
        <p:txBody>
          <a:bodyPr/>
          <a:lstStyle/>
          <a:p>
            <a:fld id="{00000000-1234-1234-1234-123412341234}" type="slidenum">
              <a:rPr lang="en" smtClean="0"/>
              <a:pPr/>
              <a:t>11</a:t>
            </a:fld>
            <a:endParaRPr lang="en" dirty="0"/>
          </a:p>
        </p:txBody>
      </p:sp>
      <p:graphicFrame>
        <p:nvGraphicFramePr>
          <p:cNvPr id="6" name="Table 5">
            <a:extLst>
              <a:ext uri="{FF2B5EF4-FFF2-40B4-BE49-F238E27FC236}">
                <a16:creationId xmlns:a16="http://schemas.microsoft.com/office/drawing/2014/main" id="{69BB4283-79DE-4187-BA2D-A1F84169482D}"/>
              </a:ext>
            </a:extLst>
          </p:cNvPr>
          <p:cNvGraphicFramePr>
            <a:graphicFrameLocks noGrp="1"/>
          </p:cNvGraphicFramePr>
          <p:nvPr>
            <p:extLst>
              <p:ext uri="{D42A27DB-BD31-4B8C-83A1-F6EECF244321}">
                <p14:modId xmlns:p14="http://schemas.microsoft.com/office/powerpoint/2010/main" val="3204882815"/>
              </p:ext>
            </p:extLst>
          </p:nvPr>
        </p:nvGraphicFramePr>
        <p:xfrm>
          <a:off x="114217" y="701972"/>
          <a:ext cx="8915564" cy="4319609"/>
        </p:xfrm>
        <a:graphic>
          <a:graphicData uri="http://schemas.openxmlformats.org/drawingml/2006/table">
            <a:tbl>
              <a:tblPr firstRow="1" firstCol="1" bandRow="1"/>
              <a:tblGrid>
                <a:gridCol w="1273652">
                  <a:extLst>
                    <a:ext uri="{9D8B030D-6E8A-4147-A177-3AD203B41FA5}">
                      <a16:colId xmlns:a16="http://schemas.microsoft.com/office/drawing/2014/main" val="2151250311"/>
                    </a:ext>
                  </a:extLst>
                </a:gridCol>
                <a:gridCol w="1273652">
                  <a:extLst>
                    <a:ext uri="{9D8B030D-6E8A-4147-A177-3AD203B41FA5}">
                      <a16:colId xmlns:a16="http://schemas.microsoft.com/office/drawing/2014/main" val="986950394"/>
                    </a:ext>
                  </a:extLst>
                </a:gridCol>
                <a:gridCol w="1273652">
                  <a:extLst>
                    <a:ext uri="{9D8B030D-6E8A-4147-A177-3AD203B41FA5}">
                      <a16:colId xmlns:a16="http://schemas.microsoft.com/office/drawing/2014/main" val="676883020"/>
                    </a:ext>
                  </a:extLst>
                </a:gridCol>
                <a:gridCol w="1273652">
                  <a:extLst>
                    <a:ext uri="{9D8B030D-6E8A-4147-A177-3AD203B41FA5}">
                      <a16:colId xmlns:a16="http://schemas.microsoft.com/office/drawing/2014/main" val="54985685"/>
                    </a:ext>
                  </a:extLst>
                </a:gridCol>
                <a:gridCol w="1273652">
                  <a:extLst>
                    <a:ext uri="{9D8B030D-6E8A-4147-A177-3AD203B41FA5}">
                      <a16:colId xmlns:a16="http://schemas.microsoft.com/office/drawing/2014/main" val="1627986309"/>
                    </a:ext>
                  </a:extLst>
                </a:gridCol>
                <a:gridCol w="1273652">
                  <a:extLst>
                    <a:ext uri="{9D8B030D-6E8A-4147-A177-3AD203B41FA5}">
                      <a16:colId xmlns:a16="http://schemas.microsoft.com/office/drawing/2014/main" val="2970358209"/>
                    </a:ext>
                  </a:extLst>
                </a:gridCol>
                <a:gridCol w="1273652">
                  <a:extLst>
                    <a:ext uri="{9D8B030D-6E8A-4147-A177-3AD203B41FA5}">
                      <a16:colId xmlns:a16="http://schemas.microsoft.com/office/drawing/2014/main" val="4271512691"/>
                    </a:ext>
                  </a:extLst>
                </a:gridCol>
              </a:tblGrid>
              <a:tr h="339591">
                <a:tc>
                  <a:txBody>
                    <a:bodyPr/>
                    <a:lstStyle/>
                    <a:p>
                      <a:pPr algn="ctr"/>
                      <a:r>
                        <a:rPr lang="en-US" sz="900" b="1" spc="3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READING</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b">
                    <a:lnL w="12700" cap="flat" cmpd="sng" algn="ctr">
                      <a:solidFill>
                        <a:srgbClr val="39A0BE"/>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EE3A5A"/>
                      </a:solidFill>
                      <a:prstDash val="solid"/>
                      <a:round/>
                      <a:headEnd type="none" w="med" len="med"/>
                      <a:tailEnd type="none" w="med" len="med"/>
                    </a:lnT>
                    <a:lnB w="12700" cap="flat" cmpd="sng" algn="ctr">
                      <a:solidFill>
                        <a:srgbClr val="39A0BE"/>
                      </a:solidFill>
                      <a:prstDash val="solid"/>
                      <a:round/>
                      <a:headEnd type="none" w="med" len="med"/>
                      <a:tailEnd type="none" w="med" len="med"/>
                    </a:lnB>
                    <a:solidFill>
                      <a:srgbClr val="39A0BE"/>
                    </a:solidFill>
                  </a:tcPr>
                </a:tc>
                <a:tc>
                  <a:txBody>
                    <a:bodyPr/>
                    <a:lstStyle/>
                    <a:p>
                      <a:pPr algn="ctr"/>
                      <a:r>
                        <a:rPr lang="en-US" sz="900" b="1" spc="3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MATH</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b">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EE3A5A"/>
                      </a:solidFill>
                      <a:prstDash val="solid"/>
                      <a:round/>
                      <a:headEnd type="none" w="med" len="med"/>
                      <a:tailEnd type="none" w="med" len="med"/>
                    </a:lnT>
                    <a:lnB w="12700" cap="flat" cmpd="sng" algn="ctr">
                      <a:solidFill>
                        <a:srgbClr val="A74A7A"/>
                      </a:solidFill>
                      <a:prstDash val="solid"/>
                      <a:round/>
                      <a:headEnd type="none" w="med" len="med"/>
                      <a:tailEnd type="none" w="med" len="med"/>
                    </a:lnB>
                    <a:solidFill>
                      <a:srgbClr val="A74A7A"/>
                    </a:solidFill>
                  </a:tcPr>
                </a:tc>
                <a:tc>
                  <a:txBody>
                    <a:bodyPr/>
                    <a:lstStyle/>
                    <a:p>
                      <a:pPr algn="ctr"/>
                      <a:r>
                        <a:rPr lang="en-US" sz="900" b="1" spc="3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OTHER SUBJECTS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b">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EE3A5A"/>
                      </a:solidFill>
                      <a:prstDash val="solid"/>
                      <a:round/>
                      <a:headEnd type="none" w="med" len="med"/>
                      <a:tailEnd type="none" w="med" len="med"/>
                    </a:lnT>
                    <a:lnB w="12700" cap="flat" cmpd="sng" algn="ctr">
                      <a:solidFill>
                        <a:srgbClr val="F3A51D"/>
                      </a:solidFill>
                      <a:prstDash val="solid"/>
                      <a:round/>
                      <a:headEnd type="none" w="med" len="med"/>
                      <a:tailEnd type="none" w="med" len="med"/>
                    </a:lnB>
                    <a:solidFill>
                      <a:srgbClr val="F3A51D"/>
                    </a:solidFill>
                  </a:tcPr>
                </a:tc>
                <a:tc>
                  <a:txBody>
                    <a:bodyPr/>
                    <a:lstStyle/>
                    <a:p>
                      <a:pPr algn="ctr"/>
                      <a:r>
                        <a:rPr lang="en-US" sz="900" b="1" spc="3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GRADUATION </a:t>
                      </a:r>
                      <a:br>
                        <a:rPr lang="en-US" sz="900" b="1" spc="3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br>
                      <a:r>
                        <a:rPr lang="en-US" sz="900" b="1" spc="3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4-YEAR</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b">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EE3A5A"/>
                      </a:solidFill>
                      <a:prstDash val="solid"/>
                      <a:round/>
                      <a:headEnd type="none" w="med" len="med"/>
                      <a:tailEnd type="none" w="med" len="med"/>
                    </a:lnT>
                    <a:lnB w="12700" cap="flat" cmpd="sng" algn="ctr">
                      <a:solidFill>
                        <a:srgbClr val="5EAADE"/>
                      </a:solidFill>
                      <a:prstDash val="solid"/>
                      <a:round/>
                      <a:headEnd type="none" w="med" len="med"/>
                      <a:tailEnd type="none" w="med" len="med"/>
                    </a:lnB>
                    <a:solidFill>
                      <a:srgbClr val="5EAADE"/>
                    </a:solidFill>
                  </a:tcPr>
                </a:tc>
                <a:tc>
                  <a:txBody>
                    <a:bodyPr/>
                    <a:lstStyle/>
                    <a:p>
                      <a:pPr algn="ctr"/>
                      <a:r>
                        <a:rPr lang="en-US" sz="900" b="1" spc="3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ACCELERATION</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b">
                    <a:lnL w="28575" cap="flat" cmpd="sng" algn="ctr">
                      <a:solidFill>
                        <a:srgbClr val="FFFFFF"/>
                      </a:solidFill>
                      <a:prstDash val="solid"/>
                      <a:round/>
                      <a:headEnd type="none" w="med" len="med"/>
                      <a:tailEnd type="none" w="med" len="med"/>
                    </a:lnL>
                    <a:lnR w="12700" cap="flat" cmpd="sng" algn="ctr">
                      <a:solidFill>
                        <a:srgbClr val="F3A51D"/>
                      </a:solidFill>
                      <a:prstDash val="solid"/>
                      <a:round/>
                      <a:headEnd type="none" w="med" len="med"/>
                      <a:tailEnd type="none" w="med" len="med"/>
                    </a:lnR>
                    <a:lnT w="12700" cap="flat" cmpd="sng" algn="ctr">
                      <a:solidFill>
                        <a:srgbClr val="EE3A5A"/>
                      </a:solidFill>
                      <a:prstDash val="solid"/>
                      <a:round/>
                      <a:headEnd type="none" w="med" len="med"/>
                      <a:tailEnd type="none" w="med" len="med"/>
                    </a:lnT>
                    <a:lnB w="12700" cap="flat" cmpd="sng" algn="ctr">
                      <a:solidFill>
                        <a:srgbClr val="68C7C3"/>
                      </a:solidFill>
                      <a:prstDash val="solid"/>
                      <a:round/>
                      <a:headEnd type="none" w="med" len="med"/>
                      <a:tailEnd type="none" w="med" len="med"/>
                    </a:lnB>
                    <a:solidFill>
                      <a:srgbClr val="68C7C3"/>
                    </a:solidFill>
                  </a:tcPr>
                </a:tc>
                <a:tc>
                  <a:txBody>
                    <a:bodyPr/>
                    <a:lstStyle/>
                    <a:p>
                      <a:pPr algn="ctr"/>
                      <a:r>
                        <a:rPr lang="en-US" sz="900" b="1" spc="3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COLLEGE &amp; CAREER READINESS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b">
                    <a:lnL w="12700" cap="flat" cmpd="sng" algn="ctr">
                      <a:solidFill>
                        <a:srgbClr val="F3A51D"/>
                      </a:solidFill>
                      <a:prstDash val="solid"/>
                      <a:round/>
                      <a:headEnd type="none" w="med" len="med"/>
                      <a:tailEnd type="none" w="med" len="med"/>
                    </a:lnL>
                    <a:lnR w="12700" cap="flat" cmpd="sng" algn="ctr">
                      <a:solidFill>
                        <a:srgbClr val="F3A51D"/>
                      </a:solidFill>
                      <a:prstDash val="solid"/>
                      <a:round/>
                      <a:headEnd type="none" w="med" len="med"/>
                      <a:tailEnd type="none" w="med" len="med"/>
                    </a:lnR>
                    <a:lnT w="12700" cap="flat" cmpd="sng" algn="ctr">
                      <a:solidFill>
                        <a:srgbClr val="EE3A5A"/>
                      </a:solidFill>
                      <a:prstDash val="solid"/>
                      <a:round/>
                      <a:headEnd type="none" w="med" len="med"/>
                      <a:tailEnd type="none" w="med" len="med"/>
                    </a:lnT>
                    <a:lnB w="12700" cap="flat" cmpd="sng" algn="ctr">
                      <a:solidFill>
                        <a:srgbClr val="003B70"/>
                      </a:solidFill>
                      <a:prstDash val="solid"/>
                      <a:round/>
                      <a:headEnd type="none" w="med" len="med"/>
                      <a:tailEnd type="none" w="med" len="med"/>
                    </a:lnB>
                    <a:solidFill>
                      <a:srgbClr val="404040"/>
                    </a:solidFill>
                  </a:tcPr>
                </a:tc>
                <a:tc>
                  <a:txBody>
                    <a:bodyPr/>
                    <a:lstStyle/>
                    <a:p>
                      <a:pPr algn="ctr"/>
                      <a:r>
                        <a:rPr lang="en-US" sz="900" b="1" spc="5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ENGLISH LANGUAGE PROGRESS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b">
                    <a:lnL w="12700" cap="flat" cmpd="sng" algn="ctr">
                      <a:solidFill>
                        <a:srgbClr val="F3A51D"/>
                      </a:solidFill>
                      <a:prstDash val="solid"/>
                      <a:round/>
                      <a:headEnd type="none" w="med" len="med"/>
                      <a:tailEnd type="none" w="med" len="med"/>
                    </a:lnL>
                    <a:lnR w="12700" cap="flat" cmpd="sng" algn="ctr">
                      <a:solidFill>
                        <a:srgbClr val="F3A51D"/>
                      </a:solidFill>
                      <a:prstDash val="solid"/>
                      <a:round/>
                      <a:headEnd type="none" w="med" len="med"/>
                      <a:tailEnd type="none" w="med" len="med"/>
                    </a:lnR>
                    <a:lnT w="12700" cap="flat" cmpd="sng" algn="ctr">
                      <a:solidFill>
                        <a:srgbClr val="EE3A5A"/>
                      </a:solidFill>
                      <a:prstDash val="solid"/>
                      <a:round/>
                      <a:headEnd type="none" w="med" len="med"/>
                      <a:tailEnd type="none" w="med" len="med"/>
                    </a:lnT>
                    <a:lnB w="12700" cap="flat" cmpd="sng" algn="ctr">
                      <a:solidFill>
                        <a:srgbClr val="003B70"/>
                      </a:solidFill>
                      <a:prstDash val="solid"/>
                      <a:round/>
                      <a:headEnd type="none" w="med" len="med"/>
                      <a:tailEnd type="none" w="med" len="med"/>
                    </a:lnB>
                    <a:solidFill>
                      <a:srgbClr val="003B70"/>
                    </a:solidFill>
                  </a:tcPr>
                </a:tc>
                <a:extLst>
                  <a:ext uri="{0D108BD9-81ED-4DB2-BD59-A6C34878D82A}">
                    <a16:rowId xmlns:a16="http://schemas.microsoft.com/office/drawing/2014/main" val="1862207169"/>
                  </a:ext>
                </a:extLst>
              </a:tr>
              <a:tr h="986111">
                <a:tc>
                  <a:txBody>
                    <a:bodyPr/>
                    <a:lstStyle/>
                    <a:p>
                      <a:pPr marL="0" marR="0" algn="ctr">
                        <a:lnSpc>
                          <a:spcPct val="115000"/>
                        </a:lnSpc>
                        <a:spcBef>
                          <a:spcPts val="0"/>
                        </a:spcBef>
                        <a:spcAft>
                          <a:spcPts val="0"/>
                        </a:spcAft>
                      </a:pPr>
                      <a:r>
                        <a:rPr lang="en-US" sz="14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Proficiency</a:t>
                      </a:r>
                      <a:br>
                        <a:rPr lang="en-US" sz="16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12700" cap="flat" cmpd="sng" algn="ctr">
                      <a:solidFill>
                        <a:srgbClr val="CDDFE9"/>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39A0BE"/>
                      </a:solidFill>
                      <a:prstDash val="solid"/>
                      <a:round/>
                      <a:headEnd type="none" w="med" len="med"/>
                      <a:tailEnd type="none" w="med" len="med"/>
                    </a:lnT>
                    <a:lnB w="12700" cap="flat" cmpd="sng" algn="ctr">
                      <a:solidFill>
                        <a:srgbClr val="39A0BE"/>
                      </a:solidFill>
                      <a:prstDash val="solid"/>
                      <a:round/>
                      <a:headEnd type="none" w="med" len="med"/>
                      <a:tailEnd type="none" w="med" len="med"/>
                    </a:lnB>
                    <a:solidFill>
                      <a:srgbClr val="FF0000"/>
                    </a:solidFill>
                  </a:tcPr>
                </a:tc>
                <a:tc>
                  <a:txBody>
                    <a:bodyPr/>
                    <a:lstStyle/>
                    <a:p>
                      <a:pPr marL="0" marR="0" algn="ctr">
                        <a:lnSpc>
                          <a:spcPct val="115000"/>
                        </a:lnSpc>
                        <a:spcBef>
                          <a:spcPts val="0"/>
                        </a:spcBef>
                        <a:spcAft>
                          <a:spcPts val="0"/>
                        </a:spcAft>
                      </a:pPr>
                      <a:r>
                        <a:rPr lang="en-US" sz="14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Proficiency</a:t>
                      </a:r>
                      <a:br>
                        <a:rPr lang="en-US" sz="16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A74A7A"/>
                      </a:solidFill>
                      <a:prstDash val="solid"/>
                      <a:round/>
                      <a:headEnd type="none" w="med" len="med"/>
                      <a:tailEnd type="none" w="med" len="med"/>
                    </a:lnT>
                    <a:lnB w="12700" cap="flat" cmpd="sng" algn="ctr">
                      <a:solidFill>
                        <a:srgbClr val="A74A7A"/>
                      </a:solidFill>
                      <a:prstDash val="solid"/>
                      <a:round/>
                      <a:headEnd type="none" w="med" len="med"/>
                      <a:tailEnd type="none" w="med" len="med"/>
                    </a:lnB>
                    <a:solidFill>
                      <a:srgbClr val="FF0000"/>
                    </a:solidFill>
                  </a:tcPr>
                </a:tc>
                <a:tc>
                  <a:txBody>
                    <a:bodyPr/>
                    <a:lstStyle/>
                    <a:p>
                      <a:pPr marL="0" marR="0" algn="ctr">
                        <a:lnSpc>
                          <a:spcPct val="115000"/>
                        </a:lnSpc>
                        <a:spcBef>
                          <a:spcPts val="0"/>
                        </a:spcBef>
                        <a:spcAft>
                          <a:spcPts val="0"/>
                        </a:spcAft>
                      </a:pPr>
                      <a:r>
                        <a:rPr lang="en-US" sz="16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Science</a:t>
                      </a:r>
                      <a:br>
                        <a:rPr lang="en-US" sz="16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16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Proficiency</a:t>
                      </a:r>
                      <a:br>
                        <a:rPr lang="en-US" sz="16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3A51D"/>
                      </a:solidFill>
                      <a:prstDash val="solid"/>
                      <a:round/>
                      <a:headEnd type="none" w="med" len="med"/>
                      <a:tailEnd type="none" w="med" len="med"/>
                    </a:lnT>
                    <a:lnB w="12700" cap="flat" cmpd="sng" algn="ctr">
                      <a:solidFill>
                        <a:srgbClr val="F3A51D"/>
                      </a:solidFill>
                      <a:prstDash val="solid"/>
                      <a:round/>
                      <a:headEnd type="none" w="med" len="med"/>
                      <a:tailEnd type="none" w="med" len="med"/>
                    </a:lnB>
                    <a:solidFill>
                      <a:srgbClr val="FF0000"/>
                    </a:solidFill>
                  </a:tcPr>
                </a:tc>
                <a:tc>
                  <a:txBody>
                    <a:bodyPr/>
                    <a:lstStyle/>
                    <a:p>
                      <a:pPr marL="0" marR="0" algn="ctr">
                        <a:lnSpc>
                          <a:spcPct val="115000"/>
                        </a:lnSpc>
                        <a:spcBef>
                          <a:spcPts val="0"/>
                        </a:spcBef>
                        <a:spcAft>
                          <a:spcPts val="0"/>
                        </a:spcAft>
                      </a:pPr>
                      <a:r>
                        <a:rPr lang="en-US" sz="14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4-year Cohort Rate</a:t>
                      </a:r>
                      <a:br>
                        <a:rPr lang="en-US" sz="16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5EAADE"/>
                      </a:solidFill>
                      <a:prstDash val="solid"/>
                      <a:round/>
                      <a:headEnd type="none" w="med" len="med"/>
                      <a:tailEnd type="none" w="med" len="med"/>
                    </a:lnT>
                    <a:lnB w="12700" cap="flat" cmpd="sng" algn="ctr">
                      <a:solidFill>
                        <a:srgbClr val="5EAADE"/>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4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Performance</a:t>
                      </a:r>
                      <a:br>
                        <a:rPr lang="en-US" sz="16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28575" cap="flat" cmpd="sng" algn="ctr">
                      <a:solidFill>
                        <a:srgbClr val="FFFFFF"/>
                      </a:solidFill>
                      <a:prstDash val="solid"/>
                      <a:round/>
                      <a:headEnd type="none" w="med" len="med"/>
                      <a:tailEnd type="none" w="med" len="med"/>
                    </a:lnL>
                    <a:lnR w="12700" cap="flat" cmpd="sng" algn="ctr">
                      <a:solidFill>
                        <a:srgbClr val="FCE4C1"/>
                      </a:solidFill>
                      <a:prstDash val="solid"/>
                      <a:round/>
                      <a:headEnd type="none" w="med" len="med"/>
                      <a:tailEnd type="none" w="med" len="med"/>
                    </a:lnR>
                    <a:lnT w="12700" cap="flat" cmpd="sng" algn="ctr">
                      <a:solidFill>
                        <a:srgbClr val="68C7C3"/>
                      </a:solidFill>
                      <a:prstDash val="solid"/>
                      <a:round/>
                      <a:headEnd type="none" w="med" len="med"/>
                      <a:tailEnd type="none" w="med" len="med"/>
                    </a:lnT>
                    <a:lnB w="12700" cap="flat" cmpd="sng" algn="ctr">
                      <a:solidFill>
                        <a:srgbClr val="68C7C3"/>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r>
                        <a:rPr lang="en-US" sz="14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ACT Math </a:t>
                      </a:r>
                      <a:br>
                        <a:rPr lang="en-US" sz="14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14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Performance</a:t>
                      </a:r>
                      <a:br>
                        <a:rPr lang="en-US" sz="16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12700" cap="flat" cmpd="sng" algn="ctr">
                      <a:solidFill>
                        <a:srgbClr val="FCE4C1"/>
                      </a:solidFill>
                      <a:prstDash val="solid"/>
                      <a:round/>
                      <a:headEnd type="none" w="med" len="med"/>
                      <a:tailEnd type="none" w="med" len="med"/>
                    </a:lnL>
                    <a:lnR w="12700" cap="flat" cmpd="sng" algn="ctr">
                      <a:solidFill>
                        <a:srgbClr val="FCE4C1"/>
                      </a:solidFill>
                      <a:prstDash val="solid"/>
                      <a:round/>
                      <a:headEnd type="none" w="med" len="med"/>
                      <a:tailEnd type="none" w="med" len="med"/>
                    </a:lnR>
                    <a:lnT w="12700" cap="flat" cmpd="sng" algn="ctr">
                      <a:solidFill>
                        <a:srgbClr val="003B70"/>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r>
                        <a:rPr lang="en-US" sz="16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lnL w="12700" cap="flat" cmpd="sng" algn="ctr">
                      <a:solidFill>
                        <a:srgbClr val="FCE4C1"/>
                      </a:solidFill>
                      <a:prstDash val="solid"/>
                      <a:round/>
                      <a:headEnd type="none" w="med" len="med"/>
                      <a:tailEnd type="none" w="med" len="med"/>
                    </a:lnL>
                    <a:lnR w="12700" cap="flat" cmpd="sng" algn="ctr">
                      <a:solidFill>
                        <a:srgbClr val="FCE4C1"/>
                      </a:solidFill>
                      <a:prstDash val="solid"/>
                      <a:round/>
                      <a:headEnd type="none" w="med" len="med"/>
                      <a:tailEnd type="none" w="med" len="med"/>
                    </a:lnR>
                    <a:lnT w="12700" cap="flat" cmpd="sng" algn="ctr">
                      <a:solidFill>
                        <a:srgbClr val="003B7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3560638463"/>
                  </a:ext>
                </a:extLst>
              </a:tr>
              <a:tr h="1163981">
                <a:tc>
                  <a:txBody>
                    <a:bodyPr/>
                    <a:lstStyle/>
                    <a:p>
                      <a:pPr marL="0" marR="0" algn="ctr">
                        <a:lnSpc>
                          <a:spcPct val="115000"/>
                        </a:lnSpc>
                        <a:spcBef>
                          <a:spcPts val="0"/>
                        </a:spcBef>
                        <a:spcAft>
                          <a:spcPts val="0"/>
                        </a:spcAft>
                      </a:pPr>
                      <a:r>
                        <a:rPr lang="en-US" sz="14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Growth </a:t>
                      </a:r>
                      <a:br>
                        <a:rPr lang="en-US" sz="14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14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All Students</a:t>
                      </a:r>
                      <a:br>
                        <a:rPr lang="en-US" sz="16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12700" cap="flat" cmpd="sng" algn="ctr">
                      <a:solidFill>
                        <a:srgbClr val="CDDFE9"/>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39A0BE"/>
                      </a:solidFill>
                      <a:prstDash val="solid"/>
                      <a:round/>
                      <a:headEnd type="none" w="med" len="med"/>
                      <a:tailEnd type="none" w="med" len="med"/>
                    </a:lnT>
                    <a:lnB w="12700" cap="flat" cmpd="sng" algn="ctr">
                      <a:solidFill>
                        <a:srgbClr val="39A0BE"/>
                      </a:solidFill>
                      <a:prstDash val="solid"/>
                      <a:round/>
                      <a:headEnd type="none" w="med" len="med"/>
                      <a:tailEnd type="none" w="med" len="med"/>
                    </a:lnB>
                    <a:solidFill>
                      <a:srgbClr val="FF0000"/>
                    </a:solidFill>
                  </a:tcPr>
                </a:tc>
                <a:tc>
                  <a:txBody>
                    <a:bodyPr/>
                    <a:lstStyle/>
                    <a:p>
                      <a:pPr marL="0" marR="0" algn="ctr">
                        <a:lnSpc>
                          <a:spcPct val="115000"/>
                        </a:lnSpc>
                        <a:spcBef>
                          <a:spcPts val="0"/>
                        </a:spcBef>
                        <a:spcAft>
                          <a:spcPts val="0"/>
                        </a:spcAft>
                      </a:pPr>
                      <a:r>
                        <a:rPr lang="en-US" sz="14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Growth </a:t>
                      </a:r>
                      <a:br>
                        <a:rPr lang="en-US" sz="14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14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All Students</a:t>
                      </a:r>
                      <a:br>
                        <a:rPr lang="en-US" sz="16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A74A7A"/>
                      </a:solidFill>
                      <a:prstDash val="solid"/>
                      <a:round/>
                      <a:headEnd type="none" w="med" len="med"/>
                      <a:tailEnd type="none" w="med" len="med"/>
                    </a:lnT>
                    <a:lnB w="12700" cap="flat" cmpd="sng" algn="ctr">
                      <a:solidFill>
                        <a:srgbClr val="A74A7A"/>
                      </a:solidFill>
                      <a:prstDash val="solid"/>
                      <a:round/>
                      <a:headEnd type="none" w="med" len="med"/>
                      <a:tailEnd type="none" w="med" len="med"/>
                    </a:lnB>
                    <a:solidFill>
                      <a:srgbClr val="FF0000"/>
                    </a:solidFill>
                  </a:tcPr>
                </a:tc>
                <a:tc>
                  <a:txBody>
                    <a:bodyPr/>
                    <a:lstStyle/>
                    <a:p>
                      <a:pPr marL="0" marR="0" algn="ctr">
                        <a:lnSpc>
                          <a:spcPct val="115000"/>
                        </a:lnSpc>
                        <a:spcBef>
                          <a:spcPts val="0"/>
                        </a:spcBef>
                        <a:spcAft>
                          <a:spcPts val="0"/>
                        </a:spcAft>
                      </a:pPr>
                      <a:r>
                        <a:rPr lang="en-US" sz="14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U.S. History Proficiency</a:t>
                      </a:r>
                      <a:br>
                        <a:rPr lang="en-US" sz="16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3A51D"/>
                      </a:solidFill>
                      <a:prstDash val="solid"/>
                      <a:round/>
                      <a:headEnd type="none" w="med" len="med"/>
                      <a:tailEnd type="none" w="med" len="med"/>
                    </a:lnT>
                    <a:lnB w="12700" cap="flat" cmpd="sng" algn="ctr">
                      <a:solidFill>
                        <a:srgbClr val="F3A51D"/>
                      </a:solidFill>
                      <a:prstDash val="solid"/>
                      <a:round/>
                      <a:headEnd type="none" w="med" len="med"/>
                      <a:tailEnd type="none" w="med" len="med"/>
                    </a:lnB>
                    <a:solidFill>
                      <a:srgbClr val="FF0000"/>
                    </a:solidFill>
                  </a:tcPr>
                </a:tc>
                <a:tc>
                  <a:txBody>
                    <a:bodyPr/>
                    <a:lstStyle/>
                    <a:p>
                      <a:pPr marL="0" marR="0" algn="ctr">
                        <a:lnSpc>
                          <a:spcPct val="115000"/>
                        </a:lnSpc>
                        <a:spcBef>
                          <a:spcPts val="0"/>
                        </a:spcBef>
                        <a:spcAft>
                          <a:spcPts val="0"/>
                        </a:spcAft>
                      </a:pPr>
                      <a:r>
                        <a:rPr lang="en-US" sz="16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5EAADE"/>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0"/>
                        </a:spcAft>
                      </a:pPr>
                      <a:r>
                        <a:rPr lang="en-US" sz="14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Participation</a:t>
                      </a:r>
                      <a:br>
                        <a:rPr lang="en-US" sz="16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28575" cap="flat" cmpd="sng" algn="ctr">
                      <a:solidFill>
                        <a:srgbClr val="FFFFFF"/>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68C7C3"/>
                      </a:solidFill>
                      <a:prstDash val="solid"/>
                      <a:round/>
                      <a:headEnd type="none" w="med" len="med"/>
                      <a:tailEnd type="none" w="med" len="med"/>
                    </a:lnT>
                    <a:lnB w="12700" cap="flat" cmpd="sng" algn="ctr">
                      <a:solidFill>
                        <a:srgbClr val="68C7C3"/>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4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ACT Reading or English </a:t>
                      </a:r>
                      <a:br>
                        <a:rPr lang="en-US" sz="14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14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Performance</a:t>
                      </a:r>
                      <a:br>
                        <a:rPr lang="en-US" sz="14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r>
                        <a:rPr lang="en-US" sz="16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3245512146"/>
                  </a:ext>
                </a:extLst>
              </a:tr>
              <a:tr h="914963">
                <a:tc>
                  <a:txBody>
                    <a:bodyPr/>
                    <a:lstStyle/>
                    <a:p>
                      <a:pPr marL="0" marR="0" algn="ctr">
                        <a:lnSpc>
                          <a:spcPct val="115000"/>
                        </a:lnSpc>
                        <a:spcBef>
                          <a:spcPts val="0"/>
                        </a:spcBef>
                        <a:spcAft>
                          <a:spcPts val="0"/>
                        </a:spcAft>
                      </a:pPr>
                      <a:r>
                        <a:rPr lang="en-US" sz="14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Growth </a:t>
                      </a:r>
                      <a:br>
                        <a:rPr lang="en-US" sz="14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14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Lowest 25%</a:t>
                      </a:r>
                      <a:br>
                        <a:rPr lang="en-US" sz="14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12700" cap="flat" cmpd="sng" algn="ctr">
                      <a:solidFill>
                        <a:srgbClr val="CDDFE9"/>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39A0BE"/>
                      </a:solidFill>
                      <a:prstDash val="solid"/>
                      <a:round/>
                      <a:headEnd type="none" w="med" len="med"/>
                      <a:tailEnd type="none" w="med" len="med"/>
                    </a:lnT>
                    <a:lnB w="12700" cap="flat" cmpd="sng" algn="ctr">
                      <a:solidFill>
                        <a:srgbClr val="F9BAB6"/>
                      </a:solidFill>
                      <a:prstDash val="solid"/>
                      <a:round/>
                      <a:headEnd type="none" w="med" len="med"/>
                      <a:tailEnd type="none" w="med" len="med"/>
                    </a:lnB>
                    <a:solidFill>
                      <a:srgbClr val="FF0000"/>
                    </a:solidFill>
                  </a:tcPr>
                </a:tc>
                <a:tc>
                  <a:txBody>
                    <a:bodyPr/>
                    <a:lstStyle/>
                    <a:p>
                      <a:pPr marL="0" marR="0" algn="ctr">
                        <a:lnSpc>
                          <a:spcPct val="115000"/>
                        </a:lnSpc>
                        <a:spcBef>
                          <a:spcPts val="0"/>
                        </a:spcBef>
                        <a:spcAft>
                          <a:spcPts val="0"/>
                        </a:spcAft>
                      </a:pPr>
                      <a:r>
                        <a:rPr lang="en-US" sz="14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Growth </a:t>
                      </a:r>
                      <a:br>
                        <a:rPr lang="en-US" sz="14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14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Lowest 25%</a:t>
                      </a:r>
                      <a:br>
                        <a:rPr lang="en-US" sz="16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A74A7A"/>
                      </a:solidFill>
                      <a:prstDash val="solid"/>
                      <a:round/>
                      <a:headEnd type="none" w="med" len="med"/>
                      <a:tailEnd type="none" w="med" len="med"/>
                    </a:lnT>
                    <a:lnB w="12700" cap="flat" cmpd="sng" algn="ctr">
                      <a:solidFill>
                        <a:srgbClr val="F9BAB6"/>
                      </a:solidFill>
                      <a:prstDash val="solid"/>
                      <a:round/>
                      <a:headEnd type="none" w="med" len="med"/>
                      <a:tailEnd type="none" w="med" len="med"/>
                    </a:lnB>
                    <a:solidFill>
                      <a:srgbClr val="FF0000"/>
                    </a:solidFill>
                  </a:tcPr>
                </a:tc>
                <a:tc>
                  <a:txBody>
                    <a:bodyPr/>
                    <a:lstStyle/>
                    <a:p>
                      <a:pPr marL="0" marR="0" algn="ctr">
                        <a:lnSpc>
                          <a:spcPct val="115000"/>
                        </a:lnSpc>
                        <a:spcBef>
                          <a:spcPts val="0"/>
                        </a:spcBef>
                        <a:spcAft>
                          <a:spcPts val="0"/>
                        </a:spcAft>
                      </a:pPr>
                      <a:r>
                        <a:rPr lang="en-US" sz="16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3A51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0"/>
                        </a:spcAft>
                      </a:pPr>
                      <a:r>
                        <a:rPr lang="en-US" sz="16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0"/>
                        </a:spcAft>
                      </a:pPr>
                      <a:r>
                        <a:rPr lang="en-US" sz="16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28575" cap="flat" cmpd="sng" algn="ctr">
                      <a:solidFill>
                        <a:srgbClr val="FFFFFF"/>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68C7C3"/>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0"/>
                        </a:spcAft>
                      </a:pPr>
                      <a:r>
                        <a:rPr lang="en-US" sz="16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0"/>
                        </a:spcAft>
                      </a:pPr>
                      <a:r>
                        <a:rPr lang="en-US" sz="16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4546A"/>
                      </a:solidFill>
                      <a:prstDash val="solid"/>
                      <a:round/>
                      <a:headEnd type="none" w="med" len="med"/>
                      <a:tailEnd type="none" w="med" len="med"/>
                    </a:lnB>
                    <a:solidFill>
                      <a:srgbClr val="D9D9D9"/>
                    </a:solidFill>
                  </a:tcPr>
                </a:tc>
                <a:extLst>
                  <a:ext uri="{0D108BD9-81ED-4DB2-BD59-A6C34878D82A}">
                    <a16:rowId xmlns:a16="http://schemas.microsoft.com/office/drawing/2014/main" val="387005074"/>
                  </a:ext>
                </a:extLst>
              </a:tr>
              <a:tr h="914963">
                <a:tc>
                  <a:txBody>
                    <a:bodyPr/>
                    <a:lstStyle/>
                    <a:p>
                      <a:pPr marL="0" marR="0" algn="ctr">
                        <a:lnSpc>
                          <a:spcPct val="115000"/>
                        </a:lnSpc>
                        <a:spcBef>
                          <a:spcPts val="0"/>
                        </a:spcBef>
                        <a:spcAft>
                          <a:spcPts val="0"/>
                        </a:spcAft>
                      </a:pPr>
                      <a:r>
                        <a:rPr lang="en-US" sz="16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12700" cap="flat" cmpd="sng" algn="ctr">
                      <a:solidFill>
                        <a:srgbClr val="CDDFE9"/>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9BAB6"/>
                      </a:solidFill>
                      <a:prstDash val="solid"/>
                      <a:round/>
                      <a:headEnd type="none" w="med" len="med"/>
                      <a:tailEnd type="none" w="med" len="med"/>
                    </a:lnT>
                    <a:lnB w="12700" cap="flat" cmpd="sng" algn="ctr">
                      <a:solidFill>
                        <a:srgbClr val="F9BAB6"/>
                      </a:solid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0"/>
                        </a:spcAft>
                      </a:pPr>
                      <a:r>
                        <a:rPr lang="en-US" sz="16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9BAB6"/>
                      </a:solidFill>
                      <a:prstDash val="solid"/>
                      <a:round/>
                      <a:headEnd type="none" w="med" len="med"/>
                      <a:tailEnd type="none" w="med" len="med"/>
                    </a:lnT>
                    <a:lnB w="12700" cap="flat" cmpd="sng" algn="ctr">
                      <a:solidFill>
                        <a:srgbClr val="F9BAB6"/>
                      </a:solid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0"/>
                        </a:spcAft>
                      </a:pPr>
                      <a:r>
                        <a:rPr lang="en-US" sz="16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9BAB6"/>
                      </a:solid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0"/>
                        </a:spcAft>
                      </a:pPr>
                      <a:r>
                        <a:rPr lang="en-US" sz="16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9BAB6"/>
                      </a:solid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0"/>
                        </a:spcAft>
                      </a:pPr>
                      <a:r>
                        <a:rPr lang="en-US" sz="16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28575" cap="flat" cmpd="sng" algn="ctr">
                      <a:solidFill>
                        <a:srgbClr val="FFFFFF"/>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9BAB6"/>
                      </a:solid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0"/>
                        </a:spcAft>
                      </a:pPr>
                      <a:r>
                        <a:rPr lang="en-US" sz="16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9BAB6"/>
                      </a:solid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0"/>
                        </a:spcAft>
                      </a:pPr>
                      <a:r>
                        <a:rPr lang="en-US" sz="14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Progress to Proficiency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44546A"/>
                      </a:solidFill>
                      <a:prstDash val="solid"/>
                      <a:round/>
                      <a:headEnd type="none" w="med" len="med"/>
                      <a:tailEnd type="none" w="med" len="med"/>
                    </a:lnT>
                    <a:lnB w="12700" cap="flat" cmpd="sng" algn="ctr">
                      <a:solidFill>
                        <a:srgbClr val="F9BAB6"/>
                      </a:solidFill>
                      <a:prstDash val="solid"/>
                      <a:round/>
                      <a:headEnd type="none" w="med" len="med"/>
                      <a:tailEnd type="none" w="med" len="med"/>
                    </a:lnB>
                    <a:solidFill>
                      <a:srgbClr val="92D050"/>
                    </a:solidFill>
                  </a:tcPr>
                </a:tc>
                <a:extLst>
                  <a:ext uri="{0D108BD9-81ED-4DB2-BD59-A6C34878D82A}">
                    <a16:rowId xmlns:a16="http://schemas.microsoft.com/office/drawing/2014/main" val="3109354657"/>
                  </a:ext>
                </a:extLst>
              </a:tr>
            </a:tbl>
          </a:graphicData>
        </a:graphic>
      </p:graphicFrame>
    </p:spTree>
    <p:extLst>
      <p:ext uri="{BB962C8B-B14F-4D97-AF65-F5344CB8AC3E}">
        <p14:creationId xmlns:p14="http://schemas.microsoft.com/office/powerpoint/2010/main" val="646837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806059-977F-8041-B26E-7691116F20A3}"/>
              </a:ext>
            </a:extLst>
          </p:cNvPr>
          <p:cNvSpPr>
            <a:spLocks noGrp="1"/>
          </p:cNvSpPr>
          <p:nvPr>
            <p:ph type="body" sz="quarter" idx="13"/>
          </p:nvPr>
        </p:nvSpPr>
        <p:spPr/>
        <p:txBody>
          <a:bodyPr/>
          <a:lstStyle/>
          <a:p>
            <a:r>
              <a:rPr lang="en-US" dirty="0"/>
              <a:t>Discussion </a:t>
            </a:r>
          </a:p>
        </p:txBody>
      </p:sp>
      <p:sp>
        <p:nvSpPr>
          <p:cNvPr id="3" name="Text Placeholder 2">
            <a:extLst>
              <a:ext uri="{FF2B5EF4-FFF2-40B4-BE49-F238E27FC236}">
                <a16:creationId xmlns:a16="http://schemas.microsoft.com/office/drawing/2014/main" id="{DD6407D3-2AE6-0946-B7A5-0642F91C93F2}"/>
              </a:ext>
            </a:extLst>
          </p:cNvPr>
          <p:cNvSpPr>
            <a:spLocks noGrp="1"/>
          </p:cNvSpPr>
          <p:nvPr>
            <p:ph type="body" sz="quarter" idx="14"/>
          </p:nvPr>
        </p:nvSpPr>
        <p:spPr>
          <a:xfrm>
            <a:off x="424542" y="962818"/>
            <a:ext cx="8294915" cy="3217863"/>
          </a:xfrm>
        </p:spPr>
        <p:txBody>
          <a:bodyPr/>
          <a:lstStyle/>
          <a:p>
            <a:r>
              <a:rPr lang="en-US" sz="2000" dirty="0"/>
              <a:t>What indicators/ information should be reported in 2020?</a:t>
            </a:r>
          </a:p>
          <a:p>
            <a:r>
              <a:rPr lang="en-US" sz="2000" dirty="0"/>
              <a:t>What caveats and/or other supporting information should accompany reports? </a:t>
            </a:r>
          </a:p>
        </p:txBody>
      </p:sp>
      <p:sp>
        <p:nvSpPr>
          <p:cNvPr id="4" name="Slide Number Placeholder 3">
            <a:extLst>
              <a:ext uri="{FF2B5EF4-FFF2-40B4-BE49-F238E27FC236}">
                <a16:creationId xmlns:a16="http://schemas.microsoft.com/office/drawing/2014/main" id="{DE315325-F23A-6745-A767-FF82F60D1C38}"/>
              </a:ext>
            </a:extLst>
          </p:cNvPr>
          <p:cNvSpPr>
            <a:spLocks noGrp="1"/>
          </p:cNvSpPr>
          <p:nvPr>
            <p:ph type="sldNum" idx="12"/>
          </p:nvPr>
        </p:nvSpPr>
        <p:spPr/>
        <p:txBody>
          <a:bodyPr/>
          <a:lstStyle/>
          <a:p>
            <a:fld id="{00000000-1234-1234-1234-123412341234}" type="slidenum">
              <a:rPr lang="en" smtClean="0"/>
              <a:pPr/>
              <a:t>12</a:t>
            </a:fld>
            <a:endParaRPr lang="en" dirty="0"/>
          </a:p>
        </p:txBody>
      </p:sp>
    </p:spTree>
    <p:extLst>
      <p:ext uri="{BB962C8B-B14F-4D97-AF65-F5344CB8AC3E}">
        <p14:creationId xmlns:p14="http://schemas.microsoft.com/office/powerpoint/2010/main" val="33706800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8D31E1D-3EFF-4AE2-BE6E-4ECF9D56BE64}"/>
              </a:ext>
            </a:extLst>
          </p:cNvPr>
          <p:cNvSpPr>
            <a:spLocks noGrp="1"/>
          </p:cNvSpPr>
          <p:nvPr>
            <p:ph type="body" sz="quarter" idx="13"/>
          </p:nvPr>
        </p:nvSpPr>
        <p:spPr>
          <a:xfrm>
            <a:off x="401638" y="1701800"/>
            <a:ext cx="7113587" cy="855663"/>
          </a:xfrm>
        </p:spPr>
        <p:txBody>
          <a:bodyPr/>
          <a:lstStyle/>
          <a:p>
            <a:r>
              <a:rPr lang="en-US" sz="4000" dirty="0"/>
              <a:t>Growth in 2021</a:t>
            </a:r>
          </a:p>
        </p:txBody>
      </p:sp>
      <p:sp>
        <p:nvSpPr>
          <p:cNvPr id="4" name="Slide Number Placeholder 3">
            <a:extLst>
              <a:ext uri="{FF2B5EF4-FFF2-40B4-BE49-F238E27FC236}">
                <a16:creationId xmlns:a16="http://schemas.microsoft.com/office/drawing/2014/main" id="{5810783B-6376-44CD-BED7-0D03A910E6D2}"/>
              </a:ext>
            </a:extLst>
          </p:cNvPr>
          <p:cNvSpPr>
            <a:spLocks noGrp="1"/>
          </p:cNvSpPr>
          <p:nvPr>
            <p:ph type="sldNum" idx="12"/>
          </p:nvPr>
        </p:nvSpPr>
        <p:spPr/>
        <p:txBody>
          <a:bodyPr/>
          <a:lstStyle/>
          <a:p>
            <a:fld id="{00000000-1234-1234-1234-123412341234}" type="slidenum">
              <a:rPr lang="en" smtClean="0"/>
              <a:pPr/>
              <a:t>13</a:t>
            </a:fld>
            <a:endParaRPr lang="en" dirty="0"/>
          </a:p>
        </p:txBody>
      </p:sp>
    </p:spTree>
    <p:extLst>
      <p:ext uri="{BB962C8B-B14F-4D97-AF65-F5344CB8AC3E}">
        <p14:creationId xmlns:p14="http://schemas.microsoft.com/office/powerpoint/2010/main" val="33744591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5C6DE9A-FEE5-4167-927C-EF4677C2EE65}"/>
              </a:ext>
            </a:extLst>
          </p:cNvPr>
          <p:cNvSpPr>
            <a:spLocks noGrp="1"/>
          </p:cNvSpPr>
          <p:nvPr>
            <p:ph type="body" sz="quarter" idx="13"/>
          </p:nvPr>
        </p:nvSpPr>
        <p:spPr/>
        <p:txBody>
          <a:bodyPr/>
          <a:lstStyle/>
          <a:p>
            <a:r>
              <a:rPr lang="en-US" dirty="0"/>
              <a:t>Issue</a:t>
            </a:r>
          </a:p>
        </p:txBody>
      </p:sp>
      <p:sp>
        <p:nvSpPr>
          <p:cNvPr id="5" name="Text Placeholder 4">
            <a:extLst>
              <a:ext uri="{FF2B5EF4-FFF2-40B4-BE49-F238E27FC236}">
                <a16:creationId xmlns:a16="http://schemas.microsoft.com/office/drawing/2014/main" id="{0093CC9A-0308-4E23-9B59-28615F11149F}"/>
              </a:ext>
            </a:extLst>
          </p:cNvPr>
          <p:cNvSpPr>
            <a:spLocks noGrp="1"/>
          </p:cNvSpPr>
          <p:nvPr>
            <p:ph type="body" sz="quarter" idx="14"/>
          </p:nvPr>
        </p:nvSpPr>
        <p:spPr>
          <a:xfrm>
            <a:off x="291867" y="726443"/>
            <a:ext cx="8294915" cy="3740233"/>
          </a:xfrm>
        </p:spPr>
        <p:txBody>
          <a:bodyPr/>
          <a:lstStyle/>
          <a:p>
            <a:r>
              <a:rPr lang="en-US" sz="2000" dirty="0"/>
              <a:t>Without a prior score in 2020, growth can not be computed for 2021 in the typical manner </a:t>
            </a:r>
          </a:p>
          <a:p>
            <a:r>
              <a:rPr lang="en-US" sz="2000" dirty="0"/>
              <a:t>One approach to address this issue is to use 2019 as a prior score. </a:t>
            </a:r>
          </a:p>
          <a:p>
            <a:r>
              <a:rPr lang="en-US" sz="2000" dirty="0"/>
              <a:t>This raises questions about the extent to which 2021 scores are comparable and appropriate to support accountability determinations. </a:t>
            </a:r>
          </a:p>
        </p:txBody>
      </p:sp>
      <p:sp>
        <p:nvSpPr>
          <p:cNvPr id="3" name="Slide Number Placeholder 2">
            <a:extLst>
              <a:ext uri="{FF2B5EF4-FFF2-40B4-BE49-F238E27FC236}">
                <a16:creationId xmlns:a16="http://schemas.microsoft.com/office/drawing/2014/main" id="{7A907DDC-7B6B-45AD-84C9-9CB116C9E338}"/>
              </a:ext>
            </a:extLst>
          </p:cNvPr>
          <p:cNvSpPr>
            <a:spLocks noGrp="1"/>
          </p:cNvSpPr>
          <p:nvPr>
            <p:ph type="sldNum" idx="12"/>
          </p:nvPr>
        </p:nvSpPr>
        <p:spPr/>
        <p:txBody>
          <a:bodyPr/>
          <a:lstStyle/>
          <a:p>
            <a:fld id="{00000000-1234-1234-1234-123412341234}" type="slidenum">
              <a:rPr lang="en" smtClean="0"/>
              <a:pPr/>
              <a:t>14</a:t>
            </a:fld>
            <a:endParaRPr lang="en" dirty="0"/>
          </a:p>
        </p:txBody>
      </p:sp>
    </p:spTree>
    <p:extLst>
      <p:ext uri="{BB962C8B-B14F-4D97-AF65-F5344CB8AC3E}">
        <p14:creationId xmlns:p14="http://schemas.microsoft.com/office/powerpoint/2010/main" val="19632957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4EFFEB-7A66-914A-B1A6-B075A236518C}"/>
              </a:ext>
            </a:extLst>
          </p:cNvPr>
          <p:cNvSpPr>
            <a:spLocks noGrp="1"/>
          </p:cNvSpPr>
          <p:nvPr>
            <p:ph type="body" sz="quarter" idx="13"/>
          </p:nvPr>
        </p:nvSpPr>
        <p:spPr/>
        <p:txBody>
          <a:bodyPr/>
          <a:lstStyle/>
          <a:p>
            <a:r>
              <a:rPr lang="en-US" dirty="0"/>
              <a:t>Data Analysis</a:t>
            </a:r>
          </a:p>
        </p:txBody>
      </p:sp>
      <p:sp>
        <p:nvSpPr>
          <p:cNvPr id="3" name="Text Placeholder 2">
            <a:extLst>
              <a:ext uri="{FF2B5EF4-FFF2-40B4-BE49-F238E27FC236}">
                <a16:creationId xmlns:a16="http://schemas.microsoft.com/office/drawing/2014/main" id="{B518B5E5-A645-B14F-B297-F9F3AF7275B7}"/>
              </a:ext>
            </a:extLst>
          </p:cNvPr>
          <p:cNvSpPr>
            <a:spLocks noGrp="1"/>
          </p:cNvSpPr>
          <p:nvPr>
            <p:ph type="body" sz="quarter" idx="14"/>
          </p:nvPr>
        </p:nvSpPr>
        <p:spPr/>
        <p:txBody>
          <a:bodyPr/>
          <a:lstStyle/>
          <a:p>
            <a:r>
              <a:rPr lang="en-US" dirty="0"/>
              <a:t>To begin the investigation, MDE has evaluated legacy data. </a:t>
            </a:r>
          </a:p>
          <a:p>
            <a:r>
              <a:rPr lang="en-US" dirty="0"/>
              <a:t>Comparison of ‘actual’ versus ‘skip’ values at the district level </a:t>
            </a:r>
          </a:p>
          <a:p>
            <a:pPr lvl="1"/>
            <a:r>
              <a:rPr lang="en-US" sz="2000" dirty="0"/>
              <a:t>	‘Actual’ value: 2019 using 2018 as the prior</a:t>
            </a:r>
          </a:p>
          <a:p>
            <a:pPr lvl="1"/>
            <a:r>
              <a:rPr lang="en-US" sz="2000" dirty="0"/>
              <a:t>	‘Skip’ value: 2019 using </a:t>
            </a:r>
            <a:r>
              <a:rPr lang="en-US" sz="2000" dirty="0">
                <a:solidFill>
                  <a:srgbClr val="FF0000"/>
                </a:solidFill>
              </a:rPr>
              <a:t>2017</a:t>
            </a:r>
            <a:r>
              <a:rPr lang="en-US" sz="2000" dirty="0"/>
              <a:t> as the prior </a:t>
            </a:r>
          </a:p>
        </p:txBody>
      </p:sp>
      <p:sp>
        <p:nvSpPr>
          <p:cNvPr id="4" name="Slide Number Placeholder 3">
            <a:extLst>
              <a:ext uri="{FF2B5EF4-FFF2-40B4-BE49-F238E27FC236}">
                <a16:creationId xmlns:a16="http://schemas.microsoft.com/office/drawing/2014/main" id="{846DF2F1-7863-354F-A489-E460B7C216FA}"/>
              </a:ext>
            </a:extLst>
          </p:cNvPr>
          <p:cNvSpPr>
            <a:spLocks noGrp="1"/>
          </p:cNvSpPr>
          <p:nvPr>
            <p:ph type="sldNum" idx="12"/>
          </p:nvPr>
        </p:nvSpPr>
        <p:spPr/>
        <p:txBody>
          <a:bodyPr/>
          <a:lstStyle/>
          <a:p>
            <a:fld id="{00000000-1234-1234-1234-123412341234}" type="slidenum">
              <a:rPr lang="en" smtClean="0"/>
              <a:pPr/>
              <a:t>15</a:t>
            </a:fld>
            <a:endParaRPr lang="en" dirty="0"/>
          </a:p>
        </p:txBody>
      </p:sp>
    </p:spTree>
    <p:extLst>
      <p:ext uri="{BB962C8B-B14F-4D97-AF65-F5344CB8AC3E}">
        <p14:creationId xmlns:p14="http://schemas.microsoft.com/office/powerpoint/2010/main" val="31621722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9D14F4-FCBB-844C-94FA-33284B85FB8E}"/>
              </a:ext>
            </a:extLst>
          </p:cNvPr>
          <p:cNvSpPr>
            <a:spLocks noGrp="1"/>
          </p:cNvSpPr>
          <p:nvPr>
            <p:ph type="body" sz="quarter" idx="13"/>
          </p:nvPr>
        </p:nvSpPr>
        <p:spPr/>
        <p:txBody>
          <a:bodyPr/>
          <a:lstStyle/>
          <a:p>
            <a:r>
              <a:rPr lang="en-US" dirty="0"/>
              <a:t>Overall Growth Score Comparison </a:t>
            </a:r>
          </a:p>
        </p:txBody>
      </p:sp>
      <p:sp>
        <p:nvSpPr>
          <p:cNvPr id="4" name="Slide Number Placeholder 3">
            <a:extLst>
              <a:ext uri="{FF2B5EF4-FFF2-40B4-BE49-F238E27FC236}">
                <a16:creationId xmlns:a16="http://schemas.microsoft.com/office/drawing/2014/main" id="{846ECF4F-4AF6-9545-8440-A65B455B135F}"/>
              </a:ext>
            </a:extLst>
          </p:cNvPr>
          <p:cNvSpPr>
            <a:spLocks noGrp="1"/>
          </p:cNvSpPr>
          <p:nvPr>
            <p:ph type="sldNum" idx="12"/>
          </p:nvPr>
        </p:nvSpPr>
        <p:spPr/>
        <p:txBody>
          <a:bodyPr/>
          <a:lstStyle/>
          <a:p>
            <a:fld id="{00000000-1234-1234-1234-123412341234}" type="slidenum">
              <a:rPr lang="en" smtClean="0"/>
              <a:pPr/>
              <a:t>16</a:t>
            </a:fld>
            <a:endParaRPr lang="en" dirty="0"/>
          </a:p>
        </p:txBody>
      </p:sp>
      <p:pic>
        <p:nvPicPr>
          <p:cNvPr id="5" name="Picture 4">
            <a:extLst>
              <a:ext uri="{FF2B5EF4-FFF2-40B4-BE49-F238E27FC236}">
                <a16:creationId xmlns:a16="http://schemas.microsoft.com/office/drawing/2014/main" id="{9804BBA0-3BBC-A64E-900E-4767A454445A}"/>
              </a:ext>
            </a:extLst>
          </p:cNvPr>
          <p:cNvPicPr>
            <a:picLocks noChangeAspect="1"/>
          </p:cNvPicPr>
          <p:nvPr/>
        </p:nvPicPr>
        <p:blipFill>
          <a:blip r:embed="rId2"/>
          <a:stretch>
            <a:fillRect/>
          </a:stretch>
        </p:blipFill>
        <p:spPr>
          <a:xfrm>
            <a:off x="648040" y="1139428"/>
            <a:ext cx="3575121" cy="2864644"/>
          </a:xfrm>
          <a:prstGeom prst="rect">
            <a:avLst/>
          </a:prstGeom>
        </p:spPr>
      </p:pic>
      <p:sp>
        <p:nvSpPr>
          <p:cNvPr id="6" name="TextBox 5">
            <a:extLst>
              <a:ext uri="{FF2B5EF4-FFF2-40B4-BE49-F238E27FC236}">
                <a16:creationId xmlns:a16="http://schemas.microsoft.com/office/drawing/2014/main" id="{D47BCC00-D681-9644-AD31-AAC0203DC968}"/>
              </a:ext>
            </a:extLst>
          </p:cNvPr>
          <p:cNvSpPr txBox="1"/>
          <p:nvPr/>
        </p:nvSpPr>
        <p:spPr>
          <a:xfrm>
            <a:off x="1628776" y="4265477"/>
            <a:ext cx="5757862" cy="738664"/>
          </a:xfrm>
          <a:prstGeom prst="rect">
            <a:avLst/>
          </a:prstGeom>
          <a:noFill/>
        </p:spPr>
        <p:txBody>
          <a:bodyPr wrap="square" rtlCol="0">
            <a:spAutoFit/>
          </a:bodyPr>
          <a:lstStyle/>
          <a:p>
            <a:r>
              <a:rPr lang="en-US" dirty="0"/>
              <a:t>Each dot is a district.  Districts above the line increased their growth score using the skip method.  Districts below the line would have a decreased growth score.  </a:t>
            </a:r>
          </a:p>
        </p:txBody>
      </p:sp>
      <p:sp>
        <p:nvSpPr>
          <p:cNvPr id="7" name="TextBox 6">
            <a:extLst>
              <a:ext uri="{FF2B5EF4-FFF2-40B4-BE49-F238E27FC236}">
                <a16:creationId xmlns:a16="http://schemas.microsoft.com/office/drawing/2014/main" id="{E08E6CC1-D457-9045-8890-9835D556B198}"/>
              </a:ext>
            </a:extLst>
          </p:cNvPr>
          <p:cNvSpPr txBox="1"/>
          <p:nvPr/>
        </p:nvSpPr>
        <p:spPr>
          <a:xfrm>
            <a:off x="1571625" y="783504"/>
            <a:ext cx="1835944" cy="307777"/>
          </a:xfrm>
          <a:prstGeom prst="rect">
            <a:avLst/>
          </a:prstGeom>
          <a:noFill/>
        </p:spPr>
        <p:txBody>
          <a:bodyPr wrap="square" rtlCol="0">
            <a:spAutoFit/>
          </a:bodyPr>
          <a:lstStyle/>
          <a:p>
            <a:r>
              <a:rPr lang="en-US" dirty="0"/>
              <a:t>Reading </a:t>
            </a:r>
          </a:p>
        </p:txBody>
      </p:sp>
      <p:sp>
        <p:nvSpPr>
          <p:cNvPr id="9" name="TextBox 8">
            <a:extLst>
              <a:ext uri="{FF2B5EF4-FFF2-40B4-BE49-F238E27FC236}">
                <a16:creationId xmlns:a16="http://schemas.microsoft.com/office/drawing/2014/main" id="{39AAE2F7-1DF0-264E-995D-A725FD413969}"/>
              </a:ext>
            </a:extLst>
          </p:cNvPr>
          <p:cNvSpPr txBox="1"/>
          <p:nvPr/>
        </p:nvSpPr>
        <p:spPr>
          <a:xfrm>
            <a:off x="5310188" y="783504"/>
            <a:ext cx="1835944" cy="307777"/>
          </a:xfrm>
          <a:prstGeom prst="rect">
            <a:avLst/>
          </a:prstGeom>
          <a:noFill/>
        </p:spPr>
        <p:txBody>
          <a:bodyPr wrap="square" rtlCol="0">
            <a:spAutoFit/>
          </a:bodyPr>
          <a:lstStyle/>
          <a:p>
            <a:r>
              <a:rPr lang="en-US" dirty="0"/>
              <a:t>Math</a:t>
            </a:r>
          </a:p>
        </p:txBody>
      </p:sp>
      <p:pic>
        <p:nvPicPr>
          <p:cNvPr id="10" name="Picture 9">
            <a:extLst>
              <a:ext uri="{FF2B5EF4-FFF2-40B4-BE49-F238E27FC236}">
                <a16:creationId xmlns:a16="http://schemas.microsoft.com/office/drawing/2014/main" id="{E4F22D9B-B2F6-8747-94D5-B9B6A1BF70E4}"/>
              </a:ext>
            </a:extLst>
          </p:cNvPr>
          <p:cNvPicPr>
            <a:picLocks noChangeAspect="1"/>
          </p:cNvPicPr>
          <p:nvPr/>
        </p:nvPicPr>
        <p:blipFill>
          <a:blip r:embed="rId3"/>
          <a:stretch>
            <a:fillRect/>
          </a:stretch>
        </p:blipFill>
        <p:spPr>
          <a:xfrm>
            <a:off x="4507707" y="1200150"/>
            <a:ext cx="3499339" cy="2803922"/>
          </a:xfrm>
          <a:prstGeom prst="rect">
            <a:avLst/>
          </a:prstGeom>
        </p:spPr>
      </p:pic>
    </p:spTree>
    <p:extLst>
      <p:ext uri="{BB962C8B-B14F-4D97-AF65-F5344CB8AC3E}">
        <p14:creationId xmlns:p14="http://schemas.microsoft.com/office/powerpoint/2010/main" val="26082686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9D14F4-FCBB-844C-94FA-33284B85FB8E}"/>
              </a:ext>
            </a:extLst>
          </p:cNvPr>
          <p:cNvSpPr>
            <a:spLocks noGrp="1"/>
          </p:cNvSpPr>
          <p:nvPr>
            <p:ph type="body" sz="quarter" idx="13"/>
          </p:nvPr>
        </p:nvSpPr>
        <p:spPr/>
        <p:txBody>
          <a:bodyPr/>
          <a:lstStyle/>
          <a:p>
            <a:r>
              <a:rPr lang="en-US" dirty="0"/>
              <a:t>Overall Growth Low 25  Comparison </a:t>
            </a:r>
          </a:p>
        </p:txBody>
      </p:sp>
      <p:sp>
        <p:nvSpPr>
          <p:cNvPr id="4" name="Slide Number Placeholder 3">
            <a:extLst>
              <a:ext uri="{FF2B5EF4-FFF2-40B4-BE49-F238E27FC236}">
                <a16:creationId xmlns:a16="http://schemas.microsoft.com/office/drawing/2014/main" id="{846ECF4F-4AF6-9545-8440-A65B455B135F}"/>
              </a:ext>
            </a:extLst>
          </p:cNvPr>
          <p:cNvSpPr>
            <a:spLocks noGrp="1"/>
          </p:cNvSpPr>
          <p:nvPr>
            <p:ph type="sldNum" idx="12"/>
          </p:nvPr>
        </p:nvSpPr>
        <p:spPr/>
        <p:txBody>
          <a:bodyPr/>
          <a:lstStyle/>
          <a:p>
            <a:fld id="{00000000-1234-1234-1234-123412341234}" type="slidenum">
              <a:rPr lang="en" smtClean="0"/>
              <a:pPr/>
              <a:t>17</a:t>
            </a:fld>
            <a:endParaRPr lang="en" dirty="0"/>
          </a:p>
        </p:txBody>
      </p:sp>
      <p:sp>
        <p:nvSpPr>
          <p:cNvPr id="6" name="TextBox 5">
            <a:extLst>
              <a:ext uri="{FF2B5EF4-FFF2-40B4-BE49-F238E27FC236}">
                <a16:creationId xmlns:a16="http://schemas.microsoft.com/office/drawing/2014/main" id="{D47BCC00-D681-9644-AD31-AAC0203DC968}"/>
              </a:ext>
            </a:extLst>
          </p:cNvPr>
          <p:cNvSpPr txBox="1"/>
          <p:nvPr/>
        </p:nvSpPr>
        <p:spPr>
          <a:xfrm>
            <a:off x="1628776" y="4265477"/>
            <a:ext cx="5757862" cy="738664"/>
          </a:xfrm>
          <a:prstGeom prst="rect">
            <a:avLst/>
          </a:prstGeom>
          <a:noFill/>
        </p:spPr>
        <p:txBody>
          <a:bodyPr wrap="square" rtlCol="0">
            <a:spAutoFit/>
          </a:bodyPr>
          <a:lstStyle/>
          <a:p>
            <a:r>
              <a:rPr lang="en-US" dirty="0"/>
              <a:t>Each dot is a district.  Districts above the line increased their growth score using the skip method.  Districts below the line would have a decreased growth score.  </a:t>
            </a:r>
          </a:p>
        </p:txBody>
      </p:sp>
      <p:sp>
        <p:nvSpPr>
          <p:cNvPr id="7" name="TextBox 6">
            <a:extLst>
              <a:ext uri="{FF2B5EF4-FFF2-40B4-BE49-F238E27FC236}">
                <a16:creationId xmlns:a16="http://schemas.microsoft.com/office/drawing/2014/main" id="{E08E6CC1-D457-9045-8890-9835D556B198}"/>
              </a:ext>
            </a:extLst>
          </p:cNvPr>
          <p:cNvSpPr txBox="1"/>
          <p:nvPr/>
        </p:nvSpPr>
        <p:spPr>
          <a:xfrm>
            <a:off x="1550193" y="840883"/>
            <a:ext cx="1835944" cy="307777"/>
          </a:xfrm>
          <a:prstGeom prst="rect">
            <a:avLst/>
          </a:prstGeom>
          <a:noFill/>
        </p:spPr>
        <p:txBody>
          <a:bodyPr wrap="square" rtlCol="0">
            <a:spAutoFit/>
          </a:bodyPr>
          <a:lstStyle/>
          <a:p>
            <a:r>
              <a:rPr lang="en-US" dirty="0"/>
              <a:t>Reading </a:t>
            </a:r>
          </a:p>
        </p:txBody>
      </p:sp>
      <p:sp>
        <p:nvSpPr>
          <p:cNvPr id="9" name="TextBox 8">
            <a:extLst>
              <a:ext uri="{FF2B5EF4-FFF2-40B4-BE49-F238E27FC236}">
                <a16:creationId xmlns:a16="http://schemas.microsoft.com/office/drawing/2014/main" id="{39AAE2F7-1DF0-264E-995D-A725FD413969}"/>
              </a:ext>
            </a:extLst>
          </p:cNvPr>
          <p:cNvSpPr txBox="1"/>
          <p:nvPr/>
        </p:nvSpPr>
        <p:spPr>
          <a:xfrm>
            <a:off x="5550694" y="889627"/>
            <a:ext cx="1835944" cy="307777"/>
          </a:xfrm>
          <a:prstGeom prst="rect">
            <a:avLst/>
          </a:prstGeom>
          <a:noFill/>
        </p:spPr>
        <p:txBody>
          <a:bodyPr wrap="square" rtlCol="0">
            <a:spAutoFit/>
          </a:bodyPr>
          <a:lstStyle/>
          <a:p>
            <a:r>
              <a:rPr lang="en-US" dirty="0"/>
              <a:t>Math</a:t>
            </a:r>
          </a:p>
        </p:txBody>
      </p:sp>
      <p:pic>
        <p:nvPicPr>
          <p:cNvPr id="11" name="Picture 10">
            <a:extLst>
              <a:ext uri="{FF2B5EF4-FFF2-40B4-BE49-F238E27FC236}">
                <a16:creationId xmlns:a16="http://schemas.microsoft.com/office/drawing/2014/main" id="{C5C6FFFB-57C9-4748-A689-2157286D6167}"/>
              </a:ext>
            </a:extLst>
          </p:cNvPr>
          <p:cNvPicPr>
            <a:picLocks noChangeAspect="1"/>
          </p:cNvPicPr>
          <p:nvPr/>
        </p:nvPicPr>
        <p:blipFill>
          <a:blip r:embed="rId2"/>
          <a:stretch>
            <a:fillRect/>
          </a:stretch>
        </p:blipFill>
        <p:spPr>
          <a:xfrm>
            <a:off x="533740" y="1381903"/>
            <a:ext cx="3307655" cy="2650331"/>
          </a:xfrm>
          <a:prstGeom prst="rect">
            <a:avLst/>
          </a:prstGeom>
        </p:spPr>
      </p:pic>
      <p:pic>
        <p:nvPicPr>
          <p:cNvPr id="12" name="Picture 11">
            <a:extLst>
              <a:ext uri="{FF2B5EF4-FFF2-40B4-BE49-F238E27FC236}">
                <a16:creationId xmlns:a16="http://schemas.microsoft.com/office/drawing/2014/main" id="{28B06ED4-2FF2-6242-ADB2-9B2EFD8AF5F0}"/>
              </a:ext>
            </a:extLst>
          </p:cNvPr>
          <p:cNvPicPr>
            <a:picLocks noChangeAspect="1"/>
          </p:cNvPicPr>
          <p:nvPr/>
        </p:nvPicPr>
        <p:blipFill>
          <a:blip r:embed="rId3"/>
          <a:stretch>
            <a:fillRect/>
          </a:stretch>
        </p:blipFill>
        <p:spPr>
          <a:xfrm>
            <a:off x="4331053" y="1393444"/>
            <a:ext cx="3293252" cy="2638790"/>
          </a:xfrm>
          <a:prstGeom prst="rect">
            <a:avLst/>
          </a:prstGeom>
        </p:spPr>
      </p:pic>
    </p:spTree>
    <p:extLst>
      <p:ext uri="{BB962C8B-B14F-4D97-AF65-F5344CB8AC3E}">
        <p14:creationId xmlns:p14="http://schemas.microsoft.com/office/powerpoint/2010/main" val="26938153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9D14F4-FCBB-844C-94FA-33284B85FB8E}"/>
              </a:ext>
            </a:extLst>
          </p:cNvPr>
          <p:cNvSpPr>
            <a:spLocks noGrp="1"/>
          </p:cNvSpPr>
          <p:nvPr>
            <p:ph type="body" sz="quarter" idx="13"/>
          </p:nvPr>
        </p:nvSpPr>
        <p:spPr/>
        <p:txBody>
          <a:bodyPr/>
          <a:lstStyle/>
          <a:p>
            <a:r>
              <a:rPr lang="en-US" dirty="0"/>
              <a:t>Overall Score Comparison </a:t>
            </a:r>
          </a:p>
        </p:txBody>
      </p:sp>
      <p:sp>
        <p:nvSpPr>
          <p:cNvPr id="4" name="Slide Number Placeholder 3">
            <a:extLst>
              <a:ext uri="{FF2B5EF4-FFF2-40B4-BE49-F238E27FC236}">
                <a16:creationId xmlns:a16="http://schemas.microsoft.com/office/drawing/2014/main" id="{846ECF4F-4AF6-9545-8440-A65B455B135F}"/>
              </a:ext>
            </a:extLst>
          </p:cNvPr>
          <p:cNvSpPr>
            <a:spLocks noGrp="1"/>
          </p:cNvSpPr>
          <p:nvPr>
            <p:ph type="sldNum" idx="12"/>
          </p:nvPr>
        </p:nvSpPr>
        <p:spPr/>
        <p:txBody>
          <a:bodyPr/>
          <a:lstStyle/>
          <a:p>
            <a:fld id="{00000000-1234-1234-1234-123412341234}" type="slidenum">
              <a:rPr lang="en" smtClean="0"/>
              <a:pPr/>
              <a:t>18</a:t>
            </a:fld>
            <a:endParaRPr lang="en" dirty="0"/>
          </a:p>
        </p:txBody>
      </p:sp>
      <p:sp>
        <p:nvSpPr>
          <p:cNvPr id="6" name="TextBox 5">
            <a:extLst>
              <a:ext uri="{FF2B5EF4-FFF2-40B4-BE49-F238E27FC236}">
                <a16:creationId xmlns:a16="http://schemas.microsoft.com/office/drawing/2014/main" id="{D47BCC00-D681-9644-AD31-AAC0203DC968}"/>
              </a:ext>
            </a:extLst>
          </p:cNvPr>
          <p:cNvSpPr txBox="1"/>
          <p:nvPr/>
        </p:nvSpPr>
        <p:spPr>
          <a:xfrm>
            <a:off x="1628776" y="4265477"/>
            <a:ext cx="5757862" cy="738664"/>
          </a:xfrm>
          <a:prstGeom prst="rect">
            <a:avLst/>
          </a:prstGeom>
          <a:noFill/>
        </p:spPr>
        <p:txBody>
          <a:bodyPr wrap="square" rtlCol="0">
            <a:spAutoFit/>
          </a:bodyPr>
          <a:lstStyle/>
          <a:p>
            <a:r>
              <a:rPr lang="en-US" dirty="0"/>
              <a:t>Each dot is a district.  Districts above the line increased their growth score using the skip method.  Districts below the line would have a decreased growth score.  </a:t>
            </a:r>
          </a:p>
        </p:txBody>
      </p:sp>
      <p:pic>
        <p:nvPicPr>
          <p:cNvPr id="3" name="Picture 2">
            <a:extLst>
              <a:ext uri="{FF2B5EF4-FFF2-40B4-BE49-F238E27FC236}">
                <a16:creationId xmlns:a16="http://schemas.microsoft.com/office/drawing/2014/main" id="{E687DFB5-C8BA-954A-987D-88E078E2B305}"/>
              </a:ext>
            </a:extLst>
          </p:cNvPr>
          <p:cNvPicPr>
            <a:picLocks noChangeAspect="1"/>
          </p:cNvPicPr>
          <p:nvPr/>
        </p:nvPicPr>
        <p:blipFill>
          <a:blip r:embed="rId2"/>
          <a:stretch>
            <a:fillRect/>
          </a:stretch>
        </p:blipFill>
        <p:spPr>
          <a:xfrm>
            <a:off x="2254800" y="1005770"/>
            <a:ext cx="3674512" cy="2944283"/>
          </a:xfrm>
          <a:prstGeom prst="rect">
            <a:avLst/>
          </a:prstGeom>
        </p:spPr>
      </p:pic>
      <p:sp>
        <p:nvSpPr>
          <p:cNvPr id="8" name="TextBox 7">
            <a:extLst>
              <a:ext uri="{FF2B5EF4-FFF2-40B4-BE49-F238E27FC236}">
                <a16:creationId xmlns:a16="http://schemas.microsoft.com/office/drawing/2014/main" id="{A175D2F9-FB95-8B41-BC3A-C1306C7A40D2}"/>
              </a:ext>
            </a:extLst>
          </p:cNvPr>
          <p:cNvSpPr txBox="1"/>
          <p:nvPr/>
        </p:nvSpPr>
        <p:spPr>
          <a:xfrm>
            <a:off x="6407944" y="3642276"/>
            <a:ext cx="1257300" cy="307777"/>
          </a:xfrm>
          <a:prstGeom prst="rect">
            <a:avLst/>
          </a:prstGeom>
          <a:noFill/>
        </p:spPr>
        <p:txBody>
          <a:bodyPr wrap="square" rtlCol="0">
            <a:spAutoFit/>
          </a:bodyPr>
          <a:lstStyle/>
          <a:p>
            <a:r>
              <a:rPr lang="en-US" dirty="0"/>
              <a:t>r=.98</a:t>
            </a:r>
          </a:p>
        </p:txBody>
      </p:sp>
    </p:spTree>
    <p:extLst>
      <p:ext uri="{BB962C8B-B14F-4D97-AF65-F5344CB8AC3E}">
        <p14:creationId xmlns:p14="http://schemas.microsoft.com/office/powerpoint/2010/main" val="16633920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9D14F4-FCBB-844C-94FA-33284B85FB8E}"/>
              </a:ext>
            </a:extLst>
          </p:cNvPr>
          <p:cNvSpPr>
            <a:spLocks noGrp="1"/>
          </p:cNvSpPr>
          <p:nvPr>
            <p:ph type="body" sz="quarter" idx="13"/>
          </p:nvPr>
        </p:nvSpPr>
        <p:spPr/>
        <p:txBody>
          <a:bodyPr/>
          <a:lstStyle/>
          <a:p>
            <a:r>
              <a:rPr lang="en-US" dirty="0"/>
              <a:t>Growth Score Difference </a:t>
            </a:r>
          </a:p>
        </p:txBody>
      </p:sp>
      <p:sp>
        <p:nvSpPr>
          <p:cNvPr id="4" name="Slide Number Placeholder 3">
            <a:extLst>
              <a:ext uri="{FF2B5EF4-FFF2-40B4-BE49-F238E27FC236}">
                <a16:creationId xmlns:a16="http://schemas.microsoft.com/office/drawing/2014/main" id="{846ECF4F-4AF6-9545-8440-A65B455B135F}"/>
              </a:ext>
            </a:extLst>
          </p:cNvPr>
          <p:cNvSpPr>
            <a:spLocks noGrp="1"/>
          </p:cNvSpPr>
          <p:nvPr>
            <p:ph type="sldNum" idx="12"/>
          </p:nvPr>
        </p:nvSpPr>
        <p:spPr/>
        <p:txBody>
          <a:bodyPr/>
          <a:lstStyle/>
          <a:p>
            <a:fld id="{00000000-1234-1234-1234-123412341234}" type="slidenum">
              <a:rPr lang="en" smtClean="0"/>
              <a:pPr/>
              <a:t>19</a:t>
            </a:fld>
            <a:endParaRPr lang="en" dirty="0"/>
          </a:p>
        </p:txBody>
      </p:sp>
      <p:sp>
        <p:nvSpPr>
          <p:cNvPr id="6" name="TextBox 5">
            <a:extLst>
              <a:ext uri="{FF2B5EF4-FFF2-40B4-BE49-F238E27FC236}">
                <a16:creationId xmlns:a16="http://schemas.microsoft.com/office/drawing/2014/main" id="{D47BCC00-D681-9644-AD31-AAC0203DC968}"/>
              </a:ext>
            </a:extLst>
          </p:cNvPr>
          <p:cNvSpPr txBox="1"/>
          <p:nvPr/>
        </p:nvSpPr>
        <p:spPr>
          <a:xfrm>
            <a:off x="1628776" y="4265477"/>
            <a:ext cx="5757862" cy="523220"/>
          </a:xfrm>
          <a:prstGeom prst="rect">
            <a:avLst/>
          </a:prstGeom>
          <a:noFill/>
        </p:spPr>
        <p:txBody>
          <a:bodyPr wrap="square" rtlCol="0">
            <a:spAutoFit/>
          </a:bodyPr>
          <a:lstStyle/>
          <a:p>
            <a:r>
              <a:rPr lang="en-US" dirty="0"/>
              <a:t>Bar height represents number of districts.  Bars to the right of the red line have a score increase.  </a:t>
            </a:r>
          </a:p>
        </p:txBody>
      </p:sp>
      <p:sp>
        <p:nvSpPr>
          <p:cNvPr id="7" name="TextBox 6">
            <a:extLst>
              <a:ext uri="{FF2B5EF4-FFF2-40B4-BE49-F238E27FC236}">
                <a16:creationId xmlns:a16="http://schemas.microsoft.com/office/drawing/2014/main" id="{E08E6CC1-D457-9045-8890-9835D556B198}"/>
              </a:ext>
            </a:extLst>
          </p:cNvPr>
          <p:cNvSpPr txBox="1"/>
          <p:nvPr/>
        </p:nvSpPr>
        <p:spPr>
          <a:xfrm>
            <a:off x="1571625" y="783504"/>
            <a:ext cx="1835944" cy="307777"/>
          </a:xfrm>
          <a:prstGeom prst="rect">
            <a:avLst/>
          </a:prstGeom>
          <a:noFill/>
        </p:spPr>
        <p:txBody>
          <a:bodyPr wrap="square" rtlCol="0">
            <a:spAutoFit/>
          </a:bodyPr>
          <a:lstStyle/>
          <a:p>
            <a:r>
              <a:rPr lang="en-US" dirty="0"/>
              <a:t>Reading </a:t>
            </a:r>
          </a:p>
        </p:txBody>
      </p:sp>
      <p:sp>
        <p:nvSpPr>
          <p:cNvPr id="9" name="TextBox 8">
            <a:extLst>
              <a:ext uri="{FF2B5EF4-FFF2-40B4-BE49-F238E27FC236}">
                <a16:creationId xmlns:a16="http://schemas.microsoft.com/office/drawing/2014/main" id="{39AAE2F7-1DF0-264E-995D-A725FD413969}"/>
              </a:ext>
            </a:extLst>
          </p:cNvPr>
          <p:cNvSpPr txBox="1"/>
          <p:nvPr/>
        </p:nvSpPr>
        <p:spPr>
          <a:xfrm>
            <a:off x="5310188" y="783504"/>
            <a:ext cx="1835944" cy="307777"/>
          </a:xfrm>
          <a:prstGeom prst="rect">
            <a:avLst/>
          </a:prstGeom>
          <a:noFill/>
        </p:spPr>
        <p:txBody>
          <a:bodyPr wrap="square" rtlCol="0">
            <a:spAutoFit/>
          </a:bodyPr>
          <a:lstStyle/>
          <a:p>
            <a:r>
              <a:rPr lang="en-US" dirty="0"/>
              <a:t>Math</a:t>
            </a:r>
          </a:p>
        </p:txBody>
      </p:sp>
      <p:pic>
        <p:nvPicPr>
          <p:cNvPr id="8" name="Picture 7">
            <a:extLst>
              <a:ext uri="{FF2B5EF4-FFF2-40B4-BE49-F238E27FC236}">
                <a16:creationId xmlns:a16="http://schemas.microsoft.com/office/drawing/2014/main" id="{FFDC3D96-F261-BE46-BD8E-19792D3E24BB}"/>
              </a:ext>
            </a:extLst>
          </p:cNvPr>
          <p:cNvPicPr>
            <a:picLocks noChangeAspect="1"/>
          </p:cNvPicPr>
          <p:nvPr/>
        </p:nvPicPr>
        <p:blipFill>
          <a:blip r:embed="rId2"/>
          <a:stretch>
            <a:fillRect/>
          </a:stretch>
        </p:blipFill>
        <p:spPr>
          <a:xfrm>
            <a:off x="633753" y="1392811"/>
            <a:ext cx="3271610" cy="2621449"/>
          </a:xfrm>
          <a:prstGeom prst="rect">
            <a:avLst/>
          </a:prstGeom>
        </p:spPr>
      </p:pic>
      <p:pic>
        <p:nvPicPr>
          <p:cNvPr id="11" name="Picture 10">
            <a:extLst>
              <a:ext uri="{FF2B5EF4-FFF2-40B4-BE49-F238E27FC236}">
                <a16:creationId xmlns:a16="http://schemas.microsoft.com/office/drawing/2014/main" id="{A7F3B825-AFD3-4241-A7DC-54173BB78579}"/>
              </a:ext>
            </a:extLst>
          </p:cNvPr>
          <p:cNvPicPr>
            <a:picLocks noChangeAspect="1"/>
          </p:cNvPicPr>
          <p:nvPr/>
        </p:nvPicPr>
        <p:blipFill>
          <a:blip r:embed="rId3"/>
          <a:stretch>
            <a:fillRect/>
          </a:stretch>
        </p:blipFill>
        <p:spPr>
          <a:xfrm>
            <a:off x="4308023" y="1392811"/>
            <a:ext cx="3271611" cy="2621450"/>
          </a:xfrm>
          <a:prstGeom prst="rect">
            <a:avLst/>
          </a:prstGeom>
        </p:spPr>
      </p:pic>
    </p:spTree>
    <p:extLst>
      <p:ext uri="{BB962C8B-B14F-4D97-AF65-F5344CB8AC3E}">
        <p14:creationId xmlns:p14="http://schemas.microsoft.com/office/powerpoint/2010/main" val="11466466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A15264-E910-8E48-956D-631C7C0B928A}"/>
              </a:ext>
            </a:extLst>
          </p:cNvPr>
          <p:cNvSpPr>
            <a:spLocks noGrp="1"/>
          </p:cNvSpPr>
          <p:nvPr>
            <p:ph type="body" sz="quarter" idx="13"/>
          </p:nvPr>
        </p:nvSpPr>
        <p:spPr/>
        <p:txBody>
          <a:bodyPr/>
          <a:lstStyle/>
          <a:p>
            <a:r>
              <a:rPr lang="en-US" dirty="0"/>
              <a:t>Webinar Tips</a:t>
            </a:r>
          </a:p>
        </p:txBody>
      </p:sp>
      <p:sp>
        <p:nvSpPr>
          <p:cNvPr id="3" name="Text Placeholder 2">
            <a:extLst>
              <a:ext uri="{FF2B5EF4-FFF2-40B4-BE49-F238E27FC236}">
                <a16:creationId xmlns:a16="http://schemas.microsoft.com/office/drawing/2014/main" id="{A4756069-8AA4-3A4D-AE31-A880477EA1B0}"/>
              </a:ext>
            </a:extLst>
          </p:cNvPr>
          <p:cNvSpPr>
            <a:spLocks noGrp="1"/>
          </p:cNvSpPr>
          <p:nvPr>
            <p:ph type="body" sz="quarter" idx="14"/>
          </p:nvPr>
        </p:nvSpPr>
        <p:spPr/>
        <p:txBody>
          <a:bodyPr/>
          <a:lstStyle/>
          <a:p>
            <a:r>
              <a:rPr lang="en-US" dirty="0"/>
              <a:t>If you are not speaking, please mute your phone/ mic.  Unmute to speak at any point.</a:t>
            </a:r>
          </a:p>
          <a:p>
            <a:r>
              <a:rPr lang="en-US" dirty="0"/>
              <a:t>We will monitor chat. If you wish to make a comment or be recognized to speak, you can alert us in the chat. </a:t>
            </a:r>
          </a:p>
          <a:p>
            <a:r>
              <a:rPr lang="en-US" dirty="0"/>
              <a:t>Please make sure your name is displayed correctly in the participants list. </a:t>
            </a:r>
          </a:p>
        </p:txBody>
      </p:sp>
      <p:sp>
        <p:nvSpPr>
          <p:cNvPr id="4" name="Slide Number Placeholder 3">
            <a:extLst>
              <a:ext uri="{FF2B5EF4-FFF2-40B4-BE49-F238E27FC236}">
                <a16:creationId xmlns:a16="http://schemas.microsoft.com/office/drawing/2014/main" id="{830EEFED-3ED3-8F4B-9C5D-E4E2A447AD67}"/>
              </a:ext>
            </a:extLst>
          </p:cNvPr>
          <p:cNvSpPr>
            <a:spLocks noGrp="1"/>
          </p:cNvSpPr>
          <p:nvPr>
            <p:ph type="sldNum" idx="12"/>
          </p:nvPr>
        </p:nvSpPr>
        <p:spPr/>
        <p:txBody>
          <a:bodyPr/>
          <a:lstStyle/>
          <a:p>
            <a:fld id="{00000000-1234-1234-1234-123412341234}" type="slidenum">
              <a:rPr lang="en" smtClean="0"/>
              <a:pPr/>
              <a:t>2</a:t>
            </a:fld>
            <a:endParaRPr lang="en" dirty="0"/>
          </a:p>
        </p:txBody>
      </p:sp>
    </p:spTree>
    <p:extLst>
      <p:ext uri="{BB962C8B-B14F-4D97-AF65-F5344CB8AC3E}">
        <p14:creationId xmlns:p14="http://schemas.microsoft.com/office/powerpoint/2010/main" val="36226505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9D14F4-FCBB-844C-94FA-33284B85FB8E}"/>
              </a:ext>
            </a:extLst>
          </p:cNvPr>
          <p:cNvSpPr>
            <a:spLocks noGrp="1"/>
          </p:cNvSpPr>
          <p:nvPr>
            <p:ph type="body" sz="quarter" idx="13"/>
          </p:nvPr>
        </p:nvSpPr>
        <p:spPr/>
        <p:txBody>
          <a:bodyPr/>
          <a:lstStyle/>
          <a:p>
            <a:r>
              <a:rPr lang="en-US" dirty="0"/>
              <a:t>Growth Low 25  Score Difference </a:t>
            </a:r>
          </a:p>
        </p:txBody>
      </p:sp>
      <p:sp>
        <p:nvSpPr>
          <p:cNvPr id="4" name="Slide Number Placeholder 3">
            <a:extLst>
              <a:ext uri="{FF2B5EF4-FFF2-40B4-BE49-F238E27FC236}">
                <a16:creationId xmlns:a16="http://schemas.microsoft.com/office/drawing/2014/main" id="{846ECF4F-4AF6-9545-8440-A65B455B135F}"/>
              </a:ext>
            </a:extLst>
          </p:cNvPr>
          <p:cNvSpPr>
            <a:spLocks noGrp="1"/>
          </p:cNvSpPr>
          <p:nvPr>
            <p:ph type="sldNum" idx="12"/>
          </p:nvPr>
        </p:nvSpPr>
        <p:spPr/>
        <p:txBody>
          <a:bodyPr/>
          <a:lstStyle/>
          <a:p>
            <a:fld id="{00000000-1234-1234-1234-123412341234}" type="slidenum">
              <a:rPr lang="en" smtClean="0"/>
              <a:pPr/>
              <a:t>20</a:t>
            </a:fld>
            <a:endParaRPr lang="en" dirty="0"/>
          </a:p>
        </p:txBody>
      </p:sp>
      <p:sp>
        <p:nvSpPr>
          <p:cNvPr id="6" name="TextBox 5">
            <a:extLst>
              <a:ext uri="{FF2B5EF4-FFF2-40B4-BE49-F238E27FC236}">
                <a16:creationId xmlns:a16="http://schemas.microsoft.com/office/drawing/2014/main" id="{D47BCC00-D681-9644-AD31-AAC0203DC968}"/>
              </a:ext>
            </a:extLst>
          </p:cNvPr>
          <p:cNvSpPr txBox="1"/>
          <p:nvPr/>
        </p:nvSpPr>
        <p:spPr>
          <a:xfrm>
            <a:off x="1628776" y="4265477"/>
            <a:ext cx="5757862" cy="523220"/>
          </a:xfrm>
          <a:prstGeom prst="rect">
            <a:avLst/>
          </a:prstGeom>
          <a:noFill/>
        </p:spPr>
        <p:txBody>
          <a:bodyPr wrap="square" rtlCol="0">
            <a:spAutoFit/>
          </a:bodyPr>
          <a:lstStyle/>
          <a:p>
            <a:r>
              <a:rPr lang="en-US" dirty="0"/>
              <a:t>Bar height represents number of districts.  Bars to the right of the red line have a score increase.  </a:t>
            </a:r>
          </a:p>
        </p:txBody>
      </p:sp>
      <p:sp>
        <p:nvSpPr>
          <p:cNvPr id="7" name="TextBox 6">
            <a:extLst>
              <a:ext uri="{FF2B5EF4-FFF2-40B4-BE49-F238E27FC236}">
                <a16:creationId xmlns:a16="http://schemas.microsoft.com/office/drawing/2014/main" id="{E08E6CC1-D457-9045-8890-9835D556B198}"/>
              </a:ext>
            </a:extLst>
          </p:cNvPr>
          <p:cNvSpPr txBox="1"/>
          <p:nvPr/>
        </p:nvSpPr>
        <p:spPr>
          <a:xfrm>
            <a:off x="1571625" y="783504"/>
            <a:ext cx="1835944" cy="307777"/>
          </a:xfrm>
          <a:prstGeom prst="rect">
            <a:avLst/>
          </a:prstGeom>
          <a:noFill/>
        </p:spPr>
        <p:txBody>
          <a:bodyPr wrap="square" rtlCol="0">
            <a:spAutoFit/>
          </a:bodyPr>
          <a:lstStyle/>
          <a:p>
            <a:r>
              <a:rPr lang="en-US" dirty="0"/>
              <a:t>Reading </a:t>
            </a:r>
          </a:p>
        </p:txBody>
      </p:sp>
      <p:sp>
        <p:nvSpPr>
          <p:cNvPr id="9" name="TextBox 8">
            <a:extLst>
              <a:ext uri="{FF2B5EF4-FFF2-40B4-BE49-F238E27FC236}">
                <a16:creationId xmlns:a16="http://schemas.microsoft.com/office/drawing/2014/main" id="{39AAE2F7-1DF0-264E-995D-A725FD413969}"/>
              </a:ext>
            </a:extLst>
          </p:cNvPr>
          <p:cNvSpPr txBox="1"/>
          <p:nvPr/>
        </p:nvSpPr>
        <p:spPr>
          <a:xfrm>
            <a:off x="5310188" y="783504"/>
            <a:ext cx="1835944" cy="307777"/>
          </a:xfrm>
          <a:prstGeom prst="rect">
            <a:avLst/>
          </a:prstGeom>
          <a:noFill/>
        </p:spPr>
        <p:txBody>
          <a:bodyPr wrap="square" rtlCol="0">
            <a:spAutoFit/>
          </a:bodyPr>
          <a:lstStyle/>
          <a:p>
            <a:r>
              <a:rPr lang="en-US" dirty="0"/>
              <a:t>Math</a:t>
            </a:r>
          </a:p>
        </p:txBody>
      </p:sp>
      <p:pic>
        <p:nvPicPr>
          <p:cNvPr id="3" name="Picture 2">
            <a:extLst>
              <a:ext uri="{FF2B5EF4-FFF2-40B4-BE49-F238E27FC236}">
                <a16:creationId xmlns:a16="http://schemas.microsoft.com/office/drawing/2014/main" id="{962B4012-5678-674C-9A8E-16805EBBB083}"/>
              </a:ext>
            </a:extLst>
          </p:cNvPr>
          <p:cNvPicPr>
            <a:picLocks noChangeAspect="1"/>
          </p:cNvPicPr>
          <p:nvPr/>
        </p:nvPicPr>
        <p:blipFill>
          <a:blip r:embed="rId2"/>
          <a:stretch>
            <a:fillRect/>
          </a:stretch>
        </p:blipFill>
        <p:spPr>
          <a:xfrm>
            <a:off x="537648" y="1239441"/>
            <a:ext cx="3325487" cy="2664618"/>
          </a:xfrm>
          <a:prstGeom prst="rect">
            <a:avLst/>
          </a:prstGeom>
        </p:spPr>
      </p:pic>
      <p:pic>
        <p:nvPicPr>
          <p:cNvPr id="5" name="Picture 4">
            <a:extLst>
              <a:ext uri="{FF2B5EF4-FFF2-40B4-BE49-F238E27FC236}">
                <a16:creationId xmlns:a16="http://schemas.microsoft.com/office/drawing/2014/main" id="{3DD19085-5D2A-CF4B-950D-A1C478D7CAA5}"/>
              </a:ext>
            </a:extLst>
          </p:cNvPr>
          <p:cNvPicPr>
            <a:picLocks noChangeAspect="1"/>
          </p:cNvPicPr>
          <p:nvPr/>
        </p:nvPicPr>
        <p:blipFill>
          <a:blip r:embed="rId3"/>
          <a:stretch>
            <a:fillRect/>
          </a:stretch>
        </p:blipFill>
        <p:spPr>
          <a:xfrm>
            <a:off x="4305640" y="1239440"/>
            <a:ext cx="3325487" cy="2664619"/>
          </a:xfrm>
          <a:prstGeom prst="rect">
            <a:avLst/>
          </a:prstGeom>
        </p:spPr>
      </p:pic>
    </p:spTree>
    <p:extLst>
      <p:ext uri="{BB962C8B-B14F-4D97-AF65-F5344CB8AC3E}">
        <p14:creationId xmlns:p14="http://schemas.microsoft.com/office/powerpoint/2010/main" val="32340036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9D14F4-FCBB-844C-94FA-33284B85FB8E}"/>
              </a:ext>
            </a:extLst>
          </p:cNvPr>
          <p:cNvSpPr>
            <a:spLocks noGrp="1"/>
          </p:cNvSpPr>
          <p:nvPr>
            <p:ph type="body" sz="quarter" idx="13"/>
          </p:nvPr>
        </p:nvSpPr>
        <p:spPr/>
        <p:txBody>
          <a:bodyPr/>
          <a:lstStyle/>
          <a:p>
            <a:r>
              <a:rPr lang="en-US" dirty="0"/>
              <a:t>Overall Score Change </a:t>
            </a:r>
          </a:p>
        </p:txBody>
      </p:sp>
      <p:sp>
        <p:nvSpPr>
          <p:cNvPr id="4" name="Slide Number Placeholder 3">
            <a:extLst>
              <a:ext uri="{FF2B5EF4-FFF2-40B4-BE49-F238E27FC236}">
                <a16:creationId xmlns:a16="http://schemas.microsoft.com/office/drawing/2014/main" id="{846ECF4F-4AF6-9545-8440-A65B455B135F}"/>
              </a:ext>
            </a:extLst>
          </p:cNvPr>
          <p:cNvSpPr>
            <a:spLocks noGrp="1"/>
          </p:cNvSpPr>
          <p:nvPr>
            <p:ph type="sldNum" idx="12"/>
          </p:nvPr>
        </p:nvSpPr>
        <p:spPr/>
        <p:txBody>
          <a:bodyPr/>
          <a:lstStyle/>
          <a:p>
            <a:fld id="{00000000-1234-1234-1234-123412341234}" type="slidenum">
              <a:rPr lang="en" smtClean="0"/>
              <a:pPr/>
              <a:t>21</a:t>
            </a:fld>
            <a:endParaRPr lang="en" dirty="0"/>
          </a:p>
        </p:txBody>
      </p:sp>
      <p:pic>
        <p:nvPicPr>
          <p:cNvPr id="5" name="Picture 4">
            <a:extLst>
              <a:ext uri="{FF2B5EF4-FFF2-40B4-BE49-F238E27FC236}">
                <a16:creationId xmlns:a16="http://schemas.microsoft.com/office/drawing/2014/main" id="{CA8CA359-EF4E-5145-858D-47211BCD1D12}"/>
              </a:ext>
            </a:extLst>
          </p:cNvPr>
          <p:cNvPicPr>
            <a:picLocks noChangeAspect="1"/>
          </p:cNvPicPr>
          <p:nvPr/>
        </p:nvPicPr>
        <p:blipFill>
          <a:blip r:embed="rId2"/>
          <a:stretch>
            <a:fillRect/>
          </a:stretch>
        </p:blipFill>
        <p:spPr>
          <a:xfrm>
            <a:off x="2176802" y="1007269"/>
            <a:ext cx="3691022" cy="2957512"/>
          </a:xfrm>
          <a:prstGeom prst="rect">
            <a:avLst/>
          </a:prstGeom>
        </p:spPr>
      </p:pic>
      <p:sp>
        <p:nvSpPr>
          <p:cNvPr id="7" name="TextBox 6">
            <a:extLst>
              <a:ext uri="{FF2B5EF4-FFF2-40B4-BE49-F238E27FC236}">
                <a16:creationId xmlns:a16="http://schemas.microsoft.com/office/drawing/2014/main" id="{21126839-3383-D34D-B641-FF771AB15D0F}"/>
              </a:ext>
            </a:extLst>
          </p:cNvPr>
          <p:cNvSpPr txBox="1"/>
          <p:nvPr/>
        </p:nvSpPr>
        <p:spPr>
          <a:xfrm>
            <a:off x="1628776" y="4265477"/>
            <a:ext cx="5757862" cy="523220"/>
          </a:xfrm>
          <a:prstGeom prst="rect">
            <a:avLst/>
          </a:prstGeom>
          <a:noFill/>
        </p:spPr>
        <p:txBody>
          <a:bodyPr wrap="square" rtlCol="0">
            <a:spAutoFit/>
          </a:bodyPr>
          <a:lstStyle/>
          <a:p>
            <a:r>
              <a:rPr lang="en-US" dirty="0"/>
              <a:t>Bar height represents number of districts.  Bars to the right of the red line have a score increase.  </a:t>
            </a:r>
          </a:p>
        </p:txBody>
      </p:sp>
    </p:spTree>
    <p:extLst>
      <p:ext uri="{BB962C8B-B14F-4D97-AF65-F5344CB8AC3E}">
        <p14:creationId xmlns:p14="http://schemas.microsoft.com/office/powerpoint/2010/main" val="11772976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9D14F4-FCBB-844C-94FA-33284B85FB8E}"/>
              </a:ext>
            </a:extLst>
          </p:cNvPr>
          <p:cNvSpPr>
            <a:spLocks noGrp="1"/>
          </p:cNvSpPr>
          <p:nvPr>
            <p:ph type="body" sz="quarter" idx="13"/>
          </p:nvPr>
        </p:nvSpPr>
        <p:spPr/>
        <p:txBody>
          <a:bodyPr/>
          <a:lstStyle/>
          <a:p>
            <a:r>
              <a:rPr lang="en-US" dirty="0"/>
              <a:t>Overall Score Change By Grade </a:t>
            </a:r>
          </a:p>
        </p:txBody>
      </p:sp>
      <p:sp>
        <p:nvSpPr>
          <p:cNvPr id="4" name="Slide Number Placeholder 3">
            <a:extLst>
              <a:ext uri="{FF2B5EF4-FFF2-40B4-BE49-F238E27FC236}">
                <a16:creationId xmlns:a16="http://schemas.microsoft.com/office/drawing/2014/main" id="{846ECF4F-4AF6-9545-8440-A65B455B135F}"/>
              </a:ext>
            </a:extLst>
          </p:cNvPr>
          <p:cNvSpPr>
            <a:spLocks noGrp="1"/>
          </p:cNvSpPr>
          <p:nvPr>
            <p:ph type="sldNum" idx="12"/>
          </p:nvPr>
        </p:nvSpPr>
        <p:spPr/>
        <p:txBody>
          <a:bodyPr/>
          <a:lstStyle/>
          <a:p>
            <a:fld id="{00000000-1234-1234-1234-123412341234}" type="slidenum">
              <a:rPr lang="en" smtClean="0"/>
              <a:pPr/>
              <a:t>22</a:t>
            </a:fld>
            <a:endParaRPr lang="en" dirty="0"/>
          </a:p>
        </p:txBody>
      </p:sp>
      <p:sp>
        <p:nvSpPr>
          <p:cNvPr id="7" name="TextBox 6">
            <a:extLst>
              <a:ext uri="{FF2B5EF4-FFF2-40B4-BE49-F238E27FC236}">
                <a16:creationId xmlns:a16="http://schemas.microsoft.com/office/drawing/2014/main" id="{21126839-3383-D34D-B641-FF771AB15D0F}"/>
              </a:ext>
            </a:extLst>
          </p:cNvPr>
          <p:cNvSpPr txBox="1"/>
          <p:nvPr/>
        </p:nvSpPr>
        <p:spPr>
          <a:xfrm>
            <a:off x="1628776" y="4265477"/>
            <a:ext cx="5757862" cy="738664"/>
          </a:xfrm>
          <a:prstGeom prst="rect">
            <a:avLst/>
          </a:prstGeom>
          <a:noFill/>
        </p:spPr>
        <p:txBody>
          <a:bodyPr wrap="square" rtlCol="0">
            <a:spAutoFit/>
          </a:bodyPr>
          <a:lstStyle/>
          <a:p>
            <a:r>
              <a:rPr lang="en-US" dirty="0"/>
              <a:t>The fact that the median score change is positive (above the red line) for all grade categories means that districts would benefit overall.  There is more variability for lower grade categories, however.   </a:t>
            </a:r>
          </a:p>
        </p:txBody>
      </p:sp>
      <p:pic>
        <p:nvPicPr>
          <p:cNvPr id="3" name="Picture 2">
            <a:extLst>
              <a:ext uri="{FF2B5EF4-FFF2-40B4-BE49-F238E27FC236}">
                <a16:creationId xmlns:a16="http://schemas.microsoft.com/office/drawing/2014/main" id="{62C12E9E-127D-2949-B4EF-FF9C46B0DF99}"/>
              </a:ext>
            </a:extLst>
          </p:cNvPr>
          <p:cNvPicPr>
            <a:picLocks noChangeAspect="1"/>
          </p:cNvPicPr>
          <p:nvPr/>
        </p:nvPicPr>
        <p:blipFill>
          <a:blip r:embed="rId2"/>
          <a:stretch>
            <a:fillRect/>
          </a:stretch>
        </p:blipFill>
        <p:spPr>
          <a:xfrm>
            <a:off x="1764506" y="867322"/>
            <a:ext cx="4064794" cy="3257005"/>
          </a:xfrm>
          <a:prstGeom prst="rect">
            <a:avLst/>
          </a:prstGeom>
        </p:spPr>
      </p:pic>
      <p:sp>
        <p:nvSpPr>
          <p:cNvPr id="6" name="TextBox 5">
            <a:extLst>
              <a:ext uri="{FF2B5EF4-FFF2-40B4-BE49-F238E27FC236}">
                <a16:creationId xmlns:a16="http://schemas.microsoft.com/office/drawing/2014/main" id="{499B974D-4081-244A-A257-4F3EA344FF07}"/>
              </a:ext>
            </a:extLst>
          </p:cNvPr>
          <p:cNvSpPr txBox="1"/>
          <p:nvPr/>
        </p:nvSpPr>
        <p:spPr>
          <a:xfrm>
            <a:off x="6272213" y="1275690"/>
            <a:ext cx="1914525" cy="2246769"/>
          </a:xfrm>
          <a:prstGeom prst="rect">
            <a:avLst/>
          </a:prstGeom>
          <a:noFill/>
        </p:spPr>
        <p:txBody>
          <a:bodyPr wrap="square" rtlCol="0">
            <a:spAutoFit/>
          </a:bodyPr>
          <a:lstStyle/>
          <a:p>
            <a:r>
              <a:rPr lang="en-US" dirty="0"/>
              <a:t>Line represents median score change. </a:t>
            </a:r>
          </a:p>
          <a:p>
            <a:endParaRPr lang="en-US" dirty="0"/>
          </a:p>
          <a:p>
            <a:r>
              <a:rPr lang="en-US" dirty="0"/>
              <a:t>Box indicates middle 50% of values.  </a:t>
            </a:r>
          </a:p>
          <a:p>
            <a:endParaRPr lang="en-US" dirty="0"/>
          </a:p>
          <a:p>
            <a:r>
              <a:rPr lang="en-US" dirty="0"/>
              <a:t>‘Whiskers’ represent the full range of values.</a:t>
            </a:r>
          </a:p>
        </p:txBody>
      </p:sp>
      <p:cxnSp>
        <p:nvCxnSpPr>
          <p:cNvPr id="9" name="Straight Arrow Connector 8">
            <a:extLst>
              <a:ext uri="{FF2B5EF4-FFF2-40B4-BE49-F238E27FC236}">
                <a16:creationId xmlns:a16="http://schemas.microsoft.com/office/drawing/2014/main" id="{B62E6112-FCCE-7C4A-A695-7BB0000E10B9}"/>
              </a:ext>
            </a:extLst>
          </p:cNvPr>
          <p:cNvCxnSpPr>
            <a:cxnSpLocks/>
          </p:cNvCxnSpPr>
          <p:nvPr/>
        </p:nvCxnSpPr>
        <p:spPr>
          <a:xfrm flipH="1">
            <a:off x="5393531" y="1693069"/>
            <a:ext cx="878682" cy="105013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476297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0BF140-EAC8-0A4D-8DD9-58C86A74D25D}"/>
              </a:ext>
            </a:extLst>
          </p:cNvPr>
          <p:cNvSpPr>
            <a:spLocks noGrp="1"/>
          </p:cNvSpPr>
          <p:nvPr>
            <p:ph type="body" sz="quarter" idx="13"/>
          </p:nvPr>
        </p:nvSpPr>
        <p:spPr/>
        <p:txBody>
          <a:bodyPr/>
          <a:lstStyle/>
          <a:p>
            <a:r>
              <a:rPr lang="en-US" dirty="0"/>
              <a:t>Summary</a:t>
            </a:r>
          </a:p>
        </p:txBody>
      </p:sp>
      <p:sp>
        <p:nvSpPr>
          <p:cNvPr id="3" name="Text Placeholder 2">
            <a:extLst>
              <a:ext uri="{FF2B5EF4-FFF2-40B4-BE49-F238E27FC236}">
                <a16:creationId xmlns:a16="http://schemas.microsoft.com/office/drawing/2014/main" id="{6D14EAA4-4955-D84D-B923-62286811DA2E}"/>
              </a:ext>
            </a:extLst>
          </p:cNvPr>
          <p:cNvSpPr>
            <a:spLocks noGrp="1"/>
          </p:cNvSpPr>
          <p:nvPr>
            <p:ph type="body" sz="quarter" idx="14"/>
          </p:nvPr>
        </p:nvSpPr>
        <p:spPr>
          <a:xfrm>
            <a:off x="311700" y="845343"/>
            <a:ext cx="8294915" cy="3217863"/>
          </a:xfrm>
        </p:spPr>
        <p:txBody>
          <a:bodyPr/>
          <a:lstStyle/>
          <a:p>
            <a:r>
              <a:rPr lang="en-US" dirty="0"/>
              <a:t>Growth scores calculated with a skip year are well correlated with actual scores</a:t>
            </a:r>
          </a:p>
          <a:p>
            <a:r>
              <a:rPr lang="en-US" dirty="0"/>
              <a:t>More favorable scores observed for most districts.  </a:t>
            </a:r>
          </a:p>
          <a:p>
            <a:r>
              <a:rPr lang="en-US" dirty="0"/>
              <a:t>Discussion: </a:t>
            </a:r>
          </a:p>
          <a:p>
            <a:pPr marL="0" indent="0">
              <a:buNone/>
            </a:pPr>
            <a:r>
              <a:rPr lang="en-US" sz="1400" i="1" dirty="0"/>
              <a:t>	What is the committee’s feedback on these analyses? </a:t>
            </a:r>
          </a:p>
          <a:p>
            <a:pPr marL="0" indent="0">
              <a:buNone/>
            </a:pPr>
            <a:r>
              <a:rPr lang="en-US" sz="1400" i="1" dirty="0"/>
              <a:t>	What additional information should be produced to further examine this approach? </a:t>
            </a:r>
          </a:p>
          <a:p>
            <a:pPr marL="0" indent="0">
              <a:buNone/>
            </a:pPr>
            <a:r>
              <a:rPr lang="en-US" sz="1400" i="1" dirty="0"/>
              <a:t>	What are the practical implications of pursuing this approach? </a:t>
            </a:r>
          </a:p>
        </p:txBody>
      </p:sp>
      <p:sp>
        <p:nvSpPr>
          <p:cNvPr id="4" name="Slide Number Placeholder 3">
            <a:extLst>
              <a:ext uri="{FF2B5EF4-FFF2-40B4-BE49-F238E27FC236}">
                <a16:creationId xmlns:a16="http://schemas.microsoft.com/office/drawing/2014/main" id="{959F0A72-0892-5B4F-9E1E-300DCEDF0479}"/>
              </a:ext>
            </a:extLst>
          </p:cNvPr>
          <p:cNvSpPr>
            <a:spLocks noGrp="1"/>
          </p:cNvSpPr>
          <p:nvPr>
            <p:ph type="sldNum" idx="12"/>
          </p:nvPr>
        </p:nvSpPr>
        <p:spPr/>
        <p:txBody>
          <a:bodyPr/>
          <a:lstStyle/>
          <a:p>
            <a:fld id="{00000000-1234-1234-1234-123412341234}" type="slidenum">
              <a:rPr lang="en" smtClean="0"/>
              <a:pPr/>
              <a:t>23</a:t>
            </a:fld>
            <a:endParaRPr lang="en" dirty="0"/>
          </a:p>
        </p:txBody>
      </p:sp>
    </p:spTree>
    <p:extLst>
      <p:ext uri="{BB962C8B-B14F-4D97-AF65-F5344CB8AC3E}">
        <p14:creationId xmlns:p14="http://schemas.microsoft.com/office/powerpoint/2010/main" val="28043943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US" sz="3200" dirty="0"/>
              <a:t>Representing Career Readiness in Accountability</a:t>
            </a:r>
          </a:p>
        </p:txBody>
      </p:sp>
      <p:sp>
        <p:nvSpPr>
          <p:cNvPr id="3" name="Slide Number Placeholder 2"/>
          <p:cNvSpPr>
            <a:spLocks noGrp="1"/>
          </p:cNvSpPr>
          <p:nvPr>
            <p:ph type="sldNum" idx="12"/>
          </p:nvPr>
        </p:nvSpPr>
        <p:spPr>
          <a:xfrm>
            <a:off x="8481083" y="4899418"/>
            <a:ext cx="548700" cy="233671"/>
          </a:xfrm>
        </p:spPr>
        <p:txBody>
          <a:bodyPr/>
          <a:lstStyle/>
          <a:p>
            <a:fld id="{00000000-1234-1234-1234-123412341234}" type="slidenum">
              <a:rPr lang="en" smtClean="0"/>
              <a:pPr/>
              <a:t>24</a:t>
            </a:fld>
            <a:endParaRPr lang="en" dirty="0"/>
          </a:p>
        </p:txBody>
      </p:sp>
    </p:spTree>
    <p:extLst>
      <p:ext uri="{BB962C8B-B14F-4D97-AF65-F5344CB8AC3E}">
        <p14:creationId xmlns:p14="http://schemas.microsoft.com/office/powerpoint/2010/main" val="41537551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3AB21E-CA92-CC41-9FF5-849ABED493B3}"/>
              </a:ext>
            </a:extLst>
          </p:cNvPr>
          <p:cNvSpPr>
            <a:spLocks noGrp="1"/>
          </p:cNvSpPr>
          <p:nvPr>
            <p:ph type="body" sz="quarter" idx="13"/>
          </p:nvPr>
        </p:nvSpPr>
        <p:spPr/>
        <p:txBody>
          <a:bodyPr/>
          <a:lstStyle/>
          <a:p>
            <a:r>
              <a:rPr lang="en-US" dirty="0"/>
              <a:t>Purpose</a:t>
            </a:r>
          </a:p>
        </p:txBody>
      </p:sp>
      <p:sp>
        <p:nvSpPr>
          <p:cNvPr id="3" name="Text Placeholder 2">
            <a:extLst>
              <a:ext uri="{FF2B5EF4-FFF2-40B4-BE49-F238E27FC236}">
                <a16:creationId xmlns:a16="http://schemas.microsoft.com/office/drawing/2014/main" id="{A28FA5C8-DBC2-1A48-9F88-8906B7376179}"/>
              </a:ext>
            </a:extLst>
          </p:cNvPr>
          <p:cNvSpPr>
            <a:spLocks noGrp="1"/>
          </p:cNvSpPr>
          <p:nvPr>
            <p:ph type="body" sz="quarter" idx="14"/>
          </p:nvPr>
        </p:nvSpPr>
        <p:spPr/>
        <p:txBody>
          <a:bodyPr/>
          <a:lstStyle/>
          <a:p>
            <a:r>
              <a:rPr lang="en-US" sz="1800" dirty="0"/>
              <a:t>The purpose of this item is to explore how career readiness can be more fully represented in the state accountability system. </a:t>
            </a:r>
          </a:p>
          <a:p>
            <a:r>
              <a:rPr lang="en-US" sz="1800" dirty="0"/>
              <a:t>In previous meetings, members have expressed interest in incorporating ACT Work Keys and/or similar measures.</a:t>
            </a:r>
          </a:p>
          <a:p>
            <a:r>
              <a:rPr lang="en-US" sz="1800" dirty="0"/>
              <a:t>We should identify the approach (or a small number of promising approaches) for how to do this so we can explore the method(s) more fully in future meetings.  </a:t>
            </a:r>
            <a:endParaRPr lang="en-US" dirty="0"/>
          </a:p>
        </p:txBody>
      </p:sp>
      <p:sp>
        <p:nvSpPr>
          <p:cNvPr id="4" name="Slide Number Placeholder 3">
            <a:extLst>
              <a:ext uri="{FF2B5EF4-FFF2-40B4-BE49-F238E27FC236}">
                <a16:creationId xmlns:a16="http://schemas.microsoft.com/office/drawing/2014/main" id="{744375F4-1A8A-D343-B483-C2083982C80C}"/>
              </a:ext>
            </a:extLst>
          </p:cNvPr>
          <p:cNvSpPr>
            <a:spLocks noGrp="1"/>
          </p:cNvSpPr>
          <p:nvPr>
            <p:ph type="sldNum" idx="12"/>
          </p:nvPr>
        </p:nvSpPr>
        <p:spPr/>
        <p:txBody>
          <a:bodyPr/>
          <a:lstStyle/>
          <a:p>
            <a:fld id="{00000000-1234-1234-1234-123412341234}" type="slidenum">
              <a:rPr lang="en" smtClean="0"/>
              <a:pPr/>
              <a:t>25</a:t>
            </a:fld>
            <a:endParaRPr lang="en" dirty="0"/>
          </a:p>
        </p:txBody>
      </p:sp>
    </p:spTree>
    <p:extLst>
      <p:ext uri="{BB962C8B-B14F-4D97-AF65-F5344CB8AC3E}">
        <p14:creationId xmlns:p14="http://schemas.microsoft.com/office/powerpoint/2010/main" val="30326094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C3C462-5E16-3246-9F0E-A1A4EEBA0491}"/>
              </a:ext>
            </a:extLst>
          </p:cNvPr>
          <p:cNvSpPr>
            <a:spLocks noGrp="1"/>
          </p:cNvSpPr>
          <p:nvPr>
            <p:ph type="body" sz="quarter" idx="13"/>
          </p:nvPr>
        </p:nvSpPr>
        <p:spPr/>
        <p:txBody>
          <a:bodyPr/>
          <a:lstStyle/>
          <a:p>
            <a:r>
              <a:rPr lang="en-US" sz="2400" dirty="0"/>
              <a:t>How is career readiness currently reflected? </a:t>
            </a:r>
          </a:p>
        </p:txBody>
      </p:sp>
      <p:sp>
        <p:nvSpPr>
          <p:cNvPr id="3" name="Text Placeholder 2">
            <a:extLst>
              <a:ext uri="{FF2B5EF4-FFF2-40B4-BE49-F238E27FC236}">
                <a16:creationId xmlns:a16="http://schemas.microsoft.com/office/drawing/2014/main" id="{1139AF64-814F-C048-AFC2-D1F62EAA5FC2}"/>
              </a:ext>
            </a:extLst>
          </p:cNvPr>
          <p:cNvSpPr>
            <a:spLocks noGrp="1"/>
          </p:cNvSpPr>
          <p:nvPr>
            <p:ph type="body" sz="quarter" idx="14"/>
          </p:nvPr>
        </p:nvSpPr>
        <p:spPr/>
        <p:txBody>
          <a:bodyPr/>
          <a:lstStyle/>
          <a:p>
            <a:pPr marL="0" indent="0">
              <a:buNone/>
            </a:pPr>
            <a:r>
              <a:rPr lang="en-US" sz="1800" b="1" dirty="0"/>
              <a:t>Acceleration (~50 points)</a:t>
            </a:r>
          </a:p>
          <a:p>
            <a:pPr lvl="1"/>
            <a:r>
              <a:rPr lang="en-US" sz="1800" dirty="0"/>
              <a:t>Participation/ Performance: </a:t>
            </a:r>
            <a:r>
              <a:rPr lang="en-US" sz="1800" dirty="0">
                <a:solidFill>
                  <a:schemeClr val="tx1"/>
                </a:solidFill>
              </a:rPr>
              <a:t>AP, IB, AICE, dual credit/enrollment, industry certification</a:t>
            </a:r>
          </a:p>
          <a:p>
            <a:pPr lvl="1"/>
            <a:r>
              <a:rPr lang="en-US" sz="1800" b="1" dirty="0"/>
              <a:t>College/ Career Readiness (~50)</a:t>
            </a:r>
          </a:p>
          <a:p>
            <a:pPr lvl="1"/>
            <a:r>
              <a:rPr lang="en-US" sz="1800" dirty="0"/>
              <a:t>Percent of students meeting ACT benchmarks</a:t>
            </a:r>
          </a:p>
          <a:p>
            <a:pPr lvl="1"/>
            <a:endParaRPr lang="en-US" b="1" dirty="0"/>
          </a:p>
          <a:p>
            <a:pPr lvl="1"/>
            <a:endParaRPr lang="en-US" dirty="0"/>
          </a:p>
        </p:txBody>
      </p:sp>
      <p:sp>
        <p:nvSpPr>
          <p:cNvPr id="4" name="Slide Number Placeholder 3">
            <a:extLst>
              <a:ext uri="{FF2B5EF4-FFF2-40B4-BE49-F238E27FC236}">
                <a16:creationId xmlns:a16="http://schemas.microsoft.com/office/drawing/2014/main" id="{81976969-C28F-8240-BA9D-1348C0F7BA12}"/>
              </a:ext>
            </a:extLst>
          </p:cNvPr>
          <p:cNvSpPr>
            <a:spLocks noGrp="1"/>
          </p:cNvSpPr>
          <p:nvPr>
            <p:ph type="sldNum" idx="12"/>
          </p:nvPr>
        </p:nvSpPr>
        <p:spPr/>
        <p:txBody>
          <a:bodyPr/>
          <a:lstStyle/>
          <a:p>
            <a:fld id="{00000000-1234-1234-1234-123412341234}" type="slidenum">
              <a:rPr lang="en" smtClean="0"/>
              <a:pPr/>
              <a:t>26</a:t>
            </a:fld>
            <a:endParaRPr lang="en" dirty="0"/>
          </a:p>
        </p:txBody>
      </p:sp>
    </p:spTree>
    <p:extLst>
      <p:ext uri="{BB962C8B-B14F-4D97-AF65-F5344CB8AC3E}">
        <p14:creationId xmlns:p14="http://schemas.microsoft.com/office/powerpoint/2010/main" val="19905425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88FBAF-2475-47C4-98F4-EC645BF8E79E}"/>
              </a:ext>
            </a:extLst>
          </p:cNvPr>
          <p:cNvSpPr>
            <a:spLocks noGrp="1"/>
          </p:cNvSpPr>
          <p:nvPr>
            <p:ph type="body" sz="quarter" idx="13"/>
          </p:nvPr>
        </p:nvSpPr>
        <p:spPr/>
        <p:txBody>
          <a:bodyPr/>
          <a:lstStyle/>
          <a:p>
            <a:r>
              <a:rPr lang="en-US" dirty="0"/>
              <a:t>Acceleration</a:t>
            </a:r>
          </a:p>
        </p:txBody>
      </p:sp>
      <p:sp>
        <p:nvSpPr>
          <p:cNvPr id="4" name="Slide Number Placeholder 3">
            <a:extLst>
              <a:ext uri="{FF2B5EF4-FFF2-40B4-BE49-F238E27FC236}">
                <a16:creationId xmlns:a16="http://schemas.microsoft.com/office/drawing/2014/main" id="{2CFBD901-E11F-49EE-82E1-705CB6E34182}"/>
              </a:ext>
            </a:extLst>
          </p:cNvPr>
          <p:cNvSpPr>
            <a:spLocks noGrp="1"/>
          </p:cNvSpPr>
          <p:nvPr>
            <p:ph type="sldNum" idx="12"/>
          </p:nvPr>
        </p:nvSpPr>
        <p:spPr>
          <a:xfrm>
            <a:off x="8481083" y="4887307"/>
            <a:ext cx="548700" cy="233671"/>
          </a:xfrm>
        </p:spPr>
        <p:txBody>
          <a:bodyPr/>
          <a:lstStyle/>
          <a:p>
            <a:fld id="{00000000-1234-1234-1234-123412341234}" type="slidenum">
              <a:rPr lang="en" smtClean="0"/>
              <a:pPr/>
              <a:t>27</a:t>
            </a:fld>
            <a:endParaRPr lang="en" dirty="0"/>
          </a:p>
        </p:txBody>
      </p:sp>
      <p:grpSp>
        <p:nvGrpSpPr>
          <p:cNvPr id="28" name="Group 27">
            <a:extLst>
              <a:ext uri="{FF2B5EF4-FFF2-40B4-BE49-F238E27FC236}">
                <a16:creationId xmlns:a16="http://schemas.microsoft.com/office/drawing/2014/main" id="{7F032DBE-EE71-4126-A8DC-C47CC56547B2}"/>
              </a:ext>
            </a:extLst>
          </p:cNvPr>
          <p:cNvGrpSpPr/>
          <p:nvPr/>
        </p:nvGrpSpPr>
        <p:grpSpPr>
          <a:xfrm>
            <a:off x="462916" y="714230"/>
            <a:ext cx="8166696" cy="3845863"/>
            <a:chOff x="462916" y="714230"/>
            <a:chExt cx="8166696" cy="3845863"/>
          </a:xfrm>
        </p:grpSpPr>
        <p:sp>
          <p:nvSpPr>
            <p:cNvPr id="8" name="TextBox 7">
              <a:extLst>
                <a:ext uri="{FF2B5EF4-FFF2-40B4-BE49-F238E27FC236}">
                  <a16:creationId xmlns:a16="http://schemas.microsoft.com/office/drawing/2014/main" id="{CFCABE19-6D0E-44F3-8141-D89CD25CC30E}"/>
                </a:ext>
              </a:extLst>
            </p:cNvPr>
            <p:cNvSpPr txBox="1"/>
            <p:nvPr/>
          </p:nvSpPr>
          <p:spPr>
            <a:xfrm>
              <a:off x="462916" y="714230"/>
              <a:ext cx="365760" cy="1828800"/>
            </a:xfrm>
            <a:prstGeom prst="rect">
              <a:avLst/>
            </a:prstGeom>
            <a:solidFill>
              <a:schemeClr val="accent6">
                <a:lumMod val="75000"/>
              </a:schemeClr>
            </a:solidFill>
            <a:ln w="12700">
              <a:solidFill>
                <a:schemeClr val="tx1"/>
              </a:solidFill>
            </a:ln>
          </p:spPr>
          <p:txBody>
            <a:bodyPr vert="vert270" wrap="square" rtlCol="0" anchor="ctr" anchorCtr="0">
              <a:spAutoFit/>
            </a:bodyPr>
            <a:lstStyle/>
            <a:p>
              <a:pPr algn="ctr"/>
              <a:r>
                <a:rPr lang="en-US" dirty="0">
                  <a:solidFill>
                    <a:schemeClr val="bg1"/>
                  </a:solidFill>
                </a:rPr>
                <a:t>Participation 50%</a:t>
              </a:r>
            </a:p>
          </p:txBody>
        </p:sp>
        <p:sp>
          <p:nvSpPr>
            <p:cNvPr id="9" name="TextBox 8">
              <a:extLst>
                <a:ext uri="{FF2B5EF4-FFF2-40B4-BE49-F238E27FC236}">
                  <a16:creationId xmlns:a16="http://schemas.microsoft.com/office/drawing/2014/main" id="{6BA288C9-FAB0-44D3-9FAC-C3CCBD43DC25}"/>
                </a:ext>
              </a:extLst>
            </p:cNvPr>
            <p:cNvSpPr txBox="1"/>
            <p:nvPr/>
          </p:nvSpPr>
          <p:spPr>
            <a:xfrm>
              <a:off x="987088" y="904965"/>
              <a:ext cx="2011680" cy="1461939"/>
            </a:xfrm>
            <a:prstGeom prst="rect">
              <a:avLst/>
            </a:prstGeom>
            <a:solidFill>
              <a:schemeClr val="accent6">
                <a:lumMod val="20000"/>
                <a:lumOff val="80000"/>
              </a:schemeClr>
            </a:solidFill>
            <a:ln w="12700">
              <a:solidFill>
                <a:schemeClr val="tx1"/>
              </a:solidFill>
            </a:ln>
          </p:spPr>
          <p:txBody>
            <a:bodyPr wrap="square" rtlCol="0" anchor="ctr" anchorCtr="0">
              <a:spAutoFit/>
            </a:bodyPr>
            <a:lstStyle/>
            <a:p>
              <a:pPr>
                <a:spcAft>
                  <a:spcPts val="600"/>
                </a:spcAft>
              </a:pPr>
              <a:r>
                <a:rPr lang="en-US" u="sng" dirty="0">
                  <a:solidFill>
                    <a:schemeClr val="tx1"/>
                  </a:solidFill>
                </a:rPr>
                <a:t>Numerator</a:t>
              </a:r>
              <a:r>
                <a:rPr lang="en-US" dirty="0">
                  <a:solidFill>
                    <a:schemeClr val="tx1"/>
                  </a:solidFill>
                </a:rPr>
                <a:t>:</a:t>
              </a:r>
            </a:p>
            <a:p>
              <a:r>
                <a:rPr lang="en-US" dirty="0">
                  <a:solidFill>
                    <a:schemeClr val="tx1"/>
                  </a:solidFill>
                </a:rPr>
                <a:t>All students taking accelerated courses (AP, IB, AICE, dual credit/enrollment, industry certification)</a:t>
              </a:r>
            </a:p>
          </p:txBody>
        </p:sp>
        <p:sp>
          <p:nvSpPr>
            <p:cNvPr id="10" name="TextBox 9">
              <a:extLst>
                <a:ext uri="{FF2B5EF4-FFF2-40B4-BE49-F238E27FC236}">
                  <a16:creationId xmlns:a16="http://schemas.microsoft.com/office/drawing/2014/main" id="{88546352-6816-428E-8023-982E53FE5098}"/>
                </a:ext>
              </a:extLst>
            </p:cNvPr>
            <p:cNvSpPr txBox="1"/>
            <p:nvPr/>
          </p:nvSpPr>
          <p:spPr>
            <a:xfrm>
              <a:off x="3391030" y="803154"/>
              <a:ext cx="2011680" cy="1677382"/>
            </a:xfrm>
            <a:prstGeom prst="rect">
              <a:avLst/>
            </a:prstGeom>
            <a:solidFill>
              <a:schemeClr val="accent6">
                <a:lumMod val="20000"/>
                <a:lumOff val="80000"/>
              </a:schemeClr>
            </a:solidFill>
            <a:ln w="12700">
              <a:solidFill>
                <a:schemeClr val="tx1"/>
              </a:solidFill>
            </a:ln>
          </p:spPr>
          <p:txBody>
            <a:bodyPr wrap="square" rtlCol="0" anchor="ctr" anchorCtr="0">
              <a:spAutoFit/>
            </a:bodyPr>
            <a:lstStyle/>
            <a:p>
              <a:pPr>
                <a:spcAft>
                  <a:spcPts val="600"/>
                </a:spcAft>
              </a:pPr>
              <a:r>
                <a:rPr lang="en-US" u="sng" dirty="0">
                  <a:solidFill>
                    <a:schemeClr val="tx1"/>
                  </a:solidFill>
                </a:rPr>
                <a:t>Denominator</a:t>
              </a:r>
              <a:r>
                <a:rPr lang="en-US" dirty="0">
                  <a:solidFill>
                    <a:schemeClr val="tx1"/>
                  </a:solidFill>
                </a:rPr>
                <a:t>:</a:t>
              </a:r>
            </a:p>
            <a:p>
              <a:r>
                <a:rPr lang="en-US" dirty="0">
                  <a:solidFill>
                    <a:schemeClr val="tx1"/>
                  </a:solidFill>
                </a:rPr>
                <a:t>All students enrolled in grades 11 and 12, plus 9</a:t>
              </a:r>
              <a:r>
                <a:rPr lang="en-US" baseline="30000" dirty="0">
                  <a:solidFill>
                    <a:schemeClr val="tx1"/>
                  </a:solidFill>
                </a:rPr>
                <a:t>th</a:t>
              </a:r>
              <a:r>
                <a:rPr lang="en-US" dirty="0">
                  <a:solidFill>
                    <a:schemeClr val="tx1"/>
                  </a:solidFill>
                </a:rPr>
                <a:t> and 10</a:t>
              </a:r>
              <a:r>
                <a:rPr lang="en-US" baseline="30000" dirty="0">
                  <a:solidFill>
                    <a:schemeClr val="tx1"/>
                  </a:solidFill>
                </a:rPr>
                <a:t>th</a:t>
              </a:r>
              <a:r>
                <a:rPr lang="en-US" dirty="0">
                  <a:solidFill>
                    <a:schemeClr val="tx1"/>
                  </a:solidFill>
                </a:rPr>
                <a:t> grade students taking and passing accelerated courses</a:t>
              </a:r>
            </a:p>
          </p:txBody>
        </p:sp>
        <p:sp>
          <p:nvSpPr>
            <p:cNvPr id="11" name="TextBox 10">
              <a:extLst>
                <a:ext uri="{FF2B5EF4-FFF2-40B4-BE49-F238E27FC236}">
                  <a16:creationId xmlns:a16="http://schemas.microsoft.com/office/drawing/2014/main" id="{2D4644CE-102B-4064-B110-4CADEA2E14FD}"/>
                </a:ext>
              </a:extLst>
            </p:cNvPr>
            <p:cNvSpPr txBox="1"/>
            <p:nvPr/>
          </p:nvSpPr>
          <p:spPr>
            <a:xfrm>
              <a:off x="5794972" y="1045456"/>
              <a:ext cx="2103120" cy="1169551"/>
            </a:xfrm>
            <a:prstGeom prst="rect">
              <a:avLst/>
            </a:prstGeom>
            <a:solidFill>
              <a:schemeClr val="accent6">
                <a:lumMod val="20000"/>
                <a:lumOff val="80000"/>
              </a:schemeClr>
            </a:solidFill>
            <a:ln w="12700">
              <a:solidFill>
                <a:schemeClr val="tx1"/>
              </a:solidFill>
            </a:ln>
          </p:spPr>
          <p:txBody>
            <a:bodyPr wrap="square" rtlCol="0" anchor="ctr" anchorCtr="0">
              <a:spAutoFit/>
            </a:bodyPr>
            <a:lstStyle/>
            <a:p>
              <a:r>
                <a:rPr lang="en-US" u="sng" dirty="0">
                  <a:solidFill>
                    <a:schemeClr val="tx1"/>
                  </a:solidFill>
                </a:rPr>
                <a:t>25 Points Possible</a:t>
              </a:r>
              <a:r>
                <a:rPr lang="en-US" dirty="0">
                  <a:solidFill>
                    <a:schemeClr val="tx1"/>
                  </a:solidFill>
                </a:rPr>
                <a:t>:</a:t>
              </a:r>
            </a:p>
            <a:p>
              <a:endParaRPr lang="en-US" dirty="0">
                <a:solidFill>
                  <a:schemeClr val="tx1"/>
                </a:solidFill>
              </a:endParaRPr>
            </a:p>
            <a:p>
              <a:r>
                <a:rPr lang="en-US" dirty="0">
                  <a:solidFill>
                    <a:schemeClr val="tx1"/>
                  </a:solidFill>
                </a:rPr>
                <a:t>e.g., 133 ÷ 200 = 0.67</a:t>
              </a:r>
            </a:p>
            <a:p>
              <a:endParaRPr lang="en-US" dirty="0">
                <a:solidFill>
                  <a:schemeClr val="tx1"/>
                </a:solidFill>
              </a:endParaRPr>
            </a:p>
            <a:p>
              <a:r>
                <a:rPr lang="en-US" dirty="0">
                  <a:solidFill>
                    <a:schemeClr val="tx1"/>
                  </a:solidFill>
                </a:rPr>
                <a:t>0.67 x 25 = 16.8 points</a:t>
              </a:r>
            </a:p>
          </p:txBody>
        </p:sp>
        <p:sp>
          <p:nvSpPr>
            <p:cNvPr id="12" name="TextBox 11">
              <a:extLst>
                <a:ext uri="{FF2B5EF4-FFF2-40B4-BE49-F238E27FC236}">
                  <a16:creationId xmlns:a16="http://schemas.microsoft.com/office/drawing/2014/main" id="{98EDA66D-5BB8-4869-A480-36CBCFCA210B}"/>
                </a:ext>
              </a:extLst>
            </p:cNvPr>
            <p:cNvSpPr txBox="1"/>
            <p:nvPr/>
          </p:nvSpPr>
          <p:spPr>
            <a:xfrm>
              <a:off x="474576" y="2731293"/>
              <a:ext cx="400110" cy="1828800"/>
            </a:xfrm>
            <a:prstGeom prst="rect">
              <a:avLst/>
            </a:prstGeom>
            <a:solidFill>
              <a:schemeClr val="accent6">
                <a:lumMod val="75000"/>
              </a:schemeClr>
            </a:solidFill>
            <a:ln w="12700">
              <a:solidFill>
                <a:schemeClr val="tx1"/>
              </a:solidFill>
            </a:ln>
          </p:spPr>
          <p:txBody>
            <a:bodyPr vert="vert270" wrap="square" rtlCol="0" anchor="ctr" anchorCtr="0">
              <a:spAutoFit/>
            </a:bodyPr>
            <a:lstStyle/>
            <a:p>
              <a:pPr algn="ctr"/>
              <a:r>
                <a:rPr lang="en-US" dirty="0">
                  <a:solidFill>
                    <a:schemeClr val="bg1"/>
                  </a:solidFill>
                </a:rPr>
                <a:t>Performance 50%</a:t>
              </a:r>
            </a:p>
          </p:txBody>
        </p:sp>
        <p:sp>
          <p:nvSpPr>
            <p:cNvPr id="13" name="TextBox 12">
              <a:extLst>
                <a:ext uri="{FF2B5EF4-FFF2-40B4-BE49-F238E27FC236}">
                  <a16:creationId xmlns:a16="http://schemas.microsoft.com/office/drawing/2014/main" id="{B9563E32-C3EE-4447-A1F0-E48DC46729C9}"/>
                </a:ext>
              </a:extLst>
            </p:cNvPr>
            <p:cNvSpPr txBox="1"/>
            <p:nvPr/>
          </p:nvSpPr>
          <p:spPr>
            <a:xfrm>
              <a:off x="1010686" y="2829743"/>
              <a:ext cx="2011680" cy="1677382"/>
            </a:xfrm>
            <a:prstGeom prst="rect">
              <a:avLst/>
            </a:prstGeom>
            <a:solidFill>
              <a:schemeClr val="accent6">
                <a:lumMod val="20000"/>
                <a:lumOff val="80000"/>
              </a:schemeClr>
            </a:solidFill>
            <a:ln w="12700">
              <a:solidFill>
                <a:schemeClr val="tx1"/>
              </a:solidFill>
            </a:ln>
          </p:spPr>
          <p:txBody>
            <a:bodyPr wrap="square" rtlCol="0" anchor="ctr" anchorCtr="0">
              <a:spAutoFit/>
            </a:bodyPr>
            <a:lstStyle/>
            <a:p>
              <a:pPr>
                <a:spcAft>
                  <a:spcPts val="600"/>
                </a:spcAft>
              </a:pPr>
              <a:r>
                <a:rPr lang="en-US" u="sng" dirty="0">
                  <a:solidFill>
                    <a:schemeClr val="tx1"/>
                  </a:solidFill>
                </a:rPr>
                <a:t>Numerator</a:t>
              </a:r>
              <a:r>
                <a:rPr lang="en-US" dirty="0">
                  <a:solidFill>
                    <a:schemeClr val="tx1"/>
                  </a:solidFill>
                </a:rPr>
                <a:t>:</a:t>
              </a:r>
            </a:p>
            <a:p>
              <a:r>
                <a:rPr lang="en-US" dirty="0">
                  <a:solidFill>
                    <a:schemeClr val="tx1"/>
                  </a:solidFill>
                </a:rPr>
                <a:t>All courses/exams meeting performance standards by student (e.g., C grade in dual c/e, 3 on AP exam, or 4 on IB)</a:t>
              </a:r>
            </a:p>
          </p:txBody>
        </p:sp>
        <p:sp>
          <p:nvSpPr>
            <p:cNvPr id="15" name="TextBox 14">
              <a:extLst>
                <a:ext uri="{FF2B5EF4-FFF2-40B4-BE49-F238E27FC236}">
                  <a16:creationId xmlns:a16="http://schemas.microsoft.com/office/drawing/2014/main" id="{7549633F-CE1A-4023-9777-716D6DEA2917}"/>
                </a:ext>
              </a:extLst>
            </p:cNvPr>
            <p:cNvSpPr txBox="1"/>
            <p:nvPr/>
          </p:nvSpPr>
          <p:spPr>
            <a:xfrm>
              <a:off x="5794972" y="3060916"/>
              <a:ext cx="2103120" cy="1169551"/>
            </a:xfrm>
            <a:prstGeom prst="rect">
              <a:avLst/>
            </a:prstGeom>
            <a:solidFill>
              <a:schemeClr val="accent6">
                <a:lumMod val="20000"/>
                <a:lumOff val="80000"/>
              </a:schemeClr>
            </a:solidFill>
            <a:ln w="12700">
              <a:solidFill>
                <a:schemeClr val="tx1"/>
              </a:solidFill>
            </a:ln>
          </p:spPr>
          <p:txBody>
            <a:bodyPr wrap="square" rtlCol="0" anchor="ctr" anchorCtr="0">
              <a:spAutoFit/>
            </a:bodyPr>
            <a:lstStyle/>
            <a:p>
              <a:r>
                <a:rPr lang="en-US" u="sng" dirty="0">
                  <a:solidFill>
                    <a:schemeClr val="tx1"/>
                  </a:solidFill>
                </a:rPr>
                <a:t>25 Points Possible</a:t>
              </a:r>
              <a:r>
                <a:rPr lang="en-US" dirty="0">
                  <a:solidFill>
                    <a:schemeClr val="tx1"/>
                  </a:solidFill>
                </a:rPr>
                <a:t>:</a:t>
              </a:r>
            </a:p>
            <a:p>
              <a:endParaRPr lang="en-US" dirty="0">
                <a:solidFill>
                  <a:schemeClr val="tx1"/>
                </a:solidFill>
              </a:endParaRPr>
            </a:p>
            <a:p>
              <a:r>
                <a:rPr lang="en-US" dirty="0">
                  <a:solidFill>
                    <a:schemeClr val="tx1"/>
                  </a:solidFill>
                </a:rPr>
                <a:t>e.g., 72 ÷ 133 = 0.54</a:t>
              </a:r>
            </a:p>
            <a:p>
              <a:endParaRPr lang="en-US" dirty="0">
                <a:solidFill>
                  <a:schemeClr val="tx1"/>
                </a:solidFill>
              </a:endParaRPr>
            </a:p>
            <a:p>
              <a:r>
                <a:rPr lang="en-US" dirty="0">
                  <a:solidFill>
                    <a:schemeClr val="tx1"/>
                  </a:solidFill>
                </a:rPr>
                <a:t>0.54 x 25 = 13.5 points</a:t>
              </a:r>
            </a:p>
          </p:txBody>
        </p:sp>
        <p:sp>
          <p:nvSpPr>
            <p:cNvPr id="16" name="TextBox 15">
              <a:extLst>
                <a:ext uri="{FF2B5EF4-FFF2-40B4-BE49-F238E27FC236}">
                  <a16:creationId xmlns:a16="http://schemas.microsoft.com/office/drawing/2014/main" id="{E16D614E-5A3F-4034-96F5-7A21A178EDA4}"/>
                </a:ext>
              </a:extLst>
            </p:cNvPr>
            <p:cNvSpPr txBox="1"/>
            <p:nvPr/>
          </p:nvSpPr>
          <p:spPr>
            <a:xfrm>
              <a:off x="3391378" y="2807002"/>
              <a:ext cx="2011680" cy="1677382"/>
            </a:xfrm>
            <a:prstGeom prst="rect">
              <a:avLst/>
            </a:prstGeom>
            <a:solidFill>
              <a:schemeClr val="accent6">
                <a:lumMod val="20000"/>
                <a:lumOff val="80000"/>
              </a:schemeClr>
            </a:solidFill>
            <a:ln w="12700">
              <a:solidFill>
                <a:schemeClr val="tx1"/>
              </a:solidFill>
            </a:ln>
          </p:spPr>
          <p:txBody>
            <a:bodyPr wrap="square" rtlCol="0" anchor="ctr" anchorCtr="0">
              <a:spAutoFit/>
            </a:bodyPr>
            <a:lstStyle/>
            <a:p>
              <a:pPr>
                <a:spcAft>
                  <a:spcPts val="600"/>
                </a:spcAft>
              </a:pPr>
              <a:r>
                <a:rPr lang="en-US" u="sng" dirty="0">
                  <a:solidFill>
                    <a:schemeClr val="tx1"/>
                  </a:solidFill>
                </a:rPr>
                <a:t>Denominator</a:t>
              </a:r>
              <a:r>
                <a:rPr lang="en-US" dirty="0">
                  <a:solidFill>
                    <a:schemeClr val="tx1"/>
                  </a:solidFill>
                </a:rPr>
                <a:t>:</a:t>
              </a:r>
            </a:p>
            <a:p>
              <a:r>
                <a:rPr lang="en-US" dirty="0">
                  <a:solidFill>
                    <a:schemeClr val="tx1"/>
                  </a:solidFill>
                </a:rPr>
                <a:t>All courses/exams taken by participating students in AP, IB, AICE, dual credit/ enrollment, industry certifications</a:t>
              </a:r>
            </a:p>
          </p:txBody>
        </p:sp>
        <p:sp>
          <p:nvSpPr>
            <p:cNvPr id="17" name="TextBox 16">
              <a:extLst>
                <a:ext uri="{FF2B5EF4-FFF2-40B4-BE49-F238E27FC236}">
                  <a16:creationId xmlns:a16="http://schemas.microsoft.com/office/drawing/2014/main" id="{095226A0-1416-41AE-A313-87A3760D7BE4}"/>
                </a:ext>
              </a:extLst>
            </p:cNvPr>
            <p:cNvSpPr txBox="1"/>
            <p:nvPr/>
          </p:nvSpPr>
          <p:spPr>
            <a:xfrm>
              <a:off x="7166572" y="2480536"/>
              <a:ext cx="1463040" cy="307777"/>
            </a:xfrm>
            <a:prstGeom prst="rect">
              <a:avLst/>
            </a:prstGeom>
            <a:solidFill>
              <a:srgbClr val="FFCC00"/>
            </a:solidFill>
            <a:ln w="12700">
              <a:solidFill>
                <a:schemeClr val="tx1"/>
              </a:solidFill>
            </a:ln>
          </p:spPr>
          <p:txBody>
            <a:bodyPr wrap="square" rtlCol="0" anchor="ctr" anchorCtr="0">
              <a:spAutoFit/>
            </a:bodyPr>
            <a:lstStyle/>
            <a:p>
              <a:r>
                <a:rPr lang="en-US" dirty="0">
                  <a:solidFill>
                    <a:schemeClr val="tx1"/>
                  </a:solidFill>
                </a:rPr>
                <a:t>30.3 points total</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D0C2AEC-B858-4433-A3B6-E2639364F6A3}"/>
                    </a:ext>
                  </a:extLst>
                </p:cNvPr>
                <p:cNvSpPr txBox="1"/>
                <p:nvPr/>
              </p:nvSpPr>
              <p:spPr>
                <a:xfrm>
                  <a:off x="2956729" y="1346666"/>
                  <a:ext cx="485775"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rPr>
                          <m:t>÷</m:t>
                        </m:r>
                      </m:oMath>
                    </m:oMathPara>
                  </a14:m>
                  <a:endParaRPr lang="en-US" sz="3200" dirty="0"/>
                </a:p>
              </p:txBody>
            </p:sp>
          </mc:Choice>
          <mc:Fallback xmlns="">
            <p:sp>
              <p:nvSpPr>
                <p:cNvPr id="18" name="TextBox 17">
                  <a:extLst>
                    <a:ext uri="{FF2B5EF4-FFF2-40B4-BE49-F238E27FC236}">
                      <a16:creationId xmlns:a16="http://schemas.microsoft.com/office/drawing/2014/main" id="{9D0C2AEC-B858-4433-A3B6-E2639364F6A3}"/>
                    </a:ext>
                  </a:extLst>
                </p:cNvPr>
                <p:cNvSpPr txBox="1">
                  <a:spLocks noRot="1" noChangeAspect="1" noMove="1" noResize="1" noEditPoints="1" noAdjustHandles="1" noChangeArrowheads="1" noChangeShapeType="1" noTextEdit="1"/>
                </p:cNvSpPr>
                <p:nvPr/>
              </p:nvSpPr>
              <p:spPr>
                <a:xfrm>
                  <a:off x="2956729" y="1346666"/>
                  <a:ext cx="485775" cy="584775"/>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294FF736-ADDD-4913-979A-648B71C74170}"/>
                    </a:ext>
                  </a:extLst>
                </p:cNvPr>
                <p:cNvSpPr txBox="1"/>
                <p:nvPr/>
              </p:nvSpPr>
              <p:spPr>
                <a:xfrm>
                  <a:off x="2951838" y="3345714"/>
                  <a:ext cx="485775"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rPr>
                          <m:t>÷</m:t>
                        </m:r>
                      </m:oMath>
                    </m:oMathPara>
                  </a14:m>
                  <a:endParaRPr lang="en-US" sz="3200" dirty="0"/>
                </a:p>
              </p:txBody>
            </p:sp>
          </mc:Choice>
          <mc:Fallback xmlns="">
            <p:sp>
              <p:nvSpPr>
                <p:cNvPr id="19" name="TextBox 18">
                  <a:extLst>
                    <a:ext uri="{FF2B5EF4-FFF2-40B4-BE49-F238E27FC236}">
                      <a16:creationId xmlns:a16="http://schemas.microsoft.com/office/drawing/2014/main" id="{294FF736-ADDD-4913-979A-648B71C74170}"/>
                    </a:ext>
                  </a:extLst>
                </p:cNvPr>
                <p:cNvSpPr txBox="1">
                  <a:spLocks noRot="1" noChangeAspect="1" noMove="1" noResize="1" noEditPoints="1" noAdjustHandles="1" noChangeArrowheads="1" noChangeShapeType="1" noTextEdit="1"/>
                </p:cNvSpPr>
                <p:nvPr/>
              </p:nvSpPr>
              <p:spPr>
                <a:xfrm>
                  <a:off x="2951838" y="3345714"/>
                  <a:ext cx="485775" cy="58477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C5CF812D-619F-4470-A9E2-0B9B491A7CFB}"/>
                    </a:ext>
                  </a:extLst>
                </p:cNvPr>
                <p:cNvSpPr txBox="1"/>
                <p:nvPr/>
              </p:nvSpPr>
              <p:spPr>
                <a:xfrm>
                  <a:off x="5327935" y="1335355"/>
                  <a:ext cx="541813"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ea typeface="Cambria Math" panose="02040503050406030204" pitchFamily="18" charset="0"/>
                          </a:rPr>
                          <m:t>=</m:t>
                        </m:r>
                      </m:oMath>
                    </m:oMathPara>
                  </a14:m>
                  <a:endParaRPr lang="en-US" sz="3200" dirty="0"/>
                </a:p>
              </p:txBody>
            </p:sp>
          </mc:Choice>
          <mc:Fallback xmlns="">
            <p:sp>
              <p:nvSpPr>
                <p:cNvPr id="20" name="TextBox 19">
                  <a:extLst>
                    <a:ext uri="{FF2B5EF4-FFF2-40B4-BE49-F238E27FC236}">
                      <a16:creationId xmlns:a16="http://schemas.microsoft.com/office/drawing/2014/main" id="{C5CF812D-619F-4470-A9E2-0B9B491A7CFB}"/>
                    </a:ext>
                  </a:extLst>
                </p:cNvPr>
                <p:cNvSpPr txBox="1">
                  <a:spLocks noRot="1" noChangeAspect="1" noMove="1" noResize="1" noEditPoints="1" noAdjustHandles="1" noChangeArrowheads="1" noChangeShapeType="1" noTextEdit="1"/>
                </p:cNvSpPr>
                <p:nvPr/>
              </p:nvSpPr>
              <p:spPr>
                <a:xfrm>
                  <a:off x="5327935" y="1335355"/>
                  <a:ext cx="541813" cy="58477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907CFCCA-8698-4EAC-B6C1-EE565D4CE371}"/>
                    </a:ext>
                  </a:extLst>
                </p:cNvPr>
                <p:cNvSpPr txBox="1"/>
                <p:nvPr/>
              </p:nvSpPr>
              <p:spPr>
                <a:xfrm>
                  <a:off x="5330351" y="3345714"/>
                  <a:ext cx="541813"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ea typeface="Cambria Math" panose="02040503050406030204" pitchFamily="18" charset="0"/>
                          </a:rPr>
                          <m:t>=</m:t>
                        </m:r>
                      </m:oMath>
                    </m:oMathPara>
                  </a14:m>
                  <a:endParaRPr lang="en-US" sz="3200" dirty="0"/>
                </a:p>
              </p:txBody>
            </p:sp>
          </mc:Choice>
          <mc:Fallback xmlns="">
            <p:sp>
              <p:nvSpPr>
                <p:cNvPr id="21" name="TextBox 20">
                  <a:extLst>
                    <a:ext uri="{FF2B5EF4-FFF2-40B4-BE49-F238E27FC236}">
                      <a16:creationId xmlns:a16="http://schemas.microsoft.com/office/drawing/2014/main" id="{907CFCCA-8698-4EAC-B6C1-EE565D4CE371}"/>
                    </a:ext>
                  </a:extLst>
                </p:cNvPr>
                <p:cNvSpPr txBox="1">
                  <a:spLocks noRot="1" noChangeAspect="1" noMove="1" noResize="1" noEditPoints="1" noAdjustHandles="1" noChangeArrowheads="1" noChangeShapeType="1" noTextEdit="1"/>
                </p:cNvSpPr>
                <p:nvPr/>
              </p:nvSpPr>
              <p:spPr>
                <a:xfrm>
                  <a:off x="5330351" y="3345714"/>
                  <a:ext cx="541813" cy="584775"/>
                </a:xfrm>
                <a:prstGeom prst="rect">
                  <a:avLst/>
                </a:prstGeom>
                <a:blipFill>
                  <a:blip r:embed="rId5"/>
                  <a:stretch>
                    <a:fillRect/>
                  </a:stretch>
                </a:blipFill>
              </p:spPr>
              <p:txBody>
                <a:bodyPr/>
                <a:lstStyle/>
                <a:p>
                  <a:r>
                    <a:rPr lang="en-US">
                      <a:noFill/>
                    </a:rPr>
                    <a:t> </a:t>
                  </a:r>
                </a:p>
              </p:txBody>
            </p:sp>
          </mc:Fallback>
        </mc:AlternateContent>
        <p:cxnSp>
          <p:nvCxnSpPr>
            <p:cNvPr id="23" name="Straight Arrow Connector 22">
              <a:extLst>
                <a:ext uri="{FF2B5EF4-FFF2-40B4-BE49-F238E27FC236}">
                  <a16:creationId xmlns:a16="http://schemas.microsoft.com/office/drawing/2014/main" id="{3D451914-78FF-4827-9F03-EC8999885CE7}"/>
                </a:ext>
              </a:extLst>
            </p:cNvPr>
            <p:cNvCxnSpPr>
              <a:cxnSpLocks/>
            </p:cNvCxnSpPr>
            <p:nvPr/>
          </p:nvCxnSpPr>
          <p:spPr>
            <a:xfrm>
              <a:off x="7166572" y="2210740"/>
              <a:ext cx="136371" cy="269796"/>
            </a:xfrm>
            <a:prstGeom prst="straightConnector1">
              <a:avLst/>
            </a:prstGeom>
            <a:ln w="15875">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E2692B24-5B24-49F8-AC79-C1FA041AB5FC}"/>
                </a:ext>
              </a:extLst>
            </p:cNvPr>
            <p:cNvCxnSpPr>
              <a:cxnSpLocks/>
            </p:cNvCxnSpPr>
            <p:nvPr/>
          </p:nvCxnSpPr>
          <p:spPr>
            <a:xfrm flipV="1">
              <a:off x="7166571" y="2791121"/>
              <a:ext cx="136371" cy="269795"/>
            </a:xfrm>
            <a:prstGeom prst="straightConnector1">
              <a:avLst/>
            </a:prstGeom>
            <a:ln w="15875">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0750533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912D05-0F74-44E6-82EA-203C9B1D73AF}"/>
              </a:ext>
            </a:extLst>
          </p:cNvPr>
          <p:cNvSpPr>
            <a:spLocks noGrp="1"/>
          </p:cNvSpPr>
          <p:nvPr>
            <p:ph type="body" sz="quarter" idx="13"/>
          </p:nvPr>
        </p:nvSpPr>
        <p:spPr/>
        <p:txBody>
          <a:bodyPr/>
          <a:lstStyle/>
          <a:p>
            <a:r>
              <a:rPr lang="en-US" dirty="0"/>
              <a:t>College and Career Readiness (CCR)</a:t>
            </a:r>
          </a:p>
        </p:txBody>
      </p:sp>
      <p:sp>
        <p:nvSpPr>
          <p:cNvPr id="3" name="Text Placeholder 2">
            <a:extLst>
              <a:ext uri="{FF2B5EF4-FFF2-40B4-BE49-F238E27FC236}">
                <a16:creationId xmlns:a16="http://schemas.microsoft.com/office/drawing/2014/main" id="{94AA383A-1154-4969-A258-F4D50FBB71F0}"/>
              </a:ext>
            </a:extLst>
          </p:cNvPr>
          <p:cNvSpPr>
            <a:spLocks noGrp="1"/>
          </p:cNvSpPr>
          <p:nvPr>
            <p:ph type="body" sz="quarter" idx="14"/>
          </p:nvPr>
        </p:nvSpPr>
        <p:spPr>
          <a:xfrm>
            <a:off x="311699" y="958055"/>
            <a:ext cx="1463040" cy="3200400"/>
          </a:xfrm>
          <a:solidFill>
            <a:schemeClr val="accent5">
              <a:lumMod val="50000"/>
            </a:schemeClr>
          </a:solidFill>
          <a:ln w="12700">
            <a:solidFill>
              <a:schemeClr val="dk1">
                <a:shade val="95000"/>
                <a:satMod val="105000"/>
              </a:schemeClr>
            </a:solidFill>
          </a:ln>
        </p:spPr>
        <p:txBody>
          <a:bodyPr/>
          <a:lstStyle/>
          <a:p>
            <a:pPr marL="0" indent="0">
              <a:lnSpc>
                <a:spcPct val="100000"/>
              </a:lnSpc>
              <a:spcAft>
                <a:spcPts val="0"/>
              </a:spcAft>
              <a:buNone/>
            </a:pPr>
            <a:r>
              <a:rPr lang="en-US" sz="1800" dirty="0">
                <a:solidFill>
                  <a:schemeClr val="bg1"/>
                </a:solidFill>
              </a:rPr>
              <a:t>CCR </a:t>
            </a:r>
          </a:p>
          <a:p>
            <a:pPr marL="0" indent="0">
              <a:lnSpc>
                <a:spcPct val="100000"/>
              </a:lnSpc>
              <a:spcAft>
                <a:spcPts val="0"/>
              </a:spcAft>
              <a:buNone/>
            </a:pPr>
            <a:r>
              <a:rPr lang="en-US" sz="1800" dirty="0">
                <a:solidFill>
                  <a:schemeClr val="bg1"/>
                </a:solidFill>
              </a:rPr>
              <a:t>(from ACT) includes:</a:t>
            </a:r>
          </a:p>
          <a:p>
            <a:pPr marL="0" indent="0">
              <a:lnSpc>
                <a:spcPct val="100000"/>
              </a:lnSpc>
              <a:spcAft>
                <a:spcPts val="0"/>
              </a:spcAft>
              <a:buNone/>
            </a:pPr>
            <a:endParaRPr lang="en-US" sz="1800" dirty="0">
              <a:solidFill>
                <a:schemeClr val="bg1"/>
              </a:solidFill>
            </a:endParaRPr>
          </a:p>
          <a:p>
            <a:pPr marL="0" indent="0">
              <a:lnSpc>
                <a:spcPct val="100000"/>
              </a:lnSpc>
              <a:spcAft>
                <a:spcPts val="0"/>
              </a:spcAft>
              <a:buNone/>
            </a:pPr>
            <a:r>
              <a:rPr lang="en-US" sz="1800" dirty="0">
                <a:solidFill>
                  <a:schemeClr val="bg1"/>
                </a:solidFill>
              </a:rPr>
              <a:t>50% English or Reading;</a:t>
            </a:r>
          </a:p>
          <a:p>
            <a:pPr marL="0" indent="0">
              <a:lnSpc>
                <a:spcPct val="100000"/>
              </a:lnSpc>
              <a:spcAft>
                <a:spcPts val="0"/>
              </a:spcAft>
              <a:buNone/>
            </a:pPr>
            <a:r>
              <a:rPr lang="en-US" sz="1800" dirty="0">
                <a:solidFill>
                  <a:schemeClr val="bg1"/>
                </a:solidFill>
              </a:rPr>
              <a:t>+</a:t>
            </a:r>
          </a:p>
          <a:p>
            <a:pPr marL="0" indent="0">
              <a:lnSpc>
                <a:spcPct val="100000"/>
              </a:lnSpc>
              <a:spcAft>
                <a:spcPts val="0"/>
              </a:spcAft>
              <a:buNone/>
            </a:pPr>
            <a:r>
              <a:rPr lang="en-US" sz="1800" dirty="0">
                <a:solidFill>
                  <a:schemeClr val="bg1"/>
                </a:solidFill>
              </a:rPr>
              <a:t>50% Math</a:t>
            </a:r>
          </a:p>
          <a:p>
            <a:pPr marL="0" indent="0">
              <a:lnSpc>
                <a:spcPct val="100000"/>
              </a:lnSpc>
              <a:spcAft>
                <a:spcPts val="0"/>
              </a:spcAft>
              <a:buNone/>
            </a:pPr>
            <a:endParaRPr lang="en-US" sz="1800" dirty="0">
              <a:solidFill>
                <a:schemeClr val="bg1"/>
              </a:solidFill>
            </a:endParaRPr>
          </a:p>
          <a:p>
            <a:pPr marL="0" indent="0" algn="ctr">
              <a:buNone/>
            </a:pPr>
            <a:endParaRPr lang="en-US" dirty="0">
              <a:solidFill>
                <a:schemeClr val="bg1"/>
              </a:solidFill>
            </a:endParaRPr>
          </a:p>
        </p:txBody>
      </p:sp>
      <p:sp>
        <p:nvSpPr>
          <p:cNvPr id="4" name="Slide Number Placeholder 3">
            <a:extLst>
              <a:ext uri="{FF2B5EF4-FFF2-40B4-BE49-F238E27FC236}">
                <a16:creationId xmlns:a16="http://schemas.microsoft.com/office/drawing/2014/main" id="{1348950F-F93A-4D7D-8E73-C97F08FDC0C5}"/>
              </a:ext>
            </a:extLst>
          </p:cNvPr>
          <p:cNvSpPr>
            <a:spLocks noGrp="1"/>
          </p:cNvSpPr>
          <p:nvPr>
            <p:ph type="sldNum" idx="12"/>
          </p:nvPr>
        </p:nvSpPr>
        <p:spPr/>
        <p:txBody>
          <a:bodyPr/>
          <a:lstStyle/>
          <a:p>
            <a:fld id="{00000000-1234-1234-1234-123412341234}" type="slidenum">
              <a:rPr lang="en" smtClean="0"/>
              <a:pPr/>
              <a:t>28</a:t>
            </a:fld>
            <a:endParaRPr lang="en" dirty="0"/>
          </a:p>
        </p:txBody>
      </p:sp>
      <p:sp>
        <p:nvSpPr>
          <p:cNvPr id="11" name="Text Placeholder 2">
            <a:extLst>
              <a:ext uri="{FF2B5EF4-FFF2-40B4-BE49-F238E27FC236}">
                <a16:creationId xmlns:a16="http://schemas.microsoft.com/office/drawing/2014/main" id="{BCFEA8A5-DA27-4B86-BE20-DA4BAF1EB944}"/>
              </a:ext>
            </a:extLst>
          </p:cNvPr>
          <p:cNvSpPr txBox="1">
            <a:spLocks/>
          </p:cNvSpPr>
          <p:nvPr/>
        </p:nvSpPr>
        <p:spPr>
          <a:xfrm>
            <a:off x="1973219" y="964406"/>
            <a:ext cx="1600200" cy="3200400"/>
          </a:xfrm>
          <a:prstGeom prst="rect">
            <a:avLst/>
          </a:prstGeom>
          <a:solidFill>
            <a:schemeClr val="accent6">
              <a:lumMod val="75000"/>
            </a:schemeClr>
          </a:solidFill>
          <a:ln w="12700">
            <a:solidFill>
              <a:schemeClr val="dk1">
                <a:shade val="95000"/>
                <a:satMod val="105000"/>
              </a:schemeClr>
            </a:solidFill>
          </a:ln>
        </p:spPr>
        <p:txBody>
          <a:bodyPr lIns="91425" tIns="91425" rIns="91425" bIns="91425" anchor="t" anchorCtr="0"/>
          <a:lstStyle>
            <a:defPPr marR="0" lvl="0" algn="l" rtl="0">
              <a:lnSpc>
                <a:spcPct val="100000"/>
              </a:lnSpc>
              <a:spcBef>
                <a:spcPts val="0"/>
              </a:spcBef>
              <a:spcAft>
                <a:spcPts val="0"/>
              </a:spcAft>
            </a:defPPr>
            <a:lvl1pPr marL="342904" marR="0" lvl="0" indent="-342904" algn="l" defTabSz="457206" rtl="0" eaLnBrk="1" hangingPunct="1">
              <a:lnSpc>
                <a:spcPct val="115000"/>
              </a:lnSpc>
              <a:spcBef>
                <a:spcPts val="0"/>
              </a:spcBef>
              <a:spcAft>
                <a:spcPts val="1600"/>
              </a:spcAft>
              <a:buClr>
                <a:schemeClr val="dk2"/>
              </a:buClr>
              <a:buSzPct val="100000"/>
              <a:buFont typeface="Arial" charset="0"/>
              <a:buChar char="•"/>
              <a:tabLst>
                <a:tab pos="457206" algn="l"/>
              </a:tabLst>
              <a:defRPr sz="2400" b="0" i="0" u="none" strike="noStrike" cap="none">
                <a:solidFill>
                  <a:schemeClr val="accent3">
                    <a:lumMod val="50000"/>
                  </a:schemeClr>
                </a:solidFill>
                <a:latin typeface="Arial"/>
                <a:ea typeface="Arial"/>
                <a:cs typeface="Arial"/>
                <a:sym typeface="Arial"/>
              </a:defRPr>
            </a:lvl1pPr>
            <a:lvl2pPr marR="0" lvl="1" algn="l" rtl="0" eaLnBrk="1" hangingPunct="1">
              <a:lnSpc>
                <a:spcPct val="115000"/>
              </a:lnSpc>
              <a:spcBef>
                <a:spcPts val="0"/>
              </a:spcBef>
              <a:spcAft>
                <a:spcPts val="1600"/>
              </a:spcAft>
              <a:buClr>
                <a:schemeClr val="dk2"/>
              </a:buClr>
              <a:buNone/>
              <a:defRPr sz="1401" b="0" i="0" u="none" strike="noStrike" cap="none">
                <a:solidFill>
                  <a:schemeClr val="accent3">
                    <a:lumMod val="50000"/>
                  </a:schemeClr>
                </a:solidFill>
                <a:latin typeface="Arial"/>
                <a:ea typeface="Arial"/>
                <a:cs typeface="Arial"/>
                <a:sym typeface="Arial"/>
              </a:defRPr>
            </a:lvl2pPr>
            <a:lvl3pPr marR="0" lvl="2" algn="l" rtl="0" eaLnBrk="1" hangingPunct="1">
              <a:lnSpc>
                <a:spcPct val="115000"/>
              </a:lnSpc>
              <a:spcBef>
                <a:spcPts val="0"/>
              </a:spcBef>
              <a:spcAft>
                <a:spcPts val="1600"/>
              </a:spcAft>
              <a:buClr>
                <a:schemeClr val="dk2"/>
              </a:buClr>
              <a:buNone/>
              <a:defRPr sz="1401" b="0" i="0" u="none" strike="noStrike" cap="none">
                <a:solidFill>
                  <a:schemeClr val="accent3">
                    <a:lumMod val="50000"/>
                  </a:schemeClr>
                </a:solidFill>
                <a:latin typeface="Arial"/>
                <a:ea typeface="Arial"/>
                <a:cs typeface="Arial"/>
                <a:sym typeface="Arial"/>
              </a:defRPr>
            </a:lvl3pPr>
            <a:lvl4pPr marR="0" lvl="3" algn="l" rtl="0" eaLnBrk="1" hangingPunct="1">
              <a:lnSpc>
                <a:spcPct val="115000"/>
              </a:lnSpc>
              <a:spcBef>
                <a:spcPts val="0"/>
              </a:spcBef>
              <a:spcAft>
                <a:spcPts val="1600"/>
              </a:spcAft>
              <a:buClr>
                <a:schemeClr val="dk2"/>
              </a:buClr>
              <a:buNone/>
              <a:defRPr sz="1401" b="0" i="0" u="none" strike="noStrike" cap="none">
                <a:solidFill>
                  <a:schemeClr val="accent3">
                    <a:lumMod val="50000"/>
                  </a:schemeClr>
                </a:solidFill>
                <a:latin typeface="Arial"/>
                <a:ea typeface="Arial"/>
                <a:cs typeface="Arial"/>
                <a:sym typeface="Arial"/>
              </a:defRPr>
            </a:lvl4pPr>
            <a:lvl5pPr marR="0" lvl="4" algn="l" rtl="0" eaLnBrk="1" hangingPunct="1">
              <a:lnSpc>
                <a:spcPct val="115000"/>
              </a:lnSpc>
              <a:spcBef>
                <a:spcPts val="0"/>
              </a:spcBef>
              <a:spcAft>
                <a:spcPts val="1600"/>
              </a:spcAft>
              <a:buClr>
                <a:schemeClr val="dk2"/>
              </a:buClr>
              <a:buNone/>
              <a:defRPr sz="1401" b="0" i="0" u="none" strike="noStrike" cap="none">
                <a:solidFill>
                  <a:schemeClr val="accent3">
                    <a:lumMod val="50000"/>
                  </a:schemeClr>
                </a:solidFill>
                <a:latin typeface="Arial"/>
                <a:ea typeface="Arial"/>
                <a:cs typeface="Arial"/>
                <a:sym typeface="Arial"/>
              </a:defRPr>
            </a:lvl5pPr>
            <a:lvl6pPr marR="0" lvl="5" algn="l" rtl="0" eaLnBrk="1" hangingPunct="1">
              <a:lnSpc>
                <a:spcPct val="115000"/>
              </a:lnSpc>
              <a:spcBef>
                <a:spcPts val="0"/>
              </a:spcBef>
              <a:spcAft>
                <a:spcPts val="1600"/>
              </a:spcAft>
              <a:buClr>
                <a:schemeClr val="dk2"/>
              </a:buClr>
              <a:buNone/>
              <a:defRPr sz="1401" b="0" i="0" u="none" strike="noStrike" cap="none">
                <a:solidFill>
                  <a:schemeClr val="dk2"/>
                </a:solidFill>
                <a:latin typeface="Arial"/>
                <a:ea typeface="Arial"/>
                <a:cs typeface="Arial"/>
                <a:sym typeface="Arial"/>
              </a:defRPr>
            </a:lvl6pPr>
            <a:lvl7pPr marR="0" lvl="6" algn="l" rtl="0" eaLnBrk="1" hangingPunct="1">
              <a:lnSpc>
                <a:spcPct val="115000"/>
              </a:lnSpc>
              <a:spcBef>
                <a:spcPts val="0"/>
              </a:spcBef>
              <a:spcAft>
                <a:spcPts val="1600"/>
              </a:spcAft>
              <a:buClr>
                <a:schemeClr val="dk2"/>
              </a:buClr>
              <a:buNone/>
              <a:defRPr sz="1401" b="0" i="0" u="none" strike="noStrike" cap="none">
                <a:solidFill>
                  <a:schemeClr val="dk2"/>
                </a:solidFill>
                <a:latin typeface="Arial"/>
                <a:ea typeface="Arial"/>
                <a:cs typeface="Arial"/>
                <a:sym typeface="Arial"/>
              </a:defRPr>
            </a:lvl7pPr>
            <a:lvl8pPr marR="0" lvl="7" algn="l" rtl="0" eaLnBrk="1" hangingPunct="1">
              <a:lnSpc>
                <a:spcPct val="115000"/>
              </a:lnSpc>
              <a:spcBef>
                <a:spcPts val="0"/>
              </a:spcBef>
              <a:spcAft>
                <a:spcPts val="1600"/>
              </a:spcAft>
              <a:buClr>
                <a:schemeClr val="dk2"/>
              </a:buClr>
              <a:buNone/>
              <a:defRPr sz="1401" b="0" i="0" u="none" strike="noStrike" cap="none">
                <a:solidFill>
                  <a:schemeClr val="dk2"/>
                </a:solidFill>
                <a:latin typeface="Arial"/>
                <a:ea typeface="Arial"/>
                <a:cs typeface="Arial"/>
                <a:sym typeface="Arial"/>
              </a:defRPr>
            </a:lvl8pPr>
            <a:lvl9pPr marR="0" lvl="8" algn="l" rtl="0" eaLnBrk="1" hangingPunct="1">
              <a:lnSpc>
                <a:spcPct val="115000"/>
              </a:lnSpc>
              <a:spcBef>
                <a:spcPts val="0"/>
              </a:spcBef>
              <a:spcAft>
                <a:spcPts val="1600"/>
              </a:spcAft>
              <a:buClr>
                <a:schemeClr val="dk2"/>
              </a:buClr>
              <a:buNone/>
              <a:defRPr sz="1401" b="0" i="0" u="none" strike="noStrike" cap="none">
                <a:solidFill>
                  <a:schemeClr val="dk2"/>
                </a:solidFill>
                <a:latin typeface="Arial"/>
                <a:ea typeface="Arial"/>
                <a:cs typeface="Arial"/>
                <a:sym typeface="Arial"/>
              </a:defRPr>
            </a:lvl9pPr>
          </a:lstStyle>
          <a:p>
            <a:pPr marL="0" indent="0">
              <a:lnSpc>
                <a:spcPct val="100000"/>
              </a:lnSpc>
              <a:spcAft>
                <a:spcPts val="1200"/>
              </a:spcAft>
              <a:buFont typeface="Arial" charset="0"/>
              <a:buNone/>
            </a:pPr>
            <a:r>
              <a:rPr lang="en-US" sz="1800" u="sng" dirty="0">
                <a:solidFill>
                  <a:schemeClr val="bg1"/>
                </a:solidFill>
              </a:rPr>
              <a:t>Numerator</a:t>
            </a:r>
            <a:r>
              <a:rPr lang="en-US" sz="1800" dirty="0">
                <a:solidFill>
                  <a:schemeClr val="bg1"/>
                </a:solidFill>
              </a:rPr>
              <a:t>:</a:t>
            </a:r>
          </a:p>
          <a:p>
            <a:pPr marL="0" indent="0">
              <a:lnSpc>
                <a:spcPct val="100000"/>
              </a:lnSpc>
              <a:spcAft>
                <a:spcPts val="0"/>
              </a:spcAft>
              <a:buFont typeface="Arial" charset="0"/>
              <a:buNone/>
            </a:pPr>
            <a:r>
              <a:rPr lang="en-US" sz="1800" dirty="0">
                <a:solidFill>
                  <a:schemeClr val="bg1"/>
                </a:solidFill>
              </a:rPr>
              <a:t>All students meeting ACT benchmarks (18 in English or 22 in Reading; 22 in Math)</a:t>
            </a:r>
          </a:p>
          <a:p>
            <a:pPr marL="0" indent="0" algn="ctr">
              <a:buFont typeface="Arial" charset="0"/>
              <a:buNone/>
            </a:pPr>
            <a:endParaRPr lang="en-US" dirty="0">
              <a:solidFill>
                <a:schemeClr val="bg1"/>
              </a:solidFill>
            </a:endParaRPr>
          </a:p>
        </p:txBody>
      </p:sp>
      <p:sp>
        <p:nvSpPr>
          <p:cNvPr id="15" name="Text Placeholder 2">
            <a:extLst>
              <a:ext uri="{FF2B5EF4-FFF2-40B4-BE49-F238E27FC236}">
                <a16:creationId xmlns:a16="http://schemas.microsoft.com/office/drawing/2014/main" id="{9460DABC-18FB-43D7-AAA7-425D0EB2CE6F}"/>
              </a:ext>
            </a:extLst>
          </p:cNvPr>
          <p:cNvSpPr txBox="1">
            <a:spLocks/>
          </p:cNvSpPr>
          <p:nvPr/>
        </p:nvSpPr>
        <p:spPr>
          <a:xfrm>
            <a:off x="3771900" y="962818"/>
            <a:ext cx="1690050" cy="3200400"/>
          </a:xfrm>
          <a:prstGeom prst="rect">
            <a:avLst/>
          </a:prstGeom>
          <a:solidFill>
            <a:schemeClr val="accent6">
              <a:lumMod val="75000"/>
            </a:schemeClr>
          </a:solidFill>
          <a:ln w="12700">
            <a:solidFill>
              <a:schemeClr val="dk1">
                <a:shade val="95000"/>
                <a:satMod val="105000"/>
              </a:schemeClr>
            </a:solidFill>
          </a:ln>
        </p:spPr>
        <p:txBody>
          <a:bodyPr lIns="91425" tIns="91425" rIns="91425" bIns="91425" anchor="t" anchorCtr="0"/>
          <a:lstStyle>
            <a:defPPr marR="0" lvl="0" algn="l" rtl="0">
              <a:lnSpc>
                <a:spcPct val="100000"/>
              </a:lnSpc>
              <a:spcBef>
                <a:spcPts val="0"/>
              </a:spcBef>
              <a:spcAft>
                <a:spcPts val="0"/>
              </a:spcAft>
            </a:defPPr>
            <a:lvl1pPr marL="342904" marR="0" lvl="0" indent="-342904" algn="l" defTabSz="457206" rtl="0" eaLnBrk="1" hangingPunct="1">
              <a:lnSpc>
                <a:spcPct val="115000"/>
              </a:lnSpc>
              <a:spcBef>
                <a:spcPts val="0"/>
              </a:spcBef>
              <a:spcAft>
                <a:spcPts val="1600"/>
              </a:spcAft>
              <a:buClr>
                <a:schemeClr val="dk2"/>
              </a:buClr>
              <a:buSzPct val="100000"/>
              <a:buFont typeface="Arial" charset="0"/>
              <a:buChar char="•"/>
              <a:tabLst>
                <a:tab pos="457206" algn="l"/>
              </a:tabLst>
              <a:defRPr sz="2400" b="0" i="0" u="none" strike="noStrike" cap="none">
                <a:solidFill>
                  <a:schemeClr val="accent3">
                    <a:lumMod val="50000"/>
                  </a:schemeClr>
                </a:solidFill>
                <a:latin typeface="Arial"/>
                <a:ea typeface="Arial"/>
                <a:cs typeface="Arial"/>
                <a:sym typeface="Arial"/>
              </a:defRPr>
            </a:lvl1pPr>
            <a:lvl2pPr marR="0" lvl="1" algn="l" rtl="0" eaLnBrk="1" hangingPunct="1">
              <a:lnSpc>
                <a:spcPct val="115000"/>
              </a:lnSpc>
              <a:spcBef>
                <a:spcPts val="0"/>
              </a:spcBef>
              <a:spcAft>
                <a:spcPts val="1600"/>
              </a:spcAft>
              <a:buClr>
                <a:schemeClr val="dk2"/>
              </a:buClr>
              <a:buNone/>
              <a:defRPr sz="1401" b="0" i="0" u="none" strike="noStrike" cap="none">
                <a:solidFill>
                  <a:schemeClr val="accent3">
                    <a:lumMod val="50000"/>
                  </a:schemeClr>
                </a:solidFill>
                <a:latin typeface="Arial"/>
                <a:ea typeface="Arial"/>
                <a:cs typeface="Arial"/>
                <a:sym typeface="Arial"/>
              </a:defRPr>
            </a:lvl2pPr>
            <a:lvl3pPr marR="0" lvl="2" algn="l" rtl="0" eaLnBrk="1" hangingPunct="1">
              <a:lnSpc>
                <a:spcPct val="115000"/>
              </a:lnSpc>
              <a:spcBef>
                <a:spcPts val="0"/>
              </a:spcBef>
              <a:spcAft>
                <a:spcPts val="1600"/>
              </a:spcAft>
              <a:buClr>
                <a:schemeClr val="dk2"/>
              </a:buClr>
              <a:buNone/>
              <a:defRPr sz="1401" b="0" i="0" u="none" strike="noStrike" cap="none">
                <a:solidFill>
                  <a:schemeClr val="accent3">
                    <a:lumMod val="50000"/>
                  </a:schemeClr>
                </a:solidFill>
                <a:latin typeface="Arial"/>
                <a:ea typeface="Arial"/>
                <a:cs typeface="Arial"/>
                <a:sym typeface="Arial"/>
              </a:defRPr>
            </a:lvl3pPr>
            <a:lvl4pPr marR="0" lvl="3" algn="l" rtl="0" eaLnBrk="1" hangingPunct="1">
              <a:lnSpc>
                <a:spcPct val="115000"/>
              </a:lnSpc>
              <a:spcBef>
                <a:spcPts val="0"/>
              </a:spcBef>
              <a:spcAft>
                <a:spcPts val="1600"/>
              </a:spcAft>
              <a:buClr>
                <a:schemeClr val="dk2"/>
              </a:buClr>
              <a:buNone/>
              <a:defRPr sz="1401" b="0" i="0" u="none" strike="noStrike" cap="none">
                <a:solidFill>
                  <a:schemeClr val="accent3">
                    <a:lumMod val="50000"/>
                  </a:schemeClr>
                </a:solidFill>
                <a:latin typeface="Arial"/>
                <a:ea typeface="Arial"/>
                <a:cs typeface="Arial"/>
                <a:sym typeface="Arial"/>
              </a:defRPr>
            </a:lvl4pPr>
            <a:lvl5pPr marR="0" lvl="4" algn="l" rtl="0" eaLnBrk="1" hangingPunct="1">
              <a:lnSpc>
                <a:spcPct val="115000"/>
              </a:lnSpc>
              <a:spcBef>
                <a:spcPts val="0"/>
              </a:spcBef>
              <a:spcAft>
                <a:spcPts val="1600"/>
              </a:spcAft>
              <a:buClr>
                <a:schemeClr val="dk2"/>
              </a:buClr>
              <a:buNone/>
              <a:defRPr sz="1401" b="0" i="0" u="none" strike="noStrike" cap="none">
                <a:solidFill>
                  <a:schemeClr val="accent3">
                    <a:lumMod val="50000"/>
                  </a:schemeClr>
                </a:solidFill>
                <a:latin typeface="Arial"/>
                <a:ea typeface="Arial"/>
                <a:cs typeface="Arial"/>
                <a:sym typeface="Arial"/>
              </a:defRPr>
            </a:lvl5pPr>
            <a:lvl6pPr marR="0" lvl="5" algn="l" rtl="0" eaLnBrk="1" hangingPunct="1">
              <a:lnSpc>
                <a:spcPct val="115000"/>
              </a:lnSpc>
              <a:spcBef>
                <a:spcPts val="0"/>
              </a:spcBef>
              <a:spcAft>
                <a:spcPts val="1600"/>
              </a:spcAft>
              <a:buClr>
                <a:schemeClr val="dk2"/>
              </a:buClr>
              <a:buNone/>
              <a:defRPr sz="1401" b="0" i="0" u="none" strike="noStrike" cap="none">
                <a:solidFill>
                  <a:schemeClr val="dk2"/>
                </a:solidFill>
                <a:latin typeface="Arial"/>
                <a:ea typeface="Arial"/>
                <a:cs typeface="Arial"/>
                <a:sym typeface="Arial"/>
              </a:defRPr>
            </a:lvl6pPr>
            <a:lvl7pPr marR="0" lvl="6" algn="l" rtl="0" eaLnBrk="1" hangingPunct="1">
              <a:lnSpc>
                <a:spcPct val="115000"/>
              </a:lnSpc>
              <a:spcBef>
                <a:spcPts val="0"/>
              </a:spcBef>
              <a:spcAft>
                <a:spcPts val="1600"/>
              </a:spcAft>
              <a:buClr>
                <a:schemeClr val="dk2"/>
              </a:buClr>
              <a:buNone/>
              <a:defRPr sz="1401" b="0" i="0" u="none" strike="noStrike" cap="none">
                <a:solidFill>
                  <a:schemeClr val="dk2"/>
                </a:solidFill>
                <a:latin typeface="Arial"/>
                <a:ea typeface="Arial"/>
                <a:cs typeface="Arial"/>
                <a:sym typeface="Arial"/>
              </a:defRPr>
            </a:lvl7pPr>
            <a:lvl8pPr marR="0" lvl="7" algn="l" rtl="0" eaLnBrk="1" hangingPunct="1">
              <a:lnSpc>
                <a:spcPct val="115000"/>
              </a:lnSpc>
              <a:spcBef>
                <a:spcPts val="0"/>
              </a:spcBef>
              <a:spcAft>
                <a:spcPts val="1600"/>
              </a:spcAft>
              <a:buClr>
                <a:schemeClr val="dk2"/>
              </a:buClr>
              <a:buNone/>
              <a:defRPr sz="1401" b="0" i="0" u="none" strike="noStrike" cap="none">
                <a:solidFill>
                  <a:schemeClr val="dk2"/>
                </a:solidFill>
                <a:latin typeface="Arial"/>
                <a:ea typeface="Arial"/>
                <a:cs typeface="Arial"/>
                <a:sym typeface="Arial"/>
              </a:defRPr>
            </a:lvl8pPr>
            <a:lvl9pPr marR="0" lvl="8" algn="l" rtl="0" eaLnBrk="1" hangingPunct="1">
              <a:lnSpc>
                <a:spcPct val="115000"/>
              </a:lnSpc>
              <a:spcBef>
                <a:spcPts val="0"/>
              </a:spcBef>
              <a:spcAft>
                <a:spcPts val="1600"/>
              </a:spcAft>
              <a:buClr>
                <a:schemeClr val="dk2"/>
              </a:buClr>
              <a:buNone/>
              <a:defRPr sz="1401" b="0" i="0" u="none" strike="noStrike" cap="none">
                <a:solidFill>
                  <a:schemeClr val="dk2"/>
                </a:solidFill>
                <a:latin typeface="Arial"/>
                <a:ea typeface="Arial"/>
                <a:cs typeface="Arial"/>
                <a:sym typeface="Arial"/>
              </a:defRPr>
            </a:lvl9pPr>
          </a:lstStyle>
          <a:p>
            <a:pPr marL="0" indent="0">
              <a:lnSpc>
                <a:spcPct val="100000"/>
              </a:lnSpc>
              <a:spcAft>
                <a:spcPts val="1200"/>
              </a:spcAft>
              <a:buFont typeface="Arial" charset="0"/>
              <a:buNone/>
            </a:pPr>
            <a:r>
              <a:rPr lang="en-US" sz="1800" u="sng" dirty="0">
                <a:solidFill>
                  <a:schemeClr val="bg1"/>
                </a:solidFill>
              </a:rPr>
              <a:t>Denominator</a:t>
            </a:r>
            <a:r>
              <a:rPr lang="en-US" sz="1800" dirty="0">
                <a:solidFill>
                  <a:schemeClr val="bg1"/>
                </a:solidFill>
              </a:rPr>
              <a:t>:</a:t>
            </a:r>
          </a:p>
          <a:p>
            <a:pPr marL="0" indent="0">
              <a:lnSpc>
                <a:spcPct val="100000"/>
              </a:lnSpc>
              <a:spcAft>
                <a:spcPts val="0"/>
              </a:spcAft>
              <a:buFont typeface="Arial" charset="0"/>
              <a:buNone/>
            </a:pPr>
            <a:r>
              <a:rPr lang="en-US" sz="1800" dirty="0">
                <a:solidFill>
                  <a:schemeClr val="bg1"/>
                </a:solidFill>
              </a:rPr>
              <a:t>All students from Senior Snapshot who participated in ACT (both statewide and non-state administration)</a:t>
            </a:r>
          </a:p>
          <a:p>
            <a:pPr marL="0" indent="0" algn="ctr">
              <a:buFont typeface="Arial" charset="0"/>
              <a:buNone/>
            </a:pPr>
            <a:endParaRPr lang="en-US" dirty="0">
              <a:solidFill>
                <a:schemeClr val="bg1"/>
              </a:solidFill>
            </a:endParaRPr>
          </a:p>
        </p:txBody>
      </p:sp>
      <p:sp>
        <p:nvSpPr>
          <p:cNvPr id="16" name="Text Placeholder 2">
            <a:extLst>
              <a:ext uri="{FF2B5EF4-FFF2-40B4-BE49-F238E27FC236}">
                <a16:creationId xmlns:a16="http://schemas.microsoft.com/office/drawing/2014/main" id="{BF36AC9D-FF3A-4B54-954B-492A46A622B4}"/>
              </a:ext>
            </a:extLst>
          </p:cNvPr>
          <p:cNvSpPr txBox="1">
            <a:spLocks/>
          </p:cNvSpPr>
          <p:nvPr/>
        </p:nvSpPr>
        <p:spPr>
          <a:xfrm>
            <a:off x="5660431" y="965198"/>
            <a:ext cx="3072451" cy="3200400"/>
          </a:xfrm>
          <a:prstGeom prst="rect">
            <a:avLst/>
          </a:prstGeom>
          <a:solidFill>
            <a:schemeClr val="accent6">
              <a:lumMod val="20000"/>
              <a:lumOff val="80000"/>
            </a:schemeClr>
          </a:solidFill>
          <a:ln w="12700">
            <a:solidFill>
              <a:schemeClr val="dk1">
                <a:shade val="95000"/>
                <a:satMod val="105000"/>
              </a:schemeClr>
            </a:solidFill>
          </a:ln>
        </p:spPr>
        <p:txBody>
          <a:bodyPr lIns="91425" tIns="91425" rIns="91425" bIns="91425" anchor="t" anchorCtr="0"/>
          <a:lstStyle>
            <a:defPPr marR="0" lvl="0" algn="l" rtl="0">
              <a:lnSpc>
                <a:spcPct val="100000"/>
              </a:lnSpc>
              <a:spcBef>
                <a:spcPts val="0"/>
              </a:spcBef>
              <a:spcAft>
                <a:spcPts val="0"/>
              </a:spcAft>
            </a:defPPr>
            <a:lvl1pPr marL="342904" marR="0" lvl="0" indent="-342904" algn="l" defTabSz="457206" rtl="0" eaLnBrk="1" hangingPunct="1">
              <a:lnSpc>
                <a:spcPct val="115000"/>
              </a:lnSpc>
              <a:spcBef>
                <a:spcPts val="0"/>
              </a:spcBef>
              <a:spcAft>
                <a:spcPts val="1600"/>
              </a:spcAft>
              <a:buClr>
                <a:schemeClr val="dk2"/>
              </a:buClr>
              <a:buSzPct val="100000"/>
              <a:buFont typeface="Arial" charset="0"/>
              <a:buChar char="•"/>
              <a:tabLst>
                <a:tab pos="457206" algn="l"/>
              </a:tabLst>
              <a:defRPr sz="2400" b="0" i="0" u="none" strike="noStrike" cap="none">
                <a:solidFill>
                  <a:schemeClr val="accent3">
                    <a:lumMod val="50000"/>
                  </a:schemeClr>
                </a:solidFill>
                <a:latin typeface="Arial"/>
                <a:ea typeface="Arial"/>
                <a:cs typeface="Arial"/>
                <a:sym typeface="Arial"/>
              </a:defRPr>
            </a:lvl1pPr>
            <a:lvl2pPr marR="0" lvl="1" algn="l" rtl="0" eaLnBrk="1" hangingPunct="1">
              <a:lnSpc>
                <a:spcPct val="115000"/>
              </a:lnSpc>
              <a:spcBef>
                <a:spcPts val="0"/>
              </a:spcBef>
              <a:spcAft>
                <a:spcPts val="1600"/>
              </a:spcAft>
              <a:buClr>
                <a:schemeClr val="dk2"/>
              </a:buClr>
              <a:buNone/>
              <a:defRPr sz="1401" b="0" i="0" u="none" strike="noStrike" cap="none">
                <a:solidFill>
                  <a:schemeClr val="accent3">
                    <a:lumMod val="50000"/>
                  </a:schemeClr>
                </a:solidFill>
                <a:latin typeface="Arial"/>
                <a:ea typeface="Arial"/>
                <a:cs typeface="Arial"/>
                <a:sym typeface="Arial"/>
              </a:defRPr>
            </a:lvl2pPr>
            <a:lvl3pPr marR="0" lvl="2" algn="l" rtl="0" eaLnBrk="1" hangingPunct="1">
              <a:lnSpc>
                <a:spcPct val="115000"/>
              </a:lnSpc>
              <a:spcBef>
                <a:spcPts val="0"/>
              </a:spcBef>
              <a:spcAft>
                <a:spcPts val="1600"/>
              </a:spcAft>
              <a:buClr>
                <a:schemeClr val="dk2"/>
              </a:buClr>
              <a:buNone/>
              <a:defRPr sz="1401" b="0" i="0" u="none" strike="noStrike" cap="none">
                <a:solidFill>
                  <a:schemeClr val="accent3">
                    <a:lumMod val="50000"/>
                  </a:schemeClr>
                </a:solidFill>
                <a:latin typeface="Arial"/>
                <a:ea typeface="Arial"/>
                <a:cs typeface="Arial"/>
                <a:sym typeface="Arial"/>
              </a:defRPr>
            </a:lvl3pPr>
            <a:lvl4pPr marR="0" lvl="3" algn="l" rtl="0" eaLnBrk="1" hangingPunct="1">
              <a:lnSpc>
                <a:spcPct val="115000"/>
              </a:lnSpc>
              <a:spcBef>
                <a:spcPts val="0"/>
              </a:spcBef>
              <a:spcAft>
                <a:spcPts val="1600"/>
              </a:spcAft>
              <a:buClr>
                <a:schemeClr val="dk2"/>
              </a:buClr>
              <a:buNone/>
              <a:defRPr sz="1401" b="0" i="0" u="none" strike="noStrike" cap="none">
                <a:solidFill>
                  <a:schemeClr val="accent3">
                    <a:lumMod val="50000"/>
                  </a:schemeClr>
                </a:solidFill>
                <a:latin typeface="Arial"/>
                <a:ea typeface="Arial"/>
                <a:cs typeface="Arial"/>
                <a:sym typeface="Arial"/>
              </a:defRPr>
            </a:lvl4pPr>
            <a:lvl5pPr marR="0" lvl="4" algn="l" rtl="0" eaLnBrk="1" hangingPunct="1">
              <a:lnSpc>
                <a:spcPct val="115000"/>
              </a:lnSpc>
              <a:spcBef>
                <a:spcPts val="0"/>
              </a:spcBef>
              <a:spcAft>
                <a:spcPts val="1600"/>
              </a:spcAft>
              <a:buClr>
                <a:schemeClr val="dk2"/>
              </a:buClr>
              <a:buNone/>
              <a:defRPr sz="1401" b="0" i="0" u="none" strike="noStrike" cap="none">
                <a:solidFill>
                  <a:schemeClr val="accent3">
                    <a:lumMod val="50000"/>
                  </a:schemeClr>
                </a:solidFill>
                <a:latin typeface="Arial"/>
                <a:ea typeface="Arial"/>
                <a:cs typeface="Arial"/>
                <a:sym typeface="Arial"/>
              </a:defRPr>
            </a:lvl5pPr>
            <a:lvl6pPr marR="0" lvl="5" algn="l" rtl="0" eaLnBrk="1" hangingPunct="1">
              <a:lnSpc>
                <a:spcPct val="115000"/>
              </a:lnSpc>
              <a:spcBef>
                <a:spcPts val="0"/>
              </a:spcBef>
              <a:spcAft>
                <a:spcPts val="1600"/>
              </a:spcAft>
              <a:buClr>
                <a:schemeClr val="dk2"/>
              </a:buClr>
              <a:buNone/>
              <a:defRPr sz="1401" b="0" i="0" u="none" strike="noStrike" cap="none">
                <a:solidFill>
                  <a:schemeClr val="dk2"/>
                </a:solidFill>
                <a:latin typeface="Arial"/>
                <a:ea typeface="Arial"/>
                <a:cs typeface="Arial"/>
                <a:sym typeface="Arial"/>
              </a:defRPr>
            </a:lvl6pPr>
            <a:lvl7pPr marR="0" lvl="6" algn="l" rtl="0" eaLnBrk="1" hangingPunct="1">
              <a:lnSpc>
                <a:spcPct val="115000"/>
              </a:lnSpc>
              <a:spcBef>
                <a:spcPts val="0"/>
              </a:spcBef>
              <a:spcAft>
                <a:spcPts val="1600"/>
              </a:spcAft>
              <a:buClr>
                <a:schemeClr val="dk2"/>
              </a:buClr>
              <a:buNone/>
              <a:defRPr sz="1401" b="0" i="0" u="none" strike="noStrike" cap="none">
                <a:solidFill>
                  <a:schemeClr val="dk2"/>
                </a:solidFill>
                <a:latin typeface="Arial"/>
                <a:ea typeface="Arial"/>
                <a:cs typeface="Arial"/>
                <a:sym typeface="Arial"/>
              </a:defRPr>
            </a:lvl7pPr>
            <a:lvl8pPr marR="0" lvl="7" algn="l" rtl="0" eaLnBrk="1" hangingPunct="1">
              <a:lnSpc>
                <a:spcPct val="115000"/>
              </a:lnSpc>
              <a:spcBef>
                <a:spcPts val="0"/>
              </a:spcBef>
              <a:spcAft>
                <a:spcPts val="1600"/>
              </a:spcAft>
              <a:buClr>
                <a:schemeClr val="dk2"/>
              </a:buClr>
              <a:buNone/>
              <a:defRPr sz="1401" b="0" i="0" u="none" strike="noStrike" cap="none">
                <a:solidFill>
                  <a:schemeClr val="dk2"/>
                </a:solidFill>
                <a:latin typeface="Arial"/>
                <a:ea typeface="Arial"/>
                <a:cs typeface="Arial"/>
                <a:sym typeface="Arial"/>
              </a:defRPr>
            </a:lvl8pPr>
            <a:lvl9pPr marR="0" lvl="8" algn="l" rtl="0" eaLnBrk="1" hangingPunct="1">
              <a:lnSpc>
                <a:spcPct val="115000"/>
              </a:lnSpc>
              <a:spcBef>
                <a:spcPts val="0"/>
              </a:spcBef>
              <a:spcAft>
                <a:spcPts val="1600"/>
              </a:spcAft>
              <a:buClr>
                <a:schemeClr val="dk2"/>
              </a:buClr>
              <a:buNone/>
              <a:defRPr sz="1401" b="0" i="0" u="none" strike="noStrike" cap="none">
                <a:solidFill>
                  <a:schemeClr val="dk2"/>
                </a:solidFill>
                <a:latin typeface="Arial"/>
                <a:ea typeface="Arial"/>
                <a:cs typeface="Arial"/>
                <a:sym typeface="Arial"/>
              </a:defRPr>
            </a:lvl9pPr>
          </a:lstStyle>
          <a:p>
            <a:pPr marL="0" indent="0">
              <a:lnSpc>
                <a:spcPct val="100000"/>
              </a:lnSpc>
              <a:spcAft>
                <a:spcPts val="1200"/>
              </a:spcAft>
              <a:buFont typeface="Arial" charset="0"/>
              <a:buNone/>
            </a:pPr>
            <a:r>
              <a:rPr lang="en-US" sz="1800" u="sng" dirty="0">
                <a:solidFill>
                  <a:schemeClr val="tx1"/>
                </a:solidFill>
              </a:rPr>
              <a:t>Example</a:t>
            </a:r>
            <a:r>
              <a:rPr lang="en-US" sz="1800" dirty="0">
                <a:solidFill>
                  <a:schemeClr val="tx1"/>
                </a:solidFill>
              </a:rPr>
              <a:t>: School A has 40 students who participated in ACT; 34 met English/ Reading and 30 met Math benchmarks.</a:t>
            </a:r>
          </a:p>
          <a:p>
            <a:pPr marL="0" indent="0">
              <a:lnSpc>
                <a:spcPct val="100000"/>
              </a:lnSpc>
              <a:spcAft>
                <a:spcPts val="0"/>
              </a:spcAft>
              <a:buFont typeface="Arial" charset="0"/>
              <a:buNone/>
            </a:pPr>
            <a:r>
              <a:rPr lang="en-US" sz="1800" u="sng" dirty="0">
                <a:solidFill>
                  <a:schemeClr val="tx1"/>
                </a:solidFill>
              </a:rPr>
              <a:t>English/Reading (25 points)</a:t>
            </a:r>
            <a:r>
              <a:rPr lang="en-US" sz="1800" dirty="0">
                <a:solidFill>
                  <a:schemeClr val="tx1"/>
                </a:solidFill>
              </a:rPr>
              <a:t>:</a:t>
            </a:r>
          </a:p>
          <a:p>
            <a:pPr marL="0" indent="0" algn="ctr">
              <a:lnSpc>
                <a:spcPct val="100000"/>
              </a:lnSpc>
              <a:spcAft>
                <a:spcPts val="0"/>
              </a:spcAft>
              <a:buNone/>
            </a:pPr>
            <a:r>
              <a:rPr lang="en-US" sz="1800" dirty="0">
                <a:solidFill>
                  <a:schemeClr val="tx1"/>
                </a:solidFill>
              </a:rPr>
              <a:t>34 ÷ 40 = 0.85 x 25 = 21.25</a:t>
            </a:r>
          </a:p>
          <a:p>
            <a:pPr marL="0" indent="0">
              <a:lnSpc>
                <a:spcPct val="100000"/>
              </a:lnSpc>
              <a:spcAft>
                <a:spcPts val="0"/>
              </a:spcAft>
              <a:buFont typeface="Arial" charset="0"/>
              <a:buNone/>
            </a:pPr>
            <a:r>
              <a:rPr lang="en-US" sz="1800" u="sng" dirty="0">
                <a:solidFill>
                  <a:schemeClr val="tx1"/>
                </a:solidFill>
              </a:rPr>
              <a:t>Math (25 points)</a:t>
            </a:r>
            <a:r>
              <a:rPr lang="en-US" sz="1800" dirty="0">
                <a:solidFill>
                  <a:schemeClr val="tx1"/>
                </a:solidFill>
              </a:rPr>
              <a:t>:</a:t>
            </a:r>
          </a:p>
          <a:p>
            <a:pPr marL="0" indent="0" algn="ctr">
              <a:lnSpc>
                <a:spcPct val="100000"/>
              </a:lnSpc>
              <a:spcAft>
                <a:spcPts val="0"/>
              </a:spcAft>
              <a:buNone/>
            </a:pPr>
            <a:r>
              <a:rPr lang="en-US" sz="1800" dirty="0">
                <a:solidFill>
                  <a:schemeClr val="tx1"/>
                </a:solidFill>
              </a:rPr>
              <a:t>30 ÷ 40 = 0.75 x 25 = 18.75</a:t>
            </a:r>
          </a:p>
          <a:p>
            <a:pPr marL="0" indent="0" algn="ctr">
              <a:lnSpc>
                <a:spcPct val="100000"/>
              </a:lnSpc>
              <a:spcBef>
                <a:spcPts val="600"/>
              </a:spcBef>
              <a:spcAft>
                <a:spcPts val="0"/>
              </a:spcAft>
              <a:buFont typeface="Arial" charset="0"/>
              <a:buNone/>
            </a:pPr>
            <a:r>
              <a:rPr lang="en-US" sz="1800" dirty="0">
                <a:solidFill>
                  <a:schemeClr val="tx1"/>
                </a:solidFill>
              </a:rPr>
              <a:t>21.3 + 18.8 = 40 points total</a:t>
            </a:r>
          </a:p>
          <a:p>
            <a:pPr marL="0" indent="0" algn="ctr">
              <a:buFont typeface="Arial" charset="0"/>
              <a:buNone/>
            </a:pPr>
            <a:endParaRPr lang="en-US" dirty="0">
              <a:solidFill>
                <a:schemeClr val="tx1"/>
              </a:solidFill>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738693A9-E3A2-47EB-854B-72F9301DECBC}"/>
                  </a:ext>
                </a:extLst>
              </p:cNvPr>
              <p:cNvSpPr txBox="1"/>
              <p:nvPr/>
            </p:nvSpPr>
            <p:spPr>
              <a:xfrm>
                <a:off x="3354761" y="1854829"/>
                <a:ext cx="542925" cy="830997"/>
              </a:xfrm>
              <a:prstGeom prst="rect">
                <a:avLst/>
              </a:prstGeom>
              <a:noFill/>
            </p:spPr>
            <p:txBody>
              <a:bodyPr wrap="square" rtlCol="0" anchor="ctr" anchorCtr="0">
                <a:spAutoFit/>
              </a:bodyPr>
              <a:lstStyle/>
              <a:p>
                <a:pPr/>
                <a14:m>
                  <m:oMathPara xmlns:m="http://schemas.openxmlformats.org/officeDocument/2006/math">
                    <m:oMathParaPr>
                      <m:jc m:val="center"/>
                    </m:oMathParaPr>
                    <m:oMath xmlns:m="http://schemas.openxmlformats.org/officeDocument/2006/math">
                      <m:r>
                        <a:rPr lang="en-US" sz="4800" i="1" smtClean="0">
                          <a:solidFill>
                            <a:schemeClr val="accent4">
                              <a:lumMod val="75000"/>
                            </a:schemeClr>
                          </a:solidFill>
                          <a:latin typeface="Cambria Math" panose="02040503050406030204" pitchFamily="18" charset="0"/>
                          <a:ea typeface="Cambria Math" panose="02040503050406030204" pitchFamily="18" charset="0"/>
                        </a:rPr>
                        <m:t>÷</m:t>
                      </m:r>
                    </m:oMath>
                  </m:oMathPara>
                </a14:m>
                <a:endParaRPr lang="en-US" sz="4800" dirty="0">
                  <a:solidFill>
                    <a:schemeClr val="accent4">
                      <a:lumMod val="75000"/>
                    </a:schemeClr>
                  </a:solidFill>
                </a:endParaRPr>
              </a:p>
            </p:txBody>
          </p:sp>
        </mc:Choice>
        <mc:Fallback xmlns="">
          <p:sp>
            <p:nvSpPr>
              <p:cNvPr id="17" name="TextBox 16">
                <a:extLst>
                  <a:ext uri="{FF2B5EF4-FFF2-40B4-BE49-F238E27FC236}">
                    <a16:creationId xmlns:a16="http://schemas.microsoft.com/office/drawing/2014/main" id="{738693A9-E3A2-47EB-854B-72F9301DECBC}"/>
                  </a:ext>
                </a:extLst>
              </p:cNvPr>
              <p:cNvSpPr txBox="1">
                <a:spLocks noRot="1" noChangeAspect="1" noMove="1" noResize="1" noEditPoints="1" noAdjustHandles="1" noChangeArrowheads="1" noChangeShapeType="1" noTextEdit="1"/>
              </p:cNvSpPr>
              <p:nvPr/>
            </p:nvSpPr>
            <p:spPr>
              <a:xfrm>
                <a:off x="3354761" y="1854829"/>
                <a:ext cx="542925" cy="830997"/>
              </a:xfrm>
              <a:prstGeom prst="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3757470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BF4773-F7E1-864A-B743-20631362BC7D}"/>
              </a:ext>
            </a:extLst>
          </p:cNvPr>
          <p:cNvSpPr>
            <a:spLocks noGrp="1"/>
          </p:cNvSpPr>
          <p:nvPr>
            <p:ph type="body" sz="quarter" idx="13"/>
          </p:nvPr>
        </p:nvSpPr>
        <p:spPr/>
        <p:txBody>
          <a:bodyPr/>
          <a:lstStyle/>
          <a:p>
            <a:r>
              <a:rPr lang="en-US" dirty="0"/>
              <a:t>Potential Models</a:t>
            </a:r>
          </a:p>
        </p:txBody>
      </p:sp>
      <p:sp>
        <p:nvSpPr>
          <p:cNvPr id="3" name="Text Placeholder 2">
            <a:extLst>
              <a:ext uri="{FF2B5EF4-FFF2-40B4-BE49-F238E27FC236}">
                <a16:creationId xmlns:a16="http://schemas.microsoft.com/office/drawing/2014/main" id="{C16F0A40-DF8E-E349-9063-972D26AC6481}"/>
              </a:ext>
            </a:extLst>
          </p:cNvPr>
          <p:cNvSpPr>
            <a:spLocks noGrp="1"/>
          </p:cNvSpPr>
          <p:nvPr>
            <p:ph type="body" sz="quarter" idx="14"/>
          </p:nvPr>
        </p:nvSpPr>
        <p:spPr/>
        <p:txBody>
          <a:bodyPr/>
          <a:lstStyle/>
          <a:p>
            <a:r>
              <a:rPr lang="en-US" dirty="0"/>
              <a:t>Following are two *illustrative* models to help the committee discuss which approaches are more promising and why.  </a:t>
            </a:r>
          </a:p>
          <a:p>
            <a:r>
              <a:rPr lang="en-US" dirty="0"/>
              <a:t>There are many other potential approaches not illustrated.  </a:t>
            </a:r>
          </a:p>
          <a:p>
            <a:pPr marL="0" indent="0">
              <a:buNone/>
            </a:pPr>
            <a:endParaRPr lang="en-US" dirty="0"/>
          </a:p>
        </p:txBody>
      </p:sp>
      <p:sp>
        <p:nvSpPr>
          <p:cNvPr id="4" name="Slide Number Placeholder 3">
            <a:extLst>
              <a:ext uri="{FF2B5EF4-FFF2-40B4-BE49-F238E27FC236}">
                <a16:creationId xmlns:a16="http://schemas.microsoft.com/office/drawing/2014/main" id="{E5721852-5436-B641-BD74-5DCA4BB54FC7}"/>
              </a:ext>
            </a:extLst>
          </p:cNvPr>
          <p:cNvSpPr>
            <a:spLocks noGrp="1"/>
          </p:cNvSpPr>
          <p:nvPr>
            <p:ph type="sldNum" idx="12"/>
          </p:nvPr>
        </p:nvSpPr>
        <p:spPr/>
        <p:txBody>
          <a:bodyPr/>
          <a:lstStyle/>
          <a:p>
            <a:fld id="{00000000-1234-1234-1234-123412341234}" type="slidenum">
              <a:rPr lang="en" smtClean="0"/>
              <a:pPr/>
              <a:t>29</a:t>
            </a:fld>
            <a:endParaRPr lang="en" dirty="0"/>
          </a:p>
        </p:txBody>
      </p:sp>
    </p:spTree>
    <p:extLst>
      <p:ext uri="{BB962C8B-B14F-4D97-AF65-F5344CB8AC3E}">
        <p14:creationId xmlns:p14="http://schemas.microsoft.com/office/powerpoint/2010/main" val="12428860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mtClean="0"/>
              <a:pPr/>
              <a:t>3</a:t>
            </a:fld>
            <a:endParaRPr lang="en" dirty="0"/>
          </a:p>
        </p:txBody>
      </p:sp>
    </p:spTree>
    <p:extLst>
      <p:ext uri="{BB962C8B-B14F-4D97-AF65-F5344CB8AC3E}">
        <p14:creationId xmlns:p14="http://schemas.microsoft.com/office/powerpoint/2010/main" val="6223212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BF4773-F7E1-864A-B743-20631362BC7D}"/>
              </a:ext>
            </a:extLst>
          </p:cNvPr>
          <p:cNvSpPr>
            <a:spLocks noGrp="1"/>
          </p:cNvSpPr>
          <p:nvPr>
            <p:ph type="body" sz="quarter" idx="13"/>
          </p:nvPr>
        </p:nvSpPr>
        <p:spPr/>
        <p:txBody>
          <a:bodyPr/>
          <a:lstStyle/>
          <a:p>
            <a:r>
              <a:rPr lang="en-US" dirty="0"/>
              <a:t>Potential Models</a:t>
            </a:r>
          </a:p>
        </p:txBody>
      </p:sp>
      <p:sp>
        <p:nvSpPr>
          <p:cNvPr id="3" name="Text Placeholder 2">
            <a:extLst>
              <a:ext uri="{FF2B5EF4-FFF2-40B4-BE49-F238E27FC236}">
                <a16:creationId xmlns:a16="http://schemas.microsoft.com/office/drawing/2014/main" id="{C16F0A40-DF8E-E349-9063-972D26AC6481}"/>
              </a:ext>
            </a:extLst>
          </p:cNvPr>
          <p:cNvSpPr>
            <a:spLocks noGrp="1"/>
          </p:cNvSpPr>
          <p:nvPr>
            <p:ph type="body" sz="quarter" idx="14"/>
          </p:nvPr>
        </p:nvSpPr>
        <p:spPr/>
        <p:txBody>
          <a:bodyPr/>
          <a:lstStyle/>
          <a:p>
            <a:r>
              <a:rPr lang="en-US" dirty="0"/>
              <a:t>Option 1: Include Work Keys performance as a new component of college and career readiness</a:t>
            </a:r>
          </a:p>
          <a:p>
            <a:r>
              <a:rPr lang="en-US" dirty="0"/>
              <a:t>Option 2: Include diploma endorsement as a new component of college and career readiness</a:t>
            </a:r>
          </a:p>
        </p:txBody>
      </p:sp>
      <p:sp>
        <p:nvSpPr>
          <p:cNvPr id="4" name="Slide Number Placeholder 3">
            <a:extLst>
              <a:ext uri="{FF2B5EF4-FFF2-40B4-BE49-F238E27FC236}">
                <a16:creationId xmlns:a16="http://schemas.microsoft.com/office/drawing/2014/main" id="{E5721852-5436-B641-BD74-5DCA4BB54FC7}"/>
              </a:ext>
            </a:extLst>
          </p:cNvPr>
          <p:cNvSpPr>
            <a:spLocks noGrp="1"/>
          </p:cNvSpPr>
          <p:nvPr>
            <p:ph type="sldNum" idx="12"/>
          </p:nvPr>
        </p:nvSpPr>
        <p:spPr/>
        <p:txBody>
          <a:bodyPr/>
          <a:lstStyle/>
          <a:p>
            <a:fld id="{00000000-1234-1234-1234-123412341234}" type="slidenum">
              <a:rPr lang="en" smtClean="0"/>
              <a:pPr/>
              <a:t>30</a:t>
            </a:fld>
            <a:endParaRPr lang="en" dirty="0"/>
          </a:p>
        </p:txBody>
      </p:sp>
    </p:spTree>
    <p:extLst>
      <p:ext uri="{BB962C8B-B14F-4D97-AF65-F5344CB8AC3E}">
        <p14:creationId xmlns:p14="http://schemas.microsoft.com/office/powerpoint/2010/main" val="13701996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BF4773-F7E1-864A-B743-20631362BC7D}"/>
              </a:ext>
            </a:extLst>
          </p:cNvPr>
          <p:cNvSpPr>
            <a:spLocks noGrp="1"/>
          </p:cNvSpPr>
          <p:nvPr>
            <p:ph type="body" sz="quarter" idx="13"/>
          </p:nvPr>
        </p:nvSpPr>
        <p:spPr/>
        <p:txBody>
          <a:bodyPr/>
          <a:lstStyle/>
          <a:p>
            <a:r>
              <a:rPr lang="en-US" dirty="0"/>
              <a:t>Option 1</a:t>
            </a:r>
          </a:p>
        </p:txBody>
      </p:sp>
      <p:sp>
        <p:nvSpPr>
          <p:cNvPr id="3" name="Text Placeholder 2">
            <a:extLst>
              <a:ext uri="{FF2B5EF4-FFF2-40B4-BE49-F238E27FC236}">
                <a16:creationId xmlns:a16="http://schemas.microsoft.com/office/drawing/2014/main" id="{C16F0A40-DF8E-E349-9063-972D26AC6481}"/>
              </a:ext>
            </a:extLst>
          </p:cNvPr>
          <p:cNvSpPr>
            <a:spLocks noGrp="1"/>
          </p:cNvSpPr>
          <p:nvPr>
            <p:ph type="body" sz="quarter" idx="14"/>
          </p:nvPr>
        </p:nvSpPr>
        <p:spPr/>
        <p:txBody>
          <a:bodyPr/>
          <a:lstStyle/>
          <a:p>
            <a:r>
              <a:rPr lang="en-US" dirty="0"/>
              <a:t>Option 1: Work Keys as a new component of college and career readiness</a:t>
            </a:r>
          </a:p>
          <a:p>
            <a:pPr lvl="1"/>
            <a:r>
              <a:rPr lang="en-US" dirty="0"/>
              <a:t>Currently readiness is 50 points in the HS model, which is influenced by ACT score</a:t>
            </a:r>
          </a:p>
          <a:p>
            <a:pPr lvl="1"/>
            <a:r>
              <a:rPr lang="en-US" dirty="0"/>
              <a:t>Reduce points to 25 for ACT and award 25 for Work Keys</a:t>
            </a:r>
          </a:p>
          <a:p>
            <a:pPr lvl="1"/>
            <a:r>
              <a:rPr lang="en-US" dirty="0"/>
              <a:t>Select a benchmark for Work Keys that is comparable to ACT</a:t>
            </a:r>
          </a:p>
          <a:p>
            <a:pPr lvl="1"/>
            <a:r>
              <a:rPr lang="en-US" dirty="0"/>
              <a:t>The average of the ACT and Work Keys score = New College Readiness Score</a:t>
            </a:r>
          </a:p>
          <a:p>
            <a:pPr lvl="1"/>
            <a:endParaRPr lang="en-US" dirty="0"/>
          </a:p>
        </p:txBody>
      </p:sp>
      <p:sp>
        <p:nvSpPr>
          <p:cNvPr id="4" name="Slide Number Placeholder 3">
            <a:extLst>
              <a:ext uri="{FF2B5EF4-FFF2-40B4-BE49-F238E27FC236}">
                <a16:creationId xmlns:a16="http://schemas.microsoft.com/office/drawing/2014/main" id="{E5721852-5436-B641-BD74-5DCA4BB54FC7}"/>
              </a:ext>
            </a:extLst>
          </p:cNvPr>
          <p:cNvSpPr>
            <a:spLocks noGrp="1"/>
          </p:cNvSpPr>
          <p:nvPr>
            <p:ph type="sldNum" idx="12"/>
          </p:nvPr>
        </p:nvSpPr>
        <p:spPr/>
        <p:txBody>
          <a:bodyPr/>
          <a:lstStyle/>
          <a:p>
            <a:fld id="{00000000-1234-1234-1234-123412341234}" type="slidenum">
              <a:rPr lang="en" smtClean="0"/>
              <a:pPr/>
              <a:t>31</a:t>
            </a:fld>
            <a:endParaRPr lang="en" dirty="0"/>
          </a:p>
        </p:txBody>
      </p:sp>
    </p:spTree>
    <p:extLst>
      <p:ext uri="{BB962C8B-B14F-4D97-AF65-F5344CB8AC3E}">
        <p14:creationId xmlns:p14="http://schemas.microsoft.com/office/powerpoint/2010/main" val="4037959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BF4773-F7E1-864A-B743-20631362BC7D}"/>
              </a:ext>
            </a:extLst>
          </p:cNvPr>
          <p:cNvSpPr>
            <a:spLocks noGrp="1"/>
          </p:cNvSpPr>
          <p:nvPr>
            <p:ph type="body" sz="quarter" idx="13"/>
          </p:nvPr>
        </p:nvSpPr>
        <p:spPr/>
        <p:txBody>
          <a:bodyPr/>
          <a:lstStyle/>
          <a:p>
            <a:r>
              <a:rPr lang="en-US" dirty="0"/>
              <a:t>Option 2</a:t>
            </a:r>
          </a:p>
        </p:txBody>
      </p:sp>
      <p:sp>
        <p:nvSpPr>
          <p:cNvPr id="3" name="Text Placeholder 2">
            <a:extLst>
              <a:ext uri="{FF2B5EF4-FFF2-40B4-BE49-F238E27FC236}">
                <a16:creationId xmlns:a16="http://schemas.microsoft.com/office/drawing/2014/main" id="{C16F0A40-DF8E-E349-9063-972D26AC6481}"/>
              </a:ext>
            </a:extLst>
          </p:cNvPr>
          <p:cNvSpPr>
            <a:spLocks noGrp="1"/>
          </p:cNvSpPr>
          <p:nvPr>
            <p:ph type="body" sz="quarter" idx="14"/>
          </p:nvPr>
        </p:nvSpPr>
        <p:spPr>
          <a:xfrm>
            <a:off x="424542" y="688182"/>
            <a:ext cx="8294915" cy="2362200"/>
          </a:xfrm>
        </p:spPr>
        <p:txBody>
          <a:bodyPr/>
          <a:lstStyle/>
          <a:p>
            <a:r>
              <a:rPr lang="en-US" dirty="0"/>
              <a:t>Option 2: Diploma endorsement as a new component of college and career readiness</a:t>
            </a:r>
          </a:p>
          <a:p>
            <a:pPr lvl="1"/>
            <a:r>
              <a:rPr lang="en-US" dirty="0"/>
              <a:t>Award a full point for all student receiving any type of endorsement </a:t>
            </a:r>
          </a:p>
          <a:p>
            <a:pPr lvl="1"/>
            <a:r>
              <a:rPr lang="en-US" dirty="0"/>
              <a:t>Award 1.25 points for all students receiving a distinguished endorsement.</a:t>
            </a:r>
          </a:p>
          <a:p>
            <a:pPr lvl="1"/>
            <a:r>
              <a:rPr lang="en-US" dirty="0"/>
              <a:t>Calculate as a percentage and include as 25 points in the model.</a:t>
            </a:r>
          </a:p>
          <a:p>
            <a:pPr lvl="1"/>
            <a:r>
              <a:rPr lang="en-US" dirty="0"/>
              <a:t>Illustration with 10 students:</a:t>
            </a:r>
          </a:p>
          <a:p>
            <a:pPr lvl="1"/>
            <a:endParaRPr lang="en-US" dirty="0"/>
          </a:p>
        </p:txBody>
      </p:sp>
      <p:sp>
        <p:nvSpPr>
          <p:cNvPr id="4" name="Slide Number Placeholder 3">
            <a:extLst>
              <a:ext uri="{FF2B5EF4-FFF2-40B4-BE49-F238E27FC236}">
                <a16:creationId xmlns:a16="http://schemas.microsoft.com/office/drawing/2014/main" id="{E5721852-5436-B641-BD74-5DCA4BB54FC7}"/>
              </a:ext>
            </a:extLst>
          </p:cNvPr>
          <p:cNvSpPr>
            <a:spLocks noGrp="1"/>
          </p:cNvSpPr>
          <p:nvPr>
            <p:ph type="sldNum" idx="12"/>
          </p:nvPr>
        </p:nvSpPr>
        <p:spPr/>
        <p:txBody>
          <a:bodyPr/>
          <a:lstStyle/>
          <a:p>
            <a:fld id="{00000000-1234-1234-1234-123412341234}" type="slidenum">
              <a:rPr lang="en" smtClean="0"/>
              <a:pPr/>
              <a:t>32</a:t>
            </a:fld>
            <a:endParaRPr lang="en" dirty="0"/>
          </a:p>
        </p:txBody>
      </p:sp>
      <p:graphicFrame>
        <p:nvGraphicFramePr>
          <p:cNvPr id="5" name="Table 4">
            <a:extLst>
              <a:ext uri="{FF2B5EF4-FFF2-40B4-BE49-F238E27FC236}">
                <a16:creationId xmlns:a16="http://schemas.microsoft.com/office/drawing/2014/main" id="{DF59BD59-DCC6-1041-A1B3-D949C147124B}"/>
              </a:ext>
            </a:extLst>
          </p:cNvPr>
          <p:cNvGraphicFramePr>
            <a:graphicFrameLocks noGrp="1"/>
          </p:cNvGraphicFramePr>
          <p:nvPr>
            <p:extLst>
              <p:ext uri="{D42A27DB-BD31-4B8C-83A1-F6EECF244321}">
                <p14:modId xmlns:p14="http://schemas.microsoft.com/office/powerpoint/2010/main" val="3717797329"/>
              </p:ext>
            </p:extLst>
          </p:nvPr>
        </p:nvGraphicFramePr>
        <p:xfrm>
          <a:off x="3328986" y="3142290"/>
          <a:ext cx="4786314" cy="1742490"/>
        </p:xfrm>
        <a:graphic>
          <a:graphicData uri="http://schemas.openxmlformats.org/drawingml/2006/table">
            <a:tbl>
              <a:tblPr firstRow="1" bandRow="1">
                <a:tableStyleId>{93296810-A885-4BE3-A3E7-6D5BEEA58F35}</a:tableStyleId>
              </a:tblPr>
              <a:tblGrid>
                <a:gridCol w="1595438">
                  <a:extLst>
                    <a:ext uri="{9D8B030D-6E8A-4147-A177-3AD203B41FA5}">
                      <a16:colId xmlns:a16="http://schemas.microsoft.com/office/drawing/2014/main" val="2486326687"/>
                    </a:ext>
                  </a:extLst>
                </a:gridCol>
                <a:gridCol w="1595438">
                  <a:extLst>
                    <a:ext uri="{9D8B030D-6E8A-4147-A177-3AD203B41FA5}">
                      <a16:colId xmlns:a16="http://schemas.microsoft.com/office/drawing/2014/main" val="214007777"/>
                    </a:ext>
                  </a:extLst>
                </a:gridCol>
                <a:gridCol w="1595438">
                  <a:extLst>
                    <a:ext uri="{9D8B030D-6E8A-4147-A177-3AD203B41FA5}">
                      <a16:colId xmlns:a16="http://schemas.microsoft.com/office/drawing/2014/main" val="1995938681"/>
                    </a:ext>
                  </a:extLst>
                </a:gridCol>
              </a:tblGrid>
              <a:tr h="348498">
                <a:tc>
                  <a:txBody>
                    <a:bodyPr/>
                    <a:lstStyle/>
                    <a:p>
                      <a:r>
                        <a:rPr lang="en-US" dirty="0"/>
                        <a:t>Category </a:t>
                      </a:r>
                    </a:p>
                  </a:txBody>
                  <a:tcPr/>
                </a:tc>
                <a:tc>
                  <a:txBody>
                    <a:bodyPr/>
                    <a:lstStyle/>
                    <a:p>
                      <a:r>
                        <a:rPr lang="en-US" dirty="0"/>
                        <a:t># of Students</a:t>
                      </a:r>
                    </a:p>
                  </a:txBody>
                  <a:tcPr/>
                </a:tc>
                <a:tc>
                  <a:txBody>
                    <a:bodyPr/>
                    <a:lstStyle/>
                    <a:p>
                      <a:r>
                        <a:rPr lang="en-US" dirty="0"/>
                        <a:t>Points</a:t>
                      </a:r>
                    </a:p>
                  </a:txBody>
                  <a:tcPr/>
                </a:tc>
                <a:extLst>
                  <a:ext uri="{0D108BD9-81ED-4DB2-BD59-A6C34878D82A}">
                    <a16:rowId xmlns:a16="http://schemas.microsoft.com/office/drawing/2014/main" val="2852025333"/>
                  </a:ext>
                </a:extLst>
              </a:tr>
              <a:tr h="348498">
                <a:tc>
                  <a:txBody>
                    <a:bodyPr/>
                    <a:lstStyle/>
                    <a:p>
                      <a:r>
                        <a:rPr lang="en-US" dirty="0"/>
                        <a:t>No endorsement</a:t>
                      </a:r>
                    </a:p>
                  </a:txBody>
                  <a:tcPr/>
                </a:tc>
                <a:tc>
                  <a:txBody>
                    <a:bodyPr/>
                    <a:lstStyle/>
                    <a:p>
                      <a:r>
                        <a:rPr lang="en-US" dirty="0"/>
                        <a:t>2</a:t>
                      </a:r>
                    </a:p>
                  </a:txBody>
                  <a:tcPr/>
                </a:tc>
                <a:tc>
                  <a:txBody>
                    <a:bodyPr/>
                    <a:lstStyle/>
                    <a:p>
                      <a:r>
                        <a:rPr lang="en-US" dirty="0"/>
                        <a:t>0</a:t>
                      </a:r>
                    </a:p>
                  </a:txBody>
                  <a:tcPr/>
                </a:tc>
                <a:extLst>
                  <a:ext uri="{0D108BD9-81ED-4DB2-BD59-A6C34878D82A}">
                    <a16:rowId xmlns:a16="http://schemas.microsoft.com/office/drawing/2014/main" val="2099536912"/>
                  </a:ext>
                </a:extLst>
              </a:tr>
              <a:tr h="348498">
                <a:tc>
                  <a:txBody>
                    <a:bodyPr/>
                    <a:lstStyle/>
                    <a:p>
                      <a:r>
                        <a:rPr lang="en-US" dirty="0"/>
                        <a:t>Endorsement</a:t>
                      </a:r>
                    </a:p>
                  </a:txBody>
                  <a:tcPr/>
                </a:tc>
                <a:tc>
                  <a:txBody>
                    <a:bodyPr/>
                    <a:lstStyle/>
                    <a:p>
                      <a:r>
                        <a:rPr lang="en-US" dirty="0"/>
                        <a:t>7</a:t>
                      </a:r>
                    </a:p>
                  </a:txBody>
                  <a:tcPr/>
                </a:tc>
                <a:tc>
                  <a:txBody>
                    <a:bodyPr/>
                    <a:lstStyle/>
                    <a:p>
                      <a:r>
                        <a:rPr lang="en-US" dirty="0"/>
                        <a:t>7</a:t>
                      </a:r>
                    </a:p>
                  </a:txBody>
                  <a:tcPr/>
                </a:tc>
                <a:extLst>
                  <a:ext uri="{0D108BD9-81ED-4DB2-BD59-A6C34878D82A}">
                    <a16:rowId xmlns:a16="http://schemas.microsoft.com/office/drawing/2014/main" val="2280124371"/>
                  </a:ext>
                </a:extLst>
              </a:tr>
              <a:tr h="348498">
                <a:tc>
                  <a:txBody>
                    <a:bodyPr/>
                    <a:lstStyle/>
                    <a:p>
                      <a:r>
                        <a:rPr lang="en-US" dirty="0"/>
                        <a:t>Distinguished</a:t>
                      </a:r>
                    </a:p>
                  </a:txBody>
                  <a:tcPr/>
                </a:tc>
                <a:tc>
                  <a:txBody>
                    <a:bodyPr/>
                    <a:lstStyle/>
                    <a:p>
                      <a:r>
                        <a:rPr lang="en-US" dirty="0"/>
                        <a:t>1</a:t>
                      </a:r>
                    </a:p>
                  </a:txBody>
                  <a:tcPr/>
                </a:tc>
                <a:tc>
                  <a:txBody>
                    <a:bodyPr/>
                    <a:lstStyle/>
                    <a:p>
                      <a:r>
                        <a:rPr lang="en-US" dirty="0"/>
                        <a:t>1.25</a:t>
                      </a:r>
                    </a:p>
                  </a:txBody>
                  <a:tcPr/>
                </a:tc>
                <a:extLst>
                  <a:ext uri="{0D108BD9-81ED-4DB2-BD59-A6C34878D82A}">
                    <a16:rowId xmlns:a16="http://schemas.microsoft.com/office/drawing/2014/main" val="1921801932"/>
                  </a:ext>
                </a:extLst>
              </a:tr>
              <a:tr h="348498">
                <a:tc gridSpan="3">
                  <a:txBody>
                    <a:bodyPr/>
                    <a:lstStyle/>
                    <a:p>
                      <a:r>
                        <a:rPr lang="en-US" dirty="0"/>
                        <a:t>Total: 8.25 / 10 = .825.  25 x .825= </a:t>
                      </a:r>
                      <a:r>
                        <a:rPr lang="en-US" dirty="0">
                          <a:solidFill>
                            <a:srgbClr val="FF0000"/>
                          </a:solidFill>
                        </a:rPr>
                        <a:t>20.6 points</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592317658"/>
                  </a:ext>
                </a:extLst>
              </a:tr>
            </a:tbl>
          </a:graphicData>
        </a:graphic>
      </p:graphicFrame>
    </p:spTree>
    <p:extLst>
      <p:ext uri="{BB962C8B-B14F-4D97-AF65-F5344CB8AC3E}">
        <p14:creationId xmlns:p14="http://schemas.microsoft.com/office/powerpoint/2010/main" val="16426293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67D853-7C88-434D-9D9C-D0171B949EAE}"/>
              </a:ext>
            </a:extLst>
          </p:cNvPr>
          <p:cNvSpPr>
            <a:spLocks noGrp="1"/>
          </p:cNvSpPr>
          <p:nvPr>
            <p:ph type="body" sz="quarter" idx="13"/>
          </p:nvPr>
        </p:nvSpPr>
        <p:spPr/>
        <p:txBody>
          <a:bodyPr/>
          <a:lstStyle/>
          <a:p>
            <a:r>
              <a:rPr lang="en-US" dirty="0"/>
              <a:t>Discussion</a:t>
            </a:r>
          </a:p>
        </p:txBody>
      </p:sp>
      <p:sp>
        <p:nvSpPr>
          <p:cNvPr id="3" name="Text Placeholder 2">
            <a:extLst>
              <a:ext uri="{FF2B5EF4-FFF2-40B4-BE49-F238E27FC236}">
                <a16:creationId xmlns:a16="http://schemas.microsoft.com/office/drawing/2014/main" id="{E558119C-1DCB-EC4D-ACDA-BEAF3B046FB8}"/>
              </a:ext>
            </a:extLst>
          </p:cNvPr>
          <p:cNvSpPr>
            <a:spLocks noGrp="1"/>
          </p:cNvSpPr>
          <p:nvPr>
            <p:ph type="body" sz="quarter" idx="14"/>
          </p:nvPr>
        </p:nvSpPr>
        <p:spPr/>
        <p:txBody>
          <a:bodyPr/>
          <a:lstStyle/>
          <a:p>
            <a:r>
              <a:rPr lang="en-US" dirty="0"/>
              <a:t>What approaches are most promising and why? </a:t>
            </a:r>
          </a:p>
          <a:p>
            <a:r>
              <a:rPr lang="en-US" dirty="0"/>
              <a:t>What additional information would the committee like to review? </a:t>
            </a:r>
          </a:p>
        </p:txBody>
      </p:sp>
      <p:sp>
        <p:nvSpPr>
          <p:cNvPr id="4" name="Slide Number Placeholder 3">
            <a:extLst>
              <a:ext uri="{FF2B5EF4-FFF2-40B4-BE49-F238E27FC236}">
                <a16:creationId xmlns:a16="http://schemas.microsoft.com/office/drawing/2014/main" id="{2F90863D-3DB9-594E-8B81-F08AA7A1E41E}"/>
              </a:ext>
            </a:extLst>
          </p:cNvPr>
          <p:cNvSpPr>
            <a:spLocks noGrp="1"/>
          </p:cNvSpPr>
          <p:nvPr>
            <p:ph type="sldNum" idx="12"/>
          </p:nvPr>
        </p:nvSpPr>
        <p:spPr/>
        <p:txBody>
          <a:bodyPr/>
          <a:lstStyle/>
          <a:p>
            <a:fld id="{00000000-1234-1234-1234-123412341234}" type="slidenum">
              <a:rPr lang="en" smtClean="0"/>
              <a:pPr/>
              <a:t>33</a:t>
            </a:fld>
            <a:endParaRPr lang="en" dirty="0"/>
          </a:p>
        </p:txBody>
      </p:sp>
    </p:spTree>
    <p:extLst>
      <p:ext uri="{BB962C8B-B14F-4D97-AF65-F5344CB8AC3E}">
        <p14:creationId xmlns:p14="http://schemas.microsoft.com/office/powerpoint/2010/main" val="40653437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US" sz="3200" dirty="0"/>
              <a:t>Future Topics</a:t>
            </a:r>
          </a:p>
        </p:txBody>
      </p:sp>
      <p:sp>
        <p:nvSpPr>
          <p:cNvPr id="3" name="Slide Number Placeholder 2"/>
          <p:cNvSpPr>
            <a:spLocks noGrp="1"/>
          </p:cNvSpPr>
          <p:nvPr>
            <p:ph type="sldNum" idx="12"/>
          </p:nvPr>
        </p:nvSpPr>
        <p:spPr>
          <a:xfrm>
            <a:off x="8481083" y="4899418"/>
            <a:ext cx="548700" cy="233671"/>
          </a:xfrm>
        </p:spPr>
        <p:txBody>
          <a:bodyPr/>
          <a:lstStyle/>
          <a:p>
            <a:fld id="{00000000-1234-1234-1234-123412341234}" type="slidenum">
              <a:rPr lang="en" smtClean="0"/>
              <a:pPr/>
              <a:t>34</a:t>
            </a:fld>
            <a:endParaRPr lang="en" dirty="0"/>
          </a:p>
        </p:txBody>
      </p:sp>
    </p:spTree>
    <p:extLst>
      <p:ext uri="{BB962C8B-B14F-4D97-AF65-F5344CB8AC3E}">
        <p14:creationId xmlns:p14="http://schemas.microsoft.com/office/powerpoint/2010/main" val="20060310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74A7CE0-81C1-6F48-B399-487C91B1A7C6}"/>
              </a:ext>
            </a:extLst>
          </p:cNvPr>
          <p:cNvSpPr>
            <a:spLocks noGrp="1"/>
          </p:cNvSpPr>
          <p:nvPr>
            <p:ph type="body" sz="quarter" idx="13"/>
          </p:nvPr>
        </p:nvSpPr>
        <p:spPr/>
        <p:txBody>
          <a:bodyPr/>
          <a:lstStyle/>
          <a:p>
            <a:r>
              <a:rPr lang="en-US" dirty="0"/>
              <a:t>Future Topics/ Meetings</a:t>
            </a:r>
          </a:p>
        </p:txBody>
      </p:sp>
      <p:sp>
        <p:nvSpPr>
          <p:cNvPr id="3" name="Text Placeholder 2">
            <a:extLst>
              <a:ext uri="{FF2B5EF4-FFF2-40B4-BE49-F238E27FC236}">
                <a16:creationId xmlns:a16="http://schemas.microsoft.com/office/drawing/2014/main" id="{EDE69C1C-4660-C84F-BC6F-739CC7EBED79}"/>
              </a:ext>
            </a:extLst>
          </p:cNvPr>
          <p:cNvSpPr>
            <a:spLocks noGrp="1"/>
          </p:cNvSpPr>
          <p:nvPr>
            <p:ph type="body" sz="quarter" idx="14"/>
          </p:nvPr>
        </p:nvSpPr>
        <p:spPr/>
        <p:txBody>
          <a:bodyPr/>
          <a:lstStyle/>
          <a:p>
            <a:r>
              <a:rPr lang="en-US" dirty="0"/>
              <a:t>As we prepare for future meetings, what issues should be prioritized? </a:t>
            </a:r>
          </a:p>
          <a:p>
            <a:pPr marL="0" indent="0">
              <a:buNone/>
            </a:pPr>
            <a:endParaRPr lang="en-US" dirty="0"/>
          </a:p>
          <a:p>
            <a:pPr marL="0" indent="0">
              <a:buNone/>
            </a:pPr>
            <a:r>
              <a:rPr lang="en-US" dirty="0"/>
              <a:t>Schedule the next meeting</a:t>
            </a:r>
          </a:p>
          <a:p>
            <a:endParaRPr lang="en-US" dirty="0"/>
          </a:p>
        </p:txBody>
      </p:sp>
      <p:sp>
        <p:nvSpPr>
          <p:cNvPr id="4" name="Slide Number Placeholder 3">
            <a:extLst>
              <a:ext uri="{FF2B5EF4-FFF2-40B4-BE49-F238E27FC236}">
                <a16:creationId xmlns:a16="http://schemas.microsoft.com/office/drawing/2014/main" id="{67A6CB64-D53E-EB43-9A10-3DE490C98B45}"/>
              </a:ext>
            </a:extLst>
          </p:cNvPr>
          <p:cNvSpPr>
            <a:spLocks noGrp="1"/>
          </p:cNvSpPr>
          <p:nvPr>
            <p:ph type="sldNum" idx="12"/>
          </p:nvPr>
        </p:nvSpPr>
        <p:spPr/>
        <p:txBody>
          <a:bodyPr/>
          <a:lstStyle/>
          <a:p>
            <a:fld id="{00000000-1234-1234-1234-123412341234}" type="slidenum">
              <a:rPr lang="en" smtClean="0"/>
              <a:pPr/>
              <a:t>35</a:t>
            </a:fld>
            <a:endParaRPr lang="en" dirty="0"/>
          </a:p>
        </p:txBody>
      </p:sp>
    </p:spTree>
    <p:extLst>
      <p:ext uri="{BB962C8B-B14F-4D97-AF65-F5344CB8AC3E}">
        <p14:creationId xmlns:p14="http://schemas.microsoft.com/office/powerpoint/2010/main" val="753332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p:txBody>
          <a:bodyPr/>
          <a:lstStyle/>
          <a:p>
            <a:r>
              <a:rPr lang="en-US" dirty="0"/>
              <a:t>Thank you for your participation</a:t>
            </a:r>
          </a:p>
          <a:p>
            <a:endParaRPr lang="en-US" dirty="0"/>
          </a:p>
        </p:txBody>
      </p:sp>
      <p:sp>
        <p:nvSpPr>
          <p:cNvPr id="4" name="Slide Number Placeholder 3"/>
          <p:cNvSpPr>
            <a:spLocks noGrp="1"/>
          </p:cNvSpPr>
          <p:nvPr>
            <p:ph type="sldNum" idx="12"/>
          </p:nvPr>
        </p:nvSpPr>
        <p:spPr>
          <a:xfrm>
            <a:off x="8481083" y="4899418"/>
            <a:ext cx="548700" cy="233671"/>
          </a:xfrm>
        </p:spPr>
        <p:txBody>
          <a:bodyPr/>
          <a:lstStyle/>
          <a:p>
            <a:fld id="{00000000-1234-1234-1234-123412341234}" type="slidenum">
              <a:rPr lang="en" smtClean="0"/>
              <a:pPr/>
              <a:t>36</a:t>
            </a:fld>
            <a:endParaRPr lang="en" dirty="0"/>
          </a:p>
        </p:txBody>
      </p:sp>
    </p:spTree>
    <p:extLst>
      <p:ext uri="{BB962C8B-B14F-4D97-AF65-F5344CB8AC3E}">
        <p14:creationId xmlns:p14="http://schemas.microsoft.com/office/powerpoint/2010/main" val="2296472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hidden="1">
            <a:extLst>
              <a:ext uri="{FF2B5EF4-FFF2-40B4-BE49-F238E27FC236}">
                <a16:creationId xmlns:a16="http://schemas.microsoft.com/office/drawing/2014/main" id="{38C20FE8-50A7-8249-85AA-C3AAD1140842}"/>
              </a:ext>
            </a:extLst>
          </p:cNvPr>
          <p:cNvSpPr txBox="1"/>
          <p:nvPr/>
        </p:nvSpPr>
        <p:spPr>
          <a:xfrm>
            <a:off x="234833" y="809469"/>
            <a:ext cx="8024747" cy="1815882"/>
          </a:xfrm>
          <a:prstGeom prst="rect">
            <a:avLst/>
          </a:prstGeom>
          <a:noFill/>
        </p:spPr>
        <p:txBody>
          <a:bodyPr wrap="square" rtlCol="0">
            <a:spAutoFit/>
          </a:bodyPr>
          <a:lstStyle/>
          <a:p>
            <a:r>
              <a:rPr lang="en-US" b="1" dirty="0"/>
              <a:t>Goals:</a:t>
            </a:r>
            <a:endParaRPr lang="en-US" dirty="0"/>
          </a:p>
          <a:p>
            <a:r>
              <a:rPr lang="en-US" dirty="0"/>
              <a:t>All Students Proficient and Showing Growth in All Assessed Areas</a:t>
            </a:r>
          </a:p>
          <a:p>
            <a:r>
              <a:rPr lang="en-US" dirty="0"/>
              <a:t>Every Student Graduates from High School and is Ready for College and Career</a:t>
            </a:r>
          </a:p>
          <a:p>
            <a:r>
              <a:rPr lang="en-US" dirty="0"/>
              <a:t>Every Child Has Access to a High-Quality Early Childhood Program</a:t>
            </a:r>
          </a:p>
          <a:p>
            <a:r>
              <a:rPr lang="en-US" dirty="0"/>
              <a:t>Every School Has Effective Teachers and Leaders</a:t>
            </a:r>
          </a:p>
          <a:p>
            <a:r>
              <a:rPr lang="en-US" dirty="0"/>
              <a:t>Every Community Effectively Using a World-Class Data System to Improve Student Outcomes</a:t>
            </a:r>
          </a:p>
          <a:p>
            <a:r>
              <a:rPr lang="en-US" dirty="0"/>
              <a:t>Every School and District is Rated “C” or Higher</a:t>
            </a:r>
          </a:p>
          <a:p>
            <a:endParaRPr lang="en-US" dirty="0"/>
          </a:p>
        </p:txBody>
      </p:sp>
      <p:sp>
        <p:nvSpPr>
          <p:cNvPr id="4" name="Title 3">
            <a:extLst>
              <a:ext uri="{FF2B5EF4-FFF2-40B4-BE49-F238E27FC236}">
                <a16:creationId xmlns:a16="http://schemas.microsoft.com/office/drawing/2014/main" id="{4B7D829C-8F07-1044-937B-53613BBB9E16}"/>
              </a:ext>
            </a:extLst>
          </p:cNvPr>
          <p:cNvSpPr>
            <a:spLocks noGrp="1"/>
          </p:cNvSpPr>
          <p:nvPr>
            <p:ph type="title"/>
          </p:nvPr>
        </p:nvSpPr>
        <p:spPr/>
        <p:txBody>
          <a:bodyPr/>
          <a:lstStyle/>
          <a:p>
            <a:r>
              <a:rPr lang="en" sz="2400" dirty="0"/>
              <a:t>State Board of Education Goals   </a:t>
            </a:r>
            <a:r>
              <a:rPr lang="en-US" sz="2400" dirty="0"/>
              <a:t> </a:t>
            </a:r>
            <a:r>
              <a:rPr lang="en" sz="1400" spc="300" dirty="0"/>
              <a:t>STRATEGIC PLAN</a:t>
            </a:r>
            <a:endParaRPr lang="en-US" dirty="0"/>
          </a:p>
        </p:txBody>
      </p:sp>
      <p:sp>
        <p:nvSpPr>
          <p:cNvPr id="2" name="Slide Number Placeholder 1">
            <a:extLst>
              <a:ext uri="{FF2B5EF4-FFF2-40B4-BE49-F238E27FC236}">
                <a16:creationId xmlns:a16="http://schemas.microsoft.com/office/drawing/2014/main" id="{E2AC8121-8186-4B49-9008-58F1EB1A1D63}"/>
              </a:ext>
            </a:extLst>
          </p:cNvPr>
          <p:cNvSpPr>
            <a:spLocks noGrp="1"/>
          </p:cNvSpPr>
          <p:nvPr>
            <p:ph type="sldNum" idx="12"/>
          </p:nvPr>
        </p:nvSpPr>
        <p:spPr/>
        <p:txBody>
          <a:bodyPr/>
          <a:lstStyle/>
          <a:p>
            <a:fld id="{00000000-1234-1234-1234-123412341234}" type="slidenum">
              <a:rPr lang="en" smtClean="0"/>
              <a:pPr/>
              <a:t>4</a:t>
            </a:fld>
            <a:endParaRPr lang="en" dirty="0"/>
          </a:p>
        </p:txBody>
      </p:sp>
    </p:spTree>
    <p:extLst>
      <p:ext uri="{BB962C8B-B14F-4D97-AF65-F5344CB8AC3E}">
        <p14:creationId xmlns:p14="http://schemas.microsoft.com/office/powerpoint/2010/main" val="2369833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idx="12"/>
          </p:nvPr>
        </p:nvSpPr>
        <p:spPr/>
        <p:txBody>
          <a:bodyPr/>
          <a:lstStyle/>
          <a:p>
            <a:fld id="{D08566EF-9BD0-2144-8D55-0DE38D33785A}" type="slidenum">
              <a:rPr lang="en-US" smtClean="0"/>
              <a:t>5</a:t>
            </a:fld>
            <a:endParaRPr lang="en-US" dirty="0"/>
          </a:p>
        </p:txBody>
      </p:sp>
      <p:sp>
        <p:nvSpPr>
          <p:cNvPr id="9" name="Text Placeholder 8"/>
          <p:cNvSpPr>
            <a:spLocks noGrp="1"/>
          </p:cNvSpPr>
          <p:nvPr>
            <p:ph type="body" sz="quarter" idx="13"/>
          </p:nvPr>
        </p:nvSpPr>
        <p:spPr/>
        <p:txBody>
          <a:bodyPr/>
          <a:lstStyle/>
          <a:p>
            <a:r>
              <a:rPr lang="en-US" dirty="0"/>
              <a:t>Welcome and Introductions</a:t>
            </a:r>
          </a:p>
        </p:txBody>
      </p:sp>
      <p:graphicFrame>
        <p:nvGraphicFramePr>
          <p:cNvPr id="3" name="Table 2">
            <a:extLst>
              <a:ext uri="{FF2B5EF4-FFF2-40B4-BE49-F238E27FC236}">
                <a16:creationId xmlns:a16="http://schemas.microsoft.com/office/drawing/2014/main" id="{E2B0B937-AE5A-4C38-A579-C559504E3944}"/>
              </a:ext>
            </a:extLst>
          </p:cNvPr>
          <p:cNvGraphicFramePr>
            <a:graphicFrameLocks noGrp="1"/>
          </p:cNvGraphicFramePr>
          <p:nvPr>
            <p:extLst>
              <p:ext uri="{D42A27DB-BD31-4B8C-83A1-F6EECF244321}">
                <p14:modId xmlns:p14="http://schemas.microsoft.com/office/powerpoint/2010/main" val="49974441"/>
              </p:ext>
            </p:extLst>
          </p:nvPr>
        </p:nvGraphicFramePr>
        <p:xfrm>
          <a:off x="1626376" y="718956"/>
          <a:ext cx="5528279" cy="4168350"/>
        </p:xfrm>
        <a:graphic>
          <a:graphicData uri="http://schemas.openxmlformats.org/drawingml/2006/table">
            <a:tbl>
              <a:tblPr/>
              <a:tblGrid>
                <a:gridCol w="1836758">
                  <a:extLst>
                    <a:ext uri="{9D8B030D-6E8A-4147-A177-3AD203B41FA5}">
                      <a16:colId xmlns:a16="http://schemas.microsoft.com/office/drawing/2014/main" val="4065937941"/>
                    </a:ext>
                  </a:extLst>
                </a:gridCol>
                <a:gridCol w="1944802">
                  <a:extLst>
                    <a:ext uri="{9D8B030D-6E8A-4147-A177-3AD203B41FA5}">
                      <a16:colId xmlns:a16="http://schemas.microsoft.com/office/drawing/2014/main" val="1838724077"/>
                    </a:ext>
                  </a:extLst>
                </a:gridCol>
                <a:gridCol w="954393">
                  <a:extLst>
                    <a:ext uri="{9D8B030D-6E8A-4147-A177-3AD203B41FA5}">
                      <a16:colId xmlns:a16="http://schemas.microsoft.com/office/drawing/2014/main" val="3559923516"/>
                    </a:ext>
                  </a:extLst>
                </a:gridCol>
                <a:gridCol w="792326">
                  <a:extLst>
                    <a:ext uri="{9D8B030D-6E8A-4147-A177-3AD203B41FA5}">
                      <a16:colId xmlns:a16="http://schemas.microsoft.com/office/drawing/2014/main" val="1375105346"/>
                    </a:ext>
                  </a:extLst>
                </a:gridCol>
              </a:tblGrid>
              <a:tr h="138945">
                <a:tc>
                  <a:txBody>
                    <a:bodyPr/>
                    <a:lstStyle/>
                    <a:p>
                      <a:pPr algn="l" fontAlgn="b"/>
                      <a:r>
                        <a:rPr lang="en-US" sz="800" b="1" i="0" u="none" strike="noStrike">
                          <a:solidFill>
                            <a:srgbClr val="000000"/>
                          </a:solidFill>
                          <a:effectLst/>
                          <a:latin typeface="Calibri" panose="020F0502020204030204" pitchFamily="34" charset="0"/>
                        </a:rPr>
                        <a:t>Agency:</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1" i="0" u="none" strike="noStrike">
                          <a:solidFill>
                            <a:srgbClr val="000000"/>
                          </a:solidFill>
                          <a:effectLst/>
                          <a:latin typeface="Calibri" panose="020F0502020204030204" pitchFamily="34" charset="0"/>
                        </a:rPr>
                        <a:t>Position:</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1" i="0" u="none" strike="noStrike">
                          <a:solidFill>
                            <a:srgbClr val="000000"/>
                          </a:solidFill>
                          <a:effectLst/>
                          <a:latin typeface="Calibri" panose="020F0502020204030204" pitchFamily="34" charset="0"/>
                        </a:rPr>
                        <a:t>Last Name:</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1" i="0" u="none" strike="noStrike">
                          <a:solidFill>
                            <a:srgbClr val="000000"/>
                          </a:solidFill>
                          <a:effectLst/>
                          <a:latin typeface="Calibri" panose="020F0502020204030204" pitchFamily="34" charset="0"/>
                        </a:rPr>
                        <a:t>First Name:</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7235497"/>
                  </a:ext>
                </a:extLst>
              </a:tr>
              <a:tr h="138945">
                <a:tc>
                  <a:txBody>
                    <a:bodyPr/>
                    <a:lstStyle/>
                    <a:p>
                      <a:pPr algn="l" fontAlgn="b"/>
                      <a:r>
                        <a:rPr lang="en-US" sz="800" b="0" i="0" u="none" strike="noStrike">
                          <a:solidFill>
                            <a:srgbClr val="000000"/>
                          </a:solidFill>
                          <a:effectLst/>
                          <a:latin typeface="Calibri" panose="020F0502020204030204" pitchFamily="34" charset="0"/>
                        </a:rPr>
                        <a:t>Aberdeen School District</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Principal</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Fondren</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Kristen</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2644043"/>
                  </a:ext>
                </a:extLst>
              </a:tr>
              <a:tr h="138945">
                <a:tc>
                  <a:txBody>
                    <a:bodyPr/>
                    <a:lstStyle/>
                    <a:p>
                      <a:pPr algn="l" fontAlgn="b"/>
                      <a:r>
                        <a:rPr lang="en-US" sz="800" b="0" i="0" u="none" strike="noStrike">
                          <a:solidFill>
                            <a:srgbClr val="000000"/>
                          </a:solidFill>
                          <a:effectLst/>
                          <a:latin typeface="Calibri" panose="020F0502020204030204" pitchFamily="34" charset="0"/>
                        </a:rPr>
                        <a:t>Bay Waveland School District</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Director of Federal Programs</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Menotti</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Nicole</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5239425"/>
                  </a:ext>
                </a:extLst>
              </a:tr>
              <a:tr h="138945">
                <a:tc>
                  <a:txBody>
                    <a:bodyPr/>
                    <a:lstStyle/>
                    <a:p>
                      <a:pPr algn="l" fontAlgn="b"/>
                      <a:r>
                        <a:rPr lang="en-US" sz="800" b="0" i="0" u="none" strike="noStrike">
                          <a:solidFill>
                            <a:srgbClr val="000000"/>
                          </a:solidFill>
                          <a:effectLst/>
                          <a:latin typeface="Calibri" panose="020F0502020204030204" pitchFamily="34" charset="0"/>
                        </a:rPr>
                        <a:t>Board of Education</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Board Member</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Aultman</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Rosemary</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8651106"/>
                  </a:ext>
                </a:extLst>
              </a:tr>
              <a:tr h="138945">
                <a:tc>
                  <a:txBody>
                    <a:bodyPr/>
                    <a:lstStyle/>
                    <a:p>
                      <a:pPr algn="l" fontAlgn="b"/>
                      <a:r>
                        <a:rPr lang="en-US" sz="800" b="0" i="0" u="none" strike="noStrike">
                          <a:solidFill>
                            <a:srgbClr val="000000"/>
                          </a:solidFill>
                          <a:effectLst/>
                          <a:latin typeface="Calibri" panose="020F0502020204030204" pitchFamily="34" charset="0"/>
                        </a:rPr>
                        <a:t>Center for Assessment</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External Facilitator</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Domaleski</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Chris</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6408701"/>
                  </a:ext>
                </a:extLst>
              </a:tr>
              <a:tr h="138945">
                <a:tc>
                  <a:txBody>
                    <a:bodyPr/>
                    <a:lstStyle/>
                    <a:p>
                      <a:pPr algn="l" fontAlgn="b"/>
                      <a:r>
                        <a:rPr lang="en-US" sz="800" b="0" i="0" u="none" strike="noStrike">
                          <a:solidFill>
                            <a:srgbClr val="000000"/>
                          </a:solidFill>
                          <a:effectLst/>
                          <a:latin typeface="Calibri" panose="020F0502020204030204" pitchFamily="34" charset="0"/>
                        </a:rPr>
                        <a:t>Clinton Public Schools</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Superintendent</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Martin</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Tim</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9446951"/>
                  </a:ext>
                </a:extLst>
              </a:tr>
              <a:tr h="138945">
                <a:tc>
                  <a:txBody>
                    <a:bodyPr/>
                    <a:lstStyle/>
                    <a:p>
                      <a:pPr algn="l" fontAlgn="b"/>
                      <a:r>
                        <a:rPr lang="en-US" sz="800" b="0" i="0" u="none" strike="noStrike">
                          <a:solidFill>
                            <a:srgbClr val="000000"/>
                          </a:solidFill>
                          <a:effectLst/>
                          <a:latin typeface="Calibri" panose="020F0502020204030204" pitchFamily="34" charset="0"/>
                        </a:rPr>
                        <a:t>Copiah County School District</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Curriculum Coordinator</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Brown</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Demarrio</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0381149"/>
                  </a:ext>
                </a:extLst>
              </a:tr>
              <a:tr h="138945">
                <a:tc>
                  <a:txBody>
                    <a:bodyPr/>
                    <a:lstStyle/>
                    <a:p>
                      <a:pPr algn="l" fontAlgn="b"/>
                      <a:r>
                        <a:rPr lang="en-US" sz="800" b="0" i="0" u="none" strike="noStrike">
                          <a:solidFill>
                            <a:srgbClr val="000000"/>
                          </a:solidFill>
                          <a:effectLst/>
                          <a:latin typeface="Calibri" panose="020F0502020204030204" pitchFamily="34" charset="0"/>
                        </a:rPr>
                        <a:t>Corinth School District</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Math Specialist</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Jones</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Marion</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843520"/>
                  </a:ext>
                </a:extLst>
              </a:tr>
              <a:tr h="138945">
                <a:tc>
                  <a:txBody>
                    <a:bodyPr/>
                    <a:lstStyle/>
                    <a:p>
                      <a:pPr algn="l" fontAlgn="b"/>
                      <a:r>
                        <a:rPr lang="en-US" sz="800" b="0" i="0" u="none" strike="noStrike">
                          <a:solidFill>
                            <a:srgbClr val="000000"/>
                          </a:solidFill>
                          <a:effectLst/>
                          <a:latin typeface="Calibri" panose="020F0502020204030204" pitchFamily="34" charset="0"/>
                        </a:rPr>
                        <a:t>DeSoto County</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Director of Accountability &amp; Research</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Kuykendall</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Ryan</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6969538"/>
                  </a:ext>
                </a:extLst>
              </a:tr>
              <a:tr h="138945">
                <a:tc>
                  <a:txBody>
                    <a:bodyPr/>
                    <a:lstStyle/>
                    <a:p>
                      <a:pPr algn="l" fontAlgn="b"/>
                      <a:r>
                        <a:rPr lang="en-US" sz="800" b="0" i="0" u="none" strike="noStrike">
                          <a:solidFill>
                            <a:srgbClr val="000000"/>
                          </a:solidFill>
                          <a:effectLst/>
                          <a:latin typeface="Calibri" panose="020F0502020204030204" pitchFamily="34" charset="0"/>
                        </a:rPr>
                        <a:t>Foundation for Excellence in Education</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External Expert</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Hovanetz</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Christy</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3308219"/>
                  </a:ext>
                </a:extLst>
              </a:tr>
              <a:tr h="138945">
                <a:tc>
                  <a:txBody>
                    <a:bodyPr/>
                    <a:lstStyle/>
                    <a:p>
                      <a:pPr algn="l" fontAlgn="b"/>
                      <a:r>
                        <a:rPr lang="en-US" sz="800" b="0" i="0" u="none" strike="noStrike">
                          <a:solidFill>
                            <a:srgbClr val="000000"/>
                          </a:solidFill>
                          <a:effectLst/>
                          <a:latin typeface="Calibri" panose="020F0502020204030204" pitchFamily="34" charset="0"/>
                        </a:rPr>
                        <a:t>Gulfport School District</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Commission on School Accreditation</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Lindsay</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Michael</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2573962"/>
                  </a:ext>
                </a:extLst>
              </a:tr>
              <a:tr h="138945">
                <a:tc>
                  <a:txBody>
                    <a:bodyPr/>
                    <a:lstStyle/>
                    <a:p>
                      <a:pPr algn="l" fontAlgn="b"/>
                      <a:r>
                        <a:rPr lang="en-US" sz="800" b="0" i="0" u="none" strike="noStrike">
                          <a:solidFill>
                            <a:srgbClr val="000000"/>
                          </a:solidFill>
                          <a:effectLst/>
                          <a:latin typeface="Calibri" panose="020F0502020204030204" pitchFamily="34" charset="0"/>
                        </a:rPr>
                        <a:t>Lowndes County School District</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Deputy Superintendent </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Ballard</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Robin</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7091029"/>
                  </a:ext>
                </a:extLst>
              </a:tr>
              <a:tr h="138945">
                <a:tc>
                  <a:txBody>
                    <a:bodyPr/>
                    <a:lstStyle/>
                    <a:p>
                      <a:pPr algn="l" fontAlgn="b"/>
                      <a:r>
                        <a:rPr lang="en-US" sz="800" b="0" i="0" u="none" strike="noStrike">
                          <a:solidFill>
                            <a:srgbClr val="000000"/>
                          </a:solidFill>
                          <a:effectLst/>
                          <a:latin typeface="Calibri" panose="020F0502020204030204" pitchFamily="34" charset="0"/>
                        </a:rPr>
                        <a:t>Madison County Schools</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Superintendent</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Seals</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Charlotte</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6315823"/>
                  </a:ext>
                </a:extLst>
              </a:tr>
              <a:tr h="138945">
                <a:tc>
                  <a:txBody>
                    <a:bodyPr/>
                    <a:lstStyle/>
                    <a:p>
                      <a:pPr algn="l" fontAlgn="b"/>
                      <a:r>
                        <a:rPr lang="en-US" sz="800" b="0" i="0" u="none" strike="noStrike">
                          <a:solidFill>
                            <a:srgbClr val="000000"/>
                          </a:solidFill>
                          <a:effectLst/>
                          <a:latin typeface="Calibri" panose="020F0502020204030204" pitchFamily="34" charset="0"/>
                        </a:rPr>
                        <a:t>MDE</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Data Analytics and Reporting</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Donovan</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Deborah</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4989045"/>
                  </a:ext>
                </a:extLst>
              </a:tr>
              <a:tr h="138945">
                <a:tc>
                  <a:txBody>
                    <a:bodyPr/>
                    <a:lstStyle/>
                    <a:p>
                      <a:pPr algn="l" fontAlgn="b"/>
                      <a:r>
                        <a:rPr lang="en-US" sz="800" b="0" i="0" u="none" strike="noStrike">
                          <a:solidFill>
                            <a:srgbClr val="000000"/>
                          </a:solidFill>
                          <a:effectLst/>
                          <a:latin typeface="Calibri" panose="020F0502020204030204" pitchFamily="34" charset="0"/>
                        </a:rPr>
                        <a:t>MDE</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Chief Accountability Officer</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Vanderford</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Paula</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872102"/>
                  </a:ext>
                </a:extLst>
              </a:tr>
              <a:tr h="138945">
                <a:tc>
                  <a:txBody>
                    <a:bodyPr/>
                    <a:lstStyle/>
                    <a:p>
                      <a:pPr algn="l" fontAlgn="b"/>
                      <a:r>
                        <a:rPr lang="en-US" sz="800" b="0" i="0" u="none" strike="noStrike">
                          <a:solidFill>
                            <a:srgbClr val="000000"/>
                          </a:solidFill>
                          <a:effectLst/>
                          <a:latin typeface="Calibri" panose="020F0502020204030204" pitchFamily="34" charset="0"/>
                        </a:rPr>
                        <a:t>MDE</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Director of District and School Performance</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Burrow </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Alan</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752384"/>
                  </a:ext>
                </a:extLst>
              </a:tr>
              <a:tr h="138945">
                <a:tc>
                  <a:txBody>
                    <a:bodyPr/>
                    <a:lstStyle/>
                    <a:p>
                      <a:pPr algn="l" fontAlgn="b"/>
                      <a:r>
                        <a:rPr lang="en-US" sz="800" b="0" i="0" u="none" strike="noStrike">
                          <a:solidFill>
                            <a:srgbClr val="000000"/>
                          </a:solidFill>
                          <a:effectLst/>
                          <a:latin typeface="Calibri" panose="020F0502020204030204" pitchFamily="34" charset="0"/>
                        </a:rPr>
                        <a:t>Mississippi Legislature</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House Education Chair</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Bennett</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Richard</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5191265"/>
                  </a:ext>
                </a:extLst>
              </a:tr>
              <a:tr h="138945">
                <a:tc>
                  <a:txBody>
                    <a:bodyPr/>
                    <a:lstStyle/>
                    <a:p>
                      <a:pPr algn="l" fontAlgn="b"/>
                      <a:r>
                        <a:rPr lang="en-US" sz="800" b="0" i="0" u="none" strike="noStrike">
                          <a:solidFill>
                            <a:srgbClr val="000000"/>
                          </a:solidFill>
                          <a:effectLst/>
                          <a:latin typeface="Calibri" panose="020F0502020204030204" pitchFamily="34" charset="0"/>
                        </a:rPr>
                        <a:t>Mississippi Legislature</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Senate Education Chair</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TBD</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 </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7470186"/>
                  </a:ext>
                </a:extLst>
              </a:tr>
              <a:tr h="138945">
                <a:tc>
                  <a:txBody>
                    <a:bodyPr/>
                    <a:lstStyle/>
                    <a:p>
                      <a:pPr algn="l" fontAlgn="b"/>
                      <a:r>
                        <a:rPr lang="en-US" sz="800" b="0" i="0" u="none" strike="noStrike">
                          <a:solidFill>
                            <a:srgbClr val="000000"/>
                          </a:solidFill>
                          <a:effectLst/>
                          <a:latin typeface="Calibri" panose="020F0502020204030204" pitchFamily="34" charset="0"/>
                        </a:rPr>
                        <a:t>New Albany School District </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Superintendent</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Evans</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Lance</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7411805"/>
                  </a:ext>
                </a:extLst>
              </a:tr>
              <a:tr h="138945">
                <a:tc>
                  <a:txBody>
                    <a:bodyPr/>
                    <a:lstStyle/>
                    <a:p>
                      <a:pPr algn="l" fontAlgn="b"/>
                      <a:r>
                        <a:rPr lang="en-US" sz="800" b="0" i="0" u="none" strike="noStrike">
                          <a:solidFill>
                            <a:srgbClr val="000000"/>
                          </a:solidFill>
                          <a:effectLst/>
                          <a:latin typeface="Calibri" panose="020F0502020204030204" pitchFamily="34" charset="0"/>
                        </a:rPr>
                        <a:t>Noxubee County</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Assistant Superintendent</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Baliko</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Richard</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8489784"/>
                  </a:ext>
                </a:extLst>
              </a:tr>
              <a:tr h="138945">
                <a:tc>
                  <a:txBody>
                    <a:bodyPr/>
                    <a:lstStyle/>
                    <a:p>
                      <a:pPr algn="l" fontAlgn="b"/>
                      <a:r>
                        <a:rPr lang="en-US" sz="800" b="0" i="0" u="none" strike="noStrike">
                          <a:solidFill>
                            <a:srgbClr val="000000"/>
                          </a:solidFill>
                          <a:effectLst/>
                          <a:latin typeface="Calibri" panose="020F0502020204030204" pitchFamily="34" charset="0"/>
                        </a:rPr>
                        <a:t>Ocean Springs School District</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Principal </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Tiblier</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Vickie</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9955276"/>
                  </a:ext>
                </a:extLst>
              </a:tr>
              <a:tr h="138945">
                <a:tc>
                  <a:txBody>
                    <a:bodyPr/>
                    <a:lstStyle/>
                    <a:p>
                      <a:pPr algn="l" fontAlgn="b"/>
                      <a:r>
                        <a:rPr lang="en-US" sz="800" b="0" i="0" u="none" strike="noStrike">
                          <a:solidFill>
                            <a:srgbClr val="000000"/>
                          </a:solidFill>
                          <a:effectLst/>
                          <a:latin typeface="Calibri" panose="020F0502020204030204" pitchFamily="34" charset="0"/>
                        </a:rPr>
                        <a:t>Petal School District</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Director of Student Assessment</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Brown</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Kelli</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6034913"/>
                  </a:ext>
                </a:extLst>
              </a:tr>
              <a:tr h="138945">
                <a:tc>
                  <a:txBody>
                    <a:bodyPr/>
                    <a:lstStyle/>
                    <a:p>
                      <a:pPr algn="l" fontAlgn="b"/>
                      <a:r>
                        <a:rPr lang="en-US" sz="800" b="0" i="0" u="none" strike="noStrike">
                          <a:solidFill>
                            <a:srgbClr val="000000"/>
                          </a:solidFill>
                          <a:effectLst/>
                          <a:latin typeface="Calibri" panose="020F0502020204030204" pitchFamily="34" charset="0"/>
                        </a:rPr>
                        <a:t>Rankin County School District </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Principal</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Pambianchi</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Lee</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21086"/>
                  </a:ext>
                </a:extLst>
              </a:tr>
              <a:tr h="138945">
                <a:tc>
                  <a:txBody>
                    <a:bodyPr/>
                    <a:lstStyle/>
                    <a:p>
                      <a:pPr algn="l" fontAlgn="b"/>
                      <a:r>
                        <a:rPr lang="en-US" sz="800" b="0" i="0" u="none" strike="noStrike">
                          <a:solidFill>
                            <a:srgbClr val="000000"/>
                          </a:solidFill>
                          <a:effectLst/>
                          <a:latin typeface="Calibri" panose="020F0502020204030204" pitchFamily="34" charset="0"/>
                        </a:rPr>
                        <a:t>Senatobia School District</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Special Education Teacher</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Brewer</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Elaine</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4384700"/>
                  </a:ext>
                </a:extLst>
              </a:tr>
              <a:tr h="138945">
                <a:tc>
                  <a:txBody>
                    <a:bodyPr/>
                    <a:lstStyle/>
                    <a:p>
                      <a:pPr algn="l" fontAlgn="b"/>
                      <a:r>
                        <a:rPr lang="en-US" sz="800" b="0" i="0" u="none" strike="noStrike">
                          <a:solidFill>
                            <a:srgbClr val="000000"/>
                          </a:solidFill>
                          <a:effectLst/>
                          <a:latin typeface="Calibri" panose="020F0502020204030204" pitchFamily="34" charset="0"/>
                        </a:rPr>
                        <a:t>Simpson County School District</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Teacher</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Williams</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Aaron</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0055013"/>
                  </a:ext>
                </a:extLst>
              </a:tr>
              <a:tr h="138945">
                <a:tc>
                  <a:txBody>
                    <a:bodyPr/>
                    <a:lstStyle/>
                    <a:p>
                      <a:pPr algn="l" fontAlgn="b"/>
                      <a:r>
                        <a:rPr lang="en-US" sz="800" b="0" i="0" u="none" strike="noStrike">
                          <a:solidFill>
                            <a:srgbClr val="000000"/>
                          </a:solidFill>
                          <a:effectLst/>
                          <a:latin typeface="Calibri" panose="020F0502020204030204" pitchFamily="34" charset="0"/>
                        </a:rPr>
                        <a:t>Starkville-Oktibbeha School District</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Superintendent</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Peasant</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Eddie</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6613778"/>
                  </a:ext>
                </a:extLst>
              </a:tr>
              <a:tr h="138945">
                <a:tc>
                  <a:txBody>
                    <a:bodyPr/>
                    <a:lstStyle/>
                    <a:p>
                      <a:pPr algn="l" fontAlgn="b"/>
                      <a:r>
                        <a:rPr lang="en-US" sz="800" b="0" i="0" u="none" strike="noStrike">
                          <a:solidFill>
                            <a:srgbClr val="000000"/>
                          </a:solidFill>
                          <a:effectLst/>
                          <a:latin typeface="Calibri" panose="020F0502020204030204" pitchFamily="34" charset="0"/>
                        </a:rPr>
                        <a:t>Sunflower County School District</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Superintendent</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Davis</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Miskia</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5038633"/>
                  </a:ext>
                </a:extLst>
              </a:tr>
              <a:tr h="138945">
                <a:tc>
                  <a:txBody>
                    <a:bodyPr/>
                    <a:lstStyle/>
                    <a:p>
                      <a:pPr algn="l" fontAlgn="b"/>
                      <a:r>
                        <a:rPr lang="en-US" sz="800" b="0" i="0" u="none" strike="noStrike">
                          <a:solidFill>
                            <a:srgbClr val="000000"/>
                          </a:solidFill>
                          <a:effectLst/>
                          <a:latin typeface="Calibri" panose="020F0502020204030204" pitchFamily="34" charset="0"/>
                        </a:rPr>
                        <a:t>Tunica County</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Superintendent</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Pulley</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Margie</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7133214"/>
                  </a:ext>
                </a:extLst>
              </a:tr>
              <a:tr h="138945">
                <a:tc>
                  <a:txBody>
                    <a:bodyPr/>
                    <a:lstStyle/>
                    <a:p>
                      <a:pPr algn="l" fontAlgn="b"/>
                      <a:r>
                        <a:rPr lang="en-US" sz="800" b="0" i="0" u="none" strike="noStrike">
                          <a:solidFill>
                            <a:srgbClr val="000000"/>
                          </a:solidFill>
                          <a:effectLst/>
                          <a:latin typeface="Calibri" panose="020F0502020204030204" pitchFamily="34" charset="0"/>
                        </a:rPr>
                        <a:t>Union County School District</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Assistant Superintendent</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Faulkner</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Windy</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5265680"/>
                  </a:ext>
                </a:extLst>
              </a:tr>
              <a:tr h="138945">
                <a:tc>
                  <a:txBody>
                    <a:bodyPr/>
                    <a:lstStyle/>
                    <a:p>
                      <a:pPr algn="l" fontAlgn="b"/>
                      <a:r>
                        <a:rPr lang="en-US" sz="800" b="0" i="0" u="none" strike="noStrike">
                          <a:solidFill>
                            <a:srgbClr val="000000"/>
                          </a:solidFill>
                          <a:effectLst/>
                          <a:latin typeface="Calibri" panose="020F0502020204030204" pitchFamily="34" charset="0"/>
                        </a:rPr>
                        <a:t>Vicksburg Warren</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Principal</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Minor</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LaToya</a:t>
                      </a:r>
                    </a:p>
                  </a:txBody>
                  <a:tcPr marL="5694" marR="5694" marT="5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0206276"/>
                  </a:ext>
                </a:extLst>
              </a:tr>
            </a:tbl>
          </a:graphicData>
        </a:graphic>
      </p:graphicFrame>
    </p:spTree>
    <p:extLst>
      <p:ext uri="{BB962C8B-B14F-4D97-AF65-F5344CB8AC3E}">
        <p14:creationId xmlns:p14="http://schemas.microsoft.com/office/powerpoint/2010/main" val="39639008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a:t>Agenda</a:t>
            </a:r>
          </a:p>
        </p:txBody>
      </p:sp>
      <p:sp>
        <p:nvSpPr>
          <p:cNvPr id="7" name="Slide Number Placeholder 6"/>
          <p:cNvSpPr>
            <a:spLocks noGrp="1"/>
          </p:cNvSpPr>
          <p:nvPr>
            <p:ph type="sldNum" idx="12"/>
          </p:nvPr>
        </p:nvSpPr>
        <p:spPr/>
        <p:txBody>
          <a:bodyPr/>
          <a:lstStyle/>
          <a:p>
            <a:fld id="{D08566EF-9BD0-2144-8D55-0DE38D33785A}" type="slidenum">
              <a:rPr lang="en-US" smtClean="0"/>
              <a:t>6</a:t>
            </a:fld>
            <a:endParaRPr lang="en-US" dirty="0"/>
          </a:p>
        </p:txBody>
      </p:sp>
      <p:sp>
        <p:nvSpPr>
          <p:cNvPr id="2" name="TextBox 1">
            <a:extLst>
              <a:ext uri="{FF2B5EF4-FFF2-40B4-BE49-F238E27FC236}">
                <a16:creationId xmlns:a16="http://schemas.microsoft.com/office/drawing/2014/main" id="{66DFF771-52A4-491F-ABCF-F37BD2D85C3C}"/>
              </a:ext>
            </a:extLst>
          </p:cNvPr>
          <p:cNvSpPr txBox="1"/>
          <p:nvPr/>
        </p:nvSpPr>
        <p:spPr>
          <a:xfrm>
            <a:off x="708540" y="1148984"/>
            <a:ext cx="5865708" cy="3108543"/>
          </a:xfrm>
          <a:prstGeom prst="rect">
            <a:avLst/>
          </a:prstGeom>
          <a:noFill/>
        </p:spPr>
        <p:txBody>
          <a:bodyPr wrap="none" rtlCol="0">
            <a:spAutoFit/>
          </a:bodyPr>
          <a:lstStyle/>
          <a:p>
            <a:r>
              <a:rPr lang="en-US" dirty="0"/>
              <a:t> 9:00 a.m.	Welcome and Introductions			</a:t>
            </a:r>
          </a:p>
          <a:p>
            <a:r>
              <a:rPr lang="en-US" dirty="0"/>
              <a:t>	Review Meeting Notes	</a:t>
            </a:r>
          </a:p>
          <a:p>
            <a:endParaRPr lang="en-US" dirty="0"/>
          </a:p>
          <a:p>
            <a:r>
              <a:rPr lang="en-US" dirty="0"/>
              <a:t> 9:15 a.m.	Reporting Plan for 2020</a:t>
            </a:r>
          </a:p>
          <a:p>
            <a:endParaRPr lang="en-US" dirty="0"/>
          </a:p>
          <a:p>
            <a:r>
              <a:rPr lang="en-US" dirty="0"/>
              <a:t> 9:45 a.m. 	Preparing for 2021: Focus on Growth </a:t>
            </a:r>
          </a:p>
          <a:p>
            <a:r>
              <a:rPr lang="en-US" dirty="0"/>
              <a:t> </a:t>
            </a:r>
          </a:p>
          <a:p>
            <a:r>
              <a:rPr lang="en-US" dirty="0"/>
              <a:t>10:15 a.m.	Break</a:t>
            </a:r>
          </a:p>
          <a:p>
            <a:endParaRPr lang="en-US" dirty="0"/>
          </a:p>
          <a:p>
            <a:r>
              <a:rPr lang="en-US" dirty="0"/>
              <a:t>10:30 a.m.	Changes to College and Career Readiness in Accountability </a:t>
            </a:r>
          </a:p>
          <a:p>
            <a:endParaRPr lang="en-US" dirty="0"/>
          </a:p>
          <a:p>
            <a:r>
              <a:rPr lang="en-US" dirty="0"/>
              <a:t>11:15 a.m.  Prioritizing Future Topics</a:t>
            </a:r>
          </a:p>
          <a:p>
            <a:endParaRPr lang="en-US" dirty="0"/>
          </a:p>
          <a:p>
            <a:r>
              <a:rPr lang="en-US" dirty="0"/>
              <a:t>11:30 a.m. 	Adjourn</a:t>
            </a:r>
          </a:p>
        </p:txBody>
      </p:sp>
    </p:spTree>
    <p:extLst>
      <p:ext uri="{BB962C8B-B14F-4D97-AF65-F5344CB8AC3E}">
        <p14:creationId xmlns:p14="http://schemas.microsoft.com/office/powerpoint/2010/main" val="7156560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Purpose and Overview</a:t>
            </a:r>
          </a:p>
        </p:txBody>
      </p:sp>
      <p:sp>
        <p:nvSpPr>
          <p:cNvPr id="3" name="Slide Number Placeholder 2"/>
          <p:cNvSpPr>
            <a:spLocks noGrp="1"/>
          </p:cNvSpPr>
          <p:nvPr>
            <p:ph type="sldNum" idx="12"/>
          </p:nvPr>
        </p:nvSpPr>
        <p:spPr/>
        <p:txBody>
          <a:bodyPr/>
          <a:lstStyle/>
          <a:p>
            <a:fld id="{00000000-1234-1234-1234-123412341234}" type="slidenum">
              <a:rPr lang="en" smtClean="0"/>
              <a:pPr/>
              <a:t>7</a:t>
            </a:fld>
            <a:endParaRPr lang="en" dirty="0"/>
          </a:p>
        </p:txBody>
      </p:sp>
      <p:sp>
        <p:nvSpPr>
          <p:cNvPr id="6" name="Content Placeholder 2"/>
          <p:cNvSpPr>
            <a:spLocks noGrp="1"/>
          </p:cNvSpPr>
          <p:nvPr>
            <p:ph type="body" sz="quarter" idx="14"/>
          </p:nvPr>
        </p:nvSpPr>
        <p:spPr/>
        <p:txBody>
          <a:bodyPr>
            <a:normAutofit fontScale="92500" lnSpcReduction="20000"/>
          </a:bodyPr>
          <a:lstStyle/>
          <a:p>
            <a:r>
              <a:rPr lang="en-US" dirty="0"/>
              <a:t>Primary purpose is to help MDE make good decisions about the design and implementation of the state, school accountability system under ESSA</a:t>
            </a:r>
          </a:p>
          <a:p>
            <a:r>
              <a:rPr lang="en-US" dirty="0"/>
              <a:t>We will focus on </a:t>
            </a:r>
            <a:r>
              <a:rPr lang="en-US" b="1" i="1" dirty="0"/>
              <a:t>identifying policy priorities </a:t>
            </a:r>
            <a:r>
              <a:rPr lang="en-US" dirty="0"/>
              <a:t>and identifying decisions in support of those priorities that are technically defensible and operationally feasible</a:t>
            </a:r>
          </a:p>
          <a:p>
            <a:r>
              <a:rPr lang="en-US" dirty="0"/>
              <a:t>Feedback from the Task Force is received as a recommendation to the department </a:t>
            </a:r>
          </a:p>
        </p:txBody>
      </p:sp>
    </p:spTree>
    <p:extLst>
      <p:ext uri="{BB962C8B-B14F-4D97-AF65-F5344CB8AC3E}">
        <p14:creationId xmlns:p14="http://schemas.microsoft.com/office/powerpoint/2010/main" val="7432625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F79B10-F168-1743-AD27-9CFFCDE4E61D}"/>
              </a:ext>
            </a:extLst>
          </p:cNvPr>
          <p:cNvSpPr>
            <a:spLocks noGrp="1"/>
          </p:cNvSpPr>
          <p:nvPr>
            <p:ph type="body" sz="quarter" idx="13"/>
          </p:nvPr>
        </p:nvSpPr>
        <p:spPr/>
        <p:txBody>
          <a:bodyPr/>
          <a:lstStyle/>
          <a:p>
            <a:r>
              <a:rPr lang="en-US" dirty="0"/>
              <a:t>Ground Rules/ Group Norms</a:t>
            </a:r>
          </a:p>
        </p:txBody>
      </p:sp>
      <p:sp>
        <p:nvSpPr>
          <p:cNvPr id="3" name="Text Placeholder 2">
            <a:extLst>
              <a:ext uri="{FF2B5EF4-FFF2-40B4-BE49-F238E27FC236}">
                <a16:creationId xmlns:a16="http://schemas.microsoft.com/office/drawing/2014/main" id="{3CA0625B-3DD4-D54D-9627-D048A6633244}"/>
              </a:ext>
            </a:extLst>
          </p:cNvPr>
          <p:cNvSpPr>
            <a:spLocks noGrp="1"/>
          </p:cNvSpPr>
          <p:nvPr>
            <p:ph type="body" sz="quarter" idx="14"/>
          </p:nvPr>
        </p:nvSpPr>
        <p:spPr>
          <a:xfrm>
            <a:off x="424542" y="720364"/>
            <a:ext cx="8294915" cy="3217863"/>
          </a:xfrm>
        </p:spPr>
        <p:txBody>
          <a:bodyPr/>
          <a:lstStyle/>
          <a:p>
            <a:r>
              <a:rPr lang="en-US" sz="1400" b="1" dirty="0"/>
              <a:t>Listen actively and attentively; ask for clarification as needed</a:t>
            </a:r>
          </a:p>
          <a:p>
            <a:r>
              <a:rPr lang="en-US" sz="1400" b="1" dirty="0"/>
              <a:t>Everyone should have an opportunity to ‘be heard’ without interruption and to receive courteous feedback</a:t>
            </a:r>
          </a:p>
          <a:p>
            <a:r>
              <a:rPr lang="en-US" sz="1400" b="1" dirty="0"/>
              <a:t>Critique ideas, not people or organizations</a:t>
            </a:r>
          </a:p>
          <a:p>
            <a:r>
              <a:rPr lang="en-US" sz="1400" b="1" dirty="0"/>
              <a:t>Build on one another’s comments; work toward shared understanding</a:t>
            </a:r>
          </a:p>
          <a:p>
            <a:r>
              <a:rPr lang="en-US" sz="1400" b="1" dirty="0"/>
              <a:t>We will attempt to make decisions based on group consensus, but when necessary we will take a vote</a:t>
            </a:r>
          </a:p>
          <a:p>
            <a:r>
              <a:rPr lang="en-US" sz="1400" b="1" dirty="0"/>
              <a:t>When/ if requested do not disclosure confidential information </a:t>
            </a:r>
          </a:p>
          <a:p>
            <a:r>
              <a:rPr lang="en-US" sz="1400" b="1" dirty="0"/>
              <a:t>At the end of each meeting we will prioritize topics for future meetings and discuss action items</a:t>
            </a:r>
          </a:p>
          <a:p>
            <a:pPr marL="0" indent="0">
              <a:buNone/>
            </a:pPr>
            <a:endParaRPr lang="en-US" sz="1400" dirty="0"/>
          </a:p>
        </p:txBody>
      </p:sp>
      <p:sp>
        <p:nvSpPr>
          <p:cNvPr id="4" name="Slide Number Placeholder 3">
            <a:extLst>
              <a:ext uri="{FF2B5EF4-FFF2-40B4-BE49-F238E27FC236}">
                <a16:creationId xmlns:a16="http://schemas.microsoft.com/office/drawing/2014/main" id="{23D90086-C340-3946-A242-6A54B2E87670}"/>
              </a:ext>
            </a:extLst>
          </p:cNvPr>
          <p:cNvSpPr>
            <a:spLocks noGrp="1"/>
          </p:cNvSpPr>
          <p:nvPr>
            <p:ph type="sldNum" idx="12"/>
          </p:nvPr>
        </p:nvSpPr>
        <p:spPr/>
        <p:txBody>
          <a:bodyPr/>
          <a:lstStyle/>
          <a:p>
            <a:fld id="{00000000-1234-1234-1234-123412341234}" type="slidenum">
              <a:rPr lang="en" smtClean="0"/>
              <a:pPr/>
              <a:t>8</a:t>
            </a:fld>
            <a:endParaRPr lang="en" dirty="0"/>
          </a:p>
        </p:txBody>
      </p:sp>
    </p:spTree>
    <p:extLst>
      <p:ext uri="{BB962C8B-B14F-4D97-AF65-F5344CB8AC3E}">
        <p14:creationId xmlns:p14="http://schemas.microsoft.com/office/powerpoint/2010/main" val="19221307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401638" y="1701800"/>
            <a:ext cx="6813550" cy="855663"/>
          </a:xfrm>
        </p:spPr>
        <p:txBody>
          <a:bodyPr/>
          <a:lstStyle/>
          <a:p>
            <a:r>
              <a:rPr lang="en-US" sz="3200" dirty="0"/>
              <a:t>Reporting Indicators in 2020</a:t>
            </a:r>
          </a:p>
        </p:txBody>
      </p:sp>
      <p:sp>
        <p:nvSpPr>
          <p:cNvPr id="3" name="Slide Number Placeholder 2"/>
          <p:cNvSpPr>
            <a:spLocks noGrp="1"/>
          </p:cNvSpPr>
          <p:nvPr>
            <p:ph type="sldNum" idx="12"/>
          </p:nvPr>
        </p:nvSpPr>
        <p:spPr>
          <a:xfrm>
            <a:off x="8481083" y="4899418"/>
            <a:ext cx="548700" cy="233671"/>
          </a:xfrm>
        </p:spPr>
        <p:txBody>
          <a:bodyPr/>
          <a:lstStyle/>
          <a:p>
            <a:fld id="{00000000-1234-1234-1234-123412341234}" type="slidenum">
              <a:rPr lang="en" smtClean="0"/>
              <a:pPr/>
              <a:t>9</a:t>
            </a:fld>
            <a:endParaRPr lang="en" dirty="0"/>
          </a:p>
        </p:txBody>
      </p:sp>
    </p:spTree>
    <p:extLst>
      <p:ext uri="{BB962C8B-B14F-4D97-AF65-F5344CB8AC3E}">
        <p14:creationId xmlns:p14="http://schemas.microsoft.com/office/powerpoint/2010/main" val="3727403744"/>
      </p:ext>
    </p:extLst>
  </p:cSld>
  <p:clrMapOvr>
    <a:masterClrMapping/>
  </p:clrMapOvr>
</p:sld>
</file>

<file path=ppt/theme/theme1.xml><?xml version="1.0" encoding="utf-8"?>
<a:theme xmlns:a="http://schemas.openxmlformats.org/drawingml/2006/main" name="simple-light-2">
  <a:themeElements>
    <a:clrScheme name="MDE Template_NEW 1">
      <a:dk1>
        <a:srgbClr val="000000"/>
      </a:dk1>
      <a:lt1>
        <a:srgbClr val="FFFFFF"/>
      </a:lt1>
      <a:dk2>
        <a:srgbClr val="797979"/>
      </a:dk2>
      <a:lt2>
        <a:srgbClr val="B0D357"/>
      </a:lt2>
      <a:accent1>
        <a:srgbClr val="B7618C"/>
      </a:accent1>
      <a:accent2>
        <a:srgbClr val="CC0000"/>
      </a:accent2>
      <a:accent3>
        <a:srgbClr val="78909C"/>
      </a:accent3>
      <a:accent4>
        <a:srgbClr val="FFAB40"/>
      </a:accent4>
      <a:accent5>
        <a:srgbClr val="68C7C3"/>
      </a:accent5>
      <a:accent6>
        <a:srgbClr val="1071BD"/>
      </a:accent6>
      <a:hlink>
        <a:srgbClr val="5EAADE"/>
      </a:hlink>
      <a:folHlink>
        <a:srgbClr val="00539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DE_blank template" id="{A72772A2-276F-5A4A-AF91-CCDCB75C27E9}" vid="{D5DF34BD-99C2-DE4E-BC83-08FF9AC52062}"/>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5268</TotalTime>
  <Words>1901</Words>
  <Application>Microsoft Office PowerPoint</Application>
  <PresentationFormat>On-screen Show (16:9)</PresentationFormat>
  <Paragraphs>382</Paragraphs>
  <Slides>36</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Cambria Math</vt:lpstr>
      <vt:lpstr>Georgia</vt:lpstr>
      <vt:lpstr>simple-light-2</vt:lpstr>
      <vt:lpstr>PowerPoint Presentation</vt:lpstr>
      <vt:lpstr>PowerPoint Presentation</vt:lpstr>
      <vt:lpstr>PowerPoint Presentation</vt:lpstr>
      <vt:lpstr>State Board of Education Goals    STRATEGIC PLAN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Banks</dc:creator>
  <cp:lastModifiedBy>Alan Burrow</cp:lastModifiedBy>
  <cp:revision>131</cp:revision>
  <cp:lastPrinted>2017-08-10T17:40:56Z</cp:lastPrinted>
  <dcterms:created xsi:type="dcterms:W3CDTF">2017-07-07T21:24:14Z</dcterms:created>
  <dcterms:modified xsi:type="dcterms:W3CDTF">2020-04-21T17:04:57Z</dcterms:modified>
</cp:coreProperties>
</file>